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000" autoAdjust="0"/>
    <p:restoredTop sz="94660"/>
  </p:normalViewPr>
  <p:slideViewPr>
    <p:cSldViewPr snapToGrid="0">
      <p:cViewPr varScale="1">
        <p:scale>
          <a:sx n="44" d="100"/>
          <a:sy n="44" d="100"/>
        </p:scale>
        <p:origin x="-114" y="-47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00A23E75-6D3D-4216-A800-0375946A039C}" type="datetimeFigureOut">
              <a:rPr lang="en-US" smtClean="0"/>
              <a:pPr/>
              <a:t>7/19/2021</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3478991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A23E75-6D3D-4216-A800-0375946A039C}"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99649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0A23E75-6D3D-4216-A800-0375946A039C}"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964097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0A23E75-6D3D-4216-A800-0375946A039C}"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3971329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A23E75-6D3D-4216-A800-0375946A039C}"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3331194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0A23E75-6D3D-4216-A800-0375946A039C}" type="datetimeFigureOut">
              <a:rPr lang="en-US" smtClean="0"/>
              <a:pPr/>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28818850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0A23E75-6D3D-4216-A800-0375946A039C}" type="datetimeFigureOut">
              <a:rPr lang="en-US" smtClean="0"/>
              <a:pPr/>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2599607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00A23E75-6D3D-4216-A800-0375946A039C}" type="datetimeFigureOut">
              <a:rPr lang="en-US" smtClean="0"/>
              <a:pPr/>
              <a:t>7/19/2021</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3180968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A23E75-6D3D-4216-A800-0375946A039C}" type="datetimeFigureOut">
              <a:rPr lang="en-US" smtClean="0"/>
              <a:pPr/>
              <a:t>7/19/2021</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3566818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A23E75-6D3D-4216-A800-0375946A039C}"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68339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A23E75-6D3D-4216-A800-0375946A039C}"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2870180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A23E75-6D3D-4216-A800-0375946A039C}"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2691741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A23E75-6D3D-4216-A800-0375946A039C}" type="datetimeFigureOut">
              <a:rPr lang="en-US" smtClean="0"/>
              <a:pPr/>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184592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A23E75-6D3D-4216-A800-0375946A039C}" type="datetimeFigureOut">
              <a:rPr lang="en-US" smtClean="0"/>
              <a:pPr/>
              <a:t>7/19/2021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360557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00A23E75-6D3D-4216-A800-0375946A039C}" type="datetimeFigureOut">
              <a:rPr lang="en-US" smtClean="0"/>
              <a:pPr/>
              <a:t>7/19/2021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1351118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A23E75-6D3D-4216-A800-0375946A039C}"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4006303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A23E75-6D3D-4216-A800-0375946A039C}"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273524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00A23E75-6D3D-4216-A800-0375946A039C}" type="datetimeFigureOut">
              <a:rPr lang="en-US" smtClean="0"/>
              <a:pPr/>
              <a:t>7/19/2021</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5185DB92-A17A-491C-A3C2-DF2B670713BD}" type="slidenum">
              <a:rPr lang="en-US" smtClean="0"/>
              <a:pPr/>
              <a:t>‹#›</a:t>
            </a:fld>
            <a:endParaRPr lang="en-US"/>
          </a:p>
        </p:txBody>
      </p:sp>
    </p:spTree>
    <p:extLst>
      <p:ext uri="{BB962C8B-B14F-4D97-AF65-F5344CB8AC3E}">
        <p14:creationId xmlns:p14="http://schemas.microsoft.com/office/powerpoint/2010/main" xmlns="" val="294878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026011-E841-4CBA-9452-F29CE6288157}"/>
              </a:ext>
            </a:extLst>
          </p:cNvPr>
          <p:cNvSpPr>
            <a:spLocks noGrp="1"/>
          </p:cNvSpPr>
          <p:nvPr>
            <p:ph type="ctrTitle"/>
          </p:nvPr>
        </p:nvSpPr>
        <p:spPr>
          <a:xfrm>
            <a:off x="866440" y="966953"/>
            <a:ext cx="7100401" cy="3279226"/>
          </a:xfrm>
        </p:spPr>
        <p:txBody>
          <a:bodyPr/>
          <a:lstStyle/>
          <a:p>
            <a:pPr algn="ctr"/>
            <a:r>
              <a:rPr lang="en-IN" sz="3200" b="1" u="sng" dirty="0"/>
              <a:t>PATIENT CARE ISSUES, MANAGEMENT ISSUES AND EMPLOYMENT ISSUES</a:t>
            </a:r>
            <a:r>
              <a:rPr lang="en-US" sz="3200" dirty="0"/>
              <a:t/>
            </a:r>
            <a:br>
              <a:rPr lang="en-US" sz="3200" dirty="0"/>
            </a:br>
            <a:endParaRPr lang="en-US" sz="3200" dirty="0"/>
          </a:p>
        </p:txBody>
      </p:sp>
      <p:sp>
        <p:nvSpPr>
          <p:cNvPr id="3" name="Subtitle 2">
            <a:extLst>
              <a:ext uri="{FF2B5EF4-FFF2-40B4-BE49-F238E27FC236}">
                <a16:creationId xmlns:a16="http://schemas.microsoft.com/office/drawing/2014/main" xmlns="" id="{E9F1B0F2-57C5-4A15-A970-ED1453DDB709}"/>
              </a:ext>
            </a:extLst>
          </p:cNvPr>
          <p:cNvSpPr>
            <a:spLocks noGrp="1"/>
          </p:cNvSpPr>
          <p:nvPr>
            <p:ph type="subTitle" idx="1"/>
          </p:nvPr>
        </p:nvSpPr>
        <p:spPr>
          <a:xfrm>
            <a:off x="1377538" y="4615543"/>
            <a:ext cx="6899051" cy="1138870"/>
          </a:xfrm>
        </p:spPr>
        <p:txBody>
          <a:bodyPr>
            <a:normAutofit fontScale="70000" lnSpcReduction="20000"/>
          </a:bodyPr>
          <a:lstStyle/>
          <a:p>
            <a:pPr algn="ctr"/>
            <a:r>
              <a:rPr lang="en-US" sz="2800" b="1" dirty="0">
                <a:latin typeface="Segoe Print" panose="02000600000000000000" pitchFamily="2" charset="0"/>
                <a:cs typeface="Times New Roman" pitchFamily="18" charset="0"/>
              </a:rPr>
              <a:t>PREPARED BY,</a:t>
            </a:r>
          </a:p>
          <a:p>
            <a:pPr algn="ctr"/>
            <a:r>
              <a:rPr lang="en-US" sz="2800" b="1" dirty="0" smtClean="0">
                <a:latin typeface="Segoe Print" panose="02000600000000000000" pitchFamily="2" charset="0"/>
                <a:cs typeface="Times New Roman" pitchFamily="18" charset="0"/>
              </a:rPr>
              <a:t> MS. HETAL </a:t>
            </a:r>
            <a:r>
              <a:rPr lang="en-US" sz="2800" b="1" dirty="0">
                <a:latin typeface="Segoe Print" panose="02000600000000000000" pitchFamily="2" charset="0"/>
                <a:cs typeface="Times New Roman" pitchFamily="18" charset="0"/>
              </a:rPr>
              <a:t>M. </a:t>
            </a:r>
            <a:r>
              <a:rPr lang="en-US" sz="2800" b="1" dirty="0" smtClean="0">
                <a:latin typeface="Segoe Print" panose="02000600000000000000" pitchFamily="2" charset="0"/>
                <a:cs typeface="Times New Roman" pitchFamily="18" charset="0"/>
              </a:rPr>
              <a:t>PATEL</a:t>
            </a:r>
          </a:p>
          <a:p>
            <a:pPr algn="ctr"/>
            <a:r>
              <a:rPr lang="en-US" sz="2800" b="1" dirty="0" smtClean="0">
                <a:latin typeface="Segoe Print" panose="02000600000000000000" pitchFamily="2" charset="0"/>
                <a:cs typeface="Times New Roman" pitchFamily="18" charset="0"/>
              </a:rPr>
              <a:t>NURSING  </a:t>
            </a:r>
            <a:r>
              <a:rPr lang="en-US" sz="2800" b="1" smtClean="0">
                <a:latin typeface="Segoe Print" panose="02000600000000000000" pitchFamily="2" charset="0"/>
                <a:cs typeface="Times New Roman" pitchFamily="18" charset="0"/>
              </a:rPr>
              <a:t>TUTOR </a:t>
            </a:r>
            <a:r>
              <a:rPr lang="en-US" sz="2800" b="1" smtClean="0">
                <a:latin typeface="Segoe Print" panose="02000600000000000000" pitchFamily="2" charset="0"/>
                <a:cs typeface="Times New Roman" pitchFamily="18" charset="0"/>
              </a:rPr>
              <a:t>,</a:t>
            </a:r>
            <a:r>
              <a:rPr lang="en-US" sz="2800" b="1" smtClean="0">
                <a:latin typeface="Segoe Print" panose="02000600000000000000" pitchFamily="2" charset="0"/>
                <a:cs typeface="Times New Roman" pitchFamily="18" charset="0"/>
              </a:rPr>
              <a:t>  SNC</a:t>
            </a:r>
            <a:endParaRPr lang="en-US" sz="2800" b="1" dirty="0">
              <a:latin typeface="Segoe Print" panose="02000600000000000000" pitchFamily="2" charset="0"/>
              <a:cs typeface="Times New Roman" pitchFamily="18" charset="0"/>
            </a:endParaRPr>
          </a:p>
          <a:p>
            <a:pPr algn="ctr"/>
            <a:endParaRPr lang="en-IN" sz="2800" b="1" dirty="0">
              <a:latin typeface="Segoe Print" panose="02000600000000000000" pitchFamily="2" charset="0"/>
              <a:cs typeface="Times New Roman" pitchFamily="18" charset="0"/>
            </a:endParaRPr>
          </a:p>
          <a:p>
            <a:endParaRPr lang="en-US" dirty="0"/>
          </a:p>
        </p:txBody>
      </p:sp>
    </p:spTree>
    <p:extLst>
      <p:ext uri="{BB962C8B-B14F-4D97-AF65-F5344CB8AC3E}">
        <p14:creationId xmlns:p14="http://schemas.microsoft.com/office/powerpoint/2010/main" xmlns="" val="3613560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FDC58C-B357-42B0-BD2E-AEE6B7A0E23A}"/>
              </a:ext>
            </a:extLst>
          </p:cNvPr>
          <p:cNvSpPr>
            <a:spLocks noGrp="1"/>
          </p:cNvSpPr>
          <p:nvPr>
            <p:ph type="title"/>
          </p:nvPr>
        </p:nvSpPr>
        <p:spPr/>
        <p:txBody>
          <a:bodyPr/>
          <a:lstStyle/>
          <a:p>
            <a:pPr algn="ctr"/>
            <a:r>
              <a:rPr lang="en-IN" b="1" dirty="0"/>
              <a:t> </a:t>
            </a:r>
            <a:r>
              <a:rPr lang="en-IN" b="1" u="sng" dirty="0"/>
              <a:t>EMPLOYMENT ISSUES</a:t>
            </a:r>
            <a:endParaRPr lang="en-US" dirty="0"/>
          </a:p>
        </p:txBody>
      </p:sp>
      <p:sp>
        <p:nvSpPr>
          <p:cNvPr id="3" name="Content Placeholder 2">
            <a:extLst>
              <a:ext uri="{FF2B5EF4-FFF2-40B4-BE49-F238E27FC236}">
                <a16:creationId xmlns:a16="http://schemas.microsoft.com/office/drawing/2014/main" xmlns="" id="{F9390C39-45A2-4440-8C94-69A02042DC19}"/>
              </a:ext>
            </a:extLst>
          </p:cNvPr>
          <p:cNvSpPr>
            <a:spLocks noGrp="1"/>
          </p:cNvSpPr>
          <p:nvPr>
            <p:ph idx="1"/>
          </p:nvPr>
        </p:nvSpPr>
        <p:spPr>
          <a:xfrm>
            <a:off x="475013" y="2303813"/>
            <a:ext cx="8336478" cy="4180113"/>
          </a:xfrm>
        </p:spPr>
        <p:txBody>
          <a:bodyPr>
            <a:normAutofit/>
          </a:bodyPr>
          <a:lstStyle/>
          <a:p>
            <a:pPr marL="0" indent="0">
              <a:buNone/>
            </a:pPr>
            <a:r>
              <a:rPr lang="en-IN" sz="2800" b="1" dirty="0"/>
              <a:t>UNEMPLOYMENT</a:t>
            </a:r>
            <a:endParaRPr lang="en-US" sz="2800" b="1" dirty="0"/>
          </a:p>
          <a:p>
            <a:pPr lvl="0"/>
            <a:r>
              <a:rPr lang="en-US" sz="2800" b="1" dirty="0"/>
              <a:t>India as a nation is faced with massive problem of unemployment.</a:t>
            </a:r>
          </a:p>
          <a:p>
            <a:pPr lvl="0"/>
            <a:r>
              <a:rPr lang="en-US" sz="2800" b="1" dirty="0"/>
              <a:t>Unemployment can be defined as a state of worklessness for a man fit and willing to work.</a:t>
            </a:r>
          </a:p>
          <a:p>
            <a:pPr lvl="0"/>
            <a:r>
              <a:rPr lang="en-US" sz="2800" b="1" dirty="0"/>
              <a:t>It is a condition of involuntary and not voluntary idleness. </a:t>
            </a:r>
          </a:p>
          <a:p>
            <a:pPr lvl="0"/>
            <a:r>
              <a:rPr lang="en-US" sz="2800" b="1" dirty="0"/>
              <a:t>India Unemployment rate — 10.7%</a:t>
            </a:r>
          </a:p>
          <a:p>
            <a:pPr marL="0" indent="0">
              <a:buNone/>
            </a:pPr>
            <a:endParaRPr lang="en-US" b="1" dirty="0"/>
          </a:p>
        </p:txBody>
      </p:sp>
    </p:spTree>
    <p:extLst>
      <p:ext uri="{BB962C8B-B14F-4D97-AF65-F5344CB8AC3E}">
        <p14:creationId xmlns:p14="http://schemas.microsoft.com/office/powerpoint/2010/main" xmlns="" val="2890785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966C0B-3871-42FA-B9AB-BA263297552B}"/>
              </a:ext>
            </a:extLst>
          </p:cNvPr>
          <p:cNvSpPr>
            <a:spLocks noGrp="1"/>
          </p:cNvSpPr>
          <p:nvPr>
            <p:ph type="title"/>
          </p:nvPr>
        </p:nvSpPr>
        <p:spPr/>
        <p:txBody>
          <a:bodyPr/>
          <a:lstStyle/>
          <a:p>
            <a:pPr algn="ctr"/>
            <a:r>
              <a:rPr lang="en-IN" b="1" u="sng" dirty="0"/>
              <a:t>EMPLOYMENT ISSUES</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491C7238-FF5D-4678-B038-69DA243CDDD6}"/>
              </a:ext>
            </a:extLst>
          </p:cNvPr>
          <p:cNvSpPr>
            <a:spLocks noGrp="1"/>
          </p:cNvSpPr>
          <p:nvPr>
            <p:ph idx="1"/>
          </p:nvPr>
        </p:nvSpPr>
        <p:spPr>
          <a:xfrm>
            <a:off x="427511" y="2553194"/>
            <a:ext cx="8419605" cy="4096986"/>
          </a:xfrm>
        </p:spPr>
        <p:txBody>
          <a:bodyPr>
            <a:normAutofit lnSpcReduction="10000"/>
          </a:bodyPr>
          <a:lstStyle/>
          <a:p>
            <a:r>
              <a:rPr lang="en-US" b="1" dirty="0"/>
              <a:t>MINIMUM WAGE</a:t>
            </a:r>
            <a:endParaRPr lang="en-US" dirty="0"/>
          </a:p>
          <a:p>
            <a:r>
              <a:rPr lang="en-IN" b="1" dirty="0"/>
              <a:t>AGE  DISCRIMINATION</a:t>
            </a:r>
            <a:endParaRPr lang="en-US" dirty="0"/>
          </a:p>
          <a:p>
            <a:r>
              <a:rPr lang="en-IN" b="1" dirty="0"/>
              <a:t>WORK- LIFE BALANCE</a:t>
            </a:r>
            <a:endParaRPr lang="en-US" dirty="0"/>
          </a:p>
          <a:p>
            <a:r>
              <a:rPr lang="en-IN" b="1" cap="all" dirty="0"/>
              <a:t>Sexual harassment</a:t>
            </a:r>
            <a:endParaRPr lang="en-US" b="1" dirty="0"/>
          </a:p>
          <a:p>
            <a:r>
              <a:rPr lang="en-US" b="1" dirty="0"/>
              <a:t>ISSUES RELATED TO NURSING SHORTAGE </a:t>
            </a:r>
            <a:endParaRPr lang="en-US" dirty="0"/>
          </a:p>
          <a:p>
            <a:r>
              <a:rPr lang="en-US" b="1" dirty="0"/>
              <a:t> ISSUES IN NURSE MIGRATION </a:t>
            </a:r>
            <a:endParaRPr lang="en-US" dirty="0"/>
          </a:p>
          <a:p>
            <a:r>
              <a:rPr lang="en-US" b="1" dirty="0"/>
              <a:t>THE RIGHT TO WORK AND THE RIGHT TO PRACTICE</a:t>
            </a:r>
            <a:endParaRPr lang="en-US" dirty="0"/>
          </a:p>
          <a:p>
            <a:r>
              <a:rPr lang="en-IN" b="1" dirty="0"/>
              <a:t>EXPLOITATION AND DISCRIMINATION</a:t>
            </a:r>
          </a:p>
          <a:p>
            <a:r>
              <a:rPr lang="en-US" b="1" dirty="0"/>
              <a:t>ESSENTIAL TERMS AND CONDITIONS IN AN EMPLOYMENT CONTRACT </a:t>
            </a:r>
            <a:endParaRPr lang="en-US" dirty="0"/>
          </a:p>
          <a:p>
            <a:r>
              <a:rPr lang="en-US" b="1" dirty="0"/>
              <a:t>UNSATISFACTORY WORK PERFORMANCE AND TERMINATION OF EMPLOYMENT </a:t>
            </a:r>
            <a:endParaRPr lang="en-US" dirty="0"/>
          </a:p>
          <a:p>
            <a:endParaRPr lang="en-US" dirty="0"/>
          </a:p>
        </p:txBody>
      </p:sp>
    </p:spTree>
    <p:extLst>
      <p:ext uri="{BB962C8B-B14F-4D97-AF65-F5344CB8AC3E}">
        <p14:creationId xmlns:p14="http://schemas.microsoft.com/office/powerpoint/2010/main" xmlns="" val="1005650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31F103-0D5A-4C90-AA6D-AACFCA161B75}"/>
              </a:ext>
            </a:extLst>
          </p:cNvPr>
          <p:cNvSpPr>
            <a:spLocks noGrp="1"/>
          </p:cNvSpPr>
          <p:nvPr>
            <p:ph type="title"/>
          </p:nvPr>
        </p:nvSpPr>
        <p:spPr/>
        <p:txBody>
          <a:bodyPr/>
          <a:lstStyle/>
          <a:p>
            <a:pPr algn="ctr"/>
            <a:r>
              <a:rPr lang="en-IN" b="1" u="sng" dirty="0"/>
              <a:t>EMPLOYMENT ISSUES</a:t>
            </a:r>
            <a:endParaRPr lang="en-US" dirty="0"/>
          </a:p>
        </p:txBody>
      </p:sp>
      <p:sp>
        <p:nvSpPr>
          <p:cNvPr id="3" name="Content Placeholder 2">
            <a:extLst>
              <a:ext uri="{FF2B5EF4-FFF2-40B4-BE49-F238E27FC236}">
                <a16:creationId xmlns:a16="http://schemas.microsoft.com/office/drawing/2014/main" xmlns="" id="{EE0B009F-2B8B-4004-9F28-798780682474}"/>
              </a:ext>
            </a:extLst>
          </p:cNvPr>
          <p:cNvSpPr>
            <a:spLocks noGrp="1"/>
          </p:cNvSpPr>
          <p:nvPr>
            <p:ph idx="1"/>
          </p:nvPr>
        </p:nvSpPr>
        <p:spPr>
          <a:xfrm>
            <a:off x="308758" y="2489199"/>
            <a:ext cx="8277102" cy="4042229"/>
          </a:xfrm>
        </p:spPr>
        <p:txBody>
          <a:bodyPr/>
          <a:lstStyle/>
          <a:p>
            <a:r>
              <a:rPr lang="en-US" b="1" dirty="0"/>
              <a:t>MISCONDUCT AND IMPOSITION OF PUNISHMENT </a:t>
            </a:r>
            <a:endParaRPr lang="en-US" dirty="0"/>
          </a:p>
          <a:p>
            <a:r>
              <a:rPr lang="en-US" b="1" dirty="0"/>
              <a:t>RENEWAL OF NURSING REGISTRATION </a:t>
            </a:r>
            <a:endParaRPr lang="en-US" dirty="0"/>
          </a:p>
          <a:p>
            <a:r>
              <a:rPr lang="en-US" b="1" dirty="0"/>
              <a:t>DIPLOMA VS DEGREE IN NURSING FOR REGISTRATION TO PRACTICE NURSING </a:t>
            </a:r>
            <a:endParaRPr lang="en-US" dirty="0"/>
          </a:p>
          <a:p>
            <a:r>
              <a:rPr lang="en-US" b="1" dirty="0"/>
              <a:t>SPECIALIZATION IN CLINICAL AREA </a:t>
            </a:r>
          </a:p>
          <a:p>
            <a:r>
              <a:rPr lang="en-US" b="1" dirty="0"/>
              <a:t>NURSING CARE STANDARDS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1034254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F1B722-80D0-4B51-9FEC-20F680A96593}"/>
              </a:ext>
            </a:extLst>
          </p:cNvPr>
          <p:cNvSpPr>
            <a:spLocks noGrp="1"/>
          </p:cNvSpPr>
          <p:nvPr>
            <p:ph type="title"/>
          </p:nvPr>
        </p:nvSpPr>
        <p:spPr/>
        <p:txBody>
          <a:bodyPr/>
          <a:lstStyle/>
          <a:p>
            <a:pPr lvl="0" algn="ctr"/>
            <a:r>
              <a:rPr lang="en-IN" dirty="0"/>
              <a:t> </a:t>
            </a:r>
            <a:r>
              <a:rPr lang="en-US" dirty="0"/>
              <a:t/>
            </a:r>
            <a:br>
              <a:rPr lang="en-US" dirty="0"/>
            </a:br>
            <a:r>
              <a:rPr lang="en-IN" b="1" u="sng" dirty="0"/>
              <a:t>MEDICO LEGAL ISSUES</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EA8D21C8-C37A-4059-AFE6-631151D78BF9}"/>
              </a:ext>
            </a:extLst>
          </p:cNvPr>
          <p:cNvSpPr>
            <a:spLocks noGrp="1"/>
          </p:cNvSpPr>
          <p:nvPr>
            <p:ph idx="1"/>
          </p:nvPr>
        </p:nvSpPr>
        <p:spPr>
          <a:xfrm>
            <a:off x="498764" y="2489199"/>
            <a:ext cx="8229600" cy="3864099"/>
          </a:xfrm>
        </p:spPr>
        <p:txBody>
          <a:bodyPr>
            <a:noAutofit/>
          </a:bodyPr>
          <a:lstStyle/>
          <a:p>
            <a:pPr algn="just"/>
            <a:r>
              <a:rPr lang="en-IN" sz="2800" b="1" dirty="0"/>
              <a:t>Nurses face legal issues daily. Those issues may be in connection to negligence, administering medication and advocating for the patient. The Nurse Practice Act lists all of the duties and role of a nurse, except the legal and ethical issues. If these duties and regulations are not followed, the nurse is at risk of losing his license and facing a malpractice suit.</a:t>
            </a:r>
            <a:endParaRPr lang="en-US" sz="2800" b="1" dirty="0"/>
          </a:p>
        </p:txBody>
      </p:sp>
    </p:spTree>
    <p:extLst>
      <p:ext uri="{BB962C8B-B14F-4D97-AF65-F5344CB8AC3E}">
        <p14:creationId xmlns:p14="http://schemas.microsoft.com/office/powerpoint/2010/main" xmlns="" val="2386816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897168-877F-479E-A6ED-AF803C1C8182}"/>
              </a:ext>
            </a:extLst>
          </p:cNvPr>
          <p:cNvSpPr>
            <a:spLocks noGrp="1"/>
          </p:cNvSpPr>
          <p:nvPr>
            <p:ph type="title"/>
          </p:nvPr>
        </p:nvSpPr>
        <p:spPr/>
        <p:txBody>
          <a:bodyPr/>
          <a:lstStyle/>
          <a:p>
            <a:pPr algn="ctr"/>
            <a:r>
              <a:rPr lang="en-IN" dirty="0"/>
              <a:t> </a:t>
            </a:r>
            <a:r>
              <a:rPr lang="en-US" dirty="0"/>
              <a:t/>
            </a:r>
            <a:br>
              <a:rPr lang="en-US" dirty="0"/>
            </a:br>
            <a:r>
              <a:rPr lang="en-IN" b="1" dirty="0"/>
              <a:t>Legal Issues Specific to Nursing </a:t>
            </a:r>
            <a:r>
              <a:rPr lang="en-US" dirty="0"/>
              <a:t/>
            </a:r>
            <a:br>
              <a:rPr lang="en-US" dirty="0"/>
            </a:br>
            <a:r>
              <a:rPr lang="en-US" dirty="0"/>
              <a:t/>
            </a:r>
            <a:br>
              <a:rPr lang="en-US" dirty="0"/>
            </a:br>
            <a:endParaRPr lang="en-US" dirty="0"/>
          </a:p>
        </p:txBody>
      </p:sp>
      <p:sp>
        <p:nvSpPr>
          <p:cNvPr id="3" name="Content Placeholder 2">
            <a:extLst>
              <a:ext uri="{FF2B5EF4-FFF2-40B4-BE49-F238E27FC236}">
                <a16:creationId xmlns:a16="http://schemas.microsoft.com/office/drawing/2014/main" xmlns="" id="{A2F5E84B-C8FD-44B6-A0D6-1D1302544D24}"/>
              </a:ext>
            </a:extLst>
          </p:cNvPr>
          <p:cNvSpPr>
            <a:spLocks noGrp="1"/>
          </p:cNvSpPr>
          <p:nvPr>
            <p:ph idx="1"/>
          </p:nvPr>
        </p:nvSpPr>
        <p:spPr>
          <a:xfrm>
            <a:off x="391887" y="2315689"/>
            <a:ext cx="8170222" cy="4168238"/>
          </a:xfrm>
        </p:spPr>
        <p:txBody>
          <a:bodyPr/>
          <a:lstStyle/>
          <a:p>
            <a:r>
              <a:rPr lang="en-IN" b="1" dirty="0"/>
              <a:t>Duty to seek Medical Care for the patient</a:t>
            </a:r>
            <a:endParaRPr lang="en-US" dirty="0"/>
          </a:p>
          <a:p>
            <a:r>
              <a:rPr lang="en-IN" b="1" dirty="0"/>
              <a:t>Confidentiality</a:t>
            </a:r>
            <a:endParaRPr lang="en-US" dirty="0"/>
          </a:p>
          <a:p>
            <a:r>
              <a:rPr lang="en-IN" b="1" dirty="0"/>
              <a:t>Permission to treat</a:t>
            </a:r>
            <a:r>
              <a:rPr lang="en-IN" dirty="0"/>
              <a:t> </a:t>
            </a:r>
            <a:endParaRPr lang="en-US" dirty="0"/>
          </a:p>
          <a:p>
            <a:r>
              <a:rPr lang="en-IN" b="1" dirty="0"/>
              <a:t>Informed consent </a:t>
            </a:r>
            <a:endParaRPr lang="en-US" dirty="0"/>
          </a:p>
          <a:p>
            <a:r>
              <a:rPr lang="en-IN" b="1" dirty="0"/>
              <a:t>Advance Directives </a:t>
            </a:r>
            <a:endParaRPr lang="en-US" dirty="0"/>
          </a:p>
          <a:p>
            <a:r>
              <a:rPr lang="en-IN" b="1" dirty="0"/>
              <a:t>Negligence</a:t>
            </a:r>
          </a:p>
          <a:p>
            <a:r>
              <a:rPr lang="en-IN" b="1" dirty="0"/>
              <a:t>Malpractice </a:t>
            </a:r>
            <a:endParaRPr lang="en-US" dirty="0"/>
          </a:p>
          <a:p>
            <a:r>
              <a:rPr lang="en-IN" b="1" dirty="0"/>
              <a:t>Fraud</a:t>
            </a:r>
            <a:endParaRPr lang="en-US" dirty="0"/>
          </a:p>
          <a:p>
            <a:r>
              <a:rPr lang="en-IN" b="1" dirty="0"/>
              <a:t>Assault and Battery </a:t>
            </a:r>
            <a:endParaRPr lang="en-US" dirty="0"/>
          </a:p>
          <a:p>
            <a:r>
              <a:rPr lang="en-IN" b="1" dirty="0"/>
              <a:t>False Imprisonment</a:t>
            </a:r>
            <a:endParaRPr lang="en-US" dirty="0"/>
          </a:p>
          <a:p>
            <a:endParaRPr lang="en-US" dirty="0"/>
          </a:p>
          <a:p>
            <a:endParaRPr lang="en-US" dirty="0"/>
          </a:p>
        </p:txBody>
      </p:sp>
    </p:spTree>
    <p:extLst>
      <p:ext uri="{BB962C8B-B14F-4D97-AF65-F5344CB8AC3E}">
        <p14:creationId xmlns:p14="http://schemas.microsoft.com/office/powerpoint/2010/main" xmlns="" val="34522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A33314-D61B-4F20-B45A-7A9B5DABCC09}"/>
              </a:ext>
            </a:extLst>
          </p:cNvPr>
          <p:cNvSpPr>
            <a:spLocks noGrp="1"/>
          </p:cNvSpPr>
          <p:nvPr>
            <p:ph type="title"/>
          </p:nvPr>
        </p:nvSpPr>
        <p:spPr/>
        <p:txBody>
          <a:bodyPr/>
          <a:lstStyle/>
          <a:p>
            <a:r>
              <a:rPr lang="en-IN" b="1" dirty="0"/>
              <a:t>Legal Issues Specific to Nursing</a:t>
            </a:r>
            <a:endParaRPr lang="en-US" dirty="0"/>
          </a:p>
        </p:txBody>
      </p:sp>
      <p:sp>
        <p:nvSpPr>
          <p:cNvPr id="3" name="Content Placeholder 2">
            <a:extLst>
              <a:ext uri="{FF2B5EF4-FFF2-40B4-BE49-F238E27FC236}">
                <a16:creationId xmlns:a16="http://schemas.microsoft.com/office/drawing/2014/main" xmlns="" id="{06239C7E-04DF-4150-A230-EE86D306D75D}"/>
              </a:ext>
            </a:extLst>
          </p:cNvPr>
          <p:cNvSpPr>
            <a:spLocks noGrp="1"/>
          </p:cNvSpPr>
          <p:nvPr>
            <p:ph idx="1"/>
          </p:nvPr>
        </p:nvSpPr>
        <p:spPr>
          <a:xfrm>
            <a:off x="273133" y="2489200"/>
            <a:ext cx="8431480" cy="4089730"/>
          </a:xfrm>
        </p:spPr>
        <p:txBody>
          <a:bodyPr/>
          <a:lstStyle/>
          <a:p>
            <a:r>
              <a:rPr lang="en-IN" b="1" dirty="0"/>
              <a:t>Invasion of privacy</a:t>
            </a:r>
          </a:p>
          <a:p>
            <a:r>
              <a:rPr lang="en-IN" b="1" dirty="0"/>
              <a:t>Nurse Practice Act</a:t>
            </a:r>
            <a:endParaRPr lang="en-US" dirty="0"/>
          </a:p>
          <a:p>
            <a:r>
              <a:rPr lang="en-IN" b="1" dirty="0"/>
              <a:t>Patient's Advocate</a:t>
            </a:r>
            <a:endParaRPr lang="en-US" dirty="0"/>
          </a:p>
          <a:p>
            <a:r>
              <a:rPr lang="en-IN" b="1" dirty="0"/>
              <a:t>Administering Medication</a:t>
            </a:r>
            <a:endParaRPr lang="en-US" dirty="0"/>
          </a:p>
          <a:p>
            <a:r>
              <a:rPr lang="en-IN" b="1" dirty="0"/>
              <a:t>Report It or Tort It </a:t>
            </a:r>
            <a:endParaRPr lang="en-US" dirty="0"/>
          </a:p>
          <a:p>
            <a:r>
              <a:rPr lang="en-IN" b="1" dirty="0"/>
              <a:t>Rights to Privacy </a:t>
            </a:r>
          </a:p>
          <a:p>
            <a:r>
              <a:rPr lang="en-IN" b="1" dirty="0"/>
              <a:t>Document</a:t>
            </a:r>
            <a:endParaRPr lang="en-US" dirty="0"/>
          </a:p>
          <a:p>
            <a:endParaRPr lang="en-US" dirty="0"/>
          </a:p>
          <a:p>
            <a:endParaRPr lang="en-US" dirty="0"/>
          </a:p>
        </p:txBody>
      </p:sp>
    </p:spTree>
    <p:extLst>
      <p:ext uri="{BB962C8B-B14F-4D97-AF65-F5344CB8AC3E}">
        <p14:creationId xmlns:p14="http://schemas.microsoft.com/office/powerpoint/2010/main" xmlns="" val="2341203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09F98C-DB38-4275-B9C0-C6D5D2419795}"/>
              </a:ext>
            </a:extLst>
          </p:cNvPr>
          <p:cNvSpPr>
            <a:spLocks noGrp="1"/>
          </p:cNvSpPr>
          <p:nvPr>
            <p:ph type="title"/>
          </p:nvPr>
        </p:nvSpPr>
        <p:spPr/>
        <p:txBody>
          <a:bodyPr/>
          <a:lstStyle/>
          <a:p>
            <a:r>
              <a:rPr lang="en-IN" b="1" dirty="0"/>
              <a:t>Legal Issues in specialty and practice area</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4D456CC4-2275-4E0E-A3C8-ED3286673D14}"/>
              </a:ext>
            </a:extLst>
          </p:cNvPr>
          <p:cNvSpPr>
            <a:spLocks noGrp="1"/>
          </p:cNvSpPr>
          <p:nvPr>
            <p:ph idx="1"/>
          </p:nvPr>
        </p:nvSpPr>
        <p:spPr>
          <a:xfrm>
            <a:off x="380010" y="2363190"/>
            <a:ext cx="8300852" cy="4037610"/>
          </a:xfrm>
        </p:spPr>
        <p:txBody>
          <a:bodyPr>
            <a:normAutofit/>
          </a:bodyPr>
          <a:lstStyle/>
          <a:p>
            <a:pPr marL="0" indent="0" algn="ctr">
              <a:buNone/>
            </a:pPr>
            <a:r>
              <a:rPr lang="en-IN" sz="2800" b="1" u="sng" dirty="0">
                <a:solidFill>
                  <a:schemeClr val="accent2">
                    <a:lumMod val="75000"/>
                  </a:schemeClr>
                </a:solidFill>
              </a:rPr>
              <a:t>Maternal and infant Nursing</a:t>
            </a:r>
          </a:p>
          <a:p>
            <a:pPr marL="0" indent="0" algn="just">
              <a:buNone/>
            </a:pPr>
            <a:r>
              <a:rPr lang="en-IN" sz="2400" b="1" dirty="0"/>
              <a:t>Many legal issues are involved in the care of mother and her infant. Generally the causes of lawsuits for malpractice in this area may be divided into two categories who handling the mother and child. Lawsuits brought against physicians/ doctors and nurses differ, reflecting the well- recognized differences between these professions and their responsibilities.</a:t>
            </a:r>
            <a:endParaRPr lang="en-US" sz="2400" b="1" dirty="0"/>
          </a:p>
          <a:p>
            <a:pPr marL="0" indent="0">
              <a:buNone/>
            </a:pPr>
            <a:endParaRPr lang="en-US" sz="2800" u="sng" dirty="0">
              <a:solidFill>
                <a:schemeClr val="accent2">
                  <a:lumMod val="75000"/>
                </a:schemeClr>
              </a:solidFill>
            </a:endParaRPr>
          </a:p>
        </p:txBody>
      </p:sp>
    </p:spTree>
    <p:extLst>
      <p:ext uri="{BB962C8B-B14F-4D97-AF65-F5344CB8AC3E}">
        <p14:creationId xmlns:p14="http://schemas.microsoft.com/office/powerpoint/2010/main" xmlns="" val="2728357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FCC985-66FB-4CA1-8375-C966A850D713}"/>
              </a:ext>
            </a:extLst>
          </p:cNvPr>
          <p:cNvSpPr>
            <a:spLocks noGrp="1"/>
          </p:cNvSpPr>
          <p:nvPr>
            <p:ph type="title"/>
          </p:nvPr>
        </p:nvSpPr>
        <p:spPr>
          <a:xfrm>
            <a:off x="865969" y="927098"/>
            <a:ext cx="7209251" cy="913577"/>
          </a:xfrm>
        </p:spPr>
        <p:txBody>
          <a:bodyPr/>
          <a:lstStyle/>
          <a:p>
            <a:r>
              <a:rPr lang="en-IN" b="1" dirty="0"/>
              <a:t>The common causes for lawsuits against nurses will include the following:-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5E18F0DE-0AC5-4D41-B9A7-021A11520B81}"/>
              </a:ext>
            </a:extLst>
          </p:cNvPr>
          <p:cNvSpPr>
            <a:spLocks noGrp="1"/>
          </p:cNvSpPr>
          <p:nvPr>
            <p:ph idx="1"/>
          </p:nvPr>
        </p:nvSpPr>
        <p:spPr>
          <a:xfrm>
            <a:off x="403761" y="2489200"/>
            <a:ext cx="7920841" cy="3530600"/>
          </a:xfrm>
        </p:spPr>
        <p:txBody>
          <a:bodyPr>
            <a:normAutofit/>
          </a:bodyPr>
          <a:lstStyle/>
          <a:p>
            <a:r>
              <a:rPr lang="en-IN" sz="2800" b="1" dirty="0"/>
              <a:t>Problems of medication</a:t>
            </a:r>
            <a:endParaRPr lang="en-US" sz="2800" dirty="0"/>
          </a:p>
          <a:p>
            <a:r>
              <a:rPr lang="en-IN" sz="2800" b="1" dirty="0"/>
              <a:t>Failure in adequate client monitoring. </a:t>
            </a:r>
            <a:endParaRPr lang="en-US" sz="2800" dirty="0"/>
          </a:p>
          <a:p>
            <a:r>
              <a:rPr lang="en-IN" sz="2800" b="1" dirty="0"/>
              <a:t>Failure to adequately assess the client. </a:t>
            </a:r>
            <a:endParaRPr lang="en-US" sz="2800" dirty="0"/>
          </a:p>
          <a:p>
            <a:r>
              <a:rPr lang="en-IN" sz="2800" b="1" dirty="0"/>
              <a:t>Failure to report changes in the patient</a:t>
            </a:r>
            <a:endParaRPr lang="en-US" sz="2800" dirty="0"/>
          </a:p>
          <a:p>
            <a:r>
              <a:rPr lang="en-IN" sz="2800" b="1" dirty="0"/>
              <a:t>Abortions </a:t>
            </a:r>
            <a:endParaRPr lang="en-US" sz="2800" dirty="0"/>
          </a:p>
        </p:txBody>
      </p:sp>
    </p:spTree>
    <p:extLst>
      <p:ext uri="{BB962C8B-B14F-4D97-AF65-F5344CB8AC3E}">
        <p14:creationId xmlns:p14="http://schemas.microsoft.com/office/powerpoint/2010/main" xmlns="" val="420897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01EE08-7859-4EB3-BC96-0FAAF8CDDA21}"/>
              </a:ext>
            </a:extLst>
          </p:cNvPr>
          <p:cNvSpPr>
            <a:spLocks noGrp="1"/>
          </p:cNvSpPr>
          <p:nvPr>
            <p:ph type="title"/>
          </p:nvPr>
        </p:nvSpPr>
        <p:spPr/>
        <p:txBody>
          <a:bodyPr/>
          <a:lstStyle/>
          <a:p>
            <a:r>
              <a:rPr lang="en-IN" b="1" dirty="0"/>
              <a:t>Nursing care of new born.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5ACAECC1-7BC2-4C00-9FF4-BA622D98934D}"/>
              </a:ext>
            </a:extLst>
          </p:cNvPr>
          <p:cNvSpPr>
            <a:spLocks noGrp="1"/>
          </p:cNvSpPr>
          <p:nvPr>
            <p:ph idx="1"/>
          </p:nvPr>
        </p:nvSpPr>
        <p:spPr>
          <a:xfrm>
            <a:off x="237506" y="2256311"/>
            <a:ext cx="8597736" cy="4310743"/>
          </a:xfrm>
        </p:spPr>
        <p:txBody>
          <a:bodyPr>
            <a:normAutofit fontScale="92500"/>
          </a:bodyPr>
          <a:lstStyle/>
          <a:p>
            <a:pPr algn="just"/>
            <a:r>
              <a:rPr lang="en-IN" sz="2400" b="1" dirty="0"/>
              <a:t>There are certain legal requirements in providing nursing care for new </a:t>
            </a:r>
            <a:r>
              <a:rPr lang="en-IN" sz="2400" b="1" dirty="0" err="1"/>
              <a:t>borns</a:t>
            </a:r>
            <a:r>
              <a:rPr lang="en-IN" sz="2400" b="1" dirty="0"/>
              <a:t>, such as properly identifying the infant- mother pair as soon as possible with finger prints, foot prints and wrist bands. Standards of practice include providing a clear airway, clamping the umbilical cord, applying antibiotics or silver nitrate to the edges, and minimizing stress of dying and keeping infant warm. Resuscitation equipment must be in the delivery room. When a still born infant is delivered, the nurse must record all events about the delivery. Although the atmosphere in a delivery room is disquieting, the nurse must complete legal requirement by careful documentation.</a:t>
            </a:r>
            <a:endParaRPr lang="en-US" sz="2400" b="1" dirty="0"/>
          </a:p>
          <a:p>
            <a:pPr marL="0" indent="0">
              <a:buNone/>
            </a:pPr>
            <a:endParaRPr lang="en-US" dirty="0"/>
          </a:p>
        </p:txBody>
      </p:sp>
    </p:spTree>
    <p:extLst>
      <p:ext uri="{BB962C8B-B14F-4D97-AF65-F5344CB8AC3E}">
        <p14:creationId xmlns:p14="http://schemas.microsoft.com/office/powerpoint/2010/main" xmlns="" val="3159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3723BAA-55EE-475C-A03F-B16AC0A47608}"/>
              </a:ext>
            </a:extLst>
          </p:cNvPr>
          <p:cNvSpPr>
            <a:spLocks noGrp="1"/>
          </p:cNvSpPr>
          <p:nvPr>
            <p:ph idx="1"/>
          </p:nvPr>
        </p:nvSpPr>
        <p:spPr>
          <a:xfrm>
            <a:off x="380009" y="2173185"/>
            <a:ext cx="8253351" cy="4346368"/>
          </a:xfrm>
        </p:spPr>
        <p:txBody>
          <a:bodyPr/>
          <a:lstStyle/>
          <a:p>
            <a:r>
              <a:rPr lang="en-IN" b="1" dirty="0"/>
              <a:t>Informed Consent</a:t>
            </a:r>
          </a:p>
          <a:p>
            <a:r>
              <a:rPr lang="en-IN" b="1" dirty="0"/>
              <a:t>Prenatal Screening</a:t>
            </a:r>
            <a:r>
              <a:rPr lang="en-IN" dirty="0"/>
              <a:t> </a:t>
            </a:r>
            <a:endParaRPr lang="en-US" dirty="0"/>
          </a:p>
          <a:p>
            <a:r>
              <a:rPr lang="en-IN" b="1" dirty="0"/>
              <a:t>In vitro fertilization (IVF) </a:t>
            </a:r>
            <a:endParaRPr lang="en-US" dirty="0"/>
          </a:p>
          <a:p>
            <a:r>
              <a:rPr lang="en-IN" b="1" dirty="0"/>
              <a:t>Surrogacy </a:t>
            </a:r>
            <a:endParaRPr lang="en-US" dirty="0"/>
          </a:p>
          <a:p>
            <a:r>
              <a:rPr lang="en-IN" b="1" dirty="0" err="1" smtClean="0"/>
              <a:t>Fetal</a:t>
            </a:r>
            <a:r>
              <a:rPr lang="en-IN" b="1" dirty="0" smtClean="0"/>
              <a:t> </a:t>
            </a:r>
            <a:r>
              <a:rPr lang="en-IN" b="1" dirty="0"/>
              <a:t>tissue research </a:t>
            </a:r>
            <a:endParaRPr lang="en-US" dirty="0"/>
          </a:p>
          <a:p>
            <a:r>
              <a:rPr lang="en-IN" b="1" dirty="0"/>
              <a:t>Preterm and high risk neonate treatment</a:t>
            </a:r>
            <a:endParaRPr lang="en-US" dirty="0"/>
          </a:p>
        </p:txBody>
      </p:sp>
    </p:spTree>
    <p:extLst>
      <p:ext uri="{BB962C8B-B14F-4D97-AF65-F5344CB8AC3E}">
        <p14:creationId xmlns:p14="http://schemas.microsoft.com/office/powerpoint/2010/main" xmlns="" val="3517648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1E5E72-3BC8-43B7-A5B1-DBD4EE45F58B}"/>
              </a:ext>
            </a:extLst>
          </p:cNvPr>
          <p:cNvSpPr>
            <a:spLocks noGrp="1"/>
          </p:cNvSpPr>
          <p:nvPr>
            <p:ph type="title"/>
          </p:nvPr>
        </p:nvSpPr>
        <p:spPr/>
        <p:txBody>
          <a:bodyPr/>
          <a:lstStyle/>
          <a:p>
            <a:pPr algn="ctr"/>
            <a:r>
              <a:rPr lang="en-US" dirty="0"/>
              <a:t>INTRODUCTION </a:t>
            </a:r>
          </a:p>
        </p:txBody>
      </p:sp>
      <p:sp>
        <p:nvSpPr>
          <p:cNvPr id="3" name="Content Placeholder 2">
            <a:extLst>
              <a:ext uri="{FF2B5EF4-FFF2-40B4-BE49-F238E27FC236}">
                <a16:creationId xmlns:a16="http://schemas.microsoft.com/office/drawing/2014/main" xmlns="" id="{443967BC-1B9A-42EA-A92C-B6DF11BE28F7}"/>
              </a:ext>
            </a:extLst>
          </p:cNvPr>
          <p:cNvSpPr>
            <a:spLocks noGrp="1"/>
          </p:cNvSpPr>
          <p:nvPr>
            <p:ph idx="1"/>
          </p:nvPr>
        </p:nvSpPr>
        <p:spPr>
          <a:xfrm>
            <a:off x="522515" y="2636321"/>
            <a:ext cx="8110846" cy="3895107"/>
          </a:xfrm>
        </p:spPr>
        <p:txBody>
          <a:bodyPr/>
          <a:lstStyle/>
          <a:p>
            <a:pPr algn="ctr"/>
            <a:r>
              <a:rPr lang="en-IN" sz="2000" b="1" dirty="0"/>
              <a:t>Nursing is defined as providing care to the healthy or sick individuals for preventive, promotive, curative and rehabilitative needs. The Consumers are patients with complex needs. With increased awareness of health care, health care facilities and consumer protection Act, patients/clients are getting awareness about their rights. Nurses also have now the expanded role, with the result the legal responsibility is increased. Hence, it is important for nursing personnel working in hospital, community and educational field to develop understanding of Legal and Ethical issues of Nursing</a:t>
            </a:r>
            <a:r>
              <a:rPr lang="en-IN" b="1" dirty="0"/>
              <a:t>. </a:t>
            </a:r>
            <a:endParaRPr lang="en-US" b="1" dirty="0"/>
          </a:p>
        </p:txBody>
      </p:sp>
    </p:spTree>
    <p:extLst>
      <p:ext uri="{BB962C8B-B14F-4D97-AF65-F5344CB8AC3E}">
        <p14:creationId xmlns:p14="http://schemas.microsoft.com/office/powerpoint/2010/main" xmlns="" val="60863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11F65B-F9C1-4AEA-ADAC-D687EFD405AA}"/>
              </a:ext>
            </a:extLst>
          </p:cNvPr>
          <p:cNvSpPr>
            <a:spLocks noGrp="1"/>
          </p:cNvSpPr>
          <p:nvPr>
            <p:ph type="title"/>
          </p:nvPr>
        </p:nvSpPr>
        <p:spPr/>
        <p:txBody>
          <a:bodyPr/>
          <a:lstStyle/>
          <a:p>
            <a:pPr algn="ctr"/>
            <a:r>
              <a:rPr lang="en-IN" b="1" dirty="0"/>
              <a:t>Paediatric Nursing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CFF7C69F-D48E-49B9-8B95-C8379A330BA6}"/>
              </a:ext>
            </a:extLst>
          </p:cNvPr>
          <p:cNvSpPr>
            <a:spLocks noGrp="1"/>
          </p:cNvSpPr>
          <p:nvPr>
            <p:ph idx="1"/>
          </p:nvPr>
        </p:nvSpPr>
        <p:spPr>
          <a:xfrm>
            <a:off x="439387" y="2489199"/>
            <a:ext cx="8217725" cy="3935351"/>
          </a:xfrm>
        </p:spPr>
        <p:txBody>
          <a:bodyPr>
            <a:normAutofit fontScale="92500"/>
          </a:bodyPr>
          <a:lstStyle/>
          <a:p>
            <a:pPr algn="just"/>
            <a:r>
              <a:rPr lang="en-IN" sz="2400" b="1" dirty="0"/>
              <a:t>As in all areas of nursing practice, negligence involving paediatric clients is possible. Paediatric nurses are responsible for preventing children, in their care, from accidentally harming themselves. Cribs which sometimes have a restraining device over the top are designed to keep infants and toddlers from climbing out of bed and injuring themselves. All poisonous substances and sharp objects should be kept out of the reach of children. Children should be kept under constant surveillance to minimize opportunities for accidental harm. </a:t>
            </a:r>
            <a:endParaRPr lang="en-US" sz="2400" b="1" dirty="0"/>
          </a:p>
          <a:p>
            <a:endParaRPr lang="en-US" dirty="0"/>
          </a:p>
        </p:txBody>
      </p:sp>
    </p:spTree>
    <p:extLst>
      <p:ext uri="{BB962C8B-B14F-4D97-AF65-F5344CB8AC3E}">
        <p14:creationId xmlns:p14="http://schemas.microsoft.com/office/powerpoint/2010/main" xmlns="" val="130017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D66EDE-9274-4111-A08B-9F65A8167D2F}"/>
              </a:ext>
            </a:extLst>
          </p:cNvPr>
          <p:cNvSpPr>
            <a:spLocks noGrp="1"/>
          </p:cNvSpPr>
          <p:nvPr>
            <p:ph type="title"/>
          </p:nvPr>
        </p:nvSpPr>
        <p:spPr/>
        <p:txBody>
          <a:bodyPr/>
          <a:lstStyle/>
          <a:p>
            <a:pPr algn="ctr"/>
            <a:r>
              <a:rPr lang="en-IN" b="1" dirty="0"/>
              <a:t>Medical Surgical Nursing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892334F4-837A-4955-92CB-9BE5B2A66B72}"/>
              </a:ext>
            </a:extLst>
          </p:cNvPr>
          <p:cNvSpPr>
            <a:spLocks noGrp="1"/>
          </p:cNvSpPr>
          <p:nvPr>
            <p:ph idx="1"/>
          </p:nvPr>
        </p:nvSpPr>
        <p:spPr>
          <a:xfrm>
            <a:off x="356261" y="2489200"/>
            <a:ext cx="8348352" cy="3840348"/>
          </a:xfrm>
        </p:spPr>
        <p:txBody>
          <a:bodyPr>
            <a:normAutofit lnSpcReduction="10000"/>
          </a:bodyPr>
          <a:lstStyle/>
          <a:p>
            <a:pPr algn="just"/>
            <a:r>
              <a:rPr lang="en-IN" sz="2400" b="1" dirty="0"/>
              <a:t>As in the case of paediatric clients, disoriented adults may require form of restraints to prevent accidental self injury. Standard care, laws and regulations about the use of restraints and supervision apply to nursing practice with medical surgical patient. Side rails are available on most hospital beds for adult patients. Some disoriented older patients may also require belt restraints to prevent them falling of the bed. If patients fall off bed and injure themselves, they may bring a lawsuit against the nurses and hospital.</a:t>
            </a:r>
            <a:endParaRPr lang="en-US" sz="2400" b="1" dirty="0"/>
          </a:p>
          <a:p>
            <a:pPr marL="0" indent="0">
              <a:buNone/>
            </a:pPr>
            <a:endParaRPr lang="en-US" dirty="0"/>
          </a:p>
        </p:txBody>
      </p:sp>
    </p:spTree>
    <p:extLst>
      <p:ext uri="{BB962C8B-B14F-4D97-AF65-F5344CB8AC3E}">
        <p14:creationId xmlns:p14="http://schemas.microsoft.com/office/powerpoint/2010/main" xmlns="" val="993871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B653D4-2C5C-4E16-B2F6-9960C396C7D8}"/>
              </a:ext>
            </a:extLst>
          </p:cNvPr>
          <p:cNvSpPr>
            <a:spLocks noGrp="1"/>
          </p:cNvSpPr>
          <p:nvPr>
            <p:ph type="title"/>
          </p:nvPr>
        </p:nvSpPr>
        <p:spPr/>
        <p:txBody>
          <a:bodyPr/>
          <a:lstStyle/>
          <a:p>
            <a:r>
              <a:rPr lang="en-IN" b="1" dirty="0"/>
              <a:t>Medical Surgical Nursing</a:t>
            </a:r>
            <a:endParaRPr lang="en-US" dirty="0"/>
          </a:p>
        </p:txBody>
      </p:sp>
      <p:sp>
        <p:nvSpPr>
          <p:cNvPr id="3" name="Content Placeholder 2">
            <a:extLst>
              <a:ext uri="{FF2B5EF4-FFF2-40B4-BE49-F238E27FC236}">
                <a16:creationId xmlns:a16="http://schemas.microsoft.com/office/drawing/2014/main" xmlns="" id="{5003BB85-42E4-4D79-BA6E-652BF181F587}"/>
              </a:ext>
            </a:extLst>
          </p:cNvPr>
          <p:cNvSpPr>
            <a:spLocks noGrp="1"/>
          </p:cNvSpPr>
          <p:nvPr>
            <p:ph idx="1"/>
          </p:nvPr>
        </p:nvSpPr>
        <p:spPr>
          <a:xfrm>
            <a:off x="522515" y="2291938"/>
            <a:ext cx="8182098" cy="4465121"/>
          </a:xfrm>
        </p:spPr>
        <p:txBody>
          <a:bodyPr>
            <a:normAutofit lnSpcReduction="10000"/>
          </a:bodyPr>
          <a:lstStyle/>
          <a:p>
            <a:r>
              <a:rPr lang="en-IN" sz="2400" b="1" dirty="0"/>
              <a:t>Over looked sponges, instruments needles </a:t>
            </a:r>
            <a:endParaRPr lang="en-US" sz="2400" dirty="0"/>
          </a:p>
          <a:p>
            <a:r>
              <a:rPr lang="en-IN" sz="2400" b="1" dirty="0"/>
              <a:t>Burns </a:t>
            </a:r>
            <a:endParaRPr lang="en-US" sz="2400" dirty="0"/>
          </a:p>
          <a:p>
            <a:r>
              <a:rPr lang="en-IN" sz="2400" b="1" dirty="0"/>
              <a:t>Falls </a:t>
            </a:r>
            <a:endParaRPr lang="en-US" sz="2400" dirty="0"/>
          </a:p>
          <a:p>
            <a:r>
              <a:rPr lang="en-IN" sz="2400" b="1" dirty="0"/>
              <a:t>Injury due to the use of defective apparatus or supplies </a:t>
            </a:r>
            <a:endParaRPr lang="en-US" sz="2400" dirty="0"/>
          </a:p>
          <a:p>
            <a:r>
              <a:rPr lang="en-IN" sz="2400" b="1" dirty="0"/>
              <a:t>Injury due to administration of wrong medicine, wrong dosage and wrong concentration. </a:t>
            </a:r>
            <a:endParaRPr lang="en-US" sz="2400" dirty="0"/>
          </a:p>
          <a:p>
            <a:r>
              <a:rPr lang="en-IN" sz="2400" b="1" dirty="0"/>
              <a:t>Assault and battery </a:t>
            </a:r>
            <a:endParaRPr lang="en-US" sz="2400" dirty="0"/>
          </a:p>
          <a:p>
            <a:r>
              <a:rPr lang="en-IN" sz="2400" b="1" dirty="0"/>
              <a:t>Maintenance of records and reports </a:t>
            </a:r>
            <a:endParaRPr lang="en-US" sz="2400" dirty="0"/>
          </a:p>
          <a:p>
            <a:r>
              <a:rPr lang="en-IN" sz="2400" b="1" dirty="0"/>
              <a:t>Critical care units</a:t>
            </a:r>
            <a:endParaRPr lang="en-US" sz="2400" dirty="0"/>
          </a:p>
          <a:p>
            <a:pPr marL="0" indent="0">
              <a:buNone/>
            </a:pPr>
            <a:endParaRPr lang="en-US" dirty="0"/>
          </a:p>
        </p:txBody>
      </p:sp>
    </p:spTree>
    <p:extLst>
      <p:ext uri="{BB962C8B-B14F-4D97-AF65-F5344CB8AC3E}">
        <p14:creationId xmlns:p14="http://schemas.microsoft.com/office/powerpoint/2010/main" xmlns="" val="2787054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ACBBB0-D390-4F11-9344-60DD539D1989}"/>
              </a:ext>
            </a:extLst>
          </p:cNvPr>
          <p:cNvSpPr>
            <a:spLocks noGrp="1"/>
          </p:cNvSpPr>
          <p:nvPr>
            <p:ph type="title"/>
          </p:nvPr>
        </p:nvSpPr>
        <p:spPr/>
        <p:txBody>
          <a:bodyPr/>
          <a:lstStyle/>
          <a:p>
            <a:pPr algn="ctr"/>
            <a:r>
              <a:rPr lang="en-IN" b="1" dirty="0"/>
              <a:t>Psychiatric Nursing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B55D20A3-A4CE-4AE5-9092-6CE2A716F65B}"/>
              </a:ext>
            </a:extLst>
          </p:cNvPr>
          <p:cNvSpPr>
            <a:spLocks noGrp="1"/>
          </p:cNvSpPr>
          <p:nvPr>
            <p:ph idx="1"/>
          </p:nvPr>
        </p:nvSpPr>
        <p:spPr>
          <a:xfrm>
            <a:off x="344383" y="2244435"/>
            <a:ext cx="8431481" cy="4465123"/>
          </a:xfrm>
        </p:spPr>
        <p:txBody>
          <a:bodyPr/>
          <a:lstStyle/>
          <a:p>
            <a:pPr algn="just"/>
            <a:r>
              <a:rPr lang="en-IN" sz="2800" b="1" dirty="0"/>
              <a:t>The practice of psychiatric nursing is influenced by the law, particularly in concern for the rights of patients and the quality of care they are receiving. A psychiatric nurse should be sufficiently acquainted with the legal aspects of psychiatry so that she/he can be aware of the patient‘s rights and can avoid giving poor advice or innocently involving herself/himself in a legal entanglement. </a:t>
            </a:r>
            <a:endParaRPr lang="en-US" sz="2800" b="1" dirty="0"/>
          </a:p>
          <a:p>
            <a:pPr marL="0" indent="0">
              <a:buNone/>
            </a:pPr>
            <a:endParaRPr lang="en-US" dirty="0"/>
          </a:p>
        </p:txBody>
      </p:sp>
    </p:spTree>
    <p:extLst>
      <p:ext uri="{BB962C8B-B14F-4D97-AF65-F5344CB8AC3E}">
        <p14:creationId xmlns:p14="http://schemas.microsoft.com/office/powerpoint/2010/main" xmlns="" val="2889989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C89C36-42F9-481A-B74C-AF6BFF719500}"/>
              </a:ext>
            </a:extLst>
          </p:cNvPr>
          <p:cNvSpPr>
            <a:spLocks noGrp="1"/>
          </p:cNvSpPr>
          <p:nvPr>
            <p:ph type="title"/>
          </p:nvPr>
        </p:nvSpPr>
        <p:spPr/>
        <p:txBody>
          <a:bodyPr/>
          <a:lstStyle/>
          <a:p>
            <a:pPr algn="ctr"/>
            <a:r>
              <a:rPr lang="en-IN" b="1" dirty="0"/>
              <a:t>Community Health Nursing</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C0235476-FA22-46B0-8F7D-711040FF0636}"/>
              </a:ext>
            </a:extLst>
          </p:cNvPr>
          <p:cNvSpPr>
            <a:spLocks noGrp="1"/>
          </p:cNvSpPr>
          <p:nvPr>
            <p:ph idx="1"/>
          </p:nvPr>
        </p:nvSpPr>
        <p:spPr>
          <a:xfrm>
            <a:off x="308758" y="2489199"/>
            <a:ext cx="8526484" cy="4030353"/>
          </a:xfrm>
        </p:spPr>
        <p:txBody>
          <a:bodyPr>
            <a:normAutofit/>
          </a:bodyPr>
          <a:lstStyle/>
          <a:p>
            <a:pPr algn="just"/>
            <a:r>
              <a:rPr lang="en-IN" sz="2400" b="1" dirty="0"/>
              <a:t>In olden days nurses were working under the control and supervision of doctors. But in modern practice nurses are able to assess, diagnose, plan, implement and evaluate nursing care independently. </a:t>
            </a:r>
            <a:endParaRPr lang="en-US" sz="2400" b="1" dirty="0"/>
          </a:p>
          <a:p>
            <a:pPr algn="just"/>
            <a:r>
              <a:rPr lang="en-IN" sz="2400" b="1" dirty="0"/>
              <a:t>As we begin professional practice, it is essential to understand the law that defines the nurse‘s responsibility and duties. Especially the community health nurse must be very careful while doing services in the community. Because there is team of people working in the hospital.</a:t>
            </a:r>
            <a:endParaRPr lang="en-US" sz="2400" b="1" dirty="0"/>
          </a:p>
        </p:txBody>
      </p:sp>
    </p:spTree>
    <p:extLst>
      <p:ext uri="{BB962C8B-B14F-4D97-AF65-F5344CB8AC3E}">
        <p14:creationId xmlns:p14="http://schemas.microsoft.com/office/powerpoint/2010/main" xmlns="" val="1851714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CAF3BC-1D73-49ED-9E9A-25676C659747}"/>
              </a:ext>
            </a:extLst>
          </p:cNvPr>
          <p:cNvSpPr>
            <a:spLocks noGrp="1"/>
          </p:cNvSpPr>
          <p:nvPr>
            <p:ph type="title"/>
          </p:nvPr>
        </p:nvSpPr>
        <p:spPr/>
        <p:txBody>
          <a:bodyPr/>
          <a:lstStyle/>
          <a:p>
            <a:pPr algn="ctr"/>
            <a:r>
              <a:rPr lang="en-IN" b="1" dirty="0"/>
              <a:t>Community Health Nursing</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7C03C199-8713-4662-9D44-9A04C0FE7876}"/>
              </a:ext>
            </a:extLst>
          </p:cNvPr>
          <p:cNvSpPr>
            <a:spLocks noGrp="1"/>
          </p:cNvSpPr>
          <p:nvPr>
            <p:ph idx="1"/>
          </p:nvPr>
        </p:nvSpPr>
        <p:spPr/>
        <p:txBody>
          <a:bodyPr/>
          <a:lstStyle/>
          <a:p>
            <a:r>
              <a:rPr lang="en-IN" b="1" dirty="0"/>
              <a:t>Intentional Torts </a:t>
            </a:r>
            <a:endParaRPr lang="en-US" dirty="0"/>
          </a:p>
          <a:p>
            <a:r>
              <a:rPr lang="en-IN" b="1" dirty="0"/>
              <a:t>Unintentional Torts</a:t>
            </a:r>
          </a:p>
          <a:p>
            <a:r>
              <a:rPr lang="en-IN" b="1" dirty="0"/>
              <a:t>Legal, Ethical, Professional Issues in Nursing. </a:t>
            </a:r>
            <a:endParaRPr lang="en-US" dirty="0"/>
          </a:p>
          <a:p>
            <a:r>
              <a:rPr lang="en-IN" b="1" dirty="0"/>
              <a:t>The Nursing and Midwifery Council</a:t>
            </a:r>
            <a:endParaRPr lang="en-US" dirty="0"/>
          </a:p>
          <a:p>
            <a:r>
              <a:rPr lang="en-IN" b="1" dirty="0"/>
              <a:t>Respecting Confidentiality </a:t>
            </a:r>
            <a:endParaRPr lang="en-US" dirty="0"/>
          </a:p>
          <a:p>
            <a:r>
              <a:rPr lang="en-IN" b="1" dirty="0"/>
              <a:t>Respecting Autonomy </a:t>
            </a:r>
            <a:endParaRPr lang="en-US" dirty="0"/>
          </a:p>
          <a:p>
            <a:endParaRPr lang="en-US" b="1" dirty="0"/>
          </a:p>
        </p:txBody>
      </p:sp>
    </p:spTree>
    <p:extLst>
      <p:ext uri="{BB962C8B-B14F-4D97-AF65-F5344CB8AC3E}">
        <p14:creationId xmlns:p14="http://schemas.microsoft.com/office/powerpoint/2010/main" xmlns="" val="1500786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F6C574-67CA-4CB5-9667-012866164A5E}"/>
              </a:ext>
            </a:extLst>
          </p:cNvPr>
          <p:cNvSpPr>
            <a:spLocks noGrp="1"/>
          </p:cNvSpPr>
          <p:nvPr>
            <p:ph type="title"/>
          </p:nvPr>
        </p:nvSpPr>
        <p:spPr/>
        <p:txBody>
          <a:bodyPr/>
          <a:lstStyle/>
          <a:p>
            <a:pPr algn="ctr"/>
            <a:r>
              <a:rPr lang="en-IN" b="1" dirty="0"/>
              <a:t>Common causes of Legal Issues</a:t>
            </a:r>
            <a:r>
              <a:rPr lang="en-IN" dirty="0"/>
              <a:t>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A141E7E4-2915-40C5-99E1-47E3656C85B6}"/>
              </a:ext>
            </a:extLst>
          </p:cNvPr>
          <p:cNvSpPr>
            <a:spLocks noGrp="1"/>
          </p:cNvSpPr>
          <p:nvPr>
            <p:ph idx="1"/>
          </p:nvPr>
        </p:nvSpPr>
        <p:spPr>
          <a:xfrm>
            <a:off x="356260" y="2489199"/>
            <a:ext cx="8336478" cy="3982853"/>
          </a:xfrm>
        </p:spPr>
        <p:txBody>
          <a:bodyPr/>
          <a:lstStyle/>
          <a:p>
            <a:pPr lvl="0"/>
            <a:r>
              <a:rPr lang="en-IN" b="1" dirty="0"/>
              <a:t>Professional negligence. E.g. ignoring the seriousness. </a:t>
            </a:r>
            <a:endParaRPr lang="en-US" b="1" dirty="0"/>
          </a:p>
          <a:p>
            <a:pPr lvl="0"/>
            <a:r>
              <a:rPr lang="en-IN" b="1" dirty="0"/>
              <a:t>Practicing medical without license in the community. </a:t>
            </a:r>
            <a:endParaRPr lang="en-US" b="1" dirty="0"/>
          </a:p>
          <a:p>
            <a:pPr lvl="0"/>
            <a:r>
              <a:rPr lang="en-IN" b="1" dirty="0"/>
              <a:t>Obtaining nursing license by fraud or allowing others to use your license. </a:t>
            </a:r>
            <a:endParaRPr lang="en-US" b="1" dirty="0"/>
          </a:p>
          <a:p>
            <a:pPr lvl="0"/>
            <a:r>
              <a:rPr lang="en-IN" b="1" dirty="0"/>
              <a:t>Felony conviction for any offence. </a:t>
            </a:r>
            <a:endParaRPr lang="en-US" b="1" dirty="0"/>
          </a:p>
          <a:p>
            <a:pPr lvl="0"/>
            <a:r>
              <a:rPr lang="en-IN" b="1" dirty="0"/>
              <a:t>Participating in criminal abortion. E.g. Quacks. </a:t>
            </a:r>
            <a:endParaRPr lang="en-US" b="1" dirty="0"/>
          </a:p>
          <a:p>
            <a:pPr lvl="0"/>
            <a:r>
              <a:rPr lang="en-IN" b="1" dirty="0"/>
              <a:t>Not reporting substandard medicine or nursing care. </a:t>
            </a:r>
            <a:endParaRPr lang="en-US" b="1" dirty="0"/>
          </a:p>
          <a:p>
            <a:pPr lvl="0"/>
            <a:r>
              <a:rPr lang="en-IN" b="1" dirty="0"/>
              <a:t>Providing patient care while under the influence of alcohol or drugs. </a:t>
            </a:r>
            <a:endParaRPr lang="en-US" b="1" dirty="0"/>
          </a:p>
          <a:p>
            <a:pPr lvl="0"/>
            <a:r>
              <a:rPr lang="en-IN" b="1" dirty="0"/>
              <a:t>Giving narcotics without an order. </a:t>
            </a:r>
            <a:endParaRPr lang="en-US" b="1" dirty="0"/>
          </a:p>
          <a:p>
            <a:pPr lvl="0"/>
            <a:r>
              <a:rPr lang="en-IN" b="1" dirty="0"/>
              <a:t>Falsely holding oneself as family practitioner of nurse practitioners</a:t>
            </a:r>
            <a:endParaRPr lang="en-US" b="1" dirty="0"/>
          </a:p>
          <a:p>
            <a:endParaRPr lang="en-US" dirty="0"/>
          </a:p>
        </p:txBody>
      </p:sp>
    </p:spTree>
    <p:extLst>
      <p:ext uri="{BB962C8B-B14F-4D97-AF65-F5344CB8AC3E}">
        <p14:creationId xmlns:p14="http://schemas.microsoft.com/office/powerpoint/2010/main" xmlns="" val="2527151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DBD608-60B9-4E00-ABAD-E96986B4D3C6}"/>
              </a:ext>
            </a:extLst>
          </p:cNvPr>
          <p:cNvSpPr>
            <a:spLocks noGrp="1"/>
          </p:cNvSpPr>
          <p:nvPr>
            <p:ph type="title"/>
          </p:nvPr>
        </p:nvSpPr>
        <p:spPr/>
        <p:txBody>
          <a:bodyPr/>
          <a:lstStyle/>
          <a:p>
            <a:pPr algn="ctr"/>
            <a:r>
              <a:rPr lang="en-IN" b="1" dirty="0"/>
              <a:t>Legal Safe Guards and nursing practice</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9D8D5028-9950-49A9-9D09-8BF0EF111D04}"/>
              </a:ext>
            </a:extLst>
          </p:cNvPr>
          <p:cNvSpPr>
            <a:spLocks noGrp="1"/>
          </p:cNvSpPr>
          <p:nvPr>
            <p:ph idx="1"/>
          </p:nvPr>
        </p:nvSpPr>
        <p:spPr>
          <a:xfrm>
            <a:off x="415636" y="2244436"/>
            <a:ext cx="8300851" cy="4191990"/>
          </a:xfrm>
        </p:spPr>
        <p:txBody>
          <a:bodyPr>
            <a:normAutofit/>
          </a:bodyPr>
          <a:lstStyle/>
          <a:p>
            <a:r>
              <a:rPr lang="en-IN" sz="4000" b="1" dirty="0"/>
              <a:t>Physicians Order</a:t>
            </a:r>
          </a:p>
          <a:p>
            <a:r>
              <a:rPr lang="en-IN" sz="4000" b="1" dirty="0"/>
              <a:t>Short- staffing</a:t>
            </a:r>
          </a:p>
          <a:p>
            <a:r>
              <a:rPr lang="en-IN" sz="4000" b="1" dirty="0"/>
              <a:t>Floating</a:t>
            </a:r>
          </a:p>
          <a:p>
            <a:r>
              <a:rPr lang="en-IN" sz="4000" b="1" dirty="0"/>
              <a:t>Informed consent</a:t>
            </a:r>
          </a:p>
          <a:p>
            <a:r>
              <a:rPr lang="en-IN" sz="4000" b="1" dirty="0"/>
              <a:t>Collective bargaining</a:t>
            </a:r>
            <a:endParaRPr lang="en-US" sz="4000" dirty="0"/>
          </a:p>
        </p:txBody>
      </p:sp>
    </p:spTree>
    <p:extLst>
      <p:ext uri="{BB962C8B-B14F-4D97-AF65-F5344CB8AC3E}">
        <p14:creationId xmlns:p14="http://schemas.microsoft.com/office/powerpoint/2010/main" xmlns="" val="3413978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BC9EEB-104D-400A-8C40-E5AFC904F4DA}"/>
              </a:ext>
            </a:extLst>
          </p:cNvPr>
          <p:cNvSpPr>
            <a:spLocks noGrp="1"/>
          </p:cNvSpPr>
          <p:nvPr>
            <p:ph type="title"/>
          </p:nvPr>
        </p:nvSpPr>
        <p:spPr/>
        <p:txBody>
          <a:bodyPr/>
          <a:lstStyle/>
          <a:p>
            <a:pPr algn="ctr"/>
            <a:r>
              <a:rPr lang="en-IN" b="1" dirty="0"/>
              <a:t>List of do’s and don’s as guidelines for safe practice Do’s </a:t>
            </a:r>
            <a:endParaRPr lang="en-US" dirty="0"/>
          </a:p>
        </p:txBody>
      </p:sp>
      <p:sp>
        <p:nvSpPr>
          <p:cNvPr id="3" name="Content Placeholder 2">
            <a:extLst>
              <a:ext uri="{FF2B5EF4-FFF2-40B4-BE49-F238E27FC236}">
                <a16:creationId xmlns:a16="http://schemas.microsoft.com/office/drawing/2014/main" xmlns="" id="{FDEB129E-FEAF-40CE-8882-871B8DDE76E0}"/>
              </a:ext>
            </a:extLst>
          </p:cNvPr>
          <p:cNvSpPr>
            <a:spLocks noGrp="1"/>
          </p:cNvSpPr>
          <p:nvPr>
            <p:ph idx="1"/>
          </p:nvPr>
        </p:nvSpPr>
        <p:spPr>
          <a:xfrm>
            <a:off x="451262" y="2489200"/>
            <a:ext cx="8383980" cy="4018478"/>
          </a:xfrm>
        </p:spPr>
        <p:txBody>
          <a:bodyPr/>
          <a:lstStyle/>
          <a:p>
            <a:pPr lvl="0" algn="just"/>
            <a:r>
              <a:rPr lang="en-IN" b="1" dirty="0"/>
              <a:t>Documentation of all unusual incidences. </a:t>
            </a:r>
            <a:endParaRPr lang="en-US" b="1" dirty="0"/>
          </a:p>
          <a:p>
            <a:pPr lvl="0" algn="just"/>
            <a:r>
              <a:rPr lang="en-IN" b="1" dirty="0"/>
              <a:t>Report all unusual incidences. </a:t>
            </a:r>
            <a:endParaRPr lang="en-US" b="1" dirty="0"/>
          </a:p>
          <a:p>
            <a:pPr lvl="0" algn="just"/>
            <a:r>
              <a:rPr lang="en-IN" b="1" dirty="0"/>
              <a:t>Know your job description. </a:t>
            </a:r>
            <a:endParaRPr lang="en-US" b="1" dirty="0"/>
          </a:p>
          <a:p>
            <a:pPr lvl="0" algn="just"/>
            <a:r>
              <a:rPr lang="en-IN" b="1" dirty="0"/>
              <a:t>Follow policies and procedures as established by your employing agency. </a:t>
            </a:r>
            <a:endParaRPr lang="en-US" b="1" dirty="0"/>
          </a:p>
          <a:p>
            <a:pPr lvl="0" algn="just"/>
            <a:r>
              <a:rPr lang="en-IN" b="1" dirty="0"/>
              <a:t>Keep your registration updated. </a:t>
            </a:r>
            <a:endParaRPr lang="en-US" b="1" dirty="0"/>
          </a:p>
          <a:p>
            <a:pPr lvl="0" algn="just"/>
            <a:r>
              <a:rPr lang="en-IN" b="1" dirty="0"/>
              <a:t>Perform procedures that you have been taught and that are within the standard scope of your practice. </a:t>
            </a:r>
            <a:endParaRPr lang="en-US" b="1" dirty="0"/>
          </a:p>
          <a:p>
            <a:pPr lvl="0" algn="just"/>
            <a:r>
              <a:rPr lang="en-IN" b="1" dirty="0"/>
              <a:t>Protect patients from injuring themselves. </a:t>
            </a:r>
            <a:endParaRPr lang="en-US" b="1" dirty="0"/>
          </a:p>
          <a:p>
            <a:pPr lvl="0" algn="just"/>
            <a:r>
              <a:rPr lang="en-IN" b="1" dirty="0"/>
              <a:t>Remain alert and focused. </a:t>
            </a:r>
            <a:endParaRPr lang="en-US" b="1" dirty="0"/>
          </a:p>
          <a:p>
            <a:pPr marL="0" indent="0" algn="just">
              <a:buNone/>
            </a:pPr>
            <a:endParaRPr lang="en-US" b="1" dirty="0"/>
          </a:p>
        </p:txBody>
      </p:sp>
    </p:spTree>
    <p:extLst>
      <p:ext uri="{BB962C8B-B14F-4D97-AF65-F5344CB8AC3E}">
        <p14:creationId xmlns:p14="http://schemas.microsoft.com/office/powerpoint/2010/main" xmlns="" val="27158222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C48B4E-80FB-4B0E-AA98-881147E15DE0}"/>
              </a:ext>
            </a:extLst>
          </p:cNvPr>
          <p:cNvSpPr>
            <a:spLocks noGrp="1"/>
          </p:cNvSpPr>
          <p:nvPr>
            <p:ph type="title"/>
          </p:nvPr>
        </p:nvSpPr>
        <p:spPr/>
        <p:txBody>
          <a:bodyPr/>
          <a:lstStyle/>
          <a:p>
            <a:pPr algn="ctr"/>
            <a:r>
              <a:rPr lang="en-IN" b="1" dirty="0" err="1"/>
              <a:t>Don‟ts</a:t>
            </a:r>
            <a:r>
              <a:rPr lang="en-IN" b="1" dirty="0"/>
              <a:t>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028560BB-7874-4AC3-87E2-3D53F8A744BA}"/>
              </a:ext>
            </a:extLst>
          </p:cNvPr>
          <p:cNvSpPr>
            <a:spLocks noGrp="1"/>
          </p:cNvSpPr>
          <p:nvPr>
            <p:ph idx="1"/>
          </p:nvPr>
        </p:nvSpPr>
        <p:spPr>
          <a:xfrm>
            <a:off x="285007" y="2090058"/>
            <a:ext cx="8455231" cy="4061362"/>
          </a:xfrm>
        </p:spPr>
        <p:txBody>
          <a:bodyPr>
            <a:noAutofit/>
          </a:bodyPr>
          <a:lstStyle/>
          <a:p>
            <a:pPr lvl="0" algn="just"/>
            <a:r>
              <a:rPr lang="en-IN" b="1" dirty="0"/>
              <a:t>Remove side rails from patient‘s bed unless there is an order or hospital policy to do so. </a:t>
            </a:r>
            <a:endParaRPr lang="en-US" b="1" dirty="0"/>
          </a:p>
          <a:p>
            <a:pPr lvl="0" algn="just"/>
            <a:r>
              <a:rPr lang="en-IN" b="1" dirty="0"/>
              <a:t>Allow patients to leave the hospital or nursing home unless there is an order or a signed release. </a:t>
            </a:r>
            <a:endParaRPr lang="en-US" b="1" dirty="0"/>
          </a:p>
          <a:p>
            <a:pPr lvl="0" algn="just"/>
            <a:r>
              <a:rPr lang="en-IN" b="1" dirty="0"/>
              <a:t>Accept money or gifts from patients. </a:t>
            </a:r>
            <a:endParaRPr lang="en-US" b="1" dirty="0"/>
          </a:p>
          <a:p>
            <a:pPr lvl="0" algn="just"/>
            <a:r>
              <a:rPr lang="en-IN" b="1" dirty="0"/>
              <a:t>Give advice that is contrary to physician orders or the nursing care plan. </a:t>
            </a:r>
            <a:endParaRPr lang="en-US" b="1" dirty="0"/>
          </a:p>
          <a:p>
            <a:pPr lvl="0" algn="just"/>
            <a:r>
              <a:rPr lang="en-IN" b="1" dirty="0"/>
              <a:t>Give medical advice to friends and neighbours. </a:t>
            </a:r>
            <a:endParaRPr lang="en-US" b="1" dirty="0"/>
          </a:p>
          <a:p>
            <a:pPr lvl="0" algn="just"/>
            <a:r>
              <a:rPr lang="en-IN" b="1" dirty="0"/>
              <a:t>Attempt to practice medicine. </a:t>
            </a:r>
            <a:endParaRPr lang="en-US" b="1" dirty="0"/>
          </a:p>
          <a:p>
            <a:pPr lvl="0" algn="just"/>
            <a:r>
              <a:rPr lang="en-IN" b="1" dirty="0"/>
              <a:t>Witness a patient‘s will.</a:t>
            </a:r>
            <a:endParaRPr lang="en-US" b="1" dirty="0"/>
          </a:p>
          <a:p>
            <a:pPr lvl="0" algn="just"/>
            <a:r>
              <a:rPr lang="en-IN" b="1" dirty="0"/>
              <a:t>Take medications that belong to patients. </a:t>
            </a:r>
            <a:endParaRPr lang="en-US" b="1" dirty="0"/>
          </a:p>
          <a:p>
            <a:pPr lvl="0" algn="just"/>
            <a:r>
              <a:rPr lang="en-IN" b="1" dirty="0"/>
              <a:t>Worked as a licensed practical/vocational nurse in a state in which you are not licensed.</a:t>
            </a:r>
            <a:endParaRPr lang="en-US" b="1" dirty="0"/>
          </a:p>
          <a:p>
            <a:pPr algn="just"/>
            <a:endParaRPr lang="en-US" b="1" dirty="0"/>
          </a:p>
        </p:txBody>
      </p:sp>
    </p:spTree>
    <p:extLst>
      <p:ext uri="{BB962C8B-B14F-4D97-AF65-F5344CB8AC3E}">
        <p14:creationId xmlns:p14="http://schemas.microsoft.com/office/powerpoint/2010/main" xmlns="" val="220073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F8D5B6-AAFE-478D-A687-377BD15BC37D}"/>
              </a:ext>
            </a:extLst>
          </p:cNvPr>
          <p:cNvSpPr>
            <a:spLocks noGrp="1"/>
          </p:cNvSpPr>
          <p:nvPr>
            <p:ph type="title"/>
          </p:nvPr>
        </p:nvSpPr>
        <p:spPr/>
        <p:txBody>
          <a:bodyPr/>
          <a:lstStyle/>
          <a:p>
            <a:pPr algn="ctr"/>
            <a:r>
              <a:rPr lang="en-US" dirty="0"/>
              <a:t>MEANING OF LEGAL ISSUES</a:t>
            </a:r>
          </a:p>
        </p:txBody>
      </p:sp>
      <p:sp>
        <p:nvSpPr>
          <p:cNvPr id="3" name="Content Placeholder 2">
            <a:extLst>
              <a:ext uri="{FF2B5EF4-FFF2-40B4-BE49-F238E27FC236}">
                <a16:creationId xmlns:a16="http://schemas.microsoft.com/office/drawing/2014/main" xmlns="" id="{E4A5802D-AFEE-4441-ACB0-EAE53D273E0A}"/>
              </a:ext>
            </a:extLst>
          </p:cNvPr>
          <p:cNvSpPr>
            <a:spLocks noGrp="1"/>
          </p:cNvSpPr>
          <p:nvPr>
            <p:ph idx="1"/>
          </p:nvPr>
        </p:nvSpPr>
        <p:spPr>
          <a:xfrm>
            <a:off x="510639" y="2363190"/>
            <a:ext cx="8158347" cy="3788228"/>
          </a:xfrm>
        </p:spPr>
        <p:txBody>
          <a:bodyPr/>
          <a:lstStyle/>
          <a:p>
            <a:pPr algn="ctr"/>
            <a:r>
              <a:rPr lang="en-IN" sz="4000" b="1" dirty="0"/>
              <a:t>It is a standard or rules of conduct established and in forced by the government. These are intended to protect the public  </a:t>
            </a:r>
            <a:r>
              <a:rPr lang="en-IN" b="1" dirty="0"/>
              <a:t>                                 </a:t>
            </a:r>
            <a:endParaRPr lang="en-US" b="1" dirty="0"/>
          </a:p>
        </p:txBody>
      </p:sp>
    </p:spTree>
    <p:extLst>
      <p:ext uri="{BB962C8B-B14F-4D97-AF65-F5344CB8AC3E}">
        <p14:creationId xmlns:p14="http://schemas.microsoft.com/office/powerpoint/2010/main" xmlns="" val="2563530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5719B9-4DF7-4EA6-BDC2-38E7AE677C73}"/>
              </a:ext>
            </a:extLst>
          </p:cNvPr>
          <p:cNvSpPr>
            <a:spLocks noGrp="1"/>
          </p:cNvSpPr>
          <p:nvPr>
            <p:ph type="title"/>
          </p:nvPr>
        </p:nvSpPr>
        <p:spPr/>
        <p:txBody>
          <a:bodyPr/>
          <a:lstStyle/>
          <a:p>
            <a:pPr algn="ctr"/>
            <a:r>
              <a:rPr lang="en-IN" b="1" dirty="0"/>
              <a:t>Roles and Functions of Nurse Manager in Legal Issues</a:t>
            </a:r>
            <a:endParaRPr lang="en-US" dirty="0"/>
          </a:p>
        </p:txBody>
      </p:sp>
      <p:sp>
        <p:nvSpPr>
          <p:cNvPr id="3" name="Content Placeholder 2">
            <a:extLst>
              <a:ext uri="{FF2B5EF4-FFF2-40B4-BE49-F238E27FC236}">
                <a16:creationId xmlns:a16="http://schemas.microsoft.com/office/drawing/2014/main" xmlns="" id="{21DCA2A2-C16A-4D27-BF69-C29CBC48007C}"/>
              </a:ext>
            </a:extLst>
          </p:cNvPr>
          <p:cNvSpPr>
            <a:spLocks noGrp="1"/>
          </p:cNvSpPr>
          <p:nvPr>
            <p:ph idx="1"/>
          </p:nvPr>
        </p:nvSpPr>
        <p:spPr>
          <a:xfrm>
            <a:off x="296883" y="2232561"/>
            <a:ext cx="8609611" cy="4358244"/>
          </a:xfrm>
        </p:spPr>
        <p:txBody>
          <a:bodyPr>
            <a:noAutofit/>
          </a:bodyPr>
          <a:lstStyle/>
          <a:p>
            <a:pPr lvl="0" algn="just"/>
            <a:r>
              <a:rPr lang="en-IN" sz="2000" b="1" dirty="0"/>
              <a:t>Serve as a role model by providing nursing care that meets or exceeds accepted standards of care.</a:t>
            </a:r>
            <a:endParaRPr lang="en-US" sz="2000" b="1" dirty="0"/>
          </a:p>
          <a:p>
            <a:pPr lvl="0" algn="just"/>
            <a:r>
              <a:rPr lang="en-IN" sz="2000" b="1" dirty="0"/>
              <a:t>Is current in the field and seeks professional certification to increase expertise in a specific field. </a:t>
            </a:r>
            <a:endParaRPr lang="en-US" sz="2000" b="1" dirty="0"/>
          </a:p>
          <a:p>
            <a:pPr lvl="0" algn="just"/>
            <a:r>
              <a:rPr lang="en-IN" sz="2000" b="1" dirty="0"/>
              <a:t>Reports substandard nursing care appropriate authorities. </a:t>
            </a:r>
            <a:endParaRPr lang="en-US" sz="2000" b="1" dirty="0"/>
          </a:p>
          <a:p>
            <a:pPr lvl="0" algn="just"/>
            <a:r>
              <a:rPr lang="en-IN" sz="2000" b="1" dirty="0"/>
              <a:t>Fosters nurse/ patients relationships that are respectful, caring and honest, thus reducing the possibility of future lawsuits. </a:t>
            </a:r>
            <a:endParaRPr lang="en-US" sz="2000" b="1" dirty="0"/>
          </a:p>
          <a:p>
            <a:pPr lvl="0" algn="just"/>
            <a:r>
              <a:rPr lang="en-IN" sz="2000" b="1" dirty="0"/>
              <a:t>Joins and actively supports professional organizations to strengthen the lobbying efforts of nursing in health care legislation. </a:t>
            </a:r>
            <a:endParaRPr lang="en-US" sz="2000" b="1" dirty="0"/>
          </a:p>
          <a:p>
            <a:pPr lvl="0" algn="just"/>
            <a:r>
              <a:rPr lang="en-IN" sz="2000" b="1" dirty="0"/>
              <a:t>Practices nursing within the area of the individual competence. g. Prioritizes patient‘s rights and welfare first in decision- making.</a:t>
            </a:r>
            <a:endParaRPr lang="en-US" sz="2000" b="1" dirty="0"/>
          </a:p>
          <a:p>
            <a:pPr algn="just"/>
            <a:endParaRPr lang="en-US" sz="2000" b="1" dirty="0"/>
          </a:p>
        </p:txBody>
      </p:sp>
    </p:spTree>
    <p:extLst>
      <p:ext uri="{BB962C8B-B14F-4D97-AF65-F5344CB8AC3E}">
        <p14:creationId xmlns:p14="http://schemas.microsoft.com/office/powerpoint/2010/main" xmlns="" val="2172140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a:extLst>
              <a:ext uri="{FF2B5EF4-FFF2-40B4-BE49-F238E27FC236}">
                <a16:creationId xmlns:a16="http://schemas.microsoft.com/office/drawing/2014/main" xmlns="" id="{BE4D7799-8BFD-40D9-AFEF-19FD32DA5E15}"/>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356261" y="2101932"/>
            <a:ext cx="8526482" cy="4536374"/>
          </a:xfrm>
        </p:spPr>
      </p:pic>
    </p:spTree>
    <p:extLst>
      <p:ext uri="{BB962C8B-B14F-4D97-AF65-F5344CB8AC3E}">
        <p14:creationId xmlns:p14="http://schemas.microsoft.com/office/powerpoint/2010/main" xmlns="" val="1576628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A9AB8D-2ABD-49C7-BF56-A622E7EEC344}"/>
              </a:ext>
            </a:extLst>
          </p:cNvPr>
          <p:cNvSpPr>
            <a:spLocks noGrp="1"/>
          </p:cNvSpPr>
          <p:nvPr>
            <p:ph type="title"/>
          </p:nvPr>
        </p:nvSpPr>
        <p:spPr/>
        <p:txBody>
          <a:bodyPr/>
          <a:lstStyle/>
          <a:p>
            <a:pPr algn="ctr"/>
            <a:r>
              <a:rPr lang="en-US" dirty="0"/>
              <a:t> PATIENT CARE ISSUES </a:t>
            </a:r>
          </a:p>
        </p:txBody>
      </p:sp>
      <p:sp>
        <p:nvSpPr>
          <p:cNvPr id="3" name="Content Placeholder 2">
            <a:extLst>
              <a:ext uri="{FF2B5EF4-FFF2-40B4-BE49-F238E27FC236}">
                <a16:creationId xmlns:a16="http://schemas.microsoft.com/office/drawing/2014/main" xmlns="" id="{9F017413-117F-4FD5-B1A9-329C0747F73D}"/>
              </a:ext>
            </a:extLst>
          </p:cNvPr>
          <p:cNvSpPr>
            <a:spLocks noGrp="1"/>
          </p:cNvSpPr>
          <p:nvPr>
            <p:ph idx="1"/>
          </p:nvPr>
        </p:nvSpPr>
        <p:spPr>
          <a:xfrm>
            <a:off x="864381" y="2489200"/>
            <a:ext cx="7947109" cy="3530600"/>
          </a:xfrm>
        </p:spPr>
        <p:txBody>
          <a:bodyPr>
            <a:normAutofit lnSpcReduction="10000"/>
          </a:bodyPr>
          <a:lstStyle/>
          <a:p>
            <a:pPr algn="just"/>
            <a:r>
              <a:rPr lang="en-US" sz="2400" b="1" dirty="0"/>
              <a:t>Nursing covers a wide range of disciplines and health-care issues that are always changing and at the forefront of what guides this career path. Issues such as health-care reform, nursing shortages, low salaries and ethics are some of the issues being faced. With nursing being an integral part of hospitals, nursing homes, home health agencies and colleges, the discipline has to keep current of changing policies and be prepared to address whatever may arise. </a:t>
            </a:r>
          </a:p>
          <a:p>
            <a:endParaRPr lang="en-US" dirty="0"/>
          </a:p>
        </p:txBody>
      </p:sp>
    </p:spTree>
    <p:extLst>
      <p:ext uri="{BB962C8B-B14F-4D97-AF65-F5344CB8AC3E}">
        <p14:creationId xmlns:p14="http://schemas.microsoft.com/office/powerpoint/2010/main" xmlns="" val="3738178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5C8F4B-7692-4FA4-93B7-2ADDAA0FCA30}"/>
              </a:ext>
            </a:extLst>
          </p:cNvPr>
          <p:cNvSpPr>
            <a:spLocks noGrp="1"/>
          </p:cNvSpPr>
          <p:nvPr>
            <p:ph type="title"/>
          </p:nvPr>
        </p:nvSpPr>
        <p:spPr/>
        <p:txBody>
          <a:bodyPr/>
          <a:lstStyle/>
          <a:p>
            <a:r>
              <a:rPr lang="en-US" dirty="0"/>
              <a:t> NURSING SHORTAGE</a:t>
            </a:r>
          </a:p>
        </p:txBody>
      </p:sp>
      <p:sp>
        <p:nvSpPr>
          <p:cNvPr id="3" name="Content Placeholder 2">
            <a:extLst>
              <a:ext uri="{FF2B5EF4-FFF2-40B4-BE49-F238E27FC236}">
                <a16:creationId xmlns:a16="http://schemas.microsoft.com/office/drawing/2014/main" xmlns="" id="{ECB3F68B-6559-471B-8D22-58D1ED592291}"/>
              </a:ext>
            </a:extLst>
          </p:cNvPr>
          <p:cNvSpPr>
            <a:spLocks noGrp="1"/>
          </p:cNvSpPr>
          <p:nvPr>
            <p:ph idx="1"/>
          </p:nvPr>
        </p:nvSpPr>
        <p:spPr>
          <a:xfrm>
            <a:off x="593766" y="2268187"/>
            <a:ext cx="8122722" cy="4251366"/>
          </a:xfrm>
        </p:spPr>
        <p:txBody>
          <a:bodyPr/>
          <a:lstStyle/>
          <a:p>
            <a:pPr marL="0" indent="0">
              <a:buNone/>
            </a:pPr>
            <a:endParaRPr lang="en-US" b="1" dirty="0"/>
          </a:p>
          <a:p>
            <a:pPr algn="just"/>
            <a:r>
              <a:rPr lang="en-IN" sz="2400" b="1" dirty="0"/>
              <a:t>The nursing shortage is a major issue facing the biggest licensed profession in the health-care system. This shortage will affect health care more each day, as it appears not much is being done to stop it. Many emergency rooms have longer wait times due to less nursing staff, and hospital floors are feeling the effects as well. This is affecting patient care because the number of patients to one nurse is increasing, therefore decreasing the quality of care</a:t>
            </a:r>
            <a:endParaRPr lang="en-US" sz="2400" b="1" dirty="0"/>
          </a:p>
        </p:txBody>
      </p:sp>
    </p:spTree>
    <p:extLst>
      <p:ext uri="{BB962C8B-B14F-4D97-AF65-F5344CB8AC3E}">
        <p14:creationId xmlns:p14="http://schemas.microsoft.com/office/powerpoint/2010/main" xmlns="" val="3109302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1DD038-C3D0-466C-8C9D-75A14D4BFC93}"/>
              </a:ext>
            </a:extLst>
          </p:cNvPr>
          <p:cNvSpPr>
            <a:spLocks noGrp="1"/>
          </p:cNvSpPr>
          <p:nvPr>
            <p:ph type="title"/>
          </p:nvPr>
        </p:nvSpPr>
        <p:spPr/>
        <p:txBody>
          <a:bodyPr/>
          <a:lstStyle/>
          <a:p>
            <a:r>
              <a:rPr lang="en-US" b="1" dirty="0"/>
              <a:t>Health-Care Reform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BC2B5F6B-52BD-460C-B48B-104C99561D6A}"/>
              </a:ext>
            </a:extLst>
          </p:cNvPr>
          <p:cNvSpPr>
            <a:spLocks noGrp="1"/>
          </p:cNvSpPr>
          <p:nvPr>
            <p:ph idx="1"/>
          </p:nvPr>
        </p:nvSpPr>
        <p:spPr>
          <a:xfrm>
            <a:off x="285008" y="2280062"/>
            <a:ext cx="8550234" cy="4144487"/>
          </a:xfrm>
        </p:spPr>
        <p:txBody>
          <a:bodyPr/>
          <a:lstStyle/>
          <a:p>
            <a:pPr algn="just"/>
            <a:r>
              <a:rPr lang="en-IN" sz="2400" b="1" dirty="0"/>
              <a:t>Nurses have always been involved with health-care reform as advocates for patients. The American Nursing Association (ANA) has been working to have the voice of nurses heard. Nurses are in support of a public plan, so Americans who are underinsured or uninsured will have access to affordable, quality health insurance. The ANA has taken the stand that health care is not a privilege but a right. It is lobbying for a reduction in cost and an end to high out-of-pocket costs for services.</a:t>
            </a:r>
            <a:endParaRPr lang="en-US" sz="2400" b="1" dirty="0"/>
          </a:p>
          <a:p>
            <a:pPr marL="0" indent="0">
              <a:buNone/>
            </a:pPr>
            <a:endParaRPr lang="en-US" dirty="0"/>
          </a:p>
        </p:txBody>
      </p:sp>
    </p:spTree>
    <p:extLst>
      <p:ext uri="{BB962C8B-B14F-4D97-AF65-F5344CB8AC3E}">
        <p14:creationId xmlns:p14="http://schemas.microsoft.com/office/powerpoint/2010/main" xmlns="" val="1169772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3702EB-F18F-4630-97FF-AE276ABC6E94}"/>
              </a:ext>
            </a:extLst>
          </p:cNvPr>
          <p:cNvSpPr>
            <a:spLocks noGrp="1"/>
          </p:cNvSpPr>
          <p:nvPr>
            <p:ph type="title"/>
          </p:nvPr>
        </p:nvSpPr>
        <p:spPr/>
        <p:txBody>
          <a:bodyPr/>
          <a:lstStyle/>
          <a:p>
            <a:r>
              <a:rPr lang="en-IN" b="1" dirty="0"/>
              <a:t>Health-Care Reform </a:t>
            </a:r>
            <a:endParaRPr lang="en-US" dirty="0"/>
          </a:p>
        </p:txBody>
      </p:sp>
      <p:sp>
        <p:nvSpPr>
          <p:cNvPr id="3" name="Content Placeholder 2">
            <a:extLst>
              <a:ext uri="{FF2B5EF4-FFF2-40B4-BE49-F238E27FC236}">
                <a16:creationId xmlns:a16="http://schemas.microsoft.com/office/drawing/2014/main" xmlns="" id="{DA027282-5C4E-4C6F-A004-8C83CB621681}"/>
              </a:ext>
            </a:extLst>
          </p:cNvPr>
          <p:cNvSpPr>
            <a:spLocks noGrp="1"/>
          </p:cNvSpPr>
          <p:nvPr>
            <p:ph idx="1"/>
          </p:nvPr>
        </p:nvSpPr>
        <p:spPr>
          <a:xfrm>
            <a:off x="415636" y="2489199"/>
            <a:ext cx="8265226" cy="3899725"/>
          </a:xfrm>
        </p:spPr>
        <p:txBody>
          <a:bodyPr>
            <a:normAutofit lnSpcReduction="10000"/>
          </a:bodyPr>
          <a:lstStyle/>
          <a:p>
            <a:r>
              <a:rPr lang="en-IN" dirty="0"/>
              <a:t> </a:t>
            </a:r>
            <a:r>
              <a:rPr lang="en-IN" b="1" dirty="0"/>
              <a:t>DUTY TO REPORT OR SEEK MEDICAL CARE FOR A PATIENT</a:t>
            </a:r>
          </a:p>
          <a:p>
            <a:r>
              <a:rPr lang="en-IN" b="1" dirty="0"/>
              <a:t>CONFIDENTIALITY AND RIGHT TO PRIVACY</a:t>
            </a:r>
          </a:p>
          <a:p>
            <a:r>
              <a:rPr lang="en-IN" b="1" dirty="0"/>
              <a:t>INFORMED CONSENT</a:t>
            </a:r>
          </a:p>
          <a:p>
            <a:r>
              <a:rPr lang="en-IN" b="1" dirty="0"/>
              <a:t>ADVANCE DIRECTIVES</a:t>
            </a:r>
          </a:p>
          <a:p>
            <a:r>
              <a:rPr lang="en-IN" b="1" dirty="0"/>
              <a:t>LIVING WILL</a:t>
            </a:r>
          </a:p>
          <a:p>
            <a:r>
              <a:rPr lang="en-IN" b="1" dirty="0"/>
              <a:t>DURABLE POWER OF ATORNEY FOR THE HEALTH CARE</a:t>
            </a:r>
          </a:p>
          <a:p>
            <a:r>
              <a:rPr lang="en-IN" b="1" dirty="0"/>
              <a:t>FRAUD</a:t>
            </a:r>
          </a:p>
          <a:p>
            <a:r>
              <a:rPr lang="en-IN" b="1" dirty="0"/>
              <a:t>ASSAULT AND BATTERY</a:t>
            </a:r>
          </a:p>
          <a:p>
            <a:r>
              <a:rPr lang="en-IN" b="1" dirty="0"/>
              <a:t>FALSE IMPRISONMENT</a:t>
            </a:r>
          </a:p>
          <a:p>
            <a:r>
              <a:rPr lang="en-IN" b="1" dirty="0"/>
              <a:t>MEDICATION ERRORS</a:t>
            </a:r>
            <a:endParaRPr lang="en-US" dirty="0"/>
          </a:p>
          <a:p>
            <a:pPr marL="0" indent="0">
              <a:buNone/>
            </a:pPr>
            <a:endParaRPr lang="en-US" dirty="0"/>
          </a:p>
        </p:txBody>
      </p:sp>
    </p:spTree>
    <p:extLst>
      <p:ext uri="{BB962C8B-B14F-4D97-AF65-F5344CB8AC3E}">
        <p14:creationId xmlns:p14="http://schemas.microsoft.com/office/powerpoint/2010/main" xmlns="" val="3054143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8FBFCF-32EE-4899-81D4-01A72F2641C9}"/>
              </a:ext>
            </a:extLst>
          </p:cNvPr>
          <p:cNvSpPr>
            <a:spLocks noGrp="1"/>
          </p:cNvSpPr>
          <p:nvPr>
            <p:ph type="title"/>
          </p:nvPr>
        </p:nvSpPr>
        <p:spPr/>
        <p:txBody>
          <a:bodyPr/>
          <a:lstStyle/>
          <a:p>
            <a:pPr algn="ctr"/>
            <a:r>
              <a:rPr lang="en-IN" b="1" u="sng" dirty="0"/>
              <a:t>MANAGEMENT ISSUES</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45EFF8E-8C67-4551-8F0D-4BBB6A131683}"/>
              </a:ext>
            </a:extLst>
          </p:cNvPr>
          <p:cNvSpPr>
            <a:spLocks noGrp="1"/>
          </p:cNvSpPr>
          <p:nvPr>
            <p:ph idx="1"/>
          </p:nvPr>
        </p:nvSpPr>
        <p:spPr>
          <a:xfrm>
            <a:off x="546265" y="2351313"/>
            <a:ext cx="8158348" cy="3990109"/>
          </a:xfrm>
        </p:spPr>
        <p:txBody>
          <a:bodyPr>
            <a:normAutofit lnSpcReduction="10000"/>
          </a:bodyPr>
          <a:lstStyle/>
          <a:p>
            <a:pPr algn="just"/>
            <a:r>
              <a:rPr lang="en-IN" sz="2800" b="1" dirty="0"/>
              <a:t>Nurses working in doctors' offices and hospitals have a difficult job caring for patients and meeting the needs of both co -workers and superiors within the institution. Nurse Managers who work in the medical professional also have a complex and challenging role. It is a considerable challenge to meet the needs of the organization, the needs of patients, and the needs of the nurse employees</a:t>
            </a:r>
            <a:endParaRPr lang="en-US" sz="2800" b="1" dirty="0"/>
          </a:p>
          <a:p>
            <a:endParaRPr lang="en-US" dirty="0"/>
          </a:p>
        </p:txBody>
      </p:sp>
    </p:spTree>
    <p:extLst>
      <p:ext uri="{BB962C8B-B14F-4D97-AF65-F5344CB8AC3E}">
        <p14:creationId xmlns:p14="http://schemas.microsoft.com/office/powerpoint/2010/main" xmlns="" val="3340791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9100FF-B10D-4FE1-BEB1-E8492B031A6D}"/>
              </a:ext>
            </a:extLst>
          </p:cNvPr>
          <p:cNvSpPr>
            <a:spLocks noGrp="1"/>
          </p:cNvSpPr>
          <p:nvPr>
            <p:ph type="title"/>
          </p:nvPr>
        </p:nvSpPr>
        <p:spPr/>
        <p:txBody>
          <a:bodyPr/>
          <a:lstStyle/>
          <a:p>
            <a:r>
              <a:rPr lang="en-IN" b="1" dirty="0"/>
              <a:t>MEETING THE NEEDS OF THE CO-WORKERS AND SUPERIORS</a:t>
            </a:r>
            <a:br>
              <a:rPr lang="en-IN" b="1" dirty="0"/>
            </a:br>
            <a:endParaRPr lang="en-US" dirty="0"/>
          </a:p>
        </p:txBody>
      </p:sp>
      <p:sp>
        <p:nvSpPr>
          <p:cNvPr id="3" name="Content Placeholder 2">
            <a:extLst>
              <a:ext uri="{FF2B5EF4-FFF2-40B4-BE49-F238E27FC236}">
                <a16:creationId xmlns:a16="http://schemas.microsoft.com/office/drawing/2014/main" xmlns="" id="{6451EF46-69E4-45D6-B9E8-60F14E2A2E53}"/>
              </a:ext>
            </a:extLst>
          </p:cNvPr>
          <p:cNvSpPr>
            <a:spLocks noGrp="1"/>
          </p:cNvSpPr>
          <p:nvPr>
            <p:ph idx="1"/>
          </p:nvPr>
        </p:nvSpPr>
        <p:spPr>
          <a:xfrm>
            <a:off x="344384" y="2489199"/>
            <a:ext cx="8621486" cy="4101606"/>
          </a:xfrm>
        </p:spPr>
        <p:txBody>
          <a:bodyPr>
            <a:noAutofit/>
          </a:bodyPr>
          <a:lstStyle/>
          <a:p>
            <a:r>
              <a:rPr lang="en-IN" sz="2400" b="1" dirty="0"/>
              <a:t>TURN OVER</a:t>
            </a:r>
            <a:endParaRPr lang="en-US" sz="2400" dirty="0"/>
          </a:p>
          <a:p>
            <a:r>
              <a:rPr lang="en-IN" sz="2400" b="1" dirty="0"/>
              <a:t>FUNDING</a:t>
            </a:r>
            <a:endParaRPr lang="en-US" sz="2400" dirty="0"/>
          </a:p>
          <a:p>
            <a:r>
              <a:rPr lang="en-IN" sz="2400" b="1" dirty="0"/>
              <a:t>WORK LOAD</a:t>
            </a:r>
            <a:endParaRPr lang="en-US" sz="2400" dirty="0"/>
          </a:p>
          <a:p>
            <a:r>
              <a:rPr lang="en-IN" sz="2400" b="1" dirty="0"/>
              <a:t>ISSUES REGARDING MALPRACTICE IN NURSING MANAGEMENT </a:t>
            </a:r>
            <a:endParaRPr lang="en-US" sz="2400" dirty="0"/>
          </a:p>
          <a:p>
            <a:r>
              <a:rPr lang="en-US" sz="2400" b="1" dirty="0"/>
              <a:t>ETHICS </a:t>
            </a:r>
          </a:p>
          <a:p>
            <a:r>
              <a:rPr lang="en-IN" sz="2400" b="1" dirty="0"/>
              <a:t>EFFECT </a:t>
            </a:r>
            <a:endParaRPr lang="en-US" sz="2400" dirty="0"/>
          </a:p>
        </p:txBody>
      </p:sp>
    </p:spTree>
    <p:extLst>
      <p:ext uri="{BB962C8B-B14F-4D97-AF65-F5344CB8AC3E}">
        <p14:creationId xmlns:p14="http://schemas.microsoft.com/office/powerpoint/2010/main" xmlns="" val="22978677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315</TotalTime>
  <Words>1796</Words>
  <Application>Microsoft Office PowerPoint</Application>
  <PresentationFormat>On-screen Show (4:3)</PresentationFormat>
  <Paragraphs>163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Ion Boardroom</vt:lpstr>
      <vt:lpstr>PATIENT CARE ISSUES, MANAGEMENT ISSUES AND EMPLOYMENT ISSUES </vt:lpstr>
      <vt:lpstr>INTRODUCTION </vt:lpstr>
      <vt:lpstr>MEANING OF LEGAL ISSUES</vt:lpstr>
      <vt:lpstr> PATIENT CARE ISSUES </vt:lpstr>
      <vt:lpstr> NURSING SHORTAGE</vt:lpstr>
      <vt:lpstr>Health-Care Reform  </vt:lpstr>
      <vt:lpstr>Health-Care Reform </vt:lpstr>
      <vt:lpstr>MANAGEMENT ISSUES </vt:lpstr>
      <vt:lpstr>MEETING THE NEEDS OF THE CO-WORKERS AND SUPERIORS </vt:lpstr>
      <vt:lpstr> EMPLOYMENT ISSUES</vt:lpstr>
      <vt:lpstr>EMPLOYMENT ISSUES </vt:lpstr>
      <vt:lpstr>EMPLOYMENT ISSUES</vt:lpstr>
      <vt:lpstr>  MEDICO LEGAL ISSUES </vt:lpstr>
      <vt:lpstr>  Legal Issues Specific to Nursing   </vt:lpstr>
      <vt:lpstr>Legal Issues Specific to Nursing</vt:lpstr>
      <vt:lpstr>Legal Issues in specialty and practice area </vt:lpstr>
      <vt:lpstr>The common causes for lawsuits against nurses will include the following:-  </vt:lpstr>
      <vt:lpstr>Nursing care of new born.  </vt:lpstr>
      <vt:lpstr>Slide 19</vt:lpstr>
      <vt:lpstr>Paediatric Nursing  </vt:lpstr>
      <vt:lpstr>Medical Surgical Nursing  </vt:lpstr>
      <vt:lpstr>Medical Surgical Nursing</vt:lpstr>
      <vt:lpstr>Psychiatric Nursing  </vt:lpstr>
      <vt:lpstr>Community Health Nursing </vt:lpstr>
      <vt:lpstr>Community Health Nursing </vt:lpstr>
      <vt:lpstr>Common causes of Legal Issues   </vt:lpstr>
      <vt:lpstr>Legal Safe Guards and nursing practice </vt:lpstr>
      <vt:lpstr>List of do’s and don’s as guidelines for safe practice Do’s </vt:lpstr>
      <vt:lpstr>Don‟ts  </vt:lpstr>
      <vt:lpstr>Roles and Functions of Nurse Manager in Legal Issues</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Darshan Patel</dc:creator>
  <cp:lastModifiedBy>HP</cp:lastModifiedBy>
  <cp:revision>59</cp:revision>
  <dcterms:created xsi:type="dcterms:W3CDTF">2019-09-23T12:51:01Z</dcterms:created>
  <dcterms:modified xsi:type="dcterms:W3CDTF">2021-07-19T06:10:51Z</dcterms:modified>
</cp:coreProperties>
</file>