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85" r:id="rId4"/>
    <p:sldId id="258" r:id="rId5"/>
    <p:sldId id="262" r:id="rId6"/>
    <p:sldId id="261" r:id="rId7"/>
    <p:sldId id="263" r:id="rId8"/>
    <p:sldId id="264" r:id="rId9"/>
    <p:sldId id="265" r:id="rId10"/>
    <p:sldId id="266" r:id="rId11"/>
    <p:sldId id="267" r:id="rId12"/>
    <p:sldId id="268" r:id="rId13"/>
    <p:sldId id="281" r:id="rId14"/>
    <p:sldId id="270" r:id="rId15"/>
    <p:sldId id="271" r:id="rId16"/>
    <p:sldId id="272" r:id="rId17"/>
    <p:sldId id="283" r:id="rId18"/>
    <p:sldId id="273" r:id="rId19"/>
    <p:sldId id="274" r:id="rId20"/>
    <p:sldId id="275" r:id="rId21"/>
    <p:sldId id="276" r:id="rId22"/>
    <p:sldId id="277" r:id="rId23"/>
    <p:sldId id="279" r:id="rId24"/>
    <p:sldId id="280" r:id="rId25"/>
    <p:sldId id="282"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00" autoAdjust="0"/>
    <p:restoredTop sz="94660"/>
  </p:normalViewPr>
  <p:slideViewPr>
    <p:cSldViewPr snapToGrid="0">
      <p:cViewPr varScale="1">
        <p:scale>
          <a:sx n="44" d="100"/>
          <a:sy n="44" d="100"/>
        </p:scale>
        <p:origin x="-114" y="-4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1B758-0EF6-4819-9BD7-70A14F11CDF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12617EF-40BE-417A-B34B-24A88108787B}">
      <dgm:prSet phldrT="[Text]"/>
      <dgm:spPr/>
      <dgm:t>
        <a:bodyPr/>
        <a:lstStyle/>
        <a:p>
          <a:r>
            <a:rPr lang="en-US" dirty="0"/>
            <a:t>1.</a:t>
          </a:r>
        </a:p>
      </dgm:t>
    </dgm:pt>
    <dgm:pt modelId="{0E7ABDC7-43A8-4794-9369-C0797842EF9F}" type="parTrans" cxnId="{46B2B006-DB47-41CB-B4AD-5AB08EE53735}">
      <dgm:prSet/>
      <dgm:spPr/>
      <dgm:t>
        <a:bodyPr/>
        <a:lstStyle/>
        <a:p>
          <a:endParaRPr lang="en-US"/>
        </a:p>
      </dgm:t>
    </dgm:pt>
    <dgm:pt modelId="{DACAB4E4-6DD3-4346-A0F6-4DCD21915CB2}" type="sibTrans" cxnId="{46B2B006-DB47-41CB-B4AD-5AB08EE53735}">
      <dgm:prSet/>
      <dgm:spPr/>
      <dgm:t>
        <a:bodyPr/>
        <a:lstStyle/>
        <a:p>
          <a:endParaRPr lang="en-US"/>
        </a:p>
      </dgm:t>
    </dgm:pt>
    <dgm:pt modelId="{D8A7A3F7-13BE-4E9C-83B5-F6CEF04F8FE6}">
      <dgm:prSet phldrT="[Text]"/>
      <dgm:spPr/>
      <dgm:t>
        <a:bodyPr/>
        <a:lstStyle/>
        <a:p>
          <a:r>
            <a:rPr lang="en-US" dirty="0"/>
            <a:t>Supervision has been defined as a co-operative relationship between the leader and one or more person to accomplish a particular job.</a:t>
          </a:r>
        </a:p>
      </dgm:t>
    </dgm:pt>
    <dgm:pt modelId="{839CAF6E-F254-4030-B2D2-47B3E5B055F4}" type="parTrans" cxnId="{23AAD8DE-59C0-4BD4-818A-464A9637EBAD}">
      <dgm:prSet/>
      <dgm:spPr/>
      <dgm:t>
        <a:bodyPr/>
        <a:lstStyle/>
        <a:p>
          <a:endParaRPr lang="en-US"/>
        </a:p>
      </dgm:t>
    </dgm:pt>
    <dgm:pt modelId="{9BEAE039-8870-4CD7-91B0-CF6F8F3E96FC}" type="sibTrans" cxnId="{23AAD8DE-59C0-4BD4-818A-464A9637EBAD}">
      <dgm:prSet/>
      <dgm:spPr/>
      <dgm:t>
        <a:bodyPr/>
        <a:lstStyle/>
        <a:p>
          <a:endParaRPr lang="en-US"/>
        </a:p>
      </dgm:t>
    </dgm:pt>
    <dgm:pt modelId="{FD97B80D-27FB-444E-A50B-16FD248153D5}">
      <dgm:prSet phldrT="[Text]"/>
      <dgm:spPr/>
      <dgm:t>
        <a:bodyPr/>
        <a:lstStyle/>
        <a:p>
          <a:r>
            <a:rPr lang="en-US" dirty="0"/>
            <a:t>2.</a:t>
          </a:r>
        </a:p>
      </dgm:t>
    </dgm:pt>
    <dgm:pt modelId="{191E452B-62B3-4A8E-AB8E-88573C87A577}" type="parTrans" cxnId="{CFE09755-F31C-444A-9F79-8B81F948EFDB}">
      <dgm:prSet/>
      <dgm:spPr/>
      <dgm:t>
        <a:bodyPr/>
        <a:lstStyle/>
        <a:p>
          <a:endParaRPr lang="en-US"/>
        </a:p>
      </dgm:t>
    </dgm:pt>
    <dgm:pt modelId="{DA0B8AC3-5A2E-47D1-B149-23EF6C980ABC}" type="sibTrans" cxnId="{CFE09755-F31C-444A-9F79-8B81F948EFDB}">
      <dgm:prSet/>
      <dgm:spPr/>
      <dgm:t>
        <a:bodyPr/>
        <a:lstStyle/>
        <a:p>
          <a:endParaRPr lang="en-US"/>
        </a:p>
      </dgm:t>
    </dgm:pt>
    <dgm:pt modelId="{F95C1074-2EB2-499E-9B0C-7D4A215B37D7}">
      <dgm:prSet phldrT="[Text]"/>
      <dgm:spPr/>
      <dgm:t>
        <a:bodyPr/>
        <a:lstStyle/>
        <a:p>
          <a:r>
            <a:rPr lang="en-US" dirty="0"/>
            <a:t>according to Jean Barret, supervision is kind of teaching which involves advising, helping, inspiring, leading and liberating.</a:t>
          </a:r>
        </a:p>
      </dgm:t>
    </dgm:pt>
    <dgm:pt modelId="{5A236465-26B8-4543-93ED-A304906CFF3B}" type="parTrans" cxnId="{80FB3144-B4C1-482E-B451-9C7678D8505D}">
      <dgm:prSet/>
      <dgm:spPr/>
      <dgm:t>
        <a:bodyPr/>
        <a:lstStyle/>
        <a:p>
          <a:endParaRPr lang="en-US"/>
        </a:p>
      </dgm:t>
    </dgm:pt>
    <dgm:pt modelId="{0C01B1B9-9517-4564-87B1-AE26F39A62EB}" type="sibTrans" cxnId="{80FB3144-B4C1-482E-B451-9C7678D8505D}">
      <dgm:prSet/>
      <dgm:spPr/>
      <dgm:t>
        <a:bodyPr/>
        <a:lstStyle/>
        <a:p>
          <a:endParaRPr lang="en-US"/>
        </a:p>
      </dgm:t>
    </dgm:pt>
    <dgm:pt modelId="{8125BE42-1906-4A54-AF47-17E107E9A657}" type="pres">
      <dgm:prSet presAssocID="{39C1B758-0EF6-4819-9BD7-70A14F11CDFD}" presName="Name0" presStyleCnt="0">
        <dgm:presLayoutVars>
          <dgm:dir/>
          <dgm:animLvl val="lvl"/>
          <dgm:resizeHandles/>
        </dgm:presLayoutVars>
      </dgm:prSet>
      <dgm:spPr/>
      <dgm:t>
        <a:bodyPr/>
        <a:lstStyle/>
        <a:p>
          <a:endParaRPr lang="en-IN"/>
        </a:p>
      </dgm:t>
    </dgm:pt>
    <dgm:pt modelId="{E186A72E-5AC2-430A-9EE9-34B277EAF15A}" type="pres">
      <dgm:prSet presAssocID="{712617EF-40BE-417A-B34B-24A88108787B}" presName="linNode" presStyleCnt="0"/>
      <dgm:spPr/>
    </dgm:pt>
    <dgm:pt modelId="{0B787BB1-AE11-4798-BE0F-4A8A2BC1CB96}" type="pres">
      <dgm:prSet presAssocID="{712617EF-40BE-417A-B34B-24A88108787B}" presName="parentShp" presStyleLbl="node1" presStyleIdx="0" presStyleCnt="2" custFlipHor="1" custScaleX="39398">
        <dgm:presLayoutVars>
          <dgm:bulletEnabled val="1"/>
        </dgm:presLayoutVars>
      </dgm:prSet>
      <dgm:spPr/>
      <dgm:t>
        <a:bodyPr/>
        <a:lstStyle/>
        <a:p>
          <a:endParaRPr lang="en-IN"/>
        </a:p>
      </dgm:t>
    </dgm:pt>
    <dgm:pt modelId="{A35872B9-4EAF-4858-BDC3-602A463C3D0E}" type="pres">
      <dgm:prSet presAssocID="{712617EF-40BE-417A-B34B-24A88108787B}" presName="childShp" presStyleLbl="bgAccFollowNode1" presStyleIdx="0" presStyleCnt="2" custScaleX="135284">
        <dgm:presLayoutVars>
          <dgm:bulletEnabled val="1"/>
        </dgm:presLayoutVars>
      </dgm:prSet>
      <dgm:spPr/>
      <dgm:t>
        <a:bodyPr/>
        <a:lstStyle/>
        <a:p>
          <a:endParaRPr lang="en-IN"/>
        </a:p>
      </dgm:t>
    </dgm:pt>
    <dgm:pt modelId="{20F1F096-756A-43F3-9DA7-21536C2D683F}" type="pres">
      <dgm:prSet presAssocID="{DACAB4E4-6DD3-4346-A0F6-4DCD21915CB2}" presName="spacing" presStyleCnt="0"/>
      <dgm:spPr/>
    </dgm:pt>
    <dgm:pt modelId="{72284004-2CE2-492C-92E9-28B323E64311}" type="pres">
      <dgm:prSet presAssocID="{FD97B80D-27FB-444E-A50B-16FD248153D5}" presName="linNode" presStyleCnt="0"/>
      <dgm:spPr/>
    </dgm:pt>
    <dgm:pt modelId="{6630251B-B95D-4999-BDC4-C562B87C1FC7}" type="pres">
      <dgm:prSet presAssocID="{FD97B80D-27FB-444E-A50B-16FD248153D5}" presName="parentShp" presStyleLbl="node1" presStyleIdx="1" presStyleCnt="2" custFlipHor="1" custScaleX="36750" custLinFactNeighborX="-279">
        <dgm:presLayoutVars>
          <dgm:bulletEnabled val="1"/>
        </dgm:presLayoutVars>
      </dgm:prSet>
      <dgm:spPr/>
      <dgm:t>
        <a:bodyPr/>
        <a:lstStyle/>
        <a:p>
          <a:endParaRPr lang="en-IN"/>
        </a:p>
      </dgm:t>
    </dgm:pt>
    <dgm:pt modelId="{99F5D3E5-5F86-46F6-A023-9CBF744B72C1}" type="pres">
      <dgm:prSet presAssocID="{FD97B80D-27FB-444E-A50B-16FD248153D5}" presName="childShp" presStyleLbl="bgAccFollowNode1" presStyleIdx="1" presStyleCnt="2" custScaleX="136041">
        <dgm:presLayoutVars>
          <dgm:bulletEnabled val="1"/>
        </dgm:presLayoutVars>
      </dgm:prSet>
      <dgm:spPr/>
      <dgm:t>
        <a:bodyPr/>
        <a:lstStyle/>
        <a:p>
          <a:endParaRPr lang="en-IN"/>
        </a:p>
      </dgm:t>
    </dgm:pt>
  </dgm:ptLst>
  <dgm:cxnLst>
    <dgm:cxn modelId="{CFE09755-F31C-444A-9F79-8B81F948EFDB}" srcId="{39C1B758-0EF6-4819-9BD7-70A14F11CDFD}" destId="{FD97B80D-27FB-444E-A50B-16FD248153D5}" srcOrd="1" destOrd="0" parTransId="{191E452B-62B3-4A8E-AB8E-88573C87A577}" sibTransId="{DA0B8AC3-5A2E-47D1-B149-23EF6C980ABC}"/>
    <dgm:cxn modelId="{9F840056-D509-4AAA-B7E7-F15C9AFEE1DE}" type="presOf" srcId="{F95C1074-2EB2-499E-9B0C-7D4A215B37D7}" destId="{99F5D3E5-5F86-46F6-A023-9CBF744B72C1}" srcOrd="0" destOrd="0" presId="urn:microsoft.com/office/officeart/2005/8/layout/vList6"/>
    <dgm:cxn modelId="{46B2B006-DB47-41CB-B4AD-5AB08EE53735}" srcId="{39C1B758-0EF6-4819-9BD7-70A14F11CDFD}" destId="{712617EF-40BE-417A-B34B-24A88108787B}" srcOrd="0" destOrd="0" parTransId="{0E7ABDC7-43A8-4794-9369-C0797842EF9F}" sibTransId="{DACAB4E4-6DD3-4346-A0F6-4DCD21915CB2}"/>
    <dgm:cxn modelId="{23AAD8DE-59C0-4BD4-818A-464A9637EBAD}" srcId="{712617EF-40BE-417A-B34B-24A88108787B}" destId="{D8A7A3F7-13BE-4E9C-83B5-F6CEF04F8FE6}" srcOrd="0" destOrd="0" parTransId="{839CAF6E-F254-4030-B2D2-47B3E5B055F4}" sibTransId="{9BEAE039-8870-4CD7-91B0-CF6F8F3E96FC}"/>
    <dgm:cxn modelId="{1EAC1298-4564-4576-99A5-64D5199A3262}" type="presOf" srcId="{D8A7A3F7-13BE-4E9C-83B5-F6CEF04F8FE6}" destId="{A35872B9-4EAF-4858-BDC3-602A463C3D0E}" srcOrd="0" destOrd="0" presId="urn:microsoft.com/office/officeart/2005/8/layout/vList6"/>
    <dgm:cxn modelId="{A3FA82C2-E802-4469-94CA-CD1358220C91}" type="presOf" srcId="{712617EF-40BE-417A-B34B-24A88108787B}" destId="{0B787BB1-AE11-4798-BE0F-4A8A2BC1CB96}" srcOrd="0" destOrd="0" presId="urn:microsoft.com/office/officeart/2005/8/layout/vList6"/>
    <dgm:cxn modelId="{93C1EFDB-2C91-4C31-A3EC-E0A3FAA54B9F}" type="presOf" srcId="{FD97B80D-27FB-444E-A50B-16FD248153D5}" destId="{6630251B-B95D-4999-BDC4-C562B87C1FC7}" srcOrd="0" destOrd="0" presId="urn:microsoft.com/office/officeart/2005/8/layout/vList6"/>
    <dgm:cxn modelId="{80FB3144-B4C1-482E-B451-9C7678D8505D}" srcId="{FD97B80D-27FB-444E-A50B-16FD248153D5}" destId="{F95C1074-2EB2-499E-9B0C-7D4A215B37D7}" srcOrd="0" destOrd="0" parTransId="{5A236465-26B8-4543-93ED-A304906CFF3B}" sibTransId="{0C01B1B9-9517-4564-87B1-AE26F39A62EB}"/>
    <dgm:cxn modelId="{2FC8C2A4-E712-4BCF-8F1F-C8B059152F51}" type="presOf" srcId="{39C1B758-0EF6-4819-9BD7-70A14F11CDFD}" destId="{8125BE42-1906-4A54-AF47-17E107E9A657}" srcOrd="0" destOrd="0" presId="urn:microsoft.com/office/officeart/2005/8/layout/vList6"/>
    <dgm:cxn modelId="{F6567B58-8161-47E0-AEEF-A8CE7FD51528}" type="presParOf" srcId="{8125BE42-1906-4A54-AF47-17E107E9A657}" destId="{E186A72E-5AC2-430A-9EE9-34B277EAF15A}" srcOrd="0" destOrd="0" presId="urn:microsoft.com/office/officeart/2005/8/layout/vList6"/>
    <dgm:cxn modelId="{BC757CEC-2BA7-4FCE-B689-57BED2B84311}" type="presParOf" srcId="{E186A72E-5AC2-430A-9EE9-34B277EAF15A}" destId="{0B787BB1-AE11-4798-BE0F-4A8A2BC1CB96}" srcOrd="0" destOrd="0" presId="urn:microsoft.com/office/officeart/2005/8/layout/vList6"/>
    <dgm:cxn modelId="{30555CA3-DE31-489A-AB8D-2B394A182680}" type="presParOf" srcId="{E186A72E-5AC2-430A-9EE9-34B277EAF15A}" destId="{A35872B9-4EAF-4858-BDC3-602A463C3D0E}" srcOrd="1" destOrd="0" presId="urn:microsoft.com/office/officeart/2005/8/layout/vList6"/>
    <dgm:cxn modelId="{9377E551-55CB-4521-8533-0F52BD3850D1}" type="presParOf" srcId="{8125BE42-1906-4A54-AF47-17E107E9A657}" destId="{20F1F096-756A-43F3-9DA7-21536C2D683F}" srcOrd="1" destOrd="0" presId="urn:microsoft.com/office/officeart/2005/8/layout/vList6"/>
    <dgm:cxn modelId="{3465072C-665B-453F-B823-4EC98DE6720E}" type="presParOf" srcId="{8125BE42-1906-4A54-AF47-17E107E9A657}" destId="{72284004-2CE2-492C-92E9-28B323E64311}" srcOrd="2" destOrd="0" presId="urn:microsoft.com/office/officeart/2005/8/layout/vList6"/>
    <dgm:cxn modelId="{52B6B6FF-A868-43D9-B756-591E2CFA400E}" type="presParOf" srcId="{72284004-2CE2-492C-92E9-28B323E64311}" destId="{6630251B-B95D-4999-BDC4-C562B87C1FC7}" srcOrd="0" destOrd="0" presId="urn:microsoft.com/office/officeart/2005/8/layout/vList6"/>
    <dgm:cxn modelId="{B864FAE6-9651-45B9-A48C-21E38DFE4319}" type="presParOf" srcId="{72284004-2CE2-492C-92E9-28B323E64311}" destId="{99F5D3E5-5F86-46F6-A023-9CBF744B72C1}"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B795F-04F2-4555-8545-F23C586BFE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5A374C2-5B61-4FB8-9794-37AB81ABC357}">
      <dgm:prSet phldrT="[Text]"/>
      <dgm:spPr/>
      <dgm:t>
        <a:bodyPr/>
        <a:lstStyle/>
        <a:p>
          <a:r>
            <a:rPr lang="en-US" dirty="0"/>
            <a:t>1.</a:t>
          </a:r>
        </a:p>
      </dgm:t>
    </dgm:pt>
    <dgm:pt modelId="{8111A99F-2878-488B-801D-5CC81CE27E6C}" type="parTrans" cxnId="{348B6705-D0B8-48BA-B7DE-ECB7A9443998}">
      <dgm:prSet/>
      <dgm:spPr/>
      <dgm:t>
        <a:bodyPr/>
        <a:lstStyle/>
        <a:p>
          <a:endParaRPr lang="en-US"/>
        </a:p>
      </dgm:t>
    </dgm:pt>
    <dgm:pt modelId="{548780FB-650B-428A-BC74-30B1CB7FA35C}" type="sibTrans" cxnId="{348B6705-D0B8-48BA-B7DE-ECB7A9443998}">
      <dgm:prSet/>
      <dgm:spPr/>
      <dgm:t>
        <a:bodyPr/>
        <a:lstStyle/>
        <a:p>
          <a:endParaRPr lang="en-US"/>
        </a:p>
      </dgm:t>
    </dgm:pt>
    <dgm:pt modelId="{B1A61AF1-B073-45D8-8819-ED4D2F68B94D}">
      <dgm:prSet phldrT="[Text]"/>
      <dgm:spPr/>
      <dgm:t>
        <a:bodyPr/>
        <a:lstStyle/>
        <a:p>
          <a:r>
            <a:rPr lang="en-US" dirty="0"/>
            <a:t>To help subordinate to do their job skillful and efficiently. </a:t>
          </a:r>
        </a:p>
      </dgm:t>
    </dgm:pt>
    <dgm:pt modelId="{BA9F9648-5FEE-4F44-BA7D-A91C49D861A2}" type="parTrans" cxnId="{262424DA-C2F1-4108-BC22-FC66A28CB756}">
      <dgm:prSet/>
      <dgm:spPr/>
      <dgm:t>
        <a:bodyPr/>
        <a:lstStyle/>
        <a:p>
          <a:endParaRPr lang="en-US"/>
        </a:p>
      </dgm:t>
    </dgm:pt>
    <dgm:pt modelId="{F08B334A-6FF7-4242-B2ED-F5C4C9A2FF78}" type="sibTrans" cxnId="{262424DA-C2F1-4108-BC22-FC66A28CB756}">
      <dgm:prSet/>
      <dgm:spPr/>
      <dgm:t>
        <a:bodyPr/>
        <a:lstStyle/>
        <a:p>
          <a:endParaRPr lang="en-US"/>
        </a:p>
      </dgm:t>
    </dgm:pt>
    <dgm:pt modelId="{45C94FD3-95EF-4B06-B428-B6CFE08BFF99}">
      <dgm:prSet phldrT="[Text]"/>
      <dgm:spPr/>
      <dgm:t>
        <a:bodyPr/>
        <a:lstStyle/>
        <a:p>
          <a:r>
            <a:rPr lang="en-US" dirty="0"/>
            <a:t>2.</a:t>
          </a:r>
        </a:p>
      </dgm:t>
    </dgm:pt>
    <dgm:pt modelId="{7088547D-1C12-49E4-A746-9A3570879EC3}" type="parTrans" cxnId="{0D943733-A8F0-44A8-AE05-7E35FE7183AB}">
      <dgm:prSet/>
      <dgm:spPr/>
      <dgm:t>
        <a:bodyPr/>
        <a:lstStyle/>
        <a:p>
          <a:endParaRPr lang="en-US"/>
        </a:p>
      </dgm:t>
    </dgm:pt>
    <dgm:pt modelId="{E7EC71A3-4C6A-4F04-97E0-112600E61439}" type="sibTrans" cxnId="{0D943733-A8F0-44A8-AE05-7E35FE7183AB}">
      <dgm:prSet/>
      <dgm:spPr/>
      <dgm:t>
        <a:bodyPr/>
        <a:lstStyle/>
        <a:p>
          <a:endParaRPr lang="en-US"/>
        </a:p>
      </dgm:t>
    </dgm:pt>
    <dgm:pt modelId="{FBA05932-A516-430C-9E24-E1FFC6708613}">
      <dgm:prSet phldrT="[Text]"/>
      <dgm:spPr/>
      <dgm:t>
        <a:bodyPr/>
        <a:lstStyle/>
        <a:p>
          <a:r>
            <a:rPr lang="en-US" dirty="0"/>
            <a:t> To promote team work </a:t>
          </a:r>
        </a:p>
      </dgm:t>
    </dgm:pt>
    <dgm:pt modelId="{EB43AFD4-5CFA-47A1-AF5B-26E7EF11AE22}" type="parTrans" cxnId="{1B19415E-AA48-41E0-8D6E-F159C28976B3}">
      <dgm:prSet/>
      <dgm:spPr/>
      <dgm:t>
        <a:bodyPr/>
        <a:lstStyle/>
        <a:p>
          <a:endParaRPr lang="en-US"/>
        </a:p>
      </dgm:t>
    </dgm:pt>
    <dgm:pt modelId="{988C6CBF-4978-49D3-863B-E5EACC0FFD72}" type="sibTrans" cxnId="{1B19415E-AA48-41E0-8D6E-F159C28976B3}">
      <dgm:prSet/>
      <dgm:spPr/>
      <dgm:t>
        <a:bodyPr/>
        <a:lstStyle/>
        <a:p>
          <a:endParaRPr lang="en-US"/>
        </a:p>
      </dgm:t>
    </dgm:pt>
    <dgm:pt modelId="{0E13B8C6-8CBB-400C-9DE0-DB6F6859062E}">
      <dgm:prSet phldrT="[Text]"/>
      <dgm:spPr/>
      <dgm:t>
        <a:bodyPr/>
        <a:lstStyle/>
        <a:p>
          <a:r>
            <a:rPr lang="en-US" dirty="0"/>
            <a:t>3.</a:t>
          </a:r>
        </a:p>
      </dgm:t>
    </dgm:pt>
    <dgm:pt modelId="{92FE106A-9D8B-4634-8147-2DDAF07ADB57}" type="parTrans" cxnId="{315F84BC-A52A-440F-8431-4A068D02D648}">
      <dgm:prSet/>
      <dgm:spPr/>
      <dgm:t>
        <a:bodyPr/>
        <a:lstStyle/>
        <a:p>
          <a:endParaRPr lang="en-US"/>
        </a:p>
      </dgm:t>
    </dgm:pt>
    <dgm:pt modelId="{C4342B14-25E0-42C3-964E-34F9EACF87B5}" type="sibTrans" cxnId="{315F84BC-A52A-440F-8431-4A068D02D648}">
      <dgm:prSet/>
      <dgm:spPr/>
      <dgm:t>
        <a:bodyPr/>
        <a:lstStyle/>
        <a:p>
          <a:endParaRPr lang="en-US"/>
        </a:p>
      </dgm:t>
    </dgm:pt>
    <dgm:pt modelId="{CD682895-691F-4415-B351-348179528BC9}">
      <dgm:prSet phldrT="[Text]"/>
      <dgm:spPr/>
      <dgm:t>
        <a:bodyPr/>
        <a:lstStyle/>
        <a:p>
          <a:r>
            <a:rPr lang="en-US" dirty="0"/>
            <a:t>To bridge the gap between personal goal and organizational goal</a:t>
          </a:r>
        </a:p>
      </dgm:t>
    </dgm:pt>
    <dgm:pt modelId="{A1967AFD-A837-4182-A339-D24014B07367}" type="parTrans" cxnId="{03415A75-F6DB-4A22-8054-C57F2C08765D}">
      <dgm:prSet/>
      <dgm:spPr/>
      <dgm:t>
        <a:bodyPr/>
        <a:lstStyle/>
        <a:p>
          <a:endParaRPr lang="en-US"/>
        </a:p>
      </dgm:t>
    </dgm:pt>
    <dgm:pt modelId="{5F3F89DE-B353-4D05-B186-8877D643926A}" type="sibTrans" cxnId="{03415A75-F6DB-4A22-8054-C57F2C08765D}">
      <dgm:prSet/>
      <dgm:spPr/>
      <dgm:t>
        <a:bodyPr/>
        <a:lstStyle/>
        <a:p>
          <a:endParaRPr lang="en-US"/>
        </a:p>
      </dgm:t>
    </dgm:pt>
    <dgm:pt modelId="{77456F71-8A10-4968-97BD-3130DFBCB8E8}">
      <dgm:prSet/>
      <dgm:spPr/>
      <dgm:t>
        <a:bodyPr/>
        <a:lstStyle/>
        <a:p>
          <a:r>
            <a:rPr lang="en-US" dirty="0"/>
            <a:t> To develop subordinates capacity to the fullest extent. </a:t>
          </a:r>
        </a:p>
      </dgm:t>
    </dgm:pt>
    <dgm:pt modelId="{98B2F8A7-C50F-4A97-A2CD-A17091984AED}" type="parTrans" cxnId="{3492132B-15D1-43D9-80DC-8A3DD75C157A}">
      <dgm:prSet/>
      <dgm:spPr/>
      <dgm:t>
        <a:bodyPr/>
        <a:lstStyle/>
        <a:p>
          <a:endParaRPr lang="en-US"/>
        </a:p>
      </dgm:t>
    </dgm:pt>
    <dgm:pt modelId="{E4D5744D-1994-4C5B-BD3D-0016332A9528}" type="sibTrans" cxnId="{3492132B-15D1-43D9-80DC-8A3DD75C157A}">
      <dgm:prSet/>
      <dgm:spPr/>
      <dgm:t>
        <a:bodyPr/>
        <a:lstStyle/>
        <a:p>
          <a:endParaRPr lang="en-US"/>
        </a:p>
      </dgm:t>
    </dgm:pt>
    <dgm:pt modelId="{AFA1F6AD-FF7A-42CC-AD82-3529FAEAFB12}">
      <dgm:prSet/>
      <dgm:spPr/>
      <dgm:t>
        <a:bodyPr/>
        <a:lstStyle/>
        <a:p>
          <a:r>
            <a:rPr lang="en-US" dirty="0"/>
            <a:t> To promote moral and motivation among workers. </a:t>
          </a:r>
        </a:p>
      </dgm:t>
    </dgm:pt>
    <dgm:pt modelId="{55B3C819-BE6C-4000-B407-51AEE63D8C54}" type="parTrans" cxnId="{38C2392D-A69C-4060-A2DC-D21D6CE7DA11}">
      <dgm:prSet/>
      <dgm:spPr/>
      <dgm:t>
        <a:bodyPr/>
        <a:lstStyle/>
        <a:p>
          <a:endParaRPr lang="en-US"/>
        </a:p>
      </dgm:t>
    </dgm:pt>
    <dgm:pt modelId="{61F86B6C-4929-4C2C-B3FE-76DD1357F5D6}" type="sibTrans" cxnId="{38C2392D-A69C-4060-A2DC-D21D6CE7DA11}">
      <dgm:prSet/>
      <dgm:spPr/>
      <dgm:t>
        <a:bodyPr/>
        <a:lstStyle/>
        <a:p>
          <a:endParaRPr lang="en-US"/>
        </a:p>
      </dgm:t>
    </dgm:pt>
    <dgm:pt modelId="{FC1C5386-728F-4AB6-BF62-F435F9FDF79B}" type="pres">
      <dgm:prSet presAssocID="{282B795F-04F2-4555-8545-F23C586BFE90}" presName="linearFlow" presStyleCnt="0">
        <dgm:presLayoutVars>
          <dgm:dir/>
          <dgm:animLvl val="lvl"/>
          <dgm:resizeHandles val="exact"/>
        </dgm:presLayoutVars>
      </dgm:prSet>
      <dgm:spPr/>
      <dgm:t>
        <a:bodyPr/>
        <a:lstStyle/>
        <a:p>
          <a:endParaRPr lang="en-IN"/>
        </a:p>
      </dgm:t>
    </dgm:pt>
    <dgm:pt modelId="{DF83EF6B-047E-4DC0-A2A8-E8BE9FDEAA35}" type="pres">
      <dgm:prSet presAssocID="{A5A374C2-5B61-4FB8-9794-37AB81ABC357}" presName="composite" presStyleCnt="0"/>
      <dgm:spPr/>
    </dgm:pt>
    <dgm:pt modelId="{D7244CDA-437F-4AEC-A530-28895C8A4146}" type="pres">
      <dgm:prSet presAssocID="{A5A374C2-5B61-4FB8-9794-37AB81ABC357}" presName="parentText" presStyleLbl="alignNode1" presStyleIdx="0" presStyleCnt="3">
        <dgm:presLayoutVars>
          <dgm:chMax val="1"/>
          <dgm:bulletEnabled val="1"/>
        </dgm:presLayoutVars>
      </dgm:prSet>
      <dgm:spPr/>
      <dgm:t>
        <a:bodyPr/>
        <a:lstStyle/>
        <a:p>
          <a:endParaRPr lang="en-IN"/>
        </a:p>
      </dgm:t>
    </dgm:pt>
    <dgm:pt modelId="{29A0B3A9-EF06-4B3B-BB6A-F5141CCF7C7C}" type="pres">
      <dgm:prSet presAssocID="{A5A374C2-5B61-4FB8-9794-37AB81ABC357}" presName="descendantText" presStyleLbl="alignAcc1" presStyleIdx="0" presStyleCnt="3" custLinFactNeighborX="0" custLinFactNeighborY="0">
        <dgm:presLayoutVars>
          <dgm:bulletEnabled val="1"/>
        </dgm:presLayoutVars>
      </dgm:prSet>
      <dgm:spPr/>
      <dgm:t>
        <a:bodyPr/>
        <a:lstStyle/>
        <a:p>
          <a:endParaRPr lang="en-IN"/>
        </a:p>
      </dgm:t>
    </dgm:pt>
    <dgm:pt modelId="{04910ED4-289A-4BB1-841A-7754A43E05D4}" type="pres">
      <dgm:prSet presAssocID="{548780FB-650B-428A-BC74-30B1CB7FA35C}" presName="sp" presStyleCnt="0"/>
      <dgm:spPr/>
    </dgm:pt>
    <dgm:pt modelId="{3DB987EF-B34C-42AC-8F1A-3E37248136F6}" type="pres">
      <dgm:prSet presAssocID="{45C94FD3-95EF-4B06-B428-B6CFE08BFF99}" presName="composite" presStyleCnt="0"/>
      <dgm:spPr/>
    </dgm:pt>
    <dgm:pt modelId="{1E3EC53B-0938-4AB1-B484-323BC6C5067D}" type="pres">
      <dgm:prSet presAssocID="{45C94FD3-95EF-4B06-B428-B6CFE08BFF99}" presName="parentText" presStyleLbl="alignNode1" presStyleIdx="1" presStyleCnt="3">
        <dgm:presLayoutVars>
          <dgm:chMax val="1"/>
          <dgm:bulletEnabled val="1"/>
        </dgm:presLayoutVars>
      </dgm:prSet>
      <dgm:spPr/>
      <dgm:t>
        <a:bodyPr/>
        <a:lstStyle/>
        <a:p>
          <a:endParaRPr lang="en-IN"/>
        </a:p>
      </dgm:t>
    </dgm:pt>
    <dgm:pt modelId="{97192DD1-33FF-4EAB-A71D-289215304EDE}" type="pres">
      <dgm:prSet presAssocID="{45C94FD3-95EF-4B06-B428-B6CFE08BFF99}" presName="descendantText" presStyleLbl="alignAcc1" presStyleIdx="1" presStyleCnt="3" custLinFactNeighborY="0">
        <dgm:presLayoutVars>
          <dgm:bulletEnabled val="1"/>
        </dgm:presLayoutVars>
      </dgm:prSet>
      <dgm:spPr/>
      <dgm:t>
        <a:bodyPr/>
        <a:lstStyle/>
        <a:p>
          <a:endParaRPr lang="en-IN"/>
        </a:p>
      </dgm:t>
    </dgm:pt>
    <dgm:pt modelId="{C043FC4C-AE3F-4CB6-9D60-CFEBE657DB3E}" type="pres">
      <dgm:prSet presAssocID="{E7EC71A3-4C6A-4F04-97E0-112600E61439}" presName="sp" presStyleCnt="0"/>
      <dgm:spPr/>
    </dgm:pt>
    <dgm:pt modelId="{E598CE54-1BC7-4758-9BBC-344949EBC1EA}" type="pres">
      <dgm:prSet presAssocID="{0E13B8C6-8CBB-400C-9DE0-DB6F6859062E}" presName="composite" presStyleCnt="0"/>
      <dgm:spPr/>
    </dgm:pt>
    <dgm:pt modelId="{6FC06E81-F16D-4274-BD35-E5B967DFB159}" type="pres">
      <dgm:prSet presAssocID="{0E13B8C6-8CBB-400C-9DE0-DB6F6859062E}" presName="parentText" presStyleLbl="alignNode1" presStyleIdx="2" presStyleCnt="3">
        <dgm:presLayoutVars>
          <dgm:chMax val="1"/>
          <dgm:bulletEnabled val="1"/>
        </dgm:presLayoutVars>
      </dgm:prSet>
      <dgm:spPr/>
      <dgm:t>
        <a:bodyPr/>
        <a:lstStyle/>
        <a:p>
          <a:endParaRPr lang="en-IN"/>
        </a:p>
      </dgm:t>
    </dgm:pt>
    <dgm:pt modelId="{301EF645-120B-43D0-87F7-34E722CB7F14}" type="pres">
      <dgm:prSet presAssocID="{0E13B8C6-8CBB-400C-9DE0-DB6F6859062E}" presName="descendantText" presStyleLbl="alignAcc1" presStyleIdx="2" presStyleCnt="3">
        <dgm:presLayoutVars>
          <dgm:bulletEnabled val="1"/>
        </dgm:presLayoutVars>
      </dgm:prSet>
      <dgm:spPr/>
      <dgm:t>
        <a:bodyPr/>
        <a:lstStyle/>
        <a:p>
          <a:endParaRPr lang="en-IN"/>
        </a:p>
      </dgm:t>
    </dgm:pt>
  </dgm:ptLst>
  <dgm:cxnLst>
    <dgm:cxn modelId="{38C2392D-A69C-4060-A2DC-D21D6CE7DA11}" srcId="{45C94FD3-95EF-4B06-B428-B6CFE08BFF99}" destId="{AFA1F6AD-FF7A-42CC-AD82-3529FAEAFB12}" srcOrd="1" destOrd="0" parTransId="{55B3C819-BE6C-4000-B407-51AEE63D8C54}" sibTransId="{61F86B6C-4929-4C2C-B3FE-76DD1357F5D6}"/>
    <dgm:cxn modelId="{84D3ADE9-AD89-4DAC-92AD-E0F9A2C5F8A0}" type="presOf" srcId="{77456F71-8A10-4968-97BD-3130DFBCB8E8}" destId="{29A0B3A9-EF06-4B3B-BB6A-F5141CCF7C7C}" srcOrd="0" destOrd="1" presId="urn:microsoft.com/office/officeart/2005/8/layout/chevron2"/>
    <dgm:cxn modelId="{3492132B-15D1-43D9-80DC-8A3DD75C157A}" srcId="{A5A374C2-5B61-4FB8-9794-37AB81ABC357}" destId="{77456F71-8A10-4968-97BD-3130DFBCB8E8}" srcOrd="1" destOrd="0" parTransId="{98B2F8A7-C50F-4A97-A2CD-A17091984AED}" sibTransId="{E4D5744D-1994-4C5B-BD3D-0016332A9528}"/>
    <dgm:cxn modelId="{79C92B80-6A18-4A76-9B99-3440B707BF88}" type="presOf" srcId="{B1A61AF1-B073-45D8-8819-ED4D2F68B94D}" destId="{29A0B3A9-EF06-4B3B-BB6A-F5141CCF7C7C}" srcOrd="0" destOrd="0" presId="urn:microsoft.com/office/officeart/2005/8/layout/chevron2"/>
    <dgm:cxn modelId="{D5AF2CB5-E0E9-464E-9BC7-8DBC112D16B0}" type="presOf" srcId="{A5A374C2-5B61-4FB8-9794-37AB81ABC357}" destId="{D7244CDA-437F-4AEC-A530-28895C8A4146}" srcOrd="0" destOrd="0" presId="urn:microsoft.com/office/officeart/2005/8/layout/chevron2"/>
    <dgm:cxn modelId="{4C9C4F1E-F6ED-4262-9E73-0C4EB7C0766D}" type="presOf" srcId="{282B795F-04F2-4555-8545-F23C586BFE90}" destId="{FC1C5386-728F-4AB6-BF62-F435F9FDF79B}" srcOrd="0" destOrd="0" presId="urn:microsoft.com/office/officeart/2005/8/layout/chevron2"/>
    <dgm:cxn modelId="{95B4F43E-F8D5-4BB9-977F-86FBAB69ADA8}" type="presOf" srcId="{CD682895-691F-4415-B351-348179528BC9}" destId="{301EF645-120B-43D0-87F7-34E722CB7F14}" srcOrd="0" destOrd="0" presId="urn:microsoft.com/office/officeart/2005/8/layout/chevron2"/>
    <dgm:cxn modelId="{55457209-0438-4421-AAD9-512A5077A82F}" type="presOf" srcId="{AFA1F6AD-FF7A-42CC-AD82-3529FAEAFB12}" destId="{97192DD1-33FF-4EAB-A71D-289215304EDE}" srcOrd="0" destOrd="1" presId="urn:microsoft.com/office/officeart/2005/8/layout/chevron2"/>
    <dgm:cxn modelId="{03415A75-F6DB-4A22-8054-C57F2C08765D}" srcId="{0E13B8C6-8CBB-400C-9DE0-DB6F6859062E}" destId="{CD682895-691F-4415-B351-348179528BC9}" srcOrd="0" destOrd="0" parTransId="{A1967AFD-A837-4182-A339-D24014B07367}" sibTransId="{5F3F89DE-B353-4D05-B186-8877D643926A}"/>
    <dgm:cxn modelId="{348B6705-D0B8-48BA-B7DE-ECB7A9443998}" srcId="{282B795F-04F2-4555-8545-F23C586BFE90}" destId="{A5A374C2-5B61-4FB8-9794-37AB81ABC357}" srcOrd="0" destOrd="0" parTransId="{8111A99F-2878-488B-801D-5CC81CE27E6C}" sibTransId="{548780FB-650B-428A-BC74-30B1CB7FA35C}"/>
    <dgm:cxn modelId="{56254312-7D10-41D1-8E6B-96B4C3EDD319}" type="presOf" srcId="{45C94FD3-95EF-4B06-B428-B6CFE08BFF99}" destId="{1E3EC53B-0938-4AB1-B484-323BC6C5067D}" srcOrd="0" destOrd="0" presId="urn:microsoft.com/office/officeart/2005/8/layout/chevron2"/>
    <dgm:cxn modelId="{315F84BC-A52A-440F-8431-4A068D02D648}" srcId="{282B795F-04F2-4555-8545-F23C586BFE90}" destId="{0E13B8C6-8CBB-400C-9DE0-DB6F6859062E}" srcOrd="2" destOrd="0" parTransId="{92FE106A-9D8B-4634-8147-2DDAF07ADB57}" sibTransId="{C4342B14-25E0-42C3-964E-34F9EACF87B5}"/>
    <dgm:cxn modelId="{1B19415E-AA48-41E0-8D6E-F159C28976B3}" srcId="{45C94FD3-95EF-4B06-B428-B6CFE08BFF99}" destId="{FBA05932-A516-430C-9E24-E1FFC6708613}" srcOrd="0" destOrd="0" parTransId="{EB43AFD4-5CFA-47A1-AF5B-26E7EF11AE22}" sibTransId="{988C6CBF-4978-49D3-863B-E5EACC0FFD72}"/>
    <dgm:cxn modelId="{2573BDBE-8AE8-492E-A37C-5DC5BF2850F4}" type="presOf" srcId="{0E13B8C6-8CBB-400C-9DE0-DB6F6859062E}" destId="{6FC06E81-F16D-4274-BD35-E5B967DFB159}" srcOrd="0" destOrd="0" presId="urn:microsoft.com/office/officeart/2005/8/layout/chevron2"/>
    <dgm:cxn modelId="{0D943733-A8F0-44A8-AE05-7E35FE7183AB}" srcId="{282B795F-04F2-4555-8545-F23C586BFE90}" destId="{45C94FD3-95EF-4B06-B428-B6CFE08BFF99}" srcOrd="1" destOrd="0" parTransId="{7088547D-1C12-49E4-A746-9A3570879EC3}" sibTransId="{E7EC71A3-4C6A-4F04-97E0-112600E61439}"/>
    <dgm:cxn modelId="{262424DA-C2F1-4108-BC22-FC66A28CB756}" srcId="{A5A374C2-5B61-4FB8-9794-37AB81ABC357}" destId="{B1A61AF1-B073-45D8-8819-ED4D2F68B94D}" srcOrd="0" destOrd="0" parTransId="{BA9F9648-5FEE-4F44-BA7D-A91C49D861A2}" sibTransId="{F08B334A-6FF7-4242-B2ED-F5C4C9A2FF78}"/>
    <dgm:cxn modelId="{ECF25786-3282-4D26-97C8-2E92638B91A3}" type="presOf" srcId="{FBA05932-A516-430C-9E24-E1FFC6708613}" destId="{97192DD1-33FF-4EAB-A71D-289215304EDE}" srcOrd="0" destOrd="0" presId="urn:microsoft.com/office/officeart/2005/8/layout/chevron2"/>
    <dgm:cxn modelId="{47FB2510-136A-4E8C-B854-31E6DF8E726E}" type="presParOf" srcId="{FC1C5386-728F-4AB6-BF62-F435F9FDF79B}" destId="{DF83EF6B-047E-4DC0-A2A8-E8BE9FDEAA35}" srcOrd="0" destOrd="0" presId="urn:microsoft.com/office/officeart/2005/8/layout/chevron2"/>
    <dgm:cxn modelId="{D73ACBB8-E529-4793-8501-B1879A0F5615}" type="presParOf" srcId="{DF83EF6B-047E-4DC0-A2A8-E8BE9FDEAA35}" destId="{D7244CDA-437F-4AEC-A530-28895C8A4146}" srcOrd="0" destOrd="0" presId="urn:microsoft.com/office/officeart/2005/8/layout/chevron2"/>
    <dgm:cxn modelId="{A7C86C50-AFB0-4639-B09C-53386128C663}" type="presParOf" srcId="{DF83EF6B-047E-4DC0-A2A8-E8BE9FDEAA35}" destId="{29A0B3A9-EF06-4B3B-BB6A-F5141CCF7C7C}" srcOrd="1" destOrd="0" presId="urn:microsoft.com/office/officeart/2005/8/layout/chevron2"/>
    <dgm:cxn modelId="{314E1570-8C43-415E-8F53-1184F14EAEE0}" type="presParOf" srcId="{FC1C5386-728F-4AB6-BF62-F435F9FDF79B}" destId="{04910ED4-289A-4BB1-841A-7754A43E05D4}" srcOrd="1" destOrd="0" presId="urn:microsoft.com/office/officeart/2005/8/layout/chevron2"/>
    <dgm:cxn modelId="{A6C17B20-5F8E-487C-A38F-ADB4BE856475}" type="presParOf" srcId="{FC1C5386-728F-4AB6-BF62-F435F9FDF79B}" destId="{3DB987EF-B34C-42AC-8F1A-3E37248136F6}" srcOrd="2" destOrd="0" presId="urn:microsoft.com/office/officeart/2005/8/layout/chevron2"/>
    <dgm:cxn modelId="{EA839BC0-01C2-46A2-9383-6207D853DCF5}" type="presParOf" srcId="{3DB987EF-B34C-42AC-8F1A-3E37248136F6}" destId="{1E3EC53B-0938-4AB1-B484-323BC6C5067D}" srcOrd="0" destOrd="0" presId="urn:microsoft.com/office/officeart/2005/8/layout/chevron2"/>
    <dgm:cxn modelId="{42C1C530-BE7C-4D5D-AD1D-0B4B1DD7B8CD}" type="presParOf" srcId="{3DB987EF-B34C-42AC-8F1A-3E37248136F6}" destId="{97192DD1-33FF-4EAB-A71D-289215304EDE}" srcOrd="1" destOrd="0" presId="urn:microsoft.com/office/officeart/2005/8/layout/chevron2"/>
    <dgm:cxn modelId="{AFD38163-866C-4188-A3F5-7C2E9B2CB153}" type="presParOf" srcId="{FC1C5386-728F-4AB6-BF62-F435F9FDF79B}" destId="{C043FC4C-AE3F-4CB6-9D60-CFEBE657DB3E}" srcOrd="3" destOrd="0" presId="urn:microsoft.com/office/officeart/2005/8/layout/chevron2"/>
    <dgm:cxn modelId="{CBC4C0A8-C427-4000-976D-8BA851A1605A}" type="presParOf" srcId="{FC1C5386-728F-4AB6-BF62-F435F9FDF79B}" destId="{E598CE54-1BC7-4758-9BBC-344949EBC1EA}" srcOrd="4" destOrd="0" presId="urn:microsoft.com/office/officeart/2005/8/layout/chevron2"/>
    <dgm:cxn modelId="{A2D1FBA2-AE62-455A-AEF0-D533E447BC49}" type="presParOf" srcId="{E598CE54-1BC7-4758-9BBC-344949EBC1EA}" destId="{6FC06E81-F16D-4274-BD35-E5B967DFB159}" srcOrd="0" destOrd="0" presId="urn:microsoft.com/office/officeart/2005/8/layout/chevron2"/>
    <dgm:cxn modelId="{DB496686-D798-40C7-9F56-680CE231EA72}" type="presParOf" srcId="{E598CE54-1BC7-4758-9BBC-344949EBC1EA}" destId="{301EF645-120B-43D0-87F7-34E722CB7F14}"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872B9-4EAF-4858-BDC3-602A463C3D0E}">
      <dsp:nvSpPr>
        <dsp:cNvPr id="0" name=""/>
        <dsp:cNvSpPr/>
      </dsp:nvSpPr>
      <dsp:spPr>
        <a:xfrm>
          <a:off x="1376037" y="496"/>
          <a:ext cx="6458363" cy="193778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Supervision has been defined as a co-operative relationship between the leader and one or more person to accomplish a particular job.</a:t>
          </a:r>
        </a:p>
      </dsp:txBody>
      <dsp:txXfrm>
        <a:off x="1376037" y="242720"/>
        <a:ext cx="5731693" cy="1453341"/>
      </dsp:txXfrm>
    </dsp:sp>
    <dsp:sp modelId="{0B787BB1-AE11-4798-BE0F-4A8A2BC1CB96}">
      <dsp:nvSpPr>
        <dsp:cNvPr id="0" name=""/>
        <dsp:cNvSpPr/>
      </dsp:nvSpPr>
      <dsp:spPr>
        <a:xfrm flipH="1">
          <a:off x="122148" y="496"/>
          <a:ext cx="1253888" cy="1937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US" sz="5800" kern="1200" dirty="0"/>
            <a:t>1.</a:t>
          </a:r>
        </a:p>
      </dsp:txBody>
      <dsp:txXfrm>
        <a:off x="183358" y="61706"/>
        <a:ext cx="1131468" cy="1815368"/>
      </dsp:txXfrm>
    </dsp:sp>
    <dsp:sp modelId="{99F5D3E5-5F86-46F6-A023-9CBF744B72C1}">
      <dsp:nvSpPr>
        <dsp:cNvPr id="0" name=""/>
        <dsp:cNvSpPr/>
      </dsp:nvSpPr>
      <dsp:spPr>
        <a:xfrm>
          <a:off x="1315830" y="2132064"/>
          <a:ext cx="6494502" cy="193778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according to Jean Barret, supervision is kind of teaching which involves advising, helping, inspiring, leading and liberating.</a:t>
          </a:r>
        </a:p>
      </dsp:txBody>
      <dsp:txXfrm>
        <a:off x="1315830" y="2374288"/>
        <a:ext cx="5767832" cy="1453341"/>
      </dsp:txXfrm>
    </dsp:sp>
    <dsp:sp modelId="{6630251B-B95D-4999-BDC4-C562B87C1FC7}">
      <dsp:nvSpPr>
        <dsp:cNvPr id="0" name=""/>
        <dsp:cNvSpPr/>
      </dsp:nvSpPr>
      <dsp:spPr>
        <a:xfrm flipH="1">
          <a:off x="132898" y="2132064"/>
          <a:ext cx="1169612" cy="1937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US" sz="5800" kern="1200" dirty="0"/>
            <a:t>2.</a:t>
          </a:r>
        </a:p>
      </dsp:txBody>
      <dsp:txXfrm>
        <a:off x="189994" y="2189160"/>
        <a:ext cx="1055420" cy="1823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44CDA-437F-4AEC-A530-28895C8A4146}">
      <dsp:nvSpPr>
        <dsp:cNvPr id="0" name=""/>
        <dsp:cNvSpPr/>
      </dsp:nvSpPr>
      <dsp:spPr>
        <a:xfrm rot="5400000">
          <a:off x="-242909" y="245503"/>
          <a:ext cx="1619398" cy="113357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1.</a:t>
          </a:r>
        </a:p>
      </dsp:txBody>
      <dsp:txXfrm rot="-5400000">
        <a:off x="1" y="569382"/>
        <a:ext cx="1133578" cy="485820"/>
      </dsp:txXfrm>
    </dsp:sp>
    <dsp:sp modelId="{29A0B3A9-EF06-4B3B-BB6A-F5141CCF7C7C}">
      <dsp:nvSpPr>
        <dsp:cNvPr id="0" name=""/>
        <dsp:cNvSpPr/>
      </dsp:nvSpPr>
      <dsp:spPr>
        <a:xfrm rot="5400000">
          <a:off x="4018759" y="-2882587"/>
          <a:ext cx="1052608" cy="68229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To help subordinate to do their job skillful and efficiently. </a:t>
          </a:r>
        </a:p>
        <a:p>
          <a:pPr marL="171450" lvl="1" indent="-171450" algn="l" defTabSz="844550">
            <a:lnSpc>
              <a:spcPct val="90000"/>
            </a:lnSpc>
            <a:spcBef>
              <a:spcPct val="0"/>
            </a:spcBef>
            <a:spcAft>
              <a:spcPct val="15000"/>
            </a:spcAft>
            <a:buChar char="•"/>
          </a:pPr>
          <a:r>
            <a:rPr lang="en-US" sz="1900" kern="1200" dirty="0"/>
            <a:t> To develop subordinates capacity to the fullest extent. </a:t>
          </a:r>
        </a:p>
      </dsp:txBody>
      <dsp:txXfrm rot="-5400000">
        <a:off x="1133578" y="53978"/>
        <a:ext cx="6771587" cy="949840"/>
      </dsp:txXfrm>
    </dsp:sp>
    <dsp:sp modelId="{1E3EC53B-0938-4AB1-B484-323BC6C5067D}">
      <dsp:nvSpPr>
        <dsp:cNvPr id="0" name=""/>
        <dsp:cNvSpPr/>
      </dsp:nvSpPr>
      <dsp:spPr>
        <a:xfrm rot="5400000">
          <a:off x="-242909" y="1671083"/>
          <a:ext cx="1619398" cy="113357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2.</a:t>
          </a:r>
        </a:p>
      </dsp:txBody>
      <dsp:txXfrm rot="-5400000">
        <a:off x="1" y="1994962"/>
        <a:ext cx="1133578" cy="485820"/>
      </dsp:txXfrm>
    </dsp:sp>
    <dsp:sp modelId="{97192DD1-33FF-4EAB-A71D-289215304EDE}">
      <dsp:nvSpPr>
        <dsp:cNvPr id="0" name=""/>
        <dsp:cNvSpPr/>
      </dsp:nvSpPr>
      <dsp:spPr>
        <a:xfrm rot="5400000">
          <a:off x="4018759" y="-1457007"/>
          <a:ext cx="1052608" cy="68229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 To promote team work </a:t>
          </a:r>
        </a:p>
        <a:p>
          <a:pPr marL="171450" lvl="1" indent="-171450" algn="l" defTabSz="844550">
            <a:lnSpc>
              <a:spcPct val="90000"/>
            </a:lnSpc>
            <a:spcBef>
              <a:spcPct val="0"/>
            </a:spcBef>
            <a:spcAft>
              <a:spcPct val="15000"/>
            </a:spcAft>
            <a:buChar char="•"/>
          </a:pPr>
          <a:r>
            <a:rPr lang="en-US" sz="1900" kern="1200" dirty="0"/>
            <a:t> To promote moral and motivation among workers. </a:t>
          </a:r>
        </a:p>
      </dsp:txBody>
      <dsp:txXfrm rot="-5400000">
        <a:off x="1133578" y="1479558"/>
        <a:ext cx="6771587" cy="949840"/>
      </dsp:txXfrm>
    </dsp:sp>
    <dsp:sp modelId="{6FC06E81-F16D-4274-BD35-E5B967DFB159}">
      <dsp:nvSpPr>
        <dsp:cNvPr id="0" name=""/>
        <dsp:cNvSpPr/>
      </dsp:nvSpPr>
      <dsp:spPr>
        <a:xfrm rot="5400000">
          <a:off x="-242909" y="3096664"/>
          <a:ext cx="1619398" cy="113357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3.</a:t>
          </a:r>
        </a:p>
      </dsp:txBody>
      <dsp:txXfrm rot="-5400000">
        <a:off x="1" y="3420543"/>
        <a:ext cx="1133578" cy="485820"/>
      </dsp:txXfrm>
    </dsp:sp>
    <dsp:sp modelId="{301EF645-120B-43D0-87F7-34E722CB7F14}">
      <dsp:nvSpPr>
        <dsp:cNvPr id="0" name=""/>
        <dsp:cNvSpPr/>
      </dsp:nvSpPr>
      <dsp:spPr>
        <a:xfrm rot="5400000">
          <a:off x="4018759" y="-31426"/>
          <a:ext cx="1052608" cy="68229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To bridge the gap between personal goal and organizational goal</a:t>
          </a:r>
        </a:p>
      </dsp:txBody>
      <dsp:txXfrm rot="-5400000">
        <a:off x="1133578" y="2905139"/>
        <a:ext cx="6771587" cy="94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AF8E9BC2-A9BF-496B-B7EA-A5C247C17BD0}" type="datetimeFigureOut">
              <a:rPr lang="en-US" smtClean="0"/>
              <a:pPr/>
              <a:t>7/19/2021</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499474733"/>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E9BC2-A9BF-496B-B7EA-A5C247C17BD0}"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418019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F8E9BC2-A9BF-496B-B7EA-A5C247C17BD0}" type="datetimeFigureOut">
              <a:rPr lang="en-US" smtClean="0"/>
              <a:pPr/>
              <a:t>7/19/2021</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62826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F8E9BC2-A9BF-496B-B7EA-A5C247C17BD0}" type="datetimeFigureOut">
              <a:rPr lang="en-US" smtClean="0"/>
              <a:pPr/>
              <a:t>7/19/2021</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28214878-0331-43AE-830B-8BBDA492E908}"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1940764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AF8E9BC2-A9BF-496B-B7EA-A5C247C17BD0}" type="datetimeFigureOut">
              <a:rPr lang="en-US" smtClean="0"/>
              <a:pPr/>
              <a:t>7/19/2021</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585677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F8E9BC2-A9BF-496B-B7EA-A5C247C17BD0}" type="datetimeFigureOut">
              <a:rPr lang="en-US" smtClean="0"/>
              <a:pPr/>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1287305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F8E9BC2-A9BF-496B-B7EA-A5C247C17BD0}" type="datetimeFigureOut">
              <a:rPr lang="en-US" smtClean="0"/>
              <a:pPr/>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4251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E9BC2-A9BF-496B-B7EA-A5C247C17BD0}"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178304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F8E9BC2-A9BF-496B-B7EA-A5C247C17BD0}" type="datetimeFigureOut">
              <a:rPr lang="en-US" smtClean="0"/>
              <a:pPr/>
              <a:t>7/19/2021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90067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E9BC2-A9BF-496B-B7EA-A5C247C17BD0}"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117447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F8E9BC2-A9BF-496B-B7EA-A5C247C17BD0}" type="datetimeFigureOut">
              <a:rPr lang="en-US" smtClean="0"/>
              <a:pPr/>
              <a:t>7/19/2021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56255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8E9BC2-A9BF-496B-B7EA-A5C247C17BD0}"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112461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8E9BC2-A9BF-496B-B7EA-A5C247C17BD0}" type="datetimeFigureOut">
              <a:rPr lang="en-US" smtClean="0"/>
              <a:pPr/>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392993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8E9BC2-A9BF-496B-B7EA-A5C247C17BD0}" type="datetimeFigureOut">
              <a:rPr lang="en-US" smtClean="0"/>
              <a:pPr/>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206445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E9BC2-A9BF-496B-B7EA-A5C247C17BD0}" type="datetimeFigureOut">
              <a:rPr lang="en-US" smtClean="0"/>
              <a:pPr/>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2213497066"/>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E9BC2-A9BF-496B-B7EA-A5C247C17BD0}"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55310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E9BC2-A9BF-496B-B7EA-A5C247C17BD0}"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268977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F8E9BC2-A9BF-496B-B7EA-A5C247C17BD0}" type="datetimeFigureOut">
              <a:rPr lang="en-US" smtClean="0"/>
              <a:pPr/>
              <a:t>7/19/2021</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214878-0331-43AE-830B-8BBDA492E908}" type="slidenum">
              <a:rPr lang="en-US" smtClean="0"/>
              <a:pPr/>
              <a:t>‹#›</a:t>
            </a:fld>
            <a:endParaRPr lang="en-US"/>
          </a:p>
        </p:txBody>
      </p:sp>
    </p:spTree>
    <p:extLst>
      <p:ext uri="{BB962C8B-B14F-4D97-AF65-F5344CB8AC3E}">
        <p14:creationId xmlns="" xmlns:p14="http://schemas.microsoft.com/office/powerpoint/2010/main" val="308403115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88F885-D74A-4DD9-9161-662C70F8A11E}"/>
              </a:ext>
            </a:extLst>
          </p:cNvPr>
          <p:cNvSpPr>
            <a:spLocks noGrp="1"/>
          </p:cNvSpPr>
          <p:nvPr>
            <p:ph type="ctrTitle"/>
          </p:nvPr>
        </p:nvSpPr>
        <p:spPr>
          <a:xfrm>
            <a:off x="914400" y="809297"/>
            <a:ext cx="7315200" cy="2501462"/>
          </a:xfrm>
        </p:spPr>
        <p:txBody>
          <a:bodyPr/>
          <a:lstStyle/>
          <a:p>
            <a:pPr algn="ctr"/>
            <a:r>
              <a:rPr lang="en-US" dirty="0">
                <a:solidFill>
                  <a:srgbClr val="002060"/>
                </a:solidFill>
                <a:latin typeface="Algerian" panose="04020705040A02060702" pitchFamily="82" charset="0"/>
              </a:rPr>
              <a:t>Nursing management</a:t>
            </a:r>
          </a:p>
        </p:txBody>
      </p:sp>
      <p:sp>
        <p:nvSpPr>
          <p:cNvPr id="3" name="Subtitle 2">
            <a:extLst>
              <a:ext uri="{FF2B5EF4-FFF2-40B4-BE49-F238E27FC236}">
                <a16:creationId xmlns="" xmlns:a16="http://schemas.microsoft.com/office/drawing/2014/main" id="{6AEC6173-595B-4035-A092-7C8F160A3C8C}"/>
              </a:ext>
            </a:extLst>
          </p:cNvPr>
          <p:cNvSpPr>
            <a:spLocks noGrp="1"/>
          </p:cNvSpPr>
          <p:nvPr>
            <p:ph type="subTitle" idx="1"/>
          </p:nvPr>
        </p:nvSpPr>
        <p:spPr>
          <a:xfrm>
            <a:off x="914400" y="3897086"/>
            <a:ext cx="7315200" cy="1641865"/>
          </a:xfrm>
        </p:spPr>
        <p:txBody>
          <a:bodyPr>
            <a:normAutofit/>
          </a:bodyPr>
          <a:lstStyle/>
          <a:p>
            <a:pPr algn="ctr"/>
            <a:r>
              <a:rPr lang="en-US" sz="2800" b="1" dirty="0">
                <a:latin typeface="Segoe Print" panose="02000600000000000000" pitchFamily="2" charset="0"/>
                <a:cs typeface="Times New Roman" pitchFamily="18" charset="0"/>
              </a:rPr>
              <a:t>PREPARED </a:t>
            </a:r>
            <a:r>
              <a:rPr lang="en-US" sz="2800" b="1" dirty="0" smtClean="0">
                <a:latin typeface="Segoe Print" panose="02000600000000000000" pitchFamily="2" charset="0"/>
                <a:cs typeface="Times New Roman" pitchFamily="18" charset="0"/>
              </a:rPr>
              <a:t>BY:</a:t>
            </a:r>
            <a:endParaRPr lang="en-US" sz="2800" b="1" dirty="0">
              <a:latin typeface="Segoe Print" panose="02000600000000000000" pitchFamily="2" charset="0"/>
              <a:cs typeface="Times New Roman" pitchFamily="18" charset="0"/>
            </a:endParaRPr>
          </a:p>
          <a:p>
            <a:pPr algn="ctr"/>
            <a:r>
              <a:rPr lang="en-US" sz="2800" b="1" dirty="0" smtClean="0">
                <a:latin typeface="Segoe Print" panose="02000600000000000000" pitchFamily="2" charset="0"/>
                <a:cs typeface="Times New Roman" pitchFamily="18" charset="0"/>
              </a:rPr>
              <a:t>MS. HETAL </a:t>
            </a:r>
            <a:r>
              <a:rPr lang="en-US" sz="2800" b="1" dirty="0">
                <a:latin typeface="Segoe Print" panose="02000600000000000000" pitchFamily="2" charset="0"/>
                <a:cs typeface="Times New Roman" pitchFamily="18" charset="0"/>
              </a:rPr>
              <a:t>M. PATEL </a:t>
            </a:r>
            <a:endParaRPr lang="en-US" sz="2800" b="1" dirty="0" smtClean="0">
              <a:latin typeface="Segoe Print" panose="02000600000000000000" pitchFamily="2" charset="0"/>
              <a:cs typeface="Times New Roman" pitchFamily="18" charset="0"/>
            </a:endParaRPr>
          </a:p>
          <a:p>
            <a:pPr algn="ctr"/>
            <a:r>
              <a:rPr lang="en-US" sz="2800" b="1" smtClean="0">
                <a:latin typeface="Segoe Print" panose="02000600000000000000" pitchFamily="2" charset="0"/>
                <a:cs typeface="Times New Roman" pitchFamily="18" charset="0"/>
              </a:rPr>
              <a:t>NURSING </a:t>
            </a:r>
            <a:r>
              <a:rPr lang="en-US" sz="2800" b="1" smtClean="0">
                <a:latin typeface="Segoe Print" panose="02000600000000000000" pitchFamily="2" charset="0"/>
                <a:cs typeface="Times New Roman" pitchFamily="18" charset="0"/>
              </a:rPr>
              <a:t>TUTOR, SNC</a:t>
            </a:r>
            <a:endParaRPr lang="en-US" sz="2800" b="1" dirty="0">
              <a:latin typeface="Segoe Print" panose="02000600000000000000" pitchFamily="2" charset="0"/>
              <a:cs typeface="Times New Roman" pitchFamily="18" charset="0"/>
            </a:endParaRPr>
          </a:p>
          <a:p>
            <a:pPr algn="ctr"/>
            <a:endParaRPr lang="en-IN" sz="2800" b="1" dirty="0">
              <a:latin typeface="Segoe Print" panose="02000600000000000000" pitchFamily="2" charset="0"/>
              <a:cs typeface="Times New Roman" pitchFamily="18" charset="0"/>
            </a:endParaRPr>
          </a:p>
          <a:p>
            <a:endParaRPr lang="en-US" dirty="0"/>
          </a:p>
        </p:txBody>
      </p:sp>
    </p:spTree>
    <p:extLst>
      <p:ext uri="{BB962C8B-B14F-4D97-AF65-F5344CB8AC3E}">
        <p14:creationId xmlns="" xmlns:p14="http://schemas.microsoft.com/office/powerpoint/2010/main" val="3844917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DA69A5-CFFA-42CB-8BB2-A876AA9FC2F3}"/>
              </a:ext>
            </a:extLst>
          </p:cNvPr>
          <p:cNvSpPr>
            <a:spLocks noGrp="1"/>
          </p:cNvSpPr>
          <p:nvPr>
            <p:ph type="title"/>
          </p:nvPr>
        </p:nvSpPr>
        <p:spPr/>
        <p:txBody>
          <a:bodyPr>
            <a:normAutofit fontScale="90000"/>
          </a:bodyPr>
          <a:lstStyle/>
          <a:p>
            <a:r>
              <a:rPr lang="en-US" b="1" dirty="0"/>
              <a:t>COMMON SUPERVISORY METHODS</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D955E962-BB29-4EE6-ADF5-6B4DD5F1440D}"/>
              </a:ext>
            </a:extLst>
          </p:cNvPr>
          <p:cNvSpPr>
            <a:spLocks noGrp="1"/>
          </p:cNvSpPr>
          <p:nvPr>
            <p:ph idx="1"/>
          </p:nvPr>
        </p:nvSpPr>
        <p:spPr/>
        <p:txBody>
          <a:bodyPr>
            <a:noAutofit/>
          </a:bodyPr>
          <a:lstStyle/>
          <a:p>
            <a:r>
              <a:rPr lang="en-US" sz="4400" dirty="0"/>
              <a:t>1.Individual conference</a:t>
            </a:r>
          </a:p>
          <a:p>
            <a:r>
              <a:rPr lang="en-US" sz="4400" dirty="0"/>
              <a:t>2.Group conference</a:t>
            </a:r>
          </a:p>
          <a:p>
            <a:r>
              <a:rPr lang="en-US" sz="4400" dirty="0"/>
              <a:t>3.Training sessions</a:t>
            </a:r>
          </a:p>
          <a:p>
            <a:r>
              <a:rPr lang="en-US" sz="4400" dirty="0"/>
              <a:t>4.Review of records</a:t>
            </a:r>
          </a:p>
          <a:p>
            <a:r>
              <a:rPr lang="en-US" sz="4400" dirty="0"/>
              <a:t>5.Evaluation sessions</a:t>
            </a:r>
          </a:p>
          <a:p>
            <a:r>
              <a:rPr lang="en-US" sz="4400" dirty="0"/>
              <a:t>6.Direct observation</a:t>
            </a:r>
          </a:p>
          <a:p>
            <a:endParaRPr lang="en-US" sz="4400" dirty="0"/>
          </a:p>
        </p:txBody>
      </p:sp>
    </p:spTree>
    <p:extLst>
      <p:ext uri="{BB962C8B-B14F-4D97-AF65-F5344CB8AC3E}">
        <p14:creationId xmlns="" xmlns:p14="http://schemas.microsoft.com/office/powerpoint/2010/main" val="423722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CCF916-AB2F-4AFF-951C-BA7415595769}"/>
              </a:ext>
            </a:extLst>
          </p:cNvPr>
          <p:cNvSpPr>
            <a:spLocks noGrp="1"/>
          </p:cNvSpPr>
          <p:nvPr>
            <p:ph type="title"/>
          </p:nvPr>
        </p:nvSpPr>
        <p:spPr>
          <a:xfrm>
            <a:off x="2171700" y="430924"/>
            <a:ext cx="6377940" cy="1626477"/>
          </a:xfrm>
        </p:spPr>
        <p:txBody>
          <a:bodyPr>
            <a:normAutofit fontScale="90000"/>
          </a:bodyPr>
          <a:lstStyle/>
          <a:p>
            <a:r>
              <a:rPr lang="en-US" b="1" dirty="0"/>
              <a:t>PRINCIPLES APPLIED TO NURSING </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AE7CAADA-4B9D-4DBA-81F5-7FD30FD4DDA2}"/>
              </a:ext>
            </a:extLst>
          </p:cNvPr>
          <p:cNvSpPr>
            <a:spLocks noGrp="1"/>
          </p:cNvSpPr>
          <p:nvPr>
            <p:ph idx="1"/>
          </p:nvPr>
        </p:nvSpPr>
        <p:spPr>
          <a:xfrm>
            <a:off x="441434" y="1797269"/>
            <a:ext cx="8108206" cy="4918841"/>
          </a:xfrm>
        </p:spPr>
        <p:txBody>
          <a:bodyPr>
            <a:noAutofit/>
          </a:bodyPr>
          <a:lstStyle/>
          <a:p>
            <a:pPr lvl="0" algn="just"/>
            <a:r>
              <a:rPr lang="en-US" sz="2400" dirty="0"/>
              <a:t>Supervision should be focused on the attainment of one goal, the giving of a high quality of nursing care.  </a:t>
            </a:r>
          </a:p>
          <a:p>
            <a:pPr lvl="0" algn="just"/>
            <a:r>
              <a:rPr lang="en-US" sz="2400" dirty="0"/>
              <a:t>Strives to make the ward a good learning situation. </a:t>
            </a:r>
          </a:p>
          <a:p>
            <a:pPr lvl="0" algn="just"/>
            <a:r>
              <a:rPr lang="en-US" sz="2400" dirty="0"/>
              <a:t>Supervision is well planned. </a:t>
            </a:r>
          </a:p>
          <a:p>
            <a:pPr marL="0" lvl="0" indent="0" algn="just">
              <a:buNone/>
            </a:pPr>
            <a:endParaRPr lang="en-US" sz="2400" dirty="0"/>
          </a:p>
          <a:p>
            <a:pPr lvl="0" algn="just"/>
            <a:r>
              <a:rPr lang="en-US" sz="2400" dirty="0"/>
              <a:t>It should posters the ability to think and act herself.  </a:t>
            </a:r>
          </a:p>
          <a:p>
            <a:pPr lvl="0" algn="just"/>
            <a:r>
              <a:rPr lang="en-US" sz="2400" dirty="0"/>
              <a:t>Helps her to attain objectives stimulates interest and effort.  </a:t>
            </a:r>
          </a:p>
          <a:p>
            <a:pPr lvl="0" algn="just"/>
            <a:r>
              <a:rPr lang="en-US" sz="2400" dirty="0"/>
              <a:t>To make pattern for analysis and to analyze continuously her success in reaching the objectives. </a:t>
            </a:r>
          </a:p>
          <a:p>
            <a:pPr marL="0" indent="0" algn="just">
              <a:buNone/>
            </a:pPr>
            <a:endParaRPr lang="en-US" sz="2400" dirty="0"/>
          </a:p>
        </p:txBody>
      </p:sp>
    </p:spTree>
    <p:extLst>
      <p:ext uri="{BB962C8B-B14F-4D97-AF65-F5344CB8AC3E}">
        <p14:creationId xmlns="" xmlns:p14="http://schemas.microsoft.com/office/powerpoint/2010/main" val="251116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9D4CA3-3CAA-4B1A-9225-E8C8ECE2A225}"/>
              </a:ext>
            </a:extLst>
          </p:cNvPr>
          <p:cNvSpPr>
            <a:spLocks noGrp="1"/>
          </p:cNvSpPr>
          <p:nvPr>
            <p:ph type="title"/>
          </p:nvPr>
        </p:nvSpPr>
        <p:spPr/>
        <p:txBody>
          <a:bodyPr/>
          <a:lstStyle/>
          <a:p>
            <a:r>
              <a:rPr lang="en-US" b="1" dirty="0"/>
              <a:t>WHO IS SUPERVISOR</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C1E27A44-02CF-4FE1-A4F1-63121A758553}"/>
              </a:ext>
            </a:extLst>
          </p:cNvPr>
          <p:cNvSpPr>
            <a:spLocks noGrp="1"/>
          </p:cNvSpPr>
          <p:nvPr>
            <p:ph idx="1"/>
          </p:nvPr>
        </p:nvSpPr>
        <p:spPr>
          <a:xfrm>
            <a:off x="594360" y="1723697"/>
            <a:ext cx="7955280" cy="4539943"/>
          </a:xfrm>
        </p:spPr>
        <p:txBody>
          <a:bodyPr>
            <a:normAutofit/>
          </a:bodyPr>
          <a:lstStyle/>
          <a:p>
            <a:pPr lvl="0" algn="just"/>
            <a:r>
              <a:rPr lang="en-US" sz="2400" dirty="0"/>
              <a:t>A supervisor is a person who is primarily </a:t>
            </a:r>
            <a:r>
              <a:rPr lang="en-US" sz="2400" dirty="0" err="1"/>
              <a:t>incharge</a:t>
            </a:r>
            <a:r>
              <a:rPr lang="en-US" sz="2400" dirty="0"/>
              <a:t> of a section &amp; is responsible for both quality &amp; quantity of production, for the efficient performance of the equipment, &amp; for the employees in his charge &amp; their efficiency, training &amp; morale </a:t>
            </a:r>
          </a:p>
          <a:p>
            <a:pPr lvl="0" algn="just"/>
            <a:r>
              <a:rPr lang="en-US" sz="2400" dirty="0"/>
              <a:t>A supervisor drives authority from the departmental head for getting work done from the workers by using the resources of the enterprises. </a:t>
            </a:r>
          </a:p>
          <a:p>
            <a:pPr lvl="0" algn="just"/>
            <a:r>
              <a:rPr lang="en-US" sz="2400" dirty="0"/>
              <a:t>He issues instructions to the workers, directs their activities &amp; reports to the department head on the performance of his section.  </a:t>
            </a:r>
          </a:p>
          <a:p>
            <a:pPr algn="just"/>
            <a:endParaRPr lang="en-US" sz="2400" dirty="0"/>
          </a:p>
        </p:txBody>
      </p:sp>
    </p:spTree>
    <p:extLst>
      <p:ext uri="{BB962C8B-B14F-4D97-AF65-F5344CB8AC3E}">
        <p14:creationId xmlns="" xmlns:p14="http://schemas.microsoft.com/office/powerpoint/2010/main" val="228648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90BB2124-11B9-4503-A8E5-D33DC4086E1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36633" y="861848"/>
            <a:ext cx="8881243" cy="5833242"/>
          </a:xfrm>
        </p:spPr>
      </p:pic>
    </p:spTree>
    <p:extLst>
      <p:ext uri="{BB962C8B-B14F-4D97-AF65-F5344CB8AC3E}">
        <p14:creationId xmlns="" xmlns:p14="http://schemas.microsoft.com/office/powerpoint/2010/main" val="261306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C68F1C-3E5F-4AA8-8148-D89C54DCDABB}"/>
              </a:ext>
            </a:extLst>
          </p:cNvPr>
          <p:cNvSpPr>
            <a:spLocks noGrp="1"/>
          </p:cNvSpPr>
          <p:nvPr>
            <p:ph type="title"/>
          </p:nvPr>
        </p:nvSpPr>
        <p:spPr>
          <a:xfrm>
            <a:off x="2171700" y="315310"/>
            <a:ext cx="6377940" cy="882869"/>
          </a:xfrm>
        </p:spPr>
        <p:txBody>
          <a:bodyPr>
            <a:normAutofit fontScale="90000"/>
          </a:bodyPr>
          <a:lstStyle/>
          <a:p>
            <a:r>
              <a:rPr lang="en-US" b="1" dirty="0"/>
              <a:t>FUNCTIONS OF SUPERVISION</a:t>
            </a:r>
            <a:endParaRPr lang="en-US" dirty="0"/>
          </a:p>
        </p:txBody>
      </p:sp>
      <p:pic>
        <p:nvPicPr>
          <p:cNvPr id="4" name="Content Placeholder 3">
            <a:extLst>
              <a:ext uri="{FF2B5EF4-FFF2-40B4-BE49-F238E27FC236}">
                <a16:creationId xmlns="" xmlns:a16="http://schemas.microsoft.com/office/drawing/2014/main" id="{91CE9D19-A1E9-4EDE-AE2C-ACBFAFC8664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3572" y="1359065"/>
            <a:ext cx="4338558" cy="2668422"/>
          </a:xfrm>
        </p:spPr>
      </p:pic>
      <p:pic>
        <p:nvPicPr>
          <p:cNvPr id="7" name="Picture 6">
            <a:extLst>
              <a:ext uri="{FF2B5EF4-FFF2-40B4-BE49-F238E27FC236}">
                <a16:creationId xmlns="" xmlns:a16="http://schemas.microsoft.com/office/drawing/2014/main" id="{07F09C97-203E-435B-82D7-9456BAECA360}"/>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12130" y="1359064"/>
            <a:ext cx="4311456" cy="2668422"/>
          </a:xfrm>
          <a:prstGeom prst="rect">
            <a:avLst/>
          </a:prstGeom>
        </p:spPr>
      </p:pic>
      <p:pic>
        <p:nvPicPr>
          <p:cNvPr id="9" name="Picture 8">
            <a:extLst>
              <a:ext uri="{FF2B5EF4-FFF2-40B4-BE49-F238E27FC236}">
                <a16:creationId xmlns="" xmlns:a16="http://schemas.microsoft.com/office/drawing/2014/main" id="{2EF79197-2301-4AC7-AD78-21E74D42CF29}"/>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3571" y="4027486"/>
            <a:ext cx="4338557" cy="2657093"/>
          </a:xfrm>
          <a:prstGeom prst="rect">
            <a:avLst/>
          </a:prstGeom>
        </p:spPr>
      </p:pic>
      <p:pic>
        <p:nvPicPr>
          <p:cNvPr id="11" name="Picture 10">
            <a:extLst>
              <a:ext uri="{FF2B5EF4-FFF2-40B4-BE49-F238E27FC236}">
                <a16:creationId xmlns="" xmlns:a16="http://schemas.microsoft.com/office/drawing/2014/main" id="{02206652-116E-4038-9EF6-33507EF10C7A}"/>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412127" y="4188371"/>
            <a:ext cx="4311455" cy="2496208"/>
          </a:xfrm>
          <a:prstGeom prst="rect">
            <a:avLst/>
          </a:prstGeom>
        </p:spPr>
      </p:pic>
    </p:spTree>
    <p:extLst>
      <p:ext uri="{BB962C8B-B14F-4D97-AF65-F5344CB8AC3E}">
        <p14:creationId xmlns="" xmlns:p14="http://schemas.microsoft.com/office/powerpoint/2010/main" val="269462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89E4E1-0ECD-4E8D-8D8F-F5726AAC7586}"/>
              </a:ext>
            </a:extLst>
          </p:cNvPr>
          <p:cNvSpPr>
            <a:spLocks noGrp="1"/>
          </p:cNvSpPr>
          <p:nvPr>
            <p:ph type="title"/>
          </p:nvPr>
        </p:nvSpPr>
        <p:spPr>
          <a:xfrm>
            <a:off x="2171700" y="515007"/>
            <a:ext cx="6377940" cy="1051034"/>
          </a:xfrm>
        </p:spPr>
        <p:txBody>
          <a:bodyPr>
            <a:normAutofit fontScale="90000"/>
          </a:bodyPr>
          <a:lstStyle/>
          <a:p>
            <a:r>
              <a:rPr lang="en-US" dirty="0"/>
              <a:t> </a:t>
            </a:r>
            <a:br>
              <a:rPr lang="en-US" dirty="0"/>
            </a:br>
            <a:r>
              <a:rPr lang="en-US" dirty="0"/>
              <a:t> </a:t>
            </a:r>
            <a:r>
              <a:rPr lang="en-US" b="1" dirty="0"/>
              <a:t>OTHER FUNCTIONS ARE:</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BDC038E8-937A-4127-BA63-6CDB4C960A3E}"/>
              </a:ext>
            </a:extLst>
          </p:cNvPr>
          <p:cNvSpPr>
            <a:spLocks noGrp="1"/>
          </p:cNvSpPr>
          <p:nvPr>
            <p:ph idx="1"/>
          </p:nvPr>
        </p:nvSpPr>
        <p:spPr>
          <a:xfrm>
            <a:off x="594360" y="1355834"/>
            <a:ext cx="7955280" cy="4907806"/>
          </a:xfrm>
        </p:spPr>
        <p:txBody>
          <a:bodyPr/>
          <a:lstStyle/>
          <a:p>
            <a:pPr lvl="0" algn="just"/>
            <a:r>
              <a:rPr lang="en-US" sz="2800" dirty="0"/>
              <a:t>Co-ordinates there of subordinates and agents and promote team worker. </a:t>
            </a:r>
          </a:p>
          <a:p>
            <a:pPr lvl="0" algn="just"/>
            <a:r>
              <a:rPr lang="en-US" sz="2800" dirty="0"/>
              <a:t>Promote social contact with in the team to bring staff together and increases group cohesiveness.  </a:t>
            </a:r>
          </a:p>
          <a:p>
            <a:pPr lvl="0" algn="just"/>
            <a:r>
              <a:rPr lang="en-US" sz="2800" dirty="0"/>
              <a:t>Develops mutual confidence</a:t>
            </a:r>
          </a:p>
          <a:p>
            <a:pPr lvl="0" algn="just"/>
            <a:r>
              <a:rPr lang="en-US" sz="2800" dirty="0"/>
              <a:t>Raises level of motivation </a:t>
            </a:r>
          </a:p>
          <a:p>
            <a:pPr lvl="0" algn="just"/>
            <a:r>
              <a:rPr lang="en-US" sz="2800" dirty="0"/>
              <a:t>Develops good IPR </a:t>
            </a:r>
          </a:p>
          <a:p>
            <a:pPr lvl="0" algn="just"/>
            <a:r>
              <a:rPr lang="en-US" sz="2800" dirty="0"/>
              <a:t>Maintains R &amp; R</a:t>
            </a:r>
          </a:p>
          <a:p>
            <a:pPr lvl="0" algn="just"/>
            <a:r>
              <a:rPr lang="en-US" sz="2800" dirty="0"/>
              <a:t>Establish control over the subordinates  </a:t>
            </a:r>
          </a:p>
          <a:p>
            <a:pPr algn="just"/>
            <a:endParaRPr lang="en-US" dirty="0"/>
          </a:p>
        </p:txBody>
      </p:sp>
    </p:spTree>
    <p:extLst>
      <p:ext uri="{BB962C8B-B14F-4D97-AF65-F5344CB8AC3E}">
        <p14:creationId xmlns="" xmlns:p14="http://schemas.microsoft.com/office/powerpoint/2010/main" val="314195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87E627-DB9D-4019-B4FE-F1AE72864C9E}"/>
              </a:ext>
            </a:extLst>
          </p:cNvPr>
          <p:cNvSpPr>
            <a:spLocks noGrp="1"/>
          </p:cNvSpPr>
          <p:nvPr>
            <p:ph type="title"/>
          </p:nvPr>
        </p:nvSpPr>
        <p:spPr/>
        <p:txBody>
          <a:bodyPr/>
          <a:lstStyle/>
          <a:p>
            <a:r>
              <a:rPr lang="en-US" b="1" dirty="0"/>
              <a:t>STEPS IN SUPERVISION</a:t>
            </a:r>
            <a:endParaRPr lang="en-US" dirty="0"/>
          </a:p>
        </p:txBody>
      </p:sp>
      <p:sp>
        <p:nvSpPr>
          <p:cNvPr id="3" name="Content Placeholder 2">
            <a:extLst>
              <a:ext uri="{FF2B5EF4-FFF2-40B4-BE49-F238E27FC236}">
                <a16:creationId xmlns="" xmlns:a16="http://schemas.microsoft.com/office/drawing/2014/main" id="{FAF767B5-61C5-48C5-82FF-A030C41A90EA}"/>
              </a:ext>
            </a:extLst>
          </p:cNvPr>
          <p:cNvSpPr>
            <a:spLocks noGrp="1"/>
          </p:cNvSpPr>
          <p:nvPr>
            <p:ph idx="1"/>
          </p:nvPr>
        </p:nvSpPr>
        <p:spPr>
          <a:xfrm>
            <a:off x="594360" y="1828800"/>
            <a:ext cx="7955280" cy="4866290"/>
          </a:xfrm>
        </p:spPr>
        <p:txBody>
          <a:bodyPr>
            <a:noAutofit/>
          </a:bodyPr>
          <a:lstStyle/>
          <a:p>
            <a:r>
              <a:rPr lang="en-US" sz="2800" dirty="0"/>
              <a:t>When supervision is needed the spurt has to make plan for supervision by using certain steps to follow. </a:t>
            </a:r>
          </a:p>
          <a:p>
            <a:pPr marL="457200" lvl="0" indent="-457200">
              <a:buFont typeface="+mj-lt"/>
              <a:buAutoNum type="arabicPeriod"/>
            </a:pPr>
            <a:r>
              <a:rPr lang="en-US" sz="2800" dirty="0"/>
              <a:t>Defining of the job to be done </a:t>
            </a:r>
          </a:p>
          <a:p>
            <a:pPr marL="457200" lvl="0" indent="-457200">
              <a:buFont typeface="+mj-lt"/>
              <a:buAutoNum type="arabicPeriod"/>
            </a:pPr>
            <a:r>
              <a:rPr lang="en-US" sz="2800" dirty="0"/>
              <a:t>Selection and organization of supervisor activities based on available resources. </a:t>
            </a:r>
          </a:p>
          <a:p>
            <a:pPr marL="457200" lvl="0" indent="-457200">
              <a:buFont typeface="+mj-lt"/>
              <a:buAutoNum type="arabicPeriod"/>
            </a:pPr>
            <a:r>
              <a:rPr lang="en-US" sz="2800" dirty="0"/>
              <a:t>Anticipation of difficulties</a:t>
            </a:r>
          </a:p>
          <a:p>
            <a:pPr marL="457200" indent="-457200">
              <a:buFont typeface="+mj-lt"/>
              <a:buAutoNum type="arabicPeriod"/>
            </a:pPr>
            <a:r>
              <a:rPr lang="en-US" sz="2800" dirty="0"/>
              <a:t>Establishment of criterion for evaluation determining what extent the </a:t>
            </a:r>
            <a:r>
              <a:rPr lang="en-US" sz="2800" dirty="0" err="1"/>
              <a:t>programme</a:t>
            </a:r>
            <a:r>
              <a:rPr lang="en-US" sz="2800" dirty="0"/>
              <a:t> has met problem / objectives acc to plan.</a:t>
            </a:r>
          </a:p>
        </p:txBody>
      </p:sp>
    </p:spTree>
    <p:extLst>
      <p:ext uri="{BB962C8B-B14F-4D97-AF65-F5344CB8AC3E}">
        <p14:creationId xmlns="" xmlns:p14="http://schemas.microsoft.com/office/powerpoint/2010/main" val="174592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89B2BAB6-9A1B-47F0-96E8-7133D13BB3C2}"/>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36635" y="1008992"/>
            <a:ext cx="9007366" cy="5707117"/>
          </a:xfrm>
        </p:spPr>
      </p:pic>
    </p:spTree>
    <p:extLst>
      <p:ext uri="{BB962C8B-B14F-4D97-AF65-F5344CB8AC3E}">
        <p14:creationId xmlns="" xmlns:p14="http://schemas.microsoft.com/office/powerpoint/2010/main" val="118100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359178-ED14-4F3D-98E4-6BD297BDF37D}"/>
              </a:ext>
            </a:extLst>
          </p:cNvPr>
          <p:cNvSpPr>
            <a:spLocks noGrp="1"/>
          </p:cNvSpPr>
          <p:nvPr>
            <p:ph type="title"/>
          </p:nvPr>
        </p:nvSpPr>
        <p:spPr/>
        <p:txBody>
          <a:bodyPr/>
          <a:lstStyle/>
          <a:p>
            <a:r>
              <a:rPr lang="en-US" b="1" dirty="0"/>
              <a:t>Types of supervision: </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016A05F2-5625-44BA-89E0-C290E31731C9}"/>
              </a:ext>
            </a:extLst>
          </p:cNvPr>
          <p:cNvSpPr>
            <a:spLocks noGrp="1"/>
          </p:cNvSpPr>
          <p:nvPr>
            <p:ph idx="1"/>
          </p:nvPr>
        </p:nvSpPr>
        <p:spPr/>
        <p:txBody>
          <a:bodyPr/>
          <a:lstStyle/>
          <a:p>
            <a:pPr marL="457200" indent="-457200">
              <a:buAutoNum type="arabicPeriod"/>
            </a:pPr>
            <a:r>
              <a:rPr lang="en-US" sz="3600" b="1" dirty="0"/>
              <a:t>Direct supervision</a:t>
            </a:r>
            <a:r>
              <a:rPr lang="en-US" sz="3600" dirty="0"/>
              <a:t> </a:t>
            </a:r>
          </a:p>
          <a:p>
            <a:pPr marL="0" indent="0">
              <a:buNone/>
            </a:pPr>
            <a:r>
              <a:rPr lang="en-US" sz="3600" dirty="0"/>
              <a:t>		Face to face talk with worker </a:t>
            </a:r>
          </a:p>
          <a:p>
            <a:pPr marL="457200" indent="-457200">
              <a:buAutoNum type="arabicPeriod" startAt="2"/>
            </a:pPr>
            <a:r>
              <a:rPr lang="en-US" sz="3600" b="1" dirty="0"/>
              <a:t>Indirect supervision</a:t>
            </a:r>
          </a:p>
          <a:p>
            <a:pPr marL="0" indent="0">
              <a:buNone/>
            </a:pPr>
            <a:r>
              <a:rPr lang="en-US" sz="3600" b="1" dirty="0"/>
              <a:t>	</a:t>
            </a:r>
            <a:r>
              <a:rPr lang="en-US" sz="3600" dirty="0"/>
              <a:t>With the help of record and reports of the worker and through written instructions</a:t>
            </a:r>
            <a:r>
              <a:rPr lang="en-US" dirty="0"/>
              <a:t>. </a:t>
            </a:r>
          </a:p>
        </p:txBody>
      </p:sp>
    </p:spTree>
    <p:extLst>
      <p:ext uri="{BB962C8B-B14F-4D97-AF65-F5344CB8AC3E}">
        <p14:creationId xmlns="" xmlns:p14="http://schemas.microsoft.com/office/powerpoint/2010/main" val="852179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A762B5-2BF2-4E33-BAC6-6D705DE4AD98}"/>
              </a:ext>
            </a:extLst>
          </p:cNvPr>
          <p:cNvSpPr>
            <a:spLocks noGrp="1"/>
          </p:cNvSpPr>
          <p:nvPr>
            <p:ph type="title"/>
          </p:nvPr>
        </p:nvSpPr>
        <p:spPr/>
        <p:txBody>
          <a:bodyPr>
            <a:normAutofit fontScale="90000"/>
          </a:bodyPr>
          <a:lstStyle/>
          <a:p>
            <a:r>
              <a:rPr lang="en-US" b="1" dirty="0">
                <a:solidFill>
                  <a:srgbClr val="0070C0"/>
                </a:solidFill>
              </a:rPr>
              <a:t>Methods of supervision: </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a:extLst>
              <a:ext uri="{FF2B5EF4-FFF2-40B4-BE49-F238E27FC236}">
                <a16:creationId xmlns="" xmlns:a16="http://schemas.microsoft.com/office/drawing/2014/main" id="{60CE5A0B-CF20-48A7-8A55-DBBBBCE5B25F}"/>
              </a:ext>
            </a:extLst>
          </p:cNvPr>
          <p:cNvSpPr>
            <a:spLocks noGrp="1"/>
          </p:cNvSpPr>
          <p:nvPr>
            <p:ph idx="1"/>
          </p:nvPr>
        </p:nvSpPr>
        <p:spPr/>
        <p:txBody>
          <a:bodyPr/>
          <a:lstStyle/>
          <a:p>
            <a:pPr lvl="0"/>
            <a:r>
              <a:rPr lang="en-US" sz="4000" dirty="0"/>
              <a:t>Technical vs. creative supervision </a:t>
            </a:r>
          </a:p>
          <a:p>
            <a:pPr lvl="0"/>
            <a:r>
              <a:rPr lang="en-US" sz="4000" dirty="0"/>
              <a:t>Co-operative vs. authoritarian  </a:t>
            </a:r>
          </a:p>
          <a:p>
            <a:pPr lvl="0"/>
            <a:r>
              <a:rPr lang="en-US" sz="4000" dirty="0"/>
              <a:t>Scientific vs. institutive </a:t>
            </a:r>
          </a:p>
          <a:p>
            <a:pPr lvl="0"/>
            <a:r>
              <a:rPr lang="en-US" sz="4000" dirty="0"/>
              <a:t>Task oriented vs. employee oriented   </a:t>
            </a:r>
          </a:p>
          <a:p>
            <a:endParaRPr lang="en-US" dirty="0"/>
          </a:p>
        </p:txBody>
      </p:sp>
    </p:spTree>
    <p:extLst>
      <p:ext uri="{BB962C8B-B14F-4D97-AF65-F5344CB8AC3E}">
        <p14:creationId xmlns="" xmlns:p14="http://schemas.microsoft.com/office/powerpoint/2010/main" val="268771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641E178A-BA92-4982-8F5A-79A41DA75340}"/>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04496" y="1008992"/>
            <a:ext cx="8271641" cy="5849007"/>
          </a:xfrm>
        </p:spPr>
      </p:pic>
    </p:spTree>
    <p:extLst>
      <p:ext uri="{BB962C8B-B14F-4D97-AF65-F5344CB8AC3E}">
        <p14:creationId xmlns="" xmlns:p14="http://schemas.microsoft.com/office/powerpoint/2010/main" val="2592581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7131E4-BF94-48ED-B67B-D90ADE644A01}"/>
              </a:ext>
            </a:extLst>
          </p:cNvPr>
          <p:cNvSpPr>
            <a:spLocks noGrp="1"/>
          </p:cNvSpPr>
          <p:nvPr>
            <p:ph type="title"/>
          </p:nvPr>
        </p:nvSpPr>
        <p:spPr/>
        <p:txBody>
          <a:bodyPr>
            <a:normAutofit fontScale="90000"/>
          </a:bodyPr>
          <a:lstStyle/>
          <a:p>
            <a:r>
              <a:rPr lang="en-US" dirty="0">
                <a:solidFill>
                  <a:schemeClr val="accent3">
                    <a:lumMod val="75000"/>
                  </a:schemeClr>
                </a:solidFill>
              </a:rPr>
              <a:t> </a:t>
            </a:r>
            <a:br>
              <a:rPr lang="en-US" dirty="0">
                <a:solidFill>
                  <a:schemeClr val="accent3">
                    <a:lumMod val="75000"/>
                  </a:schemeClr>
                </a:solidFill>
              </a:rPr>
            </a:br>
            <a:r>
              <a:rPr lang="en-US" b="1" dirty="0">
                <a:solidFill>
                  <a:schemeClr val="accent3">
                    <a:lumMod val="75000"/>
                  </a:schemeClr>
                </a:solidFill>
              </a:rPr>
              <a:t>TOOLS FOR SUPERVISION </a:t>
            </a:r>
            <a:r>
              <a:rPr lang="en-US" dirty="0">
                <a:solidFill>
                  <a:schemeClr val="accent3">
                    <a:lumMod val="75000"/>
                  </a:schemeClr>
                </a:solidFill>
              </a:rPr>
              <a:t/>
            </a:r>
            <a:br>
              <a:rPr lang="en-US" dirty="0">
                <a:solidFill>
                  <a:schemeClr val="accent3">
                    <a:lumMod val="75000"/>
                  </a:schemeClr>
                </a:solidFill>
              </a:rPr>
            </a:br>
            <a:endParaRPr lang="en-US" dirty="0">
              <a:solidFill>
                <a:schemeClr val="accent3">
                  <a:lumMod val="75000"/>
                </a:schemeClr>
              </a:solidFill>
            </a:endParaRPr>
          </a:p>
        </p:txBody>
      </p:sp>
      <p:sp>
        <p:nvSpPr>
          <p:cNvPr id="3" name="Content Placeholder 2">
            <a:extLst>
              <a:ext uri="{FF2B5EF4-FFF2-40B4-BE49-F238E27FC236}">
                <a16:creationId xmlns="" xmlns:a16="http://schemas.microsoft.com/office/drawing/2014/main" id="{F6687889-6361-49CF-973D-7DD58285CFB1}"/>
              </a:ext>
            </a:extLst>
          </p:cNvPr>
          <p:cNvSpPr>
            <a:spLocks noGrp="1"/>
          </p:cNvSpPr>
          <p:nvPr>
            <p:ph idx="1"/>
          </p:nvPr>
        </p:nvSpPr>
        <p:spPr/>
        <p:txBody>
          <a:bodyPr>
            <a:normAutofit/>
          </a:bodyPr>
          <a:lstStyle/>
          <a:p>
            <a:pPr lvl="0"/>
            <a:r>
              <a:rPr lang="en-US" sz="2800" dirty="0"/>
              <a:t>Checklist  </a:t>
            </a:r>
          </a:p>
          <a:p>
            <a:pPr lvl="0"/>
            <a:r>
              <a:rPr lang="en-US" sz="2800" dirty="0"/>
              <a:t>Rating scales </a:t>
            </a:r>
          </a:p>
          <a:p>
            <a:pPr lvl="0"/>
            <a:r>
              <a:rPr lang="en-US" sz="2800" dirty="0"/>
              <a:t>Nurses reports </a:t>
            </a:r>
          </a:p>
          <a:p>
            <a:pPr lvl="0"/>
            <a:r>
              <a:rPr lang="en-US" sz="2800" dirty="0"/>
              <a:t>Nursing rounds </a:t>
            </a:r>
          </a:p>
          <a:p>
            <a:pPr lvl="0"/>
            <a:r>
              <a:rPr lang="en-US" sz="2800" dirty="0"/>
              <a:t>Job descriptions </a:t>
            </a:r>
          </a:p>
          <a:p>
            <a:pPr lvl="0"/>
            <a:r>
              <a:rPr lang="en-US" sz="2800" dirty="0"/>
              <a:t>Personnel policies </a:t>
            </a:r>
          </a:p>
          <a:p>
            <a:pPr lvl="0"/>
            <a:r>
              <a:rPr lang="en-US" sz="2800" dirty="0"/>
              <a:t> Staff educations </a:t>
            </a:r>
          </a:p>
          <a:p>
            <a:r>
              <a:rPr lang="en-US" sz="2800" dirty="0"/>
              <a:t> Problem solving approach </a:t>
            </a:r>
          </a:p>
        </p:txBody>
      </p:sp>
    </p:spTree>
    <p:extLst>
      <p:ext uri="{BB962C8B-B14F-4D97-AF65-F5344CB8AC3E}">
        <p14:creationId xmlns="" xmlns:p14="http://schemas.microsoft.com/office/powerpoint/2010/main" val="2791462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F58B70-B7B4-407F-8084-420CB98DEDB2}"/>
              </a:ext>
            </a:extLst>
          </p:cNvPr>
          <p:cNvSpPr>
            <a:spLocks noGrp="1"/>
          </p:cNvSpPr>
          <p:nvPr>
            <p:ph type="title"/>
          </p:nvPr>
        </p:nvSpPr>
        <p:spPr>
          <a:xfrm>
            <a:off x="2171700" y="283780"/>
            <a:ext cx="6377940" cy="1345323"/>
          </a:xfrm>
        </p:spPr>
        <p:txBody>
          <a:bodyPr>
            <a:normAutofit fontScale="90000"/>
          </a:bodyPr>
          <a:lstStyle/>
          <a:p>
            <a:r>
              <a:rPr lang="en-US" b="1" dirty="0">
                <a:solidFill>
                  <a:srgbClr val="FF0066"/>
                </a:solidFill>
              </a:rPr>
              <a:t>The process </a:t>
            </a:r>
            <a:r>
              <a:rPr lang="en-US" b="1">
                <a:solidFill>
                  <a:srgbClr val="FF0066"/>
                </a:solidFill>
              </a:rPr>
              <a:t>of supervision </a:t>
            </a:r>
            <a:r>
              <a:rPr lang="en-US" dirty="0">
                <a:solidFill>
                  <a:srgbClr val="FF0066"/>
                </a:solidFill>
              </a:rPr>
              <a:t/>
            </a:r>
            <a:br>
              <a:rPr lang="en-US" dirty="0">
                <a:solidFill>
                  <a:srgbClr val="FF0066"/>
                </a:solidFill>
              </a:rPr>
            </a:br>
            <a:endParaRPr lang="en-US" dirty="0">
              <a:solidFill>
                <a:srgbClr val="FF0066"/>
              </a:solidFill>
            </a:endParaRPr>
          </a:p>
        </p:txBody>
      </p:sp>
      <p:sp>
        <p:nvSpPr>
          <p:cNvPr id="3" name="Content Placeholder 2">
            <a:extLst>
              <a:ext uri="{FF2B5EF4-FFF2-40B4-BE49-F238E27FC236}">
                <a16:creationId xmlns="" xmlns:a16="http://schemas.microsoft.com/office/drawing/2014/main" id="{4395D017-B0D9-465B-94A9-D40A4C20DAAE}"/>
              </a:ext>
            </a:extLst>
          </p:cNvPr>
          <p:cNvSpPr>
            <a:spLocks noGrp="1"/>
          </p:cNvSpPr>
          <p:nvPr>
            <p:ph idx="1"/>
          </p:nvPr>
        </p:nvSpPr>
        <p:spPr>
          <a:xfrm>
            <a:off x="594360" y="1450428"/>
            <a:ext cx="7955280" cy="4813212"/>
          </a:xfrm>
        </p:spPr>
        <p:txBody>
          <a:bodyPr/>
          <a:lstStyle/>
          <a:p>
            <a:r>
              <a:rPr lang="en-US" sz="4000" b="1" dirty="0"/>
              <a:t>Stage 1: Preparation for supervision </a:t>
            </a:r>
          </a:p>
          <a:p>
            <a:pPr marL="0" indent="0">
              <a:buNone/>
            </a:pPr>
            <a:endParaRPr lang="en-US" sz="4000" dirty="0"/>
          </a:p>
          <a:p>
            <a:r>
              <a:rPr lang="en-US" sz="4000" b="1" dirty="0"/>
              <a:t>Stage 2: supervision </a:t>
            </a:r>
          </a:p>
          <a:p>
            <a:pPr marL="0" indent="0">
              <a:buNone/>
            </a:pPr>
            <a:endParaRPr lang="en-US" sz="4000" b="1" dirty="0"/>
          </a:p>
          <a:p>
            <a:r>
              <a:rPr lang="en-US" sz="4000" b="1" dirty="0"/>
              <a:t>Stage 3: Follow up of supervision </a:t>
            </a:r>
            <a:endParaRPr lang="en-US" sz="4000" dirty="0"/>
          </a:p>
          <a:p>
            <a:endParaRPr lang="en-US" dirty="0"/>
          </a:p>
        </p:txBody>
      </p:sp>
    </p:spTree>
    <p:extLst>
      <p:ext uri="{BB962C8B-B14F-4D97-AF65-F5344CB8AC3E}">
        <p14:creationId xmlns="" xmlns:p14="http://schemas.microsoft.com/office/powerpoint/2010/main" val="4032812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F3E32E-6BD4-4E5B-9297-7EA2A1CDCCF3}"/>
              </a:ext>
            </a:extLst>
          </p:cNvPr>
          <p:cNvSpPr>
            <a:spLocks noGrp="1"/>
          </p:cNvSpPr>
          <p:nvPr>
            <p:ph type="title"/>
          </p:nvPr>
        </p:nvSpPr>
        <p:spPr>
          <a:xfrm>
            <a:off x="2171700" y="231228"/>
            <a:ext cx="6377940" cy="1387365"/>
          </a:xfrm>
        </p:spPr>
        <p:txBody>
          <a:bodyPr>
            <a:normAutofit fontScale="90000"/>
          </a:bodyPr>
          <a:lstStyle/>
          <a:p>
            <a:r>
              <a:rPr lang="en-US" b="1" dirty="0">
                <a:solidFill>
                  <a:schemeClr val="accent6">
                    <a:lumMod val="60000"/>
                    <a:lumOff val="40000"/>
                  </a:schemeClr>
                </a:solidFill>
              </a:rPr>
              <a:t>THE EFFECTIVENESS OF SUPERVISION DEPENDS ON</a:t>
            </a:r>
          </a:p>
        </p:txBody>
      </p:sp>
      <p:sp>
        <p:nvSpPr>
          <p:cNvPr id="3" name="Content Placeholder 2">
            <a:extLst>
              <a:ext uri="{FF2B5EF4-FFF2-40B4-BE49-F238E27FC236}">
                <a16:creationId xmlns="" xmlns:a16="http://schemas.microsoft.com/office/drawing/2014/main" id="{CCEA690C-E3FB-4D9E-933E-07DBC4377BAA}"/>
              </a:ext>
            </a:extLst>
          </p:cNvPr>
          <p:cNvSpPr>
            <a:spLocks noGrp="1"/>
          </p:cNvSpPr>
          <p:nvPr>
            <p:ph idx="1"/>
          </p:nvPr>
        </p:nvSpPr>
        <p:spPr>
          <a:xfrm>
            <a:off x="594360" y="1618593"/>
            <a:ext cx="7955280" cy="4645047"/>
          </a:xfrm>
        </p:spPr>
        <p:txBody>
          <a:bodyPr>
            <a:noAutofit/>
          </a:bodyPr>
          <a:lstStyle/>
          <a:p>
            <a:pPr lvl="0"/>
            <a:r>
              <a:rPr lang="en-US" sz="4000" dirty="0"/>
              <a:t>Human relations skill</a:t>
            </a:r>
          </a:p>
          <a:p>
            <a:pPr lvl="0"/>
            <a:r>
              <a:rPr lang="en-US" sz="4000" dirty="0"/>
              <a:t>Technical and Managerial knowledge</a:t>
            </a:r>
          </a:p>
          <a:p>
            <a:pPr lvl="0"/>
            <a:r>
              <a:rPr lang="en-US" sz="4000" dirty="0"/>
              <a:t>Leadership position</a:t>
            </a:r>
          </a:p>
          <a:p>
            <a:pPr lvl="0"/>
            <a:r>
              <a:rPr lang="en-US" sz="4000" dirty="0"/>
              <a:t>Improved upward relations </a:t>
            </a:r>
          </a:p>
          <a:p>
            <a:pPr lvl="0"/>
            <a:r>
              <a:rPr lang="en-US" sz="4000" dirty="0"/>
              <a:t>Relief from non-supervisory duties</a:t>
            </a:r>
          </a:p>
          <a:p>
            <a:pPr lvl="0"/>
            <a:r>
              <a:rPr lang="en-US" sz="4000" dirty="0"/>
              <a:t>General and lose supervision </a:t>
            </a:r>
          </a:p>
          <a:p>
            <a:endParaRPr lang="en-US" sz="4000" dirty="0"/>
          </a:p>
        </p:txBody>
      </p:sp>
    </p:spTree>
    <p:extLst>
      <p:ext uri="{BB962C8B-B14F-4D97-AF65-F5344CB8AC3E}">
        <p14:creationId xmlns="" xmlns:p14="http://schemas.microsoft.com/office/powerpoint/2010/main" val="3873672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7AFE2E81-F62C-44DB-9A63-19D3BCBD5F80}"/>
              </a:ext>
            </a:extLst>
          </p:cNvPr>
          <p:cNvSpPr>
            <a:spLocks noGrp="1"/>
          </p:cNvSpPr>
          <p:nvPr>
            <p:ph idx="1"/>
          </p:nvPr>
        </p:nvSpPr>
        <p:spPr>
          <a:xfrm>
            <a:off x="594360" y="1072054"/>
            <a:ext cx="7955280" cy="5191585"/>
          </a:xfrm>
        </p:spPr>
        <p:txBody>
          <a:bodyPr>
            <a:normAutofit/>
          </a:bodyPr>
          <a:lstStyle/>
          <a:p>
            <a:pPr marL="0" indent="0" algn="ctr">
              <a:buNone/>
            </a:pPr>
            <a:endParaRPr lang="en-US" sz="7200" b="1" dirty="0">
              <a:latin typeface="Algerian" panose="04020705040A02060702" pitchFamily="82" charset="0"/>
            </a:endParaRPr>
          </a:p>
          <a:p>
            <a:pPr marL="0" indent="0" algn="ctr">
              <a:buNone/>
            </a:pPr>
            <a:r>
              <a:rPr lang="en-US" sz="7200" b="1" dirty="0">
                <a:latin typeface="Algerian" panose="04020705040A02060702" pitchFamily="82" charset="0"/>
              </a:rPr>
              <a:t>PROBLEMS OF SUPERVISION</a:t>
            </a:r>
          </a:p>
        </p:txBody>
      </p:sp>
    </p:spTree>
    <p:extLst>
      <p:ext uri="{BB962C8B-B14F-4D97-AF65-F5344CB8AC3E}">
        <p14:creationId xmlns="" xmlns:p14="http://schemas.microsoft.com/office/powerpoint/2010/main" val="3535088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F31B4DA-2F01-4BCF-BB6D-CDF6FB3A83C2}"/>
              </a:ext>
            </a:extLst>
          </p:cNvPr>
          <p:cNvSpPr>
            <a:spLocks noGrp="1"/>
          </p:cNvSpPr>
          <p:nvPr>
            <p:ph idx="1"/>
          </p:nvPr>
        </p:nvSpPr>
        <p:spPr>
          <a:xfrm>
            <a:off x="378373" y="956441"/>
            <a:ext cx="8481848" cy="5623035"/>
          </a:xfrm>
        </p:spPr>
        <p:txBody>
          <a:bodyPr/>
          <a:lstStyle/>
          <a:p>
            <a:pPr marL="0" indent="0" algn="ctr">
              <a:buNone/>
            </a:pPr>
            <a:endParaRPr lang="en-US" sz="6600" b="1" dirty="0">
              <a:latin typeface="Algerian" panose="04020705040A02060702" pitchFamily="82" charset="0"/>
            </a:endParaRPr>
          </a:p>
          <a:p>
            <a:pPr marL="0" indent="0" algn="ctr">
              <a:buNone/>
            </a:pPr>
            <a:r>
              <a:rPr lang="en-US" sz="6600" b="1" dirty="0">
                <a:latin typeface="Algerian" panose="04020705040A02060702" pitchFamily="82" charset="0"/>
              </a:rPr>
              <a:t>PROBLEMS IN NURSING SERVICE </a:t>
            </a:r>
            <a:endParaRPr lang="en-US" sz="6600" dirty="0">
              <a:latin typeface="Algerian" panose="04020705040A02060702" pitchFamily="82" charset="0"/>
            </a:endParaRPr>
          </a:p>
          <a:p>
            <a:endParaRPr lang="en-US" dirty="0">
              <a:latin typeface="Algerian" panose="04020705040A02060702" pitchFamily="82" charset="0"/>
            </a:endParaRPr>
          </a:p>
        </p:txBody>
      </p:sp>
    </p:spTree>
    <p:extLst>
      <p:ext uri="{BB962C8B-B14F-4D97-AF65-F5344CB8AC3E}">
        <p14:creationId xmlns="" xmlns:p14="http://schemas.microsoft.com/office/powerpoint/2010/main" val="1950662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C15AD41-09A1-4680-B3BA-9E4F1521170E}"/>
              </a:ext>
            </a:extLst>
          </p:cNvPr>
          <p:cNvSpPr>
            <a:spLocks noGrp="1"/>
          </p:cNvSpPr>
          <p:nvPr>
            <p:ph idx="1"/>
          </p:nvPr>
        </p:nvSpPr>
        <p:spPr>
          <a:xfrm>
            <a:off x="594360" y="1187669"/>
            <a:ext cx="7955280" cy="5075971"/>
          </a:xfrm>
        </p:spPr>
        <p:txBody>
          <a:bodyPr/>
          <a:lstStyle/>
          <a:p>
            <a:pPr marL="0" indent="0" algn="ctr">
              <a:buNone/>
            </a:pPr>
            <a:endParaRPr lang="en-US" sz="4800" dirty="0"/>
          </a:p>
          <a:p>
            <a:pPr marL="0" indent="0" algn="ctr">
              <a:buNone/>
            </a:pPr>
            <a:r>
              <a:rPr lang="en-US" sz="4800" b="1" dirty="0">
                <a:latin typeface="Algerian" panose="04020705040A02060702" pitchFamily="82" charset="0"/>
              </a:rPr>
              <a:t>COMMON PROBLEMS IN COMMUNITY HEALTH NURSING SUPERVISION</a:t>
            </a:r>
          </a:p>
          <a:p>
            <a:pPr marL="0" indent="0">
              <a:buNone/>
            </a:pPr>
            <a:endParaRPr lang="en-US" dirty="0"/>
          </a:p>
        </p:txBody>
      </p:sp>
    </p:spTree>
    <p:extLst>
      <p:ext uri="{BB962C8B-B14F-4D97-AF65-F5344CB8AC3E}">
        <p14:creationId xmlns="" xmlns:p14="http://schemas.microsoft.com/office/powerpoint/2010/main" val="364892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8084CA37-5717-4C2E-A86B-B99E164CE072}"/>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23158" y="2384229"/>
            <a:ext cx="7710636" cy="4279330"/>
          </a:xfrm>
        </p:spPr>
      </p:pic>
    </p:spTree>
    <p:extLst>
      <p:ext uri="{BB962C8B-B14F-4D97-AF65-F5344CB8AC3E}">
        <p14:creationId xmlns="" xmlns:p14="http://schemas.microsoft.com/office/powerpoint/2010/main" val="173991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ADD567D-1483-40B4-9354-C7FDCB4F1EC2}"/>
              </a:ext>
            </a:extLst>
          </p:cNvPr>
          <p:cNvSpPr>
            <a:spLocks noGrp="1"/>
          </p:cNvSpPr>
          <p:nvPr>
            <p:ph idx="1"/>
          </p:nvPr>
        </p:nvSpPr>
        <p:spPr>
          <a:xfrm>
            <a:off x="594360" y="1696453"/>
            <a:ext cx="7955280" cy="4567187"/>
          </a:xfrm>
        </p:spPr>
        <p:txBody>
          <a:bodyPr>
            <a:normAutofit/>
          </a:bodyPr>
          <a:lstStyle/>
          <a:p>
            <a:pPr marL="0" indent="0" algn="ctr">
              <a:buNone/>
            </a:pPr>
            <a:r>
              <a:rPr lang="en-US" sz="6600" dirty="0">
                <a:solidFill>
                  <a:srgbClr val="002060"/>
                </a:solidFill>
                <a:latin typeface="Algerian" panose="04020705040A02060702" pitchFamily="82" charset="0"/>
              </a:rPr>
              <a:t>Supervision </a:t>
            </a:r>
          </a:p>
          <a:p>
            <a:pPr marL="0" indent="0" algn="ctr">
              <a:buNone/>
            </a:pPr>
            <a:r>
              <a:rPr lang="en-US" sz="6600" dirty="0">
                <a:solidFill>
                  <a:srgbClr val="002060"/>
                </a:solidFill>
                <a:latin typeface="Algerian" panose="04020705040A02060702" pitchFamily="82" charset="0"/>
              </a:rPr>
              <a:t>and </a:t>
            </a:r>
          </a:p>
          <a:p>
            <a:pPr marL="0" indent="0" algn="ctr">
              <a:buNone/>
            </a:pPr>
            <a:r>
              <a:rPr lang="en-US" sz="6600" dirty="0">
                <a:solidFill>
                  <a:srgbClr val="002060"/>
                </a:solidFill>
                <a:latin typeface="Algerian" panose="04020705040A02060702" pitchFamily="82" charset="0"/>
              </a:rPr>
              <a:t>management</a:t>
            </a:r>
          </a:p>
        </p:txBody>
      </p:sp>
    </p:spTree>
    <p:extLst>
      <p:ext uri="{BB962C8B-B14F-4D97-AF65-F5344CB8AC3E}">
        <p14:creationId xmlns="" xmlns:p14="http://schemas.microsoft.com/office/powerpoint/2010/main" val="195636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587D66-2CA7-4227-AE81-02B887926956}"/>
              </a:ext>
            </a:extLst>
          </p:cNvPr>
          <p:cNvSpPr>
            <a:spLocks noGrp="1"/>
          </p:cNvSpPr>
          <p:nvPr>
            <p:ph type="title"/>
          </p:nvPr>
        </p:nvSpPr>
        <p:spPr/>
        <p:txBody>
          <a:bodyPr/>
          <a:lstStyle/>
          <a:p>
            <a:r>
              <a:rPr lang="en-US" b="1" dirty="0">
                <a:solidFill>
                  <a:schemeClr val="accent2">
                    <a:lumMod val="75000"/>
                  </a:schemeClr>
                </a:solidFill>
              </a:rPr>
              <a:t>INTRODUCTION</a:t>
            </a:r>
          </a:p>
        </p:txBody>
      </p:sp>
      <p:sp>
        <p:nvSpPr>
          <p:cNvPr id="3" name="Content Placeholder 2">
            <a:extLst>
              <a:ext uri="{FF2B5EF4-FFF2-40B4-BE49-F238E27FC236}">
                <a16:creationId xmlns="" xmlns:a16="http://schemas.microsoft.com/office/drawing/2014/main" id="{9EE6B8E5-E15A-40E0-BB04-AA543373B6F7}"/>
              </a:ext>
            </a:extLst>
          </p:cNvPr>
          <p:cNvSpPr>
            <a:spLocks noGrp="1"/>
          </p:cNvSpPr>
          <p:nvPr>
            <p:ph idx="1"/>
          </p:nvPr>
        </p:nvSpPr>
        <p:spPr>
          <a:xfrm>
            <a:off x="594360" y="1839310"/>
            <a:ext cx="7955280" cy="4424330"/>
          </a:xfrm>
        </p:spPr>
        <p:txBody>
          <a:bodyPr>
            <a:noAutofit/>
          </a:bodyPr>
          <a:lstStyle/>
          <a:p>
            <a:pPr algn="just"/>
            <a:r>
              <a:rPr lang="en-US" sz="2400" dirty="0"/>
              <a:t>Supervision is defined as. An art or a process by which designated individual or group of individuals oversee the work of others and establish controls to improve the work as well as the worker. </a:t>
            </a:r>
          </a:p>
          <a:p>
            <a:pPr algn="just"/>
            <a:r>
              <a:rPr lang="en-US" sz="2400" dirty="0"/>
              <a:t>Supervision is generally termed as an educational process in which a person with better training or more experience takes the responsibility of training a person with less training or less experience, and in this educational process the leadership of the supervisor and the growth of the supervised combine to achieve and maintain progressively the highest level of performance of which the worker is capable. </a:t>
            </a:r>
          </a:p>
          <a:p>
            <a:pPr marL="0" indent="0" algn="just">
              <a:buNone/>
            </a:pPr>
            <a:endParaRPr lang="en-US" sz="2400" dirty="0"/>
          </a:p>
        </p:txBody>
      </p:sp>
    </p:spTree>
    <p:extLst>
      <p:ext uri="{BB962C8B-B14F-4D97-AF65-F5344CB8AC3E}">
        <p14:creationId xmlns="" xmlns:p14="http://schemas.microsoft.com/office/powerpoint/2010/main" val="335526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2821E2-2050-4608-93D8-B8ED5542EB80}"/>
              </a:ext>
            </a:extLst>
          </p:cNvPr>
          <p:cNvSpPr>
            <a:spLocks noGrp="1"/>
          </p:cNvSpPr>
          <p:nvPr>
            <p:ph type="title"/>
          </p:nvPr>
        </p:nvSpPr>
        <p:spPr/>
        <p:txBody>
          <a:bodyPr>
            <a:normAutofit/>
          </a:bodyPr>
          <a:lstStyle/>
          <a:p>
            <a:r>
              <a:rPr lang="en-US" sz="5400" b="1" dirty="0">
                <a:solidFill>
                  <a:schemeClr val="accent4">
                    <a:lumMod val="50000"/>
                  </a:schemeClr>
                </a:solidFill>
              </a:rPr>
              <a:t>definition</a:t>
            </a:r>
          </a:p>
        </p:txBody>
      </p:sp>
      <p:graphicFrame>
        <p:nvGraphicFramePr>
          <p:cNvPr id="4" name="Content Placeholder 3">
            <a:extLst>
              <a:ext uri="{FF2B5EF4-FFF2-40B4-BE49-F238E27FC236}">
                <a16:creationId xmlns="" xmlns:a16="http://schemas.microsoft.com/office/drawing/2014/main" id="{559D3250-9D42-4276-8923-A4C0D3B16660}"/>
              </a:ext>
            </a:extLst>
          </p:cNvPr>
          <p:cNvGraphicFramePr>
            <a:graphicFrameLocks noGrp="1"/>
          </p:cNvGraphicFramePr>
          <p:nvPr>
            <p:ph idx="1"/>
            <p:extLst>
              <p:ext uri="{D42A27DB-BD31-4B8C-83A1-F6EECF244321}">
                <p14:modId xmlns="" xmlns:p14="http://schemas.microsoft.com/office/powerpoint/2010/main" val="3101189680"/>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7766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A2E083-6CAF-4B45-9AAD-AFB7DBB12C5D}"/>
              </a:ext>
            </a:extLst>
          </p:cNvPr>
          <p:cNvSpPr>
            <a:spLocks noGrp="1"/>
          </p:cNvSpPr>
          <p:nvPr>
            <p:ph type="title"/>
          </p:nvPr>
        </p:nvSpPr>
        <p:spPr/>
        <p:txBody>
          <a:bodyPr/>
          <a:lstStyle/>
          <a:p>
            <a:r>
              <a:rPr lang="en-US" dirty="0"/>
              <a:t>objectives</a:t>
            </a:r>
          </a:p>
        </p:txBody>
      </p:sp>
      <p:graphicFrame>
        <p:nvGraphicFramePr>
          <p:cNvPr id="4" name="Content Placeholder 3">
            <a:extLst>
              <a:ext uri="{FF2B5EF4-FFF2-40B4-BE49-F238E27FC236}">
                <a16:creationId xmlns="" xmlns:a16="http://schemas.microsoft.com/office/drawing/2014/main" id="{A8DFD711-FACD-4936-8906-A86210AC4714}"/>
              </a:ext>
            </a:extLst>
          </p:cNvPr>
          <p:cNvGraphicFramePr>
            <a:graphicFrameLocks noGrp="1"/>
          </p:cNvGraphicFramePr>
          <p:nvPr>
            <p:ph idx="1"/>
            <p:extLst>
              <p:ext uri="{D42A27DB-BD31-4B8C-83A1-F6EECF244321}">
                <p14:modId xmlns="" xmlns:p14="http://schemas.microsoft.com/office/powerpoint/2010/main" val="1081476527"/>
              </p:ext>
            </p:extLst>
          </p:nvPr>
        </p:nvGraphicFramePr>
        <p:xfrm>
          <a:off x="593725" y="2057401"/>
          <a:ext cx="7956550" cy="4475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12088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850396-A136-481E-8B5F-CE5CD7D6806C}"/>
              </a:ext>
            </a:extLst>
          </p:cNvPr>
          <p:cNvSpPr>
            <a:spLocks noGrp="1"/>
          </p:cNvSpPr>
          <p:nvPr>
            <p:ph type="title"/>
          </p:nvPr>
        </p:nvSpPr>
        <p:spPr/>
        <p:txBody>
          <a:bodyPr/>
          <a:lstStyle/>
          <a:p>
            <a:r>
              <a:rPr lang="en-US" b="1" dirty="0"/>
              <a:t>PURPOSE</a:t>
            </a:r>
            <a:endParaRPr lang="en-US" dirty="0"/>
          </a:p>
        </p:txBody>
      </p:sp>
      <p:sp>
        <p:nvSpPr>
          <p:cNvPr id="3" name="Content Placeholder 2">
            <a:extLst>
              <a:ext uri="{FF2B5EF4-FFF2-40B4-BE49-F238E27FC236}">
                <a16:creationId xmlns="" xmlns:a16="http://schemas.microsoft.com/office/drawing/2014/main" id="{9850B87A-71DF-43AC-BB89-8BD8FD0BCCDF}"/>
              </a:ext>
            </a:extLst>
          </p:cNvPr>
          <p:cNvSpPr>
            <a:spLocks noGrp="1"/>
          </p:cNvSpPr>
          <p:nvPr>
            <p:ph idx="1"/>
          </p:nvPr>
        </p:nvSpPr>
        <p:spPr/>
        <p:txBody>
          <a:bodyPr>
            <a:normAutofit/>
          </a:bodyPr>
          <a:lstStyle/>
          <a:p>
            <a:pPr lvl="0" algn="just"/>
            <a:r>
              <a:rPr lang="en-US" sz="3600" dirty="0"/>
              <a:t>To improve the quality of work/ performance.</a:t>
            </a:r>
          </a:p>
          <a:p>
            <a:pPr marL="0" lvl="0" indent="0" algn="just">
              <a:buNone/>
            </a:pPr>
            <a:endParaRPr lang="en-US" sz="3600" dirty="0"/>
          </a:p>
          <a:p>
            <a:pPr algn="just"/>
            <a:r>
              <a:rPr lang="en-US" sz="3600" dirty="0"/>
              <a:t>Helping the person doing the work and develop the highest possible standard</a:t>
            </a:r>
          </a:p>
        </p:txBody>
      </p:sp>
    </p:spTree>
    <p:extLst>
      <p:ext uri="{BB962C8B-B14F-4D97-AF65-F5344CB8AC3E}">
        <p14:creationId xmlns="" xmlns:p14="http://schemas.microsoft.com/office/powerpoint/2010/main" val="135725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BC8798-0427-4324-84A1-C4F8CF220CBA}"/>
              </a:ext>
            </a:extLst>
          </p:cNvPr>
          <p:cNvSpPr>
            <a:spLocks noGrp="1"/>
          </p:cNvSpPr>
          <p:nvPr>
            <p:ph type="title"/>
          </p:nvPr>
        </p:nvSpPr>
        <p:spPr>
          <a:xfrm>
            <a:off x="2171700" y="430925"/>
            <a:ext cx="6377940" cy="977462"/>
          </a:xfrm>
        </p:spPr>
        <p:txBody>
          <a:bodyPr/>
          <a:lstStyle/>
          <a:p>
            <a:r>
              <a:rPr lang="en-US" b="1" dirty="0"/>
              <a:t>PRINCIPLES</a:t>
            </a:r>
            <a:endParaRPr lang="en-US" dirty="0"/>
          </a:p>
        </p:txBody>
      </p:sp>
      <p:sp>
        <p:nvSpPr>
          <p:cNvPr id="3" name="Content Placeholder 2">
            <a:extLst>
              <a:ext uri="{FF2B5EF4-FFF2-40B4-BE49-F238E27FC236}">
                <a16:creationId xmlns="" xmlns:a16="http://schemas.microsoft.com/office/drawing/2014/main" id="{54C0CD5F-7EDC-4EDE-A391-71C6AE3C9BA7}"/>
              </a:ext>
            </a:extLst>
          </p:cNvPr>
          <p:cNvSpPr>
            <a:spLocks noGrp="1"/>
          </p:cNvSpPr>
          <p:nvPr>
            <p:ph idx="1"/>
          </p:nvPr>
        </p:nvSpPr>
        <p:spPr>
          <a:xfrm>
            <a:off x="594360" y="1492469"/>
            <a:ext cx="7955280" cy="4934606"/>
          </a:xfrm>
        </p:spPr>
        <p:txBody>
          <a:bodyPr>
            <a:noAutofit/>
          </a:bodyPr>
          <a:lstStyle/>
          <a:p>
            <a:pPr algn="just"/>
            <a:r>
              <a:rPr lang="en-US" sz="2800" dirty="0"/>
              <a:t>Supervision should aim at growth in knowledge and improvement of skill of the person. </a:t>
            </a:r>
          </a:p>
          <a:p>
            <a:pPr algn="just"/>
            <a:r>
              <a:rPr lang="en-US" sz="2800" dirty="0"/>
              <a:t>Supervision should improve the ability in thinking and adjusting to the new situation.  </a:t>
            </a:r>
          </a:p>
          <a:p>
            <a:pPr algn="just"/>
            <a:r>
              <a:rPr lang="en-US" sz="2800" dirty="0"/>
              <a:t> It should help to formulate objects. </a:t>
            </a:r>
          </a:p>
          <a:p>
            <a:pPr algn="just"/>
            <a:r>
              <a:rPr lang="en-US" sz="2800" dirty="0"/>
              <a:t> Good supervision stimulates their interest and effectors. </a:t>
            </a:r>
          </a:p>
          <a:p>
            <a:pPr algn="just"/>
            <a:r>
              <a:rPr lang="en-US" sz="2800" dirty="0"/>
              <a:t> No undue pressure for achievement </a:t>
            </a:r>
          </a:p>
          <a:p>
            <a:pPr algn="just"/>
            <a:r>
              <a:rPr lang="en-US" sz="2800" dirty="0"/>
              <a:t> Autonomy to subordinate preferred </a:t>
            </a:r>
          </a:p>
          <a:p>
            <a:pPr algn="just"/>
            <a:r>
              <a:rPr lang="en-US" sz="2800" dirty="0"/>
              <a:t> Supervision should have competence </a:t>
            </a:r>
          </a:p>
          <a:p>
            <a:pPr marL="0" indent="0" algn="just">
              <a:buNone/>
            </a:pPr>
            <a:endParaRPr lang="en-US" sz="2800" dirty="0"/>
          </a:p>
        </p:txBody>
      </p:sp>
    </p:spTree>
    <p:extLst>
      <p:ext uri="{BB962C8B-B14F-4D97-AF65-F5344CB8AC3E}">
        <p14:creationId xmlns="" xmlns:p14="http://schemas.microsoft.com/office/powerpoint/2010/main" val="320463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7C00993-06B9-43F2-96D4-732438421EE3}"/>
              </a:ext>
            </a:extLst>
          </p:cNvPr>
          <p:cNvSpPr>
            <a:spLocks noGrp="1"/>
          </p:cNvSpPr>
          <p:nvPr>
            <p:ph idx="1"/>
          </p:nvPr>
        </p:nvSpPr>
        <p:spPr>
          <a:xfrm>
            <a:off x="594359" y="1114097"/>
            <a:ext cx="8024123" cy="5496910"/>
          </a:xfrm>
        </p:spPr>
        <p:txBody>
          <a:bodyPr>
            <a:normAutofit/>
          </a:bodyPr>
          <a:lstStyle/>
          <a:p>
            <a:pPr algn="just"/>
            <a:r>
              <a:rPr lang="en-US" sz="3600" dirty="0"/>
              <a:t> Supervision should have receive training </a:t>
            </a:r>
          </a:p>
          <a:p>
            <a:pPr algn="just"/>
            <a:r>
              <a:rPr lang="en-US" sz="3600" dirty="0"/>
              <a:t> Decision making is encouraged </a:t>
            </a:r>
          </a:p>
          <a:p>
            <a:pPr algn="just"/>
            <a:r>
              <a:rPr lang="en-US" sz="3600" dirty="0"/>
              <a:t> Free communication to required </a:t>
            </a:r>
          </a:p>
          <a:p>
            <a:pPr algn="just"/>
            <a:r>
              <a:rPr lang="en-US" sz="3600" dirty="0"/>
              <a:t> No over burdening to staff </a:t>
            </a:r>
          </a:p>
          <a:p>
            <a:pPr algn="just"/>
            <a:r>
              <a:rPr lang="en-US" sz="3600" dirty="0"/>
              <a:t> Good leadership by supervisor </a:t>
            </a:r>
          </a:p>
          <a:p>
            <a:pPr algn="just"/>
            <a:r>
              <a:rPr lang="en-US" sz="3600" dirty="0"/>
              <a:t> Suitable climate for work </a:t>
            </a:r>
          </a:p>
          <a:p>
            <a:pPr algn="just"/>
            <a:r>
              <a:rPr lang="en-US" sz="3600" dirty="0"/>
              <a:t> Give guidance </a:t>
            </a:r>
          </a:p>
          <a:p>
            <a:pPr algn="just"/>
            <a:endParaRPr lang="en-US" sz="3600" dirty="0"/>
          </a:p>
        </p:txBody>
      </p:sp>
    </p:spTree>
    <p:extLst>
      <p:ext uri="{BB962C8B-B14F-4D97-AF65-F5344CB8AC3E}">
        <p14:creationId xmlns="" xmlns:p14="http://schemas.microsoft.com/office/powerpoint/2010/main" val="204777229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272</TotalTime>
  <Words>748</Words>
  <Application>Microsoft Office PowerPoint</Application>
  <PresentationFormat>On-screen Show (4:3)</PresentationFormat>
  <Paragraphs>115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Vapor Trail</vt:lpstr>
      <vt:lpstr>Nursing management</vt:lpstr>
      <vt:lpstr>Slide 2</vt:lpstr>
      <vt:lpstr>Slide 3</vt:lpstr>
      <vt:lpstr>INTRODUCTION</vt:lpstr>
      <vt:lpstr>definition</vt:lpstr>
      <vt:lpstr>objectives</vt:lpstr>
      <vt:lpstr>PURPOSE</vt:lpstr>
      <vt:lpstr>PRINCIPLES</vt:lpstr>
      <vt:lpstr>Slide 9</vt:lpstr>
      <vt:lpstr>COMMON SUPERVISORY METHODS </vt:lpstr>
      <vt:lpstr>PRINCIPLES APPLIED TO NURSING  </vt:lpstr>
      <vt:lpstr>WHO IS SUPERVISOR </vt:lpstr>
      <vt:lpstr>Slide 13</vt:lpstr>
      <vt:lpstr>FUNCTIONS OF SUPERVISION</vt:lpstr>
      <vt:lpstr>   OTHER FUNCTIONS ARE: </vt:lpstr>
      <vt:lpstr>STEPS IN SUPERVISION</vt:lpstr>
      <vt:lpstr>Slide 17</vt:lpstr>
      <vt:lpstr>Types of supervision:  </vt:lpstr>
      <vt:lpstr>Methods of supervision:  </vt:lpstr>
      <vt:lpstr>  TOOLS FOR SUPERVISION  </vt:lpstr>
      <vt:lpstr>The process of supervision  </vt:lpstr>
      <vt:lpstr>THE EFFECTIVENESS OF SUPERVISION DEPENDS ON</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management</dc:title>
  <dc:creator>Darshan Patel</dc:creator>
  <cp:lastModifiedBy>HP</cp:lastModifiedBy>
  <cp:revision>51</cp:revision>
  <dcterms:created xsi:type="dcterms:W3CDTF">2019-08-29T11:47:56Z</dcterms:created>
  <dcterms:modified xsi:type="dcterms:W3CDTF">2021-07-19T06:11:06Z</dcterms:modified>
</cp:coreProperties>
</file>