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4" r:id="rId1"/>
  </p:sldMasterIdLst>
  <p:sldIdLst>
    <p:sldId id="256" r:id="rId2"/>
    <p:sldId id="257" r:id="rId3"/>
    <p:sldId id="258" r:id="rId4"/>
    <p:sldId id="267" r:id="rId5"/>
    <p:sldId id="259" r:id="rId6"/>
    <p:sldId id="260" r:id="rId7"/>
    <p:sldId id="261" r:id="rId8"/>
    <p:sldId id="262" r:id="rId9"/>
    <p:sldId id="263" r:id="rId10"/>
    <p:sldId id="268" r:id="rId11"/>
    <p:sldId id="269" r:id="rId12"/>
    <p:sldId id="264" r:id="rId13"/>
    <p:sldId id="270" r:id="rId14"/>
    <p:sldId id="265" r:id="rId15"/>
    <p:sldId id="272" r:id="rId16"/>
    <p:sldId id="274" r:id="rId17"/>
    <p:sldId id="275" r:id="rId18"/>
    <p:sldId id="273" r:id="rId19"/>
    <p:sldId id="278" r:id="rId20"/>
    <p:sldId id="277" r:id="rId21"/>
    <p:sldId id="279" r:id="rId22"/>
    <p:sldId id="280" r:id="rId23"/>
    <p:sldId id="276" r:id="rId24"/>
    <p:sldId id="266" r:id="rId25"/>
    <p:sldId id="282" r:id="rId26"/>
    <p:sldId id="271"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showGuides="1">
      <p:cViewPr varScale="1">
        <p:scale>
          <a:sx n="73" d="100"/>
          <a:sy n="73" d="100"/>
        </p:scale>
        <p:origin x="-612" y="-102"/>
      </p:cViewPr>
      <p:guideLst>
        <p:guide orient="horz" pos="2184"/>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8/4/2021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725354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551492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279893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234648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825196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047955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620437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465350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860742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xmlns="" val="9617084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894006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352548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931919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273402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067542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145512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387500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8/4/2021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3966176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nhlbi.nih.gov/health/health-topics/topics/hyp/types.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2397" y="3657597"/>
            <a:ext cx="6858000" cy="1463040"/>
          </a:xfrm>
        </p:spPr>
        <p:style>
          <a:lnRef idx="3">
            <a:schemeClr val="lt1"/>
          </a:lnRef>
          <a:fillRef idx="1">
            <a:schemeClr val="accent2"/>
          </a:fillRef>
          <a:effectRef idx="1">
            <a:schemeClr val="accent2"/>
          </a:effectRef>
          <a:fontRef idx="minor">
            <a:schemeClr val="lt1"/>
          </a:fontRef>
        </p:style>
        <p:txBody>
          <a:bodyPr>
            <a:normAutofit/>
          </a:bodyPr>
          <a:lstStyle/>
          <a:p>
            <a:pPr algn="just"/>
            <a:r>
              <a:rPr lang="en-US" sz="2000" b="1" dirty="0" smtClean="0">
                <a:ln w="12700">
                  <a:solidFill>
                    <a:schemeClr val="accent5"/>
                  </a:solidFill>
                  <a:prstDash val="solid"/>
                </a:ln>
                <a:pattFill prst="ltDnDiag">
                  <a:fgClr>
                    <a:schemeClr val="accent5">
                      <a:lumMod val="60000"/>
                      <a:lumOff val="40000"/>
                    </a:schemeClr>
                  </a:fgClr>
                  <a:bgClr>
                    <a:schemeClr val="bg1"/>
                  </a:bgClr>
                </a:pattFill>
                <a:latin typeface="Algerian" panose="04020705040A02060702" pitchFamily="82" charset="0"/>
              </a:rPr>
              <a:t>Presented by:-</a:t>
            </a:r>
            <a:r>
              <a:rPr lang="en-US" sz="2000" b="1" dirty="0" err="1" smtClean="0">
                <a:ln w="12700">
                  <a:solidFill>
                    <a:schemeClr val="accent5"/>
                  </a:solidFill>
                  <a:prstDash val="solid"/>
                </a:ln>
                <a:pattFill prst="ltDnDiag">
                  <a:fgClr>
                    <a:schemeClr val="accent5">
                      <a:lumMod val="60000"/>
                      <a:lumOff val="40000"/>
                    </a:schemeClr>
                  </a:fgClr>
                  <a:bgClr>
                    <a:schemeClr val="bg1"/>
                  </a:bgClr>
                </a:pattFill>
                <a:latin typeface="Algerian" panose="04020705040A02060702" pitchFamily="82" charset="0"/>
              </a:rPr>
              <a:t>Ms.RIDDHI</a:t>
            </a:r>
            <a:r>
              <a:rPr lang="en-US" sz="2000" b="1" dirty="0" smtClean="0">
                <a:ln w="12700">
                  <a:solidFill>
                    <a:schemeClr val="accent5"/>
                  </a:solidFill>
                  <a:prstDash val="solid"/>
                </a:ln>
                <a:pattFill prst="ltDnDiag">
                  <a:fgClr>
                    <a:schemeClr val="accent5">
                      <a:lumMod val="60000"/>
                      <a:lumOff val="40000"/>
                    </a:schemeClr>
                  </a:fgClr>
                  <a:bgClr>
                    <a:schemeClr val="bg1"/>
                  </a:bgClr>
                </a:pattFill>
                <a:latin typeface="Algerian" panose="04020705040A02060702" pitchFamily="82" charset="0"/>
              </a:rPr>
              <a:t> </a:t>
            </a:r>
            <a:r>
              <a:rPr lang="en-US" sz="2000" b="1" dirty="0" smtClean="0">
                <a:ln w="12700">
                  <a:solidFill>
                    <a:schemeClr val="accent5"/>
                  </a:solidFill>
                  <a:prstDash val="solid"/>
                </a:ln>
                <a:pattFill prst="ltDnDiag">
                  <a:fgClr>
                    <a:schemeClr val="accent5">
                      <a:lumMod val="60000"/>
                      <a:lumOff val="40000"/>
                    </a:schemeClr>
                  </a:fgClr>
                  <a:bgClr>
                    <a:schemeClr val="bg1"/>
                  </a:bgClr>
                </a:pattFill>
                <a:latin typeface="Algerian" panose="04020705040A02060702" pitchFamily="82" charset="0"/>
              </a:rPr>
              <a:t>Patel</a:t>
            </a:r>
          </a:p>
          <a:p>
            <a:pPr algn="just"/>
            <a:r>
              <a:rPr lang="en-US" sz="2000" b="1" smtClean="0">
                <a:ln w="12700">
                  <a:solidFill>
                    <a:schemeClr val="accent5"/>
                  </a:solidFill>
                  <a:prstDash val="solid"/>
                </a:ln>
                <a:pattFill prst="ltDnDiag">
                  <a:fgClr>
                    <a:schemeClr val="accent5">
                      <a:lumMod val="60000"/>
                      <a:lumOff val="40000"/>
                    </a:schemeClr>
                  </a:fgClr>
                  <a:bgClr>
                    <a:schemeClr val="bg1"/>
                  </a:bgClr>
                </a:pattFill>
                <a:latin typeface="Algerian" panose="04020705040A02060702" pitchFamily="82" charset="0"/>
              </a:rPr>
              <a:t>CLINICAL INSTRUCTOR</a:t>
            </a:r>
            <a:endParaRPr lang="en-US" sz="2000" b="1" dirty="0" smtClean="0">
              <a:ln w="12700">
                <a:solidFill>
                  <a:schemeClr val="accent5"/>
                </a:solidFill>
                <a:prstDash val="solid"/>
              </a:ln>
              <a:pattFill prst="ltDnDiag">
                <a:fgClr>
                  <a:schemeClr val="accent5">
                    <a:lumMod val="60000"/>
                    <a:lumOff val="40000"/>
                  </a:schemeClr>
                </a:fgClr>
                <a:bgClr>
                  <a:schemeClr val="bg1"/>
                </a:bgClr>
              </a:pattFill>
              <a:latin typeface="Algerian" panose="04020705040A02060702" pitchFamily="82" charset="0"/>
            </a:endParaRPr>
          </a:p>
          <a:p>
            <a:pPr algn="just"/>
            <a:r>
              <a:rPr lang="en-US" sz="2000" b="1" dirty="0" smtClean="0">
                <a:ln w="12700">
                  <a:solidFill>
                    <a:schemeClr val="accent5"/>
                  </a:solidFill>
                  <a:prstDash val="solid"/>
                </a:ln>
                <a:pattFill prst="ltDnDiag">
                  <a:fgClr>
                    <a:schemeClr val="accent5">
                      <a:lumMod val="60000"/>
                      <a:lumOff val="40000"/>
                    </a:schemeClr>
                  </a:fgClr>
                  <a:bgClr>
                    <a:schemeClr val="bg1"/>
                  </a:bgClr>
                </a:pattFill>
                <a:latin typeface="Algerian" panose="04020705040A02060702" pitchFamily="82" charset="0"/>
              </a:rPr>
              <a:t>Sumandeep Nursing College</a:t>
            </a:r>
            <a:endParaRPr lang="en-US" sz="2000" b="1" dirty="0">
              <a:ln w="12700">
                <a:solidFill>
                  <a:schemeClr val="accent5"/>
                </a:solidFill>
                <a:prstDash val="solid"/>
              </a:ln>
              <a:pattFill prst="ltDnDiag">
                <a:fgClr>
                  <a:schemeClr val="accent5">
                    <a:lumMod val="60000"/>
                    <a:lumOff val="40000"/>
                  </a:schemeClr>
                </a:fgClr>
                <a:bgClr>
                  <a:schemeClr val="bg1"/>
                </a:bgClr>
              </a:pattFill>
              <a:latin typeface="Algerian" panose="04020705040A02060702" pitchFamily="82" charset="0"/>
            </a:endParaRPr>
          </a:p>
        </p:txBody>
      </p:sp>
      <p:sp>
        <p:nvSpPr>
          <p:cNvPr id="2" name="Title 1"/>
          <p:cNvSpPr>
            <a:spLocks noGrp="1"/>
          </p:cNvSpPr>
          <p:nvPr>
            <p:ph type="ctrTitle"/>
          </p:nvPr>
        </p:nvSpPr>
        <p:spPr>
          <a:xfrm>
            <a:off x="2692397" y="1871130"/>
            <a:ext cx="6949440" cy="1280160"/>
          </a:xfrm>
          <a:prstGeom prst="round1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ormAutofit fontScale="90000"/>
            <a:scene3d>
              <a:camera prst="orthographicFront"/>
              <a:lightRig rig="threePt" dir="t"/>
            </a:scene3d>
            <a:sp3d extrusionH="57150">
              <a:bevelT w="57150" h="38100" prst="hardEdge"/>
            </a:sp3d>
          </a:bodyPr>
          <a:lstStyle/>
          <a:p>
            <a:r>
              <a:rPr lang="en-IN" sz="3200" b="1" dirty="0" smtClean="0">
                <a:effectLst>
                  <a:reflection blurRad="6350" stA="60000" endA="900" endPos="58000" dir="5400000" sy="-100000" algn="bl" rotWithShape="0"/>
                </a:effectLst>
              </a:rPr>
              <a:t/>
            </a:r>
            <a:br>
              <a:rPr lang="en-IN" sz="3200" b="1" dirty="0" smtClean="0">
                <a:effectLst>
                  <a:reflection blurRad="6350" stA="60000" endA="900" endPos="58000" dir="5400000" sy="-100000" algn="bl" rotWithShape="0"/>
                </a:effectLst>
              </a:rPr>
            </a:br>
            <a:r>
              <a:rPr lang="en-IN" sz="3200" b="1" dirty="0">
                <a:effectLst>
                  <a:reflection blurRad="6350" stA="60000" endA="900" endPos="58000" dir="5400000" sy="-100000" algn="bl" rotWithShape="0"/>
                </a:effectLst>
              </a:rPr>
              <a:t/>
            </a:r>
            <a:br>
              <a:rPr lang="en-IN" sz="3200" b="1" dirty="0">
                <a:effectLst>
                  <a:reflection blurRad="6350" stA="60000" endA="900" endPos="58000" dir="5400000" sy="-100000" algn="bl" rotWithShape="0"/>
                </a:effectLst>
              </a:rPr>
            </a:br>
            <a:r>
              <a:rPr lang="en-IN" sz="3200" b="1" dirty="0" smtClean="0">
                <a:effectLst>
                  <a:reflection blurRad="6350" stA="60000" endA="900" endPos="58000" dir="5400000" sy="-100000" algn="bl" rotWithShape="0"/>
                </a:effectLst>
              </a:rPr>
              <a:t/>
            </a:r>
            <a:br>
              <a:rPr lang="en-IN" sz="3200" b="1" dirty="0" smtClean="0">
                <a:effectLst>
                  <a:reflection blurRad="6350" stA="60000" endA="900" endPos="58000" dir="5400000" sy="-100000" algn="bl" rotWithShape="0"/>
                </a:effectLst>
              </a:rPr>
            </a:br>
            <a:r>
              <a:rPr lang="en-IN" sz="3200" b="1" dirty="0">
                <a:effectLst>
                  <a:reflection blurRad="6350" stA="60000" endA="900" endPos="58000" dir="5400000" sy="-100000" algn="bl" rotWithShape="0"/>
                </a:effectLst>
              </a:rPr>
              <a:t/>
            </a:r>
            <a:br>
              <a:rPr lang="en-IN" sz="3200" b="1" dirty="0">
                <a:effectLst>
                  <a:reflection blurRad="6350" stA="60000" endA="900" endPos="58000" dir="5400000" sy="-100000" algn="bl" rotWithShape="0"/>
                </a:effectLst>
              </a:rPr>
            </a:br>
            <a:r>
              <a:rPr lang="en-IN" sz="3200" b="1" dirty="0" smtClean="0">
                <a:effectLst>
                  <a:reflection blurRad="6350" stA="60000" endA="900" endPos="58000" dir="5400000" sy="-100000" algn="bl" rotWithShape="0"/>
                </a:effectLst>
              </a:rPr>
              <a:t/>
            </a:r>
            <a:br>
              <a:rPr lang="en-IN" sz="3200" b="1" dirty="0" smtClean="0">
                <a:effectLst>
                  <a:reflection blurRad="6350" stA="60000" endA="900" endPos="58000" dir="5400000" sy="-100000" algn="bl" rotWithShape="0"/>
                </a:effectLst>
              </a:rPr>
            </a:br>
            <a:r>
              <a:rPr lang="en-IN" sz="3200" b="1" dirty="0">
                <a:effectLst>
                  <a:reflection blurRad="6350" stA="60000" endA="900" endPos="58000" dir="5400000" sy="-100000" algn="bl" rotWithShape="0"/>
                </a:effectLst>
              </a:rPr>
              <a:t/>
            </a:r>
            <a:br>
              <a:rPr lang="en-IN" sz="3200" b="1" dirty="0">
                <a:effectLst>
                  <a:reflection blurRad="6350" stA="60000" endA="900" endPos="58000" dir="5400000" sy="-100000" algn="bl" rotWithShape="0"/>
                </a:effectLst>
              </a:rPr>
            </a:br>
            <a:r>
              <a:rPr lang="en-IN" sz="3200" b="1" dirty="0" smtClean="0">
                <a:effectLst>
                  <a:reflection blurRad="6350" stA="60000" endA="900" endPos="58000" dir="5400000" sy="-100000" algn="bl" rotWithShape="0"/>
                </a:effectLst>
              </a:rPr>
              <a:t/>
            </a:r>
            <a:br>
              <a:rPr lang="en-IN" sz="3200" b="1" dirty="0" smtClean="0">
                <a:effectLst>
                  <a:reflection blurRad="6350" stA="60000" endA="900" endPos="58000" dir="5400000" sy="-100000" algn="bl" rotWithShape="0"/>
                </a:effectLst>
              </a:rPr>
            </a:br>
            <a:r>
              <a:rPr lang="en-IN" sz="3200" b="1" dirty="0">
                <a:effectLst>
                  <a:reflection blurRad="6350" stA="60000" endA="900" endPos="58000" dir="5400000" sy="-100000" algn="bl" rotWithShape="0"/>
                </a:effectLst>
              </a:rPr>
              <a:t/>
            </a:r>
            <a:br>
              <a:rPr lang="en-IN" sz="3200" b="1" dirty="0">
                <a:effectLst>
                  <a:reflection blurRad="6350" stA="60000" endA="900" endPos="58000" dir="5400000" sy="-100000" algn="bl" rotWithShape="0"/>
                </a:effectLst>
              </a:rPr>
            </a:br>
            <a:r>
              <a:rPr lang="en-IN" sz="3200" b="1" dirty="0" smtClean="0">
                <a:effectLst>
                  <a:reflection blurRad="6350" stA="60000" endA="900" endPos="58000" dir="5400000" sy="-100000" algn="bl" rotWithShape="0"/>
                </a:effectLst>
              </a:rPr>
              <a:t/>
            </a:r>
            <a:br>
              <a:rPr lang="en-IN" sz="3200" b="1" dirty="0" smtClean="0">
                <a:effectLst>
                  <a:reflection blurRad="6350" stA="60000" endA="900" endPos="58000" dir="5400000" sy="-100000" algn="bl" rotWithShape="0"/>
                </a:effectLst>
              </a:rPr>
            </a:br>
            <a:r>
              <a:rPr lang="en-IN" sz="3200" b="1" dirty="0">
                <a:effectLst>
                  <a:reflection blurRad="6350" stA="60000" endA="900" endPos="58000" dir="5400000" sy="-100000" algn="bl" rotWithShape="0"/>
                </a:effectLst>
              </a:rPr>
              <a:t/>
            </a:r>
            <a:br>
              <a:rPr lang="en-IN" sz="3200" b="1" dirty="0">
                <a:effectLst>
                  <a:reflection blurRad="6350" stA="60000" endA="900" endPos="58000" dir="5400000" sy="-100000" algn="bl" rotWithShape="0"/>
                </a:effectLst>
              </a:rPr>
            </a:br>
            <a:r>
              <a:rPr lang="en-IN" sz="3200" b="1" dirty="0" smtClean="0">
                <a:effectLst>
                  <a:reflection blurRad="6350" stA="60000" endA="900" endPos="58000" dir="5400000" sy="-100000" algn="bl" rotWithShape="0"/>
                </a:effectLst>
              </a:rPr>
              <a:t/>
            </a:r>
            <a:br>
              <a:rPr lang="en-IN" sz="3200" b="1" dirty="0" smtClean="0">
                <a:effectLst>
                  <a:reflection blurRad="6350" stA="60000" endA="900" endPos="58000" dir="5400000" sy="-100000" algn="bl" rotWithShape="0"/>
                </a:effectLst>
              </a:rPr>
            </a:br>
            <a:r>
              <a:rPr lang="en-IN" sz="3200" b="1" dirty="0">
                <a:effectLst>
                  <a:reflection blurRad="6350" stA="60000" endA="900" endPos="58000" dir="5400000" sy="-100000" algn="bl" rotWithShape="0"/>
                </a:effectLst>
              </a:rPr>
              <a:t/>
            </a:r>
            <a:br>
              <a:rPr lang="en-IN" sz="3200" b="1" dirty="0">
                <a:effectLst>
                  <a:reflection blurRad="6350" stA="60000" endA="900" endPos="58000" dir="5400000" sy="-100000" algn="bl" rotWithShape="0"/>
                </a:effectLst>
              </a:rPr>
            </a:br>
            <a:r>
              <a:rPr lang="en-IN" sz="3200" b="1" dirty="0" smtClean="0">
                <a:effectLst>
                  <a:reflection blurRad="6350" stA="60000" endA="900" endPos="58000" dir="5400000" sy="-100000" algn="bl" rotWithShape="0"/>
                </a:effectLst>
              </a:rPr>
              <a:t/>
            </a:r>
            <a:br>
              <a:rPr lang="en-IN" sz="3200" b="1" dirty="0" smtClean="0">
                <a:effectLst>
                  <a:reflection blurRad="6350" stA="60000" endA="900" endPos="58000" dir="5400000" sy="-100000" algn="bl" rotWithShape="0"/>
                </a:effectLst>
              </a:rPr>
            </a:br>
            <a:r>
              <a:rPr lang="en-IN" sz="3200" b="1" dirty="0">
                <a:effectLst>
                  <a:reflection blurRad="6350" stA="60000" endA="900" endPos="58000" dir="5400000" sy="-100000" algn="bl" rotWithShape="0"/>
                </a:effectLst>
              </a:rPr>
              <a:t/>
            </a:r>
            <a:br>
              <a:rPr lang="en-IN" sz="3200" b="1" dirty="0">
                <a:effectLst>
                  <a:reflection blurRad="6350" stA="60000" endA="900" endPos="58000" dir="5400000" sy="-100000" algn="bl" rotWithShape="0"/>
                </a:effectLst>
              </a:rPr>
            </a:br>
            <a:r>
              <a:rPr lang="en-IN" sz="3200" b="1" dirty="0" smtClean="0">
                <a:effectLst>
                  <a:reflection blurRad="6350" stA="60000" endA="900" endPos="58000" dir="5400000" sy="-100000" algn="bl" rotWithShape="0"/>
                </a:effectLst>
              </a:rPr>
              <a:t/>
            </a:r>
            <a:br>
              <a:rPr lang="en-IN" sz="3200" b="1" dirty="0" smtClean="0">
                <a:effectLst>
                  <a:reflection blurRad="6350" stA="60000" endA="900" endPos="58000" dir="5400000" sy="-100000" algn="bl" rotWithShape="0"/>
                </a:effectLst>
              </a:rPr>
            </a:br>
            <a:r>
              <a:rPr lang="en-IN" sz="3200" b="1" dirty="0">
                <a:effectLst>
                  <a:reflection blurRad="6350" stA="60000" endA="900" endPos="58000" dir="5400000" sy="-100000" algn="bl" rotWithShape="0"/>
                </a:effectLst>
              </a:rPr>
              <a:t/>
            </a:r>
            <a:br>
              <a:rPr lang="en-IN" sz="3200" b="1" dirty="0">
                <a:effectLst>
                  <a:reflection blurRad="6350" stA="60000" endA="900" endPos="58000" dir="5400000" sy="-100000" algn="bl" rotWithShape="0"/>
                </a:effectLst>
              </a:rPr>
            </a:br>
            <a:r>
              <a:rPr lang="en-IN" sz="3200" b="1" dirty="0" smtClean="0">
                <a:effectLst>
                  <a:reflection blurRad="6350" stA="60000" endA="900" endPos="58000" dir="5400000" sy="-100000" algn="bl" rotWithShape="0"/>
                </a:effectLst>
              </a:rPr>
              <a:t/>
            </a:r>
            <a:br>
              <a:rPr lang="en-IN" sz="3200" b="1" dirty="0" smtClean="0">
                <a:effectLst>
                  <a:reflection blurRad="6350" stA="60000" endA="900" endPos="58000" dir="5400000" sy="-100000" algn="bl" rotWithShape="0"/>
                </a:effectLst>
              </a:rPr>
            </a:br>
            <a:r>
              <a:rPr lang="en-IN" sz="3200" b="1" dirty="0">
                <a:effectLst>
                  <a:reflection blurRad="6350" stA="60000" endA="900" endPos="58000" dir="5400000" sy="-100000" algn="bl" rotWithShape="0"/>
                </a:effectLst>
              </a:rPr>
              <a:t/>
            </a:r>
            <a:br>
              <a:rPr lang="en-IN" sz="3200" b="1" dirty="0">
                <a:effectLst>
                  <a:reflection blurRad="6350" stA="60000" endA="900" endPos="58000" dir="5400000" sy="-100000" algn="bl" rotWithShape="0"/>
                </a:effectLst>
              </a:rPr>
            </a:br>
            <a:r>
              <a:rPr lang="en-IN" sz="3200" b="1" dirty="0" smtClean="0">
                <a:effectLst>
                  <a:reflection blurRad="6350" stA="60000" endA="900" endPos="58000" dir="5400000" sy="-100000" algn="bl" rotWithShape="0"/>
                </a:effectLst>
              </a:rPr>
              <a:t/>
            </a:r>
            <a:br>
              <a:rPr lang="en-IN" sz="3200" b="1" dirty="0" smtClean="0">
                <a:effectLst>
                  <a:reflection blurRad="6350" stA="60000" endA="900" endPos="58000" dir="5400000" sy="-100000" algn="bl" rotWithShape="0"/>
                </a:effectLst>
              </a:rPr>
            </a:br>
            <a:r>
              <a:rPr lang="en-IN" sz="3200" b="1" dirty="0">
                <a:effectLst>
                  <a:reflection blurRad="6350" stA="60000" endA="900" endPos="58000" dir="5400000" sy="-100000" algn="bl" rotWithShape="0"/>
                </a:effectLst>
              </a:rPr>
              <a:t/>
            </a:r>
            <a:br>
              <a:rPr lang="en-IN" sz="3200" b="1" dirty="0">
                <a:effectLst>
                  <a:reflection blurRad="6350" stA="60000" endA="900" endPos="58000" dir="5400000" sy="-100000" algn="bl" rotWithShape="0"/>
                </a:effectLst>
              </a:rPr>
            </a:br>
            <a:r>
              <a:rPr lang="en-IN" sz="3200" b="1" dirty="0" smtClean="0">
                <a:effectLst>
                  <a:reflection blurRad="6350" stA="60000" endA="900" endPos="58000" dir="5400000" sy="-100000" algn="bl" rotWithShape="0"/>
                </a:effectLst>
              </a:rPr>
              <a:t/>
            </a:r>
            <a:br>
              <a:rPr lang="en-IN" sz="3200" b="1" dirty="0" smtClean="0">
                <a:effectLst>
                  <a:reflection blurRad="6350" stA="60000" endA="900" endPos="58000" dir="5400000" sy="-100000" algn="bl" rotWithShape="0"/>
                </a:effectLst>
              </a:rPr>
            </a:br>
            <a:r>
              <a:rPr lang="en-IN" sz="3200" b="1" dirty="0">
                <a:effectLst>
                  <a:reflection blurRad="6350" stA="60000" endA="900" endPos="58000" dir="5400000" sy="-100000" algn="bl" rotWithShape="0"/>
                </a:effectLst>
              </a:rPr>
              <a:t/>
            </a:r>
            <a:br>
              <a:rPr lang="en-IN" sz="3200" b="1" dirty="0">
                <a:effectLst>
                  <a:reflection blurRad="6350" stA="60000" endA="900" endPos="58000" dir="5400000" sy="-100000" algn="bl" rotWithShape="0"/>
                </a:effectLst>
              </a:rPr>
            </a:br>
            <a:r>
              <a:rPr lang="en-IN" b="1" dirty="0">
                <a:effectLst>
                  <a:reflection blurRad="6350" stA="60000" endA="900" endPos="58000" dir="5400000" sy="-100000" algn="bl" rotWithShape="0"/>
                </a:effectLst>
              </a:rPr>
              <a:t/>
            </a:r>
            <a:br>
              <a:rPr lang="en-IN" b="1" dirty="0">
                <a:effectLst>
                  <a:reflection blurRad="6350" stA="60000" endA="900" endPos="58000" dir="5400000" sy="-100000" algn="bl" rotWithShape="0"/>
                </a:effectLst>
              </a:rPr>
            </a:br>
            <a:r>
              <a:rPr lang="en-US" sz="6000" b="1" dirty="0">
                <a:effectLst>
                  <a:reflection blurRad="6350" stA="60000" endA="900" endPos="58000" dir="5400000" sy="-100000" algn="bl" rotWithShape="0"/>
                </a:effectLst>
                <a:latin typeface="Algerian" panose="04020705040A02060702" pitchFamily="82" charset="0"/>
              </a:rPr>
              <a:t/>
            </a:r>
            <a:br>
              <a:rPr lang="en-US" sz="6000" b="1" dirty="0">
                <a:effectLst>
                  <a:reflection blurRad="6350" stA="60000" endA="900" endPos="58000" dir="5400000" sy="-100000" algn="bl" rotWithShape="0"/>
                </a:effectLst>
                <a:latin typeface="Algerian" panose="04020705040A02060702" pitchFamily="82" charset="0"/>
              </a:rPr>
            </a:br>
            <a:r>
              <a:rPr lang="en-IN" sz="6000" b="1" dirty="0" smtClean="0">
                <a:effectLst>
                  <a:reflection blurRad="6350" stA="60000" endA="900" endPos="58000" dir="5400000" sy="-100000" algn="bl" rotWithShape="0"/>
                </a:effectLst>
                <a:latin typeface="Algerian" panose="04020705040A02060702" pitchFamily="82" charset="0"/>
              </a:rPr>
              <a:t>HYPERTENSION</a:t>
            </a:r>
            <a:r>
              <a:rPr lang="en-IN" sz="5300" b="1" dirty="0" smtClean="0">
                <a:effectLst>
                  <a:reflection blurRad="6350" stA="60000" endA="900" endPos="58000" dir="5400000" sy="-100000" algn="bl" rotWithShape="0"/>
                </a:effectLst>
              </a:rPr>
              <a:t/>
            </a:r>
            <a:br>
              <a:rPr lang="en-IN" sz="5300" b="1" dirty="0" smtClean="0">
                <a:effectLst>
                  <a:reflection blurRad="6350" stA="60000" endA="900" endPos="58000" dir="5400000" sy="-100000" algn="bl" rotWithShape="0"/>
                </a:effectLst>
              </a:rPr>
            </a:br>
            <a:endParaRPr lang="en-US" sz="2700" b="1" dirty="0">
              <a:effectLst>
                <a:reflection blurRad="6350" stA="60000" endA="900" endPos="58000" dir="5400000" sy="-100000" algn="bl" rotWithShape="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68085" y="3657597"/>
            <a:ext cx="5342067" cy="3150382"/>
          </a:xfrm>
          <a:prstGeom prst="rect">
            <a:avLst/>
          </a:prstGeom>
        </p:spPr>
      </p:pic>
    </p:spTree>
    <p:extLst>
      <p:ext uri="{BB962C8B-B14F-4D97-AF65-F5344CB8AC3E}">
        <p14:creationId xmlns:p14="http://schemas.microsoft.com/office/powerpoint/2010/main" xmlns="" val="22939492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80">
                                          <p:stCondLst>
                                            <p:cond delay="0"/>
                                          </p:stCondLst>
                                        </p:cTn>
                                        <p:tgtEl>
                                          <p:spTgt spid="3">
                                            <p:bg/>
                                          </p:spTgt>
                                        </p:tgtEl>
                                      </p:cBhvr>
                                    </p:animEffect>
                                    <p:anim calcmode="lin" valueType="num">
                                      <p:cBhvr>
                                        <p:cTn id="2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bg/>
                                          </p:spTgt>
                                        </p:tgtEl>
                                      </p:cBhvr>
                                      <p:to x="100000" y="60000"/>
                                    </p:animScale>
                                    <p:animScale>
                                      <p:cBhvr>
                                        <p:cTn id="32" dur="166" decel="50000">
                                          <p:stCondLst>
                                            <p:cond delay="676"/>
                                          </p:stCondLst>
                                        </p:cTn>
                                        <p:tgtEl>
                                          <p:spTgt spid="3">
                                            <p:bg/>
                                          </p:spTgt>
                                        </p:tgtEl>
                                      </p:cBhvr>
                                      <p:to x="100000" y="100000"/>
                                    </p:animScale>
                                    <p:animScale>
                                      <p:cBhvr>
                                        <p:cTn id="33" dur="26">
                                          <p:stCondLst>
                                            <p:cond delay="1312"/>
                                          </p:stCondLst>
                                        </p:cTn>
                                        <p:tgtEl>
                                          <p:spTgt spid="3">
                                            <p:bg/>
                                          </p:spTgt>
                                        </p:tgtEl>
                                      </p:cBhvr>
                                      <p:to x="100000" y="80000"/>
                                    </p:animScale>
                                    <p:animScale>
                                      <p:cBhvr>
                                        <p:cTn id="34" dur="166" decel="50000">
                                          <p:stCondLst>
                                            <p:cond delay="1338"/>
                                          </p:stCondLst>
                                        </p:cTn>
                                        <p:tgtEl>
                                          <p:spTgt spid="3">
                                            <p:bg/>
                                          </p:spTgt>
                                        </p:tgtEl>
                                      </p:cBhvr>
                                      <p:to x="100000" y="100000"/>
                                    </p:animScale>
                                    <p:animScale>
                                      <p:cBhvr>
                                        <p:cTn id="35" dur="26">
                                          <p:stCondLst>
                                            <p:cond delay="1642"/>
                                          </p:stCondLst>
                                        </p:cTn>
                                        <p:tgtEl>
                                          <p:spTgt spid="3">
                                            <p:bg/>
                                          </p:spTgt>
                                        </p:tgtEl>
                                      </p:cBhvr>
                                      <p:to x="100000" y="90000"/>
                                    </p:animScale>
                                    <p:animScale>
                                      <p:cBhvr>
                                        <p:cTn id="36" dur="166" decel="50000">
                                          <p:stCondLst>
                                            <p:cond delay="1668"/>
                                          </p:stCondLst>
                                        </p:cTn>
                                        <p:tgtEl>
                                          <p:spTgt spid="3">
                                            <p:bg/>
                                          </p:spTgt>
                                        </p:tgtEl>
                                      </p:cBhvr>
                                      <p:to x="100000" y="100000"/>
                                    </p:animScale>
                                    <p:animScale>
                                      <p:cBhvr>
                                        <p:cTn id="37" dur="26">
                                          <p:stCondLst>
                                            <p:cond delay="1808"/>
                                          </p:stCondLst>
                                        </p:cTn>
                                        <p:tgtEl>
                                          <p:spTgt spid="3">
                                            <p:bg/>
                                          </p:spTgt>
                                        </p:tgtEl>
                                      </p:cBhvr>
                                      <p:to x="100000" y="95000"/>
                                    </p:animScale>
                                    <p:animScale>
                                      <p:cBhvr>
                                        <p:cTn id="38" dur="166" decel="50000">
                                          <p:stCondLst>
                                            <p:cond delay="1834"/>
                                          </p:stCondLst>
                                        </p:cTn>
                                        <p:tgtEl>
                                          <p:spTgt spid="3">
                                            <p:bg/>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down)">
                                      <p:cBhvr>
                                        <p:cTn id="43" dur="580">
                                          <p:stCondLst>
                                            <p:cond delay="0"/>
                                          </p:stCondLst>
                                        </p:cTn>
                                        <p:tgtEl>
                                          <p:spTgt spid="3">
                                            <p:txEl>
                                              <p:pRg st="0" end="0"/>
                                            </p:txEl>
                                          </p:spTgt>
                                        </p:tgtEl>
                                      </p:cBhvr>
                                    </p:animEffect>
                                    <p:anim calcmode="lin" valueType="num">
                                      <p:cBhvr>
                                        <p:cTn id="4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0" end="0"/>
                                            </p:txEl>
                                          </p:spTgt>
                                        </p:tgtEl>
                                      </p:cBhvr>
                                      <p:to x="100000" y="60000"/>
                                    </p:animScale>
                                    <p:animScale>
                                      <p:cBhvr>
                                        <p:cTn id="50" dur="166" decel="50000">
                                          <p:stCondLst>
                                            <p:cond delay="676"/>
                                          </p:stCondLst>
                                        </p:cTn>
                                        <p:tgtEl>
                                          <p:spTgt spid="3">
                                            <p:txEl>
                                              <p:pRg st="0" end="0"/>
                                            </p:txEl>
                                          </p:spTgt>
                                        </p:tgtEl>
                                      </p:cBhvr>
                                      <p:to x="100000" y="100000"/>
                                    </p:animScale>
                                    <p:animScale>
                                      <p:cBhvr>
                                        <p:cTn id="51" dur="26">
                                          <p:stCondLst>
                                            <p:cond delay="1312"/>
                                          </p:stCondLst>
                                        </p:cTn>
                                        <p:tgtEl>
                                          <p:spTgt spid="3">
                                            <p:txEl>
                                              <p:pRg st="0" end="0"/>
                                            </p:txEl>
                                          </p:spTgt>
                                        </p:tgtEl>
                                      </p:cBhvr>
                                      <p:to x="100000" y="80000"/>
                                    </p:animScale>
                                    <p:animScale>
                                      <p:cBhvr>
                                        <p:cTn id="52" dur="166" decel="50000">
                                          <p:stCondLst>
                                            <p:cond delay="1338"/>
                                          </p:stCondLst>
                                        </p:cTn>
                                        <p:tgtEl>
                                          <p:spTgt spid="3">
                                            <p:txEl>
                                              <p:pRg st="0" end="0"/>
                                            </p:txEl>
                                          </p:spTgt>
                                        </p:tgtEl>
                                      </p:cBhvr>
                                      <p:to x="100000" y="100000"/>
                                    </p:animScale>
                                    <p:animScale>
                                      <p:cBhvr>
                                        <p:cTn id="53" dur="26">
                                          <p:stCondLst>
                                            <p:cond delay="1642"/>
                                          </p:stCondLst>
                                        </p:cTn>
                                        <p:tgtEl>
                                          <p:spTgt spid="3">
                                            <p:txEl>
                                              <p:pRg st="0" end="0"/>
                                            </p:txEl>
                                          </p:spTgt>
                                        </p:tgtEl>
                                      </p:cBhvr>
                                      <p:to x="100000" y="90000"/>
                                    </p:animScale>
                                    <p:animScale>
                                      <p:cBhvr>
                                        <p:cTn id="54" dur="166" decel="50000">
                                          <p:stCondLst>
                                            <p:cond delay="1668"/>
                                          </p:stCondLst>
                                        </p:cTn>
                                        <p:tgtEl>
                                          <p:spTgt spid="3">
                                            <p:txEl>
                                              <p:pRg st="0" end="0"/>
                                            </p:txEl>
                                          </p:spTgt>
                                        </p:tgtEl>
                                      </p:cBhvr>
                                      <p:to x="100000" y="100000"/>
                                    </p:animScale>
                                    <p:animScale>
                                      <p:cBhvr>
                                        <p:cTn id="55" dur="26">
                                          <p:stCondLst>
                                            <p:cond delay="1808"/>
                                          </p:stCondLst>
                                        </p:cTn>
                                        <p:tgtEl>
                                          <p:spTgt spid="3">
                                            <p:txEl>
                                              <p:pRg st="0" end="0"/>
                                            </p:txEl>
                                          </p:spTgt>
                                        </p:tgtEl>
                                      </p:cBhvr>
                                      <p:to x="100000" y="95000"/>
                                    </p:animScale>
                                    <p:animScale>
                                      <p:cBhvr>
                                        <p:cTn id="56" dur="166" decel="50000">
                                          <p:stCondLst>
                                            <p:cond delay="1834"/>
                                          </p:stCondLst>
                                        </p:cTn>
                                        <p:tgtEl>
                                          <p:spTgt spid="3">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wipe(down)">
                                      <p:cBhvr>
                                        <p:cTn id="61" dur="580">
                                          <p:stCondLst>
                                            <p:cond delay="0"/>
                                          </p:stCondLst>
                                        </p:cTn>
                                        <p:tgtEl>
                                          <p:spTgt spid="3">
                                            <p:txEl>
                                              <p:pRg st="1" end="1"/>
                                            </p:txEl>
                                          </p:spTgt>
                                        </p:tgtEl>
                                      </p:cBhvr>
                                    </p:animEffect>
                                    <p:anim calcmode="lin" valueType="num">
                                      <p:cBhvr>
                                        <p:cTn id="6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1" end="1"/>
                                            </p:txEl>
                                          </p:spTgt>
                                        </p:tgtEl>
                                      </p:cBhvr>
                                      <p:to x="100000" y="60000"/>
                                    </p:animScale>
                                    <p:animScale>
                                      <p:cBhvr>
                                        <p:cTn id="68" dur="166" decel="50000">
                                          <p:stCondLst>
                                            <p:cond delay="676"/>
                                          </p:stCondLst>
                                        </p:cTn>
                                        <p:tgtEl>
                                          <p:spTgt spid="3">
                                            <p:txEl>
                                              <p:pRg st="1" end="1"/>
                                            </p:txEl>
                                          </p:spTgt>
                                        </p:tgtEl>
                                      </p:cBhvr>
                                      <p:to x="100000" y="100000"/>
                                    </p:animScale>
                                    <p:animScale>
                                      <p:cBhvr>
                                        <p:cTn id="69" dur="26">
                                          <p:stCondLst>
                                            <p:cond delay="1312"/>
                                          </p:stCondLst>
                                        </p:cTn>
                                        <p:tgtEl>
                                          <p:spTgt spid="3">
                                            <p:txEl>
                                              <p:pRg st="1" end="1"/>
                                            </p:txEl>
                                          </p:spTgt>
                                        </p:tgtEl>
                                      </p:cBhvr>
                                      <p:to x="100000" y="80000"/>
                                    </p:animScale>
                                    <p:animScale>
                                      <p:cBhvr>
                                        <p:cTn id="70" dur="166" decel="50000">
                                          <p:stCondLst>
                                            <p:cond delay="1338"/>
                                          </p:stCondLst>
                                        </p:cTn>
                                        <p:tgtEl>
                                          <p:spTgt spid="3">
                                            <p:txEl>
                                              <p:pRg st="1" end="1"/>
                                            </p:txEl>
                                          </p:spTgt>
                                        </p:tgtEl>
                                      </p:cBhvr>
                                      <p:to x="100000" y="100000"/>
                                    </p:animScale>
                                    <p:animScale>
                                      <p:cBhvr>
                                        <p:cTn id="71" dur="26">
                                          <p:stCondLst>
                                            <p:cond delay="1642"/>
                                          </p:stCondLst>
                                        </p:cTn>
                                        <p:tgtEl>
                                          <p:spTgt spid="3">
                                            <p:txEl>
                                              <p:pRg st="1" end="1"/>
                                            </p:txEl>
                                          </p:spTgt>
                                        </p:tgtEl>
                                      </p:cBhvr>
                                      <p:to x="100000" y="90000"/>
                                    </p:animScale>
                                    <p:animScale>
                                      <p:cBhvr>
                                        <p:cTn id="72" dur="166" decel="50000">
                                          <p:stCondLst>
                                            <p:cond delay="1668"/>
                                          </p:stCondLst>
                                        </p:cTn>
                                        <p:tgtEl>
                                          <p:spTgt spid="3">
                                            <p:txEl>
                                              <p:pRg st="1" end="1"/>
                                            </p:txEl>
                                          </p:spTgt>
                                        </p:tgtEl>
                                      </p:cBhvr>
                                      <p:to x="100000" y="100000"/>
                                    </p:animScale>
                                    <p:animScale>
                                      <p:cBhvr>
                                        <p:cTn id="73" dur="26">
                                          <p:stCondLst>
                                            <p:cond delay="1808"/>
                                          </p:stCondLst>
                                        </p:cTn>
                                        <p:tgtEl>
                                          <p:spTgt spid="3">
                                            <p:txEl>
                                              <p:pRg st="1" end="1"/>
                                            </p:txEl>
                                          </p:spTgt>
                                        </p:tgtEl>
                                      </p:cBhvr>
                                      <p:to x="100000" y="95000"/>
                                    </p:animScale>
                                    <p:animScale>
                                      <p:cBhvr>
                                        <p:cTn id="74" dur="166" decel="50000">
                                          <p:stCondLst>
                                            <p:cond delay="1834"/>
                                          </p:stCondLst>
                                        </p:cTn>
                                        <p:tgtEl>
                                          <p:spTgt spid="3">
                                            <p:txEl>
                                              <p:pRg st="1" end="1"/>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animEffect transition="in" filter="wipe(down)">
                                      <p:cBhvr>
                                        <p:cTn id="79" dur="580">
                                          <p:stCondLst>
                                            <p:cond delay="0"/>
                                          </p:stCondLst>
                                        </p:cTn>
                                        <p:tgtEl>
                                          <p:spTgt spid="3">
                                            <p:txEl>
                                              <p:pRg st="2" end="2"/>
                                            </p:txEl>
                                          </p:spTgt>
                                        </p:tgtEl>
                                      </p:cBhvr>
                                    </p:animEffect>
                                    <p:anim calcmode="lin" valueType="num">
                                      <p:cBhvr>
                                        <p:cTn id="8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2" end="2"/>
                                            </p:txEl>
                                          </p:spTgt>
                                        </p:tgtEl>
                                      </p:cBhvr>
                                      <p:to x="100000" y="60000"/>
                                    </p:animScale>
                                    <p:animScale>
                                      <p:cBhvr>
                                        <p:cTn id="86" dur="166" decel="50000">
                                          <p:stCondLst>
                                            <p:cond delay="676"/>
                                          </p:stCondLst>
                                        </p:cTn>
                                        <p:tgtEl>
                                          <p:spTgt spid="3">
                                            <p:txEl>
                                              <p:pRg st="2" end="2"/>
                                            </p:txEl>
                                          </p:spTgt>
                                        </p:tgtEl>
                                      </p:cBhvr>
                                      <p:to x="100000" y="100000"/>
                                    </p:animScale>
                                    <p:animScale>
                                      <p:cBhvr>
                                        <p:cTn id="87" dur="26">
                                          <p:stCondLst>
                                            <p:cond delay="1312"/>
                                          </p:stCondLst>
                                        </p:cTn>
                                        <p:tgtEl>
                                          <p:spTgt spid="3">
                                            <p:txEl>
                                              <p:pRg st="2" end="2"/>
                                            </p:txEl>
                                          </p:spTgt>
                                        </p:tgtEl>
                                      </p:cBhvr>
                                      <p:to x="100000" y="80000"/>
                                    </p:animScale>
                                    <p:animScale>
                                      <p:cBhvr>
                                        <p:cTn id="88" dur="166" decel="50000">
                                          <p:stCondLst>
                                            <p:cond delay="1338"/>
                                          </p:stCondLst>
                                        </p:cTn>
                                        <p:tgtEl>
                                          <p:spTgt spid="3">
                                            <p:txEl>
                                              <p:pRg st="2" end="2"/>
                                            </p:txEl>
                                          </p:spTgt>
                                        </p:tgtEl>
                                      </p:cBhvr>
                                      <p:to x="100000" y="100000"/>
                                    </p:animScale>
                                    <p:animScale>
                                      <p:cBhvr>
                                        <p:cTn id="89" dur="26">
                                          <p:stCondLst>
                                            <p:cond delay="1642"/>
                                          </p:stCondLst>
                                        </p:cTn>
                                        <p:tgtEl>
                                          <p:spTgt spid="3">
                                            <p:txEl>
                                              <p:pRg st="2" end="2"/>
                                            </p:txEl>
                                          </p:spTgt>
                                        </p:tgtEl>
                                      </p:cBhvr>
                                      <p:to x="100000" y="90000"/>
                                    </p:animScale>
                                    <p:animScale>
                                      <p:cBhvr>
                                        <p:cTn id="90" dur="166" decel="50000">
                                          <p:stCondLst>
                                            <p:cond delay="1668"/>
                                          </p:stCondLst>
                                        </p:cTn>
                                        <p:tgtEl>
                                          <p:spTgt spid="3">
                                            <p:txEl>
                                              <p:pRg st="2" end="2"/>
                                            </p:txEl>
                                          </p:spTgt>
                                        </p:tgtEl>
                                      </p:cBhvr>
                                      <p:to x="100000" y="100000"/>
                                    </p:animScale>
                                    <p:animScale>
                                      <p:cBhvr>
                                        <p:cTn id="91" dur="26">
                                          <p:stCondLst>
                                            <p:cond delay="1808"/>
                                          </p:stCondLst>
                                        </p:cTn>
                                        <p:tgtEl>
                                          <p:spTgt spid="3">
                                            <p:txEl>
                                              <p:pRg st="2" end="2"/>
                                            </p:txEl>
                                          </p:spTgt>
                                        </p:tgtEl>
                                      </p:cBhvr>
                                      <p:to x="100000" y="95000"/>
                                    </p:animScale>
                                    <p:animScale>
                                      <p:cBhvr>
                                        <p:cTn id="92" dur="166" decel="50000">
                                          <p:stCondLst>
                                            <p:cond delay="1834"/>
                                          </p:stCondLst>
                                        </p:cTn>
                                        <p:tgtEl>
                                          <p:spTgt spid="3">
                                            <p:txEl>
                                              <p:pRg st="2" end="2"/>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wipe(down)">
                                      <p:cBhvr>
                                        <p:cTn id="97" dur="580">
                                          <p:stCondLst>
                                            <p:cond delay="0"/>
                                          </p:stCondLst>
                                        </p:cTn>
                                        <p:tgtEl>
                                          <p:spTgt spid="4"/>
                                        </p:tgtEl>
                                      </p:cBhvr>
                                    </p:animEffect>
                                    <p:anim calcmode="lin" valueType="num">
                                      <p:cBhvr>
                                        <p:cTn id="9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gtEl>
                                      </p:cBhvr>
                                      <p:to x="100000" y="60000"/>
                                    </p:animScale>
                                    <p:animScale>
                                      <p:cBhvr>
                                        <p:cTn id="104" dur="166" decel="50000">
                                          <p:stCondLst>
                                            <p:cond delay="676"/>
                                          </p:stCondLst>
                                        </p:cTn>
                                        <p:tgtEl>
                                          <p:spTgt spid="4"/>
                                        </p:tgtEl>
                                      </p:cBhvr>
                                      <p:to x="100000" y="100000"/>
                                    </p:animScale>
                                    <p:animScale>
                                      <p:cBhvr>
                                        <p:cTn id="105" dur="26">
                                          <p:stCondLst>
                                            <p:cond delay="1312"/>
                                          </p:stCondLst>
                                        </p:cTn>
                                        <p:tgtEl>
                                          <p:spTgt spid="4"/>
                                        </p:tgtEl>
                                      </p:cBhvr>
                                      <p:to x="100000" y="80000"/>
                                    </p:animScale>
                                    <p:animScale>
                                      <p:cBhvr>
                                        <p:cTn id="106" dur="166" decel="50000">
                                          <p:stCondLst>
                                            <p:cond delay="1338"/>
                                          </p:stCondLst>
                                        </p:cTn>
                                        <p:tgtEl>
                                          <p:spTgt spid="4"/>
                                        </p:tgtEl>
                                      </p:cBhvr>
                                      <p:to x="100000" y="100000"/>
                                    </p:animScale>
                                    <p:animScale>
                                      <p:cBhvr>
                                        <p:cTn id="107" dur="26">
                                          <p:stCondLst>
                                            <p:cond delay="1642"/>
                                          </p:stCondLst>
                                        </p:cTn>
                                        <p:tgtEl>
                                          <p:spTgt spid="4"/>
                                        </p:tgtEl>
                                      </p:cBhvr>
                                      <p:to x="100000" y="90000"/>
                                    </p:animScale>
                                    <p:animScale>
                                      <p:cBhvr>
                                        <p:cTn id="108" dur="166" decel="50000">
                                          <p:stCondLst>
                                            <p:cond delay="1668"/>
                                          </p:stCondLst>
                                        </p:cTn>
                                        <p:tgtEl>
                                          <p:spTgt spid="4"/>
                                        </p:tgtEl>
                                      </p:cBhvr>
                                      <p:to x="100000" y="100000"/>
                                    </p:animScale>
                                    <p:animScale>
                                      <p:cBhvr>
                                        <p:cTn id="109" dur="26">
                                          <p:stCondLst>
                                            <p:cond delay="1808"/>
                                          </p:stCondLst>
                                        </p:cTn>
                                        <p:tgtEl>
                                          <p:spTgt spid="4"/>
                                        </p:tgtEl>
                                      </p:cBhvr>
                                      <p:to x="100000" y="95000"/>
                                    </p:animScale>
                                    <p:animScale>
                                      <p:cBhvr>
                                        <p:cTn id="11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9549" y="573109"/>
            <a:ext cx="11024316" cy="5582992"/>
          </a:xfrm>
          <a:prstGeom prst="rect">
            <a:avLst/>
          </a:prstGeom>
        </p:spPr>
      </p:pic>
    </p:spTree>
    <p:extLst>
      <p:ext uri="{BB962C8B-B14F-4D97-AF65-F5344CB8AC3E}">
        <p14:creationId xmlns:p14="http://schemas.microsoft.com/office/powerpoint/2010/main" xmlns="" val="10993386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4662" y="476517"/>
            <a:ext cx="11322675" cy="5795493"/>
          </a:xfrm>
          <a:prstGeom prst="rect">
            <a:avLst/>
          </a:prstGeom>
        </p:spPr>
      </p:pic>
    </p:spTree>
    <p:extLst>
      <p:ext uri="{BB962C8B-B14F-4D97-AF65-F5344CB8AC3E}">
        <p14:creationId xmlns:p14="http://schemas.microsoft.com/office/powerpoint/2010/main" xmlns="" val="339796244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59855"/>
            <a:ext cx="9601196" cy="978794"/>
          </a:xfrm>
        </p:spPr>
        <p:style>
          <a:lnRef idx="0">
            <a:schemeClr val="accent1"/>
          </a:lnRef>
          <a:fillRef idx="3">
            <a:schemeClr val="accent1"/>
          </a:fillRef>
          <a:effectRef idx="3">
            <a:schemeClr val="accent1"/>
          </a:effectRef>
          <a:fontRef idx="minor">
            <a:schemeClr val="lt1"/>
          </a:fontRef>
        </p:style>
        <p:txBody>
          <a:bodyPr/>
          <a:lstStyle/>
          <a:p>
            <a:pPr marL="0" marR="0">
              <a:lnSpc>
                <a:spcPct val="115000"/>
              </a:lnSpc>
              <a:spcBef>
                <a:spcPts val="0"/>
              </a:spcBef>
              <a:spcAft>
                <a:spcPts val="1000"/>
              </a:spcAft>
            </a:pPr>
            <a:r>
              <a:rPr lang="en-IN" dirty="0">
                <a:latin typeface="Algerian" panose="04020705040A02060702" pitchFamily="82" charset="0"/>
              </a:rPr>
              <a:t>PREVENTION OF HYPERTENSION</a:t>
            </a:r>
            <a:endParaRPr lang="en-US" sz="3200" dirty="0">
              <a:latin typeface="Algerian" panose="04020705040A02060702"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84228139"/>
              </p:ext>
            </p:extLst>
          </p:nvPr>
        </p:nvGraphicFramePr>
        <p:xfrm>
          <a:off x="1295402" y="1738650"/>
          <a:ext cx="9999370" cy="4486148"/>
        </p:xfrm>
        <a:graphic>
          <a:graphicData uri="http://schemas.openxmlformats.org/drawingml/2006/table">
            <a:tbl>
              <a:tblPr>
                <a:tableStyleId>{5C22544A-7EE6-4342-B048-85BDC9FD1C3A}</a:tableStyleId>
              </a:tblPr>
              <a:tblGrid>
                <a:gridCol w="9999370"/>
              </a:tblGrid>
              <a:tr h="4378816">
                <a:tc>
                  <a:txBody>
                    <a:bodyPr/>
                    <a:lstStyle/>
                    <a:p>
                      <a:pPr marL="285750" marR="0" lvl="0" indent="-285750" algn="l">
                        <a:lnSpc>
                          <a:spcPct val="115000"/>
                        </a:lnSpc>
                        <a:spcBef>
                          <a:spcPts val="0"/>
                        </a:spcBef>
                        <a:spcAft>
                          <a:spcPts val="800"/>
                        </a:spcAft>
                        <a:buFont typeface="Arial" panose="020B0604020202020204" pitchFamily="34" charset="0"/>
                        <a:buChar char="•"/>
                        <a:tabLst>
                          <a:tab pos="457200" algn="l"/>
                        </a:tabLst>
                      </a:pPr>
                      <a:r>
                        <a:rPr lang="en-IN" sz="1800" b="1" dirty="0" smtClean="0">
                          <a:effectLst/>
                        </a:rPr>
                        <a:t>Maintaining </a:t>
                      </a:r>
                      <a:r>
                        <a:rPr lang="en-IN" sz="1800" b="1" dirty="0">
                          <a:effectLst/>
                        </a:rPr>
                        <a:t>a Healthy Weight </a:t>
                      </a:r>
                      <a:endParaRPr lang="en-US" sz="16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1800" b="1" dirty="0">
                          <a:effectLst/>
                        </a:rPr>
                        <a:t>Reduce Salt/Sodium restriction diet</a:t>
                      </a:r>
                      <a:endParaRPr lang="en-US" sz="16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1800" b="1" dirty="0">
                          <a:effectLst/>
                        </a:rPr>
                        <a:t>Dietary fat modification </a:t>
                      </a:r>
                      <a:endParaRPr lang="en-US" sz="16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1800" b="1" dirty="0">
                          <a:effectLst/>
                        </a:rPr>
                        <a:t>Physical Exercise </a:t>
                      </a:r>
                      <a:endParaRPr lang="en-US" sz="16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1800" b="1" dirty="0">
                          <a:effectLst/>
                        </a:rPr>
                        <a:t>Alcohol restriction </a:t>
                      </a:r>
                      <a:endParaRPr lang="en-US" sz="16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1800" b="1" dirty="0">
                          <a:effectLst/>
                        </a:rPr>
                        <a:t>Caffeine restriction </a:t>
                      </a:r>
                      <a:endParaRPr lang="en-US" sz="16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1800" b="1" dirty="0">
                          <a:effectLst/>
                        </a:rPr>
                        <a:t>Smoking Cessation</a:t>
                      </a:r>
                      <a:endParaRPr lang="en-US" sz="16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1800" b="1" dirty="0">
                          <a:effectLst/>
                        </a:rPr>
                        <a:t>Limit Alcohol Consumption</a:t>
                      </a:r>
                      <a:endParaRPr lang="en-US" sz="16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1800" b="1" dirty="0">
                          <a:effectLst/>
                        </a:rPr>
                        <a:t>Control Diabetes</a:t>
                      </a:r>
                      <a:endParaRPr lang="en-US" sz="16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1800" b="1" dirty="0">
                          <a:effectLst/>
                        </a:rPr>
                        <a:t>Stress Relieving Techniques</a:t>
                      </a:r>
                      <a:endParaRPr lang="en-US" sz="16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1800" b="1" dirty="0">
                          <a:effectLst/>
                        </a:rPr>
                        <a:t>Regular blood pressure monitoring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3083" marR="93083" marT="0" marB="0"/>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10387" y="1738648"/>
            <a:ext cx="6026143" cy="4430331"/>
          </a:xfrm>
          <a:prstGeom prst="rect">
            <a:avLst/>
          </a:prstGeom>
        </p:spPr>
      </p:pic>
    </p:spTree>
    <p:extLst>
      <p:ext uri="{BB962C8B-B14F-4D97-AF65-F5344CB8AC3E}">
        <p14:creationId xmlns:p14="http://schemas.microsoft.com/office/powerpoint/2010/main" xmlns="" val="16952929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95401" y="682579"/>
            <a:ext cx="10076643" cy="5318975"/>
          </a:xfrm>
        </p:spPr>
      </p:pic>
    </p:spTree>
    <p:extLst>
      <p:ext uri="{BB962C8B-B14F-4D97-AF65-F5344CB8AC3E}">
        <p14:creationId xmlns:p14="http://schemas.microsoft.com/office/powerpoint/2010/main" xmlns="" val="4762460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59854"/>
            <a:ext cx="9601196" cy="901521"/>
          </a:xfrm>
        </p:spPr>
        <p:style>
          <a:lnRef idx="0">
            <a:schemeClr val="accent1"/>
          </a:lnRef>
          <a:fillRef idx="3">
            <a:schemeClr val="accent1"/>
          </a:fillRef>
          <a:effectRef idx="3">
            <a:schemeClr val="accent1"/>
          </a:effectRef>
          <a:fontRef idx="minor">
            <a:schemeClr val="lt1"/>
          </a:fontRef>
        </p:style>
        <p:txBody>
          <a:bodyPr>
            <a:noAutofit/>
          </a:bodyPr>
          <a:lstStyle/>
          <a:p>
            <a:r>
              <a:rPr lang="en-US" sz="3600" dirty="0">
                <a:latin typeface="Algerian" panose="04020705040A02060702" pitchFamily="82" charset="0"/>
              </a:rPr>
              <a:t>Nurses role in caring of patient with hypertension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67089974"/>
              </p:ext>
            </p:extLst>
          </p:nvPr>
        </p:nvGraphicFramePr>
        <p:xfrm>
          <a:off x="1159099" y="1828800"/>
          <a:ext cx="10200067" cy="4237149"/>
        </p:xfrm>
        <a:graphic>
          <a:graphicData uri="http://schemas.openxmlformats.org/drawingml/2006/table">
            <a:tbl>
              <a:tblPr>
                <a:tableStyleId>{5C22544A-7EE6-4342-B048-85BDC9FD1C3A}</a:tableStyleId>
              </a:tblPr>
              <a:tblGrid>
                <a:gridCol w="10200067"/>
              </a:tblGrid>
              <a:tr h="4237149">
                <a:tc>
                  <a:txBody>
                    <a:bodyPr/>
                    <a:lstStyle/>
                    <a:p>
                      <a:pPr marL="342900" marR="0" lvl="0" indent="-342900" algn="l">
                        <a:lnSpc>
                          <a:spcPct val="150000"/>
                        </a:lnSpc>
                        <a:spcBef>
                          <a:spcPts val="0"/>
                        </a:spcBef>
                        <a:spcAft>
                          <a:spcPts val="0"/>
                        </a:spcAft>
                        <a:buFont typeface="Symbol" panose="05050102010706020507" pitchFamily="18" charset="2"/>
                        <a:buChar char=""/>
                      </a:pPr>
                      <a:r>
                        <a:rPr lang="en-US" sz="1800" b="1" dirty="0">
                          <a:effectLst/>
                        </a:rPr>
                        <a:t>Nurses need to emphasize the concept of controlling hypertension</a:t>
                      </a:r>
                      <a:endParaRPr lang="en-US" sz="1600" b="1" dirty="0">
                        <a:effectLst/>
                      </a:endParaRPr>
                    </a:p>
                    <a:p>
                      <a:pPr marL="342900" marR="0" lvl="0" indent="-342900" algn="l">
                        <a:lnSpc>
                          <a:spcPct val="150000"/>
                        </a:lnSpc>
                        <a:spcBef>
                          <a:spcPts val="0"/>
                        </a:spcBef>
                        <a:spcAft>
                          <a:spcPts val="0"/>
                        </a:spcAft>
                        <a:buFont typeface="Symbol" panose="05050102010706020507" pitchFamily="18" charset="2"/>
                        <a:buChar char=""/>
                      </a:pPr>
                      <a:r>
                        <a:rPr lang="en-US" sz="1800" b="1" dirty="0">
                          <a:effectLst/>
                        </a:rPr>
                        <a:t>Regularly need to Monitor and record the client vital sign and blood pressure.</a:t>
                      </a:r>
                      <a:endParaRPr lang="en-US" sz="1600" b="1" dirty="0">
                        <a:effectLst/>
                      </a:endParaRPr>
                    </a:p>
                    <a:p>
                      <a:pPr marL="342900" marR="0" lvl="0" indent="-342900" algn="l">
                        <a:lnSpc>
                          <a:spcPct val="150000"/>
                        </a:lnSpc>
                        <a:spcBef>
                          <a:spcPts val="0"/>
                        </a:spcBef>
                        <a:spcAft>
                          <a:spcPts val="0"/>
                        </a:spcAft>
                        <a:buFont typeface="Symbol" panose="05050102010706020507" pitchFamily="18" charset="2"/>
                        <a:buChar char=""/>
                      </a:pPr>
                      <a:r>
                        <a:rPr lang="en-US" sz="1800" b="1" dirty="0">
                          <a:effectLst/>
                        </a:rPr>
                        <a:t>Nurses can encourage the patients to consult a dietitian to help develop a plan for weight loss.</a:t>
                      </a:r>
                      <a:endParaRPr lang="en-US" sz="1600" b="1" dirty="0">
                        <a:effectLst/>
                      </a:endParaRPr>
                    </a:p>
                    <a:p>
                      <a:pPr marL="342900" marR="0" lvl="0" indent="-342900" algn="l">
                        <a:lnSpc>
                          <a:spcPct val="150000"/>
                        </a:lnSpc>
                        <a:spcBef>
                          <a:spcPts val="0"/>
                        </a:spcBef>
                        <a:spcAft>
                          <a:spcPts val="1000"/>
                        </a:spcAft>
                        <a:buFont typeface="Symbol" panose="05050102010706020507" pitchFamily="18" charset="2"/>
                        <a:buChar char=""/>
                      </a:pPr>
                      <a:r>
                        <a:rPr lang="en-US" sz="1800" b="1" dirty="0">
                          <a:effectLst/>
                        </a:rPr>
                        <a:t>Advice client to take sodium restricted diet, less fat intake, increase intake of fruits and </a:t>
                      </a:r>
                      <a:r>
                        <a:rPr lang="en-US" sz="1800" b="1" dirty="0" smtClean="0">
                          <a:effectLst/>
                        </a:rPr>
                        <a:t>vegetables.</a:t>
                      </a:r>
                      <a:endParaRPr lang="en-US" sz="1600" b="1" dirty="0" smtClean="0">
                        <a:effectLst/>
                      </a:endParaRPr>
                    </a:p>
                    <a:p>
                      <a:pPr marL="342900" marR="0" lvl="0" indent="-342900" algn="l">
                        <a:lnSpc>
                          <a:spcPct val="150000"/>
                        </a:lnSpc>
                        <a:spcBef>
                          <a:spcPts val="0"/>
                        </a:spcBef>
                        <a:spcAft>
                          <a:spcPts val="1000"/>
                        </a:spcAft>
                        <a:buFont typeface="Symbol" panose="05050102010706020507" pitchFamily="18" charset="2"/>
                        <a:buChar char=""/>
                      </a:pPr>
                      <a:r>
                        <a:rPr lang="en-US" sz="1800" b="1" dirty="0" smtClean="0">
                          <a:effectLst/>
                        </a:rPr>
                        <a:t>Advice </a:t>
                      </a:r>
                      <a:r>
                        <a:rPr lang="en-US" sz="1800" b="1" dirty="0">
                          <a:effectLst/>
                        </a:rPr>
                        <a:t>client to maintain regular physical activity.</a:t>
                      </a:r>
                      <a:endParaRPr lang="en-US" sz="1600" b="1" dirty="0">
                        <a:effectLst/>
                      </a:endParaRPr>
                    </a:p>
                    <a:p>
                      <a:pPr marL="342900" marR="0" lvl="0" indent="-342900" algn="l">
                        <a:lnSpc>
                          <a:spcPct val="150000"/>
                        </a:lnSpc>
                        <a:spcBef>
                          <a:spcPts val="0"/>
                        </a:spcBef>
                        <a:spcAft>
                          <a:spcPts val="0"/>
                        </a:spcAft>
                        <a:buFont typeface="Symbol" panose="05050102010706020507" pitchFamily="18" charset="2"/>
                        <a:buChar char=""/>
                      </a:pPr>
                      <a:r>
                        <a:rPr lang="en-US" sz="1800" b="1" dirty="0">
                          <a:effectLst/>
                        </a:rPr>
                        <a:t>The patient should be advices to limit alcohol intake and tobacco should be avoided.</a:t>
                      </a:r>
                      <a:endParaRPr lang="en-US" sz="1600" b="1" dirty="0">
                        <a:effectLst/>
                      </a:endParaRPr>
                    </a:p>
                    <a:p>
                      <a:pPr marL="342900" marR="0" lvl="0" indent="-342900" algn="l">
                        <a:lnSpc>
                          <a:spcPct val="150000"/>
                        </a:lnSpc>
                        <a:spcBef>
                          <a:spcPts val="0"/>
                        </a:spcBef>
                        <a:spcAft>
                          <a:spcPts val="0"/>
                        </a:spcAft>
                        <a:buFont typeface="Symbol" panose="05050102010706020507" pitchFamily="18" charset="2"/>
                        <a:buChar char=""/>
                      </a:pPr>
                      <a:r>
                        <a:rPr lang="en-US" sz="1800" b="1" dirty="0">
                          <a:effectLst/>
                        </a:rPr>
                        <a:t>Stress should be avoided</a:t>
                      </a:r>
                      <a:endParaRPr lang="en-US" sz="1600" b="1" dirty="0">
                        <a:effectLst/>
                      </a:endParaRPr>
                    </a:p>
                    <a:p>
                      <a:pPr marL="342900" marR="0" lvl="0" indent="-342900" algn="l">
                        <a:lnSpc>
                          <a:spcPct val="150000"/>
                        </a:lnSpc>
                        <a:spcBef>
                          <a:spcPts val="0"/>
                        </a:spcBef>
                        <a:spcAft>
                          <a:spcPts val="0"/>
                        </a:spcAft>
                        <a:buFont typeface="Symbol" panose="05050102010706020507" pitchFamily="18" charset="2"/>
                        <a:buChar char=""/>
                      </a:pPr>
                      <a:r>
                        <a:rPr lang="en-US" sz="1800" b="1" dirty="0">
                          <a:effectLst/>
                        </a:rPr>
                        <a:t>Explain the client about the drug and use of drug at home as per physician.</a:t>
                      </a:r>
                      <a:endParaRPr lang="en-US" sz="1600" b="1" dirty="0">
                        <a:effectLst/>
                      </a:endParaRPr>
                    </a:p>
                    <a:p>
                      <a:pPr marL="342900" marR="0" lvl="0" indent="-342900" algn="l">
                        <a:lnSpc>
                          <a:spcPct val="150000"/>
                        </a:lnSpc>
                        <a:spcBef>
                          <a:spcPts val="0"/>
                        </a:spcBef>
                        <a:spcAft>
                          <a:spcPts val="1000"/>
                        </a:spcAft>
                        <a:buFont typeface="Symbol" panose="05050102010706020507" pitchFamily="18" charset="2"/>
                        <a:buChar char=""/>
                      </a:pPr>
                      <a:r>
                        <a:rPr lang="en-US" sz="1800" b="1" dirty="0">
                          <a:effectLst/>
                        </a:rPr>
                        <a:t>Explain the client about regular follow up and blood pressure monitoring.</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1588" marR="111588" marT="0" marB="0"/>
                </a:tc>
              </a:tr>
            </a:tbl>
          </a:graphicData>
        </a:graphic>
      </p:graphicFrame>
    </p:spTree>
    <p:extLst>
      <p:ext uri="{BB962C8B-B14F-4D97-AF65-F5344CB8AC3E}">
        <p14:creationId xmlns:p14="http://schemas.microsoft.com/office/powerpoint/2010/main" xmlns="" val="75258313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HYPOTENSION</a:t>
            </a:r>
            <a:endParaRPr lang="en-US" b="1" dirty="0"/>
          </a:p>
        </p:txBody>
      </p:sp>
      <p:sp>
        <p:nvSpPr>
          <p:cNvPr id="3" name="Content Placeholder 2"/>
          <p:cNvSpPr>
            <a:spLocks noGrp="1"/>
          </p:cNvSpPr>
          <p:nvPr>
            <p:ph idx="1"/>
          </p:nvPr>
        </p:nvSpPr>
        <p:spPr/>
        <p:txBody>
          <a:bodyPr/>
          <a:lstStyle/>
          <a:p>
            <a:r>
              <a:rPr lang="en-US" dirty="0" smtClean="0"/>
              <a:t>Low blood pressure occurs when blood pressure is much lower than normal. This means the heart, brain, and other parts of the body do not get enough blood. </a:t>
            </a:r>
          </a:p>
          <a:p>
            <a:r>
              <a:rPr lang="en-US" dirty="0" smtClean="0"/>
              <a:t>Hypotension is generally considered systolic blood pressure less than 90 millimeters of mercury (mm Hg) or diastolic less than 60 mm Hg.</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394" y="1035883"/>
            <a:ext cx="10933612" cy="3970318"/>
          </a:xfrm>
          <a:prstGeom prst="rect">
            <a:avLst/>
          </a:prstGeom>
        </p:spPr>
        <p:txBody>
          <a:bodyPr wrap="square">
            <a:spAutoFit/>
          </a:bodyPr>
          <a:lstStyle/>
          <a:p>
            <a:pPr algn="ctr" fontAlgn="base"/>
            <a:r>
              <a:rPr lang="en-US" sz="3600" b="1" dirty="0" smtClean="0"/>
              <a:t>Types of Hypotension</a:t>
            </a:r>
          </a:p>
          <a:p>
            <a:pPr fontAlgn="base"/>
            <a:r>
              <a:rPr lang="en-US" sz="2400" dirty="0" smtClean="0"/>
              <a:t>Hypotension is divided into several different classifications according to when your blood pressure drops.</a:t>
            </a:r>
          </a:p>
          <a:p>
            <a:pPr fontAlgn="base"/>
            <a:endParaRPr lang="en-US" sz="2400" dirty="0" smtClean="0"/>
          </a:p>
          <a:p>
            <a:pPr marL="342900" indent="-342900" fontAlgn="base">
              <a:buAutoNum type="arabicPeriod"/>
            </a:pPr>
            <a:r>
              <a:rPr lang="en-US" sz="2400" b="1" dirty="0" smtClean="0"/>
              <a:t>Orthostatic hypotension</a:t>
            </a:r>
            <a:r>
              <a:rPr lang="en-US" sz="2400" dirty="0" smtClean="0"/>
              <a:t> is the drop in blood pressure that occurs when you transition from sitting or lying down to standing. It is common in people of all ages. This is what some people refer to as “seeing stars” when they get up. They are most likely experiencing a brief period of dizziness caused by orthostatic hypotension.</a:t>
            </a:r>
          </a:p>
          <a:p>
            <a:pPr marL="342900" indent="-342900" fontAlgn="base">
              <a:buAutoNum type="arabicPeriod"/>
            </a:pPr>
            <a:endParaRPr lang="en-US" sz="2400" dirty="0" smtClean="0"/>
          </a:p>
          <a:p>
            <a:pPr fontAlgn="base"/>
            <a:r>
              <a:rPr lang="en-US" sz="2400" b="1" dirty="0" smtClean="0"/>
              <a:t>2. Postprandial hypotension</a:t>
            </a:r>
            <a:r>
              <a:rPr lang="en-US" sz="2400" dirty="0" smtClean="0"/>
              <a:t> is the drop of blood pressure occurring directly after eating. </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697" y="1088631"/>
            <a:ext cx="9966960" cy="3785652"/>
          </a:xfrm>
          <a:prstGeom prst="rect">
            <a:avLst/>
          </a:prstGeom>
        </p:spPr>
        <p:txBody>
          <a:bodyPr wrap="square">
            <a:spAutoFit/>
          </a:bodyPr>
          <a:lstStyle/>
          <a:p>
            <a:pPr fontAlgn="base"/>
            <a:r>
              <a:rPr lang="en-US" sz="2400" b="1" dirty="0" err="1" smtClean="0"/>
              <a:t>Neurally</a:t>
            </a:r>
            <a:r>
              <a:rPr lang="en-US" sz="2400" b="1" dirty="0" smtClean="0"/>
              <a:t> mediated hypotension</a:t>
            </a:r>
          </a:p>
          <a:p>
            <a:pPr fontAlgn="base"/>
            <a:r>
              <a:rPr lang="en-US" sz="2400" dirty="0" smtClean="0"/>
              <a:t>happens after you stand for a long time. According to the National Heart, Lung, and Blood Institute, children get this form of hypotension more often than adults (</a:t>
            </a:r>
            <a:r>
              <a:rPr lang="en-US" sz="2400" dirty="0" smtClean="0">
                <a:hlinkClick r:id="rId2"/>
              </a:rPr>
              <a:t>NHLBI</a:t>
            </a:r>
            <a:r>
              <a:rPr lang="en-US" sz="2400" dirty="0" smtClean="0"/>
              <a:t>, 2010). Emotionally upsetting events can also cause this drop in blood pressure.</a:t>
            </a:r>
          </a:p>
          <a:p>
            <a:pPr fontAlgn="base"/>
            <a:endParaRPr lang="en-US" sz="2400" b="1" dirty="0" smtClean="0"/>
          </a:p>
          <a:p>
            <a:pPr fontAlgn="base"/>
            <a:endParaRPr lang="en-US" sz="2400" b="1" dirty="0" smtClean="0"/>
          </a:p>
          <a:p>
            <a:pPr fontAlgn="base"/>
            <a:r>
              <a:rPr lang="en-US" sz="2400" b="1" dirty="0" smtClean="0"/>
              <a:t>Severe hypotension</a:t>
            </a:r>
            <a:r>
              <a:rPr lang="en-US" sz="2400" dirty="0" smtClean="0"/>
              <a:t> is related to shock. Shock occurs when your organs do not get the blood and oxygen they need to function properly. Severe hypotension can be life threatening if not treated promptly.</a:t>
            </a:r>
            <a:endParaRPr lang="en-US" sz="24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vphysiology.com/Blood%20Pressure/BP030%20hypotension%20causes.gif"/>
          <p:cNvPicPr>
            <a:picLocks noChangeAspect="1" noChangeArrowheads="1"/>
          </p:cNvPicPr>
          <p:nvPr/>
        </p:nvPicPr>
        <p:blipFill>
          <a:blip r:embed="rId2"/>
          <a:srcRect/>
          <a:stretch>
            <a:fillRect/>
          </a:stretch>
        </p:blipFill>
        <p:spPr bwMode="auto">
          <a:xfrm>
            <a:off x="926283" y="879110"/>
            <a:ext cx="10242460" cy="5245793"/>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34-menopause-symptoms.com/pics/how-hormones-affect-dizziness-and-balance.jpg"/>
          <p:cNvPicPr>
            <a:picLocks noChangeAspect="1" noChangeArrowheads="1"/>
          </p:cNvPicPr>
          <p:nvPr/>
        </p:nvPicPr>
        <p:blipFill>
          <a:blip r:embed="rId2"/>
          <a:srcRect/>
          <a:stretch>
            <a:fillRect/>
          </a:stretch>
        </p:blipFill>
        <p:spPr bwMode="auto">
          <a:xfrm>
            <a:off x="3120843" y="1272220"/>
            <a:ext cx="5505450" cy="4331745"/>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ormAutofit/>
          </a:bodyPr>
          <a:lstStyle/>
          <a:p>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defination</a:t>
            </a:r>
            <a:endParaRPr lang="en-US" sz="4000"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IN" b="1" dirty="0">
                <a:latin typeface="Times New Roman" panose="02020603050405020304" pitchFamily="18" charset="0"/>
                <a:cs typeface="Times New Roman" panose="02020603050405020304" pitchFamily="18" charset="0"/>
              </a:rPr>
              <a:t>According to the seventh report of the joint National committee on Prevention, Detection, Evaluation and Treatment of high blood pressure (JNC 7) Hypertension is defined as a persistent elevation of the systolic blood pressure at a level of 140mm hg or higher and diastolic blood pressure at a level of 90 mm hg or higher based on the average of two or more accurate blood pressure measurements taken during two or more contact with a health care </a:t>
            </a:r>
            <a:r>
              <a:rPr lang="en-IN" b="1" dirty="0" smtClean="0">
                <a:latin typeface="Times New Roman" panose="02020603050405020304" pitchFamily="18" charset="0"/>
                <a:cs typeface="Times New Roman" panose="02020603050405020304" pitchFamily="18" charset="0"/>
              </a:rPr>
              <a:t>provider</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45482" y="213782"/>
            <a:ext cx="3007622" cy="234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1970436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plus(in)">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healthy-ojas.com/assets/lowbp/lowbp-symptoms.jpg"/>
          <p:cNvPicPr>
            <a:picLocks noChangeAspect="1" noChangeArrowheads="1"/>
          </p:cNvPicPr>
          <p:nvPr/>
        </p:nvPicPr>
        <p:blipFill>
          <a:blip r:embed="rId2"/>
          <a:srcRect/>
          <a:stretch>
            <a:fillRect/>
          </a:stretch>
        </p:blipFill>
        <p:spPr bwMode="auto">
          <a:xfrm>
            <a:off x="1083037" y="1136468"/>
            <a:ext cx="6806928" cy="5105196"/>
          </a:xfrm>
          <a:prstGeom prst="rect">
            <a:avLst/>
          </a:prstGeom>
          <a:noFill/>
        </p:spPr>
      </p:pic>
      <p:pic>
        <p:nvPicPr>
          <p:cNvPr id="40964" name="Picture 4" descr="http://www.uspharmacist.com/CMSImagesContent/2012/2/USP1202-Hypotension-T1.gif"/>
          <p:cNvPicPr>
            <a:picLocks noChangeAspect="1" noChangeArrowheads="1"/>
          </p:cNvPicPr>
          <p:nvPr/>
        </p:nvPicPr>
        <p:blipFill>
          <a:blip r:embed="rId3"/>
          <a:srcRect/>
          <a:stretch>
            <a:fillRect/>
          </a:stretch>
        </p:blipFill>
        <p:spPr bwMode="auto">
          <a:xfrm>
            <a:off x="8933815" y="653142"/>
            <a:ext cx="2257425" cy="5355772"/>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532" y="1020473"/>
            <a:ext cx="9614263" cy="4955203"/>
          </a:xfrm>
          <a:prstGeom prst="rect">
            <a:avLst/>
          </a:prstGeom>
        </p:spPr>
        <p:txBody>
          <a:bodyPr wrap="square">
            <a:spAutoFit/>
          </a:bodyPr>
          <a:lstStyle/>
          <a:p>
            <a:pPr algn="ctr" fontAlgn="base"/>
            <a:r>
              <a:rPr lang="en-US" sz="2800" b="1" dirty="0" smtClean="0"/>
              <a:t>Treatment for Hypotension</a:t>
            </a:r>
          </a:p>
          <a:p>
            <a:pPr marL="457200" indent="-457200">
              <a:buFont typeface="Wingdings" pitchFamily="2" charset="2"/>
              <a:buChar char="ü"/>
            </a:pPr>
            <a:r>
              <a:rPr lang="en-US" sz="2400" dirty="0" smtClean="0"/>
              <a:t>Volume resuscitation </a:t>
            </a:r>
          </a:p>
          <a:p>
            <a:pPr marL="457200" indent="-457200">
              <a:buFont typeface="Wingdings" pitchFamily="2" charset="2"/>
              <a:buChar char="ü"/>
            </a:pPr>
            <a:r>
              <a:rPr lang="en-US" sz="2400" dirty="0" smtClean="0"/>
              <a:t>Blood pressure support with a vasopressor </a:t>
            </a:r>
          </a:p>
          <a:p>
            <a:pPr marL="457200" indent="-457200">
              <a:buFont typeface="Wingdings" pitchFamily="2" charset="2"/>
              <a:buChar char="ü"/>
            </a:pPr>
            <a:r>
              <a:rPr lang="en-US" sz="2400" dirty="0" smtClean="0"/>
              <a:t>Ensure adequate tissue perfusion</a:t>
            </a:r>
          </a:p>
          <a:p>
            <a:pPr marL="457200" indent="-457200">
              <a:buFont typeface="Wingdings" pitchFamily="2" charset="2"/>
              <a:buChar char="ü"/>
            </a:pPr>
            <a:r>
              <a:rPr lang="en-US" sz="2400" dirty="0" smtClean="0"/>
              <a:t>Address the underlying problem </a:t>
            </a:r>
          </a:p>
          <a:p>
            <a:pPr marL="457200" indent="-457200" fontAlgn="base">
              <a:buFont typeface="Wingdings" pitchFamily="2" charset="2"/>
              <a:buChar char="ü"/>
            </a:pPr>
            <a:r>
              <a:rPr lang="en-US" sz="2400" dirty="0" smtClean="0"/>
              <a:t>Drink plenty of water to avoid hypotension due to dehydration.</a:t>
            </a:r>
          </a:p>
          <a:p>
            <a:pPr marL="457200" indent="-457200" fontAlgn="base">
              <a:buFont typeface="Wingdings" pitchFamily="2" charset="2"/>
              <a:buChar char="ü"/>
            </a:pPr>
            <a:r>
              <a:rPr lang="en-US" sz="2400" dirty="0" smtClean="0"/>
              <a:t>Treat orthostatic hypotension with slow, gradual movements.</a:t>
            </a:r>
          </a:p>
          <a:p>
            <a:pPr marL="457200" indent="-457200" fontAlgn="base">
              <a:buFont typeface="Wingdings" pitchFamily="2" charset="2"/>
              <a:buChar char="ü"/>
            </a:pPr>
            <a:r>
              <a:rPr lang="en-US" sz="2400" dirty="0" smtClean="0"/>
              <a:t>Instead of standing up quickly, work your way into a sitting or standing position using small movements. </a:t>
            </a:r>
          </a:p>
          <a:p>
            <a:pPr marL="457200" indent="-457200" fontAlgn="base">
              <a:buFont typeface="Wingdings" pitchFamily="2" charset="2"/>
              <a:buChar char="ü"/>
            </a:pPr>
            <a:r>
              <a:rPr lang="en-US" sz="2400" dirty="0" smtClean="0"/>
              <a:t>Shock-induced hypotension is the most serious form of the condition. Severe hypotension must be treated immediately. Emergency personnel will give you fluids and possibly blood products to increase your blood pressure and stabilize your vital signs.</a:t>
            </a:r>
            <a:endParaRPr lang="en-US" sz="24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211" y="1166843"/>
            <a:ext cx="9966960" cy="3416320"/>
          </a:xfrm>
          <a:prstGeom prst="rect">
            <a:avLst/>
          </a:prstGeom>
        </p:spPr>
        <p:txBody>
          <a:bodyPr wrap="square">
            <a:spAutoFit/>
          </a:bodyPr>
          <a:lstStyle/>
          <a:p>
            <a:r>
              <a:rPr lang="en-US" sz="2400" b="1" dirty="0" smtClean="0"/>
              <a:t>Use more salt.</a:t>
            </a:r>
            <a:r>
              <a:rPr lang="en-US" sz="2400" dirty="0" smtClean="0"/>
              <a:t> Experts usually recommend limiting the amount of salt in your diet because sodium can raise blood pressure, sometimes dramatically. For people with low blood pressure, that can be a good thing.</a:t>
            </a:r>
          </a:p>
          <a:p>
            <a:r>
              <a:rPr lang="en-US" sz="2400" dirty="0" smtClean="0"/>
              <a:t>But because excess sodium can lead to heart failure, especially in older adults, it's important to check with your doctor before increasing the salt in your diet.</a:t>
            </a:r>
          </a:p>
          <a:p>
            <a:endParaRPr lang="en-US" sz="2400" b="1" dirty="0" smtClean="0"/>
          </a:p>
          <a:p>
            <a:r>
              <a:rPr lang="en-US" sz="2400" b="1" dirty="0" smtClean="0"/>
              <a:t>Wear compression stockings.</a:t>
            </a:r>
            <a:r>
              <a:rPr lang="en-US" sz="2400" dirty="0" smtClean="0"/>
              <a:t> The same elastic stockings commonly used to relieve the pain and swelling of varicose veins may help reduce the pooling of blood in your legs.</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umed.stb.sun.ac.za:8001/servlet/SBReadResourceServlet?rid=1HZQ32K6C-22NBBJN-9TM&amp;partName=htmljpeg"/>
          <p:cNvPicPr>
            <a:picLocks noChangeAspect="1" noChangeArrowheads="1"/>
          </p:cNvPicPr>
          <p:nvPr/>
        </p:nvPicPr>
        <p:blipFill>
          <a:blip r:embed="rId2"/>
          <a:srcRect/>
          <a:stretch>
            <a:fillRect/>
          </a:stretch>
        </p:blipFill>
        <p:spPr bwMode="auto">
          <a:xfrm>
            <a:off x="808717" y="628741"/>
            <a:ext cx="10477500" cy="5510802"/>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33341" y="772731"/>
            <a:ext cx="10212946" cy="5383369"/>
          </a:xfrm>
          <a:prstGeom prst="rect">
            <a:avLst/>
          </a:prstGeom>
        </p:spPr>
      </p:pic>
    </p:spTree>
    <p:extLst>
      <p:ext uri="{BB962C8B-B14F-4D97-AF65-F5344CB8AC3E}">
        <p14:creationId xmlns:p14="http://schemas.microsoft.com/office/powerpoint/2010/main" xmlns="" val="2606943626"/>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35980" y="1639229"/>
          <a:ext cx="10894740" cy="4572000"/>
        </p:xfrm>
        <a:graphic>
          <a:graphicData uri="http://schemas.openxmlformats.org/drawingml/2006/table">
            <a:tbl>
              <a:tblPr firstRow="1" bandRow="1">
                <a:tableStyleId>{5C22544A-7EE6-4342-B048-85BDC9FD1C3A}</a:tableStyleId>
              </a:tblPr>
              <a:tblGrid>
                <a:gridCol w="2723685"/>
                <a:gridCol w="2723685"/>
                <a:gridCol w="2723685"/>
                <a:gridCol w="2723685"/>
              </a:tblGrid>
              <a:tr h="865491">
                <a:tc>
                  <a:txBody>
                    <a:bodyPr/>
                    <a:lstStyle/>
                    <a:p>
                      <a:r>
                        <a:rPr kumimoji="0" lang="en-IN" sz="1800" b="1" kern="1200" dirty="0" smtClean="0">
                          <a:solidFill>
                            <a:schemeClr val="lt1"/>
                          </a:solidFill>
                          <a:latin typeface="+mn-lt"/>
                          <a:ea typeface="+mn-ea"/>
                          <a:cs typeface="+mn-cs"/>
                        </a:rPr>
                        <a:t>PATIENT/PROBLEM</a:t>
                      </a:r>
                      <a:endParaRPr lang="en-US" dirty="0"/>
                    </a:p>
                  </a:txBody>
                  <a:tcPr/>
                </a:tc>
                <a:tc>
                  <a:txBody>
                    <a:bodyPr/>
                    <a:lstStyle/>
                    <a:p>
                      <a:r>
                        <a:rPr kumimoji="0" lang="en-IN" sz="1800" b="1" kern="1200" dirty="0" smtClean="0">
                          <a:solidFill>
                            <a:schemeClr val="lt1"/>
                          </a:solidFill>
                          <a:latin typeface="+mn-lt"/>
                          <a:ea typeface="+mn-ea"/>
                          <a:cs typeface="+mn-cs"/>
                        </a:rPr>
                        <a:t>INTERVENTION</a:t>
                      </a:r>
                      <a:endParaRPr lang="en-US" dirty="0"/>
                    </a:p>
                  </a:txBody>
                  <a:tcPr/>
                </a:tc>
                <a:tc>
                  <a:txBody>
                    <a:bodyPr/>
                    <a:lstStyle/>
                    <a:p>
                      <a:r>
                        <a:rPr kumimoji="0" lang="en-IN" sz="1800" b="1" kern="1200" dirty="0" smtClean="0">
                          <a:solidFill>
                            <a:schemeClr val="lt1"/>
                          </a:solidFill>
                          <a:latin typeface="+mn-lt"/>
                          <a:ea typeface="+mn-ea"/>
                          <a:cs typeface="+mn-cs"/>
                        </a:rPr>
                        <a:t>COMPARISON</a:t>
                      </a:r>
                      <a:endParaRPr lang="en-US" dirty="0"/>
                    </a:p>
                  </a:txBody>
                  <a:tcPr/>
                </a:tc>
                <a:tc>
                  <a:txBody>
                    <a:bodyPr/>
                    <a:lstStyle/>
                    <a:p>
                      <a:pPr marL="0" marR="0">
                        <a:lnSpc>
                          <a:spcPct val="115000"/>
                        </a:lnSpc>
                        <a:spcBef>
                          <a:spcPts val="0"/>
                        </a:spcBef>
                        <a:spcAft>
                          <a:spcPts val="0"/>
                        </a:spcAft>
                      </a:pPr>
                      <a:r>
                        <a:rPr lang="en-IN" sz="1200" b="1" dirty="0">
                          <a:latin typeface="Calibri"/>
                          <a:ea typeface="Calibri"/>
                          <a:cs typeface="Times New Roman"/>
                        </a:rPr>
                        <a:t>OBSERVATION/RESULT</a:t>
                      </a:r>
                      <a:endParaRPr lang="en-US" sz="1100" dirty="0">
                        <a:latin typeface="Calibri"/>
                        <a:ea typeface="Calibri"/>
                        <a:cs typeface="Times New Roman"/>
                      </a:endParaRPr>
                    </a:p>
                  </a:txBody>
                  <a:tcPr marL="68580" marR="68580" marT="0" marB="0"/>
                </a:tc>
              </a:tr>
              <a:tr h="37065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600" kern="1200" dirty="0" smtClean="0">
                          <a:solidFill>
                            <a:schemeClr val="dk1"/>
                          </a:solidFill>
                          <a:latin typeface="Times New Roman" pitchFamily="18" charset="0"/>
                          <a:ea typeface="+mn-ea"/>
                          <a:cs typeface="Times New Roman" pitchFamily="18" charset="0"/>
                        </a:rPr>
                        <a:t>Treatment of Hypertension with Alternative Therapies (THAT) Study: a randomized clinical trial.</a:t>
                      </a:r>
                      <a:endParaRPr kumimoji="0" lang="en-US" sz="1600" kern="1200" dirty="0" smtClean="0">
                        <a:solidFill>
                          <a:schemeClr val="dk1"/>
                        </a:solidFill>
                        <a:latin typeface="Times New Roman" pitchFamily="18" charset="0"/>
                        <a:ea typeface="+mn-ea"/>
                        <a:cs typeface="Times New Roman" pitchFamily="18" charset="0"/>
                      </a:endParaRPr>
                    </a:p>
                    <a:p>
                      <a:endParaRPr lang="en-US" sz="1600" dirty="0">
                        <a:latin typeface="Times New Roman" pitchFamily="18" charset="0"/>
                        <a:cs typeface="Times New Roman" pitchFamily="18" charset="0"/>
                      </a:endParaRPr>
                    </a:p>
                  </a:txBody>
                  <a:tcPr/>
                </a:tc>
                <a:tc>
                  <a:txBody>
                    <a:bodyPr/>
                    <a:lstStyle/>
                    <a:p>
                      <a:pPr marL="0" marR="0">
                        <a:lnSpc>
                          <a:spcPct val="100000"/>
                        </a:lnSpc>
                        <a:spcBef>
                          <a:spcPts val="0"/>
                        </a:spcBef>
                        <a:spcAft>
                          <a:spcPts val="600"/>
                        </a:spcAft>
                      </a:pPr>
                      <a:r>
                        <a:rPr lang="en-IN" sz="1600" dirty="0">
                          <a:solidFill>
                            <a:srgbClr val="000000"/>
                          </a:solidFill>
                          <a:latin typeface="Times New Roman" pitchFamily="18" charset="0"/>
                          <a:ea typeface="Times New Roman"/>
                          <a:cs typeface="Times New Roman" pitchFamily="18" charset="0"/>
                        </a:rPr>
                        <a:t>(</a:t>
                      </a:r>
                      <a:r>
                        <a:rPr lang="en-IN" sz="1600" dirty="0" err="1">
                          <a:solidFill>
                            <a:srgbClr val="000000"/>
                          </a:solidFill>
                          <a:latin typeface="Times New Roman" pitchFamily="18" charset="0"/>
                          <a:ea typeface="Times New Roman"/>
                          <a:cs typeface="Times New Roman" pitchFamily="18" charset="0"/>
                        </a:rPr>
                        <a:t>i</a:t>
                      </a:r>
                      <a:r>
                        <a:rPr lang="en-IN" sz="1600" dirty="0">
                          <a:solidFill>
                            <a:srgbClr val="000000"/>
                          </a:solidFill>
                          <a:latin typeface="Times New Roman" pitchFamily="18" charset="0"/>
                          <a:ea typeface="Times New Roman"/>
                          <a:cs typeface="Times New Roman" pitchFamily="18" charset="0"/>
                        </a:rPr>
                        <a:t>) A dietary intervention program administered by a </a:t>
                      </a:r>
                      <a:r>
                        <a:rPr lang="en-IN" sz="1600" dirty="0" err="1">
                          <a:solidFill>
                            <a:srgbClr val="000000"/>
                          </a:solidFill>
                          <a:latin typeface="Times New Roman" pitchFamily="18" charset="0"/>
                          <a:ea typeface="Times New Roman"/>
                          <a:cs typeface="Times New Roman" pitchFamily="18" charset="0"/>
                        </a:rPr>
                        <a:t>dietitian</a:t>
                      </a:r>
                      <a:r>
                        <a:rPr lang="en-IN" sz="1600" dirty="0">
                          <a:solidFill>
                            <a:srgbClr val="000000"/>
                          </a:solidFill>
                          <a:latin typeface="Times New Roman" pitchFamily="18" charset="0"/>
                          <a:ea typeface="Times New Roman"/>
                          <a:cs typeface="Times New Roman" pitchFamily="18" charset="0"/>
                        </a:rPr>
                        <a:t> or (ii) a dietary intervention program administered by a doctor of chiropractic in conjunction with chiropractic spinal manipulation. The frequency of treatment for both groups was three times per week for 4 weeks, for a total of 12 visits.</a:t>
                      </a:r>
                      <a:endParaRPr lang="en-US" sz="1600" dirty="0">
                        <a:latin typeface="Times New Roman" pitchFamily="18" charset="0"/>
                        <a:ea typeface="Calibri"/>
                        <a:cs typeface="Times New Roman" pitchFamily="18" charset="0"/>
                      </a:endParaRPr>
                    </a:p>
                    <a:p>
                      <a:pPr marL="0" marR="0">
                        <a:lnSpc>
                          <a:spcPct val="115000"/>
                        </a:lnSpc>
                        <a:spcBef>
                          <a:spcPts val="0"/>
                        </a:spcBef>
                        <a:spcAft>
                          <a:spcPts val="0"/>
                        </a:spcAft>
                      </a:pPr>
                      <a:r>
                        <a:rPr lang="en-IN" sz="1600" dirty="0">
                          <a:solidFill>
                            <a:srgbClr val="000000"/>
                          </a:solidFill>
                          <a:latin typeface="Times New Roman" pitchFamily="18" charset="0"/>
                          <a:ea typeface="Times New Roman"/>
                          <a:cs typeface="Times New Roman" pitchFamily="18" charset="0"/>
                        </a:rPr>
                        <a:t>Randomized clinical trial Method use in the study.</a:t>
                      </a:r>
                      <a:endParaRPr lang="en-US" sz="1600" dirty="0">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IN" sz="1600" dirty="0">
                          <a:solidFill>
                            <a:srgbClr val="000000"/>
                          </a:solidFill>
                          <a:latin typeface="Times New Roman" pitchFamily="18" charset="0"/>
                          <a:ea typeface="Times New Roman"/>
                          <a:cs typeface="Times New Roman" pitchFamily="18" charset="0"/>
                        </a:rPr>
                        <a:t>This randomized clinical trial compared the effects of chiropractic spinal manipulation and diet with diet alone for lowering blood pressure in participants with high-normal blood pressure or stage I hypertension.</a:t>
                      </a:r>
                      <a:r>
                        <a:rPr lang="en-IN" sz="1600" dirty="0">
                          <a:latin typeface="Times New Roman" pitchFamily="18" charset="0"/>
                          <a:ea typeface="Calibri"/>
                          <a:cs typeface="Times New Roman" pitchFamily="18" charset="0"/>
                        </a:rPr>
                        <a:t>-</a:t>
                      </a:r>
                      <a:endParaRPr lang="en-US" sz="1600"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IN" sz="1600" dirty="0">
                          <a:solidFill>
                            <a:srgbClr val="000000"/>
                          </a:solidFill>
                          <a:latin typeface="Times New Roman" pitchFamily="18" charset="0"/>
                          <a:ea typeface="Times New Roman"/>
                          <a:cs typeface="Times New Roman" pitchFamily="18" charset="0"/>
                        </a:rPr>
                        <a:t>Study groups were comparable at baseline. Changes in potentially confounding covariates did not differ between groups.</a:t>
                      </a:r>
                      <a:endParaRPr lang="en-US" sz="1600" dirty="0">
                        <a:latin typeface="Times New Roman" pitchFamily="18" charset="0"/>
                        <a:ea typeface="Calibri"/>
                        <a:cs typeface="Times New Roman" pitchFamily="18" charset="0"/>
                      </a:endParaRPr>
                    </a:p>
                  </a:txBody>
                  <a:tcPr marL="68580" marR="68580" marT="0" marB="0"/>
                </a:tc>
              </a:tr>
            </a:tbl>
          </a:graphicData>
        </a:graphic>
      </p:graphicFrame>
      <p:sp>
        <p:nvSpPr>
          <p:cNvPr id="3" name="Title 2"/>
          <p:cNvSpPr>
            <a:spLocks noGrp="1"/>
          </p:cNvSpPr>
          <p:nvPr>
            <p:ph type="title"/>
          </p:nvPr>
        </p:nvSpPr>
        <p:spPr>
          <a:xfrm>
            <a:off x="1295402" y="982132"/>
            <a:ext cx="9601196" cy="634795"/>
          </a:xfrm>
        </p:spPr>
        <p:txBody>
          <a:bodyPr>
            <a:normAutofit fontScale="90000"/>
          </a:bodyPr>
          <a:lstStyle/>
          <a:p>
            <a:pPr algn="l"/>
            <a:r>
              <a:rPr lang="en-US" b="1" dirty="0" smtClean="0"/>
              <a:t>PICO</a:t>
            </a:r>
            <a:endParaRPr lang="en-US" b="1" dirty="0"/>
          </a:p>
        </p:txBody>
      </p:sp>
      <p:sp>
        <p:nvSpPr>
          <p:cNvPr id="4" name="Content Placeholder 3"/>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8642" y="1043189"/>
            <a:ext cx="10637950" cy="4816697"/>
          </a:xfrm>
          <a:prstGeom prst="rect">
            <a:avLst/>
          </a:prstGeom>
        </p:spPr>
      </p:pic>
      <p:sp>
        <p:nvSpPr>
          <p:cNvPr id="3" name="Rectangle 2"/>
          <p:cNvSpPr/>
          <p:nvPr/>
        </p:nvSpPr>
        <p:spPr>
          <a:xfrm>
            <a:off x="1483112" y="557560"/>
            <a:ext cx="8631044" cy="5909310"/>
          </a:xfrm>
          <a:prstGeom prst="rect">
            <a:avLst/>
          </a:prstGeom>
        </p:spPr>
        <p:txBody>
          <a:bodyPr wrap="square">
            <a:spAutoFit/>
          </a:bodyPr>
          <a:lstStyle/>
          <a:p>
            <a:pPr marL="624078" lvl="0" indent="-514350">
              <a:buFont typeface="+mj-lt"/>
              <a:buAutoNum type="arabicParenR"/>
            </a:pPr>
            <a:r>
              <a:rPr lang="en-IN" dirty="0" smtClean="0"/>
              <a:t>Hypertension means…</a:t>
            </a:r>
            <a:endParaRPr lang="en-US" dirty="0" smtClean="0"/>
          </a:p>
          <a:p>
            <a:pPr marL="916686" lvl="1" indent="-514350">
              <a:buFont typeface="+mj-lt"/>
              <a:buAutoNum type="alphaLcParenR"/>
            </a:pPr>
            <a:r>
              <a:rPr lang="en-IN" dirty="0" smtClean="0"/>
              <a:t>Increase blood pressure</a:t>
            </a:r>
            <a:endParaRPr lang="en-US" dirty="0" smtClean="0"/>
          </a:p>
          <a:p>
            <a:pPr marL="916686" lvl="1" indent="-514350">
              <a:buFont typeface="+mj-lt"/>
              <a:buAutoNum type="alphaLcParenR"/>
            </a:pPr>
            <a:r>
              <a:rPr lang="en-IN" dirty="0" smtClean="0"/>
              <a:t>Increase respiratory rate</a:t>
            </a:r>
            <a:endParaRPr lang="en-US" dirty="0" smtClean="0"/>
          </a:p>
          <a:p>
            <a:pPr marL="916686" lvl="1" indent="-514350">
              <a:buFont typeface="+mj-lt"/>
              <a:buAutoNum type="alphaLcParenR"/>
            </a:pPr>
            <a:r>
              <a:rPr lang="en-IN" dirty="0" smtClean="0"/>
              <a:t>Increase pulse</a:t>
            </a:r>
            <a:endParaRPr lang="en-US" dirty="0" smtClean="0"/>
          </a:p>
          <a:p>
            <a:pPr marL="624078" lvl="0" indent="-514350">
              <a:buFont typeface="+mj-lt"/>
              <a:buAutoNum type="arabicParenR"/>
            </a:pPr>
            <a:r>
              <a:rPr lang="en-IN" dirty="0" smtClean="0"/>
              <a:t>Hypotension means</a:t>
            </a:r>
            <a:endParaRPr lang="en-US" dirty="0" smtClean="0"/>
          </a:p>
          <a:p>
            <a:pPr marL="916686" lvl="1" indent="-514350">
              <a:buFont typeface="+mj-lt"/>
              <a:buAutoNum type="alphaLcParenR"/>
            </a:pPr>
            <a:r>
              <a:rPr lang="en-IN" dirty="0" smtClean="0"/>
              <a:t>Decrease blood pressure</a:t>
            </a:r>
            <a:endParaRPr lang="en-US" dirty="0" smtClean="0"/>
          </a:p>
          <a:p>
            <a:pPr marL="916686" lvl="1" indent="-514350">
              <a:buFont typeface="+mj-lt"/>
              <a:buAutoNum type="alphaLcParenR"/>
            </a:pPr>
            <a:r>
              <a:rPr lang="en-IN" dirty="0" smtClean="0"/>
              <a:t>Decrease respiratory rate</a:t>
            </a:r>
            <a:endParaRPr lang="en-US" dirty="0" smtClean="0"/>
          </a:p>
          <a:p>
            <a:pPr marL="916686" lvl="1" indent="-514350">
              <a:buFont typeface="+mj-lt"/>
              <a:buAutoNum type="alphaLcParenR"/>
            </a:pPr>
            <a:r>
              <a:rPr lang="en-IN" dirty="0" smtClean="0"/>
              <a:t>Decrease pulse</a:t>
            </a:r>
            <a:endParaRPr lang="en-US" dirty="0" smtClean="0"/>
          </a:p>
          <a:p>
            <a:pPr marL="624078" lvl="0" indent="-514350">
              <a:buFont typeface="+mj-lt"/>
              <a:buAutoNum type="arabicParenR"/>
            </a:pPr>
            <a:r>
              <a:rPr lang="en-IN" dirty="0" smtClean="0"/>
              <a:t>Which of the following etiological factor of  Hypertension?</a:t>
            </a:r>
            <a:endParaRPr lang="en-US" dirty="0" smtClean="0"/>
          </a:p>
          <a:p>
            <a:pPr marL="916686" lvl="1" indent="-514350">
              <a:buFont typeface="+mj-lt"/>
              <a:buAutoNum type="alphaLcParenR"/>
            </a:pPr>
            <a:r>
              <a:rPr lang="en-IN" dirty="0" smtClean="0"/>
              <a:t>Age</a:t>
            </a:r>
            <a:endParaRPr lang="en-US" dirty="0" smtClean="0"/>
          </a:p>
          <a:p>
            <a:pPr marL="916686" lvl="1" indent="-514350">
              <a:buFont typeface="+mj-lt"/>
              <a:buAutoNum type="alphaLcParenR"/>
            </a:pPr>
            <a:r>
              <a:rPr lang="en-IN" dirty="0" smtClean="0"/>
              <a:t>Smoking</a:t>
            </a:r>
            <a:endParaRPr lang="en-US" dirty="0" smtClean="0"/>
          </a:p>
          <a:p>
            <a:pPr marL="916686" lvl="1" indent="-514350">
              <a:buFont typeface="+mj-lt"/>
              <a:buAutoNum type="alphaLcParenR"/>
            </a:pPr>
            <a:r>
              <a:rPr lang="en-IN" dirty="0" smtClean="0"/>
              <a:t>Obesity</a:t>
            </a:r>
            <a:endParaRPr lang="en-US" dirty="0" smtClean="0"/>
          </a:p>
          <a:p>
            <a:pPr marL="916686" lvl="1" indent="-514350">
              <a:buFont typeface="+mj-lt"/>
              <a:buAutoNum type="alphaLcParenR"/>
            </a:pPr>
            <a:r>
              <a:rPr lang="en-IN" dirty="0" smtClean="0"/>
              <a:t>All of the above</a:t>
            </a:r>
            <a:endParaRPr lang="en-US" dirty="0" smtClean="0"/>
          </a:p>
          <a:p>
            <a:pPr marL="624078" lvl="0" indent="-514350">
              <a:buFont typeface="+mj-lt"/>
              <a:buAutoNum type="arabicParenR"/>
            </a:pPr>
            <a:r>
              <a:rPr lang="en-IN" dirty="0" smtClean="0"/>
              <a:t>Which of the following clinical Manifestation of  Hypertension?</a:t>
            </a:r>
            <a:endParaRPr lang="en-US" dirty="0" smtClean="0"/>
          </a:p>
          <a:p>
            <a:pPr marL="916686" lvl="1" indent="-514350">
              <a:buFont typeface="+mj-lt"/>
              <a:buAutoNum type="alphaLcParenR"/>
            </a:pPr>
            <a:r>
              <a:rPr lang="en-IN" dirty="0" err="1" smtClean="0"/>
              <a:t>Apnea</a:t>
            </a:r>
            <a:endParaRPr lang="en-US" dirty="0" smtClean="0"/>
          </a:p>
          <a:p>
            <a:pPr marL="916686" lvl="1" indent="-514350">
              <a:buFont typeface="+mj-lt"/>
              <a:buAutoNum type="alphaLcParenR"/>
            </a:pPr>
            <a:r>
              <a:rPr lang="en-IN" dirty="0" err="1" smtClean="0"/>
              <a:t>Bradycardia</a:t>
            </a:r>
            <a:endParaRPr lang="en-US" dirty="0" smtClean="0"/>
          </a:p>
          <a:p>
            <a:pPr marL="916686" lvl="1" indent="-514350">
              <a:buFont typeface="+mj-lt"/>
              <a:buAutoNum type="alphaLcParenR"/>
            </a:pPr>
            <a:r>
              <a:rPr lang="en-IN" dirty="0" smtClean="0"/>
              <a:t>Nasal Bleeding</a:t>
            </a:r>
            <a:endParaRPr lang="en-US" dirty="0" smtClean="0"/>
          </a:p>
          <a:p>
            <a:pPr marL="624078" lvl="0" indent="-514350">
              <a:buFont typeface="+mj-lt"/>
              <a:buAutoNum type="arabicParenR"/>
            </a:pPr>
            <a:r>
              <a:rPr lang="en-IN" dirty="0" smtClean="0"/>
              <a:t>Which medicine used to treat Hypertension?</a:t>
            </a:r>
            <a:endParaRPr lang="en-US" dirty="0" smtClean="0"/>
          </a:p>
          <a:p>
            <a:pPr marL="916686" lvl="1" indent="-514350">
              <a:buFont typeface="+mj-lt"/>
              <a:buAutoNum type="alphaLcParenR"/>
            </a:pPr>
            <a:r>
              <a:rPr lang="en-IN" dirty="0" smtClean="0"/>
              <a:t>Antibiotic</a:t>
            </a:r>
            <a:endParaRPr lang="en-US" dirty="0" smtClean="0"/>
          </a:p>
          <a:p>
            <a:pPr marL="916686" lvl="1" indent="-514350">
              <a:buFont typeface="+mj-lt"/>
              <a:buAutoNum type="alphaLcParenR"/>
            </a:pPr>
            <a:r>
              <a:rPr lang="en-IN" dirty="0" smtClean="0"/>
              <a:t>Anti microbial</a:t>
            </a:r>
            <a:endParaRPr lang="en-US" dirty="0" smtClean="0"/>
          </a:p>
          <a:p>
            <a:pPr marL="916686" lvl="1" indent="-514350">
              <a:buFont typeface="+mj-lt"/>
              <a:buAutoNum type="alphaLcParenR"/>
            </a:pPr>
            <a:r>
              <a:rPr lang="en-IN" dirty="0" smtClean="0"/>
              <a:t>Antihypertensive</a:t>
            </a:r>
            <a:endParaRPr lang="en-US" dirty="0" smtClean="0"/>
          </a:p>
        </p:txBody>
      </p:sp>
    </p:spTree>
    <p:extLst>
      <p:ext uri="{BB962C8B-B14F-4D97-AF65-F5344CB8AC3E}">
        <p14:creationId xmlns:p14="http://schemas.microsoft.com/office/powerpoint/2010/main" xmlns="" val="11510900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884556"/>
            <a:ext cx="9601196" cy="3991312"/>
          </a:xfrm>
        </p:spPr>
        <p:txBody>
          <a:bodyPr>
            <a:normAutofit/>
          </a:bodyPr>
          <a:lstStyle/>
          <a:p>
            <a:pPr>
              <a:buNone/>
            </a:pPr>
            <a:r>
              <a:rPr lang="en-US" dirty="0" smtClean="0"/>
              <a:t>Key answers:-</a:t>
            </a:r>
          </a:p>
          <a:p>
            <a:pPr>
              <a:buNone/>
            </a:pPr>
            <a:endParaRPr lang="en-US" dirty="0" smtClean="0"/>
          </a:p>
          <a:p>
            <a:pPr marL="624078" indent="-514350">
              <a:buFont typeface="+mj-lt"/>
              <a:buAutoNum type="arabicParenR"/>
            </a:pPr>
            <a:r>
              <a:rPr lang="en-US" dirty="0" smtClean="0"/>
              <a:t>A</a:t>
            </a:r>
          </a:p>
          <a:p>
            <a:pPr marL="624078" indent="-514350">
              <a:buFont typeface="+mj-lt"/>
              <a:buAutoNum type="arabicParenR"/>
            </a:pPr>
            <a:r>
              <a:rPr lang="en-US" dirty="0" smtClean="0"/>
              <a:t>A</a:t>
            </a:r>
          </a:p>
          <a:p>
            <a:pPr marL="624078" indent="-514350">
              <a:buFont typeface="+mj-lt"/>
              <a:buAutoNum type="arabicParenR"/>
            </a:pPr>
            <a:r>
              <a:rPr lang="en-US" dirty="0" smtClean="0"/>
              <a:t>D</a:t>
            </a:r>
          </a:p>
          <a:p>
            <a:pPr marL="624078" indent="-514350">
              <a:buFont typeface="+mj-lt"/>
              <a:buAutoNum type="arabicParenR"/>
            </a:pPr>
            <a:r>
              <a:rPr lang="en-US" dirty="0" smtClean="0"/>
              <a:t>C</a:t>
            </a:r>
          </a:p>
          <a:p>
            <a:pPr marL="624078" indent="-514350">
              <a:buFont typeface="+mj-lt"/>
              <a:buAutoNum type="arabicParenR"/>
            </a:pPr>
            <a:r>
              <a:rPr lang="en-US" dirty="0" smtClean="0"/>
              <a:t>C</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ormAutofit/>
          </a:bodyPr>
          <a:lstStyle/>
          <a:p>
            <a:r>
              <a:rPr lang="en-US" dirty="0" smtClean="0">
                <a:latin typeface="Algerian" panose="04020705040A02060702" pitchFamily="82" charset="0"/>
              </a:rPr>
              <a:t>Classification of hypertension</a:t>
            </a:r>
            <a:endParaRPr lang="en-US" dirty="0">
              <a:latin typeface="Algerian" panose="04020705040A02060702" pitchFamily="82" charset="0"/>
            </a:endParaRPr>
          </a:p>
        </p:txBody>
      </p:sp>
      <p:sp>
        <p:nvSpPr>
          <p:cNvPr id="8" name="Content Placeholder 7"/>
          <p:cNvSpPr>
            <a:spLocks noGrp="1"/>
          </p:cNvSpPr>
          <p:nvPr>
            <p:ph sz="half" idx="1"/>
          </p:nvPr>
        </p:nvSpPr>
        <p:spPr>
          <a:xfrm>
            <a:off x="1298448" y="2560320"/>
            <a:ext cx="7531992" cy="3310128"/>
          </a:xfrm>
        </p:spPr>
        <p:txBody>
          <a:bodyPr>
            <a:normAutofit/>
          </a:bodyPr>
          <a:lstStyle/>
          <a:p>
            <a:r>
              <a:rPr lang="en-GB" b="1" u="sng" dirty="0"/>
              <a:t>Primary </a:t>
            </a:r>
            <a:r>
              <a:rPr lang="en-GB" b="1" u="sng" dirty="0" smtClean="0"/>
              <a:t>hypertension:-</a:t>
            </a:r>
            <a:r>
              <a:rPr lang="en-GB" b="1" dirty="0"/>
              <a:t>affecting 95% of hypertensive patients. has no identifiable </a:t>
            </a:r>
            <a:r>
              <a:rPr lang="en-GB" b="1" dirty="0" smtClean="0"/>
              <a:t>cause</a:t>
            </a:r>
          </a:p>
          <a:p>
            <a:r>
              <a:rPr lang="en-GB" b="1" u="sng" dirty="0"/>
              <a:t>Secondary hypertension</a:t>
            </a:r>
            <a:r>
              <a:rPr lang="en-GB" b="1" u="sng" dirty="0" smtClean="0"/>
              <a:t>:-</a:t>
            </a:r>
            <a:r>
              <a:rPr lang="en-GB" b="1" dirty="0"/>
              <a:t>is a type of hypertension which is caused by an identifiable underlying secondary cause. </a:t>
            </a:r>
            <a:r>
              <a:rPr lang="en-GB" b="1" dirty="0" smtClean="0"/>
              <a:t>affecting </a:t>
            </a:r>
            <a:r>
              <a:rPr lang="en-GB" b="1" dirty="0"/>
              <a:t>only 5% of hypertensive patients. It has many different causes </a:t>
            </a:r>
            <a:r>
              <a:rPr lang="en-GB" b="1" dirty="0" smtClean="0"/>
              <a:t>including-</a:t>
            </a:r>
          </a:p>
          <a:p>
            <a:pPr>
              <a:buFont typeface="Wingdings" panose="05000000000000000000" pitchFamily="2" charset="2"/>
              <a:buChar char="ü"/>
            </a:pPr>
            <a:r>
              <a:rPr lang="en-GB" sz="2000" b="1" dirty="0" smtClean="0"/>
              <a:t>Endocrine diseases, </a:t>
            </a:r>
            <a:r>
              <a:rPr lang="en-IN" sz="2000" b="1" dirty="0"/>
              <a:t>Congenital narrowing of the </a:t>
            </a:r>
            <a:r>
              <a:rPr lang="en-IN" sz="2000" b="1" dirty="0" smtClean="0"/>
              <a:t>aorta</a:t>
            </a:r>
            <a:r>
              <a:rPr lang="en-GB" sz="2000" b="1" dirty="0" smtClean="0"/>
              <a:t>, </a:t>
            </a:r>
            <a:r>
              <a:rPr lang="en-IN" sz="2000" b="1" dirty="0"/>
              <a:t>Renal </a:t>
            </a:r>
            <a:r>
              <a:rPr lang="en-IN" sz="2000" b="1" dirty="0" smtClean="0"/>
              <a:t>disease, </a:t>
            </a:r>
            <a:r>
              <a:rPr lang="en-IN" sz="2000" b="1" dirty="0"/>
              <a:t>Neurology </a:t>
            </a:r>
            <a:r>
              <a:rPr lang="en-IN" sz="2000" b="1" dirty="0" smtClean="0"/>
              <a:t>disorders, Pregnancy, Medications.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a:xfrm>
            <a:off x="8976574" y="2560320"/>
            <a:ext cx="1923073" cy="3310128"/>
          </a:xfrm>
        </p:spPr>
        <p:txBody>
          <a:bodyPr>
            <a:norm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76574" y="2418654"/>
            <a:ext cx="2295525" cy="3660174"/>
          </a:xfrm>
          <a:prstGeom prst="rect">
            <a:avLst/>
          </a:prstGeom>
        </p:spPr>
      </p:pic>
    </p:spTree>
    <p:extLst>
      <p:ext uri="{BB962C8B-B14F-4D97-AF65-F5344CB8AC3E}">
        <p14:creationId xmlns:p14="http://schemas.microsoft.com/office/powerpoint/2010/main" xmlns="" val="1328487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xmlns="" val="0"/>
              </a:ext>
            </a:extLst>
          </a:blip>
          <a:stretch>
            <a:fillRect/>
          </a:stretch>
        </p:blipFill>
        <p:spPr>
          <a:xfrm>
            <a:off x="1416676" y="931147"/>
            <a:ext cx="9788525" cy="4841875"/>
          </a:xfrm>
        </p:spPr>
      </p:pic>
    </p:spTree>
    <p:extLst>
      <p:ext uri="{BB962C8B-B14F-4D97-AF65-F5344CB8AC3E}">
        <p14:creationId xmlns:p14="http://schemas.microsoft.com/office/powerpoint/2010/main" xmlns="" val="23387887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IN" b="1" dirty="0">
                <a:latin typeface="Algerian" panose="04020705040A02060702" pitchFamily="82" charset="0"/>
              </a:rPr>
              <a:t>RISK FACTORS FOR HYPERTENSION</a:t>
            </a:r>
            <a:endParaRPr lang="en-US" dirty="0">
              <a:latin typeface="Algerian" panose="04020705040A02060702" pitchFamily="82" charset="0"/>
            </a:endParaRPr>
          </a:p>
        </p:txBody>
      </p:sp>
      <p:sp>
        <p:nvSpPr>
          <p:cNvPr id="10" name="Content Placeholder 9"/>
          <p:cNvSpPr>
            <a:spLocks noGrp="1"/>
          </p:cNvSpPr>
          <p:nvPr>
            <p:ph sz="half" idx="1"/>
          </p:nvPr>
        </p:nvSpPr>
        <p:spPr>
          <a:xfrm>
            <a:off x="1298448" y="2560320"/>
            <a:ext cx="3685676" cy="3310128"/>
          </a:xfrm>
        </p:spPr>
        <p:txBody>
          <a:bodyPr>
            <a:normAutofit/>
          </a:bodyPr>
          <a:lstStyle/>
          <a:p>
            <a:pPr marL="342900" lvl="0" indent="-342900">
              <a:lnSpc>
                <a:spcPct val="150000"/>
              </a:lnSpc>
              <a:spcBef>
                <a:spcPts val="0"/>
              </a:spcBef>
              <a:spcAft>
                <a:spcPts val="0"/>
              </a:spcAft>
              <a:buFont typeface="+mj-lt"/>
              <a:buAutoNum type="romanUcPeriod"/>
            </a:pPr>
            <a:r>
              <a:rPr lang="en-US" sz="2800" b="1" dirty="0"/>
              <a:t>Non-modifiable risk </a:t>
            </a:r>
            <a:r>
              <a:rPr lang="en-US" sz="2800" b="1" dirty="0" smtClean="0"/>
              <a:t>factors.</a:t>
            </a:r>
          </a:p>
          <a:p>
            <a:pPr marL="342900" lvl="0" indent="-342900">
              <a:lnSpc>
                <a:spcPct val="150000"/>
              </a:lnSpc>
              <a:spcBef>
                <a:spcPts val="0"/>
              </a:spcBef>
              <a:spcAft>
                <a:spcPts val="0"/>
              </a:spcAft>
              <a:buFont typeface="+mj-lt"/>
              <a:buAutoNum type="romanUcPeriod"/>
            </a:pPr>
            <a:endParaRPr lang="en-US" b="1" dirty="0"/>
          </a:p>
          <a:p>
            <a:pPr marL="342900" lvl="0" indent="-342900">
              <a:lnSpc>
                <a:spcPct val="150000"/>
              </a:lnSpc>
              <a:spcBef>
                <a:spcPts val="0"/>
              </a:spcBef>
              <a:spcAft>
                <a:spcPts val="0"/>
              </a:spcAft>
              <a:buFont typeface="+mj-lt"/>
              <a:buAutoNum type="romanUcPeriod"/>
            </a:pPr>
            <a:r>
              <a:rPr lang="en-US" b="1" dirty="0" smtClean="0"/>
              <a:t>II. Modifiable </a:t>
            </a:r>
            <a:r>
              <a:rPr lang="en-US" b="1" dirty="0"/>
              <a:t>risk factors</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4765183" y="2560638"/>
            <a:ext cx="6619741" cy="3584131"/>
          </a:xfrm>
        </p:spPr>
      </p:pic>
    </p:spTree>
    <p:extLst>
      <p:ext uri="{BB962C8B-B14F-4D97-AF65-F5344CB8AC3E}">
        <p14:creationId xmlns:p14="http://schemas.microsoft.com/office/powerpoint/2010/main" xmlns="" val="6487363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p:cTn id="1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1" dur="5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45913"/>
          </a:xfr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nSpc>
                <a:spcPct val="150000"/>
              </a:lnSpc>
              <a:spcBef>
                <a:spcPts val="0"/>
              </a:spcBef>
              <a:spcAft>
                <a:spcPts val="1000"/>
              </a:spcAft>
            </a:pPr>
            <a:r>
              <a:rPr lang="en-US" b="1" dirty="0" smtClean="0">
                <a:latin typeface="Algerian" panose="04020705040A02060702" pitchFamily="82" charset="0"/>
                <a:ea typeface="Times New Roman" panose="02020603050405020304" pitchFamily="18" charset="0"/>
                <a:cs typeface="Times New Roman" panose="02020603050405020304" pitchFamily="18" charset="0"/>
              </a:rPr>
              <a:t>SIGNS AND SYMPTOMS</a:t>
            </a:r>
            <a:endParaRPr lang="en-US" b="1" dirty="0">
              <a:latin typeface="Algerian" panose="04020705040A02060702" pitchFamily="82" charset="0"/>
              <a:ea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599472936"/>
              </p:ext>
            </p:extLst>
          </p:nvPr>
        </p:nvGraphicFramePr>
        <p:xfrm>
          <a:off x="1004552" y="2331076"/>
          <a:ext cx="9892046" cy="3862587"/>
        </p:xfrm>
        <a:graphic>
          <a:graphicData uri="http://schemas.openxmlformats.org/drawingml/2006/table">
            <a:tbl>
              <a:tblPr>
                <a:tableStyleId>{5C22544A-7EE6-4342-B048-85BDC9FD1C3A}</a:tableStyleId>
              </a:tblPr>
              <a:tblGrid>
                <a:gridCol w="9892046"/>
              </a:tblGrid>
              <a:tr h="3862587">
                <a:tc>
                  <a:txBody>
                    <a:bodyPr/>
                    <a:lstStyle/>
                    <a:p>
                      <a:pPr marL="342900" marR="0" lvl="0" indent="-342900" algn="l">
                        <a:lnSpc>
                          <a:spcPct val="150000"/>
                        </a:lnSpc>
                        <a:spcBef>
                          <a:spcPts val="0"/>
                        </a:spcBef>
                        <a:spcAft>
                          <a:spcPts val="0"/>
                        </a:spcAft>
                        <a:buFont typeface="Wingdings" panose="05000000000000000000" pitchFamily="2" charset="2"/>
                        <a:buChar char=""/>
                      </a:pPr>
                      <a:r>
                        <a:rPr lang="en-US" sz="1600" dirty="0">
                          <a:effectLst/>
                        </a:rPr>
                        <a:t>Severe headaches </a:t>
                      </a:r>
                      <a:endParaRPr lang="en-US" sz="1400" dirty="0">
                        <a:effectLst/>
                      </a:endParaRPr>
                    </a:p>
                    <a:p>
                      <a:pPr marL="342900" marR="0" lvl="0" indent="-342900" algn="l">
                        <a:lnSpc>
                          <a:spcPct val="150000"/>
                        </a:lnSpc>
                        <a:spcBef>
                          <a:spcPts val="0"/>
                        </a:spcBef>
                        <a:spcAft>
                          <a:spcPts val="0"/>
                        </a:spcAft>
                        <a:buFont typeface="Wingdings" panose="05000000000000000000" pitchFamily="2" charset="2"/>
                        <a:buChar char=""/>
                      </a:pPr>
                      <a:r>
                        <a:rPr lang="en-US" sz="1600" dirty="0">
                          <a:effectLst/>
                        </a:rPr>
                        <a:t>Fatigue or confusion </a:t>
                      </a:r>
                      <a:endParaRPr lang="en-US" sz="1400" dirty="0">
                        <a:effectLst/>
                      </a:endParaRPr>
                    </a:p>
                    <a:p>
                      <a:pPr marL="342900" marR="0" lvl="0" indent="-342900" algn="l">
                        <a:lnSpc>
                          <a:spcPct val="150000"/>
                        </a:lnSpc>
                        <a:spcBef>
                          <a:spcPts val="0"/>
                        </a:spcBef>
                        <a:spcAft>
                          <a:spcPts val="0"/>
                        </a:spcAft>
                        <a:buFont typeface="Wingdings" panose="05000000000000000000" pitchFamily="2" charset="2"/>
                        <a:buChar char=""/>
                      </a:pPr>
                      <a:r>
                        <a:rPr lang="en-US" sz="1600" dirty="0">
                          <a:effectLst/>
                        </a:rPr>
                        <a:t>Dizziness </a:t>
                      </a:r>
                      <a:endParaRPr lang="en-US" sz="1400" dirty="0">
                        <a:effectLst/>
                      </a:endParaRPr>
                    </a:p>
                    <a:p>
                      <a:pPr marL="342900" marR="0" lvl="0" indent="-342900" algn="l">
                        <a:lnSpc>
                          <a:spcPct val="150000"/>
                        </a:lnSpc>
                        <a:spcBef>
                          <a:spcPts val="0"/>
                        </a:spcBef>
                        <a:spcAft>
                          <a:spcPts val="0"/>
                        </a:spcAft>
                        <a:buFont typeface="Wingdings" panose="05000000000000000000" pitchFamily="2" charset="2"/>
                        <a:buChar char=""/>
                      </a:pPr>
                      <a:r>
                        <a:rPr lang="en-US" sz="1600" dirty="0">
                          <a:effectLst/>
                        </a:rPr>
                        <a:t>Palpitations</a:t>
                      </a:r>
                      <a:endParaRPr lang="en-US" sz="1400" dirty="0">
                        <a:effectLst/>
                      </a:endParaRPr>
                    </a:p>
                    <a:p>
                      <a:pPr marL="342900" marR="0" lvl="0" indent="-342900" algn="l">
                        <a:lnSpc>
                          <a:spcPct val="150000"/>
                        </a:lnSpc>
                        <a:spcBef>
                          <a:spcPts val="0"/>
                        </a:spcBef>
                        <a:spcAft>
                          <a:spcPts val="0"/>
                        </a:spcAft>
                        <a:buFont typeface="Wingdings" panose="05000000000000000000" pitchFamily="2" charset="2"/>
                        <a:buChar char=""/>
                      </a:pPr>
                      <a:r>
                        <a:rPr lang="en-US" sz="1600" dirty="0">
                          <a:effectLst/>
                        </a:rPr>
                        <a:t>Nausea</a:t>
                      </a:r>
                      <a:endParaRPr lang="en-US" sz="1400" dirty="0">
                        <a:effectLst/>
                      </a:endParaRPr>
                    </a:p>
                    <a:p>
                      <a:pPr marL="342900" marR="0" lvl="0" indent="-342900" algn="l">
                        <a:lnSpc>
                          <a:spcPct val="150000"/>
                        </a:lnSpc>
                        <a:spcBef>
                          <a:spcPts val="0"/>
                        </a:spcBef>
                        <a:spcAft>
                          <a:spcPts val="0"/>
                        </a:spcAft>
                        <a:buFont typeface="Wingdings" panose="05000000000000000000" pitchFamily="2" charset="2"/>
                        <a:buChar char=""/>
                      </a:pPr>
                      <a:r>
                        <a:rPr lang="en-US" sz="1600" dirty="0">
                          <a:effectLst/>
                        </a:rPr>
                        <a:t>Papilledema (swelling of the optic disc)</a:t>
                      </a:r>
                      <a:endParaRPr lang="en-US" sz="1400" dirty="0">
                        <a:effectLst/>
                      </a:endParaRPr>
                    </a:p>
                    <a:p>
                      <a:pPr marL="342900" marR="0" lvl="0" indent="-342900" algn="l">
                        <a:lnSpc>
                          <a:spcPct val="150000"/>
                        </a:lnSpc>
                        <a:spcBef>
                          <a:spcPts val="0"/>
                        </a:spcBef>
                        <a:spcAft>
                          <a:spcPts val="0"/>
                        </a:spcAft>
                        <a:buFont typeface="Wingdings" panose="05000000000000000000" pitchFamily="2" charset="2"/>
                        <a:buChar char=""/>
                      </a:pPr>
                      <a:r>
                        <a:rPr lang="en-US" sz="1600" dirty="0">
                          <a:effectLst/>
                        </a:rPr>
                        <a:t>Problems with vision </a:t>
                      </a:r>
                      <a:endParaRPr lang="en-US" sz="1400" dirty="0">
                        <a:effectLst/>
                      </a:endParaRPr>
                    </a:p>
                    <a:p>
                      <a:pPr marL="342900" marR="0" lvl="0" indent="-342900" algn="l">
                        <a:lnSpc>
                          <a:spcPct val="150000"/>
                        </a:lnSpc>
                        <a:spcBef>
                          <a:spcPts val="0"/>
                        </a:spcBef>
                        <a:spcAft>
                          <a:spcPts val="0"/>
                        </a:spcAft>
                        <a:buFont typeface="Wingdings" panose="05000000000000000000" pitchFamily="2" charset="2"/>
                        <a:buChar char=""/>
                      </a:pPr>
                      <a:r>
                        <a:rPr lang="en-US" sz="1600" dirty="0">
                          <a:effectLst/>
                        </a:rPr>
                        <a:t>Chest pains </a:t>
                      </a:r>
                      <a:endParaRPr lang="en-US" sz="1400" dirty="0">
                        <a:effectLst/>
                      </a:endParaRPr>
                    </a:p>
                    <a:p>
                      <a:pPr marL="342900" marR="0" lvl="0" indent="-342900" algn="l">
                        <a:lnSpc>
                          <a:spcPct val="150000"/>
                        </a:lnSpc>
                        <a:spcBef>
                          <a:spcPts val="0"/>
                        </a:spcBef>
                        <a:spcAft>
                          <a:spcPts val="0"/>
                        </a:spcAft>
                        <a:buFont typeface="Wingdings" panose="05000000000000000000" pitchFamily="2" charset="2"/>
                        <a:buChar char=""/>
                      </a:pPr>
                      <a:r>
                        <a:rPr lang="en-US" sz="1600" dirty="0">
                          <a:effectLst/>
                        </a:rPr>
                        <a:t>Dyspnea </a:t>
                      </a:r>
                      <a:endParaRPr lang="en-US" sz="1400" dirty="0">
                        <a:effectLst/>
                      </a:endParaRPr>
                    </a:p>
                    <a:p>
                      <a:pPr marL="342900" marR="0" lvl="0" indent="-342900" algn="l">
                        <a:lnSpc>
                          <a:spcPct val="150000"/>
                        </a:lnSpc>
                        <a:spcBef>
                          <a:spcPts val="0"/>
                        </a:spcBef>
                        <a:spcAft>
                          <a:spcPts val="0"/>
                        </a:spcAft>
                        <a:buFont typeface="Wingdings" panose="05000000000000000000" pitchFamily="2" charset="2"/>
                        <a:buChar char=""/>
                      </a:pPr>
                      <a:r>
                        <a:rPr lang="en-US" sz="1600" dirty="0" smtClean="0">
                          <a:effectLst/>
                        </a:rPr>
                        <a:t>Hematuria</a:t>
                      </a:r>
                      <a:endParaRPr lang="en-US" sz="1400" dirty="0">
                        <a:effectLst/>
                      </a:endParaRPr>
                    </a:p>
                  </a:txBody>
                  <a:tcPr marL="114300" marR="114300" marT="0" marB="0"/>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9189" y="2228045"/>
            <a:ext cx="3869025" cy="40568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50938" y="2440512"/>
            <a:ext cx="2845659" cy="36318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05362" y="2227977"/>
            <a:ext cx="3245576" cy="4056913"/>
          </a:xfrm>
          <a:prstGeom prst="rect">
            <a:avLst/>
          </a:prstGeom>
        </p:spPr>
      </p:pic>
    </p:spTree>
    <p:extLst>
      <p:ext uri="{BB962C8B-B14F-4D97-AF65-F5344CB8AC3E}">
        <p14:creationId xmlns:p14="http://schemas.microsoft.com/office/powerpoint/2010/main" xmlns="" val="22923672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b="1" dirty="0">
                <a:latin typeface="Algerian" panose="04020705040A02060702" pitchFamily="82" charset="0"/>
              </a:rPr>
              <a:t>Diagnostic Evaluation</a:t>
            </a:r>
          </a:p>
        </p:txBody>
      </p:sp>
      <p:sp>
        <p:nvSpPr>
          <p:cNvPr id="7" name="Content Placeholder 6"/>
          <p:cNvSpPr>
            <a:spLocks noGrp="1"/>
          </p:cNvSpPr>
          <p:nvPr>
            <p:ph idx="1"/>
          </p:nvPr>
        </p:nvSpPr>
        <p:spPr/>
        <p:txBody>
          <a:bodyPr>
            <a:normAutofit fontScale="85000" lnSpcReduction="20000"/>
          </a:bodyPr>
          <a:lstStyle/>
          <a:p>
            <a:pPr>
              <a:buFont typeface="Wingdings" panose="05000000000000000000" pitchFamily="2" charset="2"/>
              <a:buChar char="q"/>
            </a:pPr>
            <a:r>
              <a:rPr lang="en-US" sz="2600" dirty="0"/>
              <a:t>	</a:t>
            </a:r>
            <a:r>
              <a:rPr lang="en-US" sz="2600" b="1" dirty="0"/>
              <a:t>History </a:t>
            </a:r>
            <a:r>
              <a:rPr lang="en-US" sz="2600" b="1" dirty="0" smtClean="0"/>
              <a:t> taking Physical </a:t>
            </a:r>
            <a:r>
              <a:rPr lang="en-US" sz="2600" b="1" dirty="0"/>
              <a:t>examination </a:t>
            </a:r>
          </a:p>
          <a:p>
            <a:pPr>
              <a:buFont typeface="Wingdings" panose="05000000000000000000" pitchFamily="2" charset="2"/>
              <a:buChar char="q"/>
            </a:pPr>
            <a:r>
              <a:rPr lang="en-US" sz="2600" b="1" dirty="0"/>
              <a:t>	Laboratory studies </a:t>
            </a:r>
          </a:p>
          <a:p>
            <a:pPr>
              <a:buFont typeface="Wingdings" panose="05000000000000000000" pitchFamily="2" charset="2"/>
              <a:buChar char="q"/>
            </a:pPr>
            <a:r>
              <a:rPr lang="en-US" sz="2600" b="1" dirty="0"/>
              <a:t>	OTHER</a:t>
            </a:r>
          </a:p>
          <a:p>
            <a:pPr>
              <a:buFont typeface="Wingdings" panose="05000000000000000000" pitchFamily="2" charset="2"/>
              <a:buChar char="ü"/>
            </a:pPr>
            <a:r>
              <a:rPr lang="en-US" dirty="0" smtClean="0"/>
              <a:t> </a:t>
            </a:r>
            <a:r>
              <a:rPr lang="en-US" dirty="0"/>
              <a:t>	Chest X Ray</a:t>
            </a:r>
          </a:p>
          <a:p>
            <a:pPr>
              <a:buFont typeface="Wingdings" panose="05000000000000000000" pitchFamily="2" charset="2"/>
              <a:buChar char="ü"/>
            </a:pPr>
            <a:r>
              <a:rPr lang="en-US" dirty="0"/>
              <a:t>	Echocardiogram</a:t>
            </a:r>
          </a:p>
          <a:p>
            <a:pPr>
              <a:buFont typeface="Wingdings" panose="05000000000000000000" pitchFamily="2" charset="2"/>
              <a:buChar char="ü"/>
            </a:pPr>
            <a:r>
              <a:rPr lang="en-US" dirty="0"/>
              <a:t>	UCG (Ultrasound cardiography)</a:t>
            </a:r>
          </a:p>
          <a:p>
            <a:pPr>
              <a:buFont typeface="Wingdings" panose="05000000000000000000" pitchFamily="2" charset="2"/>
              <a:buChar char="ü"/>
            </a:pPr>
            <a:r>
              <a:rPr lang="en-US" dirty="0"/>
              <a:t>	Retina examination</a:t>
            </a:r>
          </a:p>
          <a:p>
            <a:pPr>
              <a:buFont typeface="Wingdings" panose="05000000000000000000" pitchFamily="2" charset="2"/>
              <a:buChar char="ü"/>
            </a:pPr>
            <a:r>
              <a:rPr lang="en-US" dirty="0"/>
              <a:t>	Chest x-ray no longer routinely indicated</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57245" y="2421228"/>
            <a:ext cx="4419600" cy="3914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157875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dirty="0">
                <a:latin typeface="Algerian" panose="04020705040A02060702" pitchFamily="82" charset="0"/>
              </a:rPr>
              <a:t>Complications Related to </a:t>
            </a:r>
            <a:r>
              <a:rPr lang="en-US" dirty="0" smtClean="0">
                <a:latin typeface="Algerian" panose="04020705040A02060702" pitchFamily="82" charset="0"/>
              </a:rPr>
              <a:t>hypertension</a:t>
            </a:r>
            <a:endParaRPr lang="en-US" dirty="0">
              <a:latin typeface="Algerian" panose="04020705040A02060702" pitchFamily="8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04107" y="2557463"/>
            <a:ext cx="5095875" cy="3267075"/>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444533" y="2557462"/>
            <a:ext cx="4721449" cy="3431213"/>
          </a:xfrm>
        </p:spPr>
      </p:pic>
    </p:spTree>
    <p:extLst>
      <p:ext uri="{BB962C8B-B14F-4D97-AF65-F5344CB8AC3E}">
        <p14:creationId xmlns:p14="http://schemas.microsoft.com/office/powerpoint/2010/main" xmlns="" val="339040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a:latin typeface="Algerian" panose="04020705040A02060702" pitchFamily="82" charset="0"/>
              </a:rPr>
              <a:t>MANAGEMENT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22669300"/>
              </p:ext>
            </p:extLst>
          </p:nvPr>
        </p:nvGraphicFramePr>
        <p:xfrm>
          <a:off x="1295402" y="2392250"/>
          <a:ext cx="9601200" cy="3776729"/>
        </p:xfrm>
        <a:graphic>
          <a:graphicData uri="http://schemas.openxmlformats.org/drawingml/2006/table">
            <a:tbl>
              <a:tblPr>
                <a:tableStyleId>{5C22544A-7EE6-4342-B048-85BDC9FD1C3A}</a:tableStyleId>
              </a:tblPr>
              <a:tblGrid>
                <a:gridCol w="9601200"/>
              </a:tblGrid>
              <a:tr h="3776729">
                <a:tc>
                  <a:txBody>
                    <a:bodyPr/>
                    <a:lstStyle/>
                    <a:p>
                      <a:pPr marL="0" marR="0" algn="l">
                        <a:lnSpc>
                          <a:spcPct val="115000"/>
                        </a:lnSpc>
                        <a:spcBef>
                          <a:spcPts val="0"/>
                        </a:spcBef>
                        <a:spcAft>
                          <a:spcPts val="1000"/>
                        </a:spcAft>
                      </a:pPr>
                      <a:r>
                        <a:rPr lang="en-IN" sz="2400" b="1" dirty="0">
                          <a:effectLst/>
                        </a:rPr>
                        <a:t>Medical management</a:t>
                      </a:r>
                      <a:endParaRPr lang="en-US" sz="18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2000" b="1" dirty="0">
                          <a:effectLst/>
                        </a:rPr>
                        <a:t>Diuretics</a:t>
                      </a:r>
                      <a:endParaRPr lang="en-US" sz="18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2000" b="1" dirty="0">
                          <a:effectLst/>
                        </a:rPr>
                        <a:t>ß-Adrenergic receptor blockers (BB)</a:t>
                      </a:r>
                      <a:endParaRPr lang="en-US" sz="18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2000" b="1" dirty="0">
                          <a:effectLst/>
                        </a:rPr>
                        <a:t>Calcium channel blockers (CCB)</a:t>
                      </a:r>
                      <a:endParaRPr lang="en-US" sz="18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2000" b="1" dirty="0">
                          <a:effectLst/>
                        </a:rPr>
                        <a:t>ACE inhibitors (ACEI)</a:t>
                      </a:r>
                      <a:endParaRPr lang="en-US" sz="18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2000" b="1" dirty="0">
                          <a:effectLst/>
                        </a:rPr>
                        <a:t>Alpha adrenergic blockers.</a:t>
                      </a:r>
                      <a:endParaRPr lang="en-US" sz="1800" b="1" dirty="0">
                        <a:effectLst/>
                      </a:endParaRPr>
                    </a:p>
                    <a:p>
                      <a:pPr marL="342900" marR="0" lvl="0" indent="-342900" algn="l">
                        <a:lnSpc>
                          <a:spcPct val="115000"/>
                        </a:lnSpc>
                        <a:spcBef>
                          <a:spcPts val="0"/>
                        </a:spcBef>
                        <a:spcAft>
                          <a:spcPts val="800"/>
                        </a:spcAft>
                        <a:buFont typeface="Times New Roman" panose="02020603050405020304" pitchFamily="18" charset="0"/>
                        <a:buChar char="•"/>
                        <a:tabLst>
                          <a:tab pos="457200" algn="l"/>
                        </a:tabLst>
                      </a:pPr>
                      <a:r>
                        <a:rPr lang="en-IN" sz="2000" b="1" dirty="0">
                          <a:effectLst/>
                        </a:rPr>
                        <a:t>Supportive management</a:t>
                      </a:r>
                      <a:endParaRPr lang="en-US" sz="1800" b="1" dirty="0">
                        <a:effectLst/>
                      </a:endParaRPr>
                    </a:p>
                    <a:p>
                      <a:pPr marL="0" marR="0" algn="l">
                        <a:lnSpc>
                          <a:spcPct val="115000"/>
                        </a:lnSpc>
                        <a:spcBef>
                          <a:spcPts val="0"/>
                        </a:spcBef>
                        <a:spcAft>
                          <a:spcPts val="800"/>
                        </a:spcAft>
                      </a:pPr>
                      <a:r>
                        <a:rPr lang="en-IN" sz="2400" b="1" dirty="0">
                          <a:effectLst/>
                        </a:rPr>
                        <a:t>Life style modification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r>
            </a:tbl>
          </a:graphicData>
        </a:graphic>
      </p:graphicFrame>
    </p:spTree>
    <p:extLst>
      <p:ext uri="{BB962C8B-B14F-4D97-AF65-F5344CB8AC3E}">
        <p14:creationId xmlns:p14="http://schemas.microsoft.com/office/powerpoint/2010/main" xmlns="" val="37299209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245</TotalTime>
  <Words>717</Words>
  <Application>Microsoft Office PowerPoint</Application>
  <PresentationFormat>Custom</PresentationFormat>
  <Paragraphs>131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Organic</vt:lpstr>
      <vt:lpstr>                        HYPERTENSION </vt:lpstr>
      <vt:lpstr>defination</vt:lpstr>
      <vt:lpstr>Classification of hypertension</vt:lpstr>
      <vt:lpstr>Slide 4</vt:lpstr>
      <vt:lpstr>RISK FACTORS FOR HYPERTENSION</vt:lpstr>
      <vt:lpstr>SIGNS AND SYMPTOMS</vt:lpstr>
      <vt:lpstr>Diagnostic Evaluation</vt:lpstr>
      <vt:lpstr>Complications Related to hypertension</vt:lpstr>
      <vt:lpstr>MANAGEMENT</vt:lpstr>
      <vt:lpstr>Slide 10</vt:lpstr>
      <vt:lpstr>Slide 11</vt:lpstr>
      <vt:lpstr>PREVENTION OF HYPERTENSION</vt:lpstr>
      <vt:lpstr>Slide 13</vt:lpstr>
      <vt:lpstr>Nurses role in caring of patient with hypertension</vt:lpstr>
      <vt:lpstr>HYPOTENSION</vt:lpstr>
      <vt:lpstr>Slide 16</vt:lpstr>
      <vt:lpstr>Slide 17</vt:lpstr>
      <vt:lpstr>Slide 18</vt:lpstr>
      <vt:lpstr>Slide 19</vt:lpstr>
      <vt:lpstr>Slide 20</vt:lpstr>
      <vt:lpstr>Slide 21</vt:lpstr>
      <vt:lpstr>Slide 22</vt:lpstr>
      <vt:lpstr>Slide 23</vt:lpstr>
      <vt:lpstr>Slide 24</vt:lpstr>
      <vt:lpstr>PICO</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RAMAN</dc:creator>
  <cp:lastModifiedBy>Priyanka Rathore</cp:lastModifiedBy>
  <cp:revision>50</cp:revision>
  <dcterms:created xsi:type="dcterms:W3CDTF">2013-07-05T17:36:44Z</dcterms:created>
  <dcterms:modified xsi:type="dcterms:W3CDTF">2021-08-04T06:34:57Z</dcterms:modified>
</cp:coreProperties>
</file>