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2" r:id="rId4"/>
    <p:sldId id="268" r:id="rId5"/>
    <p:sldId id="264" r:id="rId6"/>
    <p:sldId id="266" r:id="rId7"/>
    <p:sldId id="283" r:id="rId8"/>
    <p:sldId id="284" r:id="rId9"/>
    <p:sldId id="259" r:id="rId10"/>
    <p:sldId id="272" r:id="rId11"/>
    <p:sldId id="273" r:id="rId12"/>
    <p:sldId id="269" r:id="rId13"/>
    <p:sldId id="270" r:id="rId14"/>
    <p:sldId id="287" r:id="rId15"/>
    <p:sldId id="288" r:id="rId16"/>
    <p:sldId id="289" r:id="rId17"/>
    <p:sldId id="290" r:id="rId18"/>
    <p:sldId id="271" r:id="rId19"/>
    <p:sldId id="285" r:id="rId20"/>
    <p:sldId id="286" r:id="rId21"/>
    <p:sldId id="282" r:id="rId22"/>
    <p:sldId id="279" r:id="rId23"/>
    <p:sldId id="280" r:id="rId24"/>
    <p:sldId id="27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ajesh p\Desktop\maxresdefault.jp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895058" cy="4343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0" y="4572000"/>
            <a:ext cx="2438400" cy="2057400"/>
          </a:xfrm>
        </p:spPr>
        <p:txBody>
          <a:bodyPr>
            <a:normAutofit fontScale="25000" lnSpcReduction="20000"/>
          </a:bodyPr>
          <a:lstStyle/>
          <a:p>
            <a:r>
              <a:rPr lang="en-IN" sz="5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r>
              <a:rPr lang="en-IN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IN" sz="5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IN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Rajesh p </a:t>
            </a:r>
            <a:r>
              <a:rPr lang="en-IN" sz="5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</a:t>
            </a:r>
            <a:endParaRPr lang="en-IN" sz="5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</a:t>
            </a:r>
            <a:r>
              <a:rPr lang="en-IN" sz="5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lang="en-IN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Nursing</a:t>
            </a:r>
          </a:p>
          <a:p>
            <a:r>
              <a:rPr lang="en-IN" sz="5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Sumandeep</a:t>
            </a:r>
            <a:r>
              <a:rPr lang="en-IN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Nursing college</a:t>
            </a:r>
          </a:p>
          <a:p>
            <a:r>
              <a:rPr lang="en-IN" sz="5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Sumandeep</a:t>
            </a:r>
            <a:r>
              <a:rPr lang="en-IN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5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Vidyapeeth</a:t>
            </a:r>
            <a:r>
              <a:rPr lang="en-IN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deemed to be university</a:t>
            </a:r>
          </a:p>
          <a:p>
            <a:r>
              <a:rPr lang="en-IN" sz="5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Piparia</a:t>
            </a:r>
            <a:r>
              <a:rPr lang="en-IN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5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Waghodia</a:t>
            </a:r>
            <a:r>
              <a:rPr lang="en-IN" sz="5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5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Vadodara</a:t>
            </a:r>
            <a:endParaRPr lang="en-IN" sz="5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Pathophysiology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/>
              <a:t>As a fetus is growing and developing in its mother's uterus before birth, different organ systems are developing and maturing. </a:t>
            </a:r>
          </a:p>
          <a:p>
            <a:pPr algn="just"/>
            <a:r>
              <a:rPr lang="en-IN" sz="2800" dirty="0" smtClean="0"/>
              <a:t>The trachea and the </a:t>
            </a:r>
            <a:r>
              <a:rPr lang="en-IN" sz="2800" dirty="0" err="1" smtClean="0"/>
              <a:t>esophagus</a:t>
            </a:r>
            <a:r>
              <a:rPr lang="en-IN" sz="2800" dirty="0" smtClean="0"/>
              <a:t> begin developing as one single tube. </a:t>
            </a:r>
          </a:p>
          <a:p>
            <a:pPr algn="just"/>
            <a:r>
              <a:rPr lang="en-IN" sz="2800" dirty="0" smtClean="0"/>
              <a:t>At about four to eight weeks after conception, a wall forms between the fetus' </a:t>
            </a:r>
            <a:r>
              <a:rPr lang="en-IN" sz="2800" dirty="0" err="1" smtClean="0"/>
              <a:t>esophagus</a:t>
            </a:r>
            <a:r>
              <a:rPr lang="en-IN" sz="2800" dirty="0" smtClean="0"/>
              <a:t> and trachea to separate them into two distinct tubes. </a:t>
            </a:r>
          </a:p>
          <a:p>
            <a:pPr algn="just"/>
            <a:r>
              <a:rPr lang="en-IN" sz="2800" dirty="0" smtClean="0"/>
              <a:t>If this wall does not form properly, TE fistula and/or </a:t>
            </a:r>
            <a:r>
              <a:rPr lang="en-IN" sz="2800" dirty="0" err="1" smtClean="0"/>
              <a:t>esophageal</a:t>
            </a:r>
            <a:r>
              <a:rPr lang="en-IN" sz="2800" dirty="0" smtClean="0"/>
              <a:t> atresia can occur.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Signs &amp; Symptoms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algn="just">
              <a:buNone/>
            </a:pPr>
            <a:r>
              <a:rPr lang="en-IN" sz="2800" b="1" dirty="0" smtClean="0">
                <a:solidFill>
                  <a:srgbClr val="FF0000"/>
                </a:solidFill>
              </a:rPr>
              <a:t>Three C’s of TEF</a:t>
            </a:r>
          </a:p>
          <a:p>
            <a:pPr marL="0" indent="0" algn="just">
              <a:buNone/>
            </a:pPr>
            <a:r>
              <a:rPr lang="en-IN" sz="2800" b="1" dirty="0" smtClean="0"/>
              <a:t>1. C</a:t>
            </a:r>
            <a:r>
              <a:rPr lang="en-IN" sz="2800" dirty="0" smtClean="0"/>
              <a:t>oughing </a:t>
            </a:r>
          </a:p>
          <a:p>
            <a:pPr marL="0" indent="0" algn="just">
              <a:buNone/>
            </a:pPr>
            <a:r>
              <a:rPr lang="en-IN" sz="2800" b="1" dirty="0" smtClean="0"/>
              <a:t>2. C</a:t>
            </a:r>
            <a:r>
              <a:rPr lang="en-IN" sz="2800" dirty="0" smtClean="0"/>
              <a:t>hoking </a:t>
            </a:r>
          </a:p>
          <a:p>
            <a:pPr marL="0" indent="0" algn="just">
              <a:buNone/>
            </a:pPr>
            <a:r>
              <a:rPr lang="en-IN" sz="2800" b="1" dirty="0" smtClean="0"/>
              <a:t>3. C</a:t>
            </a:r>
            <a:r>
              <a:rPr lang="en-IN" sz="2800" dirty="0" smtClean="0"/>
              <a:t>yanosis </a:t>
            </a:r>
          </a:p>
          <a:p>
            <a:pPr algn="just"/>
            <a:r>
              <a:rPr lang="en-IN" sz="2800" dirty="0" smtClean="0"/>
              <a:t>Excessive Frothy mucus from nose &amp; mouth</a:t>
            </a:r>
          </a:p>
          <a:p>
            <a:pPr algn="just"/>
            <a:r>
              <a:rPr lang="en-IN" sz="2800" dirty="0" smtClean="0"/>
              <a:t>Vomiting</a:t>
            </a:r>
          </a:p>
          <a:p>
            <a:pPr algn="just"/>
            <a:r>
              <a:rPr lang="en-IN" sz="2800" dirty="0" smtClean="0"/>
              <a:t>Blue color of the skin, especially when the baby is feeding (</a:t>
            </a:r>
            <a:r>
              <a:rPr lang="en-IN" sz="2800" dirty="0" err="1" smtClean="0"/>
              <a:t>Apnea</a:t>
            </a:r>
            <a:r>
              <a:rPr lang="en-IN" sz="2800" dirty="0" smtClean="0"/>
              <a:t>)</a:t>
            </a:r>
          </a:p>
          <a:p>
            <a:pPr algn="just"/>
            <a:r>
              <a:rPr lang="en-IN" sz="2800" dirty="0" smtClean="0"/>
              <a:t>Increased respiratory distress during feeding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Diagnostic Evaluation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800" dirty="0" smtClean="0"/>
              <a:t>History collection </a:t>
            </a:r>
          </a:p>
          <a:p>
            <a:pPr>
              <a:lnSpc>
                <a:spcPct val="150000"/>
              </a:lnSpc>
            </a:pPr>
            <a:r>
              <a:rPr lang="en-IN" sz="2800" dirty="0" smtClean="0"/>
              <a:t>Physical examination </a:t>
            </a:r>
          </a:p>
          <a:p>
            <a:pPr>
              <a:lnSpc>
                <a:spcPct val="150000"/>
              </a:lnSpc>
            </a:pPr>
            <a:r>
              <a:rPr lang="en-IN" sz="2800" dirty="0" smtClean="0"/>
              <a:t>Ultrasound </a:t>
            </a:r>
          </a:p>
          <a:p>
            <a:pPr>
              <a:lnSpc>
                <a:spcPct val="150000"/>
              </a:lnSpc>
            </a:pPr>
            <a:r>
              <a:rPr lang="en-IN" sz="2800" dirty="0" smtClean="0"/>
              <a:t>Nasogastric tube &amp; X ray</a:t>
            </a:r>
          </a:p>
          <a:p>
            <a:pPr>
              <a:lnSpc>
                <a:spcPct val="150000"/>
              </a:lnSpc>
            </a:pPr>
            <a:r>
              <a:rPr lang="en-IN" sz="2800" dirty="0" smtClean="0"/>
              <a:t>Contrast studies (Barium swallow test or </a:t>
            </a:r>
            <a:r>
              <a:rPr lang="en-IN" sz="2800" dirty="0" err="1" smtClean="0"/>
              <a:t>gastrograffin</a:t>
            </a:r>
            <a:r>
              <a:rPr lang="en-IN" sz="28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IN" sz="2800" dirty="0" smtClean="0"/>
              <a:t>Upper GI (gastrointestinal) series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Surgical Management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/>
              <a:t>Most babies with TEF and EA will have surgery soon after they are born. </a:t>
            </a:r>
          </a:p>
          <a:p>
            <a:pPr algn="just"/>
            <a:r>
              <a:rPr lang="en-IN" sz="2800" dirty="0" smtClean="0"/>
              <a:t>Some babies who have other associated problems may need to wait a short time before having surgery. </a:t>
            </a:r>
          </a:p>
          <a:p>
            <a:pPr algn="just"/>
            <a:r>
              <a:rPr lang="en-IN" sz="2800" dirty="0" smtClean="0"/>
              <a:t>The type of surgery depends on the baby’s condition.</a:t>
            </a:r>
          </a:p>
          <a:p>
            <a:pPr algn="just"/>
            <a:r>
              <a:rPr lang="en-IN" sz="2800" dirty="0" smtClean="0"/>
              <a:t>In many cases, surgeons correct the problem with one surgery. </a:t>
            </a:r>
          </a:p>
          <a:p>
            <a:pPr algn="just"/>
            <a:r>
              <a:rPr lang="en-IN" sz="2800" dirty="0" smtClean="0"/>
              <a:t>Other times, doctors need to correct the condition in stages.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IN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SURGICAL MANAGEMENT FOR EA</a:t>
            </a:r>
          </a:p>
          <a:p>
            <a:pPr algn="just">
              <a:lnSpc>
                <a:spcPct val="150000"/>
              </a:lnSpc>
            </a:pPr>
            <a:r>
              <a:rPr lang="en-IN" sz="2800" b="1" i="1" dirty="0" smtClean="0"/>
              <a:t>Repair of the EA </a:t>
            </a:r>
            <a:r>
              <a:rPr lang="en-IN" sz="2800" dirty="0" smtClean="0"/>
              <a:t>depends on the distance between the proximal and distal pouch: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b="1" i="1" dirty="0" smtClean="0"/>
              <a:t>1. </a:t>
            </a:r>
            <a:r>
              <a:rPr lang="en-IN" sz="2800" b="1" i="1" dirty="0" smtClean="0">
                <a:solidFill>
                  <a:srgbClr val="FF0000"/>
                </a:solidFill>
              </a:rPr>
              <a:t>For short gap</a:t>
            </a:r>
            <a:r>
              <a:rPr lang="en-IN" sz="2800" dirty="0" smtClean="0">
                <a:solidFill>
                  <a:srgbClr val="FF0000"/>
                </a:solidFill>
              </a:rPr>
              <a:t> </a:t>
            </a:r>
            <a:r>
              <a:rPr lang="en-IN" sz="2800" b="1" dirty="0" smtClean="0">
                <a:solidFill>
                  <a:srgbClr val="FF0000"/>
                </a:solidFill>
              </a:rPr>
              <a:t>EA</a:t>
            </a:r>
            <a:r>
              <a:rPr lang="en-IN" sz="2800" dirty="0" smtClean="0"/>
              <a:t>, </a:t>
            </a:r>
            <a:r>
              <a:rPr lang="en-IN" sz="2800" b="1" dirty="0" smtClean="0"/>
              <a:t>primary repair</a:t>
            </a:r>
            <a:r>
              <a:rPr lang="en-IN" sz="2800" dirty="0" smtClean="0"/>
              <a:t> is the preferred approach. (</a:t>
            </a:r>
            <a:r>
              <a:rPr lang="en-IN" sz="2800" b="1" dirty="0" smtClean="0"/>
              <a:t>less than 3 cm</a:t>
            </a:r>
            <a:r>
              <a:rPr lang="en-IN" sz="2800" dirty="0" smtClean="0"/>
              <a:t>)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dirty="0" smtClean="0"/>
              <a:t>2. </a:t>
            </a:r>
            <a:r>
              <a:rPr lang="en-IN" sz="2800" b="1" i="1" dirty="0" smtClean="0">
                <a:solidFill>
                  <a:srgbClr val="FF0000"/>
                </a:solidFill>
              </a:rPr>
              <a:t>For long gap (3 to 4 cm) </a:t>
            </a:r>
            <a:r>
              <a:rPr lang="en-IN" sz="2800" dirty="0" smtClean="0"/>
              <a:t>EA the </a:t>
            </a:r>
            <a:r>
              <a:rPr lang="en-IN" sz="2800" b="1" i="1" dirty="0" err="1" smtClean="0"/>
              <a:t>Foker</a:t>
            </a:r>
            <a:r>
              <a:rPr lang="en-IN" sz="2800" b="1" i="1" dirty="0" smtClean="0"/>
              <a:t> technique</a:t>
            </a:r>
            <a:r>
              <a:rPr lang="en-IN" sz="2800" dirty="0" smtClean="0"/>
              <a:t> with axial traction or the Kimura advancement with extra-thoracic spit fistula (SF) are surgical options</a:t>
            </a:r>
            <a:endParaRPr lang="en-IN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IN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Foker’s</a:t>
            </a:r>
            <a:r>
              <a:rPr lang="en-IN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Technique</a:t>
            </a:r>
            <a:endParaRPr lang="en-IN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715000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>
                <a:latin typeface="Arial Narrow" panose="020B0606020202030204" pitchFamily="34" charset="0"/>
              </a:rPr>
              <a:t>Allows </a:t>
            </a:r>
            <a:r>
              <a:rPr lang="en-IN" sz="2800" dirty="0" err="1" smtClean="0">
                <a:latin typeface="Arial Narrow" panose="020B0606020202030204" pitchFamily="34" charset="0"/>
              </a:rPr>
              <a:t>esophageal</a:t>
            </a:r>
            <a:r>
              <a:rPr lang="en-IN" sz="2800" dirty="0" smtClean="0">
                <a:latin typeface="Arial Narrow" panose="020B0606020202030204" pitchFamily="34" charset="0"/>
              </a:rPr>
              <a:t> lengthening, facilitating end to end anastomosis in long gap </a:t>
            </a:r>
            <a:r>
              <a:rPr lang="en-IN" sz="2800" dirty="0" err="1" smtClean="0">
                <a:latin typeface="Arial Narrow" panose="020B0606020202030204" pitchFamily="34" charset="0"/>
              </a:rPr>
              <a:t>esophageal</a:t>
            </a:r>
            <a:r>
              <a:rPr lang="en-IN" sz="2800" dirty="0" smtClean="0">
                <a:latin typeface="Arial Narrow" panose="020B0606020202030204" pitchFamily="34" charset="0"/>
              </a:rPr>
              <a:t> atresia. </a:t>
            </a:r>
          </a:p>
          <a:p>
            <a:pPr algn="just"/>
            <a:r>
              <a:rPr lang="en-IN" sz="2800" dirty="0" smtClean="0">
                <a:latin typeface="Arial Narrow" panose="020B0606020202030204" pitchFamily="34" charset="0"/>
              </a:rPr>
              <a:t>After dissection of the upper and lower </a:t>
            </a:r>
            <a:r>
              <a:rPr lang="en-IN" sz="2800" dirty="0" err="1" smtClean="0">
                <a:latin typeface="Arial Narrow" panose="020B0606020202030204" pitchFamily="34" charset="0"/>
              </a:rPr>
              <a:t>esophageal</a:t>
            </a:r>
            <a:r>
              <a:rPr lang="en-IN" sz="2800" dirty="0" smtClean="0">
                <a:latin typeface="Arial Narrow" panose="020B0606020202030204" pitchFamily="34" charset="0"/>
              </a:rPr>
              <a:t> pouches, purse string sutures placed, two each on both pouches. </a:t>
            </a:r>
          </a:p>
          <a:p>
            <a:pPr algn="just"/>
            <a:r>
              <a:rPr lang="en-IN" sz="2800" dirty="0" smtClean="0">
                <a:latin typeface="Arial Narrow" panose="020B0606020202030204" pitchFamily="34" charset="0"/>
              </a:rPr>
              <a:t>Clips applied at the ends of both the pouches. </a:t>
            </a:r>
          </a:p>
          <a:p>
            <a:pPr algn="just"/>
            <a:r>
              <a:rPr lang="en-IN" sz="2800" dirty="0" smtClean="0">
                <a:latin typeface="Arial Narrow" panose="020B0606020202030204" pitchFamily="34" charset="0"/>
              </a:rPr>
              <a:t>Sutures brought out on the posterior chest wall and traction applied</a:t>
            </a:r>
          </a:p>
          <a:p>
            <a:pPr algn="just"/>
            <a:r>
              <a:rPr lang="en-IN" sz="2800" dirty="0" smtClean="0">
                <a:latin typeface="Arial Narrow" panose="020B0606020202030204" pitchFamily="34" charset="0"/>
              </a:rPr>
              <a:t>The problem with this technique is that the traction sutures cut through the tissues leading to re-operations. </a:t>
            </a:r>
            <a:endParaRPr lang="en-IN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jesh p\Desktop\Foker+Technique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jesh p\Desktop\1515605983092-image3.jpe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SURGICAL MANAGEMENT OF TEF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latin typeface="Arial Narrow" panose="020B0606020202030204" pitchFamily="34" charset="0"/>
              </a:rPr>
              <a:t>Thoracotomy</a:t>
            </a:r>
            <a:r>
              <a:rPr lang="en-IN" sz="2800" dirty="0" smtClean="0">
                <a:latin typeface="Arial Narrow" panose="020B0606020202030204" pitchFamily="34" charset="0"/>
              </a:rPr>
              <a:t> with division and ligation of the TEF and an end to side anastomosis of the oesophagus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Arial Narrow" panose="020B0606020202030204" pitchFamily="34" charset="0"/>
              </a:rPr>
              <a:t>Cervical Esophgostomy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Staged procedure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Arial Narrow" panose="020B0606020202030204" pitchFamily="34" charset="0"/>
              </a:rPr>
              <a:t>Palliative measures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Arial Narrow" panose="020B0606020202030204" pitchFamily="34" charset="0"/>
              </a:rPr>
              <a:t>Gastrostomy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Arial Narrow" panose="020B0606020202030204" pitchFamily="34" charset="0"/>
              </a:rPr>
              <a:t>Ligation of the TEF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Arial Narrow" panose="020B0606020202030204" pitchFamily="34" charset="0"/>
              </a:rPr>
              <a:t>Provision of constant drainage of the </a:t>
            </a:r>
            <a:r>
              <a:rPr lang="en-IN" sz="2800" dirty="0" err="1" smtClean="0">
                <a:latin typeface="Arial Narrow" panose="020B0606020202030204" pitchFamily="34" charset="0"/>
              </a:rPr>
              <a:t>esophageal</a:t>
            </a:r>
            <a:r>
              <a:rPr lang="en-IN" sz="2800" dirty="0" smtClean="0">
                <a:latin typeface="Arial Narrow" panose="020B0606020202030204" pitchFamily="34" charset="0"/>
              </a:rPr>
              <a:t> pouch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Cervical </a:t>
            </a:r>
            <a:r>
              <a:rPr lang="en-IN" sz="4000" b="1" dirty="0" err="1" smtClean="0">
                <a:solidFill>
                  <a:srgbClr val="FF0000"/>
                </a:solidFill>
              </a:rPr>
              <a:t>Esophagostomy</a:t>
            </a:r>
            <a:r>
              <a:rPr lang="en-IN" sz="4000" b="1" dirty="0" smtClean="0">
                <a:solidFill>
                  <a:srgbClr val="FF0000"/>
                </a:solidFill>
              </a:rPr>
              <a:t>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ajesh p\Desktop\7531.myextj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Arial Narrow" pitchFamily="34" charset="0"/>
              </a:rPr>
              <a:t>TEF / EA </a:t>
            </a:r>
            <a:endParaRPr lang="en-IN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4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Tracheoesophageal fistula is an abnormal connection in one or more places between the oesophagus and the trachea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Normally, the oesophagus and the trachea are two separate tubes that are not connected.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Tracheoesophageal fistula is also known as TE fistula or simply TEF.</a:t>
            </a:r>
          </a:p>
          <a:p>
            <a:pPr algn="just"/>
            <a:endParaRPr lang="en-IN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jesh p\Desktop\vector-illustration-of-gastrostomy-tube-with-esophageal-obstruction-RFH2EK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1" y="304800"/>
            <a:ext cx="8823118" cy="624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5867400"/>
            <a:ext cx="883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Nutrition &amp; Feeding</a:t>
            </a:r>
            <a:endParaRPr lang="en-IN" sz="4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562600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/>
              <a:t>About a week after surgery, an imaging study to check the oesophagus repair for leaks will be done . </a:t>
            </a:r>
          </a:p>
          <a:p>
            <a:pPr algn="just"/>
            <a:r>
              <a:rPr lang="en-IN" sz="2800" dirty="0" smtClean="0"/>
              <a:t>This is called </a:t>
            </a:r>
            <a:r>
              <a:rPr lang="en-IN" sz="2800" b="1" i="1" dirty="0" smtClean="0"/>
              <a:t>Esophagram</a:t>
            </a:r>
          </a:p>
          <a:p>
            <a:pPr algn="just"/>
            <a:r>
              <a:rPr lang="en-IN" sz="2800" dirty="0" smtClean="0"/>
              <a:t>If there is no leak, baby may be able to start feeding by mouth.</a:t>
            </a:r>
          </a:p>
          <a:p>
            <a:pPr algn="just"/>
            <a:r>
              <a:rPr lang="en-IN" sz="2800" dirty="0" smtClean="0"/>
              <a:t>Babies who had a Gastrostomy tube placed early in life will keep using that until they can take all their feedings by mouth.  </a:t>
            </a:r>
          </a:p>
          <a:p>
            <a:pPr algn="just"/>
            <a:r>
              <a:rPr lang="en-IN" sz="2800" dirty="0" smtClean="0"/>
              <a:t>Some babies need extra feedings from a tube passed through their nose and into their stomach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jesh p\Desktop\TEF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1183"/>
            <a:ext cx="7391400" cy="6502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52400"/>
          <a:ext cx="8763000" cy="554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 smtClean="0"/>
                        <a:t>P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 smtClean="0"/>
                        <a:t>I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 smtClean="0"/>
                        <a:t>C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 smtClean="0"/>
                        <a:t>O</a:t>
                      </a:r>
                      <a:endParaRPr lang="en-IN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99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IN" dirty="0" smtClean="0">
                          <a:latin typeface="Cambria" pitchFamily="18" charset="0"/>
                        </a:rPr>
                        <a:t>Factors affecting</a:t>
                      </a:r>
                      <a:r>
                        <a:rPr lang="en-IN" baseline="0" dirty="0" smtClean="0">
                          <a:latin typeface="Cambria" pitchFamily="18" charset="0"/>
                        </a:rPr>
                        <a:t> the surgical and early post operative management  and outcome in TEF</a:t>
                      </a:r>
                      <a:endParaRPr lang="en-IN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dirty="0" smtClean="0">
                          <a:latin typeface="Cambria" pitchFamily="18" charset="0"/>
                        </a:rPr>
                        <a:t>Prospective analysis of 127 cases</a:t>
                      </a:r>
                      <a:endParaRPr lang="en-IN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IN" dirty="0" smtClean="0">
                          <a:latin typeface="Cambria" pitchFamily="18" charset="0"/>
                        </a:rPr>
                        <a:t>No comparison </a:t>
                      </a:r>
                      <a:endParaRPr lang="en-IN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IN" dirty="0" smtClean="0">
                          <a:latin typeface="Cambria" pitchFamily="18" charset="0"/>
                        </a:rPr>
                        <a:t>Factors affecting the survival are  major or long gap, life threatening anomalies, pneumonia and sepsis at presentation</a:t>
                      </a:r>
                      <a:endParaRPr lang="en-IN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 p\Desktop\TEF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8522"/>
            <a:ext cx="7493314" cy="651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686800" cy="38481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/>
                        <a:t>P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/>
                        <a:t>I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/>
                        <a:t>C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/>
                        <a:t>O</a:t>
                      </a:r>
                      <a:endParaRPr lang="en-I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99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IN" dirty="0" smtClean="0">
                          <a:latin typeface="Cambria" pitchFamily="18" charset="0"/>
                        </a:rPr>
                        <a:t>Prevalence of Esophageal atresia</a:t>
                      </a:r>
                      <a:r>
                        <a:rPr lang="en-IN" baseline="0" dirty="0" smtClean="0">
                          <a:latin typeface="Cambria" pitchFamily="18" charset="0"/>
                        </a:rPr>
                        <a:t> </a:t>
                      </a:r>
                      <a:endParaRPr lang="en-IN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IN" dirty="0" smtClean="0">
                          <a:latin typeface="Cambria" pitchFamily="18" charset="0"/>
                        </a:rPr>
                        <a:t>Birth defects</a:t>
                      </a:r>
                      <a:r>
                        <a:rPr lang="en-IN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IN" baseline="0" dirty="0" err="1" smtClean="0">
                          <a:latin typeface="Cambria" pitchFamily="18" charset="0"/>
                        </a:rPr>
                        <a:t>surveillence</a:t>
                      </a:r>
                      <a:r>
                        <a:rPr lang="en-IN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IN" baseline="0" dirty="0" err="1" smtClean="0">
                          <a:latin typeface="Cambria" pitchFamily="18" charset="0"/>
                        </a:rPr>
                        <a:t>programms</a:t>
                      </a:r>
                      <a:endParaRPr lang="en-IN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IN" dirty="0" smtClean="0">
                          <a:latin typeface="Cambria" pitchFamily="18" charset="0"/>
                        </a:rPr>
                        <a:t>No comparison </a:t>
                      </a:r>
                      <a:endParaRPr lang="en-IN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IN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77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TE fistula is a birth defect, which is an abnormality that occurs as a fetus is forming in its mother's uterus.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When a baby with a TE fistula swallows, the liquid can pass through the abnormal connection between the oesophagus and the trachea.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When this happens, liquid gets into the baby's lungs.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This can cause pneumonia and other problems.</a:t>
            </a:r>
          </a:p>
          <a:p>
            <a:pPr algn="just"/>
            <a:endParaRPr lang="en-I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Esophageal atresia (EA)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486400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/>
              <a:t>is a condition where the oesophagus does not form completely. </a:t>
            </a:r>
          </a:p>
          <a:p>
            <a:pPr algn="just"/>
            <a:r>
              <a:rPr lang="en-IN" sz="2800" dirty="0" smtClean="0"/>
              <a:t>This usually means the tube leading down from the mouth and the tube leading up from the stomach do not meet. </a:t>
            </a:r>
          </a:p>
          <a:p>
            <a:pPr algn="just"/>
            <a:r>
              <a:rPr lang="en-IN" sz="2800" dirty="0" smtClean="0"/>
              <a:t>Instead, each section of tube has a closed end. </a:t>
            </a:r>
          </a:p>
          <a:p>
            <a:pPr algn="just"/>
            <a:r>
              <a:rPr lang="en-IN" sz="2800" dirty="0" smtClean="0"/>
              <a:t>A baby with EA cannot eat or drink by mouth because there is no way for food and liquid to travel from the mouth to the stomach. </a:t>
            </a:r>
            <a:endParaRPr lang="en-IN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Since the </a:t>
            </a:r>
            <a:r>
              <a:rPr lang="en-IN" sz="2800" dirty="0" err="1" smtClean="0"/>
              <a:t>esophagus</a:t>
            </a:r>
            <a:r>
              <a:rPr lang="en-IN" sz="2800" dirty="0" smtClean="0"/>
              <a:t> is in two segments, liquid that a baby swallows cannot pass normally through the </a:t>
            </a:r>
            <a:r>
              <a:rPr lang="en-IN" sz="2800" dirty="0" err="1" smtClean="0"/>
              <a:t>esophagus</a:t>
            </a:r>
            <a:r>
              <a:rPr lang="en-IN" sz="2800" dirty="0" smtClean="0"/>
              <a:t> and reach the stomach.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Milk and other fluids cannot be digested if the </a:t>
            </a:r>
            <a:r>
              <a:rPr lang="en-IN" sz="2800" dirty="0" err="1" smtClean="0"/>
              <a:t>esophagus</a:t>
            </a:r>
            <a:r>
              <a:rPr lang="en-IN" sz="2800" dirty="0" smtClean="0"/>
              <a:t> does not connect to the stomach.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If a TE fistula is also present, liquid that a baby swallows can pass through the connection between the </a:t>
            </a:r>
            <a:r>
              <a:rPr lang="en-IN" sz="2800" dirty="0" err="1" smtClean="0"/>
              <a:t>esophagus</a:t>
            </a:r>
            <a:r>
              <a:rPr lang="en-IN" sz="2800" dirty="0" smtClean="0"/>
              <a:t> and the trachea and go into the lungs.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Risk factors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 fontScale="92500"/>
          </a:bodyPr>
          <a:lstStyle/>
          <a:p>
            <a:pPr algn="just"/>
            <a:r>
              <a:rPr lang="en-IN" sz="3000" dirty="0" smtClean="0"/>
              <a:t>Trisomy 13, 18, or 21</a:t>
            </a:r>
          </a:p>
          <a:p>
            <a:pPr algn="just"/>
            <a:r>
              <a:rPr lang="en-IN" sz="3000" dirty="0" smtClean="0"/>
              <a:t>Other digestive tract problems (such as diaphragmatic hernia, duodenal atresia, or imperforate anus)</a:t>
            </a:r>
          </a:p>
          <a:p>
            <a:pPr algn="just"/>
            <a:r>
              <a:rPr lang="en-IN" sz="3000" dirty="0" smtClean="0"/>
              <a:t>Heart problems (such as ventricular </a:t>
            </a:r>
            <a:r>
              <a:rPr lang="en-IN" sz="3000" dirty="0" err="1" smtClean="0"/>
              <a:t>septal</a:t>
            </a:r>
            <a:r>
              <a:rPr lang="en-IN" sz="3000" dirty="0" smtClean="0"/>
              <a:t> defect, </a:t>
            </a:r>
            <a:r>
              <a:rPr lang="en-IN" sz="3000" dirty="0" err="1" smtClean="0"/>
              <a:t>tetralogy</a:t>
            </a:r>
            <a:r>
              <a:rPr lang="en-IN" sz="3000" dirty="0" smtClean="0"/>
              <a:t> of Fallot, or patent </a:t>
            </a:r>
            <a:r>
              <a:rPr lang="en-IN" sz="3000" dirty="0" err="1" smtClean="0"/>
              <a:t>ductus</a:t>
            </a:r>
            <a:r>
              <a:rPr lang="en-IN" sz="3000" dirty="0" smtClean="0"/>
              <a:t> </a:t>
            </a:r>
            <a:r>
              <a:rPr lang="en-IN" sz="3000" dirty="0" err="1" smtClean="0"/>
              <a:t>arteriosus</a:t>
            </a:r>
            <a:r>
              <a:rPr lang="en-IN" sz="3000" dirty="0" smtClean="0"/>
              <a:t>)</a:t>
            </a:r>
          </a:p>
          <a:p>
            <a:pPr algn="just"/>
            <a:r>
              <a:rPr lang="en-IN" sz="3000" dirty="0" smtClean="0"/>
              <a:t>Kidney and urinary tract problems (such as horseshoe or polycystic kidney, absent kidney, or </a:t>
            </a:r>
            <a:r>
              <a:rPr lang="en-IN" sz="3000" dirty="0" err="1" smtClean="0"/>
              <a:t>hypospadias</a:t>
            </a:r>
            <a:r>
              <a:rPr lang="en-IN" sz="3000" dirty="0" smtClean="0"/>
              <a:t>)</a:t>
            </a:r>
          </a:p>
          <a:p>
            <a:pPr algn="just"/>
            <a:r>
              <a:rPr lang="en-IN" sz="3000" dirty="0" smtClean="0"/>
              <a:t>Muscular or skeletal problems</a:t>
            </a:r>
          </a:p>
          <a:p>
            <a:pPr algn="just"/>
            <a:r>
              <a:rPr lang="en-IN" sz="3000" b="1" dirty="0" smtClean="0"/>
              <a:t>VACTERL syndrome </a:t>
            </a:r>
            <a:r>
              <a:rPr lang="en-IN" sz="3000" dirty="0" smtClean="0"/>
              <a:t>(which involves Vertebral, Anal, Cardiac, TE fistula, Renal, and Limb abnormalities)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Classification of TEF/EA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/>
          </a:bodyPr>
          <a:lstStyle/>
          <a:p>
            <a:pPr algn="just"/>
            <a:r>
              <a:rPr lang="en-IN" sz="2600" b="1" dirty="0" smtClean="0"/>
              <a:t>Type A (Isolated EA)</a:t>
            </a:r>
          </a:p>
          <a:p>
            <a:pPr algn="just">
              <a:buNone/>
            </a:pPr>
            <a:r>
              <a:rPr lang="en-IN" sz="2600" dirty="0" smtClean="0"/>
              <a:t>	Pure atresia (4% to 7%)</a:t>
            </a:r>
          </a:p>
          <a:p>
            <a:pPr algn="just"/>
            <a:r>
              <a:rPr lang="en-IN" sz="2600" b="1" dirty="0" smtClean="0"/>
              <a:t>Type B</a:t>
            </a:r>
          </a:p>
          <a:p>
            <a:pPr algn="just">
              <a:buNone/>
            </a:pPr>
            <a:r>
              <a:rPr lang="en-IN" sz="2600" dirty="0" smtClean="0"/>
              <a:t>	Proximal fistula with distal atresia (1%)</a:t>
            </a:r>
          </a:p>
          <a:p>
            <a:pPr algn="just"/>
            <a:r>
              <a:rPr lang="en-IN" sz="2600" b="1" dirty="0" smtClean="0"/>
              <a:t>Type C</a:t>
            </a:r>
          </a:p>
          <a:p>
            <a:pPr algn="just">
              <a:buNone/>
            </a:pPr>
            <a:r>
              <a:rPr lang="en-IN" sz="2600" dirty="0" smtClean="0"/>
              <a:t>	Proximal atresia with distal fistula (85% to 90%)</a:t>
            </a:r>
          </a:p>
          <a:p>
            <a:pPr algn="just"/>
            <a:r>
              <a:rPr lang="en-IN" sz="2600" b="1" dirty="0" smtClean="0"/>
              <a:t>Type D</a:t>
            </a:r>
          </a:p>
          <a:p>
            <a:pPr algn="just">
              <a:buNone/>
            </a:pPr>
            <a:r>
              <a:rPr lang="en-IN" sz="2600" dirty="0" smtClean="0"/>
              <a:t>	Proximal and distal fistula (3%)</a:t>
            </a:r>
          </a:p>
          <a:p>
            <a:pPr algn="just"/>
            <a:r>
              <a:rPr lang="en-IN" sz="2600" b="1" dirty="0" smtClean="0"/>
              <a:t>Type E</a:t>
            </a:r>
          </a:p>
          <a:p>
            <a:pPr algn="just">
              <a:buNone/>
            </a:pPr>
            <a:r>
              <a:rPr lang="en-IN" sz="2600" dirty="0" smtClean="0"/>
              <a:t>	H-type fistula (2% to 3%)</a:t>
            </a:r>
          </a:p>
          <a:p>
            <a:pPr algn="just"/>
            <a:r>
              <a:rPr lang="en-IN" sz="2600" dirty="0" smtClean="0"/>
              <a:t>Tracheoesophageal fistula without oesophageal Artesia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 p\Desktop\760-261118-iline-US.gif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143000" y="152400"/>
            <a:ext cx="69342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jesh p\Desktop\slide_7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915</Words>
  <Application>Microsoft Office PowerPoint</Application>
  <PresentationFormat>On-screen Show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TEF / EA </vt:lpstr>
      <vt:lpstr>Slide 3</vt:lpstr>
      <vt:lpstr>Esophageal atresia (EA)</vt:lpstr>
      <vt:lpstr>Slide 5</vt:lpstr>
      <vt:lpstr>Risk factors</vt:lpstr>
      <vt:lpstr>Classification of TEF/EA</vt:lpstr>
      <vt:lpstr>Slide 8</vt:lpstr>
      <vt:lpstr>Slide 9</vt:lpstr>
      <vt:lpstr>Pathophysiology </vt:lpstr>
      <vt:lpstr>Signs &amp; Symptoms</vt:lpstr>
      <vt:lpstr>Diagnostic Evaluation </vt:lpstr>
      <vt:lpstr>Surgical Management </vt:lpstr>
      <vt:lpstr>Slide 14</vt:lpstr>
      <vt:lpstr>Foker’s Technique</vt:lpstr>
      <vt:lpstr>Slide 16</vt:lpstr>
      <vt:lpstr>Slide 17</vt:lpstr>
      <vt:lpstr>Slide 18</vt:lpstr>
      <vt:lpstr>Cervical Esophagostomy </vt:lpstr>
      <vt:lpstr>Slide 20</vt:lpstr>
      <vt:lpstr>Nutrition &amp; Feeding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rajesh p</dc:creator>
  <cp:lastModifiedBy>Priyanka Rathore</cp:lastModifiedBy>
  <cp:revision>115</cp:revision>
  <dcterms:created xsi:type="dcterms:W3CDTF">2006-08-16T00:00:00Z</dcterms:created>
  <dcterms:modified xsi:type="dcterms:W3CDTF">2021-08-13T05:20:15Z</dcterms:modified>
</cp:coreProperties>
</file>