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8" r:id="rId5"/>
    <p:sldId id="260" r:id="rId6"/>
    <p:sldId id="261" r:id="rId7"/>
    <p:sldId id="262" r:id="rId8"/>
    <p:sldId id="263" r:id="rId9"/>
    <p:sldId id="280" r:id="rId10"/>
    <p:sldId id="278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2" r:id="rId20"/>
    <p:sldId id="273" r:id="rId21"/>
    <p:sldId id="274" r:id="rId22"/>
    <p:sldId id="275" r:id="rId23"/>
    <p:sldId id="281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0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D1C716-46BC-42E8-8583-1B5A88661F6D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582304-E868-4860-82B7-BA4637F858C6}">
      <dgm:prSet/>
      <dgm:spPr/>
      <dgm:t>
        <a:bodyPr/>
        <a:lstStyle/>
        <a:p>
          <a:pPr rtl="0"/>
          <a:r>
            <a:rPr lang="en-US" baseline="0" dirty="0" smtClean="0"/>
            <a:t>The rights of the children are categorized under four </a:t>
          </a:r>
          <a:r>
            <a:rPr lang="en-US" b="1" i="1" baseline="0" dirty="0" smtClean="0"/>
            <a:t>Key Priority Areas which are:</a:t>
          </a:r>
          <a:endParaRPr lang="en-US" dirty="0"/>
        </a:p>
      </dgm:t>
    </dgm:pt>
    <dgm:pt modelId="{5A0E66B2-7985-47C7-AE79-7C40AEBB75BB}" type="parTrans" cxnId="{60FCBF49-7622-427E-AB26-D38976488658}">
      <dgm:prSet/>
      <dgm:spPr/>
      <dgm:t>
        <a:bodyPr/>
        <a:lstStyle/>
        <a:p>
          <a:endParaRPr lang="en-US"/>
        </a:p>
      </dgm:t>
    </dgm:pt>
    <dgm:pt modelId="{8232F416-8BAE-42CC-A36A-1D6CF70691E4}" type="sibTrans" cxnId="{60FCBF49-7622-427E-AB26-D38976488658}">
      <dgm:prSet/>
      <dgm:spPr/>
      <dgm:t>
        <a:bodyPr/>
        <a:lstStyle/>
        <a:p>
          <a:endParaRPr lang="en-US"/>
        </a:p>
      </dgm:t>
    </dgm:pt>
    <dgm:pt modelId="{5512D734-0B9E-44A8-818A-5DB14874CF0A}">
      <dgm:prSet/>
      <dgm:spPr/>
      <dgm:t>
        <a:bodyPr/>
        <a:lstStyle/>
        <a:p>
          <a:pPr rtl="0"/>
          <a:r>
            <a:rPr lang="en-US" baseline="0" dirty="0" smtClean="0"/>
            <a:t>3. Protection</a:t>
          </a:r>
          <a:endParaRPr lang="en-US" dirty="0"/>
        </a:p>
      </dgm:t>
    </dgm:pt>
    <dgm:pt modelId="{F9511463-0C60-4485-84A3-4183640E7281}" type="sibTrans" cxnId="{5D290F5D-E8F0-4FB8-AA6F-7FFAE6751061}">
      <dgm:prSet/>
      <dgm:spPr/>
      <dgm:t>
        <a:bodyPr/>
        <a:lstStyle/>
        <a:p>
          <a:endParaRPr lang="en-US"/>
        </a:p>
      </dgm:t>
    </dgm:pt>
    <dgm:pt modelId="{77CF8A05-7D63-4AC5-9642-2B0E33A5C5DF}" type="parTrans" cxnId="{5D290F5D-E8F0-4FB8-AA6F-7FFAE6751061}">
      <dgm:prSet/>
      <dgm:spPr/>
      <dgm:t>
        <a:bodyPr/>
        <a:lstStyle/>
        <a:p>
          <a:endParaRPr lang="en-US"/>
        </a:p>
      </dgm:t>
    </dgm:pt>
    <dgm:pt modelId="{2703FB0E-8DAB-47FA-88AA-87AC60BAEADE}">
      <dgm:prSet/>
      <dgm:spPr/>
      <dgm:t>
        <a:bodyPr/>
        <a:lstStyle/>
        <a:p>
          <a:pPr rtl="0"/>
          <a:r>
            <a:rPr lang="en-US" baseline="0" dirty="0" smtClean="0"/>
            <a:t>2. Education and Development </a:t>
          </a:r>
          <a:endParaRPr lang="en-US" dirty="0"/>
        </a:p>
      </dgm:t>
    </dgm:pt>
    <dgm:pt modelId="{ADE60CAF-59CE-46BA-B1D9-CF61CFFFFC0C}" type="sibTrans" cxnId="{A8081D63-4AC3-46E7-AE97-67684C79A440}">
      <dgm:prSet/>
      <dgm:spPr/>
      <dgm:t>
        <a:bodyPr/>
        <a:lstStyle/>
        <a:p>
          <a:endParaRPr lang="en-US"/>
        </a:p>
      </dgm:t>
    </dgm:pt>
    <dgm:pt modelId="{953D2DA2-2CCF-440B-9C6B-6E897E49C547}" type="parTrans" cxnId="{A8081D63-4AC3-46E7-AE97-67684C79A440}">
      <dgm:prSet/>
      <dgm:spPr/>
      <dgm:t>
        <a:bodyPr/>
        <a:lstStyle/>
        <a:p>
          <a:endParaRPr lang="en-US"/>
        </a:p>
      </dgm:t>
    </dgm:pt>
    <dgm:pt modelId="{85765495-81C5-4F4F-A68C-00C7C7C8DD7E}">
      <dgm:prSet/>
      <dgm:spPr/>
      <dgm:t>
        <a:bodyPr/>
        <a:lstStyle/>
        <a:p>
          <a:pPr rtl="0"/>
          <a:r>
            <a:rPr lang="en-US" baseline="0" dirty="0" smtClean="0"/>
            <a:t>1. Survival, Health and Nutrition</a:t>
          </a:r>
          <a:endParaRPr lang="en-US" dirty="0"/>
        </a:p>
      </dgm:t>
    </dgm:pt>
    <dgm:pt modelId="{F38B7621-2DB8-47D9-968A-5853DA60A12E}" type="sibTrans" cxnId="{23CAAAD5-28EB-4F98-A00F-F4CD24BADDB0}">
      <dgm:prSet/>
      <dgm:spPr/>
      <dgm:t>
        <a:bodyPr/>
        <a:lstStyle/>
        <a:p>
          <a:endParaRPr lang="en-US"/>
        </a:p>
      </dgm:t>
    </dgm:pt>
    <dgm:pt modelId="{1F037833-FDC0-4163-AE78-2A40A153E026}" type="parTrans" cxnId="{23CAAAD5-28EB-4F98-A00F-F4CD24BADDB0}">
      <dgm:prSet/>
      <dgm:spPr/>
      <dgm:t>
        <a:bodyPr/>
        <a:lstStyle/>
        <a:p>
          <a:endParaRPr lang="en-US"/>
        </a:p>
      </dgm:t>
    </dgm:pt>
    <dgm:pt modelId="{039B4754-1392-4506-8E48-62C883F6DFB8}">
      <dgm:prSet/>
      <dgm:spPr/>
      <dgm:t>
        <a:bodyPr/>
        <a:lstStyle/>
        <a:p>
          <a:pPr rtl="0"/>
          <a:r>
            <a:rPr lang="en-US" baseline="0" dirty="0" smtClean="0"/>
            <a:t>4. Participation</a:t>
          </a:r>
          <a:endParaRPr lang="en-US" dirty="0"/>
        </a:p>
      </dgm:t>
    </dgm:pt>
    <dgm:pt modelId="{27045577-5FAD-4F93-898F-838DCC8A2E40}" type="parTrans" cxnId="{8FDBA73A-6927-4EFB-B52D-55265BE3E05E}">
      <dgm:prSet/>
      <dgm:spPr/>
      <dgm:t>
        <a:bodyPr/>
        <a:lstStyle/>
        <a:p>
          <a:endParaRPr lang="en-US"/>
        </a:p>
      </dgm:t>
    </dgm:pt>
    <dgm:pt modelId="{B8A36682-F7DF-4F3A-B773-54CD39CBA12A}" type="sibTrans" cxnId="{8FDBA73A-6927-4EFB-B52D-55265BE3E05E}">
      <dgm:prSet/>
      <dgm:spPr/>
      <dgm:t>
        <a:bodyPr/>
        <a:lstStyle/>
        <a:p>
          <a:endParaRPr lang="en-US"/>
        </a:p>
      </dgm:t>
    </dgm:pt>
    <dgm:pt modelId="{17807D70-2A2F-412C-88E5-C0124CCBED6C}" type="pres">
      <dgm:prSet presAssocID="{D6D1C716-46BC-42E8-8583-1B5A88661F6D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576448-7179-4ECB-B255-7D0E9833421D}" type="pres">
      <dgm:prSet presAssocID="{59582304-E868-4860-82B7-BA4637F858C6}" presName="compNode" presStyleCnt="0"/>
      <dgm:spPr/>
    </dgm:pt>
    <dgm:pt modelId="{A8F31E03-C517-4DE6-A335-297952470140}" type="pres">
      <dgm:prSet presAssocID="{59582304-E868-4860-82B7-BA4637F858C6}" presName="childRect" presStyleLbl="bgAcc1" presStyleIdx="0" presStyleCnt="1" custScaleX="164080" custScaleY="126218" custLinFactNeighborX="-53" custLinFactNeighborY="355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0CD19-C663-41E6-96A4-4AFB54AED2D7}" type="pres">
      <dgm:prSet presAssocID="{59582304-E868-4860-82B7-BA4637F858C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E08595-CFCD-49DA-B39A-0B0CFDC7A881}" type="pres">
      <dgm:prSet presAssocID="{59582304-E868-4860-82B7-BA4637F858C6}" presName="parentRect" presStyleLbl="alignNode1" presStyleIdx="0" presStyleCnt="1" custScaleX="164323" custScaleY="79852" custLinFactY="-100000" custLinFactNeighborX="-1467" custLinFactNeighborY="-191600"/>
      <dgm:spPr/>
      <dgm:t>
        <a:bodyPr/>
        <a:lstStyle/>
        <a:p>
          <a:endParaRPr lang="en-US"/>
        </a:p>
      </dgm:t>
    </dgm:pt>
    <dgm:pt modelId="{A5869AB2-8D03-4B2A-81D9-1A41C5D1AF8B}" type="pres">
      <dgm:prSet presAssocID="{59582304-E868-4860-82B7-BA4637F858C6}" presName="adorn" presStyleLbl="fgAccFollowNode1" presStyleIdx="0" presStyleCnt="1" custFlipVert="1" custFlipHor="1" custScaleX="52103" custScaleY="13280" custLinFactNeighborX="95944" custLinFactNeighborY="41181"/>
      <dgm:spPr/>
    </dgm:pt>
  </dgm:ptLst>
  <dgm:cxnLst>
    <dgm:cxn modelId="{60FCBF49-7622-427E-AB26-D38976488658}" srcId="{D6D1C716-46BC-42E8-8583-1B5A88661F6D}" destId="{59582304-E868-4860-82B7-BA4637F858C6}" srcOrd="0" destOrd="0" parTransId="{5A0E66B2-7985-47C7-AE79-7C40AEBB75BB}" sibTransId="{8232F416-8BAE-42CC-A36A-1D6CF70691E4}"/>
    <dgm:cxn modelId="{5D290F5D-E8F0-4FB8-AA6F-7FFAE6751061}" srcId="{59582304-E868-4860-82B7-BA4637F858C6}" destId="{5512D734-0B9E-44A8-818A-5DB14874CF0A}" srcOrd="2" destOrd="0" parTransId="{77CF8A05-7D63-4AC5-9642-2B0E33A5C5DF}" sibTransId="{F9511463-0C60-4485-84A3-4183640E7281}"/>
    <dgm:cxn modelId="{A8081D63-4AC3-46E7-AE97-67684C79A440}" srcId="{59582304-E868-4860-82B7-BA4637F858C6}" destId="{2703FB0E-8DAB-47FA-88AA-87AC60BAEADE}" srcOrd="1" destOrd="0" parTransId="{953D2DA2-2CCF-440B-9C6B-6E897E49C547}" sibTransId="{ADE60CAF-59CE-46BA-B1D9-CF61CFFFFC0C}"/>
    <dgm:cxn modelId="{23CAAAD5-28EB-4F98-A00F-F4CD24BADDB0}" srcId="{59582304-E868-4860-82B7-BA4637F858C6}" destId="{85765495-81C5-4F4F-A68C-00C7C7C8DD7E}" srcOrd="0" destOrd="0" parTransId="{1F037833-FDC0-4163-AE78-2A40A153E026}" sibTransId="{F38B7621-2DB8-47D9-968A-5853DA60A12E}"/>
    <dgm:cxn modelId="{52FE4825-4983-4E2F-B500-56054E34C733}" type="presOf" srcId="{59582304-E868-4860-82B7-BA4637F858C6}" destId="{8CE08595-CFCD-49DA-B39A-0B0CFDC7A881}" srcOrd="1" destOrd="0" presId="urn:microsoft.com/office/officeart/2005/8/layout/bList2#1"/>
    <dgm:cxn modelId="{D60CF363-3752-4446-8A0E-645313CAF258}" type="presOf" srcId="{5512D734-0B9E-44A8-818A-5DB14874CF0A}" destId="{A8F31E03-C517-4DE6-A335-297952470140}" srcOrd="0" destOrd="2" presId="urn:microsoft.com/office/officeart/2005/8/layout/bList2#1"/>
    <dgm:cxn modelId="{04A88799-2300-40B8-90DA-7DAF416BD4FE}" type="presOf" srcId="{039B4754-1392-4506-8E48-62C883F6DFB8}" destId="{A8F31E03-C517-4DE6-A335-297952470140}" srcOrd="0" destOrd="3" presId="urn:microsoft.com/office/officeart/2005/8/layout/bList2#1"/>
    <dgm:cxn modelId="{1E3F8C6D-6B80-4850-AA83-B42D85E884B1}" type="presOf" srcId="{2703FB0E-8DAB-47FA-88AA-87AC60BAEADE}" destId="{A8F31E03-C517-4DE6-A335-297952470140}" srcOrd="0" destOrd="1" presId="urn:microsoft.com/office/officeart/2005/8/layout/bList2#1"/>
    <dgm:cxn modelId="{8FDBA73A-6927-4EFB-B52D-55265BE3E05E}" srcId="{59582304-E868-4860-82B7-BA4637F858C6}" destId="{039B4754-1392-4506-8E48-62C883F6DFB8}" srcOrd="3" destOrd="0" parTransId="{27045577-5FAD-4F93-898F-838DCC8A2E40}" sibTransId="{B8A36682-F7DF-4F3A-B773-54CD39CBA12A}"/>
    <dgm:cxn modelId="{107830A1-B0B1-4ADB-9DB2-55E0F191852F}" type="presOf" srcId="{85765495-81C5-4F4F-A68C-00C7C7C8DD7E}" destId="{A8F31E03-C517-4DE6-A335-297952470140}" srcOrd="0" destOrd="0" presId="urn:microsoft.com/office/officeart/2005/8/layout/bList2#1"/>
    <dgm:cxn modelId="{DE475645-4C10-4592-987E-BE86228FBD7D}" type="presOf" srcId="{D6D1C716-46BC-42E8-8583-1B5A88661F6D}" destId="{17807D70-2A2F-412C-88E5-C0124CCBED6C}" srcOrd="0" destOrd="0" presId="urn:microsoft.com/office/officeart/2005/8/layout/bList2#1"/>
    <dgm:cxn modelId="{B6FC8A1A-7178-46B6-8E1D-CEE8C9062D8F}" type="presOf" srcId="{59582304-E868-4860-82B7-BA4637F858C6}" destId="{B110CD19-C663-41E6-96A4-4AFB54AED2D7}" srcOrd="0" destOrd="0" presId="urn:microsoft.com/office/officeart/2005/8/layout/bList2#1"/>
    <dgm:cxn modelId="{462CEA59-5C19-4441-B097-585371CD853F}" type="presParOf" srcId="{17807D70-2A2F-412C-88E5-C0124CCBED6C}" destId="{BC576448-7179-4ECB-B255-7D0E9833421D}" srcOrd="0" destOrd="0" presId="urn:microsoft.com/office/officeart/2005/8/layout/bList2#1"/>
    <dgm:cxn modelId="{6D5BD284-EAB4-43A8-AA77-DDDBD18A1190}" type="presParOf" srcId="{BC576448-7179-4ECB-B255-7D0E9833421D}" destId="{A8F31E03-C517-4DE6-A335-297952470140}" srcOrd="0" destOrd="0" presId="urn:microsoft.com/office/officeart/2005/8/layout/bList2#1"/>
    <dgm:cxn modelId="{FED88895-8E00-420C-8F4A-5961B829220D}" type="presParOf" srcId="{BC576448-7179-4ECB-B255-7D0E9833421D}" destId="{B110CD19-C663-41E6-96A4-4AFB54AED2D7}" srcOrd="1" destOrd="0" presId="urn:microsoft.com/office/officeart/2005/8/layout/bList2#1"/>
    <dgm:cxn modelId="{D931235C-86C2-485F-9E62-B86788967532}" type="presParOf" srcId="{BC576448-7179-4ECB-B255-7D0E9833421D}" destId="{8CE08595-CFCD-49DA-B39A-0B0CFDC7A881}" srcOrd="2" destOrd="0" presId="urn:microsoft.com/office/officeart/2005/8/layout/bList2#1"/>
    <dgm:cxn modelId="{090A8373-0D18-4592-A2B9-664EE7BDE18E}" type="presParOf" srcId="{BC576448-7179-4ECB-B255-7D0E9833421D}" destId="{A5869AB2-8D03-4B2A-81D9-1A41C5D1AF8B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3429000"/>
          </a:xfrm>
        </p:spPr>
        <p:txBody>
          <a:bodyPr>
            <a:noAutofit/>
          </a:bodyPr>
          <a:lstStyle/>
          <a:p>
            <a:pPr marL="12698" algn="ctr">
              <a:spcBef>
                <a:spcPts val="105"/>
              </a:spcBef>
            </a:pPr>
            <a:r>
              <a:rPr lang="en-US" sz="5400" dirty="0" smtClean="0">
                <a:latin typeface="Algerian" pitchFamily="82" charset="0"/>
              </a:rPr>
              <a:t/>
            </a:r>
            <a:br>
              <a:rPr lang="en-US" sz="5400" dirty="0" smtClean="0">
                <a:latin typeface="Algerian" pitchFamily="82" charset="0"/>
              </a:rPr>
            </a:br>
            <a:r>
              <a:rPr lang="en-US" sz="5400" dirty="0" smtClean="0">
                <a:latin typeface="Algerian" pitchFamily="82" charset="0"/>
              </a:rPr>
              <a:t>NATIONAL </a:t>
            </a:r>
            <a:r>
              <a:rPr lang="en-US" sz="5400" dirty="0" smtClean="0">
                <a:latin typeface="Algerian" pitchFamily="82" charset="0"/>
              </a:rPr>
              <a:t>POLICY AND LEGISLATION IN RELATION TO CHILD HEALTH AND </a:t>
            </a:r>
            <a:r>
              <a:rPr lang="en-US" sz="5400" dirty="0" smtClean="0">
                <a:latin typeface="Algerian" pitchFamily="82" charset="0"/>
              </a:rPr>
              <a:t>WELFARE</a:t>
            </a:r>
            <a:br>
              <a:rPr lang="en-US" sz="5400" dirty="0" smtClean="0">
                <a:latin typeface="Algerian" pitchFamily="82" charset="0"/>
              </a:rPr>
            </a:br>
            <a:r>
              <a:rPr lang="en-IN" sz="2400" dirty="0">
                <a:solidFill>
                  <a:srgbClr val="FFFF00"/>
                </a:solidFill>
                <a:latin typeface="AR ESSENCE" pitchFamily="2" charset="0"/>
                <a:cs typeface="Arial"/>
              </a:rPr>
              <a:t>Prepared by:  </a:t>
            </a:r>
            <a:r>
              <a:rPr lang="en-IN" sz="2400" dirty="0" err="1">
                <a:solidFill>
                  <a:srgbClr val="FFFF00"/>
                </a:solidFill>
                <a:latin typeface="AR ESSENCE" pitchFamily="2" charset="0"/>
                <a:cs typeface="Arial"/>
              </a:rPr>
              <a:t>Ms.</a:t>
            </a:r>
            <a:r>
              <a:rPr lang="en-IN" sz="2400" dirty="0">
                <a:solidFill>
                  <a:srgbClr val="FFFF00"/>
                </a:solidFill>
                <a:latin typeface="AR ESSENCE" pitchFamily="2" charset="0"/>
                <a:cs typeface="Arial"/>
              </a:rPr>
              <a:t> Rupal </a:t>
            </a:r>
            <a:r>
              <a:rPr lang="en-IN" sz="2800" dirty="0">
                <a:solidFill>
                  <a:srgbClr val="FFFF00"/>
                </a:solidFill>
                <a:latin typeface="AR ESSENCE" pitchFamily="2" charset="0"/>
                <a:cs typeface="Arial"/>
              </a:rPr>
              <a:t>Patel</a:t>
            </a:r>
            <a:br>
              <a:rPr lang="en-IN" sz="2800" dirty="0">
                <a:solidFill>
                  <a:srgbClr val="FFFF00"/>
                </a:solidFill>
                <a:latin typeface="AR ESSENCE" pitchFamily="2" charset="0"/>
                <a:cs typeface="Arial"/>
              </a:rPr>
            </a:br>
            <a:r>
              <a:rPr lang="en-IN" sz="2800" dirty="0">
                <a:solidFill>
                  <a:srgbClr val="FFFF00"/>
                </a:solidFill>
                <a:latin typeface="AR ESSENCE" pitchFamily="2" charset="0"/>
                <a:cs typeface="Arial"/>
              </a:rPr>
              <a:t>         Assistant Professor</a:t>
            </a:r>
            <a:br>
              <a:rPr lang="en-IN" sz="2800" dirty="0">
                <a:solidFill>
                  <a:srgbClr val="FFFF00"/>
                </a:solidFill>
                <a:latin typeface="AR ESSENCE" pitchFamily="2" charset="0"/>
                <a:cs typeface="Arial"/>
              </a:rPr>
            </a:br>
            <a:r>
              <a:rPr lang="en-IN" sz="2800" dirty="0">
                <a:solidFill>
                  <a:srgbClr val="FFFF00"/>
                </a:solidFill>
                <a:latin typeface="AR ESSENCE" pitchFamily="2" charset="0"/>
                <a:cs typeface="Arial"/>
              </a:rPr>
              <a:t>SNC.</a:t>
            </a:r>
            <a:br>
              <a:rPr lang="en-IN" sz="2800" dirty="0">
                <a:solidFill>
                  <a:srgbClr val="FFFF00"/>
                </a:solidFill>
                <a:latin typeface="AR ESSENCE" pitchFamily="2" charset="0"/>
                <a:cs typeface="Arial"/>
              </a:rPr>
            </a:br>
            <a:endParaRPr lang="en-US" sz="28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696200" cy="685800"/>
          </a:xfrm>
        </p:spPr>
        <p:txBody>
          <a:bodyPr>
            <a:normAutofit/>
          </a:bodyPr>
          <a:lstStyle/>
          <a:p>
            <a:r>
              <a:rPr lang="en-IN" sz="2800" u="sng" dirty="0" smtClean="0"/>
              <a:t>Components  of National Health Policy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305800" cy="6096000"/>
          </a:xfrm>
        </p:spPr>
        <p:txBody>
          <a:bodyPr>
            <a:noAutofit/>
          </a:bodyPr>
          <a:lstStyle/>
          <a:p>
            <a:pPr lvl="0"/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Public intervention aimed at </a:t>
            </a:r>
            <a:r>
              <a:rPr lang="en-IN" sz="3600" u="sng" dirty="0" smtClean="0">
                <a:latin typeface="Times New Roman" pitchFamily="18" charset="0"/>
                <a:cs typeface="Times New Roman" pitchFamily="18" charset="0"/>
              </a:rPr>
              <a:t>establishing, maintaining and strengthening the political, economic, social, and cultural, structured determinants of good health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Public policies aimed at individuals and focussed on </a:t>
            </a:r>
            <a:r>
              <a:rPr lang="en-IN" sz="3600" u="sng" dirty="0" smtClean="0">
                <a:latin typeface="Times New Roman" pitchFamily="18" charset="0"/>
                <a:cs typeface="Times New Roman" pitchFamily="18" charset="0"/>
              </a:rPr>
              <a:t>changes in individual behaviour and lifestyles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IN" sz="36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type of public intervention include </a:t>
            </a:r>
            <a:r>
              <a:rPr lang="en-IN" sz="3600" u="sng" dirty="0" smtClean="0">
                <a:latin typeface="Times New Roman" pitchFamily="18" charset="0"/>
                <a:cs typeface="Times New Roman" pitchFamily="18" charset="0"/>
              </a:rPr>
              <a:t>socialising and empowering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determinants.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40"/>
            <a:ext cx="7696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PRINCIPLES OF INDIA’S NATIONAL POLICY FOR CHILDREN (1974) </a:t>
            </a:r>
            <a:r>
              <a:rPr lang="en-US" dirty="0" err="1" smtClean="0"/>
              <a:t>weRE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9416"/>
            <a:ext cx="8001000" cy="484632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comprehensive health program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for all children and provision of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nutrition services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for children.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Provision of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health care, nutrition and nutrition education for mothers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7239000" cy="5867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.Free and compulsory education </a:t>
            </a: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up to the age of 14years, informal education for preschoolers and efforts to reduce wastage and stagnation in schools.</a:t>
            </a:r>
          </a:p>
          <a:p>
            <a:pPr>
              <a:buNone/>
            </a:pPr>
            <a:endParaRPr lang="en-US" sz="4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4.Out of school education for those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not having, </a:t>
            </a:r>
            <a:r>
              <a:rPr lang="en-US" sz="4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access to formal education</a:t>
            </a:r>
            <a:endParaRPr lang="en-US" sz="43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7391400" cy="60747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5.Promotion of </a:t>
            </a:r>
            <a:r>
              <a:rPr lang="en-US" sz="4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games, recreation and extracurricular activities in schools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and community centers.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4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Facilities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for education, training and rehabilitation for </a:t>
            </a:r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children in distress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7467600" cy="56937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Protection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against neglect, cruelty and exploitation.</a:t>
            </a:r>
          </a:p>
          <a:p>
            <a:pPr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Banning of employment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 hazardous occupations and in heavy work for children.</a:t>
            </a:r>
          </a:p>
          <a:p>
            <a:pPr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001000" cy="617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10.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Special treatment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education, rehabilitation and care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of physically handicapped, emotionally disturbed or mentally retarded children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74676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11.Priority for the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protection and relief of children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 times of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national distress and calamity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Special programs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to encourage talented and gifted children, particularly from the weaker sections.</a:t>
            </a:r>
          </a:p>
          <a:p>
            <a:pPr>
              <a:buNone/>
            </a:pP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001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13.Paramount consideration in all relevant laws is the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“Interests of children”.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Strengthening family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ties to enable children to grow within the family, neighborhood and community environment.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Provision of nutrition in schools</a:t>
            </a:r>
          </a:p>
          <a:p>
            <a:pPr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077200" cy="68580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16. </a:t>
            </a:r>
            <a:r>
              <a:rPr lang="en-IN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Immunization</a:t>
            </a:r>
            <a:r>
              <a:rPr lang="en-IN" sz="4400" dirty="0" smtClean="0">
                <a:latin typeface="Times New Roman" pitchFamily="18" charset="0"/>
                <a:cs typeface="Times New Roman" pitchFamily="18" charset="0"/>
              </a:rPr>
              <a:t> programme.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IN" sz="4400" dirty="0" smtClean="0">
                <a:latin typeface="Times New Roman" pitchFamily="18" charset="0"/>
                <a:cs typeface="Times New Roman" pitchFamily="18" charset="0"/>
              </a:rPr>
              <a:t>17. School health programme.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IN" sz="4400" dirty="0" smtClean="0">
                <a:latin typeface="Times New Roman" pitchFamily="18" charset="0"/>
                <a:cs typeface="Times New Roman" pitchFamily="18" charset="0"/>
              </a:rPr>
              <a:t>18. Maternal and child health services.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IN" sz="4400" dirty="0" smtClean="0">
                <a:latin typeface="Times New Roman" pitchFamily="18" charset="0"/>
                <a:cs typeface="Times New Roman" pitchFamily="18" charset="0"/>
              </a:rPr>
              <a:t>19. Health education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4400" dirty="0" smtClean="0">
                <a:latin typeface="Times New Roman" pitchFamily="18" charset="0"/>
                <a:cs typeface="Times New Roman" pitchFamily="18" charset="0"/>
              </a:rPr>
              <a:t>20. Monitoring and review of progress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National policy for children, 2013: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62000"/>
          <a:ext cx="81534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The Government of India adopted a National Policy for children in 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August 1974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391400" cy="1143000"/>
          </a:xfrm>
        </p:spPr>
        <p:txBody>
          <a:bodyPr/>
          <a:lstStyle/>
          <a:p>
            <a:r>
              <a:rPr lang="en-US" dirty="0" smtClean="0"/>
              <a:t>THE CHILDREN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07720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The Children Act 1960 in India, provides for the care maintenance, welfare, training, education and rehabilitation of the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deliquent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child. 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covers the neglected, destitute, socially handicapped, uncontrollable,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victimised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deliquent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children.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9416"/>
            <a:ext cx="8001000" cy="48463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400" b="1" u="sng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400" u="sng" dirty="0" smtClean="0"/>
              <a:t>The Juvenile Justice (Care and Protection of Children) Act, 2000</a:t>
            </a:r>
            <a:endParaRPr lang="en-US" sz="4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 It provides a comprehensive scheme for care, protection, treatment, development and rehabilitation of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deliquent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juveniles.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Other important acts for child welfare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22960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2.The Child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(Prohibition and Regulation) Act, 1986.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3.The Child Marriage Restraint Act 1929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4.The Hindu Adoptions and Maintenance Act 1956.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0772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5. The Infant Milk Substitutes, Feeding Bottles and Infant Foods (Regulation of Production, Supply and Distribution) Act, 1992.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6. The Pre-Conception and Pre-natal Diagnostic Technique(Prohibition of Sex Selection) Act, 1994.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7. The Persons with Disabilities (Equal Opportunities, Protection of Rights and Full Participation) Act, 1995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5400" smtClean="0">
                <a:latin typeface="Algerian" pitchFamily="82" charset="0"/>
              </a:rPr>
              <a:t>             THANK </a:t>
            </a:r>
            <a:r>
              <a:rPr lang="en-US" sz="5400" dirty="0" smtClean="0">
                <a:latin typeface="Algerian" pitchFamily="82" charset="0"/>
              </a:rPr>
              <a:t>YOU</a:t>
            </a:r>
            <a:endParaRPr lang="en-US" sz="54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dirty="0" smtClean="0"/>
              <a:t>STATEMENT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239000" cy="762000"/>
          </a:xfrm>
        </p:spPr>
        <p:txBody>
          <a:bodyPr/>
          <a:lstStyle/>
          <a:p>
            <a:r>
              <a:rPr lang="en-US" dirty="0" smtClean="0"/>
              <a:t>THE POLICY state that……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153400" cy="6096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“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It shall be the policy of the state to provide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adequate services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to children both before and after birth and through the period of growth, to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ensure their full physical, mental and social development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The state shall progressively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increase the scope of such services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So that within a reasonable time all children in the country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enjoy optimum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conditions for their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balanced growth.”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0772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According to the declaration, the development of children has been considered as </a:t>
            </a:r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integral part of national development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The policy recognizes children as the “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Nation’s supremely important asset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” and declares that the nation is responsible for their “</a:t>
            </a:r>
            <a:r>
              <a:rPr lang="en-US" sz="4400" i="1" u="sng" dirty="0" smtClean="0">
                <a:latin typeface="Times New Roman" pitchFamily="18" charset="0"/>
                <a:cs typeface="Times New Roman" pitchFamily="18" charset="0"/>
              </a:rPr>
              <a:t>Nurture and Solicitude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”.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9416"/>
            <a:ext cx="77724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It also emphasizes the priorities of children’s program and special focus on child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child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nutrition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welfare of the handicapped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destitute (extremely poor)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children.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9416"/>
            <a:ext cx="75438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 A number of </a:t>
            </a:r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programs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were introduced by the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Govt.of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India, after the declaration of national policy for children. </a:t>
            </a:r>
          </a:p>
          <a:p>
            <a:pPr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The important programs are: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9416"/>
            <a:ext cx="7467600" cy="48463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ICDS Scheme</a:t>
            </a:r>
          </a:p>
          <a:p>
            <a:pPr>
              <a:buFont typeface="Wingdings" pitchFamily="2" charset="2"/>
              <a:buChar char="§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Programs of supplementary feeding</a:t>
            </a:r>
          </a:p>
          <a:p>
            <a:pPr>
              <a:buFont typeface="Wingdings" pitchFamily="2" charset="2"/>
              <a:buChar char="§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Nutrition education</a:t>
            </a:r>
          </a:p>
          <a:p>
            <a:pPr>
              <a:buFont typeface="Wingdings" pitchFamily="2" charset="2"/>
              <a:buChar char="§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CSSM programs etc.</a:t>
            </a:r>
          </a:p>
          <a:p>
            <a:pPr>
              <a:buFont typeface="Wingdings" pitchFamily="2" charset="2"/>
              <a:buChar char="§"/>
            </a:pP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239000" cy="6858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077200" cy="6019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To achieve an acceptable </a:t>
            </a:r>
            <a:r>
              <a:rPr lang="en-US" sz="3200" u="sng" dirty="0" smtClean="0"/>
              <a:t>standard of good health</a:t>
            </a:r>
            <a:r>
              <a:rPr lang="en-US" sz="3200" dirty="0" smtClean="0"/>
              <a:t> amongst the entire population in children of the country.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To provide the </a:t>
            </a:r>
            <a:r>
              <a:rPr lang="en-US" sz="3200" u="sng" dirty="0" smtClean="0"/>
              <a:t>framework for assigning priorities to different needs </a:t>
            </a:r>
            <a:r>
              <a:rPr lang="en-US" sz="3200" dirty="0" smtClean="0"/>
              <a:t>of children and </a:t>
            </a:r>
            <a:r>
              <a:rPr lang="en-US" sz="3200" u="sng" dirty="0" smtClean="0"/>
              <a:t>respond</a:t>
            </a:r>
            <a:r>
              <a:rPr lang="en-US" sz="3200" dirty="0" smtClean="0"/>
              <a:t> to them in an integrated manner.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To make </a:t>
            </a:r>
            <a:r>
              <a:rPr lang="en-US" sz="3200" u="sng" dirty="0" smtClean="0"/>
              <a:t>all available resources </a:t>
            </a:r>
            <a:r>
              <a:rPr lang="en-US" sz="3200" dirty="0" smtClean="0"/>
              <a:t>to provide quality nursing care for children.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To ensure a more </a:t>
            </a:r>
            <a:r>
              <a:rPr lang="en-US" sz="3200" u="sng" dirty="0" smtClean="0"/>
              <a:t>equitable access </a:t>
            </a:r>
            <a:r>
              <a:rPr lang="en-US" sz="3200" dirty="0" smtClean="0"/>
              <a:t>to health services in children.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321</TotalTime>
  <Words>787</Words>
  <Application>Microsoft Office PowerPoint</Application>
  <PresentationFormat>On-screen Show (4:3)</PresentationFormat>
  <Paragraphs>68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Opulent</vt:lpstr>
      <vt:lpstr> NATIONAL POLICY AND LEGISLATION IN RELATION TO CHILD HEALTH AND WELFARE Prepared by:  Ms. Rupal Patel          Assistant Professor SNC. </vt:lpstr>
      <vt:lpstr>PowerPoint Presentation</vt:lpstr>
      <vt:lpstr>STATEMENT</vt:lpstr>
      <vt:lpstr>THE POLICY state that……</vt:lpstr>
      <vt:lpstr>PowerPoint Presentation</vt:lpstr>
      <vt:lpstr>PowerPoint Presentation</vt:lpstr>
      <vt:lpstr>PowerPoint Presentation</vt:lpstr>
      <vt:lpstr>PowerPoint Presentation</vt:lpstr>
      <vt:lpstr>OBJECTIVES</vt:lpstr>
      <vt:lpstr>Components  of National Health Policy</vt:lpstr>
      <vt:lpstr>THE PRINCIPLES OF INDIA’S NATIONAL POLICY FOR CHILDREN (1974) weRE: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National policy for children, 2013: </vt:lpstr>
      <vt:lpstr>THE CHILDREN ACT</vt:lpstr>
      <vt:lpstr>PowerPoint Presentation</vt:lpstr>
      <vt:lpstr>Other important acts for child welfare are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POLICY AND LEGISLATION IN RELATION TO CHILD HEALTH AND WELFARE</dc:title>
  <dc:creator>samseena</dc:creator>
  <cp:lastModifiedBy>Rupal</cp:lastModifiedBy>
  <cp:revision>29</cp:revision>
  <dcterms:created xsi:type="dcterms:W3CDTF">2006-08-16T00:00:00Z</dcterms:created>
  <dcterms:modified xsi:type="dcterms:W3CDTF">2021-08-06T04:20:05Z</dcterms:modified>
</cp:coreProperties>
</file>