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85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0009FFE-163A-41C2-A6AD-2A430FAFB755}" type="doc">
      <dgm:prSet loTypeId="urn:microsoft.com/office/officeart/2005/8/layout/venn1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916C58A6-902F-404A-A9D4-FB5684389C02}">
      <dgm:prSet/>
      <dgm:spPr/>
      <dgm:t>
        <a:bodyPr/>
        <a:lstStyle/>
        <a:p>
          <a:pPr rtl="0"/>
          <a:r>
            <a:rPr lang="en-US" b="1" dirty="0" smtClean="0"/>
            <a:t>Systemic Changes </a:t>
          </a:r>
          <a:endParaRPr lang="en-US" b="1" dirty="0"/>
        </a:p>
      </dgm:t>
    </dgm:pt>
    <dgm:pt modelId="{25305313-C8D9-4C1C-B8D3-216F8292A9BA}" type="parTrans" cxnId="{459EA87B-1926-48C6-8273-CAF419050D60}">
      <dgm:prSet/>
      <dgm:spPr/>
      <dgm:t>
        <a:bodyPr/>
        <a:lstStyle/>
        <a:p>
          <a:endParaRPr lang="en-US"/>
        </a:p>
      </dgm:t>
    </dgm:pt>
    <dgm:pt modelId="{6D196E6D-CF0C-4A61-B40C-DD69C7954971}" type="sibTrans" cxnId="{459EA87B-1926-48C6-8273-CAF419050D60}">
      <dgm:prSet/>
      <dgm:spPr/>
      <dgm:t>
        <a:bodyPr/>
        <a:lstStyle/>
        <a:p>
          <a:endParaRPr lang="en-US"/>
        </a:p>
      </dgm:t>
    </dgm:pt>
    <dgm:pt modelId="{402E4948-8967-409E-8020-EC0665EC6E50}">
      <dgm:prSet/>
      <dgm:spPr/>
      <dgm:t>
        <a:bodyPr/>
        <a:lstStyle/>
        <a:p>
          <a:pPr rtl="0"/>
          <a:r>
            <a:rPr lang="en-US" b="1" dirty="0" smtClean="0"/>
            <a:t>Psychological Difference </a:t>
          </a:r>
          <a:endParaRPr lang="en-US" b="1" dirty="0"/>
        </a:p>
      </dgm:t>
    </dgm:pt>
    <dgm:pt modelId="{47957E3B-F260-4A7F-931E-F99AF2F29F07}" type="parTrans" cxnId="{33136578-06B5-4351-A234-909D67F0D679}">
      <dgm:prSet/>
      <dgm:spPr/>
      <dgm:t>
        <a:bodyPr/>
        <a:lstStyle/>
        <a:p>
          <a:endParaRPr lang="en-US"/>
        </a:p>
      </dgm:t>
    </dgm:pt>
    <dgm:pt modelId="{30B8C8B6-1076-475B-AE7E-7113C4ED7A90}" type="sibTrans" cxnId="{33136578-06B5-4351-A234-909D67F0D679}">
      <dgm:prSet/>
      <dgm:spPr/>
      <dgm:t>
        <a:bodyPr/>
        <a:lstStyle/>
        <a:p>
          <a:endParaRPr lang="en-US"/>
        </a:p>
      </dgm:t>
    </dgm:pt>
    <dgm:pt modelId="{06590370-74A9-4B41-9256-DE4593AB75CD}">
      <dgm:prSet/>
      <dgm:spPr/>
      <dgm:t>
        <a:bodyPr/>
        <a:lstStyle/>
        <a:p>
          <a:pPr rtl="0"/>
          <a:r>
            <a:rPr lang="en-US" b="1" dirty="0" smtClean="0"/>
            <a:t>Pathologic changes</a:t>
          </a:r>
          <a:endParaRPr lang="en-US" b="1" dirty="0"/>
        </a:p>
      </dgm:t>
    </dgm:pt>
    <dgm:pt modelId="{7EFC6912-9694-4707-B8EE-37B86D4C9F7F}" type="parTrans" cxnId="{FBCFB036-AC80-4C57-B6F0-C4BA2329AD22}">
      <dgm:prSet/>
      <dgm:spPr/>
      <dgm:t>
        <a:bodyPr/>
        <a:lstStyle/>
        <a:p>
          <a:endParaRPr lang="en-US"/>
        </a:p>
      </dgm:t>
    </dgm:pt>
    <dgm:pt modelId="{977AFC88-3F9D-4834-B77A-7500AF995349}" type="sibTrans" cxnId="{FBCFB036-AC80-4C57-B6F0-C4BA2329AD22}">
      <dgm:prSet/>
      <dgm:spPr/>
      <dgm:t>
        <a:bodyPr/>
        <a:lstStyle/>
        <a:p>
          <a:endParaRPr lang="en-US"/>
        </a:p>
      </dgm:t>
    </dgm:pt>
    <dgm:pt modelId="{CCEF5FD7-2560-40C2-834F-C3A9C6588907}" type="pres">
      <dgm:prSet presAssocID="{10009FFE-163A-41C2-A6AD-2A430FAFB755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2C0F370-8274-4AB2-BD1A-D322D92A7B88}" type="pres">
      <dgm:prSet presAssocID="{916C58A6-902F-404A-A9D4-FB5684389C02}" presName="circ1" presStyleLbl="vennNode1" presStyleIdx="0" presStyleCnt="3" custScaleX="157138"/>
      <dgm:spPr/>
      <dgm:t>
        <a:bodyPr/>
        <a:lstStyle/>
        <a:p>
          <a:endParaRPr lang="en-US"/>
        </a:p>
      </dgm:t>
    </dgm:pt>
    <dgm:pt modelId="{BF27A963-2642-4FEF-8B15-74F32CC9E21A}" type="pres">
      <dgm:prSet presAssocID="{916C58A6-902F-404A-A9D4-FB5684389C02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E40463-AC0B-43CA-A86F-0779A504A23D}" type="pres">
      <dgm:prSet presAssocID="{402E4948-8967-409E-8020-EC0665EC6E50}" presName="circ2" presStyleLbl="vennNode1" presStyleIdx="1" presStyleCnt="3" custScaleX="159355" custLinFactNeighborX="19976"/>
      <dgm:spPr/>
      <dgm:t>
        <a:bodyPr/>
        <a:lstStyle/>
        <a:p>
          <a:endParaRPr lang="en-US"/>
        </a:p>
      </dgm:t>
    </dgm:pt>
    <dgm:pt modelId="{F306E26B-9A69-4BCE-81BD-DA1FEFCD401E}" type="pres">
      <dgm:prSet presAssocID="{402E4948-8967-409E-8020-EC0665EC6E50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E43796-2539-43A0-84A4-0444D6E7AE56}" type="pres">
      <dgm:prSet presAssocID="{06590370-74A9-4B41-9256-DE4593AB75CD}" presName="circ3" presStyleLbl="vennNode1" presStyleIdx="2" presStyleCnt="3" custScaleX="154413" custLinFactNeighborX="-19976"/>
      <dgm:spPr/>
      <dgm:t>
        <a:bodyPr/>
        <a:lstStyle/>
        <a:p>
          <a:endParaRPr lang="en-US"/>
        </a:p>
      </dgm:t>
    </dgm:pt>
    <dgm:pt modelId="{C9691EAB-875C-4F9E-8B0D-62A7B31C5B24}" type="pres">
      <dgm:prSet presAssocID="{06590370-74A9-4B41-9256-DE4593AB75CD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BCFB036-AC80-4C57-B6F0-C4BA2329AD22}" srcId="{10009FFE-163A-41C2-A6AD-2A430FAFB755}" destId="{06590370-74A9-4B41-9256-DE4593AB75CD}" srcOrd="2" destOrd="0" parTransId="{7EFC6912-9694-4707-B8EE-37B86D4C9F7F}" sibTransId="{977AFC88-3F9D-4834-B77A-7500AF995349}"/>
    <dgm:cxn modelId="{459EA87B-1926-48C6-8273-CAF419050D60}" srcId="{10009FFE-163A-41C2-A6AD-2A430FAFB755}" destId="{916C58A6-902F-404A-A9D4-FB5684389C02}" srcOrd="0" destOrd="0" parTransId="{25305313-C8D9-4C1C-B8D3-216F8292A9BA}" sibTransId="{6D196E6D-CF0C-4A61-B40C-DD69C7954971}"/>
    <dgm:cxn modelId="{EE84FDC8-A975-4417-BB45-3B678C667237}" type="presOf" srcId="{10009FFE-163A-41C2-A6AD-2A430FAFB755}" destId="{CCEF5FD7-2560-40C2-834F-C3A9C6588907}" srcOrd="0" destOrd="0" presId="urn:microsoft.com/office/officeart/2005/8/layout/venn1"/>
    <dgm:cxn modelId="{D4F987DE-E6A0-44D5-AE00-1B1BF9E21F2F}" type="presOf" srcId="{06590370-74A9-4B41-9256-DE4593AB75CD}" destId="{C9691EAB-875C-4F9E-8B0D-62A7B31C5B24}" srcOrd="1" destOrd="0" presId="urn:microsoft.com/office/officeart/2005/8/layout/venn1"/>
    <dgm:cxn modelId="{33136578-06B5-4351-A234-909D67F0D679}" srcId="{10009FFE-163A-41C2-A6AD-2A430FAFB755}" destId="{402E4948-8967-409E-8020-EC0665EC6E50}" srcOrd="1" destOrd="0" parTransId="{47957E3B-F260-4A7F-931E-F99AF2F29F07}" sibTransId="{30B8C8B6-1076-475B-AE7E-7113C4ED7A90}"/>
    <dgm:cxn modelId="{4CB66AB9-3C15-4162-9246-5D7E9960FDC0}" type="presOf" srcId="{402E4948-8967-409E-8020-EC0665EC6E50}" destId="{F306E26B-9A69-4BCE-81BD-DA1FEFCD401E}" srcOrd="1" destOrd="0" presId="urn:microsoft.com/office/officeart/2005/8/layout/venn1"/>
    <dgm:cxn modelId="{5309708A-EE81-43F4-BEAA-5D374BCCB669}" type="presOf" srcId="{916C58A6-902F-404A-A9D4-FB5684389C02}" destId="{72C0F370-8274-4AB2-BD1A-D322D92A7B88}" srcOrd="0" destOrd="0" presId="urn:microsoft.com/office/officeart/2005/8/layout/venn1"/>
    <dgm:cxn modelId="{99BF5160-25AF-4D33-9D0D-B596216FE466}" type="presOf" srcId="{916C58A6-902F-404A-A9D4-FB5684389C02}" destId="{BF27A963-2642-4FEF-8B15-74F32CC9E21A}" srcOrd="1" destOrd="0" presId="urn:microsoft.com/office/officeart/2005/8/layout/venn1"/>
    <dgm:cxn modelId="{4A33768F-BDE9-4292-84FA-A6E31613DCAD}" type="presOf" srcId="{06590370-74A9-4B41-9256-DE4593AB75CD}" destId="{90E43796-2539-43A0-84A4-0444D6E7AE56}" srcOrd="0" destOrd="0" presId="urn:microsoft.com/office/officeart/2005/8/layout/venn1"/>
    <dgm:cxn modelId="{ED4E1E9C-EF9B-4F95-AD30-A51A0B2FBD5B}" type="presOf" srcId="{402E4948-8967-409E-8020-EC0665EC6E50}" destId="{F9E40463-AC0B-43CA-A86F-0779A504A23D}" srcOrd="0" destOrd="0" presId="urn:microsoft.com/office/officeart/2005/8/layout/venn1"/>
    <dgm:cxn modelId="{637EA16D-0E91-4197-8DAA-E00666EE4815}" type="presParOf" srcId="{CCEF5FD7-2560-40C2-834F-C3A9C6588907}" destId="{72C0F370-8274-4AB2-BD1A-D322D92A7B88}" srcOrd="0" destOrd="0" presId="urn:microsoft.com/office/officeart/2005/8/layout/venn1"/>
    <dgm:cxn modelId="{E4FECBAE-4C93-454D-9D2C-44F941FADB1D}" type="presParOf" srcId="{CCEF5FD7-2560-40C2-834F-C3A9C6588907}" destId="{BF27A963-2642-4FEF-8B15-74F32CC9E21A}" srcOrd="1" destOrd="0" presId="urn:microsoft.com/office/officeart/2005/8/layout/venn1"/>
    <dgm:cxn modelId="{180FB1CF-7390-48A4-B0C1-5F02AF24412A}" type="presParOf" srcId="{CCEF5FD7-2560-40C2-834F-C3A9C6588907}" destId="{F9E40463-AC0B-43CA-A86F-0779A504A23D}" srcOrd="2" destOrd="0" presId="urn:microsoft.com/office/officeart/2005/8/layout/venn1"/>
    <dgm:cxn modelId="{A65A6CE2-DAE3-4292-950F-1DE83BEC54D2}" type="presParOf" srcId="{CCEF5FD7-2560-40C2-834F-C3A9C6588907}" destId="{F306E26B-9A69-4BCE-81BD-DA1FEFCD401E}" srcOrd="3" destOrd="0" presId="urn:microsoft.com/office/officeart/2005/8/layout/venn1"/>
    <dgm:cxn modelId="{FDB5E301-2E0D-4CA1-B102-BDEFE9219B89}" type="presParOf" srcId="{CCEF5FD7-2560-40C2-834F-C3A9C6588907}" destId="{90E43796-2539-43A0-84A4-0444D6E7AE56}" srcOrd="4" destOrd="0" presId="urn:microsoft.com/office/officeart/2005/8/layout/venn1"/>
    <dgm:cxn modelId="{5F321B93-302C-4491-85BC-551E72F25485}" type="presParOf" srcId="{CCEF5FD7-2560-40C2-834F-C3A9C6588907}" destId="{C9691EAB-875C-4F9E-8B0D-62A7B31C5B24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C0F370-8274-4AB2-BD1A-D322D92A7B88}">
      <dsp:nvSpPr>
        <dsp:cNvPr id="0" name=""/>
        <dsp:cNvSpPr/>
      </dsp:nvSpPr>
      <dsp:spPr>
        <a:xfrm>
          <a:off x="1862310" y="64769"/>
          <a:ext cx="4885357" cy="3108960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866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b="1" kern="1200" dirty="0" smtClean="0"/>
            <a:t>Systemic Changes </a:t>
          </a:r>
          <a:endParaRPr lang="en-US" sz="4200" b="1" kern="1200" dirty="0"/>
        </a:p>
      </dsp:txBody>
      <dsp:txXfrm>
        <a:off x="2513691" y="608837"/>
        <a:ext cx="3582595" cy="1399032"/>
      </dsp:txXfrm>
    </dsp:sp>
    <dsp:sp modelId="{F9E40463-AC0B-43CA-A86F-0779A504A23D}">
      <dsp:nvSpPr>
        <dsp:cNvPr id="0" name=""/>
        <dsp:cNvSpPr/>
      </dsp:nvSpPr>
      <dsp:spPr>
        <a:xfrm>
          <a:off x="3570709" y="2007870"/>
          <a:ext cx="4954283" cy="3108960"/>
        </a:xfrm>
        <a:prstGeom prst="ellipse">
          <a:avLst/>
        </a:prstGeom>
        <a:solidFill>
          <a:schemeClr val="accent2">
            <a:alpha val="50000"/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822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b="1" kern="1200" dirty="0" smtClean="0"/>
            <a:t>Psychological Difference </a:t>
          </a:r>
          <a:endParaRPr lang="en-US" sz="4100" b="1" kern="1200" dirty="0"/>
        </a:p>
      </dsp:txBody>
      <dsp:txXfrm>
        <a:off x="5085894" y="2811018"/>
        <a:ext cx="2972569" cy="1709928"/>
      </dsp:txXfrm>
    </dsp:sp>
    <dsp:sp modelId="{90E43796-2539-43A0-84A4-0444D6E7AE56}">
      <dsp:nvSpPr>
        <dsp:cNvPr id="0" name=""/>
        <dsp:cNvSpPr/>
      </dsp:nvSpPr>
      <dsp:spPr>
        <a:xfrm>
          <a:off x="161807" y="2007870"/>
          <a:ext cx="4800638" cy="3108960"/>
        </a:xfrm>
        <a:prstGeom prst="ellipse">
          <a:avLst/>
        </a:prstGeom>
        <a:solidFill>
          <a:schemeClr val="accent2">
            <a:alpha val="50000"/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822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b="1" kern="1200" dirty="0" smtClean="0"/>
            <a:t>Pathologic changes</a:t>
          </a:r>
          <a:endParaRPr lang="en-US" sz="4100" b="1" kern="1200" dirty="0"/>
        </a:p>
      </dsp:txBody>
      <dsp:txXfrm>
        <a:off x="613867" y="2811018"/>
        <a:ext cx="2880383" cy="17099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066800"/>
            <a:ext cx="9144000" cy="2743200"/>
          </a:xfrm>
        </p:spPr>
        <p:txBody>
          <a:bodyPr>
            <a:normAutofit/>
          </a:bodyPr>
          <a:lstStyle/>
          <a:p>
            <a:r>
              <a:rPr lang="en-IN" b="1" dirty="0" smtClean="0"/>
              <a:t>DIFFERENCES BETWEEN CHILD AND  ADULT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12698">
              <a:spcBef>
                <a:spcPts val="105"/>
              </a:spcBef>
            </a:pPr>
            <a:r>
              <a:rPr lang="en-IN" b="1" dirty="0">
                <a:solidFill>
                  <a:srgbClr val="FF0000"/>
                </a:solidFill>
                <a:latin typeface="AR ESSENCE" pitchFamily="2" charset="0"/>
                <a:cs typeface="Arial"/>
              </a:rPr>
              <a:t>Prepared by:  </a:t>
            </a:r>
            <a:r>
              <a:rPr lang="en-IN" b="1" dirty="0" err="1">
                <a:solidFill>
                  <a:srgbClr val="FF0000"/>
                </a:solidFill>
                <a:latin typeface="AR ESSENCE" pitchFamily="2" charset="0"/>
                <a:cs typeface="Arial"/>
              </a:rPr>
              <a:t>Ms.</a:t>
            </a:r>
            <a:r>
              <a:rPr lang="en-IN" b="1" dirty="0">
                <a:solidFill>
                  <a:srgbClr val="FF0000"/>
                </a:solidFill>
                <a:latin typeface="AR ESSENCE" pitchFamily="2" charset="0"/>
                <a:cs typeface="Arial"/>
              </a:rPr>
              <a:t> Rupal Patel</a:t>
            </a:r>
          </a:p>
          <a:p>
            <a:pPr marL="12698">
              <a:spcBef>
                <a:spcPts val="105"/>
              </a:spcBef>
            </a:pPr>
            <a:r>
              <a:rPr lang="en-IN" b="1" dirty="0">
                <a:solidFill>
                  <a:srgbClr val="FF0000"/>
                </a:solidFill>
                <a:latin typeface="AR ESSENCE" pitchFamily="2" charset="0"/>
                <a:cs typeface="Arial"/>
              </a:rPr>
              <a:t>         Assistant Professor</a:t>
            </a:r>
          </a:p>
          <a:p>
            <a:pPr marL="12698">
              <a:spcBef>
                <a:spcPts val="105"/>
              </a:spcBef>
            </a:pPr>
            <a:r>
              <a:rPr lang="en-IN" b="1" dirty="0">
                <a:solidFill>
                  <a:srgbClr val="FF0000"/>
                </a:solidFill>
                <a:latin typeface="AR ESSENCE" pitchFamily="2" charset="0"/>
                <a:cs typeface="Arial"/>
              </a:rPr>
              <a:t>SNC.</a:t>
            </a:r>
            <a:endParaRPr lang="en-IN" b="1" dirty="0">
              <a:solidFill>
                <a:srgbClr val="FF0000"/>
              </a:solidFill>
              <a:latin typeface="AR ESSENCE" pitchFamily="2" charset="0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Respiratory System 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152400" y="990601"/>
          <a:ext cx="8991600" cy="57847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5800"/>
                <a:gridCol w="4495800"/>
              </a:tblGrid>
              <a:tr h="714631">
                <a:tc>
                  <a:txBody>
                    <a:bodyPr/>
                    <a:lstStyle/>
                    <a:p>
                      <a:pPr algn="ctr"/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CHILDREN</a:t>
                      </a:r>
                      <a:endParaRPr lang="en-US" sz="2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ADULTS</a:t>
                      </a:r>
                      <a:endParaRPr lang="en-US" sz="2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1552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Respiration Rate :-</a:t>
                      </a:r>
                      <a:r>
                        <a:rPr lang="en-US" sz="2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30– 60 breath/min</a:t>
                      </a: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Heart Rate:-</a:t>
                      </a:r>
                      <a:r>
                        <a:rPr lang="en-US" sz="2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100-160 beats/min</a:t>
                      </a:r>
                    </a:p>
                    <a:p>
                      <a:endParaRPr lang="en-US" sz="2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Respiration Rate :-</a:t>
                      </a:r>
                      <a:r>
                        <a:rPr lang="en-US" sz="2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16- 20 breath/min </a:t>
                      </a:r>
                    </a:p>
                    <a:p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Heart Rate/Pulse Rate:-</a:t>
                      </a:r>
                      <a:r>
                        <a:rPr lang="en-US" sz="2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60-80 beats/min </a:t>
                      </a:r>
                      <a:endParaRPr lang="en-US" sz="2800" dirty="0">
                        <a:solidFill>
                          <a:srgbClr val="FF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393537">
                <a:tc>
                  <a:txBody>
                    <a:bodyPr/>
                    <a:lstStyle/>
                    <a:p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Tissues of respiratory tract are </a:t>
                      </a:r>
                      <a:r>
                        <a:rPr lang="en-US" sz="2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delicate &amp; do not produce sufficient mucus.</a:t>
                      </a:r>
                      <a:endParaRPr lang="en-US" sz="2800" dirty="0">
                        <a:solidFill>
                          <a:srgbClr val="FF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Sufficient </a:t>
                      </a: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Amount of mucus </a:t>
                      </a:r>
                      <a:endParaRPr lang="en-US" sz="2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451551">
                <a:tc>
                  <a:txBody>
                    <a:bodyPr/>
                    <a:lstStyle/>
                    <a:p>
                      <a:r>
                        <a:rPr lang="en-US" sz="2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No protection </a:t>
                      </a: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from invasion of infectious microorganism</a:t>
                      </a:r>
                      <a:endParaRPr lang="en-US" sz="2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Protection</a:t>
                      </a: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from invasion of infectious microorganism</a:t>
                      </a:r>
                      <a:endParaRPr lang="en-US" sz="2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Difference between Adult and Fetal Circulation Characteristics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228600" y="1142999"/>
          <a:ext cx="8610600" cy="56802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/>
                <a:gridCol w="3225800"/>
                <a:gridCol w="2870200"/>
              </a:tblGrid>
              <a:tr h="685751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Characteristics</a:t>
                      </a:r>
                      <a:endParaRPr lang="en-US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Adult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Circulation</a:t>
                      </a:r>
                      <a:endParaRPr lang="en-US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Fetal 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Circulation</a:t>
                      </a:r>
                      <a:endParaRPr lang="en-US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477825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Artery</a:t>
                      </a:r>
                      <a:endParaRPr lang="en-US" sz="2400" dirty="0">
                        <a:solidFill>
                          <a:srgbClr val="FF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Carries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oxygenated blood</a:t>
                      </a:r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away from the heart</a:t>
                      </a:r>
                      <a:endParaRPr lang="en-US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Carries</a:t>
                      </a:r>
                      <a:r>
                        <a:rPr lang="en-US" sz="24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Non-oxygenated</a:t>
                      </a:r>
                      <a:r>
                        <a:rPr lang="en-US" sz="24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blood away from the fetal heart</a:t>
                      </a:r>
                      <a:endParaRPr lang="en-US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130101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Veins</a:t>
                      </a:r>
                      <a:endParaRPr lang="en-US" sz="2400" dirty="0">
                        <a:solidFill>
                          <a:srgbClr val="FF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Carries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non- oxygenated blood </a:t>
                      </a:r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towards the heart</a:t>
                      </a:r>
                      <a:endParaRPr lang="en-US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Carries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oxygenated blood</a:t>
                      </a:r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back</a:t>
                      </a:r>
                      <a:r>
                        <a:rPr lang="en-US" sz="24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to the heart</a:t>
                      </a:r>
                      <a:endParaRPr lang="en-US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062623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Exchange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of Gases</a:t>
                      </a:r>
                      <a:endParaRPr lang="en-US" sz="2400" dirty="0">
                        <a:solidFill>
                          <a:srgbClr val="FF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Takes place in the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lungs</a:t>
                      </a:r>
                      <a:endParaRPr lang="en-US" sz="2400" dirty="0">
                        <a:solidFill>
                          <a:srgbClr val="FF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Takes place in the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placenta</a:t>
                      </a:r>
                      <a:endParaRPr lang="en-US" sz="2400" dirty="0">
                        <a:solidFill>
                          <a:srgbClr val="FF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130101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Pressure</a:t>
                      </a:r>
                      <a:endParaRPr lang="en-US" sz="2400" dirty="0">
                        <a:solidFill>
                          <a:srgbClr val="FF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Increase</a:t>
                      </a:r>
                      <a:r>
                        <a:rPr lang="en-US" sz="24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pressure on the 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left side of the heart</a:t>
                      </a:r>
                      <a:endParaRPr lang="en-US" sz="2400" dirty="0">
                        <a:solidFill>
                          <a:srgbClr val="FF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Increase pressure on the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right side of the heart</a:t>
                      </a:r>
                      <a:endParaRPr lang="en-US" sz="2400" dirty="0">
                        <a:solidFill>
                          <a:srgbClr val="FF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8962276" cy="6629400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Hematologic System 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228600" y="1066799"/>
          <a:ext cx="8763000" cy="56388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1500"/>
                <a:gridCol w="4381500"/>
              </a:tblGrid>
              <a:tr h="791840">
                <a:tc>
                  <a:txBody>
                    <a:bodyPr/>
                    <a:lstStyle/>
                    <a:p>
                      <a:pPr algn="ctr"/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CHILDREN</a:t>
                      </a:r>
                      <a:endParaRPr lang="en-US" sz="2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ADULTS</a:t>
                      </a:r>
                      <a:endParaRPr lang="en-US" sz="2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65143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New-born RBC are </a:t>
                      </a:r>
                      <a:r>
                        <a:rPr lang="en-US" sz="2800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Microcytic</a:t>
                      </a: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en-US" sz="2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Microcytic</a:t>
                      </a: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=MCV&lt;80</a:t>
                      </a:r>
                      <a:endParaRPr lang="en-US" sz="2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Adult RBC are </a:t>
                      </a:r>
                      <a:r>
                        <a:rPr lang="en-US" sz="2800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Macrocytic</a:t>
                      </a: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en-US" sz="2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Macrocytic</a:t>
                      </a: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=MCV&gt;100 </a:t>
                      </a:r>
                      <a:endParaRPr lang="en-US" sz="2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544093">
                <a:tc>
                  <a:txBody>
                    <a:bodyPr/>
                    <a:lstStyle/>
                    <a:p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Life Span of RBC are </a:t>
                      </a:r>
                      <a:r>
                        <a:rPr lang="en-US" sz="2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60-90 days. </a:t>
                      </a:r>
                      <a:endParaRPr lang="en-US" sz="2800" dirty="0">
                        <a:solidFill>
                          <a:srgbClr val="FF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Life Span of RBC are </a:t>
                      </a:r>
                      <a:r>
                        <a:rPr lang="en-US" sz="2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100-120 days.</a:t>
                      </a:r>
                      <a:endParaRPr lang="en-US" sz="2800" dirty="0">
                        <a:solidFill>
                          <a:srgbClr val="FF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65143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BLOOD VOLUME: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Neonate- </a:t>
                      </a:r>
                      <a:r>
                        <a:rPr lang="en-US" sz="2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85 ml/kg of BW</a:t>
                      </a:r>
                    </a:p>
                    <a:p>
                      <a:endParaRPr lang="en-US" sz="2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BLOOD VOLUME: </a:t>
                      </a:r>
                    </a:p>
                    <a:p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Adult- </a:t>
                      </a:r>
                      <a:r>
                        <a:rPr lang="en-US" sz="2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60-70 ml/kg of BW</a:t>
                      </a: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sz="2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URINARY SYSTEM 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228600" y="990600"/>
          <a:ext cx="8686800" cy="56387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3400"/>
                <a:gridCol w="4343400"/>
              </a:tblGrid>
              <a:tr h="792830">
                <a:tc>
                  <a:txBody>
                    <a:bodyPr/>
                    <a:lstStyle/>
                    <a:p>
                      <a:pPr algn="ctr"/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CHILDREN</a:t>
                      </a:r>
                      <a:endParaRPr lang="en-US" sz="2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ADULTS</a:t>
                      </a:r>
                      <a:endParaRPr lang="en-US" sz="2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9594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Infant’s kidneys are </a:t>
                      </a:r>
                      <a:r>
                        <a:rPr lang="en-US" sz="2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immature</a:t>
                      </a: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with reduced ability to filtrate &amp; concentrate urine. 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Kidneys are </a:t>
                      </a:r>
                      <a:r>
                        <a:rPr lang="en-US" sz="2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mature</a:t>
                      </a: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enough for proper functioning. </a:t>
                      </a:r>
                      <a:endParaRPr lang="en-US" sz="2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233031">
                <a:tc>
                  <a:txBody>
                    <a:bodyPr/>
                    <a:lstStyle/>
                    <a:p>
                      <a:r>
                        <a:rPr lang="en-US" sz="2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Nephrons</a:t>
                      </a: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are </a:t>
                      </a:r>
                      <a:r>
                        <a:rPr lang="en-US" sz="2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not grown &amp; functioning. </a:t>
                      </a:r>
                      <a:endParaRPr lang="en-US" sz="2800" dirty="0">
                        <a:solidFill>
                          <a:srgbClr val="FF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Nephrons</a:t>
                      </a: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are </a:t>
                      </a:r>
                      <a:r>
                        <a:rPr lang="en-US" sz="2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properly functioning. </a:t>
                      </a:r>
                      <a:endParaRPr lang="en-US" sz="2800" dirty="0">
                        <a:solidFill>
                          <a:srgbClr val="FF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653497">
                <a:tc>
                  <a:txBody>
                    <a:bodyPr/>
                    <a:lstStyle/>
                    <a:p>
                      <a:r>
                        <a:rPr lang="en-US" sz="2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Not</a:t>
                      </a: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under voluntary control. </a:t>
                      </a:r>
                      <a:endParaRPr lang="en-US" sz="2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Under </a:t>
                      </a:r>
                      <a:r>
                        <a:rPr lang="en-US" sz="2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voluntary control</a:t>
                      </a:r>
                      <a:endParaRPr lang="en-US" sz="2800" dirty="0">
                        <a:solidFill>
                          <a:srgbClr val="FF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Gastrointestinal System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228600" y="1066800"/>
          <a:ext cx="8686800" cy="560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3400"/>
                <a:gridCol w="4343400"/>
              </a:tblGrid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CHILDREN</a:t>
                      </a:r>
                      <a:endParaRPr lang="en-US" sz="2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ADULTS</a:t>
                      </a:r>
                      <a:endParaRPr lang="en-US" sz="2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40596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It is quite relaxed in infants resulting in frequent regurgitation &amp; vomiting during infancy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cardiac sphincter of stomach is </a:t>
                      </a:r>
                      <a:r>
                        <a:rPr lang="en-US" sz="2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fairly tight in adults</a:t>
                      </a:r>
                      <a:endParaRPr lang="en-US" sz="2800" dirty="0">
                        <a:solidFill>
                          <a:srgbClr val="FF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131641">
                <a:tc>
                  <a:txBody>
                    <a:bodyPr/>
                    <a:lstStyle/>
                    <a:p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GI functioning is </a:t>
                      </a:r>
                      <a:r>
                        <a:rPr lang="en-US" sz="2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immature &amp; involuntary Proper</a:t>
                      </a:r>
                      <a:endParaRPr lang="en-US" sz="2800" dirty="0">
                        <a:solidFill>
                          <a:srgbClr val="FF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GI functioning &amp; </a:t>
                      </a:r>
                      <a:r>
                        <a:rPr lang="en-US" sz="2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voluntary </a:t>
                      </a: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control </a:t>
                      </a:r>
                      <a:endParaRPr lang="en-US" sz="2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697159">
                <a:tc>
                  <a:txBody>
                    <a:bodyPr/>
                    <a:lstStyle/>
                    <a:p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Temporary teeth</a:t>
                      </a:r>
                      <a:endParaRPr lang="en-US" sz="2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Permanent teeth</a:t>
                      </a:r>
                      <a:endParaRPr lang="en-US" sz="2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697159">
                <a:tc>
                  <a:txBody>
                    <a:bodyPr/>
                    <a:lstStyle/>
                    <a:p>
                      <a:r>
                        <a:rPr lang="en-US" sz="2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Stool</a:t>
                      </a: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of neonate is </a:t>
                      </a:r>
                      <a:r>
                        <a:rPr lang="en-US" sz="2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loose</a:t>
                      </a: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Liver size:- 4% of body weight. </a:t>
                      </a:r>
                      <a:endParaRPr lang="en-US" sz="2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Stool</a:t>
                      </a: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of adult is </a:t>
                      </a:r>
                      <a:r>
                        <a:rPr lang="en-US" sz="2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hard</a:t>
                      </a: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Liver is 12-13 times its birth weight.</a:t>
                      </a:r>
                      <a:endParaRPr lang="en-US" sz="2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1950" y="0"/>
            <a:ext cx="8879650" cy="6895297"/>
          </a:xfr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600" y="228600"/>
            <a:ext cx="8610600" cy="6464698"/>
          </a:xfr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600" y="152400"/>
            <a:ext cx="8610600" cy="6464698"/>
          </a:xfr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600" y="228600"/>
            <a:ext cx="8458200" cy="6350279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ageingprocessma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2480" cy="6858000"/>
          </a:xfrm>
        </p:spPr>
      </p:pic>
      <p:sp>
        <p:nvSpPr>
          <p:cNvPr id="5" name="Rectangle 4"/>
          <p:cNvSpPr/>
          <p:nvPr/>
        </p:nvSpPr>
        <p:spPr>
          <a:xfrm rot="20717128">
            <a:off x="14102" y="660924"/>
            <a:ext cx="5525075" cy="95410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IN" sz="2800" b="1" u="sng" dirty="0" smtClean="0"/>
              <a:t>DIFFERENCES BETWEEN CHILD AND  ADULT</a:t>
            </a:r>
            <a:endParaRPr lang="en-US" sz="2800" u="sng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Neurologic System 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228600" y="990601"/>
          <a:ext cx="8686800" cy="5905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3400"/>
                <a:gridCol w="4343400"/>
              </a:tblGrid>
              <a:tr h="580300">
                <a:tc>
                  <a:txBody>
                    <a:bodyPr/>
                    <a:lstStyle/>
                    <a:p>
                      <a:pPr algn="ctr"/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CHILDREN</a:t>
                      </a:r>
                      <a:endParaRPr lang="en-US" sz="2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ADULTS</a:t>
                      </a:r>
                      <a:endParaRPr lang="en-US" sz="2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35894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</a:t>
                      </a:r>
                      <a:r>
                        <a:rPr lang="en-US" sz="2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weight</a:t>
                      </a: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of brain of neonates is about </a:t>
                      </a:r>
                      <a:r>
                        <a:rPr lang="en-US" sz="2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300-500 grams</a:t>
                      </a:r>
                      <a:endParaRPr lang="en-US" sz="2800" dirty="0">
                        <a:solidFill>
                          <a:srgbClr val="FF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weight of brain of adult is about </a:t>
                      </a:r>
                      <a:r>
                        <a:rPr lang="en-US" sz="2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1,300 - 1,400 grams. </a:t>
                      </a:r>
                      <a:endParaRPr lang="en-US" sz="2800" dirty="0">
                        <a:solidFill>
                          <a:srgbClr val="FF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358949">
                <a:tc>
                  <a:txBody>
                    <a:bodyPr/>
                    <a:lstStyle/>
                    <a:p>
                      <a:r>
                        <a:rPr lang="en-US" sz="2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Reflex activities </a:t>
                      </a: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that are present during infancy</a:t>
                      </a:r>
                      <a:endParaRPr lang="en-US" sz="2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Disappear </a:t>
                      </a: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 adult as voluntary control is developed. </a:t>
                      </a:r>
                      <a:endParaRPr lang="en-US" sz="2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358949">
                <a:tc>
                  <a:txBody>
                    <a:bodyPr/>
                    <a:lstStyle/>
                    <a:p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VISION:- eyes are </a:t>
                      </a:r>
                      <a:r>
                        <a:rPr lang="en-US" sz="2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not</a:t>
                      </a: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anatomically </a:t>
                      </a:r>
                      <a:r>
                        <a:rPr lang="en-US" sz="2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mature</a:t>
                      </a: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2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not</a:t>
                      </a: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able to function. </a:t>
                      </a:r>
                      <a:endParaRPr lang="en-US" sz="2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VISION:- </a:t>
                      </a:r>
                      <a:r>
                        <a:rPr lang="en-US" sz="2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eyes are mature </a:t>
                      </a: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&amp; function properly.</a:t>
                      </a:r>
                      <a:endParaRPr lang="en-US" sz="2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2102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HEARING:- Neonate can heard loud noise at birth. 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Adult can Listen softer &amp; soothing sound.</a:t>
                      </a:r>
                      <a:endParaRPr lang="en-US" sz="2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9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8839200" cy="6636327"/>
          </a:xfr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Lymphoid &amp; Immune System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maturation of lymphoid system varies with the child’s age. </a:t>
            </a:r>
          </a:p>
          <a:p>
            <a:r>
              <a:rPr lang="en-US" dirty="0" smtClean="0"/>
              <a:t>The lymphoid tissue is small but </a:t>
            </a:r>
            <a:r>
              <a:rPr lang="en-US" dirty="0" smtClean="0">
                <a:solidFill>
                  <a:srgbClr val="FF0000"/>
                </a:solidFill>
              </a:rPr>
              <a:t>well developed at birth. </a:t>
            </a:r>
          </a:p>
          <a:p>
            <a:r>
              <a:rPr lang="en-US" dirty="0" smtClean="0"/>
              <a:t> It increase rapidly in size up to the age of 10-11 years.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PSYCHOLOGICAL DIFFERENCES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228600" y="902330"/>
          <a:ext cx="8686800" cy="590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3400"/>
                <a:gridCol w="4343400"/>
              </a:tblGrid>
              <a:tr h="932810">
                <a:tc>
                  <a:txBody>
                    <a:bodyPr/>
                    <a:lstStyle/>
                    <a:p>
                      <a:pPr algn="l"/>
                      <a:r>
                        <a:rPr lang="en-US" sz="2800" b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NEWBORN</a:t>
                      </a:r>
                      <a:endParaRPr lang="en-US" sz="28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b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Fear , escape and avoid strangers </a:t>
                      </a:r>
                      <a:endParaRPr lang="en-US" sz="2800" b="0" dirty="0">
                        <a:solidFill>
                          <a:srgbClr val="FF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4431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INFANCY</a:t>
                      </a:r>
                      <a:endParaRPr lang="en-US" sz="28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b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more bonding with parents. Separation anxiety is very common.</a:t>
                      </a:r>
                      <a:endParaRPr lang="en-US" sz="2800" b="0" dirty="0">
                        <a:solidFill>
                          <a:srgbClr val="FF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592049">
                <a:tc>
                  <a:txBody>
                    <a:bodyPr/>
                    <a:lstStyle/>
                    <a:p>
                      <a:pPr algn="l"/>
                      <a:r>
                        <a:rPr lang="en-US" sz="2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TODLLER</a:t>
                      </a:r>
                      <a:endParaRPr lang="en-US" sz="2800" b="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b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Negativistic behaviors </a:t>
                      </a:r>
                      <a:endParaRPr lang="en-US" sz="2800" b="0" dirty="0">
                        <a:solidFill>
                          <a:srgbClr val="FF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994165">
                <a:tc>
                  <a:txBody>
                    <a:bodyPr/>
                    <a:lstStyle/>
                    <a:p>
                      <a:pPr algn="l"/>
                      <a:r>
                        <a:rPr lang="en-US" sz="2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PRESCHOOLER</a:t>
                      </a:r>
                      <a:endParaRPr lang="en-US" sz="28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b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short attention span, easily distract able. </a:t>
                      </a:r>
                      <a:endParaRPr lang="en-US" sz="2800" b="0" dirty="0">
                        <a:solidFill>
                          <a:srgbClr val="FF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65346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SCHOOLER</a:t>
                      </a:r>
                      <a:endParaRPr lang="en-US" sz="2800" b="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b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Industry Vs. inferiority</a:t>
                      </a:r>
                      <a:endParaRPr lang="en-US" sz="2800" b="0" dirty="0">
                        <a:solidFill>
                          <a:srgbClr val="FF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27337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ADOLESCENT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b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Identity of peer, confusion</a:t>
                      </a:r>
                      <a:endParaRPr lang="en-US" sz="2800" b="0" dirty="0">
                        <a:solidFill>
                          <a:srgbClr val="FF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1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228600"/>
            <a:ext cx="8305800" cy="6235859"/>
          </a:xfr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1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7244" y="228600"/>
            <a:ext cx="8854356" cy="6647706"/>
          </a:xfr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Pathologic changes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5334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1)Imbalance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Of Fluid &amp;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Electrolye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Child lose fluid easily as compared to adults in conditions like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diarrhoea,vomitting,burns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etc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Child get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dehydrate easily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Resistance To Diseases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The baby gets immunity from mother which helps the baby fight against infections for first 3 months of life. 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3) Sign &amp; symptoms of disease in children are different from adults.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b="1" dirty="0" smtClean="0"/>
              <a:t>INTRODUCTION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5943600" cy="58674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There are a many differences between children and adults like </a:t>
            </a:r>
            <a:r>
              <a:rPr lang="en-US" dirty="0" smtClean="0">
                <a:solidFill>
                  <a:srgbClr val="FF0000"/>
                </a:solidFill>
              </a:rPr>
              <a:t>physiological, anatomical, cognitive, social and emotional</a:t>
            </a:r>
            <a:r>
              <a:rPr lang="en-US" dirty="0" smtClean="0"/>
              <a:t>. </a:t>
            </a:r>
          </a:p>
          <a:p>
            <a:pPr>
              <a:buNone/>
            </a:pPr>
            <a:r>
              <a:rPr lang="en-US" dirty="0" smtClean="0"/>
              <a:t>	These all impact on the way illness and disease present in children and young people, as well as the way healthcare is provided.</a:t>
            </a:r>
          </a:p>
          <a:p>
            <a:r>
              <a:rPr lang="en-IN" dirty="0" smtClean="0"/>
              <a:t>This awareness is essential to nurse for </a:t>
            </a:r>
            <a:r>
              <a:rPr lang="en-IN" dirty="0" smtClean="0">
                <a:solidFill>
                  <a:srgbClr val="FF0000"/>
                </a:solidFill>
              </a:rPr>
              <a:t>effective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IN" dirty="0" smtClean="0">
                <a:solidFill>
                  <a:srgbClr val="FF0000"/>
                </a:solidFill>
              </a:rPr>
              <a:t>management of </a:t>
            </a:r>
            <a:r>
              <a:rPr lang="en-IN" dirty="0" err="1" smtClean="0">
                <a:solidFill>
                  <a:srgbClr val="FF0000"/>
                </a:solidFill>
              </a:rPr>
              <a:t>pediatric</a:t>
            </a:r>
            <a:r>
              <a:rPr lang="en-IN" dirty="0" smtClean="0">
                <a:solidFill>
                  <a:srgbClr val="FF0000"/>
                </a:solidFill>
              </a:rPr>
              <a:t> emergencies </a:t>
            </a:r>
            <a:r>
              <a:rPr lang="en-IN" dirty="0" smtClean="0"/>
              <a:t>and to deliver the care accordingly.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1026" name="Picture 2" descr="C:\Users\TOSHIBA LAP\Desktop\infan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3733800"/>
            <a:ext cx="3124200" cy="3124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Difference Between Child &amp;Adult 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1371600"/>
          <a:ext cx="8686800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/>
          <a:lstStyle/>
          <a:p>
            <a:r>
              <a:rPr lang="en-US" b="1" dirty="0" smtClean="0"/>
              <a:t>Anatomic &amp; Physiologic Difference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762001"/>
          <a:ext cx="9144000" cy="60959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799063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CHILDREN</a:t>
                      </a:r>
                      <a:endParaRPr lang="en-US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ADULTS</a:t>
                      </a:r>
                      <a:endParaRPr lang="en-US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014682">
                <a:tc>
                  <a:txBody>
                    <a:bodyPr/>
                    <a:lstStyle/>
                    <a:p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New-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born's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kern="1200" dirty="0" smtClean="0">
                          <a:solidFill>
                            <a:srgbClr val="FF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head is larger &amp; heavier as compared to his body</a:t>
                      </a:r>
                      <a:endParaRPr lang="en-US" sz="2400" dirty="0">
                        <a:solidFill>
                          <a:srgbClr val="FF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Adults </a:t>
                      </a:r>
                      <a:r>
                        <a:rPr lang="en-US" sz="2400" kern="1200" dirty="0" smtClean="0">
                          <a:solidFill>
                            <a:srgbClr val="FF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head is not heavier than body</a:t>
                      </a:r>
                      <a:endParaRPr lang="en-US" sz="2400" dirty="0">
                        <a:solidFill>
                          <a:srgbClr val="FF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014682">
                <a:tc>
                  <a:txBody>
                    <a:bodyPr/>
                    <a:lstStyle/>
                    <a:p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Children have </a:t>
                      </a:r>
                      <a:r>
                        <a:rPr lang="en-US" sz="2400" kern="1200" dirty="0" smtClean="0">
                          <a:solidFill>
                            <a:srgbClr val="FF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thinner skin 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than adults.</a:t>
                      </a:r>
                      <a:endParaRPr lang="en-US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Adult skin </a:t>
                      </a:r>
                      <a:r>
                        <a:rPr lang="en-US" sz="2400" kern="1200" dirty="0" smtClean="0">
                          <a:solidFill>
                            <a:srgbClr val="FF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not as much thinner 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than children. </a:t>
                      </a:r>
                      <a:endParaRPr lang="en-US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238207">
                <a:tc>
                  <a:txBody>
                    <a:bodyPr/>
                    <a:lstStyle/>
                    <a:p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Children's </a:t>
                      </a:r>
                      <a:r>
                        <a:rPr lang="en-US" sz="2400" kern="1200" dirty="0" smtClean="0">
                          <a:solidFill>
                            <a:srgbClr val="FF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cells divide more rapidly 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than adults </a:t>
                      </a:r>
                      <a:endParaRPr lang="en-US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kern="1200" dirty="0" smtClean="0">
                          <a:solidFill>
                            <a:srgbClr val="FF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Normal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cell division </a:t>
                      </a:r>
                      <a:endParaRPr lang="en-US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014682">
                <a:tc>
                  <a:txBody>
                    <a:bodyPr/>
                    <a:lstStyle/>
                    <a:p>
                      <a:r>
                        <a:rPr lang="en-US" sz="2400" kern="1200" dirty="0" smtClean="0">
                          <a:solidFill>
                            <a:srgbClr val="FF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No tears 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 early infancy </a:t>
                      </a:r>
                      <a:endParaRPr lang="en-US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There is </a:t>
                      </a:r>
                      <a:r>
                        <a:rPr lang="en-US" sz="2400" kern="1200" dirty="0" smtClean="0">
                          <a:solidFill>
                            <a:srgbClr val="FF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tears formation 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 eyes.</a:t>
                      </a:r>
                      <a:endParaRPr lang="en-US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014682">
                <a:tc>
                  <a:txBody>
                    <a:bodyPr/>
                    <a:lstStyle/>
                    <a:p>
                      <a:r>
                        <a:rPr lang="en-US" sz="2400" kern="1200" dirty="0" smtClean="0">
                          <a:solidFill>
                            <a:srgbClr val="FF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No voluntary control 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over the environment or activity</a:t>
                      </a:r>
                      <a:endParaRPr lang="en-US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kern="1200" dirty="0" smtClean="0">
                          <a:solidFill>
                            <a:srgbClr val="FF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Voluntary control 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On body</a:t>
                      </a:r>
                      <a:endParaRPr lang="en-US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45937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1812" y="152400"/>
            <a:ext cx="9042188" cy="6617098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838200"/>
          </a:xfrm>
        </p:spPr>
        <p:txBody>
          <a:bodyPr>
            <a:normAutofit/>
          </a:bodyPr>
          <a:lstStyle/>
          <a:p>
            <a:r>
              <a:rPr lang="en-US" b="1" dirty="0" smtClean="0"/>
              <a:t>INTEGUMENTARY SYSTEM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/>
        </p:nvGraphicFramePr>
        <p:xfrm>
          <a:off x="152400" y="914400"/>
          <a:ext cx="8991600" cy="5410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5800"/>
                <a:gridCol w="4495800"/>
              </a:tblGrid>
              <a:tr h="662740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CHILDREN</a:t>
                      </a:r>
                      <a:endParaRPr lang="en-US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ADULTS</a:t>
                      </a:r>
                      <a:endParaRPr lang="en-US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690227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sz="2800" dirty="0" smtClean="0"/>
                        <a:t>The </a:t>
                      </a:r>
                      <a:r>
                        <a:rPr lang="en-US" sz="2800" dirty="0" err="1" smtClean="0"/>
                        <a:t>apocrine</a:t>
                      </a:r>
                      <a:r>
                        <a:rPr lang="en-US" sz="2800" dirty="0" smtClean="0"/>
                        <a:t> sweat gland - small and non- functional from birth to preschool years. 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sz="2800" dirty="0" smtClean="0"/>
                        <a:t>Start functioning at 8 years of age. 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Apocrine</a:t>
                      </a:r>
                      <a:r>
                        <a:rPr lang="en-US" sz="2800" dirty="0" smtClean="0"/>
                        <a:t> gland are properly developed in </a:t>
                      </a:r>
                      <a:r>
                        <a:rPr lang="en-US" sz="2800" dirty="0" err="1" smtClean="0"/>
                        <a:t>axillae</a:t>
                      </a:r>
                      <a:r>
                        <a:rPr lang="en-US" sz="2800" dirty="0" smtClean="0"/>
                        <a:t>, </a:t>
                      </a:r>
                      <a:r>
                        <a:rPr lang="en-US" sz="2800" dirty="0" err="1" smtClean="0"/>
                        <a:t>areolae</a:t>
                      </a:r>
                      <a:r>
                        <a:rPr lang="en-US" sz="2800" dirty="0" smtClean="0"/>
                        <a:t> &amp; genital area. </a:t>
                      </a:r>
                      <a:endParaRPr lang="en-US" sz="2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057233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Skin Problems:- 1)</a:t>
                      </a:r>
                      <a:r>
                        <a:rPr lang="en-US" sz="2800" dirty="0" err="1" smtClean="0"/>
                        <a:t>lenier’s</a:t>
                      </a:r>
                      <a:r>
                        <a:rPr lang="en-US" sz="2800" dirty="0" smtClean="0"/>
                        <a:t> disease 2)</a:t>
                      </a:r>
                      <a:r>
                        <a:rPr lang="en-US" sz="2800" dirty="0" err="1" smtClean="0"/>
                        <a:t>sclerema</a:t>
                      </a:r>
                      <a:r>
                        <a:rPr lang="en-US" sz="2800" dirty="0" smtClean="0"/>
                        <a:t> </a:t>
                      </a:r>
                      <a:r>
                        <a:rPr lang="en-US" sz="2800" dirty="0" err="1" smtClean="0"/>
                        <a:t>neonatorum</a:t>
                      </a:r>
                      <a:r>
                        <a:rPr lang="en-US" sz="2800" dirty="0" smtClean="0"/>
                        <a:t>. 3)</a:t>
                      </a:r>
                      <a:r>
                        <a:rPr lang="en-US" sz="2800" dirty="0" err="1" smtClean="0"/>
                        <a:t>tinea</a:t>
                      </a:r>
                      <a:r>
                        <a:rPr lang="en-US" sz="2800" dirty="0" smtClean="0"/>
                        <a:t> </a:t>
                      </a:r>
                      <a:r>
                        <a:rPr lang="en-US" sz="2800" dirty="0" err="1" smtClean="0"/>
                        <a:t>capitis</a:t>
                      </a:r>
                      <a:r>
                        <a:rPr lang="en-US" sz="2800" dirty="0" smtClean="0"/>
                        <a:t> 4)</a:t>
                      </a:r>
                      <a:r>
                        <a:rPr lang="en-US" sz="2800" dirty="0" err="1" smtClean="0"/>
                        <a:t>tinea</a:t>
                      </a:r>
                      <a:r>
                        <a:rPr lang="en-US" sz="2800" dirty="0" smtClean="0"/>
                        <a:t> </a:t>
                      </a:r>
                      <a:r>
                        <a:rPr lang="en-US" sz="2800" dirty="0" err="1" smtClean="0"/>
                        <a:t>pedis</a:t>
                      </a:r>
                      <a:r>
                        <a:rPr lang="en-US" sz="2800" dirty="0" smtClean="0"/>
                        <a:t>. </a:t>
                      </a:r>
                      <a:endParaRPr lang="en-US" sz="2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This type of skin problems not seen in adult</a:t>
                      </a:r>
                      <a:endParaRPr lang="en-US" sz="2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600" y="152400"/>
            <a:ext cx="8610600" cy="6464698"/>
          </a:xfrm>
        </p:spPr>
      </p:pic>
      <p:sp>
        <p:nvSpPr>
          <p:cNvPr id="5" name="Rectangle 4"/>
          <p:cNvSpPr/>
          <p:nvPr/>
        </p:nvSpPr>
        <p:spPr>
          <a:xfrm>
            <a:off x="4953000" y="6396335"/>
            <a:ext cx="35381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 smtClean="0"/>
              <a:t>Tinea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pedis</a:t>
            </a:r>
            <a:endParaRPr lang="en-US" sz="2400" b="1" dirty="0"/>
          </a:p>
        </p:txBody>
      </p:sp>
      <p:sp>
        <p:nvSpPr>
          <p:cNvPr id="6" name="Rectangle 5"/>
          <p:cNvSpPr/>
          <p:nvPr/>
        </p:nvSpPr>
        <p:spPr>
          <a:xfrm>
            <a:off x="228600" y="2819400"/>
            <a:ext cx="3276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 smtClean="0"/>
              <a:t>Lenier’s</a:t>
            </a:r>
            <a:r>
              <a:rPr lang="en-US" sz="2400" b="1" dirty="0" smtClean="0"/>
              <a:t> disease</a:t>
            </a:r>
            <a:endParaRPr lang="en-US" sz="2400" b="1" dirty="0"/>
          </a:p>
        </p:txBody>
      </p:sp>
      <p:sp>
        <p:nvSpPr>
          <p:cNvPr id="7" name="Rectangle 6"/>
          <p:cNvSpPr/>
          <p:nvPr/>
        </p:nvSpPr>
        <p:spPr>
          <a:xfrm>
            <a:off x="1295400" y="6400800"/>
            <a:ext cx="2514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 smtClean="0"/>
              <a:t>Tinea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capitis</a:t>
            </a:r>
            <a:r>
              <a:rPr lang="en-US" sz="2400" b="1" dirty="0" smtClean="0"/>
              <a:t> </a:t>
            </a:r>
            <a:endParaRPr lang="en-US" sz="2400" b="1" dirty="0"/>
          </a:p>
        </p:txBody>
      </p:sp>
      <p:sp>
        <p:nvSpPr>
          <p:cNvPr id="8" name="Rectangle 7"/>
          <p:cNvSpPr/>
          <p:nvPr/>
        </p:nvSpPr>
        <p:spPr>
          <a:xfrm>
            <a:off x="5105400" y="2895600"/>
            <a:ext cx="30158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err="1" smtClean="0"/>
              <a:t>Sclerema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neonatorum</a:t>
            </a:r>
            <a:endParaRPr lang="en-US" sz="24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1018</TotalTime>
  <Words>731</Words>
  <Application>Microsoft Office PowerPoint</Application>
  <PresentationFormat>On-screen Show (4:3)</PresentationFormat>
  <Paragraphs>132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DIFFERENCES BETWEEN CHILD AND  ADULT </vt:lpstr>
      <vt:lpstr>PowerPoint Presentation</vt:lpstr>
      <vt:lpstr>INTRODUCTION</vt:lpstr>
      <vt:lpstr>Difference Between Child &amp;Adult </vt:lpstr>
      <vt:lpstr>Anatomic &amp; Physiologic Difference</vt:lpstr>
      <vt:lpstr>PowerPoint Presentation</vt:lpstr>
      <vt:lpstr>PowerPoint Presentation</vt:lpstr>
      <vt:lpstr>INTEGUMENTARY SYSTEM</vt:lpstr>
      <vt:lpstr>PowerPoint Presentation</vt:lpstr>
      <vt:lpstr>Respiratory System </vt:lpstr>
      <vt:lpstr>Difference between Adult and Fetal Circulation Characteristics </vt:lpstr>
      <vt:lpstr>PowerPoint Presentation</vt:lpstr>
      <vt:lpstr>Hematologic System </vt:lpstr>
      <vt:lpstr>URINARY SYSTEM </vt:lpstr>
      <vt:lpstr>Gastrointestinal System</vt:lpstr>
      <vt:lpstr>PowerPoint Presentation</vt:lpstr>
      <vt:lpstr>PowerPoint Presentation</vt:lpstr>
      <vt:lpstr>PowerPoint Presentation</vt:lpstr>
      <vt:lpstr>PowerPoint Presentation</vt:lpstr>
      <vt:lpstr>Neurologic System </vt:lpstr>
      <vt:lpstr>PowerPoint Presentation</vt:lpstr>
      <vt:lpstr>Lymphoid &amp; Immune System </vt:lpstr>
      <vt:lpstr>PSYCHOLOGICAL DIFFERENCES</vt:lpstr>
      <vt:lpstr>PowerPoint Presentation</vt:lpstr>
      <vt:lpstr>PowerPoint Presentation</vt:lpstr>
      <vt:lpstr>Pathologic changes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DIFFERENCES BETWEEN CHILD AND  ADULT </dc:title>
  <dc:creator>TOSHIBA LAP</dc:creator>
  <cp:lastModifiedBy>Rupal</cp:lastModifiedBy>
  <cp:revision>22</cp:revision>
  <dcterms:created xsi:type="dcterms:W3CDTF">2006-08-16T00:00:00Z</dcterms:created>
  <dcterms:modified xsi:type="dcterms:W3CDTF">2021-08-06T04:20:47Z</dcterms:modified>
</cp:coreProperties>
</file>