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.jpg" ContentType="image/jpeg"/>
  <Override PartName="/ppt/media/image6.jpg" ContentType="image/jpeg"/>
  <Override PartName="/ppt/media/image7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24" r:id="rId3"/>
    <p:sldId id="325" r:id="rId4"/>
    <p:sldId id="394" r:id="rId5"/>
    <p:sldId id="398" r:id="rId6"/>
    <p:sldId id="399" r:id="rId7"/>
    <p:sldId id="400" r:id="rId8"/>
    <p:sldId id="397" r:id="rId9"/>
    <p:sldId id="317" r:id="rId10"/>
    <p:sldId id="320" r:id="rId11"/>
    <p:sldId id="406" r:id="rId12"/>
    <p:sldId id="407" r:id="rId13"/>
    <p:sldId id="402" r:id="rId14"/>
    <p:sldId id="379" r:id="rId15"/>
    <p:sldId id="404" r:id="rId16"/>
    <p:sldId id="405" r:id="rId17"/>
    <p:sldId id="361" r:id="rId18"/>
  </p:sldIdLst>
  <p:sldSz cx="14222413" cy="9001125"/>
  <p:notesSz cx="6858000" cy="9144000"/>
  <p:defaultTextStyle>
    <a:defPPr>
      <a:defRPr lang="en-US"/>
    </a:defPPr>
    <a:lvl1pPr marL="0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8322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6645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74967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33289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91611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49934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08256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66578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5">
          <p15:clr>
            <a:srgbClr val="A4A3A4"/>
          </p15:clr>
        </p15:guide>
        <p15:guide id="2" pos="442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vya Patel" initials="DP" lastIdx="1" clrIdx="0">
    <p:extLst>
      <p:ext uri="{19B8F6BF-5375-455C-9EA6-DF929625EA0E}">
        <p15:presenceInfo xmlns:p15="http://schemas.microsoft.com/office/powerpoint/2012/main" xmlns="" userId="c5e0a22b60d352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6" y="-72"/>
      </p:cViewPr>
      <p:guideLst>
        <p:guide orient="horz" pos="2835"/>
        <p:guide pos="44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ACA05-70C4-4296-8E12-80DF822FB330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6805AE8-B5AA-4E6C-8F9D-CB999B368559}">
      <dgm:prSet phldrT="[Text]"/>
      <dgm:spPr/>
      <dgm:t>
        <a:bodyPr/>
        <a:lstStyle/>
        <a:p>
          <a:r>
            <a:rPr lang="en-IN" dirty="0" smtClean="0">
              <a:solidFill>
                <a:schemeClr val="bg1"/>
              </a:solidFill>
              <a:latin typeface="Bahnschrift SemiBold SemiConden" pitchFamily="34" charset="0"/>
            </a:rPr>
            <a:t>“</a:t>
          </a:r>
          <a:r>
            <a:rPr lang="en-IN" b="1" dirty="0" smtClean="0">
              <a:solidFill>
                <a:schemeClr val="bg1"/>
              </a:solidFill>
              <a:latin typeface="Bahnschrift SemiBold SemiConden" pitchFamily="34" charset="0"/>
            </a:rPr>
            <a:t>Liquid gold</a:t>
          </a:r>
          <a:r>
            <a:rPr lang="en-IN" dirty="0" smtClean="0">
              <a:solidFill>
                <a:schemeClr val="bg1"/>
              </a:solidFill>
              <a:latin typeface="Bahnschrift SemiBold SemiConden" pitchFamily="34" charset="0"/>
            </a:rPr>
            <a:t>” is the first gift you give your baby. </a:t>
          </a:r>
          <a:endParaRPr lang="en-IN" dirty="0">
            <a:solidFill>
              <a:schemeClr val="bg1"/>
            </a:solidFill>
            <a:latin typeface="Bahnschrift SemiBold SemiConden" pitchFamily="34" charset="0"/>
          </a:endParaRPr>
        </a:p>
      </dgm:t>
    </dgm:pt>
    <dgm:pt modelId="{52B8614B-8140-4F88-9583-74352D3F72A4}" type="parTrans" cxnId="{AE3BD384-81DE-4FF7-B100-3CCF63B7BD5A}">
      <dgm:prSet/>
      <dgm:spPr/>
      <dgm:t>
        <a:bodyPr/>
        <a:lstStyle/>
        <a:p>
          <a:endParaRPr lang="en-IN"/>
        </a:p>
      </dgm:t>
    </dgm:pt>
    <dgm:pt modelId="{ADC61E6C-E866-4199-832F-9F7473BD412B}" type="sibTrans" cxnId="{AE3BD384-81DE-4FF7-B100-3CCF63B7BD5A}">
      <dgm:prSet/>
      <dgm:spPr/>
      <dgm:t>
        <a:bodyPr/>
        <a:lstStyle/>
        <a:p>
          <a:endParaRPr lang="en-IN"/>
        </a:p>
      </dgm:t>
    </dgm:pt>
    <dgm:pt modelId="{99FE0103-1AF6-461A-990C-90CA54594F8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Bahnschrift SemiBold SemiConden" pitchFamily="34" charset="0"/>
            </a:rPr>
            <a:t>Thick and yellow in color, colostrum lasts a few days after the baby is born</a:t>
          </a:r>
          <a:endParaRPr lang="en-IN" b="1" dirty="0">
            <a:solidFill>
              <a:schemeClr val="bg1"/>
            </a:solidFill>
            <a:latin typeface="Bahnschrift SemiBold SemiConden" pitchFamily="34" charset="0"/>
          </a:endParaRPr>
        </a:p>
      </dgm:t>
    </dgm:pt>
    <dgm:pt modelId="{10C85E93-B7EC-4C66-9BF7-4FA6B438F51E}" type="parTrans" cxnId="{B133C3E1-5C13-4402-BF53-28E4827239E0}">
      <dgm:prSet/>
      <dgm:spPr/>
      <dgm:t>
        <a:bodyPr/>
        <a:lstStyle/>
        <a:p>
          <a:endParaRPr lang="en-IN"/>
        </a:p>
      </dgm:t>
    </dgm:pt>
    <dgm:pt modelId="{E0E0B0D8-6C68-48EB-B492-2C0D921A3C85}" type="sibTrans" cxnId="{B133C3E1-5C13-4402-BF53-28E4827239E0}">
      <dgm:prSet/>
      <dgm:spPr/>
      <dgm:t>
        <a:bodyPr/>
        <a:lstStyle/>
        <a:p>
          <a:endParaRPr lang="en-IN"/>
        </a:p>
      </dgm:t>
    </dgm:pt>
    <dgm:pt modelId="{969C6C60-D5F2-4405-B64E-5DFC3636BD7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Bahnschrift SemiBold SemiConden" pitchFamily="34" charset="0"/>
            </a:rPr>
            <a:t>Rich in protein, antibodies, vitamins and minerals</a:t>
          </a:r>
          <a:r>
            <a: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  </a:t>
          </a:r>
          <a:endParaRPr lang="en-IN" dirty="0"/>
        </a:p>
      </dgm:t>
    </dgm:pt>
    <dgm:pt modelId="{6294D813-8D39-4EC6-ABE2-70E56F6B6A51}" type="parTrans" cxnId="{F062C360-EBC3-414D-9BC7-E90ECA69221D}">
      <dgm:prSet/>
      <dgm:spPr/>
      <dgm:t>
        <a:bodyPr/>
        <a:lstStyle/>
        <a:p>
          <a:endParaRPr lang="en-IN"/>
        </a:p>
      </dgm:t>
    </dgm:pt>
    <dgm:pt modelId="{21C3AE0F-EDED-48F1-93B4-3A1C4E1D6D71}" type="sibTrans" cxnId="{F062C360-EBC3-414D-9BC7-E90ECA69221D}">
      <dgm:prSet/>
      <dgm:spPr/>
      <dgm:t>
        <a:bodyPr/>
        <a:lstStyle/>
        <a:p>
          <a:endParaRPr lang="en-IN"/>
        </a:p>
      </dgm:t>
    </dgm:pt>
    <dgm:pt modelId="{BA54CBE2-0635-4CAF-87A5-8B0D8D17D11C}" type="pres">
      <dgm:prSet presAssocID="{B66ACA05-70C4-4296-8E12-80DF822FB3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A580F07-371C-4F0C-B666-62B6D57B08A8}" type="pres">
      <dgm:prSet presAssocID="{B6805AE8-B5AA-4E6C-8F9D-CB999B3685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0388B0-42C6-4F89-9CF8-0ACBFD4933B7}" type="pres">
      <dgm:prSet presAssocID="{ADC61E6C-E866-4199-832F-9F7473BD412B}" presName="sibTrans" presStyleCnt="0"/>
      <dgm:spPr/>
    </dgm:pt>
    <dgm:pt modelId="{D8FA5BC6-FF0E-4369-AEBB-E7B2E8529FCA}" type="pres">
      <dgm:prSet presAssocID="{99FE0103-1AF6-461A-990C-90CA54594F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C6AFDD-9CD8-4291-8E6B-881C57669845}" type="pres">
      <dgm:prSet presAssocID="{E0E0B0D8-6C68-48EB-B492-2C0D921A3C85}" presName="sibTrans" presStyleCnt="0"/>
      <dgm:spPr/>
    </dgm:pt>
    <dgm:pt modelId="{42D064EA-6E44-496E-97B0-24E7E132913A}" type="pres">
      <dgm:prSet presAssocID="{969C6C60-D5F2-4405-B64E-5DFC3636BD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E3BD384-81DE-4FF7-B100-3CCF63B7BD5A}" srcId="{B66ACA05-70C4-4296-8E12-80DF822FB330}" destId="{B6805AE8-B5AA-4E6C-8F9D-CB999B368559}" srcOrd="0" destOrd="0" parTransId="{52B8614B-8140-4F88-9583-74352D3F72A4}" sibTransId="{ADC61E6C-E866-4199-832F-9F7473BD412B}"/>
    <dgm:cxn modelId="{B133C3E1-5C13-4402-BF53-28E4827239E0}" srcId="{B66ACA05-70C4-4296-8E12-80DF822FB330}" destId="{99FE0103-1AF6-461A-990C-90CA54594F8D}" srcOrd="1" destOrd="0" parTransId="{10C85E93-B7EC-4C66-9BF7-4FA6B438F51E}" sibTransId="{E0E0B0D8-6C68-48EB-B492-2C0D921A3C85}"/>
    <dgm:cxn modelId="{BD602F23-BAB8-4103-A458-C9EDCE8BF043}" type="presOf" srcId="{969C6C60-D5F2-4405-B64E-5DFC3636BD7A}" destId="{42D064EA-6E44-496E-97B0-24E7E132913A}" srcOrd="0" destOrd="0" presId="urn:microsoft.com/office/officeart/2005/8/layout/hList6"/>
    <dgm:cxn modelId="{127560F9-9358-4E27-80E5-5F2CE5381730}" type="presOf" srcId="{B6805AE8-B5AA-4E6C-8F9D-CB999B368559}" destId="{1A580F07-371C-4F0C-B666-62B6D57B08A8}" srcOrd="0" destOrd="0" presId="urn:microsoft.com/office/officeart/2005/8/layout/hList6"/>
    <dgm:cxn modelId="{F01631D5-1578-4148-B0BB-64EB84B0F14C}" type="presOf" srcId="{B66ACA05-70C4-4296-8E12-80DF822FB330}" destId="{BA54CBE2-0635-4CAF-87A5-8B0D8D17D11C}" srcOrd="0" destOrd="0" presId="urn:microsoft.com/office/officeart/2005/8/layout/hList6"/>
    <dgm:cxn modelId="{505AFF6A-F8AE-402B-A2C4-288096DD8FEB}" type="presOf" srcId="{99FE0103-1AF6-461A-990C-90CA54594F8D}" destId="{D8FA5BC6-FF0E-4369-AEBB-E7B2E8529FCA}" srcOrd="0" destOrd="0" presId="urn:microsoft.com/office/officeart/2005/8/layout/hList6"/>
    <dgm:cxn modelId="{F062C360-EBC3-414D-9BC7-E90ECA69221D}" srcId="{B66ACA05-70C4-4296-8E12-80DF822FB330}" destId="{969C6C60-D5F2-4405-B64E-5DFC3636BD7A}" srcOrd="2" destOrd="0" parTransId="{6294D813-8D39-4EC6-ABE2-70E56F6B6A51}" sibTransId="{21C3AE0F-EDED-48F1-93B4-3A1C4E1D6D71}"/>
    <dgm:cxn modelId="{B3C5349F-7782-4B95-B098-41F4B5753264}" type="presParOf" srcId="{BA54CBE2-0635-4CAF-87A5-8B0D8D17D11C}" destId="{1A580F07-371C-4F0C-B666-62B6D57B08A8}" srcOrd="0" destOrd="0" presId="urn:microsoft.com/office/officeart/2005/8/layout/hList6"/>
    <dgm:cxn modelId="{C176C7FF-63BC-4FC1-BAC7-0753A727043F}" type="presParOf" srcId="{BA54CBE2-0635-4CAF-87A5-8B0D8D17D11C}" destId="{E50388B0-42C6-4F89-9CF8-0ACBFD4933B7}" srcOrd="1" destOrd="0" presId="urn:microsoft.com/office/officeart/2005/8/layout/hList6"/>
    <dgm:cxn modelId="{8AA67F0D-2D52-431E-8ABC-EF44AFC03D78}" type="presParOf" srcId="{BA54CBE2-0635-4CAF-87A5-8B0D8D17D11C}" destId="{D8FA5BC6-FF0E-4369-AEBB-E7B2E8529FCA}" srcOrd="2" destOrd="0" presId="urn:microsoft.com/office/officeart/2005/8/layout/hList6"/>
    <dgm:cxn modelId="{2B307178-7D8F-49B1-9430-201D064501F0}" type="presParOf" srcId="{BA54CBE2-0635-4CAF-87A5-8B0D8D17D11C}" destId="{D8C6AFDD-9CD8-4291-8E6B-881C57669845}" srcOrd="3" destOrd="0" presId="urn:microsoft.com/office/officeart/2005/8/layout/hList6"/>
    <dgm:cxn modelId="{563E1161-AEB3-4193-BEC6-9AB9D8186979}" type="presParOf" srcId="{BA54CBE2-0635-4CAF-87A5-8B0D8D17D11C}" destId="{42D064EA-6E44-496E-97B0-24E7E132913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6274B-BDE1-4FA2-B918-322D32D29FB9}" type="doc">
      <dgm:prSet loTypeId="urn:microsoft.com/office/officeart/2005/8/layout/hList2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IN"/>
        </a:p>
      </dgm:t>
    </dgm:pt>
    <dgm:pt modelId="{09F53D60-2D02-440F-AE0B-DF71F65CC9B1}">
      <dgm:prSet phldrT="[Text]" phldr="1"/>
      <dgm:spPr/>
      <dgm:t>
        <a:bodyPr/>
        <a:lstStyle/>
        <a:p>
          <a:endParaRPr lang="en-IN"/>
        </a:p>
      </dgm:t>
    </dgm:pt>
    <dgm:pt modelId="{A0E00B77-B80B-4DFC-94DB-B6F02B0DF584}" type="parTrans" cxnId="{0445086A-8E48-4986-9B8B-567FA2875EFA}">
      <dgm:prSet/>
      <dgm:spPr/>
      <dgm:t>
        <a:bodyPr/>
        <a:lstStyle/>
        <a:p>
          <a:endParaRPr lang="en-IN"/>
        </a:p>
      </dgm:t>
    </dgm:pt>
    <dgm:pt modelId="{2CF4E942-9D2F-45DC-9EC8-B3380C1E0C66}" type="sibTrans" cxnId="{0445086A-8E48-4986-9B8B-567FA2875EFA}">
      <dgm:prSet/>
      <dgm:spPr/>
      <dgm:t>
        <a:bodyPr/>
        <a:lstStyle/>
        <a:p>
          <a:endParaRPr lang="en-IN"/>
        </a:p>
      </dgm:t>
    </dgm:pt>
    <dgm:pt modelId="{8B8EC4A7-5120-4BC7-B7FA-2EBD88EFAAF0}">
      <dgm:prSet phldrT="[Text]" custT="1"/>
      <dgm:spPr/>
      <dgm:t>
        <a:bodyPr/>
        <a:lstStyle/>
        <a:p>
          <a:r>
            <a:rPr lang="en-IN" sz="3200" dirty="0" smtClean="0"/>
            <a:t>Have at least six soaked cloth nappies in 24 hours after your milk </a:t>
          </a:r>
          <a:endParaRPr lang="en-IN" sz="3200" dirty="0"/>
        </a:p>
      </dgm:t>
    </dgm:pt>
    <dgm:pt modelId="{3F603FDD-8EC3-4872-AD7F-5AB778B9250D}" type="parTrans" cxnId="{84C481DC-CE64-4257-9F08-361BF77E12E2}">
      <dgm:prSet/>
      <dgm:spPr/>
      <dgm:t>
        <a:bodyPr/>
        <a:lstStyle/>
        <a:p>
          <a:endParaRPr lang="en-IN"/>
        </a:p>
      </dgm:t>
    </dgm:pt>
    <dgm:pt modelId="{BEEFFF95-9C9D-4BF3-9C2B-E143DA9C5DF3}" type="sibTrans" cxnId="{84C481DC-CE64-4257-9F08-361BF77E12E2}">
      <dgm:prSet/>
      <dgm:spPr/>
      <dgm:t>
        <a:bodyPr/>
        <a:lstStyle/>
        <a:p>
          <a:endParaRPr lang="en-IN"/>
        </a:p>
      </dgm:t>
    </dgm:pt>
    <dgm:pt modelId="{EE97F811-640E-4ABC-A9B9-3FCF813BED18}">
      <dgm:prSet phldrT="[Text]"/>
      <dgm:spPr/>
      <dgm:t>
        <a:bodyPr/>
        <a:lstStyle/>
        <a:p>
          <a:r>
            <a:rPr lang="en-IN" dirty="0" smtClean="0"/>
            <a:t>Have at least one yellow, loose bowel action every day after initial meconium (first bowel action) is passed</a:t>
          </a:r>
          <a:endParaRPr lang="en-IN" dirty="0"/>
        </a:p>
      </dgm:t>
    </dgm:pt>
    <dgm:pt modelId="{F951FABF-6258-40E9-BA83-B88608C2FF12}" type="parTrans" cxnId="{F47DD3E2-9908-45ED-AC19-CC3D558426C2}">
      <dgm:prSet/>
      <dgm:spPr/>
      <dgm:t>
        <a:bodyPr/>
        <a:lstStyle/>
        <a:p>
          <a:endParaRPr lang="en-IN"/>
        </a:p>
      </dgm:t>
    </dgm:pt>
    <dgm:pt modelId="{D3316C5D-59C3-4DEB-BB7D-2A3F7007656A}" type="sibTrans" cxnId="{F47DD3E2-9908-45ED-AC19-CC3D558426C2}">
      <dgm:prSet/>
      <dgm:spPr/>
      <dgm:t>
        <a:bodyPr/>
        <a:lstStyle/>
        <a:p>
          <a:endParaRPr lang="en-IN"/>
        </a:p>
      </dgm:t>
    </dgm:pt>
    <dgm:pt modelId="{606B8096-D84C-4130-870A-4D734D3DD6CB}">
      <dgm:prSet phldrT="[Text]" phldr="1"/>
      <dgm:spPr/>
      <dgm:t>
        <a:bodyPr/>
        <a:lstStyle/>
        <a:p>
          <a:endParaRPr lang="en-IN" dirty="0"/>
        </a:p>
      </dgm:t>
    </dgm:pt>
    <dgm:pt modelId="{B0A197A0-F423-4293-8233-A3AC7DB2E512}" type="parTrans" cxnId="{ED23D3A2-1AE9-46BF-9A75-21C1CB1DA7AA}">
      <dgm:prSet/>
      <dgm:spPr/>
      <dgm:t>
        <a:bodyPr/>
        <a:lstStyle/>
        <a:p>
          <a:endParaRPr lang="en-IN"/>
        </a:p>
      </dgm:t>
    </dgm:pt>
    <dgm:pt modelId="{178D3671-C592-42D5-8594-66C07FDB8CC6}" type="sibTrans" cxnId="{ED23D3A2-1AE9-46BF-9A75-21C1CB1DA7AA}">
      <dgm:prSet/>
      <dgm:spPr/>
      <dgm:t>
        <a:bodyPr/>
        <a:lstStyle/>
        <a:p>
          <a:endParaRPr lang="en-IN"/>
        </a:p>
      </dgm:t>
    </dgm:pt>
    <dgm:pt modelId="{D2950AE7-80E3-442D-B4D0-6E949A7FE7FB}">
      <dgm:prSet phldrT="[Text]"/>
      <dgm:spPr/>
      <dgm:t>
        <a:bodyPr/>
        <a:lstStyle/>
        <a:p>
          <a:r>
            <a:rPr lang="en-IN" dirty="0" smtClean="0"/>
            <a:t>Your baby should be back to birth weight by two weeks of age</a:t>
          </a:r>
          <a:endParaRPr lang="en-IN" dirty="0"/>
        </a:p>
      </dgm:t>
    </dgm:pt>
    <dgm:pt modelId="{3B4E3107-22B4-4695-A399-12C20235AD89}" type="parTrans" cxnId="{909D447D-602B-4EF8-8056-126B307F3D7A}">
      <dgm:prSet/>
      <dgm:spPr/>
      <dgm:t>
        <a:bodyPr/>
        <a:lstStyle/>
        <a:p>
          <a:endParaRPr lang="en-IN"/>
        </a:p>
      </dgm:t>
    </dgm:pt>
    <dgm:pt modelId="{7645E37F-3C2E-45AA-AA0D-2B0DFCAADEE0}" type="sibTrans" cxnId="{909D447D-602B-4EF8-8056-126B307F3D7A}">
      <dgm:prSet/>
      <dgm:spPr/>
      <dgm:t>
        <a:bodyPr/>
        <a:lstStyle/>
        <a:p>
          <a:endParaRPr lang="en-IN"/>
        </a:p>
      </dgm:t>
    </dgm:pt>
    <dgm:pt modelId="{C873DE0F-15DB-41B6-B8AA-277F45DA9C6B}">
      <dgm:prSet phldrT="[Text]" phldr="1"/>
      <dgm:spPr/>
      <dgm:t>
        <a:bodyPr/>
        <a:lstStyle/>
        <a:p>
          <a:endParaRPr lang="en-IN" dirty="0"/>
        </a:p>
      </dgm:t>
    </dgm:pt>
    <dgm:pt modelId="{A80EBDB1-F337-47C4-8E99-F4E59E7A839D}" type="sibTrans" cxnId="{228D9B48-4192-4891-A9DF-A0058E52AFED}">
      <dgm:prSet/>
      <dgm:spPr/>
      <dgm:t>
        <a:bodyPr/>
        <a:lstStyle/>
        <a:p>
          <a:endParaRPr lang="en-IN"/>
        </a:p>
      </dgm:t>
    </dgm:pt>
    <dgm:pt modelId="{B6BC41BD-9367-406E-B0FB-642722C358F0}" type="parTrans" cxnId="{228D9B48-4192-4891-A9DF-A0058E52AFED}">
      <dgm:prSet/>
      <dgm:spPr/>
      <dgm:t>
        <a:bodyPr/>
        <a:lstStyle/>
        <a:p>
          <a:endParaRPr lang="en-IN"/>
        </a:p>
      </dgm:t>
    </dgm:pt>
    <dgm:pt modelId="{04579623-753B-4752-8666-CDC3C383B574}" type="pres">
      <dgm:prSet presAssocID="{4606274B-BDE1-4FA2-B918-322D32D29FB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13E47F4F-5350-4D7C-90A9-EE074D2D2176}" type="pres">
      <dgm:prSet presAssocID="{09F53D60-2D02-440F-AE0B-DF71F65CC9B1}" presName="compositeNode" presStyleCnt="0">
        <dgm:presLayoutVars>
          <dgm:bulletEnabled val="1"/>
        </dgm:presLayoutVars>
      </dgm:prSet>
      <dgm:spPr/>
    </dgm:pt>
    <dgm:pt modelId="{ECDCF1BB-E976-4482-A5B3-F1EA6CDA0992}" type="pres">
      <dgm:prSet presAssocID="{09F53D60-2D02-440F-AE0B-DF71F65CC9B1}" presName="image" presStyleLbl="fgImgPlace1" presStyleIdx="0" presStyleCnt="3" custScaleX="151907" custScaleY="1468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D9A05EBE-3E63-4615-9C99-6E56DF1116C5}" type="pres">
      <dgm:prSet presAssocID="{09F53D60-2D02-440F-AE0B-DF71F65CC9B1}" presName="childNode" presStyleLbl="node1" presStyleIdx="0" presStyleCnt="3" custScaleY="889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FD1A1D-3E19-494A-8914-09F18A357CEE}" type="pres">
      <dgm:prSet presAssocID="{09F53D60-2D02-440F-AE0B-DF71F65CC9B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2DF944-D10D-4080-9C85-43BE0A054575}" type="pres">
      <dgm:prSet presAssocID="{2CF4E942-9D2F-45DC-9EC8-B3380C1E0C66}" presName="sibTrans" presStyleCnt="0"/>
      <dgm:spPr/>
    </dgm:pt>
    <dgm:pt modelId="{A518F2AB-6FB9-44DF-9B47-654D9CA91872}" type="pres">
      <dgm:prSet presAssocID="{C873DE0F-15DB-41B6-B8AA-277F45DA9C6B}" presName="compositeNode" presStyleCnt="0">
        <dgm:presLayoutVars>
          <dgm:bulletEnabled val="1"/>
        </dgm:presLayoutVars>
      </dgm:prSet>
      <dgm:spPr/>
    </dgm:pt>
    <dgm:pt modelId="{2053FED2-8D6C-41C5-874D-18A559B9467E}" type="pres">
      <dgm:prSet presAssocID="{C873DE0F-15DB-41B6-B8AA-277F45DA9C6B}" presName="image" presStyleLbl="fgImgPlace1" presStyleIdx="1" presStyleCnt="3" custScaleX="141174" custScaleY="14641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6A4173E3-73F8-4642-B454-238637B85A1C}" type="pres">
      <dgm:prSet presAssocID="{C873DE0F-15DB-41B6-B8AA-277F45DA9C6B}" presName="childNode" presStyleLbl="node1" presStyleIdx="1" presStyleCnt="3" custScaleY="8596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68E480-DF05-44B7-AB36-CD085DF0B65B}" type="pres">
      <dgm:prSet presAssocID="{C873DE0F-15DB-41B6-B8AA-277F45DA9C6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367461-216B-4EDE-A8E0-4DFD5FEFABCC}" type="pres">
      <dgm:prSet presAssocID="{A80EBDB1-F337-47C4-8E99-F4E59E7A839D}" presName="sibTrans" presStyleCnt="0"/>
      <dgm:spPr/>
    </dgm:pt>
    <dgm:pt modelId="{D90B7293-4708-48AA-99A8-1C9AA17757AB}" type="pres">
      <dgm:prSet presAssocID="{606B8096-D84C-4130-870A-4D734D3DD6CB}" presName="compositeNode" presStyleCnt="0">
        <dgm:presLayoutVars>
          <dgm:bulletEnabled val="1"/>
        </dgm:presLayoutVars>
      </dgm:prSet>
      <dgm:spPr/>
    </dgm:pt>
    <dgm:pt modelId="{72A2B7F5-0506-4FE0-AF51-722134075EFC}" type="pres">
      <dgm:prSet presAssocID="{606B8096-D84C-4130-870A-4D734D3DD6CB}" presName="image" presStyleLbl="fgImgPlace1" presStyleIdx="2" presStyleCnt="3" custScaleX="142152" custScaleY="1612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A86430B-5001-4924-87E9-B6DCC2009113}" type="pres">
      <dgm:prSet presAssocID="{606B8096-D84C-4130-870A-4D734D3DD6CB}" presName="childNode" presStyleLbl="node1" presStyleIdx="2" presStyleCnt="3" custScaleY="8922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2AF582-E95D-4B39-96DE-223AE7E33EDA}" type="pres">
      <dgm:prSet presAssocID="{606B8096-D84C-4130-870A-4D734D3DD6C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751ABF0-F06E-4E56-B5DD-9179937B7407}" type="presOf" srcId="{C873DE0F-15DB-41B6-B8AA-277F45DA9C6B}" destId="{3368E480-DF05-44B7-AB36-CD085DF0B65B}" srcOrd="0" destOrd="0" presId="urn:microsoft.com/office/officeart/2005/8/layout/hList2"/>
    <dgm:cxn modelId="{ED23D3A2-1AE9-46BF-9A75-21C1CB1DA7AA}" srcId="{4606274B-BDE1-4FA2-B918-322D32D29FB9}" destId="{606B8096-D84C-4130-870A-4D734D3DD6CB}" srcOrd="2" destOrd="0" parTransId="{B0A197A0-F423-4293-8233-A3AC7DB2E512}" sibTransId="{178D3671-C592-42D5-8594-66C07FDB8CC6}"/>
    <dgm:cxn modelId="{95F42121-0808-4B60-B027-3D4E0909B772}" type="presOf" srcId="{EE97F811-640E-4ABC-A9B9-3FCF813BED18}" destId="{6A4173E3-73F8-4642-B454-238637B85A1C}" srcOrd="0" destOrd="0" presId="urn:microsoft.com/office/officeart/2005/8/layout/hList2"/>
    <dgm:cxn modelId="{3460EEAE-DFC8-41A9-9D43-B4B3E2668601}" type="presOf" srcId="{606B8096-D84C-4130-870A-4D734D3DD6CB}" destId="{2E2AF582-E95D-4B39-96DE-223AE7E33EDA}" srcOrd="0" destOrd="0" presId="urn:microsoft.com/office/officeart/2005/8/layout/hList2"/>
    <dgm:cxn modelId="{228D9B48-4192-4891-A9DF-A0058E52AFED}" srcId="{4606274B-BDE1-4FA2-B918-322D32D29FB9}" destId="{C873DE0F-15DB-41B6-B8AA-277F45DA9C6B}" srcOrd="1" destOrd="0" parTransId="{B6BC41BD-9367-406E-B0FB-642722C358F0}" sibTransId="{A80EBDB1-F337-47C4-8E99-F4E59E7A839D}"/>
    <dgm:cxn modelId="{9093276A-A1C9-4081-8BAD-E044051C7542}" type="presOf" srcId="{4606274B-BDE1-4FA2-B918-322D32D29FB9}" destId="{04579623-753B-4752-8666-CDC3C383B574}" srcOrd="0" destOrd="0" presId="urn:microsoft.com/office/officeart/2005/8/layout/hList2"/>
    <dgm:cxn modelId="{909D447D-602B-4EF8-8056-126B307F3D7A}" srcId="{606B8096-D84C-4130-870A-4D734D3DD6CB}" destId="{D2950AE7-80E3-442D-B4D0-6E949A7FE7FB}" srcOrd="0" destOrd="0" parTransId="{3B4E3107-22B4-4695-A399-12C20235AD89}" sibTransId="{7645E37F-3C2E-45AA-AA0D-2B0DFCAADEE0}"/>
    <dgm:cxn modelId="{F47DD3E2-9908-45ED-AC19-CC3D558426C2}" srcId="{C873DE0F-15DB-41B6-B8AA-277F45DA9C6B}" destId="{EE97F811-640E-4ABC-A9B9-3FCF813BED18}" srcOrd="0" destOrd="0" parTransId="{F951FABF-6258-40E9-BA83-B88608C2FF12}" sibTransId="{D3316C5D-59C3-4DEB-BB7D-2A3F7007656A}"/>
    <dgm:cxn modelId="{C59612B7-BE23-4ABE-8042-60CAC78FD2CB}" type="presOf" srcId="{09F53D60-2D02-440F-AE0B-DF71F65CC9B1}" destId="{47FD1A1D-3E19-494A-8914-09F18A357CEE}" srcOrd="0" destOrd="0" presId="urn:microsoft.com/office/officeart/2005/8/layout/hList2"/>
    <dgm:cxn modelId="{0445086A-8E48-4986-9B8B-567FA2875EFA}" srcId="{4606274B-BDE1-4FA2-B918-322D32D29FB9}" destId="{09F53D60-2D02-440F-AE0B-DF71F65CC9B1}" srcOrd="0" destOrd="0" parTransId="{A0E00B77-B80B-4DFC-94DB-B6F02B0DF584}" sibTransId="{2CF4E942-9D2F-45DC-9EC8-B3380C1E0C66}"/>
    <dgm:cxn modelId="{84C481DC-CE64-4257-9F08-361BF77E12E2}" srcId="{09F53D60-2D02-440F-AE0B-DF71F65CC9B1}" destId="{8B8EC4A7-5120-4BC7-B7FA-2EBD88EFAAF0}" srcOrd="0" destOrd="0" parTransId="{3F603FDD-8EC3-4872-AD7F-5AB778B9250D}" sibTransId="{BEEFFF95-9C9D-4BF3-9C2B-E143DA9C5DF3}"/>
    <dgm:cxn modelId="{2D060E92-3B0F-42A9-BA13-F709664AE232}" type="presOf" srcId="{8B8EC4A7-5120-4BC7-B7FA-2EBD88EFAAF0}" destId="{D9A05EBE-3E63-4615-9C99-6E56DF1116C5}" srcOrd="0" destOrd="0" presId="urn:microsoft.com/office/officeart/2005/8/layout/hList2"/>
    <dgm:cxn modelId="{29F0BAA7-77F6-42DB-8952-7849D3BB1295}" type="presOf" srcId="{D2950AE7-80E3-442D-B4D0-6E949A7FE7FB}" destId="{6A86430B-5001-4924-87E9-B6DCC2009113}" srcOrd="0" destOrd="0" presId="urn:microsoft.com/office/officeart/2005/8/layout/hList2"/>
    <dgm:cxn modelId="{D883407E-A501-4B21-BA9D-942F2D8ADB91}" type="presParOf" srcId="{04579623-753B-4752-8666-CDC3C383B574}" destId="{13E47F4F-5350-4D7C-90A9-EE074D2D2176}" srcOrd="0" destOrd="0" presId="urn:microsoft.com/office/officeart/2005/8/layout/hList2"/>
    <dgm:cxn modelId="{96BBCB1D-06A6-4515-9C34-3E8E4AF1B20D}" type="presParOf" srcId="{13E47F4F-5350-4D7C-90A9-EE074D2D2176}" destId="{ECDCF1BB-E976-4482-A5B3-F1EA6CDA0992}" srcOrd="0" destOrd="0" presId="urn:microsoft.com/office/officeart/2005/8/layout/hList2"/>
    <dgm:cxn modelId="{651C0648-049A-43E7-9388-AC0F422C8AE0}" type="presParOf" srcId="{13E47F4F-5350-4D7C-90A9-EE074D2D2176}" destId="{D9A05EBE-3E63-4615-9C99-6E56DF1116C5}" srcOrd="1" destOrd="0" presId="urn:microsoft.com/office/officeart/2005/8/layout/hList2"/>
    <dgm:cxn modelId="{4E639B2E-72AF-4626-BC46-C653CFB5ED16}" type="presParOf" srcId="{13E47F4F-5350-4D7C-90A9-EE074D2D2176}" destId="{47FD1A1D-3E19-494A-8914-09F18A357CEE}" srcOrd="2" destOrd="0" presId="urn:microsoft.com/office/officeart/2005/8/layout/hList2"/>
    <dgm:cxn modelId="{D9CB10CD-28F7-4A79-AAAE-3D13B240786F}" type="presParOf" srcId="{04579623-753B-4752-8666-CDC3C383B574}" destId="{972DF944-D10D-4080-9C85-43BE0A054575}" srcOrd="1" destOrd="0" presId="urn:microsoft.com/office/officeart/2005/8/layout/hList2"/>
    <dgm:cxn modelId="{0660019C-3AA1-47C5-9AB8-2A0B4C429099}" type="presParOf" srcId="{04579623-753B-4752-8666-CDC3C383B574}" destId="{A518F2AB-6FB9-44DF-9B47-654D9CA91872}" srcOrd="2" destOrd="0" presId="urn:microsoft.com/office/officeart/2005/8/layout/hList2"/>
    <dgm:cxn modelId="{68058C6C-F1BC-46E9-98E9-D22081DBFBFE}" type="presParOf" srcId="{A518F2AB-6FB9-44DF-9B47-654D9CA91872}" destId="{2053FED2-8D6C-41C5-874D-18A559B9467E}" srcOrd="0" destOrd="0" presId="urn:microsoft.com/office/officeart/2005/8/layout/hList2"/>
    <dgm:cxn modelId="{7D7EEB60-2C9E-47E5-A211-33AAB24B1D7E}" type="presParOf" srcId="{A518F2AB-6FB9-44DF-9B47-654D9CA91872}" destId="{6A4173E3-73F8-4642-B454-238637B85A1C}" srcOrd="1" destOrd="0" presId="urn:microsoft.com/office/officeart/2005/8/layout/hList2"/>
    <dgm:cxn modelId="{82A52EEA-4231-4FC9-AD3A-0CBA20228BC7}" type="presParOf" srcId="{A518F2AB-6FB9-44DF-9B47-654D9CA91872}" destId="{3368E480-DF05-44B7-AB36-CD085DF0B65B}" srcOrd="2" destOrd="0" presId="urn:microsoft.com/office/officeart/2005/8/layout/hList2"/>
    <dgm:cxn modelId="{218430A2-5C30-4596-A488-090F785A39D0}" type="presParOf" srcId="{04579623-753B-4752-8666-CDC3C383B574}" destId="{D6367461-216B-4EDE-A8E0-4DFD5FEFABCC}" srcOrd="3" destOrd="0" presId="urn:microsoft.com/office/officeart/2005/8/layout/hList2"/>
    <dgm:cxn modelId="{7EB279FA-28C4-4CD6-AF62-9A8D6911AE98}" type="presParOf" srcId="{04579623-753B-4752-8666-CDC3C383B574}" destId="{D90B7293-4708-48AA-99A8-1C9AA17757AB}" srcOrd="4" destOrd="0" presId="urn:microsoft.com/office/officeart/2005/8/layout/hList2"/>
    <dgm:cxn modelId="{91BBFFA4-3234-4438-8B8E-806FF86E522E}" type="presParOf" srcId="{D90B7293-4708-48AA-99A8-1C9AA17757AB}" destId="{72A2B7F5-0506-4FE0-AF51-722134075EFC}" srcOrd="0" destOrd="0" presId="urn:microsoft.com/office/officeart/2005/8/layout/hList2"/>
    <dgm:cxn modelId="{79C867DE-1153-4228-81CA-5E2946F0390B}" type="presParOf" srcId="{D90B7293-4708-48AA-99A8-1C9AA17757AB}" destId="{6A86430B-5001-4924-87E9-B6DCC2009113}" srcOrd="1" destOrd="0" presId="urn:microsoft.com/office/officeart/2005/8/layout/hList2"/>
    <dgm:cxn modelId="{EDC73E28-D851-4EB5-BDB0-BFD35A1D7EB7}" type="presParOf" srcId="{D90B7293-4708-48AA-99A8-1C9AA17757AB}" destId="{2E2AF582-E95D-4B39-96DE-223AE7E33ED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B7566-EDF2-44A4-AF5D-BD41CEBAF34B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F9E715DF-C07A-4105-A9FF-2F3440AB1AB8}">
      <dgm:prSet phldrT="[Text]" custT="1"/>
      <dgm:spPr/>
      <dgm:t>
        <a:bodyPr/>
        <a:lstStyle/>
        <a:p>
          <a:r>
            <a:rPr lang="en-IN" sz="5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 BERKLEY" pitchFamily="2" charset="0"/>
            </a:rPr>
            <a:t>Stay Together After Birth</a:t>
          </a:r>
          <a:endParaRPr lang="en-IN" sz="5400" b="1" dirty="0">
            <a:solidFill>
              <a:schemeClr val="bg1">
                <a:lumMod val="95000"/>
                <a:lumOff val="5000"/>
              </a:schemeClr>
            </a:solidFill>
            <a:latin typeface="AR BERKLEY" pitchFamily="2" charset="0"/>
          </a:endParaRPr>
        </a:p>
      </dgm:t>
    </dgm:pt>
    <dgm:pt modelId="{1B7F5615-9460-4827-8143-08523AF6D2CA}" type="parTrans" cxnId="{0691EC92-FAC5-42CC-90B4-071AC0AE7876}">
      <dgm:prSet/>
      <dgm:spPr/>
      <dgm:t>
        <a:bodyPr/>
        <a:lstStyle/>
        <a:p>
          <a:endParaRPr lang="en-IN"/>
        </a:p>
      </dgm:t>
    </dgm:pt>
    <dgm:pt modelId="{0F2ABCBB-B219-491A-B394-B6836924A554}" type="sibTrans" cxnId="{0691EC92-FAC5-42CC-90B4-071AC0AE7876}">
      <dgm:prSet/>
      <dgm:spPr/>
      <dgm:t>
        <a:bodyPr/>
        <a:lstStyle/>
        <a:p>
          <a:endParaRPr lang="en-IN"/>
        </a:p>
      </dgm:t>
    </dgm:pt>
    <dgm:pt modelId="{845799F9-F5FA-4732-B8DD-C66BA661C76D}">
      <dgm:prSet phldrT="[Text]" custT="1"/>
      <dgm:spPr/>
      <dgm:t>
        <a:bodyPr/>
        <a:lstStyle/>
        <a:p>
          <a:r>
            <a:rPr lang="en-IN" sz="5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 BERKLEY" pitchFamily="2" charset="0"/>
            </a:rPr>
            <a:t>Get your position and attachment right</a:t>
          </a:r>
          <a:endParaRPr lang="en-IN" sz="5400" b="1" dirty="0">
            <a:solidFill>
              <a:schemeClr val="bg1">
                <a:lumMod val="95000"/>
                <a:lumOff val="5000"/>
              </a:schemeClr>
            </a:solidFill>
            <a:latin typeface="AR BERKLEY" pitchFamily="2" charset="0"/>
          </a:endParaRPr>
        </a:p>
      </dgm:t>
    </dgm:pt>
    <dgm:pt modelId="{F708E3A3-C2A4-4C74-8C27-2E0291577F06}" type="parTrans" cxnId="{7D5FA117-33FD-4047-B37B-5736B0D64FB9}">
      <dgm:prSet/>
      <dgm:spPr/>
      <dgm:t>
        <a:bodyPr/>
        <a:lstStyle/>
        <a:p>
          <a:endParaRPr lang="en-IN"/>
        </a:p>
      </dgm:t>
    </dgm:pt>
    <dgm:pt modelId="{F7C84E79-9472-4A63-96E0-7B7925B257EA}" type="sibTrans" cxnId="{7D5FA117-33FD-4047-B37B-5736B0D64FB9}">
      <dgm:prSet/>
      <dgm:spPr/>
      <dgm:t>
        <a:bodyPr/>
        <a:lstStyle/>
        <a:p>
          <a:endParaRPr lang="en-IN"/>
        </a:p>
      </dgm:t>
    </dgm:pt>
    <dgm:pt modelId="{A65008E9-E8F8-4F3F-85C8-D8A61D98C927}">
      <dgm:prSet phldrT="[Text]" custT="1"/>
      <dgm:spPr/>
      <dgm:t>
        <a:bodyPr/>
        <a:lstStyle/>
        <a:p>
          <a:r>
            <a:rPr lang="en-IN" sz="66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 BERKLEY" pitchFamily="2" charset="0"/>
            </a:rPr>
            <a:t>Technique</a:t>
          </a:r>
          <a:endParaRPr lang="en-IN" sz="6600" b="1" dirty="0">
            <a:solidFill>
              <a:schemeClr val="bg1">
                <a:lumMod val="95000"/>
                <a:lumOff val="5000"/>
              </a:schemeClr>
            </a:solidFill>
            <a:latin typeface="AR BERKLEY" pitchFamily="2" charset="0"/>
          </a:endParaRPr>
        </a:p>
      </dgm:t>
    </dgm:pt>
    <dgm:pt modelId="{66892C15-7CF4-4E9B-B5C5-019C6212B38D}" type="parTrans" cxnId="{5369CF9E-A8B3-4F8E-8488-1BA6E47117DC}">
      <dgm:prSet/>
      <dgm:spPr/>
      <dgm:t>
        <a:bodyPr/>
        <a:lstStyle/>
        <a:p>
          <a:endParaRPr lang="en-IN"/>
        </a:p>
      </dgm:t>
    </dgm:pt>
    <dgm:pt modelId="{169AE63B-1014-42E4-820F-B02EA615AF83}" type="sibTrans" cxnId="{5369CF9E-A8B3-4F8E-8488-1BA6E47117DC}">
      <dgm:prSet/>
      <dgm:spPr/>
      <dgm:t>
        <a:bodyPr/>
        <a:lstStyle/>
        <a:p>
          <a:endParaRPr lang="en-IN"/>
        </a:p>
      </dgm:t>
    </dgm:pt>
    <dgm:pt modelId="{30EDC929-8A07-473A-990A-0C3B2FEF2672}" type="pres">
      <dgm:prSet presAssocID="{A7EB7566-EDF2-44A4-AF5D-BD41CEBAF34B}" presName="linearFlow" presStyleCnt="0">
        <dgm:presLayoutVars>
          <dgm:dir/>
          <dgm:resizeHandles val="exact"/>
        </dgm:presLayoutVars>
      </dgm:prSet>
      <dgm:spPr/>
    </dgm:pt>
    <dgm:pt modelId="{25175B34-91DD-47F4-9BE7-241C8FECD802}" type="pres">
      <dgm:prSet presAssocID="{F9E715DF-C07A-4105-A9FF-2F3440AB1AB8}" presName="composite" presStyleCnt="0"/>
      <dgm:spPr/>
    </dgm:pt>
    <dgm:pt modelId="{BE9547AF-C016-4458-AC15-38CC45AD7D25}" type="pres">
      <dgm:prSet presAssocID="{F9E715DF-C07A-4105-A9FF-2F3440AB1AB8}" presName="imgShp" presStyleLbl="fgImgPlace1" presStyleIdx="0" presStyleCnt="3" custScaleX="163197" custScaleY="1319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5765365D-E7D3-43A6-8F96-024A6B703F3B}" type="pres">
      <dgm:prSet presAssocID="{F9E715DF-C07A-4105-A9FF-2F3440AB1AB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7650E1-FADE-4B09-B292-84B348AF10BC}" type="pres">
      <dgm:prSet presAssocID="{0F2ABCBB-B219-491A-B394-B6836924A554}" presName="spacing" presStyleCnt="0"/>
      <dgm:spPr/>
    </dgm:pt>
    <dgm:pt modelId="{AB3673CD-64C0-41C1-9021-D3E010644163}" type="pres">
      <dgm:prSet presAssocID="{845799F9-F5FA-4732-B8DD-C66BA661C76D}" presName="composite" presStyleCnt="0"/>
      <dgm:spPr/>
    </dgm:pt>
    <dgm:pt modelId="{40E4388C-A469-421B-ADD2-034FDAFB5605}" type="pres">
      <dgm:prSet presAssocID="{845799F9-F5FA-4732-B8DD-C66BA661C76D}" presName="imgShp" presStyleLbl="fgImgPlace1" presStyleIdx="1" presStyleCnt="3" custScaleX="157428" custScaleY="14657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151102C-2179-4C6B-95C4-497A87D5186F}" type="pres">
      <dgm:prSet presAssocID="{845799F9-F5FA-4732-B8DD-C66BA661C76D}" presName="txShp" presStyleLbl="node1" presStyleIdx="1" presStyleCnt="3" custLinFactNeighborX="464" custLinFactNeighborY="-34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575E72-5273-4DF6-8ACE-1E4CA8D2B3AC}" type="pres">
      <dgm:prSet presAssocID="{F7C84E79-9472-4A63-96E0-7B7925B257EA}" presName="spacing" presStyleCnt="0"/>
      <dgm:spPr/>
    </dgm:pt>
    <dgm:pt modelId="{122E666B-4C50-4112-9083-43BB4CC402F9}" type="pres">
      <dgm:prSet presAssocID="{A65008E9-E8F8-4F3F-85C8-D8A61D98C927}" presName="composite" presStyleCnt="0"/>
      <dgm:spPr/>
    </dgm:pt>
    <dgm:pt modelId="{A5965696-DDBD-49B6-A07B-A34D5AB59A55}" type="pres">
      <dgm:prSet presAssocID="{A65008E9-E8F8-4F3F-85C8-D8A61D98C927}" presName="imgShp" presStyleLbl="fgImgPlace1" presStyleIdx="2" presStyleCnt="3" custScaleX="157524" custScaleY="14398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DA94F75-7441-4FB5-B7EC-C79DDECCF7F8}" type="pres">
      <dgm:prSet presAssocID="{A65008E9-E8F8-4F3F-85C8-D8A61D98C92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4007D9C-F5AE-4FA5-8599-2B33D65BB009}" type="presOf" srcId="{845799F9-F5FA-4732-B8DD-C66BA661C76D}" destId="{F151102C-2179-4C6B-95C4-497A87D5186F}" srcOrd="0" destOrd="0" presId="urn:microsoft.com/office/officeart/2005/8/layout/vList3"/>
    <dgm:cxn modelId="{5369CF9E-A8B3-4F8E-8488-1BA6E47117DC}" srcId="{A7EB7566-EDF2-44A4-AF5D-BD41CEBAF34B}" destId="{A65008E9-E8F8-4F3F-85C8-D8A61D98C927}" srcOrd="2" destOrd="0" parTransId="{66892C15-7CF4-4E9B-B5C5-019C6212B38D}" sibTransId="{169AE63B-1014-42E4-820F-B02EA615AF83}"/>
    <dgm:cxn modelId="{21AD3AB2-1ED9-43FA-B018-762E0A5A556D}" type="presOf" srcId="{A65008E9-E8F8-4F3F-85C8-D8A61D98C927}" destId="{5DA94F75-7441-4FB5-B7EC-C79DDECCF7F8}" srcOrd="0" destOrd="0" presId="urn:microsoft.com/office/officeart/2005/8/layout/vList3"/>
    <dgm:cxn modelId="{D47501B4-A698-45ED-B56C-DC35D3CEE9FC}" type="presOf" srcId="{F9E715DF-C07A-4105-A9FF-2F3440AB1AB8}" destId="{5765365D-E7D3-43A6-8F96-024A6B703F3B}" srcOrd="0" destOrd="0" presId="urn:microsoft.com/office/officeart/2005/8/layout/vList3"/>
    <dgm:cxn modelId="{7D5FA117-33FD-4047-B37B-5736B0D64FB9}" srcId="{A7EB7566-EDF2-44A4-AF5D-BD41CEBAF34B}" destId="{845799F9-F5FA-4732-B8DD-C66BA661C76D}" srcOrd="1" destOrd="0" parTransId="{F708E3A3-C2A4-4C74-8C27-2E0291577F06}" sibTransId="{F7C84E79-9472-4A63-96E0-7B7925B257EA}"/>
    <dgm:cxn modelId="{48B908E1-9EC5-46ED-8E70-4BD04E89A676}" type="presOf" srcId="{A7EB7566-EDF2-44A4-AF5D-BD41CEBAF34B}" destId="{30EDC929-8A07-473A-990A-0C3B2FEF2672}" srcOrd="0" destOrd="0" presId="urn:microsoft.com/office/officeart/2005/8/layout/vList3"/>
    <dgm:cxn modelId="{0691EC92-FAC5-42CC-90B4-071AC0AE7876}" srcId="{A7EB7566-EDF2-44A4-AF5D-BD41CEBAF34B}" destId="{F9E715DF-C07A-4105-A9FF-2F3440AB1AB8}" srcOrd="0" destOrd="0" parTransId="{1B7F5615-9460-4827-8143-08523AF6D2CA}" sibTransId="{0F2ABCBB-B219-491A-B394-B6836924A554}"/>
    <dgm:cxn modelId="{4A4C020E-9221-49A9-AB25-124D1F9E1439}" type="presParOf" srcId="{30EDC929-8A07-473A-990A-0C3B2FEF2672}" destId="{25175B34-91DD-47F4-9BE7-241C8FECD802}" srcOrd="0" destOrd="0" presId="urn:microsoft.com/office/officeart/2005/8/layout/vList3"/>
    <dgm:cxn modelId="{AC000E94-8121-418C-ABA4-5D9FE9CD2CE8}" type="presParOf" srcId="{25175B34-91DD-47F4-9BE7-241C8FECD802}" destId="{BE9547AF-C016-4458-AC15-38CC45AD7D25}" srcOrd="0" destOrd="0" presId="urn:microsoft.com/office/officeart/2005/8/layout/vList3"/>
    <dgm:cxn modelId="{BDE0DCB1-9D40-48D5-A5EC-455D3B10F50B}" type="presParOf" srcId="{25175B34-91DD-47F4-9BE7-241C8FECD802}" destId="{5765365D-E7D3-43A6-8F96-024A6B703F3B}" srcOrd="1" destOrd="0" presId="urn:microsoft.com/office/officeart/2005/8/layout/vList3"/>
    <dgm:cxn modelId="{05B6B381-F8DB-455E-BEEF-3CFDA66703CE}" type="presParOf" srcId="{30EDC929-8A07-473A-990A-0C3B2FEF2672}" destId="{2E7650E1-FADE-4B09-B292-84B348AF10BC}" srcOrd="1" destOrd="0" presId="urn:microsoft.com/office/officeart/2005/8/layout/vList3"/>
    <dgm:cxn modelId="{727A7809-18D4-4364-9538-0F0BD1CA5841}" type="presParOf" srcId="{30EDC929-8A07-473A-990A-0C3B2FEF2672}" destId="{AB3673CD-64C0-41C1-9021-D3E010644163}" srcOrd="2" destOrd="0" presId="urn:microsoft.com/office/officeart/2005/8/layout/vList3"/>
    <dgm:cxn modelId="{6D093DEA-8646-4991-897D-01B1495B4D55}" type="presParOf" srcId="{AB3673CD-64C0-41C1-9021-D3E010644163}" destId="{40E4388C-A469-421B-ADD2-034FDAFB5605}" srcOrd="0" destOrd="0" presId="urn:microsoft.com/office/officeart/2005/8/layout/vList3"/>
    <dgm:cxn modelId="{B71A639B-41C3-453B-AD02-7D0B273DB004}" type="presParOf" srcId="{AB3673CD-64C0-41C1-9021-D3E010644163}" destId="{F151102C-2179-4C6B-95C4-497A87D5186F}" srcOrd="1" destOrd="0" presId="urn:microsoft.com/office/officeart/2005/8/layout/vList3"/>
    <dgm:cxn modelId="{1E2289B1-B5E4-4780-B414-1A3F0BC0099B}" type="presParOf" srcId="{30EDC929-8A07-473A-990A-0C3B2FEF2672}" destId="{E8575E72-5273-4DF6-8ACE-1E4CA8D2B3AC}" srcOrd="3" destOrd="0" presId="urn:microsoft.com/office/officeart/2005/8/layout/vList3"/>
    <dgm:cxn modelId="{CD2FD6BE-7F4D-4517-ACB2-396BDBB4BECD}" type="presParOf" srcId="{30EDC929-8A07-473A-990A-0C3B2FEF2672}" destId="{122E666B-4C50-4112-9083-43BB4CC402F9}" srcOrd="4" destOrd="0" presId="urn:microsoft.com/office/officeart/2005/8/layout/vList3"/>
    <dgm:cxn modelId="{85D88EF9-4CB1-429F-94BB-5A1B3B7BC6E3}" type="presParOf" srcId="{122E666B-4C50-4112-9083-43BB4CC402F9}" destId="{A5965696-DDBD-49B6-A07B-A34D5AB59A55}" srcOrd="0" destOrd="0" presId="urn:microsoft.com/office/officeart/2005/8/layout/vList3"/>
    <dgm:cxn modelId="{AB09D9BE-7313-4FAF-BCC4-A6F202E0CB04}" type="presParOf" srcId="{122E666B-4C50-4112-9083-43BB4CC402F9}" destId="{5DA94F75-7441-4FB5-B7EC-C79DDECCF7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80F07-371C-4F0C-B666-62B6D57B08A8}">
      <dsp:nvSpPr>
        <dsp:cNvPr id="0" name=""/>
        <dsp:cNvSpPr/>
      </dsp:nvSpPr>
      <dsp:spPr>
        <a:xfrm rot="16200000">
          <a:off x="-1523015" y="1524494"/>
          <a:ext cx="6894336" cy="38453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0" tIns="0" rIns="272852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300" kern="1200" dirty="0" smtClean="0">
              <a:solidFill>
                <a:schemeClr val="bg1"/>
              </a:solidFill>
              <a:latin typeface="Bahnschrift SemiBold SemiConden" pitchFamily="34" charset="0"/>
            </a:rPr>
            <a:t>“</a:t>
          </a:r>
          <a:r>
            <a:rPr lang="en-IN" sz="4300" b="1" kern="1200" dirty="0" smtClean="0">
              <a:solidFill>
                <a:schemeClr val="bg1"/>
              </a:solidFill>
              <a:latin typeface="Bahnschrift SemiBold SemiConden" pitchFamily="34" charset="0"/>
            </a:rPr>
            <a:t>Liquid gold</a:t>
          </a:r>
          <a:r>
            <a:rPr lang="en-IN" sz="4300" kern="1200" dirty="0" smtClean="0">
              <a:solidFill>
                <a:schemeClr val="bg1"/>
              </a:solidFill>
              <a:latin typeface="Bahnschrift SemiBold SemiConden" pitchFamily="34" charset="0"/>
            </a:rPr>
            <a:t>” is the first gift you give your baby. </a:t>
          </a:r>
          <a:endParaRPr lang="en-IN" sz="4300" kern="1200" dirty="0">
            <a:solidFill>
              <a:schemeClr val="bg1"/>
            </a:solidFill>
            <a:latin typeface="Bahnschrift SemiBold SemiConden" pitchFamily="34" charset="0"/>
          </a:endParaRPr>
        </a:p>
      </dsp:txBody>
      <dsp:txXfrm rot="5400000">
        <a:off x="1480" y="1378866"/>
        <a:ext cx="3845346" cy="4136602"/>
      </dsp:txXfrm>
    </dsp:sp>
    <dsp:sp modelId="{D8FA5BC6-FF0E-4369-AEBB-E7B2E8529FCA}">
      <dsp:nvSpPr>
        <dsp:cNvPr id="0" name=""/>
        <dsp:cNvSpPr/>
      </dsp:nvSpPr>
      <dsp:spPr>
        <a:xfrm rot="16200000">
          <a:off x="2610731" y="1524494"/>
          <a:ext cx="6894336" cy="384534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0" tIns="0" rIns="272852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chemeClr val="bg1"/>
              </a:solidFill>
              <a:latin typeface="Bahnschrift SemiBold SemiConden" pitchFamily="34" charset="0"/>
            </a:rPr>
            <a:t>Thick and yellow in color, colostrum lasts a few days after the baby is born</a:t>
          </a:r>
          <a:endParaRPr lang="en-IN" sz="4300" b="1" kern="1200" dirty="0">
            <a:solidFill>
              <a:schemeClr val="bg1"/>
            </a:solidFill>
            <a:latin typeface="Bahnschrift SemiBold SemiConden" pitchFamily="34" charset="0"/>
          </a:endParaRPr>
        </a:p>
      </dsp:txBody>
      <dsp:txXfrm rot="5400000">
        <a:off x="4135226" y="1378866"/>
        <a:ext cx="3845346" cy="4136602"/>
      </dsp:txXfrm>
    </dsp:sp>
    <dsp:sp modelId="{42D064EA-6E44-496E-97B0-24E7E132913A}">
      <dsp:nvSpPr>
        <dsp:cNvPr id="0" name=""/>
        <dsp:cNvSpPr/>
      </dsp:nvSpPr>
      <dsp:spPr>
        <a:xfrm rot="16200000">
          <a:off x="6744479" y="1524494"/>
          <a:ext cx="6894336" cy="384534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0" tIns="0" rIns="272852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chemeClr val="bg1"/>
              </a:solidFill>
              <a:latin typeface="Bahnschrift SemiBold SemiConden" pitchFamily="34" charset="0"/>
            </a:rPr>
            <a:t>Rich in protein, antibodies, vitamins and minerals</a:t>
          </a:r>
          <a:r>
            <a:rPr lang="en-US" sz="4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  </a:t>
          </a:r>
          <a:endParaRPr lang="en-IN" sz="4300" kern="1200" dirty="0"/>
        </a:p>
      </dsp:txBody>
      <dsp:txXfrm rot="5400000">
        <a:off x="8268974" y="1378866"/>
        <a:ext cx="3845346" cy="4136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D1A1D-3E19-494A-8914-09F18A357CEE}">
      <dsp:nvSpPr>
        <dsp:cNvPr id="0" name=""/>
        <dsp:cNvSpPr/>
      </dsp:nvSpPr>
      <dsp:spPr>
        <a:xfrm rot="16200000">
          <a:off x="-2158896" y="3596718"/>
          <a:ext cx="5318146" cy="583363"/>
        </a:xfrm>
        <a:prstGeom prst="rect">
          <a:avLst/>
        </a:prstGeom>
        <a:noFill/>
        <a:ln w="12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4494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4100" kern="1200"/>
        </a:p>
      </dsp:txBody>
      <dsp:txXfrm>
        <a:off x="-2158896" y="3596718"/>
        <a:ext cx="5318146" cy="583363"/>
      </dsp:txXfrm>
    </dsp:sp>
    <dsp:sp modelId="{D9A05EBE-3E63-4615-9C99-6E56DF1116C5}">
      <dsp:nvSpPr>
        <dsp:cNvPr id="0" name=""/>
        <dsp:cNvSpPr/>
      </dsp:nvSpPr>
      <dsp:spPr>
        <a:xfrm>
          <a:off x="791857" y="1524005"/>
          <a:ext cx="2905770" cy="472878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51449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200" kern="1200" dirty="0" smtClean="0"/>
            <a:t>Have at least six soaked cloth nappies in 24 hours after your milk </a:t>
          </a:r>
          <a:endParaRPr lang="en-IN" sz="3200" kern="1200" dirty="0"/>
        </a:p>
      </dsp:txBody>
      <dsp:txXfrm>
        <a:off x="791857" y="1524005"/>
        <a:ext cx="2905770" cy="4728789"/>
      </dsp:txXfrm>
    </dsp:sp>
    <dsp:sp modelId="{ECDCF1BB-E976-4482-A5B3-F1EA6CDA0992}">
      <dsp:nvSpPr>
        <dsp:cNvPr id="0" name=""/>
        <dsp:cNvSpPr/>
      </dsp:nvSpPr>
      <dsp:spPr>
        <a:xfrm>
          <a:off x="-94312" y="186273"/>
          <a:ext cx="1772340" cy="1712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glow rad="63500">
            <a:schemeClr val="accent6">
              <a:tint val="50000"/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68E480-DF05-44B7-AB36-CD085DF0B65B}">
      <dsp:nvSpPr>
        <dsp:cNvPr id="0" name=""/>
        <dsp:cNvSpPr/>
      </dsp:nvSpPr>
      <dsp:spPr>
        <a:xfrm rot="16200000">
          <a:off x="2323092" y="3594449"/>
          <a:ext cx="5318146" cy="583363"/>
        </a:xfrm>
        <a:prstGeom prst="rect">
          <a:avLst/>
        </a:prstGeom>
        <a:noFill/>
        <a:ln w="12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4494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4100" kern="1200" dirty="0"/>
        </a:p>
      </dsp:txBody>
      <dsp:txXfrm>
        <a:off x="2323092" y="3594449"/>
        <a:ext cx="5318146" cy="583363"/>
      </dsp:txXfrm>
    </dsp:sp>
    <dsp:sp modelId="{6A4173E3-73F8-4642-B454-238637B85A1C}">
      <dsp:nvSpPr>
        <dsp:cNvPr id="0" name=""/>
        <dsp:cNvSpPr/>
      </dsp:nvSpPr>
      <dsp:spPr>
        <a:xfrm>
          <a:off x="5273847" y="1600205"/>
          <a:ext cx="2905770" cy="457185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glow rad="63500">
            <a:schemeClr val="accent6">
              <a:alpha val="90000"/>
              <a:hueOff val="0"/>
              <a:satOff val="0"/>
              <a:lumOff val="0"/>
              <a:alphaOff val="-2000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514494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700" kern="1200" dirty="0" smtClean="0"/>
            <a:t>Have at least one yellow, loose bowel action every day after initial meconium (first bowel action) is passed</a:t>
          </a:r>
          <a:endParaRPr lang="en-IN" sz="2700" kern="1200" dirty="0"/>
        </a:p>
      </dsp:txBody>
      <dsp:txXfrm>
        <a:off x="5273847" y="1600205"/>
        <a:ext cx="2905770" cy="4571850"/>
      </dsp:txXfrm>
    </dsp:sp>
    <dsp:sp modelId="{2053FED2-8D6C-41C5-874D-18A559B9467E}">
      <dsp:nvSpPr>
        <dsp:cNvPr id="0" name=""/>
        <dsp:cNvSpPr/>
      </dsp:nvSpPr>
      <dsp:spPr>
        <a:xfrm>
          <a:off x="4450289" y="186273"/>
          <a:ext cx="1647115" cy="170821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glow rad="63500">
            <a:schemeClr val="accent6">
              <a:tint val="50000"/>
              <a:alpha val="90000"/>
              <a:hueOff val="-22872"/>
              <a:satOff val="-1440"/>
              <a:lumOff val="6269"/>
              <a:alphaOff val="-2000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2AF582-E95D-4B39-96DE-223AE7E33EDA}">
      <dsp:nvSpPr>
        <dsp:cNvPr id="0" name=""/>
        <dsp:cNvSpPr/>
      </dsp:nvSpPr>
      <dsp:spPr>
        <a:xfrm rot="16200000">
          <a:off x="6810787" y="3681108"/>
          <a:ext cx="5318146" cy="583363"/>
        </a:xfrm>
        <a:prstGeom prst="rect">
          <a:avLst/>
        </a:prstGeom>
        <a:noFill/>
        <a:ln w="12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4494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4100" kern="1200" dirty="0"/>
        </a:p>
      </dsp:txBody>
      <dsp:txXfrm>
        <a:off x="6810787" y="3681108"/>
        <a:ext cx="5318146" cy="583363"/>
      </dsp:txXfrm>
    </dsp:sp>
    <dsp:sp modelId="{6A86430B-5001-4924-87E9-B6DCC2009113}">
      <dsp:nvSpPr>
        <dsp:cNvPr id="0" name=""/>
        <dsp:cNvSpPr/>
      </dsp:nvSpPr>
      <dsp:spPr>
        <a:xfrm>
          <a:off x="9761542" y="1600205"/>
          <a:ext cx="2905770" cy="474516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glow rad="63500">
            <a:schemeClr val="accent6">
              <a:alpha val="90000"/>
              <a:hueOff val="0"/>
              <a:satOff val="0"/>
              <a:lumOff val="0"/>
              <a:alphaOff val="-4000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514494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700" kern="1200" dirty="0" smtClean="0"/>
            <a:t>Your baby should be back to birth weight by two weeks of age</a:t>
          </a:r>
          <a:endParaRPr lang="en-IN" sz="2700" kern="1200" dirty="0"/>
        </a:p>
      </dsp:txBody>
      <dsp:txXfrm>
        <a:off x="9761542" y="1600205"/>
        <a:ext cx="2905770" cy="4745169"/>
      </dsp:txXfrm>
    </dsp:sp>
    <dsp:sp modelId="{72A2B7F5-0506-4FE0-AF51-722134075EFC}">
      <dsp:nvSpPr>
        <dsp:cNvPr id="0" name=""/>
        <dsp:cNvSpPr/>
      </dsp:nvSpPr>
      <dsp:spPr>
        <a:xfrm>
          <a:off x="8932278" y="186273"/>
          <a:ext cx="1658526" cy="18815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glow rad="63500">
            <a:schemeClr val="accent6">
              <a:tint val="50000"/>
              <a:alpha val="90000"/>
              <a:hueOff val="-45743"/>
              <a:satOff val="-2880"/>
              <a:lumOff val="12539"/>
              <a:alphaOff val="-4000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5365D-E7D3-43A6-8F96-024A6B703F3B}">
      <dsp:nvSpPr>
        <dsp:cNvPr id="0" name=""/>
        <dsp:cNvSpPr/>
      </dsp:nvSpPr>
      <dsp:spPr>
        <a:xfrm rot="10800000">
          <a:off x="2884488" y="262310"/>
          <a:ext cx="8817102" cy="162659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28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 BERKLEY" pitchFamily="2" charset="0"/>
            </a:rPr>
            <a:t>Stay Together After Birth</a:t>
          </a:r>
          <a:endParaRPr lang="en-IN" sz="5400" b="1" kern="1200" dirty="0">
            <a:solidFill>
              <a:schemeClr val="bg1">
                <a:lumMod val="95000"/>
                <a:lumOff val="5000"/>
              </a:schemeClr>
            </a:solidFill>
            <a:latin typeface="AR BERKLEY" pitchFamily="2" charset="0"/>
          </a:endParaRPr>
        </a:p>
      </dsp:txBody>
      <dsp:txXfrm rot="10800000">
        <a:off x="3291137" y="262310"/>
        <a:ext cx="8410453" cy="1626598"/>
      </dsp:txXfrm>
    </dsp:sp>
    <dsp:sp modelId="{BE9547AF-C016-4458-AC15-38CC45AD7D25}">
      <dsp:nvSpPr>
        <dsp:cNvPr id="0" name=""/>
        <dsp:cNvSpPr/>
      </dsp:nvSpPr>
      <dsp:spPr>
        <a:xfrm>
          <a:off x="1557209" y="2738"/>
          <a:ext cx="2654559" cy="21457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1102C-2179-4C6B-95C4-497A87D5186F}">
      <dsp:nvSpPr>
        <dsp:cNvPr id="0" name=""/>
        <dsp:cNvSpPr/>
      </dsp:nvSpPr>
      <dsp:spPr>
        <a:xfrm rot="10800000">
          <a:off x="2901940" y="2957295"/>
          <a:ext cx="8817102" cy="1626598"/>
        </a:xfrm>
        <a:prstGeom prst="homePlate">
          <a:avLst/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28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 BERKLEY" pitchFamily="2" charset="0"/>
            </a:rPr>
            <a:t>Get your position and attachment right</a:t>
          </a:r>
          <a:endParaRPr lang="en-IN" sz="5400" b="1" kern="1200" dirty="0">
            <a:solidFill>
              <a:schemeClr val="bg1">
                <a:lumMod val="95000"/>
                <a:lumOff val="5000"/>
              </a:schemeClr>
            </a:solidFill>
            <a:latin typeface="AR BERKLEY" pitchFamily="2" charset="0"/>
          </a:endParaRPr>
        </a:p>
      </dsp:txBody>
      <dsp:txXfrm rot="10800000">
        <a:off x="3308589" y="2957295"/>
        <a:ext cx="8410453" cy="1626598"/>
      </dsp:txXfrm>
    </dsp:sp>
    <dsp:sp modelId="{40E4388C-A469-421B-ADD2-034FDAFB5605}">
      <dsp:nvSpPr>
        <dsp:cNvPr id="0" name=""/>
        <dsp:cNvSpPr/>
      </dsp:nvSpPr>
      <dsp:spPr>
        <a:xfrm>
          <a:off x="1580668" y="2634033"/>
          <a:ext cx="2560721" cy="23841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94F75-7441-4FB5-B7EC-C79DDECCF7F8}">
      <dsp:nvSpPr>
        <dsp:cNvPr id="0" name=""/>
        <dsp:cNvSpPr/>
      </dsp:nvSpPr>
      <dsp:spPr>
        <a:xfrm rot="10800000">
          <a:off x="2861419" y="5861517"/>
          <a:ext cx="8817102" cy="1626598"/>
        </a:xfrm>
        <a:prstGeom prst="homePlate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285" tIns="251460" rIns="469392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6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 BERKLEY" pitchFamily="2" charset="0"/>
            </a:rPr>
            <a:t>Technique</a:t>
          </a:r>
          <a:endParaRPr lang="en-IN" sz="6600" b="1" kern="1200" dirty="0">
            <a:solidFill>
              <a:schemeClr val="bg1">
                <a:lumMod val="95000"/>
                <a:lumOff val="5000"/>
              </a:schemeClr>
            </a:solidFill>
            <a:latin typeface="AR BERKLEY" pitchFamily="2" charset="0"/>
          </a:endParaRPr>
        </a:p>
      </dsp:txBody>
      <dsp:txXfrm rot="10800000">
        <a:off x="3268068" y="5861517"/>
        <a:ext cx="8410453" cy="1626598"/>
      </dsp:txXfrm>
    </dsp:sp>
    <dsp:sp modelId="{A5965696-DDBD-49B6-A07B-A34D5AB59A55}">
      <dsp:nvSpPr>
        <dsp:cNvPr id="0" name=""/>
        <dsp:cNvSpPr/>
      </dsp:nvSpPr>
      <dsp:spPr>
        <a:xfrm>
          <a:off x="1580278" y="5503771"/>
          <a:ext cx="2562282" cy="23420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2"/>
            <a:ext cx="568897" cy="8996474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81481" y="893126"/>
            <a:ext cx="71112" cy="4800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18511" y="893126"/>
            <a:ext cx="42667" cy="4800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8878" y="893126"/>
            <a:ext cx="14222" cy="4800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344935" y="893126"/>
            <a:ext cx="14222" cy="4800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22241" y="5700713"/>
            <a:ext cx="12089051" cy="2592324"/>
          </a:xfrm>
        </p:spPr>
        <p:txBody>
          <a:bodyPr/>
          <a:lstStyle>
            <a:lvl1pPr marR="13166" algn="l">
              <a:defRPr sz="58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22241" y="3720465"/>
            <a:ext cx="12089051" cy="1980248"/>
          </a:xfrm>
        </p:spPr>
        <p:txBody>
          <a:bodyPr lIns="144831" tIns="65832" anchor="b"/>
          <a:lstStyle>
            <a:lvl1pPr marL="0" indent="0" algn="l">
              <a:spcBef>
                <a:spcPts val="0"/>
              </a:spcBef>
              <a:buNone/>
              <a:defRPr sz="2900">
                <a:solidFill>
                  <a:schemeClr val="tx1"/>
                </a:solidFill>
              </a:defRPr>
            </a:lvl1pPr>
            <a:lvl2pPr marL="658322" indent="0" algn="ctr">
              <a:buNone/>
            </a:lvl2pPr>
            <a:lvl3pPr marL="1316645" indent="0" algn="ctr">
              <a:buNone/>
            </a:lvl3pPr>
            <a:lvl4pPr marL="1974967" indent="0" algn="ctr">
              <a:buNone/>
            </a:lvl4pPr>
            <a:lvl5pPr marL="2633289" indent="0" algn="ctr">
              <a:buNone/>
            </a:lvl5pPr>
            <a:lvl6pPr marL="3291611" indent="0" algn="ctr">
              <a:buNone/>
            </a:lvl6pPr>
            <a:lvl7pPr marL="3949934" indent="0" algn="ctr">
              <a:buNone/>
            </a:lvl7pPr>
            <a:lvl8pPr marL="4608256" indent="0" algn="ctr">
              <a:buNone/>
            </a:lvl8pPr>
            <a:lvl9pPr marL="5266578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7075" y="6624704"/>
            <a:ext cx="113780" cy="22202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97075" y="6295825"/>
            <a:ext cx="113780" cy="300038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97075" y="6086962"/>
            <a:ext cx="113780" cy="18002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97075" y="5962109"/>
            <a:ext cx="113780" cy="960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11249" y="360465"/>
            <a:ext cx="3081523" cy="7680127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8161" y="360465"/>
            <a:ext cx="9126049" cy="768012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7510865" y="1409478"/>
            <a:ext cx="6722572" cy="7600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81660" y="1"/>
            <a:ext cx="8577210" cy="86826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7440020" y="1802866"/>
            <a:ext cx="5400675" cy="184891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244570" y="0"/>
            <a:ext cx="4266723" cy="5600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244569" y="5600700"/>
            <a:ext cx="4977844" cy="15001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9244569" y="0"/>
            <a:ext cx="2133362" cy="5600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9251977" y="5573616"/>
            <a:ext cx="3251895" cy="34275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9244569" y="5600701"/>
            <a:ext cx="2488923" cy="34004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9244569" y="1800226"/>
            <a:ext cx="4977844" cy="3800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9244569" y="2300288"/>
            <a:ext cx="4977844" cy="33004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540762" y="5600701"/>
            <a:ext cx="7703807" cy="34004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829641" y="5600701"/>
            <a:ext cx="8296408" cy="34004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70552" y="3200400"/>
            <a:ext cx="8770488" cy="24003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70552" y="2800350"/>
            <a:ext cx="8770488" cy="28003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111207" y="5600701"/>
            <a:ext cx="2133362" cy="34004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1664" tIns="65832" rIns="131664" bIns="65832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503" y="1774070"/>
            <a:ext cx="8893749" cy="1282950"/>
          </a:xfrm>
        </p:spPr>
        <p:txBody>
          <a:bodyPr lIns="118498" tIns="65832" bIns="0" anchor="t"/>
          <a:lstStyle>
            <a:lvl1pPr marL="7899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4853" y="527973"/>
            <a:ext cx="13226844" cy="116322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503" y="672084"/>
            <a:ext cx="12686393" cy="1020128"/>
          </a:xfrm>
        </p:spPr>
        <p:txBody>
          <a:bodyPr tIns="92165"/>
          <a:lstStyle>
            <a:lvl1pPr algn="l">
              <a:buNone/>
              <a:defRPr sz="5500" b="0" cap="none" spc="-216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577883" y="893126"/>
            <a:ext cx="42667" cy="4800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639431" y="893126"/>
            <a:ext cx="42667" cy="4800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697512" y="893126"/>
            <a:ext cx="14222" cy="4800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741454" y="893126"/>
            <a:ext cx="14222" cy="4800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8434" y="893126"/>
            <a:ext cx="56890" cy="4800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21" y="672084"/>
            <a:ext cx="12800171" cy="12001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232" y="2323783"/>
            <a:ext cx="6281566" cy="59403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0838" y="2323783"/>
            <a:ext cx="6281566" cy="59403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527974"/>
            <a:ext cx="13791696" cy="116322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194" y="672084"/>
            <a:ext cx="12089051" cy="1200150"/>
          </a:xfrm>
        </p:spPr>
        <p:txBody>
          <a:bodyPr anchor="t"/>
          <a:lstStyle>
            <a:lvl1pPr>
              <a:defRPr sz="5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121" y="2375297"/>
            <a:ext cx="6284036" cy="839688"/>
          </a:xfrm>
        </p:spPr>
        <p:txBody>
          <a:bodyPr anchor="ctr"/>
          <a:lstStyle>
            <a:lvl1pPr marL="105332" indent="0" algn="l">
              <a:buNone/>
              <a:defRPr sz="3500" b="1">
                <a:solidFill>
                  <a:schemeClr val="accent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224790" y="2375297"/>
            <a:ext cx="6286504" cy="839688"/>
          </a:xfrm>
        </p:spPr>
        <p:txBody>
          <a:bodyPr anchor="ctr"/>
          <a:lstStyle>
            <a:lvl1pPr marL="105332" indent="0">
              <a:buNone/>
              <a:defRPr sz="3500" b="1">
                <a:solidFill>
                  <a:schemeClr val="accent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11121" y="3227486"/>
            <a:ext cx="6284036" cy="5196650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24790" y="3227486"/>
            <a:ext cx="6286504" cy="5196650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6548" y="893126"/>
            <a:ext cx="71112" cy="4800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577" y="893126"/>
            <a:ext cx="42667" cy="4800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3944" y="893126"/>
            <a:ext cx="14222" cy="4800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893126"/>
            <a:ext cx="14222" cy="4800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232950" y="893126"/>
            <a:ext cx="42667" cy="4800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94497" y="893126"/>
            <a:ext cx="42667" cy="4800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52578" y="893126"/>
            <a:ext cx="14222" cy="4800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96520" y="893126"/>
            <a:ext cx="14222" cy="4800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33500" y="893126"/>
            <a:ext cx="56890" cy="4800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241" y="672084"/>
            <a:ext cx="12089051" cy="1200150"/>
          </a:xfrm>
        </p:spPr>
        <p:txBody>
          <a:bodyPr/>
          <a:lstStyle>
            <a:lvl1pPr>
              <a:defRPr sz="58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681" y="358379"/>
            <a:ext cx="12800171" cy="1525191"/>
          </a:xfrm>
        </p:spPr>
        <p:txBody>
          <a:bodyPr anchor="ctr"/>
          <a:lstStyle>
            <a:lvl1pPr algn="l">
              <a:buNone/>
              <a:defRPr sz="52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66682" y="1883569"/>
            <a:ext cx="3911163" cy="6000750"/>
          </a:xfrm>
        </p:spPr>
        <p:txBody>
          <a:bodyPr/>
          <a:lstStyle>
            <a:lvl1pPr marL="78999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3405" y="1883569"/>
            <a:ext cx="8533448" cy="600075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2431" y="0"/>
            <a:ext cx="13653516" cy="246492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64908" y="2474099"/>
            <a:ext cx="1366033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3259550" y="1584599"/>
            <a:ext cx="174251" cy="199814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422242" y="579142"/>
            <a:ext cx="10666810" cy="921046"/>
          </a:xfrm>
        </p:spPr>
        <p:txBody>
          <a:bodyPr anchor="b"/>
          <a:lstStyle>
            <a:lvl1pPr algn="l">
              <a:buNone/>
              <a:defRPr sz="3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2431" y="2485589"/>
            <a:ext cx="13653516" cy="651018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422242" y="1509564"/>
            <a:ext cx="10666810" cy="900113"/>
          </a:xfrm>
        </p:spPr>
        <p:txBody>
          <a:bodyPr/>
          <a:lstStyle>
            <a:lvl1pPr marL="39499" indent="0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3496590" y="1784624"/>
            <a:ext cx="174251" cy="199814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2957040" y="1920026"/>
            <a:ext cx="174251" cy="199814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74208" y="72844"/>
            <a:ext cx="3318564" cy="479227"/>
          </a:xfrm>
        </p:spPr>
        <p:txBody>
          <a:bodyPr/>
          <a:lstStyle/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22242" y="72844"/>
            <a:ext cx="8651968" cy="47922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392772" y="72844"/>
            <a:ext cx="711121" cy="479227"/>
          </a:xfrm>
        </p:spPr>
        <p:txBody>
          <a:bodyPr/>
          <a:lstStyle/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"/>
            <a:ext cx="568897" cy="8996474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97075" y="6624704"/>
            <a:ext cx="113780" cy="22202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97075" y="6295825"/>
            <a:ext cx="113780" cy="300038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97075" y="6086962"/>
            <a:ext cx="113780" cy="18002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97075" y="5962109"/>
            <a:ext cx="113780" cy="960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1481" y="893126"/>
            <a:ext cx="71112" cy="4800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8511" y="893126"/>
            <a:ext cx="42667" cy="4800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8878" y="893126"/>
            <a:ext cx="14222" cy="4800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344935" y="893126"/>
            <a:ext cx="14222" cy="4800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664" tIns="65832" rIns="131664" bIns="6583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22241" y="672084"/>
            <a:ext cx="12089051" cy="1200150"/>
          </a:xfrm>
          <a:prstGeom prst="rect">
            <a:avLst/>
          </a:prstGeom>
        </p:spPr>
        <p:txBody>
          <a:bodyPr vert="horz" lIns="131664" tIns="65832" rIns="131664" bIns="65832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22241" y="2340923"/>
            <a:ext cx="12089051" cy="6000750"/>
          </a:xfrm>
          <a:prstGeom prst="rect">
            <a:avLst/>
          </a:prstGeom>
        </p:spPr>
        <p:txBody>
          <a:bodyPr vert="horz" lIns="131664" tIns="65832" rIns="131664" bIns="65832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0074208" y="8421887"/>
            <a:ext cx="3318564" cy="479227"/>
          </a:xfrm>
          <a:prstGeom prst="rect">
            <a:avLst/>
          </a:prstGeom>
        </p:spPr>
        <p:txBody>
          <a:bodyPr vert="horz" lIns="131664" tIns="65832" rIns="131664" bIns="65832" anchor="b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  <a:extLst/>
          </a:lstStyle>
          <a:p>
            <a:fld id="{B03D7EAE-4B50-4AB9-9BA6-C09D374F3CD2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22242" y="8421887"/>
            <a:ext cx="8651968" cy="479227"/>
          </a:xfrm>
          <a:prstGeom prst="rect">
            <a:avLst/>
          </a:prstGeom>
        </p:spPr>
        <p:txBody>
          <a:bodyPr vert="horz" lIns="131664" tIns="65832" rIns="131664" bIns="65832" anchor="b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3392772" y="8421887"/>
            <a:ext cx="711121" cy="479227"/>
          </a:xfrm>
          <a:prstGeom prst="rect">
            <a:avLst/>
          </a:prstGeom>
        </p:spPr>
        <p:txBody>
          <a:bodyPr vert="horz" lIns="131664" tIns="65832" rIns="131664" bIns="65832" anchor="b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  <a:extLst/>
          </a:lstStyle>
          <a:p>
            <a:fld id="{36590407-87F5-4B0E-BA83-8F09380AB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5800" kern="1200" spc="-144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592490" indent="-493742" algn="l" rtl="0" eaLnBrk="1" latinLnBrk="0" hangingPunct="1">
        <a:spcBef>
          <a:spcPts val="1008"/>
        </a:spcBef>
        <a:buClr>
          <a:schemeClr val="tx2"/>
        </a:buClr>
        <a:buSzPct val="95000"/>
        <a:buFont typeface="Wingdings"/>
        <a:buChar char="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66482" indent="-411451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43" indent="-329161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816969" indent="-329161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132964" indent="-30282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2125" indent="-30282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21" indent="-26332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015116" indent="-26332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11" indent="-26332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8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166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74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916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49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6082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665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5"/>
            <a:ext cx="2183734" cy="4983868"/>
          </a:xfrm>
          <a:custGeom>
            <a:avLst/>
            <a:gdLst/>
            <a:ahLst/>
            <a:cxnLst/>
            <a:rect l="l" t="t" r="r" b="b"/>
            <a:pathLst>
              <a:path w="1403985" h="3674745">
                <a:moveTo>
                  <a:pt x="1403604" y="0"/>
                </a:moveTo>
                <a:lnTo>
                  <a:pt x="0" y="0"/>
                </a:lnTo>
                <a:lnTo>
                  <a:pt x="0" y="3674364"/>
                </a:lnTo>
                <a:lnTo>
                  <a:pt x="1403604" y="3674364"/>
                </a:lnTo>
                <a:lnTo>
                  <a:pt x="1403604" y="0"/>
                </a:lnTo>
                <a:close/>
              </a:path>
            </a:pathLst>
          </a:custGeom>
          <a:solidFill>
            <a:srgbClr val="41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65307" y="5"/>
            <a:ext cx="14817232" cy="9301505"/>
            <a:chOff x="0" y="0"/>
            <a:chExt cx="9144380" cy="6858254"/>
          </a:xfrm>
        </p:grpSpPr>
        <p:sp>
          <p:nvSpPr>
            <p:cNvPr id="4" name="object 4"/>
            <p:cNvSpPr/>
            <p:nvPr/>
          </p:nvSpPr>
          <p:spPr>
            <a:xfrm>
              <a:off x="7697074" y="0"/>
              <a:ext cx="1447306" cy="3674745"/>
            </a:xfrm>
            <a:custGeom>
              <a:avLst/>
              <a:gdLst/>
              <a:ahLst/>
              <a:cxnLst/>
              <a:rect l="l" t="t" r="r" b="b"/>
              <a:pathLst>
                <a:path w="1403984" h="3674745">
                  <a:moveTo>
                    <a:pt x="1403603" y="0"/>
                  </a:moveTo>
                  <a:lnTo>
                    <a:pt x="0" y="0"/>
                  </a:lnTo>
                  <a:lnTo>
                    <a:pt x="0" y="3674364"/>
                  </a:lnTo>
                  <a:lnTo>
                    <a:pt x="1403603" y="3674364"/>
                  </a:lnTo>
                  <a:lnTo>
                    <a:pt x="1403603" y="0"/>
                  </a:lnTo>
                  <a:close/>
                </a:path>
              </a:pathLst>
            </a:custGeom>
            <a:solidFill>
              <a:srgbClr val="418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674364"/>
              <a:ext cx="9144000" cy="3183890"/>
            </a:xfrm>
            <a:custGeom>
              <a:avLst/>
              <a:gdLst/>
              <a:ahLst/>
              <a:cxnLst/>
              <a:rect l="l" t="t" r="r" b="b"/>
              <a:pathLst>
                <a:path w="9144000" h="3183890">
                  <a:moveTo>
                    <a:pt x="9144000" y="0"/>
                  </a:moveTo>
                  <a:lnTo>
                    <a:pt x="0" y="0"/>
                  </a:lnTo>
                  <a:lnTo>
                    <a:pt x="0" y="3183634"/>
                  </a:lnTo>
                  <a:lnTo>
                    <a:pt x="9144000" y="31836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55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712835" cy="3200400"/>
            </a:xfrm>
            <a:custGeom>
              <a:avLst/>
              <a:gdLst/>
              <a:ahLst/>
              <a:cxnLst/>
              <a:rect l="l" t="t" r="r" b="b"/>
              <a:pathLst>
                <a:path w="8712835" h="3200400">
                  <a:moveTo>
                    <a:pt x="0" y="3200400"/>
                  </a:moveTo>
                  <a:lnTo>
                    <a:pt x="8712708" y="3200400"/>
                  </a:lnTo>
                  <a:lnTo>
                    <a:pt x="8712708" y="0"/>
                  </a:lnTo>
                  <a:lnTo>
                    <a:pt x="0" y="0"/>
                  </a:lnTo>
                  <a:lnTo>
                    <a:pt x="0" y="3200400"/>
                  </a:lnTo>
                  <a:close/>
                </a:path>
              </a:pathLst>
            </a:custGeom>
            <a:ln w="76200">
              <a:solidFill>
                <a:srgbClr val="D55E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9515" y="5907738"/>
            <a:ext cx="13567588" cy="3006590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8" algn="ctr">
              <a:spcBef>
                <a:spcPts val="105"/>
              </a:spcBef>
            </a:pPr>
            <a:r>
              <a:rPr sz="4800" b="1" dirty="0">
                <a:solidFill>
                  <a:srgbClr val="FFFFFF"/>
                </a:solidFill>
                <a:latin typeface="AR ESSENCE" pitchFamily="2" charset="0"/>
                <a:cs typeface="Arial"/>
              </a:rPr>
              <a:t>B</a:t>
            </a:r>
            <a:r>
              <a:rPr lang="en-IN" sz="4800" b="1" dirty="0" err="1">
                <a:solidFill>
                  <a:srgbClr val="FFFFFF"/>
                </a:solidFill>
                <a:latin typeface="AR ESSENCE" pitchFamily="2" charset="0"/>
                <a:cs typeface="Arial"/>
              </a:rPr>
              <a:t>reastfeeding</a:t>
            </a:r>
            <a:r>
              <a:rPr lang="en-IN" sz="4800" b="1" dirty="0">
                <a:solidFill>
                  <a:srgbClr val="FFFFFF"/>
                </a:solidFill>
                <a:latin typeface="AR ESSENCE" pitchFamily="2" charset="0"/>
                <a:cs typeface="Arial"/>
              </a:rPr>
              <a:t>, Feeding Practices and Food Preparation</a:t>
            </a:r>
          </a:p>
          <a:p>
            <a:pPr marL="12698" algn="ctr">
              <a:spcBef>
                <a:spcPts val="105"/>
              </a:spcBef>
            </a:pPr>
            <a:r>
              <a:rPr lang="en-IN" sz="4800" b="1" dirty="0">
                <a:solidFill>
                  <a:srgbClr val="FFFF00"/>
                </a:solidFill>
                <a:latin typeface="AR ESSENCE" pitchFamily="2" charset="0"/>
                <a:cs typeface="Arial"/>
              </a:rPr>
              <a:t>                  Prepared by</a:t>
            </a:r>
            <a:r>
              <a:rPr lang="en-IN" sz="4800" b="1" dirty="0" smtClean="0">
                <a:solidFill>
                  <a:srgbClr val="FFFF00"/>
                </a:solidFill>
                <a:latin typeface="AR ESSENCE" pitchFamily="2" charset="0"/>
                <a:cs typeface="Arial"/>
              </a:rPr>
              <a:t>:  </a:t>
            </a:r>
            <a:r>
              <a:rPr lang="en-IN" sz="4800" b="1" dirty="0" err="1" smtClean="0">
                <a:solidFill>
                  <a:srgbClr val="FFFF00"/>
                </a:solidFill>
                <a:latin typeface="AR ESSENCE" pitchFamily="2" charset="0"/>
                <a:cs typeface="Arial"/>
              </a:rPr>
              <a:t>Ms</a:t>
            </a:r>
            <a:r>
              <a:rPr lang="en-IN" sz="4800" b="1" dirty="0" err="1">
                <a:solidFill>
                  <a:srgbClr val="FFFF00"/>
                </a:solidFill>
                <a:latin typeface="AR ESSENCE" pitchFamily="2" charset="0"/>
                <a:cs typeface="Arial"/>
              </a:rPr>
              <a:t>.</a:t>
            </a:r>
            <a:r>
              <a:rPr lang="en-IN" sz="4800" b="1" dirty="0">
                <a:solidFill>
                  <a:srgbClr val="FFFF00"/>
                </a:solidFill>
                <a:latin typeface="AR ESSENCE" pitchFamily="2" charset="0"/>
                <a:cs typeface="Arial"/>
              </a:rPr>
              <a:t> Rupal Patel</a:t>
            </a:r>
          </a:p>
          <a:p>
            <a:pPr marL="12698" algn="ctr">
              <a:spcBef>
                <a:spcPts val="105"/>
              </a:spcBef>
            </a:pPr>
            <a:r>
              <a:rPr lang="en-IN" sz="4800" b="1" dirty="0">
                <a:solidFill>
                  <a:srgbClr val="FFFF00"/>
                </a:solidFill>
                <a:latin typeface="AR ESSENCE" pitchFamily="2" charset="0"/>
                <a:cs typeface="Arial"/>
              </a:rPr>
              <a:t>         Assistant Professor</a:t>
            </a:r>
          </a:p>
          <a:p>
            <a:pPr marL="12698" algn="ctr">
              <a:spcBef>
                <a:spcPts val="105"/>
              </a:spcBef>
            </a:pPr>
            <a:r>
              <a:rPr lang="en-IN" sz="4800" b="1" dirty="0">
                <a:solidFill>
                  <a:srgbClr val="FFFF00"/>
                </a:solidFill>
                <a:latin typeface="AR ESSENCE" pitchFamily="2" charset="0"/>
                <a:cs typeface="Arial"/>
              </a:rPr>
              <a:t>SNC.</a:t>
            </a:r>
          </a:p>
        </p:txBody>
      </p:sp>
      <p:sp>
        <p:nvSpPr>
          <p:cNvPr id="8" name="object 8"/>
          <p:cNvSpPr/>
          <p:nvPr/>
        </p:nvSpPr>
        <p:spPr>
          <a:xfrm>
            <a:off x="2014842" y="1"/>
            <a:ext cx="10161914" cy="4983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28921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241" y="200026"/>
            <a:ext cx="12089051" cy="13001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Exclusive </a:t>
            </a:r>
            <a:r>
              <a:rPr lang="en-US" b="1" dirty="0" smtClean="0">
                <a:solidFill>
                  <a:srgbClr val="FFFF00"/>
                </a:solidFill>
              </a:rPr>
              <a:t>Breastfeeding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01" y="1200151"/>
            <a:ext cx="13629812" cy="7800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98748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According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WHO only 56% of Indian mothers practice exclusive breastfeeding for the recommended 6 months  </a:t>
            </a:r>
          </a:p>
        </p:txBody>
      </p:sp>
      <p:pic>
        <p:nvPicPr>
          <p:cNvPr id="1026" name="Picture 2" descr="C:\Users\Rupal\Desktop\bbd549bfd3cb3980461dc61f311ced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" y="1376362"/>
            <a:ext cx="12801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9036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F02DC-5EBA-4523-BDCB-588D241E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681" y="233362"/>
            <a:ext cx="12089051" cy="1200150"/>
          </a:xfrm>
        </p:spPr>
        <p:txBody>
          <a:bodyPr/>
          <a:lstStyle/>
          <a:p>
            <a:pPr algn="ctr"/>
            <a:r>
              <a:rPr lang="en-IN" dirty="0"/>
              <a:t>FOOD PREPARATION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06" y="2343150"/>
            <a:ext cx="9906000" cy="55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4350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F1EC6-2FDD-4041-A1A4-DBC05665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WEANING/BABY </a:t>
            </a:r>
            <a:r>
              <a:rPr lang="en-IN" dirty="0" smtClean="0"/>
              <a:t>FOOD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58DC56-6DBB-47B5-8659-0D99483A1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205" y="1883569"/>
            <a:ext cx="9803647" cy="6000750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/>
              <a:t>Weaning plays a major role in determining the nutritional status of a child. Poor weaning practices during infancy and early childhood, resulting in malnutrition, contribute to impairment of cognitive and social development, poor school performance and reduced productivity in later life.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BC84D43B-4E07-428B-9E7F-A9165B5B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" y="2824162"/>
            <a:ext cx="3276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1260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94168F7-ACF3-43F9-8720-F493586A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241" y="672084"/>
            <a:ext cx="12326627" cy="1200150"/>
          </a:xfrm>
        </p:spPr>
        <p:txBody>
          <a:bodyPr/>
          <a:lstStyle/>
          <a:p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ESSENTIALLY FOLLOW THE SEQUENCE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D3689E0D-D27A-469A-8F97-9347C28E1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271485"/>
              </p:ext>
            </p:extLst>
          </p:nvPr>
        </p:nvGraphicFramePr>
        <p:xfrm>
          <a:off x="936637" y="1872235"/>
          <a:ext cx="12966595" cy="674312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322198">
                  <a:extLst>
                    <a:ext uri="{9D8B030D-6E8A-4147-A177-3AD203B41FA5}">
                      <a16:colId xmlns:a16="http://schemas.microsoft.com/office/drawing/2014/main" xmlns="" val="635434888"/>
                    </a:ext>
                  </a:extLst>
                </a:gridCol>
                <a:gridCol w="4785291">
                  <a:extLst>
                    <a:ext uri="{9D8B030D-6E8A-4147-A177-3AD203B41FA5}">
                      <a16:colId xmlns:a16="http://schemas.microsoft.com/office/drawing/2014/main" xmlns="" val="810750927"/>
                    </a:ext>
                  </a:extLst>
                </a:gridCol>
                <a:gridCol w="3859106">
                  <a:extLst>
                    <a:ext uri="{9D8B030D-6E8A-4147-A177-3AD203B41FA5}">
                      <a16:colId xmlns:a16="http://schemas.microsoft.com/office/drawing/2014/main" xmlns="" val="1575398368"/>
                    </a:ext>
                  </a:extLst>
                </a:gridCol>
              </a:tblGrid>
              <a:tr h="1108799"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WEANING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OF CONSUMPTION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REMARK</a:t>
                      </a:r>
                    </a:p>
                  </a:txBody>
                  <a:tcPr marL="92619" marR="92619"/>
                </a:tc>
                <a:extLst>
                  <a:ext uri="{0D108BD9-81ED-4DB2-BD59-A6C34878D82A}">
                    <a16:rowId xmlns:a16="http://schemas.microsoft.com/office/drawing/2014/main" xmlns="" val="1281399395"/>
                  </a:ext>
                </a:extLst>
              </a:tr>
              <a:tr h="1108799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BREAST FEED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TO 6 MONTH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19" marR="92619"/>
                </a:tc>
                <a:extLst>
                  <a:ext uri="{0D108BD9-81ED-4DB2-BD59-A6C34878D82A}">
                    <a16:rowId xmlns:a16="http://schemas.microsoft.com/office/drawing/2014/main" xmlns="" val="29672077"/>
                  </a:ext>
                </a:extLst>
              </a:tr>
              <a:tr h="1138910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 LIQUID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5 TO 6 MONTH 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 to digest, smooth </a:t>
                      </a:r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babies stomach </a:t>
                      </a:r>
                    </a:p>
                  </a:txBody>
                  <a:tcPr marL="92619" marR="92619"/>
                </a:tc>
                <a:extLst>
                  <a:ext uri="{0D108BD9-81ED-4DB2-BD59-A6C34878D82A}">
                    <a16:rowId xmlns:a16="http://schemas.microsoft.com/office/drawing/2014/main" xmlns="" val="245199230"/>
                  </a:ext>
                </a:extLst>
              </a:tr>
              <a:tr h="1138910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 SOLID 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8 TO 9 MONTH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Baby now need food with taste of texture</a:t>
                      </a:r>
                    </a:p>
                  </a:txBody>
                  <a:tcPr marL="92619" marR="92619"/>
                </a:tc>
                <a:extLst>
                  <a:ext uri="{0D108BD9-81ED-4DB2-BD59-A6C34878D82A}">
                    <a16:rowId xmlns:a16="http://schemas.microsoft.com/office/drawing/2014/main" xmlns="" val="713652857"/>
                  </a:ext>
                </a:extLst>
              </a:tr>
              <a:tr h="1138910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 SOLID 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10 MONTH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Baby now need food that satisfy his urge to chew </a:t>
                      </a:r>
                    </a:p>
                  </a:txBody>
                  <a:tcPr marL="92619" marR="92619"/>
                </a:tc>
                <a:extLst>
                  <a:ext uri="{0D108BD9-81ED-4DB2-BD59-A6C34878D82A}">
                    <a16:rowId xmlns:a16="http://schemas.microsoft.com/office/drawing/2014/main" xmlns="" val="4282755797"/>
                  </a:ext>
                </a:extLst>
              </a:tr>
              <a:tr h="1108799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DIET 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TO 2 YEAR</a:t>
                      </a:r>
                    </a:p>
                  </a:txBody>
                  <a:tcPr marL="92619" marR="92619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Includes variety of food </a:t>
                      </a:r>
                      <a:r>
                        <a:rPr lang="en-I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itmes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19" marR="92619"/>
                </a:tc>
                <a:extLst>
                  <a:ext uri="{0D108BD9-81ED-4DB2-BD59-A6C34878D82A}">
                    <a16:rowId xmlns:a16="http://schemas.microsoft.com/office/drawing/2014/main" xmlns="" val="365071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47383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y be an image of 1 person and smiling">
            <a:extLst>
              <a:ext uri="{FF2B5EF4-FFF2-40B4-BE49-F238E27FC236}">
                <a16:creationId xmlns:a16="http://schemas.microsoft.com/office/drawing/2014/main" xmlns="" id="{EF3C881A-E3B4-4A5F-83A7-876961263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057597" cy="90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4050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91C643-1FA3-430E-8B03-9167B3C19CF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66682" y="3350418"/>
            <a:ext cx="1271383" cy="453390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64466E-C231-42FB-BC8D-C6BA3CD35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405" y="538162"/>
            <a:ext cx="8533448" cy="7346157"/>
          </a:xfrm>
        </p:spPr>
        <p:txBody>
          <a:bodyPr>
            <a:normAutofit/>
          </a:bodyPr>
          <a:lstStyle/>
          <a:p>
            <a:pPr marL="98748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FOR INFANTS</a:t>
            </a:r>
          </a:p>
          <a:p>
            <a:pPr marL="9874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Traditional food are different for different part of country like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khichidi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sujii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kheer etc.</a:t>
            </a:r>
          </a:p>
          <a:p>
            <a:pPr marL="98748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748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FAMILY FOOD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748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effective way of ensuring complementary feed.</a:t>
            </a:r>
          </a:p>
          <a:p>
            <a:pPr marL="98748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748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748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748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393EA3F4-40A2-4FB2-B7E8-D138E416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3" y="2747962"/>
            <a:ext cx="4014274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7482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7DF5E1E-DB13-4B6A-8E92-172F5BCD19F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98058" y="1316831"/>
            <a:ext cx="5169652" cy="1744493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85043C-6BF7-4D31-84C1-17F50F2E1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405" y="538162"/>
            <a:ext cx="8533448" cy="7346157"/>
          </a:xfrm>
        </p:spPr>
        <p:txBody>
          <a:bodyPr>
            <a:normAutofit lnSpcReduction="10000"/>
          </a:bodyPr>
          <a:lstStyle/>
          <a:p>
            <a:pPr marL="98748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 INFANT FOOD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can be made at home from food grains available in the household. These can be stored and frequently feeding of infant.</a:t>
            </a:r>
          </a:p>
          <a:p>
            <a:pPr marL="98748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748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:</a:t>
            </a:r>
          </a:p>
          <a:p>
            <a:pPr marL="9874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Green vegetable, carrot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important to ensure vitamin A and iron status of the child.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2199C847-1C3A-4E82-8CF9-63669C52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48" y="3128962"/>
            <a:ext cx="3239036" cy="46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4960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63006" y="1833562"/>
            <a:ext cx="11201400" cy="6000750"/>
          </a:xfrm>
        </p:spPr>
        <p:txBody>
          <a:bodyPr>
            <a:noAutofit/>
          </a:bodyPr>
          <a:lstStyle/>
          <a:p>
            <a:endParaRPr lang="en-IN" sz="13800" b="1" dirty="0">
              <a:solidFill>
                <a:srgbClr val="FF0000"/>
              </a:solidFill>
            </a:endParaRPr>
          </a:p>
          <a:p>
            <a:r>
              <a:rPr lang="en-IN" sz="13800" b="1" dirty="0" smtClean="0">
                <a:solidFill>
                  <a:srgbClr val="FF0000"/>
                </a:solidFill>
              </a:rPr>
              <a:t>THANK YOU </a:t>
            </a:r>
            <a:endParaRPr lang="en-IN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1987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4222413" cy="1606868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C67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7709" y="42506"/>
            <a:ext cx="10034702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INTRODUCTION</a:t>
            </a:r>
          </a:p>
        </p:txBody>
      </p:sp>
      <p:sp>
        <p:nvSpPr>
          <p:cNvPr id="4" name="object 4"/>
          <p:cNvSpPr/>
          <p:nvPr/>
        </p:nvSpPr>
        <p:spPr>
          <a:xfrm>
            <a:off x="829643" y="2400300"/>
            <a:ext cx="5489851" cy="560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62955" y="2782515"/>
            <a:ext cx="684355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900"/>
              </a:lnSpc>
              <a:spcBef>
                <a:spcPts val="105"/>
              </a:spcBef>
            </a:pPr>
            <a:r>
              <a:rPr sz="3600" spc="2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"</a:t>
            </a:r>
            <a:r>
              <a:rPr sz="3600" spc="2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The </a:t>
            </a:r>
            <a:r>
              <a:rPr sz="3600" spc="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more </a:t>
            </a:r>
            <a:r>
              <a:rPr sz="3600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we</a:t>
            </a:r>
            <a:r>
              <a:rPr sz="3600" spc="-12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3600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know  </a:t>
            </a:r>
            <a:r>
              <a:rPr sz="3600" spc="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about </a:t>
            </a:r>
            <a:r>
              <a:rPr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human  </a:t>
            </a:r>
            <a:r>
              <a:rPr sz="3600" spc="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breast </a:t>
            </a:r>
            <a:r>
              <a:rPr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milk the  </a:t>
            </a:r>
            <a:r>
              <a:rPr sz="3600" spc="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more </a:t>
            </a:r>
            <a:r>
              <a:rPr sz="3600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we </a:t>
            </a:r>
            <a:r>
              <a:rPr sz="3600" spc="-2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discover  </a:t>
            </a:r>
            <a:r>
              <a:rPr sz="3600" spc="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about </a:t>
            </a:r>
            <a:r>
              <a:rPr sz="36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its </a:t>
            </a:r>
            <a:r>
              <a:rPr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value </a:t>
            </a:r>
            <a:r>
              <a:rPr sz="36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in  </a:t>
            </a:r>
            <a:r>
              <a:rPr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human</a:t>
            </a:r>
            <a:r>
              <a:rPr sz="3600" spc="-2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nutrition</a:t>
            </a:r>
          </a:p>
          <a:p>
            <a:pPr marL="229235" algn="ct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and</a:t>
            </a:r>
            <a:r>
              <a:rPr sz="3600" spc="-5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3600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development</a:t>
            </a:r>
            <a:r>
              <a:rPr sz="3600" spc="-15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”.</a:t>
            </a:r>
            <a:endParaRPr sz="3600" dirty="0">
              <a:solidFill>
                <a:schemeClr val="accent6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6457750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4222413" cy="1606868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786E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3592" y="60113"/>
            <a:ext cx="1235670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6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b="1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6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4500" y="3228574"/>
            <a:ext cx="11654477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 healthy mother may </a:t>
            </a:r>
            <a:r>
              <a:rPr sz="48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produce</a:t>
            </a:r>
            <a:r>
              <a:rPr sz="4800" spc="-29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48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about  </a:t>
            </a:r>
            <a:r>
              <a:rPr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500-800 ml </a:t>
            </a:r>
            <a:r>
              <a:rPr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of milk a day to feed her  </a:t>
            </a:r>
            <a:r>
              <a:rPr sz="48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infant with about </a:t>
            </a:r>
            <a:r>
              <a:rPr sz="4800" b="1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500 kcal</a:t>
            </a:r>
            <a:r>
              <a:rPr sz="4800" b="1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/</a:t>
            </a:r>
            <a:r>
              <a:rPr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day</a:t>
            </a:r>
            <a:r>
              <a:rPr lang="en-IN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.</a:t>
            </a:r>
            <a:endParaRPr sz="4800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33165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456" y="29336"/>
            <a:ext cx="13125917" cy="911018"/>
          </a:xfrm>
          <a:prstGeom prst="rect">
            <a:avLst/>
          </a:prstGeom>
        </p:spPr>
        <p:txBody>
          <a:bodyPr vert="horz" wrap="square" lIns="0" tIns="18287" rIns="0" bIns="0" rtlCol="0">
            <a:spAutoFit/>
          </a:bodyPr>
          <a:lstStyle/>
          <a:p>
            <a:pPr marL="18287">
              <a:spcBef>
                <a:spcPts val="144"/>
              </a:spcBef>
            </a:pPr>
            <a:r>
              <a:rPr spc="-29" dirty="0">
                <a:solidFill>
                  <a:srgbClr val="FF0000"/>
                </a:solidFill>
              </a:rPr>
              <a:t>Infant </a:t>
            </a:r>
            <a:r>
              <a:rPr dirty="0">
                <a:solidFill>
                  <a:srgbClr val="FF0000"/>
                </a:solidFill>
              </a:rPr>
              <a:t>and </a:t>
            </a:r>
            <a:r>
              <a:rPr spc="-72" dirty="0">
                <a:solidFill>
                  <a:srgbClr val="FF0000"/>
                </a:solidFill>
              </a:rPr>
              <a:t>Young </a:t>
            </a:r>
            <a:r>
              <a:rPr spc="-7" dirty="0">
                <a:solidFill>
                  <a:srgbClr val="FF0000"/>
                </a:solidFill>
              </a:rPr>
              <a:t>Child </a:t>
            </a:r>
            <a:r>
              <a:rPr spc="-14" dirty="0">
                <a:solidFill>
                  <a:srgbClr val="FF0000"/>
                </a:solidFill>
              </a:rPr>
              <a:t>Feeding</a:t>
            </a:r>
            <a:r>
              <a:rPr spc="-72" dirty="0">
                <a:solidFill>
                  <a:srgbClr val="FF0000"/>
                </a:solidFill>
              </a:rPr>
              <a:t> </a:t>
            </a:r>
            <a:endParaRPr spc="-36" dirty="0">
              <a:solidFill>
                <a:srgbClr val="FF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5336" y="4135016"/>
            <a:ext cx="3123005" cy="4373681"/>
            <a:chOff x="1321435" y="2761716"/>
            <a:chExt cx="2014220" cy="3721100"/>
          </a:xfrm>
        </p:grpSpPr>
        <p:sp>
          <p:nvSpPr>
            <p:cNvPr id="4" name="object 4"/>
            <p:cNvSpPr/>
            <p:nvPr/>
          </p:nvSpPr>
          <p:spPr>
            <a:xfrm>
              <a:off x="1327785" y="2768066"/>
              <a:ext cx="2001520" cy="3708400"/>
            </a:xfrm>
            <a:custGeom>
              <a:avLst/>
              <a:gdLst/>
              <a:ahLst/>
              <a:cxnLst/>
              <a:rect l="l" t="t" r="r" b="b"/>
              <a:pathLst>
                <a:path w="2001520" h="3708400">
                  <a:moveTo>
                    <a:pt x="2001265" y="0"/>
                  </a:moveTo>
                  <a:lnTo>
                    <a:pt x="0" y="0"/>
                  </a:lnTo>
                  <a:lnTo>
                    <a:pt x="0" y="3708019"/>
                  </a:lnTo>
                  <a:lnTo>
                    <a:pt x="2001265" y="3708019"/>
                  </a:lnTo>
                  <a:lnTo>
                    <a:pt x="200126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327785" y="2768066"/>
              <a:ext cx="2001520" cy="3708400"/>
            </a:xfrm>
            <a:custGeom>
              <a:avLst/>
              <a:gdLst/>
              <a:ahLst/>
              <a:cxnLst/>
              <a:rect l="l" t="t" r="r" b="b"/>
              <a:pathLst>
                <a:path w="2001520" h="3708400">
                  <a:moveTo>
                    <a:pt x="0" y="3708019"/>
                  </a:moveTo>
                  <a:lnTo>
                    <a:pt x="2001265" y="3708019"/>
                  </a:lnTo>
                  <a:lnTo>
                    <a:pt x="2001265" y="0"/>
                  </a:lnTo>
                  <a:lnTo>
                    <a:pt x="0" y="0"/>
                  </a:lnTo>
                  <a:lnTo>
                    <a:pt x="0" y="3708019"/>
                  </a:lnTo>
                  <a:close/>
                </a:path>
              </a:pathLst>
            </a:custGeom>
            <a:ln w="12700">
              <a:solidFill>
                <a:srgbClr val="DCE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44033" y="4527500"/>
            <a:ext cx="2356575" cy="3340809"/>
          </a:xfrm>
          <a:prstGeom prst="rect">
            <a:avLst/>
          </a:prstGeom>
        </p:spPr>
        <p:txBody>
          <a:bodyPr vert="horz" wrap="square" lIns="0" tIns="55775" rIns="0" bIns="0" rtlCol="0">
            <a:spAutoFit/>
          </a:bodyPr>
          <a:lstStyle/>
          <a:p>
            <a:pPr marL="18287" marR="7315">
              <a:lnSpc>
                <a:spcPct val="91600"/>
              </a:lnSpc>
              <a:spcBef>
                <a:spcPts val="439"/>
              </a:spcBef>
            </a:pPr>
            <a:r>
              <a:rPr sz="2900" spc="-14" dirty="0">
                <a:latin typeface="Carlito"/>
                <a:cs typeface="Carlito"/>
              </a:rPr>
              <a:t>Early </a:t>
            </a:r>
            <a:r>
              <a:rPr sz="2900" spc="-7" dirty="0">
                <a:latin typeface="Carlito"/>
                <a:cs typeface="Carlito"/>
              </a:rPr>
              <a:t>initiation  of  b</a:t>
            </a:r>
            <a:r>
              <a:rPr sz="2900" spc="-36" dirty="0">
                <a:latin typeface="Carlito"/>
                <a:cs typeface="Carlito"/>
              </a:rPr>
              <a:t>r</a:t>
            </a:r>
            <a:r>
              <a:rPr sz="2900" dirty="0">
                <a:latin typeface="Carlito"/>
                <a:cs typeface="Carlito"/>
              </a:rPr>
              <a:t>ea</a:t>
            </a:r>
            <a:r>
              <a:rPr sz="2900" spc="-43" dirty="0">
                <a:latin typeface="Carlito"/>
                <a:cs typeface="Carlito"/>
              </a:rPr>
              <a:t>s</a:t>
            </a:r>
            <a:r>
              <a:rPr sz="2900" dirty="0">
                <a:latin typeface="Carlito"/>
                <a:cs typeface="Carlito"/>
              </a:rPr>
              <a:t>t</a:t>
            </a:r>
            <a:r>
              <a:rPr sz="2900" spc="-72" dirty="0">
                <a:latin typeface="Carlito"/>
                <a:cs typeface="Carlito"/>
              </a:rPr>
              <a:t>f</a:t>
            </a:r>
            <a:r>
              <a:rPr sz="2900" dirty="0">
                <a:latin typeface="Carlito"/>
                <a:cs typeface="Carlito"/>
              </a:rPr>
              <a:t>eeding;  </a:t>
            </a:r>
            <a:r>
              <a:rPr sz="2900" spc="-14" dirty="0">
                <a:latin typeface="Carlito"/>
                <a:cs typeface="Carlito"/>
              </a:rPr>
              <a:t>immediately  after </a:t>
            </a:r>
            <a:r>
              <a:rPr sz="2900" spc="-7" dirty="0">
                <a:latin typeface="Carlito"/>
                <a:cs typeface="Carlito"/>
              </a:rPr>
              <a:t>birth,  </a:t>
            </a:r>
            <a:r>
              <a:rPr sz="2900" spc="-22" dirty="0">
                <a:latin typeface="Carlito"/>
                <a:cs typeface="Carlito"/>
              </a:rPr>
              <a:t>preferably  </a:t>
            </a:r>
            <a:r>
              <a:rPr sz="2900" dirty="0">
                <a:latin typeface="Carlito"/>
                <a:cs typeface="Carlito"/>
              </a:rPr>
              <a:t>within </a:t>
            </a:r>
            <a:r>
              <a:rPr sz="2900" spc="-7" dirty="0">
                <a:latin typeface="Carlito"/>
                <a:cs typeface="Carlito"/>
              </a:rPr>
              <a:t>one  </a:t>
            </a:r>
            <a:r>
              <a:rPr sz="2900" dirty="0">
                <a:latin typeface="Carlito"/>
                <a:cs typeface="Carlito"/>
              </a:rPr>
              <a:t>hour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132077" y="4135018"/>
            <a:ext cx="2830671" cy="4366124"/>
            <a:chOff x="4041647" y="2792831"/>
            <a:chExt cx="1870075" cy="3683635"/>
          </a:xfrm>
        </p:grpSpPr>
        <p:sp>
          <p:nvSpPr>
            <p:cNvPr id="10" name="object 10"/>
            <p:cNvSpPr/>
            <p:nvPr/>
          </p:nvSpPr>
          <p:spPr>
            <a:xfrm>
              <a:off x="4041647" y="2792831"/>
              <a:ext cx="1870075" cy="3683635"/>
            </a:xfrm>
            <a:custGeom>
              <a:avLst/>
              <a:gdLst/>
              <a:ahLst/>
              <a:cxnLst/>
              <a:rect l="l" t="t" r="r" b="b"/>
              <a:pathLst>
                <a:path w="1870075" h="3683635">
                  <a:moveTo>
                    <a:pt x="1869694" y="0"/>
                  </a:moveTo>
                  <a:lnTo>
                    <a:pt x="0" y="0"/>
                  </a:lnTo>
                  <a:lnTo>
                    <a:pt x="0" y="3683254"/>
                  </a:lnTo>
                  <a:lnTo>
                    <a:pt x="1869694" y="3683254"/>
                  </a:lnTo>
                  <a:lnTo>
                    <a:pt x="1869694" y="0"/>
                  </a:lnTo>
                  <a:close/>
                </a:path>
              </a:pathLst>
            </a:custGeom>
            <a:solidFill>
              <a:srgbClr val="FFFF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41647" y="2792831"/>
              <a:ext cx="1870075" cy="3683635"/>
            </a:xfrm>
            <a:custGeom>
              <a:avLst/>
              <a:gdLst/>
              <a:ahLst/>
              <a:cxnLst/>
              <a:rect l="l" t="t" r="r" b="b"/>
              <a:pathLst>
                <a:path w="1870075" h="3683635">
                  <a:moveTo>
                    <a:pt x="0" y="3683254"/>
                  </a:moveTo>
                  <a:lnTo>
                    <a:pt x="1869694" y="3683254"/>
                  </a:lnTo>
                  <a:lnTo>
                    <a:pt x="1869694" y="0"/>
                  </a:lnTo>
                  <a:lnTo>
                    <a:pt x="0" y="0"/>
                  </a:lnTo>
                  <a:lnTo>
                    <a:pt x="0" y="3683254"/>
                  </a:lnTo>
                  <a:close/>
                </a:path>
              </a:pathLst>
            </a:custGeom>
            <a:ln w="12700">
              <a:solidFill>
                <a:srgbClr val="DCE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33126" y="5093636"/>
            <a:ext cx="2249906" cy="2109126"/>
          </a:xfrm>
          <a:prstGeom prst="rect">
            <a:avLst/>
          </a:prstGeom>
        </p:spPr>
        <p:txBody>
          <a:bodyPr vert="horz" wrap="square" lIns="0" tIns="55775" rIns="0" bIns="0" rtlCol="0">
            <a:spAutoFit/>
          </a:bodyPr>
          <a:lstStyle/>
          <a:p>
            <a:pPr marL="18287" marR="7315">
              <a:lnSpc>
                <a:spcPct val="91600"/>
              </a:lnSpc>
              <a:spcBef>
                <a:spcPts val="439"/>
              </a:spcBef>
            </a:pPr>
            <a:r>
              <a:rPr sz="2900" spc="-14" dirty="0">
                <a:latin typeface="Carlito"/>
                <a:cs typeface="Carlito"/>
              </a:rPr>
              <a:t>Exclusive  </a:t>
            </a:r>
            <a:r>
              <a:rPr sz="2900" spc="-7" dirty="0">
                <a:latin typeface="Carlito"/>
                <a:cs typeface="Carlito"/>
              </a:rPr>
              <a:t>b</a:t>
            </a:r>
            <a:r>
              <a:rPr sz="2900" spc="-36" dirty="0">
                <a:latin typeface="Carlito"/>
                <a:cs typeface="Carlito"/>
              </a:rPr>
              <a:t>r</a:t>
            </a:r>
            <a:r>
              <a:rPr sz="2900" dirty="0">
                <a:latin typeface="Carlito"/>
                <a:cs typeface="Carlito"/>
              </a:rPr>
              <a:t>ea</a:t>
            </a:r>
            <a:r>
              <a:rPr sz="2900" spc="-43" dirty="0">
                <a:latin typeface="Carlito"/>
                <a:cs typeface="Carlito"/>
              </a:rPr>
              <a:t>s</a:t>
            </a:r>
            <a:r>
              <a:rPr sz="2900" dirty="0">
                <a:latin typeface="Carlito"/>
                <a:cs typeface="Carlito"/>
              </a:rPr>
              <a:t>t</a:t>
            </a:r>
            <a:r>
              <a:rPr sz="2900" spc="-72" dirty="0">
                <a:latin typeface="Carlito"/>
                <a:cs typeface="Carlito"/>
              </a:rPr>
              <a:t>f</a:t>
            </a:r>
            <a:r>
              <a:rPr sz="2900" dirty="0">
                <a:latin typeface="Carlito"/>
                <a:cs typeface="Carlito"/>
              </a:rPr>
              <a:t>eeding  </a:t>
            </a:r>
            <a:r>
              <a:rPr sz="2900" spc="-22" dirty="0">
                <a:latin typeface="Carlito"/>
                <a:cs typeface="Carlito"/>
              </a:rPr>
              <a:t>for </a:t>
            </a:r>
            <a:r>
              <a:rPr sz="2900" dirty="0">
                <a:latin typeface="Carlito"/>
                <a:cs typeface="Carlito"/>
              </a:rPr>
              <a:t>the </a:t>
            </a:r>
            <a:r>
              <a:rPr sz="2900" spc="-29" dirty="0">
                <a:latin typeface="Carlito"/>
                <a:cs typeface="Carlito"/>
              </a:rPr>
              <a:t>first  </a:t>
            </a:r>
            <a:r>
              <a:rPr sz="2900" spc="-7" dirty="0">
                <a:latin typeface="Carlito"/>
                <a:cs typeface="Carlito"/>
              </a:rPr>
              <a:t>six months of  </a:t>
            </a:r>
            <a:r>
              <a:rPr sz="2900" spc="-22" dirty="0">
                <a:latin typeface="Carlito"/>
                <a:cs typeface="Carlito"/>
              </a:rPr>
              <a:t>life</a:t>
            </a:r>
            <a:endParaRPr sz="29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527278" y="3922159"/>
            <a:ext cx="3447925" cy="4578373"/>
            <a:chOff x="6594855" y="2765272"/>
            <a:chExt cx="2110105" cy="3710940"/>
          </a:xfrm>
        </p:grpSpPr>
        <p:sp>
          <p:nvSpPr>
            <p:cNvPr id="16" name="object 16"/>
            <p:cNvSpPr/>
            <p:nvPr/>
          </p:nvSpPr>
          <p:spPr>
            <a:xfrm>
              <a:off x="6594855" y="2765272"/>
              <a:ext cx="2110105" cy="3710940"/>
            </a:xfrm>
            <a:custGeom>
              <a:avLst/>
              <a:gdLst/>
              <a:ahLst/>
              <a:cxnLst/>
              <a:rect l="l" t="t" r="r" b="b"/>
              <a:pathLst>
                <a:path w="2110104" h="3710940">
                  <a:moveTo>
                    <a:pt x="2109597" y="0"/>
                  </a:moveTo>
                  <a:lnTo>
                    <a:pt x="0" y="0"/>
                  </a:lnTo>
                  <a:lnTo>
                    <a:pt x="0" y="3710813"/>
                  </a:lnTo>
                  <a:lnTo>
                    <a:pt x="2109597" y="3710813"/>
                  </a:lnTo>
                  <a:lnTo>
                    <a:pt x="2109597" y="0"/>
                  </a:lnTo>
                  <a:close/>
                </a:path>
              </a:pathLst>
            </a:custGeom>
            <a:solidFill>
              <a:srgbClr val="FFCC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94855" y="2765272"/>
              <a:ext cx="2110105" cy="3710940"/>
            </a:xfrm>
            <a:custGeom>
              <a:avLst/>
              <a:gdLst/>
              <a:ahLst/>
              <a:cxnLst/>
              <a:rect l="l" t="t" r="r" b="b"/>
              <a:pathLst>
                <a:path w="2110104" h="3710940">
                  <a:moveTo>
                    <a:pt x="0" y="3710813"/>
                  </a:moveTo>
                  <a:lnTo>
                    <a:pt x="2109597" y="3710813"/>
                  </a:lnTo>
                  <a:lnTo>
                    <a:pt x="2109597" y="0"/>
                  </a:lnTo>
                  <a:lnTo>
                    <a:pt x="0" y="0"/>
                  </a:lnTo>
                  <a:lnTo>
                    <a:pt x="0" y="3710813"/>
                  </a:lnTo>
                  <a:close/>
                </a:path>
              </a:pathLst>
            </a:custGeom>
            <a:ln w="12700">
              <a:solidFill>
                <a:srgbClr val="DCE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593918" y="3792976"/>
            <a:ext cx="3381286" cy="4675085"/>
          </a:xfrm>
          <a:prstGeom prst="rect">
            <a:avLst/>
          </a:prstGeom>
        </p:spPr>
        <p:txBody>
          <a:bodyPr vert="horz" wrap="square" lIns="0" tIns="55775" rIns="0" bIns="0" rtlCol="0">
            <a:spAutoFit/>
          </a:bodyPr>
          <a:lstStyle/>
          <a:p>
            <a:pPr marL="18287" marR="7315">
              <a:lnSpc>
                <a:spcPct val="91600"/>
              </a:lnSpc>
              <a:spcBef>
                <a:spcPts val="439"/>
              </a:spcBef>
            </a:pPr>
            <a:r>
              <a:rPr lang="en-IN" sz="2900" spc="-7" dirty="0">
                <a:latin typeface="Carlito"/>
                <a:cs typeface="Carlito"/>
              </a:rPr>
              <a:t>   </a:t>
            </a:r>
          </a:p>
          <a:p>
            <a:pPr marL="18287" marR="7315">
              <a:lnSpc>
                <a:spcPct val="91600"/>
              </a:lnSpc>
              <a:spcBef>
                <a:spcPts val="439"/>
              </a:spcBef>
            </a:pPr>
            <a:endParaRPr lang="en-IN" sz="2900" spc="-7" dirty="0">
              <a:latin typeface="Carlito"/>
              <a:cs typeface="Carlito"/>
            </a:endParaRPr>
          </a:p>
          <a:p>
            <a:pPr marL="18287" marR="7315" algn="just">
              <a:lnSpc>
                <a:spcPct val="91600"/>
              </a:lnSpc>
              <a:spcBef>
                <a:spcPts val="439"/>
              </a:spcBef>
            </a:pPr>
            <a:r>
              <a:rPr lang="en-IN" sz="2900" spc="-7" dirty="0">
                <a:latin typeface="Carlito"/>
                <a:cs typeface="Carlito"/>
              </a:rPr>
              <a:t> </a:t>
            </a:r>
            <a:r>
              <a:rPr sz="2900" spc="-7" dirty="0">
                <a:latin typeface="Carlito"/>
                <a:cs typeface="Carlito"/>
              </a:rPr>
              <a:t>Timely  introduction of  </a:t>
            </a:r>
            <a:r>
              <a:rPr sz="2900" spc="-14" dirty="0">
                <a:latin typeface="Carlito"/>
                <a:cs typeface="Carlito"/>
              </a:rPr>
              <a:t>c</a:t>
            </a:r>
            <a:r>
              <a:rPr sz="2900" spc="-7" dirty="0">
                <a:latin typeface="Carlito"/>
                <a:cs typeface="Carlito"/>
              </a:rPr>
              <a:t>omp</a:t>
            </a:r>
            <a:r>
              <a:rPr sz="2900" spc="-14" dirty="0">
                <a:latin typeface="Carlito"/>
                <a:cs typeface="Carlito"/>
              </a:rPr>
              <a:t>l</a:t>
            </a:r>
            <a:r>
              <a:rPr sz="2900" dirty="0">
                <a:latin typeface="Carlito"/>
                <a:cs typeface="Carlito"/>
              </a:rPr>
              <a:t>e</a:t>
            </a:r>
            <a:r>
              <a:rPr sz="2900" spc="-14" dirty="0">
                <a:latin typeface="Carlito"/>
                <a:cs typeface="Carlito"/>
              </a:rPr>
              <a:t>m</a:t>
            </a:r>
            <a:r>
              <a:rPr sz="2900" dirty="0">
                <a:latin typeface="Carlito"/>
                <a:cs typeface="Carlito"/>
              </a:rPr>
              <a:t>e</a:t>
            </a:r>
            <a:r>
              <a:rPr sz="2900" spc="-36" dirty="0">
                <a:latin typeface="Carlito"/>
                <a:cs typeface="Carlito"/>
              </a:rPr>
              <a:t>nt</a:t>
            </a:r>
            <a:r>
              <a:rPr sz="2900" dirty="0">
                <a:latin typeface="Carlito"/>
                <a:cs typeface="Carlito"/>
              </a:rPr>
              <a:t>ary  </a:t>
            </a:r>
            <a:r>
              <a:rPr sz="2900" spc="-22" dirty="0">
                <a:latin typeface="Carlito"/>
                <a:cs typeface="Carlito"/>
              </a:rPr>
              <a:t>food  </a:t>
            </a:r>
            <a:r>
              <a:rPr sz="2900" spc="-7" dirty="0">
                <a:latin typeface="Carlito"/>
                <a:cs typeface="Carlito"/>
              </a:rPr>
              <a:t>(maintaining  adequate diet  </a:t>
            </a:r>
            <a:r>
              <a:rPr sz="2900" dirty="0">
                <a:latin typeface="Carlito"/>
                <a:cs typeface="Carlito"/>
              </a:rPr>
              <a:t>and </a:t>
            </a:r>
            <a:r>
              <a:rPr sz="2900" spc="-14" dirty="0">
                <a:latin typeface="Carlito"/>
                <a:cs typeface="Carlito"/>
              </a:rPr>
              <a:t>dietary  diversity)  beyond </a:t>
            </a:r>
            <a:r>
              <a:rPr sz="2900" spc="-7" dirty="0">
                <a:latin typeface="Carlito"/>
                <a:cs typeface="Carlito"/>
              </a:rPr>
              <a:t>six  months </a:t>
            </a:r>
            <a:r>
              <a:rPr sz="2900" dirty="0">
                <a:latin typeface="Carlito"/>
                <a:cs typeface="Carlito"/>
              </a:rPr>
              <a:t>along  </a:t>
            </a:r>
            <a:r>
              <a:rPr sz="2900" spc="-7" dirty="0">
                <a:latin typeface="Carlito"/>
                <a:cs typeface="Carlito"/>
              </a:rPr>
              <a:t>with continued  </a:t>
            </a:r>
            <a:r>
              <a:rPr sz="2900" spc="-14" dirty="0">
                <a:latin typeface="Carlito"/>
                <a:cs typeface="Carlito"/>
              </a:rPr>
              <a:t>breastfeeding</a:t>
            </a:r>
            <a:endParaRPr sz="2900" dirty="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2273" y="2614825"/>
            <a:ext cx="4115966" cy="1095684"/>
          </a:xfrm>
          <a:prstGeom prst="rect">
            <a:avLst/>
          </a:prstGeom>
        </p:spPr>
        <p:txBody>
          <a:bodyPr vert="horz" wrap="square" lIns="0" tIns="18287" rIns="0" bIns="0" rtlCol="0">
            <a:spAutoFit/>
          </a:bodyPr>
          <a:lstStyle/>
          <a:p>
            <a:pPr marL="18287" marR="7315" algn="ctr">
              <a:spcBef>
                <a:spcPts val="144"/>
              </a:spcBef>
            </a:pPr>
            <a:r>
              <a:rPr sz="3500" b="1" spc="-7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Initial  </a:t>
            </a:r>
            <a:r>
              <a:rPr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B</a:t>
            </a:r>
            <a:r>
              <a:rPr sz="3500" b="1" spc="-43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r</a:t>
            </a:r>
            <a:r>
              <a:rPr sz="3500" b="1" spc="-7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e</a:t>
            </a:r>
            <a:r>
              <a:rPr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a</a:t>
            </a:r>
            <a:r>
              <a:rPr sz="3500" b="1" spc="-36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s</a:t>
            </a:r>
            <a:r>
              <a:rPr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t</a:t>
            </a:r>
            <a:r>
              <a:rPr sz="3500" b="1" spc="-65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f</a:t>
            </a:r>
            <a:r>
              <a:rPr sz="3500" b="1" spc="-7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e</a:t>
            </a:r>
            <a:r>
              <a:rPr sz="3500" b="1" spc="7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e</a:t>
            </a:r>
            <a:r>
              <a:rPr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di</a:t>
            </a:r>
            <a:r>
              <a:rPr sz="3500" b="1" spc="-22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n</a:t>
            </a:r>
            <a:r>
              <a:rPr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g</a:t>
            </a:r>
            <a:endParaRPr sz="3500" dirty="0">
              <a:solidFill>
                <a:schemeClr val="accent1">
                  <a:lumMod val="60000"/>
                  <a:lumOff val="40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08717" y="2617594"/>
            <a:ext cx="3209280" cy="1095684"/>
          </a:xfrm>
          <a:prstGeom prst="rect">
            <a:avLst/>
          </a:prstGeom>
        </p:spPr>
        <p:txBody>
          <a:bodyPr vert="horz" wrap="square" lIns="0" tIns="18287" rIns="0" bIns="0" rtlCol="0">
            <a:spAutoFit/>
          </a:bodyPr>
          <a:lstStyle/>
          <a:p>
            <a:pPr marL="18287" algn="ctr">
              <a:spcBef>
                <a:spcPts val="144"/>
              </a:spcBef>
            </a:pPr>
            <a:r>
              <a:rPr sz="3500" b="1" spc="-22" dirty="0">
                <a:solidFill>
                  <a:srgbClr val="FFFF00"/>
                </a:solidFill>
                <a:latin typeface="Carlito"/>
                <a:cs typeface="Carlito"/>
              </a:rPr>
              <a:t>Exclusive</a:t>
            </a:r>
            <a:endParaRPr sz="3500" dirty="0">
              <a:solidFill>
                <a:srgbClr val="FFFF00"/>
              </a:solidFill>
              <a:latin typeface="Carlito"/>
              <a:cs typeface="Carlito"/>
            </a:endParaRPr>
          </a:p>
          <a:p>
            <a:pPr marL="18287" algn="ctr"/>
            <a:r>
              <a:rPr sz="3500" b="1" spc="-14" dirty="0">
                <a:solidFill>
                  <a:srgbClr val="FFFF00"/>
                </a:solidFill>
                <a:latin typeface="Carlito"/>
                <a:cs typeface="Carlito"/>
              </a:rPr>
              <a:t>Breastfeeding</a:t>
            </a:r>
            <a:endParaRPr sz="3500" dirty="0">
              <a:solidFill>
                <a:srgbClr val="FFFF00"/>
              </a:solidFill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92731" y="2607659"/>
            <a:ext cx="3782475" cy="1095684"/>
          </a:xfrm>
          <a:prstGeom prst="rect">
            <a:avLst/>
          </a:prstGeom>
        </p:spPr>
        <p:txBody>
          <a:bodyPr vert="horz" wrap="square" lIns="0" tIns="18287" rIns="0" bIns="0" rtlCol="0">
            <a:spAutoFit/>
          </a:bodyPr>
          <a:lstStyle/>
          <a:p>
            <a:pPr marL="18287" marR="7315" algn="ctr">
              <a:spcBef>
                <a:spcPts val="144"/>
              </a:spcBef>
            </a:pPr>
            <a:r>
              <a:rPr sz="3500" b="1" spc="-7" dirty="0">
                <a:solidFill>
                  <a:schemeClr val="accent5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C</a:t>
            </a:r>
            <a:r>
              <a:rPr sz="35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o</a:t>
            </a:r>
            <a:r>
              <a:rPr sz="3500" b="1" spc="-7" dirty="0">
                <a:solidFill>
                  <a:schemeClr val="accent5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mple</a:t>
            </a:r>
            <a:r>
              <a:rPr sz="35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m</a:t>
            </a:r>
            <a:r>
              <a:rPr sz="3500" b="1" spc="-7" dirty="0">
                <a:solidFill>
                  <a:schemeClr val="accent5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e</a:t>
            </a:r>
            <a:r>
              <a:rPr sz="3500" b="1" spc="-36" dirty="0">
                <a:solidFill>
                  <a:schemeClr val="accent5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n</a:t>
            </a:r>
            <a:r>
              <a:rPr sz="3500" b="1" spc="-43" dirty="0">
                <a:solidFill>
                  <a:schemeClr val="accent5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t</a:t>
            </a:r>
            <a:r>
              <a:rPr sz="35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a</a:t>
            </a:r>
            <a:r>
              <a:rPr sz="3500" b="1" spc="14" dirty="0">
                <a:solidFill>
                  <a:schemeClr val="accent5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r</a:t>
            </a:r>
            <a:r>
              <a:rPr sz="35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y  </a:t>
            </a:r>
            <a:r>
              <a:rPr sz="3500" b="1" spc="-14" dirty="0">
                <a:solidFill>
                  <a:schemeClr val="accent5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Feeding</a:t>
            </a:r>
            <a:endParaRPr sz="3500" dirty="0">
              <a:solidFill>
                <a:schemeClr val="accent5">
                  <a:lumMod val="60000"/>
                  <a:lumOff val="40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6554" y="817769"/>
            <a:ext cx="12990694" cy="1634293"/>
          </a:xfrm>
          <a:prstGeom prst="rect">
            <a:avLst/>
          </a:prstGeom>
        </p:spPr>
        <p:txBody>
          <a:bodyPr vert="horz" wrap="square" lIns="0" tIns="18287" rIns="0" bIns="0" rtlCol="0">
            <a:spAutoFit/>
          </a:bodyPr>
          <a:lstStyle/>
          <a:p>
            <a:pPr marL="18287" marR="7315" algn="just">
              <a:spcBef>
                <a:spcPts val="144"/>
              </a:spcBef>
            </a:pPr>
            <a:r>
              <a:rPr sz="3500" b="1" spc="-43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IYCF </a:t>
            </a:r>
            <a:r>
              <a:rPr sz="3500" b="1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is a </a:t>
            </a:r>
            <a:r>
              <a:rPr sz="3500" b="1" spc="-7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set </a:t>
            </a:r>
            <a:r>
              <a:rPr sz="3500" b="1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of </a:t>
            </a:r>
            <a:r>
              <a:rPr sz="3500" b="1" spc="-7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well-known </a:t>
            </a:r>
            <a:r>
              <a:rPr sz="3500" b="1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and </a:t>
            </a:r>
            <a:r>
              <a:rPr sz="3500" b="1" spc="-14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recommended appropriate feeding  </a:t>
            </a:r>
            <a:r>
              <a:rPr sz="3500" b="1" spc="-14" dirty="0" smtClean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practices </a:t>
            </a:r>
            <a:r>
              <a:rPr sz="3500" b="1" spc="-22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for </a:t>
            </a:r>
            <a:r>
              <a:rPr sz="3500" b="1" spc="-7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newborn </a:t>
            </a:r>
            <a:r>
              <a:rPr sz="3500" b="1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and </a:t>
            </a:r>
            <a:r>
              <a:rPr sz="3500" b="1" spc="-14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children </a:t>
            </a:r>
            <a:r>
              <a:rPr sz="3500" b="1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up </a:t>
            </a:r>
            <a:r>
              <a:rPr sz="3500" b="1" spc="-22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to </a:t>
            </a:r>
            <a:r>
              <a:rPr sz="3500" b="1" spc="-14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two </a:t>
            </a:r>
            <a:r>
              <a:rPr sz="3500" b="1" spc="-22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years </a:t>
            </a:r>
            <a:r>
              <a:rPr sz="3500" b="1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of</a:t>
            </a:r>
            <a:r>
              <a:rPr sz="3500" b="1" spc="-22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3500" b="1" spc="-14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age</a:t>
            </a:r>
            <a:endParaRPr sz="3500" dirty="0">
              <a:solidFill>
                <a:schemeClr val="tx2">
                  <a:lumMod val="75000"/>
                </a:schemeClr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0477539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241" y="200025"/>
            <a:ext cx="12089051" cy="1100138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Colostrum-First Food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6353485"/>
              </p:ext>
            </p:extLst>
          </p:nvPr>
        </p:nvGraphicFramePr>
        <p:xfrm>
          <a:off x="1091406" y="1340026"/>
          <a:ext cx="12115800" cy="689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20319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01" y="1"/>
            <a:ext cx="13629812" cy="9001125"/>
          </a:xfrm>
        </p:spPr>
        <p:txBody>
          <a:bodyPr>
            <a:normAutofit/>
          </a:bodyPr>
          <a:lstStyle/>
          <a:p>
            <a:pPr marL="98748" indent="0" algn="ctr">
              <a:buNone/>
            </a:pPr>
            <a:r>
              <a:rPr lang="en-IN" sz="6000" b="1" dirty="0">
                <a:solidFill>
                  <a:srgbClr val="FFFF00"/>
                </a:solidFill>
              </a:rPr>
              <a:t>How often to </a:t>
            </a:r>
            <a:r>
              <a:rPr lang="en-IN" sz="6000" b="1" dirty="0" smtClean="0">
                <a:solidFill>
                  <a:srgbClr val="FFFF00"/>
                </a:solidFill>
              </a:rPr>
              <a:t>Feed</a:t>
            </a:r>
            <a:endParaRPr lang="en-IN" sz="6000" dirty="0">
              <a:solidFill>
                <a:srgbClr val="FFFF00"/>
              </a:solidFill>
            </a:endParaRPr>
          </a:p>
          <a:p>
            <a:r>
              <a:rPr lang="en-IN" sz="4400" dirty="0">
                <a:solidFill>
                  <a:schemeClr val="tx2">
                    <a:lumMod val="90000"/>
                  </a:schemeClr>
                </a:solidFill>
              </a:rPr>
              <a:t>Your baby needs a minimum of seven to eight feeds in 24 hours, especially in the early weeks after birth.</a:t>
            </a:r>
            <a:br>
              <a:rPr lang="en-IN" sz="4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IN" dirty="0"/>
              <a:t/>
            </a:r>
            <a:br>
              <a:rPr lang="en-IN" dirty="0"/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upal\Desktop\BREAST FEEDING\newborn-732x549-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06" y="2976562"/>
            <a:ext cx="744604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9241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01" y="1"/>
            <a:ext cx="13629812" cy="9001125"/>
          </a:xfrm>
        </p:spPr>
        <p:txBody>
          <a:bodyPr>
            <a:normAutofit/>
          </a:bodyPr>
          <a:lstStyle/>
          <a:p>
            <a:pPr marL="98748" indent="0" algn="ctr">
              <a:buNone/>
            </a:pPr>
            <a:r>
              <a:rPr lang="en-IN" sz="4800" b="1" dirty="0">
                <a:solidFill>
                  <a:srgbClr val="FFFF00"/>
                </a:solidFill>
              </a:rPr>
              <a:t>You know your baby is feeding well when they:</a:t>
            </a:r>
            <a:endParaRPr lang="en-IN" sz="4800" dirty="0">
              <a:solidFill>
                <a:srgbClr val="FFFF00"/>
              </a:solidFill>
            </a:endParaRPr>
          </a:p>
          <a:p>
            <a:pPr lvl="0" algn="just"/>
            <a:endParaRPr lang="en-IN" sz="4400" dirty="0" smtClean="0"/>
          </a:p>
          <a:p>
            <a:pPr lvl="0" algn="just"/>
            <a:endParaRPr lang="en-IN" sz="4400" dirty="0"/>
          </a:p>
          <a:p>
            <a:pPr lvl="0" algn="just"/>
            <a:endParaRPr lang="en-IN" sz="4400" dirty="0" smtClean="0"/>
          </a:p>
          <a:p>
            <a:pPr lvl="0" algn="just"/>
            <a:endParaRPr lang="en-IN" sz="4400" dirty="0"/>
          </a:p>
          <a:p>
            <a:pPr lvl="0" algn="just"/>
            <a:endParaRPr lang="en-IN" sz="4400" dirty="0" smtClean="0"/>
          </a:p>
          <a:p>
            <a:pPr lvl="0" algn="just"/>
            <a:endParaRPr lang="en-IN" sz="4400" dirty="0"/>
          </a:p>
          <a:p>
            <a:pPr lvl="0" algn="just"/>
            <a:endParaRPr lang="en-IN" sz="4400" dirty="0" smtClean="0"/>
          </a:p>
          <a:p>
            <a:pPr lvl="0" algn="just"/>
            <a:endParaRPr lang="en-IN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3436713"/>
              </p:ext>
            </p:extLst>
          </p:nvPr>
        </p:nvGraphicFramePr>
        <p:xfrm>
          <a:off x="939006" y="1757362"/>
          <a:ext cx="12573000" cy="681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58179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994736819"/>
              </p:ext>
            </p:extLst>
          </p:nvPr>
        </p:nvGraphicFramePr>
        <p:xfrm>
          <a:off x="481806" y="538162"/>
          <a:ext cx="13258800" cy="784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17119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diagram\breastfeeding-positio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4222411" cy="9001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45275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1390</TotalTime>
  <Words>513</Words>
  <Application>Microsoft Office PowerPoint</Application>
  <PresentationFormat>Custom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PowerPoint Presentation</vt:lpstr>
      <vt:lpstr>INTRODUCTION</vt:lpstr>
      <vt:lpstr>PowerPoint Presentation</vt:lpstr>
      <vt:lpstr>Infant and Young Child Feeding </vt:lpstr>
      <vt:lpstr>Colostrum-First Food  </vt:lpstr>
      <vt:lpstr>PowerPoint Presentation</vt:lpstr>
      <vt:lpstr>PowerPoint Presentation</vt:lpstr>
      <vt:lpstr>PowerPoint Presentation</vt:lpstr>
      <vt:lpstr>PowerPoint Presentation</vt:lpstr>
      <vt:lpstr>Exclusive Breastfeeding </vt:lpstr>
      <vt:lpstr>FOOD PREPARATION</vt:lpstr>
      <vt:lpstr>WEANING/BABY FOOD</vt:lpstr>
      <vt:lpstr>ESSENTIALLY FOLLOW THE SEQUENCE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Rupal</cp:lastModifiedBy>
  <cp:revision>262</cp:revision>
  <dcterms:created xsi:type="dcterms:W3CDTF">2011-09-21T05:48:35Z</dcterms:created>
  <dcterms:modified xsi:type="dcterms:W3CDTF">2021-08-06T04:20:53Z</dcterms:modified>
</cp:coreProperties>
</file>