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1F2D0E-E159-4BF3-88FF-ED1983723589}" type="datetimeFigureOut">
              <a:rPr lang="en-US" smtClean="0"/>
              <a:t>8/13/2021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AD0962-F5D8-460C-B205-3D7E31DAC31D}"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8AD0962-F5D8-460C-B205-3D7E31DAC31D}" type="slidenum">
              <a:rPr lang="en-US" smtClean="0"/>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2A0AA9C6-34F2-4D0E-8C23-6DB6FE6828A4}" type="datetimeFigureOut">
              <a:rPr lang="en-US" smtClean="0"/>
              <a:t>8/13/2021</a:t>
            </a:fld>
            <a:endParaRPr lang="en-US" dirty="0"/>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dirty="0"/>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01FB832-86AA-4B28-B750-0183D53A04A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A0AA9C6-34F2-4D0E-8C23-6DB6FE6828A4}" type="datetimeFigureOut">
              <a:rPr lang="en-US" smtClean="0"/>
              <a:t>8/13/2021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1FB832-86AA-4B28-B750-0183D53A04A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A0AA9C6-34F2-4D0E-8C23-6DB6FE6828A4}" type="datetimeFigureOut">
              <a:rPr lang="en-US" smtClean="0"/>
              <a:t>8/13/2021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1FB832-86AA-4B28-B750-0183D53A04A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2A0AA9C6-34F2-4D0E-8C23-6DB6FE6828A4}" type="datetimeFigureOut">
              <a:rPr lang="en-US" smtClean="0"/>
              <a:t>8/13/2021</a:t>
            </a:fld>
            <a:endParaRPr lang="en-US" dirty="0"/>
          </a:p>
        </p:txBody>
      </p:sp>
      <p:sp>
        <p:nvSpPr>
          <p:cNvPr id="5" name="Footer Placeholder 4"/>
          <p:cNvSpPr>
            <a:spLocks noGrp="1"/>
          </p:cNvSpPr>
          <p:nvPr>
            <p:ph type="ftr" sz="quarter" idx="11"/>
          </p:nvPr>
        </p:nvSpPr>
        <p:spPr>
          <a:xfrm>
            <a:off x="457200" y="6480969"/>
            <a:ext cx="4260056" cy="300831"/>
          </a:xfrm>
        </p:spPr>
        <p:txBody>
          <a:bodyPr/>
          <a:lstStyle/>
          <a:p>
            <a:endParaRPr lang="en-US" dirty="0"/>
          </a:p>
        </p:txBody>
      </p:sp>
      <p:sp>
        <p:nvSpPr>
          <p:cNvPr id="6" name="Slide Number Placeholder 5"/>
          <p:cNvSpPr>
            <a:spLocks noGrp="1"/>
          </p:cNvSpPr>
          <p:nvPr>
            <p:ph type="sldNum" sz="quarter" idx="12"/>
          </p:nvPr>
        </p:nvSpPr>
        <p:spPr/>
        <p:txBody>
          <a:bodyPr/>
          <a:lstStyle/>
          <a:p>
            <a:fld id="{701FB832-86AA-4B28-B750-0183D53A04A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Date Placeholder 3"/>
          <p:cNvSpPr>
            <a:spLocks noGrp="1"/>
          </p:cNvSpPr>
          <p:nvPr>
            <p:ph type="dt" sz="half" idx="10"/>
          </p:nvPr>
        </p:nvSpPr>
        <p:spPr>
          <a:xfrm>
            <a:off x="6955632" y="6477000"/>
            <a:ext cx="2133600" cy="304800"/>
          </a:xfrm>
        </p:spPr>
        <p:txBody>
          <a:bodyPr/>
          <a:lstStyle/>
          <a:p>
            <a:fld id="{2A0AA9C6-34F2-4D0E-8C23-6DB6FE6828A4}" type="datetimeFigureOut">
              <a:rPr lang="en-US" smtClean="0"/>
              <a:t>8/13/2021</a:t>
            </a:fld>
            <a:endParaRPr lang="en-US" dirty="0"/>
          </a:p>
        </p:txBody>
      </p:sp>
      <p:sp>
        <p:nvSpPr>
          <p:cNvPr id="5" name="Footer Placeholder 4"/>
          <p:cNvSpPr>
            <a:spLocks noGrp="1"/>
          </p:cNvSpPr>
          <p:nvPr>
            <p:ph type="ftr" sz="quarter" idx="11"/>
          </p:nvPr>
        </p:nvSpPr>
        <p:spPr>
          <a:xfrm>
            <a:off x="2619376" y="6480969"/>
            <a:ext cx="4260056" cy="300831"/>
          </a:xfrm>
        </p:spPr>
        <p:txBody>
          <a:bodyPr/>
          <a:lstStyle/>
          <a:p>
            <a:endParaRPr lang="en-US" dirty="0"/>
          </a:p>
        </p:txBody>
      </p:sp>
      <p:sp>
        <p:nvSpPr>
          <p:cNvPr id="6" name="Slide Number Placeholder 5"/>
          <p:cNvSpPr>
            <a:spLocks noGrp="1"/>
          </p:cNvSpPr>
          <p:nvPr>
            <p:ph type="sldNum" sz="quarter" idx="12"/>
          </p:nvPr>
        </p:nvSpPr>
        <p:spPr>
          <a:xfrm>
            <a:off x="8451056" y="809624"/>
            <a:ext cx="502920" cy="300831"/>
          </a:xfrm>
        </p:spPr>
        <p:txBody>
          <a:bodyPr/>
          <a:lstStyle/>
          <a:p>
            <a:fld id="{701FB832-86AA-4B28-B750-0183D53A04AB}" type="slidenum">
              <a:rPr lang="en-US" smtClean="0"/>
              <a:t>‹#›</a:t>
            </a:fld>
            <a:endParaRPr lang="en-US" dirty="0"/>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2A0AA9C6-34F2-4D0E-8C23-6DB6FE6828A4}" type="datetimeFigureOut">
              <a:rPr lang="en-US" smtClean="0"/>
              <a:t>8/13/2021</a:t>
            </a:fld>
            <a:endParaRPr lang="en-US" dirty="0"/>
          </a:p>
        </p:txBody>
      </p:sp>
      <p:sp>
        <p:nvSpPr>
          <p:cNvPr id="6" name="Footer Placeholder 5"/>
          <p:cNvSpPr>
            <a:spLocks noGrp="1"/>
          </p:cNvSpPr>
          <p:nvPr>
            <p:ph type="ftr" sz="quarter" idx="11"/>
          </p:nvPr>
        </p:nvSpPr>
        <p:spPr>
          <a:xfrm>
            <a:off x="457200" y="6480969"/>
            <a:ext cx="4260056" cy="301752"/>
          </a:xfrm>
        </p:spPr>
        <p:txBody>
          <a:bodyPr/>
          <a:lstStyle/>
          <a:p>
            <a:endParaRPr lang="en-US" dirty="0"/>
          </a:p>
        </p:txBody>
      </p:sp>
      <p:sp>
        <p:nvSpPr>
          <p:cNvPr id="7" name="Slide Number Placeholder 6"/>
          <p:cNvSpPr>
            <a:spLocks noGrp="1"/>
          </p:cNvSpPr>
          <p:nvPr>
            <p:ph type="sldNum" sz="quarter" idx="12"/>
          </p:nvPr>
        </p:nvSpPr>
        <p:spPr>
          <a:xfrm>
            <a:off x="7589520" y="6480969"/>
            <a:ext cx="502920" cy="301752"/>
          </a:xfrm>
        </p:spPr>
        <p:txBody>
          <a:bodyPr/>
          <a:lstStyle/>
          <a:p>
            <a:fld id="{701FB832-86AA-4B28-B750-0183D53A04A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2A0AA9C6-34F2-4D0E-8C23-6DB6FE6828A4}" type="datetimeFigureOut">
              <a:rPr lang="en-US" smtClean="0"/>
              <a:t>8/13/2021</a:t>
            </a:fld>
            <a:endParaRPr lang="en-US" dirty="0"/>
          </a:p>
        </p:txBody>
      </p:sp>
      <p:sp>
        <p:nvSpPr>
          <p:cNvPr id="8" name="Footer Placeholder 7"/>
          <p:cNvSpPr>
            <a:spLocks noGrp="1"/>
          </p:cNvSpPr>
          <p:nvPr>
            <p:ph type="ftr" sz="quarter" idx="11"/>
          </p:nvPr>
        </p:nvSpPr>
        <p:spPr>
          <a:xfrm>
            <a:off x="457200" y="6480969"/>
            <a:ext cx="4261104" cy="301752"/>
          </a:xfrm>
        </p:spPr>
        <p:txBody>
          <a:bodyPr/>
          <a:lstStyle/>
          <a:p>
            <a:endParaRPr lang="en-US" dirty="0"/>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701FB832-86AA-4B28-B750-0183D53A04AB}"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2A0AA9C6-34F2-4D0E-8C23-6DB6FE6828A4}" type="datetimeFigureOut">
              <a:rPr lang="en-US" smtClean="0"/>
              <a:t>8/13/2021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01FB832-86AA-4B28-B750-0183D53A04A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2A0AA9C6-34F2-4D0E-8C23-6DB6FE6828A4}" type="datetimeFigureOut">
              <a:rPr lang="en-US" smtClean="0"/>
              <a:t>8/13/2021</a:t>
            </a:fld>
            <a:endParaRPr lang="en-US" dirty="0"/>
          </a:p>
        </p:txBody>
      </p:sp>
      <p:sp>
        <p:nvSpPr>
          <p:cNvPr id="3" name="Footer Placeholder 2"/>
          <p:cNvSpPr>
            <a:spLocks noGrp="1"/>
          </p:cNvSpPr>
          <p:nvPr>
            <p:ph type="ftr" sz="quarter" idx="11"/>
          </p:nvPr>
        </p:nvSpPr>
        <p:spPr>
          <a:xfrm>
            <a:off x="457200" y="6481890"/>
            <a:ext cx="4260056" cy="300831"/>
          </a:xfrm>
        </p:spPr>
        <p:txBody>
          <a:bodyPr/>
          <a:lstStyle/>
          <a:p>
            <a:endParaRPr lang="en-US" dirty="0"/>
          </a:p>
        </p:txBody>
      </p:sp>
      <p:sp>
        <p:nvSpPr>
          <p:cNvPr id="4" name="Slide Number Placeholder 3"/>
          <p:cNvSpPr>
            <a:spLocks noGrp="1"/>
          </p:cNvSpPr>
          <p:nvPr>
            <p:ph type="sldNum" sz="quarter" idx="12"/>
          </p:nvPr>
        </p:nvSpPr>
        <p:spPr>
          <a:xfrm>
            <a:off x="7589520" y="6480969"/>
            <a:ext cx="502920" cy="301752"/>
          </a:xfrm>
        </p:spPr>
        <p:txBody>
          <a:bodyPr/>
          <a:lstStyle/>
          <a:p>
            <a:fld id="{701FB832-86AA-4B28-B750-0183D53A04A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2A0AA9C6-34F2-4D0E-8C23-6DB6FE6828A4}" type="datetimeFigureOut">
              <a:rPr lang="en-US" smtClean="0"/>
              <a:t>8/13/2021</a:t>
            </a:fld>
            <a:endParaRPr lang="en-US" dirty="0"/>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dirty="0"/>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701FB832-86AA-4B28-B750-0183D53A04AB}"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2A0AA9C6-34F2-4D0E-8C23-6DB6FE6828A4}" type="datetimeFigureOut">
              <a:rPr lang="en-US" smtClean="0"/>
              <a:t>8/13/2021</a:t>
            </a:fld>
            <a:endParaRPr lang="en-US" dirty="0"/>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dirty="0"/>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701FB832-86AA-4B28-B750-0183D53A04AB}"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A0AA9C6-34F2-4D0E-8C23-6DB6FE6828A4}" type="datetimeFigureOut">
              <a:rPr lang="en-US" smtClean="0"/>
              <a:t>8/13/2021</a:t>
            </a:fld>
            <a:endParaRPr lang="en-US" dirty="0"/>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dirty="0"/>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01FB832-86AA-4B28-B750-0183D53A04AB}"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lazoi.com/"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www.lazoi.com/Member/SearchDoctor?sp=ENT%20(Ear%20Nose%20Throat)&amp;c=" TargetMode="External"/><Relationship Id="rId2" Type="http://schemas.openxmlformats.org/officeDocument/2006/relationships/hyperlink" Target="https://www.lazoi.com/Member/ViewArticle?A_ID=383&amp;AH=Choanal+atresia+or+Stenosis+Birth+Defects" TargetMode="External"/><Relationship Id="rId1" Type="http://schemas.openxmlformats.org/officeDocument/2006/relationships/slideLayout" Target="../slideLayouts/slideLayout2.xml"/><Relationship Id="rId4" Type="http://schemas.openxmlformats.org/officeDocument/2006/relationships/hyperlink" Target="https://www.lazoi.com/Member/ViewArticle?A_ID=462&amp;AH=Nasopharyngeal+cancer+(Nasopharyngeal+carcinoma)%3a+Symptoms%2c+diagnosis+and+treatment."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lazoi.com/Common/HospitalQuery" TargetMode="External"/><Relationship Id="rId2" Type="http://schemas.openxmlformats.org/officeDocument/2006/relationships/hyperlink" Target="https://www.lazoi.com/Member/SearchDoctor?sp=ENT%20(Ear%20Nose%20Throat)&amp;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lazoi.com/Member/SearchDoctor?sp=Pulmonologist&amp;c=" TargetMode="External"/><Relationship Id="rId2" Type="http://schemas.openxmlformats.org/officeDocument/2006/relationships/hyperlink" Target="https://www.lazoi.com/DiagnosticLab/ViewDiseaseArticle?D_Id=20160728001&amp;DH=Choanal+Atresia" TargetMode="External"/><Relationship Id="rId1" Type="http://schemas.openxmlformats.org/officeDocument/2006/relationships/slideLayout" Target="../slideLayouts/slideLayout2.xml"/><Relationship Id="rId4" Type="http://schemas.openxmlformats.org/officeDocument/2006/relationships/hyperlink" Target="https://www.lazoi.com/Member/ViewArticle?A_ID=528&amp;AH=Nasal+Cavity+and+Paranasal+Sinus+Cancer%3a+Overview+of+symptoms%2c+diagnosis+and+treatmen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lazoi.com/DiagnosticLab/ViewDiseaseArticle?D_Id=20160728001&amp;DH=Choanal+Atresia" TargetMode="External"/><Relationship Id="rId2" Type="http://schemas.openxmlformats.org/officeDocument/2006/relationships/hyperlink" Target="https://www.lazoi.com/" TargetMode="External"/><Relationship Id="rId1" Type="http://schemas.openxmlformats.org/officeDocument/2006/relationships/slideLayout" Target="../slideLayouts/slideLayout2.xml"/><Relationship Id="rId6" Type="http://schemas.openxmlformats.org/officeDocument/2006/relationships/hyperlink" Target="https://www.lazoi.com/DiagnosticLab/TestDetails?Test=CE-CT%20Neck/Face" TargetMode="External"/><Relationship Id="rId5" Type="http://schemas.openxmlformats.org/officeDocument/2006/relationships/hyperlink" Target="https://www.lazoi.com/Member/ViewArticle?A_ID=665&amp;AH=What+is+Endoscopy%3f" TargetMode="External"/><Relationship Id="rId4" Type="http://schemas.openxmlformats.org/officeDocument/2006/relationships/hyperlink" Target="https://www.lazoi.com/DiagnosticLab/TestDetails?Test=Digital%20X-Ray%20PNS"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www.lazoi.com/Member/ViewArticle?A_ID=462&amp;AH=Nasopharyngeal+cancer+(Nasopharyngeal+carcinoma)%3a+Symptoms%2c+diagnosis+and+treatme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lazoi.com/Member/ViewArticle?A_ID=1064&amp;AH=Pregnancy%3a+A+wonderful+experien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lazoi.com/Member/ViewArticle?A_ID=197&amp;AH=Urinary+Tract+Infections+in+Men" TargetMode="External"/><Relationship Id="rId4" Type="http://schemas.openxmlformats.org/officeDocument/2006/relationships/hyperlink" Target="https://www.lazoi.com/Member/SearchDoctor?sp=Diet%20consultant,%20diet%20chart%20consultation,%20nutritionist,%20weight%20loss%20specialist&amp;c=Delh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44" y="776288"/>
            <a:ext cx="7765256" cy="1470025"/>
          </a:xfrm>
        </p:spPr>
        <p:txBody>
          <a:bodyPr>
            <a:noAutofit/>
          </a:bodyPr>
          <a:lstStyle/>
          <a:p>
            <a:pPr algn="ctr"/>
            <a:r>
              <a:rPr lang="en-US" sz="6000" dirty="0">
                <a:solidFill>
                  <a:schemeClr val="accent2">
                    <a:lumMod val="60000"/>
                    <a:lumOff val="40000"/>
                  </a:schemeClr>
                </a:solidFill>
                <a:latin typeface="Bernard MT Condensed" pitchFamily="18" charset="0"/>
              </a:rPr>
              <a:t>CHOANAL ATRESIA    </a:t>
            </a:r>
          </a:p>
        </p:txBody>
      </p:sp>
      <p:sp>
        <p:nvSpPr>
          <p:cNvPr id="3" name="Subtitle 2"/>
          <p:cNvSpPr>
            <a:spLocks noGrp="1"/>
          </p:cNvSpPr>
          <p:nvPr>
            <p:ph type="subTitle" idx="1"/>
          </p:nvPr>
        </p:nvSpPr>
        <p:spPr>
          <a:xfrm>
            <a:off x="5029200" y="5593740"/>
            <a:ext cx="4301728" cy="1264260"/>
          </a:xfrm>
        </p:spPr>
        <p:txBody>
          <a:bodyPr>
            <a:normAutofit/>
          </a:bodyPr>
          <a:lstStyle/>
          <a:p>
            <a:pPr algn="ctr"/>
            <a:r>
              <a:rPr lang="en-US" sz="3200" dirty="0">
                <a:solidFill>
                  <a:srgbClr val="FFFF00"/>
                </a:solidFill>
                <a:latin typeface="Bernard MT Condensed" pitchFamily="18" charset="0"/>
              </a:rPr>
              <a:t>Ms. Nirali Soni</a:t>
            </a:r>
          </a:p>
          <a:p>
            <a:pPr algn="ctr"/>
            <a:r>
              <a:rPr lang="en-US" sz="3200" dirty="0" err="1">
                <a:solidFill>
                  <a:srgbClr val="FFFF00"/>
                </a:solidFill>
                <a:latin typeface="Bernard MT Condensed" pitchFamily="18" charset="0"/>
              </a:rPr>
              <a:t>M.Sc</a:t>
            </a:r>
            <a:r>
              <a:rPr lang="en-US" sz="3200" dirty="0">
                <a:solidFill>
                  <a:srgbClr val="FFFF00"/>
                </a:solidFill>
                <a:latin typeface="Bernard MT Condensed" pitchFamily="18" charset="0"/>
              </a:rPr>
              <a:t> Nursing Tutor</a:t>
            </a:r>
          </a:p>
        </p:txBody>
      </p:sp>
      <p:pic>
        <p:nvPicPr>
          <p:cNvPr id="5" name="Picture 4" descr="choanal-atresia.jpg">
            <a:hlinkClick r:id="rId2"/>
          </p:cNvPr>
          <p:cNvPicPr>
            <a:picLocks noChangeAspect="1"/>
          </p:cNvPicPr>
          <p:nvPr/>
        </p:nvPicPr>
        <p:blipFill>
          <a:blip r:embed="rId3"/>
          <a:stretch>
            <a:fillRect/>
          </a:stretch>
        </p:blipFill>
        <p:spPr>
          <a:xfrm>
            <a:off x="1638300" y="2246313"/>
            <a:ext cx="5867400" cy="3048000"/>
          </a:xfrm>
          <a:prstGeom prst="rect">
            <a:avLst/>
          </a:prstGeom>
        </p:spPr>
      </p:pic>
      <p:pic>
        <p:nvPicPr>
          <p:cNvPr id="7" name="Picture 6" descr="png logo.png"/>
          <p:cNvPicPr>
            <a:picLocks noChangeAspect="1"/>
          </p:cNvPicPr>
          <p:nvPr/>
        </p:nvPicPr>
        <p:blipFill>
          <a:blip r:embed="rId4"/>
          <a:stretch>
            <a:fillRect/>
          </a:stretch>
        </p:blipFill>
        <p:spPr>
          <a:xfrm>
            <a:off x="76200" y="6172200"/>
            <a:ext cx="1905000" cy="65466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200" b="1" dirty="0">
                <a:latin typeface="Bernard MT Condensed" pitchFamily="18" charset="0"/>
              </a:rPr>
              <a:t>What is Choanal Atresia ?</a:t>
            </a:r>
          </a:p>
        </p:txBody>
      </p:sp>
      <p:sp>
        <p:nvSpPr>
          <p:cNvPr id="3" name="Content Placeholder 2"/>
          <p:cNvSpPr>
            <a:spLocks noGrp="1"/>
          </p:cNvSpPr>
          <p:nvPr>
            <p:ph idx="1"/>
          </p:nvPr>
        </p:nvSpPr>
        <p:spPr>
          <a:xfrm>
            <a:off x="457200" y="1850992"/>
            <a:ext cx="8229600" cy="4930808"/>
          </a:xfrm>
        </p:spPr>
        <p:txBody>
          <a:bodyPr>
            <a:normAutofit/>
          </a:bodyPr>
          <a:lstStyle/>
          <a:p>
            <a:pPr algn="just">
              <a:buFont typeface="Wingdings" pitchFamily="2" charset="2"/>
              <a:buChar char="q"/>
            </a:pPr>
            <a:r>
              <a:rPr lang="en-US" sz="2400" b="1" dirty="0">
                <a:latin typeface="Andalus" pitchFamily="18" charset="-78"/>
                <a:cs typeface="Andalus" pitchFamily="18" charset="-78"/>
                <a:hlinkClick r:id="rId2"/>
              </a:rPr>
              <a:t>Choanal atresia</a:t>
            </a:r>
            <a:r>
              <a:rPr lang="en-US" sz="2400" b="1" dirty="0">
                <a:latin typeface="Andalus" pitchFamily="18" charset="-78"/>
                <a:cs typeface="Andalus" pitchFamily="18" charset="-78"/>
              </a:rPr>
              <a:t> </a:t>
            </a:r>
            <a:r>
              <a:rPr lang="en-US" sz="2400" dirty="0">
                <a:latin typeface="Andalus" pitchFamily="18" charset="-78"/>
                <a:cs typeface="Andalus" pitchFamily="18" charset="-78"/>
              </a:rPr>
              <a:t>is a congenital disorder where the back of the </a:t>
            </a:r>
            <a:r>
              <a:rPr lang="en-US" sz="2400" b="1" dirty="0">
                <a:latin typeface="Andalus" pitchFamily="18" charset="-78"/>
                <a:cs typeface="Andalus" pitchFamily="18" charset="-78"/>
                <a:hlinkClick r:id="rId3"/>
              </a:rPr>
              <a:t>nasal passage(choanal)</a:t>
            </a:r>
            <a:r>
              <a:rPr lang="en-US" sz="2400" dirty="0">
                <a:latin typeface="Andalus" pitchFamily="18" charset="-78"/>
                <a:cs typeface="Andalus" pitchFamily="18" charset="-78"/>
              </a:rPr>
              <a:t> is blocked, usually by abnormal bony or soft tissue(membranous) due to failed </a:t>
            </a:r>
            <a:r>
              <a:rPr lang="en-US" sz="2400" b="1" dirty="0">
                <a:latin typeface="Andalus" pitchFamily="18" charset="-78"/>
                <a:cs typeface="Andalus" pitchFamily="18" charset="-78"/>
              </a:rPr>
              <a:t>recanalization</a:t>
            </a:r>
            <a:r>
              <a:rPr lang="en-US" sz="2400" dirty="0">
                <a:latin typeface="Andalus" pitchFamily="18" charset="-78"/>
                <a:cs typeface="Andalus" pitchFamily="18" charset="-78"/>
              </a:rPr>
              <a:t> of the nasal fossae during fetal development.</a:t>
            </a:r>
            <a:br>
              <a:rPr lang="en-US" sz="2400" dirty="0">
                <a:latin typeface="Andalus" pitchFamily="18" charset="-78"/>
                <a:cs typeface="Andalus" pitchFamily="18" charset="-78"/>
              </a:rPr>
            </a:br>
            <a:endParaRPr lang="en-US" sz="2400" dirty="0">
              <a:latin typeface="Andalus" pitchFamily="18" charset="-78"/>
              <a:cs typeface="Andalus" pitchFamily="18" charset="-78"/>
            </a:endParaRPr>
          </a:p>
          <a:p>
            <a:pPr>
              <a:buNone/>
            </a:pPr>
            <a:r>
              <a:rPr lang="en-US" sz="2600" b="1" dirty="0">
                <a:latin typeface="Andalus" pitchFamily="18" charset="-78"/>
                <a:cs typeface="Andalus" pitchFamily="18" charset="-78"/>
              </a:rPr>
              <a:t>                                           </a:t>
            </a:r>
            <a:r>
              <a:rPr lang="en-US" sz="2600" b="1" dirty="0">
                <a:solidFill>
                  <a:srgbClr val="FFFF00"/>
                </a:solidFill>
                <a:latin typeface="Andalus" pitchFamily="18" charset="-78"/>
                <a:cs typeface="Andalus" pitchFamily="18" charset="-78"/>
              </a:rPr>
              <a:t>or simply</a:t>
            </a:r>
            <a:br>
              <a:rPr lang="en-US" sz="2400" dirty="0">
                <a:solidFill>
                  <a:srgbClr val="FFFF00"/>
                </a:solidFill>
                <a:latin typeface="Andalus" pitchFamily="18" charset="-78"/>
                <a:cs typeface="Andalus" pitchFamily="18" charset="-78"/>
              </a:rPr>
            </a:br>
            <a:endParaRPr lang="en-US" sz="2400" dirty="0">
              <a:solidFill>
                <a:srgbClr val="FFFF00"/>
              </a:solidFill>
              <a:latin typeface="Andalus" pitchFamily="18" charset="-78"/>
              <a:cs typeface="Andalus" pitchFamily="18" charset="-78"/>
            </a:endParaRPr>
          </a:p>
          <a:p>
            <a:pPr algn="just">
              <a:buFont typeface="Wingdings" pitchFamily="2" charset="2"/>
              <a:buChar char="q"/>
            </a:pPr>
            <a:r>
              <a:rPr lang="en-US" sz="2400" dirty="0">
                <a:latin typeface="Andalus" pitchFamily="18" charset="-78"/>
                <a:cs typeface="Andalus" pitchFamily="18" charset="-78"/>
              </a:rPr>
              <a:t>Developmental failure of the nasal cavity to communicate with   the </a:t>
            </a:r>
            <a:r>
              <a:rPr lang="en-US" sz="2400" b="1" dirty="0">
                <a:latin typeface="Andalus" pitchFamily="18" charset="-78"/>
                <a:cs typeface="Andalus" pitchFamily="18" charset="-78"/>
                <a:hlinkClick r:id="rId4"/>
              </a:rPr>
              <a:t>nasopharynx</a:t>
            </a:r>
            <a:r>
              <a:rPr lang="en-US" sz="2400" dirty="0">
                <a:latin typeface="Andalus" pitchFamily="18" charset="-78"/>
                <a:cs typeface="Andalus" pitchFamily="18" charset="-78"/>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200" b="1" dirty="0">
                <a:latin typeface="Bernard MT Condensed" pitchFamily="18" charset="0"/>
              </a:rPr>
              <a:t>Causes of Choanal Atresi</a:t>
            </a:r>
            <a:r>
              <a:rPr lang="en-US" sz="5200" dirty="0">
                <a:latin typeface="Bernard MT Condensed" pitchFamily="18" charset="0"/>
              </a:rPr>
              <a:t>a </a:t>
            </a:r>
          </a:p>
        </p:txBody>
      </p:sp>
      <p:sp>
        <p:nvSpPr>
          <p:cNvPr id="3" name="Content Placeholder 2"/>
          <p:cNvSpPr>
            <a:spLocks noGrp="1"/>
          </p:cNvSpPr>
          <p:nvPr>
            <p:ph idx="1"/>
          </p:nvPr>
        </p:nvSpPr>
        <p:spPr>
          <a:xfrm>
            <a:off x="457200" y="1850992"/>
            <a:ext cx="8229600" cy="4930808"/>
          </a:xfrm>
        </p:spPr>
        <p:txBody>
          <a:bodyPr>
            <a:normAutofit/>
          </a:bodyPr>
          <a:lstStyle/>
          <a:p>
            <a:pPr algn="just">
              <a:buFont typeface="Wingdings" pitchFamily="2" charset="2"/>
              <a:buChar char="q"/>
            </a:pPr>
            <a:r>
              <a:rPr lang="en-US" sz="2400" dirty="0">
                <a:latin typeface="Andalus" pitchFamily="18" charset="-78"/>
                <a:cs typeface="Andalus" pitchFamily="18" charset="-78"/>
              </a:rPr>
              <a:t>The cause of choanal atresia is unknown. It is thought to occur when the thin tissue separating the </a:t>
            </a:r>
            <a:r>
              <a:rPr lang="en-US" sz="2400" b="1" dirty="0">
                <a:latin typeface="Andalus" pitchFamily="18" charset="-78"/>
                <a:cs typeface="Andalus" pitchFamily="18" charset="-78"/>
                <a:hlinkClick r:id="rId2"/>
              </a:rPr>
              <a:t>nose and mouth </a:t>
            </a:r>
            <a:r>
              <a:rPr lang="en-US" sz="2400" dirty="0">
                <a:latin typeface="Andalus" pitchFamily="18" charset="-78"/>
                <a:cs typeface="Andalus" pitchFamily="18" charset="-78"/>
              </a:rPr>
              <a:t>area during fetal development remains after birth.</a:t>
            </a:r>
          </a:p>
          <a:p>
            <a:pPr algn="just">
              <a:buFont typeface="Wingdings" pitchFamily="2" charset="2"/>
              <a:buChar char="q"/>
            </a:pPr>
            <a:r>
              <a:rPr lang="en-US" sz="2400" dirty="0">
                <a:latin typeface="Andalus" pitchFamily="18" charset="-78"/>
                <a:cs typeface="Andalus" pitchFamily="18" charset="-78"/>
              </a:rPr>
              <a:t>The condition is the most common nasal abnormality in newborn infants, affecting about 1 in 7,000 live births. Females get this condition about twice as often as males. More than half of affected infants also have other congenital problems.</a:t>
            </a:r>
          </a:p>
          <a:p>
            <a:pPr algn="just">
              <a:buFont typeface="Wingdings" pitchFamily="2" charset="2"/>
              <a:buChar char="q"/>
            </a:pPr>
            <a:r>
              <a:rPr lang="en-US" sz="2400" dirty="0">
                <a:latin typeface="Andalus" pitchFamily="18" charset="-78"/>
                <a:cs typeface="Andalus" pitchFamily="18" charset="-78"/>
              </a:rPr>
              <a:t>Choanal atresia is generally diagnosed shortly after birth while the infant is still in the </a:t>
            </a:r>
            <a:r>
              <a:rPr lang="en-US" sz="2400" b="1" dirty="0">
                <a:latin typeface="Andalus" pitchFamily="18" charset="-78"/>
                <a:cs typeface="Andalus" pitchFamily="18" charset="-78"/>
                <a:hlinkClick r:id="rId3"/>
              </a:rPr>
              <a:t>hospital</a:t>
            </a:r>
            <a:r>
              <a:rPr lang="en-US" sz="2400" dirty="0">
                <a:latin typeface="Andalus" pitchFamily="18" charset="-78"/>
                <a:cs typeface="Andalus" pitchFamily="18" charset="-78"/>
              </a:rPr>
              <a:t>.</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200" b="1" dirty="0">
                <a:latin typeface="Bernard MT Condensed" pitchFamily="18" charset="0"/>
              </a:rPr>
              <a:t>Symptoms of Choanal Atresia </a:t>
            </a:r>
          </a:p>
        </p:txBody>
      </p:sp>
      <p:sp>
        <p:nvSpPr>
          <p:cNvPr id="3" name="Content Placeholder 2"/>
          <p:cNvSpPr>
            <a:spLocks noGrp="1"/>
          </p:cNvSpPr>
          <p:nvPr>
            <p:ph idx="1"/>
          </p:nvPr>
        </p:nvSpPr>
        <p:spPr>
          <a:xfrm>
            <a:off x="457200" y="1600200"/>
            <a:ext cx="8229600" cy="4854608"/>
          </a:xfrm>
        </p:spPr>
        <p:txBody>
          <a:bodyPr>
            <a:noAutofit/>
          </a:bodyPr>
          <a:lstStyle/>
          <a:p>
            <a:pPr marL="0" indent="0" algn="just">
              <a:buNone/>
            </a:pPr>
            <a:r>
              <a:rPr lang="en-US" sz="2400" b="1" dirty="0">
                <a:latin typeface="Andalus" pitchFamily="18" charset="-78"/>
                <a:cs typeface="Andalus" pitchFamily="18" charset="-78"/>
                <a:hlinkClick r:id="rId2"/>
              </a:rPr>
              <a:t>Symptoms of choanal atresia </a:t>
            </a:r>
            <a:r>
              <a:rPr lang="en-US" sz="2400" dirty="0">
                <a:latin typeface="Andalus" pitchFamily="18" charset="-78"/>
                <a:cs typeface="Andalus" pitchFamily="18" charset="-78"/>
              </a:rPr>
              <a:t>will obviously depend on the type of choanal atresia that is affecting the child. Some symptoms of choanal atresia are following: </a:t>
            </a:r>
          </a:p>
          <a:p>
            <a:pPr algn="just">
              <a:buNone/>
            </a:pPr>
            <a:endParaRPr lang="en-US" sz="2400" dirty="0">
              <a:latin typeface="Andalus" pitchFamily="18" charset="-78"/>
              <a:cs typeface="Andalus" pitchFamily="18" charset="-78"/>
            </a:endParaRPr>
          </a:p>
          <a:p>
            <a:pPr algn="just">
              <a:buFont typeface="Wingdings" pitchFamily="2" charset="2"/>
              <a:buChar char="q"/>
            </a:pPr>
            <a:r>
              <a:rPr lang="en-US" sz="2400" dirty="0">
                <a:latin typeface="Andalus" pitchFamily="18" charset="-78"/>
                <a:cs typeface="Andalus" pitchFamily="18" charset="-78"/>
              </a:rPr>
              <a:t>Noisy and laboured breathing </a:t>
            </a:r>
          </a:p>
          <a:p>
            <a:pPr algn="just">
              <a:buFont typeface="Wingdings" pitchFamily="2" charset="2"/>
              <a:buChar char="q"/>
            </a:pPr>
            <a:r>
              <a:rPr lang="en-US" sz="2400" dirty="0">
                <a:latin typeface="Andalus" pitchFamily="18" charset="-78"/>
                <a:cs typeface="Andalus" pitchFamily="18" charset="-78"/>
              </a:rPr>
              <a:t>Difficulty feeding </a:t>
            </a:r>
          </a:p>
          <a:p>
            <a:pPr algn="just">
              <a:buFont typeface="Wingdings" pitchFamily="2" charset="2"/>
              <a:buChar char="q"/>
            </a:pPr>
            <a:r>
              <a:rPr lang="en-US" sz="2400" b="1" dirty="0">
                <a:latin typeface="Andalus" pitchFamily="18" charset="-78"/>
                <a:cs typeface="Andalus" pitchFamily="18" charset="-78"/>
                <a:hlinkClick r:id="rId3"/>
              </a:rPr>
              <a:t>Cyclic respiratory</a:t>
            </a:r>
            <a:r>
              <a:rPr lang="en-US" sz="2400" b="1" dirty="0">
                <a:latin typeface="Andalus" pitchFamily="18" charset="-78"/>
                <a:cs typeface="Andalus" pitchFamily="18" charset="-78"/>
              </a:rPr>
              <a:t> </a:t>
            </a:r>
            <a:r>
              <a:rPr lang="en-US" sz="2400" dirty="0">
                <a:latin typeface="Andalus" pitchFamily="18" charset="-78"/>
                <a:cs typeface="Andalus" pitchFamily="18" charset="-78"/>
              </a:rPr>
              <a:t>distress which is only relieved with crying as this allows the baby to breathe orally </a:t>
            </a:r>
          </a:p>
          <a:p>
            <a:pPr algn="just">
              <a:buFont typeface="Wingdings" pitchFamily="2" charset="2"/>
              <a:buChar char="q"/>
            </a:pPr>
            <a:r>
              <a:rPr lang="en-US" sz="2400" b="1" dirty="0">
                <a:latin typeface="Andalus" pitchFamily="18" charset="-78"/>
                <a:cs typeface="Andalus" pitchFamily="18" charset="-78"/>
                <a:hlinkClick r:id="rId4"/>
              </a:rPr>
              <a:t>Nasal drainage </a:t>
            </a:r>
            <a:endParaRPr lang="en-US" sz="2400" b="1" dirty="0">
              <a:latin typeface="Andalus" pitchFamily="18" charset="-78"/>
              <a:cs typeface="Andalus" pitchFamily="18" charset="-78"/>
            </a:endParaRPr>
          </a:p>
          <a:p>
            <a:pPr algn="just">
              <a:buFont typeface="Wingdings" pitchFamily="2" charset="2"/>
              <a:buChar char="q"/>
            </a:pPr>
            <a:r>
              <a:rPr lang="en-US" sz="2400" dirty="0">
                <a:latin typeface="Andalus" pitchFamily="18" charset="-78"/>
                <a:cs typeface="Andalus" pitchFamily="18" charset="-78"/>
              </a:rPr>
              <a:t>Breathing failure upon delivery that necessitates resuscitation. (In such a scenario, emergency </a:t>
            </a:r>
            <a:r>
              <a:rPr lang="en-US" sz="2400" b="1" dirty="0">
                <a:latin typeface="Andalus" pitchFamily="18" charset="-78"/>
                <a:cs typeface="Andalus" pitchFamily="18" charset="-78"/>
              </a:rPr>
              <a:t>surgery</a:t>
            </a:r>
            <a:r>
              <a:rPr lang="en-US" sz="2400" dirty="0">
                <a:latin typeface="Andalus" pitchFamily="18" charset="-78"/>
                <a:cs typeface="Andalus" pitchFamily="18" charset="-78"/>
              </a:rPr>
              <a:t> is necessary) </a:t>
            </a:r>
          </a:p>
          <a:p>
            <a:pPr>
              <a:buFont typeface="Wingdings" pitchFamily="2" charset="2"/>
              <a:buChar char="q"/>
            </a:pPr>
            <a:endParaRPr lang="en-US" sz="2400" dirty="0">
              <a:latin typeface="Andalus" pitchFamily="18" charset="-78"/>
              <a:cs typeface="Andalus"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200" b="1" dirty="0">
                <a:latin typeface="Bernard MT Condensed" pitchFamily="18" charset="0"/>
              </a:rPr>
              <a:t>Diagnosis of Choanal Atresia</a:t>
            </a:r>
            <a:endParaRPr lang="en-US" sz="5200" dirty="0">
              <a:latin typeface="Bernard MT Condensed" pitchFamily="18" charset="0"/>
            </a:endParaRPr>
          </a:p>
        </p:txBody>
      </p:sp>
      <p:sp>
        <p:nvSpPr>
          <p:cNvPr id="3" name="Content Placeholder 2"/>
          <p:cNvSpPr>
            <a:spLocks noGrp="1"/>
          </p:cNvSpPr>
          <p:nvPr>
            <p:ph idx="1"/>
          </p:nvPr>
        </p:nvSpPr>
        <p:spPr>
          <a:xfrm>
            <a:off x="457200" y="1698592"/>
            <a:ext cx="8229600" cy="5007008"/>
          </a:xfrm>
        </p:spPr>
        <p:txBody>
          <a:bodyPr>
            <a:noAutofit/>
          </a:bodyPr>
          <a:lstStyle/>
          <a:p>
            <a:pPr algn="just">
              <a:buNone/>
            </a:pPr>
            <a:r>
              <a:rPr lang="en-US" sz="2400" b="1" dirty="0">
                <a:latin typeface="Andalus" pitchFamily="18" charset="-78"/>
                <a:cs typeface="Andalus" pitchFamily="18" charset="-78"/>
              </a:rPr>
              <a:t>     Doctors </a:t>
            </a:r>
            <a:r>
              <a:rPr lang="en-US" sz="2400" dirty="0">
                <a:latin typeface="Andalus" pitchFamily="18" charset="-78"/>
                <a:cs typeface="Andalus" pitchFamily="18" charset="-78"/>
              </a:rPr>
              <a:t>will also suspect choanal atresia in the event of cyanosis during breast feeding, as nasal </a:t>
            </a:r>
            <a:r>
              <a:rPr lang="en-US" sz="2400" b="1" dirty="0">
                <a:latin typeface="Andalus" pitchFamily="18" charset="-78"/>
                <a:cs typeface="Andalus" pitchFamily="18" charset="-78"/>
              </a:rPr>
              <a:t>respiration</a:t>
            </a:r>
            <a:r>
              <a:rPr lang="en-US" sz="2400" dirty="0">
                <a:latin typeface="Andalus" pitchFamily="18" charset="-78"/>
                <a:cs typeface="Andalus" pitchFamily="18" charset="-78"/>
              </a:rPr>
              <a:t> is essential while feeding. If any symptoms arouse suspicion, whether life threatening or not, </a:t>
            </a:r>
            <a:r>
              <a:rPr lang="en-US" sz="2400" b="1" dirty="0">
                <a:latin typeface="Andalus" pitchFamily="18" charset="-78"/>
                <a:cs typeface="Andalus" pitchFamily="18" charset="-78"/>
                <a:hlinkClick r:id="rId2"/>
              </a:rPr>
              <a:t>health care</a:t>
            </a:r>
            <a:r>
              <a:rPr lang="en-US" sz="2400" b="1" dirty="0">
                <a:latin typeface="Andalus" pitchFamily="18" charset="-78"/>
                <a:cs typeface="Andalus" pitchFamily="18" charset="-78"/>
              </a:rPr>
              <a:t> </a:t>
            </a:r>
            <a:r>
              <a:rPr lang="en-US" sz="2400" dirty="0">
                <a:latin typeface="Andalus" pitchFamily="18" charset="-78"/>
                <a:cs typeface="Andalus" pitchFamily="18" charset="-78"/>
              </a:rPr>
              <a:t>providers will recommend certain tests to confirm the diagnosis. A physical examination will also suffice at times as it could reveal nasal obstruction. Tests that can help in the </a:t>
            </a:r>
            <a:r>
              <a:rPr lang="en-US" sz="2400" b="1" dirty="0">
                <a:latin typeface="Andalus" pitchFamily="18" charset="-78"/>
                <a:cs typeface="Andalus" pitchFamily="18" charset="-78"/>
                <a:hlinkClick r:id="rId3"/>
              </a:rPr>
              <a:t>diagnosis of choanal</a:t>
            </a:r>
            <a:r>
              <a:rPr lang="en-US" sz="2400" b="1" dirty="0">
                <a:latin typeface="Andalus" pitchFamily="18" charset="-78"/>
                <a:cs typeface="Andalus" pitchFamily="18" charset="-78"/>
              </a:rPr>
              <a:t> </a:t>
            </a:r>
            <a:r>
              <a:rPr lang="en-US" sz="2400" dirty="0">
                <a:latin typeface="Andalus" pitchFamily="18" charset="-78"/>
                <a:cs typeface="Andalus" pitchFamily="18" charset="-78"/>
              </a:rPr>
              <a:t>atresia include the following: </a:t>
            </a:r>
          </a:p>
          <a:p>
            <a:pPr algn="just">
              <a:buNone/>
            </a:pPr>
            <a:endParaRPr lang="en-US" sz="2400" dirty="0">
              <a:latin typeface="Andalus" pitchFamily="18" charset="-78"/>
              <a:cs typeface="Andalus" pitchFamily="18" charset="-78"/>
            </a:endParaRPr>
          </a:p>
          <a:p>
            <a:pPr algn="just">
              <a:buFont typeface="Wingdings" pitchFamily="2" charset="2"/>
              <a:buChar char="q"/>
            </a:pPr>
            <a:r>
              <a:rPr lang="en-US" sz="2400" b="1" dirty="0">
                <a:latin typeface="Andalus" pitchFamily="18" charset="-78"/>
                <a:cs typeface="Andalus" pitchFamily="18" charset="-78"/>
                <a:hlinkClick r:id="rId4"/>
              </a:rPr>
              <a:t>Sinus X-rays</a:t>
            </a:r>
            <a:endParaRPr lang="en-US" sz="2400" b="1" dirty="0">
              <a:latin typeface="Andalus" pitchFamily="18" charset="-78"/>
              <a:cs typeface="Andalus" pitchFamily="18" charset="-78"/>
            </a:endParaRPr>
          </a:p>
          <a:p>
            <a:pPr algn="just">
              <a:buFont typeface="Wingdings" pitchFamily="2" charset="2"/>
              <a:buChar char="q"/>
            </a:pPr>
            <a:r>
              <a:rPr lang="en-US" sz="2400" b="1" dirty="0">
                <a:latin typeface="Andalus" pitchFamily="18" charset="-78"/>
                <a:cs typeface="Andalus" pitchFamily="18" charset="-78"/>
                <a:hlinkClick r:id="rId5"/>
              </a:rPr>
              <a:t>Nasal Endoscopy</a:t>
            </a:r>
            <a:endParaRPr lang="en-US" sz="2400" b="1" dirty="0">
              <a:latin typeface="Andalus" pitchFamily="18" charset="-78"/>
              <a:cs typeface="Andalus" pitchFamily="18" charset="-78"/>
            </a:endParaRPr>
          </a:p>
          <a:p>
            <a:pPr algn="just">
              <a:buFont typeface="Wingdings" pitchFamily="2" charset="2"/>
              <a:buChar char="q"/>
            </a:pPr>
            <a:r>
              <a:rPr lang="en-US" sz="2400" b="1" dirty="0">
                <a:latin typeface="Andalus" pitchFamily="18" charset="-78"/>
                <a:cs typeface="Andalus" pitchFamily="18" charset="-78"/>
                <a:hlinkClick r:id="rId6"/>
              </a:rPr>
              <a:t>CT Scans</a:t>
            </a:r>
            <a:endParaRPr lang="en-US" sz="2400" b="1" dirty="0">
              <a:latin typeface="Andalus" pitchFamily="18" charset="-78"/>
              <a:cs typeface="Andalus" pitchFamily="18" charset="-78"/>
            </a:endParaRPr>
          </a:p>
          <a:p>
            <a:pPr>
              <a:buNone/>
            </a:pP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200" b="1" dirty="0">
                <a:latin typeface="Bernard MT Condensed" pitchFamily="18" charset="0"/>
              </a:rPr>
              <a:t>Treatments of Choanal Atresia </a:t>
            </a:r>
          </a:p>
        </p:txBody>
      </p:sp>
      <p:sp>
        <p:nvSpPr>
          <p:cNvPr id="3" name="Content Placeholder 2"/>
          <p:cNvSpPr>
            <a:spLocks noGrp="1"/>
          </p:cNvSpPr>
          <p:nvPr>
            <p:ph idx="1"/>
          </p:nvPr>
        </p:nvSpPr>
        <p:spPr>
          <a:xfrm>
            <a:off x="457200" y="1850992"/>
            <a:ext cx="8229600" cy="4930808"/>
          </a:xfrm>
        </p:spPr>
        <p:txBody>
          <a:bodyPr>
            <a:normAutofit/>
          </a:bodyPr>
          <a:lstStyle/>
          <a:p>
            <a:pPr algn="just">
              <a:buFont typeface="Wingdings" pitchFamily="2" charset="2"/>
              <a:buChar char="q"/>
            </a:pPr>
            <a:r>
              <a:rPr lang="en-US" sz="2400" dirty="0">
                <a:latin typeface="Andalus" pitchFamily="18" charset="-78"/>
                <a:cs typeface="Andalus" pitchFamily="18" charset="-78"/>
              </a:rPr>
              <a:t>The immediate concern is to resuscitate the baby if necessary. An airway may need to be placed so that the infant can breathe. In some cases, intubation or tracheostomy may be needed.</a:t>
            </a:r>
          </a:p>
          <a:p>
            <a:pPr algn="just">
              <a:buFont typeface="Wingdings" pitchFamily="2" charset="2"/>
              <a:buChar char="q"/>
            </a:pPr>
            <a:r>
              <a:rPr lang="en-US" sz="2400" dirty="0">
                <a:latin typeface="Andalus" pitchFamily="18" charset="-78"/>
                <a:cs typeface="Andalus" pitchFamily="18" charset="-78"/>
              </a:rPr>
              <a:t>An infant can learn to mouth breathe, which can delay the need for immediate surgery.</a:t>
            </a:r>
          </a:p>
          <a:p>
            <a:pPr algn="just">
              <a:buFont typeface="Wingdings" pitchFamily="2" charset="2"/>
              <a:buChar char="q"/>
            </a:pPr>
            <a:r>
              <a:rPr lang="en-US" sz="2400" dirty="0">
                <a:latin typeface="Andalus" pitchFamily="18" charset="-78"/>
                <a:cs typeface="Andalus" pitchFamily="18" charset="-78"/>
              </a:rPr>
              <a:t>Surgery to remove the obstruction cures the problem. Surgery may be delayed if the infant can tolerate mouth breathing. The surgery may be done through the nose (</a:t>
            </a:r>
            <a:r>
              <a:rPr lang="en-US" sz="2400" b="1" dirty="0">
                <a:latin typeface="Andalus" pitchFamily="18" charset="-78"/>
                <a:cs typeface="Andalus" pitchFamily="18" charset="-78"/>
                <a:hlinkClick r:id="rId2"/>
              </a:rPr>
              <a:t>transnasal</a:t>
            </a:r>
            <a:r>
              <a:rPr lang="en-US" sz="2400" dirty="0">
                <a:latin typeface="Andalus" pitchFamily="18" charset="-78"/>
                <a:cs typeface="Andalus" pitchFamily="18" charset="-78"/>
              </a:rPr>
              <a:t>) or through the mouth (transpalatal).</a:t>
            </a:r>
          </a:p>
          <a:p>
            <a:pPr algn="just">
              <a:buFont typeface="Wingdings" pitchFamily="2" charset="2"/>
              <a:buChar char="q"/>
            </a:pPr>
            <a:endParaRPr lang="en-US" sz="2400" dirty="0">
              <a:latin typeface="Andalus" pitchFamily="18" charset="-78"/>
              <a:cs typeface="Andalus"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85526"/>
          </a:xfrm>
        </p:spPr>
        <p:txBody>
          <a:bodyPr>
            <a:noAutofit/>
          </a:bodyPr>
          <a:lstStyle/>
          <a:p>
            <a:br>
              <a:rPr lang="en-US" sz="5200" b="1" dirty="0">
                <a:latin typeface="Bernard MT Condensed" pitchFamily="18" charset="0"/>
              </a:rPr>
            </a:br>
            <a:r>
              <a:rPr lang="en-US" sz="5200" b="1" dirty="0">
                <a:latin typeface="Bernard MT Condensed" pitchFamily="18" charset="0"/>
              </a:rPr>
              <a:t>Prevention of Choanal Atresia</a:t>
            </a:r>
            <a:br>
              <a:rPr lang="en-US" sz="5200" b="1" dirty="0">
                <a:latin typeface="Bernard MT Condensed" pitchFamily="18" charset="0"/>
              </a:rPr>
            </a:br>
            <a:endParaRPr lang="en-US" sz="5200" b="1" dirty="0">
              <a:latin typeface="Bernard MT Condensed" pitchFamily="18" charset="0"/>
            </a:endParaRPr>
          </a:p>
        </p:txBody>
      </p:sp>
      <p:sp>
        <p:nvSpPr>
          <p:cNvPr id="3" name="Content Placeholder 2"/>
          <p:cNvSpPr>
            <a:spLocks noGrp="1"/>
          </p:cNvSpPr>
          <p:nvPr>
            <p:ph idx="1"/>
          </p:nvPr>
        </p:nvSpPr>
        <p:spPr>
          <a:xfrm>
            <a:off x="457200" y="1774792"/>
            <a:ext cx="8229600" cy="4930808"/>
          </a:xfrm>
        </p:spPr>
        <p:txBody>
          <a:bodyPr>
            <a:noAutofit/>
          </a:bodyPr>
          <a:lstStyle/>
          <a:p>
            <a:pPr algn="just">
              <a:buNone/>
            </a:pPr>
            <a:r>
              <a:rPr lang="en-US" sz="2400" dirty="0">
                <a:latin typeface="Andalus" pitchFamily="18" charset="-78"/>
                <a:cs typeface="Andalus" pitchFamily="18" charset="-78"/>
              </a:rPr>
              <a:t>     The risk factors of choanal atresia cannot really be avoided, as we still do not have a clear understanding about the causes of the condition. We can do little about genetic factors, which may contribute to the problem. Certain environmental allergens or triggers have also been identified as being possible risk factors in the recent past, and in light of these findings, it would be a good idea to avoid or reduce exposure to the following during </a:t>
            </a:r>
            <a:r>
              <a:rPr lang="en-US" sz="2400" b="1" dirty="0">
                <a:latin typeface="Andalus" pitchFamily="18" charset="-78"/>
                <a:cs typeface="Andalus" pitchFamily="18" charset="-78"/>
                <a:hlinkClick r:id="rId3"/>
              </a:rPr>
              <a:t>pregnancy</a:t>
            </a:r>
            <a:r>
              <a:rPr lang="en-US" sz="2400" dirty="0">
                <a:latin typeface="Andalus" pitchFamily="18" charset="-78"/>
                <a:cs typeface="Andalus" pitchFamily="18" charset="-78"/>
              </a:rPr>
              <a:t>: </a:t>
            </a:r>
          </a:p>
          <a:p>
            <a:pPr algn="just">
              <a:buFont typeface="Wingdings" pitchFamily="2" charset="2"/>
              <a:buChar char="q"/>
            </a:pPr>
            <a:r>
              <a:rPr lang="en-US" sz="2400" dirty="0">
                <a:latin typeface="Andalus" pitchFamily="18" charset="-78"/>
                <a:cs typeface="Andalus" pitchFamily="18" charset="-78"/>
              </a:rPr>
              <a:t>Atrazine, a chemical compound present in certain herbicides</a:t>
            </a:r>
          </a:p>
          <a:p>
            <a:pPr algn="just">
              <a:buFont typeface="Wingdings" pitchFamily="2" charset="2"/>
              <a:buChar char="q"/>
            </a:pPr>
            <a:r>
              <a:rPr lang="en-US" sz="2400" dirty="0">
                <a:latin typeface="Andalus" pitchFamily="18" charset="-78"/>
                <a:cs typeface="Andalus" pitchFamily="18" charset="-78"/>
              </a:rPr>
              <a:t>Excessive coffee consumption</a:t>
            </a:r>
          </a:p>
          <a:p>
            <a:pPr algn="just">
              <a:buFont typeface="Wingdings" pitchFamily="2" charset="2"/>
              <a:buChar char="q"/>
            </a:pPr>
            <a:r>
              <a:rPr lang="en-US" sz="2400" b="1" dirty="0">
                <a:latin typeface="Andalus" pitchFamily="18" charset="-78"/>
                <a:cs typeface="Andalus" pitchFamily="18" charset="-78"/>
                <a:hlinkClick r:id="rId4"/>
              </a:rPr>
              <a:t>Zinc and B-12 supplements</a:t>
            </a:r>
            <a:endParaRPr lang="en-US" sz="2400" b="1" dirty="0">
              <a:latin typeface="Andalus" pitchFamily="18" charset="-78"/>
              <a:cs typeface="Andalus" pitchFamily="18" charset="-78"/>
            </a:endParaRPr>
          </a:p>
          <a:p>
            <a:pPr algn="just">
              <a:buFont typeface="Wingdings" pitchFamily="2" charset="2"/>
              <a:buChar char="q"/>
            </a:pPr>
            <a:r>
              <a:rPr lang="en-US" sz="2400" dirty="0">
                <a:latin typeface="Andalus" pitchFamily="18" charset="-78"/>
                <a:cs typeface="Andalus" pitchFamily="18" charset="-78"/>
              </a:rPr>
              <a:t>Some anti-infective </a:t>
            </a:r>
            <a:r>
              <a:rPr lang="en-US" sz="2400" b="1" dirty="0">
                <a:latin typeface="Andalus" pitchFamily="18" charset="-78"/>
                <a:cs typeface="Andalus" pitchFamily="18" charset="-78"/>
                <a:hlinkClick r:id="rId5"/>
              </a:rPr>
              <a:t>urinary tract medications</a:t>
            </a:r>
            <a:endParaRPr lang="en-US" sz="2400" b="1" dirty="0">
              <a:latin typeface="Andalus" pitchFamily="18" charset="-78"/>
              <a:cs typeface="Andalus" pitchFamily="18"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100</TotalTime>
  <Words>540</Words>
  <Application>Microsoft Office PowerPoint</Application>
  <PresentationFormat>On-screen Show (4:3)</PresentationFormat>
  <Paragraphs>36</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Andalus</vt:lpstr>
      <vt:lpstr>Bernard MT Condensed</vt:lpstr>
      <vt:lpstr>Calibri</vt:lpstr>
      <vt:lpstr>Century Gothic</vt:lpstr>
      <vt:lpstr>Verdana</vt:lpstr>
      <vt:lpstr>Wingdings</vt:lpstr>
      <vt:lpstr>Wingdings 2</vt:lpstr>
      <vt:lpstr>Verve</vt:lpstr>
      <vt:lpstr>CHOANAL ATRESIA    </vt:lpstr>
      <vt:lpstr>What is Choanal Atresia ?</vt:lpstr>
      <vt:lpstr>Causes of Choanal Atresia </vt:lpstr>
      <vt:lpstr>Symptoms of Choanal Atresia </vt:lpstr>
      <vt:lpstr>Diagnosis of Choanal Atresia</vt:lpstr>
      <vt:lpstr>Treatments of Choanal Atresia </vt:lpstr>
      <vt:lpstr> Prevention of Choanal Atresia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CHOANAL ATRESIA</dc:title>
  <dc:creator>Lazoi</dc:creator>
  <cp:lastModifiedBy>Harshil soni</cp:lastModifiedBy>
  <cp:revision>16</cp:revision>
  <dcterms:created xsi:type="dcterms:W3CDTF">2017-01-04T08:29:48Z</dcterms:created>
  <dcterms:modified xsi:type="dcterms:W3CDTF">2021-08-13T04:28:18Z</dcterms:modified>
</cp:coreProperties>
</file>