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6891" autoAdjust="0"/>
  </p:normalViewPr>
  <p:slideViewPr>
    <p:cSldViewPr>
      <p:cViewPr varScale="1">
        <p:scale>
          <a:sx n="75" d="100"/>
          <a:sy n="75" d="100"/>
        </p:scale>
        <p:origin x="1397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FF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C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FF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6925" y="1388745"/>
            <a:ext cx="5274945" cy="410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FF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4045" y="140919"/>
            <a:ext cx="149478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FF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9953" y="1160649"/>
            <a:ext cx="11512092" cy="3415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C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jp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6675" y="4005071"/>
            <a:ext cx="10514076" cy="954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60" dirty="0">
                <a:latin typeface="Cambria Math"/>
                <a:cs typeface="Cambria Math"/>
              </a:rPr>
              <a:t>CHILDHOOD </a:t>
            </a:r>
            <a:r>
              <a:rPr sz="4800" spc="-330" dirty="0">
                <a:latin typeface="Cambria Math"/>
                <a:cs typeface="Cambria Math"/>
              </a:rPr>
              <a:t>PAEDIATRIC</a:t>
            </a:r>
            <a:r>
              <a:rPr sz="4800" spc="-445" dirty="0">
                <a:latin typeface="Cambria Math"/>
                <a:cs typeface="Cambria Math"/>
              </a:rPr>
              <a:t> </a:t>
            </a:r>
            <a:r>
              <a:rPr sz="4800" spc="-275" dirty="0">
                <a:latin typeface="Cambria Math"/>
                <a:cs typeface="Cambria Math"/>
              </a:rPr>
              <a:t>EMERGENCY</a:t>
            </a:r>
            <a:endParaRPr sz="4800">
              <a:latin typeface="Cambria Math"/>
              <a:cs typeface="Cambria Math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68145A7-DFDC-4AD1-AE52-B55E5615712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885685" y="5029200"/>
            <a:ext cx="3505200" cy="861774"/>
          </a:xfrm>
        </p:spPr>
        <p:txBody>
          <a:bodyPr/>
          <a:lstStyle/>
          <a:p>
            <a:r>
              <a:rPr lang="en-US" dirty="0"/>
              <a:t>Ms. Nirali soni </a:t>
            </a:r>
          </a:p>
          <a:p>
            <a:r>
              <a:rPr lang="en-US" dirty="0" err="1"/>
              <a:t>M.Sc</a:t>
            </a:r>
            <a:r>
              <a:rPr lang="en-US" dirty="0"/>
              <a:t> Nursing Tutor</a:t>
            </a:r>
            <a:endParaRPr lang="en-IN" dirty="0"/>
          </a:p>
        </p:txBody>
      </p:sp>
      <p:sp>
        <p:nvSpPr>
          <p:cNvPr id="4" name="object 4"/>
          <p:cNvSpPr/>
          <p:nvPr/>
        </p:nvSpPr>
        <p:spPr>
          <a:xfrm>
            <a:off x="6332220" y="5509259"/>
            <a:ext cx="3084576" cy="847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4464" y="5507735"/>
            <a:ext cx="3063239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61247" y="5966459"/>
            <a:ext cx="2895600" cy="647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32292" y="6408420"/>
            <a:ext cx="3311652" cy="449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0541" y="143332"/>
            <a:ext cx="9655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Algorithm </a:t>
            </a:r>
            <a:r>
              <a:rPr sz="3600" spc="-5" dirty="0"/>
              <a:t>for </a:t>
            </a:r>
            <a:r>
              <a:rPr sz="3600" spc="-10" dirty="0"/>
              <a:t>Cardiopulmonary</a:t>
            </a:r>
            <a:r>
              <a:rPr sz="3600" spc="-35" dirty="0"/>
              <a:t> </a:t>
            </a:r>
            <a:r>
              <a:rPr sz="3600" spc="-5" dirty="0"/>
              <a:t>Resuscitation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520695" y="705611"/>
            <a:ext cx="7354824" cy="6152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6626" y="278637"/>
            <a:ext cx="3720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Other</a:t>
            </a:r>
            <a:r>
              <a:rPr spc="-50" dirty="0"/>
              <a:t> </a:t>
            </a:r>
            <a:r>
              <a:rPr spc="-15" dirty="0"/>
              <a:t>Measures</a:t>
            </a:r>
          </a:p>
        </p:txBody>
      </p:sp>
      <p:sp>
        <p:nvSpPr>
          <p:cNvPr id="3" name="object 3"/>
          <p:cNvSpPr/>
          <p:nvPr/>
        </p:nvSpPr>
        <p:spPr>
          <a:xfrm>
            <a:off x="352691" y="3471671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4283964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5224271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9953" y="1267713"/>
            <a:ext cx="11487785" cy="45980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27685" marR="5080" indent="-515620">
              <a:lnSpc>
                <a:spcPts val="2700"/>
              </a:lnSpc>
              <a:spcBef>
                <a:spcPts val="43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Endotracheal Intubation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Facilitates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better ventilation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effective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tracheal 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suction.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Intubation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Protects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airway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from aspiration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enables 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administration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500" b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medication.</a:t>
            </a:r>
            <a:endParaRPr sz="25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Oxygenation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prevent</a:t>
            </a:r>
            <a:r>
              <a:rPr sz="2500" b="1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Hypoxia.</a:t>
            </a:r>
            <a:endParaRPr sz="25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Establish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IV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line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immediately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40" dirty="0">
                <a:solidFill>
                  <a:srgbClr val="FFFFFF"/>
                </a:solidFill>
                <a:latin typeface="Cambria"/>
                <a:cs typeface="Cambria"/>
              </a:rPr>
              <a:t>give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fluids and</a:t>
            </a:r>
            <a:r>
              <a:rPr sz="2500" b="1" spc="22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drugs.</a:t>
            </a:r>
            <a:endParaRPr sz="2500">
              <a:latin typeface="Cambria"/>
              <a:cs typeface="Cambria"/>
            </a:endParaRPr>
          </a:p>
          <a:p>
            <a:pPr marL="527685" marR="184785">
              <a:lnSpc>
                <a:spcPts val="2700"/>
              </a:lnSpc>
              <a:spcBef>
                <a:spcPts val="1045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Sodabicard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1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ml/kg diluted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same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amount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distilled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water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can be </a:t>
            </a: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given 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IV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slow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treat</a:t>
            </a:r>
            <a:r>
              <a:rPr sz="2500" b="1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acidosis.</a:t>
            </a:r>
            <a:endParaRPr sz="2500">
              <a:latin typeface="Cambria"/>
              <a:cs typeface="Cambria"/>
            </a:endParaRPr>
          </a:p>
          <a:p>
            <a:pPr marL="527685">
              <a:lnSpc>
                <a:spcPct val="100000"/>
              </a:lnSpc>
              <a:spcBef>
                <a:spcPts val="660"/>
              </a:spcBef>
            </a:pP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Hypotensive,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Normal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Saline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dose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20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ml/kg </a:t>
            </a: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given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expand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IV</a:t>
            </a:r>
            <a:r>
              <a:rPr sz="2500" b="1" spc="2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40" dirty="0">
                <a:solidFill>
                  <a:srgbClr val="FFFFFF"/>
                </a:solidFill>
                <a:latin typeface="Cambria"/>
                <a:cs typeface="Cambria"/>
              </a:rPr>
              <a:t>Volume.</a:t>
            </a:r>
            <a:endParaRPr sz="2500">
              <a:latin typeface="Cambria"/>
              <a:cs typeface="Cambria"/>
            </a:endParaRPr>
          </a:p>
          <a:p>
            <a:pPr marL="274320" indent="-262255">
              <a:lnSpc>
                <a:spcPct val="100000"/>
              </a:lnSpc>
              <a:spcBef>
                <a:spcPts val="695"/>
              </a:spcBef>
              <a:buAutoNum type="arabicPeriod" startAt="4"/>
              <a:tabLst>
                <a:tab pos="274955" algn="l"/>
              </a:tabLst>
            </a:pP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Adrenaline</a:t>
            </a:r>
            <a:endParaRPr sz="2500">
              <a:latin typeface="Cambria"/>
              <a:cs typeface="Cambria"/>
            </a:endParaRPr>
          </a:p>
          <a:p>
            <a:pPr marL="527685" marR="227965">
              <a:lnSpc>
                <a:spcPts val="2700"/>
              </a:lnSpc>
              <a:spcBef>
                <a:spcPts val="1055"/>
              </a:spcBef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It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increase blood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pressure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improving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perfusion.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Adrenaline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0.1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ml/kg 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1 :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10,000 solution should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given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IV</a:t>
            </a:r>
            <a:r>
              <a:rPr sz="2500" b="1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40" dirty="0">
                <a:solidFill>
                  <a:srgbClr val="FFFFFF"/>
                </a:solidFill>
                <a:latin typeface="Cambria"/>
                <a:cs typeface="Cambria"/>
              </a:rPr>
              <a:t>initially.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585" y="278637"/>
            <a:ext cx="8943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dirty="0"/>
              <a:t>of </a:t>
            </a:r>
            <a:r>
              <a:rPr spc="-20" dirty="0"/>
              <a:t>Pediatric</a:t>
            </a:r>
            <a:r>
              <a:rPr spc="5" dirty="0"/>
              <a:t> </a:t>
            </a:r>
            <a:r>
              <a:rPr spc="-10" dirty="0"/>
              <a:t>Emergencies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9800"/>
              </a:lnSpc>
              <a:spcBef>
                <a:spcPts val="90"/>
              </a:spcBef>
            </a:pPr>
            <a:r>
              <a:rPr spc="-55" dirty="0">
                <a:solidFill>
                  <a:srgbClr val="FFFFFF"/>
                </a:solidFill>
              </a:rPr>
              <a:t>Young </a:t>
            </a:r>
            <a:r>
              <a:rPr spc="-10" dirty="0">
                <a:solidFill>
                  <a:srgbClr val="FFFFFF"/>
                </a:solidFill>
              </a:rPr>
              <a:t>Children </a:t>
            </a:r>
            <a:r>
              <a:rPr spc="-15" dirty="0">
                <a:solidFill>
                  <a:srgbClr val="FFFFFF"/>
                </a:solidFill>
              </a:rPr>
              <a:t>are more prone </a:t>
            </a:r>
            <a:r>
              <a:rPr spc="-25" dirty="0">
                <a:solidFill>
                  <a:srgbClr val="FFFFFF"/>
                </a:solidFill>
              </a:rPr>
              <a:t>to </a:t>
            </a:r>
            <a:r>
              <a:rPr spc="-10" dirty="0">
                <a:solidFill>
                  <a:srgbClr val="FFFFFF"/>
                </a:solidFill>
              </a:rPr>
              <a:t>emergency due </a:t>
            </a:r>
            <a:r>
              <a:rPr spc="-25" dirty="0">
                <a:solidFill>
                  <a:srgbClr val="FFFFFF"/>
                </a:solidFill>
              </a:rPr>
              <a:t>to </a:t>
            </a:r>
            <a:r>
              <a:rPr spc="-10" dirty="0">
                <a:solidFill>
                  <a:srgbClr val="FFFFFF"/>
                </a:solidFill>
              </a:rPr>
              <a:t>Intense </a:t>
            </a:r>
            <a:r>
              <a:rPr spc="-45" dirty="0">
                <a:solidFill>
                  <a:srgbClr val="FFFFFF"/>
                </a:solidFill>
              </a:rPr>
              <a:t>activity,  </a:t>
            </a:r>
            <a:r>
              <a:rPr spc="-10" dirty="0">
                <a:solidFill>
                  <a:srgbClr val="FFFFFF"/>
                </a:solidFill>
              </a:rPr>
              <a:t>insatiable </a:t>
            </a:r>
            <a:r>
              <a:rPr spc="-5" dirty="0">
                <a:solidFill>
                  <a:srgbClr val="FFFFFF"/>
                </a:solidFill>
              </a:rPr>
              <a:t>curiosity and </a:t>
            </a:r>
            <a:r>
              <a:rPr spc="-10" dirty="0">
                <a:solidFill>
                  <a:srgbClr val="FFFFFF"/>
                </a:solidFill>
              </a:rPr>
              <a:t>immaturity </a:t>
            </a:r>
            <a:r>
              <a:rPr spc="-45" dirty="0">
                <a:solidFill>
                  <a:srgbClr val="FFFFFF"/>
                </a:solidFill>
              </a:rPr>
              <a:t>have </a:t>
            </a:r>
            <a:r>
              <a:rPr spc="-15" dirty="0">
                <a:solidFill>
                  <a:srgbClr val="FFFFFF"/>
                </a:solidFill>
              </a:rPr>
              <a:t>more </a:t>
            </a:r>
            <a:r>
              <a:rPr spc="-5" dirty="0">
                <a:solidFill>
                  <a:srgbClr val="FFFFFF"/>
                </a:solidFill>
              </a:rPr>
              <a:t>Accidents.e.g.Scalds,  </a:t>
            </a:r>
            <a:r>
              <a:rPr spc="-25" dirty="0">
                <a:solidFill>
                  <a:srgbClr val="FFFFFF"/>
                </a:solidFill>
              </a:rPr>
              <a:t>Falls, </a:t>
            </a:r>
            <a:r>
              <a:rPr spc="-15" dirty="0">
                <a:solidFill>
                  <a:srgbClr val="FFFFFF"/>
                </a:solidFill>
              </a:rPr>
              <a:t>Poisoning </a:t>
            </a:r>
            <a:r>
              <a:rPr spc="-5" dirty="0">
                <a:solidFill>
                  <a:srgbClr val="FFFFFF"/>
                </a:solidFill>
              </a:rPr>
              <a:t>, Household Solutions. </a:t>
            </a:r>
            <a:r>
              <a:rPr spc="-10" dirty="0">
                <a:solidFill>
                  <a:srgbClr val="FFFFFF"/>
                </a:solidFill>
              </a:rPr>
              <a:t>Accidents </a:t>
            </a:r>
            <a:r>
              <a:rPr spc="-5" dirty="0">
                <a:solidFill>
                  <a:srgbClr val="FFFFFF"/>
                </a:solidFill>
              </a:rPr>
              <a:t>can be </a:t>
            </a:r>
            <a:r>
              <a:rPr spc="-25" dirty="0">
                <a:solidFill>
                  <a:srgbClr val="FFFFFF"/>
                </a:solidFill>
              </a:rPr>
              <a:t>prevented </a:t>
            </a:r>
            <a:r>
              <a:rPr spc="-35" dirty="0">
                <a:solidFill>
                  <a:srgbClr val="FFFFFF"/>
                </a:solidFill>
              </a:rPr>
              <a:t>by  </a:t>
            </a:r>
            <a:r>
              <a:rPr spc="-10" dirty="0">
                <a:solidFill>
                  <a:srgbClr val="FFFFFF"/>
                </a:solidFill>
              </a:rPr>
              <a:t>parents </a:t>
            </a:r>
            <a:r>
              <a:rPr spc="-20" dirty="0">
                <a:solidFill>
                  <a:srgbClr val="FFFFFF"/>
                </a:solidFill>
              </a:rPr>
              <a:t>to </a:t>
            </a:r>
            <a:r>
              <a:rPr spc="-5" dirty="0">
                <a:solidFill>
                  <a:srgbClr val="FFFFFF"/>
                </a:solidFill>
              </a:rPr>
              <a:t>a </a:t>
            </a:r>
            <a:r>
              <a:rPr spc="-10" dirty="0">
                <a:solidFill>
                  <a:srgbClr val="FFFFFF"/>
                </a:solidFill>
              </a:rPr>
              <a:t>great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spc="-15" dirty="0">
                <a:solidFill>
                  <a:srgbClr val="FFFFFF"/>
                </a:solidFill>
              </a:rPr>
              <a:t>extends.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1570" y="278637"/>
            <a:ext cx="2330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Drowning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9953" y="1179102"/>
            <a:ext cx="11367135" cy="2940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300"/>
              </a:lnSpc>
              <a:spcBef>
                <a:spcPts val="95"/>
              </a:spcBef>
            </a:pP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Drowning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is a cause of accidental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death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children Accidental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drowning </a:t>
            </a:r>
            <a:r>
              <a:rPr sz="2500" b="1" spc="-40" dirty="0">
                <a:solidFill>
                  <a:srgbClr val="FFFFFF"/>
                </a:solidFill>
                <a:latin typeface="Cambria"/>
                <a:cs typeface="Cambria"/>
              </a:rPr>
              <a:t>may 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occur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because children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do not </a:t>
            </a:r>
            <a:r>
              <a:rPr sz="2500" b="1" spc="-45" dirty="0">
                <a:solidFill>
                  <a:srgbClr val="FFFFFF"/>
                </a:solidFill>
                <a:latin typeface="Cambria"/>
                <a:cs typeface="Cambria"/>
              </a:rPr>
              <a:t>have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adequate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protective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supervision.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It </a:t>
            </a: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may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be  defined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submersion incident leading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death within the first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24</a:t>
            </a:r>
            <a:r>
              <a:rPr sz="2500" b="1" spc="2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hrs.</a:t>
            </a:r>
            <a:endParaRPr sz="2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3200" b="1" spc="-5" dirty="0">
                <a:solidFill>
                  <a:srgbClr val="FFFF00"/>
                </a:solidFill>
                <a:latin typeface="Cambria"/>
                <a:cs typeface="Cambria"/>
              </a:rPr>
              <a:t>Near</a:t>
            </a:r>
            <a:r>
              <a:rPr sz="3200" b="1" spc="-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b="1" spc="-20" dirty="0">
                <a:solidFill>
                  <a:srgbClr val="FFFF00"/>
                </a:solidFill>
                <a:latin typeface="Cambria"/>
                <a:cs typeface="Cambria"/>
              </a:rPr>
              <a:t>Drowning</a:t>
            </a:r>
            <a:endParaRPr sz="3200">
              <a:latin typeface="Cambria"/>
              <a:cs typeface="Cambria"/>
            </a:endParaRPr>
          </a:p>
          <a:p>
            <a:pPr marL="12700" marR="262255">
              <a:lnSpc>
                <a:spcPct val="123300"/>
              </a:lnSpc>
              <a:spcBef>
                <a:spcPts val="25"/>
              </a:spcBef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It is a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submersion incident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which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individual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survives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more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than 24 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hrs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,irrespective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eventual</a:t>
            </a:r>
            <a:r>
              <a:rPr sz="2500" b="1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outcome.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88664" y="4283963"/>
            <a:ext cx="5029199" cy="2574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3096" y="243586"/>
            <a:ext cx="17881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Cau</a:t>
            </a:r>
            <a:r>
              <a:rPr sz="4400" spc="-15" dirty="0"/>
              <a:t>s</a:t>
            </a:r>
            <a:r>
              <a:rPr sz="4400" dirty="0"/>
              <a:t>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52691" y="1382267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2276855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3291840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91" y="3747515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691" y="4203191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691" y="4660391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691" y="5116067"/>
            <a:ext cx="202692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691" y="5571744"/>
            <a:ext cx="202692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9953" y="1261617"/>
            <a:ext cx="11357610" cy="49263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97155">
              <a:lnSpc>
                <a:spcPts val="3020"/>
              </a:lnSpc>
              <a:spcBef>
                <a:spcPts val="480"/>
              </a:spcBef>
            </a:pP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Most Childhood </a:t>
            </a:r>
            <a:r>
              <a:rPr sz="2800" b="1" spc="-20" dirty="0">
                <a:solidFill>
                  <a:srgbClr val="FFFFFF"/>
                </a:solidFill>
                <a:latin typeface="Cambria"/>
                <a:cs typeface="Cambria"/>
              </a:rPr>
              <a:t>drowning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occur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fresh </a:t>
            </a:r>
            <a:r>
              <a:rPr sz="2800" b="1" spc="-65" dirty="0">
                <a:solidFill>
                  <a:srgbClr val="FFFFFF"/>
                </a:solidFill>
                <a:latin typeface="Cambria"/>
                <a:cs typeface="Cambria"/>
              </a:rPr>
              <a:t>water,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bathtubs, 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Swimming  Pools,Ponds,Large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Buckets, </a:t>
            </a:r>
            <a:r>
              <a:rPr sz="2800" b="1" spc="-30" dirty="0">
                <a:solidFill>
                  <a:srgbClr val="FFFFFF"/>
                </a:solidFill>
                <a:latin typeface="Cambria"/>
                <a:cs typeface="Cambria"/>
              </a:rPr>
              <a:t>Washing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Machine, </a:t>
            </a:r>
            <a:r>
              <a:rPr sz="2800" b="1" spc="-40" dirty="0">
                <a:solidFill>
                  <a:srgbClr val="FFFFFF"/>
                </a:solidFill>
                <a:latin typeface="Cambria"/>
                <a:cs typeface="Cambria"/>
              </a:rPr>
              <a:t>Toilets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800" b="1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45" dirty="0">
                <a:solidFill>
                  <a:srgbClr val="FFFFFF"/>
                </a:solidFill>
                <a:latin typeface="Cambria"/>
                <a:cs typeface="Cambria"/>
              </a:rPr>
              <a:t>Tanks.</a:t>
            </a:r>
            <a:endParaRPr sz="2800">
              <a:latin typeface="Cambria"/>
              <a:cs typeface="Cambria"/>
            </a:endParaRPr>
          </a:p>
          <a:p>
            <a:pPr marL="338455">
              <a:lnSpc>
                <a:spcPct val="100000"/>
              </a:lnSpc>
              <a:spcBef>
                <a:spcPts val="620"/>
              </a:spcBef>
            </a:pP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Adolescents </a:t>
            </a:r>
            <a:r>
              <a:rPr sz="2800" b="1" spc="-20" dirty="0">
                <a:solidFill>
                  <a:srgbClr val="FFFFFF"/>
                </a:solidFill>
                <a:latin typeface="Cambria"/>
                <a:cs typeface="Cambria"/>
              </a:rPr>
              <a:t>drowning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occurs 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Lake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800" b="1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mbria"/>
                <a:cs typeface="Cambria"/>
              </a:rPr>
              <a:t>Rivers.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solidFill>
                  <a:srgbClr val="FFC000"/>
                </a:solidFill>
                <a:latin typeface="Cambria"/>
                <a:cs typeface="Cambria"/>
              </a:rPr>
              <a:t>Causes of </a:t>
            </a:r>
            <a:r>
              <a:rPr sz="2800" b="1" spc="-20" dirty="0">
                <a:solidFill>
                  <a:srgbClr val="FFC000"/>
                </a:solidFill>
                <a:latin typeface="Cambria"/>
                <a:cs typeface="Cambria"/>
              </a:rPr>
              <a:t>Hypoxemia </a:t>
            </a:r>
            <a:r>
              <a:rPr sz="2800" b="1" spc="-5" dirty="0">
                <a:solidFill>
                  <a:srgbClr val="FFC000"/>
                </a:solidFill>
                <a:latin typeface="Cambria"/>
                <a:cs typeface="Cambria"/>
              </a:rPr>
              <a:t>in</a:t>
            </a:r>
            <a:r>
              <a:rPr sz="2800" b="1" spc="35" dirty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FFC000"/>
                </a:solidFill>
                <a:latin typeface="Cambria"/>
                <a:cs typeface="Cambria"/>
              </a:rPr>
              <a:t>Drowning</a:t>
            </a:r>
            <a:endParaRPr sz="28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725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Laryngeal</a:t>
            </a:r>
            <a:r>
              <a:rPr sz="24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Spasm</a:t>
            </a:r>
            <a:endParaRPr sz="2400">
              <a:latin typeface="Cambria"/>
              <a:cs typeface="Cambria"/>
            </a:endParaRPr>
          </a:p>
          <a:p>
            <a:pPr marL="241300" marR="3823970">
              <a:lnSpc>
                <a:spcPct val="124600"/>
              </a:lnSpc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Pulmonary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Shunting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through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Non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ventilated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Alveoli. 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Collapse of</a:t>
            </a:r>
            <a:r>
              <a:rPr sz="24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Alveoli.</a:t>
            </a:r>
            <a:endParaRPr sz="2400">
              <a:latin typeface="Cambria"/>
              <a:cs typeface="Cambria"/>
            </a:endParaRPr>
          </a:p>
          <a:p>
            <a:pPr marL="241300" marR="5699125">
              <a:lnSpc>
                <a:spcPct val="124600"/>
              </a:lnSpc>
              <a:spcBef>
                <a:spcPts val="10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Fluid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Alveoli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and Pulmonary Edema.  Decreased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Lung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 Compliance.</a:t>
            </a:r>
            <a:endParaRPr sz="2400">
              <a:latin typeface="Cambria"/>
              <a:cs typeface="Cambria"/>
            </a:endParaRPr>
          </a:p>
          <a:p>
            <a:pPr marL="241300" marR="205104">
              <a:lnSpc>
                <a:spcPts val="2590"/>
              </a:lnSpc>
              <a:spcBef>
                <a:spcPts val="1040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Complications-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Aspiration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Pneumonitis,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Altered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Alveolar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Capillary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Membrane, 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Formation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Protein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rich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exudates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400" b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infection.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2805" y="89154"/>
            <a:ext cx="3886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Pathophysiology</a:t>
            </a:r>
          </a:p>
        </p:txBody>
      </p:sp>
      <p:sp>
        <p:nvSpPr>
          <p:cNvPr id="3" name="object 3"/>
          <p:cNvSpPr/>
          <p:nvPr/>
        </p:nvSpPr>
        <p:spPr>
          <a:xfrm>
            <a:off x="417576" y="848867"/>
            <a:ext cx="5643880" cy="5629910"/>
          </a:xfrm>
          <a:custGeom>
            <a:avLst/>
            <a:gdLst/>
            <a:ahLst/>
            <a:cxnLst/>
            <a:rect l="l" t="t" r="r" b="b"/>
            <a:pathLst>
              <a:path w="5643880" h="5629910">
                <a:moveTo>
                  <a:pt x="0" y="5629656"/>
                </a:moveTo>
                <a:lnTo>
                  <a:pt x="5643372" y="5629656"/>
                </a:lnTo>
                <a:lnTo>
                  <a:pt x="5643372" y="0"/>
                </a:lnTo>
                <a:lnTo>
                  <a:pt x="0" y="0"/>
                </a:lnTo>
                <a:lnTo>
                  <a:pt x="0" y="562965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7576" y="848867"/>
            <a:ext cx="5643880" cy="5629910"/>
          </a:xfrm>
          <a:custGeom>
            <a:avLst/>
            <a:gdLst/>
            <a:ahLst/>
            <a:cxnLst/>
            <a:rect l="l" t="t" r="r" b="b"/>
            <a:pathLst>
              <a:path w="5643880" h="5629910">
                <a:moveTo>
                  <a:pt x="0" y="5629656"/>
                </a:moveTo>
                <a:lnTo>
                  <a:pt x="5643372" y="5629656"/>
                </a:lnTo>
                <a:lnTo>
                  <a:pt x="5643372" y="0"/>
                </a:lnTo>
                <a:lnTo>
                  <a:pt x="0" y="0"/>
                </a:lnTo>
                <a:lnTo>
                  <a:pt x="0" y="5629656"/>
                </a:lnTo>
                <a:close/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Pathophysiology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506095" marR="290830" algn="ctr">
              <a:lnSpc>
                <a:spcPct val="100000"/>
              </a:lnSpc>
            </a:pP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Effects occurs as 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a Consequence</a:t>
            </a:r>
            <a:r>
              <a:rPr b="0" spc="-8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of  </a:t>
            </a:r>
            <a:r>
              <a:rPr b="0" spc="-10" dirty="0">
                <a:solidFill>
                  <a:srgbClr val="000000"/>
                </a:solidFill>
                <a:latin typeface="Cambria"/>
                <a:cs typeface="Cambria"/>
              </a:rPr>
              <a:t>Hypoxemia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07010" algn="ctr">
              <a:lnSpc>
                <a:spcPct val="100000"/>
              </a:lnSpc>
            </a:pP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Aspiration 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and </a:t>
            </a:r>
            <a:r>
              <a:rPr b="0" spc="-25" dirty="0">
                <a:solidFill>
                  <a:srgbClr val="000000"/>
                </a:solidFill>
                <a:latin typeface="Cambria"/>
                <a:cs typeface="Cambria"/>
              </a:rPr>
              <a:t>Failure 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of other</a:t>
            </a:r>
            <a:r>
              <a:rPr b="0" spc="-5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mbria"/>
                <a:cs typeface="Cambria"/>
              </a:rPr>
              <a:t>Organs.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64490" marR="147320" indent="-1905" algn="ctr">
              <a:lnSpc>
                <a:spcPct val="99800"/>
              </a:lnSpc>
              <a:spcBef>
                <a:spcPts val="5"/>
              </a:spcBef>
            </a:pP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Death is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either due </a:t>
            </a:r>
            <a:r>
              <a:rPr b="0" spc="-10" dirty="0">
                <a:solidFill>
                  <a:srgbClr val="000000"/>
                </a:solidFill>
                <a:latin typeface="Cambria"/>
                <a:cs typeface="Cambria"/>
              </a:rPr>
              <a:t>to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Immediate  </a:t>
            </a:r>
            <a:r>
              <a:rPr b="0" spc="-10" dirty="0">
                <a:solidFill>
                  <a:srgbClr val="000000"/>
                </a:solidFill>
                <a:latin typeface="Cambria"/>
                <a:cs typeface="Cambria"/>
              </a:rPr>
              <a:t>asphyxia following 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Laryngeal</a:t>
            </a:r>
            <a:r>
              <a:rPr b="0" spc="-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spasm,  Aspiration 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of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Fluid 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or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Due </a:t>
            </a:r>
            <a:r>
              <a:rPr b="0" spc="-15" dirty="0">
                <a:solidFill>
                  <a:srgbClr val="000000"/>
                </a:solidFill>
                <a:latin typeface="Cambria"/>
                <a:cs typeface="Cambria"/>
              </a:rPr>
              <a:t>to </a:t>
            </a:r>
            <a:r>
              <a:rPr b="0" spc="-10" dirty="0">
                <a:solidFill>
                  <a:srgbClr val="000000"/>
                </a:solidFill>
                <a:latin typeface="Cambria"/>
                <a:cs typeface="Cambria"/>
              </a:rPr>
              <a:t>late  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Complication</a:t>
            </a:r>
            <a:r>
              <a:rPr sz="2800" b="0" dirty="0">
                <a:solidFill>
                  <a:srgbClr val="000000"/>
                </a:solidFill>
                <a:latin typeface="Cambria"/>
                <a:cs typeface="Cambria"/>
              </a:rPr>
              <a:t>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54138" y="2809494"/>
            <a:ext cx="171450" cy="522605"/>
          </a:xfrm>
          <a:custGeom>
            <a:avLst/>
            <a:gdLst/>
            <a:ahLst/>
            <a:cxnLst/>
            <a:rect l="l" t="t" r="r" b="b"/>
            <a:pathLst>
              <a:path w="171450" h="522604">
                <a:moveTo>
                  <a:pt x="16498" y="351377"/>
                </a:moveTo>
                <a:lnTo>
                  <a:pt x="9304" y="353821"/>
                </a:lnTo>
                <a:lnTo>
                  <a:pt x="3679" y="358800"/>
                </a:lnTo>
                <a:lnTo>
                  <a:pt x="494" y="365363"/>
                </a:lnTo>
                <a:lnTo>
                  <a:pt x="0" y="372663"/>
                </a:lnTo>
                <a:lnTo>
                  <a:pt x="2446" y="379856"/>
                </a:lnTo>
                <a:lnTo>
                  <a:pt x="85123" y="522604"/>
                </a:lnTo>
                <a:lnTo>
                  <a:pt x="107283" y="484885"/>
                </a:lnTo>
                <a:lnTo>
                  <a:pt x="66200" y="484758"/>
                </a:lnTo>
                <a:lnTo>
                  <a:pt x="66420" y="414351"/>
                </a:lnTo>
                <a:lnTo>
                  <a:pt x="35339" y="360806"/>
                </a:lnTo>
                <a:lnTo>
                  <a:pt x="30360" y="355107"/>
                </a:lnTo>
                <a:lnTo>
                  <a:pt x="23798" y="351885"/>
                </a:lnTo>
                <a:lnTo>
                  <a:pt x="16498" y="351377"/>
                </a:lnTo>
                <a:close/>
              </a:path>
              <a:path w="171450" h="522604">
                <a:moveTo>
                  <a:pt x="66422" y="414354"/>
                </a:moveTo>
                <a:lnTo>
                  <a:pt x="66200" y="484758"/>
                </a:lnTo>
                <a:lnTo>
                  <a:pt x="104300" y="484885"/>
                </a:lnTo>
                <a:lnTo>
                  <a:pt x="104331" y="475233"/>
                </a:lnTo>
                <a:lnTo>
                  <a:pt x="68867" y="475106"/>
                </a:lnTo>
                <a:lnTo>
                  <a:pt x="85367" y="446992"/>
                </a:lnTo>
                <a:lnTo>
                  <a:pt x="66422" y="414354"/>
                </a:lnTo>
                <a:close/>
              </a:path>
              <a:path w="171450" h="522604">
                <a:moveTo>
                  <a:pt x="154763" y="351845"/>
                </a:moveTo>
                <a:lnTo>
                  <a:pt x="104522" y="414351"/>
                </a:lnTo>
                <a:lnTo>
                  <a:pt x="104300" y="484885"/>
                </a:lnTo>
                <a:lnTo>
                  <a:pt x="107283" y="484885"/>
                </a:lnTo>
                <a:lnTo>
                  <a:pt x="168689" y="380364"/>
                </a:lnTo>
                <a:lnTo>
                  <a:pt x="171156" y="373189"/>
                </a:lnTo>
                <a:lnTo>
                  <a:pt x="170705" y="365918"/>
                </a:lnTo>
                <a:lnTo>
                  <a:pt x="167564" y="359362"/>
                </a:lnTo>
                <a:lnTo>
                  <a:pt x="161958" y="354329"/>
                </a:lnTo>
                <a:lnTo>
                  <a:pt x="154763" y="351845"/>
                </a:lnTo>
                <a:close/>
              </a:path>
              <a:path w="171450" h="522604">
                <a:moveTo>
                  <a:pt x="85367" y="446992"/>
                </a:moveTo>
                <a:lnTo>
                  <a:pt x="68867" y="475106"/>
                </a:lnTo>
                <a:lnTo>
                  <a:pt x="101760" y="475233"/>
                </a:lnTo>
                <a:lnTo>
                  <a:pt x="85367" y="446992"/>
                </a:lnTo>
                <a:close/>
              </a:path>
              <a:path w="171450" h="522604">
                <a:moveTo>
                  <a:pt x="104522" y="414351"/>
                </a:moveTo>
                <a:lnTo>
                  <a:pt x="85367" y="446992"/>
                </a:lnTo>
                <a:lnTo>
                  <a:pt x="101760" y="475233"/>
                </a:lnTo>
                <a:lnTo>
                  <a:pt x="104331" y="475233"/>
                </a:lnTo>
                <a:lnTo>
                  <a:pt x="104522" y="414351"/>
                </a:lnTo>
                <a:close/>
              </a:path>
              <a:path w="171450" h="522604">
                <a:moveTo>
                  <a:pt x="105824" y="0"/>
                </a:moveTo>
                <a:lnTo>
                  <a:pt x="67724" y="0"/>
                </a:lnTo>
                <a:lnTo>
                  <a:pt x="66422" y="414354"/>
                </a:lnTo>
                <a:lnTo>
                  <a:pt x="85367" y="446992"/>
                </a:lnTo>
                <a:lnTo>
                  <a:pt x="104521" y="414354"/>
                </a:lnTo>
                <a:lnTo>
                  <a:pt x="1058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3173" y="3580129"/>
            <a:ext cx="171450" cy="510540"/>
          </a:xfrm>
          <a:custGeom>
            <a:avLst/>
            <a:gdLst/>
            <a:ahLst/>
            <a:cxnLst/>
            <a:rect l="l" t="t" r="r" b="b"/>
            <a:pathLst>
              <a:path w="171450" h="510539">
                <a:moveTo>
                  <a:pt x="16994" y="337321"/>
                </a:moveTo>
                <a:lnTo>
                  <a:pt x="9822" y="339598"/>
                </a:lnTo>
                <a:lnTo>
                  <a:pt x="4024" y="344485"/>
                </a:lnTo>
                <a:lnTo>
                  <a:pt x="678" y="350980"/>
                </a:lnTo>
                <a:lnTo>
                  <a:pt x="0" y="358261"/>
                </a:lnTo>
                <a:lnTo>
                  <a:pt x="2202" y="365506"/>
                </a:lnTo>
                <a:lnTo>
                  <a:pt x="81704" y="510032"/>
                </a:lnTo>
                <a:lnTo>
                  <a:pt x="104783" y="472694"/>
                </a:lnTo>
                <a:lnTo>
                  <a:pt x="101770" y="472694"/>
                </a:lnTo>
                <a:lnTo>
                  <a:pt x="63670" y="471805"/>
                </a:lnTo>
                <a:lnTo>
                  <a:pt x="65470" y="401411"/>
                </a:lnTo>
                <a:lnTo>
                  <a:pt x="35603" y="347091"/>
                </a:lnTo>
                <a:lnTo>
                  <a:pt x="30718" y="341294"/>
                </a:lnTo>
                <a:lnTo>
                  <a:pt x="24237" y="337962"/>
                </a:lnTo>
                <a:lnTo>
                  <a:pt x="16994" y="337321"/>
                </a:lnTo>
                <a:close/>
              </a:path>
              <a:path w="171450" h="510539">
                <a:moveTo>
                  <a:pt x="65470" y="401411"/>
                </a:moveTo>
                <a:lnTo>
                  <a:pt x="63670" y="471805"/>
                </a:lnTo>
                <a:lnTo>
                  <a:pt x="101770" y="472694"/>
                </a:lnTo>
                <a:lnTo>
                  <a:pt x="102017" y="463042"/>
                </a:lnTo>
                <a:lnTo>
                  <a:pt x="99357" y="463042"/>
                </a:lnTo>
                <a:lnTo>
                  <a:pt x="66464" y="462280"/>
                </a:lnTo>
                <a:lnTo>
                  <a:pt x="83646" y="434468"/>
                </a:lnTo>
                <a:lnTo>
                  <a:pt x="65470" y="401411"/>
                </a:lnTo>
                <a:close/>
              </a:path>
              <a:path w="171450" h="510539">
                <a:moveTo>
                  <a:pt x="155152" y="340879"/>
                </a:moveTo>
                <a:lnTo>
                  <a:pt x="103573" y="402215"/>
                </a:lnTo>
                <a:lnTo>
                  <a:pt x="101770" y="472694"/>
                </a:lnTo>
                <a:lnTo>
                  <a:pt x="104783" y="472694"/>
                </a:lnTo>
                <a:lnTo>
                  <a:pt x="168445" y="369697"/>
                </a:lnTo>
                <a:lnTo>
                  <a:pt x="171098" y="362626"/>
                </a:lnTo>
                <a:lnTo>
                  <a:pt x="170811" y="355330"/>
                </a:lnTo>
                <a:lnTo>
                  <a:pt x="167784" y="348676"/>
                </a:lnTo>
                <a:lnTo>
                  <a:pt x="162222" y="343535"/>
                </a:lnTo>
                <a:lnTo>
                  <a:pt x="155152" y="340879"/>
                </a:lnTo>
                <a:close/>
              </a:path>
              <a:path w="171450" h="510539">
                <a:moveTo>
                  <a:pt x="83646" y="434468"/>
                </a:moveTo>
                <a:lnTo>
                  <a:pt x="66464" y="462280"/>
                </a:lnTo>
                <a:lnTo>
                  <a:pt x="99357" y="463042"/>
                </a:lnTo>
                <a:lnTo>
                  <a:pt x="83646" y="434468"/>
                </a:lnTo>
                <a:close/>
              </a:path>
              <a:path w="171450" h="510539">
                <a:moveTo>
                  <a:pt x="103573" y="402215"/>
                </a:moveTo>
                <a:lnTo>
                  <a:pt x="83646" y="434468"/>
                </a:lnTo>
                <a:lnTo>
                  <a:pt x="99357" y="463042"/>
                </a:lnTo>
                <a:lnTo>
                  <a:pt x="102017" y="463042"/>
                </a:lnTo>
                <a:lnTo>
                  <a:pt x="103573" y="402215"/>
                </a:lnTo>
                <a:close/>
              </a:path>
              <a:path w="171450" h="510539">
                <a:moveTo>
                  <a:pt x="75735" y="0"/>
                </a:moveTo>
                <a:lnTo>
                  <a:pt x="65470" y="401411"/>
                </a:lnTo>
                <a:lnTo>
                  <a:pt x="83646" y="434468"/>
                </a:lnTo>
                <a:lnTo>
                  <a:pt x="103573" y="402215"/>
                </a:lnTo>
                <a:lnTo>
                  <a:pt x="113835" y="1016"/>
                </a:lnTo>
                <a:lnTo>
                  <a:pt x="75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92011" y="822960"/>
            <a:ext cx="5617845" cy="5709285"/>
          </a:xfrm>
          <a:prstGeom prst="rect">
            <a:avLst/>
          </a:prstGeom>
          <a:solidFill>
            <a:srgbClr val="D9D9D9"/>
          </a:solidFill>
          <a:ln w="57911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  <a:spcBef>
                <a:spcPts val="1935"/>
              </a:spcBef>
            </a:pP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Reaction </a:t>
            </a:r>
            <a:r>
              <a:rPr sz="2400" b="1" spc="-25" dirty="0">
                <a:solidFill>
                  <a:srgbClr val="C00000"/>
                </a:solidFill>
                <a:latin typeface="Cambria"/>
                <a:cs typeface="Cambria"/>
              </a:rPr>
              <a:t>to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Submersion.</a:t>
            </a:r>
            <a:endParaRPr sz="2400">
              <a:latin typeface="Cambria"/>
              <a:cs typeface="Cambria"/>
            </a:endParaRPr>
          </a:p>
          <a:p>
            <a:pPr marL="549275" indent="-457200">
              <a:lnSpc>
                <a:spcPct val="100000"/>
              </a:lnSpc>
              <a:buAutoNum type="arabicPeriod"/>
              <a:tabLst>
                <a:tab pos="548640" algn="l"/>
                <a:tab pos="549275" algn="l"/>
              </a:tabLst>
            </a:pPr>
            <a:r>
              <a:rPr sz="2400" spc="-10" dirty="0">
                <a:latin typeface="Cambria"/>
                <a:cs typeface="Cambria"/>
              </a:rPr>
              <a:t>Panic</a:t>
            </a:r>
            <a:endParaRPr sz="2400">
              <a:latin typeface="Cambria"/>
              <a:cs typeface="Cambria"/>
            </a:endParaRPr>
          </a:p>
          <a:p>
            <a:pPr marL="549275" indent="-457200">
              <a:lnSpc>
                <a:spcPct val="100000"/>
              </a:lnSpc>
              <a:buAutoNum type="arabicPeriod"/>
              <a:tabLst>
                <a:tab pos="548640" algn="l"/>
                <a:tab pos="549275" algn="l"/>
              </a:tabLst>
            </a:pPr>
            <a:r>
              <a:rPr sz="2400" spc="-15" dirty="0">
                <a:latin typeface="Cambria"/>
                <a:cs typeface="Cambria"/>
              </a:rPr>
              <a:t>Frantic</a:t>
            </a:r>
            <a:endParaRPr sz="2400">
              <a:latin typeface="Cambria"/>
              <a:cs typeface="Cambria"/>
            </a:endParaRPr>
          </a:p>
          <a:p>
            <a:pPr marL="549275" indent="-457200">
              <a:lnSpc>
                <a:spcPct val="100000"/>
              </a:lnSpc>
              <a:buAutoNum type="arabicPeriod"/>
              <a:tabLst>
                <a:tab pos="548640" algn="l"/>
                <a:tab pos="549275" algn="l"/>
              </a:tabLst>
            </a:pPr>
            <a:r>
              <a:rPr sz="2400" spc="-5" dirty="0">
                <a:latin typeface="Cambria"/>
                <a:cs typeface="Cambria"/>
              </a:rPr>
              <a:t>Struggling</a:t>
            </a:r>
            <a:endParaRPr sz="2400">
              <a:latin typeface="Cambria"/>
              <a:cs typeface="Cambria"/>
            </a:endParaRPr>
          </a:p>
          <a:p>
            <a:pPr marL="549275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48640" algn="l"/>
                <a:tab pos="549275" algn="l"/>
              </a:tabLst>
            </a:pPr>
            <a:r>
              <a:rPr sz="2400" spc="-5" dirty="0">
                <a:latin typeface="Cambria"/>
                <a:cs typeface="Cambria"/>
              </a:rPr>
              <a:t>An </a:t>
            </a:r>
            <a:r>
              <a:rPr sz="2400" spc="-10" dirty="0">
                <a:latin typeface="Cambria"/>
                <a:cs typeface="Cambria"/>
              </a:rPr>
              <a:t>Attempt to </a:t>
            </a:r>
            <a:r>
              <a:rPr sz="2400" spc="-5" dirty="0">
                <a:latin typeface="Cambria"/>
                <a:cs typeface="Cambria"/>
              </a:rPr>
              <a:t>hold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Breath.</a:t>
            </a:r>
            <a:endParaRPr sz="2400">
              <a:latin typeface="Cambria"/>
              <a:cs typeface="Cambria"/>
            </a:endParaRPr>
          </a:p>
          <a:p>
            <a:pPr marL="549275" indent="-457200">
              <a:lnSpc>
                <a:spcPct val="100000"/>
              </a:lnSpc>
              <a:buAutoNum type="arabicPeriod"/>
              <a:tabLst>
                <a:tab pos="548640" algn="l"/>
                <a:tab pos="549275" algn="l"/>
              </a:tabLst>
            </a:pPr>
            <a:r>
              <a:rPr sz="2400" dirty="0">
                <a:latin typeface="Cambria"/>
                <a:cs typeface="Cambria"/>
              </a:rPr>
              <a:t>Gasping</a:t>
            </a:r>
            <a:endParaRPr sz="2400">
              <a:latin typeface="Cambria"/>
              <a:cs typeface="Cambria"/>
            </a:endParaRPr>
          </a:p>
          <a:p>
            <a:pPr marL="549275" indent="-457200">
              <a:lnSpc>
                <a:spcPct val="100000"/>
              </a:lnSpc>
              <a:buAutoNum type="arabicPeriod"/>
              <a:tabLst>
                <a:tab pos="548640" algn="l"/>
                <a:tab pos="549275" algn="l"/>
              </a:tabLst>
            </a:pPr>
            <a:r>
              <a:rPr sz="2400" spc="-35" dirty="0">
                <a:latin typeface="Cambria"/>
                <a:cs typeface="Cambria"/>
              </a:rPr>
              <a:t>Vomit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10" dirty="0">
                <a:latin typeface="Cambria"/>
                <a:cs typeface="Cambria"/>
              </a:rPr>
              <a:t>Aspirate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30" dirty="0">
                <a:latin typeface="Cambria"/>
                <a:cs typeface="Cambria"/>
              </a:rPr>
              <a:t>Vomits</a:t>
            </a:r>
            <a:endParaRPr sz="2400">
              <a:latin typeface="Cambria"/>
              <a:cs typeface="Cambria"/>
            </a:endParaRPr>
          </a:p>
          <a:p>
            <a:pPr marL="549275" indent="-457200">
              <a:lnSpc>
                <a:spcPct val="100000"/>
              </a:lnSpc>
              <a:buAutoNum type="arabicPeriod"/>
              <a:tabLst>
                <a:tab pos="548640" algn="l"/>
                <a:tab pos="549275" algn="l"/>
              </a:tabLst>
            </a:pPr>
            <a:r>
              <a:rPr sz="2400" dirty="0">
                <a:latin typeface="Cambria"/>
                <a:cs typeface="Cambria"/>
              </a:rPr>
              <a:t>Laryngeal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Spasm</a:t>
            </a:r>
            <a:endParaRPr sz="2400">
              <a:latin typeface="Cambria"/>
              <a:cs typeface="Cambria"/>
            </a:endParaRPr>
          </a:p>
          <a:p>
            <a:pPr marL="549275" indent="-457200">
              <a:lnSpc>
                <a:spcPct val="100000"/>
              </a:lnSpc>
              <a:buAutoNum type="arabicPeriod"/>
              <a:tabLst>
                <a:tab pos="548640" algn="l"/>
                <a:tab pos="549275" algn="l"/>
              </a:tabLst>
            </a:pPr>
            <a:r>
              <a:rPr sz="2400" dirty="0">
                <a:latin typeface="Cambria"/>
                <a:cs typeface="Cambria"/>
              </a:rPr>
              <a:t>Unconsciousness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7982" y="158622"/>
            <a:ext cx="33585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Management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39953" y="891701"/>
            <a:ext cx="11055985" cy="2843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93875">
              <a:lnSpc>
                <a:spcPct val="1232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FFC000"/>
                </a:solidFill>
                <a:latin typeface="Cambria"/>
                <a:cs typeface="Cambria"/>
              </a:rPr>
              <a:t>Emergency </a:t>
            </a:r>
            <a:r>
              <a:rPr sz="2500" b="1" spc="-15" dirty="0">
                <a:solidFill>
                  <a:srgbClr val="FFC000"/>
                </a:solidFill>
                <a:latin typeface="Cambria"/>
                <a:cs typeface="Cambria"/>
              </a:rPr>
              <a:t>Care: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Mouth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Mouth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Ventilation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Start </a:t>
            </a: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Immediately. 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Oxygen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Should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given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soon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as</a:t>
            </a:r>
            <a:r>
              <a:rPr sz="2500" b="1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possible.</a:t>
            </a:r>
            <a:endParaRPr sz="2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500" b="1" spc="-15" dirty="0">
                <a:solidFill>
                  <a:srgbClr val="FFC000"/>
                </a:solidFill>
                <a:latin typeface="Cambria"/>
                <a:cs typeface="Cambria"/>
              </a:rPr>
              <a:t>Cardiac </a:t>
            </a:r>
            <a:r>
              <a:rPr sz="2500" b="1" spc="-10" dirty="0">
                <a:solidFill>
                  <a:srgbClr val="FFC000"/>
                </a:solidFill>
                <a:latin typeface="Cambria"/>
                <a:cs typeface="Cambria"/>
              </a:rPr>
              <a:t>Massage: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Effective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External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Cardiac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Massage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80 –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100</a:t>
            </a:r>
            <a:r>
              <a:rPr sz="2500" b="1" spc="2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Compression/</a:t>
            </a:r>
            <a:endParaRPr sz="2500">
              <a:latin typeface="Cambria"/>
              <a:cs typeface="Cambria"/>
            </a:endParaRPr>
          </a:p>
          <a:p>
            <a:pPr marL="12700" marR="5080">
              <a:lnSpc>
                <a:spcPct val="123200"/>
              </a:lnSpc>
              <a:spcBef>
                <a:spcPts val="10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Min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Children.100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120 compression/min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infant.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Maximum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Ventilatory 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circulatory support should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continued and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transport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patient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Hospital.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56076" y="3459479"/>
            <a:ext cx="4287012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8257" y="134873"/>
            <a:ext cx="6574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in </a:t>
            </a:r>
            <a:r>
              <a:rPr spc="-10" dirty="0"/>
              <a:t>the</a:t>
            </a:r>
            <a:r>
              <a:rPr spc="-20" dirty="0"/>
              <a:t> </a:t>
            </a:r>
            <a:r>
              <a:rPr spc="-5" dirty="0"/>
              <a:t>Hospital</a:t>
            </a:r>
          </a:p>
        </p:txBody>
      </p:sp>
      <p:sp>
        <p:nvSpPr>
          <p:cNvPr id="3" name="object 3"/>
          <p:cNvSpPr/>
          <p:nvPr/>
        </p:nvSpPr>
        <p:spPr>
          <a:xfrm>
            <a:off x="352691" y="956691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1412366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1868042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91" y="2325242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691" y="2780919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691" y="3236595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691" y="3693795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691" y="4149471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2691" y="4605146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2691" y="5062346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8553" y="760649"/>
            <a:ext cx="9807575" cy="504444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Clear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Airway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Oxygen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at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rate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8 –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10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litre</a:t>
            </a:r>
            <a:r>
              <a:rPr sz="2400" b="1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/Min.</a:t>
            </a:r>
            <a:endParaRPr sz="2400">
              <a:latin typeface="Cambria"/>
              <a:cs typeface="Cambria"/>
            </a:endParaRPr>
          </a:p>
          <a:p>
            <a:pPr marL="12700" marR="2581275">
              <a:lnSpc>
                <a:spcPct val="124600"/>
              </a:lnSpc>
              <a:spcBef>
                <a:spcPts val="5"/>
              </a:spcBef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Provide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Mechanical </a:t>
            </a: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Ventilatory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Support if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required. 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Stomach content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should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be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Aspirated.</a:t>
            </a:r>
            <a:endParaRPr sz="2400">
              <a:latin typeface="Cambria"/>
              <a:cs typeface="Cambria"/>
            </a:endParaRPr>
          </a:p>
          <a:p>
            <a:pPr marL="12700" marR="993140">
              <a:lnSpc>
                <a:spcPct val="124700"/>
              </a:lnSpc>
              <a:spcBef>
                <a:spcPts val="5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Monitor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Circulatory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Status with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Frequent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BP Measurement.  Obtain Blood Sample for</a:t>
            </a:r>
            <a:r>
              <a:rPr sz="24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Investigation.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Arterial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Blood Gas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Analysis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(ABG) and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Ph should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be</a:t>
            </a:r>
            <a:r>
              <a:rPr sz="24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Monitored.</a:t>
            </a:r>
            <a:endParaRPr sz="2400">
              <a:latin typeface="Cambria"/>
              <a:cs typeface="Cambria"/>
            </a:endParaRPr>
          </a:p>
          <a:p>
            <a:pPr marL="12700" marR="5080">
              <a:lnSpc>
                <a:spcPct val="124600"/>
              </a:lnSpc>
              <a:spcBef>
                <a:spcPts val="10"/>
              </a:spcBef>
            </a:pP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Insertion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of CVP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(Central </a:t>
            </a:r>
            <a:r>
              <a:rPr sz="2400" b="1" spc="-30" dirty="0">
                <a:solidFill>
                  <a:srgbClr val="FFFFFF"/>
                </a:solidFill>
                <a:latin typeface="Cambria"/>
                <a:cs typeface="Cambria"/>
              </a:rPr>
              <a:t>Venous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Pressure)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status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of blood </a:t>
            </a:r>
            <a:r>
              <a:rPr sz="2400" b="1" spc="-35" dirty="0">
                <a:solidFill>
                  <a:srgbClr val="FFFFFF"/>
                </a:solidFill>
                <a:latin typeface="Cambria"/>
                <a:cs typeface="Cambria"/>
              </a:rPr>
              <a:t>Volume. 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Keep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IV Line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Open.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Administer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drug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as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Per</a:t>
            </a:r>
            <a:r>
              <a:rPr sz="2400" b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Cambria"/>
                <a:cs typeface="Cambria"/>
              </a:rPr>
              <a:t>Order.</a:t>
            </a:r>
            <a:endParaRPr sz="2400">
              <a:latin typeface="Cambria"/>
              <a:cs typeface="Cambria"/>
            </a:endParaRPr>
          </a:p>
          <a:p>
            <a:pPr marL="12700" marR="4106545">
              <a:lnSpc>
                <a:spcPct val="124600"/>
              </a:lnSpc>
              <a:spcBef>
                <a:spcPts val="15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Chest </a:t>
            </a: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X-ray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determine </a:t>
            </a: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Foreign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Bodies. 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Insert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foley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Catheter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2691" y="5517972"/>
            <a:ext cx="202692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C</a:t>
            </a:r>
            <a:r>
              <a:rPr spc="-10" dirty="0"/>
              <a:t>on</a:t>
            </a:r>
            <a:r>
              <a:rPr spc="55" dirty="0"/>
              <a:t>t</a:t>
            </a:r>
            <a:r>
              <a:rPr spc="-5" dirty="0"/>
              <a:t>…</a:t>
            </a:r>
          </a:p>
        </p:txBody>
      </p:sp>
      <p:sp>
        <p:nvSpPr>
          <p:cNvPr id="3" name="object 3"/>
          <p:cNvSpPr/>
          <p:nvPr/>
        </p:nvSpPr>
        <p:spPr>
          <a:xfrm>
            <a:off x="352691" y="1883917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2354833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2824226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91" y="3293617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691" y="3764534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691" y="4233926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9953" y="746709"/>
            <a:ext cx="10591800" cy="378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300"/>
              </a:lnSpc>
              <a:spcBef>
                <a:spcPts val="100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Near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Drowning Children admitted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Hospital Should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kept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under 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Observation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Treated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at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least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24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48 hrs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periods which</a:t>
            </a:r>
            <a:r>
              <a:rPr sz="2500" b="1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includes;</a:t>
            </a:r>
            <a:endParaRPr sz="2500">
              <a:latin typeface="Cambria"/>
              <a:cs typeface="Cambria"/>
            </a:endParaRPr>
          </a:p>
          <a:p>
            <a:pPr marL="311150">
              <a:lnSpc>
                <a:spcPct val="100000"/>
              </a:lnSpc>
              <a:spcBef>
                <a:spcPts val="700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Bed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Rest</a:t>
            </a:r>
            <a:endParaRPr sz="2500">
              <a:latin typeface="Cambria"/>
              <a:cs typeface="Cambria"/>
            </a:endParaRPr>
          </a:p>
          <a:p>
            <a:pPr marL="311150" marR="1198880">
              <a:lnSpc>
                <a:spcPct val="123300"/>
              </a:lnSpc>
              <a:spcBef>
                <a:spcPts val="5"/>
              </a:spcBef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If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Patient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Unconscious then </a:t>
            </a:r>
            <a:r>
              <a:rPr sz="2500" b="1" spc="-40" dirty="0">
                <a:solidFill>
                  <a:srgbClr val="FFFFFF"/>
                </a:solidFill>
                <a:latin typeface="Cambria"/>
                <a:cs typeface="Cambria"/>
              </a:rPr>
              <a:t>Give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Care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as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Per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Unconscious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Care. 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Change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Position</a:t>
            </a:r>
            <a:r>
              <a:rPr sz="2500" b="1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frequently.</a:t>
            </a:r>
            <a:endParaRPr sz="2500">
              <a:latin typeface="Cambria"/>
              <a:cs typeface="Cambria"/>
            </a:endParaRPr>
          </a:p>
          <a:p>
            <a:pPr marL="311150" marR="2223135">
              <a:lnSpc>
                <a:spcPts val="3710"/>
              </a:lnSpc>
              <a:spcBef>
                <a:spcPts val="229"/>
              </a:spcBef>
            </a:pP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Make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Continuous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Observation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Assessment 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Child. 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Administer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Medication and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Treatment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per</a:t>
            </a:r>
            <a:r>
              <a:rPr sz="2500" b="1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mbria"/>
                <a:cs typeface="Cambria"/>
              </a:rPr>
              <a:t>Plan.</a:t>
            </a:r>
            <a:endParaRPr sz="2500">
              <a:latin typeface="Cambria"/>
              <a:cs typeface="Cambria"/>
            </a:endParaRPr>
          </a:p>
          <a:p>
            <a:pPr marL="311150">
              <a:lnSpc>
                <a:spcPct val="100000"/>
              </a:lnSpc>
              <a:spcBef>
                <a:spcPts val="455"/>
              </a:spcBef>
            </a:pP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Provide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emotional support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child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500" b="1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parents.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0282" y="215646"/>
            <a:ext cx="4652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Supportive</a:t>
            </a:r>
            <a:r>
              <a:rPr sz="3600" spc="-55" dirty="0"/>
              <a:t> </a:t>
            </a:r>
            <a:r>
              <a:rPr sz="3600" spc="-20" dirty="0"/>
              <a:t>Treatment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52691" y="1042669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1553210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2065273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91" y="2575814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691" y="4147058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691" y="4657597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691" y="5168138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691" y="5680163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8553" y="837717"/>
            <a:ext cx="11050270" cy="517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marR="138430">
              <a:lnSpc>
                <a:spcPct val="1196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Quick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Warming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and Administration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of IV fluid 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maintain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renal </a:t>
            </a:r>
            <a:r>
              <a:rPr sz="2800" spc="5" dirty="0">
                <a:solidFill>
                  <a:srgbClr val="FFFFFF"/>
                </a:solidFill>
                <a:latin typeface="Cambria"/>
                <a:cs typeface="Cambria"/>
              </a:rPr>
              <a:t>output.  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Treatment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of Comatose patient 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prevent Brain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Edema.</a:t>
            </a:r>
            <a:endParaRPr sz="2800">
              <a:latin typeface="Cambria"/>
              <a:cs typeface="Cambria"/>
            </a:endParaRPr>
          </a:p>
          <a:p>
            <a:pPr marL="109855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Maintain a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state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 hypothermia.</a:t>
            </a:r>
            <a:endParaRPr sz="2800">
              <a:latin typeface="Cambria"/>
              <a:cs typeface="Cambria"/>
            </a:endParaRPr>
          </a:p>
          <a:p>
            <a:pPr marL="12700" marR="5080" indent="97155">
              <a:lnSpc>
                <a:spcPts val="3020"/>
              </a:lnSpc>
              <a:spcBef>
                <a:spcPts val="1045"/>
              </a:spcBef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Head 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elevated to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about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60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degree and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should be 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kept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in a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dark and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quiet  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area.</a:t>
            </a:r>
            <a:endParaRPr sz="2800">
              <a:latin typeface="Cambria"/>
              <a:cs typeface="Cambria"/>
            </a:endParaRPr>
          </a:p>
          <a:p>
            <a:pPr marL="36830" algn="ctr">
              <a:lnSpc>
                <a:spcPct val="100000"/>
              </a:lnSpc>
              <a:spcBef>
                <a:spcPts val="450"/>
              </a:spcBef>
            </a:pPr>
            <a:r>
              <a:rPr sz="4000" b="1" spc="-30" dirty="0">
                <a:solidFill>
                  <a:srgbClr val="FFFF00"/>
                </a:solidFill>
                <a:latin typeface="Cambria"/>
                <a:cs typeface="Cambria"/>
              </a:rPr>
              <a:t>Prevention</a:t>
            </a:r>
            <a:endParaRPr sz="4000">
              <a:latin typeface="Cambria"/>
              <a:cs typeface="Cambria"/>
            </a:endParaRPr>
          </a:p>
          <a:p>
            <a:pPr marL="109855">
              <a:lnSpc>
                <a:spcPct val="100000"/>
              </a:lnSpc>
              <a:spcBef>
                <a:spcPts val="700"/>
              </a:spcBef>
            </a:pP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Awareness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of the danger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depth of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Cambria"/>
                <a:cs typeface="Cambria"/>
              </a:rPr>
              <a:t>Water.</a:t>
            </a:r>
            <a:endParaRPr sz="2800">
              <a:latin typeface="Cambria"/>
              <a:cs typeface="Cambria"/>
            </a:endParaRPr>
          </a:p>
          <a:p>
            <a:pPr marL="109855" marR="1217930">
              <a:lnSpc>
                <a:spcPct val="119600"/>
              </a:lnSpc>
            </a:pP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Parents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Caretakers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should 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never </a:t>
            </a:r>
            <a:r>
              <a:rPr sz="2800" spc="-30" dirty="0">
                <a:solidFill>
                  <a:srgbClr val="FFFFFF"/>
                </a:solidFill>
                <a:latin typeface="Cambria"/>
                <a:cs typeface="Cambria"/>
              </a:rPr>
              <a:t>leave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the child unattended.  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Keep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the bathroom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doors and lid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on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toilet</a:t>
            </a:r>
            <a:r>
              <a:rPr sz="28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closed.</a:t>
            </a:r>
            <a:endParaRPr sz="2800">
              <a:latin typeface="Cambria"/>
              <a:cs typeface="Cambria"/>
            </a:endParaRPr>
          </a:p>
          <a:p>
            <a:pPr marL="109855">
              <a:lnSpc>
                <a:spcPct val="100000"/>
              </a:lnSpc>
              <a:spcBef>
                <a:spcPts val="675"/>
              </a:spcBef>
            </a:pP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Fence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around swimming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pool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and lock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gate.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7833" y="260730"/>
            <a:ext cx="7771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51760" algn="l"/>
                <a:tab pos="5250180" algn="l"/>
              </a:tabLst>
            </a:pPr>
            <a:r>
              <a:rPr sz="3600" spc="10" dirty="0">
                <a:latin typeface="Cambria Math"/>
                <a:cs typeface="Cambria Math"/>
              </a:rPr>
              <a:t>CHILDHOOD	</a:t>
            </a:r>
            <a:r>
              <a:rPr sz="3600" spc="-45" dirty="0">
                <a:latin typeface="Cambria Math"/>
                <a:cs typeface="Cambria Math"/>
              </a:rPr>
              <a:t>PAEDIATRIC	</a:t>
            </a:r>
            <a:r>
              <a:rPr sz="3600" spc="-5" dirty="0">
                <a:latin typeface="Cambria Math"/>
                <a:cs typeface="Cambria Math"/>
              </a:rPr>
              <a:t>EMERGENCY</a:t>
            </a:r>
            <a:endParaRPr sz="3600">
              <a:latin typeface="Cambria Math"/>
              <a:cs typeface="Cambria Math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5759" y="1843151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59" y="2347595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59" y="2818510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59" y="3287903"/>
            <a:ext cx="216408" cy="222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59" y="3757295"/>
            <a:ext cx="216408" cy="222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59" y="4228210"/>
            <a:ext cx="216408" cy="222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59" y="4697603"/>
            <a:ext cx="216408" cy="222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759" y="5166995"/>
            <a:ext cx="216408" cy="222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5759" y="5637923"/>
            <a:ext cx="216408" cy="222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3059" y="987830"/>
            <a:ext cx="9200515" cy="4948555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3200" b="1" spc="-5" dirty="0">
                <a:solidFill>
                  <a:srgbClr val="FFC000"/>
                </a:solidFill>
                <a:latin typeface="Cambria"/>
                <a:cs typeface="Cambria"/>
              </a:rPr>
              <a:t>Outline for</a:t>
            </a:r>
            <a:r>
              <a:rPr sz="3200" b="1" dirty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FFC000"/>
                </a:solidFill>
                <a:latin typeface="Cambria"/>
                <a:cs typeface="Cambria"/>
              </a:rPr>
              <a:t>Presentation;</a:t>
            </a:r>
            <a:endParaRPr sz="3200">
              <a:latin typeface="Cambria"/>
              <a:cs typeface="Cambria"/>
            </a:endParaRPr>
          </a:p>
          <a:p>
            <a:pPr marL="338455">
              <a:lnSpc>
                <a:spcPct val="100000"/>
              </a:lnSpc>
              <a:spcBef>
                <a:spcPts val="975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Introduction.</a:t>
            </a:r>
            <a:endParaRPr sz="2500">
              <a:latin typeface="Cambria"/>
              <a:cs typeface="Cambria"/>
            </a:endParaRPr>
          </a:p>
          <a:p>
            <a:pPr marL="311150" marR="5080">
              <a:lnSpc>
                <a:spcPct val="123600"/>
              </a:lnSpc>
              <a:spcBef>
                <a:spcPts val="60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Cardiopulmonary Resuscitation (CPR)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Pediatric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Life Support. 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Management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Pediatric</a:t>
            </a:r>
            <a:r>
              <a:rPr sz="2500" b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Emergencies.</a:t>
            </a:r>
            <a:endParaRPr sz="2500">
              <a:latin typeface="Cambria"/>
              <a:cs typeface="Cambria"/>
            </a:endParaRPr>
          </a:p>
          <a:p>
            <a:pPr marL="311150" marR="7362825">
              <a:lnSpc>
                <a:spcPts val="3700"/>
              </a:lnSpc>
              <a:spcBef>
                <a:spcPts val="240"/>
              </a:spcBef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2500" b="1" spc="-4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500" b="1" spc="-6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wnin</a:t>
            </a:r>
            <a:r>
              <a:rPr sz="2500" b="1" spc="20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. 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Burns.</a:t>
            </a:r>
            <a:endParaRPr sz="2500">
              <a:latin typeface="Cambria"/>
              <a:cs typeface="Cambria"/>
            </a:endParaRPr>
          </a:p>
          <a:p>
            <a:pPr marL="311150">
              <a:lnSpc>
                <a:spcPct val="100000"/>
              </a:lnSpc>
              <a:spcBef>
                <a:spcPts val="465"/>
              </a:spcBef>
            </a:pP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Falls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5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Injuries.</a:t>
            </a:r>
            <a:endParaRPr sz="2500">
              <a:latin typeface="Cambria"/>
              <a:cs typeface="Cambria"/>
            </a:endParaRPr>
          </a:p>
          <a:p>
            <a:pPr marL="311150" marR="4848860">
              <a:lnSpc>
                <a:spcPts val="3700"/>
              </a:lnSpc>
              <a:spcBef>
                <a:spcPts val="235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Ingestion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Foreign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Bodies.  Poisoning.</a:t>
            </a:r>
            <a:endParaRPr sz="2500">
              <a:latin typeface="Cambria"/>
              <a:cs typeface="Cambria"/>
            </a:endParaRPr>
          </a:p>
          <a:p>
            <a:pPr marL="311150">
              <a:lnSpc>
                <a:spcPct val="100000"/>
              </a:lnSpc>
              <a:spcBef>
                <a:spcPts val="465"/>
              </a:spcBef>
            </a:pP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Respiratory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Distress</a:t>
            </a:r>
            <a:r>
              <a:rPr sz="2500" b="1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Syndrome.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7894" y="208534"/>
            <a:ext cx="17176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Bu</a:t>
            </a:r>
            <a:r>
              <a:rPr sz="4800" spc="10" dirty="0"/>
              <a:t>r</a:t>
            </a:r>
            <a:r>
              <a:rPr sz="4800" dirty="0"/>
              <a:t>ns</a:t>
            </a:r>
            <a:endParaRPr sz="4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0830">
              <a:lnSpc>
                <a:spcPct val="123200"/>
              </a:lnSpc>
              <a:spcBef>
                <a:spcPts val="95"/>
              </a:spcBef>
            </a:pPr>
            <a:r>
              <a:rPr sz="2500" spc="-145" dirty="0">
                <a:solidFill>
                  <a:srgbClr val="FFFFFF"/>
                </a:solidFill>
              </a:rPr>
              <a:t>“A </a:t>
            </a:r>
            <a:r>
              <a:rPr sz="2500" spc="-10" dirty="0">
                <a:solidFill>
                  <a:srgbClr val="FFFFFF"/>
                </a:solidFill>
              </a:rPr>
              <a:t>Burn occurs </a:t>
            </a:r>
            <a:r>
              <a:rPr sz="2500" spc="-15" dirty="0">
                <a:solidFill>
                  <a:srgbClr val="FFFFFF"/>
                </a:solidFill>
              </a:rPr>
              <a:t>when there </a:t>
            </a:r>
            <a:r>
              <a:rPr sz="2500" spc="-5" dirty="0">
                <a:solidFill>
                  <a:srgbClr val="FFFFFF"/>
                </a:solidFill>
              </a:rPr>
              <a:t>is </a:t>
            </a:r>
            <a:r>
              <a:rPr sz="2500" spc="-10" dirty="0">
                <a:solidFill>
                  <a:srgbClr val="FFFFFF"/>
                </a:solidFill>
              </a:rPr>
              <a:t>injury </a:t>
            </a:r>
            <a:r>
              <a:rPr sz="2500" spc="-25" dirty="0">
                <a:solidFill>
                  <a:srgbClr val="FFFFFF"/>
                </a:solidFill>
              </a:rPr>
              <a:t>to </a:t>
            </a:r>
            <a:r>
              <a:rPr sz="2500" spc="-10" dirty="0">
                <a:solidFill>
                  <a:srgbClr val="FFFFFF"/>
                </a:solidFill>
              </a:rPr>
              <a:t>the tissues </a:t>
            </a:r>
            <a:r>
              <a:rPr sz="2500" spc="-5" dirty="0">
                <a:solidFill>
                  <a:srgbClr val="FFFFFF"/>
                </a:solidFill>
              </a:rPr>
              <a:t>of </a:t>
            </a:r>
            <a:r>
              <a:rPr sz="2500" spc="-10" dirty="0">
                <a:solidFill>
                  <a:srgbClr val="FFFFFF"/>
                </a:solidFill>
              </a:rPr>
              <a:t>the </a:t>
            </a:r>
            <a:r>
              <a:rPr sz="2500" spc="-25" dirty="0">
                <a:solidFill>
                  <a:srgbClr val="FFFFFF"/>
                </a:solidFill>
              </a:rPr>
              <a:t>body </a:t>
            </a:r>
            <a:r>
              <a:rPr sz="2500" spc="-5" dirty="0">
                <a:solidFill>
                  <a:srgbClr val="FFFFFF"/>
                </a:solidFill>
              </a:rPr>
              <a:t>caused </a:t>
            </a:r>
            <a:r>
              <a:rPr sz="2500" spc="-30" dirty="0">
                <a:solidFill>
                  <a:srgbClr val="FFFFFF"/>
                </a:solidFill>
              </a:rPr>
              <a:t>by </a:t>
            </a:r>
            <a:r>
              <a:rPr sz="2500" dirty="0">
                <a:solidFill>
                  <a:srgbClr val="FFFFFF"/>
                </a:solidFill>
              </a:rPr>
              <a:t>heat,  </a:t>
            </a:r>
            <a:r>
              <a:rPr sz="2500" spc="-10" dirty="0">
                <a:solidFill>
                  <a:srgbClr val="FFFFFF"/>
                </a:solidFill>
              </a:rPr>
              <a:t>chemicals, </a:t>
            </a:r>
            <a:r>
              <a:rPr sz="2500" spc="-5" dirty="0">
                <a:solidFill>
                  <a:srgbClr val="FFFFFF"/>
                </a:solidFill>
              </a:rPr>
              <a:t>electric </a:t>
            </a:r>
            <a:r>
              <a:rPr sz="2500" spc="-10" dirty="0">
                <a:solidFill>
                  <a:srgbClr val="FFFFFF"/>
                </a:solidFill>
              </a:rPr>
              <a:t>current </a:t>
            </a:r>
            <a:r>
              <a:rPr sz="2500" spc="-5" dirty="0">
                <a:solidFill>
                  <a:srgbClr val="FFFFFF"/>
                </a:solidFill>
              </a:rPr>
              <a:t>or </a:t>
            </a:r>
            <a:r>
              <a:rPr sz="2500" spc="-30" dirty="0">
                <a:solidFill>
                  <a:srgbClr val="FFFFFF"/>
                </a:solidFill>
              </a:rPr>
              <a:t>radiation.” </a:t>
            </a:r>
            <a:r>
              <a:rPr sz="2500" spc="-10" dirty="0">
                <a:solidFill>
                  <a:srgbClr val="FFFFFF"/>
                </a:solidFill>
              </a:rPr>
              <a:t>Major </a:t>
            </a:r>
            <a:r>
              <a:rPr sz="2500" spc="-5" dirty="0">
                <a:solidFill>
                  <a:srgbClr val="FFFFFF"/>
                </a:solidFill>
              </a:rPr>
              <a:t>Burns </a:t>
            </a:r>
            <a:r>
              <a:rPr sz="2500" spc="-20" dirty="0">
                <a:solidFill>
                  <a:srgbClr val="FFFFFF"/>
                </a:solidFill>
              </a:rPr>
              <a:t>are </a:t>
            </a:r>
            <a:r>
              <a:rPr sz="2500" spc="-5" dirty="0">
                <a:solidFill>
                  <a:srgbClr val="FFFFFF"/>
                </a:solidFill>
              </a:rPr>
              <a:t>one of the</a:t>
            </a:r>
            <a:r>
              <a:rPr sz="2500" spc="195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most</a:t>
            </a:r>
            <a:endParaRPr sz="2500"/>
          </a:p>
          <a:p>
            <a:pPr marL="12700" marR="5080">
              <a:lnSpc>
                <a:spcPts val="3710"/>
              </a:lnSpc>
              <a:spcBef>
                <a:spcPts val="229"/>
              </a:spcBef>
            </a:pPr>
            <a:r>
              <a:rPr sz="2500" spc="-5" dirty="0">
                <a:solidFill>
                  <a:srgbClr val="FFFFFF"/>
                </a:solidFill>
              </a:rPr>
              <a:t>Serious accidents of childhood. </a:t>
            </a:r>
            <a:r>
              <a:rPr sz="2500" spc="-10" dirty="0">
                <a:solidFill>
                  <a:srgbClr val="FFFFFF"/>
                </a:solidFill>
              </a:rPr>
              <a:t>Immediate mortality associated with </a:t>
            </a:r>
            <a:r>
              <a:rPr sz="2500" spc="-30" dirty="0">
                <a:solidFill>
                  <a:srgbClr val="FFFFFF"/>
                </a:solidFill>
              </a:rPr>
              <a:t>extensive  </a:t>
            </a:r>
            <a:r>
              <a:rPr sz="2500" spc="-10" dirty="0">
                <a:solidFill>
                  <a:srgbClr val="FFFFFF"/>
                </a:solidFill>
              </a:rPr>
              <a:t>burn </a:t>
            </a:r>
            <a:r>
              <a:rPr sz="2500" spc="-5" dirty="0">
                <a:solidFill>
                  <a:srgbClr val="FFFFFF"/>
                </a:solidFill>
              </a:rPr>
              <a:t>is </a:t>
            </a:r>
            <a:r>
              <a:rPr sz="2500" spc="-25" dirty="0">
                <a:solidFill>
                  <a:srgbClr val="FFFFFF"/>
                </a:solidFill>
              </a:rPr>
              <a:t>very</a:t>
            </a:r>
            <a:r>
              <a:rPr sz="2500" spc="10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high.</a:t>
            </a:r>
            <a:endParaRPr sz="2500"/>
          </a:p>
        </p:txBody>
      </p:sp>
      <p:sp>
        <p:nvSpPr>
          <p:cNvPr id="4" name="object 4"/>
          <p:cNvSpPr/>
          <p:nvPr/>
        </p:nvSpPr>
        <p:spPr>
          <a:xfrm>
            <a:off x="3435096" y="3500628"/>
            <a:ext cx="5591556" cy="2782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1197" y="278637"/>
            <a:ext cx="3707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Causes </a:t>
            </a:r>
            <a:r>
              <a:rPr spc="-5" dirty="0"/>
              <a:t>of</a:t>
            </a:r>
            <a:r>
              <a:rPr spc="-65" dirty="0"/>
              <a:t> </a:t>
            </a:r>
            <a:r>
              <a:rPr spc="-10" dirty="0"/>
              <a:t>Burns</a:t>
            </a:r>
          </a:p>
        </p:txBody>
      </p:sp>
      <p:sp>
        <p:nvSpPr>
          <p:cNvPr id="3" name="object 3"/>
          <p:cNvSpPr/>
          <p:nvPr/>
        </p:nvSpPr>
        <p:spPr>
          <a:xfrm>
            <a:off x="352691" y="1892807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2404872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2915411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91" y="3425952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691" y="3938015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9953" y="1177565"/>
            <a:ext cx="7334884" cy="3092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8455" marR="5080" indent="-326390">
              <a:lnSpc>
                <a:spcPct val="1196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Burns can be Caused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due </a:t>
            </a:r>
            <a:r>
              <a:rPr sz="28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800" b="1" spc="-30" dirty="0">
                <a:solidFill>
                  <a:srgbClr val="FFFFFF"/>
                </a:solidFill>
                <a:latin typeface="Cambria"/>
                <a:cs typeface="Cambria"/>
              </a:rPr>
              <a:t>Various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Reasons;  </a:t>
            </a:r>
            <a:r>
              <a:rPr sz="2800" b="1" dirty="0">
                <a:solidFill>
                  <a:srgbClr val="FFFFFF"/>
                </a:solidFill>
                <a:latin typeface="Cambria"/>
                <a:cs typeface="Cambria"/>
              </a:rPr>
              <a:t>Scald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Injury </a:t>
            </a:r>
            <a:r>
              <a:rPr sz="2800" b="1" spc="-30" dirty="0">
                <a:solidFill>
                  <a:srgbClr val="FFFFFF"/>
                </a:solidFill>
                <a:latin typeface="Cambria"/>
                <a:cs typeface="Cambria"/>
              </a:rPr>
              <a:t>From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Moist</a:t>
            </a:r>
            <a:r>
              <a:rPr sz="2800" b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mbria"/>
                <a:cs typeface="Cambria"/>
              </a:rPr>
              <a:t>Heat.</a:t>
            </a:r>
            <a:endParaRPr sz="2800">
              <a:latin typeface="Cambria"/>
              <a:cs typeface="Cambria"/>
            </a:endParaRPr>
          </a:p>
          <a:p>
            <a:pPr marL="338455" marR="4306570">
              <a:lnSpc>
                <a:spcPct val="119600"/>
              </a:lnSpc>
              <a:spcBef>
                <a:spcPts val="15"/>
              </a:spcBef>
            </a:pP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Flame </a:t>
            </a:r>
            <a:r>
              <a:rPr sz="2800" b="1" spc="-40" dirty="0">
                <a:solidFill>
                  <a:srgbClr val="FFFFFF"/>
                </a:solidFill>
                <a:latin typeface="Cambria"/>
                <a:cs typeface="Cambria"/>
              </a:rPr>
              <a:t>Injury. 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Electrical</a:t>
            </a:r>
            <a:r>
              <a:rPr sz="2800" b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40" dirty="0">
                <a:solidFill>
                  <a:srgbClr val="FFFFFF"/>
                </a:solidFill>
                <a:latin typeface="Cambria"/>
                <a:cs typeface="Cambria"/>
              </a:rPr>
              <a:t>Injury.</a:t>
            </a:r>
            <a:endParaRPr sz="2800">
              <a:latin typeface="Cambria"/>
              <a:cs typeface="Cambria"/>
            </a:endParaRPr>
          </a:p>
          <a:p>
            <a:pPr marL="338455" marR="1249045">
              <a:lnSpc>
                <a:spcPts val="4029"/>
              </a:lnSpc>
              <a:spcBef>
                <a:spcPts val="235"/>
              </a:spcBef>
            </a:pP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Chemical Injury and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Contact </a:t>
            </a:r>
            <a:r>
              <a:rPr sz="2800" b="1" spc="-40" dirty="0">
                <a:solidFill>
                  <a:srgbClr val="FFFFFF"/>
                </a:solidFill>
                <a:latin typeface="Cambria"/>
                <a:cs typeface="Cambria"/>
              </a:rPr>
              <a:t>Injury. 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Radiation</a:t>
            </a:r>
            <a:r>
              <a:rPr sz="28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40" dirty="0">
                <a:solidFill>
                  <a:srgbClr val="FFFFFF"/>
                </a:solidFill>
                <a:latin typeface="Cambria"/>
                <a:cs typeface="Cambria"/>
              </a:rPr>
              <a:t>Injury.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00855" y="3840479"/>
            <a:ext cx="8211311" cy="2830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365" y="758190"/>
            <a:ext cx="11704320" cy="5878195"/>
          </a:xfrm>
          <a:custGeom>
            <a:avLst/>
            <a:gdLst/>
            <a:ahLst/>
            <a:cxnLst/>
            <a:rect l="l" t="t" r="r" b="b"/>
            <a:pathLst>
              <a:path w="11704320" h="5878195">
                <a:moveTo>
                  <a:pt x="0" y="5878068"/>
                </a:moveTo>
                <a:lnTo>
                  <a:pt x="11704320" y="5878068"/>
                </a:lnTo>
                <a:lnTo>
                  <a:pt x="11704320" y="0"/>
                </a:lnTo>
                <a:lnTo>
                  <a:pt x="0" y="0"/>
                </a:lnTo>
                <a:lnTo>
                  <a:pt x="0" y="5878068"/>
                </a:lnTo>
                <a:close/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0389" y="82677"/>
            <a:ext cx="5969635" cy="1018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Pathophysiology </a:t>
            </a:r>
            <a:r>
              <a:rPr spc="-5" dirty="0"/>
              <a:t>of</a:t>
            </a:r>
            <a:r>
              <a:rPr spc="-35" dirty="0"/>
              <a:t> </a:t>
            </a:r>
            <a:r>
              <a:rPr spc="-10" dirty="0"/>
              <a:t>Burns</a:t>
            </a:r>
          </a:p>
          <a:p>
            <a:pPr marL="64135" algn="ctr">
              <a:lnSpc>
                <a:spcPct val="100000"/>
              </a:lnSpc>
              <a:spcBef>
                <a:spcPts val="140"/>
              </a:spcBef>
            </a:pPr>
            <a:r>
              <a:rPr sz="2400" spc="-10" dirty="0">
                <a:solidFill>
                  <a:srgbClr val="FFFFFF"/>
                </a:solidFill>
              </a:rPr>
              <a:t>Burns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102353" y="1548510"/>
            <a:ext cx="4556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Increased </a:t>
            </a: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Vascular</a:t>
            </a:r>
            <a:r>
              <a:rPr sz="240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Permeability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4967" y="2387930"/>
            <a:ext cx="9785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Edema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6204" y="2387930"/>
            <a:ext cx="4340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Reduced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intra vascular</a:t>
            </a:r>
            <a:r>
              <a:rPr sz="24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volume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5179" y="3228213"/>
            <a:ext cx="3241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Reduced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Blood</a:t>
            </a:r>
            <a:r>
              <a:rPr sz="2400" b="1" spc="-35" dirty="0">
                <a:solidFill>
                  <a:srgbClr val="FFFFFF"/>
                </a:solidFill>
                <a:latin typeface="Cambria"/>
                <a:cs typeface="Cambria"/>
              </a:rPr>
              <a:t> Volume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2651" y="3228213"/>
            <a:ext cx="3058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Increased</a:t>
            </a:r>
            <a:r>
              <a:rPr sz="2400" b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Hematocrit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6779" y="4066794"/>
            <a:ext cx="6795134" cy="207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368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Increased</a:t>
            </a:r>
            <a:r>
              <a:rPr sz="24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Viscosity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Increased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Peripheral </a:t>
            </a: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Vascular</a:t>
            </a:r>
            <a:r>
              <a:rPr sz="2400" b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Resistance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Times New Roman"/>
              <a:cs typeface="Times New Roman"/>
            </a:endParaRPr>
          </a:p>
          <a:p>
            <a:pPr marL="2134235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Burns</a:t>
            </a:r>
            <a:r>
              <a:rPr sz="24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shock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95967" y="1057655"/>
            <a:ext cx="171450" cy="615315"/>
          </a:xfrm>
          <a:custGeom>
            <a:avLst/>
            <a:gdLst/>
            <a:ahLst/>
            <a:cxnLst/>
            <a:rect l="l" t="t" r="r" b="b"/>
            <a:pathLst>
              <a:path w="171450" h="615314">
                <a:moveTo>
                  <a:pt x="15539" y="446885"/>
                </a:moveTo>
                <a:lnTo>
                  <a:pt x="8465" y="449580"/>
                </a:lnTo>
                <a:lnTo>
                  <a:pt x="3071" y="454868"/>
                </a:lnTo>
                <a:lnTo>
                  <a:pt x="178" y="461597"/>
                </a:lnTo>
                <a:lnTo>
                  <a:pt x="0" y="468921"/>
                </a:lnTo>
                <a:lnTo>
                  <a:pt x="2750" y="475996"/>
                </a:lnTo>
                <a:lnTo>
                  <a:pt x="91904" y="614807"/>
                </a:lnTo>
                <a:lnTo>
                  <a:pt x="111396" y="577850"/>
                </a:lnTo>
                <a:lnTo>
                  <a:pt x="71203" y="577850"/>
                </a:lnTo>
                <a:lnTo>
                  <a:pt x="68208" y="507428"/>
                </a:lnTo>
                <a:lnTo>
                  <a:pt x="34881" y="455422"/>
                </a:lnTo>
                <a:lnTo>
                  <a:pt x="29592" y="449972"/>
                </a:lnTo>
                <a:lnTo>
                  <a:pt x="22863" y="447071"/>
                </a:lnTo>
                <a:lnTo>
                  <a:pt x="15539" y="446885"/>
                </a:lnTo>
                <a:close/>
              </a:path>
              <a:path w="171450" h="615314">
                <a:moveTo>
                  <a:pt x="68208" y="507428"/>
                </a:moveTo>
                <a:lnTo>
                  <a:pt x="71203" y="577850"/>
                </a:lnTo>
                <a:lnTo>
                  <a:pt x="109303" y="576199"/>
                </a:lnTo>
                <a:lnTo>
                  <a:pt x="108962" y="568198"/>
                </a:lnTo>
                <a:lnTo>
                  <a:pt x="73362" y="568198"/>
                </a:lnTo>
                <a:lnTo>
                  <a:pt x="88628" y="539294"/>
                </a:lnTo>
                <a:lnTo>
                  <a:pt x="68208" y="507428"/>
                </a:lnTo>
                <a:close/>
              </a:path>
              <a:path w="171450" h="615314">
                <a:moveTo>
                  <a:pt x="153624" y="441013"/>
                </a:moveTo>
                <a:lnTo>
                  <a:pt x="146371" y="441817"/>
                </a:lnTo>
                <a:lnTo>
                  <a:pt x="139952" y="445263"/>
                </a:lnTo>
                <a:lnTo>
                  <a:pt x="135211" y="451104"/>
                </a:lnTo>
                <a:lnTo>
                  <a:pt x="106309" y="505821"/>
                </a:lnTo>
                <a:lnTo>
                  <a:pt x="109303" y="576199"/>
                </a:lnTo>
                <a:lnTo>
                  <a:pt x="71203" y="577850"/>
                </a:lnTo>
                <a:lnTo>
                  <a:pt x="111396" y="577850"/>
                </a:lnTo>
                <a:lnTo>
                  <a:pt x="168866" y="468884"/>
                </a:lnTo>
                <a:lnTo>
                  <a:pt x="171027" y="461641"/>
                </a:lnTo>
                <a:lnTo>
                  <a:pt x="170247" y="454374"/>
                </a:lnTo>
                <a:lnTo>
                  <a:pt x="166776" y="447917"/>
                </a:lnTo>
                <a:lnTo>
                  <a:pt x="160865" y="443103"/>
                </a:lnTo>
                <a:lnTo>
                  <a:pt x="153624" y="441013"/>
                </a:lnTo>
                <a:close/>
              </a:path>
              <a:path w="171450" h="615314">
                <a:moveTo>
                  <a:pt x="88628" y="539294"/>
                </a:moveTo>
                <a:lnTo>
                  <a:pt x="73362" y="568198"/>
                </a:lnTo>
                <a:lnTo>
                  <a:pt x="106255" y="566801"/>
                </a:lnTo>
                <a:lnTo>
                  <a:pt x="88628" y="539294"/>
                </a:lnTo>
                <a:close/>
              </a:path>
              <a:path w="171450" h="615314">
                <a:moveTo>
                  <a:pt x="106309" y="505821"/>
                </a:moveTo>
                <a:lnTo>
                  <a:pt x="88628" y="539294"/>
                </a:lnTo>
                <a:lnTo>
                  <a:pt x="106255" y="566801"/>
                </a:lnTo>
                <a:lnTo>
                  <a:pt x="73362" y="568198"/>
                </a:lnTo>
                <a:lnTo>
                  <a:pt x="108962" y="568198"/>
                </a:lnTo>
                <a:lnTo>
                  <a:pt x="106309" y="505821"/>
                </a:lnTo>
                <a:close/>
              </a:path>
              <a:path w="171450" h="615314">
                <a:moveTo>
                  <a:pt x="84792" y="0"/>
                </a:moveTo>
                <a:lnTo>
                  <a:pt x="46692" y="1524"/>
                </a:lnTo>
                <a:lnTo>
                  <a:pt x="68208" y="507428"/>
                </a:lnTo>
                <a:lnTo>
                  <a:pt x="88628" y="539294"/>
                </a:lnTo>
                <a:lnTo>
                  <a:pt x="106309" y="505821"/>
                </a:lnTo>
                <a:lnTo>
                  <a:pt x="8479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09595" y="1876425"/>
            <a:ext cx="2904490" cy="673100"/>
          </a:xfrm>
          <a:custGeom>
            <a:avLst/>
            <a:gdLst/>
            <a:ahLst/>
            <a:cxnLst/>
            <a:rect l="l" t="t" r="r" b="b"/>
            <a:pathLst>
              <a:path w="2904490" h="673100">
                <a:moveTo>
                  <a:pt x="136477" y="504444"/>
                </a:moveTo>
                <a:lnTo>
                  <a:pt x="129228" y="505452"/>
                </a:lnTo>
                <a:lnTo>
                  <a:pt x="122681" y="509270"/>
                </a:lnTo>
                <a:lnTo>
                  <a:pt x="0" y="619633"/>
                </a:lnTo>
                <a:lnTo>
                  <a:pt x="156464" y="672084"/>
                </a:lnTo>
                <a:lnTo>
                  <a:pt x="163931" y="673002"/>
                </a:lnTo>
                <a:lnTo>
                  <a:pt x="170957" y="671052"/>
                </a:lnTo>
                <a:lnTo>
                  <a:pt x="176770" y="666601"/>
                </a:lnTo>
                <a:lnTo>
                  <a:pt x="180594" y="660019"/>
                </a:lnTo>
                <a:lnTo>
                  <a:pt x="181512" y="652551"/>
                </a:lnTo>
                <a:lnTo>
                  <a:pt x="179562" y="645525"/>
                </a:lnTo>
                <a:lnTo>
                  <a:pt x="175111" y="639712"/>
                </a:lnTo>
                <a:lnTo>
                  <a:pt x="168529" y="635888"/>
                </a:lnTo>
                <a:lnTo>
                  <a:pt x="152623" y="630554"/>
                </a:lnTo>
                <a:lnTo>
                  <a:pt x="40893" y="630554"/>
                </a:lnTo>
                <a:lnTo>
                  <a:pt x="33147" y="593216"/>
                </a:lnTo>
                <a:lnTo>
                  <a:pt x="102286" y="578891"/>
                </a:lnTo>
                <a:lnTo>
                  <a:pt x="148208" y="537590"/>
                </a:lnTo>
                <a:lnTo>
                  <a:pt x="152695" y="531544"/>
                </a:lnTo>
                <a:lnTo>
                  <a:pt x="154479" y="524462"/>
                </a:lnTo>
                <a:lnTo>
                  <a:pt x="153477" y="517213"/>
                </a:lnTo>
                <a:lnTo>
                  <a:pt x="149606" y="510666"/>
                </a:lnTo>
                <a:lnTo>
                  <a:pt x="143559" y="506198"/>
                </a:lnTo>
                <a:lnTo>
                  <a:pt x="136477" y="504444"/>
                </a:lnTo>
                <a:close/>
              </a:path>
              <a:path w="2904490" h="673100">
                <a:moveTo>
                  <a:pt x="102286" y="578891"/>
                </a:moveTo>
                <a:lnTo>
                  <a:pt x="33147" y="593216"/>
                </a:lnTo>
                <a:lnTo>
                  <a:pt x="40893" y="630554"/>
                </a:lnTo>
                <a:lnTo>
                  <a:pt x="62347" y="626110"/>
                </a:lnTo>
                <a:lnTo>
                  <a:pt x="49784" y="626110"/>
                </a:lnTo>
                <a:lnTo>
                  <a:pt x="43180" y="593851"/>
                </a:lnTo>
                <a:lnTo>
                  <a:pt x="85651" y="593851"/>
                </a:lnTo>
                <a:lnTo>
                  <a:pt x="102286" y="578891"/>
                </a:lnTo>
                <a:close/>
              </a:path>
              <a:path w="2904490" h="673100">
                <a:moveTo>
                  <a:pt x="109955" y="616245"/>
                </a:moveTo>
                <a:lnTo>
                  <a:pt x="40893" y="630554"/>
                </a:lnTo>
                <a:lnTo>
                  <a:pt x="152623" y="630554"/>
                </a:lnTo>
                <a:lnTo>
                  <a:pt x="109955" y="616245"/>
                </a:lnTo>
                <a:close/>
              </a:path>
              <a:path w="2904490" h="673100">
                <a:moveTo>
                  <a:pt x="43180" y="593851"/>
                </a:moveTo>
                <a:lnTo>
                  <a:pt x="49784" y="626110"/>
                </a:lnTo>
                <a:lnTo>
                  <a:pt x="74116" y="604226"/>
                </a:lnTo>
                <a:lnTo>
                  <a:pt x="43180" y="593851"/>
                </a:lnTo>
                <a:close/>
              </a:path>
              <a:path w="2904490" h="673100">
                <a:moveTo>
                  <a:pt x="74116" y="604226"/>
                </a:moveTo>
                <a:lnTo>
                  <a:pt x="49784" y="626110"/>
                </a:lnTo>
                <a:lnTo>
                  <a:pt x="62347" y="626110"/>
                </a:lnTo>
                <a:lnTo>
                  <a:pt x="109955" y="616245"/>
                </a:lnTo>
                <a:lnTo>
                  <a:pt x="74116" y="604226"/>
                </a:lnTo>
                <a:close/>
              </a:path>
              <a:path w="2904490" h="673100">
                <a:moveTo>
                  <a:pt x="2896235" y="0"/>
                </a:moveTo>
                <a:lnTo>
                  <a:pt x="102286" y="578891"/>
                </a:lnTo>
                <a:lnTo>
                  <a:pt x="74116" y="604226"/>
                </a:lnTo>
                <a:lnTo>
                  <a:pt x="109955" y="616245"/>
                </a:lnTo>
                <a:lnTo>
                  <a:pt x="2903982" y="37337"/>
                </a:lnTo>
                <a:lnTo>
                  <a:pt x="2896235" y="0"/>
                </a:lnTo>
                <a:close/>
              </a:path>
              <a:path w="2904490" h="673100">
                <a:moveTo>
                  <a:pt x="85651" y="593851"/>
                </a:moveTo>
                <a:lnTo>
                  <a:pt x="43180" y="593851"/>
                </a:lnTo>
                <a:lnTo>
                  <a:pt x="74116" y="604226"/>
                </a:lnTo>
                <a:lnTo>
                  <a:pt x="85651" y="59385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56884" y="1862963"/>
            <a:ext cx="2473960" cy="704215"/>
          </a:xfrm>
          <a:custGeom>
            <a:avLst/>
            <a:gdLst/>
            <a:ahLst/>
            <a:cxnLst/>
            <a:rect l="l" t="t" r="r" b="b"/>
            <a:pathLst>
              <a:path w="2473959" h="704214">
                <a:moveTo>
                  <a:pt x="2364084" y="649791"/>
                </a:moveTo>
                <a:lnTo>
                  <a:pt x="2304668" y="666496"/>
                </a:lnTo>
                <a:lnTo>
                  <a:pt x="2297926" y="669988"/>
                </a:lnTo>
                <a:lnTo>
                  <a:pt x="2293207" y="675576"/>
                </a:lnTo>
                <a:lnTo>
                  <a:pt x="2290917" y="682498"/>
                </a:lnTo>
                <a:lnTo>
                  <a:pt x="2291461" y="689990"/>
                </a:lnTo>
                <a:lnTo>
                  <a:pt x="2294935" y="696751"/>
                </a:lnTo>
                <a:lnTo>
                  <a:pt x="2300493" y="701500"/>
                </a:lnTo>
                <a:lnTo>
                  <a:pt x="2307409" y="703796"/>
                </a:lnTo>
                <a:lnTo>
                  <a:pt x="2314956" y="703199"/>
                </a:lnTo>
                <a:lnTo>
                  <a:pt x="2441786" y="667512"/>
                </a:lnTo>
                <a:lnTo>
                  <a:pt x="2432431" y="667512"/>
                </a:lnTo>
                <a:lnTo>
                  <a:pt x="2364084" y="649791"/>
                </a:lnTo>
                <a:close/>
              </a:path>
              <a:path w="2473959" h="704214">
                <a:moveTo>
                  <a:pt x="2400578" y="639530"/>
                </a:moveTo>
                <a:lnTo>
                  <a:pt x="2364084" y="649791"/>
                </a:lnTo>
                <a:lnTo>
                  <a:pt x="2432431" y="667512"/>
                </a:lnTo>
                <a:lnTo>
                  <a:pt x="2433707" y="662559"/>
                </a:lnTo>
                <a:lnTo>
                  <a:pt x="2423794" y="662559"/>
                </a:lnTo>
                <a:lnTo>
                  <a:pt x="2400578" y="639530"/>
                </a:lnTo>
                <a:close/>
              </a:path>
              <a:path w="2473959" h="704214">
                <a:moveTo>
                  <a:pt x="2343229" y="536781"/>
                </a:moveTo>
                <a:lnTo>
                  <a:pt x="2336075" y="538200"/>
                </a:lnTo>
                <a:lnTo>
                  <a:pt x="2329815" y="542416"/>
                </a:lnTo>
                <a:lnTo>
                  <a:pt x="2325618" y="548731"/>
                </a:lnTo>
                <a:lnTo>
                  <a:pt x="2324242" y="555878"/>
                </a:lnTo>
                <a:lnTo>
                  <a:pt x="2325653" y="563026"/>
                </a:lnTo>
                <a:lnTo>
                  <a:pt x="2329815" y="569340"/>
                </a:lnTo>
                <a:lnTo>
                  <a:pt x="2373686" y="612856"/>
                </a:lnTo>
                <a:lnTo>
                  <a:pt x="2441956" y="630554"/>
                </a:lnTo>
                <a:lnTo>
                  <a:pt x="2432431" y="667512"/>
                </a:lnTo>
                <a:lnTo>
                  <a:pt x="2441786" y="667512"/>
                </a:lnTo>
                <a:lnTo>
                  <a:pt x="2473833" y="658495"/>
                </a:lnTo>
                <a:lnTo>
                  <a:pt x="2356739" y="542289"/>
                </a:lnTo>
                <a:lnTo>
                  <a:pt x="2350406" y="538148"/>
                </a:lnTo>
                <a:lnTo>
                  <a:pt x="2343229" y="536781"/>
                </a:lnTo>
                <a:close/>
              </a:path>
              <a:path w="2473959" h="704214">
                <a:moveTo>
                  <a:pt x="2432049" y="630682"/>
                </a:moveTo>
                <a:lnTo>
                  <a:pt x="2400578" y="639530"/>
                </a:lnTo>
                <a:lnTo>
                  <a:pt x="2423794" y="662559"/>
                </a:lnTo>
                <a:lnTo>
                  <a:pt x="2432049" y="630682"/>
                </a:lnTo>
                <a:close/>
              </a:path>
              <a:path w="2473959" h="704214">
                <a:moveTo>
                  <a:pt x="2441923" y="630682"/>
                </a:moveTo>
                <a:lnTo>
                  <a:pt x="2432049" y="630682"/>
                </a:lnTo>
                <a:lnTo>
                  <a:pt x="2423794" y="662559"/>
                </a:lnTo>
                <a:lnTo>
                  <a:pt x="2433707" y="662559"/>
                </a:lnTo>
                <a:lnTo>
                  <a:pt x="2441923" y="630682"/>
                </a:lnTo>
                <a:close/>
              </a:path>
              <a:path w="2473959" h="704214">
                <a:moveTo>
                  <a:pt x="9651" y="0"/>
                </a:moveTo>
                <a:lnTo>
                  <a:pt x="0" y="36829"/>
                </a:lnTo>
                <a:lnTo>
                  <a:pt x="2364084" y="649791"/>
                </a:lnTo>
                <a:lnTo>
                  <a:pt x="2400578" y="639530"/>
                </a:lnTo>
                <a:lnTo>
                  <a:pt x="2373686" y="612856"/>
                </a:lnTo>
                <a:lnTo>
                  <a:pt x="9651" y="0"/>
                </a:lnTo>
                <a:close/>
              </a:path>
              <a:path w="2473959" h="704214">
                <a:moveTo>
                  <a:pt x="2373686" y="612856"/>
                </a:moveTo>
                <a:lnTo>
                  <a:pt x="2400578" y="639530"/>
                </a:lnTo>
                <a:lnTo>
                  <a:pt x="2432049" y="630682"/>
                </a:lnTo>
                <a:lnTo>
                  <a:pt x="2441923" y="630682"/>
                </a:lnTo>
                <a:lnTo>
                  <a:pt x="2441956" y="630554"/>
                </a:lnTo>
                <a:lnTo>
                  <a:pt x="2373686" y="61285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24143" y="2743961"/>
            <a:ext cx="171450" cy="640715"/>
          </a:xfrm>
          <a:custGeom>
            <a:avLst/>
            <a:gdLst/>
            <a:ahLst/>
            <a:cxnLst/>
            <a:rect l="l" t="t" r="r" b="b"/>
            <a:pathLst>
              <a:path w="171450" h="640714">
                <a:moveTo>
                  <a:pt x="16446" y="469157"/>
                </a:moveTo>
                <a:lnTo>
                  <a:pt x="9251" y="471550"/>
                </a:lnTo>
                <a:lnTo>
                  <a:pt x="3643" y="476603"/>
                </a:lnTo>
                <a:lnTo>
                  <a:pt x="488" y="483203"/>
                </a:lnTo>
                <a:lnTo>
                  <a:pt x="0" y="490517"/>
                </a:lnTo>
                <a:lnTo>
                  <a:pt x="2393" y="497713"/>
                </a:lnTo>
                <a:lnTo>
                  <a:pt x="85578" y="640207"/>
                </a:lnTo>
                <a:lnTo>
                  <a:pt x="107671" y="602361"/>
                </a:lnTo>
                <a:lnTo>
                  <a:pt x="66528" y="602361"/>
                </a:lnTo>
                <a:lnTo>
                  <a:pt x="66528" y="531749"/>
                </a:lnTo>
                <a:lnTo>
                  <a:pt x="35413" y="478409"/>
                </a:lnTo>
                <a:lnTo>
                  <a:pt x="30360" y="472801"/>
                </a:lnTo>
                <a:lnTo>
                  <a:pt x="23760" y="469645"/>
                </a:lnTo>
                <a:lnTo>
                  <a:pt x="16446" y="469157"/>
                </a:lnTo>
                <a:close/>
              </a:path>
              <a:path w="171450" h="640714">
                <a:moveTo>
                  <a:pt x="66528" y="531749"/>
                </a:moveTo>
                <a:lnTo>
                  <a:pt x="66528" y="602361"/>
                </a:lnTo>
                <a:lnTo>
                  <a:pt x="104628" y="602361"/>
                </a:lnTo>
                <a:lnTo>
                  <a:pt x="104628" y="592709"/>
                </a:lnTo>
                <a:lnTo>
                  <a:pt x="69068" y="592709"/>
                </a:lnTo>
                <a:lnTo>
                  <a:pt x="85578" y="564406"/>
                </a:lnTo>
                <a:lnTo>
                  <a:pt x="66528" y="531749"/>
                </a:lnTo>
                <a:close/>
              </a:path>
              <a:path w="171450" h="640714">
                <a:moveTo>
                  <a:pt x="154709" y="469157"/>
                </a:moveTo>
                <a:lnTo>
                  <a:pt x="147395" y="469645"/>
                </a:lnTo>
                <a:lnTo>
                  <a:pt x="140795" y="472801"/>
                </a:lnTo>
                <a:lnTo>
                  <a:pt x="135743" y="478409"/>
                </a:lnTo>
                <a:lnTo>
                  <a:pt x="104628" y="531749"/>
                </a:lnTo>
                <a:lnTo>
                  <a:pt x="104628" y="602361"/>
                </a:lnTo>
                <a:lnTo>
                  <a:pt x="107671" y="602361"/>
                </a:lnTo>
                <a:lnTo>
                  <a:pt x="168763" y="497713"/>
                </a:lnTo>
                <a:lnTo>
                  <a:pt x="171156" y="490517"/>
                </a:lnTo>
                <a:lnTo>
                  <a:pt x="170668" y="483203"/>
                </a:lnTo>
                <a:lnTo>
                  <a:pt x="167512" y="476603"/>
                </a:lnTo>
                <a:lnTo>
                  <a:pt x="161905" y="471550"/>
                </a:lnTo>
                <a:lnTo>
                  <a:pt x="154709" y="469157"/>
                </a:lnTo>
                <a:close/>
              </a:path>
              <a:path w="171450" h="640714">
                <a:moveTo>
                  <a:pt x="85578" y="564406"/>
                </a:moveTo>
                <a:lnTo>
                  <a:pt x="69068" y="592709"/>
                </a:lnTo>
                <a:lnTo>
                  <a:pt x="102088" y="592709"/>
                </a:lnTo>
                <a:lnTo>
                  <a:pt x="85578" y="564406"/>
                </a:lnTo>
                <a:close/>
              </a:path>
              <a:path w="171450" h="640714">
                <a:moveTo>
                  <a:pt x="104628" y="531749"/>
                </a:moveTo>
                <a:lnTo>
                  <a:pt x="85578" y="564406"/>
                </a:lnTo>
                <a:lnTo>
                  <a:pt x="102088" y="592709"/>
                </a:lnTo>
                <a:lnTo>
                  <a:pt x="104628" y="592709"/>
                </a:lnTo>
                <a:lnTo>
                  <a:pt x="104628" y="531749"/>
                </a:lnTo>
                <a:close/>
              </a:path>
              <a:path w="171450" h="640714">
                <a:moveTo>
                  <a:pt x="104628" y="0"/>
                </a:moveTo>
                <a:lnTo>
                  <a:pt x="66528" y="0"/>
                </a:lnTo>
                <a:lnTo>
                  <a:pt x="66528" y="531749"/>
                </a:lnTo>
                <a:lnTo>
                  <a:pt x="85578" y="564406"/>
                </a:lnTo>
                <a:lnTo>
                  <a:pt x="104628" y="531749"/>
                </a:lnTo>
                <a:lnTo>
                  <a:pt x="10462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88650" y="2757677"/>
            <a:ext cx="171450" cy="614045"/>
          </a:xfrm>
          <a:custGeom>
            <a:avLst/>
            <a:gdLst/>
            <a:ahLst/>
            <a:cxnLst/>
            <a:rect l="l" t="t" r="r" b="b"/>
            <a:pathLst>
              <a:path w="171450" h="614045">
                <a:moveTo>
                  <a:pt x="16551" y="442870"/>
                </a:moveTo>
                <a:lnTo>
                  <a:pt x="9376" y="445262"/>
                </a:lnTo>
                <a:lnTo>
                  <a:pt x="3694" y="450294"/>
                </a:lnTo>
                <a:lnTo>
                  <a:pt x="502" y="456850"/>
                </a:lnTo>
                <a:lnTo>
                  <a:pt x="0" y="464121"/>
                </a:lnTo>
                <a:lnTo>
                  <a:pt x="2391" y="471297"/>
                </a:lnTo>
                <a:lnTo>
                  <a:pt x="85195" y="614045"/>
                </a:lnTo>
                <a:lnTo>
                  <a:pt x="107321" y="576326"/>
                </a:lnTo>
                <a:lnTo>
                  <a:pt x="66272" y="576199"/>
                </a:lnTo>
                <a:lnTo>
                  <a:pt x="66443" y="505707"/>
                </a:lnTo>
                <a:lnTo>
                  <a:pt x="35411" y="452247"/>
                </a:lnTo>
                <a:lnTo>
                  <a:pt x="30378" y="446565"/>
                </a:lnTo>
                <a:lnTo>
                  <a:pt x="23822" y="443372"/>
                </a:lnTo>
                <a:lnTo>
                  <a:pt x="16551" y="442870"/>
                </a:lnTo>
                <a:close/>
              </a:path>
              <a:path w="171450" h="614045">
                <a:moveTo>
                  <a:pt x="66443" y="505707"/>
                </a:moveTo>
                <a:lnTo>
                  <a:pt x="66272" y="576199"/>
                </a:lnTo>
                <a:lnTo>
                  <a:pt x="104372" y="576326"/>
                </a:lnTo>
                <a:lnTo>
                  <a:pt x="104395" y="566674"/>
                </a:lnTo>
                <a:lnTo>
                  <a:pt x="68812" y="566547"/>
                </a:lnTo>
                <a:lnTo>
                  <a:pt x="85391" y="538350"/>
                </a:lnTo>
                <a:lnTo>
                  <a:pt x="66443" y="505707"/>
                </a:lnTo>
                <a:close/>
              </a:path>
              <a:path w="171450" h="614045">
                <a:moveTo>
                  <a:pt x="154781" y="443178"/>
                </a:moveTo>
                <a:lnTo>
                  <a:pt x="104584" y="505707"/>
                </a:lnTo>
                <a:lnTo>
                  <a:pt x="104372" y="576326"/>
                </a:lnTo>
                <a:lnTo>
                  <a:pt x="107321" y="576326"/>
                </a:lnTo>
                <a:lnTo>
                  <a:pt x="168634" y="471805"/>
                </a:lnTo>
                <a:lnTo>
                  <a:pt x="171100" y="464609"/>
                </a:lnTo>
                <a:lnTo>
                  <a:pt x="170650" y="457295"/>
                </a:lnTo>
                <a:lnTo>
                  <a:pt x="167509" y="450695"/>
                </a:lnTo>
                <a:lnTo>
                  <a:pt x="161903" y="445643"/>
                </a:lnTo>
                <a:lnTo>
                  <a:pt x="154781" y="443178"/>
                </a:lnTo>
                <a:close/>
              </a:path>
              <a:path w="171450" h="614045">
                <a:moveTo>
                  <a:pt x="85391" y="538350"/>
                </a:moveTo>
                <a:lnTo>
                  <a:pt x="68812" y="566547"/>
                </a:lnTo>
                <a:lnTo>
                  <a:pt x="101832" y="566674"/>
                </a:lnTo>
                <a:lnTo>
                  <a:pt x="85391" y="538350"/>
                </a:lnTo>
                <a:close/>
              </a:path>
              <a:path w="171450" h="614045">
                <a:moveTo>
                  <a:pt x="104543" y="505777"/>
                </a:moveTo>
                <a:lnTo>
                  <a:pt x="85391" y="538350"/>
                </a:lnTo>
                <a:lnTo>
                  <a:pt x="101832" y="566674"/>
                </a:lnTo>
                <a:lnTo>
                  <a:pt x="104395" y="566674"/>
                </a:lnTo>
                <a:lnTo>
                  <a:pt x="104543" y="505777"/>
                </a:lnTo>
                <a:close/>
              </a:path>
              <a:path w="171450" h="614045">
                <a:moveTo>
                  <a:pt x="105769" y="0"/>
                </a:moveTo>
                <a:lnTo>
                  <a:pt x="67669" y="0"/>
                </a:lnTo>
                <a:lnTo>
                  <a:pt x="66595" y="442870"/>
                </a:lnTo>
                <a:lnTo>
                  <a:pt x="66483" y="505777"/>
                </a:lnTo>
                <a:lnTo>
                  <a:pt x="85391" y="538350"/>
                </a:lnTo>
                <a:lnTo>
                  <a:pt x="104543" y="505777"/>
                </a:lnTo>
                <a:lnTo>
                  <a:pt x="10576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35263" y="3605657"/>
            <a:ext cx="171450" cy="589280"/>
          </a:xfrm>
          <a:custGeom>
            <a:avLst/>
            <a:gdLst/>
            <a:ahLst/>
            <a:cxnLst/>
            <a:rect l="l" t="t" r="r" b="b"/>
            <a:pathLst>
              <a:path w="171450" h="589279">
                <a:moveTo>
                  <a:pt x="15484" y="421030"/>
                </a:moveTo>
                <a:lnTo>
                  <a:pt x="8483" y="423798"/>
                </a:lnTo>
                <a:lnTo>
                  <a:pt x="3036" y="429085"/>
                </a:lnTo>
                <a:lnTo>
                  <a:pt x="148" y="435800"/>
                </a:lnTo>
                <a:lnTo>
                  <a:pt x="0" y="443087"/>
                </a:lnTo>
                <a:lnTo>
                  <a:pt x="2768" y="450087"/>
                </a:lnTo>
                <a:lnTo>
                  <a:pt x="92176" y="588771"/>
                </a:lnTo>
                <a:lnTo>
                  <a:pt x="111519" y="551941"/>
                </a:lnTo>
                <a:lnTo>
                  <a:pt x="71475" y="551941"/>
                </a:lnTo>
                <a:lnTo>
                  <a:pt x="68339" y="481558"/>
                </a:lnTo>
                <a:lnTo>
                  <a:pt x="34772" y="429513"/>
                </a:lnTo>
                <a:lnTo>
                  <a:pt x="29485" y="424066"/>
                </a:lnTo>
                <a:lnTo>
                  <a:pt x="22770" y="421179"/>
                </a:lnTo>
                <a:lnTo>
                  <a:pt x="15484" y="421030"/>
                </a:lnTo>
                <a:close/>
              </a:path>
              <a:path w="171450" h="589279">
                <a:moveTo>
                  <a:pt x="68339" y="481558"/>
                </a:moveTo>
                <a:lnTo>
                  <a:pt x="71475" y="551941"/>
                </a:lnTo>
                <a:lnTo>
                  <a:pt x="109448" y="550163"/>
                </a:lnTo>
                <a:lnTo>
                  <a:pt x="109093" y="542162"/>
                </a:lnTo>
                <a:lnTo>
                  <a:pt x="73634" y="542162"/>
                </a:lnTo>
                <a:lnTo>
                  <a:pt x="88797" y="513277"/>
                </a:lnTo>
                <a:lnTo>
                  <a:pt x="68339" y="481558"/>
                </a:lnTo>
                <a:close/>
              </a:path>
              <a:path w="171450" h="589279">
                <a:moveTo>
                  <a:pt x="153586" y="414907"/>
                </a:moveTo>
                <a:lnTo>
                  <a:pt x="146325" y="415686"/>
                </a:lnTo>
                <a:lnTo>
                  <a:pt x="139898" y="419157"/>
                </a:lnTo>
                <a:lnTo>
                  <a:pt x="135102" y="425068"/>
                </a:lnTo>
                <a:lnTo>
                  <a:pt x="106332" y="479873"/>
                </a:lnTo>
                <a:lnTo>
                  <a:pt x="109448" y="550163"/>
                </a:lnTo>
                <a:lnTo>
                  <a:pt x="71475" y="551941"/>
                </a:lnTo>
                <a:lnTo>
                  <a:pt x="111519" y="551941"/>
                </a:lnTo>
                <a:lnTo>
                  <a:pt x="168884" y="442721"/>
                </a:lnTo>
                <a:lnTo>
                  <a:pt x="170973" y="435481"/>
                </a:lnTo>
                <a:lnTo>
                  <a:pt x="170170" y="428228"/>
                </a:lnTo>
                <a:lnTo>
                  <a:pt x="166723" y="421808"/>
                </a:lnTo>
                <a:lnTo>
                  <a:pt x="160883" y="417067"/>
                </a:lnTo>
                <a:lnTo>
                  <a:pt x="153586" y="414907"/>
                </a:lnTo>
                <a:close/>
              </a:path>
              <a:path w="171450" h="589279">
                <a:moveTo>
                  <a:pt x="88797" y="513277"/>
                </a:moveTo>
                <a:lnTo>
                  <a:pt x="73634" y="542162"/>
                </a:lnTo>
                <a:lnTo>
                  <a:pt x="106527" y="540765"/>
                </a:lnTo>
                <a:lnTo>
                  <a:pt x="88797" y="513277"/>
                </a:lnTo>
                <a:close/>
              </a:path>
              <a:path w="171450" h="589279">
                <a:moveTo>
                  <a:pt x="106332" y="479873"/>
                </a:moveTo>
                <a:lnTo>
                  <a:pt x="88797" y="513277"/>
                </a:lnTo>
                <a:lnTo>
                  <a:pt x="106527" y="540765"/>
                </a:lnTo>
                <a:lnTo>
                  <a:pt x="73634" y="542162"/>
                </a:lnTo>
                <a:lnTo>
                  <a:pt x="109093" y="542162"/>
                </a:lnTo>
                <a:lnTo>
                  <a:pt x="106332" y="479873"/>
                </a:lnTo>
                <a:close/>
              </a:path>
              <a:path w="171450" h="589279">
                <a:moveTo>
                  <a:pt x="85064" y="0"/>
                </a:moveTo>
                <a:lnTo>
                  <a:pt x="46964" y="1777"/>
                </a:lnTo>
                <a:lnTo>
                  <a:pt x="68339" y="481558"/>
                </a:lnTo>
                <a:lnTo>
                  <a:pt x="88797" y="513277"/>
                </a:lnTo>
                <a:lnTo>
                  <a:pt x="106332" y="479873"/>
                </a:lnTo>
                <a:lnTo>
                  <a:pt x="8506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61842" y="3575684"/>
            <a:ext cx="2869565" cy="1402080"/>
          </a:xfrm>
          <a:custGeom>
            <a:avLst/>
            <a:gdLst/>
            <a:ahLst/>
            <a:cxnLst/>
            <a:rect l="l" t="t" r="r" b="b"/>
            <a:pathLst>
              <a:path w="2869565" h="1402079">
                <a:moveTo>
                  <a:pt x="2763139" y="1359127"/>
                </a:moveTo>
                <a:lnTo>
                  <a:pt x="2701544" y="1364107"/>
                </a:lnTo>
                <a:lnTo>
                  <a:pt x="2684145" y="1384681"/>
                </a:lnTo>
                <a:lnTo>
                  <a:pt x="2686252" y="1391971"/>
                </a:lnTo>
                <a:lnTo>
                  <a:pt x="2690812" y="1397666"/>
                </a:lnTo>
                <a:lnTo>
                  <a:pt x="2697182" y="1401218"/>
                </a:lnTo>
                <a:lnTo>
                  <a:pt x="2704719" y="1402079"/>
                </a:lnTo>
                <a:lnTo>
                  <a:pt x="2858101" y="1389633"/>
                </a:lnTo>
                <a:lnTo>
                  <a:pt x="2826766" y="1389633"/>
                </a:lnTo>
                <a:lnTo>
                  <a:pt x="2763139" y="1359127"/>
                </a:lnTo>
                <a:close/>
              </a:path>
              <a:path w="2869565" h="1402079">
                <a:moveTo>
                  <a:pt x="2800913" y="1356073"/>
                </a:moveTo>
                <a:lnTo>
                  <a:pt x="2763139" y="1359127"/>
                </a:lnTo>
                <a:lnTo>
                  <a:pt x="2826766" y="1389633"/>
                </a:lnTo>
                <a:lnTo>
                  <a:pt x="2829873" y="1383157"/>
                </a:lnTo>
                <a:lnTo>
                  <a:pt x="2819272" y="1383157"/>
                </a:lnTo>
                <a:lnTo>
                  <a:pt x="2800913" y="1356073"/>
                </a:lnTo>
                <a:close/>
              </a:path>
              <a:path w="2869565" h="1402079">
                <a:moveTo>
                  <a:pt x="2764361" y="1244155"/>
                </a:moveTo>
                <a:lnTo>
                  <a:pt x="2757060" y="1244183"/>
                </a:lnTo>
                <a:lnTo>
                  <a:pt x="2750058" y="1247139"/>
                </a:lnTo>
                <a:lnTo>
                  <a:pt x="2744799" y="1252517"/>
                </a:lnTo>
                <a:lnTo>
                  <a:pt x="2742088" y="1259300"/>
                </a:lnTo>
                <a:lnTo>
                  <a:pt x="2742092" y="1266606"/>
                </a:lnTo>
                <a:lnTo>
                  <a:pt x="2744978" y="1273556"/>
                </a:lnTo>
                <a:lnTo>
                  <a:pt x="2779658" y="1324717"/>
                </a:lnTo>
                <a:lnTo>
                  <a:pt x="2843276" y="1355216"/>
                </a:lnTo>
                <a:lnTo>
                  <a:pt x="2826766" y="1389633"/>
                </a:lnTo>
                <a:lnTo>
                  <a:pt x="2858101" y="1389633"/>
                </a:lnTo>
                <a:lnTo>
                  <a:pt x="2869057" y="1388745"/>
                </a:lnTo>
                <a:lnTo>
                  <a:pt x="2776473" y="1252220"/>
                </a:lnTo>
                <a:lnTo>
                  <a:pt x="2771114" y="1246889"/>
                </a:lnTo>
                <a:lnTo>
                  <a:pt x="2764361" y="1244155"/>
                </a:lnTo>
                <a:close/>
              </a:path>
              <a:path w="2869565" h="1402079">
                <a:moveTo>
                  <a:pt x="2833497" y="1353439"/>
                </a:moveTo>
                <a:lnTo>
                  <a:pt x="2800913" y="1356073"/>
                </a:lnTo>
                <a:lnTo>
                  <a:pt x="2819272" y="1383157"/>
                </a:lnTo>
                <a:lnTo>
                  <a:pt x="2833497" y="1353439"/>
                </a:lnTo>
                <a:close/>
              </a:path>
              <a:path w="2869565" h="1402079">
                <a:moveTo>
                  <a:pt x="2839567" y="1353439"/>
                </a:moveTo>
                <a:lnTo>
                  <a:pt x="2833497" y="1353439"/>
                </a:lnTo>
                <a:lnTo>
                  <a:pt x="2819272" y="1383157"/>
                </a:lnTo>
                <a:lnTo>
                  <a:pt x="2829873" y="1383157"/>
                </a:lnTo>
                <a:lnTo>
                  <a:pt x="2843276" y="1355216"/>
                </a:lnTo>
                <a:lnTo>
                  <a:pt x="2839567" y="1353439"/>
                </a:lnTo>
                <a:close/>
              </a:path>
              <a:path w="2869565" h="1402079">
                <a:moveTo>
                  <a:pt x="16509" y="0"/>
                </a:moveTo>
                <a:lnTo>
                  <a:pt x="0" y="34289"/>
                </a:lnTo>
                <a:lnTo>
                  <a:pt x="2763139" y="1359127"/>
                </a:lnTo>
                <a:lnTo>
                  <a:pt x="2800913" y="1356073"/>
                </a:lnTo>
                <a:lnTo>
                  <a:pt x="2779658" y="1324717"/>
                </a:lnTo>
                <a:lnTo>
                  <a:pt x="16509" y="0"/>
                </a:lnTo>
                <a:close/>
              </a:path>
              <a:path w="2869565" h="1402079">
                <a:moveTo>
                  <a:pt x="2779658" y="1324717"/>
                </a:moveTo>
                <a:lnTo>
                  <a:pt x="2800913" y="1356073"/>
                </a:lnTo>
                <a:lnTo>
                  <a:pt x="2833497" y="1353439"/>
                </a:lnTo>
                <a:lnTo>
                  <a:pt x="2839567" y="1353439"/>
                </a:lnTo>
                <a:lnTo>
                  <a:pt x="2779658" y="1324717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79159" y="4397375"/>
            <a:ext cx="2225675" cy="638810"/>
          </a:xfrm>
          <a:custGeom>
            <a:avLst/>
            <a:gdLst/>
            <a:ahLst/>
            <a:cxnLst/>
            <a:rect l="l" t="t" r="r" b="b"/>
            <a:pathLst>
              <a:path w="2225675" h="638810">
                <a:moveTo>
                  <a:pt x="130635" y="471503"/>
                </a:moveTo>
                <a:lnTo>
                  <a:pt x="123481" y="472870"/>
                </a:lnTo>
                <a:lnTo>
                  <a:pt x="117220" y="477012"/>
                </a:lnTo>
                <a:lnTo>
                  <a:pt x="0" y="593217"/>
                </a:lnTo>
                <a:lnTo>
                  <a:pt x="158876" y="637920"/>
                </a:lnTo>
                <a:lnTo>
                  <a:pt x="166369" y="638520"/>
                </a:lnTo>
                <a:lnTo>
                  <a:pt x="173291" y="636238"/>
                </a:lnTo>
                <a:lnTo>
                  <a:pt x="178879" y="631527"/>
                </a:lnTo>
                <a:lnTo>
                  <a:pt x="182371" y="624839"/>
                </a:lnTo>
                <a:lnTo>
                  <a:pt x="182915" y="617275"/>
                </a:lnTo>
                <a:lnTo>
                  <a:pt x="180625" y="610330"/>
                </a:lnTo>
                <a:lnTo>
                  <a:pt x="175906" y="604766"/>
                </a:lnTo>
                <a:lnTo>
                  <a:pt x="170916" y="602233"/>
                </a:lnTo>
                <a:lnTo>
                  <a:pt x="41401" y="602233"/>
                </a:lnTo>
                <a:lnTo>
                  <a:pt x="31876" y="565276"/>
                </a:lnTo>
                <a:lnTo>
                  <a:pt x="100106" y="547618"/>
                </a:lnTo>
                <a:lnTo>
                  <a:pt x="144017" y="504063"/>
                </a:lnTo>
                <a:lnTo>
                  <a:pt x="148234" y="497802"/>
                </a:lnTo>
                <a:lnTo>
                  <a:pt x="149653" y="490648"/>
                </a:lnTo>
                <a:lnTo>
                  <a:pt x="148286" y="483471"/>
                </a:lnTo>
                <a:lnTo>
                  <a:pt x="144144" y="477138"/>
                </a:lnTo>
                <a:lnTo>
                  <a:pt x="137812" y="472922"/>
                </a:lnTo>
                <a:lnTo>
                  <a:pt x="130635" y="471503"/>
                </a:lnTo>
                <a:close/>
              </a:path>
              <a:path w="2225675" h="638810">
                <a:moveTo>
                  <a:pt x="100106" y="547618"/>
                </a:moveTo>
                <a:lnTo>
                  <a:pt x="31876" y="565276"/>
                </a:lnTo>
                <a:lnTo>
                  <a:pt x="41401" y="602233"/>
                </a:lnTo>
                <a:lnTo>
                  <a:pt x="60535" y="597281"/>
                </a:lnTo>
                <a:lnTo>
                  <a:pt x="50037" y="597281"/>
                </a:lnTo>
                <a:lnTo>
                  <a:pt x="41783" y="565404"/>
                </a:lnTo>
                <a:lnTo>
                  <a:pt x="82175" y="565404"/>
                </a:lnTo>
                <a:lnTo>
                  <a:pt x="100106" y="547618"/>
                </a:lnTo>
                <a:close/>
              </a:path>
              <a:path w="2225675" h="638810">
                <a:moveTo>
                  <a:pt x="109675" y="584560"/>
                </a:moveTo>
                <a:lnTo>
                  <a:pt x="41401" y="602233"/>
                </a:lnTo>
                <a:lnTo>
                  <a:pt x="170916" y="602233"/>
                </a:lnTo>
                <a:lnTo>
                  <a:pt x="169163" y="601344"/>
                </a:lnTo>
                <a:lnTo>
                  <a:pt x="109675" y="584560"/>
                </a:lnTo>
                <a:close/>
              </a:path>
              <a:path w="2225675" h="638810">
                <a:moveTo>
                  <a:pt x="41783" y="565404"/>
                </a:moveTo>
                <a:lnTo>
                  <a:pt x="50037" y="597281"/>
                </a:lnTo>
                <a:lnTo>
                  <a:pt x="73230" y="574276"/>
                </a:lnTo>
                <a:lnTo>
                  <a:pt x="41783" y="565404"/>
                </a:lnTo>
                <a:close/>
              </a:path>
              <a:path w="2225675" h="638810">
                <a:moveTo>
                  <a:pt x="73230" y="574276"/>
                </a:moveTo>
                <a:lnTo>
                  <a:pt x="50037" y="597281"/>
                </a:lnTo>
                <a:lnTo>
                  <a:pt x="60535" y="597281"/>
                </a:lnTo>
                <a:lnTo>
                  <a:pt x="109675" y="584560"/>
                </a:lnTo>
                <a:lnTo>
                  <a:pt x="73230" y="574276"/>
                </a:lnTo>
                <a:close/>
              </a:path>
              <a:path w="2225675" h="638810">
                <a:moveTo>
                  <a:pt x="2216022" y="0"/>
                </a:moveTo>
                <a:lnTo>
                  <a:pt x="100106" y="547618"/>
                </a:lnTo>
                <a:lnTo>
                  <a:pt x="73230" y="574276"/>
                </a:lnTo>
                <a:lnTo>
                  <a:pt x="109675" y="584560"/>
                </a:lnTo>
                <a:lnTo>
                  <a:pt x="2225547" y="36830"/>
                </a:lnTo>
                <a:lnTo>
                  <a:pt x="2216022" y="0"/>
                </a:lnTo>
                <a:close/>
              </a:path>
              <a:path w="2225675" h="638810">
                <a:moveTo>
                  <a:pt x="82175" y="565404"/>
                </a:moveTo>
                <a:lnTo>
                  <a:pt x="41783" y="565404"/>
                </a:lnTo>
                <a:lnTo>
                  <a:pt x="73230" y="574276"/>
                </a:lnTo>
                <a:lnTo>
                  <a:pt x="82175" y="565404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11295" y="5251322"/>
            <a:ext cx="171450" cy="628650"/>
          </a:xfrm>
          <a:custGeom>
            <a:avLst/>
            <a:gdLst/>
            <a:ahLst/>
            <a:cxnLst/>
            <a:rect l="l" t="t" r="r" b="b"/>
            <a:pathLst>
              <a:path w="171450" h="628650">
                <a:moveTo>
                  <a:pt x="15077" y="461886"/>
                </a:moveTo>
                <a:lnTo>
                  <a:pt x="8072" y="464769"/>
                </a:lnTo>
                <a:lnTo>
                  <a:pt x="2793" y="470139"/>
                </a:lnTo>
                <a:lnTo>
                  <a:pt x="39" y="476902"/>
                </a:lnTo>
                <a:lnTo>
                  <a:pt x="0" y="484205"/>
                </a:lnTo>
                <a:lnTo>
                  <a:pt x="2865" y="491197"/>
                </a:lnTo>
                <a:lnTo>
                  <a:pt x="94813" y="628243"/>
                </a:lnTo>
                <a:lnTo>
                  <a:pt x="113165" y="591705"/>
                </a:lnTo>
                <a:lnTo>
                  <a:pt x="73350" y="591705"/>
                </a:lnTo>
                <a:lnTo>
                  <a:pt x="68946" y="521218"/>
                </a:lnTo>
                <a:lnTo>
                  <a:pt x="34615" y="469988"/>
                </a:lnTo>
                <a:lnTo>
                  <a:pt x="29182" y="464663"/>
                </a:lnTo>
                <a:lnTo>
                  <a:pt x="22391" y="461906"/>
                </a:lnTo>
                <a:lnTo>
                  <a:pt x="15077" y="461886"/>
                </a:lnTo>
                <a:close/>
              </a:path>
              <a:path w="171450" h="628650">
                <a:moveTo>
                  <a:pt x="68946" y="521218"/>
                </a:moveTo>
                <a:lnTo>
                  <a:pt x="73350" y="591705"/>
                </a:lnTo>
                <a:lnTo>
                  <a:pt x="111450" y="589318"/>
                </a:lnTo>
                <a:lnTo>
                  <a:pt x="110990" y="581964"/>
                </a:lnTo>
                <a:lnTo>
                  <a:pt x="75382" y="581964"/>
                </a:lnTo>
                <a:lnTo>
                  <a:pt x="90071" y="552743"/>
                </a:lnTo>
                <a:lnTo>
                  <a:pt x="68946" y="521218"/>
                </a:lnTo>
                <a:close/>
              </a:path>
              <a:path w="171450" h="628650">
                <a:moveTo>
                  <a:pt x="153052" y="453263"/>
                </a:moveTo>
                <a:lnTo>
                  <a:pt x="145819" y="454191"/>
                </a:lnTo>
                <a:lnTo>
                  <a:pt x="139467" y="457769"/>
                </a:lnTo>
                <a:lnTo>
                  <a:pt x="134818" y="463727"/>
                </a:lnTo>
                <a:lnTo>
                  <a:pt x="107053" y="518961"/>
                </a:lnTo>
                <a:lnTo>
                  <a:pt x="111450" y="589318"/>
                </a:lnTo>
                <a:lnTo>
                  <a:pt x="73350" y="591705"/>
                </a:lnTo>
                <a:lnTo>
                  <a:pt x="113165" y="591705"/>
                </a:lnTo>
                <a:lnTo>
                  <a:pt x="168854" y="480834"/>
                </a:lnTo>
                <a:lnTo>
                  <a:pt x="170828" y="473532"/>
                </a:lnTo>
                <a:lnTo>
                  <a:pt x="169886" y="466288"/>
                </a:lnTo>
                <a:lnTo>
                  <a:pt x="166300" y="459923"/>
                </a:lnTo>
                <a:lnTo>
                  <a:pt x="160345" y="455256"/>
                </a:lnTo>
                <a:lnTo>
                  <a:pt x="153052" y="453263"/>
                </a:lnTo>
                <a:close/>
              </a:path>
              <a:path w="171450" h="628650">
                <a:moveTo>
                  <a:pt x="90071" y="552743"/>
                </a:moveTo>
                <a:lnTo>
                  <a:pt x="75382" y="581964"/>
                </a:lnTo>
                <a:lnTo>
                  <a:pt x="108275" y="579907"/>
                </a:lnTo>
                <a:lnTo>
                  <a:pt x="90071" y="552743"/>
                </a:lnTo>
                <a:close/>
              </a:path>
              <a:path w="171450" h="628650">
                <a:moveTo>
                  <a:pt x="107053" y="518961"/>
                </a:moveTo>
                <a:lnTo>
                  <a:pt x="90071" y="552743"/>
                </a:lnTo>
                <a:lnTo>
                  <a:pt x="108275" y="579907"/>
                </a:lnTo>
                <a:lnTo>
                  <a:pt x="75382" y="581964"/>
                </a:lnTo>
                <a:lnTo>
                  <a:pt x="110990" y="581964"/>
                </a:lnTo>
                <a:lnTo>
                  <a:pt x="107053" y="518961"/>
                </a:lnTo>
                <a:close/>
              </a:path>
              <a:path w="171450" h="628650">
                <a:moveTo>
                  <a:pt x="74620" y="0"/>
                </a:moveTo>
                <a:lnTo>
                  <a:pt x="36520" y="2285"/>
                </a:lnTo>
                <a:lnTo>
                  <a:pt x="68946" y="521218"/>
                </a:lnTo>
                <a:lnTo>
                  <a:pt x="90071" y="552743"/>
                </a:lnTo>
                <a:lnTo>
                  <a:pt x="107053" y="518961"/>
                </a:lnTo>
                <a:lnTo>
                  <a:pt x="7462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3020" y="128397"/>
            <a:ext cx="80651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Estimation of Depth of </a:t>
            </a:r>
            <a:r>
              <a:rPr spc="-10" dirty="0"/>
              <a:t>Burn</a:t>
            </a:r>
            <a:r>
              <a:rPr spc="-25" dirty="0"/>
              <a:t> </a:t>
            </a:r>
            <a:r>
              <a:rPr spc="-5" dirty="0"/>
              <a:t>Injury</a:t>
            </a:r>
          </a:p>
        </p:txBody>
      </p:sp>
      <p:sp>
        <p:nvSpPr>
          <p:cNvPr id="3" name="object 3"/>
          <p:cNvSpPr/>
          <p:nvPr/>
        </p:nvSpPr>
        <p:spPr>
          <a:xfrm>
            <a:off x="352691" y="1960752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3324733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5033136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9953" y="733196"/>
            <a:ext cx="11300460" cy="5135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9120">
              <a:lnSpc>
                <a:spcPct val="1196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thermal injury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described </a:t>
            </a:r>
            <a:r>
              <a:rPr sz="2800" b="1" dirty="0">
                <a:solidFill>
                  <a:srgbClr val="FFFFFF"/>
                </a:solidFill>
                <a:latin typeface="Cambria"/>
                <a:cs typeface="Cambria"/>
              </a:rPr>
              <a:t>as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partial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thickness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full thickness  depending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on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the depth and </a:t>
            </a:r>
            <a:r>
              <a:rPr sz="2800" b="1" spc="-20" dirty="0">
                <a:solidFill>
                  <a:srgbClr val="FFFFFF"/>
                </a:solidFill>
                <a:latin typeface="Cambria"/>
                <a:cs typeface="Cambria"/>
              </a:rPr>
              <a:t>severity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tissue</a:t>
            </a:r>
            <a:r>
              <a:rPr sz="2800" b="1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damage.</a:t>
            </a:r>
            <a:endParaRPr sz="2800">
              <a:latin typeface="Cambria"/>
              <a:cs typeface="Cambria"/>
            </a:endParaRPr>
          </a:p>
          <a:p>
            <a:pPr marL="338455">
              <a:lnSpc>
                <a:spcPct val="100000"/>
              </a:lnSpc>
              <a:spcBef>
                <a:spcPts val="675"/>
              </a:spcBef>
            </a:pPr>
            <a:r>
              <a:rPr sz="2800" b="1" spc="-10" dirty="0">
                <a:solidFill>
                  <a:srgbClr val="FFC000"/>
                </a:solidFill>
                <a:latin typeface="Cambria"/>
                <a:cs typeface="Cambria"/>
              </a:rPr>
              <a:t>First Degree</a:t>
            </a:r>
            <a:endParaRPr sz="2800">
              <a:latin typeface="Cambria"/>
              <a:cs typeface="Cambria"/>
            </a:endParaRPr>
          </a:p>
          <a:p>
            <a:pPr marL="241300" marR="650240">
              <a:lnSpc>
                <a:spcPts val="2770"/>
              </a:lnSpc>
              <a:spcBef>
                <a:spcPts val="1245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Burns affecting the epidermal </a:t>
            </a:r>
            <a:r>
              <a:rPr sz="2500" b="1" spc="-40" dirty="0">
                <a:solidFill>
                  <a:srgbClr val="FFFFFF"/>
                </a:solidFill>
                <a:latin typeface="Cambria"/>
                <a:cs typeface="Cambria"/>
              </a:rPr>
              <a:t>layer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characterized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erythema due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to 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vascular response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sub papillary</a:t>
            </a:r>
            <a:r>
              <a:rPr sz="2500" b="1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vessels.</a:t>
            </a:r>
            <a:endParaRPr sz="2500">
              <a:latin typeface="Cambria"/>
              <a:cs typeface="Cambria"/>
            </a:endParaRPr>
          </a:p>
          <a:p>
            <a:pPr marL="338455">
              <a:lnSpc>
                <a:spcPct val="100000"/>
              </a:lnSpc>
              <a:spcBef>
                <a:spcPts val="595"/>
              </a:spcBef>
            </a:pPr>
            <a:r>
              <a:rPr sz="2800" b="1" dirty="0">
                <a:solidFill>
                  <a:srgbClr val="FFC000"/>
                </a:solidFill>
                <a:latin typeface="Cambria"/>
                <a:cs typeface="Cambria"/>
              </a:rPr>
              <a:t>Second</a:t>
            </a:r>
            <a:r>
              <a:rPr sz="2800" b="1" spc="-10" dirty="0">
                <a:solidFill>
                  <a:srgbClr val="FFC000"/>
                </a:solidFill>
                <a:latin typeface="Cambria"/>
                <a:cs typeface="Cambria"/>
              </a:rPr>
              <a:t> Degree</a:t>
            </a:r>
            <a:endParaRPr sz="2800">
              <a:latin typeface="Cambria"/>
              <a:cs typeface="Cambria"/>
            </a:endParaRPr>
          </a:p>
          <a:p>
            <a:pPr marL="241300" marR="5080">
              <a:lnSpc>
                <a:spcPct val="91000"/>
              </a:lnSpc>
              <a:spcBef>
                <a:spcPts val="1245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Burns which </a:t>
            </a:r>
            <a:r>
              <a:rPr sz="2500" b="1" spc="-50" dirty="0">
                <a:solidFill>
                  <a:srgbClr val="FFFFFF"/>
                </a:solidFill>
                <a:latin typeface="Cambria"/>
                <a:cs typeface="Cambria"/>
              </a:rPr>
              <a:t>involve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from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one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half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seven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eights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dermal </a:t>
            </a:r>
            <a:r>
              <a:rPr sz="2500" b="1" spc="-75" dirty="0">
                <a:solidFill>
                  <a:srgbClr val="FFFFFF"/>
                </a:solidFill>
                <a:latin typeface="Cambria"/>
                <a:cs typeface="Cambria"/>
              </a:rPr>
              <a:t>layer.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It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is 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subdivided into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partial thickness (Superficial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Layers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with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Blisters)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 deep  partial thickness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(Destroy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entire thickness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500" b="1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epidermis)</a:t>
            </a:r>
            <a:endParaRPr sz="2500">
              <a:latin typeface="Cambria"/>
              <a:cs typeface="Cambria"/>
            </a:endParaRPr>
          </a:p>
          <a:p>
            <a:pPr marL="338455">
              <a:lnSpc>
                <a:spcPct val="100000"/>
              </a:lnSpc>
              <a:spcBef>
                <a:spcPts val="660"/>
              </a:spcBef>
            </a:pPr>
            <a:r>
              <a:rPr sz="2800" b="1" spc="-15" dirty="0">
                <a:solidFill>
                  <a:srgbClr val="FFC000"/>
                </a:solidFill>
                <a:latin typeface="Cambria"/>
                <a:cs typeface="Cambria"/>
              </a:rPr>
              <a:t>Third</a:t>
            </a:r>
            <a:r>
              <a:rPr sz="2800" b="1" spc="-10" dirty="0">
                <a:solidFill>
                  <a:srgbClr val="FFC000"/>
                </a:solidFill>
                <a:latin typeface="Cambria"/>
                <a:cs typeface="Cambria"/>
              </a:rPr>
              <a:t> Degree</a:t>
            </a:r>
            <a:endParaRPr sz="28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960"/>
              </a:spcBef>
            </a:pP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Full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thickness </a:t>
            </a:r>
            <a:r>
              <a:rPr sz="2500" b="1" spc="-45" dirty="0">
                <a:solidFill>
                  <a:srgbClr val="FFFFFF"/>
                </a:solidFill>
                <a:latin typeface="Cambria"/>
                <a:cs typeface="Cambria"/>
              </a:rPr>
              <a:t>involves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all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epidermis and</a:t>
            </a:r>
            <a:r>
              <a:rPr sz="2500" b="1" spc="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dermis.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4935" y="717804"/>
            <a:ext cx="7720583" cy="5526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3373" y="161036"/>
            <a:ext cx="54622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Classifications </a:t>
            </a:r>
            <a:r>
              <a:rPr dirty="0"/>
              <a:t>of</a:t>
            </a:r>
            <a:r>
              <a:rPr spc="-80" dirty="0"/>
              <a:t> </a:t>
            </a:r>
            <a:r>
              <a:rPr spc="-10" dirty="0"/>
              <a:t>Burns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9953" y="799871"/>
            <a:ext cx="11426825" cy="434403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Burns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are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classified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basis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extent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(Size) and</a:t>
            </a:r>
            <a:r>
              <a:rPr sz="2500" b="1" spc="2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Depth.</a:t>
            </a:r>
            <a:endParaRPr sz="25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695"/>
              </a:spcBef>
              <a:buAutoNum type="alphaUcParenR"/>
              <a:tabLst>
                <a:tab pos="527685" algn="l"/>
                <a:tab pos="528320" algn="l"/>
              </a:tabLst>
            </a:pPr>
            <a:r>
              <a:rPr sz="2500" b="1" spc="-10" dirty="0">
                <a:solidFill>
                  <a:srgbClr val="FFC000"/>
                </a:solidFill>
                <a:latin typeface="Cambria"/>
                <a:cs typeface="Cambria"/>
              </a:rPr>
              <a:t>Minor</a:t>
            </a:r>
            <a:r>
              <a:rPr sz="2500" b="1" dirty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C000"/>
                </a:solidFill>
                <a:latin typeface="Cambria"/>
                <a:cs typeface="Cambria"/>
              </a:rPr>
              <a:t>Burns</a:t>
            </a:r>
            <a:endParaRPr sz="2500">
              <a:latin typeface="Cambria"/>
              <a:cs typeface="Cambria"/>
            </a:endParaRPr>
          </a:p>
          <a:p>
            <a:pPr marL="527685" marR="36830">
              <a:lnSpc>
                <a:spcPts val="2700"/>
              </a:lnSpc>
              <a:spcBef>
                <a:spcPts val="1040"/>
              </a:spcBef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Second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degree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burns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less than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10 % of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body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surface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area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third degree 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burns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less than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2 % of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body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surface</a:t>
            </a:r>
            <a:r>
              <a:rPr sz="2500" b="1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area.</a:t>
            </a:r>
            <a:endParaRPr sz="25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AutoNum type="alphaUcParenR" startAt="2"/>
              <a:tabLst>
                <a:tab pos="527685" algn="l"/>
                <a:tab pos="528320" algn="l"/>
              </a:tabLst>
            </a:pPr>
            <a:r>
              <a:rPr sz="2500" b="1" spc="-20" dirty="0">
                <a:solidFill>
                  <a:srgbClr val="FFC000"/>
                </a:solidFill>
                <a:latin typeface="Cambria"/>
                <a:cs typeface="Cambria"/>
              </a:rPr>
              <a:t>Moderate</a:t>
            </a:r>
            <a:r>
              <a:rPr sz="2500" b="1" spc="10" dirty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C000"/>
                </a:solidFill>
                <a:latin typeface="Cambria"/>
                <a:cs typeface="Cambria"/>
              </a:rPr>
              <a:t>Burns</a:t>
            </a:r>
            <a:endParaRPr sz="2500">
              <a:latin typeface="Cambria"/>
              <a:cs typeface="Cambria"/>
            </a:endParaRPr>
          </a:p>
          <a:p>
            <a:pPr marL="527685" marR="5080">
              <a:lnSpc>
                <a:spcPts val="2700"/>
              </a:lnSpc>
              <a:spcBef>
                <a:spcPts val="1035"/>
              </a:spcBef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Second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degree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burns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affecting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10-25% of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body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surface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area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third degree 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burn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less than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10 % of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body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surface</a:t>
            </a:r>
            <a:r>
              <a:rPr sz="2500" b="1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area.</a:t>
            </a:r>
            <a:endParaRPr sz="25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655"/>
              </a:spcBef>
              <a:buAutoNum type="alphaUcParenR" startAt="3"/>
              <a:tabLst>
                <a:tab pos="527685" algn="l"/>
                <a:tab pos="528320" algn="l"/>
              </a:tabLst>
            </a:pPr>
            <a:r>
              <a:rPr sz="2500" b="1" spc="-10" dirty="0">
                <a:solidFill>
                  <a:srgbClr val="FFC000"/>
                </a:solidFill>
                <a:latin typeface="Cambria"/>
                <a:cs typeface="Cambria"/>
              </a:rPr>
              <a:t>Major Burns</a:t>
            </a:r>
            <a:endParaRPr sz="2500">
              <a:latin typeface="Cambria"/>
              <a:cs typeface="Cambria"/>
            </a:endParaRPr>
          </a:p>
          <a:p>
            <a:pPr marL="527685" marR="306070">
              <a:lnSpc>
                <a:spcPts val="2700"/>
              </a:lnSpc>
              <a:spcBef>
                <a:spcPts val="1050"/>
              </a:spcBef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Second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degree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burns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exceeding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25%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body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surface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area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third degree 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burns 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face,hands,feet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over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10% 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other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body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surface</a:t>
            </a:r>
            <a:r>
              <a:rPr sz="2500" b="1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area.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4126" y="140919"/>
            <a:ext cx="5627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Estimation of Burn</a:t>
            </a:r>
            <a:r>
              <a:rPr spc="-35" dirty="0"/>
              <a:t> </a:t>
            </a:r>
            <a:r>
              <a:rPr spc="-20" dirty="0"/>
              <a:t>Area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9953" y="706907"/>
            <a:ext cx="11360150" cy="1558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9900"/>
              </a:lnSpc>
              <a:spcBef>
                <a:spcPts val="90"/>
              </a:spcBef>
            </a:pP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estimation of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800" b="1" spc="-25" dirty="0">
                <a:solidFill>
                  <a:srgbClr val="FFFFFF"/>
                </a:solidFill>
                <a:latin typeface="Cambria"/>
                <a:cs typeface="Cambria"/>
              </a:rPr>
              <a:t>extent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of burn 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area expressed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as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the percentage 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surface 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area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skin burnt </a:t>
            </a:r>
            <a:r>
              <a:rPr sz="28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800" b="1" spc="-55" dirty="0">
                <a:solidFill>
                  <a:srgbClr val="FFFFFF"/>
                </a:solidFill>
                <a:latin typeface="Cambria"/>
                <a:cs typeface="Cambria"/>
              </a:rPr>
              <a:t>Total </a:t>
            </a:r>
            <a:r>
              <a:rPr sz="2800" b="1" spc="-25" dirty="0">
                <a:solidFill>
                  <a:srgbClr val="FFFFFF"/>
                </a:solidFill>
                <a:latin typeface="Cambria"/>
                <a:cs typeface="Cambria"/>
              </a:rPr>
              <a:t>Body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Surface Area  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(TBSA)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8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Important.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06240" y="1880616"/>
            <a:ext cx="4023360" cy="4820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7605" y="109854"/>
            <a:ext cx="327660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0" dirty="0"/>
              <a:t>Management</a:t>
            </a:r>
            <a:endParaRPr sz="4300"/>
          </a:p>
        </p:txBody>
      </p:sp>
      <p:sp>
        <p:nvSpPr>
          <p:cNvPr id="3" name="object 3"/>
          <p:cNvSpPr/>
          <p:nvPr/>
        </p:nvSpPr>
        <p:spPr>
          <a:xfrm>
            <a:off x="352691" y="977264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1480185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1935860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91" y="2393060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691" y="3177920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691" y="3633596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691" y="4090796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691" y="4546472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2691" y="5331333"/>
            <a:ext cx="202692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2691" y="5788583"/>
            <a:ext cx="202692" cy="213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8553" y="749081"/>
            <a:ext cx="11271250" cy="565594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940"/>
              </a:spcBef>
            </a:pPr>
            <a:r>
              <a:rPr sz="2800" b="1" spc="-10" dirty="0">
                <a:solidFill>
                  <a:srgbClr val="FFC000"/>
                </a:solidFill>
                <a:latin typeface="Cambria"/>
                <a:cs typeface="Cambria"/>
              </a:rPr>
              <a:t>Emergency First</a:t>
            </a:r>
            <a:r>
              <a:rPr sz="2800" b="1" spc="-15" dirty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C000"/>
                </a:solidFill>
                <a:latin typeface="Cambria"/>
                <a:cs typeface="Cambria"/>
              </a:rPr>
              <a:t>Aid.</a:t>
            </a:r>
            <a:endParaRPr sz="2800">
              <a:latin typeface="Cambria"/>
              <a:cs typeface="Cambria"/>
            </a:endParaRPr>
          </a:p>
          <a:p>
            <a:pPr marL="79375" marR="2883535">
              <a:lnSpc>
                <a:spcPct val="124600"/>
              </a:lnSpc>
              <a:spcBef>
                <a:spcPts val="20"/>
              </a:spcBef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Stop,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Drop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Roll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techniques for extinguishing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flame. 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Once Flame Extinguished cool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water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should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poured</a:t>
            </a:r>
            <a:r>
              <a:rPr sz="2400" b="1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75" dirty="0">
                <a:solidFill>
                  <a:srgbClr val="FFFFFF"/>
                </a:solidFill>
                <a:latin typeface="Cambria"/>
                <a:cs typeface="Cambria"/>
              </a:rPr>
              <a:t>over.</a:t>
            </a:r>
            <a:endParaRPr sz="2400">
              <a:latin typeface="Cambria"/>
              <a:cs typeface="Cambria"/>
            </a:endParaRPr>
          </a:p>
          <a:p>
            <a:pPr marL="12700" marR="5080" indent="66675">
              <a:lnSpc>
                <a:spcPts val="2590"/>
              </a:lnSpc>
              <a:spcBef>
                <a:spcPts val="1045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Saturated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Clothing, </a:t>
            </a:r>
            <a:r>
              <a:rPr sz="2400" b="1" spc="-65" dirty="0">
                <a:solidFill>
                  <a:srgbClr val="FFFFFF"/>
                </a:solidFill>
                <a:latin typeface="Cambria"/>
                <a:cs typeface="Cambria"/>
              </a:rPr>
              <a:t>Towel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or Blankets should be replaced with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clean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dry linen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to  </a:t>
            </a: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prevent </a:t>
            </a:r>
            <a:r>
              <a:rPr sz="2400" b="1" spc="-30" dirty="0">
                <a:solidFill>
                  <a:srgbClr val="FFFFFF"/>
                </a:solidFill>
                <a:latin typeface="Cambria"/>
                <a:cs typeface="Cambria"/>
              </a:rPr>
              <a:t>excessive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heat</a:t>
            </a:r>
            <a:r>
              <a:rPr sz="2400" b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loss.</a:t>
            </a:r>
            <a:endParaRPr sz="2400">
              <a:latin typeface="Cambria"/>
              <a:cs typeface="Cambria"/>
            </a:endParaRPr>
          </a:p>
          <a:p>
            <a:pPr marL="79375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Chemical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burn </a:t>
            </a: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lavage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for 30</a:t>
            </a:r>
            <a:r>
              <a:rPr sz="2400" b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minutes.</a:t>
            </a:r>
            <a:endParaRPr sz="2400">
              <a:latin typeface="Cambria"/>
              <a:cs typeface="Cambria"/>
            </a:endParaRPr>
          </a:p>
          <a:p>
            <a:pPr marL="12700" marR="339090" indent="66675">
              <a:lnSpc>
                <a:spcPts val="3600"/>
              </a:lnSpc>
              <a:spcBef>
                <a:spcPts val="229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Electrical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shock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or burn injury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should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monitored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cardiac irregularities.  </a:t>
            </a:r>
            <a:r>
              <a:rPr sz="2400" b="1" spc="-10" dirty="0">
                <a:solidFill>
                  <a:srgbClr val="FFC000"/>
                </a:solidFill>
                <a:latin typeface="Cambria"/>
                <a:cs typeface="Cambria"/>
              </a:rPr>
              <a:t>Protection </a:t>
            </a:r>
            <a:r>
              <a:rPr sz="2400" b="1" spc="-5" dirty="0">
                <a:solidFill>
                  <a:srgbClr val="FFC000"/>
                </a:solidFill>
                <a:latin typeface="Cambria"/>
                <a:cs typeface="Cambria"/>
              </a:rPr>
              <a:t>of </a:t>
            </a:r>
            <a:r>
              <a:rPr sz="2400" b="1" spc="-10" dirty="0">
                <a:solidFill>
                  <a:srgbClr val="FFC000"/>
                </a:solidFill>
                <a:latin typeface="Cambria"/>
                <a:cs typeface="Cambria"/>
              </a:rPr>
              <a:t>the Burn</a:t>
            </a:r>
            <a:r>
              <a:rPr sz="2400" b="1" spc="30" dirty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C000"/>
                </a:solidFill>
                <a:latin typeface="Cambria"/>
                <a:cs typeface="Cambria"/>
              </a:rPr>
              <a:t>Area.</a:t>
            </a:r>
            <a:endParaRPr sz="2400">
              <a:latin typeface="Cambria"/>
              <a:cs typeface="Cambria"/>
            </a:endParaRPr>
          </a:p>
          <a:p>
            <a:pPr marL="12700" marR="1059815" indent="66675">
              <a:lnSpc>
                <a:spcPts val="2590"/>
              </a:lnSpc>
              <a:spcBef>
                <a:spcPts val="800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Burns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area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should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covered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with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clean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dry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cloth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or dressing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prevent 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contamination with infection agents and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exposure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65" dirty="0">
                <a:solidFill>
                  <a:srgbClr val="FFFFFF"/>
                </a:solidFill>
                <a:latin typeface="Cambria"/>
                <a:cs typeface="Cambria"/>
              </a:rPr>
              <a:t>air.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b="1" spc="-15" dirty="0">
                <a:solidFill>
                  <a:srgbClr val="FFC000"/>
                </a:solidFill>
                <a:latin typeface="Cambria"/>
                <a:cs typeface="Cambria"/>
              </a:rPr>
              <a:t>Transportation to </a:t>
            </a:r>
            <a:r>
              <a:rPr sz="2400" b="1" dirty="0">
                <a:solidFill>
                  <a:srgbClr val="FFC000"/>
                </a:solidFill>
                <a:latin typeface="Cambria"/>
                <a:cs typeface="Cambria"/>
              </a:rPr>
              <a:t>a </a:t>
            </a:r>
            <a:r>
              <a:rPr sz="2400" b="1" spc="-5" dirty="0">
                <a:solidFill>
                  <a:srgbClr val="FFC000"/>
                </a:solidFill>
                <a:latin typeface="Cambria"/>
                <a:cs typeface="Cambria"/>
              </a:rPr>
              <a:t>Medical</a:t>
            </a:r>
            <a:r>
              <a:rPr sz="2400" b="1" dirty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FFC000"/>
                </a:solidFill>
                <a:latin typeface="Cambria"/>
                <a:cs typeface="Cambria"/>
              </a:rPr>
              <a:t>Facility</a:t>
            </a:r>
            <a:endParaRPr sz="2400">
              <a:latin typeface="Cambria"/>
              <a:cs typeface="Cambria"/>
            </a:endParaRPr>
          </a:p>
          <a:p>
            <a:pPr marL="79375">
              <a:lnSpc>
                <a:spcPts val="2735"/>
              </a:lnSpc>
              <a:spcBef>
                <a:spcPts val="720"/>
              </a:spcBef>
            </a:pP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Assessment should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be done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quickly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ensure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adequacy of the</a:t>
            </a:r>
            <a:r>
              <a:rPr sz="2400" b="1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Cambria"/>
                <a:cs typeface="Cambria"/>
              </a:rPr>
              <a:t>Airway,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735"/>
              </a:lnSpc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Breathing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4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Circulation.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6420" y="189052"/>
            <a:ext cx="7003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Emotional </a:t>
            </a:r>
            <a:r>
              <a:rPr sz="3600" spc="-5" dirty="0"/>
              <a:t>Support </a:t>
            </a:r>
            <a:r>
              <a:rPr sz="3600" spc="-30" dirty="0"/>
              <a:t>to </a:t>
            </a:r>
            <a:r>
              <a:rPr sz="3600" spc="-5" dirty="0"/>
              <a:t>the</a:t>
            </a:r>
            <a:r>
              <a:rPr sz="3600" spc="-70" dirty="0"/>
              <a:t> </a:t>
            </a:r>
            <a:r>
              <a:rPr sz="3600" spc="-20" dirty="0"/>
              <a:t>Parents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52691" y="1402461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2681097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3148964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91" y="3618357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691" y="4086225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691" y="4554092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691" y="5023484"/>
            <a:ext cx="240792" cy="248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691" y="5491403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9953" y="771931"/>
            <a:ext cx="11320780" cy="55194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425"/>
              </a:spcBef>
              <a:buAutoNum type="alphaUcParenR"/>
              <a:tabLst>
                <a:tab pos="527685" algn="l"/>
                <a:tab pos="528320" algn="l"/>
              </a:tabLst>
            </a:pP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Minor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Burns</a:t>
            </a:r>
            <a:endParaRPr sz="2800">
              <a:latin typeface="Cambria"/>
              <a:cs typeface="Cambria"/>
            </a:endParaRPr>
          </a:p>
          <a:p>
            <a:pPr marL="527685" marR="5080">
              <a:lnSpc>
                <a:spcPts val="2690"/>
              </a:lnSpc>
              <a:spcBef>
                <a:spcPts val="975"/>
              </a:spcBef>
            </a:pP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Partial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thickness injuries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less than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10-15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% burn in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children.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It </a:t>
            </a:r>
            <a:r>
              <a:rPr sz="2800" spc="-35" dirty="0">
                <a:solidFill>
                  <a:srgbClr val="FFFFFF"/>
                </a:solidFill>
                <a:latin typeface="Cambria"/>
                <a:cs typeface="Cambria"/>
              </a:rPr>
              <a:t>involves 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burn of face,feet,perineum or hands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can be 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treated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at</a:t>
            </a:r>
            <a:r>
              <a:rPr sz="28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home.</a:t>
            </a:r>
            <a:endParaRPr sz="2800">
              <a:latin typeface="Cambria"/>
              <a:cs typeface="Cambria"/>
            </a:endParaRPr>
          </a:p>
          <a:p>
            <a:pPr marL="442595" indent="-430530">
              <a:lnSpc>
                <a:spcPct val="100000"/>
              </a:lnSpc>
              <a:spcBef>
                <a:spcPts val="355"/>
              </a:spcBef>
              <a:buAutoNum type="alphaUcParenR" startAt="2"/>
              <a:tabLst>
                <a:tab pos="443230" algn="l"/>
              </a:tabLst>
            </a:pP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Major</a:t>
            </a:r>
            <a:r>
              <a:rPr sz="28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Burns</a:t>
            </a:r>
            <a:endParaRPr sz="2800">
              <a:latin typeface="Cambria"/>
              <a:cs typeface="Cambria"/>
            </a:endParaRPr>
          </a:p>
          <a:p>
            <a:pPr marL="527685" marR="4537075">
              <a:lnSpc>
                <a:spcPts val="3690"/>
              </a:lnSpc>
              <a:spcBef>
                <a:spcPts val="170"/>
              </a:spcBef>
            </a:pP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15%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Children 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require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Admission.  Assess </a:t>
            </a:r>
            <a:r>
              <a:rPr sz="2800" spc="-55" dirty="0">
                <a:solidFill>
                  <a:srgbClr val="FFFFFF"/>
                </a:solidFill>
                <a:latin typeface="Cambria"/>
                <a:cs typeface="Cambria"/>
              </a:rPr>
              <a:t>Airway,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Breathing and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Circulation.</a:t>
            </a:r>
            <a:endParaRPr sz="2800">
              <a:latin typeface="Cambria"/>
              <a:cs typeface="Cambria"/>
            </a:endParaRPr>
          </a:p>
          <a:p>
            <a:pPr marL="527685" marR="5048885">
              <a:lnSpc>
                <a:spcPts val="3679"/>
              </a:lnSpc>
              <a:spcBef>
                <a:spcPts val="15"/>
              </a:spcBef>
            </a:pP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Administer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O2 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Mask 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the 24 hrs.  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Keep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Child</a:t>
            </a:r>
            <a:r>
              <a:rPr sz="28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NBM.</a:t>
            </a:r>
            <a:endParaRPr sz="2800">
              <a:latin typeface="Cambria"/>
              <a:cs typeface="Cambria"/>
            </a:endParaRPr>
          </a:p>
          <a:p>
            <a:pPr marL="527685">
              <a:lnSpc>
                <a:spcPct val="100000"/>
              </a:lnSpc>
              <a:spcBef>
                <a:spcPts val="150"/>
              </a:spcBef>
            </a:pP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Intravenous therapy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Indicated.</a:t>
            </a:r>
            <a:endParaRPr sz="2800">
              <a:latin typeface="Cambria"/>
              <a:cs typeface="Cambria"/>
            </a:endParaRPr>
          </a:p>
          <a:p>
            <a:pPr marL="527685" marR="3849370">
              <a:lnSpc>
                <a:spcPct val="109600"/>
              </a:lnSpc>
              <a:spcBef>
                <a:spcPts val="15"/>
              </a:spcBef>
            </a:pPr>
            <a:r>
              <a:rPr sz="2800" spc="-75" dirty="0">
                <a:solidFill>
                  <a:srgbClr val="FFFFFF"/>
                </a:solidFill>
                <a:latin typeface="Cambria"/>
                <a:cs typeface="Cambria"/>
              </a:rPr>
              <a:t>Take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Blood 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Blood 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Investigation. 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Catheterization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Record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Urine Output</a:t>
            </a:r>
            <a:r>
              <a:rPr sz="28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Cambria"/>
                <a:cs typeface="Cambria"/>
              </a:rPr>
              <a:t>hrly.</a:t>
            </a:r>
            <a:endParaRPr sz="2800">
              <a:latin typeface="Cambria"/>
              <a:cs typeface="Cambria"/>
            </a:endParaRPr>
          </a:p>
          <a:p>
            <a:pPr marL="527685">
              <a:lnSpc>
                <a:spcPct val="100000"/>
              </a:lnSpc>
              <a:spcBef>
                <a:spcPts val="325"/>
              </a:spcBef>
            </a:pP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Pass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nasogastric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tube and connect 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drainage for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aspiration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Cambria"/>
                <a:cs typeface="Cambria"/>
              </a:rPr>
              <a:t>water.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2691" y="5959271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045" y="219836"/>
            <a:ext cx="1494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C</a:t>
            </a:r>
            <a:r>
              <a:rPr spc="-10" dirty="0"/>
              <a:t>on</a:t>
            </a:r>
            <a:r>
              <a:rPr spc="60" dirty="0"/>
              <a:t>t</a:t>
            </a:r>
            <a:r>
              <a:rPr spc="-5" dirty="0"/>
              <a:t>…</a:t>
            </a:r>
          </a:p>
        </p:txBody>
      </p:sp>
      <p:sp>
        <p:nvSpPr>
          <p:cNvPr id="3" name="object 3"/>
          <p:cNvSpPr/>
          <p:nvPr/>
        </p:nvSpPr>
        <p:spPr>
          <a:xfrm>
            <a:off x="352691" y="1126489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1582166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2037842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91" y="2824226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691" y="3279902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5370" y="931291"/>
            <a:ext cx="10325100" cy="342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96709">
              <a:lnSpc>
                <a:spcPct val="1246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FFFFFF"/>
                </a:solidFill>
                <a:latin typeface="Cambria"/>
                <a:cs typeface="Cambria"/>
              </a:rPr>
              <a:t>Watch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gastric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dilation. 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Monitor Vital</a:t>
            </a:r>
            <a:r>
              <a:rPr sz="240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Signs.</a:t>
            </a:r>
            <a:endParaRPr sz="2400">
              <a:latin typeface="Cambria"/>
              <a:cs typeface="Cambria"/>
            </a:endParaRPr>
          </a:p>
          <a:p>
            <a:pPr marL="12700" marR="56515">
              <a:lnSpc>
                <a:spcPts val="2590"/>
              </a:lnSpc>
              <a:spcBef>
                <a:spcPts val="1035"/>
              </a:spcBef>
            </a:pP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Clean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Burn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Area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with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betadine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Antiseptic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Solution and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Apply </a:t>
            </a: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Silver 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Sulphadiazine.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400" b="1" spc="-40" dirty="0">
                <a:solidFill>
                  <a:srgbClr val="FFFFFF"/>
                </a:solidFill>
                <a:latin typeface="Cambria"/>
                <a:cs typeface="Cambria"/>
              </a:rPr>
              <a:t>Give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Injection of </a:t>
            </a:r>
            <a:r>
              <a:rPr sz="2400" b="1" spc="-35" dirty="0">
                <a:solidFill>
                  <a:srgbClr val="FFFFFF"/>
                </a:solidFill>
                <a:latin typeface="Cambria"/>
                <a:cs typeface="Cambria"/>
              </a:rPr>
              <a:t>Tetanus </a:t>
            </a:r>
            <a:r>
              <a:rPr sz="2400" b="1" spc="-55" dirty="0">
                <a:solidFill>
                  <a:srgbClr val="FFFFFF"/>
                </a:solidFill>
                <a:latin typeface="Cambria"/>
                <a:cs typeface="Cambria"/>
              </a:rPr>
              <a:t>Toxoid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0.5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ml</a:t>
            </a:r>
            <a:r>
              <a:rPr sz="2400" b="1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I.M.</a:t>
            </a:r>
            <a:endParaRPr sz="2400">
              <a:latin typeface="Cambria"/>
              <a:cs typeface="Cambria"/>
            </a:endParaRPr>
          </a:p>
          <a:p>
            <a:pPr marL="12700" marR="5080">
              <a:lnSpc>
                <a:spcPts val="2590"/>
              </a:lnSpc>
              <a:spcBef>
                <a:spcPts val="1035"/>
              </a:spcBef>
            </a:pPr>
            <a:r>
              <a:rPr sz="2400" b="1" spc="-40" dirty="0">
                <a:solidFill>
                  <a:srgbClr val="FFFFFF"/>
                </a:solidFill>
                <a:latin typeface="Cambria"/>
                <a:cs typeface="Cambria"/>
              </a:rPr>
              <a:t>Give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Injection Crystalline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Penicillin 50,000 units/kg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body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weight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after test  dose.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Administer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Conservative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dose of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Analgesics.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2691" y="4064761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9985" y="243586"/>
            <a:ext cx="32950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Introduction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39953" y="1179102"/>
            <a:ext cx="11375390" cy="2843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3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increase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population and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change in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life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style </a:t>
            </a:r>
            <a:r>
              <a:rPr sz="2500" b="1" spc="-45" dirty="0">
                <a:solidFill>
                  <a:srgbClr val="FFFFFF"/>
                </a:solidFill>
                <a:latin typeface="Cambria"/>
                <a:cs typeface="Cambria"/>
              </a:rPr>
              <a:t>have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imposed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stress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among  people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resulting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an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increase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the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mortality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morbidity.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These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are 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Higher among the children due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their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inadequate organ responses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  inability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cope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up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especially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during emergencies.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Pediatric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emergencies 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related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respiratory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syndrome,drowning,Poisoning,Burns,Falls,Injuries and 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Ingestion of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Foreign</a:t>
            </a:r>
            <a:r>
              <a:rPr sz="2500" b="1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Bodies.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46776" y="4011167"/>
            <a:ext cx="4619244" cy="2663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045" y="313690"/>
            <a:ext cx="1558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Cont…..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52691" y="2314955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3941064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9953" y="1179102"/>
            <a:ext cx="11470640" cy="38722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18770">
              <a:lnSpc>
                <a:spcPct val="123200"/>
              </a:lnSpc>
              <a:spcBef>
                <a:spcPts val="95"/>
              </a:spcBef>
            </a:pP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Provide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Local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Treatment </a:t>
            </a:r>
            <a:r>
              <a:rPr sz="2500" b="1" spc="-40" dirty="0">
                <a:solidFill>
                  <a:srgbClr val="FFFFFF"/>
                </a:solidFill>
                <a:latin typeface="Cambria"/>
                <a:cs typeface="Cambria"/>
              </a:rPr>
              <a:t>(Two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Methods </a:t>
            </a:r>
            <a:r>
              <a:rPr sz="2500" b="1" spc="-45" dirty="0">
                <a:solidFill>
                  <a:srgbClr val="FFFFFF"/>
                </a:solidFill>
                <a:latin typeface="Cambria"/>
                <a:cs typeface="Cambria"/>
              </a:rPr>
              <a:t>have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been used (Closed Method) and 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Open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(Exposure)</a:t>
            </a:r>
            <a:r>
              <a:rPr sz="2500" b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Method.)</a:t>
            </a:r>
            <a:endParaRPr sz="2500">
              <a:latin typeface="Cambria"/>
              <a:cs typeface="Cambria"/>
            </a:endParaRPr>
          </a:p>
          <a:p>
            <a:pPr marL="311150">
              <a:lnSpc>
                <a:spcPct val="100000"/>
              </a:lnSpc>
              <a:spcBef>
                <a:spcPts val="700"/>
              </a:spcBef>
            </a:pPr>
            <a:r>
              <a:rPr sz="2500" b="1" spc="-10" dirty="0">
                <a:solidFill>
                  <a:srgbClr val="FFC000"/>
                </a:solidFill>
                <a:latin typeface="Cambria"/>
                <a:cs typeface="Cambria"/>
              </a:rPr>
              <a:t>Exposure</a:t>
            </a:r>
            <a:r>
              <a:rPr sz="2500" b="1" spc="25" dirty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C000"/>
                </a:solidFill>
                <a:latin typeface="Cambria"/>
                <a:cs typeface="Cambria"/>
              </a:rPr>
              <a:t>Method</a:t>
            </a:r>
            <a:endParaRPr sz="2500">
              <a:latin typeface="Cambria"/>
              <a:cs typeface="Cambria"/>
            </a:endParaRPr>
          </a:p>
          <a:p>
            <a:pPr marL="241300" marR="5080">
              <a:lnSpc>
                <a:spcPts val="2700"/>
              </a:lnSpc>
              <a:spcBef>
                <a:spcPts val="1050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Principles 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this method includes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Dryness,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Coolness and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exposure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light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burnt surface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conditions.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Exposure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method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especially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useful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for 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burns of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face, buttocks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perineal</a:t>
            </a:r>
            <a:r>
              <a:rPr sz="2500" b="1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regions.</a:t>
            </a:r>
            <a:endParaRPr sz="2500">
              <a:latin typeface="Cambria"/>
              <a:cs typeface="Cambria"/>
            </a:endParaRPr>
          </a:p>
          <a:p>
            <a:pPr marL="311150">
              <a:lnSpc>
                <a:spcPct val="100000"/>
              </a:lnSpc>
              <a:spcBef>
                <a:spcPts val="655"/>
              </a:spcBef>
            </a:pPr>
            <a:r>
              <a:rPr sz="2500" b="1" spc="-10" dirty="0">
                <a:solidFill>
                  <a:srgbClr val="FFC000"/>
                </a:solidFill>
                <a:latin typeface="Cambria"/>
                <a:cs typeface="Cambria"/>
              </a:rPr>
              <a:t>Closed</a:t>
            </a:r>
            <a:r>
              <a:rPr sz="2500" b="1" spc="25" dirty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C000"/>
                </a:solidFill>
                <a:latin typeface="Cambria"/>
                <a:cs typeface="Cambria"/>
              </a:rPr>
              <a:t>Method</a:t>
            </a:r>
            <a:endParaRPr sz="2500">
              <a:latin typeface="Cambria"/>
              <a:cs typeface="Cambria"/>
            </a:endParaRPr>
          </a:p>
          <a:p>
            <a:pPr marL="241300" marR="269875">
              <a:lnSpc>
                <a:spcPts val="2700"/>
              </a:lnSpc>
              <a:spcBef>
                <a:spcPts val="1035"/>
              </a:spcBef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this burns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area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are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covered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with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dressing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but local application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various 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local antibacterial creams and solution for absorption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exudate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500" b="1" spc="2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done.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1221" y="145542"/>
            <a:ext cx="48533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Fluid</a:t>
            </a:r>
            <a:r>
              <a:rPr sz="4400" spc="-50" dirty="0"/>
              <a:t> </a:t>
            </a:r>
            <a:r>
              <a:rPr sz="4400" spc="-15" dirty="0"/>
              <a:t>Requirement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52691" y="1964689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2877566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9953" y="696235"/>
            <a:ext cx="11519535" cy="338074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277495" algn="l"/>
              </a:tabLst>
            </a:pPr>
            <a:r>
              <a:rPr sz="3200" b="1" u="heavy" spc="-209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mbria"/>
                <a:cs typeface="Cambria"/>
              </a:rPr>
              <a:t>B</a:t>
            </a:r>
            <a:r>
              <a:rPr sz="3200" b="1" spc="-2090" dirty="0">
                <a:solidFill>
                  <a:srgbClr val="FFC000"/>
                </a:solidFill>
                <a:latin typeface="Cambria"/>
                <a:cs typeface="Cambria"/>
              </a:rPr>
              <a:t>	</a:t>
            </a:r>
            <a:r>
              <a:rPr sz="3200" b="1" u="heavy" spc="-2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mbria"/>
                <a:cs typeface="Cambria"/>
              </a:rPr>
              <a:t>rooke’s</a:t>
            </a:r>
            <a:r>
              <a:rPr sz="3200" b="1" u="heavy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mbria"/>
                <a:cs typeface="Cambria"/>
              </a:rPr>
              <a:t> </a:t>
            </a:r>
            <a:r>
              <a:rPr sz="3200" b="1" u="heavy" spc="-2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mbria"/>
                <a:cs typeface="Cambria"/>
              </a:rPr>
              <a:t>Formula</a:t>
            </a:r>
            <a:endParaRPr sz="3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Estimate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Accurate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/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Approximate weight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b="1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patient.</a:t>
            </a:r>
            <a:endParaRPr sz="24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705"/>
              </a:spcBef>
            </a:pPr>
            <a:r>
              <a:rPr sz="2400" b="1" spc="-5" dirty="0">
                <a:solidFill>
                  <a:srgbClr val="FFC000"/>
                </a:solidFill>
                <a:latin typeface="Cambria"/>
                <a:cs typeface="Cambria"/>
              </a:rPr>
              <a:t>First 24</a:t>
            </a:r>
            <a:r>
              <a:rPr sz="2400" b="1" spc="-10" dirty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Cambria"/>
                <a:cs typeface="Cambria"/>
              </a:rPr>
              <a:t>Hours.</a:t>
            </a:r>
            <a:endParaRPr sz="24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720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Colloids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0.5 ml/kg/percent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burn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physiological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saline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1.5ml/kg/percent</a:t>
            </a:r>
            <a:r>
              <a:rPr sz="2400" b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burn.</a:t>
            </a:r>
            <a:endParaRPr sz="24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710"/>
              </a:spcBef>
            </a:pPr>
            <a:r>
              <a:rPr sz="2400" b="1" spc="-5" dirty="0">
                <a:solidFill>
                  <a:srgbClr val="FFC000"/>
                </a:solidFill>
                <a:latin typeface="Cambria"/>
                <a:cs typeface="Cambria"/>
              </a:rPr>
              <a:t>Second 24</a:t>
            </a:r>
            <a:r>
              <a:rPr sz="2400" b="1" spc="-10" dirty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Cambria"/>
                <a:cs typeface="Cambria"/>
              </a:rPr>
              <a:t>Hours.</a:t>
            </a:r>
            <a:endParaRPr sz="2400">
              <a:latin typeface="Cambria"/>
              <a:cs typeface="Cambria"/>
            </a:endParaRPr>
          </a:p>
          <a:p>
            <a:pPr marL="241300" marR="5080" indent="66675">
              <a:lnSpc>
                <a:spcPts val="3600"/>
              </a:lnSpc>
              <a:spcBef>
                <a:spcPts val="229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Colloids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0.25 ml/kg/percent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burn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physiological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saline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0.75 ml/kg/percent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burn.  </a:t>
            </a:r>
            <a:r>
              <a:rPr sz="2400" b="1" spc="-10" dirty="0">
                <a:solidFill>
                  <a:srgbClr val="FFC000"/>
                </a:solidFill>
                <a:latin typeface="Cambria"/>
                <a:cs typeface="Cambria"/>
              </a:rPr>
              <a:t>Ascorbic Acid, </a:t>
            </a:r>
            <a:r>
              <a:rPr sz="2400" b="1" spc="-5" dirty="0">
                <a:solidFill>
                  <a:srgbClr val="FFC000"/>
                </a:solidFill>
                <a:latin typeface="Cambria"/>
                <a:cs typeface="Cambria"/>
              </a:rPr>
              <a:t>Vitamin </a:t>
            </a:r>
            <a:r>
              <a:rPr sz="2400" b="1" dirty="0">
                <a:solidFill>
                  <a:srgbClr val="FFC000"/>
                </a:solidFill>
                <a:latin typeface="Cambria"/>
                <a:cs typeface="Cambria"/>
              </a:rPr>
              <a:t>B </a:t>
            </a:r>
            <a:r>
              <a:rPr sz="2400" b="1" spc="-15" dirty="0">
                <a:solidFill>
                  <a:srgbClr val="FFC000"/>
                </a:solidFill>
                <a:latin typeface="Cambria"/>
                <a:cs typeface="Cambria"/>
              </a:rPr>
              <a:t>complex </a:t>
            </a:r>
            <a:r>
              <a:rPr sz="2400" b="1" spc="-5" dirty="0">
                <a:solidFill>
                  <a:srgbClr val="FFC000"/>
                </a:solidFill>
                <a:latin typeface="Cambria"/>
                <a:cs typeface="Cambria"/>
              </a:rPr>
              <a:t>and </a:t>
            </a:r>
            <a:r>
              <a:rPr sz="2400" b="1" spc="-10" dirty="0">
                <a:solidFill>
                  <a:srgbClr val="FFC000"/>
                </a:solidFill>
                <a:latin typeface="Cambria"/>
                <a:cs typeface="Cambria"/>
              </a:rPr>
              <a:t>folates </a:t>
            </a:r>
            <a:r>
              <a:rPr sz="2400" b="1" spc="-20" dirty="0">
                <a:solidFill>
                  <a:srgbClr val="FFC000"/>
                </a:solidFill>
                <a:latin typeface="Cambria"/>
                <a:cs typeface="Cambria"/>
              </a:rPr>
              <a:t>are </a:t>
            </a:r>
            <a:r>
              <a:rPr sz="2400" b="1" spc="-5" dirty="0">
                <a:solidFill>
                  <a:srgbClr val="FFC000"/>
                </a:solidFill>
                <a:latin typeface="Cambria"/>
                <a:cs typeface="Cambria"/>
              </a:rPr>
              <a:t>important for </a:t>
            </a:r>
            <a:r>
              <a:rPr sz="2400" b="1" spc="-15" dirty="0">
                <a:solidFill>
                  <a:srgbClr val="FFC000"/>
                </a:solidFill>
                <a:latin typeface="Cambria"/>
                <a:cs typeface="Cambria"/>
              </a:rPr>
              <a:t>wound</a:t>
            </a:r>
            <a:r>
              <a:rPr sz="2400" b="1" spc="50" dirty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C000"/>
                </a:solidFill>
                <a:latin typeface="Cambria"/>
                <a:cs typeface="Cambria"/>
              </a:rPr>
              <a:t>healing.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2691" y="3790441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3805" y="134873"/>
            <a:ext cx="3125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C</a:t>
            </a:r>
            <a:r>
              <a:rPr spc="-10" dirty="0"/>
              <a:t>ompl</a:t>
            </a:r>
            <a:r>
              <a:rPr spc="5" dirty="0"/>
              <a:t>i</a:t>
            </a:r>
            <a:r>
              <a:rPr spc="-5" dirty="0"/>
              <a:t>cati</a:t>
            </a:r>
            <a:r>
              <a:rPr dirty="0"/>
              <a:t>o</a:t>
            </a:r>
            <a:r>
              <a:rPr spc="-5"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352691" y="878205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1333880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1789557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91" y="2246757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691" y="2702432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691" y="3158108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691" y="4125848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691" y="4581525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2691" y="5038725"/>
            <a:ext cx="202692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9953" y="683273"/>
            <a:ext cx="5805805" cy="464248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805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Shock</a:t>
            </a:r>
            <a:endParaRPr sz="24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705"/>
              </a:spcBef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Respiratory </a:t>
            </a:r>
            <a:r>
              <a:rPr sz="2400" b="1" spc="-30" dirty="0">
                <a:solidFill>
                  <a:srgbClr val="FFFFFF"/>
                </a:solidFill>
                <a:latin typeface="Cambria"/>
                <a:cs typeface="Cambria"/>
              </a:rPr>
              <a:t>Tract</a:t>
            </a:r>
            <a:r>
              <a:rPr sz="24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Injury</a:t>
            </a:r>
            <a:endParaRPr sz="24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710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Nosocomial</a:t>
            </a:r>
            <a:r>
              <a:rPr sz="2400" b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Infection</a:t>
            </a:r>
            <a:endParaRPr sz="2400">
              <a:latin typeface="Cambria"/>
              <a:cs typeface="Cambria"/>
            </a:endParaRPr>
          </a:p>
          <a:p>
            <a:pPr marL="241300" marR="1309370" algn="just">
              <a:lnSpc>
                <a:spcPct val="124600"/>
              </a:lnSpc>
              <a:spcBef>
                <a:spcPts val="15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Gastro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Duodenal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Hemorrhage. 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Bone and Joint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Abnormalities.  Thrombophlebitis.</a:t>
            </a:r>
            <a:endParaRPr sz="240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  <a:spcBef>
                <a:spcPts val="655"/>
              </a:spcBef>
            </a:pPr>
            <a:r>
              <a:rPr sz="2800" b="1" spc="-25" dirty="0">
                <a:solidFill>
                  <a:srgbClr val="FFC000"/>
                </a:solidFill>
                <a:latin typeface="Cambria"/>
                <a:cs typeface="Cambria"/>
              </a:rPr>
              <a:t>Delayed</a:t>
            </a:r>
            <a:r>
              <a:rPr sz="2800" b="1" dirty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FFC000"/>
                </a:solidFill>
                <a:latin typeface="Cambria"/>
                <a:cs typeface="Cambria"/>
              </a:rPr>
              <a:t>Complication</a:t>
            </a:r>
            <a:endParaRPr sz="2800">
              <a:latin typeface="Cambria"/>
              <a:cs typeface="Cambria"/>
            </a:endParaRPr>
          </a:p>
          <a:p>
            <a:pPr marL="307975" marR="3300729">
              <a:lnSpc>
                <a:spcPct val="124700"/>
              </a:lnSpc>
              <a:spcBef>
                <a:spcPts val="10"/>
              </a:spcBef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Post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Burn</a:t>
            </a:r>
            <a:r>
              <a:rPr sz="2400" b="1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Scars 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Contractures</a:t>
            </a:r>
            <a:endParaRPr sz="2400">
              <a:latin typeface="Cambria"/>
              <a:cs typeface="Cambria"/>
            </a:endParaRPr>
          </a:p>
          <a:p>
            <a:pPr marL="307975">
              <a:lnSpc>
                <a:spcPct val="100000"/>
              </a:lnSpc>
              <a:spcBef>
                <a:spcPts val="720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Marjolin’s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Ulcer (Burn 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Scar</a:t>
            </a: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Carcinoma)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69735" y="1751076"/>
            <a:ext cx="5160264" cy="2860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453" y="139064"/>
            <a:ext cx="418972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0" dirty="0"/>
              <a:t>Fall </a:t>
            </a:r>
            <a:r>
              <a:rPr sz="4400" spc="-5" dirty="0"/>
              <a:t>and</a:t>
            </a:r>
            <a:r>
              <a:rPr sz="4400" spc="-25" dirty="0"/>
              <a:t> </a:t>
            </a:r>
            <a:r>
              <a:rPr sz="4400" spc="-5" dirty="0"/>
              <a:t>Injuries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39953" y="820741"/>
            <a:ext cx="11344910" cy="294449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122100"/>
              </a:lnSpc>
              <a:spcBef>
                <a:spcPts val="150"/>
              </a:spcBef>
            </a:pPr>
            <a:r>
              <a:rPr sz="2800" b="1" spc="-25" dirty="0">
                <a:solidFill>
                  <a:srgbClr val="FFFF00"/>
                </a:solidFill>
                <a:latin typeface="Cambria"/>
                <a:cs typeface="Cambria"/>
              </a:rPr>
              <a:t>Falls: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Falls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are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most common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infants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after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age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four month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when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they 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can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roll </a:t>
            </a:r>
            <a:r>
              <a:rPr sz="2500" b="1" spc="-80" dirty="0">
                <a:solidFill>
                  <a:srgbClr val="FFFFFF"/>
                </a:solidFill>
                <a:latin typeface="Cambria"/>
                <a:cs typeface="Cambria"/>
              </a:rPr>
              <a:t>over,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sit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stand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alone and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more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independently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crawling,creepng 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500" b="1" dirty="0">
                <a:solidFill>
                  <a:srgbClr val="FFFFFF"/>
                </a:solidFill>
                <a:latin typeface="Cambria"/>
                <a:cs typeface="Cambria"/>
              </a:rPr>
              <a:t>crushing.</a:t>
            </a:r>
            <a:endParaRPr sz="2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b="1" spc="-5" dirty="0">
                <a:solidFill>
                  <a:srgbClr val="FFFF00"/>
                </a:solidFill>
                <a:latin typeface="Cambria"/>
                <a:cs typeface="Cambria"/>
              </a:rPr>
              <a:t>Injuries:</a:t>
            </a:r>
            <a:endParaRPr sz="2800">
              <a:latin typeface="Cambria"/>
              <a:cs typeface="Cambria"/>
            </a:endParaRPr>
          </a:p>
          <a:p>
            <a:pPr marL="12700" marR="427355">
              <a:lnSpc>
                <a:spcPct val="123200"/>
              </a:lnSpc>
              <a:spcBef>
                <a:spcPts val="15"/>
              </a:spcBef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Injuries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most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prevalence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school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age children reflect their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developmental 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stage. Most injuries occur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or near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home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sz="2500" b="1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school.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0400" y="4023359"/>
            <a:ext cx="5369052" cy="2546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3096" y="112902"/>
            <a:ext cx="17881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Cau</a:t>
            </a:r>
            <a:r>
              <a:rPr sz="4400" spc="-15" dirty="0"/>
              <a:t>s</a:t>
            </a:r>
            <a:r>
              <a:rPr sz="4400" dirty="0"/>
              <a:t>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52691" y="1490725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1946401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2403601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91" y="2859277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691" y="3314953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691" y="3772153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691" y="4227829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9953" y="839850"/>
            <a:ext cx="3710304" cy="4130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81915" indent="-228600">
              <a:lnSpc>
                <a:spcPct val="124700"/>
              </a:lnSpc>
              <a:spcBef>
                <a:spcPts val="95"/>
              </a:spcBef>
            </a:pPr>
            <a:r>
              <a:rPr sz="2400" b="1" dirty="0">
                <a:solidFill>
                  <a:srgbClr val="FFC000"/>
                </a:solidFill>
                <a:latin typeface="Cambria"/>
                <a:cs typeface="Cambria"/>
              </a:rPr>
              <a:t>In School Age </a:t>
            </a:r>
            <a:r>
              <a:rPr sz="2400" b="1" spc="-10" dirty="0">
                <a:solidFill>
                  <a:srgbClr val="FFC000"/>
                </a:solidFill>
                <a:latin typeface="Cambria"/>
                <a:cs typeface="Cambria"/>
              </a:rPr>
              <a:t>Children 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Motor </a:t>
            </a:r>
            <a:r>
              <a:rPr sz="2400" b="1" spc="-30" dirty="0">
                <a:solidFill>
                  <a:srgbClr val="FFFFFF"/>
                </a:solidFill>
                <a:latin typeface="Cambria"/>
                <a:cs typeface="Cambria"/>
              </a:rPr>
              <a:t>Vehicle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Accidents 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Riding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Bike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Minibike. 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Riding on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school</a:t>
            </a:r>
            <a:r>
              <a:rPr sz="2400" b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bus.</a:t>
            </a:r>
            <a:endParaRPr sz="2400">
              <a:latin typeface="Cambria"/>
              <a:cs typeface="Cambria"/>
            </a:endParaRPr>
          </a:p>
          <a:p>
            <a:pPr marL="241300" marR="5080">
              <a:lnSpc>
                <a:spcPct val="124600"/>
              </a:lnSpc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Sports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Injuries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sz="2400" b="1" spc="-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Games 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Playing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with</a:t>
            </a:r>
            <a:r>
              <a:rPr sz="24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Animals</a:t>
            </a:r>
            <a:endParaRPr sz="24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720"/>
              </a:spcBef>
            </a:pP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Falls</a:t>
            </a:r>
            <a:endParaRPr sz="2400">
              <a:latin typeface="Cambria"/>
              <a:cs typeface="Cambria"/>
            </a:endParaRPr>
          </a:p>
          <a:p>
            <a:pPr marL="241300" marR="1807210">
              <a:lnSpc>
                <a:spcPct val="124600"/>
              </a:lnSpc>
              <a:spcBef>
                <a:spcPts val="5"/>
              </a:spcBef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Fire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Arms  </a:t>
            </a:r>
            <a:r>
              <a:rPr sz="2400" b="1" spc="-40" dirty="0">
                <a:solidFill>
                  <a:srgbClr val="FFFFFF"/>
                </a:solidFill>
                <a:latin typeface="Cambria"/>
                <a:cs typeface="Cambria"/>
              </a:rPr>
              <a:t>Eye</a:t>
            </a:r>
            <a:r>
              <a:rPr sz="2400" b="1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Injuries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2691" y="4683505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60491" y="1842516"/>
            <a:ext cx="6035040" cy="3278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6753" y="121666"/>
            <a:ext cx="47199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Prevention </a:t>
            </a:r>
            <a:r>
              <a:rPr spc="-5" dirty="0"/>
              <a:t>of</a:t>
            </a:r>
            <a:r>
              <a:rPr spc="-65" dirty="0"/>
              <a:t> </a:t>
            </a:r>
            <a:r>
              <a:rPr spc="-5" dirty="0"/>
              <a:t>Injury</a:t>
            </a:r>
          </a:p>
        </p:txBody>
      </p:sp>
      <p:sp>
        <p:nvSpPr>
          <p:cNvPr id="3" name="object 3"/>
          <p:cNvSpPr/>
          <p:nvPr/>
        </p:nvSpPr>
        <p:spPr>
          <a:xfrm>
            <a:off x="352691" y="904366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1360042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2144902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91" y="2602102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691" y="3057779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691" y="3513454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691" y="3970654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691" y="4426330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2691" y="4882007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2691" y="5339207"/>
            <a:ext cx="202692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2691" y="5794895"/>
            <a:ext cx="202692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8553" y="709040"/>
            <a:ext cx="11201400" cy="582866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b="1" spc="-35" dirty="0">
                <a:solidFill>
                  <a:srgbClr val="FFFFFF"/>
                </a:solidFill>
                <a:latin typeface="Cambria"/>
                <a:cs typeface="Cambria"/>
              </a:rPr>
              <a:t>Always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raise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crib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rails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their full height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when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child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400" b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unattended.</a:t>
            </a:r>
            <a:endParaRPr sz="2400">
              <a:latin typeface="Cambria"/>
              <a:cs typeface="Cambria"/>
            </a:endParaRPr>
          </a:p>
          <a:p>
            <a:pPr marL="12700" marR="5080">
              <a:lnSpc>
                <a:spcPts val="2590"/>
              </a:lnSpc>
              <a:spcBef>
                <a:spcPts val="1040"/>
              </a:spcBef>
            </a:pP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Never </a:t>
            </a:r>
            <a:r>
              <a:rPr sz="2400" b="1" spc="-35" dirty="0">
                <a:solidFill>
                  <a:srgbClr val="FFFFFF"/>
                </a:solidFill>
                <a:latin typeface="Cambria"/>
                <a:cs typeface="Cambria"/>
              </a:rPr>
              <a:t>leave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an infant of </a:t>
            </a:r>
            <a:r>
              <a:rPr sz="2400" b="1" spc="-30" dirty="0">
                <a:solidFill>
                  <a:srgbClr val="FFFFFF"/>
                </a:solidFill>
                <a:latin typeface="Cambria"/>
                <a:cs typeface="Cambria"/>
              </a:rPr>
              <a:t>any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age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on a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raised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surface that does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not </a:t>
            </a:r>
            <a:r>
              <a:rPr sz="2400" b="1" spc="-40" dirty="0">
                <a:solidFill>
                  <a:srgbClr val="FFFFFF"/>
                </a:solidFill>
                <a:latin typeface="Cambria"/>
                <a:cs typeface="Cambria"/>
              </a:rPr>
              <a:t>have </a:t>
            </a: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protective 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side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rails.</a:t>
            </a:r>
            <a:endParaRPr sz="2400">
              <a:latin typeface="Cambria"/>
              <a:cs typeface="Cambria"/>
            </a:endParaRPr>
          </a:p>
          <a:p>
            <a:pPr marL="12700" marR="2958465">
              <a:lnSpc>
                <a:spcPts val="3600"/>
              </a:lnSpc>
              <a:spcBef>
                <a:spcPts val="190"/>
              </a:spcBef>
            </a:pP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Never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Carry an infant in an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area where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the floor is </a:t>
            </a:r>
            <a:r>
              <a:rPr sz="2400" b="1" spc="-30" dirty="0">
                <a:solidFill>
                  <a:srgbClr val="FFFFFF"/>
                </a:solidFill>
                <a:latin typeface="Cambria"/>
                <a:cs typeface="Cambria"/>
              </a:rPr>
              <a:t>slippery. 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Do not </a:t>
            </a:r>
            <a:r>
              <a:rPr sz="2400" b="1" spc="-35" dirty="0">
                <a:solidFill>
                  <a:srgbClr val="FFFFFF"/>
                </a:solidFill>
                <a:latin typeface="Cambria"/>
                <a:cs typeface="Cambria"/>
              </a:rPr>
              <a:t>leave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an infant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unattended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400" b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Cambria"/>
                <a:cs typeface="Cambria"/>
              </a:rPr>
              <a:t>walker.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Close off with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door or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fence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top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bottom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any</a:t>
            </a:r>
            <a:r>
              <a:rPr sz="24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stairways.</a:t>
            </a:r>
            <a:endParaRPr sz="2400">
              <a:latin typeface="Cambria"/>
              <a:cs typeface="Cambria"/>
            </a:endParaRPr>
          </a:p>
          <a:p>
            <a:pPr marL="12700" marR="2075814">
              <a:lnSpc>
                <a:spcPts val="3600"/>
              </a:lnSpc>
              <a:spcBef>
                <a:spcPts val="229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Keep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stairs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free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object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prevent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falls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when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carrying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an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infant. 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Keep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low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windows securely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screened and</a:t>
            </a:r>
            <a:r>
              <a:rPr sz="24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locked.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Educate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child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regarding proper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use of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seat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belts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while</a:t>
            </a:r>
            <a:r>
              <a:rPr sz="2400" b="1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travelling.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Maintain discipline while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travelling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24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vehicle.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Insist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on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wearing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safety</a:t>
            </a:r>
            <a:r>
              <a:rPr sz="24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apparel.</a:t>
            </a:r>
            <a:endParaRPr sz="2400">
              <a:latin typeface="Cambria"/>
              <a:cs typeface="Cambria"/>
            </a:endParaRPr>
          </a:p>
          <a:p>
            <a:pPr marL="12700" marR="4097020">
              <a:lnSpc>
                <a:spcPct val="124600"/>
              </a:lnSpc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Educate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child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traffic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rules and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traffic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Signal.  Supervise at</a:t>
            </a:r>
            <a:r>
              <a:rPr sz="24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playground.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2691" y="6250571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4936" y="174117"/>
            <a:ext cx="6366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Ingestion of </a:t>
            </a:r>
            <a:r>
              <a:rPr spc="-40" dirty="0"/>
              <a:t>Foreign</a:t>
            </a:r>
            <a:r>
              <a:rPr spc="-35" dirty="0"/>
              <a:t> </a:t>
            </a:r>
            <a:r>
              <a:rPr spc="-5" dirty="0"/>
              <a:t>Bodies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9953" y="888873"/>
            <a:ext cx="11491595" cy="32766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95"/>
              </a:spcBef>
              <a:buSzPct val="96000"/>
              <a:buFont typeface="Wingdings"/>
              <a:buChar char=""/>
              <a:tabLst>
                <a:tab pos="295910" algn="l"/>
              </a:tabLst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Aspiration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foreign bodies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can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occur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at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any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age but is most common in  older infants and children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ages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group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1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3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years.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Example: Peanuts, 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Seeds,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Nuts,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Popcorn, Bengalgram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other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Vegetable,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Small Pieces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etc..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are 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inserted.</a:t>
            </a:r>
            <a:endParaRPr sz="2500">
              <a:latin typeface="Cambria"/>
              <a:cs typeface="Cambria"/>
            </a:endParaRPr>
          </a:p>
          <a:p>
            <a:pPr marL="241300" marR="31115" indent="-228600">
              <a:lnSpc>
                <a:spcPct val="90000"/>
              </a:lnSpc>
              <a:spcBef>
                <a:spcPts val="994"/>
              </a:spcBef>
              <a:buSzPct val="96000"/>
              <a:buFont typeface="Wingdings"/>
              <a:buChar char=""/>
              <a:tabLst>
                <a:tab pos="295910" algn="l"/>
              </a:tabLst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 sharp or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irritating object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produces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irritation and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edema,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latex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balloons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are 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especially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hazardous, object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such as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safety pins, parts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broken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toys,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beads, 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button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coin.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object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sufficient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size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obstructing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passage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can 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produce various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changes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including atelectasis,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Emphysema,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Inflammation  and Abscess.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70020" y="4107179"/>
            <a:ext cx="3628644" cy="2418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173" y="243586"/>
            <a:ext cx="56191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Clinical</a:t>
            </a:r>
            <a:r>
              <a:rPr sz="4400" spc="-70" dirty="0"/>
              <a:t> </a:t>
            </a:r>
            <a:r>
              <a:rPr sz="4400" spc="-5" dirty="0"/>
              <a:t>Manifestation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52691" y="1382267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7443" y="1380871"/>
            <a:ext cx="1826107" cy="2510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1892807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5477" y="1891410"/>
            <a:ext cx="2458821" cy="2510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691" y="2404872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5477" y="2403475"/>
            <a:ext cx="3223869" cy="3241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691" y="2915411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5477" y="2914014"/>
            <a:ext cx="2022957" cy="324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2691" y="3425952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6696" y="3424554"/>
            <a:ext cx="1510436" cy="3260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8972" y="3936619"/>
            <a:ext cx="3403244" cy="3260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2691" y="3938015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7753" y="4447159"/>
            <a:ext cx="11223853" cy="3260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2691" y="4448555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1705" y="4831207"/>
            <a:ext cx="8900909" cy="3241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96043" y="156971"/>
            <a:ext cx="2523744" cy="40477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6226" y="278637"/>
            <a:ext cx="25006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5" dirty="0"/>
              <a:t>T</a:t>
            </a:r>
            <a:r>
              <a:rPr spc="-65" dirty="0"/>
              <a:t>r</a:t>
            </a:r>
            <a:r>
              <a:rPr spc="-5" dirty="0"/>
              <a:t>eatment</a:t>
            </a:r>
          </a:p>
        </p:txBody>
      </p:sp>
      <p:sp>
        <p:nvSpPr>
          <p:cNvPr id="3" name="object 3"/>
          <p:cNvSpPr/>
          <p:nvPr/>
        </p:nvSpPr>
        <p:spPr>
          <a:xfrm>
            <a:off x="352691" y="1376172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2188464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3000755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2309" rIns="0" bIns="0" rtlCol="0">
            <a:spAutoFit/>
          </a:bodyPr>
          <a:lstStyle/>
          <a:p>
            <a:pPr marL="241300" marR="5080">
              <a:lnSpc>
                <a:spcPts val="2700"/>
              </a:lnSpc>
              <a:spcBef>
                <a:spcPts val="434"/>
              </a:spcBef>
            </a:pPr>
            <a:r>
              <a:rPr sz="2500" spc="-5" dirty="0">
                <a:solidFill>
                  <a:srgbClr val="FFFFFF"/>
                </a:solidFill>
              </a:rPr>
              <a:t>Laryngoscopic or </a:t>
            </a:r>
            <a:r>
              <a:rPr sz="2500" spc="-15" dirty="0">
                <a:solidFill>
                  <a:srgbClr val="FFFFFF"/>
                </a:solidFill>
              </a:rPr>
              <a:t>Bronchoscopic </a:t>
            </a:r>
            <a:r>
              <a:rPr sz="2500" spc="-25" dirty="0">
                <a:solidFill>
                  <a:srgbClr val="FFFFFF"/>
                </a:solidFill>
              </a:rPr>
              <a:t>removal </a:t>
            </a:r>
            <a:r>
              <a:rPr sz="2500" spc="-5" dirty="0">
                <a:solidFill>
                  <a:srgbClr val="FFFFFF"/>
                </a:solidFill>
              </a:rPr>
              <a:t>of </a:t>
            </a:r>
            <a:r>
              <a:rPr sz="2500" spc="-15" dirty="0">
                <a:solidFill>
                  <a:srgbClr val="FFFFFF"/>
                </a:solidFill>
              </a:rPr>
              <a:t>foreign </a:t>
            </a:r>
            <a:r>
              <a:rPr sz="2500" spc="-65" dirty="0">
                <a:solidFill>
                  <a:srgbClr val="FFFFFF"/>
                </a:solidFill>
              </a:rPr>
              <a:t>body. </a:t>
            </a:r>
            <a:r>
              <a:rPr sz="2500" spc="-5" dirty="0">
                <a:solidFill>
                  <a:srgbClr val="FFFFFF"/>
                </a:solidFill>
              </a:rPr>
              <a:t>If </a:t>
            </a:r>
            <a:r>
              <a:rPr sz="2500" spc="-10" dirty="0">
                <a:solidFill>
                  <a:srgbClr val="FFFFFF"/>
                </a:solidFill>
              </a:rPr>
              <a:t>the object is  lodged </a:t>
            </a:r>
            <a:r>
              <a:rPr sz="2500" spc="-5" dirty="0">
                <a:solidFill>
                  <a:srgbClr val="FFFFFF"/>
                </a:solidFill>
              </a:rPr>
              <a:t>in </a:t>
            </a:r>
            <a:r>
              <a:rPr sz="2500" spc="-10" dirty="0">
                <a:solidFill>
                  <a:srgbClr val="FFFFFF"/>
                </a:solidFill>
              </a:rPr>
              <a:t>the </a:t>
            </a:r>
            <a:r>
              <a:rPr sz="2500" spc="-20" dirty="0">
                <a:solidFill>
                  <a:srgbClr val="FFFFFF"/>
                </a:solidFill>
              </a:rPr>
              <a:t>larynx,Tracheostomy </a:t>
            </a:r>
            <a:r>
              <a:rPr sz="2500" spc="-40" dirty="0">
                <a:solidFill>
                  <a:srgbClr val="FFFFFF"/>
                </a:solidFill>
              </a:rPr>
              <a:t>may </a:t>
            </a:r>
            <a:r>
              <a:rPr sz="2500" spc="-5" dirty="0">
                <a:solidFill>
                  <a:srgbClr val="FFFFFF"/>
                </a:solidFill>
              </a:rPr>
              <a:t>be </a:t>
            </a:r>
            <a:r>
              <a:rPr sz="2500" spc="-10" dirty="0">
                <a:solidFill>
                  <a:srgbClr val="FFFFFF"/>
                </a:solidFill>
              </a:rPr>
              <a:t>necessary </a:t>
            </a:r>
            <a:r>
              <a:rPr sz="2500" spc="-25" dirty="0">
                <a:solidFill>
                  <a:srgbClr val="FFFFFF"/>
                </a:solidFill>
              </a:rPr>
              <a:t>to </a:t>
            </a:r>
            <a:r>
              <a:rPr sz="2500" spc="-5" dirty="0">
                <a:solidFill>
                  <a:srgbClr val="FFFFFF"/>
                </a:solidFill>
              </a:rPr>
              <a:t>maintain</a:t>
            </a:r>
            <a:r>
              <a:rPr sz="2500" spc="275" dirty="0">
                <a:solidFill>
                  <a:srgbClr val="FFFFFF"/>
                </a:solidFill>
              </a:rPr>
              <a:t> </a:t>
            </a:r>
            <a:r>
              <a:rPr sz="2500" spc="-15" dirty="0">
                <a:solidFill>
                  <a:srgbClr val="FFFFFF"/>
                </a:solidFill>
              </a:rPr>
              <a:t>respiration.</a:t>
            </a:r>
            <a:endParaRPr sz="2500"/>
          </a:p>
          <a:p>
            <a:pPr marL="241300" marR="1594485">
              <a:lnSpc>
                <a:spcPts val="2700"/>
              </a:lnSpc>
              <a:spcBef>
                <a:spcPts val="1000"/>
              </a:spcBef>
            </a:pPr>
            <a:r>
              <a:rPr sz="2500" spc="-10" dirty="0">
                <a:solidFill>
                  <a:srgbClr val="FFFFFF"/>
                </a:solidFill>
              </a:rPr>
              <a:t>After </a:t>
            </a:r>
            <a:r>
              <a:rPr sz="2500" spc="-20" dirty="0">
                <a:solidFill>
                  <a:srgbClr val="FFFFFF"/>
                </a:solidFill>
              </a:rPr>
              <a:t>Removing </a:t>
            </a:r>
            <a:r>
              <a:rPr sz="2500" spc="-30" dirty="0">
                <a:solidFill>
                  <a:srgbClr val="FFFFFF"/>
                </a:solidFill>
              </a:rPr>
              <a:t>Foreign </a:t>
            </a:r>
            <a:r>
              <a:rPr sz="2500" spc="-25" dirty="0">
                <a:solidFill>
                  <a:srgbClr val="FFFFFF"/>
                </a:solidFill>
              </a:rPr>
              <a:t>body </a:t>
            </a:r>
            <a:r>
              <a:rPr sz="2500" spc="-10" dirty="0">
                <a:solidFill>
                  <a:srgbClr val="FFFFFF"/>
                </a:solidFill>
              </a:rPr>
              <a:t>the </a:t>
            </a:r>
            <a:r>
              <a:rPr sz="2500" spc="-5" dirty="0">
                <a:solidFill>
                  <a:srgbClr val="FFFFFF"/>
                </a:solidFill>
              </a:rPr>
              <a:t>child is </a:t>
            </a:r>
            <a:r>
              <a:rPr sz="2500" spc="-10" dirty="0">
                <a:solidFill>
                  <a:srgbClr val="FFFFFF"/>
                </a:solidFill>
              </a:rPr>
              <a:t>placed </a:t>
            </a:r>
            <a:r>
              <a:rPr sz="2500" spc="-5" dirty="0">
                <a:solidFill>
                  <a:srgbClr val="FFFFFF"/>
                </a:solidFill>
              </a:rPr>
              <a:t>in a </a:t>
            </a:r>
            <a:r>
              <a:rPr sz="2500" spc="-10" dirty="0">
                <a:solidFill>
                  <a:srgbClr val="FFFFFF"/>
                </a:solidFill>
              </a:rPr>
              <a:t>high humidity  </a:t>
            </a:r>
            <a:r>
              <a:rPr sz="2500" spc="-15" dirty="0">
                <a:solidFill>
                  <a:srgbClr val="FFFFFF"/>
                </a:solidFill>
              </a:rPr>
              <a:t>atmosphere.</a:t>
            </a:r>
            <a:endParaRPr sz="2500"/>
          </a:p>
          <a:p>
            <a:pPr marL="241300" marR="1911350">
              <a:lnSpc>
                <a:spcPts val="3710"/>
              </a:lnSpc>
              <a:spcBef>
                <a:spcPts val="185"/>
              </a:spcBef>
            </a:pPr>
            <a:r>
              <a:rPr sz="2500" spc="-10" dirty="0">
                <a:solidFill>
                  <a:srgbClr val="FFFFFF"/>
                </a:solidFill>
              </a:rPr>
              <a:t>Antibiotics </a:t>
            </a:r>
            <a:r>
              <a:rPr sz="2500" spc="-40" dirty="0">
                <a:solidFill>
                  <a:srgbClr val="FFFFFF"/>
                </a:solidFill>
              </a:rPr>
              <a:t>may </a:t>
            </a:r>
            <a:r>
              <a:rPr sz="2500" spc="-5" dirty="0">
                <a:solidFill>
                  <a:srgbClr val="FFFFFF"/>
                </a:solidFill>
              </a:rPr>
              <a:t>be </a:t>
            </a:r>
            <a:r>
              <a:rPr sz="2500" spc="-15" dirty="0">
                <a:solidFill>
                  <a:srgbClr val="FFFFFF"/>
                </a:solidFill>
              </a:rPr>
              <a:t>administered </a:t>
            </a:r>
            <a:r>
              <a:rPr sz="2500" spc="-25" dirty="0">
                <a:solidFill>
                  <a:srgbClr val="FFFFFF"/>
                </a:solidFill>
              </a:rPr>
              <a:t>to </a:t>
            </a:r>
            <a:r>
              <a:rPr sz="2500" spc="-30" dirty="0">
                <a:solidFill>
                  <a:srgbClr val="FFFFFF"/>
                </a:solidFill>
              </a:rPr>
              <a:t>prevent </a:t>
            </a:r>
            <a:r>
              <a:rPr sz="2500" spc="-5" dirty="0">
                <a:solidFill>
                  <a:srgbClr val="FFFFFF"/>
                </a:solidFill>
              </a:rPr>
              <a:t>secondary </a:t>
            </a:r>
            <a:r>
              <a:rPr sz="2500" spc="-10" dirty="0">
                <a:solidFill>
                  <a:srgbClr val="FFFFFF"/>
                </a:solidFill>
              </a:rPr>
              <a:t>infection.  </a:t>
            </a:r>
            <a:r>
              <a:rPr sz="2500" spc="-15" dirty="0">
                <a:solidFill>
                  <a:srgbClr val="FFFFFF"/>
                </a:solidFill>
              </a:rPr>
              <a:t>Observation </a:t>
            </a:r>
            <a:r>
              <a:rPr sz="2500" spc="-5" dirty="0">
                <a:solidFill>
                  <a:srgbClr val="FFFFFF"/>
                </a:solidFill>
              </a:rPr>
              <a:t>of </a:t>
            </a:r>
            <a:r>
              <a:rPr sz="2500" spc="-10" dirty="0">
                <a:solidFill>
                  <a:srgbClr val="FFFFFF"/>
                </a:solidFill>
              </a:rPr>
              <a:t>Child </a:t>
            </a:r>
            <a:r>
              <a:rPr sz="2500" spc="-5" dirty="0">
                <a:solidFill>
                  <a:srgbClr val="FFFFFF"/>
                </a:solidFill>
              </a:rPr>
              <a:t>for </a:t>
            </a:r>
            <a:r>
              <a:rPr sz="2500" spc="-10" dirty="0">
                <a:solidFill>
                  <a:srgbClr val="FFFFFF"/>
                </a:solidFill>
              </a:rPr>
              <a:t>further signs </a:t>
            </a:r>
            <a:r>
              <a:rPr sz="2500" spc="-5" dirty="0">
                <a:solidFill>
                  <a:srgbClr val="FFFFFF"/>
                </a:solidFill>
              </a:rPr>
              <a:t>is</a:t>
            </a:r>
            <a:r>
              <a:rPr sz="2500" spc="85" dirty="0">
                <a:solidFill>
                  <a:srgbClr val="FFFFFF"/>
                </a:solidFill>
              </a:rPr>
              <a:t> </a:t>
            </a:r>
            <a:r>
              <a:rPr sz="2500" spc="-30" dirty="0">
                <a:solidFill>
                  <a:srgbClr val="FFFFFF"/>
                </a:solidFill>
              </a:rPr>
              <a:t>necessary.</a:t>
            </a:r>
            <a:endParaRPr sz="2500"/>
          </a:p>
        </p:txBody>
      </p:sp>
      <p:sp>
        <p:nvSpPr>
          <p:cNvPr id="7" name="object 7"/>
          <p:cNvSpPr/>
          <p:nvPr/>
        </p:nvSpPr>
        <p:spPr>
          <a:xfrm>
            <a:off x="352691" y="3471671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01811" y="3383279"/>
            <a:ext cx="3790188" cy="3474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986" y="347218"/>
            <a:ext cx="113093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Nursing Management of Child </a:t>
            </a:r>
            <a:r>
              <a:rPr sz="3200" dirty="0"/>
              <a:t>with Ingestion </a:t>
            </a:r>
            <a:r>
              <a:rPr sz="3200" spc="-5" dirty="0"/>
              <a:t>of </a:t>
            </a:r>
            <a:r>
              <a:rPr sz="3200" spc="-30" dirty="0"/>
              <a:t>Foreign</a:t>
            </a:r>
            <a:r>
              <a:rPr sz="3200" spc="20" dirty="0"/>
              <a:t> </a:t>
            </a:r>
            <a:r>
              <a:rPr sz="3200" spc="-25" dirty="0"/>
              <a:t>Body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52691" y="1376172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2188464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2657855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91" y="3128772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691" y="3598164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691" y="4579620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691" y="5049011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691" y="5518403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9953" y="1267713"/>
            <a:ext cx="10787380" cy="45491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69850">
              <a:lnSpc>
                <a:spcPts val="2700"/>
              </a:lnSpc>
              <a:spcBef>
                <a:spcPts val="434"/>
              </a:spcBef>
            </a:pP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Recognize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sign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foreign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body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aspiration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 implement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immediate  measure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relieve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500" b="1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obstruction.</a:t>
            </a:r>
            <a:endParaRPr sz="2500">
              <a:latin typeface="Cambria"/>
              <a:cs typeface="Cambria"/>
            </a:endParaRPr>
          </a:p>
          <a:p>
            <a:pPr marL="311150" marR="273685">
              <a:lnSpc>
                <a:spcPts val="3700"/>
              </a:lnSpc>
              <a:spcBef>
                <a:spcPts val="200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Immediate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removal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foreign </a:t>
            </a:r>
            <a:r>
              <a:rPr sz="2500" b="1" spc="-65" dirty="0">
                <a:solidFill>
                  <a:srgbClr val="FFFFFF"/>
                </a:solidFill>
                <a:latin typeface="Cambria"/>
                <a:cs typeface="Cambria"/>
              </a:rPr>
              <a:t>body.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Prevent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local tissue inflammation. 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Prevent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Secondary Infection,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 treat with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appropriate</a:t>
            </a:r>
            <a:r>
              <a:rPr sz="2500" b="1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antibiotics.</a:t>
            </a:r>
            <a:endParaRPr sz="2500">
              <a:latin typeface="Cambria"/>
              <a:cs typeface="Cambria"/>
            </a:endParaRPr>
          </a:p>
          <a:p>
            <a:pPr marL="311150">
              <a:lnSpc>
                <a:spcPct val="100000"/>
              </a:lnSpc>
              <a:spcBef>
                <a:spcPts val="459"/>
              </a:spcBef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Place child in an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atmosphere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high</a:t>
            </a:r>
            <a:r>
              <a:rPr sz="2500" b="1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humidity.</a:t>
            </a:r>
            <a:endParaRPr sz="2500">
              <a:latin typeface="Cambria"/>
              <a:cs typeface="Cambria"/>
            </a:endParaRPr>
          </a:p>
          <a:p>
            <a:pPr marL="311150">
              <a:lnSpc>
                <a:spcPct val="100000"/>
              </a:lnSpc>
              <a:spcBef>
                <a:spcPts val="700"/>
              </a:spcBef>
            </a:pP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Educate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parents,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baby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care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takers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about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emergency</a:t>
            </a:r>
            <a:r>
              <a:rPr sz="2500" b="1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Procedure.</a:t>
            </a:r>
            <a:endParaRPr sz="2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b="1" spc="-20" dirty="0">
                <a:solidFill>
                  <a:srgbClr val="FFC000"/>
                </a:solidFill>
                <a:latin typeface="Cambria"/>
                <a:cs typeface="Cambria"/>
              </a:rPr>
              <a:t>Prevention</a:t>
            </a:r>
            <a:endParaRPr sz="2800">
              <a:latin typeface="Cambria"/>
              <a:cs typeface="Cambria"/>
            </a:endParaRPr>
          </a:p>
          <a:p>
            <a:pPr marL="311150" marR="1026794" algn="just">
              <a:lnSpc>
                <a:spcPct val="123200"/>
              </a:lnSpc>
              <a:spcBef>
                <a:spcPts val="15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Keeping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small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objects out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reach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infants and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young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children.  Adults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should not set a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negative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things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like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pins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into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their mouth. 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Educate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parents about hazards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500" b="1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Aspiration.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580" y="278637"/>
            <a:ext cx="9014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Cardio </a:t>
            </a:r>
            <a:r>
              <a:rPr spc="-5" dirty="0"/>
              <a:t>Pulmonary </a:t>
            </a:r>
            <a:r>
              <a:rPr spc="-10" dirty="0"/>
              <a:t>Resuscitation</a:t>
            </a:r>
            <a:r>
              <a:rPr spc="10" dirty="0"/>
              <a:t> </a:t>
            </a:r>
            <a:r>
              <a:rPr spc="-10" dirty="0"/>
              <a:t>(CPR)</a:t>
            </a:r>
          </a:p>
        </p:txBody>
      </p:sp>
      <p:sp>
        <p:nvSpPr>
          <p:cNvPr id="3" name="object 3"/>
          <p:cNvSpPr/>
          <p:nvPr/>
        </p:nvSpPr>
        <p:spPr>
          <a:xfrm>
            <a:off x="352691" y="3681984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4149852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4617720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91" y="5087111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691" y="5554979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691" y="6022847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9953" y="1177528"/>
            <a:ext cx="11398885" cy="5177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90"/>
              </a:spcBef>
            </a:pP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CPR consists </a:t>
            </a:r>
            <a:r>
              <a:rPr sz="2800" b="1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measures for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establishing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and maintaining </a:t>
            </a:r>
            <a:r>
              <a:rPr sz="2800" b="1" spc="-60" dirty="0">
                <a:solidFill>
                  <a:srgbClr val="FFFFFF"/>
                </a:solidFill>
                <a:latin typeface="Cambria"/>
                <a:cs typeface="Cambria"/>
              </a:rPr>
              <a:t>Airway, 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Initiate Breathing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Providing Adequate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Circulation for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Tissue  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Perfusion. </a:t>
            </a:r>
            <a:r>
              <a:rPr sz="2800" b="1" spc="-30" dirty="0">
                <a:solidFill>
                  <a:srgbClr val="FFFFFF"/>
                </a:solidFill>
                <a:latin typeface="Cambria"/>
                <a:cs typeface="Cambria"/>
              </a:rPr>
              <a:t>Failure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Circulation for 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more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than </a:t>
            </a:r>
            <a:r>
              <a:rPr sz="2800" b="1" dirty="0">
                <a:solidFill>
                  <a:srgbClr val="FFFFFF"/>
                </a:solidFill>
                <a:latin typeface="Cambria"/>
                <a:cs typeface="Cambria"/>
              </a:rPr>
              <a:t>3-4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minutes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can lead </a:t>
            </a:r>
            <a:r>
              <a:rPr sz="2800" b="1" spc="-20" dirty="0">
                <a:solidFill>
                  <a:srgbClr val="FFFFFF"/>
                </a:solidFill>
                <a:latin typeface="Cambria"/>
                <a:cs typeface="Cambria"/>
              </a:rPr>
              <a:t>to  irreversible 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cerebral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damage, 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therefore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CPR must begin</a:t>
            </a:r>
            <a:r>
              <a:rPr sz="28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50" dirty="0">
                <a:solidFill>
                  <a:srgbClr val="FFFFFF"/>
                </a:solidFill>
                <a:latin typeface="Cambria"/>
                <a:cs typeface="Cambria"/>
              </a:rPr>
              <a:t>Quickly.</a:t>
            </a:r>
            <a:endParaRPr sz="2800">
              <a:latin typeface="Cambria"/>
              <a:cs typeface="Cambria"/>
            </a:endParaRPr>
          </a:p>
          <a:p>
            <a:pPr marL="338455" marR="5173345" indent="-326390">
              <a:lnSpc>
                <a:spcPts val="3700"/>
              </a:lnSpc>
              <a:spcBef>
                <a:spcPts val="165"/>
              </a:spcBef>
            </a:pPr>
            <a:r>
              <a:rPr sz="2800" b="1" spc="-10" dirty="0">
                <a:solidFill>
                  <a:srgbClr val="FFC000"/>
                </a:solidFill>
                <a:latin typeface="Cambria"/>
                <a:cs typeface="Cambria"/>
              </a:rPr>
              <a:t>Common </a:t>
            </a:r>
            <a:r>
              <a:rPr sz="2800" b="1" spc="-5" dirty="0">
                <a:solidFill>
                  <a:srgbClr val="FFC000"/>
                </a:solidFill>
                <a:latin typeface="Cambria"/>
                <a:cs typeface="Cambria"/>
              </a:rPr>
              <a:t>Causes of CR </a:t>
            </a:r>
            <a:r>
              <a:rPr sz="2800" b="1" spc="-10" dirty="0">
                <a:solidFill>
                  <a:srgbClr val="FFC000"/>
                </a:solidFill>
                <a:latin typeface="Cambria"/>
                <a:cs typeface="Cambria"/>
              </a:rPr>
              <a:t>arrest </a:t>
            </a:r>
            <a:r>
              <a:rPr sz="2800" b="1" spc="-5" dirty="0">
                <a:solidFill>
                  <a:srgbClr val="FFC000"/>
                </a:solidFill>
                <a:latin typeface="Cambria"/>
                <a:cs typeface="Cambria"/>
              </a:rPr>
              <a:t>Includes;  </a:t>
            </a:r>
            <a:r>
              <a:rPr sz="2800" b="1" spc="-25" dirty="0">
                <a:solidFill>
                  <a:srgbClr val="FFFFFF"/>
                </a:solidFill>
                <a:latin typeface="Cambria"/>
                <a:cs typeface="Cambria"/>
              </a:rPr>
              <a:t>Airway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Obstruction.</a:t>
            </a:r>
            <a:endParaRPr sz="2800">
              <a:latin typeface="Cambria"/>
              <a:cs typeface="Cambria"/>
            </a:endParaRPr>
          </a:p>
          <a:p>
            <a:pPr marL="338455">
              <a:lnSpc>
                <a:spcPct val="100000"/>
              </a:lnSpc>
              <a:spcBef>
                <a:spcPts val="140"/>
              </a:spcBef>
            </a:pPr>
            <a:r>
              <a:rPr sz="2800" b="1" spc="-30" dirty="0">
                <a:solidFill>
                  <a:srgbClr val="FFFFFF"/>
                </a:solidFill>
                <a:latin typeface="Cambria"/>
                <a:cs typeface="Cambria"/>
              </a:rPr>
              <a:t>Lower 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Respiratory </a:t>
            </a:r>
            <a:r>
              <a:rPr sz="2800" b="1" spc="-35" dirty="0">
                <a:solidFill>
                  <a:srgbClr val="FFFFFF"/>
                </a:solidFill>
                <a:latin typeface="Cambria"/>
                <a:cs typeface="Cambria"/>
              </a:rPr>
              <a:t>Tract</a:t>
            </a:r>
            <a:r>
              <a:rPr sz="2800" b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Infections.</a:t>
            </a:r>
            <a:endParaRPr sz="2800">
              <a:latin typeface="Cambria"/>
              <a:cs typeface="Cambria"/>
            </a:endParaRPr>
          </a:p>
          <a:p>
            <a:pPr marL="338455">
              <a:lnSpc>
                <a:spcPct val="100000"/>
              </a:lnSpc>
              <a:spcBef>
                <a:spcPts val="325"/>
              </a:spcBef>
            </a:pP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Drowning.</a:t>
            </a:r>
            <a:endParaRPr sz="2800">
              <a:latin typeface="Cambria"/>
              <a:cs typeface="Cambria"/>
            </a:endParaRPr>
          </a:p>
          <a:p>
            <a:pPr marL="338455" marR="7893684">
              <a:lnSpc>
                <a:spcPct val="109700"/>
              </a:lnSpc>
              <a:spcBef>
                <a:spcPts val="10"/>
              </a:spcBef>
            </a:pP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Anaphylaxis.  </a:t>
            </a:r>
            <a:r>
              <a:rPr sz="2800" b="1" dirty="0">
                <a:solidFill>
                  <a:srgbClr val="FFFFFF"/>
                </a:solidFill>
                <a:latin typeface="Cambria"/>
                <a:cs typeface="Cambria"/>
              </a:rPr>
              <a:t>Serious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Infections. 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Cardiac</a:t>
            </a:r>
            <a:r>
              <a:rPr sz="28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Conditions.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63383" y="3709415"/>
            <a:ext cx="4747260" cy="2970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5746" y="243586"/>
            <a:ext cx="25641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10" dirty="0"/>
              <a:t>P</a:t>
            </a:r>
            <a:r>
              <a:rPr sz="4400" spc="-5" dirty="0"/>
              <a:t>oison</a:t>
            </a:r>
            <a:r>
              <a:rPr sz="4400" spc="-15" dirty="0"/>
              <a:t>i</a:t>
            </a:r>
            <a:r>
              <a:rPr sz="4400" dirty="0"/>
              <a:t>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39953" y="1160649"/>
            <a:ext cx="11053445" cy="3843654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2800" b="1" spc="-5" dirty="0">
                <a:solidFill>
                  <a:srgbClr val="FFFF00"/>
                </a:solidFill>
                <a:latin typeface="Cambria"/>
                <a:cs typeface="Cambria"/>
              </a:rPr>
              <a:t>Definition:</a:t>
            </a:r>
            <a:endParaRPr sz="2800">
              <a:latin typeface="Cambria"/>
              <a:cs typeface="Cambria"/>
            </a:endParaRPr>
          </a:p>
          <a:p>
            <a:pPr marL="12700" marR="162560">
              <a:lnSpc>
                <a:spcPct val="123400"/>
              </a:lnSpc>
              <a:spcBef>
                <a:spcPts val="5"/>
              </a:spcBef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Poison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any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substance that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when ingested,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inhaled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absorbed </a:t>
            </a: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even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in 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relatively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small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amounts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can cause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damage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structure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disturbance of 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body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function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its chemical</a:t>
            </a:r>
            <a:r>
              <a:rPr sz="2500" b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action.</a:t>
            </a:r>
            <a:endParaRPr sz="2500">
              <a:latin typeface="Cambria"/>
              <a:cs typeface="Cambria"/>
            </a:endParaRPr>
          </a:p>
          <a:p>
            <a:pPr marL="12700" marR="5080" indent="1828800">
              <a:lnSpc>
                <a:spcPts val="3700"/>
              </a:lnSpc>
              <a:spcBef>
                <a:spcPts val="235"/>
              </a:spcBef>
            </a:pP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Poisoning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is a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common medical emergency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childhood. In 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children under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5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years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age essentially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all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poisoning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are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accidental.</a:t>
            </a:r>
            <a:r>
              <a:rPr sz="2500" b="1" spc="2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Nearly</a:t>
            </a:r>
            <a:endParaRPr sz="2500">
              <a:latin typeface="Cambria"/>
              <a:cs typeface="Cambria"/>
            </a:endParaRPr>
          </a:p>
          <a:p>
            <a:pPr marL="12700" marR="765810">
              <a:lnSpc>
                <a:spcPts val="3700"/>
              </a:lnSpc>
              <a:spcBef>
                <a:spcPts val="10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75%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all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poisoning episodes </a:t>
            </a:r>
            <a:r>
              <a:rPr sz="2500" b="1" spc="-50" dirty="0">
                <a:solidFill>
                  <a:srgbClr val="FFFFFF"/>
                </a:solidFill>
                <a:latin typeface="Cambria"/>
                <a:cs typeface="Cambria"/>
              </a:rPr>
              <a:t>involve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ingestion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substance which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are 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nontoxic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500" b="1" spc="-45" dirty="0">
                <a:solidFill>
                  <a:srgbClr val="FFFFFF"/>
                </a:solidFill>
                <a:latin typeface="Cambria"/>
                <a:cs typeface="Cambria"/>
              </a:rPr>
              <a:t>have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mild</a:t>
            </a:r>
            <a:r>
              <a:rPr sz="2500" b="1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45" dirty="0">
                <a:solidFill>
                  <a:srgbClr val="FFFFFF"/>
                </a:solidFill>
                <a:latin typeface="Cambria"/>
                <a:cs typeface="Cambria"/>
              </a:rPr>
              <a:t>toxicity.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545" y="278637"/>
            <a:ext cx="7298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Common </a:t>
            </a:r>
            <a:r>
              <a:rPr spc="-5" dirty="0"/>
              <a:t>Clinical</a:t>
            </a:r>
            <a:r>
              <a:rPr spc="-25" dirty="0"/>
              <a:t> </a:t>
            </a:r>
            <a:r>
              <a:rPr spc="-5" dirty="0"/>
              <a:t>Manifestation</a:t>
            </a:r>
          </a:p>
        </p:txBody>
      </p:sp>
      <p:sp>
        <p:nvSpPr>
          <p:cNvPr id="3" name="object 3"/>
          <p:cNvSpPr/>
          <p:nvPr/>
        </p:nvSpPr>
        <p:spPr>
          <a:xfrm>
            <a:off x="352691" y="1376172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2188464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3000755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8553" y="1267713"/>
            <a:ext cx="10499725" cy="23742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366395" indent="69850">
              <a:lnSpc>
                <a:spcPts val="2700"/>
              </a:lnSpc>
              <a:spcBef>
                <a:spcPts val="434"/>
              </a:spcBef>
            </a:pPr>
            <a:r>
              <a:rPr sz="2500" b="1" spc="-10" dirty="0">
                <a:solidFill>
                  <a:srgbClr val="FFC000"/>
                </a:solidFill>
                <a:latin typeface="Cambria"/>
                <a:cs typeface="Cambria"/>
              </a:rPr>
              <a:t>Gastrointestinal </a:t>
            </a:r>
            <a:r>
              <a:rPr sz="2500" b="1" spc="-5" dirty="0">
                <a:solidFill>
                  <a:srgbClr val="FFC000"/>
                </a:solidFill>
                <a:latin typeface="Cambria"/>
                <a:cs typeface="Cambria"/>
              </a:rPr>
              <a:t>Disturbance :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Nausea,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Vomiting,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Abdominal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Pain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  Diarrhea.</a:t>
            </a:r>
            <a:endParaRPr sz="2500">
              <a:latin typeface="Cambria"/>
              <a:cs typeface="Cambria"/>
            </a:endParaRPr>
          </a:p>
          <a:p>
            <a:pPr marL="12700" marR="5080" indent="69850">
              <a:lnSpc>
                <a:spcPts val="2700"/>
              </a:lnSpc>
              <a:spcBef>
                <a:spcPts val="1000"/>
              </a:spcBef>
            </a:pPr>
            <a:r>
              <a:rPr sz="2500" b="1" spc="-20" dirty="0">
                <a:solidFill>
                  <a:srgbClr val="FFC000"/>
                </a:solidFill>
                <a:latin typeface="Cambria"/>
                <a:cs typeface="Cambria"/>
              </a:rPr>
              <a:t>Respiratory </a:t>
            </a:r>
            <a:r>
              <a:rPr sz="2500" b="1" spc="-10" dirty="0">
                <a:solidFill>
                  <a:srgbClr val="FFC000"/>
                </a:solidFill>
                <a:latin typeface="Cambria"/>
                <a:cs typeface="Cambria"/>
              </a:rPr>
              <a:t>and </a:t>
            </a:r>
            <a:r>
              <a:rPr sz="2500" b="1" spc="-15" dirty="0">
                <a:solidFill>
                  <a:srgbClr val="FFC000"/>
                </a:solidFill>
                <a:latin typeface="Cambria"/>
                <a:cs typeface="Cambria"/>
              </a:rPr>
              <a:t>Circulatory Symptoms </a:t>
            </a:r>
            <a:r>
              <a:rPr sz="2500" b="1" spc="-5" dirty="0">
                <a:solidFill>
                  <a:srgbClr val="FFC000"/>
                </a:solidFill>
                <a:latin typeface="Cambria"/>
                <a:cs typeface="Cambria"/>
              </a:rPr>
              <a:t>: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Possible Unexplained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Cyanosis, 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Shock and</a:t>
            </a:r>
            <a:r>
              <a:rPr sz="25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Collapse.</a:t>
            </a:r>
            <a:endParaRPr sz="2500">
              <a:latin typeface="Cambria"/>
              <a:cs typeface="Cambria"/>
            </a:endParaRPr>
          </a:p>
          <a:p>
            <a:pPr marL="12700" marR="431800" indent="69850">
              <a:lnSpc>
                <a:spcPts val="2700"/>
              </a:lnSpc>
              <a:spcBef>
                <a:spcPts val="994"/>
              </a:spcBef>
            </a:pPr>
            <a:r>
              <a:rPr sz="2500" b="1" spc="-15" dirty="0">
                <a:solidFill>
                  <a:srgbClr val="FFC000"/>
                </a:solidFill>
                <a:latin typeface="Cambria"/>
                <a:cs typeface="Cambria"/>
              </a:rPr>
              <a:t>Central </a:t>
            </a:r>
            <a:r>
              <a:rPr sz="2500" b="1" spc="-20" dirty="0">
                <a:solidFill>
                  <a:srgbClr val="FFC000"/>
                </a:solidFill>
                <a:latin typeface="Cambria"/>
                <a:cs typeface="Cambria"/>
              </a:rPr>
              <a:t>Nervous System: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Lethargy,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Sudden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Loss 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Consciousness and  Convulsions,Dizziness,Stupor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500" b="1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Coma.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30167" y="3770376"/>
            <a:ext cx="3848099" cy="2848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2604" y="313690"/>
            <a:ext cx="8623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Management for </a:t>
            </a:r>
            <a:r>
              <a:rPr sz="3600" spc="-15" dirty="0"/>
              <a:t>Poisoning </a:t>
            </a:r>
            <a:r>
              <a:rPr sz="3600" spc="-5" dirty="0"/>
              <a:t>and</a:t>
            </a:r>
            <a:r>
              <a:rPr sz="3600" spc="-35" dirty="0"/>
              <a:t> </a:t>
            </a:r>
            <a:r>
              <a:rPr sz="3600" spc="-25" dirty="0"/>
              <a:t>Overdose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39953" y="1179102"/>
            <a:ext cx="9723755" cy="472503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Following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data should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obtained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at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time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initial</a:t>
            </a:r>
            <a:r>
              <a:rPr sz="2500" b="1" spc="2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contact</a:t>
            </a:r>
            <a:endParaRPr sz="2500">
              <a:latin typeface="Cambria"/>
              <a:cs typeface="Cambria"/>
            </a:endParaRPr>
          </a:p>
          <a:p>
            <a:pPr marL="469900" indent="-457834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Phone </a:t>
            </a:r>
            <a:r>
              <a:rPr sz="2500" b="1" spc="-45" dirty="0">
                <a:solidFill>
                  <a:srgbClr val="FFFFFF"/>
                </a:solidFill>
                <a:latin typeface="Cambria"/>
                <a:cs typeface="Cambria"/>
              </a:rPr>
              <a:t>Number.</a:t>
            </a:r>
            <a:endParaRPr sz="2500">
              <a:latin typeface="Cambria"/>
              <a:cs typeface="Cambria"/>
            </a:endParaRPr>
          </a:p>
          <a:p>
            <a:pPr marL="469900" indent="-457834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Address.</a:t>
            </a:r>
            <a:endParaRPr sz="2500">
              <a:latin typeface="Cambria"/>
              <a:cs typeface="Cambria"/>
            </a:endParaRPr>
          </a:p>
          <a:p>
            <a:pPr marL="469900" indent="-457834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Evaluation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500" b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45" dirty="0">
                <a:solidFill>
                  <a:srgbClr val="FFFFFF"/>
                </a:solidFill>
                <a:latin typeface="Cambria"/>
                <a:cs typeface="Cambria"/>
              </a:rPr>
              <a:t>Severity.</a:t>
            </a:r>
            <a:endParaRPr sz="2500">
              <a:latin typeface="Cambria"/>
              <a:cs typeface="Cambria"/>
            </a:endParaRPr>
          </a:p>
          <a:p>
            <a:pPr marL="469900" indent="-457834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Weight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500" b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Age.</a:t>
            </a:r>
            <a:endParaRPr sz="2500">
              <a:latin typeface="Cambria"/>
              <a:cs typeface="Cambria"/>
            </a:endParaRPr>
          </a:p>
          <a:p>
            <a:pPr marL="469900" indent="-457834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Time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5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Ingestion.</a:t>
            </a:r>
            <a:endParaRPr sz="2500">
              <a:latin typeface="Cambria"/>
              <a:cs typeface="Cambria"/>
            </a:endParaRPr>
          </a:p>
          <a:p>
            <a:pPr marL="469900" indent="-457834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Past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Medical</a:t>
            </a:r>
            <a:r>
              <a:rPr sz="2500" b="1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40" dirty="0">
                <a:solidFill>
                  <a:srgbClr val="FFFFFF"/>
                </a:solidFill>
                <a:latin typeface="Cambria"/>
                <a:cs typeface="Cambria"/>
              </a:rPr>
              <a:t>History.</a:t>
            </a:r>
            <a:endParaRPr sz="2500">
              <a:latin typeface="Cambria"/>
              <a:cs typeface="Cambria"/>
            </a:endParaRPr>
          </a:p>
          <a:p>
            <a:pPr marL="469900" indent="-457834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Type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5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Exposure.</a:t>
            </a:r>
            <a:endParaRPr sz="2500">
              <a:latin typeface="Cambria"/>
              <a:cs typeface="Cambria"/>
            </a:endParaRPr>
          </a:p>
          <a:p>
            <a:pPr marL="469900" indent="-457834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Amount of</a:t>
            </a:r>
            <a:r>
              <a:rPr sz="25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Exposure.</a:t>
            </a:r>
            <a:endParaRPr sz="2500">
              <a:latin typeface="Cambria"/>
              <a:cs typeface="Cambria"/>
            </a:endParaRPr>
          </a:p>
          <a:p>
            <a:pPr marL="469900" indent="-457834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Route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5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Exposure.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2060" y="313690"/>
            <a:ext cx="8190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Primary Assessment </a:t>
            </a:r>
            <a:r>
              <a:rPr sz="3600" spc="-5" dirty="0"/>
              <a:t>and</a:t>
            </a:r>
            <a:r>
              <a:rPr sz="3600" spc="-85" dirty="0"/>
              <a:t> </a:t>
            </a:r>
            <a:r>
              <a:rPr sz="3600" spc="-15" dirty="0"/>
              <a:t>Interventions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52691" y="1376172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1845564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2827020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91" y="3639311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691" y="4108703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691" y="4579620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9953" y="1179102"/>
            <a:ext cx="10365740" cy="416814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790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Maintain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Open</a:t>
            </a:r>
            <a:r>
              <a:rPr sz="2500" b="1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Airway</a:t>
            </a:r>
            <a:endParaRPr sz="25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700"/>
              </a:spcBef>
            </a:pP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Attain Control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the </a:t>
            </a:r>
            <a:r>
              <a:rPr sz="2500" b="1" spc="-55" dirty="0">
                <a:solidFill>
                  <a:srgbClr val="FFFFFF"/>
                </a:solidFill>
                <a:latin typeface="Cambria"/>
                <a:cs typeface="Cambria"/>
              </a:rPr>
              <a:t>Airway,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Ventilation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500" b="1" spc="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Oxygenation.</a:t>
            </a:r>
            <a:endParaRPr sz="2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b="1" spc="-5" dirty="0">
                <a:solidFill>
                  <a:srgbClr val="FFC000"/>
                </a:solidFill>
                <a:latin typeface="Cambria"/>
                <a:cs typeface="Cambria"/>
              </a:rPr>
              <a:t>Subsequent Assessment</a:t>
            </a:r>
            <a:endParaRPr sz="2800">
              <a:latin typeface="Cambria"/>
              <a:cs typeface="Cambria"/>
            </a:endParaRPr>
          </a:p>
          <a:p>
            <a:pPr marL="241300" marR="5080">
              <a:lnSpc>
                <a:spcPts val="2700"/>
              </a:lnSpc>
              <a:spcBef>
                <a:spcPts val="1050"/>
              </a:spcBef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Identify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Poison.(Product </a:t>
            </a:r>
            <a:r>
              <a:rPr sz="2500" b="1" spc="-55" dirty="0">
                <a:solidFill>
                  <a:srgbClr val="FFFFFF"/>
                </a:solidFill>
                <a:latin typeface="Cambria"/>
                <a:cs typeface="Cambria"/>
              </a:rPr>
              <a:t>Taken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Where,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why,when,howmuch,who 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witnessed and time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500" b="1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ingestion)</a:t>
            </a:r>
            <a:endParaRPr sz="25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655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Continue the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Focused</a:t>
            </a:r>
            <a:r>
              <a:rPr sz="25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Assessment.</a:t>
            </a:r>
            <a:endParaRPr sz="2500">
              <a:latin typeface="Cambria"/>
              <a:cs typeface="Cambria"/>
            </a:endParaRPr>
          </a:p>
          <a:p>
            <a:pPr marL="241300" marR="2351405">
              <a:lnSpc>
                <a:spcPts val="3710"/>
              </a:lnSpc>
              <a:spcBef>
                <a:spcPts val="229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Obtain blood and urine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tests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toxicology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screening. 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Monitor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neurologic status.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Monitor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Vital</a:t>
            </a:r>
            <a:r>
              <a:rPr sz="2500" b="1" spc="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signs.</a:t>
            </a:r>
            <a:endParaRPr sz="25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450"/>
              </a:spcBef>
            </a:pP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Monitor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fluid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electrolyte</a:t>
            </a:r>
            <a:r>
              <a:rPr sz="2500" b="1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imbalance.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2691" y="5049011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C</a:t>
            </a:r>
            <a:r>
              <a:rPr spc="-10" dirty="0"/>
              <a:t>on</a:t>
            </a:r>
            <a:r>
              <a:rPr spc="55" dirty="0"/>
              <a:t>t</a:t>
            </a:r>
            <a:r>
              <a:rPr spc="-5"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9953" y="734720"/>
            <a:ext cx="11499850" cy="541083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527685" algn="l"/>
              </a:tabLst>
            </a:pPr>
            <a:r>
              <a:rPr sz="2500" b="1" dirty="0">
                <a:solidFill>
                  <a:srgbClr val="FFFF00"/>
                </a:solidFill>
                <a:latin typeface="Cambria"/>
                <a:cs typeface="Cambria"/>
              </a:rPr>
              <a:t>A)	</a:t>
            </a:r>
            <a:r>
              <a:rPr sz="2500" b="1" spc="-25" dirty="0">
                <a:solidFill>
                  <a:srgbClr val="FFFF00"/>
                </a:solidFill>
                <a:latin typeface="Cambria"/>
                <a:cs typeface="Cambria"/>
              </a:rPr>
              <a:t>Supportive</a:t>
            </a:r>
            <a:r>
              <a:rPr sz="2500" b="1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500" b="1" spc="-20" dirty="0">
                <a:solidFill>
                  <a:srgbClr val="FFFF00"/>
                </a:solidFill>
                <a:latin typeface="Cambria"/>
                <a:cs typeface="Cambria"/>
              </a:rPr>
              <a:t>Care</a:t>
            </a:r>
            <a:endParaRPr sz="25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695"/>
              </a:spcBef>
              <a:buFont typeface="Wingdings"/>
              <a:buChar char=""/>
              <a:tabLst>
                <a:tab pos="527685" algn="l"/>
                <a:tab pos="528320" algn="l"/>
              </a:tabLst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Initiate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IV</a:t>
            </a:r>
            <a:r>
              <a:rPr sz="25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Access.</a:t>
            </a:r>
            <a:endParaRPr sz="25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695"/>
              </a:spcBef>
              <a:buFont typeface="Wingdings"/>
              <a:buChar char=""/>
              <a:tabLst>
                <a:tab pos="527685" algn="l"/>
                <a:tab pos="528320" algn="l"/>
              </a:tabLst>
            </a:pP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Administer Oxygen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Respiratory</a:t>
            </a:r>
            <a:r>
              <a:rPr sz="2500" b="1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Depression.</a:t>
            </a:r>
            <a:endParaRPr sz="25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710"/>
              </a:spcBef>
              <a:buFont typeface="Wingdings"/>
              <a:buChar char=""/>
              <a:tabLst>
                <a:tab pos="527685" algn="l"/>
                <a:tab pos="528320" algn="l"/>
              </a:tabLst>
            </a:pP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Monitor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Treat</a:t>
            </a:r>
            <a:r>
              <a:rPr sz="2500" b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Shock.</a:t>
            </a:r>
            <a:endParaRPr sz="2500">
              <a:latin typeface="Cambria"/>
              <a:cs typeface="Cambria"/>
            </a:endParaRPr>
          </a:p>
          <a:p>
            <a:pPr marL="527685" marR="5080" indent="-515620">
              <a:lnSpc>
                <a:spcPts val="2700"/>
              </a:lnSpc>
              <a:spcBef>
                <a:spcPts val="1040"/>
              </a:spcBef>
              <a:buFont typeface="Wingdings"/>
              <a:buChar char=""/>
              <a:tabLst>
                <a:tab pos="527685" algn="l"/>
                <a:tab pos="528320" algn="l"/>
              </a:tabLst>
            </a:pP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Prevent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Aspiration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Gastric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Contents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Positioning, Use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oropharyngeal 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Airway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5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Suctioning.</a:t>
            </a:r>
            <a:endParaRPr sz="25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655"/>
              </a:spcBef>
              <a:buFont typeface="Wingdings"/>
              <a:buChar char=""/>
              <a:tabLst>
                <a:tab pos="527685" algn="l"/>
                <a:tab pos="528320" algn="l"/>
              </a:tabLst>
            </a:pPr>
            <a:r>
              <a:rPr sz="2500" b="1" spc="-45" dirty="0">
                <a:solidFill>
                  <a:srgbClr val="FFFFFF"/>
                </a:solidFill>
                <a:latin typeface="Cambria"/>
                <a:cs typeface="Cambria"/>
              </a:rPr>
              <a:t>Give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Supportive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Care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maintain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vital</a:t>
            </a:r>
            <a:r>
              <a:rPr sz="2500" b="1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organ.</a:t>
            </a:r>
            <a:endParaRPr sz="25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710"/>
              </a:spcBef>
              <a:buFont typeface="Wingdings"/>
              <a:buChar char=""/>
              <a:tabLst>
                <a:tab pos="527685" algn="l"/>
                <a:tab pos="528320" algn="l"/>
              </a:tabLst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Insert an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Indwelling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urinary catheter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monitor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renal</a:t>
            </a:r>
            <a:r>
              <a:rPr sz="2500" b="1" spc="1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function.</a:t>
            </a:r>
            <a:endParaRPr sz="2500">
              <a:latin typeface="Cambria"/>
              <a:cs typeface="Cambria"/>
            </a:endParaRPr>
          </a:p>
          <a:p>
            <a:pPr marL="527685" marR="844550" indent="-515620">
              <a:lnSpc>
                <a:spcPts val="2700"/>
              </a:lnSpc>
              <a:spcBef>
                <a:spcPts val="1035"/>
              </a:spcBef>
              <a:buFont typeface="Wingdings"/>
              <a:buChar char=""/>
              <a:tabLst>
                <a:tab pos="527685" algn="l"/>
                <a:tab pos="528320" algn="l"/>
              </a:tabLst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Support the patient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having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seizures.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Seizures </a:t>
            </a:r>
            <a:r>
              <a:rPr sz="2500" b="1" spc="-40" dirty="0">
                <a:solidFill>
                  <a:srgbClr val="FFFFFF"/>
                </a:solidFill>
                <a:latin typeface="Cambria"/>
                <a:cs typeface="Cambria"/>
              </a:rPr>
              <a:t>may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occurs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from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oxygen 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deprivation.</a:t>
            </a:r>
            <a:endParaRPr sz="25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655"/>
              </a:spcBef>
              <a:buFont typeface="Wingdings"/>
              <a:buChar char=""/>
              <a:tabLst>
                <a:tab pos="527685" algn="l"/>
                <a:tab pos="528320" algn="l"/>
              </a:tabLst>
            </a:pP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Monitor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treat</a:t>
            </a:r>
            <a:r>
              <a:rPr sz="25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Complications.</a:t>
            </a:r>
            <a:endParaRPr sz="25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710"/>
              </a:spcBef>
              <a:buFont typeface="Wingdings"/>
              <a:buChar char=""/>
              <a:tabLst>
                <a:tab pos="527685" algn="l"/>
                <a:tab pos="528320" algn="l"/>
              </a:tabLst>
            </a:pP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Psychiatric</a:t>
            </a:r>
            <a:r>
              <a:rPr sz="25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Evaluations.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045" y="183007"/>
            <a:ext cx="1473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Cambria"/>
                <a:cs typeface="Cambria"/>
              </a:rPr>
              <a:t>Con</a:t>
            </a:r>
            <a:r>
              <a:rPr sz="3600" b="0" spc="45" dirty="0">
                <a:latin typeface="Cambria"/>
                <a:cs typeface="Cambria"/>
              </a:rPr>
              <a:t>t</a:t>
            </a:r>
            <a:r>
              <a:rPr sz="3600" b="0" dirty="0">
                <a:latin typeface="Cambria"/>
                <a:cs typeface="Cambria"/>
              </a:rPr>
              <a:t>…</a:t>
            </a:r>
            <a:r>
              <a:rPr sz="3600" b="0" spc="5" dirty="0">
                <a:latin typeface="Cambria"/>
                <a:cs typeface="Cambria"/>
              </a:rPr>
              <a:t>.</a:t>
            </a:r>
            <a:r>
              <a:rPr sz="3600" b="0" dirty="0">
                <a:latin typeface="Cambria"/>
                <a:cs typeface="Cambria"/>
              </a:rPr>
              <a:t>.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2691" y="1793113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2835529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4562221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91" y="5426316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9953" y="716227"/>
            <a:ext cx="11515090" cy="544004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B)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Minimizing</a:t>
            </a:r>
            <a:r>
              <a:rPr sz="28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Absorption.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500" b="1" spc="-5" dirty="0">
                <a:solidFill>
                  <a:srgbClr val="FFC000"/>
                </a:solidFill>
                <a:latin typeface="Cambria"/>
                <a:cs typeface="Cambria"/>
              </a:rPr>
              <a:t>Primary</a:t>
            </a:r>
            <a:r>
              <a:rPr sz="2500" b="1" spc="10" dirty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C000"/>
                </a:solidFill>
                <a:latin typeface="Cambria"/>
                <a:cs typeface="Cambria"/>
              </a:rPr>
              <a:t>Method:</a:t>
            </a:r>
            <a:endParaRPr sz="2500">
              <a:latin typeface="Cambria"/>
              <a:cs typeface="Cambria"/>
            </a:endParaRPr>
          </a:p>
          <a:p>
            <a:pPr marL="241300" marR="5080">
              <a:lnSpc>
                <a:spcPct val="80000"/>
              </a:lnSpc>
              <a:spcBef>
                <a:spcPts val="994"/>
              </a:spcBef>
            </a:pP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Administration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oral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activated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charcoal absorbs the poison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surface of 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its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particles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allows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it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pass with the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stool.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Multiple doses </a:t>
            </a: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may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be 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administered.</a:t>
            </a:r>
            <a:endParaRPr sz="25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409"/>
              </a:spcBef>
            </a:pP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Activated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charcoal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usually mixed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tap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water to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make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500" b="1" spc="2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40" dirty="0">
                <a:solidFill>
                  <a:srgbClr val="FFFFFF"/>
                </a:solidFill>
                <a:latin typeface="Cambria"/>
                <a:cs typeface="Cambria"/>
              </a:rPr>
              <a:t>slurry.</a:t>
            </a:r>
            <a:endParaRPr sz="2500">
              <a:latin typeface="Cambria"/>
              <a:cs typeface="Cambria"/>
            </a:endParaRPr>
          </a:p>
          <a:p>
            <a:pPr marL="82550">
              <a:lnSpc>
                <a:spcPct val="100000"/>
              </a:lnSpc>
              <a:spcBef>
                <a:spcPts val="395"/>
              </a:spcBef>
            </a:pPr>
            <a:r>
              <a:rPr sz="2500" b="1" spc="-5" dirty="0">
                <a:solidFill>
                  <a:srgbClr val="FFC000"/>
                </a:solidFill>
                <a:latin typeface="Cambria"/>
                <a:cs typeface="Cambria"/>
              </a:rPr>
              <a:t>Secondary </a:t>
            </a:r>
            <a:r>
              <a:rPr sz="2500" b="1" spc="-10" dirty="0">
                <a:solidFill>
                  <a:srgbClr val="FFC000"/>
                </a:solidFill>
                <a:latin typeface="Cambria"/>
                <a:cs typeface="Cambria"/>
              </a:rPr>
              <a:t>Method:</a:t>
            </a:r>
            <a:endParaRPr sz="2500">
              <a:latin typeface="Cambria"/>
              <a:cs typeface="Cambria"/>
            </a:endParaRPr>
          </a:p>
          <a:p>
            <a:pPr marL="12700" marR="257175">
              <a:lnSpc>
                <a:spcPts val="3410"/>
              </a:lnSpc>
              <a:spcBef>
                <a:spcPts val="170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This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procedure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done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only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if the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patient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conscious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and has a good </a:t>
            </a:r>
            <a:r>
              <a:rPr sz="2500" b="1" spc="-50" dirty="0">
                <a:solidFill>
                  <a:srgbClr val="FFFFFF"/>
                </a:solidFill>
                <a:latin typeface="Cambria"/>
                <a:cs typeface="Cambria"/>
              </a:rPr>
              <a:t>eye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reflex. 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It is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more effective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within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30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minutes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ingestion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500" b="1" spc="1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poison.</a:t>
            </a:r>
            <a:endParaRPr sz="25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210"/>
              </a:spcBef>
            </a:pP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Syrup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Ipecac – 30 ml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mouth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followed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2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glasses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water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adult</a:t>
            </a:r>
            <a:r>
              <a:rPr sz="2500" b="1" spc="2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dose.</a:t>
            </a:r>
            <a:endParaRPr sz="2500">
              <a:latin typeface="Cambria"/>
              <a:cs typeface="Cambria"/>
            </a:endParaRPr>
          </a:p>
          <a:p>
            <a:pPr marL="2755900">
              <a:lnSpc>
                <a:spcPct val="100000"/>
              </a:lnSpc>
              <a:spcBef>
                <a:spcPts val="400"/>
              </a:spcBef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15 ml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between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age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group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1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12</a:t>
            </a:r>
            <a:r>
              <a:rPr sz="2500" b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40" dirty="0">
                <a:solidFill>
                  <a:srgbClr val="FFFFFF"/>
                </a:solidFill>
                <a:latin typeface="Cambria"/>
                <a:cs typeface="Cambria"/>
              </a:rPr>
              <a:t>Years.</a:t>
            </a:r>
            <a:endParaRPr sz="2500">
              <a:latin typeface="Cambria"/>
              <a:cs typeface="Cambria"/>
            </a:endParaRPr>
          </a:p>
          <a:p>
            <a:pPr marL="241300" marR="9022080">
              <a:lnSpc>
                <a:spcPct val="113199"/>
              </a:lnSpc>
              <a:spcBef>
                <a:spcPts val="15"/>
              </a:spcBef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Gastric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Lavage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. 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Hemodialysis.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2691" y="5857608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045" y="154000"/>
            <a:ext cx="16116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C</a:t>
            </a:r>
            <a:r>
              <a:rPr spc="-10" dirty="0"/>
              <a:t>on</a:t>
            </a:r>
            <a:r>
              <a:rPr spc="55" dirty="0"/>
              <a:t>t</a:t>
            </a:r>
            <a:r>
              <a:rPr spc="-10" dirty="0"/>
              <a:t>….</a:t>
            </a:r>
          </a:p>
        </p:txBody>
      </p:sp>
      <p:sp>
        <p:nvSpPr>
          <p:cNvPr id="3" name="object 3"/>
          <p:cNvSpPr/>
          <p:nvPr/>
        </p:nvSpPr>
        <p:spPr>
          <a:xfrm>
            <a:off x="352691" y="1414525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2226817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3551173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91" y="4363465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9953" y="746709"/>
            <a:ext cx="11060430" cy="438594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500" b="1" spc="-5" dirty="0">
                <a:solidFill>
                  <a:srgbClr val="FFFF00"/>
                </a:solidFill>
                <a:latin typeface="Cambria"/>
                <a:cs typeface="Cambria"/>
              </a:rPr>
              <a:t>C) </a:t>
            </a:r>
            <a:r>
              <a:rPr sz="2500" b="1" spc="-15" dirty="0">
                <a:solidFill>
                  <a:srgbClr val="FFFF00"/>
                </a:solidFill>
                <a:latin typeface="Cambria"/>
                <a:cs typeface="Cambria"/>
              </a:rPr>
              <a:t>Providing </a:t>
            </a:r>
            <a:r>
              <a:rPr sz="2500" b="1" spc="-5" dirty="0">
                <a:solidFill>
                  <a:srgbClr val="FFFF00"/>
                </a:solidFill>
                <a:latin typeface="Cambria"/>
                <a:cs typeface="Cambria"/>
              </a:rPr>
              <a:t>an</a:t>
            </a:r>
            <a:r>
              <a:rPr sz="2500" b="1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00"/>
                </a:solidFill>
                <a:latin typeface="Cambria"/>
                <a:cs typeface="Cambria"/>
              </a:rPr>
              <a:t>Antidote.</a:t>
            </a:r>
            <a:endParaRPr sz="2500">
              <a:latin typeface="Cambria"/>
              <a:cs typeface="Cambria"/>
            </a:endParaRPr>
          </a:p>
          <a:p>
            <a:pPr marL="241300" marR="62865">
              <a:lnSpc>
                <a:spcPts val="2700"/>
              </a:lnSpc>
              <a:spcBef>
                <a:spcPts val="1040"/>
              </a:spcBef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An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antidote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is a chemical or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physiologic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antagonist that will neutralize the  poison.</a:t>
            </a:r>
            <a:endParaRPr sz="2500">
              <a:latin typeface="Cambria"/>
              <a:cs typeface="Cambria"/>
            </a:endParaRPr>
          </a:p>
          <a:p>
            <a:pPr marL="241300" marR="5080">
              <a:lnSpc>
                <a:spcPts val="2700"/>
              </a:lnSpc>
              <a:spcBef>
                <a:spcPts val="994"/>
              </a:spcBef>
            </a:pP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Administer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the specific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antidote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as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early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possible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reverse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diminish 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effects 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5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toxin.</a:t>
            </a:r>
            <a:endParaRPr sz="2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800" b="1" spc="-20" dirty="0">
                <a:solidFill>
                  <a:srgbClr val="FFFF00"/>
                </a:solidFill>
                <a:latin typeface="Cambria"/>
                <a:cs typeface="Cambria"/>
              </a:rPr>
              <a:t>Prevention</a:t>
            </a:r>
            <a:endParaRPr sz="2800">
              <a:latin typeface="Cambria"/>
              <a:cs typeface="Cambria"/>
            </a:endParaRPr>
          </a:p>
          <a:p>
            <a:pPr marL="241300" marR="161290">
              <a:lnSpc>
                <a:spcPts val="2700"/>
              </a:lnSpc>
              <a:spcBef>
                <a:spcPts val="1045"/>
              </a:spcBef>
            </a:pP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Prevent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Poisoning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effective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storage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a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locked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cabinet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handling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of  dangerous</a:t>
            </a:r>
            <a:r>
              <a:rPr sz="25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substance.</a:t>
            </a:r>
            <a:endParaRPr sz="25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660"/>
              </a:spcBef>
            </a:pPr>
            <a:r>
              <a:rPr sz="2500" b="1" spc="-60" dirty="0">
                <a:solidFill>
                  <a:srgbClr val="FFFFFF"/>
                </a:solidFill>
                <a:latin typeface="Cambria"/>
                <a:cs typeface="Cambria"/>
              </a:rPr>
              <a:t>Toxic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substance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never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stored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with food</a:t>
            </a:r>
            <a:r>
              <a:rPr sz="2500" b="1" spc="1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containers.</a:t>
            </a:r>
            <a:endParaRPr sz="25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710"/>
              </a:spcBef>
            </a:pP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Advise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parents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label poisonous substance with</a:t>
            </a:r>
            <a:r>
              <a:rPr sz="2500" b="1" spc="1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stickers.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2691" y="4834382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0829" y="313690"/>
            <a:ext cx="6554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Respiratory </a:t>
            </a:r>
            <a:r>
              <a:rPr sz="3600" spc="-10" dirty="0"/>
              <a:t>Distress</a:t>
            </a:r>
            <a:r>
              <a:rPr sz="3600" spc="-20" dirty="0"/>
              <a:t> Syndrome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39953" y="1179102"/>
            <a:ext cx="11257915" cy="1905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400"/>
              </a:lnSpc>
              <a:spcBef>
                <a:spcPts val="90"/>
              </a:spcBef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It is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defined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as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respiratory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rate </a:t>
            </a:r>
            <a:r>
              <a:rPr sz="2500" b="1" spc="-40" dirty="0">
                <a:solidFill>
                  <a:srgbClr val="FFFFFF"/>
                </a:solidFill>
                <a:latin typeface="Cambria"/>
                <a:cs typeface="Cambria"/>
              </a:rPr>
              <a:t>over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60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/min and/or use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accessory muscles 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respiration.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This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often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accompanied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2500" b="1" dirty="0">
                <a:solidFill>
                  <a:srgbClr val="FFFFFF"/>
                </a:solidFill>
                <a:latin typeface="Cambria"/>
                <a:cs typeface="Cambria"/>
              </a:rPr>
              <a:t>grunting,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retraction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intercostals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muscles.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Central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Cyanosis,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lethargy and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Poor Feeding </a:t>
            </a:r>
            <a:r>
              <a:rPr sz="2500" b="1" spc="-40" dirty="0">
                <a:solidFill>
                  <a:srgbClr val="FFFFFF"/>
                </a:solidFill>
                <a:latin typeface="Cambria"/>
                <a:cs typeface="Cambria"/>
              </a:rPr>
              <a:t>may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also  </a:t>
            </a:r>
            <a:r>
              <a:rPr sz="2500" b="1" spc="-45" dirty="0">
                <a:solidFill>
                  <a:srgbClr val="FFFFFF"/>
                </a:solidFill>
                <a:latin typeface="Cambria"/>
                <a:cs typeface="Cambria"/>
              </a:rPr>
              <a:t>appear.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04715" y="2665475"/>
            <a:ext cx="3944112" cy="4192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3096" y="204343"/>
            <a:ext cx="17881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Cau</a:t>
            </a:r>
            <a:r>
              <a:rPr sz="4400" spc="-15" dirty="0"/>
              <a:t>s</a:t>
            </a:r>
            <a:r>
              <a:rPr sz="4400" dirty="0"/>
              <a:t>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52691" y="1339596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3965447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9953" y="1160616"/>
            <a:ext cx="8258175" cy="526161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60985">
              <a:lnSpc>
                <a:spcPct val="100000"/>
              </a:lnSpc>
              <a:spcBef>
                <a:spcPts val="555"/>
              </a:spcBef>
            </a:pPr>
            <a:r>
              <a:rPr sz="2800" b="1" spc="-25" dirty="0">
                <a:solidFill>
                  <a:srgbClr val="FFC000"/>
                </a:solidFill>
                <a:latin typeface="Cambria"/>
                <a:cs typeface="Cambria"/>
              </a:rPr>
              <a:t>Airway</a:t>
            </a:r>
            <a:r>
              <a:rPr sz="2800" b="1" spc="-20" dirty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FFC000"/>
                </a:solidFill>
                <a:latin typeface="Cambria"/>
                <a:cs typeface="Cambria"/>
              </a:rPr>
              <a:t>Obstruction</a:t>
            </a:r>
            <a:endParaRPr sz="2800">
              <a:latin typeface="Cambria"/>
              <a:cs typeface="Cambria"/>
            </a:endParaRPr>
          </a:p>
          <a:p>
            <a:pPr marL="12700" marR="5080">
              <a:lnSpc>
                <a:spcPct val="113300"/>
              </a:lnSpc>
              <a:spcBef>
                <a:spcPts val="10"/>
              </a:spcBef>
            </a:pPr>
            <a:r>
              <a:rPr sz="2500" b="1" spc="-10" dirty="0">
                <a:solidFill>
                  <a:srgbClr val="92D050"/>
                </a:solidFill>
                <a:latin typeface="Cambria"/>
                <a:cs typeface="Cambria"/>
              </a:rPr>
              <a:t>Nasal </a:t>
            </a:r>
            <a:r>
              <a:rPr sz="2500" b="1" spc="-5" dirty="0">
                <a:solidFill>
                  <a:srgbClr val="92D050"/>
                </a:solidFill>
                <a:latin typeface="Cambria"/>
                <a:cs typeface="Cambria"/>
              </a:rPr>
              <a:t>or </a:t>
            </a:r>
            <a:r>
              <a:rPr sz="2500" b="1" spc="-10" dirty="0">
                <a:solidFill>
                  <a:srgbClr val="92D050"/>
                </a:solidFill>
                <a:latin typeface="Cambria"/>
                <a:cs typeface="Cambria"/>
              </a:rPr>
              <a:t>Nasopharyngeal </a:t>
            </a:r>
            <a:r>
              <a:rPr sz="2500" b="1" spc="-5" dirty="0">
                <a:solidFill>
                  <a:srgbClr val="92D050"/>
                </a:solidFill>
                <a:latin typeface="Cambria"/>
                <a:cs typeface="Cambria"/>
              </a:rPr>
              <a:t>: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Choanal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Atresia,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Nasal Edema.  </a:t>
            </a:r>
            <a:r>
              <a:rPr sz="2500" b="1" spc="-20" dirty="0">
                <a:solidFill>
                  <a:srgbClr val="92D050"/>
                </a:solidFill>
                <a:latin typeface="Cambria"/>
                <a:cs typeface="Cambria"/>
              </a:rPr>
              <a:t>Oral </a:t>
            </a:r>
            <a:r>
              <a:rPr sz="2500" b="1" spc="-25" dirty="0">
                <a:solidFill>
                  <a:srgbClr val="92D050"/>
                </a:solidFill>
                <a:latin typeface="Cambria"/>
                <a:cs typeface="Cambria"/>
              </a:rPr>
              <a:t>Cavity </a:t>
            </a:r>
            <a:r>
              <a:rPr sz="2500" b="1" spc="-5" dirty="0">
                <a:solidFill>
                  <a:srgbClr val="92D050"/>
                </a:solidFill>
                <a:latin typeface="Cambria"/>
                <a:cs typeface="Cambria"/>
              </a:rPr>
              <a:t>:</a:t>
            </a:r>
            <a:r>
              <a:rPr sz="2500" b="1" spc="80" dirty="0">
                <a:solidFill>
                  <a:srgbClr val="92D050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Macroglossia,Micrognathia.</a:t>
            </a:r>
            <a:endParaRPr sz="2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500" b="1" spc="-10" dirty="0">
                <a:solidFill>
                  <a:srgbClr val="92D050"/>
                </a:solidFill>
                <a:latin typeface="Cambria"/>
                <a:cs typeface="Cambria"/>
              </a:rPr>
              <a:t>Neck </a:t>
            </a:r>
            <a:r>
              <a:rPr sz="2500" b="1" spc="-5" dirty="0">
                <a:solidFill>
                  <a:srgbClr val="92D050"/>
                </a:solidFill>
                <a:latin typeface="Cambria"/>
                <a:cs typeface="Cambria"/>
              </a:rPr>
              <a:t>: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Congenital </a:t>
            </a:r>
            <a:r>
              <a:rPr sz="2500" b="1" spc="-50" dirty="0">
                <a:solidFill>
                  <a:srgbClr val="FFFFFF"/>
                </a:solidFill>
                <a:latin typeface="Cambria"/>
                <a:cs typeface="Cambria"/>
              </a:rPr>
              <a:t>Goiter,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Cystic</a:t>
            </a:r>
            <a:r>
              <a:rPr sz="2500" b="1" spc="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Hygroma</a:t>
            </a:r>
            <a:endParaRPr sz="2500">
              <a:latin typeface="Cambria"/>
              <a:cs typeface="Cambria"/>
            </a:endParaRPr>
          </a:p>
          <a:p>
            <a:pPr marL="12700" marR="291465">
              <a:lnSpc>
                <a:spcPct val="113199"/>
              </a:lnSpc>
            </a:pPr>
            <a:r>
              <a:rPr sz="2500" b="1" spc="-5" dirty="0">
                <a:solidFill>
                  <a:srgbClr val="92D050"/>
                </a:solidFill>
                <a:latin typeface="Cambria"/>
                <a:cs typeface="Cambria"/>
              </a:rPr>
              <a:t>Larynx : </a:t>
            </a:r>
            <a:r>
              <a:rPr sz="2500" b="1" spc="-50" dirty="0">
                <a:solidFill>
                  <a:srgbClr val="FFFFFF"/>
                </a:solidFill>
                <a:latin typeface="Cambria"/>
                <a:cs typeface="Cambria"/>
              </a:rPr>
              <a:t>Web,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Stenosis,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Cord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paralysis,Laryngomalacia.  </a:t>
            </a:r>
            <a:r>
              <a:rPr sz="2500" b="1" spc="-30" dirty="0">
                <a:solidFill>
                  <a:srgbClr val="92D050"/>
                </a:solidFill>
                <a:latin typeface="Cambria"/>
                <a:cs typeface="Cambria"/>
              </a:rPr>
              <a:t>Trachea </a:t>
            </a:r>
            <a:r>
              <a:rPr sz="2500" b="1" spc="-5" dirty="0">
                <a:solidFill>
                  <a:srgbClr val="92D050"/>
                </a:solidFill>
                <a:latin typeface="Cambria"/>
                <a:cs typeface="Cambria"/>
              </a:rPr>
              <a:t>: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Tracheamalacia, Tracheo-esophageal</a:t>
            </a:r>
            <a:r>
              <a:rPr sz="2500" b="1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Fistula.</a:t>
            </a:r>
            <a:endParaRPr sz="2500">
              <a:latin typeface="Cambria"/>
              <a:cs typeface="Cambria"/>
            </a:endParaRPr>
          </a:p>
          <a:p>
            <a:pPr marL="311150">
              <a:lnSpc>
                <a:spcPct val="100000"/>
              </a:lnSpc>
              <a:spcBef>
                <a:spcPts val="409"/>
              </a:spcBef>
            </a:pPr>
            <a:r>
              <a:rPr sz="2500" b="1" dirty="0">
                <a:solidFill>
                  <a:srgbClr val="FFC000"/>
                </a:solidFill>
                <a:latin typeface="Cambria"/>
                <a:cs typeface="Cambria"/>
              </a:rPr>
              <a:t>Lung </a:t>
            </a:r>
            <a:r>
              <a:rPr sz="2500" b="1" spc="-20" dirty="0">
                <a:solidFill>
                  <a:srgbClr val="FFC000"/>
                </a:solidFill>
                <a:latin typeface="Cambria"/>
                <a:cs typeface="Cambria"/>
              </a:rPr>
              <a:t>Parenchymal</a:t>
            </a:r>
            <a:r>
              <a:rPr sz="2500" b="1" spc="5" dirty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C000"/>
                </a:solidFill>
                <a:latin typeface="Cambria"/>
                <a:cs typeface="Cambria"/>
              </a:rPr>
              <a:t>Disorders</a:t>
            </a:r>
            <a:endParaRPr sz="2500">
              <a:latin typeface="Cambria"/>
              <a:cs typeface="Cambria"/>
            </a:endParaRPr>
          </a:p>
          <a:p>
            <a:pPr marL="12700" marR="1224280">
              <a:lnSpc>
                <a:spcPct val="113199"/>
              </a:lnSpc>
            </a:pPr>
            <a:r>
              <a:rPr sz="2500" b="1" spc="-15" dirty="0">
                <a:solidFill>
                  <a:srgbClr val="92D050"/>
                </a:solidFill>
                <a:latin typeface="Cambria"/>
                <a:cs typeface="Cambria"/>
              </a:rPr>
              <a:t>Aspiration </a:t>
            </a:r>
            <a:r>
              <a:rPr sz="2500" b="1" spc="-20" dirty="0">
                <a:solidFill>
                  <a:srgbClr val="92D050"/>
                </a:solidFill>
                <a:latin typeface="Cambria"/>
                <a:cs typeface="Cambria"/>
              </a:rPr>
              <a:t>Syndromes </a:t>
            </a:r>
            <a:r>
              <a:rPr sz="2500" b="1" spc="-5" dirty="0">
                <a:solidFill>
                  <a:srgbClr val="92D050"/>
                </a:solidFill>
                <a:latin typeface="Cambria"/>
                <a:cs typeface="Cambria"/>
              </a:rPr>
              <a:t>: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Liquor,Meconium,Blood.  </a:t>
            </a:r>
            <a:r>
              <a:rPr sz="2500" b="1" spc="-5" dirty="0">
                <a:solidFill>
                  <a:srgbClr val="92D050"/>
                </a:solidFill>
                <a:latin typeface="Cambria"/>
                <a:cs typeface="Cambria"/>
              </a:rPr>
              <a:t>Air Leak :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Pneumothorax,</a:t>
            </a:r>
            <a:r>
              <a:rPr sz="25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Pneumomedistinum.</a:t>
            </a:r>
            <a:endParaRPr sz="2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Pneumonia</a:t>
            </a:r>
            <a:endParaRPr sz="2500">
              <a:latin typeface="Cambria"/>
              <a:cs typeface="Cambria"/>
            </a:endParaRPr>
          </a:p>
          <a:p>
            <a:pPr marL="12700" marR="3354704">
              <a:lnSpc>
                <a:spcPct val="113199"/>
              </a:lnSpc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Pulmonary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Hemorrhage. 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Transient </a:t>
            </a:r>
            <a:r>
              <a:rPr sz="2500" b="1" spc="-40" dirty="0">
                <a:solidFill>
                  <a:srgbClr val="FFFFFF"/>
                </a:solidFill>
                <a:latin typeface="Cambria"/>
                <a:cs typeface="Cambria"/>
              </a:rPr>
              <a:t>Tachypnea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500" b="1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Newborn.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045" y="278637"/>
            <a:ext cx="1494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C</a:t>
            </a:r>
            <a:r>
              <a:rPr spc="-10" dirty="0"/>
              <a:t>on</a:t>
            </a:r>
            <a:r>
              <a:rPr spc="60" dirty="0"/>
              <a:t>t</a:t>
            </a:r>
            <a:r>
              <a:rPr spc="-5" dirty="0"/>
              <a:t>…</a:t>
            </a:r>
          </a:p>
        </p:txBody>
      </p:sp>
      <p:sp>
        <p:nvSpPr>
          <p:cNvPr id="3" name="object 3"/>
          <p:cNvSpPr/>
          <p:nvPr/>
        </p:nvSpPr>
        <p:spPr>
          <a:xfrm>
            <a:off x="352691" y="1376172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1845564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2314955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91" y="2785872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691" y="3255264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691" y="4410455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691" y="5224271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8553" y="1179102"/>
            <a:ext cx="11032490" cy="5029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303134">
              <a:lnSpc>
                <a:spcPct val="1232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Congenital Malformation.  Diaphragmatic</a:t>
            </a:r>
            <a:r>
              <a:rPr sz="25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Hernia.</a:t>
            </a:r>
            <a:endParaRPr sz="2500">
              <a:latin typeface="Cambria"/>
              <a:cs typeface="Cambria"/>
            </a:endParaRPr>
          </a:p>
          <a:p>
            <a:pPr marL="12700" marR="2915285">
              <a:lnSpc>
                <a:spcPts val="3710"/>
              </a:lnSpc>
              <a:spcBef>
                <a:spcPts val="229"/>
              </a:spcBef>
            </a:pPr>
            <a:r>
              <a:rPr sz="2500" b="1" spc="-10" dirty="0">
                <a:solidFill>
                  <a:srgbClr val="92D050"/>
                </a:solidFill>
                <a:latin typeface="Cambria"/>
                <a:cs typeface="Cambria"/>
              </a:rPr>
              <a:t>Metabolic Cause </a:t>
            </a:r>
            <a:r>
              <a:rPr sz="2500" b="1" spc="-5" dirty="0">
                <a:solidFill>
                  <a:srgbClr val="92D050"/>
                </a:solidFill>
                <a:latin typeface="Cambria"/>
                <a:cs typeface="Cambria"/>
              </a:rPr>
              <a:t>: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Acidosis, Hypothermia,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hypoglycemia. 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Birth</a:t>
            </a:r>
            <a:r>
              <a:rPr sz="25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Asphyxia.</a:t>
            </a:r>
            <a:endParaRPr sz="2500">
              <a:latin typeface="Cambria"/>
              <a:cs typeface="Cambria"/>
            </a:endParaRPr>
          </a:p>
          <a:p>
            <a:pPr marL="12700" marR="306070">
              <a:lnSpc>
                <a:spcPts val="2700"/>
              </a:lnSpc>
              <a:spcBef>
                <a:spcPts val="795"/>
              </a:spcBef>
            </a:pPr>
            <a:r>
              <a:rPr sz="2500" b="1" spc="-10" dirty="0">
                <a:solidFill>
                  <a:srgbClr val="92D050"/>
                </a:solidFill>
                <a:latin typeface="Cambria"/>
                <a:cs typeface="Cambria"/>
              </a:rPr>
              <a:t>Non </a:t>
            </a:r>
            <a:r>
              <a:rPr sz="2500" b="1" spc="-5" dirty="0">
                <a:solidFill>
                  <a:srgbClr val="92D050"/>
                </a:solidFill>
                <a:latin typeface="Cambria"/>
                <a:cs typeface="Cambria"/>
              </a:rPr>
              <a:t>Pulmonary </a:t>
            </a:r>
            <a:r>
              <a:rPr sz="2500" b="1" spc="-10" dirty="0">
                <a:solidFill>
                  <a:srgbClr val="92D050"/>
                </a:solidFill>
                <a:latin typeface="Cambria"/>
                <a:cs typeface="Cambria"/>
              </a:rPr>
              <a:t>Causes: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Cardiac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(congenital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Heart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disease, MI),Neurologic 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(Asphyxia,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Intracranial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Bleeding) Metabolic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Hypoglycemia,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Acidosis 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hypothermia.</a:t>
            </a:r>
            <a:endParaRPr sz="2500">
              <a:latin typeface="Cambria"/>
              <a:cs typeface="Cambria"/>
            </a:endParaRPr>
          </a:p>
          <a:p>
            <a:pPr marL="12700" marR="5080">
              <a:lnSpc>
                <a:spcPts val="2700"/>
              </a:lnSpc>
              <a:spcBef>
                <a:spcPts val="994"/>
              </a:spcBef>
            </a:pPr>
            <a:r>
              <a:rPr sz="2500" b="1" spc="-20" dirty="0">
                <a:solidFill>
                  <a:srgbClr val="92D050"/>
                </a:solidFill>
                <a:latin typeface="Cambria"/>
                <a:cs typeface="Cambria"/>
              </a:rPr>
              <a:t>Respiratory </a:t>
            </a:r>
            <a:r>
              <a:rPr sz="2500" b="1" spc="-10" dirty="0">
                <a:solidFill>
                  <a:srgbClr val="92D050"/>
                </a:solidFill>
                <a:latin typeface="Cambria"/>
                <a:cs typeface="Cambria"/>
              </a:rPr>
              <a:t>Distress </a:t>
            </a:r>
            <a:r>
              <a:rPr sz="2500" b="1" spc="-5" dirty="0">
                <a:solidFill>
                  <a:srgbClr val="92D050"/>
                </a:solidFill>
                <a:latin typeface="Cambria"/>
                <a:cs typeface="Cambria"/>
              </a:rPr>
              <a:t>or </a:t>
            </a:r>
            <a:r>
              <a:rPr sz="2500" b="1" spc="-15" dirty="0">
                <a:solidFill>
                  <a:srgbClr val="92D050"/>
                </a:solidFill>
                <a:latin typeface="Cambria"/>
                <a:cs typeface="Cambria"/>
              </a:rPr>
              <a:t>Hyaline Membrane </a:t>
            </a:r>
            <a:r>
              <a:rPr sz="2500" b="1" spc="-10" dirty="0">
                <a:solidFill>
                  <a:srgbClr val="92D050"/>
                </a:solidFill>
                <a:latin typeface="Cambria"/>
                <a:cs typeface="Cambria"/>
              </a:rPr>
              <a:t>Disease (HMD) </a:t>
            </a:r>
            <a:r>
              <a:rPr sz="2500" b="1" spc="-5" dirty="0">
                <a:solidFill>
                  <a:srgbClr val="92D050"/>
                </a:solidFill>
                <a:latin typeface="Cambria"/>
                <a:cs typeface="Cambria"/>
              </a:rPr>
              <a:t>: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It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Caused due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to 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decrease surfactant Production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500" b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lungs.</a:t>
            </a:r>
            <a:endParaRPr sz="2500">
              <a:latin typeface="Cambria"/>
              <a:cs typeface="Cambria"/>
            </a:endParaRPr>
          </a:p>
          <a:p>
            <a:pPr marL="12700" marR="211454">
              <a:lnSpc>
                <a:spcPts val="2700"/>
              </a:lnSpc>
              <a:spcBef>
                <a:spcPts val="1015"/>
              </a:spcBef>
            </a:pPr>
            <a:r>
              <a:rPr sz="2500" b="1" spc="-15" dirty="0">
                <a:solidFill>
                  <a:srgbClr val="92D050"/>
                </a:solidFill>
                <a:latin typeface="Cambria"/>
                <a:cs typeface="Cambria"/>
              </a:rPr>
              <a:t>Aspiration Syndrome </a:t>
            </a:r>
            <a:r>
              <a:rPr sz="2500" b="1" spc="-5" dirty="0">
                <a:solidFill>
                  <a:srgbClr val="92D050"/>
                </a:solidFill>
                <a:latin typeface="Cambria"/>
                <a:cs typeface="Cambria"/>
              </a:rPr>
              <a:t>: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commonest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Meconium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Aspiration 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Syndrome.Postnatally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milk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can be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aspirated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babies with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cleft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palate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  regurgitation</a:t>
            </a:r>
            <a:r>
              <a:rPr sz="25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problem.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420" y="1472183"/>
            <a:ext cx="5160264" cy="449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52843" y="1554480"/>
            <a:ext cx="4520184" cy="4337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045" y="261365"/>
            <a:ext cx="1452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C</a:t>
            </a:r>
            <a:r>
              <a:rPr sz="3600" spc="-5" dirty="0"/>
              <a:t>on</a:t>
            </a:r>
            <a:r>
              <a:rPr sz="3600" spc="45" dirty="0"/>
              <a:t>t</a:t>
            </a:r>
            <a:r>
              <a:rPr sz="3600" spc="-5" dirty="0"/>
              <a:t>….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39953" y="969416"/>
            <a:ext cx="11412855" cy="28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4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FFC000"/>
                </a:solidFill>
                <a:latin typeface="Cambria"/>
                <a:cs typeface="Cambria"/>
              </a:rPr>
              <a:t>Pneumonia </a:t>
            </a:r>
            <a:r>
              <a:rPr sz="2500" b="1" spc="-5" dirty="0">
                <a:solidFill>
                  <a:srgbClr val="FFC000"/>
                </a:solidFill>
                <a:latin typeface="Cambria"/>
                <a:cs typeface="Cambria"/>
              </a:rPr>
              <a:t>: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(Congenital and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Postnatal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Pneumonia)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: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Preterm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babies </a:t>
            </a:r>
            <a:r>
              <a:rPr sz="2500" b="1" spc="-40" dirty="0">
                <a:solidFill>
                  <a:srgbClr val="FFFFFF"/>
                </a:solidFill>
                <a:latin typeface="Cambria"/>
                <a:cs typeface="Cambria"/>
              </a:rPr>
              <a:t>may 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develop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pneumonia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as a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consequence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septicemia,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Aspiration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feeds and 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Respiratory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Failure.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Pneumonia </a:t>
            </a:r>
            <a:r>
              <a:rPr sz="2500" b="1" spc="-40" dirty="0">
                <a:solidFill>
                  <a:srgbClr val="FFFFFF"/>
                </a:solidFill>
                <a:latin typeface="Cambria"/>
                <a:cs typeface="Cambria"/>
              </a:rPr>
              <a:t>may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due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aspiration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(Tracheo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esophageal  fistula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)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Gastro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Esophageal Reflux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500" b="1" spc="-40" dirty="0">
                <a:solidFill>
                  <a:srgbClr val="FFFFFF"/>
                </a:solidFill>
                <a:latin typeface="Cambria"/>
                <a:cs typeface="Cambria"/>
              </a:rPr>
              <a:t>may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be of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bacterial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viral</a:t>
            </a:r>
            <a:r>
              <a:rPr sz="2500" b="1" spc="2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etiology.</a:t>
            </a:r>
            <a:endParaRPr sz="2500">
              <a:latin typeface="Cambria"/>
              <a:cs typeface="Cambria"/>
            </a:endParaRPr>
          </a:p>
          <a:p>
            <a:pPr marL="12700" marR="30480">
              <a:lnSpc>
                <a:spcPts val="3700"/>
              </a:lnSpc>
              <a:spcBef>
                <a:spcPts val="235"/>
              </a:spcBef>
            </a:pPr>
            <a:r>
              <a:rPr sz="2500" b="1" spc="-10" dirty="0">
                <a:solidFill>
                  <a:srgbClr val="FFC000"/>
                </a:solidFill>
                <a:latin typeface="Cambria"/>
                <a:cs typeface="Cambria"/>
              </a:rPr>
              <a:t>Pneumothorax </a:t>
            </a:r>
            <a:r>
              <a:rPr sz="2500" b="1" spc="-5" dirty="0">
                <a:solidFill>
                  <a:srgbClr val="FFC000"/>
                </a:solidFill>
                <a:latin typeface="Cambria"/>
                <a:cs typeface="Cambria"/>
              </a:rPr>
              <a:t>: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Air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leaks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are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seen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more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common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ventilated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babies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when 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aggressive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resuscitation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done for</a:t>
            </a:r>
            <a:r>
              <a:rPr sz="2500" b="1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birth.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7570" y="243586"/>
            <a:ext cx="53797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Clinical</a:t>
            </a:r>
            <a:r>
              <a:rPr sz="4400" spc="-55" dirty="0"/>
              <a:t> </a:t>
            </a:r>
            <a:r>
              <a:rPr sz="4400" spc="-10" dirty="0"/>
              <a:t>Presentation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52691" y="1376172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2188464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2657855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91" y="3128772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691" y="3598164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691" y="4067555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8553" y="1267713"/>
            <a:ext cx="11041380" cy="30981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69850">
              <a:lnSpc>
                <a:spcPts val="2700"/>
              </a:lnSpc>
              <a:spcBef>
                <a:spcPts val="434"/>
              </a:spcBef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Signs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usually develops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before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neonate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is 6 hours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old and persist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beyond 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24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 hours.</a:t>
            </a:r>
            <a:endParaRPr sz="2500">
              <a:latin typeface="Cambria"/>
              <a:cs typeface="Cambria"/>
            </a:endParaRPr>
          </a:p>
          <a:p>
            <a:pPr marL="82550" marR="692785">
              <a:lnSpc>
                <a:spcPts val="3700"/>
              </a:lnSpc>
              <a:spcBef>
                <a:spcPts val="200"/>
              </a:spcBef>
            </a:pP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Progressive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worsening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until </a:t>
            </a: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day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2-3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 onset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recovery by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72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hours. 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Respiratory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rate above</a:t>
            </a:r>
            <a:r>
              <a:rPr sz="2500" b="1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60/min.</a:t>
            </a:r>
            <a:endParaRPr sz="2500">
              <a:latin typeface="Cambria"/>
              <a:cs typeface="Cambria"/>
            </a:endParaRPr>
          </a:p>
          <a:p>
            <a:pPr marL="82550">
              <a:lnSpc>
                <a:spcPct val="100000"/>
              </a:lnSpc>
              <a:spcBef>
                <a:spcPts val="459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Grunting</a:t>
            </a:r>
            <a:r>
              <a:rPr sz="25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Expiration.</a:t>
            </a:r>
            <a:endParaRPr sz="2500">
              <a:latin typeface="Cambria"/>
              <a:cs typeface="Cambria"/>
            </a:endParaRPr>
          </a:p>
          <a:p>
            <a:pPr marL="82550" marR="2560320">
              <a:lnSpc>
                <a:spcPts val="3700"/>
              </a:lnSpc>
              <a:spcBef>
                <a:spcPts val="240"/>
              </a:spcBef>
            </a:pP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Indrawing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the </a:t>
            </a:r>
            <a:r>
              <a:rPr sz="2500" b="1" dirty="0">
                <a:solidFill>
                  <a:srgbClr val="FFFFFF"/>
                </a:solidFill>
                <a:latin typeface="Cambria"/>
                <a:cs typeface="Cambria"/>
              </a:rPr>
              <a:t>chest,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intercostals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spaces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lower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ribs. 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Cyanosis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without</a:t>
            </a:r>
            <a:r>
              <a:rPr sz="2500" b="1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oxygen.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7982" y="243586"/>
            <a:ext cx="33585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Management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52691" y="1886711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2356104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2827020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91" y="3806952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pc="-15" dirty="0"/>
              <a:t>Respiratory</a:t>
            </a:r>
          </a:p>
          <a:p>
            <a:pPr marL="241300">
              <a:lnSpc>
                <a:spcPct val="100000"/>
              </a:lnSpc>
              <a:spcBef>
                <a:spcPts val="710"/>
              </a:spcBef>
            </a:pPr>
            <a:r>
              <a:rPr sz="2500" spc="-30" dirty="0">
                <a:solidFill>
                  <a:srgbClr val="FFFFFF"/>
                </a:solidFill>
              </a:rPr>
              <a:t>Prevent </a:t>
            </a:r>
            <a:r>
              <a:rPr sz="2500" spc="-25" dirty="0">
                <a:solidFill>
                  <a:srgbClr val="FFFFFF"/>
                </a:solidFill>
              </a:rPr>
              <a:t>hypoxia </a:t>
            </a:r>
            <a:r>
              <a:rPr sz="2500" spc="-5" dirty="0">
                <a:solidFill>
                  <a:srgbClr val="FFFFFF"/>
                </a:solidFill>
              </a:rPr>
              <a:t>and</a:t>
            </a:r>
            <a:r>
              <a:rPr sz="2500" spc="75" dirty="0">
                <a:solidFill>
                  <a:srgbClr val="FFFFFF"/>
                </a:solidFill>
              </a:rPr>
              <a:t> </a:t>
            </a:r>
            <a:r>
              <a:rPr sz="2500" spc="-5" dirty="0">
                <a:solidFill>
                  <a:srgbClr val="FFFFFF"/>
                </a:solidFill>
              </a:rPr>
              <a:t>acidosis.</a:t>
            </a:r>
            <a:endParaRPr sz="2500"/>
          </a:p>
          <a:p>
            <a:pPr marL="241300" marR="606425">
              <a:lnSpc>
                <a:spcPts val="3710"/>
              </a:lnSpc>
              <a:spcBef>
                <a:spcPts val="229"/>
              </a:spcBef>
            </a:pPr>
            <a:r>
              <a:rPr sz="2500" spc="-30" dirty="0">
                <a:solidFill>
                  <a:srgbClr val="FFFFFF"/>
                </a:solidFill>
              </a:rPr>
              <a:t>Prevent </a:t>
            </a:r>
            <a:r>
              <a:rPr sz="2500" spc="-15" dirty="0">
                <a:solidFill>
                  <a:srgbClr val="FFFFFF"/>
                </a:solidFill>
              </a:rPr>
              <a:t>worsening </a:t>
            </a:r>
            <a:r>
              <a:rPr sz="2500" spc="-10" dirty="0">
                <a:solidFill>
                  <a:srgbClr val="FFFFFF"/>
                </a:solidFill>
              </a:rPr>
              <a:t>atelectasis, edema.  Minimize </a:t>
            </a:r>
            <a:r>
              <a:rPr sz="2500" spc="-20" dirty="0">
                <a:solidFill>
                  <a:srgbClr val="FFFFFF"/>
                </a:solidFill>
              </a:rPr>
              <a:t>barotraumas </a:t>
            </a:r>
            <a:r>
              <a:rPr sz="2500" spc="-10" dirty="0">
                <a:solidFill>
                  <a:srgbClr val="FFFFFF"/>
                </a:solidFill>
              </a:rPr>
              <a:t>and</a:t>
            </a:r>
            <a:r>
              <a:rPr sz="2500" spc="95" dirty="0">
                <a:solidFill>
                  <a:srgbClr val="FFFFFF"/>
                </a:solidFill>
              </a:rPr>
              <a:t> </a:t>
            </a:r>
            <a:r>
              <a:rPr sz="2500" spc="-25" dirty="0">
                <a:solidFill>
                  <a:srgbClr val="FFFFFF"/>
                </a:solidFill>
              </a:rPr>
              <a:t>hyperoxia.</a:t>
            </a:r>
            <a:endParaRPr sz="2500"/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pc="-25" dirty="0"/>
              <a:t>Supportive</a:t>
            </a:r>
            <a:r>
              <a:rPr spc="15" dirty="0"/>
              <a:t> </a:t>
            </a:r>
            <a:r>
              <a:rPr spc="-10" dirty="0"/>
              <a:t>Management</a:t>
            </a:r>
          </a:p>
          <a:p>
            <a:pPr marL="241300" marR="5080">
              <a:lnSpc>
                <a:spcPct val="123600"/>
              </a:lnSpc>
            </a:pPr>
            <a:r>
              <a:rPr sz="2500" spc="-10" dirty="0">
                <a:solidFill>
                  <a:srgbClr val="FFFFFF"/>
                </a:solidFill>
              </a:rPr>
              <a:t>Optimize fluid and </a:t>
            </a:r>
            <a:r>
              <a:rPr sz="2500" spc="-5" dirty="0">
                <a:solidFill>
                  <a:srgbClr val="FFFFFF"/>
                </a:solidFill>
              </a:rPr>
              <a:t>nutrition management.  </a:t>
            </a:r>
            <a:r>
              <a:rPr sz="2500" spc="-15" dirty="0">
                <a:solidFill>
                  <a:srgbClr val="FFFFFF"/>
                </a:solidFill>
              </a:rPr>
              <a:t>Perfusion, </a:t>
            </a:r>
            <a:r>
              <a:rPr sz="2500" spc="-5" dirty="0">
                <a:solidFill>
                  <a:srgbClr val="FFFFFF"/>
                </a:solidFill>
              </a:rPr>
              <a:t>Infection, </a:t>
            </a:r>
            <a:r>
              <a:rPr sz="2500" spc="-35" dirty="0">
                <a:solidFill>
                  <a:srgbClr val="FFFFFF"/>
                </a:solidFill>
              </a:rPr>
              <a:t>Temperature</a:t>
            </a:r>
            <a:r>
              <a:rPr sz="2500" spc="70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control.</a:t>
            </a:r>
            <a:endParaRPr sz="2500"/>
          </a:p>
        </p:txBody>
      </p:sp>
      <p:sp>
        <p:nvSpPr>
          <p:cNvPr id="8" name="object 8"/>
          <p:cNvSpPr/>
          <p:nvPr/>
        </p:nvSpPr>
        <p:spPr>
          <a:xfrm>
            <a:off x="352691" y="4277867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045" y="313690"/>
            <a:ext cx="1452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C</a:t>
            </a:r>
            <a:r>
              <a:rPr sz="3600" spc="-5" dirty="0"/>
              <a:t>on</a:t>
            </a:r>
            <a:r>
              <a:rPr sz="3600" spc="45" dirty="0"/>
              <a:t>t</a:t>
            </a:r>
            <a:r>
              <a:rPr sz="3600" spc="-5" dirty="0"/>
              <a:t>….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52691" y="1376172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91" y="1845564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91" y="2314955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91" y="2785872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691" y="3598164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691" y="4067555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691" y="4538471"/>
            <a:ext cx="216408" cy="2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8553" y="1179102"/>
            <a:ext cx="10026015" cy="3657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550" marR="521970">
              <a:lnSpc>
                <a:spcPct val="1232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Maintain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warmth-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cold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stress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will mimic other causes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distress.  Monitor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blood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glucose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levels-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assure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they are</a:t>
            </a:r>
            <a:r>
              <a:rPr sz="2500" b="1" spc="20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normal.</a:t>
            </a:r>
            <a:endParaRPr sz="2500">
              <a:latin typeface="Cambria"/>
              <a:cs typeface="Cambria"/>
            </a:endParaRPr>
          </a:p>
          <a:p>
            <a:pPr marL="82550">
              <a:lnSpc>
                <a:spcPct val="100000"/>
              </a:lnSpc>
              <a:spcBef>
                <a:spcPts val="700"/>
              </a:spcBef>
            </a:pP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Provide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enough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oxygen to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keep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baby</a:t>
            </a:r>
            <a:r>
              <a:rPr sz="2500" b="1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pink.</a:t>
            </a:r>
            <a:endParaRPr sz="2500">
              <a:latin typeface="Cambria"/>
              <a:cs typeface="Cambria"/>
            </a:endParaRPr>
          </a:p>
          <a:p>
            <a:pPr marL="12700" marR="5080" indent="69850">
              <a:lnSpc>
                <a:spcPts val="2700"/>
              </a:lnSpc>
              <a:spcBef>
                <a:spcPts val="1050"/>
              </a:spcBef>
            </a:pP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Body </a:t>
            </a: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Temperature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that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too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high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too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low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will increase metabolic  demands.</a:t>
            </a:r>
            <a:endParaRPr sz="2500">
              <a:latin typeface="Cambria"/>
              <a:cs typeface="Cambria"/>
            </a:endParaRPr>
          </a:p>
          <a:p>
            <a:pPr marL="82550">
              <a:lnSpc>
                <a:spcPct val="100000"/>
              </a:lnSpc>
              <a:spcBef>
                <a:spcPts val="655"/>
              </a:spcBef>
            </a:pP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Servo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controlled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warmers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are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very</a:t>
            </a:r>
            <a:r>
              <a:rPr sz="2500" b="1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helpful.</a:t>
            </a:r>
            <a:endParaRPr sz="2500">
              <a:latin typeface="Cambria"/>
              <a:cs typeface="Cambria"/>
            </a:endParaRPr>
          </a:p>
          <a:p>
            <a:pPr marL="82550" marR="2626995">
              <a:lnSpc>
                <a:spcPts val="3710"/>
              </a:lnSpc>
              <a:spcBef>
                <a:spcPts val="229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Start fluids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at 80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ml/kg/day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10% glucose solution.  Smaller babies </a:t>
            </a: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may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need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more</a:t>
            </a:r>
            <a:r>
              <a:rPr sz="2500" b="1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fluid.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372" y="676655"/>
            <a:ext cx="10123932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2117" y="243586"/>
            <a:ext cx="42271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Initiation of</a:t>
            </a:r>
            <a:r>
              <a:rPr sz="4400" spc="-65" dirty="0"/>
              <a:t> </a:t>
            </a:r>
            <a:r>
              <a:rPr sz="4400" spc="-5" dirty="0"/>
              <a:t>CPR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52691" y="3261359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9953" y="1179102"/>
            <a:ext cx="11242675" cy="4765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400"/>
              </a:lnSpc>
              <a:spcBef>
                <a:spcPts val="90"/>
              </a:spcBef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 child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who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unresponsive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should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immediately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placed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supine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position. 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Cardiac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status can be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assessed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palpating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central pulses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like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carotid or 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brachial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pulses. Opening the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airway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rescue breathing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both </a:t>
            </a:r>
            <a:r>
              <a:rPr sz="2500" b="1" spc="-40" dirty="0">
                <a:solidFill>
                  <a:srgbClr val="FFFFFF"/>
                </a:solidFill>
                <a:latin typeface="Cambria"/>
                <a:cs typeface="Cambria"/>
              </a:rPr>
              <a:t>may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all  that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5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required.</a:t>
            </a:r>
            <a:endParaRPr sz="2500">
              <a:latin typeface="Cambria"/>
              <a:cs typeface="Cambria"/>
            </a:endParaRPr>
          </a:p>
          <a:p>
            <a:pPr marL="338455">
              <a:lnSpc>
                <a:spcPct val="100000"/>
              </a:lnSpc>
              <a:spcBef>
                <a:spcPts val="650"/>
              </a:spcBef>
            </a:pPr>
            <a:r>
              <a:rPr sz="2800" b="1" spc="-25" dirty="0">
                <a:solidFill>
                  <a:srgbClr val="FFC000"/>
                </a:solidFill>
                <a:latin typeface="Cambria"/>
                <a:cs typeface="Cambria"/>
              </a:rPr>
              <a:t>Airway</a:t>
            </a:r>
            <a:endParaRPr sz="2800">
              <a:latin typeface="Cambria"/>
              <a:cs typeface="Cambria"/>
            </a:endParaRPr>
          </a:p>
          <a:p>
            <a:pPr marL="12700" marR="4986020">
              <a:lnSpc>
                <a:spcPct val="123400"/>
              </a:lnSpc>
              <a:spcBef>
                <a:spcPts val="5"/>
              </a:spcBef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Place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patient supine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on a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firm surface  with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his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head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at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level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slightly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lower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than  the </a:t>
            </a: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level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500" b="1" dirty="0">
                <a:solidFill>
                  <a:srgbClr val="FFFFFF"/>
                </a:solidFill>
                <a:latin typeface="Cambria"/>
                <a:cs typeface="Cambria"/>
              </a:rPr>
              <a:t>heart. </a:t>
            </a: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Immediately,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clear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the 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airway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start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rescue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breathing.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Oral  cavity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should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cleared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all</a:t>
            </a:r>
            <a:r>
              <a:rPr sz="2500" b="1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secretions.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18831" y="3800855"/>
            <a:ext cx="4773168" cy="3057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C</a:t>
            </a:r>
            <a:r>
              <a:rPr spc="-10" dirty="0"/>
              <a:t>on</a:t>
            </a:r>
            <a:r>
              <a:rPr spc="60" dirty="0"/>
              <a:t>t</a:t>
            </a:r>
            <a:r>
              <a:rPr spc="-5" dirty="0"/>
              <a:t>…</a:t>
            </a:r>
          </a:p>
        </p:txBody>
      </p:sp>
      <p:sp>
        <p:nvSpPr>
          <p:cNvPr id="3" name="object 3"/>
          <p:cNvSpPr/>
          <p:nvPr/>
        </p:nvSpPr>
        <p:spPr>
          <a:xfrm>
            <a:off x="352691" y="853694"/>
            <a:ext cx="216408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9953" y="655269"/>
            <a:ext cx="11423650" cy="28448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800"/>
              </a:spcBef>
            </a:pPr>
            <a:r>
              <a:rPr sz="2500" b="1" spc="-15" dirty="0">
                <a:solidFill>
                  <a:srgbClr val="FFC000"/>
                </a:solidFill>
                <a:latin typeface="Cambria"/>
                <a:cs typeface="Cambria"/>
              </a:rPr>
              <a:t>Breathing</a:t>
            </a:r>
            <a:endParaRPr sz="2500">
              <a:latin typeface="Cambria"/>
              <a:cs typeface="Cambria"/>
            </a:endParaRPr>
          </a:p>
          <a:p>
            <a:pPr marL="12700" marR="627380">
              <a:lnSpc>
                <a:spcPct val="123200"/>
              </a:lnSpc>
              <a:spcBef>
                <a:spcPts val="5"/>
              </a:spcBef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If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after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opening the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airway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child is still not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breathing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500" b="1" spc="-45" dirty="0">
                <a:solidFill>
                  <a:srgbClr val="FFFFFF"/>
                </a:solidFill>
                <a:latin typeface="Cambria"/>
                <a:cs typeface="Cambria"/>
              </a:rPr>
              <a:t>have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gasping  respiration, rescue breathing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should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started.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If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Chest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wall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does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not</a:t>
            </a:r>
            <a:r>
              <a:rPr sz="2500" b="1" spc="3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rise,</a:t>
            </a:r>
            <a:endParaRPr sz="2500">
              <a:latin typeface="Cambria"/>
              <a:cs typeface="Cambria"/>
            </a:endParaRPr>
          </a:p>
          <a:p>
            <a:pPr marL="12700" marR="5080">
              <a:lnSpc>
                <a:spcPct val="123200"/>
              </a:lnSpc>
              <a:spcBef>
                <a:spcPts val="10"/>
              </a:spcBef>
            </a:pP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airway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obstruction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due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inflammatory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swelling,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mucous plug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foreign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body 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should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suspected.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self inflating bag and mask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can be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used for  administering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positive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pressure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ventilation,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if</a:t>
            </a:r>
            <a:r>
              <a:rPr sz="2500" b="1" spc="1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available.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5928" y="3605784"/>
            <a:ext cx="38100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045" y="140919"/>
            <a:ext cx="1729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C</a:t>
            </a:r>
            <a:r>
              <a:rPr spc="-10" dirty="0"/>
              <a:t>on</a:t>
            </a:r>
            <a:r>
              <a:rPr spc="55" dirty="0"/>
              <a:t>t</a:t>
            </a:r>
            <a:r>
              <a:rPr spc="-10" dirty="0"/>
              <a:t>…..</a:t>
            </a:r>
          </a:p>
        </p:txBody>
      </p:sp>
      <p:sp>
        <p:nvSpPr>
          <p:cNvPr id="3" name="object 3"/>
          <p:cNvSpPr/>
          <p:nvPr/>
        </p:nvSpPr>
        <p:spPr>
          <a:xfrm>
            <a:off x="352691" y="925067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9953" y="703011"/>
            <a:ext cx="11459845" cy="2433955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338455">
              <a:lnSpc>
                <a:spcPct val="100000"/>
              </a:lnSpc>
              <a:spcBef>
                <a:spcPts val="895"/>
              </a:spcBef>
            </a:pPr>
            <a:r>
              <a:rPr sz="2800" b="1" spc="-10" dirty="0">
                <a:solidFill>
                  <a:srgbClr val="FFC000"/>
                </a:solidFill>
                <a:latin typeface="Cambria"/>
                <a:cs typeface="Cambria"/>
              </a:rPr>
              <a:t>Circulation.</a:t>
            </a:r>
            <a:endParaRPr sz="2800">
              <a:latin typeface="Cambria"/>
              <a:cs typeface="Cambria"/>
            </a:endParaRPr>
          </a:p>
          <a:p>
            <a:pPr marL="12700" marR="102235" algn="just">
              <a:lnSpc>
                <a:spcPct val="123400"/>
              </a:lnSpc>
              <a:spcBef>
                <a:spcPts val="5"/>
              </a:spcBef>
            </a:pP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If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Central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Pulses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(Femoral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infants and carotid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children)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are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not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palpable, 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begin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chest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compression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without losing </a:t>
            </a: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any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time.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children </a:t>
            </a: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over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8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years </a:t>
            </a:r>
            <a:r>
              <a:rPr sz="2500" b="1" spc="-35" dirty="0">
                <a:solidFill>
                  <a:srgbClr val="FFFFFF"/>
                </a:solidFill>
                <a:latin typeface="Cambria"/>
                <a:cs typeface="Cambria"/>
              </a:rPr>
              <a:t>may 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use </a:t>
            </a:r>
            <a:r>
              <a:rPr sz="2500" b="1" spc="-50" dirty="0">
                <a:solidFill>
                  <a:srgbClr val="FFFFFF"/>
                </a:solidFill>
                <a:latin typeface="Cambria"/>
                <a:cs typeface="Cambria"/>
              </a:rPr>
              <a:t>“Adult” </a:t>
            </a:r>
            <a:r>
              <a:rPr sz="2500" b="1" spc="-30" dirty="0">
                <a:solidFill>
                  <a:srgbClr val="FFFFFF"/>
                </a:solidFill>
                <a:latin typeface="Cambria"/>
                <a:cs typeface="Cambria"/>
              </a:rPr>
              <a:t>two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hand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method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 chest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compresson.The depth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500" b="1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mbria"/>
                <a:cs typeface="Cambria"/>
              </a:rPr>
              <a:t>compression</a:t>
            </a:r>
            <a:endParaRPr sz="250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  <a:spcBef>
                <a:spcPts val="695"/>
              </a:spcBef>
            </a:pP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should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be ½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1” in Infants, 1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1.5”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500" b="1" spc="-20" dirty="0">
                <a:solidFill>
                  <a:srgbClr val="FFFFFF"/>
                </a:solidFill>
                <a:latin typeface="Cambria"/>
                <a:cs typeface="Cambria"/>
              </a:rPr>
              <a:t>younger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and 1.5 </a:t>
            </a:r>
            <a:r>
              <a:rPr sz="2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2” in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older</a:t>
            </a:r>
            <a:r>
              <a:rPr sz="2500" b="1" spc="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mbria"/>
                <a:cs typeface="Cambria"/>
              </a:rPr>
              <a:t>children.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17520" y="3435096"/>
            <a:ext cx="6243828" cy="2965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53" y="0"/>
            <a:ext cx="11587480" cy="2947670"/>
          </a:xfrm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1730"/>
              </a:spcBef>
            </a:pPr>
            <a:r>
              <a:rPr spc="-15" dirty="0"/>
              <a:t>Synchronizing </a:t>
            </a:r>
            <a:r>
              <a:rPr spc="-10" dirty="0"/>
              <a:t>Chest Compression and</a:t>
            </a:r>
            <a:r>
              <a:rPr spc="15" dirty="0"/>
              <a:t> </a:t>
            </a:r>
            <a:r>
              <a:rPr spc="-10" dirty="0"/>
              <a:t>Breathing</a:t>
            </a:r>
          </a:p>
          <a:p>
            <a:pPr marL="38100" marR="30480">
              <a:lnSpc>
                <a:spcPct val="119800"/>
              </a:lnSpc>
              <a:spcBef>
                <a:spcPts val="475"/>
              </a:spcBef>
            </a:pPr>
            <a:r>
              <a:rPr sz="2800" spc="-10" dirty="0">
                <a:solidFill>
                  <a:srgbClr val="FFFFFF"/>
                </a:solidFill>
              </a:rPr>
              <a:t>The </a:t>
            </a:r>
            <a:r>
              <a:rPr sz="2800" spc="-15" dirty="0">
                <a:solidFill>
                  <a:srgbClr val="FFFFFF"/>
                </a:solidFill>
              </a:rPr>
              <a:t>Rate </a:t>
            </a:r>
            <a:r>
              <a:rPr sz="2800" spc="-5" dirty="0">
                <a:solidFill>
                  <a:srgbClr val="FFFFFF"/>
                </a:solidFill>
              </a:rPr>
              <a:t>of </a:t>
            </a:r>
            <a:r>
              <a:rPr sz="2800" spc="-10" dirty="0">
                <a:solidFill>
                  <a:srgbClr val="FFFFFF"/>
                </a:solidFill>
              </a:rPr>
              <a:t>Compression </a:t>
            </a:r>
            <a:r>
              <a:rPr sz="2800" spc="-5" dirty="0">
                <a:solidFill>
                  <a:srgbClr val="FFFFFF"/>
                </a:solidFill>
              </a:rPr>
              <a:t>should be </a:t>
            </a:r>
            <a:r>
              <a:rPr sz="2800" spc="-10" dirty="0">
                <a:solidFill>
                  <a:srgbClr val="FFFFFF"/>
                </a:solidFill>
              </a:rPr>
              <a:t>about 100 </a:t>
            </a:r>
            <a:r>
              <a:rPr sz="2800" spc="-5" dirty="0">
                <a:solidFill>
                  <a:srgbClr val="FFFFFF"/>
                </a:solidFill>
              </a:rPr>
              <a:t>in Infants </a:t>
            </a:r>
            <a:r>
              <a:rPr sz="2800" spc="-10" dirty="0">
                <a:solidFill>
                  <a:srgbClr val="FFFFFF"/>
                </a:solidFill>
              </a:rPr>
              <a:t>and </a:t>
            </a:r>
            <a:r>
              <a:rPr sz="2800" spc="-5" dirty="0">
                <a:solidFill>
                  <a:srgbClr val="FFFFFF"/>
                </a:solidFill>
              </a:rPr>
              <a:t>80 </a:t>
            </a:r>
            <a:r>
              <a:rPr sz="2800" spc="-10" dirty="0">
                <a:solidFill>
                  <a:srgbClr val="FFFFFF"/>
                </a:solidFill>
              </a:rPr>
              <a:t>in  </a:t>
            </a:r>
            <a:r>
              <a:rPr sz="2800" spc="-5" dirty="0">
                <a:solidFill>
                  <a:srgbClr val="FFFFFF"/>
                </a:solidFill>
              </a:rPr>
              <a:t>Older </a:t>
            </a:r>
            <a:r>
              <a:rPr sz="2800" spc="-10" dirty="0">
                <a:solidFill>
                  <a:srgbClr val="FFFFFF"/>
                </a:solidFill>
              </a:rPr>
              <a:t>Children. After </a:t>
            </a:r>
            <a:r>
              <a:rPr sz="2800" spc="-30" dirty="0">
                <a:solidFill>
                  <a:srgbClr val="FFFFFF"/>
                </a:solidFill>
              </a:rPr>
              <a:t>every </a:t>
            </a:r>
            <a:r>
              <a:rPr sz="2800" spc="-5" dirty="0">
                <a:solidFill>
                  <a:srgbClr val="FFFFFF"/>
                </a:solidFill>
              </a:rPr>
              <a:t>5 </a:t>
            </a:r>
            <a:r>
              <a:rPr sz="2800" spc="-10" dirty="0">
                <a:solidFill>
                  <a:srgbClr val="FFFFFF"/>
                </a:solidFill>
              </a:rPr>
              <a:t>compressions </a:t>
            </a:r>
            <a:r>
              <a:rPr sz="2800" spc="-5" dirty="0">
                <a:solidFill>
                  <a:srgbClr val="FFFFFF"/>
                </a:solidFill>
              </a:rPr>
              <a:t>one </a:t>
            </a:r>
            <a:r>
              <a:rPr sz="2800" spc="-10" dirty="0">
                <a:solidFill>
                  <a:srgbClr val="FFFFFF"/>
                </a:solidFill>
              </a:rPr>
              <a:t>breath </a:t>
            </a:r>
            <a:r>
              <a:rPr sz="2800" spc="-5" dirty="0">
                <a:solidFill>
                  <a:srgbClr val="FFFFFF"/>
                </a:solidFill>
              </a:rPr>
              <a:t>should </a:t>
            </a:r>
            <a:r>
              <a:rPr sz="2800" spc="-10" dirty="0">
                <a:solidFill>
                  <a:srgbClr val="FFFFFF"/>
                </a:solidFill>
              </a:rPr>
              <a:t>be  </a:t>
            </a:r>
            <a:r>
              <a:rPr sz="2800" spc="-25" dirty="0">
                <a:solidFill>
                  <a:srgbClr val="FFFFFF"/>
                </a:solidFill>
              </a:rPr>
              <a:t>delivered </a:t>
            </a:r>
            <a:r>
              <a:rPr sz="2800" spc="-10" dirty="0">
                <a:solidFill>
                  <a:srgbClr val="FFFFFF"/>
                </a:solidFill>
              </a:rPr>
              <a:t>during </a:t>
            </a:r>
            <a:r>
              <a:rPr sz="2800" spc="-30" dirty="0">
                <a:solidFill>
                  <a:srgbClr val="FFFFFF"/>
                </a:solidFill>
              </a:rPr>
              <a:t>recovery </a:t>
            </a:r>
            <a:r>
              <a:rPr sz="2800" spc="-10" dirty="0">
                <a:solidFill>
                  <a:srgbClr val="FFFFFF"/>
                </a:solidFill>
              </a:rPr>
              <a:t>phase </a:t>
            </a:r>
            <a:r>
              <a:rPr sz="2800" spc="-5" dirty="0">
                <a:solidFill>
                  <a:srgbClr val="FFFFFF"/>
                </a:solidFill>
              </a:rPr>
              <a:t>of </a:t>
            </a:r>
            <a:r>
              <a:rPr sz="2800" spc="10" dirty="0">
                <a:solidFill>
                  <a:srgbClr val="FFFFFF"/>
                </a:solidFill>
              </a:rPr>
              <a:t>5</a:t>
            </a:r>
            <a:r>
              <a:rPr sz="2775" spc="15" baseline="25525" dirty="0">
                <a:solidFill>
                  <a:srgbClr val="FFFFFF"/>
                </a:solidFill>
              </a:rPr>
              <a:t>th </a:t>
            </a:r>
            <a:r>
              <a:rPr sz="2800" spc="-10" dirty="0">
                <a:solidFill>
                  <a:srgbClr val="FFFFFF"/>
                </a:solidFill>
              </a:rPr>
              <a:t>compression. </a:t>
            </a:r>
            <a:r>
              <a:rPr sz="2800" spc="-35" dirty="0">
                <a:solidFill>
                  <a:srgbClr val="FFFFFF"/>
                </a:solidFill>
              </a:rPr>
              <a:t>Every </a:t>
            </a:r>
            <a:r>
              <a:rPr sz="2800" spc="-15" dirty="0">
                <a:solidFill>
                  <a:srgbClr val="FFFFFF"/>
                </a:solidFill>
              </a:rPr>
              <a:t>few </a:t>
            </a:r>
            <a:r>
              <a:rPr sz="2800" spc="-10" dirty="0">
                <a:solidFill>
                  <a:srgbClr val="FFFFFF"/>
                </a:solidFill>
              </a:rPr>
              <a:t>minutes  the CPR </a:t>
            </a:r>
            <a:r>
              <a:rPr sz="2800" spc="-5" dirty="0">
                <a:solidFill>
                  <a:srgbClr val="FFFFFF"/>
                </a:solidFill>
              </a:rPr>
              <a:t>can be </a:t>
            </a:r>
            <a:r>
              <a:rPr sz="2800" spc="-10" dirty="0">
                <a:solidFill>
                  <a:srgbClr val="FFFFFF"/>
                </a:solidFill>
              </a:rPr>
              <a:t>stopped </a:t>
            </a:r>
            <a:r>
              <a:rPr sz="2800" spc="-25" dirty="0">
                <a:solidFill>
                  <a:srgbClr val="FFFFFF"/>
                </a:solidFill>
              </a:rPr>
              <a:t>to </a:t>
            </a:r>
            <a:r>
              <a:rPr sz="2800" spc="-5" dirty="0">
                <a:solidFill>
                  <a:srgbClr val="FFFFFF"/>
                </a:solidFill>
              </a:rPr>
              <a:t>see if spontaneous </a:t>
            </a:r>
            <a:r>
              <a:rPr sz="2800" spc="-10" dirty="0">
                <a:solidFill>
                  <a:srgbClr val="FFFFFF"/>
                </a:solidFill>
              </a:rPr>
              <a:t>pulse </a:t>
            </a:r>
            <a:r>
              <a:rPr sz="2800" spc="-5" dirty="0">
                <a:solidFill>
                  <a:srgbClr val="FFFFFF"/>
                </a:solidFill>
              </a:rPr>
              <a:t>has</a:t>
            </a:r>
            <a:r>
              <a:rPr sz="2800" spc="11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returned.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3826764" y="3357371"/>
            <a:ext cx="4794503" cy="3192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3384</Words>
  <Application>Microsoft Office PowerPoint</Application>
  <PresentationFormat>Widescreen</PresentationFormat>
  <Paragraphs>312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Calibri</vt:lpstr>
      <vt:lpstr>Cambria</vt:lpstr>
      <vt:lpstr>Cambria Math</vt:lpstr>
      <vt:lpstr>Times New Roman</vt:lpstr>
      <vt:lpstr>Wingdings</vt:lpstr>
      <vt:lpstr>Office Theme</vt:lpstr>
      <vt:lpstr>CHILDHOOD PAEDIATRIC EMERGENCY</vt:lpstr>
      <vt:lpstr>CHILDHOOD PAEDIATRIC EMERGENCY</vt:lpstr>
      <vt:lpstr>Introduction</vt:lpstr>
      <vt:lpstr>Cardio Pulmonary Resuscitation (CPR)</vt:lpstr>
      <vt:lpstr>PowerPoint Presentation</vt:lpstr>
      <vt:lpstr>Initiation of CPR</vt:lpstr>
      <vt:lpstr>Cont…</vt:lpstr>
      <vt:lpstr>Cont…..</vt:lpstr>
      <vt:lpstr>Synchronizing Chest Compression and Breathing The Rate of Compression should be about 100 in Infants and 80 in  Older Children. After every 5 compressions one breath should be  delivered during recovery phase of 5th compression. Every few minutes  the CPR can be stopped to see if spontaneous pulse has returned.</vt:lpstr>
      <vt:lpstr>Algorithm for Cardiopulmonary Resuscitation</vt:lpstr>
      <vt:lpstr>Other Measures</vt:lpstr>
      <vt:lpstr>Management of Pediatric Emergencies</vt:lpstr>
      <vt:lpstr>Drowning</vt:lpstr>
      <vt:lpstr>Causes</vt:lpstr>
      <vt:lpstr>Pathophysiology</vt:lpstr>
      <vt:lpstr>Management</vt:lpstr>
      <vt:lpstr>Management in the Hospital</vt:lpstr>
      <vt:lpstr>Cont…</vt:lpstr>
      <vt:lpstr>Supportive Treatment</vt:lpstr>
      <vt:lpstr>Burns</vt:lpstr>
      <vt:lpstr>Causes of Burns</vt:lpstr>
      <vt:lpstr>Pathophysiology of Burns Burns</vt:lpstr>
      <vt:lpstr>Estimation of Depth of Burn Injury</vt:lpstr>
      <vt:lpstr>PowerPoint Presentation</vt:lpstr>
      <vt:lpstr>Classifications of Burns</vt:lpstr>
      <vt:lpstr>Estimation of Burn Area</vt:lpstr>
      <vt:lpstr>Management</vt:lpstr>
      <vt:lpstr>Emotional Support to the Parents</vt:lpstr>
      <vt:lpstr>Cont…</vt:lpstr>
      <vt:lpstr>Cont…..</vt:lpstr>
      <vt:lpstr>Fluid Requirement</vt:lpstr>
      <vt:lpstr>Complication</vt:lpstr>
      <vt:lpstr>Fall and Injuries</vt:lpstr>
      <vt:lpstr>Causes</vt:lpstr>
      <vt:lpstr>Prevention of Injury</vt:lpstr>
      <vt:lpstr>Ingestion of Foreign Bodies</vt:lpstr>
      <vt:lpstr>Clinical Manifestation</vt:lpstr>
      <vt:lpstr>Treatment</vt:lpstr>
      <vt:lpstr>Nursing Management of Child with Ingestion of Foreign Body</vt:lpstr>
      <vt:lpstr>Poisoning</vt:lpstr>
      <vt:lpstr>Common Clinical Manifestation</vt:lpstr>
      <vt:lpstr>Management for Poisoning and Overdose</vt:lpstr>
      <vt:lpstr>Primary Assessment and Interventions</vt:lpstr>
      <vt:lpstr>Cont…</vt:lpstr>
      <vt:lpstr>Cont…..</vt:lpstr>
      <vt:lpstr>Cont….</vt:lpstr>
      <vt:lpstr>Respiratory Distress Syndrome</vt:lpstr>
      <vt:lpstr>Causes</vt:lpstr>
      <vt:lpstr>Cont…</vt:lpstr>
      <vt:lpstr>Cont….</vt:lpstr>
      <vt:lpstr>Clinical Presentation</vt:lpstr>
      <vt:lpstr>Management</vt:lpstr>
      <vt:lpstr>Cont….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CHILDHOOD PAEDIATRIC EMERGENCY</dc:title>
  <cp:lastModifiedBy>Harshil soni</cp:lastModifiedBy>
  <cp:revision>3</cp:revision>
  <dcterms:created xsi:type="dcterms:W3CDTF">2021-01-18T10:28:36Z</dcterms:created>
  <dcterms:modified xsi:type="dcterms:W3CDTF">2021-08-13T04:24:04Z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2019-01-04T00:00:00Z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2021-01-18T00:00:00Z</vt:filetime>
  </property>
</Properties>
</file>