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8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8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8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8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4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585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6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4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9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3145729" name="Straight Connector 11"/>
            <p:cNvCxnSpPr>
              <a:cxnSpLocks/>
            </p:cNvCxnSpPr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15000">
                    <a:schemeClr val="accent1">
                      <a:shade val="40000"/>
                      <a:satMod val="110000"/>
                    </a:schemeClr>
                  </a:gs>
                  <a:gs pos="45000">
                    <a:schemeClr val="accent1">
                      <a:tint val="7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859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591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92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3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599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54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5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5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58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59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1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6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6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6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65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67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8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6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0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7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7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2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31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78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79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48680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8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8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48638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4864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643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44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645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30" name="Straight Connector 10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646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048647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7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48578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3145728" name="Straight Connector 14"/>
          <p:cNvCxnSpPr>
            <a:cxnSpLocks/>
          </p:cNvCxnSpPr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15000">
                  <a:schemeClr val="accent1">
                    <a:shade val="40000"/>
                    <a:satMod val="110000"/>
                  </a:schemeClr>
                </a:gs>
                <a:gs pos="45000">
                  <a:schemeClr val="accent1">
                    <a:tint val="7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857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04858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48581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2E67D413-1EA9-4A3A-B8C4-4E627F47066F}" type="datetimeFigureOut">
              <a:rPr lang="en-US" smtClean="0"/>
              <a:pPr/>
              <a:t>8/13/2021</a:t>
            </a:fld>
            <a:endParaRPr lang="en-US"/>
          </a:p>
        </p:txBody>
      </p:sp>
      <p:sp>
        <p:nvSpPr>
          <p:cNvPr id="104858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48583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A81B831-6319-468D-84A9-A69C31769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7772400" cy="1829761"/>
          </a:xfrm>
        </p:spPr>
        <p:txBody>
          <a:bodyPr/>
          <a:lstStyle/>
          <a:p>
            <a:pPr algn="ctr"/>
            <a:r>
              <a:rPr lang="en-US" dirty="0" err="1" smtClean="0"/>
              <a:t>Otitis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104859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KHUSHBU PATEL</a:t>
            </a:r>
          </a:p>
          <a:p>
            <a:r>
              <a:rPr lang="en-US" dirty="0" smtClean="0"/>
              <a:t>CLINICAL INSTRUCTOR</a:t>
            </a:r>
          </a:p>
          <a:p>
            <a:r>
              <a:rPr lang="en-US" dirty="0" smtClean="0"/>
              <a:t>SNC</a:t>
            </a:r>
            <a:endParaRPr lang="en-US" dirty="0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438400"/>
            <a:ext cx="48768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Tympanocentesis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Tympanotomy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Drain collection</a:t>
            </a:r>
            <a:endParaRPr lang="en-US" dirty="0"/>
          </a:p>
        </p:txBody>
      </p:sp>
      <p:sp>
        <p:nvSpPr>
          <p:cNvPr id="104861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</a:t>
            </a:r>
            <a:r>
              <a:rPr lang="en-US" dirty="0" err="1" smtClean="0"/>
              <a:t>managment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Associated with AOM</a:t>
            </a:r>
          </a:p>
          <a:p>
            <a:r>
              <a:rPr lang="en-US" dirty="0" smtClean="0"/>
              <a:t>Child with OME may have effusion without pain &amp; fever.</a:t>
            </a:r>
          </a:p>
          <a:p>
            <a:endParaRPr lang="en-US" dirty="0" smtClean="0"/>
          </a:p>
          <a:p>
            <a:r>
              <a:rPr lang="en-US" dirty="0" smtClean="0"/>
              <a:t>EFFUSION: purulent,  </a:t>
            </a:r>
            <a:r>
              <a:rPr lang="en-US" dirty="0" err="1" smtClean="0"/>
              <a:t>infactions</a:t>
            </a:r>
            <a:r>
              <a:rPr lang="en-US" dirty="0" smtClean="0"/>
              <a:t>, allergic liquid.</a:t>
            </a:r>
            <a:endParaRPr lang="en-US" dirty="0"/>
          </a:p>
        </p:txBody>
      </p:sp>
      <p:sp>
        <p:nvSpPr>
          <p:cNvPr id="10486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Otitis</a:t>
            </a:r>
            <a:r>
              <a:rPr lang="en-US" dirty="0" smtClean="0"/>
              <a:t> media with effusion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Mild to </a:t>
            </a:r>
            <a:r>
              <a:rPr lang="en-US" dirty="0" err="1" smtClean="0"/>
              <a:t>modrate</a:t>
            </a:r>
            <a:r>
              <a:rPr lang="en-US" dirty="0" smtClean="0"/>
              <a:t> loss of hearing.</a:t>
            </a:r>
          </a:p>
          <a:p>
            <a:r>
              <a:rPr lang="en-US" dirty="0" smtClean="0"/>
              <a:t>Feeling of ear blockage</a:t>
            </a:r>
          </a:p>
          <a:p>
            <a:endParaRPr lang="en-US" dirty="0" smtClean="0"/>
          </a:p>
          <a:p>
            <a:r>
              <a:rPr lang="en-US" b="1" dirty="0" smtClean="0"/>
              <a:t>Management</a:t>
            </a:r>
          </a:p>
          <a:p>
            <a:r>
              <a:rPr lang="en-US" dirty="0" smtClean="0"/>
              <a:t>Surgical: </a:t>
            </a:r>
            <a:r>
              <a:rPr lang="en-US" dirty="0" err="1" smtClean="0"/>
              <a:t>myringotomy</a:t>
            </a:r>
            <a:endParaRPr lang="en-US" dirty="0" smtClean="0"/>
          </a:p>
          <a:p>
            <a:r>
              <a:rPr lang="en-US" dirty="0" smtClean="0"/>
              <a:t>               </a:t>
            </a:r>
            <a:r>
              <a:rPr lang="en-US" dirty="0" err="1" smtClean="0"/>
              <a:t>tympanostomy</a:t>
            </a:r>
            <a:endParaRPr lang="en-US" dirty="0"/>
          </a:p>
        </p:txBody>
      </p:sp>
      <p:sp>
        <p:nvSpPr>
          <p:cNvPr id="104862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&amp; symptoms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complication of AOM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Active CSOM</a:t>
            </a:r>
            <a:r>
              <a:rPr lang="en-US" dirty="0" smtClean="0"/>
              <a:t>: </a:t>
            </a:r>
            <a:r>
              <a:rPr lang="en-US" dirty="0" err="1" smtClean="0"/>
              <a:t>manisfested</a:t>
            </a:r>
            <a:r>
              <a:rPr lang="en-US" dirty="0" smtClean="0"/>
              <a:t>  as perforation of tympanic membrane with </a:t>
            </a:r>
            <a:r>
              <a:rPr lang="en-US" dirty="0" err="1" smtClean="0"/>
              <a:t>otorrhea,hearing</a:t>
            </a:r>
            <a:r>
              <a:rPr lang="en-US" dirty="0" smtClean="0"/>
              <a:t> loss.</a:t>
            </a:r>
          </a:p>
          <a:p>
            <a:endParaRPr lang="en-US" dirty="0" smtClean="0"/>
          </a:p>
          <a:p>
            <a:r>
              <a:rPr lang="en-US" b="1" dirty="0" smtClean="0"/>
              <a:t>Inactive CSOM: </a:t>
            </a:r>
            <a:r>
              <a:rPr lang="en-US" dirty="0" smtClean="0"/>
              <a:t>hearing loss</a:t>
            </a:r>
            <a:endParaRPr lang="en-US" dirty="0"/>
          </a:p>
        </p:txBody>
      </p:sp>
      <p:sp>
        <p:nvSpPr>
          <p:cNvPr id="104862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Chronic </a:t>
            </a:r>
            <a:r>
              <a:rPr lang="en-US" dirty="0" err="1" smtClean="0"/>
              <a:t>suppurative</a:t>
            </a:r>
            <a:r>
              <a:rPr lang="en-US" dirty="0" smtClean="0"/>
              <a:t> </a:t>
            </a:r>
            <a:r>
              <a:rPr lang="en-US" dirty="0" err="1" smtClean="0"/>
              <a:t>otitis</a:t>
            </a:r>
            <a:r>
              <a:rPr lang="en-US" dirty="0" smtClean="0"/>
              <a:t> media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Mastoiditis</a:t>
            </a:r>
            <a:endParaRPr lang="en-US" dirty="0" smtClean="0"/>
          </a:p>
          <a:p>
            <a:r>
              <a:rPr lang="en-US" dirty="0" err="1" smtClean="0"/>
              <a:t>Absess</a:t>
            </a:r>
            <a:r>
              <a:rPr lang="en-US" dirty="0" smtClean="0"/>
              <a:t> formation in mastoid &amp; </a:t>
            </a:r>
            <a:r>
              <a:rPr lang="en-US" dirty="0" err="1" smtClean="0"/>
              <a:t>nack</a:t>
            </a:r>
            <a:endParaRPr lang="en-US" dirty="0" smtClean="0"/>
          </a:p>
          <a:p>
            <a:r>
              <a:rPr lang="en-US" dirty="0" smtClean="0"/>
              <a:t>Inner ear infection</a:t>
            </a:r>
          </a:p>
          <a:p>
            <a:r>
              <a:rPr lang="en-US" dirty="0" smtClean="0"/>
              <a:t>Sensory hearing loss</a:t>
            </a:r>
          </a:p>
          <a:p>
            <a:r>
              <a:rPr lang="en-US" dirty="0" smtClean="0"/>
              <a:t>Facial palsy</a:t>
            </a:r>
          </a:p>
          <a:p>
            <a:r>
              <a:rPr lang="en-US" dirty="0" smtClean="0"/>
              <a:t>Meningitis</a:t>
            </a:r>
          </a:p>
          <a:p>
            <a:r>
              <a:rPr lang="en-US" dirty="0" smtClean="0"/>
              <a:t>Intracranial </a:t>
            </a:r>
            <a:r>
              <a:rPr lang="en-US" dirty="0" err="1" smtClean="0"/>
              <a:t>absess</a:t>
            </a:r>
            <a:endParaRPr lang="en-US" dirty="0"/>
          </a:p>
        </p:txBody>
      </p:sp>
      <p:sp>
        <p:nvSpPr>
          <p:cNvPr id="104862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Child</a:t>
                      </a:r>
                      <a:r>
                        <a:rPr lang="en-US" baseline="0" dirty="0" smtClean="0"/>
                        <a:t> with </a:t>
                      </a:r>
                      <a:r>
                        <a:rPr lang="en-US" baseline="0" dirty="0" err="1" smtClean="0"/>
                        <a:t>otitis</a:t>
                      </a:r>
                      <a:r>
                        <a:rPr lang="en-US" baseline="0" dirty="0" smtClean="0"/>
                        <a:t> media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Antibacterial therapy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placebo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Antibacterial drug is more </a:t>
                      </a:r>
                      <a:r>
                        <a:rPr lang="en-US" dirty="0" err="1" smtClean="0"/>
                        <a:t>efactive</a:t>
                      </a:r>
                      <a:r>
                        <a:rPr lang="en-US" baseline="0" dirty="0" smtClean="0"/>
                        <a:t> to treat the middle ear infection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7200" b="1" dirty="0" smtClean="0"/>
          </a:p>
          <a:p>
            <a:pPr>
              <a:buNone/>
            </a:pPr>
            <a:r>
              <a:rPr lang="en-US" sz="7200" b="1" dirty="0" smtClean="0"/>
              <a:t>      Thank you !!!!</a:t>
            </a:r>
            <a:endParaRPr lang="en-US" sz="7200" b="1" dirty="0"/>
          </a:p>
        </p:txBody>
      </p:sp>
      <p:sp>
        <p:nvSpPr>
          <p:cNvPr id="104862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It is the </a:t>
            </a:r>
            <a:r>
              <a:rPr lang="en-US" b="1" dirty="0" err="1" smtClean="0"/>
              <a:t>inflamation</a:t>
            </a:r>
            <a:r>
              <a:rPr lang="en-US" b="1" dirty="0" smtClean="0"/>
              <a:t>  of middle ear.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It is very common in infancy &amp;early childhood.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Usually associated with URTI.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Infection from pharynx can easily spread through the </a:t>
            </a:r>
            <a:r>
              <a:rPr lang="en-US" dirty="0" err="1" smtClean="0"/>
              <a:t>eustachian</a:t>
            </a:r>
            <a:r>
              <a:rPr lang="en-US" dirty="0" smtClean="0"/>
              <a:t> tube to the middle ear &amp; mastoid </a:t>
            </a:r>
            <a:r>
              <a:rPr lang="en-US" dirty="0" err="1" smtClean="0"/>
              <a:t>antrum</a:t>
            </a:r>
            <a:r>
              <a:rPr lang="en-US" dirty="0" smtClean="0"/>
              <a:t> causing </a:t>
            </a:r>
            <a:r>
              <a:rPr lang="en-US" dirty="0" err="1" smtClean="0"/>
              <a:t>otitis</a:t>
            </a:r>
            <a:r>
              <a:rPr lang="en-US" dirty="0" smtClean="0"/>
              <a:t> media&amp; </a:t>
            </a:r>
            <a:r>
              <a:rPr lang="en-US" dirty="0" err="1" smtClean="0"/>
              <a:t>mastoditis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4860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0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 ear</a:t>
            </a:r>
            <a:endParaRPr lang="en-US" dirty="0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27385"/>
            <a:ext cx="9144000" cy="675554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(A)</a:t>
            </a:r>
          </a:p>
          <a:p>
            <a:r>
              <a:rPr lang="en-US" dirty="0" smtClean="0"/>
              <a:t>Short wide &amp; horizontal </a:t>
            </a:r>
            <a:r>
              <a:rPr lang="en-US" dirty="0" err="1" smtClean="0"/>
              <a:t>eustachian</a:t>
            </a:r>
            <a:r>
              <a:rPr lang="en-US" dirty="0" smtClean="0"/>
              <a:t> tube.</a:t>
            </a:r>
          </a:p>
          <a:p>
            <a:r>
              <a:rPr lang="en-US" dirty="0" smtClean="0"/>
              <a:t>(B)</a:t>
            </a:r>
          </a:p>
          <a:p>
            <a:r>
              <a:rPr lang="en-US" dirty="0" smtClean="0"/>
              <a:t>URTI</a:t>
            </a:r>
          </a:p>
          <a:p>
            <a:r>
              <a:rPr lang="en-US" dirty="0" smtClean="0"/>
              <a:t>(C)</a:t>
            </a:r>
          </a:p>
          <a:p>
            <a:r>
              <a:rPr lang="en-US" dirty="0" smtClean="0"/>
              <a:t>Congestion of gums during eruption teeth.</a:t>
            </a:r>
            <a:endParaRPr lang="en-US" dirty="0"/>
          </a:p>
        </p:txBody>
      </p:sp>
      <p:sp>
        <p:nvSpPr>
          <p:cNvPr id="104860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Children are more prone….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Thease</a:t>
            </a:r>
            <a:r>
              <a:rPr lang="en-US" dirty="0" smtClean="0"/>
              <a:t> condition promote spread of infection through the </a:t>
            </a:r>
            <a:r>
              <a:rPr lang="en-US" dirty="0" err="1" smtClean="0"/>
              <a:t>eustachian</a:t>
            </a:r>
            <a:r>
              <a:rPr lang="en-US" dirty="0" smtClean="0"/>
              <a:t> tube to the middle ear.</a:t>
            </a:r>
          </a:p>
          <a:p>
            <a:r>
              <a:rPr lang="en-US" sz="4000" b="1" dirty="0" smtClean="0"/>
              <a:t>Risk factors</a:t>
            </a:r>
          </a:p>
          <a:p>
            <a:r>
              <a:rPr lang="en-US" dirty="0" smtClean="0"/>
              <a:t>Exposure to </a:t>
            </a:r>
            <a:r>
              <a:rPr lang="en-US" dirty="0" err="1" smtClean="0"/>
              <a:t>cigaratte</a:t>
            </a:r>
            <a:r>
              <a:rPr lang="en-US" dirty="0" smtClean="0"/>
              <a:t> smoking</a:t>
            </a:r>
          </a:p>
          <a:p>
            <a:r>
              <a:rPr lang="en-US" dirty="0" smtClean="0"/>
              <a:t>Over crowding</a:t>
            </a:r>
          </a:p>
          <a:p>
            <a:r>
              <a:rPr lang="en-US" dirty="0" smtClean="0"/>
              <a:t>Bottle feeding</a:t>
            </a:r>
          </a:p>
          <a:p>
            <a:r>
              <a:rPr lang="en-US" dirty="0" smtClean="0"/>
              <a:t>Allergic rhinitis</a:t>
            </a:r>
          </a:p>
          <a:p>
            <a:r>
              <a:rPr lang="en-US" dirty="0" err="1" smtClean="0"/>
              <a:t>Claft</a:t>
            </a:r>
            <a:r>
              <a:rPr lang="en-US" dirty="0" smtClean="0"/>
              <a:t> palate</a:t>
            </a:r>
          </a:p>
          <a:p>
            <a:r>
              <a:rPr lang="en-US" dirty="0" smtClean="0"/>
              <a:t>Down syndrome</a:t>
            </a:r>
            <a:endParaRPr lang="en-US" dirty="0"/>
          </a:p>
        </p:txBody>
      </p:sp>
      <p:sp>
        <p:nvSpPr>
          <p:cNvPr id="10486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Acute </a:t>
            </a:r>
            <a:r>
              <a:rPr lang="en-US" dirty="0" err="1" smtClean="0"/>
              <a:t>otitis</a:t>
            </a:r>
            <a:r>
              <a:rPr lang="en-US" dirty="0" smtClean="0"/>
              <a:t> media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otitis</a:t>
            </a:r>
            <a:r>
              <a:rPr lang="en-US" dirty="0" smtClean="0"/>
              <a:t> media with effusion</a:t>
            </a:r>
          </a:p>
          <a:p>
            <a:r>
              <a:rPr lang="en-US" dirty="0" smtClean="0"/>
              <a:t>3.chronic </a:t>
            </a:r>
            <a:r>
              <a:rPr lang="en-US" dirty="0" err="1" smtClean="0"/>
              <a:t>supporative</a:t>
            </a:r>
            <a:r>
              <a:rPr lang="en-US" dirty="0" smtClean="0"/>
              <a:t> </a:t>
            </a:r>
            <a:r>
              <a:rPr lang="en-US" dirty="0" err="1" smtClean="0"/>
              <a:t>otitis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104860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  of OM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associated with URI &amp; following measles &amp; rubella.</a:t>
            </a:r>
          </a:p>
          <a:p>
            <a:endParaRPr lang="en-US" dirty="0" smtClean="0"/>
          </a:p>
          <a:p>
            <a:r>
              <a:rPr lang="en-US" sz="4400" b="1" dirty="0" smtClean="0"/>
              <a:t>Etiology</a:t>
            </a:r>
          </a:p>
          <a:p>
            <a:r>
              <a:rPr lang="en-US" sz="2800" dirty="0" smtClean="0"/>
              <a:t>Streptococcus </a:t>
            </a:r>
            <a:r>
              <a:rPr lang="en-US" sz="2800" dirty="0" err="1" smtClean="0"/>
              <a:t>pneumaniae</a:t>
            </a:r>
            <a:endParaRPr lang="en-US" sz="2800" dirty="0" smtClean="0"/>
          </a:p>
          <a:p>
            <a:r>
              <a:rPr lang="en-US" sz="2800" dirty="0" err="1" smtClean="0"/>
              <a:t>Hemophilus</a:t>
            </a:r>
            <a:r>
              <a:rPr lang="en-US" sz="2800" dirty="0" smtClean="0"/>
              <a:t> influenza</a:t>
            </a:r>
            <a:endParaRPr lang="en-US" sz="2800" dirty="0"/>
          </a:p>
        </p:txBody>
      </p:sp>
      <p:sp>
        <p:nvSpPr>
          <p:cNvPr id="1048611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Acute </a:t>
            </a:r>
            <a:r>
              <a:rPr lang="en-US" sz="4400" dirty="0" err="1" smtClean="0"/>
              <a:t>otitis</a:t>
            </a:r>
            <a:r>
              <a:rPr lang="en-US" sz="4400" dirty="0" smtClean="0"/>
              <a:t> media</a:t>
            </a: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Pain</a:t>
            </a:r>
          </a:p>
          <a:p>
            <a:r>
              <a:rPr lang="en-US" dirty="0" smtClean="0"/>
              <a:t>Discomfort</a:t>
            </a:r>
          </a:p>
          <a:p>
            <a:r>
              <a:rPr lang="en-US" dirty="0" smtClean="0"/>
              <a:t>Irritation</a:t>
            </a:r>
          </a:p>
          <a:p>
            <a:r>
              <a:rPr lang="en-US" dirty="0" smtClean="0"/>
              <a:t>Restlessness</a:t>
            </a:r>
          </a:p>
          <a:p>
            <a:r>
              <a:rPr lang="en-US" dirty="0" smtClean="0"/>
              <a:t>Continuous crying</a:t>
            </a:r>
          </a:p>
          <a:p>
            <a:r>
              <a:rPr lang="en-US" dirty="0" smtClean="0"/>
              <a:t>Fever</a:t>
            </a:r>
          </a:p>
          <a:p>
            <a:r>
              <a:rPr lang="en-US" dirty="0" smtClean="0"/>
              <a:t>Discharge </a:t>
            </a:r>
          </a:p>
          <a:p>
            <a:r>
              <a:rPr lang="en-US" dirty="0" smtClean="0"/>
              <a:t>Hearing impairment</a:t>
            </a:r>
            <a:endParaRPr lang="en-US" dirty="0"/>
          </a:p>
        </p:txBody>
      </p:sp>
      <p:sp>
        <p:nvSpPr>
          <p:cNvPr id="104861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 &amp; symptoms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 examination</a:t>
            </a:r>
          </a:p>
          <a:p>
            <a:r>
              <a:rPr lang="en-US" dirty="0" smtClean="0"/>
              <a:t>Culture</a:t>
            </a:r>
          </a:p>
          <a:p>
            <a:endParaRPr lang="en-US" dirty="0" smtClean="0"/>
          </a:p>
          <a:p>
            <a:r>
              <a:rPr lang="en-US" b="1" dirty="0" err="1" smtClean="0"/>
              <a:t>managment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Antibiotics: </a:t>
            </a:r>
            <a:r>
              <a:rPr lang="en-US" dirty="0" err="1" smtClean="0"/>
              <a:t>amoxycillin</a:t>
            </a:r>
            <a:endParaRPr lang="en-US" dirty="0" smtClean="0"/>
          </a:p>
          <a:p>
            <a:r>
              <a:rPr lang="en-US" dirty="0" smtClean="0"/>
              <a:t>                  </a:t>
            </a:r>
            <a:r>
              <a:rPr lang="en-US" dirty="0" err="1" smtClean="0"/>
              <a:t>erytromycin</a:t>
            </a:r>
            <a:r>
              <a:rPr lang="en-US" dirty="0" smtClean="0"/>
              <a:t>  for 10 to 15 days.</a:t>
            </a:r>
            <a:endParaRPr lang="en-US" dirty="0"/>
          </a:p>
        </p:txBody>
      </p:sp>
      <p:sp>
        <p:nvSpPr>
          <p:cNvPr id="1048615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Diagnostic evaluation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310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Concourse</vt:lpstr>
      <vt:lpstr>Otitis media</vt:lpstr>
      <vt:lpstr>INTRODUCTION</vt:lpstr>
      <vt:lpstr>Middle ear</vt:lpstr>
      <vt:lpstr>Children are more prone….</vt:lpstr>
      <vt:lpstr>Slide 5</vt:lpstr>
      <vt:lpstr>Types   of OM</vt:lpstr>
      <vt:lpstr>Acute otitis media</vt:lpstr>
      <vt:lpstr>Sign &amp; symptoms</vt:lpstr>
      <vt:lpstr>Diagnostic evaluation</vt:lpstr>
      <vt:lpstr>Surgical managment</vt:lpstr>
      <vt:lpstr>Otitis media with effusion</vt:lpstr>
      <vt:lpstr>Sign &amp; symptoms</vt:lpstr>
      <vt:lpstr>Chronic suppurative otitis media</vt:lpstr>
      <vt:lpstr>Complications</vt:lpstr>
      <vt:lpstr>PICO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Otitis media</dc:title>
  <dc:creator>PATEL</dc:creator>
  <cp:lastModifiedBy>Priyanka Rathore</cp:lastModifiedBy>
  <cp:revision>2</cp:revision>
  <dcterms:created xsi:type="dcterms:W3CDTF">2021-02-09T07:04:48Z</dcterms:created>
  <dcterms:modified xsi:type="dcterms:W3CDTF">2021-08-13T04:42:11Z</dcterms:modified>
</cp:coreProperties>
</file>