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1" r:id="rId2"/>
    <p:sldId id="289" r:id="rId3"/>
    <p:sldId id="261" r:id="rId4"/>
    <p:sldId id="310" r:id="rId5"/>
    <p:sldId id="262" r:id="rId6"/>
    <p:sldId id="263" r:id="rId7"/>
    <p:sldId id="264" r:id="rId8"/>
    <p:sldId id="265" r:id="rId9"/>
    <p:sldId id="300" r:id="rId10"/>
    <p:sldId id="266" r:id="rId11"/>
    <p:sldId id="293" r:id="rId12"/>
    <p:sldId id="268" r:id="rId13"/>
    <p:sldId id="301" r:id="rId14"/>
    <p:sldId id="270" r:id="rId15"/>
    <p:sldId id="271" r:id="rId16"/>
    <p:sldId id="272" r:id="rId17"/>
    <p:sldId id="273" r:id="rId18"/>
    <p:sldId id="297" r:id="rId19"/>
    <p:sldId id="274" r:id="rId20"/>
    <p:sldId id="275" r:id="rId21"/>
    <p:sldId id="276" r:id="rId22"/>
    <p:sldId id="277" r:id="rId23"/>
    <p:sldId id="278" r:id="rId24"/>
    <p:sldId id="304" r:id="rId25"/>
    <p:sldId id="305" r:id="rId26"/>
    <p:sldId id="306" r:id="rId27"/>
    <p:sldId id="307" r:id="rId28"/>
    <p:sldId id="308" r:id="rId29"/>
    <p:sldId id="312" r:id="rId30"/>
    <p:sldId id="302" r:id="rId31"/>
    <p:sldId id="30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26EA5-ADB9-4114-94CC-474223B6BF4F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D5999-06D3-4C08-92D1-3A35D6176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B2C75-6928-4CF8-B4B2-0CEE2202FC14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83F269-3A5B-417B-B8EE-A6B35C152B7A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18A90-3933-4206-8A8E-49534B9640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jpeg"/><Relationship Id="rId7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/>
              <a:t>WEANING</a:t>
            </a:r>
          </a:p>
          <a:p>
            <a:pPr algn="ctr">
              <a:buNone/>
            </a:pPr>
            <a:endParaRPr lang="en-US" sz="1200" b="1" dirty="0" smtClean="0"/>
          </a:p>
          <a:p>
            <a:pPr algn="ctr">
              <a:buNone/>
            </a:pPr>
            <a:endParaRPr lang="en-US" sz="1200" b="1" dirty="0" smtClean="0"/>
          </a:p>
          <a:p>
            <a:pPr algn="ctr">
              <a:buNone/>
            </a:pPr>
            <a:endParaRPr lang="en-US" sz="1200" b="1" dirty="0" smtClean="0"/>
          </a:p>
          <a:p>
            <a:pPr algn="ctr">
              <a:buNone/>
            </a:pPr>
            <a:endParaRPr lang="en-US" sz="1200" b="1" dirty="0" smtClean="0"/>
          </a:p>
          <a:p>
            <a:pPr algn="ctr">
              <a:buNone/>
            </a:pPr>
            <a:endParaRPr lang="en-US" sz="1200" b="1" dirty="0" smtClean="0"/>
          </a:p>
          <a:p>
            <a:pPr algn="ctr">
              <a:buNone/>
            </a:pPr>
            <a:r>
              <a:rPr lang="en-US" sz="1200" b="1" dirty="0" smtClean="0"/>
              <a:t>                                   					 PREPARED BY,</a:t>
            </a:r>
          </a:p>
          <a:p>
            <a:pPr algn="ctr">
              <a:buNone/>
            </a:pPr>
            <a:r>
              <a:rPr lang="en-US" sz="1200" b="1" dirty="0" smtClean="0"/>
              <a:t> </a:t>
            </a:r>
            <a:r>
              <a:rPr lang="en-US" sz="1200" b="1" dirty="0" smtClean="0"/>
              <a:t>                                                  			</a:t>
            </a:r>
            <a:r>
              <a:rPr lang="en-US" sz="1200" b="1" dirty="0" smtClean="0"/>
              <a:t> </a:t>
            </a:r>
            <a:r>
              <a:rPr lang="en-US" sz="1200" b="1" dirty="0" smtClean="0"/>
              <a:t>                                       MS KHUSHBU PATEL</a:t>
            </a:r>
          </a:p>
          <a:p>
            <a:pPr algn="ctr">
              <a:buNone/>
            </a:pPr>
            <a:r>
              <a:rPr lang="en-US" sz="1200" b="1" dirty="0" smtClean="0"/>
              <a:t>						                                           CLINICAL INSTRUCTOR</a:t>
            </a:r>
          </a:p>
          <a:p>
            <a:pPr algn="ctr">
              <a:buNone/>
            </a:pPr>
            <a:r>
              <a:rPr lang="en-US" sz="1200" b="1" dirty="0" smtClean="0"/>
              <a:t> </a:t>
            </a:r>
            <a:r>
              <a:rPr lang="en-US" sz="1200" b="1" dirty="0" smtClean="0"/>
              <a:t>                                                            			      SNC</a:t>
            </a:r>
            <a:endParaRPr lang="en-US" sz="12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to initiate weaning and progress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914400"/>
            <a:ext cx="5638800" cy="59436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800" u="sng" dirty="0" smtClean="0">
                <a:solidFill>
                  <a:srgbClr val="0000FF"/>
                </a:solidFill>
              </a:rPr>
              <a:t>Essentially follow the sequence :</a:t>
            </a:r>
            <a:endParaRPr lang="en-US" sz="2400" u="sng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990099"/>
                </a:solidFill>
              </a:rPr>
              <a:t>Breast feeds (0-6 months)</a:t>
            </a:r>
          </a:p>
          <a:p>
            <a:endParaRPr lang="en-US" sz="2400" dirty="0" smtClean="0">
              <a:solidFill>
                <a:srgbClr val="990099"/>
              </a:solidFill>
            </a:endParaRPr>
          </a:p>
          <a:p>
            <a:r>
              <a:rPr lang="en-US" sz="2800" dirty="0" smtClean="0">
                <a:solidFill>
                  <a:srgbClr val="990099"/>
                </a:solidFill>
              </a:rPr>
              <a:t>Semi-liquid (after 5-6 months)</a:t>
            </a:r>
          </a:p>
          <a:p>
            <a:endParaRPr lang="en-US" sz="2800" dirty="0" smtClean="0">
              <a:solidFill>
                <a:srgbClr val="003399"/>
              </a:solidFill>
            </a:endParaRPr>
          </a:p>
          <a:p>
            <a:r>
              <a:rPr lang="en-US" sz="2800" dirty="0" smtClean="0">
                <a:solidFill>
                  <a:srgbClr val="990099"/>
                </a:solidFill>
              </a:rPr>
              <a:t>Semi-solid (after 8-9 months)</a:t>
            </a:r>
          </a:p>
          <a:p>
            <a:endParaRPr lang="en-US" sz="2800" dirty="0" smtClean="0">
              <a:solidFill>
                <a:srgbClr val="003399"/>
              </a:solidFill>
            </a:endParaRPr>
          </a:p>
          <a:p>
            <a:r>
              <a:rPr lang="en-US" sz="2800" dirty="0" smtClean="0">
                <a:solidFill>
                  <a:srgbClr val="990099"/>
                </a:solidFill>
              </a:rPr>
              <a:t>solid (after 10 months)</a:t>
            </a:r>
          </a:p>
          <a:p>
            <a:endParaRPr lang="en-US" sz="2800" dirty="0" smtClean="0">
              <a:solidFill>
                <a:srgbClr val="003399"/>
              </a:solidFill>
            </a:endParaRPr>
          </a:p>
          <a:p>
            <a:r>
              <a:rPr lang="en-US" sz="2800" dirty="0" smtClean="0">
                <a:solidFill>
                  <a:srgbClr val="990099"/>
                </a:solidFill>
              </a:rPr>
              <a:t>Solid diet including variety of food items (1-1.2 yrs). </a:t>
            </a:r>
            <a:endParaRPr lang="en-US" sz="2800" dirty="0" smtClean="0"/>
          </a:p>
        </p:txBody>
      </p:sp>
      <p:pic>
        <p:nvPicPr>
          <p:cNvPr id="4098" name="Picture 2" descr="C:\Users\admin\Desktop\more-self-fee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276600" cy="52578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5410200" y="19812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86400" y="2895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562600" y="38862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638800" y="48768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CC0066"/>
                </a:solidFill>
              </a:rPr>
              <a:t>Till 5-6 months</a:t>
            </a:r>
            <a:r>
              <a:rPr lang="en-US" sz="2800" dirty="0" smtClean="0">
                <a:solidFill>
                  <a:srgbClr val="0000FF"/>
                </a:solidFill>
              </a:rPr>
              <a:t>     child is given breast feeds on demand</a:t>
            </a:r>
          </a:p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                             10 times over 24 hours.</a:t>
            </a:r>
          </a:p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CC0066"/>
                </a:solidFill>
              </a:rPr>
              <a:t>From 6- 8 months</a:t>
            </a:r>
            <a:r>
              <a:rPr lang="en-US" sz="2800" dirty="0" smtClean="0">
                <a:solidFill>
                  <a:srgbClr val="0000FF"/>
                </a:solidFill>
              </a:rPr>
              <a:t>  As the child grows, his requirements </a:t>
            </a:r>
          </a:p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                             increase and he starts to accept larger </a:t>
            </a:r>
          </a:p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                             volume and thicker consistency at a   </a:t>
            </a:r>
          </a:p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                              time</a:t>
            </a:r>
          </a:p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                             feed him  7-8 times/d  </a:t>
            </a:r>
          </a:p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CC0066"/>
                </a:solidFill>
              </a:rPr>
              <a:t>From 9- 12 months</a:t>
            </a:r>
            <a:r>
              <a:rPr lang="en-US" sz="2800" dirty="0" smtClean="0">
                <a:solidFill>
                  <a:srgbClr val="0000FF"/>
                </a:solidFill>
              </a:rPr>
              <a:t> normally eats 6-7 times per day</a:t>
            </a:r>
          </a:p>
          <a:p>
            <a:pPr algn="just">
              <a:buFont typeface="Monotype Sorts" pitchFamily="2" charset="2"/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CC0066"/>
                </a:solidFill>
              </a:rPr>
              <a:t>By 12 - 15 months</a:t>
            </a:r>
            <a:r>
              <a:rPr lang="en-US" sz="2800" dirty="0" smtClean="0">
                <a:solidFill>
                  <a:srgbClr val="0000FF"/>
                </a:solidFill>
              </a:rPr>
              <a:t>   child eats at least 6 times per day.</a:t>
            </a:r>
          </a:p>
          <a:p>
            <a:pPr algn="just">
              <a:buFont typeface="Monotype Sorts" pitchFamily="2" charset="2"/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CC0066"/>
                </a:solidFill>
              </a:rPr>
              <a:t>By 18 months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b="1" dirty="0" smtClean="0">
                <a:solidFill>
                  <a:srgbClr val="0000FF"/>
                </a:solidFill>
              </a:rPr>
              <a:t>child’s eating schedule of 5-6 times </a:t>
            </a:r>
          </a:p>
          <a:p>
            <a:pPr algn="just"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                                /day  gets fixed</a:t>
            </a:r>
          </a:p>
          <a:p>
            <a:pPr algn="just"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to initiate weaning and progress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715000" cy="5257800"/>
          </a:xfrm>
        </p:spPr>
        <p:txBody>
          <a:bodyPr>
            <a:normAutofit fontScale="92500"/>
          </a:bodyPr>
          <a:lstStyle/>
          <a:p>
            <a:pPr>
              <a:buFont typeface="Monotype Sorts" pitchFamily="2" charset="2"/>
              <a:buNone/>
            </a:pPr>
            <a:r>
              <a:rPr lang="en-US" sz="3600" dirty="0" smtClean="0"/>
              <a:t>Volume: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Children have little capacity due to their smaller surface</a:t>
            </a:r>
          </a:p>
          <a:p>
            <a:pPr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area. Initially accepts small amount but as he increases in</a:t>
            </a:r>
          </a:p>
          <a:p>
            <a:pPr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size, accepts larger volume.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Till 5-6 months - Few spoons to 				30ml at a time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From 6- 7 months -  50-75 ml/g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From 7-8 months - 75 - 100 ml/g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From 9- 12 months - 100 - 150 ml/g</a:t>
            </a:r>
          </a:p>
        </p:txBody>
      </p:sp>
      <p:pic>
        <p:nvPicPr>
          <p:cNvPr id="5122" name="Picture 2" descr="C:\Users\admin\Desktop\baby-f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762000"/>
            <a:ext cx="26289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r p k  jain\desktop\sangeeta destop\entrepreneur ref\for cd diwakar\naip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8" y="6143644"/>
            <a:ext cx="928688" cy="579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Dr P K  Jain\Desktop\ignou-univers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25" y="6143625"/>
            <a:ext cx="838200" cy="60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14313" y="142875"/>
            <a:ext cx="8643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latin typeface="Calibri" pitchFamily="34" charset="0"/>
              </a:rPr>
              <a:t>Rice based weaning food  and instant mixes</a:t>
            </a:r>
            <a:endParaRPr lang="en-IN" sz="2400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10" name="Text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500813" y="6519863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Next</a:t>
            </a:r>
          </a:p>
        </p:txBody>
      </p:sp>
      <p:sp>
        <p:nvSpPr>
          <p:cNvPr id="11" name="TextBox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4071938" y="6519863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Previous</a:t>
            </a:r>
          </a:p>
        </p:txBody>
      </p:sp>
      <p:sp>
        <p:nvSpPr>
          <p:cNvPr id="12" name="TextBox 11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1928813" y="6519863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End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42938" y="642938"/>
            <a:ext cx="23177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Weaning Process</a:t>
            </a:r>
            <a:endParaRPr lang="en-IN" sz="20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3063" y="1071563"/>
            <a:ext cx="5214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Standard weights and measures</a:t>
            </a:r>
            <a:endParaRPr lang="en-IN" sz="200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66700" y="19558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 tea spoon = 5 g</a:t>
            </a:r>
          </a:p>
        </p:txBody>
      </p:sp>
      <p:pic>
        <p:nvPicPr>
          <p:cNvPr id="23" name="Picture 3" descr="C:\Users\HP User\Desktop\flat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9038" y="1620838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214813" y="3500438"/>
            <a:ext cx="250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1 table spoon = 15 g</a:t>
            </a:r>
            <a:endParaRPr lang="en-IN" sz="2000" dirty="0"/>
          </a:p>
        </p:txBody>
      </p:sp>
      <p:pic>
        <p:nvPicPr>
          <p:cNvPr id="25" name="Picture 4" descr="C:\Users\HP User\Desktop\Spo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928938"/>
            <a:ext cx="20002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00188" y="5357813"/>
            <a:ext cx="250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 katori = 240 g</a:t>
            </a:r>
            <a:endParaRPr lang="en-IN" sz="2000"/>
          </a:p>
        </p:txBody>
      </p:sp>
      <p:pic>
        <p:nvPicPr>
          <p:cNvPr id="27" name="Picture 5" descr="C:\Users\HP User\Desktop\standard_bow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4643438"/>
            <a:ext cx="207962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5" grpId="0"/>
      <p:bldP spid="22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3486912"/>
          </a:xfrm>
        </p:spPr>
        <p:txBody>
          <a:bodyPr>
            <a:normAutofit/>
          </a:bodyPr>
          <a:lstStyle/>
          <a:p>
            <a:r>
              <a:rPr lang="en-US" sz="9600" b="1" u="sng" dirty="0" smtClean="0"/>
              <a:t>What to feed?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From 6-7 months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u="sng" dirty="0" smtClean="0"/>
              <a:t>Introduce (along with BF)</a:t>
            </a:r>
          </a:p>
          <a:p>
            <a:pPr>
              <a:buFont typeface="Monotype Sorts" pitchFamily="2" charset="2"/>
              <a:buNone/>
            </a:pPr>
            <a:r>
              <a:rPr lang="en-US" sz="2800" dirty="0" smtClean="0"/>
              <a:t>Fresh milk					</a:t>
            </a:r>
            <a:endParaRPr lang="en-US" sz="2800" u="sng" dirty="0" smtClean="0"/>
          </a:p>
          <a:p>
            <a:pPr>
              <a:buFont typeface="Monotype Sorts" pitchFamily="2" charset="2"/>
              <a:buNone/>
            </a:pPr>
            <a:r>
              <a:rPr lang="en-US" sz="2800" dirty="0" smtClean="0"/>
              <a:t>mashed banana/ custard 			</a:t>
            </a:r>
          </a:p>
          <a:p>
            <a:pPr>
              <a:buFont typeface="Monotype Sorts" pitchFamily="2" charset="2"/>
              <a:buNone/>
            </a:pPr>
            <a:r>
              <a:rPr lang="en-US" sz="2800" dirty="0" smtClean="0"/>
              <a:t>Powdered murmura/ </a:t>
            </a:r>
            <a:r>
              <a:rPr lang="en-US" sz="2800" dirty="0" err="1" smtClean="0"/>
              <a:t>riceflakes</a:t>
            </a:r>
            <a:r>
              <a:rPr lang="en-US" sz="2800" dirty="0" smtClean="0"/>
              <a:t>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in milk+sugar+fat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Khichri (Liquid consistency)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Washed moong dal + rice + fat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biscuit/ bread/</a:t>
            </a:r>
            <a:r>
              <a:rPr lang="en-US" sz="2800" dirty="0" err="1" smtClean="0"/>
              <a:t>Suji</a:t>
            </a:r>
            <a:r>
              <a:rPr lang="en-US" sz="2800" dirty="0" smtClean="0"/>
              <a:t> in milk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+sugar+fat 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Boiled mashed potato/ halwa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dirty="0" smtClean="0"/>
          </a:p>
        </p:txBody>
      </p:sp>
      <p:sp>
        <p:nvSpPr>
          <p:cNvPr id="21506" name="AutoShape 2" descr="Image result for MAMRA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7" name="Picture 3" descr="C:\Users\admin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524000"/>
            <a:ext cx="2466975" cy="1847850"/>
          </a:xfrm>
          <a:prstGeom prst="rect">
            <a:avLst/>
          </a:prstGeom>
          <a:noFill/>
        </p:spPr>
      </p:pic>
      <p:pic>
        <p:nvPicPr>
          <p:cNvPr id="21509" name="Picture 5" descr="https://lh3.googleusercontent.com/-wyx3tYCcZSc/TkVjRgC3TxI/AAAAAAAAAG8/ldtZ2d63V3M/s800/calories%252520in%252520boiled%252520potato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From 8-9 months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 smtClean="0"/>
              <a:t>Continue breast feeds</a:t>
            </a:r>
            <a:endParaRPr lang="en-US" u="sng" dirty="0" smtClean="0"/>
          </a:p>
          <a:p>
            <a:pPr>
              <a:buFont typeface="Monotype Sorts" pitchFamily="2" charset="2"/>
              <a:buNone/>
            </a:pPr>
            <a:r>
              <a:rPr lang="en-US" sz="2800" dirty="0" smtClean="0"/>
              <a:t>Fresh milk (includes curd)		</a:t>
            </a:r>
          </a:p>
          <a:p>
            <a:pPr>
              <a:buFont typeface="Monotype Sorts" pitchFamily="2" charset="2"/>
              <a:buNone/>
            </a:pPr>
            <a:r>
              <a:rPr lang="en-US" sz="2800" dirty="0" smtClean="0"/>
              <a:t>Banana OR any other	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seasonal fruit    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err="1" smtClean="0"/>
              <a:t>Suji</a:t>
            </a:r>
            <a:r>
              <a:rPr lang="en-US" sz="2800" dirty="0" smtClean="0"/>
              <a:t>/sago/Dalia in milk	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+sugar+fat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Khichri (semisolid consistency)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(dal + rice + fat) OR rice-dal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Biscuit/ bread in milk	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+sugar+fat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Potato+  vegetable			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dirty="0" smtClean="0"/>
          </a:p>
        </p:txBody>
      </p:sp>
      <p:sp>
        <p:nvSpPr>
          <p:cNvPr id="20482" name="AutoShape 2" descr="data:image/jpeg;base64,/9j/4AAQSkZJRgABAQAAAQABAAD/2wCEAAkGBxQTEhQTEhQUFRQXGBkYGBgYGRoYGhcYHBcYGBwaGBgZICogGRolHBoYITElJSkrLi4uIB8zODMsNygtLisBCgoKDg0OGxAQGzgmICQsLC80LCw0NDQsLSwvLDQ0NCw0NCwsLywsLCwvLCwsLCwsLCwsLCwsLCwsLCwsLCwsLP/AABEIANUA7QMBIgACEQEDEQH/xAAcAAABBQEBAQAAAAAAAAAAAAAAAQMEBQYCBwj/xABBEAABAwIDBQQIBAQEBwEAAAABAAIRAyEEEjEFQVFhcQYigZETMlKSobHB0RRi0vAjM0LhFXKCwgdDRFNzg6IW/8QAGQEBAAMBAQAAAAAAAAAAAAAAAAECAwUE/8QALhEAAgECBgEBBwQDAAAAAAAAAAECAxEEEiExQVETYRQiI4GRobEyUnHRQuHw/9oADAMBAAIRAxEAPwD3FCEIAQhCAEIQgBCEIAQoVXatJsjOCRqG96PJMV9v0GiS4+X3VHUguS6pyfBaIWcPbCjALQ94O8ZfqVyzthTOlKp/8/e6p56fZf2ep0aVCzje2eHzFsVJG6B91IHaihEnO0cSP7qfNT7I8NTou0Kpp9pMOf646g/ZS2bTomIqsvuLgD5G6sqkHsyrpyW6JaEgM6JVcoCEIQAhCEAIQhACEIQAhCEAIQhACEIQAkJSrk3QCylSAJUALI9rMcS70YJDQL7pK1yyPaljWVAXOaA+4BMaC8ry4ttU9D04W3k1M1RrGn3Gi2p4332TLnAmQfnHmrP0Lb7p4JGYFrmjQwQANL63jULmJts6nurUgzHqtDzvvYeBVhh6tL0YZVpZ3yTn9Jli8iGgRYQOa4fgmuI9XKPYBZB3Gd7Z3KBUoHP6xAE2B1PmrZ3ErlUh51SAcgJcNJkN+EqZRZQLQ97nudAzMeJpE+zbvRz+CphhnZj3jlA0i5KWkx2YknugDdcn7aqFUtwWdK/JPrZSc9KkGgjQZgBzAI+EqI6kSZeG5uJt46rllJxc7N6sd3yvO5cCke9mvJt05zvRzbZKgkWOExgpj+Yc35C4eUKy2b2orNcA/wDisJgTAd5jU9VljRcS3eRHQn6KZhWR11nXl9PGVrCpKOzM50ovfU9UoVg9oc24NwnFX7BpFtBgOsE35klWC6sXdJs40lZtAhCFYgEIXMoDpC5BXSAEIQgBCEIAQhCA5JSgIASoAQhCAFie1NH0lRzajSWgiNxjkVtlC2js1laM0gjQix/uFhiKTqQsjahUVOV2ee06FWmIpVMzR/RVYHt6DeBPBd4bF1Yh9KlBvLPSMIPHgVZdpKX4TJLwWusZ9YW1gCImPNZ/D9o6bnOAcyGjeYJ8NQuZJTg7M6cVGauhytj6gNqOb/2MEXmAAN55qCa1W7hQqki57zDN4tDv3CsqW2GvaXBsAEi5ieYkXC5ZtNjm547vGwVHP0NFBrYqHV6wPew1e97Fn356SmPxdfUYauOF2eJN5Cum7RaWh4By35aHfK4o7RYRn0ZrPLiov6FrS7KmtisRFsPWPOaY+RK4zYsiG0CD+eoPEWH1CtjtRuTOc2XW8Sb8ElfbTGAO0JOkj48FKfoGpd/gg1cJigBlFFhi9y8g3nXUeS6wmxqrv59ZzrzlAgfBJV7UUQ7L6Rml4Oa/ARclNU+0Tqhim12+5GUAdTqVf3nwU+Z7DsB04enybHgLD4BWC8t2N20rUKjaVSK1GwFoez8sixI5r0+jVDmhzTIIkHkurSmpK3Rya1OUXd8naEIWpiC5IXSEAgCVCEAIQhACSUqQtQCoQhACEIQAhCEAIQhAYztvhc9Ru7uQOfeMhYTG9nGP1aJmSRu5AaSt/wD8QKTntpsa5zD3iHDjZef4qtjaWoZVEzIBDo5xZcivdVXZnYwz+Eivf2TuctRzGDj3iT1Oii/4HXu4vytGgzOzdTBhXWF7SNcYe19Lme8J4Ei8+CtKVQ1Wn0VWk4/5x8WuIPwWacza8FuZBmxsQWlz3ODdwzOJI6JobDrGnneagETGczG6w38lvGYOt7Dd2hBv0CX/AA+uJikT4D6/NTmn0ReHf3MIOzpLMz85Mer6RxPTXVdHsuxon0Qc4lojMTcnU9FuP8NxMfydeh+qWlszExHoT1t9VOap0Phdoy9PYWRzQ2nTAIJJiY4WUg7Kc7OHudH9GXunT7rU0thYk6hrf9Qt5Lmrs1jL1sTTH5WTUcTwACWm9WR5aa0T+hTYbBAGYAdABPGLz1Xp/ZcH8MyfzeWYry3GOe92WgHspixfUgOcem7w816h2VquOGph5Bc0ZSQIBiw+EL0YT9b/AIPNjNYJ+pboQhdE5gIQhACEIQAhCEAIQhACEIQAhCZxeKbTYXuNh+4HNQ3ZXZKV9EPLl9QDUgdTCx2P7SVH/wAv+Gw+957vBUVQyZc4k8TN/ErxzxsV+lXPZDBSf6nY9Np1Wu9Ug9DKqe0e3Pw7Ya3M8gkAmAOZWIgtOZpg7su7xTG0a9R8lxJcACS68+Oqyljm1ZKzNYYFKV27ob2htyvUa2o9+bUxAAaDuAG/S/JQ6PaSmTlcIdGb7iDzTLnk+pIcLubrbjJsZCrK9FlSS9gcZiBZwK87eZ3Z7VBJWRo6e0MO8AksI1EgfVSThMPVHqU3dAB8ljn9n25BTbVq05ILW2deZtvABvwXWMw1drmAVmuc0kwWluYREOE3j98FGRcMP+DTnYdAGWtLTyMR0TtPDgWFSqP/AGP+6x1TaGJFUdxrgGwWNc5s8zYrlm3K5qfyxAEZA8mDxJhRkl39yHbn8G7FVwt6WqP9bvqUmY2l9R3Nz3H4ArEN2/VLnHKS0Wyh7teM5VFd2jq96oGZhpAzED5Snjn39yPc/wCRuqmGbN5PUkjyJQ002x6ojTSyxuCxWJcTDQC/SbmOhiw5SrDA4Cq7J6QloBJLOYOpnUHmodPstc1+Cwr674ptk7z/AEjq5eg7OwopU2sF4GvE6ld4T1GWDe6LCwFtAnl1aFBU9eTkV67qacAhCF6DzghCEAIXOZKEAqEIQAhCEAIQhANYmsGNL3Wa0EnoFj9o401KhdLwNGgnu6T6nMb1P7SbVOf0LQIEF5O/eG9N6oKGJGY2DXXABO78s8eS52JrpvKnsdDDUWlmaG8XiWUyM/dzaT0Bg+cJ1sEWuqDbuKY/E0qdRwDc7Q9xNmgkZiTuhsq07QlvpqdDDZWAlraeWI3NHWTv3ryeO6v6nsvZpelzuvRLO8243t5cQmatMQCJjXl5KdjcOadb0TXF+UXcd9hpGl1CoyC5gP5otEHrzlZyi07F4u6uZ/bbDSc3EUzZnrC0OZImen3TGPpuMVaN9CRxafqPur/F0Q8FpHI8wRdUmwnFtF1E3dTJpu5tPHy8ZlWjtfolvWw9s7ajdJGbefl++ilsqMDi7U6XWBq7LfSquZTrVBBi5nn5qzwuExEiMSQPzMLzpxA+y1lTT1TKRnLlGwp5RJjXXRLQFNskACfMqio4bEf95mlv4Lrnnw+Ke/AYoju1mxyphv1lZZF3+f6L5n1+P7LYU6YBAAAOuiabh6YbkaOoAUCnsOs6z8Q6NLBrPiJK7b2Ypj16lVxiL1HaeG65SyXIzMsmV2MaNBIeSZ70MHqtHhuT+z8T6SLPLZuCfV7uYEOInQac1FwOCoUWhoY0iZE7jxbwXGN28BDaYkn2eZgkk9PJapp6IzkmexApV5psftdWo1GsrO9LSdvd/MbA3ka+XkvSKNUOaHNMtIBB4grq06sZ7HIqUpU9ztCELQyBISglIAgFASoQgBCEIAQhCAE1i6mVj3DUNJHUCU6qPta7+E1sxLxI3kC/lMLOrLLBsvTjmmkZHEYh2Rz3ulxEknef35Kq2VinVCXPY1woi1T+puYHujmYOnBWO06Ie30ebKTcKtw+BfRo1YlxeRYcpg/ErjJqzudtLTQmYYUqsnIZBuY39UxtDZgrPztqEObEQYyEXBBFwd6s6O2W/wCHtp5S17C7MDzJgzvnMuNh7IonCnFuLjUzECHEAQd4GtpN1p49fdeyuZ57K8lzYVlaHPzkkmIJ1Mb56ymq0ek5Fpv4qo2btiq+pkDWuBOsXA49Armuf4kRowz5rJp8mmzG3jukWIG+PqsnsgluLxbCZu1w6EN+UrVhoDCBpNvisrgqk47E8hTA5SGSkNmTyU/bHHilig3K49wOJEa3HyAUPZ/ahoJJDmtHKZ8lYduqGes0EGzdR/UCdOgg+aom4GQATbWLbvovVBRyK6MJOak7M0GH7ZtuSTE27hJ8eCfodr2mT3uQDbnxNgq/C7OacsxAvEWPXirmjs+nmaSB3QYEcd8bzuWclBcGsc/ZHb2kquFmS46SQGgeGq5O0K74aCwHUmSXO4WA7quqeBpZs+UAxAtumbBSaOGY1xcBd0TbgLdFTNFbIvlfLM1NR+Z7nl2UEEMaQIGoknVTsPQcMmVkB+87rT9FfMa1oIAiZJ0vOspuvjKdMAuc0CN5t8VGd8DQiYbDOmahkgkciNQRwP8AdbPY3aQYelkqAuGYBsEWbHP5c1iH7dYSAyajjYBunnon8TRzMDKmUuIlzZjedJ/dlpTnKMrmVWEZxszeu7cU8xHo3RFiSBJ5jcm29vaeWfRk9HAjzhea4msKLQxzargTE3JYORj7qb2X2JSLyDVdSpxIzkEOJmZaYhelVqj5PM6FJcG9p/8AELDl4blfMSdCfATdSaHbvCOdlLnM5vbH915njtiUm1iHBjssH0rXOyFvEd6xF+78d6uNpYeg1jDh6peTAcxw3e0HRFuCnzzK+z03w9T0rA7dw9b+XWY7xg+RurFeIYjCODC1jw1+4OBmCZ1jcDzT+D25VwzRmrOF/wCkmPL+yvHE9orLCftZ7QhYPZvbd8AuaKreLe64eGh6WWt2TteliGZqTp4g2c3k4blvCrGWx5p0Zw3RPQhC0MgWS7WAGuzvd5rLt4SdfH6Ba1YjtPVb+IdlBLg0B3CbaeELy4x/DPVhF8T5GH7QYkGpAOllb0xWz0qFL+I/LcE+sdSSTwErvEbMY6HOaItcR1uYTmz3VKWKZiAQ9twWjTKWxAM9DPLRc6LjdKWx05Xs3HoXalQUxkrtAP8AUAcwEc9+9N4VjTTcKT4a+YjSYiY3kTCVuMacdTdWbNPPJMSJuQY4BxCids9pZ6pIMXJtw0A8gEypq6e7CbvlfVw2FsZ1Co5znTLcvmQfop5y53k6Wb9wk2YS3D56hzEjMOhEtHkmcM4huVwJc6XeapJu+pKO6h7u8CbDl4rMdmaXpKmIqmO9WI/0ssP9vkr3bOO9FTc918jdOLtw8TAUDszgvR0GybmXO3Q52oHKwSOiZPJlu2VZ78TlaQ0MEA8Zg35f3UPCuy3fTDjydB8AVBx+3M9ZzntiXQeAAsI46KRhdo03Oy5rxM6D4r2KMlFKx5nKLk9TS4GvRIlzKrPJwjoDKu8A7CEHN+IA45dfACfgsjhsawktDtLE7vmrXBbUpxIMgb7R81lJNcGsUn/kzUUH4SYy4l0cYH2K6qYukIFLC1HE6B7yOd4lUVHblOM0jLxt9V0O1lJjS8ugRYTBPCeCz97iP2JcV+5/Um4lmJc42oUhuLWZj5uB+irX9mWvOas9znbzNz4qFie14JAp957twBI811R2tVeWuALRcEHeel4U+/ySox4LgehoMtlAAnpZZSvtplapnJcwzDXN1Dd0jTwVF2lr1H1nUy8nLByk2JIHmVXYfElvrS3kfmt4UbK5jKt71j0XD46qLEtqN91w/fJO5WvIcTUY9vOwnwVHsrGACbXCvcDWBaQCRzN/EcVlK6N4pMutmY70LszaTKocIdmI+ANgDvTGPOR7n0qQBJDm02+o0iNAdOPyTFOl3SGkA8eHHxTppugAHf1sq+R7Dxq9yfj9oV8RTaKjR3TLWuDQQYixCq6DapkVWsiSRBEjhNrp70b5F7Xn6LsYclxk2tHPipdS+5CpqOw3kyuBNQwN3wun9mbQfSrioyx3jTMJuDxCZGCMNn1gbxw4KTh8Jl8z5Hd0UZ+icqtqesUKoe1rm6OAI6ESnFHwDMtKm3gxo8gFIXZWxwnuCxvamnNYgNiWiTx1E/TwWyWd7XUjFN49VpIPKYv5BefFxvSZvhZWqIyGOxBbQdNiAR43A6cVUdl6VQirVzn0LLFusuIJtyEGfBW+0MCKwykkDWBbzURmzXUKNRlCS58akwIkaHyXMg1Z3Oq+kOYPaoe4U3NkxJduEfLh+794nZVOqJezW87+qrdgYV9PP6SJe5oHhJJur/FYmOZOg/e5RK19CdUM1aYIFJtgAJ5AaBcOJMEiImeu76LnKRlLag171pzazB5KPjazaTHFxsJc4qhYz/aiarqVAEjM4OcRqACYHnJ/0qx2lVfToRSaC6wjXlPgq/Y+HdUqOxLzBeAGtn1GjQdePUo2piwS9hccjajA8tNw0i8zFpsSDp4reEbtRM5yyq5k62yHNaX1KZPQgxyJEwOahM2YA03lxsBuHMrZ4Og0mxpMPdsAWgtc4tyuIkOlslVv4TvHK+kRJ/rExu15L0u62POnF7lJU2MMrYMuJg8gpg2AZYGm1y4/JXlHZFY3Aaej2/dTG7KrgSWf/Qj5rNykapUyip9nYfLnHLAgc/slo7DpNz5yDmJ1OgO5TTReX5QWzvgzAUingpJA1bq7f4blRzkt2aRjB6pDNDDUwAGNJy8BcSI+KsKGGt6pBOtot471Jw9ECwMT5rqADZ8i0jj9t3WFS/Je3CMxtbsu6vVzBzQ2NSDm6QLHrYrvD9k6g7rqlOozcHNJM8f2VstmbFxFcuFJwIG9wgCdBO823JithH0nOovdFRpvF+fiCruc7X4MlGnmstzMUuyMAkdx3FriQfBOUdi4hgs8H/MCI8Rqr2o15gekaAD3tR4ctFJEHvZj3RePmquci2RGdo1K7bmmHDk63k6J81Lw1esdKNXqWj55oVwa1OD6Qgj4+am1cMHNaWkZQ1uRpJA5uiYJSOu6Em1szO1NpmmYqsqt6tt5ynW7WBIDKVV7uGSN07z4q4rQKZkuiAYk2OYiRNwCJPgo2Fe14LmBzwNYzPg+EqGukE3bVkN2PxBMNw5bfV5j4BTsPga1Wo0PcAMw7rCYOkXiTdXOB2LXfGWk5oO9wygDmHX8gVrNibBFEh7zmqRu9VvTeTzWlOhOb2sjGpiIQW92XICVCF1jkAom08EK1MsJidDwO4qWhRJKSsyU2ndHnDgaZdTcDmBAv04/vcldV0t8/otft3Yja4BByvGh3HkVjsZg6tGzm5TmsYlsaTIsVya9GUH6HWo1Y1F6nDyTeAOZ+gTFYlrm5QDJgneRG7heAunZpcTYGwB36yfimqlRjQOItJO/lzXnsegXNAmIdMjiAs5tYjEv9Df0YINQg+sYs0cgYk8eisaz31NwaJIB/qLekd2fNaXs72OJj0jfR040EBx4QN3itaVNyehSpUjBXkV+y+zFTEUy2m70TYLRUicpjcAQTu3hU+P/AOG+No4gDCkVKbgJquc1gBi4e0kmJ4Ar2LB4VtJgYwQ0afc80+ulTw8Yx13ObUxUpSutj51xeCxjQ81aVamyl638NzGN3TmAyweMxHVVgrC4MEkciY1X049oIIIBBsQdCFVYnszg3s9G7DUMoOYAMa2HHUgtAIPMKHh78lo4q26PnoNZva34fGEPeOX3Xvz+x2BIAOEo90QO6JiZu7U3k3Kbqdh9nn/pKI/yjLPXLEnqq+zPsv7WujyXsnhQWucBcuIkATbcPNWzMKGvINg7pY81Z4qnSp4ytRpU2UmAjK1gDWnutkgAazPNd1aAO4DnquZU0mzoQleK/gq8dTDhpbduHLRRfwwaBUyGdPWk+7MxzhWTaLm6aaHSPimwxhm5aetkUy1h7BbSrUmn0JcJiw8rzYJ3bdEte2s59OtUfDXGmQ4tjTNAFotKjGlcEOGq7w1FuZxqB5aRYMc0EHqQZHKFeMtMrM5RV8yHtj7Mo1qv8ctY2CSfVJdIAEm2k+S77QYalh6tNmGAcx4uWnMGkahxGkiInmoTaUSMxIvE6gbr6SmTg3EfzY55RPzVlJZcv3IcXmzX06O29wOptpMLX+tLWEHdBLx3R5cU9hMS9ksgADTRw6g3C4qNBABdcabkw9zRcScutyq5mWyoe2nXJhxN5/crcdiNqGow0nRmZGW0S3T4W8wvPw0ucJ3iWjXzWm7EtPpxus7MPA/WFrQm1UVjHEU06TvwegoQhdY44LkldIQAhCEAJCEqEBBxWx6FT16beoGU+bYKq6nYzDF2aHz/AJp+JBPxWiQqOnB7o0jVnHZlfgdi0aUFjBI3nvHwJ08FYIQrKKWxRyb1YIQhSQCEIQAhCEB53222RmqviZMPYQYvafiCq/Y9d73+iqw159SbZjw4Tw3FeibY2d6ZtoDxoT8ieCxOMw4zFjhDm7jqP3yXIxNJwm3wzrYespwy8ocxGEI7r2kHhH0UGvhWuBaDEaxYjlO6yucLtmpTaGuHpWRo/Xpm+4KmHEYOowy00+Ybp7srJU4vaX10/wBFvJOO6+hk6uABADe6N8cOUpqvgyYDTlEid5jgFrXbLw7xNLEN3auaenAhR6nZt+59M+MfRS6NRcFliYcv6mYqYV3dykgTLjvjgOaSrhyS0g2BMjjaw84V9/8Amqs2ya3739lFxezhSvVq0WdX38oUeOfRfzQ7KwYX+IHDTKRHOdV3TwgDnfmIME8BB81Dx22qdMgNcap/I0x5uAChP25WdAp0Lm0kkx4NH1TK+Sc19i+pYcNaADAb+9VO7I4sPxrG07saHEkaOOR3mB+9FmaGAq1Y/Evlo0Y2wJ3T05zot92I2Vl/iRDWjK3mdCfp5rWjG81YyrytTdzYIQhdc4wIQhACEIQAhCTMgFQhCAEIQgBCEIAQuXFKAgFQhCAExjMK2q0teJHyPEHin0KGk1Zkp21Rmcf2ad3fQkRvzkzPGQFTYvYlZr8uRzuDmgkR13eK3xKAV5pYSm9tD0wxc476nl9ebgnTc4aHnvCj1aUyC1om0gEWXq5YNYHBQX7Dw5maNO+tvkN3gsHgOmbxxy5R5o/CMJMZgSIs7QRunRN/gG75ny3zztuXpB7NYaCMhv8Anf8AdIzszhhIyEzxe/7qvsU+0X9uh0zzr8OBJ7sb5F+QvuT1OmZDWh7pOjQXSfBeiU9gYYf8lh/zDP5ZphWLGACAAANwsFeOC7ZSWOXCMfsvss9xmv3GcGu7xPMxDfAz0WuoUmsaGtENAgDkEoXQC9lOlGmtDxVKsqj1FQhC0MwQhCAqto7WNEgPY24Js87v9KjHtFcA04nSXEf7U32kqhtaiSYs++sGIDo5GD4KrxeLaQGgyc8iLgCRF95iRxNp5cjEYupCpNKVrcfJFGzVfiXSWxSkaj0htofYQcQ7SKU/+Q84/o6Krxz/AOLUnC1KgBs5pdfuNdoYEEiO6Tdom8JpjmQQMHWAaSNCCZAuL3EWXXLlycURr6Ld/wAw7yGj+niY6roYh5tFKf8AyH9HXyVJh3gS38HVDXCTdx1OYzmjvWGnISnqVdjYqDC1g6JjKZF4jhpB8RwMAXGep7DPfP6OiM1T2We+f0JvAYx1Sc1N9OACM2+Z+Ii/UKWgI+ep7DPfP6EZ6nsM988/ydFIQgI4NT2We+f0Iz1PYZ75/QpCEAxnqewz3zz/ACdEZqnss98/oT6EBHz1PYZ75/Qlz1PYZ755/k6J9CAjzU9lnvn9CTNU9hnvn9CkoQEdz6nsMP8ArPP8nRQ27W7xaWtaRHrOcJuBYFkk/vS6tE1iaAeBxBkHgYI+pVJ5v8QNU61QiQ1nvu/RxXeep7DPfP6Oiea2LBKrL1Axnqeyz3z+jqm2V3u9UUj0qE/7FKfoVSbMpUsrh6QkEMFxkgd6I4zdZym1OMe7gtA6p7LPfP6Euep7DPfPL8nVQzhqP/c5+uOP3UynXYAAHttbULUCZ6nsM98/oS56nss98/oXX4lntN4ajqk/FM9tvmEAmep7DPfPL8nVAdU9lnvn9C6/EMiczY6hONM3FwgG8Rh2vGV7Q4cCJUbB7Io0jLGCeJuR0nRCFR04OWZrXsEl9AEzeeRI+RXP4Rv5ved90IVwL+Fb+b3nfdBwrZnve877oQgD8M383vO+6T8K383vO+6EIAGFb+b3nfdd06QbMTfiSfmhCAcQhCAEIQgBCEIAQhCAEIQgBCEIBCFGw+z6bAQ1tjEyS7TT1idEIUOKbTa1QHPwrPYb5BIcHT9hvkOiVCkCjDM9lvHQa8eqQYSmNGM90cI+SEIBfwzPYb5Dp9AnGiLCwQh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xQTEhQTEhQUFRQXGBkYGBgYGRoYGhcYHBcYGBwaGBgZICogGRolHBoYITElJSkrLi4uIB8zODMsNygtLisBCgoKDg0OGxAQGzgmICQsLC80LCw0NDQsLSwvLDQ0NCw0NCwsLywsLCwvLCwsLCwsLCwsLCwsLCwsLCwsLCwsLP/AABEIANUA7QMBIgACEQEDEQH/xAAcAAABBQEBAQAAAAAAAAAAAAAAAQMEBQYCBwj/xABBEAABAwIDBQQIBAQEBwEAAAABAAIRAyEEEjEFQVFhcQYigZETMlKSobHB0RRi0vAjM0LhFXKCwgdDRFNzg6IW/8QAGQEBAAMBAQAAAAAAAAAAAAAAAAECAwUE/8QALhEAAgECBgEBBwQDAAAAAAAAAAECAxEEEiExQVETYRQiI4GRobEyUnHRQuHw/9oADAMBAAIRAxEAPwD3FCEIAQhCAEIQgBCEIAQoVXatJsjOCRqG96PJMV9v0GiS4+X3VHUguS6pyfBaIWcPbCjALQ94O8ZfqVyzthTOlKp/8/e6p56fZf2ep0aVCzje2eHzFsVJG6B91IHaihEnO0cSP7qfNT7I8NTou0Kpp9pMOf646g/ZS2bTomIqsvuLgD5G6sqkHsyrpyW6JaEgM6JVcoCEIQAhCEAIQhACEIQAhCEAIQhACEIQAkJSrk3QCylSAJUALI9rMcS70YJDQL7pK1yyPaljWVAXOaA+4BMaC8ry4ttU9D04W3k1M1RrGn3Gi2p4332TLnAmQfnHmrP0Lb7p4JGYFrmjQwQANL63jULmJts6nurUgzHqtDzvvYeBVhh6tL0YZVpZ3yTn9Jli8iGgRYQOa4fgmuI9XKPYBZB3Gd7Z3KBUoHP6xAE2B1PmrZ3ErlUh51SAcgJcNJkN+EqZRZQLQ97nudAzMeJpE+zbvRz+CphhnZj3jlA0i5KWkx2YknugDdcn7aqFUtwWdK/JPrZSc9KkGgjQZgBzAI+EqI6kSZeG5uJt46rllJxc7N6sd3yvO5cCke9mvJt05zvRzbZKgkWOExgpj+Yc35C4eUKy2b2orNcA/wDisJgTAd5jU9VljRcS3eRHQn6KZhWR11nXl9PGVrCpKOzM50ovfU9UoVg9oc24NwnFX7BpFtBgOsE35klWC6sXdJs40lZtAhCFYgEIXMoDpC5BXSAEIQgBCEIAQhCA5JSgIASoAQhCAFie1NH0lRzajSWgiNxjkVtlC2js1laM0gjQix/uFhiKTqQsjahUVOV2ee06FWmIpVMzR/RVYHt6DeBPBd4bF1Yh9KlBvLPSMIPHgVZdpKX4TJLwWusZ9YW1gCImPNZ/D9o6bnOAcyGjeYJ8NQuZJTg7M6cVGauhytj6gNqOb/2MEXmAAN55qCa1W7hQqki57zDN4tDv3CsqW2GvaXBsAEi5ieYkXC5ZtNjm547vGwVHP0NFBrYqHV6wPew1e97Fn356SmPxdfUYauOF2eJN5Cum7RaWh4By35aHfK4o7RYRn0ZrPLiov6FrS7KmtisRFsPWPOaY+RK4zYsiG0CD+eoPEWH1CtjtRuTOc2XW8Sb8ElfbTGAO0JOkj48FKfoGpd/gg1cJigBlFFhi9y8g3nXUeS6wmxqrv59ZzrzlAgfBJV7UUQ7L6Rml4Oa/ARclNU+0Tqhim12+5GUAdTqVf3nwU+Z7DsB04enybHgLD4BWC8t2N20rUKjaVSK1GwFoez8sixI5r0+jVDmhzTIIkHkurSmpK3Rya1OUXd8naEIWpiC5IXSEAgCVCEAIQhACSUqQtQCoQhACEIQAhCEAIQhAYztvhc9Ru7uQOfeMhYTG9nGP1aJmSRu5AaSt/wD8QKTntpsa5zD3iHDjZef4qtjaWoZVEzIBDo5xZcivdVXZnYwz+Eivf2TuctRzGDj3iT1Oii/4HXu4vytGgzOzdTBhXWF7SNcYe19Lme8J4Ei8+CtKVQ1Wn0VWk4/5x8WuIPwWacza8FuZBmxsQWlz3ODdwzOJI6JobDrGnneagETGczG6w38lvGYOt7Dd2hBv0CX/AA+uJikT4D6/NTmn0ReHf3MIOzpLMz85Mer6RxPTXVdHsuxon0Qc4lojMTcnU9FuP8NxMfydeh+qWlszExHoT1t9VOap0Phdoy9PYWRzQ2nTAIJJiY4WUg7Kc7OHudH9GXunT7rU0thYk6hrf9Qt5Lmrs1jL1sTTH5WTUcTwACWm9WR5aa0T+hTYbBAGYAdABPGLz1Xp/ZcH8MyfzeWYry3GOe92WgHspixfUgOcem7w816h2VquOGph5Bc0ZSQIBiw+EL0YT9b/AIPNjNYJ+pboQhdE5gIQhACEIQAhCEAIQhACEIQAhCZxeKbTYXuNh+4HNQ3ZXZKV9EPLl9QDUgdTCx2P7SVH/wAv+Gw+957vBUVQyZc4k8TN/ErxzxsV+lXPZDBSf6nY9Np1Wu9Ug9DKqe0e3Pw7Ya3M8gkAmAOZWIgtOZpg7su7xTG0a9R8lxJcACS68+Oqyljm1ZKzNYYFKV27ob2htyvUa2o9+bUxAAaDuAG/S/JQ6PaSmTlcIdGb7iDzTLnk+pIcLubrbjJsZCrK9FlSS9gcZiBZwK87eZ3Z7VBJWRo6e0MO8AksI1EgfVSThMPVHqU3dAB8ljn9n25BTbVq05ILW2deZtvABvwXWMw1drmAVmuc0kwWluYREOE3j98FGRcMP+DTnYdAGWtLTyMR0TtPDgWFSqP/AGP+6x1TaGJFUdxrgGwWNc5s8zYrlm3K5qfyxAEZA8mDxJhRkl39yHbn8G7FVwt6WqP9bvqUmY2l9R3Nz3H4ArEN2/VLnHKS0Wyh7teM5VFd2jq96oGZhpAzED5Snjn39yPc/wCRuqmGbN5PUkjyJQ002x6ojTSyxuCxWJcTDQC/SbmOhiw5SrDA4Cq7J6QloBJLOYOpnUHmodPstc1+Cwr674ptk7z/AEjq5eg7OwopU2sF4GvE6ld4T1GWDe6LCwFtAnl1aFBU9eTkV67qacAhCF6DzghCEAIXOZKEAqEIQAhCEAIQhANYmsGNL3Wa0EnoFj9o401KhdLwNGgnu6T6nMb1P7SbVOf0LQIEF5O/eG9N6oKGJGY2DXXABO78s8eS52JrpvKnsdDDUWlmaG8XiWUyM/dzaT0Bg+cJ1sEWuqDbuKY/E0qdRwDc7Q9xNmgkZiTuhsq07QlvpqdDDZWAlraeWI3NHWTv3ryeO6v6nsvZpelzuvRLO8243t5cQmatMQCJjXl5KdjcOadb0TXF+UXcd9hpGl1CoyC5gP5otEHrzlZyi07F4u6uZ/bbDSc3EUzZnrC0OZImen3TGPpuMVaN9CRxafqPur/F0Q8FpHI8wRdUmwnFtF1E3dTJpu5tPHy8ZlWjtfolvWw9s7ajdJGbefl++ilsqMDi7U6XWBq7LfSquZTrVBBi5nn5qzwuExEiMSQPzMLzpxA+y1lTT1TKRnLlGwp5RJjXXRLQFNskACfMqio4bEf95mlv4Lrnnw+Ke/AYoju1mxyphv1lZZF3+f6L5n1+P7LYU6YBAAAOuiabh6YbkaOoAUCnsOs6z8Q6NLBrPiJK7b2Ypj16lVxiL1HaeG65SyXIzMsmV2MaNBIeSZ70MHqtHhuT+z8T6SLPLZuCfV7uYEOInQac1FwOCoUWhoY0iZE7jxbwXGN28BDaYkn2eZgkk9PJapp6IzkmexApV5psftdWo1GsrO9LSdvd/MbA3ka+XkvSKNUOaHNMtIBB4grq06sZ7HIqUpU9ztCELQyBISglIAgFASoQgBCEIAQhCAE1i6mVj3DUNJHUCU6qPta7+E1sxLxI3kC/lMLOrLLBsvTjmmkZHEYh2Rz3ulxEknef35Kq2VinVCXPY1woi1T+puYHujmYOnBWO06Ie30ebKTcKtw+BfRo1YlxeRYcpg/ErjJqzudtLTQmYYUqsnIZBuY39UxtDZgrPztqEObEQYyEXBBFwd6s6O2W/wCHtp5S17C7MDzJgzvnMuNh7IonCnFuLjUzECHEAQd4GtpN1p49fdeyuZ57K8lzYVlaHPzkkmIJ1Mb56ymq0ek5Fpv4qo2btiq+pkDWuBOsXA49Armuf4kRowz5rJp8mmzG3jukWIG+PqsnsgluLxbCZu1w6EN+UrVhoDCBpNvisrgqk47E8hTA5SGSkNmTyU/bHHilig3K49wOJEa3HyAUPZ/ahoJJDmtHKZ8lYduqGes0EGzdR/UCdOgg+aom4GQATbWLbvovVBRyK6MJOak7M0GH7ZtuSTE27hJ8eCfodr2mT3uQDbnxNgq/C7OacsxAvEWPXirmjs+nmaSB3QYEcd8bzuWclBcGsc/ZHb2kquFmS46SQGgeGq5O0K74aCwHUmSXO4WA7quqeBpZs+UAxAtumbBSaOGY1xcBd0TbgLdFTNFbIvlfLM1NR+Z7nl2UEEMaQIGoknVTsPQcMmVkB+87rT9FfMa1oIAiZJ0vOspuvjKdMAuc0CN5t8VGd8DQiYbDOmahkgkciNQRwP8AdbPY3aQYelkqAuGYBsEWbHP5c1iH7dYSAyajjYBunnon8TRzMDKmUuIlzZjedJ/dlpTnKMrmVWEZxszeu7cU8xHo3RFiSBJ5jcm29vaeWfRk9HAjzhea4msKLQxzargTE3JYORj7qb2X2JSLyDVdSpxIzkEOJmZaYhelVqj5PM6FJcG9p/8AELDl4blfMSdCfATdSaHbvCOdlLnM5vbH915njtiUm1iHBjssH0rXOyFvEd6xF+78d6uNpYeg1jDh6peTAcxw3e0HRFuCnzzK+z03w9T0rA7dw9b+XWY7xg+RurFeIYjCODC1jw1+4OBmCZ1jcDzT+D25VwzRmrOF/wCkmPL+yvHE9orLCftZ7QhYPZvbd8AuaKreLe64eGh6WWt2TteliGZqTp4g2c3k4blvCrGWx5p0Zw3RPQhC0MgWS7WAGuzvd5rLt4SdfH6Ba1YjtPVb+IdlBLg0B3CbaeELy4x/DPVhF8T5GH7QYkGpAOllb0xWz0qFL+I/LcE+sdSSTwErvEbMY6HOaItcR1uYTmz3VKWKZiAQ9twWjTKWxAM9DPLRc6LjdKWx05Xs3HoXalQUxkrtAP8AUAcwEc9+9N4VjTTcKT4a+YjSYiY3kTCVuMacdTdWbNPPJMSJuQY4BxCids9pZ6pIMXJtw0A8gEypq6e7CbvlfVw2FsZ1Co5znTLcvmQfop5y53k6Wb9wk2YS3D56hzEjMOhEtHkmcM4huVwJc6XeapJu+pKO6h7u8CbDl4rMdmaXpKmIqmO9WI/0ssP9vkr3bOO9FTc918jdOLtw8TAUDszgvR0GybmXO3Q52oHKwSOiZPJlu2VZ78TlaQ0MEA8Zg35f3UPCuy3fTDjydB8AVBx+3M9ZzntiXQeAAsI46KRhdo03Oy5rxM6D4r2KMlFKx5nKLk9TS4GvRIlzKrPJwjoDKu8A7CEHN+IA45dfACfgsjhsawktDtLE7vmrXBbUpxIMgb7R81lJNcGsUn/kzUUH4SYy4l0cYH2K6qYukIFLC1HE6B7yOd4lUVHblOM0jLxt9V0O1lJjS8ugRYTBPCeCz97iP2JcV+5/Um4lmJc42oUhuLWZj5uB+irX9mWvOas9znbzNz4qFie14JAp957twBI811R2tVeWuALRcEHeel4U+/ySox4LgehoMtlAAnpZZSvtplapnJcwzDXN1Dd0jTwVF2lr1H1nUy8nLByk2JIHmVXYfElvrS3kfmt4UbK5jKt71j0XD46qLEtqN91w/fJO5WvIcTUY9vOwnwVHsrGACbXCvcDWBaQCRzN/EcVlK6N4pMutmY70LszaTKocIdmI+ANgDvTGPOR7n0qQBJDm02+o0iNAdOPyTFOl3SGkA8eHHxTppugAHf1sq+R7Dxq9yfj9oV8RTaKjR3TLWuDQQYixCq6DapkVWsiSRBEjhNrp70b5F7Xn6LsYclxk2tHPipdS+5CpqOw3kyuBNQwN3wun9mbQfSrioyx3jTMJuDxCZGCMNn1gbxw4KTh8Jl8z5Hd0UZ+icqtqesUKoe1rm6OAI6ESnFHwDMtKm3gxo8gFIXZWxwnuCxvamnNYgNiWiTx1E/TwWyWd7XUjFN49VpIPKYv5BefFxvSZvhZWqIyGOxBbQdNiAR43A6cVUdl6VQirVzn0LLFusuIJtyEGfBW+0MCKwykkDWBbzURmzXUKNRlCS58akwIkaHyXMg1Z3Oq+kOYPaoe4U3NkxJduEfLh+794nZVOqJezW87+qrdgYV9PP6SJe5oHhJJur/FYmOZOg/e5RK19CdUM1aYIFJtgAJ5AaBcOJMEiImeu76LnKRlLag171pzazB5KPjazaTHFxsJc4qhYz/aiarqVAEjM4OcRqACYHnJ/0qx2lVfToRSaC6wjXlPgq/Y+HdUqOxLzBeAGtn1GjQdePUo2piwS9hccjajA8tNw0i8zFpsSDp4reEbtRM5yyq5k62yHNaX1KZPQgxyJEwOahM2YA03lxsBuHMrZ4Og0mxpMPdsAWgtc4tyuIkOlslVv4TvHK+kRJ/rExu15L0u62POnF7lJU2MMrYMuJg8gpg2AZYGm1y4/JXlHZFY3Aaej2/dTG7KrgSWf/Qj5rNykapUyip9nYfLnHLAgc/slo7DpNz5yDmJ1OgO5TTReX5QWzvgzAUingpJA1bq7f4blRzkt2aRjB6pDNDDUwAGNJy8BcSI+KsKGGt6pBOtot471Jw9ECwMT5rqADZ8i0jj9t3WFS/Je3CMxtbsu6vVzBzQ2NSDm6QLHrYrvD9k6g7rqlOozcHNJM8f2VstmbFxFcuFJwIG9wgCdBO823JithH0nOovdFRpvF+fiCruc7X4MlGnmstzMUuyMAkdx3FriQfBOUdi4hgs8H/MCI8Rqr2o15gekaAD3tR4ctFJEHvZj3RePmquci2RGdo1K7bmmHDk63k6J81Lw1esdKNXqWj55oVwa1OD6Qgj4+am1cMHNaWkZQ1uRpJA5uiYJSOu6Em1szO1NpmmYqsqt6tt5ynW7WBIDKVV7uGSN07z4q4rQKZkuiAYk2OYiRNwCJPgo2Fe14LmBzwNYzPg+EqGukE3bVkN2PxBMNw5bfV5j4BTsPga1Wo0PcAMw7rCYOkXiTdXOB2LXfGWk5oO9wygDmHX8gVrNibBFEh7zmqRu9VvTeTzWlOhOb2sjGpiIQW92XICVCF1jkAom08EK1MsJidDwO4qWhRJKSsyU2ndHnDgaZdTcDmBAv04/vcldV0t8/otft3Yja4BByvGh3HkVjsZg6tGzm5TmsYlsaTIsVya9GUH6HWo1Y1F6nDyTeAOZ+gTFYlrm5QDJgneRG7heAunZpcTYGwB36yfimqlRjQOItJO/lzXnsegXNAmIdMjiAs5tYjEv9Df0YINQg+sYs0cgYk8eisaz31NwaJIB/qLekd2fNaXs72OJj0jfR040EBx4QN3itaVNyehSpUjBXkV+y+zFTEUy2m70TYLRUicpjcAQTu3hU+P/AOG+No4gDCkVKbgJquc1gBi4e0kmJ4Ar2LB4VtJgYwQ0afc80+ulTw8Yx13ObUxUpSutj51xeCxjQ81aVamyl638NzGN3TmAyweMxHVVgrC4MEkciY1X049oIIIBBsQdCFVYnszg3s9G7DUMoOYAMa2HHUgtAIPMKHh78lo4q26PnoNZva34fGEPeOX3Xvz+x2BIAOEo90QO6JiZu7U3k3Kbqdh9nn/pKI/yjLPXLEnqq+zPsv7WujyXsnhQWucBcuIkATbcPNWzMKGvINg7pY81Z4qnSp4ytRpU2UmAjK1gDWnutkgAazPNd1aAO4DnquZU0mzoQleK/gq8dTDhpbduHLRRfwwaBUyGdPWk+7MxzhWTaLm6aaHSPimwxhm5aetkUy1h7BbSrUmn0JcJiw8rzYJ3bdEte2s59OtUfDXGmQ4tjTNAFotKjGlcEOGq7w1FuZxqB5aRYMc0EHqQZHKFeMtMrM5RV8yHtj7Mo1qv8ctY2CSfVJdIAEm2k+S77QYalh6tNmGAcx4uWnMGkahxGkiInmoTaUSMxIvE6gbr6SmTg3EfzY55RPzVlJZcv3IcXmzX06O29wOptpMLX+tLWEHdBLx3R5cU9hMS9ksgADTRw6g3C4qNBABdcabkw9zRcScutyq5mWyoe2nXJhxN5/crcdiNqGow0nRmZGW0S3T4W8wvPw0ucJ3iWjXzWm7EtPpxus7MPA/WFrQm1UVjHEU06TvwegoQhdY44LkldIQAhCEAJCEqEBBxWx6FT16beoGU+bYKq6nYzDF2aHz/AJp+JBPxWiQqOnB7o0jVnHZlfgdi0aUFjBI3nvHwJ08FYIQrKKWxRyb1YIQhSQCEIQAhCEB53222RmqviZMPYQYvafiCq/Y9d73+iqw159SbZjw4Tw3FeibY2d6ZtoDxoT8ieCxOMw4zFjhDm7jqP3yXIxNJwm3wzrYespwy8ocxGEI7r2kHhH0UGvhWuBaDEaxYjlO6yucLtmpTaGuHpWRo/Xpm+4KmHEYOowy00+Ybp7srJU4vaX10/wBFvJOO6+hk6uABADe6N8cOUpqvgyYDTlEid5jgFrXbLw7xNLEN3auaenAhR6nZt+59M+MfRS6NRcFliYcv6mYqYV3dykgTLjvjgOaSrhyS0g2BMjjaw84V9/8Amqs2ya3739lFxezhSvVq0WdX38oUeOfRfzQ7KwYX+IHDTKRHOdV3TwgDnfmIME8BB81Dx22qdMgNcap/I0x5uAChP25WdAp0Lm0kkx4NH1TK+Sc19i+pYcNaADAb+9VO7I4sPxrG07saHEkaOOR3mB+9FmaGAq1Y/Evlo0Y2wJ3T05zot92I2Vl/iRDWjK3mdCfp5rWjG81YyrytTdzYIQhdc4wIQhACEIQAhCTMgFQhCAEIQgBCEIAQuXFKAgFQhCAExjMK2q0teJHyPEHin0KGk1Zkp21Rmcf2ad3fQkRvzkzPGQFTYvYlZr8uRzuDmgkR13eK3xKAV5pYSm9tD0wxc476nl9ebgnTc4aHnvCj1aUyC1om0gEWXq5YNYHBQX7Dw5maNO+tvkN3gsHgOmbxxy5R5o/CMJMZgSIs7QRunRN/gG75ny3zztuXpB7NYaCMhv8Anf8AdIzszhhIyEzxe/7qvsU+0X9uh0zzr8OBJ7sb5F+QvuT1OmZDWh7pOjQXSfBeiU9gYYf8lh/zDP5ZphWLGACAAANwsFeOC7ZSWOXCMfsvss9xmv3GcGu7xPMxDfAz0WuoUmsaGtENAgDkEoXQC9lOlGmtDxVKsqj1FQhC0MwQhCAqto7WNEgPY24Js87v9KjHtFcA04nSXEf7U32kqhtaiSYs++sGIDo5GD4KrxeLaQGgyc8iLgCRF95iRxNp5cjEYupCpNKVrcfJFGzVfiXSWxSkaj0htofYQcQ7SKU/+Q84/o6Krxz/AOLUnC1KgBs5pdfuNdoYEEiO6Tdom8JpjmQQMHWAaSNCCZAuL3EWXXLlycURr6Ld/wAw7yGj+niY6roYh5tFKf8AyH9HXyVJh3gS38HVDXCTdx1OYzmjvWGnISnqVdjYqDC1g6JjKZF4jhpB8RwMAXGep7DPfP6OiM1T2We+f0JvAYx1Sc1N9OACM2+Z+Ii/UKWgI+ep7DPfP6EZ6nsM988/ydFIQgI4NT2We+f0Iz1PYZ75/QpCEAxnqewz3zz/ACdEZqnss98/oT6EBHz1PYZ75/Qlz1PYZ755/k6J9CAjzU9lnvn9CTNU9hnvn9CkoQEdz6nsMP8ArPP8nRQ27W7xaWtaRHrOcJuBYFkk/vS6tE1iaAeBxBkHgYI+pVJ5v8QNU61QiQ1nvu/RxXeep7DPfP6Oiea2LBKrL1Axnqeyz3z+jqm2V3u9UUj0qE/7FKfoVSbMpUsrh6QkEMFxkgd6I4zdZym1OMe7gtA6p7LPfP6Euep7DPfPL8nVQzhqP/c5+uOP3UynXYAAHttbULUCZ6nsM98/oS56nss98/oXX4lntN4ajqk/FM9tvmEAmep7DPfPL8nVAdU9lnvn9C6/EMiczY6hONM3FwgG8Rh2vGV7Q4cCJUbB7Io0jLGCeJuR0nRCFR04OWZrXsEl9AEzeeRI+RXP4Rv5ved90IVwL+Fb+b3nfdBwrZnve877oQgD8M383vO+6T8K383vO+6EIAGFb+b3nfdd06QbMTfiSfmhCAcQhCAEIQgBCEIAQhCAEIQgBCEIBCFGw+z6bAQ1tjEyS7TT1idEIUOKbTa1QHPwrPYb5BIcHT9hvkOiVCkCjDM9lvHQa8eqQYSmNGM90cI+SEIBfwzPYb5Dp9AnGiLCwQh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5" name="Picture 5" descr="C:\Users\admin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066800"/>
            <a:ext cx="3505200" cy="2362200"/>
          </a:xfrm>
          <a:prstGeom prst="rect">
            <a:avLst/>
          </a:prstGeom>
          <a:noFill/>
        </p:spPr>
      </p:pic>
      <p:pic>
        <p:nvPicPr>
          <p:cNvPr id="20486" name="Picture 6" descr="C:\Users\admin\Desktop\biscuit-cookies-stack-19355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3962400" cy="250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From 10 - 12 months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915400" cy="5638800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dirty="0" smtClean="0"/>
              <a:t>Continue breast feeds</a:t>
            </a:r>
            <a:endParaRPr lang="en-US" u="sng" dirty="0" smtClean="0"/>
          </a:p>
          <a:p>
            <a:pPr>
              <a:buFont typeface="Monotype Sorts" pitchFamily="2" charset="2"/>
              <a:buNone/>
            </a:pPr>
            <a:r>
              <a:rPr lang="en-US" sz="2800" dirty="0" smtClean="0"/>
              <a:t>Fresh milk (includes curd)		</a:t>
            </a:r>
          </a:p>
          <a:p>
            <a:pPr>
              <a:buFont typeface="Monotype Sorts" pitchFamily="2" charset="2"/>
              <a:buNone/>
            </a:pPr>
            <a:r>
              <a:rPr lang="en-US" sz="2800" dirty="0" smtClean="0"/>
              <a:t>Banana OR any other	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seasonal fruit    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err="1" smtClean="0"/>
              <a:t>Suji</a:t>
            </a:r>
            <a:r>
              <a:rPr lang="en-US" sz="2800" dirty="0" smtClean="0"/>
              <a:t>/sago/Dalia/</a:t>
            </a:r>
            <a:r>
              <a:rPr lang="en-US" sz="2800" dirty="0" err="1" smtClean="0"/>
              <a:t>sevian</a:t>
            </a:r>
            <a:r>
              <a:rPr lang="en-US" sz="2800" dirty="0" smtClean="0"/>
              <a:t> in milk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Khichri (semisolid consistency)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(dal + rice + fat) OR rice-dal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Biscuit/ bread/</a:t>
            </a:r>
            <a:r>
              <a:rPr lang="en-US" sz="2800" dirty="0" err="1" smtClean="0"/>
              <a:t>chapati</a:t>
            </a:r>
            <a:r>
              <a:rPr lang="en-US" sz="2800" dirty="0" smtClean="0"/>
              <a:t>/ </a:t>
            </a:r>
            <a:r>
              <a:rPr lang="en-US" sz="2800" dirty="0" err="1" smtClean="0"/>
              <a:t>paratha</a:t>
            </a:r>
            <a:r>
              <a:rPr lang="en-US" sz="2800" dirty="0" smtClean="0"/>
              <a:t>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(by 1 year)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Potato + any other vegetable			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800" dirty="0" smtClean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r>
              <a:rPr lang="en-US" sz="2800" dirty="0" smtClean="0"/>
              <a:t>Curd/ </a:t>
            </a:r>
            <a:r>
              <a:rPr lang="en-US" sz="2800" dirty="0" err="1" smtClean="0"/>
              <a:t>paneer</a:t>
            </a:r>
            <a:r>
              <a:rPr lang="en-US" sz="2800" dirty="0" smtClean="0"/>
              <a:t>/ groundnut/Egg</a:t>
            </a:r>
          </a:p>
        </p:txBody>
      </p:sp>
      <p:pic>
        <p:nvPicPr>
          <p:cNvPr id="19457" name="Picture 1" descr="C:\Users\admin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657600"/>
            <a:ext cx="3505200" cy="2514600"/>
          </a:xfrm>
          <a:prstGeom prst="rect">
            <a:avLst/>
          </a:prstGeom>
          <a:noFill/>
        </p:spPr>
      </p:pic>
      <p:pic>
        <p:nvPicPr>
          <p:cNvPr id="2" name="Picture 2" descr="C:\Users\admin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14400"/>
            <a:ext cx="3352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r p k  jain\desktop\sangeeta destop\entrepreneur ref\for cd diwakar\naip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8" y="6143644"/>
            <a:ext cx="928688" cy="579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Dr P K  Jain\Desktop\ignou-univers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25" y="6143625"/>
            <a:ext cx="838200" cy="60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214313" y="142875"/>
            <a:ext cx="8643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92D050"/>
                </a:solidFill>
                <a:latin typeface="Calibri" pitchFamily="34" charset="0"/>
              </a:rPr>
              <a:t>Rice based weaning food  and instant mixes</a:t>
            </a:r>
            <a:endParaRPr lang="en-IN" sz="2400" b="1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10" name="Text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500813" y="6519863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Next</a:t>
            </a:r>
          </a:p>
        </p:txBody>
      </p:sp>
      <p:sp>
        <p:nvSpPr>
          <p:cNvPr id="11" name="TextBox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4071938" y="6519863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Previous</a:t>
            </a:r>
          </a:p>
        </p:txBody>
      </p:sp>
      <p:sp>
        <p:nvSpPr>
          <p:cNvPr id="12" name="TextBox 11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1928813" y="6519863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End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42938" y="642938"/>
            <a:ext cx="23177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Weaning Process</a:t>
            </a:r>
            <a:endParaRPr lang="en-IN" sz="20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00188" y="1071563"/>
            <a:ext cx="5214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Feeding schedule for a 6-9 months old infant</a:t>
            </a:r>
            <a:endParaRPr lang="en-IN" sz="2000">
              <a:solidFill>
                <a:srgbClr val="FFFF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214438" y="1571625"/>
          <a:ext cx="6858048" cy="464347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67538"/>
                <a:gridCol w="2804494"/>
                <a:gridCol w="2286016"/>
              </a:tblGrid>
              <a:tr h="77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Morning 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Rice flour(porridge)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½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</a:rPr>
                        <a:t>katori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o’clock</a:t>
                      </a:r>
                    </a:p>
                    <a:p>
                      <a:pPr algn="ctr"/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Milk(125ml) with1 banana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Noon 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Khichdi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½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katori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 o’clock</a:t>
                      </a:r>
                    </a:p>
                    <a:p>
                      <a:pPr algn="ctr"/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Vegetable soup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 tablespoon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 o’clock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Milk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125ml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Night 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Khichadi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½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katori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9" name="Picture 1" descr="C:\Users\HP User\Desktop\porri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643063"/>
            <a:ext cx="17145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HP User\Desktop\imagesCA7FA4O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2357438"/>
            <a:ext cx="1057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HP User\Desktop\milk_glass-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2357438"/>
            <a:ext cx="10080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C:\Users\HP User\Desktop\2730136907_937c8c6a48_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3143250"/>
            <a:ext cx="15001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50" y="3929063"/>
            <a:ext cx="1571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C:\Users\HP User\Desktop\milk_glass-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714875"/>
            <a:ext cx="15001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C:\Users\HP User\Desktop\imagesCA2NKQYJ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50" y="5500688"/>
            <a:ext cx="1571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Things to remember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848600" cy="5334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3399"/>
                </a:solidFill>
                <a:latin typeface="Arial Black" pitchFamily="34" charset="0"/>
              </a:rPr>
              <a:t>Nutrition Plan  </a:t>
            </a:r>
          </a:p>
          <a:p>
            <a:r>
              <a:rPr lang="en-US" b="1" dirty="0" smtClean="0">
                <a:solidFill>
                  <a:srgbClr val="003399"/>
                </a:solidFill>
              </a:rPr>
              <a:t>Develop the baby’s taste buds gradually.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Easy to digest - consistency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Well-balanced diet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Convenient: Easy to prepare &amp; affordable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Hygienic - use </a:t>
            </a:r>
            <a:r>
              <a:rPr lang="en-US" dirty="0" err="1" smtClean="0">
                <a:solidFill>
                  <a:srgbClr val="003399"/>
                </a:solidFill>
              </a:rPr>
              <a:t>katori</a:t>
            </a:r>
            <a:r>
              <a:rPr lang="en-US" dirty="0" smtClean="0">
                <a:solidFill>
                  <a:srgbClr val="003399"/>
                </a:solidFill>
              </a:rPr>
              <a:t>-spoon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Patience to feed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Availability of food items - nothing is hard and fast</a:t>
            </a:r>
          </a:p>
          <a:p>
            <a:pPr algn="ctr">
              <a:buFont typeface="Monotype Sorts" pitchFamily="2" charset="2"/>
              <a:buNone/>
            </a:pPr>
            <a:endParaRPr lang="en-US" dirty="0" smtClean="0"/>
          </a:p>
          <a:p>
            <a:pPr algn="ctr"/>
            <a:endParaRPr lang="en-US" sz="2800" dirty="0" smtClean="0">
              <a:solidFill>
                <a:srgbClr val="FF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Baby Weaning Foo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5600700" cy="3733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7110" name="Picture 6" descr="http://www.tesco.com/assets/babyclub/content/images/article_main_617x347/b_bf_weaning_Q_and_A_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0"/>
            <a:ext cx="6477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2" name="Picture 8" descr="http://pelorous.totallyplc.com/public/cms/209/432/122/72/IqHFmw_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43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9" descr="Maya enjoying messy eatin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781800" y="1600200"/>
            <a:ext cx="2971800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0" descr="BN_eatingbab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2743201"/>
            <a:ext cx="27432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114" name="Picture 10" descr="http://www.babycaredaily.com/wp-content/uploads/2009/06/1000147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34000"/>
            <a:ext cx="65532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9154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Likes and dislikes of the child - </a:t>
            </a:r>
            <a:r>
              <a:rPr lang="en-US" sz="3900" dirty="0" smtClean="0"/>
              <a:t>nothing is a must. Allow your child to dislike certain foods.</a:t>
            </a:r>
          </a:p>
          <a:p>
            <a:r>
              <a:rPr lang="en-US" sz="3500" dirty="0" smtClean="0"/>
              <a:t>No restriction on the volume - </a:t>
            </a:r>
            <a:r>
              <a:rPr lang="en-US" sz="3900" dirty="0" smtClean="0"/>
              <a:t>nothing is too much for the child</a:t>
            </a:r>
          </a:p>
          <a:p>
            <a:r>
              <a:rPr lang="en-US" sz="3500" dirty="0" smtClean="0"/>
              <a:t>Introduce one food at a time</a:t>
            </a:r>
          </a:p>
          <a:p>
            <a:r>
              <a:rPr lang="en-US" sz="3500" dirty="0" smtClean="0"/>
              <a:t>Food fads - </a:t>
            </a:r>
            <a:r>
              <a:rPr lang="en-US" sz="3900" dirty="0" smtClean="0"/>
              <a:t>hot and cold foods/ light and heavy foods</a:t>
            </a:r>
          </a:p>
          <a:p>
            <a:r>
              <a:rPr lang="en-US" sz="3500" dirty="0" smtClean="0"/>
              <a:t>Food fads - fats and sweets - not to be restricted</a:t>
            </a:r>
          </a:p>
          <a:p>
            <a:r>
              <a:rPr lang="en-US" sz="3500" dirty="0" smtClean="0"/>
              <a:t>Artificial milk formulas/ commercial formulas - </a:t>
            </a:r>
            <a:r>
              <a:rPr lang="en-US" sz="3900" dirty="0" smtClean="0"/>
              <a:t>not recommended</a:t>
            </a:r>
            <a:endParaRPr lang="en-US" sz="3500" dirty="0" smtClean="0"/>
          </a:p>
          <a:p>
            <a:pPr>
              <a:buFont typeface="Monotype Sorts" pitchFamily="2" charset="2"/>
              <a:buNone/>
            </a:pPr>
            <a:endParaRPr lang="en-US" dirty="0" smtClean="0"/>
          </a:p>
          <a:p>
            <a:pPr algn="ctr">
              <a:buFont typeface="Monotype Sorts" pitchFamily="2" charset="2"/>
              <a:buNone/>
            </a:pPr>
            <a:endParaRPr lang="en-US" dirty="0" smtClean="0"/>
          </a:p>
          <a:p>
            <a:pPr algn="ctr"/>
            <a:endParaRPr lang="en-US" sz="28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Faulty feeding and malnutrition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Feeding on artificial milk formulas - reconstituting wrongly.</a:t>
            </a:r>
          </a:p>
          <a:p>
            <a:r>
              <a:rPr lang="en-US" sz="2800" dirty="0" smtClean="0"/>
              <a:t>Feeding on diluted fresh milk</a:t>
            </a:r>
          </a:p>
          <a:p>
            <a:r>
              <a:rPr lang="en-US" sz="2800" dirty="0" smtClean="0"/>
              <a:t>Breast feeding for a long time</a:t>
            </a:r>
          </a:p>
          <a:p>
            <a:r>
              <a:rPr lang="en-US" sz="2800" dirty="0" smtClean="0"/>
              <a:t>Delayed weaning</a:t>
            </a:r>
          </a:p>
          <a:p>
            <a:r>
              <a:rPr lang="en-US" sz="2800" dirty="0" smtClean="0"/>
              <a:t>Feeding via dirty feeding bottles</a:t>
            </a:r>
          </a:p>
          <a:p>
            <a:r>
              <a:rPr lang="en-US" sz="2800" dirty="0" smtClean="0"/>
              <a:t>working mothers/ non-working mothers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en-US" sz="3600" smtClean="0">
                <a:solidFill>
                  <a:srgbClr val="FF3300"/>
                </a:solidFill>
                <a:latin typeface="Arial Black" pitchFamily="34" charset="0"/>
              </a:rPr>
              <a:t>Preparation of feed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2133600"/>
            <a:ext cx="5486400" cy="41148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3399"/>
                </a:solidFill>
              </a:rPr>
              <a:t>Wash hands before preparing baby’s feed.</a:t>
            </a:r>
          </a:p>
          <a:p>
            <a:pPr algn="just">
              <a:buFont typeface="Monotype Sorts" pitchFamily="2" charset="2"/>
              <a:buNone/>
            </a:pPr>
            <a:endParaRPr lang="en-US" dirty="0" smtClean="0">
              <a:solidFill>
                <a:srgbClr val="003399"/>
              </a:solidFill>
            </a:endParaRPr>
          </a:p>
          <a:p>
            <a:pPr algn="just">
              <a:buFont typeface="Monotype Sorts" pitchFamily="2" charset="2"/>
              <a:buNone/>
            </a:pPr>
            <a:endParaRPr lang="en-US" dirty="0" smtClean="0">
              <a:solidFill>
                <a:srgbClr val="003399"/>
              </a:solidFill>
            </a:endParaRPr>
          </a:p>
          <a:p>
            <a:pPr algn="just"/>
            <a:r>
              <a:rPr lang="en-US" dirty="0" smtClean="0">
                <a:solidFill>
                  <a:srgbClr val="003399"/>
                </a:solidFill>
              </a:rPr>
              <a:t>Boil drinking water or milk for 5 minutes. Leave it till it will lukewarm.</a:t>
            </a:r>
          </a:p>
        </p:txBody>
      </p:sp>
      <p:pic>
        <p:nvPicPr>
          <p:cNvPr id="23556" name="Picture 4" descr="N:\vikas.shrivastava\Cerelac Demo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N:\vikas.shrivastava\Cerelac Demo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en-US" sz="3600" smtClean="0">
                <a:solidFill>
                  <a:srgbClr val="FF3300"/>
                </a:solidFill>
                <a:latin typeface="Arial Black" pitchFamily="34" charset="0"/>
              </a:rPr>
              <a:t>Preparation of feed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1828800"/>
            <a:ext cx="4953000" cy="46482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3399"/>
                </a:solidFill>
              </a:rPr>
              <a:t>Pour the feed in bowl let it to be little cool. Check it’s temp. by hands.</a:t>
            </a:r>
          </a:p>
          <a:p>
            <a:pPr algn="just">
              <a:buFont typeface="Monotype Sorts" pitchFamily="2" charset="2"/>
              <a:buNone/>
            </a:pPr>
            <a:endParaRPr lang="en-US" dirty="0" smtClean="0">
              <a:solidFill>
                <a:srgbClr val="003399"/>
              </a:solidFill>
            </a:endParaRPr>
          </a:p>
          <a:p>
            <a:pPr algn="just"/>
            <a:r>
              <a:rPr lang="en-US" dirty="0" smtClean="0">
                <a:solidFill>
                  <a:srgbClr val="003399"/>
                </a:solidFill>
              </a:rPr>
              <a:t>Feed baby with a clean spoon</a:t>
            </a:r>
            <a:endParaRPr lang="en-US" dirty="0" smtClean="0"/>
          </a:p>
        </p:txBody>
      </p:sp>
      <p:pic>
        <p:nvPicPr>
          <p:cNvPr id="24580" name="Picture 4" descr="N:\vikas.shrivastava\Cerelac Demo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N:\vikas.shrivastava\Cerelac Demo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3434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NUTRITIONAL REQUIREMENTS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389120"/>
          </a:xfrm>
        </p:spPr>
        <p:txBody>
          <a:bodyPr/>
          <a:lstStyle/>
          <a:p>
            <a:r>
              <a:rPr lang="en-US" dirty="0" smtClean="0"/>
              <a:t>Carbohydrates</a:t>
            </a:r>
          </a:p>
          <a:p>
            <a:r>
              <a:rPr lang="en-US" dirty="0" smtClean="0"/>
              <a:t>Proteins</a:t>
            </a:r>
          </a:p>
          <a:p>
            <a:r>
              <a:rPr lang="en-US" dirty="0" smtClean="0"/>
              <a:t>Lipids</a:t>
            </a:r>
          </a:p>
          <a:p>
            <a:r>
              <a:rPr lang="en-US" dirty="0" smtClean="0"/>
              <a:t>Vitamins </a:t>
            </a:r>
          </a:p>
          <a:p>
            <a:r>
              <a:rPr lang="en-US" dirty="0" smtClean="0"/>
              <a:t>Minerals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http://www.nutrition.ecsd.net/grainsgrou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358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http://www.nutrition.ecsd.net/rice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http://www.nutrition.ecsd.net/vegetab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733800"/>
            <a:ext cx="223202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http://www.nutrition.ecsd.net/fruitgrou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962400"/>
            <a:ext cx="20955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667000"/>
            <a:ext cx="7116762" cy="1133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CARBOHYDRATES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http://www.nutrition.ecsd.net/grainsgrou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30734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http://www.nutrition.ecsd.net/nuts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066800"/>
            <a:ext cx="23717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http://www.nutrition.ecsd.net/almond%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505200"/>
            <a:ext cx="14462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http://www.nutrition.ecsd.net/beans%2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1148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 descr="http://www.nutrition.ecsd.net/egg%2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5052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6" descr="http://www.nutrition.ecsd.net/fish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876800"/>
            <a:ext cx="2286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7" descr="http://www.nutrition.ecsd.net/milk%2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685800"/>
            <a:ext cx="1701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2819400"/>
            <a:ext cx="7116762" cy="1133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http://www.nutrition.ecsd.net/milk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1701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 descr="http://www.nutrition.ecsd.net/but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24000"/>
            <a:ext cx="24352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http://www.nutrition.ecsd.net/egg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8862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09800" y="182880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LIPIDS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http://www.nutrition.ecsd.net/carro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18288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2" descr="http://www.nutrition.ecsd.net/squa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09600"/>
            <a:ext cx="8286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 descr="http://www.nutrition.ecsd.net/pumpk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609600"/>
            <a:ext cx="1414463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73" descr="http://www.nutrition.ecsd.net/strawberri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4958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74" descr="http://www.nutrition.ecsd.net/blueberries%20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2438400"/>
            <a:ext cx="1219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76" descr="http://www.nutrition.ecsd.net/cranberry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648200"/>
            <a:ext cx="8096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77" descr="http://www.nutrition.ecsd.net/apple%2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2514600"/>
            <a:ext cx="1733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78" descr="http://www.nutrition.ecsd.net/cherries%20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4267200"/>
            <a:ext cx="15335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79" descr="http://www.nutrition.ecsd.net/pomegranat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4400" y="3276600"/>
            <a:ext cx="1476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80" descr="http://www.nutrition.ecsd.net/grapes%20red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77000" y="12954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13" descr="http://www.nutrition.ecsd.net/papaya%202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4343400"/>
            <a:ext cx="1935163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14" descr="http://www.nutrition.ecsd.net/cranberries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0" y="1981200"/>
            <a:ext cx="9032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143000" y="2743200"/>
            <a:ext cx="3917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VITAMIN-A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PICO on </a:t>
            </a:r>
            <a:r>
              <a:rPr lang="en-US" dirty="0" err="1" smtClean="0"/>
              <a:t>ifact</a:t>
            </a:r>
            <a:r>
              <a:rPr lang="en-US" dirty="0" smtClean="0"/>
              <a:t> of weaning diet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Infants(0-6</a:t>
                      </a:r>
                      <a:r>
                        <a:rPr lang="en-US" baseline="0" dirty="0" smtClean="0"/>
                        <a:t> month)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Massed </a:t>
                      </a:r>
                      <a:r>
                        <a:rPr lang="en-US" dirty="0" err="1" smtClean="0"/>
                        <a:t>fruits,vegetables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dalwater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juice,</a:t>
                      </a:r>
                    </a:p>
                    <a:p>
                      <a:r>
                        <a:rPr lang="en-US" dirty="0" smtClean="0"/>
                        <a:t>breast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Exclusive</a:t>
                      </a:r>
                      <a:r>
                        <a:rPr lang="en-US" baseline="0" dirty="0" smtClean="0"/>
                        <a:t> breast feeding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Infant who have a </a:t>
                      </a:r>
                      <a:r>
                        <a:rPr lang="en-US" dirty="0" smtClean="0"/>
                        <a:t>Massed </a:t>
                      </a:r>
                      <a:r>
                        <a:rPr lang="en-US" dirty="0" err="1" smtClean="0"/>
                        <a:t>fruits,vegetables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dalwater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juice,</a:t>
                      </a:r>
                    </a:p>
                    <a:p>
                      <a:r>
                        <a:rPr lang="en-US" dirty="0" smtClean="0"/>
                        <a:t>breast milk have a higher growth by 1.5 than who had only breast feed.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>
            <a:noAutofit/>
          </a:bodyPr>
          <a:lstStyle/>
          <a:p>
            <a:r>
              <a:rPr lang="en-US" sz="6600" b="1" u="sng" dirty="0" smtClean="0"/>
              <a:t>WEANING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5715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Process of introducing semi-liquid to semi-solid foods along with breast milk.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3733800"/>
            <a:ext cx="7696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>
                <a:latin typeface="Andalus" pitchFamily="18" charset="-78"/>
                <a:cs typeface="Andalus" pitchFamily="18" charset="-78"/>
              </a:rPr>
              <a:t>Weaning is the process in which an infant is taken out from the breast milk to a mixed diet.</a:t>
            </a:r>
          </a:p>
          <a:p>
            <a:pPr>
              <a:buFont typeface="Arial" charset="0"/>
              <a:buNone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87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IN" b="1" smtClean="0"/>
              <a:t>ANY QUERIES?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813752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88392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Weaning is a process through which a baby's dependency on mother's milk is slowly reducing.</a:t>
            </a:r>
          </a:p>
          <a:p>
            <a:endParaRPr lang="en-US" dirty="0"/>
          </a:p>
        </p:txBody>
      </p:sp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33800"/>
            <a:ext cx="8839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Autofit/>
          </a:bodyPr>
          <a:lstStyle/>
          <a:p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When to start weaning?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457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6 months of age ( WHO reco.)</a:t>
            </a:r>
          </a:p>
          <a:p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Complementary feeding  initiated and </a:t>
            </a:r>
          </a:p>
          <a:p>
            <a:pPr>
              <a:buFont typeface="Monotype Sorts" pitchFamily="2" charset="2"/>
              <a:buNone/>
            </a:pP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Supplementary to breast milk started.</a:t>
            </a:r>
          </a:p>
          <a:p>
            <a:pPr>
              <a:buFont typeface="Monotype Sorts" pitchFamily="2" charset="2"/>
              <a:buNone/>
            </a:pP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Breast milk output	600-700 ml/d (healthy mother)</a:t>
            </a:r>
          </a:p>
        </p:txBody>
      </p:sp>
      <p:pic>
        <p:nvPicPr>
          <p:cNvPr id="1027" name="Picture 3" descr="C:\Users\admin\Desktop\baby-being-fed80402697-621x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835" y="3733800"/>
            <a:ext cx="407816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Why start weaning at 6 months?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648200" cy="472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Breast milk sufficient for the growth of the baby only till 6 months of age.</a:t>
            </a:r>
          </a:p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Breast milk output starts to decline thereafter but baby’s physical + mental development continues at a very fast pace till the end of 2 years.</a:t>
            </a:r>
          </a:p>
          <a:p>
            <a:pPr>
              <a:buNone/>
            </a:pP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Weaning latest by 6 months - failing which will lead to malnutrition.</a:t>
            </a:r>
          </a:p>
          <a:p>
            <a:pPr>
              <a:buFont typeface="Monotype Sorts" pitchFamily="2" charset="2"/>
              <a:buNone/>
            </a:pPr>
            <a:endParaRPr lang="en-US" sz="2400" dirty="0" smtClean="0"/>
          </a:p>
        </p:txBody>
      </p:sp>
      <p:pic>
        <p:nvPicPr>
          <p:cNvPr id="2050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4191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10600" cy="60198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rate of increase in length and weight declines but still the child is growing in size. Other activities like learning to turn, crawl, standing with support, walking, running / vocabulary/ teething/ learning to eat by himself/ grasp etc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Food contain complex form of nutrients. Child is ready to digest these complex CHO, Protein and fats by 6 months of age. Enzymes to digest complex nutrients are fully activated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Critical/ crucial period</a:t>
            </a:r>
            <a:r>
              <a:rPr lang="en-US" sz="3600" dirty="0" smtClean="0"/>
              <a:t> - each month is different till one year of age.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6324600" cy="5181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Weaning at proper time</a:t>
            </a:r>
          </a:p>
          <a:p>
            <a:r>
              <a:rPr lang="en-US" dirty="0" smtClean="0"/>
              <a:t>Transition from liquid to solids - gradual</a:t>
            </a:r>
          </a:p>
          <a:p>
            <a:r>
              <a:rPr lang="en-US" dirty="0" smtClean="0"/>
              <a:t>Frequency from 10 feeds per day (breast feeding) to 6-7 feeds per day - gradual</a:t>
            </a:r>
          </a:p>
          <a:p>
            <a:r>
              <a:rPr lang="en-US" dirty="0" smtClean="0"/>
              <a:t>Amount of food to be offered at a time eg; when the child is small---- can manage small amount of feeds each time ----- frequency is high</a:t>
            </a:r>
          </a:p>
          <a:p>
            <a:pPr>
              <a:buNone/>
            </a:pPr>
            <a:endParaRPr lang="en-US" dirty="0" smtClean="0"/>
          </a:p>
          <a:p>
            <a:pPr algn="just"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</a:rPr>
              <a:t>Once the critical stage of learning a particular behavior is over, it is difficult to teach that behavior at a later stage.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>
              <a:buFont typeface="Monotype Sorts" pitchFamily="2" charset="2"/>
              <a:buNone/>
            </a:pPr>
            <a:endParaRPr lang="en-US" dirty="0" smtClean="0"/>
          </a:p>
        </p:txBody>
      </p:sp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143000"/>
            <a:ext cx="2590801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r p k  jain\desktop\sangeeta destop\entrepreneur ref\for cd diwakar\naip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8" y="6143644"/>
            <a:ext cx="928688" cy="579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Dr P K  Jain\Desktop\ignou-univers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25" y="6143625"/>
            <a:ext cx="838200" cy="60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500813" y="6519863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Next</a:t>
            </a:r>
          </a:p>
        </p:txBody>
      </p:sp>
      <p:sp>
        <p:nvSpPr>
          <p:cNvPr id="11" name="TextBox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4071938" y="6519863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Previous</a:t>
            </a:r>
          </a:p>
        </p:txBody>
      </p:sp>
      <p:sp>
        <p:nvSpPr>
          <p:cNvPr id="12" name="TextBox 11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1928813" y="6519863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End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14374" y="304800"/>
            <a:ext cx="7972425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Points to be considered while introducing weaning foods: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71563" y="1643063"/>
            <a:ext cx="7386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400" dirty="0"/>
              <a:t>Introduce only one food at a time.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1000" y="24384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</a:rPr>
              <a:t>Allow the infant to become </a:t>
            </a:r>
            <a:r>
              <a:rPr lang="en-US" sz="2400" dirty="0" smtClean="0">
                <a:solidFill>
                  <a:srgbClr val="C00000"/>
                </a:solidFill>
              </a:rPr>
              <a:t>familiar </a:t>
            </a:r>
            <a:r>
              <a:rPr lang="en-US" sz="2400" dirty="0">
                <a:solidFill>
                  <a:srgbClr val="C00000"/>
                </a:solidFill>
              </a:rPr>
              <a:t>with the food before trying to give another.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4290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Give very small amounts of any new food at the beginning.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4800" y="44196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</a:rPr>
              <a:t>Use a very thin consistency when starting solid foods.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1000" y="51054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400" dirty="0"/>
              <a:t>Variety in choice of foods is important.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5800" y="57912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</a:rPr>
              <a:t>Give freshly prepared food.</a:t>
            </a:r>
            <a:endParaRPr lang="en-IN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5" grpId="0"/>
      <p:bldP spid="16" grpId="0"/>
      <p:bldP spid="14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</TotalTime>
  <Words>897</Words>
  <Application>Microsoft Office PowerPoint</Application>
  <PresentationFormat>On-screen Show (4:3)</PresentationFormat>
  <Paragraphs>223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Slide 1</vt:lpstr>
      <vt:lpstr>Slide 2</vt:lpstr>
      <vt:lpstr>WEANING</vt:lpstr>
      <vt:lpstr>Slide 4</vt:lpstr>
      <vt:lpstr>When to start weaning?</vt:lpstr>
      <vt:lpstr>Why start weaning at 6 months?</vt:lpstr>
      <vt:lpstr>Slide 7</vt:lpstr>
      <vt:lpstr>Critical/ crucial period - each month is different till one year of age.</vt:lpstr>
      <vt:lpstr>Slide 9</vt:lpstr>
      <vt:lpstr>How to initiate weaning and progress</vt:lpstr>
      <vt:lpstr>Slide 11</vt:lpstr>
      <vt:lpstr>How to initiate weaning and progress</vt:lpstr>
      <vt:lpstr>Slide 13</vt:lpstr>
      <vt:lpstr>What to feed?</vt:lpstr>
      <vt:lpstr>From 6-7 months</vt:lpstr>
      <vt:lpstr>From 8-9 months</vt:lpstr>
      <vt:lpstr>From 10 - 12 months</vt:lpstr>
      <vt:lpstr>Slide 18</vt:lpstr>
      <vt:lpstr>Things to remember</vt:lpstr>
      <vt:lpstr>Slide 20</vt:lpstr>
      <vt:lpstr>Faulty feeding and malnutrition</vt:lpstr>
      <vt:lpstr>Preparation of feed</vt:lpstr>
      <vt:lpstr>Preparation of feed</vt:lpstr>
      <vt:lpstr>NUTRITIONAL REQUIREMENTS</vt:lpstr>
      <vt:lpstr>Slide 25</vt:lpstr>
      <vt:lpstr>Slide 26</vt:lpstr>
      <vt:lpstr>Slide 27</vt:lpstr>
      <vt:lpstr>Slide 28</vt:lpstr>
      <vt:lpstr>PICO on ifact of weaning diet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Priyanka Rathore</cp:lastModifiedBy>
  <cp:revision>54</cp:revision>
  <dcterms:created xsi:type="dcterms:W3CDTF">2015-09-21T14:18:44Z</dcterms:created>
  <dcterms:modified xsi:type="dcterms:W3CDTF">2021-08-13T04:07:50Z</dcterms:modified>
</cp:coreProperties>
</file>