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57" r:id="rId3"/>
    <p:sldId id="258" r:id="rId4"/>
    <p:sldId id="260" r:id="rId5"/>
    <p:sldId id="261" r:id="rId6"/>
    <p:sldId id="268" r:id="rId7"/>
    <p:sldId id="269" r:id="rId8"/>
    <p:sldId id="283" r:id="rId9"/>
    <p:sldId id="263" r:id="rId10"/>
    <p:sldId id="264" r:id="rId11"/>
    <p:sldId id="266" r:id="rId12"/>
    <p:sldId id="277" r:id="rId13"/>
    <p:sldId id="271" r:id="rId14"/>
    <p:sldId id="278" r:id="rId15"/>
    <p:sldId id="314" r:id="rId16"/>
    <p:sldId id="279" r:id="rId17"/>
    <p:sldId id="280" r:id="rId18"/>
    <p:sldId id="272" r:id="rId19"/>
    <p:sldId id="273" r:id="rId20"/>
    <p:sldId id="274" r:id="rId21"/>
    <p:sldId id="275" r:id="rId22"/>
    <p:sldId id="276" r:id="rId23"/>
    <p:sldId id="282" r:id="rId24"/>
    <p:sldId id="284" r:id="rId25"/>
    <p:sldId id="285" r:id="rId26"/>
    <p:sldId id="287" r:id="rId27"/>
    <p:sldId id="288" r:id="rId28"/>
    <p:sldId id="289" r:id="rId29"/>
    <p:sldId id="290" r:id="rId30"/>
    <p:sldId id="291" r:id="rId31"/>
    <p:sldId id="295" r:id="rId32"/>
    <p:sldId id="296" r:id="rId33"/>
    <p:sldId id="297" r:id="rId34"/>
    <p:sldId id="298" r:id="rId35"/>
    <p:sldId id="299" r:id="rId36"/>
    <p:sldId id="300" r:id="rId37"/>
    <p:sldId id="301" r:id="rId38"/>
    <p:sldId id="302" r:id="rId39"/>
    <p:sldId id="303" r:id="rId40"/>
    <p:sldId id="304" r:id="rId41"/>
    <p:sldId id="315" r:id="rId42"/>
    <p:sldId id="316" r:id="rId43"/>
    <p:sldId id="317" r:id="rId44"/>
    <p:sldId id="31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8A181-8449-4369-B47A-7705A68B8F62}" type="datetimeFigureOut">
              <a:rPr lang="en-US" smtClean="0"/>
              <a:pPr/>
              <a:t>7/30/2021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D78B8-AAB7-45B3-83A6-587BC81E9C72}" type="slidenum">
              <a:rPr lang="en-US" smtClean="0"/>
              <a:pPr/>
              <a:t>‹#›</a:t>
            </a:fld>
            <a:endParaRPr lang="en-US"/>
          </a:p>
        </p:txBody>
      </p:sp>
    </p:spTree>
    <p:extLst>
      <p:ext uri="{BB962C8B-B14F-4D97-AF65-F5344CB8AC3E}">
        <p14:creationId xmlns:p14="http://schemas.microsoft.com/office/powerpoint/2010/main" val="101894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89550CB-8E5A-49D5-A843-4A581AA446D9}" type="slidenum">
              <a:rPr lang="en-US" smtClean="0"/>
              <a:pPr/>
              <a:t>16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125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9A1ECE3-F7BE-4A8C-A30F-E27143FCBFA3}" type="slidenum">
              <a:rPr lang="en-US" smtClean="0"/>
              <a:pPr/>
              <a:t>17</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9970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43000" y="685800"/>
            <a:ext cx="4572000" cy="3429000"/>
          </a:xfrm>
          <a:ln/>
        </p:spPr>
      </p:sp>
      <p:sp>
        <p:nvSpPr>
          <p:cNvPr id="121859" name="Rectangle 3"/>
          <p:cNvSpPr>
            <a:spLocks noGrp="1" noChangeArrowheads="1"/>
          </p:cNvSpPr>
          <p:nvPr>
            <p:ph type="body" idx="1"/>
          </p:nvPr>
        </p:nvSpPr>
        <p:spPr>
          <a:xfrm>
            <a:off x="685959" y="4343481"/>
            <a:ext cx="5486083" cy="4114960"/>
          </a:xfrm>
          <a:noFill/>
          <a:ln/>
        </p:spPr>
        <p:txBody>
          <a:bodyPr/>
          <a:lstStyle/>
          <a:p>
            <a:pPr>
              <a:lnSpc>
                <a:spcPct val="90000"/>
              </a:lnSpc>
            </a:pPr>
            <a:endParaRPr lang="en-US" smtClean="0">
              <a:latin typeface="Arial" charset="0"/>
            </a:endParaRPr>
          </a:p>
        </p:txBody>
      </p:sp>
    </p:spTree>
    <p:extLst>
      <p:ext uri="{BB962C8B-B14F-4D97-AF65-F5344CB8AC3E}">
        <p14:creationId xmlns:p14="http://schemas.microsoft.com/office/powerpoint/2010/main" val="67688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EA9C26-D946-4875-B6BA-3C6763330610}" type="slidenum">
              <a:rPr lang="en-US"/>
              <a:pPr/>
              <a:t>24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158486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0A55973-C8E0-400D-84C6-A890F2064C09}" type="slidenum">
              <a:rPr lang="en-US"/>
              <a:pPr/>
              <a:t>25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499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C8166B3-9101-4464-8B46-787264B98E3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8166B3-9101-4464-8B46-787264B98E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8166B3-9101-4464-8B46-787264B98E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8166B3-9101-4464-8B46-787264B98E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8166B3-9101-4464-8B46-787264B98E3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C8166B3-9101-4464-8B46-787264B98E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C8166B3-9101-4464-8B46-787264B98E3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C8166B3-9101-4464-8B46-787264B98E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C8166B3-9101-4464-8B46-787264B98E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E6E950-042D-4AE2-BEC2-E1E30C6B843E}" type="datetimeFigureOut">
              <a:rPr lang="en-US" smtClean="0"/>
              <a:pPr/>
              <a:t>7/30/2021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C8166B3-9101-4464-8B46-787264B98E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8E6E950-042D-4AE2-BEC2-E1E30C6B843E}" type="datetimeFigureOut">
              <a:rPr lang="en-US" smtClean="0"/>
              <a:pPr/>
              <a:t>7/30/2021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C8166B3-9101-4464-8B46-787264B98E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8E6E950-042D-4AE2-BEC2-E1E30C6B843E}" type="datetimeFigureOut">
              <a:rPr lang="en-US" smtClean="0"/>
              <a:pPr/>
              <a:t>7/30/2021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C8166B3-9101-4464-8B46-787264B98E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Documents%20and%20Settings\Laptop\My%20Documents\My%20Music\Normal%20Heart%20Sounds.mp3"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file:///C:\Documents%20and%20Settings\Laptop\My%20Documents\My%20Music\Fourth%20Heart%20Sound.mp3" TargetMode="External"/><Relationship Id="rId7" Type="http://schemas.openxmlformats.org/officeDocument/2006/relationships/image" Target="../media/image8.jpeg"/><Relationship Id="rId2" Type="http://schemas.openxmlformats.org/officeDocument/2006/relationships/audio" Target="file:///C:\Documents%20and%20Settings\Laptop\My%20Documents\My%20Music\S4%20Sound.wav" TargetMode="External"/><Relationship Id="rId1" Type="http://schemas.openxmlformats.org/officeDocument/2006/relationships/audio" Target="../media/audio1.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file:///C:\Documents%20and%20Settings\Laptop\My%20Documents\My%20Music\S3.mp3" TargetMode="Externa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077200" cy="1975104"/>
          </a:xfrm>
        </p:spPr>
        <p:txBody>
          <a:bodyPr>
            <a:noAutofit/>
          </a:bodyPr>
          <a:lstStyle/>
          <a:p>
            <a:pPr algn="ctr"/>
            <a:r>
              <a:rPr lang="en-US" sz="6000" b="1" dirty="0" smtClean="0"/>
              <a:t>ASSESSMENT CARDIOVASCULAR</a:t>
            </a:r>
            <a:br>
              <a:rPr lang="en-US" sz="6000" b="1" dirty="0" smtClean="0"/>
            </a:br>
            <a:r>
              <a:rPr lang="en-US" sz="6000" b="1" dirty="0" smtClean="0"/>
              <a:t>SYSTEM</a:t>
            </a:r>
            <a:br>
              <a:rPr lang="en-US" sz="6000" b="1" dirty="0" smtClean="0"/>
            </a:br>
            <a:r>
              <a:rPr lang="en-US" sz="6000" b="1" dirty="0" smtClean="0"/>
              <a:t/>
            </a:r>
            <a:br>
              <a:rPr lang="en-US" sz="6000" b="1" dirty="0" smtClean="0"/>
            </a:br>
            <a:r>
              <a:rPr lang="en-US" sz="3600" dirty="0" err="1" smtClean="0"/>
              <a:t>By:Sonal</a:t>
            </a:r>
            <a:r>
              <a:rPr lang="en-US" sz="3600" dirty="0" smtClean="0"/>
              <a:t> Patel</a:t>
            </a:r>
            <a:br>
              <a:rPr lang="en-US" sz="3600" dirty="0" smtClean="0"/>
            </a:br>
            <a:r>
              <a:rPr lang="en-US" sz="3600" dirty="0" smtClean="0"/>
              <a:t>SNC</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Grp="1" noRot="1" noChangeArrowheads="1"/>
          </p:cNvSpPr>
          <p:nvPr>
            <p:ph type="body" idx="1"/>
          </p:nvPr>
        </p:nvSpPr>
        <p:spPr>
          <a:xfrm>
            <a:off x="304800" y="1905000"/>
            <a:ext cx="8540750" cy="4648200"/>
          </a:xfrm>
        </p:spPr>
        <p:txBody>
          <a:bodyPr/>
          <a:lstStyle/>
          <a:p>
            <a:pPr eaLnBrk="1" hangingPunct="1">
              <a:lnSpc>
                <a:spcPct val="90000"/>
              </a:lnSpc>
              <a:defRPr/>
            </a:pPr>
            <a:r>
              <a:rPr lang="en-US" sz="3600" dirty="0" smtClean="0">
                <a:effectLst>
                  <a:outerShdw blurRad="38100" dist="38100" dir="2700000" algn="tl">
                    <a:srgbClr val="FFFFFF"/>
                  </a:outerShdw>
                </a:effectLst>
              </a:rPr>
              <a:t>The second heart sound - diastolic </a:t>
            </a:r>
            <a:r>
              <a:rPr lang="en-US" sz="3600" b="1" dirty="0" smtClean="0">
                <a:solidFill>
                  <a:srgbClr val="0000FF"/>
                </a:solidFill>
              </a:rPr>
              <a:t>S</a:t>
            </a:r>
            <a:r>
              <a:rPr lang="en-US" sz="2000" b="1" dirty="0" smtClean="0">
                <a:solidFill>
                  <a:srgbClr val="0000FF"/>
                </a:solidFill>
              </a:rPr>
              <a:t>2</a:t>
            </a:r>
            <a:r>
              <a:rPr lang="en-US" sz="3600" b="1" dirty="0" smtClean="0">
                <a:solidFill>
                  <a:srgbClr val="0000FF"/>
                </a:solidFill>
              </a:rPr>
              <a:t>:</a:t>
            </a:r>
            <a:endParaRPr lang="en-US" sz="3600" dirty="0" smtClean="0">
              <a:effectLst>
                <a:outerShdw blurRad="38100" dist="38100" dir="2700000" algn="tl">
                  <a:srgbClr val="FFFFFF"/>
                </a:outerShdw>
              </a:effectLst>
            </a:endParaRPr>
          </a:p>
          <a:p>
            <a:pPr lvl="1" eaLnBrk="1" hangingPunct="1">
              <a:lnSpc>
                <a:spcPct val="90000"/>
              </a:lnSpc>
              <a:defRPr/>
            </a:pPr>
            <a:r>
              <a:rPr lang="en-US" sz="3200" dirty="0" smtClean="0">
                <a:effectLst>
                  <a:outerShdw blurRad="38100" dist="38100" dir="2700000" algn="tl">
                    <a:srgbClr val="FFFFFF"/>
                  </a:outerShdw>
                </a:effectLst>
              </a:rPr>
              <a:t>Signals the closure of </a:t>
            </a:r>
            <a:r>
              <a:rPr lang="en-US" sz="3200" dirty="0" err="1" smtClean="0">
                <a:effectLst>
                  <a:outerShdw blurRad="38100" dist="38100" dir="2700000" algn="tl">
                    <a:srgbClr val="FFFFFF"/>
                  </a:outerShdw>
                </a:effectLst>
              </a:rPr>
              <a:t>semilunar</a:t>
            </a:r>
            <a:r>
              <a:rPr lang="en-US" sz="3200" dirty="0" smtClean="0">
                <a:effectLst>
                  <a:outerShdw blurRad="38100" dist="38100" dir="2700000" algn="tl">
                    <a:srgbClr val="FFFFFF"/>
                  </a:outerShdw>
                </a:effectLst>
              </a:rPr>
              <a:t> valves and the end of systole.</a:t>
            </a:r>
          </a:p>
          <a:p>
            <a:pPr lvl="1" eaLnBrk="1" hangingPunct="1">
              <a:lnSpc>
                <a:spcPct val="90000"/>
              </a:lnSpc>
              <a:defRPr/>
            </a:pPr>
            <a:r>
              <a:rPr lang="en-US" sz="3200" dirty="0" smtClean="0">
                <a:effectLst>
                  <a:outerShdw blurRad="38100" dist="38100" dir="2700000" algn="tl">
                    <a:srgbClr val="FFFFFF"/>
                  </a:outerShdw>
                </a:effectLst>
              </a:rPr>
              <a:t>Consists of aortic </a:t>
            </a:r>
            <a:r>
              <a:rPr lang="en-US" sz="3200" dirty="0" smtClean="0">
                <a:solidFill>
                  <a:srgbClr val="0000FF"/>
                </a:solidFill>
              </a:rPr>
              <a:t>A</a:t>
            </a:r>
            <a:r>
              <a:rPr lang="en-US" sz="1800" dirty="0" smtClean="0">
                <a:solidFill>
                  <a:srgbClr val="0000FF"/>
                </a:solidFill>
              </a:rPr>
              <a:t>2</a:t>
            </a:r>
            <a:r>
              <a:rPr lang="en-US" sz="3200" dirty="0" smtClean="0">
                <a:effectLst>
                  <a:outerShdw blurRad="38100" dist="38100" dir="2700000" algn="tl">
                    <a:srgbClr val="FFFFFF"/>
                  </a:outerShdw>
                </a:effectLst>
              </a:rPr>
              <a:t> and </a:t>
            </a:r>
            <a:r>
              <a:rPr lang="en-US" sz="3200" dirty="0" err="1" smtClean="0">
                <a:effectLst>
                  <a:outerShdw blurRad="38100" dist="38100" dir="2700000" algn="tl">
                    <a:srgbClr val="FFFFFF"/>
                  </a:outerShdw>
                </a:effectLst>
              </a:rPr>
              <a:t>pulmonic</a:t>
            </a:r>
            <a:r>
              <a:rPr lang="en-US" sz="3200" dirty="0" smtClean="0">
                <a:effectLst>
                  <a:outerShdw blurRad="38100" dist="38100" dir="2700000" algn="tl">
                    <a:srgbClr val="FFFFFF"/>
                  </a:outerShdw>
                </a:effectLst>
              </a:rPr>
              <a:t> </a:t>
            </a:r>
            <a:r>
              <a:rPr lang="en-US" sz="3200" dirty="0" smtClean="0">
                <a:solidFill>
                  <a:srgbClr val="0000FF"/>
                </a:solidFill>
              </a:rPr>
              <a:t>P</a:t>
            </a:r>
            <a:r>
              <a:rPr lang="en-US" sz="1800" dirty="0" smtClean="0">
                <a:solidFill>
                  <a:srgbClr val="0000FF"/>
                </a:solidFill>
              </a:rPr>
              <a:t>2</a:t>
            </a:r>
            <a:r>
              <a:rPr lang="en-US" sz="3200" dirty="0" smtClean="0">
                <a:effectLst>
                  <a:outerShdw blurRad="38100" dist="38100" dir="2700000" algn="tl">
                    <a:srgbClr val="FFFFFF"/>
                  </a:outerShdw>
                </a:effectLst>
              </a:rPr>
              <a:t> components.</a:t>
            </a:r>
          </a:p>
          <a:p>
            <a:pPr lvl="1" eaLnBrk="1" hangingPunct="1">
              <a:lnSpc>
                <a:spcPct val="90000"/>
              </a:lnSpc>
              <a:defRPr/>
            </a:pPr>
            <a:r>
              <a:rPr lang="en-US" sz="3200" dirty="0" smtClean="0">
                <a:effectLst>
                  <a:outerShdw blurRad="38100" dist="38100" dir="2700000" algn="tl">
                    <a:srgbClr val="FFFFFF"/>
                  </a:outerShdw>
                </a:effectLst>
              </a:rPr>
              <a:t>Is loudest at the base.</a:t>
            </a:r>
          </a:p>
          <a:p>
            <a:pPr eaLnBrk="1" hangingPunct="1">
              <a:lnSpc>
                <a:spcPct val="90000"/>
              </a:lnSpc>
              <a:defRPr/>
            </a:pPr>
            <a:r>
              <a:rPr lang="en-US" sz="3600" b="1" dirty="0" smtClean="0">
                <a:solidFill>
                  <a:srgbClr val="0000FF"/>
                </a:solidFill>
              </a:rPr>
              <a:t>S</a:t>
            </a:r>
            <a:r>
              <a:rPr lang="en-US" sz="2400" b="1" dirty="0" smtClean="0">
                <a:solidFill>
                  <a:srgbClr val="0000FF"/>
                </a:solidFill>
              </a:rPr>
              <a:t>1</a:t>
            </a:r>
            <a:r>
              <a:rPr lang="en-US" sz="3600" b="1" dirty="0" smtClean="0">
                <a:solidFill>
                  <a:srgbClr val="0000FF"/>
                </a:solidFill>
              </a:rPr>
              <a:t> &amp; S</a:t>
            </a:r>
            <a:r>
              <a:rPr lang="en-US" sz="2000" b="1" dirty="0" smtClean="0">
                <a:solidFill>
                  <a:srgbClr val="0000FF"/>
                </a:solidFill>
              </a:rPr>
              <a:t>2</a:t>
            </a:r>
            <a:r>
              <a:rPr lang="en-US" dirty="0" smtClean="0">
                <a:effectLst>
                  <a:outerShdw blurRad="38100" dist="38100" dir="2700000" algn="tl">
                    <a:srgbClr val="FFFFFF"/>
                  </a:outerShdw>
                </a:effectLst>
              </a:rPr>
              <a:t> correspond  respectively to the familiar "</a:t>
            </a:r>
            <a:r>
              <a:rPr lang="en-US" dirty="0" err="1" smtClean="0">
                <a:effectLst>
                  <a:outerShdw blurRad="38100" dist="38100" dir="2700000" algn="tl">
                    <a:srgbClr val="FFFFFF"/>
                  </a:outerShdw>
                </a:effectLst>
              </a:rPr>
              <a:t>lub</a:t>
            </a:r>
            <a:r>
              <a:rPr lang="en-US" dirty="0" smtClean="0">
                <a:effectLst>
                  <a:outerShdw blurRad="38100" dist="38100" dir="2700000" algn="tl">
                    <a:srgbClr val="FFFFFF"/>
                  </a:outerShdw>
                </a:effectLst>
              </a:rPr>
              <a:t> dub" often used to describe the sounds.</a:t>
            </a:r>
            <a:r>
              <a:rPr lang="ru-RU" dirty="0" smtClean="0">
                <a:effectLst>
                  <a:outerShdw blurRad="38100" dist="38100" dir="2700000" algn="tl">
                    <a:srgbClr val="FFFFFF"/>
                  </a:outerShdw>
                </a:effectLs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990600" y="0"/>
            <a:ext cx="7772400" cy="914400"/>
          </a:xfrm>
        </p:spPr>
        <p:txBody>
          <a:bodyPr/>
          <a:lstStyle/>
          <a:p>
            <a:pPr eaLnBrk="1" hangingPunct="1">
              <a:defRPr/>
            </a:pPr>
            <a:r>
              <a:rPr lang="en-US" dirty="0" smtClean="0">
                <a:effectLst>
                  <a:outerShdw blurRad="38100" dist="38100" dir="2700000" algn="tl">
                    <a:srgbClr val="FFFFFF"/>
                  </a:outerShdw>
                </a:effectLst>
              </a:rPr>
              <a:t>Other Heart Sounds</a:t>
            </a:r>
            <a:endParaRPr lang="ru-RU" dirty="0" smtClean="0">
              <a:effectLst>
                <a:outerShdw blurRad="38100" dist="38100" dir="2700000" algn="tl">
                  <a:srgbClr val="FFFFFF"/>
                </a:outerShdw>
              </a:effectLst>
            </a:endParaRPr>
          </a:p>
        </p:txBody>
      </p:sp>
      <p:sp>
        <p:nvSpPr>
          <p:cNvPr id="23555" name="Rectangle 3"/>
          <p:cNvSpPr>
            <a:spLocks noGrp="1" noRot="1" noChangeArrowheads="1"/>
          </p:cNvSpPr>
          <p:nvPr>
            <p:ph type="body" idx="1"/>
          </p:nvPr>
        </p:nvSpPr>
        <p:spPr>
          <a:xfrm>
            <a:off x="457200" y="762000"/>
            <a:ext cx="8686800" cy="5562600"/>
          </a:xfrm>
        </p:spPr>
        <p:txBody>
          <a:bodyPr>
            <a:noAutofit/>
          </a:bodyPr>
          <a:lstStyle/>
          <a:p>
            <a:pPr eaLnBrk="1" hangingPunct="1">
              <a:lnSpc>
                <a:spcPct val="80000"/>
              </a:lnSpc>
              <a:defRPr/>
            </a:pPr>
            <a:r>
              <a:rPr lang="en-US" sz="3200" dirty="0" smtClean="0">
                <a:effectLst>
                  <a:outerShdw blurRad="38100" dist="38100" dir="2700000" algn="tl">
                    <a:srgbClr val="FFFFFF"/>
                  </a:outerShdw>
                </a:effectLst>
              </a:rPr>
              <a:t>Extra Heart Sounds:</a:t>
            </a:r>
          </a:p>
          <a:p>
            <a:pPr lvl="1" eaLnBrk="1" hangingPunct="1">
              <a:lnSpc>
                <a:spcPct val="80000"/>
              </a:lnSpc>
              <a:defRPr/>
            </a:pPr>
            <a:r>
              <a:rPr lang="en-US" sz="3600" dirty="0" smtClean="0">
                <a:solidFill>
                  <a:srgbClr val="0000FF"/>
                </a:solidFill>
              </a:rPr>
              <a:t>S</a:t>
            </a:r>
            <a:r>
              <a:rPr lang="en-US" sz="2400" dirty="0" smtClean="0">
                <a:solidFill>
                  <a:srgbClr val="0000FF"/>
                </a:solidFill>
              </a:rPr>
              <a:t>3 </a:t>
            </a:r>
          </a:p>
          <a:p>
            <a:pPr lvl="2" eaLnBrk="1" hangingPunct="1">
              <a:lnSpc>
                <a:spcPct val="80000"/>
              </a:lnSpc>
              <a:defRPr/>
            </a:pPr>
            <a:r>
              <a:rPr lang="en-US" sz="2800" dirty="0" smtClean="0">
                <a:effectLst>
                  <a:outerShdw blurRad="38100" dist="38100" dir="2700000" algn="tl">
                    <a:srgbClr val="FFFFFF"/>
                  </a:outerShdw>
                </a:effectLst>
              </a:rPr>
              <a:t>is the result of vibrations produced during ventricular filling. </a:t>
            </a:r>
          </a:p>
          <a:p>
            <a:pPr lvl="2">
              <a:lnSpc>
                <a:spcPct val="80000"/>
              </a:lnSpc>
              <a:defRPr/>
            </a:pPr>
            <a:r>
              <a:rPr lang="en-US" sz="2800" dirty="0" smtClean="0"/>
              <a:t>It can be thought of as a sound which is generated when the ventricle is forced to dilate beyond its normal range because the atrium has overloaded volume. As seen in </a:t>
            </a:r>
            <a:r>
              <a:rPr lang="en-US" sz="2800" b="1" dirty="0" smtClean="0">
                <a:solidFill>
                  <a:srgbClr val="FF0000"/>
                </a:solidFill>
              </a:rPr>
              <a:t>congestive heart failure, which is the most common cause of a S3.</a:t>
            </a:r>
            <a:r>
              <a:rPr lang="en-US" sz="2800" dirty="0" smtClean="0"/>
              <a:t> </a:t>
            </a:r>
            <a:endParaRPr lang="en-US" sz="2800" dirty="0" smtClean="0">
              <a:effectLst>
                <a:outerShdw blurRad="38100" dist="38100" dir="2700000" algn="tl">
                  <a:srgbClr val="FFFFFF"/>
                </a:outerShdw>
              </a:effectLst>
            </a:endParaRPr>
          </a:p>
          <a:p>
            <a:pPr lvl="2" eaLnBrk="1" hangingPunct="1">
              <a:lnSpc>
                <a:spcPct val="80000"/>
              </a:lnSpc>
              <a:defRPr/>
            </a:pPr>
            <a:r>
              <a:rPr lang="en-US" sz="2800" dirty="0" smtClean="0">
                <a:effectLst>
                  <a:outerShdw blurRad="38100" dist="38100" dir="2700000" algn="tl">
                    <a:srgbClr val="FFFFFF"/>
                  </a:outerShdw>
                </a:effectLst>
              </a:rPr>
              <a:t>is normally heard only in some children and young adults, but it is considered abnormal in older individuals.</a:t>
            </a:r>
            <a:r>
              <a:rPr lang="en-US" dirty="0" smtClean="0">
                <a:effectLst>
                  <a:outerShdw blurRad="38100" dist="38100" dir="2700000" algn="tl">
                    <a:srgbClr val="FFFFFF"/>
                  </a:outerShdw>
                </a:effectLst>
              </a:rPr>
              <a:t> </a:t>
            </a:r>
          </a:p>
          <a:p>
            <a:pPr lvl="2" eaLnBrk="1" hangingPunct="1">
              <a:lnSpc>
                <a:spcPct val="80000"/>
              </a:lnSpc>
              <a:defRPr/>
            </a:pPr>
            <a:endParaRPr lang="ru-RU" sz="2800" dirty="0" smtClean="0">
              <a:effectLst>
                <a:outerShdw blurRad="38100" dist="38100" dir="2700000" algn="tl">
                  <a:srgbClr val="FFFFFF"/>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2">
              <a:lnSpc>
                <a:spcPct val="80000"/>
              </a:lnSpc>
              <a:defRPr/>
            </a:pPr>
            <a:endParaRPr lang="en-US" dirty="0" smtClean="0">
              <a:effectLst>
                <a:outerShdw blurRad="38100" dist="38100" dir="2700000" algn="tl">
                  <a:srgbClr val="FFFFFF"/>
                </a:outerShdw>
              </a:effectLst>
            </a:endParaRPr>
          </a:p>
          <a:p>
            <a:pPr lvl="1">
              <a:lnSpc>
                <a:spcPct val="80000"/>
              </a:lnSpc>
              <a:defRPr/>
            </a:pPr>
            <a:r>
              <a:rPr lang="en-US" sz="3600" dirty="0" smtClean="0">
                <a:solidFill>
                  <a:srgbClr val="0000FF"/>
                </a:solidFill>
              </a:rPr>
              <a:t>S</a:t>
            </a:r>
            <a:r>
              <a:rPr lang="en-US" sz="2400" dirty="0" smtClean="0">
                <a:solidFill>
                  <a:srgbClr val="0000FF"/>
                </a:solidFill>
              </a:rPr>
              <a:t>4</a:t>
            </a:r>
            <a:r>
              <a:rPr lang="en-US" sz="3600" dirty="0" smtClean="0">
                <a:effectLst>
                  <a:outerShdw blurRad="38100" dist="38100" dir="2700000" algn="tl">
                    <a:srgbClr val="FFFFFF"/>
                  </a:outerShdw>
                </a:effectLst>
              </a:rPr>
              <a:t> </a:t>
            </a:r>
          </a:p>
          <a:p>
            <a:pPr>
              <a:lnSpc>
                <a:spcPct val="90000"/>
              </a:lnSpc>
              <a:spcBef>
                <a:spcPct val="50000"/>
              </a:spcBef>
            </a:pPr>
            <a:r>
              <a:rPr lang="en-US" sz="2400" b="1" dirty="0" smtClean="0"/>
              <a:t>Low frequency sound in </a:t>
            </a:r>
            <a:r>
              <a:rPr lang="en-US" sz="2400" b="1" u="sng" dirty="0" smtClean="0"/>
              <a:t>late diastole</a:t>
            </a:r>
            <a:r>
              <a:rPr lang="en-US" sz="2400" b="1" dirty="0" smtClean="0"/>
              <a:t>               </a:t>
            </a:r>
          </a:p>
          <a:p>
            <a:pPr>
              <a:lnSpc>
                <a:spcPct val="90000"/>
              </a:lnSpc>
              <a:spcBef>
                <a:spcPct val="50000"/>
              </a:spcBef>
            </a:pPr>
            <a:r>
              <a:rPr lang="en-US" sz="2400" b="1" dirty="0" smtClean="0"/>
              <a:t>Caused by the </a:t>
            </a:r>
            <a:r>
              <a:rPr lang="en-US" sz="2400" b="1" dirty="0" err="1" smtClean="0"/>
              <a:t>atrial</a:t>
            </a:r>
            <a:r>
              <a:rPr lang="en-US" sz="2400" b="1" dirty="0" smtClean="0"/>
              <a:t> kick into a noncompliant ventricle</a:t>
            </a:r>
          </a:p>
          <a:p>
            <a:pPr lvl="2">
              <a:lnSpc>
                <a:spcPct val="80000"/>
              </a:lnSpc>
              <a:defRPr/>
            </a:pPr>
            <a:endParaRPr lang="en-US" sz="2800" dirty="0" smtClean="0">
              <a:effectLst>
                <a:outerShdw blurRad="38100" dist="38100" dir="2700000" algn="tl">
                  <a:srgbClr val="FFFFFF"/>
                </a:outerShdw>
              </a:effectLst>
            </a:endParaRPr>
          </a:p>
          <a:p>
            <a:pPr lvl="2">
              <a:lnSpc>
                <a:spcPct val="80000"/>
              </a:lnSpc>
              <a:defRPr/>
            </a:pPr>
            <a:r>
              <a:rPr lang="en-US" sz="2800" dirty="0" smtClean="0">
                <a:effectLst>
                  <a:outerShdw blurRad="38100" dist="38100" dir="2700000" algn="tl">
                    <a:srgbClr val="FFFFFF"/>
                  </a:outerShdw>
                </a:effectLst>
              </a:rPr>
              <a:t>is caused by the recoil of vibrations between the atria and ventricles following </a:t>
            </a:r>
            <a:r>
              <a:rPr lang="en-US" sz="2800" dirty="0" err="1" smtClean="0">
                <a:effectLst>
                  <a:outerShdw blurRad="38100" dist="38100" dir="2700000" algn="tl">
                    <a:srgbClr val="FFFFFF"/>
                  </a:outerShdw>
                </a:effectLst>
              </a:rPr>
              <a:t>atrial</a:t>
            </a:r>
            <a:r>
              <a:rPr lang="en-US" sz="2800" dirty="0" smtClean="0">
                <a:effectLst>
                  <a:outerShdw blurRad="38100" dist="38100" dir="2700000" algn="tl">
                    <a:srgbClr val="FFFFFF"/>
                  </a:outerShdw>
                </a:effectLst>
              </a:rPr>
              <a:t> contraction, at the end of diastole. </a:t>
            </a:r>
          </a:p>
          <a:p>
            <a:pPr lvl="2">
              <a:lnSpc>
                <a:spcPct val="80000"/>
              </a:lnSpc>
              <a:defRPr/>
            </a:pPr>
            <a:r>
              <a:rPr lang="en-US" sz="2800" dirty="0" smtClean="0">
                <a:effectLst>
                  <a:outerShdw blurRad="38100" dist="38100" dir="2700000" algn="tl">
                    <a:srgbClr val="FFFFFF"/>
                  </a:outerShdw>
                </a:effectLst>
              </a:rPr>
              <a:t>is rarely heard as a normal heart sound; usually it is considered indicative of further cardiac evaluation.</a:t>
            </a:r>
          </a:p>
          <a:p>
            <a:pPr>
              <a:lnSpc>
                <a:spcPct val="80000"/>
              </a:lnSpc>
              <a:defRPr/>
            </a:pPr>
            <a:endParaRPr lang="ru-RU" sz="2800" dirty="0" smtClean="0">
              <a:effectLst>
                <a:outerShdw blurRad="38100" dist="38100" dir="2700000" algn="tl">
                  <a:srgbClr val="FFFFFF"/>
                </a:outerShdw>
              </a:effectLst>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smtClean="0">
                <a:effectLst>
                  <a:outerShdw blurRad="38100" dist="38100" dir="2700000" algn="tl">
                    <a:srgbClr val="FFFFFF"/>
                  </a:outerShdw>
                </a:effectLst>
              </a:rPr>
              <a:t>Other Heart Sounds</a:t>
            </a:r>
            <a:endParaRPr lang="ru-RU" smtClean="0">
              <a:effectLst>
                <a:outerShdw blurRad="38100" dist="38100" dir="2700000" algn="tl">
                  <a:srgbClr val="FFFFFF"/>
                </a:outerShdw>
              </a:effectLst>
            </a:endParaRPr>
          </a:p>
        </p:txBody>
      </p:sp>
      <p:sp>
        <p:nvSpPr>
          <p:cNvPr id="25603" name="Rectangle 3"/>
          <p:cNvSpPr>
            <a:spLocks noGrp="1" noRot="1" noChangeArrowheads="1"/>
          </p:cNvSpPr>
          <p:nvPr>
            <p:ph type="body" idx="1"/>
          </p:nvPr>
        </p:nvSpPr>
        <p:spPr>
          <a:xfrm>
            <a:off x="838200" y="1600200"/>
            <a:ext cx="8007350" cy="5257800"/>
          </a:xfrm>
        </p:spPr>
        <p:txBody>
          <a:bodyPr/>
          <a:lstStyle/>
          <a:p>
            <a:pPr eaLnBrk="1" hangingPunct="1">
              <a:defRPr/>
            </a:pPr>
            <a:r>
              <a:rPr lang="en-US" dirty="0" smtClean="0">
                <a:effectLst>
                  <a:outerShdw blurRad="38100" dist="38100" dir="2700000" algn="tl">
                    <a:srgbClr val="FFFFFF"/>
                  </a:outerShdw>
                </a:effectLst>
              </a:rPr>
              <a:t>Murmurs:</a:t>
            </a:r>
          </a:p>
          <a:p>
            <a:pPr lvl="1" eaLnBrk="1" hangingPunct="1">
              <a:defRPr/>
            </a:pPr>
            <a:r>
              <a:rPr lang="en-US" dirty="0" smtClean="0">
                <a:effectLst>
                  <a:outerShdw blurRad="38100" dist="38100" dir="2700000" algn="tl">
                    <a:srgbClr val="FFFFFF"/>
                  </a:outerShdw>
                </a:effectLst>
              </a:rPr>
              <a:t>are produced by vibrations within the heart chambers or in the major arteries from the back and turbulent flow of blood. </a:t>
            </a:r>
          </a:p>
          <a:p>
            <a:pPr lvl="1" eaLnBrk="1" hangingPunct="1">
              <a:defRPr/>
            </a:pPr>
            <a:r>
              <a:rPr lang="en-US" u="sng" dirty="0" smtClean="0">
                <a:effectLst>
                  <a:outerShdw blurRad="38100" dist="38100" dir="2700000" algn="tl">
                    <a:srgbClr val="FFFFFF"/>
                  </a:outerShdw>
                </a:effectLst>
              </a:rPr>
              <a:t>are classified as:</a:t>
            </a:r>
            <a:endParaRPr lang="en-US" dirty="0" smtClean="0">
              <a:effectLst>
                <a:outerShdw blurRad="38100" dist="38100" dir="2700000" algn="tl">
                  <a:srgbClr val="FFFFFF"/>
                </a:outerShdw>
              </a:effectLst>
            </a:endParaRPr>
          </a:p>
          <a:p>
            <a:pPr lvl="2" eaLnBrk="1" hangingPunct="1">
              <a:defRPr/>
            </a:pPr>
            <a:r>
              <a:rPr lang="en-US" dirty="0" smtClean="0">
                <a:effectLst>
                  <a:outerShdw blurRad="38100" dist="38100" dir="2700000" algn="tl">
                    <a:srgbClr val="FFFFFF"/>
                  </a:outerShdw>
                </a:effectLst>
              </a:rPr>
              <a:t>1. </a:t>
            </a:r>
            <a:r>
              <a:rPr lang="en-US" dirty="0" smtClean="0">
                <a:solidFill>
                  <a:schemeClr val="hlink"/>
                </a:solidFill>
              </a:rPr>
              <a:t>Innocent</a:t>
            </a:r>
            <a:r>
              <a:rPr lang="en-US" dirty="0" smtClean="0">
                <a:effectLst>
                  <a:outerShdw blurRad="38100" dist="38100" dir="2700000" algn="tl">
                    <a:srgbClr val="FFFFFF"/>
                  </a:outerShdw>
                </a:effectLst>
              </a:rPr>
              <a:t>, occurring in individuals with no anatomic or physiologic abnormality.</a:t>
            </a:r>
          </a:p>
          <a:p>
            <a:pPr lvl="2" eaLnBrk="1" hangingPunct="1">
              <a:defRPr/>
            </a:pPr>
            <a:r>
              <a:rPr lang="en-US" dirty="0" smtClean="0">
                <a:effectLst>
                  <a:outerShdw blurRad="38100" dist="38100" dir="2700000" algn="tl">
                    <a:srgbClr val="FFFFFF"/>
                  </a:outerShdw>
                </a:effectLst>
              </a:rPr>
              <a:t>2. </a:t>
            </a:r>
            <a:r>
              <a:rPr lang="en-US" dirty="0" smtClean="0">
                <a:solidFill>
                  <a:schemeClr val="hlink"/>
                </a:solidFill>
              </a:rPr>
              <a:t>Functional</a:t>
            </a:r>
            <a:r>
              <a:rPr lang="en-US" dirty="0" smtClean="0">
                <a:effectLst>
                  <a:outerShdw blurRad="38100" dist="38100" dir="2700000" algn="tl">
                    <a:srgbClr val="FFFFFF"/>
                  </a:outerShdw>
                </a:effectLst>
              </a:rPr>
              <a:t>, occurring in individuals with no anatomic cardiac defect but with a physiologic abnormality such as anemia.</a:t>
            </a:r>
          </a:p>
          <a:p>
            <a:pPr lvl="2" eaLnBrk="1" hangingPunct="1">
              <a:defRPr/>
            </a:pPr>
            <a:r>
              <a:rPr lang="en-US" dirty="0" smtClean="0">
                <a:effectLst>
                  <a:outerShdw blurRad="38100" dist="38100" dir="2700000" algn="tl">
                    <a:srgbClr val="FFFFFF"/>
                  </a:outerShdw>
                </a:effectLst>
              </a:rPr>
              <a:t>3. </a:t>
            </a:r>
            <a:r>
              <a:rPr lang="en-US" dirty="0" smtClean="0">
                <a:solidFill>
                  <a:schemeClr val="hlink"/>
                </a:solidFill>
              </a:rPr>
              <a:t>Organic</a:t>
            </a:r>
            <a:r>
              <a:rPr lang="en-US" dirty="0" smtClean="0">
                <a:effectLst>
                  <a:outerShdw blurRad="38100" dist="38100" dir="2700000" algn="tl">
                    <a:srgbClr val="FFFFFF"/>
                  </a:outerShdw>
                </a:effectLst>
              </a:rPr>
              <a:t>, occurring in individuals with a cardiac defect with or without a physiologic abnormality. </a:t>
            </a:r>
            <a:endParaRPr lang="ru-RU" dirty="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spcBef>
                <a:spcPct val="50000"/>
              </a:spcBef>
              <a:buSzPct val="50000"/>
              <a:buBlip>
                <a:blip r:embed="rId2"/>
              </a:buBlip>
            </a:pPr>
            <a:r>
              <a:rPr lang="en-US" sz="2400" dirty="0" smtClean="0"/>
              <a:t>Blood flow through a structure normally </a:t>
            </a:r>
            <a:r>
              <a:rPr lang="en-US" sz="2400" u="sng" dirty="0" smtClean="0"/>
              <a:t>closed</a:t>
            </a:r>
            <a:r>
              <a:rPr lang="en-US" sz="2400" dirty="0" smtClean="0"/>
              <a:t> during systole (mitral or tricuspid valves). Regurgitation </a:t>
            </a:r>
          </a:p>
          <a:p>
            <a:pPr>
              <a:lnSpc>
                <a:spcPct val="90000"/>
              </a:lnSpc>
              <a:spcBef>
                <a:spcPct val="50000"/>
              </a:spcBef>
              <a:buSzPct val="50000"/>
              <a:buBlip>
                <a:blip r:embed="rId2"/>
              </a:buBlip>
            </a:pPr>
            <a:r>
              <a:rPr lang="en-US" sz="2400" dirty="0" smtClean="0"/>
              <a:t>Blood flow through a valve normally </a:t>
            </a:r>
            <a:r>
              <a:rPr lang="en-US" sz="2400" u="sng" dirty="0" smtClean="0"/>
              <a:t>open</a:t>
            </a:r>
            <a:r>
              <a:rPr lang="en-US" sz="2400" dirty="0" smtClean="0"/>
              <a:t> in systole but abnormally narrowed (e.g. aortic or pulmonary). </a:t>
            </a:r>
            <a:r>
              <a:rPr lang="en-US" sz="2400" dirty="0" err="1" smtClean="0"/>
              <a:t>Stenosis</a:t>
            </a:r>
            <a:endParaRPr lang="en-US" sz="2400" dirty="0" smtClean="0"/>
          </a:p>
          <a:p>
            <a:pPr>
              <a:lnSpc>
                <a:spcPct val="90000"/>
              </a:lnSpc>
              <a:spcBef>
                <a:spcPct val="50000"/>
              </a:spcBef>
              <a:buSzPct val="50000"/>
              <a:buBlip>
                <a:blip r:embed="rId2"/>
              </a:buBlip>
            </a:pPr>
            <a:r>
              <a:rPr lang="en-US" sz="2400" dirty="0" smtClean="0"/>
              <a:t>Increased blood flow through a normal valve High flow states like… pregnancy, fever, anemia, hypothyroidism </a:t>
            </a:r>
          </a:p>
          <a:p>
            <a:pPr>
              <a:lnSpc>
                <a:spcPct val="90000"/>
              </a:lnSpc>
              <a:spcBef>
                <a:spcPct val="50000"/>
              </a:spcBef>
              <a:buSzPct val="50000"/>
              <a:buBlip>
                <a:blip r:embed="rId2"/>
              </a:buBlip>
            </a:pPr>
            <a:r>
              <a:rPr lang="en-US" sz="2400" dirty="0" smtClean="0"/>
              <a:t>Due to structural cardiac abnormality and increased flow</a:t>
            </a:r>
          </a:p>
          <a:p>
            <a:pPr lvl="1">
              <a:lnSpc>
                <a:spcPct val="90000"/>
              </a:lnSpc>
              <a:spcBef>
                <a:spcPct val="25000"/>
              </a:spcBef>
              <a:buSzPct val="50000"/>
              <a:buBlip>
                <a:blip r:embed="rId2"/>
              </a:buBlip>
            </a:pPr>
            <a:r>
              <a:rPr lang="en-US" sz="2400" dirty="0" smtClean="0"/>
              <a:t>ventricular </a:t>
            </a:r>
            <a:r>
              <a:rPr lang="en-US" sz="2400" dirty="0" err="1" smtClean="0"/>
              <a:t>septal</a:t>
            </a:r>
            <a:r>
              <a:rPr lang="en-US" sz="2400" dirty="0" smtClean="0"/>
              <a:t> defect </a:t>
            </a:r>
          </a:p>
          <a:p>
            <a:pPr lvl="1">
              <a:lnSpc>
                <a:spcPct val="90000"/>
              </a:lnSpc>
              <a:spcBef>
                <a:spcPct val="25000"/>
              </a:spcBef>
              <a:buSzPct val="50000"/>
              <a:buBlip>
                <a:blip r:embed="rId2"/>
              </a:buBlip>
            </a:pPr>
            <a:r>
              <a:rPr lang="en-US" sz="2400" dirty="0" err="1" smtClean="0"/>
              <a:t>atrial</a:t>
            </a:r>
            <a:r>
              <a:rPr lang="en-US" sz="2400" dirty="0" smtClean="0"/>
              <a:t> </a:t>
            </a:r>
            <a:r>
              <a:rPr lang="en-US" sz="2400" dirty="0" err="1" smtClean="0"/>
              <a:t>septal</a:t>
            </a:r>
            <a:r>
              <a:rPr lang="en-US" sz="2400" dirty="0" smtClean="0"/>
              <a:t> defect </a:t>
            </a:r>
          </a:p>
          <a:p>
            <a:pPr lvl="1">
              <a:lnSpc>
                <a:spcPct val="90000"/>
              </a:lnSpc>
              <a:spcBef>
                <a:spcPct val="25000"/>
              </a:spcBef>
              <a:buSzPct val="50000"/>
              <a:buBlip>
                <a:blip r:embed="rId2"/>
              </a:buBlip>
            </a:pPr>
            <a:r>
              <a:rPr lang="en-US" sz="2400" dirty="0" smtClean="0"/>
              <a:t>mitral regurgitation </a:t>
            </a:r>
          </a:p>
          <a:p>
            <a:pPr>
              <a:lnSpc>
                <a:spcPct val="90000"/>
              </a:lnSpc>
              <a:buBlip>
                <a:blip r:embed="rId2"/>
              </a:buBlip>
            </a:pPr>
            <a:endParaRPr lang="en-US" sz="2400" dirty="0" smtClean="0">
              <a:solidFill>
                <a:srgbClr val="003366"/>
              </a:solidFill>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i="1" dirty="0" smtClean="0">
                <a:solidFill>
                  <a:srgbClr val="FF0000"/>
                </a:solidFill>
              </a:rPr>
              <a:t>Pericardial friction rubs</a:t>
            </a:r>
            <a:r>
              <a:rPr lang="en-US" sz="3200" dirty="0" smtClean="0"/>
              <a:t> are scratchy, high-pitched grating sounds, similar to pleural friction rubs,</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6248400" cy="1143000"/>
          </a:xfrm>
        </p:spPr>
        <p:txBody>
          <a:bodyPr/>
          <a:lstStyle/>
          <a:p>
            <a:pPr eaLnBrk="1" hangingPunct="1"/>
            <a:r>
              <a:rPr lang="en-US" b="1" smtClean="0">
                <a:solidFill>
                  <a:srgbClr val="3366FF"/>
                </a:solidFill>
                <a:latin typeface="Tahoma" pitchFamily="34" charset="0"/>
              </a:rPr>
              <a:t>Systolic vs. Diastolic </a:t>
            </a:r>
          </a:p>
        </p:txBody>
      </p:sp>
      <p:sp>
        <p:nvSpPr>
          <p:cNvPr id="11267" name="Text Box 10"/>
          <p:cNvSpPr txBox="1">
            <a:spLocks noChangeArrowheads="1"/>
          </p:cNvSpPr>
          <p:nvPr/>
        </p:nvSpPr>
        <p:spPr bwMode="auto">
          <a:xfrm>
            <a:off x="1600200" y="1905000"/>
            <a:ext cx="4191000" cy="5759450"/>
          </a:xfrm>
          <a:prstGeom prst="rect">
            <a:avLst/>
          </a:prstGeom>
          <a:noFill/>
          <a:ln w="9525">
            <a:noFill/>
            <a:miter lim="800000"/>
            <a:headEnd/>
            <a:tailEnd/>
          </a:ln>
        </p:spPr>
        <p:txBody>
          <a:bodyPr>
            <a:spAutoFit/>
          </a:bodyPr>
          <a:lstStyle/>
          <a:p>
            <a:pPr algn="l">
              <a:spcBef>
                <a:spcPct val="25000"/>
              </a:spcBef>
              <a:tabLst>
                <a:tab pos="1203325" algn="l"/>
              </a:tabLst>
            </a:pPr>
            <a:r>
              <a:rPr lang="en-US" sz="2800">
                <a:solidFill>
                  <a:srgbClr val="0000FF"/>
                </a:solidFill>
                <a:latin typeface="Comic Sans MS" pitchFamily="66" charset="0"/>
              </a:rPr>
              <a:t>            </a:t>
            </a:r>
            <a:r>
              <a:rPr lang="en-US" sz="2800">
                <a:solidFill>
                  <a:srgbClr val="FF0000"/>
                </a:solidFill>
                <a:latin typeface="Comic Sans MS" pitchFamily="66" charset="0"/>
              </a:rPr>
              <a:t>systole</a:t>
            </a:r>
          </a:p>
          <a:p>
            <a:pPr algn="l">
              <a:spcBef>
                <a:spcPct val="25000"/>
              </a:spcBef>
              <a:tabLst>
                <a:tab pos="1203325" algn="l"/>
              </a:tabLst>
            </a:pPr>
            <a:endParaRPr lang="en-US" sz="2800">
              <a:solidFill>
                <a:srgbClr val="0000FF"/>
              </a:solidFill>
              <a:latin typeface="Comic Sans MS" pitchFamily="66" charset="0"/>
            </a:endParaRPr>
          </a:p>
          <a:p>
            <a:pPr algn="l">
              <a:tabLst>
                <a:tab pos="1203325" algn="l"/>
              </a:tabLst>
            </a:pPr>
            <a:r>
              <a:rPr lang="en-US" sz="2800">
                <a:latin typeface="Comic Sans MS" pitchFamily="66" charset="0"/>
              </a:rPr>
              <a:t>   S1</a:t>
            </a:r>
            <a:r>
              <a:rPr lang="en-US" sz="2800">
                <a:solidFill>
                  <a:srgbClr val="0000FF"/>
                </a:solidFill>
                <a:latin typeface="Comic Sans MS" pitchFamily="66" charset="0"/>
              </a:rPr>
              <a:t>         	         </a:t>
            </a:r>
            <a:r>
              <a:rPr lang="en-US" sz="2800">
                <a:latin typeface="Comic Sans MS" pitchFamily="66" charset="0"/>
              </a:rPr>
              <a:t>S2</a:t>
            </a:r>
          </a:p>
          <a:p>
            <a:pPr algn="l">
              <a:spcBef>
                <a:spcPct val="50000"/>
              </a:spcBef>
              <a:tabLst>
                <a:tab pos="1203325" algn="l"/>
              </a:tabLst>
            </a:pPr>
            <a:endParaRPr lang="en-US" sz="2800">
              <a:solidFill>
                <a:srgbClr val="0000FF"/>
              </a:solidFill>
              <a:latin typeface="Comic Sans MS" pitchFamily="66" charset="0"/>
            </a:endParaRPr>
          </a:p>
          <a:p>
            <a:pPr algn="l">
              <a:spcBef>
                <a:spcPct val="65000"/>
              </a:spcBef>
              <a:tabLst>
                <a:tab pos="1203325" algn="l"/>
              </a:tabLst>
            </a:pPr>
            <a:r>
              <a:rPr lang="en-US" sz="2800">
                <a:solidFill>
                  <a:srgbClr val="0000FF"/>
                </a:solidFill>
                <a:latin typeface="Comic Sans MS" pitchFamily="66" charset="0"/>
              </a:rPr>
              <a:t>           diastole</a:t>
            </a:r>
          </a:p>
          <a:p>
            <a:pPr algn="l">
              <a:spcBef>
                <a:spcPct val="50000"/>
              </a:spcBef>
              <a:tabLst>
                <a:tab pos="1203325" algn="l"/>
              </a:tabLst>
            </a:pPr>
            <a:endParaRPr lang="en-US" sz="2800">
              <a:solidFill>
                <a:srgbClr val="FF0000"/>
              </a:solidFill>
              <a:latin typeface="Comic Sans MS" pitchFamily="66" charset="0"/>
            </a:endParaRPr>
          </a:p>
          <a:p>
            <a:pPr algn="l">
              <a:spcBef>
                <a:spcPct val="50000"/>
              </a:spcBef>
              <a:tabLst>
                <a:tab pos="1203325" algn="l"/>
              </a:tabLst>
            </a:pPr>
            <a:endParaRPr lang="en-US" sz="2800">
              <a:solidFill>
                <a:srgbClr val="FF0000"/>
              </a:solidFill>
              <a:latin typeface="Comic Sans MS" pitchFamily="66" charset="0"/>
            </a:endParaRPr>
          </a:p>
          <a:p>
            <a:pPr algn="l">
              <a:spcBef>
                <a:spcPct val="50000"/>
              </a:spcBef>
              <a:tabLst>
                <a:tab pos="1203325" algn="l"/>
              </a:tabLst>
            </a:pPr>
            <a:endParaRPr lang="en-US"/>
          </a:p>
          <a:p>
            <a:pPr algn="l">
              <a:spcBef>
                <a:spcPct val="50000"/>
              </a:spcBef>
              <a:tabLst>
                <a:tab pos="1203325" algn="l"/>
              </a:tabLst>
            </a:pPr>
            <a:endParaRPr lang="en-US"/>
          </a:p>
          <a:p>
            <a:pPr algn="l">
              <a:spcBef>
                <a:spcPct val="50000"/>
              </a:spcBef>
              <a:tabLst>
                <a:tab pos="1203325" algn="l"/>
              </a:tabLst>
            </a:pPr>
            <a:endParaRPr lang="en-US"/>
          </a:p>
          <a:p>
            <a:pPr algn="l">
              <a:spcBef>
                <a:spcPct val="50000"/>
              </a:spcBef>
              <a:tabLst>
                <a:tab pos="1203325" algn="l"/>
              </a:tabLst>
            </a:pPr>
            <a:endParaRPr lang="en-US"/>
          </a:p>
        </p:txBody>
      </p:sp>
      <p:sp>
        <p:nvSpPr>
          <p:cNvPr id="11268" name="Arc 11"/>
          <p:cNvSpPr>
            <a:spLocks/>
          </p:cNvSpPr>
          <p:nvPr/>
        </p:nvSpPr>
        <p:spPr bwMode="auto">
          <a:xfrm rot="3421479" flipV="1">
            <a:off x="2609057" y="2129631"/>
            <a:ext cx="1846262" cy="2581275"/>
          </a:xfrm>
          <a:custGeom>
            <a:avLst/>
            <a:gdLst>
              <a:gd name="T0" fmla="*/ 0 w 21600"/>
              <a:gd name="T1" fmla="*/ 0 h 31967"/>
              <a:gd name="T2" fmla="*/ 2147483647 w 21600"/>
              <a:gd name="T3" fmla="*/ 2147483647 h 31967"/>
              <a:gd name="T4" fmla="*/ 0 w 21600"/>
              <a:gd name="T5" fmla="*/ 2147483647 h 31967"/>
              <a:gd name="T6" fmla="*/ 0 60000 65536"/>
              <a:gd name="T7" fmla="*/ 0 60000 65536"/>
              <a:gd name="T8" fmla="*/ 0 60000 65536"/>
              <a:gd name="T9" fmla="*/ 0 w 21600"/>
              <a:gd name="T10" fmla="*/ 0 h 31967"/>
              <a:gd name="T11" fmla="*/ 21600 w 21600"/>
              <a:gd name="T12" fmla="*/ 31967 h 31967"/>
            </a:gdLst>
            <a:ahLst/>
            <a:cxnLst>
              <a:cxn ang="T6">
                <a:pos x="T0" y="T1"/>
              </a:cxn>
              <a:cxn ang="T7">
                <a:pos x="T2" y="T3"/>
              </a:cxn>
              <a:cxn ang="T8">
                <a:pos x="T4" y="T5"/>
              </a:cxn>
            </a:cxnLst>
            <a:rect l="T9" t="T10" r="T11" b="T12"/>
            <a:pathLst>
              <a:path w="21600" h="31967" fill="none" extrusionOk="0">
                <a:moveTo>
                  <a:pt x="-1" y="0"/>
                </a:moveTo>
                <a:cubicBezTo>
                  <a:pt x="11929" y="0"/>
                  <a:pt x="21600" y="9670"/>
                  <a:pt x="21600" y="21600"/>
                </a:cubicBezTo>
                <a:cubicBezTo>
                  <a:pt x="21600" y="25223"/>
                  <a:pt x="20688" y="28788"/>
                  <a:pt x="18949" y="31967"/>
                </a:cubicBezTo>
              </a:path>
              <a:path w="21600" h="31967" stroke="0" extrusionOk="0">
                <a:moveTo>
                  <a:pt x="-1" y="0"/>
                </a:moveTo>
                <a:cubicBezTo>
                  <a:pt x="11929" y="0"/>
                  <a:pt x="21600" y="9670"/>
                  <a:pt x="21600" y="21600"/>
                </a:cubicBezTo>
                <a:cubicBezTo>
                  <a:pt x="21600" y="25223"/>
                  <a:pt x="20688" y="28788"/>
                  <a:pt x="18949" y="31967"/>
                </a:cubicBezTo>
                <a:lnTo>
                  <a:pt x="0" y="21600"/>
                </a:lnTo>
                <a:close/>
              </a:path>
            </a:pathLst>
          </a:custGeom>
          <a:noFill/>
          <a:ln w="25400">
            <a:solidFill>
              <a:srgbClr val="0000FF"/>
            </a:solidFill>
            <a:round/>
            <a:headEnd type="oval" w="med" len="med"/>
            <a:tailEnd type="oval" w="med" len="med"/>
          </a:ln>
        </p:spPr>
        <p:txBody>
          <a:bodyPr wrap="none" anchor="ctr"/>
          <a:lstStyle/>
          <a:p>
            <a:endParaRPr lang="en-US"/>
          </a:p>
        </p:txBody>
      </p:sp>
      <p:sp>
        <p:nvSpPr>
          <p:cNvPr id="11269" name="Line 12"/>
          <p:cNvSpPr>
            <a:spLocks noChangeShapeType="1"/>
          </p:cNvSpPr>
          <p:nvPr/>
        </p:nvSpPr>
        <p:spPr bwMode="auto">
          <a:xfrm>
            <a:off x="2514600" y="2514600"/>
            <a:ext cx="1905000" cy="0"/>
          </a:xfrm>
          <a:prstGeom prst="line">
            <a:avLst/>
          </a:prstGeom>
          <a:noFill/>
          <a:ln w="25400">
            <a:solidFill>
              <a:srgbClr val="FF0000"/>
            </a:solidFill>
            <a:round/>
            <a:headEnd/>
            <a:tailEnd/>
          </a:ln>
        </p:spPr>
        <p:txBody>
          <a:bodyPr/>
          <a:lstStyle/>
          <a:p>
            <a:endParaRPr lang="en-US"/>
          </a:p>
        </p:txBody>
      </p:sp>
      <p:sp>
        <p:nvSpPr>
          <p:cNvPr id="11270" name="Line 13"/>
          <p:cNvSpPr>
            <a:spLocks noChangeShapeType="1"/>
          </p:cNvSpPr>
          <p:nvPr/>
        </p:nvSpPr>
        <p:spPr bwMode="auto">
          <a:xfrm flipV="1">
            <a:off x="2514600" y="2514600"/>
            <a:ext cx="0" cy="381000"/>
          </a:xfrm>
          <a:prstGeom prst="line">
            <a:avLst/>
          </a:prstGeom>
          <a:noFill/>
          <a:ln w="25400">
            <a:solidFill>
              <a:srgbClr val="FF0000"/>
            </a:solidFill>
            <a:round/>
            <a:headEnd type="oval" w="med" len="med"/>
            <a:tailEnd/>
          </a:ln>
        </p:spPr>
        <p:txBody>
          <a:bodyPr/>
          <a:lstStyle/>
          <a:p>
            <a:endParaRPr lang="en-US"/>
          </a:p>
        </p:txBody>
      </p:sp>
      <p:sp>
        <p:nvSpPr>
          <p:cNvPr id="11271" name="Line 14"/>
          <p:cNvSpPr>
            <a:spLocks noChangeShapeType="1"/>
          </p:cNvSpPr>
          <p:nvPr/>
        </p:nvSpPr>
        <p:spPr bwMode="auto">
          <a:xfrm flipV="1">
            <a:off x="4419600" y="2514600"/>
            <a:ext cx="0" cy="381000"/>
          </a:xfrm>
          <a:prstGeom prst="line">
            <a:avLst/>
          </a:prstGeom>
          <a:noFill/>
          <a:ln w="25400">
            <a:solidFill>
              <a:srgbClr val="FF0000"/>
            </a:solidFill>
            <a:round/>
            <a:headEnd type="oval" w="med" len="med"/>
            <a:tailEnd/>
          </a:ln>
        </p:spPr>
        <p:txBody>
          <a:bodyPr/>
          <a:lstStyle/>
          <a:p>
            <a:endParaRPr lang="en-US"/>
          </a:p>
        </p:txBody>
      </p:sp>
      <p:pic>
        <p:nvPicPr>
          <p:cNvPr id="11272" name="Picture 16" descr="stethoscope"/>
          <p:cNvPicPr>
            <a:picLocks noChangeAspect="1" noChangeArrowheads="1"/>
          </p:cNvPicPr>
          <p:nvPr/>
        </p:nvPicPr>
        <p:blipFill>
          <a:blip r:embed="rId4"/>
          <a:srcRect/>
          <a:stretch>
            <a:fillRect/>
          </a:stretch>
        </p:blipFill>
        <p:spPr bwMode="auto">
          <a:xfrm>
            <a:off x="6858000" y="381000"/>
            <a:ext cx="2105025" cy="6172200"/>
          </a:xfrm>
          <a:prstGeom prst="rect">
            <a:avLst/>
          </a:prstGeom>
          <a:noFill/>
          <a:ln w="9525">
            <a:noFill/>
            <a:miter lim="800000"/>
            <a:headEnd/>
            <a:tailEnd/>
          </a:ln>
        </p:spPr>
      </p:pic>
      <p:pic>
        <p:nvPicPr>
          <p:cNvPr id="11" name="Normal Heart Sounds.mp3">
            <a:hlinkClick r:id="" action="ppaction://media"/>
          </p:cNvPr>
          <p:cNvPicPr>
            <a:picLocks noRot="1" noChangeAspect="1"/>
          </p:cNvPicPr>
          <p:nvPr>
            <a:audioFile r:link="rId1"/>
          </p:nvPr>
        </p:nvPicPr>
        <p:blipFill>
          <a:blip r:embed="rId5"/>
          <a:srcRect/>
          <a:stretch>
            <a:fillRect/>
          </a:stretch>
        </p:blipFill>
        <p:spPr bwMode="auto">
          <a:xfrm>
            <a:off x="457200" y="6172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6248400" cy="1143000"/>
          </a:xfrm>
        </p:spPr>
        <p:txBody>
          <a:bodyPr/>
          <a:lstStyle/>
          <a:p>
            <a:pPr eaLnBrk="1" hangingPunct="1"/>
            <a:r>
              <a:rPr lang="en-US" b="1" smtClean="0">
                <a:solidFill>
                  <a:srgbClr val="3366FF"/>
                </a:solidFill>
                <a:latin typeface="Tahoma" pitchFamily="34" charset="0"/>
              </a:rPr>
              <a:t>Gallops</a:t>
            </a:r>
            <a:r>
              <a:rPr lang="en-US" smtClean="0">
                <a:solidFill>
                  <a:srgbClr val="3366FF"/>
                </a:solidFill>
                <a:latin typeface="Tahoma" pitchFamily="34" charset="0"/>
              </a:rPr>
              <a:t> </a:t>
            </a:r>
          </a:p>
        </p:txBody>
      </p:sp>
      <p:sp>
        <p:nvSpPr>
          <p:cNvPr id="12291" name="Text Box 3"/>
          <p:cNvSpPr txBox="1">
            <a:spLocks noChangeArrowheads="1"/>
          </p:cNvSpPr>
          <p:nvPr/>
        </p:nvSpPr>
        <p:spPr bwMode="auto">
          <a:xfrm>
            <a:off x="1371600" y="1905000"/>
            <a:ext cx="4648200" cy="5773738"/>
          </a:xfrm>
          <a:prstGeom prst="rect">
            <a:avLst/>
          </a:prstGeom>
          <a:noFill/>
          <a:ln w="9525">
            <a:noFill/>
            <a:miter lim="800000"/>
            <a:headEnd/>
            <a:tailEnd/>
          </a:ln>
        </p:spPr>
        <p:txBody>
          <a:bodyPr>
            <a:spAutoFit/>
          </a:bodyPr>
          <a:lstStyle/>
          <a:p>
            <a:pPr algn="l">
              <a:spcBef>
                <a:spcPct val="25000"/>
              </a:spcBef>
              <a:tabLst>
                <a:tab pos="1203325" algn="l"/>
              </a:tabLst>
            </a:pPr>
            <a:r>
              <a:rPr lang="en-US" sz="2800">
                <a:solidFill>
                  <a:srgbClr val="0000FF"/>
                </a:solidFill>
                <a:latin typeface="Comic Sans MS" pitchFamily="66" charset="0"/>
              </a:rPr>
              <a:t>              </a:t>
            </a:r>
            <a:r>
              <a:rPr lang="en-US" sz="2800">
                <a:solidFill>
                  <a:srgbClr val="FF0000"/>
                </a:solidFill>
                <a:latin typeface="Comic Sans MS" pitchFamily="66" charset="0"/>
              </a:rPr>
              <a:t>systole</a:t>
            </a:r>
          </a:p>
          <a:p>
            <a:pPr algn="l">
              <a:spcBef>
                <a:spcPct val="25000"/>
              </a:spcBef>
              <a:tabLst>
                <a:tab pos="1203325" algn="l"/>
              </a:tabLst>
            </a:pPr>
            <a:endParaRPr lang="en-US" sz="2800">
              <a:solidFill>
                <a:srgbClr val="0000FF"/>
              </a:solidFill>
              <a:latin typeface="Comic Sans MS" pitchFamily="66" charset="0"/>
            </a:endParaRPr>
          </a:p>
          <a:p>
            <a:pPr algn="l">
              <a:tabLst>
                <a:tab pos="1203325" algn="l"/>
              </a:tabLst>
            </a:pPr>
            <a:r>
              <a:rPr lang="en-US" sz="2800">
                <a:latin typeface="Comic Sans MS" pitchFamily="66" charset="0"/>
              </a:rPr>
              <a:t>     S1</a:t>
            </a:r>
            <a:r>
              <a:rPr lang="en-US" sz="2800">
                <a:solidFill>
                  <a:srgbClr val="0000FF"/>
                </a:solidFill>
                <a:latin typeface="Comic Sans MS" pitchFamily="66" charset="0"/>
              </a:rPr>
              <a:t>         	  </a:t>
            </a:r>
            <a:r>
              <a:rPr lang="en-US" sz="2800">
                <a:latin typeface="Comic Sans MS" pitchFamily="66" charset="0"/>
              </a:rPr>
              <a:t>S2</a:t>
            </a:r>
          </a:p>
          <a:p>
            <a:pPr algn="l">
              <a:spcBef>
                <a:spcPct val="65000"/>
              </a:spcBef>
              <a:tabLst>
                <a:tab pos="1203325" algn="l"/>
              </a:tabLst>
            </a:pPr>
            <a:r>
              <a:rPr lang="en-US" sz="2600" b="1">
                <a:solidFill>
                  <a:srgbClr val="FF0066"/>
                </a:solidFill>
              </a:rPr>
              <a:t>S4</a:t>
            </a:r>
            <a:r>
              <a:rPr lang="en-US" b="1">
                <a:solidFill>
                  <a:srgbClr val="FF0066"/>
                </a:solidFill>
              </a:rPr>
              <a:t>			            </a:t>
            </a:r>
            <a:r>
              <a:rPr lang="en-US" sz="2600" b="1">
                <a:solidFill>
                  <a:srgbClr val="FF0066"/>
                </a:solidFill>
              </a:rPr>
              <a:t>S3</a:t>
            </a:r>
            <a:endParaRPr lang="en-US" sz="2600">
              <a:solidFill>
                <a:srgbClr val="0000FF"/>
              </a:solidFill>
              <a:latin typeface="Comic Sans MS" pitchFamily="66" charset="0"/>
            </a:endParaRPr>
          </a:p>
          <a:p>
            <a:pPr algn="l">
              <a:spcBef>
                <a:spcPct val="65000"/>
              </a:spcBef>
              <a:tabLst>
                <a:tab pos="1203325" algn="l"/>
              </a:tabLst>
            </a:pPr>
            <a:r>
              <a:rPr lang="en-US" sz="2800">
                <a:solidFill>
                  <a:srgbClr val="0000FF"/>
                </a:solidFill>
                <a:latin typeface="Comic Sans MS" pitchFamily="66" charset="0"/>
              </a:rPr>
              <a:t>              diastole</a:t>
            </a:r>
          </a:p>
          <a:p>
            <a:pPr algn="l">
              <a:spcBef>
                <a:spcPct val="50000"/>
              </a:spcBef>
              <a:tabLst>
                <a:tab pos="1203325" algn="l"/>
              </a:tabLst>
            </a:pPr>
            <a:endParaRPr lang="en-US" sz="2800">
              <a:solidFill>
                <a:srgbClr val="FF0000"/>
              </a:solidFill>
              <a:latin typeface="Comic Sans MS" pitchFamily="66" charset="0"/>
            </a:endParaRPr>
          </a:p>
          <a:p>
            <a:pPr algn="l">
              <a:spcBef>
                <a:spcPct val="50000"/>
              </a:spcBef>
              <a:tabLst>
                <a:tab pos="1203325" algn="l"/>
              </a:tabLst>
            </a:pPr>
            <a:endParaRPr lang="en-US" sz="2800">
              <a:solidFill>
                <a:srgbClr val="FF0000"/>
              </a:solidFill>
              <a:latin typeface="Comic Sans MS" pitchFamily="66" charset="0"/>
            </a:endParaRPr>
          </a:p>
          <a:p>
            <a:pPr algn="l">
              <a:spcBef>
                <a:spcPct val="50000"/>
              </a:spcBef>
              <a:tabLst>
                <a:tab pos="1203325" algn="l"/>
              </a:tabLst>
            </a:pPr>
            <a:endParaRPr lang="en-US"/>
          </a:p>
          <a:p>
            <a:pPr algn="l">
              <a:spcBef>
                <a:spcPct val="50000"/>
              </a:spcBef>
              <a:tabLst>
                <a:tab pos="1203325" algn="l"/>
              </a:tabLst>
            </a:pPr>
            <a:endParaRPr lang="en-US"/>
          </a:p>
          <a:p>
            <a:pPr algn="l">
              <a:spcBef>
                <a:spcPct val="50000"/>
              </a:spcBef>
              <a:tabLst>
                <a:tab pos="1203325" algn="l"/>
              </a:tabLst>
            </a:pPr>
            <a:endParaRPr lang="en-US"/>
          </a:p>
          <a:p>
            <a:pPr algn="l">
              <a:spcBef>
                <a:spcPct val="50000"/>
              </a:spcBef>
              <a:tabLst>
                <a:tab pos="1203325" algn="l"/>
              </a:tabLst>
            </a:pPr>
            <a:endParaRPr lang="en-US"/>
          </a:p>
        </p:txBody>
      </p:sp>
      <p:sp>
        <p:nvSpPr>
          <p:cNvPr id="12292" name="Arc 4"/>
          <p:cNvSpPr>
            <a:spLocks/>
          </p:cNvSpPr>
          <p:nvPr/>
        </p:nvSpPr>
        <p:spPr bwMode="auto">
          <a:xfrm rot="3421479" flipV="1">
            <a:off x="2609057" y="2129631"/>
            <a:ext cx="1846262" cy="2581275"/>
          </a:xfrm>
          <a:custGeom>
            <a:avLst/>
            <a:gdLst>
              <a:gd name="T0" fmla="*/ 0 w 21600"/>
              <a:gd name="T1" fmla="*/ 0 h 31967"/>
              <a:gd name="T2" fmla="*/ 2147483647 w 21600"/>
              <a:gd name="T3" fmla="*/ 2147483647 h 31967"/>
              <a:gd name="T4" fmla="*/ 0 w 21600"/>
              <a:gd name="T5" fmla="*/ 2147483647 h 31967"/>
              <a:gd name="T6" fmla="*/ 0 60000 65536"/>
              <a:gd name="T7" fmla="*/ 0 60000 65536"/>
              <a:gd name="T8" fmla="*/ 0 60000 65536"/>
              <a:gd name="T9" fmla="*/ 0 w 21600"/>
              <a:gd name="T10" fmla="*/ 0 h 31967"/>
              <a:gd name="T11" fmla="*/ 21600 w 21600"/>
              <a:gd name="T12" fmla="*/ 31967 h 31967"/>
            </a:gdLst>
            <a:ahLst/>
            <a:cxnLst>
              <a:cxn ang="T6">
                <a:pos x="T0" y="T1"/>
              </a:cxn>
              <a:cxn ang="T7">
                <a:pos x="T2" y="T3"/>
              </a:cxn>
              <a:cxn ang="T8">
                <a:pos x="T4" y="T5"/>
              </a:cxn>
            </a:cxnLst>
            <a:rect l="T9" t="T10" r="T11" b="T12"/>
            <a:pathLst>
              <a:path w="21600" h="31967" fill="none" extrusionOk="0">
                <a:moveTo>
                  <a:pt x="-1" y="0"/>
                </a:moveTo>
                <a:cubicBezTo>
                  <a:pt x="11929" y="0"/>
                  <a:pt x="21600" y="9670"/>
                  <a:pt x="21600" y="21600"/>
                </a:cubicBezTo>
                <a:cubicBezTo>
                  <a:pt x="21600" y="25223"/>
                  <a:pt x="20688" y="28788"/>
                  <a:pt x="18949" y="31967"/>
                </a:cubicBezTo>
              </a:path>
              <a:path w="21600" h="31967" stroke="0" extrusionOk="0">
                <a:moveTo>
                  <a:pt x="-1" y="0"/>
                </a:moveTo>
                <a:cubicBezTo>
                  <a:pt x="11929" y="0"/>
                  <a:pt x="21600" y="9670"/>
                  <a:pt x="21600" y="21600"/>
                </a:cubicBezTo>
                <a:cubicBezTo>
                  <a:pt x="21600" y="25223"/>
                  <a:pt x="20688" y="28788"/>
                  <a:pt x="18949" y="31967"/>
                </a:cubicBezTo>
                <a:lnTo>
                  <a:pt x="0" y="21600"/>
                </a:lnTo>
                <a:close/>
              </a:path>
            </a:pathLst>
          </a:custGeom>
          <a:noFill/>
          <a:ln w="25400">
            <a:solidFill>
              <a:srgbClr val="0000FF"/>
            </a:solidFill>
            <a:round/>
            <a:headEnd type="oval" w="med" len="med"/>
            <a:tailEnd type="oval" w="med" len="med"/>
          </a:ln>
        </p:spPr>
        <p:txBody>
          <a:bodyPr wrap="none" anchor="ctr"/>
          <a:lstStyle/>
          <a:p>
            <a:endParaRPr lang="en-US"/>
          </a:p>
        </p:txBody>
      </p:sp>
      <p:sp>
        <p:nvSpPr>
          <p:cNvPr id="12293" name="Line 5"/>
          <p:cNvSpPr>
            <a:spLocks noChangeShapeType="1"/>
          </p:cNvSpPr>
          <p:nvPr/>
        </p:nvSpPr>
        <p:spPr bwMode="auto">
          <a:xfrm>
            <a:off x="2514600" y="2514600"/>
            <a:ext cx="1905000" cy="0"/>
          </a:xfrm>
          <a:prstGeom prst="line">
            <a:avLst/>
          </a:prstGeom>
          <a:noFill/>
          <a:ln w="25400">
            <a:solidFill>
              <a:srgbClr val="FF0000"/>
            </a:solidFill>
            <a:round/>
            <a:headEnd/>
            <a:tailEnd/>
          </a:ln>
        </p:spPr>
        <p:txBody>
          <a:bodyPr/>
          <a:lstStyle/>
          <a:p>
            <a:endParaRPr lang="en-US"/>
          </a:p>
        </p:txBody>
      </p:sp>
      <p:sp>
        <p:nvSpPr>
          <p:cNvPr id="12294" name="Line 6"/>
          <p:cNvSpPr>
            <a:spLocks noChangeShapeType="1"/>
          </p:cNvSpPr>
          <p:nvPr/>
        </p:nvSpPr>
        <p:spPr bwMode="auto">
          <a:xfrm flipV="1">
            <a:off x="2514600" y="2514600"/>
            <a:ext cx="0" cy="381000"/>
          </a:xfrm>
          <a:prstGeom prst="line">
            <a:avLst/>
          </a:prstGeom>
          <a:noFill/>
          <a:ln w="25400">
            <a:solidFill>
              <a:srgbClr val="FF0000"/>
            </a:solidFill>
            <a:round/>
            <a:headEnd type="oval" w="med" len="med"/>
            <a:tailEnd/>
          </a:ln>
        </p:spPr>
        <p:txBody>
          <a:bodyPr/>
          <a:lstStyle/>
          <a:p>
            <a:endParaRPr lang="en-US"/>
          </a:p>
        </p:txBody>
      </p:sp>
      <p:sp>
        <p:nvSpPr>
          <p:cNvPr id="12295" name="Line 7"/>
          <p:cNvSpPr>
            <a:spLocks noChangeShapeType="1"/>
          </p:cNvSpPr>
          <p:nvPr/>
        </p:nvSpPr>
        <p:spPr bwMode="auto">
          <a:xfrm flipV="1">
            <a:off x="4419600" y="2514600"/>
            <a:ext cx="0" cy="381000"/>
          </a:xfrm>
          <a:prstGeom prst="line">
            <a:avLst/>
          </a:prstGeom>
          <a:noFill/>
          <a:ln w="25400">
            <a:solidFill>
              <a:srgbClr val="FF0000"/>
            </a:solidFill>
            <a:round/>
            <a:headEnd type="oval" w="med" len="med"/>
            <a:tailEnd/>
          </a:ln>
        </p:spPr>
        <p:txBody>
          <a:bodyPr/>
          <a:lstStyle/>
          <a:p>
            <a:endParaRPr lang="en-US"/>
          </a:p>
        </p:txBody>
      </p:sp>
      <p:pic>
        <p:nvPicPr>
          <p:cNvPr id="12296" name="Picture 8" descr="stethoscope"/>
          <p:cNvPicPr>
            <a:picLocks noChangeAspect="1" noChangeArrowheads="1"/>
          </p:cNvPicPr>
          <p:nvPr/>
        </p:nvPicPr>
        <p:blipFill>
          <a:blip r:embed="rId7"/>
          <a:srcRect/>
          <a:stretch>
            <a:fillRect/>
          </a:stretch>
        </p:blipFill>
        <p:spPr bwMode="auto">
          <a:xfrm>
            <a:off x="6858000" y="381000"/>
            <a:ext cx="2105025" cy="6172200"/>
          </a:xfrm>
          <a:prstGeom prst="rect">
            <a:avLst/>
          </a:prstGeom>
          <a:noFill/>
          <a:ln w="9525">
            <a:noFill/>
            <a:miter lim="800000"/>
            <a:headEnd/>
            <a:tailEnd/>
          </a:ln>
        </p:spPr>
      </p:pic>
      <p:pic>
        <p:nvPicPr>
          <p:cNvPr id="13" name="s3.wav">
            <a:hlinkClick r:id="" action="ppaction://media"/>
          </p:cNvPr>
          <p:cNvPicPr>
            <a:picLocks noRot="1" noChangeAspect="1"/>
          </p:cNvPicPr>
          <p:nvPr>
            <a:wavAudioFile r:embed="rId1" name="s3.wav"/>
          </p:nvPr>
        </p:nvPicPr>
        <p:blipFill>
          <a:blip r:embed="rId8"/>
          <a:srcRect/>
          <a:stretch>
            <a:fillRect/>
          </a:stretch>
        </p:blipFill>
        <p:spPr bwMode="auto">
          <a:xfrm>
            <a:off x="5486400" y="3657600"/>
            <a:ext cx="304800" cy="304800"/>
          </a:xfrm>
          <a:prstGeom prst="rect">
            <a:avLst/>
          </a:prstGeom>
          <a:noFill/>
          <a:ln w="9525">
            <a:noFill/>
            <a:miter lim="800000"/>
            <a:headEnd/>
            <a:tailEnd/>
          </a:ln>
        </p:spPr>
      </p:pic>
      <p:pic>
        <p:nvPicPr>
          <p:cNvPr id="16" name="S4 Sound.wav">
            <a:hlinkClick r:id="" action="ppaction://media"/>
          </p:cNvPr>
          <p:cNvPicPr>
            <a:picLocks noRot="1" noChangeAspect="1"/>
          </p:cNvPicPr>
          <p:nvPr>
            <a:audioFile r:link="rId2"/>
          </p:nvPr>
        </p:nvPicPr>
        <p:blipFill>
          <a:blip r:embed="rId8"/>
          <a:srcRect/>
          <a:stretch>
            <a:fillRect/>
          </a:stretch>
        </p:blipFill>
        <p:spPr bwMode="auto">
          <a:xfrm>
            <a:off x="533400" y="3657600"/>
            <a:ext cx="304800" cy="304800"/>
          </a:xfrm>
          <a:prstGeom prst="rect">
            <a:avLst/>
          </a:prstGeom>
          <a:noFill/>
          <a:ln w="9525">
            <a:noFill/>
            <a:miter lim="800000"/>
            <a:headEnd/>
            <a:tailEnd/>
          </a:ln>
        </p:spPr>
      </p:pic>
      <p:pic>
        <p:nvPicPr>
          <p:cNvPr id="17" name="Fourth Heart Sound.mp3">
            <a:hlinkClick r:id="" action="ppaction://media"/>
          </p:cNvPr>
          <p:cNvPicPr>
            <a:picLocks noRot="1" noChangeAspect="1"/>
          </p:cNvPicPr>
          <p:nvPr>
            <a:audioFile r:link="rId3"/>
          </p:nvPr>
        </p:nvPicPr>
        <p:blipFill>
          <a:blip r:embed="rId8"/>
          <a:srcRect/>
          <a:stretch>
            <a:fillRect/>
          </a:stretch>
        </p:blipFill>
        <p:spPr bwMode="auto">
          <a:xfrm>
            <a:off x="1066800" y="3657600"/>
            <a:ext cx="304800" cy="304800"/>
          </a:xfrm>
          <a:prstGeom prst="rect">
            <a:avLst/>
          </a:prstGeom>
          <a:noFill/>
          <a:ln w="9525">
            <a:noFill/>
            <a:miter lim="800000"/>
            <a:headEnd/>
            <a:tailEnd/>
          </a:ln>
        </p:spPr>
      </p:pic>
      <p:pic>
        <p:nvPicPr>
          <p:cNvPr id="15" name="S3.mp3">
            <a:hlinkClick r:id="" action="ppaction://media"/>
          </p:cNvPr>
          <p:cNvPicPr>
            <a:picLocks noRot="1" noChangeAspect="1"/>
          </p:cNvPicPr>
          <p:nvPr>
            <a:audioFile r:link="rId4"/>
          </p:nvPr>
        </p:nvPicPr>
        <p:blipFill>
          <a:blip r:embed="rId9"/>
          <a:srcRect/>
          <a:stretch>
            <a:fillRect/>
          </a:stretch>
        </p:blipFill>
        <p:spPr bwMode="auto">
          <a:xfrm>
            <a:off x="5943600" y="3657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5"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32" fill="hold"/>
                                        <p:tgtEl>
                                          <p:spTgt spid="16"/>
                                        </p:tgtEl>
                                      </p:cBhvr>
                                    </p:cmd>
                                  </p:childTnLst>
                                </p:cTn>
                              </p:par>
                            </p:childTnLst>
                          </p:cTn>
                        </p:par>
                      </p:childTnLst>
                    </p:cTn>
                  </p:par>
                </p:childTnLst>
              </p:cTn>
              <p:nextCondLst>
                <p:cond evt="onClick" delay="0">
                  <p:tgtEl>
                    <p:spTgt spid="1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815" fill="hold"/>
                                        <p:tgtEl>
                                          <p:spTgt spid="17"/>
                                        </p:tgtEl>
                                      </p:cBhvr>
                                    </p:cmd>
                                  </p:childTnLst>
                                </p:cTn>
                              </p:par>
                            </p:childTnLst>
                          </p:cTn>
                        </p:par>
                      </p:childTnLst>
                    </p:cTn>
                  </p:par>
                </p:childTnLst>
              </p:cTn>
              <p:nextCondLst>
                <p:cond evt="onClick" delay="0">
                  <p:tgtEl>
                    <p:spTgt spid="1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483" fill="hold"/>
                                        <p:tgtEl>
                                          <p:spTgt spid="15"/>
                                        </p:tgtEl>
                                      </p:cBhvr>
                                    </p:cmd>
                                  </p:childTnLst>
                                </p:cTn>
                              </p:par>
                            </p:childTnLst>
                          </p:cTn>
                        </p:par>
                      </p:childTnLst>
                    </p:cTn>
                  </p:par>
                </p:childTnLst>
              </p:cTn>
              <p:nextCondLst>
                <p:cond evt="onClick" delay="0">
                  <p:tgtEl>
                    <p:spTgt spid="15"/>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758825" y="228600"/>
            <a:ext cx="8385175" cy="1431925"/>
          </a:xfrm>
        </p:spPr>
        <p:txBody>
          <a:bodyPr/>
          <a:lstStyle/>
          <a:p>
            <a:pPr eaLnBrk="1" hangingPunct="1">
              <a:defRPr/>
            </a:pPr>
            <a:r>
              <a:rPr lang="en-US" dirty="0" smtClean="0">
                <a:effectLst>
                  <a:outerShdw blurRad="38100" dist="38100" dir="2700000" algn="tl">
                    <a:srgbClr val="FFFFFF"/>
                  </a:outerShdw>
                </a:effectLst>
              </a:rPr>
              <a:t>The conduction system of the heart consists of four structures:</a:t>
            </a:r>
            <a:br>
              <a:rPr lang="en-US" dirty="0" smtClean="0">
                <a:effectLst>
                  <a:outerShdw blurRad="38100" dist="38100" dir="2700000" algn="tl">
                    <a:srgbClr val="FFFFFF"/>
                  </a:outerShdw>
                </a:effectLst>
              </a:rPr>
            </a:br>
            <a:endParaRPr lang="ru-RU" dirty="0" smtClean="0">
              <a:effectLst>
                <a:outerShdw blurRad="38100" dist="38100" dir="2700000" algn="tl">
                  <a:srgbClr val="FFFFFF"/>
                </a:outerShdw>
              </a:effectLst>
            </a:endParaRPr>
          </a:p>
        </p:txBody>
      </p:sp>
      <p:sp>
        <p:nvSpPr>
          <p:cNvPr id="24579" name="Rectangle 3"/>
          <p:cNvSpPr>
            <a:spLocks noGrp="1" noRot="1" noChangeArrowheads="1"/>
          </p:cNvSpPr>
          <p:nvPr>
            <p:ph type="body" idx="1"/>
          </p:nvPr>
        </p:nvSpPr>
        <p:spPr>
          <a:xfrm>
            <a:off x="762000" y="2209800"/>
            <a:ext cx="8007350" cy="4191000"/>
          </a:xfrm>
        </p:spPr>
        <p:txBody>
          <a:bodyPr/>
          <a:lstStyle/>
          <a:p>
            <a:pPr eaLnBrk="1" hangingPunct="1">
              <a:lnSpc>
                <a:spcPct val="90000"/>
              </a:lnSpc>
              <a:defRPr/>
            </a:pPr>
            <a:r>
              <a:rPr lang="en-US" sz="2400" smtClean="0">
                <a:effectLst>
                  <a:outerShdw blurRad="38100" dist="38100" dir="2700000" algn="tl">
                    <a:srgbClr val="FFFFFF"/>
                  </a:outerShdw>
                </a:effectLst>
              </a:rPr>
              <a:t>1. The </a:t>
            </a:r>
            <a:r>
              <a:rPr lang="en-US" sz="2400" i="1" smtClean="0">
                <a:solidFill>
                  <a:srgbClr val="0000FF"/>
                </a:solidFill>
              </a:rPr>
              <a:t>sinoatrial</a:t>
            </a:r>
            <a:r>
              <a:rPr lang="en-US" sz="2400" i="1" smtClean="0">
                <a:effectLst>
                  <a:outerShdw blurRad="38100" dist="38100" dir="2700000" algn="tl">
                    <a:srgbClr val="FFFFFF"/>
                  </a:outerShdw>
                </a:effectLst>
              </a:rPr>
              <a:t> </a:t>
            </a:r>
            <a:r>
              <a:rPr lang="en-US" sz="2400" i="1" smtClean="0">
                <a:solidFill>
                  <a:srgbClr val="0000FF"/>
                </a:solidFill>
              </a:rPr>
              <a:t>(SA)</a:t>
            </a:r>
            <a:r>
              <a:rPr lang="en-US" sz="2400" i="1" smtClean="0">
                <a:effectLst>
                  <a:outerShdw blurRad="38100" dist="38100" dir="2700000" algn="tl">
                    <a:srgbClr val="FFFFFF"/>
                  </a:outerShdw>
                </a:effectLst>
              </a:rPr>
              <a:t> node,</a:t>
            </a:r>
            <a:r>
              <a:rPr lang="en-US" sz="2400" smtClean="0">
                <a:effectLst>
                  <a:outerShdw blurRad="38100" dist="38100" dir="2700000" algn="tl">
                    <a:srgbClr val="FFFFFF"/>
                  </a:outerShdw>
                </a:effectLst>
              </a:rPr>
              <a:t> located within the rig atrial wall near the opening of the superior vena cava</a:t>
            </a:r>
          </a:p>
          <a:p>
            <a:pPr eaLnBrk="1" hangingPunct="1">
              <a:lnSpc>
                <a:spcPct val="90000"/>
              </a:lnSpc>
              <a:defRPr/>
            </a:pPr>
            <a:r>
              <a:rPr lang="en-US" sz="2400" smtClean="0">
                <a:effectLst>
                  <a:outerShdw blurRad="38100" dist="38100" dir="2700000" algn="tl">
                    <a:srgbClr val="FFFFFF"/>
                  </a:outerShdw>
                </a:effectLst>
              </a:rPr>
              <a:t>2. The </a:t>
            </a:r>
            <a:r>
              <a:rPr lang="en-US" sz="2400" i="1" smtClean="0">
                <a:solidFill>
                  <a:srgbClr val="0000FF"/>
                </a:solidFill>
              </a:rPr>
              <a:t>atrioventricular (AV)</a:t>
            </a:r>
            <a:r>
              <a:rPr lang="en-US" sz="2400" i="1" smtClean="0">
                <a:effectLst>
                  <a:outerShdw blurRad="38100" dist="38100" dir="2700000" algn="tl">
                    <a:srgbClr val="FFFFFF"/>
                  </a:outerShdw>
                </a:effectLst>
              </a:rPr>
              <a:t> node,</a:t>
            </a:r>
            <a:r>
              <a:rPr lang="en-US" sz="2400" smtClean="0">
                <a:effectLst>
                  <a:outerShdw blurRad="38100" dist="38100" dir="2700000" algn="tl">
                    <a:srgbClr val="FFFFFF"/>
                  </a:outerShdw>
                </a:effectLst>
              </a:rPr>
              <a:t> also located within the right atrium but near the lower end of the septum</a:t>
            </a:r>
          </a:p>
          <a:p>
            <a:pPr eaLnBrk="1" hangingPunct="1">
              <a:lnSpc>
                <a:spcPct val="90000"/>
              </a:lnSpc>
              <a:defRPr/>
            </a:pPr>
            <a:r>
              <a:rPr lang="en-US" sz="2400" smtClean="0">
                <a:effectLst>
                  <a:outerShdw blurRad="38100" dist="38100" dir="2700000" algn="tl">
                    <a:srgbClr val="FFFFFF"/>
                  </a:outerShdw>
                </a:effectLst>
              </a:rPr>
              <a:t>3. The </a:t>
            </a:r>
            <a:r>
              <a:rPr lang="en-US" sz="2400" i="1" smtClean="0">
                <a:solidFill>
                  <a:srgbClr val="0000FF"/>
                </a:solidFill>
              </a:rPr>
              <a:t>atrioventricular bundle (bundle of His),</a:t>
            </a:r>
            <a:r>
              <a:rPr lang="en-US" sz="2400" smtClean="0">
                <a:effectLst>
                  <a:outerShdw blurRad="38100" dist="38100" dir="2700000" algn="tl">
                    <a:srgbClr val="FFFFFF"/>
                  </a:outerShdw>
                </a:effectLst>
              </a:rPr>
              <a:t> which extends from the atrioventricular node along each side of the interventricular septum</a:t>
            </a:r>
          </a:p>
          <a:p>
            <a:pPr eaLnBrk="1" hangingPunct="1">
              <a:lnSpc>
                <a:spcPct val="90000"/>
              </a:lnSpc>
              <a:defRPr/>
            </a:pPr>
            <a:r>
              <a:rPr lang="en-US" sz="2400" smtClean="0">
                <a:effectLst>
                  <a:outerShdw blurRad="38100" dist="38100" dir="2700000" algn="tl">
                    <a:srgbClr val="FFFFFF"/>
                  </a:outerShdw>
                </a:effectLst>
              </a:rPr>
              <a:t>4. </a:t>
            </a:r>
            <a:r>
              <a:rPr lang="en-US" sz="2400" i="1" smtClean="0">
                <a:solidFill>
                  <a:srgbClr val="0000FF"/>
                </a:solidFill>
              </a:rPr>
              <a:t>Purkinje fibers</a:t>
            </a:r>
            <a:r>
              <a:rPr lang="en-US" sz="2400" i="1" smtClean="0">
                <a:effectLst>
                  <a:outerShdw blurRad="38100" dist="38100" dir="2700000" algn="tl">
                    <a:srgbClr val="FFFFFF"/>
                  </a:outerShdw>
                </a:effectLst>
              </a:rPr>
              <a:t>,</a:t>
            </a:r>
            <a:r>
              <a:rPr lang="en-US" sz="2400" smtClean="0">
                <a:effectLst>
                  <a:outerShdw blurRad="38100" dist="38100" dir="2700000" algn="tl">
                    <a:srgbClr val="FFFFFF"/>
                  </a:outerShdw>
                </a:effectLst>
              </a:rPr>
              <a:t> which extend from the atrioventricular bundle into the walls of the ventricles. The electric impulses from this conduction system can be recorded on an electrocardiogram.</a:t>
            </a:r>
            <a:endParaRPr lang="ru-RU" sz="240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algn="ctr" eaLnBrk="1" hangingPunct="1">
              <a:defRPr/>
            </a:pPr>
            <a:r>
              <a:rPr lang="en-US" smtClean="0">
                <a:effectLst>
                  <a:outerShdw blurRad="38100" dist="38100" dir="2700000" algn="tl">
                    <a:srgbClr val="FFFFFF"/>
                  </a:outerShdw>
                </a:effectLst>
              </a:rPr>
              <a:t>Conduction System</a:t>
            </a:r>
            <a:endParaRPr lang="ru-RU" smtClean="0">
              <a:effectLst>
                <a:outerShdw blurRad="38100" dist="38100" dir="2700000" algn="tl">
                  <a:srgbClr val="FFFFFF"/>
                </a:outerShdw>
              </a:effectLst>
            </a:endParaRPr>
          </a:p>
        </p:txBody>
      </p:sp>
      <p:pic>
        <p:nvPicPr>
          <p:cNvPr id="18435" name="Picture 3"/>
          <p:cNvPicPr>
            <a:picLocks noGrp="1" noChangeAspect="1" noChangeArrowheads="1"/>
          </p:cNvPicPr>
          <p:nvPr>
            <p:ph type="body" idx="1"/>
          </p:nvPr>
        </p:nvPicPr>
        <p:blipFill>
          <a:blip r:embed="rId2"/>
          <a:srcRect/>
          <a:stretch>
            <a:fillRect/>
          </a:stretch>
        </p:blipFill>
        <p:spPr>
          <a:xfrm>
            <a:off x="838200" y="1676400"/>
            <a:ext cx="8007350" cy="5181600"/>
          </a:xfrm>
        </p:spPr>
      </p:pic>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TERMINOLOGY</a:t>
            </a:r>
            <a:endParaRPr lang="en-US" dirty="0"/>
          </a:p>
        </p:txBody>
      </p:sp>
      <p:sp>
        <p:nvSpPr>
          <p:cNvPr id="3" name="Content Placeholder 2"/>
          <p:cNvSpPr>
            <a:spLocks noGrp="1"/>
          </p:cNvSpPr>
          <p:nvPr>
            <p:ph idx="1"/>
          </p:nvPr>
        </p:nvSpPr>
        <p:spPr>
          <a:xfrm>
            <a:off x="457200" y="1219200"/>
            <a:ext cx="8458200" cy="4572000"/>
          </a:xfrm>
        </p:spPr>
        <p:txBody>
          <a:bodyPr>
            <a:noAutofit/>
          </a:bodyPr>
          <a:lstStyle/>
          <a:p>
            <a:pPr algn="just"/>
            <a:endParaRPr lang="en-US" sz="1100" dirty="0" smtClean="0"/>
          </a:p>
          <a:p>
            <a:pPr algn="just"/>
            <a:r>
              <a:rPr lang="en-US" sz="2400" b="1" dirty="0" smtClean="0"/>
              <a:t>APICAL IMPULSE (also called point of maximum </a:t>
            </a:r>
            <a:r>
              <a:rPr lang="en-US" sz="2400" dirty="0" smtClean="0"/>
              <a:t>impulse [PMI]): impulse normally palpated at the fifth </a:t>
            </a:r>
            <a:r>
              <a:rPr lang="en-US" sz="2400" dirty="0" err="1" smtClean="0"/>
              <a:t>intercostal</a:t>
            </a:r>
            <a:r>
              <a:rPr lang="en-US" sz="2400" dirty="0" smtClean="0"/>
              <a:t> space, left </a:t>
            </a:r>
            <a:r>
              <a:rPr lang="en-US" sz="2400" dirty="0" err="1" smtClean="0"/>
              <a:t>midclavicular</a:t>
            </a:r>
            <a:r>
              <a:rPr lang="en-US" sz="2400" dirty="0" smtClean="0"/>
              <a:t> line; caused by contraction of the left ventricle</a:t>
            </a:r>
          </a:p>
          <a:p>
            <a:pPr algn="just">
              <a:buNone/>
            </a:pPr>
            <a:endParaRPr lang="en-US" sz="900" dirty="0" smtClean="0"/>
          </a:p>
          <a:p>
            <a:pPr algn="just"/>
            <a:r>
              <a:rPr lang="en-US" sz="2400" b="1" dirty="0" smtClean="0"/>
              <a:t>CARDIAC CATHETERIZATION: an invasive procedure </a:t>
            </a:r>
            <a:r>
              <a:rPr lang="en-US" sz="2400" dirty="0" smtClean="0"/>
              <a:t>used to measure cardiac chamber pressures and assess patency of the coronary arteries</a:t>
            </a:r>
          </a:p>
          <a:p>
            <a:endParaRPr lang="en-US" sz="1800" b="1" dirty="0" smtClean="0"/>
          </a:p>
          <a:p>
            <a:r>
              <a:rPr lang="en-US" sz="2400" b="1" dirty="0" smtClean="0"/>
              <a:t>CONTRACTILITY: ability of the cardiac muscle </a:t>
            </a:r>
            <a:r>
              <a:rPr lang="en-US" sz="2400" dirty="0" smtClean="0"/>
              <a:t>to shorten in response to an electrical impulse.</a:t>
            </a:r>
          </a:p>
          <a:p>
            <a:r>
              <a:rPr lang="en-US" sz="2400" b="1" dirty="0" smtClean="0"/>
              <a:t>PULSE PRESSURE</a:t>
            </a:r>
            <a:r>
              <a:rPr lang="en-US" sz="2400" dirty="0" smtClean="0"/>
              <a:t>:-The difference between the systolic and the diastolic pressures is called the pulse </a:t>
            </a:r>
            <a:r>
              <a:rPr lang="en-US" sz="2400" smtClean="0"/>
              <a:t>pressure.</a:t>
            </a:r>
            <a:endParaRPr lang="en-US" sz="2400" dirty="0" smtClean="0"/>
          </a:p>
          <a:p>
            <a:pPr algn="just"/>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GB" smtClean="0">
                <a:effectLst>
                  <a:outerShdw blurRad="38100" dist="38100" dir="2700000" algn="tl">
                    <a:srgbClr val="FFFFFF"/>
                  </a:outerShdw>
                </a:effectLst>
              </a:rPr>
              <a:t>Electrocardiography (ECG)</a:t>
            </a:r>
            <a:endParaRPr lang="ru-RU" smtClean="0">
              <a:effectLst>
                <a:outerShdw blurRad="38100" dist="38100" dir="2700000" algn="tl">
                  <a:srgbClr val="FFFFFF"/>
                </a:outerShdw>
              </a:effectLst>
            </a:endParaRPr>
          </a:p>
        </p:txBody>
      </p:sp>
      <p:sp>
        <p:nvSpPr>
          <p:cNvPr id="28675" name="Rectangle 3"/>
          <p:cNvSpPr>
            <a:spLocks noGrp="1" noRot="1" noChangeArrowheads="1"/>
          </p:cNvSpPr>
          <p:nvPr>
            <p:ph type="body" idx="1"/>
          </p:nvPr>
        </p:nvSpPr>
        <p:spPr/>
        <p:txBody>
          <a:bodyPr/>
          <a:lstStyle/>
          <a:p>
            <a:pPr eaLnBrk="1" hangingPunct="1">
              <a:defRPr/>
            </a:pPr>
            <a:r>
              <a:rPr lang="en-GB" smtClean="0">
                <a:effectLst>
                  <a:outerShdw blurRad="38100" dist="38100" dir="2700000" algn="tl">
                    <a:srgbClr val="FFFFFF"/>
                  </a:outerShdw>
                </a:effectLst>
              </a:rPr>
              <a:t>records the electrical impulses generated from the heart muscle and provides a graphic illustration of the summation of these impulses and their sequence and magnitude. </a:t>
            </a:r>
          </a:p>
          <a:p>
            <a:pPr eaLnBrk="1" hangingPunct="1">
              <a:defRPr/>
            </a:pPr>
            <a:endParaRPr lang="ru-RU" smtClean="0">
              <a:effectLst>
                <a:outerShdw blurRad="38100" dist="38100" dir="2700000" algn="tl">
                  <a:srgbClr val="FFFFFF"/>
                </a:outerShdw>
              </a:effectLst>
            </a:endParaRPr>
          </a:p>
        </p:txBody>
      </p:sp>
      <p:pic>
        <p:nvPicPr>
          <p:cNvPr id="19460" name="Picture 4"/>
          <p:cNvPicPr>
            <a:picLocks noChangeAspect="1" noChangeArrowheads="1"/>
          </p:cNvPicPr>
          <p:nvPr/>
        </p:nvPicPr>
        <p:blipFill>
          <a:blip r:embed="rId2"/>
          <a:srcRect/>
          <a:stretch>
            <a:fillRect/>
          </a:stretch>
        </p:blipFill>
        <p:spPr bwMode="auto">
          <a:xfrm>
            <a:off x="762000" y="4419600"/>
            <a:ext cx="8382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0" y="0"/>
            <a:ext cx="8385175" cy="1431925"/>
          </a:xfrm>
        </p:spPr>
        <p:txBody>
          <a:bodyPr/>
          <a:lstStyle/>
          <a:p>
            <a:pPr algn="ctr" eaLnBrk="1" hangingPunct="1">
              <a:defRPr/>
            </a:pPr>
            <a:r>
              <a:rPr lang="en-US" smtClean="0">
                <a:effectLst>
                  <a:outerShdw blurRad="38100" dist="38100" dir="2700000" algn="tl">
                    <a:srgbClr val="FFFFFF"/>
                  </a:outerShdw>
                </a:effectLst>
              </a:rPr>
              <a:t>The ECG waves</a:t>
            </a:r>
            <a:endParaRPr lang="ru-RU" smtClean="0">
              <a:effectLst>
                <a:outerShdw blurRad="38100" dist="38100" dir="2700000" algn="tl">
                  <a:srgbClr val="FFFFFF"/>
                </a:outerShdw>
              </a:effectLst>
            </a:endParaRPr>
          </a:p>
        </p:txBody>
      </p:sp>
      <p:sp>
        <p:nvSpPr>
          <p:cNvPr id="27651" name="Rectangle 3"/>
          <p:cNvSpPr>
            <a:spLocks noGrp="1" noRot="1" noChangeArrowheads="1"/>
          </p:cNvSpPr>
          <p:nvPr>
            <p:ph type="body" idx="1"/>
          </p:nvPr>
        </p:nvSpPr>
        <p:spPr>
          <a:xfrm>
            <a:off x="457200" y="1143000"/>
            <a:ext cx="8686800" cy="5715000"/>
          </a:xfrm>
        </p:spPr>
        <p:txBody>
          <a:bodyPr/>
          <a:lstStyle/>
          <a:p>
            <a:pPr eaLnBrk="1" hangingPunct="1">
              <a:lnSpc>
                <a:spcPct val="90000"/>
              </a:lnSpc>
              <a:defRPr/>
            </a:pPr>
            <a:r>
              <a:rPr lang="en-GB" sz="2400" i="1" dirty="0" smtClean="0">
                <a:solidFill>
                  <a:srgbClr val="FF0000"/>
                </a:solidFill>
              </a:rPr>
              <a:t>P wave</a:t>
            </a:r>
            <a:r>
              <a:rPr lang="en-GB" sz="2400" dirty="0" smtClean="0">
                <a:effectLst>
                  <a:outerShdw blurRad="38100" dist="38100" dir="2700000" algn="tl">
                    <a:srgbClr val="FFFFFF"/>
                  </a:outerShdw>
                </a:effectLst>
              </a:rPr>
              <a:t> represents the electric activity associated with the </a:t>
            </a:r>
            <a:r>
              <a:rPr lang="en-GB" sz="2400" dirty="0" err="1" smtClean="0">
                <a:effectLst>
                  <a:outerShdw blurRad="38100" dist="38100" dir="2700000" algn="tl">
                    <a:srgbClr val="FFFFFF"/>
                  </a:outerShdw>
                </a:effectLst>
              </a:rPr>
              <a:t>sinoatrial</a:t>
            </a:r>
            <a:r>
              <a:rPr lang="en-GB" sz="2400" dirty="0" smtClean="0">
                <a:effectLst>
                  <a:outerShdw blurRad="38100" dist="38100" dir="2700000" algn="tl">
                    <a:srgbClr val="FFFFFF"/>
                  </a:outerShdw>
                </a:effectLst>
              </a:rPr>
              <a:t> node and the spread of the impulse over the atria. It is a wave of depolarization.</a:t>
            </a:r>
          </a:p>
          <a:p>
            <a:pPr eaLnBrk="1" hangingPunct="1">
              <a:lnSpc>
                <a:spcPct val="90000"/>
              </a:lnSpc>
              <a:defRPr/>
            </a:pPr>
            <a:r>
              <a:rPr lang="en-GB" sz="2400" i="1" dirty="0" smtClean="0">
                <a:solidFill>
                  <a:srgbClr val="FF0000"/>
                </a:solidFill>
              </a:rPr>
              <a:t>QRS complex (wave)</a:t>
            </a:r>
            <a:r>
              <a:rPr lang="en-GB" sz="2400" dirty="0" smtClean="0">
                <a:effectLst>
                  <a:outerShdw blurRad="38100" dist="38100" dir="2700000" algn="tl">
                    <a:srgbClr val="FFFFFF"/>
                  </a:outerShdw>
                </a:effectLst>
              </a:rPr>
              <a:t> is composed of three separate waves: the </a:t>
            </a:r>
            <a:r>
              <a:rPr lang="en-GB" sz="2400" dirty="0" smtClean="0">
                <a:solidFill>
                  <a:srgbClr val="0000FF"/>
                </a:solidFill>
              </a:rPr>
              <a:t>Q wave</a:t>
            </a:r>
            <a:r>
              <a:rPr lang="en-GB" sz="2400" dirty="0" smtClean="0">
                <a:effectLst>
                  <a:outerShdw blurRad="38100" dist="38100" dir="2700000" algn="tl">
                    <a:srgbClr val="FFFFFF"/>
                  </a:outerShdw>
                </a:effectLst>
              </a:rPr>
              <a:t>, the </a:t>
            </a:r>
            <a:r>
              <a:rPr lang="en-GB" sz="2400" dirty="0" smtClean="0">
                <a:solidFill>
                  <a:srgbClr val="0000FF"/>
                </a:solidFill>
              </a:rPr>
              <a:t>R wave</a:t>
            </a:r>
            <a:r>
              <a:rPr lang="en-GB" sz="2400" dirty="0" smtClean="0">
                <a:effectLst>
                  <a:outerShdw blurRad="38100" dist="38100" dir="2700000" algn="tl">
                    <a:srgbClr val="FFFFFF"/>
                  </a:outerShdw>
                </a:effectLst>
              </a:rPr>
              <a:t>, and the </a:t>
            </a:r>
            <a:r>
              <a:rPr lang="en-GB" sz="2400" dirty="0" smtClean="0">
                <a:solidFill>
                  <a:srgbClr val="0000FF"/>
                </a:solidFill>
              </a:rPr>
              <a:t>S wave</a:t>
            </a:r>
            <a:r>
              <a:rPr lang="en-GB" sz="2400" dirty="0" smtClean="0">
                <a:effectLst>
                  <a:outerShdw blurRad="38100" dist="38100" dir="2700000" algn="tl">
                    <a:srgbClr val="FFFFFF"/>
                  </a:outerShdw>
                </a:effectLst>
              </a:rPr>
              <a:t>. They are all caused by currents generated when the ventricles depolarize before their contraction. </a:t>
            </a:r>
          </a:p>
          <a:p>
            <a:pPr eaLnBrk="1" hangingPunct="1">
              <a:lnSpc>
                <a:spcPct val="90000"/>
              </a:lnSpc>
              <a:defRPr/>
            </a:pPr>
            <a:endParaRPr lang="en-GB" sz="2400" dirty="0" smtClean="0">
              <a:effectLst>
                <a:outerShdw blurRad="38100" dist="38100" dir="2700000" algn="tl">
                  <a:srgbClr val="FFFFFF"/>
                </a:outerShdw>
              </a:effectLst>
            </a:endParaRPr>
          </a:p>
          <a:p>
            <a:pPr eaLnBrk="1" hangingPunct="1">
              <a:lnSpc>
                <a:spcPct val="90000"/>
              </a:lnSpc>
              <a:defRPr/>
            </a:pPr>
            <a:r>
              <a:rPr lang="en-GB" sz="2400" i="1" dirty="0" smtClean="0">
                <a:solidFill>
                  <a:srgbClr val="FF0000"/>
                </a:solidFill>
              </a:rPr>
              <a:t>P-R interval</a:t>
            </a:r>
            <a:r>
              <a:rPr lang="en-GB" sz="2400" dirty="0" smtClean="0">
                <a:effectLst>
                  <a:outerShdw blurRad="38100" dist="38100" dir="2700000" algn="tl">
                    <a:srgbClr val="FFFFFF"/>
                  </a:outerShdw>
                </a:effectLst>
              </a:rPr>
              <a:t> is measured from the beginning of the P wave to the beginning of the QRS complex.. This interval represents </a:t>
            </a:r>
            <a:r>
              <a:rPr lang="en-GB" sz="2400" dirty="0" err="1" smtClean="0">
                <a:effectLst>
                  <a:outerShdw blurRad="38100" dist="38100" dir="2700000" algn="tl">
                    <a:srgbClr val="FFFFFF"/>
                  </a:outerShdw>
                </a:effectLst>
              </a:rPr>
              <a:t>intervalning</a:t>
            </a:r>
            <a:r>
              <a:rPr lang="en-GB" sz="2400" dirty="0" smtClean="0">
                <a:effectLst>
                  <a:outerShdw blurRad="38100" dist="38100" dir="2700000" algn="tl">
                    <a:srgbClr val="FFFFFF"/>
                  </a:outerShdw>
                </a:effectLst>
              </a:rPr>
              <a:t> of </a:t>
            </a:r>
            <a:r>
              <a:rPr lang="en-GB" sz="2400" dirty="0" err="1" smtClean="0">
                <a:effectLst>
                  <a:outerShdw blurRad="38100" dist="38100" dir="2700000" algn="tl">
                    <a:srgbClr val="FFFFFF"/>
                  </a:outerShdw>
                </a:effectLst>
              </a:rPr>
              <a:t>atrial</a:t>
            </a:r>
            <a:r>
              <a:rPr lang="en-GB" sz="2400" dirty="0" smtClean="0">
                <a:effectLst>
                  <a:outerShdw blurRad="38100" dist="38100" dir="2700000" algn="tl">
                    <a:srgbClr val="FFFFFF"/>
                  </a:outerShdw>
                </a:effectLst>
              </a:rPr>
              <a:t> depolarization to the beginning of ventricular depolarization.</a:t>
            </a:r>
            <a:endParaRPr lang="ru-RU" sz="2400" dirty="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smtClean="0">
                <a:effectLst>
                  <a:outerShdw blurRad="38100" dist="38100" dir="2700000" algn="tl">
                    <a:srgbClr val="FFFFFF"/>
                  </a:outerShdw>
                </a:effectLst>
              </a:rPr>
              <a:t>The ECG waves</a:t>
            </a:r>
            <a:endParaRPr lang="ru-RU" smtClean="0">
              <a:effectLst>
                <a:outerShdw blurRad="38100" dist="38100" dir="2700000" algn="tl">
                  <a:srgbClr val="FFFFFF"/>
                </a:outerShdw>
              </a:effectLst>
            </a:endParaRPr>
          </a:p>
        </p:txBody>
      </p:sp>
      <p:sp>
        <p:nvSpPr>
          <p:cNvPr id="29699" name="Rectangle 3"/>
          <p:cNvSpPr>
            <a:spLocks noGrp="1" noRot="1" noChangeArrowheads="1"/>
          </p:cNvSpPr>
          <p:nvPr>
            <p:ph type="body" idx="1"/>
          </p:nvPr>
        </p:nvSpPr>
        <p:spPr/>
        <p:txBody>
          <a:bodyPr/>
          <a:lstStyle/>
          <a:p>
            <a:pPr eaLnBrk="1" hangingPunct="1">
              <a:lnSpc>
                <a:spcPct val="90000"/>
              </a:lnSpc>
              <a:defRPr/>
            </a:pPr>
            <a:r>
              <a:rPr lang="en-GB" sz="2400" dirty="0" smtClean="0">
                <a:effectLst>
                  <a:outerShdw blurRad="38100" dist="38100" dir="2700000" algn="tl">
                    <a:srgbClr val="FFFFFF"/>
                  </a:outerShdw>
                </a:effectLst>
              </a:rPr>
              <a:t>The </a:t>
            </a:r>
            <a:r>
              <a:rPr lang="en-GB" sz="2400" i="1" dirty="0" smtClean="0">
                <a:solidFill>
                  <a:srgbClr val="FF0000"/>
                </a:solidFill>
              </a:rPr>
              <a:t>T wave</a:t>
            </a:r>
            <a:r>
              <a:rPr lang="en-GB" sz="2400" dirty="0" smtClean="0">
                <a:effectLst>
                  <a:outerShdw blurRad="38100" dist="38100" dir="2700000" algn="tl">
                    <a:srgbClr val="FFFFFF"/>
                  </a:outerShdw>
                </a:effectLst>
              </a:rPr>
              <a:t> represents </a:t>
            </a:r>
            <a:r>
              <a:rPr lang="en-GB" sz="2400" dirty="0" err="1" smtClean="0">
                <a:effectLst>
                  <a:outerShdw blurRad="38100" dist="38100" dir="2700000" algn="tl">
                    <a:srgbClr val="FFFFFF"/>
                  </a:outerShdw>
                </a:effectLst>
              </a:rPr>
              <a:t>repolarization</a:t>
            </a:r>
            <a:r>
              <a:rPr lang="en-GB" sz="2400" dirty="0" smtClean="0">
                <a:effectLst>
                  <a:outerShdw blurRad="38100" dist="38100" dir="2700000" algn="tl">
                    <a:srgbClr val="FFFFFF"/>
                  </a:outerShdw>
                </a:effectLst>
              </a:rPr>
              <a:t> of the ventricles. </a:t>
            </a:r>
          </a:p>
          <a:p>
            <a:pPr eaLnBrk="1" hangingPunct="1">
              <a:lnSpc>
                <a:spcPct val="90000"/>
              </a:lnSpc>
              <a:buNone/>
              <a:defRPr/>
            </a:pPr>
            <a:endParaRPr lang="en-GB" sz="2400" dirty="0" smtClean="0">
              <a:effectLst>
                <a:outerShdw blurRad="38100" dist="38100" dir="2700000" algn="tl">
                  <a:srgbClr val="FFFFFF"/>
                </a:outerShdw>
              </a:effectLst>
            </a:endParaRPr>
          </a:p>
          <a:p>
            <a:pPr eaLnBrk="1" hangingPunct="1">
              <a:lnSpc>
                <a:spcPct val="90000"/>
              </a:lnSpc>
              <a:defRPr/>
            </a:pPr>
            <a:r>
              <a:rPr lang="en-GB" sz="2400" dirty="0" smtClean="0">
                <a:effectLst>
                  <a:outerShdw blurRad="38100" dist="38100" dir="2700000" algn="tl">
                    <a:srgbClr val="FFFFFF"/>
                  </a:outerShdw>
                </a:effectLst>
              </a:rPr>
              <a:t>The </a:t>
            </a:r>
            <a:r>
              <a:rPr lang="en-GB" sz="2400" i="1" dirty="0" smtClean="0">
                <a:solidFill>
                  <a:srgbClr val="FF0000"/>
                </a:solidFill>
              </a:rPr>
              <a:t>S-T segment</a:t>
            </a:r>
            <a:r>
              <a:rPr lang="en-GB" sz="2400" dirty="0" smtClean="0">
                <a:effectLst>
                  <a:outerShdw blurRad="38100" dist="38100" dir="2700000" algn="tl">
                    <a:srgbClr val="FFFFFF"/>
                  </a:outerShdw>
                </a:effectLst>
              </a:rPr>
              <a:t> is normally an </a:t>
            </a:r>
            <a:r>
              <a:rPr lang="en-GB" sz="2400" dirty="0" err="1" smtClean="0">
                <a:effectLst>
                  <a:outerShdw blurRad="38100" dist="38100" dir="2700000" algn="tl">
                    <a:srgbClr val="FFFFFF"/>
                  </a:outerShdw>
                </a:effectLst>
              </a:rPr>
              <a:t>isoelectric</a:t>
            </a:r>
            <a:r>
              <a:rPr lang="en-GB" sz="2400" dirty="0" smtClean="0">
                <a:effectLst>
                  <a:outerShdw blurRad="38100" dist="38100" dir="2700000" algn="tl">
                    <a:srgbClr val="FFFFFF"/>
                  </a:outerShdw>
                </a:effectLst>
              </a:rPr>
              <a:t> (flat) line that connects the end of the S wave to the beginning of the T wave. </a:t>
            </a:r>
          </a:p>
          <a:p>
            <a:pPr eaLnBrk="1" hangingPunct="1">
              <a:lnSpc>
                <a:spcPct val="90000"/>
              </a:lnSpc>
              <a:defRPr/>
            </a:pPr>
            <a:endParaRPr lang="en-GB" sz="2400" dirty="0" smtClean="0">
              <a:effectLst>
                <a:outerShdw blurRad="38100" dist="38100" dir="2700000" algn="tl">
                  <a:srgbClr val="FFFFFF"/>
                </a:outerShdw>
              </a:effectLst>
            </a:endParaRPr>
          </a:p>
          <a:p>
            <a:pPr eaLnBrk="1" hangingPunct="1">
              <a:lnSpc>
                <a:spcPct val="90000"/>
              </a:lnSpc>
              <a:defRPr/>
            </a:pPr>
            <a:r>
              <a:rPr lang="en-GB" sz="2400" dirty="0" smtClean="0">
                <a:effectLst>
                  <a:outerShdw blurRad="38100" dist="38100" dir="2700000" algn="tl">
                    <a:srgbClr val="FFFFFF"/>
                  </a:outerShdw>
                </a:effectLst>
              </a:rPr>
              <a:t>The </a:t>
            </a:r>
            <a:r>
              <a:rPr lang="en-GB" sz="2400" i="1" dirty="0" smtClean="0">
                <a:solidFill>
                  <a:srgbClr val="FF0000"/>
                </a:solidFill>
              </a:rPr>
              <a:t>T-P interval</a:t>
            </a:r>
            <a:r>
              <a:rPr lang="en-GB" sz="2400" dirty="0" smtClean="0">
                <a:effectLst>
                  <a:outerShdw blurRad="38100" dist="38100" dir="2700000" algn="tl">
                    <a:srgbClr val="FFFFFF"/>
                  </a:outerShdw>
                </a:effectLst>
              </a:rPr>
              <a:t> represents </a:t>
            </a:r>
            <a:r>
              <a:rPr lang="en-GB" sz="2400" dirty="0" err="1" smtClean="0">
                <a:effectLst>
                  <a:outerShdw blurRad="38100" dist="38100" dir="2700000" algn="tl">
                    <a:srgbClr val="FFFFFF"/>
                  </a:outerShdw>
                </a:effectLst>
              </a:rPr>
              <a:t>atrial</a:t>
            </a:r>
            <a:r>
              <a:rPr lang="en-GB" sz="2400" dirty="0" smtClean="0">
                <a:effectLst>
                  <a:outerShdw blurRad="38100" dist="38100" dir="2700000" algn="tl">
                    <a:srgbClr val="FFFFFF"/>
                  </a:outerShdw>
                </a:effectLst>
              </a:rPr>
              <a:t> and ventricular polarization in anticipation of the next cardiac cycle.</a:t>
            </a:r>
            <a:endParaRPr lang="ru-RU" sz="2400" dirty="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Coronary Circulation</a:t>
            </a:r>
          </a:p>
        </p:txBody>
      </p:sp>
      <p:pic>
        <p:nvPicPr>
          <p:cNvPr id="9219" name="Picture 3" descr="coronill"/>
          <p:cNvPicPr>
            <a:picLocks noGrp="1" noChangeAspect="1" noChangeArrowheads="1"/>
          </p:cNvPicPr>
          <p:nvPr>
            <p:ph idx="1"/>
          </p:nvPr>
        </p:nvPicPr>
        <p:blipFill>
          <a:blip r:embed="rId3"/>
          <a:srcRect/>
          <a:stretch>
            <a:fillRect/>
          </a:stretch>
        </p:blipFill>
        <p:spPr>
          <a:xfrm>
            <a:off x="685800" y="1752600"/>
            <a:ext cx="7772400" cy="46482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0"/>
            <a:ext cx="7772400" cy="1426464"/>
          </a:xfrm>
        </p:spPr>
        <p:txBody>
          <a:bodyPr/>
          <a:lstStyle/>
          <a:p>
            <a:pPr algn="ctr" eaLnBrk="1" hangingPunct="1"/>
            <a:r>
              <a:rPr lang="en-US" b="1" dirty="0" smtClean="0"/>
              <a:t>History taking and physical examination</a:t>
            </a:r>
          </a:p>
        </p:txBody>
      </p:sp>
      <p:sp>
        <p:nvSpPr>
          <p:cNvPr id="15363" name="Rectangle 3"/>
          <p:cNvSpPr>
            <a:spLocks noGrp="1" noChangeArrowheads="1"/>
          </p:cNvSpPr>
          <p:nvPr>
            <p:ph type="body" idx="1"/>
          </p:nvPr>
        </p:nvSpPr>
        <p:spPr/>
        <p:txBody>
          <a:bodyPr/>
          <a:lstStyle/>
          <a:p>
            <a:pPr eaLnBrk="1" hangingPunct="1">
              <a:lnSpc>
                <a:spcPct val="90000"/>
              </a:lnSpc>
            </a:pPr>
            <a:r>
              <a:rPr lang="en-US" dirty="0" smtClean="0"/>
              <a:t>Detail history of client</a:t>
            </a:r>
          </a:p>
          <a:p>
            <a:pPr eaLnBrk="1" hangingPunct="1">
              <a:lnSpc>
                <a:spcPct val="90000"/>
              </a:lnSpc>
            </a:pPr>
            <a:r>
              <a:rPr lang="en-US" dirty="0" smtClean="0"/>
              <a:t>Personal and family </a:t>
            </a:r>
            <a:r>
              <a:rPr lang="en-US" b="1" dirty="0" smtClean="0"/>
              <a:t>history</a:t>
            </a:r>
          </a:p>
          <a:p>
            <a:pPr eaLnBrk="1" hangingPunct="1">
              <a:lnSpc>
                <a:spcPct val="90000"/>
              </a:lnSpc>
            </a:pPr>
            <a:r>
              <a:rPr lang="en-US" b="1" dirty="0" smtClean="0"/>
              <a:t>Diet</a:t>
            </a:r>
            <a:r>
              <a:rPr lang="en-US" dirty="0" smtClean="0"/>
              <a:t> history</a:t>
            </a:r>
          </a:p>
          <a:p>
            <a:pPr eaLnBrk="1" hangingPunct="1">
              <a:lnSpc>
                <a:spcPct val="90000"/>
              </a:lnSpc>
            </a:pPr>
            <a:r>
              <a:rPr lang="en-US" b="1" dirty="0" smtClean="0"/>
              <a:t>Socioeconomic status</a:t>
            </a:r>
            <a:r>
              <a:rPr lang="en-US" dirty="0" smtClean="0"/>
              <a:t> – ability to purchase proper foods, medicines. Employment and its effects on health?</a:t>
            </a:r>
          </a:p>
          <a:p>
            <a:pPr eaLnBrk="1" hangingPunct="1">
              <a:lnSpc>
                <a:spcPct val="90000"/>
              </a:lnSpc>
            </a:pPr>
            <a:r>
              <a:rPr lang="en-US" b="1" dirty="0" smtClean="0"/>
              <a:t>Cigarette smoking</a:t>
            </a:r>
            <a:r>
              <a:rPr lang="en-US" dirty="0" smtClean="0"/>
              <a:t> : # packs /day and also  # years smoked PACK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lide(fromBottom)">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slide(fromBottom)">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slide(fromBottom)">
                                      <p:cBhvr>
                                        <p:cTn id="2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a:lstStyle/>
          <a:p>
            <a:pPr eaLnBrk="1" hangingPunct="1">
              <a:lnSpc>
                <a:spcPct val="90000"/>
              </a:lnSpc>
            </a:pPr>
            <a:r>
              <a:rPr lang="en-US" b="1" dirty="0" smtClean="0"/>
              <a:t>Physical Activity/Inactivity</a:t>
            </a:r>
            <a:r>
              <a:rPr lang="en-US" dirty="0" smtClean="0"/>
              <a:t> – 30 minutes daily of moderate exercise recommended on most days</a:t>
            </a:r>
          </a:p>
          <a:p>
            <a:pPr eaLnBrk="1" hangingPunct="1">
              <a:lnSpc>
                <a:spcPct val="90000"/>
              </a:lnSpc>
            </a:pPr>
            <a:r>
              <a:rPr lang="en-US" b="1" dirty="0" smtClean="0"/>
              <a:t>Obesity</a:t>
            </a:r>
            <a:r>
              <a:rPr lang="en-US" dirty="0" smtClean="0"/>
              <a:t> – associated with HTN, </a:t>
            </a:r>
            <a:r>
              <a:rPr lang="en-US" dirty="0" err="1" smtClean="0"/>
              <a:t>hyperlipidemia</a:t>
            </a:r>
            <a:r>
              <a:rPr lang="en-US" dirty="0" smtClean="0"/>
              <a:t>, and diabetes and all contribute to CV disease. </a:t>
            </a:r>
          </a:p>
          <a:p>
            <a:pPr eaLnBrk="1" hangingPunct="1">
              <a:lnSpc>
                <a:spcPct val="90000"/>
              </a:lnSpc>
            </a:pPr>
            <a:r>
              <a:rPr lang="en-US" b="1" dirty="0" smtClean="0"/>
              <a:t>Current Health Problems</a:t>
            </a:r>
            <a:r>
              <a:rPr lang="en-US" dirty="0" smtClean="0"/>
              <a:t> – describe health concerns.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en-US" smtClean="0"/>
              <a:t>Subjective data</a:t>
            </a:r>
            <a:endParaRPr lang="ru-RU" smtClean="0"/>
          </a:p>
        </p:txBody>
      </p:sp>
      <p:pic>
        <p:nvPicPr>
          <p:cNvPr id="30723" name="Picture 3"/>
          <p:cNvPicPr>
            <a:picLocks noGrp="1" noChangeAspect="1" noChangeArrowheads="1"/>
          </p:cNvPicPr>
          <p:nvPr>
            <p:ph type="body" idx="1"/>
          </p:nvPr>
        </p:nvPicPr>
        <p:blipFill>
          <a:blip r:embed="rId2"/>
          <a:srcRect/>
          <a:stretch>
            <a:fillRect/>
          </a:stretch>
        </p:blipFill>
        <p:spPr>
          <a:xfrm>
            <a:off x="457200" y="1676400"/>
            <a:ext cx="7924800" cy="2286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smtClean="0"/>
              <a:t>Chest pain:</a:t>
            </a:r>
            <a:endParaRPr lang="ru-RU" smtClean="0"/>
          </a:p>
        </p:txBody>
      </p:sp>
      <p:sp>
        <p:nvSpPr>
          <p:cNvPr id="44035" name="Rectangle 3"/>
          <p:cNvSpPr>
            <a:spLocks noGrp="1" noRot="1" noChangeArrowheads="1"/>
          </p:cNvSpPr>
          <p:nvPr>
            <p:ph type="body" idx="1"/>
          </p:nvPr>
        </p:nvSpPr>
        <p:spPr/>
        <p:txBody>
          <a:bodyPr/>
          <a:lstStyle/>
          <a:p>
            <a:pPr eaLnBrk="1" hangingPunct="1">
              <a:defRPr/>
            </a:pPr>
            <a:r>
              <a:rPr lang="en-US" dirty="0" smtClean="0"/>
              <a:t>Onset, location, character, aggravating and/or relieving factors</a:t>
            </a:r>
          </a:p>
          <a:p>
            <a:pPr eaLnBrk="1" hangingPunct="1">
              <a:defRPr/>
            </a:pPr>
            <a:r>
              <a:rPr lang="en-US" dirty="0" smtClean="0"/>
              <a:t>Character: crashing, burning, vise-like.</a:t>
            </a:r>
          </a:p>
          <a:p>
            <a:pPr eaLnBrk="1" hangingPunct="1">
              <a:defRPr/>
            </a:pPr>
            <a:r>
              <a:rPr lang="en-US" dirty="0" smtClean="0"/>
              <a:t>Associated symptoms: sweating,  pale skin, shortness of breath, nausea or vomiting, </a:t>
            </a: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0" y="0"/>
            <a:ext cx="8385175" cy="1431925"/>
          </a:xfrm>
        </p:spPr>
        <p:txBody>
          <a:bodyPr/>
          <a:lstStyle/>
          <a:p>
            <a:pPr eaLnBrk="1" hangingPunct="1">
              <a:defRPr/>
            </a:pPr>
            <a:r>
              <a:rPr lang="en-US" smtClean="0"/>
              <a:t>Subjective data</a:t>
            </a:r>
            <a:endParaRPr lang="ru-RU" smtClean="0"/>
          </a:p>
        </p:txBody>
      </p:sp>
      <p:sp>
        <p:nvSpPr>
          <p:cNvPr id="45059" name="Rectangle 3"/>
          <p:cNvSpPr>
            <a:spLocks noGrp="1" noRot="1" noChangeArrowheads="1"/>
          </p:cNvSpPr>
          <p:nvPr>
            <p:ph type="body" idx="1"/>
          </p:nvPr>
        </p:nvSpPr>
        <p:spPr/>
        <p:txBody>
          <a:bodyPr/>
          <a:lstStyle/>
          <a:p>
            <a:pPr eaLnBrk="1" hangingPunct="1">
              <a:defRPr/>
            </a:pPr>
            <a:r>
              <a:rPr lang="en-US" dirty="0" err="1" smtClean="0"/>
              <a:t>Dyspnea</a:t>
            </a:r>
            <a:r>
              <a:rPr lang="en-US" dirty="0" smtClean="0"/>
              <a:t>:</a:t>
            </a:r>
          </a:p>
          <a:p>
            <a:pPr lvl="1" eaLnBrk="1" hangingPunct="1">
              <a:defRPr/>
            </a:pPr>
            <a:r>
              <a:rPr lang="en-US" dirty="0" smtClean="0"/>
              <a:t>Cause, onset, duration, affection by position,</a:t>
            </a:r>
          </a:p>
          <a:p>
            <a:pPr lvl="1">
              <a:defRPr/>
            </a:pPr>
            <a:r>
              <a:rPr lang="en-US" dirty="0" smtClean="0"/>
              <a:t>Paroxysmal nocturnal </a:t>
            </a:r>
            <a:r>
              <a:rPr lang="en-US" dirty="0" err="1" smtClean="0"/>
              <a:t>dyspnea</a:t>
            </a:r>
            <a:r>
              <a:rPr lang="en-US" dirty="0" smtClean="0"/>
              <a:t> (PND) </a:t>
            </a:r>
          </a:p>
          <a:p>
            <a:pPr lvl="1" eaLnBrk="1" hangingPunct="1">
              <a:defRPr/>
            </a:pPr>
            <a:r>
              <a:rPr lang="en-US" dirty="0" smtClean="0"/>
              <a:t>Does shortness of breath interfere with activities of daily living?</a:t>
            </a:r>
          </a:p>
          <a:p>
            <a:pPr eaLnBrk="1" hangingPunct="1">
              <a:defRPr/>
            </a:pPr>
            <a:r>
              <a:rPr lang="en-US" dirty="0" err="1" smtClean="0"/>
              <a:t>Orthopnea</a:t>
            </a:r>
            <a:r>
              <a:rPr lang="en-US" dirty="0" smtClean="0"/>
              <a:t>: </a:t>
            </a:r>
          </a:p>
          <a:p>
            <a:pPr lvl="1" eaLnBrk="1" hangingPunct="1">
              <a:defRPr/>
            </a:pPr>
            <a:r>
              <a:rPr lang="en-US" dirty="0" smtClean="0"/>
              <a:t>Is the need to assume a more upright position to breathe. </a:t>
            </a:r>
          </a:p>
          <a:p>
            <a:pPr lvl="1" eaLnBrk="1" hangingPunct="1">
              <a:defRPr/>
            </a:pPr>
            <a:r>
              <a:rPr lang="en-US" dirty="0" smtClean="0"/>
              <a:t>Note the exact number of pillows used.</a:t>
            </a:r>
            <a:endParaRPr lang="ru-R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en-US" smtClean="0"/>
              <a:t>Subjective data</a:t>
            </a:r>
            <a:endParaRPr lang="ru-RU" smtClean="0"/>
          </a:p>
        </p:txBody>
      </p:sp>
      <p:sp>
        <p:nvSpPr>
          <p:cNvPr id="46083" name="Rectangle 3"/>
          <p:cNvSpPr>
            <a:spLocks noGrp="1" noRot="1" noChangeArrowheads="1"/>
          </p:cNvSpPr>
          <p:nvPr>
            <p:ph type="body" idx="1"/>
          </p:nvPr>
        </p:nvSpPr>
        <p:spPr/>
        <p:txBody>
          <a:bodyPr/>
          <a:lstStyle/>
          <a:p>
            <a:pPr eaLnBrk="1" hangingPunct="1">
              <a:defRPr/>
            </a:pPr>
            <a:r>
              <a:rPr lang="en-US" dirty="0" smtClean="0"/>
              <a:t>Cough: duration, frequency, type, coughing up sputum (color, odor, blood, aggravating and/or relieving factors.</a:t>
            </a:r>
          </a:p>
          <a:p>
            <a:pPr eaLnBrk="1" hangingPunct="1">
              <a:defRPr/>
            </a:pPr>
            <a:r>
              <a:rPr lang="en-US" dirty="0" smtClean="0"/>
              <a:t>Fatigue: onset, relation to time of day?</a:t>
            </a:r>
          </a:p>
          <a:p>
            <a:pPr eaLnBrk="1" hangingPunct="1">
              <a:defRPr/>
            </a:pPr>
            <a:r>
              <a:rPr lang="en-US" dirty="0" smtClean="0"/>
              <a:t>Cyanosis or pallor: occurs with myocardial infarction or low cardiac output.</a:t>
            </a:r>
            <a:endParaRPr lang="ru-RU" dirty="0" smtClean="0"/>
          </a:p>
        </p:txBody>
      </p:sp>
      <p:sp>
        <p:nvSpPr>
          <p:cNvPr id="46084" name="AutoShape 4"/>
          <p:cNvSpPr>
            <a:spLocks noChangeArrowheads="1"/>
          </p:cNvSpPr>
          <p:nvPr/>
        </p:nvSpPr>
        <p:spPr bwMode="auto">
          <a:xfrm>
            <a:off x="5562600" y="0"/>
            <a:ext cx="3581400" cy="1219200"/>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defRPr/>
            </a:pPr>
            <a:r>
              <a:rPr lang="en-US" sz="2400">
                <a:solidFill>
                  <a:schemeClr val="folHlink"/>
                </a:solidFill>
                <a:effectLst>
                  <a:outerShdw blurRad="38100" dist="38100" dir="2700000" algn="tl">
                    <a:srgbClr val="000000"/>
                  </a:outerShdw>
                </a:effectLst>
              </a:rPr>
              <a:t>Hemoptysis is often a </a:t>
            </a:r>
          </a:p>
          <a:p>
            <a:pPr algn="ctr">
              <a:defRPr/>
            </a:pPr>
            <a:r>
              <a:rPr lang="en-US" sz="2400">
                <a:solidFill>
                  <a:schemeClr val="folHlink"/>
                </a:solidFill>
                <a:effectLst>
                  <a:outerShdw blurRad="38100" dist="38100" dir="2700000" algn="tl">
                    <a:srgbClr val="000000"/>
                  </a:outerShdw>
                </a:effectLst>
              </a:rPr>
              <a:t>pulmonary problem, </a:t>
            </a:r>
          </a:p>
          <a:p>
            <a:pPr algn="ctr">
              <a:defRPr/>
            </a:pPr>
            <a:r>
              <a:rPr lang="en-US" sz="2400">
                <a:solidFill>
                  <a:schemeClr val="folHlink"/>
                </a:solidFill>
                <a:effectLst>
                  <a:outerShdw blurRad="38100" dist="38100" dir="2700000" algn="tl">
                    <a:srgbClr val="000000"/>
                  </a:outerShdw>
                </a:effectLst>
              </a:rPr>
              <a:t>but also occurs with </a:t>
            </a:r>
          </a:p>
          <a:p>
            <a:pPr algn="ctr">
              <a:defRPr/>
            </a:pPr>
            <a:r>
              <a:rPr lang="en-US" sz="2400">
                <a:solidFill>
                  <a:schemeClr val="folHlink"/>
                </a:solidFill>
                <a:effectLst>
                  <a:outerShdw blurRad="38100" dist="38100" dir="2700000" algn="tl">
                    <a:srgbClr val="000000"/>
                  </a:outerShdw>
                </a:effectLst>
              </a:rPr>
              <a:t>mitral stenosis</a:t>
            </a:r>
            <a:endParaRPr lang="ru-RU" sz="2400">
              <a:solidFill>
                <a:schemeClr val="folHlink"/>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305800" cy="6740307"/>
          </a:xfrm>
          <a:prstGeom prst="rect">
            <a:avLst/>
          </a:prstGeom>
        </p:spPr>
        <p:txBody>
          <a:bodyPr wrap="square">
            <a:spAutoFit/>
          </a:bodyPr>
          <a:lstStyle/>
          <a:p>
            <a:r>
              <a:rPr lang="en-US" sz="2400" b="1" dirty="0" smtClean="0"/>
              <a:t>CARDIAC STRESS TEST: (TMT)  </a:t>
            </a:r>
            <a:r>
              <a:rPr lang="en-US" sz="2400" b="1" dirty="0"/>
              <a:t>a test used to evaluate </a:t>
            </a:r>
            <a:r>
              <a:rPr lang="en-US" sz="2400" b="1" dirty="0" smtClean="0"/>
              <a:t>the </a:t>
            </a:r>
            <a:r>
              <a:rPr lang="en-US" sz="2400" dirty="0" smtClean="0"/>
              <a:t>functioning </a:t>
            </a:r>
            <a:r>
              <a:rPr lang="en-US" sz="2400" dirty="0"/>
              <a:t>of the heart during a </a:t>
            </a:r>
            <a:r>
              <a:rPr lang="en-US" sz="2400" dirty="0" smtClean="0"/>
              <a:t>period of </a:t>
            </a:r>
            <a:r>
              <a:rPr lang="en-US" sz="2400" dirty="0"/>
              <a:t>increased oxygen demand</a:t>
            </a:r>
          </a:p>
          <a:p>
            <a:endParaRPr lang="en-US" sz="2400" dirty="0"/>
          </a:p>
          <a:p>
            <a:r>
              <a:rPr lang="en-US" sz="2400" b="1" dirty="0" smtClean="0"/>
              <a:t>DEPOLARIZATION: </a:t>
            </a:r>
            <a:r>
              <a:rPr lang="en-US" sz="2400" dirty="0" smtClean="0"/>
              <a:t>electrical activation of a cell caused by the influx of sodium into the cell while potassium exits the cell.</a:t>
            </a:r>
          </a:p>
          <a:p>
            <a:endParaRPr lang="en-US" sz="2400" dirty="0"/>
          </a:p>
          <a:p>
            <a:r>
              <a:rPr lang="en-US" sz="2400" b="1" dirty="0" smtClean="0"/>
              <a:t>REPOLARIZATION: return </a:t>
            </a:r>
            <a:r>
              <a:rPr lang="en-US" sz="2400" b="1" dirty="0"/>
              <a:t>of the cell to </a:t>
            </a:r>
            <a:r>
              <a:rPr lang="en-US" sz="2400" b="1" dirty="0" smtClean="0"/>
              <a:t>resting </a:t>
            </a:r>
            <a:r>
              <a:rPr lang="en-US" sz="2400" dirty="0" smtClean="0"/>
              <a:t>state</a:t>
            </a:r>
            <a:r>
              <a:rPr lang="en-US" sz="2400" dirty="0"/>
              <a:t>, caused by </a:t>
            </a:r>
            <a:r>
              <a:rPr lang="en-US" sz="2400" dirty="0" smtClean="0"/>
              <a:t>re-entry </a:t>
            </a:r>
            <a:r>
              <a:rPr lang="en-US" sz="2400" dirty="0"/>
              <a:t>of potassium </a:t>
            </a:r>
            <a:r>
              <a:rPr lang="en-US" sz="2400" dirty="0" smtClean="0"/>
              <a:t>into the </a:t>
            </a:r>
            <a:r>
              <a:rPr lang="en-US" sz="2400" dirty="0"/>
              <a:t>cell while sodium exits the </a:t>
            </a:r>
            <a:r>
              <a:rPr lang="en-US" sz="2400" dirty="0" smtClean="0"/>
              <a:t>cell</a:t>
            </a:r>
          </a:p>
          <a:p>
            <a:endParaRPr lang="en-US" sz="2400" dirty="0"/>
          </a:p>
          <a:p>
            <a:r>
              <a:rPr lang="en-US" sz="2400" b="1" dirty="0" smtClean="0"/>
              <a:t>CARDIAC OUTPUT: amount of blood pumped </a:t>
            </a:r>
            <a:r>
              <a:rPr lang="en-US" sz="2400" dirty="0" smtClean="0"/>
              <a:t>by each ventricle in liters per minute; normal cardiac output is 5 L per minute in the resting adult heart</a:t>
            </a:r>
          </a:p>
          <a:p>
            <a:endParaRPr lang="en-US" sz="2400" dirty="0"/>
          </a:p>
          <a:p>
            <a:r>
              <a:rPr lang="en-US" sz="2400" b="1" dirty="0"/>
              <a:t>stroke volume: amount of blood </a:t>
            </a:r>
            <a:r>
              <a:rPr lang="en-US" sz="2400" b="1" dirty="0" smtClean="0"/>
              <a:t>ejected </a:t>
            </a:r>
            <a:r>
              <a:rPr lang="en-US" sz="2400" dirty="0" smtClean="0"/>
              <a:t>from </a:t>
            </a:r>
            <a:r>
              <a:rPr lang="en-US" sz="2400" dirty="0"/>
              <a:t>the </a:t>
            </a:r>
            <a:r>
              <a:rPr lang="en-US" sz="2400" dirty="0" smtClean="0"/>
              <a:t>ventricle per </a:t>
            </a:r>
            <a:r>
              <a:rPr lang="en-US" sz="2400" dirty="0"/>
              <a:t>heartbeat; </a:t>
            </a:r>
            <a:r>
              <a:rPr lang="en-US" sz="2400" dirty="0" smtClean="0"/>
              <a:t>normal stroke </a:t>
            </a:r>
            <a:r>
              <a:rPr lang="en-US" sz="2400" dirty="0"/>
              <a:t>volume is 70 </a:t>
            </a:r>
            <a:r>
              <a:rPr lang="en-US" sz="2400" dirty="0" err="1"/>
              <a:t>mL</a:t>
            </a:r>
            <a:r>
              <a:rPr lang="en-US" sz="2400" dirty="0"/>
              <a:t> in the resting heart</a:t>
            </a:r>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r>
              <a:rPr lang="en-US" dirty="0" smtClean="0"/>
              <a:t>Subjective data</a:t>
            </a:r>
            <a:endParaRPr lang="ru-RU" dirty="0" smtClean="0"/>
          </a:p>
        </p:txBody>
      </p:sp>
      <p:sp>
        <p:nvSpPr>
          <p:cNvPr id="47107" name="Rectangle 3"/>
          <p:cNvSpPr>
            <a:spLocks noGrp="1" noRot="1" noChangeArrowheads="1"/>
          </p:cNvSpPr>
          <p:nvPr>
            <p:ph type="body" idx="1"/>
          </p:nvPr>
        </p:nvSpPr>
        <p:spPr/>
        <p:txBody>
          <a:bodyPr/>
          <a:lstStyle/>
          <a:p>
            <a:pPr eaLnBrk="1" hangingPunct="1">
              <a:defRPr/>
            </a:pPr>
            <a:r>
              <a:rPr lang="en-US" dirty="0" smtClean="0"/>
              <a:t>Edema:</a:t>
            </a:r>
          </a:p>
          <a:p>
            <a:pPr lvl="1" eaLnBrk="1" hangingPunct="1">
              <a:defRPr/>
            </a:pPr>
            <a:r>
              <a:rPr lang="en-US" dirty="0" smtClean="0"/>
              <a:t>Swelling of legs </a:t>
            </a:r>
          </a:p>
          <a:p>
            <a:pPr lvl="1" eaLnBrk="1" hangingPunct="1">
              <a:defRPr/>
            </a:pPr>
            <a:r>
              <a:rPr lang="en-US" dirty="0" smtClean="0"/>
              <a:t>Onset, recent change, relation to time of day, relieving factors, associated symptoms.</a:t>
            </a:r>
          </a:p>
          <a:p>
            <a:pPr eaLnBrk="1" hangingPunct="1">
              <a:defRPr/>
            </a:pPr>
            <a:r>
              <a:rPr lang="en-US" dirty="0" err="1" smtClean="0"/>
              <a:t>Nocturia</a:t>
            </a:r>
            <a:r>
              <a:rPr lang="en-US"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0"/>
            <a:ext cx="8385175" cy="1431925"/>
          </a:xfrm>
        </p:spPr>
        <p:txBody>
          <a:bodyPr/>
          <a:lstStyle/>
          <a:p>
            <a:pPr eaLnBrk="1" hangingPunct="1">
              <a:defRPr/>
            </a:pPr>
            <a:r>
              <a:rPr lang="en-US" smtClean="0"/>
              <a:t>Inspection</a:t>
            </a:r>
            <a:endParaRPr lang="ru-RU" smtClean="0"/>
          </a:p>
        </p:txBody>
      </p:sp>
      <p:sp>
        <p:nvSpPr>
          <p:cNvPr id="59397" name="Rectangle 5"/>
          <p:cNvSpPr>
            <a:spLocks noGrp="1" noRot="1" noChangeArrowheads="1"/>
          </p:cNvSpPr>
          <p:nvPr>
            <p:ph type="body" sz="half" idx="2"/>
          </p:nvPr>
        </p:nvSpPr>
        <p:spPr>
          <a:xfrm>
            <a:off x="533400" y="1828800"/>
            <a:ext cx="8077200" cy="2514600"/>
          </a:xfrm>
        </p:spPr>
        <p:txBody>
          <a:bodyPr/>
          <a:lstStyle/>
          <a:p>
            <a:pPr eaLnBrk="1" hangingPunct="1">
              <a:defRPr/>
            </a:pPr>
            <a:r>
              <a:rPr lang="en-US" dirty="0" smtClean="0"/>
              <a:t>Skin </a:t>
            </a:r>
            <a:r>
              <a:rPr lang="en-US" dirty="0" err="1" smtClean="0"/>
              <a:t>colour</a:t>
            </a:r>
            <a:r>
              <a:rPr lang="en-US" dirty="0" smtClean="0"/>
              <a:t> (cyanosis, pallor) and condition</a:t>
            </a:r>
          </a:p>
          <a:p>
            <a:pPr eaLnBrk="1" hangingPunct="1">
              <a:defRPr/>
            </a:pPr>
            <a:r>
              <a:rPr lang="en-US" dirty="0" smtClean="0"/>
              <a:t>Any obvious bulging on anterior thorax at the left</a:t>
            </a:r>
          </a:p>
          <a:p>
            <a:pPr eaLnBrk="1" hangingPunct="1">
              <a:defRPr/>
            </a:pPr>
            <a:r>
              <a:rPr lang="en-US" dirty="0" smtClean="0"/>
              <a:t>Edema</a:t>
            </a:r>
          </a:p>
          <a:p>
            <a:pPr eaLnBrk="1" hangingPunct="1">
              <a:defRPr/>
            </a:pPr>
            <a:r>
              <a:rPr lang="en-US" dirty="0" err="1" smtClean="0"/>
              <a:t>Orhtopnea</a:t>
            </a:r>
            <a:r>
              <a:rPr lang="en-US" dirty="0" smtClean="0"/>
              <a:t> </a:t>
            </a:r>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n-US" smtClean="0"/>
              <a:t>Palpation </a:t>
            </a:r>
            <a:endParaRPr lang="ru-RU" smtClean="0"/>
          </a:p>
        </p:txBody>
      </p:sp>
      <p:sp>
        <p:nvSpPr>
          <p:cNvPr id="62467" name="Rectangle 3"/>
          <p:cNvSpPr>
            <a:spLocks noGrp="1" noRot="1" noChangeArrowheads="1"/>
          </p:cNvSpPr>
          <p:nvPr>
            <p:ph type="body" idx="1"/>
          </p:nvPr>
        </p:nvSpPr>
        <p:spPr>
          <a:xfrm>
            <a:off x="838200" y="1905000"/>
            <a:ext cx="8007350" cy="4724400"/>
          </a:xfrm>
        </p:spPr>
        <p:txBody>
          <a:bodyPr/>
          <a:lstStyle/>
          <a:p>
            <a:pPr eaLnBrk="1" hangingPunct="1">
              <a:lnSpc>
                <a:spcPct val="90000"/>
              </a:lnSpc>
              <a:defRPr/>
            </a:pPr>
            <a:r>
              <a:rPr lang="en-US" dirty="0" smtClean="0"/>
              <a:t>Palpate the </a:t>
            </a:r>
            <a:r>
              <a:rPr lang="en-US" dirty="0" smtClean="0">
                <a:solidFill>
                  <a:srgbClr val="0000FF"/>
                </a:solidFill>
              </a:rPr>
              <a:t>apical impulse</a:t>
            </a:r>
            <a:r>
              <a:rPr lang="en-US" dirty="0" smtClean="0"/>
              <a:t> (the </a:t>
            </a:r>
            <a:r>
              <a:rPr lang="en-US" i="1" dirty="0" smtClean="0"/>
              <a:t>point of maximal impulse</a:t>
            </a:r>
            <a:r>
              <a:rPr lang="en-US" dirty="0" smtClean="0"/>
              <a:t>, or </a:t>
            </a:r>
            <a:r>
              <a:rPr lang="en-US" dirty="0" smtClean="0">
                <a:solidFill>
                  <a:srgbClr val="0000FF"/>
                </a:solidFill>
              </a:rPr>
              <a:t>PMI</a:t>
            </a:r>
            <a:r>
              <a:rPr lang="en-US" dirty="0" smtClean="0"/>
              <a:t>):</a:t>
            </a:r>
          </a:p>
          <a:p>
            <a:pPr lvl="1" eaLnBrk="1" hangingPunct="1">
              <a:lnSpc>
                <a:spcPct val="90000"/>
              </a:lnSpc>
              <a:defRPr/>
            </a:pPr>
            <a:r>
              <a:rPr lang="en-US" dirty="0" smtClean="0">
                <a:solidFill>
                  <a:schemeClr val="folHlink"/>
                </a:solidFill>
              </a:rPr>
              <a:t>Location:</a:t>
            </a:r>
            <a:r>
              <a:rPr lang="en-US" dirty="0" smtClean="0"/>
              <a:t> (usually 5</a:t>
            </a:r>
            <a:r>
              <a:rPr lang="en-US" baseline="30000" dirty="0" smtClean="0"/>
              <a:t>th</a:t>
            </a:r>
            <a:r>
              <a:rPr lang="en-US" dirty="0" smtClean="0"/>
              <a:t> ICS) at left MCL,</a:t>
            </a:r>
          </a:p>
          <a:p>
            <a:pPr lvl="1" eaLnBrk="1" hangingPunct="1">
              <a:lnSpc>
                <a:spcPct val="90000"/>
              </a:lnSpc>
              <a:defRPr/>
            </a:pPr>
            <a:r>
              <a:rPr lang="en-US" dirty="0" smtClean="0">
                <a:solidFill>
                  <a:schemeClr val="folHlink"/>
                </a:solidFill>
              </a:rPr>
              <a:t>Size:</a:t>
            </a:r>
            <a:r>
              <a:rPr lang="en-US" dirty="0" smtClean="0"/>
              <a:t> normally 1 cm </a:t>
            </a:r>
            <a:r>
              <a:rPr lang="en-US" dirty="0" smtClean="0">
                <a:sym typeface="Symbol" pitchFamily="18" charset="2"/>
              </a:rPr>
              <a:t> 2 cm</a:t>
            </a:r>
            <a:r>
              <a:rPr lang="en-US" dirty="0" smtClean="0"/>
              <a:t>,,</a:t>
            </a:r>
          </a:p>
          <a:p>
            <a:pPr lvl="1" eaLnBrk="1" hangingPunct="1">
              <a:lnSpc>
                <a:spcPct val="90000"/>
              </a:lnSpc>
              <a:defRPr/>
            </a:pPr>
            <a:r>
              <a:rPr lang="en-US" dirty="0" smtClean="0">
                <a:solidFill>
                  <a:schemeClr val="folHlink"/>
                </a:solidFill>
              </a:rPr>
              <a:t>Duration:</a:t>
            </a:r>
            <a:r>
              <a:rPr lang="en-US" dirty="0" smtClean="0"/>
              <a:t> short, normally occupies only first half of systole.</a:t>
            </a:r>
          </a:p>
          <a:p>
            <a:pPr lvl="1" eaLnBrk="1" hangingPunct="1">
              <a:lnSpc>
                <a:spcPct val="90000"/>
              </a:lnSpc>
              <a:defRPr/>
            </a:pPr>
            <a:r>
              <a:rPr lang="en-US" dirty="0" smtClean="0"/>
              <a:t>Ask the client “</a:t>
            </a:r>
            <a:r>
              <a:rPr lang="en-US" i="1" dirty="0" smtClean="0"/>
              <a:t>to exhale then hold it</a:t>
            </a:r>
            <a:r>
              <a:rPr lang="en-US" dirty="0" smtClean="0"/>
              <a:t>” or turn him to the left side.</a:t>
            </a:r>
          </a:p>
          <a:p>
            <a:pPr eaLnBrk="1" hangingPunct="1">
              <a:lnSpc>
                <a:spcPct val="90000"/>
              </a:lnSpc>
              <a:defRPr/>
            </a:pPr>
            <a:endParaRPr lang="ru-RU"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en-US" smtClean="0"/>
              <a:t>Palpation</a:t>
            </a:r>
            <a:endParaRPr lang="ru-RU" smtClean="0"/>
          </a:p>
        </p:txBody>
      </p:sp>
      <p:sp>
        <p:nvSpPr>
          <p:cNvPr id="63491" name="Rectangle 3"/>
          <p:cNvSpPr>
            <a:spLocks noGrp="1" noRot="1" noChangeArrowheads="1"/>
          </p:cNvSpPr>
          <p:nvPr>
            <p:ph type="body" idx="1"/>
          </p:nvPr>
        </p:nvSpPr>
        <p:spPr/>
        <p:txBody>
          <a:bodyPr/>
          <a:lstStyle/>
          <a:p>
            <a:pPr eaLnBrk="1" hangingPunct="1">
              <a:defRPr/>
            </a:pPr>
            <a:endParaRPr lang="en-US" smtClean="0"/>
          </a:p>
        </p:txBody>
      </p:sp>
      <p:pic>
        <p:nvPicPr>
          <p:cNvPr id="63493" name="Picture 5" descr="img005"/>
          <p:cNvPicPr>
            <a:picLocks noChangeAspect="1" noChangeArrowheads="1"/>
          </p:cNvPicPr>
          <p:nvPr/>
        </p:nvPicPr>
        <p:blipFill>
          <a:blip r:embed="rId2"/>
          <a:srcRect t="28601"/>
          <a:stretch>
            <a:fillRect/>
          </a:stretch>
        </p:blipFill>
        <p:spPr bwMode="auto">
          <a:xfrm>
            <a:off x="838200" y="1828800"/>
            <a:ext cx="7772400" cy="410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500" fill="hold"/>
                                        <p:tgtEl>
                                          <p:spTgt spid="63493"/>
                                        </p:tgtEl>
                                        <p:attrNameLst>
                                          <p:attrName>ppt_x</p:attrName>
                                        </p:attrNameLst>
                                      </p:cBhvr>
                                      <p:tavLst>
                                        <p:tav tm="0">
                                          <p:val>
                                            <p:strVal val="1+#ppt_w/2"/>
                                          </p:val>
                                        </p:tav>
                                        <p:tav tm="100000">
                                          <p:val>
                                            <p:strVal val="#ppt_x"/>
                                          </p:val>
                                        </p:tav>
                                      </p:tavLst>
                                    </p:anim>
                                    <p:anim calcmode="lin" valueType="num">
                                      <p:cBhvr additive="base">
                                        <p:cTn id="8"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eaLnBrk="1" hangingPunct="1">
              <a:defRPr/>
            </a:pPr>
            <a:r>
              <a:rPr lang="en-US" dirty="0" smtClean="0"/>
              <a:t>Palpation</a:t>
            </a:r>
            <a:endParaRPr lang="ru-RU" dirty="0" smtClean="0"/>
          </a:p>
        </p:txBody>
      </p:sp>
      <p:sp>
        <p:nvSpPr>
          <p:cNvPr id="64515" name="Rectangle 3"/>
          <p:cNvSpPr>
            <a:spLocks noGrp="1" noRot="1" noChangeArrowheads="1"/>
          </p:cNvSpPr>
          <p:nvPr>
            <p:ph type="body" idx="1"/>
          </p:nvPr>
        </p:nvSpPr>
        <p:spPr>
          <a:xfrm>
            <a:off x="838200" y="1905000"/>
            <a:ext cx="8007350" cy="4648200"/>
          </a:xfrm>
        </p:spPr>
        <p:txBody>
          <a:bodyPr/>
          <a:lstStyle/>
          <a:p>
            <a:pPr eaLnBrk="1" hangingPunct="1">
              <a:lnSpc>
                <a:spcPct val="90000"/>
              </a:lnSpc>
              <a:defRPr/>
            </a:pPr>
            <a:r>
              <a:rPr lang="en-US" dirty="0" smtClean="0"/>
              <a:t>Palpate across the </a:t>
            </a:r>
            <a:r>
              <a:rPr lang="en-US" dirty="0" err="1" smtClean="0"/>
              <a:t>precardium</a:t>
            </a:r>
            <a:r>
              <a:rPr lang="en-US" dirty="0" smtClean="0"/>
              <a:t> for:</a:t>
            </a:r>
          </a:p>
          <a:p>
            <a:pPr lvl="1" eaLnBrk="1" hangingPunct="1">
              <a:lnSpc>
                <a:spcPct val="90000"/>
              </a:lnSpc>
              <a:defRPr/>
            </a:pPr>
            <a:r>
              <a:rPr lang="en-US" dirty="0" smtClean="0"/>
              <a:t>Other pulsations,</a:t>
            </a:r>
          </a:p>
          <a:p>
            <a:pPr lvl="1" eaLnBrk="1" hangingPunct="1">
              <a:lnSpc>
                <a:spcPct val="90000"/>
              </a:lnSpc>
              <a:defRPr/>
            </a:pPr>
            <a:r>
              <a:rPr lang="en-US" dirty="0" smtClean="0"/>
              <a:t>palpable vibration due to strong heart murmur</a:t>
            </a:r>
          </a:p>
          <a:p>
            <a:pPr lvl="1" eaLnBrk="1" hangingPunct="1">
              <a:lnSpc>
                <a:spcPct val="90000"/>
              </a:lnSpc>
              <a:defRPr/>
            </a:pPr>
            <a:r>
              <a:rPr lang="en-US" i="1" dirty="0" smtClean="0">
                <a:solidFill>
                  <a:srgbClr val="FF0000"/>
                </a:solidFill>
              </a:rPr>
              <a:t>Pericardial friction rubs</a:t>
            </a:r>
            <a:r>
              <a:rPr lang="en-US" dirty="0" smtClean="0"/>
              <a:t> are scratchy, high-pitched grating sounds, similar to pleural friction rubs, except that they are not affected by changes in respiration. </a:t>
            </a:r>
          </a:p>
          <a:p>
            <a:pPr lvl="1" eaLnBrk="1" hangingPunct="1">
              <a:lnSpc>
                <a:spcPct val="90000"/>
              </a:lnSpc>
              <a:defRPr/>
            </a:pPr>
            <a:r>
              <a:rPr lang="en-US" dirty="0" smtClean="0"/>
              <a:t>S</a:t>
            </a:r>
            <a:r>
              <a:rPr lang="en-US" sz="1800" dirty="0" smtClean="0"/>
              <a:t>1</a:t>
            </a:r>
            <a:r>
              <a:rPr lang="en-US" dirty="0" smtClean="0"/>
              <a:t> and S</a:t>
            </a:r>
            <a:r>
              <a:rPr lang="en-US" sz="1800" dirty="0" smtClean="0"/>
              <a:t>2</a:t>
            </a:r>
            <a:r>
              <a:rPr lang="en-US" dirty="0" smtClean="0"/>
              <a:t>.</a:t>
            </a:r>
          </a:p>
        </p:txBody>
      </p:sp>
    </p:spTree>
  </p:cSld>
  <p:clrMapOvr>
    <a:masterClrMapping/>
  </p:clrMapOvr>
  <p:transition>
    <p:checke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r>
              <a:rPr lang="en-US" smtClean="0"/>
              <a:t>Percussion </a:t>
            </a:r>
            <a:endParaRPr lang="ru-RU" smtClean="0"/>
          </a:p>
        </p:txBody>
      </p:sp>
      <p:sp>
        <p:nvSpPr>
          <p:cNvPr id="65539" name="Rectangle 3"/>
          <p:cNvSpPr>
            <a:spLocks noGrp="1" noRot="1" noChangeArrowheads="1"/>
          </p:cNvSpPr>
          <p:nvPr>
            <p:ph type="body" idx="1"/>
          </p:nvPr>
        </p:nvSpPr>
        <p:spPr/>
        <p:txBody>
          <a:bodyPr/>
          <a:lstStyle/>
          <a:p>
            <a:pPr eaLnBrk="1" hangingPunct="1">
              <a:defRPr/>
            </a:pPr>
            <a:r>
              <a:rPr lang="en-US" smtClean="0"/>
              <a:t>Is used to estimate approximately heart borders and configuration.</a:t>
            </a:r>
          </a:p>
          <a:p>
            <a:pPr eaLnBrk="1" hangingPunct="1">
              <a:defRPr/>
            </a:pPr>
            <a:r>
              <a:rPr lang="en-US" smtClean="0"/>
              <a:t>Recently is displaced by the chest x-ray or EchoCG.</a:t>
            </a:r>
          </a:p>
          <a:p>
            <a:pPr eaLnBrk="1" hangingPunct="1">
              <a:defRPr/>
            </a:pPr>
            <a:r>
              <a:rPr lang="en-US" smtClean="0"/>
              <a:t>Helps to detect heart enlargement</a:t>
            </a:r>
            <a:endParaRPr lang="ru-RU"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n-US" smtClean="0"/>
              <a:t>Auscultation </a:t>
            </a:r>
            <a:endParaRPr lang="ru-RU" smtClean="0"/>
          </a:p>
        </p:txBody>
      </p:sp>
      <p:pic>
        <p:nvPicPr>
          <p:cNvPr id="66564" name="Picture 4" descr="heart"/>
          <p:cNvPicPr>
            <a:picLocks noGrp="1" noChangeAspect="1" noChangeArrowheads="1"/>
          </p:cNvPicPr>
          <p:nvPr>
            <p:ph type="body" idx="1"/>
          </p:nvPr>
        </p:nvPicPr>
        <p:blipFill>
          <a:blip r:embed="rId2"/>
          <a:srcRect/>
          <a:stretch>
            <a:fillRect/>
          </a:stretch>
        </p:blipFill>
        <p:spPr>
          <a:xfrm>
            <a:off x="1600200" y="1804988"/>
            <a:ext cx="7162800" cy="4851400"/>
          </a:xfrm>
          <a:noFill/>
        </p:spPr>
      </p:pic>
      <p:pic>
        <p:nvPicPr>
          <p:cNvPr id="66565" name="Picture 5"/>
          <p:cNvPicPr>
            <a:picLocks noChangeAspect="1" noChangeArrowheads="1"/>
          </p:cNvPicPr>
          <p:nvPr/>
        </p:nvPicPr>
        <p:blipFill>
          <a:blip r:embed="rId3"/>
          <a:srcRect/>
          <a:stretch>
            <a:fillRect/>
          </a:stretch>
        </p:blipFill>
        <p:spPr bwMode="auto">
          <a:xfrm>
            <a:off x="2590800" y="1576388"/>
            <a:ext cx="5075238" cy="5281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heckerboard(across)">
                                      <p:cBhvr>
                                        <p:cTn id="7" dur="500"/>
                                        <p:tgtEl>
                                          <p:spTgt spid="665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6565"/>
                                        </p:tgtEl>
                                        <p:attrNameLst>
                                          <p:attrName>style.visibility</p:attrName>
                                        </p:attrNameLst>
                                      </p:cBhvr>
                                      <p:to>
                                        <p:strVal val="visible"/>
                                      </p:to>
                                    </p:set>
                                    <p:anim calcmode="lin" valueType="num">
                                      <p:cBhvr additive="base">
                                        <p:cTn id="12" dur="500" fill="hold"/>
                                        <p:tgtEl>
                                          <p:spTgt spid="66565"/>
                                        </p:tgtEl>
                                        <p:attrNameLst>
                                          <p:attrName>ppt_x</p:attrName>
                                        </p:attrNameLst>
                                      </p:cBhvr>
                                      <p:tavLst>
                                        <p:tav tm="0">
                                          <p:val>
                                            <p:strVal val="#ppt_x"/>
                                          </p:val>
                                        </p:tav>
                                        <p:tav tm="100000">
                                          <p:val>
                                            <p:strVal val="#ppt_x"/>
                                          </p:val>
                                        </p:tav>
                                      </p:tavLst>
                                    </p:anim>
                                    <p:anim calcmode="lin" valueType="num">
                                      <p:cBhvr additive="base">
                                        <p:cTn id="13" dur="500" fill="hold"/>
                                        <p:tgtEl>
                                          <p:spTgt spid="66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smtClean="0"/>
              <a:t>Auscultation </a:t>
            </a:r>
            <a:endParaRPr lang="ru-RU" smtClean="0"/>
          </a:p>
        </p:txBody>
      </p:sp>
      <p:sp>
        <p:nvSpPr>
          <p:cNvPr id="67587" name="Rectangle 3"/>
          <p:cNvSpPr>
            <a:spLocks noGrp="1" noRot="1" noChangeArrowheads="1"/>
          </p:cNvSpPr>
          <p:nvPr>
            <p:ph type="body" idx="1"/>
          </p:nvPr>
        </p:nvSpPr>
        <p:spPr>
          <a:xfrm>
            <a:off x="838200" y="1905000"/>
            <a:ext cx="8007350" cy="4953000"/>
          </a:xfrm>
        </p:spPr>
        <p:txBody>
          <a:bodyPr/>
          <a:lstStyle/>
          <a:p>
            <a:pPr eaLnBrk="1" hangingPunct="1">
              <a:lnSpc>
                <a:spcPct val="90000"/>
              </a:lnSpc>
              <a:defRPr/>
            </a:pPr>
            <a:r>
              <a:rPr lang="en-US" dirty="0" smtClean="0"/>
              <a:t>use the following routing:</a:t>
            </a:r>
          </a:p>
          <a:p>
            <a:pPr lvl="1" eaLnBrk="1" hangingPunct="1">
              <a:lnSpc>
                <a:spcPct val="90000"/>
              </a:lnSpc>
              <a:defRPr/>
            </a:pPr>
            <a:r>
              <a:rPr lang="en-US" sz="3200" dirty="0" smtClean="0"/>
              <a:t>Note the rate</a:t>
            </a:r>
          </a:p>
          <a:p>
            <a:pPr lvl="1" eaLnBrk="1" hangingPunct="1">
              <a:lnSpc>
                <a:spcPct val="90000"/>
              </a:lnSpc>
              <a:defRPr/>
            </a:pPr>
            <a:r>
              <a:rPr lang="en-US" sz="3200" dirty="0" smtClean="0"/>
              <a:t>the rhythm</a:t>
            </a:r>
          </a:p>
          <a:p>
            <a:pPr lvl="1" eaLnBrk="1" hangingPunct="1">
              <a:lnSpc>
                <a:spcPct val="90000"/>
              </a:lnSpc>
              <a:defRPr/>
            </a:pPr>
            <a:r>
              <a:rPr lang="en-US" sz="3200" dirty="0" smtClean="0"/>
              <a:t>Identify S</a:t>
            </a:r>
            <a:r>
              <a:rPr lang="en-US" sz="2400" dirty="0" smtClean="0"/>
              <a:t>1</a:t>
            </a:r>
            <a:r>
              <a:rPr lang="en-US" sz="3200" dirty="0" smtClean="0"/>
              <a:t> and S</a:t>
            </a:r>
            <a:r>
              <a:rPr lang="en-US" sz="2400" dirty="0" smtClean="0"/>
              <a:t>2</a:t>
            </a:r>
            <a:r>
              <a:rPr lang="en-US" sz="3200" dirty="0" smtClean="0"/>
              <a:t> </a:t>
            </a:r>
          </a:p>
          <a:p>
            <a:pPr lvl="1" eaLnBrk="1" hangingPunct="1">
              <a:lnSpc>
                <a:spcPct val="90000"/>
              </a:lnSpc>
              <a:defRPr/>
            </a:pPr>
            <a:r>
              <a:rPr lang="en-US" sz="3200" dirty="0" smtClean="0"/>
              <a:t>Listen for extra heart sounds</a:t>
            </a:r>
          </a:p>
          <a:p>
            <a:pPr lvl="1" eaLnBrk="1" hangingPunct="1">
              <a:lnSpc>
                <a:spcPct val="90000"/>
              </a:lnSpc>
              <a:defRPr/>
            </a:pPr>
            <a:r>
              <a:rPr lang="en-US" sz="3200" dirty="0" smtClean="0"/>
              <a:t>Listen for murmurs</a:t>
            </a:r>
            <a:endParaRPr lang="ru-RU"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2000"/>
                                        <p:tgtEl>
                                          <p:spTgt spid="675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fade">
                                      <p:cBhvr>
                                        <p:cTn id="12" dur="2000"/>
                                        <p:tgtEl>
                                          <p:spTgt spid="675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Effect transition="in" filter="fade">
                                      <p:cBhvr>
                                        <p:cTn id="17" dur="2000"/>
                                        <p:tgtEl>
                                          <p:spTgt spid="675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587">
                                            <p:txEl>
                                              <p:pRg st="4" end="4"/>
                                            </p:txEl>
                                          </p:spTgt>
                                        </p:tgtEl>
                                        <p:attrNameLst>
                                          <p:attrName>style.visibility</p:attrName>
                                        </p:attrNameLst>
                                      </p:cBhvr>
                                      <p:to>
                                        <p:strVal val="visible"/>
                                      </p:to>
                                    </p:set>
                                    <p:animEffect transition="in" filter="fade">
                                      <p:cBhvr>
                                        <p:cTn id="22" dur="1000"/>
                                        <p:tgtEl>
                                          <p:spTgt spid="675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animEffect transition="in" filter="fade">
                                      <p:cBhvr>
                                        <p:cTn id="27" dur="10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US" smtClean="0"/>
              <a:t>Auscultation (cont.)</a:t>
            </a:r>
            <a:endParaRPr lang="ru-RU" smtClean="0"/>
          </a:p>
        </p:txBody>
      </p:sp>
      <p:sp>
        <p:nvSpPr>
          <p:cNvPr id="68611" name="Rectangle 3"/>
          <p:cNvSpPr>
            <a:spLocks noGrp="1" noRot="1" noChangeArrowheads="1"/>
          </p:cNvSpPr>
          <p:nvPr>
            <p:ph type="body" idx="1"/>
          </p:nvPr>
        </p:nvSpPr>
        <p:spPr>
          <a:xfrm>
            <a:off x="457200" y="1524000"/>
            <a:ext cx="8388350" cy="5334000"/>
          </a:xfrm>
        </p:spPr>
        <p:txBody>
          <a:bodyPr/>
          <a:lstStyle/>
          <a:p>
            <a:pPr eaLnBrk="1" hangingPunct="1">
              <a:buFont typeface="Wingdings" pitchFamily="2" charset="2"/>
              <a:buNone/>
              <a:defRPr/>
            </a:pPr>
            <a:r>
              <a:rPr lang="en-US" smtClean="0"/>
              <a:t>Rhythm:</a:t>
            </a:r>
          </a:p>
          <a:p>
            <a:pPr eaLnBrk="1" hangingPunct="1">
              <a:defRPr/>
            </a:pPr>
            <a:r>
              <a:rPr lang="en-US" smtClean="0"/>
              <a:t>Regular</a:t>
            </a:r>
          </a:p>
          <a:p>
            <a:pPr eaLnBrk="1" hangingPunct="1">
              <a:defRPr/>
            </a:pPr>
            <a:r>
              <a:rPr lang="en-US" smtClean="0"/>
              <a:t>Irregular:</a:t>
            </a:r>
          </a:p>
          <a:p>
            <a:pPr lvl="1" eaLnBrk="1" hangingPunct="1">
              <a:defRPr/>
            </a:pPr>
            <a:r>
              <a:rPr lang="en-US" smtClean="0">
                <a:solidFill>
                  <a:srgbClr val="9999FF"/>
                </a:solidFill>
              </a:rPr>
              <a:t>Synus arrythmia</a:t>
            </a:r>
            <a:r>
              <a:rPr lang="en-US" smtClean="0"/>
              <a:t> – common variation. Rate </a:t>
            </a:r>
            <a:r>
              <a:rPr lang="en-US" smtClean="0">
                <a:cs typeface="Arial" charset="0"/>
                <a:sym typeface="Symbol" pitchFamily="18" charset="2"/>
              </a:rPr>
              <a:t>↑ on inspiration and ↓ on expiration.</a:t>
            </a:r>
          </a:p>
          <a:p>
            <a:pPr lvl="1" eaLnBrk="1" hangingPunct="1">
              <a:defRPr/>
            </a:pPr>
            <a:r>
              <a:rPr lang="en-US" smtClean="0">
                <a:solidFill>
                  <a:srgbClr val="9999FF"/>
                </a:solidFill>
              </a:rPr>
              <a:t>Regularly irregular</a:t>
            </a:r>
          </a:p>
          <a:p>
            <a:pPr lvl="1" eaLnBrk="1" hangingPunct="1">
              <a:defRPr/>
            </a:pPr>
            <a:r>
              <a:rPr lang="en-US" smtClean="0">
                <a:solidFill>
                  <a:srgbClr val="9999FF"/>
                </a:solidFill>
              </a:rPr>
              <a:t>Irregularly irregular</a:t>
            </a:r>
            <a:r>
              <a:rPr lang="en-US" smtClean="0"/>
              <a:t> – no pattern to the sounds, beats come rapidly and at random intervals.</a:t>
            </a:r>
          </a:p>
          <a:p>
            <a:pPr lvl="1" eaLnBrk="1" hangingPunct="1">
              <a:defRPr/>
            </a:pPr>
            <a:r>
              <a:rPr lang="en-US" smtClean="0">
                <a:solidFill>
                  <a:srgbClr val="9999FF"/>
                </a:solidFill>
              </a:rPr>
              <a:t>Pulse deficit</a:t>
            </a:r>
            <a:r>
              <a:rPr lang="en-US" smtClean="0"/>
              <a:t> – occurs  with atrial fibrillation, heart failure, detects weak heart contractions.</a:t>
            </a:r>
            <a:endParaRPr lang="ru-RU"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US" smtClean="0"/>
              <a:t>Auscultation (cont.)</a:t>
            </a:r>
            <a:endParaRPr lang="ru-RU" smtClean="0"/>
          </a:p>
        </p:txBody>
      </p:sp>
      <p:sp>
        <p:nvSpPr>
          <p:cNvPr id="69635" name="Rectangle 3"/>
          <p:cNvSpPr>
            <a:spLocks noGrp="1" noRot="1" noChangeArrowheads="1"/>
          </p:cNvSpPr>
          <p:nvPr>
            <p:ph type="body" idx="1"/>
          </p:nvPr>
        </p:nvSpPr>
        <p:spPr/>
        <p:txBody>
          <a:bodyPr/>
          <a:lstStyle/>
          <a:p>
            <a:pPr eaLnBrk="1" hangingPunct="1">
              <a:lnSpc>
                <a:spcPct val="90000"/>
              </a:lnSpc>
              <a:defRPr/>
            </a:pPr>
            <a:r>
              <a:rPr lang="en-US" smtClean="0"/>
              <a:t>Identify S</a:t>
            </a:r>
            <a:r>
              <a:rPr lang="en-US" sz="2000" smtClean="0"/>
              <a:t>1</a:t>
            </a:r>
            <a:r>
              <a:rPr lang="en-US" smtClean="0"/>
              <a:t> and S</a:t>
            </a:r>
            <a:r>
              <a:rPr lang="en-US" sz="2000" smtClean="0"/>
              <a:t>2</a:t>
            </a:r>
          </a:p>
          <a:p>
            <a:pPr lvl="1" eaLnBrk="1" hangingPunct="1">
              <a:lnSpc>
                <a:spcPct val="90000"/>
              </a:lnSpc>
              <a:defRPr/>
            </a:pPr>
            <a:r>
              <a:rPr lang="en-US" smtClean="0"/>
              <a:t>Location and amplitude,</a:t>
            </a:r>
          </a:p>
          <a:p>
            <a:pPr lvl="1" eaLnBrk="1" hangingPunct="1">
              <a:lnSpc>
                <a:spcPct val="90000"/>
              </a:lnSpc>
              <a:defRPr/>
            </a:pPr>
            <a:r>
              <a:rPr lang="en-US" smtClean="0"/>
              <a:t>Correlation with peripheral pulses, PMI</a:t>
            </a:r>
          </a:p>
          <a:p>
            <a:pPr lvl="1" eaLnBrk="1" hangingPunct="1">
              <a:lnSpc>
                <a:spcPct val="90000"/>
              </a:lnSpc>
              <a:defRPr/>
            </a:pPr>
            <a:r>
              <a:rPr lang="en-US" smtClean="0"/>
              <a:t>Correlation with ECG waves</a:t>
            </a:r>
          </a:p>
          <a:p>
            <a:pPr lvl="1" eaLnBrk="1" hangingPunct="1">
              <a:lnSpc>
                <a:spcPct val="90000"/>
              </a:lnSpc>
              <a:defRPr/>
            </a:pPr>
            <a:r>
              <a:rPr lang="en-US" smtClean="0"/>
              <a:t>“Lub” or “dup”</a:t>
            </a:r>
          </a:p>
          <a:p>
            <a:pPr eaLnBrk="1" hangingPunct="1">
              <a:lnSpc>
                <a:spcPct val="90000"/>
              </a:lnSpc>
              <a:defRPr/>
            </a:pPr>
            <a:r>
              <a:rPr lang="en-US" smtClean="0"/>
              <a:t>Give description of origin.</a:t>
            </a:r>
          </a:p>
          <a:p>
            <a:pPr eaLnBrk="1" hangingPunct="1">
              <a:lnSpc>
                <a:spcPct val="90000"/>
              </a:lnSpc>
              <a:defRPr/>
            </a:pPr>
            <a:r>
              <a:rPr lang="en-US" smtClean="0"/>
              <a:t>Listen to sounds separately: accentuation, split (fixed, paradoxical).</a:t>
            </a:r>
            <a:endParaRPr lang="ru-R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458200" cy="6155531"/>
          </a:xfrm>
          <a:prstGeom prst="rect">
            <a:avLst/>
          </a:prstGeom>
        </p:spPr>
        <p:txBody>
          <a:bodyPr wrap="square">
            <a:spAutoFit/>
          </a:bodyPr>
          <a:lstStyle/>
          <a:p>
            <a:r>
              <a:rPr lang="en-US" sz="2000" b="1" dirty="0" smtClean="0"/>
              <a:t>SINOATRIAL (SA) NODE: </a:t>
            </a:r>
            <a:r>
              <a:rPr lang="en-US" sz="2000" b="1" dirty="0"/>
              <a:t>primary </a:t>
            </a:r>
            <a:r>
              <a:rPr lang="en-US" sz="2000" b="1" dirty="0" smtClean="0"/>
              <a:t>pacemaker </a:t>
            </a:r>
            <a:r>
              <a:rPr lang="en-US" sz="2000" dirty="0" smtClean="0"/>
              <a:t>of </a:t>
            </a:r>
            <a:r>
              <a:rPr lang="en-US" sz="2000" dirty="0"/>
              <a:t>the heart, located in the right </a:t>
            </a:r>
            <a:r>
              <a:rPr lang="en-US" sz="2000" dirty="0" smtClean="0"/>
              <a:t>atrium</a:t>
            </a:r>
          </a:p>
          <a:p>
            <a:endParaRPr lang="en-US" sz="2000" dirty="0"/>
          </a:p>
          <a:p>
            <a:r>
              <a:rPr lang="en-US" sz="2000" b="1" dirty="0" smtClean="0"/>
              <a:t>DIASTOLE</a:t>
            </a:r>
            <a:r>
              <a:rPr lang="en-US" sz="2000" dirty="0" smtClean="0"/>
              <a:t>: period of ventricular relaxation resulting in ventricular filling</a:t>
            </a:r>
          </a:p>
          <a:p>
            <a:endParaRPr lang="en-US" sz="1400" dirty="0"/>
          </a:p>
          <a:p>
            <a:r>
              <a:rPr lang="en-US" sz="2000" b="1" dirty="0" smtClean="0"/>
              <a:t>SYSTOLE: </a:t>
            </a:r>
            <a:r>
              <a:rPr lang="en-US" sz="2000" b="1" dirty="0"/>
              <a:t>period of ventricular contraction </a:t>
            </a:r>
            <a:r>
              <a:rPr lang="en-US" sz="2000" b="1" dirty="0" smtClean="0"/>
              <a:t>resulting </a:t>
            </a:r>
            <a:r>
              <a:rPr lang="en-US" sz="2000" dirty="0" smtClean="0"/>
              <a:t>in ejection of </a:t>
            </a:r>
            <a:r>
              <a:rPr lang="en-US" sz="2000" dirty="0"/>
              <a:t>blood from the </a:t>
            </a:r>
            <a:r>
              <a:rPr lang="en-US" sz="2000" dirty="0" smtClean="0"/>
              <a:t>ventricles into </a:t>
            </a:r>
            <a:r>
              <a:rPr lang="en-US" sz="2000" dirty="0"/>
              <a:t>the pulmonary artery and </a:t>
            </a:r>
            <a:r>
              <a:rPr lang="en-US" sz="2000" dirty="0" smtClean="0"/>
              <a:t>aorta</a:t>
            </a:r>
          </a:p>
          <a:p>
            <a:endParaRPr lang="en-US" sz="2000" dirty="0" smtClean="0"/>
          </a:p>
          <a:p>
            <a:r>
              <a:rPr lang="en-US" sz="2000" b="1" dirty="0" smtClean="0"/>
              <a:t>HEMODYNAMIC MONITORING: use of monitoring </a:t>
            </a:r>
            <a:r>
              <a:rPr lang="en-US" sz="2000" dirty="0" smtClean="0"/>
              <a:t>devices to measure cardiovascular function.</a:t>
            </a:r>
          </a:p>
          <a:p>
            <a:endParaRPr lang="en-US" sz="2000" dirty="0" smtClean="0"/>
          </a:p>
          <a:p>
            <a:r>
              <a:rPr lang="en-US" sz="2000" b="1" dirty="0" smtClean="0"/>
              <a:t>POSTURAL (ORTHOSTATIC) HYPOTENSION: a significant </a:t>
            </a:r>
            <a:r>
              <a:rPr lang="en-US" sz="2000" dirty="0" smtClean="0"/>
              <a:t>drop in blood pressure (usually 10 mm Hg systolic or more) after an upright posture is assumed</a:t>
            </a:r>
          </a:p>
          <a:p>
            <a:endParaRPr lang="en-US" sz="2000" dirty="0" smtClean="0"/>
          </a:p>
          <a:p>
            <a:r>
              <a:rPr lang="en-US" sz="2000" b="1" dirty="0" smtClean="0"/>
              <a:t>PRELOAD: degree of stretch of the cardiac </a:t>
            </a:r>
            <a:r>
              <a:rPr lang="en-US" sz="2000" dirty="0" smtClean="0"/>
              <a:t>muscle fibers at the end of diastole</a:t>
            </a:r>
          </a:p>
          <a:p>
            <a:endParaRPr lang="en-US" sz="2000" dirty="0" smtClean="0"/>
          </a:p>
          <a:p>
            <a:r>
              <a:rPr lang="en-US" sz="2000" b="1" dirty="0" smtClean="0"/>
              <a:t>AFTERLOAD: the amount of resistance to ejection </a:t>
            </a:r>
            <a:r>
              <a:rPr lang="en-US" sz="2000" dirty="0" smtClean="0"/>
              <a:t>of blood from the ventricle</a:t>
            </a: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US" dirty="0" smtClean="0"/>
              <a:t>Auscultation (cont.)</a:t>
            </a:r>
            <a:endParaRPr lang="ru-RU" dirty="0" smtClean="0"/>
          </a:p>
        </p:txBody>
      </p:sp>
      <p:sp>
        <p:nvSpPr>
          <p:cNvPr id="70659" name="Rectangle 3"/>
          <p:cNvSpPr>
            <a:spLocks noGrp="1" noRot="1" noChangeArrowheads="1"/>
          </p:cNvSpPr>
          <p:nvPr>
            <p:ph type="body" idx="1"/>
          </p:nvPr>
        </p:nvSpPr>
        <p:spPr/>
        <p:txBody>
          <a:bodyPr/>
          <a:lstStyle/>
          <a:p>
            <a:pPr eaLnBrk="1" hangingPunct="1">
              <a:defRPr/>
            </a:pPr>
            <a:r>
              <a:rPr lang="en-US" dirty="0" smtClean="0">
                <a:solidFill>
                  <a:srgbClr val="FF0000"/>
                </a:solidFill>
              </a:rPr>
              <a:t>Extra heart sounds:</a:t>
            </a:r>
          </a:p>
          <a:p>
            <a:pPr lvl="1" eaLnBrk="1" hangingPunct="1">
              <a:defRPr/>
            </a:pPr>
            <a:r>
              <a:rPr lang="en-US" dirty="0" smtClean="0">
                <a:solidFill>
                  <a:srgbClr val="000000"/>
                </a:solidFill>
                <a:effectLst>
                  <a:outerShdw blurRad="38100" dist="38100" dir="2700000" algn="tl">
                    <a:srgbClr val="FFFFFF"/>
                  </a:outerShdw>
                </a:effectLst>
              </a:rPr>
              <a:t>S</a:t>
            </a:r>
            <a:r>
              <a:rPr lang="en-US" sz="1800" dirty="0" smtClean="0">
                <a:solidFill>
                  <a:srgbClr val="000000"/>
                </a:solidFill>
                <a:effectLst>
                  <a:outerShdw blurRad="38100" dist="38100" dir="2700000" algn="tl">
                    <a:srgbClr val="FFFFFF"/>
                  </a:outerShdw>
                </a:effectLst>
              </a:rPr>
              <a:t>3</a:t>
            </a:r>
            <a:r>
              <a:rPr lang="en-US" dirty="0" smtClean="0">
                <a:solidFill>
                  <a:srgbClr val="000000"/>
                </a:solidFill>
                <a:effectLst>
                  <a:outerShdw blurRad="38100" dist="38100" dir="2700000" algn="tl">
                    <a:srgbClr val="FFFFFF"/>
                  </a:outerShdw>
                </a:effectLst>
              </a:rPr>
              <a:t>: normal, pathological (ventricular gallop)</a:t>
            </a:r>
          </a:p>
          <a:p>
            <a:pPr lvl="1" eaLnBrk="1" hangingPunct="1">
              <a:defRPr/>
            </a:pPr>
            <a:r>
              <a:rPr lang="en-US" dirty="0" smtClean="0">
                <a:solidFill>
                  <a:srgbClr val="000000"/>
                </a:solidFill>
                <a:effectLst>
                  <a:outerShdw blurRad="38100" dist="38100" dir="2700000" algn="tl">
                    <a:srgbClr val="FFFFFF"/>
                  </a:outerShdw>
                </a:effectLst>
              </a:rPr>
              <a:t>S</a:t>
            </a:r>
            <a:r>
              <a:rPr lang="en-US" sz="1800" dirty="0" smtClean="0">
                <a:solidFill>
                  <a:srgbClr val="000000"/>
                </a:solidFill>
                <a:effectLst>
                  <a:outerShdw blurRad="38100" dist="38100" dir="2700000" algn="tl">
                    <a:srgbClr val="FFFFFF"/>
                  </a:outerShdw>
                </a:effectLst>
              </a:rPr>
              <a:t>4</a:t>
            </a:r>
            <a:r>
              <a:rPr lang="en-US" dirty="0" smtClean="0">
                <a:solidFill>
                  <a:srgbClr val="000000"/>
                </a:solidFill>
                <a:effectLst>
                  <a:outerShdw blurRad="38100" dist="38100" dir="2700000" algn="tl">
                    <a:srgbClr val="FFFFFF"/>
                  </a:outerShdw>
                </a:effectLst>
              </a:rPr>
              <a:t>: </a:t>
            </a:r>
            <a:r>
              <a:rPr lang="en-US" dirty="0" err="1" smtClean="0">
                <a:solidFill>
                  <a:srgbClr val="000000"/>
                </a:solidFill>
                <a:effectLst>
                  <a:outerShdw blurRad="38100" dist="38100" dir="2700000" algn="tl">
                    <a:srgbClr val="FFFFFF"/>
                  </a:outerShdw>
                </a:effectLst>
              </a:rPr>
              <a:t>atrial</a:t>
            </a:r>
            <a:r>
              <a:rPr lang="en-US" dirty="0" smtClean="0">
                <a:solidFill>
                  <a:srgbClr val="000000"/>
                </a:solidFill>
                <a:effectLst>
                  <a:outerShdw blurRad="38100" dist="38100" dir="2700000" algn="tl">
                    <a:srgbClr val="FFFFFF"/>
                  </a:outerShdw>
                </a:effectLst>
              </a:rPr>
              <a:t> gallop</a:t>
            </a:r>
          </a:p>
          <a:p>
            <a:pPr eaLnBrk="1" hangingPunct="1">
              <a:defRPr/>
            </a:pPr>
            <a:r>
              <a:rPr lang="en-US" dirty="0" smtClean="0">
                <a:solidFill>
                  <a:srgbClr val="FF0000"/>
                </a:solidFill>
              </a:rPr>
              <a:t>Listen for murmurs:</a:t>
            </a:r>
          </a:p>
          <a:p>
            <a:pPr lvl="1" eaLnBrk="1" hangingPunct="1">
              <a:defRPr/>
            </a:pPr>
            <a:r>
              <a:rPr lang="en-US" dirty="0" smtClean="0">
                <a:solidFill>
                  <a:schemeClr val="hlink"/>
                </a:solidFill>
              </a:rPr>
              <a:t>Characteristics:</a:t>
            </a:r>
            <a:r>
              <a:rPr lang="en-US" dirty="0" smtClean="0">
                <a:solidFill>
                  <a:srgbClr val="000000"/>
                </a:solidFill>
                <a:effectLst>
                  <a:outerShdw blurRad="38100" dist="38100" dir="2700000" algn="tl">
                    <a:srgbClr val="FFFFFF"/>
                  </a:outerShdw>
                </a:effectLst>
              </a:rPr>
              <a:t> timing, loudness, pitch, pattern, quality, location, radiation, posture</a:t>
            </a:r>
            <a:endParaRPr lang="ru-RU"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5486400"/>
          </a:xfrm>
        </p:spPr>
        <p:txBody>
          <a:bodyPr>
            <a:normAutofit lnSpcReduction="10000"/>
          </a:bodyPr>
          <a:lstStyle/>
          <a:p>
            <a:pPr>
              <a:buNone/>
            </a:pPr>
            <a:r>
              <a:rPr lang="en-US" sz="3200" b="1" dirty="0" smtClean="0"/>
              <a:t>1. </a:t>
            </a:r>
            <a:r>
              <a:rPr lang="en-US" sz="2400" dirty="0" smtClean="0"/>
              <a:t>The amount of blood pumped by each ventricle in liters per minute is called as:-</a:t>
            </a:r>
            <a:endParaRPr lang="en-US" sz="3200" dirty="0" smtClean="0"/>
          </a:p>
          <a:p>
            <a:pPr marL="525780" indent="-457200">
              <a:buFont typeface="+mj-lt"/>
              <a:buAutoNum type="alphaLcParenR"/>
            </a:pPr>
            <a:r>
              <a:rPr lang="en-US" sz="2400" b="1" dirty="0" smtClean="0"/>
              <a:t>Cardiac output</a:t>
            </a:r>
            <a:endParaRPr lang="en-US" sz="2400" dirty="0" smtClean="0"/>
          </a:p>
          <a:p>
            <a:pPr marL="525780" indent="-457200">
              <a:buFont typeface="+mj-lt"/>
              <a:buAutoNum type="alphaLcParenR"/>
            </a:pPr>
            <a:r>
              <a:rPr lang="en-US" sz="2400" b="1" dirty="0" smtClean="0"/>
              <a:t>Stroke volume </a:t>
            </a:r>
          </a:p>
          <a:p>
            <a:pPr marL="525780" indent="-457200">
              <a:buFont typeface="+mj-lt"/>
              <a:buAutoNum type="alphaLcParenR"/>
            </a:pPr>
            <a:r>
              <a:rPr lang="en-US" sz="2400" b="1" dirty="0" smtClean="0"/>
              <a:t>Cardiac volume</a:t>
            </a:r>
          </a:p>
          <a:p>
            <a:pPr marL="525780" indent="-457200">
              <a:buFont typeface="+mj-lt"/>
              <a:buAutoNum type="alphaLcParenR"/>
            </a:pPr>
            <a:r>
              <a:rPr lang="en-US" sz="2400" b="1" dirty="0" smtClean="0"/>
              <a:t>Lung volume</a:t>
            </a:r>
          </a:p>
          <a:p>
            <a:pPr marL="525780" indent="-457200">
              <a:buNone/>
            </a:pPr>
            <a:endParaRPr lang="en-US" sz="2400" b="1" dirty="0" smtClean="0">
              <a:effectLst>
                <a:outerShdw blurRad="38100" dist="38100" dir="2700000" algn="tl">
                  <a:srgbClr val="FFFFFF"/>
                </a:outerShdw>
              </a:effectLst>
            </a:endParaRPr>
          </a:p>
          <a:p>
            <a:pPr marL="525780" indent="-457200">
              <a:buNone/>
            </a:pPr>
            <a:r>
              <a:rPr lang="en-US" sz="2400" b="1" dirty="0" smtClean="0">
                <a:effectLst>
                  <a:outerShdw blurRad="38100" dist="38100" dir="2700000" algn="tl">
                    <a:srgbClr val="FFFFFF"/>
                  </a:outerShdw>
                </a:effectLst>
              </a:rPr>
              <a:t>2. </a:t>
            </a:r>
            <a:r>
              <a:rPr lang="en-US" sz="2400" dirty="0" smtClean="0">
                <a:effectLst>
                  <a:outerShdw blurRad="38100" dist="38100" dir="2700000" algn="tl">
                    <a:srgbClr val="FFFFFF"/>
                  </a:outerShdw>
                </a:effectLst>
              </a:rPr>
              <a:t>The area near to 2nd Inter costal space  to left of sternum represent the:-</a:t>
            </a:r>
          </a:p>
          <a:p>
            <a:pPr marL="912114" lvl="1" indent="-457200" algn="just">
              <a:buFont typeface="+mj-lt"/>
              <a:buAutoNum type="alphaLcPeriod"/>
              <a:defRPr/>
            </a:pPr>
            <a:r>
              <a:rPr lang="en-US" sz="2400" b="1" dirty="0" smtClean="0"/>
              <a:t>TRICUSPID  area</a:t>
            </a:r>
            <a:endParaRPr lang="en-US" sz="2400" dirty="0" smtClean="0">
              <a:effectLst>
                <a:outerShdw blurRad="38100" dist="38100" dir="2700000" algn="tl">
                  <a:srgbClr val="FFFFFF"/>
                </a:outerShdw>
              </a:effectLst>
            </a:endParaRPr>
          </a:p>
          <a:p>
            <a:pPr marL="969264" lvl="1" indent="-514350" algn="just">
              <a:buFont typeface="+mj-lt"/>
              <a:buAutoNum type="alphaLcPeriod"/>
              <a:defRPr/>
            </a:pPr>
            <a:r>
              <a:rPr lang="en-US" sz="2800" b="1" dirty="0" smtClean="0"/>
              <a:t>Mitral  area</a:t>
            </a:r>
          </a:p>
          <a:p>
            <a:pPr marL="912114" lvl="1" indent="-457200" algn="just">
              <a:buFont typeface="+mj-lt"/>
              <a:buAutoNum type="alphaLcPeriod"/>
              <a:defRPr/>
            </a:pPr>
            <a:r>
              <a:rPr lang="en-US" sz="2400" b="1" dirty="0" err="1" smtClean="0"/>
              <a:t>Pulmonic</a:t>
            </a:r>
            <a:r>
              <a:rPr lang="en-US" sz="2400" b="1" dirty="0" smtClean="0"/>
              <a:t> </a:t>
            </a:r>
            <a:r>
              <a:rPr lang="en-US" sz="2400" b="1" smtClean="0"/>
              <a:t>area </a:t>
            </a:r>
            <a:endParaRPr lang="en-US" sz="2400" dirty="0" smtClean="0"/>
          </a:p>
          <a:p>
            <a:pPr marL="912114" lvl="1" indent="-457200" algn="just">
              <a:buFont typeface="+mj-lt"/>
              <a:buAutoNum type="alphaLcPeriod"/>
              <a:defRPr/>
            </a:pPr>
            <a:r>
              <a:rPr lang="en-US" sz="2400" b="1" dirty="0" smtClean="0"/>
              <a:t>Aortic area</a:t>
            </a:r>
          </a:p>
          <a:p>
            <a:pPr marL="525780" indent="-457200">
              <a:buFont typeface="+mj-lt"/>
              <a:buAutoNum type="alphaLcParenR"/>
            </a:pP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1000"/>
            <a:ext cx="8001000" cy="6795707"/>
          </a:xfrm>
          <a:prstGeom prst="rect">
            <a:avLst/>
          </a:prstGeom>
        </p:spPr>
        <p:txBody>
          <a:bodyPr wrap="square">
            <a:spAutoFit/>
          </a:bodyPr>
          <a:lstStyle/>
          <a:p>
            <a:pPr>
              <a:lnSpc>
                <a:spcPct val="90000"/>
              </a:lnSpc>
              <a:defRPr/>
            </a:pPr>
            <a:r>
              <a:rPr lang="en-US" sz="3600" dirty="0" smtClean="0">
                <a:effectLst>
                  <a:outerShdw blurRad="38100" dist="38100" dir="2700000" algn="tl">
                    <a:srgbClr val="FFFFFF"/>
                  </a:outerShdw>
                </a:effectLst>
              </a:rPr>
              <a:t>3. The second heart sound s2 is Signals :-</a:t>
            </a:r>
          </a:p>
          <a:p>
            <a:pPr marL="971550" lvl="1" indent="-514350">
              <a:lnSpc>
                <a:spcPct val="90000"/>
              </a:lnSpc>
              <a:buFont typeface="+mj-lt"/>
              <a:buAutoNum type="alphaLcPeriod"/>
              <a:defRPr/>
            </a:pPr>
            <a:r>
              <a:rPr lang="en-US" sz="3200" dirty="0" smtClean="0">
                <a:effectLst>
                  <a:outerShdw blurRad="38100" dist="38100" dir="2700000" algn="tl">
                    <a:srgbClr val="FFFFFF"/>
                  </a:outerShdw>
                </a:effectLst>
              </a:rPr>
              <a:t>the closure of </a:t>
            </a:r>
            <a:r>
              <a:rPr lang="en-US" sz="3200" dirty="0" err="1" smtClean="0">
                <a:effectLst>
                  <a:outerShdw blurRad="38100" dist="38100" dir="2700000" algn="tl">
                    <a:srgbClr val="FFFFFF"/>
                  </a:outerShdw>
                </a:effectLst>
              </a:rPr>
              <a:t>semilunar</a:t>
            </a:r>
            <a:r>
              <a:rPr lang="en-US" sz="3200" dirty="0" smtClean="0">
                <a:effectLst>
                  <a:outerShdw blurRad="38100" dist="38100" dir="2700000" algn="tl">
                    <a:srgbClr val="FFFFFF"/>
                  </a:outerShdw>
                </a:effectLst>
              </a:rPr>
              <a:t> valve</a:t>
            </a:r>
          </a:p>
          <a:p>
            <a:pPr marL="971550" lvl="1" indent="-514350">
              <a:lnSpc>
                <a:spcPct val="90000"/>
              </a:lnSpc>
              <a:buFont typeface="+mj-lt"/>
              <a:buAutoNum type="alphaLcPeriod"/>
              <a:defRPr/>
            </a:pPr>
            <a:r>
              <a:rPr lang="en-US" sz="3200" dirty="0" smtClean="0">
                <a:effectLst>
                  <a:outerShdw blurRad="38100" dist="38100" dir="2700000" algn="tl">
                    <a:srgbClr val="FFFFFF"/>
                  </a:outerShdw>
                </a:effectLst>
              </a:rPr>
              <a:t>The closure of aortic valve</a:t>
            </a:r>
          </a:p>
          <a:p>
            <a:pPr marL="971550" lvl="1" indent="-514350">
              <a:lnSpc>
                <a:spcPct val="90000"/>
              </a:lnSpc>
              <a:buFont typeface="+mj-lt"/>
              <a:buAutoNum type="alphaLcPeriod"/>
              <a:defRPr/>
            </a:pPr>
            <a:r>
              <a:rPr lang="en-US" sz="3200" dirty="0" smtClean="0">
                <a:effectLst>
                  <a:outerShdw blurRad="38100" dist="38100" dir="2700000" algn="tl">
                    <a:srgbClr val="FFFFFF"/>
                  </a:outerShdw>
                </a:effectLst>
              </a:rPr>
              <a:t>The  Closer of the pulmonary valve</a:t>
            </a:r>
          </a:p>
          <a:p>
            <a:pPr marL="971550" lvl="1" indent="-514350">
              <a:lnSpc>
                <a:spcPct val="90000"/>
              </a:lnSpc>
              <a:buFont typeface="+mj-lt"/>
              <a:buAutoNum type="alphaLcPeriod"/>
              <a:defRPr/>
            </a:pPr>
            <a:r>
              <a:rPr lang="en-US" sz="3200" dirty="0" smtClean="0">
                <a:effectLst>
                  <a:outerShdw blurRad="38100" dist="38100" dir="2700000" algn="tl">
                    <a:srgbClr val="FFFFFF"/>
                  </a:outerShdw>
                </a:effectLst>
              </a:rPr>
              <a:t>The closer of the AV valve</a:t>
            </a:r>
          </a:p>
          <a:p>
            <a:pPr lvl="1">
              <a:lnSpc>
                <a:spcPct val="90000"/>
              </a:lnSpc>
              <a:defRPr/>
            </a:pPr>
            <a:endParaRPr lang="en-US" sz="3200" dirty="0" smtClean="0">
              <a:effectLst>
                <a:outerShdw blurRad="38100" dist="38100" dir="2700000" algn="tl">
                  <a:srgbClr val="FFFFFF"/>
                </a:outerShdw>
              </a:effectLst>
            </a:endParaRPr>
          </a:p>
          <a:p>
            <a:pPr lvl="1">
              <a:lnSpc>
                <a:spcPct val="90000"/>
              </a:lnSpc>
              <a:defRPr/>
            </a:pPr>
            <a:endParaRPr lang="en-US" sz="3200" dirty="0" smtClean="0">
              <a:effectLst>
                <a:outerShdw blurRad="38100" dist="38100" dir="2700000" algn="tl">
                  <a:srgbClr val="FFFFFF"/>
                </a:outerShdw>
              </a:effectLst>
            </a:endParaRPr>
          </a:p>
          <a:p>
            <a:pPr lvl="1">
              <a:lnSpc>
                <a:spcPct val="90000"/>
              </a:lnSpc>
              <a:defRPr/>
            </a:pPr>
            <a:endParaRPr lang="en-US" sz="3200" dirty="0" smtClean="0">
              <a:effectLst>
                <a:outerShdw blurRad="38100" dist="38100" dir="2700000" algn="tl">
                  <a:srgbClr val="FFFFFF"/>
                </a:outerShdw>
              </a:effectLst>
            </a:endParaRPr>
          </a:p>
          <a:p>
            <a:pPr lvl="1">
              <a:lnSpc>
                <a:spcPct val="90000"/>
              </a:lnSpc>
              <a:defRPr/>
            </a:pPr>
            <a:r>
              <a:rPr lang="en-GB" sz="3200" dirty="0" smtClean="0">
                <a:effectLst>
                  <a:outerShdw blurRad="38100" dist="38100" dir="2700000" algn="tl">
                    <a:srgbClr val="FFFFFF"/>
                  </a:outerShdw>
                </a:effectLst>
              </a:rPr>
              <a:t>4. the ventricles depolarize represent in ECG is :-</a:t>
            </a:r>
          </a:p>
          <a:p>
            <a:pPr marL="971550" lvl="1" indent="-514350">
              <a:lnSpc>
                <a:spcPct val="90000"/>
              </a:lnSpc>
              <a:buFont typeface="+mj-lt"/>
              <a:buAutoNum type="alphaLcPeriod"/>
              <a:defRPr/>
            </a:pPr>
            <a:r>
              <a:rPr lang="en-GB" sz="3200" b="1" dirty="0" smtClean="0">
                <a:effectLst>
                  <a:outerShdw blurRad="38100" dist="38100" dir="2700000" algn="tl">
                    <a:srgbClr val="FFFFFF"/>
                  </a:outerShdw>
                </a:effectLst>
                <a:latin typeface="+mj-lt"/>
              </a:rPr>
              <a:t>P wave</a:t>
            </a:r>
          </a:p>
          <a:p>
            <a:pPr marL="971550" lvl="1" indent="-514350">
              <a:lnSpc>
                <a:spcPct val="90000"/>
              </a:lnSpc>
              <a:buFont typeface="+mj-lt"/>
              <a:buAutoNum type="alphaLcPeriod"/>
              <a:defRPr/>
            </a:pPr>
            <a:r>
              <a:rPr lang="en-GB" sz="3200" b="1" i="1" dirty="0" smtClean="0">
                <a:latin typeface="+mj-lt"/>
              </a:rPr>
              <a:t>QRS complex (wave)</a:t>
            </a:r>
          </a:p>
          <a:p>
            <a:pPr marL="971550" lvl="1" indent="-514350">
              <a:lnSpc>
                <a:spcPct val="90000"/>
              </a:lnSpc>
              <a:buFont typeface="+mj-lt"/>
              <a:buAutoNum type="alphaLcPeriod"/>
              <a:defRPr/>
            </a:pPr>
            <a:r>
              <a:rPr lang="en-GB" sz="3200" b="1" i="1" dirty="0" smtClean="0">
                <a:effectLst>
                  <a:outerShdw blurRad="38100" dist="38100" dir="2700000" algn="tl">
                    <a:srgbClr val="FFFFFF"/>
                  </a:outerShdw>
                </a:effectLst>
                <a:latin typeface="+mj-lt"/>
              </a:rPr>
              <a:t>P-R interval</a:t>
            </a:r>
          </a:p>
          <a:p>
            <a:pPr marL="971550" lvl="1" indent="-514350">
              <a:lnSpc>
                <a:spcPct val="90000"/>
              </a:lnSpc>
              <a:buFont typeface="+mj-lt"/>
              <a:buAutoNum type="alphaLcPeriod"/>
              <a:defRPr/>
            </a:pPr>
            <a:r>
              <a:rPr lang="en-GB" sz="3200" b="1" i="1" dirty="0" smtClean="0">
                <a:effectLst>
                  <a:outerShdw blurRad="38100" dist="38100" dir="2700000" algn="tl">
                    <a:srgbClr val="FFFFFF"/>
                  </a:outerShdw>
                </a:effectLst>
                <a:latin typeface="+mj-lt"/>
              </a:rPr>
              <a:t>T wave</a:t>
            </a:r>
            <a:endParaRPr lang="en-GB" sz="3200" b="1" dirty="0" smtClean="0">
              <a:effectLst>
                <a:outerShdw blurRad="38100" dist="38100" dir="2700000" algn="tl">
                  <a:srgbClr val="FFFFFF"/>
                </a:outerShdw>
              </a:effectLst>
              <a:latin typeface="+mj-lt"/>
            </a:endParaRPr>
          </a:p>
          <a:p>
            <a:pPr lvl="1">
              <a:lnSpc>
                <a:spcPct val="90000"/>
              </a:lnSpc>
              <a:defRPr/>
            </a:pPr>
            <a:endParaRPr lang="en-US" sz="3200" dirty="0" smtClean="0">
              <a:effectLst>
                <a:outerShdw blurRad="38100" dist="38100" dir="2700000" algn="tl">
                  <a:srgbClr val="FFFFFF"/>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14400"/>
            <a:ext cx="8130624" cy="2523768"/>
          </a:xfrm>
          <a:prstGeom prst="rect">
            <a:avLst/>
          </a:prstGeom>
        </p:spPr>
        <p:txBody>
          <a:bodyPr wrap="none">
            <a:spAutoFit/>
          </a:bodyPr>
          <a:lstStyle/>
          <a:p>
            <a:r>
              <a:rPr lang="en-GB" sz="2800" i="1" dirty="0" smtClean="0"/>
              <a:t>5. The arteries which supply blood to heart is known as:-</a:t>
            </a:r>
          </a:p>
          <a:p>
            <a:pPr marL="514350" indent="-514350">
              <a:buFont typeface="+mj-lt"/>
              <a:buAutoNum type="alphaLcPeriod"/>
            </a:pPr>
            <a:r>
              <a:rPr lang="en-GB" sz="2800" b="1" i="1" dirty="0" smtClean="0"/>
              <a:t>Coronary arteries</a:t>
            </a:r>
          </a:p>
          <a:p>
            <a:pPr marL="514350" indent="-514350">
              <a:buFont typeface="+mj-lt"/>
              <a:buAutoNum type="alphaLcPeriod"/>
            </a:pPr>
            <a:r>
              <a:rPr lang="en-GB" sz="2800" i="1" dirty="0" smtClean="0"/>
              <a:t>Renal arteries</a:t>
            </a:r>
          </a:p>
          <a:p>
            <a:pPr marL="514350" indent="-514350">
              <a:buFont typeface="+mj-lt"/>
              <a:buAutoNum type="alphaLcPeriod"/>
            </a:pPr>
            <a:r>
              <a:rPr lang="en-GB" sz="2800" i="1" dirty="0" smtClean="0"/>
              <a:t>Thoracic arteries</a:t>
            </a:r>
          </a:p>
          <a:p>
            <a:pPr marL="514350" indent="-514350">
              <a:buFont typeface="+mj-lt"/>
              <a:buAutoNum type="alphaLcPeriod"/>
            </a:pPr>
            <a:r>
              <a:rPr lang="en-GB" sz="2800" i="1" dirty="0" smtClean="0"/>
              <a:t>Femoral arteries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endParaRPr lang="en-US" smtClean="0"/>
          </a:p>
        </p:txBody>
      </p:sp>
      <p:sp>
        <p:nvSpPr>
          <p:cNvPr id="88067" name="Rectangle 3"/>
          <p:cNvSpPr>
            <a:spLocks noGrp="1" noRot="1" noChangeArrowheads="1"/>
          </p:cNvSpPr>
          <p:nvPr>
            <p:ph type="body" idx="1"/>
          </p:nvPr>
        </p:nvSpPr>
        <p:spPr/>
        <p:txBody>
          <a:bodyPr/>
          <a:lstStyle/>
          <a:p>
            <a:pPr eaLnBrk="1" hangingPunct="1">
              <a:defRPr/>
            </a:pPr>
            <a:endParaRPr lang="en-US" smtClean="0"/>
          </a:p>
        </p:txBody>
      </p:sp>
      <p:sp>
        <p:nvSpPr>
          <p:cNvPr id="88068" name="WordArt 4"/>
          <p:cNvSpPr>
            <a:spLocks noChangeArrowheads="1" noChangeShapeType="1" noTextEdit="1"/>
          </p:cNvSpPr>
          <p:nvPr/>
        </p:nvSpPr>
        <p:spPr bwMode="auto">
          <a:xfrm>
            <a:off x="1524000" y="2774950"/>
            <a:ext cx="6858000" cy="3016250"/>
          </a:xfrm>
          <a:prstGeom prst="rect">
            <a:avLst/>
          </a:prstGeom>
        </p:spPr>
        <p:txBody>
          <a:bodyPr wrap="none" fromWordArt="1">
            <a:prstTxWarp prst="textDoubleWave1">
              <a:avLst>
                <a:gd name="adj1" fmla="val 6500"/>
                <a:gd name="adj2" fmla="val 0"/>
              </a:avLst>
            </a:prstTxWarp>
          </a:bodyPr>
          <a:lstStyle/>
          <a:p>
            <a:pPr algn="ctr"/>
            <a:r>
              <a:rPr lang="en-US" sz="36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Thanks</a:t>
            </a:r>
            <a:endPar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additive="base">
                                        <p:cTn id="7" dur="500" fill="hold"/>
                                        <p:tgtEl>
                                          <p:spTgt spid="88068"/>
                                        </p:tgtEl>
                                        <p:attrNameLst>
                                          <p:attrName>ppt_x</p:attrName>
                                        </p:attrNameLst>
                                      </p:cBhvr>
                                      <p:tavLst>
                                        <p:tav tm="0">
                                          <p:val>
                                            <p:strVal val="0-#ppt_w/2"/>
                                          </p:val>
                                        </p:tav>
                                        <p:tav tm="100000">
                                          <p:val>
                                            <p:strVal val="#ppt_x"/>
                                          </p:val>
                                        </p:tav>
                                      </p:tavLst>
                                    </p:anim>
                                    <p:anim calcmode="lin" valueType="num">
                                      <p:cBhvr additive="base">
                                        <p:cTn id="8" dur="500" fill="hold"/>
                                        <p:tgtEl>
                                          <p:spTgt spid="880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457200" y="228600"/>
            <a:ext cx="8385175" cy="1066800"/>
          </a:xfrm>
        </p:spPr>
        <p:txBody>
          <a:bodyPr/>
          <a:lstStyle/>
          <a:p>
            <a:pPr algn="ctr" eaLnBrk="1" hangingPunct="1">
              <a:defRPr/>
            </a:pPr>
            <a:r>
              <a:rPr lang="en-US" dirty="0" smtClean="0">
                <a:effectLst>
                  <a:outerShdw blurRad="38100" dist="38100" dir="2700000" algn="tl">
                    <a:srgbClr val="FFFFFF"/>
                  </a:outerShdw>
                </a:effectLst>
              </a:rPr>
              <a:t>VALVES OF THE HEART</a:t>
            </a:r>
            <a:endParaRPr lang="ru-RU" dirty="0" smtClean="0">
              <a:effectLst>
                <a:outerShdw blurRad="38100" dist="38100" dir="2700000" algn="tl">
                  <a:srgbClr val="FFFFFF"/>
                </a:outerShdw>
              </a:effectLst>
            </a:endParaRPr>
          </a:p>
        </p:txBody>
      </p:sp>
      <p:sp>
        <p:nvSpPr>
          <p:cNvPr id="57347" name="Rectangle 3"/>
          <p:cNvSpPr>
            <a:spLocks noGrp="1" noRot="1" noChangeArrowheads="1"/>
          </p:cNvSpPr>
          <p:nvPr>
            <p:ph type="body" idx="1"/>
          </p:nvPr>
        </p:nvSpPr>
        <p:spPr>
          <a:xfrm>
            <a:off x="304800" y="1295400"/>
            <a:ext cx="8839200" cy="5334000"/>
          </a:xfrm>
        </p:spPr>
        <p:txBody>
          <a:bodyPr/>
          <a:lstStyle/>
          <a:p>
            <a:pPr algn="just" eaLnBrk="1" hangingPunct="1">
              <a:defRPr/>
            </a:pPr>
            <a:r>
              <a:rPr lang="en-US" sz="2800" dirty="0" smtClean="0">
                <a:effectLst>
                  <a:outerShdw blurRad="38100" dist="38100" dir="2700000" algn="tl">
                    <a:srgbClr val="FFFFFF"/>
                  </a:outerShdw>
                </a:effectLst>
              </a:rPr>
              <a:t>Each area corresponds to one of the hearts 4 valves.</a:t>
            </a:r>
          </a:p>
          <a:p>
            <a:pPr lvl="1" algn="just" eaLnBrk="1" hangingPunct="1">
              <a:defRPr/>
            </a:pPr>
            <a:r>
              <a:rPr lang="en-US" sz="2400" b="1" dirty="0" smtClean="0">
                <a:solidFill>
                  <a:srgbClr val="0000FF"/>
                </a:solidFill>
              </a:rPr>
              <a:t>AORTIC AREA -</a:t>
            </a:r>
            <a:r>
              <a:rPr lang="en-US" sz="2400" b="1" dirty="0" smtClean="0">
                <a:effectLst>
                  <a:outerShdw blurRad="38100" dist="38100" dir="2700000" algn="tl">
                    <a:srgbClr val="FFFFFF"/>
                  </a:outerShdw>
                </a:effectLst>
              </a:rPr>
              <a:t> </a:t>
            </a:r>
            <a:r>
              <a:rPr lang="en-US" sz="2400" dirty="0" smtClean="0">
                <a:effectLst>
                  <a:outerShdw blurRad="38100" dist="38100" dir="2700000" algn="tl">
                    <a:srgbClr val="FFFFFF"/>
                  </a:outerShdw>
                </a:effectLst>
              </a:rPr>
              <a:t>2nd ICS to right of sternum (closure of the aortic valve loudest here). </a:t>
            </a:r>
          </a:p>
          <a:p>
            <a:pPr lvl="1" algn="just" eaLnBrk="1" hangingPunct="1">
              <a:defRPr/>
            </a:pPr>
            <a:r>
              <a:rPr lang="en-US" sz="2400" b="1" dirty="0" smtClean="0">
                <a:solidFill>
                  <a:srgbClr val="0000FF"/>
                </a:solidFill>
              </a:rPr>
              <a:t>PULMONIC AREA </a:t>
            </a:r>
            <a:r>
              <a:rPr lang="en-US" sz="2400" dirty="0" smtClean="0">
                <a:solidFill>
                  <a:srgbClr val="0000FF"/>
                </a:solidFill>
              </a:rPr>
              <a:t>-</a:t>
            </a:r>
            <a:r>
              <a:rPr lang="en-US" sz="2400" dirty="0" smtClean="0">
                <a:effectLst>
                  <a:outerShdw blurRad="38100" dist="38100" dir="2700000" algn="tl">
                    <a:srgbClr val="FFFFFF"/>
                  </a:outerShdw>
                </a:effectLst>
              </a:rPr>
              <a:t> 2nd ICS to left of sternum (closure of the </a:t>
            </a:r>
            <a:r>
              <a:rPr lang="en-US" sz="2400" dirty="0" err="1" smtClean="0">
                <a:effectLst>
                  <a:outerShdw blurRad="38100" dist="38100" dir="2700000" algn="tl">
                    <a:srgbClr val="FFFFFF"/>
                  </a:outerShdw>
                </a:effectLst>
              </a:rPr>
              <a:t>pulmonic</a:t>
            </a:r>
            <a:r>
              <a:rPr lang="en-US" sz="2400" dirty="0" smtClean="0">
                <a:effectLst>
                  <a:outerShdw blurRad="38100" dist="38100" dir="2700000" algn="tl">
                    <a:srgbClr val="FFFFFF"/>
                  </a:outerShdw>
                </a:effectLst>
              </a:rPr>
              <a:t> valve loudest here). </a:t>
            </a:r>
          </a:p>
          <a:p>
            <a:pPr lvl="1" algn="just" eaLnBrk="1" hangingPunct="1">
              <a:defRPr/>
            </a:pPr>
            <a:r>
              <a:rPr lang="en-US" sz="2400" b="1" dirty="0" smtClean="0">
                <a:solidFill>
                  <a:srgbClr val="0000FF"/>
                </a:solidFill>
              </a:rPr>
              <a:t>TRICUSPID -</a:t>
            </a:r>
            <a:r>
              <a:rPr lang="en-US" sz="2400" b="1" dirty="0" smtClean="0">
                <a:effectLst>
                  <a:outerShdw blurRad="38100" dist="38100" dir="2700000" algn="tl">
                    <a:srgbClr val="FFFFFF"/>
                  </a:outerShdw>
                </a:effectLst>
              </a:rPr>
              <a:t> </a:t>
            </a:r>
            <a:r>
              <a:rPr lang="en-US" sz="2400" dirty="0" smtClean="0">
                <a:effectLst>
                  <a:outerShdw blurRad="38100" dist="38100" dir="2700000" algn="tl">
                    <a:srgbClr val="FFFFFF"/>
                  </a:outerShdw>
                </a:effectLst>
              </a:rPr>
              <a:t>5th ICS left of </a:t>
            </a:r>
            <a:r>
              <a:rPr lang="en-US" sz="2400" dirty="0" err="1" smtClean="0">
                <a:effectLst>
                  <a:outerShdw blurRad="38100" dist="38100" dir="2700000" algn="tl">
                    <a:srgbClr val="FFFFFF"/>
                  </a:outerShdw>
                </a:effectLst>
              </a:rPr>
              <a:t>sternal</a:t>
            </a:r>
            <a:r>
              <a:rPr lang="en-US" sz="2400" dirty="0" smtClean="0">
                <a:effectLst>
                  <a:outerShdw blurRad="38100" dist="38100" dir="2700000" algn="tl">
                    <a:srgbClr val="FFFFFF"/>
                  </a:outerShdw>
                </a:effectLst>
              </a:rPr>
              <a:t> border (closure of tricuspid valve). </a:t>
            </a:r>
          </a:p>
          <a:p>
            <a:pPr lvl="1" algn="just" eaLnBrk="1" hangingPunct="1">
              <a:defRPr/>
            </a:pPr>
            <a:r>
              <a:rPr lang="en-US" sz="2800" b="1" dirty="0" smtClean="0">
                <a:solidFill>
                  <a:srgbClr val="0000FF"/>
                </a:solidFill>
              </a:rPr>
              <a:t>Mitral </a:t>
            </a:r>
            <a:r>
              <a:rPr lang="en-US" sz="2400" dirty="0" smtClean="0">
                <a:solidFill>
                  <a:srgbClr val="0000FF"/>
                </a:solidFill>
              </a:rPr>
              <a:t>-</a:t>
            </a:r>
            <a:r>
              <a:rPr lang="en-US" sz="2400" dirty="0" smtClean="0">
                <a:effectLst>
                  <a:outerShdw blurRad="38100" dist="38100" dir="2700000" algn="tl">
                    <a:srgbClr val="FFFFFF"/>
                  </a:outerShdw>
                </a:effectLst>
              </a:rPr>
              <a:t> 5th ICS left of the sternum just medial to MCL (closure of mitral valve). When cardiac output is increased as in anemia, anxiety, HTN, fever, the impulse may have greater force - inspect for lift or heave. </a:t>
            </a:r>
          </a:p>
          <a:p>
            <a:pPr algn="just" eaLnBrk="1" hangingPunct="1">
              <a:defRPr/>
            </a:pPr>
            <a:endParaRPr lang="en-US" sz="2800" dirty="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X2604-H-15.png"/>
          <p:cNvPicPr>
            <a:picLocks noChangeAspect="1" noChangeArrowheads="1"/>
          </p:cNvPicPr>
          <p:nvPr/>
        </p:nvPicPr>
        <p:blipFill>
          <a:blip r:embed="rId2"/>
          <a:srcRect/>
          <a:stretch>
            <a:fillRect/>
          </a:stretch>
        </p:blipFill>
        <p:spPr bwMode="auto">
          <a:xfrm>
            <a:off x="228600" y="0"/>
            <a:ext cx="8915400" cy="6705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117057120.png"/>
          <p:cNvPicPr>
            <a:picLocks noChangeAspect="1" noChangeArrowheads="1"/>
          </p:cNvPicPr>
          <p:nvPr/>
        </p:nvPicPr>
        <p:blipFill>
          <a:blip r:embed="rId2"/>
          <a:srcRect t="21111"/>
          <a:stretch>
            <a:fillRect/>
          </a:stretch>
        </p:blipFill>
        <p:spPr bwMode="auto">
          <a:xfrm>
            <a:off x="0" y="0"/>
            <a:ext cx="8915400" cy="3809999"/>
          </a:xfrm>
          <a:prstGeom prst="rect">
            <a:avLst/>
          </a:prstGeom>
          <a:noFill/>
        </p:spPr>
      </p:pic>
      <p:pic>
        <p:nvPicPr>
          <p:cNvPr id="2051" name="Picture 3" descr="C:\Users\ACER\Desktop\Heartsounds.gif"/>
          <p:cNvPicPr>
            <a:picLocks noChangeAspect="1" noChangeArrowheads="1"/>
          </p:cNvPicPr>
          <p:nvPr/>
        </p:nvPicPr>
        <p:blipFill>
          <a:blip r:embed="rId3"/>
          <a:srcRect/>
          <a:stretch>
            <a:fillRect/>
          </a:stretch>
        </p:blipFill>
        <p:spPr bwMode="auto">
          <a:xfrm>
            <a:off x="0" y="3713992"/>
            <a:ext cx="9144000" cy="31440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ive Areas for Listening To The Hear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lgn="ctr" eaLnBrk="1" hangingPunct="1">
              <a:defRPr/>
            </a:pPr>
            <a:r>
              <a:rPr lang="en-US" sz="4400" dirty="0" smtClean="0">
                <a:solidFill>
                  <a:srgbClr val="FF0000"/>
                </a:solidFill>
              </a:rPr>
              <a:t>NORMAL HEART SOUNDS</a:t>
            </a:r>
            <a:endParaRPr lang="ru-RU" sz="4400" dirty="0" smtClean="0">
              <a:solidFill>
                <a:srgbClr val="FF0000"/>
              </a:solidFill>
            </a:endParaRPr>
          </a:p>
        </p:txBody>
      </p:sp>
      <p:pic>
        <p:nvPicPr>
          <p:cNvPr id="12291" name="Picture 3"/>
          <p:cNvPicPr>
            <a:picLocks noGrp="1" noChangeAspect="1" noChangeArrowheads="1"/>
          </p:cNvPicPr>
          <p:nvPr>
            <p:ph type="body" sz="half" idx="1"/>
          </p:nvPr>
        </p:nvPicPr>
        <p:blipFill>
          <a:blip r:embed="rId2">
            <a:lum bright="10000" contrast="10000"/>
          </a:blip>
          <a:srcRect/>
          <a:stretch>
            <a:fillRect/>
          </a:stretch>
        </p:blipFill>
        <p:spPr>
          <a:xfrm>
            <a:off x="152400" y="1828800"/>
            <a:ext cx="8763000" cy="1905000"/>
          </a:xfrm>
          <a:noFill/>
        </p:spPr>
      </p:pic>
      <p:sp>
        <p:nvSpPr>
          <p:cNvPr id="17412" name="Rectangle 4"/>
          <p:cNvSpPr>
            <a:spLocks noGrp="1" noRot="1" noChangeArrowheads="1"/>
          </p:cNvSpPr>
          <p:nvPr>
            <p:ph type="body" sz="half" idx="2"/>
          </p:nvPr>
        </p:nvSpPr>
        <p:spPr>
          <a:xfrm>
            <a:off x="152400" y="3886200"/>
            <a:ext cx="8693150" cy="2971800"/>
          </a:xfrm>
        </p:spPr>
        <p:txBody>
          <a:bodyPr/>
          <a:lstStyle/>
          <a:p>
            <a:pPr eaLnBrk="1" hangingPunct="1">
              <a:defRPr/>
            </a:pPr>
            <a:r>
              <a:rPr lang="en-US" smtClean="0">
                <a:effectLst>
                  <a:outerShdw blurRad="38100" dist="38100" dir="2700000" algn="tl">
                    <a:srgbClr val="FFFFFF"/>
                  </a:outerShdw>
                </a:effectLst>
              </a:rPr>
              <a:t>The first heart sound - systolic </a:t>
            </a:r>
            <a:r>
              <a:rPr lang="en-US" b="1" smtClean="0">
                <a:solidFill>
                  <a:srgbClr val="0000FF"/>
                </a:solidFill>
              </a:rPr>
              <a:t>S</a:t>
            </a:r>
            <a:r>
              <a:rPr lang="en-US" sz="1800" b="1" smtClean="0">
                <a:solidFill>
                  <a:srgbClr val="0000FF"/>
                </a:solidFill>
              </a:rPr>
              <a:t>1</a:t>
            </a:r>
            <a:r>
              <a:rPr lang="en-US" b="1" smtClean="0">
                <a:solidFill>
                  <a:srgbClr val="0000FF"/>
                </a:solidFill>
              </a:rPr>
              <a:t>:</a:t>
            </a:r>
            <a:endParaRPr lang="en-US" sz="4000" smtClean="0">
              <a:effectLst>
                <a:outerShdw blurRad="38100" dist="38100" dir="2700000" algn="tl">
                  <a:srgbClr val="FFFFFF"/>
                </a:outerShdw>
              </a:effectLst>
            </a:endParaRPr>
          </a:p>
          <a:p>
            <a:pPr lvl="1" eaLnBrk="1" hangingPunct="1">
              <a:defRPr/>
            </a:pPr>
            <a:r>
              <a:rPr lang="en-US" sz="2800" smtClean="0">
                <a:effectLst>
                  <a:outerShdw blurRad="38100" dist="38100" dir="2700000" algn="tl">
                    <a:srgbClr val="FFFFFF"/>
                  </a:outerShdw>
                </a:effectLst>
              </a:rPr>
              <a:t>Signals the closure of AV valves and the beginning of systole.</a:t>
            </a:r>
          </a:p>
          <a:p>
            <a:pPr lvl="1" eaLnBrk="1" hangingPunct="1">
              <a:defRPr/>
            </a:pPr>
            <a:r>
              <a:rPr lang="en-US" sz="2800" smtClean="0">
                <a:effectLst>
                  <a:outerShdw blurRad="38100" dist="38100" dir="2700000" algn="tl">
                    <a:srgbClr val="FFFFFF"/>
                  </a:outerShdw>
                </a:effectLst>
              </a:rPr>
              <a:t>Consists of mitral </a:t>
            </a:r>
            <a:r>
              <a:rPr lang="en-US" sz="2800" smtClean="0">
                <a:solidFill>
                  <a:srgbClr val="0000FF"/>
                </a:solidFill>
              </a:rPr>
              <a:t>M1</a:t>
            </a:r>
            <a:r>
              <a:rPr lang="en-US" sz="2800" smtClean="0">
                <a:effectLst>
                  <a:outerShdw blurRad="38100" dist="38100" dir="2700000" algn="tl">
                    <a:srgbClr val="FFFFFF"/>
                  </a:outerShdw>
                </a:effectLst>
              </a:rPr>
              <a:t> and tricuspid </a:t>
            </a:r>
            <a:r>
              <a:rPr lang="en-US" sz="2800" smtClean="0">
                <a:solidFill>
                  <a:srgbClr val="0000FF"/>
                </a:solidFill>
              </a:rPr>
              <a:t>T1</a:t>
            </a:r>
            <a:r>
              <a:rPr lang="en-US" sz="2800" smtClean="0">
                <a:effectLst>
                  <a:outerShdw blurRad="38100" dist="38100" dir="2700000" algn="tl">
                    <a:srgbClr val="FFFFFF"/>
                  </a:outerShdw>
                </a:effectLst>
              </a:rPr>
              <a:t> components.</a:t>
            </a:r>
          </a:p>
          <a:p>
            <a:pPr lvl="1" eaLnBrk="1" hangingPunct="1">
              <a:defRPr/>
            </a:pPr>
            <a:r>
              <a:rPr lang="en-US" sz="2800" smtClean="0">
                <a:effectLst>
                  <a:outerShdw blurRad="38100" dist="38100" dir="2700000" algn="tl">
                    <a:srgbClr val="FFFFFF"/>
                  </a:outerShdw>
                </a:effectLst>
              </a:rPr>
              <a:t>Is loudest at the apex</a:t>
            </a:r>
            <a:endParaRPr lang="ru-RU" sz="280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315</TotalTime>
  <Words>1831</Words>
  <Application>Microsoft Office PowerPoint</Application>
  <PresentationFormat>On-screen Show (4:3)</PresentationFormat>
  <Paragraphs>236</Paragraphs>
  <Slides>44</Slides>
  <Notes>5</Notes>
  <HiddenSlides>0</HiddenSlides>
  <MMClips>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Comic Sans MS</vt:lpstr>
      <vt:lpstr>Consolas</vt:lpstr>
      <vt:lpstr>Corbel</vt:lpstr>
      <vt:lpstr>Impact</vt:lpstr>
      <vt:lpstr>Symbol</vt:lpstr>
      <vt:lpstr>Tahoma</vt:lpstr>
      <vt:lpstr>Wingdings</vt:lpstr>
      <vt:lpstr>Wingdings 2</vt:lpstr>
      <vt:lpstr>Wingdings 3</vt:lpstr>
      <vt:lpstr>Metro</vt:lpstr>
      <vt:lpstr>ASSESSMENT CARDIOVASCULAR SYSTEM  By:Sonal Patel SNC</vt:lpstr>
      <vt:lpstr>TERMINOLOGY</vt:lpstr>
      <vt:lpstr>PowerPoint Presentation</vt:lpstr>
      <vt:lpstr>PowerPoint Presentation</vt:lpstr>
      <vt:lpstr>VALVES OF THE HEART</vt:lpstr>
      <vt:lpstr>PowerPoint Presentation</vt:lpstr>
      <vt:lpstr>PowerPoint Presentation</vt:lpstr>
      <vt:lpstr>PowerPoint Presentation</vt:lpstr>
      <vt:lpstr>NORMAL HEART SOUNDS</vt:lpstr>
      <vt:lpstr>PowerPoint Presentation</vt:lpstr>
      <vt:lpstr>Other Heart Sounds</vt:lpstr>
      <vt:lpstr>PowerPoint Presentation</vt:lpstr>
      <vt:lpstr>Other Heart Sounds</vt:lpstr>
      <vt:lpstr>PowerPoint Presentation</vt:lpstr>
      <vt:lpstr>PowerPoint Presentation</vt:lpstr>
      <vt:lpstr>Systolic vs. Diastolic </vt:lpstr>
      <vt:lpstr>Gallops </vt:lpstr>
      <vt:lpstr>The conduction system of the heart consists of four structures: </vt:lpstr>
      <vt:lpstr>Conduction System</vt:lpstr>
      <vt:lpstr>Electrocardiography (ECG)</vt:lpstr>
      <vt:lpstr>The ECG waves</vt:lpstr>
      <vt:lpstr>The ECG waves</vt:lpstr>
      <vt:lpstr>Coronary Circulation</vt:lpstr>
      <vt:lpstr>History taking and physical examination</vt:lpstr>
      <vt:lpstr>PowerPoint Presentation</vt:lpstr>
      <vt:lpstr>Subjective data</vt:lpstr>
      <vt:lpstr>Chest pain:</vt:lpstr>
      <vt:lpstr>Subjective data</vt:lpstr>
      <vt:lpstr>Subjective data</vt:lpstr>
      <vt:lpstr>Subjective data</vt:lpstr>
      <vt:lpstr>Inspection</vt:lpstr>
      <vt:lpstr>Palpation </vt:lpstr>
      <vt:lpstr>Palpation</vt:lpstr>
      <vt:lpstr>Palpation</vt:lpstr>
      <vt:lpstr>Percussion </vt:lpstr>
      <vt:lpstr>Auscultation </vt:lpstr>
      <vt:lpstr>Auscultation </vt:lpstr>
      <vt:lpstr>Auscultation (cont.)</vt:lpstr>
      <vt:lpstr>Auscultation (cont.)</vt:lpstr>
      <vt:lpstr>Auscultation (cont.)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Vishal</cp:lastModifiedBy>
  <cp:revision>77</cp:revision>
  <dcterms:created xsi:type="dcterms:W3CDTF">2014-08-26T01:45:23Z</dcterms:created>
  <dcterms:modified xsi:type="dcterms:W3CDTF">2021-07-30T06:32:12Z</dcterms:modified>
</cp:coreProperties>
</file>