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8/17/2021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8/17/2021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8/17/2021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8/17/2021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8/17/2021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8/17/2021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8/17/2021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8/17/2021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8/17/2021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458200" cy="6324599"/>
          </a:xfrm>
        </p:spPr>
        <p:txBody>
          <a:bodyPr>
            <a:normAutofit fontScale="90000"/>
          </a:bodyPr>
          <a:lstStyle/>
          <a:p>
            <a:pPr algn="ctr"/>
            <a:r>
              <a:rPr lang="en-US" sz="6000" b="1" dirty="0" smtClean="0">
                <a:solidFill>
                  <a:srgbClr val="002060"/>
                </a:solidFill>
              </a:rPr>
              <a:t>Infection control and biomedical waste </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solidFill>
                  <a:srgbClr val="00B050"/>
                </a:solidFill>
              </a:rPr>
              <a:t>presented by</a:t>
            </a:r>
            <a:r>
              <a:rPr lang="en-US" dirty="0" smtClean="0">
                <a:solidFill>
                  <a:srgbClr val="00B050"/>
                </a:solidFill>
              </a:rPr>
              <a:t>– </a:t>
            </a:r>
            <a:r>
              <a:rPr lang="en-US" sz="3100" dirty="0" smtClean="0">
                <a:solidFill>
                  <a:srgbClr val="00B050"/>
                </a:solidFill>
              </a:rPr>
              <a:t>Ms. </a:t>
            </a:r>
            <a:r>
              <a:rPr lang="en-US" sz="3100" dirty="0" err="1" smtClean="0">
                <a:solidFill>
                  <a:srgbClr val="00B050"/>
                </a:solidFill>
              </a:rPr>
              <a:t>Rashmi</a:t>
            </a:r>
            <a:r>
              <a:rPr lang="en-US" sz="3100" dirty="0" smtClean="0">
                <a:solidFill>
                  <a:srgbClr val="00B050"/>
                </a:solidFill>
              </a:rPr>
              <a:t> Patel</a:t>
            </a:r>
            <a:br>
              <a:rPr lang="en-US" sz="3100" dirty="0" smtClean="0">
                <a:solidFill>
                  <a:srgbClr val="00B050"/>
                </a:solidFill>
              </a:rPr>
            </a:br>
            <a:r>
              <a:rPr lang="en-US" sz="3100" dirty="0" smtClean="0">
                <a:solidFill>
                  <a:srgbClr val="00B050"/>
                </a:solidFill>
              </a:rPr>
              <a:t>                                </a:t>
            </a:r>
            <a:r>
              <a:rPr lang="en-US" sz="3100" dirty="0" smtClean="0">
                <a:solidFill>
                  <a:srgbClr val="00B050"/>
                </a:solidFill>
              </a:rPr>
              <a:t>Clinical Instructor</a:t>
            </a:r>
            <a:br>
              <a:rPr lang="en-US" sz="3100" dirty="0" smtClean="0">
                <a:solidFill>
                  <a:srgbClr val="00B050"/>
                </a:solidFill>
              </a:rPr>
            </a:br>
            <a:r>
              <a:rPr lang="en-US" sz="3100" dirty="0" smtClean="0">
                <a:solidFill>
                  <a:srgbClr val="00B050"/>
                </a:solidFill>
              </a:rPr>
              <a:t>SNC</a:t>
            </a:r>
            <a:r>
              <a:rPr lang="en-US" dirty="0" smtClean="0">
                <a:solidFill>
                  <a:schemeClr val="bg2">
                    <a:lumMod val="25000"/>
                  </a:schemeClr>
                </a:solidFill>
              </a:rPr>
              <a:t/>
            </a:r>
            <a:br>
              <a:rPr lang="en-US" dirty="0" smtClean="0">
                <a:solidFill>
                  <a:schemeClr val="bg2">
                    <a:lumMod val="25000"/>
                  </a:schemeClr>
                </a:solidFill>
              </a:rPr>
            </a:br>
            <a:r>
              <a:rPr lang="en-US" dirty="0" smtClean="0">
                <a:solidFill>
                  <a:schemeClr val="bg2">
                    <a:lumMod val="25000"/>
                  </a:schemeClr>
                </a:solidFill>
              </a:rPr>
              <a:t>                            </a:t>
            </a:r>
            <a:br>
              <a:rPr lang="en-US" dirty="0" smtClean="0">
                <a:solidFill>
                  <a:schemeClr val="bg2">
                    <a:lumMod val="25000"/>
                  </a:schemeClr>
                </a:solidFill>
              </a:rPr>
            </a:br>
            <a:endParaRPr lang="en-US" dirty="0">
              <a:solidFill>
                <a:schemeClr val="bg2">
                  <a:lumMod val="25000"/>
                </a:schemeClr>
              </a:solidFill>
            </a:endParaRPr>
          </a:p>
        </p:txBody>
      </p:sp>
      <p:pic>
        <p:nvPicPr>
          <p:cNvPr id="3" name="Picture 2" descr="IIPW'06_Sponsor-logo_Gold-RGB"/>
          <p:cNvPicPr/>
          <p:nvPr/>
        </p:nvPicPr>
        <p:blipFill>
          <a:blip r:embed="rId2" cstate="print"/>
          <a:srcRect/>
          <a:stretch>
            <a:fillRect/>
          </a:stretch>
        </p:blipFill>
        <p:spPr bwMode="auto">
          <a:xfrm>
            <a:off x="2057400" y="2362200"/>
            <a:ext cx="4267200" cy="2819400"/>
          </a:xfrm>
          <a:prstGeom prst="rect">
            <a:avLst/>
          </a:prstGeom>
          <a:noFill/>
          <a:ln w="19050">
            <a:solidFill>
              <a:srgbClr val="FF0000"/>
            </a:solid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b="1" dirty="0" smtClean="0">
                <a:solidFill>
                  <a:srgbClr val="0070C0"/>
                </a:solidFill>
              </a:rPr>
              <a:t>HOSPITAL ACQUIRED INFECTION</a:t>
            </a:r>
            <a:endParaRPr lang="en-US" dirty="0" smtClean="0">
              <a:solidFill>
                <a:srgbClr val="0070C0"/>
              </a:solidFill>
            </a:endParaRPr>
          </a:p>
          <a:p>
            <a:pPr>
              <a:buNone/>
            </a:pPr>
            <a:endParaRPr lang="en-US" dirty="0" smtClean="0"/>
          </a:p>
          <a:p>
            <a:pPr>
              <a:buNone/>
            </a:pPr>
            <a:r>
              <a:rPr lang="en-US" dirty="0" smtClean="0"/>
              <a:t>	Hospital acquired infection are also called </a:t>
            </a:r>
            <a:r>
              <a:rPr lang="en-US" dirty="0" err="1" smtClean="0"/>
              <a:t>nosocomial</a:t>
            </a:r>
            <a:r>
              <a:rPr lang="en-US" dirty="0" smtClean="0"/>
              <a:t> infection are defined as infections developing in-patient after admission to the hospital which were neither present nor in incubation at the time of hospitalization</a:t>
            </a:r>
          </a:p>
          <a:p>
            <a:pPr>
              <a:buNone/>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buFont typeface="Wingdings" pitchFamily="2" charset="2"/>
              <a:buChar char="q"/>
            </a:pPr>
            <a:endParaRPr lang="en-US" b="1" dirty="0" smtClean="0"/>
          </a:p>
          <a:p>
            <a:pPr>
              <a:buFont typeface="Wingdings" pitchFamily="2" charset="2"/>
              <a:buChar char="q"/>
            </a:pPr>
            <a:endParaRPr lang="en-US" b="1" dirty="0" smtClean="0"/>
          </a:p>
          <a:p>
            <a:pPr>
              <a:buFont typeface="Wingdings" pitchFamily="2" charset="2"/>
              <a:buChar char="q"/>
            </a:pPr>
            <a:r>
              <a:rPr lang="en-US" b="1" dirty="0" smtClean="0">
                <a:solidFill>
                  <a:srgbClr val="FF0000"/>
                </a:solidFill>
              </a:rPr>
              <a:t> FACTORS INFLUENCING INFECTIONS ARE:</a:t>
            </a:r>
            <a:endParaRPr lang="en-US" dirty="0" smtClean="0">
              <a:solidFill>
                <a:srgbClr val="FF0000"/>
              </a:solidFill>
            </a:endParaRPr>
          </a:p>
          <a:p>
            <a:r>
              <a:rPr lang="en-US" dirty="0" smtClean="0"/>
              <a:t>Age</a:t>
            </a:r>
          </a:p>
          <a:p>
            <a:r>
              <a:rPr lang="en-US" dirty="0" smtClean="0"/>
              <a:t>Infected patient: </a:t>
            </a:r>
          </a:p>
          <a:p>
            <a:r>
              <a:rPr lang="en-US" dirty="0" smtClean="0"/>
              <a:t>Drug resistance</a:t>
            </a:r>
          </a:p>
          <a:p>
            <a:r>
              <a:rPr lang="en-US" dirty="0" smtClean="0"/>
              <a:t>Susceptibility patient</a:t>
            </a:r>
          </a:p>
          <a:p>
            <a:r>
              <a:rPr lang="en-US" dirty="0" smtClean="0"/>
              <a:t>Surgical procedures</a:t>
            </a:r>
          </a:p>
          <a:p>
            <a:pPr>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r>
              <a:rPr lang="en-US" b="1" dirty="0" smtClean="0">
                <a:solidFill>
                  <a:srgbClr val="00B050"/>
                </a:solidFill>
              </a:rPr>
              <a:t>SOURCES:</a:t>
            </a:r>
          </a:p>
          <a:p>
            <a:pPr>
              <a:buNone/>
            </a:pPr>
            <a:endParaRPr lang="en-US" dirty="0" smtClean="0"/>
          </a:p>
          <a:p>
            <a:pPr lvl="0">
              <a:buFont typeface="Wingdings" pitchFamily="2" charset="2"/>
              <a:buChar char="q"/>
            </a:pPr>
            <a:r>
              <a:rPr lang="en-US" dirty="0" smtClean="0">
                <a:solidFill>
                  <a:srgbClr val="00B0F0"/>
                </a:solidFill>
              </a:rPr>
              <a:t>Exogenous: </a:t>
            </a:r>
            <a:r>
              <a:rPr lang="en-US" dirty="0" smtClean="0"/>
              <a:t>Contact with other patient and staff</a:t>
            </a:r>
          </a:p>
          <a:p>
            <a:pPr>
              <a:buFont typeface="Wingdings" pitchFamily="2" charset="2"/>
              <a:buChar char="q"/>
            </a:pPr>
            <a:r>
              <a:rPr lang="en-US" dirty="0" smtClean="0">
                <a:solidFill>
                  <a:srgbClr val="00B0F0"/>
                </a:solidFill>
              </a:rPr>
              <a:t>Environmental sources:</a:t>
            </a:r>
            <a:r>
              <a:rPr lang="en-US" dirty="0" smtClean="0"/>
              <a:t> This include:</a:t>
            </a:r>
          </a:p>
          <a:p>
            <a:pPr lvl="0"/>
            <a:r>
              <a:rPr lang="en-US" dirty="0" smtClean="0">
                <a:solidFill>
                  <a:srgbClr val="00B0F0"/>
                </a:solidFill>
              </a:rPr>
              <a:t>Inanimate objects</a:t>
            </a:r>
          </a:p>
          <a:p>
            <a:pPr lvl="0"/>
            <a:r>
              <a:rPr lang="en-US" dirty="0" smtClean="0">
                <a:solidFill>
                  <a:srgbClr val="00B0F0"/>
                </a:solidFill>
              </a:rPr>
              <a:t>Hospital air: </a:t>
            </a:r>
          </a:p>
          <a:p>
            <a:r>
              <a:rPr lang="en-US" sz="2800" dirty="0" smtClean="0">
                <a:solidFill>
                  <a:srgbClr val="00B0F0"/>
                </a:solidFill>
              </a:rPr>
              <a:t>Surface</a:t>
            </a:r>
            <a:r>
              <a:rPr lang="en-US" sz="2800" dirty="0" smtClean="0"/>
              <a:t> contaminated by patient’s secretion, excretions, blood and body fluid. Animal and insects are also responsible for hospital infection. </a:t>
            </a:r>
          </a:p>
          <a:p>
            <a:pPr>
              <a:buNone/>
            </a:pPr>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r>
              <a:rPr lang="en-US" sz="2400" b="1" u="sng" dirty="0" smtClean="0"/>
              <a:t>HEALTH CARE WORKERS INTERVENTION USED TO BREAK THE CHAIN OF INFECTION TRANSMISSION</a:t>
            </a:r>
          </a:p>
          <a:p>
            <a:pPr>
              <a:buNone/>
            </a:pPr>
            <a:endParaRPr lang="en-US" sz="2400" dirty="0" smtClean="0"/>
          </a:p>
          <a:p>
            <a:endParaRPr lang="en-US" dirty="0"/>
          </a:p>
        </p:txBody>
      </p:sp>
      <p:pic>
        <p:nvPicPr>
          <p:cNvPr id="4" name="Picture 3" descr="Diagram"/>
          <p:cNvPicPr/>
          <p:nvPr/>
        </p:nvPicPr>
        <p:blipFill>
          <a:blip r:embed="rId2"/>
          <a:srcRect t="8008" r="2104" b="6920"/>
          <a:stretch>
            <a:fillRect/>
          </a:stretch>
        </p:blipFill>
        <p:spPr bwMode="auto">
          <a:xfrm>
            <a:off x="152401" y="1028700"/>
            <a:ext cx="8839200" cy="5676900"/>
          </a:xfrm>
          <a:prstGeom prst="rect">
            <a:avLst/>
          </a:prstGeom>
          <a:noFill/>
          <a:ln w="19050">
            <a:solidFill>
              <a:srgbClr val="993300"/>
            </a:solid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r>
              <a:rPr lang="en-US" b="1" dirty="0" smtClean="0"/>
              <a:t>Hospital infection control </a:t>
            </a:r>
            <a:r>
              <a:rPr lang="en-US" b="1" dirty="0" err="1" smtClean="0"/>
              <a:t>programme</a:t>
            </a:r>
            <a:r>
              <a:rPr lang="en-US" b="1" dirty="0" smtClean="0"/>
              <a:t>-</a:t>
            </a:r>
          </a:p>
          <a:p>
            <a:pPr lvl="0"/>
            <a:endParaRPr lang="en-US" sz="2800" dirty="0" smtClean="0"/>
          </a:p>
          <a:p>
            <a:pPr lvl="0"/>
            <a:r>
              <a:rPr lang="en-US" sz="2800" dirty="0" smtClean="0"/>
              <a:t>The main aim of the hospital infection control </a:t>
            </a:r>
            <a:r>
              <a:rPr lang="en-US" sz="2800" dirty="0" err="1" smtClean="0"/>
              <a:t>programme</a:t>
            </a:r>
            <a:r>
              <a:rPr lang="en-US" sz="2800" dirty="0" smtClean="0"/>
              <a:t> is to lower the risk of an infection during the period of hospitalization.</a:t>
            </a:r>
          </a:p>
          <a:p>
            <a:pPr lvl="0"/>
            <a:r>
              <a:rPr lang="en-US" sz="2800" dirty="0" smtClean="0"/>
              <a:t>Development of effective surveillance system to know the risk of </a:t>
            </a:r>
            <a:r>
              <a:rPr lang="en-US" sz="2800" dirty="0" err="1" smtClean="0"/>
              <a:t>nosocomial</a:t>
            </a:r>
            <a:r>
              <a:rPr lang="en-US" sz="2800" dirty="0" smtClean="0"/>
              <a:t> infection.</a:t>
            </a:r>
          </a:p>
          <a:p>
            <a:pPr lvl="0"/>
            <a:r>
              <a:rPr lang="en-US" sz="2800" dirty="0" smtClean="0"/>
              <a:t>Development of policies and procedures to reduce the risk of </a:t>
            </a:r>
            <a:r>
              <a:rPr lang="en-US" sz="2800" dirty="0" err="1" smtClean="0"/>
              <a:t>nosocomial</a:t>
            </a:r>
            <a:r>
              <a:rPr lang="en-US" sz="2800" dirty="0" smtClean="0"/>
              <a:t> infections</a:t>
            </a:r>
          </a:p>
          <a:p>
            <a:pPr lvl="0"/>
            <a:r>
              <a:rPr lang="en-US" sz="2800" dirty="0" smtClean="0"/>
              <a:t>Maintenance of continuing educating </a:t>
            </a:r>
            <a:r>
              <a:rPr lang="en-US" sz="2800" dirty="0" err="1" smtClean="0"/>
              <a:t>programme</a:t>
            </a:r>
            <a:r>
              <a:rPr lang="en-US" sz="2800" dirty="0" smtClean="0"/>
              <a:t> for hospital personnel.</a:t>
            </a:r>
          </a:p>
          <a:p>
            <a:pPr lvl="0"/>
            <a:endParaRPr lang="en-US" sz="2800"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705600"/>
          </a:xfrm>
        </p:spPr>
        <p:txBody>
          <a:bodyPr>
            <a:normAutofit/>
          </a:bodyPr>
          <a:lstStyle/>
          <a:p>
            <a:pPr lvl="0">
              <a:buFont typeface="Wingdings" pitchFamily="2" charset="2"/>
              <a:buChar char="q"/>
            </a:pPr>
            <a:endParaRPr lang="en-US" dirty="0" smtClean="0"/>
          </a:p>
          <a:p>
            <a:pPr lvl="0">
              <a:buFont typeface="Wingdings" pitchFamily="2" charset="2"/>
              <a:buChar char="q"/>
            </a:pPr>
            <a:endParaRPr lang="en-US" dirty="0" smtClean="0"/>
          </a:p>
          <a:p>
            <a:pPr lvl="0">
              <a:buFont typeface="Wingdings" pitchFamily="2" charset="2"/>
              <a:buChar char="q"/>
            </a:pPr>
            <a:r>
              <a:rPr lang="en-US" dirty="0" smtClean="0">
                <a:solidFill>
                  <a:srgbClr val="C00000"/>
                </a:solidFill>
              </a:rPr>
              <a:t>The basic elements </a:t>
            </a:r>
            <a:r>
              <a:rPr lang="en-US" dirty="0" smtClean="0"/>
              <a:t>of hospital infection </a:t>
            </a:r>
            <a:r>
              <a:rPr lang="en-US" dirty="0" err="1" smtClean="0"/>
              <a:t>programme</a:t>
            </a:r>
            <a:r>
              <a:rPr lang="en-US" dirty="0" smtClean="0"/>
              <a:t> will include the following:</a:t>
            </a:r>
          </a:p>
          <a:p>
            <a:pPr lvl="0"/>
            <a:r>
              <a:rPr lang="en-US" dirty="0" smtClean="0"/>
              <a:t>Providing a system of identification and reporting of infections and providing a system for keeping records of infections.</a:t>
            </a:r>
          </a:p>
          <a:p>
            <a:pPr lvl="0"/>
            <a:r>
              <a:rPr lang="en-US" dirty="0" smtClean="0"/>
              <a:t>Providing for good personal hygiene, aseptic technique, sterilization and disinfection practice.</a:t>
            </a:r>
          </a:p>
          <a:p>
            <a:pPr lvl="0"/>
            <a:r>
              <a:rPr lang="en-US" dirty="0" smtClean="0"/>
              <a:t>Providing for personnel orientation and continue education </a:t>
            </a:r>
            <a:r>
              <a:rPr lang="en-US" dirty="0" err="1" smtClean="0"/>
              <a:t>programme</a:t>
            </a:r>
            <a:r>
              <a:rPr lang="en-US" dirty="0" smtClean="0"/>
              <a:t> in infection prevention control.</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lvl="0"/>
            <a:endParaRPr lang="en-US" dirty="0" smtClean="0"/>
          </a:p>
          <a:p>
            <a:pPr lvl="0"/>
            <a:endParaRPr lang="en-US" dirty="0" smtClean="0"/>
          </a:p>
          <a:p>
            <a:pPr lvl="0"/>
            <a:r>
              <a:rPr lang="en-US" dirty="0" smtClean="0"/>
              <a:t>Providing for coordination with all departments and with medical/nursing audit committees in quality assurance.</a:t>
            </a:r>
          </a:p>
          <a:p>
            <a:r>
              <a:rPr lang="en-US" dirty="0" smtClean="0"/>
              <a:t>The best way to carry out infection control </a:t>
            </a:r>
            <a:r>
              <a:rPr lang="en-US" dirty="0" err="1" smtClean="0"/>
              <a:t>programme</a:t>
            </a:r>
            <a:r>
              <a:rPr lang="en-US" dirty="0" smtClean="0"/>
              <a:t> is to establish an infection control committee.</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endParaRPr lang="en-US" dirty="0" smtClean="0"/>
          </a:p>
          <a:p>
            <a:endParaRPr lang="en-US" dirty="0" smtClean="0"/>
          </a:p>
          <a:p>
            <a:r>
              <a:rPr lang="en-US" sz="2800" dirty="0" smtClean="0"/>
              <a:t>This committee should consist of dedicative personnel, who will influence the behavior of the practicing doctors, nurse &amp; paramedical staff. The hospital director / dean / Superintendent should be responsible for ensuring that such a committee is formed and allow functioning independently. </a:t>
            </a:r>
          </a:p>
          <a:p>
            <a:r>
              <a:rPr lang="en-US" sz="2800" dirty="0" smtClean="0"/>
              <a:t>There are two structural components of a hospital infection control committee (</a:t>
            </a:r>
            <a:r>
              <a:rPr lang="en-US" sz="2800" dirty="0" err="1" smtClean="0"/>
              <a:t>HICC</a:t>
            </a:r>
            <a:r>
              <a:rPr lang="en-US" sz="2800" dirty="0" smtClean="0"/>
              <a:t>).</a:t>
            </a:r>
          </a:p>
          <a:p>
            <a:pPr lvl="0"/>
            <a:r>
              <a:rPr lang="en-US" sz="2800" dirty="0" smtClean="0"/>
              <a:t>Infection control committee</a:t>
            </a:r>
          </a:p>
          <a:p>
            <a:pPr lvl="0"/>
            <a:r>
              <a:rPr lang="en-US" sz="2800" dirty="0" smtClean="0"/>
              <a:t>Infection control team.</a:t>
            </a:r>
          </a:p>
          <a:p>
            <a:endParaRPr lang="en-US" sz="39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77500" lnSpcReduction="20000"/>
          </a:bodyPr>
          <a:lstStyle/>
          <a:p>
            <a:pPr>
              <a:buNone/>
            </a:pPr>
            <a:r>
              <a:rPr lang="en-US" sz="3600" b="1" dirty="0" smtClean="0">
                <a:solidFill>
                  <a:schemeClr val="accent1">
                    <a:lumMod val="50000"/>
                  </a:schemeClr>
                </a:solidFill>
              </a:rPr>
              <a:t>INFECTION CONTROL COMMITTEE</a:t>
            </a:r>
            <a:endParaRPr lang="en-US" sz="3600" dirty="0" smtClean="0">
              <a:solidFill>
                <a:schemeClr val="accent1">
                  <a:lumMod val="50000"/>
                </a:schemeClr>
              </a:solidFill>
            </a:endParaRPr>
          </a:p>
          <a:p>
            <a:endParaRPr lang="en-US" sz="2800" b="1" dirty="0" smtClean="0"/>
          </a:p>
          <a:p>
            <a:pPr>
              <a:buNone/>
            </a:pPr>
            <a:endParaRPr lang="en-US" sz="2800" b="1" dirty="0" smtClean="0"/>
          </a:p>
          <a:p>
            <a:r>
              <a:rPr lang="en-US" sz="3100" b="1" dirty="0" smtClean="0">
                <a:solidFill>
                  <a:srgbClr val="00B0F0"/>
                </a:solidFill>
              </a:rPr>
              <a:t>Composition:</a:t>
            </a:r>
            <a:r>
              <a:rPr lang="en-US" sz="2800" b="1" dirty="0" smtClean="0"/>
              <a:t>	</a:t>
            </a:r>
            <a:endParaRPr lang="en-US" sz="2800" dirty="0" smtClean="0"/>
          </a:p>
          <a:p>
            <a:pPr lvl="0"/>
            <a:r>
              <a:rPr lang="en-US" sz="2800" b="1" dirty="0" smtClean="0">
                <a:solidFill>
                  <a:srgbClr val="002060"/>
                </a:solidFill>
              </a:rPr>
              <a:t>Chairperson:</a:t>
            </a:r>
            <a:r>
              <a:rPr lang="en-US" sz="2800" b="1" dirty="0" smtClean="0"/>
              <a:t> </a:t>
            </a:r>
            <a:r>
              <a:rPr lang="en-US" sz="2800" dirty="0" smtClean="0"/>
              <a:t>should be the dean or principal of medical director of the institute. He should preside over all </a:t>
            </a:r>
            <a:r>
              <a:rPr lang="en-US" sz="2800" dirty="0" err="1" smtClean="0"/>
              <a:t>HICC</a:t>
            </a:r>
            <a:r>
              <a:rPr lang="en-US" sz="2800" dirty="0" smtClean="0"/>
              <a:t> meetings.  </a:t>
            </a:r>
          </a:p>
          <a:p>
            <a:pPr lvl="0"/>
            <a:r>
              <a:rPr lang="en-US" b="1" dirty="0" smtClean="0">
                <a:solidFill>
                  <a:srgbClr val="002060"/>
                </a:solidFill>
              </a:rPr>
              <a:t>Deputy chairperson </a:t>
            </a:r>
            <a:r>
              <a:rPr lang="en-US" dirty="0" smtClean="0"/>
              <a:t>: Should be nominated by the chairperson for a period of at least two years and his main duties will be two:-</a:t>
            </a:r>
          </a:p>
          <a:p>
            <a:pPr lvl="1"/>
            <a:r>
              <a:rPr lang="en-US" dirty="0" smtClean="0"/>
              <a:t>Act as a liaison B/W the committee and the hospital administration.</a:t>
            </a:r>
          </a:p>
          <a:p>
            <a:pPr lvl="1"/>
            <a:r>
              <a:rPr lang="en-US" dirty="0" smtClean="0"/>
              <a:t>Address the chairperson in ensuring that infection control policies are adherent to &amp; all department maintain correct procedures.</a:t>
            </a:r>
          </a:p>
          <a:p>
            <a:pPr lvl="1"/>
            <a:r>
              <a:rPr lang="en-US" dirty="0" smtClean="0"/>
              <a:t>Constitute expert committee / subcommittee for specific purposes related to the investigation or control of infection or antibiotic policies.</a:t>
            </a:r>
          </a:p>
          <a:p>
            <a:pPr lvl="1"/>
            <a:r>
              <a:rPr lang="en-US" dirty="0" smtClean="0"/>
              <a:t>Should act on behalf of the chairperson in a emergency situation.</a:t>
            </a:r>
          </a:p>
          <a:p>
            <a:pPr lvl="1"/>
            <a:r>
              <a:rPr lang="en-US" dirty="0" smtClean="0"/>
              <a:t>Should preside over </a:t>
            </a:r>
            <a:r>
              <a:rPr lang="en-US" dirty="0" err="1" smtClean="0"/>
              <a:t>HICC</a:t>
            </a:r>
            <a:r>
              <a:rPr lang="en-US" dirty="0" smtClean="0"/>
              <a:t> meetings in the absence of the chairperson.</a:t>
            </a:r>
          </a:p>
          <a:p>
            <a:pPr lvl="0"/>
            <a:endParaRPr lang="en-US" sz="2800"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endParaRPr lang="en-US" b="1" dirty="0" smtClean="0"/>
          </a:p>
          <a:p>
            <a:endParaRPr lang="en-US" b="1" dirty="0" smtClean="0"/>
          </a:p>
          <a:p>
            <a:r>
              <a:rPr lang="en-US" b="1" dirty="0" smtClean="0">
                <a:solidFill>
                  <a:srgbClr val="002060"/>
                </a:solidFill>
              </a:rPr>
              <a:t>Secretary: </a:t>
            </a:r>
            <a:r>
              <a:rPr lang="en-US" dirty="0" smtClean="0"/>
              <a:t>should be a senior medical micro-biologist, who should :-</a:t>
            </a:r>
          </a:p>
          <a:p>
            <a:pPr lvl="1"/>
            <a:r>
              <a:rPr lang="en-US" dirty="0" smtClean="0"/>
              <a:t>Call all meeting in consultation with the chairperson &amp; deputy chairperson.</a:t>
            </a:r>
          </a:p>
          <a:p>
            <a:pPr lvl="1"/>
            <a:r>
              <a:rPr lang="en-US" dirty="0" smtClean="0"/>
              <a:t>Ensure that the minutes of the previous meetings &amp; agenda of the next meetings should be circulated at least one week prior to the next meeting</a:t>
            </a:r>
          </a:p>
          <a:p>
            <a:pPr lvl="1"/>
            <a:r>
              <a:rPr lang="en-US" dirty="0" smtClean="0"/>
              <a:t>Perform any other responsibility delegated by the chairperson or deputy chairperson.</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pPr>
              <a:buFont typeface="Wingdings" pitchFamily="2" charset="2"/>
              <a:buChar char="v"/>
            </a:pPr>
            <a:r>
              <a:rPr lang="en-US" b="1" dirty="0" smtClean="0">
                <a:solidFill>
                  <a:srgbClr val="7030A0"/>
                </a:solidFill>
              </a:rPr>
              <a:t>INFECTION CONTROL </a:t>
            </a:r>
            <a:endParaRPr lang="en-US" b="1" i="1" dirty="0" smtClean="0">
              <a:solidFill>
                <a:srgbClr val="7030A0"/>
              </a:solidFill>
            </a:endParaRPr>
          </a:p>
          <a:p>
            <a:endParaRPr lang="en-US" dirty="0" smtClean="0"/>
          </a:p>
          <a:p>
            <a:r>
              <a:rPr lang="en-US" dirty="0" smtClean="0">
                <a:latin typeface="Aharoni" pitchFamily="2" charset="-79"/>
                <a:cs typeface="Aharoni" pitchFamily="2" charset="-79"/>
              </a:rPr>
              <a:t>An infection is an invasion of the body by pathogen or microorganism capable of producing diseases.</a:t>
            </a:r>
          </a:p>
          <a:p>
            <a:endParaRPr lang="en-US" dirty="0" smtClean="0">
              <a:latin typeface="Aharoni" pitchFamily="2" charset="-79"/>
              <a:cs typeface="Aharoni" pitchFamily="2" charset="-79"/>
            </a:endParaRP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pPr lvl="0"/>
            <a:r>
              <a:rPr lang="en-US" b="1" dirty="0" smtClean="0">
                <a:solidFill>
                  <a:srgbClr val="002060"/>
                </a:solidFill>
              </a:rPr>
              <a:t>Other members</a:t>
            </a:r>
            <a:r>
              <a:rPr lang="en-US" b="1" dirty="0" smtClean="0"/>
              <a:t>: </a:t>
            </a:r>
            <a:endParaRPr lang="en-US" dirty="0" smtClean="0"/>
          </a:p>
          <a:p>
            <a:pPr lvl="2"/>
            <a:endParaRPr lang="en-US" dirty="0" smtClean="0"/>
          </a:p>
          <a:p>
            <a:pPr lvl="2">
              <a:buNone/>
            </a:pPr>
            <a:r>
              <a:rPr lang="en-US" sz="2800" dirty="0" smtClean="0">
                <a:latin typeface="Verdana" pitchFamily="34" charset="0"/>
                <a:ea typeface="Verdana" pitchFamily="34" charset="0"/>
                <a:cs typeface="Verdana" pitchFamily="34" charset="0"/>
              </a:rPr>
              <a:t>-Medical superintendent</a:t>
            </a:r>
          </a:p>
          <a:p>
            <a:pPr lvl="2">
              <a:buNone/>
            </a:pPr>
            <a:r>
              <a:rPr lang="en-US" sz="2800" dirty="0" smtClean="0">
                <a:latin typeface="Verdana" pitchFamily="34" charset="0"/>
                <a:ea typeface="Verdana" pitchFamily="34" charset="0"/>
                <a:cs typeface="Verdana" pitchFamily="34" charset="0"/>
              </a:rPr>
              <a:t>-Head of the department of: Medicine, Surgery, </a:t>
            </a:r>
            <a:r>
              <a:rPr lang="en-US" sz="2800" dirty="0" err="1" smtClean="0">
                <a:latin typeface="Verdana" pitchFamily="34" charset="0"/>
                <a:ea typeface="Verdana" pitchFamily="34" charset="0"/>
                <a:cs typeface="Verdana" pitchFamily="34" charset="0"/>
              </a:rPr>
              <a:t>PSM</a:t>
            </a:r>
            <a:r>
              <a:rPr lang="en-US" sz="2800" dirty="0" smtClean="0">
                <a:latin typeface="Verdana" pitchFamily="34" charset="0"/>
                <a:ea typeface="Verdana" pitchFamily="34" charset="0"/>
                <a:cs typeface="Verdana" pitchFamily="34" charset="0"/>
              </a:rPr>
              <a:t>, Pharmacology etc.</a:t>
            </a:r>
          </a:p>
          <a:p>
            <a:pPr lvl="2">
              <a:buNone/>
            </a:pPr>
            <a:r>
              <a:rPr lang="en-US" sz="2800" dirty="0" smtClean="0">
                <a:latin typeface="Verdana" pitchFamily="34" charset="0"/>
                <a:ea typeface="Verdana" pitchFamily="34" charset="0"/>
                <a:cs typeface="Verdana" pitchFamily="34" charset="0"/>
              </a:rPr>
              <a:t>-Nursing superintendent &amp; sister in-charge of Operation Theater.  </a:t>
            </a:r>
          </a:p>
          <a:p>
            <a:pPr lvl="2">
              <a:buNone/>
            </a:pPr>
            <a:r>
              <a:rPr lang="en-US" sz="2800" dirty="0" smtClean="0">
                <a:latin typeface="Verdana" pitchFamily="34" charset="0"/>
                <a:ea typeface="Verdana" pitchFamily="34" charset="0"/>
                <a:cs typeface="Verdana" pitchFamily="34" charset="0"/>
              </a:rPr>
              <a:t>-Epidemiologist.</a:t>
            </a:r>
          </a:p>
          <a:p>
            <a:pPr lvl="2">
              <a:buNone/>
            </a:pPr>
            <a:r>
              <a:rPr lang="en-US" sz="2800" dirty="0" smtClean="0">
                <a:latin typeface="Verdana" pitchFamily="34" charset="0"/>
                <a:ea typeface="Verdana" pitchFamily="34" charset="0"/>
                <a:cs typeface="Verdana" pitchFamily="34" charset="0"/>
              </a:rPr>
              <a:t>-Hospital infection officers.</a:t>
            </a:r>
          </a:p>
          <a:p>
            <a:pPr lvl="2">
              <a:buNone/>
            </a:pPr>
            <a:r>
              <a:rPr lang="en-US" sz="2800" dirty="0" smtClean="0">
                <a:latin typeface="Verdana" pitchFamily="34" charset="0"/>
                <a:ea typeface="Verdana" pitchFamily="34" charset="0"/>
                <a:cs typeface="Verdana" pitchFamily="34" charset="0"/>
              </a:rPr>
              <a:t>-Infection control nurse</a:t>
            </a:r>
            <a:endParaRPr lang="en-US" sz="28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70000" lnSpcReduction="20000"/>
          </a:bodyPr>
          <a:lstStyle/>
          <a:p>
            <a:pPr>
              <a:buFont typeface="Wingdings" pitchFamily="2" charset="2"/>
              <a:buChar char="v"/>
            </a:pPr>
            <a:r>
              <a:rPr lang="en-US" sz="4100" b="1" i="1" u="sng" dirty="0" smtClean="0">
                <a:solidFill>
                  <a:srgbClr val="002060"/>
                </a:solidFill>
              </a:rPr>
              <a:t>The basic technical activities of the </a:t>
            </a:r>
            <a:r>
              <a:rPr lang="en-US" sz="4100" b="1" i="1" u="sng" dirty="0" err="1" smtClean="0">
                <a:solidFill>
                  <a:srgbClr val="002060"/>
                </a:solidFill>
              </a:rPr>
              <a:t>HICC</a:t>
            </a:r>
            <a:r>
              <a:rPr lang="en-US" sz="4100" b="1" i="1" u="sng" dirty="0" smtClean="0">
                <a:solidFill>
                  <a:srgbClr val="002060"/>
                </a:solidFill>
              </a:rPr>
              <a:t> should be</a:t>
            </a:r>
            <a:r>
              <a:rPr lang="en-US" sz="4100" b="1" i="1" dirty="0" smtClean="0">
                <a:solidFill>
                  <a:srgbClr val="002060"/>
                </a:solidFill>
              </a:rPr>
              <a:t>:-</a:t>
            </a:r>
            <a:endParaRPr lang="en-US" sz="4100" dirty="0" smtClean="0">
              <a:solidFill>
                <a:srgbClr val="002060"/>
              </a:solidFill>
            </a:endParaRPr>
          </a:p>
          <a:p>
            <a:endParaRPr lang="en-US" sz="4000" dirty="0" smtClean="0"/>
          </a:p>
          <a:p>
            <a:r>
              <a:rPr lang="en-US" sz="4000" dirty="0" smtClean="0"/>
              <a:t>To develop the written policies &amp; procedures for standers of cleanliness, sanitation, asepsis in the hospital.  </a:t>
            </a:r>
          </a:p>
          <a:p>
            <a:r>
              <a:rPr lang="en-US" sz="4000" dirty="0" smtClean="0"/>
              <a:t>To develop the method of supervising the infection control measure in all phases of hospital acuities.</a:t>
            </a:r>
          </a:p>
          <a:p>
            <a:r>
              <a:rPr lang="en-US" sz="4000" dirty="0" smtClean="0"/>
              <a:t>To develop a system for reporting identified &amp; analyzing the incidence and cause of the hospital acquired infection e.g. developing and effective surveillance system.</a:t>
            </a:r>
          </a:p>
          <a:p>
            <a:r>
              <a:rPr lang="en-US" sz="4000" dirty="0" smtClean="0"/>
              <a:t>To analysis, interpret and disseminated data arising out of surveillance and to recommend remedial measures and to ensure follow action.</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lstStyle/>
          <a:p>
            <a:pPr lvl="3"/>
            <a:endParaRPr lang="en-US" dirty="0" smtClean="0"/>
          </a:p>
          <a:p>
            <a:pPr lvl="3"/>
            <a:endParaRPr lang="en-US" dirty="0" smtClean="0"/>
          </a:p>
          <a:p>
            <a:pPr lvl="3"/>
            <a:endParaRPr lang="en-US" dirty="0" smtClean="0"/>
          </a:p>
          <a:p>
            <a:r>
              <a:rPr lang="en-US" sz="2800" dirty="0" smtClean="0"/>
              <a:t>To trained &amp; create awareness at various levels of the health care workers in infection control practices. </a:t>
            </a:r>
          </a:p>
          <a:p>
            <a:r>
              <a:rPr lang="en-US" sz="2800" dirty="0" smtClean="0"/>
              <a:t>To review implemented procedure and revised them if necessary.</a:t>
            </a:r>
          </a:p>
          <a:p>
            <a:r>
              <a:rPr lang="en-US" sz="2800" dirty="0" smtClean="0"/>
              <a:t>To look into other areas of the hospital e.g. Kitchen, Waste disposal, Paste control etc.</a:t>
            </a:r>
          </a:p>
          <a:p>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lnSpcReduction="10000"/>
          </a:bodyPr>
          <a:lstStyle/>
          <a:p>
            <a:r>
              <a:rPr lang="en-US" b="1" dirty="0" smtClean="0"/>
              <a:t>INFECTION CONTROL TEAM</a:t>
            </a:r>
            <a:endParaRPr lang="en-US" dirty="0" smtClean="0"/>
          </a:p>
          <a:p>
            <a:endParaRPr lang="en-US" sz="3000" dirty="0" smtClean="0"/>
          </a:p>
          <a:p>
            <a:r>
              <a:rPr lang="en-US" sz="3000" dirty="0" smtClean="0"/>
              <a:t>This team should ideally consist of a full time infection control officers who should be either a microbiologist or an epidemiologist and a full time infection control nurse.</a:t>
            </a:r>
          </a:p>
          <a:p>
            <a:r>
              <a:rPr lang="en-US" sz="3000" b="1" i="1" dirty="0" smtClean="0"/>
              <a:t>Infection control officers:</a:t>
            </a:r>
            <a:endParaRPr lang="en-US" sz="3000" dirty="0" smtClean="0"/>
          </a:p>
          <a:p>
            <a:r>
              <a:rPr lang="en-US" sz="3000" dirty="0" smtClean="0"/>
              <a:t>In the absence of a full time infection control officers or till one is appointed staff from Para-clinical &amp; pre- clinical department.(</a:t>
            </a:r>
            <a:r>
              <a:rPr lang="en-US" sz="3000" dirty="0" err="1" smtClean="0"/>
              <a:t>PSM</a:t>
            </a:r>
            <a:r>
              <a:rPr lang="en-US" sz="3000" dirty="0" smtClean="0"/>
              <a:t>, Micro-biology, pharmacology, pathology, Forensic medicine Anatomy &amp; physiology &amp; biochemistry.) can be given specific areas, where they will look-after the infection control measure and report &amp; investigate any incidence of hospital acquire infection in these areas.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47500" lnSpcReduction="20000"/>
          </a:bodyPr>
          <a:lstStyle/>
          <a:p>
            <a:endParaRPr lang="en-US" dirty="0" smtClean="0"/>
          </a:p>
          <a:p>
            <a:endParaRPr lang="en-US" dirty="0" smtClean="0"/>
          </a:p>
          <a:p>
            <a:endParaRPr lang="en-US" dirty="0" smtClean="0"/>
          </a:p>
          <a:p>
            <a:endParaRPr lang="en-US" sz="7000" dirty="0" smtClean="0"/>
          </a:p>
          <a:p>
            <a:r>
              <a:rPr lang="en-US" sz="7000" dirty="0" smtClean="0"/>
              <a:t>This system should be trained in surveillance of the infection, In investigating potential output &amp; hospital infection control procedure.</a:t>
            </a:r>
          </a:p>
          <a:p>
            <a:pPr lvl="0"/>
            <a:r>
              <a:rPr lang="en-US" sz="7000" dirty="0" smtClean="0"/>
              <a:t>The infection control team should take weekly round and give a monthly report to the </a:t>
            </a:r>
            <a:r>
              <a:rPr lang="en-US" sz="7000" dirty="0" err="1" smtClean="0"/>
              <a:t>HICC</a:t>
            </a:r>
            <a:r>
              <a:rPr lang="en-US" sz="7000" dirty="0" smtClean="0"/>
              <a:t>.</a:t>
            </a:r>
          </a:p>
          <a:p>
            <a:pPr lvl="0"/>
            <a:r>
              <a:rPr lang="en-US" sz="7000" dirty="0" smtClean="0"/>
              <a:t>They should implement the recommendation of the </a:t>
            </a:r>
            <a:r>
              <a:rPr lang="en-US" sz="7000" dirty="0" err="1" smtClean="0"/>
              <a:t>HICC</a:t>
            </a:r>
            <a:r>
              <a:rPr lang="en-US" sz="7000" dirty="0" smtClean="0"/>
              <a:t> &amp; should report back to the </a:t>
            </a:r>
            <a:r>
              <a:rPr lang="en-US" sz="7000" dirty="0" err="1" smtClean="0"/>
              <a:t>HICC</a:t>
            </a:r>
            <a:r>
              <a:rPr lang="en-US" sz="7000" dirty="0" smtClean="0"/>
              <a:t> the reason for the not implemented</a:t>
            </a:r>
            <a:r>
              <a:rPr lang="en-US" sz="9600" dirty="0" smtClean="0"/>
              <a:t>.</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lvl="0"/>
            <a:endParaRPr lang="en-US" dirty="0" smtClean="0"/>
          </a:p>
          <a:p>
            <a:pPr lvl="0"/>
            <a:endParaRPr lang="en-US" dirty="0" smtClean="0"/>
          </a:p>
          <a:p>
            <a:pPr lvl="0"/>
            <a:r>
              <a:rPr lang="en-US" dirty="0" smtClean="0"/>
              <a:t>They should be adequately funded to provide secretarial assistance, Training material and appropriate arrangement for the implemented of the action plan suggested by the </a:t>
            </a:r>
            <a:r>
              <a:rPr lang="en-US" dirty="0" err="1" smtClean="0"/>
              <a:t>HICC</a:t>
            </a:r>
            <a:r>
              <a:rPr lang="en-US" dirty="0" smtClean="0"/>
              <a:t>.</a:t>
            </a:r>
          </a:p>
          <a:p>
            <a:pPr lvl="0"/>
            <a:r>
              <a:rPr lang="en-US" dirty="0" smtClean="0"/>
              <a:t>In case of shortage of staff the duties of hospital infection officers &amp; secretary can be executive by the same person.</a:t>
            </a:r>
          </a:p>
          <a:p>
            <a:pPr lvl="0"/>
            <a:r>
              <a:rPr lang="en-US" dirty="0" smtClean="0"/>
              <a:t>There should be two-three Parts time infection control nurses who can divide the hospital among themselves, so that each </a:t>
            </a:r>
            <a:r>
              <a:rPr lang="en-US" dirty="0" err="1" smtClean="0"/>
              <a:t>ICN</a:t>
            </a:r>
            <a:r>
              <a:rPr lang="en-US" dirty="0" smtClean="0"/>
              <a:t> can two – three wards &amp; one ICU.</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lstStyle/>
          <a:p>
            <a:r>
              <a:rPr lang="en-US" b="1" dirty="0" smtClean="0"/>
              <a:t>Role of Infection control Nurse:-</a:t>
            </a:r>
            <a:endParaRPr lang="en-US" dirty="0" smtClean="0"/>
          </a:p>
          <a:p>
            <a:pPr>
              <a:buNone/>
            </a:pPr>
            <a:r>
              <a:rPr lang="en-US" dirty="0" smtClean="0"/>
              <a:t>	</a:t>
            </a:r>
          </a:p>
          <a:p>
            <a:r>
              <a:rPr lang="en-US" dirty="0" smtClean="0"/>
              <a:t>Ideally there should be one infection control nurse for 250 Patient, However in large hospital where this is not possible; the nursing superintendent should be in-charge. She should have her own team of sisters who will work together with the officers appointed in lieu of an infection control officers.</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lstStyle/>
          <a:p>
            <a:pPr>
              <a:buFont typeface="Wingdings" pitchFamily="2" charset="2"/>
              <a:buChar char="v"/>
            </a:pPr>
            <a:r>
              <a:rPr lang="en-US" dirty="0" smtClean="0">
                <a:solidFill>
                  <a:srgbClr val="002060"/>
                </a:solidFill>
              </a:rPr>
              <a:t>ROLES-</a:t>
            </a:r>
          </a:p>
          <a:p>
            <a:pPr>
              <a:buNone/>
            </a:pPr>
            <a:endParaRPr lang="en-US" dirty="0" smtClean="0"/>
          </a:p>
          <a:p>
            <a:r>
              <a:rPr lang="en-US" sz="2800" dirty="0" smtClean="0"/>
              <a:t>Daily visit to all wards </a:t>
            </a:r>
          </a:p>
          <a:p>
            <a:r>
              <a:rPr lang="en-US" sz="2800" dirty="0" smtClean="0"/>
              <a:t>Checking the ward visitors </a:t>
            </a:r>
          </a:p>
          <a:p>
            <a:pPr lvl="0"/>
            <a:r>
              <a:rPr lang="en-US" sz="2800" dirty="0" smtClean="0"/>
              <a:t>Collection and tabulation of daily data of incidence of hospital infection.</a:t>
            </a:r>
          </a:p>
          <a:p>
            <a:r>
              <a:rPr lang="en-US" sz="2800" dirty="0" smtClean="0"/>
              <a:t>Ensuring that samples of blood, stool, sputum, urine, swab as the case may be are collected and dispatched to the laboratory in time. Laboratory reports and record also should be gathered and compiled.</a:t>
            </a:r>
          </a:p>
          <a:p>
            <a:r>
              <a:rPr lang="en-US" sz="2800" dirty="0" smtClean="0"/>
              <a:t>Compilation of ward wise, discipline wise or procedure wise statistics.</a:t>
            </a:r>
          </a:p>
          <a:p>
            <a:pPr lvl="0"/>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lvl="0"/>
            <a:endParaRPr lang="en-US" sz="2800" dirty="0" smtClean="0"/>
          </a:p>
          <a:p>
            <a:pPr lvl="0"/>
            <a:endParaRPr lang="en-US" sz="2800" dirty="0" smtClean="0"/>
          </a:p>
          <a:p>
            <a:pPr lvl="0"/>
            <a:r>
              <a:rPr lang="en-US" sz="2800" dirty="0" smtClean="0"/>
              <a:t>Daily visit to laboratory to ascertain results of previous day samples.</a:t>
            </a:r>
          </a:p>
          <a:p>
            <a:pPr lvl="0"/>
            <a:r>
              <a:rPr lang="en-US" sz="2800" dirty="0" smtClean="0"/>
              <a:t>Monitoring and supervision of infection among hospital staff.</a:t>
            </a:r>
          </a:p>
          <a:p>
            <a:pPr lvl="0"/>
            <a:r>
              <a:rPr lang="en-US" sz="2800" dirty="0" smtClean="0"/>
              <a:t>Training of nursing aids and paramedical on correct use of hygiene practices and aseptic techniques.</a:t>
            </a:r>
          </a:p>
          <a:p>
            <a:pPr lvl="0"/>
            <a:r>
              <a:rPr lang="en-US" sz="2800" dirty="0" smtClean="0"/>
              <a:t>Assists in bacteriological studies in all cases.</a:t>
            </a:r>
          </a:p>
          <a:p>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pPr>
              <a:buFont typeface="Wingdings" pitchFamily="2" charset="2"/>
              <a:buChar char="Ø"/>
            </a:pPr>
            <a:r>
              <a:rPr lang="en-US" sz="2800" b="1" dirty="0" smtClean="0">
                <a:solidFill>
                  <a:srgbClr val="002060"/>
                </a:solidFill>
              </a:rPr>
              <a:t>PREVENTION FROM INFECTION-</a:t>
            </a:r>
            <a:endParaRPr lang="en-US" sz="2800" dirty="0" smtClean="0">
              <a:solidFill>
                <a:srgbClr val="002060"/>
              </a:solidFill>
            </a:endParaRPr>
          </a:p>
          <a:p>
            <a:pPr>
              <a:buNone/>
            </a:pPr>
            <a:r>
              <a:rPr lang="en-US" sz="2800" dirty="0" smtClean="0">
                <a:solidFill>
                  <a:srgbClr val="002060"/>
                </a:solidFill>
              </a:rPr>
              <a:t> </a:t>
            </a:r>
          </a:p>
          <a:p>
            <a:pPr lvl="0"/>
            <a:r>
              <a:rPr lang="en-US" sz="2800" dirty="0" smtClean="0"/>
              <a:t>Administration of antibiotic therapy to the staff or source patient to destroy the pathogenic agent.</a:t>
            </a:r>
          </a:p>
          <a:p>
            <a:pPr lvl="0"/>
            <a:r>
              <a:rPr lang="en-US" sz="2800" dirty="0" smtClean="0"/>
              <a:t>Proper sterilization and disinfection of the inanimate object are should be done.</a:t>
            </a:r>
          </a:p>
          <a:p>
            <a:pPr lvl="0"/>
            <a:r>
              <a:rPr lang="en-US" sz="2800" dirty="0" smtClean="0"/>
              <a:t>Disinfection of excreta and infected material is necessary to control the exit point of infection.</a:t>
            </a:r>
          </a:p>
          <a:p>
            <a:pPr lvl="0"/>
            <a:r>
              <a:rPr lang="en-US" sz="2800" dirty="0" smtClean="0"/>
              <a:t>Transmission of infection can be controlled by regular washing of hands, disinfection of equipments and change of working clothes.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r>
              <a:rPr lang="en-US" b="1" dirty="0" smtClean="0"/>
              <a:t>CHAIN OF INFECTION</a:t>
            </a:r>
          </a:p>
          <a:p>
            <a:pPr>
              <a:buNone/>
            </a:pPr>
            <a:endParaRPr lang="en-US" dirty="0"/>
          </a:p>
        </p:txBody>
      </p:sp>
      <p:pic>
        <p:nvPicPr>
          <p:cNvPr id="4" name="Picture 3" descr="chainofinfection[1]"/>
          <p:cNvPicPr/>
          <p:nvPr/>
        </p:nvPicPr>
        <p:blipFill>
          <a:blip r:embed="rId2"/>
          <a:srcRect/>
          <a:stretch>
            <a:fillRect/>
          </a:stretch>
        </p:blipFill>
        <p:spPr bwMode="auto">
          <a:xfrm>
            <a:off x="533400" y="990600"/>
            <a:ext cx="7924800" cy="5562600"/>
          </a:xfrm>
          <a:prstGeom prst="rect">
            <a:avLst/>
          </a:prstGeom>
          <a:noFill/>
          <a:ln w="28575">
            <a:solidFill>
              <a:srgbClr val="800000"/>
            </a:solid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lstStyle/>
          <a:p>
            <a:pPr lvl="0"/>
            <a:endParaRPr lang="en-US" sz="2800" dirty="0" smtClean="0"/>
          </a:p>
          <a:p>
            <a:pPr lvl="0"/>
            <a:endParaRPr lang="en-US" sz="2800" dirty="0" smtClean="0"/>
          </a:p>
          <a:p>
            <a:pPr lvl="0"/>
            <a:r>
              <a:rPr lang="en-US" sz="2800" dirty="0" smtClean="0"/>
              <a:t>The use of sterile dressing, surgical gloves face mask help to control infection.</a:t>
            </a:r>
          </a:p>
          <a:p>
            <a:pPr lvl="0"/>
            <a:r>
              <a:rPr lang="en-US" sz="2800" dirty="0" smtClean="0"/>
              <a:t>Preoperative disinfection of the patient</a:t>
            </a:r>
          </a:p>
          <a:p>
            <a:pPr lvl="0"/>
            <a:r>
              <a:rPr lang="en-US" sz="2800" dirty="0" smtClean="0"/>
              <a:t>Proper investigation of hospital acquired infection and treatment of such cases.</a:t>
            </a:r>
          </a:p>
          <a:p>
            <a:pPr>
              <a:buFont typeface="Wingdings" pitchFamily="2" charset="2"/>
              <a:buChar char="q"/>
            </a:pPr>
            <a:r>
              <a:rPr lang="en-US" sz="2800" b="1" i="1" dirty="0" smtClean="0"/>
              <a:t>METHOD OF PREVENTION OF INFECTIONS ARE</a:t>
            </a:r>
            <a:r>
              <a:rPr lang="en-US" sz="2800" b="1" dirty="0" smtClean="0"/>
              <a:t>:-</a:t>
            </a:r>
            <a:endParaRPr lang="en-US" sz="2800" dirty="0" smtClean="0"/>
          </a:p>
          <a:p>
            <a:pPr lvl="0"/>
            <a:r>
              <a:rPr lang="en-US" sz="2800" dirty="0" smtClean="0"/>
              <a:t>Barrier nursing</a:t>
            </a:r>
          </a:p>
          <a:p>
            <a:pPr lvl="0"/>
            <a:r>
              <a:rPr lang="en-US" sz="2800" dirty="0" smtClean="0"/>
              <a:t>Medical aseptic practices</a:t>
            </a:r>
          </a:p>
          <a:p>
            <a:pPr lvl="0"/>
            <a:r>
              <a:rPr lang="en-US" sz="2800" dirty="0" smtClean="0"/>
              <a:t>Surgical asepsis</a:t>
            </a:r>
          </a:p>
          <a:p>
            <a:pPr lvl="0"/>
            <a:r>
              <a:rPr lang="en-US" sz="2800" dirty="0" smtClean="0"/>
              <a:t>Disinfection of articles</a:t>
            </a:r>
          </a:p>
          <a:p>
            <a:endParaRPr lang="en-US" sz="2800"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lstStyle/>
          <a:p>
            <a:endParaRPr lang="en-US" sz="2800" b="1" dirty="0" smtClean="0"/>
          </a:p>
          <a:p>
            <a:endParaRPr lang="en-US" sz="2800" b="1" dirty="0" smtClean="0"/>
          </a:p>
          <a:p>
            <a:r>
              <a:rPr lang="en-US" sz="2800" b="1" dirty="0" smtClean="0">
                <a:solidFill>
                  <a:schemeClr val="bg2">
                    <a:lumMod val="25000"/>
                  </a:schemeClr>
                </a:solidFill>
              </a:rPr>
              <a:t>Disinfection-</a:t>
            </a:r>
            <a:r>
              <a:rPr lang="en-US" sz="2800" b="1" dirty="0" smtClean="0"/>
              <a:t> </a:t>
            </a:r>
            <a:r>
              <a:rPr lang="en-US" sz="2800" dirty="0" smtClean="0"/>
              <a:t>killing of infectious agents outside the human body by direct exposure to chemical or physical agents.</a:t>
            </a:r>
          </a:p>
          <a:p>
            <a:r>
              <a:rPr lang="en-US" sz="2800" b="1" dirty="0" smtClean="0">
                <a:solidFill>
                  <a:schemeClr val="bg2">
                    <a:lumMod val="25000"/>
                  </a:schemeClr>
                </a:solidFill>
              </a:rPr>
              <a:t>Sterilization-</a:t>
            </a:r>
            <a:r>
              <a:rPr lang="en-US" sz="2800" dirty="0" smtClean="0"/>
              <a:t> destruction of all microorganisms and their spores.</a:t>
            </a:r>
          </a:p>
          <a:p>
            <a:pPr>
              <a:buFont typeface="Wingdings" pitchFamily="2" charset="2"/>
              <a:buChar char="q"/>
            </a:pPr>
            <a:r>
              <a:rPr lang="en-US" sz="2800" dirty="0" smtClean="0">
                <a:solidFill>
                  <a:srgbClr val="7030A0"/>
                </a:solidFill>
              </a:rPr>
              <a:t>Types of disinfection-</a:t>
            </a:r>
          </a:p>
          <a:p>
            <a:r>
              <a:rPr lang="en-US" sz="2800" dirty="0" smtClean="0"/>
              <a:t>Concurrent disinfection </a:t>
            </a:r>
          </a:p>
          <a:p>
            <a:r>
              <a:rPr lang="en-US" sz="2800" dirty="0" smtClean="0"/>
              <a:t>Terminal disinfection</a:t>
            </a:r>
          </a:p>
          <a:p>
            <a:r>
              <a:rPr lang="en-US" sz="2800" dirty="0" smtClean="0"/>
              <a:t>Prophylactic disinfection</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05600"/>
          </a:xfrm>
        </p:spPr>
        <p:txBody>
          <a:bodyPr>
            <a:normAutofit fontScale="92500" lnSpcReduction="20000"/>
          </a:bodyPr>
          <a:lstStyle/>
          <a:p>
            <a:pPr>
              <a:buNone/>
            </a:pPr>
            <a:endParaRPr lang="en-US" dirty="0" smtClean="0"/>
          </a:p>
          <a:p>
            <a:pPr>
              <a:buFont typeface="Wingdings" pitchFamily="2" charset="2"/>
              <a:buChar char="q"/>
            </a:pPr>
            <a:r>
              <a:rPr lang="en-US" dirty="0" smtClean="0"/>
              <a:t> </a:t>
            </a:r>
            <a:r>
              <a:rPr lang="en-US" dirty="0" smtClean="0">
                <a:solidFill>
                  <a:schemeClr val="tx1">
                    <a:lumMod val="65000"/>
                    <a:lumOff val="35000"/>
                  </a:schemeClr>
                </a:solidFill>
              </a:rPr>
              <a:t>CLASSIFICATION OF DISINFECTION:</a:t>
            </a:r>
          </a:p>
          <a:p>
            <a:pPr>
              <a:buNone/>
            </a:pPr>
            <a:endParaRPr lang="en-US" dirty="0" smtClean="0"/>
          </a:p>
          <a:p>
            <a:pPr lvl="0"/>
            <a:r>
              <a:rPr lang="en-US" dirty="0" smtClean="0">
                <a:solidFill>
                  <a:srgbClr val="7030A0"/>
                </a:solidFill>
              </a:rPr>
              <a:t>Natural disinfection:</a:t>
            </a:r>
          </a:p>
          <a:p>
            <a:pPr lvl="4"/>
            <a:r>
              <a:rPr lang="en-US" sz="3000" dirty="0" smtClean="0"/>
              <a:t>Sunlight</a:t>
            </a:r>
          </a:p>
          <a:p>
            <a:pPr lvl="4"/>
            <a:r>
              <a:rPr lang="en-US" sz="3000" dirty="0" smtClean="0"/>
              <a:t>Air</a:t>
            </a:r>
          </a:p>
          <a:p>
            <a:pPr lvl="0"/>
            <a:r>
              <a:rPr lang="en-US" dirty="0" smtClean="0">
                <a:solidFill>
                  <a:srgbClr val="7030A0"/>
                </a:solidFill>
              </a:rPr>
              <a:t>Physical disinfection:</a:t>
            </a:r>
          </a:p>
          <a:p>
            <a:pPr lvl="0">
              <a:buNone/>
            </a:pPr>
            <a:r>
              <a:rPr lang="en-US" dirty="0" smtClean="0"/>
              <a:t>a. Dry heat: burning, dry heat air.</a:t>
            </a:r>
          </a:p>
          <a:p>
            <a:pPr lvl="0">
              <a:buNone/>
            </a:pPr>
            <a:r>
              <a:rPr lang="en-US" dirty="0" smtClean="0"/>
              <a:t>b. Moist heat: boiling, steam under pressure, pasteurization.</a:t>
            </a:r>
          </a:p>
          <a:p>
            <a:pPr lvl="0">
              <a:buNone/>
            </a:pPr>
            <a:r>
              <a:rPr lang="en-US" dirty="0" smtClean="0"/>
              <a:t>c. Radiation</a:t>
            </a:r>
          </a:p>
          <a:p>
            <a:pPr lvl="0"/>
            <a:r>
              <a:rPr lang="en-US" dirty="0" smtClean="0">
                <a:solidFill>
                  <a:srgbClr val="7030A0"/>
                </a:solidFill>
              </a:rPr>
              <a:t>Chemical disinfection: </a:t>
            </a:r>
          </a:p>
          <a:p>
            <a:pPr lvl="0">
              <a:buNone/>
            </a:pPr>
            <a:r>
              <a:rPr lang="en-US" dirty="0" smtClean="0"/>
              <a:t>a. Liquids: phenol, cresol, alcohol, formalin, chlorine.</a:t>
            </a:r>
          </a:p>
          <a:p>
            <a:pPr lvl="0">
              <a:buNone/>
            </a:pPr>
            <a:r>
              <a:rPr lang="en-US" dirty="0" smtClean="0"/>
              <a:t>b. Solids: bleaching powder, lime.</a:t>
            </a:r>
          </a:p>
          <a:p>
            <a:pPr lvl="0">
              <a:buNone/>
            </a:pPr>
            <a:r>
              <a:rPr lang="en-US" dirty="0" smtClean="0"/>
              <a:t>c. Gases: formaldehyde, ethylene oxide.</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buFont typeface="Courier New" pitchFamily="49" charset="0"/>
              <a:buChar char="o"/>
            </a:pPr>
            <a:r>
              <a:rPr lang="en-US" sz="2800" b="1" dirty="0" smtClean="0">
                <a:solidFill>
                  <a:schemeClr val="tx1">
                    <a:lumMod val="65000"/>
                    <a:lumOff val="35000"/>
                  </a:schemeClr>
                </a:solidFill>
              </a:rPr>
              <a:t>UNIVERSAL PRECAUTION:</a:t>
            </a:r>
            <a:endParaRPr lang="en-US" sz="2800" dirty="0" smtClean="0">
              <a:solidFill>
                <a:schemeClr val="tx1">
                  <a:lumMod val="65000"/>
                  <a:lumOff val="35000"/>
                </a:schemeClr>
              </a:solidFill>
            </a:endParaRPr>
          </a:p>
          <a:p>
            <a:pPr>
              <a:buNone/>
            </a:pPr>
            <a:endParaRPr lang="en-US" sz="2800" b="1" dirty="0" smtClean="0"/>
          </a:p>
          <a:p>
            <a:pPr marL="514350" indent="-514350">
              <a:buAutoNum type="arabicPeriod"/>
            </a:pPr>
            <a:r>
              <a:rPr lang="en-US" sz="2800" dirty="0" smtClean="0"/>
              <a:t>Hand hygiene</a:t>
            </a:r>
          </a:p>
          <a:p>
            <a:pPr marL="514350" indent="-514350">
              <a:buFont typeface="Wingdings 2"/>
              <a:buAutoNum type="arabicPeriod"/>
            </a:pPr>
            <a:r>
              <a:rPr lang="en-US" sz="2800" dirty="0" smtClean="0"/>
              <a:t> Gloves</a:t>
            </a:r>
          </a:p>
          <a:p>
            <a:pPr marL="514350" indent="-514350">
              <a:buFont typeface="Wingdings 2"/>
              <a:buAutoNum type="arabicPeriod"/>
            </a:pPr>
            <a:r>
              <a:rPr lang="en-US" sz="2800" dirty="0" smtClean="0"/>
              <a:t>Facial protection (eyes, nose, and mouth)</a:t>
            </a:r>
          </a:p>
          <a:p>
            <a:pPr marL="514350" indent="-514350">
              <a:buFont typeface="Wingdings 2"/>
              <a:buAutoNum type="arabicPeriod"/>
            </a:pPr>
            <a:r>
              <a:rPr lang="en-US" sz="2800" dirty="0" smtClean="0"/>
              <a:t> Gown</a:t>
            </a:r>
          </a:p>
          <a:p>
            <a:pPr marL="514350" indent="-514350">
              <a:buFont typeface="Wingdings 2"/>
              <a:buAutoNum type="arabicPeriod"/>
            </a:pPr>
            <a:r>
              <a:rPr lang="en-US" sz="2800" dirty="0" smtClean="0"/>
              <a:t>Prevention of needle stick injuries</a:t>
            </a:r>
          </a:p>
          <a:p>
            <a:pPr marL="514350" indent="-514350">
              <a:buFont typeface="Wingdings 2"/>
              <a:buAutoNum type="arabicPeriod"/>
            </a:pPr>
            <a:r>
              <a:rPr lang="en-US" sz="2800" dirty="0" smtClean="0"/>
              <a:t>Respiratory hygiene and cough etiquette</a:t>
            </a:r>
          </a:p>
          <a:p>
            <a:pPr marL="514350" indent="-514350">
              <a:buFont typeface="Wingdings 2"/>
              <a:buAutoNum type="arabicPeriod"/>
            </a:pPr>
            <a:r>
              <a:rPr lang="en-US" sz="2800" dirty="0" smtClean="0"/>
              <a:t>Environmental cleaning</a:t>
            </a:r>
          </a:p>
          <a:p>
            <a:pPr marL="514350" indent="-514350">
              <a:buFont typeface="Wingdings 2"/>
              <a:buAutoNum type="arabicPeriod"/>
            </a:pPr>
            <a:r>
              <a:rPr lang="en-US" sz="2800" dirty="0" smtClean="0"/>
              <a:t>Linens</a:t>
            </a:r>
          </a:p>
          <a:p>
            <a:pPr marL="514350" indent="-514350">
              <a:buFont typeface="Wingdings 2"/>
              <a:buAutoNum type="arabicPeriod"/>
            </a:pPr>
            <a:r>
              <a:rPr lang="en-US" sz="2800" dirty="0" smtClean="0"/>
              <a:t>Waste disposal</a:t>
            </a:r>
          </a:p>
          <a:p>
            <a:pPr marL="514350" indent="-514350">
              <a:buFont typeface="Wingdings 2"/>
              <a:buAutoNum type="arabicPeriod"/>
            </a:pPr>
            <a:r>
              <a:rPr lang="en-US" sz="2800" dirty="0" smtClean="0"/>
              <a:t>Patient care equipment</a:t>
            </a:r>
          </a:p>
          <a:p>
            <a:pPr marL="514350" indent="-514350">
              <a:buFont typeface="Wingdings 2"/>
              <a:buAutoNum type="arabicPeriod"/>
            </a:pPr>
            <a:endParaRPr lang="en-US" sz="2800" dirty="0" smtClean="0"/>
          </a:p>
          <a:p>
            <a:pPr marL="514350" indent="-514350">
              <a:buFont typeface="Wingdings 2"/>
              <a:buAutoNum type="arabicPeriod"/>
            </a:pPr>
            <a:endParaRPr lang="en-US" sz="2800" dirty="0" smtClean="0"/>
          </a:p>
          <a:p>
            <a:pPr marL="514350" indent="-514350">
              <a:buAutoNum type="arabicPeriod"/>
            </a:pPr>
            <a:endParaRPr lang="en-US" sz="2800"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normAutofit/>
          </a:bodyPr>
          <a:lstStyle/>
          <a:p>
            <a:r>
              <a:rPr lang="en-US" sz="2800" b="1" dirty="0" smtClean="0">
                <a:solidFill>
                  <a:schemeClr val="accent5">
                    <a:lumMod val="75000"/>
                  </a:schemeClr>
                </a:solidFill>
              </a:rPr>
              <a:t>BIOMEDICAL WASTE:</a:t>
            </a:r>
            <a:endParaRPr lang="en-US" sz="2800" dirty="0" smtClean="0">
              <a:solidFill>
                <a:schemeClr val="accent5">
                  <a:lumMod val="75000"/>
                </a:schemeClr>
              </a:solidFill>
            </a:endParaRPr>
          </a:p>
          <a:p>
            <a:pPr>
              <a:buNone/>
            </a:pPr>
            <a:endParaRPr lang="en-US" sz="2800" dirty="0" smtClean="0"/>
          </a:p>
          <a:p>
            <a:pPr algn="just">
              <a:buNone/>
            </a:pPr>
            <a:r>
              <a:rPr lang="en-US" sz="2800" dirty="0" smtClean="0">
                <a:solidFill>
                  <a:srgbClr val="0070C0"/>
                </a:solidFill>
              </a:rPr>
              <a:t>Definition-</a:t>
            </a:r>
            <a:r>
              <a:rPr lang="en-US" sz="2800" dirty="0" smtClean="0"/>
              <a:t> according to biomedical waste (management and handling) rules, 1998 of India, “bio-medical waste” means any waste, which is generated during the diagnosis, treatment or immunization of human beings or animals or in research activities pertaining thereto or in their production or testing of biological and including categories as mentioned…</a:t>
            </a:r>
          </a:p>
          <a:p>
            <a:pPr algn="just"/>
            <a:endParaRPr lang="en-US" sz="2800" dirty="0" smtClean="0"/>
          </a:p>
          <a:p>
            <a:pPr algn="just">
              <a:buNone/>
            </a:pPr>
            <a:endParaRPr lang="en-US"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86360"/>
          <a:ext cx="8839200" cy="6771640"/>
        </p:xfrm>
        <a:graphic>
          <a:graphicData uri="http://schemas.openxmlformats.org/drawingml/2006/table">
            <a:tbl>
              <a:tblPr firstRow="1" bandRow="1">
                <a:tableStyleId>{5C22544A-7EE6-4342-B048-85BDC9FD1C3A}</a:tableStyleId>
              </a:tblPr>
              <a:tblGrid>
                <a:gridCol w="2946400"/>
                <a:gridCol w="2946400"/>
                <a:gridCol w="2946400"/>
              </a:tblGrid>
              <a:tr h="370840">
                <a:tc>
                  <a:txBody>
                    <a:bodyPr/>
                    <a:lstStyle/>
                    <a:p>
                      <a:pPr marL="0" marR="0" algn="ctr">
                        <a:lnSpc>
                          <a:spcPct val="115000"/>
                        </a:lnSpc>
                        <a:spcBef>
                          <a:spcPts val="0"/>
                        </a:spcBef>
                        <a:spcAft>
                          <a:spcPts val="0"/>
                        </a:spcAft>
                      </a:pPr>
                      <a:r>
                        <a:rPr lang="en-US" sz="1400" b="1" dirty="0">
                          <a:solidFill>
                            <a:srgbClr val="000000"/>
                          </a:solidFill>
                          <a:latin typeface="Verdana"/>
                          <a:ea typeface="Times New Roman"/>
                          <a:cs typeface="Helvetica"/>
                        </a:rPr>
                        <a:t>Sr. no.</a:t>
                      </a:r>
                      <a:endParaRPr lang="en-US" sz="14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solidFill>
                            <a:srgbClr val="000000"/>
                          </a:solidFill>
                          <a:latin typeface="Verdana"/>
                          <a:ea typeface="Times New Roman"/>
                          <a:cs typeface="Helvetica"/>
                        </a:rPr>
                        <a:t>Waste category</a:t>
                      </a:r>
                      <a:endParaRPr lang="en-US" sz="14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400" b="1" dirty="0">
                          <a:solidFill>
                            <a:srgbClr val="000000"/>
                          </a:solidFill>
                          <a:latin typeface="Verdana"/>
                          <a:ea typeface="Times New Roman"/>
                          <a:cs typeface="Helvetica"/>
                        </a:rPr>
                        <a:t>examples</a:t>
                      </a:r>
                      <a:endParaRPr lang="en-US" sz="1400" dirty="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dirty="0">
                          <a:solidFill>
                            <a:srgbClr val="000000"/>
                          </a:solidFill>
                          <a:latin typeface="Verdana"/>
                          <a:ea typeface="Times New Roman"/>
                          <a:cs typeface="Helvetica"/>
                        </a:rPr>
                        <a:t>1.</a:t>
                      </a:r>
                      <a:endParaRPr lang="en-US" sz="1400" dirty="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INFECTIOUS WASTE</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dirty="0">
                          <a:solidFill>
                            <a:srgbClr val="000000"/>
                          </a:solidFill>
                          <a:latin typeface="Verdana"/>
                          <a:ea typeface="Times New Roman"/>
                          <a:cs typeface="Helvetica"/>
                        </a:rPr>
                        <a:t>Laboratory cultures, waste from isolation wards; tissues (swabs), materials or equipments used for infected patient; excreta.</a:t>
                      </a:r>
                      <a:endParaRPr lang="en-US" sz="1400" dirty="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2.</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PATHOLOGICAL WASTE</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Human tissue or fluids e.g. body parts; blood and other body fluids; fetuses.</a:t>
                      </a:r>
                      <a:endParaRPr lang="en-US" sz="140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3.</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SHARPS</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E.g. needles, infusion sets; scalpels; knives; blades; broken glass.</a:t>
                      </a:r>
                      <a:endParaRPr lang="en-US" sz="140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4.</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PHARMACEUTICAL WASTE</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dirty="0">
                          <a:solidFill>
                            <a:srgbClr val="000000"/>
                          </a:solidFill>
                          <a:latin typeface="Verdana"/>
                          <a:ea typeface="Times New Roman"/>
                          <a:cs typeface="Helvetica"/>
                        </a:rPr>
                        <a:t>E.g. expired or no longer needed.</a:t>
                      </a:r>
                      <a:endParaRPr lang="en-US" sz="1400" dirty="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5.</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err="1" smtClean="0">
                          <a:solidFill>
                            <a:srgbClr val="0070C0"/>
                          </a:solidFill>
                          <a:latin typeface="Verdana"/>
                          <a:ea typeface="Times New Roman"/>
                          <a:cs typeface="Helvetica"/>
                        </a:rPr>
                        <a:t>GENOTOXIC</a:t>
                      </a:r>
                      <a:r>
                        <a:rPr lang="en-US" sz="1400" b="1" dirty="0" smtClean="0">
                          <a:solidFill>
                            <a:srgbClr val="0070C0"/>
                          </a:solidFill>
                          <a:latin typeface="Verdana"/>
                          <a:ea typeface="Times New Roman"/>
                          <a:cs typeface="Helvetica"/>
                        </a:rPr>
                        <a:t> WASTE</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dirty="0">
                          <a:solidFill>
                            <a:srgbClr val="000000"/>
                          </a:solidFill>
                          <a:latin typeface="Verdana"/>
                          <a:ea typeface="Times New Roman"/>
                          <a:cs typeface="Helvetica"/>
                        </a:rPr>
                        <a:t>e.g. </a:t>
                      </a:r>
                      <a:r>
                        <a:rPr lang="en-US" sz="1400" dirty="0" err="1">
                          <a:solidFill>
                            <a:srgbClr val="000000"/>
                          </a:solidFill>
                          <a:latin typeface="Verdana"/>
                          <a:ea typeface="Times New Roman"/>
                          <a:cs typeface="Helvetica"/>
                        </a:rPr>
                        <a:t>cytotoxic</a:t>
                      </a:r>
                      <a:r>
                        <a:rPr lang="en-US" sz="1400" dirty="0">
                          <a:solidFill>
                            <a:srgbClr val="000000"/>
                          </a:solidFill>
                          <a:latin typeface="Verdana"/>
                          <a:ea typeface="Times New Roman"/>
                          <a:cs typeface="Helvetica"/>
                        </a:rPr>
                        <a:t> drugs; </a:t>
                      </a:r>
                      <a:r>
                        <a:rPr lang="en-US" sz="1400" dirty="0" err="1">
                          <a:solidFill>
                            <a:srgbClr val="000000"/>
                          </a:solidFill>
                          <a:latin typeface="Verdana"/>
                          <a:ea typeface="Times New Roman"/>
                          <a:cs typeface="Helvetica"/>
                        </a:rPr>
                        <a:t>genotoxic</a:t>
                      </a:r>
                      <a:r>
                        <a:rPr lang="en-US" sz="1400" dirty="0">
                          <a:solidFill>
                            <a:srgbClr val="000000"/>
                          </a:solidFill>
                          <a:latin typeface="Verdana"/>
                          <a:ea typeface="Times New Roman"/>
                          <a:cs typeface="Helvetica"/>
                        </a:rPr>
                        <a:t> chemicals</a:t>
                      </a:r>
                      <a:endParaRPr lang="en-US" sz="1400" dirty="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6.</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CHEMICAL WASTE</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dirty="0">
                          <a:solidFill>
                            <a:srgbClr val="000000"/>
                          </a:solidFill>
                          <a:latin typeface="Verdana"/>
                          <a:ea typeface="Times New Roman"/>
                          <a:cs typeface="Helvetica"/>
                        </a:rPr>
                        <a:t>E.g. laboratory reagents, film </a:t>
                      </a:r>
                      <a:r>
                        <a:rPr lang="en-US" sz="1400" dirty="0" err="1">
                          <a:solidFill>
                            <a:srgbClr val="000000"/>
                          </a:solidFill>
                          <a:latin typeface="Verdana"/>
                          <a:ea typeface="Times New Roman"/>
                          <a:cs typeface="Helvetica"/>
                        </a:rPr>
                        <a:t>developr</a:t>
                      </a:r>
                      <a:r>
                        <a:rPr lang="en-US" sz="1400" dirty="0">
                          <a:solidFill>
                            <a:srgbClr val="000000"/>
                          </a:solidFill>
                          <a:latin typeface="Verdana"/>
                          <a:ea typeface="Times New Roman"/>
                          <a:cs typeface="Helvetica"/>
                        </a:rPr>
                        <a:t>; disinfectants that are expired; solvents.</a:t>
                      </a:r>
                      <a:endParaRPr lang="en-US" sz="1400" dirty="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7.</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WASTES WITH HIGH CONTENT OF HEAVY METALS</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dirty="0" err="1">
                          <a:solidFill>
                            <a:srgbClr val="000000"/>
                          </a:solidFill>
                          <a:latin typeface="Verdana"/>
                          <a:ea typeface="Times New Roman"/>
                          <a:cs typeface="Helvetica"/>
                        </a:rPr>
                        <a:t>e.g</a:t>
                      </a:r>
                      <a:r>
                        <a:rPr lang="en-US" sz="1400" dirty="0">
                          <a:solidFill>
                            <a:srgbClr val="000000"/>
                          </a:solidFill>
                          <a:latin typeface="Verdana"/>
                          <a:ea typeface="Times New Roman"/>
                          <a:cs typeface="Helvetica"/>
                        </a:rPr>
                        <a:t> batteries; broken thermometers; blood pressure gauges etc.</a:t>
                      </a:r>
                      <a:endParaRPr lang="en-US" sz="1400" dirty="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8.</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PRESSURIZED CONTAINERS</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dirty="0">
                          <a:solidFill>
                            <a:srgbClr val="000000"/>
                          </a:solidFill>
                          <a:latin typeface="Verdana"/>
                          <a:ea typeface="Times New Roman"/>
                          <a:cs typeface="Helvetica"/>
                        </a:rPr>
                        <a:t>E.g. gas cylinders; gas cartridges; aerosol cans.</a:t>
                      </a:r>
                      <a:endParaRPr lang="en-US" sz="1400" dirty="0">
                        <a:latin typeface="Calibri"/>
                        <a:ea typeface="Times New Roman"/>
                        <a:cs typeface="Times New Roman"/>
                      </a:endParaRPr>
                    </a:p>
                  </a:txBody>
                  <a:tcPr marL="68580" marR="68580" marT="0" marB="0"/>
                </a:tc>
              </a:tr>
              <a:tr h="370840">
                <a:tc>
                  <a:txBody>
                    <a:bodyPr/>
                    <a:lstStyle/>
                    <a:p>
                      <a:pPr marL="0" marR="0" algn="ctr">
                        <a:lnSpc>
                          <a:spcPct val="100000"/>
                        </a:lnSpc>
                        <a:spcBef>
                          <a:spcPts val="0"/>
                        </a:spcBef>
                        <a:spcAft>
                          <a:spcPts val="0"/>
                        </a:spcAft>
                      </a:pPr>
                      <a:r>
                        <a:rPr lang="en-US" sz="1400">
                          <a:solidFill>
                            <a:srgbClr val="000000"/>
                          </a:solidFill>
                          <a:latin typeface="Verdana"/>
                          <a:ea typeface="Times New Roman"/>
                          <a:cs typeface="Helvetica"/>
                        </a:rPr>
                        <a:t>9.</a:t>
                      </a:r>
                      <a:endParaRPr lang="en-US" sz="1400">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b="1" dirty="0" smtClean="0">
                          <a:solidFill>
                            <a:srgbClr val="0070C0"/>
                          </a:solidFill>
                          <a:latin typeface="Verdana"/>
                          <a:ea typeface="Times New Roman"/>
                          <a:cs typeface="Helvetica"/>
                        </a:rPr>
                        <a:t>RADIOACTIVE WASTE</a:t>
                      </a:r>
                      <a:endParaRPr lang="en-US" sz="1400" b="1" dirty="0">
                        <a:solidFill>
                          <a:srgbClr val="0070C0"/>
                        </a:solidFill>
                        <a:latin typeface="Calibri"/>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1400" dirty="0">
                          <a:solidFill>
                            <a:srgbClr val="000000"/>
                          </a:solidFill>
                          <a:latin typeface="Verdana"/>
                          <a:ea typeface="Times New Roman"/>
                          <a:cs typeface="Helvetica"/>
                        </a:rPr>
                        <a:t>E.g. unused liquids from radiotherapy or laboratory research, contaminated glassware, absorbent paper, urine and excreta from patients treated or tested with unsealed radionuclide.</a:t>
                      </a:r>
                      <a:endParaRPr lang="en-US" sz="14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5851525"/>
          </a:xfrm>
        </p:spPr>
        <p:txBody>
          <a:bodyPr/>
          <a:lstStyle/>
          <a:p>
            <a:pPr lvl="0"/>
            <a:endParaRPr lang="en-US" dirty="0" smtClean="0"/>
          </a:p>
          <a:p>
            <a:pPr lvl="0"/>
            <a:endParaRPr lang="en-US" dirty="0" smtClean="0"/>
          </a:p>
          <a:p>
            <a:pPr lvl="0"/>
            <a:r>
              <a:rPr lang="en-US" sz="2800" dirty="0" smtClean="0"/>
              <a:t>Between </a:t>
            </a:r>
            <a:r>
              <a:rPr lang="en-US" sz="2800" dirty="0" smtClean="0">
                <a:solidFill>
                  <a:srgbClr val="0070C0"/>
                </a:solidFill>
              </a:rPr>
              <a:t>75-90%</a:t>
            </a:r>
            <a:r>
              <a:rPr lang="en-US" sz="2800" dirty="0" smtClean="0"/>
              <a:t> of the waste produced by the health care providers is non-risk or “general” health care waste, </a:t>
            </a:r>
          </a:p>
          <a:p>
            <a:pPr lvl="0"/>
            <a:r>
              <a:rPr lang="en-US" sz="2800" dirty="0" smtClean="0"/>
              <a:t>The remaining </a:t>
            </a:r>
            <a:r>
              <a:rPr lang="en-US" sz="2800" dirty="0" smtClean="0">
                <a:solidFill>
                  <a:srgbClr val="0070C0"/>
                </a:solidFill>
              </a:rPr>
              <a:t>10-25%</a:t>
            </a:r>
            <a:r>
              <a:rPr lang="en-US" sz="2800" dirty="0" smtClean="0"/>
              <a:t> health care waste is regarded as and hazardous and may create a variety of health risk.</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lvl="0">
              <a:buFont typeface="Wingdings" pitchFamily="2" charset="2"/>
              <a:buChar char="§"/>
            </a:pPr>
            <a:r>
              <a:rPr lang="en-US" b="1" dirty="0" smtClean="0">
                <a:solidFill>
                  <a:srgbClr val="0070C0"/>
                </a:solidFill>
              </a:rPr>
              <a:t>SOURCES OF HEALTH CARE WASTE-</a:t>
            </a:r>
            <a:endParaRPr lang="en-US" dirty="0" smtClean="0">
              <a:solidFill>
                <a:srgbClr val="0070C0"/>
              </a:solidFill>
            </a:endParaRPr>
          </a:p>
          <a:p>
            <a:pPr>
              <a:buNone/>
            </a:pPr>
            <a:r>
              <a:rPr lang="en-US" b="1" dirty="0" smtClean="0"/>
              <a:t> </a:t>
            </a:r>
            <a:endParaRPr lang="en-US" dirty="0" smtClean="0"/>
          </a:p>
          <a:p>
            <a:pPr lvl="0"/>
            <a:r>
              <a:rPr lang="en-US" dirty="0" smtClean="0"/>
              <a:t>Government hospitals</a:t>
            </a:r>
          </a:p>
          <a:p>
            <a:pPr lvl="0"/>
            <a:r>
              <a:rPr lang="en-US" dirty="0" smtClean="0"/>
              <a:t>Private hospitals</a:t>
            </a:r>
          </a:p>
          <a:p>
            <a:pPr lvl="0"/>
            <a:r>
              <a:rPr lang="en-US" dirty="0" smtClean="0"/>
              <a:t>Nursing homes</a:t>
            </a:r>
          </a:p>
          <a:p>
            <a:pPr lvl="0"/>
            <a:r>
              <a:rPr lang="en-US" dirty="0" smtClean="0"/>
              <a:t>Physician’s office/clinics</a:t>
            </a:r>
          </a:p>
          <a:p>
            <a:pPr lvl="0"/>
            <a:r>
              <a:rPr lang="en-US" dirty="0" smtClean="0"/>
              <a:t>Dentist’s office/clinic</a:t>
            </a:r>
          </a:p>
          <a:p>
            <a:pPr lvl="0"/>
            <a:r>
              <a:rPr lang="en-US" dirty="0" smtClean="0"/>
              <a:t>Dispensaries</a:t>
            </a:r>
          </a:p>
          <a:p>
            <a:pPr lvl="0"/>
            <a:r>
              <a:rPr lang="en-US" dirty="0" smtClean="0"/>
              <a:t>Primary health centers</a:t>
            </a:r>
          </a:p>
          <a:p>
            <a:pPr lvl="0"/>
            <a:r>
              <a:rPr lang="en-US" dirty="0" smtClean="0"/>
              <a:t>Medical research and training establishments.</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lnSpcReduction="10000"/>
          </a:bodyPr>
          <a:lstStyle/>
          <a:p>
            <a:pPr lvl="0">
              <a:buFont typeface="Wingdings" pitchFamily="2" charset="2"/>
              <a:buChar char="q"/>
            </a:pPr>
            <a:r>
              <a:rPr lang="en-US" b="1" dirty="0" smtClean="0">
                <a:solidFill>
                  <a:schemeClr val="accent3">
                    <a:lumMod val="75000"/>
                  </a:schemeClr>
                </a:solidFill>
              </a:rPr>
              <a:t>HEALTH HAZARDS OF HEALTH CARE WASTE-</a:t>
            </a:r>
            <a:endParaRPr lang="en-US" dirty="0" smtClean="0">
              <a:solidFill>
                <a:schemeClr val="accent3">
                  <a:lumMod val="75000"/>
                </a:schemeClr>
              </a:solidFill>
            </a:endParaRPr>
          </a:p>
          <a:p>
            <a:endParaRPr lang="en-US" dirty="0" smtClean="0"/>
          </a:p>
          <a:p>
            <a:pPr>
              <a:buFont typeface="Arial" pitchFamily="34" charset="0"/>
              <a:buChar char="•"/>
            </a:pPr>
            <a:r>
              <a:rPr lang="en-US" dirty="0" smtClean="0"/>
              <a:t>Exposure to hazardous waste can result in disease or injury due to one or more of the following characteristics:</a:t>
            </a:r>
          </a:p>
          <a:p>
            <a:pPr lvl="0"/>
            <a:r>
              <a:rPr lang="en-US" dirty="0" smtClean="0"/>
              <a:t>It contains infectious agents</a:t>
            </a:r>
          </a:p>
          <a:p>
            <a:pPr lvl="0"/>
            <a:r>
              <a:rPr lang="en-US" dirty="0" smtClean="0"/>
              <a:t>It contains toxic or hazardous chemicals or pharmaceuticals</a:t>
            </a:r>
          </a:p>
          <a:p>
            <a:pPr lvl="0"/>
            <a:r>
              <a:rPr lang="en-US" dirty="0" smtClean="0"/>
              <a:t>It contains sharps</a:t>
            </a:r>
          </a:p>
          <a:p>
            <a:pPr lvl="0"/>
            <a:r>
              <a:rPr lang="en-US" dirty="0" smtClean="0"/>
              <a:t>It is </a:t>
            </a:r>
            <a:r>
              <a:rPr lang="en-US" dirty="0" err="1" smtClean="0"/>
              <a:t>genotoxic</a:t>
            </a:r>
            <a:endParaRPr lang="en-US" dirty="0" smtClean="0"/>
          </a:p>
          <a:p>
            <a:pPr lvl="0"/>
            <a:r>
              <a:rPr lang="en-US" dirty="0" smtClean="0"/>
              <a:t>It is radioactive. </a:t>
            </a:r>
          </a:p>
          <a:p>
            <a:pPr lvl="0"/>
            <a:r>
              <a:rPr lang="en-US" dirty="0" smtClean="0"/>
              <a:t>Public sensitivity (visual of impact of anatomical waste).</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92500" lnSpcReduction="10000"/>
          </a:bodyPr>
          <a:lstStyle/>
          <a:p>
            <a:pPr>
              <a:buFont typeface="Wingdings" pitchFamily="2" charset="2"/>
              <a:buChar char="v"/>
            </a:pPr>
            <a:r>
              <a:rPr lang="en-US" b="1" dirty="0" smtClean="0">
                <a:solidFill>
                  <a:schemeClr val="accent3">
                    <a:lumMod val="75000"/>
                  </a:schemeClr>
                </a:solidFill>
              </a:rPr>
              <a:t>Treatment and disposal technologies for health care waste:</a:t>
            </a:r>
            <a:endParaRPr lang="en-US" dirty="0" smtClean="0">
              <a:solidFill>
                <a:schemeClr val="accent3">
                  <a:lumMod val="75000"/>
                </a:schemeClr>
              </a:solidFill>
            </a:endParaRPr>
          </a:p>
          <a:p>
            <a:r>
              <a:rPr lang="en-US" b="1" dirty="0" smtClean="0">
                <a:solidFill>
                  <a:srgbClr val="C00000"/>
                </a:solidFill>
              </a:rPr>
              <a:t>Incineration-</a:t>
            </a:r>
            <a:endParaRPr lang="en-US" dirty="0" smtClean="0">
              <a:solidFill>
                <a:srgbClr val="C00000"/>
              </a:solidFill>
            </a:endParaRPr>
          </a:p>
          <a:p>
            <a:pPr>
              <a:buNone/>
            </a:pPr>
            <a:r>
              <a:rPr lang="en-US" dirty="0" smtClean="0"/>
              <a:t>Incineration is a high temperature dry oxidation process that reduces organic and combustible waste to inorganic incombustible matter and results in a very significant reduction of waste-volume and weight. The process is usually selected to treat wastes that cannot be recycled, reused or disposed off in a land fill site.</a:t>
            </a:r>
          </a:p>
          <a:p>
            <a:r>
              <a:rPr lang="en-US" b="1" dirty="0" smtClean="0">
                <a:solidFill>
                  <a:srgbClr val="C00000"/>
                </a:solidFill>
              </a:rPr>
              <a:t>Chemical disinfection-</a:t>
            </a:r>
            <a:endParaRPr lang="en-US" dirty="0" smtClean="0">
              <a:solidFill>
                <a:srgbClr val="C00000"/>
              </a:solidFill>
            </a:endParaRPr>
          </a:p>
          <a:p>
            <a:pPr>
              <a:buNone/>
            </a:pPr>
            <a:r>
              <a:rPr lang="en-US" dirty="0" smtClean="0"/>
              <a:t>Chemical disinfection is most suitable for treating liquid wastes such as blood, urine, stools or hospital sewage.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endParaRPr lang="en-US" dirty="0" smtClean="0"/>
          </a:p>
          <a:p>
            <a:endParaRPr lang="en-US" dirty="0" smtClean="0"/>
          </a:p>
          <a:p>
            <a:pPr>
              <a:buFont typeface="Wingdings" pitchFamily="2" charset="2"/>
              <a:buChar char="v"/>
            </a:pPr>
            <a:r>
              <a:rPr lang="en-US" b="1" dirty="0" smtClean="0">
                <a:solidFill>
                  <a:srgbClr val="0070C0"/>
                </a:solidFill>
              </a:rPr>
              <a:t>Development of an infection occurs in a cyclical process that depends on following elements.</a:t>
            </a:r>
          </a:p>
          <a:p>
            <a:pPr lvl="0"/>
            <a:r>
              <a:rPr lang="en-US" dirty="0" smtClean="0"/>
              <a:t>An infection agent or pathogen or causative agent</a:t>
            </a:r>
          </a:p>
          <a:p>
            <a:pPr lvl="0"/>
            <a:r>
              <a:rPr lang="en-US" dirty="0" smtClean="0"/>
              <a:t>A reservoir or source for pathogen growth</a:t>
            </a:r>
          </a:p>
          <a:p>
            <a:pPr lvl="0"/>
            <a:r>
              <a:rPr lang="en-US" dirty="0" smtClean="0"/>
              <a:t>A portal of exit from reservoir</a:t>
            </a:r>
          </a:p>
          <a:p>
            <a:pPr lvl="0"/>
            <a:r>
              <a:rPr lang="en-US" dirty="0" smtClean="0"/>
              <a:t>A mode of transmission</a:t>
            </a:r>
          </a:p>
          <a:p>
            <a:pPr lvl="0"/>
            <a:r>
              <a:rPr lang="en-US" dirty="0" smtClean="0"/>
              <a:t>A portal of entry to host</a:t>
            </a:r>
          </a:p>
          <a:p>
            <a:pPr lvl="0"/>
            <a:r>
              <a:rPr lang="en-US" dirty="0" smtClean="0"/>
              <a:t>A susceptible host</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buFont typeface="Wingdings" pitchFamily="2" charset="2"/>
              <a:buChar char="q"/>
            </a:pPr>
            <a:r>
              <a:rPr lang="en-US" b="1" dirty="0" smtClean="0">
                <a:solidFill>
                  <a:srgbClr val="C00000"/>
                </a:solidFill>
              </a:rPr>
              <a:t>Wet and dry thermal treatment-</a:t>
            </a:r>
            <a:endParaRPr lang="en-US" dirty="0" smtClean="0">
              <a:solidFill>
                <a:srgbClr val="C00000"/>
              </a:solidFill>
            </a:endParaRPr>
          </a:p>
          <a:p>
            <a:pPr>
              <a:buFont typeface="Wingdings" pitchFamily="2" charset="2"/>
              <a:buChar char="v"/>
            </a:pPr>
            <a:endParaRPr lang="en-US" b="1" dirty="0" smtClean="0"/>
          </a:p>
          <a:p>
            <a:pPr>
              <a:buFont typeface="Wingdings" pitchFamily="2" charset="2"/>
              <a:buChar char="v"/>
            </a:pPr>
            <a:r>
              <a:rPr lang="en-US" b="1" dirty="0" smtClean="0"/>
              <a:t>Wet thermal treatment</a:t>
            </a:r>
            <a:r>
              <a:rPr lang="en-US" dirty="0" smtClean="0"/>
              <a:t>-sterilization process on large scale</a:t>
            </a:r>
          </a:p>
          <a:p>
            <a:pPr>
              <a:buFont typeface="Wingdings" pitchFamily="2" charset="2"/>
              <a:buChar char="v"/>
            </a:pPr>
            <a:r>
              <a:rPr lang="en-US" b="1" dirty="0" smtClean="0">
                <a:solidFill>
                  <a:srgbClr val="C00000"/>
                </a:solidFill>
              </a:rPr>
              <a:t>Dry thermal treatment (screw fed technology</a:t>
            </a:r>
            <a:r>
              <a:rPr lang="en-US" dirty="0" smtClean="0">
                <a:solidFill>
                  <a:srgbClr val="C00000"/>
                </a:solidFill>
              </a:rPr>
              <a:t>)-</a:t>
            </a:r>
            <a:r>
              <a:rPr lang="en-US" dirty="0" smtClean="0"/>
              <a:t> it is a non-burn, dry thermal disinfection process I which waste is shredded and heated I a rotating auger. The waste is reduced by 80% in volume and by 20-35 % in weight. This process is suitable for treating infectious waste and sharps, but it should not be used to process pathological, </a:t>
            </a:r>
            <a:r>
              <a:rPr lang="en-US" dirty="0" err="1" smtClean="0"/>
              <a:t>cytotoxic</a:t>
            </a:r>
            <a:r>
              <a:rPr lang="en-US" dirty="0" smtClean="0"/>
              <a:t> or radioactive waste.</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92500" lnSpcReduction="20000"/>
          </a:bodyPr>
          <a:lstStyle/>
          <a:p>
            <a:r>
              <a:rPr lang="en-US" b="1" dirty="0" smtClean="0">
                <a:solidFill>
                  <a:srgbClr val="C00000"/>
                </a:solidFill>
              </a:rPr>
              <a:t>Microwave irradiation:</a:t>
            </a:r>
          </a:p>
          <a:p>
            <a:endParaRPr lang="en-US" dirty="0" smtClean="0">
              <a:solidFill>
                <a:srgbClr val="C00000"/>
              </a:solidFill>
            </a:endParaRPr>
          </a:p>
          <a:p>
            <a:pPr>
              <a:buNone/>
            </a:pPr>
            <a:r>
              <a:rPr lang="en-US" dirty="0" smtClean="0"/>
              <a:t>Most microorganisms are destroyed by the action of microwave of a frequency of about 2450 MHz and a wave length of 12.24 cm. the water contained within the waste is rapidly heated by the microwaves and the infectious components are destroyed by heat conduction.</a:t>
            </a:r>
          </a:p>
          <a:p>
            <a:r>
              <a:rPr lang="en-US" b="1" dirty="0" smtClean="0">
                <a:solidFill>
                  <a:srgbClr val="C00000"/>
                </a:solidFill>
              </a:rPr>
              <a:t>Land disposal:</a:t>
            </a:r>
            <a:endParaRPr lang="en-US" dirty="0" smtClean="0">
              <a:solidFill>
                <a:srgbClr val="C00000"/>
              </a:solidFill>
            </a:endParaRPr>
          </a:p>
          <a:p>
            <a:pPr>
              <a:buNone/>
            </a:pPr>
            <a:r>
              <a:rPr lang="en-US" dirty="0" smtClean="0"/>
              <a:t>Municipal disposal sites:</a:t>
            </a:r>
          </a:p>
          <a:p>
            <a:pPr>
              <a:buNone/>
            </a:pPr>
            <a:r>
              <a:rPr lang="en-US" dirty="0" smtClean="0"/>
              <a:t>If a municipality or medical authority genuinely lacks the means the means to treat waste before disposal, the use of a land fill has to be regarded as an acceptable disposable route.</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25000" lnSpcReduction="20000"/>
          </a:bodyPr>
          <a:lstStyle/>
          <a:p>
            <a:endParaRPr lang="en-US" b="1" dirty="0" smtClean="0"/>
          </a:p>
          <a:p>
            <a:r>
              <a:rPr lang="en-US" sz="9600" b="1" dirty="0" err="1" smtClean="0">
                <a:solidFill>
                  <a:srgbClr val="C00000"/>
                </a:solidFill>
              </a:rPr>
              <a:t>Inertization</a:t>
            </a:r>
            <a:r>
              <a:rPr lang="en-US" sz="9600" b="1" dirty="0" smtClean="0">
                <a:solidFill>
                  <a:srgbClr val="C00000"/>
                </a:solidFill>
              </a:rPr>
              <a:t>:</a:t>
            </a:r>
            <a:endParaRPr lang="en-US" sz="9600" dirty="0" smtClean="0">
              <a:solidFill>
                <a:srgbClr val="C00000"/>
              </a:solidFill>
            </a:endParaRPr>
          </a:p>
          <a:p>
            <a:pPr>
              <a:buNone/>
            </a:pPr>
            <a:endParaRPr lang="en-US" sz="9600" dirty="0" smtClean="0"/>
          </a:p>
          <a:p>
            <a:pPr>
              <a:buNone/>
            </a:pPr>
            <a:r>
              <a:rPr lang="en-US" sz="9600" dirty="0" smtClean="0"/>
              <a:t>The process of </a:t>
            </a:r>
            <a:r>
              <a:rPr lang="en-US" sz="9600" dirty="0" err="1" smtClean="0"/>
              <a:t>inertization</a:t>
            </a:r>
            <a:r>
              <a:rPr lang="en-US" sz="9600" dirty="0" smtClean="0"/>
              <a:t> involves mixing of waste with cement and other substances before disposable, in order to minimize the risk of toxic substances contained in wastes migrating into surface water or ground.</a:t>
            </a:r>
          </a:p>
          <a:p>
            <a:endParaRPr lang="en-US" sz="9600" dirty="0" smtClean="0"/>
          </a:p>
          <a:p>
            <a:pPr>
              <a:buNone/>
            </a:pPr>
            <a:r>
              <a:rPr lang="en-US" sz="9600" dirty="0" smtClean="0"/>
              <a:t> </a:t>
            </a:r>
          </a:p>
          <a:p>
            <a:r>
              <a:rPr lang="en-US" sz="9600" b="1" dirty="0" smtClean="0">
                <a:solidFill>
                  <a:srgbClr val="FF0000"/>
                </a:solidFill>
              </a:rPr>
              <a:t>BIOMEDICAL WASTE MANAGEMENT IN INDIA-</a:t>
            </a:r>
            <a:endParaRPr lang="en-US" sz="9600" dirty="0" smtClean="0">
              <a:solidFill>
                <a:srgbClr val="FF0000"/>
              </a:solidFill>
            </a:endParaRPr>
          </a:p>
          <a:p>
            <a:pPr>
              <a:buNone/>
            </a:pPr>
            <a:r>
              <a:rPr lang="en-US" sz="9600" dirty="0" smtClean="0"/>
              <a:t>Biomedical waste (management and handling) rule 1998, prescribed by the ministry of environment and forests, government of India, came into force on 28</a:t>
            </a:r>
            <a:r>
              <a:rPr lang="en-US" sz="9600" baseline="30000" dirty="0" smtClean="0"/>
              <a:t>th</a:t>
            </a:r>
            <a:r>
              <a:rPr lang="en-US" sz="9600" dirty="0" smtClean="0"/>
              <a:t> July 1998. This rule applies to those who generate, collect, receive, store, dispose, treat or handle biomedical waste I any manner.</a:t>
            </a:r>
          </a:p>
          <a:p>
            <a:pPr>
              <a:buNone/>
            </a:pPr>
            <a:endParaRPr lang="en-US" sz="9600" dirty="0" smtClean="0"/>
          </a:p>
          <a:p>
            <a:pPr>
              <a:buNone/>
            </a:pPr>
            <a:endParaRPr lang="en-US" sz="9600" dirty="0" smtClean="0"/>
          </a:p>
          <a:p>
            <a:pPr lvl="0"/>
            <a:r>
              <a:rPr lang="en-US" sz="9600" b="1" dirty="0" smtClean="0">
                <a:solidFill>
                  <a:srgbClr val="002060"/>
                </a:solidFill>
              </a:rPr>
              <a:t>Color coding and type of container for disposal of biomedical waste-</a:t>
            </a:r>
            <a:endParaRPr lang="en-US" sz="9600" dirty="0" smtClean="0">
              <a:solidFill>
                <a:srgbClr val="002060"/>
              </a:solidFill>
            </a:endParaRPr>
          </a:p>
          <a:p>
            <a:pPr>
              <a:buNone/>
            </a:pPr>
            <a:r>
              <a:rPr lang="en-US" sz="9600" dirty="0" smtClean="0">
                <a:solidFill>
                  <a:srgbClr val="002060"/>
                </a:solidFill>
              </a:rPr>
              <a:t> </a:t>
            </a:r>
          </a:p>
          <a:p>
            <a:pPr>
              <a:buNone/>
            </a:pPr>
            <a:endParaRPr lang="en-US" sz="9600" dirty="0" smtClean="0"/>
          </a:p>
          <a:p>
            <a:pPr>
              <a:buNone/>
            </a:pPr>
            <a:r>
              <a:rPr lang="en-US" sz="9600" dirty="0" smtClean="0"/>
              <a:t> </a:t>
            </a:r>
          </a:p>
          <a:p>
            <a:pPr>
              <a:buNone/>
            </a:pP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28600" y="228600"/>
          <a:ext cx="8763000" cy="6238240"/>
        </p:xfrm>
        <a:graphic>
          <a:graphicData uri="http://schemas.openxmlformats.org/drawingml/2006/table">
            <a:tbl>
              <a:tblPr firstRow="1" bandRow="1">
                <a:tableStyleId>{5C22544A-7EE6-4342-B048-85BDC9FD1C3A}</a:tableStyleId>
              </a:tblPr>
              <a:tblGrid>
                <a:gridCol w="838200"/>
                <a:gridCol w="1371600"/>
                <a:gridCol w="1676400"/>
                <a:gridCol w="1828800"/>
                <a:gridCol w="3048000"/>
              </a:tblGrid>
              <a:tr h="370840">
                <a:tc>
                  <a:txBody>
                    <a:bodyPr/>
                    <a:lstStyle/>
                    <a:p>
                      <a:pPr marL="0" marR="0" algn="ctr">
                        <a:lnSpc>
                          <a:spcPct val="150000"/>
                        </a:lnSpc>
                        <a:spcBef>
                          <a:spcPts val="0"/>
                        </a:spcBef>
                        <a:spcAft>
                          <a:spcPts val="1000"/>
                        </a:spcAft>
                      </a:pPr>
                      <a:r>
                        <a:rPr lang="en-US" sz="1100" b="1" dirty="0">
                          <a:solidFill>
                            <a:srgbClr val="000000"/>
                          </a:solidFill>
                          <a:latin typeface="Verdana"/>
                          <a:ea typeface="Times New Roman"/>
                          <a:cs typeface="Times New Roman"/>
                        </a:rPr>
                        <a:t>SR. NO.</a:t>
                      </a:r>
                      <a:endParaRPr lang="en-US" sz="1100" dirty="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a:solidFill>
                            <a:srgbClr val="000000"/>
                          </a:solidFill>
                          <a:latin typeface="Verdana"/>
                          <a:ea typeface="Times New Roman"/>
                          <a:cs typeface="Times New Roman"/>
                        </a:rPr>
                        <a:t>COLOUR</a:t>
                      </a:r>
                      <a:endParaRPr lang="en-US" sz="110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a:solidFill>
                            <a:srgbClr val="000000"/>
                          </a:solidFill>
                          <a:latin typeface="Verdana"/>
                          <a:ea typeface="Times New Roman"/>
                          <a:cs typeface="Times New Roman"/>
                        </a:rPr>
                        <a:t>TYPE OF CONTAINER</a:t>
                      </a:r>
                      <a:endParaRPr lang="en-US" sz="110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a:solidFill>
                            <a:srgbClr val="000000"/>
                          </a:solidFill>
                          <a:latin typeface="Verdana"/>
                          <a:ea typeface="Times New Roman"/>
                          <a:cs typeface="Times New Roman"/>
                        </a:rPr>
                        <a:t>WASTE CATEGORIES</a:t>
                      </a:r>
                      <a:endParaRPr lang="en-US" sz="110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dirty="0">
                          <a:solidFill>
                            <a:srgbClr val="000000"/>
                          </a:solidFill>
                          <a:latin typeface="Verdana"/>
                          <a:ea typeface="Times New Roman"/>
                          <a:cs typeface="Times New Roman"/>
                        </a:rPr>
                        <a:t>TREATMENT OPTION</a:t>
                      </a:r>
                      <a:endParaRPr lang="en-US" sz="1100" dirty="0">
                        <a:latin typeface="Calibri"/>
                        <a:ea typeface="Times New Roman"/>
                        <a:cs typeface="Times New Roman"/>
                      </a:endParaRPr>
                    </a:p>
                  </a:txBody>
                  <a:tcPr marL="68580" marR="68580" marT="0" marB="0" anchor="ctr"/>
                </a:tc>
              </a:tr>
              <a:tr h="370840">
                <a:tc>
                  <a:txBody>
                    <a:bodyPr/>
                    <a:lstStyle/>
                    <a:p>
                      <a:pPr marL="342900" marR="91440" lvl="0" indent="-342900" algn="ctr">
                        <a:lnSpc>
                          <a:spcPct val="150000"/>
                        </a:lnSpc>
                        <a:spcBef>
                          <a:spcPts val="0"/>
                        </a:spcBef>
                        <a:spcAft>
                          <a:spcPts val="0"/>
                        </a:spcAft>
                        <a:tabLst>
                          <a:tab pos="457200" algn="l"/>
                        </a:tabLst>
                      </a:pPr>
                      <a:r>
                        <a:rPr lang="en-US" sz="1600" dirty="0" smtClean="0">
                          <a:latin typeface="Calibri"/>
                          <a:ea typeface="Times New Roman"/>
                          <a:cs typeface="Times New Roman"/>
                        </a:rPr>
                        <a:t>1.</a:t>
                      </a:r>
                      <a:endParaRPr lang="en-US" sz="1600" dirty="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600" b="1" dirty="0">
                          <a:solidFill>
                            <a:srgbClr val="FFFF66"/>
                          </a:solidFill>
                          <a:latin typeface="Verdana"/>
                          <a:ea typeface="Times New Roman"/>
                          <a:cs typeface="Times New Roman"/>
                        </a:rPr>
                        <a:t>YELLOW</a:t>
                      </a:r>
                      <a:endParaRPr lang="en-US" sz="1600" b="1" dirty="0">
                        <a:solidFill>
                          <a:srgbClr val="FFFF66"/>
                        </a:solidFill>
                        <a:latin typeface="Calibri"/>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1800">
                          <a:solidFill>
                            <a:srgbClr val="000000"/>
                          </a:solidFill>
                          <a:latin typeface="Verdana"/>
                          <a:ea typeface="Times New Roman"/>
                          <a:cs typeface="Times New Roman"/>
                        </a:rPr>
                        <a:t>Plastic bag</a:t>
                      </a:r>
                      <a:endParaRPr lang="en-US" sz="1800">
                        <a:latin typeface="Calibri"/>
                        <a:ea typeface="Times New Roman"/>
                        <a:cs typeface="Times New Roman"/>
                      </a:endParaRPr>
                    </a:p>
                  </a:txBody>
                  <a:tcPr marL="68580" marR="68580" marT="0" marB="0"/>
                </a:tc>
                <a:tc>
                  <a:txBody>
                    <a:bodyPr/>
                    <a:lstStyle/>
                    <a:p>
                      <a:pPr marL="0" marR="0" algn="l">
                        <a:lnSpc>
                          <a:spcPct val="115000"/>
                        </a:lnSpc>
                        <a:spcBef>
                          <a:spcPts val="0"/>
                        </a:spcBef>
                        <a:spcAft>
                          <a:spcPts val="1000"/>
                        </a:spcAft>
                      </a:pPr>
                      <a:r>
                        <a:rPr lang="en-US" sz="1600">
                          <a:solidFill>
                            <a:srgbClr val="000000"/>
                          </a:solidFill>
                          <a:latin typeface="Verdana"/>
                          <a:ea typeface="Times New Roman"/>
                          <a:cs typeface="Times New Roman"/>
                        </a:rPr>
                        <a:t>Plastic bag</a:t>
                      </a:r>
                      <a:endParaRPr lang="en-US" sz="1600">
                        <a:latin typeface="Calibri"/>
                        <a:ea typeface="Times New Roman"/>
                        <a:cs typeface="Times New Roman"/>
                      </a:endParaRPr>
                    </a:p>
                  </a:txBody>
                  <a:tcPr marL="68580" marR="68580" marT="0" marB="0"/>
                </a:tc>
                <a:tc>
                  <a:txBody>
                    <a:bodyPr/>
                    <a:lstStyle/>
                    <a:p>
                      <a:pPr marL="0" marR="0" algn="l">
                        <a:lnSpc>
                          <a:spcPct val="115000"/>
                        </a:lnSpc>
                        <a:spcBef>
                          <a:spcPts val="0"/>
                        </a:spcBef>
                        <a:spcAft>
                          <a:spcPts val="1000"/>
                        </a:spcAft>
                      </a:pPr>
                      <a:r>
                        <a:rPr lang="en-US" sz="1600">
                          <a:solidFill>
                            <a:srgbClr val="000000"/>
                          </a:solidFill>
                          <a:latin typeface="Verdana"/>
                          <a:ea typeface="Times New Roman"/>
                          <a:cs typeface="Times New Roman"/>
                        </a:rPr>
                        <a:t>Human &amp; Animal waste (Animal tissues, Body parts, organ, carcasses),</a:t>
                      </a:r>
                      <a:endParaRPr lang="en-US" sz="1600">
                        <a:latin typeface="Calibri"/>
                        <a:ea typeface="Times New Roman"/>
                        <a:cs typeface="Times New Roman"/>
                      </a:endParaRPr>
                    </a:p>
                    <a:p>
                      <a:pPr marL="0" marR="0" algn="l">
                        <a:lnSpc>
                          <a:spcPct val="115000"/>
                        </a:lnSpc>
                        <a:spcBef>
                          <a:spcPts val="0"/>
                        </a:spcBef>
                        <a:spcAft>
                          <a:spcPts val="1000"/>
                        </a:spcAft>
                      </a:pPr>
                      <a:r>
                        <a:rPr lang="en-US" sz="1600">
                          <a:solidFill>
                            <a:srgbClr val="000000"/>
                          </a:solidFill>
                          <a:latin typeface="Verdana"/>
                          <a:ea typeface="Times New Roman"/>
                          <a:cs typeface="Times New Roman"/>
                        </a:rPr>
                        <a:t>Microbial and bio-medical waste, i.e., laboratories cultures, vaccines, microbiological specimens  </a:t>
                      </a:r>
                      <a:endParaRPr lang="en-US" sz="1600">
                        <a:latin typeface="Calibri"/>
                        <a:ea typeface="Times New Roman"/>
                        <a:cs typeface="Times New Roman"/>
                      </a:endParaRPr>
                    </a:p>
                  </a:txBody>
                  <a:tcPr marL="68580" marR="68580" marT="0" marB="0"/>
                </a:tc>
              </a:tr>
              <a:tr h="370840">
                <a:tc>
                  <a:txBody>
                    <a:bodyPr/>
                    <a:lstStyle/>
                    <a:p>
                      <a:pPr marL="342900" marR="0" lvl="0" indent="-342900" algn="ctr">
                        <a:lnSpc>
                          <a:spcPct val="150000"/>
                        </a:lnSpc>
                        <a:spcBef>
                          <a:spcPts val="0"/>
                        </a:spcBef>
                        <a:spcAft>
                          <a:spcPts val="0"/>
                        </a:spcAft>
                        <a:tabLst>
                          <a:tab pos="457200" algn="l"/>
                        </a:tabLst>
                      </a:pPr>
                      <a:r>
                        <a:rPr lang="en-US" sz="1600" dirty="0" smtClean="0">
                          <a:latin typeface="Calibri"/>
                          <a:ea typeface="Times New Roman"/>
                          <a:cs typeface="Times New Roman"/>
                        </a:rPr>
                        <a:t>2.</a:t>
                      </a:r>
                      <a:endParaRPr lang="en-US" sz="1600" dirty="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600" b="1" dirty="0">
                          <a:solidFill>
                            <a:srgbClr val="C00000"/>
                          </a:solidFill>
                          <a:latin typeface="Verdana"/>
                          <a:ea typeface="Times New Roman"/>
                          <a:cs typeface="Times New Roman"/>
                        </a:rPr>
                        <a:t>RED</a:t>
                      </a:r>
                      <a:endParaRPr lang="en-US" sz="1600" dirty="0">
                        <a:solidFill>
                          <a:srgbClr val="C00000"/>
                        </a:solidFill>
                        <a:latin typeface="Calibri"/>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endParaRPr lang="en-US" sz="1800" dirty="0">
                        <a:solidFill>
                          <a:srgbClr val="000000"/>
                        </a:solidFill>
                        <a:latin typeface="Verdana"/>
                        <a:ea typeface="Times New Roman"/>
                        <a:cs typeface="Times New Roman"/>
                      </a:endParaRPr>
                    </a:p>
                    <a:p>
                      <a:pPr marL="0" marR="0" algn="l">
                        <a:lnSpc>
                          <a:spcPct val="115000"/>
                        </a:lnSpc>
                        <a:spcBef>
                          <a:spcPts val="0"/>
                        </a:spcBef>
                        <a:spcAft>
                          <a:spcPts val="1000"/>
                        </a:spcAft>
                      </a:pPr>
                      <a:r>
                        <a:rPr lang="en-US" sz="1800" dirty="0">
                          <a:solidFill>
                            <a:srgbClr val="000000"/>
                          </a:solidFill>
                          <a:latin typeface="Verdana"/>
                          <a:ea typeface="Times New Roman"/>
                          <a:cs typeface="Times New Roman"/>
                        </a:rPr>
                        <a:t>Disinfected container / plastic bag</a:t>
                      </a:r>
                      <a:endParaRPr lang="en-US" sz="1800" dirty="0">
                        <a:latin typeface="Calibri"/>
                        <a:ea typeface="Times New Roman"/>
                        <a:cs typeface="Times New Roman"/>
                      </a:endParaRPr>
                    </a:p>
                  </a:txBody>
                  <a:tcPr marL="68580" marR="68580" marT="0" marB="0"/>
                </a:tc>
                <a:tc>
                  <a:txBody>
                    <a:bodyPr/>
                    <a:lstStyle/>
                    <a:p>
                      <a:pPr marL="0" marR="0" algn="l">
                        <a:lnSpc>
                          <a:spcPct val="115000"/>
                        </a:lnSpc>
                        <a:spcBef>
                          <a:spcPts val="0"/>
                        </a:spcBef>
                        <a:spcAft>
                          <a:spcPts val="1000"/>
                        </a:spcAft>
                      </a:pPr>
                      <a:endParaRPr lang="en-US" sz="1600" dirty="0">
                        <a:solidFill>
                          <a:srgbClr val="000000"/>
                        </a:solidFill>
                        <a:latin typeface="Verdana"/>
                        <a:ea typeface="Times New Roman"/>
                        <a:cs typeface="Times New Roman"/>
                      </a:endParaRPr>
                    </a:p>
                    <a:p>
                      <a:pPr marL="0" marR="0" algn="l">
                        <a:lnSpc>
                          <a:spcPct val="115000"/>
                        </a:lnSpc>
                        <a:spcBef>
                          <a:spcPts val="0"/>
                        </a:spcBef>
                        <a:spcAft>
                          <a:spcPts val="1000"/>
                        </a:spcAft>
                      </a:pPr>
                      <a:r>
                        <a:rPr lang="en-US" sz="1600" dirty="0">
                          <a:solidFill>
                            <a:srgbClr val="000000"/>
                          </a:solidFill>
                          <a:latin typeface="Verdana"/>
                          <a:ea typeface="Times New Roman"/>
                          <a:cs typeface="Times New Roman"/>
                        </a:rPr>
                        <a:t>Disinfected container / plastic bag</a:t>
                      </a:r>
                      <a:endParaRPr lang="en-US" sz="1600" dirty="0">
                        <a:latin typeface="Calibri"/>
                        <a:ea typeface="Times New Roman"/>
                        <a:cs typeface="Times New Roman"/>
                      </a:endParaRPr>
                    </a:p>
                  </a:txBody>
                  <a:tcPr marL="68580" marR="68580" marT="0" marB="0"/>
                </a:tc>
                <a:tc>
                  <a:txBody>
                    <a:bodyPr/>
                    <a:lstStyle/>
                    <a:p>
                      <a:pPr marL="742950" marR="0" lvl="1" indent="-285750" algn="l">
                        <a:lnSpc>
                          <a:spcPct val="115000"/>
                        </a:lnSpc>
                        <a:spcBef>
                          <a:spcPts val="0"/>
                        </a:spcBef>
                        <a:spcAft>
                          <a:spcPts val="0"/>
                        </a:spcAft>
                        <a:buFont typeface="+mj-lt"/>
                        <a:buNone/>
                        <a:tabLst>
                          <a:tab pos="253365" algn="l"/>
                        </a:tabLst>
                      </a:pPr>
                      <a:r>
                        <a:rPr lang="en-US" sz="1600" dirty="0" smtClean="0">
                          <a:solidFill>
                            <a:srgbClr val="000000"/>
                          </a:solidFill>
                          <a:latin typeface="Verdana"/>
                          <a:ea typeface="Times New Roman"/>
                          <a:cs typeface="Times New Roman"/>
                        </a:rPr>
                        <a:t>a). Microbiological </a:t>
                      </a:r>
                      <a:r>
                        <a:rPr lang="en-US" sz="1600" dirty="0">
                          <a:solidFill>
                            <a:srgbClr val="000000"/>
                          </a:solidFill>
                          <a:latin typeface="Verdana"/>
                          <a:ea typeface="Times New Roman"/>
                          <a:cs typeface="Times New Roman"/>
                        </a:rPr>
                        <a:t>and biotechnological wastes, soiled waste.</a:t>
                      </a:r>
                      <a:endParaRPr lang="en-US" sz="1600" dirty="0">
                        <a:latin typeface="Calibri"/>
                        <a:ea typeface="Times New Roman"/>
                        <a:cs typeface="Times New Roman"/>
                      </a:endParaRPr>
                    </a:p>
                    <a:p>
                      <a:pPr marL="742950" marR="0" lvl="1" indent="-285750" algn="l">
                        <a:lnSpc>
                          <a:spcPct val="115000"/>
                        </a:lnSpc>
                        <a:spcBef>
                          <a:spcPts val="0"/>
                        </a:spcBef>
                        <a:spcAft>
                          <a:spcPts val="0"/>
                        </a:spcAft>
                        <a:buFont typeface="+mj-lt"/>
                        <a:buAutoNum type="alphaLcParenR"/>
                        <a:tabLst>
                          <a:tab pos="253365" algn="l"/>
                        </a:tabLst>
                      </a:pPr>
                      <a:r>
                        <a:rPr lang="en-US" sz="1600" dirty="0">
                          <a:solidFill>
                            <a:srgbClr val="000000"/>
                          </a:solidFill>
                          <a:latin typeface="Verdana"/>
                          <a:ea typeface="Times New Roman"/>
                          <a:cs typeface="Times New Roman"/>
                        </a:rPr>
                        <a:t>Plastics, I.V. sets, catheters, syringes, gloves.</a:t>
                      </a:r>
                      <a:endParaRPr lang="en-US" sz="1600" dirty="0">
                        <a:latin typeface="Calibri"/>
                        <a:ea typeface="Times New Roman"/>
                        <a:cs typeface="Times New Roman"/>
                      </a:endParaRPr>
                    </a:p>
                    <a:p>
                      <a:pPr marL="742950" marR="0" lvl="1" indent="-285750" algn="l">
                        <a:lnSpc>
                          <a:spcPct val="115000"/>
                        </a:lnSpc>
                        <a:spcBef>
                          <a:spcPts val="0"/>
                        </a:spcBef>
                        <a:spcAft>
                          <a:spcPts val="0"/>
                        </a:spcAft>
                        <a:buFont typeface="+mj-lt"/>
                        <a:buAutoNum type="alphaLcParenR"/>
                        <a:tabLst>
                          <a:tab pos="253365" algn="l"/>
                        </a:tabLst>
                      </a:pPr>
                      <a:r>
                        <a:rPr lang="en-US" sz="1600" dirty="0">
                          <a:solidFill>
                            <a:srgbClr val="000000"/>
                          </a:solidFill>
                          <a:latin typeface="Verdana"/>
                          <a:ea typeface="Times New Roman"/>
                          <a:cs typeface="Times New Roman"/>
                        </a:rPr>
                        <a:t>Items contaminated with blood &amp; body fluids, cotton dressings, soiled plaster, linen, bedding </a:t>
                      </a:r>
                      <a:endParaRPr lang="en-US" sz="16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0"/>
          <a:ext cx="8839200" cy="6477000"/>
        </p:xfrm>
        <a:graphic>
          <a:graphicData uri="http://schemas.openxmlformats.org/drawingml/2006/table">
            <a:tbl>
              <a:tblPr firstRow="1" bandRow="1">
                <a:tableStyleId>{5C22544A-7EE6-4342-B048-85BDC9FD1C3A}</a:tableStyleId>
              </a:tblPr>
              <a:tblGrid>
                <a:gridCol w="685800"/>
                <a:gridCol w="990600"/>
                <a:gridCol w="1676400"/>
                <a:gridCol w="2133600"/>
                <a:gridCol w="3352800"/>
              </a:tblGrid>
              <a:tr h="755536">
                <a:tc>
                  <a:txBody>
                    <a:bodyPr/>
                    <a:lstStyle/>
                    <a:p>
                      <a:pPr marL="0" marR="0" algn="ctr">
                        <a:lnSpc>
                          <a:spcPct val="150000"/>
                        </a:lnSpc>
                        <a:spcBef>
                          <a:spcPts val="0"/>
                        </a:spcBef>
                        <a:spcAft>
                          <a:spcPts val="1000"/>
                        </a:spcAft>
                      </a:pPr>
                      <a:r>
                        <a:rPr lang="en-US" sz="1100" b="1" dirty="0">
                          <a:solidFill>
                            <a:srgbClr val="000000"/>
                          </a:solidFill>
                          <a:latin typeface="Verdana"/>
                          <a:ea typeface="Times New Roman"/>
                          <a:cs typeface="Times New Roman"/>
                        </a:rPr>
                        <a:t>SR. NO.</a:t>
                      </a:r>
                      <a:endParaRPr lang="en-US" sz="1100" dirty="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a:solidFill>
                            <a:srgbClr val="000000"/>
                          </a:solidFill>
                          <a:latin typeface="Verdana"/>
                          <a:ea typeface="Times New Roman"/>
                          <a:cs typeface="Times New Roman"/>
                        </a:rPr>
                        <a:t>COLOUR</a:t>
                      </a:r>
                      <a:endParaRPr lang="en-US" sz="110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a:solidFill>
                            <a:srgbClr val="000000"/>
                          </a:solidFill>
                          <a:latin typeface="Verdana"/>
                          <a:ea typeface="Times New Roman"/>
                          <a:cs typeface="Times New Roman"/>
                        </a:rPr>
                        <a:t>TYPE OF CONTAINER</a:t>
                      </a:r>
                      <a:endParaRPr lang="en-US" sz="110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a:solidFill>
                            <a:srgbClr val="000000"/>
                          </a:solidFill>
                          <a:latin typeface="Verdana"/>
                          <a:ea typeface="Times New Roman"/>
                          <a:cs typeface="Times New Roman"/>
                        </a:rPr>
                        <a:t>WASTE CATEGORIES</a:t>
                      </a:r>
                      <a:endParaRPr lang="en-US" sz="1100">
                        <a:latin typeface="Calibri"/>
                        <a:ea typeface="Times New Roman"/>
                        <a:cs typeface="Times New Roman"/>
                      </a:endParaRPr>
                    </a:p>
                  </a:txBody>
                  <a:tcPr marL="68580" marR="68580" marT="0" marB="0" anchor="ctr"/>
                </a:tc>
                <a:tc>
                  <a:txBody>
                    <a:bodyPr/>
                    <a:lstStyle/>
                    <a:p>
                      <a:pPr marL="0" marR="0" algn="ctr">
                        <a:lnSpc>
                          <a:spcPct val="150000"/>
                        </a:lnSpc>
                        <a:spcBef>
                          <a:spcPts val="0"/>
                        </a:spcBef>
                        <a:spcAft>
                          <a:spcPts val="1000"/>
                        </a:spcAft>
                      </a:pPr>
                      <a:r>
                        <a:rPr lang="en-US" sz="1100" b="1" dirty="0">
                          <a:solidFill>
                            <a:srgbClr val="000000"/>
                          </a:solidFill>
                          <a:latin typeface="Verdana"/>
                          <a:ea typeface="Times New Roman"/>
                          <a:cs typeface="Times New Roman"/>
                        </a:rPr>
                        <a:t>TREATMENT OPTION</a:t>
                      </a:r>
                      <a:endParaRPr lang="en-US" sz="1100" dirty="0">
                        <a:latin typeface="Calibri"/>
                        <a:ea typeface="Times New Roman"/>
                        <a:cs typeface="Times New Roman"/>
                      </a:endParaRPr>
                    </a:p>
                  </a:txBody>
                  <a:tcPr marL="68580" marR="68580" marT="0" marB="0" anchor="ctr"/>
                </a:tc>
              </a:tr>
              <a:tr h="3650610">
                <a:tc>
                  <a:txBody>
                    <a:bodyPr/>
                    <a:lstStyle/>
                    <a:p>
                      <a:pPr marL="342900" marR="0" lvl="0" indent="-342900" algn="ctr">
                        <a:lnSpc>
                          <a:spcPct val="115000"/>
                        </a:lnSpc>
                        <a:spcBef>
                          <a:spcPts val="0"/>
                        </a:spcBef>
                        <a:spcAft>
                          <a:spcPts val="0"/>
                        </a:spcAft>
                        <a:tabLst>
                          <a:tab pos="457200" algn="l"/>
                        </a:tabLst>
                      </a:pPr>
                      <a:r>
                        <a:rPr lang="en-US" sz="2400" dirty="0" smtClean="0">
                          <a:latin typeface="Calibri"/>
                          <a:ea typeface="Times New Roman"/>
                          <a:cs typeface="Times New Roman"/>
                        </a:rPr>
                        <a:t>3.</a:t>
                      </a:r>
                      <a:endParaRPr lang="en-US" sz="2400" dirty="0">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800" b="1" dirty="0">
                          <a:solidFill>
                            <a:srgbClr val="0070C0"/>
                          </a:solidFill>
                          <a:latin typeface="Verdana"/>
                          <a:ea typeface="Times New Roman"/>
                          <a:cs typeface="Times New Roman"/>
                        </a:rPr>
                        <a:t>BLUE</a:t>
                      </a:r>
                      <a:r>
                        <a:rPr lang="en-US" sz="1800" b="1" dirty="0">
                          <a:solidFill>
                            <a:srgbClr val="000000"/>
                          </a:solidFill>
                          <a:latin typeface="Verdana"/>
                          <a:ea typeface="Times New Roman"/>
                          <a:cs typeface="Times New Roman"/>
                        </a:rPr>
                        <a:t> / </a:t>
                      </a:r>
                      <a:r>
                        <a:rPr lang="en-US" sz="1800" b="1" dirty="0" smtClean="0">
                          <a:solidFill>
                            <a:srgbClr val="000000"/>
                          </a:solidFill>
                          <a:latin typeface="Verdana"/>
                          <a:ea typeface="Times New Roman"/>
                          <a:cs typeface="Times New Roman"/>
                        </a:rPr>
                        <a:t>WHITE Translucent</a:t>
                      </a:r>
                      <a:endParaRPr lang="en-US" sz="1800" dirty="0">
                        <a:latin typeface="Calibri"/>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2000" dirty="0">
                          <a:solidFill>
                            <a:srgbClr val="000000"/>
                          </a:solidFill>
                          <a:latin typeface="Verdana"/>
                          <a:ea typeface="Times New Roman"/>
                          <a:cs typeface="Times New Roman"/>
                        </a:rPr>
                        <a:t>Plastic bag / puncture proof container</a:t>
                      </a:r>
                      <a:endParaRPr lang="en-US" sz="2000" dirty="0">
                        <a:latin typeface="Calibri"/>
                        <a:ea typeface="Times New Roman"/>
                        <a:cs typeface="Times New Roman"/>
                      </a:endParaRPr>
                    </a:p>
                  </a:txBody>
                  <a:tcPr marL="68580" marR="68580" marT="0" marB="0"/>
                </a:tc>
                <a:tc>
                  <a:txBody>
                    <a:bodyPr/>
                    <a:lstStyle/>
                    <a:p>
                      <a:pPr marL="0" marR="0" algn="l">
                        <a:lnSpc>
                          <a:spcPct val="115000"/>
                        </a:lnSpc>
                        <a:spcBef>
                          <a:spcPts val="0"/>
                        </a:spcBef>
                        <a:spcAft>
                          <a:spcPts val="1000"/>
                        </a:spcAft>
                      </a:pPr>
                      <a:r>
                        <a:rPr lang="en-US" sz="2000" dirty="0">
                          <a:solidFill>
                            <a:srgbClr val="000000"/>
                          </a:solidFill>
                          <a:latin typeface="Verdana"/>
                          <a:ea typeface="Times New Roman"/>
                          <a:cs typeface="Times New Roman"/>
                        </a:rPr>
                        <a:t>Plastic bag / puncture proof container</a:t>
                      </a:r>
                      <a:endParaRPr lang="en-US" sz="2000" dirty="0">
                        <a:latin typeface="Calibri"/>
                        <a:ea typeface="Times New Roman"/>
                        <a:cs typeface="Times New Roman"/>
                      </a:endParaRPr>
                    </a:p>
                  </a:txBody>
                  <a:tcPr marL="68580" marR="68580" marT="0" marB="0"/>
                </a:tc>
                <a:tc>
                  <a:txBody>
                    <a:bodyPr/>
                    <a:lstStyle/>
                    <a:p>
                      <a:pPr marL="742950" marR="0" lvl="1" indent="-285750" algn="l">
                        <a:lnSpc>
                          <a:spcPct val="115000"/>
                        </a:lnSpc>
                        <a:spcBef>
                          <a:spcPts val="0"/>
                        </a:spcBef>
                        <a:spcAft>
                          <a:spcPts val="0"/>
                        </a:spcAft>
                        <a:buFont typeface="+mj-lt"/>
                        <a:buAutoNum type="alphaLcParenR"/>
                        <a:tabLst>
                          <a:tab pos="253365" algn="l"/>
                        </a:tabLst>
                      </a:pPr>
                      <a:r>
                        <a:rPr lang="en-US" sz="2000" dirty="0">
                          <a:solidFill>
                            <a:srgbClr val="000000"/>
                          </a:solidFill>
                          <a:latin typeface="Verdana"/>
                          <a:ea typeface="Times New Roman"/>
                          <a:cs typeface="Times New Roman"/>
                        </a:rPr>
                        <a:t>Waste sharps, needles, scalpels, blades, glass ampoules, etc.</a:t>
                      </a:r>
                      <a:endParaRPr lang="en-US" sz="2000" dirty="0">
                        <a:latin typeface="Calibri"/>
                        <a:ea typeface="Times New Roman"/>
                        <a:cs typeface="Times New Roman"/>
                      </a:endParaRPr>
                    </a:p>
                    <a:p>
                      <a:pPr marL="742950" marR="0" lvl="1" indent="-285750" algn="l">
                        <a:lnSpc>
                          <a:spcPct val="115000"/>
                        </a:lnSpc>
                        <a:spcBef>
                          <a:spcPts val="0"/>
                        </a:spcBef>
                        <a:spcAft>
                          <a:spcPts val="0"/>
                        </a:spcAft>
                        <a:buFont typeface="+mj-lt"/>
                        <a:buAutoNum type="alphaLcParenR"/>
                        <a:tabLst>
                          <a:tab pos="253365" algn="l"/>
                        </a:tabLst>
                      </a:pPr>
                      <a:r>
                        <a:rPr lang="en-US" sz="2000" dirty="0">
                          <a:solidFill>
                            <a:srgbClr val="000000"/>
                          </a:solidFill>
                          <a:latin typeface="Verdana"/>
                          <a:ea typeface="Times New Roman"/>
                          <a:cs typeface="Times New Roman"/>
                        </a:rPr>
                        <a:t>Solid waste from disposable items other than sharps.    </a:t>
                      </a:r>
                      <a:endParaRPr lang="en-US" sz="2000" dirty="0">
                        <a:latin typeface="Calibri"/>
                        <a:ea typeface="Times New Roman"/>
                        <a:cs typeface="Times New Roman"/>
                      </a:endParaRPr>
                    </a:p>
                  </a:txBody>
                  <a:tcPr marL="68580" marR="68580" marT="0" marB="0"/>
                </a:tc>
              </a:tr>
              <a:tr h="2070854">
                <a:tc>
                  <a:txBody>
                    <a:bodyPr/>
                    <a:lstStyle/>
                    <a:p>
                      <a:pPr marL="342900" marR="0" lvl="0" indent="-342900" algn="ctr">
                        <a:lnSpc>
                          <a:spcPct val="115000"/>
                        </a:lnSpc>
                        <a:spcBef>
                          <a:spcPts val="0"/>
                        </a:spcBef>
                        <a:spcAft>
                          <a:spcPts val="0"/>
                        </a:spcAft>
                        <a:tabLst>
                          <a:tab pos="457200" algn="l"/>
                        </a:tabLst>
                      </a:pPr>
                      <a:r>
                        <a:rPr lang="en-US" sz="2400" dirty="0" smtClean="0">
                          <a:latin typeface="Calibri"/>
                          <a:ea typeface="Times New Roman"/>
                          <a:cs typeface="Times New Roman"/>
                        </a:rPr>
                        <a:t>4.</a:t>
                      </a:r>
                      <a:endParaRPr lang="en-US" sz="2400" dirty="0">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1000"/>
                        </a:spcAft>
                      </a:pPr>
                      <a:r>
                        <a:rPr lang="en-US" sz="1800" b="1" dirty="0">
                          <a:solidFill>
                            <a:srgbClr val="000000"/>
                          </a:solidFill>
                          <a:latin typeface="Verdana"/>
                          <a:ea typeface="Times New Roman"/>
                          <a:cs typeface="Times New Roman"/>
                        </a:rPr>
                        <a:t>BLACK</a:t>
                      </a:r>
                      <a:endParaRPr lang="en-US" sz="1800" dirty="0">
                        <a:latin typeface="Calibri"/>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endParaRPr lang="en-US" sz="2000" dirty="0">
                        <a:solidFill>
                          <a:srgbClr val="000000"/>
                        </a:solidFill>
                        <a:latin typeface="Verdana"/>
                        <a:ea typeface="Times New Roman"/>
                        <a:cs typeface="Times New Roman"/>
                      </a:endParaRPr>
                    </a:p>
                    <a:p>
                      <a:pPr marL="0" marR="0" algn="l">
                        <a:lnSpc>
                          <a:spcPct val="115000"/>
                        </a:lnSpc>
                        <a:spcBef>
                          <a:spcPts val="0"/>
                        </a:spcBef>
                        <a:spcAft>
                          <a:spcPts val="1000"/>
                        </a:spcAft>
                      </a:pPr>
                      <a:r>
                        <a:rPr lang="en-US" sz="2000" dirty="0">
                          <a:solidFill>
                            <a:srgbClr val="000000"/>
                          </a:solidFill>
                          <a:latin typeface="Verdana"/>
                          <a:ea typeface="Times New Roman"/>
                          <a:cs typeface="Times New Roman"/>
                        </a:rPr>
                        <a:t>Plastic bag</a:t>
                      </a:r>
                      <a:endParaRPr lang="en-US" sz="2000" dirty="0">
                        <a:latin typeface="Calibri"/>
                        <a:ea typeface="Times New Roman"/>
                        <a:cs typeface="Times New Roman"/>
                      </a:endParaRPr>
                    </a:p>
                  </a:txBody>
                  <a:tcPr marL="68580" marR="68580" marT="0" marB="0"/>
                </a:tc>
                <a:tc>
                  <a:txBody>
                    <a:bodyPr/>
                    <a:lstStyle/>
                    <a:p>
                      <a:pPr marL="0" marR="0" algn="l">
                        <a:lnSpc>
                          <a:spcPct val="115000"/>
                        </a:lnSpc>
                        <a:spcBef>
                          <a:spcPts val="0"/>
                        </a:spcBef>
                        <a:spcAft>
                          <a:spcPts val="1000"/>
                        </a:spcAft>
                      </a:pPr>
                      <a:endParaRPr lang="en-US" sz="2000">
                        <a:solidFill>
                          <a:srgbClr val="000000"/>
                        </a:solidFill>
                        <a:latin typeface="Verdana"/>
                        <a:ea typeface="Times New Roman"/>
                        <a:cs typeface="Times New Roman"/>
                      </a:endParaRPr>
                    </a:p>
                    <a:p>
                      <a:pPr marL="0" marR="0" algn="l">
                        <a:lnSpc>
                          <a:spcPct val="115000"/>
                        </a:lnSpc>
                        <a:spcBef>
                          <a:spcPts val="0"/>
                        </a:spcBef>
                        <a:spcAft>
                          <a:spcPts val="1000"/>
                        </a:spcAft>
                      </a:pPr>
                      <a:r>
                        <a:rPr lang="en-US" sz="2000">
                          <a:solidFill>
                            <a:srgbClr val="000000"/>
                          </a:solidFill>
                          <a:latin typeface="Verdana"/>
                          <a:ea typeface="Times New Roman"/>
                          <a:cs typeface="Times New Roman"/>
                        </a:rPr>
                        <a:t>Plastic bag</a:t>
                      </a:r>
                      <a:endParaRPr lang="en-US" sz="2000">
                        <a:latin typeface="Calibri"/>
                        <a:ea typeface="Times New Roman"/>
                        <a:cs typeface="Times New Roman"/>
                      </a:endParaRPr>
                    </a:p>
                  </a:txBody>
                  <a:tcPr marL="68580" marR="68580" marT="0" marB="0"/>
                </a:tc>
                <a:tc>
                  <a:txBody>
                    <a:bodyPr/>
                    <a:lstStyle/>
                    <a:p>
                      <a:pPr marL="0" marR="0" algn="l">
                        <a:lnSpc>
                          <a:spcPct val="115000"/>
                        </a:lnSpc>
                        <a:spcBef>
                          <a:spcPts val="0"/>
                        </a:spcBef>
                        <a:spcAft>
                          <a:spcPts val="1000"/>
                        </a:spcAft>
                      </a:pPr>
                      <a:r>
                        <a:rPr lang="en-US" sz="2000" dirty="0">
                          <a:solidFill>
                            <a:srgbClr val="000000"/>
                          </a:solidFill>
                          <a:latin typeface="Verdana"/>
                          <a:ea typeface="Times New Roman"/>
                          <a:cs typeface="Times New Roman"/>
                        </a:rPr>
                        <a:t>Discarded medicines, </a:t>
                      </a:r>
                      <a:r>
                        <a:rPr lang="en-US" sz="2000" dirty="0" err="1" smtClean="0">
                          <a:solidFill>
                            <a:srgbClr val="000000"/>
                          </a:solidFill>
                          <a:latin typeface="Verdana"/>
                          <a:ea typeface="Times New Roman"/>
                          <a:cs typeface="Times New Roman"/>
                        </a:rPr>
                        <a:t>cytotoxic</a:t>
                      </a:r>
                      <a:r>
                        <a:rPr lang="en-US" sz="2000" dirty="0" smtClean="0">
                          <a:solidFill>
                            <a:srgbClr val="000000"/>
                          </a:solidFill>
                          <a:latin typeface="Verdana"/>
                          <a:ea typeface="Times New Roman"/>
                          <a:cs typeface="Times New Roman"/>
                        </a:rPr>
                        <a:t> </a:t>
                      </a:r>
                      <a:r>
                        <a:rPr lang="en-US" sz="2000" dirty="0">
                          <a:solidFill>
                            <a:srgbClr val="000000"/>
                          </a:solidFill>
                          <a:latin typeface="Verdana"/>
                          <a:ea typeface="Times New Roman"/>
                          <a:cs typeface="Times New Roman"/>
                        </a:rPr>
                        <a:t>drugs, and incineration ash and chemical wastes.</a:t>
                      </a:r>
                      <a:endParaRPr lang="en-US" sz="20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172200"/>
          </a:xfrm>
        </p:spPr>
        <p:txBody>
          <a:bodyPr>
            <a:normAutofit fontScale="92500"/>
          </a:bodyPr>
          <a:lstStyle/>
          <a:p>
            <a:endParaRPr lang="en-US" dirty="0" smtClean="0"/>
          </a:p>
          <a:p>
            <a:endParaRPr lang="en-US" dirty="0" smtClean="0"/>
          </a:p>
          <a:p>
            <a:endParaRPr lang="en-US" dirty="0" smtClean="0"/>
          </a:p>
          <a:p>
            <a:pPr>
              <a:buNone/>
            </a:pPr>
            <a:r>
              <a:rPr lang="en-US" sz="16600" b="1" dirty="0" smtClean="0">
                <a:solidFill>
                  <a:srgbClr val="002060"/>
                </a:solidFill>
              </a:rPr>
              <a:t>Thank you</a:t>
            </a:r>
            <a:endParaRPr lang="en-US" sz="16600" b="1"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lvl="0"/>
            <a:endParaRPr lang="en-US" dirty="0" smtClean="0"/>
          </a:p>
          <a:p>
            <a:pPr lvl="0"/>
            <a:endParaRPr lang="en-US" dirty="0" smtClean="0"/>
          </a:p>
          <a:p>
            <a:pPr>
              <a:buNone/>
            </a:pPr>
            <a:r>
              <a:rPr lang="en-US" dirty="0" smtClean="0"/>
              <a:t>1. An </a:t>
            </a:r>
            <a:r>
              <a:rPr lang="en-US" b="1" dirty="0" smtClean="0">
                <a:solidFill>
                  <a:srgbClr val="00B0F0"/>
                </a:solidFill>
              </a:rPr>
              <a:t>INFECTION AGENT</a:t>
            </a:r>
            <a:r>
              <a:rPr lang="en-US" b="1" dirty="0" smtClean="0"/>
              <a:t> </a:t>
            </a:r>
            <a:r>
              <a:rPr lang="en-US" dirty="0" smtClean="0"/>
              <a:t>or pathogen or causative agent-</a:t>
            </a:r>
          </a:p>
          <a:p>
            <a:pPr lvl="0">
              <a:buNone/>
            </a:pPr>
            <a:r>
              <a:rPr lang="en-US" dirty="0" smtClean="0"/>
              <a:t>Micro organism includes bacteria, virus, fungi and protozoa micro organism.</a:t>
            </a:r>
          </a:p>
          <a:p>
            <a:pPr>
              <a:buNone/>
            </a:pPr>
            <a:r>
              <a:rPr lang="en-US" b="1" dirty="0" smtClean="0"/>
              <a:t>2. </a:t>
            </a:r>
            <a:r>
              <a:rPr lang="en-US" b="1" dirty="0" smtClean="0">
                <a:solidFill>
                  <a:srgbClr val="00B0F0"/>
                </a:solidFill>
              </a:rPr>
              <a:t>RESERVOIR</a:t>
            </a:r>
          </a:p>
          <a:p>
            <a:pPr>
              <a:buNone/>
            </a:pPr>
            <a:r>
              <a:rPr lang="en-US" dirty="0" smtClean="0"/>
              <a:t> A reservoir is where a pathogen may survive but may or may not multiply.</a:t>
            </a:r>
          </a:p>
          <a:p>
            <a:pPr>
              <a:buNone/>
            </a:pPr>
            <a:endParaRPr lang="en-US" dirty="0" smtClean="0"/>
          </a:p>
          <a:p>
            <a:pPr lvl="0">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buFont typeface="Wingdings" pitchFamily="2" charset="2"/>
              <a:buChar char="q"/>
            </a:pPr>
            <a:endParaRPr lang="en-US" b="1" dirty="0" smtClean="0"/>
          </a:p>
          <a:p>
            <a:pPr>
              <a:buFont typeface="Wingdings" pitchFamily="2" charset="2"/>
              <a:buChar char="q"/>
            </a:pPr>
            <a:endParaRPr lang="en-US" b="1" dirty="0" smtClean="0"/>
          </a:p>
          <a:p>
            <a:pPr>
              <a:buNone/>
            </a:pPr>
            <a:r>
              <a:rPr lang="en-US" b="1" dirty="0" smtClean="0"/>
              <a:t>3. </a:t>
            </a:r>
            <a:r>
              <a:rPr lang="en-US" b="1" dirty="0" smtClean="0">
                <a:solidFill>
                  <a:srgbClr val="00B0F0"/>
                </a:solidFill>
              </a:rPr>
              <a:t>PORTAL OF EXIT</a:t>
            </a:r>
          </a:p>
          <a:p>
            <a:pPr algn="just">
              <a:buNone/>
            </a:pPr>
            <a:r>
              <a:rPr lang="en-US" dirty="0" smtClean="0"/>
              <a:t>Micro organism can exit through a variety of sites such as:</a:t>
            </a:r>
          </a:p>
          <a:p>
            <a:pPr lvl="0" algn="just"/>
            <a:r>
              <a:rPr lang="en-US" dirty="0" smtClean="0"/>
              <a:t>Skin and mucus membrane,</a:t>
            </a:r>
          </a:p>
          <a:p>
            <a:pPr lvl="0" algn="just"/>
            <a:r>
              <a:rPr lang="en-US" dirty="0" smtClean="0"/>
              <a:t>Respiratory tract,</a:t>
            </a:r>
          </a:p>
          <a:p>
            <a:pPr lvl="0" algn="just"/>
            <a:r>
              <a:rPr lang="en-US" dirty="0" smtClean="0"/>
              <a:t>Blood.</a:t>
            </a:r>
          </a:p>
          <a:p>
            <a:pPr lvl="0" algn="just"/>
            <a:r>
              <a:rPr lang="en-US" dirty="0" smtClean="0"/>
              <a:t>Urinary tract</a:t>
            </a:r>
          </a:p>
          <a:p>
            <a:pPr lvl="0" algn="just"/>
            <a:r>
              <a:rPr lang="en-US" dirty="0" smtClean="0"/>
              <a:t>GI tract</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a:buNone/>
            </a:pPr>
            <a:r>
              <a:rPr lang="en-US" b="1" dirty="0" smtClean="0"/>
              <a:t> </a:t>
            </a:r>
          </a:p>
          <a:p>
            <a:endParaRPr lang="en-US" b="1" dirty="0" smtClean="0"/>
          </a:p>
          <a:p>
            <a:pPr>
              <a:buNone/>
            </a:pPr>
            <a:r>
              <a:rPr lang="en-US" b="1" dirty="0" smtClean="0">
                <a:solidFill>
                  <a:srgbClr val="0070C0"/>
                </a:solidFill>
              </a:rPr>
              <a:t>4. PORTAL OF ENTRY</a:t>
            </a:r>
            <a:endParaRPr lang="en-US" dirty="0" smtClean="0">
              <a:solidFill>
                <a:srgbClr val="0070C0"/>
              </a:solidFill>
            </a:endParaRPr>
          </a:p>
          <a:p>
            <a:pPr>
              <a:buNone/>
            </a:pPr>
            <a:r>
              <a:rPr lang="en-US" dirty="0" smtClean="0"/>
              <a:t>Organism enter the body through the name route they for exiting. E.g. when a contaminated needle pierce a client skin enter the client body.</a:t>
            </a:r>
          </a:p>
          <a:p>
            <a:pPr>
              <a:buNone/>
            </a:pPr>
            <a:endParaRPr lang="en-US" b="1" dirty="0" smtClean="0"/>
          </a:p>
          <a:p>
            <a:pPr>
              <a:buNone/>
            </a:pPr>
            <a:r>
              <a:rPr lang="en-US" b="1" dirty="0" smtClean="0">
                <a:solidFill>
                  <a:srgbClr val="0070C0"/>
                </a:solidFill>
              </a:rPr>
              <a:t>5. SUSCEPTIBLE HOST</a:t>
            </a:r>
            <a:endParaRPr lang="en-US" dirty="0" smtClean="0">
              <a:solidFill>
                <a:srgbClr val="0070C0"/>
              </a:solidFill>
            </a:endParaRPr>
          </a:p>
          <a:p>
            <a:pPr>
              <a:buNone/>
            </a:pPr>
            <a:r>
              <a:rPr lang="en-US" dirty="0" smtClean="0"/>
              <a:t>When a person acquires an infection depends upon susceptibility depend upon an individual degree of resistance to a pathogen. The more virulent an organism is greater in the person’s susceptibility.</a:t>
            </a: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pPr>
              <a:buNone/>
            </a:pPr>
            <a:r>
              <a:rPr lang="en-US" b="1" dirty="0" smtClean="0">
                <a:solidFill>
                  <a:srgbClr val="0070C0"/>
                </a:solidFill>
              </a:rPr>
              <a:t>6. MODE OF TRANSMISSION</a:t>
            </a:r>
            <a:endParaRPr lang="en-US" dirty="0" smtClean="0">
              <a:solidFill>
                <a:srgbClr val="0070C0"/>
              </a:solidFill>
            </a:endParaRPr>
          </a:p>
          <a:p>
            <a:endParaRPr lang="en-US" dirty="0" smtClean="0"/>
          </a:p>
          <a:p>
            <a:r>
              <a:rPr lang="en-US" dirty="0" smtClean="0"/>
              <a:t>There are many mode of transmission of micro organism from reservoir to host. Common modes of transmission of microorganism from reservoir to the susceptible host are: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52400" y="228600"/>
          <a:ext cx="8839200" cy="6522720"/>
        </p:xfrm>
        <a:graphic>
          <a:graphicData uri="http://schemas.openxmlformats.org/drawingml/2006/table">
            <a:tbl>
              <a:tblPr firstRow="1" bandRow="1">
                <a:tableStyleId>{5C22544A-7EE6-4342-B048-85BDC9FD1C3A}</a:tableStyleId>
              </a:tblPr>
              <a:tblGrid>
                <a:gridCol w="4419600"/>
                <a:gridCol w="4419600"/>
              </a:tblGrid>
              <a:tr h="1264920">
                <a:tc>
                  <a:txBody>
                    <a:bodyPr/>
                    <a:lstStyle/>
                    <a:p>
                      <a:r>
                        <a:rPr kumimoji="0" lang="en-US" sz="1800" b="1" kern="1200" dirty="0" smtClean="0">
                          <a:solidFill>
                            <a:schemeClr val="lt1"/>
                          </a:solidFill>
                          <a:latin typeface="+mn-lt"/>
                          <a:ea typeface="+mn-ea"/>
                          <a:cs typeface="+mn-cs"/>
                        </a:rPr>
                        <a:t>MODES OF TRANSMISSION</a:t>
                      </a:r>
                      <a:endParaRPr lang="en-US" dirty="0"/>
                    </a:p>
                  </a:txBody>
                  <a:tcPr/>
                </a:tc>
                <a:tc>
                  <a:txBody>
                    <a:bodyPr/>
                    <a:lstStyle/>
                    <a:p>
                      <a:r>
                        <a:rPr kumimoji="0" lang="en-US" sz="1800" b="1" kern="1200" dirty="0" smtClean="0">
                          <a:solidFill>
                            <a:schemeClr val="lt1"/>
                          </a:solidFill>
                          <a:latin typeface="+mn-lt"/>
                          <a:ea typeface="+mn-ea"/>
                          <a:cs typeface="+mn-cs"/>
                        </a:rPr>
                        <a:t>DETAIL</a:t>
                      </a:r>
                      <a:endParaRPr lang="en-US" dirty="0"/>
                    </a:p>
                  </a:txBody>
                  <a:tcPr/>
                </a:tc>
              </a:tr>
              <a:tr h="1264920">
                <a:tc>
                  <a:txBody>
                    <a:bodyPr/>
                    <a:lstStyle/>
                    <a:p>
                      <a:r>
                        <a:rPr kumimoji="0" lang="en-US" sz="1800" b="1" kern="1200" dirty="0" smtClean="0">
                          <a:solidFill>
                            <a:schemeClr val="dk1"/>
                          </a:solidFill>
                          <a:latin typeface="Verdana" pitchFamily="34" charset="0"/>
                          <a:ea typeface="Verdana" pitchFamily="34" charset="0"/>
                          <a:cs typeface="Verdana" pitchFamily="34" charset="0"/>
                        </a:rPr>
                        <a:t>DIRECT CONTACT</a:t>
                      </a:r>
                      <a:endParaRPr lang="en-US" dirty="0">
                        <a:latin typeface="Verdana" pitchFamily="34" charset="0"/>
                        <a:ea typeface="Verdana" pitchFamily="34" charset="0"/>
                        <a:cs typeface="Verdana" pitchFamily="34" charset="0"/>
                      </a:endParaRPr>
                    </a:p>
                  </a:txBody>
                  <a:tcPr/>
                </a:tc>
                <a:tc>
                  <a:txBody>
                    <a:bodyPr/>
                    <a:lstStyle/>
                    <a:p>
                      <a:r>
                        <a:rPr kumimoji="0" lang="en-US" sz="1800" b="0" kern="1200" dirty="0" smtClean="0">
                          <a:solidFill>
                            <a:schemeClr val="dk1"/>
                          </a:solidFill>
                          <a:latin typeface="+mn-lt"/>
                          <a:ea typeface="+mn-ea"/>
                          <a:cs typeface="+mn-cs"/>
                        </a:rPr>
                        <a:t>DIRECT PHYSICAL TRANSFER BETWEEN AN INFECTED PERSON AND A SUSCEPTIBLE HOST. FOR E.G.: TURNING CLIENT IN BED, SEXUAL CONTACT WITH AN INFECTED PERSON.</a:t>
                      </a:r>
                      <a:endParaRPr lang="en-US" b="0" dirty="0"/>
                    </a:p>
                  </a:txBody>
                  <a:tcPr/>
                </a:tc>
              </a:tr>
              <a:tr h="1264920">
                <a:tc>
                  <a:txBody>
                    <a:bodyPr/>
                    <a:lstStyle/>
                    <a:p>
                      <a:r>
                        <a:rPr kumimoji="0" lang="en-US" sz="1800" b="1" kern="1200" dirty="0" smtClean="0">
                          <a:solidFill>
                            <a:schemeClr val="dk1"/>
                          </a:solidFill>
                          <a:latin typeface="Verdana" pitchFamily="34" charset="0"/>
                          <a:ea typeface="Verdana" pitchFamily="34" charset="0"/>
                          <a:cs typeface="Verdana" pitchFamily="34" charset="0"/>
                        </a:rPr>
                        <a:t>IN DIRECT CONTACT</a:t>
                      </a:r>
                      <a:endParaRPr lang="en-US" sz="1800" dirty="0">
                        <a:latin typeface="Verdana" pitchFamily="34" charset="0"/>
                        <a:ea typeface="Verdana" pitchFamily="34" charset="0"/>
                        <a:cs typeface="Verdana" pitchFamily="34" charset="0"/>
                      </a:endParaRPr>
                    </a:p>
                  </a:txBody>
                  <a:tcPr/>
                </a:tc>
                <a:tc>
                  <a:txBody>
                    <a:bodyPr/>
                    <a:lstStyle/>
                    <a:p>
                      <a:r>
                        <a:rPr kumimoji="0" lang="en-US" sz="1800" b="0" kern="1200" dirty="0" smtClean="0">
                          <a:solidFill>
                            <a:schemeClr val="dk1"/>
                          </a:solidFill>
                          <a:latin typeface="+mn-lt"/>
                          <a:ea typeface="+mn-ea"/>
                          <a:cs typeface="+mn-cs"/>
                        </a:rPr>
                        <a:t>PERSONAL CONTACT OF A SUSCEPTIBLE HOST WITH A CONTAMINATED INANIMATE OBJECT, OBJECT NEEDLES, BEDPAN, LINEN, INSTRUMENTS ETC. </a:t>
                      </a:r>
                      <a:endParaRPr lang="en-US" b="0" dirty="0"/>
                    </a:p>
                  </a:txBody>
                  <a:tcPr/>
                </a:tc>
              </a:tr>
              <a:tr h="1264920">
                <a:tc>
                  <a:txBody>
                    <a:bodyPr/>
                    <a:lstStyle/>
                    <a:p>
                      <a:pPr marL="0" marR="0" algn="l">
                        <a:lnSpc>
                          <a:spcPct val="200000"/>
                        </a:lnSpc>
                        <a:spcBef>
                          <a:spcPts val="0"/>
                        </a:spcBef>
                        <a:spcAft>
                          <a:spcPts val="1000"/>
                        </a:spcAft>
                      </a:pPr>
                      <a:r>
                        <a:rPr lang="en-US" sz="1800" b="1" dirty="0">
                          <a:latin typeface="Verdana" pitchFamily="34" charset="0"/>
                          <a:ea typeface="Verdana" pitchFamily="34" charset="0"/>
                          <a:cs typeface="Verdana" pitchFamily="34" charset="0"/>
                        </a:rPr>
                        <a:t>DROPLET CONTACT</a:t>
                      </a:r>
                      <a:endParaRPr lang="en-US" sz="1800" dirty="0">
                        <a:latin typeface="Verdana" pitchFamily="34" charset="0"/>
                        <a:ea typeface="Verdana" pitchFamily="34" charset="0"/>
                        <a:cs typeface="Verdana" pitchFamily="34" charset="0"/>
                      </a:endParaRPr>
                    </a:p>
                  </a:txBody>
                  <a:tcPr marL="68580" marR="68580" marT="0" marB="0"/>
                </a:tc>
                <a:tc>
                  <a:txBody>
                    <a:bodyPr/>
                    <a:lstStyle/>
                    <a:p>
                      <a:r>
                        <a:rPr kumimoji="0" lang="en-US" sz="1800" b="0" kern="1200" dirty="0" smtClean="0">
                          <a:solidFill>
                            <a:schemeClr val="dk1"/>
                          </a:solidFill>
                          <a:latin typeface="+mn-lt"/>
                          <a:ea typeface="+mn-ea"/>
                          <a:cs typeface="+mn-cs"/>
                        </a:rPr>
                        <a:t>INFECTIOUS AGENT LIKE SMALL PARTICLES OF SALIVA, MUCUS SECRETION COMING CONTACT WITH CONJUNCTIVA OR MOUTH OF A SUSCEPTIBLE HOST.</a:t>
                      </a:r>
                      <a:endParaRPr lang="en-US" b="0" dirty="0"/>
                    </a:p>
                  </a:txBody>
                  <a:tcPr/>
                </a:tc>
              </a:tr>
              <a:tr h="1264920">
                <a:tc>
                  <a:txBody>
                    <a:bodyPr/>
                    <a:lstStyle/>
                    <a:p>
                      <a:r>
                        <a:rPr kumimoji="0" lang="en-US" sz="1800" b="1" kern="1200" dirty="0" smtClean="0">
                          <a:solidFill>
                            <a:schemeClr val="dk1"/>
                          </a:solidFill>
                          <a:latin typeface="Verdana" pitchFamily="34" charset="0"/>
                          <a:ea typeface="Verdana" pitchFamily="34" charset="0"/>
                          <a:cs typeface="Verdana" pitchFamily="34" charset="0"/>
                        </a:rPr>
                        <a:t>VECTORS</a:t>
                      </a:r>
                      <a:endParaRPr lang="en-US" dirty="0">
                        <a:latin typeface="Verdana" pitchFamily="34" charset="0"/>
                        <a:ea typeface="Verdana" pitchFamily="34" charset="0"/>
                        <a:cs typeface="Verdana" pitchFamily="34" charset="0"/>
                      </a:endParaRPr>
                    </a:p>
                  </a:txBody>
                  <a:tcPr/>
                </a:tc>
                <a:tc>
                  <a:txBody>
                    <a:bodyPr/>
                    <a:lstStyle/>
                    <a:p>
                      <a:r>
                        <a:rPr kumimoji="0" lang="en-US" sz="1800" b="0" kern="1200" dirty="0" smtClean="0">
                          <a:solidFill>
                            <a:schemeClr val="dk1"/>
                          </a:solidFill>
                          <a:latin typeface="+mn-lt"/>
                          <a:ea typeface="+mn-ea"/>
                          <a:cs typeface="+mn-cs"/>
                        </a:rPr>
                        <a:t>INSECTS, MOSQUITOES, FLIES, LICE, ANIMALS ETC.</a:t>
                      </a:r>
                      <a:endParaRPr lang="en-US" b="0"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167</TotalTime>
  <Words>2242</Words>
  <Application>Microsoft Office PowerPoint</Application>
  <PresentationFormat>On-screen Show (4:3)</PresentationFormat>
  <Paragraphs>344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Trek</vt:lpstr>
      <vt:lpstr>Infection control and biomedical waste         presented by– Ms. Rashmi Patel                                 Clinical Instructor SNC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 control and biomedical waste     presented by–dhawal vaishnav                             2nd year m.sc. nursing </dc:title>
  <dc:creator>Dhawal</dc:creator>
  <cp:lastModifiedBy>Priyanka Rathore</cp:lastModifiedBy>
  <cp:revision>29</cp:revision>
  <dcterms:created xsi:type="dcterms:W3CDTF">2006-08-16T00:00:00Z</dcterms:created>
  <dcterms:modified xsi:type="dcterms:W3CDTF">2021-08-17T08:46:55Z</dcterms:modified>
</cp:coreProperties>
</file>