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9" r:id="rId12"/>
    <p:sldId id="288" r:id="rId13"/>
    <p:sldId id="268" r:id="rId14"/>
    <p:sldId id="284" r:id="rId15"/>
    <p:sldId id="267" r:id="rId16"/>
    <p:sldId id="286" r:id="rId17"/>
    <p:sldId id="270" r:id="rId18"/>
    <p:sldId id="287" r:id="rId19"/>
    <p:sldId id="271" r:id="rId20"/>
    <p:sldId id="272" r:id="rId21"/>
    <p:sldId id="274" r:id="rId22"/>
    <p:sldId id="289" r:id="rId23"/>
    <p:sldId id="266" r:id="rId24"/>
    <p:sldId id="275" r:id="rId25"/>
    <p:sldId id="276" r:id="rId26"/>
    <p:sldId id="277" r:id="rId27"/>
    <p:sldId id="278" r:id="rId28"/>
    <p:sldId id="279" r:id="rId29"/>
    <p:sldId id="280" r:id="rId30"/>
    <p:sldId id="281" r:id="rId31"/>
    <p:sldId id="282"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383275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08F712-9F68-4B69-9354-82637E77C1AB}"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397948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215492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9846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82919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230613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4099527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3498441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88233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pic>
        <p:nvPicPr>
          <p:cNvPr id="8" name="Picture 7">
            <a:extLst>
              <a:ext uri="{FF2B5EF4-FFF2-40B4-BE49-F238E27FC236}">
                <a16:creationId xmlns:a16="http://schemas.microsoft.com/office/drawing/2014/main" id="{7FC6D2C2-390C-4356-A663-A434C7A75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2864" y="5969726"/>
            <a:ext cx="769135" cy="888274"/>
          </a:xfrm>
          <a:prstGeom prst="rect">
            <a:avLst/>
          </a:prstGeom>
        </p:spPr>
      </p:pic>
      <p:sp>
        <p:nvSpPr>
          <p:cNvPr id="9" name="TextBox 8">
            <a:extLst>
              <a:ext uri="{FF2B5EF4-FFF2-40B4-BE49-F238E27FC236}">
                <a16:creationId xmlns:a16="http://schemas.microsoft.com/office/drawing/2014/main" id="{5C67254E-DFE3-4883-955A-17CB84DC7430}"/>
              </a:ext>
            </a:extLst>
          </p:cNvPr>
          <p:cNvSpPr txBox="1"/>
          <p:nvPr userDrawn="1"/>
        </p:nvSpPr>
        <p:spPr>
          <a:xfrm>
            <a:off x="3535743" y="6488668"/>
            <a:ext cx="7654996" cy="369332"/>
          </a:xfrm>
          <a:prstGeom prst="rect">
            <a:avLst/>
          </a:prstGeom>
          <a:noFill/>
        </p:spPr>
        <p:txBody>
          <a:bodyPr wrap="square" rtlCol="0">
            <a:spAutoFit/>
          </a:bodyPr>
          <a:lstStyle/>
          <a:p>
            <a:r>
              <a:rPr lang="en-US" dirty="0"/>
              <a:t>Bindhu Mol.G Clinical Instructor, Sumandeep nursing college, SVDU</a:t>
            </a:r>
            <a:endParaRPr lang="en-IN" dirty="0"/>
          </a:p>
        </p:txBody>
      </p:sp>
    </p:spTree>
    <p:extLst>
      <p:ext uri="{BB962C8B-B14F-4D97-AF65-F5344CB8AC3E}">
        <p14:creationId xmlns:p14="http://schemas.microsoft.com/office/powerpoint/2010/main" val="225845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343111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08F712-9F68-4B69-9354-82637E77C1AB}"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132473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08F712-9F68-4B69-9354-82637E77C1AB}" type="datetimeFigureOut">
              <a:rPr lang="en-IN" smtClean="0"/>
              <a:t>05-05-2020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77366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402375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14750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908F712-9F68-4B69-9354-82637E77C1AB}" type="datetimeFigureOut">
              <a:rPr lang="en-IN" smtClean="0"/>
              <a:t>05-05-2020</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342105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08F712-9F68-4B69-9354-82637E77C1AB}" type="datetimeFigureOut">
              <a:rPr lang="en-IN" smtClean="0"/>
              <a:t>05-05-2020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5CB269-024E-4918-880C-9AFA915C8234}" type="slidenum">
              <a:rPr lang="en-IN" smtClean="0"/>
              <a:t>‹#›</a:t>
            </a:fld>
            <a:endParaRPr lang="en-IN"/>
          </a:p>
        </p:txBody>
      </p:sp>
    </p:spTree>
    <p:extLst>
      <p:ext uri="{BB962C8B-B14F-4D97-AF65-F5344CB8AC3E}">
        <p14:creationId xmlns:p14="http://schemas.microsoft.com/office/powerpoint/2010/main" val="406015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08F712-9F68-4B69-9354-82637E77C1AB}" type="datetimeFigureOut">
              <a:rPr lang="en-IN" smtClean="0"/>
              <a:t>05-05-2020</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65CB269-024E-4918-880C-9AFA915C8234}" type="slidenum">
              <a:rPr lang="en-IN" smtClean="0"/>
              <a:t>‹#›</a:t>
            </a:fld>
            <a:endParaRPr lang="en-IN"/>
          </a:p>
        </p:txBody>
      </p:sp>
    </p:spTree>
    <p:extLst>
      <p:ext uri="{BB962C8B-B14F-4D97-AF65-F5344CB8AC3E}">
        <p14:creationId xmlns:p14="http://schemas.microsoft.com/office/powerpoint/2010/main" val="41229542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89735A-DF39-49FA-AE50-678D1EB339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181687" y="498523"/>
            <a:ext cx="9519138" cy="5354515"/>
          </a:xfrm>
          <a:prstGeom prst="rect">
            <a:avLst/>
          </a:prstGeom>
        </p:spPr>
      </p:pic>
    </p:spTree>
    <p:extLst>
      <p:ext uri="{BB962C8B-B14F-4D97-AF65-F5344CB8AC3E}">
        <p14:creationId xmlns:p14="http://schemas.microsoft.com/office/powerpoint/2010/main" val="893808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57D90D-67CE-4EC9-B4BE-A31E6495876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95864" y="706022"/>
            <a:ext cx="9200271" cy="5175152"/>
          </a:xfrm>
        </p:spPr>
      </p:pic>
    </p:spTree>
    <p:extLst>
      <p:ext uri="{BB962C8B-B14F-4D97-AF65-F5344CB8AC3E}">
        <p14:creationId xmlns:p14="http://schemas.microsoft.com/office/powerpoint/2010/main" val="317064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64F8A-1C4F-4A56-8B1C-D1AB56100816}"/>
              </a:ext>
            </a:extLst>
          </p:cNvPr>
          <p:cNvSpPr>
            <a:spLocks noGrp="1"/>
          </p:cNvSpPr>
          <p:nvPr>
            <p:ph idx="1"/>
          </p:nvPr>
        </p:nvSpPr>
        <p:spPr>
          <a:xfrm>
            <a:off x="590843" y="407963"/>
            <a:ext cx="10762957" cy="5769000"/>
          </a:xfrm>
        </p:spPr>
        <p:txBody>
          <a:bodyPr/>
          <a:lstStyle/>
          <a:p>
            <a:pPr marL="0" indent="0" algn="just">
              <a:lnSpc>
                <a:spcPct val="150000"/>
              </a:lnSpc>
              <a:buNone/>
            </a:pPr>
            <a:endParaRPr lang="en-US" b="1" dirty="0">
              <a:solidFill>
                <a:srgbClr val="FF0000"/>
              </a:solidFill>
            </a:endParaRPr>
          </a:p>
          <a:p>
            <a:pPr marL="0" indent="0" algn="just">
              <a:lnSpc>
                <a:spcPct val="200000"/>
              </a:lnSpc>
              <a:buNone/>
            </a:pPr>
            <a:r>
              <a:rPr lang="en-US" b="1" dirty="0">
                <a:solidFill>
                  <a:srgbClr val="FF0000"/>
                </a:solidFill>
              </a:rPr>
              <a:t>4. Concussion : </a:t>
            </a:r>
            <a:r>
              <a:rPr lang="en-US" dirty="0"/>
              <a:t>A concussion is an injury to the head area that may cause instant loss of awareness or alertness for a few minutes up to a few hours after the traumatic event.</a:t>
            </a:r>
          </a:p>
          <a:p>
            <a:pPr marL="0" indent="0" algn="just">
              <a:lnSpc>
                <a:spcPct val="200000"/>
              </a:lnSpc>
              <a:buNone/>
            </a:pPr>
            <a:r>
              <a:rPr lang="en-US" b="1" dirty="0">
                <a:solidFill>
                  <a:srgbClr val="FF0000"/>
                </a:solidFill>
              </a:rPr>
              <a:t>5. Intracranial hematoma (ICH) : </a:t>
            </a:r>
            <a:r>
              <a:rPr lang="en-US" dirty="0"/>
              <a:t>There are several types of ICH, or blood clots, in or around the brain. The different types are classified by their location in the brain. These can range from mild head injuries to quite serious and potentially life-threatening injuries.</a:t>
            </a:r>
            <a:endParaRPr lang="en-IN" dirty="0"/>
          </a:p>
        </p:txBody>
      </p:sp>
    </p:spTree>
    <p:extLst>
      <p:ext uri="{BB962C8B-B14F-4D97-AF65-F5344CB8AC3E}">
        <p14:creationId xmlns:p14="http://schemas.microsoft.com/office/powerpoint/2010/main" val="244320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0E7-3232-4F2D-9B9C-9B2B4D487EB7}"/>
              </a:ext>
            </a:extLst>
          </p:cNvPr>
          <p:cNvSpPr>
            <a:spLocks noGrp="1"/>
          </p:cNvSpPr>
          <p:nvPr>
            <p:ph type="title"/>
          </p:nvPr>
        </p:nvSpPr>
        <p:spPr>
          <a:xfrm>
            <a:off x="180608" y="365125"/>
            <a:ext cx="11173192" cy="915035"/>
          </a:xfrm>
        </p:spPr>
        <p:txBody>
          <a:bodyPr/>
          <a:lstStyle/>
          <a:p>
            <a:r>
              <a:rPr lang="en-US" dirty="0">
                <a:solidFill>
                  <a:srgbClr val="FF0000"/>
                </a:solidFill>
                <a:latin typeface="Monotype Corsiva" panose="03010101010201010101" pitchFamily="66" charset="0"/>
              </a:rPr>
              <a:t>Concussion</a:t>
            </a:r>
            <a:r>
              <a:rPr lang="en-US" dirty="0"/>
              <a:t> </a:t>
            </a:r>
            <a:endParaRPr lang="en-IN" dirty="0"/>
          </a:p>
        </p:txBody>
      </p:sp>
      <p:pic>
        <p:nvPicPr>
          <p:cNvPr id="5" name="Content Placeholder 4">
            <a:extLst>
              <a:ext uri="{FF2B5EF4-FFF2-40B4-BE49-F238E27FC236}">
                <a16:creationId xmlns:a16="http://schemas.microsoft.com/office/drawing/2014/main" id="{A67ED961-EB4D-46F3-A44F-BB986FE5DC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26942"/>
            <a:ext cx="3854548" cy="4402356"/>
          </a:xfrm>
        </p:spPr>
      </p:pic>
      <p:pic>
        <p:nvPicPr>
          <p:cNvPr id="7" name="Picture 6">
            <a:extLst>
              <a:ext uri="{FF2B5EF4-FFF2-40B4-BE49-F238E27FC236}">
                <a16:creationId xmlns:a16="http://schemas.microsoft.com/office/drawing/2014/main" id="{E456EEAB-CF08-4286-8C3B-7D846AE3F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605" y="0"/>
            <a:ext cx="4792395" cy="4586068"/>
          </a:xfrm>
          <a:prstGeom prst="rect">
            <a:avLst/>
          </a:prstGeom>
        </p:spPr>
      </p:pic>
    </p:spTree>
    <p:extLst>
      <p:ext uri="{BB962C8B-B14F-4D97-AF65-F5344CB8AC3E}">
        <p14:creationId xmlns:p14="http://schemas.microsoft.com/office/powerpoint/2010/main" val="307500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1F043-4AE4-4B88-A3CE-86D3FA9C5217}"/>
              </a:ext>
            </a:extLst>
          </p:cNvPr>
          <p:cNvSpPr>
            <a:spLocks noGrp="1"/>
          </p:cNvSpPr>
          <p:nvPr>
            <p:ph idx="1"/>
          </p:nvPr>
        </p:nvSpPr>
        <p:spPr>
          <a:xfrm>
            <a:off x="182879" y="295422"/>
            <a:ext cx="11844997" cy="6316393"/>
          </a:xfrm>
        </p:spPr>
        <p:txBody>
          <a:bodyPr/>
          <a:lstStyle/>
          <a:p>
            <a:pPr marL="0" indent="0" algn="just">
              <a:lnSpc>
                <a:spcPct val="150000"/>
              </a:lnSpc>
              <a:buNone/>
            </a:pPr>
            <a:endParaRPr lang="en-US" b="1" dirty="0"/>
          </a:p>
          <a:p>
            <a:pPr marL="0" indent="0" algn="just">
              <a:lnSpc>
                <a:spcPct val="200000"/>
              </a:lnSpc>
              <a:buNone/>
            </a:pPr>
            <a:r>
              <a:rPr lang="en-US" b="1" dirty="0">
                <a:highlight>
                  <a:srgbClr val="000000"/>
                </a:highlight>
              </a:rPr>
              <a:t>a. </a:t>
            </a:r>
            <a:r>
              <a:rPr lang="en-US" b="1" dirty="0">
                <a:solidFill>
                  <a:srgbClr val="FF0000"/>
                </a:solidFill>
                <a:highlight>
                  <a:srgbClr val="000000"/>
                </a:highlight>
              </a:rPr>
              <a:t>Epidural hematoma </a:t>
            </a:r>
            <a:r>
              <a:rPr lang="en-US" b="1" dirty="0"/>
              <a:t>: </a:t>
            </a:r>
            <a:r>
              <a:rPr lang="en-US" dirty="0"/>
              <a:t>Epidural hematomas occur when a blood clot forms underneath the skull, but on top of the dura, the tough covering that surrounds the brain. </a:t>
            </a:r>
          </a:p>
          <a:p>
            <a:pPr algn="just">
              <a:lnSpc>
                <a:spcPct val="200000"/>
              </a:lnSpc>
            </a:pPr>
            <a:r>
              <a:rPr lang="en-US" dirty="0"/>
              <a:t>They usually come from a tear in an artery that runs just under the skull</a:t>
            </a:r>
          </a:p>
          <a:p>
            <a:pPr algn="just">
              <a:lnSpc>
                <a:spcPct val="200000"/>
              </a:lnSpc>
            </a:pPr>
            <a:r>
              <a:rPr lang="en-US" dirty="0"/>
              <a:t>Epidural hematomas are usually associated with a skull fracture.</a:t>
            </a:r>
          </a:p>
          <a:p>
            <a:pPr marL="0" indent="0" algn="just">
              <a:lnSpc>
                <a:spcPct val="200000"/>
              </a:lnSpc>
              <a:buNone/>
            </a:pPr>
            <a:r>
              <a:rPr lang="en-US" b="1" dirty="0"/>
              <a:t>b. </a:t>
            </a:r>
            <a:r>
              <a:rPr lang="en-US" b="1" dirty="0">
                <a:solidFill>
                  <a:srgbClr val="FF0000"/>
                </a:solidFill>
                <a:highlight>
                  <a:srgbClr val="000000"/>
                </a:highlight>
              </a:rPr>
              <a:t>Subdural hematoma</a:t>
            </a:r>
            <a:r>
              <a:rPr lang="en-US" b="1" dirty="0"/>
              <a:t>. </a:t>
            </a:r>
            <a:r>
              <a:rPr lang="en-US" dirty="0"/>
              <a:t>Subdural hematomas occur when a blood clot forms underneath the skull and underneath the dura, but outside of the brain. </a:t>
            </a:r>
          </a:p>
          <a:p>
            <a:pPr algn="just">
              <a:lnSpc>
                <a:spcPct val="200000"/>
              </a:lnSpc>
            </a:pPr>
            <a:r>
              <a:rPr lang="en-US" dirty="0"/>
              <a:t>These can form from a tear in the veins that go from the brain to the dura, or from a cut on the brain itself.</a:t>
            </a:r>
            <a:endParaRPr lang="en-IN" dirty="0"/>
          </a:p>
        </p:txBody>
      </p:sp>
    </p:spTree>
    <p:extLst>
      <p:ext uri="{BB962C8B-B14F-4D97-AF65-F5344CB8AC3E}">
        <p14:creationId xmlns:p14="http://schemas.microsoft.com/office/powerpoint/2010/main" val="158067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8E44BA-3B2A-449E-A4B1-E9855C5075B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54480" y="874395"/>
            <a:ext cx="9083040" cy="5109209"/>
          </a:xfrm>
          <a:prstGeom prst="rect">
            <a:avLst/>
          </a:prstGeom>
        </p:spPr>
      </p:pic>
    </p:spTree>
    <p:extLst>
      <p:ext uri="{BB962C8B-B14F-4D97-AF65-F5344CB8AC3E}">
        <p14:creationId xmlns:p14="http://schemas.microsoft.com/office/powerpoint/2010/main" val="362434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AEF7AE-2586-4234-92B9-D88D6E9648EA}"/>
              </a:ext>
            </a:extLst>
          </p:cNvPr>
          <p:cNvSpPr>
            <a:spLocks noGrp="1"/>
          </p:cNvSpPr>
          <p:nvPr>
            <p:ph idx="1"/>
          </p:nvPr>
        </p:nvSpPr>
        <p:spPr>
          <a:xfrm>
            <a:off x="393895" y="295422"/>
            <a:ext cx="11479237" cy="6260123"/>
          </a:xfrm>
        </p:spPr>
        <p:txBody>
          <a:bodyPr>
            <a:normAutofit/>
          </a:bodyPr>
          <a:lstStyle/>
          <a:p>
            <a:pPr marL="0" indent="0" algn="just">
              <a:lnSpc>
                <a:spcPct val="200000"/>
              </a:lnSpc>
              <a:buNone/>
            </a:pPr>
            <a:r>
              <a:rPr lang="en-US" b="1" dirty="0">
                <a:solidFill>
                  <a:srgbClr val="FF0000"/>
                </a:solidFill>
              </a:rPr>
              <a:t>c. Contusion or intracerebral hematoma</a:t>
            </a:r>
            <a:r>
              <a:rPr lang="en-US" b="1" dirty="0"/>
              <a:t>. </a:t>
            </a:r>
            <a:r>
              <a:rPr lang="en-US" dirty="0"/>
              <a:t>A contusion is a bruise to the brain   itself.</a:t>
            </a:r>
          </a:p>
          <a:p>
            <a:pPr algn="just">
              <a:lnSpc>
                <a:spcPct val="200000"/>
              </a:lnSpc>
            </a:pPr>
            <a:r>
              <a:rPr lang="en-US" dirty="0"/>
              <a:t> A contusion causes bleeding and swelling inside of the brain around the area where the head was struck.</a:t>
            </a:r>
          </a:p>
          <a:p>
            <a:pPr algn="just">
              <a:lnSpc>
                <a:spcPct val="200000"/>
              </a:lnSpc>
            </a:pPr>
            <a:r>
              <a:rPr lang="en-US" dirty="0"/>
              <a:t> Contusions may occur with skull fractures or other blood clots such as a subdural or epidural hematoma.</a:t>
            </a:r>
          </a:p>
          <a:p>
            <a:pPr algn="just">
              <a:lnSpc>
                <a:spcPct val="200000"/>
              </a:lnSpc>
            </a:pPr>
            <a:r>
              <a:rPr lang="en-US" dirty="0"/>
              <a:t> Bleeding that occurs inside the brain itself (also called intraparenchymal hemorrhage) can sometimes occur spontaneously. </a:t>
            </a:r>
          </a:p>
          <a:p>
            <a:pPr algn="just">
              <a:lnSpc>
                <a:spcPct val="200000"/>
              </a:lnSpc>
            </a:pPr>
            <a:r>
              <a:rPr lang="en-US" dirty="0"/>
              <a:t>When trauma is not the cause, high blood pressure in older adults, bleeding disorders in either children or adults, or the use of medications that cause blood thinning.</a:t>
            </a:r>
            <a:endParaRPr lang="en-IN" dirty="0"/>
          </a:p>
        </p:txBody>
      </p:sp>
    </p:spTree>
    <p:extLst>
      <p:ext uri="{BB962C8B-B14F-4D97-AF65-F5344CB8AC3E}">
        <p14:creationId xmlns:p14="http://schemas.microsoft.com/office/powerpoint/2010/main" val="65566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7738-3FFF-4500-BCAB-DF541495696C}"/>
              </a:ext>
            </a:extLst>
          </p:cNvPr>
          <p:cNvSpPr>
            <a:spLocks noGrp="1"/>
          </p:cNvSpPr>
          <p:nvPr>
            <p:ph type="title"/>
          </p:nvPr>
        </p:nvSpPr>
        <p:spPr>
          <a:xfrm>
            <a:off x="838200" y="154746"/>
            <a:ext cx="10515600" cy="717452"/>
          </a:xfrm>
        </p:spPr>
        <p:txBody>
          <a:bodyPr/>
          <a:lstStyle/>
          <a:p>
            <a:pPr algn="ctr"/>
            <a:r>
              <a:rPr lang="en-US" b="1" dirty="0"/>
              <a:t>Contusion or intracerebral hematoma</a:t>
            </a:r>
            <a:endParaRPr lang="en-IN" dirty="0"/>
          </a:p>
        </p:txBody>
      </p:sp>
      <p:pic>
        <p:nvPicPr>
          <p:cNvPr id="4" name="Content Placeholder 3">
            <a:extLst>
              <a:ext uri="{FF2B5EF4-FFF2-40B4-BE49-F238E27FC236}">
                <a16:creationId xmlns:a16="http://schemas.microsoft.com/office/drawing/2014/main" id="{99D0F362-7868-4A4F-BB11-A7CA3776896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550942" y="1034379"/>
            <a:ext cx="7090116" cy="5042341"/>
          </a:xfrm>
          <a:prstGeom prst="rect">
            <a:avLst/>
          </a:prstGeom>
        </p:spPr>
      </p:pic>
    </p:spTree>
    <p:extLst>
      <p:ext uri="{BB962C8B-B14F-4D97-AF65-F5344CB8AC3E}">
        <p14:creationId xmlns:p14="http://schemas.microsoft.com/office/powerpoint/2010/main" val="414426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A86754-7515-4A4C-9943-06A0F73D5993}"/>
              </a:ext>
            </a:extLst>
          </p:cNvPr>
          <p:cNvSpPr>
            <a:spLocks noGrp="1"/>
          </p:cNvSpPr>
          <p:nvPr>
            <p:ph idx="1"/>
          </p:nvPr>
        </p:nvSpPr>
        <p:spPr>
          <a:xfrm>
            <a:off x="407963" y="590843"/>
            <a:ext cx="10945837" cy="5586120"/>
          </a:xfrm>
        </p:spPr>
        <p:txBody>
          <a:bodyPr/>
          <a:lstStyle/>
          <a:p>
            <a:pPr marL="514350" indent="-514350" algn="just">
              <a:lnSpc>
                <a:spcPct val="150000"/>
              </a:lnSpc>
              <a:buAutoNum type="alphaLcPeriod" startAt="4"/>
            </a:pPr>
            <a:endParaRPr lang="en-US" b="1" dirty="0"/>
          </a:p>
          <a:p>
            <a:pPr marL="514350" indent="-514350" algn="just">
              <a:lnSpc>
                <a:spcPct val="200000"/>
              </a:lnSpc>
              <a:buAutoNum type="alphaLcPeriod" startAt="4"/>
            </a:pPr>
            <a:r>
              <a:rPr lang="en-US" b="1" dirty="0">
                <a:solidFill>
                  <a:srgbClr val="FF0000"/>
                </a:solidFill>
              </a:rPr>
              <a:t>Diffuse axonal injury (DAI). </a:t>
            </a:r>
            <a:r>
              <a:rPr lang="en-US" dirty="0"/>
              <a:t>These injuries are fairly common and are usually caused by shaking of the brain back and forth, which can happen in car accidents, from falls or shaken baby syndrome.</a:t>
            </a:r>
          </a:p>
          <a:p>
            <a:pPr algn="just">
              <a:lnSpc>
                <a:spcPct val="200000"/>
              </a:lnSpc>
            </a:pPr>
            <a:r>
              <a:rPr lang="en-US" dirty="0"/>
              <a:t>In DAI, the patient is usually in a coma for a prolonged period of time, with injury to many different parts of the brain.</a:t>
            </a:r>
            <a:endParaRPr lang="en-IN" dirty="0"/>
          </a:p>
        </p:txBody>
      </p:sp>
    </p:spTree>
    <p:extLst>
      <p:ext uri="{BB962C8B-B14F-4D97-AF65-F5344CB8AC3E}">
        <p14:creationId xmlns:p14="http://schemas.microsoft.com/office/powerpoint/2010/main" val="164767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05B7A3-4811-41BD-B4DD-0AAD8007B9D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903827" y="704417"/>
            <a:ext cx="8384345" cy="5449166"/>
          </a:xfrm>
        </p:spPr>
      </p:pic>
    </p:spTree>
    <p:extLst>
      <p:ext uri="{BB962C8B-B14F-4D97-AF65-F5344CB8AC3E}">
        <p14:creationId xmlns:p14="http://schemas.microsoft.com/office/powerpoint/2010/main" val="2698678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50FC-6B82-4826-B7EA-EF0EA675385B}"/>
              </a:ext>
            </a:extLst>
          </p:cNvPr>
          <p:cNvSpPr>
            <a:spLocks noGrp="1"/>
          </p:cNvSpPr>
          <p:nvPr>
            <p:ph type="title"/>
          </p:nvPr>
        </p:nvSpPr>
        <p:spPr>
          <a:xfrm>
            <a:off x="838200" y="196949"/>
            <a:ext cx="10515600" cy="815925"/>
          </a:xfrm>
        </p:spPr>
        <p:txBody>
          <a:bodyPr/>
          <a:lstStyle/>
          <a:p>
            <a:pPr algn="ctr"/>
            <a:r>
              <a:rPr lang="en-IN" b="1" dirty="0">
                <a:solidFill>
                  <a:srgbClr val="FF0000"/>
                </a:solidFill>
                <a:latin typeface="Monotype Corsiva" panose="03010101010201010101" pitchFamily="66" charset="0"/>
              </a:rPr>
              <a:t>Signs and symptoms</a:t>
            </a:r>
          </a:p>
        </p:txBody>
      </p:sp>
      <p:sp>
        <p:nvSpPr>
          <p:cNvPr id="3" name="Content Placeholder 2">
            <a:extLst>
              <a:ext uri="{FF2B5EF4-FFF2-40B4-BE49-F238E27FC236}">
                <a16:creationId xmlns:a16="http://schemas.microsoft.com/office/drawing/2014/main" id="{12586F7B-458B-4B1B-A81B-54A5B41D92DF}"/>
              </a:ext>
            </a:extLst>
          </p:cNvPr>
          <p:cNvSpPr>
            <a:spLocks noGrp="1"/>
          </p:cNvSpPr>
          <p:nvPr>
            <p:ph idx="1"/>
          </p:nvPr>
        </p:nvSpPr>
        <p:spPr>
          <a:xfrm>
            <a:off x="520505" y="1012874"/>
            <a:ext cx="11465169" cy="5648177"/>
          </a:xfrm>
        </p:spPr>
        <p:txBody>
          <a:bodyPr>
            <a:normAutofit/>
          </a:bodyPr>
          <a:lstStyle/>
          <a:p>
            <a:pPr marL="0" indent="0">
              <a:buNone/>
            </a:pPr>
            <a:r>
              <a:rPr lang="en-US" dirty="0">
                <a:solidFill>
                  <a:srgbClr val="FF0000"/>
                </a:solidFill>
              </a:rPr>
              <a:t>Mild head injury:</a:t>
            </a:r>
          </a:p>
          <a:p>
            <a:r>
              <a:rPr lang="en-US" dirty="0"/>
              <a:t>Raised, swollen area from a bump or a bruise</a:t>
            </a:r>
          </a:p>
          <a:p>
            <a:r>
              <a:rPr lang="en-US" dirty="0"/>
              <a:t>Small, superficial (shallow) cut in the scalp</a:t>
            </a:r>
          </a:p>
          <a:p>
            <a:r>
              <a:rPr lang="en-US" dirty="0"/>
              <a:t>Headache</a:t>
            </a:r>
          </a:p>
          <a:p>
            <a:r>
              <a:rPr lang="en-US" dirty="0"/>
              <a:t>Sensitivity to noise and light</a:t>
            </a:r>
          </a:p>
          <a:p>
            <a:r>
              <a:rPr lang="en-US" dirty="0"/>
              <a:t>Irritability</a:t>
            </a:r>
          </a:p>
          <a:p>
            <a:r>
              <a:rPr lang="en-US" dirty="0"/>
              <a:t>Confusion</a:t>
            </a:r>
          </a:p>
          <a:p>
            <a:pPr marL="0" lvl="0" indent="0" eaLnBrk="0" fontAlgn="base" hangingPunct="0">
              <a:lnSpc>
                <a:spcPct val="100000"/>
              </a:lnSpc>
              <a:spcBef>
                <a:spcPct val="0"/>
              </a:spcBef>
              <a:spcAft>
                <a:spcPct val="0"/>
              </a:spcAft>
              <a:buFontTx/>
              <a:buChar char="•"/>
            </a:pPr>
            <a:r>
              <a:rPr lang="en-US" altLang="en-US" dirty="0"/>
              <a:t>Lightheadedness and/or dizziness</a:t>
            </a:r>
          </a:p>
          <a:p>
            <a:pPr marL="0" lvl="0" indent="0" eaLnBrk="0" fontAlgn="base" hangingPunct="0">
              <a:lnSpc>
                <a:spcPct val="100000"/>
              </a:lnSpc>
              <a:spcBef>
                <a:spcPct val="0"/>
              </a:spcBef>
              <a:spcAft>
                <a:spcPct val="0"/>
              </a:spcAft>
              <a:buFontTx/>
              <a:buChar char="•"/>
            </a:pPr>
            <a:r>
              <a:rPr lang="en-US" altLang="en-US" dirty="0"/>
              <a:t>Problems with balance</a:t>
            </a:r>
          </a:p>
          <a:p>
            <a:pPr marL="0" lvl="0" indent="0" eaLnBrk="0" fontAlgn="base" hangingPunct="0">
              <a:lnSpc>
                <a:spcPct val="100000"/>
              </a:lnSpc>
              <a:spcBef>
                <a:spcPct val="0"/>
              </a:spcBef>
              <a:spcAft>
                <a:spcPct val="0"/>
              </a:spcAft>
              <a:buFontTx/>
              <a:buChar char="•"/>
            </a:pPr>
            <a:r>
              <a:rPr lang="en-US" altLang="en-US" dirty="0"/>
              <a:t>Nausea</a:t>
            </a:r>
          </a:p>
          <a:p>
            <a:pPr marL="0" lvl="0" indent="0" eaLnBrk="0" fontAlgn="base" hangingPunct="0">
              <a:lnSpc>
                <a:spcPct val="100000"/>
              </a:lnSpc>
              <a:spcBef>
                <a:spcPct val="0"/>
              </a:spcBef>
              <a:spcAft>
                <a:spcPct val="0"/>
              </a:spcAft>
              <a:buFontTx/>
              <a:buChar char="•"/>
            </a:pPr>
            <a:r>
              <a:rPr lang="en-US" altLang="en-US" dirty="0"/>
              <a:t>Problems with memory and/or concentration</a:t>
            </a:r>
          </a:p>
          <a:p>
            <a:pPr marL="0" lvl="0" indent="0" eaLnBrk="0" fontAlgn="base" hangingPunct="0">
              <a:lnSpc>
                <a:spcPct val="100000"/>
              </a:lnSpc>
              <a:spcBef>
                <a:spcPct val="0"/>
              </a:spcBef>
              <a:spcAft>
                <a:spcPct val="0"/>
              </a:spcAft>
              <a:buFontTx/>
              <a:buChar char="•"/>
            </a:pPr>
            <a:r>
              <a:rPr lang="en-US" altLang="en-US" dirty="0"/>
              <a:t>Change in sleep patterns</a:t>
            </a:r>
          </a:p>
          <a:p>
            <a:pPr marL="0" lvl="0" indent="0" eaLnBrk="0" fontAlgn="base" hangingPunct="0">
              <a:lnSpc>
                <a:spcPct val="100000"/>
              </a:lnSpc>
              <a:spcBef>
                <a:spcPct val="0"/>
              </a:spcBef>
              <a:spcAft>
                <a:spcPct val="0"/>
              </a:spcAft>
              <a:buFontTx/>
              <a:buChar char="•"/>
            </a:pPr>
            <a:r>
              <a:rPr lang="en-US" altLang="en-US" dirty="0"/>
              <a:t>Blurred vision</a:t>
            </a:r>
          </a:p>
          <a:p>
            <a:endParaRPr lang="en-US" dirty="0"/>
          </a:p>
          <a:p>
            <a:endParaRPr lang="en-US" dirty="0"/>
          </a:p>
          <a:p>
            <a:endParaRPr lang="en-IN" dirty="0"/>
          </a:p>
        </p:txBody>
      </p:sp>
    </p:spTree>
    <p:extLst>
      <p:ext uri="{BB962C8B-B14F-4D97-AF65-F5344CB8AC3E}">
        <p14:creationId xmlns:p14="http://schemas.microsoft.com/office/powerpoint/2010/main" val="402433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2CAB-20B4-4738-9FBC-D8AAF5FE6852}"/>
              </a:ext>
            </a:extLst>
          </p:cNvPr>
          <p:cNvSpPr>
            <a:spLocks noGrp="1"/>
          </p:cNvSpPr>
          <p:nvPr>
            <p:ph type="title"/>
          </p:nvPr>
        </p:nvSpPr>
        <p:spPr>
          <a:xfrm>
            <a:off x="838200" y="239151"/>
            <a:ext cx="10515600" cy="858129"/>
          </a:xfrm>
        </p:spPr>
        <p:txBody>
          <a:bodyPr/>
          <a:lstStyle/>
          <a:p>
            <a:pPr algn="ctr"/>
            <a:r>
              <a:rPr lang="en-US" b="1" dirty="0">
                <a:solidFill>
                  <a:srgbClr val="FF0000"/>
                </a:solidFill>
                <a:latin typeface="Monotype Corsiva" panose="03010101010201010101" pitchFamily="66" charset="0"/>
              </a:rPr>
              <a:t>DEFINITION</a:t>
            </a:r>
            <a:endParaRPr lang="en-IN" b="1" dirty="0">
              <a:solidFill>
                <a:srgbClr val="FF0000"/>
              </a:solidFill>
              <a:latin typeface="Monotype Corsiva" panose="03010101010201010101" pitchFamily="66" charset="0"/>
            </a:endParaRPr>
          </a:p>
        </p:txBody>
      </p:sp>
      <p:sp>
        <p:nvSpPr>
          <p:cNvPr id="3" name="Content Placeholder 2">
            <a:extLst>
              <a:ext uri="{FF2B5EF4-FFF2-40B4-BE49-F238E27FC236}">
                <a16:creationId xmlns:a16="http://schemas.microsoft.com/office/drawing/2014/main" id="{BFE95152-64C3-4CC3-9DAC-47AADD0489E6}"/>
              </a:ext>
            </a:extLst>
          </p:cNvPr>
          <p:cNvSpPr>
            <a:spLocks noGrp="1"/>
          </p:cNvSpPr>
          <p:nvPr>
            <p:ph idx="1"/>
          </p:nvPr>
        </p:nvSpPr>
        <p:spPr>
          <a:xfrm>
            <a:off x="534572" y="1097280"/>
            <a:ext cx="10819228" cy="5079683"/>
          </a:xfrm>
        </p:spPr>
        <p:txBody>
          <a:bodyPr/>
          <a:lstStyle/>
          <a:p>
            <a:pPr algn="just">
              <a:lnSpc>
                <a:spcPct val="150000"/>
              </a:lnSpc>
            </a:pPr>
            <a:r>
              <a:rPr lang="en-US" dirty="0"/>
              <a:t>A head injury is any sort of injury to brain, skull, or scalp.</a:t>
            </a:r>
          </a:p>
          <a:p>
            <a:pPr algn="just">
              <a:lnSpc>
                <a:spcPct val="150000"/>
              </a:lnSpc>
            </a:pPr>
            <a:r>
              <a:rPr lang="en-US" dirty="0"/>
              <a:t> This can range from a mild bump or bruise to a traumatic brain injury.</a:t>
            </a:r>
          </a:p>
        </p:txBody>
      </p:sp>
      <p:pic>
        <p:nvPicPr>
          <p:cNvPr id="1026" name="Picture 2" descr="Bumps to the head - What to watch for! - WonderBaba">
            <a:extLst>
              <a:ext uri="{FF2B5EF4-FFF2-40B4-BE49-F238E27FC236}">
                <a16:creationId xmlns:a16="http://schemas.microsoft.com/office/drawing/2014/main" id="{E065CC5F-D70B-4DCE-86E7-9321FB54E4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2629816"/>
            <a:ext cx="4575803" cy="31309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728C3D-9605-4C10-A828-978A7F2F203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8004517" y="2762666"/>
            <a:ext cx="4187483" cy="2865204"/>
          </a:xfrm>
          <a:prstGeom prst="rect">
            <a:avLst/>
          </a:prstGeom>
        </p:spPr>
      </p:pic>
    </p:spTree>
    <p:extLst>
      <p:ext uri="{BB962C8B-B14F-4D97-AF65-F5344CB8AC3E}">
        <p14:creationId xmlns:p14="http://schemas.microsoft.com/office/powerpoint/2010/main" val="138676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86D9-EE58-45CA-B03D-CCA5C8FA0D6C}"/>
              </a:ext>
            </a:extLst>
          </p:cNvPr>
          <p:cNvSpPr>
            <a:spLocks noGrp="1"/>
          </p:cNvSpPr>
          <p:nvPr>
            <p:ph idx="1"/>
          </p:nvPr>
        </p:nvSpPr>
        <p:spPr>
          <a:xfrm>
            <a:off x="379828" y="309488"/>
            <a:ext cx="11493304" cy="6189785"/>
          </a:xfrm>
        </p:spPr>
        <p:txBody>
          <a:bodyPr/>
          <a:lstStyle/>
          <a:p>
            <a:pPr marL="0" indent="0">
              <a:buNone/>
            </a:pPr>
            <a:endParaRPr lang="en-US" dirty="0">
              <a:solidFill>
                <a:srgbClr val="FF0000"/>
              </a:solidFill>
            </a:endParaRPr>
          </a:p>
          <a:p>
            <a:pPr marL="0" indent="0">
              <a:buNone/>
            </a:pPr>
            <a:r>
              <a:rPr lang="en-US" dirty="0">
                <a:solidFill>
                  <a:srgbClr val="FF0000"/>
                </a:solidFill>
              </a:rPr>
              <a:t>Moderate to severe head injury </a:t>
            </a:r>
            <a:r>
              <a:rPr lang="en-US" dirty="0"/>
              <a:t>(requires immediate medical attention)--symptoms may include any of the above plus: </a:t>
            </a:r>
          </a:p>
          <a:p>
            <a:r>
              <a:rPr lang="en-US" dirty="0"/>
              <a:t>Loss of consciousness</a:t>
            </a:r>
          </a:p>
          <a:p>
            <a:r>
              <a:rPr lang="en-US" dirty="0"/>
              <a:t>Severe headache that does not go away</a:t>
            </a:r>
          </a:p>
          <a:p>
            <a:r>
              <a:rPr lang="en-US" dirty="0"/>
              <a:t>Repeated nausea and vomiting</a:t>
            </a:r>
          </a:p>
          <a:p>
            <a:r>
              <a:rPr lang="en-US" dirty="0"/>
              <a:t>Loss of short-term memory, such as difficulty remembering the events that led right up to and through the traumatic event</a:t>
            </a:r>
          </a:p>
          <a:p>
            <a:pPr marL="0" lvl="0" indent="0" eaLnBrk="0" fontAlgn="base" hangingPunct="0">
              <a:lnSpc>
                <a:spcPct val="100000"/>
              </a:lnSpc>
              <a:spcBef>
                <a:spcPct val="0"/>
              </a:spcBef>
              <a:spcAft>
                <a:spcPct val="0"/>
              </a:spcAft>
              <a:buFontTx/>
              <a:buChar char="•"/>
            </a:pPr>
            <a:r>
              <a:rPr lang="en-US" altLang="en-US" dirty="0"/>
              <a:t>Slurred speech</a:t>
            </a:r>
          </a:p>
          <a:p>
            <a:pPr marL="0" lvl="0" indent="0" eaLnBrk="0" fontAlgn="base" hangingPunct="0">
              <a:lnSpc>
                <a:spcPct val="100000"/>
              </a:lnSpc>
              <a:spcBef>
                <a:spcPct val="0"/>
              </a:spcBef>
              <a:spcAft>
                <a:spcPct val="0"/>
              </a:spcAft>
              <a:buFontTx/>
              <a:buChar char="•"/>
            </a:pPr>
            <a:r>
              <a:rPr lang="en-US" altLang="en-US" dirty="0"/>
              <a:t>Difficulty with walking</a:t>
            </a:r>
          </a:p>
          <a:p>
            <a:pPr marL="0" lvl="0" indent="0" eaLnBrk="0" fontAlgn="base" hangingPunct="0">
              <a:lnSpc>
                <a:spcPct val="100000"/>
              </a:lnSpc>
              <a:spcBef>
                <a:spcPct val="0"/>
              </a:spcBef>
              <a:spcAft>
                <a:spcPct val="0"/>
              </a:spcAft>
              <a:buFontTx/>
              <a:buChar char="•"/>
            </a:pPr>
            <a:r>
              <a:rPr lang="en-US" altLang="en-US" dirty="0"/>
              <a:t>Weakness in one side or area of the body</a:t>
            </a:r>
          </a:p>
          <a:p>
            <a:pPr marL="0" lvl="0" indent="0" eaLnBrk="0" fontAlgn="base" hangingPunct="0">
              <a:lnSpc>
                <a:spcPct val="100000"/>
              </a:lnSpc>
              <a:spcBef>
                <a:spcPct val="0"/>
              </a:spcBef>
              <a:spcAft>
                <a:spcPct val="0"/>
              </a:spcAft>
              <a:buFontTx/>
              <a:buChar char="•"/>
            </a:pPr>
            <a:r>
              <a:rPr lang="en-US" altLang="en-US" dirty="0"/>
              <a:t>Sweating</a:t>
            </a:r>
          </a:p>
          <a:p>
            <a:pPr marL="0" lvl="0" indent="0" eaLnBrk="0" fontAlgn="base" hangingPunct="0">
              <a:lnSpc>
                <a:spcPct val="100000"/>
              </a:lnSpc>
              <a:spcBef>
                <a:spcPct val="0"/>
              </a:spcBef>
              <a:spcAft>
                <a:spcPct val="0"/>
              </a:spcAft>
              <a:buFontTx/>
              <a:buChar char="•"/>
            </a:pPr>
            <a:r>
              <a:rPr lang="en-US" altLang="en-US" dirty="0"/>
              <a:t>Pale skin color</a:t>
            </a:r>
          </a:p>
          <a:p>
            <a:pPr marL="0" lvl="0" indent="0" eaLnBrk="0" fontAlgn="base" hangingPunct="0">
              <a:lnSpc>
                <a:spcPct val="100000"/>
              </a:lnSpc>
              <a:spcBef>
                <a:spcPct val="0"/>
              </a:spcBef>
              <a:spcAft>
                <a:spcPct val="0"/>
              </a:spcAft>
              <a:buFontTx/>
              <a:buChar char="•"/>
            </a:pPr>
            <a:r>
              <a:rPr lang="en-US" altLang="en-US" dirty="0"/>
              <a:t>Seizures or convulsions</a:t>
            </a:r>
          </a:p>
          <a:p>
            <a:endParaRPr lang="en-US" dirty="0"/>
          </a:p>
          <a:p>
            <a:endParaRPr lang="en-IN" dirty="0"/>
          </a:p>
        </p:txBody>
      </p:sp>
    </p:spTree>
    <p:extLst>
      <p:ext uri="{BB962C8B-B14F-4D97-AF65-F5344CB8AC3E}">
        <p14:creationId xmlns:p14="http://schemas.microsoft.com/office/powerpoint/2010/main" val="2058335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78D0-45D1-4C7D-9094-B9DF30614C2A}"/>
              </a:ext>
            </a:extLst>
          </p:cNvPr>
          <p:cNvSpPr>
            <a:spLocks noGrp="1"/>
          </p:cNvSpPr>
          <p:nvPr>
            <p:ph type="title"/>
          </p:nvPr>
        </p:nvSpPr>
        <p:spPr>
          <a:xfrm>
            <a:off x="838200" y="196949"/>
            <a:ext cx="10515600" cy="1012874"/>
          </a:xfrm>
        </p:spPr>
        <p:txBody>
          <a:bodyPr/>
          <a:lstStyle/>
          <a:p>
            <a:pPr algn="ctr"/>
            <a:r>
              <a:rPr lang="en-IN" b="1" dirty="0">
                <a:solidFill>
                  <a:srgbClr val="FF0000"/>
                </a:solidFill>
                <a:latin typeface="Monotype Corsiva" panose="03010101010201010101" pitchFamily="66" charset="0"/>
              </a:rPr>
              <a:t>Diagnostic evaluation</a:t>
            </a:r>
          </a:p>
        </p:txBody>
      </p:sp>
      <p:sp>
        <p:nvSpPr>
          <p:cNvPr id="3" name="Content Placeholder 2">
            <a:extLst>
              <a:ext uri="{FF2B5EF4-FFF2-40B4-BE49-F238E27FC236}">
                <a16:creationId xmlns:a16="http://schemas.microsoft.com/office/drawing/2014/main" id="{AEC25510-B839-4C5E-A9D1-DC1828774A34}"/>
              </a:ext>
            </a:extLst>
          </p:cNvPr>
          <p:cNvSpPr>
            <a:spLocks noGrp="1"/>
          </p:cNvSpPr>
          <p:nvPr>
            <p:ph idx="1"/>
          </p:nvPr>
        </p:nvSpPr>
        <p:spPr>
          <a:xfrm>
            <a:off x="604911" y="998806"/>
            <a:ext cx="11197883" cy="5500468"/>
          </a:xfrm>
        </p:spPr>
        <p:txBody>
          <a:bodyPr>
            <a:normAutofit/>
          </a:bodyPr>
          <a:lstStyle/>
          <a:p>
            <a:pPr marL="0" lvl="0" indent="0" eaLnBrk="0" fontAlgn="base" hangingPunct="0">
              <a:lnSpc>
                <a:spcPct val="100000"/>
              </a:lnSpc>
              <a:spcBef>
                <a:spcPct val="0"/>
              </a:spcBef>
              <a:spcAft>
                <a:spcPct val="0"/>
              </a:spcAft>
              <a:buFontTx/>
              <a:buChar char="•"/>
            </a:pPr>
            <a:r>
              <a:rPr lang="en-US" sz="2600" dirty="0"/>
              <a:t>Medical history </a:t>
            </a:r>
          </a:p>
          <a:p>
            <a:pPr marL="0" lvl="0" indent="0" eaLnBrk="0" fontAlgn="base" hangingPunct="0">
              <a:lnSpc>
                <a:spcPct val="100000"/>
              </a:lnSpc>
              <a:spcBef>
                <a:spcPct val="0"/>
              </a:spcBef>
              <a:spcAft>
                <a:spcPct val="0"/>
              </a:spcAft>
              <a:buFontTx/>
              <a:buChar char="•"/>
            </a:pPr>
            <a:r>
              <a:rPr lang="en-US" sz="2600" dirty="0"/>
              <a:t>Physical examination</a:t>
            </a:r>
          </a:p>
          <a:p>
            <a:pPr marL="0" lvl="0" indent="0" eaLnBrk="0" fontAlgn="base" hangingPunct="0">
              <a:lnSpc>
                <a:spcPct val="100000"/>
              </a:lnSpc>
              <a:spcBef>
                <a:spcPct val="0"/>
              </a:spcBef>
              <a:spcAft>
                <a:spcPct val="0"/>
              </a:spcAft>
              <a:buFontTx/>
              <a:buChar char="•"/>
            </a:pPr>
            <a:r>
              <a:rPr lang="en-US" sz="2600" dirty="0"/>
              <a:t>Neurological examination</a:t>
            </a:r>
          </a:p>
          <a:p>
            <a:pPr marL="0" lvl="0" indent="0" eaLnBrk="0" fontAlgn="base" hangingPunct="0">
              <a:lnSpc>
                <a:spcPct val="100000"/>
              </a:lnSpc>
              <a:spcBef>
                <a:spcPct val="0"/>
              </a:spcBef>
              <a:spcAft>
                <a:spcPct val="0"/>
              </a:spcAft>
              <a:buFontTx/>
              <a:buChar char="•"/>
            </a:pPr>
            <a:r>
              <a:rPr lang="en-US" sz="2600" dirty="0"/>
              <a:t>Computed tomography scan (also called a CT or CAT scan)</a:t>
            </a:r>
          </a:p>
          <a:p>
            <a:pPr marL="0" lvl="0" indent="0" eaLnBrk="0" fontAlgn="base" hangingPunct="0">
              <a:lnSpc>
                <a:spcPct val="100000"/>
              </a:lnSpc>
              <a:spcBef>
                <a:spcPct val="0"/>
              </a:spcBef>
              <a:spcAft>
                <a:spcPct val="0"/>
              </a:spcAft>
              <a:buFontTx/>
              <a:buChar char="•"/>
            </a:pPr>
            <a:r>
              <a:rPr lang="en-US" altLang="en-US" sz="2200" dirty="0">
                <a:latin typeface="Arial" panose="020B0604020202020204" pitchFamily="34" charset="0"/>
              </a:rPr>
              <a:t>Blood tests</a:t>
            </a:r>
          </a:p>
          <a:p>
            <a:pPr marL="0" lvl="0" indent="0" eaLnBrk="0" fontAlgn="base" hangingPunct="0">
              <a:lnSpc>
                <a:spcPct val="100000"/>
              </a:lnSpc>
              <a:spcBef>
                <a:spcPct val="0"/>
              </a:spcBef>
              <a:spcAft>
                <a:spcPct val="0"/>
              </a:spcAft>
              <a:buFontTx/>
              <a:buChar char="•"/>
            </a:pPr>
            <a:r>
              <a:rPr lang="en-US" altLang="en-US" sz="2200" dirty="0">
                <a:latin typeface="Arial" panose="020B0604020202020204" pitchFamily="34" charset="0"/>
              </a:rPr>
              <a:t>X-ray</a:t>
            </a:r>
          </a:p>
          <a:p>
            <a:pPr marL="0" lvl="0" indent="0" eaLnBrk="0" fontAlgn="base" hangingPunct="0">
              <a:lnSpc>
                <a:spcPct val="100000"/>
              </a:lnSpc>
              <a:spcBef>
                <a:spcPct val="0"/>
              </a:spcBef>
              <a:spcAft>
                <a:spcPct val="0"/>
              </a:spcAft>
              <a:buFontTx/>
              <a:buChar char="•"/>
            </a:pPr>
            <a:r>
              <a:rPr lang="en-US" dirty="0"/>
              <a:t>Electroencephalogram (EEG). A procedure that records the brain's continuous, electrical activity by</a:t>
            </a:r>
          </a:p>
          <a:p>
            <a:pPr marL="0" lvl="0" indent="0" eaLnBrk="0" fontAlgn="base" hangingPunct="0">
              <a:lnSpc>
                <a:spcPct val="100000"/>
              </a:lnSpc>
              <a:spcBef>
                <a:spcPct val="0"/>
              </a:spcBef>
              <a:spcAft>
                <a:spcPct val="0"/>
              </a:spcAft>
              <a:buNone/>
            </a:pPr>
            <a:r>
              <a:rPr lang="en-US" dirty="0"/>
              <a:t>   means of electrodes attached to the scalp</a:t>
            </a:r>
          </a:p>
          <a:p>
            <a:pPr eaLnBrk="0" fontAlgn="base" hangingPunct="0">
              <a:lnSpc>
                <a:spcPct val="100000"/>
              </a:lnSpc>
              <a:spcBef>
                <a:spcPct val="0"/>
              </a:spcBef>
              <a:spcAft>
                <a:spcPct val="0"/>
              </a:spcAft>
            </a:pPr>
            <a:r>
              <a:rPr lang="en-US" dirty="0"/>
              <a:t>Magnetic resonance imaging (MRI). A diagnostic procedure that uses a combination of large magnets, </a:t>
            </a:r>
          </a:p>
          <a:p>
            <a:pPr marL="0" lvl="0" indent="0" eaLnBrk="0" fontAlgn="base" hangingPunct="0">
              <a:lnSpc>
                <a:spcPct val="100000"/>
              </a:lnSpc>
              <a:spcBef>
                <a:spcPct val="0"/>
              </a:spcBef>
              <a:spcAft>
                <a:spcPct val="0"/>
              </a:spcAft>
              <a:buNone/>
            </a:pPr>
            <a:r>
              <a:rPr lang="en-US" dirty="0"/>
              <a:t>  radiofrequencies, and a computer to produce detailed images of organs and structures within the body.</a:t>
            </a:r>
          </a:p>
          <a:p>
            <a:pPr eaLnBrk="0" fontAlgn="base" hangingPunct="0">
              <a:lnSpc>
                <a:spcPct val="100000"/>
              </a:lnSpc>
              <a:spcBef>
                <a:spcPct val="0"/>
              </a:spcBef>
              <a:spcAft>
                <a:spcPct val="0"/>
              </a:spcAft>
            </a:pPr>
            <a:r>
              <a:rPr lang="en-US" dirty="0"/>
              <a:t>Glasgow Coma Scale (GCS). The GCS is a 15-point test that assesses your mental status</a:t>
            </a:r>
            <a:endParaRPr lang="en-US" altLang="en-US" dirty="0">
              <a:latin typeface="Arial" panose="020B0604020202020204" pitchFamily="34" charset="0"/>
            </a:endParaRPr>
          </a:p>
          <a:p>
            <a:endParaRPr lang="en-IN" dirty="0"/>
          </a:p>
        </p:txBody>
      </p:sp>
    </p:spTree>
    <p:extLst>
      <p:ext uri="{BB962C8B-B14F-4D97-AF65-F5344CB8AC3E}">
        <p14:creationId xmlns:p14="http://schemas.microsoft.com/office/powerpoint/2010/main" val="321505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1A2A9A-8748-42E2-A67B-743D6C4F318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572407"/>
            <a:ext cx="6527007" cy="4351338"/>
          </a:xfrm>
        </p:spPr>
      </p:pic>
      <p:pic>
        <p:nvPicPr>
          <p:cNvPr id="7" name="Picture 6">
            <a:extLst>
              <a:ext uri="{FF2B5EF4-FFF2-40B4-BE49-F238E27FC236}">
                <a16:creationId xmlns:a16="http://schemas.microsoft.com/office/drawing/2014/main" id="{004B8A7C-3921-45D1-AA5F-6A7110DBB64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6527008" y="0"/>
            <a:ext cx="5664992" cy="4149969"/>
          </a:xfrm>
          <a:prstGeom prst="rect">
            <a:avLst/>
          </a:prstGeom>
        </p:spPr>
      </p:pic>
    </p:spTree>
    <p:extLst>
      <p:ext uri="{BB962C8B-B14F-4D97-AF65-F5344CB8AC3E}">
        <p14:creationId xmlns:p14="http://schemas.microsoft.com/office/powerpoint/2010/main" val="152776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4731FFC-C8E9-4007-80F6-4F6690CB390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38664" y="473465"/>
            <a:ext cx="10114672" cy="5689503"/>
          </a:xfrm>
        </p:spPr>
      </p:pic>
    </p:spTree>
    <p:extLst>
      <p:ext uri="{BB962C8B-B14F-4D97-AF65-F5344CB8AC3E}">
        <p14:creationId xmlns:p14="http://schemas.microsoft.com/office/powerpoint/2010/main" val="1552596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8D27-3995-4241-9CB0-CF7B46C57E3C}"/>
              </a:ext>
            </a:extLst>
          </p:cNvPr>
          <p:cNvSpPr>
            <a:spLocks noGrp="1"/>
          </p:cNvSpPr>
          <p:nvPr>
            <p:ph type="title"/>
          </p:nvPr>
        </p:nvSpPr>
        <p:spPr>
          <a:xfrm>
            <a:off x="838200" y="295422"/>
            <a:ext cx="10515600" cy="731520"/>
          </a:xfrm>
        </p:spPr>
        <p:txBody>
          <a:bodyPr>
            <a:normAutofit/>
          </a:bodyPr>
          <a:lstStyle/>
          <a:p>
            <a:pPr algn="ctr"/>
            <a:r>
              <a:rPr lang="en-IN" b="1" dirty="0">
                <a:solidFill>
                  <a:srgbClr val="FF0000"/>
                </a:solidFill>
                <a:latin typeface="Monotype Corsiva" panose="03010101010201010101" pitchFamily="66" charset="0"/>
              </a:rPr>
              <a:t>Treatment </a:t>
            </a:r>
          </a:p>
        </p:txBody>
      </p:sp>
      <p:sp>
        <p:nvSpPr>
          <p:cNvPr id="3" name="Content Placeholder 2">
            <a:extLst>
              <a:ext uri="{FF2B5EF4-FFF2-40B4-BE49-F238E27FC236}">
                <a16:creationId xmlns:a16="http://schemas.microsoft.com/office/drawing/2014/main" id="{D9EF044C-BAAE-4CBB-8957-FAF2AD3E23EF}"/>
              </a:ext>
            </a:extLst>
          </p:cNvPr>
          <p:cNvSpPr>
            <a:spLocks noGrp="1"/>
          </p:cNvSpPr>
          <p:nvPr>
            <p:ph idx="1"/>
          </p:nvPr>
        </p:nvSpPr>
        <p:spPr>
          <a:xfrm>
            <a:off x="838199" y="1252024"/>
            <a:ext cx="11105271" cy="5310553"/>
          </a:xfrm>
        </p:spPr>
        <p:txBody>
          <a:bodyPr>
            <a:normAutofit/>
          </a:bodyPr>
          <a:lstStyle/>
          <a:p>
            <a:pPr marL="0" indent="0">
              <a:buNone/>
            </a:pPr>
            <a:r>
              <a:rPr lang="en-US" dirty="0"/>
              <a:t>Depending on the severity of the injury, treatment may include:</a:t>
            </a:r>
          </a:p>
          <a:p>
            <a:r>
              <a:rPr lang="en-US" dirty="0"/>
              <a:t>Ice</a:t>
            </a:r>
          </a:p>
          <a:p>
            <a:r>
              <a:rPr lang="en-US" dirty="0"/>
              <a:t>Rest</a:t>
            </a:r>
          </a:p>
          <a:p>
            <a:r>
              <a:rPr lang="en-US" dirty="0"/>
              <a:t>Topical antibiotic ointment and adhesive bandage</a:t>
            </a:r>
          </a:p>
          <a:p>
            <a:r>
              <a:rPr lang="en-US" dirty="0"/>
              <a:t>Observation</a:t>
            </a:r>
          </a:p>
          <a:p>
            <a:r>
              <a:rPr lang="en-US" dirty="0"/>
              <a:t>Immediate medical attention</a:t>
            </a:r>
          </a:p>
          <a:p>
            <a:r>
              <a:rPr lang="en-US" dirty="0"/>
              <a:t>Stitches</a:t>
            </a:r>
          </a:p>
          <a:p>
            <a:r>
              <a:rPr lang="en-US" dirty="0"/>
              <a:t>Hospitalization for observation</a:t>
            </a:r>
          </a:p>
          <a:p>
            <a:r>
              <a:rPr lang="en-US" dirty="0"/>
              <a:t>Moderate sedation or assistance with breathing that would require being placed on a breathing machine, or mechanical ventilator or respirator</a:t>
            </a:r>
          </a:p>
          <a:p>
            <a:r>
              <a:rPr lang="en-US" dirty="0"/>
              <a:t>Surgery</a:t>
            </a:r>
          </a:p>
          <a:p>
            <a:endParaRPr lang="en-IN" dirty="0"/>
          </a:p>
        </p:txBody>
      </p:sp>
    </p:spTree>
    <p:extLst>
      <p:ext uri="{BB962C8B-B14F-4D97-AF65-F5344CB8AC3E}">
        <p14:creationId xmlns:p14="http://schemas.microsoft.com/office/powerpoint/2010/main" val="253706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444C-B1F1-4E43-BBAC-2E55F20E5786}"/>
              </a:ext>
            </a:extLst>
          </p:cNvPr>
          <p:cNvSpPr>
            <a:spLocks noGrp="1"/>
          </p:cNvSpPr>
          <p:nvPr>
            <p:ph type="title"/>
          </p:nvPr>
        </p:nvSpPr>
        <p:spPr>
          <a:xfrm>
            <a:off x="838200" y="140677"/>
            <a:ext cx="10515600" cy="829995"/>
          </a:xfrm>
        </p:spPr>
        <p:txBody>
          <a:bodyPr>
            <a:normAutofit/>
          </a:bodyPr>
          <a:lstStyle/>
          <a:p>
            <a:pPr algn="ctr"/>
            <a:r>
              <a:rPr lang="en-IN" b="1" dirty="0">
                <a:solidFill>
                  <a:srgbClr val="FF0000"/>
                </a:solidFill>
                <a:latin typeface="Monotype Corsiva" panose="03010101010201010101" pitchFamily="66" charset="0"/>
              </a:rPr>
              <a:t>Self care management</a:t>
            </a:r>
          </a:p>
        </p:txBody>
      </p:sp>
      <p:sp>
        <p:nvSpPr>
          <p:cNvPr id="3" name="Content Placeholder 2">
            <a:extLst>
              <a:ext uri="{FF2B5EF4-FFF2-40B4-BE49-F238E27FC236}">
                <a16:creationId xmlns:a16="http://schemas.microsoft.com/office/drawing/2014/main" id="{34E44F17-63D9-427C-B692-6C598D854B7F}"/>
              </a:ext>
            </a:extLst>
          </p:cNvPr>
          <p:cNvSpPr>
            <a:spLocks noGrp="1"/>
          </p:cNvSpPr>
          <p:nvPr>
            <p:ph idx="1"/>
          </p:nvPr>
        </p:nvSpPr>
        <p:spPr>
          <a:xfrm>
            <a:off x="604911" y="970672"/>
            <a:ext cx="11366695" cy="5627076"/>
          </a:xfrm>
        </p:spPr>
        <p:txBody>
          <a:bodyPr>
            <a:normAutofit/>
          </a:bodyPr>
          <a:lstStyle/>
          <a:p>
            <a:pPr algn="just">
              <a:lnSpc>
                <a:spcPct val="150000"/>
              </a:lnSpc>
            </a:pPr>
            <a:r>
              <a:rPr lang="en-IN" dirty="0"/>
              <a:t>Minor head injuries may be cared for at home</a:t>
            </a:r>
          </a:p>
          <a:p>
            <a:pPr algn="just">
              <a:lnSpc>
                <a:spcPct val="150000"/>
              </a:lnSpc>
            </a:pPr>
            <a:r>
              <a:rPr lang="en-IN" dirty="0"/>
              <a:t>Bleeding under the scalp may cause large bruises at the site of injury. Using ice immediately after the trauma may help decrease the size.</a:t>
            </a:r>
          </a:p>
          <a:p>
            <a:pPr algn="just">
              <a:lnSpc>
                <a:spcPct val="150000"/>
              </a:lnSpc>
            </a:pPr>
            <a:r>
              <a:rPr lang="en-IN" dirty="0"/>
              <a:t>Do not apply ice directly to the skin. Ice should be applied 20 – 30 minutes at a time. It can be repeated every 2 – 4 hrs </a:t>
            </a:r>
          </a:p>
          <a:p>
            <a:pPr algn="just">
              <a:lnSpc>
                <a:spcPct val="150000"/>
              </a:lnSpc>
            </a:pPr>
            <a:r>
              <a:rPr lang="en-IN" dirty="0"/>
              <a:t>Use a light wash cloth to wrap the ice in it.</a:t>
            </a:r>
          </a:p>
          <a:p>
            <a:pPr algn="just">
              <a:lnSpc>
                <a:spcPct val="150000"/>
              </a:lnSpc>
            </a:pPr>
            <a:r>
              <a:rPr lang="en-IN" dirty="0"/>
              <a:t>The person should not be alone or driving or operating machinery should be restricted for 24 hrs </a:t>
            </a:r>
          </a:p>
          <a:p>
            <a:pPr marL="0" indent="0" algn="just">
              <a:lnSpc>
                <a:spcPct val="150000"/>
              </a:lnSpc>
              <a:buNone/>
            </a:pPr>
            <a:r>
              <a:rPr lang="en-IN" dirty="0"/>
              <a:t>   </a:t>
            </a:r>
          </a:p>
        </p:txBody>
      </p:sp>
    </p:spTree>
    <p:extLst>
      <p:ext uri="{BB962C8B-B14F-4D97-AF65-F5344CB8AC3E}">
        <p14:creationId xmlns:p14="http://schemas.microsoft.com/office/powerpoint/2010/main" val="2430452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74E0CE-3508-45D0-AEDD-995498BFAAD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096000" y="0"/>
            <a:ext cx="6095999" cy="5292763"/>
          </a:xfrm>
        </p:spPr>
      </p:pic>
      <p:pic>
        <p:nvPicPr>
          <p:cNvPr id="7" name="Picture 6">
            <a:extLst>
              <a:ext uri="{FF2B5EF4-FFF2-40B4-BE49-F238E27FC236}">
                <a16:creationId xmlns:a16="http://schemas.microsoft.com/office/drawing/2014/main" id="{8B89B62F-1FCB-479C-B18A-84ECC2B43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095999" cy="5292762"/>
          </a:xfrm>
          <a:prstGeom prst="rect">
            <a:avLst/>
          </a:prstGeom>
        </p:spPr>
      </p:pic>
    </p:spTree>
    <p:extLst>
      <p:ext uri="{BB962C8B-B14F-4D97-AF65-F5344CB8AC3E}">
        <p14:creationId xmlns:p14="http://schemas.microsoft.com/office/powerpoint/2010/main" val="117729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B665-5B27-4F8D-87BE-D2597817D47D}"/>
              </a:ext>
            </a:extLst>
          </p:cNvPr>
          <p:cNvSpPr>
            <a:spLocks noGrp="1"/>
          </p:cNvSpPr>
          <p:nvPr>
            <p:ph type="title"/>
          </p:nvPr>
        </p:nvSpPr>
        <p:spPr>
          <a:xfrm>
            <a:off x="838200" y="196948"/>
            <a:ext cx="10515600" cy="872198"/>
          </a:xfrm>
        </p:spPr>
        <p:txBody>
          <a:bodyPr/>
          <a:lstStyle/>
          <a:p>
            <a:pPr algn="ctr"/>
            <a:r>
              <a:rPr lang="en-IN" b="1" dirty="0">
                <a:solidFill>
                  <a:srgbClr val="FF0000"/>
                </a:solidFill>
                <a:latin typeface="Monotype Corsiva" panose="03010101010201010101" pitchFamily="66" charset="0"/>
              </a:rPr>
              <a:t>Medical management</a:t>
            </a:r>
          </a:p>
        </p:txBody>
      </p:sp>
      <p:sp>
        <p:nvSpPr>
          <p:cNvPr id="3" name="Content Placeholder 2">
            <a:extLst>
              <a:ext uri="{FF2B5EF4-FFF2-40B4-BE49-F238E27FC236}">
                <a16:creationId xmlns:a16="http://schemas.microsoft.com/office/drawing/2014/main" id="{238E36E4-E89A-480D-AD9E-D3E2767FE7F7}"/>
              </a:ext>
            </a:extLst>
          </p:cNvPr>
          <p:cNvSpPr>
            <a:spLocks noGrp="1"/>
          </p:cNvSpPr>
          <p:nvPr>
            <p:ph idx="1"/>
          </p:nvPr>
        </p:nvSpPr>
        <p:spPr>
          <a:xfrm>
            <a:off x="436097" y="970670"/>
            <a:ext cx="11493305" cy="5690381"/>
          </a:xfrm>
        </p:spPr>
        <p:txBody>
          <a:bodyPr/>
          <a:lstStyle/>
          <a:p>
            <a:pPr marL="514350" indent="-514350">
              <a:buFont typeface="+mj-lt"/>
              <a:buAutoNum type="arabicPeriod"/>
            </a:pPr>
            <a:r>
              <a:rPr lang="en-IN" dirty="0">
                <a:solidFill>
                  <a:srgbClr val="FF0000"/>
                </a:solidFill>
              </a:rPr>
              <a:t>Management of increased ICP</a:t>
            </a:r>
            <a:r>
              <a:rPr lang="en-IN" dirty="0"/>
              <a:t>:</a:t>
            </a:r>
          </a:p>
          <a:p>
            <a:r>
              <a:rPr lang="en-IN" dirty="0"/>
              <a:t>Maintaining adequate oxygenation</a:t>
            </a:r>
          </a:p>
          <a:p>
            <a:r>
              <a:rPr lang="en-IN" dirty="0"/>
              <a:t>Administering osmotic diuretics </a:t>
            </a:r>
            <a:r>
              <a:rPr lang="en-IN" dirty="0" err="1"/>
              <a:t>e.g</a:t>
            </a:r>
            <a:r>
              <a:rPr lang="en-IN" dirty="0"/>
              <a:t> Mannitol</a:t>
            </a:r>
          </a:p>
          <a:p>
            <a:r>
              <a:rPr lang="en-IN" dirty="0"/>
              <a:t>Drainage of CSF</a:t>
            </a:r>
          </a:p>
          <a:p>
            <a:r>
              <a:rPr lang="en-IN" dirty="0"/>
              <a:t>Elevation of head of the bed</a:t>
            </a:r>
          </a:p>
          <a:p>
            <a:r>
              <a:rPr lang="en-IN" dirty="0"/>
              <a:t>Complete bed rest</a:t>
            </a:r>
          </a:p>
          <a:p>
            <a:r>
              <a:rPr lang="en-IN" dirty="0"/>
              <a:t>Administering high dose barbiturate therapy</a:t>
            </a:r>
          </a:p>
          <a:p>
            <a:r>
              <a:rPr lang="en-IN" dirty="0"/>
              <a:t>Glucocorticoid, dexamethasone to reduce the cerebral </a:t>
            </a:r>
            <a:r>
              <a:rPr lang="en-IN" dirty="0" err="1"/>
              <a:t>edema</a:t>
            </a:r>
            <a:endParaRPr lang="en-IN" dirty="0"/>
          </a:p>
          <a:p>
            <a:pPr marL="0" indent="0">
              <a:buNone/>
            </a:pPr>
            <a:r>
              <a:rPr lang="en-IN" dirty="0">
                <a:solidFill>
                  <a:srgbClr val="FF0000"/>
                </a:solidFill>
              </a:rPr>
              <a:t>2. Antibiotic therapy:</a:t>
            </a:r>
          </a:p>
          <a:p>
            <a:pPr marL="0" indent="0">
              <a:buNone/>
            </a:pPr>
            <a:r>
              <a:rPr lang="en-IN" dirty="0">
                <a:solidFill>
                  <a:schemeClr val="tx1">
                    <a:lumMod val="95000"/>
                    <a:lumOff val="5000"/>
                  </a:schemeClr>
                </a:solidFill>
              </a:rPr>
              <a:t>Administration of antibiotics is required to prevent infection with open skull fracture and penetrating wound. </a:t>
            </a:r>
          </a:p>
        </p:txBody>
      </p:sp>
    </p:spTree>
    <p:extLst>
      <p:ext uri="{BB962C8B-B14F-4D97-AF65-F5344CB8AC3E}">
        <p14:creationId xmlns:p14="http://schemas.microsoft.com/office/powerpoint/2010/main" val="3711232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44198-1696-45C7-BBF8-D2B51B859324}"/>
              </a:ext>
            </a:extLst>
          </p:cNvPr>
          <p:cNvSpPr>
            <a:spLocks noGrp="1"/>
          </p:cNvSpPr>
          <p:nvPr>
            <p:ph idx="1"/>
          </p:nvPr>
        </p:nvSpPr>
        <p:spPr>
          <a:xfrm>
            <a:off x="337625" y="407963"/>
            <a:ext cx="11591778" cy="6203852"/>
          </a:xfrm>
        </p:spPr>
        <p:txBody>
          <a:bodyPr/>
          <a:lstStyle/>
          <a:p>
            <a:pPr marL="0" indent="0">
              <a:buNone/>
            </a:pPr>
            <a:endParaRPr lang="en-IN" dirty="0">
              <a:solidFill>
                <a:srgbClr val="FF0000"/>
              </a:solidFill>
            </a:endParaRPr>
          </a:p>
          <a:p>
            <a:pPr marL="0" indent="0">
              <a:lnSpc>
                <a:spcPct val="150000"/>
              </a:lnSpc>
              <a:buNone/>
            </a:pPr>
            <a:r>
              <a:rPr lang="en-IN" dirty="0">
                <a:solidFill>
                  <a:srgbClr val="FF0000"/>
                </a:solidFill>
              </a:rPr>
              <a:t>3. Antiepileptic therapy : </a:t>
            </a:r>
            <a:r>
              <a:rPr lang="en-IN" dirty="0"/>
              <a:t>medication to prevent or treat seizures that occur from the head injury. Phenytoin most often used to control seizures.</a:t>
            </a:r>
          </a:p>
          <a:p>
            <a:pPr marL="0" indent="0">
              <a:lnSpc>
                <a:spcPct val="150000"/>
              </a:lnSpc>
              <a:buNone/>
            </a:pPr>
            <a:r>
              <a:rPr lang="en-IN" dirty="0">
                <a:solidFill>
                  <a:srgbClr val="FF0000"/>
                </a:solidFill>
              </a:rPr>
              <a:t>4. Supportive measures : </a:t>
            </a:r>
          </a:p>
          <a:p>
            <a:pPr>
              <a:lnSpc>
                <a:spcPct val="150000"/>
              </a:lnSpc>
            </a:pPr>
            <a:r>
              <a:rPr lang="en-IN" dirty="0">
                <a:solidFill>
                  <a:schemeClr val="tx1">
                    <a:lumMod val="50000"/>
                    <a:lumOff val="50000"/>
                  </a:schemeClr>
                </a:solidFill>
              </a:rPr>
              <a:t> V</a:t>
            </a:r>
            <a:r>
              <a:rPr lang="en-IN" dirty="0"/>
              <a:t>entilatory support</a:t>
            </a:r>
          </a:p>
          <a:p>
            <a:pPr>
              <a:lnSpc>
                <a:spcPct val="150000"/>
              </a:lnSpc>
            </a:pPr>
            <a:r>
              <a:rPr lang="en-IN" dirty="0"/>
              <a:t>Vasopressors may be required to maintain blood pressure</a:t>
            </a:r>
          </a:p>
          <a:p>
            <a:pPr>
              <a:lnSpc>
                <a:spcPct val="150000"/>
              </a:lnSpc>
            </a:pPr>
            <a:r>
              <a:rPr lang="en-IN" dirty="0"/>
              <a:t>Seizures prevention</a:t>
            </a:r>
          </a:p>
          <a:p>
            <a:pPr>
              <a:lnSpc>
                <a:spcPct val="150000"/>
              </a:lnSpc>
            </a:pPr>
            <a:r>
              <a:rPr lang="en-IN" dirty="0"/>
              <a:t>Fluid and electrolyte maintenance</a:t>
            </a:r>
          </a:p>
          <a:p>
            <a:pPr>
              <a:lnSpc>
                <a:spcPct val="150000"/>
              </a:lnSpc>
            </a:pPr>
            <a:r>
              <a:rPr lang="en-IN" dirty="0"/>
              <a:t>Nutritional support</a:t>
            </a:r>
          </a:p>
          <a:p>
            <a:pPr>
              <a:lnSpc>
                <a:spcPct val="150000"/>
              </a:lnSpc>
            </a:pPr>
            <a:r>
              <a:rPr lang="en-IN" dirty="0"/>
              <a:t>Pain and anxiety management</a:t>
            </a:r>
          </a:p>
          <a:p>
            <a:endParaRPr lang="en-IN" dirty="0"/>
          </a:p>
        </p:txBody>
      </p:sp>
    </p:spTree>
    <p:extLst>
      <p:ext uri="{BB962C8B-B14F-4D97-AF65-F5344CB8AC3E}">
        <p14:creationId xmlns:p14="http://schemas.microsoft.com/office/powerpoint/2010/main" val="3407043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45E1-10D1-4531-9DC5-C6B8BFC75423}"/>
              </a:ext>
            </a:extLst>
          </p:cNvPr>
          <p:cNvSpPr>
            <a:spLocks noGrp="1"/>
          </p:cNvSpPr>
          <p:nvPr>
            <p:ph type="title"/>
          </p:nvPr>
        </p:nvSpPr>
        <p:spPr>
          <a:xfrm>
            <a:off x="838200" y="182881"/>
            <a:ext cx="10515600" cy="844062"/>
          </a:xfrm>
        </p:spPr>
        <p:txBody>
          <a:bodyPr>
            <a:normAutofit/>
          </a:bodyPr>
          <a:lstStyle/>
          <a:p>
            <a:pPr algn="ctr"/>
            <a:r>
              <a:rPr lang="en-IN" b="1" dirty="0">
                <a:solidFill>
                  <a:srgbClr val="FF0000"/>
                </a:solidFill>
                <a:latin typeface="Monotype Corsiva" panose="03010101010201010101" pitchFamily="66" charset="0"/>
              </a:rPr>
              <a:t>Surgical management</a:t>
            </a:r>
          </a:p>
        </p:txBody>
      </p:sp>
      <p:sp>
        <p:nvSpPr>
          <p:cNvPr id="3" name="Content Placeholder 2">
            <a:extLst>
              <a:ext uri="{FF2B5EF4-FFF2-40B4-BE49-F238E27FC236}">
                <a16:creationId xmlns:a16="http://schemas.microsoft.com/office/drawing/2014/main" id="{F5AD15D3-3028-4ED6-AD1D-A77F6C3D2DC1}"/>
              </a:ext>
            </a:extLst>
          </p:cNvPr>
          <p:cNvSpPr>
            <a:spLocks noGrp="1"/>
          </p:cNvSpPr>
          <p:nvPr>
            <p:ph idx="1"/>
          </p:nvPr>
        </p:nvSpPr>
        <p:spPr>
          <a:xfrm>
            <a:off x="520505" y="801858"/>
            <a:ext cx="11408897" cy="5873261"/>
          </a:xfrm>
        </p:spPr>
        <p:txBody>
          <a:bodyPr>
            <a:normAutofit/>
          </a:bodyPr>
          <a:lstStyle/>
          <a:p>
            <a:pPr algn="just">
              <a:lnSpc>
                <a:spcPct val="150000"/>
              </a:lnSpc>
            </a:pPr>
            <a:r>
              <a:rPr lang="en-US" b="1" dirty="0"/>
              <a:t>Removing clotted blood (hematomas).</a:t>
            </a:r>
            <a:r>
              <a:rPr lang="en-US" dirty="0"/>
              <a:t> Bleeding outside or within the brain can result in a collection of clotted blood (hematoma) that puts pressure on the brain and damages brain tissue.</a:t>
            </a:r>
          </a:p>
          <a:p>
            <a:pPr algn="just">
              <a:lnSpc>
                <a:spcPct val="150000"/>
              </a:lnSpc>
            </a:pPr>
            <a:r>
              <a:rPr lang="en-US" b="1" dirty="0"/>
              <a:t>Repairing skull fractures.</a:t>
            </a:r>
            <a:r>
              <a:rPr lang="en-US" dirty="0"/>
              <a:t> Surgery may be needed to repair severe skull fractures or to remove pieces of skull in the brain.</a:t>
            </a:r>
          </a:p>
          <a:p>
            <a:pPr algn="just">
              <a:lnSpc>
                <a:spcPct val="150000"/>
              </a:lnSpc>
            </a:pPr>
            <a:r>
              <a:rPr lang="en-US" b="1" dirty="0"/>
              <a:t>Bleeding in the brain.</a:t>
            </a:r>
            <a:r>
              <a:rPr lang="en-US" dirty="0"/>
              <a:t> Head injuries that cause bleeding in the brain may need surgery to stop the bleeding.</a:t>
            </a:r>
          </a:p>
          <a:p>
            <a:pPr algn="just">
              <a:lnSpc>
                <a:spcPct val="150000"/>
              </a:lnSpc>
            </a:pPr>
            <a:r>
              <a:rPr lang="en-US" b="1" dirty="0"/>
              <a:t>Opening a window in the skull.</a:t>
            </a:r>
            <a:r>
              <a:rPr lang="en-US" dirty="0"/>
              <a:t> Surgery may be used to relieve pressure inside the skull by draining accumulated cerebral spinal fluid or creating a window in the skull that provides more room for swollen tissues.</a:t>
            </a:r>
          </a:p>
          <a:p>
            <a:endParaRPr lang="en-IN" dirty="0"/>
          </a:p>
        </p:txBody>
      </p:sp>
    </p:spTree>
    <p:extLst>
      <p:ext uri="{BB962C8B-B14F-4D97-AF65-F5344CB8AC3E}">
        <p14:creationId xmlns:p14="http://schemas.microsoft.com/office/powerpoint/2010/main" val="357777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CCBD-2BF3-42EB-9282-B7EF69CE288A}"/>
              </a:ext>
            </a:extLst>
          </p:cNvPr>
          <p:cNvSpPr>
            <a:spLocks noGrp="1"/>
          </p:cNvSpPr>
          <p:nvPr>
            <p:ph type="title"/>
          </p:nvPr>
        </p:nvSpPr>
        <p:spPr>
          <a:xfrm>
            <a:off x="838200" y="253218"/>
            <a:ext cx="10515600" cy="717454"/>
          </a:xfrm>
        </p:spPr>
        <p:txBody>
          <a:bodyPr>
            <a:normAutofit fontScale="90000"/>
          </a:bodyPr>
          <a:lstStyle/>
          <a:p>
            <a:pPr algn="ctr"/>
            <a:r>
              <a:rPr lang="en-US" b="1" dirty="0">
                <a:solidFill>
                  <a:srgbClr val="FF0000"/>
                </a:solidFill>
                <a:latin typeface="Monotype Corsiva" panose="03010101010201010101" pitchFamily="66" charset="0"/>
              </a:rPr>
              <a:t>CLASSIFICATION</a:t>
            </a:r>
            <a:endParaRPr lang="en-IN" b="1" dirty="0">
              <a:solidFill>
                <a:srgbClr val="FF0000"/>
              </a:solidFill>
              <a:latin typeface="Monotype Corsiva" panose="03010101010201010101" pitchFamily="66" charset="0"/>
            </a:endParaRPr>
          </a:p>
        </p:txBody>
      </p:sp>
      <p:sp>
        <p:nvSpPr>
          <p:cNvPr id="3" name="Content Placeholder 2">
            <a:extLst>
              <a:ext uri="{FF2B5EF4-FFF2-40B4-BE49-F238E27FC236}">
                <a16:creationId xmlns:a16="http://schemas.microsoft.com/office/drawing/2014/main" id="{4C44C838-4B1D-49CF-8EF6-0C001F79D3F0}"/>
              </a:ext>
            </a:extLst>
          </p:cNvPr>
          <p:cNvSpPr>
            <a:spLocks noGrp="1"/>
          </p:cNvSpPr>
          <p:nvPr>
            <p:ph idx="1"/>
          </p:nvPr>
        </p:nvSpPr>
        <p:spPr>
          <a:xfrm>
            <a:off x="239151" y="1111348"/>
            <a:ext cx="11114649" cy="5065615"/>
          </a:xfrm>
        </p:spPr>
        <p:txBody>
          <a:bodyPr/>
          <a:lstStyle/>
          <a:p>
            <a:pPr algn="just">
              <a:lnSpc>
                <a:spcPct val="200000"/>
              </a:lnSpc>
            </a:pPr>
            <a:r>
              <a:rPr lang="en-US" dirty="0"/>
              <a:t>According to Glassgow coma scale (GCS) head injury is classified into:</a:t>
            </a:r>
          </a:p>
          <a:p>
            <a:pPr algn="just">
              <a:lnSpc>
                <a:spcPct val="200000"/>
              </a:lnSpc>
            </a:pPr>
            <a:r>
              <a:rPr lang="en-US" b="1" dirty="0"/>
              <a:t>Mild</a:t>
            </a:r>
            <a:r>
              <a:rPr lang="en-US" dirty="0"/>
              <a:t> : GCS 13 – 15 with loss of consciousness to 15 mts</a:t>
            </a:r>
          </a:p>
          <a:p>
            <a:pPr algn="just">
              <a:lnSpc>
                <a:spcPct val="200000"/>
              </a:lnSpc>
            </a:pPr>
            <a:r>
              <a:rPr lang="en-US" b="1" dirty="0"/>
              <a:t>Moderate</a:t>
            </a:r>
            <a:r>
              <a:rPr lang="en-US" dirty="0"/>
              <a:t> : GCS 9 – 10with loss of consciousness for up to 6hrs  </a:t>
            </a:r>
          </a:p>
          <a:p>
            <a:pPr algn="just">
              <a:lnSpc>
                <a:spcPct val="200000"/>
              </a:lnSpc>
            </a:pPr>
            <a:r>
              <a:rPr lang="en-US" b="1" dirty="0"/>
              <a:t>Severe</a:t>
            </a:r>
            <a:r>
              <a:rPr lang="en-US" dirty="0"/>
              <a:t> : GCS 3 – 8 with loss of consciousness greater than 6hrs </a:t>
            </a:r>
            <a:endParaRPr lang="en-IN" dirty="0"/>
          </a:p>
        </p:txBody>
      </p:sp>
    </p:spTree>
    <p:extLst>
      <p:ext uri="{BB962C8B-B14F-4D97-AF65-F5344CB8AC3E}">
        <p14:creationId xmlns:p14="http://schemas.microsoft.com/office/powerpoint/2010/main" val="4233950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3894-FFF4-4585-8804-CF3C95E3369C}"/>
              </a:ext>
            </a:extLst>
          </p:cNvPr>
          <p:cNvSpPr>
            <a:spLocks noGrp="1"/>
          </p:cNvSpPr>
          <p:nvPr>
            <p:ph type="title"/>
          </p:nvPr>
        </p:nvSpPr>
        <p:spPr>
          <a:xfrm>
            <a:off x="838200" y="184667"/>
            <a:ext cx="10515600" cy="842276"/>
          </a:xfrm>
        </p:spPr>
        <p:txBody>
          <a:bodyPr>
            <a:normAutofit fontScale="90000"/>
          </a:bodyPr>
          <a:lstStyle/>
          <a:p>
            <a:pPr algn="ctr"/>
            <a:br>
              <a:rPr lang="en-US" b="1" dirty="0">
                <a:solidFill>
                  <a:srgbClr val="FF0000"/>
                </a:solidFill>
                <a:latin typeface="Monotype Corsiva" panose="03010101010201010101" pitchFamily="66" charset="0"/>
              </a:rPr>
            </a:br>
            <a:r>
              <a:rPr lang="en-US" b="1" dirty="0">
                <a:solidFill>
                  <a:srgbClr val="FF0000"/>
                </a:solidFill>
                <a:latin typeface="Monotype Corsiva" panose="03010101010201010101" pitchFamily="66" charset="0"/>
              </a:rPr>
              <a:t>General Head Injury Prevention Tips </a:t>
            </a:r>
            <a:br>
              <a:rPr lang="en-US" b="1" dirty="0"/>
            </a:br>
            <a:endParaRPr lang="en-IN" dirty="0"/>
          </a:p>
        </p:txBody>
      </p:sp>
      <p:sp>
        <p:nvSpPr>
          <p:cNvPr id="3" name="Content Placeholder 2">
            <a:extLst>
              <a:ext uri="{FF2B5EF4-FFF2-40B4-BE49-F238E27FC236}">
                <a16:creationId xmlns:a16="http://schemas.microsoft.com/office/drawing/2014/main" id="{0CF6117F-7D0F-444E-A523-4E99C6A109B0}"/>
              </a:ext>
            </a:extLst>
          </p:cNvPr>
          <p:cNvSpPr>
            <a:spLocks noGrp="1"/>
          </p:cNvSpPr>
          <p:nvPr>
            <p:ph idx="1"/>
          </p:nvPr>
        </p:nvSpPr>
        <p:spPr>
          <a:xfrm>
            <a:off x="717452" y="1223889"/>
            <a:ext cx="11127544" cy="5289452"/>
          </a:xfrm>
        </p:spPr>
        <p:txBody>
          <a:bodyPr>
            <a:normAutofit/>
          </a:bodyPr>
          <a:lstStyle/>
          <a:p>
            <a:pPr algn="just">
              <a:lnSpc>
                <a:spcPct val="150000"/>
              </a:lnSpc>
            </a:pPr>
            <a:r>
              <a:rPr lang="en-US" dirty="0"/>
              <a:t>Wear a seatbelt every time you drive or ride in a motor vehicle. </a:t>
            </a:r>
          </a:p>
          <a:p>
            <a:pPr algn="just">
              <a:lnSpc>
                <a:spcPct val="150000"/>
              </a:lnSpc>
            </a:pPr>
            <a:r>
              <a:rPr lang="en-US" dirty="0"/>
              <a:t>Never drive while under the influence of drugs or alcohol or ride as a passenger with anybody else who is under the influence. </a:t>
            </a:r>
          </a:p>
          <a:p>
            <a:pPr algn="just">
              <a:lnSpc>
                <a:spcPct val="150000"/>
              </a:lnSpc>
            </a:pPr>
            <a:r>
              <a:rPr lang="en-US" dirty="0"/>
              <a:t>Supervise younger children at all times, and do not let them use sporting equipment or play sports unsuitable for their age. </a:t>
            </a:r>
            <a:endParaRPr lang="en-US" altLang="en-US" dirty="0">
              <a:latin typeface="Arial" panose="020B0604020202020204" pitchFamily="34" charset="0"/>
            </a:endParaRPr>
          </a:p>
          <a:p>
            <a:pPr marL="0" lvl="0" indent="0" algn="just" eaLnBrk="0" fontAlgn="base" hangingPunct="0">
              <a:lnSpc>
                <a:spcPct val="150000"/>
              </a:lnSpc>
              <a:spcBef>
                <a:spcPct val="0"/>
              </a:spcBef>
              <a:spcAft>
                <a:spcPct val="0"/>
              </a:spcAft>
              <a:buFontTx/>
              <a:buChar char="•"/>
            </a:pPr>
            <a:r>
              <a:rPr lang="en-US" altLang="en-US" dirty="0"/>
              <a:t>Wear appropriate clothing for the sport. </a:t>
            </a:r>
          </a:p>
          <a:p>
            <a:pPr marL="0" lvl="0" indent="0" algn="just" eaLnBrk="0" fontAlgn="base" hangingPunct="0">
              <a:lnSpc>
                <a:spcPct val="150000"/>
              </a:lnSpc>
              <a:spcBef>
                <a:spcPct val="0"/>
              </a:spcBef>
              <a:spcAft>
                <a:spcPct val="0"/>
              </a:spcAft>
              <a:buFontTx/>
              <a:buChar char="•"/>
            </a:pPr>
            <a:r>
              <a:rPr lang="en-US" altLang="en-US" dirty="0"/>
              <a:t>Do not wear any clothing that can interfere with your vision. </a:t>
            </a:r>
          </a:p>
          <a:p>
            <a:pPr marL="0" lvl="0" indent="0" algn="just" eaLnBrk="0" fontAlgn="base" hangingPunct="0">
              <a:lnSpc>
                <a:spcPct val="150000"/>
              </a:lnSpc>
              <a:spcBef>
                <a:spcPct val="0"/>
              </a:spcBef>
              <a:spcAft>
                <a:spcPct val="0"/>
              </a:spcAft>
              <a:buFontTx/>
              <a:buChar char="•"/>
            </a:pPr>
            <a:r>
              <a:rPr lang="en-US" altLang="en-US" dirty="0"/>
              <a:t>Do not participate in sports when you are ill or very tired. </a:t>
            </a:r>
          </a:p>
          <a:p>
            <a:pPr marL="0" indent="0" algn="just" eaLnBrk="0" fontAlgn="base" hangingPunct="0">
              <a:lnSpc>
                <a:spcPct val="150000"/>
              </a:lnSpc>
              <a:spcBef>
                <a:spcPct val="0"/>
              </a:spcBef>
              <a:spcAft>
                <a:spcPct val="0"/>
              </a:spcAft>
              <a:buFontTx/>
              <a:buChar char="•"/>
            </a:pPr>
            <a:r>
              <a:rPr lang="en-US" altLang="en-US" dirty="0"/>
              <a:t>Obey all traffic signals, and be aware of drivers when cycling or skateboarding</a:t>
            </a:r>
            <a:endParaRPr lang="en-US" dirty="0"/>
          </a:p>
          <a:p>
            <a:pPr marL="0" lvl="0" indent="0" algn="just" eaLnBrk="0" fontAlgn="base" hangingPunct="0">
              <a:lnSpc>
                <a:spcPct val="150000"/>
              </a:lnSpc>
              <a:spcBef>
                <a:spcPct val="0"/>
              </a:spcBef>
              <a:spcAft>
                <a:spcPct val="0"/>
              </a:spcAft>
              <a:buFontTx/>
              <a:buChar char="•"/>
            </a:pPr>
            <a:endParaRPr lang="en-US" dirty="0"/>
          </a:p>
          <a:p>
            <a:endParaRPr lang="en-IN" dirty="0"/>
          </a:p>
        </p:txBody>
      </p:sp>
      <p:sp>
        <p:nvSpPr>
          <p:cNvPr id="4" name="Rectangle 1">
            <a:extLst>
              <a:ext uri="{FF2B5EF4-FFF2-40B4-BE49-F238E27FC236}">
                <a16:creationId xmlns:a16="http://schemas.microsoft.com/office/drawing/2014/main" id="{18546908-28EA-4326-8910-C7D3EECDBC6E}"/>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753336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7E646-138D-4773-A87F-14C90D747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45" y="475664"/>
            <a:ext cx="9608234" cy="5404632"/>
          </a:xfrm>
          <a:prstGeom prst="rect">
            <a:avLst/>
          </a:prstGeom>
        </p:spPr>
      </p:pic>
    </p:spTree>
    <p:extLst>
      <p:ext uri="{BB962C8B-B14F-4D97-AF65-F5344CB8AC3E}">
        <p14:creationId xmlns:p14="http://schemas.microsoft.com/office/powerpoint/2010/main" val="1818599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24A7E4-40A0-4462-9F7D-414C15C2631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45920" y="827356"/>
            <a:ext cx="8539089" cy="4803238"/>
          </a:xfrm>
        </p:spPr>
      </p:pic>
    </p:spTree>
    <p:extLst>
      <p:ext uri="{BB962C8B-B14F-4D97-AF65-F5344CB8AC3E}">
        <p14:creationId xmlns:p14="http://schemas.microsoft.com/office/powerpoint/2010/main" val="398720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E012-EA3D-4528-89E2-23B4F55E1FF2}"/>
              </a:ext>
            </a:extLst>
          </p:cNvPr>
          <p:cNvSpPr>
            <a:spLocks noGrp="1"/>
          </p:cNvSpPr>
          <p:nvPr>
            <p:ph type="title"/>
          </p:nvPr>
        </p:nvSpPr>
        <p:spPr>
          <a:xfrm>
            <a:off x="838200" y="365125"/>
            <a:ext cx="10515600" cy="774357"/>
          </a:xfrm>
        </p:spPr>
        <p:txBody>
          <a:bodyPr>
            <a:normAutofit/>
          </a:bodyPr>
          <a:lstStyle/>
          <a:p>
            <a:pPr algn="ctr"/>
            <a:r>
              <a:rPr lang="en-US" b="1" dirty="0">
                <a:solidFill>
                  <a:srgbClr val="FF0000"/>
                </a:solidFill>
                <a:latin typeface="Monotype Corsiva" panose="03010101010201010101" pitchFamily="66" charset="0"/>
              </a:rPr>
              <a:t>CAUSES</a:t>
            </a:r>
            <a:endParaRPr lang="en-IN" b="1" dirty="0">
              <a:solidFill>
                <a:srgbClr val="FF0000"/>
              </a:solidFill>
              <a:latin typeface="Monotype Corsiva" panose="03010101010201010101" pitchFamily="66" charset="0"/>
            </a:endParaRPr>
          </a:p>
        </p:txBody>
      </p:sp>
      <p:sp>
        <p:nvSpPr>
          <p:cNvPr id="3" name="Content Placeholder 2">
            <a:extLst>
              <a:ext uri="{FF2B5EF4-FFF2-40B4-BE49-F238E27FC236}">
                <a16:creationId xmlns:a16="http://schemas.microsoft.com/office/drawing/2014/main" id="{58B5B2DA-0DDD-4EC5-A8C6-A38773B598C3}"/>
              </a:ext>
            </a:extLst>
          </p:cNvPr>
          <p:cNvSpPr>
            <a:spLocks noGrp="1"/>
          </p:cNvSpPr>
          <p:nvPr>
            <p:ph idx="1"/>
          </p:nvPr>
        </p:nvSpPr>
        <p:spPr>
          <a:xfrm>
            <a:off x="407963" y="1139482"/>
            <a:ext cx="10945837" cy="5037481"/>
          </a:xfrm>
        </p:spPr>
        <p:txBody>
          <a:bodyPr>
            <a:normAutofit/>
          </a:bodyPr>
          <a:lstStyle/>
          <a:p>
            <a:pPr algn="just">
              <a:lnSpc>
                <a:spcPct val="150000"/>
              </a:lnSpc>
            </a:pPr>
            <a:r>
              <a:rPr lang="en-US" dirty="0"/>
              <a:t>Head injuries caused by a blow to the head are usually associated with:</a:t>
            </a:r>
          </a:p>
          <a:p>
            <a:pPr algn="just">
              <a:lnSpc>
                <a:spcPct val="150000"/>
              </a:lnSpc>
            </a:pPr>
            <a:r>
              <a:rPr lang="en-US" dirty="0"/>
              <a:t>Motor vehicle accidents</a:t>
            </a:r>
          </a:p>
          <a:p>
            <a:pPr algn="just">
              <a:lnSpc>
                <a:spcPct val="150000"/>
              </a:lnSpc>
            </a:pPr>
            <a:r>
              <a:rPr lang="en-US" dirty="0"/>
              <a:t>Falls</a:t>
            </a:r>
          </a:p>
          <a:p>
            <a:pPr algn="just">
              <a:lnSpc>
                <a:spcPct val="150000"/>
              </a:lnSpc>
            </a:pPr>
            <a:r>
              <a:rPr lang="en-US" dirty="0"/>
              <a:t>Physical assaults</a:t>
            </a:r>
          </a:p>
          <a:p>
            <a:pPr algn="just">
              <a:lnSpc>
                <a:spcPct val="150000"/>
              </a:lnSpc>
            </a:pPr>
            <a:r>
              <a:rPr lang="en-US" dirty="0"/>
              <a:t>Sports-related accidents</a:t>
            </a:r>
          </a:p>
          <a:p>
            <a:pPr algn="just">
              <a:lnSpc>
                <a:spcPct val="150000"/>
              </a:lnSpc>
            </a:pPr>
            <a:r>
              <a:rPr lang="en-US" dirty="0"/>
              <a:t>Violence and abuse</a:t>
            </a:r>
          </a:p>
          <a:p>
            <a:pPr algn="just">
              <a:lnSpc>
                <a:spcPct val="150000"/>
              </a:lnSpc>
            </a:pPr>
            <a:r>
              <a:rPr lang="en-US" dirty="0"/>
              <a:t>Falls by recreational activities – biking, skating</a:t>
            </a:r>
          </a:p>
        </p:txBody>
      </p:sp>
    </p:spTree>
    <p:extLst>
      <p:ext uri="{BB962C8B-B14F-4D97-AF65-F5344CB8AC3E}">
        <p14:creationId xmlns:p14="http://schemas.microsoft.com/office/powerpoint/2010/main" val="161962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EA13-2300-4F4C-96CF-3E3704F23803}"/>
              </a:ext>
            </a:extLst>
          </p:cNvPr>
          <p:cNvSpPr>
            <a:spLocks noGrp="1"/>
          </p:cNvSpPr>
          <p:nvPr>
            <p:ph type="title"/>
          </p:nvPr>
        </p:nvSpPr>
        <p:spPr>
          <a:xfrm>
            <a:off x="838200" y="365126"/>
            <a:ext cx="10515600" cy="957238"/>
          </a:xfrm>
        </p:spPr>
        <p:txBody>
          <a:bodyPr/>
          <a:lstStyle/>
          <a:p>
            <a:pPr algn="ctr"/>
            <a:r>
              <a:rPr lang="en-US" b="1" dirty="0">
                <a:solidFill>
                  <a:srgbClr val="FF0000"/>
                </a:solidFill>
                <a:latin typeface="Monotype Corsiva" panose="03010101010201010101" pitchFamily="66" charset="0"/>
              </a:rPr>
              <a:t>TYPES OF HEAD INJURY</a:t>
            </a:r>
            <a:endParaRPr lang="en-IN" b="1" dirty="0">
              <a:solidFill>
                <a:srgbClr val="FF0000"/>
              </a:solidFill>
              <a:latin typeface="Monotype Corsiva" panose="03010101010201010101" pitchFamily="66" charset="0"/>
            </a:endParaRPr>
          </a:p>
        </p:txBody>
      </p:sp>
      <p:sp>
        <p:nvSpPr>
          <p:cNvPr id="3" name="Content Placeholder 2">
            <a:extLst>
              <a:ext uri="{FF2B5EF4-FFF2-40B4-BE49-F238E27FC236}">
                <a16:creationId xmlns:a16="http://schemas.microsoft.com/office/drawing/2014/main" id="{D655E6C2-F449-4173-B9E2-63968F4E1339}"/>
              </a:ext>
            </a:extLst>
          </p:cNvPr>
          <p:cNvSpPr>
            <a:spLocks noGrp="1"/>
          </p:cNvSpPr>
          <p:nvPr>
            <p:ph idx="1"/>
          </p:nvPr>
        </p:nvSpPr>
        <p:spPr>
          <a:xfrm>
            <a:off x="478301" y="1195754"/>
            <a:ext cx="11451101" cy="5297120"/>
          </a:xfrm>
        </p:spPr>
        <p:txBody>
          <a:bodyPr/>
          <a:lstStyle/>
          <a:p>
            <a:pPr marL="514350" indent="-514350" algn="just">
              <a:lnSpc>
                <a:spcPct val="150000"/>
              </a:lnSpc>
              <a:buFont typeface="+mj-lt"/>
              <a:buAutoNum type="arabicPeriod"/>
            </a:pPr>
            <a:r>
              <a:rPr lang="en-US" b="1" dirty="0">
                <a:solidFill>
                  <a:srgbClr val="FF0000"/>
                </a:solidFill>
              </a:rPr>
              <a:t>Scalp injury </a:t>
            </a:r>
            <a:r>
              <a:rPr lang="en-US" dirty="0"/>
              <a:t>: Head injuries may be either closed or open.</a:t>
            </a:r>
          </a:p>
          <a:p>
            <a:pPr algn="just">
              <a:lnSpc>
                <a:spcPct val="150000"/>
              </a:lnSpc>
            </a:pPr>
            <a:r>
              <a:rPr lang="en-US" dirty="0"/>
              <a:t> A </a:t>
            </a:r>
            <a:r>
              <a:rPr lang="en-US" b="1" dirty="0"/>
              <a:t>closed head injury</a:t>
            </a:r>
            <a:r>
              <a:rPr lang="en-US" dirty="0"/>
              <a:t> is any injury that doesn’t break your skull. </a:t>
            </a:r>
          </a:p>
          <a:p>
            <a:pPr algn="just">
              <a:lnSpc>
                <a:spcPct val="150000"/>
              </a:lnSpc>
            </a:pPr>
            <a:r>
              <a:rPr lang="en-US" dirty="0"/>
              <a:t>An </a:t>
            </a:r>
            <a:r>
              <a:rPr lang="en-US" b="1" dirty="0"/>
              <a:t>open (penetrating) head injury </a:t>
            </a:r>
            <a:r>
              <a:rPr lang="en-US" dirty="0"/>
              <a:t>is one in which something breaks your scalp and skull and enters your brain.</a:t>
            </a:r>
          </a:p>
          <a:p>
            <a:pPr marL="0" indent="0" algn="just">
              <a:lnSpc>
                <a:spcPct val="150000"/>
              </a:lnSpc>
              <a:buNone/>
            </a:pPr>
            <a:r>
              <a:rPr lang="en-US" b="1" dirty="0">
                <a:solidFill>
                  <a:srgbClr val="FF0000"/>
                </a:solidFill>
              </a:rPr>
              <a:t>2.  Skull injury </a:t>
            </a:r>
            <a:r>
              <a:rPr lang="en-US" dirty="0"/>
              <a:t>: A head injury may cause a minor headache skull fracture, which may or may not be associated with injury to the brain. Some patients may have linear or depressed skull fracture.   </a:t>
            </a:r>
            <a:endParaRPr lang="en-IN" dirty="0"/>
          </a:p>
          <a:p>
            <a:pPr marL="0" indent="0">
              <a:buNone/>
            </a:pPr>
            <a:endParaRPr lang="en-IN" dirty="0"/>
          </a:p>
        </p:txBody>
      </p:sp>
    </p:spTree>
    <p:extLst>
      <p:ext uri="{BB962C8B-B14F-4D97-AF65-F5344CB8AC3E}">
        <p14:creationId xmlns:p14="http://schemas.microsoft.com/office/powerpoint/2010/main" val="198571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094D6-64E8-4F81-8CB7-7AF22546CD41}"/>
              </a:ext>
            </a:extLst>
          </p:cNvPr>
          <p:cNvSpPr>
            <a:spLocks noGrp="1"/>
          </p:cNvSpPr>
          <p:nvPr>
            <p:ph idx="1"/>
          </p:nvPr>
        </p:nvSpPr>
        <p:spPr>
          <a:xfrm>
            <a:off x="520505" y="506436"/>
            <a:ext cx="11296357" cy="6077243"/>
          </a:xfrm>
        </p:spPr>
        <p:txBody>
          <a:bodyPr/>
          <a:lstStyle/>
          <a:p>
            <a:pPr marL="514350" indent="-514350">
              <a:lnSpc>
                <a:spcPct val="150000"/>
              </a:lnSpc>
              <a:buAutoNum type="arabicPeriod" startAt="3"/>
            </a:pPr>
            <a:endParaRPr lang="en-US" b="1" dirty="0">
              <a:solidFill>
                <a:srgbClr val="FF0000"/>
              </a:solidFill>
            </a:endParaRPr>
          </a:p>
          <a:p>
            <a:pPr marL="514350" indent="-514350">
              <a:lnSpc>
                <a:spcPct val="200000"/>
              </a:lnSpc>
              <a:buAutoNum type="arabicPeriod" startAt="3"/>
            </a:pPr>
            <a:r>
              <a:rPr lang="en-US" b="1" dirty="0">
                <a:solidFill>
                  <a:srgbClr val="FF0000"/>
                </a:solidFill>
              </a:rPr>
              <a:t>Skull fracture </a:t>
            </a:r>
            <a:r>
              <a:rPr lang="en-US" dirty="0"/>
              <a:t>:  A skull fracture is a break in the bone surrounding the brain and other structures within the skull.</a:t>
            </a:r>
          </a:p>
          <a:p>
            <a:pPr marL="514350" indent="-514350" algn="just">
              <a:lnSpc>
                <a:spcPct val="200000"/>
              </a:lnSpc>
              <a:buFont typeface="+mj-lt"/>
              <a:buAutoNum type="alphaLcPeriod"/>
            </a:pPr>
            <a:r>
              <a:rPr lang="en-US" b="1" dirty="0"/>
              <a:t>Linear skull fracture </a:t>
            </a:r>
            <a:r>
              <a:rPr lang="en-US" dirty="0"/>
              <a:t>: A common injury, especially in children. A linear skull fracture is a simple break in the skull that follows a relatively straight line. It can occur after seemingly minor head injuries (falls, blows, or from motor vehicle accidents).   </a:t>
            </a:r>
            <a:endParaRPr lang="en-IN" dirty="0"/>
          </a:p>
        </p:txBody>
      </p:sp>
    </p:spTree>
    <p:extLst>
      <p:ext uri="{BB962C8B-B14F-4D97-AF65-F5344CB8AC3E}">
        <p14:creationId xmlns:p14="http://schemas.microsoft.com/office/powerpoint/2010/main" val="403506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3616E2-8D39-4AEE-8E35-3E92BB2992B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5598942" cy="5085469"/>
          </a:xfrm>
          <a:prstGeom prst="rect">
            <a:avLst/>
          </a:prstGeom>
        </p:spPr>
      </p:pic>
      <p:pic>
        <p:nvPicPr>
          <p:cNvPr id="6" name="Picture 5">
            <a:extLst>
              <a:ext uri="{FF2B5EF4-FFF2-40B4-BE49-F238E27FC236}">
                <a16:creationId xmlns:a16="http://schemas.microsoft.com/office/drawing/2014/main" id="{0CDE121A-1C8B-4CC2-8F51-D173DD5F346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5598942" y="1"/>
            <a:ext cx="6593059" cy="5085468"/>
          </a:xfrm>
          <a:prstGeom prst="rect">
            <a:avLst/>
          </a:prstGeom>
        </p:spPr>
      </p:pic>
    </p:spTree>
    <p:extLst>
      <p:ext uri="{BB962C8B-B14F-4D97-AF65-F5344CB8AC3E}">
        <p14:creationId xmlns:p14="http://schemas.microsoft.com/office/powerpoint/2010/main" val="83596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59E01-B226-4488-881E-B9D4A2726905}"/>
              </a:ext>
            </a:extLst>
          </p:cNvPr>
          <p:cNvSpPr>
            <a:spLocks noGrp="1"/>
          </p:cNvSpPr>
          <p:nvPr>
            <p:ph idx="1"/>
          </p:nvPr>
        </p:nvSpPr>
        <p:spPr>
          <a:xfrm>
            <a:off x="393895" y="379828"/>
            <a:ext cx="11465170" cy="6203852"/>
          </a:xfrm>
        </p:spPr>
        <p:txBody>
          <a:bodyPr/>
          <a:lstStyle/>
          <a:p>
            <a:pPr marL="514350" indent="-514350" algn="just">
              <a:lnSpc>
                <a:spcPct val="200000"/>
              </a:lnSpc>
              <a:buAutoNum type="alphaLcPeriod" startAt="2"/>
            </a:pPr>
            <a:endParaRPr lang="en-US" b="1" dirty="0"/>
          </a:p>
          <a:p>
            <a:pPr marL="514350" indent="-514350" algn="just">
              <a:lnSpc>
                <a:spcPct val="200000"/>
              </a:lnSpc>
              <a:buAutoNum type="alphaLcPeriod" startAt="2"/>
            </a:pPr>
            <a:r>
              <a:rPr lang="en-US" b="1" dirty="0"/>
              <a:t>Depressed skull fracture </a:t>
            </a:r>
            <a:r>
              <a:rPr lang="en-US" dirty="0"/>
              <a:t>: These are common after forceful impact by blunt objects-most commonly hammers,  these injuries causes dents in the skull bone. </a:t>
            </a:r>
          </a:p>
          <a:p>
            <a:pPr algn="just">
              <a:lnSpc>
                <a:spcPct val="200000"/>
              </a:lnSpc>
            </a:pPr>
            <a:r>
              <a:rPr lang="en-US" dirty="0"/>
              <a:t>If the depth of a depressed fracture is at least equal to the thickness of the surrounding skull bone (1/4-1/2inch). </a:t>
            </a:r>
          </a:p>
          <a:p>
            <a:pPr algn="just">
              <a:lnSpc>
                <a:spcPct val="200000"/>
              </a:lnSpc>
            </a:pPr>
            <a:r>
              <a:rPr lang="en-US" dirty="0"/>
              <a:t>Surgery is often required to elevate the bony pieces.  </a:t>
            </a:r>
            <a:endParaRPr lang="en-IN" dirty="0"/>
          </a:p>
        </p:txBody>
      </p:sp>
    </p:spTree>
    <p:extLst>
      <p:ext uri="{BB962C8B-B14F-4D97-AF65-F5344CB8AC3E}">
        <p14:creationId xmlns:p14="http://schemas.microsoft.com/office/powerpoint/2010/main" val="104424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88F19-5CC2-4B5F-A780-0264ACE99A0F}"/>
              </a:ext>
            </a:extLst>
          </p:cNvPr>
          <p:cNvSpPr>
            <a:spLocks noGrp="1"/>
          </p:cNvSpPr>
          <p:nvPr>
            <p:ph idx="1"/>
          </p:nvPr>
        </p:nvSpPr>
        <p:spPr>
          <a:xfrm>
            <a:off x="436098" y="450166"/>
            <a:ext cx="11451102" cy="6049108"/>
          </a:xfrm>
        </p:spPr>
        <p:txBody>
          <a:bodyPr/>
          <a:lstStyle/>
          <a:p>
            <a:pPr marL="514350" indent="-514350" algn="just">
              <a:lnSpc>
                <a:spcPct val="150000"/>
              </a:lnSpc>
              <a:buAutoNum type="alphaLcPeriod" startAt="3"/>
            </a:pPr>
            <a:endParaRPr lang="en-US" b="1" dirty="0"/>
          </a:p>
          <a:p>
            <a:pPr marL="514350" indent="-514350" algn="just">
              <a:lnSpc>
                <a:spcPct val="200000"/>
              </a:lnSpc>
              <a:buAutoNum type="alphaLcPeriod" startAt="3"/>
            </a:pPr>
            <a:r>
              <a:rPr lang="en-US" b="1" dirty="0"/>
              <a:t>Basilar skull fracture </a:t>
            </a:r>
            <a:r>
              <a:rPr lang="en-US" dirty="0"/>
              <a:t>: A fracture of the bones that forms the base of the skull and results from severe blunt injury of significant trauma. </a:t>
            </a:r>
          </a:p>
          <a:p>
            <a:pPr algn="just">
              <a:lnSpc>
                <a:spcPct val="200000"/>
              </a:lnSpc>
            </a:pPr>
            <a:r>
              <a:rPr lang="en-US" dirty="0"/>
              <a:t>A basilar skull fracture commonly connects to the sinus cavities. </a:t>
            </a:r>
          </a:p>
          <a:p>
            <a:pPr algn="just">
              <a:lnSpc>
                <a:spcPct val="200000"/>
              </a:lnSpc>
            </a:pPr>
            <a:r>
              <a:rPr lang="en-US" dirty="0"/>
              <a:t>This connection may allow fluid or air entry into the inside of the skull and may cause infection.</a:t>
            </a:r>
            <a:endParaRPr lang="en-IN" dirty="0"/>
          </a:p>
        </p:txBody>
      </p:sp>
    </p:spTree>
    <p:extLst>
      <p:ext uri="{BB962C8B-B14F-4D97-AF65-F5344CB8AC3E}">
        <p14:creationId xmlns:p14="http://schemas.microsoft.com/office/powerpoint/2010/main" val="2234934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419</TotalTime>
  <Words>1502</Words>
  <Application>Microsoft Office PowerPoint</Application>
  <PresentationFormat>Widescreen</PresentationFormat>
  <Paragraphs>142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Century Gothic</vt:lpstr>
      <vt:lpstr>Monotype Corsiva</vt:lpstr>
      <vt:lpstr>Wingdings 3</vt:lpstr>
      <vt:lpstr>Ion</vt:lpstr>
      <vt:lpstr>PowerPoint Presentation</vt:lpstr>
      <vt:lpstr>DEFINITION</vt:lpstr>
      <vt:lpstr>CLASSIFICATION</vt:lpstr>
      <vt:lpstr>CAUSES</vt:lpstr>
      <vt:lpstr>TYPES OF HEAD INJURY</vt:lpstr>
      <vt:lpstr>PowerPoint Presentation</vt:lpstr>
      <vt:lpstr>PowerPoint Presentation</vt:lpstr>
      <vt:lpstr>PowerPoint Presentation</vt:lpstr>
      <vt:lpstr>PowerPoint Presentation</vt:lpstr>
      <vt:lpstr>PowerPoint Presentation</vt:lpstr>
      <vt:lpstr>PowerPoint Presentation</vt:lpstr>
      <vt:lpstr>Concussion </vt:lpstr>
      <vt:lpstr>PowerPoint Presentation</vt:lpstr>
      <vt:lpstr>PowerPoint Presentation</vt:lpstr>
      <vt:lpstr>PowerPoint Presentation</vt:lpstr>
      <vt:lpstr>Contusion or intracerebral hematoma</vt:lpstr>
      <vt:lpstr>PowerPoint Presentation</vt:lpstr>
      <vt:lpstr>PowerPoint Presentation</vt:lpstr>
      <vt:lpstr>Signs and symptoms</vt:lpstr>
      <vt:lpstr>PowerPoint Presentation</vt:lpstr>
      <vt:lpstr>Diagnostic evaluation</vt:lpstr>
      <vt:lpstr>PowerPoint Presentation</vt:lpstr>
      <vt:lpstr>PowerPoint Presentation</vt:lpstr>
      <vt:lpstr>Treatment </vt:lpstr>
      <vt:lpstr>Self care management</vt:lpstr>
      <vt:lpstr>PowerPoint Presentation</vt:lpstr>
      <vt:lpstr>Medical management</vt:lpstr>
      <vt:lpstr>PowerPoint Presentation</vt:lpstr>
      <vt:lpstr>Surgical management</vt:lpstr>
      <vt:lpstr> General Head Injury Prevention Tips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Bindhu Rajesh</dc:creator>
  <cp:lastModifiedBy>Bindhu Rajesh</cp:lastModifiedBy>
  <cp:revision>53</cp:revision>
  <dcterms:created xsi:type="dcterms:W3CDTF">2020-03-17T06:13:05Z</dcterms:created>
  <dcterms:modified xsi:type="dcterms:W3CDTF">2020-05-05T15:55:27Z</dcterms:modified>
</cp:coreProperties>
</file>