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3" r:id="rId6"/>
    <p:sldId id="260" r:id="rId7"/>
    <p:sldId id="261" r:id="rId8"/>
    <p:sldId id="264" r:id="rId9"/>
    <p:sldId id="265"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12FE0-D6C0-4EAD-AB84-9C5C134C61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AF066E1-A186-40E8-906B-0B1874B8D2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F85AAE4-3F15-4B1A-813C-F59B5ECA8A14}"/>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5" name="Footer Placeholder 4">
            <a:extLst>
              <a:ext uri="{FF2B5EF4-FFF2-40B4-BE49-F238E27FC236}">
                <a16:creationId xmlns:a16="http://schemas.microsoft.com/office/drawing/2014/main" id="{027B5608-C1EA-4AAD-8FF3-BA295EA42D6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C455BB6-EFF4-4FCE-B994-597C006C68D1}"/>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2315623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322CA-4133-4B54-ADC8-42F39309809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4F964CB-F125-4438-8C6A-0251E932BF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0CCFCE3-2579-497D-B446-EEE1D7E2B3F1}"/>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5" name="Footer Placeholder 4">
            <a:extLst>
              <a:ext uri="{FF2B5EF4-FFF2-40B4-BE49-F238E27FC236}">
                <a16:creationId xmlns:a16="http://schemas.microsoft.com/office/drawing/2014/main" id="{855C24EB-8944-4556-A4B1-17545CBBE56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4BD42E-0761-4F34-B587-D063769D2A61}"/>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1797496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E93A12-ACA1-4763-9680-A0712FF5D5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7ED74F4-C7D6-4018-9BB8-DAD6C7954F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49B4444-F83A-4E4E-92AC-13B07BA6D271}"/>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5" name="Footer Placeholder 4">
            <a:extLst>
              <a:ext uri="{FF2B5EF4-FFF2-40B4-BE49-F238E27FC236}">
                <a16:creationId xmlns:a16="http://schemas.microsoft.com/office/drawing/2014/main" id="{1038C55F-3F7F-4C0F-8211-EB7C7031A7A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3A992B2-D4BA-40D5-93F5-75B236CD9B45}"/>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3749454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C8639-B07E-41C6-A364-281EACBA952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E9445BC-068B-4317-9878-777573C35A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C80735-DC96-4E9D-8661-879B0E13E4D5}"/>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5" name="Footer Placeholder 4">
            <a:extLst>
              <a:ext uri="{FF2B5EF4-FFF2-40B4-BE49-F238E27FC236}">
                <a16:creationId xmlns:a16="http://schemas.microsoft.com/office/drawing/2014/main" id="{2009D6D6-BFFC-48CC-9167-D351827AE85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B8DA7B7-B5FE-4983-BF7F-8B12B6A54888}"/>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1850373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94074-A4AD-4473-9EBC-313AE69B17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6FFA7A3-83EF-4A0C-930A-A3F075E909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053BAB-3658-47B4-84FA-89F21685164C}"/>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5" name="Footer Placeholder 4">
            <a:extLst>
              <a:ext uri="{FF2B5EF4-FFF2-40B4-BE49-F238E27FC236}">
                <a16:creationId xmlns:a16="http://schemas.microsoft.com/office/drawing/2014/main" id="{85A1F139-DF01-495E-B0CE-553F2D3A0D5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5042D6D-82C8-4467-B298-924F7B60AAD4}"/>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3178985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603DB-3AE9-4834-BB50-D6BE0886307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8CFF2776-9DCF-4BB1-A21D-511B27828C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2141CB5-5BAA-440F-B4F5-B80D82B08A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E123D9F-C384-4231-9C37-3CB8E317F9A5}"/>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6" name="Footer Placeholder 5">
            <a:extLst>
              <a:ext uri="{FF2B5EF4-FFF2-40B4-BE49-F238E27FC236}">
                <a16:creationId xmlns:a16="http://schemas.microsoft.com/office/drawing/2014/main" id="{58C8E28E-8F2C-4B87-A1DD-1B27A73EEDD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5AD274A-C058-4B5E-BFDD-D5252558FCF4}"/>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317232119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05E8F-BB60-4A53-8D43-6633E14C1DE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DC80C94-3D8E-431C-A4D2-D966043665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2953125-C5BF-49B2-A08B-D11203207A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8EE3F15-47C4-4151-A4EF-977B37466A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708BBA-933B-41F3-B7A6-206C1F14A4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CA0C680-2E09-442A-8965-DE4407FFBDFC}"/>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8" name="Footer Placeholder 7">
            <a:extLst>
              <a:ext uri="{FF2B5EF4-FFF2-40B4-BE49-F238E27FC236}">
                <a16:creationId xmlns:a16="http://schemas.microsoft.com/office/drawing/2014/main" id="{F69FBB0F-7A0E-4D27-8F16-9FD6D90C3BC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7F017B2-0470-441A-AF6A-155453EB1883}"/>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140821625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7C864-D037-45D8-AFCF-20B84C1CBD6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9D3282E-18BB-4F59-962F-B14C7D5324F6}"/>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4" name="Footer Placeholder 3">
            <a:extLst>
              <a:ext uri="{FF2B5EF4-FFF2-40B4-BE49-F238E27FC236}">
                <a16:creationId xmlns:a16="http://schemas.microsoft.com/office/drawing/2014/main" id="{F1BE3D51-2103-4EE7-B767-A1E9D0369263}"/>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3085C23-62D0-47C0-865C-CB4A0A115E89}"/>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4000731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E19FAF-05A2-4D86-B809-F254EA8A13F5}"/>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3" name="Footer Placeholder 2">
            <a:extLst>
              <a:ext uri="{FF2B5EF4-FFF2-40B4-BE49-F238E27FC236}">
                <a16:creationId xmlns:a16="http://schemas.microsoft.com/office/drawing/2014/main" id="{0DF0363C-744A-403B-851D-87CBB1612AD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41B117B-566F-4444-930D-F1DF9E915632}"/>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69896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FF8B8-A688-49E7-8D34-0194427988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E6D5431D-723C-49A4-80EC-308355859C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141AA3A-F6B9-450A-BCB7-150CC53FAF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9EA448-60F7-4793-8A9C-AF898A8D24D5}"/>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6" name="Footer Placeholder 5">
            <a:extLst>
              <a:ext uri="{FF2B5EF4-FFF2-40B4-BE49-F238E27FC236}">
                <a16:creationId xmlns:a16="http://schemas.microsoft.com/office/drawing/2014/main" id="{51B1E2E7-C455-4F22-8222-A17995989A7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44C04CA-2F7C-4AE5-BC89-CD8798312968}"/>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302671159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E37DB-7F78-4456-916B-ADA6541D02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69C6D1E-4B10-4A34-9DF2-31C1FD161B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D318F6E-22E5-42EC-B704-4D5EC6A59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EF60B7-2BA3-48BA-BA97-F2CE3DBC8E24}"/>
              </a:ext>
            </a:extLst>
          </p:cNvPr>
          <p:cNvSpPr>
            <a:spLocks noGrp="1"/>
          </p:cNvSpPr>
          <p:nvPr>
            <p:ph type="dt" sz="half" idx="10"/>
          </p:nvPr>
        </p:nvSpPr>
        <p:spPr/>
        <p:txBody>
          <a:bodyPr/>
          <a:lstStyle/>
          <a:p>
            <a:fld id="{68D0CF4B-6037-4595-B3E7-DBA76429B9A8}" type="datetimeFigureOut">
              <a:rPr lang="en-IN" smtClean="0"/>
              <a:t>04-08-2021</a:t>
            </a:fld>
            <a:endParaRPr lang="en-IN"/>
          </a:p>
        </p:txBody>
      </p:sp>
      <p:sp>
        <p:nvSpPr>
          <p:cNvPr id="6" name="Footer Placeholder 5">
            <a:extLst>
              <a:ext uri="{FF2B5EF4-FFF2-40B4-BE49-F238E27FC236}">
                <a16:creationId xmlns:a16="http://schemas.microsoft.com/office/drawing/2014/main" id="{035E9C23-2C1B-4B83-A98D-B34328AD2E6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8CD466D-A4E5-4225-8299-D082293F9D36}"/>
              </a:ext>
            </a:extLst>
          </p:cNvPr>
          <p:cNvSpPr>
            <a:spLocks noGrp="1"/>
          </p:cNvSpPr>
          <p:nvPr>
            <p:ph type="sldNum" sz="quarter" idx="12"/>
          </p:nvPr>
        </p:nvSpPr>
        <p:spPr/>
        <p:txBody>
          <a:bodyPr/>
          <a:lstStyle/>
          <a:p>
            <a:fld id="{E8E07D29-B696-43B0-9BF9-2BAD17EE41B7}" type="slidenum">
              <a:rPr lang="en-IN" smtClean="0"/>
              <a:t>‹#›</a:t>
            </a:fld>
            <a:endParaRPr lang="en-IN"/>
          </a:p>
        </p:txBody>
      </p:sp>
    </p:spTree>
    <p:extLst>
      <p:ext uri="{BB962C8B-B14F-4D97-AF65-F5344CB8AC3E}">
        <p14:creationId xmlns:p14="http://schemas.microsoft.com/office/powerpoint/2010/main" val="1158806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2B619F-7CB0-4183-BD64-20579E41A4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16EC76D-3012-4002-9729-A36091B82E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56FD65A-CFD3-499B-917E-8494ACDBBB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0CF4B-6037-4595-B3E7-DBA76429B9A8}" type="datetimeFigureOut">
              <a:rPr lang="en-IN" smtClean="0"/>
              <a:t>04-08-2021</a:t>
            </a:fld>
            <a:endParaRPr lang="en-IN"/>
          </a:p>
        </p:txBody>
      </p:sp>
      <p:sp>
        <p:nvSpPr>
          <p:cNvPr id="5" name="Footer Placeholder 4">
            <a:extLst>
              <a:ext uri="{FF2B5EF4-FFF2-40B4-BE49-F238E27FC236}">
                <a16:creationId xmlns:a16="http://schemas.microsoft.com/office/drawing/2014/main" id="{6224819C-5019-441A-A1A5-F3E893EC6C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E8CE04B-895A-4407-B28B-69D9AFAC73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E07D29-B696-43B0-9BF9-2BAD17EE41B7}" type="slidenum">
              <a:rPr lang="en-IN" smtClean="0"/>
              <a:t>‹#›</a:t>
            </a:fld>
            <a:endParaRPr lang="en-IN"/>
          </a:p>
        </p:txBody>
      </p:sp>
    </p:spTree>
    <p:extLst>
      <p:ext uri="{BB962C8B-B14F-4D97-AF65-F5344CB8AC3E}">
        <p14:creationId xmlns:p14="http://schemas.microsoft.com/office/powerpoint/2010/main" val="203648146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a:extLst>
              <a:ext uri="{FF2B5EF4-FFF2-40B4-BE49-F238E27FC236}">
                <a16:creationId xmlns:a16="http://schemas.microsoft.com/office/drawing/2014/main" id="{DC051BAB-F3F7-4D7C-9755-ECAF81671B1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7951" y="1782512"/>
            <a:ext cx="6545107" cy="3798277"/>
          </a:xfrm>
        </p:spPr>
      </p:pic>
      <p:sp>
        <p:nvSpPr>
          <p:cNvPr id="4" name="Rectangle 3">
            <a:extLst>
              <a:ext uri="{FF2B5EF4-FFF2-40B4-BE49-F238E27FC236}">
                <a16:creationId xmlns:a16="http://schemas.microsoft.com/office/drawing/2014/main" id="{67CB92D4-0554-454B-9473-E1F3B608B63A}"/>
              </a:ext>
            </a:extLst>
          </p:cNvPr>
          <p:cNvSpPr/>
          <p:nvPr/>
        </p:nvSpPr>
        <p:spPr>
          <a:xfrm>
            <a:off x="1716258" y="548641"/>
            <a:ext cx="8060788" cy="956603"/>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sz="5400" b="1">
                <a:solidFill>
                  <a:srgbClr val="FF0000"/>
                </a:solidFill>
                <a:latin typeface="Gill Sans MT" panose="020B0502020104020203" pitchFamily="34" charset="0"/>
              </a:rPr>
              <a:t>DIARRHOEA</a:t>
            </a:r>
            <a:endParaRPr lang="en-IN" sz="5400" b="1" dirty="0">
              <a:solidFill>
                <a:srgbClr val="FF0000"/>
              </a:solidFill>
              <a:latin typeface="Gill Sans MT" panose="020B0502020104020203" pitchFamily="34" charset="0"/>
            </a:endParaRPr>
          </a:p>
        </p:txBody>
      </p:sp>
      <p:sp>
        <p:nvSpPr>
          <p:cNvPr id="12" name="TextBox 11">
            <a:extLst>
              <a:ext uri="{FF2B5EF4-FFF2-40B4-BE49-F238E27FC236}">
                <a16:creationId xmlns:a16="http://schemas.microsoft.com/office/drawing/2014/main" id="{73C3AACE-1216-4BD5-A82A-37ED1DD92162}"/>
              </a:ext>
            </a:extLst>
          </p:cNvPr>
          <p:cNvSpPr txBox="1"/>
          <p:nvPr/>
        </p:nvSpPr>
        <p:spPr>
          <a:xfrm>
            <a:off x="8613058" y="5257892"/>
            <a:ext cx="3400751" cy="1292662"/>
          </a:xfrm>
          <a:prstGeom prst="rect">
            <a:avLst/>
          </a:prstGeom>
          <a:noFill/>
        </p:spPr>
        <p:txBody>
          <a:bodyPr wrap="square" rtlCol="0">
            <a:spAutoFit/>
          </a:bodyPr>
          <a:lstStyle/>
          <a:p>
            <a:r>
              <a:rPr lang="en-IN" sz="2000" b="1" dirty="0"/>
              <a:t>PREPARED BY</a:t>
            </a:r>
          </a:p>
          <a:p>
            <a:r>
              <a:rPr lang="en-IN" sz="2000" b="1" dirty="0"/>
              <a:t>MS.BINDHU MOL  G</a:t>
            </a:r>
          </a:p>
          <a:p>
            <a:r>
              <a:rPr lang="en-IN" sz="2000" b="1" dirty="0"/>
              <a:t>CLINICAL INSTRUCTOR</a:t>
            </a:r>
          </a:p>
          <a:p>
            <a:r>
              <a:rPr lang="en-IN" b="1" dirty="0"/>
              <a:t>SUMANDEEP NURSING COLLEGE</a:t>
            </a:r>
          </a:p>
        </p:txBody>
      </p:sp>
    </p:spTree>
    <p:extLst>
      <p:ext uri="{BB962C8B-B14F-4D97-AF65-F5344CB8AC3E}">
        <p14:creationId xmlns:p14="http://schemas.microsoft.com/office/powerpoint/2010/main" val="3205735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CE6C1-4910-4AF0-9D68-8752791C9108}"/>
              </a:ext>
            </a:extLst>
          </p:cNvPr>
          <p:cNvSpPr>
            <a:spLocks noGrp="1"/>
          </p:cNvSpPr>
          <p:nvPr>
            <p:ph type="title"/>
          </p:nvPr>
        </p:nvSpPr>
        <p:spPr>
          <a:xfrm>
            <a:off x="253218" y="126610"/>
            <a:ext cx="11100581" cy="942536"/>
          </a:xfrm>
        </p:spPr>
        <p:txBody>
          <a:bodyPr>
            <a:normAutofit/>
          </a:bodyPr>
          <a:lstStyle/>
          <a:p>
            <a:pPr algn="ctr"/>
            <a:r>
              <a:rPr lang="en-IN" sz="4000" b="1" dirty="0">
                <a:solidFill>
                  <a:srgbClr val="FF0000"/>
                </a:solidFill>
                <a:latin typeface="Gill Sans MT" panose="020B0502020104020203" pitchFamily="34" charset="0"/>
              </a:rPr>
              <a:t>Prevention </a:t>
            </a:r>
          </a:p>
        </p:txBody>
      </p:sp>
      <p:sp>
        <p:nvSpPr>
          <p:cNvPr id="3" name="Content Placeholder 2">
            <a:extLst>
              <a:ext uri="{FF2B5EF4-FFF2-40B4-BE49-F238E27FC236}">
                <a16:creationId xmlns:a16="http://schemas.microsoft.com/office/drawing/2014/main" id="{1ECFA092-4CAF-4E6E-BCB1-3CAD2586FA00}"/>
              </a:ext>
            </a:extLst>
          </p:cNvPr>
          <p:cNvSpPr>
            <a:spLocks noGrp="1"/>
          </p:cNvSpPr>
          <p:nvPr>
            <p:ph idx="1"/>
          </p:nvPr>
        </p:nvSpPr>
        <p:spPr>
          <a:xfrm>
            <a:off x="492369" y="1336430"/>
            <a:ext cx="10861431" cy="5261317"/>
          </a:xfrm>
        </p:spPr>
        <p:txBody>
          <a:bodyPr/>
          <a:lstStyle/>
          <a:p>
            <a:pPr>
              <a:lnSpc>
                <a:spcPct val="150000"/>
              </a:lnSpc>
            </a:pPr>
            <a:r>
              <a:rPr lang="en-US" sz="3200" dirty="0">
                <a:latin typeface="Gill Sans MT" panose="020B0502020104020203" pitchFamily="34" charset="0"/>
              </a:rPr>
              <a:t>Use only bottled or purified water for drinking, making ice cubes, and brushing  teeth</a:t>
            </a:r>
          </a:p>
          <a:p>
            <a:pPr>
              <a:lnSpc>
                <a:spcPct val="150000"/>
              </a:lnSpc>
            </a:pPr>
            <a:r>
              <a:rPr lang="en-US" sz="3200" dirty="0">
                <a:latin typeface="Gill Sans MT" panose="020B0502020104020203" pitchFamily="34" charset="0"/>
              </a:rPr>
              <a:t>use boiled tap water, or use iodine tablets</a:t>
            </a:r>
          </a:p>
          <a:p>
            <a:pPr>
              <a:lnSpc>
                <a:spcPct val="150000"/>
              </a:lnSpc>
            </a:pPr>
            <a:r>
              <a:rPr lang="en-US" sz="3200" dirty="0">
                <a:latin typeface="Gill Sans MT" panose="020B0502020104020203" pitchFamily="34" charset="0"/>
              </a:rPr>
              <a:t>Make sure that the cooked food is fully cooked and served hot</a:t>
            </a:r>
          </a:p>
          <a:p>
            <a:pPr>
              <a:lnSpc>
                <a:spcPct val="150000"/>
              </a:lnSpc>
            </a:pPr>
            <a:r>
              <a:rPr lang="en-US" sz="3200" dirty="0">
                <a:latin typeface="Gill Sans MT" panose="020B0502020104020203" pitchFamily="34" charset="0"/>
              </a:rPr>
              <a:t>Avoid unwashed or unpeeled raw fruits and vegetables</a:t>
            </a:r>
          </a:p>
          <a:p>
            <a:endParaRPr lang="en-IN" dirty="0"/>
          </a:p>
        </p:txBody>
      </p:sp>
    </p:spTree>
    <p:extLst>
      <p:ext uri="{BB962C8B-B14F-4D97-AF65-F5344CB8AC3E}">
        <p14:creationId xmlns:p14="http://schemas.microsoft.com/office/powerpoint/2010/main" val="337269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23A23-E87F-4522-B0AB-A22AD5D1A770}"/>
              </a:ext>
            </a:extLst>
          </p:cNvPr>
          <p:cNvSpPr>
            <a:spLocks noGrp="1"/>
          </p:cNvSpPr>
          <p:nvPr>
            <p:ph type="title"/>
          </p:nvPr>
        </p:nvSpPr>
        <p:spPr>
          <a:xfrm>
            <a:off x="838200" y="168813"/>
            <a:ext cx="10515600" cy="984738"/>
          </a:xfrm>
        </p:spPr>
        <p:txBody>
          <a:bodyPr/>
          <a:lstStyle/>
          <a:p>
            <a:pPr algn="ctr"/>
            <a:r>
              <a:rPr lang="en-IN" b="1" dirty="0">
                <a:solidFill>
                  <a:srgbClr val="FF0000"/>
                </a:solidFill>
                <a:latin typeface="Gill Sans MT" panose="020B0502020104020203" pitchFamily="34" charset="0"/>
              </a:rPr>
              <a:t>DEFINITION</a:t>
            </a:r>
          </a:p>
        </p:txBody>
      </p:sp>
      <p:sp>
        <p:nvSpPr>
          <p:cNvPr id="3" name="Content Placeholder 2">
            <a:extLst>
              <a:ext uri="{FF2B5EF4-FFF2-40B4-BE49-F238E27FC236}">
                <a16:creationId xmlns:a16="http://schemas.microsoft.com/office/drawing/2014/main" id="{E4397A32-1940-4FAE-8C1E-9C2DB0A0416C}"/>
              </a:ext>
            </a:extLst>
          </p:cNvPr>
          <p:cNvSpPr>
            <a:spLocks noGrp="1"/>
          </p:cNvSpPr>
          <p:nvPr>
            <p:ph idx="1"/>
          </p:nvPr>
        </p:nvSpPr>
        <p:spPr>
          <a:xfrm>
            <a:off x="323557" y="1406769"/>
            <a:ext cx="11549575" cy="5282418"/>
          </a:xfrm>
        </p:spPr>
        <p:txBody>
          <a:bodyPr/>
          <a:lstStyle/>
          <a:p>
            <a:pPr>
              <a:lnSpc>
                <a:spcPct val="150000"/>
              </a:lnSpc>
            </a:pPr>
            <a:r>
              <a:rPr lang="en-US" b="1" dirty="0"/>
              <a:t>Diarrhea</a:t>
            </a:r>
            <a:r>
              <a:rPr lang="en-US" dirty="0"/>
              <a:t> is loose, watery stools (bowel movements). </a:t>
            </a:r>
          </a:p>
          <a:p>
            <a:pPr>
              <a:lnSpc>
                <a:spcPct val="150000"/>
              </a:lnSpc>
            </a:pPr>
            <a:r>
              <a:rPr lang="en-US" dirty="0"/>
              <a:t>loose stools three or more times in one day.  </a:t>
            </a:r>
            <a:endParaRPr lang="en-IN" dirty="0"/>
          </a:p>
        </p:txBody>
      </p:sp>
    </p:spTree>
    <p:extLst>
      <p:ext uri="{BB962C8B-B14F-4D97-AF65-F5344CB8AC3E}">
        <p14:creationId xmlns:p14="http://schemas.microsoft.com/office/powerpoint/2010/main" val="3250064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05DE0-DDAE-41FC-98BD-C194E706173B}"/>
              </a:ext>
            </a:extLst>
          </p:cNvPr>
          <p:cNvSpPr>
            <a:spLocks noGrp="1"/>
          </p:cNvSpPr>
          <p:nvPr>
            <p:ph type="title"/>
          </p:nvPr>
        </p:nvSpPr>
        <p:spPr>
          <a:xfrm>
            <a:off x="422031" y="323556"/>
            <a:ext cx="10931769" cy="886265"/>
          </a:xfrm>
        </p:spPr>
        <p:txBody>
          <a:bodyPr>
            <a:normAutofit/>
          </a:bodyPr>
          <a:lstStyle/>
          <a:p>
            <a:pPr algn="ctr"/>
            <a:r>
              <a:rPr lang="en-IN" b="1" dirty="0">
                <a:solidFill>
                  <a:srgbClr val="FF0000"/>
                </a:solidFill>
                <a:latin typeface="Gill Sans MT" panose="020B0502020104020203" pitchFamily="34" charset="0"/>
              </a:rPr>
              <a:t>TYPES</a:t>
            </a:r>
          </a:p>
        </p:txBody>
      </p:sp>
      <p:sp>
        <p:nvSpPr>
          <p:cNvPr id="3" name="Content Placeholder 2">
            <a:extLst>
              <a:ext uri="{FF2B5EF4-FFF2-40B4-BE49-F238E27FC236}">
                <a16:creationId xmlns:a16="http://schemas.microsoft.com/office/drawing/2014/main" id="{451CB70A-6DDD-495F-BBFF-C019CAD72975}"/>
              </a:ext>
            </a:extLst>
          </p:cNvPr>
          <p:cNvSpPr>
            <a:spLocks noGrp="1"/>
          </p:cNvSpPr>
          <p:nvPr>
            <p:ph idx="1"/>
          </p:nvPr>
        </p:nvSpPr>
        <p:spPr>
          <a:xfrm>
            <a:off x="422031" y="1026942"/>
            <a:ext cx="11347938" cy="5507502"/>
          </a:xfrm>
        </p:spPr>
        <p:txBody>
          <a:bodyPr/>
          <a:lstStyle/>
          <a:p>
            <a:pPr marL="0" indent="0">
              <a:lnSpc>
                <a:spcPct val="150000"/>
              </a:lnSpc>
              <a:buNone/>
            </a:pPr>
            <a:r>
              <a:rPr lang="en-US" b="1" dirty="0">
                <a:solidFill>
                  <a:srgbClr val="FF0000"/>
                </a:solidFill>
                <a:latin typeface="Gill Sans MT" panose="020B0502020104020203" pitchFamily="34" charset="0"/>
              </a:rPr>
              <a:t>Acute diarrhea </a:t>
            </a:r>
          </a:p>
          <a:p>
            <a:pPr marL="0" indent="0">
              <a:lnSpc>
                <a:spcPct val="150000"/>
              </a:lnSpc>
              <a:buNone/>
            </a:pPr>
            <a:r>
              <a:rPr lang="en-US" dirty="0">
                <a:latin typeface="Gill Sans MT" panose="020B0502020104020203" pitchFamily="34" charset="0"/>
              </a:rPr>
              <a:t>is diarrhea that lasts a short time. </a:t>
            </a:r>
          </a:p>
          <a:p>
            <a:pPr>
              <a:lnSpc>
                <a:spcPct val="150000"/>
              </a:lnSpc>
            </a:pPr>
            <a:r>
              <a:rPr lang="en-US" dirty="0">
                <a:latin typeface="Gill Sans MT" panose="020B0502020104020203" pitchFamily="34" charset="0"/>
              </a:rPr>
              <a:t>It is a common problem. It usually lasts about one or two days,</a:t>
            </a:r>
          </a:p>
          <a:p>
            <a:pPr marL="0" indent="0">
              <a:lnSpc>
                <a:spcPct val="150000"/>
              </a:lnSpc>
              <a:buNone/>
            </a:pPr>
            <a:r>
              <a:rPr lang="en-US" b="1" dirty="0">
                <a:solidFill>
                  <a:srgbClr val="FF0000"/>
                </a:solidFill>
                <a:latin typeface="Gill Sans MT" panose="020B0502020104020203" pitchFamily="34" charset="0"/>
              </a:rPr>
              <a:t>Chronic diarrhea</a:t>
            </a:r>
          </a:p>
          <a:p>
            <a:pPr>
              <a:lnSpc>
                <a:spcPct val="150000"/>
              </a:lnSpc>
            </a:pPr>
            <a:r>
              <a:rPr lang="en-US" dirty="0">
                <a:latin typeface="Gill Sans MT" panose="020B0502020104020203" pitchFamily="34" charset="0"/>
              </a:rPr>
              <a:t>diarrhea that lasts at least four weeks -- can be a symptom of a chronic disease. </a:t>
            </a:r>
          </a:p>
          <a:p>
            <a:pPr>
              <a:lnSpc>
                <a:spcPct val="150000"/>
              </a:lnSpc>
            </a:pPr>
            <a:r>
              <a:rPr lang="en-US" dirty="0">
                <a:latin typeface="Gill Sans MT" panose="020B0502020104020203" pitchFamily="34" charset="0"/>
              </a:rPr>
              <a:t>Chronic diarrhea symptoms may be continual, or they may come and go.</a:t>
            </a:r>
            <a:endParaRPr lang="en-IN" dirty="0">
              <a:latin typeface="Gill Sans MT" panose="020B0502020104020203" pitchFamily="34" charset="0"/>
            </a:endParaRPr>
          </a:p>
        </p:txBody>
      </p:sp>
    </p:spTree>
    <p:extLst>
      <p:ext uri="{BB962C8B-B14F-4D97-AF65-F5344CB8AC3E}">
        <p14:creationId xmlns:p14="http://schemas.microsoft.com/office/powerpoint/2010/main" val="237957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233CB-6826-40B4-A139-9F656C319C3D}"/>
              </a:ext>
            </a:extLst>
          </p:cNvPr>
          <p:cNvSpPr>
            <a:spLocks noGrp="1"/>
          </p:cNvSpPr>
          <p:nvPr>
            <p:ph type="title"/>
          </p:nvPr>
        </p:nvSpPr>
        <p:spPr>
          <a:xfrm>
            <a:off x="309489" y="182881"/>
            <a:ext cx="11044311" cy="773721"/>
          </a:xfrm>
        </p:spPr>
        <p:txBody>
          <a:bodyPr>
            <a:normAutofit/>
          </a:bodyPr>
          <a:lstStyle/>
          <a:p>
            <a:pPr algn="ctr"/>
            <a:r>
              <a:rPr lang="en-IN" sz="4000" b="1" dirty="0">
                <a:solidFill>
                  <a:srgbClr val="FF0000"/>
                </a:solidFill>
                <a:latin typeface="Gill Sans MT" panose="020B0502020104020203" pitchFamily="34" charset="0"/>
              </a:rPr>
              <a:t>CAUSES</a:t>
            </a:r>
          </a:p>
        </p:txBody>
      </p:sp>
      <p:sp>
        <p:nvSpPr>
          <p:cNvPr id="3" name="Content Placeholder 2">
            <a:extLst>
              <a:ext uri="{FF2B5EF4-FFF2-40B4-BE49-F238E27FC236}">
                <a16:creationId xmlns:a16="http://schemas.microsoft.com/office/drawing/2014/main" id="{64A10BD5-955B-4572-AAE0-FB272439DDD0}"/>
              </a:ext>
            </a:extLst>
          </p:cNvPr>
          <p:cNvSpPr>
            <a:spLocks noGrp="1"/>
          </p:cNvSpPr>
          <p:nvPr>
            <p:ph idx="1"/>
          </p:nvPr>
        </p:nvSpPr>
        <p:spPr>
          <a:xfrm>
            <a:off x="407963" y="956602"/>
            <a:ext cx="11573022" cy="5613009"/>
          </a:xfrm>
        </p:spPr>
        <p:txBody>
          <a:bodyPr>
            <a:normAutofit fontScale="92500"/>
          </a:bodyPr>
          <a:lstStyle/>
          <a:p>
            <a:pPr>
              <a:lnSpc>
                <a:spcPct val="150000"/>
              </a:lnSpc>
            </a:pPr>
            <a:r>
              <a:rPr lang="en-US" dirty="0">
                <a:latin typeface="Gill Sans MT" panose="020B0502020104020203" pitchFamily="34" charset="0"/>
              </a:rPr>
              <a:t>Bacteria from contaminated food or water</a:t>
            </a:r>
          </a:p>
          <a:p>
            <a:pPr>
              <a:lnSpc>
                <a:spcPct val="150000"/>
              </a:lnSpc>
            </a:pPr>
            <a:r>
              <a:rPr lang="en-US" dirty="0">
                <a:latin typeface="Gill Sans MT" panose="020B0502020104020203" pitchFamily="34" charset="0"/>
              </a:rPr>
              <a:t>Rotavirus is the most common cause of acute diarrhea in children.</a:t>
            </a:r>
          </a:p>
          <a:p>
            <a:pPr>
              <a:lnSpc>
                <a:spcPct val="150000"/>
              </a:lnSpc>
            </a:pPr>
            <a:r>
              <a:rPr lang="en-US" dirty="0">
                <a:latin typeface="Gill Sans MT" panose="020B0502020104020203" pitchFamily="34" charset="0"/>
              </a:rPr>
              <a:t>Parasites through contaminated food or water</a:t>
            </a:r>
          </a:p>
          <a:p>
            <a:pPr>
              <a:lnSpc>
                <a:spcPct val="150000"/>
              </a:lnSpc>
            </a:pPr>
            <a:r>
              <a:rPr lang="en-US" dirty="0">
                <a:latin typeface="Gill Sans MT" panose="020B0502020104020203" pitchFamily="34" charset="0"/>
              </a:rPr>
              <a:t>Medicines such as antibiotics, cancer drugs, and antacids.</a:t>
            </a:r>
          </a:p>
          <a:p>
            <a:pPr>
              <a:lnSpc>
                <a:spcPct val="150000"/>
              </a:lnSpc>
            </a:pPr>
            <a:r>
              <a:rPr lang="en-US" dirty="0">
                <a:latin typeface="Gill Sans MT" panose="020B0502020104020203" pitchFamily="34" charset="0"/>
              </a:rPr>
              <a:t>Food intolerances </a:t>
            </a:r>
            <a:r>
              <a:rPr lang="en-US" dirty="0" err="1">
                <a:latin typeface="Gill Sans MT" panose="020B0502020104020203" pitchFamily="34" charset="0"/>
              </a:rPr>
              <a:t>e.g</a:t>
            </a:r>
            <a:r>
              <a:rPr lang="en-US" dirty="0">
                <a:latin typeface="Gill Sans MT" panose="020B0502020104020203" pitchFamily="34" charset="0"/>
              </a:rPr>
              <a:t>  lactose intolerance.</a:t>
            </a:r>
          </a:p>
          <a:p>
            <a:pPr>
              <a:lnSpc>
                <a:spcPct val="150000"/>
              </a:lnSpc>
            </a:pPr>
            <a:r>
              <a:rPr lang="en-US" dirty="0">
                <a:latin typeface="Gill Sans MT" panose="020B0502020104020203" pitchFamily="34" charset="0"/>
              </a:rPr>
              <a:t>Diseases that affect the stomach, small intestine, or colon, such as Crohn's disease</a:t>
            </a:r>
          </a:p>
          <a:p>
            <a:pPr>
              <a:lnSpc>
                <a:spcPct val="150000"/>
              </a:lnSpc>
            </a:pPr>
            <a:r>
              <a:rPr lang="en-US" dirty="0">
                <a:latin typeface="Gill Sans MT" panose="020B0502020104020203" pitchFamily="34" charset="0"/>
              </a:rPr>
              <a:t>Problems with how the colon functions, such as irritable bowel syndrome</a:t>
            </a:r>
          </a:p>
          <a:p>
            <a:endParaRPr lang="en-IN" dirty="0"/>
          </a:p>
        </p:txBody>
      </p:sp>
    </p:spTree>
    <p:extLst>
      <p:ext uri="{BB962C8B-B14F-4D97-AF65-F5344CB8AC3E}">
        <p14:creationId xmlns:p14="http://schemas.microsoft.com/office/powerpoint/2010/main" val="3641834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A227230-0CE7-4FD2-8124-17B7EA6CD0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2905" y="0"/>
            <a:ext cx="10285828" cy="6857218"/>
          </a:xfrm>
        </p:spPr>
      </p:pic>
    </p:spTree>
    <p:extLst>
      <p:ext uri="{BB962C8B-B14F-4D97-AF65-F5344CB8AC3E}">
        <p14:creationId xmlns:p14="http://schemas.microsoft.com/office/powerpoint/2010/main" val="2499916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39C9F-E35B-476B-B969-0FF4CC89ABE9}"/>
              </a:ext>
            </a:extLst>
          </p:cNvPr>
          <p:cNvSpPr>
            <a:spLocks noGrp="1"/>
          </p:cNvSpPr>
          <p:nvPr>
            <p:ph type="title"/>
          </p:nvPr>
        </p:nvSpPr>
        <p:spPr>
          <a:xfrm>
            <a:off x="838200" y="154746"/>
            <a:ext cx="10515600" cy="872196"/>
          </a:xfrm>
        </p:spPr>
        <p:txBody>
          <a:bodyPr>
            <a:normAutofit/>
          </a:bodyPr>
          <a:lstStyle/>
          <a:p>
            <a:pPr algn="ctr"/>
            <a:r>
              <a:rPr lang="en-IN" sz="4000" b="1" dirty="0">
                <a:solidFill>
                  <a:srgbClr val="FF0000"/>
                </a:solidFill>
                <a:latin typeface="Gill Sans MT" panose="020B0502020104020203" pitchFamily="34" charset="0"/>
              </a:rPr>
              <a:t>CLINICAL MANIFESTATIONS</a:t>
            </a:r>
          </a:p>
        </p:txBody>
      </p:sp>
      <p:sp>
        <p:nvSpPr>
          <p:cNvPr id="3" name="Content Placeholder 2">
            <a:extLst>
              <a:ext uri="{FF2B5EF4-FFF2-40B4-BE49-F238E27FC236}">
                <a16:creationId xmlns:a16="http://schemas.microsoft.com/office/drawing/2014/main" id="{243C79C6-D78C-4058-967E-5B015F817ACD}"/>
              </a:ext>
            </a:extLst>
          </p:cNvPr>
          <p:cNvSpPr>
            <a:spLocks noGrp="1"/>
          </p:cNvSpPr>
          <p:nvPr>
            <p:ph idx="1"/>
          </p:nvPr>
        </p:nvSpPr>
        <p:spPr>
          <a:xfrm>
            <a:off x="492369" y="1026942"/>
            <a:ext cx="10861431" cy="5150021"/>
          </a:xfrm>
        </p:spPr>
        <p:txBody>
          <a:bodyPr/>
          <a:lstStyle/>
          <a:p>
            <a:pPr>
              <a:lnSpc>
                <a:spcPct val="150000"/>
              </a:lnSpc>
            </a:pPr>
            <a:r>
              <a:rPr lang="en-US" dirty="0">
                <a:latin typeface="Gill Sans MT" panose="020B0502020104020203" pitchFamily="34" charset="0"/>
              </a:rPr>
              <a:t>Cramps or pain in the abdomen</a:t>
            </a:r>
          </a:p>
          <a:p>
            <a:pPr>
              <a:lnSpc>
                <a:spcPct val="150000"/>
              </a:lnSpc>
            </a:pPr>
            <a:r>
              <a:rPr lang="en-US" dirty="0">
                <a:latin typeface="Gill Sans MT" panose="020B0502020104020203" pitchFamily="34" charset="0"/>
              </a:rPr>
              <a:t>An urgent need to use the bathroom</a:t>
            </a:r>
          </a:p>
          <a:p>
            <a:pPr>
              <a:lnSpc>
                <a:spcPct val="150000"/>
              </a:lnSpc>
            </a:pPr>
            <a:r>
              <a:rPr lang="en-US" dirty="0">
                <a:latin typeface="Gill Sans MT" panose="020B0502020104020203" pitchFamily="34" charset="0"/>
              </a:rPr>
              <a:t>Loss of bowel control</a:t>
            </a:r>
          </a:p>
          <a:p>
            <a:pPr>
              <a:lnSpc>
                <a:spcPct val="150000"/>
              </a:lnSpc>
            </a:pPr>
            <a:r>
              <a:rPr lang="en-US" dirty="0">
                <a:latin typeface="Gill Sans MT" panose="020B0502020104020203" pitchFamily="34" charset="0"/>
              </a:rPr>
              <a:t>fever, chills, and bloody stools.</a:t>
            </a:r>
          </a:p>
          <a:p>
            <a:pPr>
              <a:lnSpc>
                <a:spcPct val="150000"/>
              </a:lnSpc>
            </a:pPr>
            <a:r>
              <a:rPr lang="en-US" dirty="0">
                <a:latin typeface="Gill Sans MT" panose="020B0502020104020203" pitchFamily="34" charset="0"/>
              </a:rPr>
              <a:t>Diarrhea can cause dehydration</a:t>
            </a:r>
            <a:endParaRPr lang="en-IN" dirty="0">
              <a:latin typeface="Gill Sans MT" panose="020B0502020104020203" pitchFamily="34" charset="0"/>
            </a:endParaRPr>
          </a:p>
          <a:p>
            <a:pPr>
              <a:lnSpc>
                <a:spcPct val="150000"/>
              </a:lnSpc>
            </a:pPr>
            <a:r>
              <a:rPr lang="en-US" dirty="0"/>
              <a:t>Stools containing blood or pus.</a:t>
            </a:r>
            <a:endParaRPr lang="en-IN" dirty="0"/>
          </a:p>
        </p:txBody>
      </p:sp>
    </p:spTree>
    <p:extLst>
      <p:ext uri="{BB962C8B-B14F-4D97-AF65-F5344CB8AC3E}">
        <p14:creationId xmlns:p14="http://schemas.microsoft.com/office/powerpoint/2010/main" val="3530765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BF27F-82E7-4009-8033-A1A333ABCDAA}"/>
              </a:ext>
            </a:extLst>
          </p:cNvPr>
          <p:cNvSpPr>
            <a:spLocks noGrp="1"/>
          </p:cNvSpPr>
          <p:nvPr>
            <p:ph type="title"/>
          </p:nvPr>
        </p:nvSpPr>
        <p:spPr>
          <a:xfrm>
            <a:off x="633046" y="239152"/>
            <a:ext cx="10720754" cy="998806"/>
          </a:xfrm>
        </p:spPr>
        <p:txBody>
          <a:bodyPr>
            <a:normAutofit/>
          </a:bodyPr>
          <a:lstStyle/>
          <a:p>
            <a:pPr algn="ctr"/>
            <a:r>
              <a:rPr lang="en-IN" sz="4000" b="1" dirty="0">
                <a:solidFill>
                  <a:srgbClr val="FF0000"/>
                </a:solidFill>
                <a:latin typeface="Gill Sans MT" panose="020B0502020104020203" pitchFamily="34" charset="0"/>
              </a:rPr>
              <a:t>DIAGNOSTIC EVALUATION</a:t>
            </a:r>
          </a:p>
        </p:txBody>
      </p:sp>
      <p:sp>
        <p:nvSpPr>
          <p:cNvPr id="4" name="Rectangle 1">
            <a:extLst>
              <a:ext uri="{FF2B5EF4-FFF2-40B4-BE49-F238E27FC236}">
                <a16:creationId xmlns:a16="http://schemas.microsoft.com/office/drawing/2014/main" id="{240EEC65-65D5-489B-855D-CF992350B17C}"/>
              </a:ext>
            </a:extLst>
          </p:cNvPr>
          <p:cNvSpPr>
            <a:spLocks noGrp="1" noChangeArrowheads="1"/>
          </p:cNvSpPr>
          <p:nvPr>
            <p:ph idx="1"/>
          </p:nvPr>
        </p:nvSpPr>
        <p:spPr bwMode="auto">
          <a:xfrm>
            <a:off x="351692" y="1688346"/>
            <a:ext cx="10325686"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4400" b="0" i="0" u="none" strike="noStrike" cap="none" normalizeH="0" baseline="0" dirty="0">
                <a:ln>
                  <a:noFill/>
                </a:ln>
                <a:solidFill>
                  <a:schemeClr val="tx1"/>
                </a:solidFill>
                <a:effectLst/>
              </a:rPr>
              <a:t>Physical examination </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4400" b="0" i="0" u="none" strike="noStrike" cap="none" normalizeH="0" baseline="0" dirty="0">
                <a:ln>
                  <a:noFill/>
                </a:ln>
                <a:solidFill>
                  <a:schemeClr val="tx1"/>
                </a:solidFill>
                <a:effectLst/>
              </a:rPr>
              <a:t>Ask about any medicines taken</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4400" b="0" i="0" u="none" strike="noStrike" cap="none" normalizeH="0" baseline="0" dirty="0">
                <a:ln>
                  <a:noFill/>
                </a:ln>
                <a:solidFill>
                  <a:schemeClr val="tx1"/>
                </a:solidFill>
                <a:effectLst/>
              </a:rPr>
              <a:t>Test stool or blood to look for bacteria, parasites,</a:t>
            </a: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4400" b="0" i="0" u="none" strike="noStrike" cap="none" normalizeH="0" baseline="0" dirty="0">
                <a:ln>
                  <a:noFill/>
                </a:ln>
                <a:solidFill>
                  <a:schemeClr val="tx1"/>
                </a:solidFill>
                <a:effectLst/>
              </a:rPr>
              <a:t> or other signs of disease or infection </a:t>
            </a:r>
          </a:p>
        </p:txBody>
      </p:sp>
    </p:spTree>
    <p:extLst>
      <p:ext uri="{BB962C8B-B14F-4D97-AF65-F5344CB8AC3E}">
        <p14:creationId xmlns:p14="http://schemas.microsoft.com/office/powerpoint/2010/main" val="3889820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A3332-EB86-49C1-B911-D759C512B5FF}"/>
              </a:ext>
            </a:extLst>
          </p:cNvPr>
          <p:cNvSpPr>
            <a:spLocks noGrp="1"/>
          </p:cNvSpPr>
          <p:nvPr>
            <p:ph type="title"/>
          </p:nvPr>
        </p:nvSpPr>
        <p:spPr>
          <a:xfrm>
            <a:off x="211015" y="239152"/>
            <a:ext cx="11760591" cy="731519"/>
          </a:xfrm>
        </p:spPr>
        <p:txBody>
          <a:bodyPr>
            <a:normAutofit/>
          </a:bodyPr>
          <a:lstStyle/>
          <a:p>
            <a:pPr algn="ctr"/>
            <a:r>
              <a:rPr lang="en-IN" sz="4000" b="1" dirty="0">
                <a:solidFill>
                  <a:srgbClr val="FF0000"/>
                </a:solidFill>
                <a:latin typeface="Gill Sans MT" panose="020B0502020104020203" pitchFamily="34" charset="0"/>
              </a:rPr>
              <a:t>Management </a:t>
            </a:r>
          </a:p>
        </p:txBody>
      </p:sp>
      <p:sp>
        <p:nvSpPr>
          <p:cNvPr id="3" name="Content Placeholder 2">
            <a:extLst>
              <a:ext uri="{FF2B5EF4-FFF2-40B4-BE49-F238E27FC236}">
                <a16:creationId xmlns:a16="http://schemas.microsoft.com/office/drawing/2014/main" id="{54C58F48-CA72-46B7-9840-0096A00EA4E7}"/>
              </a:ext>
            </a:extLst>
          </p:cNvPr>
          <p:cNvSpPr>
            <a:spLocks noGrp="1"/>
          </p:cNvSpPr>
          <p:nvPr>
            <p:ph idx="1"/>
          </p:nvPr>
        </p:nvSpPr>
        <p:spPr>
          <a:xfrm>
            <a:off x="211015" y="1252024"/>
            <a:ext cx="11760591" cy="5366823"/>
          </a:xfrm>
        </p:spPr>
        <p:txBody>
          <a:bodyPr/>
          <a:lstStyle/>
          <a:p>
            <a:pPr marL="0" indent="0">
              <a:buNone/>
            </a:pPr>
            <a:r>
              <a:rPr lang="en-IN" b="1" dirty="0">
                <a:solidFill>
                  <a:srgbClr val="FF0000"/>
                </a:solidFill>
                <a:latin typeface="Gill Sans MT" panose="020B0502020104020203" pitchFamily="34" charset="0"/>
              </a:rPr>
              <a:t>Anti-diarrhoeal medication </a:t>
            </a:r>
          </a:p>
          <a:p>
            <a:r>
              <a:rPr lang="en-US" dirty="0"/>
              <a:t>Loperamide, or Imodium, is an antimotility drug that reduces stool passage</a:t>
            </a:r>
          </a:p>
          <a:p>
            <a:r>
              <a:rPr lang="en-US" dirty="0"/>
              <a:t>Bismuth subsalicylate, for example, Pepto-Bismol, reduces diarrheal stool output in adults and children</a:t>
            </a:r>
          </a:p>
          <a:p>
            <a:pPr marL="0" indent="0">
              <a:buNone/>
            </a:pPr>
            <a:r>
              <a:rPr lang="en-US" b="1" dirty="0">
                <a:solidFill>
                  <a:srgbClr val="FF0000"/>
                </a:solidFill>
                <a:latin typeface="Gill Sans MT" panose="020B0502020104020203" pitchFamily="34" charset="0"/>
              </a:rPr>
              <a:t>Antibiotics </a:t>
            </a:r>
          </a:p>
          <a:p>
            <a:r>
              <a:rPr lang="en-US" dirty="0"/>
              <a:t>Antibiotics are only used to treat diarrhea caused by a bacterial infection.</a:t>
            </a:r>
          </a:p>
          <a:p>
            <a:pPr marL="0" indent="0">
              <a:buNone/>
            </a:pPr>
            <a:r>
              <a:rPr lang="en-US" b="1" dirty="0">
                <a:solidFill>
                  <a:srgbClr val="FF0000"/>
                </a:solidFill>
                <a:latin typeface="Gill Sans MT" panose="020B0502020104020203" pitchFamily="34" charset="0"/>
              </a:rPr>
              <a:t>Diet </a:t>
            </a:r>
          </a:p>
          <a:p>
            <a:r>
              <a:rPr lang="en-US" dirty="0"/>
              <a:t>Sip on clear, still liquids such as fruit juice without added sugar</a:t>
            </a:r>
          </a:p>
          <a:p>
            <a:r>
              <a:rPr lang="en-US" dirty="0"/>
              <a:t>After each loose stool, replace lost fluids with at least one cup of liquid</a:t>
            </a:r>
          </a:p>
          <a:p>
            <a:r>
              <a:rPr lang="en-US" dirty="0"/>
              <a:t>Consume high-potassium foods and liquids, such as diluted fruit juices, potatoes without the skin</a:t>
            </a:r>
            <a:endParaRPr lang="en-IN" dirty="0"/>
          </a:p>
        </p:txBody>
      </p:sp>
    </p:spTree>
    <p:extLst>
      <p:ext uri="{BB962C8B-B14F-4D97-AF65-F5344CB8AC3E}">
        <p14:creationId xmlns:p14="http://schemas.microsoft.com/office/powerpoint/2010/main" val="133832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DB87-540F-4CD7-BF39-F69D2F8AC43F}"/>
              </a:ext>
            </a:extLst>
          </p:cNvPr>
          <p:cNvSpPr>
            <a:spLocks noGrp="1"/>
          </p:cNvSpPr>
          <p:nvPr>
            <p:ph type="title"/>
          </p:nvPr>
        </p:nvSpPr>
        <p:spPr>
          <a:xfrm>
            <a:off x="211015" y="253219"/>
            <a:ext cx="11633982" cy="759655"/>
          </a:xfrm>
        </p:spPr>
        <p:txBody>
          <a:bodyPr>
            <a:normAutofit/>
          </a:bodyPr>
          <a:lstStyle/>
          <a:p>
            <a:pPr algn="ctr"/>
            <a:r>
              <a:rPr lang="en-IN" sz="4000" b="1" dirty="0">
                <a:solidFill>
                  <a:srgbClr val="FF0000"/>
                </a:solidFill>
                <a:latin typeface="Gill Sans MT" panose="020B0502020104020203" pitchFamily="34" charset="0"/>
              </a:rPr>
              <a:t>Dehydration management</a:t>
            </a:r>
          </a:p>
        </p:txBody>
      </p:sp>
      <p:sp>
        <p:nvSpPr>
          <p:cNvPr id="3" name="Content Placeholder 2">
            <a:extLst>
              <a:ext uri="{FF2B5EF4-FFF2-40B4-BE49-F238E27FC236}">
                <a16:creationId xmlns:a16="http://schemas.microsoft.com/office/drawing/2014/main" id="{853238D6-4E7F-467C-8C4D-765612CD5628}"/>
              </a:ext>
            </a:extLst>
          </p:cNvPr>
          <p:cNvSpPr>
            <a:spLocks noGrp="1"/>
          </p:cNvSpPr>
          <p:nvPr>
            <p:ph idx="1"/>
          </p:nvPr>
        </p:nvSpPr>
        <p:spPr>
          <a:xfrm>
            <a:off x="211015" y="1237957"/>
            <a:ext cx="11633982" cy="5366824"/>
          </a:xfrm>
        </p:spPr>
        <p:txBody>
          <a:bodyPr>
            <a:normAutofit lnSpcReduction="10000"/>
          </a:bodyPr>
          <a:lstStyle/>
          <a:p>
            <a:pPr algn="just">
              <a:lnSpc>
                <a:spcPct val="150000"/>
              </a:lnSpc>
            </a:pPr>
            <a:r>
              <a:rPr lang="en-US" dirty="0">
                <a:latin typeface="Gill Sans MT" panose="020B0502020104020203" pitchFamily="34" charset="0"/>
              </a:rPr>
              <a:t>Fluids can be replaced by simply drinking more fluids, or they can be received intravenously in severe cases. Children and older people are more vulnerable to dehydration</a:t>
            </a:r>
          </a:p>
          <a:p>
            <a:pPr algn="just">
              <a:lnSpc>
                <a:spcPct val="150000"/>
              </a:lnSpc>
            </a:pPr>
            <a:r>
              <a:rPr lang="en-US" dirty="0">
                <a:latin typeface="Gill Sans MT" panose="020B0502020104020203" pitchFamily="34" charset="0"/>
              </a:rPr>
              <a:t>Oral rehydration solution or salts (ORS) refers to water that contains salt and glucose. It is absorbed by the small intestine to replace the water and electrolytes lost in the stool</a:t>
            </a:r>
          </a:p>
          <a:p>
            <a:pPr algn="just">
              <a:lnSpc>
                <a:spcPct val="150000"/>
              </a:lnSpc>
            </a:pPr>
            <a:r>
              <a:rPr lang="en-US" dirty="0">
                <a:latin typeface="Gill Sans MT" panose="020B0502020104020203" pitchFamily="34" charset="0"/>
              </a:rPr>
              <a:t>Zinc supplementation may reduce the severity and duration of diarrhea in children</a:t>
            </a:r>
            <a:endParaRPr lang="en-IN" dirty="0">
              <a:latin typeface="Gill Sans MT" panose="020B0502020104020203" pitchFamily="34" charset="0"/>
            </a:endParaRPr>
          </a:p>
        </p:txBody>
      </p:sp>
    </p:spTree>
    <p:extLst>
      <p:ext uri="{BB962C8B-B14F-4D97-AF65-F5344CB8AC3E}">
        <p14:creationId xmlns:p14="http://schemas.microsoft.com/office/powerpoint/2010/main" val="131081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TotalTime>
  <Words>444</Words>
  <Application>Microsoft Office PowerPoint</Application>
  <PresentationFormat>Widescreen</PresentationFormat>
  <Paragraphs>55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Gill Sans MT</vt:lpstr>
      <vt:lpstr>Office Theme</vt:lpstr>
      <vt:lpstr>PowerPoint Presentation</vt:lpstr>
      <vt:lpstr>DEFINITION</vt:lpstr>
      <vt:lpstr>TYPES</vt:lpstr>
      <vt:lpstr>CAUSES</vt:lpstr>
      <vt:lpstr>PowerPoint Presentation</vt:lpstr>
      <vt:lpstr>CLINICAL MANIFESTATIONS</vt:lpstr>
      <vt:lpstr>DIAGNOSTIC EVALUATION</vt:lpstr>
      <vt:lpstr>Management </vt:lpstr>
      <vt:lpstr>Dehydration management</vt:lpstr>
      <vt:lpstr>Prevention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Bindhu Rajesh</dc:creator>
  <cp:lastModifiedBy>Bindhu Rajesh</cp:lastModifiedBy>
  <cp:revision>23</cp:revision>
  <dcterms:created xsi:type="dcterms:W3CDTF">2019-10-24T10:47:08Z</dcterms:created>
  <dcterms:modified xsi:type="dcterms:W3CDTF">2021-08-04T10:31:53Z</dcterms:modified>
</cp:coreProperties>
</file>