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0" r:id="rId2"/>
    <p:sldId id="257" r:id="rId3"/>
    <p:sldId id="278" r:id="rId4"/>
    <p:sldId id="258" r:id="rId5"/>
    <p:sldId id="259" r:id="rId6"/>
    <p:sldId id="260" r:id="rId7"/>
    <p:sldId id="261" r:id="rId8"/>
    <p:sldId id="262" r:id="rId9"/>
    <p:sldId id="263" r:id="rId10"/>
    <p:sldId id="264" r:id="rId11"/>
    <p:sldId id="265" r:id="rId12"/>
    <p:sldId id="266" r:id="rId13"/>
    <p:sldId id="267" r:id="rId14"/>
    <p:sldId id="268" r:id="rId15"/>
    <p:sldId id="276" r:id="rId16"/>
    <p:sldId id="269" r:id="rId17"/>
    <p:sldId id="270" r:id="rId18"/>
    <p:sldId id="272" r:id="rId19"/>
    <p:sldId id="273" r:id="rId20"/>
    <p:sldId id="274" r:id="rId21"/>
    <p:sldId id="279" r:id="rId22"/>
    <p:sldId id="275"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330"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56974C-EDF0-4E69-9A38-CA8B85DC9C9D}"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253A1-C8A5-42C8-9EC2-D6817CC4B15A}"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56974C-EDF0-4E69-9A38-CA8B85DC9C9D}"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253A1-C8A5-42C8-9EC2-D6817CC4B1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56974C-EDF0-4E69-9A38-CA8B85DC9C9D}"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253A1-C8A5-42C8-9EC2-D6817CC4B15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56974C-EDF0-4E69-9A38-CA8B85DC9C9D}"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253A1-C8A5-42C8-9EC2-D6817CC4B15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56974C-EDF0-4E69-9A38-CA8B85DC9C9D}"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3253A1-C8A5-42C8-9EC2-D6817CC4B15A}"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56974C-EDF0-4E69-9A38-CA8B85DC9C9D}"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3253A1-C8A5-42C8-9EC2-D6817CC4B15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56974C-EDF0-4E69-9A38-CA8B85DC9C9D}" type="datetimeFigureOut">
              <a:rPr lang="en-US" smtClean="0"/>
              <a:t>8/26/2021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3253A1-C8A5-42C8-9EC2-D6817CC4B15A}"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56974C-EDF0-4E69-9A38-CA8B85DC9C9D}" type="datetimeFigureOut">
              <a:rPr lang="en-US" smtClean="0"/>
              <a:t>8/26/2021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3253A1-C8A5-42C8-9EC2-D6817CC4B1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56974C-EDF0-4E69-9A38-CA8B85DC9C9D}" type="datetimeFigureOut">
              <a:rPr lang="en-US" smtClean="0"/>
              <a:t>8/26/2021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3253A1-C8A5-42C8-9EC2-D6817CC4B1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56974C-EDF0-4E69-9A38-CA8B85DC9C9D}"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3253A1-C8A5-42C8-9EC2-D6817CC4B15A}"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56974C-EDF0-4E69-9A38-CA8B85DC9C9D}"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3253A1-C8A5-42C8-9EC2-D6817CC4B15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D56974C-EDF0-4E69-9A38-CA8B85DC9C9D}" type="datetimeFigureOut">
              <a:rPr lang="en-US" smtClean="0"/>
              <a:t>8/26/2021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93253A1-C8A5-42C8-9EC2-D6817CC4B1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8EF64-1D67-4CCC-98AE-0F3377DBBF8F}"/>
              </a:ext>
            </a:extLst>
          </p:cNvPr>
          <p:cNvSpPr>
            <a:spLocks noGrp="1"/>
          </p:cNvSpPr>
          <p:nvPr>
            <p:ph type="ctrTitle"/>
          </p:nvPr>
        </p:nvSpPr>
        <p:spPr/>
        <p:txBody>
          <a:bodyPr/>
          <a:lstStyle/>
          <a:p>
            <a:r>
              <a:rPr lang="en-US" sz="3600" dirty="0"/>
              <a:t>Department of pharmacy </a:t>
            </a:r>
            <a:r>
              <a:rPr lang="en-US" sz="3600" dirty="0" err="1"/>
              <a:t>svdu</a:t>
            </a:r>
            <a:endParaRPr lang="en-US" sz="3600" dirty="0"/>
          </a:p>
        </p:txBody>
      </p:sp>
      <p:sp>
        <p:nvSpPr>
          <p:cNvPr id="3" name="Subtitle 2">
            <a:extLst>
              <a:ext uri="{FF2B5EF4-FFF2-40B4-BE49-F238E27FC236}">
                <a16:creationId xmlns:a16="http://schemas.microsoft.com/office/drawing/2014/main" id="{C25C5A70-E381-4A41-B0B5-FCF2F08F9559}"/>
              </a:ext>
            </a:extLst>
          </p:cNvPr>
          <p:cNvSpPr>
            <a:spLocks noGrp="1"/>
          </p:cNvSpPr>
          <p:nvPr>
            <p:ph type="subTitle" idx="1"/>
          </p:nvPr>
        </p:nvSpPr>
        <p:spPr/>
        <p:txBody>
          <a:bodyPr>
            <a:normAutofit fontScale="77500" lnSpcReduction="20000"/>
          </a:bodyPr>
          <a:lstStyle/>
          <a:p>
            <a:r>
              <a:rPr lang="en-US" b="1" dirty="0"/>
              <a:t>Subject:	</a:t>
            </a:r>
            <a:r>
              <a:rPr lang="en-US" dirty="0"/>
              <a:t>PD 503 Clinical Pharmacokinetics And 	  	Therapeutic Drug Monitoring</a:t>
            </a:r>
          </a:p>
          <a:p>
            <a:endParaRPr lang="en-US" dirty="0"/>
          </a:p>
          <a:p>
            <a:r>
              <a:rPr lang="en-US" b="1" dirty="0"/>
              <a:t>Topic: 		</a:t>
            </a:r>
            <a:r>
              <a:rPr lang="en-US" dirty="0"/>
              <a:t>IV to Oral Conversion</a:t>
            </a:r>
          </a:p>
          <a:p>
            <a:endParaRPr lang="en-US" dirty="0"/>
          </a:p>
          <a:p>
            <a:r>
              <a:rPr lang="en-US" b="1" dirty="0"/>
              <a:t>Presented By: 	</a:t>
            </a:r>
            <a:r>
              <a:rPr lang="en-US" dirty="0"/>
              <a:t>Dr. </a:t>
            </a:r>
            <a:r>
              <a:rPr lang="en-US" dirty="0" err="1"/>
              <a:t>Sarvajeet</a:t>
            </a:r>
            <a:r>
              <a:rPr lang="en-US" dirty="0"/>
              <a:t> </a:t>
            </a:r>
            <a:r>
              <a:rPr lang="en-US" dirty="0" err="1"/>
              <a:t>Khare</a:t>
            </a:r>
            <a:endParaRPr lang="en-US" dirty="0"/>
          </a:p>
        </p:txBody>
      </p:sp>
      <p:pic>
        <p:nvPicPr>
          <p:cNvPr id="5" name="Picture 4">
            <a:extLst>
              <a:ext uri="{FF2B5EF4-FFF2-40B4-BE49-F238E27FC236}">
                <a16:creationId xmlns:a16="http://schemas.microsoft.com/office/drawing/2014/main" id="{E77F5ECA-ECAE-4FE1-9654-B164032B00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6200" y="914400"/>
            <a:ext cx="1370079" cy="1582304"/>
          </a:xfrm>
          <a:prstGeom prst="rect">
            <a:avLst/>
          </a:prstGeom>
        </p:spPr>
      </p:pic>
    </p:spTree>
    <p:extLst>
      <p:ext uri="{BB962C8B-B14F-4D97-AF65-F5344CB8AC3E}">
        <p14:creationId xmlns:p14="http://schemas.microsoft.com/office/powerpoint/2010/main" val="2516382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Step-down Therapy</a:t>
            </a:r>
          </a:p>
        </p:txBody>
      </p:sp>
      <p:sp>
        <p:nvSpPr>
          <p:cNvPr id="3" name="Content Placeholder 2"/>
          <p:cNvSpPr>
            <a:spLocks noGrp="1"/>
          </p:cNvSpPr>
          <p:nvPr>
            <p:ph idx="1"/>
          </p:nvPr>
        </p:nvSpPr>
        <p:spPr/>
        <p:txBody>
          <a:bodyPr>
            <a:normAutofit/>
          </a:bodyPr>
          <a:lstStyle/>
          <a:p>
            <a:r>
              <a:rPr lang="en-IN" b="1" i="1" dirty="0"/>
              <a:t>Step-down therapy </a:t>
            </a:r>
            <a:r>
              <a:rPr lang="en-IN" dirty="0"/>
              <a:t>refers to converting from an injectable medication to an oral agent in </a:t>
            </a:r>
            <a:r>
              <a:rPr lang="en-IN" u="sng" dirty="0"/>
              <a:t>another class</a:t>
            </a:r>
            <a:r>
              <a:rPr lang="en-IN" dirty="0"/>
              <a:t> or to a </a:t>
            </a:r>
            <a:r>
              <a:rPr lang="en-IN" u="sng" dirty="0"/>
              <a:t>different medication within the same class</a:t>
            </a:r>
            <a:r>
              <a:rPr lang="en-IN" dirty="0"/>
              <a:t> where the </a:t>
            </a:r>
            <a:r>
              <a:rPr lang="en-IN" u="sng" dirty="0"/>
              <a:t>frequency</a:t>
            </a:r>
            <a:r>
              <a:rPr lang="en-IN" dirty="0"/>
              <a:t>, </a:t>
            </a:r>
            <a:r>
              <a:rPr lang="en-IN" u="sng" dirty="0"/>
              <a:t>dose</a:t>
            </a:r>
            <a:r>
              <a:rPr lang="en-IN" dirty="0"/>
              <a:t>, and the </a:t>
            </a:r>
            <a:r>
              <a:rPr lang="en-IN" u="sng" dirty="0"/>
              <a:t>spectrum</a:t>
            </a:r>
            <a:r>
              <a:rPr lang="en-IN" dirty="0"/>
              <a:t> of activity (in the case of antibiotics) may </a:t>
            </a:r>
            <a:r>
              <a:rPr lang="en-IN" u="sng" dirty="0"/>
              <a:t>not</a:t>
            </a:r>
            <a:r>
              <a:rPr lang="en-IN" dirty="0"/>
              <a:t> be exactly the same.</a:t>
            </a:r>
          </a:p>
          <a:p>
            <a:r>
              <a:rPr lang="en-IN" dirty="0"/>
              <a:t>Converting from ampicillin/</a:t>
            </a:r>
            <a:r>
              <a:rPr lang="en-IN" dirty="0" err="1"/>
              <a:t>sulbactam</a:t>
            </a:r>
            <a:r>
              <a:rPr lang="en-IN" dirty="0"/>
              <a:t> 3 g IV q 6 hr to amoxicillin/</a:t>
            </a:r>
            <a:r>
              <a:rPr lang="en-IN" dirty="0" err="1"/>
              <a:t>clavulanate</a:t>
            </a:r>
            <a:r>
              <a:rPr lang="en-IN" dirty="0"/>
              <a:t> 875 mg PO q 12 hr is an example of step-down therapy.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cstate="print"/>
          <a:srcRect/>
          <a:stretch>
            <a:fillRect/>
          </a:stretch>
        </p:blipFill>
        <p:spPr bwMode="auto">
          <a:xfrm>
            <a:off x="0" y="152400"/>
            <a:ext cx="9144000" cy="6400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Autofit/>
          </a:bodyPr>
          <a:lstStyle/>
          <a:p>
            <a:r>
              <a:rPr lang="en-IN" sz="2800" b="1" dirty="0"/>
              <a:t>General Pharmacokinetic and Pharmacodynamics Issues during transition( IV:PO)</a:t>
            </a:r>
            <a:endParaRPr lang="en-US" sz="2800" dirty="0"/>
          </a:p>
        </p:txBody>
      </p:sp>
      <p:sp>
        <p:nvSpPr>
          <p:cNvPr id="3" name="Content Placeholder 2"/>
          <p:cNvSpPr>
            <a:spLocks noGrp="1"/>
          </p:cNvSpPr>
          <p:nvPr>
            <p:ph idx="1"/>
          </p:nvPr>
        </p:nvSpPr>
        <p:spPr/>
        <p:txBody>
          <a:bodyPr>
            <a:normAutofit lnSpcReduction="10000"/>
          </a:bodyPr>
          <a:lstStyle/>
          <a:p>
            <a:pPr>
              <a:buNone/>
            </a:pPr>
            <a:r>
              <a:rPr lang="en-US" dirty="0"/>
              <a:t>An ideal oral medication :</a:t>
            </a:r>
          </a:p>
          <a:p>
            <a:pPr lvl="0"/>
            <a:r>
              <a:rPr lang="en-IN" dirty="0"/>
              <a:t>Should possess properties that result in minimal disruption to the treatment course.</a:t>
            </a:r>
            <a:endParaRPr lang="en-US" dirty="0"/>
          </a:p>
          <a:p>
            <a:pPr lvl="0"/>
            <a:r>
              <a:rPr lang="en-IN" dirty="0"/>
              <a:t>Should have recognized activity toward the infection/ condition being   treated</a:t>
            </a:r>
            <a:endParaRPr lang="en-US" dirty="0"/>
          </a:p>
          <a:p>
            <a:pPr lvl="0"/>
            <a:r>
              <a:rPr lang="en-IN" dirty="0"/>
              <a:t>Oral use should be supported by clinical trials. </a:t>
            </a:r>
            <a:endParaRPr lang="en-US" dirty="0"/>
          </a:p>
          <a:p>
            <a:pPr lvl="0"/>
            <a:r>
              <a:rPr lang="en-IN" dirty="0"/>
              <a:t>To improve patient compliance, the medication should be available in dosage forms that do not limit the patient’s ability to tolerate the medication. Ingesting large tablets or capsules or having to take multiple doses per day is not desirable. </a:t>
            </a:r>
            <a:endParaRPr lang="en-US" dirty="0"/>
          </a:p>
          <a:p>
            <a:r>
              <a:rPr lang="en-IN" dirty="0"/>
              <a:t>Finally, the medication should be well-absorbed and exhibit good bioavailability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990600"/>
          </a:xfrm>
        </p:spPr>
        <p:txBody>
          <a:bodyPr>
            <a:normAutofit fontScale="90000"/>
          </a:bodyPr>
          <a:lstStyle/>
          <a:p>
            <a:r>
              <a:rPr lang="en-IN" sz="3100" b="1" dirty="0"/>
              <a:t>Selection of patients for the conversion program:</a:t>
            </a:r>
            <a:endParaRPr lang="en-US" dirty="0"/>
          </a:p>
        </p:txBody>
      </p:sp>
      <p:sp>
        <p:nvSpPr>
          <p:cNvPr id="3" name="Content Placeholder 2"/>
          <p:cNvSpPr>
            <a:spLocks noGrp="1"/>
          </p:cNvSpPr>
          <p:nvPr>
            <p:ph idx="1"/>
          </p:nvPr>
        </p:nvSpPr>
        <p:spPr/>
        <p:txBody>
          <a:bodyPr/>
          <a:lstStyle/>
          <a:p>
            <a:r>
              <a:rPr lang="en-IN" dirty="0"/>
              <a:t>The criteria used to determine whether or not the patient is eligible for PO therapy vary, but they generally encompass four key areas:</a:t>
            </a:r>
            <a:endParaRPr lang="en-US" dirty="0"/>
          </a:p>
          <a:p>
            <a:r>
              <a:rPr lang="en-IN" dirty="0"/>
              <a:t>1. Intact and functioning gastrointestinal tract</a:t>
            </a:r>
            <a:endParaRPr lang="en-US" dirty="0"/>
          </a:p>
          <a:p>
            <a:r>
              <a:rPr lang="en-IN" dirty="0"/>
              <a:t>2. Improving clinical status</a:t>
            </a:r>
            <a:endParaRPr lang="en-US" dirty="0"/>
          </a:p>
          <a:p>
            <a:r>
              <a:rPr lang="en-IN" dirty="0"/>
              <a:t>3. Does not meet any exclusion criteria</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a:bodyPr>
          <a:lstStyle/>
          <a:p>
            <a:r>
              <a:rPr lang="en-US" sz="3200" b="1" dirty="0"/>
              <a:t>Inclusion Criteria for Conversion Therapy</a:t>
            </a:r>
            <a:endParaRPr lang="en-US" sz="3200" dirty="0"/>
          </a:p>
        </p:txBody>
      </p:sp>
      <p:sp>
        <p:nvSpPr>
          <p:cNvPr id="3" name="Content Placeholder 2"/>
          <p:cNvSpPr>
            <a:spLocks noGrp="1"/>
          </p:cNvSpPr>
          <p:nvPr>
            <p:ph idx="1"/>
          </p:nvPr>
        </p:nvSpPr>
        <p:spPr>
          <a:xfrm>
            <a:off x="457200" y="1752600"/>
            <a:ext cx="8229600" cy="4495800"/>
          </a:xfrm>
        </p:spPr>
        <p:txBody>
          <a:bodyPr>
            <a:normAutofit/>
          </a:bodyPr>
          <a:lstStyle/>
          <a:p>
            <a:pPr lvl="0"/>
            <a:r>
              <a:rPr lang="en-IN" dirty="0"/>
              <a:t>Completion of at least 48- 72 hrs of IV therapy in case of antibiotics</a:t>
            </a:r>
            <a:endParaRPr lang="en-US" dirty="0"/>
          </a:p>
          <a:p>
            <a:pPr lvl="0"/>
            <a:r>
              <a:rPr lang="en-IN" dirty="0"/>
              <a:t>Functioning GIT</a:t>
            </a:r>
            <a:endParaRPr lang="en-US" dirty="0"/>
          </a:p>
          <a:p>
            <a:pPr lvl="0"/>
            <a:r>
              <a:rPr lang="en-IN" dirty="0"/>
              <a:t>Afebrile conditions (body temperature: &lt;100.4 F for at least 24 hrs or &lt; 99.6 F for 8-24 hrs)</a:t>
            </a:r>
            <a:endParaRPr lang="en-US" dirty="0"/>
          </a:p>
          <a:p>
            <a:pPr lvl="0"/>
            <a:r>
              <a:rPr lang="en-IN" dirty="0"/>
              <a:t>WBC count &lt; 15,000 cells/ mm</a:t>
            </a:r>
            <a:r>
              <a:rPr lang="en-IN" baseline="30000" dirty="0"/>
              <a:t>3</a:t>
            </a:r>
            <a:r>
              <a:rPr lang="en-IN" dirty="0"/>
              <a:t> and decreasing towards normalcy</a:t>
            </a:r>
            <a:endParaRPr lang="en-US" dirty="0"/>
          </a:p>
          <a:p>
            <a:pPr lvl="0"/>
            <a:r>
              <a:rPr lang="en-IN" dirty="0"/>
              <a:t>Clinical improvement</a:t>
            </a:r>
            <a:endParaRPr lang="en-US" dirty="0"/>
          </a:p>
          <a:p>
            <a:r>
              <a:rPr lang="en-IN" dirty="0"/>
              <a:t>Stable blood pressure and heart rate for CV treatment and not be actively seizing for anti-</a:t>
            </a:r>
            <a:r>
              <a:rPr lang="en-IN" dirty="0" err="1"/>
              <a:t>convulsant</a:t>
            </a:r>
            <a:r>
              <a:rPr lang="en-IN" dirty="0"/>
              <a:t> therapy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Exclusion Criteria for Conversion Therapy</a:t>
            </a:r>
            <a:endParaRPr lang="en-US" dirty="0"/>
          </a:p>
        </p:txBody>
      </p:sp>
      <p:sp>
        <p:nvSpPr>
          <p:cNvPr id="3" name="Content Placeholder 2"/>
          <p:cNvSpPr>
            <a:spLocks noGrp="1"/>
          </p:cNvSpPr>
          <p:nvPr>
            <p:ph idx="1"/>
          </p:nvPr>
        </p:nvSpPr>
        <p:spPr/>
        <p:txBody>
          <a:bodyPr>
            <a:normAutofit/>
          </a:bodyPr>
          <a:lstStyle/>
          <a:p>
            <a:r>
              <a:rPr lang="en-US" dirty="0"/>
              <a:t>Patients who cannot use oral route (risk of aspiration, need for complete bowel rest, gastrointestinal obstruction, preoperative/postoperative fast)</a:t>
            </a:r>
          </a:p>
          <a:p>
            <a:r>
              <a:rPr lang="en-US" dirty="0"/>
              <a:t>Patients with an unreliable response to oral medication (severe nausea/vomiting, continuous nasogastric suction, mal absorption syndrome, motility disorder of the gastrointestinal tract, unresponsive to previous oral therapy, short bowel syndrome)</a:t>
            </a:r>
          </a:p>
          <a:p>
            <a:r>
              <a:rPr lang="en-US" dirty="0"/>
              <a:t>Patients whose disease state or infection does not permit conversion (e.g. High-risk neutropenia, meningitis, endocarditis)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990600"/>
          </a:xfrm>
        </p:spPr>
        <p:txBody>
          <a:bodyPr>
            <a:noAutofit/>
          </a:bodyPr>
          <a:lstStyle/>
          <a:p>
            <a:r>
              <a:rPr lang="en-US" sz="2400" b="1" dirty="0"/>
              <a:t>Suggested Criteria for Selection of Low-Risk Patients With Chemotherapy-Induced Fever and  Neutropenia</a:t>
            </a:r>
            <a:endParaRPr lang="en-US" sz="2400" dirty="0"/>
          </a:p>
        </p:txBody>
      </p:sp>
      <p:sp>
        <p:nvSpPr>
          <p:cNvPr id="3" name="Content Placeholder 2"/>
          <p:cNvSpPr>
            <a:spLocks noGrp="1"/>
          </p:cNvSpPr>
          <p:nvPr>
            <p:ph idx="1"/>
          </p:nvPr>
        </p:nvSpPr>
        <p:spPr>
          <a:xfrm>
            <a:off x="381000" y="1828800"/>
            <a:ext cx="8229600" cy="4876800"/>
          </a:xfrm>
        </p:spPr>
        <p:txBody>
          <a:bodyPr>
            <a:normAutofit/>
          </a:bodyPr>
          <a:lstStyle/>
          <a:p>
            <a:r>
              <a:rPr lang="en-US" dirty="0"/>
              <a:t>Anticipated duration of neutropenia &lt; 1 week</a:t>
            </a:r>
          </a:p>
          <a:p>
            <a:r>
              <a:rPr lang="en-US" dirty="0"/>
              <a:t>Solid tumor malignancy</a:t>
            </a:r>
          </a:p>
          <a:p>
            <a:r>
              <a:rPr lang="en-US" dirty="0"/>
              <a:t>No comorbidities (clinically stable)</a:t>
            </a:r>
          </a:p>
          <a:p>
            <a:r>
              <a:rPr lang="en-US" dirty="0"/>
              <a:t>Adequate oral intake</a:t>
            </a:r>
          </a:p>
          <a:p>
            <a:r>
              <a:rPr lang="en-US" dirty="0"/>
              <a:t>Family support/caregiver</a:t>
            </a:r>
          </a:p>
          <a:p>
            <a:r>
              <a:rPr lang="en-US" dirty="0"/>
              <a:t>Ability to adhere to instructions</a:t>
            </a:r>
          </a:p>
          <a:p>
            <a:r>
              <a:rPr lang="en-US" dirty="0"/>
              <a:t>Malignancy responding to current therapy</a:t>
            </a:r>
          </a:p>
          <a:p>
            <a:r>
              <a:rPr lang="en-US" dirty="0"/>
              <a:t>Absolute neutrophil count nadir &gt;/= 10 days after chemotherapy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4876800"/>
          </a:xfrm>
        </p:spPr>
        <p:txBody>
          <a:bodyPr>
            <a:normAutofit lnSpcReduction="10000"/>
          </a:bodyPr>
          <a:lstStyle/>
          <a:p>
            <a:r>
              <a:rPr lang="en-US" dirty="0"/>
              <a:t>The conversion from parenteral to oral anti-infective is described to occur in one of four scenarios :</a:t>
            </a:r>
          </a:p>
          <a:p>
            <a:r>
              <a:rPr lang="en-US" dirty="0"/>
              <a:t> Scenario 1 involves the use of the same drug in an oral dosage form, if it has excellent bioavailability and assures concentrations consistent with the IV formulation.</a:t>
            </a:r>
          </a:p>
          <a:p>
            <a:r>
              <a:rPr lang="en-US" dirty="0"/>
              <a:t> Scenario 2 involves the same drug with a reduction in achievable systemic drug concentration.</a:t>
            </a:r>
          </a:p>
          <a:p>
            <a:r>
              <a:rPr lang="en-US" dirty="0"/>
              <a:t> For IV anti-</a:t>
            </a:r>
            <a:r>
              <a:rPr lang="en-US" dirty="0" err="1"/>
              <a:t>infectives</a:t>
            </a:r>
            <a:r>
              <a:rPr lang="en-US" dirty="0"/>
              <a:t> that lack an oral counterpart, an oral agent from a different class with similar spectrum of activity and good absorption is indicated (scenario 3).</a:t>
            </a:r>
          </a:p>
          <a:p>
            <a:r>
              <a:rPr lang="en-US" dirty="0"/>
              <a:t> Scenario 4 involves conversion to a different drug with relatively limited absorption. This is the least desirable option for the clinician.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srcRect/>
          <a:stretch>
            <a:fillRect/>
          </a:stretch>
        </p:blipFill>
        <p:spPr bwMode="auto">
          <a:xfrm>
            <a:off x="1676400" y="3733800"/>
            <a:ext cx="5829300" cy="2752725"/>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1733550" y="304800"/>
            <a:ext cx="5657850" cy="351472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804988" y="1023938"/>
            <a:ext cx="5534025" cy="48101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IN" sz="2800" dirty="0"/>
              <a:t>IV to oral(PO) conversion is basically switching to oral (PO) therapy to continue treatment after an already adequate course of intravenous (IV) therapy has been administered.</a:t>
            </a:r>
          </a:p>
          <a:p>
            <a:r>
              <a:rPr lang="en-US" sz="2800" dirty="0"/>
              <a:t>The term "anti-infective conversion" describes the practice of converting intravenous anti-infection therapy to an alternative oral formulation.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a:t>
            </a:r>
          </a:p>
        </p:txBody>
      </p:sp>
      <p:sp>
        <p:nvSpPr>
          <p:cNvPr id="3" name="Content Placeholder 2"/>
          <p:cNvSpPr>
            <a:spLocks noGrp="1"/>
          </p:cNvSpPr>
          <p:nvPr>
            <p:ph idx="1"/>
          </p:nvPr>
        </p:nvSpPr>
        <p:spPr/>
        <p:txBody>
          <a:bodyPr/>
          <a:lstStyle/>
          <a:p>
            <a:pPr lvl="0"/>
            <a:r>
              <a:rPr lang="en-IN" dirty="0"/>
              <a:t>Increase in patient convenience, comfort and mobility</a:t>
            </a:r>
            <a:endParaRPr lang="en-US" dirty="0"/>
          </a:p>
          <a:p>
            <a:pPr lvl="0"/>
            <a:r>
              <a:rPr lang="en-IN" dirty="0"/>
              <a:t>Cost effectiveness</a:t>
            </a:r>
            <a:endParaRPr lang="en-US" dirty="0"/>
          </a:p>
          <a:p>
            <a:pPr lvl="0"/>
            <a:r>
              <a:rPr lang="en-IN" dirty="0"/>
              <a:t>Reduces IV related complications</a:t>
            </a:r>
            <a:endParaRPr lang="en-US" dirty="0"/>
          </a:p>
          <a:p>
            <a:r>
              <a:rPr lang="en-IN" dirty="0"/>
              <a:t>May help in maintaining a steady state plasma level better than an IV bolus in case of a drug with a short t</a:t>
            </a:r>
            <a:r>
              <a:rPr lang="en-IN" baseline="-25000" dirty="0"/>
              <a:t>1/2</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pPr marL="0" indent="0">
              <a:buNone/>
            </a:pPr>
            <a:endParaRPr lang="en-US" dirty="0"/>
          </a:p>
          <a:p>
            <a:r>
              <a:rPr lang="en-IN" dirty="0"/>
              <a:t>Intravenous to oral therapy conversion represents a cost-effective strategy that also minimizes intravenous therapy complications and facilitates earlier hospital discharge. IV: PO may be done as soon as the patient’s condition allows for. Implementation of IV: PO conversion can have a substantial impact of reducing hospital expenditures without compromising clinical outcomes and comfort of the patient.</a:t>
            </a:r>
            <a:endParaRPr lang="en-US" dirty="0"/>
          </a:p>
          <a:p>
            <a:endParaRPr lang="en-US" dirty="0"/>
          </a:p>
        </p:txBody>
      </p:sp>
    </p:spTree>
    <p:extLst>
      <p:ext uri="{BB962C8B-B14F-4D97-AF65-F5344CB8AC3E}">
        <p14:creationId xmlns:p14="http://schemas.microsoft.com/office/powerpoint/2010/main" val="2045326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304801" y="152400"/>
            <a:ext cx="8686800" cy="67056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8400"/>
            <a:ext cx="8229600" cy="1905000"/>
          </a:xfrm>
        </p:spPr>
        <p:txBody>
          <a:bodyPr>
            <a:normAutofit/>
          </a:bodyPr>
          <a:lstStyle/>
          <a:p>
            <a:pPr algn="ctr"/>
            <a:r>
              <a:rPr lang="en-US" sz="4400" dirty="0"/>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a:t>The ideal route of administration for any medication is one that achieves serum concentrations sufficient to produce the desired effect without producing undesired effects. In the past, patients were switched to oral (PO) therapy to continue treatment after an already adequate course of intravenous (IV) therapy was administered.</a:t>
            </a:r>
            <a:endParaRPr lang="en-US" dirty="0"/>
          </a:p>
          <a:p>
            <a:endParaRPr lang="en-US" dirty="0"/>
          </a:p>
        </p:txBody>
      </p:sp>
    </p:spTree>
    <p:extLst>
      <p:ext uri="{BB962C8B-B14F-4D97-AF65-F5344CB8AC3E}">
        <p14:creationId xmlns:p14="http://schemas.microsoft.com/office/powerpoint/2010/main" val="4008596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The Myth!</a:t>
            </a:r>
          </a:p>
        </p:txBody>
      </p:sp>
      <p:sp>
        <p:nvSpPr>
          <p:cNvPr id="3" name="Content Placeholder 2"/>
          <p:cNvSpPr>
            <a:spLocks noGrp="1"/>
          </p:cNvSpPr>
          <p:nvPr>
            <p:ph idx="1"/>
          </p:nvPr>
        </p:nvSpPr>
        <p:spPr/>
        <p:txBody>
          <a:bodyPr>
            <a:normAutofit fontScale="92500"/>
          </a:bodyPr>
          <a:lstStyle/>
          <a:p>
            <a:pPr lvl="0">
              <a:buNone/>
            </a:pPr>
            <a:r>
              <a:rPr lang="en-IN" b="1" dirty="0"/>
              <a:t>1.</a:t>
            </a:r>
            <a:r>
              <a:rPr lang="en-IN" dirty="0"/>
              <a:t> </a:t>
            </a:r>
            <a:r>
              <a:rPr lang="en-IN" b="1" dirty="0"/>
              <a:t>Infectious diseases need intravenous treatment and conversion to oral therapy should be used sparingly. Oral antimicrobials are not equivalent to intravenous therapy.</a:t>
            </a:r>
            <a:endParaRPr lang="en-US" b="1" dirty="0"/>
          </a:p>
          <a:p>
            <a:r>
              <a:rPr lang="en-IN" b="1" i="1" dirty="0"/>
              <a:t>Answer: </a:t>
            </a:r>
            <a:r>
              <a:rPr lang="en-IN" sz="2300" i="1" dirty="0"/>
              <a:t>Newer antimicrobials are available with equivalent intravenous and oral bioavailability. The literature has shown that IV to PO therapy conversion is efficacious, convenient, cost-effective, and safe in carefully selected patients</a:t>
            </a:r>
            <a:r>
              <a:rPr lang="en-IN" sz="2300" dirty="0"/>
              <a:t>.</a:t>
            </a:r>
            <a:endParaRPr lang="en-US" sz="2300" dirty="0"/>
          </a:p>
          <a:p>
            <a:pPr>
              <a:buNone/>
            </a:pPr>
            <a:r>
              <a:rPr lang="en-IN" dirty="0"/>
              <a:t> </a:t>
            </a:r>
            <a:endParaRPr lang="en-US" b="1" dirty="0"/>
          </a:p>
          <a:p>
            <a:pPr lvl="0">
              <a:buNone/>
            </a:pPr>
            <a:r>
              <a:rPr lang="en-IN" b="1" dirty="0"/>
              <a:t>2.  The oral antimicrobial must be the same medication or from the same medication class as the intravenous agent.</a:t>
            </a:r>
            <a:endParaRPr lang="en-US" b="1" dirty="0"/>
          </a:p>
          <a:p>
            <a:r>
              <a:rPr lang="en-IN" b="1" i="1" dirty="0"/>
              <a:t>Answer: </a:t>
            </a:r>
            <a:r>
              <a:rPr lang="en-IN" sz="1900" i="1" dirty="0"/>
              <a:t>The selected oral agent should cover the same or similar spectrum of activity, similar tissue penetration, and should be effective against the isolated or suspected organism(s)</a:t>
            </a:r>
            <a:r>
              <a:rPr lang="en-IN" sz="1900" dirty="0"/>
              <a:t>.</a:t>
            </a:r>
            <a:endParaRPr lang="en-US" sz="1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876800"/>
          </a:xfrm>
        </p:spPr>
        <p:txBody>
          <a:bodyPr>
            <a:normAutofit/>
          </a:bodyPr>
          <a:lstStyle/>
          <a:p>
            <a:r>
              <a:rPr lang="en-US" sz="2400" dirty="0"/>
              <a:t>As conversion therapy was based on empirical observations rather than on clinical studies or outcomes, there was concern that oral therapy was less effective. </a:t>
            </a:r>
          </a:p>
          <a:p>
            <a:r>
              <a:rPr lang="en-US" sz="2400" dirty="0"/>
              <a:t>In addition, until recently, no clinical trials were available to support the conversion from the intravenous route to oral administration. </a:t>
            </a:r>
          </a:p>
          <a:p>
            <a:r>
              <a:rPr lang="en-US" sz="2400" dirty="0"/>
              <a:t>Current forces that are accelerating the conversion from intravenous to oral therapy include rising health care costs, limited health care resources, efforts to shorten hospital stays, and demands by patients for cost-effective, safer, and more convenient treatments.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Autofit/>
          </a:bodyPr>
          <a:lstStyle/>
          <a:p>
            <a:r>
              <a:rPr lang="en-US" sz="2000" dirty="0"/>
              <a:t>Clinical trials have been conducted that demonstrate the efficacy and safety of IV:PO conversion,  and several studies have addressed the economic impact of conversion.</a:t>
            </a:r>
          </a:p>
          <a:p>
            <a:r>
              <a:rPr lang="en-US" sz="2000" dirty="0"/>
              <a:t> Cost savings may be achieved through lowering direct acquisition costs, eliminating the need for ancillary supplies, reducing pharmacy and nursing time, and shortening the length of hospital stay. </a:t>
            </a:r>
          </a:p>
          <a:p>
            <a:r>
              <a:rPr lang="en-US" sz="2000" dirty="0"/>
              <a:t>Direct benefits to the patient include eliminating adverse events associated with IV therapy, increasing patient comfort and mobility, facilitating a more active role for the patient in his or her treatment, and increasing the possibility of earlier discharge. Improved quality of patient care and the potential for significant and meaningful cost savings make IV:PO conversion a desirable treatment option.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IV to PO Conversions</a:t>
            </a:r>
          </a:p>
        </p:txBody>
      </p:sp>
      <p:sp>
        <p:nvSpPr>
          <p:cNvPr id="3" name="Content Placeholder 2"/>
          <p:cNvSpPr>
            <a:spLocks noGrp="1"/>
          </p:cNvSpPr>
          <p:nvPr>
            <p:ph idx="1"/>
          </p:nvPr>
        </p:nvSpPr>
        <p:spPr/>
        <p:txBody>
          <a:bodyPr/>
          <a:lstStyle/>
          <a:p>
            <a:r>
              <a:rPr lang="en-IN" dirty="0"/>
              <a:t>There are three types of IV to PO therapy conversions as mentioned below:</a:t>
            </a:r>
          </a:p>
          <a:p>
            <a:pPr marL="514350" indent="-514350">
              <a:buFont typeface="+mj-lt"/>
              <a:buAutoNum type="arabicPeriod"/>
            </a:pPr>
            <a:r>
              <a:rPr lang="en-IN" dirty="0"/>
              <a:t>Sequential Therapy</a:t>
            </a:r>
          </a:p>
          <a:p>
            <a:pPr marL="514350" indent="-514350">
              <a:buFont typeface="+mj-lt"/>
              <a:buAutoNum type="arabicPeriod"/>
            </a:pPr>
            <a:r>
              <a:rPr lang="en-IN" dirty="0"/>
              <a:t>Switch Therapy</a:t>
            </a:r>
          </a:p>
          <a:p>
            <a:pPr marL="514350" indent="-514350">
              <a:buFont typeface="+mj-lt"/>
              <a:buAutoNum type="arabicPeriod"/>
            </a:pPr>
            <a:r>
              <a:rPr lang="en-IN" dirty="0"/>
              <a:t>Step-down Therapy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Sequential Therapy</a:t>
            </a:r>
          </a:p>
        </p:txBody>
      </p:sp>
      <p:sp>
        <p:nvSpPr>
          <p:cNvPr id="3" name="Content Placeholder 2"/>
          <p:cNvSpPr>
            <a:spLocks noGrp="1"/>
          </p:cNvSpPr>
          <p:nvPr>
            <p:ph idx="1"/>
          </p:nvPr>
        </p:nvSpPr>
        <p:spPr/>
        <p:txBody>
          <a:bodyPr/>
          <a:lstStyle/>
          <a:p>
            <a:r>
              <a:rPr lang="en-IN" dirty="0"/>
              <a:t> </a:t>
            </a:r>
            <a:r>
              <a:rPr lang="en-IN" b="1" i="1" dirty="0"/>
              <a:t>Sequential therapy </a:t>
            </a:r>
            <a:r>
              <a:rPr lang="en-IN" dirty="0"/>
              <a:t>refers to the act of replacing a parenteral version of a medication with its oral counterpart (</a:t>
            </a:r>
            <a:r>
              <a:rPr lang="en-IN" i="1" u="sng" dirty="0"/>
              <a:t>same drug molecule</a:t>
            </a:r>
            <a:r>
              <a:rPr lang="en-IN" i="1" dirty="0"/>
              <a:t> and same dose as they are found to be </a:t>
            </a:r>
            <a:r>
              <a:rPr lang="en-IN" i="1" u="sng" dirty="0"/>
              <a:t>therapeutically equivalent</a:t>
            </a:r>
            <a:r>
              <a:rPr lang="en-IN" dirty="0"/>
              <a:t>).</a:t>
            </a:r>
          </a:p>
          <a:p>
            <a:r>
              <a:rPr lang="en-IN" dirty="0"/>
              <a:t> An example is the conversion of famotidine 20 mg IV to famotidine 20 mg PO. </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Switch Therapy</a:t>
            </a:r>
          </a:p>
        </p:txBody>
      </p:sp>
      <p:sp>
        <p:nvSpPr>
          <p:cNvPr id="3" name="Content Placeholder 2"/>
          <p:cNvSpPr>
            <a:spLocks noGrp="1"/>
          </p:cNvSpPr>
          <p:nvPr>
            <p:ph idx="1"/>
          </p:nvPr>
        </p:nvSpPr>
        <p:spPr/>
        <p:txBody>
          <a:bodyPr/>
          <a:lstStyle/>
          <a:p>
            <a:r>
              <a:rPr lang="en-IN" b="1" i="1" dirty="0"/>
              <a:t>Switch therapy </a:t>
            </a:r>
            <a:r>
              <a:rPr lang="en-IN" dirty="0"/>
              <a:t>is used to describe a conversion from an IV medication to the PO equivalent that may be within the </a:t>
            </a:r>
            <a:r>
              <a:rPr lang="en-IN" u="sng" dirty="0"/>
              <a:t>same class</a:t>
            </a:r>
            <a:r>
              <a:rPr lang="en-IN" dirty="0"/>
              <a:t> and have the </a:t>
            </a:r>
            <a:r>
              <a:rPr lang="en-IN" u="sng" dirty="0"/>
              <a:t>level of potency</a:t>
            </a:r>
            <a:r>
              <a:rPr lang="en-IN" dirty="0"/>
              <a:t>, but is a </a:t>
            </a:r>
            <a:r>
              <a:rPr lang="en-IN" u="sng" dirty="0"/>
              <a:t>different compound.</a:t>
            </a:r>
          </a:p>
          <a:p>
            <a:r>
              <a:rPr lang="en-IN" dirty="0"/>
              <a:t> An example is the conversion of IV pantoprazole to rapidly dissolving lansoprazole tablets or omeprazole capsules.</a:t>
            </a:r>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297</TotalTime>
  <Words>1294</Words>
  <Application>Microsoft Office PowerPoint</Application>
  <PresentationFormat>On-screen Show (4:3)</PresentationFormat>
  <Paragraphs>82</Paragraphs>
  <Slides>23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23</vt:i4>
      </vt:variant>
    </vt:vector>
  </HeadingPairs>
  <TitlesOfParts>
    <vt:vector size="25" baseType="lpstr">
      <vt:lpstr>Arial</vt:lpstr>
      <vt:lpstr>Clarity</vt:lpstr>
      <vt:lpstr>Department of pharmacy svdu</vt:lpstr>
      <vt:lpstr>Introduction</vt:lpstr>
      <vt:lpstr>PowerPoint Presentation</vt:lpstr>
      <vt:lpstr>The Myth!</vt:lpstr>
      <vt:lpstr>PowerPoint Presentation</vt:lpstr>
      <vt:lpstr>PowerPoint Presentation</vt:lpstr>
      <vt:lpstr>Types of IV to PO Conversions</vt:lpstr>
      <vt:lpstr>Sequential Therapy</vt:lpstr>
      <vt:lpstr>Switch Therapy</vt:lpstr>
      <vt:lpstr>Step-down Therapy</vt:lpstr>
      <vt:lpstr>PowerPoint Presentation</vt:lpstr>
      <vt:lpstr>General Pharmacokinetic and Pharmacodynamics Issues during transition( IV:PO)</vt:lpstr>
      <vt:lpstr>Selection of patients for the conversion program:</vt:lpstr>
      <vt:lpstr>Inclusion Criteria for Conversion Therapy</vt:lpstr>
      <vt:lpstr>Exclusion Criteria for Conversion Therapy</vt:lpstr>
      <vt:lpstr>Suggested Criteria for Selection of Low-Risk Patients With Chemotherapy-Induced Fever and  Neutropenia</vt:lpstr>
      <vt:lpstr>PowerPoint Presentation</vt:lpstr>
      <vt:lpstr>PowerPoint Presentation</vt:lpstr>
      <vt:lpstr>PowerPoint Presentation</vt:lpstr>
      <vt:lpstr>Advantages</vt:lpstr>
      <vt:lpstr>Conclusion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 TO ORAL CONVERSION</dc:title>
  <dc:creator>anuj</dc:creator>
  <cp:lastModifiedBy>Dr. Hemraj Singh Rajput</cp:lastModifiedBy>
  <cp:revision>36</cp:revision>
  <dcterms:created xsi:type="dcterms:W3CDTF">2013-11-06T13:22:06Z</dcterms:created>
  <dcterms:modified xsi:type="dcterms:W3CDTF">2021-08-26T10:23:08Z</dcterms:modified>
</cp:coreProperties>
</file>