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A44A-A233-453F-AC19-3D28D34C6FD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EA80A-A80A-4FAC-95DB-E62A788B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A80A-A80A-4FAC-95DB-E62A788B31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9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6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6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6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67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1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9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4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5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7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0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E84ECA-19FB-471B-86BD-4302DABDD74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73177A-52B2-4672-A68E-7DED8739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662989"/>
            <a:ext cx="8689976" cy="1223211"/>
          </a:xfrm>
        </p:spPr>
        <p:txBody>
          <a:bodyPr>
            <a:normAutofit/>
          </a:bodyPr>
          <a:lstStyle/>
          <a:p>
            <a:r>
              <a:rPr lang="en-US" b="1" dirty="0"/>
              <a:t>DEPARTMENT OF PHARMACY SVDU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1" y="3886200"/>
            <a:ext cx="9109493" cy="2162751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Year: 		</a:t>
            </a:r>
            <a:r>
              <a:rPr lang="en-US" dirty="0">
                <a:solidFill>
                  <a:srgbClr val="C00000"/>
                </a:solidFill>
              </a:rPr>
              <a:t>Pharm. D 4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year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Subject : </a:t>
            </a:r>
            <a:r>
              <a:rPr lang="en-US" dirty="0">
                <a:solidFill>
                  <a:srgbClr val="C00000"/>
                </a:solidFill>
              </a:rPr>
              <a:t>	PD401 Pharmacotherapeutics iii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Topic: </a:t>
            </a:r>
            <a:r>
              <a:rPr lang="en-US" dirty="0">
                <a:solidFill>
                  <a:srgbClr val="C00000"/>
                </a:solidFill>
              </a:rPr>
              <a:t>		Alcoholic Liver disease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Presented by:</a:t>
            </a:r>
            <a:r>
              <a:rPr lang="en-US" dirty="0">
                <a:solidFill>
                  <a:srgbClr val="C00000"/>
                </a:solidFill>
              </a:rPr>
              <a:t>	DR. HEMRAJ SINGH RAJPUT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13DF0-DB78-45F4-B7E2-05048874C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59" y="609601"/>
            <a:ext cx="1615482" cy="18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 advTm="9940"/>
    </mc:Choice>
    <mc:Fallback xmlns="">
      <p:transition spd="slow" advTm="99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" y="497305"/>
            <a:ext cx="11405937" cy="58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"/>
    </mc:Choice>
    <mc:Fallback xmlns="">
      <p:transition spd="slow" advTm="11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95" y="144379"/>
            <a:ext cx="1126155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CLINICAL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clinical manifestations of alcoholic fatty liver are subtle and characteristically detected as a consequence of the patient’s visit for a seemingly unrelated matter.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Previously unsuspected hepatomegaly is often the only clinical finding.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Occasionally, patients with fatty liver will present with right upper quadrant discomfort, nausea, and, rarely, jaundice.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Alcoholic hepatitis is associated with a wide gamut of clinical features. Fever, spider nevi, jaundice, and abdominal pain simulating an acute abdomen represent the extreme end of the spectrum, while many patients will be entirely asymptomatic.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Portal hypertension, ascites, or variceal bleeding can occur in the absence of cirrhosis.</a:t>
            </a:r>
          </a:p>
        </p:txBody>
      </p:sp>
    </p:spTree>
    <p:extLst>
      <p:ext uri="{BB962C8B-B14F-4D97-AF65-F5344CB8AC3E}">
        <p14:creationId xmlns:p14="http://schemas.microsoft.com/office/powerpoint/2010/main" val="8604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"/>
    </mc:Choice>
    <mc:Fallback xmlns="">
      <p:transition spd="slow" advTm="8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27" y="240631"/>
            <a:ext cx="1138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LABORATORY FEATURES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9" y="802105"/>
            <a:ext cx="11079121" cy="58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"/>
    </mc:Choice>
    <mc:Fallback xmlns="">
      <p:transition spd="slow" advTm="82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14325" y="400050"/>
            <a:ext cx="11325225" cy="6067425"/>
          </a:xfrm>
        </p:spPr>
        <p:txBody>
          <a:bodyPr>
            <a:normAutofit/>
          </a:bodyPr>
          <a:lstStyle/>
          <a:p>
            <a:r>
              <a:rPr lang="en-US" sz="2800" b="1"/>
              <a:t>PROGNOSIS</a:t>
            </a:r>
            <a:endParaRPr lang="en-US" sz="2800" b="1" dirty="0"/>
          </a:p>
          <a:p>
            <a:r>
              <a:rPr lang="en-US" sz="2400" cap="none" dirty="0"/>
              <a:t>Critically ill patients with alcoholic hepatitis have short-term (30-day) mortality rates &gt;50%. severe alcoholic hepatitis is heralded by coagulopathy (prothrombin time increased &gt;5 s), anemia, serum albumin concentrations &lt;25 g/l (2.5 mg/dl), serum bilirubin levels &gt;137 </a:t>
            </a:r>
            <a:r>
              <a:rPr lang="el-GR" sz="2400" cap="none" dirty="0"/>
              <a:t>μ</a:t>
            </a:r>
            <a:r>
              <a:rPr lang="en-US" sz="2400" cap="none" dirty="0" err="1"/>
              <a:t>mol</a:t>
            </a:r>
            <a:r>
              <a:rPr lang="en-US" sz="2400" cap="none" dirty="0"/>
              <a:t>/l (8 mg/dl), renal failure, and ascites.</a:t>
            </a:r>
          </a:p>
          <a:p>
            <a:r>
              <a:rPr lang="en-US" sz="2400" cap="none" dirty="0"/>
              <a:t>A discriminant function calculated as 4.6 X (the prolongation of the prothrombin time above control [seconds]) + serum bilirubin (mg/</a:t>
            </a:r>
            <a:r>
              <a:rPr lang="en-US" sz="2400" cap="none" dirty="0" err="1"/>
              <a:t>dL</a:t>
            </a:r>
            <a:r>
              <a:rPr lang="en-US" sz="2400" cap="none" dirty="0"/>
              <a:t>) can identify patients with a poor prognosis (discriminant function &gt;32).</a:t>
            </a:r>
          </a:p>
          <a:p>
            <a:r>
              <a:rPr lang="en-US" sz="2400" cap="none" dirty="0"/>
              <a:t>A Model for End-Stage Liver Disease (MELD) score ≥21 also is associated with significant mortality in alcoholic hepatitis.</a:t>
            </a:r>
          </a:p>
          <a:p>
            <a:r>
              <a:rPr lang="en-US" sz="2400" cap="none" dirty="0"/>
              <a:t>The presence of ascites, variceal hemorrhage, deep encephalopathy, or </a:t>
            </a:r>
            <a:r>
              <a:rPr lang="en-US" sz="2400" cap="none" dirty="0" err="1"/>
              <a:t>hepatorenal</a:t>
            </a:r>
            <a:r>
              <a:rPr lang="en-US" sz="2400" cap="none" dirty="0"/>
              <a:t> syndrome predicts a dismal prognosis.</a:t>
            </a:r>
          </a:p>
        </p:txBody>
      </p:sp>
    </p:spTree>
    <p:extLst>
      <p:ext uri="{BB962C8B-B14F-4D97-AF65-F5344CB8AC3E}">
        <p14:creationId xmlns:p14="http://schemas.microsoft.com/office/powerpoint/2010/main" val="26817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"/>
    </mc:Choice>
    <mc:Fallback xmlns="">
      <p:transition spd="slow" advTm="62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842" y="433138"/>
            <a:ext cx="11293642" cy="5983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TREATMENT 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01" y="433138"/>
            <a:ext cx="5896798" cy="61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"/>
    </mc:Choice>
    <mc:Fallback xmlns="">
      <p:transition spd="slow" advTm="8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2346" y="119314"/>
            <a:ext cx="11125200" cy="5895975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and excessive alcohol ingestion is one of the major causes of liver disease.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pathology of alcoholic liver disease consists of three major lesions, with the progressive injury rarely existing in a pure form: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Fatty liver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Alcoholic hepatitis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Fatty liver is present in &gt;90% of daily as well as binge drinkers.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much smaller percentage of heavy drinker will progress to alcoholic hepatitis, thought to be a precursor to cirrhosis. 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alcohol is considered a direct hepatotoxic, only between 10 to 20 % of alcoholics will develop alcoholic hepatitis. </a:t>
            </a:r>
          </a:p>
        </p:txBody>
      </p:sp>
    </p:spTree>
    <p:extLst>
      <p:ext uri="{BB962C8B-B14F-4D97-AF65-F5344CB8AC3E}">
        <p14:creationId xmlns:p14="http://schemas.microsoft.com/office/powerpoint/2010/main" val="25974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2"/>
    </mc:Choice>
    <mc:Fallback xmlns="">
      <p:transition spd="slow" advTm="255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1053" y="465221"/>
            <a:ext cx="11421979" cy="609599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Etiopathogenesis</a:t>
            </a:r>
          </a:p>
          <a:p>
            <a:r>
              <a:rPr lang="en-US" cap="none" dirty="0"/>
              <a:t>Quantity and duration of alcohol intake are the most important risk factors involved in the development of alcoholic liver disease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62" y="1404566"/>
            <a:ext cx="7173326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"/>
    </mc:Choice>
    <mc:Fallback xmlns="">
      <p:transition spd="slow" advTm="4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199" y="438150"/>
            <a:ext cx="11058525" cy="6124575"/>
          </a:xfrm>
        </p:spPr>
        <p:txBody>
          <a:bodyPr>
            <a:noAutofit/>
          </a:bodyPr>
          <a:lstStyle/>
          <a:p>
            <a:r>
              <a:rPr lang="en-US" sz="2800" cap="none" dirty="0"/>
              <a:t>The pathogenesis of alcoholic liver injury is unclear.</a:t>
            </a:r>
          </a:p>
          <a:p>
            <a:r>
              <a:rPr lang="en-US" sz="2800" cap="none" dirty="0"/>
              <a:t>The present conceptual foundation is that alcohol acts as a direct hepatotoxin and that malnutrition does not have a major role. Ingestion of alcohol initiates an inflammatory cascade by its metabolism to acetaldehyde, resulting in a variety of metabolic responses. Steatosis from lipogenesis, fatty acid synthesis, and depression of fatty acid oxidation appears secondary to effects on sterol regulatory transcription factor and peroxisome proliferator-activated receptor α (PPAR-α).</a:t>
            </a:r>
          </a:p>
          <a:p>
            <a:r>
              <a:rPr lang="en-US" sz="2800" cap="none" dirty="0"/>
              <a:t>Intestinal derived endotoxin initiates a pathogenic process through toll-like receptor 4 and tumor necrosis factor </a:t>
            </a:r>
            <a:r>
              <a:rPr lang="el-GR" sz="2800" cap="none" dirty="0"/>
              <a:t>α (</a:t>
            </a:r>
            <a:r>
              <a:rPr lang="en-US" sz="2800" cap="none" dirty="0"/>
              <a:t>TNF-</a:t>
            </a:r>
            <a:r>
              <a:rPr lang="el-GR" sz="2800" cap="none" dirty="0"/>
              <a:t>α) </a:t>
            </a:r>
            <a:r>
              <a:rPr lang="en-US" sz="2800" cap="none" dirty="0"/>
              <a:t>that facilitates hepatocyte apoptosis and necrosis.</a:t>
            </a:r>
          </a:p>
        </p:txBody>
      </p:sp>
    </p:spTree>
    <p:extLst>
      <p:ext uri="{BB962C8B-B14F-4D97-AF65-F5344CB8AC3E}">
        <p14:creationId xmlns:p14="http://schemas.microsoft.com/office/powerpoint/2010/main" val="20116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"/>
    </mc:Choice>
    <mc:Fallback xmlns="">
      <p:transition spd="slow" advTm="18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1053" y="481263"/>
            <a:ext cx="11277600" cy="6015789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The cell injury and endotoxin release initiated by ethanol and its metabolites also activate innate and adaptive immunity pathways releasing </a:t>
            </a:r>
            <a:r>
              <a:rPr lang="en-US" sz="2800" cap="none" dirty="0" err="1"/>
              <a:t>proinflammatory</a:t>
            </a:r>
            <a:r>
              <a:rPr lang="en-US" sz="2800" cap="none" dirty="0"/>
              <a:t> cytokines (e.g., TNF-α), chemokines, and proliferation of T and B cells.</a:t>
            </a:r>
          </a:p>
          <a:p>
            <a:r>
              <a:rPr lang="en-US" sz="2800" cap="none" dirty="0"/>
              <a:t>The production of toxic protein-aldehyde adducts, generation of reducing equivalents, and oxidative stress also contribute to the liver injury.</a:t>
            </a:r>
          </a:p>
          <a:p>
            <a:r>
              <a:rPr lang="en-US" sz="2800" cap="none" dirty="0"/>
              <a:t>Hepatocyte injury and impaired regeneration following chronic alcohol ingestion are ultimately associated with stellate cell activation and collagen production, which are key events in </a:t>
            </a:r>
            <a:r>
              <a:rPr lang="en-US" sz="2800" cap="none" dirty="0" err="1"/>
              <a:t>fibrogenesis</a:t>
            </a:r>
            <a:r>
              <a:rPr lang="en-US" sz="2800" cap="none" dirty="0"/>
              <a:t>.</a:t>
            </a:r>
          </a:p>
          <a:p>
            <a:r>
              <a:rPr lang="en-US" sz="2800" cap="none" dirty="0"/>
              <a:t>The resulting fibrosis from continuing alcohol use determines the architectural derangement of  the liver and associated 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26574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2"/>
    </mc:Choice>
    <mc:Fallback xmlns="">
      <p:transition spd="slow" advTm="42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0"/>
            <a:ext cx="11247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"/>
    </mc:Choice>
    <mc:Fallback xmlns="">
      <p:transition spd="slow" advTm="86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280517"/>
            <a:ext cx="11614483" cy="62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"/>
    </mc:Choice>
    <mc:Fallback xmlns="">
      <p:transition spd="slow" advTm="8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" y="288758"/>
            <a:ext cx="11389895" cy="62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"/>
    </mc:Choice>
    <mc:Fallback xmlns="">
      <p:transition spd="slow" advTm="12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6" y="288758"/>
            <a:ext cx="11427667" cy="62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"/>
    </mc:Choice>
    <mc:Fallback xmlns="">
      <p:transition spd="slow" advTm="848"/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213</TotalTime>
  <Words>643</Words>
  <Application>Microsoft Office PowerPoint</Application>
  <PresentationFormat>Widescreen</PresentationFormat>
  <Paragraphs>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Droplet</vt:lpstr>
      <vt:lpstr>DEPARTMENT OF PHARMACY SVDU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ALCOHOLIC LIVER DISEASE</dc:title>
  <dc:creator>Dr. Hemraj Singh Rajput</dc:creator>
  <cp:lastModifiedBy>Dr. Hemraj Singh Rajput</cp:lastModifiedBy>
  <cp:revision>18</cp:revision>
  <dcterms:created xsi:type="dcterms:W3CDTF">2017-09-12T04:36:08Z</dcterms:created>
  <dcterms:modified xsi:type="dcterms:W3CDTF">2021-08-26T10:41:31Z</dcterms:modified>
</cp:coreProperties>
</file>