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73" r:id="rId12"/>
    <p:sldId id="266" r:id="rId13"/>
    <p:sldId id="267" r:id="rId14"/>
    <p:sldId id="268" r:id="rId15"/>
    <p:sldId id="269" r:id="rId16"/>
    <p:sldId id="270" r:id="rId17"/>
    <p:sldId id="271" r:id="rId18"/>
    <p:sldId id="274"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58" y="88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48A4BDD-DDCE-447A-9943-D7A6C2A17EAF}" type="datetimeFigureOut">
              <a:rPr lang="en-US" smtClean="0"/>
              <a:t>8/26/2021</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FF102BD1-4CF1-4E24-8589-F97CEEC2D6D7}" type="slidenum">
              <a:rPr lang="en-US" smtClean="0"/>
              <a:t>‹#›</a:t>
            </a:fld>
            <a:endParaRPr lang="en-US"/>
          </a:p>
        </p:txBody>
      </p:sp>
    </p:spTree>
    <p:extLst>
      <p:ext uri="{BB962C8B-B14F-4D97-AF65-F5344CB8AC3E}">
        <p14:creationId xmlns:p14="http://schemas.microsoft.com/office/powerpoint/2010/main" val="1030422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8A4BDD-DDCE-447A-9943-D7A6C2A17EAF}"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02BD1-4CF1-4E24-8589-F97CEEC2D6D7}" type="slidenum">
              <a:rPr lang="en-US" smtClean="0"/>
              <a:t>‹#›</a:t>
            </a:fld>
            <a:endParaRPr lang="en-US"/>
          </a:p>
        </p:txBody>
      </p:sp>
    </p:spTree>
    <p:extLst>
      <p:ext uri="{BB962C8B-B14F-4D97-AF65-F5344CB8AC3E}">
        <p14:creationId xmlns:p14="http://schemas.microsoft.com/office/powerpoint/2010/main" val="169546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48A4BDD-DDCE-447A-9943-D7A6C2A17EAF}" type="datetimeFigureOut">
              <a:rPr lang="en-US" smtClean="0"/>
              <a:t>8/26/2021</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FF102BD1-4CF1-4E24-8589-F97CEEC2D6D7}" type="slidenum">
              <a:rPr lang="en-US" smtClean="0"/>
              <a:t>‹#›</a:t>
            </a:fld>
            <a:endParaRPr lang="en-US"/>
          </a:p>
        </p:txBody>
      </p:sp>
    </p:spTree>
    <p:extLst>
      <p:ext uri="{BB962C8B-B14F-4D97-AF65-F5344CB8AC3E}">
        <p14:creationId xmlns:p14="http://schemas.microsoft.com/office/powerpoint/2010/main" val="1848643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8A4BDD-DDCE-447A-9943-D7A6C2A17EAF}"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FF102BD1-4CF1-4E24-8589-F97CEEC2D6D7}" type="slidenum">
              <a:rPr lang="en-US" smtClean="0"/>
              <a:t>‹#›</a:t>
            </a:fld>
            <a:endParaRPr lang="en-US"/>
          </a:p>
        </p:txBody>
      </p:sp>
    </p:spTree>
    <p:extLst>
      <p:ext uri="{BB962C8B-B14F-4D97-AF65-F5344CB8AC3E}">
        <p14:creationId xmlns:p14="http://schemas.microsoft.com/office/powerpoint/2010/main" val="4071896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48A4BDD-DDCE-447A-9943-D7A6C2A17EAF}" type="datetimeFigureOut">
              <a:rPr lang="en-US" smtClean="0"/>
              <a:t>8/26/2021</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FF102BD1-4CF1-4E24-8589-F97CEEC2D6D7}" type="slidenum">
              <a:rPr lang="en-US" smtClean="0"/>
              <a:t>‹#›</a:t>
            </a:fld>
            <a:endParaRPr lang="en-US"/>
          </a:p>
        </p:txBody>
      </p:sp>
    </p:spTree>
    <p:extLst>
      <p:ext uri="{BB962C8B-B14F-4D97-AF65-F5344CB8AC3E}">
        <p14:creationId xmlns:p14="http://schemas.microsoft.com/office/powerpoint/2010/main" val="3794493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8A4BDD-DDCE-447A-9943-D7A6C2A17EAF}"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102BD1-4CF1-4E24-8589-F97CEEC2D6D7}" type="slidenum">
              <a:rPr lang="en-US" smtClean="0"/>
              <a:t>‹#›</a:t>
            </a:fld>
            <a:endParaRPr lang="en-US"/>
          </a:p>
        </p:txBody>
      </p:sp>
    </p:spTree>
    <p:extLst>
      <p:ext uri="{BB962C8B-B14F-4D97-AF65-F5344CB8AC3E}">
        <p14:creationId xmlns:p14="http://schemas.microsoft.com/office/powerpoint/2010/main" val="780542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8A4BDD-DDCE-447A-9943-D7A6C2A17EAF}" type="datetimeFigureOut">
              <a:rPr lang="en-US" smtClean="0"/>
              <a:t>8/26/2021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102BD1-4CF1-4E24-8589-F97CEEC2D6D7}" type="slidenum">
              <a:rPr lang="en-US" smtClean="0"/>
              <a:t>‹#›</a:t>
            </a:fld>
            <a:endParaRPr lang="en-US"/>
          </a:p>
        </p:txBody>
      </p:sp>
    </p:spTree>
    <p:extLst>
      <p:ext uri="{BB962C8B-B14F-4D97-AF65-F5344CB8AC3E}">
        <p14:creationId xmlns:p14="http://schemas.microsoft.com/office/powerpoint/2010/main" val="2114514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8A4BDD-DDCE-447A-9943-D7A6C2A17EAF}" type="datetimeFigureOut">
              <a:rPr lang="en-US" smtClean="0"/>
              <a:t>8/26/2021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102BD1-4CF1-4E24-8589-F97CEEC2D6D7}" type="slidenum">
              <a:rPr lang="en-US" smtClean="0"/>
              <a:t>‹#›</a:t>
            </a:fld>
            <a:endParaRPr lang="en-US"/>
          </a:p>
        </p:txBody>
      </p:sp>
    </p:spTree>
    <p:extLst>
      <p:ext uri="{BB962C8B-B14F-4D97-AF65-F5344CB8AC3E}">
        <p14:creationId xmlns:p14="http://schemas.microsoft.com/office/powerpoint/2010/main" val="177655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8A4BDD-DDCE-447A-9943-D7A6C2A17EAF}" type="datetimeFigureOut">
              <a:rPr lang="en-US" smtClean="0"/>
              <a:t>8/26/2021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102BD1-4CF1-4E24-8589-F97CEEC2D6D7}" type="slidenum">
              <a:rPr lang="en-US" smtClean="0"/>
              <a:t>‹#›</a:t>
            </a:fld>
            <a:endParaRPr lang="en-US"/>
          </a:p>
        </p:txBody>
      </p:sp>
    </p:spTree>
    <p:extLst>
      <p:ext uri="{BB962C8B-B14F-4D97-AF65-F5344CB8AC3E}">
        <p14:creationId xmlns:p14="http://schemas.microsoft.com/office/powerpoint/2010/main" val="408227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48A4BDD-DDCE-447A-9943-D7A6C2A17EAF}" type="datetimeFigureOut">
              <a:rPr lang="en-US" smtClean="0"/>
              <a:t>8/26/2021</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FF102BD1-4CF1-4E24-8589-F97CEEC2D6D7}" type="slidenum">
              <a:rPr lang="en-US" smtClean="0"/>
              <a:t>‹#›</a:t>
            </a:fld>
            <a:endParaRPr lang="en-US"/>
          </a:p>
        </p:txBody>
      </p:sp>
    </p:spTree>
    <p:extLst>
      <p:ext uri="{BB962C8B-B14F-4D97-AF65-F5344CB8AC3E}">
        <p14:creationId xmlns:p14="http://schemas.microsoft.com/office/powerpoint/2010/main" val="3191245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8A4BDD-DDCE-447A-9943-D7A6C2A17EAF}"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102BD1-4CF1-4E24-8589-F97CEEC2D6D7}" type="slidenum">
              <a:rPr lang="en-US" smtClean="0"/>
              <a:t>‹#›</a:t>
            </a:fld>
            <a:endParaRPr lang="en-US"/>
          </a:p>
        </p:txBody>
      </p:sp>
    </p:spTree>
    <p:extLst>
      <p:ext uri="{BB962C8B-B14F-4D97-AF65-F5344CB8AC3E}">
        <p14:creationId xmlns:p14="http://schemas.microsoft.com/office/powerpoint/2010/main" val="4276407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48A4BDD-DDCE-447A-9943-D7A6C2A17EAF}" type="datetimeFigureOut">
              <a:rPr lang="en-US" smtClean="0"/>
              <a:t>8/26/2021</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FF102BD1-4CF1-4E24-8589-F97CEEC2D6D7}"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325848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4311" y="2475322"/>
            <a:ext cx="10993549" cy="590322"/>
          </a:xfrm>
        </p:spPr>
        <p:txBody>
          <a:bodyPr>
            <a:normAutofit fontScale="90000"/>
          </a:bodyPr>
          <a:lstStyle/>
          <a:p>
            <a:r>
              <a:rPr lang="en-US" u="sng" dirty="0"/>
              <a:t>DEPARTMENT OF PHARMACY SVDU</a:t>
            </a:r>
          </a:p>
        </p:txBody>
      </p:sp>
      <p:sp>
        <p:nvSpPr>
          <p:cNvPr id="3" name="Subtitle 2"/>
          <p:cNvSpPr>
            <a:spLocks noGrp="1"/>
          </p:cNvSpPr>
          <p:nvPr>
            <p:ph type="subTitle" idx="1"/>
          </p:nvPr>
        </p:nvSpPr>
        <p:spPr>
          <a:xfrm>
            <a:off x="632996" y="3202035"/>
            <a:ext cx="10993546" cy="2003061"/>
          </a:xfrm>
        </p:spPr>
        <p:txBody>
          <a:bodyPr>
            <a:normAutofit/>
          </a:bodyPr>
          <a:lstStyle/>
          <a:p>
            <a:r>
              <a:rPr lang="en-US" sz="2000" dirty="0">
                <a:solidFill>
                  <a:schemeClr val="bg1"/>
                </a:solidFill>
              </a:rPr>
              <a:t>YEAR: 			PHARM. D 1</a:t>
            </a:r>
            <a:r>
              <a:rPr lang="en-US" sz="2000" baseline="30000" dirty="0">
                <a:solidFill>
                  <a:schemeClr val="bg1"/>
                </a:solidFill>
              </a:rPr>
              <a:t>ST</a:t>
            </a:r>
            <a:r>
              <a:rPr lang="en-US" sz="2000" dirty="0">
                <a:solidFill>
                  <a:schemeClr val="bg1"/>
                </a:solidFill>
              </a:rPr>
              <a:t> YEAR</a:t>
            </a:r>
          </a:p>
          <a:p>
            <a:r>
              <a:rPr lang="en-US" sz="2000" dirty="0">
                <a:solidFill>
                  <a:schemeClr val="bg1"/>
                </a:solidFill>
              </a:rPr>
              <a:t>SUBJECT:		PD101 HUMAN ANATOMY AND PHARMACY</a:t>
            </a:r>
          </a:p>
          <a:p>
            <a:r>
              <a:rPr lang="en-US" sz="2000" dirty="0">
                <a:solidFill>
                  <a:schemeClr val="bg1"/>
                </a:solidFill>
              </a:rPr>
              <a:t>TOPIC: 			ANEMIAS</a:t>
            </a:r>
          </a:p>
          <a:p>
            <a:r>
              <a:rPr lang="en-US" sz="2000" dirty="0">
                <a:solidFill>
                  <a:schemeClr val="bg1"/>
                </a:solidFill>
              </a:rPr>
              <a:t>PRESENTED BY: 	dr.  Anju john</a:t>
            </a:r>
          </a:p>
        </p:txBody>
      </p:sp>
      <p:pic>
        <p:nvPicPr>
          <p:cNvPr id="4" name="Picture 3">
            <a:extLst>
              <a:ext uri="{FF2B5EF4-FFF2-40B4-BE49-F238E27FC236}">
                <a16:creationId xmlns:a16="http://schemas.microsoft.com/office/drawing/2014/main" id="{1B6575F7-7FD4-4C27-9916-CE62615C9C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88259" y="609601"/>
            <a:ext cx="1615482" cy="1865720"/>
          </a:xfrm>
          <a:prstGeom prst="rect">
            <a:avLst/>
          </a:prstGeom>
        </p:spPr>
      </p:pic>
    </p:spTree>
    <p:extLst>
      <p:ext uri="{BB962C8B-B14F-4D97-AF65-F5344CB8AC3E}">
        <p14:creationId xmlns:p14="http://schemas.microsoft.com/office/powerpoint/2010/main" val="33979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0448" y="790414"/>
            <a:ext cx="11282766" cy="5632311"/>
          </a:xfrm>
          <a:prstGeom prst="rect">
            <a:avLst/>
          </a:prstGeom>
          <a:noFill/>
        </p:spPr>
        <p:txBody>
          <a:bodyPr wrap="square" rtlCol="0">
            <a:spAutoFit/>
          </a:bodyPr>
          <a:lstStyle/>
          <a:p>
            <a:r>
              <a:rPr lang="en-US" sz="2400" b="1" dirty="0"/>
              <a:t>DESIRED OUTCOME</a:t>
            </a:r>
          </a:p>
          <a:p>
            <a:pPr marL="342900" indent="-342900">
              <a:buFont typeface="Wingdings" panose="05000000000000000000" pitchFamily="2" charset="2"/>
              <a:buChar char="v"/>
            </a:pPr>
            <a:r>
              <a:rPr lang="en-US" sz="2400" dirty="0"/>
              <a:t>The ultimate goals of treatment in the anemic patient are to alleviate signs and symptoms, correct the underlying etiology (e.g., restore substrates needed for RBC production), and prevent recurrence of anemia.</a:t>
            </a:r>
            <a:r>
              <a:rPr lang="en-US" sz="2400" b="1" dirty="0"/>
              <a:t> </a:t>
            </a:r>
          </a:p>
          <a:p>
            <a:pPr marL="342900" indent="-342900">
              <a:buFont typeface="Wingdings" panose="05000000000000000000" pitchFamily="2" charset="2"/>
              <a:buChar char="v"/>
            </a:pPr>
            <a:endParaRPr lang="en-US" sz="2400" b="1" dirty="0"/>
          </a:p>
          <a:p>
            <a:r>
              <a:rPr lang="en-US" sz="2400" b="1" dirty="0"/>
              <a:t>TREATMENT </a:t>
            </a:r>
          </a:p>
          <a:p>
            <a:r>
              <a:rPr lang="en-US" sz="2400" b="1" dirty="0"/>
              <a:t>IRON-DEFICIENCY ANEMIA</a:t>
            </a:r>
          </a:p>
          <a:p>
            <a:pPr marL="342900" indent="-342900">
              <a:buFont typeface="Wingdings" panose="05000000000000000000" pitchFamily="2" charset="2"/>
              <a:buChar char="v"/>
            </a:pPr>
            <a:r>
              <a:rPr lang="en-US" sz="2400" dirty="0"/>
              <a:t>Oral iron therapy with soluble ferrous iron salts, which are not enteric coated and not slow- or sustained-release, is recommended at a daily dosage of 200 mg elemental iron in two or three divided doses. </a:t>
            </a:r>
          </a:p>
          <a:p>
            <a:pPr marL="342900" indent="-342900">
              <a:buFont typeface="Wingdings" panose="05000000000000000000" pitchFamily="2" charset="2"/>
              <a:buChar char="v"/>
            </a:pPr>
            <a:r>
              <a:rPr lang="en-US" sz="2400" dirty="0"/>
              <a:t>Diet plays a significant role because iron is poorly absorbed from vegetables, grain products, dairy products, and eggs; iron is best absorbed from meat, fish, and poultry. Administration of iron therapy with a meal decreases absorption by more than 50% but may be needed to improve tolerability.</a:t>
            </a:r>
          </a:p>
          <a:p>
            <a:pPr marL="342900" indent="-342900">
              <a:buFont typeface="Wingdings" panose="05000000000000000000" pitchFamily="2" charset="2"/>
              <a:buChar char="v"/>
            </a:pPr>
            <a:endParaRPr lang="en-US" sz="2400" dirty="0"/>
          </a:p>
        </p:txBody>
      </p:sp>
    </p:spTree>
    <p:extLst>
      <p:ext uri="{BB962C8B-B14F-4D97-AF65-F5344CB8AC3E}">
        <p14:creationId xmlns:p14="http://schemas.microsoft.com/office/powerpoint/2010/main" val="1155302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7769" y="666364"/>
            <a:ext cx="8198604" cy="5525271"/>
          </a:xfrm>
          <a:prstGeom prst="rect">
            <a:avLst/>
          </a:prstGeom>
        </p:spPr>
      </p:pic>
    </p:spTree>
    <p:extLst>
      <p:ext uri="{BB962C8B-B14F-4D97-AF65-F5344CB8AC3E}">
        <p14:creationId xmlns:p14="http://schemas.microsoft.com/office/powerpoint/2010/main" val="771195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0448" y="1487838"/>
            <a:ext cx="11344759" cy="3046988"/>
          </a:xfrm>
          <a:prstGeom prst="rect">
            <a:avLst/>
          </a:prstGeom>
          <a:noFill/>
        </p:spPr>
        <p:txBody>
          <a:bodyPr wrap="square" rtlCol="0">
            <a:spAutoFit/>
          </a:bodyPr>
          <a:lstStyle/>
          <a:p>
            <a:pPr marL="342900" indent="-342900">
              <a:buFont typeface="Wingdings" panose="05000000000000000000" pitchFamily="2" charset="2"/>
              <a:buChar char="v"/>
            </a:pPr>
            <a:r>
              <a:rPr lang="en-US" sz="2400" b="1" dirty="0"/>
              <a:t>Parenteral iron </a:t>
            </a:r>
            <a:r>
              <a:rPr lang="en-US" sz="2400" dirty="0"/>
              <a:t>may be required for patients with iron malabsorption, intolerance of oral iron therapy, or noncompliance. Parenteral administration, however, does not hasten the onset of hematologic response. The replacement dose depends on etiology of anemia and Hb concentration.</a:t>
            </a:r>
          </a:p>
          <a:p>
            <a:pPr marL="342900" indent="-342900">
              <a:buFont typeface="Wingdings" panose="05000000000000000000" pitchFamily="2" charset="2"/>
              <a:buChar char="v"/>
            </a:pPr>
            <a:r>
              <a:rPr lang="en-US" sz="2400" dirty="0"/>
              <a:t>Available parenteral iron preparations have similar efficacy but different pharmacologic, pharmacokinetic, and safety profiles. The newer products, sodium ferric gluconate and iron sucrose , appear to be better tolerated than iron dextran.</a:t>
            </a:r>
          </a:p>
          <a:p>
            <a:pPr marL="342900" indent="-342900">
              <a:buFont typeface="Wingdings" panose="05000000000000000000" pitchFamily="2" charset="2"/>
              <a:buChar char="v"/>
            </a:pPr>
            <a:endParaRPr lang="en-US" sz="2400" dirty="0"/>
          </a:p>
        </p:txBody>
      </p:sp>
    </p:spTree>
    <p:extLst>
      <p:ext uri="{BB962C8B-B14F-4D97-AF65-F5344CB8AC3E}">
        <p14:creationId xmlns:p14="http://schemas.microsoft.com/office/powerpoint/2010/main" val="1952845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4949" y="1162373"/>
            <a:ext cx="11205274" cy="3785652"/>
          </a:xfrm>
          <a:prstGeom prst="rect">
            <a:avLst/>
          </a:prstGeom>
          <a:noFill/>
        </p:spPr>
        <p:txBody>
          <a:bodyPr wrap="square" rtlCol="0">
            <a:spAutoFit/>
          </a:bodyPr>
          <a:lstStyle/>
          <a:p>
            <a:r>
              <a:rPr lang="en-US" sz="2400" b="1" dirty="0"/>
              <a:t>VITAMIN B 12 -DEFICIENCY ANEMIA</a:t>
            </a:r>
          </a:p>
          <a:p>
            <a:pPr marL="342900" indent="-342900" algn="just">
              <a:buFont typeface="Wingdings" panose="05000000000000000000" pitchFamily="2" charset="2"/>
              <a:buChar char="v"/>
            </a:pPr>
            <a:r>
              <a:rPr lang="en-US" sz="2400" dirty="0"/>
              <a:t>Oral vitamin B12 supplementation appears to be as effective as parenteral, even in patients with pernicious anemia, because the alternate vitamin B 12 absorption pathway is independent of intrinsic factor. Oral </a:t>
            </a:r>
            <a:r>
              <a:rPr lang="en-US" sz="2400" dirty="0" err="1"/>
              <a:t>cobalamin</a:t>
            </a:r>
            <a:r>
              <a:rPr lang="en-US" sz="2400" dirty="0"/>
              <a:t> is initiated at 1 to 2 mg daily for 1 to 2 weeks, followed by 1 mg daily.</a:t>
            </a:r>
          </a:p>
          <a:p>
            <a:pPr marL="342900" indent="-342900" algn="just">
              <a:buFont typeface="Wingdings" panose="05000000000000000000" pitchFamily="2" charset="2"/>
              <a:buChar char="v"/>
            </a:pPr>
            <a:r>
              <a:rPr lang="en-US" sz="2400" dirty="0"/>
              <a:t>Parenteral therapy is more rapid acting than oral therapy and should be used if neurologic symptoms are present. A popular regimen is </a:t>
            </a:r>
            <a:r>
              <a:rPr lang="en-US" sz="2400" dirty="0" err="1"/>
              <a:t>cyanocobalamin</a:t>
            </a:r>
            <a:r>
              <a:rPr lang="en-US" sz="2400" dirty="0"/>
              <a:t> 1,000 mcg daily for 1 week, then weekly for 1 month, and then monthly. When symptoms resolve, daily oral administration can be initiated.</a:t>
            </a:r>
          </a:p>
          <a:p>
            <a:pPr marL="342900" indent="-342900" algn="just">
              <a:buFont typeface="Wingdings" panose="05000000000000000000" pitchFamily="2" charset="2"/>
              <a:buChar char="v"/>
            </a:pPr>
            <a:r>
              <a:rPr lang="en-US" sz="2400" dirty="0"/>
              <a:t>Adverse events are rare with vitamin B12 therapy.</a:t>
            </a:r>
          </a:p>
        </p:txBody>
      </p:sp>
    </p:spTree>
    <p:extLst>
      <p:ext uri="{BB962C8B-B14F-4D97-AF65-F5344CB8AC3E}">
        <p14:creationId xmlns:p14="http://schemas.microsoft.com/office/powerpoint/2010/main" val="2988078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4949" y="666427"/>
            <a:ext cx="11298265" cy="5262979"/>
          </a:xfrm>
          <a:prstGeom prst="rect">
            <a:avLst/>
          </a:prstGeom>
          <a:noFill/>
        </p:spPr>
        <p:txBody>
          <a:bodyPr wrap="square" rtlCol="0">
            <a:spAutoFit/>
          </a:bodyPr>
          <a:lstStyle/>
          <a:p>
            <a:pPr algn="just"/>
            <a:r>
              <a:rPr lang="en-US" sz="2400" b="1" dirty="0"/>
              <a:t>FOLATE-DEFICIENCY ANEMIA</a:t>
            </a:r>
          </a:p>
          <a:p>
            <a:pPr marL="342900" indent="-342900" algn="just">
              <a:buFont typeface="Wingdings" panose="05000000000000000000" pitchFamily="2" charset="2"/>
              <a:buChar char="v"/>
            </a:pPr>
            <a:r>
              <a:rPr lang="en-US" sz="2400" dirty="0"/>
              <a:t>Oral folate 1 mg daily for 4 months is usually sufficient for treatment of folate-deficiency anemia, unless the etiology cannot be corrected. If malabsorption is present, the daily dose should be increased to 5 mg.</a:t>
            </a:r>
          </a:p>
          <a:p>
            <a:pPr marL="342900" indent="-342900" algn="just">
              <a:buFont typeface="Wingdings" panose="05000000000000000000" pitchFamily="2" charset="2"/>
              <a:buChar char="v"/>
            </a:pPr>
            <a:endParaRPr lang="en-US" sz="2400" dirty="0"/>
          </a:p>
          <a:p>
            <a:pPr algn="just"/>
            <a:r>
              <a:rPr lang="en-US" sz="2400" b="1" dirty="0"/>
              <a:t>ANEMIA OF CHRONIC DISEASE</a:t>
            </a:r>
          </a:p>
          <a:p>
            <a:pPr marL="342900" indent="-342900" algn="just">
              <a:buFont typeface="Wingdings" panose="05000000000000000000" pitchFamily="2" charset="2"/>
              <a:buChar char="v"/>
            </a:pPr>
            <a:r>
              <a:rPr lang="en-US" sz="2400" dirty="0"/>
              <a:t>Treatment of anemia of chronic disease is less specific than that of other </a:t>
            </a:r>
            <a:r>
              <a:rPr lang="en-US" sz="2400" dirty="0" err="1"/>
              <a:t>anemias</a:t>
            </a:r>
            <a:r>
              <a:rPr lang="en-US" sz="2400" dirty="0"/>
              <a:t> and should focus on correcting reversible causes. Iron therapy is not effective when inflammation is present. RBC transfusions are effective but should be limited to episodes of inadequate oxygen transport and Hb of 8 to 10 g/</a:t>
            </a:r>
            <a:r>
              <a:rPr lang="en-US" sz="2400" dirty="0" err="1"/>
              <a:t>dL</a:t>
            </a:r>
            <a:r>
              <a:rPr lang="en-US" sz="2400" dirty="0"/>
              <a:t>..</a:t>
            </a:r>
          </a:p>
          <a:p>
            <a:pPr marL="342900" indent="-342900" algn="just">
              <a:buFont typeface="Wingdings" panose="05000000000000000000" pitchFamily="2" charset="2"/>
              <a:buChar char="v"/>
            </a:pPr>
            <a:r>
              <a:rPr lang="en-US" sz="2400" b="1" dirty="0" err="1"/>
              <a:t>Epoetin</a:t>
            </a:r>
            <a:r>
              <a:rPr lang="en-US" sz="2400" b="1" dirty="0"/>
              <a:t> </a:t>
            </a:r>
            <a:r>
              <a:rPr lang="en-US" sz="2400" b="1" dirty="0" err="1"/>
              <a:t>alfa</a:t>
            </a:r>
            <a:r>
              <a:rPr lang="en-US" sz="2400" b="1" dirty="0"/>
              <a:t> </a:t>
            </a:r>
            <a:r>
              <a:rPr lang="en-US" sz="2400" dirty="0"/>
              <a:t>can be considered, especially if cardiovascular status is compromised, but the response can be impaired in patients with anemia of chronic disease (off-label use). The initial dosage is 50 to 100 units/kg three times weekly. If Hb does not increase after 6 to 8 weeks, the dosage can be increased to 150 units/kg three times weekly.</a:t>
            </a:r>
          </a:p>
        </p:txBody>
      </p:sp>
    </p:spTree>
    <p:extLst>
      <p:ext uri="{BB962C8B-B14F-4D97-AF65-F5344CB8AC3E}">
        <p14:creationId xmlns:p14="http://schemas.microsoft.com/office/powerpoint/2010/main" val="1880284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8454" y="666427"/>
            <a:ext cx="11313763" cy="6001643"/>
          </a:xfrm>
          <a:prstGeom prst="rect">
            <a:avLst/>
          </a:prstGeom>
          <a:noFill/>
        </p:spPr>
        <p:txBody>
          <a:bodyPr wrap="square" rtlCol="0">
            <a:spAutoFit/>
          </a:bodyPr>
          <a:lstStyle/>
          <a:p>
            <a:pPr marL="342900" indent="-342900" algn="just">
              <a:buFont typeface="Wingdings" panose="05000000000000000000" pitchFamily="2" charset="2"/>
              <a:buChar char="v"/>
            </a:pPr>
            <a:r>
              <a:rPr lang="en-US" sz="2400" dirty="0" err="1"/>
              <a:t>Epoetin</a:t>
            </a:r>
            <a:r>
              <a:rPr lang="en-US" sz="2400" dirty="0"/>
              <a:t> </a:t>
            </a:r>
            <a:r>
              <a:rPr lang="en-US" sz="2400" dirty="0" err="1"/>
              <a:t>alfa</a:t>
            </a:r>
            <a:r>
              <a:rPr lang="en-US" sz="2400" dirty="0"/>
              <a:t> is usually well tolerated. The hypertension seen in patients with end-stage kidney disease is less common in patients with acquired immune deficiency syndrome.</a:t>
            </a:r>
          </a:p>
          <a:p>
            <a:pPr marL="342900" indent="-342900" algn="just">
              <a:buFont typeface="Wingdings" panose="05000000000000000000" pitchFamily="2" charset="2"/>
              <a:buChar char="v"/>
            </a:pPr>
            <a:endParaRPr lang="en-US" sz="2400" b="1" dirty="0"/>
          </a:p>
          <a:p>
            <a:pPr algn="just"/>
            <a:r>
              <a:rPr lang="en-US" sz="2400" b="1" dirty="0"/>
              <a:t>OTHER TYPES OF ANEMIAS</a:t>
            </a:r>
          </a:p>
          <a:p>
            <a:pPr marL="342900" indent="-342900" algn="just">
              <a:buFont typeface="Wingdings" panose="05000000000000000000" pitchFamily="2" charset="2"/>
              <a:buChar char="v"/>
            </a:pPr>
            <a:r>
              <a:rPr lang="en-US" sz="2400" dirty="0"/>
              <a:t>Patients with other types of </a:t>
            </a:r>
            <a:r>
              <a:rPr lang="en-US" sz="2400" dirty="0" err="1"/>
              <a:t>anemias</a:t>
            </a:r>
            <a:r>
              <a:rPr lang="en-US" sz="2400" dirty="0"/>
              <a:t> require appropriate supplementation depending on the etiology of anemia.</a:t>
            </a:r>
          </a:p>
          <a:p>
            <a:pPr marL="342900" indent="-342900" algn="just">
              <a:buFont typeface="Wingdings" panose="05000000000000000000" pitchFamily="2" charset="2"/>
              <a:buChar char="v"/>
            </a:pPr>
            <a:r>
              <a:rPr lang="en-US" sz="2400" dirty="0"/>
              <a:t>In patients with anemia of critical illness, parenteral iron is often utilized but is associated with a theoretical risk of infection. Routine use of </a:t>
            </a:r>
            <a:r>
              <a:rPr lang="en-US" sz="2400" dirty="0" err="1"/>
              <a:t>epoetin</a:t>
            </a:r>
            <a:r>
              <a:rPr lang="en-US" sz="2400" dirty="0"/>
              <a:t> </a:t>
            </a:r>
            <a:r>
              <a:rPr lang="en-US" sz="2400" dirty="0" err="1"/>
              <a:t>alfa</a:t>
            </a:r>
            <a:r>
              <a:rPr lang="en-US" sz="2400" dirty="0"/>
              <a:t> or RBC transfusions is not supported by clinical studies.</a:t>
            </a:r>
          </a:p>
          <a:p>
            <a:pPr marL="342900" indent="-342900" algn="just">
              <a:buFont typeface="Wingdings" panose="05000000000000000000" pitchFamily="2" charset="2"/>
              <a:buChar char="v"/>
            </a:pPr>
            <a:r>
              <a:rPr lang="en-US" sz="2400" dirty="0"/>
              <a:t>Anemia of prematurity is usually treated with RBC transfusions. The use of </a:t>
            </a:r>
            <a:r>
              <a:rPr lang="en-US" sz="2400" dirty="0" err="1"/>
              <a:t>epoetin</a:t>
            </a:r>
            <a:r>
              <a:rPr lang="en-US" sz="2400" dirty="0"/>
              <a:t> </a:t>
            </a:r>
            <a:r>
              <a:rPr lang="en-US" sz="2400" dirty="0" err="1"/>
              <a:t>alfa</a:t>
            </a:r>
            <a:r>
              <a:rPr lang="en-US" sz="2400" dirty="0"/>
              <a:t> is controversial.</a:t>
            </a:r>
          </a:p>
          <a:p>
            <a:pPr marL="342900" indent="-342900" algn="just">
              <a:buFont typeface="Wingdings" panose="05000000000000000000" pitchFamily="2" charset="2"/>
              <a:buChar char="v"/>
            </a:pPr>
            <a:r>
              <a:rPr lang="en-US" sz="2400" dirty="0"/>
              <a:t>In the pediatric population, the daily dose of elemental iron, administered as iron sulfate, is 3 mg/kg for infants and 6 mg/kg for older children for 4 weeks. If response is seen, iron should be continued for 2 to 3 months to replace storage iron pools. The dose and schedule of vitamin B12 should be titrated according to clinical and laboratory response. The daily dose of folate is 1 to 3 mg.</a:t>
            </a:r>
          </a:p>
        </p:txBody>
      </p:sp>
    </p:spTree>
    <p:extLst>
      <p:ext uri="{BB962C8B-B14F-4D97-AF65-F5344CB8AC3E}">
        <p14:creationId xmlns:p14="http://schemas.microsoft.com/office/powerpoint/2010/main" val="1575308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1959" y="635430"/>
            <a:ext cx="11282766" cy="4893647"/>
          </a:xfrm>
          <a:prstGeom prst="rect">
            <a:avLst/>
          </a:prstGeom>
          <a:noFill/>
        </p:spPr>
        <p:txBody>
          <a:bodyPr wrap="square" rtlCol="0">
            <a:spAutoFit/>
          </a:bodyPr>
          <a:lstStyle/>
          <a:p>
            <a:pPr marL="342900" indent="-342900" algn="just">
              <a:buFont typeface="Wingdings" panose="05000000000000000000" pitchFamily="2" charset="2"/>
              <a:buChar char="v"/>
            </a:pPr>
            <a:r>
              <a:rPr lang="en-US" sz="2400" dirty="0"/>
              <a:t>Treatment of hemolytic anemia should focus on correcting the underlying cause. There is no specific therapy for glucose-6-phosphate dehydrogenase deficiency, so treatment consists of avoiding oxidant medications and chemicals. Steroids, other </a:t>
            </a:r>
            <a:r>
              <a:rPr lang="en-US" sz="2400" dirty="0" err="1"/>
              <a:t>immunosuppressants</a:t>
            </a:r>
            <a:r>
              <a:rPr lang="en-US" sz="2400" dirty="0"/>
              <a:t>, and even </a:t>
            </a:r>
            <a:r>
              <a:rPr lang="en-US" sz="2400" dirty="0" err="1"/>
              <a:t>splenectomy</a:t>
            </a:r>
            <a:r>
              <a:rPr lang="en-US" sz="2400" dirty="0"/>
              <a:t> can be indicated to reduce RBC destruction.</a:t>
            </a:r>
          </a:p>
          <a:p>
            <a:pPr algn="just"/>
            <a:endParaRPr lang="en-US" sz="2400" dirty="0"/>
          </a:p>
          <a:p>
            <a:pPr algn="just"/>
            <a:r>
              <a:rPr lang="en-US" sz="2400" b="1" dirty="0"/>
              <a:t>EVALUATION OF THERAPEUTIC OUTCOMES</a:t>
            </a:r>
          </a:p>
          <a:p>
            <a:pPr marL="342900" indent="-342900" algn="just">
              <a:buFont typeface="Wingdings" panose="05000000000000000000" pitchFamily="2" charset="2"/>
              <a:buChar char="v"/>
            </a:pPr>
            <a:r>
              <a:rPr lang="en-US" sz="2400" dirty="0"/>
              <a:t>In iron-deficiency anemia, iron therapy should cause </a:t>
            </a:r>
            <a:r>
              <a:rPr lang="en-US" sz="2400" dirty="0" err="1"/>
              <a:t>reticulocytosis</a:t>
            </a:r>
            <a:r>
              <a:rPr lang="en-US" sz="2400" dirty="0"/>
              <a:t> in 5 to 7 days and raise Hb by 2 to 4 g/</a:t>
            </a:r>
            <a:r>
              <a:rPr lang="en-US" sz="2400" dirty="0" err="1"/>
              <a:t>dL</a:t>
            </a:r>
            <a:r>
              <a:rPr lang="en-US" sz="2400" dirty="0"/>
              <a:t> every 3 weeks. The patient should be reevaluated if </a:t>
            </a:r>
            <a:r>
              <a:rPr lang="en-US" sz="2400" dirty="0" err="1"/>
              <a:t>reticulocytosis</a:t>
            </a:r>
            <a:r>
              <a:rPr lang="en-US" sz="2400" dirty="0"/>
              <a:t> does not occur or if Hb does not increase by 2 g/</a:t>
            </a:r>
            <a:r>
              <a:rPr lang="en-US" sz="2400" dirty="0" err="1"/>
              <a:t>dL</a:t>
            </a:r>
            <a:r>
              <a:rPr lang="en-US" sz="2400" dirty="0"/>
              <a:t> within 3 weeks. Iron therapy is continued until iron stores are replenished, which usually requires at least 3 to 6 months.</a:t>
            </a:r>
          </a:p>
          <a:p>
            <a:pPr algn="just"/>
            <a:endParaRPr lang="en-US" sz="2400" dirty="0"/>
          </a:p>
        </p:txBody>
      </p:sp>
    </p:spTree>
    <p:extLst>
      <p:ext uri="{BB962C8B-B14F-4D97-AF65-F5344CB8AC3E}">
        <p14:creationId xmlns:p14="http://schemas.microsoft.com/office/powerpoint/2010/main" val="459701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3953" y="681925"/>
            <a:ext cx="11313762" cy="4154984"/>
          </a:xfrm>
          <a:prstGeom prst="rect">
            <a:avLst/>
          </a:prstGeom>
          <a:noFill/>
        </p:spPr>
        <p:txBody>
          <a:bodyPr wrap="square" rtlCol="0">
            <a:spAutoFit/>
          </a:bodyPr>
          <a:lstStyle/>
          <a:p>
            <a:pPr marL="342900" indent="-342900" algn="just">
              <a:buFont typeface="Wingdings" panose="05000000000000000000" pitchFamily="2" charset="2"/>
              <a:buChar char="v"/>
            </a:pPr>
            <a:r>
              <a:rPr lang="en-US" sz="2400" dirty="0"/>
              <a:t>In </a:t>
            </a:r>
            <a:r>
              <a:rPr lang="en-US" sz="2400" dirty="0" err="1"/>
              <a:t>megaloblastic</a:t>
            </a:r>
            <a:r>
              <a:rPr lang="en-US" sz="2400" dirty="0"/>
              <a:t> anemia, signs and symptoms usually improve within a few days after starting vitamin B12 or folate therapy. Neurologic symptoms can take longer to improve or can be irreversible, but they should not progress during therapy. </a:t>
            </a:r>
            <a:r>
              <a:rPr lang="en-US" sz="2400" dirty="0" err="1"/>
              <a:t>Reticulocytosis</a:t>
            </a:r>
            <a:r>
              <a:rPr lang="en-US" sz="2400" dirty="0"/>
              <a:t> should occur within 2 to 5 days. A week after starting vitamin B12 therapy, Hb should rise and leukocyte and platelet counts should normalize. Hematocrit should rise 2 weeks after starting folate therapy.</a:t>
            </a:r>
          </a:p>
          <a:p>
            <a:pPr marL="342900" indent="-342900" algn="just">
              <a:buFont typeface="Wingdings" panose="05000000000000000000" pitchFamily="2" charset="2"/>
              <a:buChar char="v"/>
            </a:pPr>
            <a:r>
              <a:rPr lang="en-US" sz="2400" dirty="0"/>
              <a:t>In anemia of chronic disease, </a:t>
            </a:r>
            <a:r>
              <a:rPr lang="en-US" sz="2400" dirty="0" err="1"/>
              <a:t>reticulocytosis</a:t>
            </a:r>
            <a:r>
              <a:rPr lang="en-US" sz="2400" dirty="0"/>
              <a:t> should occur a few days after starting </a:t>
            </a:r>
            <a:r>
              <a:rPr lang="en-US" sz="2400" dirty="0" err="1"/>
              <a:t>epoetin</a:t>
            </a:r>
            <a:r>
              <a:rPr lang="en-US" sz="2400" dirty="0"/>
              <a:t> </a:t>
            </a:r>
            <a:r>
              <a:rPr lang="en-US" sz="2400" dirty="0" err="1"/>
              <a:t>alfa</a:t>
            </a:r>
            <a:r>
              <a:rPr lang="en-US" sz="2400" dirty="0"/>
              <a:t> therapy. Iron, TIBC, transferring saturation, or ferritin levels should be monitored at baseline and periodically because iron depletion is a major reason for treatment failure. The optimal form and schedule of iron supplementation are unknown. If clinical response does not occur by 8 weeks, </a:t>
            </a:r>
            <a:r>
              <a:rPr lang="en-US" sz="2400" dirty="0" err="1"/>
              <a:t>epoetin</a:t>
            </a:r>
            <a:r>
              <a:rPr lang="en-US" sz="2400" dirty="0"/>
              <a:t> </a:t>
            </a:r>
            <a:r>
              <a:rPr lang="en-US" sz="2400" dirty="0" err="1"/>
              <a:t>alfa</a:t>
            </a:r>
            <a:r>
              <a:rPr lang="en-US" sz="2400" dirty="0"/>
              <a:t> should be discontinued.</a:t>
            </a:r>
          </a:p>
        </p:txBody>
      </p:sp>
    </p:spTree>
    <p:extLst>
      <p:ext uri="{BB962C8B-B14F-4D97-AF65-F5344CB8AC3E}">
        <p14:creationId xmlns:p14="http://schemas.microsoft.com/office/powerpoint/2010/main" val="2831152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949" y="774917"/>
            <a:ext cx="11252850" cy="5331416"/>
          </a:xfrm>
          <a:prstGeom prst="rect">
            <a:avLst/>
          </a:prstGeom>
        </p:spPr>
      </p:pic>
    </p:spTree>
    <p:extLst>
      <p:ext uri="{BB962C8B-B14F-4D97-AF65-F5344CB8AC3E}">
        <p14:creationId xmlns:p14="http://schemas.microsoft.com/office/powerpoint/2010/main" val="20872963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5560" y="588936"/>
            <a:ext cx="5680880" cy="6269064"/>
          </a:xfrm>
          <a:prstGeom prst="rect">
            <a:avLst/>
          </a:prstGeom>
        </p:spPr>
      </p:pic>
    </p:spTree>
    <p:extLst>
      <p:ext uri="{BB962C8B-B14F-4D97-AF65-F5344CB8AC3E}">
        <p14:creationId xmlns:p14="http://schemas.microsoft.com/office/powerpoint/2010/main" val="938193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60439" y="811161"/>
            <a:ext cx="11312013" cy="5262979"/>
          </a:xfrm>
          <a:prstGeom prst="rect">
            <a:avLst/>
          </a:prstGeom>
          <a:noFill/>
        </p:spPr>
        <p:txBody>
          <a:bodyPr wrap="square" rtlCol="0">
            <a:spAutoFit/>
          </a:bodyPr>
          <a:lstStyle/>
          <a:p>
            <a:r>
              <a:rPr lang="en-US" sz="2400" b="1" dirty="0">
                <a:solidFill>
                  <a:srgbClr val="FF0000"/>
                </a:solidFill>
              </a:rPr>
              <a:t>ANEMIAS</a:t>
            </a:r>
            <a:r>
              <a:rPr lang="en-US" sz="2400" dirty="0"/>
              <a:t> are a group od disease characterized by a decrease in hemoglobin (Hb) or red blood cells (RBCs), resulting in decreased oxygen-carrying capacity of blood.</a:t>
            </a:r>
          </a:p>
          <a:p>
            <a:endParaRPr lang="en-US" sz="2400" dirty="0"/>
          </a:p>
          <a:p>
            <a:r>
              <a:rPr lang="en-US" sz="2400" dirty="0"/>
              <a:t>PATHOPHYSIOLOGY </a:t>
            </a:r>
          </a:p>
          <a:p>
            <a:pPr marL="342900" indent="-342900">
              <a:buFont typeface="Wingdings" panose="05000000000000000000" pitchFamily="2" charset="2"/>
              <a:buChar char="v"/>
            </a:pPr>
            <a:r>
              <a:rPr lang="en-US" sz="2400" dirty="0" err="1"/>
              <a:t>Anemias</a:t>
            </a:r>
            <a:r>
              <a:rPr lang="en-US" sz="2400" dirty="0"/>
              <a:t> can be classified on the basis of RBC morphology, etiology, or pathophysiology.</a:t>
            </a:r>
          </a:p>
          <a:p>
            <a:pPr marL="342900" indent="-342900">
              <a:buFont typeface="Wingdings" panose="05000000000000000000" pitchFamily="2" charset="2"/>
              <a:buChar char="v"/>
            </a:pPr>
            <a:r>
              <a:rPr lang="en-US" sz="2400" dirty="0"/>
              <a:t>Morphologic classifications are based on cell size. </a:t>
            </a:r>
          </a:p>
          <a:p>
            <a:pPr marL="342900" indent="-342900">
              <a:buFont typeface="Wingdings" panose="05000000000000000000" pitchFamily="2" charset="2"/>
              <a:buChar char="v"/>
            </a:pPr>
            <a:r>
              <a:rPr lang="en-US" sz="2400" b="1" dirty="0"/>
              <a:t>Macrocytic</a:t>
            </a:r>
            <a:r>
              <a:rPr lang="en-US" sz="2400" dirty="0"/>
              <a:t> cells are larger than normal and are associated with deficiencies of vitamin B12 or folate. </a:t>
            </a:r>
          </a:p>
          <a:p>
            <a:pPr marL="342900" indent="-342900">
              <a:buFont typeface="Wingdings" panose="05000000000000000000" pitchFamily="2" charset="2"/>
              <a:buChar char="v"/>
            </a:pPr>
            <a:r>
              <a:rPr lang="en-US" sz="2400" b="1" dirty="0"/>
              <a:t>Microcytic</a:t>
            </a:r>
            <a:r>
              <a:rPr lang="en-US" sz="2400" dirty="0"/>
              <a:t> cells are smaller than normal and are associated with iron deficiency. </a:t>
            </a:r>
          </a:p>
          <a:p>
            <a:pPr marL="342900" indent="-342900">
              <a:buFont typeface="Wingdings" panose="05000000000000000000" pitchFamily="2" charset="2"/>
              <a:buChar char="v"/>
            </a:pPr>
            <a:r>
              <a:rPr lang="en-US" sz="2400" dirty="0"/>
              <a:t>whereas </a:t>
            </a:r>
            <a:r>
              <a:rPr lang="en-US" sz="2400" b="1" dirty="0"/>
              <a:t>Normocytic</a:t>
            </a:r>
            <a:r>
              <a:rPr lang="en-US" sz="2400" dirty="0"/>
              <a:t> anemia may be associated with recent blood loss or chronic disease.</a:t>
            </a:r>
          </a:p>
          <a:p>
            <a:pPr marL="342900" indent="-342900">
              <a:buFont typeface="Wingdings" panose="05000000000000000000" pitchFamily="2" charset="2"/>
              <a:buChar char="v"/>
            </a:pPr>
            <a:r>
              <a:rPr lang="en-US" sz="2400" dirty="0"/>
              <a:t>Iron-deficiency anemia can be caused by inadequate dietary intake, inadequate GI absorption, increased iron demand (e.g., pregnancy), blood loss, and chronic diseases.</a:t>
            </a:r>
          </a:p>
        </p:txBody>
      </p:sp>
    </p:spTree>
    <p:extLst>
      <p:ext uri="{BB962C8B-B14F-4D97-AF65-F5344CB8AC3E}">
        <p14:creationId xmlns:p14="http://schemas.microsoft.com/office/powerpoint/2010/main" val="2274552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835572"/>
            <a:ext cx="11272345" cy="5632311"/>
          </a:xfrm>
          <a:prstGeom prst="rect">
            <a:avLst/>
          </a:prstGeom>
          <a:noFill/>
        </p:spPr>
        <p:txBody>
          <a:bodyPr wrap="square" rtlCol="0">
            <a:spAutoFit/>
          </a:bodyPr>
          <a:lstStyle/>
          <a:p>
            <a:pPr marL="342900" indent="-342900">
              <a:buFont typeface="Wingdings" panose="05000000000000000000" pitchFamily="2" charset="2"/>
              <a:buChar char="v"/>
            </a:pPr>
            <a:r>
              <a:rPr lang="en-US" sz="2400" dirty="0"/>
              <a:t>Vitamin B12- and folate-deficiency </a:t>
            </a:r>
            <a:r>
              <a:rPr lang="en-US" sz="2400" dirty="0" err="1"/>
              <a:t>anemias</a:t>
            </a:r>
            <a:r>
              <a:rPr lang="en-US" sz="2400" dirty="0"/>
              <a:t> can be caused by inadequate dietary intake, decreased absorption, and inadequate utilization. </a:t>
            </a:r>
          </a:p>
          <a:p>
            <a:pPr marL="342900" indent="-342900">
              <a:buFont typeface="Wingdings" panose="05000000000000000000" pitchFamily="2" charset="2"/>
              <a:buChar char="v"/>
            </a:pPr>
            <a:r>
              <a:rPr lang="en-US" sz="2400" dirty="0"/>
              <a:t>Deficiency of intrinsic factor can cause decreased absorption of vitamin B12 (i.e., pernicious anemia). Folate-deficiency anemia can be caused by </a:t>
            </a:r>
            <a:r>
              <a:rPr lang="en-US" sz="2400" dirty="0" err="1"/>
              <a:t>hyperutilization</a:t>
            </a:r>
            <a:r>
              <a:rPr lang="en-US" sz="2400" dirty="0"/>
              <a:t> due to pregnancy, hemolytic anemia, </a:t>
            </a:r>
            <a:r>
              <a:rPr lang="en-US" sz="2400" dirty="0" err="1"/>
              <a:t>myelofibrosis</a:t>
            </a:r>
            <a:r>
              <a:rPr lang="en-US" sz="2400" dirty="0"/>
              <a:t>, malignancy, chronic inflammatory disorders, long-term dialysis, or growth spurt. </a:t>
            </a:r>
          </a:p>
          <a:p>
            <a:pPr marL="342900" indent="-342900">
              <a:buFont typeface="Wingdings" panose="05000000000000000000" pitchFamily="2" charset="2"/>
              <a:buChar char="v"/>
            </a:pPr>
            <a:r>
              <a:rPr lang="en-US" sz="2400" dirty="0"/>
              <a:t>Drugs can cause anemia by reducing absorption of folate (e.g., phenytoin) or by interfering with corresponding metabolic pathways (e.g., methotrexate).</a:t>
            </a:r>
          </a:p>
          <a:p>
            <a:pPr marL="342900" indent="-342900">
              <a:buFont typeface="Wingdings" panose="05000000000000000000" pitchFamily="2" charset="2"/>
              <a:buChar char="v"/>
            </a:pPr>
            <a:r>
              <a:rPr lang="en-US" sz="2400" dirty="0"/>
              <a:t>Anemia of chronic disease is a </a:t>
            </a:r>
            <a:r>
              <a:rPr lang="en-US" sz="2400" dirty="0" err="1"/>
              <a:t>hypoproliferative</a:t>
            </a:r>
            <a:r>
              <a:rPr lang="en-US" sz="2400" dirty="0"/>
              <a:t> anemia associated with chronic infectious or inflammatory processes, tissue injury, or conditions that release </a:t>
            </a:r>
            <a:r>
              <a:rPr lang="en-US" sz="2400" dirty="0" err="1"/>
              <a:t>proinflammatory</a:t>
            </a:r>
            <a:r>
              <a:rPr lang="en-US" sz="2400" dirty="0"/>
              <a:t> cytokines. The pathogenesis is based on shortened RBC survival, impaired marrow response, and disturbance of iron metabolism.</a:t>
            </a:r>
          </a:p>
          <a:p>
            <a:pPr marL="342900" indent="-342900">
              <a:buFont typeface="Wingdings" panose="05000000000000000000" pitchFamily="2" charset="2"/>
              <a:buChar char="v"/>
            </a:pPr>
            <a:r>
              <a:rPr lang="en-US" sz="2400" dirty="0"/>
              <a:t>In anemia of critical illness, the mechanism for RBC replenishment and homeostasis is altered by, for example, blood loss or cytokines, which can blunt the </a:t>
            </a:r>
            <a:r>
              <a:rPr lang="en-US" sz="2400" dirty="0" err="1"/>
              <a:t>erythropoietic</a:t>
            </a:r>
            <a:r>
              <a:rPr lang="en-US" sz="2400" dirty="0"/>
              <a:t> response and inhibit RBC production.</a:t>
            </a:r>
          </a:p>
        </p:txBody>
      </p:sp>
    </p:spTree>
    <p:extLst>
      <p:ext uri="{BB962C8B-B14F-4D97-AF65-F5344CB8AC3E}">
        <p14:creationId xmlns:p14="http://schemas.microsoft.com/office/powerpoint/2010/main" val="730759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6028" y="1087820"/>
            <a:ext cx="11098924" cy="4154984"/>
          </a:xfrm>
          <a:prstGeom prst="rect">
            <a:avLst/>
          </a:prstGeom>
          <a:noFill/>
        </p:spPr>
        <p:txBody>
          <a:bodyPr wrap="square" rtlCol="0">
            <a:spAutoFit/>
          </a:bodyPr>
          <a:lstStyle/>
          <a:p>
            <a:pPr marL="342900" indent="-342900">
              <a:buFont typeface="Wingdings" panose="05000000000000000000" pitchFamily="2" charset="2"/>
              <a:buChar char="v"/>
            </a:pPr>
            <a:r>
              <a:rPr lang="en-US" sz="2400" dirty="0"/>
              <a:t>Age-related reductions in bone marrow reserve can render the elderly patient more susceptible to anemia that is caused by multiple minor and often unrecognized diseases (e.g., nutritional deficiencies) that negatively affect erythropoiesis.</a:t>
            </a:r>
          </a:p>
          <a:p>
            <a:pPr marL="342900" indent="-342900">
              <a:buFont typeface="Wingdings" panose="05000000000000000000" pitchFamily="2" charset="2"/>
              <a:buChar char="v"/>
            </a:pPr>
            <a:r>
              <a:rPr lang="en-US" sz="2400" dirty="0" err="1"/>
              <a:t>Anemias</a:t>
            </a:r>
            <a:r>
              <a:rPr lang="en-US" sz="2400" dirty="0"/>
              <a:t> in children are often due to a primary hematologic abnormality. The risk of iron-deficiency anemia is increased by rapid growth spurts and dietary deficiency.</a:t>
            </a:r>
          </a:p>
          <a:p>
            <a:pPr marL="342900" indent="-342900">
              <a:buFont typeface="Wingdings" panose="05000000000000000000" pitchFamily="2" charset="2"/>
              <a:buChar char="v"/>
            </a:pPr>
            <a:r>
              <a:rPr lang="en-US" sz="2400" dirty="0"/>
              <a:t>Hemolytic anemia results from decreased RBC survival time due to destruction in the spleen or circulation. The most common etiologies are RBC membrane defects (e.g., hereditary spherocytosis), altered Hb solubility or stability (e.g., sickle cell anemia and </a:t>
            </a:r>
            <a:r>
              <a:rPr lang="en-US" sz="2400" dirty="0" err="1"/>
              <a:t>thalassemias</a:t>
            </a:r>
            <a:r>
              <a:rPr lang="en-US" sz="2400" dirty="0"/>
              <a:t>), and changes in intracellular metabolism (e.g., glucose-6-phosphate dehydrogenase deficiency). Some drugs cause direct oxidative damage to RBCs.</a:t>
            </a:r>
          </a:p>
        </p:txBody>
      </p:sp>
    </p:spTree>
    <p:extLst>
      <p:ext uri="{BB962C8B-B14F-4D97-AF65-F5344CB8AC3E}">
        <p14:creationId xmlns:p14="http://schemas.microsoft.com/office/powerpoint/2010/main" val="898687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4919" y="439271"/>
            <a:ext cx="6113928" cy="6221506"/>
          </a:xfrm>
          <a:prstGeom prst="rect">
            <a:avLst/>
          </a:prstGeom>
        </p:spPr>
      </p:pic>
    </p:spTree>
    <p:extLst>
      <p:ext uri="{BB962C8B-B14F-4D97-AF65-F5344CB8AC3E}">
        <p14:creationId xmlns:p14="http://schemas.microsoft.com/office/powerpoint/2010/main" val="2551612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8731" y="677917"/>
            <a:ext cx="11240814" cy="5262979"/>
          </a:xfrm>
          <a:prstGeom prst="rect">
            <a:avLst/>
          </a:prstGeom>
          <a:noFill/>
        </p:spPr>
        <p:txBody>
          <a:bodyPr wrap="square" rtlCol="0">
            <a:spAutoFit/>
          </a:bodyPr>
          <a:lstStyle/>
          <a:p>
            <a:r>
              <a:rPr lang="en-US" sz="2400" b="1" dirty="0"/>
              <a:t>CLINICAL PRESENTATION</a:t>
            </a:r>
          </a:p>
          <a:p>
            <a:pPr marL="342900" indent="-342900">
              <a:buFont typeface="Wingdings" panose="05000000000000000000" pitchFamily="2" charset="2"/>
              <a:buChar char="v"/>
            </a:pPr>
            <a:r>
              <a:rPr lang="en-US" sz="2400" dirty="0"/>
              <a:t>Signs and symptoms depend on the rate of development and the age and cardiovascular status of the patient. Acute-onset anemia is characterized by cardiorespiratory symptoms such as tachycardia, lightheadedness, and breathlessness. Chronic anemia is characterized by weakness, fatigue, headache, vertigo, faintness, cold sensitivity, pallor, and loss of skin tone.</a:t>
            </a:r>
          </a:p>
          <a:p>
            <a:pPr marL="342900" indent="-342900">
              <a:buFont typeface="Wingdings" panose="05000000000000000000" pitchFamily="2" charset="2"/>
              <a:buChar char="v"/>
            </a:pPr>
            <a:r>
              <a:rPr lang="en-US" sz="2400" dirty="0"/>
              <a:t>Iron-deficiency anemia is characterized by </a:t>
            </a:r>
            <a:r>
              <a:rPr lang="en-US" sz="2400" dirty="0" err="1"/>
              <a:t>glossal</a:t>
            </a:r>
            <a:r>
              <a:rPr lang="en-US" sz="2400" dirty="0"/>
              <a:t> pain, smooth tongue, reduced salivary flow, pica (compulsive eating of nonfood items), and </a:t>
            </a:r>
            <a:r>
              <a:rPr lang="en-US" sz="2400" dirty="0" err="1"/>
              <a:t>pagophagia</a:t>
            </a:r>
            <a:r>
              <a:rPr lang="en-US" sz="2400" dirty="0"/>
              <a:t> (compulsive eating of ice). These symptoms are not usually seen until the Hb concentration is less than 9 g/Dl.</a:t>
            </a:r>
          </a:p>
          <a:p>
            <a:pPr marL="342900" indent="-342900">
              <a:buFont typeface="Wingdings" panose="05000000000000000000" pitchFamily="2" charset="2"/>
              <a:buChar char="v"/>
            </a:pPr>
            <a:r>
              <a:rPr lang="en-US" sz="2400" dirty="0"/>
              <a:t>Vitamin B12 - and folate-deficiency </a:t>
            </a:r>
            <a:r>
              <a:rPr lang="en-US" sz="2400" dirty="0" err="1"/>
              <a:t>anemias</a:t>
            </a:r>
            <a:r>
              <a:rPr lang="en-US" sz="2400" dirty="0"/>
              <a:t> are characterized by pallor, icterus, and gastric mucosal atrophy. Vitamin B12 anemia is distinguished by neuropsychiatric abnormalities (e.g., numbness, </a:t>
            </a:r>
            <a:r>
              <a:rPr lang="en-US" sz="2400" dirty="0" err="1"/>
              <a:t>paresthesias</a:t>
            </a:r>
            <a:r>
              <a:rPr lang="en-US" sz="2400" dirty="0"/>
              <a:t>, irritability), which are absent in patients with folate-deficiency anemia.</a:t>
            </a:r>
          </a:p>
        </p:txBody>
      </p:sp>
    </p:spTree>
    <p:extLst>
      <p:ext uri="{BB962C8B-B14F-4D97-AF65-F5344CB8AC3E}">
        <p14:creationId xmlns:p14="http://schemas.microsoft.com/office/powerpoint/2010/main" val="2542119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607" y="677917"/>
            <a:ext cx="11335407" cy="800219"/>
          </a:xfrm>
          <a:prstGeom prst="rect">
            <a:avLst/>
          </a:prstGeom>
          <a:noFill/>
        </p:spPr>
        <p:txBody>
          <a:bodyPr wrap="square" rtlCol="0">
            <a:spAutoFit/>
          </a:bodyPr>
          <a:lstStyle/>
          <a:p>
            <a:r>
              <a:rPr lang="en-US" sz="2800" b="1" dirty="0"/>
              <a:t>DIAGNOSIS</a:t>
            </a:r>
          </a:p>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5641" y="1478136"/>
            <a:ext cx="8103476" cy="4938430"/>
          </a:xfrm>
          <a:prstGeom prst="rect">
            <a:avLst/>
          </a:prstGeom>
        </p:spPr>
      </p:pic>
    </p:spTree>
    <p:extLst>
      <p:ext uri="{BB962C8B-B14F-4D97-AF65-F5344CB8AC3E}">
        <p14:creationId xmlns:p14="http://schemas.microsoft.com/office/powerpoint/2010/main" val="426280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8015" y="579358"/>
            <a:ext cx="11634952" cy="6278642"/>
          </a:xfrm>
          <a:prstGeom prst="rect">
            <a:avLst/>
          </a:prstGeom>
          <a:noFill/>
        </p:spPr>
        <p:txBody>
          <a:bodyPr wrap="square" rtlCol="0">
            <a:spAutoFit/>
          </a:bodyPr>
          <a:lstStyle/>
          <a:p>
            <a:pPr marL="285750" indent="-285750" algn="just">
              <a:buFont typeface="Wingdings" panose="05000000000000000000" pitchFamily="2" charset="2"/>
              <a:buChar char="v"/>
            </a:pPr>
            <a:r>
              <a:rPr lang="en-US" sz="2400" dirty="0"/>
              <a:t>Rapid diagnosis is essential because anemia is often a sign of underlying pathology.</a:t>
            </a:r>
          </a:p>
          <a:p>
            <a:pPr marL="285750" indent="-285750" algn="just">
              <a:buFont typeface="Wingdings" panose="05000000000000000000" pitchFamily="2" charset="2"/>
              <a:buChar char="v"/>
            </a:pPr>
            <a:r>
              <a:rPr lang="en-US" sz="2400" dirty="0"/>
              <a:t>Initial evaluation of anemia involves a complete blood cell count (Table 33-2), reticulocyte index, and examination of the stool for occult blood.</a:t>
            </a:r>
          </a:p>
          <a:p>
            <a:pPr marL="285750" indent="-285750" algn="just">
              <a:buFont typeface="Wingdings" panose="05000000000000000000" pitchFamily="2" charset="2"/>
              <a:buChar char="v"/>
            </a:pPr>
            <a:r>
              <a:rPr lang="en-US" sz="2400" dirty="0"/>
              <a:t>The earliest and most sensitive laboratory change for iron-deficiency anemia is decreased serum ferritin (storage iron), which should be interpreted in conjunction with decreased transferrin saturation and increased total </a:t>
            </a:r>
            <a:r>
              <a:rPr lang="en-US" sz="2400" dirty="0" err="1"/>
              <a:t>ironbinding</a:t>
            </a:r>
            <a:r>
              <a:rPr lang="en-US" sz="2400" dirty="0"/>
              <a:t> capacity (TIBC). Hb, hematocrit, and RBC indices usually remain normal until later stages of iron-deficiency anemia.</a:t>
            </a:r>
          </a:p>
          <a:p>
            <a:pPr marL="285750" indent="-285750" algn="just">
              <a:buFont typeface="Wingdings" panose="05000000000000000000" pitchFamily="2" charset="2"/>
              <a:buChar char="v"/>
            </a:pPr>
            <a:r>
              <a:rPr lang="en-US" sz="2400" dirty="0"/>
              <a:t>Macrocytic </a:t>
            </a:r>
            <a:r>
              <a:rPr lang="en-US" sz="2400" dirty="0" err="1"/>
              <a:t>anemias</a:t>
            </a:r>
            <a:r>
              <a:rPr lang="en-US" sz="2400" dirty="0"/>
              <a:t> are characterized by increased mean corpuscular volume (110 to 140 </a:t>
            </a:r>
            <a:r>
              <a:rPr lang="en-US" sz="2400" dirty="0" err="1"/>
              <a:t>fL</a:t>
            </a:r>
            <a:r>
              <a:rPr lang="en-US" sz="2400" dirty="0"/>
              <a:t>). One of the earliest and most specific indications of macrocytic anemia is </a:t>
            </a:r>
            <a:r>
              <a:rPr lang="en-US" sz="2400" dirty="0" err="1"/>
              <a:t>hypersegmented</a:t>
            </a:r>
            <a:r>
              <a:rPr lang="en-US" sz="2400" dirty="0"/>
              <a:t> </a:t>
            </a:r>
            <a:r>
              <a:rPr lang="en-US" sz="2400" dirty="0" err="1"/>
              <a:t>polymorphonuclear</a:t>
            </a:r>
            <a:r>
              <a:rPr lang="en-US" sz="2400" dirty="0"/>
              <a:t> leukocytes on the peripheral blood smear. Vitamin B12 and folate concentrations can be measured to differentiate between the two deficiency </a:t>
            </a:r>
            <a:r>
              <a:rPr lang="en-US" sz="2400" dirty="0" err="1"/>
              <a:t>anemias</a:t>
            </a:r>
            <a:r>
              <a:rPr lang="en-US" sz="2400" dirty="0"/>
              <a:t>. A vitamin B12 value of less than 150 </a:t>
            </a:r>
            <a:r>
              <a:rPr lang="en-US" sz="2400" dirty="0" err="1"/>
              <a:t>pg</a:t>
            </a:r>
            <a:r>
              <a:rPr lang="en-US" sz="2400" dirty="0"/>
              <a:t>/mL, together with appropriate peripheral smear and clinical symptoms, is diagnostic of vitamin B12-deficiency anemia. A decreased RBC folate concentration (less than 150 </a:t>
            </a:r>
            <a:r>
              <a:rPr lang="en-US" sz="2400" dirty="0" err="1"/>
              <a:t>ng</a:t>
            </a:r>
            <a:r>
              <a:rPr lang="en-US" sz="2400" dirty="0"/>
              <a:t>/mL) appears to be a better indicator of folate-deficiency anemia than a decreased serum folate concentration (less than 3 </a:t>
            </a:r>
            <a:r>
              <a:rPr lang="en-US" sz="2400" dirty="0" err="1"/>
              <a:t>ng</a:t>
            </a:r>
            <a:r>
              <a:rPr lang="en-US" sz="2400" dirty="0"/>
              <a:t>/mL</a:t>
            </a:r>
          </a:p>
          <a:p>
            <a:pPr marL="285750" indent="-285750">
              <a:buFont typeface="Wingdings" panose="05000000000000000000" pitchFamily="2" charset="2"/>
              <a:buChar char="v"/>
            </a:pPr>
            <a:endParaRPr lang="en-US" dirty="0"/>
          </a:p>
        </p:txBody>
      </p:sp>
    </p:spTree>
    <p:extLst>
      <p:ext uri="{BB962C8B-B14F-4D97-AF65-F5344CB8AC3E}">
        <p14:creationId xmlns:p14="http://schemas.microsoft.com/office/powerpoint/2010/main" val="1161563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8372" y="567559"/>
            <a:ext cx="11319642" cy="5262979"/>
          </a:xfrm>
          <a:prstGeom prst="rect">
            <a:avLst/>
          </a:prstGeom>
          <a:noFill/>
        </p:spPr>
        <p:txBody>
          <a:bodyPr wrap="square" rtlCol="0">
            <a:spAutoFit/>
          </a:bodyPr>
          <a:lstStyle/>
          <a:p>
            <a:pPr marL="285750" indent="-285750">
              <a:buFont typeface="Wingdings" panose="05000000000000000000" pitchFamily="2" charset="2"/>
              <a:buChar char="v"/>
            </a:pPr>
            <a:r>
              <a:rPr lang="en-US" sz="2400" dirty="0"/>
              <a:t>Diagnosis of anemia of chronic disease is usually one of exclusion, with consideration of coexisting iron and folate deficiencies. Serum iron is usually decreased but, unlike iron-deficiency anemia, serum ferritin is normal or increased and TIBC is decreased. The bone marrow reveals an abundance of iron; the peripheral smear reveals normocytic anemia.</a:t>
            </a:r>
          </a:p>
          <a:p>
            <a:pPr marL="285750" indent="-285750">
              <a:buFont typeface="Wingdings" panose="05000000000000000000" pitchFamily="2" charset="2"/>
              <a:buChar char="v"/>
            </a:pPr>
            <a:r>
              <a:rPr lang="en-US" sz="2400" dirty="0"/>
              <a:t>Laboratory findings of anemia of critical illness disease are similar to those of anemia of chronic disease.</a:t>
            </a:r>
          </a:p>
          <a:p>
            <a:pPr marL="285750" indent="-285750">
              <a:buFont typeface="Wingdings" panose="05000000000000000000" pitchFamily="2" charset="2"/>
              <a:buChar char="v"/>
            </a:pPr>
            <a:r>
              <a:rPr lang="en-US" sz="2400" dirty="0"/>
              <a:t>Elderly patients with symptoms of anemia should undergo a complete blood cell count with peripheral smear and reticulocyte count, and other laboratory studies as needed to determine the etiology of anemia.</a:t>
            </a:r>
          </a:p>
          <a:p>
            <a:pPr marL="285750" indent="-285750">
              <a:buFont typeface="Wingdings" panose="05000000000000000000" pitchFamily="2" charset="2"/>
              <a:buChar char="v"/>
            </a:pPr>
            <a:r>
              <a:rPr lang="en-US" sz="2400" dirty="0"/>
              <a:t>Diagnosis of anemia in pediatric populations requires the use of age- and sex-adjusted norms for laboratory values.</a:t>
            </a:r>
          </a:p>
          <a:p>
            <a:pPr marL="285750" indent="-285750">
              <a:buFont typeface="Wingdings" panose="05000000000000000000" pitchFamily="2" charset="2"/>
              <a:buChar char="v"/>
            </a:pPr>
            <a:r>
              <a:rPr lang="en-US" sz="2400" dirty="0"/>
              <a:t>Hemolytic </a:t>
            </a:r>
            <a:r>
              <a:rPr lang="en-US" sz="2400" dirty="0" err="1"/>
              <a:t>anemias</a:t>
            </a:r>
            <a:r>
              <a:rPr lang="en-US" sz="2400" dirty="0"/>
              <a:t> tend to be normocytic and normochromic and to have increased levels of reticulocytes, lactic dehydrogenase, and indirect bilirubin.</a:t>
            </a:r>
          </a:p>
        </p:txBody>
      </p:sp>
    </p:spTree>
    <p:extLst>
      <p:ext uri="{BB962C8B-B14F-4D97-AF65-F5344CB8AC3E}">
        <p14:creationId xmlns:p14="http://schemas.microsoft.com/office/powerpoint/2010/main" val="3401490657"/>
      </p:ext>
    </p:extLst>
  </p:cSld>
  <p:clrMapOvr>
    <a:masterClrMapping/>
  </p:clrMapOvr>
</p:sld>
</file>

<file path=ppt/theme/theme1.xml><?xml version="1.0" encoding="utf-8"?>
<a:theme xmlns:a="http://schemas.openxmlformats.org/drawingml/2006/main" name="Dividend">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292</TotalTime>
  <Words>1977</Words>
  <Application>Microsoft Office PowerPoint</Application>
  <PresentationFormat>Widescreen</PresentationFormat>
  <Paragraphs>68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Gill Sans MT</vt:lpstr>
      <vt:lpstr>Wingdings</vt:lpstr>
      <vt:lpstr>Wingdings 2</vt:lpstr>
      <vt:lpstr>Dividend</vt:lpstr>
      <vt:lpstr>DEPARTMENT OF PHARMACY SVDU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ANEMIAS</dc:title>
  <dc:creator>Dr. Hemraj Singh Rajput</dc:creator>
  <cp:lastModifiedBy>Dr. Hemraj Singh Rajput</cp:lastModifiedBy>
  <cp:revision>15</cp:revision>
  <dcterms:created xsi:type="dcterms:W3CDTF">2017-11-10T05:55:29Z</dcterms:created>
  <dcterms:modified xsi:type="dcterms:W3CDTF">2021-08-26T10:56:04Z</dcterms:modified>
</cp:coreProperties>
</file>