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69891-9B23-44D0-A0E1-9D396E3ACB3A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5D7E0-71F1-4CF9-8E91-CCE9CD99B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InhA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 target of the </a:t>
            </a:r>
            <a:r>
              <a:rPr lang="en-US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antituberculous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drug </a:t>
            </a:r>
            <a:r>
              <a:rPr lang="en-US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isoniazid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is involved in a </a:t>
            </a:r>
            <a:r>
              <a:rPr lang="en-US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mycobacterial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fatty acid elongation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5D7E0-71F1-4CF9-8E91-CCE9CD99B3D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5D7E0-71F1-4CF9-8E91-CCE9CD99B3D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60985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>ANTI TUBERCULAR AGENTS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>
                <a:solidFill>
                  <a:srgbClr val="0070C0"/>
                </a:solidFill>
                <a:latin typeface="Algerian" pitchFamily="82" charset="0"/>
              </a:rPr>
              <a:t>6</a:t>
            </a:r>
            <a:r>
              <a:rPr lang="en-US" sz="3200" baseline="30000" dirty="0" smtClean="0">
                <a:solidFill>
                  <a:srgbClr val="0070C0"/>
                </a:solidFill>
                <a:latin typeface="Algerian" pitchFamily="82" charset="0"/>
              </a:rPr>
              <a:t>th</a:t>
            </a:r>
            <a:r>
              <a:rPr lang="en-US" sz="3200" dirty="0" smtClean="0">
                <a:solidFill>
                  <a:srgbClr val="0070C0"/>
                </a:solidFill>
                <a:latin typeface="Algerian" pitchFamily="82" charset="0"/>
              </a:rPr>
              <a:t> Semester </a:t>
            </a:r>
            <a:r>
              <a:rPr lang="en-US" sz="3200" dirty="0" err="1" smtClean="0">
                <a:solidFill>
                  <a:srgbClr val="0070C0"/>
                </a:solidFill>
                <a:latin typeface="Algerian" pitchFamily="82" charset="0"/>
              </a:rPr>
              <a:t>B.Pharm</a:t>
            </a:r>
            <a:r>
              <a:rPr lang="en-US" dirty="0" smtClean="0">
                <a:solidFill>
                  <a:srgbClr val="0070C0"/>
                </a:solidFill>
                <a:latin typeface="Algerian" pitchFamily="82" charset="0"/>
              </a:rPr>
              <a:t/>
            </a:r>
            <a:br>
              <a:rPr lang="en-US" dirty="0" smtClean="0">
                <a:solidFill>
                  <a:srgbClr val="0070C0"/>
                </a:solidFill>
                <a:latin typeface="Algerian" pitchFamily="82" charset="0"/>
              </a:rPr>
            </a:br>
            <a:r>
              <a:rPr lang="en-US" sz="3100" dirty="0" smtClean="0">
                <a:solidFill>
                  <a:srgbClr val="0070C0"/>
                </a:solidFill>
                <a:latin typeface="Algerian" pitchFamily="82" charset="0"/>
              </a:rPr>
              <a:t>Medicinal Chemistry- III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315200" cy="17526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7030A0"/>
                </a:solidFill>
                <a:latin typeface="Blackadder ITC" pitchFamily="82" charset="0"/>
              </a:rPr>
              <a:t>By: Mr. </a:t>
            </a:r>
            <a:r>
              <a:rPr lang="en-US" dirty="0" err="1" smtClean="0">
                <a:solidFill>
                  <a:srgbClr val="7030A0"/>
                </a:solidFill>
                <a:latin typeface="Blackadder ITC" pitchFamily="82" charset="0"/>
              </a:rPr>
              <a:t>Dillip</a:t>
            </a:r>
            <a:r>
              <a:rPr lang="en-US" dirty="0" smtClean="0">
                <a:solidFill>
                  <a:srgbClr val="7030A0"/>
                </a:solidFill>
                <a:latin typeface="Blackadder ITC" pitchFamily="82" charset="0"/>
              </a:rPr>
              <a:t> Dash</a:t>
            </a:r>
            <a:endParaRPr lang="en-US" dirty="0">
              <a:solidFill>
                <a:srgbClr val="7030A0"/>
              </a:solidFill>
              <a:latin typeface="Blackadder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 algn="ctr">
              <a:buNone/>
            </a:pPr>
            <a:endParaRPr lang="en-US" b="1" u="sng" dirty="0" smtClean="0"/>
          </a:p>
          <a:p>
            <a:pPr algn="ctr">
              <a:buNone/>
            </a:pPr>
            <a:endParaRPr lang="en-US" b="1" u="sng" dirty="0" smtClean="0"/>
          </a:p>
          <a:p>
            <a:pPr algn="ctr">
              <a:buNone/>
            </a:pPr>
            <a:r>
              <a:rPr lang="en-US" b="1" dirty="0" smtClean="0"/>
              <a:t>Second line drugs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382000" cy="61722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Ethionamide</a:t>
            </a:r>
            <a:endParaRPr lang="en-US" sz="2600" b="1" dirty="0" smtClean="0"/>
          </a:p>
          <a:p>
            <a:pPr algn="just">
              <a:lnSpc>
                <a:spcPct val="150000"/>
              </a:lnSpc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	Ethionamide specifically used along with other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antitubercular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agent to treat multi drug resistance TB.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Ethionamide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is structural analogue to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isoniazid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It is a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prodrug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which is activated by the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EthA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in mycobacterium tuberculosis. It inhibits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InhA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an enzyme involved in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mycolic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acid biosynthesis by which it interfere with the cell wall synthesis.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6400800" y="381000"/>
          <a:ext cx="2209800" cy="1905000"/>
        </p:xfrm>
        <a:graphic>
          <a:graphicData uri="http://schemas.openxmlformats.org/presentationml/2006/ole">
            <p:oleObj spid="_x0000_s25602" name="CS ChemDraw Drawing" r:id="rId4" imgW="1228680" imgH="178236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sz="2700" b="1" u="sng" dirty="0" smtClean="0">
                <a:latin typeface="Times New Roman" pitchFamily="18" charset="0"/>
                <a:cs typeface="Times New Roman" pitchFamily="18" charset="0"/>
              </a:rPr>
              <a:t>CAPRIOMYCIN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5908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antitubercular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antibiotic which is interfere with the protein synthesis in mycobacterium tuberculosis by binding with 70s ribosomal sub unit.</a:t>
            </a:r>
          </a:p>
          <a:p>
            <a:endParaRPr lang="en-US" dirty="0"/>
          </a:p>
        </p:txBody>
      </p:sp>
      <p:pic>
        <p:nvPicPr>
          <p:cNvPr id="5" name="Picture 4" descr="D:\F drive\Books\Medicinal\6th sem B.Pharm\Anti Tubercular agents\capreomycin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533400"/>
            <a:ext cx="3810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sz="2700" b="1" u="sng" dirty="0" smtClean="0">
                <a:latin typeface="Times New Roman" pitchFamily="18" charset="0"/>
                <a:cs typeface="Times New Roman" pitchFamily="18" charset="0"/>
              </a:rPr>
              <a:t>PARA AMINO SALICYLIC ACID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00196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is a weak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antitubercular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drug. It is used in the combination with streptomycin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isonizid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treat multi drug resistance TB. It is structurally related to PABA and inhibits the DHFR enzyme and interfere with DNA synthesis in mycobacterium TB.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6172200" y="1066800"/>
          <a:ext cx="2582981" cy="1600200"/>
        </p:xfrm>
        <a:graphic>
          <a:graphicData uri="http://schemas.openxmlformats.org/presentationml/2006/ole">
            <p:oleObj spid="_x0000_s26626" name="CS ChemDraw Drawing" r:id="rId4" imgW="1773360" imgH="109800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CYCLO SERINE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305800" cy="441959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Cyclo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serine is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antitubercular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antibiotic interfere with the cell wall synthesis of mycobacterium tuberculosis. It inhibits to enzymes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D-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Alanine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Recemase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D-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Alanine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Ligase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alanine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impotant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component of peptide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glycan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portion of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mycobacterial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cell wall. Mycobacterium is capable of utilizing natural occurring L-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alanine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converting L-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alanine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D-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alanine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by the enzyme D-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alanine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recemase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5105400" y="533400"/>
          <a:ext cx="2286000" cy="1547188"/>
        </p:xfrm>
        <a:graphic>
          <a:graphicData uri="http://schemas.openxmlformats.org/presentationml/2006/ole">
            <p:oleObj spid="_x0000_s27650" name="CS ChemDraw Drawing" r:id="rId3" imgW="1207440" imgH="102384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763000" cy="6095999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alanine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couples with itself to form a D-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alanine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-D-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alanine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complex under the influence of D-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alanine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ligase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This complex is incorporated into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peptido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glycan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strand and gives rigidity to the cell wall.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Cyclo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serine inhibits the enzyme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recemase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ligase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by which it interfere with the cell wall synthesis of mycobacterium.</a:t>
            </a:r>
          </a:p>
          <a:p>
            <a:endParaRPr lang="en-US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457200" y="3657600"/>
          <a:ext cx="8305800" cy="2438400"/>
        </p:xfrm>
        <a:graphic>
          <a:graphicData uri="http://schemas.openxmlformats.org/presentationml/2006/ole">
            <p:oleObj spid="_x0000_s28674" name="CS ChemDraw Drawing" r:id="rId3" imgW="6459480" imgH="138636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699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Anti Tubercular Agents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They are used for the treatment of tuberculosis. Tuberculosis is a bacterial generated disease caused by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mycobacterium tuberculosis.</a:t>
            </a:r>
          </a:p>
          <a:p>
            <a:pPr algn="just">
              <a:lnSpc>
                <a:spcPct val="150000"/>
              </a:lnSpc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Drug Classification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They are classified into two types</a:t>
            </a:r>
          </a:p>
          <a:p>
            <a:pPr lvl="1" algn="just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First line drugs-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low toxicity, high efficacy</a:t>
            </a:r>
          </a:p>
          <a:p>
            <a:pPr lvl="1" algn="just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Second line drugs-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High toxicity, low efficacy</a:t>
            </a:r>
          </a:p>
          <a:p>
            <a:pPr algn="just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u="sng" dirty="0" smtClean="0"/>
              <a:t>DRUG CLASSIFICATION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u="sng" dirty="0" smtClean="0"/>
              <a:t>FIRST LINE DRUGS</a:t>
            </a:r>
            <a:r>
              <a:rPr lang="en-US" sz="2400" dirty="0" smtClean="0"/>
              <a:t> </a:t>
            </a:r>
          </a:p>
          <a:p>
            <a:pPr>
              <a:lnSpc>
                <a:spcPct val="160000"/>
              </a:lnSpc>
              <a:buNone/>
            </a:pPr>
            <a:r>
              <a:rPr lang="en-US" sz="2400" dirty="0" smtClean="0"/>
              <a:t>1. </a:t>
            </a:r>
            <a:r>
              <a:rPr lang="en-US" sz="2400" dirty="0" err="1" smtClean="0"/>
              <a:t>Pyrazinamide</a:t>
            </a:r>
            <a:endParaRPr lang="en-US" sz="2400" dirty="0" smtClean="0"/>
          </a:p>
          <a:p>
            <a:pPr>
              <a:lnSpc>
                <a:spcPct val="160000"/>
              </a:lnSpc>
              <a:buNone/>
            </a:pPr>
            <a:r>
              <a:rPr lang="en-US" sz="2400" dirty="0" smtClean="0"/>
              <a:t>2. </a:t>
            </a:r>
            <a:r>
              <a:rPr lang="en-US" sz="2400" dirty="0" err="1" smtClean="0"/>
              <a:t>Rifampicin</a:t>
            </a:r>
            <a:endParaRPr lang="en-US" sz="2400" dirty="0" smtClean="0"/>
          </a:p>
          <a:p>
            <a:pPr>
              <a:lnSpc>
                <a:spcPct val="160000"/>
              </a:lnSpc>
              <a:buNone/>
            </a:pPr>
            <a:r>
              <a:rPr lang="en-US" sz="2400" dirty="0" smtClean="0"/>
              <a:t>3. </a:t>
            </a:r>
            <a:r>
              <a:rPr lang="en-US" sz="2400" dirty="0" err="1" smtClean="0"/>
              <a:t>Isoniazid</a:t>
            </a:r>
            <a:endParaRPr lang="en-US" sz="2400" dirty="0" smtClean="0"/>
          </a:p>
          <a:p>
            <a:pPr>
              <a:lnSpc>
                <a:spcPct val="160000"/>
              </a:lnSpc>
              <a:buNone/>
            </a:pPr>
            <a:r>
              <a:rPr lang="en-US" sz="2400" dirty="0" smtClean="0"/>
              <a:t>4. </a:t>
            </a:r>
            <a:r>
              <a:rPr lang="en-US" sz="2400" dirty="0" err="1" smtClean="0"/>
              <a:t>Ethambutol</a:t>
            </a:r>
            <a:endParaRPr lang="en-US" sz="2400" dirty="0" smtClean="0"/>
          </a:p>
          <a:p>
            <a:pPr>
              <a:lnSpc>
                <a:spcPct val="160000"/>
              </a:lnSpc>
              <a:buNone/>
            </a:pPr>
            <a:r>
              <a:rPr lang="en-US" sz="2400" dirty="0" smtClean="0"/>
              <a:t>5. </a:t>
            </a:r>
            <a:r>
              <a:rPr lang="en-US" sz="2400" dirty="0" err="1" smtClean="0"/>
              <a:t>Streptomycine</a:t>
            </a:r>
            <a:endParaRPr lang="en-US" sz="2400" dirty="0" smtClean="0"/>
          </a:p>
          <a:p>
            <a:pPr>
              <a:lnSpc>
                <a:spcPct val="160000"/>
              </a:lnSpc>
              <a:buNone/>
            </a:pPr>
            <a:r>
              <a:rPr lang="en-US" sz="2400" dirty="0" smtClean="0"/>
              <a:t>6. </a:t>
            </a:r>
            <a:r>
              <a:rPr lang="en-US" sz="2400" dirty="0" err="1" smtClean="0"/>
              <a:t>Rifabutin</a:t>
            </a:r>
            <a:endParaRPr lang="en-US" sz="2400" dirty="0" smtClean="0"/>
          </a:p>
          <a:p>
            <a:pPr algn="ctr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u="sng" dirty="0" smtClean="0"/>
              <a:t>SECOND LINE DRUGS</a:t>
            </a:r>
            <a:r>
              <a:rPr lang="en-US" sz="2400" dirty="0" smtClean="0"/>
              <a:t> 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400" dirty="0" smtClean="0"/>
              <a:t>1. </a:t>
            </a:r>
            <a:r>
              <a:rPr lang="en-US" sz="2400" dirty="0" err="1" smtClean="0"/>
              <a:t>Thiacetazone</a:t>
            </a:r>
            <a:endParaRPr lang="en-US" sz="2400" dirty="0" smtClean="0"/>
          </a:p>
          <a:p>
            <a:pPr lvl="0">
              <a:lnSpc>
                <a:spcPct val="150000"/>
              </a:lnSpc>
              <a:buNone/>
            </a:pPr>
            <a:r>
              <a:rPr lang="en-US" sz="2400" dirty="0" smtClean="0"/>
              <a:t>2. </a:t>
            </a:r>
            <a:r>
              <a:rPr lang="en-US" sz="2400" dirty="0" err="1" smtClean="0"/>
              <a:t>Ethionamide</a:t>
            </a:r>
            <a:endParaRPr lang="en-US" sz="2400" dirty="0" smtClean="0"/>
          </a:p>
          <a:p>
            <a:pPr lvl="0">
              <a:lnSpc>
                <a:spcPct val="150000"/>
              </a:lnSpc>
              <a:buNone/>
            </a:pPr>
            <a:r>
              <a:rPr lang="en-US" sz="2400" dirty="0" smtClean="0"/>
              <a:t>3. </a:t>
            </a:r>
            <a:r>
              <a:rPr lang="en-US" sz="2400" dirty="0" err="1" smtClean="0"/>
              <a:t>Amikacine</a:t>
            </a:r>
            <a:endParaRPr lang="en-US" sz="2400" dirty="0" smtClean="0"/>
          </a:p>
          <a:p>
            <a:pPr lvl="0">
              <a:lnSpc>
                <a:spcPct val="150000"/>
              </a:lnSpc>
              <a:buNone/>
            </a:pPr>
            <a:r>
              <a:rPr lang="en-US" sz="2400" dirty="0" smtClean="0"/>
              <a:t>4. </a:t>
            </a:r>
            <a:r>
              <a:rPr lang="en-US" sz="2400" dirty="0" err="1" smtClean="0"/>
              <a:t>Kanamycine</a:t>
            </a:r>
            <a:endParaRPr lang="en-US" sz="2400" dirty="0" smtClean="0"/>
          </a:p>
          <a:p>
            <a:pPr lvl="0">
              <a:lnSpc>
                <a:spcPct val="150000"/>
              </a:lnSpc>
              <a:buNone/>
            </a:pPr>
            <a:r>
              <a:rPr lang="en-US" sz="2400" dirty="0" smtClean="0"/>
              <a:t>5. </a:t>
            </a:r>
            <a:r>
              <a:rPr lang="en-US" sz="2400" dirty="0" err="1" smtClean="0"/>
              <a:t>Capreomycin</a:t>
            </a:r>
            <a:endParaRPr lang="en-US" sz="2400" dirty="0" smtClean="0"/>
          </a:p>
          <a:p>
            <a:pPr lvl="0">
              <a:lnSpc>
                <a:spcPct val="150000"/>
              </a:lnSpc>
              <a:buNone/>
            </a:pPr>
            <a:r>
              <a:rPr lang="en-US" sz="2400" dirty="0" smtClean="0"/>
              <a:t>6. </a:t>
            </a:r>
            <a:r>
              <a:rPr lang="en-US" sz="2400" dirty="0" err="1" smtClean="0"/>
              <a:t>Cycloserine</a:t>
            </a:r>
            <a:endParaRPr lang="en-US" sz="2400" dirty="0" smtClean="0"/>
          </a:p>
          <a:p>
            <a:pPr lvl="0">
              <a:lnSpc>
                <a:spcPct val="150000"/>
              </a:lnSpc>
              <a:buNone/>
            </a:pPr>
            <a:r>
              <a:rPr lang="en-US" sz="2400" dirty="0" smtClean="0"/>
              <a:t>7. Para Amino salicylic Acid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pPr algn="l"/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PYARAZINAMIDE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05000"/>
            <a:ext cx="8305800" cy="44958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Pyarazinamide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diffuses into the mycobacterium tuberculosis cell. It converts to the active form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Pyrazinoic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presence of enzyme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Amidase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Pyrazinoic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acid inhibits the enzyme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fatty acid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synthase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which is required for the synthesis of fatty acid in the bacteria.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Pyrazinoic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acid also damages the membrane potential and interferes with energy production which is necessary for the survival of M. tuberculosis in an acidic side of infection. </a:t>
            </a:r>
          </a:p>
          <a:p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410200" y="152400"/>
          <a:ext cx="3124200" cy="1600200"/>
        </p:xfrm>
        <a:graphic>
          <a:graphicData uri="http://schemas.openxmlformats.org/presentationml/2006/ole">
            <p:oleObj spid="_x0000_s1026" name="CS ChemDraw Drawing" r:id="rId3" imgW="1619280" imgH="129348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pPr algn="l"/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ISONIAZID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8458200" cy="44958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lnSpc>
                <a:spcPct val="150000"/>
              </a:lnSpc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It is effective against gram –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bacteria. The main action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isoniazid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inhibition of biosynthesis of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mycolic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acid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which is an important constituent of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mycobacterial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cell wall.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Isoniazid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also interfere with certain intracellular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mycobacterial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enzyme, thereby interfere with bacterial DNA and RNA synthesis.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562600" y="762000"/>
          <a:ext cx="2667000" cy="2107629"/>
        </p:xfrm>
        <a:graphic>
          <a:graphicData uri="http://schemas.openxmlformats.org/presentationml/2006/ole">
            <p:oleObj spid="_x0000_s2050" name="CS ChemDraw Drawing" r:id="rId3" imgW="1433160" imgH="167436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81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7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u="sng" dirty="0" smtClean="0">
                <a:latin typeface="Times New Roman" pitchFamily="18" charset="0"/>
                <a:cs typeface="Times New Roman" pitchFamily="18" charset="0"/>
              </a:rPr>
              <a:t>RIFAMPICIN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743200"/>
            <a:ext cx="8534400" cy="39624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	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Rifampicine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structurally related to complex macro cyclic antibiotics.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Rifampicine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a broad spectrum antibiotic active against both gram +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gram –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bacteria.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Rifampicine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bactriocidal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It inhibits the DNA dependent RNA polymerase enzyme; thereby interfere with the synthesis of RNA.</a:t>
            </a:r>
          </a:p>
          <a:p>
            <a:endParaRPr lang="en-US" dirty="0"/>
          </a:p>
        </p:txBody>
      </p:sp>
      <p:pic>
        <p:nvPicPr>
          <p:cNvPr id="6" name="Picture 5" descr="D:\F drive\Books\Medicinal\6th sem B.Pharm\Anti Tubercular agents\Structure-of-Rifampicin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228600"/>
            <a:ext cx="54102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27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u="sng" dirty="0" smtClean="0">
                <a:latin typeface="Times New Roman" pitchFamily="18" charset="0"/>
                <a:cs typeface="Times New Roman" pitchFamily="18" charset="0"/>
              </a:rPr>
              <a:t>ETHAMBUTOL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458200" cy="38862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It is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bacteriostatic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against actively growing tuberculosis bacteria. It works by obstructing the formation of cell wall.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Mycolic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acid attached to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Arbinogalactan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form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mycolyl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Arbinogalactan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peptidoglycan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complex in the cell wall. This complex gives the strength and rigidity to the cell wall.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Ethambutol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inhibit the enzyme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Arbinosyl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transferase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thereby the synthesis of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Arbinogalactan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inhibited. By inhibition of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Arbinogalactan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synthesis leads to inhibit the formation of complex by which the damage of cell wall occurs.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4572000" y="228600"/>
          <a:ext cx="3965968" cy="1981200"/>
        </p:xfrm>
        <a:graphic>
          <a:graphicData uri="http://schemas.openxmlformats.org/presentationml/2006/ole">
            <p:oleObj spid="_x0000_s19458" name="CS ChemDraw Drawing" r:id="rId3" imgW="1849320" imgH="132264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l"/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STREPTOMYCINE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Discussed in Antibiotics.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700" b="1" u="sng" dirty="0" smtClean="0">
                <a:latin typeface="Times New Roman" pitchFamily="18" charset="0"/>
                <a:cs typeface="Times New Roman" pitchFamily="18" charset="0"/>
              </a:rPr>
              <a:t>RIFABUTIN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201136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an antibiotic used to treat tuberculosis. It is typically used for those who can’t tolerate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rifampicin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such as people with HIV.</a:t>
            </a:r>
          </a:p>
          <a:p>
            <a:endParaRPr lang="en-US" dirty="0"/>
          </a:p>
        </p:txBody>
      </p:sp>
      <p:pic>
        <p:nvPicPr>
          <p:cNvPr id="4" name="Picture 3" descr="D:\F drive\Books\Medicinal\6th sem B.Pharm\Anti Tubercular agents\rifabutin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533400"/>
            <a:ext cx="4572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393</Words>
  <Application>Microsoft Office PowerPoint</Application>
  <PresentationFormat>On-screen Show (4:3)</PresentationFormat>
  <Paragraphs>59</Paragraphs>
  <Slides>15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CS ChemDraw Drawing</vt:lpstr>
      <vt:lpstr>ANTI TUBERCULAR AGENTS 6th Semester B.Pharm Medicinal Chemistry- III </vt:lpstr>
      <vt:lpstr>Slide 2</vt:lpstr>
      <vt:lpstr>DRUG CLASSIFICATION</vt:lpstr>
      <vt:lpstr>PYARAZINAMIDE</vt:lpstr>
      <vt:lpstr>ISONIAZID </vt:lpstr>
      <vt:lpstr>  RIFAMPICIN </vt:lpstr>
      <vt:lpstr>  ETHAMBUTOL </vt:lpstr>
      <vt:lpstr>STREPTOMYCINE</vt:lpstr>
      <vt:lpstr>RIFABUTIN </vt:lpstr>
      <vt:lpstr>Slide 10</vt:lpstr>
      <vt:lpstr>Slide 11</vt:lpstr>
      <vt:lpstr> CAPRIOMYCIN </vt:lpstr>
      <vt:lpstr> PARA AMINO SALICYLIC ACID </vt:lpstr>
      <vt:lpstr>CYCLO SERINE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 TUBERCULAR AGENTS </dc:title>
  <dc:creator>dilli</dc:creator>
  <cp:lastModifiedBy>dillip_dsh@yahoo.co.in</cp:lastModifiedBy>
  <cp:revision>25</cp:revision>
  <dcterms:created xsi:type="dcterms:W3CDTF">2006-08-16T00:00:00Z</dcterms:created>
  <dcterms:modified xsi:type="dcterms:W3CDTF">2021-08-26T10:08:37Z</dcterms:modified>
</cp:coreProperties>
</file>