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89" r:id="rId2"/>
    <p:sldId id="288" r:id="rId3"/>
    <p:sldId id="257" r:id="rId4"/>
    <p:sldId id="258" r:id="rId5"/>
    <p:sldId id="259" r:id="rId6"/>
    <p:sldId id="275" r:id="rId7"/>
    <p:sldId id="276" r:id="rId8"/>
    <p:sldId id="277" r:id="rId9"/>
    <p:sldId id="274" r:id="rId10"/>
    <p:sldId id="272" r:id="rId11"/>
    <p:sldId id="261" r:id="rId12"/>
    <p:sldId id="284" r:id="rId13"/>
    <p:sldId id="264" r:id="rId14"/>
    <p:sldId id="265" r:id="rId15"/>
    <p:sldId id="266" r:id="rId16"/>
    <p:sldId id="267" r:id="rId17"/>
    <p:sldId id="268" r:id="rId18"/>
    <p:sldId id="269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90" r:id="rId27"/>
    <p:sldId id="35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2E7A4-D7B9-4D0C-B478-AEAC6BC56C06}" type="datetimeFigureOut">
              <a:rPr lang="en-US" smtClean="0"/>
              <a:pPr/>
              <a:t>8/26/2021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90A1D-31F9-491C-AAE7-EB93FE5D2E2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59cbec6596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59cbec6596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8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253D-8FEC-4710-93B6-7591988F34AC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553A-72EF-4E05-954D-183002465506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312E-CBB3-49E9-AFC7-7107DC36D634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4148050" y="501997"/>
            <a:ext cx="38673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4350125" y="3151368"/>
            <a:ext cx="3665400" cy="19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76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3E75-0F71-425A-AF8D-0117E0EC3DBB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56E-9F62-4303-9014-7D132D72911D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B49D-01B0-4641-BF50-8B59791D7384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E847-3E5E-4FE5-BFF8-5FFB57F03D0C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2798-0677-4B01-B0CB-3BF8C7E7C1DD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8305-2DF8-4CD4-A152-CCF0A6DE53EE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A83D-25A2-444D-A3CC-58279B8AF80E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0992-BBAF-4A16-91D5-260C252A6FBB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F0242E-2F9E-493A-A2F1-59DAFCB9E4D3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90600" y="4953000"/>
            <a:ext cx="7848600" cy="1752600"/>
          </a:xfrm>
        </p:spPr>
        <p:txBody>
          <a:bodyPr>
            <a:normAutofit fontScale="47500" lnSpcReduction="20000"/>
          </a:bodyPr>
          <a:lstStyle/>
          <a:p>
            <a:pPr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PREPARED BY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Mr. Shivkant Patel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Assistant Professor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Department of Pharmacy,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Sumandeep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 Vidyapeeth Deemed to be University, Vadodara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708F-0397-4F2C-B0AB-696464E07589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17701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762001"/>
            <a:ext cx="7010400" cy="3809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APPLICATIONS  OF                     RADIOPHARMACEUTICALS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 err="1"/>
              <a:t>B.Pharmacy</a:t>
            </a:r>
            <a:r>
              <a:rPr lang="en-US" sz="4400" dirty="0"/>
              <a:t> 1</a:t>
            </a:r>
            <a:r>
              <a:rPr lang="en-US" sz="4400" baseline="30000" dirty="0"/>
              <a:t>st</a:t>
            </a:r>
            <a:r>
              <a:rPr lang="en-US" sz="4400" dirty="0"/>
              <a:t> semester</a:t>
            </a:r>
            <a:br>
              <a:rPr lang="en-US" sz="4400" dirty="0"/>
            </a:br>
            <a:r>
              <a:rPr lang="en-US" sz="4400" dirty="0"/>
              <a:t>pharmaceutical inorganic chemistry </a:t>
            </a:r>
            <a:br>
              <a:rPr lang="en-US" sz="4400" dirty="0"/>
            </a:br>
            <a:br>
              <a:rPr lang="en-US" sz="4400" dirty="0"/>
            </a:br>
            <a:endParaRPr lang="en-IN" sz="4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scan</a:t>
            </a:r>
            <a:endParaRPr lang="en-IN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37915" y="2108573"/>
            <a:ext cx="4420569" cy="3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F00-CCC3-4C27-8204-29AF2A98D0B9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Brain tumors </a:t>
            </a:r>
            <a:r>
              <a:rPr lang="en-US" dirty="0" err="1"/>
              <a:t>diagnosis:using</a:t>
            </a:r>
            <a:r>
              <a:rPr lang="en-US" dirty="0"/>
              <a:t> I 131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Diagnosis of helicobacter pylori: C14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6758-E527-4104-B8B9-EC0EA75ABBBD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</a:t>
            </a:r>
            <a:r>
              <a:rPr lang="en-US" dirty="0" err="1"/>
              <a:t>immuno</a:t>
            </a:r>
            <a:r>
              <a:rPr lang="en-US" dirty="0"/>
              <a:t> assay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01288"/>
            <a:ext cx="6324600" cy="529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425E-8D04-4CF8-A2DF-4AC34E7C802B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Therapeutic radiopharmaceuticals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DEFINITION: molecules used to deliver their ionic radiations in therapeutic doses to the diseased sites.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AIM : Destroy diseased tissues without destroying healthy tissues.</a:t>
            </a:r>
            <a:endParaRPr lang="en-IN" dirty="0"/>
          </a:p>
          <a:p>
            <a:endParaRPr lang="en-US" dirty="0"/>
          </a:p>
          <a:p>
            <a:r>
              <a:rPr lang="en-US" dirty="0"/>
              <a:t>Divisions of therapy:</a:t>
            </a:r>
          </a:p>
          <a:p>
            <a:pPr>
              <a:buNone/>
            </a:pPr>
            <a:r>
              <a:rPr lang="en-US" dirty="0"/>
              <a:t>∆External</a:t>
            </a:r>
          </a:p>
          <a:p>
            <a:pPr>
              <a:buNone/>
            </a:pPr>
            <a:r>
              <a:rPr lang="en-US" dirty="0"/>
              <a:t>∆Internal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1FE-550B-42BC-A358-0902954CB3B7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Times New Roman"/>
                <a:cs typeface="Times New Roman"/>
              </a:rPr>
              <a:t>α</a:t>
            </a:r>
            <a:r>
              <a:rPr lang="en-US" dirty="0">
                <a:latin typeface="Times New Roman"/>
                <a:cs typeface="Times New Roman"/>
              </a:rPr>
              <a:t>- radiations : poorly penetrating</a:t>
            </a:r>
          </a:p>
          <a:p>
            <a:r>
              <a:rPr lang="el-GR" dirty="0">
                <a:latin typeface="Times New Roman"/>
                <a:cs typeface="Times New Roman"/>
              </a:rPr>
              <a:t>β</a:t>
            </a:r>
            <a:r>
              <a:rPr lang="en-US" dirty="0">
                <a:latin typeface="Times New Roman"/>
                <a:cs typeface="Times New Roman"/>
              </a:rPr>
              <a:t>-radiations : weakly penetrating . Used for surface treatment of disorders.  </a:t>
            </a:r>
            <a:r>
              <a:rPr lang="en-US" dirty="0" err="1">
                <a:latin typeface="Times New Roman"/>
                <a:cs typeface="Times New Roman"/>
              </a:rPr>
              <a:t>ex:eyes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γ- radiations : highly penetrating . Used for deep seated tumors.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1732-1F50-450E-883E-D63B8BB60615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Administration:</a:t>
            </a:r>
          </a:p>
          <a:p>
            <a:pPr>
              <a:buNone/>
            </a:pPr>
            <a:r>
              <a:rPr lang="en-US" dirty="0"/>
              <a:t>Example:</a:t>
            </a:r>
          </a:p>
          <a:p>
            <a:pPr>
              <a:buNone/>
            </a:pPr>
            <a:r>
              <a:rPr lang="en-US" dirty="0"/>
              <a:t>Chromic phosphate P 32 suspension:</a:t>
            </a:r>
          </a:p>
          <a:p>
            <a:pPr>
              <a:buNone/>
            </a:pPr>
            <a:r>
              <a:rPr lang="en-US" dirty="0"/>
              <a:t>Chromic phosphate suspended in 30% dextrose solution is given in the form of injection for the treatment of malignant carcinoma of ovary.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 131 is used to destroy thyroid cells in case of </a:t>
            </a:r>
            <a:r>
              <a:rPr lang="en-US" dirty="0" err="1"/>
              <a:t>thyrotoxicosis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016-0522-4420-B62D-C9E1F733DA42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as tracers for studying biochemical processes.</a:t>
            </a:r>
          </a:p>
          <a:p>
            <a:r>
              <a:rPr lang="en-US" dirty="0"/>
              <a:t>Examples:C14, H 3, radio isotopes of </a:t>
            </a:r>
            <a:r>
              <a:rPr lang="en-US" dirty="0" err="1"/>
              <a:t>Na,Mg,Ca,Cu</a:t>
            </a:r>
            <a:r>
              <a:rPr lang="en-US" dirty="0"/>
              <a:t> etc.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F3F3-7DC9-4837-9329-3DEFEC7B1E86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Sterilisation</a:t>
            </a:r>
            <a:r>
              <a:rPr lang="en-US" dirty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</a:t>
            </a:r>
            <a:r>
              <a:rPr lang="en-US" dirty="0" err="1"/>
              <a:t>sterilise</a:t>
            </a:r>
            <a:r>
              <a:rPr lang="en-US" dirty="0"/>
              <a:t> pharmaceuticals in their final packed containers and surgical instruments in </a:t>
            </a:r>
            <a:r>
              <a:rPr lang="en-US" dirty="0" err="1"/>
              <a:t>hospitals.Thermolabile</a:t>
            </a:r>
            <a:r>
              <a:rPr lang="en-US" dirty="0"/>
              <a:t> substances like vitamins, hormones, antibiotics etc can be safely </a:t>
            </a:r>
            <a:r>
              <a:rPr lang="en-US" dirty="0" err="1"/>
              <a:t>sterilised</a:t>
            </a:r>
            <a:r>
              <a:rPr lang="en-US" dirty="0"/>
              <a:t>.</a:t>
            </a:r>
          </a:p>
          <a:p>
            <a:r>
              <a:rPr lang="en-US" dirty="0" err="1"/>
              <a:t>Example:Co</a:t>
            </a:r>
            <a:r>
              <a:rPr lang="en-US" dirty="0"/>
              <a:t> 60, Cesium 137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C72-7C71-4269-ABE8-FE100DDF448C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0888" y="838200"/>
            <a:ext cx="7459711" cy="556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8227-8446-4A98-A3AA-224010778AFD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Radiopharmaceutical preparations</a:t>
            </a:r>
            <a:br>
              <a:rPr lang="en-US" dirty="0"/>
            </a:br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err="1"/>
              <a:t>Fludeoxyglucose</a:t>
            </a:r>
            <a:r>
              <a:rPr lang="en-IN" b="1" dirty="0"/>
              <a:t> (18F) injection:</a:t>
            </a:r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Description:  </a:t>
            </a:r>
            <a:r>
              <a:rPr lang="en-IN" b="1" dirty="0" err="1"/>
              <a:t>Fludeoxyglucose</a:t>
            </a:r>
            <a:r>
              <a:rPr lang="en-IN" b="1" dirty="0"/>
              <a:t> (18F) injection (18F-FDG) is a colourless or slightly yellow and sterile solution.</a:t>
            </a:r>
            <a:endParaRPr lang="en-IN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/>
              <a:t>Radionuclide production: 18F is a radioisotope of fluorine and may be prepared by proton</a:t>
            </a:r>
          </a:p>
          <a:p>
            <a:pPr>
              <a:buNone/>
            </a:pPr>
            <a:r>
              <a:rPr lang="en-IN" dirty="0"/>
              <a:t>irradiation of 18O deuteron irradiation of 20Ne or alpha irradiation of 16O and processed in a</a:t>
            </a:r>
          </a:p>
          <a:p>
            <a:pPr>
              <a:buNone/>
            </a:pPr>
            <a:r>
              <a:rPr lang="en-IN" dirty="0"/>
              <a:t>manner that 18F obtained is carrier free.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0CC9-A265-496F-AE5D-CEBD2E0E08AE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Pharmacy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WHERE DO WE START?</a:t>
            </a:r>
          </a:p>
          <a:p>
            <a:endParaRPr lang="en-US" dirty="0"/>
          </a:p>
          <a:p>
            <a:r>
              <a:rPr lang="en-US" dirty="0"/>
              <a:t>X Rays discovered in 1895</a:t>
            </a:r>
          </a:p>
          <a:p>
            <a:r>
              <a:rPr lang="en-US" dirty="0"/>
              <a:t>Artificial radioactivity discovered in 1934</a:t>
            </a:r>
          </a:p>
          <a:p>
            <a:r>
              <a:rPr lang="en-US" dirty="0"/>
              <a:t>First clinical use of radioactivity 1937</a:t>
            </a:r>
          </a:p>
          <a:p>
            <a:r>
              <a:rPr lang="en-US" dirty="0"/>
              <a:t>Radioactive iodine used </a:t>
            </a:r>
            <a:r>
              <a:rPr lang="en-US" dirty="0" err="1"/>
              <a:t>succesfully</a:t>
            </a:r>
            <a:r>
              <a:rPr lang="en-US" dirty="0"/>
              <a:t> to treat cancer 1946</a:t>
            </a:r>
          </a:p>
          <a:p>
            <a:r>
              <a:rPr lang="en-US" dirty="0"/>
              <a:t>Widespread use of nuclear medicine 1950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E274-B5B3-487D-A4EA-98D97EE91626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Click="0" advTm="2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 formula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70152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3288-25D0-4508-A2BF-D9A9DE4D7671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/>
              <a:t>Category: Diagnostic radiopharmaceutical for liver diseases.</a:t>
            </a:r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Chemical name. 2-[18F] fluoro-2-deoxy-D-glucopyranose (2-[18F] fluoro-2- </a:t>
            </a:r>
            <a:r>
              <a:rPr lang="en-IN" b="1" dirty="0" err="1"/>
              <a:t>deoxy</a:t>
            </a:r>
            <a:r>
              <a:rPr lang="en-IN" b="1" dirty="0"/>
              <a:t> –</a:t>
            </a:r>
            <a:r>
              <a:rPr lang="en-IN" b="1" dirty="0" err="1"/>
              <a:t>Dglucose</a:t>
            </a:r>
            <a:endParaRPr lang="en-IN" b="1" dirty="0"/>
          </a:p>
          <a:p>
            <a:pPr>
              <a:buNone/>
            </a:pPr>
            <a:r>
              <a:rPr lang="en-IN" dirty="0"/>
              <a:t>The radioactive half life of 18F is 109.8 minutes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081B-C2B6-4356-9955-A3CE99A861E7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Sodium Iodide (131 I ) capsules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Description. White or coloured gelatine capsule contained in a sealed secondary container</a:t>
            </a:r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dirty="0"/>
              <a:t>The radioactive half-life of</a:t>
            </a:r>
          </a:p>
          <a:p>
            <a:pPr>
              <a:buNone/>
            </a:pPr>
            <a:r>
              <a:rPr lang="en-IN" dirty="0"/>
              <a:t>131I is 8.06 days.</a:t>
            </a:r>
          </a:p>
          <a:p>
            <a:pPr>
              <a:buNone/>
            </a:pPr>
            <a:endParaRPr lang="en-IN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EEC7-3135-4A10-9B88-EC6237407B84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489192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6477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endParaRPr lang="en-IN" b="1" dirty="0"/>
          </a:p>
          <a:p>
            <a:pPr>
              <a:buNone/>
            </a:pPr>
            <a:r>
              <a:rPr lang="en-IN" b="1" dirty="0"/>
              <a:t>production: Complies with 131I production and general conditions in </a:t>
            </a:r>
            <a:r>
              <a:rPr lang="en-IN" dirty="0"/>
              <a:t>radiopharmaceutical preparation. Iodine-131 may be obtained by neutron irradiation of tellurium or by extraction from uranium fission products.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/>
              <a:t>Radiopharmaceutical formulation: The content of 131I is not less than 90.0% and not more </a:t>
            </a:r>
            <a:r>
              <a:rPr lang="en-IN" dirty="0"/>
              <a:t>than 110.0% of the stated content on the label at the reference date and hour. The method of manufacture is such that the specific activity used is not less than 185MBq of iodine-131 per mg of iodine for diagnostic capsules and 185MBq of iodine-131 per microgram of iodine  for therapeutic capsules.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/>
              <a:t>Category: Diagnostic and therapeutic radiopharmaceutical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449C-85C5-476C-A6A8-C6E3E222F7BB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</a:t>
            </a:r>
            <a:r>
              <a:rPr lang="en-US" dirty="0"/>
              <a:t> 99 generator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F0EE-87A2-4A2F-B080-054C031381D9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Sodium Phosphate (32P ) injection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b="1" dirty="0"/>
              <a:t>Description: A clear, colourless sterile solution containing radioactive disodium and </a:t>
            </a:r>
            <a:r>
              <a:rPr lang="en-IN" dirty="0"/>
              <a:t>monosodium (32P) orthophosphate made isotonic to blood with sodium chloride.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/>
              <a:t>Radionuclide production: 32P is radioactive isotope of phosphorous and may be produced by </a:t>
            </a:r>
            <a:r>
              <a:rPr lang="en-IN" dirty="0"/>
              <a:t>neutron irradiation of </a:t>
            </a:r>
            <a:r>
              <a:rPr lang="en-IN" dirty="0" err="1"/>
              <a:t>sulfur</a:t>
            </a:r>
            <a:r>
              <a:rPr lang="en-IN" dirty="0"/>
              <a:t>. The radioactive half-life of 32P is 14.3 days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/>
              <a:t>Category: Therapeutic radiopharmaceutical.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FE07-D20F-4EB5-8964-6F45FF3073F8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PHAMACOPOEIAL PRERERATIONS: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Fludeoxyglucose</a:t>
            </a:r>
            <a:r>
              <a:rPr lang="en-IN" dirty="0"/>
              <a:t> (18F) injection.</a:t>
            </a:r>
          </a:p>
          <a:p>
            <a:r>
              <a:rPr lang="en-IN" dirty="0"/>
              <a:t>Gallium Citrate (67Ga) injection</a:t>
            </a:r>
          </a:p>
          <a:p>
            <a:r>
              <a:rPr lang="en-IN" dirty="0"/>
              <a:t>Sodium Phosphate (32P) injection</a:t>
            </a:r>
          </a:p>
          <a:p>
            <a:r>
              <a:rPr lang="en-IN" dirty="0"/>
              <a:t>Strontium Chloride (89Sr) injection</a:t>
            </a:r>
          </a:p>
          <a:p>
            <a:r>
              <a:rPr lang="en-IN" dirty="0"/>
              <a:t>Technetium (99mTc) labelled Red Blood Cells injection</a:t>
            </a:r>
          </a:p>
          <a:p>
            <a:r>
              <a:rPr lang="en-IN" dirty="0"/>
              <a:t>Technetium (99mTc) Sulphur Colloid injection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3E75-0F71-425A-AF8D-0117E0EC3DBB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4"/>
          <p:cNvSpPr txBox="1">
            <a:spLocks noGrp="1"/>
          </p:cNvSpPr>
          <p:nvPr>
            <p:ph type="ctrTitle"/>
          </p:nvPr>
        </p:nvSpPr>
        <p:spPr>
          <a:xfrm>
            <a:off x="4167715" y="3079340"/>
            <a:ext cx="3867300" cy="883179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r>
              <a:rPr lang="en" sz="5400" dirty="0">
                <a:solidFill>
                  <a:schemeClr val="accent1"/>
                </a:solidFill>
              </a:rPr>
              <a:t>THANKS</a:t>
            </a:r>
            <a:endParaRPr sz="5400" dirty="0">
              <a:solidFill>
                <a:schemeClr val="accent1"/>
              </a:solidFill>
            </a:endParaRPr>
          </a:p>
        </p:txBody>
      </p:sp>
      <p:sp>
        <p:nvSpPr>
          <p:cNvPr id="834" name="Google Shape;834;p44"/>
          <p:cNvSpPr/>
          <p:nvPr/>
        </p:nvSpPr>
        <p:spPr>
          <a:xfrm>
            <a:off x="3496197" y="1895925"/>
            <a:ext cx="3945932" cy="675799"/>
          </a:xfrm>
          <a:custGeom>
            <a:avLst/>
            <a:gdLst/>
            <a:ahLst/>
            <a:cxnLst/>
            <a:rect l="l" t="t" r="r" b="b"/>
            <a:pathLst>
              <a:path w="69600" h="44105" extrusionOk="0">
                <a:moveTo>
                  <a:pt x="0" y="0"/>
                </a:moveTo>
                <a:lnTo>
                  <a:pt x="69600" y="0"/>
                </a:lnTo>
                <a:lnTo>
                  <a:pt x="69600" y="44105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5" name="Google Shape;835;p44"/>
          <p:cNvSpPr/>
          <p:nvPr/>
        </p:nvSpPr>
        <p:spPr>
          <a:xfrm rot="10800000" flipH="1">
            <a:off x="3496197" y="4470876"/>
            <a:ext cx="3945977" cy="675799"/>
          </a:xfrm>
          <a:custGeom>
            <a:avLst/>
            <a:gdLst/>
            <a:ahLst/>
            <a:cxnLst/>
            <a:rect l="l" t="t" r="r" b="b"/>
            <a:pathLst>
              <a:path w="69600" h="44105" extrusionOk="0">
                <a:moveTo>
                  <a:pt x="0" y="0"/>
                </a:moveTo>
                <a:lnTo>
                  <a:pt x="69600" y="0"/>
                </a:lnTo>
                <a:lnTo>
                  <a:pt x="69600" y="44105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37" name="Google Shape;837;p44"/>
          <p:cNvPicPr preferRelativeResize="0"/>
          <p:nvPr/>
        </p:nvPicPr>
        <p:blipFill rotWithShape="1">
          <a:blip r:embed="rId3">
            <a:alphaModFix amt="56000"/>
          </a:blip>
          <a:srcRect l="8697" t="19294" r="18759" b="9480"/>
          <a:stretch/>
        </p:blipFill>
        <p:spPr>
          <a:xfrm>
            <a:off x="1" y="857244"/>
            <a:ext cx="3496197" cy="514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6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Radiopharmaceuticals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Pharmaceuticals are the substances used to diagnose, treat and prevent diseases.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Radiopharmaceuticals are the radioactive pharmaceuticals used in nuclear medicine.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These drugs are made up of two components-</a:t>
            </a:r>
          </a:p>
          <a:p>
            <a:pPr>
              <a:buNone/>
            </a:pPr>
            <a:r>
              <a:rPr lang="en-US" dirty="0"/>
              <a:t>A radioactive isotope and a carrier molecule.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IN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70AD-0F37-4DB8-B178-AA5464E485D3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 descr="C:\Program Files (x86)\Microsoft Office\MEDIA\OFFICE12\Bullets\BD10336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Radioisotopes are used in medicine in four different ways</a:t>
            </a:r>
          </a:p>
          <a:p>
            <a:pPr>
              <a:buNone/>
            </a:pPr>
            <a:r>
              <a:rPr lang="en-US" dirty="0"/>
              <a:t>∆Diagnostic</a:t>
            </a:r>
          </a:p>
          <a:p>
            <a:pPr>
              <a:buNone/>
            </a:pPr>
            <a:r>
              <a:rPr lang="en-US" dirty="0"/>
              <a:t>∆Therapeutic</a:t>
            </a:r>
          </a:p>
          <a:p>
            <a:pPr>
              <a:buNone/>
            </a:pPr>
            <a:r>
              <a:rPr lang="en-US" dirty="0"/>
              <a:t>∆Research</a:t>
            </a:r>
          </a:p>
          <a:p>
            <a:pPr>
              <a:buNone/>
            </a:pPr>
            <a:r>
              <a:rPr lang="en-US"/>
              <a:t>∆Sterilization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66D-C8F8-4167-A6EC-624132EEA440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radiopharmaceuticals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DEFINITION:</a:t>
            </a:r>
          </a:p>
          <a:p>
            <a:r>
              <a:rPr lang="en-US" dirty="0"/>
              <a:t>Examples:</a:t>
            </a:r>
          </a:p>
          <a:p>
            <a:r>
              <a:rPr lang="en-IN" dirty="0"/>
              <a:t> </a:t>
            </a:r>
            <a:r>
              <a:rPr lang="en-IN" dirty="0" err="1"/>
              <a:t>Biliary</a:t>
            </a:r>
            <a:r>
              <a:rPr lang="en-IN" dirty="0"/>
              <a:t> tract blockage—Technetium </a:t>
            </a:r>
            <a:r>
              <a:rPr lang="en-IN" dirty="0" err="1"/>
              <a:t>Tc</a:t>
            </a:r>
            <a:endParaRPr lang="en-IN" dirty="0"/>
          </a:p>
          <a:p>
            <a:r>
              <a:rPr lang="en-IN" dirty="0"/>
              <a:t>Bone diseases—Sodium Fluoride F 18, Technetium </a:t>
            </a:r>
            <a:r>
              <a:rPr lang="en-IN" dirty="0" err="1"/>
              <a:t>Tc</a:t>
            </a:r>
            <a:endParaRPr lang="en-IN" dirty="0"/>
          </a:p>
          <a:p>
            <a:r>
              <a:rPr lang="en-IN" dirty="0"/>
              <a:t>Heart disease—Ammonia N 13, </a:t>
            </a:r>
          </a:p>
          <a:p>
            <a:r>
              <a:rPr lang="en-IN" dirty="0"/>
              <a:t>Kidney diseases—Iodohippurate Sodium I 123, </a:t>
            </a:r>
          </a:p>
          <a:p>
            <a:pPr lvl="0"/>
            <a:r>
              <a:rPr lang="en-IN" dirty="0"/>
              <a:t>Red blood cell diseases—Sodium Chromate Cr 51 </a:t>
            </a:r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E726-5637-4E0A-8F85-5A53419B8DBF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scan</a:t>
            </a:r>
            <a:endParaRPr lang="en-IN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08342" y="1554163"/>
            <a:ext cx="54797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AE7A-2AC3-4701-BE76-80835A7796B6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Kidney- Sodium </a:t>
            </a:r>
            <a:r>
              <a:rPr lang="en-US" dirty="0" err="1"/>
              <a:t>iodohippurate</a:t>
            </a:r>
            <a:endParaRPr lang="en-IN" dirty="0"/>
          </a:p>
        </p:txBody>
      </p:sp>
      <p:pic>
        <p:nvPicPr>
          <p:cNvPr id="6" name="Content Placeholder 5" descr="image0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49133"/>
            <a:ext cx="7240233" cy="454686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BB25-F83E-4FA2-B689-1F829A5B33A3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scan</a:t>
            </a:r>
            <a:endParaRPr lang="en-IN" dirty="0"/>
          </a:p>
        </p:txBody>
      </p:sp>
      <p:pic>
        <p:nvPicPr>
          <p:cNvPr id="6" name="Content Placeholder 5" descr="336139-392850-57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121" y="1554163"/>
            <a:ext cx="4710158" cy="452596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87D6-248C-49A3-8202-515375F156F4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gland scan</a:t>
            </a:r>
            <a:endParaRPr lang="en-IN" dirty="0"/>
          </a:p>
        </p:txBody>
      </p:sp>
      <p:pic>
        <p:nvPicPr>
          <p:cNvPr id="6" name="Content Placeholder 5" descr="grav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747" y="1395987"/>
            <a:ext cx="4537453" cy="49286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AF48-0184-478F-A26B-6C20ACF5B9C9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APPLICATIONS OF RADIOPHARMACEUTICALS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644</TotalTime>
  <Words>875</Words>
  <Application>Microsoft Office PowerPoint</Application>
  <PresentationFormat>On-screen Show (4:3)</PresentationFormat>
  <Paragraphs>193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</vt:lpstr>
      <vt:lpstr>Franklin Gothic Book</vt:lpstr>
      <vt:lpstr>Franklin Gothic Medium</vt:lpstr>
      <vt:lpstr>Times New Roman</vt:lpstr>
      <vt:lpstr>Wingdings 2</vt:lpstr>
      <vt:lpstr>Trek</vt:lpstr>
      <vt:lpstr>APPLICATIONS  OF                     RADIOPHARMACEUTICALS  B.Pharmacy 1st semester pharmaceutical inorganic chemistry   </vt:lpstr>
      <vt:lpstr>Nuclear Pharmacy</vt:lpstr>
      <vt:lpstr>Radiopharmaceuticals</vt:lpstr>
      <vt:lpstr>Applications</vt:lpstr>
      <vt:lpstr>Diagnostic radiopharmaceuticals</vt:lpstr>
      <vt:lpstr>Brain scan</vt:lpstr>
      <vt:lpstr>Kidney- Sodium iodohippurate</vt:lpstr>
      <vt:lpstr>Bone scan</vt:lpstr>
      <vt:lpstr>Thyroid gland scan</vt:lpstr>
      <vt:lpstr>MRI scan</vt:lpstr>
      <vt:lpstr>Examples:</vt:lpstr>
      <vt:lpstr>Radio immuno assay</vt:lpstr>
      <vt:lpstr>Therapeutic radiopharmaceuticals</vt:lpstr>
      <vt:lpstr>External therapy</vt:lpstr>
      <vt:lpstr>Internal therapy</vt:lpstr>
      <vt:lpstr>Research</vt:lpstr>
      <vt:lpstr>Sterilisation:</vt:lpstr>
      <vt:lpstr>PowerPoint Presentation</vt:lpstr>
      <vt:lpstr>Radiopharmaceutical preparations </vt:lpstr>
      <vt:lpstr>Graphic formula</vt:lpstr>
      <vt:lpstr>PowerPoint Presentation</vt:lpstr>
      <vt:lpstr>Sodium Iodide (131 I ) capsules</vt:lpstr>
      <vt:lpstr>PowerPoint Presentation</vt:lpstr>
      <vt:lpstr>Tc 99 generator</vt:lpstr>
      <vt:lpstr>Sodium Phosphate (32P ) injection</vt:lpstr>
      <vt:lpstr>PHAMACOPOEIAL PRERERATIONS: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sony</cp:lastModifiedBy>
  <cp:revision>121</cp:revision>
  <dcterms:created xsi:type="dcterms:W3CDTF">2006-08-16T00:00:00Z</dcterms:created>
  <dcterms:modified xsi:type="dcterms:W3CDTF">2021-08-26T11:17:09Z</dcterms:modified>
</cp:coreProperties>
</file>