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Default Extension="jpg" ContentType="image/jpg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</p:sldIdLst>
  <p:sldSz cx="10287000" cy="6858000"/>
  <p:notesSz cx="10287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71525" y="2125980"/>
            <a:ext cx="874395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43050" y="3840480"/>
            <a:ext cx="72009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FFFF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FFFF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850391" y="1459483"/>
            <a:ext cx="3092450" cy="3811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1" i="0" u="heavy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737097" y="1446784"/>
            <a:ext cx="3244850" cy="44697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1" i="0" u="heavy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FFFF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0287000" cy="685800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1117600"/>
            <a:ext cx="10287000" cy="76200"/>
          </a:xfrm>
          <a:custGeom>
            <a:avLst/>
            <a:gdLst/>
            <a:ahLst/>
            <a:cxnLst/>
            <a:rect l="l" t="t" r="r" b="b"/>
            <a:pathLst>
              <a:path w="10287000" h="76200">
                <a:moveTo>
                  <a:pt x="10287000" y="0"/>
                </a:moveTo>
                <a:lnTo>
                  <a:pt x="0" y="0"/>
                </a:lnTo>
                <a:lnTo>
                  <a:pt x="0" y="76200"/>
                </a:lnTo>
                <a:lnTo>
                  <a:pt x="10287000" y="76200"/>
                </a:lnTo>
                <a:lnTo>
                  <a:pt x="10287000" y="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44600" y="2283459"/>
            <a:ext cx="7797800" cy="11226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FFFF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3903" y="1073861"/>
            <a:ext cx="9299193" cy="4610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497580" y="6377940"/>
            <a:ext cx="32918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14350" y="6377940"/>
            <a:ext cx="236601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406640" y="6377940"/>
            <a:ext cx="236601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Relationship Id="rId3" Type="http://schemas.openxmlformats.org/officeDocument/2006/relationships/image" Target="../media/image9.jpg"/><Relationship Id="rId4" Type="http://schemas.openxmlformats.org/officeDocument/2006/relationships/image" Target="../media/image10.jp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

</file>

<file path=ppt/slides/_rels/slide4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
</file>

<file path=ppt/slides/_rels/slide4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97351" y="2425954"/>
            <a:ext cx="4090035" cy="13665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 marR="5080" indent="836930">
              <a:lnSpc>
                <a:spcPct val="100000"/>
              </a:lnSpc>
              <a:spcBef>
                <a:spcPts val="95"/>
              </a:spcBef>
            </a:pPr>
            <a:r>
              <a:rPr dirty="0" sz="4400" spc="-5"/>
              <a:t>ASTHMA </a:t>
            </a:r>
            <a:r>
              <a:rPr dirty="0" sz="4400"/>
              <a:t> </a:t>
            </a:r>
            <a:r>
              <a:rPr dirty="0" sz="4400" spc="-5"/>
              <a:t>MANAGEMENT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687577" y="3810954"/>
            <a:ext cx="8911590" cy="2366645"/>
          </a:xfrm>
          <a:prstGeom prst="rect">
            <a:avLst/>
          </a:prstGeom>
        </p:spPr>
        <p:txBody>
          <a:bodyPr wrap="square" lIns="0" tIns="110489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869"/>
              </a:spcBef>
            </a:pPr>
            <a:r>
              <a:rPr dirty="0" sz="3200" spc="-5" b="1">
                <a:solidFill>
                  <a:srgbClr val="FF0000"/>
                </a:solidFill>
                <a:latin typeface="Arial"/>
                <a:cs typeface="Arial"/>
              </a:rPr>
              <a:t>Dr.</a:t>
            </a:r>
            <a:r>
              <a:rPr dirty="0" sz="3200" spc="-1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3200" spc="-5" b="1">
                <a:solidFill>
                  <a:srgbClr val="FF0000"/>
                </a:solidFill>
                <a:latin typeface="Arial"/>
                <a:cs typeface="Arial"/>
              </a:rPr>
              <a:t>Rajesh</a:t>
            </a:r>
            <a:r>
              <a:rPr dirty="0" sz="3200" spc="-2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3200" spc="-5" b="1">
                <a:solidFill>
                  <a:srgbClr val="FF0000"/>
                </a:solidFill>
                <a:latin typeface="Arial"/>
                <a:cs typeface="Arial"/>
              </a:rPr>
              <a:t>Maheshwari</a:t>
            </a:r>
            <a:endParaRPr sz="3200">
              <a:latin typeface="Arial"/>
              <a:cs typeface="Arial"/>
            </a:endParaRPr>
          </a:p>
          <a:p>
            <a:pPr marL="2200275" marR="2193290" indent="1386840">
              <a:lnSpc>
                <a:spcPct val="120000"/>
              </a:lnSpc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Professor 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Department</a:t>
            </a:r>
            <a:r>
              <a:rPr dirty="0" sz="32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dirty="0" sz="3200" spc="-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Pharmacy</a:t>
            </a:r>
            <a:endParaRPr sz="3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Sumandeep</a:t>
            </a:r>
            <a:r>
              <a:rPr dirty="0" sz="3200" spc="-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Vidyapeeth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Deemed</a:t>
            </a:r>
            <a:r>
              <a:rPr dirty="0" sz="32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to be University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26891" y="124205"/>
            <a:ext cx="363156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Types</a:t>
            </a:r>
            <a:r>
              <a:rPr dirty="0" spc="-40"/>
              <a:t> </a:t>
            </a:r>
            <a:r>
              <a:rPr dirty="0"/>
              <a:t>of</a:t>
            </a:r>
            <a:r>
              <a:rPr dirty="0" spc="-25"/>
              <a:t> </a:t>
            </a:r>
            <a:r>
              <a:rPr dirty="0" spc="-5"/>
              <a:t>asthma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340" y="1908556"/>
            <a:ext cx="8285480" cy="29514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35915" indent="-323850">
              <a:lnSpc>
                <a:spcPct val="100000"/>
              </a:lnSpc>
              <a:spcBef>
                <a:spcPts val="95"/>
              </a:spcBef>
              <a:buSzPct val="96875"/>
              <a:buFont typeface="Wingdings"/>
              <a:buChar char=""/>
              <a:tabLst>
                <a:tab pos="336550" algn="l"/>
              </a:tabLst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Exercise-induced</a:t>
            </a:r>
            <a:r>
              <a:rPr dirty="0" sz="3200" spc="-3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asthma:</a:t>
            </a:r>
            <a:endParaRPr sz="3200">
              <a:latin typeface="Arial MT"/>
              <a:cs typeface="Arial MT"/>
            </a:endParaRPr>
          </a:p>
          <a:p>
            <a:pPr marL="12700" marR="564515">
              <a:lnSpc>
                <a:spcPct val="100000"/>
              </a:lnSpc>
              <a:buSzPct val="96875"/>
              <a:buFont typeface="Wingdings"/>
              <a:buChar char=""/>
              <a:tabLst>
                <a:tab pos="336550" algn="l"/>
              </a:tabLst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NSAIDS-sensitive</a:t>
            </a:r>
            <a:r>
              <a:rPr dirty="0" sz="3200" spc="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asthma-e.g., aspirin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or </a:t>
            </a:r>
            <a:r>
              <a:rPr dirty="0" sz="3200" spc="-869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ibuprofen</a:t>
            </a:r>
            <a:endParaRPr sz="3200">
              <a:latin typeface="Arial MT"/>
              <a:cs typeface="Arial MT"/>
            </a:endParaRPr>
          </a:p>
          <a:p>
            <a:pPr marL="12700" marR="5080">
              <a:lnSpc>
                <a:spcPct val="100000"/>
              </a:lnSpc>
              <a:buSzPct val="96875"/>
              <a:buFont typeface="Wingdings"/>
              <a:buChar char=""/>
              <a:tabLst>
                <a:tab pos="336550" algn="l"/>
              </a:tabLst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Nocturnal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asthma: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asthma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symptom</a:t>
            </a:r>
            <a:r>
              <a:rPr dirty="0" sz="32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seen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at </a:t>
            </a:r>
            <a:r>
              <a:rPr dirty="0" sz="3200" spc="-88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night.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It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occur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bet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midnight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&amp;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8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a.m.</a:t>
            </a:r>
            <a:endParaRPr sz="3200">
              <a:latin typeface="Arial MT"/>
              <a:cs typeface="Arial MT"/>
            </a:endParaRPr>
          </a:p>
          <a:p>
            <a:pPr marL="335915" indent="-323850">
              <a:lnSpc>
                <a:spcPct val="100000"/>
              </a:lnSpc>
              <a:spcBef>
                <a:spcPts val="5"/>
              </a:spcBef>
              <a:buSzPct val="96875"/>
              <a:buFont typeface="Wingdings"/>
              <a:buChar char=""/>
              <a:tabLst>
                <a:tab pos="336550" algn="l"/>
              </a:tabLst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Occupational</a:t>
            </a:r>
            <a:r>
              <a:rPr dirty="0" sz="3200" spc="-4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asthma: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9538" y="124205"/>
            <a:ext cx="548640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</a:t>
            </a:r>
            <a:r>
              <a:rPr dirty="0" spc="-10"/>
              <a:t> </a:t>
            </a:r>
            <a:r>
              <a:rPr dirty="0" spc="-5"/>
              <a:t>lymphocytes</a:t>
            </a:r>
            <a:r>
              <a:rPr dirty="0" spc="-20"/>
              <a:t> </a:t>
            </a:r>
            <a:r>
              <a:rPr dirty="0"/>
              <a:t>in</a:t>
            </a:r>
            <a:r>
              <a:rPr dirty="0" spc="-5"/>
              <a:t> asthma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3536950" y="1430274"/>
            <a:ext cx="2717800" cy="1315085"/>
            <a:chOff x="3536950" y="1430274"/>
            <a:chExt cx="2717800" cy="1315085"/>
          </a:xfrm>
        </p:grpSpPr>
        <p:sp>
          <p:nvSpPr>
            <p:cNvPr id="4" name="object 4"/>
            <p:cNvSpPr/>
            <p:nvPr/>
          </p:nvSpPr>
          <p:spPr>
            <a:xfrm>
              <a:off x="3543300" y="175260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914400" h="914400">
                  <a:moveTo>
                    <a:pt x="762000" y="0"/>
                  </a:moveTo>
                  <a:lnTo>
                    <a:pt x="152400" y="0"/>
                  </a:lnTo>
                  <a:lnTo>
                    <a:pt x="104217" y="7766"/>
                  </a:lnTo>
                  <a:lnTo>
                    <a:pt x="62380" y="29394"/>
                  </a:lnTo>
                  <a:lnTo>
                    <a:pt x="29394" y="62380"/>
                  </a:lnTo>
                  <a:lnTo>
                    <a:pt x="7766" y="104217"/>
                  </a:lnTo>
                  <a:lnTo>
                    <a:pt x="0" y="152400"/>
                  </a:lnTo>
                  <a:lnTo>
                    <a:pt x="0" y="914400"/>
                  </a:lnTo>
                  <a:lnTo>
                    <a:pt x="914400" y="914400"/>
                  </a:lnTo>
                  <a:lnTo>
                    <a:pt x="914400" y="152400"/>
                  </a:lnTo>
                  <a:lnTo>
                    <a:pt x="762000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3543300" y="175260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914400" h="914400">
                  <a:moveTo>
                    <a:pt x="152400" y="0"/>
                  </a:moveTo>
                  <a:lnTo>
                    <a:pt x="762000" y="0"/>
                  </a:lnTo>
                  <a:lnTo>
                    <a:pt x="914400" y="152400"/>
                  </a:lnTo>
                  <a:lnTo>
                    <a:pt x="914400" y="914400"/>
                  </a:lnTo>
                  <a:lnTo>
                    <a:pt x="0" y="914400"/>
                  </a:lnTo>
                  <a:lnTo>
                    <a:pt x="0" y="152400"/>
                  </a:lnTo>
                  <a:lnTo>
                    <a:pt x="7766" y="104217"/>
                  </a:lnTo>
                  <a:lnTo>
                    <a:pt x="29394" y="62380"/>
                  </a:lnTo>
                  <a:lnTo>
                    <a:pt x="62380" y="29394"/>
                  </a:lnTo>
                  <a:lnTo>
                    <a:pt x="104217" y="7766"/>
                  </a:lnTo>
                  <a:lnTo>
                    <a:pt x="152400" y="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4419600" y="175260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914400" h="914400">
                  <a:moveTo>
                    <a:pt x="762000" y="0"/>
                  </a:moveTo>
                  <a:lnTo>
                    <a:pt x="152400" y="0"/>
                  </a:lnTo>
                  <a:lnTo>
                    <a:pt x="104217" y="7766"/>
                  </a:lnTo>
                  <a:lnTo>
                    <a:pt x="62380" y="29394"/>
                  </a:lnTo>
                  <a:lnTo>
                    <a:pt x="29394" y="62380"/>
                  </a:lnTo>
                  <a:lnTo>
                    <a:pt x="7766" y="104217"/>
                  </a:lnTo>
                  <a:lnTo>
                    <a:pt x="0" y="152400"/>
                  </a:lnTo>
                  <a:lnTo>
                    <a:pt x="0" y="914400"/>
                  </a:lnTo>
                  <a:lnTo>
                    <a:pt x="914400" y="914400"/>
                  </a:lnTo>
                  <a:lnTo>
                    <a:pt x="914400" y="152400"/>
                  </a:lnTo>
                  <a:lnTo>
                    <a:pt x="906633" y="104217"/>
                  </a:lnTo>
                  <a:lnTo>
                    <a:pt x="885005" y="62380"/>
                  </a:lnTo>
                  <a:lnTo>
                    <a:pt x="852019" y="29394"/>
                  </a:lnTo>
                  <a:lnTo>
                    <a:pt x="810182" y="7766"/>
                  </a:lnTo>
                  <a:lnTo>
                    <a:pt x="762000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4419600" y="175260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914400" h="914400">
                  <a:moveTo>
                    <a:pt x="152400" y="0"/>
                  </a:moveTo>
                  <a:lnTo>
                    <a:pt x="762000" y="0"/>
                  </a:lnTo>
                  <a:lnTo>
                    <a:pt x="810182" y="7766"/>
                  </a:lnTo>
                  <a:lnTo>
                    <a:pt x="852019" y="29394"/>
                  </a:lnTo>
                  <a:lnTo>
                    <a:pt x="885005" y="62380"/>
                  </a:lnTo>
                  <a:lnTo>
                    <a:pt x="906633" y="104217"/>
                  </a:lnTo>
                  <a:lnTo>
                    <a:pt x="914400" y="152400"/>
                  </a:lnTo>
                  <a:lnTo>
                    <a:pt x="914400" y="914400"/>
                  </a:lnTo>
                  <a:lnTo>
                    <a:pt x="0" y="914400"/>
                  </a:lnTo>
                  <a:lnTo>
                    <a:pt x="0" y="152400"/>
                  </a:lnTo>
                  <a:lnTo>
                    <a:pt x="7766" y="104217"/>
                  </a:lnTo>
                  <a:lnTo>
                    <a:pt x="29394" y="62380"/>
                  </a:lnTo>
                  <a:lnTo>
                    <a:pt x="62380" y="29394"/>
                  </a:lnTo>
                  <a:lnTo>
                    <a:pt x="104217" y="7766"/>
                  </a:lnTo>
                  <a:lnTo>
                    <a:pt x="152400" y="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5334000" y="175260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914400" h="914400">
                  <a:moveTo>
                    <a:pt x="762000" y="0"/>
                  </a:moveTo>
                  <a:lnTo>
                    <a:pt x="152400" y="0"/>
                  </a:lnTo>
                  <a:lnTo>
                    <a:pt x="104217" y="7766"/>
                  </a:lnTo>
                  <a:lnTo>
                    <a:pt x="62380" y="29394"/>
                  </a:lnTo>
                  <a:lnTo>
                    <a:pt x="29394" y="62380"/>
                  </a:lnTo>
                  <a:lnTo>
                    <a:pt x="7766" y="104217"/>
                  </a:lnTo>
                  <a:lnTo>
                    <a:pt x="0" y="152400"/>
                  </a:lnTo>
                  <a:lnTo>
                    <a:pt x="0" y="914400"/>
                  </a:lnTo>
                  <a:lnTo>
                    <a:pt x="914400" y="914400"/>
                  </a:lnTo>
                  <a:lnTo>
                    <a:pt x="914400" y="152400"/>
                  </a:lnTo>
                  <a:lnTo>
                    <a:pt x="906633" y="104217"/>
                  </a:lnTo>
                  <a:lnTo>
                    <a:pt x="885005" y="62380"/>
                  </a:lnTo>
                  <a:lnTo>
                    <a:pt x="852019" y="29394"/>
                  </a:lnTo>
                  <a:lnTo>
                    <a:pt x="810182" y="7766"/>
                  </a:lnTo>
                  <a:lnTo>
                    <a:pt x="762000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5334000" y="175260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914400" h="914400">
                  <a:moveTo>
                    <a:pt x="152400" y="0"/>
                  </a:moveTo>
                  <a:lnTo>
                    <a:pt x="762000" y="0"/>
                  </a:lnTo>
                  <a:lnTo>
                    <a:pt x="810182" y="7766"/>
                  </a:lnTo>
                  <a:lnTo>
                    <a:pt x="852019" y="29394"/>
                  </a:lnTo>
                  <a:lnTo>
                    <a:pt x="885005" y="62380"/>
                  </a:lnTo>
                  <a:lnTo>
                    <a:pt x="906633" y="104217"/>
                  </a:lnTo>
                  <a:lnTo>
                    <a:pt x="914400" y="152400"/>
                  </a:lnTo>
                  <a:lnTo>
                    <a:pt x="914400" y="914400"/>
                  </a:lnTo>
                  <a:lnTo>
                    <a:pt x="0" y="914400"/>
                  </a:lnTo>
                  <a:lnTo>
                    <a:pt x="0" y="152400"/>
                  </a:lnTo>
                  <a:lnTo>
                    <a:pt x="7766" y="104217"/>
                  </a:lnTo>
                  <a:lnTo>
                    <a:pt x="29394" y="62380"/>
                  </a:lnTo>
                  <a:lnTo>
                    <a:pt x="62380" y="29394"/>
                  </a:lnTo>
                  <a:lnTo>
                    <a:pt x="104217" y="7766"/>
                  </a:lnTo>
                  <a:lnTo>
                    <a:pt x="152400" y="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5261864" y="1430274"/>
              <a:ext cx="103505" cy="1315085"/>
            </a:xfrm>
            <a:custGeom>
              <a:avLst/>
              <a:gdLst/>
              <a:ahLst/>
              <a:cxnLst/>
              <a:rect l="l" t="t" r="r" b="b"/>
              <a:pathLst>
                <a:path w="103504" h="1315085">
                  <a:moveTo>
                    <a:pt x="7112" y="1218438"/>
                  </a:moveTo>
                  <a:lnTo>
                    <a:pt x="4063" y="1220089"/>
                  </a:lnTo>
                  <a:lnTo>
                    <a:pt x="1015" y="1221866"/>
                  </a:lnTo>
                  <a:lnTo>
                    <a:pt x="0" y="1225803"/>
                  </a:lnTo>
                  <a:lnTo>
                    <a:pt x="51435" y="1314577"/>
                  </a:lnTo>
                  <a:lnTo>
                    <a:pt x="58814" y="1302003"/>
                  </a:lnTo>
                  <a:lnTo>
                    <a:pt x="45212" y="1301877"/>
                  </a:lnTo>
                  <a:lnTo>
                    <a:pt x="45242" y="1278448"/>
                  </a:lnTo>
                  <a:lnTo>
                    <a:pt x="12700" y="1222502"/>
                  </a:lnTo>
                  <a:lnTo>
                    <a:pt x="11049" y="1219453"/>
                  </a:lnTo>
                  <a:lnTo>
                    <a:pt x="7112" y="1218438"/>
                  </a:lnTo>
                  <a:close/>
                </a:path>
                <a:path w="103504" h="1315085">
                  <a:moveTo>
                    <a:pt x="45266" y="1278490"/>
                  </a:moveTo>
                  <a:lnTo>
                    <a:pt x="45212" y="1301877"/>
                  </a:lnTo>
                  <a:lnTo>
                    <a:pt x="57912" y="1302003"/>
                  </a:lnTo>
                  <a:lnTo>
                    <a:pt x="57919" y="1298702"/>
                  </a:lnTo>
                  <a:lnTo>
                    <a:pt x="46100" y="1298702"/>
                  </a:lnTo>
                  <a:lnTo>
                    <a:pt x="51581" y="1289347"/>
                  </a:lnTo>
                  <a:lnTo>
                    <a:pt x="45266" y="1278490"/>
                  </a:lnTo>
                  <a:close/>
                </a:path>
                <a:path w="103504" h="1315085">
                  <a:moveTo>
                    <a:pt x="96393" y="1218564"/>
                  </a:moveTo>
                  <a:lnTo>
                    <a:pt x="92456" y="1219580"/>
                  </a:lnTo>
                  <a:lnTo>
                    <a:pt x="57967" y="1278448"/>
                  </a:lnTo>
                  <a:lnTo>
                    <a:pt x="57912" y="1302003"/>
                  </a:lnTo>
                  <a:lnTo>
                    <a:pt x="58814" y="1302003"/>
                  </a:lnTo>
                  <a:lnTo>
                    <a:pt x="103377" y="1226058"/>
                  </a:lnTo>
                  <a:lnTo>
                    <a:pt x="102362" y="1222121"/>
                  </a:lnTo>
                  <a:lnTo>
                    <a:pt x="99313" y="1220342"/>
                  </a:lnTo>
                  <a:lnTo>
                    <a:pt x="96393" y="1218564"/>
                  </a:lnTo>
                  <a:close/>
                </a:path>
                <a:path w="103504" h="1315085">
                  <a:moveTo>
                    <a:pt x="51581" y="1289347"/>
                  </a:moveTo>
                  <a:lnTo>
                    <a:pt x="46100" y="1298702"/>
                  </a:lnTo>
                  <a:lnTo>
                    <a:pt x="57023" y="1298702"/>
                  </a:lnTo>
                  <a:lnTo>
                    <a:pt x="51581" y="1289347"/>
                  </a:lnTo>
                  <a:close/>
                </a:path>
                <a:path w="103504" h="1315085">
                  <a:moveTo>
                    <a:pt x="57967" y="1278448"/>
                  </a:moveTo>
                  <a:lnTo>
                    <a:pt x="51581" y="1289347"/>
                  </a:lnTo>
                  <a:lnTo>
                    <a:pt x="57023" y="1298702"/>
                  </a:lnTo>
                  <a:lnTo>
                    <a:pt x="57919" y="1298702"/>
                  </a:lnTo>
                  <a:lnTo>
                    <a:pt x="57967" y="1278448"/>
                  </a:lnTo>
                  <a:close/>
                </a:path>
                <a:path w="103504" h="1315085">
                  <a:moveTo>
                    <a:pt x="48260" y="0"/>
                  </a:moveTo>
                  <a:lnTo>
                    <a:pt x="45266" y="1278490"/>
                  </a:lnTo>
                  <a:lnTo>
                    <a:pt x="51581" y="1289347"/>
                  </a:lnTo>
                  <a:lnTo>
                    <a:pt x="57967" y="1278448"/>
                  </a:lnTo>
                  <a:lnTo>
                    <a:pt x="60960" y="126"/>
                  </a:lnTo>
                  <a:lnTo>
                    <a:pt x="482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3810000" y="2038350"/>
              <a:ext cx="457200" cy="457200"/>
            </a:xfrm>
            <a:custGeom>
              <a:avLst/>
              <a:gdLst/>
              <a:ahLst/>
              <a:cxnLst/>
              <a:rect l="l" t="t" r="r" b="b"/>
              <a:pathLst>
                <a:path w="457200" h="457200">
                  <a:moveTo>
                    <a:pt x="228600" y="0"/>
                  </a:moveTo>
                  <a:lnTo>
                    <a:pt x="182533" y="4644"/>
                  </a:lnTo>
                  <a:lnTo>
                    <a:pt x="139624" y="17966"/>
                  </a:lnTo>
                  <a:lnTo>
                    <a:pt x="100793" y="39045"/>
                  </a:lnTo>
                  <a:lnTo>
                    <a:pt x="66960" y="66960"/>
                  </a:lnTo>
                  <a:lnTo>
                    <a:pt x="39045" y="100793"/>
                  </a:lnTo>
                  <a:lnTo>
                    <a:pt x="17966" y="139624"/>
                  </a:lnTo>
                  <a:lnTo>
                    <a:pt x="4644" y="182533"/>
                  </a:lnTo>
                  <a:lnTo>
                    <a:pt x="0" y="228600"/>
                  </a:lnTo>
                  <a:lnTo>
                    <a:pt x="4644" y="274666"/>
                  </a:lnTo>
                  <a:lnTo>
                    <a:pt x="17966" y="317575"/>
                  </a:lnTo>
                  <a:lnTo>
                    <a:pt x="39045" y="356406"/>
                  </a:lnTo>
                  <a:lnTo>
                    <a:pt x="66960" y="390239"/>
                  </a:lnTo>
                  <a:lnTo>
                    <a:pt x="100793" y="418154"/>
                  </a:lnTo>
                  <a:lnTo>
                    <a:pt x="139624" y="439233"/>
                  </a:lnTo>
                  <a:lnTo>
                    <a:pt x="182533" y="452555"/>
                  </a:lnTo>
                  <a:lnTo>
                    <a:pt x="228600" y="457200"/>
                  </a:lnTo>
                  <a:lnTo>
                    <a:pt x="274666" y="452555"/>
                  </a:lnTo>
                  <a:lnTo>
                    <a:pt x="317575" y="439233"/>
                  </a:lnTo>
                  <a:lnTo>
                    <a:pt x="356406" y="418154"/>
                  </a:lnTo>
                  <a:lnTo>
                    <a:pt x="390239" y="390239"/>
                  </a:lnTo>
                  <a:lnTo>
                    <a:pt x="418154" y="356406"/>
                  </a:lnTo>
                  <a:lnTo>
                    <a:pt x="439233" y="317575"/>
                  </a:lnTo>
                  <a:lnTo>
                    <a:pt x="452555" y="274666"/>
                  </a:lnTo>
                  <a:lnTo>
                    <a:pt x="457200" y="228600"/>
                  </a:lnTo>
                  <a:lnTo>
                    <a:pt x="452555" y="182533"/>
                  </a:lnTo>
                  <a:lnTo>
                    <a:pt x="439233" y="139624"/>
                  </a:lnTo>
                  <a:lnTo>
                    <a:pt x="418154" y="100793"/>
                  </a:lnTo>
                  <a:lnTo>
                    <a:pt x="390239" y="66960"/>
                  </a:lnTo>
                  <a:lnTo>
                    <a:pt x="356406" y="39045"/>
                  </a:lnTo>
                  <a:lnTo>
                    <a:pt x="317575" y="17966"/>
                  </a:lnTo>
                  <a:lnTo>
                    <a:pt x="274666" y="4644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3810000" y="2038350"/>
              <a:ext cx="457200" cy="457200"/>
            </a:xfrm>
            <a:custGeom>
              <a:avLst/>
              <a:gdLst/>
              <a:ahLst/>
              <a:cxnLst/>
              <a:rect l="l" t="t" r="r" b="b"/>
              <a:pathLst>
                <a:path w="457200" h="457200">
                  <a:moveTo>
                    <a:pt x="0" y="228600"/>
                  </a:moveTo>
                  <a:lnTo>
                    <a:pt x="4644" y="182533"/>
                  </a:lnTo>
                  <a:lnTo>
                    <a:pt x="17966" y="139624"/>
                  </a:lnTo>
                  <a:lnTo>
                    <a:pt x="39045" y="100793"/>
                  </a:lnTo>
                  <a:lnTo>
                    <a:pt x="66960" y="66960"/>
                  </a:lnTo>
                  <a:lnTo>
                    <a:pt x="100793" y="39045"/>
                  </a:lnTo>
                  <a:lnTo>
                    <a:pt x="139624" y="17966"/>
                  </a:lnTo>
                  <a:lnTo>
                    <a:pt x="182533" y="4644"/>
                  </a:lnTo>
                  <a:lnTo>
                    <a:pt x="228600" y="0"/>
                  </a:lnTo>
                  <a:lnTo>
                    <a:pt x="274666" y="4644"/>
                  </a:lnTo>
                  <a:lnTo>
                    <a:pt x="317575" y="17966"/>
                  </a:lnTo>
                  <a:lnTo>
                    <a:pt x="356406" y="39045"/>
                  </a:lnTo>
                  <a:lnTo>
                    <a:pt x="390239" y="66960"/>
                  </a:lnTo>
                  <a:lnTo>
                    <a:pt x="418154" y="100793"/>
                  </a:lnTo>
                  <a:lnTo>
                    <a:pt x="439233" y="139624"/>
                  </a:lnTo>
                  <a:lnTo>
                    <a:pt x="452555" y="182533"/>
                  </a:lnTo>
                  <a:lnTo>
                    <a:pt x="457200" y="228600"/>
                  </a:lnTo>
                  <a:lnTo>
                    <a:pt x="452555" y="274666"/>
                  </a:lnTo>
                  <a:lnTo>
                    <a:pt x="439233" y="317575"/>
                  </a:lnTo>
                  <a:lnTo>
                    <a:pt x="418154" y="356406"/>
                  </a:lnTo>
                  <a:lnTo>
                    <a:pt x="390239" y="390239"/>
                  </a:lnTo>
                  <a:lnTo>
                    <a:pt x="356406" y="418154"/>
                  </a:lnTo>
                  <a:lnTo>
                    <a:pt x="317575" y="439233"/>
                  </a:lnTo>
                  <a:lnTo>
                    <a:pt x="274666" y="452555"/>
                  </a:lnTo>
                  <a:lnTo>
                    <a:pt x="228600" y="457200"/>
                  </a:lnTo>
                  <a:lnTo>
                    <a:pt x="182533" y="452555"/>
                  </a:lnTo>
                  <a:lnTo>
                    <a:pt x="139624" y="439233"/>
                  </a:lnTo>
                  <a:lnTo>
                    <a:pt x="100793" y="418154"/>
                  </a:lnTo>
                  <a:lnTo>
                    <a:pt x="66960" y="390239"/>
                  </a:lnTo>
                  <a:lnTo>
                    <a:pt x="39045" y="356406"/>
                  </a:lnTo>
                  <a:lnTo>
                    <a:pt x="17966" y="317575"/>
                  </a:lnTo>
                  <a:lnTo>
                    <a:pt x="4644" y="274666"/>
                  </a:lnTo>
                  <a:lnTo>
                    <a:pt x="0" y="2286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4629150" y="2038350"/>
              <a:ext cx="457200" cy="457200"/>
            </a:xfrm>
            <a:custGeom>
              <a:avLst/>
              <a:gdLst/>
              <a:ahLst/>
              <a:cxnLst/>
              <a:rect l="l" t="t" r="r" b="b"/>
              <a:pathLst>
                <a:path w="457200" h="457200">
                  <a:moveTo>
                    <a:pt x="228600" y="0"/>
                  </a:moveTo>
                  <a:lnTo>
                    <a:pt x="182533" y="4644"/>
                  </a:lnTo>
                  <a:lnTo>
                    <a:pt x="139624" y="17966"/>
                  </a:lnTo>
                  <a:lnTo>
                    <a:pt x="100793" y="39045"/>
                  </a:lnTo>
                  <a:lnTo>
                    <a:pt x="66960" y="66960"/>
                  </a:lnTo>
                  <a:lnTo>
                    <a:pt x="39045" y="100793"/>
                  </a:lnTo>
                  <a:lnTo>
                    <a:pt x="17966" y="139624"/>
                  </a:lnTo>
                  <a:lnTo>
                    <a:pt x="4644" y="182533"/>
                  </a:lnTo>
                  <a:lnTo>
                    <a:pt x="0" y="228600"/>
                  </a:lnTo>
                  <a:lnTo>
                    <a:pt x="4644" y="274666"/>
                  </a:lnTo>
                  <a:lnTo>
                    <a:pt x="17966" y="317575"/>
                  </a:lnTo>
                  <a:lnTo>
                    <a:pt x="39045" y="356406"/>
                  </a:lnTo>
                  <a:lnTo>
                    <a:pt x="66960" y="390239"/>
                  </a:lnTo>
                  <a:lnTo>
                    <a:pt x="100793" y="418154"/>
                  </a:lnTo>
                  <a:lnTo>
                    <a:pt x="139624" y="439233"/>
                  </a:lnTo>
                  <a:lnTo>
                    <a:pt x="182533" y="452555"/>
                  </a:lnTo>
                  <a:lnTo>
                    <a:pt x="228600" y="457200"/>
                  </a:lnTo>
                  <a:lnTo>
                    <a:pt x="274666" y="452555"/>
                  </a:lnTo>
                  <a:lnTo>
                    <a:pt x="317575" y="439233"/>
                  </a:lnTo>
                  <a:lnTo>
                    <a:pt x="356406" y="418154"/>
                  </a:lnTo>
                  <a:lnTo>
                    <a:pt x="390239" y="390239"/>
                  </a:lnTo>
                  <a:lnTo>
                    <a:pt x="418154" y="356406"/>
                  </a:lnTo>
                  <a:lnTo>
                    <a:pt x="439233" y="317575"/>
                  </a:lnTo>
                  <a:lnTo>
                    <a:pt x="452555" y="274666"/>
                  </a:lnTo>
                  <a:lnTo>
                    <a:pt x="457200" y="228600"/>
                  </a:lnTo>
                  <a:lnTo>
                    <a:pt x="452555" y="182533"/>
                  </a:lnTo>
                  <a:lnTo>
                    <a:pt x="439233" y="139624"/>
                  </a:lnTo>
                  <a:lnTo>
                    <a:pt x="418154" y="100793"/>
                  </a:lnTo>
                  <a:lnTo>
                    <a:pt x="390239" y="66960"/>
                  </a:lnTo>
                  <a:lnTo>
                    <a:pt x="356406" y="39045"/>
                  </a:lnTo>
                  <a:lnTo>
                    <a:pt x="317575" y="17966"/>
                  </a:lnTo>
                  <a:lnTo>
                    <a:pt x="274666" y="4644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4629150" y="2038350"/>
              <a:ext cx="457200" cy="457200"/>
            </a:xfrm>
            <a:custGeom>
              <a:avLst/>
              <a:gdLst/>
              <a:ahLst/>
              <a:cxnLst/>
              <a:rect l="l" t="t" r="r" b="b"/>
              <a:pathLst>
                <a:path w="457200" h="457200">
                  <a:moveTo>
                    <a:pt x="0" y="228600"/>
                  </a:moveTo>
                  <a:lnTo>
                    <a:pt x="4644" y="182533"/>
                  </a:lnTo>
                  <a:lnTo>
                    <a:pt x="17966" y="139624"/>
                  </a:lnTo>
                  <a:lnTo>
                    <a:pt x="39045" y="100793"/>
                  </a:lnTo>
                  <a:lnTo>
                    <a:pt x="66960" y="66960"/>
                  </a:lnTo>
                  <a:lnTo>
                    <a:pt x="100793" y="39045"/>
                  </a:lnTo>
                  <a:lnTo>
                    <a:pt x="139624" y="17966"/>
                  </a:lnTo>
                  <a:lnTo>
                    <a:pt x="182533" y="4644"/>
                  </a:lnTo>
                  <a:lnTo>
                    <a:pt x="228600" y="0"/>
                  </a:lnTo>
                  <a:lnTo>
                    <a:pt x="274666" y="4644"/>
                  </a:lnTo>
                  <a:lnTo>
                    <a:pt x="317575" y="17966"/>
                  </a:lnTo>
                  <a:lnTo>
                    <a:pt x="356406" y="39045"/>
                  </a:lnTo>
                  <a:lnTo>
                    <a:pt x="390239" y="66960"/>
                  </a:lnTo>
                  <a:lnTo>
                    <a:pt x="418154" y="100793"/>
                  </a:lnTo>
                  <a:lnTo>
                    <a:pt x="439233" y="139624"/>
                  </a:lnTo>
                  <a:lnTo>
                    <a:pt x="452555" y="182533"/>
                  </a:lnTo>
                  <a:lnTo>
                    <a:pt x="457200" y="228600"/>
                  </a:lnTo>
                  <a:lnTo>
                    <a:pt x="452555" y="274666"/>
                  </a:lnTo>
                  <a:lnTo>
                    <a:pt x="439233" y="317575"/>
                  </a:lnTo>
                  <a:lnTo>
                    <a:pt x="418154" y="356406"/>
                  </a:lnTo>
                  <a:lnTo>
                    <a:pt x="390239" y="390239"/>
                  </a:lnTo>
                  <a:lnTo>
                    <a:pt x="356406" y="418154"/>
                  </a:lnTo>
                  <a:lnTo>
                    <a:pt x="317575" y="439233"/>
                  </a:lnTo>
                  <a:lnTo>
                    <a:pt x="274666" y="452555"/>
                  </a:lnTo>
                  <a:lnTo>
                    <a:pt x="228600" y="457200"/>
                  </a:lnTo>
                  <a:lnTo>
                    <a:pt x="182533" y="452555"/>
                  </a:lnTo>
                  <a:lnTo>
                    <a:pt x="139624" y="439233"/>
                  </a:lnTo>
                  <a:lnTo>
                    <a:pt x="100793" y="418154"/>
                  </a:lnTo>
                  <a:lnTo>
                    <a:pt x="66960" y="390239"/>
                  </a:lnTo>
                  <a:lnTo>
                    <a:pt x="39045" y="356406"/>
                  </a:lnTo>
                  <a:lnTo>
                    <a:pt x="17966" y="317575"/>
                  </a:lnTo>
                  <a:lnTo>
                    <a:pt x="4644" y="274666"/>
                  </a:lnTo>
                  <a:lnTo>
                    <a:pt x="0" y="2286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5543550" y="2019300"/>
              <a:ext cx="457200" cy="457200"/>
            </a:xfrm>
            <a:custGeom>
              <a:avLst/>
              <a:gdLst/>
              <a:ahLst/>
              <a:cxnLst/>
              <a:rect l="l" t="t" r="r" b="b"/>
              <a:pathLst>
                <a:path w="457200" h="457200">
                  <a:moveTo>
                    <a:pt x="228600" y="0"/>
                  </a:moveTo>
                  <a:lnTo>
                    <a:pt x="182533" y="4644"/>
                  </a:lnTo>
                  <a:lnTo>
                    <a:pt x="139624" y="17966"/>
                  </a:lnTo>
                  <a:lnTo>
                    <a:pt x="100793" y="39045"/>
                  </a:lnTo>
                  <a:lnTo>
                    <a:pt x="66960" y="66960"/>
                  </a:lnTo>
                  <a:lnTo>
                    <a:pt x="39045" y="100793"/>
                  </a:lnTo>
                  <a:lnTo>
                    <a:pt x="17966" y="139624"/>
                  </a:lnTo>
                  <a:lnTo>
                    <a:pt x="4644" y="182533"/>
                  </a:lnTo>
                  <a:lnTo>
                    <a:pt x="0" y="228600"/>
                  </a:lnTo>
                  <a:lnTo>
                    <a:pt x="4644" y="274666"/>
                  </a:lnTo>
                  <a:lnTo>
                    <a:pt x="17966" y="317575"/>
                  </a:lnTo>
                  <a:lnTo>
                    <a:pt x="39045" y="356406"/>
                  </a:lnTo>
                  <a:lnTo>
                    <a:pt x="66960" y="390239"/>
                  </a:lnTo>
                  <a:lnTo>
                    <a:pt x="100793" y="418154"/>
                  </a:lnTo>
                  <a:lnTo>
                    <a:pt x="139624" y="439233"/>
                  </a:lnTo>
                  <a:lnTo>
                    <a:pt x="182533" y="452555"/>
                  </a:lnTo>
                  <a:lnTo>
                    <a:pt x="228600" y="457200"/>
                  </a:lnTo>
                  <a:lnTo>
                    <a:pt x="274666" y="452555"/>
                  </a:lnTo>
                  <a:lnTo>
                    <a:pt x="317575" y="439233"/>
                  </a:lnTo>
                  <a:lnTo>
                    <a:pt x="356406" y="418154"/>
                  </a:lnTo>
                  <a:lnTo>
                    <a:pt x="390239" y="390239"/>
                  </a:lnTo>
                  <a:lnTo>
                    <a:pt x="418154" y="356406"/>
                  </a:lnTo>
                  <a:lnTo>
                    <a:pt x="439233" y="317575"/>
                  </a:lnTo>
                  <a:lnTo>
                    <a:pt x="452555" y="274666"/>
                  </a:lnTo>
                  <a:lnTo>
                    <a:pt x="457200" y="228600"/>
                  </a:lnTo>
                  <a:lnTo>
                    <a:pt x="452555" y="182533"/>
                  </a:lnTo>
                  <a:lnTo>
                    <a:pt x="439233" y="139624"/>
                  </a:lnTo>
                  <a:lnTo>
                    <a:pt x="418154" y="100793"/>
                  </a:lnTo>
                  <a:lnTo>
                    <a:pt x="390239" y="66960"/>
                  </a:lnTo>
                  <a:lnTo>
                    <a:pt x="356406" y="39045"/>
                  </a:lnTo>
                  <a:lnTo>
                    <a:pt x="317575" y="17966"/>
                  </a:lnTo>
                  <a:lnTo>
                    <a:pt x="274666" y="4644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5543550" y="2019300"/>
              <a:ext cx="457200" cy="457200"/>
            </a:xfrm>
            <a:custGeom>
              <a:avLst/>
              <a:gdLst/>
              <a:ahLst/>
              <a:cxnLst/>
              <a:rect l="l" t="t" r="r" b="b"/>
              <a:pathLst>
                <a:path w="457200" h="457200">
                  <a:moveTo>
                    <a:pt x="0" y="228600"/>
                  </a:moveTo>
                  <a:lnTo>
                    <a:pt x="4644" y="182533"/>
                  </a:lnTo>
                  <a:lnTo>
                    <a:pt x="17966" y="139624"/>
                  </a:lnTo>
                  <a:lnTo>
                    <a:pt x="39045" y="100793"/>
                  </a:lnTo>
                  <a:lnTo>
                    <a:pt x="66960" y="66960"/>
                  </a:lnTo>
                  <a:lnTo>
                    <a:pt x="100793" y="39045"/>
                  </a:lnTo>
                  <a:lnTo>
                    <a:pt x="139624" y="17966"/>
                  </a:lnTo>
                  <a:lnTo>
                    <a:pt x="182533" y="4644"/>
                  </a:lnTo>
                  <a:lnTo>
                    <a:pt x="228600" y="0"/>
                  </a:lnTo>
                  <a:lnTo>
                    <a:pt x="274666" y="4644"/>
                  </a:lnTo>
                  <a:lnTo>
                    <a:pt x="317575" y="17966"/>
                  </a:lnTo>
                  <a:lnTo>
                    <a:pt x="356406" y="39045"/>
                  </a:lnTo>
                  <a:lnTo>
                    <a:pt x="390239" y="66960"/>
                  </a:lnTo>
                  <a:lnTo>
                    <a:pt x="418154" y="100793"/>
                  </a:lnTo>
                  <a:lnTo>
                    <a:pt x="439233" y="139624"/>
                  </a:lnTo>
                  <a:lnTo>
                    <a:pt x="452555" y="182533"/>
                  </a:lnTo>
                  <a:lnTo>
                    <a:pt x="457200" y="228600"/>
                  </a:lnTo>
                  <a:lnTo>
                    <a:pt x="452555" y="274666"/>
                  </a:lnTo>
                  <a:lnTo>
                    <a:pt x="439233" y="317575"/>
                  </a:lnTo>
                  <a:lnTo>
                    <a:pt x="418154" y="356406"/>
                  </a:lnTo>
                  <a:lnTo>
                    <a:pt x="390239" y="390239"/>
                  </a:lnTo>
                  <a:lnTo>
                    <a:pt x="356406" y="418154"/>
                  </a:lnTo>
                  <a:lnTo>
                    <a:pt x="317575" y="439233"/>
                  </a:lnTo>
                  <a:lnTo>
                    <a:pt x="274666" y="452555"/>
                  </a:lnTo>
                  <a:lnTo>
                    <a:pt x="228600" y="457200"/>
                  </a:lnTo>
                  <a:lnTo>
                    <a:pt x="182533" y="452555"/>
                  </a:lnTo>
                  <a:lnTo>
                    <a:pt x="139624" y="439233"/>
                  </a:lnTo>
                  <a:lnTo>
                    <a:pt x="100793" y="418154"/>
                  </a:lnTo>
                  <a:lnTo>
                    <a:pt x="66960" y="390239"/>
                  </a:lnTo>
                  <a:lnTo>
                    <a:pt x="39045" y="356406"/>
                  </a:lnTo>
                  <a:lnTo>
                    <a:pt x="17966" y="317575"/>
                  </a:lnTo>
                  <a:lnTo>
                    <a:pt x="4644" y="274666"/>
                  </a:lnTo>
                  <a:lnTo>
                    <a:pt x="0" y="2286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/>
          <p:cNvSpPr txBox="1"/>
          <p:nvPr/>
        </p:nvSpPr>
        <p:spPr>
          <a:xfrm>
            <a:off x="5337047" y="928718"/>
            <a:ext cx="3556635" cy="1511935"/>
          </a:xfrm>
          <a:prstGeom prst="rect">
            <a:avLst/>
          </a:prstGeom>
        </p:spPr>
        <p:txBody>
          <a:bodyPr wrap="square" lIns="0" tIns="267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110"/>
              </a:spcBef>
            </a:pPr>
            <a:r>
              <a:rPr dirty="0" sz="3200" spc="-5">
                <a:solidFill>
                  <a:srgbClr val="FFFF00"/>
                </a:solidFill>
                <a:latin typeface="Arial MT"/>
                <a:cs typeface="Arial MT"/>
              </a:rPr>
              <a:t>antigen</a:t>
            </a:r>
            <a:endParaRPr sz="3200">
              <a:latin typeface="Arial MT"/>
              <a:cs typeface="Arial MT"/>
            </a:endParaRPr>
          </a:p>
          <a:p>
            <a:pPr marL="1174750">
              <a:lnSpc>
                <a:spcPct val="100000"/>
              </a:lnSpc>
              <a:spcBef>
                <a:spcPts val="2010"/>
              </a:spcBef>
            </a:pPr>
            <a:r>
              <a:rPr dirty="0" sz="3200" spc="-5">
                <a:solidFill>
                  <a:srgbClr val="FF0000"/>
                </a:solidFill>
                <a:latin typeface="Arial MT"/>
                <a:cs typeface="Arial MT"/>
              </a:rPr>
              <a:t>Epithelial</a:t>
            </a:r>
            <a:r>
              <a:rPr dirty="0" sz="3200" spc="-55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0000"/>
                </a:solidFill>
                <a:latin typeface="Arial MT"/>
                <a:cs typeface="Arial MT"/>
              </a:rPr>
              <a:t>cell</a:t>
            </a:r>
            <a:endParaRPr sz="3200">
              <a:latin typeface="Arial MT"/>
              <a:cs typeface="Arial MT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5270466" y="2948570"/>
            <a:ext cx="946785" cy="1572895"/>
            <a:chOff x="5270466" y="2948570"/>
            <a:chExt cx="946785" cy="1572895"/>
          </a:xfrm>
        </p:grpSpPr>
        <p:sp>
          <p:nvSpPr>
            <p:cNvPr id="19" name="object 19"/>
            <p:cNvSpPr/>
            <p:nvPr/>
          </p:nvSpPr>
          <p:spPr>
            <a:xfrm>
              <a:off x="5276816" y="2954920"/>
              <a:ext cx="915035" cy="613410"/>
            </a:xfrm>
            <a:custGeom>
              <a:avLst/>
              <a:gdLst/>
              <a:ahLst/>
              <a:cxnLst/>
              <a:rect l="l" t="t" r="r" b="b"/>
              <a:pathLst>
                <a:path w="915035" h="613410">
                  <a:moveTo>
                    <a:pt x="585935" y="554724"/>
                  </a:moveTo>
                  <a:lnTo>
                    <a:pt x="348902" y="554724"/>
                  </a:lnTo>
                  <a:lnTo>
                    <a:pt x="364255" y="572295"/>
                  </a:lnTo>
                  <a:lnTo>
                    <a:pt x="382573" y="587093"/>
                  </a:lnTo>
                  <a:lnTo>
                    <a:pt x="403391" y="598818"/>
                  </a:lnTo>
                  <a:lnTo>
                    <a:pt x="426245" y="607175"/>
                  </a:lnTo>
                  <a:lnTo>
                    <a:pt x="471598" y="612793"/>
                  </a:lnTo>
                  <a:lnTo>
                    <a:pt x="515025" y="605458"/>
                  </a:lnTo>
                  <a:lnTo>
                    <a:pt x="553594" y="586601"/>
                  </a:lnTo>
                  <a:lnTo>
                    <a:pt x="584371" y="557655"/>
                  </a:lnTo>
                  <a:lnTo>
                    <a:pt x="585935" y="554724"/>
                  </a:lnTo>
                  <a:close/>
                </a:path>
                <a:path w="915035" h="613410">
                  <a:moveTo>
                    <a:pt x="228764" y="53846"/>
                  </a:moveTo>
                  <a:lnTo>
                    <a:pt x="161214" y="67088"/>
                  </a:lnTo>
                  <a:lnTo>
                    <a:pt x="125048" y="90226"/>
                  </a:lnTo>
                  <a:lnTo>
                    <a:pt x="98538" y="121977"/>
                  </a:lnTo>
                  <a:lnTo>
                    <a:pt x="83709" y="159927"/>
                  </a:lnTo>
                  <a:lnTo>
                    <a:pt x="82583" y="201664"/>
                  </a:lnTo>
                  <a:lnTo>
                    <a:pt x="81821" y="203569"/>
                  </a:lnTo>
                  <a:lnTo>
                    <a:pt x="41451" y="216538"/>
                  </a:lnTo>
                  <a:lnTo>
                    <a:pt x="11844" y="244844"/>
                  </a:lnTo>
                  <a:lnTo>
                    <a:pt x="0" y="276488"/>
                  </a:lnTo>
                  <a:lnTo>
                    <a:pt x="2240" y="308740"/>
                  </a:lnTo>
                  <a:lnTo>
                    <a:pt x="17506" y="337873"/>
                  </a:lnTo>
                  <a:lnTo>
                    <a:pt x="44737" y="360160"/>
                  </a:lnTo>
                  <a:lnTo>
                    <a:pt x="32678" y="374872"/>
                  </a:lnTo>
                  <a:lnTo>
                    <a:pt x="24465" y="391370"/>
                  </a:lnTo>
                  <a:lnTo>
                    <a:pt x="20323" y="409059"/>
                  </a:lnTo>
                  <a:lnTo>
                    <a:pt x="20480" y="427343"/>
                  </a:lnTo>
                  <a:lnTo>
                    <a:pt x="31884" y="459051"/>
                  </a:lnTo>
                  <a:lnTo>
                    <a:pt x="54945" y="483461"/>
                  </a:lnTo>
                  <a:lnTo>
                    <a:pt x="86363" y="498226"/>
                  </a:lnTo>
                  <a:lnTo>
                    <a:pt x="122842" y="501003"/>
                  </a:lnTo>
                  <a:lnTo>
                    <a:pt x="123477" y="501892"/>
                  </a:lnTo>
                  <a:lnTo>
                    <a:pt x="158370" y="540227"/>
                  </a:lnTo>
                  <a:lnTo>
                    <a:pt x="201373" y="564453"/>
                  </a:lnTo>
                  <a:lnTo>
                    <a:pt x="249930" y="575505"/>
                  </a:lnTo>
                  <a:lnTo>
                    <a:pt x="300339" y="572542"/>
                  </a:lnTo>
                  <a:lnTo>
                    <a:pt x="348902" y="554724"/>
                  </a:lnTo>
                  <a:lnTo>
                    <a:pt x="585935" y="554724"/>
                  </a:lnTo>
                  <a:lnTo>
                    <a:pt x="604426" y="520053"/>
                  </a:lnTo>
                  <a:lnTo>
                    <a:pt x="730132" y="520053"/>
                  </a:lnTo>
                  <a:lnTo>
                    <a:pt x="755223" y="504908"/>
                  </a:lnTo>
                  <a:lnTo>
                    <a:pt x="781768" y="469614"/>
                  </a:lnTo>
                  <a:lnTo>
                    <a:pt x="791751" y="426200"/>
                  </a:lnTo>
                  <a:lnTo>
                    <a:pt x="809765" y="422763"/>
                  </a:lnTo>
                  <a:lnTo>
                    <a:pt x="858807" y="400546"/>
                  </a:lnTo>
                  <a:lnTo>
                    <a:pt x="890328" y="370049"/>
                  </a:lnTo>
                  <a:lnTo>
                    <a:pt x="909162" y="333451"/>
                  </a:lnTo>
                  <a:lnTo>
                    <a:pt x="914878" y="293762"/>
                  </a:lnTo>
                  <a:lnTo>
                    <a:pt x="907043" y="253994"/>
                  </a:lnTo>
                  <a:lnTo>
                    <a:pt x="885223" y="217158"/>
                  </a:lnTo>
                  <a:lnTo>
                    <a:pt x="887255" y="212713"/>
                  </a:lnTo>
                  <a:lnTo>
                    <a:pt x="889033" y="208141"/>
                  </a:lnTo>
                  <a:lnTo>
                    <a:pt x="890303" y="203569"/>
                  </a:lnTo>
                  <a:lnTo>
                    <a:pt x="893298" y="162692"/>
                  </a:lnTo>
                  <a:lnTo>
                    <a:pt x="879397" y="125257"/>
                  </a:lnTo>
                  <a:lnTo>
                    <a:pt x="851138" y="95323"/>
                  </a:lnTo>
                  <a:lnTo>
                    <a:pt x="811055" y="76950"/>
                  </a:lnTo>
                  <a:lnTo>
                    <a:pt x="809471" y="71616"/>
                  </a:lnTo>
                  <a:lnTo>
                    <a:pt x="296451" y="71616"/>
                  </a:lnTo>
                  <a:lnTo>
                    <a:pt x="274984" y="62247"/>
                  </a:lnTo>
                  <a:lnTo>
                    <a:pt x="252255" y="56296"/>
                  </a:lnTo>
                  <a:lnTo>
                    <a:pt x="228764" y="53846"/>
                  </a:lnTo>
                  <a:close/>
                </a:path>
                <a:path w="915035" h="613410">
                  <a:moveTo>
                    <a:pt x="730132" y="520053"/>
                  </a:moveTo>
                  <a:lnTo>
                    <a:pt x="604426" y="520053"/>
                  </a:lnTo>
                  <a:lnTo>
                    <a:pt x="619319" y="527282"/>
                  </a:lnTo>
                  <a:lnTo>
                    <a:pt x="635081" y="532546"/>
                  </a:lnTo>
                  <a:lnTo>
                    <a:pt x="651486" y="535787"/>
                  </a:lnTo>
                  <a:lnTo>
                    <a:pt x="668307" y="536944"/>
                  </a:lnTo>
                  <a:lnTo>
                    <a:pt x="716081" y="528534"/>
                  </a:lnTo>
                  <a:lnTo>
                    <a:pt x="730132" y="520053"/>
                  </a:lnTo>
                  <a:close/>
                </a:path>
                <a:path w="915035" h="613410">
                  <a:moveTo>
                    <a:pt x="406161" y="17287"/>
                  </a:moveTo>
                  <a:lnTo>
                    <a:pt x="363110" y="21419"/>
                  </a:lnTo>
                  <a:lnTo>
                    <a:pt x="324893" y="39981"/>
                  </a:lnTo>
                  <a:lnTo>
                    <a:pt x="296451" y="71616"/>
                  </a:lnTo>
                  <a:lnTo>
                    <a:pt x="809471" y="71616"/>
                  </a:lnTo>
                  <a:lnTo>
                    <a:pt x="806424" y="61358"/>
                  </a:lnTo>
                  <a:lnTo>
                    <a:pt x="798958" y="46803"/>
                  </a:lnTo>
                  <a:lnTo>
                    <a:pt x="798704" y="46470"/>
                  </a:lnTo>
                  <a:lnTo>
                    <a:pt x="475394" y="46470"/>
                  </a:lnTo>
                  <a:lnTo>
                    <a:pt x="469322" y="41445"/>
                  </a:lnTo>
                  <a:lnTo>
                    <a:pt x="462916" y="36849"/>
                  </a:lnTo>
                  <a:lnTo>
                    <a:pt x="456178" y="32682"/>
                  </a:lnTo>
                  <a:lnTo>
                    <a:pt x="449105" y="28944"/>
                  </a:lnTo>
                  <a:lnTo>
                    <a:pt x="406161" y="17287"/>
                  </a:lnTo>
                  <a:close/>
                </a:path>
                <a:path w="915035" h="613410">
                  <a:moveTo>
                    <a:pt x="563834" y="0"/>
                  </a:moveTo>
                  <a:lnTo>
                    <a:pt x="528734" y="4179"/>
                  </a:lnTo>
                  <a:lnTo>
                    <a:pt x="497921" y="20073"/>
                  </a:lnTo>
                  <a:lnTo>
                    <a:pt x="475394" y="46470"/>
                  </a:lnTo>
                  <a:lnTo>
                    <a:pt x="798704" y="46470"/>
                  </a:lnTo>
                  <a:lnTo>
                    <a:pt x="788874" y="33605"/>
                  </a:lnTo>
                  <a:lnTo>
                    <a:pt x="788226" y="33008"/>
                  </a:lnTo>
                  <a:lnTo>
                    <a:pt x="631477" y="33008"/>
                  </a:lnTo>
                  <a:lnTo>
                    <a:pt x="624633" y="25681"/>
                  </a:lnTo>
                  <a:lnTo>
                    <a:pt x="616920" y="19165"/>
                  </a:lnTo>
                  <a:lnTo>
                    <a:pt x="608421" y="13505"/>
                  </a:lnTo>
                  <a:lnTo>
                    <a:pt x="599219" y="8751"/>
                  </a:lnTo>
                  <a:lnTo>
                    <a:pt x="563834" y="0"/>
                  </a:lnTo>
                  <a:close/>
                </a:path>
                <a:path w="915035" h="613410">
                  <a:moveTo>
                    <a:pt x="701454" y="257"/>
                  </a:moveTo>
                  <a:lnTo>
                    <a:pt x="663513" y="9995"/>
                  </a:lnTo>
                  <a:lnTo>
                    <a:pt x="631477" y="33008"/>
                  </a:lnTo>
                  <a:lnTo>
                    <a:pt x="788226" y="33008"/>
                  </a:lnTo>
                  <a:lnTo>
                    <a:pt x="776384" y="22086"/>
                  </a:lnTo>
                  <a:lnTo>
                    <a:pt x="740634" y="4165"/>
                  </a:lnTo>
                  <a:lnTo>
                    <a:pt x="701454" y="257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0" name="object 2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19801" y="3519297"/>
              <a:ext cx="110489" cy="139826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5276816" y="2954920"/>
              <a:ext cx="915035" cy="704215"/>
            </a:xfrm>
            <a:custGeom>
              <a:avLst/>
              <a:gdLst/>
              <a:ahLst/>
              <a:cxnLst/>
              <a:rect l="l" t="t" r="r" b="b"/>
              <a:pathLst>
                <a:path w="915035" h="704214">
                  <a:moveTo>
                    <a:pt x="82583" y="201664"/>
                  </a:moveTo>
                  <a:lnTo>
                    <a:pt x="83709" y="159927"/>
                  </a:lnTo>
                  <a:lnTo>
                    <a:pt x="98538" y="121977"/>
                  </a:lnTo>
                  <a:lnTo>
                    <a:pt x="125048" y="90226"/>
                  </a:lnTo>
                  <a:lnTo>
                    <a:pt x="161214" y="67088"/>
                  </a:lnTo>
                  <a:lnTo>
                    <a:pt x="205011" y="54979"/>
                  </a:lnTo>
                  <a:lnTo>
                    <a:pt x="228764" y="53846"/>
                  </a:lnTo>
                  <a:lnTo>
                    <a:pt x="252255" y="56296"/>
                  </a:lnTo>
                  <a:lnTo>
                    <a:pt x="274984" y="62247"/>
                  </a:lnTo>
                  <a:lnTo>
                    <a:pt x="296451" y="71616"/>
                  </a:lnTo>
                  <a:lnTo>
                    <a:pt x="324893" y="39981"/>
                  </a:lnTo>
                  <a:lnTo>
                    <a:pt x="363110" y="21419"/>
                  </a:lnTo>
                  <a:lnTo>
                    <a:pt x="406161" y="17287"/>
                  </a:lnTo>
                  <a:lnTo>
                    <a:pt x="449105" y="28944"/>
                  </a:lnTo>
                  <a:lnTo>
                    <a:pt x="456178" y="32682"/>
                  </a:lnTo>
                  <a:lnTo>
                    <a:pt x="462916" y="36849"/>
                  </a:lnTo>
                  <a:lnTo>
                    <a:pt x="469322" y="41445"/>
                  </a:lnTo>
                  <a:lnTo>
                    <a:pt x="475394" y="46470"/>
                  </a:lnTo>
                  <a:lnTo>
                    <a:pt x="497921" y="20073"/>
                  </a:lnTo>
                  <a:lnTo>
                    <a:pt x="528734" y="4179"/>
                  </a:lnTo>
                  <a:lnTo>
                    <a:pt x="563834" y="0"/>
                  </a:lnTo>
                  <a:lnTo>
                    <a:pt x="599219" y="8751"/>
                  </a:lnTo>
                  <a:lnTo>
                    <a:pt x="608421" y="13505"/>
                  </a:lnTo>
                  <a:lnTo>
                    <a:pt x="616920" y="19165"/>
                  </a:lnTo>
                  <a:lnTo>
                    <a:pt x="624633" y="25681"/>
                  </a:lnTo>
                  <a:lnTo>
                    <a:pt x="631477" y="33008"/>
                  </a:lnTo>
                  <a:lnTo>
                    <a:pt x="663513" y="9995"/>
                  </a:lnTo>
                  <a:lnTo>
                    <a:pt x="701454" y="257"/>
                  </a:lnTo>
                  <a:lnTo>
                    <a:pt x="740634" y="4165"/>
                  </a:lnTo>
                  <a:lnTo>
                    <a:pt x="776384" y="22086"/>
                  </a:lnTo>
                  <a:lnTo>
                    <a:pt x="806424" y="61358"/>
                  </a:lnTo>
                  <a:lnTo>
                    <a:pt x="811055" y="76950"/>
                  </a:lnTo>
                  <a:lnTo>
                    <a:pt x="851138" y="95323"/>
                  </a:lnTo>
                  <a:lnTo>
                    <a:pt x="879397" y="125257"/>
                  </a:lnTo>
                  <a:lnTo>
                    <a:pt x="893298" y="162692"/>
                  </a:lnTo>
                  <a:lnTo>
                    <a:pt x="890303" y="203569"/>
                  </a:lnTo>
                  <a:lnTo>
                    <a:pt x="889033" y="208141"/>
                  </a:lnTo>
                  <a:lnTo>
                    <a:pt x="887255" y="212713"/>
                  </a:lnTo>
                  <a:lnTo>
                    <a:pt x="885223" y="217158"/>
                  </a:lnTo>
                  <a:lnTo>
                    <a:pt x="907043" y="253994"/>
                  </a:lnTo>
                  <a:lnTo>
                    <a:pt x="914878" y="293762"/>
                  </a:lnTo>
                  <a:lnTo>
                    <a:pt x="909162" y="333451"/>
                  </a:lnTo>
                  <a:lnTo>
                    <a:pt x="890328" y="370049"/>
                  </a:lnTo>
                  <a:lnTo>
                    <a:pt x="858807" y="400546"/>
                  </a:lnTo>
                  <a:lnTo>
                    <a:pt x="809765" y="422763"/>
                  </a:lnTo>
                  <a:lnTo>
                    <a:pt x="791751" y="426200"/>
                  </a:lnTo>
                  <a:lnTo>
                    <a:pt x="781768" y="469614"/>
                  </a:lnTo>
                  <a:lnTo>
                    <a:pt x="755223" y="504908"/>
                  </a:lnTo>
                  <a:lnTo>
                    <a:pt x="716081" y="528534"/>
                  </a:lnTo>
                  <a:lnTo>
                    <a:pt x="668307" y="536944"/>
                  </a:lnTo>
                  <a:lnTo>
                    <a:pt x="651486" y="535787"/>
                  </a:lnTo>
                  <a:lnTo>
                    <a:pt x="635081" y="532546"/>
                  </a:lnTo>
                  <a:lnTo>
                    <a:pt x="619319" y="527282"/>
                  </a:lnTo>
                  <a:lnTo>
                    <a:pt x="604426" y="520053"/>
                  </a:lnTo>
                  <a:lnTo>
                    <a:pt x="584371" y="557655"/>
                  </a:lnTo>
                  <a:lnTo>
                    <a:pt x="553594" y="586601"/>
                  </a:lnTo>
                  <a:lnTo>
                    <a:pt x="515025" y="605458"/>
                  </a:lnTo>
                  <a:lnTo>
                    <a:pt x="471598" y="612793"/>
                  </a:lnTo>
                  <a:lnTo>
                    <a:pt x="426245" y="607175"/>
                  </a:lnTo>
                  <a:lnTo>
                    <a:pt x="403391" y="598818"/>
                  </a:lnTo>
                  <a:lnTo>
                    <a:pt x="382573" y="587093"/>
                  </a:lnTo>
                  <a:lnTo>
                    <a:pt x="364255" y="572295"/>
                  </a:lnTo>
                  <a:lnTo>
                    <a:pt x="348902" y="554724"/>
                  </a:lnTo>
                  <a:lnTo>
                    <a:pt x="300339" y="572542"/>
                  </a:lnTo>
                  <a:lnTo>
                    <a:pt x="249930" y="575505"/>
                  </a:lnTo>
                  <a:lnTo>
                    <a:pt x="201373" y="564453"/>
                  </a:lnTo>
                  <a:lnTo>
                    <a:pt x="158370" y="540227"/>
                  </a:lnTo>
                  <a:lnTo>
                    <a:pt x="124620" y="503670"/>
                  </a:lnTo>
                  <a:lnTo>
                    <a:pt x="123985" y="502781"/>
                  </a:lnTo>
                  <a:lnTo>
                    <a:pt x="123477" y="501892"/>
                  </a:lnTo>
                  <a:lnTo>
                    <a:pt x="122842" y="501003"/>
                  </a:lnTo>
                  <a:lnTo>
                    <a:pt x="86363" y="498226"/>
                  </a:lnTo>
                  <a:lnTo>
                    <a:pt x="54945" y="483461"/>
                  </a:lnTo>
                  <a:lnTo>
                    <a:pt x="31884" y="459051"/>
                  </a:lnTo>
                  <a:lnTo>
                    <a:pt x="20480" y="427343"/>
                  </a:lnTo>
                  <a:lnTo>
                    <a:pt x="20323" y="409059"/>
                  </a:lnTo>
                  <a:lnTo>
                    <a:pt x="24465" y="391370"/>
                  </a:lnTo>
                  <a:lnTo>
                    <a:pt x="32678" y="374872"/>
                  </a:lnTo>
                  <a:lnTo>
                    <a:pt x="44737" y="360160"/>
                  </a:lnTo>
                  <a:lnTo>
                    <a:pt x="17506" y="337873"/>
                  </a:lnTo>
                  <a:lnTo>
                    <a:pt x="2240" y="308740"/>
                  </a:lnTo>
                  <a:lnTo>
                    <a:pt x="0" y="276488"/>
                  </a:lnTo>
                  <a:lnTo>
                    <a:pt x="11844" y="244844"/>
                  </a:lnTo>
                  <a:lnTo>
                    <a:pt x="24939" y="228982"/>
                  </a:lnTo>
                  <a:lnTo>
                    <a:pt x="41451" y="216538"/>
                  </a:lnTo>
                  <a:lnTo>
                    <a:pt x="60654" y="207928"/>
                  </a:lnTo>
                  <a:lnTo>
                    <a:pt x="81821" y="203569"/>
                  </a:lnTo>
                  <a:lnTo>
                    <a:pt x="82583" y="201664"/>
                  </a:lnTo>
                  <a:close/>
                </a:path>
                <a:path w="915035" h="704214">
                  <a:moveTo>
                    <a:pt x="283751" y="687185"/>
                  </a:moveTo>
                  <a:lnTo>
                    <a:pt x="283751" y="696583"/>
                  </a:lnTo>
                  <a:lnTo>
                    <a:pt x="276131" y="704203"/>
                  </a:lnTo>
                  <a:lnTo>
                    <a:pt x="266733" y="704203"/>
                  </a:lnTo>
                  <a:lnTo>
                    <a:pt x="257335" y="704203"/>
                  </a:lnTo>
                  <a:lnTo>
                    <a:pt x="249715" y="696583"/>
                  </a:lnTo>
                  <a:lnTo>
                    <a:pt x="249715" y="687185"/>
                  </a:lnTo>
                  <a:lnTo>
                    <a:pt x="249715" y="677787"/>
                  </a:lnTo>
                  <a:lnTo>
                    <a:pt x="257335" y="670167"/>
                  </a:lnTo>
                  <a:lnTo>
                    <a:pt x="266733" y="670167"/>
                  </a:lnTo>
                  <a:lnTo>
                    <a:pt x="276131" y="670167"/>
                  </a:lnTo>
                  <a:lnTo>
                    <a:pt x="283751" y="677787"/>
                  </a:lnTo>
                  <a:lnTo>
                    <a:pt x="283751" y="687185"/>
                  </a:lnTo>
                  <a:close/>
                </a:path>
                <a:path w="915035" h="704214">
                  <a:moveTo>
                    <a:pt x="311056" y="666611"/>
                  </a:moveTo>
                  <a:lnTo>
                    <a:pt x="308381" y="679858"/>
                  </a:lnTo>
                  <a:lnTo>
                    <a:pt x="301087" y="690677"/>
                  </a:lnTo>
                  <a:lnTo>
                    <a:pt x="290268" y="697972"/>
                  </a:lnTo>
                  <a:lnTo>
                    <a:pt x="277020" y="700647"/>
                  </a:lnTo>
                  <a:lnTo>
                    <a:pt x="263773" y="697972"/>
                  </a:lnTo>
                  <a:lnTo>
                    <a:pt x="252954" y="690677"/>
                  </a:lnTo>
                  <a:lnTo>
                    <a:pt x="245659" y="679858"/>
                  </a:lnTo>
                  <a:lnTo>
                    <a:pt x="242984" y="666611"/>
                  </a:lnTo>
                  <a:lnTo>
                    <a:pt x="245659" y="653363"/>
                  </a:lnTo>
                  <a:lnTo>
                    <a:pt x="252954" y="642544"/>
                  </a:lnTo>
                  <a:lnTo>
                    <a:pt x="263773" y="635250"/>
                  </a:lnTo>
                  <a:lnTo>
                    <a:pt x="277020" y="632575"/>
                  </a:lnTo>
                  <a:lnTo>
                    <a:pt x="290268" y="635250"/>
                  </a:lnTo>
                  <a:lnTo>
                    <a:pt x="301087" y="642544"/>
                  </a:lnTo>
                  <a:lnTo>
                    <a:pt x="308381" y="653363"/>
                  </a:lnTo>
                  <a:lnTo>
                    <a:pt x="311056" y="666611"/>
                  </a:lnTo>
                  <a:close/>
                </a:path>
                <a:path w="915035" h="704214">
                  <a:moveTo>
                    <a:pt x="353474" y="615557"/>
                  </a:moveTo>
                  <a:lnTo>
                    <a:pt x="349462" y="635428"/>
                  </a:lnTo>
                  <a:lnTo>
                    <a:pt x="338520" y="651656"/>
                  </a:lnTo>
                  <a:lnTo>
                    <a:pt x="322292" y="662598"/>
                  </a:lnTo>
                  <a:lnTo>
                    <a:pt x="302420" y="666611"/>
                  </a:lnTo>
                  <a:lnTo>
                    <a:pt x="282549" y="662598"/>
                  </a:lnTo>
                  <a:lnTo>
                    <a:pt x="266320" y="651656"/>
                  </a:lnTo>
                  <a:lnTo>
                    <a:pt x="255379" y="635428"/>
                  </a:lnTo>
                  <a:lnTo>
                    <a:pt x="251366" y="615557"/>
                  </a:lnTo>
                  <a:lnTo>
                    <a:pt x="255379" y="595612"/>
                  </a:lnTo>
                  <a:lnTo>
                    <a:pt x="266320" y="579346"/>
                  </a:lnTo>
                  <a:lnTo>
                    <a:pt x="282549" y="568390"/>
                  </a:lnTo>
                  <a:lnTo>
                    <a:pt x="302420" y="564376"/>
                  </a:lnTo>
                  <a:lnTo>
                    <a:pt x="322292" y="568390"/>
                  </a:lnTo>
                  <a:lnTo>
                    <a:pt x="338520" y="579346"/>
                  </a:lnTo>
                  <a:lnTo>
                    <a:pt x="349462" y="595612"/>
                  </a:lnTo>
                  <a:lnTo>
                    <a:pt x="353474" y="615557"/>
                  </a:lnTo>
                  <a:close/>
                </a:path>
                <a:path w="915035" h="704214">
                  <a:moveTo>
                    <a:pt x="99347" y="369177"/>
                  </a:moveTo>
                  <a:lnTo>
                    <a:pt x="85383" y="369161"/>
                  </a:lnTo>
                  <a:lnTo>
                    <a:pt x="71645" y="367240"/>
                  </a:lnTo>
                  <a:lnTo>
                    <a:pt x="58360" y="363462"/>
                  </a:lnTo>
                  <a:lnTo>
                    <a:pt x="45753" y="357874"/>
                  </a:lnTo>
                </a:path>
                <a:path w="915035" h="704214">
                  <a:moveTo>
                    <a:pt x="146718" y="492875"/>
                  </a:moveTo>
                  <a:lnTo>
                    <a:pt x="139098" y="495542"/>
                  </a:lnTo>
                  <a:lnTo>
                    <a:pt x="131224" y="497447"/>
                  </a:lnTo>
                  <a:lnTo>
                    <a:pt x="123223" y="498209"/>
                  </a:lnTo>
                </a:path>
                <a:path w="915035" h="704214">
                  <a:moveTo>
                    <a:pt x="348775" y="552311"/>
                  </a:moveTo>
                  <a:lnTo>
                    <a:pt x="344733" y="546407"/>
                  </a:lnTo>
                  <a:lnTo>
                    <a:pt x="341012" y="540325"/>
                  </a:lnTo>
                  <a:lnTo>
                    <a:pt x="337649" y="534076"/>
                  </a:lnTo>
                  <a:lnTo>
                    <a:pt x="334678" y="527673"/>
                  </a:lnTo>
                </a:path>
                <a:path w="915035" h="704214">
                  <a:moveTo>
                    <a:pt x="610141" y="490716"/>
                  </a:moveTo>
                  <a:lnTo>
                    <a:pt x="609357" y="497623"/>
                  </a:lnTo>
                  <a:lnTo>
                    <a:pt x="608157" y="504447"/>
                  </a:lnTo>
                  <a:lnTo>
                    <a:pt x="606552" y="511200"/>
                  </a:lnTo>
                  <a:lnTo>
                    <a:pt x="604553" y="517894"/>
                  </a:lnTo>
                </a:path>
                <a:path w="915035" h="704214">
                  <a:moveTo>
                    <a:pt x="722409" y="323457"/>
                  </a:moveTo>
                  <a:lnTo>
                    <a:pt x="751113" y="341147"/>
                  </a:lnTo>
                  <a:lnTo>
                    <a:pt x="772876" y="364970"/>
                  </a:lnTo>
                  <a:lnTo>
                    <a:pt x="786614" y="393340"/>
                  </a:lnTo>
                  <a:lnTo>
                    <a:pt x="791243" y="424676"/>
                  </a:lnTo>
                </a:path>
                <a:path w="915035" h="704214">
                  <a:moveTo>
                    <a:pt x="884715" y="215634"/>
                  </a:moveTo>
                  <a:lnTo>
                    <a:pt x="878915" y="226264"/>
                  </a:lnTo>
                  <a:lnTo>
                    <a:pt x="871841" y="236192"/>
                  </a:lnTo>
                  <a:lnTo>
                    <a:pt x="863552" y="245334"/>
                  </a:lnTo>
                  <a:lnTo>
                    <a:pt x="854108" y="253607"/>
                  </a:lnTo>
                </a:path>
                <a:path w="915035" h="704214">
                  <a:moveTo>
                    <a:pt x="811182" y="74791"/>
                  </a:moveTo>
                  <a:lnTo>
                    <a:pt x="812452" y="80760"/>
                  </a:lnTo>
                  <a:lnTo>
                    <a:pt x="812960" y="86729"/>
                  </a:lnTo>
                  <a:lnTo>
                    <a:pt x="812833" y="92698"/>
                  </a:lnTo>
                </a:path>
                <a:path w="915035" h="704214">
                  <a:moveTo>
                    <a:pt x="615475" y="53836"/>
                  </a:moveTo>
                  <a:lnTo>
                    <a:pt x="618740" y="47763"/>
                  </a:lnTo>
                  <a:lnTo>
                    <a:pt x="622444" y="41929"/>
                  </a:lnTo>
                  <a:lnTo>
                    <a:pt x="626602" y="36333"/>
                  </a:lnTo>
                  <a:lnTo>
                    <a:pt x="631223" y="30976"/>
                  </a:lnTo>
                </a:path>
                <a:path w="915035" h="704214">
                  <a:moveTo>
                    <a:pt x="468663" y="64758"/>
                  </a:moveTo>
                  <a:lnTo>
                    <a:pt x="470314" y="57900"/>
                  </a:lnTo>
                  <a:lnTo>
                    <a:pt x="472854" y="51296"/>
                  </a:lnTo>
                  <a:lnTo>
                    <a:pt x="476283" y="45073"/>
                  </a:lnTo>
                </a:path>
                <a:path w="915035" h="704214">
                  <a:moveTo>
                    <a:pt x="296324" y="71489"/>
                  </a:moveTo>
                  <a:lnTo>
                    <a:pt x="303702" y="75680"/>
                  </a:lnTo>
                  <a:lnTo>
                    <a:pt x="310770" y="80252"/>
                  </a:lnTo>
                  <a:lnTo>
                    <a:pt x="317505" y="85205"/>
                  </a:lnTo>
                  <a:lnTo>
                    <a:pt x="323883" y="90539"/>
                  </a:lnTo>
                </a:path>
                <a:path w="915035" h="704214">
                  <a:moveTo>
                    <a:pt x="87409" y="221730"/>
                  </a:moveTo>
                  <a:lnTo>
                    <a:pt x="85250" y="215253"/>
                  </a:lnTo>
                  <a:lnTo>
                    <a:pt x="83599" y="208522"/>
                  </a:lnTo>
                  <a:lnTo>
                    <a:pt x="82583" y="201664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5295900" y="360045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914400" h="914400">
                  <a:moveTo>
                    <a:pt x="457200" y="0"/>
                  </a:moveTo>
                  <a:lnTo>
                    <a:pt x="410458" y="2360"/>
                  </a:lnTo>
                  <a:lnTo>
                    <a:pt x="365066" y="9289"/>
                  </a:lnTo>
                  <a:lnTo>
                    <a:pt x="321253" y="20557"/>
                  </a:lnTo>
                  <a:lnTo>
                    <a:pt x="279249" y="35933"/>
                  </a:lnTo>
                  <a:lnTo>
                    <a:pt x="239283" y="55187"/>
                  </a:lnTo>
                  <a:lnTo>
                    <a:pt x="201587" y="78090"/>
                  </a:lnTo>
                  <a:lnTo>
                    <a:pt x="166390" y="104411"/>
                  </a:lnTo>
                  <a:lnTo>
                    <a:pt x="133921" y="133921"/>
                  </a:lnTo>
                  <a:lnTo>
                    <a:pt x="104411" y="166390"/>
                  </a:lnTo>
                  <a:lnTo>
                    <a:pt x="78090" y="201587"/>
                  </a:lnTo>
                  <a:lnTo>
                    <a:pt x="55187" y="239283"/>
                  </a:lnTo>
                  <a:lnTo>
                    <a:pt x="35933" y="279249"/>
                  </a:lnTo>
                  <a:lnTo>
                    <a:pt x="20557" y="321253"/>
                  </a:lnTo>
                  <a:lnTo>
                    <a:pt x="9289" y="365066"/>
                  </a:lnTo>
                  <a:lnTo>
                    <a:pt x="2360" y="410458"/>
                  </a:lnTo>
                  <a:lnTo>
                    <a:pt x="0" y="457200"/>
                  </a:lnTo>
                  <a:lnTo>
                    <a:pt x="2360" y="503941"/>
                  </a:lnTo>
                  <a:lnTo>
                    <a:pt x="9289" y="549333"/>
                  </a:lnTo>
                  <a:lnTo>
                    <a:pt x="20557" y="593146"/>
                  </a:lnTo>
                  <a:lnTo>
                    <a:pt x="35933" y="635150"/>
                  </a:lnTo>
                  <a:lnTo>
                    <a:pt x="55187" y="675116"/>
                  </a:lnTo>
                  <a:lnTo>
                    <a:pt x="78090" y="712812"/>
                  </a:lnTo>
                  <a:lnTo>
                    <a:pt x="104411" y="748009"/>
                  </a:lnTo>
                  <a:lnTo>
                    <a:pt x="133921" y="780478"/>
                  </a:lnTo>
                  <a:lnTo>
                    <a:pt x="166390" y="809988"/>
                  </a:lnTo>
                  <a:lnTo>
                    <a:pt x="201587" y="836309"/>
                  </a:lnTo>
                  <a:lnTo>
                    <a:pt x="239283" y="859212"/>
                  </a:lnTo>
                  <a:lnTo>
                    <a:pt x="279249" y="878466"/>
                  </a:lnTo>
                  <a:lnTo>
                    <a:pt x="321253" y="893842"/>
                  </a:lnTo>
                  <a:lnTo>
                    <a:pt x="365066" y="905110"/>
                  </a:lnTo>
                  <a:lnTo>
                    <a:pt x="410458" y="912039"/>
                  </a:lnTo>
                  <a:lnTo>
                    <a:pt x="457200" y="914400"/>
                  </a:lnTo>
                  <a:lnTo>
                    <a:pt x="503941" y="912039"/>
                  </a:lnTo>
                  <a:lnTo>
                    <a:pt x="549333" y="905110"/>
                  </a:lnTo>
                  <a:lnTo>
                    <a:pt x="593146" y="893842"/>
                  </a:lnTo>
                  <a:lnTo>
                    <a:pt x="635150" y="878466"/>
                  </a:lnTo>
                  <a:lnTo>
                    <a:pt x="675116" y="859212"/>
                  </a:lnTo>
                  <a:lnTo>
                    <a:pt x="712812" y="836309"/>
                  </a:lnTo>
                  <a:lnTo>
                    <a:pt x="748009" y="809988"/>
                  </a:lnTo>
                  <a:lnTo>
                    <a:pt x="780478" y="780478"/>
                  </a:lnTo>
                  <a:lnTo>
                    <a:pt x="809988" y="748009"/>
                  </a:lnTo>
                  <a:lnTo>
                    <a:pt x="836309" y="712812"/>
                  </a:lnTo>
                  <a:lnTo>
                    <a:pt x="859212" y="675116"/>
                  </a:lnTo>
                  <a:lnTo>
                    <a:pt x="878466" y="635150"/>
                  </a:lnTo>
                  <a:lnTo>
                    <a:pt x="893842" y="593146"/>
                  </a:lnTo>
                  <a:lnTo>
                    <a:pt x="905110" y="549333"/>
                  </a:lnTo>
                  <a:lnTo>
                    <a:pt x="912039" y="503941"/>
                  </a:lnTo>
                  <a:lnTo>
                    <a:pt x="914400" y="457200"/>
                  </a:lnTo>
                  <a:lnTo>
                    <a:pt x="912039" y="410458"/>
                  </a:lnTo>
                  <a:lnTo>
                    <a:pt x="905110" y="365066"/>
                  </a:lnTo>
                  <a:lnTo>
                    <a:pt x="893842" y="321253"/>
                  </a:lnTo>
                  <a:lnTo>
                    <a:pt x="878466" y="279249"/>
                  </a:lnTo>
                  <a:lnTo>
                    <a:pt x="859212" y="239283"/>
                  </a:lnTo>
                  <a:lnTo>
                    <a:pt x="836309" y="201587"/>
                  </a:lnTo>
                  <a:lnTo>
                    <a:pt x="809988" y="166390"/>
                  </a:lnTo>
                  <a:lnTo>
                    <a:pt x="780478" y="133921"/>
                  </a:lnTo>
                  <a:lnTo>
                    <a:pt x="748009" y="104411"/>
                  </a:lnTo>
                  <a:lnTo>
                    <a:pt x="712812" y="78090"/>
                  </a:lnTo>
                  <a:lnTo>
                    <a:pt x="675116" y="55187"/>
                  </a:lnTo>
                  <a:lnTo>
                    <a:pt x="635150" y="35933"/>
                  </a:lnTo>
                  <a:lnTo>
                    <a:pt x="593146" y="20557"/>
                  </a:lnTo>
                  <a:lnTo>
                    <a:pt x="549333" y="9289"/>
                  </a:lnTo>
                  <a:lnTo>
                    <a:pt x="503941" y="2360"/>
                  </a:lnTo>
                  <a:lnTo>
                    <a:pt x="457200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5295900" y="360045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914400" h="914400">
                  <a:moveTo>
                    <a:pt x="0" y="457200"/>
                  </a:moveTo>
                  <a:lnTo>
                    <a:pt x="2360" y="410458"/>
                  </a:lnTo>
                  <a:lnTo>
                    <a:pt x="9289" y="365066"/>
                  </a:lnTo>
                  <a:lnTo>
                    <a:pt x="20557" y="321253"/>
                  </a:lnTo>
                  <a:lnTo>
                    <a:pt x="35933" y="279249"/>
                  </a:lnTo>
                  <a:lnTo>
                    <a:pt x="55187" y="239283"/>
                  </a:lnTo>
                  <a:lnTo>
                    <a:pt x="78090" y="201587"/>
                  </a:lnTo>
                  <a:lnTo>
                    <a:pt x="104411" y="166390"/>
                  </a:lnTo>
                  <a:lnTo>
                    <a:pt x="133921" y="133921"/>
                  </a:lnTo>
                  <a:lnTo>
                    <a:pt x="166390" y="104411"/>
                  </a:lnTo>
                  <a:lnTo>
                    <a:pt x="201587" y="78090"/>
                  </a:lnTo>
                  <a:lnTo>
                    <a:pt x="239283" y="55187"/>
                  </a:lnTo>
                  <a:lnTo>
                    <a:pt x="279249" y="35933"/>
                  </a:lnTo>
                  <a:lnTo>
                    <a:pt x="321253" y="20557"/>
                  </a:lnTo>
                  <a:lnTo>
                    <a:pt x="365066" y="9289"/>
                  </a:lnTo>
                  <a:lnTo>
                    <a:pt x="410458" y="2360"/>
                  </a:lnTo>
                  <a:lnTo>
                    <a:pt x="457200" y="0"/>
                  </a:lnTo>
                  <a:lnTo>
                    <a:pt x="503941" y="2360"/>
                  </a:lnTo>
                  <a:lnTo>
                    <a:pt x="549333" y="9289"/>
                  </a:lnTo>
                  <a:lnTo>
                    <a:pt x="593146" y="20557"/>
                  </a:lnTo>
                  <a:lnTo>
                    <a:pt x="635150" y="35933"/>
                  </a:lnTo>
                  <a:lnTo>
                    <a:pt x="675116" y="55187"/>
                  </a:lnTo>
                  <a:lnTo>
                    <a:pt x="712812" y="78090"/>
                  </a:lnTo>
                  <a:lnTo>
                    <a:pt x="748009" y="104411"/>
                  </a:lnTo>
                  <a:lnTo>
                    <a:pt x="780478" y="133921"/>
                  </a:lnTo>
                  <a:lnTo>
                    <a:pt x="809988" y="166390"/>
                  </a:lnTo>
                  <a:lnTo>
                    <a:pt x="836309" y="201587"/>
                  </a:lnTo>
                  <a:lnTo>
                    <a:pt x="859212" y="239283"/>
                  </a:lnTo>
                  <a:lnTo>
                    <a:pt x="878466" y="279249"/>
                  </a:lnTo>
                  <a:lnTo>
                    <a:pt x="893842" y="321253"/>
                  </a:lnTo>
                  <a:lnTo>
                    <a:pt x="905110" y="365066"/>
                  </a:lnTo>
                  <a:lnTo>
                    <a:pt x="912039" y="410458"/>
                  </a:lnTo>
                  <a:lnTo>
                    <a:pt x="914400" y="457200"/>
                  </a:lnTo>
                  <a:lnTo>
                    <a:pt x="912039" y="503941"/>
                  </a:lnTo>
                  <a:lnTo>
                    <a:pt x="905110" y="549333"/>
                  </a:lnTo>
                  <a:lnTo>
                    <a:pt x="893842" y="593146"/>
                  </a:lnTo>
                  <a:lnTo>
                    <a:pt x="878466" y="635150"/>
                  </a:lnTo>
                  <a:lnTo>
                    <a:pt x="859212" y="675116"/>
                  </a:lnTo>
                  <a:lnTo>
                    <a:pt x="836309" y="712812"/>
                  </a:lnTo>
                  <a:lnTo>
                    <a:pt x="809988" y="748009"/>
                  </a:lnTo>
                  <a:lnTo>
                    <a:pt x="780478" y="780478"/>
                  </a:lnTo>
                  <a:lnTo>
                    <a:pt x="748009" y="809988"/>
                  </a:lnTo>
                  <a:lnTo>
                    <a:pt x="712812" y="836309"/>
                  </a:lnTo>
                  <a:lnTo>
                    <a:pt x="675116" y="859212"/>
                  </a:lnTo>
                  <a:lnTo>
                    <a:pt x="635150" y="878466"/>
                  </a:lnTo>
                  <a:lnTo>
                    <a:pt x="593146" y="893842"/>
                  </a:lnTo>
                  <a:lnTo>
                    <a:pt x="549333" y="905110"/>
                  </a:lnTo>
                  <a:lnTo>
                    <a:pt x="503941" y="912039"/>
                  </a:lnTo>
                  <a:lnTo>
                    <a:pt x="457200" y="914400"/>
                  </a:lnTo>
                  <a:lnTo>
                    <a:pt x="410458" y="912039"/>
                  </a:lnTo>
                  <a:lnTo>
                    <a:pt x="365066" y="905110"/>
                  </a:lnTo>
                  <a:lnTo>
                    <a:pt x="321253" y="893842"/>
                  </a:lnTo>
                  <a:lnTo>
                    <a:pt x="279249" y="878466"/>
                  </a:lnTo>
                  <a:lnTo>
                    <a:pt x="239283" y="859212"/>
                  </a:lnTo>
                  <a:lnTo>
                    <a:pt x="201587" y="836309"/>
                  </a:lnTo>
                  <a:lnTo>
                    <a:pt x="166390" y="809988"/>
                  </a:lnTo>
                  <a:lnTo>
                    <a:pt x="133921" y="780478"/>
                  </a:lnTo>
                  <a:lnTo>
                    <a:pt x="104411" y="748009"/>
                  </a:lnTo>
                  <a:lnTo>
                    <a:pt x="78090" y="712812"/>
                  </a:lnTo>
                  <a:lnTo>
                    <a:pt x="55187" y="675116"/>
                  </a:lnTo>
                  <a:lnTo>
                    <a:pt x="35933" y="635150"/>
                  </a:lnTo>
                  <a:lnTo>
                    <a:pt x="20557" y="593146"/>
                  </a:lnTo>
                  <a:lnTo>
                    <a:pt x="9289" y="549333"/>
                  </a:lnTo>
                  <a:lnTo>
                    <a:pt x="2360" y="503941"/>
                  </a:lnTo>
                  <a:lnTo>
                    <a:pt x="0" y="4572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" name="object 24"/>
          <p:cNvSpPr/>
          <p:nvPr/>
        </p:nvSpPr>
        <p:spPr>
          <a:xfrm>
            <a:off x="6324472" y="4008246"/>
            <a:ext cx="743585" cy="103505"/>
          </a:xfrm>
          <a:custGeom>
            <a:avLst/>
            <a:gdLst/>
            <a:ahLst/>
            <a:cxnLst/>
            <a:rect l="l" t="t" r="r" b="b"/>
            <a:pathLst>
              <a:path w="743584" h="103504">
                <a:moveTo>
                  <a:pt x="732218" y="43433"/>
                </a:moveTo>
                <a:lnTo>
                  <a:pt x="730376" y="43433"/>
                </a:lnTo>
                <a:lnTo>
                  <a:pt x="730630" y="56133"/>
                </a:lnTo>
                <a:lnTo>
                  <a:pt x="707104" y="56735"/>
                </a:lnTo>
                <a:lnTo>
                  <a:pt x="649097" y="92582"/>
                </a:lnTo>
                <a:lnTo>
                  <a:pt x="648207" y="96519"/>
                </a:lnTo>
                <a:lnTo>
                  <a:pt x="650112" y="99440"/>
                </a:lnTo>
                <a:lnTo>
                  <a:pt x="651891" y="102488"/>
                </a:lnTo>
                <a:lnTo>
                  <a:pt x="655827" y="103377"/>
                </a:lnTo>
                <a:lnTo>
                  <a:pt x="658749" y="101472"/>
                </a:lnTo>
                <a:lnTo>
                  <a:pt x="743076" y="49402"/>
                </a:lnTo>
                <a:lnTo>
                  <a:pt x="732218" y="43433"/>
                </a:lnTo>
                <a:close/>
              </a:path>
              <a:path w="743584" h="103504">
                <a:moveTo>
                  <a:pt x="707009" y="44031"/>
                </a:moveTo>
                <a:lnTo>
                  <a:pt x="0" y="62102"/>
                </a:lnTo>
                <a:lnTo>
                  <a:pt x="253" y="74802"/>
                </a:lnTo>
                <a:lnTo>
                  <a:pt x="707104" y="56735"/>
                </a:lnTo>
                <a:lnTo>
                  <a:pt x="717954" y="50034"/>
                </a:lnTo>
                <a:lnTo>
                  <a:pt x="707009" y="44031"/>
                </a:lnTo>
                <a:close/>
              </a:path>
              <a:path w="743584" h="103504">
                <a:moveTo>
                  <a:pt x="717954" y="50034"/>
                </a:moveTo>
                <a:lnTo>
                  <a:pt x="707104" y="56735"/>
                </a:lnTo>
                <a:lnTo>
                  <a:pt x="730630" y="56133"/>
                </a:lnTo>
                <a:lnTo>
                  <a:pt x="730613" y="55244"/>
                </a:lnTo>
                <a:lnTo>
                  <a:pt x="727455" y="55244"/>
                </a:lnTo>
                <a:lnTo>
                  <a:pt x="717954" y="50034"/>
                </a:lnTo>
                <a:close/>
              </a:path>
              <a:path w="743584" h="103504">
                <a:moveTo>
                  <a:pt x="727201" y="44322"/>
                </a:moveTo>
                <a:lnTo>
                  <a:pt x="717954" y="50034"/>
                </a:lnTo>
                <a:lnTo>
                  <a:pt x="727455" y="55244"/>
                </a:lnTo>
                <a:lnTo>
                  <a:pt x="727201" y="44322"/>
                </a:lnTo>
                <a:close/>
              </a:path>
              <a:path w="743584" h="103504">
                <a:moveTo>
                  <a:pt x="730394" y="44322"/>
                </a:moveTo>
                <a:lnTo>
                  <a:pt x="727201" y="44322"/>
                </a:lnTo>
                <a:lnTo>
                  <a:pt x="727455" y="55244"/>
                </a:lnTo>
                <a:lnTo>
                  <a:pt x="730613" y="55244"/>
                </a:lnTo>
                <a:lnTo>
                  <a:pt x="730394" y="44322"/>
                </a:lnTo>
                <a:close/>
              </a:path>
              <a:path w="743584" h="103504">
                <a:moveTo>
                  <a:pt x="730376" y="43433"/>
                </a:moveTo>
                <a:lnTo>
                  <a:pt x="707009" y="44031"/>
                </a:lnTo>
                <a:lnTo>
                  <a:pt x="717954" y="50034"/>
                </a:lnTo>
                <a:lnTo>
                  <a:pt x="727201" y="44322"/>
                </a:lnTo>
                <a:lnTo>
                  <a:pt x="730394" y="44322"/>
                </a:lnTo>
                <a:lnTo>
                  <a:pt x="730376" y="43433"/>
                </a:lnTo>
                <a:close/>
              </a:path>
              <a:path w="743584" h="103504">
                <a:moveTo>
                  <a:pt x="653160" y="0"/>
                </a:moveTo>
                <a:lnTo>
                  <a:pt x="649351" y="1142"/>
                </a:lnTo>
                <a:lnTo>
                  <a:pt x="647573" y="4190"/>
                </a:lnTo>
                <a:lnTo>
                  <a:pt x="645922" y="7238"/>
                </a:lnTo>
                <a:lnTo>
                  <a:pt x="647065" y="11175"/>
                </a:lnTo>
                <a:lnTo>
                  <a:pt x="707009" y="44031"/>
                </a:lnTo>
                <a:lnTo>
                  <a:pt x="730376" y="43433"/>
                </a:lnTo>
                <a:lnTo>
                  <a:pt x="732218" y="43433"/>
                </a:lnTo>
                <a:lnTo>
                  <a:pt x="6531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25" name="object 25"/>
          <p:cNvGrpSpPr/>
          <p:nvPr/>
        </p:nvGrpSpPr>
        <p:grpSpPr>
          <a:xfrm>
            <a:off x="6013450" y="3632200"/>
            <a:ext cx="2432050" cy="2355850"/>
            <a:chOff x="6013450" y="3632200"/>
            <a:chExt cx="2432050" cy="2355850"/>
          </a:xfrm>
        </p:grpSpPr>
        <p:sp>
          <p:nvSpPr>
            <p:cNvPr id="26" name="object 26"/>
            <p:cNvSpPr/>
            <p:nvPr/>
          </p:nvSpPr>
          <p:spPr>
            <a:xfrm>
              <a:off x="7296150" y="363855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914400" h="914400">
                  <a:moveTo>
                    <a:pt x="457200" y="0"/>
                  </a:moveTo>
                  <a:lnTo>
                    <a:pt x="410458" y="2360"/>
                  </a:lnTo>
                  <a:lnTo>
                    <a:pt x="365066" y="9289"/>
                  </a:lnTo>
                  <a:lnTo>
                    <a:pt x="321253" y="20557"/>
                  </a:lnTo>
                  <a:lnTo>
                    <a:pt x="279249" y="35933"/>
                  </a:lnTo>
                  <a:lnTo>
                    <a:pt x="239283" y="55187"/>
                  </a:lnTo>
                  <a:lnTo>
                    <a:pt x="201587" y="78090"/>
                  </a:lnTo>
                  <a:lnTo>
                    <a:pt x="166390" y="104411"/>
                  </a:lnTo>
                  <a:lnTo>
                    <a:pt x="133921" y="133921"/>
                  </a:lnTo>
                  <a:lnTo>
                    <a:pt x="104411" y="166390"/>
                  </a:lnTo>
                  <a:lnTo>
                    <a:pt x="78090" y="201587"/>
                  </a:lnTo>
                  <a:lnTo>
                    <a:pt x="55187" y="239283"/>
                  </a:lnTo>
                  <a:lnTo>
                    <a:pt x="35933" y="279249"/>
                  </a:lnTo>
                  <a:lnTo>
                    <a:pt x="20557" y="321253"/>
                  </a:lnTo>
                  <a:lnTo>
                    <a:pt x="9289" y="365066"/>
                  </a:lnTo>
                  <a:lnTo>
                    <a:pt x="2360" y="410458"/>
                  </a:lnTo>
                  <a:lnTo>
                    <a:pt x="0" y="457200"/>
                  </a:lnTo>
                  <a:lnTo>
                    <a:pt x="2360" y="503941"/>
                  </a:lnTo>
                  <a:lnTo>
                    <a:pt x="9289" y="549333"/>
                  </a:lnTo>
                  <a:lnTo>
                    <a:pt x="20557" y="593146"/>
                  </a:lnTo>
                  <a:lnTo>
                    <a:pt x="35933" y="635150"/>
                  </a:lnTo>
                  <a:lnTo>
                    <a:pt x="55187" y="675116"/>
                  </a:lnTo>
                  <a:lnTo>
                    <a:pt x="78090" y="712812"/>
                  </a:lnTo>
                  <a:lnTo>
                    <a:pt x="104411" y="748009"/>
                  </a:lnTo>
                  <a:lnTo>
                    <a:pt x="133921" y="780478"/>
                  </a:lnTo>
                  <a:lnTo>
                    <a:pt x="166390" y="809988"/>
                  </a:lnTo>
                  <a:lnTo>
                    <a:pt x="201587" y="836309"/>
                  </a:lnTo>
                  <a:lnTo>
                    <a:pt x="239283" y="859212"/>
                  </a:lnTo>
                  <a:lnTo>
                    <a:pt x="279249" y="878466"/>
                  </a:lnTo>
                  <a:lnTo>
                    <a:pt x="321253" y="893842"/>
                  </a:lnTo>
                  <a:lnTo>
                    <a:pt x="365066" y="905110"/>
                  </a:lnTo>
                  <a:lnTo>
                    <a:pt x="410458" y="912039"/>
                  </a:lnTo>
                  <a:lnTo>
                    <a:pt x="457200" y="914400"/>
                  </a:lnTo>
                  <a:lnTo>
                    <a:pt x="503941" y="912039"/>
                  </a:lnTo>
                  <a:lnTo>
                    <a:pt x="549333" y="905110"/>
                  </a:lnTo>
                  <a:lnTo>
                    <a:pt x="593146" y="893842"/>
                  </a:lnTo>
                  <a:lnTo>
                    <a:pt x="635150" y="878466"/>
                  </a:lnTo>
                  <a:lnTo>
                    <a:pt x="675116" y="859212"/>
                  </a:lnTo>
                  <a:lnTo>
                    <a:pt x="712812" y="836309"/>
                  </a:lnTo>
                  <a:lnTo>
                    <a:pt x="748009" y="809988"/>
                  </a:lnTo>
                  <a:lnTo>
                    <a:pt x="780478" y="780478"/>
                  </a:lnTo>
                  <a:lnTo>
                    <a:pt x="809988" y="748009"/>
                  </a:lnTo>
                  <a:lnTo>
                    <a:pt x="836309" y="712812"/>
                  </a:lnTo>
                  <a:lnTo>
                    <a:pt x="859212" y="675116"/>
                  </a:lnTo>
                  <a:lnTo>
                    <a:pt x="878466" y="635150"/>
                  </a:lnTo>
                  <a:lnTo>
                    <a:pt x="893842" y="593146"/>
                  </a:lnTo>
                  <a:lnTo>
                    <a:pt x="905110" y="549333"/>
                  </a:lnTo>
                  <a:lnTo>
                    <a:pt x="912039" y="503941"/>
                  </a:lnTo>
                  <a:lnTo>
                    <a:pt x="914400" y="457200"/>
                  </a:lnTo>
                  <a:lnTo>
                    <a:pt x="912039" y="410458"/>
                  </a:lnTo>
                  <a:lnTo>
                    <a:pt x="905110" y="365066"/>
                  </a:lnTo>
                  <a:lnTo>
                    <a:pt x="893842" y="321253"/>
                  </a:lnTo>
                  <a:lnTo>
                    <a:pt x="878466" y="279249"/>
                  </a:lnTo>
                  <a:lnTo>
                    <a:pt x="859212" y="239283"/>
                  </a:lnTo>
                  <a:lnTo>
                    <a:pt x="836309" y="201587"/>
                  </a:lnTo>
                  <a:lnTo>
                    <a:pt x="809988" y="166390"/>
                  </a:lnTo>
                  <a:lnTo>
                    <a:pt x="780478" y="133921"/>
                  </a:lnTo>
                  <a:lnTo>
                    <a:pt x="748009" y="104411"/>
                  </a:lnTo>
                  <a:lnTo>
                    <a:pt x="712812" y="78090"/>
                  </a:lnTo>
                  <a:lnTo>
                    <a:pt x="675116" y="55187"/>
                  </a:lnTo>
                  <a:lnTo>
                    <a:pt x="635150" y="35933"/>
                  </a:lnTo>
                  <a:lnTo>
                    <a:pt x="593146" y="20557"/>
                  </a:lnTo>
                  <a:lnTo>
                    <a:pt x="549333" y="9289"/>
                  </a:lnTo>
                  <a:lnTo>
                    <a:pt x="503941" y="2360"/>
                  </a:lnTo>
                  <a:lnTo>
                    <a:pt x="457200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7296150" y="363855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914400" h="914400">
                  <a:moveTo>
                    <a:pt x="0" y="457200"/>
                  </a:moveTo>
                  <a:lnTo>
                    <a:pt x="2360" y="410458"/>
                  </a:lnTo>
                  <a:lnTo>
                    <a:pt x="9289" y="365066"/>
                  </a:lnTo>
                  <a:lnTo>
                    <a:pt x="20557" y="321253"/>
                  </a:lnTo>
                  <a:lnTo>
                    <a:pt x="35933" y="279249"/>
                  </a:lnTo>
                  <a:lnTo>
                    <a:pt x="55187" y="239283"/>
                  </a:lnTo>
                  <a:lnTo>
                    <a:pt x="78090" y="201587"/>
                  </a:lnTo>
                  <a:lnTo>
                    <a:pt x="104411" y="166390"/>
                  </a:lnTo>
                  <a:lnTo>
                    <a:pt x="133921" y="133921"/>
                  </a:lnTo>
                  <a:lnTo>
                    <a:pt x="166390" y="104411"/>
                  </a:lnTo>
                  <a:lnTo>
                    <a:pt x="201587" y="78090"/>
                  </a:lnTo>
                  <a:lnTo>
                    <a:pt x="239283" y="55187"/>
                  </a:lnTo>
                  <a:lnTo>
                    <a:pt x="279249" y="35933"/>
                  </a:lnTo>
                  <a:lnTo>
                    <a:pt x="321253" y="20557"/>
                  </a:lnTo>
                  <a:lnTo>
                    <a:pt x="365066" y="9289"/>
                  </a:lnTo>
                  <a:lnTo>
                    <a:pt x="410458" y="2360"/>
                  </a:lnTo>
                  <a:lnTo>
                    <a:pt x="457200" y="0"/>
                  </a:lnTo>
                  <a:lnTo>
                    <a:pt x="503941" y="2360"/>
                  </a:lnTo>
                  <a:lnTo>
                    <a:pt x="549333" y="9289"/>
                  </a:lnTo>
                  <a:lnTo>
                    <a:pt x="593146" y="20557"/>
                  </a:lnTo>
                  <a:lnTo>
                    <a:pt x="635150" y="35933"/>
                  </a:lnTo>
                  <a:lnTo>
                    <a:pt x="675116" y="55187"/>
                  </a:lnTo>
                  <a:lnTo>
                    <a:pt x="712812" y="78090"/>
                  </a:lnTo>
                  <a:lnTo>
                    <a:pt x="748009" y="104411"/>
                  </a:lnTo>
                  <a:lnTo>
                    <a:pt x="780478" y="133921"/>
                  </a:lnTo>
                  <a:lnTo>
                    <a:pt x="809988" y="166390"/>
                  </a:lnTo>
                  <a:lnTo>
                    <a:pt x="836309" y="201587"/>
                  </a:lnTo>
                  <a:lnTo>
                    <a:pt x="859212" y="239283"/>
                  </a:lnTo>
                  <a:lnTo>
                    <a:pt x="878466" y="279249"/>
                  </a:lnTo>
                  <a:lnTo>
                    <a:pt x="893842" y="321253"/>
                  </a:lnTo>
                  <a:lnTo>
                    <a:pt x="905110" y="365066"/>
                  </a:lnTo>
                  <a:lnTo>
                    <a:pt x="912039" y="410458"/>
                  </a:lnTo>
                  <a:lnTo>
                    <a:pt x="914400" y="457200"/>
                  </a:lnTo>
                  <a:lnTo>
                    <a:pt x="912039" y="503941"/>
                  </a:lnTo>
                  <a:lnTo>
                    <a:pt x="905110" y="549333"/>
                  </a:lnTo>
                  <a:lnTo>
                    <a:pt x="893842" y="593146"/>
                  </a:lnTo>
                  <a:lnTo>
                    <a:pt x="878466" y="635150"/>
                  </a:lnTo>
                  <a:lnTo>
                    <a:pt x="859212" y="675116"/>
                  </a:lnTo>
                  <a:lnTo>
                    <a:pt x="836309" y="712812"/>
                  </a:lnTo>
                  <a:lnTo>
                    <a:pt x="809988" y="748009"/>
                  </a:lnTo>
                  <a:lnTo>
                    <a:pt x="780478" y="780478"/>
                  </a:lnTo>
                  <a:lnTo>
                    <a:pt x="748009" y="809988"/>
                  </a:lnTo>
                  <a:lnTo>
                    <a:pt x="712812" y="836309"/>
                  </a:lnTo>
                  <a:lnTo>
                    <a:pt x="675116" y="859212"/>
                  </a:lnTo>
                  <a:lnTo>
                    <a:pt x="635150" y="878466"/>
                  </a:lnTo>
                  <a:lnTo>
                    <a:pt x="593146" y="893842"/>
                  </a:lnTo>
                  <a:lnTo>
                    <a:pt x="549333" y="905110"/>
                  </a:lnTo>
                  <a:lnTo>
                    <a:pt x="503941" y="912039"/>
                  </a:lnTo>
                  <a:lnTo>
                    <a:pt x="457200" y="914400"/>
                  </a:lnTo>
                  <a:lnTo>
                    <a:pt x="410458" y="912039"/>
                  </a:lnTo>
                  <a:lnTo>
                    <a:pt x="365066" y="905110"/>
                  </a:lnTo>
                  <a:lnTo>
                    <a:pt x="321253" y="893842"/>
                  </a:lnTo>
                  <a:lnTo>
                    <a:pt x="279249" y="878466"/>
                  </a:lnTo>
                  <a:lnTo>
                    <a:pt x="239283" y="859212"/>
                  </a:lnTo>
                  <a:lnTo>
                    <a:pt x="201587" y="836309"/>
                  </a:lnTo>
                  <a:lnTo>
                    <a:pt x="166390" y="809988"/>
                  </a:lnTo>
                  <a:lnTo>
                    <a:pt x="133921" y="780478"/>
                  </a:lnTo>
                  <a:lnTo>
                    <a:pt x="104411" y="748009"/>
                  </a:lnTo>
                  <a:lnTo>
                    <a:pt x="78090" y="712812"/>
                  </a:lnTo>
                  <a:lnTo>
                    <a:pt x="55187" y="675116"/>
                  </a:lnTo>
                  <a:lnTo>
                    <a:pt x="35933" y="635150"/>
                  </a:lnTo>
                  <a:lnTo>
                    <a:pt x="20557" y="593146"/>
                  </a:lnTo>
                  <a:lnTo>
                    <a:pt x="9289" y="549333"/>
                  </a:lnTo>
                  <a:lnTo>
                    <a:pt x="2360" y="503941"/>
                  </a:lnTo>
                  <a:lnTo>
                    <a:pt x="0" y="4572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6819900" y="4414646"/>
              <a:ext cx="1239520" cy="671830"/>
            </a:xfrm>
            <a:custGeom>
              <a:avLst/>
              <a:gdLst/>
              <a:ahLst/>
              <a:cxnLst/>
              <a:rect l="l" t="t" r="r" b="b"/>
              <a:pathLst>
                <a:path w="1239520" h="671829">
                  <a:moveTo>
                    <a:pt x="613537" y="9906"/>
                  </a:moveTo>
                  <a:lnTo>
                    <a:pt x="605663" y="0"/>
                  </a:lnTo>
                  <a:lnTo>
                    <a:pt x="24447" y="454063"/>
                  </a:lnTo>
                  <a:lnTo>
                    <a:pt x="49784" y="390652"/>
                  </a:lnTo>
                  <a:lnTo>
                    <a:pt x="48133" y="386969"/>
                  </a:lnTo>
                  <a:lnTo>
                    <a:pt x="44958" y="385572"/>
                  </a:lnTo>
                  <a:lnTo>
                    <a:pt x="41656" y="384302"/>
                  </a:lnTo>
                  <a:lnTo>
                    <a:pt x="37973" y="385953"/>
                  </a:lnTo>
                  <a:lnTo>
                    <a:pt x="0" y="481203"/>
                  </a:lnTo>
                  <a:lnTo>
                    <a:pt x="20561" y="478409"/>
                  </a:lnTo>
                  <a:lnTo>
                    <a:pt x="98171" y="467868"/>
                  </a:lnTo>
                  <a:lnTo>
                    <a:pt x="101600" y="467360"/>
                  </a:lnTo>
                  <a:lnTo>
                    <a:pt x="104140" y="464185"/>
                  </a:lnTo>
                  <a:lnTo>
                    <a:pt x="103124" y="457200"/>
                  </a:lnTo>
                  <a:lnTo>
                    <a:pt x="99949" y="454787"/>
                  </a:lnTo>
                  <a:lnTo>
                    <a:pt x="96520" y="455295"/>
                  </a:lnTo>
                  <a:lnTo>
                    <a:pt x="32334" y="463969"/>
                  </a:lnTo>
                  <a:lnTo>
                    <a:pt x="613537" y="9906"/>
                  </a:lnTo>
                  <a:close/>
                </a:path>
                <a:path w="1239520" h="671829">
                  <a:moveTo>
                    <a:pt x="1239266" y="576834"/>
                  </a:moveTo>
                  <a:lnTo>
                    <a:pt x="1237742" y="573151"/>
                  </a:lnTo>
                  <a:lnTo>
                    <a:pt x="1234440" y="571754"/>
                  </a:lnTo>
                  <a:lnTo>
                    <a:pt x="1231265" y="570484"/>
                  </a:lnTo>
                  <a:lnTo>
                    <a:pt x="1227455" y="572008"/>
                  </a:lnTo>
                  <a:lnTo>
                    <a:pt x="1226185" y="575310"/>
                  </a:lnTo>
                  <a:lnTo>
                    <a:pt x="1201508" y="635088"/>
                  </a:lnTo>
                  <a:lnTo>
                    <a:pt x="1130300" y="118364"/>
                  </a:lnTo>
                  <a:lnTo>
                    <a:pt x="1117600" y="120142"/>
                  </a:lnTo>
                  <a:lnTo>
                    <a:pt x="1188923" y="636841"/>
                  </a:lnTo>
                  <a:lnTo>
                    <a:pt x="1148969" y="585978"/>
                  </a:lnTo>
                  <a:lnTo>
                    <a:pt x="1146810" y="583184"/>
                  </a:lnTo>
                  <a:lnTo>
                    <a:pt x="1142873" y="582676"/>
                  </a:lnTo>
                  <a:lnTo>
                    <a:pt x="1137285" y="586994"/>
                  </a:lnTo>
                  <a:lnTo>
                    <a:pt x="1136777" y="590931"/>
                  </a:lnTo>
                  <a:lnTo>
                    <a:pt x="1138936" y="593725"/>
                  </a:lnTo>
                  <a:lnTo>
                    <a:pt x="1200150" y="671703"/>
                  </a:lnTo>
                  <a:lnTo>
                    <a:pt x="1204899" y="660146"/>
                  </a:lnTo>
                  <a:lnTo>
                    <a:pt x="1237869" y="580136"/>
                  </a:lnTo>
                  <a:lnTo>
                    <a:pt x="1239266" y="57683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6019800" y="493395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914400" h="914400">
                  <a:moveTo>
                    <a:pt x="457200" y="0"/>
                  </a:moveTo>
                  <a:lnTo>
                    <a:pt x="326009" y="140462"/>
                  </a:lnTo>
                  <a:lnTo>
                    <a:pt x="133858" y="133857"/>
                  </a:lnTo>
                  <a:lnTo>
                    <a:pt x="140462" y="326009"/>
                  </a:lnTo>
                  <a:lnTo>
                    <a:pt x="0" y="457200"/>
                  </a:lnTo>
                  <a:lnTo>
                    <a:pt x="140462" y="588391"/>
                  </a:lnTo>
                  <a:lnTo>
                    <a:pt x="133858" y="780491"/>
                  </a:lnTo>
                  <a:lnTo>
                    <a:pt x="326009" y="774001"/>
                  </a:lnTo>
                  <a:lnTo>
                    <a:pt x="457200" y="914400"/>
                  </a:lnTo>
                  <a:lnTo>
                    <a:pt x="588391" y="774001"/>
                  </a:lnTo>
                  <a:lnTo>
                    <a:pt x="780542" y="780491"/>
                  </a:lnTo>
                  <a:lnTo>
                    <a:pt x="773938" y="588391"/>
                  </a:lnTo>
                  <a:lnTo>
                    <a:pt x="914400" y="457200"/>
                  </a:lnTo>
                  <a:lnTo>
                    <a:pt x="773938" y="326009"/>
                  </a:lnTo>
                  <a:lnTo>
                    <a:pt x="780542" y="133857"/>
                  </a:lnTo>
                  <a:lnTo>
                    <a:pt x="588391" y="140462"/>
                  </a:lnTo>
                  <a:lnTo>
                    <a:pt x="457200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6019800" y="493395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914400" h="914400">
                  <a:moveTo>
                    <a:pt x="0" y="457200"/>
                  </a:moveTo>
                  <a:lnTo>
                    <a:pt x="140462" y="326009"/>
                  </a:lnTo>
                  <a:lnTo>
                    <a:pt x="133858" y="133857"/>
                  </a:lnTo>
                  <a:lnTo>
                    <a:pt x="326009" y="140462"/>
                  </a:lnTo>
                  <a:lnTo>
                    <a:pt x="457200" y="0"/>
                  </a:lnTo>
                  <a:lnTo>
                    <a:pt x="588391" y="140462"/>
                  </a:lnTo>
                  <a:lnTo>
                    <a:pt x="780542" y="133857"/>
                  </a:lnTo>
                  <a:lnTo>
                    <a:pt x="773938" y="326009"/>
                  </a:lnTo>
                  <a:lnTo>
                    <a:pt x="914400" y="457200"/>
                  </a:lnTo>
                  <a:lnTo>
                    <a:pt x="773938" y="588391"/>
                  </a:lnTo>
                  <a:lnTo>
                    <a:pt x="780542" y="780491"/>
                  </a:lnTo>
                  <a:lnTo>
                    <a:pt x="588391" y="774001"/>
                  </a:lnTo>
                  <a:lnTo>
                    <a:pt x="457200" y="914400"/>
                  </a:lnTo>
                  <a:lnTo>
                    <a:pt x="326009" y="774001"/>
                  </a:lnTo>
                  <a:lnTo>
                    <a:pt x="133858" y="780491"/>
                  </a:lnTo>
                  <a:lnTo>
                    <a:pt x="140462" y="588391"/>
                  </a:lnTo>
                  <a:lnTo>
                    <a:pt x="0" y="4572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7524750" y="506730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914400" h="914400">
                  <a:moveTo>
                    <a:pt x="614806" y="0"/>
                  </a:moveTo>
                  <a:lnTo>
                    <a:pt x="457200" y="245490"/>
                  </a:lnTo>
                  <a:lnTo>
                    <a:pt x="353568" y="97155"/>
                  </a:lnTo>
                  <a:lnTo>
                    <a:pt x="309499" y="267588"/>
                  </a:lnTo>
                  <a:lnTo>
                    <a:pt x="15621" y="97155"/>
                  </a:lnTo>
                  <a:lnTo>
                    <a:pt x="195833" y="322453"/>
                  </a:lnTo>
                  <a:lnTo>
                    <a:pt x="0" y="364744"/>
                  </a:lnTo>
                  <a:lnTo>
                    <a:pt x="157606" y="498475"/>
                  </a:lnTo>
                  <a:lnTo>
                    <a:pt x="5715" y="617512"/>
                  </a:lnTo>
                  <a:lnTo>
                    <a:pt x="239902" y="590003"/>
                  </a:lnTo>
                  <a:lnTo>
                    <a:pt x="201549" y="745782"/>
                  </a:lnTo>
                  <a:lnTo>
                    <a:pt x="326644" y="661543"/>
                  </a:lnTo>
                  <a:lnTo>
                    <a:pt x="359155" y="914400"/>
                  </a:lnTo>
                  <a:lnTo>
                    <a:pt x="445897" y="632244"/>
                  </a:lnTo>
                  <a:lnTo>
                    <a:pt x="560831" y="835533"/>
                  </a:lnTo>
                  <a:lnTo>
                    <a:pt x="593471" y="612013"/>
                  </a:lnTo>
                  <a:lnTo>
                    <a:pt x="768096" y="766025"/>
                  </a:lnTo>
                  <a:lnTo>
                    <a:pt x="712724" y="547878"/>
                  </a:lnTo>
                  <a:lnTo>
                    <a:pt x="914400" y="562610"/>
                  </a:lnTo>
                  <a:lnTo>
                    <a:pt x="745363" y="443484"/>
                  </a:lnTo>
                  <a:lnTo>
                    <a:pt x="893064" y="344424"/>
                  </a:lnTo>
                  <a:lnTo>
                    <a:pt x="707008" y="309625"/>
                  </a:lnTo>
                  <a:lnTo>
                    <a:pt x="778128" y="188722"/>
                  </a:lnTo>
                  <a:lnTo>
                    <a:pt x="599185" y="225425"/>
                  </a:lnTo>
                  <a:lnTo>
                    <a:pt x="614806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7524750" y="5067300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914400" h="914400">
                  <a:moveTo>
                    <a:pt x="457200" y="245490"/>
                  </a:moveTo>
                  <a:lnTo>
                    <a:pt x="614806" y="0"/>
                  </a:lnTo>
                  <a:lnTo>
                    <a:pt x="599185" y="225425"/>
                  </a:lnTo>
                  <a:lnTo>
                    <a:pt x="778128" y="188722"/>
                  </a:lnTo>
                  <a:lnTo>
                    <a:pt x="707008" y="309625"/>
                  </a:lnTo>
                  <a:lnTo>
                    <a:pt x="893064" y="344424"/>
                  </a:lnTo>
                  <a:lnTo>
                    <a:pt x="745363" y="443484"/>
                  </a:lnTo>
                  <a:lnTo>
                    <a:pt x="914400" y="562610"/>
                  </a:lnTo>
                  <a:lnTo>
                    <a:pt x="712724" y="547878"/>
                  </a:lnTo>
                  <a:lnTo>
                    <a:pt x="768096" y="766025"/>
                  </a:lnTo>
                  <a:lnTo>
                    <a:pt x="593471" y="612013"/>
                  </a:lnTo>
                  <a:lnTo>
                    <a:pt x="560831" y="835533"/>
                  </a:lnTo>
                  <a:lnTo>
                    <a:pt x="445897" y="632244"/>
                  </a:lnTo>
                  <a:lnTo>
                    <a:pt x="359155" y="914400"/>
                  </a:lnTo>
                  <a:lnTo>
                    <a:pt x="326644" y="661543"/>
                  </a:lnTo>
                  <a:lnTo>
                    <a:pt x="201549" y="745782"/>
                  </a:lnTo>
                  <a:lnTo>
                    <a:pt x="239902" y="590003"/>
                  </a:lnTo>
                  <a:lnTo>
                    <a:pt x="5715" y="617512"/>
                  </a:lnTo>
                  <a:lnTo>
                    <a:pt x="157606" y="498475"/>
                  </a:lnTo>
                  <a:lnTo>
                    <a:pt x="0" y="364744"/>
                  </a:lnTo>
                  <a:lnTo>
                    <a:pt x="195833" y="322453"/>
                  </a:lnTo>
                  <a:lnTo>
                    <a:pt x="15621" y="97155"/>
                  </a:lnTo>
                  <a:lnTo>
                    <a:pt x="309499" y="267588"/>
                  </a:lnTo>
                  <a:lnTo>
                    <a:pt x="353568" y="97155"/>
                  </a:lnTo>
                  <a:lnTo>
                    <a:pt x="457200" y="24549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3" name="object 33"/>
          <p:cNvGrpSpPr/>
          <p:nvPr/>
        </p:nvGrpSpPr>
        <p:grpSpPr>
          <a:xfrm>
            <a:off x="8301355" y="4300728"/>
            <a:ext cx="1382395" cy="1062355"/>
            <a:chOff x="8301355" y="4300728"/>
            <a:chExt cx="1382395" cy="1062355"/>
          </a:xfrm>
        </p:grpSpPr>
        <p:sp>
          <p:nvSpPr>
            <p:cNvPr id="34" name="object 34"/>
            <p:cNvSpPr/>
            <p:nvPr/>
          </p:nvSpPr>
          <p:spPr>
            <a:xfrm>
              <a:off x="8301355" y="4300728"/>
              <a:ext cx="480695" cy="462280"/>
            </a:xfrm>
            <a:custGeom>
              <a:avLst/>
              <a:gdLst/>
              <a:ahLst/>
              <a:cxnLst/>
              <a:rect l="l" t="t" r="r" b="b"/>
              <a:pathLst>
                <a:path w="480695" h="462279">
                  <a:moveTo>
                    <a:pt x="383921" y="425323"/>
                  </a:moveTo>
                  <a:lnTo>
                    <a:pt x="380492" y="427482"/>
                  </a:lnTo>
                  <a:lnTo>
                    <a:pt x="379729" y="430911"/>
                  </a:lnTo>
                  <a:lnTo>
                    <a:pt x="378841" y="434213"/>
                  </a:lnTo>
                  <a:lnTo>
                    <a:pt x="381000" y="437642"/>
                  </a:lnTo>
                  <a:lnTo>
                    <a:pt x="384428" y="438531"/>
                  </a:lnTo>
                  <a:lnTo>
                    <a:pt x="480695" y="461772"/>
                  </a:lnTo>
                  <a:lnTo>
                    <a:pt x="479535" y="457708"/>
                  </a:lnTo>
                  <a:lnTo>
                    <a:pt x="467233" y="457708"/>
                  </a:lnTo>
                  <a:lnTo>
                    <a:pt x="450246" y="441400"/>
                  </a:lnTo>
                  <a:lnTo>
                    <a:pt x="387350" y="426212"/>
                  </a:lnTo>
                  <a:lnTo>
                    <a:pt x="383921" y="425323"/>
                  </a:lnTo>
                  <a:close/>
                </a:path>
                <a:path w="480695" h="462279">
                  <a:moveTo>
                    <a:pt x="450246" y="441400"/>
                  </a:moveTo>
                  <a:lnTo>
                    <a:pt x="467233" y="457708"/>
                  </a:lnTo>
                  <a:lnTo>
                    <a:pt x="469993" y="454787"/>
                  </a:lnTo>
                  <a:lnTo>
                    <a:pt x="465454" y="454787"/>
                  </a:lnTo>
                  <a:lnTo>
                    <a:pt x="462488" y="444356"/>
                  </a:lnTo>
                  <a:lnTo>
                    <a:pt x="450246" y="441400"/>
                  </a:lnTo>
                  <a:close/>
                </a:path>
                <a:path w="480695" h="462279">
                  <a:moveTo>
                    <a:pt x="449072" y="361188"/>
                  </a:moveTo>
                  <a:lnTo>
                    <a:pt x="445643" y="362077"/>
                  </a:lnTo>
                  <a:lnTo>
                    <a:pt x="442341" y="363093"/>
                  </a:lnTo>
                  <a:lnTo>
                    <a:pt x="440309" y="366649"/>
                  </a:lnTo>
                  <a:lnTo>
                    <a:pt x="441325" y="369951"/>
                  </a:lnTo>
                  <a:lnTo>
                    <a:pt x="459010" y="432130"/>
                  </a:lnTo>
                  <a:lnTo>
                    <a:pt x="475996" y="448437"/>
                  </a:lnTo>
                  <a:lnTo>
                    <a:pt x="467233" y="457708"/>
                  </a:lnTo>
                  <a:lnTo>
                    <a:pt x="479535" y="457708"/>
                  </a:lnTo>
                  <a:lnTo>
                    <a:pt x="453517" y="366522"/>
                  </a:lnTo>
                  <a:lnTo>
                    <a:pt x="452627" y="363093"/>
                  </a:lnTo>
                  <a:lnTo>
                    <a:pt x="449072" y="361188"/>
                  </a:lnTo>
                  <a:close/>
                </a:path>
                <a:path w="480695" h="462279">
                  <a:moveTo>
                    <a:pt x="462488" y="444356"/>
                  </a:moveTo>
                  <a:lnTo>
                    <a:pt x="465454" y="454787"/>
                  </a:lnTo>
                  <a:lnTo>
                    <a:pt x="473075" y="446913"/>
                  </a:lnTo>
                  <a:lnTo>
                    <a:pt x="462488" y="444356"/>
                  </a:lnTo>
                  <a:close/>
                </a:path>
                <a:path w="480695" h="462279">
                  <a:moveTo>
                    <a:pt x="459010" y="432130"/>
                  </a:moveTo>
                  <a:lnTo>
                    <a:pt x="462488" y="444356"/>
                  </a:lnTo>
                  <a:lnTo>
                    <a:pt x="473075" y="446913"/>
                  </a:lnTo>
                  <a:lnTo>
                    <a:pt x="465454" y="454787"/>
                  </a:lnTo>
                  <a:lnTo>
                    <a:pt x="469993" y="454787"/>
                  </a:lnTo>
                  <a:lnTo>
                    <a:pt x="475996" y="448437"/>
                  </a:lnTo>
                  <a:lnTo>
                    <a:pt x="459010" y="432130"/>
                  </a:lnTo>
                  <a:close/>
                </a:path>
                <a:path w="480695" h="462279">
                  <a:moveTo>
                    <a:pt x="8890" y="0"/>
                  </a:moveTo>
                  <a:lnTo>
                    <a:pt x="0" y="9144"/>
                  </a:lnTo>
                  <a:lnTo>
                    <a:pt x="450246" y="441400"/>
                  </a:lnTo>
                  <a:lnTo>
                    <a:pt x="462488" y="444356"/>
                  </a:lnTo>
                  <a:lnTo>
                    <a:pt x="459010" y="432130"/>
                  </a:lnTo>
                  <a:lnTo>
                    <a:pt x="889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8763000" y="4743450"/>
              <a:ext cx="914400" cy="612775"/>
            </a:xfrm>
            <a:custGeom>
              <a:avLst/>
              <a:gdLst/>
              <a:ahLst/>
              <a:cxnLst/>
              <a:rect l="l" t="t" r="r" b="b"/>
              <a:pathLst>
                <a:path w="914400" h="612775">
                  <a:moveTo>
                    <a:pt x="457200" y="0"/>
                  </a:moveTo>
                  <a:lnTo>
                    <a:pt x="0" y="306324"/>
                  </a:lnTo>
                  <a:lnTo>
                    <a:pt x="457200" y="612775"/>
                  </a:lnTo>
                  <a:lnTo>
                    <a:pt x="914400" y="306324"/>
                  </a:lnTo>
                  <a:lnTo>
                    <a:pt x="457200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8763000" y="4743450"/>
              <a:ext cx="914400" cy="612775"/>
            </a:xfrm>
            <a:custGeom>
              <a:avLst/>
              <a:gdLst/>
              <a:ahLst/>
              <a:cxnLst/>
              <a:rect l="l" t="t" r="r" b="b"/>
              <a:pathLst>
                <a:path w="914400" h="612775">
                  <a:moveTo>
                    <a:pt x="0" y="306324"/>
                  </a:moveTo>
                  <a:lnTo>
                    <a:pt x="457200" y="0"/>
                  </a:lnTo>
                  <a:lnTo>
                    <a:pt x="914400" y="306324"/>
                  </a:lnTo>
                  <a:lnTo>
                    <a:pt x="457200" y="612775"/>
                  </a:lnTo>
                  <a:lnTo>
                    <a:pt x="0" y="306324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7" name="object 37"/>
          <p:cNvSpPr txBox="1"/>
          <p:nvPr/>
        </p:nvSpPr>
        <p:spPr>
          <a:xfrm>
            <a:off x="6422897" y="2827527"/>
            <a:ext cx="2947670" cy="269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">
                <a:solidFill>
                  <a:srgbClr val="FF0000"/>
                </a:solidFill>
                <a:latin typeface="Arial MT"/>
                <a:cs typeface="Arial MT"/>
              </a:rPr>
              <a:t>Dendric</a:t>
            </a:r>
            <a:r>
              <a:rPr dirty="0" sz="1600" spc="-15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FF0000"/>
                </a:solidFill>
                <a:latin typeface="Arial MT"/>
                <a:cs typeface="Arial MT"/>
              </a:rPr>
              <a:t>cell</a:t>
            </a:r>
            <a:r>
              <a:rPr dirty="0" sz="1600" spc="-5">
                <a:solidFill>
                  <a:srgbClr val="FF0000"/>
                </a:solidFill>
                <a:latin typeface="Arial MT"/>
                <a:cs typeface="Arial MT"/>
              </a:rPr>
              <a:t> (antigen</a:t>
            </a:r>
            <a:r>
              <a:rPr dirty="0" sz="160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1600" spc="-5">
                <a:solidFill>
                  <a:srgbClr val="FF0000"/>
                </a:solidFill>
                <a:latin typeface="Arial MT"/>
                <a:cs typeface="Arial MT"/>
              </a:rPr>
              <a:t>presenting</a:t>
            </a:r>
            <a:r>
              <a:rPr dirty="0" sz="1600" spc="-5">
                <a:solidFill>
                  <a:srgbClr val="FFFF00"/>
                </a:solidFill>
                <a:latin typeface="Arial MT"/>
                <a:cs typeface="Arial MT"/>
              </a:rPr>
              <a:t>)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269994" y="3989578"/>
            <a:ext cx="807085" cy="269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solidFill>
                  <a:srgbClr val="FF0000"/>
                </a:solidFill>
                <a:latin typeface="Arial MT"/>
                <a:cs typeface="Arial MT"/>
              </a:rPr>
              <a:t>Th0</a:t>
            </a:r>
            <a:r>
              <a:rPr dirty="0" sz="1600" spc="-85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1600" spc="-25">
                <a:solidFill>
                  <a:srgbClr val="FF0000"/>
                </a:solidFill>
                <a:latin typeface="Arial MT"/>
                <a:cs typeface="Arial MT"/>
              </a:rPr>
              <a:t>Lym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632447" y="3705352"/>
            <a:ext cx="273050" cy="238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spc="-5">
                <a:solidFill>
                  <a:srgbClr val="FFFF00"/>
                </a:solidFill>
                <a:latin typeface="Arial MT"/>
                <a:cs typeface="Arial MT"/>
              </a:rPr>
              <a:t>Il-</a:t>
            </a:r>
            <a:r>
              <a:rPr dirty="0" sz="1400" spc="-5">
                <a:solidFill>
                  <a:srgbClr val="FFFF00"/>
                </a:solidFill>
                <a:latin typeface="Arial MT"/>
                <a:cs typeface="Arial MT"/>
              </a:rPr>
              <a:t>4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404352" y="3837178"/>
            <a:ext cx="807085" cy="269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solidFill>
                  <a:srgbClr val="FF0000"/>
                </a:solidFill>
                <a:latin typeface="Arial MT"/>
                <a:cs typeface="Arial MT"/>
              </a:rPr>
              <a:t>Th2</a:t>
            </a:r>
            <a:r>
              <a:rPr dirty="0" sz="1600" spc="-85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1600" spc="-25">
                <a:solidFill>
                  <a:srgbClr val="FF0000"/>
                </a:solidFill>
                <a:latin typeface="Arial MT"/>
                <a:cs typeface="Arial MT"/>
              </a:rPr>
              <a:t>Lym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565897" y="4713732"/>
            <a:ext cx="34353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solidFill>
                  <a:srgbClr val="FFFF00"/>
                </a:solidFill>
                <a:latin typeface="Arial MT"/>
                <a:cs typeface="Arial MT"/>
              </a:rPr>
              <a:t>I</a:t>
            </a:r>
            <a:r>
              <a:rPr dirty="0" sz="1800">
                <a:solidFill>
                  <a:srgbClr val="FFFF00"/>
                </a:solidFill>
                <a:latin typeface="Arial MT"/>
                <a:cs typeface="Arial MT"/>
              </a:rPr>
              <a:t>l-</a:t>
            </a:r>
            <a:r>
              <a:rPr dirty="0" sz="1800" spc="-5">
                <a:solidFill>
                  <a:srgbClr val="FFFF00"/>
                </a:solidFill>
                <a:latin typeface="Arial MT"/>
                <a:cs typeface="Arial MT"/>
              </a:rPr>
              <a:t>4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8804402" y="4466082"/>
            <a:ext cx="307975" cy="269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">
                <a:solidFill>
                  <a:srgbClr val="FFFF00"/>
                </a:solidFill>
                <a:latin typeface="Arial MT"/>
                <a:cs typeface="Arial MT"/>
              </a:rPr>
              <a:t>Il</a:t>
            </a:r>
            <a:r>
              <a:rPr dirty="0" sz="1600">
                <a:solidFill>
                  <a:srgbClr val="FFFF00"/>
                </a:solidFill>
                <a:latin typeface="Arial MT"/>
                <a:cs typeface="Arial MT"/>
              </a:rPr>
              <a:t>-</a:t>
            </a:r>
            <a:r>
              <a:rPr dirty="0" sz="1600">
                <a:solidFill>
                  <a:srgbClr val="FFFF00"/>
                </a:solidFill>
                <a:latin typeface="Arial MT"/>
                <a:cs typeface="Arial MT"/>
              </a:rPr>
              <a:t>5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8918702" y="5475732"/>
            <a:ext cx="110680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solidFill>
                  <a:srgbClr val="FF0000"/>
                </a:solidFill>
                <a:latin typeface="Arial MT"/>
                <a:cs typeface="Arial MT"/>
              </a:rPr>
              <a:t>eosinophill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661147" y="6028182"/>
            <a:ext cx="67818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solidFill>
                  <a:srgbClr val="FF0000"/>
                </a:solidFill>
                <a:latin typeface="Arial MT"/>
                <a:cs typeface="Arial MT"/>
              </a:rPr>
              <a:t>B</a:t>
            </a:r>
            <a:r>
              <a:rPr dirty="0" sz="1800">
                <a:solidFill>
                  <a:srgbClr val="FF0000"/>
                </a:solidFill>
                <a:latin typeface="Arial MT"/>
                <a:cs typeface="Arial MT"/>
              </a:rPr>
              <a:t>-</a:t>
            </a:r>
            <a:r>
              <a:rPr dirty="0" sz="1800" spc="-70">
                <a:solidFill>
                  <a:srgbClr val="FF0000"/>
                </a:solidFill>
                <a:latin typeface="Arial MT"/>
                <a:cs typeface="Arial MT"/>
              </a:rPr>
              <a:t>L</a:t>
            </a:r>
            <a:r>
              <a:rPr dirty="0" sz="1800">
                <a:solidFill>
                  <a:srgbClr val="FF0000"/>
                </a:solidFill>
                <a:latin typeface="Arial MT"/>
                <a:cs typeface="Arial MT"/>
              </a:rPr>
              <a:t>ym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6629400" y="6273698"/>
            <a:ext cx="1123950" cy="210185"/>
          </a:xfrm>
          <a:custGeom>
            <a:avLst/>
            <a:gdLst/>
            <a:ahLst/>
            <a:cxnLst/>
            <a:rect l="l" t="t" r="r" b="b"/>
            <a:pathLst>
              <a:path w="1123950" h="210185">
                <a:moveTo>
                  <a:pt x="568066" y="125082"/>
                </a:moveTo>
                <a:lnTo>
                  <a:pt x="554990" y="125082"/>
                </a:lnTo>
                <a:lnTo>
                  <a:pt x="555751" y="127063"/>
                </a:lnTo>
                <a:lnTo>
                  <a:pt x="555419" y="127063"/>
                </a:lnTo>
                <a:lnTo>
                  <a:pt x="559943" y="137731"/>
                </a:lnTo>
                <a:lnTo>
                  <a:pt x="560197" y="138188"/>
                </a:lnTo>
                <a:lnTo>
                  <a:pt x="597534" y="157733"/>
                </a:lnTo>
                <a:lnTo>
                  <a:pt x="634365" y="167881"/>
                </a:lnTo>
                <a:lnTo>
                  <a:pt x="681227" y="177266"/>
                </a:lnTo>
                <a:lnTo>
                  <a:pt x="736726" y="185775"/>
                </a:lnTo>
                <a:lnTo>
                  <a:pt x="799719" y="193332"/>
                </a:lnTo>
                <a:lnTo>
                  <a:pt x="868552" y="199631"/>
                </a:lnTo>
                <a:lnTo>
                  <a:pt x="917321" y="203072"/>
                </a:lnTo>
                <a:lnTo>
                  <a:pt x="967485" y="205828"/>
                </a:lnTo>
                <a:lnTo>
                  <a:pt x="1019048" y="207937"/>
                </a:lnTo>
                <a:lnTo>
                  <a:pt x="1071372" y="209168"/>
                </a:lnTo>
                <a:lnTo>
                  <a:pt x="1123950" y="209651"/>
                </a:lnTo>
                <a:lnTo>
                  <a:pt x="1123950" y="196951"/>
                </a:lnTo>
                <a:lnTo>
                  <a:pt x="1071372" y="196468"/>
                </a:lnTo>
                <a:lnTo>
                  <a:pt x="1019301" y="195237"/>
                </a:lnTo>
                <a:lnTo>
                  <a:pt x="967994" y="193141"/>
                </a:lnTo>
                <a:lnTo>
                  <a:pt x="917955" y="190385"/>
                </a:lnTo>
                <a:lnTo>
                  <a:pt x="869569" y="186969"/>
                </a:lnTo>
                <a:lnTo>
                  <a:pt x="800861" y="180695"/>
                </a:lnTo>
                <a:lnTo>
                  <a:pt x="758444" y="175844"/>
                </a:lnTo>
                <a:lnTo>
                  <a:pt x="719201" y="170433"/>
                </a:lnTo>
                <a:lnTo>
                  <a:pt x="666876" y="161721"/>
                </a:lnTo>
                <a:lnTo>
                  <a:pt x="623824" y="152260"/>
                </a:lnTo>
                <a:lnTo>
                  <a:pt x="583946" y="138950"/>
                </a:lnTo>
                <a:lnTo>
                  <a:pt x="573532" y="133057"/>
                </a:lnTo>
                <a:lnTo>
                  <a:pt x="573404" y="133057"/>
                </a:lnTo>
                <a:lnTo>
                  <a:pt x="572516" y="132410"/>
                </a:lnTo>
                <a:lnTo>
                  <a:pt x="572682" y="132410"/>
                </a:lnTo>
                <a:lnTo>
                  <a:pt x="570841" y="130759"/>
                </a:lnTo>
                <a:lnTo>
                  <a:pt x="570483" y="130759"/>
                </a:lnTo>
                <a:lnTo>
                  <a:pt x="569468" y="129527"/>
                </a:lnTo>
                <a:lnTo>
                  <a:pt x="569705" y="129527"/>
                </a:lnTo>
                <a:lnTo>
                  <a:pt x="569449" y="129120"/>
                </a:lnTo>
                <a:lnTo>
                  <a:pt x="568959" y="129120"/>
                </a:lnTo>
                <a:lnTo>
                  <a:pt x="568198" y="127139"/>
                </a:lnTo>
                <a:lnTo>
                  <a:pt x="568530" y="127139"/>
                </a:lnTo>
                <a:lnTo>
                  <a:pt x="555751" y="127063"/>
                </a:lnTo>
                <a:lnTo>
                  <a:pt x="555245" y="126261"/>
                </a:lnTo>
                <a:lnTo>
                  <a:pt x="568340" y="126261"/>
                </a:lnTo>
                <a:lnTo>
                  <a:pt x="568066" y="125082"/>
                </a:lnTo>
                <a:close/>
              </a:path>
              <a:path w="1123950" h="210185">
                <a:moveTo>
                  <a:pt x="572516" y="132410"/>
                </a:moveTo>
                <a:lnTo>
                  <a:pt x="573404" y="133057"/>
                </a:lnTo>
                <a:lnTo>
                  <a:pt x="573092" y="132777"/>
                </a:lnTo>
                <a:lnTo>
                  <a:pt x="572516" y="132410"/>
                </a:lnTo>
                <a:close/>
              </a:path>
              <a:path w="1123950" h="210185">
                <a:moveTo>
                  <a:pt x="573092" y="132777"/>
                </a:moveTo>
                <a:lnTo>
                  <a:pt x="573404" y="133057"/>
                </a:lnTo>
                <a:lnTo>
                  <a:pt x="573532" y="133057"/>
                </a:lnTo>
                <a:lnTo>
                  <a:pt x="573092" y="132777"/>
                </a:lnTo>
                <a:close/>
              </a:path>
              <a:path w="1123950" h="210185">
                <a:moveTo>
                  <a:pt x="572682" y="132410"/>
                </a:moveTo>
                <a:lnTo>
                  <a:pt x="572516" y="132410"/>
                </a:lnTo>
                <a:lnTo>
                  <a:pt x="573092" y="132777"/>
                </a:lnTo>
                <a:lnTo>
                  <a:pt x="572682" y="132410"/>
                </a:lnTo>
                <a:close/>
              </a:path>
              <a:path w="1123950" h="210185">
                <a:moveTo>
                  <a:pt x="569468" y="129527"/>
                </a:moveTo>
                <a:lnTo>
                  <a:pt x="570483" y="130759"/>
                </a:lnTo>
                <a:lnTo>
                  <a:pt x="570016" y="130019"/>
                </a:lnTo>
                <a:lnTo>
                  <a:pt x="569468" y="129527"/>
                </a:lnTo>
                <a:close/>
              </a:path>
              <a:path w="1123950" h="210185">
                <a:moveTo>
                  <a:pt x="570016" y="130019"/>
                </a:moveTo>
                <a:lnTo>
                  <a:pt x="570483" y="130759"/>
                </a:lnTo>
                <a:lnTo>
                  <a:pt x="570841" y="130759"/>
                </a:lnTo>
                <a:lnTo>
                  <a:pt x="570016" y="130019"/>
                </a:lnTo>
                <a:close/>
              </a:path>
              <a:path w="1123950" h="210185">
                <a:moveTo>
                  <a:pt x="569705" y="129527"/>
                </a:moveTo>
                <a:lnTo>
                  <a:pt x="569468" y="129527"/>
                </a:lnTo>
                <a:lnTo>
                  <a:pt x="570016" y="130019"/>
                </a:lnTo>
                <a:lnTo>
                  <a:pt x="569705" y="129527"/>
                </a:lnTo>
                <a:close/>
              </a:path>
              <a:path w="1123950" h="210185">
                <a:moveTo>
                  <a:pt x="568198" y="127139"/>
                </a:moveTo>
                <a:lnTo>
                  <a:pt x="568959" y="129120"/>
                </a:lnTo>
                <a:lnTo>
                  <a:pt x="568704" y="127941"/>
                </a:lnTo>
                <a:lnTo>
                  <a:pt x="568198" y="127139"/>
                </a:lnTo>
                <a:close/>
              </a:path>
              <a:path w="1123950" h="210185">
                <a:moveTo>
                  <a:pt x="568704" y="127941"/>
                </a:moveTo>
                <a:lnTo>
                  <a:pt x="568959" y="129120"/>
                </a:lnTo>
                <a:lnTo>
                  <a:pt x="569449" y="129120"/>
                </a:lnTo>
                <a:lnTo>
                  <a:pt x="568704" y="127941"/>
                </a:lnTo>
                <a:close/>
              </a:path>
              <a:path w="1123950" h="210185">
                <a:moveTo>
                  <a:pt x="568530" y="127139"/>
                </a:moveTo>
                <a:lnTo>
                  <a:pt x="568198" y="127139"/>
                </a:lnTo>
                <a:lnTo>
                  <a:pt x="568704" y="127941"/>
                </a:lnTo>
                <a:lnTo>
                  <a:pt x="568530" y="127139"/>
                </a:lnTo>
                <a:close/>
              </a:path>
              <a:path w="1123950" h="210185">
                <a:moveTo>
                  <a:pt x="554990" y="125082"/>
                </a:moveTo>
                <a:lnTo>
                  <a:pt x="555245" y="126261"/>
                </a:lnTo>
                <a:lnTo>
                  <a:pt x="555751" y="127063"/>
                </a:lnTo>
                <a:lnTo>
                  <a:pt x="554990" y="125082"/>
                </a:lnTo>
                <a:close/>
              </a:path>
              <a:path w="1123950" h="210185">
                <a:moveTo>
                  <a:pt x="553933" y="124183"/>
                </a:moveTo>
                <a:lnTo>
                  <a:pt x="555245" y="126261"/>
                </a:lnTo>
                <a:lnTo>
                  <a:pt x="554990" y="125082"/>
                </a:lnTo>
                <a:lnTo>
                  <a:pt x="568066" y="125082"/>
                </a:lnTo>
                <a:lnTo>
                  <a:pt x="567964" y="124675"/>
                </a:lnTo>
                <a:lnTo>
                  <a:pt x="554481" y="124675"/>
                </a:lnTo>
                <a:lnTo>
                  <a:pt x="553933" y="124183"/>
                </a:lnTo>
                <a:close/>
              </a:path>
              <a:path w="1123950" h="210185">
                <a:moveTo>
                  <a:pt x="553466" y="123443"/>
                </a:moveTo>
                <a:lnTo>
                  <a:pt x="553933" y="124183"/>
                </a:lnTo>
                <a:lnTo>
                  <a:pt x="554481" y="124675"/>
                </a:lnTo>
                <a:lnTo>
                  <a:pt x="553466" y="123443"/>
                </a:lnTo>
                <a:close/>
              </a:path>
              <a:path w="1123950" h="210185">
                <a:moveTo>
                  <a:pt x="567654" y="123443"/>
                </a:moveTo>
                <a:lnTo>
                  <a:pt x="553466" y="123443"/>
                </a:lnTo>
                <a:lnTo>
                  <a:pt x="554481" y="124675"/>
                </a:lnTo>
                <a:lnTo>
                  <a:pt x="567964" y="124675"/>
                </a:lnTo>
                <a:lnTo>
                  <a:pt x="567654" y="123443"/>
                </a:lnTo>
                <a:close/>
              </a:path>
              <a:path w="1123950" h="210185">
                <a:moveTo>
                  <a:pt x="550826" y="121398"/>
                </a:moveTo>
                <a:lnTo>
                  <a:pt x="553933" y="124183"/>
                </a:lnTo>
                <a:lnTo>
                  <a:pt x="553466" y="123443"/>
                </a:lnTo>
                <a:lnTo>
                  <a:pt x="567654" y="123443"/>
                </a:lnTo>
                <a:lnTo>
                  <a:pt x="567308" y="122072"/>
                </a:lnTo>
                <a:lnTo>
                  <a:pt x="567201" y="121780"/>
                </a:lnTo>
                <a:lnTo>
                  <a:pt x="551433" y="121780"/>
                </a:lnTo>
                <a:lnTo>
                  <a:pt x="550826" y="121398"/>
                </a:lnTo>
                <a:close/>
              </a:path>
              <a:path w="1123950" h="210185">
                <a:moveTo>
                  <a:pt x="550545" y="121145"/>
                </a:moveTo>
                <a:lnTo>
                  <a:pt x="550826" y="121398"/>
                </a:lnTo>
                <a:lnTo>
                  <a:pt x="551433" y="121780"/>
                </a:lnTo>
                <a:lnTo>
                  <a:pt x="550545" y="121145"/>
                </a:lnTo>
                <a:close/>
              </a:path>
              <a:path w="1123950" h="210185">
                <a:moveTo>
                  <a:pt x="566968" y="121145"/>
                </a:moveTo>
                <a:lnTo>
                  <a:pt x="550545" y="121145"/>
                </a:lnTo>
                <a:lnTo>
                  <a:pt x="551433" y="121780"/>
                </a:lnTo>
                <a:lnTo>
                  <a:pt x="567201" y="121780"/>
                </a:lnTo>
                <a:lnTo>
                  <a:pt x="566968" y="121145"/>
                </a:lnTo>
                <a:close/>
              </a:path>
              <a:path w="1123950" h="210185">
                <a:moveTo>
                  <a:pt x="36139" y="44874"/>
                </a:moveTo>
                <a:lnTo>
                  <a:pt x="25209" y="51121"/>
                </a:lnTo>
                <a:lnTo>
                  <a:pt x="36032" y="57575"/>
                </a:lnTo>
                <a:lnTo>
                  <a:pt x="52450" y="57721"/>
                </a:lnTo>
                <a:lnTo>
                  <a:pt x="104521" y="58953"/>
                </a:lnTo>
                <a:lnTo>
                  <a:pt x="155828" y="61048"/>
                </a:lnTo>
                <a:lnTo>
                  <a:pt x="205867" y="63804"/>
                </a:lnTo>
                <a:lnTo>
                  <a:pt x="254380" y="67221"/>
                </a:lnTo>
                <a:lnTo>
                  <a:pt x="322960" y="73494"/>
                </a:lnTo>
                <a:lnTo>
                  <a:pt x="365378" y="78333"/>
                </a:lnTo>
                <a:lnTo>
                  <a:pt x="423036" y="86499"/>
                </a:lnTo>
                <a:lnTo>
                  <a:pt x="472440" y="95580"/>
                </a:lnTo>
                <a:lnTo>
                  <a:pt x="511809" y="105155"/>
                </a:lnTo>
                <a:lnTo>
                  <a:pt x="550826" y="121398"/>
                </a:lnTo>
                <a:lnTo>
                  <a:pt x="550545" y="121145"/>
                </a:lnTo>
                <a:lnTo>
                  <a:pt x="566968" y="121145"/>
                </a:lnTo>
                <a:lnTo>
                  <a:pt x="566801" y="120688"/>
                </a:lnTo>
                <a:lnTo>
                  <a:pt x="564006" y="116471"/>
                </a:lnTo>
                <a:lnTo>
                  <a:pt x="563752" y="116014"/>
                </a:lnTo>
                <a:lnTo>
                  <a:pt x="526669" y="96545"/>
                </a:lnTo>
                <a:lnTo>
                  <a:pt x="489711" y="86347"/>
                </a:lnTo>
                <a:lnTo>
                  <a:pt x="442849" y="76949"/>
                </a:lnTo>
                <a:lnTo>
                  <a:pt x="387223" y="68427"/>
                </a:lnTo>
                <a:lnTo>
                  <a:pt x="324357" y="60871"/>
                </a:lnTo>
                <a:lnTo>
                  <a:pt x="255397" y="54571"/>
                </a:lnTo>
                <a:lnTo>
                  <a:pt x="206755" y="51142"/>
                </a:lnTo>
                <a:lnTo>
                  <a:pt x="156591" y="48374"/>
                </a:lnTo>
                <a:lnTo>
                  <a:pt x="105028" y="46266"/>
                </a:lnTo>
                <a:lnTo>
                  <a:pt x="52704" y="45021"/>
                </a:lnTo>
                <a:lnTo>
                  <a:pt x="36139" y="44874"/>
                </a:lnTo>
                <a:close/>
              </a:path>
              <a:path w="1123950" h="210185">
                <a:moveTo>
                  <a:pt x="89026" y="0"/>
                </a:moveTo>
                <a:lnTo>
                  <a:pt x="0" y="50901"/>
                </a:lnTo>
                <a:lnTo>
                  <a:pt x="88138" y="103403"/>
                </a:lnTo>
                <a:lnTo>
                  <a:pt x="92075" y="102412"/>
                </a:lnTo>
                <a:lnTo>
                  <a:pt x="95630" y="96380"/>
                </a:lnTo>
                <a:lnTo>
                  <a:pt x="94615" y="92481"/>
                </a:lnTo>
                <a:lnTo>
                  <a:pt x="36032" y="57575"/>
                </a:lnTo>
                <a:lnTo>
                  <a:pt x="12573" y="57365"/>
                </a:lnTo>
                <a:lnTo>
                  <a:pt x="12573" y="44665"/>
                </a:lnTo>
                <a:lnTo>
                  <a:pt x="36505" y="44665"/>
                </a:lnTo>
                <a:lnTo>
                  <a:pt x="95376" y="11023"/>
                </a:lnTo>
                <a:lnTo>
                  <a:pt x="96393" y="7150"/>
                </a:lnTo>
                <a:lnTo>
                  <a:pt x="94742" y="4102"/>
                </a:lnTo>
                <a:lnTo>
                  <a:pt x="92964" y="1054"/>
                </a:lnTo>
                <a:lnTo>
                  <a:pt x="89026" y="0"/>
                </a:lnTo>
                <a:close/>
              </a:path>
              <a:path w="1123950" h="210185">
                <a:moveTo>
                  <a:pt x="12573" y="44665"/>
                </a:moveTo>
                <a:lnTo>
                  <a:pt x="12573" y="57365"/>
                </a:lnTo>
                <a:lnTo>
                  <a:pt x="36032" y="57575"/>
                </a:lnTo>
                <a:lnTo>
                  <a:pt x="34276" y="56527"/>
                </a:lnTo>
                <a:lnTo>
                  <a:pt x="15748" y="56527"/>
                </a:lnTo>
                <a:lnTo>
                  <a:pt x="15875" y="45554"/>
                </a:lnTo>
                <a:lnTo>
                  <a:pt x="34949" y="45554"/>
                </a:lnTo>
                <a:lnTo>
                  <a:pt x="36139" y="44874"/>
                </a:lnTo>
                <a:lnTo>
                  <a:pt x="12573" y="44665"/>
                </a:lnTo>
                <a:close/>
              </a:path>
              <a:path w="1123950" h="210185">
                <a:moveTo>
                  <a:pt x="15875" y="45554"/>
                </a:moveTo>
                <a:lnTo>
                  <a:pt x="15748" y="56527"/>
                </a:lnTo>
                <a:lnTo>
                  <a:pt x="25209" y="51121"/>
                </a:lnTo>
                <a:lnTo>
                  <a:pt x="15875" y="45554"/>
                </a:lnTo>
                <a:close/>
              </a:path>
              <a:path w="1123950" h="210185">
                <a:moveTo>
                  <a:pt x="25209" y="51121"/>
                </a:moveTo>
                <a:lnTo>
                  <a:pt x="15748" y="56527"/>
                </a:lnTo>
                <a:lnTo>
                  <a:pt x="34276" y="56527"/>
                </a:lnTo>
                <a:lnTo>
                  <a:pt x="25209" y="51121"/>
                </a:lnTo>
                <a:close/>
              </a:path>
              <a:path w="1123950" h="210185">
                <a:moveTo>
                  <a:pt x="34949" y="45554"/>
                </a:moveTo>
                <a:lnTo>
                  <a:pt x="15875" y="45554"/>
                </a:lnTo>
                <a:lnTo>
                  <a:pt x="25209" y="51121"/>
                </a:lnTo>
                <a:lnTo>
                  <a:pt x="34949" y="45554"/>
                </a:lnTo>
                <a:close/>
              </a:path>
              <a:path w="1123950" h="210185">
                <a:moveTo>
                  <a:pt x="36505" y="44665"/>
                </a:moveTo>
                <a:lnTo>
                  <a:pt x="12573" y="44665"/>
                </a:lnTo>
                <a:lnTo>
                  <a:pt x="36139" y="44874"/>
                </a:lnTo>
                <a:lnTo>
                  <a:pt x="36505" y="446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5965697" y="5951982"/>
            <a:ext cx="1263650" cy="7867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FF0000"/>
                </a:solidFill>
                <a:latin typeface="Arial MT"/>
                <a:cs typeface="Arial MT"/>
              </a:rPr>
              <a:t>Mast</a:t>
            </a:r>
            <a:r>
              <a:rPr dirty="0" sz="1800" spc="-5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0000"/>
                </a:solidFill>
                <a:latin typeface="Arial MT"/>
                <a:cs typeface="Arial MT"/>
              </a:rPr>
              <a:t>cell</a:t>
            </a:r>
            <a:endParaRPr sz="1800">
              <a:latin typeface="Arial MT"/>
              <a:cs typeface="Arial MT"/>
            </a:endParaRPr>
          </a:p>
          <a:p>
            <a:pPr algn="r" marR="5080">
              <a:lnSpc>
                <a:spcPct val="100000"/>
              </a:lnSpc>
              <a:spcBef>
                <a:spcPts val="1430"/>
              </a:spcBef>
            </a:pPr>
            <a:r>
              <a:rPr dirty="0" sz="2000" spc="-5">
                <a:solidFill>
                  <a:srgbClr val="FFFF00"/>
                </a:solidFill>
                <a:latin typeface="Arial MT"/>
                <a:cs typeface="Arial MT"/>
              </a:rPr>
              <a:t>IgE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4114800" y="5361559"/>
            <a:ext cx="1696085" cy="112395"/>
          </a:xfrm>
          <a:custGeom>
            <a:avLst/>
            <a:gdLst/>
            <a:ahLst/>
            <a:cxnLst/>
            <a:rect l="l" t="t" r="r" b="b"/>
            <a:pathLst>
              <a:path w="1696085" h="112395">
                <a:moveTo>
                  <a:pt x="36315" y="43464"/>
                </a:moveTo>
                <a:lnTo>
                  <a:pt x="25170" y="49466"/>
                </a:lnTo>
                <a:lnTo>
                  <a:pt x="35794" y="56163"/>
                </a:lnTo>
                <a:lnTo>
                  <a:pt x="1695196" y="112140"/>
                </a:lnTo>
                <a:lnTo>
                  <a:pt x="1695703" y="99440"/>
                </a:lnTo>
                <a:lnTo>
                  <a:pt x="36315" y="43464"/>
                </a:lnTo>
                <a:close/>
              </a:path>
              <a:path w="1696085" h="112395">
                <a:moveTo>
                  <a:pt x="90297" y="0"/>
                </a:moveTo>
                <a:lnTo>
                  <a:pt x="0" y="48640"/>
                </a:lnTo>
                <a:lnTo>
                  <a:pt x="83820" y="101472"/>
                </a:lnTo>
                <a:lnTo>
                  <a:pt x="86867" y="103250"/>
                </a:lnTo>
                <a:lnTo>
                  <a:pt x="90677" y="102361"/>
                </a:lnTo>
                <a:lnTo>
                  <a:pt x="94487" y="96519"/>
                </a:lnTo>
                <a:lnTo>
                  <a:pt x="93599" y="92582"/>
                </a:lnTo>
                <a:lnTo>
                  <a:pt x="35794" y="56163"/>
                </a:lnTo>
                <a:lnTo>
                  <a:pt x="12319" y="55371"/>
                </a:lnTo>
                <a:lnTo>
                  <a:pt x="12826" y="42671"/>
                </a:lnTo>
                <a:lnTo>
                  <a:pt x="37786" y="42671"/>
                </a:lnTo>
                <a:lnTo>
                  <a:pt x="96265" y="11175"/>
                </a:lnTo>
                <a:lnTo>
                  <a:pt x="97409" y="7238"/>
                </a:lnTo>
                <a:lnTo>
                  <a:pt x="94107" y="1142"/>
                </a:lnTo>
                <a:lnTo>
                  <a:pt x="90297" y="0"/>
                </a:lnTo>
                <a:close/>
              </a:path>
              <a:path w="1696085" h="112395">
                <a:moveTo>
                  <a:pt x="12826" y="42671"/>
                </a:moveTo>
                <a:lnTo>
                  <a:pt x="12319" y="55371"/>
                </a:lnTo>
                <a:lnTo>
                  <a:pt x="35794" y="56163"/>
                </a:lnTo>
                <a:lnTo>
                  <a:pt x="33329" y="54609"/>
                </a:lnTo>
                <a:lnTo>
                  <a:pt x="15621" y="54609"/>
                </a:lnTo>
                <a:lnTo>
                  <a:pt x="16001" y="43687"/>
                </a:lnTo>
                <a:lnTo>
                  <a:pt x="35900" y="43687"/>
                </a:lnTo>
                <a:lnTo>
                  <a:pt x="36315" y="43464"/>
                </a:lnTo>
                <a:lnTo>
                  <a:pt x="12826" y="42671"/>
                </a:lnTo>
                <a:close/>
              </a:path>
              <a:path w="1696085" h="112395">
                <a:moveTo>
                  <a:pt x="16001" y="43687"/>
                </a:moveTo>
                <a:lnTo>
                  <a:pt x="15621" y="54609"/>
                </a:lnTo>
                <a:lnTo>
                  <a:pt x="25170" y="49466"/>
                </a:lnTo>
                <a:lnTo>
                  <a:pt x="16001" y="43687"/>
                </a:lnTo>
                <a:close/>
              </a:path>
              <a:path w="1696085" h="112395">
                <a:moveTo>
                  <a:pt x="25170" y="49466"/>
                </a:moveTo>
                <a:lnTo>
                  <a:pt x="15621" y="54609"/>
                </a:lnTo>
                <a:lnTo>
                  <a:pt x="33329" y="54609"/>
                </a:lnTo>
                <a:lnTo>
                  <a:pt x="25170" y="49466"/>
                </a:lnTo>
                <a:close/>
              </a:path>
              <a:path w="1696085" h="112395">
                <a:moveTo>
                  <a:pt x="35900" y="43687"/>
                </a:moveTo>
                <a:lnTo>
                  <a:pt x="16001" y="43687"/>
                </a:lnTo>
                <a:lnTo>
                  <a:pt x="25170" y="49466"/>
                </a:lnTo>
                <a:lnTo>
                  <a:pt x="35900" y="43687"/>
                </a:lnTo>
                <a:close/>
              </a:path>
              <a:path w="1696085" h="112395">
                <a:moveTo>
                  <a:pt x="37786" y="42671"/>
                </a:moveTo>
                <a:lnTo>
                  <a:pt x="12826" y="42671"/>
                </a:lnTo>
                <a:lnTo>
                  <a:pt x="36315" y="43464"/>
                </a:lnTo>
                <a:lnTo>
                  <a:pt x="37786" y="426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2841244" y="4749545"/>
            <a:ext cx="618490" cy="1122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His </a:t>
            </a:r>
            <a:r>
              <a:rPr dirty="0" sz="24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Il </a:t>
            </a:r>
            <a:r>
              <a:rPr dirty="0" sz="2400">
                <a:solidFill>
                  <a:srgbClr val="FFFFFF"/>
                </a:solidFill>
                <a:latin typeface="Arial MT"/>
                <a:cs typeface="Arial MT"/>
              </a:rPr>
              <a:t> TNF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9240" y="1356106"/>
            <a:ext cx="8983345" cy="4414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93725">
              <a:lnSpc>
                <a:spcPct val="100000"/>
              </a:lnSpc>
              <a:spcBef>
                <a:spcPts val="95"/>
              </a:spcBef>
            </a:pPr>
            <a:r>
              <a:rPr dirty="0" sz="3200" spc="-5">
                <a:solidFill>
                  <a:srgbClr val="FF0000"/>
                </a:solidFill>
                <a:latin typeface="Arial MT"/>
                <a:cs typeface="Arial MT"/>
              </a:rPr>
              <a:t>Airway</a:t>
            </a:r>
            <a:r>
              <a:rPr dirty="0" sz="320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0000"/>
                </a:solidFill>
                <a:latin typeface="Arial MT"/>
                <a:cs typeface="Arial MT"/>
              </a:rPr>
              <a:t>obstruction</a:t>
            </a:r>
            <a:r>
              <a:rPr dirty="0" sz="3200" spc="5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3200" spc="-10">
                <a:solidFill>
                  <a:srgbClr val="FF0000"/>
                </a:solidFill>
                <a:latin typeface="Arial MT"/>
                <a:cs typeface="Arial MT"/>
              </a:rPr>
              <a:t>in</a:t>
            </a:r>
            <a:r>
              <a:rPr dirty="0" sz="3200" spc="5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0000"/>
                </a:solidFill>
                <a:latin typeface="Arial MT"/>
                <a:cs typeface="Arial MT"/>
              </a:rPr>
              <a:t>asthma</a:t>
            </a:r>
            <a:r>
              <a:rPr dirty="0" sz="3200" spc="-15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0000"/>
                </a:solidFill>
                <a:latin typeface="Arial MT"/>
                <a:cs typeface="Arial MT"/>
              </a:rPr>
              <a:t>is</a:t>
            </a:r>
            <a:r>
              <a:rPr dirty="0" sz="3200" spc="5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0000"/>
                </a:solidFill>
                <a:latin typeface="Arial MT"/>
                <a:cs typeface="Arial MT"/>
              </a:rPr>
              <a:t>due</a:t>
            </a:r>
            <a:r>
              <a:rPr dirty="0" sz="3200" spc="5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0000"/>
                </a:solidFill>
                <a:latin typeface="Arial MT"/>
                <a:cs typeface="Arial MT"/>
              </a:rPr>
              <a:t>to com.</a:t>
            </a:r>
            <a:r>
              <a:rPr dirty="0" sz="3200" spc="5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0000"/>
                </a:solidFill>
                <a:latin typeface="Arial MT"/>
                <a:cs typeface="Arial MT"/>
              </a:rPr>
              <a:t>Of </a:t>
            </a:r>
            <a:r>
              <a:rPr dirty="0" sz="3200" spc="-875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0000"/>
                </a:solidFill>
                <a:latin typeface="Arial MT"/>
                <a:cs typeface="Arial MT"/>
              </a:rPr>
              <a:t>factors</a:t>
            </a:r>
            <a:endParaRPr sz="3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>
              <a:latin typeface="Arial MT"/>
              <a:cs typeface="Arial MT"/>
            </a:endParaRPr>
          </a:p>
          <a:p>
            <a:pPr marL="332105" indent="-320040">
              <a:lnSpc>
                <a:spcPct val="100000"/>
              </a:lnSpc>
              <a:buSzPct val="96875"/>
              <a:buFont typeface="Wingdings"/>
              <a:buChar char=""/>
              <a:tabLst>
                <a:tab pos="332740" algn="l"/>
              </a:tabLst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Spasm</a:t>
            </a:r>
            <a:r>
              <a:rPr dirty="0" sz="32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of airway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smooth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muscle</a:t>
            </a:r>
            <a:endParaRPr sz="3200">
              <a:latin typeface="Arial MT"/>
              <a:cs typeface="Arial MT"/>
            </a:endParaRPr>
          </a:p>
          <a:p>
            <a:pPr marL="332105" indent="-320040">
              <a:lnSpc>
                <a:spcPct val="100000"/>
              </a:lnSpc>
              <a:buSzPct val="96875"/>
              <a:buFont typeface="Wingdings"/>
              <a:buChar char=""/>
              <a:tabLst>
                <a:tab pos="332740" algn="l"/>
              </a:tabLst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Edema</a:t>
            </a:r>
            <a:r>
              <a:rPr dirty="0" sz="3200" spc="-3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airway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mucosa</a:t>
            </a:r>
            <a:endParaRPr sz="3200">
              <a:latin typeface="Arial MT"/>
              <a:cs typeface="Arial MT"/>
            </a:endParaRPr>
          </a:p>
          <a:p>
            <a:pPr marL="332105" indent="-320040">
              <a:lnSpc>
                <a:spcPct val="100000"/>
              </a:lnSpc>
              <a:buSzPct val="96875"/>
              <a:buFont typeface="Wingdings"/>
              <a:buChar char=""/>
              <a:tabLst>
                <a:tab pos="332740" algn="l"/>
              </a:tabLst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Increase</a:t>
            </a:r>
            <a:r>
              <a:rPr dirty="0" sz="3200" spc="-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mucus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secretion</a:t>
            </a:r>
            <a:endParaRPr sz="3200">
              <a:latin typeface="Arial MT"/>
              <a:cs typeface="Arial MT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  <a:buSzPct val="96875"/>
              <a:buFont typeface="Wingdings"/>
              <a:buChar char=""/>
              <a:tabLst>
                <a:tab pos="332740" algn="l"/>
              </a:tabLst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Cellular(easinophil &amp;</a:t>
            </a:r>
            <a:r>
              <a:rPr dirty="0" sz="3200" spc="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lymphocytes)</a:t>
            </a:r>
            <a:r>
              <a:rPr dirty="0" sz="3200" spc="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in filtration</a:t>
            </a:r>
            <a:r>
              <a:rPr dirty="0" sz="3200" spc="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of </a:t>
            </a:r>
            <a:r>
              <a:rPr dirty="0" sz="3200" spc="-87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airway wall</a:t>
            </a:r>
            <a:endParaRPr sz="3200">
              <a:latin typeface="Arial MT"/>
              <a:cs typeface="Arial MT"/>
            </a:endParaRPr>
          </a:p>
          <a:p>
            <a:pPr marL="332105" indent="-320040">
              <a:lnSpc>
                <a:spcPct val="100000"/>
              </a:lnSpc>
              <a:buSzPct val="96875"/>
              <a:buFont typeface="Wingdings"/>
              <a:buChar char=""/>
              <a:tabLst>
                <a:tab pos="332740" algn="l"/>
              </a:tabLst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Injury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airway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epithelium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689" y="1222502"/>
            <a:ext cx="3704590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5" b="0">
                <a:solidFill>
                  <a:srgbClr val="FF0000"/>
                </a:solidFill>
                <a:latin typeface="Arial MT"/>
                <a:cs typeface="Arial MT"/>
              </a:rPr>
              <a:t>Bronchoconstriction:</a:t>
            </a:r>
            <a:endParaRPr sz="3200">
              <a:latin typeface="Arial MT"/>
              <a:cs typeface="Arial MT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5454522" y="4210050"/>
            <a:ext cx="3943985" cy="2376805"/>
            <a:chOff x="5454522" y="4210050"/>
            <a:chExt cx="3943985" cy="2376805"/>
          </a:xfrm>
        </p:grpSpPr>
        <p:sp>
          <p:nvSpPr>
            <p:cNvPr id="4" name="object 4"/>
            <p:cNvSpPr/>
            <p:nvPr/>
          </p:nvSpPr>
          <p:spPr>
            <a:xfrm>
              <a:off x="5454523" y="4210049"/>
              <a:ext cx="3804285" cy="2376805"/>
            </a:xfrm>
            <a:custGeom>
              <a:avLst/>
              <a:gdLst/>
              <a:ahLst/>
              <a:cxnLst/>
              <a:rect l="l" t="t" r="r" b="b"/>
              <a:pathLst>
                <a:path w="3804284" h="2376804">
                  <a:moveTo>
                    <a:pt x="3803777" y="2324100"/>
                  </a:moveTo>
                  <a:lnTo>
                    <a:pt x="3792842" y="2317877"/>
                  </a:lnTo>
                  <a:lnTo>
                    <a:pt x="3714623" y="2273300"/>
                  </a:lnTo>
                  <a:lnTo>
                    <a:pt x="3710813" y="2274366"/>
                  </a:lnTo>
                  <a:lnTo>
                    <a:pt x="3707257" y="2280462"/>
                  </a:lnTo>
                  <a:lnTo>
                    <a:pt x="3708400" y="2284336"/>
                  </a:lnTo>
                  <a:lnTo>
                    <a:pt x="3767645" y="2318118"/>
                  </a:lnTo>
                  <a:lnTo>
                    <a:pt x="76263" y="2355786"/>
                  </a:lnTo>
                  <a:lnTo>
                    <a:pt x="57581" y="36068"/>
                  </a:lnTo>
                  <a:lnTo>
                    <a:pt x="90678" y="91694"/>
                  </a:lnTo>
                  <a:lnTo>
                    <a:pt x="92456" y="94615"/>
                  </a:lnTo>
                  <a:lnTo>
                    <a:pt x="96266" y="95631"/>
                  </a:lnTo>
                  <a:lnTo>
                    <a:pt x="102362" y="92075"/>
                  </a:lnTo>
                  <a:lnTo>
                    <a:pt x="103378" y="88138"/>
                  </a:lnTo>
                  <a:lnTo>
                    <a:pt x="101600" y="85217"/>
                  </a:lnTo>
                  <a:lnTo>
                    <a:pt x="58394" y="12573"/>
                  </a:lnTo>
                  <a:lnTo>
                    <a:pt x="50927" y="0"/>
                  </a:lnTo>
                  <a:lnTo>
                    <a:pt x="1651" y="85979"/>
                  </a:lnTo>
                  <a:lnTo>
                    <a:pt x="0" y="89027"/>
                  </a:lnTo>
                  <a:lnTo>
                    <a:pt x="1016" y="92837"/>
                  </a:lnTo>
                  <a:lnTo>
                    <a:pt x="7112" y="96393"/>
                  </a:lnTo>
                  <a:lnTo>
                    <a:pt x="10922" y="95377"/>
                  </a:lnTo>
                  <a:lnTo>
                    <a:pt x="12700" y="92329"/>
                  </a:lnTo>
                  <a:lnTo>
                    <a:pt x="44881" y="36068"/>
                  </a:lnTo>
                  <a:lnTo>
                    <a:pt x="63627" y="2362250"/>
                  </a:lnTo>
                  <a:lnTo>
                    <a:pt x="69913" y="2362212"/>
                  </a:lnTo>
                  <a:lnTo>
                    <a:pt x="69977" y="2368550"/>
                  </a:lnTo>
                  <a:lnTo>
                    <a:pt x="3767747" y="2330818"/>
                  </a:lnTo>
                  <a:lnTo>
                    <a:pt x="3709162" y="2365794"/>
                  </a:lnTo>
                  <a:lnTo>
                    <a:pt x="3708146" y="2369693"/>
                  </a:lnTo>
                  <a:lnTo>
                    <a:pt x="3710051" y="2372703"/>
                  </a:lnTo>
                  <a:lnTo>
                    <a:pt x="3711829" y="2375712"/>
                  </a:lnTo>
                  <a:lnTo>
                    <a:pt x="3715639" y="2376703"/>
                  </a:lnTo>
                  <a:lnTo>
                    <a:pt x="3803777" y="23241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5524499" y="4667250"/>
              <a:ext cx="3867150" cy="935355"/>
            </a:xfrm>
            <a:custGeom>
              <a:avLst/>
              <a:gdLst/>
              <a:ahLst/>
              <a:cxnLst/>
              <a:rect l="l" t="t" r="r" b="b"/>
              <a:pathLst>
                <a:path w="3867150" h="935354">
                  <a:moveTo>
                    <a:pt x="0" y="0"/>
                  </a:moveTo>
                  <a:lnTo>
                    <a:pt x="361950" y="1524"/>
                  </a:lnTo>
                </a:path>
                <a:path w="3867150" h="935354">
                  <a:moveTo>
                    <a:pt x="381000" y="19050"/>
                  </a:moveTo>
                  <a:lnTo>
                    <a:pt x="514350" y="381000"/>
                  </a:lnTo>
                </a:path>
                <a:path w="3867150" h="935354">
                  <a:moveTo>
                    <a:pt x="533400" y="361950"/>
                  </a:moveTo>
                  <a:lnTo>
                    <a:pt x="781050" y="19050"/>
                  </a:lnTo>
                </a:path>
                <a:path w="3867150" h="935354">
                  <a:moveTo>
                    <a:pt x="819150" y="19050"/>
                  </a:moveTo>
                  <a:lnTo>
                    <a:pt x="1333500" y="0"/>
                  </a:lnTo>
                </a:path>
                <a:path w="3867150" h="935354">
                  <a:moveTo>
                    <a:pt x="1352550" y="19050"/>
                  </a:moveTo>
                  <a:lnTo>
                    <a:pt x="2038350" y="914400"/>
                  </a:lnTo>
                </a:path>
                <a:path w="3867150" h="935354">
                  <a:moveTo>
                    <a:pt x="2076450" y="933450"/>
                  </a:moveTo>
                  <a:lnTo>
                    <a:pt x="2724150" y="935037"/>
                  </a:lnTo>
                </a:path>
                <a:path w="3867150" h="935354">
                  <a:moveTo>
                    <a:pt x="2762250" y="933450"/>
                  </a:moveTo>
                  <a:lnTo>
                    <a:pt x="2810939" y="931123"/>
                  </a:lnTo>
                  <a:lnTo>
                    <a:pt x="2859291" y="924330"/>
                  </a:lnTo>
                  <a:lnTo>
                    <a:pt x="2906968" y="913349"/>
                  </a:lnTo>
                  <a:lnTo>
                    <a:pt x="2953634" y="898459"/>
                  </a:lnTo>
                  <a:lnTo>
                    <a:pt x="2998950" y="879940"/>
                  </a:lnTo>
                  <a:lnTo>
                    <a:pt x="3042579" y="858072"/>
                  </a:lnTo>
                  <a:lnTo>
                    <a:pt x="3084184" y="833132"/>
                  </a:lnTo>
                  <a:lnTo>
                    <a:pt x="3123428" y="805400"/>
                  </a:lnTo>
                  <a:lnTo>
                    <a:pt x="3159973" y="775156"/>
                  </a:lnTo>
                  <a:lnTo>
                    <a:pt x="3193482" y="742678"/>
                  </a:lnTo>
                  <a:lnTo>
                    <a:pt x="3223618" y="708246"/>
                  </a:lnTo>
                  <a:lnTo>
                    <a:pt x="3250043" y="672139"/>
                  </a:lnTo>
                  <a:lnTo>
                    <a:pt x="3272420" y="634636"/>
                  </a:lnTo>
                  <a:lnTo>
                    <a:pt x="3290411" y="596017"/>
                  </a:lnTo>
                  <a:lnTo>
                    <a:pt x="3303680" y="556560"/>
                  </a:lnTo>
                  <a:lnTo>
                    <a:pt x="3311888" y="516544"/>
                  </a:lnTo>
                  <a:lnTo>
                    <a:pt x="3314700" y="476250"/>
                  </a:lnTo>
                  <a:lnTo>
                    <a:pt x="3317511" y="435955"/>
                  </a:lnTo>
                  <a:lnTo>
                    <a:pt x="3325719" y="395939"/>
                  </a:lnTo>
                  <a:lnTo>
                    <a:pt x="3338988" y="356482"/>
                  </a:lnTo>
                  <a:lnTo>
                    <a:pt x="3356979" y="317863"/>
                  </a:lnTo>
                  <a:lnTo>
                    <a:pt x="3379356" y="280360"/>
                  </a:lnTo>
                  <a:lnTo>
                    <a:pt x="3405781" y="244253"/>
                  </a:lnTo>
                  <a:lnTo>
                    <a:pt x="3435917" y="209821"/>
                  </a:lnTo>
                  <a:lnTo>
                    <a:pt x="3469426" y="177343"/>
                  </a:lnTo>
                  <a:lnTo>
                    <a:pt x="3505971" y="147099"/>
                  </a:lnTo>
                  <a:lnTo>
                    <a:pt x="3545215" y="119367"/>
                  </a:lnTo>
                  <a:lnTo>
                    <a:pt x="3586820" y="94427"/>
                  </a:lnTo>
                  <a:lnTo>
                    <a:pt x="3630449" y="72559"/>
                  </a:lnTo>
                  <a:lnTo>
                    <a:pt x="3675765" y="54040"/>
                  </a:lnTo>
                  <a:lnTo>
                    <a:pt x="3722431" y="39150"/>
                  </a:lnTo>
                  <a:lnTo>
                    <a:pt x="3770108" y="28169"/>
                  </a:lnTo>
                  <a:lnTo>
                    <a:pt x="3818460" y="21376"/>
                  </a:lnTo>
                  <a:lnTo>
                    <a:pt x="3867150" y="1905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4689347" y="5227320"/>
            <a:ext cx="660400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5">
                <a:solidFill>
                  <a:srgbClr val="FFFF00"/>
                </a:solidFill>
                <a:latin typeface="Arial MT"/>
                <a:cs typeface="Arial MT"/>
              </a:rPr>
              <a:t>FEV1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013447" y="6522719"/>
            <a:ext cx="504825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5">
                <a:solidFill>
                  <a:srgbClr val="FFFF00"/>
                </a:solidFill>
                <a:latin typeface="Arial MT"/>
                <a:cs typeface="Arial MT"/>
              </a:rPr>
              <a:t>time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889497" y="5077205"/>
            <a:ext cx="389890" cy="238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EAR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756397" y="5665470"/>
            <a:ext cx="518795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10">
                <a:solidFill>
                  <a:srgbClr val="FFFFFF"/>
                </a:solidFill>
                <a:latin typeface="Arial MT"/>
                <a:cs typeface="Arial MT"/>
              </a:rPr>
              <a:t>LAR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8739" y="1775967"/>
            <a:ext cx="9846945" cy="28352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solidFill>
                  <a:srgbClr val="FF3300"/>
                </a:solidFill>
                <a:latin typeface="Arial MT"/>
                <a:cs typeface="Arial MT"/>
              </a:rPr>
              <a:t>(1)-</a:t>
            </a:r>
            <a:r>
              <a:rPr dirty="0" sz="2800" spc="-10">
                <a:solidFill>
                  <a:srgbClr val="FF3300"/>
                </a:solidFill>
                <a:latin typeface="Arial MT"/>
                <a:cs typeface="Arial MT"/>
              </a:rPr>
              <a:t> </a:t>
            </a:r>
            <a:r>
              <a:rPr dirty="0" sz="2400" spc="-5">
                <a:solidFill>
                  <a:srgbClr val="FF3300"/>
                </a:solidFill>
                <a:latin typeface="Arial MT"/>
                <a:cs typeface="Arial MT"/>
              </a:rPr>
              <a:t>Early</a:t>
            </a:r>
            <a:r>
              <a:rPr dirty="0" sz="2400">
                <a:solidFill>
                  <a:srgbClr val="FF3300"/>
                </a:solidFill>
                <a:latin typeface="Arial MT"/>
                <a:cs typeface="Arial MT"/>
              </a:rPr>
              <a:t> </a:t>
            </a:r>
            <a:r>
              <a:rPr dirty="0" sz="2400" spc="-5">
                <a:solidFill>
                  <a:srgbClr val="FF3300"/>
                </a:solidFill>
                <a:latin typeface="Arial MT"/>
                <a:cs typeface="Arial MT"/>
              </a:rPr>
              <a:t>asthmatic</a:t>
            </a:r>
            <a:r>
              <a:rPr dirty="0" sz="2400" spc="10">
                <a:solidFill>
                  <a:srgbClr val="FF3300"/>
                </a:solidFill>
                <a:latin typeface="Arial MT"/>
                <a:cs typeface="Arial MT"/>
              </a:rPr>
              <a:t> </a:t>
            </a:r>
            <a:r>
              <a:rPr dirty="0" sz="2400" spc="-5">
                <a:solidFill>
                  <a:srgbClr val="FF3300"/>
                </a:solidFill>
                <a:latin typeface="Arial MT"/>
                <a:cs typeface="Arial MT"/>
              </a:rPr>
              <a:t>reaction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:</a:t>
            </a:r>
            <a:endParaRPr sz="2400">
              <a:latin typeface="Arial MT"/>
              <a:cs typeface="Arial MT"/>
            </a:endParaRPr>
          </a:p>
          <a:p>
            <a:pPr marL="12700" marR="963294" indent="504190">
              <a:lnSpc>
                <a:spcPct val="100000"/>
              </a:lnSpc>
              <a:spcBef>
                <a:spcPts val="10"/>
              </a:spcBef>
            </a:pP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inhalation</a:t>
            </a:r>
            <a:r>
              <a:rPr dirty="0" sz="2400" spc="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>
                <a:solidFill>
                  <a:srgbClr val="FFFFFF"/>
                </a:solidFill>
                <a:latin typeface="Arial MT"/>
                <a:cs typeface="Arial MT"/>
              </a:rPr>
              <a:t>of 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allergen</a:t>
            </a:r>
            <a:r>
              <a:rPr dirty="0" sz="2400" spc="3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sol</a:t>
            </a:r>
            <a:r>
              <a:rPr dirty="0" sz="2400" spc="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by</a:t>
            </a:r>
            <a:r>
              <a:rPr dirty="0" sz="2400" spc="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patient</a:t>
            </a:r>
            <a:r>
              <a:rPr dirty="0" sz="2400" spc="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with</a:t>
            </a:r>
            <a:r>
              <a:rPr dirty="0" sz="2400" spc="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allergic</a:t>
            </a:r>
            <a:r>
              <a:rPr dirty="0" sz="2400" spc="3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asthma</a:t>
            </a:r>
            <a:r>
              <a:rPr dirty="0" sz="2400" spc="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cause </a:t>
            </a:r>
            <a:r>
              <a:rPr dirty="0" sz="2400" spc="-65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Bronchoconstriction</a:t>
            </a:r>
            <a:endParaRPr sz="2400">
              <a:latin typeface="Arial MT"/>
              <a:cs typeface="Arial MT"/>
            </a:endParaRPr>
          </a:p>
          <a:p>
            <a:pPr marL="12700">
              <a:lnSpc>
                <a:spcPts val="2870"/>
              </a:lnSpc>
            </a:pPr>
            <a:r>
              <a:rPr dirty="0" sz="2400">
                <a:solidFill>
                  <a:srgbClr val="FFFFFF"/>
                </a:solidFill>
                <a:latin typeface="Arial MT"/>
                <a:cs typeface="Arial MT"/>
              </a:rPr>
              <a:t>After</a:t>
            </a:r>
            <a:r>
              <a:rPr dirty="0" sz="24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this</a:t>
            </a:r>
            <a:r>
              <a:rPr dirty="0" sz="2400" spc="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allergen</a:t>
            </a:r>
            <a:r>
              <a:rPr dirty="0" sz="2400" spc="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challenge,</a:t>
            </a:r>
            <a:r>
              <a:rPr dirty="0" sz="2400" spc="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there</a:t>
            </a:r>
            <a:r>
              <a:rPr dirty="0" sz="24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is</a:t>
            </a:r>
            <a:r>
              <a:rPr dirty="0" sz="2400" spc="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rapid</a:t>
            </a:r>
            <a:r>
              <a:rPr dirty="0" sz="2400" spc="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decline</a:t>
            </a:r>
            <a:r>
              <a:rPr dirty="0" sz="2400" spc="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in</a:t>
            </a:r>
            <a:r>
              <a:rPr dirty="0" sz="2400" spc="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>
                <a:solidFill>
                  <a:srgbClr val="FFFFFF"/>
                </a:solidFill>
                <a:latin typeface="Arial MT"/>
                <a:cs typeface="Arial MT"/>
              </a:rPr>
              <a:t>FEV1</a:t>
            </a:r>
            <a:r>
              <a:rPr dirty="0" sz="24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in</a:t>
            </a:r>
            <a:r>
              <a:rPr dirty="0" sz="2400" spc="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1</a:t>
            </a:r>
            <a:r>
              <a:rPr dirty="0" sz="2400" spc="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sec</a:t>
            </a:r>
            <a:r>
              <a:rPr dirty="0" sz="24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>
                <a:solidFill>
                  <a:srgbClr val="FFFFFF"/>
                </a:solidFill>
                <a:latin typeface="Arial MT"/>
                <a:cs typeface="Arial MT"/>
              </a:rPr>
              <a:t>that</a:t>
            </a:r>
            <a:endParaRPr sz="2400">
              <a:latin typeface="Arial MT"/>
              <a:cs typeface="Arial MT"/>
            </a:endParaRPr>
          </a:p>
          <a:p>
            <a:pPr marL="88265" marR="5080" indent="-76200">
              <a:lnSpc>
                <a:spcPts val="3570"/>
              </a:lnSpc>
              <a:spcBef>
                <a:spcPts val="335"/>
              </a:spcBef>
            </a:pP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begins</a:t>
            </a:r>
            <a:r>
              <a:rPr dirty="0" sz="2400" spc="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within</a:t>
            </a:r>
            <a:r>
              <a:rPr dirty="0" sz="2400" spc="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15</a:t>
            </a:r>
            <a:r>
              <a:rPr dirty="0" sz="2400" spc="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>
                <a:solidFill>
                  <a:srgbClr val="FFFFFF"/>
                </a:solidFill>
                <a:latin typeface="Arial MT"/>
                <a:cs typeface="Arial MT"/>
              </a:rPr>
              <a:t>sec</a:t>
            </a:r>
            <a:r>
              <a:rPr dirty="0" sz="24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>
                <a:solidFill>
                  <a:srgbClr val="FFFFFF"/>
                </a:solidFill>
                <a:latin typeface="Arial MT"/>
                <a:cs typeface="Arial MT"/>
              </a:rPr>
              <a:t>&amp;</a:t>
            </a:r>
            <a:r>
              <a:rPr dirty="0" sz="24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subside</a:t>
            </a:r>
            <a:r>
              <a:rPr dirty="0" sz="2400" spc="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within</a:t>
            </a:r>
            <a:r>
              <a:rPr dirty="0" sz="2400" spc="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dirty="0" sz="2400" spc="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>
                <a:solidFill>
                  <a:srgbClr val="FFFFFF"/>
                </a:solidFill>
                <a:latin typeface="Arial MT"/>
                <a:cs typeface="Arial MT"/>
              </a:rPr>
              <a:t>first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 spc="-50">
                <a:solidFill>
                  <a:srgbClr val="FFFFFF"/>
                </a:solidFill>
                <a:latin typeface="Arial MT"/>
                <a:cs typeface="Arial MT"/>
              </a:rPr>
              <a:t>hr.</a:t>
            </a:r>
            <a:r>
              <a:rPr dirty="0" sz="24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>
                <a:solidFill>
                  <a:srgbClr val="FFFFFF"/>
                </a:solidFill>
                <a:latin typeface="Arial MT"/>
                <a:cs typeface="Arial MT"/>
              </a:rPr>
              <a:t>&amp; 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recover</a:t>
            </a:r>
            <a:r>
              <a:rPr dirty="0" sz="2400" spc="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by</a:t>
            </a:r>
            <a:r>
              <a:rPr dirty="0" sz="24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B-agonist</a:t>
            </a:r>
            <a:r>
              <a:rPr dirty="0" sz="3200" spc="-5">
                <a:solidFill>
                  <a:srgbClr val="FFFF00"/>
                </a:solidFill>
                <a:latin typeface="Arial MT"/>
                <a:cs typeface="Arial MT"/>
              </a:rPr>
              <a:t>. </a:t>
            </a:r>
            <a:r>
              <a:rPr dirty="0" sz="3200" spc="-869">
                <a:solidFill>
                  <a:srgbClr val="FFFF00"/>
                </a:solidFill>
                <a:latin typeface="Arial MT"/>
                <a:cs typeface="Arial MT"/>
              </a:rPr>
              <a:t> </a:t>
            </a:r>
            <a:r>
              <a:rPr dirty="0" sz="2400" spc="-5">
                <a:solidFill>
                  <a:srgbClr val="C00000"/>
                </a:solidFill>
                <a:latin typeface="Arial MT"/>
                <a:cs typeface="Arial MT"/>
              </a:rPr>
              <a:t>(2)-Late</a:t>
            </a:r>
            <a:r>
              <a:rPr dirty="0" sz="2400" spc="5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dirty="0" sz="2400" spc="-5">
                <a:solidFill>
                  <a:srgbClr val="C00000"/>
                </a:solidFill>
                <a:latin typeface="Arial MT"/>
                <a:cs typeface="Arial MT"/>
              </a:rPr>
              <a:t>asthmatic response:</a:t>
            </a:r>
            <a:endParaRPr sz="2400">
              <a:latin typeface="Arial MT"/>
              <a:cs typeface="Arial MT"/>
            </a:endParaRPr>
          </a:p>
          <a:p>
            <a:pPr marL="88265">
              <a:lnSpc>
                <a:spcPts val="2650"/>
              </a:lnSpc>
            </a:pP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Usually</a:t>
            </a:r>
            <a:r>
              <a:rPr dirty="0" sz="24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occurs</a:t>
            </a:r>
            <a:r>
              <a:rPr dirty="0" sz="24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6-24</a:t>
            </a:r>
            <a:r>
              <a:rPr dirty="0" sz="2400">
                <a:solidFill>
                  <a:srgbClr val="FFFFFF"/>
                </a:solidFill>
                <a:latin typeface="Arial MT"/>
                <a:cs typeface="Arial MT"/>
              </a:rPr>
              <a:t> hrs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 after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4939" y="4585716"/>
            <a:ext cx="4327525" cy="1488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exposure</a:t>
            </a:r>
            <a:r>
              <a:rPr dirty="0" sz="24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dirty="0" sz="24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allergen</a:t>
            </a:r>
            <a:endParaRPr sz="2400">
              <a:latin typeface="Arial MT"/>
              <a:cs typeface="Arial MT"/>
            </a:endParaRPr>
          </a:p>
          <a:p>
            <a:pPr marL="12700" marR="5080">
              <a:lnSpc>
                <a:spcPct val="100000"/>
              </a:lnSpc>
            </a:pP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This late decline</a:t>
            </a:r>
            <a:r>
              <a:rPr dirty="0" sz="24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in</a:t>
            </a:r>
            <a:r>
              <a:rPr dirty="0" sz="2400">
                <a:solidFill>
                  <a:srgbClr val="FFFFFF"/>
                </a:solidFill>
                <a:latin typeface="Arial MT"/>
                <a:cs typeface="Arial MT"/>
              </a:rPr>
              <a:t> FEV1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>
                <a:solidFill>
                  <a:srgbClr val="FFFFFF"/>
                </a:solidFill>
                <a:latin typeface="Arial MT"/>
                <a:cs typeface="Arial MT"/>
              </a:rPr>
              <a:t>may </a:t>
            </a:r>
            <a:r>
              <a:rPr dirty="0" sz="24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less severe than</a:t>
            </a:r>
            <a:r>
              <a:rPr dirty="0" sz="2400">
                <a:solidFill>
                  <a:srgbClr val="FFFFFF"/>
                </a:solidFill>
                <a:latin typeface="Arial MT"/>
                <a:cs typeface="Arial MT"/>
              </a:rPr>
              <a:t> EAR, 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but more </a:t>
            </a:r>
            <a:r>
              <a:rPr dirty="0" sz="2400" spc="-65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Prolonged,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56689" y="620522"/>
            <a:ext cx="7147559" cy="34982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454025">
              <a:lnSpc>
                <a:spcPct val="100000"/>
              </a:lnSpc>
              <a:spcBef>
                <a:spcPts val="100"/>
              </a:spcBef>
            </a:pPr>
            <a:r>
              <a:rPr dirty="0" sz="3400">
                <a:solidFill>
                  <a:srgbClr val="FFFFFF"/>
                </a:solidFill>
                <a:latin typeface="Arial MT"/>
                <a:cs typeface="Arial MT"/>
              </a:rPr>
              <a:t>DIAGNOSIS</a:t>
            </a:r>
            <a:r>
              <a:rPr dirty="0" sz="3400" spc="-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40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dirty="0" sz="3400" spc="-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400">
                <a:solidFill>
                  <a:srgbClr val="FFFFFF"/>
                </a:solidFill>
                <a:latin typeface="Arial MT"/>
                <a:cs typeface="Arial MT"/>
              </a:rPr>
              <a:t>ASTHMA</a:t>
            </a:r>
            <a:endParaRPr sz="3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150">
              <a:latin typeface="Arial MT"/>
              <a:cs typeface="Arial MT"/>
            </a:endParaRPr>
          </a:p>
          <a:p>
            <a:pPr marL="698500" indent="-686435">
              <a:lnSpc>
                <a:spcPct val="100000"/>
              </a:lnSpc>
              <a:buClr>
                <a:srgbClr val="FF3300"/>
              </a:buClr>
              <a:buSzPct val="79411"/>
              <a:buFont typeface="Wingdings"/>
              <a:buChar char=""/>
              <a:tabLst>
                <a:tab pos="698500" algn="l"/>
                <a:tab pos="699135" algn="l"/>
              </a:tabLst>
            </a:pPr>
            <a:r>
              <a:rPr dirty="0" sz="3400">
                <a:solidFill>
                  <a:srgbClr val="FFFFFF"/>
                </a:solidFill>
                <a:latin typeface="Arial MT"/>
                <a:cs typeface="Arial MT"/>
              </a:rPr>
              <a:t>History</a:t>
            </a:r>
            <a:r>
              <a:rPr dirty="0" sz="3400" spc="-3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40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dirty="0" sz="34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400">
                <a:solidFill>
                  <a:srgbClr val="FFFFFF"/>
                </a:solidFill>
                <a:latin typeface="Arial MT"/>
                <a:cs typeface="Arial MT"/>
              </a:rPr>
              <a:t>patterns</a:t>
            </a:r>
            <a:r>
              <a:rPr dirty="0" sz="34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40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dirty="0" sz="34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400">
                <a:solidFill>
                  <a:srgbClr val="FFFFFF"/>
                </a:solidFill>
                <a:latin typeface="Arial MT"/>
                <a:cs typeface="Arial MT"/>
              </a:rPr>
              <a:t>symptoms</a:t>
            </a:r>
            <a:endParaRPr sz="3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FF3300"/>
              </a:buClr>
              <a:buFont typeface="Wingdings"/>
              <a:buChar char=""/>
            </a:pPr>
            <a:endParaRPr sz="3150">
              <a:latin typeface="Arial MT"/>
              <a:cs typeface="Arial MT"/>
            </a:endParaRPr>
          </a:p>
          <a:p>
            <a:pPr marL="698500" indent="-686435">
              <a:lnSpc>
                <a:spcPct val="100000"/>
              </a:lnSpc>
              <a:buClr>
                <a:srgbClr val="FF3300"/>
              </a:buClr>
              <a:buSzPct val="79411"/>
              <a:buFont typeface="Wingdings"/>
              <a:buChar char=""/>
              <a:tabLst>
                <a:tab pos="698500" algn="l"/>
                <a:tab pos="699135" algn="l"/>
              </a:tabLst>
            </a:pPr>
            <a:r>
              <a:rPr dirty="0" sz="3400">
                <a:solidFill>
                  <a:srgbClr val="FFFFFF"/>
                </a:solidFill>
                <a:latin typeface="Arial MT"/>
                <a:cs typeface="Arial MT"/>
              </a:rPr>
              <a:t>Physical</a:t>
            </a:r>
            <a:r>
              <a:rPr dirty="0" sz="3400" spc="-5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400">
                <a:solidFill>
                  <a:srgbClr val="FFFFFF"/>
                </a:solidFill>
                <a:latin typeface="Arial MT"/>
                <a:cs typeface="Arial MT"/>
              </a:rPr>
              <a:t>examination</a:t>
            </a:r>
            <a:endParaRPr sz="3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FF3300"/>
              </a:buClr>
              <a:buFont typeface="Wingdings"/>
              <a:buChar char=""/>
            </a:pPr>
            <a:endParaRPr sz="3150">
              <a:latin typeface="Arial MT"/>
              <a:cs typeface="Arial MT"/>
            </a:endParaRPr>
          </a:p>
          <a:p>
            <a:pPr marL="698500" indent="-686435">
              <a:lnSpc>
                <a:spcPct val="100000"/>
              </a:lnSpc>
              <a:buClr>
                <a:srgbClr val="FF3300"/>
              </a:buClr>
              <a:buSzPct val="79411"/>
              <a:buFont typeface="Wingdings"/>
              <a:buChar char=""/>
              <a:tabLst>
                <a:tab pos="698500" algn="l"/>
                <a:tab pos="699135" algn="l"/>
              </a:tabLst>
            </a:pPr>
            <a:r>
              <a:rPr dirty="0" sz="3400">
                <a:solidFill>
                  <a:srgbClr val="FFFFFF"/>
                </a:solidFill>
                <a:latin typeface="Arial MT"/>
                <a:cs typeface="Arial MT"/>
              </a:rPr>
              <a:t>Measurements</a:t>
            </a:r>
            <a:r>
              <a:rPr dirty="0" sz="34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40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dirty="0" sz="34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400">
                <a:solidFill>
                  <a:srgbClr val="FFFFFF"/>
                </a:solidFill>
                <a:latin typeface="Arial MT"/>
                <a:cs typeface="Arial MT"/>
              </a:rPr>
              <a:t>lung</a:t>
            </a:r>
            <a:r>
              <a:rPr dirty="0" sz="34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400">
                <a:solidFill>
                  <a:srgbClr val="FFFFFF"/>
                </a:solidFill>
                <a:latin typeface="Arial MT"/>
                <a:cs typeface="Arial MT"/>
              </a:rPr>
              <a:t>function</a:t>
            </a:r>
            <a:endParaRPr sz="3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73907" y="398526"/>
            <a:ext cx="414083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PATIENT</a:t>
            </a:r>
            <a:r>
              <a:rPr dirty="0" spc="-30"/>
              <a:t> </a:t>
            </a:r>
            <a:r>
              <a:rPr dirty="0" spc="-5"/>
              <a:t>HISTORY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22044" y="1876805"/>
            <a:ext cx="8368665" cy="41230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98500" marR="617855" indent="-685800">
              <a:lnSpc>
                <a:spcPct val="100000"/>
              </a:lnSpc>
              <a:spcBef>
                <a:spcPts val="100"/>
              </a:spcBef>
              <a:buClr>
                <a:srgbClr val="FF3300"/>
              </a:buClr>
              <a:buSzPct val="78571"/>
              <a:buFont typeface="Wingdings"/>
              <a:buChar char=""/>
              <a:tabLst>
                <a:tab pos="697865" algn="l"/>
                <a:tab pos="698500" algn="l"/>
              </a:tabLst>
            </a:pP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Has</a:t>
            </a:r>
            <a:r>
              <a:rPr dirty="0" sz="28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28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patient</a:t>
            </a:r>
            <a:r>
              <a:rPr dirty="0" sz="28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had</a:t>
            </a:r>
            <a:r>
              <a:rPr dirty="0" sz="28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an</a:t>
            </a:r>
            <a:r>
              <a:rPr dirty="0" sz="28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attack or</a:t>
            </a:r>
            <a:r>
              <a:rPr dirty="0" sz="28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recurrent </a:t>
            </a:r>
            <a:r>
              <a:rPr dirty="0" sz="2800" spc="-76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episodes</a:t>
            </a:r>
            <a:r>
              <a:rPr dirty="0" sz="28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of wheezing?</a:t>
            </a:r>
            <a:endParaRPr sz="2800">
              <a:latin typeface="Arial"/>
              <a:cs typeface="Arial"/>
            </a:endParaRPr>
          </a:p>
          <a:p>
            <a:pPr marL="698500" marR="10795" indent="-685800">
              <a:lnSpc>
                <a:spcPct val="100000"/>
              </a:lnSpc>
              <a:spcBef>
                <a:spcPts val="675"/>
              </a:spcBef>
              <a:buClr>
                <a:srgbClr val="FF3300"/>
              </a:buClr>
              <a:buSzPct val="78571"/>
              <a:buFont typeface="Wingdings"/>
              <a:buChar char=""/>
              <a:tabLst>
                <a:tab pos="697865" algn="l"/>
                <a:tab pos="698500" algn="l"/>
              </a:tabLst>
            </a:pP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Does the patient have a troublesome cough, </a:t>
            </a:r>
            <a:r>
              <a:rPr dirty="0" sz="2800" spc="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worse</a:t>
            </a:r>
            <a:r>
              <a:rPr dirty="0" sz="28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particularly</a:t>
            </a:r>
            <a:r>
              <a:rPr dirty="0" sz="28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at</a:t>
            </a:r>
            <a:r>
              <a:rPr dirty="0" sz="28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night,</a:t>
            </a:r>
            <a:r>
              <a:rPr dirty="0" sz="28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dirty="0" sz="28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dirty="0" sz="28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awakening?</a:t>
            </a:r>
            <a:endParaRPr sz="2800">
              <a:latin typeface="Arial"/>
              <a:cs typeface="Arial"/>
            </a:endParaRPr>
          </a:p>
          <a:p>
            <a:pPr marL="698500" marR="5080" indent="-685800">
              <a:lnSpc>
                <a:spcPct val="100000"/>
              </a:lnSpc>
              <a:spcBef>
                <a:spcPts val="670"/>
              </a:spcBef>
              <a:buClr>
                <a:srgbClr val="FF3300"/>
              </a:buClr>
              <a:buSzPct val="78571"/>
              <a:buFont typeface="Wingdings"/>
              <a:buChar char=""/>
              <a:tabLst>
                <a:tab pos="697865" algn="l"/>
                <a:tab pos="698500" algn="l"/>
              </a:tabLst>
            </a:pP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Does</a:t>
            </a:r>
            <a:r>
              <a:rPr dirty="0" sz="28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28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patient cough</a:t>
            </a:r>
            <a:r>
              <a:rPr dirty="0" sz="28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after</a:t>
            </a:r>
            <a:r>
              <a:rPr dirty="0" sz="28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physical</a:t>
            </a:r>
            <a:r>
              <a:rPr dirty="0" sz="28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activity </a:t>
            </a:r>
            <a:r>
              <a:rPr dirty="0" sz="2800" spc="-76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(eg.</a:t>
            </a:r>
            <a:r>
              <a:rPr dirty="0" sz="2800" spc="-5" b="1">
                <a:solidFill>
                  <a:srgbClr val="FFFFFF"/>
                </a:solidFill>
                <a:latin typeface="Arial"/>
                <a:cs typeface="Arial"/>
              </a:rPr>
              <a:t> Playing)?</a:t>
            </a:r>
            <a:endParaRPr sz="2800">
              <a:latin typeface="Arial"/>
              <a:cs typeface="Arial"/>
            </a:endParaRPr>
          </a:p>
          <a:p>
            <a:pPr marL="698500" marR="559435" indent="-685800">
              <a:lnSpc>
                <a:spcPct val="100000"/>
              </a:lnSpc>
              <a:spcBef>
                <a:spcPts val="675"/>
              </a:spcBef>
              <a:buClr>
                <a:srgbClr val="FF3300"/>
              </a:buClr>
              <a:buSzPct val="78571"/>
              <a:buFont typeface="Wingdings"/>
              <a:buChar char=""/>
              <a:tabLst>
                <a:tab pos="697865" algn="l"/>
                <a:tab pos="698500" algn="l"/>
              </a:tabLst>
            </a:pP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Does</a:t>
            </a:r>
            <a:r>
              <a:rPr dirty="0" sz="28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28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patient</a:t>
            </a:r>
            <a:r>
              <a:rPr dirty="0" sz="28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have</a:t>
            </a:r>
            <a:r>
              <a:rPr dirty="0" sz="28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breathing</a:t>
            </a:r>
            <a:r>
              <a:rPr dirty="0" sz="28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problems </a:t>
            </a:r>
            <a:r>
              <a:rPr dirty="0" sz="2800" spc="-76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during a particular season (or change of </a:t>
            </a:r>
            <a:r>
              <a:rPr dirty="0" sz="2800" spc="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season)?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0391" y="1540256"/>
            <a:ext cx="8147050" cy="36347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698500" marR="5080" indent="-685800">
              <a:lnSpc>
                <a:spcPct val="100000"/>
              </a:lnSpc>
              <a:spcBef>
                <a:spcPts val="95"/>
              </a:spcBef>
              <a:buClr>
                <a:srgbClr val="FF3300"/>
              </a:buClr>
              <a:buSzPct val="79687"/>
              <a:buFont typeface="Wingdings"/>
              <a:buChar char=""/>
              <a:tabLst>
                <a:tab pos="697865" algn="l"/>
                <a:tab pos="698500" algn="l"/>
              </a:tabLst>
            </a:pPr>
            <a:r>
              <a:rPr dirty="0" sz="3200" spc="-5" b="1">
                <a:solidFill>
                  <a:srgbClr val="FFFFFF"/>
                </a:solidFill>
                <a:latin typeface="Arial"/>
                <a:cs typeface="Arial"/>
              </a:rPr>
              <a:t>Do the patient’s colds ‘go to the </a:t>
            </a:r>
            <a:r>
              <a:rPr dirty="0" sz="3200" spc="-10" b="1">
                <a:solidFill>
                  <a:srgbClr val="FFFFFF"/>
                </a:solidFill>
                <a:latin typeface="Arial"/>
                <a:cs typeface="Arial"/>
              </a:rPr>
              <a:t>chest’ </a:t>
            </a:r>
            <a:r>
              <a:rPr dirty="0" sz="3200" spc="-87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200" spc="-5" b="1">
                <a:solidFill>
                  <a:srgbClr val="FFFFFF"/>
                </a:solidFill>
                <a:latin typeface="Arial"/>
                <a:cs typeface="Arial"/>
              </a:rPr>
              <a:t>or take</a:t>
            </a:r>
            <a:r>
              <a:rPr dirty="0" sz="32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200" spc="-5" b="1">
                <a:solidFill>
                  <a:srgbClr val="FFFFFF"/>
                </a:solidFill>
                <a:latin typeface="Arial"/>
                <a:cs typeface="Arial"/>
              </a:rPr>
              <a:t>more</a:t>
            </a:r>
            <a:r>
              <a:rPr dirty="0" sz="32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200" spc="-5" b="1">
                <a:solidFill>
                  <a:srgbClr val="FFFFFF"/>
                </a:solidFill>
                <a:latin typeface="Arial"/>
                <a:cs typeface="Arial"/>
              </a:rPr>
              <a:t>than</a:t>
            </a:r>
            <a:r>
              <a:rPr dirty="0" sz="32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200" spc="-5" b="1">
                <a:solidFill>
                  <a:srgbClr val="FFFFFF"/>
                </a:solidFill>
                <a:latin typeface="Arial"/>
                <a:cs typeface="Arial"/>
              </a:rPr>
              <a:t>10</a:t>
            </a:r>
            <a:r>
              <a:rPr dirty="0" sz="32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200" spc="-5" b="1">
                <a:solidFill>
                  <a:srgbClr val="FFFFFF"/>
                </a:solidFill>
                <a:latin typeface="Arial"/>
                <a:cs typeface="Arial"/>
              </a:rPr>
              <a:t>days</a:t>
            </a:r>
            <a:r>
              <a:rPr dirty="0" sz="32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200" spc="-5" b="1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dirty="0" sz="32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200" spc="-5" b="1">
                <a:solidFill>
                  <a:srgbClr val="FFFFFF"/>
                </a:solidFill>
                <a:latin typeface="Arial"/>
                <a:cs typeface="Arial"/>
              </a:rPr>
              <a:t>resolve?</a:t>
            </a:r>
            <a:endParaRPr sz="3200">
              <a:latin typeface="Arial"/>
              <a:cs typeface="Arial"/>
            </a:endParaRPr>
          </a:p>
          <a:p>
            <a:pPr marL="698500" marR="205104" indent="-685800">
              <a:lnSpc>
                <a:spcPct val="100000"/>
              </a:lnSpc>
              <a:spcBef>
                <a:spcPts val="770"/>
              </a:spcBef>
              <a:buClr>
                <a:srgbClr val="FF3300"/>
              </a:buClr>
              <a:buSzPct val="79687"/>
              <a:buFont typeface="Wingdings"/>
              <a:buChar char=""/>
              <a:tabLst>
                <a:tab pos="697865" algn="l"/>
                <a:tab pos="698500" algn="l"/>
              </a:tabLst>
            </a:pPr>
            <a:r>
              <a:rPr dirty="0" sz="3200" spc="-5" b="1">
                <a:solidFill>
                  <a:srgbClr val="FFFFFF"/>
                </a:solidFill>
                <a:latin typeface="Arial"/>
                <a:cs typeface="Arial"/>
              </a:rPr>
              <a:t>Does the patient use any medication </a:t>
            </a:r>
            <a:r>
              <a:rPr dirty="0" sz="32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200" spc="-5" b="1">
                <a:solidFill>
                  <a:srgbClr val="FFFFFF"/>
                </a:solidFill>
                <a:latin typeface="Arial"/>
                <a:cs typeface="Arial"/>
              </a:rPr>
              <a:t>(e.g.</a:t>
            </a:r>
            <a:r>
              <a:rPr dirty="0" sz="32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200" spc="-5" b="1">
                <a:solidFill>
                  <a:srgbClr val="FFFFFF"/>
                </a:solidFill>
                <a:latin typeface="Arial"/>
                <a:cs typeface="Arial"/>
              </a:rPr>
              <a:t>bronchodilator)</a:t>
            </a:r>
            <a:r>
              <a:rPr dirty="0" sz="32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200" spc="-5" b="1">
                <a:solidFill>
                  <a:srgbClr val="FFFFFF"/>
                </a:solidFill>
                <a:latin typeface="Arial"/>
                <a:cs typeface="Arial"/>
              </a:rPr>
              <a:t>when</a:t>
            </a:r>
            <a:r>
              <a:rPr dirty="0" sz="32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200" spc="-5" b="1">
                <a:solidFill>
                  <a:srgbClr val="FFFFFF"/>
                </a:solidFill>
                <a:latin typeface="Arial"/>
                <a:cs typeface="Arial"/>
              </a:rPr>
              <a:t>symptoms </a:t>
            </a:r>
            <a:r>
              <a:rPr dirty="0" sz="3200" spc="-87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200" spc="-5" b="1">
                <a:solidFill>
                  <a:srgbClr val="FFFFFF"/>
                </a:solidFill>
                <a:latin typeface="Arial"/>
                <a:cs typeface="Arial"/>
              </a:rPr>
              <a:t>occur?</a:t>
            </a:r>
            <a:r>
              <a:rPr dirty="0" sz="32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200" spc="-5" b="1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dirty="0" sz="32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200" spc="-5" b="1">
                <a:solidFill>
                  <a:srgbClr val="FFFFFF"/>
                </a:solidFill>
                <a:latin typeface="Arial"/>
                <a:cs typeface="Arial"/>
              </a:rPr>
              <a:t>there</a:t>
            </a:r>
            <a:r>
              <a:rPr dirty="0" sz="32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200" spc="-5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32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200" spc="-5" b="1">
                <a:solidFill>
                  <a:srgbClr val="FFFFFF"/>
                </a:solidFill>
                <a:latin typeface="Arial"/>
                <a:cs typeface="Arial"/>
              </a:rPr>
              <a:t>response?</a:t>
            </a:r>
            <a:endParaRPr sz="3200">
              <a:latin typeface="Arial"/>
              <a:cs typeface="Arial"/>
            </a:endParaRPr>
          </a:p>
          <a:p>
            <a:pPr marL="698500" marR="116839" indent="-10160">
              <a:lnSpc>
                <a:spcPct val="100000"/>
              </a:lnSpc>
              <a:spcBef>
                <a:spcPts val="770"/>
              </a:spcBef>
            </a:pPr>
            <a:r>
              <a:rPr dirty="0" sz="3200" b="1" i="1">
                <a:solidFill>
                  <a:srgbClr val="FFFF00"/>
                </a:solidFill>
                <a:latin typeface="Arial"/>
                <a:cs typeface="Arial"/>
              </a:rPr>
              <a:t>If </a:t>
            </a:r>
            <a:r>
              <a:rPr dirty="0" sz="3200" spc="-5" b="1" i="1">
                <a:solidFill>
                  <a:srgbClr val="FFFF00"/>
                </a:solidFill>
                <a:latin typeface="Arial"/>
                <a:cs typeface="Arial"/>
              </a:rPr>
              <a:t>the patient </a:t>
            </a:r>
            <a:r>
              <a:rPr dirty="0" sz="3200" spc="-10" b="1" i="1">
                <a:solidFill>
                  <a:srgbClr val="FFFF00"/>
                </a:solidFill>
                <a:latin typeface="Arial"/>
                <a:cs typeface="Arial"/>
              </a:rPr>
              <a:t>answers </a:t>
            </a:r>
            <a:r>
              <a:rPr dirty="0" sz="3200" b="1" i="1">
                <a:solidFill>
                  <a:srgbClr val="FFFF00"/>
                </a:solidFill>
                <a:latin typeface="Arial"/>
                <a:cs typeface="Arial"/>
              </a:rPr>
              <a:t>“YES” </a:t>
            </a:r>
            <a:r>
              <a:rPr dirty="0" sz="3200" spc="-5" b="1" i="1">
                <a:solidFill>
                  <a:srgbClr val="FFFF00"/>
                </a:solidFill>
                <a:latin typeface="Arial"/>
                <a:cs typeface="Arial"/>
              </a:rPr>
              <a:t>to any </a:t>
            </a:r>
            <a:r>
              <a:rPr dirty="0" sz="3200" b="1" i="1">
                <a:solidFill>
                  <a:srgbClr val="FFFF00"/>
                </a:solidFill>
                <a:latin typeface="Arial"/>
                <a:cs typeface="Arial"/>
              </a:rPr>
              <a:t>of </a:t>
            </a:r>
            <a:r>
              <a:rPr dirty="0" sz="3200" spc="-875" b="1" i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3200" spc="-5" b="1" i="1">
                <a:solidFill>
                  <a:srgbClr val="FFFF00"/>
                </a:solidFill>
                <a:latin typeface="Arial"/>
                <a:cs typeface="Arial"/>
              </a:rPr>
              <a:t>the</a:t>
            </a:r>
            <a:r>
              <a:rPr dirty="0" sz="3200" spc="-20" b="1" i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3200" spc="-5" b="1" i="1">
                <a:solidFill>
                  <a:srgbClr val="FFFF00"/>
                </a:solidFill>
                <a:latin typeface="Arial"/>
                <a:cs typeface="Arial"/>
              </a:rPr>
              <a:t>above</a:t>
            </a:r>
            <a:r>
              <a:rPr dirty="0" sz="3200" spc="-20" b="1" i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3200" spc="-5" b="1" i="1">
                <a:solidFill>
                  <a:srgbClr val="FFFF00"/>
                </a:solidFill>
                <a:latin typeface="Arial"/>
                <a:cs typeface="Arial"/>
              </a:rPr>
              <a:t>questions,</a:t>
            </a:r>
            <a:r>
              <a:rPr dirty="0" sz="3200" spc="-25" b="1" i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3200" spc="-5" b="1" i="1">
                <a:solidFill>
                  <a:srgbClr val="FFFF00"/>
                </a:solidFill>
                <a:latin typeface="Arial"/>
                <a:cs typeface="Arial"/>
              </a:rPr>
              <a:t>suspect</a:t>
            </a:r>
            <a:r>
              <a:rPr dirty="0" sz="3200" spc="-25" b="1" i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3200" spc="-5" b="1" i="1">
                <a:solidFill>
                  <a:srgbClr val="FFFF00"/>
                </a:solidFill>
                <a:latin typeface="Arial"/>
                <a:cs typeface="Arial"/>
              </a:rPr>
              <a:t>asthma.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80538" y="398526"/>
            <a:ext cx="472440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Physical</a:t>
            </a:r>
            <a:r>
              <a:rPr dirty="0" spc="-114"/>
              <a:t> </a:t>
            </a:r>
            <a:r>
              <a:rPr dirty="0"/>
              <a:t>Examination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341" y="1442415"/>
            <a:ext cx="8776970" cy="5292725"/>
          </a:xfrm>
          <a:prstGeom prst="rect">
            <a:avLst/>
          </a:prstGeom>
        </p:spPr>
        <p:txBody>
          <a:bodyPr wrap="square" lIns="0" tIns="61594" rIns="0" bIns="0" rtlCol="0" vert="horz">
            <a:spAutoFit/>
          </a:bodyPr>
          <a:lstStyle/>
          <a:p>
            <a:pPr marL="255904" indent="-243840">
              <a:lnSpc>
                <a:spcPct val="100000"/>
              </a:lnSpc>
              <a:spcBef>
                <a:spcPts val="484"/>
              </a:spcBef>
              <a:buClr>
                <a:srgbClr val="FF3300"/>
              </a:buClr>
              <a:buSzPct val="76562"/>
              <a:buFont typeface="Wingdings"/>
              <a:buChar char=""/>
              <a:tabLst>
                <a:tab pos="256540" algn="l"/>
              </a:tabLst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Wheeze</a:t>
            </a:r>
            <a:r>
              <a:rPr dirty="0" sz="3200" spc="-5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-</a:t>
            </a:r>
            <a:endParaRPr sz="3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Usually heard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without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dirty="0" sz="32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stethoscope</a:t>
            </a:r>
            <a:endParaRPr sz="3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4000">
              <a:latin typeface="Arial MT"/>
              <a:cs typeface="Arial MT"/>
            </a:endParaRPr>
          </a:p>
          <a:p>
            <a:pPr marL="255904" indent="-243840">
              <a:lnSpc>
                <a:spcPct val="100000"/>
              </a:lnSpc>
              <a:buClr>
                <a:srgbClr val="FF3300"/>
              </a:buClr>
              <a:buSzPct val="76562"/>
              <a:buFont typeface="Wingdings"/>
              <a:buChar char=""/>
              <a:tabLst>
                <a:tab pos="256540" algn="l"/>
              </a:tabLst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Dyspnoea</a:t>
            </a:r>
            <a:r>
              <a:rPr dirty="0" sz="3200" spc="-5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-</a:t>
            </a:r>
            <a:endParaRPr sz="3200">
              <a:latin typeface="Arial MT"/>
              <a:cs typeface="Arial MT"/>
            </a:endParaRPr>
          </a:p>
          <a:p>
            <a:pPr marL="12700" marR="2642870">
              <a:lnSpc>
                <a:spcPts val="4230"/>
              </a:lnSpc>
              <a:spcBef>
                <a:spcPts val="200"/>
              </a:spcBef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Rhonchi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heard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with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stethoscope </a:t>
            </a:r>
            <a:r>
              <a:rPr dirty="0" sz="3200" spc="-87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Use 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accessory</a:t>
            </a:r>
            <a:r>
              <a:rPr dirty="0" sz="3200" spc="-3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muscles</a:t>
            </a:r>
            <a:endParaRPr sz="3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800">
              <a:latin typeface="Arial MT"/>
              <a:cs typeface="Arial MT"/>
            </a:endParaRPr>
          </a:p>
          <a:p>
            <a:pPr marL="271780" indent="-259715">
              <a:lnSpc>
                <a:spcPct val="100000"/>
              </a:lnSpc>
              <a:buClr>
                <a:srgbClr val="FF3300"/>
              </a:buClr>
              <a:buSzPct val="76562"/>
              <a:buFont typeface="Wingdings"/>
              <a:buChar char=""/>
              <a:tabLst>
                <a:tab pos="272415" algn="l"/>
              </a:tabLst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Remember</a:t>
            </a:r>
            <a:r>
              <a:rPr dirty="0" sz="3200" spc="-6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-</a:t>
            </a:r>
            <a:endParaRPr sz="3200">
              <a:latin typeface="Arial MT"/>
              <a:cs typeface="Arial MT"/>
            </a:endParaRPr>
          </a:p>
          <a:p>
            <a:pPr marL="69850" marR="5080" indent="-57150">
              <a:lnSpc>
                <a:spcPts val="3460"/>
              </a:lnSpc>
              <a:spcBef>
                <a:spcPts val="815"/>
              </a:spcBef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Absence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dirty="0" sz="32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symptoms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at the</a:t>
            </a:r>
            <a:r>
              <a:rPr dirty="0" sz="32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time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dirty="0" sz="32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examination </a:t>
            </a:r>
            <a:r>
              <a:rPr dirty="0" sz="3200" spc="-87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does</a:t>
            </a:r>
            <a:r>
              <a:rPr dirty="0" sz="3200" spc="-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not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exclude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diagnosis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asthma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49345" y="398526"/>
            <a:ext cx="3986529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Diagnostic</a:t>
            </a:r>
            <a:r>
              <a:rPr dirty="0" spc="-110"/>
              <a:t> </a:t>
            </a:r>
            <a:r>
              <a:rPr dirty="0"/>
              <a:t>testing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26286" y="1540256"/>
            <a:ext cx="7465059" cy="1976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2225" marR="5080" indent="-10160">
              <a:lnSpc>
                <a:spcPct val="100000"/>
              </a:lnSpc>
              <a:spcBef>
                <a:spcPts val="95"/>
              </a:spcBef>
            </a:pPr>
            <a:r>
              <a:rPr dirty="0" sz="3200" spc="-5" b="1">
                <a:solidFill>
                  <a:srgbClr val="FFFFFF"/>
                </a:solidFill>
                <a:latin typeface="Arial"/>
                <a:cs typeface="Arial"/>
              </a:rPr>
              <a:t>Diagnosis</a:t>
            </a:r>
            <a:r>
              <a:rPr dirty="0" sz="32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200" spc="-5" b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32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200" spc="-5" b="1">
                <a:solidFill>
                  <a:srgbClr val="FFFFFF"/>
                </a:solidFill>
                <a:latin typeface="Arial"/>
                <a:cs typeface="Arial"/>
              </a:rPr>
              <a:t>asthma</a:t>
            </a:r>
            <a:r>
              <a:rPr dirty="0" sz="32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200" spc="-5" b="1">
                <a:solidFill>
                  <a:srgbClr val="FFFFFF"/>
                </a:solidFill>
                <a:latin typeface="Arial"/>
                <a:cs typeface="Arial"/>
              </a:rPr>
              <a:t>can</a:t>
            </a:r>
            <a:r>
              <a:rPr dirty="0" sz="32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200" spc="-5" b="1">
                <a:solidFill>
                  <a:srgbClr val="FFFFFF"/>
                </a:solidFill>
                <a:latin typeface="Arial"/>
                <a:cs typeface="Arial"/>
              </a:rPr>
              <a:t>be confirmed </a:t>
            </a:r>
            <a:r>
              <a:rPr dirty="0" sz="3200" spc="-87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200" spc="-5" b="1">
                <a:solidFill>
                  <a:srgbClr val="FFFFFF"/>
                </a:solidFill>
                <a:latin typeface="Arial"/>
                <a:cs typeface="Arial"/>
              </a:rPr>
              <a:t>by demonstrating the presence of </a:t>
            </a:r>
            <a:r>
              <a:rPr dirty="0" sz="32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200" spc="-10" b="1">
                <a:solidFill>
                  <a:srgbClr val="FFFFFF"/>
                </a:solidFill>
                <a:latin typeface="Arial"/>
                <a:cs typeface="Arial"/>
              </a:rPr>
              <a:t>reversible </a:t>
            </a:r>
            <a:r>
              <a:rPr dirty="0" sz="3200" spc="-5" b="1">
                <a:solidFill>
                  <a:srgbClr val="FFFFFF"/>
                </a:solidFill>
                <a:latin typeface="Arial"/>
                <a:cs typeface="Arial"/>
              </a:rPr>
              <a:t>airway obstruction </a:t>
            </a:r>
            <a:r>
              <a:rPr dirty="0" sz="3200" spc="-10" b="1">
                <a:solidFill>
                  <a:srgbClr val="FFFFFF"/>
                </a:solidFill>
                <a:latin typeface="Arial"/>
                <a:cs typeface="Arial"/>
              </a:rPr>
              <a:t>using </a:t>
            </a:r>
            <a:r>
              <a:rPr dirty="0" sz="32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200" spc="-5" b="1" i="1">
                <a:solidFill>
                  <a:srgbClr val="FFFFFF"/>
                </a:solidFill>
                <a:latin typeface="Arial"/>
                <a:cs typeface="Arial"/>
              </a:rPr>
              <a:t>Peak</a:t>
            </a:r>
            <a:r>
              <a:rPr dirty="0" sz="3200" spc="-15" b="1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200" spc="-5" b="1" i="1">
                <a:solidFill>
                  <a:srgbClr val="FFFFFF"/>
                </a:solidFill>
                <a:latin typeface="Arial"/>
                <a:cs typeface="Arial"/>
              </a:rPr>
              <a:t>flow</a:t>
            </a:r>
            <a:r>
              <a:rPr dirty="0" sz="3200" spc="-15" b="1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200" spc="-5" b="1" i="1">
                <a:solidFill>
                  <a:srgbClr val="FFFFFF"/>
                </a:solidFill>
                <a:latin typeface="Arial"/>
                <a:cs typeface="Arial"/>
              </a:rPr>
              <a:t>meter.</a:t>
            </a:r>
            <a:endParaRPr sz="32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18151" y="3790950"/>
            <a:ext cx="4635500" cy="2695575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2900" y="59182"/>
            <a:ext cx="7059930" cy="1122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717165" marR="5080" indent="-27051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Goals</a:t>
            </a:r>
            <a:r>
              <a:rPr dirty="0" spc="-25"/>
              <a:t> </a:t>
            </a:r>
            <a:r>
              <a:rPr dirty="0"/>
              <a:t>to</a:t>
            </a:r>
            <a:r>
              <a:rPr dirty="0" spc="-5"/>
              <a:t> Be</a:t>
            </a:r>
            <a:r>
              <a:rPr dirty="0" spc="-10"/>
              <a:t> </a:t>
            </a:r>
            <a:r>
              <a:rPr dirty="0"/>
              <a:t>Achieved</a:t>
            </a:r>
            <a:r>
              <a:rPr dirty="0" spc="-25"/>
              <a:t> </a:t>
            </a:r>
            <a:r>
              <a:rPr dirty="0"/>
              <a:t>in</a:t>
            </a:r>
            <a:r>
              <a:rPr dirty="0" spc="-10"/>
              <a:t> </a:t>
            </a:r>
            <a:r>
              <a:rPr dirty="0" spc="-5"/>
              <a:t>Asthma </a:t>
            </a:r>
            <a:r>
              <a:rPr dirty="0" spc="-985"/>
              <a:t> </a:t>
            </a:r>
            <a:r>
              <a:rPr dirty="0" spc="-5"/>
              <a:t>Control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0391" y="1419402"/>
            <a:ext cx="8469630" cy="4378325"/>
          </a:xfrm>
          <a:prstGeom prst="rect">
            <a:avLst/>
          </a:prstGeom>
        </p:spPr>
        <p:txBody>
          <a:bodyPr wrap="square" lIns="0" tIns="140335" rIns="0" bIns="0" rtlCol="0" vert="horz">
            <a:spAutoFit/>
          </a:bodyPr>
          <a:lstStyle/>
          <a:p>
            <a:pPr marL="698500" indent="-685800">
              <a:lnSpc>
                <a:spcPct val="100000"/>
              </a:lnSpc>
              <a:spcBef>
                <a:spcPts val="1105"/>
              </a:spcBef>
              <a:buClr>
                <a:srgbClr val="FF3300"/>
              </a:buClr>
              <a:buSzPct val="78571"/>
              <a:buFont typeface="Wingdings"/>
              <a:buChar char=""/>
              <a:tabLst>
                <a:tab pos="697865" algn="l"/>
                <a:tab pos="698500" algn="l"/>
              </a:tabLst>
            </a:pP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Achieve</a:t>
            </a:r>
            <a:r>
              <a:rPr dirty="0" sz="28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dirty="0" sz="2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maintain control</a:t>
            </a:r>
            <a:r>
              <a:rPr dirty="0" sz="2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dirty="0" sz="28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symptoms</a:t>
            </a:r>
            <a:endParaRPr sz="2800">
              <a:latin typeface="Arial MT"/>
              <a:cs typeface="Arial MT"/>
            </a:endParaRPr>
          </a:p>
          <a:p>
            <a:pPr marL="698500" indent="-685800">
              <a:lnSpc>
                <a:spcPct val="100000"/>
              </a:lnSpc>
              <a:spcBef>
                <a:spcPts val="1010"/>
              </a:spcBef>
              <a:buClr>
                <a:srgbClr val="FF3300"/>
              </a:buClr>
              <a:buSzPct val="78571"/>
              <a:buFont typeface="Wingdings"/>
              <a:buChar char=""/>
              <a:tabLst>
                <a:tab pos="697865" algn="l"/>
                <a:tab pos="698500" algn="l"/>
              </a:tabLst>
            </a:pP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Prevent</a:t>
            </a:r>
            <a:r>
              <a:rPr dirty="0" sz="2800" spc="-3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asthma</a:t>
            </a:r>
            <a:r>
              <a:rPr dirty="0" sz="28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episodes</a:t>
            </a:r>
            <a:r>
              <a:rPr dirty="0" sz="2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or</a:t>
            </a:r>
            <a:r>
              <a:rPr dirty="0" sz="2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attacks</a:t>
            </a:r>
            <a:endParaRPr sz="2800">
              <a:latin typeface="Arial MT"/>
              <a:cs typeface="Arial MT"/>
            </a:endParaRPr>
          </a:p>
          <a:p>
            <a:pPr marL="698500" indent="-685800">
              <a:lnSpc>
                <a:spcPct val="100000"/>
              </a:lnSpc>
              <a:spcBef>
                <a:spcPts val="1005"/>
              </a:spcBef>
              <a:buClr>
                <a:srgbClr val="FF3300"/>
              </a:buClr>
              <a:buSzPct val="78571"/>
              <a:buFont typeface="Wingdings"/>
              <a:buChar char=""/>
              <a:tabLst>
                <a:tab pos="697865" algn="l"/>
                <a:tab pos="698500" algn="l"/>
              </a:tabLst>
            </a:pP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Minimal</a:t>
            </a:r>
            <a:r>
              <a:rPr dirty="0" sz="2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use</a:t>
            </a:r>
            <a:r>
              <a:rPr dirty="0" sz="2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dirty="0" sz="28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reliever</a:t>
            </a:r>
            <a:r>
              <a:rPr dirty="0" sz="28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medication</a:t>
            </a:r>
            <a:endParaRPr sz="2800">
              <a:latin typeface="Arial MT"/>
              <a:cs typeface="Arial MT"/>
            </a:endParaRPr>
          </a:p>
          <a:p>
            <a:pPr marL="698500" indent="-685800">
              <a:lnSpc>
                <a:spcPct val="100000"/>
              </a:lnSpc>
              <a:spcBef>
                <a:spcPts val="1010"/>
              </a:spcBef>
              <a:buClr>
                <a:srgbClr val="FF3300"/>
              </a:buClr>
              <a:buSzPct val="78571"/>
              <a:buFont typeface="Wingdings"/>
              <a:buChar char=""/>
              <a:tabLst>
                <a:tab pos="697865" algn="l"/>
                <a:tab pos="698500" algn="l"/>
              </a:tabLst>
            </a:pP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No</a:t>
            </a:r>
            <a:r>
              <a:rPr dirty="0" sz="2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emergency visits</a:t>
            </a:r>
            <a:r>
              <a:rPr dirty="0" sz="28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to</a:t>
            </a:r>
            <a:r>
              <a:rPr dirty="0" sz="2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doctors or</a:t>
            </a:r>
            <a:r>
              <a:rPr dirty="0" sz="2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hospitals</a:t>
            </a:r>
            <a:endParaRPr sz="2800">
              <a:latin typeface="Arial MT"/>
              <a:cs typeface="Arial MT"/>
            </a:endParaRPr>
          </a:p>
          <a:p>
            <a:pPr marL="698500" indent="-685800">
              <a:lnSpc>
                <a:spcPct val="100000"/>
              </a:lnSpc>
              <a:spcBef>
                <a:spcPts val="1010"/>
              </a:spcBef>
              <a:buClr>
                <a:srgbClr val="FF3300"/>
              </a:buClr>
              <a:buSzPct val="78571"/>
              <a:buFont typeface="Wingdings"/>
              <a:buChar char=""/>
              <a:tabLst>
                <a:tab pos="697865" algn="l"/>
                <a:tab pos="698500" algn="l"/>
              </a:tabLst>
            </a:pP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Maintain</a:t>
            </a:r>
            <a:r>
              <a:rPr dirty="0" sz="2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normal activity</a:t>
            </a:r>
            <a:r>
              <a:rPr dirty="0" sz="28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levels,</a:t>
            </a:r>
            <a:r>
              <a:rPr dirty="0" sz="2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including exercise</a:t>
            </a:r>
            <a:endParaRPr sz="2800">
              <a:latin typeface="Arial MT"/>
              <a:cs typeface="Arial MT"/>
            </a:endParaRPr>
          </a:p>
          <a:p>
            <a:pPr marL="698500" marR="321310" indent="-685800">
              <a:lnSpc>
                <a:spcPct val="110000"/>
              </a:lnSpc>
              <a:spcBef>
                <a:spcPts val="670"/>
              </a:spcBef>
              <a:buClr>
                <a:srgbClr val="FF3300"/>
              </a:buClr>
              <a:buSzPct val="78571"/>
              <a:buFont typeface="Wingdings"/>
              <a:buChar char=""/>
              <a:tabLst>
                <a:tab pos="697865" algn="l"/>
                <a:tab pos="698500" algn="l"/>
              </a:tabLst>
            </a:pP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Maintain</a:t>
            </a:r>
            <a:r>
              <a:rPr dirty="0" sz="2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pulmonary</a:t>
            </a:r>
            <a:r>
              <a:rPr dirty="0" sz="28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function</a:t>
            </a:r>
            <a:r>
              <a:rPr dirty="0" sz="28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as</a:t>
            </a:r>
            <a:r>
              <a:rPr dirty="0" sz="2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close</a:t>
            </a:r>
            <a:r>
              <a:rPr dirty="0" sz="28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to</a:t>
            </a:r>
            <a:r>
              <a:rPr dirty="0" sz="2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normal </a:t>
            </a:r>
            <a:r>
              <a:rPr dirty="0" sz="2800" spc="-76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as</a:t>
            </a:r>
            <a:r>
              <a:rPr dirty="0" sz="28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possible</a:t>
            </a:r>
            <a:endParaRPr sz="2800">
              <a:latin typeface="Arial MT"/>
              <a:cs typeface="Arial MT"/>
            </a:endParaRPr>
          </a:p>
          <a:p>
            <a:pPr marL="698500" indent="-685800">
              <a:lnSpc>
                <a:spcPct val="100000"/>
              </a:lnSpc>
              <a:spcBef>
                <a:spcPts val="1010"/>
              </a:spcBef>
              <a:buClr>
                <a:srgbClr val="FF3300"/>
              </a:buClr>
              <a:buSzPct val="78571"/>
              <a:buFont typeface="Wingdings"/>
              <a:buChar char=""/>
              <a:tabLst>
                <a:tab pos="697865" algn="l"/>
                <a:tab pos="698500" algn="l"/>
              </a:tabLst>
            </a:pP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Minimal</a:t>
            </a:r>
            <a:r>
              <a:rPr dirty="0" sz="28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(or</a:t>
            </a:r>
            <a:r>
              <a:rPr dirty="0" sz="28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no)</a:t>
            </a:r>
            <a:r>
              <a:rPr dirty="0" sz="28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adverse effects</a:t>
            </a:r>
            <a:r>
              <a:rPr dirty="0" sz="2800" spc="-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from</a:t>
            </a:r>
            <a:r>
              <a:rPr dirty="0" sz="28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medicine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24100" y="398526"/>
            <a:ext cx="563816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Magnitude</a:t>
            </a:r>
            <a:r>
              <a:rPr dirty="0" spc="-30"/>
              <a:t> </a:t>
            </a:r>
            <a:r>
              <a:rPr dirty="0" spc="-5"/>
              <a:t>of</a:t>
            </a:r>
            <a:r>
              <a:rPr dirty="0" spc="-10"/>
              <a:t> </a:t>
            </a:r>
            <a:r>
              <a:rPr dirty="0" spc="-5"/>
              <a:t>the</a:t>
            </a:r>
            <a:r>
              <a:rPr dirty="0" spc="-15"/>
              <a:t> </a:t>
            </a:r>
            <a:r>
              <a:rPr dirty="0" spc="-5"/>
              <a:t>Problem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0391" y="1398066"/>
            <a:ext cx="8585835" cy="4771390"/>
          </a:xfrm>
          <a:prstGeom prst="rect">
            <a:avLst/>
          </a:prstGeom>
        </p:spPr>
        <p:txBody>
          <a:bodyPr wrap="square" lIns="0" tIns="226060" rIns="0" bIns="0" rtlCol="0" vert="horz">
            <a:spAutoFit/>
          </a:bodyPr>
          <a:lstStyle/>
          <a:p>
            <a:pPr marL="698500" indent="-685800">
              <a:lnSpc>
                <a:spcPct val="100000"/>
              </a:lnSpc>
              <a:spcBef>
                <a:spcPts val="1780"/>
              </a:spcBef>
              <a:buClr>
                <a:srgbClr val="FF3300"/>
              </a:buClr>
              <a:buSzPct val="78571"/>
              <a:buFont typeface="Wingdings"/>
              <a:buChar char=""/>
              <a:tabLst>
                <a:tab pos="697865" algn="l"/>
                <a:tab pos="698500" algn="l"/>
              </a:tabLst>
            </a:pP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15-</a:t>
            </a:r>
            <a:r>
              <a:rPr dirty="0" sz="28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20</a:t>
            </a:r>
            <a:r>
              <a:rPr dirty="0" sz="28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million</a:t>
            </a:r>
            <a:r>
              <a:rPr dirty="0" sz="28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asthmatics</a:t>
            </a:r>
            <a:r>
              <a:rPr dirty="0" sz="28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z="28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India.</a:t>
            </a:r>
            <a:endParaRPr sz="2800">
              <a:latin typeface="Arial"/>
              <a:cs typeface="Arial"/>
            </a:endParaRPr>
          </a:p>
          <a:p>
            <a:pPr marL="698500" marR="66675" indent="-685800">
              <a:lnSpc>
                <a:spcPct val="130000"/>
              </a:lnSpc>
              <a:spcBef>
                <a:spcPts val="670"/>
              </a:spcBef>
              <a:buClr>
                <a:srgbClr val="FF3300"/>
              </a:buClr>
              <a:buSzPct val="78571"/>
              <a:buFont typeface="Wingdings"/>
              <a:buChar char=""/>
              <a:tabLst>
                <a:tab pos="697865" algn="l"/>
                <a:tab pos="698500" algn="l"/>
              </a:tabLst>
            </a:pP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28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recent</a:t>
            </a:r>
            <a:r>
              <a:rPr dirty="0" sz="28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study</a:t>
            </a:r>
            <a:r>
              <a:rPr dirty="0" sz="28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conducted</a:t>
            </a:r>
            <a:r>
              <a:rPr dirty="0" sz="2800" spc="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z="28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Delhi</a:t>
            </a:r>
            <a:r>
              <a:rPr dirty="0" sz="28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established </a:t>
            </a:r>
            <a:r>
              <a:rPr dirty="0" sz="2800" spc="-76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asthma prevalence to </a:t>
            </a:r>
            <a:r>
              <a:rPr dirty="0" sz="2800" spc="-5" b="1">
                <a:solidFill>
                  <a:srgbClr val="FFFFFF"/>
                </a:solidFill>
                <a:latin typeface="Arial"/>
                <a:cs typeface="Arial"/>
              </a:rPr>
              <a:t>be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12% in </a:t>
            </a:r>
            <a:r>
              <a:rPr dirty="0" sz="2800" spc="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schoolchildren.</a:t>
            </a:r>
            <a:endParaRPr sz="2800">
              <a:latin typeface="Arial"/>
              <a:cs typeface="Arial"/>
            </a:endParaRPr>
          </a:p>
          <a:p>
            <a:pPr marL="698500" indent="-685800">
              <a:lnSpc>
                <a:spcPct val="100000"/>
              </a:lnSpc>
              <a:spcBef>
                <a:spcPts val="1680"/>
              </a:spcBef>
              <a:buClr>
                <a:srgbClr val="FF3300"/>
              </a:buClr>
              <a:buSzPct val="78571"/>
              <a:buFont typeface="Wingdings"/>
              <a:buChar char=""/>
              <a:tabLst>
                <a:tab pos="697865" algn="l"/>
                <a:tab pos="698500" algn="l"/>
              </a:tabLst>
            </a:pP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Significant</a:t>
            </a:r>
            <a:r>
              <a:rPr dirty="0" sz="28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cause</a:t>
            </a:r>
            <a:r>
              <a:rPr dirty="0" sz="28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28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school/work</a:t>
            </a:r>
            <a:r>
              <a:rPr dirty="0" sz="28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absence.</a:t>
            </a:r>
            <a:endParaRPr sz="2800">
              <a:latin typeface="Arial"/>
              <a:cs typeface="Arial"/>
            </a:endParaRPr>
          </a:p>
          <a:p>
            <a:pPr marL="795655" indent="-783590">
              <a:lnSpc>
                <a:spcPct val="100000"/>
              </a:lnSpc>
              <a:spcBef>
                <a:spcPts val="1680"/>
              </a:spcBef>
              <a:buClr>
                <a:srgbClr val="FF3300"/>
              </a:buClr>
              <a:buSzPct val="78571"/>
              <a:buFont typeface="Wingdings"/>
              <a:buChar char=""/>
              <a:tabLst>
                <a:tab pos="795655" algn="l"/>
                <a:tab pos="796290" algn="l"/>
              </a:tabLst>
            </a:pP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Health</a:t>
            </a:r>
            <a:r>
              <a:rPr dirty="0" sz="28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care</a:t>
            </a:r>
            <a:r>
              <a:rPr dirty="0" sz="28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expenditures</a:t>
            </a:r>
            <a:r>
              <a:rPr dirty="0" sz="28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very</a:t>
            </a:r>
            <a:r>
              <a:rPr dirty="0" sz="28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high.</a:t>
            </a:r>
            <a:endParaRPr sz="2800">
              <a:latin typeface="Arial"/>
              <a:cs typeface="Arial"/>
            </a:endParaRPr>
          </a:p>
          <a:p>
            <a:pPr marL="698500" indent="-685800">
              <a:lnSpc>
                <a:spcPct val="100000"/>
              </a:lnSpc>
              <a:spcBef>
                <a:spcPts val="1680"/>
              </a:spcBef>
              <a:buClr>
                <a:srgbClr val="FF3300"/>
              </a:buClr>
              <a:buSzPct val="78571"/>
              <a:buFont typeface="Wingdings"/>
              <a:buChar char=""/>
              <a:tabLst>
                <a:tab pos="697865" algn="l"/>
                <a:tab pos="698500" algn="l"/>
              </a:tabLst>
            </a:pP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Morbidity</a:t>
            </a:r>
            <a:r>
              <a:rPr dirty="0" sz="28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28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mortality</a:t>
            </a:r>
            <a:r>
              <a:rPr dirty="0" sz="28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are</a:t>
            </a:r>
            <a:r>
              <a:rPr dirty="0" sz="28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dirty="0" sz="28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28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rise.</a:t>
            </a:r>
            <a:endParaRPr sz="28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1270"/>
              </a:spcBef>
            </a:pPr>
            <a:r>
              <a:rPr dirty="0" sz="1800" spc="-5" b="1" i="1">
                <a:solidFill>
                  <a:srgbClr val="FFFFFF"/>
                </a:solidFill>
                <a:latin typeface="Arial"/>
                <a:cs typeface="Arial"/>
              </a:rPr>
              <a:t>JAPI</a:t>
            </a:r>
            <a:r>
              <a:rPr dirty="0" sz="1800" spc="-20" b="1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 b="1" i="1">
                <a:solidFill>
                  <a:srgbClr val="FFFFFF"/>
                </a:solidFill>
                <a:latin typeface="Arial"/>
                <a:cs typeface="Arial"/>
              </a:rPr>
              <a:t>2002;</a:t>
            </a:r>
            <a:r>
              <a:rPr dirty="0" sz="1800" spc="-15" b="1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 i="1">
                <a:solidFill>
                  <a:srgbClr val="FFFFFF"/>
                </a:solidFill>
                <a:latin typeface="Arial"/>
                <a:cs typeface="Arial"/>
              </a:rPr>
              <a:t>Vol</a:t>
            </a:r>
            <a:r>
              <a:rPr dirty="0" sz="1800" spc="-10" b="1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 b="1" i="1">
                <a:solidFill>
                  <a:srgbClr val="FFFFFF"/>
                </a:solidFill>
                <a:latin typeface="Arial"/>
                <a:cs typeface="Arial"/>
              </a:rPr>
              <a:t>50: </a:t>
            </a:r>
            <a:r>
              <a:rPr dirty="0" sz="1800" b="1" i="1">
                <a:solidFill>
                  <a:srgbClr val="FFFFFF"/>
                </a:solidFill>
                <a:latin typeface="Arial"/>
                <a:cs typeface="Arial"/>
              </a:rPr>
              <a:t>462</a:t>
            </a:r>
            <a:r>
              <a:rPr dirty="0" sz="1800" i="1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94383" y="124205"/>
            <a:ext cx="7696200" cy="1122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213100" marR="5080" indent="-3201035">
              <a:lnSpc>
                <a:spcPct val="100000"/>
              </a:lnSpc>
              <a:spcBef>
                <a:spcPts val="100"/>
              </a:spcBef>
            </a:pPr>
            <a:r>
              <a:rPr dirty="0"/>
              <a:t>Tool</a:t>
            </a:r>
            <a:r>
              <a:rPr dirty="0" spc="-10"/>
              <a:t> </a:t>
            </a:r>
            <a:r>
              <a:rPr dirty="0" spc="-5"/>
              <a:t>Kit for Achieving</a:t>
            </a:r>
            <a:r>
              <a:rPr dirty="0" spc="-20"/>
              <a:t> </a:t>
            </a:r>
            <a:r>
              <a:rPr dirty="0"/>
              <a:t>Management </a:t>
            </a:r>
            <a:r>
              <a:rPr dirty="0" spc="-985"/>
              <a:t> </a:t>
            </a:r>
            <a:r>
              <a:rPr dirty="0" spc="-5"/>
              <a:t>Goals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0391" y="1442415"/>
            <a:ext cx="3846829" cy="2366645"/>
          </a:xfrm>
          <a:prstGeom prst="rect">
            <a:avLst/>
          </a:prstGeom>
        </p:spPr>
        <p:txBody>
          <a:bodyPr wrap="square" lIns="0" tIns="109855" rIns="0" bIns="0" rtlCol="0" vert="horz">
            <a:spAutoFit/>
          </a:bodyPr>
          <a:lstStyle/>
          <a:p>
            <a:pPr marL="698500" indent="-685800">
              <a:lnSpc>
                <a:spcPct val="100000"/>
              </a:lnSpc>
              <a:spcBef>
                <a:spcPts val="865"/>
              </a:spcBef>
              <a:buClr>
                <a:srgbClr val="FF3300"/>
              </a:buClr>
              <a:buSzPct val="79687"/>
              <a:buFont typeface="Wingdings"/>
              <a:buChar char=""/>
              <a:tabLst>
                <a:tab pos="697865" algn="l"/>
                <a:tab pos="698500" algn="l"/>
              </a:tabLst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Relievers</a:t>
            </a:r>
            <a:endParaRPr sz="3200">
              <a:latin typeface="Arial MT"/>
              <a:cs typeface="Arial MT"/>
            </a:endParaRPr>
          </a:p>
          <a:p>
            <a:pPr marL="698500" indent="-685800">
              <a:lnSpc>
                <a:spcPct val="100000"/>
              </a:lnSpc>
              <a:spcBef>
                <a:spcPts val="770"/>
              </a:spcBef>
              <a:buClr>
                <a:srgbClr val="FF3300"/>
              </a:buClr>
              <a:buSzPct val="79687"/>
              <a:buFont typeface="Wingdings"/>
              <a:buChar char=""/>
              <a:tabLst>
                <a:tab pos="697865" algn="l"/>
                <a:tab pos="698500" algn="l"/>
              </a:tabLst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Preventers</a:t>
            </a:r>
            <a:endParaRPr sz="3200">
              <a:latin typeface="Arial MT"/>
              <a:cs typeface="Arial MT"/>
            </a:endParaRPr>
          </a:p>
          <a:p>
            <a:pPr marL="698500" indent="-685800">
              <a:lnSpc>
                <a:spcPct val="100000"/>
              </a:lnSpc>
              <a:spcBef>
                <a:spcPts val="770"/>
              </a:spcBef>
              <a:buClr>
                <a:srgbClr val="FF3300"/>
              </a:buClr>
              <a:buSzPct val="79687"/>
              <a:buFont typeface="Wingdings"/>
              <a:buChar char=""/>
              <a:tabLst>
                <a:tab pos="697865" algn="l"/>
                <a:tab pos="698500" algn="l"/>
              </a:tabLst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Peak</a:t>
            </a:r>
            <a:r>
              <a:rPr dirty="0" sz="32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Flow</a:t>
            </a:r>
            <a:r>
              <a:rPr dirty="0" sz="3200" spc="-3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meter</a:t>
            </a:r>
            <a:endParaRPr sz="3200">
              <a:latin typeface="Arial MT"/>
              <a:cs typeface="Arial MT"/>
            </a:endParaRPr>
          </a:p>
          <a:p>
            <a:pPr marL="698500" indent="-685800">
              <a:lnSpc>
                <a:spcPct val="100000"/>
              </a:lnSpc>
              <a:spcBef>
                <a:spcPts val="765"/>
              </a:spcBef>
              <a:buClr>
                <a:srgbClr val="FF3300"/>
              </a:buClr>
              <a:buSzPct val="79687"/>
              <a:buFont typeface="Wingdings"/>
              <a:buChar char=""/>
              <a:tabLst>
                <a:tab pos="697865" algn="l"/>
                <a:tab pos="698500" algn="l"/>
              </a:tabLst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Patient</a:t>
            </a:r>
            <a:r>
              <a:rPr dirty="0" sz="3200" spc="-6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education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07029" y="398526"/>
            <a:ext cx="447167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What</a:t>
            </a:r>
            <a:r>
              <a:rPr dirty="0" spc="-35"/>
              <a:t> </a:t>
            </a:r>
            <a:r>
              <a:rPr dirty="0" spc="-10"/>
              <a:t>Are</a:t>
            </a:r>
            <a:r>
              <a:rPr dirty="0" spc="-30"/>
              <a:t> </a:t>
            </a:r>
            <a:r>
              <a:rPr dirty="0"/>
              <a:t>Relievers?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07466" y="1378915"/>
            <a:ext cx="5402580" cy="2366645"/>
          </a:xfrm>
          <a:prstGeom prst="rect">
            <a:avLst/>
          </a:prstGeom>
        </p:spPr>
        <p:txBody>
          <a:bodyPr wrap="square" lIns="0" tIns="109855" rIns="0" bIns="0" rtlCol="0" vert="horz">
            <a:spAutoFit/>
          </a:bodyPr>
          <a:lstStyle/>
          <a:p>
            <a:pPr marL="698500" indent="-685800">
              <a:lnSpc>
                <a:spcPct val="100000"/>
              </a:lnSpc>
              <a:spcBef>
                <a:spcPts val="865"/>
              </a:spcBef>
              <a:buClr>
                <a:srgbClr val="FF3300"/>
              </a:buClr>
              <a:buSzPct val="79687"/>
              <a:buChar char="-"/>
              <a:tabLst>
                <a:tab pos="697865" algn="l"/>
                <a:tab pos="698500" algn="l"/>
              </a:tabLst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Rescue</a:t>
            </a:r>
            <a:r>
              <a:rPr dirty="0" sz="3200" spc="-4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medications</a:t>
            </a:r>
            <a:endParaRPr sz="3200">
              <a:latin typeface="Arial MT"/>
              <a:cs typeface="Arial MT"/>
            </a:endParaRPr>
          </a:p>
          <a:p>
            <a:pPr marL="698500" indent="-685800">
              <a:lnSpc>
                <a:spcPct val="100000"/>
              </a:lnSpc>
              <a:spcBef>
                <a:spcPts val="770"/>
              </a:spcBef>
              <a:buClr>
                <a:srgbClr val="FF3300"/>
              </a:buClr>
              <a:buSzPct val="79687"/>
              <a:buChar char="-"/>
              <a:tabLst>
                <a:tab pos="697865" algn="l"/>
                <a:tab pos="698500" algn="l"/>
              </a:tabLst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Quick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relief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of symptoms</a:t>
            </a:r>
            <a:endParaRPr sz="3200">
              <a:latin typeface="Arial MT"/>
              <a:cs typeface="Arial MT"/>
            </a:endParaRPr>
          </a:p>
          <a:p>
            <a:pPr marL="698500" indent="-685800">
              <a:lnSpc>
                <a:spcPct val="100000"/>
              </a:lnSpc>
              <a:spcBef>
                <a:spcPts val="770"/>
              </a:spcBef>
              <a:buClr>
                <a:srgbClr val="FF3300"/>
              </a:buClr>
              <a:buSzPct val="79687"/>
              <a:buChar char="-"/>
              <a:tabLst>
                <a:tab pos="697865" algn="l"/>
                <a:tab pos="698500" algn="l"/>
              </a:tabLst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Used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during</a:t>
            </a:r>
            <a:r>
              <a:rPr dirty="0" sz="32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acute</a:t>
            </a:r>
            <a:r>
              <a:rPr dirty="0" sz="3200" spc="-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attacks</a:t>
            </a:r>
            <a:endParaRPr sz="3200">
              <a:latin typeface="Arial MT"/>
              <a:cs typeface="Arial MT"/>
            </a:endParaRPr>
          </a:p>
          <a:p>
            <a:pPr marL="698500" indent="-685800">
              <a:lnSpc>
                <a:spcPct val="100000"/>
              </a:lnSpc>
              <a:spcBef>
                <a:spcPts val="765"/>
              </a:spcBef>
              <a:buClr>
                <a:srgbClr val="FF3300"/>
              </a:buClr>
              <a:buSzPct val="79687"/>
              <a:buChar char="-"/>
              <a:tabLst>
                <a:tab pos="697865" algn="l"/>
                <a:tab pos="698500" algn="l"/>
              </a:tabLst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Action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lasts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4-6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hrs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146" y="398526"/>
            <a:ext cx="261683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RELIEVERS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9591" y="1457502"/>
            <a:ext cx="8015605" cy="4718050"/>
          </a:xfrm>
          <a:prstGeom prst="rect">
            <a:avLst/>
          </a:prstGeom>
        </p:spPr>
        <p:txBody>
          <a:bodyPr wrap="square" lIns="0" tIns="54610" rIns="0" bIns="0" rtlCol="0" vert="horz">
            <a:spAutoFit/>
          </a:bodyPr>
          <a:lstStyle/>
          <a:p>
            <a:pPr marL="749300" indent="-685800">
              <a:lnSpc>
                <a:spcPct val="100000"/>
              </a:lnSpc>
              <a:spcBef>
                <a:spcPts val="430"/>
              </a:spcBef>
              <a:buClr>
                <a:srgbClr val="FF3300"/>
              </a:buClr>
              <a:buSzPct val="78571"/>
              <a:buFont typeface="Wingdings"/>
              <a:buChar char=""/>
              <a:tabLst>
                <a:tab pos="748665" algn="l"/>
                <a:tab pos="749300" algn="l"/>
              </a:tabLst>
            </a:pP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Short</a:t>
            </a:r>
            <a:r>
              <a:rPr dirty="0" sz="28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acting</a:t>
            </a:r>
            <a:r>
              <a:rPr dirty="0" sz="28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FFFFFF"/>
                </a:solidFill>
                <a:latin typeface="Symbol"/>
                <a:cs typeface="Symbol"/>
              </a:rPr>
              <a:t></a:t>
            </a:r>
            <a:r>
              <a:rPr dirty="0" baseline="-21021" sz="2775" b="1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baseline="-21021" sz="2775" spc="359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agonists</a:t>
            </a:r>
            <a:endParaRPr sz="2800">
              <a:latin typeface="Arial"/>
              <a:cs typeface="Arial"/>
            </a:endParaRPr>
          </a:p>
          <a:p>
            <a:pPr marL="749300">
              <a:lnSpc>
                <a:spcPct val="100000"/>
              </a:lnSpc>
              <a:spcBef>
                <a:spcPts val="330"/>
              </a:spcBef>
            </a:pP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Salbutamol</a:t>
            </a:r>
            <a:endParaRPr sz="2800">
              <a:latin typeface="Arial MT"/>
              <a:cs typeface="Arial MT"/>
            </a:endParaRPr>
          </a:p>
          <a:p>
            <a:pPr marL="749300">
              <a:lnSpc>
                <a:spcPct val="100000"/>
              </a:lnSpc>
              <a:spcBef>
                <a:spcPts val="335"/>
              </a:spcBef>
            </a:pP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Levosalbutamol</a:t>
            </a:r>
            <a:r>
              <a:rPr dirty="0" sz="2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,</a:t>
            </a:r>
            <a:r>
              <a:rPr dirty="0" sz="2800" spc="-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Terbutaline</a:t>
            </a:r>
            <a:r>
              <a:rPr dirty="0" sz="2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dirty="0" sz="2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Bambuterol</a:t>
            </a:r>
            <a:endParaRPr sz="2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500">
              <a:latin typeface="Arial MT"/>
              <a:cs typeface="Arial MT"/>
            </a:endParaRPr>
          </a:p>
          <a:p>
            <a:pPr marL="749300" indent="-685800">
              <a:lnSpc>
                <a:spcPct val="100000"/>
              </a:lnSpc>
              <a:buClr>
                <a:srgbClr val="FF3300"/>
              </a:buClr>
              <a:buSzPct val="78571"/>
              <a:buFont typeface="Wingdings"/>
              <a:buChar char=""/>
              <a:tabLst>
                <a:tab pos="748665" algn="l"/>
                <a:tab pos="749300" algn="l"/>
              </a:tabLst>
            </a:pP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Anti-cholinergics</a:t>
            </a:r>
            <a:endParaRPr sz="2800">
              <a:latin typeface="Arial"/>
              <a:cs typeface="Arial"/>
            </a:endParaRPr>
          </a:p>
          <a:p>
            <a:pPr marL="749300">
              <a:lnSpc>
                <a:spcPct val="100000"/>
              </a:lnSpc>
              <a:spcBef>
                <a:spcPts val="335"/>
              </a:spcBef>
            </a:pP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Ipratropium</a:t>
            </a:r>
            <a:r>
              <a:rPr dirty="0" sz="2800" spc="-3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bromide</a:t>
            </a:r>
            <a:endParaRPr sz="2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00">
              <a:latin typeface="Arial MT"/>
              <a:cs typeface="Arial MT"/>
            </a:endParaRPr>
          </a:p>
          <a:p>
            <a:pPr marL="749300" indent="-685800">
              <a:lnSpc>
                <a:spcPct val="100000"/>
              </a:lnSpc>
              <a:buClr>
                <a:srgbClr val="FF3300"/>
              </a:buClr>
              <a:buSzPct val="78571"/>
              <a:buFont typeface="Wingdings"/>
              <a:buChar char=""/>
              <a:tabLst>
                <a:tab pos="748665" algn="l"/>
                <a:tab pos="749300" algn="l"/>
              </a:tabLst>
            </a:pP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Xanthines</a:t>
            </a:r>
            <a:endParaRPr sz="2800">
              <a:latin typeface="Arial"/>
              <a:cs typeface="Arial"/>
            </a:endParaRPr>
          </a:p>
          <a:p>
            <a:pPr marL="749300">
              <a:lnSpc>
                <a:spcPct val="100000"/>
              </a:lnSpc>
              <a:spcBef>
                <a:spcPts val="340"/>
              </a:spcBef>
            </a:pP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Theophylline,</a:t>
            </a:r>
            <a:r>
              <a:rPr dirty="0" sz="2800" spc="-3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Aminophyllin</a:t>
            </a:r>
            <a:endParaRPr sz="2800">
              <a:latin typeface="Arial MT"/>
              <a:cs typeface="Arial MT"/>
            </a:endParaRPr>
          </a:p>
          <a:p>
            <a:pPr marL="749300" indent="-685800">
              <a:lnSpc>
                <a:spcPct val="100000"/>
              </a:lnSpc>
              <a:spcBef>
                <a:spcPts val="335"/>
              </a:spcBef>
              <a:buClr>
                <a:srgbClr val="FF3300"/>
              </a:buClr>
              <a:buSzPct val="78571"/>
              <a:buFont typeface="Wingdings"/>
              <a:buChar char=""/>
              <a:tabLst>
                <a:tab pos="748665" algn="l"/>
                <a:tab pos="749300" algn="l"/>
              </a:tabLst>
            </a:pP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Adrenaline</a:t>
            </a:r>
            <a:r>
              <a:rPr dirty="0" sz="28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injections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80538" y="398526"/>
            <a:ext cx="472503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What</a:t>
            </a:r>
            <a:r>
              <a:rPr dirty="0" spc="-15"/>
              <a:t> </a:t>
            </a:r>
            <a:r>
              <a:rPr dirty="0" spc="-5"/>
              <a:t>are</a:t>
            </a:r>
            <a:r>
              <a:rPr dirty="0" spc="-10"/>
              <a:t> </a:t>
            </a:r>
            <a:r>
              <a:rPr dirty="0" spc="-5"/>
              <a:t>Preventers?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0391" y="1442415"/>
            <a:ext cx="8467725" cy="3927475"/>
          </a:xfrm>
          <a:prstGeom prst="rect">
            <a:avLst/>
          </a:prstGeom>
        </p:spPr>
        <p:txBody>
          <a:bodyPr wrap="square" lIns="0" tIns="109855" rIns="0" bIns="0" rtlCol="0" vert="horz">
            <a:spAutoFit/>
          </a:bodyPr>
          <a:lstStyle/>
          <a:p>
            <a:pPr marL="698500" indent="-685800">
              <a:lnSpc>
                <a:spcPct val="100000"/>
              </a:lnSpc>
              <a:spcBef>
                <a:spcPts val="865"/>
              </a:spcBef>
              <a:buClr>
                <a:srgbClr val="FF3300"/>
              </a:buClr>
              <a:buSzPct val="79687"/>
              <a:buChar char="-"/>
              <a:tabLst>
                <a:tab pos="697865" algn="l"/>
                <a:tab pos="698500" algn="l"/>
              </a:tabLst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Anti-inflammatory.</a:t>
            </a:r>
            <a:endParaRPr sz="3200">
              <a:latin typeface="Arial MT"/>
              <a:cs typeface="Arial MT"/>
            </a:endParaRPr>
          </a:p>
          <a:p>
            <a:pPr marL="698500" marR="5080" indent="-685800">
              <a:lnSpc>
                <a:spcPct val="100000"/>
              </a:lnSpc>
              <a:spcBef>
                <a:spcPts val="770"/>
              </a:spcBef>
              <a:buClr>
                <a:srgbClr val="FF3300"/>
              </a:buClr>
              <a:buSzPct val="79687"/>
              <a:buChar char="-"/>
              <a:tabLst>
                <a:tab pos="697865" algn="l"/>
                <a:tab pos="698500" algn="l"/>
              </a:tabLst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Prevent</a:t>
            </a:r>
            <a:r>
              <a:rPr dirty="0" sz="32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future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attacks/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take</a:t>
            </a:r>
            <a:r>
              <a:rPr dirty="0" sz="32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time</a:t>
            </a:r>
            <a:r>
              <a:rPr dirty="0" sz="32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to</a:t>
            </a:r>
            <a:r>
              <a:rPr dirty="0" sz="32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act</a:t>
            </a:r>
            <a:r>
              <a:rPr dirty="0" sz="32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(1-3 </a:t>
            </a:r>
            <a:r>
              <a:rPr dirty="0" sz="3200" spc="-87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hrs)</a:t>
            </a:r>
            <a:endParaRPr sz="3200">
              <a:latin typeface="Arial MT"/>
              <a:cs typeface="Arial MT"/>
            </a:endParaRPr>
          </a:p>
          <a:p>
            <a:pPr marL="698500" indent="-685800">
              <a:lnSpc>
                <a:spcPct val="100000"/>
              </a:lnSpc>
              <a:spcBef>
                <a:spcPts val="770"/>
              </a:spcBef>
              <a:buClr>
                <a:srgbClr val="FF3300"/>
              </a:buClr>
              <a:buSzPct val="79687"/>
              <a:buChar char="-"/>
              <a:tabLst>
                <a:tab pos="697865" algn="l"/>
                <a:tab pos="698500" algn="l"/>
              </a:tabLst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Long</a:t>
            </a:r>
            <a:r>
              <a:rPr dirty="0" sz="3200" spc="-3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term control of</a:t>
            </a:r>
            <a:r>
              <a:rPr dirty="0" sz="3200" spc="-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asthma</a:t>
            </a:r>
            <a:endParaRPr sz="3200">
              <a:latin typeface="Arial MT"/>
              <a:cs typeface="Arial MT"/>
            </a:endParaRPr>
          </a:p>
          <a:p>
            <a:pPr marL="698500" indent="-685800">
              <a:lnSpc>
                <a:spcPct val="100000"/>
              </a:lnSpc>
              <a:spcBef>
                <a:spcPts val="765"/>
              </a:spcBef>
              <a:buClr>
                <a:srgbClr val="FF3300"/>
              </a:buClr>
              <a:buSzPct val="79687"/>
              <a:buChar char="-"/>
              <a:tabLst>
                <a:tab pos="697865" algn="l"/>
                <a:tab pos="698500" algn="l"/>
              </a:tabLst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Prevent</a:t>
            </a:r>
            <a:r>
              <a:rPr dirty="0" sz="3200" spc="-3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airway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remodelling</a:t>
            </a:r>
            <a:endParaRPr sz="3200">
              <a:latin typeface="Arial MT"/>
              <a:cs typeface="Arial MT"/>
            </a:endParaRPr>
          </a:p>
          <a:p>
            <a:pPr marL="698500" marR="546100" indent="-685800">
              <a:lnSpc>
                <a:spcPct val="100000"/>
              </a:lnSpc>
              <a:spcBef>
                <a:spcPts val="770"/>
              </a:spcBef>
              <a:buClr>
                <a:srgbClr val="FF3300"/>
              </a:buClr>
              <a:buSzPct val="79687"/>
              <a:buChar char="-"/>
              <a:tabLst>
                <a:tab pos="697865" algn="l"/>
                <a:tab pos="698500" algn="l"/>
              </a:tabLst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Only for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regular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use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(whether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well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or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not </a:t>
            </a:r>
            <a:r>
              <a:rPr dirty="0" sz="3200" spc="-87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well)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62350" y="42926"/>
            <a:ext cx="312483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PREVENTERS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22646" y="1196817"/>
            <a:ext cx="2703195" cy="69659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dirty="0" sz="2000" spc="-5">
                <a:solidFill>
                  <a:srgbClr val="FFFF00"/>
                </a:solidFill>
                <a:latin typeface="Arial MT"/>
                <a:cs typeface="Arial MT"/>
              </a:rPr>
              <a:t>Anti-leukotrienes</a:t>
            </a:r>
            <a:endParaRPr sz="2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2000" spc="-5">
                <a:solidFill>
                  <a:srgbClr val="FFFFFF"/>
                </a:solidFill>
                <a:latin typeface="Arial MT"/>
                <a:cs typeface="Arial MT"/>
              </a:rPr>
              <a:t>Montelukast,</a:t>
            </a:r>
            <a:r>
              <a:rPr dirty="0" sz="2000" spc="-3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Arial MT"/>
                <a:cs typeface="Arial MT"/>
              </a:rPr>
              <a:t>Zafirlukast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50391" y="1196817"/>
            <a:ext cx="3466465" cy="136715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dirty="0" sz="2000" spc="-5">
                <a:solidFill>
                  <a:srgbClr val="FFFF00"/>
                </a:solidFill>
                <a:latin typeface="Arial MT"/>
                <a:cs typeface="Arial MT"/>
              </a:rPr>
              <a:t>Corticosteroids</a:t>
            </a:r>
            <a:endParaRPr sz="2000">
              <a:latin typeface="Arial MT"/>
              <a:cs typeface="Arial MT"/>
            </a:endParaRPr>
          </a:p>
          <a:p>
            <a:pPr algn="just" marL="12700" marR="5080">
              <a:lnSpc>
                <a:spcPct val="110000"/>
              </a:lnSpc>
            </a:pPr>
            <a:r>
              <a:rPr dirty="0" sz="2000" spc="-5">
                <a:solidFill>
                  <a:srgbClr val="FFFFFF"/>
                </a:solidFill>
                <a:latin typeface="Arial MT"/>
                <a:cs typeface="Arial MT"/>
              </a:rPr>
              <a:t>Prednisolone, Betamethasone </a:t>
            </a:r>
            <a:r>
              <a:rPr dirty="0" sz="2000" spc="-5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Arial MT"/>
                <a:cs typeface="Arial MT"/>
              </a:rPr>
              <a:t>Beclomethasone,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Arial MT"/>
                <a:cs typeface="Arial MT"/>
              </a:rPr>
              <a:t>Budesonide </a:t>
            </a:r>
            <a:r>
              <a:rPr dirty="0" sz="2000" spc="-55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Arial MT"/>
                <a:cs typeface="Arial MT"/>
              </a:rPr>
              <a:t>Fluticasone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22646" y="2202890"/>
            <a:ext cx="1889760" cy="6959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dirty="0" sz="2000" spc="-5">
                <a:solidFill>
                  <a:srgbClr val="FFFF00"/>
                </a:solidFill>
                <a:latin typeface="Arial MT"/>
                <a:cs typeface="Arial MT"/>
              </a:rPr>
              <a:t>Xanthines </a:t>
            </a:r>
            <a:r>
              <a:rPr dirty="0" sz="2000">
                <a:solidFill>
                  <a:srgbClr val="FFFF00"/>
                </a:solidFill>
                <a:latin typeface="Arial MT"/>
                <a:cs typeface="Arial MT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Arial MT"/>
                <a:cs typeface="Arial MT"/>
              </a:rPr>
              <a:t>Theophylline</a:t>
            </a:r>
            <a:r>
              <a:rPr dirty="0" sz="2000" spc="-4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Arial MT"/>
                <a:cs typeface="Arial MT"/>
              </a:rPr>
              <a:t>SR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22646" y="3210255"/>
            <a:ext cx="2465705" cy="6946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9800"/>
              </a:lnSpc>
              <a:spcBef>
                <a:spcPts val="100"/>
              </a:spcBef>
            </a:pPr>
            <a:r>
              <a:rPr dirty="0" sz="2000" spc="-5">
                <a:solidFill>
                  <a:srgbClr val="FFFF00"/>
                </a:solidFill>
                <a:latin typeface="Arial MT"/>
                <a:cs typeface="Arial MT"/>
              </a:rPr>
              <a:t>Mast cell stabilisers </a:t>
            </a:r>
            <a:r>
              <a:rPr dirty="0" sz="2000">
                <a:solidFill>
                  <a:srgbClr val="FFFF00"/>
                </a:solidFill>
                <a:latin typeface="Arial MT"/>
                <a:cs typeface="Arial MT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Arial MT"/>
                <a:cs typeface="Arial MT"/>
              </a:rPr>
              <a:t>Sodium</a:t>
            </a:r>
            <a:r>
              <a:rPr dirty="0" sz="2000" spc="-4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Arial MT"/>
                <a:cs typeface="Arial MT"/>
              </a:rPr>
              <a:t>cromoglycate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2291" y="3210255"/>
            <a:ext cx="2949575" cy="10858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800" marR="30480">
              <a:lnSpc>
                <a:spcPct val="109800"/>
              </a:lnSpc>
              <a:spcBef>
                <a:spcPts val="100"/>
              </a:spcBef>
              <a:tabLst>
                <a:tab pos="1697989" algn="l"/>
              </a:tabLst>
            </a:pPr>
            <a:r>
              <a:rPr dirty="0" sz="2000" spc="-5">
                <a:solidFill>
                  <a:srgbClr val="FFFF00"/>
                </a:solidFill>
                <a:latin typeface="Arial MT"/>
                <a:cs typeface="Arial MT"/>
              </a:rPr>
              <a:t>Long acting </a:t>
            </a:r>
            <a:r>
              <a:rPr dirty="0" sz="2000" spc="5">
                <a:solidFill>
                  <a:srgbClr val="FFFF00"/>
                </a:solidFill>
                <a:latin typeface="Symbol"/>
                <a:cs typeface="Symbol"/>
              </a:rPr>
              <a:t></a:t>
            </a:r>
            <a:r>
              <a:rPr dirty="0" baseline="-21367" sz="1950" spc="7">
                <a:solidFill>
                  <a:srgbClr val="FFFF00"/>
                </a:solidFill>
                <a:latin typeface="Arial MT"/>
                <a:cs typeface="Arial MT"/>
              </a:rPr>
              <a:t>2</a:t>
            </a:r>
            <a:r>
              <a:rPr dirty="0" baseline="-21367" sz="1950" spc="15">
                <a:solidFill>
                  <a:srgbClr val="FFFF00"/>
                </a:solidFill>
                <a:latin typeface="Arial MT"/>
                <a:cs typeface="Arial MT"/>
              </a:rPr>
              <a:t> </a:t>
            </a:r>
            <a:r>
              <a:rPr dirty="0" sz="2000" spc="-5">
                <a:solidFill>
                  <a:srgbClr val="FFFF00"/>
                </a:solidFill>
                <a:latin typeface="Arial MT"/>
                <a:cs typeface="Arial MT"/>
              </a:rPr>
              <a:t>agonists </a:t>
            </a:r>
            <a:r>
              <a:rPr dirty="0" sz="2000">
                <a:solidFill>
                  <a:srgbClr val="FFFF00"/>
                </a:solidFill>
                <a:latin typeface="Arial MT"/>
                <a:cs typeface="Arial MT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Arial MT"/>
                <a:cs typeface="Arial MT"/>
              </a:rPr>
              <a:t>Bambuterol,</a:t>
            </a:r>
            <a:r>
              <a:rPr dirty="0" sz="2000">
                <a:solidFill>
                  <a:srgbClr val="FFFFFF"/>
                </a:solidFill>
                <a:latin typeface="Arial MT"/>
                <a:cs typeface="Arial MT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Arial MT"/>
                <a:cs typeface="Arial MT"/>
              </a:rPr>
              <a:t>Salmeterol</a:t>
            </a:r>
            <a:endParaRPr sz="2000">
              <a:latin typeface="Arial MT"/>
              <a:cs typeface="Arial MT"/>
            </a:endParaRPr>
          </a:p>
          <a:p>
            <a:pPr marL="50800">
              <a:lnSpc>
                <a:spcPct val="100000"/>
              </a:lnSpc>
              <a:spcBef>
                <a:spcPts val="675"/>
              </a:spcBef>
            </a:pPr>
            <a:r>
              <a:rPr dirty="0" sz="2000" spc="-5">
                <a:solidFill>
                  <a:srgbClr val="FFFFFF"/>
                </a:solidFill>
                <a:latin typeface="Arial MT"/>
                <a:cs typeface="Arial MT"/>
              </a:rPr>
              <a:t>Formoterol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46246" y="4712716"/>
            <a:ext cx="2936240" cy="15068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solidFill>
                  <a:srgbClr val="FFFF00"/>
                </a:solidFill>
                <a:latin typeface="Arial MT"/>
                <a:cs typeface="Arial MT"/>
              </a:rPr>
              <a:t>COMBINATIONS</a:t>
            </a: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50">
              <a:latin typeface="Arial MT"/>
              <a:cs typeface="Arial MT"/>
            </a:endParaRPr>
          </a:p>
          <a:p>
            <a:pPr algn="ctr" marL="12700" marR="5080">
              <a:lnSpc>
                <a:spcPct val="110000"/>
              </a:lnSpc>
            </a:pP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Salmeterol/Fluticasone </a:t>
            </a:r>
            <a:r>
              <a:rPr dirty="0" sz="18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Formoterol/Budesonide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Salbutamol/Beclomethasone</a:t>
            </a:r>
            <a:endParaRPr sz="1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91659" y="324103"/>
            <a:ext cx="207454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5" b="0">
                <a:solidFill>
                  <a:srgbClr val="FF9900"/>
                </a:solidFill>
                <a:latin typeface="Arial MT"/>
                <a:cs typeface="Arial MT"/>
              </a:rPr>
              <a:t>Reliever</a:t>
            </a:r>
            <a:endParaRPr sz="44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20367" y="2030983"/>
            <a:ext cx="7614920" cy="4173220"/>
          </a:xfrm>
          <a:prstGeom prst="rect">
            <a:avLst/>
          </a:prstGeom>
        </p:spPr>
        <p:txBody>
          <a:bodyPr wrap="square" lIns="0" tIns="81915" rIns="0" bIns="0" rtlCol="0" vert="horz">
            <a:spAutoFit/>
          </a:bodyPr>
          <a:lstStyle/>
          <a:p>
            <a:pPr marL="381000" marR="30480" indent="-342900">
              <a:lnSpc>
                <a:spcPts val="4320"/>
              </a:lnSpc>
              <a:spcBef>
                <a:spcPts val="645"/>
              </a:spcBef>
            </a:pPr>
            <a:r>
              <a:rPr dirty="0" sz="4000" b="1">
                <a:solidFill>
                  <a:srgbClr val="FF9900"/>
                </a:solidFill>
                <a:latin typeface="Arial"/>
                <a:cs typeface="Arial"/>
              </a:rPr>
              <a:t>Reliever</a:t>
            </a:r>
            <a:r>
              <a:rPr dirty="0" sz="4000" spc="-25" b="1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4000" b="1">
                <a:solidFill>
                  <a:srgbClr val="FF9900"/>
                </a:solidFill>
                <a:latin typeface="Arial"/>
                <a:cs typeface="Arial"/>
              </a:rPr>
              <a:t>(also</a:t>
            </a:r>
            <a:r>
              <a:rPr dirty="0" sz="4000" spc="-20" b="1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4000" b="1">
                <a:solidFill>
                  <a:srgbClr val="FF9900"/>
                </a:solidFill>
                <a:latin typeface="Arial"/>
                <a:cs typeface="Arial"/>
              </a:rPr>
              <a:t>known</a:t>
            </a:r>
            <a:r>
              <a:rPr dirty="0" sz="4000" spc="-50" b="1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4000" b="1">
                <a:solidFill>
                  <a:srgbClr val="FF9900"/>
                </a:solidFill>
                <a:latin typeface="Arial"/>
                <a:cs typeface="Arial"/>
              </a:rPr>
              <a:t>as</a:t>
            </a:r>
            <a:r>
              <a:rPr dirty="0" sz="4000" spc="-20" b="1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4000" b="1">
                <a:solidFill>
                  <a:srgbClr val="FF9900"/>
                </a:solidFill>
                <a:latin typeface="Arial"/>
                <a:cs typeface="Arial"/>
              </a:rPr>
              <a:t>rescue </a:t>
            </a:r>
            <a:r>
              <a:rPr dirty="0" sz="4000" spc="-1095" b="1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4000" b="1">
                <a:solidFill>
                  <a:srgbClr val="FF9900"/>
                </a:solidFill>
                <a:latin typeface="Arial"/>
                <a:cs typeface="Arial"/>
              </a:rPr>
              <a:t>medication)</a:t>
            </a:r>
            <a:endParaRPr sz="40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2300"/>
              </a:spcBef>
              <a:buClr>
                <a:srgbClr val="FF3300"/>
              </a:buClr>
              <a:buSzPct val="79166"/>
              <a:buFont typeface="Wingdings"/>
              <a:buChar char=""/>
              <a:tabLst>
                <a:tab pos="381000" algn="l"/>
              </a:tabLst>
            </a:pPr>
            <a:r>
              <a:rPr dirty="0" sz="3600">
                <a:solidFill>
                  <a:srgbClr val="FFFFFF"/>
                </a:solidFill>
                <a:latin typeface="Arial MT"/>
                <a:cs typeface="Arial MT"/>
              </a:rPr>
              <a:t>Bronchodilator</a:t>
            </a:r>
            <a:r>
              <a:rPr dirty="0" sz="36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600">
                <a:solidFill>
                  <a:srgbClr val="FFFFFF"/>
                </a:solidFill>
                <a:latin typeface="Arial MT"/>
                <a:cs typeface="Arial MT"/>
              </a:rPr>
              <a:t>(beta</a:t>
            </a:r>
            <a:r>
              <a:rPr dirty="0" baseline="-20833" sz="3600" b="1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baseline="-20833" sz="3600" spc="46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 spc="-5">
                <a:solidFill>
                  <a:srgbClr val="FFFFFF"/>
                </a:solidFill>
                <a:latin typeface="Arial MT"/>
                <a:cs typeface="Arial MT"/>
              </a:rPr>
              <a:t>agonist)</a:t>
            </a:r>
            <a:endParaRPr sz="3600">
              <a:latin typeface="Arial MT"/>
              <a:cs typeface="Arial MT"/>
            </a:endParaRPr>
          </a:p>
          <a:p>
            <a:pPr marL="381000" marR="367665" indent="-342900">
              <a:lnSpc>
                <a:spcPts val="3890"/>
              </a:lnSpc>
              <a:spcBef>
                <a:spcPts val="2645"/>
              </a:spcBef>
              <a:buClr>
                <a:srgbClr val="FF3300"/>
              </a:buClr>
              <a:buSzPct val="79166"/>
              <a:buFont typeface="Wingdings"/>
              <a:buChar char=""/>
              <a:tabLst>
                <a:tab pos="381000" algn="l"/>
              </a:tabLst>
            </a:pPr>
            <a:r>
              <a:rPr dirty="0" sz="3600">
                <a:solidFill>
                  <a:srgbClr val="FFFFFF"/>
                </a:solidFill>
                <a:latin typeface="Arial MT"/>
                <a:cs typeface="Arial MT"/>
              </a:rPr>
              <a:t>Quickly</a:t>
            </a:r>
            <a:r>
              <a:rPr dirty="0" sz="36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600" spc="-5">
                <a:solidFill>
                  <a:srgbClr val="FFFFFF"/>
                </a:solidFill>
                <a:latin typeface="Arial MT"/>
                <a:cs typeface="Arial MT"/>
              </a:rPr>
              <a:t>relieves</a:t>
            </a:r>
            <a:r>
              <a:rPr dirty="0" sz="36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600">
                <a:solidFill>
                  <a:srgbClr val="FFFFFF"/>
                </a:solidFill>
                <a:latin typeface="Arial MT"/>
                <a:cs typeface="Arial MT"/>
              </a:rPr>
              <a:t>symptoms</a:t>
            </a:r>
            <a:r>
              <a:rPr dirty="0" sz="36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600" spc="-5">
                <a:solidFill>
                  <a:srgbClr val="FFFFFF"/>
                </a:solidFill>
                <a:latin typeface="Arial MT"/>
                <a:cs typeface="Arial MT"/>
              </a:rPr>
              <a:t>(within </a:t>
            </a:r>
            <a:r>
              <a:rPr dirty="0" sz="3600" spc="-98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600" spc="-5">
                <a:solidFill>
                  <a:srgbClr val="FFFFFF"/>
                </a:solidFill>
                <a:latin typeface="Arial MT"/>
                <a:cs typeface="Arial MT"/>
              </a:rPr>
              <a:t>2-3</a:t>
            </a:r>
            <a:r>
              <a:rPr dirty="0" sz="36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600" spc="-5">
                <a:solidFill>
                  <a:srgbClr val="FFFFFF"/>
                </a:solidFill>
                <a:latin typeface="Arial MT"/>
                <a:cs typeface="Arial MT"/>
              </a:rPr>
              <a:t>minutes)</a:t>
            </a:r>
            <a:endParaRPr sz="3600">
              <a:latin typeface="Arial MT"/>
              <a:cs typeface="Arial MT"/>
            </a:endParaRPr>
          </a:p>
          <a:p>
            <a:pPr marL="381000" indent="-342900">
              <a:lnSpc>
                <a:spcPct val="100000"/>
              </a:lnSpc>
              <a:spcBef>
                <a:spcPts val="2105"/>
              </a:spcBef>
              <a:buClr>
                <a:srgbClr val="FF3300"/>
              </a:buClr>
              <a:buSzPct val="79166"/>
              <a:buFont typeface="Wingdings"/>
              <a:buChar char=""/>
              <a:tabLst>
                <a:tab pos="381000" algn="l"/>
              </a:tabLst>
            </a:pPr>
            <a:r>
              <a:rPr dirty="0" u="heavy" sz="36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Not</a:t>
            </a:r>
            <a:r>
              <a:rPr dirty="0" u="heavy" sz="3600" spc="-2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36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for</a:t>
            </a:r>
            <a:r>
              <a:rPr dirty="0" u="heavy" sz="3600" spc="-3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36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regular</a:t>
            </a:r>
            <a:r>
              <a:rPr dirty="0" u="heavy" sz="3600" spc="-3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36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use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9" y="1242313"/>
            <a:ext cx="9626600" cy="55740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527050" indent="-514350">
              <a:lnSpc>
                <a:spcPct val="100000"/>
              </a:lnSpc>
              <a:spcBef>
                <a:spcPts val="105"/>
              </a:spcBef>
              <a:buAutoNum type="arabicParenBoth"/>
              <a:tabLst>
                <a:tab pos="527050" algn="l"/>
              </a:tabLst>
            </a:pPr>
            <a:r>
              <a:rPr dirty="0" sz="2800">
                <a:solidFill>
                  <a:srgbClr val="C00000"/>
                </a:solidFill>
                <a:latin typeface="Arial MT"/>
                <a:cs typeface="Arial MT"/>
              </a:rPr>
              <a:t>Salbutamol</a:t>
            </a:r>
            <a:r>
              <a:rPr dirty="0" sz="2800" spc="-30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C00000"/>
                </a:solidFill>
                <a:latin typeface="Arial MT"/>
                <a:cs typeface="Arial MT"/>
              </a:rPr>
              <a:t>sulphate:</a:t>
            </a:r>
            <a:endParaRPr sz="2800">
              <a:latin typeface="Arial MT"/>
              <a:cs typeface="Arial MT"/>
            </a:endParaRPr>
          </a:p>
          <a:p>
            <a:pPr marL="527050" marR="5080" indent="-318135">
              <a:lnSpc>
                <a:spcPct val="100000"/>
              </a:lnSpc>
            </a:pP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M/A: it is </a:t>
            </a:r>
            <a:r>
              <a:rPr dirty="0" sz="2800" spc="-5">
                <a:solidFill>
                  <a:srgbClr val="FFFFFF"/>
                </a:solidFill>
                <a:latin typeface="Arial MT"/>
                <a:cs typeface="Arial MT"/>
              </a:rPr>
              <a:t>B-adrenergic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stimulant which has highly selective </a:t>
            </a:r>
            <a:r>
              <a:rPr dirty="0" sz="28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action on receptor in bronchial muscle resulting in bronchi </a:t>
            </a:r>
            <a:r>
              <a:rPr dirty="0" sz="2800" spc="-76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dilation.</a:t>
            </a:r>
            <a:endParaRPr sz="2800">
              <a:latin typeface="Arial MT"/>
              <a:cs typeface="Arial MT"/>
            </a:endParaRPr>
          </a:p>
          <a:p>
            <a:pPr marL="527050" marR="845185" indent="-417195">
              <a:lnSpc>
                <a:spcPct val="100000"/>
              </a:lnSpc>
            </a:pP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Side</a:t>
            </a:r>
            <a:r>
              <a:rPr dirty="0" sz="2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 spc="-5">
                <a:solidFill>
                  <a:srgbClr val="FFFFFF"/>
                </a:solidFill>
                <a:latin typeface="Arial MT"/>
                <a:cs typeface="Arial MT"/>
              </a:rPr>
              <a:t>effects:</a:t>
            </a:r>
            <a:r>
              <a:rPr dirty="0" sz="2800" spc="-3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mild</a:t>
            </a:r>
            <a:r>
              <a:rPr dirty="0" sz="2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 spc="-20">
                <a:solidFill>
                  <a:srgbClr val="FFFFFF"/>
                </a:solidFill>
                <a:latin typeface="Arial MT"/>
                <a:cs typeface="Arial MT"/>
              </a:rPr>
              <a:t>tremor,</a:t>
            </a:r>
            <a:r>
              <a:rPr dirty="0" sz="28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headache,</a:t>
            </a:r>
            <a:r>
              <a:rPr dirty="0" sz="2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hypokalaemia</a:t>
            </a:r>
            <a:r>
              <a:rPr dirty="0" sz="2800" spc="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and </a:t>
            </a:r>
            <a:r>
              <a:rPr dirty="0" sz="2800" spc="-76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muscle</a:t>
            </a:r>
            <a:r>
              <a:rPr dirty="0" sz="28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crams:</a:t>
            </a:r>
            <a:endParaRPr sz="28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Market</a:t>
            </a:r>
            <a:r>
              <a:rPr dirty="0" sz="28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pre: asthalin</a:t>
            </a:r>
            <a:r>
              <a:rPr dirty="0" sz="28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inh</a:t>
            </a:r>
            <a:r>
              <a:rPr dirty="0" sz="28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/</a:t>
            </a:r>
            <a:r>
              <a:rPr dirty="0" sz="28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Rotacaps /Respules/</a:t>
            </a:r>
            <a:r>
              <a:rPr dirty="0" sz="2800" spc="-5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 spc="-105">
                <a:solidFill>
                  <a:srgbClr val="FFFFFF"/>
                </a:solidFill>
                <a:latin typeface="Arial MT"/>
                <a:cs typeface="Arial MT"/>
              </a:rPr>
              <a:t>Tab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 spc="10">
                <a:solidFill>
                  <a:srgbClr val="FFFFFF"/>
                </a:solidFill>
                <a:latin typeface="Arial MT"/>
                <a:cs typeface="Arial MT"/>
              </a:rPr>
              <a:t>4-8</a:t>
            </a:r>
            <a:r>
              <a:rPr dirty="0" sz="28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mg.</a:t>
            </a:r>
            <a:endParaRPr sz="2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Arial MT"/>
              <a:cs typeface="Arial MT"/>
            </a:endParaRPr>
          </a:p>
          <a:p>
            <a:pPr marL="12700" marR="5013325">
              <a:lnSpc>
                <a:spcPct val="100000"/>
              </a:lnSpc>
              <a:buAutoNum type="arabicParenBoth" startAt="2"/>
              <a:tabLst>
                <a:tab pos="547370" algn="l"/>
              </a:tabLst>
            </a:pPr>
            <a:r>
              <a:rPr dirty="0" sz="2800">
                <a:solidFill>
                  <a:srgbClr val="C00000"/>
                </a:solidFill>
                <a:latin typeface="Arial MT"/>
                <a:cs typeface="Arial MT"/>
              </a:rPr>
              <a:t>Levosalbutamol sulphate: </a:t>
            </a:r>
            <a:r>
              <a:rPr dirty="0" sz="2800" spc="-765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Market</a:t>
            </a:r>
            <a:r>
              <a:rPr dirty="0" sz="2800" spc="-3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pre:</a:t>
            </a:r>
            <a:r>
              <a:rPr dirty="0" sz="2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levolin</a:t>
            </a:r>
            <a:r>
              <a:rPr dirty="0" sz="2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½</a:t>
            </a:r>
            <a:r>
              <a:rPr dirty="0" sz="28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mg</a:t>
            </a:r>
            <a:r>
              <a:rPr dirty="0" sz="28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 spc="5">
                <a:solidFill>
                  <a:srgbClr val="FFFFFF"/>
                </a:solidFill>
                <a:latin typeface="Arial MT"/>
                <a:cs typeface="Arial MT"/>
              </a:rPr>
              <a:t>tab</a:t>
            </a:r>
            <a:r>
              <a:rPr dirty="0" sz="2800" spc="5">
                <a:solidFill>
                  <a:srgbClr val="C00000"/>
                </a:solidFill>
                <a:latin typeface="Arial MT"/>
                <a:cs typeface="Arial MT"/>
              </a:rPr>
              <a:t>.</a:t>
            </a:r>
            <a:endParaRPr sz="2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C00000"/>
              </a:buClr>
              <a:buFont typeface="Arial MT"/>
              <a:buAutoNum type="arabicParenBoth" startAt="2"/>
            </a:pPr>
            <a:endParaRPr sz="2900">
              <a:latin typeface="Arial MT"/>
              <a:cs typeface="Arial MT"/>
            </a:endParaRPr>
          </a:p>
          <a:p>
            <a:pPr marL="12700" marR="6083300">
              <a:lnSpc>
                <a:spcPct val="100000"/>
              </a:lnSpc>
              <a:buAutoNum type="arabicParenBoth" startAt="2"/>
              <a:tabLst>
                <a:tab pos="546735" algn="l"/>
              </a:tabLst>
            </a:pPr>
            <a:r>
              <a:rPr dirty="0" sz="2800">
                <a:solidFill>
                  <a:srgbClr val="C00000"/>
                </a:solidFill>
                <a:latin typeface="Arial MT"/>
                <a:cs typeface="Arial MT"/>
              </a:rPr>
              <a:t>Bambuterol Hcl: </a:t>
            </a:r>
            <a:r>
              <a:rPr dirty="0" sz="2800" spc="5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Prod</a:t>
            </a:r>
            <a:r>
              <a:rPr dirty="0" sz="2800" spc="-3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rug</a:t>
            </a:r>
            <a:r>
              <a:rPr dirty="0" sz="2800" spc="-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dirty="0" sz="2800" spc="-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terbutaline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1640" y="1718056"/>
            <a:ext cx="8865235" cy="34391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Precaution</a:t>
            </a:r>
            <a:r>
              <a:rPr dirty="0" sz="3200" spc="-4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:</a:t>
            </a:r>
            <a:endParaRPr sz="3200">
              <a:latin typeface="Arial MT"/>
              <a:cs typeface="Arial MT"/>
            </a:endParaRPr>
          </a:p>
          <a:p>
            <a:pPr marL="12700" marR="5080">
              <a:lnSpc>
                <a:spcPct val="100000"/>
              </a:lnSpc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In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impaired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renal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function,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dose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should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be</a:t>
            </a:r>
            <a:r>
              <a:rPr dirty="0" sz="32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halved </a:t>
            </a:r>
            <a:r>
              <a:rPr dirty="0" sz="3200" spc="-87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Market</a:t>
            </a:r>
            <a:r>
              <a:rPr dirty="0" sz="3200" spc="-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pre:Bambudil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40">
                <a:solidFill>
                  <a:srgbClr val="FFFFFF"/>
                </a:solidFill>
                <a:latin typeface="Arial MT"/>
                <a:cs typeface="Arial MT"/>
              </a:rPr>
              <a:t>tab/sy.</a:t>
            </a:r>
            <a:endParaRPr sz="3200">
              <a:latin typeface="Arial MT"/>
              <a:cs typeface="Arial MT"/>
            </a:endParaRPr>
          </a:p>
          <a:p>
            <a:pPr marL="619760" indent="-607695">
              <a:lnSpc>
                <a:spcPct val="100000"/>
              </a:lnSpc>
              <a:buAutoNum type="arabicParenBoth" startAt="4"/>
              <a:tabLst>
                <a:tab pos="620395" algn="l"/>
              </a:tabLst>
            </a:pPr>
            <a:r>
              <a:rPr dirty="0" sz="3200" spc="-5">
                <a:solidFill>
                  <a:srgbClr val="C00000"/>
                </a:solidFill>
                <a:latin typeface="Arial MT"/>
                <a:cs typeface="Arial MT"/>
              </a:rPr>
              <a:t>Formoterol</a:t>
            </a:r>
            <a:r>
              <a:rPr dirty="0" sz="3200" spc="-55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C00000"/>
                </a:solidFill>
                <a:latin typeface="Arial MT"/>
                <a:cs typeface="Arial MT"/>
              </a:rPr>
              <a:t>fumarate:</a:t>
            </a:r>
            <a:endParaRPr sz="3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Market</a:t>
            </a:r>
            <a:r>
              <a:rPr dirty="0" sz="3200" spc="-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pre:foracort</a:t>
            </a:r>
            <a:r>
              <a:rPr dirty="0" sz="3200" spc="-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inh/Rotacaps</a:t>
            </a:r>
            <a:endParaRPr sz="3200">
              <a:latin typeface="Arial MT"/>
              <a:cs typeface="Arial MT"/>
            </a:endParaRPr>
          </a:p>
          <a:p>
            <a:pPr marL="621030" indent="-608965">
              <a:lnSpc>
                <a:spcPct val="100000"/>
              </a:lnSpc>
              <a:spcBef>
                <a:spcPts val="5"/>
              </a:spcBef>
              <a:buAutoNum type="arabicParenBoth" startAt="5"/>
              <a:tabLst>
                <a:tab pos="621665" algn="l"/>
              </a:tabLst>
            </a:pPr>
            <a:r>
              <a:rPr dirty="0" sz="3200" spc="-5">
                <a:solidFill>
                  <a:srgbClr val="C00000"/>
                </a:solidFill>
                <a:latin typeface="Arial MT"/>
                <a:cs typeface="Arial MT"/>
              </a:rPr>
              <a:t>Salmeterol</a:t>
            </a:r>
            <a:r>
              <a:rPr dirty="0" sz="3200" spc="-30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C00000"/>
                </a:solidFill>
                <a:latin typeface="Arial MT"/>
                <a:cs typeface="Arial MT"/>
              </a:rPr>
              <a:t>xinafoate:</a:t>
            </a:r>
            <a:endParaRPr sz="3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Market</a:t>
            </a:r>
            <a:r>
              <a:rPr dirty="0" sz="3200" spc="-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pre: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serobid</a:t>
            </a:r>
            <a:r>
              <a:rPr dirty="0" sz="32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inh/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Rotacaps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6390" y="1356106"/>
            <a:ext cx="9295130" cy="4902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200" spc="-5">
                <a:solidFill>
                  <a:srgbClr val="FFFF00"/>
                </a:solidFill>
                <a:latin typeface="Arial MT"/>
                <a:cs typeface="Arial MT"/>
              </a:rPr>
              <a:t>Anti-cholinergic:</a:t>
            </a:r>
            <a:endParaRPr sz="3200">
              <a:latin typeface="Arial MT"/>
              <a:cs typeface="Arial MT"/>
            </a:endParaRPr>
          </a:p>
          <a:p>
            <a:pPr marL="527050" indent="-514350">
              <a:lnSpc>
                <a:spcPct val="100000"/>
              </a:lnSpc>
              <a:buAutoNum type="arabicParenBoth"/>
              <a:tabLst>
                <a:tab pos="527050" algn="l"/>
              </a:tabLst>
            </a:pPr>
            <a:r>
              <a:rPr dirty="0" sz="3200" spc="-5">
                <a:solidFill>
                  <a:srgbClr val="C00000"/>
                </a:solidFill>
                <a:latin typeface="Arial MT"/>
                <a:cs typeface="Arial MT"/>
              </a:rPr>
              <a:t>Ipratropium</a:t>
            </a:r>
            <a:r>
              <a:rPr dirty="0" sz="3200" spc="-45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C00000"/>
                </a:solidFill>
                <a:latin typeface="Arial MT"/>
                <a:cs typeface="Arial MT"/>
              </a:rPr>
              <a:t>bromide:</a:t>
            </a:r>
            <a:endParaRPr sz="3200">
              <a:latin typeface="Arial MT"/>
              <a:cs typeface="Arial MT"/>
            </a:endParaRPr>
          </a:p>
          <a:p>
            <a:pPr marL="527050" marR="5080" indent="-514350">
              <a:lnSpc>
                <a:spcPct val="100000"/>
              </a:lnSpc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M/A:</a:t>
            </a:r>
            <a:r>
              <a:rPr dirty="0" sz="32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it is</a:t>
            </a:r>
            <a:r>
              <a:rPr dirty="0" sz="3200" spc="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muscarinic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receptor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antagonist,</a:t>
            </a:r>
            <a:r>
              <a:rPr dirty="0" sz="32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by</a:t>
            </a:r>
            <a:r>
              <a:rPr dirty="0" sz="32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binding </a:t>
            </a:r>
            <a:r>
              <a:rPr dirty="0" sz="3200" spc="-87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to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M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receptor</a:t>
            </a:r>
            <a:r>
              <a:rPr dirty="0" sz="32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in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bronchial</a:t>
            </a:r>
            <a:r>
              <a:rPr dirty="0" sz="32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smooth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muscle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&amp;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it 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inhibit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Bronchoconstriction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effect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 of</a:t>
            </a:r>
            <a:r>
              <a:rPr dirty="0" sz="3200" spc="-18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Ach.</a:t>
            </a:r>
            <a:endParaRPr sz="3200">
              <a:latin typeface="Arial MT"/>
              <a:cs typeface="Arial MT"/>
            </a:endParaRPr>
          </a:p>
          <a:p>
            <a:pPr marL="527050" marR="1478915" indent="-514350">
              <a:lnSpc>
                <a:spcPct val="100000"/>
              </a:lnSpc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Side</a:t>
            </a:r>
            <a:r>
              <a:rPr dirty="0" sz="32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effect: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 headaeche,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nausea,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dryness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of </a:t>
            </a:r>
            <a:r>
              <a:rPr dirty="0" sz="3200" spc="-87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mouth,tachycardia,palpitation.</a:t>
            </a:r>
            <a:endParaRPr sz="3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Market</a:t>
            </a:r>
            <a:r>
              <a:rPr dirty="0" sz="32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pre: ipravet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inh/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Rotacaps/ respules.</a:t>
            </a:r>
            <a:endParaRPr sz="3200">
              <a:latin typeface="Arial MT"/>
              <a:cs typeface="Arial MT"/>
            </a:endParaRPr>
          </a:p>
          <a:p>
            <a:pPr marL="612140" indent="-600075">
              <a:lnSpc>
                <a:spcPct val="100000"/>
              </a:lnSpc>
              <a:buAutoNum type="arabicParenBoth" startAt="2"/>
              <a:tabLst>
                <a:tab pos="612775" algn="l"/>
              </a:tabLst>
            </a:pPr>
            <a:r>
              <a:rPr dirty="0" sz="3200" spc="-15">
                <a:solidFill>
                  <a:srgbClr val="C00000"/>
                </a:solidFill>
                <a:latin typeface="Arial MT"/>
                <a:cs typeface="Arial MT"/>
              </a:rPr>
              <a:t>Tiotropium</a:t>
            </a:r>
            <a:r>
              <a:rPr dirty="0" sz="3200" spc="-45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C00000"/>
                </a:solidFill>
                <a:latin typeface="Arial MT"/>
                <a:cs typeface="Arial MT"/>
              </a:rPr>
              <a:t>bromide:</a:t>
            </a:r>
            <a:endParaRPr sz="3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Market</a:t>
            </a:r>
            <a:r>
              <a:rPr dirty="0" sz="3200" spc="-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pre:</a:t>
            </a:r>
            <a:r>
              <a:rPr dirty="0" sz="3200" spc="-7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30">
                <a:solidFill>
                  <a:srgbClr val="FFFFFF"/>
                </a:solidFill>
                <a:latin typeface="Arial MT"/>
                <a:cs typeface="Arial MT"/>
              </a:rPr>
              <a:t>Tiova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inh/ Rotacaps.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1279652"/>
            <a:ext cx="9700260" cy="53905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5">
                <a:solidFill>
                  <a:srgbClr val="FFFF00"/>
                </a:solidFill>
                <a:latin typeface="Arial MT"/>
                <a:cs typeface="Arial MT"/>
              </a:rPr>
              <a:t>Xanthine</a:t>
            </a:r>
            <a:r>
              <a:rPr dirty="0" sz="3200" spc="-40">
                <a:solidFill>
                  <a:srgbClr val="FFFF00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00"/>
                </a:solidFill>
                <a:latin typeface="Arial MT"/>
                <a:cs typeface="Arial MT"/>
              </a:rPr>
              <a:t>drugs:</a:t>
            </a:r>
            <a:endParaRPr sz="3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3200" spc="5">
                <a:solidFill>
                  <a:srgbClr val="C00000"/>
                </a:solidFill>
                <a:latin typeface="Arial MT"/>
                <a:cs typeface="Arial MT"/>
              </a:rPr>
              <a:t>(1)Theophyllin</a:t>
            </a:r>
            <a:r>
              <a:rPr dirty="0" sz="3200" spc="-30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C00000"/>
                </a:solidFill>
                <a:latin typeface="Arial MT"/>
                <a:cs typeface="Arial MT"/>
              </a:rPr>
              <a:t>anhydrous:</a:t>
            </a:r>
            <a:endParaRPr sz="3200">
              <a:latin typeface="Arial MT"/>
              <a:cs typeface="Arial MT"/>
            </a:endParaRPr>
          </a:p>
          <a:p>
            <a:pPr marL="527050" marR="476250" indent="-402590">
              <a:lnSpc>
                <a:spcPct val="100000"/>
              </a:lnSpc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m/a-it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increase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C</a:t>
            </a:r>
            <a:r>
              <a:rPr dirty="0" sz="3200" spc="-18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Amp</a:t>
            </a:r>
            <a:r>
              <a:rPr dirty="0" sz="32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which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leads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to</a:t>
            </a:r>
            <a:r>
              <a:rPr dirty="0" sz="32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decrease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Ca </a:t>
            </a:r>
            <a:r>
              <a:rPr dirty="0" sz="3200" spc="-87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then</a:t>
            </a:r>
            <a:r>
              <a:rPr dirty="0" sz="3200" spc="-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relaxation</a:t>
            </a:r>
            <a:endParaRPr sz="3200">
              <a:latin typeface="Arial MT"/>
              <a:cs typeface="Arial MT"/>
            </a:endParaRPr>
          </a:p>
          <a:p>
            <a:pPr marL="12700" marR="619125">
              <a:lnSpc>
                <a:spcPct val="100000"/>
              </a:lnSpc>
              <a:tabLst>
                <a:tab pos="2260600" algn="l"/>
              </a:tabLst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Side</a:t>
            </a:r>
            <a:r>
              <a:rPr dirty="0" sz="3200" spc="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effect:	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anorexia,nausea,vommiting,insomnia, </a:t>
            </a:r>
            <a:r>
              <a:rPr dirty="0" sz="3200" spc="-88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arrthmias,seizures</a:t>
            </a:r>
            <a:endParaRPr sz="3200">
              <a:latin typeface="Arial MT"/>
              <a:cs typeface="Arial MT"/>
            </a:endParaRPr>
          </a:p>
          <a:p>
            <a:pPr marL="12700" marR="1374140">
              <a:lnSpc>
                <a:spcPct val="100000"/>
              </a:lnSpc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Market</a:t>
            </a:r>
            <a:r>
              <a:rPr dirty="0" sz="3200" spc="-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pre:</a:t>
            </a:r>
            <a:r>
              <a:rPr dirty="0" sz="3200" spc="-6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Theobid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200/300,</a:t>
            </a:r>
            <a:r>
              <a:rPr dirty="0" sz="3200" spc="-6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Theoday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400/sy </a:t>
            </a:r>
            <a:r>
              <a:rPr dirty="0" sz="3200" spc="-87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00"/>
                </a:solidFill>
                <a:latin typeface="Arial MT"/>
                <a:cs typeface="Arial MT"/>
              </a:rPr>
              <a:t>Mast</a:t>
            </a:r>
            <a:r>
              <a:rPr dirty="0" sz="3200" spc="-20">
                <a:solidFill>
                  <a:srgbClr val="FFFF00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00"/>
                </a:solidFill>
                <a:latin typeface="Arial MT"/>
                <a:cs typeface="Arial MT"/>
              </a:rPr>
              <a:t>cell-</a:t>
            </a:r>
            <a:r>
              <a:rPr dirty="0" sz="3200">
                <a:solidFill>
                  <a:srgbClr val="FFFF00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00"/>
                </a:solidFill>
                <a:latin typeface="Arial MT"/>
                <a:cs typeface="Arial MT"/>
              </a:rPr>
              <a:t>stabiliser:</a:t>
            </a:r>
            <a:endParaRPr sz="3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3200" spc="-5">
                <a:solidFill>
                  <a:srgbClr val="C00000"/>
                </a:solidFill>
                <a:latin typeface="Arial MT"/>
                <a:cs typeface="Arial MT"/>
              </a:rPr>
              <a:t>Sod</a:t>
            </a:r>
            <a:r>
              <a:rPr dirty="0" sz="3200" spc="-35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C00000"/>
                </a:solidFill>
                <a:latin typeface="Arial MT"/>
                <a:cs typeface="Arial MT"/>
              </a:rPr>
              <a:t>chromoglycate:</a:t>
            </a:r>
            <a:endParaRPr sz="3200">
              <a:latin typeface="Arial MT"/>
              <a:cs typeface="Arial MT"/>
            </a:endParaRPr>
          </a:p>
          <a:p>
            <a:pPr marL="527050" marR="5080" indent="-514350">
              <a:lnSpc>
                <a:spcPct val="100000"/>
              </a:lnSpc>
            </a:pP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It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prevent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release</a:t>
            </a:r>
            <a:r>
              <a:rPr dirty="0" sz="32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dirty="0" sz="32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chemical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mediiator from</a:t>
            </a:r>
            <a:r>
              <a:rPr dirty="0" sz="32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mast </a:t>
            </a:r>
            <a:r>
              <a:rPr dirty="0" sz="3200" spc="-87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cell &amp;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reduce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bronchial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20">
                <a:solidFill>
                  <a:srgbClr val="FFFFFF"/>
                </a:solidFill>
                <a:latin typeface="Arial MT"/>
                <a:cs typeface="Arial MT"/>
              </a:rPr>
              <a:t>hyperreactivity.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79854" y="398526"/>
            <a:ext cx="6528434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The</a:t>
            </a:r>
            <a:r>
              <a:rPr dirty="0"/>
              <a:t> </a:t>
            </a:r>
            <a:r>
              <a:rPr dirty="0" spc="-5"/>
              <a:t>Treatment</a:t>
            </a:r>
            <a:r>
              <a:rPr dirty="0" spc="5"/>
              <a:t> </a:t>
            </a:r>
            <a:r>
              <a:rPr dirty="0" spc="-5"/>
              <a:t>Gap</a:t>
            </a:r>
            <a:r>
              <a:rPr dirty="0" spc="-15"/>
              <a:t> </a:t>
            </a:r>
            <a:r>
              <a:rPr dirty="0" spc="-5"/>
              <a:t>in</a:t>
            </a:r>
            <a:r>
              <a:rPr dirty="0" spc="5"/>
              <a:t> </a:t>
            </a:r>
            <a:r>
              <a:rPr dirty="0" spc="-5"/>
              <a:t>Asthma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0391" y="2027630"/>
            <a:ext cx="7049134" cy="2366645"/>
          </a:xfrm>
          <a:prstGeom prst="rect">
            <a:avLst/>
          </a:prstGeom>
        </p:spPr>
        <p:txBody>
          <a:bodyPr wrap="square" lIns="0" tIns="109855" rIns="0" bIns="0" rtlCol="0" vert="horz">
            <a:spAutoFit/>
          </a:bodyPr>
          <a:lstStyle/>
          <a:p>
            <a:pPr marL="698500" indent="-685800">
              <a:lnSpc>
                <a:spcPct val="100000"/>
              </a:lnSpc>
              <a:spcBef>
                <a:spcPts val="865"/>
              </a:spcBef>
              <a:buClr>
                <a:srgbClr val="FF3300"/>
              </a:buClr>
              <a:buSzPct val="79687"/>
              <a:buFont typeface="Wingdings"/>
              <a:buChar char=""/>
              <a:tabLst>
                <a:tab pos="697865" algn="l"/>
                <a:tab pos="698500" algn="l"/>
              </a:tabLst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Patients</a:t>
            </a:r>
            <a:r>
              <a:rPr dirty="0" sz="3200" spc="-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are not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detected</a:t>
            </a:r>
            <a:endParaRPr sz="3200">
              <a:latin typeface="Arial MT"/>
              <a:cs typeface="Arial MT"/>
            </a:endParaRPr>
          </a:p>
          <a:p>
            <a:pPr marL="698500" indent="-685800">
              <a:lnSpc>
                <a:spcPct val="100000"/>
              </a:lnSpc>
              <a:spcBef>
                <a:spcPts val="770"/>
              </a:spcBef>
              <a:buClr>
                <a:srgbClr val="FF3300"/>
              </a:buClr>
              <a:buSzPct val="79687"/>
              <a:buFont typeface="Wingdings"/>
              <a:buChar char=""/>
              <a:tabLst>
                <a:tab pos="697865" algn="l"/>
                <a:tab pos="698500" algn="l"/>
              </a:tabLst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Do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not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seek medical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attention</a:t>
            </a:r>
            <a:endParaRPr sz="3200">
              <a:latin typeface="Arial MT"/>
              <a:cs typeface="Arial MT"/>
            </a:endParaRPr>
          </a:p>
          <a:p>
            <a:pPr marL="698500" indent="-685800">
              <a:lnSpc>
                <a:spcPct val="100000"/>
              </a:lnSpc>
              <a:spcBef>
                <a:spcPts val="770"/>
              </a:spcBef>
              <a:buClr>
                <a:srgbClr val="FF3300"/>
              </a:buClr>
              <a:buSzPct val="79687"/>
              <a:buFont typeface="Wingdings"/>
              <a:buChar char=""/>
              <a:tabLst>
                <a:tab pos="697865" algn="l"/>
                <a:tab pos="698500" algn="l"/>
              </a:tabLst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No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access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to health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service</a:t>
            </a:r>
            <a:endParaRPr sz="3200">
              <a:latin typeface="Arial MT"/>
              <a:cs typeface="Arial MT"/>
            </a:endParaRPr>
          </a:p>
          <a:p>
            <a:pPr marL="698500" indent="-685800">
              <a:lnSpc>
                <a:spcPct val="100000"/>
              </a:lnSpc>
              <a:spcBef>
                <a:spcPts val="765"/>
              </a:spcBef>
              <a:buClr>
                <a:srgbClr val="FF3300"/>
              </a:buClr>
              <a:buSzPct val="79687"/>
              <a:buFont typeface="Wingdings"/>
              <a:buChar char=""/>
              <a:tabLst>
                <a:tab pos="697865" algn="l"/>
                <a:tab pos="698500" algn="l"/>
              </a:tabLst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Missed</a:t>
            </a:r>
            <a:r>
              <a:rPr dirty="0" sz="32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diagnosis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(bronchitis,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LRTI)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6390" y="1203452"/>
            <a:ext cx="9425305" cy="53905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271270">
              <a:lnSpc>
                <a:spcPct val="100000"/>
              </a:lnSpc>
              <a:spcBef>
                <a:spcPts val="100"/>
              </a:spcBef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Side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effect: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mild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throat</a:t>
            </a:r>
            <a:r>
              <a:rPr dirty="0" sz="32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irritation,coughing,bad </a:t>
            </a:r>
            <a:r>
              <a:rPr dirty="0" sz="3200" spc="-87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taste,nausea.</a:t>
            </a:r>
            <a:endParaRPr sz="3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Market</a:t>
            </a:r>
            <a:r>
              <a:rPr dirty="0" sz="3200" spc="-3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pre: cromal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5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inh.</a:t>
            </a:r>
            <a:endParaRPr sz="3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3200" spc="-125">
                <a:solidFill>
                  <a:srgbClr val="FFFF00"/>
                </a:solidFill>
                <a:latin typeface="Arial MT"/>
                <a:cs typeface="Arial MT"/>
              </a:rPr>
              <a:t>LT</a:t>
            </a:r>
            <a:r>
              <a:rPr dirty="0" sz="3200" spc="-75">
                <a:solidFill>
                  <a:srgbClr val="FFFF00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00"/>
                </a:solidFill>
                <a:latin typeface="Arial MT"/>
                <a:cs typeface="Arial MT"/>
              </a:rPr>
              <a:t>receptor</a:t>
            </a:r>
            <a:r>
              <a:rPr dirty="0" sz="3200" spc="-35">
                <a:solidFill>
                  <a:srgbClr val="FFFF00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00"/>
                </a:solidFill>
                <a:latin typeface="Arial MT"/>
                <a:cs typeface="Arial MT"/>
              </a:rPr>
              <a:t>antagonist:</a:t>
            </a:r>
            <a:endParaRPr sz="3200">
              <a:latin typeface="Arial MT"/>
              <a:cs typeface="Arial MT"/>
            </a:endParaRPr>
          </a:p>
          <a:p>
            <a:pPr marL="12700" marR="451484">
              <a:lnSpc>
                <a:spcPct val="100000"/>
              </a:lnSpc>
            </a:pPr>
            <a:r>
              <a:rPr dirty="0" sz="3200" spc="-5">
                <a:solidFill>
                  <a:srgbClr val="C00000"/>
                </a:solidFill>
                <a:latin typeface="Arial MT"/>
                <a:cs typeface="Arial MT"/>
              </a:rPr>
              <a:t>Zafirlukast, ipralukast,montelukast</a:t>
            </a:r>
            <a:r>
              <a:rPr dirty="0" sz="3200" spc="15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C00000"/>
                </a:solidFill>
                <a:latin typeface="Arial MT"/>
                <a:cs typeface="Arial MT"/>
              </a:rPr>
              <a:t>and</a:t>
            </a:r>
            <a:r>
              <a:rPr dirty="0" sz="3200" spc="5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C00000"/>
                </a:solidFill>
                <a:latin typeface="Arial MT"/>
                <a:cs typeface="Arial MT"/>
              </a:rPr>
              <a:t>cinalukast: </a:t>
            </a:r>
            <a:r>
              <a:rPr dirty="0" sz="3200" spc="-869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m/a: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prevent leukotrine 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from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interacting with their 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25">
                <a:solidFill>
                  <a:srgbClr val="FFFFFF"/>
                </a:solidFill>
                <a:latin typeface="Arial MT"/>
                <a:cs typeface="Arial MT"/>
              </a:rPr>
              <a:t>receptor.</a:t>
            </a:r>
            <a:endParaRPr sz="3200">
              <a:latin typeface="Arial MT"/>
              <a:cs typeface="Arial MT"/>
            </a:endParaRPr>
          </a:p>
          <a:p>
            <a:pPr marL="12700" marR="5080">
              <a:lnSpc>
                <a:spcPct val="100000"/>
              </a:lnSpc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Side</a:t>
            </a:r>
            <a:r>
              <a:rPr dirty="0" sz="32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effect:dyspepsia,abdominalpain,rash,dizziness, </a:t>
            </a:r>
            <a:r>
              <a:rPr dirty="0" sz="3200" spc="-88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headache</a:t>
            </a:r>
            <a:endParaRPr sz="3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Market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pre:</a:t>
            </a:r>
            <a:r>
              <a:rPr dirty="0" sz="32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montair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5/10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tab,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romilast,telekast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9240" y="1432306"/>
            <a:ext cx="9716135" cy="4414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200" spc="-5">
                <a:solidFill>
                  <a:srgbClr val="FFFF00"/>
                </a:solidFill>
                <a:latin typeface="Arial MT"/>
                <a:cs typeface="Arial MT"/>
              </a:rPr>
              <a:t>Corticosteroids:</a:t>
            </a:r>
            <a:endParaRPr sz="3200">
              <a:latin typeface="Arial MT"/>
              <a:cs typeface="Arial MT"/>
            </a:endParaRPr>
          </a:p>
          <a:p>
            <a:pPr marL="12700" marR="5080">
              <a:lnSpc>
                <a:spcPct val="100000"/>
              </a:lnSpc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m/a: for anti-inflammatory action. They decrease 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Formation of cytokines in particular Th2 cytokines that </a:t>
            </a:r>
            <a:r>
              <a:rPr dirty="0" sz="3200" spc="-88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Activate easinophil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&amp;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which</a:t>
            </a:r>
            <a:r>
              <a:rPr dirty="0" sz="32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are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responsible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for 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promoting</a:t>
            </a:r>
            <a:r>
              <a:rPr dirty="0" sz="32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production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IgE</a:t>
            </a:r>
            <a:r>
              <a:rPr dirty="0" sz="3200" spc="-5">
                <a:solidFill>
                  <a:srgbClr val="C00000"/>
                </a:solidFill>
                <a:latin typeface="Arial MT"/>
                <a:cs typeface="Arial MT"/>
              </a:rPr>
              <a:t>.</a:t>
            </a:r>
            <a:endParaRPr sz="3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3200" spc="5">
                <a:solidFill>
                  <a:srgbClr val="C00000"/>
                </a:solidFill>
                <a:latin typeface="Arial MT"/>
                <a:cs typeface="Arial MT"/>
              </a:rPr>
              <a:t>(1)Prednisolone</a:t>
            </a:r>
            <a:r>
              <a:rPr dirty="0" sz="3200" spc="-30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C00000"/>
                </a:solidFill>
                <a:latin typeface="Arial MT"/>
                <a:cs typeface="Arial MT"/>
              </a:rPr>
              <a:t>sod</a:t>
            </a:r>
            <a:r>
              <a:rPr dirty="0" sz="3200" spc="-20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C00000"/>
                </a:solidFill>
                <a:latin typeface="Arial MT"/>
                <a:cs typeface="Arial MT"/>
              </a:rPr>
              <a:t>phosphate:</a:t>
            </a:r>
            <a:endParaRPr sz="3200">
              <a:latin typeface="Arial MT"/>
              <a:cs typeface="Arial MT"/>
            </a:endParaRPr>
          </a:p>
          <a:p>
            <a:pPr marL="527050" marR="91440" indent="-514350">
              <a:lnSpc>
                <a:spcPct val="100000"/>
              </a:lnSpc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Side</a:t>
            </a:r>
            <a:r>
              <a:rPr dirty="0" sz="32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effect:</a:t>
            </a:r>
            <a:r>
              <a:rPr dirty="0" sz="3200" spc="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fluid</a:t>
            </a:r>
            <a:r>
              <a:rPr dirty="0" sz="32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&amp;</a:t>
            </a:r>
            <a:r>
              <a:rPr dirty="0" sz="3200" spc="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electrolyte</a:t>
            </a:r>
            <a:r>
              <a:rPr dirty="0" sz="32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disturbance, K</a:t>
            </a:r>
            <a:r>
              <a:rPr dirty="0" sz="32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loss,</a:t>
            </a:r>
            <a:r>
              <a:rPr dirty="0" sz="3200" spc="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120">
                <a:solidFill>
                  <a:srgbClr val="FFFFFF"/>
                </a:solidFill>
                <a:latin typeface="Arial MT"/>
                <a:cs typeface="Arial MT"/>
              </a:rPr>
              <a:t>HT, </a:t>
            </a:r>
            <a:r>
              <a:rPr dirty="0" sz="3200" spc="-87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peptic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35">
                <a:solidFill>
                  <a:srgbClr val="FFFFFF"/>
                </a:solidFill>
                <a:latin typeface="Arial MT"/>
                <a:cs typeface="Arial MT"/>
              </a:rPr>
              <a:t>ulcer,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pancreatis,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vertigo,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glaucoma</a:t>
            </a:r>
            <a:endParaRPr sz="3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Market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pre: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predon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40">
                <a:solidFill>
                  <a:srgbClr val="FFFFFF"/>
                </a:solidFill>
                <a:latin typeface="Arial MT"/>
                <a:cs typeface="Arial MT"/>
              </a:rPr>
              <a:t>tab/sy,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wysolone,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omnacortil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4040" y="1241552"/>
            <a:ext cx="8295005" cy="53905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21030" indent="-608965">
              <a:lnSpc>
                <a:spcPct val="100000"/>
              </a:lnSpc>
              <a:spcBef>
                <a:spcPts val="100"/>
              </a:spcBef>
              <a:buAutoNum type="arabicParenBoth" startAt="2"/>
              <a:tabLst>
                <a:tab pos="621665" algn="l"/>
              </a:tabLst>
            </a:pPr>
            <a:r>
              <a:rPr dirty="0" sz="3200" spc="-5">
                <a:solidFill>
                  <a:srgbClr val="C00000"/>
                </a:solidFill>
                <a:latin typeface="Arial MT"/>
                <a:cs typeface="Arial MT"/>
              </a:rPr>
              <a:t>Baclomethasone</a:t>
            </a:r>
            <a:r>
              <a:rPr dirty="0" sz="3200" spc="-30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C00000"/>
                </a:solidFill>
                <a:latin typeface="Arial MT"/>
                <a:cs typeface="Arial MT"/>
              </a:rPr>
              <a:t>dipropianate:</a:t>
            </a:r>
            <a:endParaRPr sz="3200">
              <a:latin typeface="Arial MT"/>
              <a:cs typeface="Arial MT"/>
            </a:endParaRPr>
          </a:p>
          <a:p>
            <a:pPr marL="12700" marR="1220470">
              <a:lnSpc>
                <a:spcPct val="100000"/>
              </a:lnSpc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Side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effect:</a:t>
            </a:r>
            <a:r>
              <a:rPr dirty="0" sz="32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candiasis</a:t>
            </a:r>
            <a:r>
              <a:rPr dirty="0" sz="32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mouth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&amp;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throat </a:t>
            </a:r>
            <a:r>
              <a:rPr dirty="0" sz="3200" spc="-869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Market</a:t>
            </a:r>
            <a:r>
              <a:rPr dirty="0" sz="3200" spc="-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pre: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Beclate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inh/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Rotcaps</a:t>
            </a:r>
            <a:endParaRPr sz="3200">
              <a:latin typeface="Arial MT"/>
              <a:cs typeface="Arial MT"/>
            </a:endParaRPr>
          </a:p>
          <a:p>
            <a:pPr marL="619760" indent="-607695">
              <a:lnSpc>
                <a:spcPct val="100000"/>
              </a:lnSpc>
              <a:buAutoNum type="arabicParenBoth" startAt="3"/>
              <a:tabLst>
                <a:tab pos="620395" algn="l"/>
              </a:tabLst>
            </a:pPr>
            <a:r>
              <a:rPr dirty="0" sz="3200" spc="-5">
                <a:solidFill>
                  <a:srgbClr val="C00000"/>
                </a:solidFill>
                <a:latin typeface="Arial MT"/>
                <a:cs typeface="Arial MT"/>
              </a:rPr>
              <a:t>Betamethasone:</a:t>
            </a:r>
            <a:r>
              <a:rPr dirty="0" sz="3200" spc="-30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same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above</a:t>
            </a:r>
            <a:endParaRPr sz="3200">
              <a:latin typeface="Arial MT"/>
              <a:cs typeface="Arial MT"/>
            </a:endParaRPr>
          </a:p>
          <a:p>
            <a:pPr marL="619760" indent="-607695">
              <a:lnSpc>
                <a:spcPct val="100000"/>
              </a:lnSpc>
              <a:buAutoNum type="arabicParenBoth" startAt="3"/>
              <a:tabLst>
                <a:tab pos="620395" algn="l"/>
              </a:tabLst>
            </a:pPr>
            <a:r>
              <a:rPr dirty="0" sz="3200" spc="-5">
                <a:solidFill>
                  <a:srgbClr val="C00000"/>
                </a:solidFill>
                <a:latin typeface="Arial MT"/>
                <a:cs typeface="Arial MT"/>
              </a:rPr>
              <a:t>Budesonide</a:t>
            </a:r>
            <a:endParaRPr sz="3200">
              <a:latin typeface="Arial MT"/>
              <a:cs typeface="Arial MT"/>
            </a:endParaRPr>
          </a:p>
          <a:p>
            <a:pPr marL="12700" marR="5080">
              <a:lnSpc>
                <a:spcPct val="100000"/>
              </a:lnSpc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Side</a:t>
            </a:r>
            <a:r>
              <a:rPr dirty="0" sz="32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effect:</a:t>
            </a:r>
            <a:r>
              <a:rPr dirty="0" sz="3200" spc="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throat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irritation,</a:t>
            </a:r>
            <a:r>
              <a:rPr dirty="0" sz="3200" spc="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cataract, glucoma. </a:t>
            </a:r>
            <a:r>
              <a:rPr dirty="0" sz="3200" spc="-87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Market</a:t>
            </a:r>
            <a:r>
              <a:rPr dirty="0" sz="3200" spc="-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pre: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Budecort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inh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/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Rotacaps.</a:t>
            </a:r>
            <a:endParaRPr sz="3200">
              <a:latin typeface="Arial MT"/>
              <a:cs typeface="Arial MT"/>
            </a:endParaRPr>
          </a:p>
          <a:p>
            <a:pPr marL="619760" indent="-607695">
              <a:lnSpc>
                <a:spcPct val="100000"/>
              </a:lnSpc>
              <a:buAutoNum type="arabicParenBoth" startAt="5"/>
              <a:tabLst>
                <a:tab pos="620395" algn="l"/>
              </a:tabLst>
            </a:pPr>
            <a:r>
              <a:rPr dirty="0" sz="3200" spc="-5">
                <a:solidFill>
                  <a:srgbClr val="C00000"/>
                </a:solidFill>
                <a:latin typeface="Arial MT"/>
                <a:cs typeface="Arial MT"/>
              </a:rPr>
              <a:t>Fluticasone</a:t>
            </a:r>
            <a:r>
              <a:rPr dirty="0" sz="3200" spc="-35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C00000"/>
                </a:solidFill>
                <a:latin typeface="Arial MT"/>
                <a:cs typeface="Arial MT"/>
              </a:rPr>
              <a:t>propionate</a:t>
            </a:r>
            <a:endParaRPr sz="3200">
              <a:latin typeface="Arial MT"/>
              <a:cs typeface="Arial MT"/>
            </a:endParaRPr>
          </a:p>
          <a:p>
            <a:pPr marL="12700" marR="2072639">
              <a:lnSpc>
                <a:spcPct val="100000"/>
              </a:lnSpc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Market</a:t>
            </a:r>
            <a:r>
              <a:rPr dirty="0" sz="32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pre: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Flohale</a:t>
            </a:r>
            <a:r>
              <a:rPr dirty="0" sz="32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inh/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Rotacaps. </a:t>
            </a:r>
            <a:r>
              <a:rPr dirty="0" sz="3200" spc="-87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00"/>
                </a:solidFill>
                <a:latin typeface="Arial MT"/>
                <a:cs typeface="Arial MT"/>
              </a:rPr>
              <a:t>H1</a:t>
            </a:r>
            <a:r>
              <a:rPr dirty="0" sz="3200">
                <a:solidFill>
                  <a:srgbClr val="FFFF00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00"/>
                </a:solidFill>
                <a:latin typeface="Arial MT"/>
                <a:cs typeface="Arial MT"/>
              </a:rPr>
              <a:t>receptor</a:t>
            </a:r>
            <a:r>
              <a:rPr dirty="0" sz="3200" spc="875">
                <a:solidFill>
                  <a:srgbClr val="FFFF00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00"/>
                </a:solidFill>
                <a:latin typeface="Arial MT"/>
                <a:cs typeface="Arial MT"/>
              </a:rPr>
              <a:t>antahonist: </a:t>
            </a:r>
            <a:r>
              <a:rPr dirty="0" sz="3200">
                <a:solidFill>
                  <a:srgbClr val="FFFF00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Loratidine: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59429" y="398526"/>
            <a:ext cx="416560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>
                <a:solidFill>
                  <a:srgbClr val="FF9933"/>
                </a:solidFill>
              </a:rPr>
              <a:t>Rescue</a:t>
            </a:r>
            <a:r>
              <a:rPr dirty="0" spc="-80">
                <a:solidFill>
                  <a:srgbClr val="FF9933"/>
                </a:solidFill>
              </a:rPr>
              <a:t> </a:t>
            </a:r>
            <a:r>
              <a:rPr dirty="0">
                <a:solidFill>
                  <a:srgbClr val="FF9933"/>
                </a:solidFill>
              </a:rPr>
              <a:t>Medication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0391" y="1442415"/>
            <a:ext cx="5714365" cy="4122420"/>
          </a:xfrm>
          <a:prstGeom prst="rect">
            <a:avLst/>
          </a:prstGeom>
        </p:spPr>
        <p:txBody>
          <a:bodyPr wrap="square" lIns="0" tIns="1098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sz="3200" spc="-5">
                <a:solidFill>
                  <a:srgbClr val="FF9933"/>
                </a:solidFill>
                <a:latin typeface="Arial MT"/>
                <a:cs typeface="Arial MT"/>
              </a:rPr>
              <a:t>SALBUTAMOL</a:t>
            </a:r>
            <a:r>
              <a:rPr dirty="0" sz="3200" spc="-30">
                <a:solidFill>
                  <a:srgbClr val="FF9933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9933"/>
                </a:solidFill>
                <a:latin typeface="Arial MT"/>
                <a:cs typeface="Arial MT"/>
              </a:rPr>
              <a:t>INHALER</a:t>
            </a:r>
            <a:endParaRPr sz="3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100</a:t>
            </a:r>
            <a:r>
              <a:rPr dirty="0" sz="3200" spc="-5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mcg:</a:t>
            </a:r>
            <a:endParaRPr sz="3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1 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or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 2</a:t>
            </a:r>
            <a:r>
              <a:rPr dirty="0" sz="32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puffs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as necessary</a:t>
            </a:r>
            <a:endParaRPr sz="3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6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3200" spc="-5">
                <a:solidFill>
                  <a:srgbClr val="FF9933"/>
                </a:solidFill>
                <a:latin typeface="Arial MT"/>
                <a:cs typeface="Arial MT"/>
              </a:rPr>
              <a:t>LEVOSALBUTAMOL</a:t>
            </a:r>
            <a:r>
              <a:rPr dirty="0" sz="3200" spc="-20">
                <a:solidFill>
                  <a:srgbClr val="FF9933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9933"/>
                </a:solidFill>
                <a:latin typeface="Arial MT"/>
                <a:cs typeface="Arial MT"/>
              </a:rPr>
              <a:t>INHALER</a:t>
            </a:r>
            <a:endParaRPr sz="3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50</a:t>
            </a:r>
            <a:r>
              <a:rPr dirty="0" sz="32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mcg</a:t>
            </a:r>
            <a:r>
              <a:rPr dirty="0" sz="3200" spc="-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:</a:t>
            </a:r>
            <a:endParaRPr sz="3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1 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or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 2</a:t>
            </a:r>
            <a:r>
              <a:rPr dirty="0" sz="32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puffs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as necessary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86683" y="398526"/>
            <a:ext cx="391160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Ideal</a:t>
            </a:r>
            <a:r>
              <a:rPr dirty="0" spc="-85"/>
              <a:t> </a:t>
            </a:r>
            <a:r>
              <a:rPr dirty="0"/>
              <a:t>combination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09089" y="2049525"/>
            <a:ext cx="7002145" cy="4561840"/>
          </a:xfrm>
          <a:prstGeom prst="rect">
            <a:avLst/>
          </a:prstGeom>
        </p:spPr>
        <p:txBody>
          <a:bodyPr wrap="square" lIns="0" tIns="66040" rIns="0" bIns="0" rtlCol="0" vert="horz">
            <a:spAutoFit/>
          </a:bodyPr>
          <a:lstStyle/>
          <a:p>
            <a:pPr marL="355600" marR="221615" indent="-342900">
              <a:lnSpc>
                <a:spcPts val="3350"/>
              </a:lnSpc>
              <a:spcBef>
                <a:spcPts val="520"/>
              </a:spcBef>
              <a:buClr>
                <a:srgbClr val="FF3300"/>
              </a:buClr>
              <a:buSzPct val="79032"/>
              <a:buFont typeface="Wingdings"/>
              <a:buChar char=""/>
              <a:tabLst>
                <a:tab pos="356235" algn="l"/>
              </a:tabLst>
            </a:pPr>
            <a:r>
              <a:rPr dirty="0" sz="3100">
                <a:solidFill>
                  <a:srgbClr val="FFFFFF"/>
                </a:solidFill>
                <a:latin typeface="Arial MT"/>
                <a:cs typeface="Arial MT"/>
              </a:rPr>
              <a:t>Formoterol</a:t>
            </a:r>
            <a:r>
              <a:rPr dirty="0" sz="3100" spc="-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100">
                <a:solidFill>
                  <a:srgbClr val="FFFFFF"/>
                </a:solidFill>
                <a:latin typeface="Arial MT"/>
                <a:cs typeface="Arial MT"/>
              </a:rPr>
              <a:t>(</a:t>
            </a:r>
            <a:r>
              <a:rPr dirty="0" sz="31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100">
                <a:solidFill>
                  <a:srgbClr val="FFFFFF"/>
                </a:solidFill>
                <a:latin typeface="Arial MT"/>
                <a:cs typeface="Arial MT"/>
              </a:rPr>
              <a:t>fast</a:t>
            </a:r>
            <a:r>
              <a:rPr dirty="0" sz="31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100">
                <a:solidFill>
                  <a:srgbClr val="FFFFFF"/>
                </a:solidFill>
                <a:latin typeface="Arial MT"/>
                <a:cs typeface="Arial MT"/>
              </a:rPr>
              <a:t>relief</a:t>
            </a:r>
            <a:r>
              <a:rPr dirty="0" sz="31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10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dirty="0" sz="31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100">
                <a:solidFill>
                  <a:srgbClr val="FFFFFF"/>
                </a:solidFill>
                <a:latin typeface="Arial MT"/>
                <a:cs typeface="Arial MT"/>
              </a:rPr>
              <a:t>sustained </a:t>
            </a:r>
            <a:r>
              <a:rPr dirty="0" sz="3100" spc="-844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100">
                <a:solidFill>
                  <a:srgbClr val="FFFFFF"/>
                </a:solidFill>
                <a:latin typeface="Arial MT"/>
                <a:cs typeface="Arial MT"/>
              </a:rPr>
              <a:t>relief</a:t>
            </a:r>
            <a:r>
              <a:rPr dirty="0" sz="31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100">
                <a:solidFill>
                  <a:srgbClr val="FFFFFF"/>
                </a:solidFill>
                <a:latin typeface="Arial MT"/>
                <a:cs typeface="Arial MT"/>
              </a:rPr>
              <a:t>) </a:t>
            </a:r>
            <a:r>
              <a:rPr dirty="0" sz="3100" b="1">
                <a:solidFill>
                  <a:srgbClr val="FFFFFF"/>
                </a:solidFill>
                <a:latin typeface="Arial"/>
                <a:cs typeface="Arial"/>
              </a:rPr>
              <a:t>+</a:t>
            </a:r>
            <a:endParaRPr sz="3100">
              <a:latin typeface="Arial"/>
              <a:cs typeface="Arial"/>
            </a:endParaRPr>
          </a:p>
          <a:p>
            <a:pPr marL="355600" marR="5080" indent="-342900">
              <a:lnSpc>
                <a:spcPts val="3350"/>
              </a:lnSpc>
              <a:spcBef>
                <a:spcPts val="2975"/>
              </a:spcBef>
              <a:buClr>
                <a:srgbClr val="FF3300"/>
              </a:buClr>
              <a:buSzPct val="79032"/>
              <a:buFont typeface="Wingdings"/>
              <a:buChar char=""/>
              <a:tabLst>
                <a:tab pos="356235" algn="l"/>
              </a:tabLst>
            </a:pPr>
            <a:r>
              <a:rPr dirty="0" sz="3100">
                <a:solidFill>
                  <a:srgbClr val="FFFFFF"/>
                </a:solidFill>
                <a:latin typeface="Arial MT"/>
                <a:cs typeface="Arial MT"/>
              </a:rPr>
              <a:t>Budesonide</a:t>
            </a:r>
            <a:r>
              <a:rPr dirty="0" sz="3100" spc="-3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100">
                <a:solidFill>
                  <a:srgbClr val="FFFFFF"/>
                </a:solidFill>
                <a:latin typeface="Arial MT"/>
                <a:cs typeface="Arial MT"/>
              </a:rPr>
              <a:t>(</a:t>
            </a:r>
            <a:r>
              <a:rPr dirty="0" sz="31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100">
                <a:solidFill>
                  <a:srgbClr val="FFFFFF"/>
                </a:solidFill>
                <a:latin typeface="Arial MT"/>
                <a:cs typeface="Arial MT"/>
              </a:rPr>
              <a:t>twice</a:t>
            </a:r>
            <a:r>
              <a:rPr dirty="0" sz="3100" spc="-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100">
                <a:solidFill>
                  <a:srgbClr val="FFFFFF"/>
                </a:solidFill>
                <a:latin typeface="Arial MT"/>
                <a:cs typeface="Arial MT"/>
              </a:rPr>
              <a:t>or</a:t>
            </a:r>
            <a:r>
              <a:rPr dirty="0" sz="31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100">
                <a:solidFill>
                  <a:srgbClr val="FFFFFF"/>
                </a:solidFill>
                <a:latin typeface="Arial MT"/>
                <a:cs typeface="Arial MT"/>
              </a:rPr>
              <a:t>even</a:t>
            </a:r>
            <a:r>
              <a:rPr dirty="0" sz="3100" spc="-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100">
                <a:solidFill>
                  <a:srgbClr val="FFFFFF"/>
                </a:solidFill>
                <a:latin typeface="Arial MT"/>
                <a:cs typeface="Arial MT"/>
              </a:rPr>
              <a:t>once</a:t>
            </a:r>
            <a:r>
              <a:rPr dirty="0" sz="31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100">
                <a:solidFill>
                  <a:srgbClr val="FFFFFF"/>
                </a:solidFill>
                <a:latin typeface="Arial MT"/>
                <a:cs typeface="Arial MT"/>
              </a:rPr>
              <a:t>daily </a:t>
            </a:r>
            <a:r>
              <a:rPr dirty="0" sz="3100" spc="-844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100">
                <a:solidFill>
                  <a:srgbClr val="FFFFFF"/>
                </a:solidFill>
                <a:latin typeface="Arial MT"/>
                <a:cs typeface="Arial MT"/>
              </a:rPr>
              <a:t>use</a:t>
            </a:r>
            <a:r>
              <a:rPr dirty="0" sz="31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100">
                <a:solidFill>
                  <a:srgbClr val="FFFFFF"/>
                </a:solidFill>
                <a:latin typeface="Arial MT"/>
                <a:cs typeface="Arial MT"/>
              </a:rPr>
              <a:t>)</a:t>
            </a:r>
            <a:endParaRPr sz="3100">
              <a:latin typeface="Arial MT"/>
              <a:cs typeface="Arial MT"/>
            </a:endParaRPr>
          </a:p>
          <a:p>
            <a:pPr marL="12700" marR="2018664" indent="342900">
              <a:lnSpc>
                <a:spcPts val="6330"/>
              </a:lnSpc>
              <a:spcBef>
                <a:spcPts val="585"/>
              </a:spcBef>
            </a:pPr>
            <a:r>
              <a:rPr dirty="0" u="heavy" sz="31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MT"/>
                <a:cs typeface="Arial MT"/>
              </a:rPr>
              <a:t>Dose:</a:t>
            </a:r>
            <a:r>
              <a:rPr dirty="0" u="heavy" sz="3100" spc="-25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MT"/>
                <a:cs typeface="Arial MT"/>
              </a:rPr>
              <a:t> </a:t>
            </a:r>
            <a:r>
              <a:rPr dirty="0" u="heavy" sz="31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MT"/>
                <a:cs typeface="Arial MT"/>
              </a:rPr>
              <a:t>1-</a:t>
            </a:r>
            <a:r>
              <a:rPr dirty="0" u="heavy" sz="3100" spc="-15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MT"/>
                <a:cs typeface="Arial MT"/>
              </a:rPr>
              <a:t> </a:t>
            </a:r>
            <a:r>
              <a:rPr dirty="0" u="heavy" sz="31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MT"/>
                <a:cs typeface="Arial MT"/>
              </a:rPr>
              <a:t>4</a:t>
            </a:r>
            <a:r>
              <a:rPr dirty="0" u="heavy" sz="3100" spc="-1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MT"/>
                <a:cs typeface="Arial MT"/>
              </a:rPr>
              <a:t> </a:t>
            </a:r>
            <a:r>
              <a:rPr dirty="0" u="heavy" sz="31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MT"/>
                <a:cs typeface="Arial MT"/>
              </a:rPr>
              <a:t>puffs</a:t>
            </a:r>
            <a:r>
              <a:rPr dirty="0" u="heavy" sz="3100" spc="-15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MT"/>
                <a:cs typeface="Arial MT"/>
              </a:rPr>
              <a:t> </a:t>
            </a:r>
            <a:r>
              <a:rPr dirty="0" u="heavy" sz="31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MT"/>
                <a:cs typeface="Arial MT"/>
              </a:rPr>
              <a:t>(</a:t>
            </a:r>
            <a:r>
              <a:rPr dirty="0" u="heavy" sz="3100" spc="-1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MT"/>
                <a:cs typeface="Arial MT"/>
              </a:rPr>
              <a:t> </a:t>
            </a:r>
            <a:r>
              <a:rPr dirty="0" u="heavy" sz="31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MT"/>
                <a:cs typeface="Arial MT"/>
              </a:rPr>
              <a:t>OD/BD</a:t>
            </a:r>
            <a:r>
              <a:rPr dirty="0" u="heavy" sz="3100" spc="-15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MT"/>
                <a:cs typeface="Arial MT"/>
              </a:rPr>
              <a:t> </a:t>
            </a:r>
            <a:r>
              <a:rPr dirty="0" u="heavy" sz="31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MT"/>
                <a:cs typeface="Arial MT"/>
              </a:rPr>
              <a:t>) </a:t>
            </a:r>
            <a:r>
              <a:rPr dirty="0" sz="3100" spc="-844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u="heavy" sz="31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MT"/>
                <a:cs typeface="Arial MT"/>
              </a:rPr>
              <a:t>Another</a:t>
            </a:r>
            <a:r>
              <a:rPr dirty="0" u="heavy" sz="3100" spc="-3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MT"/>
                <a:cs typeface="Arial MT"/>
              </a:rPr>
              <a:t> </a:t>
            </a:r>
            <a:r>
              <a:rPr dirty="0" u="heavy" sz="31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MT"/>
                <a:cs typeface="Arial MT"/>
              </a:rPr>
              <a:t>combination</a:t>
            </a:r>
            <a:endParaRPr sz="31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955"/>
              </a:spcBef>
              <a:tabLst>
                <a:tab pos="340360" algn="l"/>
              </a:tabLst>
            </a:pPr>
            <a:r>
              <a:rPr dirty="0" u="heavy" sz="31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MT"/>
                <a:cs typeface="Arial MT"/>
              </a:rPr>
              <a:t> </a:t>
            </a:r>
            <a:r>
              <a:rPr dirty="0" u="heavy" sz="31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MT"/>
                <a:cs typeface="Arial MT"/>
              </a:rPr>
              <a:t>	</a:t>
            </a:r>
            <a:r>
              <a:rPr dirty="0" u="heavy" sz="31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MT"/>
                <a:cs typeface="Arial MT"/>
              </a:rPr>
              <a:t>Salmeterol</a:t>
            </a:r>
            <a:r>
              <a:rPr dirty="0" u="heavy" sz="3100" spc="-25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MT"/>
                <a:cs typeface="Arial MT"/>
              </a:rPr>
              <a:t> </a:t>
            </a:r>
            <a:r>
              <a:rPr dirty="0" u="heavy" sz="31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MT"/>
                <a:cs typeface="Arial MT"/>
              </a:rPr>
              <a:t>+</a:t>
            </a:r>
            <a:r>
              <a:rPr dirty="0" u="heavy" sz="3100" spc="-25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MT"/>
                <a:cs typeface="Arial MT"/>
              </a:rPr>
              <a:t> </a:t>
            </a:r>
            <a:r>
              <a:rPr dirty="0" u="heavy" sz="31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MT"/>
                <a:cs typeface="Arial MT"/>
              </a:rPr>
              <a:t>Fluticasone</a:t>
            </a:r>
            <a:endParaRPr sz="31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05"/>
            <a:ext cx="10287000" cy="6853555"/>
          </a:xfrm>
          <a:custGeom>
            <a:avLst/>
            <a:gdLst/>
            <a:ahLst/>
            <a:cxnLst/>
            <a:rect l="l" t="t" r="r" b="b"/>
            <a:pathLst>
              <a:path w="10287000" h="6853555">
                <a:moveTo>
                  <a:pt x="0" y="6852954"/>
                </a:moveTo>
                <a:lnTo>
                  <a:pt x="10286999" y="6852954"/>
                </a:lnTo>
                <a:lnTo>
                  <a:pt x="10286999" y="0"/>
                </a:lnTo>
                <a:lnTo>
                  <a:pt x="0" y="0"/>
                </a:lnTo>
                <a:lnTo>
                  <a:pt x="0" y="6852954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35901" y="459480"/>
            <a:ext cx="7381875" cy="877569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3350"/>
              </a:lnSpc>
              <a:spcBef>
                <a:spcPts val="105"/>
              </a:spcBef>
            </a:pPr>
            <a:r>
              <a:rPr dirty="0" sz="2800" spc="185"/>
              <a:t>Formoterol</a:t>
            </a:r>
            <a:r>
              <a:rPr dirty="0" sz="2800" spc="60"/>
              <a:t> </a:t>
            </a:r>
            <a:r>
              <a:rPr dirty="0" sz="2800" spc="204"/>
              <a:t>+</a:t>
            </a:r>
            <a:r>
              <a:rPr dirty="0" sz="2800" spc="50"/>
              <a:t> </a:t>
            </a:r>
            <a:r>
              <a:rPr dirty="0" sz="2800" spc="204"/>
              <a:t>Budesonide</a:t>
            </a:r>
            <a:r>
              <a:rPr dirty="0" sz="2800" spc="60"/>
              <a:t> </a:t>
            </a:r>
            <a:r>
              <a:rPr dirty="0" sz="2800" spc="190"/>
              <a:t>combination</a:t>
            </a:r>
            <a:endParaRPr sz="2800"/>
          </a:p>
          <a:p>
            <a:pPr marL="12700">
              <a:lnSpc>
                <a:spcPts val="3350"/>
              </a:lnSpc>
            </a:pPr>
            <a:r>
              <a:rPr dirty="0" sz="2800" spc="175" i="1">
                <a:latin typeface="Arial"/>
                <a:cs typeface="Arial"/>
              </a:rPr>
              <a:t>the</a:t>
            </a:r>
            <a:r>
              <a:rPr dirty="0" sz="2800" spc="95" i="1">
                <a:latin typeface="Arial"/>
                <a:cs typeface="Arial"/>
              </a:rPr>
              <a:t> </a:t>
            </a:r>
            <a:r>
              <a:rPr dirty="0" sz="2800" spc="10" i="1">
                <a:latin typeface="Arial"/>
                <a:cs typeface="Arial"/>
              </a:rPr>
              <a:t>„flexible‟</a:t>
            </a:r>
            <a:r>
              <a:rPr dirty="0" sz="2800" spc="100" i="1">
                <a:latin typeface="Arial"/>
                <a:cs typeface="Arial"/>
              </a:rPr>
              <a:t> </a:t>
            </a:r>
            <a:r>
              <a:rPr dirty="0" sz="2800" spc="175" i="1">
                <a:latin typeface="Arial"/>
                <a:cs typeface="Arial"/>
              </a:rPr>
              <a:t>preventer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44273" y="2812717"/>
            <a:ext cx="473075" cy="236283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3585"/>
              </a:lnSpc>
            </a:pPr>
            <a:r>
              <a:rPr dirty="0" sz="3150" spc="-50" b="1">
                <a:solidFill>
                  <a:srgbClr val="EAEAEA"/>
                </a:solidFill>
                <a:latin typeface="Arial"/>
                <a:cs typeface="Arial"/>
              </a:rPr>
              <a:t>A</a:t>
            </a:r>
            <a:r>
              <a:rPr dirty="0" sz="3150" spc="15" b="1">
                <a:solidFill>
                  <a:srgbClr val="EAEAEA"/>
                </a:solidFill>
                <a:latin typeface="Arial"/>
                <a:cs typeface="Arial"/>
              </a:rPr>
              <a:t>s</a:t>
            </a:r>
            <a:r>
              <a:rPr dirty="0" sz="3150" spc="10" b="1">
                <a:solidFill>
                  <a:srgbClr val="EAEAEA"/>
                </a:solidFill>
                <a:latin typeface="Arial"/>
                <a:cs typeface="Arial"/>
              </a:rPr>
              <a:t>t</a:t>
            </a:r>
            <a:r>
              <a:rPr dirty="0" sz="3150" spc="-10" b="1">
                <a:solidFill>
                  <a:srgbClr val="EAEAEA"/>
                </a:solidFill>
                <a:latin typeface="Arial"/>
                <a:cs typeface="Arial"/>
              </a:rPr>
              <a:t>h</a:t>
            </a:r>
            <a:r>
              <a:rPr dirty="0" sz="3150" spc="35" b="1">
                <a:solidFill>
                  <a:srgbClr val="EAEAEA"/>
                </a:solidFill>
                <a:latin typeface="Arial"/>
                <a:cs typeface="Arial"/>
              </a:rPr>
              <a:t>m</a:t>
            </a:r>
            <a:r>
              <a:rPr dirty="0" sz="3150" b="1">
                <a:solidFill>
                  <a:srgbClr val="EAEAEA"/>
                </a:solidFill>
                <a:latin typeface="Arial"/>
                <a:cs typeface="Arial"/>
              </a:rPr>
              <a:t>a</a:t>
            </a:r>
            <a:r>
              <a:rPr dirty="0" sz="3150" spc="-110" b="1">
                <a:solidFill>
                  <a:srgbClr val="EAEAEA"/>
                </a:solidFill>
                <a:latin typeface="Arial"/>
                <a:cs typeface="Arial"/>
              </a:rPr>
              <a:t> </a:t>
            </a:r>
            <a:r>
              <a:rPr dirty="0" sz="3150" b="1">
                <a:solidFill>
                  <a:srgbClr val="EAEAEA"/>
                </a:solidFill>
                <a:latin typeface="Arial"/>
                <a:cs typeface="Arial"/>
              </a:rPr>
              <a:t>s</a:t>
            </a:r>
            <a:r>
              <a:rPr dirty="0" sz="3150" spc="10" b="1">
                <a:solidFill>
                  <a:srgbClr val="EAEAEA"/>
                </a:solidFill>
                <a:latin typeface="Arial"/>
                <a:cs typeface="Arial"/>
              </a:rPr>
              <a:t>i</a:t>
            </a:r>
            <a:r>
              <a:rPr dirty="0" sz="3150" spc="-10" b="1">
                <a:solidFill>
                  <a:srgbClr val="EAEAEA"/>
                </a:solidFill>
                <a:latin typeface="Arial"/>
                <a:cs typeface="Arial"/>
              </a:rPr>
              <a:t>g</a:t>
            </a:r>
            <a:r>
              <a:rPr dirty="0" sz="3150" spc="10" b="1">
                <a:solidFill>
                  <a:srgbClr val="EAEAEA"/>
                </a:solidFill>
                <a:latin typeface="Arial"/>
                <a:cs typeface="Arial"/>
              </a:rPr>
              <a:t>n</a:t>
            </a:r>
            <a:r>
              <a:rPr dirty="0" sz="3150" b="1">
                <a:solidFill>
                  <a:srgbClr val="EAEAEA"/>
                </a:solidFill>
                <a:latin typeface="Arial"/>
                <a:cs typeface="Arial"/>
              </a:rPr>
              <a:t>s</a:t>
            </a:r>
            <a:endParaRPr sz="31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39359" y="6154634"/>
            <a:ext cx="962025" cy="4527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800" spc="225" b="1">
                <a:solidFill>
                  <a:srgbClr val="EAEAEA"/>
                </a:solidFill>
                <a:latin typeface="Arial"/>
                <a:cs typeface="Arial"/>
              </a:rPr>
              <a:t>T</a:t>
            </a:r>
            <a:r>
              <a:rPr dirty="0" sz="2800" spc="200" b="1">
                <a:solidFill>
                  <a:srgbClr val="EAEAEA"/>
                </a:solidFill>
                <a:latin typeface="Arial"/>
                <a:cs typeface="Arial"/>
              </a:rPr>
              <a:t>ime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052032" y="2626513"/>
            <a:ext cx="883285" cy="3383279"/>
            <a:chOff x="2052032" y="2626513"/>
            <a:chExt cx="883285" cy="3383279"/>
          </a:xfrm>
        </p:grpSpPr>
        <p:sp>
          <p:nvSpPr>
            <p:cNvPr id="7" name="object 7"/>
            <p:cNvSpPr/>
            <p:nvPr/>
          </p:nvSpPr>
          <p:spPr>
            <a:xfrm>
              <a:off x="2059330" y="2633624"/>
              <a:ext cx="876300" cy="365125"/>
            </a:xfrm>
            <a:custGeom>
              <a:avLst/>
              <a:gdLst/>
              <a:ahLst/>
              <a:cxnLst/>
              <a:rect l="l" t="t" r="r" b="b"/>
              <a:pathLst>
                <a:path w="876300" h="365125">
                  <a:moveTo>
                    <a:pt x="875728" y="260070"/>
                  </a:moveTo>
                  <a:lnTo>
                    <a:pt x="0" y="260070"/>
                  </a:lnTo>
                  <a:lnTo>
                    <a:pt x="0" y="310565"/>
                  </a:lnTo>
                  <a:lnTo>
                    <a:pt x="0" y="364871"/>
                  </a:lnTo>
                  <a:lnTo>
                    <a:pt x="875728" y="364871"/>
                  </a:lnTo>
                  <a:lnTo>
                    <a:pt x="875728" y="310680"/>
                  </a:lnTo>
                  <a:lnTo>
                    <a:pt x="875728" y="260070"/>
                  </a:lnTo>
                  <a:close/>
                </a:path>
                <a:path w="876300" h="365125">
                  <a:moveTo>
                    <a:pt x="875728" y="155130"/>
                  </a:moveTo>
                  <a:lnTo>
                    <a:pt x="0" y="155130"/>
                  </a:lnTo>
                  <a:lnTo>
                    <a:pt x="0" y="206336"/>
                  </a:lnTo>
                  <a:lnTo>
                    <a:pt x="0" y="260045"/>
                  </a:lnTo>
                  <a:lnTo>
                    <a:pt x="875728" y="260045"/>
                  </a:lnTo>
                  <a:lnTo>
                    <a:pt x="875728" y="206349"/>
                  </a:lnTo>
                  <a:lnTo>
                    <a:pt x="875728" y="155130"/>
                  </a:lnTo>
                  <a:close/>
                </a:path>
                <a:path w="876300" h="365125">
                  <a:moveTo>
                    <a:pt x="875728" y="50850"/>
                  </a:moveTo>
                  <a:lnTo>
                    <a:pt x="0" y="50850"/>
                  </a:lnTo>
                  <a:lnTo>
                    <a:pt x="0" y="104343"/>
                  </a:lnTo>
                  <a:lnTo>
                    <a:pt x="0" y="104559"/>
                  </a:lnTo>
                  <a:lnTo>
                    <a:pt x="0" y="154952"/>
                  </a:lnTo>
                  <a:lnTo>
                    <a:pt x="875728" y="154952"/>
                  </a:lnTo>
                  <a:lnTo>
                    <a:pt x="875728" y="104559"/>
                  </a:lnTo>
                  <a:lnTo>
                    <a:pt x="875728" y="104343"/>
                  </a:lnTo>
                  <a:lnTo>
                    <a:pt x="875728" y="50850"/>
                  </a:lnTo>
                  <a:close/>
                </a:path>
                <a:path w="876300" h="365125">
                  <a:moveTo>
                    <a:pt x="875728" y="0"/>
                  </a:moveTo>
                  <a:lnTo>
                    <a:pt x="0" y="0"/>
                  </a:lnTo>
                  <a:lnTo>
                    <a:pt x="0" y="50622"/>
                  </a:lnTo>
                  <a:lnTo>
                    <a:pt x="875728" y="50622"/>
                  </a:lnTo>
                  <a:lnTo>
                    <a:pt x="875728" y="0"/>
                  </a:lnTo>
                  <a:close/>
                </a:path>
              </a:pathLst>
            </a:custGeom>
            <a:solidFill>
              <a:srgbClr val="D2002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2059330" y="2998533"/>
              <a:ext cx="876300" cy="101600"/>
            </a:xfrm>
            <a:custGeom>
              <a:avLst/>
              <a:gdLst/>
              <a:ahLst/>
              <a:cxnLst/>
              <a:rect l="l" t="t" r="r" b="b"/>
              <a:pathLst>
                <a:path w="876300" h="101600">
                  <a:moveTo>
                    <a:pt x="875728" y="50647"/>
                  </a:moveTo>
                  <a:lnTo>
                    <a:pt x="0" y="50647"/>
                  </a:lnTo>
                  <a:lnTo>
                    <a:pt x="0" y="101257"/>
                  </a:lnTo>
                  <a:lnTo>
                    <a:pt x="875728" y="101257"/>
                  </a:lnTo>
                  <a:lnTo>
                    <a:pt x="875728" y="50647"/>
                  </a:lnTo>
                  <a:close/>
                </a:path>
                <a:path w="876300" h="101600">
                  <a:moveTo>
                    <a:pt x="875728" y="0"/>
                  </a:moveTo>
                  <a:lnTo>
                    <a:pt x="0" y="0"/>
                  </a:lnTo>
                  <a:lnTo>
                    <a:pt x="0" y="50609"/>
                  </a:lnTo>
                  <a:lnTo>
                    <a:pt x="875728" y="50609"/>
                  </a:lnTo>
                  <a:lnTo>
                    <a:pt x="875728" y="0"/>
                  </a:lnTo>
                  <a:close/>
                </a:path>
              </a:pathLst>
            </a:custGeom>
            <a:solidFill>
              <a:srgbClr val="D1002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2059330" y="3099663"/>
              <a:ext cx="876300" cy="105410"/>
            </a:xfrm>
            <a:custGeom>
              <a:avLst/>
              <a:gdLst/>
              <a:ahLst/>
              <a:cxnLst/>
              <a:rect l="l" t="t" r="r" b="b"/>
              <a:pathLst>
                <a:path w="876300" h="105410">
                  <a:moveTo>
                    <a:pt x="875728" y="54356"/>
                  </a:moveTo>
                  <a:lnTo>
                    <a:pt x="0" y="54356"/>
                  </a:lnTo>
                  <a:lnTo>
                    <a:pt x="0" y="104965"/>
                  </a:lnTo>
                  <a:lnTo>
                    <a:pt x="875728" y="104965"/>
                  </a:lnTo>
                  <a:lnTo>
                    <a:pt x="875728" y="54356"/>
                  </a:lnTo>
                  <a:close/>
                </a:path>
                <a:path w="876300" h="105410">
                  <a:moveTo>
                    <a:pt x="875728" y="0"/>
                  </a:moveTo>
                  <a:lnTo>
                    <a:pt x="0" y="0"/>
                  </a:lnTo>
                  <a:lnTo>
                    <a:pt x="0" y="54317"/>
                  </a:lnTo>
                  <a:lnTo>
                    <a:pt x="875728" y="54317"/>
                  </a:lnTo>
                  <a:lnTo>
                    <a:pt x="875728" y="0"/>
                  </a:lnTo>
                  <a:close/>
                </a:path>
              </a:pathLst>
            </a:custGeom>
            <a:solidFill>
              <a:srgbClr val="D0002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2059330" y="3204667"/>
              <a:ext cx="876300" cy="105410"/>
            </a:xfrm>
            <a:custGeom>
              <a:avLst/>
              <a:gdLst/>
              <a:ahLst/>
              <a:cxnLst/>
              <a:rect l="l" t="t" r="r" b="b"/>
              <a:pathLst>
                <a:path w="876300" h="105410">
                  <a:moveTo>
                    <a:pt x="875728" y="50736"/>
                  </a:moveTo>
                  <a:lnTo>
                    <a:pt x="0" y="50736"/>
                  </a:lnTo>
                  <a:lnTo>
                    <a:pt x="0" y="105054"/>
                  </a:lnTo>
                  <a:lnTo>
                    <a:pt x="875728" y="105054"/>
                  </a:lnTo>
                  <a:lnTo>
                    <a:pt x="875728" y="50736"/>
                  </a:lnTo>
                  <a:close/>
                </a:path>
                <a:path w="876300" h="105410">
                  <a:moveTo>
                    <a:pt x="875728" y="0"/>
                  </a:moveTo>
                  <a:lnTo>
                    <a:pt x="0" y="0"/>
                  </a:lnTo>
                  <a:lnTo>
                    <a:pt x="0" y="50609"/>
                  </a:lnTo>
                  <a:lnTo>
                    <a:pt x="875728" y="50609"/>
                  </a:lnTo>
                  <a:lnTo>
                    <a:pt x="875728" y="0"/>
                  </a:lnTo>
                  <a:close/>
                </a:path>
              </a:pathLst>
            </a:custGeom>
            <a:solidFill>
              <a:srgbClr val="CF002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2059335" y="3309499"/>
              <a:ext cx="876300" cy="50800"/>
            </a:xfrm>
            <a:custGeom>
              <a:avLst/>
              <a:gdLst/>
              <a:ahLst/>
              <a:cxnLst/>
              <a:rect l="l" t="t" r="r" b="b"/>
              <a:pathLst>
                <a:path w="876300" h="50800">
                  <a:moveTo>
                    <a:pt x="875727" y="0"/>
                  </a:moveTo>
                  <a:lnTo>
                    <a:pt x="0" y="0"/>
                  </a:lnTo>
                  <a:lnTo>
                    <a:pt x="0" y="50610"/>
                  </a:lnTo>
                  <a:lnTo>
                    <a:pt x="875727" y="50610"/>
                  </a:lnTo>
                  <a:lnTo>
                    <a:pt x="875727" y="0"/>
                  </a:lnTo>
                  <a:close/>
                </a:path>
              </a:pathLst>
            </a:custGeom>
            <a:solidFill>
              <a:srgbClr val="CE002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2059335" y="3360097"/>
              <a:ext cx="876300" cy="53975"/>
            </a:xfrm>
            <a:custGeom>
              <a:avLst/>
              <a:gdLst/>
              <a:ahLst/>
              <a:cxnLst/>
              <a:rect l="l" t="t" r="r" b="b"/>
              <a:pathLst>
                <a:path w="876300" h="53975">
                  <a:moveTo>
                    <a:pt x="875727" y="0"/>
                  </a:moveTo>
                  <a:lnTo>
                    <a:pt x="0" y="0"/>
                  </a:lnTo>
                  <a:lnTo>
                    <a:pt x="0" y="53697"/>
                  </a:lnTo>
                  <a:lnTo>
                    <a:pt x="875727" y="53697"/>
                  </a:lnTo>
                  <a:lnTo>
                    <a:pt x="875727" y="0"/>
                  </a:lnTo>
                  <a:close/>
                </a:path>
              </a:pathLst>
            </a:custGeom>
            <a:solidFill>
              <a:srgbClr val="CD002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2059330" y="3413836"/>
              <a:ext cx="876300" cy="102235"/>
            </a:xfrm>
            <a:custGeom>
              <a:avLst/>
              <a:gdLst/>
              <a:ahLst/>
              <a:cxnLst/>
              <a:rect l="l" t="t" r="r" b="b"/>
              <a:pathLst>
                <a:path w="876300" h="102235">
                  <a:moveTo>
                    <a:pt x="875728" y="50787"/>
                  </a:moveTo>
                  <a:lnTo>
                    <a:pt x="0" y="50787"/>
                  </a:lnTo>
                  <a:lnTo>
                    <a:pt x="0" y="102019"/>
                  </a:lnTo>
                  <a:lnTo>
                    <a:pt x="875728" y="102019"/>
                  </a:lnTo>
                  <a:lnTo>
                    <a:pt x="875728" y="50787"/>
                  </a:lnTo>
                  <a:close/>
                </a:path>
                <a:path w="876300" h="102235">
                  <a:moveTo>
                    <a:pt x="875728" y="0"/>
                  </a:moveTo>
                  <a:lnTo>
                    <a:pt x="0" y="0"/>
                  </a:lnTo>
                  <a:lnTo>
                    <a:pt x="0" y="50609"/>
                  </a:lnTo>
                  <a:lnTo>
                    <a:pt x="875728" y="50609"/>
                  </a:lnTo>
                  <a:lnTo>
                    <a:pt x="875728" y="0"/>
                  </a:lnTo>
                  <a:close/>
                </a:path>
              </a:pathLst>
            </a:custGeom>
            <a:solidFill>
              <a:srgbClr val="CC002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2059335" y="3515834"/>
              <a:ext cx="876300" cy="53975"/>
            </a:xfrm>
            <a:custGeom>
              <a:avLst/>
              <a:gdLst/>
              <a:ahLst/>
              <a:cxnLst/>
              <a:rect l="l" t="t" r="r" b="b"/>
              <a:pathLst>
                <a:path w="876300" h="53975">
                  <a:moveTo>
                    <a:pt x="875727" y="0"/>
                  </a:moveTo>
                  <a:lnTo>
                    <a:pt x="0" y="0"/>
                  </a:lnTo>
                  <a:lnTo>
                    <a:pt x="0" y="53697"/>
                  </a:lnTo>
                  <a:lnTo>
                    <a:pt x="875727" y="53697"/>
                  </a:lnTo>
                  <a:lnTo>
                    <a:pt x="875727" y="0"/>
                  </a:lnTo>
                  <a:close/>
                </a:path>
              </a:pathLst>
            </a:custGeom>
            <a:solidFill>
              <a:srgbClr val="CA002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2059335" y="3569567"/>
              <a:ext cx="876300" cy="50800"/>
            </a:xfrm>
            <a:custGeom>
              <a:avLst/>
              <a:gdLst/>
              <a:ahLst/>
              <a:cxnLst/>
              <a:rect l="l" t="t" r="r" b="b"/>
              <a:pathLst>
                <a:path w="876300" h="50800">
                  <a:moveTo>
                    <a:pt x="875727" y="0"/>
                  </a:moveTo>
                  <a:lnTo>
                    <a:pt x="0" y="0"/>
                  </a:lnTo>
                  <a:lnTo>
                    <a:pt x="0" y="50610"/>
                  </a:lnTo>
                  <a:lnTo>
                    <a:pt x="875727" y="50610"/>
                  </a:lnTo>
                  <a:lnTo>
                    <a:pt x="875727" y="0"/>
                  </a:lnTo>
                  <a:close/>
                </a:path>
              </a:pathLst>
            </a:custGeom>
            <a:solidFill>
              <a:srgbClr val="C9002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2059335" y="3620102"/>
              <a:ext cx="876300" cy="51435"/>
            </a:xfrm>
            <a:custGeom>
              <a:avLst/>
              <a:gdLst/>
              <a:ahLst/>
              <a:cxnLst/>
              <a:rect l="l" t="t" r="r" b="b"/>
              <a:pathLst>
                <a:path w="876300" h="51435">
                  <a:moveTo>
                    <a:pt x="875727" y="0"/>
                  </a:moveTo>
                  <a:lnTo>
                    <a:pt x="0" y="0"/>
                  </a:lnTo>
                  <a:lnTo>
                    <a:pt x="0" y="51228"/>
                  </a:lnTo>
                  <a:lnTo>
                    <a:pt x="875727" y="51228"/>
                  </a:lnTo>
                  <a:lnTo>
                    <a:pt x="875727" y="0"/>
                  </a:lnTo>
                  <a:close/>
                </a:path>
              </a:pathLst>
            </a:custGeom>
            <a:solidFill>
              <a:srgbClr val="C800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2059335" y="3671318"/>
              <a:ext cx="876300" cy="53975"/>
            </a:xfrm>
            <a:custGeom>
              <a:avLst/>
              <a:gdLst/>
              <a:ahLst/>
              <a:cxnLst/>
              <a:rect l="l" t="t" r="r" b="b"/>
              <a:pathLst>
                <a:path w="876300" h="53975">
                  <a:moveTo>
                    <a:pt x="875727" y="0"/>
                  </a:moveTo>
                  <a:lnTo>
                    <a:pt x="0" y="0"/>
                  </a:lnTo>
                  <a:lnTo>
                    <a:pt x="0" y="53697"/>
                  </a:lnTo>
                  <a:lnTo>
                    <a:pt x="875727" y="53697"/>
                  </a:lnTo>
                  <a:lnTo>
                    <a:pt x="875727" y="0"/>
                  </a:lnTo>
                  <a:close/>
                </a:path>
              </a:pathLst>
            </a:custGeom>
            <a:solidFill>
              <a:srgbClr val="C600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2059330" y="3725062"/>
              <a:ext cx="876300" cy="101600"/>
            </a:xfrm>
            <a:custGeom>
              <a:avLst/>
              <a:gdLst/>
              <a:ahLst/>
              <a:cxnLst/>
              <a:rect l="l" t="t" r="r" b="b"/>
              <a:pathLst>
                <a:path w="876300" h="101600">
                  <a:moveTo>
                    <a:pt x="875728" y="50647"/>
                  </a:moveTo>
                  <a:lnTo>
                    <a:pt x="0" y="50647"/>
                  </a:lnTo>
                  <a:lnTo>
                    <a:pt x="0" y="101257"/>
                  </a:lnTo>
                  <a:lnTo>
                    <a:pt x="875728" y="101257"/>
                  </a:lnTo>
                  <a:lnTo>
                    <a:pt x="875728" y="50647"/>
                  </a:lnTo>
                  <a:close/>
                </a:path>
                <a:path w="876300" h="101600">
                  <a:moveTo>
                    <a:pt x="875728" y="0"/>
                  </a:moveTo>
                  <a:lnTo>
                    <a:pt x="0" y="0"/>
                  </a:lnTo>
                  <a:lnTo>
                    <a:pt x="0" y="50609"/>
                  </a:lnTo>
                  <a:lnTo>
                    <a:pt x="875728" y="50609"/>
                  </a:lnTo>
                  <a:lnTo>
                    <a:pt x="875728" y="0"/>
                  </a:lnTo>
                  <a:close/>
                </a:path>
              </a:pathLst>
            </a:custGeom>
            <a:solidFill>
              <a:srgbClr val="C500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2059335" y="3826185"/>
              <a:ext cx="876300" cy="54610"/>
            </a:xfrm>
            <a:custGeom>
              <a:avLst/>
              <a:gdLst/>
              <a:ahLst/>
              <a:cxnLst/>
              <a:rect l="l" t="t" r="r" b="b"/>
              <a:pathLst>
                <a:path w="876300" h="54610">
                  <a:moveTo>
                    <a:pt x="875727" y="0"/>
                  </a:moveTo>
                  <a:lnTo>
                    <a:pt x="0" y="0"/>
                  </a:lnTo>
                  <a:lnTo>
                    <a:pt x="0" y="54315"/>
                  </a:lnTo>
                  <a:lnTo>
                    <a:pt x="875727" y="54315"/>
                  </a:lnTo>
                  <a:lnTo>
                    <a:pt x="875727" y="0"/>
                  </a:lnTo>
                  <a:close/>
                </a:path>
              </a:pathLst>
            </a:custGeom>
            <a:solidFill>
              <a:srgbClr val="C400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2059335" y="3880536"/>
              <a:ext cx="876300" cy="50800"/>
            </a:xfrm>
            <a:custGeom>
              <a:avLst/>
              <a:gdLst/>
              <a:ahLst/>
              <a:cxnLst/>
              <a:rect l="l" t="t" r="r" b="b"/>
              <a:pathLst>
                <a:path w="876300" h="50800">
                  <a:moveTo>
                    <a:pt x="875727" y="0"/>
                  </a:moveTo>
                  <a:lnTo>
                    <a:pt x="0" y="0"/>
                  </a:lnTo>
                  <a:lnTo>
                    <a:pt x="0" y="50610"/>
                  </a:lnTo>
                  <a:lnTo>
                    <a:pt x="875727" y="50610"/>
                  </a:lnTo>
                  <a:lnTo>
                    <a:pt x="875727" y="0"/>
                  </a:lnTo>
                  <a:close/>
                </a:path>
              </a:pathLst>
            </a:custGeom>
            <a:solidFill>
              <a:srgbClr val="C2002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2059335" y="3931134"/>
              <a:ext cx="876300" cy="53975"/>
            </a:xfrm>
            <a:custGeom>
              <a:avLst/>
              <a:gdLst/>
              <a:ahLst/>
              <a:cxnLst/>
              <a:rect l="l" t="t" r="r" b="b"/>
              <a:pathLst>
                <a:path w="876300" h="53975">
                  <a:moveTo>
                    <a:pt x="875727" y="0"/>
                  </a:moveTo>
                  <a:lnTo>
                    <a:pt x="0" y="0"/>
                  </a:lnTo>
                  <a:lnTo>
                    <a:pt x="0" y="53697"/>
                  </a:lnTo>
                  <a:lnTo>
                    <a:pt x="875727" y="53697"/>
                  </a:lnTo>
                  <a:lnTo>
                    <a:pt x="875727" y="0"/>
                  </a:lnTo>
                  <a:close/>
                </a:path>
              </a:pathLst>
            </a:custGeom>
            <a:solidFill>
              <a:srgbClr val="C1002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2059335" y="3984756"/>
              <a:ext cx="876300" cy="51435"/>
            </a:xfrm>
            <a:custGeom>
              <a:avLst/>
              <a:gdLst/>
              <a:ahLst/>
              <a:cxnLst/>
              <a:rect l="l" t="t" r="r" b="b"/>
              <a:pathLst>
                <a:path w="876300" h="51435">
                  <a:moveTo>
                    <a:pt x="875727" y="0"/>
                  </a:moveTo>
                  <a:lnTo>
                    <a:pt x="0" y="0"/>
                  </a:lnTo>
                  <a:lnTo>
                    <a:pt x="0" y="51228"/>
                  </a:lnTo>
                  <a:lnTo>
                    <a:pt x="875727" y="51228"/>
                  </a:lnTo>
                  <a:lnTo>
                    <a:pt x="875727" y="0"/>
                  </a:lnTo>
                  <a:close/>
                </a:path>
              </a:pathLst>
            </a:custGeom>
            <a:solidFill>
              <a:srgbClr val="C0002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2059335" y="4036020"/>
              <a:ext cx="876300" cy="50800"/>
            </a:xfrm>
            <a:custGeom>
              <a:avLst/>
              <a:gdLst/>
              <a:ahLst/>
              <a:cxnLst/>
              <a:rect l="l" t="t" r="r" b="b"/>
              <a:pathLst>
                <a:path w="876300" h="50800">
                  <a:moveTo>
                    <a:pt x="875727" y="0"/>
                  </a:moveTo>
                  <a:lnTo>
                    <a:pt x="0" y="0"/>
                  </a:lnTo>
                  <a:lnTo>
                    <a:pt x="0" y="50610"/>
                  </a:lnTo>
                  <a:lnTo>
                    <a:pt x="875727" y="50610"/>
                  </a:lnTo>
                  <a:lnTo>
                    <a:pt x="875727" y="0"/>
                  </a:lnTo>
                  <a:close/>
                </a:path>
              </a:pathLst>
            </a:custGeom>
            <a:solidFill>
              <a:srgbClr val="BD002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2059335" y="4086618"/>
              <a:ext cx="876300" cy="53975"/>
            </a:xfrm>
            <a:custGeom>
              <a:avLst/>
              <a:gdLst/>
              <a:ahLst/>
              <a:cxnLst/>
              <a:rect l="l" t="t" r="r" b="b"/>
              <a:pathLst>
                <a:path w="876300" h="53975">
                  <a:moveTo>
                    <a:pt x="875727" y="0"/>
                  </a:moveTo>
                  <a:lnTo>
                    <a:pt x="0" y="0"/>
                  </a:lnTo>
                  <a:lnTo>
                    <a:pt x="0" y="53697"/>
                  </a:lnTo>
                  <a:lnTo>
                    <a:pt x="875727" y="53697"/>
                  </a:lnTo>
                  <a:lnTo>
                    <a:pt x="875727" y="0"/>
                  </a:lnTo>
                  <a:close/>
                </a:path>
              </a:pathLst>
            </a:custGeom>
            <a:solidFill>
              <a:srgbClr val="BC00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2059335" y="4140493"/>
              <a:ext cx="876300" cy="51435"/>
            </a:xfrm>
            <a:custGeom>
              <a:avLst/>
              <a:gdLst/>
              <a:ahLst/>
              <a:cxnLst/>
              <a:rect l="l" t="t" r="r" b="b"/>
              <a:pathLst>
                <a:path w="876300" h="51435">
                  <a:moveTo>
                    <a:pt x="875727" y="0"/>
                  </a:moveTo>
                  <a:lnTo>
                    <a:pt x="0" y="0"/>
                  </a:lnTo>
                  <a:lnTo>
                    <a:pt x="0" y="51228"/>
                  </a:lnTo>
                  <a:lnTo>
                    <a:pt x="875727" y="51228"/>
                  </a:lnTo>
                  <a:lnTo>
                    <a:pt x="875727" y="0"/>
                  </a:lnTo>
                  <a:close/>
                </a:path>
              </a:pathLst>
            </a:custGeom>
            <a:solidFill>
              <a:srgbClr val="BA00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2059335" y="4191504"/>
              <a:ext cx="876300" cy="50800"/>
            </a:xfrm>
            <a:custGeom>
              <a:avLst/>
              <a:gdLst/>
              <a:ahLst/>
              <a:cxnLst/>
              <a:rect l="l" t="t" r="r" b="b"/>
              <a:pathLst>
                <a:path w="876300" h="50800">
                  <a:moveTo>
                    <a:pt x="875727" y="0"/>
                  </a:moveTo>
                  <a:lnTo>
                    <a:pt x="0" y="0"/>
                  </a:lnTo>
                  <a:lnTo>
                    <a:pt x="0" y="50610"/>
                  </a:lnTo>
                  <a:lnTo>
                    <a:pt x="875727" y="50610"/>
                  </a:lnTo>
                  <a:lnTo>
                    <a:pt x="875727" y="0"/>
                  </a:lnTo>
                  <a:close/>
                </a:path>
              </a:pathLst>
            </a:custGeom>
            <a:solidFill>
              <a:srgbClr val="B800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2059335" y="4242102"/>
              <a:ext cx="876300" cy="53975"/>
            </a:xfrm>
            <a:custGeom>
              <a:avLst/>
              <a:gdLst/>
              <a:ahLst/>
              <a:cxnLst/>
              <a:rect l="l" t="t" r="r" b="b"/>
              <a:pathLst>
                <a:path w="876300" h="53975">
                  <a:moveTo>
                    <a:pt x="875727" y="0"/>
                  </a:moveTo>
                  <a:lnTo>
                    <a:pt x="0" y="0"/>
                  </a:lnTo>
                  <a:lnTo>
                    <a:pt x="0" y="53697"/>
                  </a:lnTo>
                  <a:lnTo>
                    <a:pt x="875727" y="53697"/>
                  </a:lnTo>
                  <a:lnTo>
                    <a:pt x="875727" y="0"/>
                  </a:lnTo>
                  <a:close/>
                </a:path>
              </a:pathLst>
            </a:custGeom>
            <a:solidFill>
              <a:srgbClr val="B8001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2059335" y="4295912"/>
              <a:ext cx="876300" cy="50800"/>
            </a:xfrm>
            <a:custGeom>
              <a:avLst/>
              <a:gdLst/>
              <a:ahLst/>
              <a:cxnLst/>
              <a:rect l="l" t="t" r="r" b="b"/>
              <a:pathLst>
                <a:path w="876300" h="50800">
                  <a:moveTo>
                    <a:pt x="875727" y="0"/>
                  </a:moveTo>
                  <a:lnTo>
                    <a:pt x="0" y="0"/>
                  </a:lnTo>
                  <a:lnTo>
                    <a:pt x="0" y="50610"/>
                  </a:lnTo>
                  <a:lnTo>
                    <a:pt x="875727" y="50610"/>
                  </a:lnTo>
                  <a:lnTo>
                    <a:pt x="875727" y="0"/>
                  </a:lnTo>
                  <a:close/>
                </a:path>
              </a:pathLst>
            </a:custGeom>
            <a:solidFill>
              <a:srgbClr val="B6001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2059335" y="4346525"/>
              <a:ext cx="876300" cy="54610"/>
            </a:xfrm>
            <a:custGeom>
              <a:avLst/>
              <a:gdLst/>
              <a:ahLst/>
              <a:cxnLst/>
              <a:rect l="l" t="t" r="r" b="b"/>
              <a:pathLst>
                <a:path w="876300" h="54610">
                  <a:moveTo>
                    <a:pt x="875727" y="0"/>
                  </a:moveTo>
                  <a:lnTo>
                    <a:pt x="0" y="0"/>
                  </a:lnTo>
                  <a:lnTo>
                    <a:pt x="0" y="54315"/>
                  </a:lnTo>
                  <a:lnTo>
                    <a:pt x="875727" y="54315"/>
                  </a:lnTo>
                  <a:lnTo>
                    <a:pt x="875727" y="0"/>
                  </a:lnTo>
                  <a:close/>
                </a:path>
              </a:pathLst>
            </a:custGeom>
            <a:solidFill>
              <a:srgbClr val="B5001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2059335" y="4400848"/>
              <a:ext cx="876300" cy="50800"/>
            </a:xfrm>
            <a:custGeom>
              <a:avLst/>
              <a:gdLst/>
              <a:ahLst/>
              <a:cxnLst/>
              <a:rect l="l" t="t" r="r" b="b"/>
              <a:pathLst>
                <a:path w="876300" h="50800">
                  <a:moveTo>
                    <a:pt x="875727" y="0"/>
                  </a:moveTo>
                  <a:lnTo>
                    <a:pt x="0" y="0"/>
                  </a:lnTo>
                  <a:lnTo>
                    <a:pt x="0" y="50613"/>
                  </a:lnTo>
                  <a:lnTo>
                    <a:pt x="875727" y="50613"/>
                  </a:lnTo>
                  <a:lnTo>
                    <a:pt x="875727" y="0"/>
                  </a:lnTo>
                  <a:close/>
                </a:path>
              </a:pathLst>
            </a:custGeom>
            <a:solidFill>
              <a:srgbClr val="B3001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2059335" y="4451447"/>
              <a:ext cx="876300" cy="50800"/>
            </a:xfrm>
            <a:custGeom>
              <a:avLst/>
              <a:gdLst/>
              <a:ahLst/>
              <a:cxnLst/>
              <a:rect l="l" t="t" r="r" b="b"/>
              <a:pathLst>
                <a:path w="876300" h="50800">
                  <a:moveTo>
                    <a:pt x="875727" y="0"/>
                  </a:moveTo>
                  <a:lnTo>
                    <a:pt x="0" y="0"/>
                  </a:lnTo>
                  <a:lnTo>
                    <a:pt x="0" y="50610"/>
                  </a:lnTo>
                  <a:lnTo>
                    <a:pt x="875727" y="50610"/>
                  </a:lnTo>
                  <a:lnTo>
                    <a:pt x="875727" y="0"/>
                  </a:lnTo>
                  <a:close/>
                </a:path>
              </a:pathLst>
            </a:custGeom>
            <a:solidFill>
              <a:srgbClr val="B1001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2059335" y="4502060"/>
              <a:ext cx="876300" cy="54610"/>
            </a:xfrm>
            <a:custGeom>
              <a:avLst/>
              <a:gdLst/>
              <a:ahLst/>
              <a:cxnLst/>
              <a:rect l="l" t="t" r="r" b="b"/>
              <a:pathLst>
                <a:path w="876300" h="54610">
                  <a:moveTo>
                    <a:pt x="875727" y="0"/>
                  </a:moveTo>
                  <a:lnTo>
                    <a:pt x="0" y="0"/>
                  </a:lnTo>
                  <a:lnTo>
                    <a:pt x="0" y="54315"/>
                  </a:lnTo>
                  <a:lnTo>
                    <a:pt x="875727" y="54315"/>
                  </a:lnTo>
                  <a:lnTo>
                    <a:pt x="875727" y="0"/>
                  </a:lnTo>
                  <a:close/>
                </a:path>
              </a:pathLst>
            </a:custGeom>
            <a:solidFill>
              <a:srgbClr val="AF001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2059335" y="4556383"/>
              <a:ext cx="876300" cy="50800"/>
            </a:xfrm>
            <a:custGeom>
              <a:avLst/>
              <a:gdLst/>
              <a:ahLst/>
              <a:cxnLst/>
              <a:rect l="l" t="t" r="r" b="b"/>
              <a:pathLst>
                <a:path w="876300" h="50800">
                  <a:moveTo>
                    <a:pt x="875727" y="0"/>
                  </a:moveTo>
                  <a:lnTo>
                    <a:pt x="0" y="0"/>
                  </a:lnTo>
                  <a:lnTo>
                    <a:pt x="0" y="50613"/>
                  </a:lnTo>
                  <a:lnTo>
                    <a:pt x="875727" y="50613"/>
                  </a:lnTo>
                  <a:lnTo>
                    <a:pt x="875727" y="0"/>
                  </a:lnTo>
                  <a:close/>
                </a:path>
              </a:pathLst>
            </a:custGeom>
            <a:solidFill>
              <a:srgbClr val="AD001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2059335" y="4607007"/>
              <a:ext cx="876300" cy="50800"/>
            </a:xfrm>
            <a:custGeom>
              <a:avLst/>
              <a:gdLst/>
              <a:ahLst/>
              <a:cxnLst/>
              <a:rect l="l" t="t" r="r" b="b"/>
              <a:pathLst>
                <a:path w="876300" h="50800">
                  <a:moveTo>
                    <a:pt x="875727" y="0"/>
                  </a:moveTo>
                  <a:lnTo>
                    <a:pt x="0" y="0"/>
                  </a:lnTo>
                  <a:lnTo>
                    <a:pt x="0" y="50610"/>
                  </a:lnTo>
                  <a:lnTo>
                    <a:pt x="875727" y="50610"/>
                  </a:lnTo>
                  <a:lnTo>
                    <a:pt x="875727" y="0"/>
                  </a:lnTo>
                  <a:close/>
                </a:path>
              </a:pathLst>
            </a:custGeom>
            <a:solidFill>
              <a:srgbClr val="AC001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2059335" y="4657595"/>
              <a:ext cx="876300" cy="54610"/>
            </a:xfrm>
            <a:custGeom>
              <a:avLst/>
              <a:gdLst/>
              <a:ahLst/>
              <a:cxnLst/>
              <a:rect l="l" t="t" r="r" b="b"/>
              <a:pathLst>
                <a:path w="876300" h="54610">
                  <a:moveTo>
                    <a:pt x="875727" y="0"/>
                  </a:moveTo>
                  <a:lnTo>
                    <a:pt x="0" y="0"/>
                  </a:lnTo>
                  <a:lnTo>
                    <a:pt x="0" y="54315"/>
                  </a:lnTo>
                  <a:lnTo>
                    <a:pt x="875727" y="54315"/>
                  </a:lnTo>
                  <a:lnTo>
                    <a:pt x="875727" y="0"/>
                  </a:lnTo>
                  <a:close/>
                </a:path>
              </a:pathLst>
            </a:custGeom>
            <a:solidFill>
              <a:srgbClr val="AB001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2059335" y="4711918"/>
              <a:ext cx="876300" cy="50800"/>
            </a:xfrm>
            <a:custGeom>
              <a:avLst/>
              <a:gdLst/>
              <a:ahLst/>
              <a:cxnLst/>
              <a:rect l="l" t="t" r="r" b="b"/>
              <a:pathLst>
                <a:path w="876300" h="50800">
                  <a:moveTo>
                    <a:pt x="875727" y="0"/>
                  </a:moveTo>
                  <a:lnTo>
                    <a:pt x="0" y="0"/>
                  </a:lnTo>
                  <a:lnTo>
                    <a:pt x="0" y="50613"/>
                  </a:lnTo>
                  <a:lnTo>
                    <a:pt x="875727" y="50613"/>
                  </a:lnTo>
                  <a:lnTo>
                    <a:pt x="875727" y="0"/>
                  </a:lnTo>
                  <a:close/>
                </a:path>
              </a:pathLst>
            </a:custGeom>
            <a:solidFill>
              <a:srgbClr val="A9001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2059335" y="4762544"/>
              <a:ext cx="876300" cy="53975"/>
            </a:xfrm>
            <a:custGeom>
              <a:avLst/>
              <a:gdLst/>
              <a:ahLst/>
              <a:cxnLst/>
              <a:rect l="l" t="t" r="r" b="b"/>
              <a:pathLst>
                <a:path w="876300" h="53975">
                  <a:moveTo>
                    <a:pt x="875727" y="0"/>
                  </a:moveTo>
                  <a:lnTo>
                    <a:pt x="0" y="0"/>
                  </a:lnTo>
                  <a:lnTo>
                    <a:pt x="0" y="53697"/>
                  </a:lnTo>
                  <a:lnTo>
                    <a:pt x="875727" y="53697"/>
                  </a:lnTo>
                  <a:lnTo>
                    <a:pt x="875727" y="0"/>
                  </a:lnTo>
                  <a:close/>
                </a:path>
              </a:pathLst>
            </a:custGeom>
            <a:solidFill>
              <a:srgbClr val="A800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2059335" y="4816242"/>
              <a:ext cx="876300" cy="51435"/>
            </a:xfrm>
            <a:custGeom>
              <a:avLst/>
              <a:gdLst/>
              <a:ahLst/>
              <a:cxnLst/>
              <a:rect l="l" t="t" r="r" b="b"/>
              <a:pathLst>
                <a:path w="876300" h="51435">
                  <a:moveTo>
                    <a:pt x="875727" y="0"/>
                  </a:moveTo>
                  <a:lnTo>
                    <a:pt x="0" y="0"/>
                  </a:lnTo>
                  <a:lnTo>
                    <a:pt x="0" y="51228"/>
                  </a:lnTo>
                  <a:lnTo>
                    <a:pt x="875727" y="51228"/>
                  </a:lnTo>
                  <a:lnTo>
                    <a:pt x="875727" y="0"/>
                  </a:lnTo>
                  <a:close/>
                </a:path>
              </a:pathLst>
            </a:custGeom>
            <a:solidFill>
              <a:srgbClr val="A600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2059335" y="4867455"/>
              <a:ext cx="876300" cy="50800"/>
            </a:xfrm>
            <a:custGeom>
              <a:avLst/>
              <a:gdLst/>
              <a:ahLst/>
              <a:cxnLst/>
              <a:rect l="l" t="t" r="r" b="b"/>
              <a:pathLst>
                <a:path w="876300" h="50800">
                  <a:moveTo>
                    <a:pt x="875727" y="0"/>
                  </a:moveTo>
                  <a:lnTo>
                    <a:pt x="0" y="0"/>
                  </a:lnTo>
                  <a:lnTo>
                    <a:pt x="0" y="50610"/>
                  </a:lnTo>
                  <a:lnTo>
                    <a:pt x="875727" y="50610"/>
                  </a:lnTo>
                  <a:lnTo>
                    <a:pt x="875727" y="0"/>
                  </a:lnTo>
                  <a:close/>
                </a:path>
              </a:pathLst>
            </a:custGeom>
            <a:solidFill>
              <a:srgbClr val="A400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2059335" y="4918079"/>
              <a:ext cx="876300" cy="53975"/>
            </a:xfrm>
            <a:custGeom>
              <a:avLst/>
              <a:gdLst/>
              <a:ahLst/>
              <a:cxnLst/>
              <a:rect l="l" t="t" r="r" b="b"/>
              <a:pathLst>
                <a:path w="876300" h="53975">
                  <a:moveTo>
                    <a:pt x="875727" y="0"/>
                  </a:moveTo>
                  <a:lnTo>
                    <a:pt x="0" y="0"/>
                  </a:lnTo>
                  <a:lnTo>
                    <a:pt x="0" y="53697"/>
                  </a:lnTo>
                  <a:lnTo>
                    <a:pt x="875727" y="53697"/>
                  </a:lnTo>
                  <a:lnTo>
                    <a:pt x="875727" y="0"/>
                  </a:lnTo>
                  <a:close/>
                </a:path>
              </a:pathLst>
            </a:custGeom>
            <a:solidFill>
              <a:srgbClr val="A200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2059335" y="4971762"/>
              <a:ext cx="876300" cy="50800"/>
            </a:xfrm>
            <a:custGeom>
              <a:avLst/>
              <a:gdLst/>
              <a:ahLst/>
              <a:cxnLst/>
              <a:rect l="l" t="t" r="r" b="b"/>
              <a:pathLst>
                <a:path w="876300" h="50800">
                  <a:moveTo>
                    <a:pt x="875727" y="0"/>
                  </a:moveTo>
                  <a:lnTo>
                    <a:pt x="0" y="0"/>
                  </a:lnTo>
                  <a:lnTo>
                    <a:pt x="0" y="50610"/>
                  </a:lnTo>
                  <a:lnTo>
                    <a:pt x="875727" y="50610"/>
                  </a:lnTo>
                  <a:lnTo>
                    <a:pt x="875727" y="0"/>
                  </a:lnTo>
                  <a:close/>
                </a:path>
              </a:pathLst>
            </a:custGeom>
            <a:solidFill>
              <a:srgbClr val="A1001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2059335" y="5022398"/>
              <a:ext cx="876300" cy="51435"/>
            </a:xfrm>
            <a:custGeom>
              <a:avLst/>
              <a:gdLst/>
              <a:ahLst/>
              <a:cxnLst/>
              <a:rect l="l" t="t" r="r" b="b"/>
              <a:pathLst>
                <a:path w="876300" h="51435">
                  <a:moveTo>
                    <a:pt x="875727" y="0"/>
                  </a:moveTo>
                  <a:lnTo>
                    <a:pt x="0" y="0"/>
                  </a:lnTo>
                  <a:lnTo>
                    <a:pt x="0" y="51228"/>
                  </a:lnTo>
                  <a:lnTo>
                    <a:pt x="875727" y="51228"/>
                  </a:lnTo>
                  <a:lnTo>
                    <a:pt x="875727" y="0"/>
                  </a:lnTo>
                  <a:close/>
                </a:path>
              </a:pathLst>
            </a:custGeom>
            <a:solidFill>
              <a:srgbClr val="A0001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2059335" y="5073614"/>
              <a:ext cx="876300" cy="53975"/>
            </a:xfrm>
            <a:custGeom>
              <a:avLst/>
              <a:gdLst/>
              <a:ahLst/>
              <a:cxnLst/>
              <a:rect l="l" t="t" r="r" b="b"/>
              <a:pathLst>
                <a:path w="876300" h="53975">
                  <a:moveTo>
                    <a:pt x="875727" y="0"/>
                  </a:moveTo>
                  <a:lnTo>
                    <a:pt x="0" y="0"/>
                  </a:lnTo>
                  <a:lnTo>
                    <a:pt x="0" y="53697"/>
                  </a:lnTo>
                  <a:lnTo>
                    <a:pt x="875727" y="53697"/>
                  </a:lnTo>
                  <a:lnTo>
                    <a:pt x="875727" y="0"/>
                  </a:lnTo>
                  <a:close/>
                </a:path>
              </a:pathLst>
            </a:custGeom>
            <a:solidFill>
              <a:srgbClr val="9F001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/>
            <p:cNvSpPr/>
            <p:nvPr/>
          </p:nvSpPr>
          <p:spPr>
            <a:xfrm>
              <a:off x="2059335" y="5127322"/>
              <a:ext cx="876300" cy="50800"/>
            </a:xfrm>
            <a:custGeom>
              <a:avLst/>
              <a:gdLst/>
              <a:ahLst/>
              <a:cxnLst/>
              <a:rect l="l" t="t" r="r" b="b"/>
              <a:pathLst>
                <a:path w="876300" h="50800">
                  <a:moveTo>
                    <a:pt x="875727" y="0"/>
                  </a:moveTo>
                  <a:lnTo>
                    <a:pt x="0" y="0"/>
                  </a:lnTo>
                  <a:lnTo>
                    <a:pt x="0" y="50610"/>
                  </a:lnTo>
                  <a:lnTo>
                    <a:pt x="875727" y="50610"/>
                  </a:lnTo>
                  <a:lnTo>
                    <a:pt x="875727" y="0"/>
                  </a:lnTo>
                  <a:close/>
                </a:path>
              </a:pathLst>
            </a:custGeom>
            <a:solidFill>
              <a:srgbClr val="9E001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/>
            <p:cNvSpPr/>
            <p:nvPr/>
          </p:nvSpPr>
          <p:spPr>
            <a:xfrm>
              <a:off x="2059335" y="5177933"/>
              <a:ext cx="876300" cy="51435"/>
            </a:xfrm>
            <a:custGeom>
              <a:avLst/>
              <a:gdLst/>
              <a:ahLst/>
              <a:cxnLst/>
              <a:rect l="l" t="t" r="r" b="b"/>
              <a:pathLst>
                <a:path w="876300" h="51435">
                  <a:moveTo>
                    <a:pt x="875727" y="0"/>
                  </a:moveTo>
                  <a:lnTo>
                    <a:pt x="0" y="0"/>
                  </a:lnTo>
                  <a:lnTo>
                    <a:pt x="0" y="51228"/>
                  </a:lnTo>
                  <a:lnTo>
                    <a:pt x="875727" y="51228"/>
                  </a:lnTo>
                  <a:lnTo>
                    <a:pt x="875727" y="0"/>
                  </a:lnTo>
                  <a:close/>
                </a:path>
              </a:pathLst>
            </a:custGeom>
            <a:solidFill>
              <a:srgbClr val="9D001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/>
            <p:cNvSpPr/>
            <p:nvPr/>
          </p:nvSpPr>
          <p:spPr>
            <a:xfrm>
              <a:off x="2059335" y="5229149"/>
              <a:ext cx="876300" cy="53975"/>
            </a:xfrm>
            <a:custGeom>
              <a:avLst/>
              <a:gdLst/>
              <a:ahLst/>
              <a:cxnLst/>
              <a:rect l="l" t="t" r="r" b="b"/>
              <a:pathLst>
                <a:path w="876300" h="53975">
                  <a:moveTo>
                    <a:pt x="875727" y="0"/>
                  </a:moveTo>
                  <a:lnTo>
                    <a:pt x="0" y="0"/>
                  </a:lnTo>
                  <a:lnTo>
                    <a:pt x="0" y="53697"/>
                  </a:lnTo>
                  <a:lnTo>
                    <a:pt x="875727" y="53697"/>
                  </a:lnTo>
                  <a:lnTo>
                    <a:pt x="875727" y="0"/>
                  </a:lnTo>
                  <a:close/>
                </a:path>
              </a:pathLst>
            </a:custGeom>
            <a:solidFill>
              <a:srgbClr val="9C001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/>
            <p:cNvSpPr/>
            <p:nvPr/>
          </p:nvSpPr>
          <p:spPr>
            <a:xfrm>
              <a:off x="2059335" y="5282854"/>
              <a:ext cx="876300" cy="50800"/>
            </a:xfrm>
            <a:custGeom>
              <a:avLst/>
              <a:gdLst/>
              <a:ahLst/>
              <a:cxnLst/>
              <a:rect l="l" t="t" r="r" b="b"/>
              <a:pathLst>
                <a:path w="876300" h="50800">
                  <a:moveTo>
                    <a:pt x="875727" y="0"/>
                  </a:moveTo>
                  <a:lnTo>
                    <a:pt x="0" y="0"/>
                  </a:lnTo>
                  <a:lnTo>
                    <a:pt x="0" y="50613"/>
                  </a:lnTo>
                  <a:lnTo>
                    <a:pt x="875727" y="50613"/>
                  </a:lnTo>
                  <a:lnTo>
                    <a:pt x="875727" y="0"/>
                  </a:lnTo>
                  <a:close/>
                </a:path>
              </a:pathLst>
            </a:custGeom>
            <a:solidFill>
              <a:srgbClr val="9B001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/>
            <p:cNvSpPr/>
            <p:nvPr/>
          </p:nvSpPr>
          <p:spPr>
            <a:xfrm>
              <a:off x="2059335" y="5333470"/>
              <a:ext cx="876300" cy="54610"/>
            </a:xfrm>
            <a:custGeom>
              <a:avLst/>
              <a:gdLst/>
              <a:ahLst/>
              <a:cxnLst/>
              <a:rect l="l" t="t" r="r" b="b"/>
              <a:pathLst>
                <a:path w="876300" h="54610">
                  <a:moveTo>
                    <a:pt x="875727" y="0"/>
                  </a:moveTo>
                  <a:lnTo>
                    <a:pt x="0" y="0"/>
                  </a:lnTo>
                  <a:lnTo>
                    <a:pt x="0" y="54315"/>
                  </a:lnTo>
                  <a:lnTo>
                    <a:pt x="875727" y="54315"/>
                  </a:lnTo>
                  <a:lnTo>
                    <a:pt x="875727" y="0"/>
                  </a:lnTo>
                  <a:close/>
                </a:path>
              </a:pathLst>
            </a:custGeom>
            <a:solidFill>
              <a:srgbClr val="9A001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/>
            <p:cNvSpPr/>
            <p:nvPr/>
          </p:nvSpPr>
          <p:spPr>
            <a:xfrm>
              <a:off x="2059335" y="5387770"/>
              <a:ext cx="876300" cy="50800"/>
            </a:xfrm>
            <a:custGeom>
              <a:avLst/>
              <a:gdLst/>
              <a:ahLst/>
              <a:cxnLst/>
              <a:rect l="l" t="t" r="r" b="b"/>
              <a:pathLst>
                <a:path w="876300" h="50800">
                  <a:moveTo>
                    <a:pt x="875727" y="0"/>
                  </a:moveTo>
                  <a:lnTo>
                    <a:pt x="0" y="0"/>
                  </a:lnTo>
                  <a:lnTo>
                    <a:pt x="0" y="50610"/>
                  </a:lnTo>
                  <a:lnTo>
                    <a:pt x="875727" y="50610"/>
                  </a:lnTo>
                  <a:lnTo>
                    <a:pt x="875727" y="0"/>
                  </a:lnTo>
                  <a:close/>
                </a:path>
              </a:pathLst>
            </a:custGeom>
            <a:solidFill>
              <a:srgbClr val="99001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/>
            <p:cNvSpPr/>
            <p:nvPr/>
          </p:nvSpPr>
          <p:spPr>
            <a:xfrm>
              <a:off x="2059335" y="5438389"/>
              <a:ext cx="876300" cy="50800"/>
            </a:xfrm>
            <a:custGeom>
              <a:avLst/>
              <a:gdLst/>
              <a:ahLst/>
              <a:cxnLst/>
              <a:rect l="l" t="t" r="r" b="b"/>
              <a:pathLst>
                <a:path w="876300" h="50800">
                  <a:moveTo>
                    <a:pt x="875727" y="0"/>
                  </a:moveTo>
                  <a:lnTo>
                    <a:pt x="0" y="0"/>
                  </a:lnTo>
                  <a:lnTo>
                    <a:pt x="0" y="50613"/>
                  </a:lnTo>
                  <a:lnTo>
                    <a:pt x="875727" y="50613"/>
                  </a:lnTo>
                  <a:lnTo>
                    <a:pt x="875727" y="0"/>
                  </a:lnTo>
                  <a:close/>
                </a:path>
              </a:pathLst>
            </a:custGeom>
            <a:solidFill>
              <a:srgbClr val="99001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/>
            <p:cNvSpPr/>
            <p:nvPr/>
          </p:nvSpPr>
          <p:spPr>
            <a:xfrm>
              <a:off x="2059335" y="5489015"/>
              <a:ext cx="876300" cy="53975"/>
            </a:xfrm>
            <a:custGeom>
              <a:avLst/>
              <a:gdLst/>
              <a:ahLst/>
              <a:cxnLst/>
              <a:rect l="l" t="t" r="r" b="b"/>
              <a:pathLst>
                <a:path w="876300" h="53975">
                  <a:moveTo>
                    <a:pt x="875727" y="0"/>
                  </a:moveTo>
                  <a:lnTo>
                    <a:pt x="0" y="0"/>
                  </a:lnTo>
                  <a:lnTo>
                    <a:pt x="0" y="53697"/>
                  </a:lnTo>
                  <a:lnTo>
                    <a:pt x="875727" y="53697"/>
                  </a:lnTo>
                  <a:lnTo>
                    <a:pt x="875727" y="0"/>
                  </a:lnTo>
                  <a:close/>
                </a:path>
              </a:pathLst>
            </a:custGeom>
            <a:solidFill>
              <a:srgbClr val="97001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/>
            <p:cNvSpPr/>
            <p:nvPr/>
          </p:nvSpPr>
          <p:spPr>
            <a:xfrm>
              <a:off x="2059330" y="5542724"/>
              <a:ext cx="876300" cy="102235"/>
            </a:xfrm>
            <a:custGeom>
              <a:avLst/>
              <a:gdLst/>
              <a:ahLst/>
              <a:cxnLst/>
              <a:rect l="l" t="t" r="r" b="b"/>
              <a:pathLst>
                <a:path w="876300" h="102235">
                  <a:moveTo>
                    <a:pt x="875728" y="0"/>
                  </a:moveTo>
                  <a:lnTo>
                    <a:pt x="0" y="0"/>
                  </a:lnTo>
                  <a:lnTo>
                    <a:pt x="0" y="51206"/>
                  </a:lnTo>
                  <a:lnTo>
                    <a:pt x="0" y="101815"/>
                  </a:lnTo>
                  <a:lnTo>
                    <a:pt x="875728" y="101815"/>
                  </a:lnTo>
                  <a:lnTo>
                    <a:pt x="875728" y="51219"/>
                  </a:lnTo>
                  <a:lnTo>
                    <a:pt x="875728" y="0"/>
                  </a:lnTo>
                  <a:close/>
                </a:path>
              </a:pathLst>
            </a:custGeom>
            <a:solidFill>
              <a:srgbClr val="96001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/>
            <p:cNvSpPr/>
            <p:nvPr/>
          </p:nvSpPr>
          <p:spPr>
            <a:xfrm>
              <a:off x="2059335" y="5644550"/>
              <a:ext cx="876300" cy="53975"/>
            </a:xfrm>
            <a:custGeom>
              <a:avLst/>
              <a:gdLst/>
              <a:ahLst/>
              <a:cxnLst/>
              <a:rect l="l" t="t" r="r" b="b"/>
              <a:pathLst>
                <a:path w="876300" h="53975">
                  <a:moveTo>
                    <a:pt x="875727" y="0"/>
                  </a:moveTo>
                  <a:lnTo>
                    <a:pt x="0" y="0"/>
                  </a:lnTo>
                  <a:lnTo>
                    <a:pt x="0" y="53697"/>
                  </a:lnTo>
                  <a:lnTo>
                    <a:pt x="875727" y="53697"/>
                  </a:lnTo>
                  <a:lnTo>
                    <a:pt x="875727" y="0"/>
                  </a:lnTo>
                  <a:close/>
                </a:path>
              </a:pathLst>
            </a:custGeom>
            <a:solidFill>
              <a:srgbClr val="95001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/>
            <p:cNvSpPr/>
            <p:nvPr/>
          </p:nvSpPr>
          <p:spPr>
            <a:xfrm>
              <a:off x="2059330" y="5698248"/>
              <a:ext cx="876300" cy="155575"/>
            </a:xfrm>
            <a:custGeom>
              <a:avLst/>
              <a:gdLst/>
              <a:ahLst/>
              <a:cxnLst/>
              <a:rect l="l" t="t" r="r" b="b"/>
              <a:pathLst>
                <a:path w="876300" h="155575">
                  <a:moveTo>
                    <a:pt x="875728" y="104927"/>
                  </a:moveTo>
                  <a:lnTo>
                    <a:pt x="0" y="104927"/>
                  </a:lnTo>
                  <a:lnTo>
                    <a:pt x="0" y="155536"/>
                  </a:lnTo>
                  <a:lnTo>
                    <a:pt x="875728" y="155536"/>
                  </a:lnTo>
                  <a:lnTo>
                    <a:pt x="875728" y="104927"/>
                  </a:lnTo>
                  <a:close/>
                </a:path>
                <a:path w="876300" h="155575">
                  <a:moveTo>
                    <a:pt x="875728" y="0"/>
                  </a:moveTo>
                  <a:lnTo>
                    <a:pt x="0" y="0"/>
                  </a:lnTo>
                  <a:lnTo>
                    <a:pt x="0" y="51219"/>
                  </a:lnTo>
                  <a:lnTo>
                    <a:pt x="0" y="104914"/>
                  </a:lnTo>
                  <a:lnTo>
                    <a:pt x="875728" y="104914"/>
                  </a:lnTo>
                  <a:lnTo>
                    <a:pt x="875728" y="51231"/>
                  </a:lnTo>
                  <a:lnTo>
                    <a:pt x="875728" y="0"/>
                  </a:lnTo>
                  <a:close/>
                </a:path>
              </a:pathLst>
            </a:custGeom>
            <a:solidFill>
              <a:srgbClr val="94001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/>
            <p:cNvSpPr/>
            <p:nvPr/>
          </p:nvSpPr>
          <p:spPr>
            <a:xfrm>
              <a:off x="2059330" y="5853798"/>
              <a:ext cx="876300" cy="155575"/>
            </a:xfrm>
            <a:custGeom>
              <a:avLst/>
              <a:gdLst/>
              <a:ahLst/>
              <a:cxnLst/>
              <a:rect l="l" t="t" r="r" b="b"/>
              <a:pathLst>
                <a:path w="876300" h="155575">
                  <a:moveTo>
                    <a:pt x="875728" y="104914"/>
                  </a:moveTo>
                  <a:lnTo>
                    <a:pt x="0" y="104914"/>
                  </a:lnTo>
                  <a:lnTo>
                    <a:pt x="0" y="155524"/>
                  </a:lnTo>
                  <a:lnTo>
                    <a:pt x="875728" y="155524"/>
                  </a:lnTo>
                  <a:lnTo>
                    <a:pt x="875728" y="104914"/>
                  </a:lnTo>
                  <a:close/>
                </a:path>
                <a:path w="876300" h="155575">
                  <a:moveTo>
                    <a:pt x="875728" y="0"/>
                  </a:moveTo>
                  <a:lnTo>
                    <a:pt x="0" y="0"/>
                  </a:lnTo>
                  <a:lnTo>
                    <a:pt x="0" y="50584"/>
                  </a:lnTo>
                  <a:lnTo>
                    <a:pt x="0" y="104902"/>
                  </a:lnTo>
                  <a:lnTo>
                    <a:pt x="875728" y="104902"/>
                  </a:lnTo>
                  <a:lnTo>
                    <a:pt x="875728" y="50609"/>
                  </a:lnTo>
                  <a:lnTo>
                    <a:pt x="875728" y="0"/>
                  </a:lnTo>
                  <a:close/>
                </a:path>
              </a:pathLst>
            </a:custGeom>
            <a:solidFill>
              <a:srgbClr val="93001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/>
            <p:cNvSpPr/>
            <p:nvPr/>
          </p:nvSpPr>
          <p:spPr>
            <a:xfrm>
              <a:off x="2059335" y="2633816"/>
              <a:ext cx="850900" cy="3353435"/>
            </a:xfrm>
            <a:custGeom>
              <a:avLst/>
              <a:gdLst/>
              <a:ahLst/>
              <a:cxnLst/>
              <a:rect l="l" t="t" r="r" b="b"/>
              <a:pathLst>
                <a:path w="850900" h="3353435">
                  <a:moveTo>
                    <a:pt x="0" y="3353293"/>
                  </a:moveTo>
                  <a:lnTo>
                    <a:pt x="850704" y="3353293"/>
                  </a:lnTo>
                  <a:lnTo>
                    <a:pt x="850704" y="0"/>
                  </a:lnTo>
                  <a:lnTo>
                    <a:pt x="0" y="0"/>
                  </a:lnTo>
                  <a:lnTo>
                    <a:pt x="0" y="3353293"/>
                  </a:lnTo>
                  <a:close/>
                </a:path>
              </a:pathLst>
            </a:custGeom>
            <a:ln w="14497">
              <a:solidFill>
                <a:srgbClr val="EAEAE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7" name="object 57"/>
          <p:cNvSpPr txBox="1"/>
          <p:nvPr/>
        </p:nvSpPr>
        <p:spPr>
          <a:xfrm>
            <a:off x="2066593" y="5428416"/>
            <a:ext cx="836294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82245">
              <a:lnSpc>
                <a:spcPct val="100000"/>
              </a:lnSpc>
              <a:spcBef>
                <a:spcPts val="100"/>
              </a:spcBef>
            </a:pPr>
            <a:r>
              <a:rPr dirty="0" sz="1700" spc="114" b="1">
                <a:solidFill>
                  <a:srgbClr val="FFFFFF"/>
                </a:solidFill>
                <a:latin typeface="Arial"/>
                <a:cs typeface="Arial"/>
              </a:rPr>
              <a:t>2x2</a:t>
            </a:r>
            <a:endParaRPr sz="1700">
              <a:latin typeface="Arial"/>
              <a:cs typeface="Arial"/>
            </a:endParaRPr>
          </a:p>
        </p:txBody>
      </p:sp>
      <p:grpSp>
        <p:nvGrpSpPr>
          <p:cNvPr id="58" name="object 58"/>
          <p:cNvGrpSpPr/>
          <p:nvPr/>
        </p:nvGrpSpPr>
        <p:grpSpPr>
          <a:xfrm>
            <a:off x="4962898" y="2626513"/>
            <a:ext cx="572135" cy="3383279"/>
            <a:chOff x="4962898" y="2626513"/>
            <a:chExt cx="572135" cy="3383279"/>
          </a:xfrm>
        </p:grpSpPr>
        <p:sp>
          <p:nvSpPr>
            <p:cNvPr id="59" name="object 59"/>
            <p:cNvSpPr/>
            <p:nvPr/>
          </p:nvSpPr>
          <p:spPr>
            <a:xfrm>
              <a:off x="4970196" y="2633624"/>
              <a:ext cx="564515" cy="365125"/>
            </a:xfrm>
            <a:custGeom>
              <a:avLst/>
              <a:gdLst/>
              <a:ahLst/>
              <a:cxnLst/>
              <a:rect l="l" t="t" r="r" b="b"/>
              <a:pathLst>
                <a:path w="564514" h="365125">
                  <a:moveTo>
                    <a:pt x="564349" y="260070"/>
                  </a:moveTo>
                  <a:lnTo>
                    <a:pt x="0" y="260070"/>
                  </a:lnTo>
                  <a:lnTo>
                    <a:pt x="0" y="310565"/>
                  </a:lnTo>
                  <a:lnTo>
                    <a:pt x="0" y="364871"/>
                  </a:lnTo>
                  <a:lnTo>
                    <a:pt x="564349" y="364871"/>
                  </a:lnTo>
                  <a:lnTo>
                    <a:pt x="564349" y="310680"/>
                  </a:lnTo>
                  <a:lnTo>
                    <a:pt x="564349" y="260070"/>
                  </a:lnTo>
                  <a:close/>
                </a:path>
                <a:path w="564514" h="365125">
                  <a:moveTo>
                    <a:pt x="564349" y="155130"/>
                  </a:moveTo>
                  <a:lnTo>
                    <a:pt x="0" y="155130"/>
                  </a:lnTo>
                  <a:lnTo>
                    <a:pt x="0" y="206336"/>
                  </a:lnTo>
                  <a:lnTo>
                    <a:pt x="0" y="260045"/>
                  </a:lnTo>
                  <a:lnTo>
                    <a:pt x="564349" y="260045"/>
                  </a:lnTo>
                  <a:lnTo>
                    <a:pt x="564349" y="206349"/>
                  </a:lnTo>
                  <a:lnTo>
                    <a:pt x="564349" y="155130"/>
                  </a:lnTo>
                  <a:close/>
                </a:path>
                <a:path w="564514" h="365125">
                  <a:moveTo>
                    <a:pt x="564349" y="50850"/>
                  </a:moveTo>
                  <a:lnTo>
                    <a:pt x="0" y="50850"/>
                  </a:lnTo>
                  <a:lnTo>
                    <a:pt x="0" y="104343"/>
                  </a:lnTo>
                  <a:lnTo>
                    <a:pt x="0" y="104559"/>
                  </a:lnTo>
                  <a:lnTo>
                    <a:pt x="0" y="154952"/>
                  </a:lnTo>
                  <a:lnTo>
                    <a:pt x="564349" y="154952"/>
                  </a:lnTo>
                  <a:lnTo>
                    <a:pt x="564349" y="104559"/>
                  </a:lnTo>
                  <a:lnTo>
                    <a:pt x="564349" y="104343"/>
                  </a:lnTo>
                  <a:lnTo>
                    <a:pt x="564349" y="50850"/>
                  </a:lnTo>
                  <a:close/>
                </a:path>
                <a:path w="564514" h="365125">
                  <a:moveTo>
                    <a:pt x="564349" y="0"/>
                  </a:moveTo>
                  <a:lnTo>
                    <a:pt x="0" y="0"/>
                  </a:lnTo>
                  <a:lnTo>
                    <a:pt x="0" y="50622"/>
                  </a:lnTo>
                  <a:lnTo>
                    <a:pt x="564349" y="50622"/>
                  </a:lnTo>
                  <a:lnTo>
                    <a:pt x="564349" y="0"/>
                  </a:lnTo>
                  <a:close/>
                </a:path>
              </a:pathLst>
            </a:custGeom>
            <a:solidFill>
              <a:srgbClr val="D2002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/>
            <p:cNvSpPr/>
            <p:nvPr/>
          </p:nvSpPr>
          <p:spPr>
            <a:xfrm>
              <a:off x="4970196" y="2998533"/>
              <a:ext cx="564515" cy="101600"/>
            </a:xfrm>
            <a:custGeom>
              <a:avLst/>
              <a:gdLst/>
              <a:ahLst/>
              <a:cxnLst/>
              <a:rect l="l" t="t" r="r" b="b"/>
              <a:pathLst>
                <a:path w="564514" h="101600">
                  <a:moveTo>
                    <a:pt x="564349" y="50647"/>
                  </a:moveTo>
                  <a:lnTo>
                    <a:pt x="0" y="50647"/>
                  </a:lnTo>
                  <a:lnTo>
                    <a:pt x="0" y="101257"/>
                  </a:lnTo>
                  <a:lnTo>
                    <a:pt x="564349" y="101257"/>
                  </a:lnTo>
                  <a:lnTo>
                    <a:pt x="564349" y="50647"/>
                  </a:lnTo>
                  <a:close/>
                </a:path>
                <a:path w="564514" h="101600">
                  <a:moveTo>
                    <a:pt x="564349" y="0"/>
                  </a:moveTo>
                  <a:lnTo>
                    <a:pt x="0" y="0"/>
                  </a:lnTo>
                  <a:lnTo>
                    <a:pt x="0" y="50609"/>
                  </a:lnTo>
                  <a:lnTo>
                    <a:pt x="564349" y="50609"/>
                  </a:lnTo>
                  <a:lnTo>
                    <a:pt x="564349" y="0"/>
                  </a:lnTo>
                  <a:close/>
                </a:path>
              </a:pathLst>
            </a:custGeom>
            <a:solidFill>
              <a:srgbClr val="D1002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/>
            <p:cNvSpPr/>
            <p:nvPr/>
          </p:nvSpPr>
          <p:spPr>
            <a:xfrm>
              <a:off x="4970196" y="3099663"/>
              <a:ext cx="564515" cy="105410"/>
            </a:xfrm>
            <a:custGeom>
              <a:avLst/>
              <a:gdLst/>
              <a:ahLst/>
              <a:cxnLst/>
              <a:rect l="l" t="t" r="r" b="b"/>
              <a:pathLst>
                <a:path w="564514" h="105410">
                  <a:moveTo>
                    <a:pt x="564349" y="54356"/>
                  </a:moveTo>
                  <a:lnTo>
                    <a:pt x="0" y="54356"/>
                  </a:lnTo>
                  <a:lnTo>
                    <a:pt x="0" y="104965"/>
                  </a:lnTo>
                  <a:lnTo>
                    <a:pt x="564349" y="104965"/>
                  </a:lnTo>
                  <a:lnTo>
                    <a:pt x="564349" y="54356"/>
                  </a:lnTo>
                  <a:close/>
                </a:path>
                <a:path w="564514" h="105410">
                  <a:moveTo>
                    <a:pt x="564349" y="0"/>
                  </a:moveTo>
                  <a:lnTo>
                    <a:pt x="0" y="0"/>
                  </a:lnTo>
                  <a:lnTo>
                    <a:pt x="0" y="54317"/>
                  </a:lnTo>
                  <a:lnTo>
                    <a:pt x="564349" y="54317"/>
                  </a:lnTo>
                  <a:lnTo>
                    <a:pt x="564349" y="0"/>
                  </a:lnTo>
                  <a:close/>
                </a:path>
              </a:pathLst>
            </a:custGeom>
            <a:solidFill>
              <a:srgbClr val="D0002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2" name="object 62"/>
            <p:cNvSpPr/>
            <p:nvPr/>
          </p:nvSpPr>
          <p:spPr>
            <a:xfrm>
              <a:off x="4970196" y="3204667"/>
              <a:ext cx="564515" cy="105410"/>
            </a:xfrm>
            <a:custGeom>
              <a:avLst/>
              <a:gdLst/>
              <a:ahLst/>
              <a:cxnLst/>
              <a:rect l="l" t="t" r="r" b="b"/>
              <a:pathLst>
                <a:path w="564514" h="105410">
                  <a:moveTo>
                    <a:pt x="564349" y="50736"/>
                  </a:moveTo>
                  <a:lnTo>
                    <a:pt x="0" y="50736"/>
                  </a:lnTo>
                  <a:lnTo>
                    <a:pt x="0" y="105054"/>
                  </a:lnTo>
                  <a:lnTo>
                    <a:pt x="564349" y="105054"/>
                  </a:lnTo>
                  <a:lnTo>
                    <a:pt x="564349" y="50736"/>
                  </a:lnTo>
                  <a:close/>
                </a:path>
                <a:path w="564514" h="105410">
                  <a:moveTo>
                    <a:pt x="564349" y="0"/>
                  </a:moveTo>
                  <a:lnTo>
                    <a:pt x="0" y="0"/>
                  </a:lnTo>
                  <a:lnTo>
                    <a:pt x="0" y="50609"/>
                  </a:lnTo>
                  <a:lnTo>
                    <a:pt x="564349" y="50609"/>
                  </a:lnTo>
                  <a:lnTo>
                    <a:pt x="564349" y="0"/>
                  </a:lnTo>
                  <a:close/>
                </a:path>
              </a:pathLst>
            </a:custGeom>
            <a:solidFill>
              <a:srgbClr val="CF002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3" name="object 63"/>
            <p:cNvSpPr/>
            <p:nvPr/>
          </p:nvSpPr>
          <p:spPr>
            <a:xfrm>
              <a:off x="4970200" y="3309499"/>
              <a:ext cx="564515" cy="50800"/>
            </a:xfrm>
            <a:custGeom>
              <a:avLst/>
              <a:gdLst/>
              <a:ahLst/>
              <a:cxnLst/>
              <a:rect l="l" t="t" r="r" b="b"/>
              <a:pathLst>
                <a:path w="564514" h="50800">
                  <a:moveTo>
                    <a:pt x="564346" y="0"/>
                  </a:moveTo>
                  <a:lnTo>
                    <a:pt x="0" y="0"/>
                  </a:lnTo>
                  <a:lnTo>
                    <a:pt x="0" y="50610"/>
                  </a:lnTo>
                  <a:lnTo>
                    <a:pt x="564346" y="50610"/>
                  </a:lnTo>
                  <a:lnTo>
                    <a:pt x="564346" y="0"/>
                  </a:lnTo>
                  <a:close/>
                </a:path>
              </a:pathLst>
            </a:custGeom>
            <a:solidFill>
              <a:srgbClr val="CE002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/>
            <p:cNvSpPr/>
            <p:nvPr/>
          </p:nvSpPr>
          <p:spPr>
            <a:xfrm>
              <a:off x="4970200" y="3360097"/>
              <a:ext cx="564515" cy="53975"/>
            </a:xfrm>
            <a:custGeom>
              <a:avLst/>
              <a:gdLst/>
              <a:ahLst/>
              <a:cxnLst/>
              <a:rect l="l" t="t" r="r" b="b"/>
              <a:pathLst>
                <a:path w="564514" h="53975">
                  <a:moveTo>
                    <a:pt x="564346" y="0"/>
                  </a:moveTo>
                  <a:lnTo>
                    <a:pt x="0" y="0"/>
                  </a:lnTo>
                  <a:lnTo>
                    <a:pt x="0" y="53697"/>
                  </a:lnTo>
                  <a:lnTo>
                    <a:pt x="564346" y="53697"/>
                  </a:lnTo>
                  <a:lnTo>
                    <a:pt x="564346" y="0"/>
                  </a:lnTo>
                  <a:close/>
                </a:path>
              </a:pathLst>
            </a:custGeom>
            <a:solidFill>
              <a:srgbClr val="CD002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/>
            <p:cNvSpPr/>
            <p:nvPr/>
          </p:nvSpPr>
          <p:spPr>
            <a:xfrm>
              <a:off x="4970196" y="3413836"/>
              <a:ext cx="564515" cy="102235"/>
            </a:xfrm>
            <a:custGeom>
              <a:avLst/>
              <a:gdLst/>
              <a:ahLst/>
              <a:cxnLst/>
              <a:rect l="l" t="t" r="r" b="b"/>
              <a:pathLst>
                <a:path w="564514" h="102235">
                  <a:moveTo>
                    <a:pt x="564349" y="50787"/>
                  </a:moveTo>
                  <a:lnTo>
                    <a:pt x="0" y="50787"/>
                  </a:lnTo>
                  <a:lnTo>
                    <a:pt x="0" y="102019"/>
                  </a:lnTo>
                  <a:lnTo>
                    <a:pt x="564349" y="102019"/>
                  </a:lnTo>
                  <a:lnTo>
                    <a:pt x="564349" y="50787"/>
                  </a:lnTo>
                  <a:close/>
                </a:path>
                <a:path w="564514" h="102235">
                  <a:moveTo>
                    <a:pt x="564349" y="0"/>
                  </a:moveTo>
                  <a:lnTo>
                    <a:pt x="0" y="0"/>
                  </a:lnTo>
                  <a:lnTo>
                    <a:pt x="0" y="50609"/>
                  </a:lnTo>
                  <a:lnTo>
                    <a:pt x="564349" y="50609"/>
                  </a:lnTo>
                  <a:lnTo>
                    <a:pt x="564349" y="0"/>
                  </a:lnTo>
                  <a:close/>
                </a:path>
              </a:pathLst>
            </a:custGeom>
            <a:solidFill>
              <a:srgbClr val="CC002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6" name="object 66"/>
            <p:cNvSpPr/>
            <p:nvPr/>
          </p:nvSpPr>
          <p:spPr>
            <a:xfrm>
              <a:off x="4970200" y="3515834"/>
              <a:ext cx="564515" cy="53975"/>
            </a:xfrm>
            <a:custGeom>
              <a:avLst/>
              <a:gdLst/>
              <a:ahLst/>
              <a:cxnLst/>
              <a:rect l="l" t="t" r="r" b="b"/>
              <a:pathLst>
                <a:path w="564514" h="53975">
                  <a:moveTo>
                    <a:pt x="564346" y="0"/>
                  </a:moveTo>
                  <a:lnTo>
                    <a:pt x="0" y="0"/>
                  </a:lnTo>
                  <a:lnTo>
                    <a:pt x="0" y="53697"/>
                  </a:lnTo>
                  <a:lnTo>
                    <a:pt x="564346" y="53697"/>
                  </a:lnTo>
                  <a:lnTo>
                    <a:pt x="564346" y="0"/>
                  </a:lnTo>
                  <a:close/>
                </a:path>
              </a:pathLst>
            </a:custGeom>
            <a:solidFill>
              <a:srgbClr val="CA002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7" name="object 67"/>
            <p:cNvSpPr/>
            <p:nvPr/>
          </p:nvSpPr>
          <p:spPr>
            <a:xfrm>
              <a:off x="4970200" y="3569567"/>
              <a:ext cx="564515" cy="50800"/>
            </a:xfrm>
            <a:custGeom>
              <a:avLst/>
              <a:gdLst/>
              <a:ahLst/>
              <a:cxnLst/>
              <a:rect l="l" t="t" r="r" b="b"/>
              <a:pathLst>
                <a:path w="564514" h="50800">
                  <a:moveTo>
                    <a:pt x="564346" y="0"/>
                  </a:moveTo>
                  <a:lnTo>
                    <a:pt x="0" y="0"/>
                  </a:lnTo>
                  <a:lnTo>
                    <a:pt x="0" y="50610"/>
                  </a:lnTo>
                  <a:lnTo>
                    <a:pt x="564346" y="50610"/>
                  </a:lnTo>
                  <a:lnTo>
                    <a:pt x="564346" y="0"/>
                  </a:lnTo>
                  <a:close/>
                </a:path>
              </a:pathLst>
            </a:custGeom>
            <a:solidFill>
              <a:srgbClr val="C9002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8" name="object 68"/>
            <p:cNvSpPr/>
            <p:nvPr/>
          </p:nvSpPr>
          <p:spPr>
            <a:xfrm>
              <a:off x="4970200" y="3620102"/>
              <a:ext cx="564515" cy="51435"/>
            </a:xfrm>
            <a:custGeom>
              <a:avLst/>
              <a:gdLst/>
              <a:ahLst/>
              <a:cxnLst/>
              <a:rect l="l" t="t" r="r" b="b"/>
              <a:pathLst>
                <a:path w="564514" h="51435">
                  <a:moveTo>
                    <a:pt x="564346" y="0"/>
                  </a:moveTo>
                  <a:lnTo>
                    <a:pt x="0" y="0"/>
                  </a:lnTo>
                  <a:lnTo>
                    <a:pt x="0" y="51228"/>
                  </a:lnTo>
                  <a:lnTo>
                    <a:pt x="564346" y="51228"/>
                  </a:lnTo>
                  <a:lnTo>
                    <a:pt x="564346" y="0"/>
                  </a:lnTo>
                  <a:close/>
                </a:path>
              </a:pathLst>
            </a:custGeom>
            <a:solidFill>
              <a:srgbClr val="C800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9" name="object 69"/>
            <p:cNvSpPr/>
            <p:nvPr/>
          </p:nvSpPr>
          <p:spPr>
            <a:xfrm>
              <a:off x="4970200" y="3671318"/>
              <a:ext cx="564515" cy="53975"/>
            </a:xfrm>
            <a:custGeom>
              <a:avLst/>
              <a:gdLst/>
              <a:ahLst/>
              <a:cxnLst/>
              <a:rect l="l" t="t" r="r" b="b"/>
              <a:pathLst>
                <a:path w="564514" h="53975">
                  <a:moveTo>
                    <a:pt x="564346" y="0"/>
                  </a:moveTo>
                  <a:lnTo>
                    <a:pt x="0" y="0"/>
                  </a:lnTo>
                  <a:lnTo>
                    <a:pt x="0" y="53697"/>
                  </a:lnTo>
                  <a:lnTo>
                    <a:pt x="564346" y="53697"/>
                  </a:lnTo>
                  <a:lnTo>
                    <a:pt x="564346" y="0"/>
                  </a:lnTo>
                  <a:close/>
                </a:path>
              </a:pathLst>
            </a:custGeom>
            <a:solidFill>
              <a:srgbClr val="C600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0" name="object 70"/>
            <p:cNvSpPr/>
            <p:nvPr/>
          </p:nvSpPr>
          <p:spPr>
            <a:xfrm>
              <a:off x="4970196" y="3725062"/>
              <a:ext cx="564515" cy="101600"/>
            </a:xfrm>
            <a:custGeom>
              <a:avLst/>
              <a:gdLst/>
              <a:ahLst/>
              <a:cxnLst/>
              <a:rect l="l" t="t" r="r" b="b"/>
              <a:pathLst>
                <a:path w="564514" h="101600">
                  <a:moveTo>
                    <a:pt x="564349" y="50647"/>
                  </a:moveTo>
                  <a:lnTo>
                    <a:pt x="0" y="50647"/>
                  </a:lnTo>
                  <a:lnTo>
                    <a:pt x="0" y="101257"/>
                  </a:lnTo>
                  <a:lnTo>
                    <a:pt x="564349" y="101257"/>
                  </a:lnTo>
                  <a:lnTo>
                    <a:pt x="564349" y="50647"/>
                  </a:lnTo>
                  <a:close/>
                </a:path>
                <a:path w="564514" h="101600">
                  <a:moveTo>
                    <a:pt x="564349" y="0"/>
                  </a:moveTo>
                  <a:lnTo>
                    <a:pt x="0" y="0"/>
                  </a:lnTo>
                  <a:lnTo>
                    <a:pt x="0" y="50609"/>
                  </a:lnTo>
                  <a:lnTo>
                    <a:pt x="564349" y="50609"/>
                  </a:lnTo>
                  <a:lnTo>
                    <a:pt x="564349" y="0"/>
                  </a:lnTo>
                  <a:close/>
                </a:path>
              </a:pathLst>
            </a:custGeom>
            <a:solidFill>
              <a:srgbClr val="C500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1" name="object 71"/>
            <p:cNvSpPr/>
            <p:nvPr/>
          </p:nvSpPr>
          <p:spPr>
            <a:xfrm>
              <a:off x="4970200" y="3826185"/>
              <a:ext cx="564515" cy="54610"/>
            </a:xfrm>
            <a:custGeom>
              <a:avLst/>
              <a:gdLst/>
              <a:ahLst/>
              <a:cxnLst/>
              <a:rect l="l" t="t" r="r" b="b"/>
              <a:pathLst>
                <a:path w="564514" h="54610">
                  <a:moveTo>
                    <a:pt x="564346" y="0"/>
                  </a:moveTo>
                  <a:lnTo>
                    <a:pt x="0" y="0"/>
                  </a:lnTo>
                  <a:lnTo>
                    <a:pt x="0" y="54315"/>
                  </a:lnTo>
                  <a:lnTo>
                    <a:pt x="564346" y="54315"/>
                  </a:lnTo>
                  <a:lnTo>
                    <a:pt x="564346" y="0"/>
                  </a:lnTo>
                  <a:close/>
                </a:path>
              </a:pathLst>
            </a:custGeom>
            <a:solidFill>
              <a:srgbClr val="C400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2" name="object 72"/>
            <p:cNvSpPr/>
            <p:nvPr/>
          </p:nvSpPr>
          <p:spPr>
            <a:xfrm>
              <a:off x="4970200" y="3880536"/>
              <a:ext cx="564515" cy="50800"/>
            </a:xfrm>
            <a:custGeom>
              <a:avLst/>
              <a:gdLst/>
              <a:ahLst/>
              <a:cxnLst/>
              <a:rect l="l" t="t" r="r" b="b"/>
              <a:pathLst>
                <a:path w="564514" h="50800">
                  <a:moveTo>
                    <a:pt x="564346" y="0"/>
                  </a:moveTo>
                  <a:lnTo>
                    <a:pt x="0" y="0"/>
                  </a:lnTo>
                  <a:lnTo>
                    <a:pt x="0" y="50610"/>
                  </a:lnTo>
                  <a:lnTo>
                    <a:pt x="564346" y="50610"/>
                  </a:lnTo>
                  <a:lnTo>
                    <a:pt x="564346" y="0"/>
                  </a:lnTo>
                  <a:close/>
                </a:path>
              </a:pathLst>
            </a:custGeom>
            <a:solidFill>
              <a:srgbClr val="C2002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3" name="object 73"/>
            <p:cNvSpPr/>
            <p:nvPr/>
          </p:nvSpPr>
          <p:spPr>
            <a:xfrm>
              <a:off x="4970200" y="3931134"/>
              <a:ext cx="564515" cy="53975"/>
            </a:xfrm>
            <a:custGeom>
              <a:avLst/>
              <a:gdLst/>
              <a:ahLst/>
              <a:cxnLst/>
              <a:rect l="l" t="t" r="r" b="b"/>
              <a:pathLst>
                <a:path w="564514" h="53975">
                  <a:moveTo>
                    <a:pt x="564346" y="0"/>
                  </a:moveTo>
                  <a:lnTo>
                    <a:pt x="0" y="0"/>
                  </a:lnTo>
                  <a:lnTo>
                    <a:pt x="0" y="53697"/>
                  </a:lnTo>
                  <a:lnTo>
                    <a:pt x="564346" y="53697"/>
                  </a:lnTo>
                  <a:lnTo>
                    <a:pt x="564346" y="0"/>
                  </a:lnTo>
                  <a:close/>
                </a:path>
              </a:pathLst>
            </a:custGeom>
            <a:solidFill>
              <a:srgbClr val="C1002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4" name="object 74"/>
            <p:cNvSpPr/>
            <p:nvPr/>
          </p:nvSpPr>
          <p:spPr>
            <a:xfrm>
              <a:off x="4970200" y="3984756"/>
              <a:ext cx="564515" cy="51435"/>
            </a:xfrm>
            <a:custGeom>
              <a:avLst/>
              <a:gdLst/>
              <a:ahLst/>
              <a:cxnLst/>
              <a:rect l="l" t="t" r="r" b="b"/>
              <a:pathLst>
                <a:path w="564514" h="51435">
                  <a:moveTo>
                    <a:pt x="564346" y="0"/>
                  </a:moveTo>
                  <a:lnTo>
                    <a:pt x="0" y="0"/>
                  </a:lnTo>
                  <a:lnTo>
                    <a:pt x="0" y="51228"/>
                  </a:lnTo>
                  <a:lnTo>
                    <a:pt x="564346" y="51228"/>
                  </a:lnTo>
                  <a:lnTo>
                    <a:pt x="564346" y="0"/>
                  </a:lnTo>
                  <a:close/>
                </a:path>
              </a:pathLst>
            </a:custGeom>
            <a:solidFill>
              <a:srgbClr val="C0002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5" name="object 75"/>
            <p:cNvSpPr/>
            <p:nvPr/>
          </p:nvSpPr>
          <p:spPr>
            <a:xfrm>
              <a:off x="4970200" y="4036020"/>
              <a:ext cx="564515" cy="50800"/>
            </a:xfrm>
            <a:custGeom>
              <a:avLst/>
              <a:gdLst/>
              <a:ahLst/>
              <a:cxnLst/>
              <a:rect l="l" t="t" r="r" b="b"/>
              <a:pathLst>
                <a:path w="564514" h="50800">
                  <a:moveTo>
                    <a:pt x="564346" y="0"/>
                  </a:moveTo>
                  <a:lnTo>
                    <a:pt x="0" y="0"/>
                  </a:lnTo>
                  <a:lnTo>
                    <a:pt x="0" y="50610"/>
                  </a:lnTo>
                  <a:lnTo>
                    <a:pt x="564346" y="50610"/>
                  </a:lnTo>
                  <a:lnTo>
                    <a:pt x="564346" y="0"/>
                  </a:lnTo>
                  <a:close/>
                </a:path>
              </a:pathLst>
            </a:custGeom>
            <a:solidFill>
              <a:srgbClr val="BD002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6" name="object 76"/>
            <p:cNvSpPr/>
            <p:nvPr/>
          </p:nvSpPr>
          <p:spPr>
            <a:xfrm>
              <a:off x="4970200" y="4086618"/>
              <a:ext cx="564515" cy="53975"/>
            </a:xfrm>
            <a:custGeom>
              <a:avLst/>
              <a:gdLst/>
              <a:ahLst/>
              <a:cxnLst/>
              <a:rect l="l" t="t" r="r" b="b"/>
              <a:pathLst>
                <a:path w="564514" h="53975">
                  <a:moveTo>
                    <a:pt x="564346" y="0"/>
                  </a:moveTo>
                  <a:lnTo>
                    <a:pt x="0" y="0"/>
                  </a:lnTo>
                  <a:lnTo>
                    <a:pt x="0" y="53697"/>
                  </a:lnTo>
                  <a:lnTo>
                    <a:pt x="564346" y="53697"/>
                  </a:lnTo>
                  <a:lnTo>
                    <a:pt x="564346" y="0"/>
                  </a:lnTo>
                  <a:close/>
                </a:path>
              </a:pathLst>
            </a:custGeom>
            <a:solidFill>
              <a:srgbClr val="BC00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7" name="object 77"/>
            <p:cNvSpPr/>
            <p:nvPr/>
          </p:nvSpPr>
          <p:spPr>
            <a:xfrm>
              <a:off x="4970200" y="4140493"/>
              <a:ext cx="564515" cy="51435"/>
            </a:xfrm>
            <a:custGeom>
              <a:avLst/>
              <a:gdLst/>
              <a:ahLst/>
              <a:cxnLst/>
              <a:rect l="l" t="t" r="r" b="b"/>
              <a:pathLst>
                <a:path w="564514" h="51435">
                  <a:moveTo>
                    <a:pt x="564346" y="0"/>
                  </a:moveTo>
                  <a:lnTo>
                    <a:pt x="0" y="0"/>
                  </a:lnTo>
                  <a:lnTo>
                    <a:pt x="0" y="51228"/>
                  </a:lnTo>
                  <a:lnTo>
                    <a:pt x="564346" y="51228"/>
                  </a:lnTo>
                  <a:lnTo>
                    <a:pt x="564346" y="0"/>
                  </a:lnTo>
                  <a:close/>
                </a:path>
              </a:pathLst>
            </a:custGeom>
            <a:solidFill>
              <a:srgbClr val="BA00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8" name="object 78"/>
            <p:cNvSpPr/>
            <p:nvPr/>
          </p:nvSpPr>
          <p:spPr>
            <a:xfrm>
              <a:off x="4970200" y="4191504"/>
              <a:ext cx="564515" cy="50800"/>
            </a:xfrm>
            <a:custGeom>
              <a:avLst/>
              <a:gdLst/>
              <a:ahLst/>
              <a:cxnLst/>
              <a:rect l="l" t="t" r="r" b="b"/>
              <a:pathLst>
                <a:path w="564514" h="50800">
                  <a:moveTo>
                    <a:pt x="564346" y="0"/>
                  </a:moveTo>
                  <a:lnTo>
                    <a:pt x="0" y="0"/>
                  </a:lnTo>
                  <a:lnTo>
                    <a:pt x="0" y="50610"/>
                  </a:lnTo>
                  <a:lnTo>
                    <a:pt x="564346" y="50610"/>
                  </a:lnTo>
                  <a:lnTo>
                    <a:pt x="564346" y="0"/>
                  </a:lnTo>
                  <a:close/>
                </a:path>
              </a:pathLst>
            </a:custGeom>
            <a:solidFill>
              <a:srgbClr val="B800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9" name="object 79"/>
            <p:cNvSpPr/>
            <p:nvPr/>
          </p:nvSpPr>
          <p:spPr>
            <a:xfrm>
              <a:off x="4970200" y="4242102"/>
              <a:ext cx="564515" cy="53975"/>
            </a:xfrm>
            <a:custGeom>
              <a:avLst/>
              <a:gdLst/>
              <a:ahLst/>
              <a:cxnLst/>
              <a:rect l="l" t="t" r="r" b="b"/>
              <a:pathLst>
                <a:path w="564514" h="53975">
                  <a:moveTo>
                    <a:pt x="564346" y="0"/>
                  </a:moveTo>
                  <a:lnTo>
                    <a:pt x="0" y="0"/>
                  </a:lnTo>
                  <a:lnTo>
                    <a:pt x="0" y="53697"/>
                  </a:lnTo>
                  <a:lnTo>
                    <a:pt x="564346" y="53697"/>
                  </a:lnTo>
                  <a:lnTo>
                    <a:pt x="564346" y="0"/>
                  </a:lnTo>
                  <a:close/>
                </a:path>
              </a:pathLst>
            </a:custGeom>
            <a:solidFill>
              <a:srgbClr val="B8001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0" name="object 80"/>
            <p:cNvSpPr/>
            <p:nvPr/>
          </p:nvSpPr>
          <p:spPr>
            <a:xfrm>
              <a:off x="4970200" y="4295912"/>
              <a:ext cx="564515" cy="50800"/>
            </a:xfrm>
            <a:custGeom>
              <a:avLst/>
              <a:gdLst/>
              <a:ahLst/>
              <a:cxnLst/>
              <a:rect l="l" t="t" r="r" b="b"/>
              <a:pathLst>
                <a:path w="564514" h="50800">
                  <a:moveTo>
                    <a:pt x="564346" y="0"/>
                  </a:moveTo>
                  <a:lnTo>
                    <a:pt x="0" y="0"/>
                  </a:lnTo>
                  <a:lnTo>
                    <a:pt x="0" y="50610"/>
                  </a:lnTo>
                  <a:lnTo>
                    <a:pt x="564346" y="50610"/>
                  </a:lnTo>
                  <a:lnTo>
                    <a:pt x="564346" y="0"/>
                  </a:lnTo>
                  <a:close/>
                </a:path>
              </a:pathLst>
            </a:custGeom>
            <a:solidFill>
              <a:srgbClr val="B6001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1" name="object 81"/>
            <p:cNvSpPr/>
            <p:nvPr/>
          </p:nvSpPr>
          <p:spPr>
            <a:xfrm>
              <a:off x="4970200" y="4346525"/>
              <a:ext cx="564515" cy="54610"/>
            </a:xfrm>
            <a:custGeom>
              <a:avLst/>
              <a:gdLst/>
              <a:ahLst/>
              <a:cxnLst/>
              <a:rect l="l" t="t" r="r" b="b"/>
              <a:pathLst>
                <a:path w="564514" h="54610">
                  <a:moveTo>
                    <a:pt x="564346" y="0"/>
                  </a:moveTo>
                  <a:lnTo>
                    <a:pt x="0" y="0"/>
                  </a:lnTo>
                  <a:lnTo>
                    <a:pt x="0" y="54315"/>
                  </a:lnTo>
                  <a:lnTo>
                    <a:pt x="564346" y="54315"/>
                  </a:lnTo>
                  <a:lnTo>
                    <a:pt x="564346" y="0"/>
                  </a:lnTo>
                  <a:close/>
                </a:path>
              </a:pathLst>
            </a:custGeom>
            <a:solidFill>
              <a:srgbClr val="B5001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2" name="object 82"/>
            <p:cNvSpPr/>
            <p:nvPr/>
          </p:nvSpPr>
          <p:spPr>
            <a:xfrm>
              <a:off x="4970200" y="4400848"/>
              <a:ext cx="564515" cy="50800"/>
            </a:xfrm>
            <a:custGeom>
              <a:avLst/>
              <a:gdLst/>
              <a:ahLst/>
              <a:cxnLst/>
              <a:rect l="l" t="t" r="r" b="b"/>
              <a:pathLst>
                <a:path w="564514" h="50800">
                  <a:moveTo>
                    <a:pt x="564346" y="0"/>
                  </a:moveTo>
                  <a:lnTo>
                    <a:pt x="0" y="0"/>
                  </a:lnTo>
                  <a:lnTo>
                    <a:pt x="0" y="50613"/>
                  </a:lnTo>
                  <a:lnTo>
                    <a:pt x="564346" y="50613"/>
                  </a:lnTo>
                  <a:lnTo>
                    <a:pt x="564346" y="0"/>
                  </a:lnTo>
                  <a:close/>
                </a:path>
              </a:pathLst>
            </a:custGeom>
            <a:solidFill>
              <a:srgbClr val="B3001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3" name="object 83"/>
            <p:cNvSpPr/>
            <p:nvPr/>
          </p:nvSpPr>
          <p:spPr>
            <a:xfrm>
              <a:off x="4970200" y="4451447"/>
              <a:ext cx="564515" cy="50800"/>
            </a:xfrm>
            <a:custGeom>
              <a:avLst/>
              <a:gdLst/>
              <a:ahLst/>
              <a:cxnLst/>
              <a:rect l="l" t="t" r="r" b="b"/>
              <a:pathLst>
                <a:path w="564514" h="50800">
                  <a:moveTo>
                    <a:pt x="564346" y="0"/>
                  </a:moveTo>
                  <a:lnTo>
                    <a:pt x="0" y="0"/>
                  </a:lnTo>
                  <a:lnTo>
                    <a:pt x="0" y="50610"/>
                  </a:lnTo>
                  <a:lnTo>
                    <a:pt x="564346" y="50610"/>
                  </a:lnTo>
                  <a:lnTo>
                    <a:pt x="564346" y="0"/>
                  </a:lnTo>
                  <a:close/>
                </a:path>
              </a:pathLst>
            </a:custGeom>
            <a:solidFill>
              <a:srgbClr val="B1001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4" name="object 84"/>
            <p:cNvSpPr/>
            <p:nvPr/>
          </p:nvSpPr>
          <p:spPr>
            <a:xfrm>
              <a:off x="4970200" y="4502060"/>
              <a:ext cx="564515" cy="54610"/>
            </a:xfrm>
            <a:custGeom>
              <a:avLst/>
              <a:gdLst/>
              <a:ahLst/>
              <a:cxnLst/>
              <a:rect l="l" t="t" r="r" b="b"/>
              <a:pathLst>
                <a:path w="564514" h="54610">
                  <a:moveTo>
                    <a:pt x="564346" y="0"/>
                  </a:moveTo>
                  <a:lnTo>
                    <a:pt x="0" y="0"/>
                  </a:lnTo>
                  <a:lnTo>
                    <a:pt x="0" y="54315"/>
                  </a:lnTo>
                  <a:lnTo>
                    <a:pt x="564346" y="54315"/>
                  </a:lnTo>
                  <a:lnTo>
                    <a:pt x="564346" y="0"/>
                  </a:lnTo>
                  <a:close/>
                </a:path>
              </a:pathLst>
            </a:custGeom>
            <a:solidFill>
              <a:srgbClr val="AF001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5" name="object 85"/>
            <p:cNvSpPr/>
            <p:nvPr/>
          </p:nvSpPr>
          <p:spPr>
            <a:xfrm>
              <a:off x="4970200" y="4556383"/>
              <a:ext cx="564515" cy="50800"/>
            </a:xfrm>
            <a:custGeom>
              <a:avLst/>
              <a:gdLst/>
              <a:ahLst/>
              <a:cxnLst/>
              <a:rect l="l" t="t" r="r" b="b"/>
              <a:pathLst>
                <a:path w="564514" h="50800">
                  <a:moveTo>
                    <a:pt x="564346" y="0"/>
                  </a:moveTo>
                  <a:lnTo>
                    <a:pt x="0" y="0"/>
                  </a:lnTo>
                  <a:lnTo>
                    <a:pt x="0" y="50613"/>
                  </a:lnTo>
                  <a:lnTo>
                    <a:pt x="564346" y="50613"/>
                  </a:lnTo>
                  <a:lnTo>
                    <a:pt x="564346" y="0"/>
                  </a:lnTo>
                  <a:close/>
                </a:path>
              </a:pathLst>
            </a:custGeom>
            <a:solidFill>
              <a:srgbClr val="AD001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6" name="object 86"/>
            <p:cNvSpPr/>
            <p:nvPr/>
          </p:nvSpPr>
          <p:spPr>
            <a:xfrm>
              <a:off x="4970200" y="4607007"/>
              <a:ext cx="564515" cy="50800"/>
            </a:xfrm>
            <a:custGeom>
              <a:avLst/>
              <a:gdLst/>
              <a:ahLst/>
              <a:cxnLst/>
              <a:rect l="l" t="t" r="r" b="b"/>
              <a:pathLst>
                <a:path w="564514" h="50800">
                  <a:moveTo>
                    <a:pt x="564346" y="0"/>
                  </a:moveTo>
                  <a:lnTo>
                    <a:pt x="0" y="0"/>
                  </a:lnTo>
                  <a:lnTo>
                    <a:pt x="0" y="50610"/>
                  </a:lnTo>
                  <a:lnTo>
                    <a:pt x="564346" y="50610"/>
                  </a:lnTo>
                  <a:lnTo>
                    <a:pt x="564346" y="0"/>
                  </a:lnTo>
                  <a:close/>
                </a:path>
              </a:pathLst>
            </a:custGeom>
            <a:solidFill>
              <a:srgbClr val="AC001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7" name="object 87"/>
            <p:cNvSpPr/>
            <p:nvPr/>
          </p:nvSpPr>
          <p:spPr>
            <a:xfrm>
              <a:off x="4970200" y="4657595"/>
              <a:ext cx="564515" cy="54610"/>
            </a:xfrm>
            <a:custGeom>
              <a:avLst/>
              <a:gdLst/>
              <a:ahLst/>
              <a:cxnLst/>
              <a:rect l="l" t="t" r="r" b="b"/>
              <a:pathLst>
                <a:path w="564514" h="54610">
                  <a:moveTo>
                    <a:pt x="564346" y="0"/>
                  </a:moveTo>
                  <a:lnTo>
                    <a:pt x="0" y="0"/>
                  </a:lnTo>
                  <a:lnTo>
                    <a:pt x="0" y="54315"/>
                  </a:lnTo>
                  <a:lnTo>
                    <a:pt x="564346" y="54315"/>
                  </a:lnTo>
                  <a:lnTo>
                    <a:pt x="564346" y="0"/>
                  </a:lnTo>
                  <a:close/>
                </a:path>
              </a:pathLst>
            </a:custGeom>
            <a:solidFill>
              <a:srgbClr val="AB001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8" name="object 88"/>
            <p:cNvSpPr/>
            <p:nvPr/>
          </p:nvSpPr>
          <p:spPr>
            <a:xfrm>
              <a:off x="4970200" y="4711918"/>
              <a:ext cx="564515" cy="50800"/>
            </a:xfrm>
            <a:custGeom>
              <a:avLst/>
              <a:gdLst/>
              <a:ahLst/>
              <a:cxnLst/>
              <a:rect l="l" t="t" r="r" b="b"/>
              <a:pathLst>
                <a:path w="564514" h="50800">
                  <a:moveTo>
                    <a:pt x="564346" y="0"/>
                  </a:moveTo>
                  <a:lnTo>
                    <a:pt x="0" y="0"/>
                  </a:lnTo>
                  <a:lnTo>
                    <a:pt x="0" y="50613"/>
                  </a:lnTo>
                  <a:lnTo>
                    <a:pt x="564346" y="50613"/>
                  </a:lnTo>
                  <a:lnTo>
                    <a:pt x="564346" y="0"/>
                  </a:lnTo>
                  <a:close/>
                </a:path>
              </a:pathLst>
            </a:custGeom>
            <a:solidFill>
              <a:srgbClr val="A9001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9" name="object 89"/>
            <p:cNvSpPr/>
            <p:nvPr/>
          </p:nvSpPr>
          <p:spPr>
            <a:xfrm>
              <a:off x="4970200" y="4762544"/>
              <a:ext cx="564515" cy="53975"/>
            </a:xfrm>
            <a:custGeom>
              <a:avLst/>
              <a:gdLst/>
              <a:ahLst/>
              <a:cxnLst/>
              <a:rect l="l" t="t" r="r" b="b"/>
              <a:pathLst>
                <a:path w="564514" h="53975">
                  <a:moveTo>
                    <a:pt x="564346" y="0"/>
                  </a:moveTo>
                  <a:lnTo>
                    <a:pt x="0" y="0"/>
                  </a:lnTo>
                  <a:lnTo>
                    <a:pt x="0" y="53697"/>
                  </a:lnTo>
                  <a:lnTo>
                    <a:pt x="564346" y="53697"/>
                  </a:lnTo>
                  <a:lnTo>
                    <a:pt x="564346" y="0"/>
                  </a:lnTo>
                  <a:close/>
                </a:path>
              </a:pathLst>
            </a:custGeom>
            <a:solidFill>
              <a:srgbClr val="A800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0" name="object 90"/>
            <p:cNvSpPr/>
            <p:nvPr/>
          </p:nvSpPr>
          <p:spPr>
            <a:xfrm>
              <a:off x="4970200" y="4816242"/>
              <a:ext cx="564515" cy="51435"/>
            </a:xfrm>
            <a:custGeom>
              <a:avLst/>
              <a:gdLst/>
              <a:ahLst/>
              <a:cxnLst/>
              <a:rect l="l" t="t" r="r" b="b"/>
              <a:pathLst>
                <a:path w="564514" h="51435">
                  <a:moveTo>
                    <a:pt x="564346" y="0"/>
                  </a:moveTo>
                  <a:lnTo>
                    <a:pt x="0" y="0"/>
                  </a:lnTo>
                  <a:lnTo>
                    <a:pt x="0" y="51228"/>
                  </a:lnTo>
                  <a:lnTo>
                    <a:pt x="564346" y="51228"/>
                  </a:lnTo>
                  <a:lnTo>
                    <a:pt x="564346" y="0"/>
                  </a:lnTo>
                  <a:close/>
                </a:path>
              </a:pathLst>
            </a:custGeom>
            <a:solidFill>
              <a:srgbClr val="A600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1" name="object 91"/>
            <p:cNvSpPr/>
            <p:nvPr/>
          </p:nvSpPr>
          <p:spPr>
            <a:xfrm>
              <a:off x="4970200" y="4867455"/>
              <a:ext cx="564515" cy="50800"/>
            </a:xfrm>
            <a:custGeom>
              <a:avLst/>
              <a:gdLst/>
              <a:ahLst/>
              <a:cxnLst/>
              <a:rect l="l" t="t" r="r" b="b"/>
              <a:pathLst>
                <a:path w="564514" h="50800">
                  <a:moveTo>
                    <a:pt x="564346" y="0"/>
                  </a:moveTo>
                  <a:lnTo>
                    <a:pt x="0" y="0"/>
                  </a:lnTo>
                  <a:lnTo>
                    <a:pt x="0" y="50610"/>
                  </a:lnTo>
                  <a:lnTo>
                    <a:pt x="564346" y="50610"/>
                  </a:lnTo>
                  <a:lnTo>
                    <a:pt x="564346" y="0"/>
                  </a:lnTo>
                  <a:close/>
                </a:path>
              </a:pathLst>
            </a:custGeom>
            <a:solidFill>
              <a:srgbClr val="A400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2" name="object 92"/>
            <p:cNvSpPr/>
            <p:nvPr/>
          </p:nvSpPr>
          <p:spPr>
            <a:xfrm>
              <a:off x="4970200" y="4918079"/>
              <a:ext cx="564515" cy="53975"/>
            </a:xfrm>
            <a:custGeom>
              <a:avLst/>
              <a:gdLst/>
              <a:ahLst/>
              <a:cxnLst/>
              <a:rect l="l" t="t" r="r" b="b"/>
              <a:pathLst>
                <a:path w="564514" h="53975">
                  <a:moveTo>
                    <a:pt x="564346" y="0"/>
                  </a:moveTo>
                  <a:lnTo>
                    <a:pt x="0" y="0"/>
                  </a:lnTo>
                  <a:lnTo>
                    <a:pt x="0" y="53697"/>
                  </a:lnTo>
                  <a:lnTo>
                    <a:pt x="564346" y="53697"/>
                  </a:lnTo>
                  <a:lnTo>
                    <a:pt x="564346" y="0"/>
                  </a:lnTo>
                  <a:close/>
                </a:path>
              </a:pathLst>
            </a:custGeom>
            <a:solidFill>
              <a:srgbClr val="A200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3" name="object 93"/>
            <p:cNvSpPr/>
            <p:nvPr/>
          </p:nvSpPr>
          <p:spPr>
            <a:xfrm>
              <a:off x="4970200" y="4971762"/>
              <a:ext cx="564515" cy="50800"/>
            </a:xfrm>
            <a:custGeom>
              <a:avLst/>
              <a:gdLst/>
              <a:ahLst/>
              <a:cxnLst/>
              <a:rect l="l" t="t" r="r" b="b"/>
              <a:pathLst>
                <a:path w="564514" h="50800">
                  <a:moveTo>
                    <a:pt x="564346" y="0"/>
                  </a:moveTo>
                  <a:lnTo>
                    <a:pt x="0" y="0"/>
                  </a:lnTo>
                  <a:lnTo>
                    <a:pt x="0" y="50610"/>
                  </a:lnTo>
                  <a:lnTo>
                    <a:pt x="564346" y="50610"/>
                  </a:lnTo>
                  <a:lnTo>
                    <a:pt x="564346" y="0"/>
                  </a:lnTo>
                  <a:close/>
                </a:path>
              </a:pathLst>
            </a:custGeom>
            <a:solidFill>
              <a:srgbClr val="A1001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4" name="object 94"/>
            <p:cNvSpPr/>
            <p:nvPr/>
          </p:nvSpPr>
          <p:spPr>
            <a:xfrm>
              <a:off x="4970200" y="5022398"/>
              <a:ext cx="564515" cy="51435"/>
            </a:xfrm>
            <a:custGeom>
              <a:avLst/>
              <a:gdLst/>
              <a:ahLst/>
              <a:cxnLst/>
              <a:rect l="l" t="t" r="r" b="b"/>
              <a:pathLst>
                <a:path w="564514" h="51435">
                  <a:moveTo>
                    <a:pt x="564346" y="0"/>
                  </a:moveTo>
                  <a:lnTo>
                    <a:pt x="0" y="0"/>
                  </a:lnTo>
                  <a:lnTo>
                    <a:pt x="0" y="51228"/>
                  </a:lnTo>
                  <a:lnTo>
                    <a:pt x="564346" y="51228"/>
                  </a:lnTo>
                  <a:lnTo>
                    <a:pt x="564346" y="0"/>
                  </a:lnTo>
                  <a:close/>
                </a:path>
              </a:pathLst>
            </a:custGeom>
            <a:solidFill>
              <a:srgbClr val="A0001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5" name="object 95"/>
            <p:cNvSpPr/>
            <p:nvPr/>
          </p:nvSpPr>
          <p:spPr>
            <a:xfrm>
              <a:off x="4970200" y="5073614"/>
              <a:ext cx="564515" cy="53975"/>
            </a:xfrm>
            <a:custGeom>
              <a:avLst/>
              <a:gdLst/>
              <a:ahLst/>
              <a:cxnLst/>
              <a:rect l="l" t="t" r="r" b="b"/>
              <a:pathLst>
                <a:path w="564514" h="53975">
                  <a:moveTo>
                    <a:pt x="564346" y="0"/>
                  </a:moveTo>
                  <a:lnTo>
                    <a:pt x="0" y="0"/>
                  </a:lnTo>
                  <a:lnTo>
                    <a:pt x="0" y="53697"/>
                  </a:lnTo>
                  <a:lnTo>
                    <a:pt x="564346" y="53697"/>
                  </a:lnTo>
                  <a:lnTo>
                    <a:pt x="564346" y="0"/>
                  </a:lnTo>
                  <a:close/>
                </a:path>
              </a:pathLst>
            </a:custGeom>
            <a:solidFill>
              <a:srgbClr val="9F001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6" name="object 96"/>
            <p:cNvSpPr/>
            <p:nvPr/>
          </p:nvSpPr>
          <p:spPr>
            <a:xfrm>
              <a:off x="4970200" y="5127322"/>
              <a:ext cx="564515" cy="50800"/>
            </a:xfrm>
            <a:custGeom>
              <a:avLst/>
              <a:gdLst/>
              <a:ahLst/>
              <a:cxnLst/>
              <a:rect l="l" t="t" r="r" b="b"/>
              <a:pathLst>
                <a:path w="564514" h="50800">
                  <a:moveTo>
                    <a:pt x="564346" y="0"/>
                  </a:moveTo>
                  <a:lnTo>
                    <a:pt x="0" y="0"/>
                  </a:lnTo>
                  <a:lnTo>
                    <a:pt x="0" y="50610"/>
                  </a:lnTo>
                  <a:lnTo>
                    <a:pt x="564346" y="50610"/>
                  </a:lnTo>
                  <a:lnTo>
                    <a:pt x="564346" y="0"/>
                  </a:lnTo>
                  <a:close/>
                </a:path>
              </a:pathLst>
            </a:custGeom>
            <a:solidFill>
              <a:srgbClr val="9E001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7" name="object 97"/>
            <p:cNvSpPr/>
            <p:nvPr/>
          </p:nvSpPr>
          <p:spPr>
            <a:xfrm>
              <a:off x="4970200" y="5177933"/>
              <a:ext cx="564515" cy="51435"/>
            </a:xfrm>
            <a:custGeom>
              <a:avLst/>
              <a:gdLst/>
              <a:ahLst/>
              <a:cxnLst/>
              <a:rect l="l" t="t" r="r" b="b"/>
              <a:pathLst>
                <a:path w="564514" h="51435">
                  <a:moveTo>
                    <a:pt x="564346" y="0"/>
                  </a:moveTo>
                  <a:lnTo>
                    <a:pt x="0" y="0"/>
                  </a:lnTo>
                  <a:lnTo>
                    <a:pt x="0" y="51228"/>
                  </a:lnTo>
                  <a:lnTo>
                    <a:pt x="564346" y="51228"/>
                  </a:lnTo>
                  <a:lnTo>
                    <a:pt x="564346" y="0"/>
                  </a:lnTo>
                  <a:close/>
                </a:path>
              </a:pathLst>
            </a:custGeom>
            <a:solidFill>
              <a:srgbClr val="9D001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8" name="object 98"/>
            <p:cNvSpPr/>
            <p:nvPr/>
          </p:nvSpPr>
          <p:spPr>
            <a:xfrm>
              <a:off x="4970200" y="5229149"/>
              <a:ext cx="564515" cy="53975"/>
            </a:xfrm>
            <a:custGeom>
              <a:avLst/>
              <a:gdLst/>
              <a:ahLst/>
              <a:cxnLst/>
              <a:rect l="l" t="t" r="r" b="b"/>
              <a:pathLst>
                <a:path w="564514" h="53975">
                  <a:moveTo>
                    <a:pt x="564346" y="0"/>
                  </a:moveTo>
                  <a:lnTo>
                    <a:pt x="0" y="0"/>
                  </a:lnTo>
                  <a:lnTo>
                    <a:pt x="0" y="53697"/>
                  </a:lnTo>
                  <a:lnTo>
                    <a:pt x="564346" y="53697"/>
                  </a:lnTo>
                  <a:lnTo>
                    <a:pt x="564346" y="0"/>
                  </a:lnTo>
                  <a:close/>
                </a:path>
              </a:pathLst>
            </a:custGeom>
            <a:solidFill>
              <a:srgbClr val="9C001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9" name="object 99"/>
            <p:cNvSpPr/>
            <p:nvPr/>
          </p:nvSpPr>
          <p:spPr>
            <a:xfrm>
              <a:off x="4970200" y="5282854"/>
              <a:ext cx="564515" cy="50800"/>
            </a:xfrm>
            <a:custGeom>
              <a:avLst/>
              <a:gdLst/>
              <a:ahLst/>
              <a:cxnLst/>
              <a:rect l="l" t="t" r="r" b="b"/>
              <a:pathLst>
                <a:path w="564514" h="50800">
                  <a:moveTo>
                    <a:pt x="564346" y="0"/>
                  </a:moveTo>
                  <a:lnTo>
                    <a:pt x="0" y="0"/>
                  </a:lnTo>
                  <a:lnTo>
                    <a:pt x="0" y="50613"/>
                  </a:lnTo>
                  <a:lnTo>
                    <a:pt x="564346" y="50613"/>
                  </a:lnTo>
                  <a:lnTo>
                    <a:pt x="564346" y="0"/>
                  </a:lnTo>
                  <a:close/>
                </a:path>
              </a:pathLst>
            </a:custGeom>
            <a:solidFill>
              <a:srgbClr val="9B001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0" name="object 100"/>
            <p:cNvSpPr/>
            <p:nvPr/>
          </p:nvSpPr>
          <p:spPr>
            <a:xfrm>
              <a:off x="4970200" y="5333470"/>
              <a:ext cx="564515" cy="54610"/>
            </a:xfrm>
            <a:custGeom>
              <a:avLst/>
              <a:gdLst/>
              <a:ahLst/>
              <a:cxnLst/>
              <a:rect l="l" t="t" r="r" b="b"/>
              <a:pathLst>
                <a:path w="564514" h="54610">
                  <a:moveTo>
                    <a:pt x="564346" y="0"/>
                  </a:moveTo>
                  <a:lnTo>
                    <a:pt x="0" y="0"/>
                  </a:lnTo>
                  <a:lnTo>
                    <a:pt x="0" y="54315"/>
                  </a:lnTo>
                  <a:lnTo>
                    <a:pt x="564346" y="54315"/>
                  </a:lnTo>
                  <a:lnTo>
                    <a:pt x="564346" y="0"/>
                  </a:lnTo>
                  <a:close/>
                </a:path>
              </a:pathLst>
            </a:custGeom>
            <a:solidFill>
              <a:srgbClr val="9A001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1" name="object 101"/>
            <p:cNvSpPr/>
            <p:nvPr/>
          </p:nvSpPr>
          <p:spPr>
            <a:xfrm>
              <a:off x="4970200" y="5387770"/>
              <a:ext cx="564515" cy="50800"/>
            </a:xfrm>
            <a:custGeom>
              <a:avLst/>
              <a:gdLst/>
              <a:ahLst/>
              <a:cxnLst/>
              <a:rect l="l" t="t" r="r" b="b"/>
              <a:pathLst>
                <a:path w="564514" h="50800">
                  <a:moveTo>
                    <a:pt x="564346" y="0"/>
                  </a:moveTo>
                  <a:lnTo>
                    <a:pt x="0" y="0"/>
                  </a:lnTo>
                  <a:lnTo>
                    <a:pt x="0" y="50610"/>
                  </a:lnTo>
                  <a:lnTo>
                    <a:pt x="564346" y="50610"/>
                  </a:lnTo>
                  <a:lnTo>
                    <a:pt x="564346" y="0"/>
                  </a:lnTo>
                  <a:close/>
                </a:path>
              </a:pathLst>
            </a:custGeom>
            <a:solidFill>
              <a:srgbClr val="99001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2" name="object 102"/>
            <p:cNvSpPr/>
            <p:nvPr/>
          </p:nvSpPr>
          <p:spPr>
            <a:xfrm>
              <a:off x="4970200" y="5438389"/>
              <a:ext cx="564515" cy="50800"/>
            </a:xfrm>
            <a:custGeom>
              <a:avLst/>
              <a:gdLst/>
              <a:ahLst/>
              <a:cxnLst/>
              <a:rect l="l" t="t" r="r" b="b"/>
              <a:pathLst>
                <a:path w="564514" h="50800">
                  <a:moveTo>
                    <a:pt x="564346" y="0"/>
                  </a:moveTo>
                  <a:lnTo>
                    <a:pt x="0" y="0"/>
                  </a:lnTo>
                  <a:lnTo>
                    <a:pt x="0" y="50613"/>
                  </a:lnTo>
                  <a:lnTo>
                    <a:pt x="564346" y="50613"/>
                  </a:lnTo>
                  <a:lnTo>
                    <a:pt x="564346" y="0"/>
                  </a:lnTo>
                  <a:close/>
                </a:path>
              </a:pathLst>
            </a:custGeom>
            <a:solidFill>
              <a:srgbClr val="99001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3" name="object 103"/>
            <p:cNvSpPr/>
            <p:nvPr/>
          </p:nvSpPr>
          <p:spPr>
            <a:xfrm>
              <a:off x="4970200" y="5489015"/>
              <a:ext cx="564515" cy="53975"/>
            </a:xfrm>
            <a:custGeom>
              <a:avLst/>
              <a:gdLst/>
              <a:ahLst/>
              <a:cxnLst/>
              <a:rect l="l" t="t" r="r" b="b"/>
              <a:pathLst>
                <a:path w="564514" h="53975">
                  <a:moveTo>
                    <a:pt x="564346" y="0"/>
                  </a:moveTo>
                  <a:lnTo>
                    <a:pt x="0" y="0"/>
                  </a:lnTo>
                  <a:lnTo>
                    <a:pt x="0" y="53697"/>
                  </a:lnTo>
                  <a:lnTo>
                    <a:pt x="564346" y="53697"/>
                  </a:lnTo>
                  <a:lnTo>
                    <a:pt x="564346" y="0"/>
                  </a:lnTo>
                  <a:close/>
                </a:path>
              </a:pathLst>
            </a:custGeom>
            <a:solidFill>
              <a:srgbClr val="97001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4" name="object 104"/>
            <p:cNvSpPr/>
            <p:nvPr/>
          </p:nvSpPr>
          <p:spPr>
            <a:xfrm>
              <a:off x="4970196" y="5542724"/>
              <a:ext cx="564515" cy="102235"/>
            </a:xfrm>
            <a:custGeom>
              <a:avLst/>
              <a:gdLst/>
              <a:ahLst/>
              <a:cxnLst/>
              <a:rect l="l" t="t" r="r" b="b"/>
              <a:pathLst>
                <a:path w="564514" h="102235">
                  <a:moveTo>
                    <a:pt x="564349" y="0"/>
                  </a:moveTo>
                  <a:lnTo>
                    <a:pt x="0" y="0"/>
                  </a:lnTo>
                  <a:lnTo>
                    <a:pt x="0" y="51206"/>
                  </a:lnTo>
                  <a:lnTo>
                    <a:pt x="0" y="101815"/>
                  </a:lnTo>
                  <a:lnTo>
                    <a:pt x="564349" y="101815"/>
                  </a:lnTo>
                  <a:lnTo>
                    <a:pt x="564349" y="51219"/>
                  </a:lnTo>
                  <a:lnTo>
                    <a:pt x="564349" y="0"/>
                  </a:lnTo>
                  <a:close/>
                </a:path>
              </a:pathLst>
            </a:custGeom>
            <a:solidFill>
              <a:srgbClr val="96001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5" name="object 105"/>
            <p:cNvSpPr/>
            <p:nvPr/>
          </p:nvSpPr>
          <p:spPr>
            <a:xfrm>
              <a:off x="4970200" y="5644550"/>
              <a:ext cx="564515" cy="53975"/>
            </a:xfrm>
            <a:custGeom>
              <a:avLst/>
              <a:gdLst/>
              <a:ahLst/>
              <a:cxnLst/>
              <a:rect l="l" t="t" r="r" b="b"/>
              <a:pathLst>
                <a:path w="564514" h="53975">
                  <a:moveTo>
                    <a:pt x="564346" y="0"/>
                  </a:moveTo>
                  <a:lnTo>
                    <a:pt x="0" y="0"/>
                  </a:lnTo>
                  <a:lnTo>
                    <a:pt x="0" y="53697"/>
                  </a:lnTo>
                  <a:lnTo>
                    <a:pt x="564346" y="53697"/>
                  </a:lnTo>
                  <a:lnTo>
                    <a:pt x="564346" y="0"/>
                  </a:lnTo>
                  <a:close/>
                </a:path>
              </a:pathLst>
            </a:custGeom>
            <a:solidFill>
              <a:srgbClr val="95001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6" name="object 106"/>
            <p:cNvSpPr/>
            <p:nvPr/>
          </p:nvSpPr>
          <p:spPr>
            <a:xfrm>
              <a:off x="4970196" y="5698248"/>
              <a:ext cx="564515" cy="155575"/>
            </a:xfrm>
            <a:custGeom>
              <a:avLst/>
              <a:gdLst/>
              <a:ahLst/>
              <a:cxnLst/>
              <a:rect l="l" t="t" r="r" b="b"/>
              <a:pathLst>
                <a:path w="564514" h="155575">
                  <a:moveTo>
                    <a:pt x="564349" y="104927"/>
                  </a:moveTo>
                  <a:lnTo>
                    <a:pt x="0" y="104927"/>
                  </a:lnTo>
                  <a:lnTo>
                    <a:pt x="0" y="155536"/>
                  </a:lnTo>
                  <a:lnTo>
                    <a:pt x="564349" y="155536"/>
                  </a:lnTo>
                  <a:lnTo>
                    <a:pt x="564349" y="104927"/>
                  </a:lnTo>
                  <a:close/>
                </a:path>
                <a:path w="564514" h="155575">
                  <a:moveTo>
                    <a:pt x="564349" y="0"/>
                  </a:moveTo>
                  <a:lnTo>
                    <a:pt x="0" y="0"/>
                  </a:lnTo>
                  <a:lnTo>
                    <a:pt x="0" y="51219"/>
                  </a:lnTo>
                  <a:lnTo>
                    <a:pt x="0" y="104914"/>
                  </a:lnTo>
                  <a:lnTo>
                    <a:pt x="564349" y="104914"/>
                  </a:lnTo>
                  <a:lnTo>
                    <a:pt x="564349" y="51231"/>
                  </a:lnTo>
                  <a:lnTo>
                    <a:pt x="564349" y="0"/>
                  </a:lnTo>
                  <a:close/>
                </a:path>
              </a:pathLst>
            </a:custGeom>
            <a:solidFill>
              <a:srgbClr val="94001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7" name="object 107"/>
            <p:cNvSpPr/>
            <p:nvPr/>
          </p:nvSpPr>
          <p:spPr>
            <a:xfrm>
              <a:off x="4970196" y="5853798"/>
              <a:ext cx="564515" cy="155575"/>
            </a:xfrm>
            <a:custGeom>
              <a:avLst/>
              <a:gdLst/>
              <a:ahLst/>
              <a:cxnLst/>
              <a:rect l="l" t="t" r="r" b="b"/>
              <a:pathLst>
                <a:path w="564514" h="155575">
                  <a:moveTo>
                    <a:pt x="564349" y="104914"/>
                  </a:moveTo>
                  <a:lnTo>
                    <a:pt x="0" y="104914"/>
                  </a:lnTo>
                  <a:lnTo>
                    <a:pt x="0" y="155524"/>
                  </a:lnTo>
                  <a:lnTo>
                    <a:pt x="564349" y="155524"/>
                  </a:lnTo>
                  <a:lnTo>
                    <a:pt x="564349" y="104914"/>
                  </a:lnTo>
                  <a:close/>
                </a:path>
                <a:path w="564514" h="155575">
                  <a:moveTo>
                    <a:pt x="564349" y="0"/>
                  </a:moveTo>
                  <a:lnTo>
                    <a:pt x="0" y="0"/>
                  </a:lnTo>
                  <a:lnTo>
                    <a:pt x="0" y="50584"/>
                  </a:lnTo>
                  <a:lnTo>
                    <a:pt x="0" y="104902"/>
                  </a:lnTo>
                  <a:lnTo>
                    <a:pt x="564349" y="104902"/>
                  </a:lnTo>
                  <a:lnTo>
                    <a:pt x="564349" y="50609"/>
                  </a:lnTo>
                  <a:lnTo>
                    <a:pt x="564349" y="0"/>
                  </a:lnTo>
                  <a:close/>
                </a:path>
              </a:pathLst>
            </a:custGeom>
            <a:solidFill>
              <a:srgbClr val="93001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8" name="object 108"/>
            <p:cNvSpPr/>
            <p:nvPr/>
          </p:nvSpPr>
          <p:spPr>
            <a:xfrm>
              <a:off x="4970200" y="2633816"/>
              <a:ext cx="539750" cy="3353435"/>
            </a:xfrm>
            <a:custGeom>
              <a:avLst/>
              <a:gdLst/>
              <a:ahLst/>
              <a:cxnLst/>
              <a:rect l="l" t="t" r="r" b="b"/>
              <a:pathLst>
                <a:path w="539750" h="3353435">
                  <a:moveTo>
                    <a:pt x="0" y="3353293"/>
                  </a:moveTo>
                  <a:lnTo>
                    <a:pt x="539323" y="3353293"/>
                  </a:lnTo>
                  <a:lnTo>
                    <a:pt x="539323" y="0"/>
                  </a:lnTo>
                  <a:lnTo>
                    <a:pt x="0" y="0"/>
                  </a:lnTo>
                  <a:lnTo>
                    <a:pt x="0" y="3353293"/>
                  </a:lnTo>
                  <a:close/>
                </a:path>
              </a:pathLst>
            </a:custGeom>
            <a:ln w="14554">
              <a:solidFill>
                <a:srgbClr val="EAEAE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9" name="object 109"/>
          <p:cNvSpPr txBox="1"/>
          <p:nvPr/>
        </p:nvSpPr>
        <p:spPr>
          <a:xfrm>
            <a:off x="4977482" y="5424719"/>
            <a:ext cx="525145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81280">
              <a:lnSpc>
                <a:spcPct val="100000"/>
              </a:lnSpc>
              <a:spcBef>
                <a:spcPts val="100"/>
              </a:spcBef>
            </a:pPr>
            <a:r>
              <a:rPr dirty="0" sz="1700" spc="114" b="1">
                <a:solidFill>
                  <a:srgbClr val="FFFFFF"/>
                </a:solidFill>
                <a:latin typeface="Arial"/>
                <a:cs typeface="Arial"/>
              </a:rPr>
              <a:t>2x2</a:t>
            </a:r>
            <a:endParaRPr sz="1700">
              <a:latin typeface="Arial"/>
              <a:cs typeface="Arial"/>
            </a:endParaRPr>
          </a:p>
        </p:txBody>
      </p:sp>
      <p:grpSp>
        <p:nvGrpSpPr>
          <p:cNvPr id="110" name="object 110"/>
          <p:cNvGrpSpPr/>
          <p:nvPr/>
        </p:nvGrpSpPr>
        <p:grpSpPr>
          <a:xfrm>
            <a:off x="7837613" y="5139471"/>
            <a:ext cx="1179830" cy="869950"/>
            <a:chOff x="7837613" y="5139471"/>
            <a:chExt cx="1179830" cy="869950"/>
          </a:xfrm>
        </p:grpSpPr>
        <p:sp>
          <p:nvSpPr>
            <p:cNvPr id="111" name="object 111"/>
            <p:cNvSpPr/>
            <p:nvPr/>
          </p:nvSpPr>
          <p:spPr>
            <a:xfrm>
              <a:off x="7844587" y="5146446"/>
              <a:ext cx="1172845" cy="92075"/>
            </a:xfrm>
            <a:custGeom>
              <a:avLst/>
              <a:gdLst/>
              <a:ahLst/>
              <a:cxnLst/>
              <a:rect l="l" t="t" r="r" b="b"/>
              <a:pathLst>
                <a:path w="1172845" h="92075">
                  <a:moveTo>
                    <a:pt x="1172514" y="79006"/>
                  </a:moveTo>
                  <a:lnTo>
                    <a:pt x="0" y="79006"/>
                  </a:lnTo>
                  <a:lnTo>
                    <a:pt x="0" y="91960"/>
                  </a:lnTo>
                  <a:lnTo>
                    <a:pt x="1172514" y="91960"/>
                  </a:lnTo>
                  <a:lnTo>
                    <a:pt x="1172514" y="79006"/>
                  </a:lnTo>
                  <a:close/>
                </a:path>
                <a:path w="1172845" h="92075">
                  <a:moveTo>
                    <a:pt x="1172514" y="53708"/>
                  </a:moveTo>
                  <a:lnTo>
                    <a:pt x="0" y="53708"/>
                  </a:lnTo>
                  <a:lnTo>
                    <a:pt x="0" y="66649"/>
                  </a:lnTo>
                  <a:lnTo>
                    <a:pt x="0" y="78994"/>
                  </a:lnTo>
                  <a:lnTo>
                    <a:pt x="1172514" y="78994"/>
                  </a:lnTo>
                  <a:lnTo>
                    <a:pt x="1172514" y="66662"/>
                  </a:lnTo>
                  <a:lnTo>
                    <a:pt x="1172514" y="53708"/>
                  </a:lnTo>
                  <a:close/>
                </a:path>
                <a:path w="1172845" h="92075">
                  <a:moveTo>
                    <a:pt x="1172514" y="25323"/>
                  </a:moveTo>
                  <a:lnTo>
                    <a:pt x="0" y="25323"/>
                  </a:lnTo>
                  <a:lnTo>
                    <a:pt x="0" y="41351"/>
                  </a:lnTo>
                  <a:lnTo>
                    <a:pt x="0" y="53695"/>
                  </a:lnTo>
                  <a:lnTo>
                    <a:pt x="1172514" y="53695"/>
                  </a:lnTo>
                  <a:lnTo>
                    <a:pt x="1172514" y="41363"/>
                  </a:lnTo>
                  <a:lnTo>
                    <a:pt x="1172514" y="25323"/>
                  </a:lnTo>
                  <a:close/>
                </a:path>
                <a:path w="1172845" h="92075">
                  <a:moveTo>
                    <a:pt x="1172514" y="12357"/>
                  </a:moveTo>
                  <a:lnTo>
                    <a:pt x="0" y="12357"/>
                  </a:lnTo>
                  <a:lnTo>
                    <a:pt x="0" y="25311"/>
                  </a:lnTo>
                  <a:lnTo>
                    <a:pt x="1172514" y="25311"/>
                  </a:lnTo>
                  <a:lnTo>
                    <a:pt x="1172514" y="12357"/>
                  </a:lnTo>
                  <a:close/>
                </a:path>
                <a:path w="1172845" h="92075">
                  <a:moveTo>
                    <a:pt x="1172514" y="0"/>
                  </a:moveTo>
                  <a:lnTo>
                    <a:pt x="0" y="0"/>
                  </a:lnTo>
                  <a:lnTo>
                    <a:pt x="0" y="12344"/>
                  </a:lnTo>
                  <a:lnTo>
                    <a:pt x="1172514" y="12344"/>
                  </a:lnTo>
                  <a:lnTo>
                    <a:pt x="1172514" y="0"/>
                  </a:lnTo>
                  <a:close/>
                </a:path>
              </a:pathLst>
            </a:custGeom>
            <a:solidFill>
              <a:srgbClr val="D2002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2" name="object 112"/>
            <p:cNvSpPr/>
            <p:nvPr/>
          </p:nvSpPr>
          <p:spPr>
            <a:xfrm>
              <a:off x="7844587" y="5238419"/>
              <a:ext cx="1172845" cy="28575"/>
            </a:xfrm>
            <a:custGeom>
              <a:avLst/>
              <a:gdLst/>
              <a:ahLst/>
              <a:cxnLst/>
              <a:rect l="l" t="t" r="r" b="b"/>
              <a:pathLst>
                <a:path w="1172845" h="28575">
                  <a:moveTo>
                    <a:pt x="1172514" y="0"/>
                  </a:moveTo>
                  <a:lnTo>
                    <a:pt x="0" y="0"/>
                  </a:lnTo>
                  <a:lnTo>
                    <a:pt x="0" y="12954"/>
                  </a:lnTo>
                  <a:lnTo>
                    <a:pt x="0" y="28384"/>
                  </a:lnTo>
                  <a:lnTo>
                    <a:pt x="1172514" y="28384"/>
                  </a:lnTo>
                  <a:lnTo>
                    <a:pt x="1172514" y="12954"/>
                  </a:lnTo>
                  <a:lnTo>
                    <a:pt x="1172514" y="0"/>
                  </a:lnTo>
                  <a:close/>
                </a:path>
              </a:pathLst>
            </a:custGeom>
            <a:solidFill>
              <a:srgbClr val="D1002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3" name="object 113"/>
            <p:cNvSpPr/>
            <p:nvPr/>
          </p:nvSpPr>
          <p:spPr>
            <a:xfrm>
              <a:off x="7844587" y="5266804"/>
              <a:ext cx="1172845" cy="25400"/>
            </a:xfrm>
            <a:custGeom>
              <a:avLst/>
              <a:gdLst/>
              <a:ahLst/>
              <a:cxnLst/>
              <a:rect l="l" t="t" r="r" b="b"/>
              <a:pathLst>
                <a:path w="1172845" h="25400">
                  <a:moveTo>
                    <a:pt x="1172514" y="12966"/>
                  </a:moveTo>
                  <a:lnTo>
                    <a:pt x="0" y="12966"/>
                  </a:lnTo>
                  <a:lnTo>
                    <a:pt x="0" y="25311"/>
                  </a:lnTo>
                  <a:lnTo>
                    <a:pt x="1172514" y="25311"/>
                  </a:lnTo>
                  <a:lnTo>
                    <a:pt x="1172514" y="12966"/>
                  </a:lnTo>
                  <a:close/>
                </a:path>
                <a:path w="1172845" h="25400">
                  <a:moveTo>
                    <a:pt x="1172514" y="0"/>
                  </a:moveTo>
                  <a:lnTo>
                    <a:pt x="0" y="0"/>
                  </a:lnTo>
                  <a:lnTo>
                    <a:pt x="0" y="12954"/>
                  </a:lnTo>
                  <a:lnTo>
                    <a:pt x="1172514" y="12954"/>
                  </a:lnTo>
                  <a:lnTo>
                    <a:pt x="1172514" y="0"/>
                  </a:lnTo>
                  <a:close/>
                </a:path>
              </a:pathLst>
            </a:custGeom>
            <a:solidFill>
              <a:srgbClr val="D0002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4" name="object 114"/>
            <p:cNvSpPr/>
            <p:nvPr/>
          </p:nvSpPr>
          <p:spPr>
            <a:xfrm>
              <a:off x="7844587" y="5292128"/>
              <a:ext cx="1172845" cy="25400"/>
            </a:xfrm>
            <a:custGeom>
              <a:avLst/>
              <a:gdLst/>
              <a:ahLst/>
              <a:cxnLst/>
              <a:rect l="l" t="t" r="r" b="b"/>
              <a:pathLst>
                <a:path w="1172845" h="25400">
                  <a:moveTo>
                    <a:pt x="1172514" y="0"/>
                  </a:moveTo>
                  <a:lnTo>
                    <a:pt x="0" y="0"/>
                  </a:lnTo>
                  <a:lnTo>
                    <a:pt x="0" y="12941"/>
                  </a:lnTo>
                  <a:lnTo>
                    <a:pt x="0" y="25285"/>
                  </a:lnTo>
                  <a:lnTo>
                    <a:pt x="1172514" y="25285"/>
                  </a:lnTo>
                  <a:lnTo>
                    <a:pt x="1172514" y="12954"/>
                  </a:lnTo>
                  <a:lnTo>
                    <a:pt x="1172514" y="0"/>
                  </a:lnTo>
                  <a:close/>
                </a:path>
              </a:pathLst>
            </a:custGeom>
            <a:solidFill>
              <a:srgbClr val="CF002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5" name="object 115"/>
            <p:cNvSpPr/>
            <p:nvPr/>
          </p:nvSpPr>
          <p:spPr>
            <a:xfrm>
              <a:off x="7844598" y="5317420"/>
              <a:ext cx="1172845" cy="16510"/>
            </a:xfrm>
            <a:custGeom>
              <a:avLst/>
              <a:gdLst/>
              <a:ahLst/>
              <a:cxnLst/>
              <a:rect l="l" t="t" r="r" b="b"/>
              <a:pathLst>
                <a:path w="1172845" h="16510">
                  <a:moveTo>
                    <a:pt x="1172505" y="0"/>
                  </a:moveTo>
                  <a:lnTo>
                    <a:pt x="0" y="0"/>
                  </a:lnTo>
                  <a:lnTo>
                    <a:pt x="0" y="16048"/>
                  </a:lnTo>
                  <a:lnTo>
                    <a:pt x="1172505" y="16048"/>
                  </a:lnTo>
                  <a:lnTo>
                    <a:pt x="1172505" y="0"/>
                  </a:lnTo>
                  <a:close/>
                </a:path>
              </a:pathLst>
            </a:custGeom>
            <a:solidFill>
              <a:srgbClr val="CE002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6" name="object 116"/>
            <p:cNvSpPr/>
            <p:nvPr/>
          </p:nvSpPr>
          <p:spPr>
            <a:xfrm>
              <a:off x="7844598" y="5333472"/>
              <a:ext cx="1172845" cy="13335"/>
            </a:xfrm>
            <a:custGeom>
              <a:avLst/>
              <a:gdLst/>
              <a:ahLst/>
              <a:cxnLst/>
              <a:rect l="l" t="t" r="r" b="b"/>
              <a:pathLst>
                <a:path w="1172845" h="13335">
                  <a:moveTo>
                    <a:pt x="1172505" y="0"/>
                  </a:moveTo>
                  <a:lnTo>
                    <a:pt x="0" y="0"/>
                  </a:lnTo>
                  <a:lnTo>
                    <a:pt x="0" y="12961"/>
                  </a:lnTo>
                  <a:lnTo>
                    <a:pt x="1172505" y="12961"/>
                  </a:lnTo>
                  <a:lnTo>
                    <a:pt x="1172505" y="0"/>
                  </a:lnTo>
                  <a:close/>
                </a:path>
              </a:pathLst>
            </a:custGeom>
            <a:solidFill>
              <a:srgbClr val="CD002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7" name="object 117"/>
            <p:cNvSpPr/>
            <p:nvPr/>
          </p:nvSpPr>
          <p:spPr>
            <a:xfrm>
              <a:off x="7844587" y="5346433"/>
              <a:ext cx="1172845" cy="25400"/>
            </a:xfrm>
            <a:custGeom>
              <a:avLst/>
              <a:gdLst/>
              <a:ahLst/>
              <a:cxnLst/>
              <a:rect l="l" t="t" r="r" b="b"/>
              <a:pathLst>
                <a:path w="1172845" h="25400">
                  <a:moveTo>
                    <a:pt x="1172514" y="0"/>
                  </a:moveTo>
                  <a:lnTo>
                    <a:pt x="0" y="0"/>
                  </a:lnTo>
                  <a:lnTo>
                    <a:pt x="0" y="12344"/>
                  </a:lnTo>
                  <a:lnTo>
                    <a:pt x="0" y="25298"/>
                  </a:lnTo>
                  <a:lnTo>
                    <a:pt x="1172514" y="25298"/>
                  </a:lnTo>
                  <a:lnTo>
                    <a:pt x="1172514" y="12344"/>
                  </a:lnTo>
                  <a:lnTo>
                    <a:pt x="1172514" y="0"/>
                  </a:lnTo>
                  <a:close/>
                </a:path>
              </a:pathLst>
            </a:custGeom>
            <a:solidFill>
              <a:srgbClr val="CC002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8" name="object 118"/>
            <p:cNvSpPr/>
            <p:nvPr/>
          </p:nvSpPr>
          <p:spPr>
            <a:xfrm>
              <a:off x="7844598" y="5371744"/>
              <a:ext cx="1172845" cy="12700"/>
            </a:xfrm>
            <a:custGeom>
              <a:avLst/>
              <a:gdLst/>
              <a:ahLst/>
              <a:cxnLst/>
              <a:rect l="l" t="t" r="r" b="b"/>
              <a:pathLst>
                <a:path w="1172845" h="12700">
                  <a:moveTo>
                    <a:pt x="1172505" y="0"/>
                  </a:moveTo>
                  <a:lnTo>
                    <a:pt x="0" y="0"/>
                  </a:lnTo>
                  <a:lnTo>
                    <a:pt x="0" y="12344"/>
                  </a:lnTo>
                  <a:lnTo>
                    <a:pt x="1172505" y="12344"/>
                  </a:lnTo>
                  <a:lnTo>
                    <a:pt x="1172505" y="0"/>
                  </a:lnTo>
                  <a:close/>
                </a:path>
              </a:pathLst>
            </a:custGeom>
            <a:solidFill>
              <a:srgbClr val="CA002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9" name="object 119"/>
            <p:cNvSpPr/>
            <p:nvPr/>
          </p:nvSpPr>
          <p:spPr>
            <a:xfrm>
              <a:off x="7844598" y="5384071"/>
              <a:ext cx="1172845" cy="16510"/>
            </a:xfrm>
            <a:custGeom>
              <a:avLst/>
              <a:gdLst/>
              <a:ahLst/>
              <a:cxnLst/>
              <a:rect l="l" t="t" r="r" b="b"/>
              <a:pathLst>
                <a:path w="1172845" h="16510">
                  <a:moveTo>
                    <a:pt x="1172505" y="0"/>
                  </a:moveTo>
                  <a:lnTo>
                    <a:pt x="0" y="0"/>
                  </a:lnTo>
                  <a:lnTo>
                    <a:pt x="0" y="16047"/>
                  </a:lnTo>
                  <a:lnTo>
                    <a:pt x="1172505" y="16047"/>
                  </a:lnTo>
                  <a:lnTo>
                    <a:pt x="1172505" y="0"/>
                  </a:lnTo>
                  <a:close/>
                </a:path>
              </a:pathLst>
            </a:custGeom>
            <a:solidFill>
              <a:srgbClr val="C9002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0" name="object 120"/>
            <p:cNvSpPr/>
            <p:nvPr/>
          </p:nvSpPr>
          <p:spPr>
            <a:xfrm>
              <a:off x="7844598" y="5400122"/>
              <a:ext cx="1172845" cy="13335"/>
            </a:xfrm>
            <a:custGeom>
              <a:avLst/>
              <a:gdLst/>
              <a:ahLst/>
              <a:cxnLst/>
              <a:rect l="l" t="t" r="r" b="b"/>
              <a:pathLst>
                <a:path w="1172845" h="13335">
                  <a:moveTo>
                    <a:pt x="1172505" y="0"/>
                  </a:moveTo>
                  <a:lnTo>
                    <a:pt x="0" y="0"/>
                  </a:lnTo>
                  <a:lnTo>
                    <a:pt x="0" y="12961"/>
                  </a:lnTo>
                  <a:lnTo>
                    <a:pt x="1172505" y="12961"/>
                  </a:lnTo>
                  <a:lnTo>
                    <a:pt x="1172505" y="0"/>
                  </a:lnTo>
                  <a:close/>
                </a:path>
              </a:pathLst>
            </a:custGeom>
            <a:solidFill>
              <a:srgbClr val="C800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1" name="object 121"/>
            <p:cNvSpPr/>
            <p:nvPr/>
          </p:nvSpPr>
          <p:spPr>
            <a:xfrm>
              <a:off x="7844598" y="5413097"/>
              <a:ext cx="1172845" cy="12700"/>
            </a:xfrm>
            <a:custGeom>
              <a:avLst/>
              <a:gdLst/>
              <a:ahLst/>
              <a:cxnLst/>
              <a:rect l="l" t="t" r="r" b="b"/>
              <a:pathLst>
                <a:path w="1172845" h="12700">
                  <a:moveTo>
                    <a:pt x="1172505" y="0"/>
                  </a:moveTo>
                  <a:lnTo>
                    <a:pt x="0" y="0"/>
                  </a:lnTo>
                  <a:lnTo>
                    <a:pt x="0" y="12344"/>
                  </a:lnTo>
                  <a:lnTo>
                    <a:pt x="1172505" y="12344"/>
                  </a:lnTo>
                  <a:lnTo>
                    <a:pt x="1172505" y="0"/>
                  </a:lnTo>
                  <a:close/>
                </a:path>
              </a:pathLst>
            </a:custGeom>
            <a:solidFill>
              <a:srgbClr val="C600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2" name="object 122"/>
            <p:cNvSpPr/>
            <p:nvPr/>
          </p:nvSpPr>
          <p:spPr>
            <a:xfrm>
              <a:off x="7844587" y="5425427"/>
              <a:ext cx="1172845" cy="25400"/>
            </a:xfrm>
            <a:custGeom>
              <a:avLst/>
              <a:gdLst/>
              <a:ahLst/>
              <a:cxnLst/>
              <a:rect l="l" t="t" r="r" b="b"/>
              <a:pathLst>
                <a:path w="1172845" h="25400">
                  <a:moveTo>
                    <a:pt x="1172514" y="12979"/>
                  </a:moveTo>
                  <a:lnTo>
                    <a:pt x="0" y="12979"/>
                  </a:lnTo>
                  <a:lnTo>
                    <a:pt x="0" y="25323"/>
                  </a:lnTo>
                  <a:lnTo>
                    <a:pt x="1172514" y="25323"/>
                  </a:lnTo>
                  <a:lnTo>
                    <a:pt x="1172514" y="12979"/>
                  </a:lnTo>
                  <a:close/>
                </a:path>
                <a:path w="1172845" h="25400">
                  <a:moveTo>
                    <a:pt x="1172514" y="0"/>
                  </a:moveTo>
                  <a:lnTo>
                    <a:pt x="0" y="0"/>
                  </a:lnTo>
                  <a:lnTo>
                    <a:pt x="0" y="12966"/>
                  </a:lnTo>
                  <a:lnTo>
                    <a:pt x="1172514" y="12966"/>
                  </a:lnTo>
                  <a:lnTo>
                    <a:pt x="1172514" y="0"/>
                  </a:lnTo>
                  <a:close/>
                </a:path>
              </a:pathLst>
            </a:custGeom>
            <a:solidFill>
              <a:srgbClr val="C500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3" name="object 123"/>
            <p:cNvSpPr/>
            <p:nvPr/>
          </p:nvSpPr>
          <p:spPr>
            <a:xfrm>
              <a:off x="7844598" y="5450743"/>
              <a:ext cx="1172845" cy="13335"/>
            </a:xfrm>
            <a:custGeom>
              <a:avLst/>
              <a:gdLst/>
              <a:ahLst/>
              <a:cxnLst/>
              <a:rect l="l" t="t" r="r" b="b"/>
              <a:pathLst>
                <a:path w="1172845" h="13335">
                  <a:moveTo>
                    <a:pt x="1172505" y="0"/>
                  </a:moveTo>
                  <a:lnTo>
                    <a:pt x="0" y="0"/>
                  </a:lnTo>
                  <a:lnTo>
                    <a:pt x="0" y="12961"/>
                  </a:lnTo>
                  <a:lnTo>
                    <a:pt x="1172505" y="12961"/>
                  </a:lnTo>
                  <a:lnTo>
                    <a:pt x="1172505" y="0"/>
                  </a:lnTo>
                  <a:close/>
                </a:path>
              </a:pathLst>
            </a:custGeom>
            <a:solidFill>
              <a:srgbClr val="C400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4" name="object 124"/>
            <p:cNvSpPr/>
            <p:nvPr/>
          </p:nvSpPr>
          <p:spPr>
            <a:xfrm>
              <a:off x="7844598" y="5463687"/>
              <a:ext cx="1172845" cy="16510"/>
            </a:xfrm>
            <a:custGeom>
              <a:avLst/>
              <a:gdLst/>
              <a:ahLst/>
              <a:cxnLst/>
              <a:rect l="l" t="t" r="r" b="b"/>
              <a:pathLst>
                <a:path w="1172845" h="16510">
                  <a:moveTo>
                    <a:pt x="1172505" y="0"/>
                  </a:moveTo>
                  <a:lnTo>
                    <a:pt x="0" y="0"/>
                  </a:lnTo>
                  <a:lnTo>
                    <a:pt x="0" y="16047"/>
                  </a:lnTo>
                  <a:lnTo>
                    <a:pt x="1172505" y="16047"/>
                  </a:lnTo>
                  <a:lnTo>
                    <a:pt x="1172505" y="0"/>
                  </a:lnTo>
                  <a:close/>
                </a:path>
              </a:pathLst>
            </a:custGeom>
            <a:solidFill>
              <a:srgbClr val="C2002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5" name="object 125"/>
            <p:cNvSpPr/>
            <p:nvPr/>
          </p:nvSpPr>
          <p:spPr>
            <a:xfrm>
              <a:off x="7844598" y="5479748"/>
              <a:ext cx="1172845" cy="12700"/>
            </a:xfrm>
            <a:custGeom>
              <a:avLst/>
              <a:gdLst/>
              <a:ahLst/>
              <a:cxnLst/>
              <a:rect l="l" t="t" r="r" b="b"/>
              <a:pathLst>
                <a:path w="1172845" h="12700">
                  <a:moveTo>
                    <a:pt x="1172505" y="0"/>
                  </a:moveTo>
                  <a:lnTo>
                    <a:pt x="0" y="0"/>
                  </a:lnTo>
                  <a:lnTo>
                    <a:pt x="0" y="12344"/>
                  </a:lnTo>
                  <a:lnTo>
                    <a:pt x="1172505" y="12344"/>
                  </a:lnTo>
                  <a:lnTo>
                    <a:pt x="1172505" y="0"/>
                  </a:lnTo>
                  <a:close/>
                </a:path>
              </a:pathLst>
            </a:custGeom>
            <a:solidFill>
              <a:srgbClr val="C1002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6" name="object 126"/>
            <p:cNvSpPr/>
            <p:nvPr/>
          </p:nvSpPr>
          <p:spPr>
            <a:xfrm>
              <a:off x="7844598" y="5492095"/>
              <a:ext cx="1172845" cy="13335"/>
            </a:xfrm>
            <a:custGeom>
              <a:avLst/>
              <a:gdLst/>
              <a:ahLst/>
              <a:cxnLst/>
              <a:rect l="l" t="t" r="r" b="b"/>
              <a:pathLst>
                <a:path w="1172845" h="13335">
                  <a:moveTo>
                    <a:pt x="1172505" y="0"/>
                  </a:moveTo>
                  <a:lnTo>
                    <a:pt x="0" y="0"/>
                  </a:lnTo>
                  <a:lnTo>
                    <a:pt x="0" y="12961"/>
                  </a:lnTo>
                  <a:lnTo>
                    <a:pt x="1172505" y="12961"/>
                  </a:lnTo>
                  <a:lnTo>
                    <a:pt x="1172505" y="0"/>
                  </a:lnTo>
                  <a:close/>
                </a:path>
              </a:pathLst>
            </a:custGeom>
            <a:solidFill>
              <a:srgbClr val="C0002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7" name="object 127"/>
            <p:cNvSpPr/>
            <p:nvPr/>
          </p:nvSpPr>
          <p:spPr>
            <a:xfrm>
              <a:off x="7844598" y="5505045"/>
              <a:ext cx="1172845" cy="12700"/>
            </a:xfrm>
            <a:custGeom>
              <a:avLst/>
              <a:gdLst/>
              <a:ahLst/>
              <a:cxnLst/>
              <a:rect l="l" t="t" r="r" b="b"/>
              <a:pathLst>
                <a:path w="1172845" h="12700">
                  <a:moveTo>
                    <a:pt x="1172505" y="0"/>
                  </a:moveTo>
                  <a:lnTo>
                    <a:pt x="0" y="0"/>
                  </a:lnTo>
                  <a:lnTo>
                    <a:pt x="0" y="12344"/>
                  </a:lnTo>
                  <a:lnTo>
                    <a:pt x="1172505" y="12344"/>
                  </a:lnTo>
                  <a:lnTo>
                    <a:pt x="1172505" y="0"/>
                  </a:lnTo>
                  <a:close/>
                </a:path>
              </a:pathLst>
            </a:custGeom>
            <a:solidFill>
              <a:srgbClr val="BD002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8" name="object 128"/>
            <p:cNvSpPr/>
            <p:nvPr/>
          </p:nvSpPr>
          <p:spPr>
            <a:xfrm>
              <a:off x="7844598" y="5517393"/>
              <a:ext cx="1172845" cy="13335"/>
            </a:xfrm>
            <a:custGeom>
              <a:avLst/>
              <a:gdLst/>
              <a:ahLst/>
              <a:cxnLst/>
              <a:rect l="l" t="t" r="r" b="b"/>
              <a:pathLst>
                <a:path w="1172845" h="13335">
                  <a:moveTo>
                    <a:pt x="1172505" y="0"/>
                  </a:moveTo>
                  <a:lnTo>
                    <a:pt x="0" y="0"/>
                  </a:lnTo>
                  <a:lnTo>
                    <a:pt x="0" y="12961"/>
                  </a:lnTo>
                  <a:lnTo>
                    <a:pt x="1172505" y="12961"/>
                  </a:lnTo>
                  <a:lnTo>
                    <a:pt x="1172505" y="0"/>
                  </a:lnTo>
                  <a:close/>
                </a:path>
              </a:pathLst>
            </a:custGeom>
            <a:solidFill>
              <a:srgbClr val="BC00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9" name="object 129"/>
            <p:cNvSpPr/>
            <p:nvPr/>
          </p:nvSpPr>
          <p:spPr>
            <a:xfrm>
              <a:off x="7844598" y="5530363"/>
              <a:ext cx="1172845" cy="16510"/>
            </a:xfrm>
            <a:custGeom>
              <a:avLst/>
              <a:gdLst/>
              <a:ahLst/>
              <a:cxnLst/>
              <a:rect l="l" t="t" r="r" b="b"/>
              <a:pathLst>
                <a:path w="1172845" h="16510">
                  <a:moveTo>
                    <a:pt x="1172505" y="0"/>
                  </a:moveTo>
                  <a:lnTo>
                    <a:pt x="0" y="0"/>
                  </a:lnTo>
                  <a:lnTo>
                    <a:pt x="0" y="16047"/>
                  </a:lnTo>
                  <a:lnTo>
                    <a:pt x="1172505" y="16047"/>
                  </a:lnTo>
                  <a:lnTo>
                    <a:pt x="1172505" y="0"/>
                  </a:lnTo>
                  <a:close/>
                </a:path>
              </a:pathLst>
            </a:custGeom>
            <a:solidFill>
              <a:srgbClr val="BA00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0" name="object 130"/>
            <p:cNvSpPr/>
            <p:nvPr/>
          </p:nvSpPr>
          <p:spPr>
            <a:xfrm>
              <a:off x="7844598" y="5546398"/>
              <a:ext cx="1172845" cy="12700"/>
            </a:xfrm>
            <a:custGeom>
              <a:avLst/>
              <a:gdLst/>
              <a:ahLst/>
              <a:cxnLst/>
              <a:rect l="l" t="t" r="r" b="b"/>
              <a:pathLst>
                <a:path w="1172845" h="12700">
                  <a:moveTo>
                    <a:pt x="1172505" y="0"/>
                  </a:moveTo>
                  <a:lnTo>
                    <a:pt x="0" y="0"/>
                  </a:lnTo>
                  <a:lnTo>
                    <a:pt x="0" y="12344"/>
                  </a:lnTo>
                  <a:lnTo>
                    <a:pt x="1172505" y="12344"/>
                  </a:lnTo>
                  <a:lnTo>
                    <a:pt x="1172505" y="0"/>
                  </a:lnTo>
                  <a:close/>
                </a:path>
              </a:pathLst>
            </a:custGeom>
            <a:solidFill>
              <a:srgbClr val="B800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1" name="object 131"/>
            <p:cNvSpPr/>
            <p:nvPr/>
          </p:nvSpPr>
          <p:spPr>
            <a:xfrm>
              <a:off x="7844598" y="5558746"/>
              <a:ext cx="1172845" cy="13335"/>
            </a:xfrm>
            <a:custGeom>
              <a:avLst/>
              <a:gdLst/>
              <a:ahLst/>
              <a:cxnLst/>
              <a:rect l="l" t="t" r="r" b="b"/>
              <a:pathLst>
                <a:path w="1172845" h="13335">
                  <a:moveTo>
                    <a:pt x="1172505" y="0"/>
                  </a:moveTo>
                  <a:lnTo>
                    <a:pt x="0" y="0"/>
                  </a:lnTo>
                  <a:lnTo>
                    <a:pt x="0" y="12961"/>
                  </a:lnTo>
                  <a:lnTo>
                    <a:pt x="1172505" y="12961"/>
                  </a:lnTo>
                  <a:lnTo>
                    <a:pt x="1172505" y="0"/>
                  </a:lnTo>
                  <a:close/>
                </a:path>
              </a:pathLst>
            </a:custGeom>
            <a:solidFill>
              <a:srgbClr val="B8001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2" name="object 132"/>
            <p:cNvSpPr/>
            <p:nvPr/>
          </p:nvSpPr>
          <p:spPr>
            <a:xfrm>
              <a:off x="7844598" y="5571721"/>
              <a:ext cx="1172845" cy="12700"/>
            </a:xfrm>
            <a:custGeom>
              <a:avLst/>
              <a:gdLst/>
              <a:ahLst/>
              <a:cxnLst/>
              <a:rect l="l" t="t" r="r" b="b"/>
              <a:pathLst>
                <a:path w="1172845" h="12700">
                  <a:moveTo>
                    <a:pt x="1172505" y="0"/>
                  </a:moveTo>
                  <a:lnTo>
                    <a:pt x="0" y="0"/>
                  </a:lnTo>
                  <a:lnTo>
                    <a:pt x="0" y="12344"/>
                  </a:lnTo>
                  <a:lnTo>
                    <a:pt x="1172505" y="12344"/>
                  </a:lnTo>
                  <a:lnTo>
                    <a:pt x="1172505" y="0"/>
                  </a:lnTo>
                  <a:close/>
                </a:path>
              </a:pathLst>
            </a:custGeom>
            <a:solidFill>
              <a:srgbClr val="B6001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3" name="object 133"/>
            <p:cNvSpPr/>
            <p:nvPr/>
          </p:nvSpPr>
          <p:spPr>
            <a:xfrm>
              <a:off x="7844598" y="5584044"/>
              <a:ext cx="1172845" cy="13335"/>
            </a:xfrm>
            <a:custGeom>
              <a:avLst/>
              <a:gdLst/>
              <a:ahLst/>
              <a:cxnLst/>
              <a:rect l="l" t="t" r="r" b="b"/>
              <a:pathLst>
                <a:path w="1172845" h="13335">
                  <a:moveTo>
                    <a:pt x="1172505" y="0"/>
                  </a:moveTo>
                  <a:lnTo>
                    <a:pt x="0" y="0"/>
                  </a:lnTo>
                  <a:lnTo>
                    <a:pt x="0" y="12961"/>
                  </a:lnTo>
                  <a:lnTo>
                    <a:pt x="1172505" y="12961"/>
                  </a:lnTo>
                  <a:lnTo>
                    <a:pt x="1172505" y="0"/>
                  </a:lnTo>
                  <a:close/>
                </a:path>
              </a:pathLst>
            </a:custGeom>
            <a:solidFill>
              <a:srgbClr val="B5001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4" name="object 134"/>
            <p:cNvSpPr/>
            <p:nvPr/>
          </p:nvSpPr>
          <p:spPr>
            <a:xfrm>
              <a:off x="7844598" y="5597019"/>
              <a:ext cx="1172845" cy="12700"/>
            </a:xfrm>
            <a:custGeom>
              <a:avLst/>
              <a:gdLst/>
              <a:ahLst/>
              <a:cxnLst/>
              <a:rect l="l" t="t" r="r" b="b"/>
              <a:pathLst>
                <a:path w="1172845" h="12700">
                  <a:moveTo>
                    <a:pt x="1172505" y="0"/>
                  </a:moveTo>
                  <a:lnTo>
                    <a:pt x="0" y="0"/>
                  </a:lnTo>
                  <a:lnTo>
                    <a:pt x="0" y="12344"/>
                  </a:lnTo>
                  <a:lnTo>
                    <a:pt x="1172505" y="12344"/>
                  </a:lnTo>
                  <a:lnTo>
                    <a:pt x="1172505" y="0"/>
                  </a:lnTo>
                  <a:close/>
                </a:path>
              </a:pathLst>
            </a:custGeom>
            <a:solidFill>
              <a:srgbClr val="B3001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5" name="object 135"/>
            <p:cNvSpPr/>
            <p:nvPr/>
          </p:nvSpPr>
          <p:spPr>
            <a:xfrm>
              <a:off x="7844598" y="5609370"/>
              <a:ext cx="1172845" cy="16510"/>
            </a:xfrm>
            <a:custGeom>
              <a:avLst/>
              <a:gdLst/>
              <a:ahLst/>
              <a:cxnLst/>
              <a:rect l="l" t="t" r="r" b="b"/>
              <a:pathLst>
                <a:path w="1172845" h="16510">
                  <a:moveTo>
                    <a:pt x="1172505" y="0"/>
                  </a:moveTo>
                  <a:lnTo>
                    <a:pt x="0" y="0"/>
                  </a:lnTo>
                  <a:lnTo>
                    <a:pt x="0" y="16048"/>
                  </a:lnTo>
                  <a:lnTo>
                    <a:pt x="1172505" y="16048"/>
                  </a:lnTo>
                  <a:lnTo>
                    <a:pt x="1172505" y="0"/>
                  </a:lnTo>
                  <a:close/>
                </a:path>
              </a:pathLst>
            </a:custGeom>
            <a:solidFill>
              <a:srgbClr val="B1001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6" name="object 136"/>
            <p:cNvSpPr/>
            <p:nvPr/>
          </p:nvSpPr>
          <p:spPr>
            <a:xfrm>
              <a:off x="7844598" y="5625397"/>
              <a:ext cx="1172845" cy="13335"/>
            </a:xfrm>
            <a:custGeom>
              <a:avLst/>
              <a:gdLst/>
              <a:ahLst/>
              <a:cxnLst/>
              <a:rect l="l" t="t" r="r" b="b"/>
              <a:pathLst>
                <a:path w="1172845" h="13335">
                  <a:moveTo>
                    <a:pt x="1172505" y="0"/>
                  </a:moveTo>
                  <a:lnTo>
                    <a:pt x="0" y="0"/>
                  </a:lnTo>
                  <a:lnTo>
                    <a:pt x="0" y="12961"/>
                  </a:lnTo>
                  <a:lnTo>
                    <a:pt x="1172505" y="12961"/>
                  </a:lnTo>
                  <a:lnTo>
                    <a:pt x="1172505" y="0"/>
                  </a:lnTo>
                  <a:close/>
                </a:path>
              </a:pathLst>
            </a:custGeom>
            <a:solidFill>
              <a:srgbClr val="AF001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7" name="object 137"/>
            <p:cNvSpPr/>
            <p:nvPr/>
          </p:nvSpPr>
          <p:spPr>
            <a:xfrm>
              <a:off x="7844598" y="5638372"/>
              <a:ext cx="1172845" cy="12700"/>
            </a:xfrm>
            <a:custGeom>
              <a:avLst/>
              <a:gdLst/>
              <a:ahLst/>
              <a:cxnLst/>
              <a:rect l="l" t="t" r="r" b="b"/>
              <a:pathLst>
                <a:path w="1172845" h="12700">
                  <a:moveTo>
                    <a:pt x="1172505" y="0"/>
                  </a:moveTo>
                  <a:lnTo>
                    <a:pt x="0" y="0"/>
                  </a:lnTo>
                  <a:lnTo>
                    <a:pt x="0" y="12344"/>
                  </a:lnTo>
                  <a:lnTo>
                    <a:pt x="1172505" y="12344"/>
                  </a:lnTo>
                  <a:lnTo>
                    <a:pt x="1172505" y="0"/>
                  </a:lnTo>
                  <a:close/>
                </a:path>
              </a:pathLst>
            </a:custGeom>
            <a:solidFill>
              <a:srgbClr val="AD001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8" name="object 138"/>
            <p:cNvSpPr/>
            <p:nvPr/>
          </p:nvSpPr>
          <p:spPr>
            <a:xfrm>
              <a:off x="7844598" y="5650720"/>
              <a:ext cx="1172845" cy="13335"/>
            </a:xfrm>
            <a:custGeom>
              <a:avLst/>
              <a:gdLst/>
              <a:ahLst/>
              <a:cxnLst/>
              <a:rect l="l" t="t" r="r" b="b"/>
              <a:pathLst>
                <a:path w="1172845" h="13335">
                  <a:moveTo>
                    <a:pt x="1172505" y="0"/>
                  </a:moveTo>
                  <a:lnTo>
                    <a:pt x="0" y="0"/>
                  </a:lnTo>
                  <a:lnTo>
                    <a:pt x="0" y="12961"/>
                  </a:lnTo>
                  <a:lnTo>
                    <a:pt x="1172505" y="12961"/>
                  </a:lnTo>
                  <a:lnTo>
                    <a:pt x="1172505" y="0"/>
                  </a:lnTo>
                  <a:close/>
                </a:path>
              </a:pathLst>
            </a:custGeom>
            <a:solidFill>
              <a:srgbClr val="AC001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9" name="object 139"/>
            <p:cNvSpPr/>
            <p:nvPr/>
          </p:nvSpPr>
          <p:spPr>
            <a:xfrm>
              <a:off x="7844598" y="5663670"/>
              <a:ext cx="1172845" cy="12700"/>
            </a:xfrm>
            <a:custGeom>
              <a:avLst/>
              <a:gdLst/>
              <a:ahLst/>
              <a:cxnLst/>
              <a:rect l="l" t="t" r="r" b="b"/>
              <a:pathLst>
                <a:path w="1172845" h="12700">
                  <a:moveTo>
                    <a:pt x="1172505" y="0"/>
                  </a:moveTo>
                  <a:lnTo>
                    <a:pt x="0" y="0"/>
                  </a:lnTo>
                  <a:lnTo>
                    <a:pt x="0" y="12344"/>
                  </a:lnTo>
                  <a:lnTo>
                    <a:pt x="1172505" y="12344"/>
                  </a:lnTo>
                  <a:lnTo>
                    <a:pt x="1172505" y="0"/>
                  </a:lnTo>
                  <a:close/>
                </a:path>
              </a:pathLst>
            </a:custGeom>
            <a:solidFill>
              <a:srgbClr val="AB001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0" name="object 140"/>
            <p:cNvSpPr/>
            <p:nvPr/>
          </p:nvSpPr>
          <p:spPr>
            <a:xfrm>
              <a:off x="7844598" y="5676021"/>
              <a:ext cx="1172845" cy="16510"/>
            </a:xfrm>
            <a:custGeom>
              <a:avLst/>
              <a:gdLst/>
              <a:ahLst/>
              <a:cxnLst/>
              <a:rect l="l" t="t" r="r" b="b"/>
              <a:pathLst>
                <a:path w="1172845" h="16510">
                  <a:moveTo>
                    <a:pt x="1172505" y="0"/>
                  </a:moveTo>
                  <a:lnTo>
                    <a:pt x="0" y="0"/>
                  </a:lnTo>
                  <a:lnTo>
                    <a:pt x="0" y="16047"/>
                  </a:lnTo>
                  <a:lnTo>
                    <a:pt x="1172505" y="16047"/>
                  </a:lnTo>
                  <a:lnTo>
                    <a:pt x="1172505" y="0"/>
                  </a:lnTo>
                  <a:close/>
                </a:path>
              </a:pathLst>
            </a:custGeom>
            <a:solidFill>
              <a:srgbClr val="A9001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1" name="object 141"/>
            <p:cNvSpPr/>
            <p:nvPr/>
          </p:nvSpPr>
          <p:spPr>
            <a:xfrm>
              <a:off x="7844598" y="5692073"/>
              <a:ext cx="1172845" cy="13335"/>
            </a:xfrm>
            <a:custGeom>
              <a:avLst/>
              <a:gdLst/>
              <a:ahLst/>
              <a:cxnLst/>
              <a:rect l="l" t="t" r="r" b="b"/>
              <a:pathLst>
                <a:path w="1172845" h="13335">
                  <a:moveTo>
                    <a:pt x="1172505" y="0"/>
                  </a:moveTo>
                  <a:lnTo>
                    <a:pt x="0" y="0"/>
                  </a:lnTo>
                  <a:lnTo>
                    <a:pt x="0" y="12961"/>
                  </a:lnTo>
                  <a:lnTo>
                    <a:pt x="1172505" y="12961"/>
                  </a:lnTo>
                  <a:lnTo>
                    <a:pt x="1172505" y="0"/>
                  </a:lnTo>
                  <a:close/>
                </a:path>
              </a:pathLst>
            </a:custGeom>
            <a:solidFill>
              <a:srgbClr val="A800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2" name="object 142"/>
            <p:cNvSpPr/>
            <p:nvPr/>
          </p:nvSpPr>
          <p:spPr>
            <a:xfrm>
              <a:off x="7844598" y="5705022"/>
              <a:ext cx="1172845" cy="12700"/>
            </a:xfrm>
            <a:custGeom>
              <a:avLst/>
              <a:gdLst/>
              <a:ahLst/>
              <a:cxnLst/>
              <a:rect l="l" t="t" r="r" b="b"/>
              <a:pathLst>
                <a:path w="1172845" h="12700">
                  <a:moveTo>
                    <a:pt x="1172505" y="0"/>
                  </a:moveTo>
                  <a:lnTo>
                    <a:pt x="0" y="0"/>
                  </a:lnTo>
                  <a:lnTo>
                    <a:pt x="0" y="12344"/>
                  </a:lnTo>
                  <a:lnTo>
                    <a:pt x="1172505" y="12344"/>
                  </a:lnTo>
                  <a:lnTo>
                    <a:pt x="1172505" y="0"/>
                  </a:lnTo>
                  <a:close/>
                </a:path>
              </a:pathLst>
            </a:custGeom>
            <a:solidFill>
              <a:srgbClr val="A600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3" name="object 143"/>
            <p:cNvSpPr/>
            <p:nvPr/>
          </p:nvSpPr>
          <p:spPr>
            <a:xfrm>
              <a:off x="7844598" y="5717371"/>
              <a:ext cx="1172845" cy="13335"/>
            </a:xfrm>
            <a:custGeom>
              <a:avLst/>
              <a:gdLst/>
              <a:ahLst/>
              <a:cxnLst/>
              <a:rect l="l" t="t" r="r" b="b"/>
              <a:pathLst>
                <a:path w="1172845" h="13335">
                  <a:moveTo>
                    <a:pt x="1172505" y="0"/>
                  </a:moveTo>
                  <a:lnTo>
                    <a:pt x="0" y="0"/>
                  </a:lnTo>
                  <a:lnTo>
                    <a:pt x="0" y="12961"/>
                  </a:lnTo>
                  <a:lnTo>
                    <a:pt x="1172505" y="12961"/>
                  </a:lnTo>
                  <a:lnTo>
                    <a:pt x="1172505" y="0"/>
                  </a:lnTo>
                  <a:close/>
                </a:path>
              </a:pathLst>
            </a:custGeom>
            <a:solidFill>
              <a:srgbClr val="A400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4" name="object 144"/>
            <p:cNvSpPr/>
            <p:nvPr/>
          </p:nvSpPr>
          <p:spPr>
            <a:xfrm>
              <a:off x="7844598" y="5730345"/>
              <a:ext cx="1172845" cy="12700"/>
            </a:xfrm>
            <a:custGeom>
              <a:avLst/>
              <a:gdLst/>
              <a:ahLst/>
              <a:cxnLst/>
              <a:rect l="l" t="t" r="r" b="b"/>
              <a:pathLst>
                <a:path w="1172845" h="12700">
                  <a:moveTo>
                    <a:pt x="1172505" y="0"/>
                  </a:moveTo>
                  <a:lnTo>
                    <a:pt x="0" y="0"/>
                  </a:lnTo>
                  <a:lnTo>
                    <a:pt x="0" y="12344"/>
                  </a:lnTo>
                  <a:lnTo>
                    <a:pt x="1172505" y="12344"/>
                  </a:lnTo>
                  <a:lnTo>
                    <a:pt x="1172505" y="0"/>
                  </a:lnTo>
                  <a:close/>
                </a:path>
              </a:pathLst>
            </a:custGeom>
            <a:solidFill>
              <a:srgbClr val="A200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5" name="object 145"/>
            <p:cNvSpPr/>
            <p:nvPr/>
          </p:nvSpPr>
          <p:spPr>
            <a:xfrm>
              <a:off x="7844598" y="5742669"/>
              <a:ext cx="1172845" cy="13335"/>
            </a:xfrm>
            <a:custGeom>
              <a:avLst/>
              <a:gdLst/>
              <a:ahLst/>
              <a:cxnLst/>
              <a:rect l="l" t="t" r="r" b="b"/>
              <a:pathLst>
                <a:path w="1172845" h="13335">
                  <a:moveTo>
                    <a:pt x="1172505" y="0"/>
                  </a:moveTo>
                  <a:lnTo>
                    <a:pt x="0" y="0"/>
                  </a:lnTo>
                  <a:lnTo>
                    <a:pt x="0" y="12961"/>
                  </a:lnTo>
                  <a:lnTo>
                    <a:pt x="1172505" y="12961"/>
                  </a:lnTo>
                  <a:lnTo>
                    <a:pt x="1172505" y="0"/>
                  </a:lnTo>
                  <a:close/>
                </a:path>
              </a:pathLst>
            </a:custGeom>
            <a:solidFill>
              <a:srgbClr val="A1001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6" name="object 146"/>
            <p:cNvSpPr/>
            <p:nvPr/>
          </p:nvSpPr>
          <p:spPr>
            <a:xfrm>
              <a:off x="7844598" y="5755637"/>
              <a:ext cx="1172845" cy="16510"/>
            </a:xfrm>
            <a:custGeom>
              <a:avLst/>
              <a:gdLst/>
              <a:ahLst/>
              <a:cxnLst/>
              <a:rect l="l" t="t" r="r" b="b"/>
              <a:pathLst>
                <a:path w="1172845" h="16510">
                  <a:moveTo>
                    <a:pt x="1172505" y="0"/>
                  </a:moveTo>
                  <a:lnTo>
                    <a:pt x="0" y="0"/>
                  </a:lnTo>
                  <a:lnTo>
                    <a:pt x="0" y="16047"/>
                  </a:lnTo>
                  <a:lnTo>
                    <a:pt x="1172505" y="16047"/>
                  </a:lnTo>
                  <a:lnTo>
                    <a:pt x="1172505" y="0"/>
                  </a:lnTo>
                  <a:close/>
                </a:path>
              </a:pathLst>
            </a:custGeom>
            <a:solidFill>
              <a:srgbClr val="A0001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7" name="object 147"/>
            <p:cNvSpPr/>
            <p:nvPr/>
          </p:nvSpPr>
          <p:spPr>
            <a:xfrm>
              <a:off x="7844598" y="5771698"/>
              <a:ext cx="1172845" cy="12700"/>
            </a:xfrm>
            <a:custGeom>
              <a:avLst/>
              <a:gdLst/>
              <a:ahLst/>
              <a:cxnLst/>
              <a:rect l="l" t="t" r="r" b="b"/>
              <a:pathLst>
                <a:path w="1172845" h="12700">
                  <a:moveTo>
                    <a:pt x="1172505" y="0"/>
                  </a:moveTo>
                  <a:lnTo>
                    <a:pt x="0" y="0"/>
                  </a:lnTo>
                  <a:lnTo>
                    <a:pt x="0" y="12344"/>
                  </a:lnTo>
                  <a:lnTo>
                    <a:pt x="1172505" y="12344"/>
                  </a:lnTo>
                  <a:lnTo>
                    <a:pt x="1172505" y="0"/>
                  </a:lnTo>
                  <a:close/>
                </a:path>
              </a:pathLst>
            </a:custGeom>
            <a:solidFill>
              <a:srgbClr val="9F001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8" name="object 148"/>
            <p:cNvSpPr/>
            <p:nvPr/>
          </p:nvSpPr>
          <p:spPr>
            <a:xfrm>
              <a:off x="7844598" y="5784047"/>
              <a:ext cx="1172845" cy="13335"/>
            </a:xfrm>
            <a:custGeom>
              <a:avLst/>
              <a:gdLst/>
              <a:ahLst/>
              <a:cxnLst/>
              <a:rect l="l" t="t" r="r" b="b"/>
              <a:pathLst>
                <a:path w="1172845" h="13335">
                  <a:moveTo>
                    <a:pt x="1172505" y="0"/>
                  </a:moveTo>
                  <a:lnTo>
                    <a:pt x="0" y="0"/>
                  </a:lnTo>
                  <a:lnTo>
                    <a:pt x="0" y="12961"/>
                  </a:lnTo>
                  <a:lnTo>
                    <a:pt x="1172505" y="12961"/>
                  </a:lnTo>
                  <a:lnTo>
                    <a:pt x="1172505" y="0"/>
                  </a:lnTo>
                  <a:close/>
                </a:path>
              </a:pathLst>
            </a:custGeom>
            <a:solidFill>
              <a:srgbClr val="9E001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9" name="object 149"/>
            <p:cNvSpPr/>
            <p:nvPr/>
          </p:nvSpPr>
          <p:spPr>
            <a:xfrm>
              <a:off x="7844598" y="5796996"/>
              <a:ext cx="1172845" cy="12700"/>
            </a:xfrm>
            <a:custGeom>
              <a:avLst/>
              <a:gdLst/>
              <a:ahLst/>
              <a:cxnLst/>
              <a:rect l="l" t="t" r="r" b="b"/>
              <a:pathLst>
                <a:path w="1172845" h="12700">
                  <a:moveTo>
                    <a:pt x="1172505" y="0"/>
                  </a:moveTo>
                  <a:lnTo>
                    <a:pt x="0" y="0"/>
                  </a:lnTo>
                  <a:lnTo>
                    <a:pt x="0" y="12344"/>
                  </a:lnTo>
                  <a:lnTo>
                    <a:pt x="1172505" y="12344"/>
                  </a:lnTo>
                  <a:lnTo>
                    <a:pt x="1172505" y="0"/>
                  </a:lnTo>
                  <a:close/>
                </a:path>
              </a:pathLst>
            </a:custGeom>
            <a:solidFill>
              <a:srgbClr val="9D001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0" name="object 150"/>
            <p:cNvSpPr/>
            <p:nvPr/>
          </p:nvSpPr>
          <p:spPr>
            <a:xfrm>
              <a:off x="7844598" y="5809344"/>
              <a:ext cx="1172845" cy="13335"/>
            </a:xfrm>
            <a:custGeom>
              <a:avLst/>
              <a:gdLst/>
              <a:ahLst/>
              <a:cxnLst/>
              <a:rect l="l" t="t" r="r" b="b"/>
              <a:pathLst>
                <a:path w="1172845" h="13335">
                  <a:moveTo>
                    <a:pt x="1172505" y="0"/>
                  </a:moveTo>
                  <a:lnTo>
                    <a:pt x="0" y="0"/>
                  </a:lnTo>
                  <a:lnTo>
                    <a:pt x="0" y="12961"/>
                  </a:lnTo>
                  <a:lnTo>
                    <a:pt x="1172505" y="12961"/>
                  </a:lnTo>
                  <a:lnTo>
                    <a:pt x="1172505" y="0"/>
                  </a:lnTo>
                  <a:close/>
                </a:path>
              </a:pathLst>
            </a:custGeom>
            <a:solidFill>
              <a:srgbClr val="9C001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1" name="object 151"/>
            <p:cNvSpPr/>
            <p:nvPr/>
          </p:nvSpPr>
          <p:spPr>
            <a:xfrm>
              <a:off x="7844598" y="5822313"/>
              <a:ext cx="1172845" cy="16510"/>
            </a:xfrm>
            <a:custGeom>
              <a:avLst/>
              <a:gdLst/>
              <a:ahLst/>
              <a:cxnLst/>
              <a:rect l="l" t="t" r="r" b="b"/>
              <a:pathLst>
                <a:path w="1172845" h="16510">
                  <a:moveTo>
                    <a:pt x="1172505" y="0"/>
                  </a:moveTo>
                  <a:lnTo>
                    <a:pt x="0" y="0"/>
                  </a:lnTo>
                  <a:lnTo>
                    <a:pt x="0" y="16047"/>
                  </a:lnTo>
                  <a:lnTo>
                    <a:pt x="1172505" y="16047"/>
                  </a:lnTo>
                  <a:lnTo>
                    <a:pt x="1172505" y="0"/>
                  </a:lnTo>
                  <a:close/>
                </a:path>
              </a:pathLst>
            </a:custGeom>
            <a:solidFill>
              <a:srgbClr val="9B001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2" name="object 152"/>
            <p:cNvSpPr/>
            <p:nvPr/>
          </p:nvSpPr>
          <p:spPr>
            <a:xfrm>
              <a:off x="7844598" y="5838349"/>
              <a:ext cx="1172845" cy="12700"/>
            </a:xfrm>
            <a:custGeom>
              <a:avLst/>
              <a:gdLst/>
              <a:ahLst/>
              <a:cxnLst/>
              <a:rect l="l" t="t" r="r" b="b"/>
              <a:pathLst>
                <a:path w="1172845" h="12700">
                  <a:moveTo>
                    <a:pt x="1172505" y="0"/>
                  </a:moveTo>
                  <a:lnTo>
                    <a:pt x="0" y="0"/>
                  </a:lnTo>
                  <a:lnTo>
                    <a:pt x="0" y="12344"/>
                  </a:lnTo>
                  <a:lnTo>
                    <a:pt x="1172505" y="12344"/>
                  </a:lnTo>
                  <a:lnTo>
                    <a:pt x="1172505" y="0"/>
                  </a:lnTo>
                  <a:close/>
                </a:path>
              </a:pathLst>
            </a:custGeom>
            <a:solidFill>
              <a:srgbClr val="9A001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3" name="object 153"/>
            <p:cNvSpPr/>
            <p:nvPr/>
          </p:nvSpPr>
          <p:spPr>
            <a:xfrm>
              <a:off x="7844598" y="5850697"/>
              <a:ext cx="1172845" cy="13335"/>
            </a:xfrm>
            <a:custGeom>
              <a:avLst/>
              <a:gdLst/>
              <a:ahLst/>
              <a:cxnLst/>
              <a:rect l="l" t="t" r="r" b="b"/>
              <a:pathLst>
                <a:path w="1172845" h="13335">
                  <a:moveTo>
                    <a:pt x="1172505" y="0"/>
                  </a:moveTo>
                  <a:lnTo>
                    <a:pt x="0" y="0"/>
                  </a:lnTo>
                  <a:lnTo>
                    <a:pt x="0" y="12961"/>
                  </a:lnTo>
                  <a:lnTo>
                    <a:pt x="1172505" y="12961"/>
                  </a:lnTo>
                  <a:lnTo>
                    <a:pt x="1172505" y="0"/>
                  </a:lnTo>
                  <a:close/>
                </a:path>
              </a:pathLst>
            </a:custGeom>
            <a:solidFill>
              <a:srgbClr val="99001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4" name="object 154"/>
            <p:cNvSpPr/>
            <p:nvPr/>
          </p:nvSpPr>
          <p:spPr>
            <a:xfrm>
              <a:off x="7844598" y="5863647"/>
              <a:ext cx="1172845" cy="12700"/>
            </a:xfrm>
            <a:custGeom>
              <a:avLst/>
              <a:gdLst/>
              <a:ahLst/>
              <a:cxnLst/>
              <a:rect l="l" t="t" r="r" b="b"/>
              <a:pathLst>
                <a:path w="1172845" h="12700">
                  <a:moveTo>
                    <a:pt x="1172505" y="0"/>
                  </a:moveTo>
                  <a:lnTo>
                    <a:pt x="0" y="0"/>
                  </a:lnTo>
                  <a:lnTo>
                    <a:pt x="0" y="12344"/>
                  </a:lnTo>
                  <a:lnTo>
                    <a:pt x="1172505" y="12344"/>
                  </a:lnTo>
                  <a:lnTo>
                    <a:pt x="1172505" y="0"/>
                  </a:lnTo>
                  <a:close/>
                </a:path>
              </a:pathLst>
            </a:custGeom>
            <a:solidFill>
              <a:srgbClr val="99001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5" name="object 155"/>
            <p:cNvSpPr/>
            <p:nvPr/>
          </p:nvSpPr>
          <p:spPr>
            <a:xfrm>
              <a:off x="7844598" y="5875995"/>
              <a:ext cx="1172845" cy="13335"/>
            </a:xfrm>
            <a:custGeom>
              <a:avLst/>
              <a:gdLst/>
              <a:ahLst/>
              <a:cxnLst/>
              <a:rect l="l" t="t" r="r" b="b"/>
              <a:pathLst>
                <a:path w="1172845" h="13335">
                  <a:moveTo>
                    <a:pt x="1172505" y="0"/>
                  </a:moveTo>
                  <a:lnTo>
                    <a:pt x="0" y="0"/>
                  </a:lnTo>
                  <a:lnTo>
                    <a:pt x="0" y="12961"/>
                  </a:lnTo>
                  <a:lnTo>
                    <a:pt x="1172505" y="12961"/>
                  </a:lnTo>
                  <a:lnTo>
                    <a:pt x="1172505" y="0"/>
                  </a:lnTo>
                  <a:close/>
                </a:path>
              </a:pathLst>
            </a:custGeom>
            <a:solidFill>
              <a:srgbClr val="97001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6" name="object 156"/>
            <p:cNvSpPr/>
            <p:nvPr/>
          </p:nvSpPr>
          <p:spPr>
            <a:xfrm>
              <a:off x="7844587" y="5888977"/>
              <a:ext cx="1172845" cy="28575"/>
            </a:xfrm>
            <a:custGeom>
              <a:avLst/>
              <a:gdLst/>
              <a:ahLst/>
              <a:cxnLst/>
              <a:rect l="l" t="t" r="r" b="b"/>
              <a:pathLst>
                <a:path w="1172845" h="28575">
                  <a:moveTo>
                    <a:pt x="1172514" y="0"/>
                  </a:moveTo>
                  <a:lnTo>
                    <a:pt x="0" y="0"/>
                  </a:lnTo>
                  <a:lnTo>
                    <a:pt x="0" y="15405"/>
                  </a:lnTo>
                  <a:lnTo>
                    <a:pt x="0" y="28371"/>
                  </a:lnTo>
                  <a:lnTo>
                    <a:pt x="1172514" y="28371"/>
                  </a:lnTo>
                  <a:lnTo>
                    <a:pt x="1172514" y="15430"/>
                  </a:lnTo>
                  <a:lnTo>
                    <a:pt x="1172514" y="0"/>
                  </a:lnTo>
                  <a:close/>
                </a:path>
              </a:pathLst>
            </a:custGeom>
            <a:solidFill>
              <a:srgbClr val="96001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7" name="object 157"/>
            <p:cNvSpPr/>
            <p:nvPr/>
          </p:nvSpPr>
          <p:spPr>
            <a:xfrm>
              <a:off x="7844598" y="5917348"/>
              <a:ext cx="1172845" cy="13335"/>
            </a:xfrm>
            <a:custGeom>
              <a:avLst/>
              <a:gdLst/>
              <a:ahLst/>
              <a:cxnLst/>
              <a:rect l="l" t="t" r="r" b="b"/>
              <a:pathLst>
                <a:path w="1172845" h="13335">
                  <a:moveTo>
                    <a:pt x="1172505" y="0"/>
                  </a:moveTo>
                  <a:lnTo>
                    <a:pt x="0" y="0"/>
                  </a:lnTo>
                  <a:lnTo>
                    <a:pt x="0" y="12961"/>
                  </a:lnTo>
                  <a:lnTo>
                    <a:pt x="1172505" y="12961"/>
                  </a:lnTo>
                  <a:lnTo>
                    <a:pt x="1172505" y="0"/>
                  </a:lnTo>
                  <a:close/>
                </a:path>
              </a:pathLst>
            </a:custGeom>
            <a:solidFill>
              <a:srgbClr val="95001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8" name="object 158"/>
            <p:cNvSpPr/>
            <p:nvPr/>
          </p:nvSpPr>
          <p:spPr>
            <a:xfrm>
              <a:off x="7844587" y="5930328"/>
              <a:ext cx="1172845" cy="38100"/>
            </a:xfrm>
            <a:custGeom>
              <a:avLst/>
              <a:gdLst/>
              <a:ahLst/>
              <a:cxnLst/>
              <a:rect l="l" t="t" r="r" b="b"/>
              <a:pathLst>
                <a:path w="1172845" h="38100">
                  <a:moveTo>
                    <a:pt x="1172514" y="0"/>
                  </a:moveTo>
                  <a:lnTo>
                    <a:pt x="0" y="0"/>
                  </a:lnTo>
                  <a:lnTo>
                    <a:pt x="0" y="12344"/>
                  </a:lnTo>
                  <a:lnTo>
                    <a:pt x="0" y="25298"/>
                  </a:lnTo>
                  <a:lnTo>
                    <a:pt x="0" y="37642"/>
                  </a:lnTo>
                  <a:lnTo>
                    <a:pt x="1172514" y="37642"/>
                  </a:lnTo>
                  <a:lnTo>
                    <a:pt x="1172514" y="25311"/>
                  </a:lnTo>
                  <a:lnTo>
                    <a:pt x="1172514" y="12344"/>
                  </a:lnTo>
                  <a:lnTo>
                    <a:pt x="1172514" y="0"/>
                  </a:lnTo>
                  <a:close/>
                </a:path>
              </a:pathLst>
            </a:custGeom>
            <a:solidFill>
              <a:srgbClr val="94001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9" name="object 159"/>
            <p:cNvSpPr/>
            <p:nvPr/>
          </p:nvSpPr>
          <p:spPr>
            <a:xfrm>
              <a:off x="7844587" y="5967984"/>
              <a:ext cx="1172845" cy="41910"/>
            </a:xfrm>
            <a:custGeom>
              <a:avLst/>
              <a:gdLst/>
              <a:ahLst/>
              <a:cxnLst/>
              <a:rect l="l" t="t" r="r" b="b"/>
              <a:pathLst>
                <a:path w="1172845" h="41910">
                  <a:moveTo>
                    <a:pt x="1172514" y="0"/>
                  </a:moveTo>
                  <a:lnTo>
                    <a:pt x="0" y="0"/>
                  </a:lnTo>
                  <a:lnTo>
                    <a:pt x="0" y="16040"/>
                  </a:lnTo>
                  <a:lnTo>
                    <a:pt x="0" y="28994"/>
                  </a:lnTo>
                  <a:lnTo>
                    <a:pt x="0" y="41338"/>
                  </a:lnTo>
                  <a:lnTo>
                    <a:pt x="1172514" y="41338"/>
                  </a:lnTo>
                  <a:lnTo>
                    <a:pt x="1172514" y="29006"/>
                  </a:lnTo>
                  <a:lnTo>
                    <a:pt x="1172514" y="16040"/>
                  </a:lnTo>
                  <a:lnTo>
                    <a:pt x="1172514" y="0"/>
                  </a:lnTo>
                  <a:close/>
                </a:path>
              </a:pathLst>
            </a:custGeom>
            <a:solidFill>
              <a:srgbClr val="93001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0" name="object 160"/>
            <p:cNvSpPr/>
            <p:nvPr/>
          </p:nvSpPr>
          <p:spPr>
            <a:xfrm>
              <a:off x="7844598" y="5146456"/>
              <a:ext cx="1148080" cy="840740"/>
            </a:xfrm>
            <a:custGeom>
              <a:avLst/>
              <a:gdLst/>
              <a:ahLst/>
              <a:cxnLst/>
              <a:rect l="l" t="t" r="r" b="b"/>
              <a:pathLst>
                <a:path w="1148079" h="840739">
                  <a:moveTo>
                    <a:pt x="0" y="840653"/>
                  </a:moveTo>
                  <a:lnTo>
                    <a:pt x="1147481" y="840653"/>
                  </a:lnTo>
                  <a:lnTo>
                    <a:pt x="1147481" y="0"/>
                  </a:lnTo>
                  <a:lnTo>
                    <a:pt x="0" y="0"/>
                  </a:lnTo>
                  <a:lnTo>
                    <a:pt x="0" y="840653"/>
                  </a:lnTo>
                  <a:close/>
                </a:path>
              </a:pathLst>
            </a:custGeom>
            <a:ln w="13546">
              <a:solidFill>
                <a:srgbClr val="EAEAE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1" name="object 161"/>
          <p:cNvSpPr txBox="1"/>
          <p:nvPr/>
        </p:nvSpPr>
        <p:spPr>
          <a:xfrm>
            <a:off x="7822336" y="5424719"/>
            <a:ext cx="1163320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22275">
              <a:lnSpc>
                <a:spcPct val="100000"/>
              </a:lnSpc>
              <a:spcBef>
                <a:spcPts val="100"/>
              </a:spcBef>
            </a:pPr>
            <a:r>
              <a:rPr dirty="0" sz="1700" spc="114" b="1">
                <a:solidFill>
                  <a:srgbClr val="FFFFFF"/>
                </a:solidFill>
                <a:latin typeface="Arial"/>
                <a:cs typeface="Arial"/>
              </a:rPr>
              <a:t>1x1</a:t>
            </a:r>
            <a:endParaRPr sz="1700">
              <a:latin typeface="Arial"/>
              <a:cs typeface="Arial"/>
            </a:endParaRPr>
          </a:p>
        </p:txBody>
      </p:sp>
      <p:grpSp>
        <p:nvGrpSpPr>
          <p:cNvPr id="162" name="object 162"/>
          <p:cNvGrpSpPr/>
          <p:nvPr/>
        </p:nvGrpSpPr>
        <p:grpSpPr>
          <a:xfrm>
            <a:off x="5535134" y="4374737"/>
            <a:ext cx="2305685" cy="1635125"/>
            <a:chOff x="5535134" y="4374737"/>
            <a:chExt cx="2305685" cy="1635125"/>
          </a:xfrm>
        </p:grpSpPr>
        <p:sp>
          <p:nvSpPr>
            <p:cNvPr id="163" name="object 163"/>
            <p:cNvSpPr/>
            <p:nvPr/>
          </p:nvSpPr>
          <p:spPr>
            <a:xfrm>
              <a:off x="5542115" y="4381715"/>
              <a:ext cx="2298700" cy="175260"/>
            </a:xfrm>
            <a:custGeom>
              <a:avLst/>
              <a:gdLst/>
              <a:ahLst/>
              <a:cxnLst/>
              <a:rect l="l" t="t" r="r" b="b"/>
              <a:pathLst>
                <a:path w="2298700" h="175260">
                  <a:moveTo>
                    <a:pt x="2298433" y="101854"/>
                  </a:moveTo>
                  <a:lnTo>
                    <a:pt x="0" y="101854"/>
                  </a:lnTo>
                  <a:lnTo>
                    <a:pt x="0" y="124066"/>
                  </a:lnTo>
                  <a:lnTo>
                    <a:pt x="0" y="149364"/>
                  </a:lnTo>
                  <a:lnTo>
                    <a:pt x="0" y="174663"/>
                  </a:lnTo>
                  <a:lnTo>
                    <a:pt x="2298433" y="174663"/>
                  </a:lnTo>
                  <a:lnTo>
                    <a:pt x="2298433" y="149364"/>
                  </a:lnTo>
                  <a:lnTo>
                    <a:pt x="2298433" y="124066"/>
                  </a:lnTo>
                  <a:lnTo>
                    <a:pt x="2298433" y="101854"/>
                  </a:lnTo>
                  <a:close/>
                </a:path>
                <a:path w="2298700" h="175260">
                  <a:moveTo>
                    <a:pt x="2298433" y="50622"/>
                  </a:moveTo>
                  <a:lnTo>
                    <a:pt x="0" y="50622"/>
                  </a:lnTo>
                  <a:lnTo>
                    <a:pt x="0" y="75907"/>
                  </a:lnTo>
                  <a:lnTo>
                    <a:pt x="0" y="101841"/>
                  </a:lnTo>
                  <a:lnTo>
                    <a:pt x="2298433" y="101841"/>
                  </a:lnTo>
                  <a:lnTo>
                    <a:pt x="2298433" y="75933"/>
                  </a:lnTo>
                  <a:lnTo>
                    <a:pt x="2298433" y="50622"/>
                  </a:lnTo>
                  <a:close/>
                </a:path>
                <a:path w="2298700" h="175260">
                  <a:moveTo>
                    <a:pt x="2298433" y="0"/>
                  </a:moveTo>
                  <a:lnTo>
                    <a:pt x="0" y="0"/>
                  </a:lnTo>
                  <a:lnTo>
                    <a:pt x="0" y="25298"/>
                  </a:lnTo>
                  <a:lnTo>
                    <a:pt x="0" y="50609"/>
                  </a:lnTo>
                  <a:lnTo>
                    <a:pt x="2298433" y="50609"/>
                  </a:lnTo>
                  <a:lnTo>
                    <a:pt x="2298433" y="25311"/>
                  </a:lnTo>
                  <a:lnTo>
                    <a:pt x="2298433" y="0"/>
                  </a:lnTo>
                  <a:close/>
                </a:path>
              </a:pathLst>
            </a:custGeom>
            <a:solidFill>
              <a:srgbClr val="D2002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4" name="object 164"/>
            <p:cNvSpPr/>
            <p:nvPr/>
          </p:nvSpPr>
          <p:spPr>
            <a:xfrm>
              <a:off x="5542115" y="4556404"/>
              <a:ext cx="2298700" cy="50800"/>
            </a:xfrm>
            <a:custGeom>
              <a:avLst/>
              <a:gdLst/>
              <a:ahLst/>
              <a:cxnLst/>
              <a:rect l="l" t="t" r="r" b="b"/>
              <a:pathLst>
                <a:path w="2298700" h="50800">
                  <a:moveTo>
                    <a:pt x="2298433" y="0"/>
                  </a:moveTo>
                  <a:lnTo>
                    <a:pt x="0" y="0"/>
                  </a:lnTo>
                  <a:lnTo>
                    <a:pt x="0" y="25298"/>
                  </a:lnTo>
                  <a:lnTo>
                    <a:pt x="0" y="50596"/>
                  </a:lnTo>
                  <a:lnTo>
                    <a:pt x="2298433" y="50596"/>
                  </a:lnTo>
                  <a:lnTo>
                    <a:pt x="2298433" y="25298"/>
                  </a:lnTo>
                  <a:lnTo>
                    <a:pt x="2298433" y="0"/>
                  </a:lnTo>
                  <a:close/>
                </a:path>
              </a:pathLst>
            </a:custGeom>
            <a:solidFill>
              <a:srgbClr val="D1002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5" name="object 165"/>
            <p:cNvSpPr/>
            <p:nvPr/>
          </p:nvSpPr>
          <p:spPr>
            <a:xfrm>
              <a:off x="5542115" y="4607001"/>
              <a:ext cx="2298700" cy="50800"/>
            </a:xfrm>
            <a:custGeom>
              <a:avLst/>
              <a:gdLst/>
              <a:ahLst/>
              <a:cxnLst/>
              <a:rect l="l" t="t" r="r" b="b"/>
              <a:pathLst>
                <a:path w="2298700" h="50800">
                  <a:moveTo>
                    <a:pt x="2298433" y="25311"/>
                  </a:moveTo>
                  <a:lnTo>
                    <a:pt x="0" y="25311"/>
                  </a:lnTo>
                  <a:lnTo>
                    <a:pt x="0" y="50622"/>
                  </a:lnTo>
                  <a:lnTo>
                    <a:pt x="2298433" y="50622"/>
                  </a:lnTo>
                  <a:lnTo>
                    <a:pt x="2298433" y="25311"/>
                  </a:lnTo>
                  <a:close/>
                </a:path>
                <a:path w="2298700" h="50800">
                  <a:moveTo>
                    <a:pt x="2298433" y="0"/>
                  </a:moveTo>
                  <a:lnTo>
                    <a:pt x="0" y="0"/>
                  </a:lnTo>
                  <a:lnTo>
                    <a:pt x="0" y="25298"/>
                  </a:lnTo>
                  <a:lnTo>
                    <a:pt x="2298433" y="25298"/>
                  </a:lnTo>
                  <a:lnTo>
                    <a:pt x="2298433" y="0"/>
                  </a:lnTo>
                  <a:close/>
                </a:path>
              </a:pathLst>
            </a:custGeom>
            <a:solidFill>
              <a:srgbClr val="D0002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6" name="object 166"/>
            <p:cNvSpPr/>
            <p:nvPr/>
          </p:nvSpPr>
          <p:spPr>
            <a:xfrm>
              <a:off x="5542115" y="4657610"/>
              <a:ext cx="2298700" cy="51435"/>
            </a:xfrm>
            <a:custGeom>
              <a:avLst/>
              <a:gdLst/>
              <a:ahLst/>
              <a:cxnLst/>
              <a:rect l="l" t="t" r="r" b="b"/>
              <a:pathLst>
                <a:path w="2298700" h="51435">
                  <a:moveTo>
                    <a:pt x="2298433" y="25323"/>
                  </a:moveTo>
                  <a:lnTo>
                    <a:pt x="0" y="25323"/>
                  </a:lnTo>
                  <a:lnTo>
                    <a:pt x="0" y="51244"/>
                  </a:lnTo>
                  <a:lnTo>
                    <a:pt x="2298433" y="51244"/>
                  </a:lnTo>
                  <a:lnTo>
                    <a:pt x="2298433" y="25323"/>
                  </a:lnTo>
                  <a:close/>
                </a:path>
                <a:path w="2298700" h="51435">
                  <a:moveTo>
                    <a:pt x="2298433" y="0"/>
                  </a:moveTo>
                  <a:lnTo>
                    <a:pt x="0" y="0"/>
                  </a:lnTo>
                  <a:lnTo>
                    <a:pt x="0" y="25311"/>
                  </a:lnTo>
                  <a:lnTo>
                    <a:pt x="2298433" y="25311"/>
                  </a:lnTo>
                  <a:lnTo>
                    <a:pt x="2298433" y="0"/>
                  </a:lnTo>
                  <a:close/>
                </a:path>
              </a:pathLst>
            </a:custGeom>
            <a:solidFill>
              <a:srgbClr val="CF002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7" name="object 167"/>
            <p:cNvSpPr/>
            <p:nvPr/>
          </p:nvSpPr>
          <p:spPr>
            <a:xfrm>
              <a:off x="5542119" y="4708845"/>
              <a:ext cx="2298700" cy="22225"/>
            </a:xfrm>
            <a:custGeom>
              <a:avLst/>
              <a:gdLst/>
              <a:ahLst/>
              <a:cxnLst/>
              <a:rect l="l" t="t" r="r" b="b"/>
              <a:pathLst>
                <a:path w="2298700" h="22225">
                  <a:moveTo>
                    <a:pt x="2298436" y="0"/>
                  </a:moveTo>
                  <a:lnTo>
                    <a:pt x="0" y="0"/>
                  </a:lnTo>
                  <a:lnTo>
                    <a:pt x="0" y="21602"/>
                  </a:lnTo>
                  <a:lnTo>
                    <a:pt x="2298436" y="21602"/>
                  </a:lnTo>
                  <a:lnTo>
                    <a:pt x="2298436" y="0"/>
                  </a:lnTo>
                  <a:close/>
                </a:path>
              </a:pathLst>
            </a:custGeom>
            <a:solidFill>
              <a:srgbClr val="CE002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8" name="object 168"/>
            <p:cNvSpPr/>
            <p:nvPr/>
          </p:nvSpPr>
          <p:spPr>
            <a:xfrm>
              <a:off x="5542119" y="4730429"/>
              <a:ext cx="2298700" cy="26034"/>
            </a:xfrm>
            <a:custGeom>
              <a:avLst/>
              <a:gdLst/>
              <a:ahLst/>
              <a:cxnLst/>
              <a:rect l="l" t="t" r="r" b="b"/>
              <a:pathLst>
                <a:path w="2298700" h="26035">
                  <a:moveTo>
                    <a:pt x="2298436" y="0"/>
                  </a:moveTo>
                  <a:lnTo>
                    <a:pt x="0" y="0"/>
                  </a:lnTo>
                  <a:lnTo>
                    <a:pt x="0" y="25923"/>
                  </a:lnTo>
                  <a:lnTo>
                    <a:pt x="2298436" y="25923"/>
                  </a:lnTo>
                  <a:lnTo>
                    <a:pt x="2298436" y="0"/>
                  </a:lnTo>
                  <a:close/>
                </a:path>
              </a:pathLst>
            </a:custGeom>
            <a:solidFill>
              <a:srgbClr val="CD002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9" name="object 169"/>
            <p:cNvSpPr/>
            <p:nvPr/>
          </p:nvSpPr>
          <p:spPr>
            <a:xfrm>
              <a:off x="5542115" y="4756378"/>
              <a:ext cx="2298700" cy="50800"/>
            </a:xfrm>
            <a:custGeom>
              <a:avLst/>
              <a:gdLst/>
              <a:ahLst/>
              <a:cxnLst/>
              <a:rect l="l" t="t" r="r" b="b"/>
              <a:pathLst>
                <a:path w="2298700" h="50800">
                  <a:moveTo>
                    <a:pt x="2298433" y="0"/>
                  </a:moveTo>
                  <a:lnTo>
                    <a:pt x="0" y="0"/>
                  </a:lnTo>
                  <a:lnTo>
                    <a:pt x="0" y="25298"/>
                  </a:lnTo>
                  <a:lnTo>
                    <a:pt x="0" y="50596"/>
                  </a:lnTo>
                  <a:lnTo>
                    <a:pt x="2298433" y="50596"/>
                  </a:lnTo>
                  <a:lnTo>
                    <a:pt x="2298433" y="25298"/>
                  </a:lnTo>
                  <a:lnTo>
                    <a:pt x="2298433" y="0"/>
                  </a:lnTo>
                  <a:close/>
                </a:path>
              </a:pathLst>
            </a:custGeom>
            <a:solidFill>
              <a:srgbClr val="CC002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0" name="object 170"/>
            <p:cNvSpPr/>
            <p:nvPr/>
          </p:nvSpPr>
          <p:spPr>
            <a:xfrm>
              <a:off x="5542119" y="4806966"/>
              <a:ext cx="2298700" cy="25400"/>
            </a:xfrm>
            <a:custGeom>
              <a:avLst/>
              <a:gdLst/>
              <a:ahLst/>
              <a:cxnLst/>
              <a:rect l="l" t="t" r="r" b="b"/>
              <a:pathLst>
                <a:path w="2298700" h="25400">
                  <a:moveTo>
                    <a:pt x="2298436" y="0"/>
                  </a:moveTo>
                  <a:lnTo>
                    <a:pt x="0" y="0"/>
                  </a:lnTo>
                  <a:lnTo>
                    <a:pt x="0" y="25305"/>
                  </a:lnTo>
                  <a:lnTo>
                    <a:pt x="2298436" y="25305"/>
                  </a:lnTo>
                  <a:lnTo>
                    <a:pt x="2298436" y="0"/>
                  </a:lnTo>
                  <a:close/>
                </a:path>
              </a:pathLst>
            </a:custGeom>
            <a:solidFill>
              <a:srgbClr val="CA002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1" name="object 171"/>
            <p:cNvSpPr/>
            <p:nvPr/>
          </p:nvSpPr>
          <p:spPr>
            <a:xfrm>
              <a:off x="5542119" y="4832288"/>
              <a:ext cx="2298700" cy="25400"/>
            </a:xfrm>
            <a:custGeom>
              <a:avLst/>
              <a:gdLst/>
              <a:ahLst/>
              <a:cxnLst/>
              <a:rect l="l" t="t" r="r" b="b"/>
              <a:pathLst>
                <a:path w="2298700" h="25400">
                  <a:moveTo>
                    <a:pt x="2298436" y="0"/>
                  </a:moveTo>
                  <a:lnTo>
                    <a:pt x="0" y="0"/>
                  </a:lnTo>
                  <a:lnTo>
                    <a:pt x="0" y="25306"/>
                  </a:lnTo>
                  <a:lnTo>
                    <a:pt x="2298436" y="25306"/>
                  </a:lnTo>
                  <a:lnTo>
                    <a:pt x="2298436" y="0"/>
                  </a:lnTo>
                  <a:close/>
                </a:path>
              </a:pathLst>
            </a:custGeom>
            <a:solidFill>
              <a:srgbClr val="C9002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2" name="object 172"/>
            <p:cNvSpPr/>
            <p:nvPr/>
          </p:nvSpPr>
          <p:spPr>
            <a:xfrm>
              <a:off x="5542119" y="4857586"/>
              <a:ext cx="2298700" cy="25400"/>
            </a:xfrm>
            <a:custGeom>
              <a:avLst/>
              <a:gdLst/>
              <a:ahLst/>
              <a:cxnLst/>
              <a:rect l="l" t="t" r="r" b="b"/>
              <a:pathLst>
                <a:path w="2298700" h="25400">
                  <a:moveTo>
                    <a:pt x="2298436" y="0"/>
                  </a:moveTo>
                  <a:lnTo>
                    <a:pt x="0" y="0"/>
                  </a:lnTo>
                  <a:lnTo>
                    <a:pt x="0" y="25306"/>
                  </a:lnTo>
                  <a:lnTo>
                    <a:pt x="2298436" y="25306"/>
                  </a:lnTo>
                  <a:lnTo>
                    <a:pt x="2298436" y="0"/>
                  </a:lnTo>
                  <a:close/>
                </a:path>
              </a:pathLst>
            </a:custGeom>
            <a:solidFill>
              <a:srgbClr val="C800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3" name="object 173"/>
            <p:cNvSpPr/>
            <p:nvPr/>
          </p:nvSpPr>
          <p:spPr>
            <a:xfrm>
              <a:off x="5542119" y="4882885"/>
              <a:ext cx="2298700" cy="25400"/>
            </a:xfrm>
            <a:custGeom>
              <a:avLst/>
              <a:gdLst/>
              <a:ahLst/>
              <a:cxnLst/>
              <a:rect l="l" t="t" r="r" b="b"/>
              <a:pathLst>
                <a:path w="2298700" h="25400">
                  <a:moveTo>
                    <a:pt x="2298436" y="0"/>
                  </a:moveTo>
                  <a:lnTo>
                    <a:pt x="0" y="0"/>
                  </a:lnTo>
                  <a:lnTo>
                    <a:pt x="0" y="25305"/>
                  </a:lnTo>
                  <a:lnTo>
                    <a:pt x="2298436" y="25305"/>
                  </a:lnTo>
                  <a:lnTo>
                    <a:pt x="2298436" y="0"/>
                  </a:lnTo>
                  <a:close/>
                </a:path>
              </a:pathLst>
            </a:custGeom>
            <a:solidFill>
              <a:srgbClr val="C600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4" name="object 174"/>
            <p:cNvSpPr/>
            <p:nvPr/>
          </p:nvSpPr>
          <p:spPr>
            <a:xfrm>
              <a:off x="5542115" y="4908219"/>
              <a:ext cx="2298700" cy="51435"/>
            </a:xfrm>
            <a:custGeom>
              <a:avLst/>
              <a:gdLst/>
              <a:ahLst/>
              <a:cxnLst/>
              <a:rect l="l" t="t" r="r" b="b"/>
              <a:pathLst>
                <a:path w="2298700" h="51435">
                  <a:moveTo>
                    <a:pt x="2298433" y="0"/>
                  </a:moveTo>
                  <a:lnTo>
                    <a:pt x="0" y="0"/>
                  </a:lnTo>
                  <a:lnTo>
                    <a:pt x="0" y="25285"/>
                  </a:lnTo>
                  <a:lnTo>
                    <a:pt x="0" y="51206"/>
                  </a:lnTo>
                  <a:lnTo>
                    <a:pt x="2298433" y="51206"/>
                  </a:lnTo>
                  <a:lnTo>
                    <a:pt x="2298433" y="25298"/>
                  </a:lnTo>
                  <a:lnTo>
                    <a:pt x="2298433" y="0"/>
                  </a:lnTo>
                  <a:close/>
                </a:path>
              </a:pathLst>
            </a:custGeom>
            <a:solidFill>
              <a:srgbClr val="C500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5" name="object 175"/>
            <p:cNvSpPr/>
            <p:nvPr/>
          </p:nvSpPr>
          <p:spPr>
            <a:xfrm>
              <a:off x="5542119" y="4959433"/>
              <a:ext cx="2298700" cy="22225"/>
            </a:xfrm>
            <a:custGeom>
              <a:avLst/>
              <a:gdLst/>
              <a:ahLst/>
              <a:cxnLst/>
              <a:rect l="l" t="t" r="r" b="b"/>
              <a:pathLst>
                <a:path w="2298700" h="22225">
                  <a:moveTo>
                    <a:pt x="2298436" y="0"/>
                  </a:moveTo>
                  <a:lnTo>
                    <a:pt x="0" y="0"/>
                  </a:lnTo>
                  <a:lnTo>
                    <a:pt x="0" y="22220"/>
                  </a:lnTo>
                  <a:lnTo>
                    <a:pt x="2298436" y="22220"/>
                  </a:lnTo>
                  <a:lnTo>
                    <a:pt x="2298436" y="0"/>
                  </a:lnTo>
                  <a:close/>
                </a:path>
              </a:pathLst>
            </a:custGeom>
            <a:solidFill>
              <a:srgbClr val="C400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6" name="object 176"/>
            <p:cNvSpPr/>
            <p:nvPr/>
          </p:nvSpPr>
          <p:spPr>
            <a:xfrm>
              <a:off x="5542119" y="4981645"/>
              <a:ext cx="2298700" cy="25400"/>
            </a:xfrm>
            <a:custGeom>
              <a:avLst/>
              <a:gdLst/>
              <a:ahLst/>
              <a:cxnLst/>
              <a:rect l="l" t="t" r="r" b="b"/>
              <a:pathLst>
                <a:path w="2298700" h="25400">
                  <a:moveTo>
                    <a:pt x="2298436" y="0"/>
                  </a:moveTo>
                  <a:lnTo>
                    <a:pt x="0" y="0"/>
                  </a:lnTo>
                  <a:lnTo>
                    <a:pt x="0" y="25305"/>
                  </a:lnTo>
                  <a:lnTo>
                    <a:pt x="2298436" y="25305"/>
                  </a:lnTo>
                  <a:lnTo>
                    <a:pt x="2298436" y="0"/>
                  </a:lnTo>
                  <a:close/>
                </a:path>
              </a:pathLst>
            </a:custGeom>
            <a:solidFill>
              <a:srgbClr val="C2002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7" name="object 177"/>
            <p:cNvSpPr/>
            <p:nvPr/>
          </p:nvSpPr>
          <p:spPr>
            <a:xfrm>
              <a:off x="5542119" y="5006942"/>
              <a:ext cx="2298700" cy="25400"/>
            </a:xfrm>
            <a:custGeom>
              <a:avLst/>
              <a:gdLst/>
              <a:ahLst/>
              <a:cxnLst/>
              <a:rect l="l" t="t" r="r" b="b"/>
              <a:pathLst>
                <a:path w="2298700" h="25400">
                  <a:moveTo>
                    <a:pt x="2298436" y="0"/>
                  </a:moveTo>
                  <a:lnTo>
                    <a:pt x="0" y="0"/>
                  </a:lnTo>
                  <a:lnTo>
                    <a:pt x="0" y="25306"/>
                  </a:lnTo>
                  <a:lnTo>
                    <a:pt x="2298436" y="25306"/>
                  </a:lnTo>
                  <a:lnTo>
                    <a:pt x="2298436" y="0"/>
                  </a:lnTo>
                  <a:close/>
                </a:path>
              </a:pathLst>
            </a:custGeom>
            <a:solidFill>
              <a:srgbClr val="C1002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8" name="object 178"/>
            <p:cNvSpPr/>
            <p:nvPr/>
          </p:nvSpPr>
          <p:spPr>
            <a:xfrm>
              <a:off x="5542119" y="5032265"/>
              <a:ext cx="2298700" cy="25400"/>
            </a:xfrm>
            <a:custGeom>
              <a:avLst/>
              <a:gdLst/>
              <a:ahLst/>
              <a:cxnLst/>
              <a:rect l="l" t="t" r="r" b="b"/>
              <a:pathLst>
                <a:path w="2298700" h="25400">
                  <a:moveTo>
                    <a:pt x="2298436" y="0"/>
                  </a:moveTo>
                  <a:lnTo>
                    <a:pt x="0" y="0"/>
                  </a:lnTo>
                  <a:lnTo>
                    <a:pt x="0" y="25306"/>
                  </a:lnTo>
                  <a:lnTo>
                    <a:pt x="2298436" y="25306"/>
                  </a:lnTo>
                  <a:lnTo>
                    <a:pt x="2298436" y="0"/>
                  </a:lnTo>
                  <a:close/>
                </a:path>
              </a:pathLst>
            </a:custGeom>
            <a:solidFill>
              <a:srgbClr val="C0002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9" name="object 179"/>
            <p:cNvSpPr/>
            <p:nvPr/>
          </p:nvSpPr>
          <p:spPr>
            <a:xfrm>
              <a:off x="5542119" y="5057564"/>
              <a:ext cx="2298700" cy="25400"/>
            </a:xfrm>
            <a:custGeom>
              <a:avLst/>
              <a:gdLst/>
              <a:ahLst/>
              <a:cxnLst/>
              <a:rect l="l" t="t" r="r" b="b"/>
              <a:pathLst>
                <a:path w="2298700" h="25400">
                  <a:moveTo>
                    <a:pt x="2298436" y="0"/>
                  </a:moveTo>
                  <a:lnTo>
                    <a:pt x="0" y="0"/>
                  </a:lnTo>
                  <a:lnTo>
                    <a:pt x="0" y="25305"/>
                  </a:lnTo>
                  <a:lnTo>
                    <a:pt x="2298436" y="25305"/>
                  </a:lnTo>
                  <a:lnTo>
                    <a:pt x="2298436" y="0"/>
                  </a:lnTo>
                  <a:close/>
                </a:path>
              </a:pathLst>
            </a:custGeom>
            <a:solidFill>
              <a:srgbClr val="BD002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0" name="object 180"/>
            <p:cNvSpPr/>
            <p:nvPr/>
          </p:nvSpPr>
          <p:spPr>
            <a:xfrm>
              <a:off x="5542119" y="5082861"/>
              <a:ext cx="2298700" cy="25400"/>
            </a:xfrm>
            <a:custGeom>
              <a:avLst/>
              <a:gdLst/>
              <a:ahLst/>
              <a:cxnLst/>
              <a:rect l="l" t="t" r="r" b="b"/>
              <a:pathLst>
                <a:path w="2298700" h="25400">
                  <a:moveTo>
                    <a:pt x="2298436" y="0"/>
                  </a:moveTo>
                  <a:lnTo>
                    <a:pt x="0" y="0"/>
                  </a:lnTo>
                  <a:lnTo>
                    <a:pt x="0" y="25306"/>
                  </a:lnTo>
                  <a:lnTo>
                    <a:pt x="2298436" y="25306"/>
                  </a:lnTo>
                  <a:lnTo>
                    <a:pt x="2298436" y="0"/>
                  </a:lnTo>
                  <a:close/>
                </a:path>
              </a:pathLst>
            </a:custGeom>
            <a:solidFill>
              <a:srgbClr val="BC00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1" name="object 181"/>
            <p:cNvSpPr/>
            <p:nvPr/>
          </p:nvSpPr>
          <p:spPr>
            <a:xfrm>
              <a:off x="5542119" y="5108184"/>
              <a:ext cx="2298700" cy="25400"/>
            </a:xfrm>
            <a:custGeom>
              <a:avLst/>
              <a:gdLst/>
              <a:ahLst/>
              <a:cxnLst/>
              <a:rect l="l" t="t" r="r" b="b"/>
              <a:pathLst>
                <a:path w="2298700" h="25400">
                  <a:moveTo>
                    <a:pt x="2298436" y="0"/>
                  </a:moveTo>
                  <a:lnTo>
                    <a:pt x="0" y="0"/>
                  </a:lnTo>
                  <a:lnTo>
                    <a:pt x="0" y="25306"/>
                  </a:lnTo>
                  <a:lnTo>
                    <a:pt x="2298436" y="25306"/>
                  </a:lnTo>
                  <a:lnTo>
                    <a:pt x="2298436" y="0"/>
                  </a:lnTo>
                  <a:close/>
                </a:path>
              </a:pathLst>
            </a:custGeom>
            <a:solidFill>
              <a:srgbClr val="BA00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2" name="object 182"/>
            <p:cNvSpPr/>
            <p:nvPr/>
          </p:nvSpPr>
          <p:spPr>
            <a:xfrm>
              <a:off x="5542119" y="5133483"/>
              <a:ext cx="2298700" cy="25400"/>
            </a:xfrm>
            <a:custGeom>
              <a:avLst/>
              <a:gdLst/>
              <a:ahLst/>
              <a:cxnLst/>
              <a:rect l="l" t="t" r="r" b="b"/>
              <a:pathLst>
                <a:path w="2298700" h="25400">
                  <a:moveTo>
                    <a:pt x="2298436" y="0"/>
                  </a:moveTo>
                  <a:lnTo>
                    <a:pt x="0" y="0"/>
                  </a:lnTo>
                  <a:lnTo>
                    <a:pt x="0" y="25305"/>
                  </a:lnTo>
                  <a:lnTo>
                    <a:pt x="2298436" y="25305"/>
                  </a:lnTo>
                  <a:lnTo>
                    <a:pt x="2298436" y="0"/>
                  </a:lnTo>
                  <a:close/>
                </a:path>
              </a:pathLst>
            </a:custGeom>
            <a:solidFill>
              <a:srgbClr val="B800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3" name="object 183"/>
            <p:cNvSpPr/>
            <p:nvPr/>
          </p:nvSpPr>
          <p:spPr>
            <a:xfrm>
              <a:off x="5542119" y="5158796"/>
              <a:ext cx="2298700" cy="26034"/>
            </a:xfrm>
            <a:custGeom>
              <a:avLst/>
              <a:gdLst/>
              <a:ahLst/>
              <a:cxnLst/>
              <a:rect l="l" t="t" r="r" b="b"/>
              <a:pathLst>
                <a:path w="2298700" h="26035">
                  <a:moveTo>
                    <a:pt x="2298436" y="0"/>
                  </a:moveTo>
                  <a:lnTo>
                    <a:pt x="0" y="0"/>
                  </a:lnTo>
                  <a:lnTo>
                    <a:pt x="0" y="25923"/>
                  </a:lnTo>
                  <a:lnTo>
                    <a:pt x="2298436" y="25923"/>
                  </a:lnTo>
                  <a:lnTo>
                    <a:pt x="2298436" y="0"/>
                  </a:lnTo>
                  <a:close/>
                </a:path>
              </a:pathLst>
            </a:custGeom>
            <a:solidFill>
              <a:srgbClr val="B8001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4" name="object 184"/>
            <p:cNvSpPr/>
            <p:nvPr/>
          </p:nvSpPr>
          <p:spPr>
            <a:xfrm>
              <a:off x="5542119" y="5184708"/>
              <a:ext cx="2298700" cy="22225"/>
            </a:xfrm>
            <a:custGeom>
              <a:avLst/>
              <a:gdLst/>
              <a:ahLst/>
              <a:cxnLst/>
              <a:rect l="l" t="t" r="r" b="b"/>
              <a:pathLst>
                <a:path w="2298700" h="22225">
                  <a:moveTo>
                    <a:pt x="2298436" y="0"/>
                  </a:moveTo>
                  <a:lnTo>
                    <a:pt x="0" y="0"/>
                  </a:lnTo>
                  <a:lnTo>
                    <a:pt x="0" y="22220"/>
                  </a:lnTo>
                  <a:lnTo>
                    <a:pt x="2298436" y="22220"/>
                  </a:lnTo>
                  <a:lnTo>
                    <a:pt x="2298436" y="0"/>
                  </a:lnTo>
                  <a:close/>
                </a:path>
              </a:pathLst>
            </a:custGeom>
            <a:solidFill>
              <a:srgbClr val="B6001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5" name="object 185"/>
            <p:cNvSpPr/>
            <p:nvPr/>
          </p:nvSpPr>
          <p:spPr>
            <a:xfrm>
              <a:off x="5542119" y="5206945"/>
              <a:ext cx="2298700" cy="25400"/>
            </a:xfrm>
            <a:custGeom>
              <a:avLst/>
              <a:gdLst/>
              <a:ahLst/>
              <a:cxnLst/>
              <a:rect l="l" t="t" r="r" b="b"/>
              <a:pathLst>
                <a:path w="2298700" h="25400">
                  <a:moveTo>
                    <a:pt x="2298436" y="0"/>
                  </a:moveTo>
                  <a:lnTo>
                    <a:pt x="0" y="0"/>
                  </a:lnTo>
                  <a:lnTo>
                    <a:pt x="0" y="25306"/>
                  </a:lnTo>
                  <a:lnTo>
                    <a:pt x="2298436" y="25306"/>
                  </a:lnTo>
                  <a:lnTo>
                    <a:pt x="2298436" y="0"/>
                  </a:lnTo>
                  <a:close/>
                </a:path>
              </a:pathLst>
            </a:custGeom>
            <a:solidFill>
              <a:srgbClr val="B5001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6" name="object 186"/>
            <p:cNvSpPr/>
            <p:nvPr/>
          </p:nvSpPr>
          <p:spPr>
            <a:xfrm>
              <a:off x="5542119" y="5232242"/>
              <a:ext cx="2298700" cy="25400"/>
            </a:xfrm>
            <a:custGeom>
              <a:avLst/>
              <a:gdLst/>
              <a:ahLst/>
              <a:cxnLst/>
              <a:rect l="l" t="t" r="r" b="b"/>
              <a:pathLst>
                <a:path w="2298700" h="25400">
                  <a:moveTo>
                    <a:pt x="2298436" y="0"/>
                  </a:moveTo>
                  <a:lnTo>
                    <a:pt x="0" y="0"/>
                  </a:lnTo>
                  <a:lnTo>
                    <a:pt x="0" y="25306"/>
                  </a:lnTo>
                  <a:lnTo>
                    <a:pt x="2298436" y="25306"/>
                  </a:lnTo>
                  <a:lnTo>
                    <a:pt x="2298436" y="0"/>
                  </a:lnTo>
                  <a:close/>
                </a:path>
              </a:pathLst>
            </a:custGeom>
            <a:solidFill>
              <a:srgbClr val="B3001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7" name="object 187"/>
            <p:cNvSpPr/>
            <p:nvPr/>
          </p:nvSpPr>
          <p:spPr>
            <a:xfrm>
              <a:off x="5542119" y="5257541"/>
              <a:ext cx="2298700" cy="25400"/>
            </a:xfrm>
            <a:custGeom>
              <a:avLst/>
              <a:gdLst/>
              <a:ahLst/>
              <a:cxnLst/>
              <a:rect l="l" t="t" r="r" b="b"/>
              <a:pathLst>
                <a:path w="2298700" h="25400">
                  <a:moveTo>
                    <a:pt x="2298436" y="0"/>
                  </a:moveTo>
                  <a:lnTo>
                    <a:pt x="0" y="0"/>
                  </a:lnTo>
                  <a:lnTo>
                    <a:pt x="0" y="25305"/>
                  </a:lnTo>
                  <a:lnTo>
                    <a:pt x="2298436" y="25305"/>
                  </a:lnTo>
                  <a:lnTo>
                    <a:pt x="2298436" y="0"/>
                  </a:lnTo>
                  <a:close/>
                </a:path>
              </a:pathLst>
            </a:custGeom>
            <a:solidFill>
              <a:srgbClr val="B1001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8" name="object 188"/>
            <p:cNvSpPr/>
            <p:nvPr/>
          </p:nvSpPr>
          <p:spPr>
            <a:xfrm>
              <a:off x="5542119" y="5282863"/>
              <a:ext cx="2298700" cy="25400"/>
            </a:xfrm>
            <a:custGeom>
              <a:avLst/>
              <a:gdLst/>
              <a:ahLst/>
              <a:cxnLst/>
              <a:rect l="l" t="t" r="r" b="b"/>
              <a:pathLst>
                <a:path w="2298700" h="25400">
                  <a:moveTo>
                    <a:pt x="2298436" y="0"/>
                  </a:moveTo>
                  <a:lnTo>
                    <a:pt x="0" y="0"/>
                  </a:lnTo>
                  <a:lnTo>
                    <a:pt x="0" y="25306"/>
                  </a:lnTo>
                  <a:lnTo>
                    <a:pt x="2298436" y="25306"/>
                  </a:lnTo>
                  <a:lnTo>
                    <a:pt x="2298436" y="0"/>
                  </a:lnTo>
                  <a:close/>
                </a:path>
              </a:pathLst>
            </a:custGeom>
            <a:solidFill>
              <a:srgbClr val="AF001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9" name="object 189"/>
            <p:cNvSpPr/>
            <p:nvPr/>
          </p:nvSpPr>
          <p:spPr>
            <a:xfrm>
              <a:off x="5542119" y="5308161"/>
              <a:ext cx="2298700" cy="25400"/>
            </a:xfrm>
            <a:custGeom>
              <a:avLst/>
              <a:gdLst/>
              <a:ahLst/>
              <a:cxnLst/>
              <a:rect l="l" t="t" r="r" b="b"/>
              <a:pathLst>
                <a:path w="2298700" h="25400">
                  <a:moveTo>
                    <a:pt x="2298436" y="0"/>
                  </a:moveTo>
                  <a:lnTo>
                    <a:pt x="0" y="0"/>
                  </a:lnTo>
                  <a:lnTo>
                    <a:pt x="0" y="25306"/>
                  </a:lnTo>
                  <a:lnTo>
                    <a:pt x="2298436" y="25306"/>
                  </a:lnTo>
                  <a:lnTo>
                    <a:pt x="2298436" y="0"/>
                  </a:lnTo>
                  <a:close/>
                </a:path>
              </a:pathLst>
            </a:custGeom>
            <a:solidFill>
              <a:srgbClr val="AD001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0" name="object 190"/>
            <p:cNvSpPr/>
            <p:nvPr/>
          </p:nvSpPr>
          <p:spPr>
            <a:xfrm>
              <a:off x="5542119" y="5333460"/>
              <a:ext cx="2298700" cy="25400"/>
            </a:xfrm>
            <a:custGeom>
              <a:avLst/>
              <a:gdLst/>
              <a:ahLst/>
              <a:cxnLst/>
              <a:rect l="l" t="t" r="r" b="b"/>
              <a:pathLst>
                <a:path w="2298700" h="25400">
                  <a:moveTo>
                    <a:pt x="2298436" y="0"/>
                  </a:moveTo>
                  <a:lnTo>
                    <a:pt x="0" y="0"/>
                  </a:lnTo>
                  <a:lnTo>
                    <a:pt x="0" y="25305"/>
                  </a:lnTo>
                  <a:lnTo>
                    <a:pt x="2298436" y="25305"/>
                  </a:lnTo>
                  <a:lnTo>
                    <a:pt x="2298436" y="0"/>
                  </a:lnTo>
                  <a:close/>
                </a:path>
              </a:pathLst>
            </a:custGeom>
            <a:solidFill>
              <a:srgbClr val="AC001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1" name="object 191"/>
            <p:cNvSpPr/>
            <p:nvPr/>
          </p:nvSpPr>
          <p:spPr>
            <a:xfrm>
              <a:off x="5542119" y="5358782"/>
              <a:ext cx="2298700" cy="25400"/>
            </a:xfrm>
            <a:custGeom>
              <a:avLst/>
              <a:gdLst/>
              <a:ahLst/>
              <a:cxnLst/>
              <a:rect l="l" t="t" r="r" b="b"/>
              <a:pathLst>
                <a:path w="2298700" h="25400">
                  <a:moveTo>
                    <a:pt x="2298436" y="0"/>
                  </a:moveTo>
                  <a:lnTo>
                    <a:pt x="0" y="0"/>
                  </a:lnTo>
                  <a:lnTo>
                    <a:pt x="0" y="25306"/>
                  </a:lnTo>
                  <a:lnTo>
                    <a:pt x="2298436" y="25306"/>
                  </a:lnTo>
                  <a:lnTo>
                    <a:pt x="2298436" y="0"/>
                  </a:lnTo>
                  <a:close/>
                </a:path>
              </a:pathLst>
            </a:custGeom>
            <a:solidFill>
              <a:srgbClr val="AB001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2" name="object 192"/>
            <p:cNvSpPr/>
            <p:nvPr/>
          </p:nvSpPr>
          <p:spPr>
            <a:xfrm>
              <a:off x="5542119" y="5384071"/>
              <a:ext cx="2298700" cy="26034"/>
            </a:xfrm>
            <a:custGeom>
              <a:avLst/>
              <a:gdLst/>
              <a:ahLst/>
              <a:cxnLst/>
              <a:rect l="l" t="t" r="r" b="b"/>
              <a:pathLst>
                <a:path w="2298700" h="26035">
                  <a:moveTo>
                    <a:pt x="2298436" y="0"/>
                  </a:moveTo>
                  <a:lnTo>
                    <a:pt x="0" y="0"/>
                  </a:lnTo>
                  <a:lnTo>
                    <a:pt x="0" y="25923"/>
                  </a:lnTo>
                  <a:lnTo>
                    <a:pt x="2298436" y="25923"/>
                  </a:lnTo>
                  <a:lnTo>
                    <a:pt x="2298436" y="0"/>
                  </a:lnTo>
                  <a:close/>
                </a:path>
              </a:pathLst>
            </a:custGeom>
            <a:solidFill>
              <a:srgbClr val="A9001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3" name="object 193"/>
            <p:cNvSpPr/>
            <p:nvPr/>
          </p:nvSpPr>
          <p:spPr>
            <a:xfrm>
              <a:off x="5542119" y="5410008"/>
              <a:ext cx="2298700" cy="22225"/>
            </a:xfrm>
            <a:custGeom>
              <a:avLst/>
              <a:gdLst/>
              <a:ahLst/>
              <a:cxnLst/>
              <a:rect l="l" t="t" r="r" b="b"/>
              <a:pathLst>
                <a:path w="2298700" h="22225">
                  <a:moveTo>
                    <a:pt x="2298436" y="0"/>
                  </a:moveTo>
                  <a:lnTo>
                    <a:pt x="0" y="0"/>
                  </a:lnTo>
                  <a:lnTo>
                    <a:pt x="0" y="22220"/>
                  </a:lnTo>
                  <a:lnTo>
                    <a:pt x="2298436" y="22220"/>
                  </a:lnTo>
                  <a:lnTo>
                    <a:pt x="2298436" y="0"/>
                  </a:lnTo>
                  <a:close/>
                </a:path>
              </a:pathLst>
            </a:custGeom>
            <a:solidFill>
              <a:srgbClr val="A800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4" name="object 194"/>
            <p:cNvSpPr/>
            <p:nvPr/>
          </p:nvSpPr>
          <p:spPr>
            <a:xfrm>
              <a:off x="5542119" y="5432220"/>
              <a:ext cx="2298700" cy="25400"/>
            </a:xfrm>
            <a:custGeom>
              <a:avLst/>
              <a:gdLst/>
              <a:ahLst/>
              <a:cxnLst/>
              <a:rect l="l" t="t" r="r" b="b"/>
              <a:pathLst>
                <a:path w="2298700" h="25400">
                  <a:moveTo>
                    <a:pt x="2298436" y="0"/>
                  </a:moveTo>
                  <a:lnTo>
                    <a:pt x="0" y="0"/>
                  </a:lnTo>
                  <a:lnTo>
                    <a:pt x="0" y="25305"/>
                  </a:lnTo>
                  <a:lnTo>
                    <a:pt x="2298436" y="25305"/>
                  </a:lnTo>
                  <a:lnTo>
                    <a:pt x="2298436" y="0"/>
                  </a:lnTo>
                  <a:close/>
                </a:path>
              </a:pathLst>
            </a:custGeom>
            <a:solidFill>
              <a:srgbClr val="A600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5" name="object 195"/>
            <p:cNvSpPr/>
            <p:nvPr/>
          </p:nvSpPr>
          <p:spPr>
            <a:xfrm>
              <a:off x="5542119" y="5457517"/>
              <a:ext cx="2298700" cy="25400"/>
            </a:xfrm>
            <a:custGeom>
              <a:avLst/>
              <a:gdLst/>
              <a:ahLst/>
              <a:cxnLst/>
              <a:rect l="l" t="t" r="r" b="b"/>
              <a:pathLst>
                <a:path w="2298700" h="25400">
                  <a:moveTo>
                    <a:pt x="2298436" y="0"/>
                  </a:moveTo>
                  <a:lnTo>
                    <a:pt x="0" y="0"/>
                  </a:lnTo>
                  <a:lnTo>
                    <a:pt x="0" y="25306"/>
                  </a:lnTo>
                  <a:lnTo>
                    <a:pt x="2298436" y="25306"/>
                  </a:lnTo>
                  <a:lnTo>
                    <a:pt x="2298436" y="0"/>
                  </a:lnTo>
                  <a:close/>
                </a:path>
              </a:pathLst>
            </a:custGeom>
            <a:solidFill>
              <a:srgbClr val="A400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6" name="object 196"/>
            <p:cNvSpPr/>
            <p:nvPr/>
          </p:nvSpPr>
          <p:spPr>
            <a:xfrm>
              <a:off x="5542119" y="5482841"/>
              <a:ext cx="2298700" cy="25400"/>
            </a:xfrm>
            <a:custGeom>
              <a:avLst/>
              <a:gdLst/>
              <a:ahLst/>
              <a:cxnLst/>
              <a:rect l="l" t="t" r="r" b="b"/>
              <a:pathLst>
                <a:path w="2298700" h="25400">
                  <a:moveTo>
                    <a:pt x="2298436" y="0"/>
                  </a:moveTo>
                  <a:lnTo>
                    <a:pt x="0" y="0"/>
                  </a:lnTo>
                  <a:lnTo>
                    <a:pt x="0" y="25306"/>
                  </a:lnTo>
                  <a:lnTo>
                    <a:pt x="2298436" y="25306"/>
                  </a:lnTo>
                  <a:lnTo>
                    <a:pt x="2298436" y="0"/>
                  </a:lnTo>
                  <a:close/>
                </a:path>
              </a:pathLst>
            </a:custGeom>
            <a:solidFill>
              <a:srgbClr val="A200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7" name="object 197"/>
            <p:cNvSpPr/>
            <p:nvPr/>
          </p:nvSpPr>
          <p:spPr>
            <a:xfrm>
              <a:off x="5542119" y="5508139"/>
              <a:ext cx="2298700" cy="25400"/>
            </a:xfrm>
            <a:custGeom>
              <a:avLst/>
              <a:gdLst/>
              <a:ahLst/>
              <a:cxnLst/>
              <a:rect l="l" t="t" r="r" b="b"/>
              <a:pathLst>
                <a:path w="2298700" h="25400">
                  <a:moveTo>
                    <a:pt x="2298436" y="0"/>
                  </a:moveTo>
                  <a:lnTo>
                    <a:pt x="0" y="0"/>
                  </a:lnTo>
                  <a:lnTo>
                    <a:pt x="0" y="25305"/>
                  </a:lnTo>
                  <a:lnTo>
                    <a:pt x="2298436" y="25305"/>
                  </a:lnTo>
                  <a:lnTo>
                    <a:pt x="2298436" y="0"/>
                  </a:lnTo>
                  <a:close/>
                </a:path>
              </a:pathLst>
            </a:custGeom>
            <a:solidFill>
              <a:srgbClr val="A1001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8" name="object 198"/>
            <p:cNvSpPr/>
            <p:nvPr/>
          </p:nvSpPr>
          <p:spPr>
            <a:xfrm>
              <a:off x="5542119" y="5533436"/>
              <a:ext cx="2298700" cy="25400"/>
            </a:xfrm>
            <a:custGeom>
              <a:avLst/>
              <a:gdLst/>
              <a:ahLst/>
              <a:cxnLst/>
              <a:rect l="l" t="t" r="r" b="b"/>
              <a:pathLst>
                <a:path w="2298700" h="25400">
                  <a:moveTo>
                    <a:pt x="2298436" y="0"/>
                  </a:moveTo>
                  <a:lnTo>
                    <a:pt x="0" y="0"/>
                  </a:lnTo>
                  <a:lnTo>
                    <a:pt x="0" y="25306"/>
                  </a:lnTo>
                  <a:lnTo>
                    <a:pt x="2298436" y="25306"/>
                  </a:lnTo>
                  <a:lnTo>
                    <a:pt x="2298436" y="0"/>
                  </a:lnTo>
                  <a:close/>
                </a:path>
              </a:pathLst>
            </a:custGeom>
            <a:solidFill>
              <a:srgbClr val="A0001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9" name="object 199"/>
            <p:cNvSpPr/>
            <p:nvPr/>
          </p:nvSpPr>
          <p:spPr>
            <a:xfrm>
              <a:off x="5542119" y="5558759"/>
              <a:ext cx="2298700" cy="25400"/>
            </a:xfrm>
            <a:custGeom>
              <a:avLst/>
              <a:gdLst/>
              <a:ahLst/>
              <a:cxnLst/>
              <a:rect l="l" t="t" r="r" b="b"/>
              <a:pathLst>
                <a:path w="2298700" h="25400">
                  <a:moveTo>
                    <a:pt x="2298436" y="0"/>
                  </a:moveTo>
                  <a:lnTo>
                    <a:pt x="0" y="0"/>
                  </a:lnTo>
                  <a:lnTo>
                    <a:pt x="0" y="25306"/>
                  </a:lnTo>
                  <a:lnTo>
                    <a:pt x="2298436" y="25306"/>
                  </a:lnTo>
                  <a:lnTo>
                    <a:pt x="2298436" y="0"/>
                  </a:lnTo>
                  <a:close/>
                </a:path>
              </a:pathLst>
            </a:custGeom>
            <a:solidFill>
              <a:srgbClr val="9F001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0" name="object 200"/>
            <p:cNvSpPr/>
            <p:nvPr/>
          </p:nvSpPr>
          <p:spPr>
            <a:xfrm>
              <a:off x="5542119" y="5584058"/>
              <a:ext cx="2298700" cy="25400"/>
            </a:xfrm>
            <a:custGeom>
              <a:avLst/>
              <a:gdLst/>
              <a:ahLst/>
              <a:cxnLst/>
              <a:rect l="l" t="t" r="r" b="b"/>
              <a:pathLst>
                <a:path w="2298700" h="25400">
                  <a:moveTo>
                    <a:pt x="2298436" y="0"/>
                  </a:moveTo>
                  <a:lnTo>
                    <a:pt x="0" y="0"/>
                  </a:lnTo>
                  <a:lnTo>
                    <a:pt x="0" y="25305"/>
                  </a:lnTo>
                  <a:lnTo>
                    <a:pt x="2298436" y="25305"/>
                  </a:lnTo>
                  <a:lnTo>
                    <a:pt x="2298436" y="0"/>
                  </a:lnTo>
                  <a:close/>
                </a:path>
              </a:pathLst>
            </a:custGeom>
            <a:solidFill>
              <a:srgbClr val="9E001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1" name="object 201"/>
            <p:cNvSpPr/>
            <p:nvPr/>
          </p:nvSpPr>
          <p:spPr>
            <a:xfrm>
              <a:off x="5542119" y="5609371"/>
              <a:ext cx="2298700" cy="26034"/>
            </a:xfrm>
            <a:custGeom>
              <a:avLst/>
              <a:gdLst/>
              <a:ahLst/>
              <a:cxnLst/>
              <a:rect l="l" t="t" r="r" b="b"/>
              <a:pathLst>
                <a:path w="2298700" h="26035">
                  <a:moveTo>
                    <a:pt x="2298436" y="0"/>
                  </a:moveTo>
                  <a:lnTo>
                    <a:pt x="0" y="0"/>
                  </a:lnTo>
                  <a:lnTo>
                    <a:pt x="0" y="25923"/>
                  </a:lnTo>
                  <a:lnTo>
                    <a:pt x="2298436" y="25923"/>
                  </a:lnTo>
                  <a:lnTo>
                    <a:pt x="2298436" y="0"/>
                  </a:lnTo>
                  <a:close/>
                </a:path>
              </a:pathLst>
            </a:custGeom>
            <a:solidFill>
              <a:srgbClr val="9D001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2" name="object 202"/>
            <p:cNvSpPr/>
            <p:nvPr/>
          </p:nvSpPr>
          <p:spPr>
            <a:xfrm>
              <a:off x="5542119" y="5635286"/>
              <a:ext cx="2298700" cy="25400"/>
            </a:xfrm>
            <a:custGeom>
              <a:avLst/>
              <a:gdLst/>
              <a:ahLst/>
              <a:cxnLst/>
              <a:rect l="l" t="t" r="r" b="b"/>
              <a:pathLst>
                <a:path w="2298700" h="25400">
                  <a:moveTo>
                    <a:pt x="2298436" y="0"/>
                  </a:moveTo>
                  <a:lnTo>
                    <a:pt x="0" y="0"/>
                  </a:lnTo>
                  <a:lnTo>
                    <a:pt x="0" y="25306"/>
                  </a:lnTo>
                  <a:lnTo>
                    <a:pt x="2298436" y="25306"/>
                  </a:lnTo>
                  <a:lnTo>
                    <a:pt x="2298436" y="0"/>
                  </a:lnTo>
                  <a:close/>
                </a:path>
              </a:pathLst>
            </a:custGeom>
            <a:solidFill>
              <a:srgbClr val="9C001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3" name="object 203"/>
            <p:cNvSpPr/>
            <p:nvPr/>
          </p:nvSpPr>
          <p:spPr>
            <a:xfrm>
              <a:off x="5542119" y="5660581"/>
              <a:ext cx="2298700" cy="22225"/>
            </a:xfrm>
            <a:custGeom>
              <a:avLst/>
              <a:gdLst/>
              <a:ahLst/>
              <a:cxnLst/>
              <a:rect l="l" t="t" r="r" b="b"/>
              <a:pathLst>
                <a:path w="2298700" h="22225">
                  <a:moveTo>
                    <a:pt x="2298436" y="0"/>
                  </a:moveTo>
                  <a:lnTo>
                    <a:pt x="0" y="0"/>
                  </a:lnTo>
                  <a:lnTo>
                    <a:pt x="0" y="22220"/>
                  </a:lnTo>
                  <a:lnTo>
                    <a:pt x="2298436" y="22220"/>
                  </a:lnTo>
                  <a:lnTo>
                    <a:pt x="2298436" y="0"/>
                  </a:lnTo>
                  <a:close/>
                </a:path>
              </a:pathLst>
            </a:custGeom>
            <a:solidFill>
              <a:srgbClr val="9B001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4" name="object 204"/>
            <p:cNvSpPr/>
            <p:nvPr/>
          </p:nvSpPr>
          <p:spPr>
            <a:xfrm>
              <a:off x="5542119" y="5682818"/>
              <a:ext cx="2298700" cy="25400"/>
            </a:xfrm>
            <a:custGeom>
              <a:avLst/>
              <a:gdLst/>
              <a:ahLst/>
              <a:cxnLst/>
              <a:rect l="l" t="t" r="r" b="b"/>
              <a:pathLst>
                <a:path w="2298700" h="25400">
                  <a:moveTo>
                    <a:pt x="2298436" y="0"/>
                  </a:moveTo>
                  <a:lnTo>
                    <a:pt x="0" y="0"/>
                  </a:lnTo>
                  <a:lnTo>
                    <a:pt x="0" y="25306"/>
                  </a:lnTo>
                  <a:lnTo>
                    <a:pt x="2298436" y="25306"/>
                  </a:lnTo>
                  <a:lnTo>
                    <a:pt x="2298436" y="0"/>
                  </a:lnTo>
                  <a:close/>
                </a:path>
              </a:pathLst>
            </a:custGeom>
            <a:solidFill>
              <a:srgbClr val="9A001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5" name="object 205"/>
            <p:cNvSpPr/>
            <p:nvPr/>
          </p:nvSpPr>
          <p:spPr>
            <a:xfrm>
              <a:off x="5542119" y="5708116"/>
              <a:ext cx="2298700" cy="25400"/>
            </a:xfrm>
            <a:custGeom>
              <a:avLst/>
              <a:gdLst/>
              <a:ahLst/>
              <a:cxnLst/>
              <a:rect l="l" t="t" r="r" b="b"/>
              <a:pathLst>
                <a:path w="2298700" h="25400">
                  <a:moveTo>
                    <a:pt x="2298436" y="0"/>
                  </a:moveTo>
                  <a:lnTo>
                    <a:pt x="0" y="0"/>
                  </a:lnTo>
                  <a:lnTo>
                    <a:pt x="0" y="25305"/>
                  </a:lnTo>
                  <a:lnTo>
                    <a:pt x="2298436" y="25305"/>
                  </a:lnTo>
                  <a:lnTo>
                    <a:pt x="2298436" y="0"/>
                  </a:lnTo>
                  <a:close/>
                </a:path>
              </a:pathLst>
            </a:custGeom>
            <a:solidFill>
              <a:srgbClr val="99001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6" name="object 206"/>
            <p:cNvSpPr/>
            <p:nvPr/>
          </p:nvSpPr>
          <p:spPr>
            <a:xfrm>
              <a:off x="5542119" y="5733413"/>
              <a:ext cx="2298700" cy="25400"/>
            </a:xfrm>
            <a:custGeom>
              <a:avLst/>
              <a:gdLst/>
              <a:ahLst/>
              <a:cxnLst/>
              <a:rect l="l" t="t" r="r" b="b"/>
              <a:pathLst>
                <a:path w="2298700" h="25400">
                  <a:moveTo>
                    <a:pt x="2298436" y="0"/>
                  </a:moveTo>
                  <a:lnTo>
                    <a:pt x="0" y="0"/>
                  </a:lnTo>
                  <a:lnTo>
                    <a:pt x="0" y="25306"/>
                  </a:lnTo>
                  <a:lnTo>
                    <a:pt x="2298436" y="25306"/>
                  </a:lnTo>
                  <a:lnTo>
                    <a:pt x="2298436" y="0"/>
                  </a:lnTo>
                  <a:close/>
                </a:path>
              </a:pathLst>
            </a:custGeom>
            <a:solidFill>
              <a:srgbClr val="99001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7" name="object 207"/>
            <p:cNvSpPr/>
            <p:nvPr/>
          </p:nvSpPr>
          <p:spPr>
            <a:xfrm>
              <a:off x="5542119" y="5758736"/>
              <a:ext cx="2298700" cy="25400"/>
            </a:xfrm>
            <a:custGeom>
              <a:avLst/>
              <a:gdLst/>
              <a:ahLst/>
              <a:cxnLst/>
              <a:rect l="l" t="t" r="r" b="b"/>
              <a:pathLst>
                <a:path w="2298700" h="25400">
                  <a:moveTo>
                    <a:pt x="2298436" y="0"/>
                  </a:moveTo>
                  <a:lnTo>
                    <a:pt x="0" y="0"/>
                  </a:lnTo>
                  <a:lnTo>
                    <a:pt x="0" y="25306"/>
                  </a:lnTo>
                  <a:lnTo>
                    <a:pt x="2298436" y="25306"/>
                  </a:lnTo>
                  <a:lnTo>
                    <a:pt x="2298436" y="0"/>
                  </a:lnTo>
                  <a:close/>
                </a:path>
              </a:pathLst>
            </a:custGeom>
            <a:solidFill>
              <a:srgbClr val="97001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8" name="object 208"/>
            <p:cNvSpPr/>
            <p:nvPr/>
          </p:nvSpPr>
          <p:spPr>
            <a:xfrm>
              <a:off x="5542115" y="5784037"/>
              <a:ext cx="2298700" cy="50800"/>
            </a:xfrm>
            <a:custGeom>
              <a:avLst/>
              <a:gdLst/>
              <a:ahLst/>
              <a:cxnLst/>
              <a:rect l="l" t="t" r="r" b="b"/>
              <a:pathLst>
                <a:path w="2298700" h="50800">
                  <a:moveTo>
                    <a:pt x="2298433" y="0"/>
                  </a:moveTo>
                  <a:lnTo>
                    <a:pt x="0" y="0"/>
                  </a:lnTo>
                  <a:lnTo>
                    <a:pt x="0" y="25298"/>
                  </a:lnTo>
                  <a:lnTo>
                    <a:pt x="0" y="50609"/>
                  </a:lnTo>
                  <a:lnTo>
                    <a:pt x="2298433" y="50609"/>
                  </a:lnTo>
                  <a:lnTo>
                    <a:pt x="2298433" y="25311"/>
                  </a:lnTo>
                  <a:lnTo>
                    <a:pt x="2298433" y="0"/>
                  </a:lnTo>
                  <a:close/>
                </a:path>
              </a:pathLst>
            </a:custGeom>
            <a:solidFill>
              <a:srgbClr val="96001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9" name="object 209"/>
            <p:cNvSpPr/>
            <p:nvPr/>
          </p:nvSpPr>
          <p:spPr>
            <a:xfrm>
              <a:off x="5542119" y="5834646"/>
              <a:ext cx="2298700" cy="26034"/>
            </a:xfrm>
            <a:custGeom>
              <a:avLst/>
              <a:gdLst/>
              <a:ahLst/>
              <a:cxnLst/>
              <a:rect l="l" t="t" r="r" b="b"/>
              <a:pathLst>
                <a:path w="2298700" h="26035">
                  <a:moveTo>
                    <a:pt x="2298436" y="0"/>
                  </a:moveTo>
                  <a:lnTo>
                    <a:pt x="0" y="0"/>
                  </a:lnTo>
                  <a:lnTo>
                    <a:pt x="0" y="25923"/>
                  </a:lnTo>
                  <a:lnTo>
                    <a:pt x="2298436" y="25923"/>
                  </a:lnTo>
                  <a:lnTo>
                    <a:pt x="2298436" y="0"/>
                  </a:lnTo>
                  <a:close/>
                </a:path>
              </a:pathLst>
            </a:custGeom>
            <a:solidFill>
              <a:srgbClr val="95001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0" name="object 210"/>
            <p:cNvSpPr/>
            <p:nvPr/>
          </p:nvSpPr>
          <p:spPr>
            <a:xfrm>
              <a:off x="5542115" y="5860567"/>
              <a:ext cx="2298700" cy="73025"/>
            </a:xfrm>
            <a:custGeom>
              <a:avLst/>
              <a:gdLst/>
              <a:ahLst/>
              <a:cxnLst/>
              <a:rect l="l" t="t" r="r" b="b"/>
              <a:pathLst>
                <a:path w="2298700" h="73025">
                  <a:moveTo>
                    <a:pt x="2298433" y="25323"/>
                  </a:moveTo>
                  <a:lnTo>
                    <a:pt x="0" y="25323"/>
                  </a:lnTo>
                  <a:lnTo>
                    <a:pt x="0" y="47536"/>
                  </a:lnTo>
                  <a:lnTo>
                    <a:pt x="0" y="72834"/>
                  </a:lnTo>
                  <a:lnTo>
                    <a:pt x="2298433" y="72834"/>
                  </a:lnTo>
                  <a:lnTo>
                    <a:pt x="2298433" y="47536"/>
                  </a:lnTo>
                  <a:lnTo>
                    <a:pt x="2298433" y="25323"/>
                  </a:lnTo>
                  <a:close/>
                </a:path>
                <a:path w="2298700" h="73025">
                  <a:moveTo>
                    <a:pt x="2298433" y="0"/>
                  </a:moveTo>
                  <a:lnTo>
                    <a:pt x="0" y="0"/>
                  </a:lnTo>
                  <a:lnTo>
                    <a:pt x="0" y="25311"/>
                  </a:lnTo>
                  <a:lnTo>
                    <a:pt x="2298433" y="25311"/>
                  </a:lnTo>
                  <a:lnTo>
                    <a:pt x="2298433" y="0"/>
                  </a:lnTo>
                  <a:close/>
                </a:path>
              </a:pathLst>
            </a:custGeom>
            <a:solidFill>
              <a:srgbClr val="94001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1" name="object 211"/>
            <p:cNvSpPr/>
            <p:nvPr/>
          </p:nvSpPr>
          <p:spPr>
            <a:xfrm>
              <a:off x="5542115" y="5933401"/>
              <a:ext cx="2298700" cy="76200"/>
            </a:xfrm>
            <a:custGeom>
              <a:avLst/>
              <a:gdLst/>
              <a:ahLst/>
              <a:cxnLst/>
              <a:rect l="l" t="t" r="r" b="b"/>
              <a:pathLst>
                <a:path w="2298700" h="76200">
                  <a:moveTo>
                    <a:pt x="2298433" y="25323"/>
                  </a:moveTo>
                  <a:lnTo>
                    <a:pt x="0" y="25323"/>
                  </a:lnTo>
                  <a:lnTo>
                    <a:pt x="0" y="50622"/>
                  </a:lnTo>
                  <a:lnTo>
                    <a:pt x="0" y="75920"/>
                  </a:lnTo>
                  <a:lnTo>
                    <a:pt x="2298433" y="75920"/>
                  </a:lnTo>
                  <a:lnTo>
                    <a:pt x="2298433" y="50622"/>
                  </a:lnTo>
                  <a:lnTo>
                    <a:pt x="2298433" y="25323"/>
                  </a:lnTo>
                  <a:close/>
                </a:path>
                <a:path w="2298700" h="76200">
                  <a:moveTo>
                    <a:pt x="2298433" y="0"/>
                  </a:moveTo>
                  <a:lnTo>
                    <a:pt x="0" y="0"/>
                  </a:lnTo>
                  <a:lnTo>
                    <a:pt x="0" y="25298"/>
                  </a:lnTo>
                  <a:lnTo>
                    <a:pt x="2298433" y="25298"/>
                  </a:lnTo>
                  <a:lnTo>
                    <a:pt x="2298433" y="0"/>
                  </a:lnTo>
                  <a:close/>
                </a:path>
              </a:pathLst>
            </a:custGeom>
            <a:solidFill>
              <a:srgbClr val="93001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2" name="object 212"/>
            <p:cNvSpPr/>
            <p:nvPr/>
          </p:nvSpPr>
          <p:spPr>
            <a:xfrm>
              <a:off x="5542119" y="4381722"/>
              <a:ext cx="2273935" cy="1605915"/>
            </a:xfrm>
            <a:custGeom>
              <a:avLst/>
              <a:gdLst/>
              <a:ahLst/>
              <a:cxnLst/>
              <a:rect l="l" t="t" r="r" b="b"/>
              <a:pathLst>
                <a:path w="2273934" h="1605914">
                  <a:moveTo>
                    <a:pt x="0" y="1605387"/>
                  </a:moveTo>
                  <a:lnTo>
                    <a:pt x="2273413" y="1605387"/>
                  </a:lnTo>
                  <a:lnTo>
                    <a:pt x="2273413" y="0"/>
                  </a:lnTo>
                  <a:lnTo>
                    <a:pt x="0" y="0"/>
                  </a:lnTo>
                  <a:lnTo>
                    <a:pt x="0" y="1605387"/>
                  </a:lnTo>
                  <a:close/>
                </a:path>
              </a:pathLst>
            </a:custGeom>
            <a:ln w="13519">
              <a:solidFill>
                <a:srgbClr val="EAEAE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13" name="object 213"/>
          <p:cNvSpPr txBox="1"/>
          <p:nvPr/>
        </p:nvSpPr>
        <p:spPr>
          <a:xfrm>
            <a:off x="5516805" y="5126589"/>
            <a:ext cx="2292350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73660">
              <a:lnSpc>
                <a:spcPct val="100000"/>
              </a:lnSpc>
              <a:spcBef>
                <a:spcPts val="100"/>
              </a:spcBef>
            </a:pPr>
            <a:r>
              <a:rPr dirty="0" sz="1700" spc="114" b="1">
                <a:solidFill>
                  <a:srgbClr val="FFFFFF"/>
                </a:solidFill>
                <a:latin typeface="Arial"/>
                <a:cs typeface="Arial"/>
              </a:rPr>
              <a:t>1x2</a:t>
            </a:r>
            <a:endParaRPr sz="1700">
              <a:latin typeface="Arial"/>
              <a:cs typeface="Arial"/>
            </a:endParaRPr>
          </a:p>
        </p:txBody>
      </p:sp>
      <p:grpSp>
        <p:nvGrpSpPr>
          <p:cNvPr id="214" name="object 214"/>
          <p:cNvGrpSpPr/>
          <p:nvPr/>
        </p:nvGrpSpPr>
        <p:grpSpPr>
          <a:xfrm>
            <a:off x="2935735" y="4374737"/>
            <a:ext cx="2026920" cy="1635125"/>
            <a:chOff x="2935735" y="4374737"/>
            <a:chExt cx="2026920" cy="1635125"/>
          </a:xfrm>
        </p:grpSpPr>
        <p:sp>
          <p:nvSpPr>
            <p:cNvPr id="215" name="object 215"/>
            <p:cNvSpPr/>
            <p:nvPr/>
          </p:nvSpPr>
          <p:spPr>
            <a:xfrm>
              <a:off x="2942717" y="4381715"/>
              <a:ext cx="2019935" cy="175260"/>
            </a:xfrm>
            <a:custGeom>
              <a:avLst/>
              <a:gdLst/>
              <a:ahLst/>
              <a:cxnLst/>
              <a:rect l="l" t="t" r="r" b="b"/>
              <a:pathLst>
                <a:path w="2019935" h="175260">
                  <a:moveTo>
                    <a:pt x="2019731" y="101854"/>
                  </a:moveTo>
                  <a:lnTo>
                    <a:pt x="0" y="101854"/>
                  </a:lnTo>
                  <a:lnTo>
                    <a:pt x="0" y="124066"/>
                  </a:lnTo>
                  <a:lnTo>
                    <a:pt x="0" y="149364"/>
                  </a:lnTo>
                  <a:lnTo>
                    <a:pt x="0" y="174663"/>
                  </a:lnTo>
                  <a:lnTo>
                    <a:pt x="2019731" y="174663"/>
                  </a:lnTo>
                  <a:lnTo>
                    <a:pt x="2019731" y="149364"/>
                  </a:lnTo>
                  <a:lnTo>
                    <a:pt x="2019731" y="124066"/>
                  </a:lnTo>
                  <a:lnTo>
                    <a:pt x="2019731" y="101854"/>
                  </a:lnTo>
                  <a:close/>
                </a:path>
                <a:path w="2019935" h="175260">
                  <a:moveTo>
                    <a:pt x="2019731" y="50622"/>
                  </a:moveTo>
                  <a:lnTo>
                    <a:pt x="0" y="50622"/>
                  </a:lnTo>
                  <a:lnTo>
                    <a:pt x="0" y="75907"/>
                  </a:lnTo>
                  <a:lnTo>
                    <a:pt x="0" y="101841"/>
                  </a:lnTo>
                  <a:lnTo>
                    <a:pt x="2019731" y="101841"/>
                  </a:lnTo>
                  <a:lnTo>
                    <a:pt x="2019731" y="75933"/>
                  </a:lnTo>
                  <a:lnTo>
                    <a:pt x="2019731" y="50622"/>
                  </a:lnTo>
                  <a:close/>
                </a:path>
                <a:path w="2019935" h="175260">
                  <a:moveTo>
                    <a:pt x="2019731" y="0"/>
                  </a:moveTo>
                  <a:lnTo>
                    <a:pt x="0" y="0"/>
                  </a:lnTo>
                  <a:lnTo>
                    <a:pt x="0" y="25298"/>
                  </a:lnTo>
                  <a:lnTo>
                    <a:pt x="0" y="50609"/>
                  </a:lnTo>
                  <a:lnTo>
                    <a:pt x="2019731" y="50609"/>
                  </a:lnTo>
                  <a:lnTo>
                    <a:pt x="2019731" y="25311"/>
                  </a:lnTo>
                  <a:lnTo>
                    <a:pt x="2019731" y="0"/>
                  </a:lnTo>
                  <a:close/>
                </a:path>
              </a:pathLst>
            </a:custGeom>
            <a:solidFill>
              <a:srgbClr val="D2002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6" name="object 216"/>
            <p:cNvSpPr/>
            <p:nvPr/>
          </p:nvSpPr>
          <p:spPr>
            <a:xfrm>
              <a:off x="2942717" y="4556404"/>
              <a:ext cx="2019935" cy="50800"/>
            </a:xfrm>
            <a:custGeom>
              <a:avLst/>
              <a:gdLst/>
              <a:ahLst/>
              <a:cxnLst/>
              <a:rect l="l" t="t" r="r" b="b"/>
              <a:pathLst>
                <a:path w="2019935" h="50800">
                  <a:moveTo>
                    <a:pt x="2019731" y="0"/>
                  </a:moveTo>
                  <a:lnTo>
                    <a:pt x="0" y="0"/>
                  </a:lnTo>
                  <a:lnTo>
                    <a:pt x="0" y="25298"/>
                  </a:lnTo>
                  <a:lnTo>
                    <a:pt x="0" y="50596"/>
                  </a:lnTo>
                  <a:lnTo>
                    <a:pt x="2019731" y="50596"/>
                  </a:lnTo>
                  <a:lnTo>
                    <a:pt x="2019731" y="25298"/>
                  </a:lnTo>
                  <a:lnTo>
                    <a:pt x="2019731" y="0"/>
                  </a:lnTo>
                  <a:close/>
                </a:path>
              </a:pathLst>
            </a:custGeom>
            <a:solidFill>
              <a:srgbClr val="D1002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7" name="object 217"/>
            <p:cNvSpPr/>
            <p:nvPr/>
          </p:nvSpPr>
          <p:spPr>
            <a:xfrm>
              <a:off x="2942717" y="4607001"/>
              <a:ext cx="2019935" cy="50800"/>
            </a:xfrm>
            <a:custGeom>
              <a:avLst/>
              <a:gdLst/>
              <a:ahLst/>
              <a:cxnLst/>
              <a:rect l="l" t="t" r="r" b="b"/>
              <a:pathLst>
                <a:path w="2019935" h="50800">
                  <a:moveTo>
                    <a:pt x="2019731" y="25311"/>
                  </a:moveTo>
                  <a:lnTo>
                    <a:pt x="0" y="25311"/>
                  </a:lnTo>
                  <a:lnTo>
                    <a:pt x="0" y="50622"/>
                  </a:lnTo>
                  <a:lnTo>
                    <a:pt x="2019731" y="50622"/>
                  </a:lnTo>
                  <a:lnTo>
                    <a:pt x="2019731" y="25311"/>
                  </a:lnTo>
                  <a:close/>
                </a:path>
                <a:path w="2019935" h="50800">
                  <a:moveTo>
                    <a:pt x="2019731" y="0"/>
                  </a:moveTo>
                  <a:lnTo>
                    <a:pt x="0" y="0"/>
                  </a:lnTo>
                  <a:lnTo>
                    <a:pt x="0" y="25298"/>
                  </a:lnTo>
                  <a:lnTo>
                    <a:pt x="2019731" y="25298"/>
                  </a:lnTo>
                  <a:lnTo>
                    <a:pt x="2019731" y="0"/>
                  </a:lnTo>
                  <a:close/>
                </a:path>
              </a:pathLst>
            </a:custGeom>
            <a:solidFill>
              <a:srgbClr val="D0002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8" name="object 218"/>
            <p:cNvSpPr/>
            <p:nvPr/>
          </p:nvSpPr>
          <p:spPr>
            <a:xfrm>
              <a:off x="2942717" y="4657610"/>
              <a:ext cx="2019935" cy="51435"/>
            </a:xfrm>
            <a:custGeom>
              <a:avLst/>
              <a:gdLst/>
              <a:ahLst/>
              <a:cxnLst/>
              <a:rect l="l" t="t" r="r" b="b"/>
              <a:pathLst>
                <a:path w="2019935" h="51435">
                  <a:moveTo>
                    <a:pt x="2019731" y="25323"/>
                  </a:moveTo>
                  <a:lnTo>
                    <a:pt x="0" y="25323"/>
                  </a:lnTo>
                  <a:lnTo>
                    <a:pt x="0" y="51244"/>
                  </a:lnTo>
                  <a:lnTo>
                    <a:pt x="2019731" y="51244"/>
                  </a:lnTo>
                  <a:lnTo>
                    <a:pt x="2019731" y="25323"/>
                  </a:lnTo>
                  <a:close/>
                </a:path>
                <a:path w="2019935" h="51435">
                  <a:moveTo>
                    <a:pt x="2019731" y="0"/>
                  </a:moveTo>
                  <a:lnTo>
                    <a:pt x="0" y="0"/>
                  </a:lnTo>
                  <a:lnTo>
                    <a:pt x="0" y="25311"/>
                  </a:lnTo>
                  <a:lnTo>
                    <a:pt x="2019731" y="25311"/>
                  </a:lnTo>
                  <a:lnTo>
                    <a:pt x="2019731" y="0"/>
                  </a:lnTo>
                  <a:close/>
                </a:path>
              </a:pathLst>
            </a:custGeom>
            <a:solidFill>
              <a:srgbClr val="CF002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9" name="object 219"/>
            <p:cNvSpPr/>
            <p:nvPr/>
          </p:nvSpPr>
          <p:spPr>
            <a:xfrm>
              <a:off x="2942720" y="4708845"/>
              <a:ext cx="2019935" cy="22225"/>
            </a:xfrm>
            <a:custGeom>
              <a:avLst/>
              <a:gdLst/>
              <a:ahLst/>
              <a:cxnLst/>
              <a:rect l="l" t="t" r="r" b="b"/>
              <a:pathLst>
                <a:path w="2019935" h="22225">
                  <a:moveTo>
                    <a:pt x="2019736" y="0"/>
                  </a:moveTo>
                  <a:lnTo>
                    <a:pt x="0" y="0"/>
                  </a:lnTo>
                  <a:lnTo>
                    <a:pt x="0" y="21602"/>
                  </a:lnTo>
                  <a:lnTo>
                    <a:pt x="2019736" y="21602"/>
                  </a:lnTo>
                  <a:lnTo>
                    <a:pt x="2019736" y="0"/>
                  </a:lnTo>
                  <a:close/>
                </a:path>
              </a:pathLst>
            </a:custGeom>
            <a:solidFill>
              <a:srgbClr val="CE002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0" name="object 220"/>
            <p:cNvSpPr/>
            <p:nvPr/>
          </p:nvSpPr>
          <p:spPr>
            <a:xfrm>
              <a:off x="2942720" y="4730429"/>
              <a:ext cx="2019935" cy="26034"/>
            </a:xfrm>
            <a:custGeom>
              <a:avLst/>
              <a:gdLst/>
              <a:ahLst/>
              <a:cxnLst/>
              <a:rect l="l" t="t" r="r" b="b"/>
              <a:pathLst>
                <a:path w="2019935" h="26035">
                  <a:moveTo>
                    <a:pt x="2019736" y="0"/>
                  </a:moveTo>
                  <a:lnTo>
                    <a:pt x="0" y="0"/>
                  </a:lnTo>
                  <a:lnTo>
                    <a:pt x="0" y="25923"/>
                  </a:lnTo>
                  <a:lnTo>
                    <a:pt x="2019736" y="25923"/>
                  </a:lnTo>
                  <a:lnTo>
                    <a:pt x="2019736" y="0"/>
                  </a:lnTo>
                  <a:close/>
                </a:path>
              </a:pathLst>
            </a:custGeom>
            <a:solidFill>
              <a:srgbClr val="CD002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1" name="object 221"/>
            <p:cNvSpPr/>
            <p:nvPr/>
          </p:nvSpPr>
          <p:spPr>
            <a:xfrm>
              <a:off x="2942717" y="4756378"/>
              <a:ext cx="2019935" cy="50800"/>
            </a:xfrm>
            <a:custGeom>
              <a:avLst/>
              <a:gdLst/>
              <a:ahLst/>
              <a:cxnLst/>
              <a:rect l="l" t="t" r="r" b="b"/>
              <a:pathLst>
                <a:path w="2019935" h="50800">
                  <a:moveTo>
                    <a:pt x="2019731" y="0"/>
                  </a:moveTo>
                  <a:lnTo>
                    <a:pt x="0" y="0"/>
                  </a:lnTo>
                  <a:lnTo>
                    <a:pt x="0" y="25298"/>
                  </a:lnTo>
                  <a:lnTo>
                    <a:pt x="0" y="50596"/>
                  </a:lnTo>
                  <a:lnTo>
                    <a:pt x="2019731" y="50596"/>
                  </a:lnTo>
                  <a:lnTo>
                    <a:pt x="2019731" y="25298"/>
                  </a:lnTo>
                  <a:lnTo>
                    <a:pt x="2019731" y="0"/>
                  </a:lnTo>
                  <a:close/>
                </a:path>
              </a:pathLst>
            </a:custGeom>
            <a:solidFill>
              <a:srgbClr val="CC002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2" name="object 222"/>
            <p:cNvSpPr/>
            <p:nvPr/>
          </p:nvSpPr>
          <p:spPr>
            <a:xfrm>
              <a:off x="2942720" y="4806966"/>
              <a:ext cx="2019935" cy="25400"/>
            </a:xfrm>
            <a:custGeom>
              <a:avLst/>
              <a:gdLst/>
              <a:ahLst/>
              <a:cxnLst/>
              <a:rect l="l" t="t" r="r" b="b"/>
              <a:pathLst>
                <a:path w="2019935" h="25400">
                  <a:moveTo>
                    <a:pt x="2019736" y="0"/>
                  </a:moveTo>
                  <a:lnTo>
                    <a:pt x="0" y="0"/>
                  </a:lnTo>
                  <a:lnTo>
                    <a:pt x="0" y="25305"/>
                  </a:lnTo>
                  <a:lnTo>
                    <a:pt x="2019736" y="25305"/>
                  </a:lnTo>
                  <a:lnTo>
                    <a:pt x="2019736" y="0"/>
                  </a:lnTo>
                  <a:close/>
                </a:path>
              </a:pathLst>
            </a:custGeom>
            <a:solidFill>
              <a:srgbClr val="CA002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3" name="object 223"/>
            <p:cNvSpPr/>
            <p:nvPr/>
          </p:nvSpPr>
          <p:spPr>
            <a:xfrm>
              <a:off x="2942720" y="4832288"/>
              <a:ext cx="2019935" cy="25400"/>
            </a:xfrm>
            <a:custGeom>
              <a:avLst/>
              <a:gdLst/>
              <a:ahLst/>
              <a:cxnLst/>
              <a:rect l="l" t="t" r="r" b="b"/>
              <a:pathLst>
                <a:path w="2019935" h="25400">
                  <a:moveTo>
                    <a:pt x="2019736" y="0"/>
                  </a:moveTo>
                  <a:lnTo>
                    <a:pt x="0" y="0"/>
                  </a:lnTo>
                  <a:lnTo>
                    <a:pt x="0" y="25306"/>
                  </a:lnTo>
                  <a:lnTo>
                    <a:pt x="2019736" y="25306"/>
                  </a:lnTo>
                  <a:lnTo>
                    <a:pt x="2019736" y="0"/>
                  </a:lnTo>
                  <a:close/>
                </a:path>
              </a:pathLst>
            </a:custGeom>
            <a:solidFill>
              <a:srgbClr val="C9002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4" name="object 224"/>
            <p:cNvSpPr/>
            <p:nvPr/>
          </p:nvSpPr>
          <p:spPr>
            <a:xfrm>
              <a:off x="2942720" y="4857586"/>
              <a:ext cx="2019935" cy="25400"/>
            </a:xfrm>
            <a:custGeom>
              <a:avLst/>
              <a:gdLst/>
              <a:ahLst/>
              <a:cxnLst/>
              <a:rect l="l" t="t" r="r" b="b"/>
              <a:pathLst>
                <a:path w="2019935" h="25400">
                  <a:moveTo>
                    <a:pt x="2019736" y="0"/>
                  </a:moveTo>
                  <a:lnTo>
                    <a:pt x="0" y="0"/>
                  </a:lnTo>
                  <a:lnTo>
                    <a:pt x="0" y="25306"/>
                  </a:lnTo>
                  <a:lnTo>
                    <a:pt x="2019736" y="25306"/>
                  </a:lnTo>
                  <a:lnTo>
                    <a:pt x="2019736" y="0"/>
                  </a:lnTo>
                  <a:close/>
                </a:path>
              </a:pathLst>
            </a:custGeom>
            <a:solidFill>
              <a:srgbClr val="C800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5" name="object 225"/>
            <p:cNvSpPr/>
            <p:nvPr/>
          </p:nvSpPr>
          <p:spPr>
            <a:xfrm>
              <a:off x="2942720" y="4882885"/>
              <a:ext cx="2019935" cy="25400"/>
            </a:xfrm>
            <a:custGeom>
              <a:avLst/>
              <a:gdLst/>
              <a:ahLst/>
              <a:cxnLst/>
              <a:rect l="l" t="t" r="r" b="b"/>
              <a:pathLst>
                <a:path w="2019935" h="25400">
                  <a:moveTo>
                    <a:pt x="2019736" y="0"/>
                  </a:moveTo>
                  <a:lnTo>
                    <a:pt x="0" y="0"/>
                  </a:lnTo>
                  <a:lnTo>
                    <a:pt x="0" y="25305"/>
                  </a:lnTo>
                  <a:lnTo>
                    <a:pt x="2019736" y="25305"/>
                  </a:lnTo>
                  <a:lnTo>
                    <a:pt x="2019736" y="0"/>
                  </a:lnTo>
                  <a:close/>
                </a:path>
              </a:pathLst>
            </a:custGeom>
            <a:solidFill>
              <a:srgbClr val="C600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6" name="object 226"/>
            <p:cNvSpPr/>
            <p:nvPr/>
          </p:nvSpPr>
          <p:spPr>
            <a:xfrm>
              <a:off x="2942717" y="4908219"/>
              <a:ext cx="2019935" cy="51435"/>
            </a:xfrm>
            <a:custGeom>
              <a:avLst/>
              <a:gdLst/>
              <a:ahLst/>
              <a:cxnLst/>
              <a:rect l="l" t="t" r="r" b="b"/>
              <a:pathLst>
                <a:path w="2019935" h="51435">
                  <a:moveTo>
                    <a:pt x="2019731" y="0"/>
                  </a:moveTo>
                  <a:lnTo>
                    <a:pt x="0" y="0"/>
                  </a:lnTo>
                  <a:lnTo>
                    <a:pt x="0" y="25285"/>
                  </a:lnTo>
                  <a:lnTo>
                    <a:pt x="0" y="51206"/>
                  </a:lnTo>
                  <a:lnTo>
                    <a:pt x="2019731" y="51206"/>
                  </a:lnTo>
                  <a:lnTo>
                    <a:pt x="2019731" y="25298"/>
                  </a:lnTo>
                  <a:lnTo>
                    <a:pt x="2019731" y="0"/>
                  </a:lnTo>
                  <a:close/>
                </a:path>
              </a:pathLst>
            </a:custGeom>
            <a:solidFill>
              <a:srgbClr val="C500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7" name="object 227"/>
            <p:cNvSpPr/>
            <p:nvPr/>
          </p:nvSpPr>
          <p:spPr>
            <a:xfrm>
              <a:off x="2942720" y="4959433"/>
              <a:ext cx="2019935" cy="22225"/>
            </a:xfrm>
            <a:custGeom>
              <a:avLst/>
              <a:gdLst/>
              <a:ahLst/>
              <a:cxnLst/>
              <a:rect l="l" t="t" r="r" b="b"/>
              <a:pathLst>
                <a:path w="2019935" h="22225">
                  <a:moveTo>
                    <a:pt x="2019736" y="0"/>
                  </a:moveTo>
                  <a:lnTo>
                    <a:pt x="0" y="0"/>
                  </a:lnTo>
                  <a:lnTo>
                    <a:pt x="0" y="22220"/>
                  </a:lnTo>
                  <a:lnTo>
                    <a:pt x="2019736" y="22220"/>
                  </a:lnTo>
                  <a:lnTo>
                    <a:pt x="2019736" y="0"/>
                  </a:lnTo>
                  <a:close/>
                </a:path>
              </a:pathLst>
            </a:custGeom>
            <a:solidFill>
              <a:srgbClr val="C400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8" name="object 228"/>
            <p:cNvSpPr/>
            <p:nvPr/>
          </p:nvSpPr>
          <p:spPr>
            <a:xfrm>
              <a:off x="2942720" y="4981645"/>
              <a:ext cx="2019935" cy="25400"/>
            </a:xfrm>
            <a:custGeom>
              <a:avLst/>
              <a:gdLst/>
              <a:ahLst/>
              <a:cxnLst/>
              <a:rect l="l" t="t" r="r" b="b"/>
              <a:pathLst>
                <a:path w="2019935" h="25400">
                  <a:moveTo>
                    <a:pt x="2019736" y="0"/>
                  </a:moveTo>
                  <a:lnTo>
                    <a:pt x="0" y="0"/>
                  </a:lnTo>
                  <a:lnTo>
                    <a:pt x="0" y="25305"/>
                  </a:lnTo>
                  <a:lnTo>
                    <a:pt x="2019736" y="25305"/>
                  </a:lnTo>
                  <a:lnTo>
                    <a:pt x="2019736" y="0"/>
                  </a:lnTo>
                  <a:close/>
                </a:path>
              </a:pathLst>
            </a:custGeom>
            <a:solidFill>
              <a:srgbClr val="C2002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9" name="object 229"/>
            <p:cNvSpPr/>
            <p:nvPr/>
          </p:nvSpPr>
          <p:spPr>
            <a:xfrm>
              <a:off x="2942720" y="5006942"/>
              <a:ext cx="2019935" cy="25400"/>
            </a:xfrm>
            <a:custGeom>
              <a:avLst/>
              <a:gdLst/>
              <a:ahLst/>
              <a:cxnLst/>
              <a:rect l="l" t="t" r="r" b="b"/>
              <a:pathLst>
                <a:path w="2019935" h="25400">
                  <a:moveTo>
                    <a:pt x="2019736" y="0"/>
                  </a:moveTo>
                  <a:lnTo>
                    <a:pt x="0" y="0"/>
                  </a:lnTo>
                  <a:lnTo>
                    <a:pt x="0" y="25306"/>
                  </a:lnTo>
                  <a:lnTo>
                    <a:pt x="2019736" y="25306"/>
                  </a:lnTo>
                  <a:lnTo>
                    <a:pt x="2019736" y="0"/>
                  </a:lnTo>
                  <a:close/>
                </a:path>
              </a:pathLst>
            </a:custGeom>
            <a:solidFill>
              <a:srgbClr val="C1002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0" name="object 230"/>
            <p:cNvSpPr/>
            <p:nvPr/>
          </p:nvSpPr>
          <p:spPr>
            <a:xfrm>
              <a:off x="2942720" y="5032265"/>
              <a:ext cx="2019935" cy="25400"/>
            </a:xfrm>
            <a:custGeom>
              <a:avLst/>
              <a:gdLst/>
              <a:ahLst/>
              <a:cxnLst/>
              <a:rect l="l" t="t" r="r" b="b"/>
              <a:pathLst>
                <a:path w="2019935" h="25400">
                  <a:moveTo>
                    <a:pt x="2019736" y="0"/>
                  </a:moveTo>
                  <a:lnTo>
                    <a:pt x="0" y="0"/>
                  </a:lnTo>
                  <a:lnTo>
                    <a:pt x="0" y="25306"/>
                  </a:lnTo>
                  <a:lnTo>
                    <a:pt x="2019736" y="25306"/>
                  </a:lnTo>
                  <a:lnTo>
                    <a:pt x="2019736" y="0"/>
                  </a:lnTo>
                  <a:close/>
                </a:path>
              </a:pathLst>
            </a:custGeom>
            <a:solidFill>
              <a:srgbClr val="C0002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1" name="object 231"/>
            <p:cNvSpPr/>
            <p:nvPr/>
          </p:nvSpPr>
          <p:spPr>
            <a:xfrm>
              <a:off x="2942720" y="5057564"/>
              <a:ext cx="2019935" cy="25400"/>
            </a:xfrm>
            <a:custGeom>
              <a:avLst/>
              <a:gdLst/>
              <a:ahLst/>
              <a:cxnLst/>
              <a:rect l="l" t="t" r="r" b="b"/>
              <a:pathLst>
                <a:path w="2019935" h="25400">
                  <a:moveTo>
                    <a:pt x="2019736" y="0"/>
                  </a:moveTo>
                  <a:lnTo>
                    <a:pt x="0" y="0"/>
                  </a:lnTo>
                  <a:lnTo>
                    <a:pt x="0" y="25305"/>
                  </a:lnTo>
                  <a:lnTo>
                    <a:pt x="2019736" y="25305"/>
                  </a:lnTo>
                  <a:lnTo>
                    <a:pt x="2019736" y="0"/>
                  </a:lnTo>
                  <a:close/>
                </a:path>
              </a:pathLst>
            </a:custGeom>
            <a:solidFill>
              <a:srgbClr val="BD002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2" name="object 232"/>
            <p:cNvSpPr/>
            <p:nvPr/>
          </p:nvSpPr>
          <p:spPr>
            <a:xfrm>
              <a:off x="2942720" y="5082861"/>
              <a:ext cx="2019935" cy="25400"/>
            </a:xfrm>
            <a:custGeom>
              <a:avLst/>
              <a:gdLst/>
              <a:ahLst/>
              <a:cxnLst/>
              <a:rect l="l" t="t" r="r" b="b"/>
              <a:pathLst>
                <a:path w="2019935" h="25400">
                  <a:moveTo>
                    <a:pt x="2019736" y="0"/>
                  </a:moveTo>
                  <a:lnTo>
                    <a:pt x="0" y="0"/>
                  </a:lnTo>
                  <a:lnTo>
                    <a:pt x="0" y="25306"/>
                  </a:lnTo>
                  <a:lnTo>
                    <a:pt x="2019736" y="25306"/>
                  </a:lnTo>
                  <a:lnTo>
                    <a:pt x="2019736" y="0"/>
                  </a:lnTo>
                  <a:close/>
                </a:path>
              </a:pathLst>
            </a:custGeom>
            <a:solidFill>
              <a:srgbClr val="BC00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3" name="object 233"/>
            <p:cNvSpPr/>
            <p:nvPr/>
          </p:nvSpPr>
          <p:spPr>
            <a:xfrm>
              <a:off x="2942720" y="5108184"/>
              <a:ext cx="2019935" cy="25400"/>
            </a:xfrm>
            <a:custGeom>
              <a:avLst/>
              <a:gdLst/>
              <a:ahLst/>
              <a:cxnLst/>
              <a:rect l="l" t="t" r="r" b="b"/>
              <a:pathLst>
                <a:path w="2019935" h="25400">
                  <a:moveTo>
                    <a:pt x="2019736" y="0"/>
                  </a:moveTo>
                  <a:lnTo>
                    <a:pt x="0" y="0"/>
                  </a:lnTo>
                  <a:lnTo>
                    <a:pt x="0" y="25306"/>
                  </a:lnTo>
                  <a:lnTo>
                    <a:pt x="2019736" y="25306"/>
                  </a:lnTo>
                  <a:lnTo>
                    <a:pt x="2019736" y="0"/>
                  </a:lnTo>
                  <a:close/>
                </a:path>
              </a:pathLst>
            </a:custGeom>
            <a:solidFill>
              <a:srgbClr val="BA00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4" name="object 234"/>
            <p:cNvSpPr/>
            <p:nvPr/>
          </p:nvSpPr>
          <p:spPr>
            <a:xfrm>
              <a:off x="2942720" y="5133483"/>
              <a:ext cx="2019935" cy="25400"/>
            </a:xfrm>
            <a:custGeom>
              <a:avLst/>
              <a:gdLst/>
              <a:ahLst/>
              <a:cxnLst/>
              <a:rect l="l" t="t" r="r" b="b"/>
              <a:pathLst>
                <a:path w="2019935" h="25400">
                  <a:moveTo>
                    <a:pt x="2019736" y="0"/>
                  </a:moveTo>
                  <a:lnTo>
                    <a:pt x="0" y="0"/>
                  </a:lnTo>
                  <a:lnTo>
                    <a:pt x="0" y="25305"/>
                  </a:lnTo>
                  <a:lnTo>
                    <a:pt x="2019736" y="25305"/>
                  </a:lnTo>
                  <a:lnTo>
                    <a:pt x="2019736" y="0"/>
                  </a:lnTo>
                  <a:close/>
                </a:path>
              </a:pathLst>
            </a:custGeom>
            <a:solidFill>
              <a:srgbClr val="B800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5" name="object 235"/>
            <p:cNvSpPr/>
            <p:nvPr/>
          </p:nvSpPr>
          <p:spPr>
            <a:xfrm>
              <a:off x="2942720" y="5158796"/>
              <a:ext cx="2019935" cy="26034"/>
            </a:xfrm>
            <a:custGeom>
              <a:avLst/>
              <a:gdLst/>
              <a:ahLst/>
              <a:cxnLst/>
              <a:rect l="l" t="t" r="r" b="b"/>
              <a:pathLst>
                <a:path w="2019935" h="26035">
                  <a:moveTo>
                    <a:pt x="2019736" y="0"/>
                  </a:moveTo>
                  <a:lnTo>
                    <a:pt x="0" y="0"/>
                  </a:lnTo>
                  <a:lnTo>
                    <a:pt x="0" y="25923"/>
                  </a:lnTo>
                  <a:lnTo>
                    <a:pt x="2019736" y="25923"/>
                  </a:lnTo>
                  <a:lnTo>
                    <a:pt x="2019736" y="0"/>
                  </a:lnTo>
                  <a:close/>
                </a:path>
              </a:pathLst>
            </a:custGeom>
            <a:solidFill>
              <a:srgbClr val="B8001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6" name="object 236"/>
            <p:cNvSpPr/>
            <p:nvPr/>
          </p:nvSpPr>
          <p:spPr>
            <a:xfrm>
              <a:off x="2942720" y="5184708"/>
              <a:ext cx="2019935" cy="22225"/>
            </a:xfrm>
            <a:custGeom>
              <a:avLst/>
              <a:gdLst/>
              <a:ahLst/>
              <a:cxnLst/>
              <a:rect l="l" t="t" r="r" b="b"/>
              <a:pathLst>
                <a:path w="2019935" h="22225">
                  <a:moveTo>
                    <a:pt x="2019736" y="0"/>
                  </a:moveTo>
                  <a:lnTo>
                    <a:pt x="0" y="0"/>
                  </a:lnTo>
                  <a:lnTo>
                    <a:pt x="0" y="22220"/>
                  </a:lnTo>
                  <a:lnTo>
                    <a:pt x="2019736" y="22220"/>
                  </a:lnTo>
                  <a:lnTo>
                    <a:pt x="2019736" y="0"/>
                  </a:lnTo>
                  <a:close/>
                </a:path>
              </a:pathLst>
            </a:custGeom>
            <a:solidFill>
              <a:srgbClr val="B6001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7" name="object 237"/>
            <p:cNvSpPr/>
            <p:nvPr/>
          </p:nvSpPr>
          <p:spPr>
            <a:xfrm>
              <a:off x="2942720" y="5206945"/>
              <a:ext cx="2019935" cy="25400"/>
            </a:xfrm>
            <a:custGeom>
              <a:avLst/>
              <a:gdLst/>
              <a:ahLst/>
              <a:cxnLst/>
              <a:rect l="l" t="t" r="r" b="b"/>
              <a:pathLst>
                <a:path w="2019935" h="25400">
                  <a:moveTo>
                    <a:pt x="2019736" y="0"/>
                  </a:moveTo>
                  <a:lnTo>
                    <a:pt x="0" y="0"/>
                  </a:lnTo>
                  <a:lnTo>
                    <a:pt x="0" y="25306"/>
                  </a:lnTo>
                  <a:lnTo>
                    <a:pt x="2019736" y="25306"/>
                  </a:lnTo>
                  <a:lnTo>
                    <a:pt x="2019736" y="0"/>
                  </a:lnTo>
                  <a:close/>
                </a:path>
              </a:pathLst>
            </a:custGeom>
            <a:solidFill>
              <a:srgbClr val="B5001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8" name="object 238"/>
            <p:cNvSpPr/>
            <p:nvPr/>
          </p:nvSpPr>
          <p:spPr>
            <a:xfrm>
              <a:off x="2942720" y="5232242"/>
              <a:ext cx="2019935" cy="25400"/>
            </a:xfrm>
            <a:custGeom>
              <a:avLst/>
              <a:gdLst/>
              <a:ahLst/>
              <a:cxnLst/>
              <a:rect l="l" t="t" r="r" b="b"/>
              <a:pathLst>
                <a:path w="2019935" h="25400">
                  <a:moveTo>
                    <a:pt x="2019736" y="0"/>
                  </a:moveTo>
                  <a:lnTo>
                    <a:pt x="0" y="0"/>
                  </a:lnTo>
                  <a:lnTo>
                    <a:pt x="0" y="25306"/>
                  </a:lnTo>
                  <a:lnTo>
                    <a:pt x="2019736" y="25306"/>
                  </a:lnTo>
                  <a:lnTo>
                    <a:pt x="2019736" y="0"/>
                  </a:lnTo>
                  <a:close/>
                </a:path>
              </a:pathLst>
            </a:custGeom>
            <a:solidFill>
              <a:srgbClr val="B3001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9" name="object 239"/>
            <p:cNvSpPr/>
            <p:nvPr/>
          </p:nvSpPr>
          <p:spPr>
            <a:xfrm>
              <a:off x="2942720" y="5257541"/>
              <a:ext cx="2019935" cy="25400"/>
            </a:xfrm>
            <a:custGeom>
              <a:avLst/>
              <a:gdLst/>
              <a:ahLst/>
              <a:cxnLst/>
              <a:rect l="l" t="t" r="r" b="b"/>
              <a:pathLst>
                <a:path w="2019935" h="25400">
                  <a:moveTo>
                    <a:pt x="2019736" y="0"/>
                  </a:moveTo>
                  <a:lnTo>
                    <a:pt x="0" y="0"/>
                  </a:lnTo>
                  <a:lnTo>
                    <a:pt x="0" y="25305"/>
                  </a:lnTo>
                  <a:lnTo>
                    <a:pt x="2019736" y="25305"/>
                  </a:lnTo>
                  <a:lnTo>
                    <a:pt x="2019736" y="0"/>
                  </a:lnTo>
                  <a:close/>
                </a:path>
              </a:pathLst>
            </a:custGeom>
            <a:solidFill>
              <a:srgbClr val="B1001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0" name="object 240"/>
            <p:cNvSpPr/>
            <p:nvPr/>
          </p:nvSpPr>
          <p:spPr>
            <a:xfrm>
              <a:off x="2942720" y="5282863"/>
              <a:ext cx="2019935" cy="25400"/>
            </a:xfrm>
            <a:custGeom>
              <a:avLst/>
              <a:gdLst/>
              <a:ahLst/>
              <a:cxnLst/>
              <a:rect l="l" t="t" r="r" b="b"/>
              <a:pathLst>
                <a:path w="2019935" h="25400">
                  <a:moveTo>
                    <a:pt x="2019736" y="0"/>
                  </a:moveTo>
                  <a:lnTo>
                    <a:pt x="0" y="0"/>
                  </a:lnTo>
                  <a:lnTo>
                    <a:pt x="0" y="25306"/>
                  </a:lnTo>
                  <a:lnTo>
                    <a:pt x="2019736" y="25306"/>
                  </a:lnTo>
                  <a:lnTo>
                    <a:pt x="2019736" y="0"/>
                  </a:lnTo>
                  <a:close/>
                </a:path>
              </a:pathLst>
            </a:custGeom>
            <a:solidFill>
              <a:srgbClr val="AF001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1" name="object 241"/>
            <p:cNvSpPr/>
            <p:nvPr/>
          </p:nvSpPr>
          <p:spPr>
            <a:xfrm>
              <a:off x="2942720" y="5308161"/>
              <a:ext cx="2019935" cy="25400"/>
            </a:xfrm>
            <a:custGeom>
              <a:avLst/>
              <a:gdLst/>
              <a:ahLst/>
              <a:cxnLst/>
              <a:rect l="l" t="t" r="r" b="b"/>
              <a:pathLst>
                <a:path w="2019935" h="25400">
                  <a:moveTo>
                    <a:pt x="2019736" y="0"/>
                  </a:moveTo>
                  <a:lnTo>
                    <a:pt x="0" y="0"/>
                  </a:lnTo>
                  <a:lnTo>
                    <a:pt x="0" y="25306"/>
                  </a:lnTo>
                  <a:lnTo>
                    <a:pt x="2019736" y="25306"/>
                  </a:lnTo>
                  <a:lnTo>
                    <a:pt x="2019736" y="0"/>
                  </a:lnTo>
                  <a:close/>
                </a:path>
              </a:pathLst>
            </a:custGeom>
            <a:solidFill>
              <a:srgbClr val="AD001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2" name="object 242"/>
            <p:cNvSpPr/>
            <p:nvPr/>
          </p:nvSpPr>
          <p:spPr>
            <a:xfrm>
              <a:off x="2942720" y="5333460"/>
              <a:ext cx="2019935" cy="25400"/>
            </a:xfrm>
            <a:custGeom>
              <a:avLst/>
              <a:gdLst/>
              <a:ahLst/>
              <a:cxnLst/>
              <a:rect l="l" t="t" r="r" b="b"/>
              <a:pathLst>
                <a:path w="2019935" h="25400">
                  <a:moveTo>
                    <a:pt x="2019736" y="0"/>
                  </a:moveTo>
                  <a:lnTo>
                    <a:pt x="0" y="0"/>
                  </a:lnTo>
                  <a:lnTo>
                    <a:pt x="0" y="25305"/>
                  </a:lnTo>
                  <a:lnTo>
                    <a:pt x="2019736" y="25305"/>
                  </a:lnTo>
                  <a:lnTo>
                    <a:pt x="2019736" y="0"/>
                  </a:lnTo>
                  <a:close/>
                </a:path>
              </a:pathLst>
            </a:custGeom>
            <a:solidFill>
              <a:srgbClr val="AC001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3" name="object 243"/>
            <p:cNvSpPr/>
            <p:nvPr/>
          </p:nvSpPr>
          <p:spPr>
            <a:xfrm>
              <a:off x="2942720" y="5358782"/>
              <a:ext cx="2019935" cy="25400"/>
            </a:xfrm>
            <a:custGeom>
              <a:avLst/>
              <a:gdLst/>
              <a:ahLst/>
              <a:cxnLst/>
              <a:rect l="l" t="t" r="r" b="b"/>
              <a:pathLst>
                <a:path w="2019935" h="25400">
                  <a:moveTo>
                    <a:pt x="2019736" y="0"/>
                  </a:moveTo>
                  <a:lnTo>
                    <a:pt x="0" y="0"/>
                  </a:lnTo>
                  <a:lnTo>
                    <a:pt x="0" y="25306"/>
                  </a:lnTo>
                  <a:lnTo>
                    <a:pt x="2019736" y="25306"/>
                  </a:lnTo>
                  <a:lnTo>
                    <a:pt x="2019736" y="0"/>
                  </a:lnTo>
                  <a:close/>
                </a:path>
              </a:pathLst>
            </a:custGeom>
            <a:solidFill>
              <a:srgbClr val="AB001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4" name="object 244"/>
            <p:cNvSpPr/>
            <p:nvPr/>
          </p:nvSpPr>
          <p:spPr>
            <a:xfrm>
              <a:off x="2942720" y="5384071"/>
              <a:ext cx="2019935" cy="26034"/>
            </a:xfrm>
            <a:custGeom>
              <a:avLst/>
              <a:gdLst/>
              <a:ahLst/>
              <a:cxnLst/>
              <a:rect l="l" t="t" r="r" b="b"/>
              <a:pathLst>
                <a:path w="2019935" h="26035">
                  <a:moveTo>
                    <a:pt x="2019736" y="0"/>
                  </a:moveTo>
                  <a:lnTo>
                    <a:pt x="0" y="0"/>
                  </a:lnTo>
                  <a:lnTo>
                    <a:pt x="0" y="25923"/>
                  </a:lnTo>
                  <a:lnTo>
                    <a:pt x="2019736" y="25923"/>
                  </a:lnTo>
                  <a:lnTo>
                    <a:pt x="2019736" y="0"/>
                  </a:lnTo>
                  <a:close/>
                </a:path>
              </a:pathLst>
            </a:custGeom>
            <a:solidFill>
              <a:srgbClr val="A9001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5" name="object 245"/>
            <p:cNvSpPr/>
            <p:nvPr/>
          </p:nvSpPr>
          <p:spPr>
            <a:xfrm>
              <a:off x="2942720" y="5410008"/>
              <a:ext cx="2019935" cy="22225"/>
            </a:xfrm>
            <a:custGeom>
              <a:avLst/>
              <a:gdLst/>
              <a:ahLst/>
              <a:cxnLst/>
              <a:rect l="l" t="t" r="r" b="b"/>
              <a:pathLst>
                <a:path w="2019935" h="22225">
                  <a:moveTo>
                    <a:pt x="2019736" y="0"/>
                  </a:moveTo>
                  <a:lnTo>
                    <a:pt x="0" y="0"/>
                  </a:lnTo>
                  <a:lnTo>
                    <a:pt x="0" y="22220"/>
                  </a:lnTo>
                  <a:lnTo>
                    <a:pt x="2019736" y="22220"/>
                  </a:lnTo>
                  <a:lnTo>
                    <a:pt x="2019736" y="0"/>
                  </a:lnTo>
                  <a:close/>
                </a:path>
              </a:pathLst>
            </a:custGeom>
            <a:solidFill>
              <a:srgbClr val="A800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6" name="object 246"/>
            <p:cNvSpPr/>
            <p:nvPr/>
          </p:nvSpPr>
          <p:spPr>
            <a:xfrm>
              <a:off x="2942720" y="5432220"/>
              <a:ext cx="2019935" cy="25400"/>
            </a:xfrm>
            <a:custGeom>
              <a:avLst/>
              <a:gdLst/>
              <a:ahLst/>
              <a:cxnLst/>
              <a:rect l="l" t="t" r="r" b="b"/>
              <a:pathLst>
                <a:path w="2019935" h="25400">
                  <a:moveTo>
                    <a:pt x="2019736" y="0"/>
                  </a:moveTo>
                  <a:lnTo>
                    <a:pt x="0" y="0"/>
                  </a:lnTo>
                  <a:lnTo>
                    <a:pt x="0" y="25305"/>
                  </a:lnTo>
                  <a:lnTo>
                    <a:pt x="2019736" y="25305"/>
                  </a:lnTo>
                  <a:lnTo>
                    <a:pt x="2019736" y="0"/>
                  </a:lnTo>
                  <a:close/>
                </a:path>
              </a:pathLst>
            </a:custGeom>
            <a:solidFill>
              <a:srgbClr val="A600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7" name="object 247"/>
            <p:cNvSpPr/>
            <p:nvPr/>
          </p:nvSpPr>
          <p:spPr>
            <a:xfrm>
              <a:off x="2942720" y="5457517"/>
              <a:ext cx="2019935" cy="25400"/>
            </a:xfrm>
            <a:custGeom>
              <a:avLst/>
              <a:gdLst/>
              <a:ahLst/>
              <a:cxnLst/>
              <a:rect l="l" t="t" r="r" b="b"/>
              <a:pathLst>
                <a:path w="2019935" h="25400">
                  <a:moveTo>
                    <a:pt x="2019736" y="0"/>
                  </a:moveTo>
                  <a:lnTo>
                    <a:pt x="0" y="0"/>
                  </a:lnTo>
                  <a:lnTo>
                    <a:pt x="0" y="25306"/>
                  </a:lnTo>
                  <a:lnTo>
                    <a:pt x="2019736" y="25306"/>
                  </a:lnTo>
                  <a:lnTo>
                    <a:pt x="2019736" y="0"/>
                  </a:lnTo>
                  <a:close/>
                </a:path>
              </a:pathLst>
            </a:custGeom>
            <a:solidFill>
              <a:srgbClr val="A400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8" name="object 248"/>
            <p:cNvSpPr/>
            <p:nvPr/>
          </p:nvSpPr>
          <p:spPr>
            <a:xfrm>
              <a:off x="2942720" y="5482841"/>
              <a:ext cx="2019935" cy="25400"/>
            </a:xfrm>
            <a:custGeom>
              <a:avLst/>
              <a:gdLst/>
              <a:ahLst/>
              <a:cxnLst/>
              <a:rect l="l" t="t" r="r" b="b"/>
              <a:pathLst>
                <a:path w="2019935" h="25400">
                  <a:moveTo>
                    <a:pt x="2019736" y="0"/>
                  </a:moveTo>
                  <a:lnTo>
                    <a:pt x="0" y="0"/>
                  </a:lnTo>
                  <a:lnTo>
                    <a:pt x="0" y="25306"/>
                  </a:lnTo>
                  <a:lnTo>
                    <a:pt x="2019736" y="25306"/>
                  </a:lnTo>
                  <a:lnTo>
                    <a:pt x="2019736" y="0"/>
                  </a:lnTo>
                  <a:close/>
                </a:path>
              </a:pathLst>
            </a:custGeom>
            <a:solidFill>
              <a:srgbClr val="A200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9" name="object 249"/>
            <p:cNvSpPr/>
            <p:nvPr/>
          </p:nvSpPr>
          <p:spPr>
            <a:xfrm>
              <a:off x="2942720" y="5508139"/>
              <a:ext cx="2019935" cy="25400"/>
            </a:xfrm>
            <a:custGeom>
              <a:avLst/>
              <a:gdLst/>
              <a:ahLst/>
              <a:cxnLst/>
              <a:rect l="l" t="t" r="r" b="b"/>
              <a:pathLst>
                <a:path w="2019935" h="25400">
                  <a:moveTo>
                    <a:pt x="2019736" y="0"/>
                  </a:moveTo>
                  <a:lnTo>
                    <a:pt x="0" y="0"/>
                  </a:lnTo>
                  <a:lnTo>
                    <a:pt x="0" y="25305"/>
                  </a:lnTo>
                  <a:lnTo>
                    <a:pt x="2019736" y="25305"/>
                  </a:lnTo>
                  <a:lnTo>
                    <a:pt x="2019736" y="0"/>
                  </a:lnTo>
                  <a:close/>
                </a:path>
              </a:pathLst>
            </a:custGeom>
            <a:solidFill>
              <a:srgbClr val="A1001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0" name="object 250"/>
            <p:cNvSpPr/>
            <p:nvPr/>
          </p:nvSpPr>
          <p:spPr>
            <a:xfrm>
              <a:off x="2942720" y="5533436"/>
              <a:ext cx="2019935" cy="25400"/>
            </a:xfrm>
            <a:custGeom>
              <a:avLst/>
              <a:gdLst/>
              <a:ahLst/>
              <a:cxnLst/>
              <a:rect l="l" t="t" r="r" b="b"/>
              <a:pathLst>
                <a:path w="2019935" h="25400">
                  <a:moveTo>
                    <a:pt x="2019736" y="0"/>
                  </a:moveTo>
                  <a:lnTo>
                    <a:pt x="0" y="0"/>
                  </a:lnTo>
                  <a:lnTo>
                    <a:pt x="0" y="25306"/>
                  </a:lnTo>
                  <a:lnTo>
                    <a:pt x="2019736" y="25306"/>
                  </a:lnTo>
                  <a:lnTo>
                    <a:pt x="2019736" y="0"/>
                  </a:lnTo>
                  <a:close/>
                </a:path>
              </a:pathLst>
            </a:custGeom>
            <a:solidFill>
              <a:srgbClr val="A0001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1" name="object 251"/>
            <p:cNvSpPr/>
            <p:nvPr/>
          </p:nvSpPr>
          <p:spPr>
            <a:xfrm>
              <a:off x="2942720" y="5558759"/>
              <a:ext cx="2019935" cy="25400"/>
            </a:xfrm>
            <a:custGeom>
              <a:avLst/>
              <a:gdLst/>
              <a:ahLst/>
              <a:cxnLst/>
              <a:rect l="l" t="t" r="r" b="b"/>
              <a:pathLst>
                <a:path w="2019935" h="25400">
                  <a:moveTo>
                    <a:pt x="2019736" y="0"/>
                  </a:moveTo>
                  <a:lnTo>
                    <a:pt x="0" y="0"/>
                  </a:lnTo>
                  <a:lnTo>
                    <a:pt x="0" y="25306"/>
                  </a:lnTo>
                  <a:lnTo>
                    <a:pt x="2019736" y="25306"/>
                  </a:lnTo>
                  <a:lnTo>
                    <a:pt x="2019736" y="0"/>
                  </a:lnTo>
                  <a:close/>
                </a:path>
              </a:pathLst>
            </a:custGeom>
            <a:solidFill>
              <a:srgbClr val="9F001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2" name="object 252"/>
            <p:cNvSpPr/>
            <p:nvPr/>
          </p:nvSpPr>
          <p:spPr>
            <a:xfrm>
              <a:off x="2942720" y="5584058"/>
              <a:ext cx="2019935" cy="25400"/>
            </a:xfrm>
            <a:custGeom>
              <a:avLst/>
              <a:gdLst/>
              <a:ahLst/>
              <a:cxnLst/>
              <a:rect l="l" t="t" r="r" b="b"/>
              <a:pathLst>
                <a:path w="2019935" h="25400">
                  <a:moveTo>
                    <a:pt x="2019736" y="0"/>
                  </a:moveTo>
                  <a:lnTo>
                    <a:pt x="0" y="0"/>
                  </a:lnTo>
                  <a:lnTo>
                    <a:pt x="0" y="25305"/>
                  </a:lnTo>
                  <a:lnTo>
                    <a:pt x="2019736" y="25305"/>
                  </a:lnTo>
                  <a:lnTo>
                    <a:pt x="2019736" y="0"/>
                  </a:lnTo>
                  <a:close/>
                </a:path>
              </a:pathLst>
            </a:custGeom>
            <a:solidFill>
              <a:srgbClr val="9E001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3" name="object 253"/>
            <p:cNvSpPr/>
            <p:nvPr/>
          </p:nvSpPr>
          <p:spPr>
            <a:xfrm>
              <a:off x="2942720" y="5609371"/>
              <a:ext cx="2019935" cy="26034"/>
            </a:xfrm>
            <a:custGeom>
              <a:avLst/>
              <a:gdLst/>
              <a:ahLst/>
              <a:cxnLst/>
              <a:rect l="l" t="t" r="r" b="b"/>
              <a:pathLst>
                <a:path w="2019935" h="26035">
                  <a:moveTo>
                    <a:pt x="2019736" y="0"/>
                  </a:moveTo>
                  <a:lnTo>
                    <a:pt x="0" y="0"/>
                  </a:lnTo>
                  <a:lnTo>
                    <a:pt x="0" y="25923"/>
                  </a:lnTo>
                  <a:lnTo>
                    <a:pt x="2019736" y="25923"/>
                  </a:lnTo>
                  <a:lnTo>
                    <a:pt x="2019736" y="0"/>
                  </a:lnTo>
                  <a:close/>
                </a:path>
              </a:pathLst>
            </a:custGeom>
            <a:solidFill>
              <a:srgbClr val="9D001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4" name="object 254"/>
            <p:cNvSpPr/>
            <p:nvPr/>
          </p:nvSpPr>
          <p:spPr>
            <a:xfrm>
              <a:off x="2942720" y="5635286"/>
              <a:ext cx="2019935" cy="25400"/>
            </a:xfrm>
            <a:custGeom>
              <a:avLst/>
              <a:gdLst/>
              <a:ahLst/>
              <a:cxnLst/>
              <a:rect l="l" t="t" r="r" b="b"/>
              <a:pathLst>
                <a:path w="2019935" h="25400">
                  <a:moveTo>
                    <a:pt x="2019736" y="0"/>
                  </a:moveTo>
                  <a:lnTo>
                    <a:pt x="0" y="0"/>
                  </a:lnTo>
                  <a:lnTo>
                    <a:pt x="0" y="25306"/>
                  </a:lnTo>
                  <a:lnTo>
                    <a:pt x="2019736" y="25306"/>
                  </a:lnTo>
                  <a:lnTo>
                    <a:pt x="2019736" y="0"/>
                  </a:lnTo>
                  <a:close/>
                </a:path>
              </a:pathLst>
            </a:custGeom>
            <a:solidFill>
              <a:srgbClr val="9C001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5" name="object 255"/>
            <p:cNvSpPr/>
            <p:nvPr/>
          </p:nvSpPr>
          <p:spPr>
            <a:xfrm>
              <a:off x="2942720" y="5660581"/>
              <a:ext cx="2019935" cy="22225"/>
            </a:xfrm>
            <a:custGeom>
              <a:avLst/>
              <a:gdLst/>
              <a:ahLst/>
              <a:cxnLst/>
              <a:rect l="l" t="t" r="r" b="b"/>
              <a:pathLst>
                <a:path w="2019935" h="22225">
                  <a:moveTo>
                    <a:pt x="2019736" y="0"/>
                  </a:moveTo>
                  <a:lnTo>
                    <a:pt x="0" y="0"/>
                  </a:lnTo>
                  <a:lnTo>
                    <a:pt x="0" y="22220"/>
                  </a:lnTo>
                  <a:lnTo>
                    <a:pt x="2019736" y="22220"/>
                  </a:lnTo>
                  <a:lnTo>
                    <a:pt x="2019736" y="0"/>
                  </a:lnTo>
                  <a:close/>
                </a:path>
              </a:pathLst>
            </a:custGeom>
            <a:solidFill>
              <a:srgbClr val="9B001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6" name="object 256"/>
            <p:cNvSpPr/>
            <p:nvPr/>
          </p:nvSpPr>
          <p:spPr>
            <a:xfrm>
              <a:off x="2942720" y="5682818"/>
              <a:ext cx="2019935" cy="25400"/>
            </a:xfrm>
            <a:custGeom>
              <a:avLst/>
              <a:gdLst/>
              <a:ahLst/>
              <a:cxnLst/>
              <a:rect l="l" t="t" r="r" b="b"/>
              <a:pathLst>
                <a:path w="2019935" h="25400">
                  <a:moveTo>
                    <a:pt x="2019736" y="0"/>
                  </a:moveTo>
                  <a:lnTo>
                    <a:pt x="0" y="0"/>
                  </a:lnTo>
                  <a:lnTo>
                    <a:pt x="0" y="25306"/>
                  </a:lnTo>
                  <a:lnTo>
                    <a:pt x="2019736" y="25306"/>
                  </a:lnTo>
                  <a:lnTo>
                    <a:pt x="2019736" y="0"/>
                  </a:lnTo>
                  <a:close/>
                </a:path>
              </a:pathLst>
            </a:custGeom>
            <a:solidFill>
              <a:srgbClr val="9A001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7" name="object 257"/>
            <p:cNvSpPr/>
            <p:nvPr/>
          </p:nvSpPr>
          <p:spPr>
            <a:xfrm>
              <a:off x="2942720" y="5708116"/>
              <a:ext cx="2019935" cy="25400"/>
            </a:xfrm>
            <a:custGeom>
              <a:avLst/>
              <a:gdLst/>
              <a:ahLst/>
              <a:cxnLst/>
              <a:rect l="l" t="t" r="r" b="b"/>
              <a:pathLst>
                <a:path w="2019935" h="25400">
                  <a:moveTo>
                    <a:pt x="2019736" y="0"/>
                  </a:moveTo>
                  <a:lnTo>
                    <a:pt x="0" y="0"/>
                  </a:lnTo>
                  <a:lnTo>
                    <a:pt x="0" y="25305"/>
                  </a:lnTo>
                  <a:lnTo>
                    <a:pt x="2019736" y="25305"/>
                  </a:lnTo>
                  <a:lnTo>
                    <a:pt x="2019736" y="0"/>
                  </a:lnTo>
                  <a:close/>
                </a:path>
              </a:pathLst>
            </a:custGeom>
            <a:solidFill>
              <a:srgbClr val="99001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8" name="object 258"/>
            <p:cNvSpPr/>
            <p:nvPr/>
          </p:nvSpPr>
          <p:spPr>
            <a:xfrm>
              <a:off x="2942720" y="5733413"/>
              <a:ext cx="2019935" cy="25400"/>
            </a:xfrm>
            <a:custGeom>
              <a:avLst/>
              <a:gdLst/>
              <a:ahLst/>
              <a:cxnLst/>
              <a:rect l="l" t="t" r="r" b="b"/>
              <a:pathLst>
                <a:path w="2019935" h="25400">
                  <a:moveTo>
                    <a:pt x="2019736" y="0"/>
                  </a:moveTo>
                  <a:lnTo>
                    <a:pt x="0" y="0"/>
                  </a:lnTo>
                  <a:lnTo>
                    <a:pt x="0" y="25306"/>
                  </a:lnTo>
                  <a:lnTo>
                    <a:pt x="2019736" y="25306"/>
                  </a:lnTo>
                  <a:lnTo>
                    <a:pt x="2019736" y="0"/>
                  </a:lnTo>
                  <a:close/>
                </a:path>
              </a:pathLst>
            </a:custGeom>
            <a:solidFill>
              <a:srgbClr val="99001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9" name="object 259"/>
            <p:cNvSpPr/>
            <p:nvPr/>
          </p:nvSpPr>
          <p:spPr>
            <a:xfrm>
              <a:off x="2942720" y="5758736"/>
              <a:ext cx="2019935" cy="25400"/>
            </a:xfrm>
            <a:custGeom>
              <a:avLst/>
              <a:gdLst/>
              <a:ahLst/>
              <a:cxnLst/>
              <a:rect l="l" t="t" r="r" b="b"/>
              <a:pathLst>
                <a:path w="2019935" h="25400">
                  <a:moveTo>
                    <a:pt x="2019736" y="0"/>
                  </a:moveTo>
                  <a:lnTo>
                    <a:pt x="0" y="0"/>
                  </a:lnTo>
                  <a:lnTo>
                    <a:pt x="0" y="25306"/>
                  </a:lnTo>
                  <a:lnTo>
                    <a:pt x="2019736" y="25306"/>
                  </a:lnTo>
                  <a:lnTo>
                    <a:pt x="2019736" y="0"/>
                  </a:lnTo>
                  <a:close/>
                </a:path>
              </a:pathLst>
            </a:custGeom>
            <a:solidFill>
              <a:srgbClr val="97001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0" name="object 260"/>
            <p:cNvSpPr/>
            <p:nvPr/>
          </p:nvSpPr>
          <p:spPr>
            <a:xfrm>
              <a:off x="2942717" y="5784037"/>
              <a:ext cx="2019935" cy="50800"/>
            </a:xfrm>
            <a:custGeom>
              <a:avLst/>
              <a:gdLst/>
              <a:ahLst/>
              <a:cxnLst/>
              <a:rect l="l" t="t" r="r" b="b"/>
              <a:pathLst>
                <a:path w="2019935" h="50800">
                  <a:moveTo>
                    <a:pt x="2019731" y="0"/>
                  </a:moveTo>
                  <a:lnTo>
                    <a:pt x="0" y="0"/>
                  </a:lnTo>
                  <a:lnTo>
                    <a:pt x="0" y="25298"/>
                  </a:lnTo>
                  <a:lnTo>
                    <a:pt x="0" y="50609"/>
                  </a:lnTo>
                  <a:lnTo>
                    <a:pt x="2019731" y="50609"/>
                  </a:lnTo>
                  <a:lnTo>
                    <a:pt x="2019731" y="25311"/>
                  </a:lnTo>
                  <a:lnTo>
                    <a:pt x="2019731" y="0"/>
                  </a:lnTo>
                  <a:close/>
                </a:path>
              </a:pathLst>
            </a:custGeom>
            <a:solidFill>
              <a:srgbClr val="96001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1" name="object 261"/>
            <p:cNvSpPr/>
            <p:nvPr/>
          </p:nvSpPr>
          <p:spPr>
            <a:xfrm>
              <a:off x="2942720" y="5834646"/>
              <a:ext cx="2019935" cy="26034"/>
            </a:xfrm>
            <a:custGeom>
              <a:avLst/>
              <a:gdLst/>
              <a:ahLst/>
              <a:cxnLst/>
              <a:rect l="l" t="t" r="r" b="b"/>
              <a:pathLst>
                <a:path w="2019935" h="26035">
                  <a:moveTo>
                    <a:pt x="2019736" y="0"/>
                  </a:moveTo>
                  <a:lnTo>
                    <a:pt x="0" y="0"/>
                  </a:lnTo>
                  <a:lnTo>
                    <a:pt x="0" y="25923"/>
                  </a:lnTo>
                  <a:lnTo>
                    <a:pt x="2019736" y="25923"/>
                  </a:lnTo>
                  <a:lnTo>
                    <a:pt x="2019736" y="0"/>
                  </a:lnTo>
                  <a:close/>
                </a:path>
              </a:pathLst>
            </a:custGeom>
            <a:solidFill>
              <a:srgbClr val="95001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2" name="object 262"/>
            <p:cNvSpPr/>
            <p:nvPr/>
          </p:nvSpPr>
          <p:spPr>
            <a:xfrm>
              <a:off x="2942717" y="5860567"/>
              <a:ext cx="2019935" cy="73025"/>
            </a:xfrm>
            <a:custGeom>
              <a:avLst/>
              <a:gdLst/>
              <a:ahLst/>
              <a:cxnLst/>
              <a:rect l="l" t="t" r="r" b="b"/>
              <a:pathLst>
                <a:path w="2019935" h="73025">
                  <a:moveTo>
                    <a:pt x="2019731" y="25323"/>
                  </a:moveTo>
                  <a:lnTo>
                    <a:pt x="0" y="25323"/>
                  </a:lnTo>
                  <a:lnTo>
                    <a:pt x="0" y="47536"/>
                  </a:lnTo>
                  <a:lnTo>
                    <a:pt x="0" y="72834"/>
                  </a:lnTo>
                  <a:lnTo>
                    <a:pt x="2019731" y="72834"/>
                  </a:lnTo>
                  <a:lnTo>
                    <a:pt x="2019731" y="47536"/>
                  </a:lnTo>
                  <a:lnTo>
                    <a:pt x="2019731" y="25323"/>
                  </a:lnTo>
                  <a:close/>
                </a:path>
                <a:path w="2019935" h="73025">
                  <a:moveTo>
                    <a:pt x="2019731" y="0"/>
                  </a:moveTo>
                  <a:lnTo>
                    <a:pt x="0" y="0"/>
                  </a:lnTo>
                  <a:lnTo>
                    <a:pt x="0" y="25311"/>
                  </a:lnTo>
                  <a:lnTo>
                    <a:pt x="2019731" y="25311"/>
                  </a:lnTo>
                  <a:lnTo>
                    <a:pt x="2019731" y="0"/>
                  </a:lnTo>
                  <a:close/>
                </a:path>
              </a:pathLst>
            </a:custGeom>
            <a:solidFill>
              <a:srgbClr val="94001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3" name="object 263"/>
            <p:cNvSpPr/>
            <p:nvPr/>
          </p:nvSpPr>
          <p:spPr>
            <a:xfrm>
              <a:off x="2942717" y="5933401"/>
              <a:ext cx="2019935" cy="76200"/>
            </a:xfrm>
            <a:custGeom>
              <a:avLst/>
              <a:gdLst/>
              <a:ahLst/>
              <a:cxnLst/>
              <a:rect l="l" t="t" r="r" b="b"/>
              <a:pathLst>
                <a:path w="2019935" h="76200">
                  <a:moveTo>
                    <a:pt x="2019731" y="25323"/>
                  </a:moveTo>
                  <a:lnTo>
                    <a:pt x="0" y="25323"/>
                  </a:lnTo>
                  <a:lnTo>
                    <a:pt x="0" y="50622"/>
                  </a:lnTo>
                  <a:lnTo>
                    <a:pt x="0" y="75920"/>
                  </a:lnTo>
                  <a:lnTo>
                    <a:pt x="2019731" y="75920"/>
                  </a:lnTo>
                  <a:lnTo>
                    <a:pt x="2019731" y="50622"/>
                  </a:lnTo>
                  <a:lnTo>
                    <a:pt x="2019731" y="25323"/>
                  </a:lnTo>
                  <a:close/>
                </a:path>
                <a:path w="2019935" h="76200">
                  <a:moveTo>
                    <a:pt x="2019731" y="0"/>
                  </a:moveTo>
                  <a:lnTo>
                    <a:pt x="0" y="0"/>
                  </a:lnTo>
                  <a:lnTo>
                    <a:pt x="0" y="25298"/>
                  </a:lnTo>
                  <a:lnTo>
                    <a:pt x="2019731" y="25298"/>
                  </a:lnTo>
                  <a:lnTo>
                    <a:pt x="2019731" y="0"/>
                  </a:lnTo>
                  <a:close/>
                </a:path>
              </a:pathLst>
            </a:custGeom>
            <a:solidFill>
              <a:srgbClr val="93001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4" name="object 264"/>
            <p:cNvSpPr/>
            <p:nvPr/>
          </p:nvSpPr>
          <p:spPr>
            <a:xfrm>
              <a:off x="2942720" y="4381722"/>
              <a:ext cx="1995170" cy="1605915"/>
            </a:xfrm>
            <a:custGeom>
              <a:avLst/>
              <a:gdLst/>
              <a:ahLst/>
              <a:cxnLst/>
              <a:rect l="l" t="t" r="r" b="b"/>
              <a:pathLst>
                <a:path w="1995170" h="1605914">
                  <a:moveTo>
                    <a:pt x="0" y="1605387"/>
                  </a:moveTo>
                  <a:lnTo>
                    <a:pt x="1994713" y="1605387"/>
                  </a:lnTo>
                  <a:lnTo>
                    <a:pt x="1994713" y="0"/>
                  </a:lnTo>
                  <a:lnTo>
                    <a:pt x="0" y="0"/>
                  </a:lnTo>
                  <a:lnTo>
                    <a:pt x="0" y="1605387"/>
                  </a:lnTo>
                  <a:close/>
                </a:path>
              </a:pathLst>
            </a:custGeom>
            <a:ln w="13616">
              <a:solidFill>
                <a:srgbClr val="EAEAE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5" name="object 265"/>
          <p:cNvSpPr txBox="1"/>
          <p:nvPr/>
        </p:nvSpPr>
        <p:spPr>
          <a:xfrm>
            <a:off x="3591044" y="5126589"/>
            <a:ext cx="432434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spc="114" b="1">
                <a:solidFill>
                  <a:srgbClr val="FFFFFF"/>
                </a:solidFill>
                <a:latin typeface="Arial"/>
                <a:cs typeface="Arial"/>
              </a:rPr>
              <a:t>1x2</a:t>
            </a:r>
            <a:endParaRPr sz="1700">
              <a:latin typeface="Arial"/>
              <a:cs typeface="Arial"/>
            </a:endParaRPr>
          </a:p>
        </p:txBody>
      </p:sp>
      <p:sp>
        <p:nvSpPr>
          <p:cNvPr id="266" name="object 266"/>
          <p:cNvSpPr/>
          <p:nvPr/>
        </p:nvSpPr>
        <p:spPr>
          <a:xfrm>
            <a:off x="1887674" y="3544209"/>
            <a:ext cx="7108190" cy="2326005"/>
          </a:xfrm>
          <a:custGeom>
            <a:avLst/>
            <a:gdLst/>
            <a:ahLst/>
            <a:cxnLst/>
            <a:rect l="l" t="t" r="r" b="b"/>
            <a:pathLst>
              <a:path w="7108190" h="2326004">
                <a:moveTo>
                  <a:pt x="0" y="389976"/>
                </a:moveTo>
                <a:lnTo>
                  <a:pt x="21550" y="304131"/>
                </a:lnTo>
                <a:lnTo>
                  <a:pt x="46573" y="231453"/>
                </a:lnTo>
                <a:lnTo>
                  <a:pt x="61177" y="161561"/>
                </a:lnTo>
                <a:lnTo>
                  <a:pt x="78542" y="91923"/>
                </a:lnTo>
                <a:lnTo>
                  <a:pt x="107722" y="44315"/>
                </a:lnTo>
                <a:lnTo>
                  <a:pt x="121643" y="9116"/>
                </a:lnTo>
                <a:lnTo>
                  <a:pt x="136218" y="0"/>
                </a:lnTo>
                <a:lnTo>
                  <a:pt x="150139" y="9116"/>
                </a:lnTo>
                <a:lnTo>
                  <a:pt x="182792" y="44315"/>
                </a:lnTo>
                <a:lnTo>
                  <a:pt x="211288" y="104837"/>
                </a:lnTo>
                <a:lnTo>
                  <a:pt x="257861" y="174729"/>
                </a:lnTo>
                <a:lnTo>
                  <a:pt x="300250" y="263360"/>
                </a:lnTo>
                <a:lnTo>
                  <a:pt x="346823" y="370984"/>
                </a:lnTo>
                <a:lnTo>
                  <a:pt x="393397" y="485191"/>
                </a:lnTo>
                <a:lnTo>
                  <a:pt x="436468" y="637637"/>
                </a:lnTo>
                <a:lnTo>
                  <a:pt x="483042" y="754883"/>
                </a:lnTo>
                <a:lnTo>
                  <a:pt x="525430" y="881929"/>
                </a:lnTo>
                <a:lnTo>
                  <a:pt x="572004" y="1034400"/>
                </a:lnTo>
                <a:lnTo>
                  <a:pt x="633153" y="1173880"/>
                </a:lnTo>
                <a:lnTo>
                  <a:pt x="675570" y="1326351"/>
                </a:lnTo>
                <a:lnTo>
                  <a:pt x="722143" y="1443622"/>
                </a:lnTo>
                <a:lnTo>
                  <a:pt x="765215" y="1544839"/>
                </a:lnTo>
                <a:lnTo>
                  <a:pt x="797184" y="1618276"/>
                </a:lnTo>
                <a:lnTo>
                  <a:pt x="829866" y="1684952"/>
                </a:lnTo>
                <a:lnTo>
                  <a:pt x="843758" y="1732458"/>
                </a:lnTo>
                <a:lnTo>
                  <a:pt x="901434" y="1836790"/>
                </a:lnTo>
                <a:lnTo>
                  <a:pt x="947324" y="1881232"/>
                </a:lnTo>
                <a:lnTo>
                  <a:pt x="1008359" y="1932461"/>
                </a:lnTo>
                <a:lnTo>
                  <a:pt x="1055046" y="1954061"/>
                </a:lnTo>
                <a:lnTo>
                  <a:pt x="1130201" y="1963937"/>
                </a:lnTo>
                <a:lnTo>
                  <a:pt x="1176604" y="1976270"/>
                </a:lnTo>
                <a:lnTo>
                  <a:pt x="1248343" y="2002201"/>
                </a:lnTo>
                <a:lnTo>
                  <a:pt x="1340579" y="2024409"/>
                </a:lnTo>
                <a:lnTo>
                  <a:pt x="1458720" y="2046643"/>
                </a:lnTo>
                <a:lnTo>
                  <a:pt x="1595081" y="2081209"/>
                </a:lnTo>
                <a:lnTo>
                  <a:pt x="1730588" y="2106507"/>
                </a:lnTo>
                <a:lnTo>
                  <a:pt x="1998755" y="2176247"/>
                </a:lnTo>
                <a:lnTo>
                  <a:pt x="2120598" y="2198481"/>
                </a:lnTo>
                <a:lnTo>
                  <a:pt x="2227637" y="2211421"/>
                </a:lnTo>
                <a:lnTo>
                  <a:pt x="2388765" y="2233654"/>
                </a:lnTo>
                <a:lnTo>
                  <a:pt x="2527688" y="2245987"/>
                </a:lnTo>
                <a:lnTo>
                  <a:pt x="2617361" y="2233654"/>
                </a:lnTo>
                <a:lnTo>
                  <a:pt x="2720984" y="2211421"/>
                </a:lnTo>
                <a:lnTo>
                  <a:pt x="2810658" y="2176247"/>
                </a:lnTo>
                <a:lnTo>
                  <a:pt x="2885813" y="2106507"/>
                </a:lnTo>
                <a:lnTo>
                  <a:pt x="2992852" y="1963937"/>
                </a:lnTo>
                <a:lnTo>
                  <a:pt x="3039255" y="1897262"/>
                </a:lnTo>
                <a:lnTo>
                  <a:pt x="3064306" y="1814556"/>
                </a:lnTo>
                <a:lnTo>
                  <a:pt x="3082526" y="1732458"/>
                </a:lnTo>
                <a:lnTo>
                  <a:pt x="3096190" y="1652842"/>
                </a:lnTo>
                <a:lnTo>
                  <a:pt x="3114410" y="1592371"/>
                </a:lnTo>
                <a:lnTo>
                  <a:pt x="3128359" y="1544839"/>
                </a:lnTo>
                <a:lnTo>
                  <a:pt x="3128359" y="1488039"/>
                </a:lnTo>
                <a:lnTo>
                  <a:pt x="3142878" y="1443622"/>
                </a:lnTo>
                <a:lnTo>
                  <a:pt x="3142878" y="1393001"/>
                </a:lnTo>
                <a:lnTo>
                  <a:pt x="3142878" y="1338683"/>
                </a:lnTo>
                <a:lnTo>
                  <a:pt x="3157396" y="1265854"/>
                </a:lnTo>
                <a:lnTo>
                  <a:pt x="3171346" y="1104140"/>
                </a:lnTo>
                <a:lnTo>
                  <a:pt x="3185864" y="942426"/>
                </a:lnTo>
                <a:lnTo>
                  <a:pt x="3203230" y="776914"/>
                </a:lnTo>
                <a:lnTo>
                  <a:pt x="3218033" y="697906"/>
                </a:lnTo>
                <a:lnTo>
                  <a:pt x="3232551" y="593068"/>
                </a:lnTo>
                <a:lnTo>
                  <a:pt x="3253333" y="491775"/>
                </a:lnTo>
                <a:lnTo>
                  <a:pt x="3274969" y="393015"/>
                </a:lnTo>
                <a:lnTo>
                  <a:pt x="3292903" y="301092"/>
                </a:lnTo>
                <a:lnTo>
                  <a:pt x="3321371" y="241329"/>
                </a:lnTo>
                <a:lnTo>
                  <a:pt x="3339591" y="219045"/>
                </a:lnTo>
                <a:lnTo>
                  <a:pt x="3354109" y="231453"/>
                </a:lnTo>
                <a:lnTo>
                  <a:pt x="3368058" y="253484"/>
                </a:lnTo>
                <a:lnTo>
                  <a:pt x="3382577" y="301092"/>
                </a:lnTo>
                <a:lnTo>
                  <a:pt x="3382577" y="358575"/>
                </a:lnTo>
                <a:lnTo>
                  <a:pt x="3396526" y="415299"/>
                </a:lnTo>
                <a:lnTo>
                  <a:pt x="3429264" y="580660"/>
                </a:lnTo>
                <a:lnTo>
                  <a:pt x="3450046" y="761467"/>
                </a:lnTo>
                <a:lnTo>
                  <a:pt x="3471681" y="942426"/>
                </a:lnTo>
                <a:lnTo>
                  <a:pt x="3486200" y="1126348"/>
                </a:lnTo>
                <a:lnTo>
                  <a:pt x="3518084" y="1288062"/>
                </a:lnTo>
                <a:lnTo>
                  <a:pt x="3518084" y="1360892"/>
                </a:lnTo>
                <a:lnTo>
                  <a:pt x="3532887" y="1418299"/>
                </a:lnTo>
                <a:lnTo>
                  <a:pt x="3546836" y="1526328"/>
                </a:lnTo>
                <a:lnTo>
                  <a:pt x="3564771" y="1618276"/>
                </a:lnTo>
                <a:lnTo>
                  <a:pt x="3579290" y="1767025"/>
                </a:lnTo>
                <a:lnTo>
                  <a:pt x="3607758" y="1897262"/>
                </a:lnTo>
                <a:lnTo>
                  <a:pt x="3654445" y="2002201"/>
                </a:lnTo>
                <a:lnTo>
                  <a:pt x="3714797" y="2081209"/>
                </a:lnTo>
                <a:lnTo>
                  <a:pt x="3789952" y="2138591"/>
                </a:lnTo>
                <a:lnTo>
                  <a:pt x="3893575" y="2176247"/>
                </a:lnTo>
                <a:lnTo>
                  <a:pt x="4011716" y="2211421"/>
                </a:lnTo>
                <a:lnTo>
                  <a:pt x="4161742" y="2245987"/>
                </a:lnTo>
                <a:lnTo>
                  <a:pt x="4344505" y="2268221"/>
                </a:lnTo>
                <a:lnTo>
                  <a:pt x="4537233" y="2268221"/>
                </a:lnTo>
                <a:lnTo>
                  <a:pt x="4737362" y="2281186"/>
                </a:lnTo>
                <a:lnTo>
                  <a:pt x="4958841" y="2281186"/>
                </a:lnTo>
                <a:lnTo>
                  <a:pt x="5202241" y="2290429"/>
                </a:lnTo>
                <a:lnTo>
                  <a:pt x="5427422" y="2290429"/>
                </a:lnTo>
                <a:lnTo>
                  <a:pt x="5531045" y="2290429"/>
                </a:lnTo>
                <a:lnTo>
                  <a:pt x="5620719" y="2290429"/>
                </a:lnTo>
                <a:lnTo>
                  <a:pt x="5695589" y="2290429"/>
                </a:lnTo>
                <a:lnTo>
                  <a:pt x="5756795" y="2290429"/>
                </a:lnTo>
                <a:lnTo>
                  <a:pt x="5845899" y="2303394"/>
                </a:lnTo>
                <a:lnTo>
                  <a:pt x="5920770" y="2303394"/>
                </a:lnTo>
                <a:lnTo>
                  <a:pt x="6024393" y="2303394"/>
                </a:lnTo>
                <a:lnTo>
                  <a:pt x="6178688" y="2316360"/>
                </a:lnTo>
                <a:lnTo>
                  <a:pt x="6342663" y="2316360"/>
                </a:lnTo>
                <a:lnTo>
                  <a:pt x="6521441" y="2316360"/>
                </a:lnTo>
                <a:lnTo>
                  <a:pt x="6657518" y="2316360"/>
                </a:lnTo>
                <a:lnTo>
                  <a:pt x="6793024" y="2316360"/>
                </a:lnTo>
                <a:lnTo>
                  <a:pt x="6914867" y="2325628"/>
                </a:lnTo>
                <a:lnTo>
                  <a:pt x="7036424" y="2325628"/>
                </a:lnTo>
                <a:lnTo>
                  <a:pt x="7107879" y="2325628"/>
                </a:lnTo>
              </a:path>
            </a:pathLst>
          </a:custGeom>
          <a:ln w="38791">
            <a:solidFill>
              <a:srgbClr val="E3F8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7" name="object 267"/>
          <p:cNvSpPr txBox="1"/>
          <p:nvPr/>
        </p:nvSpPr>
        <p:spPr>
          <a:xfrm>
            <a:off x="1986169" y="2017700"/>
            <a:ext cx="1369695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288925">
              <a:lnSpc>
                <a:spcPct val="100000"/>
              </a:lnSpc>
              <a:spcBef>
                <a:spcPts val="100"/>
              </a:spcBef>
            </a:pPr>
            <a:r>
              <a:rPr dirty="0" sz="1500" spc="95" b="1">
                <a:solidFill>
                  <a:srgbClr val="EAEAEA"/>
                </a:solidFill>
                <a:latin typeface="Arial"/>
                <a:cs typeface="Arial"/>
              </a:rPr>
              <a:t>Quickly </a:t>
            </a:r>
            <a:r>
              <a:rPr dirty="0" sz="1500" spc="100" b="1">
                <a:solidFill>
                  <a:srgbClr val="EAEAEA"/>
                </a:solidFill>
                <a:latin typeface="Arial"/>
                <a:cs typeface="Arial"/>
              </a:rPr>
              <a:t> </a:t>
            </a:r>
            <a:r>
              <a:rPr dirty="0" sz="1500" spc="95" b="1">
                <a:solidFill>
                  <a:srgbClr val="EAEAEA"/>
                </a:solidFill>
                <a:latin typeface="Arial"/>
                <a:cs typeface="Arial"/>
              </a:rPr>
              <a:t>gains</a:t>
            </a:r>
            <a:r>
              <a:rPr dirty="0" sz="1500" spc="-25" b="1">
                <a:solidFill>
                  <a:srgbClr val="EAEAEA"/>
                </a:solidFill>
                <a:latin typeface="Arial"/>
                <a:cs typeface="Arial"/>
              </a:rPr>
              <a:t> </a:t>
            </a:r>
            <a:r>
              <a:rPr dirty="0" sz="1500" spc="85" b="1">
                <a:solidFill>
                  <a:srgbClr val="EAEAEA"/>
                </a:solidFill>
                <a:latin typeface="Arial"/>
                <a:cs typeface="Arial"/>
              </a:rPr>
              <a:t>control</a:t>
            </a:r>
            <a:endParaRPr sz="1500">
              <a:latin typeface="Arial"/>
              <a:cs typeface="Arial"/>
            </a:endParaRPr>
          </a:p>
        </p:txBody>
      </p:sp>
      <p:sp>
        <p:nvSpPr>
          <p:cNvPr id="268" name="object 268"/>
          <p:cNvSpPr txBox="1"/>
          <p:nvPr/>
        </p:nvSpPr>
        <p:spPr>
          <a:xfrm>
            <a:off x="3423368" y="3766265"/>
            <a:ext cx="1015365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44780" marR="5080" indent="-132715">
              <a:lnSpc>
                <a:spcPct val="100000"/>
              </a:lnSpc>
              <a:spcBef>
                <a:spcPts val="100"/>
              </a:spcBef>
            </a:pPr>
            <a:r>
              <a:rPr dirty="0" sz="1500" spc="180" b="1">
                <a:solidFill>
                  <a:srgbClr val="EAEAEA"/>
                </a:solidFill>
                <a:latin typeface="Arial"/>
                <a:cs typeface="Arial"/>
              </a:rPr>
              <a:t>M</a:t>
            </a:r>
            <a:r>
              <a:rPr dirty="0" sz="1500" spc="90" b="1">
                <a:solidFill>
                  <a:srgbClr val="EAEAEA"/>
                </a:solidFill>
                <a:latin typeface="Arial"/>
                <a:cs typeface="Arial"/>
              </a:rPr>
              <a:t>a</a:t>
            </a:r>
            <a:r>
              <a:rPr dirty="0" sz="1500" spc="85" b="1">
                <a:solidFill>
                  <a:srgbClr val="EAEAEA"/>
                </a:solidFill>
                <a:latin typeface="Arial"/>
                <a:cs typeface="Arial"/>
              </a:rPr>
              <a:t>in</a:t>
            </a:r>
            <a:r>
              <a:rPr dirty="0" sz="1500" spc="80" b="1">
                <a:solidFill>
                  <a:srgbClr val="EAEAEA"/>
                </a:solidFill>
                <a:latin typeface="Arial"/>
                <a:cs typeface="Arial"/>
              </a:rPr>
              <a:t>ta</a:t>
            </a:r>
            <a:r>
              <a:rPr dirty="0" sz="1500" spc="25" b="1">
                <a:solidFill>
                  <a:srgbClr val="EAEAEA"/>
                </a:solidFill>
                <a:latin typeface="Arial"/>
                <a:cs typeface="Arial"/>
              </a:rPr>
              <a:t>i</a:t>
            </a:r>
            <a:r>
              <a:rPr dirty="0" sz="1500" spc="114" b="1">
                <a:solidFill>
                  <a:srgbClr val="EAEAEA"/>
                </a:solidFill>
                <a:latin typeface="Arial"/>
                <a:cs typeface="Arial"/>
              </a:rPr>
              <a:t>n</a:t>
            </a:r>
            <a:r>
              <a:rPr dirty="0" sz="1500" spc="65" b="1">
                <a:solidFill>
                  <a:srgbClr val="EAEAEA"/>
                </a:solidFill>
                <a:latin typeface="Arial"/>
                <a:cs typeface="Arial"/>
              </a:rPr>
              <a:t>s  </a:t>
            </a:r>
            <a:r>
              <a:rPr dirty="0" sz="1500" spc="85" b="1">
                <a:solidFill>
                  <a:srgbClr val="EAEAEA"/>
                </a:solidFill>
                <a:latin typeface="Arial"/>
                <a:cs typeface="Arial"/>
              </a:rPr>
              <a:t>control</a:t>
            </a:r>
            <a:endParaRPr sz="1500">
              <a:latin typeface="Arial"/>
              <a:cs typeface="Arial"/>
            </a:endParaRPr>
          </a:p>
        </p:txBody>
      </p:sp>
      <p:sp>
        <p:nvSpPr>
          <p:cNvPr id="269" name="object 269"/>
          <p:cNvSpPr txBox="1"/>
          <p:nvPr/>
        </p:nvSpPr>
        <p:spPr>
          <a:xfrm>
            <a:off x="4724633" y="2008330"/>
            <a:ext cx="1098550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39065">
              <a:lnSpc>
                <a:spcPct val="100000"/>
              </a:lnSpc>
              <a:spcBef>
                <a:spcPts val="100"/>
              </a:spcBef>
            </a:pPr>
            <a:r>
              <a:rPr dirty="0" sz="1500" spc="110" b="1">
                <a:solidFill>
                  <a:srgbClr val="EAEAEA"/>
                </a:solidFill>
                <a:latin typeface="Arial"/>
                <a:cs typeface="Arial"/>
              </a:rPr>
              <a:t>Asthma </a:t>
            </a:r>
            <a:r>
              <a:rPr dirty="0" sz="1500" spc="114" b="1">
                <a:solidFill>
                  <a:srgbClr val="EAEAEA"/>
                </a:solidFill>
                <a:latin typeface="Arial"/>
                <a:cs typeface="Arial"/>
              </a:rPr>
              <a:t> </a:t>
            </a:r>
            <a:r>
              <a:rPr dirty="0" sz="1500" spc="175" b="1">
                <a:solidFill>
                  <a:srgbClr val="EAEAEA"/>
                </a:solidFill>
                <a:latin typeface="Arial"/>
                <a:cs typeface="Arial"/>
              </a:rPr>
              <a:t>w</a:t>
            </a:r>
            <a:r>
              <a:rPr dirty="0" sz="1500" spc="114" b="1">
                <a:solidFill>
                  <a:srgbClr val="EAEAEA"/>
                </a:solidFill>
                <a:latin typeface="Arial"/>
                <a:cs typeface="Arial"/>
              </a:rPr>
              <a:t>o</a:t>
            </a:r>
            <a:r>
              <a:rPr dirty="0" sz="1500" spc="55" b="1">
                <a:solidFill>
                  <a:srgbClr val="EAEAEA"/>
                </a:solidFill>
                <a:latin typeface="Arial"/>
                <a:cs typeface="Arial"/>
              </a:rPr>
              <a:t>r</a:t>
            </a:r>
            <a:r>
              <a:rPr dirty="0" sz="1500" spc="90" b="1">
                <a:solidFill>
                  <a:srgbClr val="EAEAEA"/>
                </a:solidFill>
                <a:latin typeface="Arial"/>
                <a:cs typeface="Arial"/>
              </a:rPr>
              <a:t>se</a:t>
            </a:r>
            <a:r>
              <a:rPr dirty="0" sz="1500" spc="114" b="1">
                <a:solidFill>
                  <a:srgbClr val="EAEAEA"/>
                </a:solidFill>
                <a:latin typeface="Arial"/>
                <a:cs typeface="Arial"/>
              </a:rPr>
              <a:t>n</a:t>
            </a:r>
            <a:r>
              <a:rPr dirty="0" sz="1500" spc="25" b="1">
                <a:solidFill>
                  <a:srgbClr val="EAEAEA"/>
                </a:solidFill>
                <a:latin typeface="Arial"/>
                <a:cs typeface="Arial"/>
              </a:rPr>
              <a:t>i</a:t>
            </a:r>
            <a:r>
              <a:rPr dirty="0" sz="1500" spc="114" b="1">
                <a:solidFill>
                  <a:srgbClr val="EAEAEA"/>
                </a:solidFill>
                <a:latin typeface="Arial"/>
                <a:cs typeface="Arial"/>
              </a:rPr>
              <a:t>n</a:t>
            </a:r>
            <a:r>
              <a:rPr dirty="0" sz="1500" spc="110" b="1">
                <a:solidFill>
                  <a:srgbClr val="EAEAEA"/>
                </a:solidFill>
                <a:latin typeface="Arial"/>
                <a:cs typeface="Arial"/>
              </a:rPr>
              <a:t>g</a:t>
            </a:r>
            <a:endParaRPr sz="1500">
              <a:latin typeface="Arial"/>
              <a:cs typeface="Arial"/>
            </a:endParaRPr>
          </a:p>
        </p:txBody>
      </p:sp>
      <p:sp>
        <p:nvSpPr>
          <p:cNvPr id="270" name="object 270"/>
          <p:cNvSpPr txBox="1"/>
          <p:nvPr/>
        </p:nvSpPr>
        <p:spPr>
          <a:xfrm>
            <a:off x="6201545" y="3763226"/>
            <a:ext cx="1015365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40970" marR="5080" indent="-128905">
              <a:lnSpc>
                <a:spcPct val="100000"/>
              </a:lnSpc>
              <a:spcBef>
                <a:spcPts val="100"/>
              </a:spcBef>
            </a:pPr>
            <a:r>
              <a:rPr dirty="0" sz="1500" spc="180" b="1">
                <a:solidFill>
                  <a:srgbClr val="EAEAEA"/>
                </a:solidFill>
                <a:latin typeface="Arial"/>
                <a:cs typeface="Arial"/>
              </a:rPr>
              <a:t>M</a:t>
            </a:r>
            <a:r>
              <a:rPr dirty="0" sz="1500" spc="90" b="1">
                <a:solidFill>
                  <a:srgbClr val="EAEAEA"/>
                </a:solidFill>
                <a:latin typeface="Arial"/>
                <a:cs typeface="Arial"/>
              </a:rPr>
              <a:t>a</a:t>
            </a:r>
            <a:r>
              <a:rPr dirty="0" sz="1500" spc="85" b="1">
                <a:solidFill>
                  <a:srgbClr val="EAEAEA"/>
                </a:solidFill>
                <a:latin typeface="Arial"/>
                <a:cs typeface="Arial"/>
              </a:rPr>
              <a:t>in</a:t>
            </a:r>
            <a:r>
              <a:rPr dirty="0" sz="1500" spc="80" b="1">
                <a:solidFill>
                  <a:srgbClr val="EAEAEA"/>
                </a:solidFill>
                <a:latin typeface="Arial"/>
                <a:cs typeface="Arial"/>
              </a:rPr>
              <a:t>ta</a:t>
            </a:r>
            <a:r>
              <a:rPr dirty="0" sz="1500" spc="25" b="1">
                <a:solidFill>
                  <a:srgbClr val="EAEAEA"/>
                </a:solidFill>
                <a:latin typeface="Arial"/>
                <a:cs typeface="Arial"/>
              </a:rPr>
              <a:t>i</a:t>
            </a:r>
            <a:r>
              <a:rPr dirty="0" sz="1500" spc="114" b="1">
                <a:solidFill>
                  <a:srgbClr val="EAEAEA"/>
                </a:solidFill>
                <a:latin typeface="Arial"/>
                <a:cs typeface="Arial"/>
              </a:rPr>
              <a:t>n</a:t>
            </a:r>
            <a:r>
              <a:rPr dirty="0" sz="1500" spc="65" b="1">
                <a:solidFill>
                  <a:srgbClr val="EAEAEA"/>
                </a:solidFill>
                <a:latin typeface="Arial"/>
                <a:cs typeface="Arial"/>
              </a:rPr>
              <a:t>s  </a:t>
            </a:r>
            <a:r>
              <a:rPr dirty="0" sz="1500" spc="85" b="1">
                <a:solidFill>
                  <a:srgbClr val="EAEAEA"/>
                </a:solidFill>
                <a:latin typeface="Arial"/>
                <a:cs typeface="Arial"/>
              </a:rPr>
              <a:t>control</a:t>
            </a:r>
            <a:endParaRPr sz="1500">
              <a:latin typeface="Arial"/>
              <a:cs typeface="Arial"/>
            </a:endParaRPr>
          </a:p>
        </p:txBody>
      </p:sp>
      <p:sp>
        <p:nvSpPr>
          <p:cNvPr id="271" name="object 271"/>
          <p:cNvSpPr txBox="1"/>
          <p:nvPr/>
        </p:nvSpPr>
        <p:spPr>
          <a:xfrm>
            <a:off x="8067612" y="3699665"/>
            <a:ext cx="1059815" cy="711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500" spc="105" b="1">
                <a:solidFill>
                  <a:srgbClr val="EAEAEA"/>
                </a:solidFill>
                <a:latin typeface="Arial"/>
                <a:cs typeface="Arial"/>
              </a:rPr>
              <a:t>Reduce</a:t>
            </a:r>
            <a:r>
              <a:rPr dirty="0" sz="1500" spc="-20" b="1">
                <a:solidFill>
                  <a:srgbClr val="EAEAEA"/>
                </a:solidFill>
                <a:latin typeface="Arial"/>
                <a:cs typeface="Arial"/>
              </a:rPr>
              <a:t> </a:t>
            </a:r>
            <a:r>
              <a:rPr dirty="0" sz="1500" spc="85" b="1">
                <a:solidFill>
                  <a:srgbClr val="EAEAEA"/>
                </a:solidFill>
                <a:latin typeface="Arial"/>
                <a:cs typeface="Arial"/>
              </a:rPr>
              <a:t>to </a:t>
            </a:r>
            <a:r>
              <a:rPr dirty="0" sz="1500" spc="-405" b="1">
                <a:solidFill>
                  <a:srgbClr val="EAEAEA"/>
                </a:solidFill>
                <a:latin typeface="Arial"/>
                <a:cs typeface="Arial"/>
              </a:rPr>
              <a:t> </a:t>
            </a:r>
            <a:r>
              <a:rPr dirty="0" sz="1500" spc="95" b="1">
                <a:solidFill>
                  <a:srgbClr val="EAEAEA"/>
                </a:solidFill>
                <a:latin typeface="Arial"/>
                <a:cs typeface="Arial"/>
              </a:rPr>
              <a:t>lowest </a:t>
            </a:r>
            <a:r>
              <a:rPr dirty="0" sz="1500" spc="100" b="1">
                <a:solidFill>
                  <a:srgbClr val="EAEAEA"/>
                </a:solidFill>
                <a:latin typeface="Arial"/>
                <a:cs typeface="Arial"/>
              </a:rPr>
              <a:t> adequate</a:t>
            </a:r>
            <a:endParaRPr sz="1500">
              <a:latin typeface="Arial"/>
              <a:cs typeface="Arial"/>
            </a:endParaRPr>
          </a:p>
        </p:txBody>
      </p:sp>
      <p:sp>
        <p:nvSpPr>
          <p:cNvPr id="272" name="object 272"/>
          <p:cNvSpPr txBox="1"/>
          <p:nvPr/>
        </p:nvSpPr>
        <p:spPr>
          <a:xfrm>
            <a:off x="8067612" y="4384732"/>
            <a:ext cx="1026794" cy="711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500" spc="105" b="1">
                <a:solidFill>
                  <a:srgbClr val="EAEAEA"/>
                </a:solidFill>
                <a:latin typeface="Arial"/>
                <a:cs typeface="Arial"/>
              </a:rPr>
              <a:t>dose </a:t>
            </a:r>
            <a:r>
              <a:rPr dirty="0" sz="1500" spc="85" b="1">
                <a:solidFill>
                  <a:srgbClr val="EAEAEA"/>
                </a:solidFill>
                <a:latin typeface="Arial"/>
                <a:cs typeface="Arial"/>
              </a:rPr>
              <a:t>that </a:t>
            </a:r>
            <a:r>
              <a:rPr dirty="0" sz="1500" spc="-405" b="1">
                <a:solidFill>
                  <a:srgbClr val="EAEAEA"/>
                </a:solidFill>
                <a:latin typeface="Arial"/>
                <a:cs typeface="Arial"/>
              </a:rPr>
              <a:t> </a:t>
            </a:r>
            <a:r>
              <a:rPr dirty="0" sz="1500" spc="165" b="1">
                <a:solidFill>
                  <a:srgbClr val="EAEAEA"/>
                </a:solidFill>
                <a:latin typeface="Arial"/>
                <a:cs typeface="Arial"/>
              </a:rPr>
              <a:t>m</a:t>
            </a:r>
            <a:r>
              <a:rPr dirty="0" sz="1500" spc="85" b="1">
                <a:solidFill>
                  <a:srgbClr val="EAEAEA"/>
                </a:solidFill>
                <a:latin typeface="Arial"/>
                <a:cs typeface="Arial"/>
              </a:rPr>
              <a:t>a</a:t>
            </a:r>
            <a:r>
              <a:rPr dirty="0" sz="1500" spc="85" b="1">
                <a:solidFill>
                  <a:srgbClr val="EAEAEA"/>
                </a:solidFill>
                <a:latin typeface="Arial"/>
                <a:cs typeface="Arial"/>
              </a:rPr>
              <a:t>in</a:t>
            </a:r>
            <a:r>
              <a:rPr dirty="0" sz="1500" spc="70" b="1">
                <a:solidFill>
                  <a:srgbClr val="EAEAEA"/>
                </a:solidFill>
                <a:latin typeface="Arial"/>
                <a:cs typeface="Arial"/>
              </a:rPr>
              <a:t>tai</a:t>
            </a:r>
            <a:r>
              <a:rPr dirty="0" sz="1500" spc="120" b="1">
                <a:solidFill>
                  <a:srgbClr val="EAEAEA"/>
                </a:solidFill>
                <a:latin typeface="Arial"/>
                <a:cs typeface="Arial"/>
              </a:rPr>
              <a:t>n</a:t>
            </a:r>
            <a:r>
              <a:rPr dirty="0" sz="1500" spc="65" b="1">
                <a:solidFill>
                  <a:srgbClr val="EAEAEA"/>
                </a:solidFill>
                <a:latin typeface="Arial"/>
                <a:cs typeface="Arial"/>
              </a:rPr>
              <a:t>s  </a:t>
            </a:r>
            <a:r>
              <a:rPr dirty="0" sz="1500" spc="85" b="1">
                <a:solidFill>
                  <a:srgbClr val="EAEAEA"/>
                </a:solidFill>
                <a:latin typeface="Arial"/>
                <a:cs typeface="Arial"/>
              </a:rPr>
              <a:t>control</a:t>
            </a:r>
            <a:endParaRPr sz="1500">
              <a:latin typeface="Arial"/>
              <a:cs typeface="Arial"/>
            </a:endParaRPr>
          </a:p>
        </p:txBody>
      </p:sp>
      <p:sp>
        <p:nvSpPr>
          <p:cNvPr id="273" name="object 273"/>
          <p:cNvSpPr/>
          <p:nvPr/>
        </p:nvSpPr>
        <p:spPr>
          <a:xfrm>
            <a:off x="1812594" y="2151189"/>
            <a:ext cx="7812405" cy="3924935"/>
          </a:xfrm>
          <a:custGeom>
            <a:avLst/>
            <a:gdLst/>
            <a:ahLst/>
            <a:cxnLst/>
            <a:rect l="l" t="t" r="r" b="b"/>
            <a:pathLst>
              <a:path w="7812405" h="3924935">
                <a:moveTo>
                  <a:pt x="7812087" y="3864318"/>
                </a:moveTo>
                <a:lnTo>
                  <a:pt x="7673175" y="3801364"/>
                </a:lnTo>
                <a:lnTo>
                  <a:pt x="7673175" y="3851960"/>
                </a:lnTo>
                <a:lnTo>
                  <a:pt x="78536" y="3851960"/>
                </a:lnTo>
                <a:lnTo>
                  <a:pt x="78536" y="123825"/>
                </a:lnTo>
                <a:lnTo>
                  <a:pt x="139725" y="123825"/>
                </a:lnTo>
                <a:lnTo>
                  <a:pt x="68122" y="0"/>
                </a:lnTo>
                <a:lnTo>
                  <a:pt x="0" y="123825"/>
                </a:lnTo>
                <a:lnTo>
                  <a:pt x="56997" y="123825"/>
                </a:lnTo>
                <a:lnTo>
                  <a:pt x="56997" y="3861219"/>
                </a:lnTo>
                <a:lnTo>
                  <a:pt x="68122" y="3861219"/>
                </a:lnTo>
                <a:lnTo>
                  <a:pt x="68122" y="3871099"/>
                </a:lnTo>
                <a:lnTo>
                  <a:pt x="7673175" y="3871099"/>
                </a:lnTo>
                <a:lnTo>
                  <a:pt x="7673175" y="3924782"/>
                </a:lnTo>
                <a:lnTo>
                  <a:pt x="7812087" y="3864318"/>
                </a:lnTo>
                <a:close/>
              </a:path>
            </a:pathLst>
          </a:custGeom>
          <a:solidFill>
            <a:srgbClr val="EAEAEA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39065" marR="5080" indent="-1270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All Asthma Drugs </a:t>
            </a:r>
            <a:r>
              <a:rPr dirty="0"/>
              <a:t>Should </a:t>
            </a:r>
            <a:r>
              <a:rPr dirty="0" spc="-5"/>
              <a:t>Ideally Be </a:t>
            </a:r>
            <a:r>
              <a:rPr dirty="0" spc="-990"/>
              <a:t> </a:t>
            </a:r>
            <a:r>
              <a:rPr dirty="0" spc="-5"/>
              <a:t>Taken</a:t>
            </a:r>
            <a:r>
              <a:rPr dirty="0" spc="-25"/>
              <a:t> </a:t>
            </a:r>
            <a:r>
              <a:rPr dirty="0"/>
              <a:t>Through</a:t>
            </a:r>
            <a:r>
              <a:rPr dirty="0" spc="-15"/>
              <a:t> </a:t>
            </a:r>
            <a:r>
              <a:rPr dirty="0"/>
              <a:t>The</a:t>
            </a:r>
            <a:r>
              <a:rPr dirty="0" spc="-10"/>
              <a:t> </a:t>
            </a:r>
            <a:r>
              <a:rPr dirty="0"/>
              <a:t>Inhaled</a:t>
            </a:r>
            <a:r>
              <a:rPr dirty="0" spc="-20"/>
              <a:t> </a:t>
            </a:r>
            <a:r>
              <a:rPr dirty="0" spc="-5"/>
              <a:t>Route.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5738" y="398526"/>
            <a:ext cx="533400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Why</a:t>
            </a:r>
            <a:r>
              <a:rPr dirty="0" spc="-20"/>
              <a:t> </a:t>
            </a:r>
            <a:r>
              <a:rPr dirty="0" spc="-5"/>
              <a:t>inhalation</a:t>
            </a:r>
            <a:r>
              <a:rPr dirty="0" spc="-30"/>
              <a:t> </a:t>
            </a:r>
            <a:r>
              <a:rPr dirty="0"/>
              <a:t>therapy?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2" sz="half"/>
          </p:nvPr>
        </p:nvSpPr>
        <p:spPr>
          <a:prstGeom prst="rect"/>
        </p:spPr>
        <p:txBody>
          <a:bodyPr wrap="square" lIns="0" tIns="946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dirty="0" spc="-10"/>
              <a:t>Oral</a:t>
            </a:r>
          </a:p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dirty="0" u="none" spc="-5" b="0">
                <a:latin typeface="Arial MT"/>
                <a:cs typeface="Arial MT"/>
              </a:rPr>
              <a:t>Slow</a:t>
            </a:r>
            <a:r>
              <a:rPr dirty="0" u="none" spc="-15" b="0">
                <a:latin typeface="Arial MT"/>
                <a:cs typeface="Arial MT"/>
              </a:rPr>
              <a:t> </a:t>
            </a:r>
            <a:r>
              <a:rPr dirty="0" u="none" spc="-5" b="0">
                <a:latin typeface="Arial MT"/>
                <a:cs typeface="Arial MT"/>
              </a:rPr>
              <a:t>onset</a:t>
            </a:r>
            <a:r>
              <a:rPr dirty="0" u="none" spc="-10" b="0">
                <a:latin typeface="Arial MT"/>
                <a:cs typeface="Arial MT"/>
              </a:rPr>
              <a:t> </a:t>
            </a:r>
            <a:r>
              <a:rPr dirty="0" u="none" spc="-5" b="0">
                <a:latin typeface="Arial MT"/>
                <a:cs typeface="Arial MT"/>
              </a:rPr>
              <a:t>of</a:t>
            </a:r>
            <a:r>
              <a:rPr dirty="0" u="none" spc="-15" b="0">
                <a:latin typeface="Arial MT"/>
                <a:cs typeface="Arial MT"/>
              </a:rPr>
              <a:t> </a:t>
            </a:r>
            <a:r>
              <a:rPr dirty="0" u="none" spc="-5" b="0">
                <a:latin typeface="Arial MT"/>
                <a:cs typeface="Arial MT"/>
              </a:rPr>
              <a:t>action</a:t>
            </a: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3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u="none" spc="-5" b="0">
                <a:latin typeface="Arial MT"/>
                <a:cs typeface="Arial MT"/>
              </a:rPr>
              <a:t>Large</a:t>
            </a:r>
            <a:r>
              <a:rPr dirty="0" u="none" spc="-30" b="0">
                <a:latin typeface="Arial MT"/>
                <a:cs typeface="Arial MT"/>
              </a:rPr>
              <a:t> </a:t>
            </a:r>
            <a:r>
              <a:rPr dirty="0" u="none" spc="-5" b="0">
                <a:latin typeface="Arial MT"/>
                <a:cs typeface="Arial MT"/>
              </a:rPr>
              <a:t>dosage</a:t>
            </a:r>
            <a:r>
              <a:rPr dirty="0" u="none" spc="-10" b="0">
                <a:latin typeface="Arial MT"/>
                <a:cs typeface="Arial MT"/>
              </a:rPr>
              <a:t> </a:t>
            </a:r>
            <a:r>
              <a:rPr dirty="0" u="none" spc="-5" b="0">
                <a:latin typeface="Arial MT"/>
                <a:cs typeface="Arial MT"/>
              </a:rPr>
              <a:t>used</a:t>
            </a: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800">
              <a:latin typeface="Arial MT"/>
              <a:cs typeface="Arial MT"/>
            </a:endParaRPr>
          </a:p>
          <a:p>
            <a:pPr marL="12700" marR="80645">
              <a:lnSpc>
                <a:spcPct val="120000"/>
              </a:lnSpc>
            </a:pPr>
            <a:r>
              <a:rPr dirty="0" u="none" spc="-5" b="0">
                <a:latin typeface="Arial MT"/>
                <a:cs typeface="Arial MT"/>
              </a:rPr>
              <a:t>Greater</a:t>
            </a:r>
            <a:r>
              <a:rPr dirty="0" u="none" spc="-40" b="0">
                <a:latin typeface="Arial MT"/>
                <a:cs typeface="Arial MT"/>
              </a:rPr>
              <a:t> </a:t>
            </a:r>
            <a:r>
              <a:rPr dirty="0" u="none" spc="-5" b="0">
                <a:latin typeface="Arial MT"/>
                <a:cs typeface="Arial MT"/>
              </a:rPr>
              <a:t>side</a:t>
            </a:r>
            <a:r>
              <a:rPr dirty="0" u="none" spc="-25" b="0">
                <a:latin typeface="Arial MT"/>
                <a:cs typeface="Arial MT"/>
              </a:rPr>
              <a:t> </a:t>
            </a:r>
            <a:r>
              <a:rPr dirty="0" u="none" b="0">
                <a:latin typeface="Arial MT"/>
                <a:cs typeface="Arial MT"/>
              </a:rPr>
              <a:t>effects </a:t>
            </a:r>
            <a:r>
              <a:rPr dirty="0" u="none" spc="-735" b="0">
                <a:latin typeface="Arial MT"/>
                <a:cs typeface="Arial MT"/>
              </a:rPr>
              <a:t> </a:t>
            </a:r>
            <a:r>
              <a:rPr dirty="0" u="none" b="0">
                <a:latin typeface="Arial MT"/>
                <a:cs typeface="Arial MT"/>
              </a:rPr>
              <a:t>Not </a:t>
            </a:r>
            <a:r>
              <a:rPr dirty="0" u="none" spc="-5" b="0">
                <a:latin typeface="Arial MT"/>
                <a:cs typeface="Arial MT"/>
              </a:rPr>
              <a:t>useful in acute </a:t>
            </a:r>
            <a:r>
              <a:rPr dirty="0" u="none" b="0">
                <a:latin typeface="Arial MT"/>
                <a:cs typeface="Arial MT"/>
              </a:rPr>
              <a:t> </a:t>
            </a:r>
            <a:r>
              <a:rPr dirty="0" u="none" spc="-5" b="0">
                <a:latin typeface="Arial MT"/>
                <a:cs typeface="Arial MT"/>
              </a:rPr>
              <a:t>symptoms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idx="3" sz="half"/>
          </p:nvPr>
        </p:nvSpPr>
        <p:spPr>
          <a:prstGeom prst="rect"/>
        </p:spPr>
        <p:txBody>
          <a:bodyPr wrap="square" lIns="0" tIns="533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dirty="0" spc="-5"/>
              <a:t>Inhaled</a:t>
            </a:r>
            <a:r>
              <a:rPr dirty="0" spc="-40"/>
              <a:t> </a:t>
            </a:r>
            <a:r>
              <a:rPr dirty="0" spc="-10"/>
              <a:t>route</a:t>
            </a: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dirty="0" u="none" spc="-5" b="0">
                <a:latin typeface="Arial MT"/>
                <a:cs typeface="Arial MT"/>
              </a:rPr>
              <a:t>Rapid</a:t>
            </a:r>
            <a:r>
              <a:rPr dirty="0" u="none" spc="-25" b="0">
                <a:latin typeface="Arial MT"/>
                <a:cs typeface="Arial MT"/>
              </a:rPr>
              <a:t> </a:t>
            </a:r>
            <a:r>
              <a:rPr dirty="0" u="none" spc="-5" b="0">
                <a:latin typeface="Arial MT"/>
                <a:cs typeface="Arial MT"/>
              </a:rPr>
              <a:t>onset</a:t>
            </a:r>
            <a:r>
              <a:rPr dirty="0" u="none" spc="-10" b="0">
                <a:latin typeface="Arial MT"/>
                <a:cs typeface="Arial MT"/>
              </a:rPr>
              <a:t> </a:t>
            </a:r>
            <a:r>
              <a:rPr dirty="0" u="none" b="0">
                <a:latin typeface="Arial MT"/>
                <a:cs typeface="Arial MT"/>
              </a:rPr>
              <a:t>of</a:t>
            </a:r>
            <a:r>
              <a:rPr dirty="0" u="none" spc="-10" b="0">
                <a:latin typeface="Arial MT"/>
                <a:cs typeface="Arial MT"/>
              </a:rPr>
              <a:t> </a:t>
            </a:r>
            <a:r>
              <a:rPr dirty="0" u="none" spc="-5" b="0">
                <a:latin typeface="Arial MT"/>
                <a:cs typeface="Arial MT"/>
              </a:rPr>
              <a:t>action</a:t>
            </a:r>
          </a:p>
          <a:p>
            <a:pPr>
              <a:lnSpc>
                <a:spcPct val="100000"/>
              </a:lnSpc>
            </a:pPr>
            <a:endParaRPr sz="3700">
              <a:latin typeface="Arial MT"/>
              <a:cs typeface="Arial MT"/>
            </a:endParaRPr>
          </a:p>
          <a:p>
            <a:pPr marL="469900" marR="100330" indent="-457200">
              <a:lnSpc>
                <a:spcPts val="2920"/>
              </a:lnSpc>
            </a:pPr>
            <a:r>
              <a:rPr dirty="0" u="none" spc="-5" b="0">
                <a:latin typeface="Arial MT"/>
                <a:cs typeface="Arial MT"/>
              </a:rPr>
              <a:t>Less</a:t>
            </a:r>
            <a:r>
              <a:rPr dirty="0" u="none" spc="-25" b="0">
                <a:latin typeface="Arial MT"/>
                <a:cs typeface="Arial MT"/>
              </a:rPr>
              <a:t> </a:t>
            </a:r>
            <a:r>
              <a:rPr dirty="0" u="none" spc="-5" b="0">
                <a:latin typeface="Arial MT"/>
                <a:cs typeface="Arial MT"/>
              </a:rPr>
              <a:t>amount</a:t>
            </a:r>
            <a:r>
              <a:rPr dirty="0" u="none" spc="-15" b="0">
                <a:latin typeface="Arial MT"/>
                <a:cs typeface="Arial MT"/>
              </a:rPr>
              <a:t> </a:t>
            </a:r>
            <a:r>
              <a:rPr dirty="0" u="none" b="0">
                <a:latin typeface="Arial MT"/>
                <a:cs typeface="Arial MT"/>
              </a:rPr>
              <a:t>of</a:t>
            </a:r>
            <a:r>
              <a:rPr dirty="0" u="none" spc="-15" b="0">
                <a:latin typeface="Arial MT"/>
                <a:cs typeface="Arial MT"/>
              </a:rPr>
              <a:t> </a:t>
            </a:r>
            <a:r>
              <a:rPr dirty="0" u="none" spc="-5" b="0">
                <a:latin typeface="Arial MT"/>
                <a:cs typeface="Arial MT"/>
              </a:rPr>
              <a:t>drug </a:t>
            </a:r>
            <a:r>
              <a:rPr dirty="0" u="none" spc="-735" b="0">
                <a:latin typeface="Arial MT"/>
                <a:cs typeface="Arial MT"/>
              </a:rPr>
              <a:t> </a:t>
            </a:r>
            <a:r>
              <a:rPr dirty="0" u="none" spc="-5" b="0">
                <a:latin typeface="Arial MT"/>
                <a:cs typeface="Arial MT"/>
              </a:rPr>
              <a:t>used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u="none" spc="-5" b="0">
                <a:latin typeface="Arial MT"/>
                <a:cs typeface="Arial MT"/>
              </a:rPr>
              <a:t>Better</a:t>
            </a:r>
            <a:r>
              <a:rPr dirty="0" u="none" spc="-20" b="0">
                <a:latin typeface="Arial MT"/>
                <a:cs typeface="Arial MT"/>
              </a:rPr>
              <a:t> </a:t>
            </a:r>
            <a:r>
              <a:rPr dirty="0" u="none" spc="-5" b="0">
                <a:latin typeface="Arial MT"/>
                <a:cs typeface="Arial MT"/>
              </a:rPr>
              <a:t>tolerated</a:t>
            </a:r>
          </a:p>
          <a:p>
            <a:pPr>
              <a:lnSpc>
                <a:spcPct val="100000"/>
              </a:lnSpc>
            </a:pPr>
            <a:endParaRPr sz="3100">
              <a:latin typeface="Arial MT"/>
              <a:cs typeface="Arial MT"/>
            </a:endParaRPr>
          </a:p>
          <a:p>
            <a:pPr marL="12700" marR="208279">
              <a:lnSpc>
                <a:spcPct val="110000"/>
              </a:lnSpc>
            </a:pPr>
            <a:r>
              <a:rPr dirty="0" u="none" spc="-15" b="0">
                <a:latin typeface="Arial MT"/>
                <a:cs typeface="Arial MT"/>
              </a:rPr>
              <a:t>Treatment</a:t>
            </a:r>
            <a:r>
              <a:rPr dirty="0" u="none" spc="-35" b="0">
                <a:latin typeface="Arial MT"/>
                <a:cs typeface="Arial MT"/>
              </a:rPr>
              <a:t> </a:t>
            </a:r>
            <a:r>
              <a:rPr dirty="0" u="none" spc="-5" b="0">
                <a:latin typeface="Arial MT"/>
                <a:cs typeface="Arial MT"/>
              </a:rPr>
              <a:t>of</a:t>
            </a:r>
            <a:r>
              <a:rPr dirty="0" u="none" spc="-15" b="0">
                <a:latin typeface="Arial MT"/>
                <a:cs typeface="Arial MT"/>
              </a:rPr>
              <a:t> </a:t>
            </a:r>
            <a:r>
              <a:rPr dirty="0" u="none" spc="-5" b="0">
                <a:latin typeface="Arial MT"/>
                <a:cs typeface="Arial MT"/>
              </a:rPr>
              <a:t>choice </a:t>
            </a:r>
            <a:r>
              <a:rPr dirty="0" u="none" spc="-735" b="0">
                <a:latin typeface="Arial MT"/>
                <a:cs typeface="Arial MT"/>
              </a:rPr>
              <a:t> </a:t>
            </a:r>
            <a:r>
              <a:rPr dirty="0" u="none" spc="-5" b="0">
                <a:latin typeface="Arial MT"/>
                <a:cs typeface="Arial MT"/>
              </a:rPr>
              <a:t>in</a:t>
            </a:r>
            <a:r>
              <a:rPr dirty="0" u="none" spc="-10" b="0">
                <a:latin typeface="Arial MT"/>
                <a:cs typeface="Arial MT"/>
              </a:rPr>
              <a:t> </a:t>
            </a:r>
            <a:r>
              <a:rPr dirty="0" u="none" spc="-5" b="0">
                <a:latin typeface="Arial MT"/>
                <a:cs typeface="Arial MT"/>
              </a:rPr>
              <a:t>acute</a:t>
            </a:r>
            <a:r>
              <a:rPr dirty="0" u="none" spc="-130" b="0">
                <a:latin typeface="Arial MT"/>
                <a:cs typeface="Arial MT"/>
              </a:rPr>
              <a:t> </a:t>
            </a:r>
            <a:r>
              <a:rPr dirty="0" u="none" sz="2300" spc="-5"/>
              <a:t>symptoms</a:t>
            </a:r>
            <a:endParaRPr sz="23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3874" y="371094"/>
            <a:ext cx="7895590" cy="5130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200" spc="-5" b="0">
                <a:latin typeface="Arial MT"/>
                <a:cs typeface="Arial MT"/>
              </a:rPr>
              <a:t>Aerosol</a:t>
            </a:r>
            <a:r>
              <a:rPr dirty="0" sz="3200" spc="-15" b="0">
                <a:latin typeface="Arial MT"/>
                <a:cs typeface="Arial MT"/>
              </a:rPr>
              <a:t> </a:t>
            </a:r>
            <a:r>
              <a:rPr dirty="0" sz="3200" spc="-5" b="0">
                <a:latin typeface="Arial MT"/>
                <a:cs typeface="Arial MT"/>
              </a:rPr>
              <a:t>delivery</a:t>
            </a:r>
            <a:r>
              <a:rPr dirty="0" sz="3200" spc="5" b="0">
                <a:latin typeface="Arial MT"/>
                <a:cs typeface="Arial MT"/>
              </a:rPr>
              <a:t> </a:t>
            </a:r>
            <a:r>
              <a:rPr dirty="0" sz="3200" spc="-5" b="0">
                <a:latin typeface="Arial MT"/>
                <a:cs typeface="Arial MT"/>
              </a:rPr>
              <a:t>systems</a:t>
            </a:r>
            <a:r>
              <a:rPr dirty="0" sz="3200" spc="5" b="0">
                <a:latin typeface="Arial MT"/>
                <a:cs typeface="Arial MT"/>
              </a:rPr>
              <a:t> </a:t>
            </a:r>
            <a:r>
              <a:rPr dirty="0" sz="3200" spc="-5" b="0">
                <a:latin typeface="Arial MT"/>
                <a:cs typeface="Arial MT"/>
              </a:rPr>
              <a:t>currently</a:t>
            </a:r>
            <a:r>
              <a:rPr dirty="0" sz="3200" spc="-10" b="0">
                <a:latin typeface="Arial MT"/>
                <a:cs typeface="Arial MT"/>
              </a:rPr>
              <a:t> </a:t>
            </a:r>
            <a:r>
              <a:rPr dirty="0" sz="3200" spc="-5" b="0">
                <a:latin typeface="Arial MT"/>
                <a:cs typeface="Arial MT"/>
              </a:rPr>
              <a:t>available</a:t>
            </a:r>
            <a:endParaRPr sz="32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50339" y="2198878"/>
            <a:ext cx="6336030" cy="23393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78460" indent="-366395">
              <a:lnSpc>
                <a:spcPct val="100000"/>
              </a:lnSpc>
              <a:spcBef>
                <a:spcPts val="100"/>
              </a:spcBef>
              <a:buClr>
                <a:srgbClr val="FF3300"/>
              </a:buClr>
              <a:buSzPct val="80303"/>
              <a:buFont typeface="Wingdings"/>
              <a:buChar char=""/>
              <a:tabLst>
                <a:tab pos="379095" algn="l"/>
              </a:tabLst>
            </a:pPr>
            <a:r>
              <a:rPr dirty="0" sz="3300">
                <a:solidFill>
                  <a:srgbClr val="FFFFFF"/>
                </a:solidFill>
                <a:latin typeface="Arial MT"/>
                <a:cs typeface="Arial MT"/>
              </a:rPr>
              <a:t>Metered</a:t>
            </a:r>
            <a:r>
              <a:rPr dirty="0" sz="3300" spc="-3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300">
                <a:solidFill>
                  <a:srgbClr val="FFFFFF"/>
                </a:solidFill>
                <a:latin typeface="Arial MT"/>
                <a:cs typeface="Arial MT"/>
              </a:rPr>
              <a:t>dose</a:t>
            </a:r>
            <a:r>
              <a:rPr dirty="0" sz="3300" spc="-3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300">
                <a:solidFill>
                  <a:srgbClr val="FFFFFF"/>
                </a:solidFill>
                <a:latin typeface="Arial MT"/>
                <a:cs typeface="Arial MT"/>
              </a:rPr>
              <a:t>inhalers</a:t>
            </a:r>
            <a:endParaRPr sz="3300">
              <a:latin typeface="Arial MT"/>
              <a:cs typeface="Arial MT"/>
            </a:endParaRPr>
          </a:p>
          <a:p>
            <a:pPr marL="378460" indent="-366395">
              <a:lnSpc>
                <a:spcPct val="100000"/>
              </a:lnSpc>
              <a:spcBef>
                <a:spcPts val="3165"/>
              </a:spcBef>
              <a:buClr>
                <a:srgbClr val="FF3300"/>
              </a:buClr>
              <a:buSzPct val="80303"/>
              <a:buFont typeface="Wingdings"/>
              <a:buChar char=""/>
              <a:tabLst>
                <a:tab pos="379095" algn="l"/>
              </a:tabLst>
            </a:pPr>
            <a:r>
              <a:rPr dirty="0" sz="3300" spc="-5">
                <a:solidFill>
                  <a:srgbClr val="FFFFFF"/>
                </a:solidFill>
                <a:latin typeface="Arial MT"/>
                <a:cs typeface="Arial MT"/>
              </a:rPr>
              <a:t>Dry</a:t>
            </a:r>
            <a:r>
              <a:rPr dirty="0" sz="3300" spc="-3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300">
                <a:solidFill>
                  <a:srgbClr val="FFFFFF"/>
                </a:solidFill>
                <a:latin typeface="Arial MT"/>
                <a:cs typeface="Arial MT"/>
              </a:rPr>
              <a:t>powder</a:t>
            </a:r>
            <a:r>
              <a:rPr dirty="0" sz="33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300">
                <a:solidFill>
                  <a:srgbClr val="FFFFFF"/>
                </a:solidFill>
                <a:latin typeface="Arial MT"/>
                <a:cs typeface="Arial MT"/>
              </a:rPr>
              <a:t>inhalers</a:t>
            </a:r>
            <a:r>
              <a:rPr dirty="0" sz="33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300">
                <a:solidFill>
                  <a:srgbClr val="FFFFFF"/>
                </a:solidFill>
                <a:latin typeface="Arial MT"/>
                <a:cs typeface="Arial MT"/>
              </a:rPr>
              <a:t>(Rotahaler)</a:t>
            </a:r>
            <a:endParaRPr sz="3300">
              <a:latin typeface="Arial MT"/>
              <a:cs typeface="Arial MT"/>
            </a:endParaRPr>
          </a:p>
          <a:p>
            <a:pPr marL="378460" indent="-366395">
              <a:lnSpc>
                <a:spcPct val="100000"/>
              </a:lnSpc>
              <a:spcBef>
                <a:spcPts val="3170"/>
              </a:spcBef>
              <a:buClr>
                <a:srgbClr val="FF3300"/>
              </a:buClr>
              <a:buSzPct val="80303"/>
              <a:buFont typeface="Wingdings"/>
              <a:buChar char=""/>
              <a:tabLst>
                <a:tab pos="379095" algn="l"/>
              </a:tabLst>
            </a:pPr>
            <a:r>
              <a:rPr dirty="0" sz="3300">
                <a:solidFill>
                  <a:srgbClr val="FFFFFF"/>
                </a:solidFill>
                <a:latin typeface="Arial MT"/>
                <a:cs typeface="Arial MT"/>
              </a:rPr>
              <a:t>Spacers</a:t>
            </a:r>
            <a:r>
              <a:rPr dirty="0" sz="33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300">
                <a:solidFill>
                  <a:srgbClr val="FFFFFF"/>
                </a:solidFill>
                <a:latin typeface="Arial MT"/>
                <a:cs typeface="Arial MT"/>
              </a:rPr>
              <a:t>/</a:t>
            </a:r>
            <a:r>
              <a:rPr dirty="0" sz="33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300" spc="-5">
                <a:solidFill>
                  <a:srgbClr val="FFFFFF"/>
                </a:solidFill>
                <a:latin typeface="Arial MT"/>
                <a:cs typeface="Arial MT"/>
              </a:rPr>
              <a:t>Holding</a:t>
            </a:r>
            <a:r>
              <a:rPr dirty="0" sz="33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300">
                <a:solidFill>
                  <a:srgbClr val="FFFFFF"/>
                </a:solidFill>
                <a:latin typeface="Arial MT"/>
                <a:cs typeface="Arial MT"/>
              </a:rPr>
              <a:t>chambers</a:t>
            </a:r>
            <a:endParaRPr sz="33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3275" y="2038350"/>
            <a:ext cx="2219325" cy="213360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58000" y="2695575"/>
            <a:ext cx="2989326" cy="149542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162425" y="2100198"/>
            <a:ext cx="2057400" cy="2105025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8234426" y="4337557"/>
            <a:ext cx="92265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FFFFFF"/>
                </a:solidFill>
                <a:latin typeface="Times New Roman"/>
                <a:cs typeface="Times New Roman"/>
              </a:rPr>
              <a:t>Spacer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40967" y="4337557"/>
            <a:ext cx="1608455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20675" marR="5080" indent="-30861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FFFFFF"/>
                </a:solidFill>
                <a:latin typeface="Times New Roman"/>
                <a:cs typeface="Times New Roman"/>
              </a:rPr>
              <a:t>Dry</a:t>
            </a:r>
            <a:r>
              <a:rPr dirty="0" sz="2400" spc="-8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Powder </a:t>
            </a:r>
            <a:r>
              <a:rPr dirty="0" sz="2400" spc="-58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Times New Roman"/>
                <a:cs typeface="Times New Roman"/>
              </a:rPr>
              <a:t>Inhaler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50894" y="4458461"/>
            <a:ext cx="2316480" cy="1000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3200" spc="-5">
                <a:solidFill>
                  <a:srgbClr val="FFFFFF"/>
                </a:solidFill>
                <a:latin typeface="Times New Roman"/>
                <a:cs typeface="Times New Roman"/>
              </a:rPr>
              <a:t>Metered</a:t>
            </a:r>
            <a:r>
              <a:rPr dirty="0" sz="3200" spc="-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Times New Roman"/>
                <a:cs typeface="Times New Roman"/>
              </a:rPr>
              <a:t>Dose </a:t>
            </a:r>
            <a:r>
              <a:rPr dirty="0" sz="3200" spc="-79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Times New Roman"/>
                <a:cs typeface="Times New Roman"/>
              </a:rPr>
              <a:t>inhaler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006345" y="398526"/>
            <a:ext cx="627316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="0">
                <a:latin typeface="Arial MT"/>
                <a:cs typeface="Arial MT"/>
              </a:rPr>
              <a:t>Inhalation</a:t>
            </a:r>
            <a:r>
              <a:rPr dirty="0" spc="-35" b="0">
                <a:latin typeface="Arial MT"/>
                <a:cs typeface="Arial MT"/>
              </a:rPr>
              <a:t> </a:t>
            </a:r>
            <a:r>
              <a:rPr dirty="0" spc="-5" b="0">
                <a:latin typeface="Arial MT"/>
                <a:cs typeface="Arial MT"/>
              </a:rPr>
              <a:t>devices you can</a:t>
            </a:r>
            <a:r>
              <a:rPr dirty="0" spc="-25" b="0">
                <a:latin typeface="Arial MT"/>
                <a:cs typeface="Arial MT"/>
              </a:rPr>
              <a:t> </a:t>
            </a:r>
            <a:r>
              <a:rPr dirty="0" spc="-5" b="0">
                <a:latin typeface="Arial MT"/>
                <a:cs typeface="Arial MT"/>
              </a:rPr>
              <a:t>use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7546" y="398526"/>
            <a:ext cx="738949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Current</a:t>
            </a:r>
            <a:r>
              <a:rPr dirty="0" spc="5"/>
              <a:t> </a:t>
            </a:r>
            <a:r>
              <a:rPr dirty="0" spc="-5"/>
              <a:t>Understanding</a:t>
            </a:r>
            <a:r>
              <a:rPr dirty="0" spc="-10"/>
              <a:t> </a:t>
            </a:r>
            <a:r>
              <a:rPr dirty="0"/>
              <a:t>of</a:t>
            </a:r>
            <a:r>
              <a:rPr dirty="0" spc="10"/>
              <a:t> </a:t>
            </a:r>
            <a:r>
              <a:rPr dirty="0" spc="-5"/>
              <a:t>Asthma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3941" y="1502156"/>
            <a:ext cx="7545070" cy="48050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698500" marR="5080" indent="-685800">
              <a:lnSpc>
                <a:spcPct val="100000"/>
              </a:lnSpc>
              <a:spcBef>
                <a:spcPts val="95"/>
              </a:spcBef>
              <a:buClr>
                <a:srgbClr val="FF3300"/>
              </a:buClr>
              <a:buSzPct val="79687"/>
              <a:buFont typeface="Wingdings"/>
              <a:buChar char=""/>
              <a:tabLst>
                <a:tab pos="697865" algn="l"/>
                <a:tab pos="698500" algn="l"/>
              </a:tabLst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 chronic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inflammatory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disorder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the </a:t>
            </a:r>
            <a:r>
              <a:rPr dirty="0" sz="3200" spc="-88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airway</a:t>
            </a:r>
            <a:endParaRPr sz="3200">
              <a:latin typeface="Arial MT"/>
              <a:cs typeface="Arial MT"/>
            </a:endParaRPr>
          </a:p>
          <a:p>
            <a:pPr marL="698500" marR="456565" indent="-685800">
              <a:lnSpc>
                <a:spcPct val="100000"/>
              </a:lnSpc>
              <a:spcBef>
                <a:spcPts val="770"/>
              </a:spcBef>
              <a:buClr>
                <a:srgbClr val="FF3300"/>
              </a:buClr>
              <a:buSzPct val="79687"/>
              <a:buFont typeface="Wingdings"/>
              <a:buChar char=""/>
              <a:tabLst>
                <a:tab pos="697865" algn="l"/>
                <a:tab pos="698500" algn="l"/>
              </a:tabLst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Infiltration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mast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cells,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eosinophils </a:t>
            </a:r>
            <a:r>
              <a:rPr dirty="0" sz="3200" spc="-87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dirty="0" sz="3200" spc="-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lymphocytes</a:t>
            </a:r>
            <a:endParaRPr sz="3200">
              <a:latin typeface="Arial MT"/>
              <a:cs typeface="Arial MT"/>
            </a:endParaRPr>
          </a:p>
          <a:p>
            <a:pPr marL="698500" indent="-685800">
              <a:lnSpc>
                <a:spcPct val="100000"/>
              </a:lnSpc>
              <a:spcBef>
                <a:spcPts val="765"/>
              </a:spcBef>
              <a:buClr>
                <a:srgbClr val="FF3300"/>
              </a:buClr>
              <a:buSzPct val="79687"/>
              <a:buFont typeface="Wingdings"/>
              <a:buChar char=""/>
              <a:tabLst>
                <a:tab pos="697865" algn="l"/>
                <a:tab pos="698500" algn="l"/>
              </a:tabLst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Airway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hyperresponsiveness</a:t>
            </a:r>
            <a:endParaRPr sz="3200">
              <a:latin typeface="Arial MT"/>
              <a:cs typeface="Arial MT"/>
            </a:endParaRPr>
          </a:p>
          <a:p>
            <a:pPr marL="698500" marR="818515" indent="-685800">
              <a:lnSpc>
                <a:spcPct val="100000"/>
              </a:lnSpc>
              <a:spcBef>
                <a:spcPts val="770"/>
              </a:spcBef>
              <a:buClr>
                <a:srgbClr val="FF3300"/>
              </a:buClr>
              <a:buSzPct val="79687"/>
              <a:buFont typeface="Wingdings"/>
              <a:buChar char=""/>
              <a:tabLst>
                <a:tab pos="697865" algn="l"/>
                <a:tab pos="698500" algn="l"/>
              </a:tabLst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Recurrent episodes 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of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wheezing, </a:t>
            </a:r>
            <a:r>
              <a:rPr dirty="0" sz="3200" spc="-87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coughing</a:t>
            </a:r>
            <a:r>
              <a:rPr dirty="0" sz="3200" spc="-4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and shortness</a:t>
            </a:r>
            <a:r>
              <a:rPr dirty="0" sz="32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of breath</a:t>
            </a:r>
            <a:endParaRPr sz="3200">
              <a:latin typeface="Arial MT"/>
              <a:cs typeface="Arial MT"/>
            </a:endParaRPr>
          </a:p>
          <a:p>
            <a:pPr marL="698500" marR="1223010" indent="-685800">
              <a:lnSpc>
                <a:spcPct val="100000"/>
              </a:lnSpc>
              <a:spcBef>
                <a:spcPts val="770"/>
              </a:spcBef>
              <a:buClr>
                <a:srgbClr val="FF3300"/>
              </a:buClr>
              <a:buSzPct val="79687"/>
              <a:buFont typeface="Wingdings"/>
              <a:buChar char=""/>
              <a:tabLst>
                <a:tab pos="697865" algn="l"/>
                <a:tab pos="698500" algn="l"/>
              </a:tabLst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Widespread,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variable 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dirty="0" sz="32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often </a:t>
            </a:r>
            <a:r>
              <a:rPr dirty="0" sz="3200" spc="-87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reversible airflow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limitation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97377" y="273050"/>
            <a:ext cx="4149725" cy="5283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300" spc="-5" b="0">
                <a:latin typeface="Arial MT"/>
                <a:cs typeface="Arial MT"/>
              </a:rPr>
              <a:t>Advantages</a:t>
            </a:r>
            <a:r>
              <a:rPr dirty="0" sz="3300" spc="-30" b="0">
                <a:latin typeface="Arial MT"/>
                <a:cs typeface="Arial MT"/>
              </a:rPr>
              <a:t> </a:t>
            </a:r>
            <a:r>
              <a:rPr dirty="0" sz="3300" b="0">
                <a:latin typeface="Arial MT"/>
                <a:cs typeface="Arial MT"/>
              </a:rPr>
              <a:t>of</a:t>
            </a:r>
            <a:r>
              <a:rPr dirty="0" sz="3300" spc="-10" b="0">
                <a:latin typeface="Arial MT"/>
                <a:cs typeface="Arial MT"/>
              </a:rPr>
              <a:t> </a:t>
            </a:r>
            <a:r>
              <a:rPr dirty="0" sz="3300" spc="-5" b="0">
                <a:latin typeface="Arial MT"/>
                <a:cs typeface="Arial MT"/>
              </a:rPr>
              <a:t>Spacer</a:t>
            </a:r>
            <a:endParaRPr sz="33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36091" y="1610613"/>
            <a:ext cx="7319645" cy="272161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37210" indent="-525145">
              <a:lnSpc>
                <a:spcPct val="100000"/>
              </a:lnSpc>
              <a:spcBef>
                <a:spcPts val="95"/>
              </a:spcBef>
              <a:buClr>
                <a:srgbClr val="FF3300"/>
              </a:buClr>
              <a:buSzPct val="79310"/>
              <a:buFont typeface="Wingdings"/>
              <a:buChar char=""/>
              <a:tabLst>
                <a:tab pos="537210" algn="l"/>
                <a:tab pos="537845" algn="l"/>
              </a:tabLst>
            </a:pPr>
            <a:r>
              <a:rPr dirty="0" sz="2900" spc="-5" b="1">
                <a:solidFill>
                  <a:srgbClr val="FFFFFF"/>
                </a:solidFill>
                <a:latin typeface="Arial"/>
                <a:cs typeface="Arial"/>
              </a:rPr>
              <a:t>No co-ordination</a:t>
            </a:r>
            <a:r>
              <a:rPr dirty="0" sz="29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900" spc="-5" b="1">
                <a:solidFill>
                  <a:srgbClr val="FFFFFF"/>
                </a:solidFill>
                <a:latin typeface="Arial"/>
                <a:cs typeface="Arial"/>
              </a:rPr>
              <a:t>required</a:t>
            </a:r>
            <a:endParaRPr sz="2900">
              <a:latin typeface="Arial"/>
              <a:cs typeface="Arial"/>
            </a:endParaRPr>
          </a:p>
          <a:p>
            <a:pPr marL="537210" indent="-525145">
              <a:lnSpc>
                <a:spcPct val="100000"/>
              </a:lnSpc>
              <a:spcBef>
                <a:spcPts val="2440"/>
              </a:spcBef>
              <a:buClr>
                <a:srgbClr val="FF3300"/>
              </a:buClr>
              <a:buSzPct val="79310"/>
              <a:buFont typeface="Wingdings"/>
              <a:buChar char=""/>
              <a:tabLst>
                <a:tab pos="537210" algn="l"/>
                <a:tab pos="537845" algn="l"/>
              </a:tabLst>
            </a:pPr>
            <a:r>
              <a:rPr dirty="0" sz="2900" spc="-5" b="1">
                <a:solidFill>
                  <a:srgbClr val="FFFFFF"/>
                </a:solidFill>
                <a:latin typeface="Arial"/>
                <a:cs typeface="Arial"/>
              </a:rPr>
              <a:t>No cold -</a:t>
            </a:r>
            <a:r>
              <a:rPr dirty="0" sz="29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900" spc="-5" b="1">
                <a:solidFill>
                  <a:srgbClr val="FFFFFF"/>
                </a:solidFill>
                <a:latin typeface="Arial"/>
                <a:cs typeface="Arial"/>
              </a:rPr>
              <a:t>freon effect</a:t>
            </a:r>
            <a:endParaRPr sz="2900">
              <a:latin typeface="Arial"/>
              <a:cs typeface="Arial"/>
            </a:endParaRPr>
          </a:p>
          <a:p>
            <a:pPr marL="537210" indent="-525145">
              <a:lnSpc>
                <a:spcPct val="100000"/>
              </a:lnSpc>
              <a:spcBef>
                <a:spcPts val="2435"/>
              </a:spcBef>
              <a:buClr>
                <a:srgbClr val="FF3300"/>
              </a:buClr>
              <a:buSzPct val="79310"/>
              <a:buFont typeface="Wingdings"/>
              <a:buChar char=""/>
              <a:tabLst>
                <a:tab pos="537210" algn="l"/>
                <a:tab pos="537845" algn="l"/>
              </a:tabLst>
            </a:pPr>
            <a:r>
              <a:rPr dirty="0" sz="2900" spc="-5" b="1">
                <a:solidFill>
                  <a:srgbClr val="FFFFFF"/>
                </a:solidFill>
                <a:latin typeface="Arial"/>
                <a:cs typeface="Arial"/>
              </a:rPr>
              <a:t>Reduced</a:t>
            </a:r>
            <a:r>
              <a:rPr dirty="0" sz="2900" spc="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900" spc="-5" b="1">
                <a:solidFill>
                  <a:srgbClr val="FFFFFF"/>
                </a:solidFill>
                <a:latin typeface="Arial"/>
                <a:cs typeface="Arial"/>
              </a:rPr>
              <a:t>oropharyngeal</a:t>
            </a:r>
            <a:r>
              <a:rPr dirty="0" sz="2900" spc="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900" spc="-5" b="1">
                <a:solidFill>
                  <a:srgbClr val="FFFFFF"/>
                </a:solidFill>
                <a:latin typeface="Arial"/>
                <a:cs typeface="Arial"/>
              </a:rPr>
              <a:t>deposition</a:t>
            </a:r>
            <a:endParaRPr sz="2900">
              <a:latin typeface="Arial"/>
              <a:cs typeface="Arial"/>
            </a:endParaRPr>
          </a:p>
          <a:p>
            <a:pPr marL="537210" indent="-525145">
              <a:lnSpc>
                <a:spcPct val="100000"/>
              </a:lnSpc>
              <a:spcBef>
                <a:spcPts val="2435"/>
              </a:spcBef>
              <a:buClr>
                <a:srgbClr val="FF3300"/>
              </a:buClr>
              <a:buSzPct val="79310"/>
              <a:buFont typeface="Wingdings"/>
              <a:buChar char=""/>
              <a:tabLst>
                <a:tab pos="537210" algn="l"/>
                <a:tab pos="537845" algn="l"/>
              </a:tabLst>
            </a:pPr>
            <a:r>
              <a:rPr dirty="0" sz="2900" spc="-5" b="1">
                <a:solidFill>
                  <a:srgbClr val="FFFFFF"/>
                </a:solidFill>
                <a:latin typeface="Arial"/>
                <a:cs typeface="Arial"/>
              </a:rPr>
              <a:t>Increased</a:t>
            </a:r>
            <a:r>
              <a:rPr dirty="0" sz="29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900" spc="-5" b="1">
                <a:solidFill>
                  <a:srgbClr val="FFFFFF"/>
                </a:solidFill>
                <a:latin typeface="Arial"/>
                <a:cs typeface="Arial"/>
              </a:rPr>
              <a:t>drug</a:t>
            </a:r>
            <a:r>
              <a:rPr dirty="0" sz="2900" spc="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900" spc="-5" b="1">
                <a:solidFill>
                  <a:srgbClr val="FFFFFF"/>
                </a:solidFill>
                <a:latin typeface="Arial"/>
                <a:cs typeface="Arial"/>
              </a:rPr>
              <a:t>deposition</a:t>
            </a:r>
            <a:r>
              <a:rPr dirty="0" sz="2900" spc="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900" spc="-5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z="2900" spc="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900" spc="-5" b="1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2900" spc="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900" spc="-5" b="1">
                <a:solidFill>
                  <a:srgbClr val="FFFFFF"/>
                </a:solidFill>
                <a:latin typeface="Arial"/>
                <a:cs typeface="Arial"/>
              </a:rPr>
              <a:t>lungs</a:t>
            </a:r>
            <a:endParaRPr sz="2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03576" y="328676"/>
            <a:ext cx="487870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 b="0">
                <a:latin typeface="Arial MT"/>
                <a:cs typeface="Arial MT"/>
              </a:rPr>
              <a:t>The</a:t>
            </a:r>
            <a:r>
              <a:rPr dirty="0" spc="-25" b="0">
                <a:latin typeface="Arial MT"/>
                <a:cs typeface="Arial MT"/>
              </a:rPr>
              <a:t> </a:t>
            </a:r>
            <a:r>
              <a:rPr dirty="0" spc="-5" b="0">
                <a:latin typeface="Arial MT"/>
                <a:cs typeface="Arial MT"/>
              </a:rPr>
              <a:t>Zerostat</a:t>
            </a:r>
            <a:r>
              <a:rPr dirty="0" spc="-35" b="0">
                <a:latin typeface="Arial MT"/>
                <a:cs typeface="Arial MT"/>
              </a:rPr>
              <a:t> </a:t>
            </a:r>
            <a:r>
              <a:rPr dirty="0" b="0">
                <a:latin typeface="Arial MT"/>
                <a:cs typeface="Arial MT"/>
              </a:rPr>
              <a:t>advantage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7991" y="1912822"/>
            <a:ext cx="8855710" cy="45345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26415" marR="3721100" indent="-526415">
              <a:lnSpc>
                <a:spcPct val="120000"/>
              </a:lnSpc>
              <a:spcBef>
                <a:spcPts val="100"/>
              </a:spcBef>
              <a:buClr>
                <a:srgbClr val="FF3300"/>
              </a:buClr>
              <a:buSzPct val="79310"/>
              <a:buFont typeface="Wingdings"/>
              <a:buChar char=""/>
              <a:tabLst>
                <a:tab pos="526415" algn="l"/>
                <a:tab pos="527050" algn="l"/>
              </a:tabLst>
            </a:pP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Non</a:t>
            </a:r>
            <a:r>
              <a:rPr dirty="0" sz="29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-</a:t>
            </a:r>
            <a:r>
              <a:rPr dirty="0" sz="29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static</a:t>
            </a:r>
            <a:r>
              <a:rPr dirty="0" sz="29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spacer</a:t>
            </a:r>
            <a:r>
              <a:rPr dirty="0" sz="29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made up </a:t>
            </a:r>
            <a:r>
              <a:rPr dirty="0" sz="2900" spc="-79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of polyamide</a:t>
            </a:r>
            <a:r>
              <a:rPr dirty="0" sz="29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material</a:t>
            </a:r>
            <a:endParaRPr sz="2900">
              <a:latin typeface="Arial MT"/>
              <a:cs typeface="Arial MT"/>
            </a:endParaRPr>
          </a:p>
          <a:p>
            <a:pPr marL="526415" marR="1492885" indent="-514350">
              <a:lnSpc>
                <a:spcPct val="100000"/>
              </a:lnSpc>
              <a:spcBef>
                <a:spcPts val="700"/>
              </a:spcBef>
              <a:buClr>
                <a:srgbClr val="FF3300"/>
              </a:buClr>
              <a:buSzPct val="79310"/>
              <a:buFont typeface="Wingdings"/>
              <a:buChar char=""/>
              <a:tabLst>
                <a:tab pos="526415" algn="l"/>
                <a:tab pos="527050" algn="l"/>
              </a:tabLst>
            </a:pP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Increased</a:t>
            </a:r>
            <a:r>
              <a:rPr dirty="0" sz="29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respirable</a:t>
            </a:r>
            <a:r>
              <a:rPr dirty="0" sz="2900" spc="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fraction</a:t>
            </a:r>
            <a:r>
              <a:rPr dirty="0" sz="2900" spc="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900" spc="9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Increased </a:t>
            </a:r>
            <a:r>
              <a:rPr dirty="0" sz="2900" spc="-79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deposition</a:t>
            </a:r>
            <a:r>
              <a:rPr dirty="0" sz="29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dirty="0" sz="29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drug</a:t>
            </a:r>
            <a:r>
              <a:rPr dirty="0" sz="29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in</a:t>
            </a:r>
            <a:r>
              <a:rPr dirty="0" sz="29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dirty="0" sz="29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airways</a:t>
            </a:r>
            <a:endParaRPr sz="2900">
              <a:latin typeface="Arial MT"/>
              <a:cs typeface="Arial MT"/>
            </a:endParaRPr>
          </a:p>
          <a:p>
            <a:pPr marL="526415" marR="575945" indent="-514350">
              <a:lnSpc>
                <a:spcPct val="100000"/>
              </a:lnSpc>
              <a:spcBef>
                <a:spcPts val="700"/>
              </a:spcBef>
              <a:buClr>
                <a:srgbClr val="FF3300"/>
              </a:buClr>
              <a:buSzPct val="79310"/>
              <a:buFont typeface="Wingdings"/>
              <a:buChar char=""/>
              <a:tabLst>
                <a:tab pos="526415" algn="l"/>
                <a:tab pos="527050" algn="l"/>
              </a:tabLst>
            </a:pP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Increased</a:t>
            </a:r>
            <a:r>
              <a:rPr dirty="0" sz="2900" spc="-3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>
                <a:solidFill>
                  <a:srgbClr val="FFFFFF"/>
                </a:solidFill>
                <a:latin typeface="Arial MT"/>
                <a:cs typeface="Arial MT"/>
              </a:rPr>
              <a:t>aerosol</a:t>
            </a:r>
            <a:r>
              <a:rPr dirty="0" sz="29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half </a:t>
            </a:r>
            <a:r>
              <a:rPr dirty="0" sz="2900">
                <a:solidFill>
                  <a:srgbClr val="FFFFFF"/>
                </a:solidFill>
                <a:latin typeface="Arial MT"/>
                <a:cs typeface="Arial MT"/>
              </a:rPr>
              <a:t>-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 life</a:t>
            </a:r>
            <a:r>
              <a:rPr dirty="0" sz="29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900" spc="7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Plenty</a:t>
            </a:r>
            <a:r>
              <a:rPr dirty="0" sz="29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dirty="0" sz="29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>
                <a:solidFill>
                  <a:srgbClr val="FFFFFF"/>
                </a:solidFill>
                <a:latin typeface="Arial MT"/>
                <a:cs typeface="Arial MT"/>
              </a:rPr>
              <a:t>time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for </a:t>
            </a:r>
            <a:r>
              <a:rPr dirty="0" sz="2900" spc="-79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dirty="0" sz="29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patient</a:t>
            </a:r>
            <a:r>
              <a:rPr dirty="0" sz="29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to</a:t>
            </a:r>
            <a:r>
              <a:rPr dirty="0" sz="29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inhale</a:t>
            </a:r>
            <a:r>
              <a:rPr dirty="0" sz="2900" spc="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after</a:t>
            </a:r>
            <a:r>
              <a:rPr dirty="0" sz="29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actuation</a:t>
            </a:r>
            <a:r>
              <a:rPr dirty="0" sz="29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dirty="0" sz="29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dirty="0" sz="29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drug</a:t>
            </a:r>
            <a:endParaRPr sz="2900">
              <a:latin typeface="Arial MT"/>
              <a:cs typeface="Arial MT"/>
            </a:endParaRPr>
          </a:p>
          <a:p>
            <a:pPr marL="526415" marR="5080" indent="-514350">
              <a:lnSpc>
                <a:spcPct val="100000"/>
              </a:lnSpc>
              <a:spcBef>
                <a:spcPts val="695"/>
              </a:spcBef>
              <a:buClr>
                <a:srgbClr val="FF3300"/>
              </a:buClr>
              <a:buSzPct val="79310"/>
              <a:buFont typeface="Wingdings"/>
              <a:buChar char=""/>
              <a:tabLst>
                <a:tab pos="526415" algn="l"/>
                <a:tab pos="527050" algn="l"/>
              </a:tabLst>
            </a:pP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No</a:t>
            </a:r>
            <a:r>
              <a:rPr dirty="0" sz="29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valve</a:t>
            </a:r>
            <a:r>
              <a:rPr dirty="0" sz="2900" spc="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900" spc="8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No</a:t>
            </a:r>
            <a:r>
              <a:rPr dirty="0" sz="29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dead</a:t>
            </a:r>
            <a:r>
              <a:rPr dirty="0" sz="29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space </a:t>
            </a:r>
            <a:r>
              <a:rPr dirty="0" sz="29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900" spc="8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Less wastage</a:t>
            </a:r>
            <a:r>
              <a:rPr dirty="0" sz="29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dirty="0" sz="29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the </a:t>
            </a:r>
            <a:r>
              <a:rPr dirty="0" sz="2900" spc="-79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drug</a:t>
            </a:r>
            <a:endParaRPr sz="2900">
              <a:latin typeface="Arial MT"/>
              <a:cs typeface="Arial MT"/>
            </a:endParaRPr>
          </a:p>
          <a:p>
            <a:pPr marL="527050" indent="-514350">
              <a:lnSpc>
                <a:spcPct val="100000"/>
              </a:lnSpc>
              <a:spcBef>
                <a:spcPts val="695"/>
              </a:spcBef>
              <a:buClr>
                <a:srgbClr val="FF3300"/>
              </a:buClr>
              <a:buSzPct val="79310"/>
              <a:buFont typeface="Wingdings"/>
              <a:buChar char=""/>
              <a:tabLst>
                <a:tab pos="526415" algn="l"/>
                <a:tab pos="527050" algn="l"/>
              </a:tabLst>
            </a:pP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Small,</a:t>
            </a:r>
            <a:r>
              <a:rPr dirty="0" sz="29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portable,</a:t>
            </a:r>
            <a:r>
              <a:rPr dirty="0" sz="29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easy</a:t>
            </a:r>
            <a:r>
              <a:rPr dirty="0" sz="29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to</a:t>
            </a:r>
            <a:r>
              <a:rPr dirty="0" sz="29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carry</a:t>
            </a:r>
            <a:r>
              <a:rPr dirty="0" sz="2900" spc="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900" spc="8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Child</a:t>
            </a:r>
            <a:r>
              <a:rPr dirty="0" sz="2900" spc="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friendly</a:t>
            </a:r>
            <a:endParaRPr sz="2900">
              <a:latin typeface="Arial MT"/>
              <a:cs typeface="Arial M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9175" y="1339850"/>
            <a:ext cx="3457575" cy="1555750"/>
          </a:xfrm>
          <a:prstGeom prst="rect">
            <a:avLst/>
          </a:prstGeo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6630" y="398526"/>
            <a:ext cx="833247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Rotahaler</a:t>
            </a:r>
            <a:r>
              <a:rPr dirty="0" spc="-25"/>
              <a:t> </a:t>
            </a:r>
            <a:r>
              <a:rPr dirty="0"/>
              <a:t>-</a:t>
            </a:r>
            <a:r>
              <a:rPr dirty="0" spc="-10"/>
              <a:t> </a:t>
            </a:r>
            <a:r>
              <a:rPr dirty="0"/>
              <a:t>The</a:t>
            </a:r>
            <a:r>
              <a:rPr dirty="0" spc="-5"/>
              <a:t> dry</a:t>
            </a:r>
            <a:r>
              <a:rPr dirty="0" spc="-10"/>
              <a:t> </a:t>
            </a:r>
            <a:r>
              <a:rPr dirty="0"/>
              <a:t>powder</a:t>
            </a:r>
            <a:r>
              <a:rPr dirty="0" spc="-10"/>
              <a:t> </a:t>
            </a:r>
            <a:r>
              <a:rPr dirty="0" spc="-5"/>
              <a:t>advantage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054735" marR="3274060" indent="-685800">
              <a:lnSpc>
                <a:spcPct val="140000"/>
              </a:lnSpc>
              <a:spcBef>
                <a:spcPts val="100"/>
              </a:spcBef>
              <a:buClr>
                <a:srgbClr val="FF3300"/>
              </a:buClr>
              <a:buSzPct val="79687"/>
              <a:buFont typeface="Wingdings"/>
              <a:buChar char=""/>
              <a:tabLst>
                <a:tab pos="1054100" algn="l"/>
                <a:tab pos="1054735" algn="l"/>
              </a:tabLst>
            </a:pPr>
            <a:r>
              <a:rPr dirty="0" spc="-5"/>
              <a:t>Overcomes </a:t>
            </a:r>
            <a:r>
              <a:rPr dirty="0" spc="-10"/>
              <a:t>hand-lung </a:t>
            </a:r>
            <a:r>
              <a:rPr dirty="0" spc="-5"/>
              <a:t> coordination problems that </a:t>
            </a:r>
            <a:r>
              <a:rPr dirty="0"/>
              <a:t> </a:t>
            </a:r>
            <a:r>
              <a:rPr dirty="0" spc="-5"/>
              <a:t>are</a:t>
            </a:r>
            <a:r>
              <a:rPr dirty="0" spc="-30"/>
              <a:t> </a:t>
            </a:r>
            <a:r>
              <a:rPr dirty="0" spc="-5"/>
              <a:t>encountered</a:t>
            </a:r>
            <a:r>
              <a:rPr dirty="0" spc="-35"/>
              <a:t> </a:t>
            </a:r>
            <a:r>
              <a:rPr dirty="0" spc="-5"/>
              <a:t>with</a:t>
            </a:r>
            <a:r>
              <a:rPr dirty="0" spc="-20"/>
              <a:t> </a:t>
            </a:r>
            <a:r>
              <a:rPr dirty="0"/>
              <a:t>MDIs.</a:t>
            </a:r>
          </a:p>
          <a:p>
            <a:pPr marL="1054735" marR="499109" indent="-685800">
              <a:lnSpc>
                <a:spcPct val="120000"/>
              </a:lnSpc>
              <a:spcBef>
                <a:spcPts val="765"/>
              </a:spcBef>
              <a:buClr>
                <a:srgbClr val="FF3300"/>
              </a:buClr>
              <a:buSzPct val="79687"/>
              <a:buFont typeface="Wingdings"/>
              <a:buChar char=""/>
              <a:tabLst>
                <a:tab pos="1054100" algn="l"/>
                <a:tab pos="1054735" algn="l"/>
              </a:tabLst>
            </a:pPr>
            <a:r>
              <a:rPr dirty="0" spc="-5"/>
              <a:t>Can</a:t>
            </a:r>
            <a:r>
              <a:rPr dirty="0" spc="-10"/>
              <a:t> </a:t>
            </a:r>
            <a:r>
              <a:rPr dirty="0" spc="-5"/>
              <a:t>be</a:t>
            </a:r>
            <a:r>
              <a:rPr dirty="0"/>
              <a:t> </a:t>
            </a:r>
            <a:r>
              <a:rPr dirty="0" spc="-5"/>
              <a:t>easily</a:t>
            </a:r>
            <a:r>
              <a:rPr dirty="0"/>
              <a:t> </a:t>
            </a:r>
            <a:r>
              <a:rPr dirty="0" spc="-5"/>
              <a:t>used</a:t>
            </a:r>
            <a:r>
              <a:rPr dirty="0"/>
              <a:t> </a:t>
            </a:r>
            <a:r>
              <a:rPr dirty="0" spc="-10"/>
              <a:t>by</a:t>
            </a:r>
            <a:r>
              <a:rPr dirty="0"/>
              <a:t> </a:t>
            </a:r>
            <a:r>
              <a:rPr dirty="0" spc="-5"/>
              <a:t>children,</a:t>
            </a:r>
            <a:r>
              <a:rPr dirty="0"/>
              <a:t> </a:t>
            </a:r>
            <a:r>
              <a:rPr dirty="0" spc="-5"/>
              <a:t>elderly</a:t>
            </a:r>
            <a:r>
              <a:rPr dirty="0"/>
              <a:t> </a:t>
            </a:r>
            <a:r>
              <a:rPr dirty="0" spc="-5"/>
              <a:t>and </a:t>
            </a:r>
            <a:r>
              <a:rPr dirty="0" spc="-875"/>
              <a:t> </a:t>
            </a:r>
            <a:r>
              <a:rPr dirty="0" spc="-5"/>
              <a:t>arthritic patients.</a:t>
            </a:r>
          </a:p>
          <a:p>
            <a:pPr marL="1054735" marR="5080" indent="-685800">
              <a:lnSpc>
                <a:spcPct val="120000"/>
              </a:lnSpc>
              <a:spcBef>
                <a:spcPts val="770"/>
              </a:spcBef>
              <a:buClr>
                <a:srgbClr val="FF3300"/>
              </a:buClr>
              <a:buSzPct val="79687"/>
              <a:buFont typeface="Wingdings"/>
              <a:buChar char=""/>
              <a:tabLst>
                <a:tab pos="1054100" algn="l"/>
                <a:tab pos="1054735" algn="l"/>
              </a:tabLst>
            </a:pPr>
            <a:r>
              <a:rPr dirty="0" spc="-5"/>
              <a:t>Can</a:t>
            </a:r>
            <a:r>
              <a:rPr dirty="0" spc="-10"/>
              <a:t> </a:t>
            </a:r>
            <a:r>
              <a:rPr dirty="0" spc="-5"/>
              <a:t>take</a:t>
            </a:r>
            <a:r>
              <a:rPr dirty="0"/>
              <a:t> </a:t>
            </a:r>
            <a:r>
              <a:rPr dirty="0" spc="-5"/>
              <a:t>multiple inhalations</a:t>
            </a:r>
            <a:r>
              <a:rPr dirty="0"/>
              <a:t> </a:t>
            </a:r>
            <a:r>
              <a:rPr dirty="0" spc="-5"/>
              <a:t>if</a:t>
            </a:r>
            <a:r>
              <a:rPr dirty="0" spc="-10"/>
              <a:t> </a:t>
            </a:r>
            <a:r>
              <a:rPr dirty="0" spc="-5"/>
              <a:t>the</a:t>
            </a:r>
            <a:r>
              <a:rPr dirty="0" spc="5"/>
              <a:t> </a:t>
            </a:r>
            <a:r>
              <a:rPr dirty="0" spc="-5"/>
              <a:t>entire</a:t>
            </a:r>
            <a:r>
              <a:rPr dirty="0"/>
              <a:t> </a:t>
            </a:r>
            <a:r>
              <a:rPr dirty="0" spc="-5"/>
              <a:t>drug </a:t>
            </a:r>
            <a:r>
              <a:rPr dirty="0" spc="-875"/>
              <a:t> </a:t>
            </a:r>
            <a:r>
              <a:rPr dirty="0" spc="-5"/>
              <a:t>has</a:t>
            </a:r>
            <a:r>
              <a:rPr dirty="0" spc="-20"/>
              <a:t> </a:t>
            </a:r>
            <a:r>
              <a:rPr dirty="0" spc="-5"/>
              <a:t>not</a:t>
            </a:r>
            <a:r>
              <a:rPr dirty="0"/>
              <a:t> </a:t>
            </a:r>
            <a:r>
              <a:rPr dirty="0" spc="-5"/>
              <a:t>been</a:t>
            </a:r>
            <a:r>
              <a:rPr dirty="0" spc="-15"/>
              <a:t> </a:t>
            </a:r>
            <a:r>
              <a:rPr dirty="0" spc="-5"/>
              <a:t>inhaled</a:t>
            </a:r>
            <a:r>
              <a:rPr dirty="0"/>
              <a:t> </a:t>
            </a:r>
            <a:r>
              <a:rPr dirty="0" spc="-5"/>
              <a:t>in</a:t>
            </a:r>
            <a:r>
              <a:rPr dirty="0"/>
              <a:t> </a:t>
            </a:r>
            <a:r>
              <a:rPr dirty="0" spc="-5"/>
              <a:t>one</a:t>
            </a:r>
            <a:r>
              <a:rPr dirty="0" spc="-10"/>
              <a:t> </a:t>
            </a:r>
            <a:r>
              <a:rPr dirty="0" spc="-5"/>
              <a:t>inhalation.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029450" y="1276350"/>
            <a:ext cx="2705100" cy="2085975"/>
          </a:xfrm>
          <a:prstGeom prst="rect">
            <a:avLst/>
          </a:prstGeom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7975" y="398526"/>
            <a:ext cx="812990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Age-wise</a:t>
            </a:r>
            <a:r>
              <a:rPr dirty="0" spc="-25"/>
              <a:t> </a:t>
            </a:r>
            <a:r>
              <a:rPr dirty="0"/>
              <a:t>selection</a:t>
            </a:r>
            <a:r>
              <a:rPr dirty="0" spc="-20"/>
              <a:t> </a:t>
            </a:r>
            <a:r>
              <a:rPr dirty="0"/>
              <a:t>of</a:t>
            </a:r>
            <a:r>
              <a:rPr dirty="0" spc="-10"/>
              <a:t> </a:t>
            </a:r>
            <a:r>
              <a:rPr dirty="0" spc="-5"/>
              <a:t>inhaler devices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04316" y="1547113"/>
            <a:ext cx="8258175" cy="335470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98500" indent="-685800">
              <a:lnSpc>
                <a:spcPct val="100000"/>
              </a:lnSpc>
              <a:spcBef>
                <a:spcPts val="100"/>
              </a:spcBef>
              <a:buClr>
                <a:srgbClr val="FF3300"/>
              </a:buClr>
              <a:buSzPct val="78571"/>
              <a:buFont typeface="Wingdings"/>
              <a:buChar char=""/>
              <a:tabLst>
                <a:tab pos="697865" algn="l"/>
                <a:tab pos="698500" algn="l"/>
                <a:tab pos="1102995" algn="l"/>
              </a:tabLst>
            </a:pP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&lt;	3</a:t>
            </a:r>
            <a:r>
              <a:rPr dirty="0" sz="2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years –</a:t>
            </a:r>
            <a:r>
              <a:rPr dirty="0" sz="28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MDI</a:t>
            </a:r>
            <a:r>
              <a:rPr dirty="0" sz="28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+</a:t>
            </a:r>
            <a:r>
              <a:rPr dirty="0" sz="28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Spacer</a:t>
            </a:r>
            <a:r>
              <a:rPr dirty="0" sz="2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+</a:t>
            </a:r>
            <a:r>
              <a:rPr dirty="0" sz="28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Mask</a:t>
            </a:r>
            <a:r>
              <a:rPr dirty="0" sz="28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or</a:t>
            </a:r>
            <a:r>
              <a:rPr dirty="0" sz="2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nebulisers</a:t>
            </a:r>
            <a:endParaRPr sz="2800">
              <a:latin typeface="Arial MT"/>
              <a:cs typeface="Arial MT"/>
            </a:endParaRPr>
          </a:p>
          <a:p>
            <a:pPr marL="698500" marR="1538605" indent="-685800">
              <a:lnSpc>
                <a:spcPct val="110000"/>
              </a:lnSpc>
              <a:spcBef>
                <a:spcPts val="2690"/>
              </a:spcBef>
              <a:buClr>
                <a:srgbClr val="FF3300"/>
              </a:buClr>
              <a:buSzPct val="78571"/>
              <a:buFont typeface="Wingdings"/>
              <a:buChar char=""/>
              <a:tabLst>
                <a:tab pos="697865" algn="l"/>
                <a:tab pos="698500" algn="l"/>
              </a:tabLst>
            </a:pP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3</a:t>
            </a:r>
            <a:r>
              <a:rPr dirty="0" sz="28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–</a:t>
            </a:r>
            <a:r>
              <a:rPr dirty="0" sz="2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5</a:t>
            </a:r>
            <a:r>
              <a:rPr dirty="0" sz="2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years –</a:t>
            </a:r>
            <a:r>
              <a:rPr dirty="0" sz="28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MDI</a:t>
            </a:r>
            <a:r>
              <a:rPr dirty="0" sz="28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+</a:t>
            </a:r>
            <a:r>
              <a:rPr dirty="0" sz="28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Spacer</a:t>
            </a:r>
            <a:r>
              <a:rPr dirty="0" sz="28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u="heavy" sz="2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MT"/>
                <a:cs typeface="Arial MT"/>
              </a:rPr>
              <a:t>+</a:t>
            </a:r>
            <a:r>
              <a:rPr dirty="0" sz="2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Mask</a:t>
            </a:r>
            <a:r>
              <a:rPr dirty="0" sz="2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or </a:t>
            </a:r>
            <a:r>
              <a:rPr dirty="0" sz="2800" spc="-76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Rotahaler</a:t>
            </a:r>
            <a:endParaRPr sz="2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FF3300"/>
              </a:buClr>
              <a:buFont typeface="Wingdings"/>
              <a:buChar char=""/>
            </a:pPr>
            <a:endParaRPr sz="2600">
              <a:latin typeface="Arial MT"/>
              <a:cs typeface="Arial MT"/>
            </a:endParaRPr>
          </a:p>
          <a:p>
            <a:pPr marL="698500" indent="-685800">
              <a:lnSpc>
                <a:spcPct val="100000"/>
              </a:lnSpc>
              <a:spcBef>
                <a:spcPts val="5"/>
              </a:spcBef>
              <a:buClr>
                <a:srgbClr val="FF3300"/>
              </a:buClr>
              <a:buSzPct val="78571"/>
              <a:buFont typeface="Wingdings"/>
              <a:buChar char=""/>
              <a:tabLst>
                <a:tab pos="697865" algn="l"/>
                <a:tab pos="698500" algn="l"/>
              </a:tabLst>
            </a:pP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5</a:t>
            </a:r>
            <a:r>
              <a:rPr dirty="0" sz="28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–</a:t>
            </a:r>
            <a:r>
              <a:rPr dirty="0" sz="2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8</a:t>
            </a:r>
            <a:r>
              <a:rPr dirty="0" sz="28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years</a:t>
            </a:r>
            <a:r>
              <a:rPr dirty="0" sz="28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–</a:t>
            </a:r>
            <a:r>
              <a:rPr dirty="0" sz="2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Rotahaler</a:t>
            </a:r>
            <a:r>
              <a:rPr dirty="0" sz="2800" spc="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or</a:t>
            </a:r>
            <a:r>
              <a:rPr dirty="0" sz="28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MDI</a:t>
            </a:r>
            <a:r>
              <a:rPr dirty="0" sz="2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+</a:t>
            </a:r>
            <a:r>
              <a:rPr dirty="0" sz="28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Spacer</a:t>
            </a:r>
            <a:endParaRPr sz="2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FF3300"/>
              </a:buClr>
              <a:buFont typeface="Wingdings"/>
              <a:buChar char=""/>
            </a:pPr>
            <a:endParaRPr sz="2600">
              <a:latin typeface="Arial MT"/>
              <a:cs typeface="Arial MT"/>
            </a:endParaRPr>
          </a:p>
          <a:p>
            <a:pPr marL="698500" indent="-685800">
              <a:lnSpc>
                <a:spcPct val="100000"/>
              </a:lnSpc>
              <a:buClr>
                <a:srgbClr val="FF3300"/>
              </a:buClr>
              <a:buSzPct val="78571"/>
              <a:buFont typeface="Wingdings"/>
              <a:buChar char=""/>
              <a:tabLst>
                <a:tab pos="697865" algn="l"/>
                <a:tab pos="698500" algn="l"/>
              </a:tabLst>
            </a:pP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&gt;</a:t>
            </a:r>
            <a:r>
              <a:rPr dirty="0" sz="28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8</a:t>
            </a:r>
            <a:r>
              <a:rPr dirty="0" sz="28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years</a:t>
            </a:r>
            <a:r>
              <a:rPr dirty="0" sz="28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–</a:t>
            </a:r>
            <a:r>
              <a:rPr dirty="0" sz="2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Rotahaler</a:t>
            </a:r>
            <a:r>
              <a:rPr dirty="0" sz="28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or</a:t>
            </a:r>
            <a:r>
              <a:rPr dirty="0" sz="28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MDI </a:t>
            </a:r>
            <a:r>
              <a:rPr dirty="0" u="heavy" sz="2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MT"/>
                <a:cs typeface="Arial MT"/>
              </a:rPr>
              <a:t>+</a:t>
            </a:r>
            <a:r>
              <a:rPr dirty="0" sz="2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Spacer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40992" y="398526"/>
            <a:ext cx="660336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Patient</a:t>
            </a:r>
            <a:r>
              <a:rPr dirty="0" spc="-10"/>
              <a:t> </a:t>
            </a:r>
            <a:r>
              <a:rPr dirty="0"/>
              <a:t>Education</a:t>
            </a:r>
            <a:r>
              <a:rPr dirty="0" spc="-20"/>
              <a:t> </a:t>
            </a:r>
            <a:r>
              <a:rPr dirty="0"/>
              <a:t>in</a:t>
            </a:r>
            <a:r>
              <a:rPr dirty="0" spc="-5"/>
              <a:t> the Clinic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0391" y="1491945"/>
            <a:ext cx="7785100" cy="4180204"/>
          </a:xfrm>
          <a:prstGeom prst="rect">
            <a:avLst/>
          </a:prstGeom>
        </p:spPr>
        <p:txBody>
          <a:bodyPr wrap="square" lIns="0" tIns="100965" rIns="0" bIns="0" rtlCol="0" vert="horz">
            <a:spAutoFit/>
          </a:bodyPr>
          <a:lstStyle/>
          <a:p>
            <a:pPr marL="698500" indent="-685800">
              <a:lnSpc>
                <a:spcPct val="100000"/>
              </a:lnSpc>
              <a:spcBef>
                <a:spcPts val="795"/>
              </a:spcBef>
              <a:buClr>
                <a:srgbClr val="FF3300"/>
              </a:buClr>
              <a:buSzPct val="79310"/>
              <a:buFont typeface="Wingdings"/>
              <a:buChar char=""/>
              <a:tabLst>
                <a:tab pos="697865" algn="l"/>
                <a:tab pos="698500" algn="l"/>
              </a:tabLst>
            </a:pP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Explain</a:t>
            </a:r>
            <a:r>
              <a:rPr dirty="0" sz="29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nature</a:t>
            </a:r>
            <a:r>
              <a:rPr dirty="0" sz="29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dirty="0" sz="29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dirty="0" sz="29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disease</a:t>
            </a:r>
            <a:r>
              <a:rPr dirty="0" sz="29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(i.e.</a:t>
            </a:r>
            <a:endParaRPr sz="2900">
              <a:latin typeface="Arial MT"/>
              <a:cs typeface="Arial MT"/>
            </a:endParaRPr>
          </a:p>
          <a:p>
            <a:pPr marL="698500">
              <a:lnSpc>
                <a:spcPct val="100000"/>
              </a:lnSpc>
              <a:spcBef>
                <a:spcPts val="695"/>
              </a:spcBef>
            </a:pPr>
            <a:r>
              <a:rPr dirty="0" sz="2900" spc="-5" b="1">
                <a:solidFill>
                  <a:srgbClr val="FF9900"/>
                </a:solidFill>
                <a:latin typeface="Arial"/>
                <a:cs typeface="Arial"/>
              </a:rPr>
              <a:t>inflammation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)</a:t>
            </a:r>
            <a:endParaRPr sz="2900">
              <a:latin typeface="Arial MT"/>
              <a:cs typeface="Arial MT"/>
            </a:endParaRPr>
          </a:p>
          <a:p>
            <a:pPr marL="698500" indent="-685800">
              <a:lnSpc>
                <a:spcPct val="100000"/>
              </a:lnSpc>
              <a:spcBef>
                <a:spcPts val="1395"/>
              </a:spcBef>
              <a:buClr>
                <a:srgbClr val="FF3300"/>
              </a:buClr>
              <a:buSzPct val="79310"/>
              <a:buFont typeface="Wingdings"/>
              <a:buChar char=""/>
              <a:tabLst>
                <a:tab pos="697865" algn="l"/>
                <a:tab pos="698500" algn="l"/>
              </a:tabLst>
            </a:pP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Explain</a:t>
            </a:r>
            <a:r>
              <a:rPr dirty="0" sz="2900" spc="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 b="1">
                <a:solidFill>
                  <a:srgbClr val="FF9900"/>
                </a:solidFill>
                <a:latin typeface="Arial"/>
                <a:cs typeface="Arial"/>
              </a:rPr>
              <a:t>action</a:t>
            </a:r>
            <a:r>
              <a:rPr dirty="0" sz="2900" b="1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dirty="0" sz="29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prescribed</a:t>
            </a:r>
            <a:r>
              <a:rPr dirty="0" sz="29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drugs</a:t>
            </a:r>
            <a:endParaRPr sz="2900">
              <a:latin typeface="Arial MT"/>
              <a:cs typeface="Arial MT"/>
            </a:endParaRPr>
          </a:p>
          <a:p>
            <a:pPr marL="698500" indent="-685800">
              <a:lnSpc>
                <a:spcPct val="100000"/>
              </a:lnSpc>
              <a:spcBef>
                <a:spcPts val="1390"/>
              </a:spcBef>
              <a:buClr>
                <a:srgbClr val="FF3300"/>
              </a:buClr>
              <a:buSzPct val="79310"/>
              <a:buFont typeface="Wingdings"/>
              <a:buChar char=""/>
              <a:tabLst>
                <a:tab pos="697865" algn="l"/>
                <a:tab pos="698500" algn="l"/>
              </a:tabLst>
            </a:pP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Stress</a:t>
            </a:r>
            <a:r>
              <a:rPr dirty="0" sz="29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need</a:t>
            </a:r>
            <a:r>
              <a:rPr dirty="0" sz="29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for</a:t>
            </a:r>
            <a:r>
              <a:rPr dirty="0" sz="29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 b="1">
                <a:solidFill>
                  <a:srgbClr val="FF9900"/>
                </a:solidFill>
                <a:latin typeface="Arial"/>
                <a:cs typeface="Arial"/>
              </a:rPr>
              <a:t>regular,</a:t>
            </a:r>
            <a:r>
              <a:rPr dirty="0" sz="2900" spc="-10" b="1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2900" spc="-5" b="1">
                <a:solidFill>
                  <a:srgbClr val="FF9900"/>
                </a:solidFill>
                <a:latin typeface="Arial"/>
                <a:cs typeface="Arial"/>
              </a:rPr>
              <a:t>long-term</a:t>
            </a:r>
            <a:r>
              <a:rPr dirty="0" sz="2900" spc="10" b="1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therapy</a:t>
            </a:r>
            <a:endParaRPr sz="2900">
              <a:latin typeface="Arial MT"/>
              <a:cs typeface="Arial MT"/>
            </a:endParaRPr>
          </a:p>
          <a:p>
            <a:pPr marL="698500" indent="-685800">
              <a:lnSpc>
                <a:spcPct val="100000"/>
              </a:lnSpc>
              <a:spcBef>
                <a:spcPts val="1390"/>
              </a:spcBef>
              <a:buClr>
                <a:srgbClr val="FF3300"/>
              </a:buClr>
              <a:buSzPct val="79310"/>
              <a:buFont typeface="Wingdings"/>
              <a:buChar char=""/>
              <a:tabLst>
                <a:tab pos="697865" algn="l"/>
                <a:tab pos="698500" algn="l"/>
              </a:tabLst>
            </a:pPr>
            <a:r>
              <a:rPr dirty="0" sz="2900" spc="-5" b="1">
                <a:solidFill>
                  <a:srgbClr val="FF9900"/>
                </a:solidFill>
                <a:latin typeface="Arial"/>
                <a:cs typeface="Arial"/>
              </a:rPr>
              <a:t>Allay</a:t>
            </a:r>
            <a:r>
              <a:rPr dirty="0" sz="2900" spc="-15" b="1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fears</a:t>
            </a:r>
            <a:r>
              <a:rPr dirty="0" sz="29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and concerns</a:t>
            </a:r>
            <a:endParaRPr sz="2900">
              <a:latin typeface="Arial MT"/>
              <a:cs typeface="Arial MT"/>
            </a:endParaRPr>
          </a:p>
          <a:p>
            <a:pPr marL="698500" indent="-685800">
              <a:lnSpc>
                <a:spcPct val="100000"/>
              </a:lnSpc>
              <a:spcBef>
                <a:spcPts val="1395"/>
              </a:spcBef>
              <a:buClr>
                <a:srgbClr val="FF3300"/>
              </a:buClr>
              <a:buSzPct val="79310"/>
              <a:buFont typeface="Wingdings"/>
              <a:buChar char=""/>
              <a:tabLst>
                <a:tab pos="697865" algn="l"/>
                <a:tab pos="698500" algn="l"/>
              </a:tabLst>
            </a:pPr>
            <a:r>
              <a:rPr dirty="0" sz="2900" spc="-5" b="1">
                <a:solidFill>
                  <a:srgbClr val="FF9900"/>
                </a:solidFill>
                <a:latin typeface="Arial"/>
                <a:cs typeface="Arial"/>
              </a:rPr>
              <a:t>Peak</a:t>
            </a:r>
            <a:r>
              <a:rPr dirty="0" sz="2900" spc="-15" b="1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2900" spc="-5" b="1">
                <a:solidFill>
                  <a:srgbClr val="FF9900"/>
                </a:solidFill>
                <a:latin typeface="Arial"/>
                <a:cs typeface="Arial"/>
              </a:rPr>
              <a:t>flow</a:t>
            </a:r>
            <a:r>
              <a:rPr dirty="0" sz="2900" spc="-30" b="1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reading</a:t>
            </a:r>
            <a:endParaRPr sz="2900">
              <a:latin typeface="Arial MT"/>
              <a:cs typeface="Arial MT"/>
            </a:endParaRPr>
          </a:p>
          <a:p>
            <a:pPr marL="698500" indent="-685800">
              <a:lnSpc>
                <a:spcPct val="100000"/>
              </a:lnSpc>
              <a:spcBef>
                <a:spcPts val="1395"/>
              </a:spcBef>
              <a:buClr>
                <a:srgbClr val="FF3300"/>
              </a:buClr>
              <a:buSzPct val="79310"/>
              <a:buFont typeface="Wingdings"/>
              <a:buChar char=""/>
              <a:tabLst>
                <a:tab pos="697865" algn="l"/>
                <a:tab pos="698500" algn="l"/>
              </a:tabLst>
            </a:pP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Treatment</a:t>
            </a:r>
            <a:r>
              <a:rPr dirty="0" sz="2900" spc="-3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diary </a:t>
            </a:r>
            <a:r>
              <a:rPr dirty="0" sz="2900">
                <a:solidFill>
                  <a:srgbClr val="FFFFFF"/>
                </a:solidFill>
                <a:latin typeface="Arial MT"/>
                <a:cs typeface="Arial MT"/>
              </a:rPr>
              <a:t>/</a:t>
            </a:r>
            <a:r>
              <a:rPr dirty="0" sz="29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900" spc="-5">
                <a:solidFill>
                  <a:srgbClr val="FFFFFF"/>
                </a:solidFill>
                <a:latin typeface="Arial MT"/>
                <a:cs typeface="Arial MT"/>
              </a:rPr>
              <a:t>booklet</a:t>
            </a:r>
            <a:endParaRPr sz="29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54729" y="124205"/>
            <a:ext cx="317690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Key</a:t>
            </a:r>
            <a:r>
              <a:rPr dirty="0" spc="-50"/>
              <a:t> </a:t>
            </a:r>
            <a:r>
              <a:rPr dirty="0" spc="-5"/>
              <a:t>Messages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0391" y="1442415"/>
            <a:ext cx="8353425" cy="5097780"/>
          </a:xfrm>
          <a:prstGeom prst="rect">
            <a:avLst/>
          </a:prstGeom>
        </p:spPr>
        <p:txBody>
          <a:bodyPr wrap="square" lIns="0" tIns="61594" rIns="0" bIns="0" rtlCol="0" vert="horz">
            <a:spAutoFit/>
          </a:bodyPr>
          <a:lstStyle/>
          <a:p>
            <a:pPr marL="698500" indent="-685800">
              <a:lnSpc>
                <a:spcPct val="100000"/>
              </a:lnSpc>
              <a:spcBef>
                <a:spcPts val="484"/>
              </a:spcBef>
              <a:buClr>
                <a:srgbClr val="FF3300"/>
              </a:buClr>
              <a:buSzPct val="79687"/>
              <a:buFont typeface="Wingdings"/>
              <a:buChar char=""/>
              <a:tabLst>
                <a:tab pos="697865" algn="l"/>
                <a:tab pos="698500" algn="l"/>
              </a:tabLst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Asthma</a:t>
            </a:r>
            <a:r>
              <a:rPr dirty="0" sz="32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is a common</a:t>
            </a:r>
            <a:r>
              <a:rPr dirty="0" sz="32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disorder</a:t>
            </a:r>
            <a:endParaRPr sz="3200">
              <a:latin typeface="Arial MT"/>
              <a:cs typeface="Arial MT"/>
            </a:endParaRPr>
          </a:p>
          <a:p>
            <a:pPr marL="698500" indent="-685800">
              <a:lnSpc>
                <a:spcPct val="100000"/>
              </a:lnSpc>
              <a:spcBef>
                <a:spcPts val="380"/>
              </a:spcBef>
              <a:buClr>
                <a:srgbClr val="FF3300"/>
              </a:buClr>
              <a:buSzPct val="79687"/>
              <a:buFont typeface="Wingdings"/>
              <a:buChar char=""/>
              <a:tabLst>
                <a:tab pos="697865" algn="l"/>
                <a:tab pos="698500" algn="l"/>
              </a:tabLst>
            </a:pP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It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can</a:t>
            </a:r>
            <a:r>
              <a:rPr dirty="0" sz="3200" spc="-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happen</a:t>
            </a:r>
            <a:r>
              <a:rPr dirty="0" sz="3200" spc="-3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to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anybody</a:t>
            </a:r>
            <a:endParaRPr sz="3200">
              <a:latin typeface="Arial MT"/>
              <a:cs typeface="Arial MT"/>
            </a:endParaRPr>
          </a:p>
          <a:p>
            <a:pPr marL="698500" indent="-685800">
              <a:lnSpc>
                <a:spcPct val="100000"/>
              </a:lnSpc>
              <a:spcBef>
                <a:spcPts val="385"/>
              </a:spcBef>
              <a:buClr>
                <a:srgbClr val="FF3300"/>
              </a:buClr>
              <a:buSzPct val="79687"/>
              <a:buFont typeface="Wingdings"/>
              <a:buChar char=""/>
              <a:tabLst>
                <a:tab pos="697865" algn="l"/>
                <a:tab pos="698500" algn="l"/>
              </a:tabLst>
            </a:pP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It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is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not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caused</a:t>
            </a:r>
            <a:r>
              <a:rPr dirty="0" sz="32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by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supernatural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forces</a:t>
            </a:r>
            <a:endParaRPr sz="3200">
              <a:latin typeface="Arial MT"/>
              <a:cs typeface="Arial MT"/>
            </a:endParaRPr>
          </a:p>
          <a:p>
            <a:pPr marL="698500" indent="-685800">
              <a:lnSpc>
                <a:spcPct val="100000"/>
              </a:lnSpc>
              <a:spcBef>
                <a:spcPts val="385"/>
              </a:spcBef>
              <a:buClr>
                <a:srgbClr val="FF3300"/>
              </a:buClr>
              <a:buSzPct val="79687"/>
              <a:buFont typeface="Wingdings"/>
              <a:buChar char=""/>
              <a:tabLst>
                <a:tab pos="697865" algn="l"/>
                <a:tab pos="698500" algn="l"/>
              </a:tabLst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Asthma</a:t>
            </a:r>
            <a:r>
              <a:rPr dirty="0" sz="3200" spc="-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is not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contagious</a:t>
            </a:r>
            <a:endParaRPr sz="3200">
              <a:latin typeface="Arial MT"/>
              <a:cs typeface="Arial MT"/>
            </a:endParaRPr>
          </a:p>
          <a:p>
            <a:pPr marL="698500" marR="5080" indent="-685800">
              <a:lnSpc>
                <a:spcPts val="3460"/>
              </a:lnSpc>
              <a:spcBef>
                <a:spcPts val="815"/>
              </a:spcBef>
              <a:buClr>
                <a:srgbClr val="FF3300"/>
              </a:buClr>
              <a:buSzPct val="79687"/>
              <a:buFont typeface="Wingdings"/>
              <a:buChar char=""/>
              <a:tabLst>
                <a:tab pos="697865" algn="l"/>
                <a:tab pos="698500" algn="l"/>
              </a:tabLst>
            </a:pP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It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produces</a:t>
            </a:r>
            <a:r>
              <a:rPr dirty="0" sz="32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recurrent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attacks</a:t>
            </a:r>
            <a:r>
              <a:rPr dirty="0" sz="32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dirty="0" sz="32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cough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with </a:t>
            </a:r>
            <a:r>
              <a:rPr dirty="0" sz="3200" spc="-869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or</a:t>
            </a:r>
            <a:r>
              <a:rPr dirty="0" sz="3200" spc="-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without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wheeze</a:t>
            </a:r>
            <a:endParaRPr sz="3200">
              <a:latin typeface="Arial MT"/>
              <a:cs typeface="Arial MT"/>
            </a:endParaRPr>
          </a:p>
          <a:p>
            <a:pPr marL="698500" marR="180340" indent="-685800">
              <a:lnSpc>
                <a:spcPts val="3460"/>
              </a:lnSpc>
              <a:spcBef>
                <a:spcPts val="765"/>
              </a:spcBef>
              <a:buClr>
                <a:srgbClr val="FF3300"/>
              </a:buClr>
              <a:buSzPct val="79687"/>
              <a:buFont typeface="Wingdings"/>
              <a:buChar char=""/>
              <a:tabLst>
                <a:tab pos="697865" algn="l"/>
                <a:tab pos="698500" algn="l"/>
              </a:tabLst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Between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attacks people</a:t>
            </a:r>
            <a:r>
              <a:rPr dirty="0" sz="32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with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asthma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lead </a:t>
            </a:r>
            <a:r>
              <a:rPr dirty="0" sz="3200" spc="-87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normal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lives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as</a:t>
            </a:r>
            <a:r>
              <a:rPr dirty="0" sz="32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anyone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else</a:t>
            </a:r>
            <a:endParaRPr sz="3200">
              <a:latin typeface="Arial MT"/>
              <a:cs typeface="Arial MT"/>
            </a:endParaRPr>
          </a:p>
          <a:p>
            <a:pPr marL="698500" marR="836294" indent="-685800">
              <a:lnSpc>
                <a:spcPts val="3460"/>
              </a:lnSpc>
              <a:spcBef>
                <a:spcPts val="760"/>
              </a:spcBef>
              <a:buClr>
                <a:srgbClr val="FF3300"/>
              </a:buClr>
              <a:buSzPct val="79687"/>
              <a:buFont typeface="Wingdings"/>
              <a:buChar char=""/>
              <a:tabLst>
                <a:tab pos="697865" algn="l"/>
                <a:tab pos="698500" algn="l"/>
              </a:tabLst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In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most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cases</a:t>
            </a:r>
            <a:r>
              <a:rPr dirty="0" sz="32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there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is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some</a:t>
            </a:r>
            <a:r>
              <a:rPr dirty="0" sz="32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history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of </a:t>
            </a:r>
            <a:r>
              <a:rPr dirty="0" sz="3200" spc="-87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allergy in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family.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54729" y="398526"/>
            <a:ext cx="317690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Key</a:t>
            </a:r>
            <a:r>
              <a:rPr dirty="0" spc="-50"/>
              <a:t> </a:t>
            </a:r>
            <a:r>
              <a:rPr dirty="0" spc="-5"/>
              <a:t>Messages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85140" y="1482090"/>
            <a:ext cx="9245600" cy="46348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25145" marR="5080" indent="-513080">
              <a:lnSpc>
                <a:spcPct val="100000"/>
              </a:lnSpc>
              <a:spcBef>
                <a:spcPts val="100"/>
              </a:spcBef>
              <a:buClr>
                <a:srgbClr val="FF3300"/>
              </a:buClr>
              <a:buSzPct val="78571"/>
              <a:buFont typeface="Wingdings"/>
              <a:buChar char=""/>
              <a:tabLst>
                <a:tab pos="525145" algn="l"/>
                <a:tab pos="525780" algn="l"/>
              </a:tabLst>
            </a:pP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Asthma</a:t>
            </a:r>
            <a:r>
              <a:rPr dirty="0" sz="2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can</a:t>
            </a:r>
            <a:r>
              <a:rPr dirty="0" sz="28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be</a:t>
            </a:r>
            <a:r>
              <a:rPr dirty="0" sz="28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effectively</a:t>
            </a:r>
            <a:r>
              <a:rPr dirty="0" sz="2800" spc="-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controlled,</a:t>
            </a:r>
            <a:r>
              <a:rPr dirty="0" sz="28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although</a:t>
            </a:r>
            <a:r>
              <a:rPr dirty="0" sz="28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it</a:t>
            </a:r>
            <a:r>
              <a:rPr dirty="0" sz="28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cannot </a:t>
            </a:r>
            <a:r>
              <a:rPr dirty="0" sz="2800" spc="-76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be</a:t>
            </a:r>
            <a:r>
              <a:rPr dirty="0" sz="28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cured.</a:t>
            </a:r>
            <a:endParaRPr sz="2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FF3300"/>
              </a:buClr>
              <a:buFont typeface="Wingdings"/>
              <a:buChar char=""/>
            </a:pPr>
            <a:endParaRPr sz="4050">
              <a:latin typeface="Arial MT"/>
              <a:cs typeface="Arial MT"/>
            </a:endParaRPr>
          </a:p>
          <a:p>
            <a:pPr marL="525145" marR="708025" indent="-513080">
              <a:lnSpc>
                <a:spcPct val="100000"/>
              </a:lnSpc>
              <a:buClr>
                <a:srgbClr val="FF3300"/>
              </a:buClr>
              <a:buSzPct val="78571"/>
              <a:buFont typeface="Wingdings"/>
              <a:buChar char=""/>
              <a:tabLst>
                <a:tab pos="525145" algn="l"/>
                <a:tab pos="525780" algn="l"/>
              </a:tabLst>
            </a:pP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Effective asthma management programs include </a:t>
            </a:r>
            <a:r>
              <a:rPr dirty="0" sz="28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education, objective measures of lung function, </a:t>
            </a:r>
            <a:r>
              <a:rPr dirty="0" sz="28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environmental</a:t>
            </a:r>
            <a:r>
              <a:rPr dirty="0" sz="28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control,</a:t>
            </a:r>
            <a:r>
              <a:rPr dirty="0" sz="2800" spc="-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dirty="0" sz="2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pharmacologic therapy.</a:t>
            </a:r>
            <a:endParaRPr sz="2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FF3300"/>
              </a:buClr>
              <a:buFont typeface="Wingdings"/>
              <a:buChar char=""/>
            </a:pPr>
            <a:endParaRPr sz="4050">
              <a:latin typeface="Arial MT"/>
              <a:cs typeface="Arial MT"/>
            </a:endParaRPr>
          </a:p>
          <a:p>
            <a:pPr marL="525145" marR="379730" indent="-513080">
              <a:lnSpc>
                <a:spcPct val="100000"/>
              </a:lnSpc>
              <a:spcBef>
                <a:spcPts val="5"/>
              </a:spcBef>
              <a:buClr>
                <a:srgbClr val="FF3300"/>
              </a:buClr>
              <a:buSzPct val="78571"/>
              <a:buFont typeface="Wingdings"/>
              <a:buChar char=""/>
              <a:tabLst>
                <a:tab pos="525145" algn="l"/>
                <a:tab pos="525780" algn="l"/>
              </a:tabLst>
            </a:pP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A stepwise approach to pharmacologic therapy is </a:t>
            </a:r>
            <a:r>
              <a:rPr dirty="0" sz="28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recommended.</a:t>
            </a:r>
            <a:r>
              <a:rPr dirty="0" sz="2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The aim is</a:t>
            </a:r>
            <a:r>
              <a:rPr dirty="0" sz="28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to</a:t>
            </a:r>
            <a:r>
              <a:rPr dirty="0" sz="28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accomplish</a:t>
            </a:r>
            <a:r>
              <a:rPr dirty="0" sz="2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dirty="0" sz="28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goals</a:t>
            </a:r>
            <a:r>
              <a:rPr dirty="0" sz="28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of </a:t>
            </a:r>
            <a:r>
              <a:rPr dirty="0" sz="2800" spc="-76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therapy</a:t>
            </a:r>
            <a:r>
              <a:rPr dirty="0" sz="28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with the</a:t>
            </a:r>
            <a:r>
              <a:rPr dirty="0" sz="28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least possible</a:t>
            </a:r>
            <a:r>
              <a:rPr dirty="0" sz="28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800">
                <a:solidFill>
                  <a:srgbClr val="FFFFFF"/>
                </a:solidFill>
                <a:latin typeface="Arial MT"/>
                <a:cs typeface="Arial MT"/>
              </a:rPr>
              <a:t>medication.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287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57983" y="398526"/>
            <a:ext cx="596963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The</a:t>
            </a:r>
            <a:r>
              <a:rPr dirty="0" spc="-20"/>
              <a:t> </a:t>
            </a:r>
            <a:r>
              <a:rPr dirty="0" spc="-5"/>
              <a:t>Underlying</a:t>
            </a:r>
            <a:r>
              <a:rPr dirty="0" spc="-30"/>
              <a:t> </a:t>
            </a:r>
            <a:r>
              <a:rPr dirty="0"/>
              <a:t>Mechanism</a:t>
            </a:r>
          </a:p>
        </p:txBody>
      </p:sp>
      <p:sp>
        <p:nvSpPr>
          <p:cNvPr id="4" name="object 4"/>
          <p:cNvSpPr/>
          <p:nvPr/>
        </p:nvSpPr>
        <p:spPr>
          <a:xfrm>
            <a:off x="0" y="1196975"/>
            <a:ext cx="10287000" cy="76200"/>
          </a:xfrm>
          <a:custGeom>
            <a:avLst/>
            <a:gdLst/>
            <a:ahLst/>
            <a:cxnLst/>
            <a:rect l="l" t="t" r="r" b="b"/>
            <a:pathLst>
              <a:path w="10287000" h="76200">
                <a:moveTo>
                  <a:pt x="10287000" y="0"/>
                </a:moveTo>
                <a:lnTo>
                  <a:pt x="0" y="0"/>
                </a:lnTo>
                <a:lnTo>
                  <a:pt x="0" y="76200"/>
                </a:lnTo>
                <a:lnTo>
                  <a:pt x="10287000" y="76200"/>
                </a:lnTo>
                <a:lnTo>
                  <a:pt x="10287000" y="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5" name="object 5"/>
          <p:cNvGrpSpPr/>
          <p:nvPr/>
        </p:nvGrpSpPr>
        <p:grpSpPr>
          <a:xfrm>
            <a:off x="2103120" y="2382011"/>
            <a:ext cx="6021705" cy="1531620"/>
            <a:chOff x="2103120" y="2382011"/>
            <a:chExt cx="6021705" cy="1531620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103120" y="2382011"/>
              <a:ext cx="6021324" cy="153162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966466" y="2741675"/>
              <a:ext cx="4073652" cy="658368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3205226" y="2833877"/>
            <a:ext cx="3561715" cy="513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200" spc="-25">
                <a:solidFill>
                  <a:srgbClr val="FF3300"/>
                </a:solidFill>
                <a:latin typeface="Arial Black"/>
                <a:cs typeface="Arial Black"/>
              </a:rPr>
              <a:t>INFLAMMATION</a:t>
            </a:r>
            <a:endParaRPr sz="3200">
              <a:latin typeface="Arial Black"/>
              <a:cs typeface="Arial Blac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44267" y="1421891"/>
            <a:ext cx="56134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Risk</a:t>
            </a:r>
            <a:r>
              <a:rPr dirty="0" sz="24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Factors</a:t>
            </a:r>
            <a:r>
              <a:rPr dirty="0" sz="2400">
                <a:solidFill>
                  <a:srgbClr val="FFFFFF"/>
                </a:solidFill>
                <a:latin typeface="Arial MT"/>
                <a:cs typeface="Arial MT"/>
              </a:rPr>
              <a:t> (for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 development</a:t>
            </a:r>
            <a:r>
              <a:rPr dirty="0" sz="2400" spc="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dirty="0" sz="24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asthma)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052573" y="3807714"/>
            <a:ext cx="1147445" cy="544830"/>
          </a:xfrm>
          <a:custGeom>
            <a:avLst/>
            <a:gdLst/>
            <a:ahLst/>
            <a:cxnLst/>
            <a:rect l="l" t="t" r="r" b="b"/>
            <a:pathLst>
              <a:path w="1147445" h="544829">
                <a:moveTo>
                  <a:pt x="52958" y="475234"/>
                </a:moveTo>
                <a:lnTo>
                  <a:pt x="0" y="542036"/>
                </a:lnTo>
                <a:lnTo>
                  <a:pt x="85217" y="544322"/>
                </a:lnTo>
                <a:lnTo>
                  <a:pt x="75670" y="523875"/>
                </a:lnTo>
                <a:lnTo>
                  <a:pt x="61594" y="523875"/>
                </a:lnTo>
                <a:lnTo>
                  <a:pt x="53593" y="506603"/>
                </a:lnTo>
                <a:lnTo>
                  <a:pt x="65098" y="501233"/>
                </a:lnTo>
                <a:lnTo>
                  <a:pt x="52958" y="475234"/>
                </a:lnTo>
                <a:close/>
              </a:path>
              <a:path w="1147445" h="544829">
                <a:moveTo>
                  <a:pt x="65098" y="501233"/>
                </a:moveTo>
                <a:lnTo>
                  <a:pt x="53593" y="506603"/>
                </a:lnTo>
                <a:lnTo>
                  <a:pt x="61594" y="523875"/>
                </a:lnTo>
                <a:lnTo>
                  <a:pt x="73151" y="518481"/>
                </a:lnTo>
                <a:lnTo>
                  <a:pt x="65098" y="501233"/>
                </a:lnTo>
                <a:close/>
              </a:path>
              <a:path w="1147445" h="544829">
                <a:moveTo>
                  <a:pt x="73151" y="518481"/>
                </a:moveTo>
                <a:lnTo>
                  <a:pt x="61594" y="523875"/>
                </a:lnTo>
                <a:lnTo>
                  <a:pt x="75670" y="523875"/>
                </a:lnTo>
                <a:lnTo>
                  <a:pt x="73151" y="518481"/>
                </a:lnTo>
                <a:close/>
              </a:path>
              <a:path w="1147445" h="544829">
                <a:moveTo>
                  <a:pt x="1139063" y="0"/>
                </a:moveTo>
                <a:lnTo>
                  <a:pt x="65098" y="501233"/>
                </a:lnTo>
                <a:lnTo>
                  <a:pt x="73151" y="518481"/>
                </a:lnTo>
                <a:lnTo>
                  <a:pt x="1147064" y="17272"/>
                </a:lnTo>
                <a:lnTo>
                  <a:pt x="113906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759968" y="4069841"/>
            <a:ext cx="2956560" cy="757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Arial MT"/>
                <a:cs typeface="Arial MT"/>
              </a:rPr>
              <a:t>Airway </a:t>
            </a:r>
            <a:r>
              <a:rPr dirty="0" sz="24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Hyperr</a:t>
            </a:r>
            <a:r>
              <a:rPr dirty="0" sz="2400" spc="-15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sponsiveness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075423" y="3504438"/>
            <a:ext cx="844550" cy="769620"/>
          </a:xfrm>
          <a:custGeom>
            <a:avLst/>
            <a:gdLst/>
            <a:ahLst/>
            <a:cxnLst/>
            <a:rect l="l" t="t" r="r" b="b"/>
            <a:pathLst>
              <a:path w="844550" h="769620">
                <a:moveTo>
                  <a:pt x="781806" y="724875"/>
                </a:moveTo>
                <a:lnTo>
                  <a:pt x="762634" y="745998"/>
                </a:lnTo>
                <a:lnTo>
                  <a:pt x="844550" y="769112"/>
                </a:lnTo>
                <a:lnTo>
                  <a:pt x="830754" y="733425"/>
                </a:lnTo>
                <a:lnTo>
                  <a:pt x="791209" y="733425"/>
                </a:lnTo>
                <a:lnTo>
                  <a:pt x="781806" y="724875"/>
                </a:lnTo>
                <a:close/>
              </a:path>
              <a:path w="844550" h="769620">
                <a:moveTo>
                  <a:pt x="794616" y="710763"/>
                </a:moveTo>
                <a:lnTo>
                  <a:pt x="781806" y="724875"/>
                </a:lnTo>
                <a:lnTo>
                  <a:pt x="791209" y="733425"/>
                </a:lnTo>
                <a:lnTo>
                  <a:pt x="804036" y="719328"/>
                </a:lnTo>
                <a:lnTo>
                  <a:pt x="794616" y="710763"/>
                </a:lnTo>
                <a:close/>
              </a:path>
              <a:path w="844550" h="769620">
                <a:moveTo>
                  <a:pt x="813816" y="689610"/>
                </a:moveTo>
                <a:lnTo>
                  <a:pt x="794616" y="710763"/>
                </a:lnTo>
                <a:lnTo>
                  <a:pt x="804036" y="719328"/>
                </a:lnTo>
                <a:lnTo>
                  <a:pt x="791209" y="733425"/>
                </a:lnTo>
                <a:lnTo>
                  <a:pt x="830754" y="733425"/>
                </a:lnTo>
                <a:lnTo>
                  <a:pt x="813816" y="689610"/>
                </a:lnTo>
                <a:close/>
              </a:path>
              <a:path w="844550" h="769620">
                <a:moveTo>
                  <a:pt x="12826" y="0"/>
                </a:moveTo>
                <a:lnTo>
                  <a:pt x="0" y="14097"/>
                </a:lnTo>
                <a:lnTo>
                  <a:pt x="781806" y="724875"/>
                </a:lnTo>
                <a:lnTo>
                  <a:pt x="794616" y="710763"/>
                </a:lnTo>
                <a:lnTo>
                  <a:pt x="1282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6627621" y="4451095"/>
            <a:ext cx="232918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Airflow</a:t>
            </a:r>
            <a:r>
              <a:rPr dirty="0" sz="24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Limitation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957573" y="4616450"/>
            <a:ext cx="2514600" cy="76200"/>
          </a:xfrm>
          <a:custGeom>
            <a:avLst/>
            <a:gdLst/>
            <a:ahLst/>
            <a:cxnLst/>
            <a:rect l="l" t="t" r="r" b="b"/>
            <a:pathLst>
              <a:path w="2514600" h="76200">
                <a:moveTo>
                  <a:pt x="2438400" y="0"/>
                </a:moveTo>
                <a:lnTo>
                  <a:pt x="2438400" y="76200"/>
                </a:lnTo>
                <a:lnTo>
                  <a:pt x="2495550" y="47625"/>
                </a:lnTo>
                <a:lnTo>
                  <a:pt x="2451227" y="47625"/>
                </a:lnTo>
                <a:lnTo>
                  <a:pt x="2451227" y="28575"/>
                </a:lnTo>
                <a:lnTo>
                  <a:pt x="2495550" y="28575"/>
                </a:lnTo>
                <a:lnTo>
                  <a:pt x="2438400" y="0"/>
                </a:lnTo>
                <a:close/>
              </a:path>
              <a:path w="2514600" h="76200">
                <a:moveTo>
                  <a:pt x="2438400" y="28575"/>
                </a:moveTo>
                <a:lnTo>
                  <a:pt x="0" y="28575"/>
                </a:lnTo>
                <a:lnTo>
                  <a:pt x="0" y="47625"/>
                </a:lnTo>
                <a:lnTo>
                  <a:pt x="2438400" y="47625"/>
                </a:lnTo>
                <a:lnTo>
                  <a:pt x="2438400" y="28575"/>
                </a:lnTo>
                <a:close/>
              </a:path>
              <a:path w="2514600" h="76200">
                <a:moveTo>
                  <a:pt x="2495550" y="28575"/>
                </a:moveTo>
                <a:lnTo>
                  <a:pt x="2451227" y="28575"/>
                </a:lnTo>
                <a:lnTo>
                  <a:pt x="2451227" y="47625"/>
                </a:lnTo>
                <a:lnTo>
                  <a:pt x="2495550" y="47625"/>
                </a:lnTo>
                <a:lnTo>
                  <a:pt x="2514600" y="38100"/>
                </a:lnTo>
                <a:lnTo>
                  <a:pt x="2495550" y="285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6755383" y="5594096"/>
            <a:ext cx="3327400" cy="1122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FFFF00"/>
                </a:solidFill>
                <a:latin typeface="Arial"/>
                <a:cs typeface="Arial"/>
              </a:rPr>
              <a:t>Symptoms-</a:t>
            </a:r>
            <a:r>
              <a:rPr dirty="0" sz="2400" spc="-2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FFFF00"/>
                </a:solidFill>
                <a:latin typeface="Arial"/>
                <a:cs typeface="Arial"/>
              </a:rPr>
              <a:t>(shortness </a:t>
            </a:r>
            <a:r>
              <a:rPr dirty="0" sz="2400" spc="-65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FFFF00"/>
                </a:solidFill>
                <a:latin typeface="Arial"/>
                <a:cs typeface="Arial"/>
              </a:rPr>
              <a:t>of </a:t>
            </a:r>
            <a:r>
              <a:rPr dirty="0" sz="2400" spc="-5" b="1">
                <a:solidFill>
                  <a:srgbClr val="FFFF00"/>
                </a:solidFill>
                <a:latin typeface="Arial"/>
                <a:cs typeface="Arial"/>
              </a:rPr>
              <a:t>breath, cough, </a:t>
            </a:r>
            <a:r>
              <a:rPr dirty="0" sz="2400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FFFF00"/>
                </a:solidFill>
                <a:latin typeface="Arial"/>
                <a:cs typeface="Arial"/>
              </a:rPr>
              <a:t>wheeze)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729473" y="4883150"/>
            <a:ext cx="76200" cy="685800"/>
          </a:xfrm>
          <a:custGeom>
            <a:avLst/>
            <a:gdLst/>
            <a:ahLst/>
            <a:cxnLst/>
            <a:rect l="l" t="t" r="r" b="b"/>
            <a:pathLst>
              <a:path w="76200" h="685800">
                <a:moveTo>
                  <a:pt x="28575" y="609600"/>
                </a:moveTo>
                <a:lnTo>
                  <a:pt x="0" y="609600"/>
                </a:lnTo>
                <a:lnTo>
                  <a:pt x="38100" y="685800"/>
                </a:lnTo>
                <a:lnTo>
                  <a:pt x="69850" y="622300"/>
                </a:lnTo>
                <a:lnTo>
                  <a:pt x="28575" y="622300"/>
                </a:lnTo>
                <a:lnTo>
                  <a:pt x="28575" y="609600"/>
                </a:lnTo>
                <a:close/>
              </a:path>
              <a:path w="76200" h="685800">
                <a:moveTo>
                  <a:pt x="47625" y="0"/>
                </a:moveTo>
                <a:lnTo>
                  <a:pt x="28575" y="0"/>
                </a:lnTo>
                <a:lnTo>
                  <a:pt x="28575" y="622300"/>
                </a:lnTo>
                <a:lnTo>
                  <a:pt x="47625" y="622300"/>
                </a:lnTo>
                <a:lnTo>
                  <a:pt x="47625" y="0"/>
                </a:lnTo>
                <a:close/>
              </a:path>
              <a:path w="76200" h="685800">
                <a:moveTo>
                  <a:pt x="76200" y="609600"/>
                </a:moveTo>
                <a:lnTo>
                  <a:pt x="47625" y="609600"/>
                </a:lnTo>
                <a:lnTo>
                  <a:pt x="47625" y="622300"/>
                </a:lnTo>
                <a:lnTo>
                  <a:pt x="69850" y="622300"/>
                </a:lnTo>
                <a:lnTo>
                  <a:pt x="76200" y="6096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4046473" y="5822696"/>
            <a:ext cx="2564765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423545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Risk Factors </a:t>
            </a:r>
            <a:r>
              <a:rPr dirty="0" sz="2400">
                <a:solidFill>
                  <a:srgbClr val="FFFFFF"/>
                </a:solidFill>
                <a:latin typeface="Arial MT"/>
                <a:cs typeface="Arial MT"/>
              </a:rPr>
              <a:t> (for</a:t>
            </a:r>
            <a:r>
              <a:rPr dirty="0" sz="2400" spc="-6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exacerbations)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291073" y="4730750"/>
            <a:ext cx="76200" cy="1066800"/>
          </a:xfrm>
          <a:custGeom>
            <a:avLst/>
            <a:gdLst/>
            <a:ahLst/>
            <a:cxnLst/>
            <a:rect l="l" t="t" r="r" b="b"/>
            <a:pathLst>
              <a:path w="76200" h="1066800">
                <a:moveTo>
                  <a:pt x="47625" y="63500"/>
                </a:moveTo>
                <a:lnTo>
                  <a:pt x="28575" y="63500"/>
                </a:lnTo>
                <a:lnTo>
                  <a:pt x="28575" y="1066800"/>
                </a:lnTo>
                <a:lnTo>
                  <a:pt x="47625" y="1066800"/>
                </a:lnTo>
                <a:lnTo>
                  <a:pt x="47625" y="63500"/>
                </a:lnTo>
                <a:close/>
              </a:path>
              <a:path w="76200" h="1066800">
                <a:moveTo>
                  <a:pt x="38100" y="0"/>
                </a:moveTo>
                <a:lnTo>
                  <a:pt x="0" y="76200"/>
                </a:lnTo>
                <a:lnTo>
                  <a:pt x="28575" y="76200"/>
                </a:lnTo>
                <a:lnTo>
                  <a:pt x="28575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1066800">
                <a:moveTo>
                  <a:pt x="69850" y="63500"/>
                </a:moveTo>
                <a:lnTo>
                  <a:pt x="47625" y="63500"/>
                </a:lnTo>
                <a:lnTo>
                  <a:pt x="47625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9" name="object 19"/>
          <p:cNvGrpSpPr/>
          <p:nvPr/>
        </p:nvGrpSpPr>
        <p:grpSpPr>
          <a:xfrm>
            <a:off x="2627376" y="1802383"/>
            <a:ext cx="6969125" cy="2890520"/>
            <a:chOff x="2627376" y="1802383"/>
            <a:chExt cx="6969125" cy="2890520"/>
          </a:xfrm>
        </p:grpSpPr>
        <p:sp>
          <p:nvSpPr>
            <p:cNvPr id="20" name="object 20"/>
            <p:cNvSpPr/>
            <p:nvPr/>
          </p:nvSpPr>
          <p:spPr>
            <a:xfrm>
              <a:off x="8015351" y="3082925"/>
              <a:ext cx="1581150" cy="0"/>
            </a:xfrm>
            <a:custGeom>
              <a:avLst/>
              <a:gdLst/>
              <a:ahLst/>
              <a:cxnLst/>
              <a:rect l="l" t="t" r="r" b="b"/>
              <a:pathLst>
                <a:path w="1581150" h="0">
                  <a:moveTo>
                    <a:pt x="0" y="0"/>
                  </a:moveTo>
                  <a:lnTo>
                    <a:pt x="1581150" y="0"/>
                  </a:lnTo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8986773" y="4616450"/>
              <a:ext cx="609600" cy="76200"/>
            </a:xfrm>
            <a:custGeom>
              <a:avLst/>
              <a:gdLst/>
              <a:ahLst/>
              <a:cxnLst/>
              <a:rect l="l" t="t" r="r" b="b"/>
              <a:pathLst>
                <a:path w="609600" h="76200">
                  <a:moveTo>
                    <a:pt x="76200" y="0"/>
                  </a:moveTo>
                  <a:lnTo>
                    <a:pt x="0" y="38100"/>
                  </a:lnTo>
                  <a:lnTo>
                    <a:pt x="76200" y="76200"/>
                  </a:lnTo>
                  <a:lnTo>
                    <a:pt x="76200" y="47625"/>
                  </a:lnTo>
                  <a:lnTo>
                    <a:pt x="63500" y="47625"/>
                  </a:lnTo>
                  <a:lnTo>
                    <a:pt x="63500" y="28575"/>
                  </a:lnTo>
                  <a:lnTo>
                    <a:pt x="76200" y="28575"/>
                  </a:lnTo>
                  <a:lnTo>
                    <a:pt x="76200" y="0"/>
                  </a:lnTo>
                  <a:close/>
                </a:path>
                <a:path w="609600" h="76200">
                  <a:moveTo>
                    <a:pt x="76200" y="28575"/>
                  </a:moveTo>
                  <a:lnTo>
                    <a:pt x="63500" y="28575"/>
                  </a:lnTo>
                  <a:lnTo>
                    <a:pt x="63500" y="47625"/>
                  </a:lnTo>
                  <a:lnTo>
                    <a:pt x="76200" y="47625"/>
                  </a:lnTo>
                  <a:lnTo>
                    <a:pt x="76200" y="28575"/>
                  </a:lnTo>
                  <a:close/>
                </a:path>
                <a:path w="609600" h="76200">
                  <a:moveTo>
                    <a:pt x="609600" y="28575"/>
                  </a:moveTo>
                  <a:lnTo>
                    <a:pt x="76200" y="28575"/>
                  </a:lnTo>
                  <a:lnTo>
                    <a:pt x="76200" y="47625"/>
                  </a:lnTo>
                  <a:lnTo>
                    <a:pt x="609600" y="47625"/>
                  </a:lnTo>
                  <a:lnTo>
                    <a:pt x="609600" y="285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9586976" y="3073400"/>
              <a:ext cx="0" cy="1571625"/>
            </a:xfrm>
            <a:custGeom>
              <a:avLst/>
              <a:gdLst/>
              <a:ahLst/>
              <a:cxnLst/>
              <a:rect l="l" t="t" r="r" b="b"/>
              <a:pathLst>
                <a:path w="0" h="1571625">
                  <a:moveTo>
                    <a:pt x="0" y="0"/>
                  </a:moveTo>
                  <a:lnTo>
                    <a:pt x="0" y="1571625"/>
                  </a:lnTo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2627376" y="1802383"/>
              <a:ext cx="4402455" cy="874394"/>
            </a:xfrm>
            <a:custGeom>
              <a:avLst/>
              <a:gdLst/>
              <a:ahLst/>
              <a:cxnLst/>
              <a:rect l="l" t="t" r="r" b="b"/>
              <a:pathLst>
                <a:path w="4402455" h="874394">
                  <a:moveTo>
                    <a:pt x="784098" y="874141"/>
                  </a:moveTo>
                  <a:lnTo>
                    <a:pt x="772375" y="831088"/>
                  </a:lnTo>
                  <a:lnTo>
                    <a:pt x="761746" y="791972"/>
                  </a:lnTo>
                  <a:lnTo>
                    <a:pt x="738060" y="813168"/>
                  </a:lnTo>
                  <a:lnTo>
                    <a:pt x="9398" y="0"/>
                  </a:lnTo>
                  <a:lnTo>
                    <a:pt x="0" y="8382"/>
                  </a:lnTo>
                  <a:lnTo>
                    <a:pt x="728611" y="821626"/>
                  </a:lnTo>
                  <a:lnTo>
                    <a:pt x="704977" y="842772"/>
                  </a:lnTo>
                  <a:lnTo>
                    <a:pt x="784098" y="874141"/>
                  </a:lnTo>
                  <a:close/>
                </a:path>
                <a:path w="4402455" h="874394">
                  <a:moveTo>
                    <a:pt x="4402328" y="8128"/>
                  </a:moveTo>
                  <a:lnTo>
                    <a:pt x="4392295" y="254"/>
                  </a:lnTo>
                  <a:lnTo>
                    <a:pt x="3838003" y="699287"/>
                  </a:lnTo>
                  <a:lnTo>
                    <a:pt x="3813175" y="679577"/>
                  </a:lnTo>
                  <a:lnTo>
                    <a:pt x="3795649" y="763016"/>
                  </a:lnTo>
                  <a:lnTo>
                    <a:pt x="3872865" y="726948"/>
                  </a:lnTo>
                  <a:lnTo>
                    <a:pt x="3860533" y="717169"/>
                  </a:lnTo>
                  <a:lnTo>
                    <a:pt x="3847985" y="707212"/>
                  </a:lnTo>
                  <a:lnTo>
                    <a:pt x="4402328" y="812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84250" y="510032"/>
            <a:ext cx="857631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-5"/>
              <a:t>Risk</a:t>
            </a:r>
            <a:r>
              <a:rPr dirty="0" sz="3000" spc="-15"/>
              <a:t> </a:t>
            </a:r>
            <a:r>
              <a:rPr dirty="0" sz="3000" spc="-5"/>
              <a:t>Factors</a:t>
            </a:r>
            <a:r>
              <a:rPr dirty="0" sz="3000" spc="5"/>
              <a:t> </a:t>
            </a:r>
            <a:r>
              <a:rPr dirty="0" sz="3000"/>
              <a:t>that</a:t>
            </a:r>
            <a:r>
              <a:rPr dirty="0" sz="3000" spc="5"/>
              <a:t> </a:t>
            </a:r>
            <a:r>
              <a:rPr dirty="0" sz="3000" spc="-5"/>
              <a:t>Lead</a:t>
            </a:r>
            <a:r>
              <a:rPr dirty="0" sz="3000" spc="5"/>
              <a:t> </a:t>
            </a:r>
            <a:r>
              <a:rPr dirty="0" sz="3000"/>
              <a:t>to</a:t>
            </a:r>
            <a:r>
              <a:rPr dirty="0" sz="3000" spc="5"/>
              <a:t> </a:t>
            </a:r>
            <a:r>
              <a:rPr dirty="0" sz="3000"/>
              <a:t>Asthma</a:t>
            </a:r>
            <a:r>
              <a:rPr dirty="0" sz="3000" spc="-15"/>
              <a:t> </a:t>
            </a:r>
            <a:r>
              <a:rPr dirty="0" sz="3000" spc="-5"/>
              <a:t>Development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850391" y="1505965"/>
            <a:ext cx="3545840" cy="40106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750"/>
              </a:lnSpc>
              <a:spcBef>
                <a:spcPts val="100"/>
              </a:spcBef>
            </a:pPr>
            <a:r>
              <a:rPr dirty="0" sz="2400" spc="-5" b="1">
                <a:solidFill>
                  <a:srgbClr val="FF9933"/>
                </a:solidFill>
                <a:latin typeface="Arial"/>
                <a:cs typeface="Arial"/>
              </a:rPr>
              <a:t>Predisposing</a:t>
            </a:r>
            <a:r>
              <a:rPr dirty="0" sz="2400" spc="-30" b="1">
                <a:solidFill>
                  <a:srgbClr val="FF9933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FF9933"/>
                </a:solidFill>
                <a:latin typeface="Arial"/>
                <a:cs typeface="Arial"/>
              </a:rPr>
              <a:t>Factors</a:t>
            </a:r>
            <a:endParaRPr sz="2400">
              <a:latin typeface="Arial"/>
              <a:cs typeface="Arial"/>
            </a:endParaRPr>
          </a:p>
          <a:p>
            <a:pPr marL="455930" indent="-443865">
              <a:lnSpc>
                <a:spcPts val="2510"/>
              </a:lnSpc>
              <a:buClr>
                <a:srgbClr val="FF3300"/>
              </a:buClr>
              <a:buSzPct val="79545"/>
              <a:buFont typeface="Wingdings"/>
              <a:buChar char=""/>
              <a:tabLst>
                <a:tab pos="455930" algn="l"/>
                <a:tab pos="456565" algn="l"/>
              </a:tabLst>
            </a:pPr>
            <a:r>
              <a:rPr dirty="0" sz="2200">
                <a:solidFill>
                  <a:srgbClr val="FFFFFF"/>
                </a:solidFill>
                <a:latin typeface="Arial MT"/>
                <a:cs typeface="Arial MT"/>
              </a:rPr>
              <a:t>Atopy</a:t>
            </a:r>
            <a:endParaRPr sz="2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FF3300"/>
              </a:buClr>
              <a:buFont typeface="Wingdings"/>
              <a:buChar char=""/>
            </a:pPr>
            <a:endParaRPr sz="2700">
              <a:latin typeface="Arial MT"/>
              <a:cs typeface="Arial MT"/>
            </a:endParaRPr>
          </a:p>
          <a:p>
            <a:pPr marL="12700">
              <a:lnSpc>
                <a:spcPts val="2750"/>
              </a:lnSpc>
            </a:pPr>
            <a:r>
              <a:rPr dirty="0" sz="2400" spc="-5" b="1">
                <a:solidFill>
                  <a:srgbClr val="00FFCC"/>
                </a:solidFill>
                <a:latin typeface="Arial"/>
                <a:cs typeface="Arial"/>
              </a:rPr>
              <a:t>Causal</a:t>
            </a:r>
            <a:r>
              <a:rPr dirty="0" sz="2400" spc="-30" b="1">
                <a:solidFill>
                  <a:srgbClr val="00FFCC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00FFCC"/>
                </a:solidFill>
                <a:latin typeface="Arial"/>
                <a:cs typeface="Arial"/>
              </a:rPr>
              <a:t>Factors</a:t>
            </a:r>
            <a:endParaRPr sz="2400">
              <a:latin typeface="Arial"/>
              <a:cs typeface="Arial"/>
            </a:endParaRPr>
          </a:p>
          <a:p>
            <a:pPr marL="455930" indent="-443865">
              <a:lnSpc>
                <a:spcPts val="2395"/>
              </a:lnSpc>
              <a:buClr>
                <a:srgbClr val="FF3300"/>
              </a:buClr>
              <a:buSzPct val="79545"/>
              <a:buFont typeface="Wingdings"/>
              <a:buChar char=""/>
              <a:tabLst>
                <a:tab pos="455930" algn="l"/>
                <a:tab pos="456565" algn="l"/>
              </a:tabLst>
            </a:pPr>
            <a:r>
              <a:rPr dirty="0" sz="2200">
                <a:solidFill>
                  <a:srgbClr val="FFFFFF"/>
                </a:solidFill>
                <a:latin typeface="Arial MT"/>
                <a:cs typeface="Arial MT"/>
              </a:rPr>
              <a:t>Indoor</a:t>
            </a:r>
            <a:r>
              <a:rPr dirty="0" sz="22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200">
                <a:solidFill>
                  <a:srgbClr val="FFFFFF"/>
                </a:solidFill>
                <a:latin typeface="Arial MT"/>
                <a:cs typeface="Arial MT"/>
              </a:rPr>
              <a:t>Allergens</a:t>
            </a:r>
            <a:endParaRPr sz="2200">
              <a:latin typeface="Arial MT"/>
              <a:cs typeface="Arial MT"/>
            </a:endParaRPr>
          </a:p>
          <a:p>
            <a:pPr lvl="1" marL="863600" indent="-294640">
              <a:lnSpc>
                <a:spcPts val="2160"/>
              </a:lnSpc>
              <a:buChar char="–"/>
              <a:tabLst>
                <a:tab pos="863600" algn="l"/>
                <a:tab pos="864235" algn="l"/>
              </a:tabLst>
            </a:pPr>
            <a:r>
              <a:rPr dirty="0" sz="2000" spc="-5">
                <a:solidFill>
                  <a:srgbClr val="FFFFFF"/>
                </a:solidFill>
                <a:latin typeface="Arial MT"/>
                <a:cs typeface="Arial MT"/>
              </a:rPr>
              <a:t>Domestic</a:t>
            </a:r>
            <a:r>
              <a:rPr dirty="0" sz="2000" spc="-3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Arial MT"/>
                <a:cs typeface="Arial MT"/>
              </a:rPr>
              <a:t>mites</a:t>
            </a:r>
            <a:endParaRPr sz="2000">
              <a:latin typeface="Arial MT"/>
              <a:cs typeface="Arial MT"/>
            </a:endParaRPr>
          </a:p>
          <a:p>
            <a:pPr lvl="1" marL="863600" indent="-294640">
              <a:lnSpc>
                <a:spcPts val="2160"/>
              </a:lnSpc>
              <a:buChar char="–"/>
              <a:tabLst>
                <a:tab pos="863600" algn="l"/>
                <a:tab pos="864235" algn="l"/>
              </a:tabLst>
            </a:pPr>
            <a:r>
              <a:rPr dirty="0" sz="2000" spc="-5">
                <a:solidFill>
                  <a:srgbClr val="FFFFFF"/>
                </a:solidFill>
                <a:latin typeface="Arial MT"/>
                <a:cs typeface="Arial MT"/>
              </a:rPr>
              <a:t>Animal</a:t>
            </a:r>
            <a:r>
              <a:rPr dirty="0" sz="2000" spc="-4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Arial MT"/>
                <a:cs typeface="Arial MT"/>
              </a:rPr>
              <a:t>Allergens</a:t>
            </a:r>
            <a:endParaRPr sz="2000">
              <a:latin typeface="Arial MT"/>
              <a:cs typeface="Arial MT"/>
            </a:endParaRPr>
          </a:p>
          <a:p>
            <a:pPr lvl="1" marL="863600" indent="-294640">
              <a:lnSpc>
                <a:spcPts val="2160"/>
              </a:lnSpc>
              <a:buChar char="–"/>
              <a:tabLst>
                <a:tab pos="863600" algn="l"/>
                <a:tab pos="864235" algn="l"/>
              </a:tabLst>
            </a:pPr>
            <a:r>
              <a:rPr dirty="0" sz="2000" spc="-5">
                <a:solidFill>
                  <a:srgbClr val="FFFFFF"/>
                </a:solidFill>
                <a:latin typeface="Arial MT"/>
                <a:cs typeface="Arial MT"/>
              </a:rPr>
              <a:t>Cockroach</a:t>
            </a:r>
            <a:r>
              <a:rPr dirty="0" sz="2000" spc="-4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Arial MT"/>
                <a:cs typeface="Arial MT"/>
              </a:rPr>
              <a:t>Allergens</a:t>
            </a:r>
            <a:endParaRPr sz="2000">
              <a:latin typeface="Arial MT"/>
              <a:cs typeface="Arial MT"/>
            </a:endParaRPr>
          </a:p>
          <a:p>
            <a:pPr lvl="1" marL="863600" indent="-294640">
              <a:lnSpc>
                <a:spcPts val="2150"/>
              </a:lnSpc>
              <a:buChar char="–"/>
              <a:tabLst>
                <a:tab pos="863600" algn="l"/>
                <a:tab pos="864235" algn="l"/>
              </a:tabLst>
            </a:pPr>
            <a:r>
              <a:rPr dirty="0" sz="2000" spc="-5">
                <a:solidFill>
                  <a:srgbClr val="FFFFFF"/>
                </a:solidFill>
                <a:latin typeface="Arial MT"/>
                <a:cs typeface="Arial MT"/>
              </a:rPr>
              <a:t>Fungi</a:t>
            </a:r>
            <a:endParaRPr sz="2000">
              <a:latin typeface="Arial MT"/>
              <a:cs typeface="Arial MT"/>
            </a:endParaRPr>
          </a:p>
          <a:p>
            <a:pPr marL="455930" indent="-443865">
              <a:lnSpc>
                <a:spcPts val="2390"/>
              </a:lnSpc>
              <a:buClr>
                <a:srgbClr val="FF3300"/>
              </a:buClr>
              <a:buSzPct val="79545"/>
              <a:buFont typeface="Wingdings"/>
              <a:buChar char=""/>
              <a:tabLst>
                <a:tab pos="455930" algn="l"/>
                <a:tab pos="456565" algn="l"/>
              </a:tabLst>
            </a:pPr>
            <a:r>
              <a:rPr dirty="0" sz="2200">
                <a:solidFill>
                  <a:srgbClr val="FFFFFF"/>
                </a:solidFill>
                <a:latin typeface="Arial MT"/>
                <a:cs typeface="Arial MT"/>
              </a:rPr>
              <a:t>Outdoor</a:t>
            </a:r>
            <a:r>
              <a:rPr dirty="0" sz="2200" spc="-4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200">
                <a:solidFill>
                  <a:srgbClr val="FFFFFF"/>
                </a:solidFill>
                <a:latin typeface="Arial MT"/>
                <a:cs typeface="Arial MT"/>
              </a:rPr>
              <a:t>Allergens</a:t>
            </a:r>
            <a:endParaRPr sz="2200">
              <a:latin typeface="Arial MT"/>
              <a:cs typeface="Arial MT"/>
            </a:endParaRPr>
          </a:p>
          <a:p>
            <a:pPr lvl="1" marL="863600" indent="-294640">
              <a:lnSpc>
                <a:spcPts val="2160"/>
              </a:lnSpc>
              <a:buChar char="–"/>
              <a:tabLst>
                <a:tab pos="863600" algn="l"/>
                <a:tab pos="864235" algn="l"/>
              </a:tabLst>
            </a:pPr>
            <a:r>
              <a:rPr dirty="0" sz="2000" spc="-5">
                <a:solidFill>
                  <a:srgbClr val="FFFFFF"/>
                </a:solidFill>
                <a:latin typeface="Arial MT"/>
                <a:cs typeface="Arial MT"/>
              </a:rPr>
              <a:t>Pollens</a:t>
            </a:r>
            <a:endParaRPr sz="2000">
              <a:latin typeface="Arial MT"/>
              <a:cs typeface="Arial MT"/>
            </a:endParaRPr>
          </a:p>
          <a:p>
            <a:pPr lvl="1" marL="863600" indent="-294640">
              <a:lnSpc>
                <a:spcPts val="2145"/>
              </a:lnSpc>
              <a:buChar char="–"/>
              <a:tabLst>
                <a:tab pos="863600" algn="l"/>
                <a:tab pos="864235" algn="l"/>
              </a:tabLst>
            </a:pPr>
            <a:r>
              <a:rPr dirty="0" sz="2000" spc="-5">
                <a:solidFill>
                  <a:srgbClr val="FFFFFF"/>
                </a:solidFill>
                <a:latin typeface="Arial MT"/>
                <a:cs typeface="Arial MT"/>
              </a:rPr>
              <a:t>Fungi</a:t>
            </a:r>
            <a:endParaRPr sz="2000">
              <a:latin typeface="Arial MT"/>
              <a:cs typeface="Arial MT"/>
            </a:endParaRPr>
          </a:p>
          <a:p>
            <a:pPr marL="455930" indent="-443865">
              <a:lnSpc>
                <a:spcPts val="2505"/>
              </a:lnSpc>
              <a:buClr>
                <a:srgbClr val="FF3300"/>
              </a:buClr>
              <a:buSzPct val="79545"/>
              <a:buFont typeface="Wingdings"/>
              <a:buChar char=""/>
              <a:tabLst>
                <a:tab pos="455930" algn="l"/>
                <a:tab pos="456565" algn="l"/>
              </a:tabLst>
            </a:pPr>
            <a:r>
              <a:rPr dirty="0" sz="2200">
                <a:solidFill>
                  <a:srgbClr val="FFFFFF"/>
                </a:solidFill>
                <a:latin typeface="Arial MT"/>
                <a:cs typeface="Arial MT"/>
              </a:rPr>
              <a:t>Occupational</a:t>
            </a:r>
            <a:r>
              <a:rPr dirty="0" sz="2200" spc="-8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200">
                <a:solidFill>
                  <a:srgbClr val="FFFFFF"/>
                </a:solidFill>
                <a:latin typeface="Arial MT"/>
                <a:cs typeface="Arial MT"/>
              </a:rPr>
              <a:t>Sensitizers</a:t>
            </a:r>
            <a:endParaRPr sz="22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79871" y="1777491"/>
            <a:ext cx="3158490" cy="32886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FFFF00"/>
                </a:solidFill>
                <a:latin typeface="Arial"/>
                <a:cs typeface="Arial"/>
              </a:rPr>
              <a:t>Contributing</a:t>
            </a:r>
            <a:r>
              <a:rPr dirty="0" sz="2400" spc="-4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FFFF00"/>
                </a:solidFill>
                <a:latin typeface="Arial"/>
                <a:cs typeface="Arial"/>
              </a:rPr>
              <a:t>Factors</a:t>
            </a:r>
            <a:endParaRPr sz="2400">
              <a:latin typeface="Arial"/>
              <a:cs typeface="Arial"/>
            </a:endParaRPr>
          </a:p>
          <a:p>
            <a:pPr marL="455930" indent="-443865">
              <a:lnSpc>
                <a:spcPct val="100000"/>
              </a:lnSpc>
              <a:spcBef>
                <a:spcPts val="5"/>
              </a:spcBef>
              <a:buClr>
                <a:srgbClr val="FF3300"/>
              </a:buClr>
              <a:buSzPct val="79545"/>
              <a:buFont typeface="Wingdings"/>
              <a:buChar char=""/>
              <a:tabLst>
                <a:tab pos="455930" algn="l"/>
                <a:tab pos="456565" algn="l"/>
              </a:tabLst>
            </a:pPr>
            <a:r>
              <a:rPr dirty="0" sz="2200">
                <a:solidFill>
                  <a:srgbClr val="FFFFFF"/>
                </a:solidFill>
                <a:latin typeface="Arial MT"/>
                <a:cs typeface="Arial MT"/>
              </a:rPr>
              <a:t>Respiratory</a:t>
            </a:r>
            <a:r>
              <a:rPr dirty="0" sz="2200" spc="-7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200">
                <a:solidFill>
                  <a:srgbClr val="FFFFFF"/>
                </a:solidFill>
                <a:latin typeface="Arial MT"/>
                <a:cs typeface="Arial MT"/>
              </a:rPr>
              <a:t>infections</a:t>
            </a:r>
            <a:endParaRPr sz="2200">
              <a:latin typeface="Arial MT"/>
              <a:cs typeface="Arial MT"/>
            </a:endParaRPr>
          </a:p>
          <a:p>
            <a:pPr marL="455930" indent="-443865">
              <a:lnSpc>
                <a:spcPct val="100000"/>
              </a:lnSpc>
              <a:buClr>
                <a:srgbClr val="FF3300"/>
              </a:buClr>
              <a:buSzPct val="79545"/>
              <a:buFont typeface="Wingdings"/>
              <a:buChar char=""/>
              <a:tabLst>
                <a:tab pos="455930" algn="l"/>
                <a:tab pos="456565" algn="l"/>
              </a:tabLst>
            </a:pPr>
            <a:r>
              <a:rPr dirty="0" sz="2200">
                <a:solidFill>
                  <a:srgbClr val="FFFFFF"/>
                </a:solidFill>
                <a:latin typeface="Arial MT"/>
                <a:cs typeface="Arial MT"/>
              </a:rPr>
              <a:t>Small</a:t>
            </a:r>
            <a:r>
              <a:rPr dirty="0" sz="2200" spc="-3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200">
                <a:solidFill>
                  <a:srgbClr val="FFFFFF"/>
                </a:solidFill>
                <a:latin typeface="Arial MT"/>
                <a:cs typeface="Arial MT"/>
              </a:rPr>
              <a:t>size</a:t>
            </a:r>
            <a:r>
              <a:rPr dirty="0" sz="2200" spc="-3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200">
                <a:solidFill>
                  <a:srgbClr val="FFFFFF"/>
                </a:solidFill>
                <a:latin typeface="Arial MT"/>
                <a:cs typeface="Arial MT"/>
              </a:rPr>
              <a:t>at</a:t>
            </a:r>
            <a:r>
              <a:rPr dirty="0" sz="22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200">
                <a:solidFill>
                  <a:srgbClr val="FFFFFF"/>
                </a:solidFill>
                <a:latin typeface="Arial MT"/>
                <a:cs typeface="Arial MT"/>
              </a:rPr>
              <a:t>birth</a:t>
            </a:r>
            <a:endParaRPr sz="2200">
              <a:latin typeface="Arial MT"/>
              <a:cs typeface="Arial MT"/>
            </a:endParaRPr>
          </a:p>
          <a:p>
            <a:pPr marL="455930" indent="-443865">
              <a:lnSpc>
                <a:spcPct val="100000"/>
              </a:lnSpc>
              <a:buClr>
                <a:srgbClr val="FF3300"/>
              </a:buClr>
              <a:buSzPct val="79545"/>
              <a:buFont typeface="Wingdings"/>
              <a:buChar char=""/>
              <a:tabLst>
                <a:tab pos="455930" algn="l"/>
                <a:tab pos="456565" algn="l"/>
              </a:tabLst>
            </a:pPr>
            <a:r>
              <a:rPr dirty="0" sz="2200">
                <a:solidFill>
                  <a:srgbClr val="FFFFFF"/>
                </a:solidFill>
                <a:latin typeface="Arial MT"/>
                <a:cs typeface="Arial MT"/>
              </a:rPr>
              <a:t>Diet</a:t>
            </a:r>
            <a:endParaRPr sz="2200">
              <a:latin typeface="Arial MT"/>
              <a:cs typeface="Arial MT"/>
            </a:endParaRPr>
          </a:p>
          <a:p>
            <a:pPr marL="455930" indent="-443865">
              <a:lnSpc>
                <a:spcPct val="100000"/>
              </a:lnSpc>
              <a:buClr>
                <a:srgbClr val="FF3300"/>
              </a:buClr>
              <a:buSzPct val="79545"/>
              <a:buFont typeface="Wingdings"/>
              <a:buChar char=""/>
              <a:tabLst>
                <a:tab pos="455930" algn="l"/>
                <a:tab pos="456565" algn="l"/>
              </a:tabLst>
            </a:pPr>
            <a:r>
              <a:rPr dirty="0" sz="2200">
                <a:solidFill>
                  <a:srgbClr val="FFFFFF"/>
                </a:solidFill>
                <a:latin typeface="Arial MT"/>
                <a:cs typeface="Arial MT"/>
              </a:rPr>
              <a:t>Air</a:t>
            </a:r>
            <a:r>
              <a:rPr dirty="0" sz="2200" spc="-5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200">
                <a:solidFill>
                  <a:srgbClr val="FFFFFF"/>
                </a:solidFill>
                <a:latin typeface="Arial MT"/>
                <a:cs typeface="Arial MT"/>
              </a:rPr>
              <a:t>pollution</a:t>
            </a:r>
            <a:endParaRPr sz="2200">
              <a:latin typeface="Arial MT"/>
              <a:cs typeface="Arial MT"/>
            </a:endParaRPr>
          </a:p>
          <a:p>
            <a:pPr lvl="1" marL="863600" indent="-294640">
              <a:lnSpc>
                <a:spcPct val="100000"/>
              </a:lnSpc>
              <a:spcBef>
                <a:spcPts val="5"/>
              </a:spcBef>
              <a:buChar char="–"/>
              <a:tabLst>
                <a:tab pos="863600" algn="l"/>
                <a:tab pos="864235" algn="l"/>
              </a:tabLst>
            </a:pPr>
            <a:r>
              <a:rPr dirty="0" sz="2000" spc="-5">
                <a:solidFill>
                  <a:srgbClr val="FFFFFF"/>
                </a:solidFill>
                <a:latin typeface="Arial MT"/>
                <a:cs typeface="Arial MT"/>
              </a:rPr>
              <a:t>Outdoor</a:t>
            </a:r>
            <a:r>
              <a:rPr dirty="0" sz="2000" spc="-5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Arial MT"/>
                <a:cs typeface="Arial MT"/>
              </a:rPr>
              <a:t>pollutants</a:t>
            </a:r>
            <a:endParaRPr sz="2000">
              <a:latin typeface="Arial MT"/>
              <a:cs typeface="Arial MT"/>
            </a:endParaRPr>
          </a:p>
          <a:p>
            <a:pPr lvl="1" marL="863600" indent="-294640">
              <a:lnSpc>
                <a:spcPct val="100000"/>
              </a:lnSpc>
              <a:buChar char="–"/>
              <a:tabLst>
                <a:tab pos="863600" algn="l"/>
                <a:tab pos="864235" algn="l"/>
              </a:tabLst>
            </a:pPr>
            <a:r>
              <a:rPr dirty="0" sz="2000" spc="-5">
                <a:solidFill>
                  <a:srgbClr val="FFFFFF"/>
                </a:solidFill>
                <a:latin typeface="Arial MT"/>
                <a:cs typeface="Arial MT"/>
              </a:rPr>
              <a:t>Indoor</a:t>
            </a:r>
            <a:r>
              <a:rPr dirty="0" sz="2000" spc="-6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Arial MT"/>
                <a:cs typeface="Arial MT"/>
              </a:rPr>
              <a:t>pollutants</a:t>
            </a:r>
            <a:endParaRPr sz="2000">
              <a:latin typeface="Arial MT"/>
              <a:cs typeface="Arial MT"/>
            </a:endParaRPr>
          </a:p>
          <a:p>
            <a:pPr marL="455930" indent="-443865">
              <a:lnSpc>
                <a:spcPct val="100000"/>
              </a:lnSpc>
              <a:buClr>
                <a:srgbClr val="FF3300"/>
              </a:buClr>
              <a:buSzPct val="79545"/>
              <a:buFont typeface="Wingdings"/>
              <a:buChar char=""/>
              <a:tabLst>
                <a:tab pos="455930" algn="l"/>
                <a:tab pos="456565" algn="l"/>
              </a:tabLst>
            </a:pPr>
            <a:r>
              <a:rPr dirty="0" sz="2200">
                <a:solidFill>
                  <a:srgbClr val="FFFFFF"/>
                </a:solidFill>
                <a:latin typeface="Arial MT"/>
                <a:cs typeface="Arial MT"/>
              </a:rPr>
              <a:t>Smoking</a:t>
            </a:r>
            <a:endParaRPr sz="2200">
              <a:latin typeface="Arial MT"/>
              <a:cs typeface="Arial MT"/>
            </a:endParaRPr>
          </a:p>
          <a:p>
            <a:pPr lvl="1" marL="863600" indent="-294640">
              <a:lnSpc>
                <a:spcPct val="100000"/>
              </a:lnSpc>
              <a:buChar char="–"/>
              <a:tabLst>
                <a:tab pos="863600" algn="l"/>
                <a:tab pos="864235" algn="l"/>
              </a:tabLst>
            </a:pPr>
            <a:r>
              <a:rPr dirty="0" sz="2000" spc="-5">
                <a:solidFill>
                  <a:srgbClr val="FFFFFF"/>
                </a:solidFill>
                <a:latin typeface="Arial MT"/>
                <a:cs typeface="Arial MT"/>
              </a:rPr>
              <a:t>Passive</a:t>
            </a:r>
            <a:r>
              <a:rPr dirty="0" sz="2000" spc="-6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Arial MT"/>
                <a:cs typeface="Arial MT"/>
              </a:rPr>
              <a:t>Smoking</a:t>
            </a:r>
            <a:endParaRPr sz="2000">
              <a:latin typeface="Arial MT"/>
              <a:cs typeface="Arial MT"/>
            </a:endParaRPr>
          </a:p>
          <a:p>
            <a:pPr lvl="1" marL="863600" indent="-294640">
              <a:lnSpc>
                <a:spcPct val="100000"/>
              </a:lnSpc>
              <a:buChar char="–"/>
              <a:tabLst>
                <a:tab pos="863600" algn="l"/>
                <a:tab pos="864235" algn="l"/>
              </a:tabLst>
            </a:pPr>
            <a:r>
              <a:rPr dirty="0" sz="2000" spc="-5">
                <a:solidFill>
                  <a:srgbClr val="FFFFFF"/>
                </a:solidFill>
                <a:latin typeface="Arial MT"/>
                <a:cs typeface="Arial MT"/>
              </a:rPr>
              <a:t>Active</a:t>
            </a:r>
            <a:r>
              <a:rPr dirty="0" sz="2000" spc="-6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Arial MT"/>
                <a:cs typeface="Arial MT"/>
              </a:rPr>
              <a:t>Smoking</a:t>
            </a:r>
            <a:endParaRPr sz="2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61638" y="124205"/>
            <a:ext cx="236283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Symptoms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0739" y="1756156"/>
            <a:ext cx="8443595" cy="2463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35915" indent="-323850">
              <a:lnSpc>
                <a:spcPct val="100000"/>
              </a:lnSpc>
              <a:spcBef>
                <a:spcPts val="95"/>
              </a:spcBef>
              <a:buSzPct val="96875"/>
              <a:buFont typeface="Wingdings"/>
              <a:buChar char=""/>
              <a:tabLst>
                <a:tab pos="336550" algn="l"/>
              </a:tabLst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Attack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or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recurrent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episodes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dirty="0" sz="32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wheezing</a:t>
            </a:r>
            <a:endParaRPr sz="3200">
              <a:latin typeface="Arial MT"/>
              <a:cs typeface="Arial MT"/>
            </a:endParaRPr>
          </a:p>
          <a:p>
            <a:pPr marL="335915" indent="-323850">
              <a:lnSpc>
                <a:spcPct val="100000"/>
              </a:lnSpc>
              <a:buSzPct val="96875"/>
              <a:buFont typeface="Wingdings"/>
              <a:buChar char=""/>
              <a:tabLst>
                <a:tab pos="336550" algn="l"/>
              </a:tabLst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Cough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or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wheeze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after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physical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activity</a:t>
            </a:r>
            <a:endParaRPr sz="3200">
              <a:latin typeface="Arial MT"/>
              <a:cs typeface="Arial MT"/>
            </a:endParaRPr>
          </a:p>
          <a:p>
            <a:pPr marL="335915" indent="-323850">
              <a:lnSpc>
                <a:spcPct val="100000"/>
              </a:lnSpc>
              <a:buSzPct val="96875"/>
              <a:buFont typeface="Wingdings"/>
              <a:buChar char=""/>
              <a:tabLst>
                <a:tab pos="336550" algn="l"/>
              </a:tabLst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Breathing problem during a particular season</a:t>
            </a:r>
            <a:endParaRPr sz="3200">
              <a:latin typeface="Arial MT"/>
              <a:cs typeface="Arial MT"/>
            </a:endParaRPr>
          </a:p>
          <a:p>
            <a:pPr marL="12700" marR="547370">
              <a:lnSpc>
                <a:spcPct val="100000"/>
              </a:lnSpc>
              <a:buSzPct val="96875"/>
              <a:buFont typeface="Wingdings"/>
              <a:buChar char=""/>
              <a:tabLst>
                <a:tab pos="336550" algn="l"/>
              </a:tabLst>
            </a:pP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Chest</a:t>
            </a:r>
            <a:r>
              <a:rPr dirty="0" sz="32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tightness after</a:t>
            </a:r>
            <a:r>
              <a:rPr dirty="0" sz="32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exposure</a:t>
            </a:r>
            <a:r>
              <a:rPr dirty="0" sz="32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of airborne </a:t>
            </a:r>
            <a:r>
              <a:rPr dirty="0" sz="3200" spc="-87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allergen </a:t>
            </a:r>
            <a:r>
              <a:rPr dirty="0" sz="3200" spc="-5">
                <a:solidFill>
                  <a:srgbClr val="FFFFFF"/>
                </a:solidFill>
                <a:latin typeface="Arial MT"/>
                <a:cs typeface="Arial MT"/>
              </a:rPr>
              <a:t>or </a:t>
            </a:r>
            <a:r>
              <a:rPr dirty="0" sz="3200" spc="-10">
                <a:solidFill>
                  <a:srgbClr val="FFFFFF"/>
                </a:solidFill>
                <a:latin typeface="Arial MT"/>
                <a:cs typeface="Arial MT"/>
              </a:rPr>
              <a:t>irritant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02129" y="398526"/>
            <a:ext cx="668020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Asthma:</a:t>
            </a:r>
            <a:r>
              <a:rPr dirty="0" spc="-30"/>
              <a:t> </a:t>
            </a:r>
            <a:r>
              <a:rPr dirty="0"/>
              <a:t>Pathological</a:t>
            </a:r>
            <a:r>
              <a:rPr dirty="0" spc="-55"/>
              <a:t> </a:t>
            </a:r>
            <a:r>
              <a:rPr dirty="0"/>
              <a:t>changes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04900" y="1542986"/>
            <a:ext cx="8075676" cy="487210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41475" y="1417700"/>
            <a:ext cx="7012305" cy="4651375"/>
            <a:chOff x="1641475" y="1417700"/>
            <a:chExt cx="7012305" cy="465137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51000" y="1427479"/>
              <a:ext cx="6994525" cy="4641532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651000" y="1427225"/>
              <a:ext cx="6993255" cy="1041400"/>
            </a:xfrm>
            <a:custGeom>
              <a:avLst/>
              <a:gdLst/>
              <a:ahLst/>
              <a:cxnLst/>
              <a:rect l="l" t="t" r="r" b="b"/>
              <a:pathLst>
                <a:path w="6993255" h="1041400">
                  <a:moveTo>
                    <a:pt x="0" y="889000"/>
                  </a:moveTo>
                  <a:lnTo>
                    <a:pt x="478663" y="889000"/>
                  </a:lnTo>
                  <a:lnTo>
                    <a:pt x="478663" y="676275"/>
                  </a:lnTo>
                  <a:lnTo>
                    <a:pt x="800862" y="676275"/>
                  </a:lnTo>
                  <a:lnTo>
                    <a:pt x="800862" y="468249"/>
                  </a:lnTo>
                  <a:lnTo>
                    <a:pt x="1104138" y="468249"/>
                  </a:lnTo>
                  <a:lnTo>
                    <a:pt x="1104138" y="236474"/>
                  </a:lnTo>
                  <a:lnTo>
                    <a:pt x="1382141" y="236474"/>
                  </a:lnTo>
                  <a:lnTo>
                    <a:pt x="1382141" y="0"/>
                  </a:lnTo>
                  <a:lnTo>
                    <a:pt x="6993001" y="0"/>
                  </a:lnTo>
                  <a:lnTo>
                    <a:pt x="6993001" y="584200"/>
                  </a:lnTo>
                  <a:lnTo>
                    <a:pt x="1358519" y="584200"/>
                  </a:lnTo>
                  <a:lnTo>
                    <a:pt x="1358519" y="1041400"/>
                  </a:lnTo>
                  <a:lnTo>
                    <a:pt x="0" y="1041400"/>
                  </a:lnTo>
                  <a:lnTo>
                    <a:pt x="0" y="889000"/>
                  </a:lnTo>
                  <a:close/>
                </a:path>
              </a:pathLst>
            </a:custGeom>
            <a:ln w="19050">
              <a:solidFill>
                <a:srgbClr val="00CC9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918716" y="431292"/>
            <a:ext cx="6452235" cy="5130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200" spc="-5"/>
              <a:t>Classification</a:t>
            </a:r>
            <a:r>
              <a:rPr dirty="0" sz="3200" spc="-35"/>
              <a:t> </a:t>
            </a:r>
            <a:r>
              <a:rPr dirty="0" sz="3200" spc="-5"/>
              <a:t>of Asthma Severity</a:t>
            </a:r>
            <a:endParaRPr sz="3200"/>
          </a:p>
        </p:txBody>
      </p:sp>
      <p:sp>
        <p:nvSpPr>
          <p:cNvPr id="6" name="object 6"/>
          <p:cNvSpPr txBox="1"/>
          <p:nvPr/>
        </p:nvSpPr>
        <p:spPr>
          <a:xfrm>
            <a:off x="1889505" y="2430078"/>
            <a:ext cx="872490" cy="80327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59"/>
              </a:spcBef>
            </a:pPr>
            <a:r>
              <a:rPr dirty="0" sz="1500" b="1">
                <a:solidFill>
                  <a:srgbClr val="FFFFFF"/>
                </a:solidFill>
                <a:latin typeface="Arial"/>
                <a:cs typeface="Arial"/>
              </a:rPr>
              <a:t>STEP</a:t>
            </a:r>
            <a:r>
              <a:rPr dirty="0" sz="1500" spc="-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500" spc="-5" b="1">
                <a:solidFill>
                  <a:srgbClr val="FFFFFF"/>
                </a:solidFill>
                <a:latin typeface="Arial"/>
                <a:cs typeface="Arial"/>
              </a:rPr>
              <a:t>4</a:t>
            </a:r>
            <a:endParaRPr sz="15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60"/>
              </a:spcBef>
            </a:pPr>
            <a:r>
              <a:rPr dirty="0" sz="1500">
                <a:solidFill>
                  <a:srgbClr val="FFFFFF"/>
                </a:solidFill>
                <a:latin typeface="Arial MT"/>
                <a:cs typeface="Arial MT"/>
              </a:rPr>
              <a:t>Severe</a:t>
            </a:r>
            <a:endParaRPr sz="150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</a:pPr>
            <a:r>
              <a:rPr dirty="0" sz="1500">
                <a:solidFill>
                  <a:srgbClr val="FFFFFF"/>
                </a:solidFill>
                <a:latin typeface="Arial MT"/>
                <a:cs typeface="Arial MT"/>
              </a:rPr>
              <a:t>Persistent</a:t>
            </a:r>
            <a:endParaRPr sz="15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89505" y="3236721"/>
            <a:ext cx="872490" cy="802640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10489">
              <a:lnSpc>
                <a:spcPct val="100000"/>
              </a:lnSpc>
              <a:spcBef>
                <a:spcPts val="459"/>
              </a:spcBef>
            </a:pPr>
            <a:r>
              <a:rPr dirty="0" sz="1500" b="1">
                <a:solidFill>
                  <a:srgbClr val="FFFFFF"/>
                </a:solidFill>
                <a:latin typeface="Arial"/>
                <a:cs typeface="Arial"/>
              </a:rPr>
              <a:t>STEP</a:t>
            </a:r>
            <a:r>
              <a:rPr dirty="0" sz="1500" spc="-9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500" spc="-5" b="1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500">
              <a:latin typeface="Arial"/>
              <a:cs typeface="Arial"/>
            </a:endParaRPr>
          </a:p>
          <a:p>
            <a:pPr marL="12700" marR="5080" indent="20955">
              <a:lnSpc>
                <a:spcPct val="100000"/>
              </a:lnSpc>
              <a:spcBef>
                <a:spcPts val="360"/>
              </a:spcBef>
            </a:pPr>
            <a:r>
              <a:rPr dirty="0" sz="1500" spc="-5">
                <a:solidFill>
                  <a:srgbClr val="FFFFFF"/>
                </a:solidFill>
                <a:latin typeface="Arial MT"/>
                <a:cs typeface="Arial MT"/>
              </a:rPr>
              <a:t>Moderate </a:t>
            </a:r>
            <a:r>
              <a:rPr dirty="0" sz="1500" spc="-40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500">
                <a:solidFill>
                  <a:srgbClr val="FFFFFF"/>
                </a:solidFill>
                <a:latin typeface="Arial MT"/>
                <a:cs typeface="Arial MT"/>
              </a:rPr>
              <a:t>Persistent</a:t>
            </a:r>
            <a:endParaRPr sz="15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89505" y="4047997"/>
            <a:ext cx="872490" cy="802640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59"/>
              </a:spcBef>
            </a:pPr>
            <a:r>
              <a:rPr dirty="0" sz="1500" b="1">
                <a:solidFill>
                  <a:srgbClr val="FFFFFF"/>
                </a:solidFill>
                <a:latin typeface="Arial"/>
                <a:cs typeface="Arial"/>
              </a:rPr>
              <a:t>STEP</a:t>
            </a:r>
            <a:r>
              <a:rPr dirty="0" sz="1500" spc="-9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500" spc="-5" b="1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500">
              <a:latin typeface="Arial"/>
              <a:cs typeface="Arial"/>
            </a:endParaRPr>
          </a:p>
          <a:p>
            <a:pPr algn="ctr" marL="12700" marR="5080" indent="-1270">
              <a:lnSpc>
                <a:spcPct val="100000"/>
              </a:lnSpc>
              <a:spcBef>
                <a:spcPts val="360"/>
              </a:spcBef>
            </a:pPr>
            <a:r>
              <a:rPr dirty="0" sz="1500" spc="-5">
                <a:solidFill>
                  <a:srgbClr val="FFFFFF"/>
                </a:solidFill>
                <a:latin typeface="Arial MT"/>
                <a:cs typeface="Arial MT"/>
              </a:rPr>
              <a:t>Mild </a:t>
            </a:r>
            <a:r>
              <a:rPr dirty="0" sz="15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500">
                <a:solidFill>
                  <a:srgbClr val="FFFFFF"/>
                </a:solidFill>
                <a:latin typeface="Arial MT"/>
                <a:cs typeface="Arial MT"/>
              </a:rPr>
              <a:t>Persistent</a:t>
            </a:r>
            <a:endParaRPr sz="15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37689" y="4968747"/>
            <a:ext cx="977265" cy="574040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59"/>
              </a:spcBef>
            </a:pPr>
            <a:r>
              <a:rPr dirty="0" sz="1500" b="1">
                <a:solidFill>
                  <a:srgbClr val="FFFFFF"/>
                </a:solidFill>
                <a:latin typeface="Arial"/>
                <a:cs typeface="Arial"/>
              </a:rPr>
              <a:t>STEP</a:t>
            </a:r>
            <a:r>
              <a:rPr dirty="0" sz="1500" spc="-9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500" spc="-5" b="1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5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60"/>
              </a:spcBef>
            </a:pPr>
            <a:r>
              <a:rPr dirty="0" sz="1500" spc="-5">
                <a:solidFill>
                  <a:srgbClr val="FFFFFF"/>
                </a:solidFill>
                <a:latin typeface="Arial MT"/>
                <a:cs typeface="Arial MT"/>
              </a:rPr>
              <a:t>Intermittent</a:t>
            </a:r>
            <a:endParaRPr sz="150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23567" y="6051550"/>
            <a:ext cx="8583930" cy="574040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dirty="0" sz="1500" spc="-5" b="1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15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500" spc="-5" b="1">
                <a:solidFill>
                  <a:srgbClr val="FFFFFF"/>
                </a:solidFill>
                <a:latin typeface="Arial"/>
                <a:cs typeface="Arial"/>
              </a:rPr>
              <a:t>presence</a:t>
            </a:r>
            <a:r>
              <a:rPr dirty="0" sz="1500" spc="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FFFFFF"/>
                </a:solidFill>
                <a:latin typeface="Arial"/>
                <a:cs typeface="Arial"/>
              </a:rPr>
              <a:t>of one of</a:t>
            </a:r>
            <a:r>
              <a:rPr dirty="0" sz="1500" spc="-5" b="1">
                <a:solidFill>
                  <a:srgbClr val="FFFFFF"/>
                </a:solidFill>
                <a:latin typeface="Arial"/>
                <a:cs typeface="Arial"/>
              </a:rPr>
              <a:t> the</a:t>
            </a:r>
            <a:r>
              <a:rPr dirty="0" sz="1500" spc="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500" spc="-5" b="1">
                <a:solidFill>
                  <a:srgbClr val="FFFFFF"/>
                </a:solidFill>
                <a:latin typeface="Arial"/>
                <a:cs typeface="Arial"/>
              </a:rPr>
              <a:t>features</a:t>
            </a:r>
            <a:r>
              <a:rPr dirty="0" sz="1500" spc="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1500" spc="-5" b="1">
                <a:solidFill>
                  <a:srgbClr val="FFFFFF"/>
                </a:solidFill>
                <a:latin typeface="Arial"/>
                <a:cs typeface="Arial"/>
              </a:rPr>
              <a:t>severity</a:t>
            </a:r>
            <a:r>
              <a:rPr dirty="0" sz="1500" spc="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500" spc="-5" b="1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dirty="0" sz="1500" spc="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500" spc="-5" b="1">
                <a:solidFill>
                  <a:srgbClr val="FFFFFF"/>
                </a:solidFill>
                <a:latin typeface="Arial"/>
                <a:cs typeface="Arial"/>
              </a:rPr>
              <a:t>sufficient</a:t>
            </a:r>
            <a:r>
              <a:rPr dirty="0" sz="1500" b="1">
                <a:solidFill>
                  <a:srgbClr val="FFFFFF"/>
                </a:solidFill>
                <a:latin typeface="Arial"/>
                <a:cs typeface="Arial"/>
              </a:rPr>
              <a:t> to </a:t>
            </a:r>
            <a:r>
              <a:rPr dirty="0" sz="1500" spc="-5" b="1">
                <a:solidFill>
                  <a:srgbClr val="FFFFFF"/>
                </a:solidFill>
                <a:latin typeface="Arial"/>
                <a:cs typeface="Arial"/>
              </a:rPr>
              <a:t>place</a:t>
            </a:r>
            <a:r>
              <a:rPr dirty="0" sz="1500" spc="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500" spc="-5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500" spc="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500" spc="-5" b="1">
                <a:solidFill>
                  <a:srgbClr val="FFFFFF"/>
                </a:solidFill>
                <a:latin typeface="Arial"/>
                <a:cs typeface="Arial"/>
              </a:rPr>
              <a:t>patient</a:t>
            </a:r>
            <a:r>
              <a:rPr dirty="0" sz="1500" b="1">
                <a:solidFill>
                  <a:srgbClr val="FFFFFF"/>
                </a:solidFill>
                <a:latin typeface="Arial"/>
                <a:cs typeface="Arial"/>
              </a:rPr>
              <a:t> in that</a:t>
            </a:r>
            <a:r>
              <a:rPr dirty="0" sz="1500" spc="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500" spc="-15" b="1">
                <a:solidFill>
                  <a:srgbClr val="FFFFFF"/>
                </a:solidFill>
                <a:latin typeface="Arial"/>
                <a:cs typeface="Arial"/>
              </a:rPr>
              <a:t>category.</a:t>
            </a:r>
            <a:endParaRPr sz="1500">
              <a:latin typeface="Arial"/>
              <a:cs typeface="Arial"/>
            </a:endParaRPr>
          </a:p>
          <a:p>
            <a:pPr marL="3769360">
              <a:lnSpc>
                <a:spcPct val="100000"/>
              </a:lnSpc>
              <a:spcBef>
                <a:spcPts val="360"/>
              </a:spcBef>
            </a:pPr>
            <a:r>
              <a:rPr dirty="0" sz="1500" spc="-5" b="1">
                <a:solidFill>
                  <a:srgbClr val="FFFFFF"/>
                </a:solidFill>
                <a:latin typeface="Arial"/>
                <a:cs typeface="Arial"/>
              </a:rPr>
              <a:t>Global</a:t>
            </a:r>
            <a:r>
              <a:rPr dirty="0" sz="15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500" spc="-5" b="1">
                <a:solidFill>
                  <a:srgbClr val="FFFFFF"/>
                </a:solidFill>
                <a:latin typeface="Arial"/>
                <a:cs typeface="Arial"/>
              </a:rPr>
              <a:t>Initiative</a:t>
            </a:r>
            <a:r>
              <a:rPr dirty="0" sz="1500" spc="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500" spc="-5" b="1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dirty="0" sz="1500" spc="-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500" spc="-5" b="1">
                <a:solidFill>
                  <a:srgbClr val="FFFFFF"/>
                </a:solidFill>
                <a:latin typeface="Arial"/>
                <a:cs typeface="Arial"/>
              </a:rPr>
              <a:t>Asthma</a:t>
            </a:r>
            <a:r>
              <a:rPr dirty="0" sz="1500" spc="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500" spc="-5" b="1">
                <a:solidFill>
                  <a:srgbClr val="FFFFFF"/>
                </a:solidFill>
                <a:latin typeface="Arial"/>
                <a:cs typeface="Arial"/>
              </a:rPr>
              <a:t>(GINA)</a:t>
            </a:r>
            <a:r>
              <a:rPr dirty="0" sz="1500" spc="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500" spc="-5" b="1">
                <a:solidFill>
                  <a:srgbClr val="FFFFFF"/>
                </a:solidFill>
                <a:latin typeface="Arial"/>
                <a:cs typeface="Arial"/>
              </a:rPr>
              <a:t>WHO/NHLBI,</a:t>
            </a:r>
            <a:r>
              <a:rPr dirty="0" sz="15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500" spc="-5" b="1">
                <a:solidFill>
                  <a:srgbClr val="FFFFFF"/>
                </a:solidFill>
                <a:latin typeface="Arial"/>
                <a:cs typeface="Arial"/>
              </a:rPr>
              <a:t>2002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643126" y="2008251"/>
            <a:ext cx="7012305" cy="4078604"/>
            <a:chOff x="1643126" y="2008251"/>
            <a:chExt cx="7012305" cy="4078604"/>
          </a:xfrm>
        </p:grpSpPr>
        <p:sp>
          <p:nvSpPr>
            <p:cNvPr id="12" name="object 12"/>
            <p:cNvSpPr/>
            <p:nvPr/>
          </p:nvSpPr>
          <p:spPr>
            <a:xfrm>
              <a:off x="1652651" y="2462212"/>
              <a:ext cx="6991350" cy="3609975"/>
            </a:xfrm>
            <a:custGeom>
              <a:avLst/>
              <a:gdLst/>
              <a:ahLst/>
              <a:cxnLst/>
              <a:rect l="l" t="t" r="r" b="b"/>
              <a:pathLst>
                <a:path w="6991350" h="3609975">
                  <a:moveTo>
                    <a:pt x="0" y="3609975"/>
                  </a:moveTo>
                  <a:lnTo>
                    <a:pt x="6991350" y="3609975"/>
                  </a:lnTo>
                  <a:lnTo>
                    <a:pt x="6991350" y="0"/>
                  </a:lnTo>
                  <a:lnTo>
                    <a:pt x="0" y="0"/>
                  </a:lnTo>
                  <a:lnTo>
                    <a:pt x="0" y="3609975"/>
                  </a:lnTo>
                  <a:close/>
                </a:path>
              </a:pathLst>
            </a:custGeom>
            <a:ln w="19050">
              <a:solidFill>
                <a:srgbClr val="00CC9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4889500" y="2017776"/>
              <a:ext cx="3756025" cy="4059554"/>
            </a:xfrm>
            <a:custGeom>
              <a:avLst/>
              <a:gdLst/>
              <a:ahLst/>
              <a:cxnLst/>
              <a:rect l="l" t="t" r="r" b="b"/>
              <a:pathLst>
                <a:path w="3756025" h="4059554">
                  <a:moveTo>
                    <a:pt x="0" y="0"/>
                  </a:moveTo>
                  <a:lnTo>
                    <a:pt x="0" y="4041711"/>
                  </a:lnTo>
                </a:path>
                <a:path w="3756025" h="4059554">
                  <a:moveTo>
                    <a:pt x="1889125" y="0"/>
                  </a:moveTo>
                  <a:lnTo>
                    <a:pt x="1889125" y="4059174"/>
                  </a:lnTo>
                </a:path>
                <a:path w="3756025" h="4059554">
                  <a:moveTo>
                    <a:pt x="3756025" y="0"/>
                  </a:moveTo>
                  <a:lnTo>
                    <a:pt x="3756025" y="439674"/>
                  </a:lnTo>
                </a:path>
              </a:pathLst>
            </a:custGeom>
            <a:ln w="19050">
              <a:solidFill>
                <a:srgbClr val="00CC9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/>
          <p:cNvSpPr txBox="1"/>
          <p:nvPr/>
        </p:nvSpPr>
        <p:spPr>
          <a:xfrm>
            <a:off x="3429761" y="2091690"/>
            <a:ext cx="99949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-5" b="1">
                <a:solidFill>
                  <a:srgbClr val="FFFFFF"/>
                </a:solidFill>
                <a:latin typeface="Arial"/>
                <a:cs typeface="Arial"/>
              </a:rPr>
              <a:t>Symptoms</a:t>
            </a:r>
            <a:endParaRPr sz="15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31714" y="1977390"/>
            <a:ext cx="999490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47625">
              <a:lnSpc>
                <a:spcPct val="100000"/>
              </a:lnSpc>
              <a:spcBef>
                <a:spcPts val="100"/>
              </a:spcBef>
            </a:pPr>
            <a:r>
              <a:rPr dirty="0" sz="1500" spc="-5" b="1">
                <a:solidFill>
                  <a:srgbClr val="FFFFFF"/>
                </a:solidFill>
                <a:latin typeface="Arial"/>
                <a:cs typeface="Arial"/>
              </a:rPr>
              <a:t>Nighttime </a:t>
            </a:r>
            <a:r>
              <a:rPr dirty="0" sz="1500" spc="-40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500" spc="-5" b="1">
                <a:solidFill>
                  <a:srgbClr val="FFFFFF"/>
                </a:solidFill>
                <a:latin typeface="Arial"/>
                <a:cs typeface="Arial"/>
              </a:rPr>
              <a:t>Symptoms</a:t>
            </a:r>
            <a:endParaRPr sz="15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523733" y="2072640"/>
            <a:ext cx="396875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b="1">
                <a:solidFill>
                  <a:srgbClr val="FFFFFF"/>
                </a:solidFill>
                <a:latin typeface="Arial"/>
                <a:cs typeface="Arial"/>
              </a:rPr>
              <a:t>PEF</a:t>
            </a:r>
            <a:endParaRPr sz="15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265929" y="1415033"/>
            <a:ext cx="3168650" cy="5378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2315"/>
              </a:lnSpc>
              <a:spcBef>
                <a:spcPts val="95"/>
              </a:spcBef>
            </a:pPr>
            <a:r>
              <a:rPr dirty="0" sz="2000" spc="-5" b="1">
                <a:latin typeface="Arial"/>
                <a:cs typeface="Arial"/>
              </a:rPr>
              <a:t>CLASSIFY</a:t>
            </a:r>
            <a:r>
              <a:rPr dirty="0" sz="2000" spc="-45" b="1">
                <a:latin typeface="Arial"/>
                <a:cs typeface="Arial"/>
              </a:rPr>
              <a:t> </a:t>
            </a:r>
            <a:r>
              <a:rPr dirty="0" sz="2000" spc="-5" b="1">
                <a:latin typeface="Arial"/>
                <a:cs typeface="Arial"/>
              </a:rPr>
              <a:t>SEVERITY</a:t>
            </a:r>
            <a:endParaRPr sz="2000">
              <a:latin typeface="Arial"/>
              <a:cs typeface="Arial"/>
            </a:endParaRPr>
          </a:p>
          <a:p>
            <a:pPr algn="ctr">
              <a:lnSpc>
                <a:spcPts val="1714"/>
              </a:lnSpc>
            </a:pPr>
            <a:r>
              <a:rPr dirty="0" sz="1500" spc="-5" b="1">
                <a:latin typeface="Arial"/>
                <a:cs typeface="Arial"/>
              </a:rPr>
              <a:t>Clinical</a:t>
            </a:r>
            <a:r>
              <a:rPr dirty="0" sz="1500" spc="-20" b="1">
                <a:latin typeface="Arial"/>
                <a:cs typeface="Arial"/>
              </a:rPr>
              <a:t> </a:t>
            </a:r>
            <a:r>
              <a:rPr dirty="0" sz="1500" spc="-5" b="1">
                <a:latin typeface="Arial"/>
                <a:cs typeface="Arial"/>
              </a:rPr>
              <a:t>Features</a:t>
            </a:r>
            <a:r>
              <a:rPr dirty="0" sz="1500" spc="10" b="1">
                <a:latin typeface="Arial"/>
                <a:cs typeface="Arial"/>
              </a:rPr>
              <a:t> </a:t>
            </a:r>
            <a:r>
              <a:rPr dirty="0" sz="1500" spc="-5" b="1">
                <a:latin typeface="Arial"/>
                <a:cs typeface="Arial"/>
              </a:rPr>
              <a:t>Before</a:t>
            </a:r>
            <a:r>
              <a:rPr dirty="0" sz="1500" b="1">
                <a:latin typeface="Arial"/>
                <a:cs typeface="Arial"/>
              </a:rPr>
              <a:t> </a:t>
            </a:r>
            <a:r>
              <a:rPr dirty="0" sz="1500" spc="-10" b="1">
                <a:latin typeface="Arial"/>
                <a:cs typeface="Arial"/>
              </a:rPr>
              <a:t>Treatment</a:t>
            </a:r>
            <a:endParaRPr sz="15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096767" y="2464054"/>
            <a:ext cx="1381125" cy="756920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 marR="5080">
              <a:lnSpc>
                <a:spcPct val="105000"/>
              </a:lnSpc>
              <a:spcBef>
                <a:spcPts val="190"/>
              </a:spcBef>
            </a:pPr>
            <a:r>
              <a:rPr dirty="0" sz="1500" spc="-5" b="1">
                <a:solidFill>
                  <a:srgbClr val="FFFFFF"/>
                </a:solidFill>
                <a:latin typeface="Arial"/>
                <a:cs typeface="Arial"/>
              </a:rPr>
              <a:t>Continuous </a:t>
            </a:r>
            <a:r>
              <a:rPr dirty="0" sz="15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500" spc="-5">
                <a:solidFill>
                  <a:srgbClr val="FFFFFF"/>
                </a:solidFill>
                <a:latin typeface="Arial MT"/>
                <a:cs typeface="Arial MT"/>
              </a:rPr>
              <a:t>Limited</a:t>
            </a:r>
            <a:r>
              <a:rPr dirty="0" sz="1500" spc="-3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500" spc="-5">
                <a:solidFill>
                  <a:srgbClr val="FFFFFF"/>
                </a:solidFill>
                <a:latin typeface="Arial MT"/>
                <a:cs typeface="Arial MT"/>
              </a:rPr>
              <a:t>physical </a:t>
            </a:r>
            <a:r>
              <a:rPr dirty="0" sz="1500" spc="-4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500">
                <a:solidFill>
                  <a:srgbClr val="FFFFFF"/>
                </a:solidFill>
                <a:latin typeface="Arial MT"/>
                <a:cs typeface="Arial MT"/>
              </a:rPr>
              <a:t>activity</a:t>
            </a:r>
            <a:endParaRPr sz="1500">
              <a:latin typeface="Arial MT"/>
              <a:cs typeface="Arial MT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096767" y="3283313"/>
            <a:ext cx="1678939" cy="727075"/>
          </a:xfrm>
          <a:prstGeom prst="rect">
            <a:avLst/>
          </a:prstGeom>
        </p:spPr>
        <p:txBody>
          <a:bodyPr wrap="square" lIns="0" tIns="368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dirty="0" sz="1500" spc="-5" b="1">
                <a:solidFill>
                  <a:srgbClr val="FFFFFF"/>
                </a:solidFill>
                <a:latin typeface="Arial"/>
                <a:cs typeface="Arial"/>
              </a:rPr>
              <a:t>Daily</a:t>
            </a:r>
            <a:endParaRPr sz="15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80"/>
              </a:spcBef>
            </a:pPr>
            <a:r>
              <a:rPr dirty="0" sz="1400" spc="-5">
                <a:solidFill>
                  <a:srgbClr val="FFFFFF"/>
                </a:solidFill>
                <a:latin typeface="Arial MT"/>
                <a:cs typeface="Arial MT"/>
              </a:rPr>
              <a:t>Use </a:t>
            </a:r>
            <a:r>
              <a:rPr dirty="0" sz="1400" spc="-5">
                <a:solidFill>
                  <a:srgbClr val="FFFFFF"/>
                </a:solidFill>
                <a:latin typeface="Symbol"/>
                <a:cs typeface="Symbol"/>
              </a:rPr>
              <a:t></a:t>
            </a:r>
            <a:r>
              <a:rPr dirty="0" sz="1400" spc="-5">
                <a:solidFill>
                  <a:srgbClr val="FFFFFF"/>
                </a:solidFill>
                <a:latin typeface="Arial MT"/>
                <a:cs typeface="Arial MT"/>
              </a:rPr>
              <a:t>2-agonist daily </a:t>
            </a:r>
            <a:r>
              <a:rPr dirty="0" sz="1400" spc="-37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5">
                <a:solidFill>
                  <a:srgbClr val="FFFFFF"/>
                </a:solidFill>
                <a:latin typeface="Arial MT"/>
                <a:cs typeface="Arial MT"/>
              </a:rPr>
              <a:t>Attacks</a:t>
            </a:r>
            <a:r>
              <a:rPr dirty="0" sz="1400" spc="-3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5">
                <a:solidFill>
                  <a:srgbClr val="FFFFFF"/>
                </a:solidFill>
                <a:latin typeface="Arial MT"/>
                <a:cs typeface="Arial MT"/>
              </a:rPr>
              <a:t>affect</a:t>
            </a:r>
            <a:r>
              <a:rPr dirty="0" sz="1400" spc="-4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5">
                <a:solidFill>
                  <a:srgbClr val="FFFFFF"/>
                </a:solidFill>
                <a:latin typeface="Arial MT"/>
                <a:cs typeface="Arial MT"/>
              </a:rPr>
              <a:t>activity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096767" y="4214367"/>
            <a:ext cx="1629410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1500" spc="-5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MT"/>
                <a:cs typeface="Arial MT"/>
              </a:rPr>
              <a:t>&gt;</a:t>
            </a:r>
            <a:r>
              <a:rPr dirty="0" sz="1500" spc="-5">
                <a:solidFill>
                  <a:srgbClr val="FFFFFF"/>
                </a:solidFill>
                <a:latin typeface="Arial MT"/>
                <a:cs typeface="Arial MT"/>
              </a:rPr>
              <a:t>1</a:t>
            </a:r>
            <a:r>
              <a:rPr dirty="0" sz="1500" spc="-3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500">
                <a:solidFill>
                  <a:srgbClr val="FFFFFF"/>
                </a:solidFill>
                <a:latin typeface="Arial MT"/>
                <a:cs typeface="Arial MT"/>
              </a:rPr>
              <a:t>time</a:t>
            </a:r>
            <a:r>
              <a:rPr dirty="0" sz="15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500" spc="-5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dirty="0" sz="15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500" spc="-5">
                <a:solidFill>
                  <a:srgbClr val="FFFFFF"/>
                </a:solidFill>
                <a:latin typeface="Arial MT"/>
                <a:cs typeface="Arial MT"/>
              </a:rPr>
              <a:t>week</a:t>
            </a:r>
            <a:r>
              <a:rPr dirty="0" sz="15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500">
                <a:solidFill>
                  <a:srgbClr val="FFFFFF"/>
                </a:solidFill>
                <a:latin typeface="Arial MT"/>
                <a:cs typeface="Arial MT"/>
              </a:rPr>
              <a:t>but</a:t>
            </a:r>
            <a:endParaRPr sz="15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1500" spc="-5">
                <a:solidFill>
                  <a:srgbClr val="FFFFFF"/>
                </a:solidFill>
                <a:latin typeface="Arial MT"/>
                <a:cs typeface="Arial MT"/>
              </a:rPr>
              <a:t>&lt;1</a:t>
            </a:r>
            <a:r>
              <a:rPr dirty="0" sz="1500" spc="-3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500">
                <a:solidFill>
                  <a:srgbClr val="FFFFFF"/>
                </a:solidFill>
                <a:latin typeface="Arial MT"/>
                <a:cs typeface="Arial MT"/>
              </a:rPr>
              <a:t>time</a:t>
            </a:r>
            <a:r>
              <a:rPr dirty="0" sz="15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500" spc="-5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dirty="0" sz="15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500" spc="-5">
                <a:solidFill>
                  <a:srgbClr val="FFFFFF"/>
                </a:solidFill>
                <a:latin typeface="Arial MT"/>
                <a:cs typeface="Arial MT"/>
              </a:rPr>
              <a:t>day</a:t>
            </a:r>
            <a:endParaRPr sz="1500">
              <a:latin typeface="Arial MT"/>
              <a:cs typeface="Arial MT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096767" y="4928107"/>
            <a:ext cx="1591945" cy="985519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L="12700" marR="5080">
              <a:lnSpc>
                <a:spcPct val="103299"/>
              </a:lnSpc>
              <a:spcBef>
                <a:spcPts val="220"/>
              </a:spcBef>
            </a:pPr>
            <a:r>
              <a:rPr dirty="0" sz="1500">
                <a:solidFill>
                  <a:srgbClr val="FFFFFF"/>
                </a:solidFill>
                <a:latin typeface="Arial MT"/>
                <a:cs typeface="Arial MT"/>
              </a:rPr>
              <a:t>&lt; </a:t>
            </a:r>
            <a:r>
              <a:rPr dirty="0" sz="1500" spc="-5">
                <a:solidFill>
                  <a:srgbClr val="FFFFFF"/>
                </a:solidFill>
                <a:latin typeface="Arial MT"/>
                <a:cs typeface="Arial MT"/>
              </a:rPr>
              <a:t>1 time a week </a:t>
            </a:r>
            <a:r>
              <a:rPr dirty="0" sz="15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500" spc="-5">
                <a:solidFill>
                  <a:srgbClr val="FFFFFF"/>
                </a:solidFill>
                <a:latin typeface="Arial MT"/>
                <a:cs typeface="Arial MT"/>
              </a:rPr>
              <a:t>Asymptomatic</a:t>
            </a:r>
            <a:r>
              <a:rPr dirty="0" sz="1500" spc="-3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500" spc="-5">
                <a:solidFill>
                  <a:srgbClr val="FFFFFF"/>
                </a:solidFill>
                <a:latin typeface="Arial MT"/>
                <a:cs typeface="Arial MT"/>
              </a:rPr>
              <a:t>and </a:t>
            </a:r>
            <a:r>
              <a:rPr dirty="0" sz="1500" spc="-409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500" spc="-5">
                <a:solidFill>
                  <a:srgbClr val="FFFFFF"/>
                </a:solidFill>
                <a:latin typeface="Arial MT"/>
                <a:cs typeface="Arial MT"/>
              </a:rPr>
              <a:t>normal </a:t>
            </a:r>
            <a:r>
              <a:rPr dirty="0" sz="1500">
                <a:solidFill>
                  <a:srgbClr val="FFFFFF"/>
                </a:solidFill>
                <a:latin typeface="Arial MT"/>
                <a:cs typeface="Arial MT"/>
              </a:rPr>
              <a:t>PEF </a:t>
            </a:r>
            <a:r>
              <a:rPr dirty="0" sz="15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500" spc="-5">
                <a:solidFill>
                  <a:srgbClr val="FFFFFF"/>
                </a:solidFill>
                <a:latin typeface="Arial MT"/>
                <a:cs typeface="Arial MT"/>
              </a:rPr>
              <a:t>between attacks</a:t>
            </a:r>
            <a:endParaRPr sz="1500">
              <a:latin typeface="Arial MT"/>
              <a:cs typeface="Arial MT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005070" y="2717037"/>
            <a:ext cx="788670" cy="254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>
                <a:solidFill>
                  <a:srgbClr val="FFFFFF"/>
                </a:solidFill>
                <a:latin typeface="Arial MT"/>
                <a:cs typeface="Arial MT"/>
              </a:rPr>
              <a:t>Freq</a:t>
            </a:r>
            <a:r>
              <a:rPr dirty="0" sz="1500" spc="-5">
                <a:solidFill>
                  <a:srgbClr val="FFFFFF"/>
                </a:solidFill>
                <a:latin typeface="Arial MT"/>
                <a:cs typeface="Arial MT"/>
              </a:rPr>
              <a:t>u</a:t>
            </a:r>
            <a:r>
              <a:rPr dirty="0" sz="1500">
                <a:solidFill>
                  <a:srgbClr val="FFFFFF"/>
                </a:solidFill>
                <a:latin typeface="Arial MT"/>
                <a:cs typeface="Arial MT"/>
              </a:rPr>
              <a:t>ent</a:t>
            </a:r>
            <a:endParaRPr sz="1500">
              <a:latin typeface="Arial MT"/>
              <a:cs typeface="Arial MT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005070" y="3514090"/>
            <a:ext cx="1152525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-5">
                <a:solidFill>
                  <a:srgbClr val="FFFFFF"/>
                </a:solidFill>
                <a:latin typeface="Arial MT"/>
                <a:cs typeface="Arial MT"/>
              </a:rPr>
              <a:t>&gt;1</a:t>
            </a:r>
            <a:r>
              <a:rPr dirty="0" sz="15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500">
                <a:solidFill>
                  <a:srgbClr val="FFFFFF"/>
                </a:solidFill>
                <a:latin typeface="Arial MT"/>
                <a:cs typeface="Arial MT"/>
              </a:rPr>
              <a:t>time</a:t>
            </a:r>
            <a:r>
              <a:rPr dirty="0" sz="1500" spc="-3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500" spc="-5">
                <a:solidFill>
                  <a:srgbClr val="FFFFFF"/>
                </a:solidFill>
                <a:latin typeface="Arial MT"/>
                <a:cs typeface="Arial MT"/>
              </a:rPr>
              <a:t>week</a:t>
            </a:r>
            <a:endParaRPr sz="1500">
              <a:latin typeface="Arial MT"/>
              <a:cs typeface="Arial MT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005070" y="4330192"/>
            <a:ext cx="1490345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-5">
                <a:solidFill>
                  <a:srgbClr val="FFFFFF"/>
                </a:solidFill>
                <a:latin typeface="Arial MT"/>
                <a:cs typeface="Arial MT"/>
              </a:rPr>
              <a:t>&gt;2</a:t>
            </a:r>
            <a:r>
              <a:rPr dirty="0" sz="1500" spc="-3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500">
                <a:solidFill>
                  <a:srgbClr val="FFFFFF"/>
                </a:solidFill>
                <a:latin typeface="Arial MT"/>
                <a:cs typeface="Arial MT"/>
              </a:rPr>
              <a:t>times</a:t>
            </a:r>
            <a:r>
              <a:rPr dirty="0" sz="15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500" spc="-5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dirty="0" sz="15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500" spc="-5">
                <a:solidFill>
                  <a:srgbClr val="FFFFFF"/>
                </a:solidFill>
                <a:latin typeface="Arial MT"/>
                <a:cs typeface="Arial MT"/>
              </a:rPr>
              <a:t>month</a:t>
            </a:r>
            <a:endParaRPr sz="1500">
              <a:latin typeface="Arial MT"/>
              <a:cs typeface="Arial MT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005070" y="5300217"/>
            <a:ext cx="1490345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1500" spc="-5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MT"/>
                <a:cs typeface="Arial MT"/>
              </a:rPr>
              <a:t>&lt;</a:t>
            </a:r>
            <a:r>
              <a:rPr dirty="0" sz="1500" spc="-5">
                <a:solidFill>
                  <a:srgbClr val="FFFFFF"/>
                </a:solidFill>
                <a:latin typeface="Arial MT"/>
                <a:cs typeface="Arial MT"/>
              </a:rPr>
              <a:t>2</a:t>
            </a:r>
            <a:r>
              <a:rPr dirty="0" sz="1500" spc="-3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500">
                <a:solidFill>
                  <a:srgbClr val="FFFFFF"/>
                </a:solidFill>
                <a:latin typeface="Arial MT"/>
                <a:cs typeface="Arial MT"/>
              </a:rPr>
              <a:t>times</a:t>
            </a:r>
            <a:r>
              <a:rPr dirty="0" sz="15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500" spc="-5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dirty="0" sz="15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500" spc="-5">
                <a:solidFill>
                  <a:srgbClr val="FFFFFF"/>
                </a:solidFill>
                <a:latin typeface="Arial MT"/>
                <a:cs typeface="Arial MT"/>
              </a:rPr>
              <a:t>month</a:t>
            </a:r>
            <a:endParaRPr sz="1500">
              <a:latin typeface="Arial MT"/>
              <a:cs typeface="Arial MT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870700" y="2575305"/>
            <a:ext cx="1384300" cy="528320"/>
          </a:xfrm>
          <a:prstGeom prst="rect">
            <a:avLst/>
          </a:prstGeom>
        </p:spPr>
        <p:txBody>
          <a:bodyPr wrap="square" lIns="0" tIns="355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u="heavy" sz="1500" spc="-5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MT"/>
                <a:cs typeface="Arial MT"/>
              </a:rPr>
              <a:t>&lt;</a:t>
            </a:r>
            <a:r>
              <a:rPr dirty="0" sz="1500" spc="-5">
                <a:solidFill>
                  <a:srgbClr val="FFFFFF"/>
                </a:solidFill>
                <a:latin typeface="Arial MT"/>
                <a:cs typeface="Arial MT"/>
              </a:rPr>
              <a:t>60%</a:t>
            </a:r>
            <a:r>
              <a:rPr dirty="0" sz="1500" spc="-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500" spc="-5">
                <a:solidFill>
                  <a:srgbClr val="FFFFFF"/>
                </a:solidFill>
                <a:latin typeface="Arial MT"/>
                <a:cs typeface="Arial MT"/>
              </a:rPr>
              <a:t>predicted</a:t>
            </a:r>
            <a:endParaRPr sz="15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z="1500" spc="-15">
                <a:solidFill>
                  <a:srgbClr val="FFFFFF"/>
                </a:solidFill>
                <a:latin typeface="Arial MT"/>
                <a:cs typeface="Arial MT"/>
              </a:rPr>
              <a:t>Variability</a:t>
            </a:r>
            <a:r>
              <a:rPr dirty="0" sz="15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500" spc="-5">
                <a:solidFill>
                  <a:srgbClr val="FFFFFF"/>
                </a:solidFill>
                <a:latin typeface="Arial MT"/>
                <a:cs typeface="Arial MT"/>
              </a:rPr>
              <a:t>&gt;30%</a:t>
            </a:r>
            <a:endParaRPr sz="1500">
              <a:latin typeface="Arial MT"/>
              <a:cs typeface="Arial MT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870700" y="3304540"/>
            <a:ext cx="1384300" cy="7340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-5">
                <a:solidFill>
                  <a:srgbClr val="FFFFFF"/>
                </a:solidFill>
                <a:latin typeface="Arial MT"/>
                <a:cs typeface="Arial MT"/>
              </a:rPr>
              <a:t>&gt;60%-&lt;80%</a:t>
            </a:r>
            <a:endParaRPr sz="15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1500" spc="-5">
                <a:solidFill>
                  <a:srgbClr val="FFFFFF"/>
                </a:solidFill>
                <a:latin typeface="Arial MT"/>
                <a:cs typeface="Arial MT"/>
              </a:rPr>
              <a:t>predicted</a:t>
            </a:r>
            <a:endParaRPr sz="15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z="1500" spc="-15">
                <a:solidFill>
                  <a:srgbClr val="FFFFFF"/>
                </a:solidFill>
                <a:latin typeface="Arial MT"/>
                <a:cs typeface="Arial MT"/>
              </a:rPr>
              <a:t>Variability</a:t>
            </a:r>
            <a:r>
              <a:rPr dirty="0" sz="15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500" spc="-5">
                <a:solidFill>
                  <a:srgbClr val="FFFFFF"/>
                </a:solidFill>
                <a:latin typeface="Arial MT"/>
                <a:cs typeface="Arial MT"/>
              </a:rPr>
              <a:t>&gt;30%</a:t>
            </a:r>
            <a:endParaRPr sz="1500">
              <a:latin typeface="Arial MT"/>
              <a:cs typeface="Arial MT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870700" y="4207255"/>
            <a:ext cx="1548130" cy="528320"/>
          </a:xfrm>
          <a:prstGeom prst="rect">
            <a:avLst/>
          </a:prstGeom>
        </p:spPr>
        <p:txBody>
          <a:bodyPr wrap="square" lIns="0" tIns="355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u="heavy" sz="1500" spc="-5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MT"/>
                <a:cs typeface="Arial MT"/>
              </a:rPr>
              <a:t>&gt;</a:t>
            </a:r>
            <a:r>
              <a:rPr dirty="0" sz="1500" spc="-5">
                <a:solidFill>
                  <a:srgbClr val="FFFFFF"/>
                </a:solidFill>
                <a:latin typeface="Arial MT"/>
                <a:cs typeface="Arial MT"/>
              </a:rPr>
              <a:t>80%</a:t>
            </a:r>
            <a:r>
              <a:rPr dirty="0" sz="15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500" spc="-5">
                <a:solidFill>
                  <a:srgbClr val="FFFFFF"/>
                </a:solidFill>
                <a:latin typeface="Arial MT"/>
                <a:cs typeface="Arial MT"/>
              </a:rPr>
              <a:t>predicted</a:t>
            </a:r>
            <a:endParaRPr sz="15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z="1500" spc="-15">
                <a:solidFill>
                  <a:srgbClr val="FFFFFF"/>
                </a:solidFill>
                <a:latin typeface="Arial MT"/>
                <a:cs typeface="Arial MT"/>
              </a:rPr>
              <a:t>Variability </a:t>
            </a:r>
            <a:r>
              <a:rPr dirty="0" sz="1500" spc="-5">
                <a:solidFill>
                  <a:srgbClr val="FFFFFF"/>
                </a:solidFill>
                <a:latin typeface="Arial MT"/>
                <a:cs typeface="Arial MT"/>
              </a:rPr>
              <a:t>20-30%</a:t>
            </a:r>
            <a:endParaRPr sz="1500">
              <a:latin typeface="Arial MT"/>
              <a:cs typeface="Arial MT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870700" y="5155184"/>
            <a:ext cx="1384300" cy="528320"/>
          </a:xfrm>
          <a:prstGeom prst="rect">
            <a:avLst/>
          </a:prstGeom>
        </p:spPr>
        <p:txBody>
          <a:bodyPr wrap="square" lIns="0" tIns="355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u="heavy" sz="1500" spc="-5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MT"/>
                <a:cs typeface="Arial MT"/>
              </a:rPr>
              <a:t>&gt;</a:t>
            </a:r>
            <a:r>
              <a:rPr dirty="0" sz="1500" spc="-5">
                <a:solidFill>
                  <a:srgbClr val="FFFFFF"/>
                </a:solidFill>
                <a:latin typeface="Arial MT"/>
                <a:cs typeface="Arial MT"/>
              </a:rPr>
              <a:t>80%</a:t>
            </a:r>
            <a:r>
              <a:rPr dirty="0" sz="1500" spc="-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500" spc="-5">
                <a:solidFill>
                  <a:srgbClr val="FFFFFF"/>
                </a:solidFill>
                <a:latin typeface="Arial MT"/>
                <a:cs typeface="Arial MT"/>
              </a:rPr>
              <a:t>predicted</a:t>
            </a:r>
            <a:endParaRPr sz="15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z="1500" spc="-15">
                <a:solidFill>
                  <a:srgbClr val="FFFFFF"/>
                </a:solidFill>
                <a:latin typeface="Arial MT"/>
                <a:cs typeface="Arial MT"/>
              </a:rPr>
              <a:t>Variability</a:t>
            </a:r>
            <a:r>
              <a:rPr dirty="0" sz="15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500" spc="-5">
                <a:solidFill>
                  <a:srgbClr val="FFFFFF"/>
                </a:solidFill>
                <a:latin typeface="Arial MT"/>
                <a:cs typeface="Arial MT"/>
              </a:rPr>
              <a:t>&lt;20%</a:t>
            </a:r>
            <a:endParaRPr sz="1500">
              <a:latin typeface="Arial MT"/>
              <a:cs typeface="Arial MT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641475" y="2460625"/>
            <a:ext cx="7004050" cy="3599179"/>
          </a:xfrm>
          <a:custGeom>
            <a:avLst/>
            <a:gdLst/>
            <a:ahLst/>
            <a:cxnLst/>
            <a:rect l="l" t="t" r="r" b="b"/>
            <a:pathLst>
              <a:path w="7004050" h="3599179">
                <a:moveTo>
                  <a:pt x="0" y="795401"/>
                </a:moveTo>
                <a:lnTo>
                  <a:pt x="7004050" y="795401"/>
                </a:lnTo>
              </a:path>
              <a:path w="7004050" h="3599179">
                <a:moveTo>
                  <a:pt x="0" y="1593850"/>
                </a:moveTo>
                <a:lnTo>
                  <a:pt x="7004050" y="1593850"/>
                </a:lnTo>
              </a:path>
              <a:path w="7004050" h="3599179">
                <a:moveTo>
                  <a:pt x="0" y="2473325"/>
                </a:moveTo>
                <a:lnTo>
                  <a:pt x="7004050" y="2473325"/>
                </a:lnTo>
              </a:path>
              <a:path w="7004050" h="3599179">
                <a:moveTo>
                  <a:pt x="1360551" y="0"/>
                </a:moveTo>
                <a:lnTo>
                  <a:pt x="1360551" y="3598862"/>
                </a:lnTo>
              </a:path>
            </a:pathLst>
          </a:custGeom>
          <a:ln w="19050">
            <a:solidFill>
              <a:srgbClr val="00CC99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Sandeep</dc:creator>
  <dc:title>Definition of Asthma</dc:title>
  <dcterms:created xsi:type="dcterms:W3CDTF">2021-08-26T11:24:39Z</dcterms:created>
  <dcterms:modified xsi:type="dcterms:W3CDTF">2021-08-26T11:24:39Z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2021-07-23T00:00:00Z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2021-08-26T00:00:00Z</vt:filetime>
  </property>
</Properties>
</file>