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8"/>
  </p:notesMasterIdLst>
  <p:sldIdLst>
    <p:sldId id="258" r:id="rId2"/>
    <p:sldId id="261" r:id="rId3"/>
    <p:sldId id="262" r:id="rId4"/>
    <p:sldId id="263" r:id="rId5"/>
    <p:sldId id="264" r:id="rId6"/>
    <p:sldId id="268" r:id="rId7"/>
    <p:sldId id="269" r:id="rId8"/>
    <p:sldId id="266" r:id="rId9"/>
    <p:sldId id="284" r:id="rId10"/>
    <p:sldId id="282" r:id="rId11"/>
    <p:sldId id="283" r:id="rId12"/>
    <p:sldId id="338" r:id="rId13"/>
    <p:sldId id="339" r:id="rId14"/>
    <p:sldId id="281" r:id="rId15"/>
    <p:sldId id="270" r:id="rId16"/>
    <p:sldId id="271" r:id="rId17"/>
    <p:sldId id="296" r:id="rId18"/>
    <p:sldId id="297" r:id="rId19"/>
    <p:sldId id="272" r:id="rId20"/>
    <p:sldId id="273" r:id="rId21"/>
    <p:sldId id="274" r:id="rId22"/>
    <p:sldId id="275" r:id="rId23"/>
    <p:sldId id="276" r:id="rId24"/>
    <p:sldId id="277" r:id="rId25"/>
    <p:sldId id="278" r:id="rId26"/>
    <p:sldId id="279" r:id="rId27"/>
    <p:sldId id="280" r:id="rId28"/>
    <p:sldId id="285" r:id="rId29"/>
    <p:sldId id="286" r:id="rId30"/>
    <p:sldId id="287" r:id="rId31"/>
    <p:sldId id="288" r:id="rId32"/>
    <p:sldId id="303" r:id="rId33"/>
    <p:sldId id="290" r:id="rId34"/>
    <p:sldId id="304" r:id="rId35"/>
    <p:sldId id="292" r:id="rId36"/>
    <p:sldId id="291" r:id="rId37"/>
    <p:sldId id="293" r:id="rId38"/>
    <p:sldId id="294" r:id="rId39"/>
    <p:sldId id="295" r:id="rId40"/>
    <p:sldId id="298" r:id="rId41"/>
    <p:sldId id="299" r:id="rId42"/>
    <p:sldId id="300" r:id="rId43"/>
    <p:sldId id="301" r:id="rId44"/>
    <p:sldId id="302" r:id="rId45"/>
    <p:sldId id="305" r:id="rId46"/>
    <p:sldId id="306" r:id="rId47"/>
    <p:sldId id="307" r:id="rId48"/>
    <p:sldId id="310" r:id="rId49"/>
    <p:sldId id="308" r:id="rId50"/>
    <p:sldId id="328" r:id="rId51"/>
    <p:sldId id="309" r:id="rId52"/>
    <p:sldId id="311" r:id="rId53"/>
    <p:sldId id="312" r:id="rId54"/>
    <p:sldId id="313" r:id="rId55"/>
    <p:sldId id="314" r:id="rId56"/>
    <p:sldId id="315" r:id="rId57"/>
    <p:sldId id="317" r:id="rId58"/>
    <p:sldId id="318" r:id="rId59"/>
    <p:sldId id="319" r:id="rId60"/>
    <p:sldId id="320" r:id="rId61"/>
    <p:sldId id="321" r:id="rId62"/>
    <p:sldId id="322" r:id="rId63"/>
    <p:sldId id="323" r:id="rId64"/>
    <p:sldId id="324" r:id="rId65"/>
    <p:sldId id="325" r:id="rId66"/>
    <p:sldId id="326" r:id="rId67"/>
    <p:sldId id="327" r:id="rId68"/>
    <p:sldId id="329" r:id="rId69"/>
    <p:sldId id="330" r:id="rId70"/>
    <p:sldId id="331" r:id="rId71"/>
    <p:sldId id="332" r:id="rId72"/>
    <p:sldId id="333" r:id="rId73"/>
    <p:sldId id="334" r:id="rId74"/>
    <p:sldId id="335" r:id="rId75"/>
    <p:sldId id="336" r:id="rId76"/>
    <p:sldId id="33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86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26D26-0A1C-405A-930E-19A2DC9A1571}" type="datetimeFigureOut">
              <a:rPr lang="en-IN" smtClean="0"/>
              <a:pPr/>
              <a:t>26-08-2021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F883A-0454-46A2-BE21-7A15FB90351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E8F883A-0454-46A2-BE21-7A15FB90351F}" type="slidenum">
              <a:rPr lang="en-IN" smtClean="0"/>
              <a:pPr/>
              <a:t>21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E8F883A-0454-46A2-BE21-7A15FB90351F}" type="slidenum">
              <a:rPr lang="en-IN" smtClean="0"/>
              <a:pPr/>
              <a:t>22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0AA5CB-E032-4F68-BAFB-C90F70012A11}" type="datetimeFigureOut">
              <a:rPr lang="en-US" smtClean="0"/>
              <a:pPr/>
              <a:t>26-Aug-21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AA5CB-E032-4F68-BAFB-C90F70012A11}" type="datetimeFigureOut">
              <a:rPr lang="en-US" smtClean="0"/>
              <a:pPr/>
              <a:t>26-Aug-21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AA5CB-E032-4F68-BAFB-C90F70012A11}" type="datetimeFigureOut">
              <a:rPr lang="en-US" smtClean="0"/>
              <a:pPr/>
              <a:t>26-Aug-21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lvl1pPr algn="just">
              <a:lnSpc>
                <a:spcPct val="130000"/>
              </a:lnSpc>
              <a:spcBef>
                <a:spcPts val="0"/>
              </a:spcBef>
              <a:spcAft>
                <a:spcPts val="600"/>
              </a:spcAft>
              <a:defRPr/>
            </a:lvl1pPr>
            <a:lvl2pPr algn="just">
              <a:lnSpc>
                <a:spcPct val="130000"/>
              </a:lnSpc>
              <a:spcBef>
                <a:spcPts val="0"/>
              </a:spcBef>
              <a:spcAft>
                <a:spcPts val="600"/>
              </a:spcAft>
              <a:defRPr/>
            </a:lvl2pPr>
            <a:lvl3pPr algn="just">
              <a:lnSpc>
                <a:spcPct val="130000"/>
              </a:lnSpc>
              <a:spcBef>
                <a:spcPts val="0"/>
              </a:spcBef>
              <a:spcAft>
                <a:spcPts val="6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0AA5CB-E032-4F68-BAFB-C90F70012A11}" type="datetimeFigureOut">
              <a:rPr lang="en-US" smtClean="0"/>
              <a:pPr/>
              <a:t>26-Aug-21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AA5CB-E032-4F68-BAFB-C90F70012A11}" type="datetimeFigureOut">
              <a:rPr lang="en-US" smtClean="0"/>
              <a:pPr/>
              <a:t>26-Aug-21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0AA5CB-E032-4F68-BAFB-C90F70012A11}" type="datetimeFigureOut">
              <a:rPr lang="en-US" smtClean="0"/>
              <a:pPr/>
              <a:t>26-Aug-21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0AA5CB-E032-4F68-BAFB-C90F70012A11}" type="datetimeFigureOut">
              <a:rPr lang="en-US" smtClean="0"/>
              <a:pPr/>
              <a:t>26-Aug-21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0AA5CB-E032-4F68-BAFB-C90F70012A11}" type="datetimeFigureOut">
              <a:rPr lang="en-US" smtClean="0"/>
              <a:pPr/>
              <a:t>26-Aug-21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AA5CB-E032-4F68-BAFB-C90F70012A11}" type="datetimeFigureOut">
              <a:rPr lang="en-US" smtClean="0"/>
              <a:pPr/>
              <a:t>26-Aug-21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AA5CB-E032-4F68-BAFB-C90F70012A11}" type="datetimeFigureOut">
              <a:rPr lang="en-US" smtClean="0"/>
              <a:pPr/>
              <a:t>26-Aug-21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AA5CB-E032-4F68-BAFB-C90F70012A11}" type="datetimeFigureOut">
              <a:rPr lang="en-US" smtClean="0"/>
              <a:pPr/>
              <a:t>26-Aug-21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C301A-217D-4B8A-BEC0-9DD205003D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8000"/>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AA5CB-E032-4F68-BAFB-C90F70012A11}" type="datetimeFigureOut">
              <a:rPr lang="en-US" smtClean="0"/>
              <a:pPr/>
              <a:t>26-Aug-21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C301A-217D-4B8A-BEC0-9DD205003D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PowerPoint_Presentation2.ppt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Cancer Chemotherapy</a:t>
            </a:r>
            <a:br>
              <a:rPr lang="en-US" dirty="0" smtClean="0"/>
            </a:br>
            <a:r>
              <a:rPr lang="en-US" dirty="0" smtClean="0"/>
              <a:t/>
            </a:r>
            <a:br>
              <a:rPr lang="en-US" dirty="0" smtClean="0"/>
            </a:br>
            <a:r>
              <a:rPr lang="en-US" dirty="0" err="1" smtClean="0"/>
              <a:t>Dr.R.Balaraman.FAMS</a:t>
            </a:r>
            <a:r>
              <a:rPr lang="en-US" smtClean="0"/>
              <a:t>, FIPS</a:t>
            </a:r>
            <a:r>
              <a:rPr lang="en-US" dirty="0" smtClean="0"/>
              <a:t/>
            </a:r>
            <a:br>
              <a:rPr lang="en-US" dirty="0" smtClean="0"/>
            </a:br>
            <a:r>
              <a:rPr lang="en-US" dirty="0" smtClean="0"/>
              <a:t>Dept </a:t>
            </a:r>
            <a:r>
              <a:rPr lang="en-US" smtClean="0"/>
              <a:t>of Pharmacy</a:t>
            </a:r>
            <a:r>
              <a:rPr lang="en-US" dirty="0" smtClean="0"/>
              <a:t/>
            </a:r>
            <a:br>
              <a:rPr lang="en-US" dirty="0" smtClean="0"/>
            </a:br>
            <a:r>
              <a:rPr lang="en-US" dirty="0" smtClean="0"/>
              <a:t> </a:t>
            </a:r>
            <a:r>
              <a:rPr lang="en-US" dirty="0" smtClean="0"/>
              <a:t>Sumandeep </a:t>
            </a:r>
            <a:r>
              <a:rPr lang="en-US" dirty="0" err="1" smtClean="0"/>
              <a:t>Vidyapeet</a:t>
            </a:r>
            <a:r>
              <a:rPr lang="en-US" dirty="0" smtClean="0"/>
              <a:t> Deemed to be University</a:t>
            </a:r>
            <a:r>
              <a:rPr lang="en-US" dirty="0" smtClean="0"/>
              <a:t/>
            </a:r>
            <a:br>
              <a:rPr lang="en-US" dirty="0" smtClean="0"/>
            </a:br>
            <a:r>
              <a:rPr lang="en-US" dirty="0" err="1" smtClean="0"/>
              <a:t>Piparia</a:t>
            </a:r>
            <a:r>
              <a:rPr lang="en-US" dirty="0" smtClean="0"/>
              <a:t/>
            </a:r>
            <a:br>
              <a:rPr lang="en-US" dirty="0" smtClean="0"/>
            </a:br>
            <a:r>
              <a:rPr lang="en-US" dirty="0" smtClean="0"/>
              <a:t>Baroda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US" dirty="0" smtClean="0"/>
              <a:t>                                       The Cell Cycle</a:t>
            </a:r>
          </a:p>
          <a:p>
            <a:r>
              <a:rPr lang="en-US" dirty="0" smtClean="0"/>
              <a:t>cycle is an ordered series of events consisting of several sequential phases: G</a:t>
            </a:r>
            <a:r>
              <a:rPr lang="en-US" baseline="-25000" dirty="0" smtClean="0"/>
              <a:t>1</a:t>
            </a:r>
            <a:r>
              <a:rPr lang="en-US" dirty="0" smtClean="0"/>
              <a:t>, S, G</a:t>
            </a:r>
            <a:r>
              <a:rPr lang="en-US" baseline="-25000" dirty="0" smtClean="0"/>
              <a:t>2</a:t>
            </a:r>
            <a:r>
              <a:rPr lang="en-US" dirty="0" smtClean="0"/>
              <a:t> and M .M is the phase of </a:t>
            </a:r>
            <a:r>
              <a:rPr lang="en-US" u="sng" dirty="0" smtClean="0"/>
              <a:t>m</a:t>
            </a:r>
            <a:r>
              <a:rPr lang="en-US" dirty="0" smtClean="0"/>
              <a:t>itosis </a:t>
            </a:r>
          </a:p>
          <a:p>
            <a:r>
              <a:rPr lang="en-US" dirty="0" smtClean="0"/>
              <a:t>S is the phase of DNA </a:t>
            </a:r>
            <a:r>
              <a:rPr lang="en-US" u="sng" dirty="0" smtClean="0"/>
              <a:t>s</a:t>
            </a:r>
            <a:r>
              <a:rPr lang="en-US" dirty="0" smtClean="0"/>
              <a:t>ynthesis </a:t>
            </a:r>
          </a:p>
          <a:p>
            <a:r>
              <a:rPr lang="en-US" dirty="0" smtClean="0"/>
              <a:t>G</a:t>
            </a:r>
            <a:r>
              <a:rPr lang="en-US" baseline="-25000" dirty="0" smtClean="0"/>
              <a:t>1</a:t>
            </a:r>
            <a:r>
              <a:rPr lang="en-US" dirty="0" smtClean="0"/>
              <a:t> is the </a:t>
            </a:r>
            <a:r>
              <a:rPr lang="en-US" u="sng" dirty="0" smtClean="0"/>
              <a:t>g</a:t>
            </a:r>
            <a:r>
              <a:rPr lang="en-US" dirty="0" smtClean="0"/>
              <a:t>ap between the mitosis that gave rise to the cell and the S phase; during G</a:t>
            </a:r>
            <a:r>
              <a:rPr lang="en-US" baseline="-25000" dirty="0" smtClean="0"/>
              <a:t>1</a:t>
            </a:r>
            <a:r>
              <a:rPr lang="en-US" dirty="0" smtClean="0"/>
              <a:t>, the cell is preparing for DNA synthesis </a:t>
            </a:r>
          </a:p>
          <a:p>
            <a:r>
              <a:rPr lang="en-US" dirty="0" smtClean="0"/>
              <a:t>G</a:t>
            </a:r>
            <a:r>
              <a:rPr lang="en-US" baseline="-25000" dirty="0" smtClean="0"/>
              <a:t>2</a:t>
            </a:r>
            <a:r>
              <a:rPr lang="en-US" dirty="0" smtClean="0"/>
              <a:t> is the </a:t>
            </a:r>
            <a:r>
              <a:rPr lang="en-US" u="sng" dirty="0" smtClean="0"/>
              <a:t>g</a:t>
            </a:r>
            <a:r>
              <a:rPr lang="en-US" dirty="0" smtClean="0"/>
              <a:t>ap between S phase and the mitosis that will give rise to two daughter cells; during G</a:t>
            </a:r>
            <a:r>
              <a:rPr lang="en-US" baseline="-25000" dirty="0" smtClean="0"/>
              <a:t>2</a:t>
            </a:r>
            <a:r>
              <a:rPr lang="en-US" dirty="0" smtClean="0"/>
              <a:t>, the cell is preparing for the mitotic division into two daughter cells.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33023" t="15916" r="1191" b="12462"/>
          <a:stretch>
            <a:fillRect/>
          </a:stretch>
        </p:blipFill>
        <p:spPr bwMode="auto">
          <a:xfrm>
            <a:off x="381000" y="0"/>
            <a:ext cx="87630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graphicFrame>
        <p:nvGraphicFramePr>
          <p:cNvPr id="29698" name="Object 2"/>
          <p:cNvGraphicFramePr>
            <a:graphicFrameLocks noChangeAspect="1"/>
          </p:cNvGraphicFramePr>
          <p:nvPr/>
        </p:nvGraphicFramePr>
        <p:xfrm>
          <a:off x="0" y="0"/>
          <a:ext cx="9144000" cy="6858000"/>
        </p:xfrm>
        <a:graphic>
          <a:graphicData uri="http://schemas.openxmlformats.org/presentationml/2006/ole">
            <p:oleObj spid="_x0000_s29698" name="Presentation" r:id="rId3" imgW="4570551" imgH="3427315" progId="PowerPoint.Show.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1"/>
          </p:nvPr>
        </p:nvPicPr>
        <p:blipFill>
          <a:blip r:embed="rId2"/>
          <a:srcRect l="29110" t="26527" r="11205" b="1378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
            <a:ext cx="9144000" cy="7391400"/>
          </a:xfrm>
        </p:spPr>
        <p:txBody>
          <a:bodyPr>
            <a:noAutofit/>
          </a:bodyPr>
          <a:lstStyle/>
          <a:p>
            <a:r>
              <a:rPr lang="en-US" sz="1600" dirty="0" smtClean="0"/>
              <a:t>CELL PROLIFERATION </a:t>
            </a:r>
          </a:p>
          <a:p>
            <a:r>
              <a:rPr lang="en-US" sz="1600" dirty="0" smtClean="0"/>
              <a:t>None Cell proliferation is involved in many physiological and pathological processes including growth, healing, repair, hypertrophy, hyperplasia and the development of </a:t>
            </a:r>
            <a:r>
              <a:rPr lang="en-US" sz="1600" dirty="0" err="1" smtClean="0"/>
              <a:t>tumours</a:t>
            </a:r>
            <a:r>
              <a:rPr lang="en-US" sz="1600" dirty="0" smtClean="0"/>
              <a:t>. Angiogenesis (the development of new blood vessels) necessarily occurs during many of these processes.  The cell cycle . The term </a:t>
            </a:r>
            <a:r>
              <a:rPr lang="en-US" sz="1600" i="1" dirty="0" smtClean="0"/>
              <a:t>cell cycle</a:t>
            </a:r>
            <a:r>
              <a:rPr lang="en-US" sz="1600" dirty="0" smtClean="0"/>
              <a:t> refers to the sequence of events that take place within a cell as it tools up for division.                                              </a:t>
            </a:r>
            <a:r>
              <a:rPr lang="en-US" sz="1600" b="1" dirty="0" smtClean="0"/>
              <a:t>The phases of the cell cycle are</a:t>
            </a:r>
          </a:p>
          <a:p>
            <a:pPr algn="ctr"/>
            <a:r>
              <a:rPr lang="en-US" sz="1600" b="1" dirty="0" smtClean="0"/>
              <a:t>G</a:t>
            </a:r>
            <a:r>
              <a:rPr lang="en-US" sz="1600" b="1" baseline="-25000" dirty="0" smtClean="0"/>
              <a:t>1</a:t>
            </a:r>
            <a:r>
              <a:rPr lang="en-US" sz="1600" b="1" dirty="0" smtClean="0"/>
              <a:t>-preparation for </a:t>
            </a:r>
            <a:r>
              <a:rPr lang="en-US" sz="1600" b="1" dirty="0" err="1" smtClean="0"/>
              <a:t>DNAsynthesis</a:t>
            </a:r>
            <a:r>
              <a:rPr lang="en-US" sz="1600" dirty="0" smtClean="0"/>
              <a:t/>
            </a:r>
            <a:br>
              <a:rPr lang="en-US" sz="1600" dirty="0" smtClean="0"/>
            </a:br>
            <a:r>
              <a:rPr lang="en-US" sz="1600" b="1" dirty="0" smtClean="0"/>
              <a:t>S-DNA synthesis</a:t>
            </a:r>
            <a:br>
              <a:rPr lang="en-US" sz="1600" b="1" dirty="0" smtClean="0"/>
            </a:br>
            <a:r>
              <a:rPr lang="en-US" sz="1600" b="1" dirty="0" smtClean="0"/>
              <a:t>G</a:t>
            </a:r>
            <a:r>
              <a:rPr lang="en-US" sz="1600" b="1" baseline="-25000" dirty="0" smtClean="0"/>
              <a:t>2</a:t>
            </a:r>
            <a:r>
              <a:rPr lang="en-US" sz="1600" b="1" dirty="0" smtClean="0"/>
              <a:t>-preparation for division </a:t>
            </a:r>
            <a:br>
              <a:rPr lang="en-US" sz="1600" b="1" dirty="0" smtClean="0"/>
            </a:br>
            <a:r>
              <a:rPr lang="en-US" sz="1600" b="1" dirty="0" smtClean="0"/>
              <a:t>M-mitosis-division into two daughter cells</a:t>
            </a:r>
            <a:r>
              <a:rPr lang="en-US" sz="1600" dirty="0" smtClean="0"/>
              <a:t>. </a:t>
            </a:r>
          </a:p>
          <a:p>
            <a:r>
              <a:rPr lang="en-US" sz="1600" dirty="0" smtClean="0"/>
              <a:t>Growth factor action stimulates a quiescent cell-said to be in G</a:t>
            </a:r>
            <a:r>
              <a:rPr lang="en-US" sz="1600" baseline="-25000" dirty="0" smtClean="0"/>
              <a:t>0</a:t>
            </a:r>
            <a:r>
              <a:rPr lang="en-US" sz="1600" dirty="0" smtClean="0"/>
              <a:t> (G </a:t>
            </a:r>
            <a:r>
              <a:rPr lang="en-US" sz="1600" dirty="0" err="1" smtClean="0"/>
              <a:t>nought</a:t>
            </a:r>
            <a:r>
              <a:rPr lang="en-US" sz="1600" dirty="0" smtClean="0"/>
              <a:t>)-to divide, i.e. to start on G</a:t>
            </a:r>
            <a:r>
              <a:rPr lang="en-US" sz="1600" baseline="-25000" dirty="0" smtClean="0"/>
              <a:t>1</a:t>
            </a:r>
            <a:r>
              <a:rPr lang="en-US" sz="1600" dirty="0" smtClean="0"/>
              <a:t> phase. </a:t>
            </a:r>
          </a:p>
          <a:p>
            <a:r>
              <a:rPr lang="en-US" sz="1600" dirty="0" smtClean="0"/>
              <a:t>In G</a:t>
            </a:r>
            <a:r>
              <a:rPr lang="en-US" sz="1600" baseline="-25000" dirty="0" smtClean="0"/>
              <a:t>0</a:t>
            </a:r>
            <a:r>
              <a:rPr lang="en-US" sz="1600" dirty="0" smtClean="0"/>
              <a:t> phase, a </a:t>
            </a:r>
            <a:r>
              <a:rPr lang="en-US" sz="1600" dirty="0" err="1" smtClean="0"/>
              <a:t>hypophosphorylated</a:t>
            </a:r>
            <a:r>
              <a:rPr lang="en-US" sz="1600" dirty="0" smtClean="0"/>
              <a:t> protein, coded for by the </a:t>
            </a:r>
            <a:r>
              <a:rPr lang="en-US" sz="1600" i="1" dirty="0" err="1" smtClean="0"/>
              <a:t>Rb</a:t>
            </a:r>
            <a:r>
              <a:rPr lang="en-US" sz="1600" dirty="0" smtClean="0"/>
              <a:t> gene, holds the cycle in check by inhibiting expression of critical factors necessary for DNA replication. </a:t>
            </a:r>
          </a:p>
          <a:p>
            <a:r>
              <a:rPr lang="en-US" sz="1600" dirty="0" smtClean="0"/>
              <a:t>Progress through the cycle is controlled by specific </a:t>
            </a:r>
            <a:r>
              <a:rPr lang="en-US" sz="1600" dirty="0" err="1" smtClean="0"/>
              <a:t>kinases</a:t>
            </a:r>
            <a:r>
              <a:rPr lang="en-US" sz="1600" dirty="0" smtClean="0"/>
              <a:t> (</a:t>
            </a:r>
            <a:r>
              <a:rPr lang="en-US" sz="1600" dirty="0" err="1" smtClean="0"/>
              <a:t>cyclin</a:t>
            </a:r>
            <a:r>
              <a:rPr lang="en-US" sz="1600" dirty="0" smtClean="0"/>
              <a:t>-dependent </a:t>
            </a:r>
            <a:r>
              <a:rPr lang="en-US" sz="1600" dirty="0" err="1" smtClean="0"/>
              <a:t>kinases</a:t>
            </a:r>
            <a:r>
              <a:rPr lang="en-US" sz="1600" dirty="0" smtClean="0"/>
              <a:t>, </a:t>
            </a:r>
            <a:r>
              <a:rPr lang="en-US" sz="1600" dirty="0" err="1" smtClean="0"/>
              <a:t>cdks</a:t>
            </a:r>
            <a:r>
              <a:rPr lang="en-US" sz="1600" dirty="0" smtClean="0"/>
              <a:t>) that are activated by binding to proteins termed </a:t>
            </a:r>
            <a:r>
              <a:rPr lang="en-US" sz="1600" i="1" dirty="0" err="1" smtClean="0"/>
              <a:t>cyclins</a:t>
            </a:r>
            <a:r>
              <a:rPr lang="en-US" sz="1600" dirty="0" smtClean="0"/>
              <a:t>. </a:t>
            </a:r>
          </a:p>
          <a:p>
            <a:r>
              <a:rPr lang="en-US" sz="1600" dirty="0" smtClean="0"/>
              <a:t>Four main </a:t>
            </a:r>
            <a:r>
              <a:rPr lang="en-US" sz="1600" dirty="0" err="1" smtClean="0"/>
              <a:t>cyclin</a:t>
            </a:r>
            <a:r>
              <a:rPr lang="en-US" sz="1600" dirty="0" smtClean="0"/>
              <a:t>/</a:t>
            </a:r>
            <a:r>
              <a:rPr lang="en-US" sz="1600" dirty="0" err="1" smtClean="0"/>
              <a:t>cdk</a:t>
            </a:r>
            <a:r>
              <a:rPr lang="en-US" sz="1600" dirty="0" smtClean="0"/>
              <a:t> complexes involving </a:t>
            </a:r>
            <a:r>
              <a:rPr lang="en-US" sz="1600" dirty="0" err="1" smtClean="0"/>
              <a:t>cyclins</a:t>
            </a:r>
            <a:r>
              <a:rPr lang="en-US" sz="1600" dirty="0" smtClean="0"/>
              <a:t> D, E, A and B drive the cycle; the first complex, </a:t>
            </a:r>
            <a:r>
              <a:rPr lang="en-US" sz="1600" dirty="0" err="1" smtClean="0"/>
              <a:t>cyclin</a:t>
            </a:r>
            <a:r>
              <a:rPr lang="en-US" sz="1600" dirty="0" smtClean="0"/>
              <a:t> D/</a:t>
            </a:r>
            <a:r>
              <a:rPr lang="en-US" sz="1600" dirty="0" err="1" smtClean="0"/>
              <a:t>cdk</a:t>
            </a:r>
            <a:r>
              <a:rPr lang="en-US" sz="1600" dirty="0" smtClean="0"/>
              <a:t>, releases the </a:t>
            </a:r>
            <a:r>
              <a:rPr lang="en-US" sz="1600" dirty="0" err="1" smtClean="0"/>
              <a:t>Rb</a:t>
            </a:r>
            <a:r>
              <a:rPr lang="en-US" sz="1600" dirty="0" smtClean="0"/>
              <a:t> protein-mediated inhibition. </a:t>
            </a:r>
          </a:p>
          <a:p>
            <a:r>
              <a:rPr lang="en-US" sz="1600" dirty="0" smtClean="0"/>
              <a:t>Various families of proteins act as </a:t>
            </a:r>
            <a:r>
              <a:rPr lang="en-US" sz="1600" dirty="0" err="1" smtClean="0"/>
              <a:t>cdk</a:t>
            </a:r>
            <a:r>
              <a:rPr lang="en-US" sz="1600" dirty="0" smtClean="0"/>
              <a:t> inhibitors. Important is protein p21, which is expressed when DNA damage causes transcription of gene </a:t>
            </a:r>
            <a:r>
              <a:rPr lang="en-US" sz="1600" i="1" dirty="0" smtClean="0"/>
              <a:t>p53</a:t>
            </a:r>
            <a:r>
              <a:rPr lang="en-US" sz="1600" dirty="0" smtClean="0"/>
              <a:t>. The p21 protein stops the cycle at check point 1. </a:t>
            </a:r>
          </a:p>
          <a:p>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THE SPECIAL CHARACTERISTICS OF CANCER CELLS  UNCONTROLLED PROLIFERATION </a:t>
            </a:r>
          </a:p>
          <a:p>
            <a:r>
              <a:rPr lang="en-US" dirty="0" smtClean="0"/>
              <a:t>Some healthy cells (such as neurons) have little or no capacity to divide and proliferate, whereas others, in the bone marrow and the epithelium of the gastrointestinal tract for example, have the property of continuous rapid division. Some cancer cells multiply slowly (e.g. those in plasma cell </a:t>
            </a:r>
            <a:r>
              <a:rPr lang="en-US" dirty="0" err="1" smtClean="0"/>
              <a:t>tumours</a:t>
            </a:r>
            <a:r>
              <a:rPr lang="en-US" dirty="0" smtClean="0"/>
              <a:t>) and some much more rapidly (e.g. the cells of </a:t>
            </a:r>
            <a:r>
              <a:rPr lang="en-US" dirty="0" err="1" smtClean="0"/>
              <a:t>Burkitt's</a:t>
            </a:r>
            <a:r>
              <a:rPr lang="en-US" dirty="0" smtClean="0"/>
              <a:t> lymphoma). It is therefore not generally true that cancer cells proliferate faster than normal cells. The significant issue is that cancer cells have </a:t>
            </a:r>
            <a:r>
              <a:rPr lang="en-US" i="1" dirty="0" smtClean="0"/>
              <a:t>escaped from the mechanisms that normally regulate cell division and tissue growth</a:t>
            </a:r>
            <a:r>
              <a:rPr lang="en-US" dirty="0" smtClean="0"/>
              <a:t>. It is this, rather than their </a:t>
            </a:r>
            <a:r>
              <a:rPr lang="en-US" i="1" dirty="0" smtClean="0"/>
              <a:t>rate</a:t>
            </a:r>
            <a:r>
              <a:rPr lang="en-US" dirty="0" smtClean="0"/>
              <a:t> of proliferation, that distinguishes them from normal cells. Body What are the changes that lead to the uncontrolled proliferation of </a:t>
            </a:r>
            <a:r>
              <a:rPr lang="en-US" dirty="0" err="1" smtClean="0"/>
              <a:t>tumour</a:t>
            </a:r>
            <a:r>
              <a:rPr lang="en-US" dirty="0" smtClean="0"/>
              <a:t> cells? Inactivation of </a:t>
            </a:r>
            <a:r>
              <a:rPr lang="en-US" dirty="0" err="1" smtClean="0"/>
              <a:t>tumour</a:t>
            </a:r>
            <a:r>
              <a:rPr lang="en-US" dirty="0" smtClean="0"/>
              <a:t> suppressor genes or transformation of proto-</a:t>
            </a:r>
            <a:r>
              <a:rPr lang="en-US" dirty="0" err="1" smtClean="0"/>
              <a:t>oncogenes</a:t>
            </a:r>
            <a:r>
              <a:rPr lang="en-US" dirty="0" smtClean="0"/>
              <a:t> into </a:t>
            </a:r>
            <a:r>
              <a:rPr lang="en-US" dirty="0" err="1" smtClean="0"/>
              <a:t>oncogenes</a:t>
            </a:r>
            <a:r>
              <a:rPr lang="en-US" dirty="0" smtClean="0"/>
              <a:t> can confer autonomy of growth on a cell and thus result in uncontrolled proliferation by producing changes in several cellular systems , including: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686800" cy="6248400"/>
          </a:xfrm>
        </p:spPr>
        <p:txBody>
          <a:bodyPr>
            <a:noAutofit/>
          </a:bodyPr>
          <a:lstStyle/>
          <a:p>
            <a:r>
              <a:rPr lang="en-IN" sz="2800" i="1" dirty="0" smtClean="0"/>
              <a:t>growth factors</a:t>
            </a:r>
            <a:r>
              <a:rPr lang="en-IN" sz="2800" dirty="0" smtClean="0"/>
              <a:t>, their receptors and signalling pathways </a:t>
            </a:r>
          </a:p>
          <a:p>
            <a:r>
              <a:rPr lang="en-IN" sz="2800" dirty="0" smtClean="0"/>
              <a:t>the </a:t>
            </a:r>
            <a:r>
              <a:rPr lang="en-IN" sz="2800" i="1" dirty="0" smtClean="0"/>
              <a:t>cell cycle transducers</a:t>
            </a:r>
            <a:r>
              <a:rPr lang="en-IN" sz="2800" dirty="0" smtClean="0"/>
              <a:t>, for example </a:t>
            </a:r>
            <a:r>
              <a:rPr lang="en-IN" sz="2800" dirty="0" err="1" smtClean="0"/>
              <a:t>cyclins</a:t>
            </a:r>
            <a:r>
              <a:rPr lang="en-IN" sz="2800" dirty="0" smtClean="0"/>
              <a:t>, </a:t>
            </a:r>
            <a:r>
              <a:rPr lang="en-IN" sz="2800" dirty="0" err="1" smtClean="0"/>
              <a:t>cyclin</a:t>
            </a:r>
            <a:r>
              <a:rPr lang="en-IN" sz="2800" dirty="0" smtClean="0"/>
              <a:t>-dependent </a:t>
            </a:r>
            <a:r>
              <a:rPr lang="en-IN" sz="2800" dirty="0" err="1" smtClean="0"/>
              <a:t>kinases</a:t>
            </a:r>
            <a:r>
              <a:rPr lang="en-IN" sz="2800" dirty="0" smtClean="0"/>
              <a:t> (</a:t>
            </a:r>
            <a:r>
              <a:rPr lang="en-IN" sz="2800" i="1" dirty="0" err="1" smtClean="0"/>
              <a:t>cdks</a:t>
            </a:r>
            <a:r>
              <a:rPr lang="en-IN" sz="2800" dirty="0" smtClean="0"/>
              <a:t>) or the </a:t>
            </a:r>
            <a:r>
              <a:rPr lang="en-IN" sz="2800" i="1" dirty="0" err="1" smtClean="0"/>
              <a:t>cdk</a:t>
            </a:r>
            <a:r>
              <a:rPr lang="en-IN" sz="2800" dirty="0" smtClean="0"/>
              <a:t> inhibitors </a:t>
            </a:r>
          </a:p>
          <a:p>
            <a:r>
              <a:rPr lang="en-IN" sz="2800" dirty="0" smtClean="0"/>
              <a:t>the </a:t>
            </a:r>
            <a:r>
              <a:rPr lang="en-IN" sz="2800" i="1" dirty="0" smtClean="0"/>
              <a:t>apoptotic machinery</a:t>
            </a:r>
            <a:r>
              <a:rPr lang="en-IN" sz="2800" dirty="0" smtClean="0"/>
              <a:t> that normally disposes of abnormal cells </a:t>
            </a:r>
          </a:p>
          <a:p>
            <a:r>
              <a:rPr lang="en-IN" sz="2800" i="1" dirty="0" smtClean="0"/>
              <a:t>telomerase expression</a:t>
            </a:r>
            <a:r>
              <a:rPr lang="en-IN" sz="2800" dirty="0" smtClean="0"/>
              <a:t> </a:t>
            </a:r>
          </a:p>
          <a:p>
            <a:r>
              <a:rPr lang="en-IN" sz="2800" i="1" dirty="0" smtClean="0"/>
              <a:t>local blood vessels</a:t>
            </a:r>
            <a:r>
              <a:rPr lang="en-IN" sz="2800" dirty="0" smtClean="0"/>
              <a:t>, resulting from tumour-directed angiogenesis</a:t>
            </a:r>
            <a:r>
              <a:rPr lang="en-IN" sz="1400" dirty="0" smtClean="0"/>
              <a:t>. </a:t>
            </a:r>
            <a:endParaRPr lang="en-IN"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Telomere</a:t>
            </a:r>
            <a:endParaRPr lang="en-US" dirty="0"/>
          </a:p>
        </p:txBody>
      </p:sp>
      <p:graphicFrame>
        <p:nvGraphicFramePr>
          <p:cNvPr id="1026" name="Object 2"/>
          <p:cNvGraphicFramePr>
            <a:graphicFrameLocks noChangeAspect="1"/>
          </p:cNvGraphicFramePr>
          <p:nvPr/>
        </p:nvGraphicFramePr>
        <p:xfrm>
          <a:off x="1447800" y="2057400"/>
          <a:ext cx="6854825" cy="4648200"/>
        </p:xfrm>
        <a:graphic>
          <a:graphicData uri="http://schemas.openxmlformats.org/presentationml/2006/ole">
            <p:oleObj spid="_x0000_s1026" name="Presentation" r:id="rId3" imgW="4568804" imgH="3425985" progId="PowerPoint.Show.12">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30469" t="28125" r="15625" b="26042"/>
          <a:stretch>
            <a:fillRect/>
          </a:stretch>
        </p:blipFill>
        <p:spPr bwMode="auto">
          <a:xfrm>
            <a:off x="0" y="228600"/>
            <a:ext cx="9144000" cy="6629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800" dirty="0" smtClean="0"/>
              <a:t>Potentially all the genes coding for the above components could be regarded as </a:t>
            </a:r>
            <a:r>
              <a:rPr lang="en-IN" sz="2800" dirty="0" err="1" smtClean="0"/>
              <a:t>oncogenes</a:t>
            </a:r>
            <a:r>
              <a:rPr lang="en-IN" sz="2800" dirty="0" smtClean="0"/>
              <a:t> or tumour suppressor genes  although not all are equally prone to malignant transformation. It should be understood that malignant transformation of several components is needed for the development </a:t>
            </a:r>
            <a:r>
              <a:rPr lang="en-IN" sz="2800" smtClean="0"/>
              <a:t>of cancer</a:t>
            </a:r>
            <a:endParaRPr lang="en-IN"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lnSpc>
                <a:spcPct val="150000"/>
              </a:lnSpc>
            </a:pPr>
            <a:r>
              <a:rPr lang="en-US" sz="2000" dirty="0" smtClean="0"/>
              <a:t>Cancer is a disease </a:t>
            </a:r>
            <a:r>
              <a:rPr lang="en-US" sz="2000" dirty="0" err="1" smtClean="0"/>
              <a:t>characterised</a:t>
            </a:r>
            <a:r>
              <a:rPr lang="en-US" sz="2000" dirty="0" smtClean="0"/>
              <a:t> by uncontrolled multiplication and spread of abnormal forms of the body's own cells. It is one of the major causes of death in the developed nations: one in three people will be diagnosed with cancer during their lifetime, and in 2001 (for example) 270000 new cases were reported in the UK. Cancer is also responsible for approximately one-quarter of all deaths in the UK, with lung and bowel cancer comprising the largest category, closely followed by breast and prostate cancer. At first sight, incidence figures for the past 100 years or so give the impression that the disease is increasing in developed countries, but cancer is largely a disease of later life, and with advances in public health and medical science many more people now live to an age where they are more liable to contract cancer. </a:t>
            </a:r>
          </a:p>
          <a:p>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sz="1600" dirty="0" smtClean="0"/>
              <a:t>      Apoptosis and the genesis of a cancer cell Body:</a:t>
            </a:r>
          </a:p>
          <a:p>
            <a:pPr>
              <a:buNone/>
            </a:pPr>
            <a:r>
              <a:rPr lang="en-IN" sz="1600" dirty="0" smtClean="0"/>
              <a:t>       Apoptosis is programmed cell death and genetic mutations in the </a:t>
            </a:r>
            <a:r>
              <a:rPr lang="en-IN" sz="1600" dirty="0" err="1" smtClean="0"/>
              <a:t>antiapoptotic</a:t>
            </a:r>
            <a:r>
              <a:rPr lang="en-IN" sz="1600" dirty="0" smtClean="0"/>
              <a:t> genes are usually a prerequisite for cancer; indeed, resistance to apoptosis is a hallmark of the disease. It can be brought about by inactivation of </a:t>
            </a:r>
            <a:r>
              <a:rPr lang="en-IN" sz="1600" dirty="0" err="1" smtClean="0"/>
              <a:t>proapoptotic</a:t>
            </a:r>
            <a:r>
              <a:rPr lang="en-IN" sz="1600" dirty="0" smtClean="0"/>
              <a:t> factors or by activation of </a:t>
            </a:r>
            <a:r>
              <a:rPr lang="en-IN" sz="1600" dirty="0" err="1" smtClean="0"/>
              <a:t>antiapoptotic</a:t>
            </a:r>
            <a:r>
              <a:rPr lang="en-IN" sz="1600" dirty="0" smtClean="0"/>
              <a:t> factors. </a:t>
            </a:r>
          </a:p>
          <a:p>
            <a:pPr>
              <a:buNone/>
            </a:pPr>
            <a:r>
              <a:rPr lang="en-IN" sz="1600" dirty="0" smtClean="0"/>
              <a:t>      Telomerase expression : </a:t>
            </a:r>
          </a:p>
          <a:p>
            <a:pPr>
              <a:buNone/>
            </a:pPr>
            <a:r>
              <a:rPr lang="en-IN" sz="1600" dirty="0" smtClean="0"/>
              <a:t>      Telomeres are specialised structures that cap the ends of chromosomes-like the small metal tubes on the end of shoelaces-protecting them from degradation, rearrangement and fusion with other chromosomes. Put simply, DNA polymerase cannot easily duplicate the last few nucleotides at the ends of DNA, and telomeres prevent loss of the 'end' genes. With each round of cell division, a portion of the telomere is eroded, so that eventually it becomes non-functional. At this point, DNA replication ceases and the cell becomes senescent.  Rapidly dividing cells, such as stem cells and those of the bone marrow, the </a:t>
            </a:r>
            <a:r>
              <a:rPr lang="en-IN" sz="1600" dirty="0" err="1" smtClean="0"/>
              <a:t>germline</a:t>
            </a:r>
            <a:r>
              <a:rPr lang="en-IN" sz="1600" dirty="0" smtClean="0"/>
              <a:t>, and the epithelium of the gastrointestinal tract, express </a:t>
            </a:r>
            <a:r>
              <a:rPr lang="en-IN" sz="1600" i="1" dirty="0" smtClean="0"/>
              <a:t>telomerase</a:t>
            </a:r>
            <a:r>
              <a:rPr lang="en-IN" sz="1600" dirty="0" smtClean="0"/>
              <a:t>, an enzyme that maintains and stabilises telomeres. While it is absent from most fully differentiated somatic cells, about 95% of late-stage malignant tumours do express the enzyme, and it is this that may confer 'immortality' on cancer cells. </a:t>
            </a:r>
            <a:endParaRPr lang="en-IN"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IN" dirty="0" smtClean="0"/>
              <a:t>The control of tumour-related blood vessels Body.</a:t>
            </a:r>
          </a:p>
          <a:p>
            <a:pPr>
              <a:buNone/>
            </a:pPr>
            <a:r>
              <a:rPr lang="en-IN" dirty="0" smtClean="0"/>
              <a:t>     The factors described above lead to the uncontrolled proliferation of individual cancer cells, but we also need to consider factors that influence the total tumour mass. The actual growth of a solid tumour depends absolutely on the development of its own blood supply. Tumours 1-2 mm in diameter can obtain nutrients by diffusion, but any further expansion requires </a:t>
            </a:r>
            <a:r>
              <a:rPr lang="en-IN" i="1" dirty="0" smtClean="0"/>
              <a:t>angiogenesis</a:t>
            </a:r>
            <a:r>
              <a:rPr lang="en-IN" dirty="0" smtClean="0"/>
              <a:t>, the development of new blood vessels .Angiogenesis occurs in response to growth factors produced by the growing </a:t>
            </a:r>
            <a:r>
              <a:rPr lang="en-IN" dirty="0" err="1" smtClean="0"/>
              <a:t>tumor</a:t>
            </a:r>
            <a:r>
              <a:rPr lang="en-IN" dirty="0" smtClean="0"/>
              <a:t>.</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35625" t="25000" r="1875" b="1015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IN" dirty="0" smtClean="0"/>
              <a:t>INVASIVENESS Body</a:t>
            </a:r>
          </a:p>
          <a:p>
            <a:pPr>
              <a:buNone/>
            </a:pPr>
            <a:r>
              <a:rPr lang="en-IN" dirty="0" smtClean="0"/>
              <a:t>     Normal cells are not found outside their 'designated' tissue of origin; for example, liver cells are not found in the bladder and pancreatic cells are not found in the testis. This is because, during differentiation and tissue or organ growth, normal cells develop certain spatial relationships with respect to each other. These relationships are maintained by various tissue-specific survival factors that prevent apoptosis  In this way, any cells that escape accidentally lose these survival signals and die.  Consequently, although the cells of the normal mucosal epithelium of the rectum proliferate continuously as the lining is shed, they remain as a lining epithelium. A cancer of the rectal mucosa, by comparison, invades other tissues forming the rectum and may even invade the tissues of other pelvic organs. Cancer cells have not only lost, through mutation, the restraints that act on normal cells, but they also secrete enzymes (e.g. </a:t>
            </a:r>
            <a:r>
              <a:rPr lang="en-IN" dirty="0" err="1" smtClean="0"/>
              <a:t>metalloproteinases</a:t>
            </a:r>
            <a:r>
              <a:rPr lang="en-IN" dirty="0" smtClean="0"/>
              <a:t>; ) that break down the extracellular matrix, enabling them to move around. </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t>METASTASES :</a:t>
            </a:r>
            <a:r>
              <a:rPr lang="en-IN" i="1" dirty="0" smtClean="0"/>
              <a:t>Metastases</a:t>
            </a:r>
            <a:r>
              <a:rPr lang="en-IN" dirty="0" smtClean="0"/>
              <a:t> are secondary tumours formed by cells that have been released from the initial or </a:t>
            </a:r>
            <a:r>
              <a:rPr lang="en-IN" i="1" dirty="0" smtClean="0"/>
              <a:t>primary tumour</a:t>
            </a:r>
            <a:r>
              <a:rPr lang="en-IN" dirty="0" smtClean="0"/>
              <a:t> and have reached other sites through blood vessels or </a:t>
            </a:r>
            <a:r>
              <a:rPr lang="en-IN" dirty="0" err="1" smtClean="0"/>
              <a:t>lymphatics</a:t>
            </a:r>
            <a:r>
              <a:rPr lang="en-IN" dirty="0" smtClean="0"/>
              <a:t>, or as a result of being shed into body cavities. Metastases are the principal cause of mortality and morbidity in most cancers and constitute a major problem for cancer therapy.  </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34084" t="15916" r="3246" b="4504"/>
          <a:stretch>
            <a:fillRect/>
          </a:stretch>
        </p:blipFill>
        <p:spPr bwMode="auto">
          <a:xfrm>
            <a:off x="0" y="228600"/>
            <a:ext cx="9144000" cy="4572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46875" t="66667" r="12755" b="12500"/>
          <a:stretch>
            <a:fillRect/>
          </a:stretch>
        </p:blipFill>
        <p:spPr bwMode="auto">
          <a:xfrm>
            <a:off x="685800" y="4800600"/>
            <a:ext cx="84582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smtClean="0"/>
              <a:t>Secondary tumours occur more frequently in some tissues than in others. For example, metastases of mammary cancers are often found in lung, bone and brain. The reason for this is that breast cancer cells express </a:t>
            </a:r>
            <a:r>
              <a:rPr lang="en-IN" dirty="0" err="1" smtClean="0"/>
              <a:t>chemokine</a:t>
            </a:r>
            <a:r>
              <a:rPr lang="en-IN" dirty="0" smtClean="0"/>
              <a:t> receptors such as CXR4 on their surfaces, and </a:t>
            </a:r>
            <a:r>
              <a:rPr lang="en-IN" dirty="0" err="1" smtClean="0"/>
              <a:t>chemokines</a:t>
            </a:r>
            <a:r>
              <a:rPr lang="en-IN" dirty="0" smtClean="0"/>
              <a:t> that recognise these receptors are expressed at high level in these tissues but not in others (e.g. kidney), facilitating the selective accumulation of cells at these sites. </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41780" t="29179" r="9215" b="1246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1000"/>
            <a:ext cx="9144000" cy="6477000"/>
          </a:xfrm>
        </p:spPr>
        <p:txBody>
          <a:bodyPr>
            <a:noAutofit/>
          </a:bodyPr>
          <a:lstStyle/>
          <a:p>
            <a:r>
              <a:rPr lang="en-US" sz="1800" dirty="0" smtClean="0"/>
              <a:t>However, continuous exponential growth of this sort does not usually occur. In the case of most solid </a:t>
            </a:r>
            <a:r>
              <a:rPr lang="en-US" sz="1800" dirty="0" err="1" smtClean="0"/>
              <a:t>tumours</a:t>
            </a:r>
            <a:r>
              <a:rPr lang="en-US" sz="1800" dirty="0" smtClean="0"/>
              <a:t> (for example of lung, stomach, uterus and so on), as opposed to </a:t>
            </a:r>
            <a:r>
              <a:rPr lang="en-US" sz="1800" i="1" dirty="0" err="1" smtClean="0"/>
              <a:t>leukaemias</a:t>
            </a:r>
            <a:r>
              <a:rPr lang="en-US" sz="1800" dirty="0" smtClean="0"/>
              <a:t> (</a:t>
            </a:r>
            <a:r>
              <a:rPr lang="en-US" sz="1800" dirty="0" err="1" smtClean="0"/>
              <a:t>tumours</a:t>
            </a:r>
            <a:r>
              <a:rPr lang="en-US" sz="1800" dirty="0" smtClean="0"/>
              <a:t> of white blood cells), the growth rate falls as the neoplasm grows. This is partly because the </a:t>
            </a:r>
            <a:r>
              <a:rPr lang="en-US" sz="1800" dirty="0" err="1" smtClean="0"/>
              <a:t>tumour</a:t>
            </a:r>
            <a:r>
              <a:rPr lang="en-US" sz="1800" dirty="0" smtClean="0"/>
              <a:t> partially necroses as it outgrows its ability to maintain its blood supply, and partly because not all the cells proliferate continuously. The cells of a solid </a:t>
            </a:r>
            <a:r>
              <a:rPr lang="en-US" sz="1800" dirty="0" err="1" smtClean="0"/>
              <a:t>tumour</a:t>
            </a:r>
            <a:r>
              <a:rPr lang="en-US" sz="1800" dirty="0" smtClean="0"/>
              <a:t> can be considered as belonging to three compartments: </a:t>
            </a:r>
          </a:p>
          <a:p>
            <a:r>
              <a:rPr lang="en-US" sz="1800" dirty="0" smtClean="0"/>
              <a:t> </a:t>
            </a:r>
            <a:r>
              <a:rPr lang="en-US" sz="1800" i="1" dirty="0" smtClean="0"/>
              <a:t>compartment A</a:t>
            </a:r>
            <a:r>
              <a:rPr lang="en-US" sz="1800" dirty="0" smtClean="0"/>
              <a:t> consists of dividing cells, possibly being continuously in cell cycle </a:t>
            </a:r>
          </a:p>
          <a:p>
            <a:r>
              <a:rPr lang="en-US" sz="1800" i="1" dirty="0" smtClean="0"/>
              <a:t>compartment B</a:t>
            </a:r>
            <a:r>
              <a:rPr lang="en-US" sz="1800" dirty="0" smtClean="0"/>
              <a:t> consists of resting cells (G</a:t>
            </a:r>
            <a:r>
              <a:rPr lang="en-US" sz="1800" baseline="-25000" dirty="0" smtClean="0"/>
              <a:t>0</a:t>
            </a:r>
            <a:r>
              <a:rPr lang="en-US" sz="1800" dirty="0" smtClean="0"/>
              <a:t> phase) which, although not dividing, are potentially able to do so </a:t>
            </a:r>
          </a:p>
          <a:p>
            <a:r>
              <a:rPr lang="en-US" sz="1800" i="1" dirty="0" smtClean="0"/>
              <a:t>compartment C</a:t>
            </a:r>
            <a:r>
              <a:rPr lang="en-US" sz="1800" dirty="0" smtClean="0"/>
              <a:t> consists of cells that are no longer able to divide but which contribute to the </a:t>
            </a:r>
            <a:r>
              <a:rPr lang="en-US" sz="1800" dirty="0" err="1" smtClean="0"/>
              <a:t>tumour</a:t>
            </a:r>
            <a:r>
              <a:rPr lang="en-US" sz="1800" dirty="0" smtClean="0"/>
              <a:t> volume. </a:t>
            </a:r>
          </a:p>
          <a:p>
            <a:r>
              <a:rPr lang="en-US" sz="1800" dirty="0" smtClean="0"/>
              <a:t> None Essentially, only cells in compartment A, which may form as little as 5% of some solid </a:t>
            </a:r>
            <a:r>
              <a:rPr lang="en-US" sz="1800" dirty="0" err="1" smtClean="0"/>
              <a:t>tumours</a:t>
            </a:r>
            <a:r>
              <a:rPr lang="en-US" sz="1800" dirty="0" smtClean="0"/>
              <a:t>, are susceptible to the main current </a:t>
            </a:r>
            <a:r>
              <a:rPr lang="en-US" sz="1800" dirty="0" err="1" smtClean="0"/>
              <a:t>cytotoxic</a:t>
            </a:r>
            <a:r>
              <a:rPr lang="en-US" sz="1800" dirty="0" smtClean="0"/>
              <a:t> drugs, as is explained below. The cells in compartment C do not constitute a problem, but it is the existence of compartment B that makes cancer chemotherapy difficult, because these cells are not very sensitive to </a:t>
            </a:r>
            <a:r>
              <a:rPr lang="en-US" sz="1800" dirty="0" err="1" smtClean="0"/>
              <a:t>cytotoxic</a:t>
            </a:r>
            <a:r>
              <a:rPr lang="en-US" sz="1800" dirty="0" smtClean="0"/>
              <a:t> drugs and are liable to re-enter compartment A following chemotherapy. </a:t>
            </a:r>
            <a:endParaRPr 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Most current anticancer drugs, particularly those that are '</a:t>
            </a:r>
            <a:r>
              <a:rPr lang="en-US" dirty="0" err="1" smtClean="0"/>
              <a:t>cytotoxic</a:t>
            </a:r>
            <a:r>
              <a:rPr lang="en-US" dirty="0" smtClean="0"/>
              <a:t>', affect only one characteristic aspect of cancer cell biology-cell division-but have no specific inhibitory effect on invasiveness, the loss of differentiation, or the tendency to </a:t>
            </a:r>
            <a:r>
              <a:rPr lang="en-US" dirty="0" err="1" smtClean="0"/>
              <a:t>metastasise</a:t>
            </a:r>
            <a:r>
              <a:rPr lang="en-US" dirty="0" smtClean="0"/>
              <a:t>. In many cases, the </a:t>
            </a:r>
            <a:r>
              <a:rPr lang="en-US" dirty="0" err="1" smtClean="0"/>
              <a:t>antiproliferative</a:t>
            </a:r>
            <a:r>
              <a:rPr lang="en-US" dirty="0" smtClean="0"/>
              <a:t> action results from an action during S phase of the cell cycle, and the resultant damage to DNA initiates apoptosis . Furthermore, because their main target is cell division, they will affect all rapidly dividing normal tissues, and thus they are likely to produce, to a greater or lesser extent, the following general toxic effects: </a:t>
            </a:r>
            <a:r>
              <a:rPr lang="en-US" i="1" dirty="0" smtClean="0"/>
              <a:t>bone marrow toxicity</a:t>
            </a:r>
            <a:r>
              <a:rPr lang="en-US" dirty="0" smtClean="0"/>
              <a:t> (</a:t>
            </a:r>
            <a:r>
              <a:rPr lang="en-US" dirty="0" err="1" smtClean="0"/>
              <a:t>myelosuppression</a:t>
            </a:r>
            <a:r>
              <a:rPr lang="en-US" dirty="0" smtClean="0"/>
              <a:t>) with decreased </a:t>
            </a:r>
            <a:r>
              <a:rPr lang="en-US" dirty="0" err="1" smtClean="0"/>
              <a:t>leucocyte</a:t>
            </a:r>
            <a:r>
              <a:rPr lang="en-US" dirty="0" smtClean="0"/>
              <a:t> production and thus decreased resistance to infection </a:t>
            </a:r>
          </a:p>
          <a:p>
            <a:r>
              <a:rPr lang="en-US" i="1" dirty="0" smtClean="0"/>
              <a:t>impaired wound healing</a:t>
            </a:r>
            <a:r>
              <a:rPr lang="en-US" dirty="0" smtClean="0"/>
              <a:t> </a:t>
            </a:r>
          </a:p>
          <a:p>
            <a:r>
              <a:rPr lang="en-US" i="1" dirty="0" smtClean="0"/>
              <a:t>loss of hair</a:t>
            </a:r>
            <a:r>
              <a:rPr lang="en-US" dirty="0" smtClean="0"/>
              <a:t> (alopecia) </a:t>
            </a:r>
          </a:p>
          <a:p>
            <a:r>
              <a:rPr lang="en-US" dirty="0" smtClean="0"/>
              <a:t>damage to </a:t>
            </a:r>
            <a:r>
              <a:rPr lang="en-US" i="1" dirty="0" smtClean="0"/>
              <a:t>gastrointestinal epithelium</a:t>
            </a:r>
            <a:r>
              <a:rPr lang="en-US" dirty="0" smtClean="0"/>
              <a:t> </a:t>
            </a:r>
          </a:p>
          <a:p>
            <a:r>
              <a:rPr lang="en-US" i="1" dirty="0" smtClean="0"/>
              <a:t>depression of growth</a:t>
            </a:r>
            <a:r>
              <a:rPr lang="en-US" dirty="0" smtClean="0"/>
              <a:t> in children </a:t>
            </a:r>
          </a:p>
          <a:p>
            <a:r>
              <a:rPr lang="en-US" i="1" dirty="0" smtClean="0"/>
              <a:t>sterility</a:t>
            </a:r>
            <a:r>
              <a:rPr lang="en-US" dirty="0" smtClean="0"/>
              <a:t> </a:t>
            </a:r>
          </a:p>
          <a:p>
            <a:r>
              <a:rPr lang="en-US" i="1" dirty="0" err="1" smtClean="0"/>
              <a:t>teratogenicity</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The terms </a:t>
            </a:r>
            <a:r>
              <a:rPr lang="en-US" i="1" dirty="0" smtClean="0"/>
              <a:t>cancer</a:t>
            </a:r>
            <a:r>
              <a:rPr lang="en-US" dirty="0" smtClean="0"/>
              <a:t>, </a:t>
            </a:r>
            <a:r>
              <a:rPr lang="en-US" i="1" dirty="0" smtClean="0"/>
              <a:t>malignant neoplasm</a:t>
            </a:r>
            <a:r>
              <a:rPr lang="en-US" dirty="0" smtClean="0"/>
              <a:t> (neoplasm simply means 'new growth') and </a:t>
            </a:r>
            <a:r>
              <a:rPr lang="en-US" i="1" dirty="0" smtClean="0"/>
              <a:t>malignant </a:t>
            </a:r>
            <a:r>
              <a:rPr lang="en-US" i="1" dirty="0" err="1" smtClean="0"/>
              <a:t>tumour</a:t>
            </a:r>
            <a:r>
              <a:rPr lang="en-US" dirty="0" smtClean="0"/>
              <a:t> are synonymous. Both </a:t>
            </a:r>
            <a:r>
              <a:rPr lang="en-US" i="1" dirty="0" smtClean="0"/>
              <a:t>benign</a:t>
            </a:r>
            <a:r>
              <a:rPr lang="en-US" dirty="0" smtClean="0"/>
              <a:t> and </a:t>
            </a:r>
            <a:r>
              <a:rPr lang="en-US" i="1" dirty="0" smtClean="0"/>
              <a:t>malignant</a:t>
            </a:r>
            <a:r>
              <a:rPr lang="en-US" dirty="0" smtClean="0"/>
              <a:t> </a:t>
            </a:r>
            <a:r>
              <a:rPr lang="en-US" dirty="0" err="1" smtClean="0"/>
              <a:t>tumours</a:t>
            </a:r>
            <a:r>
              <a:rPr lang="en-US" dirty="0" smtClean="0"/>
              <a:t> manifest uncontrolled proliferation, but the latter are distinguished by their capacity for </a:t>
            </a:r>
            <a:r>
              <a:rPr lang="en-US" i="1" dirty="0" smtClean="0"/>
              <a:t>dedifferentiation</a:t>
            </a:r>
            <a:r>
              <a:rPr lang="en-US" dirty="0" smtClean="0"/>
              <a:t>, their </a:t>
            </a:r>
            <a:r>
              <a:rPr lang="en-US" i="1" dirty="0" smtClean="0"/>
              <a:t>invasiveness</a:t>
            </a:r>
            <a:r>
              <a:rPr lang="en-US" dirty="0" smtClean="0"/>
              <a:t> and their ability to </a:t>
            </a:r>
            <a:r>
              <a:rPr lang="en-US" i="1" dirty="0" err="1" smtClean="0"/>
              <a:t>metastasise</a:t>
            </a:r>
            <a:r>
              <a:rPr lang="en-US" dirty="0" smtClean="0"/>
              <a:t> (spread to other parts of the body). In this chapter, we shall be concerned only with the therapy of malignant </a:t>
            </a:r>
            <a:r>
              <a:rPr lang="en-US" dirty="0" err="1" smtClean="0"/>
              <a:t>neoplasia</a:t>
            </a:r>
            <a:r>
              <a:rPr lang="en-US" dirty="0" smtClean="0"/>
              <a:t> or cancer. The appearance of these abnormal characteristics reflects altered patterns of gene expression in the cancer cells, resulting from genetic mutations.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248400"/>
          </a:xfrm>
        </p:spPr>
        <p:txBody>
          <a:bodyPr>
            <a:normAutofit fontScale="25000" lnSpcReduction="20000"/>
          </a:bodyPr>
          <a:lstStyle/>
          <a:p>
            <a:r>
              <a:rPr lang="en-US" sz="7200" dirty="0" smtClean="0"/>
              <a:t>DRUGS USED IN CANCER CHEMOTHERAPY The main anticancer drugs can be divided into the following general categories. </a:t>
            </a:r>
          </a:p>
          <a:p>
            <a:r>
              <a:rPr lang="en-US" sz="7200" i="1" dirty="0" err="1" smtClean="0"/>
              <a:t>Cytotoxic</a:t>
            </a:r>
            <a:r>
              <a:rPr lang="en-US" sz="7200" i="1" dirty="0" smtClean="0"/>
              <a:t> drugs.</a:t>
            </a:r>
            <a:r>
              <a:rPr lang="en-US" sz="7200" dirty="0" smtClean="0"/>
              <a:t> The mechanism of action of these drugs is discussed more fully below and </a:t>
            </a:r>
            <a:r>
              <a:rPr lang="en-US" sz="7200" dirty="0" err="1" smtClean="0"/>
              <a:t>summarised</a:t>
            </a:r>
            <a:r>
              <a:rPr lang="en-US" sz="7200" dirty="0" smtClean="0"/>
              <a:t> in  they include: </a:t>
            </a:r>
          </a:p>
          <a:p>
            <a:r>
              <a:rPr lang="en-US" sz="7200" i="1" dirty="0" err="1" smtClean="0"/>
              <a:t>alkylating</a:t>
            </a:r>
            <a:r>
              <a:rPr lang="en-US" sz="7200" i="1" dirty="0" smtClean="0"/>
              <a:t> agents</a:t>
            </a:r>
            <a:r>
              <a:rPr lang="en-US" sz="7200" dirty="0" smtClean="0"/>
              <a:t> and related compounds, which act by forming covalent bonds with DNA and thus impeding replication </a:t>
            </a:r>
          </a:p>
          <a:p>
            <a:r>
              <a:rPr lang="en-US" sz="7200" i="1" dirty="0" err="1" smtClean="0"/>
              <a:t>antimetabolites</a:t>
            </a:r>
            <a:r>
              <a:rPr lang="en-US" sz="7200" i="1" dirty="0" smtClean="0"/>
              <a:t>,</a:t>
            </a:r>
            <a:r>
              <a:rPr lang="en-US" sz="7200" dirty="0" smtClean="0"/>
              <a:t> which block or subvert one or more of the metabolic pathways involved in DNA synthesis </a:t>
            </a:r>
          </a:p>
          <a:p>
            <a:r>
              <a:rPr lang="en-US" sz="7200" i="1" dirty="0" err="1" smtClean="0"/>
              <a:t>cytotoxic</a:t>
            </a:r>
            <a:r>
              <a:rPr lang="en-US" sz="7200" i="1" dirty="0" smtClean="0"/>
              <a:t> antibiotics,</a:t>
            </a:r>
            <a:r>
              <a:rPr lang="en-US" sz="7200" dirty="0" smtClean="0"/>
              <a:t> i.e. substances of microbial origin that prevent mammalian cell division </a:t>
            </a:r>
          </a:p>
          <a:p>
            <a:r>
              <a:rPr lang="en-US" sz="7200" i="1" dirty="0" smtClean="0"/>
              <a:t>plant derivatives</a:t>
            </a:r>
            <a:r>
              <a:rPr lang="en-US" sz="7200" dirty="0" smtClean="0"/>
              <a:t> (</a:t>
            </a:r>
            <a:r>
              <a:rPr lang="en-US" sz="7200" dirty="0" err="1" smtClean="0"/>
              <a:t>vinca</a:t>
            </a:r>
            <a:r>
              <a:rPr lang="en-US" sz="7200" dirty="0" smtClean="0"/>
              <a:t> alkaloids, </a:t>
            </a:r>
            <a:r>
              <a:rPr lang="en-US" sz="7200" dirty="0" err="1" smtClean="0"/>
              <a:t>taxanes</a:t>
            </a:r>
            <a:r>
              <a:rPr lang="en-US" sz="7200" dirty="0" smtClean="0"/>
              <a:t>, </a:t>
            </a:r>
            <a:r>
              <a:rPr lang="en-US" sz="7200" dirty="0" err="1" smtClean="0"/>
              <a:t>campothecins</a:t>
            </a:r>
            <a:r>
              <a:rPr lang="en-US" sz="7200" dirty="0" smtClean="0"/>
              <a:t>) -most of these specifically affect microtubule function and hence the formation of the mitotic spindle. </a:t>
            </a:r>
          </a:p>
          <a:p>
            <a:r>
              <a:rPr lang="en-US" sz="7200" i="1" dirty="0" smtClean="0"/>
              <a:t>Hormones</a:t>
            </a:r>
            <a:r>
              <a:rPr lang="en-US" sz="7200" dirty="0" smtClean="0"/>
              <a:t>, of which the most important are steroids, namely </a:t>
            </a:r>
            <a:r>
              <a:rPr lang="en-US" sz="7200" dirty="0" err="1" smtClean="0"/>
              <a:t>glucocorticoids</a:t>
            </a:r>
            <a:r>
              <a:rPr lang="en-US" sz="7200" dirty="0" smtClean="0"/>
              <a:t>, </a:t>
            </a:r>
            <a:r>
              <a:rPr lang="en-US" sz="7200" dirty="0" err="1" smtClean="0"/>
              <a:t>oestrogens</a:t>
            </a:r>
            <a:r>
              <a:rPr lang="en-US" sz="7200" dirty="0" smtClean="0"/>
              <a:t> and androgens, as well as drugs that suppress hormone secretion or </a:t>
            </a:r>
            <a:r>
              <a:rPr lang="en-US" sz="7200" dirty="0" err="1" smtClean="0"/>
              <a:t>antagonise</a:t>
            </a:r>
            <a:r>
              <a:rPr lang="en-US" sz="7200" dirty="0" smtClean="0"/>
              <a:t> hormone action. </a:t>
            </a:r>
          </a:p>
          <a:p>
            <a:r>
              <a:rPr lang="en-US" sz="7200" i="1" dirty="0" smtClean="0"/>
              <a:t>Miscellaneous agents</a:t>
            </a:r>
            <a:r>
              <a:rPr lang="en-US" sz="7200" dirty="0" smtClean="0"/>
              <a:t> that do not fit into the above categories. This group includes a number of recently developed drugs designed to affect specific </a:t>
            </a:r>
            <a:r>
              <a:rPr lang="en-US" sz="7200" dirty="0" err="1" smtClean="0"/>
              <a:t>tumour</a:t>
            </a:r>
            <a:r>
              <a:rPr lang="en-US" sz="7200" dirty="0" smtClean="0"/>
              <a:t>-related targets. </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35145" t="17242" r="-931" b="16441"/>
          <a:stretch>
            <a:fillRect/>
          </a:stretch>
        </p:blipFill>
        <p:spPr bwMode="auto">
          <a:xfrm>
            <a:off x="152400" y="0"/>
            <a:ext cx="8915400" cy="6553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305800" cy="7543800"/>
          </a:xfrm>
        </p:spPr>
        <p:txBody>
          <a:bodyPr>
            <a:noAutofit/>
          </a:bodyPr>
          <a:lstStyle/>
          <a:p>
            <a:pPr>
              <a:buNone/>
            </a:pPr>
            <a:r>
              <a:rPr lang="en-US" sz="2000" dirty="0" smtClean="0"/>
              <a:t>                                               </a:t>
            </a:r>
            <a:r>
              <a:rPr lang="en-US" sz="2000" dirty="0" err="1" smtClean="0"/>
              <a:t>Alkylating</a:t>
            </a:r>
            <a:r>
              <a:rPr lang="en-US" sz="2000" dirty="0" smtClean="0"/>
              <a:t> Agents</a:t>
            </a:r>
          </a:p>
          <a:p>
            <a:r>
              <a:rPr lang="en-US" sz="1600" dirty="0" smtClean="0"/>
              <a:t>As a class, the </a:t>
            </a:r>
            <a:r>
              <a:rPr lang="en-US" sz="1600" dirty="0" err="1" smtClean="0"/>
              <a:t>alkylating</a:t>
            </a:r>
            <a:r>
              <a:rPr lang="en-US" sz="1600" dirty="0" smtClean="0"/>
              <a:t> agents exert their </a:t>
            </a:r>
            <a:r>
              <a:rPr lang="en-US" sz="1600" dirty="0" err="1" smtClean="0"/>
              <a:t>cytotoxic</a:t>
            </a:r>
            <a:r>
              <a:rPr lang="en-US" sz="1600" dirty="0" smtClean="0"/>
              <a:t> effects via transfer of their alkyl groups to various cellular constituents. </a:t>
            </a:r>
            <a:r>
              <a:rPr lang="en-US" sz="1600" dirty="0" err="1" smtClean="0"/>
              <a:t>Alkylations</a:t>
            </a:r>
            <a:r>
              <a:rPr lang="en-US" sz="1600" dirty="0" smtClean="0"/>
              <a:t> of DNA within the nucleus probably represent the major interactions that lead to cell death. However, these drugs react chemically with </a:t>
            </a:r>
            <a:r>
              <a:rPr lang="en-US" sz="1600" dirty="0" err="1" smtClean="0"/>
              <a:t>sulfhydryl</a:t>
            </a:r>
            <a:r>
              <a:rPr lang="en-US" sz="1600" dirty="0" smtClean="0"/>
              <a:t>, amino, hydroxyl, carboxyl, and phosphate groups of other cellular </a:t>
            </a:r>
            <a:r>
              <a:rPr lang="en-US" sz="1600" dirty="0" err="1" smtClean="0"/>
              <a:t>nucleophiles</a:t>
            </a:r>
            <a:r>
              <a:rPr lang="en-US" sz="1600" dirty="0" smtClean="0"/>
              <a:t> as well. The general mechanism of action of these drugs involves </a:t>
            </a:r>
            <a:r>
              <a:rPr lang="en-US" sz="1600" dirty="0" err="1" smtClean="0"/>
              <a:t>intramolecular</a:t>
            </a:r>
            <a:r>
              <a:rPr lang="en-US" sz="1600" dirty="0" smtClean="0"/>
              <a:t> </a:t>
            </a:r>
            <a:r>
              <a:rPr lang="en-US" sz="1600" dirty="0" err="1" smtClean="0"/>
              <a:t>cyclization</a:t>
            </a:r>
            <a:r>
              <a:rPr lang="en-US" sz="1600" dirty="0" smtClean="0"/>
              <a:t> to form an </a:t>
            </a:r>
            <a:r>
              <a:rPr lang="en-US" sz="1600" dirty="0" err="1" smtClean="0"/>
              <a:t>ethyleneimonium</a:t>
            </a:r>
            <a:r>
              <a:rPr lang="en-US" sz="1600" dirty="0" smtClean="0"/>
              <a:t> ion that may directly or through formation of a </a:t>
            </a:r>
            <a:r>
              <a:rPr lang="en-US" sz="1600" dirty="0" err="1" smtClean="0"/>
              <a:t>carbonium</a:t>
            </a:r>
            <a:r>
              <a:rPr lang="en-US" sz="1600" dirty="0" smtClean="0"/>
              <a:t> ion transfer an alkyl group to a cellular constituent. In addition to alkylation, a secondary mechanism that occurs with </a:t>
            </a:r>
            <a:r>
              <a:rPr lang="en-US" sz="1600" dirty="0" err="1" smtClean="0"/>
              <a:t>nitrosoureas</a:t>
            </a:r>
            <a:r>
              <a:rPr lang="en-US" sz="1600" dirty="0" smtClean="0"/>
              <a:t> involves </a:t>
            </a:r>
            <a:r>
              <a:rPr lang="en-US" sz="1600" dirty="0" err="1" smtClean="0"/>
              <a:t>carbamoylation</a:t>
            </a:r>
            <a:r>
              <a:rPr lang="en-US" sz="1600" dirty="0" smtClean="0"/>
              <a:t> of lysine residues of proteins through formation of </a:t>
            </a:r>
            <a:r>
              <a:rPr lang="en-US" sz="1600" dirty="0" err="1" smtClean="0"/>
              <a:t>isocyanates.The</a:t>
            </a:r>
            <a:r>
              <a:rPr lang="en-US" sz="1600" dirty="0" smtClean="0"/>
              <a:t> major site of alkylation within DNA is the N7 position of guanine </a:t>
            </a:r>
          </a:p>
          <a:p>
            <a:r>
              <a:rPr lang="en-US" sz="1600" dirty="0" smtClean="0"/>
              <a:t>However, other bases are also </a:t>
            </a:r>
            <a:r>
              <a:rPr lang="en-US" sz="1600" dirty="0" err="1" smtClean="0"/>
              <a:t>alkylated</a:t>
            </a:r>
            <a:r>
              <a:rPr lang="en-US" sz="1600" dirty="0" smtClean="0"/>
              <a:t> to lesser degrees, including N1 and N3 of adenine, N3 of cytosine, and O6 of guanine, as well as phosphate atoms and proteins associated with DNA. These interactions can occur on a single strand or on both strands of DNA through cross-linking, as most major </a:t>
            </a:r>
            <a:r>
              <a:rPr lang="en-US" sz="1600" dirty="0" err="1" smtClean="0"/>
              <a:t>alkylating</a:t>
            </a:r>
            <a:r>
              <a:rPr lang="en-US" sz="1600" dirty="0" smtClean="0"/>
              <a:t> agents are </a:t>
            </a:r>
            <a:r>
              <a:rPr lang="en-US" sz="1600" dirty="0" err="1" smtClean="0"/>
              <a:t>bifunctional</a:t>
            </a:r>
            <a:r>
              <a:rPr lang="en-US" sz="1600" dirty="0" smtClean="0"/>
              <a:t>, with two reactive groups. Alkylation of guanine can result in miscoding through abnormal base pairing with thymine or in </a:t>
            </a:r>
            <a:r>
              <a:rPr lang="en-US" sz="1600" dirty="0" err="1" smtClean="0"/>
              <a:t>depurination</a:t>
            </a:r>
            <a:r>
              <a:rPr lang="en-US" sz="1600" dirty="0" smtClean="0"/>
              <a:t> by excision of guanine residues. The latter effect leads to DNA strand breakage through scission of the sugar-phosphate backbone of DNA. Cross-linking of DNA appears to be of major importance to the </a:t>
            </a:r>
            <a:r>
              <a:rPr lang="en-US" sz="1600" dirty="0" err="1" smtClean="0"/>
              <a:t>cytotoxic</a:t>
            </a:r>
            <a:r>
              <a:rPr lang="en-US" sz="1600" dirty="0" smtClean="0"/>
              <a:t> action of </a:t>
            </a:r>
            <a:r>
              <a:rPr lang="en-US" sz="1600" dirty="0" err="1" smtClean="0"/>
              <a:t>alkylating</a:t>
            </a:r>
            <a:r>
              <a:rPr lang="en-US" sz="1600" dirty="0" smtClean="0"/>
              <a:t> agents, and replicating cells are most susceptible to these drugs. Thus, although </a:t>
            </a:r>
            <a:r>
              <a:rPr lang="en-US" sz="1600" dirty="0" err="1" smtClean="0"/>
              <a:t>alkylating</a:t>
            </a:r>
            <a:r>
              <a:rPr lang="en-US" sz="1600" dirty="0" smtClean="0"/>
              <a:t> agents are not cell cycle-specific, cells are most susceptible to alkylation in late G</a:t>
            </a:r>
            <a:r>
              <a:rPr lang="en-US" sz="1600" baseline="-25000" dirty="0" smtClean="0"/>
              <a:t>1</a:t>
            </a:r>
            <a:r>
              <a:rPr lang="en-US" sz="1600" dirty="0" smtClean="0"/>
              <a:t> and S phases of the cell cycle and express block in G</a:t>
            </a:r>
            <a:r>
              <a:rPr lang="en-US" sz="1600" baseline="-25000" dirty="0" smtClean="0"/>
              <a:t>2</a:t>
            </a:r>
            <a:r>
              <a:rPr lang="en-US" sz="1600" dirty="0" smtClean="0"/>
              <a:t>.</a:t>
            </a:r>
            <a:br>
              <a:rPr lang="en-US" sz="1600" dirty="0" smtClean="0"/>
            </a:br>
            <a:endParaRPr lang="en-US"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34084" t="11937" r="4374" b="11136"/>
          <a:stretch>
            <a:fillRect/>
          </a:stretch>
        </p:blipFill>
        <p:spPr bwMode="auto">
          <a:xfrm>
            <a:off x="228600" y="152400"/>
            <a:ext cx="8610600" cy="6553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l="24534" t="18569" r="1191" b="35010"/>
          <a:stretch>
            <a:fillRect/>
          </a:stretch>
        </p:blipFill>
        <p:spPr bwMode="auto">
          <a:xfrm>
            <a:off x="152400" y="152400"/>
            <a:ext cx="8763000" cy="6553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35145" t="19895" r="4374" b="4504"/>
          <a:stretch>
            <a:fillRect/>
          </a:stretch>
        </p:blipFill>
        <p:spPr bwMode="auto">
          <a:xfrm>
            <a:off x="76200" y="228600"/>
            <a:ext cx="8915400" cy="6477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248400"/>
          </a:xfrm>
        </p:spPr>
        <p:txBody>
          <a:bodyPr>
            <a:noAutofit/>
          </a:bodyPr>
          <a:lstStyle/>
          <a:p>
            <a:r>
              <a:rPr lang="en-US" sz="1600" dirty="0" err="1" smtClean="0"/>
              <a:t>Alkylating</a:t>
            </a:r>
            <a:r>
              <a:rPr lang="en-US" sz="1600" dirty="0" smtClean="0"/>
              <a:t> agents are among the most commonly employed of all anticancer drugs. A large number are available for use in cancer chemotherapy (some dozen are approved in the UK at the time of writing). Only a few commonly used ones will be dealt with here.  </a:t>
            </a:r>
          </a:p>
          <a:p>
            <a:r>
              <a:rPr lang="en-US" sz="1600" dirty="0" smtClean="0"/>
              <a:t>Nitrogen mustards: Nitrogen mustards are related to the 'mustard gas' used during the First World War; their basic formula (R-</a:t>
            </a:r>
            <a:r>
              <a:rPr lang="en-US" sz="1600" i="1" dirty="0" smtClean="0"/>
              <a:t>N</a:t>
            </a:r>
            <a:r>
              <a:rPr lang="en-US" sz="1600" dirty="0" smtClean="0"/>
              <a:t>-</a:t>
            </a:r>
            <a:r>
              <a:rPr lang="en-US" sz="1600" i="1" dirty="0" err="1" smtClean="0"/>
              <a:t>bis</a:t>
            </a:r>
            <a:r>
              <a:rPr lang="en-US" sz="1600" dirty="0" smtClean="0"/>
              <a:t>-(2-chloroethyl)) is shown in Figure . In the body, each 2-chloroethyl side-chain undergoes an </a:t>
            </a:r>
            <a:r>
              <a:rPr lang="en-US" sz="1600" dirty="0" err="1" smtClean="0"/>
              <a:t>intramolecular</a:t>
            </a:r>
            <a:r>
              <a:rPr lang="en-US" sz="1600" dirty="0" smtClean="0"/>
              <a:t> </a:t>
            </a:r>
            <a:r>
              <a:rPr lang="en-US" sz="1600" dirty="0" err="1" smtClean="0"/>
              <a:t>cyclisation</a:t>
            </a:r>
            <a:r>
              <a:rPr lang="en-US" sz="1600" dirty="0" smtClean="0"/>
              <a:t> with the release of a </a:t>
            </a:r>
            <a:r>
              <a:rPr lang="en-US" sz="1600" dirty="0" err="1" smtClean="0"/>
              <a:t>Cl</a:t>
            </a:r>
            <a:r>
              <a:rPr lang="en-US" sz="1600" baseline="30000" dirty="0" smtClean="0"/>
              <a:t>-</a:t>
            </a:r>
            <a:r>
              <a:rPr lang="en-US" sz="1600" dirty="0" smtClean="0"/>
              <a:t>. The highly reactive </a:t>
            </a:r>
            <a:r>
              <a:rPr lang="en-US" sz="1600" i="1" dirty="0" smtClean="0"/>
              <a:t>ethylene </a:t>
            </a:r>
            <a:r>
              <a:rPr lang="en-US" sz="1600" i="1" dirty="0" err="1" smtClean="0"/>
              <a:t>immonium</a:t>
            </a:r>
            <a:r>
              <a:rPr lang="en-US" sz="1600" dirty="0" smtClean="0"/>
              <a:t> derivative so formed can interact with DNA  and other molecules.  </a:t>
            </a:r>
            <a:r>
              <a:rPr lang="en-US" sz="1600" b="1" dirty="0" err="1" smtClean="0">
                <a:hlinkClick r:id="" action="ppaction://hlinkfile" tooltip="View drug information"/>
              </a:rPr>
              <a:t>Cyclophosphamide</a:t>
            </a:r>
            <a:r>
              <a:rPr lang="en-US" sz="1600" dirty="0" smtClean="0"/>
              <a:t> is probably the most commonly used </a:t>
            </a:r>
            <a:r>
              <a:rPr lang="en-US" sz="1600" dirty="0" err="1" smtClean="0"/>
              <a:t>alkylating</a:t>
            </a:r>
            <a:r>
              <a:rPr lang="en-US" sz="1600" dirty="0" smtClean="0"/>
              <a:t> agent. It is inactive until </a:t>
            </a:r>
            <a:r>
              <a:rPr lang="en-US" sz="1600" dirty="0" err="1" smtClean="0"/>
              <a:t>metabolised</a:t>
            </a:r>
            <a:r>
              <a:rPr lang="en-US" sz="1600" dirty="0" smtClean="0"/>
              <a:t> in the liver by the P450 mixed function </a:t>
            </a:r>
            <a:r>
              <a:rPr lang="en-US" sz="1600" dirty="0" err="1" smtClean="0"/>
              <a:t>oxidases</a:t>
            </a:r>
            <a:r>
              <a:rPr lang="en-US" sz="1600" dirty="0" smtClean="0"/>
              <a:t> . It has a pronounced effect on lymphocytes and can also be used as an immunosuppressant . It is usually given orally or by intravenous injection but may also be given intramuscularly. Important toxic effects are nausea and vomiting, bone marrow depression and </a:t>
            </a:r>
            <a:r>
              <a:rPr lang="en-US" sz="1600" dirty="0" err="1" smtClean="0"/>
              <a:t>haemorrhagic</a:t>
            </a:r>
            <a:r>
              <a:rPr lang="en-US" sz="1600" dirty="0" smtClean="0"/>
              <a:t> cystitis. This last effect (which also occurs with the related drug </a:t>
            </a:r>
            <a:r>
              <a:rPr lang="en-US" sz="1600" b="1" dirty="0" err="1" smtClean="0">
                <a:hlinkClick r:id="" action="ppaction://hlinkfile" tooltip="View drug information"/>
              </a:rPr>
              <a:t>ifosfamide</a:t>
            </a:r>
            <a:r>
              <a:rPr lang="en-US" sz="1600" dirty="0" smtClean="0"/>
              <a:t>) is caused by the metabolite </a:t>
            </a:r>
            <a:r>
              <a:rPr lang="en-US" sz="1600" i="1" dirty="0" err="1" smtClean="0"/>
              <a:t>acrolein</a:t>
            </a:r>
            <a:r>
              <a:rPr lang="en-US" sz="1600" dirty="0" smtClean="0"/>
              <a:t> and can be ameliorated by increasing fluid intake and administering compounds that are </a:t>
            </a:r>
            <a:r>
              <a:rPr lang="en-US" sz="1600" dirty="0" err="1" smtClean="0"/>
              <a:t>sulfhydryl</a:t>
            </a:r>
            <a:r>
              <a:rPr lang="en-US" sz="1600" dirty="0" smtClean="0"/>
              <a:t> donors, such as </a:t>
            </a:r>
            <a:r>
              <a:rPr lang="en-US" sz="1600" b="1" dirty="0" smtClean="0"/>
              <a:t>N-</a:t>
            </a:r>
            <a:r>
              <a:rPr lang="en-US" sz="1600" b="1" dirty="0" err="1" smtClean="0"/>
              <a:t>acetylcysteine</a:t>
            </a:r>
            <a:r>
              <a:rPr lang="en-US" sz="1600" dirty="0" smtClean="0"/>
              <a:t> or </a:t>
            </a:r>
            <a:r>
              <a:rPr lang="en-US" sz="1600" b="1" dirty="0" err="1" smtClean="0">
                <a:hlinkClick r:id="" action="ppaction://hlinkfile" tooltip="View drug information"/>
              </a:rPr>
              <a:t>mesna</a:t>
            </a:r>
            <a:r>
              <a:rPr lang="en-US" sz="1600" dirty="0" smtClean="0"/>
              <a:t> (sodium-2-mercaptoethane </a:t>
            </a:r>
            <a:r>
              <a:rPr lang="en-US" sz="1600" dirty="0" err="1" smtClean="0"/>
              <a:t>sulfonate</a:t>
            </a:r>
            <a:r>
              <a:rPr lang="en-US" sz="1600" dirty="0" smtClean="0"/>
              <a:t>). These agents interact specifically with </a:t>
            </a:r>
            <a:r>
              <a:rPr lang="en-US" sz="1600" dirty="0" err="1" smtClean="0"/>
              <a:t>acrolein</a:t>
            </a:r>
            <a:r>
              <a:rPr lang="en-US" sz="1600" dirty="0" smtClean="0"/>
              <a:t>, forming a non-toxic compound.  </a:t>
            </a:r>
            <a:r>
              <a:rPr lang="en-US" sz="1600" b="1" dirty="0" err="1" smtClean="0"/>
              <a:t>Estramustine</a:t>
            </a:r>
            <a:r>
              <a:rPr lang="en-US" sz="1600" dirty="0" smtClean="0"/>
              <a:t> is a combination of </a:t>
            </a:r>
            <a:r>
              <a:rPr lang="en-US" sz="1600" dirty="0" err="1" smtClean="0"/>
              <a:t>chlormethine</a:t>
            </a:r>
            <a:r>
              <a:rPr lang="en-US" sz="1600" dirty="0" smtClean="0"/>
              <a:t> (</a:t>
            </a:r>
            <a:r>
              <a:rPr lang="en-US" sz="1600" dirty="0" err="1" smtClean="0"/>
              <a:t>mustine</a:t>
            </a:r>
            <a:r>
              <a:rPr lang="en-US" sz="1600" dirty="0" smtClean="0"/>
              <a:t>) with an </a:t>
            </a:r>
            <a:r>
              <a:rPr lang="en-US" sz="1600" dirty="0" err="1" smtClean="0"/>
              <a:t>oestrogen</a:t>
            </a:r>
            <a:r>
              <a:rPr lang="en-US" sz="1600" dirty="0" smtClean="0"/>
              <a:t>. It has both </a:t>
            </a:r>
            <a:r>
              <a:rPr lang="en-US" sz="1600" dirty="0" err="1" smtClean="0"/>
              <a:t>cytotoxic</a:t>
            </a:r>
            <a:r>
              <a:rPr lang="en-US" sz="1600" dirty="0" smtClean="0"/>
              <a:t> and hormonal action, and is generally used for the treatment of prostate cancer. Other nitrogen mustards used are </a:t>
            </a:r>
            <a:r>
              <a:rPr lang="en-US" sz="1600" b="1" dirty="0" err="1" smtClean="0">
                <a:hlinkClick r:id="" action="ppaction://hlinkfile" tooltip="View drug information"/>
              </a:rPr>
              <a:t>melphalan</a:t>
            </a:r>
            <a:r>
              <a:rPr lang="en-US" sz="1600" dirty="0" smtClean="0"/>
              <a:t> and </a:t>
            </a:r>
            <a:r>
              <a:rPr lang="en-US" sz="1600" b="1" dirty="0" err="1" smtClean="0">
                <a:hlinkClick r:id="" action="ppaction://hlinkfile" tooltip="View drug information"/>
              </a:rPr>
              <a:t>chlorambucil</a:t>
            </a:r>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33023" t="14590" r="1191" b="5830"/>
          <a:stretch>
            <a:fillRect/>
          </a:stretch>
        </p:blipFill>
        <p:spPr bwMode="auto">
          <a:xfrm>
            <a:off x="0" y="0"/>
            <a:ext cx="8991600" cy="67818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1000"/>
            <a:ext cx="9144000" cy="5745163"/>
          </a:xfrm>
        </p:spPr>
        <p:txBody>
          <a:bodyPr>
            <a:noAutofit/>
          </a:bodyPr>
          <a:lstStyle/>
          <a:p>
            <a:r>
              <a:rPr lang="en-US" sz="1600" dirty="0" smtClean="0"/>
              <a:t>Anticancer drugs: </a:t>
            </a:r>
            <a:r>
              <a:rPr lang="en-US" sz="1600" dirty="0" err="1" smtClean="0"/>
              <a:t>alkylating</a:t>
            </a:r>
            <a:r>
              <a:rPr lang="en-US" sz="1600" dirty="0" smtClean="0"/>
              <a:t> agents and related compounds :</a:t>
            </a:r>
          </a:p>
          <a:p>
            <a:r>
              <a:rPr lang="en-US" sz="1600" dirty="0" smtClean="0"/>
              <a:t> </a:t>
            </a:r>
            <a:r>
              <a:rPr lang="en-US" sz="1600" dirty="0" err="1" smtClean="0"/>
              <a:t>Alkylating</a:t>
            </a:r>
            <a:r>
              <a:rPr lang="en-US" sz="1600" dirty="0" smtClean="0"/>
              <a:t> agents have groups that form covalent bonds with cell </a:t>
            </a:r>
            <a:r>
              <a:rPr lang="en-US" sz="1600" dirty="0" err="1" smtClean="0"/>
              <a:t>substituents</a:t>
            </a:r>
            <a:r>
              <a:rPr lang="en-US" sz="1600" dirty="0" smtClean="0"/>
              <a:t>; a </a:t>
            </a:r>
            <a:r>
              <a:rPr lang="en-US" sz="1600" dirty="0" err="1" smtClean="0"/>
              <a:t>carbonium</a:t>
            </a:r>
            <a:r>
              <a:rPr lang="en-US" sz="1600" dirty="0" smtClean="0"/>
              <a:t> ion is the reactive intermediate. Most have two </a:t>
            </a:r>
            <a:r>
              <a:rPr lang="en-US" sz="1600" dirty="0" err="1" smtClean="0"/>
              <a:t>alkylating</a:t>
            </a:r>
            <a:r>
              <a:rPr lang="en-US" sz="1600" dirty="0" smtClean="0"/>
              <a:t> groups and can cross-link two </a:t>
            </a:r>
            <a:r>
              <a:rPr lang="en-US" sz="1600" dirty="0" err="1" smtClean="0"/>
              <a:t>nucleophilic</a:t>
            </a:r>
            <a:r>
              <a:rPr lang="en-US" sz="1600" dirty="0" smtClean="0"/>
              <a:t> sites such as the N7 of guanine in DNA. Cross-linking can cause defective replication through pairing of </a:t>
            </a:r>
            <a:r>
              <a:rPr lang="en-US" sz="1600" dirty="0" err="1" smtClean="0"/>
              <a:t>alkylguanine</a:t>
            </a:r>
            <a:r>
              <a:rPr lang="en-US" sz="1600" dirty="0" smtClean="0"/>
              <a:t> and thymine, leading to substitution of AT for GC, or it can cause excision of guanine and chain breakage. </a:t>
            </a:r>
          </a:p>
          <a:p>
            <a:r>
              <a:rPr lang="en-US" sz="1600" dirty="0" smtClean="0"/>
              <a:t>Their principal effect occurs during DNA synthesis and the resulting damage triggers apoptosis. </a:t>
            </a:r>
          </a:p>
          <a:p>
            <a:r>
              <a:rPr lang="en-US" sz="1600" dirty="0" smtClean="0"/>
              <a:t>Unwanted effects include </a:t>
            </a:r>
            <a:r>
              <a:rPr lang="en-US" sz="1600" dirty="0" err="1" smtClean="0"/>
              <a:t>myelosuppression</a:t>
            </a:r>
            <a:r>
              <a:rPr lang="en-US" sz="1600" dirty="0" smtClean="0"/>
              <a:t>, sterility and risk of non-lymphocytic </a:t>
            </a:r>
            <a:r>
              <a:rPr lang="en-US" sz="1600" dirty="0" err="1" smtClean="0"/>
              <a:t>leukaemia</a:t>
            </a:r>
            <a:r>
              <a:rPr lang="en-US" sz="1600" dirty="0" smtClean="0"/>
              <a:t>. </a:t>
            </a:r>
          </a:p>
          <a:p>
            <a:r>
              <a:rPr lang="en-US" sz="1600" dirty="0" smtClean="0"/>
              <a:t>The main </a:t>
            </a:r>
            <a:r>
              <a:rPr lang="en-US" sz="1600" dirty="0" err="1" smtClean="0"/>
              <a:t>alkylating</a:t>
            </a:r>
            <a:r>
              <a:rPr lang="en-US" sz="1600" dirty="0" smtClean="0"/>
              <a:t> agents are: </a:t>
            </a:r>
          </a:p>
          <a:p>
            <a:pPr lvl="1"/>
            <a:r>
              <a:rPr lang="en-US" sz="1600" i="1" dirty="0" smtClean="0"/>
              <a:t>nitrogen mustards</a:t>
            </a:r>
            <a:r>
              <a:rPr lang="en-US" sz="1600" dirty="0" smtClean="0"/>
              <a:t>, for example </a:t>
            </a:r>
            <a:r>
              <a:rPr lang="en-US" sz="1600" dirty="0" err="1" smtClean="0">
                <a:hlinkClick r:id="" action="ppaction://hlinkfile" tooltip="View drug information"/>
              </a:rPr>
              <a:t>cyclophosphamide</a:t>
            </a:r>
            <a:r>
              <a:rPr lang="en-US" sz="1600" dirty="0" smtClean="0"/>
              <a:t>, which is activated to give </a:t>
            </a:r>
            <a:r>
              <a:rPr lang="en-US" sz="1600" dirty="0" err="1" smtClean="0"/>
              <a:t>aldophosphamide</a:t>
            </a:r>
            <a:r>
              <a:rPr lang="en-US" sz="1600" dirty="0" smtClean="0"/>
              <a:t>, then converted to </a:t>
            </a:r>
            <a:r>
              <a:rPr lang="en-US" sz="1600" dirty="0" err="1" smtClean="0"/>
              <a:t>phosphoramide</a:t>
            </a:r>
            <a:r>
              <a:rPr lang="en-US" sz="1600" dirty="0" smtClean="0"/>
              <a:t> mustard (the </a:t>
            </a:r>
            <a:r>
              <a:rPr lang="en-US" sz="1600" dirty="0" err="1" smtClean="0"/>
              <a:t>cytotoxic</a:t>
            </a:r>
            <a:r>
              <a:rPr lang="en-US" sz="1600" dirty="0" smtClean="0"/>
              <a:t> molecule) and </a:t>
            </a:r>
            <a:r>
              <a:rPr lang="en-US" sz="1600" dirty="0" err="1" smtClean="0"/>
              <a:t>acrolein</a:t>
            </a:r>
            <a:r>
              <a:rPr lang="en-US" sz="1600" dirty="0" smtClean="0"/>
              <a:t> (which causes bladder damage that can be ameliorated by </a:t>
            </a:r>
            <a:r>
              <a:rPr lang="en-US" sz="1600" dirty="0" err="1" smtClean="0">
                <a:hlinkClick r:id="" action="ppaction://hlinkfile" tooltip="View drug information"/>
              </a:rPr>
              <a:t>mesna</a:t>
            </a:r>
            <a:r>
              <a:rPr lang="en-US" sz="1600" dirty="0" smtClean="0"/>
              <a:t>). </a:t>
            </a:r>
            <a:r>
              <a:rPr lang="en-US" sz="1600" dirty="0" err="1" smtClean="0">
                <a:hlinkClick r:id="" action="ppaction://hlinkfile" tooltip="View drug information"/>
              </a:rPr>
              <a:t>Cyclophosphamide</a:t>
            </a:r>
            <a:r>
              <a:rPr lang="en-US" sz="1600" dirty="0" smtClean="0"/>
              <a:t> </a:t>
            </a:r>
            <a:r>
              <a:rPr lang="en-US" sz="1600" dirty="0" err="1" smtClean="0"/>
              <a:t>myelosuppression</a:t>
            </a:r>
            <a:r>
              <a:rPr lang="en-US" sz="1600" dirty="0" smtClean="0"/>
              <a:t> affects particularly the lymphocytes. </a:t>
            </a:r>
          </a:p>
          <a:p>
            <a:pPr lvl="1"/>
            <a:r>
              <a:rPr lang="en-US" sz="1600" i="1" dirty="0" err="1" smtClean="0"/>
              <a:t>nitrosoureas</a:t>
            </a:r>
            <a:r>
              <a:rPr lang="en-US" sz="1600" dirty="0" smtClean="0"/>
              <a:t>, for example </a:t>
            </a:r>
            <a:r>
              <a:rPr lang="en-US" sz="1600" dirty="0" err="1" smtClean="0">
                <a:hlinkClick r:id="" action="ppaction://hlinkfile" tooltip="View drug information"/>
              </a:rPr>
              <a:t>lomustine</a:t>
            </a:r>
            <a:r>
              <a:rPr lang="en-US" sz="1600" dirty="0" smtClean="0"/>
              <a:t>, may act on non-dividing cells, can cross the blood-brain barrier, and cause delayed, cumulative </a:t>
            </a:r>
            <a:r>
              <a:rPr lang="en-US" sz="1600" dirty="0" err="1" smtClean="0"/>
              <a:t>myelotoxicity</a:t>
            </a:r>
            <a:r>
              <a:rPr lang="en-US" sz="1600" dirty="0" smtClean="0"/>
              <a:t>. </a:t>
            </a:r>
          </a:p>
          <a:p>
            <a:r>
              <a:rPr lang="en-US" sz="1600" dirty="0" err="1" smtClean="0">
                <a:hlinkClick r:id="" action="ppaction://hlinkfile" tooltip="View drug information"/>
              </a:rPr>
              <a:t>Cisplatin</a:t>
            </a:r>
            <a:r>
              <a:rPr lang="en-US" sz="1600" dirty="0" smtClean="0"/>
              <a:t> causes </a:t>
            </a:r>
            <a:r>
              <a:rPr lang="en-US" sz="1600" dirty="0" err="1" smtClean="0"/>
              <a:t>intrastrand</a:t>
            </a:r>
            <a:r>
              <a:rPr lang="en-US" sz="1600" dirty="0" smtClean="0"/>
              <a:t> linking in DNA. It has low </a:t>
            </a:r>
            <a:r>
              <a:rPr lang="en-US" sz="1600" dirty="0" err="1" smtClean="0"/>
              <a:t>myelotoxicity</a:t>
            </a:r>
            <a:r>
              <a:rPr lang="en-US" sz="1600" dirty="0" smtClean="0"/>
              <a:t> but causes severe nausea and vomiting, and can be </a:t>
            </a:r>
            <a:r>
              <a:rPr lang="en-US" sz="1600" dirty="0" err="1" smtClean="0"/>
              <a:t>nephrotoxic</a:t>
            </a:r>
            <a:r>
              <a:rPr lang="en-US" sz="1600" dirty="0" smtClean="0"/>
              <a:t>. It has </a:t>
            </a:r>
            <a:r>
              <a:rPr lang="en-US" sz="1600" dirty="0" err="1" smtClean="0"/>
              <a:t>revolutionised</a:t>
            </a:r>
            <a:r>
              <a:rPr lang="en-US" sz="1600" dirty="0" smtClean="0"/>
              <a:t> the treatment of germ cell </a:t>
            </a:r>
            <a:r>
              <a:rPr lang="en-US" sz="1600" dirty="0" err="1" smtClean="0"/>
              <a:t>tumours</a:t>
            </a:r>
            <a:r>
              <a:rPr lang="en-US" sz="1600" dirty="0" smtClean="0"/>
              <a:t>. </a:t>
            </a:r>
          </a:p>
          <a:p>
            <a:endParaRPr lang="en-US"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248400"/>
          </a:xfrm>
        </p:spPr>
        <p:txBody>
          <a:bodyPr>
            <a:normAutofit fontScale="25000" lnSpcReduction="20000"/>
          </a:bodyPr>
          <a:lstStyle/>
          <a:p>
            <a:pPr algn="ctr">
              <a:buNone/>
            </a:pPr>
            <a:r>
              <a:rPr lang="en-US" sz="4800" b="1" dirty="0" smtClean="0"/>
              <a:t>Platinum compounds </a:t>
            </a:r>
          </a:p>
          <a:p>
            <a:r>
              <a:rPr lang="en-US" sz="6400" dirty="0" smtClean="0"/>
              <a:t> </a:t>
            </a:r>
            <a:r>
              <a:rPr lang="en-US" sz="6400" b="1" dirty="0" err="1" smtClean="0">
                <a:hlinkClick r:id="" action="ppaction://hlinkfile" tooltip="View drug information"/>
              </a:rPr>
              <a:t>Cisplatin</a:t>
            </a:r>
            <a:r>
              <a:rPr lang="en-US" sz="6400" dirty="0" smtClean="0"/>
              <a:t> is a water-soluble planar coordination complex containing a central platinum atom surrounded by two chlorine atoms and two ammonia groups. Its action is analogous to that of the </a:t>
            </a:r>
            <a:r>
              <a:rPr lang="en-US" sz="6400" dirty="0" err="1" smtClean="0"/>
              <a:t>alkylating</a:t>
            </a:r>
            <a:r>
              <a:rPr lang="en-US" sz="6400" dirty="0" smtClean="0"/>
              <a:t> agents. When it enters the cell, </a:t>
            </a:r>
            <a:r>
              <a:rPr lang="en-US" sz="6400" dirty="0" err="1" smtClean="0"/>
              <a:t>Cl</a:t>
            </a:r>
            <a:r>
              <a:rPr lang="en-US" sz="6400" baseline="30000" dirty="0" smtClean="0"/>
              <a:t>-</a:t>
            </a:r>
            <a:r>
              <a:rPr lang="en-US" sz="6400" dirty="0" smtClean="0"/>
              <a:t> dissociates, leaving a reactive complex that reacts with water and then interacts with DNA. It causes </a:t>
            </a:r>
            <a:r>
              <a:rPr lang="en-US" sz="6400" dirty="0" err="1" smtClean="0"/>
              <a:t>intrastrand</a:t>
            </a:r>
            <a:r>
              <a:rPr lang="en-US" sz="6400" dirty="0" smtClean="0"/>
              <a:t> cross-linking, probably between N7 and O6 of adjacent guanine molecules, which results in local </a:t>
            </a:r>
            <a:r>
              <a:rPr lang="en-US" sz="6400" dirty="0" err="1" smtClean="0"/>
              <a:t>denaturation</a:t>
            </a:r>
            <a:r>
              <a:rPr lang="en-US" sz="6400" dirty="0" smtClean="0"/>
              <a:t> of DNA. </a:t>
            </a:r>
          </a:p>
          <a:p>
            <a:r>
              <a:rPr lang="en-US" sz="6400" dirty="0" smtClean="0"/>
              <a:t> </a:t>
            </a:r>
            <a:r>
              <a:rPr lang="en-US" sz="6400" dirty="0" err="1" smtClean="0"/>
              <a:t>Cisplatin</a:t>
            </a:r>
            <a:r>
              <a:rPr lang="en-US" sz="6400" dirty="0" smtClean="0"/>
              <a:t> has </a:t>
            </a:r>
            <a:r>
              <a:rPr lang="en-US" sz="6400" dirty="0" err="1" smtClean="0"/>
              <a:t>revolutionised</a:t>
            </a:r>
            <a:r>
              <a:rPr lang="en-US" sz="6400" dirty="0" smtClean="0"/>
              <a:t> the treatment of solid </a:t>
            </a:r>
            <a:r>
              <a:rPr lang="en-US" sz="6400" dirty="0" err="1" smtClean="0"/>
              <a:t>tumours</a:t>
            </a:r>
            <a:r>
              <a:rPr lang="en-US" sz="6400" dirty="0" smtClean="0"/>
              <a:t> of the testes and ovary. Therapeutically, it is given by slow intravenous injection or infusion. It is seriously </a:t>
            </a:r>
            <a:r>
              <a:rPr lang="en-US" sz="6400" dirty="0" err="1" smtClean="0"/>
              <a:t>nephrotoxic</a:t>
            </a:r>
            <a:r>
              <a:rPr lang="en-US" sz="6400" dirty="0" smtClean="0"/>
              <a:t>, and strict regimens of hydration and </a:t>
            </a:r>
            <a:r>
              <a:rPr lang="en-US" sz="6400" dirty="0" err="1" smtClean="0"/>
              <a:t>diuresis</a:t>
            </a:r>
            <a:r>
              <a:rPr lang="en-US" sz="6400" dirty="0" smtClean="0"/>
              <a:t> must be instituted. It has low </a:t>
            </a:r>
            <a:r>
              <a:rPr lang="en-US" sz="6400" dirty="0" err="1" smtClean="0"/>
              <a:t>myelotoxicity</a:t>
            </a:r>
            <a:r>
              <a:rPr lang="en-US" sz="6400" dirty="0" smtClean="0"/>
              <a:t> but causes very severe nausea and vomiting. The 5-HT</a:t>
            </a:r>
            <a:r>
              <a:rPr lang="en-US" sz="6400" baseline="-25000" dirty="0" smtClean="0"/>
              <a:t>3</a:t>
            </a:r>
            <a:r>
              <a:rPr lang="en-US" sz="6400" dirty="0" smtClean="0"/>
              <a:t> receptor antagonists (e.g. </a:t>
            </a:r>
            <a:r>
              <a:rPr lang="en-US" sz="6400" b="1" dirty="0" err="1" smtClean="0"/>
              <a:t>ondansetron</a:t>
            </a:r>
            <a:r>
              <a:rPr lang="en-US" sz="6400" dirty="0" smtClean="0"/>
              <a:t>; ) are very effective in preventing this and have transformed </a:t>
            </a:r>
            <a:r>
              <a:rPr lang="en-US" sz="6400" dirty="0" err="1" smtClean="0"/>
              <a:t>cisplatin</a:t>
            </a:r>
            <a:r>
              <a:rPr lang="en-US" sz="6400" dirty="0" smtClean="0"/>
              <a:t>-based chemotherapy. Tinnitus and hearing loss in the high-frequency range may occur, as may peripheral neuropathies, </a:t>
            </a:r>
            <a:r>
              <a:rPr lang="en-US" sz="6400" dirty="0" err="1" smtClean="0"/>
              <a:t>hyperuricaemia</a:t>
            </a:r>
            <a:r>
              <a:rPr lang="en-US" sz="6400" dirty="0" smtClean="0"/>
              <a:t> and anaphylactic reactions.  </a:t>
            </a:r>
          </a:p>
          <a:p>
            <a:r>
              <a:rPr lang="en-US" sz="6400" b="1" dirty="0" err="1" smtClean="0">
                <a:hlinkClick r:id="" action="ppaction://hlinkfile" tooltip="View drug information"/>
              </a:rPr>
              <a:t>Carboplatin</a:t>
            </a:r>
            <a:r>
              <a:rPr lang="en-US" sz="6400" dirty="0" smtClean="0"/>
              <a:t> is a derivative of </a:t>
            </a:r>
            <a:r>
              <a:rPr lang="en-US" sz="6400" dirty="0" err="1" smtClean="0">
                <a:hlinkClick r:id="" action="ppaction://hlinkfile" tooltip="View drug information"/>
              </a:rPr>
              <a:t>cisplatin</a:t>
            </a:r>
            <a:r>
              <a:rPr lang="en-US" sz="6400" dirty="0" smtClean="0"/>
              <a:t>. Because it causes less </a:t>
            </a:r>
            <a:r>
              <a:rPr lang="en-US" sz="6400" dirty="0" err="1" smtClean="0"/>
              <a:t>nephrotoxicity</a:t>
            </a:r>
            <a:r>
              <a:rPr lang="en-US" sz="6400" dirty="0" smtClean="0"/>
              <a:t>, neurotoxicity, </a:t>
            </a:r>
            <a:r>
              <a:rPr lang="en-US" sz="6400" dirty="0" err="1" smtClean="0"/>
              <a:t>ototoxicity</a:t>
            </a:r>
            <a:r>
              <a:rPr lang="en-US" sz="6400" dirty="0" smtClean="0"/>
              <a:t>, nausea and vomiting than </a:t>
            </a:r>
            <a:r>
              <a:rPr lang="en-US" sz="6400" dirty="0" err="1" smtClean="0">
                <a:hlinkClick r:id="" action="ppaction://hlinkfile" tooltip="View drug information"/>
              </a:rPr>
              <a:t>cisplatin</a:t>
            </a:r>
            <a:r>
              <a:rPr lang="en-US" sz="6400" dirty="0" smtClean="0"/>
              <a:t> (although it is more </a:t>
            </a:r>
            <a:r>
              <a:rPr lang="en-US" sz="6400" dirty="0" err="1" smtClean="0"/>
              <a:t>myelotoxic</a:t>
            </a:r>
            <a:r>
              <a:rPr lang="en-US" sz="6400" dirty="0" smtClean="0"/>
              <a:t>), it is sometimes given on an outpatient basis. </a:t>
            </a:r>
          </a:p>
          <a:p>
            <a:r>
              <a:rPr lang="en-US" sz="6400" b="1" dirty="0" err="1" smtClean="0">
                <a:hlinkClick r:id="" action="ppaction://hlinkfile" tooltip="View drug information"/>
              </a:rPr>
              <a:t>Oxaliplatin</a:t>
            </a:r>
            <a:r>
              <a:rPr lang="en-US" sz="6400" dirty="0" smtClean="0"/>
              <a:t> is another platinum-containing compound with a restricted application. </a:t>
            </a:r>
          </a:p>
          <a:p>
            <a:r>
              <a:rPr lang="en-US" sz="6400" dirty="0" smtClean="0"/>
              <a:t>  </a:t>
            </a:r>
            <a:r>
              <a:rPr lang="en-US" sz="6400" b="1" dirty="0" err="1" smtClean="0">
                <a:hlinkClick r:id="" action="ppaction://hlinkfile" tooltip="View drug information"/>
              </a:rPr>
              <a:t>Dacarbazine</a:t>
            </a:r>
            <a:r>
              <a:rPr lang="en-US" sz="6400" dirty="0" smtClean="0"/>
              <a:t>, a </a:t>
            </a:r>
            <a:r>
              <a:rPr lang="en-US" sz="6400" dirty="0" err="1" smtClean="0"/>
              <a:t>prodrug</a:t>
            </a:r>
            <a:r>
              <a:rPr lang="en-US" sz="6400" dirty="0" smtClean="0"/>
              <a:t>, is activated in the liver, and the resulting compound is subsequently cleaved in the target cell to release an </a:t>
            </a:r>
            <a:r>
              <a:rPr lang="en-US" sz="6400" dirty="0" err="1" smtClean="0"/>
              <a:t>alkylating</a:t>
            </a:r>
            <a:r>
              <a:rPr lang="en-US" sz="6400" dirty="0" smtClean="0"/>
              <a:t> derivative. Unwanted effects include </a:t>
            </a:r>
            <a:r>
              <a:rPr lang="en-US" sz="6400" dirty="0" err="1" smtClean="0"/>
              <a:t>myelotoxicity</a:t>
            </a:r>
            <a:r>
              <a:rPr lang="en-US" sz="6400" dirty="0" smtClean="0"/>
              <a:t> and severe nausea and vomiting. </a:t>
            </a:r>
            <a:r>
              <a:rPr lang="en-US" sz="6400" b="1" dirty="0" err="1" smtClean="0"/>
              <a:t>Temozolimide</a:t>
            </a:r>
            <a:r>
              <a:rPr lang="en-US" sz="6400" dirty="0" smtClean="0"/>
              <a:t> is a related compound with a restricted usage (malignant </a:t>
            </a:r>
            <a:r>
              <a:rPr lang="en-US" sz="6400" dirty="0" err="1" smtClean="0"/>
              <a:t>glioma</a:t>
            </a:r>
            <a:endParaRPr lang="en-US" sz="6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There are three main approaches to treating established cancer-</a:t>
            </a:r>
            <a:r>
              <a:rPr lang="en-US" i="1" dirty="0" smtClean="0"/>
              <a:t>surgical excision</a:t>
            </a:r>
            <a:r>
              <a:rPr lang="en-US" dirty="0" smtClean="0"/>
              <a:t>, </a:t>
            </a:r>
            <a:r>
              <a:rPr lang="en-US" i="1" dirty="0" smtClean="0"/>
              <a:t>irradiation</a:t>
            </a:r>
            <a:r>
              <a:rPr lang="en-US" dirty="0" smtClean="0"/>
              <a:t> and </a:t>
            </a:r>
            <a:r>
              <a:rPr lang="en-US" i="1" dirty="0" smtClean="0"/>
              <a:t>chemotherapy</a:t>
            </a:r>
            <a:r>
              <a:rPr lang="en-US" dirty="0" smtClean="0"/>
              <a:t>-and the relative value of each of these approaches depends on the type of </a:t>
            </a:r>
            <a:r>
              <a:rPr lang="en-US" dirty="0" err="1" smtClean="0"/>
              <a:t>tumour</a:t>
            </a:r>
            <a:r>
              <a:rPr lang="en-US" dirty="0" smtClean="0"/>
              <a:t> and the stage of its development. Chemotherapy may be used on its own or as an adjunct to other forms of therapy. Other approaches to cancer treatment, based, for example, on our increasing knowledge of the </a:t>
            </a:r>
            <a:r>
              <a:rPr lang="en-US" dirty="0" err="1" smtClean="0"/>
              <a:t>pathobiology</a:t>
            </a:r>
            <a:r>
              <a:rPr lang="en-US" dirty="0" smtClean="0"/>
              <a:t> of cancer, are being pursued (see below) and are beginning to produce results of real value.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err="1" smtClean="0"/>
              <a:t>Folate</a:t>
            </a:r>
            <a:r>
              <a:rPr lang="en-US" dirty="0" smtClean="0"/>
              <a:t> antagonists : </a:t>
            </a:r>
            <a:endParaRPr lang="en-US" b="1" dirty="0" smtClean="0"/>
          </a:p>
          <a:p>
            <a:r>
              <a:rPr lang="en-US" dirty="0" smtClean="0"/>
              <a:t> The main </a:t>
            </a:r>
            <a:r>
              <a:rPr lang="en-US" dirty="0" err="1" smtClean="0"/>
              <a:t>folate</a:t>
            </a:r>
            <a:r>
              <a:rPr lang="en-US" dirty="0" smtClean="0"/>
              <a:t> antagonist is </a:t>
            </a:r>
            <a:r>
              <a:rPr lang="en-US" b="1" dirty="0" err="1" smtClean="0"/>
              <a:t>methotrexate</a:t>
            </a:r>
            <a:r>
              <a:rPr lang="en-US" dirty="0" smtClean="0"/>
              <a:t>, one of the most widely used </a:t>
            </a:r>
            <a:r>
              <a:rPr lang="en-US" dirty="0" err="1" smtClean="0"/>
              <a:t>antimetabolites</a:t>
            </a:r>
            <a:r>
              <a:rPr lang="en-US" dirty="0" smtClean="0"/>
              <a:t> in cancer chemotherapy. </a:t>
            </a:r>
            <a:r>
              <a:rPr lang="en-US" dirty="0" err="1" smtClean="0"/>
              <a:t>Folates</a:t>
            </a:r>
            <a:r>
              <a:rPr lang="en-US" dirty="0" smtClean="0"/>
              <a:t> are essential for the synthesis of </a:t>
            </a:r>
            <a:r>
              <a:rPr lang="en-US" dirty="0" err="1" smtClean="0"/>
              <a:t>purine</a:t>
            </a:r>
            <a:r>
              <a:rPr lang="en-US" dirty="0" smtClean="0"/>
              <a:t> nucleotides and </a:t>
            </a:r>
            <a:r>
              <a:rPr lang="en-US" dirty="0" err="1" smtClean="0"/>
              <a:t>thymidylate</a:t>
            </a:r>
            <a:r>
              <a:rPr lang="en-US" dirty="0" smtClean="0"/>
              <a:t>, which in turn are essential for DNA synthesis and cell division.  The main action of the </a:t>
            </a:r>
            <a:r>
              <a:rPr lang="en-US" dirty="0" err="1" smtClean="0"/>
              <a:t>folate</a:t>
            </a:r>
            <a:r>
              <a:rPr lang="en-US" dirty="0" smtClean="0"/>
              <a:t> antagonists is to interfere with </a:t>
            </a:r>
            <a:r>
              <a:rPr lang="en-US" dirty="0" err="1" smtClean="0"/>
              <a:t>thymidylate</a:t>
            </a:r>
            <a:r>
              <a:rPr lang="en-US" dirty="0" smtClean="0"/>
              <a:t> synthesis.  In structure, </a:t>
            </a:r>
            <a:r>
              <a:rPr lang="en-US" dirty="0" err="1" smtClean="0"/>
              <a:t>folates</a:t>
            </a:r>
            <a:r>
              <a:rPr lang="en-US" dirty="0" smtClean="0"/>
              <a:t> consist of three elements: a </a:t>
            </a:r>
            <a:r>
              <a:rPr lang="en-US" i="1" dirty="0" err="1" smtClean="0"/>
              <a:t>pteridine</a:t>
            </a:r>
            <a:r>
              <a:rPr lang="en-US" i="1" dirty="0" smtClean="0"/>
              <a:t> ring</a:t>
            </a:r>
            <a:r>
              <a:rPr lang="en-US" dirty="0" smtClean="0"/>
              <a:t>, p</a:t>
            </a:r>
            <a:r>
              <a:rPr lang="en-US" i="1" dirty="0" smtClean="0"/>
              <a:t>-</a:t>
            </a:r>
            <a:r>
              <a:rPr lang="en-US" i="1" dirty="0" err="1" smtClean="0"/>
              <a:t>aminobenzoic</a:t>
            </a:r>
            <a:r>
              <a:rPr lang="en-US" i="1" dirty="0" smtClean="0"/>
              <a:t> acid</a:t>
            </a:r>
            <a:r>
              <a:rPr lang="en-US" dirty="0" smtClean="0"/>
              <a:t> and </a:t>
            </a:r>
            <a:r>
              <a:rPr lang="en-US" i="1" dirty="0" err="1" smtClean="0"/>
              <a:t>glutamic</a:t>
            </a:r>
            <a:r>
              <a:rPr lang="en-US" i="1" dirty="0" smtClean="0"/>
              <a:t> acid</a:t>
            </a:r>
            <a:r>
              <a:rPr lang="en-US" dirty="0" smtClean="0"/>
              <a:t>  </a:t>
            </a:r>
            <a:r>
              <a:rPr lang="en-US" dirty="0" err="1" smtClean="0"/>
              <a:t>Folates</a:t>
            </a:r>
            <a:r>
              <a:rPr lang="en-US" dirty="0" smtClean="0"/>
              <a:t> are actively taken up into cells, where they are converted to </a:t>
            </a:r>
            <a:r>
              <a:rPr lang="en-US" dirty="0" err="1" smtClean="0"/>
              <a:t>polyglutamates</a:t>
            </a:r>
            <a:r>
              <a:rPr lang="en-US" dirty="0" smtClean="0"/>
              <a:t>. In order to act as coenzymes, </a:t>
            </a:r>
            <a:r>
              <a:rPr lang="en-US" dirty="0" err="1" smtClean="0"/>
              <a:t>folates</a:t>
            </a:r>
            <a:r>
              <a:rPr lang="en-US" dirty="0" smtClean="0"/>
              <a:t> must be reduced to </a:t>
            </a:r>
            <a:r>
              <a:rPr lang="en-US" dirty="0" err="1" smtClean="0"/>
              <a:t>tetrahydrofolate</a:t>
            </a:r>
            <a:r>
              <a:rPr lang="en-US" dirty="0" smtClean="0"/>
              <a:t> (FH</a:t>
            </a:r>
            <a:r>
              <a:rPr lang="en-US" baseline="-25000" dirty="0" smtClean="0"/>
              <a:t>4</a:t>
            </a:r>
            <a:r>
              <a:rPr lang="en-US" dirty="0" smtClean="0"/>
              <a:t>). This two-step reaction is </a:t>
            </a:r>
            <a:r>
              <a:rPr lang="en-US" dirty="0" err="1" smtClean="0"/>
              <a:t>catalysed</a:t>
            </a:r>
            <a:r>
              <a:rPr lang="en-US" dirty="0" smtClean="0"/>
              <a:t> by </a:t>
            </a:r>
            <a:r>
              <a:rPr lang="en-US" i="1" dirty="0" err="1" smtClean="0"/>
              <a:t>dihydrofolate</a:t>
            </a:r>
            <a:r>
              <a:rPr lang="en-US" i="1" dirty="0" smtClean="0"/>
              <a:t> </a:t>
            </a:r>
            <a:r>
              <a:rPr lang="en-US" i="1" dirty="0" err="1" smtClean="0"/>
              <a:t>reductase</a:t>
            </a:r>
            <a:r>
              <a:rPr lang="en-US" dirty="0" smtClean="0"/>
              <a:t>, which converts the substrate first to </a:t>
            </a:r>
            <a:r>
              <a:rPr lang="en-US" dirty="0" err="1" smtClean="0"/>
              <a:t>dihydrofolate</a:t>
            </a:r>
            <a:r>
              <a:rPr lang="en-US" dirty="0" smtClean="0"/>
              <a:t> (FH</a:t>
            </a:r>
            <a:r>
              <a:rPr lang="en-US" baseline="-25000" dirty="0" smtClean="0"/>
              <a:t>2</a:t>
            </a:r>
            <a:r>
              <a:rPr lang="en-US" dirty="0" smtClean="0"/>
              <a:t>), then to FH</a:t>
            </a:r>
            <a:r>
              <a:rPr lang="en-US" baseline="-25000" dirty="0" smtClean="0"/>
              <a:t>4</a:t>
            </a:r>
            <a:r>
              <a:rPr lang="en-US" dirty="0" smtClean="0"/>
              <a:t>  FH</a:t>
            </a:r>
            <a:r>
              <a:rPr lang="en-US" baseline="-25000" dirty="0" smtClean="0"/>
              <a:t>4</a:t>
            </a:r>
            <a:r>
              <a:rPr lang="en-US" dirty="0" smtClean="0"/>
              <a:t> functions as an essential cofactor carrying the methyl groups necessary for the transformation of 2´-deoxyuridylate (DUMP) to the 2´-deoxythymidylate (DTMP) required for the synthesis of DNA and </a:t>
            </a:r>
            <a:r>
              <a:rPr lang="en-US" dirty="0" err="1" smtClean="0"/>
              <a:t>purines</a:t>
            </a:r>
            <a:r>
              <a:rPr lang="en-US" dirty="0" smtClean="0"/>
              <a:t>. During the formation of DTMP from DUMP, FH</a:t>
            </a:r>
            <a:r>
              <a:rPr lang="en-US" baseline="-25000" dirty="0" smtClean="0"/>
              <a:t>4</a:t>
            </a:r>
            <a:r>
              <a:rPr lang="en-US" dirty="0" smtClean="0"/>
              <a:t> is converted back to FH</a:t>
            </a:r>
            <a:r>
              <a:rPr lang="en-US" baseline="-25000" dirty="0" smtClean="0"/>
              <a:t>2</a:t>
            </a:r>
            <a:r>
              <a:rPr lang="en-US" dirty="0" smtClean="0"/>
              <a:t>, enabling the cycle to repeat. </a:t>
            </a:r>
            <a:r>
              <a:rPr lang="en-US" dirty="0" err="1" smtClean="0"/>
              <a:t>Methotrexate</a:t>
            </a:r>
            <a:r>
              <a:rPr lang="en-US" dirty="0" smtClean="0"/>
              <a:t> has a higher affinity than FH</a:t>
            </a:r>
            <a:r>
              <a:rPr lang="en-US" baseline="-25000" dirty="0" smtClean="0"/>
              <a:t>2</a:t>
            </a:r>
            <a:r>
              <a:rPr lang="en-US" dirty="0" smtClean="0"/>
              <a:t> for </a:t>
            </a:r>
            <a:r>
              <a:rPr lang="en-US" dirty="0" err="1" smtClean="0"/>
              <a:t>dihydrofolate</a:t>
            </a:r>
            <a:r>
              <a:rPr lang="en-US" dirty="0" smtClean="0"/>
              <a:t> </a:t>
            </a:r>
            <a:r>
              <a:rPr lang="en-US" dirty="0" err="1" smtClean="0"/>
              <a:t>reductase</a:t>
            </a:r>
            <a:r>
              <a:rPr lang="en-US" dirty="0" smtClean="0"/>
              <a:t> and thus inhibits the enzyme , depleting intracellular FH</a:t>
            </a:r>
            <a:r>
              <a:rPr lang="en-US" baseline="-25000" dirty="0" smtClean="0"/>
              <a:t>4</a:t>
            </a:r>
            <a:r>
              <a:rPr lang="en-US" dirty="0" smtClean="0"/>
              <a:t>. The binding of </a:t>
            </a:r>
            <a:r>
              <a:rPr lang="en-US" dirty="0" err="1" smtClean="0"/>
              <a:t>methotrexate</a:t>
            </a:r>
            <a:r>
              <a:rPr lang="en-US" dirty="0" smtClean="0"/>
              <a:t> to </a:t>
            </a:r>
            <a:r>
              <a:rPr lang="en-US" dirty="0" err="1" smtClean="0"/>
              <a:t>dihydrofolate</a:t>
            </a:r>
            <a:r>
              <a:rPr lang="en-US" dirty="0" smtClean="0"/>
              <a:t> </a:t>
            </a:r>
            <a:r>
              <a:rPr lang="en-US" dirty="0" err="1" smtClean="0"/>
              <a:t>reductase</a:t>
            </a:r>
            <a:r>
              <a:rPr lang="en-US" dirty="0" smtClean="0"/>
              <a:t> involves an additional bond not present when FH</a:t>
            </a:r>
            <a:r>
              <a:rPr lang="en-US" baseline="-25000" dirty="0" smtClean="0"/>
              <a:t>2</a:t>
            </a:r>
            <a:r>
              <a:rPr lang="en-US" dirty="0" smtClean="0"/>
              <a:t> binds. The reaction most sensitive to FH</a:t>
            </a:r>
            <a:r>
              <a:rPr lang="en-US" baseline="-25000" dirty="0" smtClean="0"/>
              <a:t>4</a:t>
            </a:r>
            <a:r>
              <a:rPr lang="en-US" dirty="0" smtClean="0"/>
              <a:t> depletion is DTMP formation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err="1" smtClean="0"/>
              <a:t>Methotrexate</a:t>
            </a:r>
            <a:r>
              <a:rPr lang="en-US" dirty="0" smtClean="0"/>
              <a:t> is usually given orally but can also be given intramuscularly, intravenously or </a:t>
            </a:r>
            <a:r>
              <a:rPr lang="en-US" dirty="0" err="1" smtClean="0"/>
              <a:t>intrathecally</a:t>
            </a:r>
            <a:r>
              <a:rPr lang="en-US" dirty="0" smtClean="0"/>
              <a:t>. The drug has low lipid solubility and thus does not readily cross the blood-brain barrier. It is, however, actively taken up into cells by the </a:t>
            </a:r>
            <a:r>
              <a:rPr lang="en-US" dirty="0" err="1" smtClean="0"/>
              <a:t>folate</a:t>
            </a:r>
            <a:r>
              <a:rPr lang="en-US" dirty="0" smtClean="0"/>
              <a:t> transport system and is </a:t>
            </a:r>
            <a:r>
              <a:rPr lang="en-US" dirty="0" err="1" smtClean="0"/>
              <a:t>metabolised</a:t>
            </a:r>
            <a:r>
              <a:rPr lang="en-US" dirty="0" smtClean="0"/>
              <a:t> to </a:t>
            </a:r>
            <a:r>
              <a:rPr lang="en-US" dirty="0" err="1" smtClean="0"/>
              <a:t>polyglutamate</a:t>
            </a:r>
            <a:r>
              <a:rPr lang="en-US" dirty="0" smtClean="0"/>
              <a:t> derivatives, which are retained in the cell for weeks (or even months in some cases) in the absence of extracellular drug. Resistance to </a:t>
            </a:r>
            <a:r>
              <a:rPr lang="en-US" dirty="0" err="1" smtClean="0"/>
              <a:t>methotrexate</a:t>
            </a:r>
            <a:r>
              <a:rPr lang="en-US" dirty="0" smtClean="0"/>
              <a:t> may develop in </a:t>
            </a:r>
            <a:r>
              <a:rPr lang="en-US" dirty="0" err="1" smtClean="0"/>
              <a:t>tumour</a:t>
            </a:r>
            <a:r>
              <a:rPr lang="en-US" dirty="0" smtClean="0"/>
              <a:t> cells by a variety of mechanisms </a:t>
            </a:r>
            <a:endParaRPr lang="en-US" b="1" dirty="0" smtClean="0"/>
          </a:p>
          <a:p>
            <a:r>
              <a:rPr lang="en-US" dirty="0" smtClean="0"/>
              <a:t> </a:t>
            </a:r>
            <a:r>
              <a:rPr lang="en-US" i="1" dirty="0" smtClean="0"/>
              <a:t>Unwanted effects</a:t>
            </a:r>
            <a:r>
              <a:rPr lang="en-US" dirty="0" smtClean="0"/>
              <a:t> include depression of the bone marrow and damage to the epithelium of the gastrointestinal tract. </a:t>
            </a:r>
            <a:r>
              <a:rPr lang="en-US" dirty="0" err="1" smtClean="0"/>
              <a:t>Pneumonitis</a:t>
            </a:r>
            <a:r>
              <a:rPr lang="en-US" dirty="0" smtClean="0"/>
              <a:t> can occur. In addition, when high-dose regimens are used, there may be </a:t>
            </a:r>
            <a:r>
              <a:rPr lang="en-US" dirty="0" err="1" smtClean="0"/>
              <a:t>nephrotoxicity</a:t>
            </a:r>
            <a:r>
              <a:rPr lang="en-US" dirty="0" smtClean="0"/>
              <a:t> caused by precipitation of the drug or a metabolite in the renal tubules. High-dose regimens (doses 10 times greater than the standard doses), sometimes used in patients with </a:t>
            </a:r>
            <a:r>
              <a:rPr lang="en-US" dirty="0" err="1" smtClean="0"/>
              <a:t>methotrexate</a:t>
            </a:r>
            <a:r>
              <a:rPr lang="en-US" dirty="0" smtClean="0"/>
              <a:t> resistance, must be followed by 'rescue' with </a:t>
            </a:r>
            <a:r>
              <a:rPr lang="en-US" i="1" dirty="0" err="1" smtClean="0"/>
              <a:t>folinic</a:t>
            </a:r>
            <a:r>
              <a:rPr lang="en-US" i="1" dirty="0" smtClean="0"/>
              <a:t> acid</a:t>
            </a:r>
            <a:r>
              <a:rPr lang="en-US" dirty="0" smtClean="0"/>
              <a:t> (a form of FH</a:t>
            </a:r>
            <a:r>
              <a:rPr lang="en-US" baseline="-25000" dirty="0" smtClean="0"/>
              <a:t>4</a:t>
            </a:r>
            <a:r>
              <a:rPr lang="en-US" dirty="0" smtClean="0"/>
              <a: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l="34084" t="18569" r="2252" b="11136"/>
          <a:stretch>
            <a:fillRect/>
          </a:stretch>
        </p:blipFill>
        <p:spPr bwMode="auto">
          <a:xfrm>
            <a:off x="0" y="0"/>
            <a:ext cx="8991600" cy="67056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rcRect l="35145" t="11937" r="5435" b="1909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l="33023" t="14590" r="3313" b="317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US" sz="6400" dirty="0" smtClean="0"/>
              <a:t>ANTIMETABOLITES:</a:t>
            </a:r>
          </a:p>
          <a:p>
            <a:r>
              <a:rPr lang="en-US" dirty="0" smtClean="0"/>
              <a:t> </a:t>
            </a:r>
            <a:r>
              <a:rPr lang="en-US" sz="7200" dirty="0" err="1" smtClean="0"/>
              <a:t>Folate</a:t>
            </a:r>
            <a:r>
              <a:rPr lang="en-US" sz="7200" dirty="0" smtClean="0"/>
              <a:t> The main </a:t>
            </a:r>
            <a:r>
              <a:rPr lang="en-US" sz="7200" dirty="0" err="1" smtClean="0"/>
              <a:t>folate</a:t>
            </a:r>
            <a:r>
              <a:rPr lang="en-US" sz="7200" dirty="0" smtClean="0"/>
              <a:t> antagonist is </a:t>
            </a:r>
            <a:r>
              <a:rPr lang="en-US" sz="7200" b="1" dirty="0" err="1" smtClean="0"/>
              <a:t>methotrexate</a:t>
            </a:r>
            <a:r>
              <a:rPr lang="en-US" sz="7200" dirty="0" smtClean="0"/>
              <a:t>, one of the most widely used </a:t>
            </a:r>
            <a:r>
              <a:rPr lang="en-US" sz="7200" dirty="0" err="1" smtClean="0"/>
              <a:t>anantagonists</a:t>
            </a:r>
            <a:r>
              <a:rPr lang="en-US" sz="7200" dirty="0" smtClean="0"/>
              <a:t> </a:t>
            </a:r>
            <a:r>
              <a:rPr lang="en-US" sz="7200" dirty="0" err="1" smtClean="0"/>
              <a:t>timetabolites</a:t>
            </a:r>
            <a:r>
              <a:rPr lang="en-US" sz="7200" dirty="0" smtClean="0"/>
              <a:t> in cancer chemotherapy. </a:t>
            </a:r>
            <a:r>
              <a:rPr lang="en-US" sz="7200" dirty="0" err="1" smtClean="0"/>
              <a:t>Folates</a:t>
            </a:r>
            <a:r>
              <a:rPr lang="en-US" sz="7200" dirty="0" smtClean="0"/>
              <a:t> are essential for the synthesis of </a:t>
            </a:r>
            <a:r>
              <a:rPr lang="en-US" sz="7200" dirty="0" err="1" smtClean="0"/>
              <a:t>purine</a:t>
            </a:r>
            <a:r>
              <a:rPr lang="en-US" sz="7200" dirty="0" smtClean="0"/>
              <a:t> nucleotides and </a:t>
            </a:r>
            <a:r>
              <a:rPr lang="en-US" sz="7200" dirty="0" err="1" smtClean="0"/>
              <a:t>thymidylate</a:t>
            </a:r>
            <a:r>
              <a:rPr lang="en-US" sz="7200" dirty="0" smtClean="0"/>
              <a:t>, which in turn are essential for DNA synthesis and cell division .The main action of the </a:t>
            </a:r>
            <a:r>
              <a:rPr lang="en-US" sz="7200" dirty="0" err="1" smtClean="0"/>
              <a:t>folate</a:t>
            </a:r>
            <a:r>
              <a:rPr lang="en-US" sz="7200" dirty="0" smtClean="0"/>
              <a:t> antagonists is to interfere with </a:t>
            </a:r>
            <a:r>
              <a:rPr lang="en-US" sz="7200" dirty="0" err="1" smtClean="0"/>
              <a:t>thymidylate</a:t>
            </a:r>
            <a:r>
              <a:rPr lang="en-US" sz="7200" dirty="0" smtClean="0"/>
              <a:t> synthesis</a:t>
            </a:r>
            <a:r>
              <a:rPr lang="en-US" sz="7200" smtClean="0"/>
              <a:t>. In </a:t>
            </a:r>
            <a:r>
              <a:rPr lang="en-US" sz="7200" dirty="0" smtClean="0"/>
              <a:t>structure, </a:t>
            </a:r>
            <a:r>
              <a:rPr lang="en-US" sz="7200" dirty="0" err="1" smtClean="0"/>
              <a:t>folates</a:t>
            </a:r>
            <a:r>
              <a:rPr lang="en-US" sz="7200" dirty="0" smtClean="0"/>
              <a:t> consist of three elements: a </a:t>
            </a:r>
            <a:r>
              <a:rPr lang="en-US" sz="7200" i="1" dirty="0" err="1" smtClean="0"/>
              <a:t>pteridine</a:t>
            </a:r>
            <a:r>
              <a:rPr lang="en-US" sz="7200" i="1" dirty="0" smtClean="0"/>
              <a:t> ring</a:t>
            </a:r>
            <a:r>
              <a:rPr lang="en-US" sz="7200" dirty="0" smtClean="0"/>
              <a:t>, p</a:t>
            </a:r>
            <a:r>
              <a:rPr lang="en-US" sz="7200" i="1" dirty="0" smtClean="0"/>
              <a:t>-</a:t>
            </a:r>
            <a:r>
              <a:rPr lang="en-US" sz="7200" i="1" dirty="0" err="1" smtClean="0"/>
              <a:t>aminobenzoic</a:t>
            </a:r>
            <a:r>
              <a:rPr lang="en-US" sz="7200" i="1" dirty="0" smtClean="0"/>
              <a:t> acid</a:t>
            </a:r>
            <a:r>
              <a:rPr lang="en-US" sz="7200" dirty="0" smtClean="0"/>
              <a:t> and </a:t>
            </a:r>
            <a:r>
              <a:rPr lang="en-US" sz="7200" i="1" dirty="0" err="1" smtClean="0"/>
              <a:t>glutamic</a:t>
            </a:r>
            <a:r>
              <a:rPr lang="en-US" sz="7200" i="1" dirty="0" smtClean="0"/>
              <a:t> acid</a:t>
            </a:r>
            <a:r>
              <a:rPr lang="en-US" sz="7200" dirty="0" smtClean="0"/>
              <a:t>  .</a:t>
            </a:r>
            <a:r>
              <a:rPr lang="en-US" sz="7200" dirty="0" err="1" smtClean="0"/>
              <a:t>Folates</a:t>
            </a:r>
            <a:r>
              <a:rPr lang="en-US" sz="7200" dirty="0" smtClean="0"/>
              <a:t> are actively taken up into cells, where they are converted to </a:t>
            </a:r>
            <a:r>
              <a:rPr lang="en-US" sz="7200" dirty="0" err="1" smtClean="0"/>
              <a:t>polyglutamates</a:t>
            </a:r>
            <a:r>
              <a:rPr lang="en-US" sz="7200" dirty="0" smtClean="0"/>
              <a:t>. In order to act as coenzymes, </a:t>
            </a:r>
            <a:r>
              <a:rPr lang="en-US" sz="7200" dirty="0" err="1" smtClean="0"/>
              <a:t>folates</a:t>
            </a:r>
            <a:r>
              <a:rPr lang="en-US" sz="7200" dirty="0" smtClean="0"/>
              <a:t> must be reduced to </a:t>
            </a:r>
            <a:r>
              <a:rPr lang="en-US" sz="7200" dirty="0" err="1" smtClean="0"/>
              <a:t>tetrahydrofolate</a:t>
            </a:r>
            <a:r>
              <a:rPr lang="en-US" sz="7200" dirty="0" smtClean="0"/>
              <a:t> (FH</a:t>
            </a:r>
            <a:r>
              <a:rPr lang="en-US" sz="7200" baseline="-25000" dirty="0" smtClean="0"/>
              <a:t>4</a:t>
            </a:r>
            <a:r>
              <a:rPr lang="en-US" sz="7200" dirty="0" smtClean="0"/>
              <a:t>). This two-step reaction is </a:t>
            </a:r>
            <a:r>
              <a:rPr lang="en-US" sz="7200" dirty="0" err="1" smtClean="0"/>
              <a:t>catalysed</a:t>
            </a:r>
            <a:r>
              <a:rPr lang="en-US" sz="7200" dirty="0" smtClean="0"/>
              <a:t> by </a:t>
            </a:r>
            <a:r>
              <a:rPr lang="en-US" sz="7200" i="1" dirty="0" err="1" smtClean="0"/>
              <a:t>dihydrofolate</a:t>
            </a:r>
            <a:r>
              <a:rPr lang="en-US" sz="7200" i="1" dirty="0" smtClean="0"/>
              <a:t> </a:t>
            </a:r>
            <a:r>
              <a:rPr lang="en-US" sz="7200" i="1" dirty="0" err="1" smtClean="0"/>
              <a:t>reductase</a:t>
            </a:r>
            <a:r>
              <a:rPr lang="en-US" sz="7200" dirty="0" smtClean="0"/>
              <a:t>, which converts the substrate first to </a:t>
            </a:r>
            <a:r>
              <a:rPr lang="en-US" sz="7200" dirty="0" err="1" smtClean="0"/>
              <a:t>dihydrofolate</a:t>
            </a:r>
            <a:r>
              <a:rPr lang="en-US" sz="7200" dirty="0" smtClean="0"/>
              <a:t> (FH</a:t>
            </a:r>
            <a:r>
              <a:rPr lang="en-US" sz="7200" baseline="-25000" dirty="0" smtClean="0"/>
              <a:t>2</a:t>
            </a:r>
            <a:r>
              <a:rPr lang="en-US" sz="7200" dirty="0" smtClean="0"/>
              <a:t>), then to FH</a:t>
            </a:r>
            <a:r>
              <a:rPr lang="en-US" sz="7200" baseline="-25000" dirty="0" smtClean="0"/>
              <a:t>4</a:t>
            </a:r>
            <a:r>
              <a:rPr lang="en-US" sz="7200" dirty="0" smtClean="0"/>
              <a:t> .FH</a:t>
            </a:r>
            <a:r>
              <a:rPr lang="en-US" sz="7200" baseline="-25000" dirty="0" smtClean="0"/>
              <a:t>4</a:t>
            </a:r>
            <a:r>
              <a:rPr lang="en-US" sz="7200" dirty="0" smtClean="0"/>
              <a:t> functions as an essential cofactor carrying the methyl groups necessary for the transformation of 2´-deoxyuridylate (DUMP) to the 2´-deoxythymidylate (DTMP) required for the synthesis of DNA and </a:t>
            </a:r>
            <a:r>
              <a:rPr lang="en-US" sz="7200" dirty="0" err="1" smtClean="0"/>
              <a:t>purines</a:t>
            </a:r>
            <a:r>
              <a:rPr lang="en-US" sz="7200" dirty="0" smtClean="0"/>
              <a:t>. During the formation of DTMP from DUMP, FH</a:t>
            </a:r>
            <a:r>
              <a:rPr lang="en-US" sz="7200" baseline="-25000" dirty="0" smtClean="0"/>
              <a:t>4</a:t>
            </a:r>
            <a:r>
              <a:rPr lang="en-US" sz="7200" dirty="0" smtClean="0"/>
              <a:t> is converted back to FH</a:t>
            </a:r>
            <a:r>
              <a:rPr lang="en-US" sz="7200" baseline="-25000" dirty="0" smtClean="0"/>
              <a:t>2</a:t>
            </a:r>
            <a:r>
              <a:rPr lang="en-US" sz="7200" dirty="0" smtClean="0"/>
              <a:t>, enabling the cycle to repeat. </a:t>
            </a:r>
            <a:r>
              <a:rPr lang="en-US" sz="7200" dirty="0" err="1" smtClean="0"/>
              <a:t>Methotrexate</a:t>
            </a:r>
            <a:r>
              <a:rPr lang="en-US" sz="7200" dirty="0" smtClean="0"/>
              <a:t> has a higher affinity than FH</a:t>
            </a:r>
            <a:r>
              <a:rPr lang="en-US" sz="7200" baseline="-25000" dirty="0" smtClean="0"/>
              <a:t>2</a:t>
            </a:r>
            <a:r>
              <a:rPr lang="en-US" sz="7200" dirty="0" smtClean="0"/>
              <a:t> for </a:t>
            </a:r>
            <a:r>
              <a:rPr lang="en-US" sz="7200" dirty="0" err="1" smtClean="0"/>
              <a:t>dihydrofolate</a:t>
            </a:r>
            <a:r>
              <a:rPr lang="en-US" sz="7200" dirty="0" smtClean="0"/>
              <a:t> </a:t>
            </a:r>
            <a:r>
              <a:rPr lang="en-US" sz="7200" dirty="0" err="1" smtClean="0"/>
              <a:t>reductase</a:t>
            </a:r>
            <a:r>
              <a:rPr lang="en-US" sz="7200" dirty="0" smtClean="0"/>
              <a:t> and thus inhibits the enzyme .depleting intracellular FH</a:t>
            </a:r>
            <a:r>
              <a:rPr lang="en-US" sz="7200" baseline="-25000" dirty="0" smtClean="0"/>
              <a:t>4</a:t>
            </a:r>
            <a:r>
              <a:rPr lang="en-US" sz="7200" dirty="0" smtClean="0"/>
              <a:t>. The binding of </a:t>
            </a:r>
            <a:r>
              <a:rPr lang="en-US" sz="7200" dirty="0" err="1" smtClean="0"/>
              <a:t>methotrexate</a:t>
            </a:r>
            <a:r>
              <a:rPr lang="en-US" sz="7200" dirty="0" smtClean="0"/>
              <a:t> to </a:t>
            </a:r>
            <a:r>
              <a:rPr lang="en-US" sz="7200" dirty="0" err="1" smtClean="0"/>
              <a:t>dihydrofolate</a:t>
            </a:r>
            <a:r>
              <a:rPr lang="en-US" sz="7200" dirty="0" smtClean="0"/>
              <a:t> </a:t>
            </a:r>
            <a:r>
              <a:rPr lang="en-US" sz="7200" dirty="0" err="1" smtClean="0"/>
              <a:t>reductase</a:t>
            </a:r>
            <a:r>
              <a:rPr lang="en-US" sz="7200" dirty="0" smtClean="0"/>
              <a:t> involves an additional bond not present when FH</a:t>
            </a:r>
            <a:r>
              <a:rPr lang="en-US" sz="7200" baseline="-25000" dirty="0" smtClean="0"/>
              <a:t>2</a:t>
            </a:r>
            <a:r>
              <a:rPr lang="en-US" sz="7200" dirty="0" smtClean="0"/>
              <a:t> binds. The reaction most sensitive to FH</a:t>
            </a:r>
            <a:r>
              <a:rPr lang="en-US" sz="7200" baseline="-25000" dirty="0" smtClean="0"/>
              <a:t>4</a:t>
            </a:r>
            <a:r>
              <a:rPr lang="en-US" sz="7200" dirty="0" smtClean="0"/>
              <a:t> depletion is DTMP formation</a:t>
            </a:r>
            <a:endParaRPr lang="en-US" sz="7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err="1" smtClean="0"/>
              <a:t>Methotrexate</a:t>
            </a:r>
            <a:r>
              <a:rPr lang="en-US" dirty="0" smtClean="0"/>
              <a:t> is usually given orally but can also be given intramuscularly, intravenously or </a:t>
            </a:r>
            <a:r>
              <a:rPr lang="en-US" dirty="0" err="1" smtClean="0"/>
              <a:t>intrathecally</a:t>
            </a:r>
            <a:r>
              <a:rPr lang="en-US" dirty="0" smtClean="0"/>
              <a:t>. The drug has low lipid solubility and thus does not readily cross the blood-brain barrier. It is, however, actively taken up into cells by the </a:t>
            </a:r>
            <a:r>
              <a:rPr lang="en-US" dirty="0" err="1" smtClean="0"/>
              <a:t>folate</a:t>
            </a:r>
            <a:r>
              <a:rPr lang="en-US" dirty="0" smtClean="0"/>
              <a:t> transport system and is </a:t>
            </a:r>
            <a:r>
              <a:rPr lang="en-US" dirty="0" err="1" smtClean="0"/>
              <a:t>metabolised</a:t>
            </a:r>
            <a:r>
              <a:rPr lang="en-US" dirty="0" smtClean="0"/>
              <a:t> to </a:t>
            </a:r>
            <a:r>
              <a:rPr lang="en-US" dirty="0" err="1" smtClean="0"/>
              <a:t>polyglutamate</a:t>
            </a:r>
            <a:r>
              <a:rPr lang="en-US" dirty="0" smtClean="0"/>
              <a:t> derivatives, which are retained in the cell for weeks (or even months in some cases) in the absence of extracellular drug. Resistance to </a:t>
            </a:r>
            <a:r>
              <a:rPr lang="en-US" dirty="0" err="1" smtClean="0"/>
              <a:t>methotrexate</a:t>
            </a:r>
            <a:r>
              <a:rPr lang="en-US" dirty="0" smtClean="0"/>
              <a:t> may develop in </a:t>
            </a:r>
            <a:r>
              <a:rPr lang="en-US" dirty="0" err="1" smtClean="0"/>
              <a:t>tumour</a:t>
            </a:r>
            <a:r>
              <a:rPr lang="en-US" dirty="0" smtClean="0"/>
              <a:t> cells by a variety of mechanisms .</a:t>
            </a:r>
            <a:r>
              <a:rPr lang="en-US" i="1" dirty="0" smtClean="0"/>
              <a:t>Unwanted effects</a:t>
            </a:r>
            <a:r>
              <a:rPr lang="en-US" dirty="0" smtClean="0"/>
              <a:t> include depression of the bone marrow and damage to the epithelium of the gastrointestinal tract. </a:t>
            </a:r>
            <a:r>
              <a:rPr lang="en-US" dirty="0" err="1" smtClean="0"/>
              <a:t>Pneumonitis</a:t>
            </a:r>
            <a:r>
              <a:rPr lang="en-US" dirty="0" smtClean="0"/>
              <a:t> can occur. In addition, when high-dose regimens are used, there may be </a:t>
            </a:r>
            <a:r>
              <a:rPr lang="en-US" dirty="0" err="1" smtClean="0"/>
              <a:t>nephrotoxicity</a:t>
            </a:r>
            <a:r>
              <a:rPr lang="en-US" dirty="0" smtClean="0"/>
              <a:t> caused by precipitation of the drug or a metabolite in the renal tubules. High-dose regimens (doses 10 times greater than the standard doses), sometimes used in patients with </a:t>
            </a:r>
            <a:r>
              <a:rPr lang="en-US" dirty="0" err="1" smtClean="0"/>
              <a:t>methotrexate</a:t>
            </a:r>
            <a:r>
              <a:rPr lang="en-US" dirty="0" smtClean="0"/>
              <a:t> resistance, must be followed by 'rescue' with </a:t>
            </a:r>
            <a:r>
              <a:rPr lang="en-US" i="1" dirty="0" err="1" smtClean="0"/>
              <a:t>folinic</a:t>
            </a:r>
            <a:r>
              <a:rPr lang="en-US" i="1" dirty="0" smtClean="0"/>
              <a:t> acid</a:t>
            </a:r>
            <a:r>
              <a:rPr lang="en-US" dirty="0" smtClean="0"/>
              <a:t> (a form of FH</a:t>
            </a:r>
            <a:r>
              <a:rPr lang="en-US" baseline="-25000" dirty="0" smtClean="0"/>
              <a:t>4</a:t>
            </a:r>
            <a:r>
              <a:rPr lang="en-US" dirty="0" smtClean="0"/>
              <a:t>).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ctr">
              <a:buNone/>
            </a:pPr>
            <a:r>
              <a:rPr lang="en-US" sz="3600" dirty="0" err="1" smtClean="0"/>
              <a:t>Pyrimidine</a:t>
            </a:r>
            <a:r>
              <a:rPr lang="en-US" sz="3600" dirty="0" smtClean="0"/>
              <a:t> analogues </a:t>
            </a:r>
          </a:p>
          <a:p>
            <a:r>
              <a:rPr lang="en-US" b="1" dirty="0" smtClean="0">
                <a:hlinkClick r:id="" action="ppaction://hlinkfile" tooltip="View drug information"/>
              </a:rPr>
              <a:t>Fluorouracil</a:t>
            </a:r>
            <a:r>
              <a:rPr lang="en-US" dirty="0" smtClean="0"/>
              <a:t>, an analogue of </a:t>
            </a:r>
            <a:r>
              <a:rPr lang="en-US" dirty="0" err="1" smtClean="0"/>
              <a:t>uracil</a:t>
            </a:r>
            <a:r>
              <a:rPr lang="en-US" dirty="0" smtClean="0"/>
              <a:t>, also interferes with DTMP synthesis. It is converted into a 'fraudulent' nucleotide, </a:t>
            </a:r>
            <a:r>
              <a:rPr lang="en-US" i="1" dirty="0" err="1" smtClean="0"/>
              <a:t>fluorodeoxyuridine</a:t>
            </a:r>
            <a:r>
              <a:rPr lang="en-US" i="1" dirty="0" smtClean="0"/>
              <a:t> </a:t>
            </a:r>
            <a:r>
              <a:rPr lang="en-US" i="1" dirty="0" err="1" smtClean="0"/>
              <a:t>monophosphate</a:t>
            </a:r>
            <a:r>
              <a:rPr lang="en-US" dirty="0" smtClean="0"/>
              <a:t> (FDUMP). This interacts with </a:t>
            </a:r>
            <a:r>
              <a:rPr lang="en-US" dirty="0" err="1" smtClean="0"/>
              <a:t>thymidylate</a:t>
            </a:r>
            <a:r>
              <a:rPr lang="en-US" dirty="0" smtClean="0"/>
              <a:t> </a:t>
            </a:r>
            <a:r>
              <a:rPr lang="en-US" dirty="0" err="1" smtClean="0"/>
              <a:t>synthetase</a:t>
            </a:r>
            <a:r>
              <a:rPr lang="en-US" dirty="0" smtClean="0"/>
              <a:t> but cannot be converted into DTMP. The result is inhibition of DNA but not RNA or protein synthesis. </a:t>
            </a:r>
            <a:r>
              <a:rPr lang="en-US" b="1" dirty="0" err="1" smtClean="0"/>
              <a:t>Raltitrexed</a:t>
            </a:r>
            <a:r>
              <a:rPr lang="en-US" dirty="0" smtClean="0"/>
              <a:t> also inhibits </a:t>
            </a:r>
            <a:r>
              <a:rPr lang="en-US" dirty="0" err="1" smtClean="0"/>
              <a:t>thymidylate</a:t>
            </a:r>
            <a:r>
              <a:rPr lang="en-US" dirty="0" smtClean="0"/>
              <a:t> </a:t>
            </a:r>
            <a:r>
              <a:rPr lang="en-US" dirty="0" err="1" smtClean="0"/>
              <a:t>synthetase</a:t>
            </a:r>
            <a:r>
              <a:rPr lang="en-US" dirty="0" smtClean="0"/>
              <a:t> and </a:t>
            </a:r>
            <a:r>
              <a:rPr lang="en-US" b="1" dirty="0" err="1" smtClean="0">
                <a:hlinkClick r:id="" action="ppaction://hlinkfile" tooltip="View drug information"/>
              </a:rPr>
              <a:t>pemetrexed</a:t>
            </a:r>
            <a:r>
              <a:rPr lang="en-US" dirty="0" smtClean="0"/>
              <a:t>, </a:t>
            </a:r>
            <a:r>
              <a:rPr lang="en-US" dirty="0" err="1" smtClean="0"/>
              <a:t>thymidylate</a:t>
            </a:r>
            <a:r>
              <a:rPr lang="en-US" dirty="0" smtClean="0"/>
              <a:t> </a:t>
            </a:r>
            <a:r>
              <a:rPr lang="en-US" dirty="0" err="1" smtClean="0"/>
              <a:t>transferase</a:t>
            </a:r>
            <a:r>
              <a:rPr lang="en-US" dirty="0" smtClean="0"/>
              <a:t>. Fluorouracil is usually given </a:t>
            </a:r>
            <a:r>
              <a:rPr lang="en-US" dirty="0" err="1" smtClean="0"/>
              <a:t>parenterally</a:t>
            </a:r>
            <a:r>
              <a:rPr lang="en-US" dirty="0" smtClean="0"/>
              <a:t>. The main </a:t>
            </a:r>
            <a:r>
              <a:rPr lang="en-US" i="1" dirty="0" smtClean="0"/>
              <a:t>unwanted effects</a:t>
            </a:r>
            <a:r>
              <a:rPr lang="en-US" dirty="0" smtClean="0"/>
              <a:t> are gastrointestinal epithelial damage and </a:t>
            </a:r>
            <a:r>
              <a:rPr lang="en-US" dirty="0" err="1" smtClean="0"/>
              <a:t>myelotoxicity</a:t>
            </a:r>
            <a:r>
              <a:rPr lang="en-US" dirty="0" smtClean="0"/>
              <a:t>. </a:t>
            </a:r>
            <a:r>
              <a:rPr lang="en-US" dirty="0" err="1" smtClean="0"/>
              <a:t>Cerebellar</a:t>
            </a:r>
            <a:r>
              <a:rPr lang="en-US" dirty="0" smtClean="0"/>
              <a:t> disturbances can also occur. Another drug, </a:t>
            </a:r>
            <a:r>
              <a:rPr lang="en-US" b="1" dirty="0" err="1" smtClean="0">
                <a:hlinkClick r:id="" action="ppaction://hlinkfile" tooltip="View drug information"/>
              </a:rPr>
              <a:t>capecitabine</a:t>
            </a:r>
            <a:r>
              <a:rPr lang="en-US" dirty="0" smtClean="0"/>
              <a:t>, is </a:t>
            </a:r>
            <a:r>
              <a:rPr lang="en-US" dirty="0" err="1" smtClean="0"/>
              <a:t>metabolised</a:t>
            </a:r>
            <a:r>
              <a:rPr lang="en-US" dirty="0" smtClean="0"/>
              <a:t> to </a:t>
            </a:r>
            <a:r>
              <a:rPr lang="en-US" dirty="0" smtClean="0">
                <a:hlinkClick r:id="" action="ppaction://hlinkfile" tooltip="View drug information"/>
              </a:rPr>
              <a:t>fluorouracil</a:t>
            </a:r>
            <a:r>
              <a:rPr lang="en-US" dirty="0" smtClean="0"/>
              <a:t>. </a:t>
            </a:r>
            <a:r>
              <a:rPr lang="en-US" b="1" dirty="0" err="1" smtClean="0">
                <a:hlinkClick r:id="" action="ppaction://hlinkfile" tooltip="View drug information"/>
              </a:rPr>
              <a:t>Cytarabine</a:t>
            </a:r>
            <a:r>
              <a:rPr lang="en-US" dirty="0" smtClean="0"/>
              <a:t> (cytosine </a:t>
            </a:r>
            <a:r>
              <a:rPr lang="en-US" dirty="0" err="1" smtClean="0"/>
              <a:t>arabinoside</a:t>
            </a:r>
            <a:r>
              <a:rPr lang="en-US" dirty="0" smtClean="0"/>
              <a:t>) is an analogue of the naturally occurring nucleoside 2´-deoxycytidine. The drug enters the target cell and undergoes the same </a:t>
            </a:r>
            <a:r>
              <a:rPr lang="en-US" dirty="0" err="1" smtClean="0"/>
              <a:t>phosphorylation</a:t>
            </a:r>
            <a:r>
              <a:rPr lang="en-US" dirty="0" smtClean="0"/>
              <a:t> reactions as the endogenous nucleoside to give </a:t>
            </a:r>
            <a:r>
              <a:rPr lang="en-US" i="1" dirty="0" smtClean="0"/>
              <a:t>cytosine </a:t>
            </a:r>
            <a:r>
              <a:rPr lang="en-US" i="1" dirty="0" err="1" smtClean="0"/>
              <a:t>arabinoside</a:t>
            </a:r>
            <a:r>
              <a:rPr lang="en-US" i="1" dirty="0" smtClean="0"/>
              <a:t> </a:t>
            </a:r>
            <a:r>
              <a:rPr lang="en-US" i="1" dirty="0" err="1" smtClean="0"/>
              <a:t>trisphosphate</a:t>
            </a:r>
            <a:r>
              <a:rPr lang="en-US" dirty="0" smtClean="0"/>
              <a:t>, which inhibits DNA polymerase The main unwanted effects are on the bone marrow and the gastrointestinal tract. It also causes nausea and vomiting. </a:t>
            </a:r>
            <a:r>
              <a:rPr lang="en-US" b="1" dirty="0" err="1" smtClean="0"/>
              <a:t>Gemcitabine</a:t>
            </a:r>
            <a:r>
              <a:rPr lang="en-US" dirty="0" smtClean="0"/>
              <a:t>, a relatively new analogue of </a:t>
            </a:r>
            <a:r>
              <a:rPr lang="en-US" dirty="0" err="1" smtClean="0">
                <a:hlinkClick r:id="" action="ppaction://hlinkfile" tooltip="View drug information"/>
              </a:rPr>
              <a:t>cytarabine</a:t>
            </a:r>
            <a:r>
              <a:rPr lang="en-US" dirty="0" smtClean="0"/>
              <a:t>, has fewer unwanted actions, mainly an influenza-like syndrome and mild </a:t>
            </a:r>
            <a:r>
              <a:rPr lang="en-US" dirty="0" err="1" smtClean="0"/>
              <a:t>myelotoxicity</a:t>
            </a:r>
            <a:r>
              <a:rPr lang="en-US" dirty="0" smtClean="0"/>
              <a:t>. It is often given in combination with other drugs such as </a:t>
            </a:r>
            <a:r>
              <a:rPr lang="en-US" dirty="0" err="1" smtClean="0">
                <a:hlinkClick r:id="" action="ppaction://hlinkfile" tooltip="View drug information"/>
              </a:rPr>
              <a:t>cisplatin</a:t>
            </a:r>
            <a:r>
              <a:rPr lang="en-US" dirty="0" smtClean="0"/>
              <a:t>.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934200"/>
          </a:xfrm>
        </p:spPr>
        <p:txBody>
          <a:bodyPr>
            <a:normAutofit fontScale="25000" lnSpcReduction="20000"/>
          </a:bodyPr>
          <a:lstStyle/>
          <a:p>
            <a:pPr algn="ctr">
              <a:buNone/>
            </a:pPr>
            <a:r>
              <a:rPr lang="en-IN" dirty="0" smtClean="0"/>
              <a:t>                                  </a:t>
            </a:r>
            <a:r>
              <a:rPr lang="en-US" dirty="0" smtClean="0"/>
              <a:t> </a:t>
            </a:r>
            <a:r>
              <a:rPr lang="en-US" sz="5600" b="1" u="sng" dirty="0" err="1" smtClean="0"/>
              <a:t>Purine</a:t>
            </a:r>
            <a:r>
              <a:rPr lang="en-US" sz="5600" b="1" u="sng" dirty="0" smtClean="0"/>
              <a:t> analogues </a:t>
            </a:r>
          </a:p>
          <a:p>
            <a:r>
              <a:rPr lang="en-US" sz="6400" dirty="0" smtClean="0"/>
              <a:t>The main anticancer </a:t>
            </a:r>
            <a:r>
              <a:rPr lang="en-US" sz="6400" dirty="0" err="1" smtClean="0"/>
              <a:t>purine</a:t>
            </a:r>
            <a:r>
              <a:rPr lang="en-US" sz="6400" dirty="0" smtClean="0"/>
              <a:t> analogues include </a:t>
            </a:r>
            <a:r>
              <a:rPr lang="en-US" sz="6400" b="1" dirty="0" err="1" smtClean="0"/>
              <a:t>fludarabine</a:t>
            </a:r>
            <a:r>
              <a:rPr lang="en-US" sz="6400" dirty="0" smtClean="0"/>
              <a:t>, </a:t>
            </a:r>
            <a:r>
              <a:rPr lang="en-US" sz="6400" b="1" dirty="0" err="1" smtClean="0">
                <a:hlinkClick r:id="" action="ppaction://hlinkfile" tooltip="View drug information"/>
              </a:rPr>
              <a:t>pentostatin</a:t>
            </a:r>
            <a:r>
              <a:rPr lang="en-US" sz="6400" dirty="0" smtClean="0"/>
              <a:t>, </a:t>
            </a:r>
            <a:r>
              <a:rPr lang="en-US" sz="6400" b="1" dirty="0" err="1" smtClean="0">
                <a:hlinkClick r:id="" action="ppaction://hlinkfile" tooltip="View drug information"/>
              </a:rPr>
              <a:t>cladribine</a:t>
            </a:r>
            <a:r>
              <a:rPr lang="en-US" sz="6400" dirty="0" smtClean="0"/>
              <a:t>, </a:t>
            </a:r>
            <a:r>
              <a:rPr lang="en-US" sz="6400" b="1" dirty="0" err="1" smtClean="0">
                <a:hlinkClick r:id="" action="ppaction://hlinkfile" tooltip="View drug information"/>
              </a:rPr>
              <a:t>mercaptopurine</a:t>
            </a:r>
            <a:r>
              <a:rPr lang="en-US" sz="6400" dirty="0" smtClean="0"/>
              <a:t> and </a:t>
            </a:r>
            <a:r>
              <a:rPr lang="en-US" sz="6400" b="1" dirty="0" err="1" smtClean="0"/>
              <a:t>tioguanine</a:t>
            </a:r>
            <a:r>
              <a:rPr lang="en-US" sz="6400" b="1" dirty="0" smtClean="0"/>
              <a:t> .</a:t>
            </a:r>
            <a:r>
              <a:rPr lang="en-US" sz="6400" dirty="0" err="1" smtClean="0"/>
              <a:t>Fludarabine</a:t>
            </a:r>
            <a:r>
              <a:rPr lang="en-US" sz="6400" dirty="0" smtClean="0"/>
              <a:t> is </a:t>
            </a:r>
            <a:r>
              <a:rPr lang="en-US" sz="6400" dirty="0" err="1" smtClean="0"/>
              <a:t>metabolised</a:t>
            </a:r>
            <a:r>
              <a:rPr lang="en-US" sz="6400" dirty="0" smtClean="0"/>
              <a:t> to the </a:t>
            </a:r>
            <a:r>
              <a:rPr lang="en-US" sz="6400" dirty="0" err="1" smtClean="0"/>
              <a:t>trisphosphate</a:t>
            </a:r>
            <a:r>
              <a:rPr lang="en-US" sz="6400" dirty="0" smtClean="0"/>
              <a:t> and inhibits DNA synthesis by actions similar to those of </a:t>
            </a:r>
            <a:r>
              <a:rPr lang="en-US" sz="6400" dirty="0" err="1" smtClean="0">
                <a:hlinkClick r:id="" action="ppaction://hlinkfile" tooltip="View drug information"/>
              </a:rPr>
              <a:t>cytarabine</a:t>
            </a:r>
            <a:r>
              <a:rPr lang="en-US" sz="6400" dirty="0" smtClean="0"/>
              <a:t>. It is </a:t>
            </a:r>
            <a:r>
              <a:rPr lang="en-US" sz="6400" dirty="0" err="1" smtClean="0"/>
              <a:t>myelosuppressive</a:t>
            </a:r>
            <a:r>
              <a:rPr lang="en-US" sz="6400" dirty="0" smtClean="0"/>
              <a:t>. </a:t>
            </a:r>
            <a:r>
              <a:rPr lang="en-US" sz="6400" dirty="0" err="1" smtClean="0">
                <a:hlinkClick r:id="" action="ppaction://hlinkfile" tooltip="View drug information"/>
              </a:rPr>
              <a:t>Pentostatin</a:t>
            </a:r>
            <a:r>
              <a:rPr lang="en-US" sz="6400" dirty="0" smtClean="0"/>
              <a:t> has a different mechanism of action. It inhibits </a:t>
            </a:r>
            <a:r>
              <a:rPr lang="en-US" sz="6400" i="1" dirty="0" smtClean="0">
                <a:hlinkClick r:id="" action="ppaction://hlinkfile" tooltip="View drug information"/>
              </a:rPr>
              <a:t>adenosine</a:t>
            </a:r>
            <a:r>
              <a:rPr lang="en-US" sz="6400" i="1" dirty="0" smtClean="0"/>
              <a:t> </a:t>
            </a:r>
            <a:r>
              <a:rPr lang="en-US" sz="6400" i="1" dirty="0" err="1" smtClean="0"/>
              <a:t>deaminase</a:t>
            </a:r>
            <a:r>
              <a:rPr lang="en-US" sz="6400" dirty="0" smtClean="0"/>
              <a:t>, the enzyme that transforms </a:t>
            </a:r>
            <a:r>
              <a:rPr lang="en-US" sz="6400" dirty="0" smtClean="0">
                <a:hlinkClick r:id="" action="ppaction://hlinkfile" tooltip="View drug information"/>
              </a:rPr>
              <a:t>adenosine</a:t>
            </a:r>
            <a:r>
              <a:rPr lang="en-US" sz="6400" dirty="0" smtClean="0"/>
              <a:t> to </a:t>
            </a:r>
            <a:r>
              <a:rPr lang="en-US" sz="6400" dirty="0" err="1" smtClean="0"/>
              <a:t>inosine</a:t>
            </a:r>
            <a:r>
              <a:rPr lang="en-US" sz="6400" dirty="0" smtClean="0"/>
              <a:t>. This action interferes with critical pathways in </a:t>
            </a:r>
            <a:r>
              <a:rPr lang="en-US" sz="6400" dirty="0" err="1" smtClean="0"/>
              <a:t>purine</a:t>
            </a:r>
            <a:r>
              <a:rPr lang="en-US" sz="6400" dirty="0" smtClean="0"/>
              <a:t> metabolism and can have significant effects on cell proliferation. </a:t>
            </a:r>
            <a:r>
              <a:rPr lang="en-US" sz="6400" dirty="0" err="1" smtClean="0">
                <a:hlinkClick r:id="" action="ppaction://hlinkfile" tooltip="View drug information"/>
              </a:rPr>
              <a:t>Cladribine</a:t>
            </a:r>
            <a:r>
              <a:rPr lang="en-US" sz="6400" dirty="0" smtClean="0"/>
              <a:t>, </a:t>
            </a:r>
            <a:r>
              <a:rPr lang="en-US" sz="6400" dirty="0" err="1" smtClean="0">
                <a:hlinkClick r:id="" action="ppaction://hlinkfile" tooltip="View drug information"/>
              </a:rPr>
              <a:t>mercaptopurine</a:t>
            </a:r>
            <a:r>
              <a:rPr lang="en-US" sz="6400" dirty="0" smtClean="0"/>
              <a:t> and </a:t>
            </a:r>
            <a:r>
              <a:rPr lang="en-US" sz="6400" dirty="0" err="1" smtClean="0"/>
              <a:t>tioguanine</a:t>
            </a:r>
            <a:r>
              <a:rPr lang="en-US" sz="6400" dirty="0" smtClean="0"/>
              <a:t> are used mainly in the treatment of </a:t>
            </a:r>
            <a:r>
              <a:rPr lang="en-US" sz="6400" dirty="0" err="1" smtClean="0"/>
              <a:t>leukaemia</a:t>
            </a:r>
            <a:endParaRPr lang="en-IN" sz="6400" dirty="0" smtClean="0"/>
          </a:p>
          <a:p>
            <a:pPr algn="ctr">
              <a:buNone/>
            </a:pPr>
            <a:r>
              <a:rPr lang="en-IN" sz="7200" dirty="0" smtClean="0"/>
              <a:t>                     Anticancer drugs: </a:t>
            </a:r>
            <a:r>
              <a:rPr lang="en-IN" sz="7200" dirty="0" err="1" smtClean="0"/>
              <a:t>antimetabolites</a:t>
            </a:r>
            <a:r>
              <a:rPr lang="en-IN" sz="7200" dirty="0" smtClean="0"/>
              <a:t> </a:t>
            </a:r>
          </a:p>
          <a:p>
            <a:r>
              <a:rPr lang="en-IN" sz="7200" dirty="0" smtClean="0"/>
              <a:t> </a:t>
            </a:r>
            <a:r>
              <a:rPr lang="en-IN" sz="7200" dirty="0" err="1" smtClean="0"/>
              <a:t>Antimetabolites</a:t>
            </a:r>
            <a:r>
              <a:rPr lang="en-IN" sz="7200" dirty="0" smtClean="0"/>
              <a:t> block or subvert pathways of DNA synthesis. </a:t>
            </a:r>
            <a:r>
              <a:rPr lang="en-IN" sz="7200" i="1" dirty="0" err="1" smtClean="0"/>
              <a:t>Folate</a:t>
            </a:r>
            <a:r>
              <a:rPr lang="en-IN" sz="7200" i="1" dirty="0" smtClean="0"/>
              <a:t> antagonists</a:t>
            </a:r>
            <a:r>
              <a:rPr lang="en-IN" sz="7200" dirty="0" smtClean="0"/>
              <a:t>. </a:t>
            </a:r>
            <a:r>
              <a:rPr lang="en-IN" sz="7200" dirty="0" err="1" smtClean="0"/>
              <a:t>Methotrexate</a:t>
            </a:r>
            <a:r>
              <a:rPr lang="en-IN" sz="7200" dirty="0" smtClean="0"/>
              <a:t> inhibits </a:t>
            </a:r>
            <a:r>
              <a:rPr lang="en-IN" sz="7200" dirty="0" err="1" smtClean="0"/>
              <a:t>dihydrofolate</a:t>
            </a:r>
            <a:r>
              <a:rPr lang="en-IN" sz="7200" dirty="0" smtClean="0"/>
              <a:t> </a:t>
            </a:r>
            <a:r>
              <a:rPr lang="en-IN" sz="7200" dirty="0" err="1" smtClean="0"/>
              <a:t>reductase</a:t>
            </a:r>
            <a:r>
              <a:rPr lang="en-IN" sz="7200" dirty="0" smtClean="0"/>
              <a:t>, preventing generation of </a:t>
            </a:r>
            <a:r>
              <a:rPr lang="en-IN" sz="7200" dirty="0" err="1" smtClean="0"/>
              <a:t>tetrahydrofolate</a:t>
            </a:r>
            <a:r>
              <a:rPr lang="en-IN" sz="7200" dirty="0" smtClean="0"/>
              <a:t> interfering with </a:t>
            </a:r>
            <a:r>
              <a:rPr lang="en-IN" sz="7200" dirty="0" err="1" smtClean="0"/>
              <a:t>thymidylate</a:t>
            </a:r>
            <a:r>
              <a:rPr lang="en-IN" sz="7200" dirty="0" smtClean="0"/>
              <a:t> synthesis. </a:t>
            </a:r>
            <a:r>
              <a:rPr lang="en-IN" sz="7200" dirty="0" err="1" smtClean="0"/>
              <a:t>Methotrexate</a:t>
            </a:r>
            <a:r>
              <a:rPr lang="en-IN" sz="7200" dirty="0" smtClean="0"/>
              <a:t> is taken up into cells by the </a:t>
            </a:r>
            <a:r>
              <a:rPr lang="en-IN" sz="7200" dirty="0" err="1" smtClean="0"/>
              <a:t>folate</a:t>
            </a:r>
            <a:r>
              <a:rPr lang="en-IN" sz="7200" dirty="0" smtClean="0"/>
              <a:t> carrier and, like </a:t>
            </a:r>
            <a:r>
              <a:rPr lang="en-IN" sz="7200" dirty="0" err="1" smtClean="0"/>
              <a:t>folate</a:t>
            </a:r>
            <a:r>
              <a:rPr lang="en-IN" sz="7200" dirty="0" smtClean="0"/>
              <a:t>, is converted to the </a:t>
            </a:r>
            <a:r>
              <a:rPr lang="en-IN" sz="7200" dirty="0" err="1" smtClean="0"/>
              <a:t>polyglutamate</a:t>
            </a:r>
            <a:r>
              <a:rPr lang="en-IN" sz="7200" dirty="0" smtClean="0"/>
              <a:t> form. Normal cells affected by high doses can be 'rescued' by </a:t>
            </a:r>
            <a:r>
              <a:rPr lang="en-IN" sz="7200" dirty="0" err="1" smtClean="0"/>
              <a:t>folinic</a:t>
            </a:r>
            <a:r>
              <a:rPr lang="en-IN" sz="7200" dirty="0" smtClean="0"/>
              <a:t> acid. Unwanted effects are </a:t>
            </a:r>
            <a:r>
              <a:rPr lang="en-IN" sz="7200" dirty="0" err="1" smtClean="0"/>
              <a:t>myelosuppression</a:t>
            </a:r>
            <a:r>
              <a:rPr lang="en-IN" sz="7200" dirty="0" smtClean="0"/>
              <a:t> and possible </a:t>
            </a:r>
            <a:r>
              <a:rPr lang="en-IN" sz="7200" dirty="0" err="1" smtClean="0"/>
              <a:t>nephrotoxicity</a:t>
            </a:r>
            <a:r>
              <a:rPr lang="en-IN" sz="7200" dirty="0" smtClean="0"/>
              <a:t>. </a:t>
            </a:r>
          </a:p>
          <a:p>
            <a:r>
              <a:rPr lang="en-IN" sz="7200" i="1" dirty="0" err="1" smtClean="0"/>
              <a:t>Pyrimidine</a:t>
            </a:r>
            <a:r>
              <a:rPr lang="en-IN" sz="7200" i="1" dirty="0" smtClean="0"/>
              <a:t> analogues</a:t>
            </a:r>
            <a:r>
              <a:rPr lang="en-IN" sz="7200" dirty="0" smtClean="0"/>
              <a:t>. </a:t>
            </a:r>
            <a:r>
              <a:rPr lang="en-IN" sz="7200" dirty="0" smtClean="0">
                <a:hlinkClick r:id="" action="ppaction://hlinkfile" tooltip="View drug information"/>
              </a:rPr>
              <a:t>Fluorouracil</a:t>
            </a:r>
            <a:r>
              <a:rPr lang="en-IN" sz="7200" dirty="0" smtClean="0"/>
              <a:t> is converted to a 'fraudulent' nucleotide and inhibits </a:t>
            </a:r>
            <a:r>
              <a:rPr lang="en-IN" sz="7200" dirty="0" err="1" smtClean="0"/>
              <a:t>thymidylate</a:t>
            </a:r>
            <a:r>
              <a:rPr lang="en-IN" sz="7200" dirty="0" smtClean="0"/>
              <a:t> synthesis. </a:t>
            </a:r>
            <a:r>
              <a:rPr lang="en-IN" sz="7200" dirty="0" err="1" smtClean="0">
                <a:hlinkClick r:id="" action="ppaction://hlinkfile" tooltip="View drug information"/>
              </a:rPr>
              <a:t>Cytarabine</a:t>
            </a:r>
            <a:r>
              <a:rPr lang="en-IN" sz="7200" dirty="0" smtClean="0"/>
              <a:t> in its </a:t>
            </a:r>
            <a:r>
              <a:rPr lang="en-IN" sz="7200" dirty="0" err="1" smtClean="0"/>
              <a:t>trisphosphate</a:t>
            </a:r>
            <a:r>
              <a:rPr lang="en-IN" sz="7200" dirty="0" smtClean="0"/>
              <a:t> form inhibits DNA polymerase. They are potent </a:t>
            </a:r>
            <a:r>
              <a:rPr lang="en-IN" sz="7200" dirty="0" err="1" smtClean="0"/>
              <a:t>myelosuppressives</a:t>
            </a:r>
            <a:r>
              <a:rPr lang="en-IN" sz="7200" dirty="0" smtClean="0"/>
              <a:t>. </a:t>
            </a:r>
          </a:p>
          <a:p>
            <a:r>
              <a:rPr lang="en-IN" sz="7200" i="1" dirty="0" err="1" smtClean="0"/>
              <a:t>Purine</a:t>
            </a:r>
            <a:r>
              <a:rPr lang="en-IN" sz="7200" i="1" dirty="0" smtClean="0"/>
              <a:t> analogues</a:t>
            </a:r>
            <a:r>
              <a:rPr lang="en-IN" sz="7200" dirty="0" smtClean="0"/>
              <a:t>. </a:t>
            </a:r>
            <a:r>
              <a:rPr lang="en-IN" sz="7200" dirty="0" err="1" smtClean="0">
                <a:hlinkClick r:id="" action="ppaction://hlinkfile" tooltip="View drug information"/>
              </a:rPr>
              <a:t>Mercaptopurine</a:t>
            </a:r>
            <a:r>
              <a:rPr lang="en-IN" sz="7200" dirty="0" smtClean="0"/>
              <a:t> is converted into fraudulent nucleotide. </a:t>
            </a:r>
            <a:r>
              <a:rPr lang="en-IN" sz="7200" dirty="0" err="1" smtClean="0"/>
              <a:t>Fludarabine</a:t>
            </a:r>
            <a:r>
              <a:rPr lang="en-IN" sz="7200" dirty="0" smtClean="0"/>
              <a:t> in its </a:t>
            </a:r>
            <a:r>
              <a:rPr lang="en-IN" sz="7200" dirty="0" err="1" smtClean="0"/>
              <a:t>trisphosphate</a:t>
            </a:r>
            <a:r>
              <a:rPr lang="en-IN" sz="7200" dirty="0" smtClean="0"/>
              <a:t> form inhibits DNA polymerase and is </a:t>
            </a:r>
            <a:r>
              <a:rPr lang="en-IN" sz="7200" dirty="0" err="1" smtClean="0"/>
              <a:t>myelosuppressive</a:t>
            </a:r>
            <a:r>
              <a:rPr lang="en-IN" sz="7200" dirty="0" smtClean="0"/>
              <a:t>. </a:t>
            </a:r>
            <a:r>
              <a:rPr lang="en-IN" sz="7200" dirty="0" err="1" smtClean="0">
                <a:hlinkClick r:id="" action="ppaction://hlinkfile" tooltip="View drug information"/>
              </a:rPr>
              <a:t>Pentostatin</a:t>
            </a:r>
            <a:r>
              <a:rPr lang="en-IN" sz="7200" dirty="0" smtClean="0"/>
              <a:t> inhibits </a:t>
            </a:r>
            <a:r>
              <a:rPr lang="en-IN" sz="7200" dirty="0" smtClean="0">
                <a:hlinkClick r:id="" action="ppaction://hlinkfile" tooltip="View drug information"/>
              </a:rPr>
              <a:t>adenosine</a:t>
            </a:r>
            <a:r>
              <a:rPr lang="en-IN" sz="7200" dirty="0" smtClean="0"/>
              <a:t> </a:t>
            </a:r>
            <a:r>
              <a:rPr lang="en-IN" sz="7200" dirty="0" err="1" smtClean="0"/>
              <a:t>deaminase</a:t>
            </a:r>
            <a:r>
              <a:rPr lang="en-IN" sz="7200" dirty="0" smtClean="0"/>
              <a:t>-a critical pathway in </a:t>
            </a:r>
            <a:r>
              <a:rPr lang="en-IN" sz="7200" dirty="0" err="1" smtClean="0"/>
              <a:t>purine</a:t>
            </a:r>
            <a:r>
              <a:rPr lang="en-IN" sz="7200" dirty="0" smtClean="0"/>
              <a:t> metabolism</a:t>
            </a:r>
          </a:p>
          <a:p>
            <a:endParaRPr lang="en-IN" sz="7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1400" dirty="0" smtClean="0"/>
              <a:t/>
            </a:r>
            <a:br>
              <a:rPr lang="en-US" sz="1400" dirty="0" smtClean="0"/>
            </a:br>
            <a:r>
              <a:rPr lang="en-US" sz="1600" dirty="0" smtClean="0"/>
              <a:t>   </a:t>
            </a:r>
            <a:r>
              <a:rPr lang="en-US" sz="1600" b="1" u="sng" dirty="0" smtClean="0"/>
              <a:t>CYTOTOXIC ANTIBIOTICS (</a:t>
            </a:r>
            <a:r>
              <a:rPr lang="en-US" sz="1600" b="1" dirty="0" smtClean="0"/>
              <a:t>ANTHRACYCLINES)</a:t>
            </a:r>
            <a:endParaRPr lang="en-US" sz="1600" b="1" u="sng" dirty="0" smtClean="0"/>
          </a:p>
          <a:p>
            <a:r>
              <a:rPr lang="en-US" sz="1600" dirty="0" smtClean="0"/>
              <a:t>This is a widely used group of drugs that mainly produce their effects through direct action on DNA. As a rule, they should not be given together with radiotherapy, as the cumulative burden of toxicity is very high. The </a:t>
            </a:r>
            <a:r>
              <a:rPr lang="en-US" sz="1600" dirty="0" err="1" smtClean="0"/>
              <a:t>anthracyclines</a:t>
            </a:r>
            <a:r>
              <a:rPr lang="en-US" sz="1600" dirty="0" smtClean="0"/>
              <a:t> The main anticancer </a:t>
            </a:r>
            <a:r>
              <a:rPr lang="en-US" sz="1600" dirty="0" err="1" smtClean="0"/>
              <a:t>anthracycline</a:t>
            </a:r>
            <a:r>
              <a:rPr lang="en-US" sz="1600" dirty="0" smtClean="0"/>
              <a:t> antibiotic is </a:t>
            </a:r>
            <a:r>
              <a:rPr lang="en-US" sz="1600" b="1" dirty="0" smtClean="0"/>
              <a:t>doxorubicin</a:t>
            </a:r>
            <a:r>
              <a:rPr lang="en-US" sz="1600" dirty="0" smtClean="0"/>
              <a:t>. Other related compounds include </a:t>
            </a:r>
            <a:r>
              <a:rPr lang="en-US" sz="1600" b="1" dirty="0" err="1" smtClean="0"/>
              <a:t>idarubicin</a:t>
            </a:r>
            <a:r>
              <a:rPr lang="en-US" sz="1600" dirty="0" smtClean="0"/>
              <a:t>, </a:t>
            </a:r>
            <a:r>
              <a:rPr lang="en-US" sz="1600" b="1" dirty="0" err="1" smtClean="0"/>
              <a:t>daunorubicin</a:t>
            </a:r>
            <a:r>
              <a:rPr lang="en-US" sz="1600" dirty="0" smtClean="0"/>
              <a:t>, </a:t>
            </a:r>
            <a:r>
              <a:rPr lang="en-US" sz="1600" b="1" dirty="0" err="1" smtClean="0"/>
              <a:t>epirubicin</a:t>
            </a:r>
            <a:r>
              <a:rPr lang="en-US" sz="1600" dirty="0" smtClean="0"/>
              <a:t>, </a:t>
            </a:r>
            <a:r>
              <a:rPr lang="en-US" sz="1600" b="1" dirty="0" err="1" smtClean="0"/>
              <a:t>aclarubicin</a:t>
            </a:r>
            <a:r>
              <a:rPr lang="en-US" sz="1600" dirty="0" smtClean="0"/>
              <a:t>, and </a:t>
            </a:r>
            <a:r>
              <a:rPr lang="en-US" sz="1600" b="1" dirty="0" err="1" smtClean="0"/>
              <a:t>mitoxantrone</a:t>
            </a:r>
            <a:r>
              <a:rPr lang="en-US" sz="1600" dirty="0" smtClean="0"/>
              <a:t> (</a:t>
            </a:r>
            <a:r>
              <a:rPr lang="en-US" sz="1600" dirty="0" err="1" smtClean="0"/>
              <a:t>mitozantrone</a:t>
            </a:r>
            <a:r>
              <a:rPr lang="en-US" sz="1600" dirty="0" smtClean="0"/>
              <a:t>). Doxorubicin has several </a:t>
            </a:r>
            <a:r>
              <a:rPr lang="en-US" sz="1600" dirty="0" err="1" smtClean="0"/>
              <a:t>cytotoxic</a:t>
            </a:r>
            <a:r>
              <a:rPr lang="en-US" sz="1600" dirty="0" smtClean="0"/>
              <a:t> actions. It binds to DNA and inhibits both DNA and RNA synthesis, but its main </a:t>
            </a:r>
            <a:r>
              <a:rPr lang="en-US" sz="1600" dirty="0" err="1" smtClean="0"/>
              <a:t>cytotoxic</a:t>
            </a:r>
            <a:r>
              <a:rPr lang="en-US" sz="1600" dirty="0" smtClean="0"/>
              <a:t> action appears to be mediated through an effect on </a:t>
            </a:r>
            <a:r>
              <a:rPr lang="en-US" sz="1600" dirty="0" err="1" smtClean="0"/>
              <a:t>topoisomerase</a:t>
            </a:r>
            <a:r>
              <a:rPr lang="en-US" sz="1600" dirty="0" smtClean="0"/>
              <a:t> II .the activity of which is markedly increased in proliferating cells. The significance of the enzyme lies in the fact that, during replication of the DNA helix, reversible </a:t>
            </a:r>
            <a:r>
              <a:rPr lang="en-US" sz="1600" dirty="0" err="1" smtClean="0"/>
              <a:t>swivelling</a:t>
            </a:r>
            <a:r>
              <a:rPr lang="en-US" sz="1600" dirty="0" smtClean="0"/>
              <a:t> needs to take place around the replication fork in order to prevent the daughter DNA molecule becoming inextricably entangled during mitotic segregation. The 'swivel' is produced by </a:t>
            </a:r>
            <a:r>
              <a:rPr lang="en-US" sz="1600" dirty="0" err="1" smtClean="0"/>
              <a:t>topoisomerase</a:t>
            </a:r>
            <a:r>
              <a:rPr lang="en-US" sz="1600" dirty="0" smtClean="0"/>
              <a:t> II, which nicks both DNA strands and subsequently reseals the breaks. Doxorubicin intercalates in the DNA, and its effect is, in essence, to </a:t>
            </a:r>
            <a:r>
              <a:rPr lang="en-US" sz="1600" dirty="0" err="1" smtClean="0"/>
              <a:t>stabilise</a:t>
            </a:r>
            <a:r>
              <a:rPr lang="en-US" sz="1600" dirty="0" smtClean="0"/>
              <a:t> the DNA-</a:t>
            </a:r>
            <a:r>
              <a:rPr lang="en-US" sz="1600" dirty="0" err="1" smtClean="0"/>
              <a:t>topoisomerase</a:t>
            </a:r>
            <a:r>
              <a:rPr lang="en-US" sz="1600" dirty="0" smtClean="0"/>
              <a:t> II complex after the strands have been nicked, thus halting the process at this point.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Chemotherapy of cancer, as compared with that of bacterial disease, presents a difficult problem. In biochemical terms, micro- organisms are both quantitatively and qualitatively different from human cells but cancer cells and normal cells are so similar in most respects that it is more difficult to find general, exploitable, biochemical differences between them.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Grp="1" noChangeAspect="1" noChangeArrowheads="1"/>
          </p:cNvPicPr>
          <p:nvPr>
            <p:ph idx="1"/>
          </p:nvPr>
        </p:nvPicPr>
        <p:blipFill>
          <a:blip r:embed="rId2" cstate="print"/>
          <a:srcRect l="33089" t="13263" r="30105" b="1511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l="12863" t="26527" r="2252" b="40315"/>
          <a:stretch>
            <a:fillRect/>
          </a:stretch>
        </p:blipFill>
        <p:spPr bwMode="auto">
          <a:xfrm>
            <a:off x="0" y="152400"/>
            <a:ext cx="9448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477000"/>
          </a:xfrm>
        </p:spPr>
        <p:txBody>
          <a:bodyPr>
            <a:normAutofit fontScale="25000" lnSpcReduction="20000"/>
          </a:bodyPr>
          <a:lstStyle/>
          <a:p>
            <a:r>
              <a:rPr lang="en-US" sz="5600" dirty="0" smtClean="0"/>
              <a:t>In the clinical setting, </a:t>
            </a:r>
            <a:r>
              <a:rPr lang="en-US" sz="5600" dirty="0" err="1" smtClean="0"/>
              <a:t>anthracyclines</a:t>
            </a:r>
            <a:r>
              <a:rPr lang="en-US" sz="5600" dirty="0" smtClean="0"/>
              <a:t> are administered via the intravenous route . The </a:t>
            </a:r>
            <a:r>
              <a:rPr lang="en-US" sz="5600" dirty="0" err="1" smtClean="0"/>
              <a:t>anthracyclines</a:t>
            </a:r>
            <a:r>
              <a:rPr lang="en-US" sz="5600" dirty="0" smtClean="0"/>
              <a:t> are metabolized extensively in the liver, with reduction and hydrolysis of the ring </a:t>
            </a:r>
            <a:r>
              <a:rPr lang="en-US" sz="5600" dirty="0" err="1" smtClean="0"/>
              <a:t>substituents</a:t>
            </a:r>
            <a:r>
              <a:rPr lang="en-US" sz="5600" dirty="0" smtClean="0"/>
              <a:t>. The </a:t>
            </a:r>
            <a:r>
              <a:rPr lang="en-US" sz="5600" dirty="0" err="1" smtClean="0"/>
              <a:t>hydroxylated</a:t>
            </a:r>
            <a:r>
              <a:rPr lang="en-US" sz="5600" dirty="0" smtClean="0"/>
              <a:t> metabolite is an active species, whereas the </a:t>
            </a:r>
            <a:r>
              <a:rPr lang="en-US" sz="5600" dirty="0" err="1" smtClean="0"/>
              <a:t>aglycone</a:t>
            </a:r>
            <a:r>
              <a:rPr lang="en-US" sz="5600" dirty="0" smtClean="0"/>
              <a:t> is inactive. Up to 50% of drug is eliminated in the feces via </a:t>
            </a:r>
            <a:r>
              <a:rPr lang="en-US" sz="5600" dirty="0" err="1" smtClean="0"/>
              <a:t>biliary</a:t>
            </a:r>
            <a:r>
              <a:rPr lang="en-US" sz="5600" dirty="0" smtClean="0"/>
              <a:t> excretion, and dose reduction is required in the setting of liver dysfunction. Although </a:t>
            </a:r>
            <a:r>
              <a:rPr lang="en-US" sz="5600" dirty="0" err="1" smtClean="0"/>
              <a:t>anthracyclines</a:t>
            </a:r>
            <a:r>
              <a:rPr lang="en-US" sz="5600" dirty="0" smtClean="0"/>
              <a:t> are usually administered on an every-3-week schedule, alternative schedules such as low-dose weekly or 72-96 hour continuous infusions have been shown to yield equivalent clinical efficacy with reduced overall toxicity.</a:t>
            </a:r>
            <a:br>
              <a:rPr lang="en-US" sz="5600" dirty="0" smtClean="0"/>
            </a:br>
            <a:r>
              <a:rPr lang="en-US" sz="5600" dirty="0" smtClean="0"/>
              <a:t/>
            </a:r>
            <a:br>
              <a:rPr lang="en-US" sz="5600" dirty="0" smtClean="0"/>
            </a:br>
            <a:r>
              <a:rPr lang="en-US" sz="5600" dirty="0" smtClean="0"/>
              <a:t>Doxorubicin is one of the most important anticancer drugs, with major clinical activity in cancers of the breast, </a:t>
            </a:r>
            <a:r>
              <a:rPr lang="en-US" sz="5600" dirty="0" err="1" smtClean="0"/>
              <a:t>endometrium</a:t>
            </a:r>
            <a:r>
              <a:rPr lang="en-US" sz="5600" dirty="0" smtClean="0"/>
              <a:t>, ovary, testicle, thyroid, stomach, bladder, liver, and lung; in soft tissue sarcomas; and in several childhood cancers, including </a:t>
            </a:r>
            <a:r>
              <a:rPr lang="en-US" sz="5600" dirty="0" err="1" smtClean="0"/>
              <a:t>neuroblastoma</a:t>
            </a:r>
            <a:r>
              <a:rPr lang="en-US" sz="5600" dirty="0" smtClean="0"/>
              <a:t>, Ewing's sarcoma, </a:t>
            </a:r>
            <a:r>
              <a:rPr lang="en-US" sz="5600" dirty="0" err="1" smtClean="0"/>
              <a:t>osteosarcoma</a:t>
            </a:r>
            <a:r>
              <a:rPr lang="en-US" sz="5600" dirty="0" smtClean="0"/>
              <a:t>, and </a:t>
            </a:r>
            <a:r>
              <a:rPr lang="en-US" sz="5600" dirty="0" err="1" smtClean="0"/>
              <a:t>rhabdomyosarcoma</a:t>
            </a:r>
            <a:r>
              <a:rPr lang="en-US" sz="5600" dirty="0" smtClean="0"/>
              <a:t>. It is also widely used in hematologic malignancies, including acute lymphoblastic leukemia, multiple myeloma, and Hodgkin's and non-Hodgkin's lymphomas. It is generally used in combination with other anticancer agents (</a:t>
            </a:r>
            <a:r>
              <a:rPr lang="en-US" sz="5600" dirty="0" err="1" smtClean="0"/>
              <a:t>eg</a:t>
            </a:r>
            <a:r>
              <a:rPr lang="en-US" sz="5600" dirty="0" smtClean="0"/>
              <a:t>, </a:t>
            </a:r>
            <a:r>
              <a:rPr lang="en-US" sz="5600" dirty="0" err="1" smtClean="0"/>
              <a:t>cyclophosphamide</a:t>
            </a:r>
            <a:r>
              <a:rPr lang="en-US" sz="5600" dirty="0" smtClean="0"/>
              <a:t>, </a:t>
            </a:r>
            <a:r>
              <a:rPr lang="en-US" sz="5600" dirty="0" err="1" smtClean="0"/>
              <a:t>cisplatin</a:t>
            </a:r>
            <a:r>
              <a:rPr lang="en-US" sz="5600" dirty="0" smtClean="0"/>
              <a:t>, and 5-FU), and responses and remission duration tend to be improved with combination regimens as opposed to single-agent therapy. </a:t>
            </a:r>
            <a:r>
              <a:rPr lang="en-US" sz="5600" dirty="0" err="1" smtClean="0"/>
              <a:t>Daunorubicin</a:t>
            </a:r>
            <a:r>
              <a:rPr lang="en-US" sz="5600" dirty="0" smtClean="0"/>
              <a:t> has a far narrower spectrum of activity than doxorubicin. </a:t>
            </a:r>
            <a:r>
              <a:rPr lang="en-US" sz="5600" dirty="0" err="1" smtClean="0"/>
              <a:t>Daunorubicin</a:t>
            </a:r>
            <a:r>
              <a:rPr lang="en-US" sz="5600" dirty="0" smtClean="0"/>
              <a:t> has been mainly used for the treatment of acute myeloid leukemia, although there has been a shift in clinical practice toward using </a:t>
            </a:r>
            <a:r>
              <a:rPr lang="en-US" sz="5600" dirty="0" err="1" smtClean="0"/>
              <a:t>idarubicin</a:t>
            </a:r>
            <a:r>
              <a:rPr lang="en-US" sz="5600" dirty="0" smtClean="0"/>
              <a:t>, an analog of </a:t>
            </a:r>
            <a:r>
              <a:rPr lang="en-US" sz="5600" dirty="0" err="1" smtClean="0"/>
              <a:t>daunorubicin</a:t>
            </a:r>
            <a:r>
              <a:rPr lang="en-US" sz="5600" dirty="0" smtClean="0"/>
              <a:t>. Its efficacy in solid tumors appears to be limited.</a:t>
            </a:r>
            <a:br>
              <a:rPr lang="en-US" sz="5600" dirty="0" smtClean="0"/>
            </a:br>
            <a:r>
              <a:rPr lang="en-US" sz="5600" dirty="0" smtClean="0"/>
              <a:t/>
            </a:r>
            <a:br>
              <a:rPr lang="en-US" sz="5600" dirty="0" smtClean="0"/>
            </a:br>
            <a:r>
              <a:rPr lang="en-US" sz="5600" b="1" dirty="0" err="1" smtClean="0"/>
              <a:t>Idarubicin</a:t>
            </a:r>
            <a:r>
              <a:rPr lang="en-US" sz="5600" dirty="0" smtClean="0"/>
              <a:t> is a </a:t>
            </a:r>
            <a:r>
              <a:rPr lang="en-US" sz="5600" dirty="0" err="1" smtClean="0"/>
              <a:t>semisynthetic</a:t>
            </a:r>
            <a:r>
              <a:rPr lang="en-US" sz="5600" dirty="0" smtClean="0"/>
              <a:t> </a:t>
            </a:r>
            <a:r>
              <a:rPr lang="en-US" sz="5600" dirty="0" err="1" smtClean="0"/>
              <a:t>anthracycline</a:t>
            </a:r>
            <a:r>
              <a:rPr lang="en-US" sz="5600" dirty="0" smtClean="0"/>
              <a:t> glycoside analog of </a:t>
            </a:r>
            <a:r>
              <a:rPr lang="en-US" sz="5600" dirty="0" err="1" smtClean="0"/>
              <a:t>daunorubicin</a:t>
            </a:r>
            <a:r>
              <a:rPr lang="en-US" sz="5600" dirty="0" smtClean="0"/>
              <a:t>, and it is approved for use in combination with </a:t>
            </a:r>
            <a:r>
              <a:rPr lang="en-US" sz="5600" dirty="0" err="1" smtClean="0"/>
              <a:t>cytarabine</a:t>
            </a:r>
            <a:r>
              <a:rPr lang="en-US" sz="5600" dirty="0" smtClean="0"/>
              <a:t> for induction therapy of acute myeloid leukemia. When combined with </a:t>
            </a:r>
            <a:r>
              <a:rPr lang="en-US" sz="5600" dirty="0" err="1" smtClean="0"/>
              <a:t>cytarabine</a:t>
            </a:r>
            <a:r>
              <a:rPr lang="en-US" sz="5600" dirty="0" smtClean="0"/>
              <a:t>, </a:t>
            </a:r>
            <a:r>
              <a:rPr lang="en-US" sz="5600" dirty="0" err="1" smtClean="0"/>
              <a:t>idarubicin</a:t>
            </a:r>
            <a:r>
              <a:rPr lang="en-US" sz="5600" dirty="0" smtClean="0"/>
              <a:t> appears to be more active than </a:t>
            </a:r>
            <a:r>
              <a:rPr lang="en-US" sz="5600" dirty="0" err="1" smtClean="0"/>
              <a:t>daunorubicin</a:t>
            </a:r>
            <a:r>
              <a:rPr lang="en-US" sz="5600" dirty="0" smtClean="0"/>
              <a:t> in producing complete remissions and in improving survival in patients with acute </a:t>
            </a:r>
            <a:r>
              <a:rPr lang="en-US" sz="5600" dirty="0" err="1" smtClean="0"/>
              <a:t>myelogenous</a:t>
            </a:r>
            <a:r>
              <a:rPr lang="en-US" sz="5600" dirty="0" smtClean="0"/>
              <a:t> leukemia.</a:t>
            </a:r>
            <a:br>
              <a:rPr lang="en-US" sz="5600" dirty="0" smtClean="0"/>
            </a:br>
            <a:r>
              <a:rPr lang="en-US" sz="5600" dirty="0" smtClean="0"/>
              <a:t/>
            </a:r>
            <a:br>
              <a:rPr lang="en-US" sz="5600" dirty="0" smtClean="0"/>
            </a:br>
            <a:r>
              <a:rPr lang="en-US" sz="5600" b="1" dirty="0" err="1" smtClean="0"/>
              <a:t>Epirubicin</a:t>
            </a:r>
            <a:r>
              <a:rPr lang="en-US" sz="5600" dirty="0" smtClean="0"/>
              <a:t> is a doxorubicin analog whose mechanism of action is identical to that of all other </a:t>
            </a:r>
            <a:r>
              <a:rPr lang="en-US" sz="5600" dirty="0" err="1" smtClean="0"/>
              <a:t>anthracyclines</a:t>
            </a:r>
            <a:r>
              <a:rPr lang="en-US" sz="5600" dirty="0" smtClean="0"/>
              <a:t>. It was initially approved for use as a component of adjuvant therapy of early-stage, node-positive breast cancer but is also used for the treatment of metastatic breast cancer and gastric cancer.</a:t>
            </a:r>
            <a:br>
              <a:rPr lang="en-US" sz="5600" dirty="0" smtClean="0"/>
            </a:br>
            <a:r>
              <a:rPr lang="en-US" dirty="0" smtClean="0"/>
              <a:t/>
            </a:r>
            <a:br>
              <a:rPr lang="en-US" dirty="0" smtClean="0"/>
            </a:b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477000"/>
          </a:xfrm>
        </p:spPr>
        <p:txBody>
          <a:bodyPr>
            <a:noAutofit/>
          </a:bodyPr>
          <a:lstStyle/>
          <a:p>
            <a:pPr>
              <a:buNone/>
            </a:pPr>
            <a:r>
              <a:rPr lang="en-US" sz="1800" dirty="0" smtClean="0"/>
              <a:t>                                          </a:t>
            </a:r>
            <a:r>
              <a:rPr lang="en-US" sz="2000" b="1" dirty="0" smtClean="0"/>
              <a:t>Toxicity of </a:t>
            </a:r>
            <a:r>
              <a:rPr lang="en-US" sz="1800" b="1" dirty="0" smtClean="0"/>
              <a:t>ANTHRACYCLINES</a:t>
            </a:r>
          </a:p>
          <a:p>
            <a:r>
              <a:rPr lang="en-US" sz="1800" dirty="0" smtClean="0"/>
              <a:t>The main dose-limiting toxicity of all </a:t>
            </a:r>
            <a:r>
              <a:rPr lang="en-US" sz="1800" dirty="0" err="1" smtClean="0"/>
              <a:t>anthracyclines</a:t>
            </a:r>
            <a:r>
              <a:rPr lang="en-US" sz="1800" dirty="0" smtClean="0"/>
              <a:t> is </a:t>
            </a:r>
            <a:r>
              <a:rPr lang="en-US" sz="1800" dirty="0" err="1" smtClean="0"/>
              <a:t>myelosuppression</a:t>
            </a:r>
            <a:r>
              <a:rPr lang="en-US" sz="1800" dirty="0" smtClean="0"/>
              <a:t>, with </a:t>
            </a:r>
            <a:r>
              <a:rPr lang="en-US" sz="1800" dirty="0" err="1" smtClean="0"/>
              <a:t>neutropenia</a:t>
            </a:r>
            <a:r>
              <a:rPr lang="en-US" sz="1800" dirty="0" smtClean="0"/>
              <a:t> more commonly observed than thrombocytopenia. In some cases, </a:t>
            </a:r>
            <a:r>
              <a:rPr lang="en-US" sz="1800" dirty="0" err="1" smtClean="0"/>
              <a:t>mucositis</a:t>
            </a:r>
            <a:r>
              <a:rPr lang="en-US" sz="1800" dirty="0" smtClean="0"/>
              <a:t> is dose-limiting. Two forms of </a:t>
            </a:r>
            <a:r>
              <a:rPr lang="en-US" sz="1800" dirty="0" err="1" smtClean="0"/>
              <a:t>cardiotoxicity</a:t>
            </a:r>
            <a:r>
              <a:rPr lang="en-US" sz="1800" dirty="0" smtClean="0"/>
              <a:t> are observed. The acute form occurs within the first 2-3 days and presents as arrhythmias and conduction abnormalities, other electrocardiographic changes, </a:t>
            </a:r>
            <a:r>
              <a:rPr lang="en-US" sz="1800" dirty="0" err="1" smtClean="0"/>
              <a:t>pericarditis</a:t>
            </a:r>
            <a:r>
              <a:rPr lang="en-US" sz="1800" dirty="0" smtClean="0"/>
              <a:t>, and </a:t>
            </a:r>
            <a:r>
              <a:rPr lang="en-US" sz="1800" dirty="0" err="1" smtClean="0"/>
              <a:t>myocarditis</a:t>
            </a:r>
            <a:r>
              <a:rPr lang="en-US" sz="1800" dirty="0" smtClean="0"/>
              <a:t>. This form is usually transient and in most cases is asymptomatic. The chronic form results in a dose-dependent, dilated </a:t>
            </a:r>
            <a:r>
              <a:rPr lang="en-US" sz="1800" dirty="0" err="1" smtClean="0"/>
              <a:t>cardiomyopathy</a:t>
            </a:r>
            <a:r>
              <a:rPr lang="en-US" sz="1800" dirty="0" smtClean="0"/>
              <a:t> associated with heart failure. The chronic cardiac toxicity appears to result from increased production of free radicals within the myocardium. This effect is rarely seen at total doxorubicin dosages below 500-550 mg/m</a:t>
            </a:r>
            <a:r>
              <a:rPr lang="en-US" sz="1800" baseline="30000" dirty="0" smtClean="0"/>
              <a:t>2</a:t>
            </a:r>
            <a:r>
              <a:rPr lang="en-US" sz="1800" dirty="0" smtClean="0"/>
              <a:t>. Use of lower weekly doses or continuous infusions of doxorubicin appear to reduce the incidence of cardiac toxicity. In addition, treatment with the iron-chelating agent </a:t>
            </a:r>
            <a:r>
              <a:rPr lang="en-US" sz="1800" dirty="0" err="1" smtClean="0"/>
              <a:t>dexrazoxane</a:t>
            </a:r>
            <a:r>
              <a:rPr lang="en-US" sz="1800" dirty="0" smtClean="0"/>
              <a:t> (ICRF-187) is currently approved to prevent or reduce </a:t>
            </a:r>
            <a:r>
              <a:rPr lang="en-US" sz="1800" dirty="0" err="1" smtClean="0"/>
              <a:t>anthracycline</a:t>
            </a:r>
            <a:r>
              <a:rPr lang="en-US" sz="1800" dirty="0" smtClean="0"/>
              <a:t>-induced </a:t>
            </a:r>
            <a:r>
              <a:rPr lang="en-US" sz="1800" dirty="0" err="1" smtClean="0"/>
              <a:t>cardiotoxicity</a:t>
            </a:r>
            <a:r>
              <a:rPr lang="en-US" sz="1800" dirty="0" smtClean="0"/>
              <a:t> in women with metastatic breast cancer who have received a total cumulative dose of doxorubicin of 300 mg/m</a:t>
            </a:r>
            <a:r>
              <a:rPr lang="en-US" sz="1800" baseline="30000" dirty="0" smtClean="0"/>
              <a:t>2</a:t>
            </a:r>
            <a:r>
              <a:rPr lang="en-US" sz="1800" dirty="0" smtClean="0"/>
              <a:t>. The </a:t>
            </a:r>
            <a:r>
              <a:rPr lang="en-US" sz="1800" dirty="0" err="1" smtClean="0"/>
              <a:t>anthracyclines</a:t>
            </a:r>
            <a:r>
              <a:rPr lang="en-US" sz="1800" dirty="0" smtClean="0"/>
              <a:t> can produce a "radiation recall reaction," with </a:t>
            </a:r>
            <a:r>
              <a:rPr lang="en-US" sz="1800" dirty="0" err="1" smtClean="0"/>
              <a:t>erythema</a:t>
            </a:r>
            <a:r>
              <a:rPr lang="en-US" sz="1800" dirty="0" smtClean="0"/>
              <a:t> and desquamation of the skin observed at sites of prior radiation therapy.</a:t>
            </a:r>
            <a:br>
              <a:rPr lang="en-US" sz="1800" dirty="0" smtClean="0"/>
            </a:br>
            <a:r>
              <a:rPr lang="en-US" sz="1800" dirty="0" smtClean="0"/>
              <a:t/>
            </a:r>
            <a:br>
              <a:rPr lang="en-US" sz="1800" dirty="0" smtClean="0"/>
            </a:br>
            <a:endParaRPr lang="en-US" sz="1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b="1" dirty="0" smtClean="0"/>
              <a:t>MITOXANTRONE</a:t>
            </a:r>
            <a:r>
              <a:rPr lang="en-US" dirty="0" smtClean="0"/>
              <a:t/>
            </a:r>
            <a:br>
              <a:rPr lang="en-US" dirty="0" smtClean="0"/>
            </a:br>
            <a:r>
              <a:rPr lang="en-US" dirty="0" smtClean="0"/>
              <a:t/>
            </a:r>
            <a:br>
              <a:rPr lang="en-US" dirty="0" smtClean="0"/>
            </a:br>
            <a:r>
              <a:rPr lang="en-US" dirty="0" err="1" smtClean="0"/>
              <a:t>Mitoxantrone</a:t>
            </a:r>
            <a:r>
              <a:rPr lang="en-US" dirty="0" smtClean="0"/>
              <a:t> (</a:t>
            </a:r>
            <a:r>
              <a:rPr lang="en-US" dirty="0" err="1" smtClean="0"/>
              <a:t>dihydroxyanthracenedione</a:t>
            </a:r>
            <a:r>
              <a:rPr lang="en-US" dirty="0" smtClean="0"/>
              <a:t>, DHAD) is an </a:t>
            </a:r>
            <a:r>
              <a:rPr lang="en-US" dirty="0" err="1" smtClean="0"/>
              <a:t>anthracene</a:t>
            </a:r>
            <a:r>
              <a:rPr lang="en-US" dirty="0" smtClean="0"/>
              <a:t> compound whose structure resembles the </a:t>
            </a:r>
            <a:r>
              <a:rPr lang="en-US" dirty="0" err="1" smtClean="0"/>
              <a:t>anthracycline</a:t>
            </a:r>
            <a:r>
              <a:rPr lang="en-US" dirty="0" smtClean="0"/>
              <a:t> ring. It binds to DNA to produce strand breakage and inhibits both DNA and RNA synthesis. It is currently used for treatment of advanced, hormone-refractory prostate cancer and low-grade non-Hodgkin's lymphoma. It is also indicated in breast cancer as well as in pediatric and adult acute myeloid </a:t>
            </a:r>
            <a:r>
              <a:rPr lang="en-US" dirty="0" err="1" smtClean="0"/>
              <a:t>leukemias</a:t>
            </a:r>
            <a:r>
              <a:rPr lang="en-US" dirty="0" smtClean="0"/>
              <a:t>. The plasma half-life of </a:t>
            </a:r>
            <a:r>
              <a:rPr lang="en-US" dirty="0" err="1" smtClean="0"/>
              <a:t>mitoxantrone</a:t>
            </a:r>
            <a:r>
              <a:rPr lang="en-US" dirty="0" smtClean="0"/>
              <a:t> in patients is approximately 75 hours, and it is predominantly excreted via the </a:t>
            </a:r>
            <a:r>
              <a:rPr lang="en-US" dirty="0" err="1" smtClean="0"/>
              <a:t>hepatobiliary</a:t>
            </a:r>
            <a:r>
              <a:rPr lang="en-US" dirty="0" smtClean="0"/>
              <a:t> route in feces. </a:t>
            </a:r>
            <a:r>
              <a:rPr lang="en-US" dirty="0" err="1" smtClean="0"/>
              <a:t>Myelosuppression</a:t>
            </a:r>
            <a:r>
              <a:rPr lang="en-US" dirty="0" smtClean="0"/>
              <a:t> with </a:t>
            </a:r>
            <a:r>
              <a:rPr lang="en-US" dirty="0" err="1" smtClean="0"/>
              <a:t>leukopenia</a:t>
            </a:r>
            <a:r>
              <a:rPr lang="en-US" dirty="0" smtClean="0"/>
              <a:t> is the dose-limiting toxicity, and mild nausea and vomiting, </a:t>
            </a:r>
            <a:r>
              <a:rPr lang="en-US" dirty="0" err="1" smtClean="0"/>
              <a:t>mucositis</a:t>
            </a:r>
            <a:r>
              <a:rPr lang="en-US" dirty="0" smtClean="0"/>
              <a:t>, and alopecia also occur. Although the drug is thought to be less </a:t>
            </a:r>
            <a:r>
              <a:rPr lang="en-US" dirty="0" err="1" smtClean="0"/>
              <a:t>cardiotoxic</a:t>
            </a:r>
            <a:r>
              <a:rPr lang="en-US" dirty="0" smtClean="0"/>
              <a:t> than doxorubicin, both acute and chronic cardiac toxicity are reported. A blue discoloration of the fingernails, sclera, and urine can be observed up to 1-2 days after drug therapy.</a:t>
            </a:r>
            <a:br>
              <a:rPr lang="en-US" dirty="0" smtClean="0"/>
            </a:b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9144000" cy="7162800"/>
          </a:xfrm>
        </p:spPr>
        <p:txBody>
          <a:bodyPr>
            <a:normAutofit fontScale="25000" lnSpcReduction="20000"/>
          </a:bodyPr>
          <a:lstStyle/>
          <a:p>
            <a:endParaRPr lang="en-US" sz="6200" b="1" dirty="0" smtClean="0"/>
          </a:p>
          <a:p>
            <a:r>
              <a:rPr lang="en-US" sz="6200" b="1" dirty="0" smtClean="0"/>
              <a:t>DACTINOMYCIN</a:t>
            </a:r>
            <a:r>
              <a:rPr lang="en-US" sz="6200" dirty="0" smtClean="0"/>
              <a:t/>
            </a:r>
            <a:br>
              <a:rPr lang="en-US" sz="6200" dirty="0" smtClean="0"/>
            </a:br>
            <a:r>
              <a:rPr lang="en-US" sz="6200" dirty="0" smtClean="0"/>
              <a:t/>
            </a:r>
            <a:br>
              <a:rPr lang="en-US" sz="6200" dirty="0" smtClean="0"/>
            </a:br>
            <a:r>
              <a:rPr lang="en-US" sz="6200" dirty="0" err="1" smtClean="0"/>
              <a:t>Dactinomycin</a:t>
            </a:r>
            <a:r>
              <a:rPr lang="en-US" sz="6200" dirty="0" smtClean="0"/>
              <a:t> is an antitumor antibiotic isolated from a </a:t>
            </a:r>
            <a:r>
              <a:rPr lang="en-US" sz="6200" i="1" dirty="0" err="1" smtClean="0"/>
              <a:t>Streptomyces</a:t>
            </a:r>
            <a:r>
              <a:rPr lang="en-US" sz="6200" dirty="0" smtClean="0"/>
              <a:t> organism. It binds tightly to double-stranded DNA through intercalation between adjacent guanine-cytosine base pairs and inhibits all forms of DNA-dependent RNA synthesis, with ribosomal RNA formation being most sensitive to drug action.</a:t>
            </a:r>
            <a:br>
              <a:rPr lang="en-US" sz="6200" dirty="0" smtClean="0"/>
            </a:br>
            <a:r>
              <a:rPr lang="en-US" sz="6200" dirty="0" err="1" smtClean="0"/>
              <a:t>Dactinomycin</a:t>
            </a:r>
            <a:r>
              <a:rPr lang="en-US" sz="6200" dirty="0" smtClean="0"/>
              <a:t> is mainly used to treat pediatric tumors such as </a:t>
            </a:r>
            <a:r>
              <a:rPr lang="en-US" sz="6200" dirty="0" err="1" smtClean="0"/>
              <a:t>Wilms</a:t>
            </a:r>
            <a:r>
              <a:rPr lang="en-US" sz="6200" dirty="0" smtClean="0"/>
              <a:t>' tumor, </a:t>
            </a:r>
            <a:r>
              <a:rPr lang="en-US" sz="6200" dirty="0" err="1" smtClean="0"/>
              <a:t>rhabdomyosarcoma</a:t>
            </a:r>
            <a:r>
              <a:rPr lang="en-US" sz="6200" dirty="0" smtClean="0"/>
              <a:t>, and Ewing's sarcoma, but it also has activity against germ cell tumors and gestational </a:t>
            </a:r>
            <a:r>
              <a:rPr lang="en-US" sz="6400" dirty="0" err="1" smtClean="0"/>
              <a:t>trophoblastic</a:t>
            </a:r>
            <a:r>
              <a:rPr lang="en-US" sz="6200" dirty="0" smtClean="0"/>
              <a:t> disease. As with the </a:t>
            </a:r>
            <a:r>
              <a:rPr lang="en-US" sz="6200" dirty="0" err="1" smtClean="0"/>
              <a:t>anthracyclines</a:t>
            </a:r>
            <a:r>
              <a:rPr lang="en-US" sz="6200" dirty="0" smtClean="0"/>
              <a:t>, </a:t>
            </a:r>
            <a:r>
              <a:rPr lang="en-US" sz="6200" dirty="0" err="1" smtClean="0"/>
              <a:t>dactinomycin</a:t>
            </a:r>
            <a:r>
              <a:rPr lang="en-US" sz="6200" dirty="0" smtClean="0"/>
              <a:t> can induce a radiation recall reaction for other toxicities.</a:t>
            </a:r>
            <a:br>
              <a:rPr lang="en-US" sz="6200" dirty="0" smtClean="0"/>
            </a:br>
            <a:r>
              <a:rPr lang="en-US" sz="6200" b="1" dirty="0" smtClean="0"/>
              <a:t>MITOMYCIN</a:t>
            </a:r>
            <a:r>
              <a:rPr lang="en-US" sz="6200" dirty="0" smtClean="0"/>
              <a:t/>
            </a:r>
            <a:br>
              <a:rPr lang="en-US" sz="6200" dirty="0" smtClean="0"/>
            </a:br>
            <a:r>
              <a:rPr lang="en-US" sz="6200" dirty="0" err="1" smtClean="0"/>
              <a:t>Mitomycin</a:t>
            </a:r>
            <a:r>
              <a:rPr lang="en-US" sz="6200" dirty="0" smtClean="0"/>
              <a:t> (</a:t>
            </a:r>
            <a:r>
              <a:rPr lang="en-US" sz="6200" dirty="0" err="1" smtClean="0"/>
              <a:t>mitomycin</a:t>
            </a:r>
            <a:r>
              <a:rPr lang="en-US" sz="6200" dirty="0" smtClean="0"/>
              <a:t> C) is an antibiotic isolated from </a:t>
            </a:r>
            <a:r>
              <a:rPr lang="en-US" sz="6200" i="1" dirty="0" err="1" smtClean="0"/>
              <a:t>Streptomyces</a:t>
            </a:r>
            <a:r>
              <a:rPr lang="en-US" sz="6200" i="1" dirty="0" smtClean="0"/>
              <a:t> </a:t>
            </a:r>
            <a:r>
              <a:rPr lang="en-US" sz="6200" i="1" dirty="0" err="1" smtClean="0"/>
              <a:t>caespitosus</a:t>
            </a:r>
            <a:r>
              <a:rPr lang="en-US" sz="6200" dirty="0" smtClean="0"/>
              <a:t>. It is an </a:t>
            </a:r>
            <a:r>
              <a:rPr lang="en-US" sz="6200" dirty="0" err="1" smtClean="0"/>
              <a:t>alkylating</a:t>
            </a:r>
            <a:r>
              <a:rPr lang="en-US" sz="6200" dirty="0" smtClean="0"/>
              <a:t> agent that undergoes metabolic activation through an enzyme-mediated reduction to generate an </a:t>
            </a:r>
            <a:r>
              <a:rPr lang="en-US" sz="6200" dirty="0" err="1" smtClean="0"/>
              <a:t>alkylating</a:t>
            </a:r>
            <a:r>
              <a:rPr lang="en-US" sz="6200" dirty="0" smtClean="0"/>
              <a:t> agent that cross-links DNA. Hypoxic tumor stem cells of solid tumors exist in an environment conducive to reductive reactions and are more sensitive to the </a:t>
            </a:r>
            <a:r>
              <a:rPr lang="en-US" sz="6200" dirty="0" err="1" smtClean="0"/>
              <a:t>cytotoxic</a:t>
            </a:r>
            <a:r>
              <a:rPr lang="en-US" sz="6200" dirty="0" smtClean="0"/>
              <a:t> actions of </a:t>
            </a:r>
            <a:r>
              <a:rPr lang="en-US" sz="6200" dirty="0" err="1" smtClean="0"/>
              <a:t>mitomycin</a:t>
            </a:r>
            <a:r>
              <a:rPr lang="en-US" sz="6200" dirty="0" smtClean="0"/>
              <a:t> than normal cells and oxygenated tumor cells. It is active in all phases of the cell cycle, and is the best available drug for use in combination with radiation therapy to attack hypoxic tumor cells. Its main clinical use is in the treatment of </a:t>
            </a:r>
            <a:r>
              <a:rPr lang="en-US" sz="6200" dirty="0" err="1" smtClean="0"/>
              <a:t>squamous</a:t>
            </a:r>
            <a:r>
              <a:rPr lang="en-US" sz="6200" dirty="0" smtClean="0"/>
              <a:t> cell cancer of the anus in combination with 5-FU and radiation therapy. In addition, it is used in combination chemotherapy for </a:t>
            </a:r>
            <a:r>
              <a:rPr lang="en-US" sz="6200" dirty="0" err="1" smtClean="0"/>
              <a:t>squamous</a:t>
            </a:r>
            <a:r>
              <a:rPr lang="en-US" sz="6200" dirty="0" smtClean="0"/>
              <a:t> cell carcinoma of the cervix and for breast, gastric, and pancreatic cancer. One special application of </a:t>
            </a:r>
            <a:r>
              <a:rPr lang="en-US" sz="6200" dirty="0" err="1" smtClean="0"/>
              <a:t>mitomycin</a:t>
            </a:r>
            <a:r>
              <a:rPr lang="en-US" sz="6200" dirty="0" smtClean="0"/>
              <a:t> has been in the </a:t>
            </a:r>
            <a:r>
              <a:rPr lang="en-US" sz="6200" dirty="0" err="1" smtClean="0"/>
              <a:t>intravesical</a:t>
            </a:r>
            <a:r>
              <a:rPr lang="en-US" sz="6200" dirty="0" smtClean="0"/>
              <a:t> treatment of superficial bladder cancer.</a:t>
            </a:r>
            <a:br>
              <a:rPr lang="en-US" sz="6200" dirty="0" smtClean="0"/>
            </a:br>
            <a:r>
              <a:rPr lang="en-US" sz="6200" dirty="0" smtClean="0"/>
              <a:t>The common toxicities are outlined in The hemolytic-uremic syndrome, manifested as </a:t>
            </a:r>
            <a:r>
              <a:rPr lang="en-US" sz="6200" dirty="0" err="1" smtClean="0"/>
              <a:t>microangiopathic</a:t>
            </a:r>
            <a:r>
              <a:rPr lang="en-US" sz="6200" dirty="0" smtClean="0"/>
              <a:t> hemolytic anemia, thrombocytopenia, and renal failure, as well as occasional instances of interstitial </a:t>
            </a:r>
            <a:r>
              <a:rPr lang="en-US" sz="6200" dirty="0" err="1" smtClean="0"/>
              <a:t>pneumonitis</a:t>
            </a:r>
            <a:r>
              <a:rPr lang="en-US" sz="6200" dirty="0" smtClean="0"/>
              <a:t>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25000" lnSpcReduction="20000"/>
          </a:bodyPr>
          <a:lstStyle/>
          <a:p>
            <a:r>
              <a:rPr lang="en-US" sz="7200" b="1" dirty="0" smtClean="0"/>
              <a:t>BLEOMYCIN</a:t>
            </a:r>
            <a:r>
              <a:rPr lang="en-US" dirty="0" smtClean="0"/>
              <a:t/>
            </a:r>
            <a:br>
              <a:rPr lang="en-US" dirty="0" smtClean="0"/>
            </a:br>
            <a:r>
              <a:rPr lang="en-US" dirty="0" smtClean="0"/>
              <a:t/>
            </a:r>
            <a:br>
              <a:rPr lang="en-US" dirty="0" smtClean="0"/>
            </a:br>
            <a:r>
              <a:rPr lang="en-US" sz="7200" dirty="0" err="1" smtClean="0"/>
              <a:t>Bleomycin</a:t>
            </a:r>
            <a:r>
              <a:rPr lang="en-US" sz="7200" dirty="0" smtClean="0"/>
              <a:t> is a small peptide that contains a DNA-binding region and an iron-binding domain at opposite ends of the molecule. It acts by binding to DNA, which results in single-strand and double-strand breaks following free radical formation, and inhibition of DNA biosynthesis. The fragmentation of DNA is due to oxidation of a DNA-</a:t>
            </a:r>
            <a:r>
              <a:rPr lang="en-US" sz="7200" dirty="0" err="1" smtClean="0"/>
              <a:t>bleomycin</a:t>
            </a:r>
            <a:r>
              <a:rPr lang="en-US" sz="7200" dirty="0" smtClean="0"/>
              <a:t>-Fe(II) complex and leads to chromosomal aberrations. </a:t>
            </a:r>
            <a:r>
              <a:rPr lang="en-US" sz="7200" dirty="0" err="1" smtClean="0"/>
              <a:t>Bleomycin</a:t>
            </a:r>
            <a:r>
              <a:rPr lang="en-US" sz="7200" dirty="0" smtClean="0"/>
              <a:t> is a cell cycle-specific drug that causes accumulation of cells in the G</a:t>
            </a:r>
            <a:r>
              <a:rPr lang="en-US" sz="7200" baseline="-25000" dirty="0" smtClean="0"/>
              <a:t>2</a:t>
            </a:r>
            <a:r>
              <a:rPr lang="en-US" sz="7200" dirty="0" smtClean="0"/>
              <a:t> phase of the cell cycle.</a:t>
            </a:r>
            <a:br>
              <a:rPr lang="en-US" sz="7200" dirty="0" smtClean="0"/>
            </a:br>
            <a:r>
              <a:rPr lang="en-US" sz="7200" dirty="0" err="1" smtClean="0"/>
              <a:t>Bleomycin</a:t>
            </a:r>
            <a:r>
              <a:rPr lang="en-US" sz="7200" dirty="0" smtClean="0"/>
              <a:t> is indicated for the treatment of Hodgkin's and non-Hodgkin's lymphomas, germ cell tumor, head and neck cancer, and </a:t>
            </a:r>
            <a:r>
              <a:rPr lang="en-US" sz="7200" dirty="0" err="1" smtClean="0"/>
              <a:t>squamous</a:t>
            </a:r>
            <a:r>
              <a:rPr lang="en-US" sz="7200" dirty="0" smtClean="0"/>
              <a:t> cell cancer of the skin, cervix, and vulva. In addition, it can be used as a </a:t>
            </a:r>
            <a:r>
              <a:rPr lang="en-US" sz="7200" dirty="0" err="1" smtClean="0"/>
              <a:t>sclerosing</a:t>
            </a:r>
            <a:r>
              <a:rPr lang="en-US" sz="7200" dirty="0" smtClean="0"/>
              <a:t> agent for malignant pleural effusions and </a:t>
            </a:r>
            <a:r>
              <a:rPr lang="en-US" sz="7200" dirty="0" err="1" smtClean="0"/>
              <a:t>ascites</a:t>
            </a:r>
            <a:r>
              <a:rPr lang="en-US" sz="7200" dirty="0" smtClean="0"/>
              <a:t>. One advantage of this agent is that it can be given subcutaneously, intramuscularly, or intravenously .Peak blood levels of </a:t>
            </a:r>
            <a:r>
              <a:rPr lang="en-US" sz="7200" dirty="0" err="1" smtClean="0"/>
              <a:t>bleomycin</a:t>
            </a:r>
            <a:r>
              <a:rPr lang="en-US" sz="7200" dirty="0" smtClean="0"/>
              <a:t> after intramuscular injection appear within 30-60 minutes. Intravenous injection of similar dosages yields higher peak concentrations and a terminal half-life of about 2.5 hours. Elimination of </a:t>
            </a:r>
            <a:r>
              <a:rPr lang="en-US" sz="7200" dirty="0" err="1" smtClean="0"/>
              <a:t>bleomycin</a:t>
            </a:r>
            <a:r>
              <a:rPr lang="en-US" sz="7200" dirty="0" smtClean="0"/>
              <a:t> is mainly via renal excretion; dose modification is recommended in the setting of renal dysfunction.</a:t>
            </a:r>
            <a:br>
              <a:rPr lang="en-US" sz="7200" dirty="0" smtClean="0"/>
            </a:br>
            <a:r>
              <a:rPr lang="en-US" sz="7200" dirty="0" smtClean="0"/>
              <a:t>Pulmonary toxicity is dose-limiting for </a:t>
            </a:r>
            <a:r>
              <a:rPr lang="en-US" sz="7200" dirty="0" err="1" smtClean="0"/>
              <a:t>bleomycin</a:t>
            </a:r>
            <a:r>
              <a:rPr lang="en-US" sz="7200" dirty="0" smtClean="0"/>
              <a:t> and usually presents as </a:t>
            </a:r>
            <a:r>
              <a:rPr lang="en-US" sz="7200" dirty="0" err="1" smtClean="0"/>
              <a:t>pneumonitis</a:t>
            </a:r>
            <a:r>
              <a:rPr lang="en-US" sz="7200" dirty="0" smtClean="0"/>
              <a:t> with cough, </a:t>
            </a:r>
            <a:r>
              <a:rPr lang="en-US" sz="7200" dirty="0" err="1" smtClean="0"/>
              <a:t>dyspnea</a:t>
            </a:r>
            <a:r>
              <a:rPr lang="en-US" sz="7200" dirty="0" smtClean="0"/>
              <a:t>, dry </a:t>
            </a:r>
            <a:r>
              <a:rPr lang="en-US" sz="7200" dirty="0" err="1" smtClean="0"/>
              <a:t>inspiratory</a:t>
            </a:r>
            <a:r>
              <a:rPr lang="en-US" sz="7200" dirty="0" smtClean="0"/>
              <a:t> crackles on physical examination, and infiltrates on chest x-ray. The incidence of pulmonary toxicity is increased in patients older than 70 years of age, in those who receive cumulative doses greater than 400 units, in those with underlying pulmonary disease, and in those who have received prior </a:t>
            </a:r>
            <a:r>
              <a:rPr lang="en-US" sz="7200" dirty="0" err="1" smtClean="0"/>
              <a:t>mediastinal</a:t>
            </a:r>
            <a:r>
              <a:rPr lang="en-US" sz="7200" dirty="0" smtClean="0"/>
              <a:t> or chest irradiation. In rare cases, pulmonary toxicity can be fatal. </a:t>
            </a:r>
            <a:r>
              <a:rPr lang="en-US" sz="7200" b="1" dirty="0" smtClean="0"/>
              <a:t> </a:t>
            </a:r>
            <a:endParaRPr lang="en-US" sz="7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ctr">
              <a:buNone/>
            </a:pPr>
            <a:r>
              <a:rPr lang="en-US" b="1" u="sng" dirty="0" smtClean="0"/>
              <a:t>PLANT DERIVATIVES </a:t>
            </a:r>
          </a:p>
          <a:p>
            <a:pPr>
              <a:buNone/>
            </a:pPr>
            <a:r>
              <a:rPr lang="en-US" dirty="0" smtClean="0"/>
              <a:t>       Several naturally occurring substances exert potent </a:t>
            </a:r>
            <a:r>
              <a:rPr lang="en-US" dirty="0" err="1" smtClean="0"/>
              <a:t>cytotoxic</a:t>
            </a:r>
            <a:r>
              <a:rPr lang="en-US" dirty="0" smtClean="0"/>
              <a:t> effects and have earned a place in the arsenal of anticancer drugs on that basis. </a:t>
            </a:r>
          </a:p>
          <a:p>
            <a:r>
              <a:rPr lang="en-US" dirty="0" smtClean="0"/>
              <a:t>VINCA ALKALOIDS The </a:t>
            </a:r>
            <a:r>
              <a:rPr lang="en-US" dirty="0" err="1" smtClean="0"/>
              <a:t>vinca</a:t>
            </a:r>
            <a:r>
              <a:rPr lang="en-US" dirty="0" smtClean="0"/>
              <a:t> alkaloids are derived from the </a:t>
            </a:r>
            <a:r>
              <a:rPr lang="en-US" i="1" dirty="0" smtClean="0"/>
              <a:t>Madagascar periwinkle</a:t>
            </a:r>
            <a:r>
              <a:rPr lang="en-US" dirty="0" smtClean="0"/>
              <a:t>. The principal members of the group are </a:t>
            </a:r>
            <a:r>
              <a:rPr lang="en-US" b="1" dirty="0" err="1" smtClean="0"/>
              <a:t>vincristine</a:t>
            </a:r>
            <a:r>
              <a:rPr lang="en-US" dirty="0" smtClean="0"/>
              <a:t>, </a:t>
            </a:r>
            <a:r>
              <a:rPr lang="en-US" b="1" dirty="0" err="1" smtClean="0"/>
              <a:t>vinblastine</a:t>
            </a:r>
            <a:r>
              <a:rPr lang="en-US" dirty="0" smtClean="0"/>
              <a:t> and </a:t>
            </a:r>
            <a:r>
              <a:rPr lang="en-US" b="1" dirty="0" err="1" smtClean="0"/>
              <a:t>vindesine</a:t>
            </a:r>
            <a:r>
              <a:rPr lang="en-US" b="1" dirty="0" smtClean="0"/>
              <a:t>. </a:t>
            </a:r>
            <a:r>
              <a:rPr lang="en-US" b="1" dirty="0" err="1" smtClean="0"/>
              <a:t>Vinorelbine</a:t>
            </a:r>
            <a:r>
              <a:rPr lang="en-US" dirty="0" smtClean="0"/>
              <a:t> is a </a:t>
            </a:r>
            <a:r>
              <a:rPr lang="en-US" dirty="0" err="1" smtClean="0"/>
              <a:t>semisynthetic</a:t>
            </a:r>
            <a:r>
              <a:rPr lang="en-US" dirty="0" smtClean="0"/>
              <a:t> </a:t>
            </a:r>
            <a:r>
              <a:rPr lang="en-US" dirty="0" err="1" smtClean="0"/>
              <a:t>vinca</a:t>
            </a:r>
            <a:r>
              <a:rPr lang="en-US" dirty="0" smtClean="0"/>
              <a:t> alkaloid with similar properties that is mainly used in breast cancer. The drugs bind to </a:t>
            </a:r>
            <a:r>
              <a:rPr lang="en-US" dirty="0" err="1" smtClean="0"/>
              <a:t>tubulin</a:t>
            </a:r>
            <a:r>
              <a:rPr lang="en-US" dirty="0" smtClean="0"/>
              <a:t> and inhibit its </a:t>
            </a:r>
            <a:r>
              <a:rPr lang="en-US" dirty="0" err="1" smtClean="0"/>
              <a:t>polymerisation</a:t>
            </a:r>
            <a:r>
              <a:rPr lang="en-US" dirty="0" smtClean="0"/>
              <a:t> into microtubules, preventing spindle formation in dividing cells and causing arrest at metaphase. Their effects become manifest only during mitosis. They also inhibit other cellular activities that involve the microtubules, such as </a:t>
            </a:r>
            <a:r>
              <a:rPr lang="en-US" dirty="0" err="1" smtClean="0"/>
              <a:t>leucocyte</a:t>
            </a:r>
            <a:r>
              <a:rPr lang="en-US" dirty="0" smtClean="0"/>
              <a:t> </a:t>
            </a:r>
            <a:r>
              <a:rPr lang="en-US" dirty="0" err="1" smtClean="0"/>
              <a:t>phagocytosis</a:t>
            </a:r>
            <a:r>
              <a:rPr lang="en-US" dirty="0" smtClean="0"/>
              <a:t> and </a:t>
            </a:r>
            <a:r>
              <a:rPr lang="en-US" dirty="0" err="1" smtClean="0"/>
              <a:t>chemotaxis</a:t>
            </a:r>
            <a:r>
              <a:rPr lang="en-US" dirty="0" smtClean="0"/>
              <a:t>, as well as axonal transport in neurons. The </a:t>
            </a:r>
            <a:r>
              <a:rPr lang="en-US" dirty="0" err="1" smtClean="0"/>
              <a:t>vinca</a:t>
            </a:r>
            <a:r>
              <a:rPr lang="en-US" dirty="0" smtClean="0"/>
              <a:t> alkaloids are relatively non-toxic. </a:t>
            </a:r>
            <a:r>
              <a:rPr lang="en-US" dirty="0" err="1" smtClean="0"/>
              <a:t>Vincristine</a:t>
            </a:r>
            <a:r>
              <a:rPr lang="en-US" dirty="0" smtClean="0"/>
              <a:t> has very mild </a:t>
            </a:r>
            <a:r>
              <a:rPr lang="en-US" dirty="0" err="1" smtClean="0"/>
              <a:t>myelosuppressive</a:t>
            </a:r>
            <a:r>
              <a:rPr lang="en-US" dirty="0" smtClean="0"/>
              <a:t> activity but causes </a:t>
            </a:r>
            <a:r>
              <a:rPr lang="en-US" dirty="0" err="1" smtClean="0"/>
              <a:t>paraesthesias</a:t>
            </a:r>
            <a:r>
              <a:rPr lang="en-US" dirty="0" smtClean="0"/>
              <a:t> (sensory changes), abdominal pain and muscle weakness fairly frequently. </a:t>
            </a:r>
            <a:r>
              <a:rPr lang="en-US" dirty="0" err="1" smtClean="0"/>
              <a:t>Vinblastine</a:t>
            </a:r>
            <a:r>
              <a:rPr lang="en-US" dirty="0" smtClean="0"/>
              <a:t> is less </a:t>
            </a:r>
            <a:r>
              <a:rPr lang="en-US" dirty="0" err="1" smtClean="0"/>
              <a:t>neurotoxic</a:t>
            </a:r>
            <a:r>
              <a:rPr lang="en-US" dirty="0" smtClean="0"/>
              <a:t> but causes leucopenia, while </a:t>
            </a:r>
            <a:r>
              <a:rPr lang="en-US" dirty="0" err="1" smtClean="0"/>
              <a:t>vindesine</a:t>
            </a:r>
            <a:r>
              <a:rPr lang="en-US" dirty="0" smtClean="0"/>
              <a:t> has both moderate </a:t>
            </a:r>
            <a:r>
              <a:rPr lang="en-US" dirty="0" err="1" smtClean="0"/>
              <a:t>myelotoxicity</a:t>
            </a:r>
            <a:r>
              <a:rPr lang="en-US" dirty="0" smtClean="0"/>
              <a:t> and neurotoxicity. All members of the group can cause reversible alopecia</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US" dirty="0" smtClean="0"/>
              <a:t>                                                      </a:t>
            </a:r>
            <a:r>
              <a:rPr lang="en-US" sz="3400" dirty="0" err="1" smtClean="0"/>
              <a:t>Taxanes</a:t>
            </a:r>
            <a:r>
              <a:rPr lang="en-US" dirty="0" smtClean="0"/>
              <a:t> </a:t>
            </a:r>
            <a:endParaRPr lang="en-US" b="1" dirty="0" smtClean="0">
              <a:hlinkClick r:id="" action="ppaction://hlinkfile" tooltip="View drug information"/>
            </a:endParaRPr>
          </a:p>
          <a:p>
            <a:r>
              <a:rPr lang="en-US" b="1" dirty="0" err="1" smtClean="0">
                <a:hlinkClick r:id="" action="ppaction://hlinkfile" tooltip="View drug information"/>
              </a:rPr>
              <a:t>Paclitaxel</a:t>
            </a:r>
            <a:r>
              <a:rPr lang="en-US" dirty="0" smtClean="0"/>
              <a:t> and </a:t>
            </a:r>
            <a:r>
              <a:rPr lang="en-US" b="1" dirty="0" err="1" smtClean="0">
                <a:hlinkClick r:id="" action="ppaction://hlinkfile" tooltip="View drug information"/>
              </a:rPr>
              <a:t>docetaxel</a:t>
            </a:r>
            <a:r>
              <a:rPr lang="en-US" dirty="0" smtClean="0"/>
              <a:t> are derived from a naturally occurring compound found in the bark of the yew tree. They act on microtubules, </a:t>
            </a:r>
            <a:r>
              <a:rPr lang="en-US" dirty="0" err="1" smtClean="0"/>
              <a:t>stabilising</a:t>
            </a:r>
            <a:r>
              <a:rPr lang="en-US" dirty="0" smtClean="0"/>
              <a:t> them (in effect 'freezing' them) in the </a:t>
            </a:r>
            <a:r>
              <a:rPr lang="en-US" dirty="0" err="1" smtClean="0"/>
              <a:t>polymerised</a:t>
            </a:r>
            <a:r>
              <a:rPr lang="en-US" dirty="0" smtClean="0"/>
              <a:t> state, achieving a similar effect to that of the </a:t>
            </a:r>
            <a:r>
              <a:rPr lang="en-US" dirty="0" err="1" smtClean="0"/>
              <a:t>vinca</a:t>
            </a:r>
            <a:r>
              <a:rPr lang="en-US" dirty="0" smtClean="0"/>
              <a:t> alkaloids. </a:t>
            </a:r>
            <a:r>
              <a:rPr lang="en-US" dirty="0" err="1" smtClean="0">
                <a:hlinkClick r:id="" action="ppaction://hlinkfile" tooltip="View drug information"/>
              </a:rPr>
              <a:t>Paclitaxel</a:t>
            </a:r>
            <a:r>
              <a:rPr lang="en-US" dirty="0" smtClean="0"/>
              <a:t> is given by intravenous infusion and </a:t>
            </a:r>
            <a:r>
              <a:rPr lang="en-US" dirty="0" err="1" smtClean="0">
                <a:hlinkClick r:id="" action="ppaction://hlinkfile" tooltip="View drug information"/>
              </a:rPr>
              <a:t>docetaxel</a:t>
            </a:r>
            <a:r>
              <a:rPr lang="en-US" dirty="0" smtClean="0"/>
              <a:t> by mouth. Both have a place in the treatment of breast cancer, and </a:t>
            </a:r>
            <a:r>
              <a:rPr lang="en-US" dirty="0" err="1" smtClean="0">
                <a:hlinkClick r:id="" action="ppaction://hlinkfile" tooltip="View drug information"/>
              </a:rPr>
              <a:t>paclitaxel</a:t>
            </a:r>
            <a:r>
              <a:rPr lang="en-US" dirty="0" smtClean="0"/>
              <a:t>, given with </a:t>
            </a:r>
            <a:r>
              <a:rPr lang="en-US" dirty="0" err="1" smtClean="0">
                <a:hlinkClick r:id="" action="ppaction://hlinkfile" tooltip="View drug information"/>
              </a:rPr>
              <a:t>carboplatin</a:t>
            </a:r>
            <a:r>
              <a:rPr lang="en-US" dirty="0" smtClean="0"/>
              <a:t>, is the treatment of choice for ovarian cancer. </a:t>
            </a:r>
            <a:r>
              <a:rPr lang="en-US" i="1" dirty="0" smtClean="0"/>
              <a:t>Unwanted effects</a:t>
            </a:r>
            <a:r>
              <a:rPr lang="en-US" dirty="0" smtClean="0"/>
              <a:t>, which can be serious, include bone marrow suppression and cumulative neurotoxicity. Resistant fluid retention (particularly </a:t>
            </a:r>
            <a:r>
              <a:rPr lang="en-US" dirty="0" err="1" smtClean="0"/>
              <a:t>oedema</a:t>
            </a:r>
            <a:r>
              <a:rPr lang="en-US" dirty="0" smtClean="0"/>
              <a:t> of the legs) can occur with </a:t>
            </a:r>
            <a:r>
              <a:rPr lang="en-US" dirty="0" err="1" smtClean="0">
                <a:hlinkClick r:id="" action="ppaction://hlinkfile" tooltip="View drug information"/>
              </a:rPr>
              <a:t>docetaxel</a:t>
            </a:r>
            <a:r>
              <a:rPr lang="en-US" dirty="0" smtClean="0"/>
              <a:t>. Hypersensitivity to both compounds is liable to occur and requires pretreatment with corticosteroids and antihistamines.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endParaRPr lang="en-US" u="sng" dirty="0" smtClean="0"/>
          </a:p>
          <a:p>
            <a:r>
              <a:rPr lang="en-US" b="1" dirty="0" err="1" smtClean="0">
                <a:hlinkClick r:id="" action="ppaction://hlinkfile" tooltip="View drug information"/>
              </a:rPr>
              <a:t>Etoposide</a:t>
            </a:r>
            <a:r>
              <a:rPr lang="en-US" dirty="0" smtClean="0"/>
              <a:t> is derived from mandrake root. Its mode of action is not clearly known, but it may act by inhibiting mitochondrial function and nucleoside transport, as well as having an effect on </a:t>
            </a:r>
            <a:r>
              <a:rPr lang="en-US" dirty="0" err="1" smtClean="0"/>
              <a:t>topoisomerase</a:t>
            </a:r>
            <a:r>
              <a:rPr lang="en-US" dirty="0" smtClean="0"/>
              <a:t> II similar to that seen with doxorubicin (see above). </a:t>
            </a:r>
            <a:r>
              <a:rPr lang="en-US" i="1" dirty="0" smtClean="0"/>
              <a:t>Unwanted effects</a:t>
            </a:r>
            <a:r>
              <a:rPr lang="en-US" dirty="0" smtClean="0"/>
              <a:t> include nausea and vomiting, </a:t>
            </a:r>
            <a:r>
              <a:rPr lang="en-US" dirty="0" err="1" smtClean="0"/>
              <a:t>myelosuppression</a:t>
            </a:r>
            <a:r>
              <a:rPr lang="en-US" dirty="0" smtClean="0"/>
              <a:t> and hair loss. </a:t>
            </a:r>
          </a:p>
          <a:p>
            <a:r>
              <a:rPr lang="en-US" b="1" u="sng" dirty="0" err="1" smtClean="0">
                <a:solidFill>
                  <a:srgbClr val="18186E"/>
                </a:solidFill>
              </a:rPr>
              <a:t>Campothecins</a:t>
            </a:r>
            <a:r>
              <a:rPr lang="en-US" b="1" u="sng" dirty="0" smtClean="0">
                <a:solidFill>
                  <a:srgbClr val="18186E"/>
                </a:solidFill>
              </a:rPr>
              <a:t>:</a:t>
            </a:r>
            <a:r>
              <a:rPr lang="en-US" dirty="0" smtClean="0"/>
              <a:t> The </a:t>
            </a:r>
            <a:r>
              <a:rPr lang="en-US" dirty="0" err="1" smtClean="0"/>
              <a:t>campothecins</a:t>
            </a:r>
            <a:r>
              <a:rPr lang="en-US" dirty="0" smtClean="0"/>
              <a:t> </a:t>
            </a:r>
            <a:r>
              <a:rPr lang="en-US" b="1" dirty="0" err="1" smtClean="0"/>
              <a:t>irinotecan</a:t>
            </a:r>
            <a:r>
              <a:rPr lang="en-US" dirty="0" smtClean="0"/>
              <a:t> and </a:t>
            </a:r>
            <a:r>
              <a:rPr lang="en-US" b="1" dirty="0" err="1" smtClean="0"/>
              <a:t>topotecan</a:t>
            </a:r>
            <a:r>
              <a:rPr lang="en-US" dirty="0" smtClean="0"/>
              <a:t>, isolated from the stem of the tree </a:t>
            </a:r>
            <a:r>
              <a:rPr lang="en-US" i="1" dirty="0" err="1" smtClean="0"/>
              <a:t>Camptotheca</a:t>
            </a:r>
            <a:r>
              <a:rPr lang="en-US" i="1" dirty="0" smtClean="0"/>
              <a:t> </a:t>
            </a:r>
            <a:r>
              <a:rPr lang="en-US" i="1" dirty="0" err="1" smtClean="0"/>
              <a:t>acuminata</a:t>
            </a:r>
            <a:r>
              <a:rPr lang="en-US" i="1" dirty="0" smtClean="0"/>
              <a:t>,</a:t>
            </a:r>
            <a:r>
              <a:rPr lang="en-US" dirty="0" smtClean="0"/>
              <a:t> bind to and inhibit </a:t>
            </a:r>
            <a:r>
              <a:rPr lang="en-US" dirty="0" err="1" smtClean="0"/>
              <a:t>topoisomerase</a:t>
            </a:r>
            <a:r>
              <a:rPr lang="en-US" dirty="0" smtClean="0"/>
              <a:t> I, high levels of which occur throughout the cell cycle. </a:t>
            </a:r>
            <a:r>
              <a:rPr lang="en-US" dirty="0" err="1" smtClean="0"/>
              <a:t>Diarrhoea</a:t>
            </a:r>
            <a:r>
              <a:rPr lang="en-US" dirty="0" smtClean="0"/>
              <a:t> and reversible bone marrow depression occur but, in general, these alkaloids have fewer unwanted effects than most other anticancer agents.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fontAlgn="ctr"/>
            <a:r>
              <a:rPr lang="en-US" dirty="0" smtClean="0"/>
              <a:t>THE PATHOGENESIS OF CANCER </a:t>
            </a:r>
          </a:p>
          <a:p>
            <a:pPr fontAlgn="ctr"/>
            <a:endParaRPr lang="en-US" dirty="0" smtClean="0"/>
          </a:p>
          <a:p>
            <a:pPr fontAlgn="ctr"/>
            <a:r>
              <a:rPr lang="en-US" dirty="0" smtClean="0"/>
              <a:t>To understand the action and drawbacks of current anticancer agents and to appreciate the therapeutic hurdles that must be surmounted by putative new drugs, it is important to consider in more detail the </a:t>
            </a:r>
            <a:r>
              <a:rPr lang="en-US" dirty="0" err="1" smtClean="0"/>
              <a:t>pathobiology</a:t>
            </a:r>
            <a:r>
              <a:rPr lang="en-US" dirty="0" smtClean="0"/>
              <a:t> of this disease. </a:t>
            </a:r>
          </a:p>
          <a:p>
            <a:pPr fontAlgn="ctr"/>
            <a:endParaRPr lang="en-US" dirty="0" smtClean="0"/>
          </a:p>
          <a:p>
            <a:pPr fontAlgn="ctr"/>
            <a:r>
              <a:rPr lang="en-US" dirty="0" smtClean="0"/>
              <a:t>Cancer cells manifest, to varying degrees, four characteristics that distinguish them from normal cells. These are: </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l="24534" t="18569" r="5435" b="317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
            <a:ext cx="8991600" cy="6781800"/>
          </a:xfrm>
        </p:spPr>
        <p:txBody>
          <a:bodyPr>
            <a:noAutofit/>
          </a:bodyPr>
          <a:lstStyle/>
          <a:p>
            <a:pPr lvl="1">
              <a:buNone/>
            </a:pPr>
            <a:r>
              <a:rPr lang="en-US" sz="1400" b="1" dirty="0" smtClean="0"/>
              <a:t>                                                                                  </a:t>
            </a:r>
            <a:r>
              <a:rPr lang="en-US" sz="1400" b="1" dirty="0" err="1" smtClean="0"/>
              <a:t>HORMONAl</a:t>
            </a:r>
            <a:r>
              <a:rPr lang="en-US" sz="1400" b="1" dirty="0" smtClean="0"/>
              <a:t> AGENTS</a:t>
            </a:r>
          </a:p>
          <a:p>
            <a:pPr lvl="1">
              <a:buNone/>
            </a:pPr>
            <a:r>
              <a:rPr lang="en-US" sz="1400" b="1" dirty="0" smtClean="0"/>
              <a:t>ESTROGEN&amp;ANDROGENINHIBITORS</a:t>
            </a:r>
            <a:r>
              <a:rPr lang="en-US" sz="1000" dirty="0" smtClean="0"/>
              <a:t/>
            </a:r>
            <a:br>
              <a:rPr lang="en-US" sz="1000" dirty="0" smtClean="0"/>
            </a:br>
            <a:r>
              <a:rPr lang="en-US" sz="1600" dirty="0" smtClean="0"/>
              <a:t>The </a:t>
            </a:r>
            <a:r>
              <a:rPr lang="en-US" sz="1600" dirty="0" err="1" smtClean="0"/>
              <a:t>antiestrogen</a:t>
            </a:r>
            <a:r>
              <a:rPr lang="en-US" sz="1600" dirty="0" smtClean="0"/>
              <a:t> </a:t>
            </a:r>
            <a:r>
              <a:rPr lang="en-US" sz="1600" b="1" dirty="0" err="1" smtClean="0"/>
              <a:t>tamoxifen</a:t>
            </a:r>
            <a:r>
              <a:rPr lang="en-US" sz="1600" dirty="0" smtClean="0"/>
              <a:t> has proved to be extremely useful for the treatment of both early-stage and metastatic breast cancer. It is also approved as a </a:t>
            </a:r>
            <a:r>
              <a:rPr lang="en-US" sz="1600" dirty="0" err="1" smtClean="0"/>
              <a:t>chemopreventive</a:t>
            </a:r>
            <a:r>
              <a:rPr lang="en-US" sz="1600" dirty="0" smtClean="0"/>
              <a:t> agent in women at high risk for breast cancer. In addition, this hormonal agent has activity in endometrial cancer. </a:t>
            </a:r>
            <a:r>
              <a:rPr lang="en-US" sz="1600" dirty="0" err="1" smtClean="0"/>
              <a:t>Tamoxifen</a:t>
            </a:r>
            <a:r>
              <a:rPr lang="en-US" sz="1600" dirty="0" smtClean="0"/>
              <a:t> functions as a competitive partial agonist-inhibitor of estrogen and binds to the estrogen receptors of estrogen-sensitive tumors. However, </a:t>
            </a:r>
            <a:r>
              <a:rPr lang="en-US" sz="1600" dirty="0" err="1" smtClean="0"/>
              <a:t>tamoxifen</a:t>
            </a:r>
            <a:r>
              <a:rPr lang="en-US" sz="1600" dirty="0" smtClean="0"/>
              <a:t> has a tenfold lower affinity for the estrogen receptor (ER) than does </a:t>
            </a:r>
            <a:r>
              <a:rPr lang="en-US" sz="1600" dirty="0" err="1" smtClean="0"/>
              <a:t>estradiol</a:t>
            </a:r>
            <a:r>
              <a:rPr lang="en-US" sz="1600" dirty="0" smtClean="0"/>
              <a:t>, indicating the importance of ablation of endogenous estrogen for optimal </a:t>
            </a:r>
            <a:r>
              <a:rPr lang="en-US" sz="1600" dirty="0" err="1" smtClean="0"/>
              <a:t>antiestrogen</a:t>
            </a:r>
            <a:r>
              <a:rPr lang="en-US" sz="1600" dirty="0" smtClean="0"/>
              <a:t> effect. In addition to its direct </a:t>
            </a:r>
            <a:r>
              <a:rPr lang="en-US" sz="1600" dirty="0" err="1" smtClean="0"/>
              <a:t>antiestrogen</a:t>
            </a:r>
            <a:r>
              <a:rPr lang="en-US" sz="1600" dirty="0" smtClean="0"/>
              <a:t> effects on tumor cells, </a:t>
            </a:r>
            <a:r>
              <a:rPr lang="en-US" sz="1600" dirty="0" err="1" smtClean="0"/>
              <a:t>tamoxifen</a:t>
            </a:r>
            <a:r>
              <a:rPr lang="en-US" sz="1600" dirty="0" smtClean="0"/>
              <a:t> also suppresses serum levels of insulin-like growth factor-1 and up-regulates local production transforming growth factor-beta (TGF-b).</a:t>
            </a:r>
            <a:br>
              <a:rPr lang="en-US" sz="1600" dirty="0" smtClean="0"/>
            </a:br>
            <a:r>
              <a:rPr lang="en-US" sz="1600" dirty="0" err="1" smtClean="0"/>
              <a:t>Tamoxifen</a:t>
            </a:r>
            <a:r>
              <a:rPr lang="en-US" sz="1600" dirty="0" smtClean="0"/>
              <a:t> is given orally and is rapidly and completely absorbed. High plasma levels of </a:t>
            </a:r>
            <a:r>
              <a:rPr lang="en-US" sz="1600" dirty="0" err="1" smtClean="0"/>
              <a:t>tamoxifen</a:t>
            </a:r>
            <a:r>
              <a:rPr lang="en-US" sz="1600" dirty="0" smtClean="0"/>
              <a:t> are obtained within 4-6 hours after oral administration, and the agent has a much longer biologic half-life than estradiol¾on the order of 7-14 days. It is extensively metabolized by the liver P450 system, and the main metabolites also possess antitumor activity similar to that of the parent drug. </a:t>
            </a:r>
            <a:r>
              <a:rPr lang="en-US" sz="1600" dirty="0" err="1" smtClean="0"/>
              <a:t>Tamoxifen</a:t>
            </a:r>
            <a:r>
              <a:rPr lang="en-US" sz="1600" dirty="0" smtClean="0"/>
              <a:t> is well tolerated, and its side effects are generally quite mild (</a:t>
            </a:r>
            <a:r>
              <a:rPr lang="en-US" sz="1600" b="1" dirty="0" err="1" smtClean="0"/>
              <a:t>Flutamide</a:t>
            </a:r>
            <a:r>
              <a:rPr lang="en-US" sz="1600" dirty="0" smtClean="0"/>
              <a:t> and </a:t>
            </a:r>
            <a:r>
              <a:rPr lang="en-US" sz="1600" b="1" dirty="0" err="1" smtClean="0"/>
              <a:t>bicalutamide</a:t>
            </a:r>
            <a:r>
              <a:rPr lang="en-US" sz="1600" dirty="0" smtClean="0"/>
              <a:t> are </a:t>
            </a:r>
            <a:r>
              <a:rPr lang="en-US" sz="1600" dirty="0" err="1" smtClean="0"/>
              <a:t>nonsteroidal</a:t>
            </a:r>
            <a:r>
              <a:rPr lang="en-US" sz="1600" dirty="0" smtClean="0"/>
              <a:t> </a:t>
            </a:r>
            <a:r>
              <a:rPr lang="en-US" sz="1600" dirty="0" err="1" smtClean="0"/>
              <a:t>antiandrogen</a:t>
            </a:r>
            <a:r>
              <a:rPr lang="en-US" sz="1600" dirty="0" smtClean="0"/>
              <a:t> agents that bind to the androgen receptor and inhibit androgen effects. They are administered orally and are rapidly and completely absorbed. At present they are used in combination with radiation therapy for the treatment of early-stage prostate cancer and in the setting of metastatic prostate cancer. </a:t>
            </a:r>
            <a:br>
              <a:rPr lang="en-US" sz="1600" dirty="0" smtClean="0"/>
            </a:br>
            <a:endParaRPr lang="en-US" sz="1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en-US" dirty="0" smtClean="0"/>
              <a:t/>
            </a:r>
            <a:br>
              <a:rPr lang="en-US" dirty="0" smtClean="0"/>
            </a:br>
            <a:r>
              <a:rPr lang="en-US" b="1" dirty="0" smtClean="0"/>
              <a:t>GONADOTROPIN-RELEASINGHORMONEAGONISTS</a:t>
            </a:r>
            <a:r>
              <a:rPr lang="en-US" dirty="0" smtClean="0"/>
              <a:t/>
            </a:r>
            <a:br>
              <a:rPr lang="en-US" dirty="0" smtClean="0"/>
            </a:br>
            <a:r>
              <a:rPr lang="en-US" dirty="0" smtClean="0"/>
              <a:t/>
            </a:r>
            <a:br>
              <a:rPr lang="en-US" dirty="0" smtClean="0"/>
            </a:br>
            <a:r>
              <a:rPr lang="en-US" b="1" dirty="0" err="1" smtClean="0"/>
              <a:t>Leuprolide</a:t>
            </a:r>
            <a:r>
              <a:rPr lang="en-US" dirty="0" smtClean="0"/>
              <a:t> and </a:t>
            </a:r>
            <a:r>
              <a:rPr lang="en-US" b="1" dirty="0" err="1" smtClean="0"/>
              <a:t>goserelin</a:t>
            </a:r>
            <a:r>
              <a:rPr lang="en-US" dirty="0" smtClean="0"/>
              <a:t> are synthetic peptide analogs of naturally occurring </a:t>
            </a:r>
            <a:r>
              <a:rPr lang="en-US" dirty="0" err="1" smtClean="0"/>
              <a:t>gonadotropin</a:t>
            </a:r>
            <a:r>
              <a:rPr lang="en-US" dirty="0" smtClean="0"/>
              <a:t>-releasing hormone (</a:t>
            </a:r>
            <a:r>
              <a:rPr lang="en-US" dirty="0" err="1" smtClean="0"/>
              <a:t>GnRH</a:t>
            </a:r>
            <a:r>
              <a:rPr lang="en-US" dirty="0" smtClean="0"/>
              <a:t>, LHRH).  When given as depot preparations, these agents lead to a transient release of follicle-stimulating hormone (FSH) and luteinizing hormone (LH) followed by marked inhibition of the release of these </a:t>
            </a:r>
            <a:r>
              <a:rPr lang="en-US" dirty="0" err="1" smtClean="0"/>
              <a:t>gonadotropins</a:t>
            </a:r>
            <a:r>
              <a:rPr lang="en-US" dirty="0" smtClean="0"/>
              <a:t>. In men, this results in castration levels of testosterone after 2-4 weeks of therapy.</a:t>
            </a:r>
            <a:br>
              <a:rPr lang="en-US" dirty="0" smtClean="0"/>
            </a:br>
            <a:r>
              <a:rPr lang="en-US" dirty="0" smtClean="0"/>
              <a:t/>
            </a:r>
            <a:br>
              <a:rPr lang="en-US" dirty="0" smtClean="0"/>
            </a:br>
            <a:r>
              <a:rPr lang="en-US" dirty="0" err="1" smtClean="0"/>
              <a:t>Leuprolide</a:t>
            </a:r>
            <a:r>
              <a:rPr lang="en-US" dirty="0" smtClean="0"/>
              <a:t> and </a:t>
            </a:r>
            <a:r>
              <a:rPr lang="en-US" dirty="0" err="1" smtClean="0"/>
              <a:t>goserelin</a:t>
            </a:r>
            <a:r>
              <a:rPr lang="en-US" dirty="0" smtClean="0"/>
              <a:t> are indicated in the treatment of advanced prostate cancer and more recently, these agents have been incorporated as part of </a:t>
            </a:r>
            <a:r>
              <a:rPr lang="en-US" dirty="0" err="1" smtClean="0"/>
              <a:t>neoadjuvant</a:t>
            </a:r>
            <a:r>
              <a:rPr lang="en-US" dirty="0" smtClean="0"/>
              <a:t> therapy of early-stage prostate cancer. </a:t>
            </a:r>
            <a:r>
              <a:rPr lang="en-US" dirty="0" err="1" smtClean="0"/>
              <a:t>Leuprolide</a:t>
            </a:r>
            <a:r>
              <a:rPr lang="en-US" dirty="0" smtClean="0"/>
              <a:t> and </a:t>
            </a:r>
            <a:r>
              <a:rPr lang="en-US" dirty="0" err="1" smtClean="0"/>
              <a:t>goserelin</a:t>
            </a:r>
            <a:r>
              <a:rPr lang="en-US" dirty="0" smtClean="0"/>
              <a:t> are now formulated in long-acting depot forms, which allows for administration at monthly or longer intervals. The main adverse effects include hot flushes, impotence, and </a:t>
            </a:r>
            <a:r>
              <a:rPr lang="en-US" dirty="0" err="1" smtClean="0"/>
              <a:t>gynecomastia</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248400"/>
          </a:xfrm>
        </p:spPr>
        <p:txBody>
          <a:bodyPr>
            <a:noAutofit/>
          </a:bodyPr>
          <a:lstStyle/>
          <a:p>
            <a:pPr>
              <a:buNone/>
            </a:pPr>
            <a:r>
              <a:rPr lang="en-US" sz="1800" b="1" dirty="0" smtClean="0"/>
              <a:t>AROMATASEINHIBITORS</a:t>
            </a:r>
            <a:r>
              <a:rPr lang="en-US" sz="1800" dirty="0" smtClean="0"/>
              <a:t/>
            </a:r>
            <a:br>
              <a:rPr lang="en-US" sz="1800" dirty="0" smtClean="0"/>
            </a:br>
            <a:r>
              <a:rPr lang="en-US" sz="1800" b="1" dirty="0" err="1" smtClean="0"/>
              <a:t>Aminoglutethimide</a:t>
            </a:r>
            <a:r>
              <a:rPr lang="en-US" sz="1800" dirty="0" smtClean="0"/>
              <a:t> is a </a:t>
            </a:r>
            <a:r>
              <a:rPr lang="en-US" sz="1800" dirty="0" err="1" smtClean="0"/>
              <a:t>nonsteroidal</a:t>
            </a:r>
            <a:r>
              <a:rPr lang="en-US" sz="1800" dirty="0" smtClean="0"/>
              <a:t> inhibitor of corticosteroid synthesis at the first step involving the conversion of cholesterol to </a:t>
            </a:r>
            <a:r>
              <a:rPr lang="en-US" sz="1800" dirty="0" err="1" smtClean="0"/>
              <a:t>pregnenolone</a:t>
            </a:r>
            <a:r>
              <a:rPr lang="en-US" sz="1800" dirty="0" smtClean="0"/>
              <a:t> </a:t>
            </a:r>
            <a:r>
              <a:rPr lang="en-US" sz="1800" dirty="0" err="1" smtClean="0"/>
              <a:t>Aminoglutethimide</a:t>
            </a:r>
            <a:r>
              <a:rPr lang="en-US" sz="1800" dirty="0" smtClean="0"/>
              <a:t> also inhibits the extra-adrenal synthesis of </a:t>
            </a:r>
            <a:r>
              <a:rPr lang="en-US" sz="1800" dirty="0" err="1" smtClean="0"/>
              <a:t>estrone</a:t>
            </a:r>
            <a:r>
              <a:rPr lang="en-US" sz="1800" dirty="0" smtClean="0"/>
              <a:t> and </a:t>
            </a:r>
            <a:r>
              <a:rPr lang="en-US" sz="1800" dirty="0" err="1" smtClean="0"/>
              <a:t>estradiol</a:t>
            </a:r>
            <a:r>
              <a:rPr lang="en-US" sz="1800" dirty="0" smtClean="0"/>
              <a:t>. Aside from its direct effects on adrenal </a:t>
            </a:r>
            <a:r>
              <a:rPr lang="en-US" sz="1800" dirty="0" err="1" smtClean="0"/>
              <a:t>steroidogenesis</a:t>
            </a:r>
            <a:r>
              <a:rPr lang="en-US" sz="1800" dirty="0" smtClean="0"/>
              <a:t>, </a:t>
            </a:r>
            <a:r>
              <a:rPr lang="en-US" sz="1800" dirty="0" err="1" smtClean="0"/>
              <a:t>aminoglutethimide</a:t>
            </a:r>
            <a:r>
              <a:rPr lang="en-US" sz="1800" dirty="0" smtClean="0"/>
              <a:t> is an inhibitor of an </a:t>
            </a:r>
            <a:r>
              <a:rPr lang="en-US" sz="1800" dirty="0" err="1" smtClean="0"/>
              <a:t>aromatase</a:t>
            </a:r>
            <a:r>
              <a:rPr lang="en-US" sz="1800" dirty="0" smtClean="0"/>
              <a:t> enzyme that converts the adrenal androgen </a:t>
            </a:r>
            <a:r>
              <a:rPr lang="en-US" sz="1800" dirty="0" err="1" smtClean="0"/>
              <a:t>androstenedione</a:t>
            </a:r>
            <a:r>
              <a:rPr lang="en-US" sz="1800" dirty="0" smtClean="0"/>
              <a:t> to </a:t>
            </a:r>
            <a:r>
              <a:rPr lang="en-US" sz="1800" dirty="0" err="1" smtClean="0"/>
              <a:t>estrone</a:t>
            </a:r>
            <a:r>
              <a:rPr lang="en-US" sz="1800" dirty="0" smtClean="0"/>
              <a:t> .This aromatization of an androgenic precursor into an estrogen occurs in body fat. Since estrogens promote the growth of breast cancer, estrogen synthesis in adipose tissue can be important in breast cancer growth in postmenopausal women.</a:t>
            </a:r>
            <a:br>
              <a:rPr lang="en-US" sz="1800" dirty="0" smtClean="0"/>
            </a:br>
            <a:r>
              <a:rPr lang="en-US" sz="1800" dirty="0" err="1" smtClean="0"/>
              <a:t>Aminoglutethimide</a:t>
            </a:r>
            <a:r>
              <a:rPr lang="en-US" sz="1800" dirty="0" smtClean="0"/>
              <a:t> is primarily used in the treatment of metastatic breast cancer in women whose tumors express significant levels of estrogen or progesterone receptors. It also has activity in hormone-dependent, advanced prostate cancer. </a:t>
            </a:r>
            <a:r>
              <a:rPr lang="en-US" sz="1800" dirty="0" err="1" smtClean="0"/>
              <a:t>Aminoglutethimide</a:t>
            </a:r>
            <a:r>
              <a:rPr lang="en-US" sz="1800" dirty="0" smtClean="0"/>
              <a:t> is normally administered with hydrocortisone to prevent symptoms of adrenal insufficiency. Hydrocortisone is preferable to </a:t>
            </a:r>
            <a:r>
              <a:rPr lang="en-US" sz="1800" dirty="0" err="1" smtClean="0"/>
              <a:t>dexamethasone</a:t>
            </a:r>
            <a:r>
              <a:rPr lang="en-US" sz="1800" dirty="0" smtClean="0"/>
              <a:t> because the latter agent accelerates the rate of catabolism of </a:t>
            </a:r>
            <a:r>
              <a:rPr lang="en-US" sz="1800" dirty="0" err="1" smtClean="0"/>
              <a:t>aminoglutethimide</a:t>
            </a: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cstate="print"/>
          <a:srcRect l="24534" t="18569" r="1191" b="8483"/>
          <a:stretch>
            <a:fillRect/>
          </a:stretch>
        </p:blipFill>
        <p:spPr bwMode="auto">
          <a:xfrm>
            <a:off x="0" y="0"/>
            <a:ext cx="90678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b="1" dirty="0" err="1" smtClean="0"/>
              <a:t>Anastrozole</a:t>
            </a:r>
            <a:r>
              <a:rPr lang="en-US" dirty="0" smtClean="0"/>
              <a:t> is a selective </a:t>
            </a:r>
            <a:r>
              <a:rPr lang="en-US" dirty="0" err="1" smtClean="0"/>
              <a:t>nonsteroidal</a:t>
            </a:r>
            <a:r>
              <a:rPr lang="en-US" dirty="0" smtClean="0"/>
              <a:t> inhibitor of </a:t>
            </a:r>
            <a:r>
              <a:rPr lang="en-US" dirty="0" err="1" smtClean="0"/>
              <a:t>aromatase</a:t>
            </a:r>
            <a:r>
              <a:rPr lang="en-US" dirty="0" smtClean="0"/>
              <a:t> that has no inhibitory effect on adrenal </a:t>
            </a:r>
            <a:r>
              <a:rPr lang="en-US" dirty="0" err="1" smtClean="0"/>
              <a:t>glucocorticoid</a:t>
            </a:r>
            <a:r>
              <a:rPr lang="en-US" dirty="0" smtClean="0"/>
              <a:t> or </a:t>
            </a:r>
            <a:r>
              <a:rPr lang="en-US" dirty="0" err="1" smtClean="0"/>
              <a:t>mineralocorticoid</a:t>
            </a:r>
            <a:r>
              <a:rPr lang="en-US" dirty="0" smtClean="0"/>
              <a:t> synthesis. It is presently approved for first-line treatment of postmenopausal women with metastatic breast cancer that is ER-positive, for treatment of postmenopausal women with metastatic breast cancer that is ER-positive and has progressed while on </a:t>
            </a:r>
            <a:r>
              <a:rPr lang="en-US" dirty="0" err="1" smtClean="0"/>
              <a:t>tamoxifen</a:t>
            </a:r>
            <a:r>
              <a:rPr lang="en-US" dirty="0" smtClean="0"/>
              <a:t> therapy, and as adjuvant therapy of postmenopausal women with hormone-positive, early-stage breast cancer. </a:t>
            </a:r>
            <a:r>
              <a:rPr lang="en-US" b="1" dirty="0" err="1" smtClean="0"/>
              <a:t>Letrozole</a:t>
            </a:r>
            <a:r>
              <a:rPr lang="en-US" dirty="0" smtClean="0"/>
              <a:t> is a </a:t>
            </a:r>
            <a:r>
              <a:rPr lang="en-US" dirty="0" err="1" smtClean="0"/>
              <a:t>nonsteroidal</a:t>
            </a:r>
            <a:r>
              <a:rPr lang="en-US" dirty="0" smtClean="0"/>
              <a:t> competitive inhibitor of </a:t>
            </a:r>
            <a:r>
              <a:rPr lang="en-US" dirty="0" err="1" smtClean="0"/>
              <a:t>aromatase</a:t>
            </a:r>
            <a:r>
              <a:rPr lang="en-US" dirty="0" smtClean="0"/>
              <a:t> that is significantly more potent than </a:t>
            </a:r>
            <a:r>
              <a:rPr lang="en-US" dirty="0" err="1" smtClean="0"/>
              <a:t>aminoglutethimide</a:t>
            </a:r>
            <a:r>
              <a:rPr lang="en-US" dirty="0" smtClean="0"/>
              <a:t> and acts in the same way as </a:t>
            </a:r>
            <a:r>
              <a:rPr lang="en-US" dirty="0" err="1" smtClean="0"/>
              <a:t>anastrozole</a:t>
            </a:r>
            <a:r>
              <a:rPr lang="en-US" dirty="0" smtClean="0"/>
              <a:t>. It is also indicated for first-line treatment of postmenopausal women with hormone receptor-positive metastatic breast cancer and for second-line treatment of postmenopausal women with advanced breast cancer after progression on </a:t>
            </a:r>
            <a:r>
              <a:rPr lang="en-US" dirty="0" err="1" smtClean="0"/>
              <a:t>tamoxifen</a:t>
            </a:r>
            <a:r>
              <a:rPr lang="en-US" dirty="0" smtClean="0"/>
              <a:t> therapy. </a:t>
            </a:r>
            <a:r>
              <a:rPr lang="en-US" b="1" dirty="0" err="1" smtClean="0"/>
              <a:t>Exemestane</a:t>
            </a:r>
            <a:r>
              <a:rPr lang="en-US" dirty="0" smtClean="0"/>
              <a:t> is a steroid hormonal suicide inhibitor that binds to and irreversibly inactivates </a:t>
            </a:r>
            <a:r>
              <a:rPr lang="en-US" dirty="0" err="1" smtClean="0"/>
              <a:t>aromatase</a:t>
            </a:r>
            <a:r>
              <a:rPr lang="en-US" dirty="0" smtClean="0"/>
              <a:t>. There appears to be a lack of cross-resistance between </a:t>
            </a:r>
            <a:r>
              <a:rPr lang="en-US" dirty="0" err="1" smtClean="0"/>
              <a:t>exemestane</a:t>
            </a:r>
            <a:r>
              <a:rPr lang="en-US" dirty="0" smtClean="0"/>
              <a:t> and </a:t>
            </a:r>
            <a:r>
              <a:rPr lang="en-US" dirty="0" err="1" smtClean="0"/>
              <a:t>nonsteroidal</a:t>
            </a:r>
            <a:r>
              <a:rPr lang="en-US" dirty="0" smtClean="0"/>
              <a:t> </a:t>
            </a:r>
            <a:r>
              <a:rPr lang="en-US" dirty="0" err="1" smtClean="0"/>
              <a:t>aromatase</a:t>
            </a:r>
            <a:r>
              <a:rPr lang="en-US" dirty="0" smtClean="0"/>
              <a:t> inhibitors. This agent is indicated for the treatment of advanced breast cancer in postmenopausal women whose disease has progressed on </a:t>
            </a:r>
            <a:r>
              <a:rPr lang="en-US" dirty="0" err="1" smtClean="0"/>
              <a:t>tamoxifen</a:t>
            </a:r>
            <a:r>
              <a:rPr lang="en-US" dirty="0" smtClean="0"/>
              <a:t> therapy. Each of these </a:t>
            </a:r>
            <a:r>
              <a:rPr lang="en-US" dirty="0" err="1" smtClean="0"/>
              <a:t>aromatase</a:t>
            </a:r>
            <a:r>
              <a:rPr lang="en-US" dirty="0" smtClean="0"/>
              <a:t> inhibitors exhibits a similar side effect profile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err="1" smtClean="0"/>
              <a:t>Glucocorticoids</a:t>
            </a:r>
            <a:r>
              <a:rPr lang="en-US" dirty="0" smtClean="0"/>
              <a:t> </a:t>
            </a:r>
            <a:r>
              <a:rPr lang="en-US" dirty="0" err="1" smtClean="0"/>
              <a:t>Glucocorticoids</a:t>
            </a:r>
            <a:r>
              <a:rPr lang="en-US" dirty="0" smtClean="0"/>
              <a:t> such as </a:t>
            </a:r>
            <a:r>
              <a:rPr lang="en-US" b="1" dirty="0" err="1" smtClean="0">
                <a:hlinkClick r:id="" action="ppaction://hlinkfile" tooltip="View drug information"/>
              </a:rPr>
              <a:t>prednisolone</a:t>
            </a:r>
            <a:r>
              <a:rPr lang="en-US" dirty="0" smtClean="0"/>
              <a:t> and </a:t>
            </a:r>
            <a:r>
              <a:rPr lang="en-US" b="1" dirty="0" err="1" smtClean="0">
                <a:hlinkClick r:id="" action="ppaction://hlinkfile" tooltip="View drug information"/>
              </a:rPr>
              <a:t>dexamethasone</a:t>
            </a:r>
            <a:r>
              <a:rPr lang="en-US" dirty="0" smtClean="0"/>
              <a:t> have marked inhibitory effects on lymphocyte proliferation used in the treatment of </a:t>
            </a:r>
            <a:r>
              <a:rPr lang="en-US" dirty="0" err="1" smtClean="0"/>
              <a:t>leukaemias</a:t>
            </a:r>
            <a:r>
              <a:rPr lang="en-US" dirty="0" smtClean="0"/>
              <a:t> and lymphomas. Their ability to lower raised intracranial pressure, and to mitigate some of the side effects of anticancer drugs, makes them useful as supportive therapy when treating other cancers, as well as in palliative care.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rcRect l="24534" t="18569" r="3313" b="3178"/>
          <a:stretch>
            <a:fillRect/>
          </a:stretch>
        </p:blipFill>
        <p:spPr bwMode="auto">
          <a:xfrm>
            <a:off x="0" y="0"/>
            <a:ext cx="89916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srcRect l="15887" t="28370" r="14891" b="3543"/>
          <a:stretch>
            <a:fillRect/>
          </a:stretch>
        </p:blipFill>
        <p:spPr bwMode="auto">
          <a:xfrm>
            <a:off x="0" y="304800"/>
            <a:ext cx="85344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srcRect l="16046" t="19895" r="13923" b="5830"/>
          <a:stretch>
            <a:fillRect/>
          </a:stretch>
        </p:blipFill>
        <p:spPr bwMode="auto">
          <a:xfrm>
            <a:off x="0" y="152400"/>
            <a:ext cx="91440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fontAlgn="ctr"/>
            <a:r>
              <a:rPr lang="en-US" dirty="0" smtClean="0"/>
              <a:t>uncontrolled </a:t>
            </a:r>
            <a:r>
              <a:rPr lang="en-US" i="1" dirty="0" smtClean="0"/>
              <a:t>proliferation</a:t>
            </a:r>
            <a:r>
              <a:rPr lang="en-US" dirty="0" smtClean="0"/>
              <a:t> </a:t>
            </a:r>
          </a:p>
          <a:p>
            <a:pPr fontAlgn="ctr"/>
            <a:r>
              <a:rPr lang="en-US" i="1" dirty="0" smtClean="0"/>
              <a:t>dedifferentiation</a:t>
            </a:r>
            <a:r>
              <a:rPr lang="en-US" dirty="0" smtClean="0"/>
              <a:t> and loss of function </a:t>
            </a:r>
          </a:p>
          <a:p>
            <a:pPr fontAlgn="ctr"/>
            <a:r>
              <a:rPr lang="en-US" i="1" dirty="0" smtClean="0"/>
              <a:t>invasiveness</a:t>
            </a:r>
            <a:r>
              <a:rPr lang="en-US" dirty="0" smtClean="0"/>
              <a:t> </a:t>
            </a:r>
          </a:p>
          <a:p>
            <a:pPr fontAlgn="ctr"/>
            <a:r>
              <a:rPr lang="en-US" i="1" dirty="0" smtClean="0"/>
              <a:t>metastasis</a:t>
            </a:r>
            <a:r>
              <a:rPr lang="en-US" dirty="0" smtClean="0"/>
              <a:t>. </a:t>
            </a:r>
          </a:p>
          <a:p>
            <a:pPr fontAlgn="ctr"/>
            <a:endParaRPr lang="en-US" dirty="0" smtClean="0"/>
          </a:p>
          <a:p>
            <a:pPr fontAlgn="ctr"/>
            <a:r>
              <a:rPr lang="en-US" dirty="0" smtClean="0"/>
              <a:t>THE GENESIS OF A CANCER CELL </a:t>
            </a:r>
          </a:p>
          <a:p>
            <a:pPr fontAlgn="ctr"/>
            <a:endParaRPr lang="en-US" dirty="0" smtClean="0"/>
          </a:p>
          <a:p>
            <a:pPr fontAlgn="ctr"/>
            <a:r>
              <a:rPr lang="en-US" dirty="0" smtClean="0"/>
              <a:t>A normal cell turns into a cancer cell because of one or more mutations in its DNA, which can be acquired or inherited. A good example is breast cancer; women who inherit a single defective copy of either of the </a:t>
            </a:r>
            <a:r>
              <a:rPr lang="en-US" dirty="0" err="1" smtClean="0"/>
              <a:t>tumour</a:t>
            </a:r>
            <a:r>
              <a:rPr lang="en-US" dirty="0" smtClean="0"/>
              <a:t> suppressor genes </a:t>
            </a:r>
            <a:r>
              <a:rPr lang="en-US" i="1" dirty="0" smtClean="0"/>
              <a:t>BRCA1</a:t>
            </a:r>
            <a:r>
              <a:rPr lang="en-US" dirty="0" smtClean="0"/>
              <a:t> and </a:t>
            </a:r>
            <a:r>
              <a:rPr lang="en-US" i="1" dirty="0" smtClean="0"/>
              <a:t>BRCA2</a:t>
            </a:r>
            <a:r>
              <a:rPr lang="en-US" dirty="0" smtClean="0"/>
              <a:t> (see below) have a significantly increased risk of developing breast cancer. However, carcinogenesis is a complex multistage process, usually involving more than one genetic change as well as other, </a:t>
            </a:r>
            <a:r>
              <a:rPr lang="en-US" i="1" dirty="0" smtClean="0"/>
              <a:t>epigenetic</a:t>
            </a:r>
            <a:r>
              <a:rPr lang="en-US" dirty="0" smtClean="0"/>
              <a:t> factors (hormonal, </a:t>
            </a:r>
            <a:r>
              <a:rPr lang="en-US" dirty="0" err="1" smtClean="0"/>
              <a:t>cocarcinogen</a:t>
            </a:r>
            <a:r>
              <a:rPr lang="en-US" dirty="0" smtClean="0"/>
              <a:t> and </a:t>
            </a:r>
            <a:r>
              <a:rPr lang="en-US" dirty="0" err="1" smtClean="0"/>
              <a:t>tumour</a:t>
            </a:r>
            <a:r>
              <a:rPr lang="en-US" dirty="0" smtClean="0"/>
              <a:t> promoter effects, etc.) that do not themselves produce cancer but which increase the likelihood that the genetic mutation(s) will result eventually result in cancer.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a:srcRect l="17107" t="26527" r="16045" b="7157"/>
          <a:stretch>
            <a:fillRect/>
          </a:stretch>
        </p:blipFill>
        <p:spPr bwMode="auto">
          <a:xfrm>
            <a:off x="228600" y="0"/>
            <a:ext cx="86868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srcRect l="17107" t="11937" r="16046" b="15115"/>
          <a:stretch>
            <a:fillRect/>
          </a:stretch>
        </p:blipFill>
        <p:spPr bwMode="auto">
          <a:xfrm>
            <a:off x="152400" y="228600"/>
            <a:ext cx="88392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srcRect l="15062" t="27694" r="14921" b="9176"/>
          <a:stretch>
            <a:fillRect/>
          </a:stretch>
        </p:blipFill>
        <p:spPr bwMode="auto">
          <a:xfrm>
            <a:off x="0" y="152400"/>
            <a:ext cx="91440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buNone/>
            </a:pPr>
            <a:r>
              <a:rPr lang="en-US" b="1" dirty="0" smtClean="0"/>
              <a:t>                                    Monoclonal Antibodies In Treatment Of Cancers</a:t>
            </a:r>
          </a:p>
          <a:p>
            <a:pPr marL="514350" indent="-514350">
              <a:buNone/>
            </a:pPr>
            <a:r>
              <a:rPr lang="en-US" sz="3400" dirty="0" smtClean="0"/>
              <a:t>In case of cancerous cells, monoclonal antibodies may act directly or indirectly. They</a:t>
            </a:r>
          </a:p>
          <a:p>
            <a:pPr>
              <a:buNone/>
            </a:pPr>
            <a:r>
              <a:rPr lang="en-US" sz="3400" dirty="0" smtClean="0"/>
              <a:t>may target growth factor receptors, thus antagonizing </a:t>
            </a:r>
            <a:r>
              <a:rPr lang="en-US" sz="3400" dirty="0" err="1" smtClean="0"/>
              <a:t>ligand</a:t>
            </a:r>
            <a:r>
              <a:rPr lang="en-US" sz="3400" dirty="0" smtClean="0"/>
              <a:t> receptor interactions or they may</a:t>
            </a:r>
          </a:p>
          <a:p>
            <a:pPr>
              <a:buNone/>
            </a:pPr>
            <a:r>
              <a:rPr lang="en-US" sz="3400" dirty="0" smtClean="0"/>
              <a:t>target cell-surface antigens to induce apoptotic </a:t>
            </a:r>
            <a:r>
              <a:rPr lang="en-US" sz="3400" dirty="0" err="1" smtClean="0"/>
              <a:t>signalling</a:t>
            </a:r>
            <a:r>
              <a:rPr lang="en-US" sz="3400" dirty="0" smtClean="0"/>
              <a:t> . Conversely, they may also target</a:t>
            </a:r>
          </a:p>
          <a:p>
            <a:pPr>
              <a:buNone/>
            </a:pPr>
            <a:r>
              <a:rPr lang="en-US" sz="3400" dirty="0" smtClean="0"/>
              <a:t>cells of the immune system to minister </a:t>
            </a:r>
            <a:r>
              <a:rPr lang="en-US" sz="3400" dirty="0" err="1" smtClean="0"/>
              <a:t>effector</a:t>
            </a:r>
            <a:r>
              <a:rPr lang="en-US" sz="3400" dirty="0" smtClean="0"/>
              <a:t> cells and thus provide additional anti-tumor</a:t>
            </a:r>
          </a:p>
          <a:p>
            <a:pPr>
              <a:buNone/>
            </a:pPr>
            <a:r>
              <a:rPr lang="en-US" sz="3400" dirty="0" smtClean="0"/>
              <a:t>immunity . </a:t>
            </a:r>
            <a:r>
              <a:rPr lang="en-US" sz="3400" dirty="0" err="1" smtClean="0"/>
              <a:t>Trastuzumab</a:t>
            </a:r>
            <a:r>
              <a:rPr lang="en-US" sz="3400" dirty="0" smtClean="0"/>
              <a:t> relies upon induction of T-cell responses against HER2 for its role in</a:t>
            </a:r>
          </a:p>
          <a:p>
            <a:pPr>
              <a:buNone/>
            </a:pPr>
            <a:r>
              <a:rPr lang="en-US" sz="3400" dirty="0" smtClean="0"/>
              <a:t>HER2-positive breast cancer . Tumor cells present several antigens. Monoclonal antibodies</a:t>
            </a:r>
          </a:p>
          <a:p>
            <a:pPr>
              <a:buNone/>
            </a:pPr>
            <a:r>
              <a:rPr lang="en-US" sz="3400" dirty="0" smtClean="0"/>
              <a:t>against such antigens have been so far clinically efficacious. This has been observed in HER2-</a:t>
            </a:r>
          </a:p>
          <a:p>
            <a:pPr>
              <a:buNone/>
            </a:pPr>
            <a:r>
              <a:rPr lang="en-US" sz="3400" dirty="0" smtClean="0"/>
              <a:t>positive breast cancer, B-cell lymphomas, colorectal, head &amp; neck and lung cancers .</a:t>
            </a:r>
          </a:p>
          <a:p>
            <a:pPr>
              <a:buNone/>
            </a:pPr>
            <a:r>
              <a:rPr lang="en-US" sz="3400" dirty="0" err="1" smtClean="0"/>
              <a:t>Rituximab</a:t>
            </a:r>
            <a:r>
              <a:rPr lang="en-US" sz="3400" dirty="0" smtClean="0"/>
              <a:t> and </a:t>
            </a:r>
            <a:r>
              <a:rPr lang="en-US" sz="3400" dirty="0" err="1" smtClean="0"/>
              <a:t>alemtuzumab</a:t>
            </a:r>
            <a:r>
              <a:rPr lang="en-US" sz="3400" dirty="0" smtClean="0"/>
              <a:t> are the currently available monoclonal antibody therapies for B-cell</a:t>
            </a:r>
          </a:p>
          <a:p>
            <a:pPr>
              <a:buNone/>
            </a:pPr>
            <a:r>
              <a:rPr lang="en-US" sz="3400" dirty="0" smtClean="0"/>
              <a:t>cancers. A few others are under different phases of clinical trials. </a:t>
            </a:r>
            <a:r>
              <a:rPr lang="en-US" sz="3400" dirty="0" err="1" smtClean="0"/>
              <a:t>Rituximab</a:t>
            </a:r>
            <a:r>
              <a:rPr lang="en-US" sz="3400" dirty="0" smtClean="0"/>
              <a:t> was the first</a:t>
            </a:r>
          </a:p>
          <a:p>
            <a:pPr>
              <a:buNone/>
            </a:pPr>
            <a:r>
              <a:rPr lang="en-US" sz="3400" dirty="0" smtClean="0"/>
              <a:t>monoclonal antibody to be approved by the FDA for the treatment of a human cancer, CD20+</a:t>
            </a:r>
          </a:p>
          <a:p>
            <a:pPr>
              <a:buNone/>
            </a:pPr>
            <a:r>
              <a:rPr lang="en-US" sz="3400" dirty="0" smtClean="0"/>
              <a:t>non-Hodgkin’s lymphoma. Since then several efforts have been made, with and without success,</a:t>
            </a:r>
          </a:p>
          <a:p>
            <a:pPr>
              <a:buNone/>
            </a:pPr>
            <a:r>
              <a:rPr lang="en-US" sz="3400" dirty="0" smtClean="0"/>
              <a:t>to bring in newer monoclonal antibodies for the treatment of B-cell cancers and to amalgamate</a:t>
            </a:r>
          </a:p>
          <a:p>
            <a:pPr>
              <a:buNone/>
            </a:pPr>
            <a:r>
              <a:rPr lang="en-US" sz="3400" dirty="0" smtClean="0"/>
              <a:t>monoclonal antibody therapy with conventional therapy .</a:t>
            </a:r>
            <a:endParaRPr lang="en-US" sz="3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Though it is not found to be superior to </a:t>
            </a:r>
            <a:r>
              <a:rPr lang="en-US" dirty="0" err="1" smtClean="0"/>
              <a:t>chlorambucil</a:t>
            </a:r>
            <a:r>
              <a:rPr lang="en-US" dirty="0" smtClean="0"/>
              <a:t> and </a:t>
            </a:r>
            <a:r>
              <a:rPr lang="en-US" dirty="0" err="1" smtClean="0"/>
              <a:t>prednisoloneagainst</a:t>
            </a:r>
            <a:r>
              <a:rPr lang="en-US" dirty="0" smtClean="0"/>
              <a:t> indolent lymphomas, it certainly improves the response when added to therapy. Not only that, addition of </a:t>
            </a:r>
            <a:r>
              <a:rPr lang="en-US" dirty="0" err="1" smtClean="0"/>
              <a:t>rituximab</a:t>
            </a:r>
            <a:r>
              <a:rPr lang="en-US" dirty="0" smtClean="0"/>
              <a:t> to chemotherapeutic regimens also prolonged survival . In case of elderly patients suffering from diffuse large-B-cell lymphoma, addition of </a:t>
            </a:r>
            <a:r>
              <a:rPr lang="en-US" dirty="0" err="1" smtClean="0"/>
              <a:t>rituximab</a:t>
            </a:r>
            <a:r>
              <a:rPr lang="en-US" dirty="0" smtClean="0"/>
              <a:t> to </a:t>
            </a:r>
            <a:r>
              <a:rPr lang="en-US" dirty="0" err="1" smtClean="0"/>
              <a:t>CHOPregimen</a:t>
            </a:r>
            <a:r>
              <a:rPr lang="en-US" dirty="0" smtClean="0"/>
              <a:t> prolonged event-free &amp; overall survival</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err="1" smtClean="0"/>
              <a:t>Trastuzumab</a:t>
            </a:r>
            <a:r>
              <a:rPr lang="en-US" dirty="0" smtClean="0"/>
              <a:t> is a humanized antibody, derived from a </a:t>
            </a:r>
            <a:r>
              <a:rPr lang="en-US" dirty="0" err="1" smtClean="0"/>
              <a:t>murine</a:t>
            </a:r>
            <a:r>
              <a:rPr lang="en-US" dirty="0" smtClean="0"/>
              <a:t> monoclonal antibody, 4D5.The clinical response of patients suffering from HER2 positive breast cancer correlated with that of HER2 </a:t>
            </a:r>
            <a:r>
              <a:rPr lang="en-US" dirty="0" err="1" smtClean="0"/>
              <a:t>overexpression</a:t>
            </a:r>
            <a:r>
              <a:rPr lang="en-US" dirty="0" smtClean="0"/>
              <a:t>. When the </a:t>
            </a:r>
            <a:r>
              <a:rPr lang="en-US" dirty="0" err="1" smtClean="0"/>
              <a:t>anthracycline</a:t>
            </a:r>
            <a:r>
              <a:rPr lang="en-US" dirty="0" smtClean="0"/>
              <a:t> regimen was combined with that of </a:t>
            </a:r>
            <a:r>
              <a:rPr lang="en-US" dirty="0" err="1" smtClean="0"/>
              <a:t>trastuzumab</a:t>
            </a:r>
            <a:r>
              <a:rPr lang="en-US" dirty="0" smtClean="0"/>
              <a:t> as adjuvant, the response has been found to be increased. However because of the risk of myocardial dysfunction, it is not recommended in combination with </a:t>
            </a:r>
            <a:r>
              <a:rPr lang="en-US" dirty="0" err="1" smtClean="0"/>
              <a:t>anthracyclines</a:t>
            </a:r>
            <a:r>
              <a:rPr lang="en-US" dirty="0" smtClean="0"/>
              <a:t> .With more than 20% of </a:t>
            </a:r>
            <a:r>
              <a:rPr lang="en-US" dirty="0" err="1" smtClean="0"/>
              <a:t>esophagogastric</a:t>
            </a:r>
            <a:r>
              <a:rPr lang="en-US" dirty="0" smtClean="0"/>
              <a:t> cancer patients being HER2 positive, the addition of </a:t>
            </a:r>
            <a:r>
              <a:rPr lang="en-US" dirty="0" err="1" smtClean="0"/>
              <a:t>trastuzumab</a:t>
            </a:r>
            <a:r>
              <a:rPr lang="en-US" dirty="0" smtClean="0"/>
              <a:t> to standard chemotherapy (5-FU + </a:t>
            </a:r>
            <a:r>
              <a:rPr lang="en-US" dirty="0" err="1" smtClean="0"/>
              <a:t>cisplatin</a:t>
            </a:r>
            <a:r>
              <a:rPr lang="en-US" dirty="0" smtClean="0"/>
              <a:t> OR </a:t>
            </a:r>
            <a:r>
              <a:rPr lang="en-US" dirty="0" err="1" smtClean="0"/>
              <a:t>cisplatin</a:t>
            </a:r>
            <a:r>
              <a:rPr lang="en-US" dirty="0" smtClean="0"/>
              <a:t> + </a:t>
            </a:r>
            <a:r>
              <a:rPr lang="en-US" dirty="0" err="1" smtClean="0"/>
              <a:t>docetaxel</a:t>
            </a:r>
            <a:r>
              <a:rPr lang="en-US" dirty="0" smtClean="0"/>
              <a:t>) resulted in a reduction in the risk of dying (19).</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srcRect l="22412" t="9661" r="21351" b="4504"/>
          <a:stretch>
            <a:fillRect/>
          </a:stretch>
        </p:blipFill>
        <p:spPr bwMode="auto">
          <a:xfrm>
            <a:off x="0" y="0"/>
            <a:ext cx="89916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There are two main categories of genetic change that are important. The activation of </a:t>
            </a:r>
            <a:r>
              <a:rPr lang="en-US" i="1" dirty="0" smtClean="0"/>
              <a:t>proto-</a:t>
            </a:r>
            <a:r>
              <a:rPr lang="en-US" i="1" dirty="0" err="1" smtClean="0"/>
              <a:t>oncogenes</a:t>
            </a:r>
            <a:r>
              <a:rPr lang="en-US" dirty="0" smtClean="0"/>
              <a:t> to </a:t>
            </a:r>
            <a:r>
              <a:rPr lang="en-US" i="1" dirty="0" err="1" smtClean="0"/>
              <a:t>oncogenes</a:t>
            </a:r>
            <a:r>
              <a:rPr lang="en-US" i="1" dirty="0" smtClean="0"/>
              <a:t>.</a:t>
            </a:r>
            <a:r>
              <a:rPr lang="en-US" dirty="0" smtClean="0"/>
              <a:t> Proto-</a:t>
            </a:r>
            <a:r>
              <a:rPr lang="en-US" dirty="0" err="1" smtClean="0"/>
              <a:t>oncogenes</a:t>
            </a:r>
            <a:r>
              <a:rPr lang="en-US" dirty="0" smtClean="0"/>
              <a:t> are genes that normally control cell division, apoptosis and differentiation, but which can be converted to </a:t>
            </a:r>
            <a:r>
              <a:rPr lang="en-US" dirty="0" err="1" smtClean="0"/>
              <a:t>oncogenes</a:t>
            </a:r>
            <a:r>
              <a:rPr lang="en-US" dirty="0" smtClean="0"/>
              <a:t> that induce malignant change by viral or carcinogen action. </a:t>
            </a:r>
          </a:p>
          <a:p>
            <a:r>
              <a:rPr lang="en-US" dirty="0" smtClean="0"/>
              <a:t>The inactivation of </a:t>
            </a:r>
            <a:r>
              <a:rPr lang="en-US" i="1" dirty="0" err="1" smtClean="0"/>
              <a:t>tumour</a:t>
            </a:r>
            <a:r>
              <a:rPr lang="en-US" i="1" dirty="0" smtClean="0"/>
              <a:t> suppressor genes</a:t>
            </a:r>
            <a:r>
              <a:rPr lang="en-US" dirty="0" smtClean="0"/>
              <a:t>. Normal cells contain genes that have the ability to suppress malignant change-termed </a:t>
            </a:r>
            <a:r>
              <a:rPr lang="en-US" i="1" dirty="0" err="1" smtClean="0"/>
              <a:t>tumour</a:t>
            </a:r>
            <a:r>
              <a:rPr lang="en-US" i="1" dirty="0" smtClean="0"/>
              <a:t> suppressor genes</a:t>
            </a:r>
            <a:r>
              <a:rPr lang="en-US" dirty="0" smtClean="0"/>
              <a:t> (</a:t>
            </a:r>
            <a:r>
              <a:rPr lang="en-US" dirty="0" err="1" smtClean="0"/>
              <a:t>antioncogenes</a:t>
            </a:r>
            <a:r>
              <a:rPr lang="en-US" dirty="0" smtClean="0"/>
              <a:t>)-and there is now good evidence that mutations of these genes are involved in many different cancers. The loss of function of </a:t>
            </a:r>
            <a:r>
              <a:rPr lang="en-US" dirty="0" err="1" smtClean="0"/>
              <a:t>tumour</a:t>
            </a:r>
            <a:r>
              <a:rPr lang="en-US" dirty="0" smtClean="0"/>
              <a:t> suppressor genes can be the critical event in carcinogenesis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743200" y="2648744"/>
            <a:ext cx="2324100" cy="230425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029200" y="2667000"/>
            <a:ext cx="1914524" cy="2148840"/>
          </a:xfrm>
          <a:prstGeom prst="rect">
            <a:avLst/>
          </a:prstGeom>
          <a:noFill/>
          <a:ln w="9525">
            <a:noFill/>
            <a:miter lim="800000"/>
            <a:headEnd/>
            <a:tailEnd/>
          </a:ln>
          <a:effectLst/>
        </p:spPr>
      </p:pic>
      <p:sp>
        <p:nvSpPr>
          <p:cNvPr id="7" name="Up Arrow 6"/>
          <p:cNvSpPr/>
          <p:nvPr/>
        </p:nvSpPr>
        <p:spPr>
          <a:xfrm>
            <a:off x="2971800" y="1600200"/>
            <a:ext cx="533400" cy="1524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09800" y="1307068"/>
            <a:ext cx="4495800" cy="369332"/>
          </a:xfrm>
          <a:prstGeom prst="rect">
            <a:avLst/>
          </a:prstGeom>
          <a:noFill/>
        </p:spPr>
        <p:txBody>
          <a:bodyPr wrap="square" rtlCol="0">
            <a:spAutoFit/>
          </a:bodyPr>
          <a:lstStyle/>
          <a:p>
            <a:r>
              <a:rPr lang="en-US" dirty="0" smtClean="0"/>
              <a:t>P</a:t>
            </a:r>
            <a:r>
              <a:rPr lang="en-US" sz="1400" dirty="0" smtClean="0"/>
              <a:t>53</a:t>
            </a:r>
            <a:r>
              <a:rPr lang="en-US" dirty="0" smtClean="0"/>
              <a:t> Molecular Policeman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6098</Words>
  <Application>Microsoft Office PowerPoint</Application>
  <PresentationFormat>On-screen Show (4:3)</PresentationFormat>
  <Paragraphs>149</Paragraphs>
  <Slides>76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Presentation</vt:lpstr>
      <vt:lpstr>Cancer Chemotherapy  Dr.R.Balaraman.FAMS, FIPS Dept of Pharmacy  Sumandeep Vidyapeet Deemed to be University Piparia Baroda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121</cp:revision>
  <dcterms:created xsi:type="dcterms:W3CDTF">2011-01-22T03:52:06Z</dcterms:created>
  <dcterms:modified xsi:type="dcterms:W3CDTF">2021-08-26T11:11:32Z</dcterms:modified>
</cp:coreProperties>
</file>