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46"/>
  </p:notesMasterIdLst>
  <p:sldIdLst>
    <p:sldId id="256" r:id="rId2"/>
    <p:sldId id="257" r:id="rId3"/>
    <p:sldId id="258" r:id="rId4"/>
    <p:sldId id="259" r:id="rId5"/>
    <p:sldId id="260" r:id="rId6"/>
    <p:sldId id="261" r:id="rId7"/>
    <p:sldId id="262" r:id="rId8"/>
    <p:sldId id="268" r:id="rId9"/>
    <p:sldId id="264" r:id="rId10"/>
    <p:sldId id="265" r:id="rId11"/>
    <p:sldId id="266" r:id="rId12"/>
    <p:sldId id="267" r:id="rId13"/>
    <p:sldId id="270" r:id="rId14"/>
    <p:sldId id="271" r:id="rId15"/>
    <p:sldId id="273" r:id="rId16"/>
    <p:sldId id="280" r:id="rId17"/>
    <p:sldId id="274" r:id="rId18"/>
    <p:sldId id="278" r:id="rId19"/>
    <p:sldId id="275" r:id="rId20"/>
    <p:sldId id="276" r:id="rId21"/>
    <p:sldId id="279" r:id="rId22"/>
    <p:sldId id="277" r:id="rId23"/>
    <p:sldId id="281" r:id="rId24"/>
    <p:sldId id="283" r:id="rId25"/>
    <p:sldId id="284" r:id="rId26"/>
    <p:sldId id="285" r:id="rId27"/>
    <p:sldId id="286" r:id="rId28"/>
    <p:sldId id="287" r:id="rId29"/>
    <p:sldId id="288" r:id="rId30"/>
    <p:sldId id="289" r:id="rId31"/>
    <p:sldId id="290" r:id="rId32"/>
    <p:sldId id="291"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5E09E-957E-4F69-9845-64E4C0BCB663}" type="datetimeFigureOut">
              <a:rPr lang="en-US" smtClean="0"/>
              <a:pPr/>
              <a:t>8/26/2021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39707-08BC-44BC-A964-A03597D4C967}" type="slidenum">
              <a:rPr lang="en-US" smtClean="0"/>
              <a:pPr/>
              <a:t>‹#›</a:t>
            </a:fld>
            <a:endParaRPr lang="en-US"/>
          </a:p>
        </p:txBody>
      </p:sp>
    </p:spTree>
    <p:extLst>
      <p:ext uri="{BB962C8B-B14F-4D97-AF65-F5344CB8AC3E}">
        <p14:creationId xmlns:p14="http://schemas.microsoft.com/office/powerpoint/2010/main" val="153229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miter lim="800000"/>
            <a:headEnd/>
            <a:tailEnd/>
          </a:ln>
        </p:spPr>
        <p:txBody>
          <a:bodyPr/>
          <a:lstStyle/>
          <a:p>
            <a:fld id="{5F5A8C26-08C7-4EE5-BFCF-04F6A6930F73}" type="slidenum">
              <a:rPr lang="en-US" smtClean="0">
                <a:latin typeface="Times New Roman" pitchFamily="18" charset="0"/>
              </a:rPr>
              <a:pPr/>
              <a:t>18</a:t>
            </a:fld>
            <a:endParaRPr lang="en-US" smtClean="0">
              <a:latin typeface="Times New Roman" pitchFamily="18" charset="0"/>
            </a:endParaRPr>
          </a:p>
        </p:txBody>
      </p:sp>
      <p:sp>
        <p:nvSpPr>
          <p:cNvPr id="10243" name="Rectangle 2"/>
          <p:cNvSpPr>
            <a:spLocks noGrp="1" noRot="1" noChangeAspect="1" noChangeArrowheads="1" noTextEdit="1"/>
          </p:cNvSpPr>
          <p:nvPr>
            <p:ph type="sldImg"/>
          </p:nvPr>
        </p:nvSpPr>
        <p:spPr>
          <a:xfrm>
            <a:off x="1219200" y="711200"/>
            <a:ext cx="4681538" cy="3513138"/>
          </a:xfrm>
          <a:ln/>
        </p:spPr>
      </p:sp>
      <p:sp>
        <p:nvSpPr>
          <p:cNvPr id="10244" name="Rectangle 3"/>
          <p:cNvSpPr>
            <a:spLocks noGrp="1" noChangeArrowheads="1"/>
          </p:cNvSpPr>
          <p:nvPr>
            <p:ph type="body" idx="1"/>
          </p:nvPr>
        </p:nvSpPr>
        <p:spPr>
          <a:noFill/>
        </p:spPr>
        <p:txBody>
          <a:bodyPr/>
          <a:lstStyle/>
          <a:p>
            <a:r>
              <a:rPr lang="en-US" smtClean="0">
                <a:latin typeface="Times New Roman" pitchFamily="18" charset="0"/>
              </a:rPr>
              <a:t>Here is what we are trying to achieve </a:t>
            </a:r>
            <a:r>
              <a:rPr lang="en-US" i="1" smtClean="0">
                <a:latin typeface="Times New Roman" pitchFamily="18" charset="0"/>
              </a:rPr>
              <a:t>(refer to slide).</a:t>
            </a:r>
            <a:endParaRPr lang="en-US" smtClean="0">
              <a:latin typeface="Times New Roman" pitchFamily="18" charset="0"/>
            </a:endParaRPr>
          </a:p>
          <a:p>
            <a:endParaRPr lang="en-US" smtClean="0">
              <a:latin typeface="Times New Roman" pitchFamily="18" charset="0"/>
            </a:endParaRPr>
          </a:p>
          <a:p>
            <a:r>
              <a:rPr lang="en-US" i="1" smtClean="0">
                <a:latin typeface="Times New Roman" pitchFamily="18" charset="0"/>
              </a:rPr>
              <a:t>Note that you can comment on:</a:t>
            </a:r>
          </a:p>
          <a:p>
            <a:pPr>
              <a:buFontTx/>
              <a:buChar char="•"/>
            </a:pPr>
            <a:r>
              <a:rPr lang="en-US" i="1" smtClean="0">
                <a:latin typeface="Times New Roman" pitchFamily="18" charset="0"/>
              </a:rPr>
              <a:t>  We conduct basic animal health research in RY, but our animal health care products are marketed by Merial, a joint venture between Merck and Rhone- Poulenc (note that RP is now known as  Aventis (RP merged with Hoechst).</a:t>
            </a:r>
          </a:p>
          <a:p>
            <a:pPr>
              <a:buFontTx/>
              <a:buChar char="•"/>
            </a:pPr>
            <a:r>
              <a:rPr lang="en-US" i="1" smtClean="0">
                <a:latin typeface="Times New Roman" pitchFamily="18" charset="0"/>
              </a:rPr>
              <a:t>  Outcomes research is when we attempt to prove that our compounds not only cause important chemical effects in the body (such as reduced blood pressure or reduced cholesterol), but that these effects lead to reduced morbidity and mortality over time.  The Zocor 4S study is an example.</a:t>
            </a:r>
          </a:p>
          <a:p>
            <a:endParaRPr lang="en-US" smtClean="0">
              <a:latin typeface="Times New Roman" pitchFamily="18" charset="0"/>
            </a:endParaRPr>
          </a:p>
          <a:p>
            <a:r>
              <a:rPr lang="en-US" smtClean="0">
                <a:latin typeface="Times New Roman" pitchFamily="18" charset="0"/>
              </a:rPr>
              <a:t>The research budget for MRL is $2.4 billion this year.</a:t>
            </a:r>
          </a:p>
        </p:txBody>
      </p:sp>
    </p:spTree>
    <p:extLst>
      <p:ext uri="{BB962C8B-B14F-4D97-AF65-F5344CB8AC3E}">
        <p14:creationId xmlns:p14="http://schemas.microsoft.com/office/powerpoint/2010/main" val="140483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miter lim="800000"/>
            <a:headEnd/>
            <a:tailEnd/>
          </a:ln>
        </p:spPr>
        <p:txBody>
          <a:bodyPr/>
          <a:lstStyle/>
          <a:p>
            <a:fld id="{F8887750-995E-4851-88F1-C87AA7134F62}" type="slidenum">
              <a:rPr lang="en-US" smtClean="0">
                <a:latin typeface="Times New Roman" pitchFamily="18" charset="0"/>
              </a:rPr>
              <a:pPr/>
              <a:t>19</a:t>
            </a:fld>
            <a:endParaRPr lang="en-US" smtClean="0">
              <a:latin typeface="Times New Roman" pitchFamily="18" charset="0"/>
            </a:endParaRPr>
          </a:p>
        </p:txBody>
      </p:sp>
      <p:sp>
        <p:nvSpPr>
          <p:cNvPr id="12291" name="Rectangle 2"/>
          <p:cNvSpPr>
            <a:spLocks noGrp="1" noRot="1" noChangeAspect="1" noChangeArrowheads="1" noTextEdit="1"/>
          </p:cNvSpPr>
          <p:nvPr>
            <p:ph type="sldImg"/>
          </p:nvPr>
        </p:nvSpPr>
        <p:spPr>
          <a:xfrm>
            <a:off x="1219200" y="711200"/>
            <a:ext cx="4681538" cy="3513138"/>
          </a:xfrm>
          <a:ln/>
        </p:spPr>
      </p:sp>
      <p:sp>
        <p:nvSpPr>
          <p:cNvPr id="12292" name="Rectangle 3"/>
          <p:cNvSpPr>
            <a:spLocks noGrp="1" noChangeArrowheads="1"/>
          </p:cNvSpPr>
          <p:nvPr>
            <p:ph type="body" idx="1"/>
          </p:nvPr>
        </p:nvSpPr>
        <p:spPr>
          <a:noFill/>
        </p:spPr>
        <p:txBody>
          <a:bodyPr/>
          <a:lstStyle/>
          <a:p>
            <a:endParaRPr lang="en-US" smtClean="0">
              <a:latin typeface="Times New Roman" pitchFamily="18" charset="0"/>
            </a:endParaRPr>
          </a:p>
        </p:txBody>
      </p:sp>
    </p:spTree>
    <p:extLst>
      <p:ext uri="{BB962C8B-B14F-4D97-AF65-F5344CB8AC3E}">
        <p14:creationId xmlns:p14="http://schemas.microsoft.com/office/powerpoint/2010/main" val="427968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miter lim="800000"/>
            <a:headEnd/>
            <a:tailEnd/>
          </a:ln>
        </p:spPr>
        <p:txBody>
          <a:bodyPr/>
          <a:lstStyle/>
          <a:p>
            <a:fld id="{9B156BB8-718F-4CED-98AA-FFB751E81E2D}" type="slidenum">
              <a:rPr lang="en-US" smtClean="0">
                <a:latin typeface="Times New Roman" pitchFamily="18" charset="0"/>
              </a:rPr>
              <a:pPr/>
              <a:t>20</a:t>
            </a:fld>
            <a:endParaRPr lang="en-US" smtClean="0">
              <a:latin typeface="Times New Roman" pitchFamily="18" charset="0"/>
            </a:endParaRPr>
          </a:p>
        </p:txBody>
      </p:sp>
      <p:sp>
        <p:nvSpPr>
          <p:cNvPr id="14339" name="Rectangle 2"/>
          <p:cNvSpPr>
            <a:spLocks noGrp="1" noRot="1" noChangeAspect="1" noChangeArrowheads="1" noTextEdit="1"/>
          </p:cNvSpPr>
          <p:nvPr>
            <p:ph type="sldImg"/>
          </p:nvPr>
        </p:nvSpPr>
        <p:spPr>
          <a:xfrm>
            <a:off x="1219200" y="711200"/>
            <a:ext cx="4681538" cy="3513138"/>
          </a:xfrm>
          <a:ln/>
        </p:spPr>
      </p:sp>
      <p:sp>
        <p:nvSpPr>
          <p:cNvPr id="14340" name="Rectangle 3"/>
          <p:cNvSpPr>
            <a:spLocks noGrp="1" noChangeArrowheads="1"/>
          </p:cNvSpPr>
          <p:nvPr>
            <p:ph type="body" idx="1"/>
          </p:nvPr>
        </p:nvSpPr>
        <p:spPr>
          <a:noFill/>
        </p:spPr>
        <p:txBody>
          <a:bodyPr/>
          <a:lstStyle/>
          <a:p>
            <a:endParaRPr lang="en-US" smtClean="0">
              <a:latin typeface="Times New Roman" pitchFamily="18" charset="0"/>
            </a:endParaRPr>
          </a:p>
        </p:txBody>
      </p:sp>
    </p:spTree>
    <p:extLst>
      <p:ext uri="{BB962C8B-B14F-4D97-AF65-F5344CB8AC3E}">
        <p14:creationId xmlns:p14="http://schemas.microsoft.com/office/powerpoint/2010/main" val="266342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miter lim="800000"/>
            <a:headEnd/>
            <a:tailEnd/>
          </a:ln>
        </p:spPr>
        <p:txBody>
          <a:bodyPr/>
          <a:lstStyle/>
          <a:p>
            <a:fld id="{E9C23D72-C6DF-491D-9A18-8A0F93EE2B90}" type="slidenum">
              <a:rPr lang="en-US" smtClean="0">
                <a:latin typeface="Times New Roman" pitchFamily="18" charset="0"/>
              </a:rPr>
              <a:pPr/>
              <a:t>21</a:t>
            </a:fld>
            <a:endParaRPr lang="en-US" smtClean="0">
              <a:latin typeface="Times New Roman" pitchFamily="18" charset="0"/>
            </a:endParaRPr>
          </a:p>
        </p:txBody>
      </p:sp>
      <p:sp>
        <p:nvSpPr>
          <p:cNvPr id="11267" name="Rectangle 2"/>
          <p:cNvSpPr>
            <a:spLocks noGrp="1" noRot="1" noChangeAspect="1" noChangeArrowheads="1" noTextEdit="1"/>
          </p:cNvSpPr>
          <p:nvPr>
            <p:ph type="sldImg"/>
          </p:nvPr>
        </p:nvSpPr>
        <p:spPr>
          <a:xfrm>
            <a:off x="1219200" y="711200"/>
            <a:ext cx="4681538" cy="3513138"/>
          </a:xfrm>
          <a:ln/>
        </p:spPr>
      </p:sp>
      <p:sp>
        <p:nvSpPr>
          <p:cNvPr id="11268" name="Rectangle 3"/>
          <p:cNvSpPr>
            <a:spLocks noGrp="1" noChangeArrowheads="1"/>
          </p:cNvSpPr>
          <p:nvPr>
            <p:ph type="body" idx="1"/>
          </p:nvPr>
        </p:nvSpPr>
        <p:spPr>
          <a:noFill/>
        </p:spPr>
        <p:txBody>
          <a:bodyPr/>
          <a:lstStyle/>
          <a:p>
            <a:r>
              <a:rPr lang="en-US" smtClean="0">
                <a:latin typeface="Times New Roman" pitchFamily="18" charset="0"/>
              </a:rPr>
              <a:t>Here is what we are trying to achieve </a:t>
            </a:r>
            <a:r>
              <a:rPr lang="en-US" i="1" smtClean="0">
                <a:latin typeface="Times New Roman" pitchFamily="18" charset="0"/>
              </a:rPr>
              <a:t>(refer to slide).</a:t>
            </a:r>
            <a:endParaRPr lang="en-US" smtClean="0">
              <a:latin typeface="Times New Roman" pitchFamily="18" charset="0"/>
            </a:endParaRPr>
          </a:p>
          <a:p>
            <a:endParaRPr lang="en-US" smtClean="0">
              <a:latin typeface="Times New Roman" pitchFamily="18" charset="0"/>
            </a:endParaRPr>
          </a:p>
          <a:p>
            <a:r>
              <a:rPr lang="en-US" i="1" smtClean="0">
                <a:latin typeface="Times New Roman" pitchFamily="18" charset="0"/>
              </a:rPr>
              <a:t>Note that you can comment on:</a:t>
            </a:r>
          </a:p>
          <a:p>
            <a:pPr>
              <a:buFontTx/>
              <a:buChar char="•"/>
            </a:pPr>
            <a:r>
              <a:rPr lang="en-US" i="1" smtClean="0">
                <a:latin typeface="Times New Roman" pitchFamily="18" charset="0"/>
              </a:rPr>
              <a:t>  We conduct basic animal health research in RY, but our animal health care products are marketed by Merial, a joint venture between Merck and Rhone- Poulenc (note that RP is now known as  Aventis (RP merged with Hoechst).</a:t>
            </a:r>
          </a:p>
          <a:p>
            <a:pPr>
              <a:buFontTx/>
              <a:buChar char="•"/>
            </a:pPr>
            <a:r>
              <a:rPr lang="en-US" i="1" smtClean="0">
                <a:latin typeface="Times New Roman" pitchFamily="18" charset="0"/>
              </a:rPr>
              <a:t>  Outcomes research is when we attempt to prove that our compounds not only cause important chemical effects in the body (such as reduced blood pressure or reduced cholesterol), but that these effects lead to reduced morbidity and mortality over time.  The Zocor 4S study is an example.</a:t>
            </a:r>
          </a:p>
          <a:p>
            <a:endParaRPr lang="en-US" smtClean="0">
              <a:latin typeface="Times New Roman" pitchFamily="18" charset="0"/>
            </a:endParaRPr>
          </a:p>
          <a:p>
            <a:r>
              <a:rPr lang="en-US" smtClean="0">
                <a:latin typeface="Times New Roman" pitchFamily="18" charset="0"/>
              </a:rPr>
              <a:t>The research budget for MRL is $2.4 billion this year.</a:t>
            </a:r>
          </a:p>
        </p:txBody>
      </p:sp>
    </p:spTree>
    <p:extLst>
      <p:ext uri="{BB962C8B-B14F-4D97-AF65-F5344CB8AC3E}">
        <p14:creationId xmlns:p14="http://schemas.microsoft.com/office/powerpoint/2010/main" val="220429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0C0A212-C51B-4239-8EF0-D616B927FEBB}" type="datetimeFigureOut">
              <a:rPr lang="en-US" smtClean="0"/>
              <a:pPr/>
              <a:t>8/26/2021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727B0D5-CDEA-4F78-884C-D5B3B09EDA3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C0A212-C51B-4239-8EF0-D616B927FEBB}" type="datetimeFigureOut">
              <a:rPr lang="en-US" smtClean="0"/>
              <a:pPr/>
              <a:t>8/26/2021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27B0D5-CDEA-4F78-884C-D5B3B09ED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C0A212-C51B-4239-8EF0-D616B927FEBB}" type="datetimeFigureOut">
              <a:rPr lang="en-US" smtClean="0"/>
              <a:pPr/>
              <a:t>8/26/2021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27B0D5-CDEA-4F78-884C-D5B3B09EDA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027604C-0FA9-4F19-BAF7-D9696FA67C2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smtClean="0"/>
            </a:lvl1pPr>
          </a:lstStyle>
          <a:p>
            <a:pPr>
              <a:defRPr/>
            </a:pPr>
            <a:fld id="{696295B8-E478-4B03-B300-3B4372CC19F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mtClean="0"/>
            </a:lvl1pPr>
          </a:lstStyle>
          <a:p>
            <a:pPr>
              <a:defRPr/>
            </a:pPr>
            <a:fld id="{4A46D7A0-D012-4504-9D00-299F0F83A06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C0A212-C51B-4239-8EF0-D616B927FEBB}" type="datetimeFigureOut">
              <a:rPr lang="en-US" smtClean="0"/>
              <a:pPr/>
              <a:t>8/26/2021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27B0D5-CDEA-4F78-884C-D5B3B09EDA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0C0A212-C51B-4239-8EF0-D616B927FEBB}" type="datetimeFigureOut">
              <a:rPr lang="en-US" smtClean="0"/>
              <a:pPr/>
              <a:t>8/26/2021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27B0D5-CDEA-4F78-884C-D5B3B09EDA3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0C0A212-C51B-4239-8EF0-D616B927FEBB}" type="datetimeFigureOut">
              <a:rPr lang="en-US" smtClean="0"/>
              <a:pPr/>
              <a:t>8/26/2021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27B0D5-CDEA-4F78-884C-D5B3B09ED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0C0A212-C51B-4239-8EF0-D616B927FEBB}" type="datetimeFigureOut">
              <a:rPr lang="en-US" smtClean="0"/>
              <a:pPr/>
              <a:t>8/26/2021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727B0D5-CDEA-4F78-884C-D5B3B09EDA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0C0A212-C51B-4239-8EF0-D616B927FEBB}" type="datetimeFigureOut">
              <a:rPr lang="en-US" smtClean="0"/>
              <a:pPr/>
              <a:t>8/26/2021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727B0D5-CDEA-4F78-884C-D5B3B09ED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0C0A212-C51B-4239-8EF0-D616B927FEBB}" type="datetimeFigureOut">
              <a:rPr lang="en-US" smtClean="0"/>
              <a:pPr/>
              <a:t>8/26/2021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727B0D5-CDEA-4F78-884C-D5B3B09EDA3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0C0A212-C51B-4239-8EF0-D616B927FEBB}" type="datetimeFigureOut">
              <a:rPr lang="en-US" smtClean="0"/>
              <a:pPr/>
              <a:t>8/26/2021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27B0D5-CDEA-4F78-884C-D5B3B09ED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0C0A212-C51B-4239-8EF0-D616B927FEBB}" type="datetimeFigureOut">
              <a:rPr lang="en-US" smtClean="0"/>
              <a:pPr/>
              <a:t>8/26/2021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27B0D5-CDEA-4F78-884C-D5B3B09EDA3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0C0A212-C51B-4239-8EF0-D616B927FEBB}" type="datetimeFigureOut">
              <a:rPr lang="en-US" smtClean="0"/>
              <a:pPr/>
              <a:t>8/26/2021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727B0D5-CDEA-4F78-884C-D5B3B09EDA3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 Id="rId9" Type="http://schemas.openxmlformats.org/officeDocument/2006/relationships/image" Target="../media/image2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3.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30.w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12.bin"/><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7.png"/><Relationship Id="rId3" Type="http://schemas.openxmlformats.org/officeDocument/2006/relationships/oleObject" Target="../embeddings/oleObject13.bin"/><Relationship Id="rId7" Type="http://schemas.openxmlformats.org/officeDocument/2006/relationships/oleObject" Target="../embeddings/oleObject14.bin"/><Relationship Id="rId12" Type="http://schemas.openxmlformats.org/officeDocument/2006/relationships/oleObject" Target="../embeddings/oleObject15.bin"/><Relationship Id="rId17" Type="http://schemas.openxmlformats.org/officeDocument/2006/relationships/image" Target="../media/image6.png"/><Relationship Id="rId2" Type="http://schemas.openxmlformats.org/officeDocument/2006/relationships/slideLayout" Target="../slideLayouts/slideLayout14.xml"/><Relationship Id="rId16" Type="http://schemas.openxmlformats.org/officeDocument/2006/relationships/oleObject" Target="../embeddings/oleObject17.bin"/><Relationship Id="rId1" Type="http://schemas.openxmlformats.org/officeDocument/2006/relationships/vmlDrawing" Target="../drawings/vmlDrawing9.vml"/><Relationship Id="rId6" Type="http://schemas.openxmlformats.org/officeDocument/2006/relationships/image" Target="../media/image40.png"/><Relationship Id="rId11" Type="http://schemas.openxmlformats.org/officeDocument/2006/relationships/image" Target="../media/image42.jpeg"/><Relationship Id="rId5" Type="http://schemas.openxmlformats.org/officeDocument/2006/relationships/image" Target="../media/image39.jpeg"/><Relationship Id="rId15" Type="http://schemas.openxmlformats.org/officeDocument/2006/relationships/image" Target="../media/image38.png"/><Relationship Id="rId10" Type="http://schemas.openxmlformats.org/officeDocument/2006/relationships/hyperlink" Target="http://images.google.com/imgres?imgurl=www.elements.nb.ca/theme/health/patty/sick.jpg&amp;imgrefurl=http://www.elements.nb.ca/theme/health/theme.htm&amp;h=128&amp;w=75&amp;prev=/images?q=sick+clipart&amp;svnum=10&amp;hl=en&amp;lr=&amp;ie=UTF-8&amp;safe=off" TargetMode="External"/><Relationship Id="rId4" Type="http://schemas.openxmlformats.org/officeDocument/2006/relationships/image" Target="../media/image35.png"/><Relationship Id="rId9" Type="http://schemas.openxmlformats.org/officeDocument/2006/relationships/image" Target="../media/image41.png"/><Relationship Id="rId1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3.jpeg"/><Relationship Id="rId7" Type="http://schemas.openxmlformats.org/officeDocument/2006/relationships/oleObject" Target="../embeddings/oleObject18.bin"/><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42.jpeg"/><Relationship Id="rId5" Type="http://schemas.openxmlformats.org/officeDocument/2006/relationships/hyperlink" Target="http://images.google.com/imgres?imgurl=www.elements.nb.ca/theme/health/patty/sick.jpg&amp;imgrefurl=http://www.elements.nb.ca/theme/health/theme.htm&amp;h=128&amp;w=75&amp;prev=/images?q=sick+clipart&amp;svnum=10&amp;hl=en&amp;lr=&amp;ie=UTF-8&amp;safe=off" TargetMode="Externa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oleObject" Target="../embeddings/oleObject4.bin"/><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458200" cy="1470025"/>
          </a:xfrm>
        </p:spPr>
        <p:txBody>
          <a:bodyPr>
            <a:normAutofit fontScale="90000"/>
          </a:bodyPr>
          <a:lstStyle/>
          <a:p>
            <a:pPr algn="ctr"/>
            <a:r>
              <a:rPr lang="en-US" b="1" dirty="0" smtClean="0">
                <a:solidFill>
                  <a:srgbClr val="FF0000"/>
                </a:solidFill>
                <a:effectLst>
                  <a:outerShdw blurRad="38100" dist="38100" dir="2700000" algn="tl">
                    <a:srgbClr val="000000">
                      <a:alpha val="43137"/>
                    </a:srgbClr>
                  </a:outerShdw>
                </a:effectLst>
                <a:latin typeface="Cambria" pitchFamily="18" charset="0"/>
              </a:rPr>
              <a:t/>
            </a:r>
            <a:br>
              <a:rPr lang="en-US" b="1" dirty="0" smtClean="0">
                <a:solidFill>
                  <a:srgbClr val="FF0000"/>
                </a:solidFill>
                <a:effectLst>
                  <a:outerShdw blurRad="38100" dist="38100" dir="2700000" algn="tl">
                    <a:srgbClr val="000000">
                      <a:alpha val="43137"/>
                    </a:srgbClr>
                  </a:outerShdw>
                </a:effectLst>
                <a:latin typeface="Cambria" pitchFamily="18" charset="0"/>
              </a:rPr>
            </a:br>
            <a:r>
              <a:rPr lang="en-US" b="1" dirty="0">
                <a:solidFill>
                  <a:srgbClr val="FF0000"/>
                </a:solidFill>
                <a:effectLst>
                  <a:outerShdw blurRad="38100" dist="38100" dir="2700000" algn="tl">
                    <a:srgbClr val="000000">
                      <a:alpha val="43137"/>
                    </a:srgbClr>
                  </a:outerShdw>
                </a:effectLst>
                <a:latin typeface="Cambria" pitchFamily="18" charset="0"/>
              </a:rPr>
              <a:t/>
            </a:r>
            <a:br>
              <a:rPr lang="en-US" b="1" dirty="0">
                <a:solidFill>
                  <a:srgbClr val="FF0000"/>
                </a:solidFill>
                <a:effectLst>
                  <a:outerShdw blurRad="38100" dist="38100" dir="2700000" algn="tl">
                    <a:srgbClr val="000000">
                      <a:alpha val="43137"/>
                    </a:srgbClr>
                  </a:outerShdw>
                </a:effectLst>
                <a:latin typeface="Cambria" pitchFamily="18" charset="0"/>
              </a:rPr>
            </a:br>
            <a:r>
              <a:rPr lang="en-US" b="1" dirty="0" smtClean="0">
                <a:solidFill>
                  <a:srgbClr val="FF0000"/>
                </a:solidFill>
                <a:effectLst>
                  <a:outerShdw blurRad="38100" dist="38100" dir="2700000" algn="tl">
                    <a:srgbClr val="000000">
                      <a:alpha val="43137"/>
                    </a:srgbClr>
                  </a:outerShdw>
                </a:effectLst>
                <a:latin typeface="Cambria" pitchFamily="18" charset="0"/>
              </a:rPr>
              <a:t>An </a:t>
            </a:r>
            <a:r>
              <a:rPr lang="en-US" b="1" dirty="0" smtClean="0">
                <a:solidFill>
                  <a:srgbClr val="FF0000"/>
                </a:solidFill>
                <a:effectLst>
                  <a:outerShdw blurRad="38100" dist="38100" dir="2700000" algn="tl">
                    <a:srgbClr val="000000">
                      <a:alpha val="43137"/>
                    </a:srgbClr>
                  </a:outerShdw>
                </a:effectLst>
                <a:latin typeface="Cambria" pitchFamily="18" charset="0"/>
              </a:rPr>
              <a:t>overview on Modern Drug Discovery </a:t>
            </a:r>
            <a:r>
              <a:rPr lang="en-US" b="1" dirty="0" smtClean="0">
                <a:solidFill>
                  <a:srgbClr val="FF0000"/>
                </a:solidFill>
                <a:effectLst>
                  <a:outerShdw blurRad="38100" dist="38100" dir="2700000" algn="tl">
                    <a:srgbClr val="000000">
                      <a:alpha val="43137"/>
                    </a:srgbClr>
                  </a:outerShdw>
                </a:effectLst>
                <a:latin typeface="Cambria" pitchFamily="18" charset="0"/>
              </a:rPr>
              <a:t>Process</a:t>
            </a:r>
            <a:br>
              <a:rPr lang="en-US" b="1" dirty="0" smtClean="0">
                <a:solidFill>
                  <a:srgbClr val="FF0000"/>
                </a:solidFill>
                <a:effectLst>
                  <a:outerShdw blurRad="38100" dist="38100" dir="2700000" algn="tl">
                    <a:srgbClr val="000000">
                      <a:alpha val="43137"/>
                    </a:srgbClr>
                  </a:outerShdw>
                </a:effectLst>
                <a:latin typeface="Cambria" pitchFamily="18" charset="0"/>
              </a:rPr>
            </a:br>
            <a:r>
              <a:rPr lang="en-US" b="1" dirty="0" smtClean="0">
                <a:solidFill>
                  <a:srgbClr val="FF0000"/>
                </a:solidFill>
                <a:effectLst>
                  <a:outerShdw blurRad="38100" dist="38100" dir="2700000" algn="tl">
                    <a:srgbClr val="000000">
                      <a:alpha val="43137"/>
                    </a:srgbClr>
                  </a:outerShdw>
                </a:effectLst>
                <a:latin typeface="Cambria" pitchFamily="18" charset="0"/>
              </a:rPr>
              <a:t>(3</a:t>
            </a:r>
            <a:r>
              <a:rPr lang="en-US" b="1" baseline="30000" dirty="0" smtClean="0">
                <a:solidFill>
                  <a:srgbClr val="FF0000"/>
                </a:solidFill>
                <a:effectLst>
                  <a:outerShdw blurRad="38100" dist="38100" dir="2700000" algn="tl">
                    <a:srgbClr val="000000">
                      <a:alpha val="43137"/>
                    </a:srgbClr>
                  </a:outerShdw>
                </a:effectLst>
                <a:latin typeface="Cambria" pitchFamily="18" charset="0"/>
              </a:rPr>
              <a:t>rd</a:t>
            </a:r>
            <a:r>
              <a:rPr lang="en-US" b="1" dirty="0" smtClean="0">
                <a:solidFill>
                  <a:srgbClr val="FF0000"/>
                </a:solidFill>
                <a:effectLst>
                  <a:outerShdw blurRad="38100" dist="38100" dir="2700000" algn="tl">
                    <a:srgbClr val="000000">
                      <a:alpha val="43137"/>
                    </a:srgbClr>
                  </a:outerShdw>
                </a:effectLst>
                <a:latin typeface="Cambria" pitchFamily="18" charset="0"/>
              </a:rPr>
              <a:t> year Pharm D)</a:t>
            </a:r>
            <a:endParaRPr lang="en-US" b="1" dirty="0">
              <a:solidFill>
                <a:srgbClr val="FF0000"/>
              </a:solidFill>
              <a:effectLst>
                <a:outerShdw blurRad="38100" dist="38100" dir="2700000" algn="tl">
                  <a:srgbClr val="000000">
                    <a:alpha val="43137"/>
                  </a:srgbClr>
                </a:outerShdw>
              </a:effectLst>
              <a:latin typeface="Cambria" pitchFamily="18" charset="0"/>
            </a:endParaRPr>
          </a:p>
        </p:txBody>
      </p:sp>
      <p:sp>
        <p:nvSpPr>
          <p:cNvPr id="3" name="Subtitle 2"/>
          <p:cNvSpPr>
            <a:spLocks noGrp="1"/>
          </p:cNvSpPr>
          <p:nvPr>
            <p:ph type="subTitle" idx="1"/>
          </p:nvPr>
        </p:nvSpPr>
        <p:spPr>
          <a:xfrm>
            <a:off x="1295400" y="2819400"/>
            <a:ext cx="6705600" cy="2590800"/>
          </a:xfrm>
        </p:spPr>
        <p:txBody>
          <a:bodyPr>
            <a:normAutofit fontScale="85000" lnSpcReduction="20000"/>
          </a:bodyPr>
          <a:lstStyle/>
          <a:p>
            <a:pPr algn="ctr"/>
            <a:r>
              <a:rPr lang="en-US" b="1" dirty="0" smtClean="0">
                <a:solidFill>
                  <a:schemeClr val="tx1"/>
                </a:solidFill>
              </a:rPr>
              <a:t>Prepared by:</a:t>
            </a:r>
          </a:p>
          <a:p>
            <a:pPr algn="ctr"/>
            <a:r>
              <a:rPr lang="en-US" sz="4600" b="1" dirty="0" smtClean="0">
                <a:solidFill>
                  <a:srgbClr val="7030A0"/>
                </a:solidFill>
              </a:rPr>
              <a:t>Ashish Shah </a:t>
            </a:r>
          </a:p>
          <a:p>
            <a:pPr algn="ctr"/>
            <a:r>
              <a:rPr lang="en-US" b="1" dirty="0" smtClean="0">
                <a:solidFill>
                  <a:schemeClr val="accent2">
                    <a:lumMod val="75000"/>
                  </a:schemeClr>
                </a:solidFill>
              </a:rPr>
              <a:t>(M.Pharm, Ph. D*)</a:t>
            </a:r>
          </a:p>
          <a:p>
            <a:pPr algn="ctr"/>
            <a:r>
              <a:rPr lang="en-US" sz="3800" dirty="0" smtClean="0">
                <a:solidFill>
                  <a:srgbClr val="00B050"/>
                </a:solidFill>
              </a:rPr>
              <a:t>Assistant Professor</a:t>
            </a:r>
          </a:p>
          <a:p>
            <a:pPr algn="ctr"/>
            <a:r>
              <a:rPr lang="en-US" sz="3400" dirty="0" smtClean="0">
                <a:solidFill>
                  <a:schemeClr val="tx1"/>
                </a:solidFill>
                <a:latin typeface="Cambria" pitchFamily="18" charset="0"/>
              </a:rPr>
              <a:t>Department of Pharmacy,</a:t>
            </a:r>
          </a:p>
          <a:p>
            <a:pPr algn="ctr"/>
            <a:r>
              <a:rPr lang="en-US" sz="3400" dirty="0" err="1" smtClean="0">
                <a:solidFill>
                  <a:schemeClr val="tx1"/>
                </a:solidFill>
                <a:latin typeface="Cambria" pitchFamily="18" charset="0"/>
              </a:rPr>
              <a:t>Sumandeep</a:t>
            </a:r>
            <a:r>
              <a:rPr lang="en-US" sz="3400" dirty="0" smtClean="0">
                <a:solidFill>
                  <a:schemeClr val="tx1"/>
                </a:solidFill>
                <a:latin typeface="Cambria" pitchFamily="18" charset="0"/>
              </a:rPr>
              <a:t> </a:t>
            </a:r>
            <a:r>
              <a:rPr lang="en-US" sz="3400" dirty="0" err="1" smtClean="0">
                <a:solidFill>
                  <a:schemeClr val="tx1"/>
                </a:solidFill>
                <a:latin typeface="Cambria" pitchFamily="18" charset="0"/>
              </a:rPr>
              <a:t>Vidyapeeth</a:t>
            </a:r>
            <a:endParaRPr lang="en-US" sz="3400" dirty="0" smtClean="0">
              <a:solidFill>
                <a:schemeClr val="tx1"/>
              </a:solidFill>
              <a:latin typeface="Cambria" pitchFamily="18" charset="0"/>
            </a:endParaRPr>
          </a:p>
          <a:p>
            <a:endParaRPr lang="en-US" sz="38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2667000" y="457200"/>
            <a:ext cx="4865688" cy="641350"/>
          </a:xfrm>
          <a:prstGeom prst="rect">
            <a:avLst/>
          </a:prstGeom>
          <a:noFill/>
          <a:ln w="9525">
            <a:noFill/>
            <a:miter lim="800000"/>
            <a:headEnd/>
            <a:tailEnd/>
          </a:ln>
        </p:spPr>
        <p:txBody>
          <a:bodyPr>
            <a:spAutoFit/>
          </a:bodyPr>
          <a:lstStyle/>
          <a:p>
            <a:pPr algn="ctr"/>
            <a:r>
              <a:rPr lang="en-US" sz="3600" b="1" dirty="0">
                <a:latin typeface="Times" pitchFamily="18" charset="0"/>
              </a:rPr>
              <a:t>Screening</a:t>
            </a:r>
          </a:p>
        </p:txBody>
      </p:sp>
      <p:sp>
        <p:nvSpPr>
          <p:cNvPr id="13316" name="Text Box 3"/>
          <p:cNvSpPr txBox="1">
            <a:spLocks noChangeArrowheads="1"/>
          </p:cNvSpPr>
          <p:nvPr/>
        </p:nvSpPr>
        <p:spPr bwMode="auto">
          <a:xfrm>
            <a:off x="1447800" y="2971800"/>
            <a:ext cx="184150" cy="457200"/>
          </a:xfrm>
          <a:prstGeom prst="rect">
            <a:avLst/>
          </a:prstGeom>
          <a:noFill/>
          <a:ln w="9525">
            <a:noFill/>
            <a:miter lim="800000"/>
            <a:headEnd/>
            <a:tailEnd/>
          </a:ln>
        </p:spPr>
        <p:txBody>
          <a:bodyPr wrap="none">
            <a:spAutoFit/>
          </a:bodyPr>
          <a:lstStyle/>
          <a:p>
            <a:endParaRPr lang="en-US" sz="2400">
              <a:latin typeface="Times" pitchFamily="18" charset="0"/>
            </a:endParaRPr>
          </a:p>
        </p:txBody>
      </p:sp>
      <p:sp>
        <p:nvSpPr>
          <p:cNvPr id="13317" name="Text Box 4"/>
          <p:cNvSpPr txBox="1">
            <a:spLocks noChangeArrowheads="1"/>
          </p:cNvSpPr>
          <p:nvPr/>
        </p:nvSpPr>
        <p:spPr bwMode="auto">
          <a:xfrm>
            <a:off x="990600" y="1066800"/>
            <a:ext cx="8153400" cy="2677656"/>
          </a:xfrm>
          <a:prstGeom prst="rect">
            <a:avLst/>
          </a:prstGeom>
          <a:noFill/>
          <a:ln w="9525">
            <a:noFill/>
            <a:miter lim="800000"/>
            <a:headEnd/>
            <a:tailEnd/>
          </a:ln>
        </p:spPr>
        <p:txBody>
          <a:bodyPr>
            <a:spAutoFit/>
          </a:bodyPr>
          <a:lstStyle/>
          <a:p>
            <a:pPr algn="just"/>
            <a:r>
              <a:rPr lang="en-US" sz="2400" dirty="0">
                <a:latin typeface="Cambria" pitchFamily="18" charset="0"/>
              </a:rPr>
              <a:t>Testing a random and large number of different molecules for biological activity reveals leads.  Innovations have led to the automation of synthesis (combinatorial synthesis) and testing (high-throughput screening).</a:t>
            </a:r>
          </a:p>
          <a:p>
            <a:pPr algn="just"/>
            <a:endParaRPr lang="en-US" sz="2400" dirty="0">
              <a:latin typeface="Cambria" pitchFamily="18" charset="0"/>
            </a:endParaRPr>
          </a:p>
          <a:p>
            <a:pPr algn="just"/>
            <a:r>
              <a:rPr lang="en-US" sz="2400" dirty="0">
                <a:latin typeface="Cambria" pitchFamily="18" charset="0"/>
              </a:rPr>
              <a:t>Example:  </a:t>
            </a:r>
            <a:r>
              <a:rPr lang="en-US" sz="2400" dirty="0" err="1">
                <a:latin typeface="Cambria" pitchFamily="18" charset="0"/>
              </a:rPr>
              <a:t>Prontosil</a:t>
            </a:r>
            <a:r>
              <a:rPr lang="en-US" sz="2400" dirty="0">
                <a:latin typeface="Cambria" pitchFamily="18" charset="0"/>
              </a:rPr>
              <a:t> is derived from a dye that exhibited antibacterial properties.</a:t>
            </a:r>
          </a:p>
        </p:txBody>
      </p:sp>
      <p:pic>
        <p:nvPicPr>
          <p:cNvPr id="13318" name="Picture 5"/>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2971800" y="4267200"/>
            <a:ext cx="4114800" cy="2078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p:cNvSpPr txBox="1">
            <a:spLocks noChangeArrowheads="1"/>
          </p:cNvSpPr>
          <p:nvPr/>
        </p:nvSpPr>
        <p:spPr bwMode="auto">
          <a:xfrm>
            <a:off x="1058862" y="914400"/>
            <a:ext cx="7216206" cy="3902607"/>
          </a:xfrm>
          <a:prstGeom prst="rect">
            <a:avLst/>
          </a:prstGeom>
          <a:noFill/>
          <a:ln>
            <a:noFill/>
          </a:ln>
          <a:effectLst/>
          <a:extLst/>
        </p:spPr>
        <p:txBody>
          <a:bodyPr wrap="none">
            <a:spAutoFit/>
          </a:bodyPr>
          <a:lstStyle/>
          <a:p>
            <a:pPr>
              <a:spcBef>
                <a:spcPct val="20000"/>
              </a:spcBef>
              <a:buClr>
                <a:schemeClr val="folHlink"/>
              </a:buClr>
              <a:buSzPct val="75000"/>
              <a:buFont typeface="Monotype Sorts" pitchFamily="2" charset="2"/>
              <a:buNone/>
              <a:defRPr/>
            </a:pPr>
            <a:r>
              <a:rPr kumimoji="1" lang="en-US" sz="2800" dirty="0">
                <a:latin typeface="Cambria" pitchFamily="18" charset="0"/>
              </a:rPr>
              <a:t>Irrational, based on serendipity &amp; Intuition</a:t>
            </a:r>
          </a:p>
          <a:p>
            <a:pPr>
              <a:spcBef>
                <a:spcPct val="20000"/>
              </a:spcBef>
              <a:buClr>
                <a:schemeClr val="folHlink"/>
              </a:buClr>
              <a:buSzPct val="75000"/>
              <a:buFont typeface="Monotype Sorts" pitchFamily="2" charset="2"/>
              <a:buNone/>
              <a:defRPr/>
            </a:pPr>
            <a:endParaRPr kumimoji="1" lang="en-US" sz="2800" dirty="0">
              <a:latin typeface="Cambria" pitchFamily="18" charset="0"/>
            </a:endParaRPr>
          </a:p>
          <a:p>
            <a:pPr>
              <a:spcBef>
                <a:spcPct val="20000"/>
              </a:spcBef>
              <a:buClr>
                <a:schemeClr val="folHlink"/>
              </a:buClr>
              <a:buSzPct val="75000"/>
              <a:buFont typeface="Monotype Sorts" pitchFamily="2" charset="2"/>
              <a:buNone/>
              <a:defRPr/>
            </a:pPr>
            <a:r>
              <a:rPr kumimoji="1" lang="en-US" sz="2800" dirty="0">
                <a:latin typeface="Cambria" pitchFamily="18" charset="0"/>
              </a:rPr>
              <a:t>T</a:t>
            </a:r>
            <a:r>
              <a:rPr lang="en-US" sz="2800" dirty="0">
                <a:latin typeface="Cambria" pitchFamily="18" charset="0"/>
              </a:rPr>
              <a:t>rial &amp; error approach</a:t>
            </a:r>
          </a:p>
          <a:p>
            <a:pPr>
              <a:spcBef>
                <a:spcPct val="20000"/>
              </a:spcBef>
              <a:buClr>
                <a:schemeClr val="folHlink"/>
              </a:buClr>
              <a:buSzPct val="75000"/>
              <a:buFont typeface="Monotype Sorts" pitchFamily="2" charset="2"/>
              <a:buNone/>
              <a:defRPr/>
            </a:pPr>
            <a:endParaRPr kumimoji="1" lang="en-US" sz="2800" dirty="0">
              <a:latin typeface="Cambria" pitchFamily="18" charset="0"/>
            </a:endParaRPr>
          </a:p>
          <a:p>
            <a:pPr>
              <a:spcBef>
                <a:spcPct val="20000"/>
              </a:spcBef>
              <a:buClr>
                <a:schemeClr val="folHlink"/>
              </a:buClr>
              <a:buSzPct val="75000"/>
              <a:buFont typeface="Monotype Sorts" pitchFamily="2" charset="2"/>
              <a:buNone/>
              <a:defRPr/>
            </a:pPr>
            <a:r>
              <a:rPr kumimoji="1" lang="en-US" sz="2800" dirty="0">
                <a:latin typeface="Cambria" pitchFamily="18" charset="0"/>
              </a:rPr>
              <a:t>Time consuming with low through output</a:t>
            </a:r>
          </a:p>
          <a:p>
            <a:pPr>
              <a:spcBef>
                <a:spcPct val="20000"/>
              </a:spcBef>
              <a:buClr>
                <a:schemeClr val="folHlink"/>
              </a:buClr>
              <a:buSzPct val="75000"/>
              <a:buFont typeface="Monotype Sorts" pitchFamily="2" charset="2"/>
              <a:buNone/>
              <a:defRPr/>
            </a:pPr>
            <a:endParaRPr kumimoji="1" lang="en-US" sz="2800" dirty="0">
              <a:latin typeface="Cambria" pitchFamily="18" charset="0"/>
            </a:endParaRPr>
          </a:p>
          <a:p>
            <a:pPr>
              <a:spcBef>
                <a:spcPct val="20000"/>
              </a:spcBef>
              <a:buClr>
                <a:schemeClr val="folHlink"/>
              </a:buClr>
              <a:buSzPct val="75000"/>
              <a:buFont typeface="Monotype Sorts" pitchFamily="2" charset="2"/>
              <a:buNone/>
              <a:defRPr/>
            </a:pPr>
            <a:r>
              <a:rPr kumimoji="1" lang="en-US" sz="2800" dirty="0">
                <a:latin typeface="Cambria" pitchFamily="18" charset="0"/>
              </a:rPr>
              <a:t>No </a:t>
            </a:r>
            <a:r>
              <a:rPr kumimoji="1" lang="en-US" sz="2800" i="1" dirty="0">
                <a:latin typeface="Cambria" pitchFamily="18" charset="0"/>
              </a:rPr>
              <a:t>de novo</a:t>
            </a:r>
            <a:r>
              <a:rPr kumimoji="1" lang="en-US" sz="2800" dirty="0">
                <a:latin typeface="Cambria" pitchFamily="18" charset="0"/>
              </a:rPr>
              <a:t> design, mostly  “Me Too Approach”</a:t>
            </a:r>
          </a:p>
          <a:p>
            <a:pPr>
              <a:defRPr/>
            </a:pP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990600" y="0"/>
            <a:ext cx="8359775" cy="641350"/>
          </a:xfrm>
          <a:prstGeom prst="rect">
            <a:avLst/>
          </a:prstGeom>
          <a:noFill/>
          <a:ln w="9525">
            <a:noFill/>
            <a:miter lim="800000"/>
            <a:headEnd/>
            <a:tailEnd/>
          </a:ln>
        </p:spPr>
        <p:txBody>
          <a:bodyPr>
            <a:spAutoFit/>
          </a:bodyPr>
          <a:lstStyle/>
          <a:p>
            <a:r>
              <a:rPr lang="en-US" sz="3600" b="1">
                <a:latin typeface="Cambria" pitchFamily="18" charset="0"/>
              </a:rPr>
              <a:t>Rational Drug Design</a:t>
            </a:r>
            <a:r>
              <a:rPr lang="en-US" sz="2400">
                <a:latin typeface="Cambria" pitchFamily="18" charset="0"/>
              </a:rPr>
              <a:t>  - Cimetadine (Tagamet)</a:t>
            </a:r>
          </a:p>
        </p:txBody>
      </p:sp>
      <p:sp>
        <p:nvSpPr>
          <p:cNvPr id="15364" name="Text Box 3"/>
          <p:cNvSpPr txBox="1">
            <a:spLocks noChangeArrowheads="1"/>
          </p:cNvSpPr>
          <p:nvPr/>
        </p:nvSpPr>
        <p:spPr bwMode="auto">
          <a:xfrm>
            <a:off x="1600200" y="2971800"/>
            <a:ext cx="184150" cy="457200"/>
          </a:xfrm>
          <a:prstGeom prst="rect">
            <a:avLst/>
          </a:prstGeom>
          <a:noFill/>
          <a:ln w="9525">
            <a:noFill/>
            <a:miter lim="800000"/>
            <a:headEnd/>
            <a:tailEnd/>
          </a:ln>
        </p:spPr>
        <p:txBody>
          <a:bodyPr wrap="none">
            <a:spAutoFit/>
          </a:bodyPr>
          <a:lstStyle/>
          <a:p>
            <a:endParaRPr lang="en-US" sz="2400">
              <a:latin typeface="Cambria" pitchFamily="18" charset="0"/>
            </a:endParaRPr>
          </a:p>
        </p:txBody>
      </p:sp>
      <p:sp>
        <p:nvSpPr>
          <p:cNvPr id="15365" name="Text Box 4"/>
          <p:cNvSpPr txBox="1">
            <a:spLocks noChangeArrowheads="1"/>
          </p:cNvSpPr>
          <p:nvPr/>
        </p:nvSpPr>
        <p:spPr bwMode="auto">
          <a:xfrm>
            <a:off x="1066800" y="762000"/>
            <a:ext cx="8077200" cy="1107996"/>
          </a:xfrm>
          <a:prstGeom prst="rect">
            <a:avLst/>
          </a:prstGeom>
          <a:noFill/>
          <a:ln w="9525">
            <a:noFill/>
            <a:miter lim="800000"/>
            <a:headEnd/>
            <a:tailEnd/>
          </a:ln>
        </p:spPr>
        <p:txBody>
          <a:bodyPr wrap="square">
            <a:spAutoFit/>
          </a:bodyPr>
          <a:lstStyle/>
          <a:p>
            <a:pPr algn="just"/>
            <a:r>
              <a:rPr lang="en-US" sz="2200" dirty="0">
                <a:latin typeface="Cambria" pitchFamily="18" charset="0"/>
              </a:rPr>
              <a:t>Starts with a validated biological target and ends up with a drug that optimally interacts with the target and triggers the desired biological action.</a:t>
            </a:r>
          </a:p>
        </p:txBody>
      </p:sp>
      <p:sp>
        <p:nvSpPr>
          <p:cNvPr id="15366" name="Text Box 5"/>
          <p:cNvSpPr txBox="1">
            <a:spLocks noChangeArrowheads="1"/>
          </p:cNvSpPr>
          <p:nvPr/>
        </p:nvSpPr>
        <p:spPr bwMode="auto">
          <a:xfrm>
            <a:off x="898525" y="1981200"/>
            <a:ext cx="8245475" cy="1107996"/>
          </a:xfrm>
          <a:prstGeom prst="rect">
            <a:avLst/>
          </a:prstGeom>
          <a:noFill/>
          <a:ln w="9525">
            <a:noFill/>
            <a:miter lim="800000"/>
            <a:headEnd/>
            <a:tailEnd/>
          </a:ln>
        </p:spPr>
        <p:txBody>
          <a:bodyPr>
            <a:spAutoFit/>
          </a:bodyPr>
          <a:lstStyle/>
          <a:p>
            <a:pPr algn="just"/>
            <a:r>
              <a:rPr lang="en-US" sz="2200" dirty="0">
                <a:latin typeface="Cambria" pitchFamily="18" charset="0"/>
              </a:rPr>
              <a:t>Problem:  histamine triggers release of stomach acid.  Want a histamine antagonist to prevent stomach acid release by histamine = VALIDATED BIOLOGICAL TARGET.</a:t>
            </a:r>
          </a:p>
        </p:txBody>
      </p:sp>
      <p:pic>
        <p:nvPicPr>
          <p:cNvPr id="15367" name="Picture 6"/>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457200" y="3581400"/>
            <a:ext cx="2316163" cy="1403350"/>
          </a:xfrm>
          <a:prstGeom prst="rect">
            <a:avLst/>
          </a:prstGeom>
          <a:noFill/>
          <a:ln w="9525">
            <a:noFill/>
            <a:miter lim="800000"/>
            <a:headEnd/>
            <a:tailEnd/>
          </a:ln>
        </p:spPr>
      </p:pic>
      <p:pic>
        <p:nvPicPr>
          <p:cNvPr id="15368" name="Picture 7"/>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bwMode="auto">
          <a:xfrm>
            <a:off x="2895600" y="3352800"/>
            <a:ext cx="3154363" cy="1779588"/>
          </a:xfrm>
          <a:prstGeom prst="rect">
            <a:avLst/>
          </a:prstGeom>
          <a:noFill/>
          <a:ln w="9525">
            <a:noFill/>
            <a:miter lim="800000"/>
            <a:headEnd/>
            <a:tailEnd/>
          </a:ln>
        </p:spPr>
      </p:pic>
      <p:sp>
        <p:nvSpPr>
          <p:cNvPr id="15369" name="Text Box 8"/>
          <p:cNvSpPr txBox="1">
            <a:spLocks noChangeArrowheads="1"/>
          </p:cNvSpPr>
          <p:nvPr/>
        </p:nvSpPr>
        <p:spPr bwMode="auto">
          <a:xfrm>
            <a:off x="1066800" y="5029200"/>
            <a:ext cx="8077200" cy="1138773"/>
          </a:xfrm>
          <a:prstGeom prst="rect">
            <a:avLst/>
          </a:prstGeom>
          <a:noFill/>
          <a:ln w="9525">
            <a:noFill/>
            <a:miter lim="800000"/>
            <a:headEnd/>
            <a:tailEnd/>
          </a:ln>
        </p:spPr>
        <p:txBody>
          <a:bodyPr wrap="square">
            <a:spAutoFit/>
          </a:bodyPr>
          <a:lstStyle/>
          <a:p>
            <a:pPr algn="just"/>
            <a:r>
              <a:rPr lang="en-US" sz="2200" dirty="0">
                <a:latin typeface="Cambria" pitchFamily="18" charset="0"/>
              </a:rPr>
              <a:t>Histamine analogs were synthesized with systematically varied structures (chemical modification), and SCREENED.  N-</a:t>
            </a:r>
            <a:r>
              <a:rPr lang="en-US" sz="2200" dirty="0" err="1">
                <a:latin typeface="Cambria" pitchFamily="18" charset="0"/>
              </a:rPr>
              <a:t>guanyl</a:t>
            </a:r>
            <a:r>
              <a:rPr lang="en-US" sz="2200" dirty="0">
                <a:latin typeface="Cambria" pitchFamily="18" charset="0"/>
              </a:rPr>
              <a:t>-histamine showed some antagonist properties = LEAD compound</a:t>
            </a:r>
            <a:r>
              <a:rPr lang="en-US" sz="2400" dirty="0">
                <a:latin typeface="Cambria" pitchFamily="18" charset="0"/>
              </a:rPr>
              <a:t>.</a:t>
            </a:r>
          </a:p>
        </p:txBody>
      </p:sp>
      <p:pic>
        <p:nvPicPr>
          <p:cNvPr id="15370" name="Picture 9"/>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a:off x="6216650" y="3352800"/>
            <a:ext cx="2927350"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914400" y="277813"/>
            <a:ext cx="8229600" cy="1143000"/>
          </a:xfrm>
        </p:spPr>
        <p:txBody>
          <a:bodyPr>
            <a:normAutofit fontScale="90000"/>
          </a:bodyPr>
          <a:lstStyle/>
          <a:p>
            <a:pPr eaLnBrk="1" hangingPunct="1">
              <a:defRPr/>
            </a:pPr>
            <a:r>
              <a:rPr lang="en-US" b="1" dirty="0" smtClean="0">
                <a:latin typeface="Cambria" pitchFamily="18" charset="0"/>
              </a:rPr>
              <a:t>First generation Rational approach in Drug design</a:t>
            </a:r>
          </a:p>
        </p:txBody>
      </p:sp>
      <p:sp>
        <p:nvSpPr>
          <p:cNvPr id="184323" name="Rectangle 3"/>
          <p:cNvSpPr>
            <a:spLocks noGrp="1" noChangeArrowheads="1"/>
          </p:cNvSpPr>
          <p:nvPr>
            <p:ph type="body" sz="half" idx="1"/>
          </p:nvPr>
        </p:nvSpPr>
        <p:spPr>
          <a:xfrm>
            <a:off x="914400" y="1981200"/>
            <a:ext cx="8077200" cy="4267200"/>
          </a:xfrm>
        </p:spPr>
        <p:txBody>
          <a:bodyPr>
            <a:normAutofit/>
          </a:bodyPr>
          <a:lstStyle/>
          <a:p>
            <a:pPr algn="just" eaLnBrk="1" hangingPunct="1">
              <a:defRPr/>
            </a:pPr>
            <a:r>
              <a:rPr lang="en-US" sz="2800" dirty="0" smtClean="0">
                <a:latin typeface="Cambria" pitchFamily="18" charset="0"/>
              </a:rPr>
              <a:t>In 1970s the medicinal chemists considered molecules as topological entities in 2 dimension (2D) with associated chemical properties.</a:t>
            </a:r>
          </a:p>
          <a:p>
            <a:pPr algn="just" eaLnBrk="1" hangingPunct="1">
              <a:defRPr/>
            </a:pPr>
            <a:r>
              <a:rPr lang="en-US" sz="2800" dirty="0" smtClean="0">
                <a:latin typeface="Cambria" pitchFamily="18" charset="0"/>
              </a:rPr>
              <a:t>QSAR concept became quite popular. It was implemented in computers and constituted first generation rational approach to drug design </a:t>
            </a:r>
          </a:p>
        </p:txBody>
      </p:sp>
      <p:sp>
        <p:nvSpPr>
          <p:cNvPr id="17413" name="Text Box 4"/>
          <p:cNvSpPr txBox="1">
            <a:spLocks noChangeArrowheads="1"/>
          </p:cNvSpPr>
          <p:nvPr/>
        </p:nvSpPr>
        <p:spPr bwMode="auto">
          <a:xfrm>
            <a:off x="7604125" y="6284913"/>
            <a:ext cx="184150" cy="366712"/>
          </a:xfrm>
          <a:prstGeom prst="rect">
            <a:avLst/>
          </a:prstGeom>
          <a:noFill/>
          <a:ln w="9525">
            <a:noFill/>
            <a:miter lim="800000"/>
            <a:headEnd/>
            <a:tailEnd/>
          </a:ln>
        </p:spPr>
        <p:txBody>
          <a:bodyPr wrap="none">
            <a:spAutoFit/>
          </a:bodyPr>
          <a:lstStyle/>
          <a:p>
            <a:endParaRPr lang="en-US">
              <a:latin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990600" y="277813"/>
            <a:ext cx="8229600" cy="1143000"/>
          </a:xfrm>
        </p:spPr>
        <p:txBody>
          <a:bodyPr/>
          <a:lstStyle/>
          <a:p>
            <a:pPr eaLnBrk="1" hangingPunct="1">
              <a:defRPr/>
            </a:pPr>
            <a:r>
              <a:rPr lang="en-US" sz="3600" b="1" dirty="0" smtClean="0">
                <a:latin typeface="Cambria" pitchFamily="18" charset="0"/>
              </a:rPr>
              <a:t>2nd generation rational drug design</a:t>
            </a:r>
            <a:endParaRPr lang="en-US" sz="3600" dirty="0" smtClean="0">
              <a:latin typeface="Cambria" pitchFamily="18" charset="0"/>
            </a:endParaRPr>
          </a:p>
        </p:txBody>
      </p:sp>
      <p:sp>
        <p:nvSpPr>
          <p:cNvPr id="186371" name="Rectangle 3"/>
          <p:cNvSpPr>
            <a:spLocks noGrp="1" noChangeArrowheads="1"/>
          </p:cNvSpPr>
          <p:nvPr>
            <p:ph type="body" sz="half" idx="1"/>
          </p:nvPr>
        </p:nvSpPr>
        <p:spPr>
          <a:xfrm>
            <a:off x="914400" y="1524000"/>
            <a:ext cx="8229600" cy="4572000"/>
          </a:xfrm>
        </p:spPr>
        <p:txBody>
          <a:bodyPr>
            <a:normAutofit/>
          </a:bodyPr>
          <a:lstStyle/>
          <a:p>
            <a:pPr algn="just" eaLnBrk="1" hangingPunct="1">
              <a:defRPr/>
            </a:pPr>
            <a:r>
              <a:rPr lang="en-US" sz="2800" dirty="0" smtClean="0">
                <a:latin typeface="Cambria" pitchFamily="18" charset="0"/>
              </a:rPr>
              <a:t>The acceptance by medicinal chemists of molecular modeling was favored by the fact that the QSAR was now supplemented by 3D visualization.</a:t>
            </a:r>
          </a:p>
          <a:p>
            <a:pPr algn="just" eaLnBrk="1" hangingPunct="1">
              <a:defRPr/>
            </a:pPr>
            <a:r>
              <a:rPr lang="en-US" sz="2800" dirty="0" smtClean="0">
                <a:latin typeface="Cambria" pitchFamily="18" charset="0"/>
              </a:rPr>
              <a:t>The </a:t>
            </a:r>
            <a:r>
              <a:rPr lang="en-US" sz="2800" b="1" dirty="0" smtClean="0">
                <a:solidFill>
                  <a:schemeClr val="accent2"/>
                </a:solidFill>
                <a:latin typeface="Cambria" pitchFamily="18" charset="0"/>
              </a:rPr>
              <a:t>“lock and key” </a:t>
            </a:r>
            <a:r>
              <a:rPr lang="en-US" sz="2800" dirty="0" smtClean="0">
                <a:latin typeface="Cambria" pitchFamily="18" charset="0"/>
              </a:rPr>
              <a:t>complementarily is actually supported by 3D model. Computer aided molecular design (CAMD)  is expected to contribute to intelligent lead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914400" y="228600"/>
            <a:ext cx="8229600" cy="1143000"/>
          </a:xfrm>
        </p:spPr>
        <p:txBody>
          <a:bodyPr/>
          <a:lstStyle/>
          <a:p>
            <a:pPr eaLnBrk="1" hangingPunct="1">
              <a:defRPr/>
            </a:pPr>
            <a:r>
              <a:rPr lang="en-US" b="1" dirty="0" smtClean="0">
                <a:latin typeface="Cambria" pitchFamily="18" charset="0"/>
              </a:rPr>
              <a:t>Evolutionary drug designing</a:t>
            </a:r>
            <a:endParaRPr lang="en-US" dirty="0" smtClean="0">
              <a:latin typeface="Cambria" pitchFamily="18" charset="0"/>
            </a:endParaRPr>
          </a:p>
        </p:txBody>
      </p:sp>
      <p:sp>
        <p:nvSpPr>
          <p:cNvPr id="182275" name="Rectangle 3"/>
          <p:cNvSpPr>
            <a:spLocks noGrp="1" noChangeArrowheads="1"/>
          </p:cNvSpPr>
          <p:nvPr>
            <p:ph type="body" sz="half" idx="1"/>
          </p:nvPr>
        </p:nvSpPr>
        <p:spPr>
          <a:xfrm>
            <a:off x="914400" y="1295400"/>
            <a:ext cx="8153400" cy="4800600"/>
          </a:xfrm>
        </p:spPr>
        <p:txBody>
          <a:bodyPr>
            <a:normAutofit/>
          </a:bodyPr>
          <a:lstStyle/>
          <a:p>
            <a:pPr algn="just" eaLnBrk="1" hangingPunct="1">
              <a:defRPr/>
            </a:pPr>
            <a:r>
              <a:rPr lang="en-US" sz="2800" dirty="0" smtClean="0">
                <a:solidFill>
                  <a:srgbClr val="FF9999"/>
                </a:solidFill>
                <a:latin typeface="Cambria" pitchFamily="18" charset="0"/>
              </a:rPr>
              <a:t>Ancient times</a:t>
            </a:r>
            <a:r>
              <a:rPr lang="en-US" sz="2800" dirty="0" smtClean="0">
                <a:latin typeface="Cambria" pitchFamily="18" charset="0"/>
              </a:rPr>
              <a:t>: Natural products with biological activities used as drugs.</a:t>
            </a:r>
          </a:p>
          <a:p>
            <a:pPr algn="just" eaLnBrk="1" hangingPunct="1">
              <a:defRPr/>
            </a:pPr>
            <a:r>
              <a:rPr lang="en-US" sz="2800" dirty="0" smtClean="0">
                <a:solidFill>
                  <a:srgbClr val="FF9999"/>
                </a:solidFill>
                <a:latin typeface="Cambria" pitchFamily="18" charset="0"/>
              </a:rPr>
              <a:t>Chemical Era</a:t>
            </a:r>
            <a:r>
              <a:rPr lang="en-US" sz="2800" dirty="0" smtClean="0">
                <a:latin typeface="Cambria" pitchFamily="18" charset="0"/>
              </a:rPr>
              <a:t>: Synthetic organic compounds</a:t>
            </a:r>
          </a:p>
          <a:p>
            <a:pPr algn="just" eaLnBrk="1" hangingPunct="1">
              <a:defRPr/>
            </a:pPr>
            <a:r>
              <a:rPr lang="en-US" sz="2800" dirty="0" smtClean="0">
                <a:solidFill>
                  <a:srgbClr val="FF9999"/>
                </a:solidFill>
                <a:latin typeface="Cambria" pitchFamily="18" charset="0"/>
              </a:rPr>
              <a:t>Rationalizing design process: </a:t>
            </a:r>
            <a:r>
              <a:rPr lang="en-US" sz="2800" dirty="0" smtClean="0">
                <a:latin typeface="Cambria" pitchFamily="18" charset="0"/>
              </a:rPr>
              <a:t>SAR &amp; Computational Chemistry based Drugs</a:t>
            </a:r>
          </a:p>
          <a:p>
            <a:pPr algn="just" eaLnBrk="1" hangingPunct="1">
              <a:defRPr/>
            </a:pPr>
            <a:r>
              <a:rPr lang="en-US" sz="2800" dirty="0" smtClean="0">
                <a:solidFill>
                  <a:srgbClr val="FF9999"/>
                </a:solidFill>
                <a:latin typeface="Cambria" pitchFamily="18" charset="0"/>
              </a:rPr>
              <a:t>Biochemical era</a:t>
            </a:r>
            <a:r>
              <a:rPr lang="en-US" sz="2800" dirty="0" smtClean="0">
                <a:latin typeface="Cambria" pitchFamily="18" charset="0"/>
              </a:rPr>
              <a:t>: To elucidate biochemical pathways and macromolecular structures as target as well as drug.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8229600" cy="11430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Modern Drug Discovery Process</a:t>
            </a:r>
            <a:endParaRPr lang="en-US"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59"/>
          <p:cNvGrpSpPr>
            <a:grpSpLocks/>
          </p:cNvGrpSpPr>
          <p:nvPr/>
        </p:nvGrpSpPr>
        <p:grpSpPr bwMode="auto">
          <a:xfrm>
            <a:off x="7443788" y="1193801"/>
            <a:ext cx="1344612" cy="1076326"/>
            <a:chOff x="4513" y="752"/>
            <a:chExt cx="847" cy="678"/>
          </a:xfrm>
        </p:grpSpPr>
        <p:sp>
          <p:nvSpPr>
            <p:cNvPr id="2111" name="Rectangle 7"/>
            <p:cNvSpPr>
              <a:spLocks noChangeArrowheads="1"/>
            </p:cNvSpPr>
            <p:nvPr/>
          </p:nvSpPr>
          <p:spPr bwMode="auto">
            <a:xfrm>
              <a:off x="4528" y="752"/>
              <a:ext cx="816" cy="659"/>
            </a:xfrm>
            <a:prstGeom prst="rect">
              <a:avLst/>
            </a:prstGeom>
            <a:solidFill>
              <a:schemeClr val="bg1"/>
            </a:solidFill>
            <a:ln w="9525">
              <a:solidFill>
                <a:schemeClr val="tx1"/>
              </a:solidFill>
              <a:miter lim="800000"/>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3136" name="Text Box 8"/>
            <p:cNvSpPr txBox="1">
              <a:spLocks noChangeArrowheads="1"/>
            </p:cNvSpPr>
            <p:nvPr/>
          </p:nvSpPr>
          <p:spPr bwMode="auto">
            <a:xfrm>
              <a:off x="4513" y="1129"/>
              <a:ext cx="847" cy="301"/>
            </a:xfrm>
            <a:prstGeom prst="rect">
              <a:avLst/>
            </a:prstGeom>
            <a:noFill/>
            <a:ln w="9525">
              <a:noFill/>
              <a:miter lim="800000"/>
              <a:headEnd/>
              <a:tailEnd/>
            </a:ln>
          </p:spPr>
          <p:txBody>
            <a:bodyPr wrap="none" anchor="ctr">
              <a:spAutoFit/>
            </a:bodyPr>
            <a:lstStyle/>
            <a:p>
              <a:pPr algn="ctr"/>
              <a:r>
                <a:rPr lang="en-GB" altLang="en-GB" sz="1400">
                  <a:latin typeface="Times New Roman" pitchFamily="18" charset="0"/>
                  <a:cs typeface="Times New Roman" pitchFamily="18" charset="0"/>
                </a:rPr>
                <a:t>Drug Candidate</a:t>
              </a:r>
            </a:p>
            <a:p>
              <a:pPr algn="ctr"/>
              <a:r>
                <a:rPr lang="en-GB" altLang="en-GB" sz="1100">
                  <a:latin typeface="Times New Roman" pitchFamily="18" charset="0"/>
                  <a:cs typeface="Times New Roman" pitchFamily="18" charset="0"/>
                </a:rPr>
                <a:t>safety testing</a:t>
              </a:r>
              <a:endParaRPr lang="en-GB" altLang="en-GB" sz="2000">
                <a:latin typeface="Times New Roman" pitchFamily="18" charset="0"/>
                <a:cs typeface="Times New Roman" pitchFamily="18" charset="0"/>
              </a:endParaRPr>
            </a:p>
          </p:txBody>
        </p:sp>
        <p:pic>
          <p:nvPicPr>
            <p:cNvPr id="3137" name="Picture 9"/>
            <p:cNvPicPr>
              <a:picLocks noChangeAspect="1" noChangeArrowheads="1"/>
            </p:cNvPicPr>
            <p:nvPr/>
          </p:nvPicPr>
          <p:blipFill>
            <a:blip r:embed="rId3"/>
            <a:srcRect r="2957"/>
            <a:stretch>
              <a:fillRect/>
            </a:stretch>
          </p:blipFill>
          <p:spPr bwMode="auto">
            <a:xfrm>
              <a:off x="4657" y="782"/>
              <a:ext cx="513" cy="324"/>
            </a:xfrm>
            <a:prstGeom prst="rect">
              <a:avLst/>
            </a:prstGeom>
            <a:solidFill>
              <a:schemeClr val="bg1"/>
            </a:solidFill>
            <a:ln w="9525">
              <a:noFill/>
              <a:miter lim="800000"/>
              <a:headEnd/>
              <a:tailEnd/>
            </a:ln>
          </p:spPr>
        </p:pic>
      </p:grpSp>
      <p:grpSp>
        <p:nvGrpSpPr>
          <p:cNvPr id="3" name="Group 55"/>
          <p:cNvGrpSpPr>
            <a:grpSpLocks/>
          </p:cNvGrpSpPr>
          <p:nvPr/>
        </p:nvGrpSpPr>
        <p:grpSpPr bwMode="auto">
          <a:xfrm>
            <a:off x="965200" y="4419600"/>
            <a:ext cx="1752600" cy="2133600"/>
            <a:chOff x="432" y="2592"/>
            <a:chExt cx="1104" cy="1344"/>
          </a:xfrm>
        </p:grpSpPr>
        <p:sp>
          <p:nvSpPr>
            <p:cNvPr id="2108" name="Rectangle 10"/>
            <p:cNvSpPr>
              <a:spLocks noChangeArrowheads="1"/>
            </p:cNvSpPr>
            <p:nvPr/>
          </p:nvSpPr>
          <p:spPr bwMode="auto">
            <a:xfrm>
              <a:off x="432" y="2592"/>
              <a:ext cx="1104" cy="1344"/>
            </a:xfrm>
            <a:prstGeom prst="rect">
              <a:avLst/>
            </a:prstGeom>
            <a:solidFill>
              <a:schemeClr val="bg1"/>
            </a:solidFill>
            <a:ln w="9525">
              <a:solidFill>
                <a:schemeClr val="tx1"/>
              </a:solidFill>
              <a:miter lim="800000"/>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3133" name="Text Box 11"/>
            <p:cNvSpPr txBox="1">
              <a:spLocks noChangeArrowheads="1"/>
            </p:cNvSpPr>
            <p:nvPr/>
          </p:nvSpPr>
          <p:spPr bwMode="auto">
            <a:xfrm>
              <a:off x="432" y="2960"/>
              <a:ext cx="1047" cy="944"/>
            </a:xfrm>
            <a:prstGeom prst="rect">
              <a:avLst/>
            </a:prstGeom>
            <a:noFill/>
            <a:ln w="9525">
              <a:noFill/>
              <a:miter lim="800000"/>
              <a:headEnd/>
              <a:tailEnd/>
            </a:ln>
          </p:spPr>
          <p:txBody>
            <a:bodyPr anchor="ctr">
              <a:spAutoFit/>
            </a:bodyPr>
            <a:lstStyle/>
            <a:p>
              <a:pPr algn="ctr"/>
              <a:r>
                <a:rPr lang="en-GB" altLang="en-GB" sz="1500">
                  <a:latin typeface="Times New Roman" pitchFamily="18" charset="0"/>
                  <a:cs typeface="Times New Roman" pitchFamily="18" charset="0"/>
                </a:rPr>
                <a:t>Animal Studies</a:t>
              </a:r>
            </a:p>
            <a:p>
              <a:pPr algn="ctr"/>
              <a:r>
                <a:rPr lang="en-GB" altLang="en-GB" sz="1100">
                  <a:latin typeface="Times New Roman" pitchFamily="18" charset="0"/>
                  <a:cs typeface="Times New Roman" pitchFamily="18" charset="0"/>
                </a:rPr>
                <a:t>- relevant species </a:t>
              </a:r>
            </a:p>
            <a:p>
              <a:pPr algn="ctr"/>
              <a:r>
                <a:rPr lang="en-GB" altLang="en-GB" sz="1100">
                  <a:latin typeface="Times New Roman" pitchFamily="18" charset="0"/>
                  <a:cs typeface="Times New Roman" pitchFamily="18" charset="0"/>
                </a:rPr>
                <a:t>- transgenic KO/KI  mice</a:t>
              </a:r>
            </a:p>
            <a:p>
              <a:pPr algn="ctr"/>
              <a:r>
                <a:rPr lang="en-GB" altLang="en-GB" sz="1100">
                  <a:latin typeface="Times New Roman" pitchFamily="18" charset="0"/>
                  <a:cs typeface="Times New Roman" pitchFamily="18" charset="0"/>
                </a:rPr>
                <a:t>- conditional KOs</a:t>
              </a:r>
            </a:p>
            <a:p>
              <a:pPr algn="ctr"/>
              <a:r>
                <a:rPr lang="en-GB" altLang="en-GB" sz="1100">
                  <a:latin typeface="Times New Roman" pitchFamily="18" charset="0"/>
                  <a:cs typeface="Times New Roman" pitchFamily="18" charset="0"/>
                </a:rPr>
                <a:t>- agonists/antagonists</a:t>
              </a:r>
            </a:p>
            <a:p>
              <a:pPr algn="ctr"/>
              <a:r>
                <a:rPr lang="en-GB" altLang="en-GB" sz="1100">
                  <a:latin typeface="Times New Roman" pitchFamily="18" charset="0"/>
                  <a:cs typeface="Times New Roman" pitchFamily="18" charset="0"/>
                </a:rPr>
                <a:t>- antibodies</a:t>
              </a:r>
            </a:p>
            <a:p>
              <a:pPr algn="ctr"/>
              <a:r>
                <a:rPr lang="en-GB" altLang="en-GB" sz="1100">
                  <a:latin typeface="Times New Roman" pitchFamily="18" charset="0"/>
                  <a:cs typeface="Times New Roman" pitchFamily="18" charset="0"/>
                </a:rPr>
                <a:t>- antisense</a:t>
              </a:r>
            </a:p>
            <a:p>
              <a:pPr algn="ctr"/>
              <a:r>
                <a:rPr lang="en-GB" altLang="en-GB" sz="1100">
                  <a:latin typeface="Times New Roman" pitchFamily="18" charset="0"/>
                  <a:cs typeface="Times New Roman" pitchFamily="18" charset="0"/>
                </a:rPr>
                <a:t>- RNAi</a:t>
              </a:r>
            </a:p>
          </p:txBody>
        </p:sp>
        <p:pic>
          <p:nvPicPr>
            <p:cNvPr id="3134" name="Picture 12"/>
            <p:cNvPicPr>
              <a:picLocks noChangeAspect="1" noChangeArrowheads="1"/>
            </p:cNvPicPr>
            <p:nvPr/>
          </p:nvPicPr>
          <p:blipFill>
            <a:blip r:embed="rId3"/>
            <a:srcRect r="2718"/>
            <a:stretch>
              <a:fillRect/>
            </a:stretch>
          </p:blipFill>
          <p:spPr bwMode="auto">
            <a:xfrm>
              <a:off x="757" y="2693"/>
              <a:ext cx="514" cy="324"/>
            </a:xfrm>
            <a:prstGeom prst="rect">
              <a:avLst/>
            </a:prstGeom>
            <a:noFill/>
            <a:ln w="9525">
              <a:noFill/>
              <a:miter lim="800000"/>
              <a:headEnd/>
              <a:tailEnd/>
            </a:ln>
          </p:spPr>
        </p:pic>
      </p:grpSp>
      <p:grpSp>
        <p:nvGrpSpPr>
          <p:cNvPr id="4" name="Group 54"/>
          <p:cNvGrpSpPr>
            <a:grpSpLocks/>
          </p:cNvGrpSpPr>
          <p:nvPr/>
        </p:nvGrpSpPr>
        <p:grpSpPr bwMode="auto">
          <a:xfrm>
            <a:off x="990600" y="990600"/>
            <a:ext cx="1800225" cy="1524000"/>
            <a:chOff x="448" y="489"/>
            <a:chExt cx="1134" cy="960"/>
          </a:xfrm>
        </p:grpSpPr>
        <p:sp>
          <p:nvSpPr>
            <p:cNvPr id="2105" name="Rectangle 13"/>
            <p:cNvSpPr>
              <a:spLocks noChangeArrowheads="1"/>
            </p:cNvSpPr>
            <p:nvPr/>
          </p:nvSpPr>
          <p:spPr bwMode="auto">
            <a:xfrm>
              <a:off x="448" y="489"/>
              <a:ext cx="1104" cy="960"/>
            </a:xfrm>
            <a:prstGeom prst="rect">
              <a:avLst/>
            </a:prstGeom>
            <a:solidFill>
              <a:schemeClr val="bg1"/>
            </a:solidFill>
            <a:ln w="9525">
              <a:solidFill>
                <a:schemeClr val="tx1"/>
              </a:solidFill>
              <a:miter lim="800000"/>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3130" name="Text Box 14"/>
            <p:cNvSpPr txBox="1">
              <a:spLocks noChangeArrowheads="1"/>
            </p:cNvSpPr>
            <p:nvPr/>
          </p:nvSpPr>
          <p:spPr bwMode="auto">
            <a:xfrm>
              <a:off x="457" y="1075"/>
              <a:ext cx="1125" cy="346"/>
            </a:xfrm>
            <a:prstGeom prst="rect">
              <a:avLst/>
            </a:prstGeom>
            <a:noFill/>
            <a:ln w="9525">
              <a:noFill/>
              <a:miter lim="800000"/>
              <a:headEnd/>
              <a:tailEnd/>
            </a:ln>
          </p:spPr>
          <p:txBody>
            <a:bodyPr wrap="none" anchor="ctr">
              <a:spAutoFit/>
            </a:bodyPr>
            <a:lstStyle/>
            <a:p>
              <a:pPr algn="ctr"/>
              <a:r>
                <a:rPr lang="en-GB" altLang="en-GB" sz="1500">
                  <a:latin typeface="Times New Roman" pitchFamily="18" charset="0"/>
                  <a:cs typeface="Times New Roman" pitchFamily="18" charset="0"/>
                </a:rPr>
                <a:t>Studies of</a:t>
              </a:r>
              <a:br>
                <a:rPr lang="en-GB" altLang="en-GB" sz="1500">
                  <a:latin typeface="Times New Roman" pitchFamily="18" charset="0"/>
                  <a:cs typeface="Times New Roman" pitchFamily="18" charset="0"/>
                </a:rPr>
              </a:br>
              <a:r>
                <a:rPr lang="en-GB" altLang="en-GB" sz="1500">
                  <a:latin typeface="Times New Roman" pitchFamily="18" charset="0"/>
                  <a:cs typeface="Times New Roman" pitchFamily="18" charset="0"/>
                </a:rPr>
                <a:t>Disease Mechanisms</a:t>
              </a:r>
            </a:p>
          </p:txBody>
        </p:sp>
        <p:pic>
          <p:nvPicPr>
            <p:cNvPr id="3131" name="Picture 15"/>
            <p:cNvPicPr>
              <a:picLocks noChangeAspect="1" noChangeArrowheads="1"/>
            </p:cNvPicPr>
            <p:nvPr/>
          </p:nvPicPr>
          <p:blipFill>
            <a:blip r:embed="rId4">
              <a:duotone>
                <a:prstClr val="black"/>
                <a:schemeClr val="accent2">
                  <a:tint val="45000"/>
                  <a:satMod val="400000"/>
                </a:schemeClr>
              </a:duotone>
            </a:blip>
            <a:srcRect r="4643"/>
            <a:stretch>
              <a:fillRect/>
            </a:stretch>
          </p:blipFill>
          <p:spPr bwMode="auto">
            <a:xfrm>
              <a:off x="860" y="528"/>
              <a:ext cx="294" cy="522"/>
            </a:xfrm>
            <a:prstGeom prst="rect">
              <a:avLst/>
            </a:prstGeom>
            <a:noFill/>
            <a:ln w="9525">
              <a:noFill/>
              <a:miter lim="800000"/>
              <a:headEnd/>
              <a:tailEnd/>
            </a:ln>
          </p:spPr>
        </p:pic>
      </p:grpSp>
      <p:grpSp>
        <p:nvGrpSpPr>
          <p:cNvPr id="5" name="Group 64"/>
          <p:cNvGrpSpPr>
            <a:grpSpLocks/>
          </p:cNvGrpSpPr>
          <p:nvPr/>
        </p:nvGrpSpPr>
        <p:grpSpPr bwMode="auto">
          <a:xfrm>
            <a:off x="6334125" y="1758950"/>
            <a:ext cx="1120775" cy="3435350"/>
            <a:chOff x="3814" y="1108"/>
            <a:chExt cx="706" cy="2164"/>
          </a:xfrm>
        </p:grpSpPr>
        <p:sp>
          <p:nvSpPr>
            <p:cNvPr id="2102" name="Line 16"/>
            <p:cNvSpPr>
              <a:spLocks noChangeShapeType="1"/>
            </p:cNvSpPr>
            <p:nvPr/>
          </p:nvSpPr>
          <p:spPr bwMode="auto">
            <a:xfrm>
              <a:off x="3814" y="3272"/>
              <a:ext cx="352" cy="0"/>
            </a:xfrm>
            <a:prstGeom prst="line">
              <a:avLst/>
            </a:prstGeom>
            <a:noFill/>
            <a:ln w="38100">
              <a:solidFill>
                <a:schemeClr val="tx1"/>
              </a:solidFill>
              <a:round/>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2103" name="Line 17"/>
            <p:cNvSpPr>
              <a:spLocks noChangeShapeType="1"/>
            </p:cNvSpPr>
            <p:nvPr/>
          </p:nvSpPr>
          <p:spPr bwMode="auto">
            <a:xfrm flipV="1">
              <a:off x="4159" y="1108"/>
              <a:ext cx="0" cy="2163"/>
            </a:xfrm>
            <a:prstGeom prst="line">
              <a:avLst/>
            </a:prstGeom>
            <a:noFill/>
            <a:ln w="38100">
              <a:solidFill>
                <a:schemeClr val="tx1"/>
              </a:solidFill>
              <a:round/>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2104" name="Line 18"/>
            <p:cNvSpPr>
              <a:spLocks noChangeShapeType="1"/>
            </p:cNvSpPr>
            <p:nvPr/>
          </p:nvSpPr>
          <p:spPr bwMode="auto">
            <a:xfrm>
              <a:off x="4160" y="1109"/>
              <a:ext cx="360" cy="0"/>
            </a:xfrm>
            <a:prstGeom prst="line">
              <a:avLst/>
            </a:prstGeom>
            <a:noFill/>
            <a:ln w="38100">
              <a:solidFill>
                <a:schemeClr val="tx1"/>
              </a:solidFill>
              <a:round/>
              <a:headEnd/>
              <a:tailEnd type="stealth" w="med" len="me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grpSp>
      <p:grpSp>
        <p:nvGrpSpPr>
          <p:cNvPr id="6" name="Group 63"/>
          <p:cNvGrpSpPr>
            <a:grpSpLocks/>
          </p:cNvGrpSpPr>
          <p:nvPr/>
        </p:nvGrpSpPr>
        <p:grpSpPr bwMode="auto">
          <a:xfrm>
            <a:off x="2746375" y="1436688"/>
            <a:ext cx="1335088" cy="3867150"/>
            <a:chOff x="1554" y="905"/>
            <a:chExt cx="841" cy="2436"/>
          </a:xfrm>
        </p:grpSpPr>
        <p:sp>
          <p:nvSpPr>
            <p:cNvPr id="2096" name="Line 20"/>
            <p:cNvSpPr>
              <a:spLocks noChangeShapeType="1"/>
            </p:cNvSpPr>
            <p:nvPr/>
          </p:nvSpPr>
          <p:spPr bwMode="auto">
            <a:xfrm>
              <a:off x="1580" y="1101"/>
              <a:ext cx="292" cy="938"/>
            </a:xfrm>
            <a:prstGeom prst="line">
              <a:avLst/>
            </a:prstGeom>
            <a:noFill/>
            <a:ln w="38100">
              <a:solidFill>
                <a:schemeClr val="tx1"/>
              </a:solidFill>
              <a:round/>
              <a:headEnd/>
              <a:tailEnd type="stealth" w="med" len="me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2097" name="Line 21"/>
            <p:cNvSpPr>
              <a:spLocks noChangeShapeType="1"/>
            </p:cNvSpPr>
            <p:nvPr/>
          </p:nvSpPr>
          <p:spPr bwMode="auto">
            <a:xfrm>
              <a:off x="1554" y="2149"/>
              <a:ext cx="232" cy="0"/>
            </a:xfrm>
            <a:prstGeom prst="line">
              <a:avLst/>
            </a:prstGeom>
            <a:noFill/>
            <a:ln w="38100">
              <a:solidFill>
                <a:schemeClr val="tx1"/>
              </a:solidFill>
              <a:round/>
              <a:headEnd/>
              <a:tailEnd type="stealth" w="med" len="me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2098" name="Line 22"/>
            <p:cNvSpPr>
              <a:spLocks noChangeShapeType="1"/>
            </p:cNvSpPr>
            <p:nvPr/>
          </p:nvSpPr>
          <p:spPr bwMode="auto">
            <a:xfrm flipV="1">
              <a:off x="1554" y="2251"/>
              <a:ext cx="292" cy="1090"/>
            </a:xfrm>
            <a:prstGeom prst="line">
              <a:avLst/>
            </a:prstGeom>
            <a:noFill/>
            <a:ln w="38100">
              <a:solidFill>
                <a:schemeClr val="tx1"/>
              </a:solidFill>
              <a:round/>
              <a:headEnd/>
              <a:tailEnd type="stealth" w="med" len="me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2099" name="Line 23"/>
            <p:cNvSpPr>
              <a:spLocks noChangeShapeType="1"/>
            </p:cNvSpPr>
            <p:nvPr/>
          </p:nvSpPr>
          <p:spPr bwMode="auto">
            <a:xfrm>
              <a:off x="1891" y="2147"/>
              <a:ext cx="150" cy="0"/>
            </a:xfrm>
            <a:prstGeom prst="line">
              <a:avLst/>
            </a:prstGeom>
            <a:noFill/>
            <a:ln w="38100">
              <a:solidFill>
                <a:schemeClr val="tx1"/>
              </a:solidFill>
              <a:round/>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2100" name="Line 24"/>
            <p:cNvSpPr>
              <a:spLocks noChangeShapeType="1"/>
            </p:cNvSpPr>
            <p:nvPr/>
          </p:nvSpPr>
          <p:spPr bwMode="auto">
            <a:xfrm flipV="1">
              <a:off x="2034" y="905"/>
              <a:ext cx="0" cy="1241"/>
            </a:xfrm>
            <a:prstGeom prst="line">
              <a:avLst/>
            </a:prstGeom>
            <a:noFill/>
            <a:ln w="38100">
              <a:solidFill>
                <a:schemeClr val="tx1"/>
              </a:solidFill>
              <a:round/>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2101" name="Line 25"/>
            <p:cNvSpPr>
              <a:spLocks noChangeShapeType="1"/>
            </p:cNvSpPr>
            <p:nvPr/>
          </p:nvSpPr>
          <p:spPr bwMode="auto">
            <a:xfrm>
              <a:off x="2035" y="906"/>
              <a:ext cx="360" cy="0"/>
            </a:xfrm>
            <a:prstGeom prst="line">
              <a:avLst/>
            </a:prstGeom>
            <a:noFill/>
            <a:ln w="38100">
              <a:solidFill>
                <a:schemeClr val="tx1"/>
              </a:solidFill>
              <a:round/>
              <a:headEnd/>
              <a:tailEnd type="stealth" w="med" len="me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grpSp>
      <p:grpSp>
        <p:nvGrpSpPr>
          <p:cNvPr id="7" name="Group 66"/>
          <p:cNvGrpSpPr>
            <a:grpSpLocks/>
          </p:cNvGrpSpPr>
          <p:nvPr/>
        </p:nvGrpSpPr>
        <p:grpSpPr bwMode="auto">
          <a:xfrm>
            <a:off x="7437438" y="2259013"/>
            <a:ext cx="1320800" cy="1817687"/>
            <a:chOff x="4509" y="1423"/>
            <a:chExt cx="832" cy="1145"/>
          </a:xfrm>
        </p:grpSpPr>
        <p:grpSp>
          <p:nvGrpSpPr>
            <p:cNvPr id="8" name="Group 60"/>
            <p:cNvGrpSpPr>
              <a:grpSpLocks/>
            </p:cNvGrpSpPr>
            <p:nvPr/>
          </p:nvGrpSpPr>
          <p:grpSpPr bwMode="auto">
            <a:xfrm>
              <a:off x="4509" y="1767"/>
              <a:ext cx="832" cy="801"/>
              <a:chOff x="4509" y="1767"/>
              <a:chExt cx="832" cy="801"/>
            </a:xfrm>
          </p:grpSpPr>
          <p:sp>
            <p:nvSpPr>
              <p:cNvPr id="2093" name="Rectangle 2"/>
              <p:cNvSpPr>
                <a:spLocks noChangeArrowheads="1"/>
              </p:cNvSpPr>
              <p:nvPr/>
            </p:nvSpPr>
            <p:spPr bwMode="auto">
              <a:xfrm>
                <a:off x="4528" y="1767"/>
                <a:ext cx="768" cy="794"/>
              </a:xfrm>
              <a:prstGeom prst="rect">
                <a:avLst/>
              </a:prstGeom>
              <a:solidFill>
                <a:schemeClr val="bg1"/>
              </a:solidFill>
              <a:ln w="9525">
                <a:solidFill>
                  <a:schemeClr val="tx1"/>
                </a:solidFill>
                <a:miter lim="800000"/>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pic>
            <p:nvPicPr>
              <p:cNvPr id="3118" name="Picture 3"/>
              <p:cNvPicPr>
                <a:picLocks noChangeAspect="1" noChangeArrowheads="1"/>
              </p:cNvPicPr>
              <p:nvPr/>
            </p:nvPicPr>
            <p:blipFill>
              <a:blip r:embed="rId5"/>
              <a:srcRect/>
              <a:stretch>
                <a:fillRect/>
              </a:stretch>
            </p:blipFill>
            <p:spPr bwMode="auto">
              <a:xfrm>
                <a:off x="4618" y="1804"/>
                <a:ext cx="598" cy="426"/>
              </a:xfrm>
              <a:prstGeom prst="rect">
                <a:avLst/>
              </a:prstGeom>
              <a:solidFill>
                <a:schemeClr val="bg1"/>
              </a:solidFill>
              <a:ln w="9525">
                <a:noFill/>
                <a:miter lim="800000"/>
                <a:headEnd/>
                <a:tailEnd/>
              </a:ln>
            </p:spPr>
          </p:pic>
          <p:sp>
            <p:nvSpPr>
              <p:cNvPr id="3119" name="Text Box 4"/>
              <p:cNvSpPr txBox="1">
                <a:spLocks noChangeArrowheads="1"/>
              </p:cNvSpPr>
              <p:nvPr/>
            </p:nvSpPr>
            <p:spPr bwMode="auto">
              <a:xfrm>
                <a:off x="4509" y="2270"/>
                <a:ext cx="832" cy="298"/>
              </a:xfrm>
              <a:prstGeom prst="rect">
                <a:avLst/>
              </a:prstGeom>
              <a:noFill/>
              <a:ln w="9525">
                <a:noFill/>
                <a:miter lim="800000"/>
                <a:headEnd/>
                <a:tailEnd/>
              </a:ln>
            </p:spPr>
            <p:txBody>
              <a:bodyPr wrap="none" anchor="ctr">
                <a:spAutoFit/>
              </a:bodyPr>
              <a:lstStyle/>
              <a:p>
                <a:pPr algn="ctr"/>
                <a:r>
                  <a:rPr lang="en-GB" altLang="en-GB" sz="1400">
                    <a:latin typeface="Times New Roman" pitchFamily="18" charset="0"/>
                    <a:cs typeface="Times New Roman" pitchFamily="18" charset="0"/>
                  </a:rPr>
                  <a:t>Human Studies </a:t>
                </a:r>
              </a:p>
              <a:p>
                <a:pPr algn="ctr"/>
                <a:r>
                  <a:rPr lang="en-GB" altLang="en-GB" sz="1100">
                    <a:latin typeface="Times New Roman" pitchFamily="18" charset="0"/>
                    <a:cs typeface="Times New Roman" pitchFamily="18" charset="0"/>
                  </a:rPr>
                  <a:t>Phases I,II, III</a:t>
                </a:r>
                <a:endParaRPr lang="en-GB" altLang="en-GB" sz="2000">
                  <a:latin typeface="Times New Roman" pitchFamily="18" charset="0"/>
                  <a:cs typeface="Times New Roman" pitchFamily="18" charset="0"/>
                </a:endParaRPr>
              </a:p>
            </p:txBody>
          </p:sp>
        </p:grpSp>
        <p:sp>
          <p:nvSpPr>
            <p:cNvPr id="2092" name="Line 26"/>
            <p:cNvSpPr>
              <a:spLocks noChangeShapeType="1"/>
            </p:cNvSpPr>
            <p:nvPr/>
          </p:nvSpPr>
          <p:spPr bwMode="auto">
            <a:xfrm flipH="1">
              <a:off x="4916" y="1423"/>
              <a:ext cx="1" cy="287"/>
            </a:xfrm>
            <a:prstGeom prst="line">
              <a:avLst/>
            </a:prstGeom>
            <a:noFill/>
            <a:ln w="38100">
              <a:solidFill>
                <a:schemeClr val="tx1"/>
              </a:solidFill>
              <a:round/>
              <a:headEnd/>
              <a:tailEnd type="stealth" w="med" len="me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grpSp>
      <p:grpSp>
        <p:nvGrpSpPr>
          <p:cNvPr id="9" name="Group 56"/>
          <p:cNvGrpSpPr>
            <a:grpSpLocks/>
          </p:cNvGrpSpPr>
          <p:nvPr/>
        </p:nvGrpSpPr>
        <p:grpSpPr bwMode="auto">
          <a:xfrm>
            <a:off x="4078289" y="822325"/>
            <a:ext cx="2389188" cy="1565276"/>
            <a:chOff x="2393" y="518"/>
            <a:chExt cx="1505" cy="986"/>
          </a:xfrm>
        </p:grpSpPr>
        <p:sp>
          <p:nvSpPr>
            <p:cNvPr id="2088" name="Rectangle 29"/>
            <p:cNvSpPr>
              <a:spLocks noChangeArrowheads="1"/>
            </p:cNvSpPr>
            <p:nvPr/>
          </p:nvSpPr>
          <p:spPr bwMode="auto">
            <a:xfrm>
              <a:off x="2416" y="518"/>
              <a:ext cx="1392" cy="946"/>
            </a:xfrm>
            <a:prstGeom prst="rect">
              <a:avLst/>
            </a:prstGeom>
            <a:solidFill>
              <a:schemeClr val="bg1"/>
            </a:solidFill>
            <a:ln w="9525">
              <a:solidFill>
                <a:schemeClr val="tx1"/>
              </a:solidFill>
              <a:miter lim="800000"/>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3113" name="Text Box 30"/>
            <p:cNvSpPr txBox="1">
              <a:spLocks noChangeArrowheads="1"/>
            </p:cNvSpPr>
            <p:nvPr/>
          </p:nvSpPr>
          <p:spPr bwMode="auto">
            <a:xfrm>
              <a:off x="2393" y="1097"/>
              <a:ext cx="1505" cy="407"/>
            </a:xfrm>
            <a:prstGeom prst="rect">
              <a:avLst/>
            </a:prstGeom>
            <a:noFill/>
            <a:ln w="9525">
              <a:noFill/>
              <a:miter lim="800000"/>
              <a:headEnd/>
              <a:tailEnd/>
            </a:ln>
          </p:spPr>
          <p:txBody>
            <a:bodyPr wrap="none" anchor="ctr">
              <a:spAutoFit/>
            </a:bodyPr>
            <a:lstStyle/>
            <a:p>
              <a:pPr algn="ctr"/>
              <a:r>
                <a:rPr lang="en-GB" altLang="en-GB" sz="1400">
                  <a:latin typeface="Times New Roman" pitchFamily="18" charset="0"/>
                  <a:cs typeface="Times New Roman" pitchFamily="18" charset="0"/>
                </a:rPr>
                <a:t>Target</a:t>
              </a:r>
            </a:p>
            <a:p>
              <a:pPr algn="ctr"/>
              <a:r>
                <a:rPr lang="en-GB" altLang="en-GB" sz="1100">
                  <a:latin typeface="Times New Roman" pitchFamily="18" charset="0"/>
                  <a:cs typeface="Times New Roman" pitchFamily="18" charset="0"/>
                </a:rPr>
                <a:t>-receptor;  -ion channel;  -transporter;</a:t>
              </a:r>
              <a:br>
                <a:rPr lang="en-GB" altLang="en-GB" sz="1100">
                  <a:latin typeface="Times New Roman" pitchFamily="18" charset="0"/>
                  <a:cs typeface="Times New Roman" pitchFamily="18" charset="0"/>
                </a:rPr>
              </a:br>
              <a:r>
                <a:rPr lang="en-GB" altLang="en-GB" sz="1100">
                  <a:latin typeface="Times New Roman" pitchFamily="18" charset="0"/>
                  <a:cs typeface="Times New Roman" pitchFamily="18" charset="0"/>
                </a:rPr>
                <a:t>-enzyme;  - signalling molecule</a:t>
              </a:r>
            </a:p>
          </p:txBody>
        </p:sp>
        <p:pic>
          <p:nvPicPr>
            <p:cNvPr id="2090" name="Picture 36"/>
            <p:cNvPicPr>
              <a:picLocks noChangeAspect="1" noChangeArrowheads="1"/>
            </p:cNvPicPr>
            <p:nvPr/>
          </p:nvPicPr>
          <p:blipFill>
            <a:blip r:embed="rId6"/>
            <a:srcRect/>
            <a:stretch>
              <a:fillRect/>
            </a:stretch>
          </p:blipFill>
          <p:spPr bwMode="auto">
            <a:xfrm>
              <a:off x="2824" y="533"/>
              <a:ext cx="437" cy="569"/>
            </a:xfrm>
            <a:prstGeom prst="rect">
              <a:avLst/>
            </a:prstGeom>
            <a:noFill/>
            <a:ln w="9525">
              <a:noFill/>
              <a:miter lim="800000"/>
              <a:headEnd/>
              <a:tailEnd/>
            </a:ln>
            <a:effectLst>
              <a:outerShdw dist="35921" dir="2700000" algn="ctr" rotWithShape="0">
                <a:schemeClr val="folHlink"/>
              </a:outerShdw>
            </a:effectLst>
          </p:spPr>
        </p:pic>
      </p:grpSp>
      <p:grpSp>
        <p:nvGrpSpPr>
          <p:cNvPr id="10" name="Group 68"/>
          <p:cNvGrpSpPr>
            <a:grpSpLocks/>
          </p:cNvGrpSpPr>
          <p:nvPr/>
        </p:nvGrpSpPr>
        <p:grpSpPr bwMode="auto">
          <a:xfrm>
            <a:off x="4051300" y="2352675"/>
            <a:ext cx="2139950" cy="1919288"/>
            <a:chOff x="2376" y="1482"/>
            <a:chExt cx="1348" cy="1209"/>
          </a:xfrm>
        </p:grpSpPr>
        <p:sp>
          <p:nvSpPr>
            <p:cNvPr id="2083" name="Line 31"/>
            <p:cNvSpPr>
              <a:spLocks noChangeShapeType="1"/>
            </p:cNvSpPr>
            <p:nvPr/>
          </p:nvSpPr>
          <p:spPr bwMode="auto">
            <a:xfrm flipH="1">
              <a:off x="3070" y="1482"/>
              <a:ext cx="0" cy="185"/>
            </a:xfrm>
            <a:prstGeom prst="line">
              <a:avLst/>
            </a:prstGeom>
            <a:noFill/>
            <a:ln w="38100">
              <a:solidFill>
                <a:schemeClr val="tx1"/>
              </a:solidFill>
              <a:round/>
              <a:headEnd/>
              <a:tailEnd type="stealth" w="med" len="me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grpSp>
          <p:nvGrpSpPr>
            <p:cNvPr id="11" name="Group 57"/>
            <p:cNvGrpSpPr>
              <a:grpSpLocks/>
            </p:cNvGrpSpPr>
            <p:nvPr/>
          </p:nvGrpSpPr>
          <p:grpSpPr bwMode="auto">
            <a:xfrm>
              <a:off x="2376" y="1679"/>
              <a:ext cx="1348" cy="1012"/>
              <a:chOff x="2376" y="1679"/>
              <a:chExt cx="1348" cy="1012"/>
            </a:xfrm>
          </p:grpSpPr>
          <p:sp>
            <p:nvSpPr>
              <p:cNvPr id="2085" name="Rectangle 27"/>
              <p:cNvSpPr>
                <a:spLocks noChangeArrowheads="1"/>
              </p:cNvSpPr>
              <p:nvPr/>
            </p:nvSpPr>
            <p:spPr bwMode="auto">
              <a:xfrm>
                <a:off x="2417" y="1679"/>
                <a:ext cx="1307" cy="997"/>
              </a:xfrm>
              <a:prstGeom prst="rect">
                <a:avLst/>
              </a:prstGeom>
              <a:solidFill>
                <a:schemeClr val="bg1"/>
              </a:solidFill>
              <a:ln w="9525">
                <a:solidFill>
                  <a:schemeClr val="tx1"/>
                </a:solidFill>
                <a:miter lim="800000"/>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3110" name="Text Box 28"/>
              <p:cNvSpPr txBox="1">
                <a:spLocks noChangeArrowheads="1"/>
              </p:cNvSpPr>
              <p:nvPr/>
            </p:nvSpPr>
            <p:spPr bwMode="auto">
              <a:xfrm>
                <a:off x="2376" y="2226"/>
                <a:ext cx="1306" cy="465"/>
              </a:xfrm>
              <a:prstGeom prst="rect">
                <a:avLst/>
              </a:prstGeom>
              <a:noFill/>
              <a:ln w="9525">
                <a:noFill/>
                <a:miter lim="800000"/>
                <a:headEnd/>
                <a:tailEnd/>
              </a:ln>
            </p:spPr>
            <p:txBody>
              <a:bodyPr wrap="none" anchor="ctr">
                <a:spAutoFit/>
              </a:bodyPr>
              <a:lstStyle/>
              <a:p>
                <a:pPr lvl="1"/>
                <a:r>
                  <a:rPr lang="en-GB" altLang="en-GB" sz="1200">
                    <a:latin typeface="Times New Roman" pitchFamily="18" charset="0"/>
                    <a:cs typeface="Times New Roman" pitchFamily="18" charset="0"/>
                  </a:rPr>
                  <a:t>Lead Search</a:t>
                </a:r>
                <a:endParaRPr lang="en-GB" altLang="en-GB" sz="1300">
                  <a:latin typeface="Times New Roman" pitchFamily="18" charset="0"/>
                  <a:cs typeface="Times New Roman" pitchFamily="18" charset="0"/>
                </a:endParaRPr>
              </a:p>
              <a:p>
                <a:r>
                  <a:rPr lang="en-GB" altLang="en-GB" sz="1000">
                    <a:latin typeface="Times New Roman" pitchFamily="18" charset="0"/>
                    <a:cs typeface="Times New Roman" pitchFamily="18" charset="0"/>
                  </a:rPr>
                  <a:t>-Develop assays (use of automation)</a:t>
                </a:r>
              </a:p>
              <a:p>
                <a:r>
                  <a:rPr lang="en-GB" altLang="en-GB" sz="1000">
                    <a:latin typeface="Times New Roman" pitchFamily="18" charset="0"/>
                    <a:cs typeface="Times New Roman" pitchFamily="18" charset="0"/>
                  </a:rPr>
                  <a:t> -Chemical diversity</a:t>
                </a:r>
              </a:p>
              <a:p>
                <a:r>
                  <a:rPr lang="en-GB" altLang="en-GB" sz="1000">
                    <a:latin typeface="Times New Roman" pitchFamily="18" charset="0"/>
                    <a:cs typeface="Times New Roman" pitchFamily="18" charset="0"/>
                  </a:rPr>
                  <a:t>-Highly iterative process</a:t>
                </a:r>
              </a:p>
            </p:txBody>
          </p:sp>
          <p:pic>
            <p:nvPicPr>
              <p:cNvPr id="2087" name="Picture 37"/>
              <p:cNvPicPr>
                <a:picLocks noChangeAspect="1" noChangeArrowheads="1"/>
              </p:cNvPicPr>
              <p:nvPr/>
            </p:nvPicPr>
            <p:blipFill>
              <a:blip r:embed="rId7"/>
              <a:srcRect/>
              <a:stretch>
                <a:fillRect/>
              </a:stretch>
            </p:blipFill>
            <p:spPr bwMode="auto">
              <a:xfrm>
                <a:off x="2688" y="1680"/>
                <a:ext cx="719" cy="631"/>
              </a:xfrm>
              <a:prstGeom prst="rect">
                <a:avLst/>
              </a:prstGeom>
              <a:noFill/>
              <a:ln w="9525">
                <a:noFill/>
                <a:miter lim="800000"/>
                <a:headEnd/>
                <a:tailEnd/>
              </a:ln>
              <a:effectLst>
                <a:outerShdw dist="35921" dir="2700000" algn="ctr" rotWithShape="0">
                  <a:schemeClr val="folHlink"/>
                </a:outerShdw>
              </a:effectLst>
            </p:spPr>
          </p:pic>
        </p:grpSp>
      </p:grpSp>
      <p:grpSp>
        <p:nvGrpSpPr>
          <p:cNvPr id="12" name="Group 39"/>
          <p:cNvGrpSpPr>
            <a:grpSpLocks/>
          </p:cNvGrpSpPr>
          <p:nvPr/>
        </p:nvGrpSpPr>
        <p:grpSpPr bwMode="auto">
          <a:xfrm>
            <a:off x="1041400" y="2736850"/>
            <a:ext cx="1574800" cy="1530350"/>
            <a:chOff x="549" y="1881"/>
            <a:chExt cx="1075" cy="964"/>
          </a:xfrm>
        </p:grpSpPr>
        <p:sp>
          <p:nvSpPr>
            <p:cNvPr id="2080" name="Rectangle 40"/>
            <p:cNvSpPr>
              <a:spLocks noChangeArrowheads="1"/>
            </p:cNvSpPr>
            <p:nvPr/>
          </p:nvSpPr>
          <p:spPr bwMode="auto">
            <a:xfrm>
              <a:off x="549" y="1881"/>
              <a:ext cx="1063" cy="960"/>
            </a:xfrm>
            <a:prstGeom prst="rect">
              <a:avLst/>
            </a:prstGeom>
            <a:solidFill>
              <a:schemeClr val="bg1"/>
            </a:solidFill>
            <a:ln w="9525">
              <a:solidFill>
                <a:schemeClr val="tx1"/>
              </a:solidFill>
              <a:miter lim="800000"/>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pic>
          <p:nvPicPr>
            <p:cNvPr id="3105" name="Picture 41"/>
            <p:cNvPicPr>
              <a:picLocks noChangeAspect="1" noChangeArrowheads="1"/>
            </p:cNvPicPr>
            <p:nvPr/>
          </p:nvPicPr>
          <p:blipFill>
            <a:blip r:embed="rId8"/>
            <a:srcRect/>
            <a:stretch>
              <a:fillRect/>
            </a:stretch>
          </p:blipFill>
          <p:spPr bwMode="auto">
            <a:xfrm>
              <a:off x="791" y="1896"/>
              <a:ext cx="520" cy="807"/>
            </a:xfrm>
            <a:prstGeom prst="rect">
              <a:avLst/>
            </a:prstGeom>
            <a:solidFill>
              <a:schemeClr val="tx1"/>
            </a:solidFill>
            <a:ln w="9525">
              <a:noFill/>
              <a:miter lim="800000"/>
              <a:headEnd/>
              <a:tailEnd/>
            </a:ln>
          </p:spPr>
        </p:pic>
        <p:sp>
          <p:nvSpPr>
            <p:cNvPr id="3106" name="Text Box 42"/>
            <p:cNvSpPr txBox="1">
              <a:spLocks noChangeArrowheads="1"/>
            </p:cNvSpPr>
            <p:nvPr/>
          </p:nvSpPr>
          <p:spPr bwMode="auto">
            <a:xfrm>
              <a:off x="550" y="2643"/>
              <a:ext cx="1074" cy="202"/>
            </a:xfrm>
            <a:prstGeom prst="rect">
              <a:avLst/>
            </a:prstGeom>
            <a:noFill/>
            <a:ln w="9525">
              <a:noFill/>
              <a:miter lim="800000"/>
              <a:headEnd/>
              <a:tailEnd/>
            </a:ln>
          </p:spPr>
          <p:txBody>
            <a:bodyPr wrap="none" anchor="ctr">
              <a:spAutoFit/>
            </a:bodyPr>
            <a:lstStyle/>
            <a:p>
              <a:pPr algn="ctr"/>
              <a:r>
                <a:rPr lang="en-GB" altLang="en-GB" sz="1500">
                  <a:latin typeface="Times New Roman" pitchFamily="18" charset="0"/>
                  <a:cs typeface="Times New Roman" pitchFamily="18" charset="0"/>
                </a:rPr>
                <a:t>Molecular Studies</a:t>
              </a:r>
              <a:endParaRPr lang="en-GB" altLang="en-GB" sz="2400" b="1">
                <a:latin typeface="Times New Roman" pitchFamily="18" charset="0"/>
                <a:cs typeface="Times New Roman" pitchFamily="18" charset="0"/>
              </a:endParaRPr>
            </a:p>
          </p:txBody>
        </p:sp>
      </p:grpSp>
      <p:grpSp>
        <p:nvGrpSpPr>
          <p:cNvPr id="13" name="Group 70"/>
          <p:cNvGrpSpPr>
            <a:grpSpLocks/>
          </p:cNvGrpSpPr>
          <p:nvPr/>
        </p:nvGrpSpPr>
        <p:grpSpPr bwMode="auto">
          <a:xfrm>
            <a:off x="2794000" y="4254500"/>
            <a:ext cx="3505200" cy="2268538"/>
            <a:chOff x="1584" y="2680"/>
            <a:chExt cx="2208" cy="1429"/>
          </a:xfrm>
        </p:grpSpPr>
        <p:grpSp>
          <p:nvGrpSpPr>
            <p:cNvPr id="14" name="Group 67"/>
            <p:cNvGrpSpPr>
              <a:grpSpLocks/>
            </p:cNvGrpSpPr>
            <p:nvPr/>
          </p:nvGrpSpPr>
          <p:grpSpPr bwMode="auto">
            <a:xfrm>
              <a:off x="2304" y="2680"/>
              <a:ext cx="1488" cy="1429"/>
              <a:chOff x="2304" y="2680"/>
              <a:chExt cx="1488" cy="1429"/>
            </a:xfrm>
          </p:grpSpPr>
          <p:sp>
            <p:nvSpPr>
              <p:cNvPr id="2075" name="Line 32"/>
              <p:cNvSpPr>
                <a:spLocks noChangeShapeType="1"/>
              </p:cNvSpPr>
              <p:nvPr/>
            </p:nvSpPr>
            <p:spPr bwMode="auto">
              <a:xfrm flipH="1">
                <a:off x="3070" y="2680"/>
                <a:ext cx="0" cy="185"/>
              </a:xfrm>
              <a:prstGeom prst="line">
                <a:avLst/>
              </a:prstGeom>
              <a:noFill/>
              <a:ln w="38100">
                <a:solidFill>
                  <a:schemeClr val="tx1"/>
                </a:solidFill>
                <a:round/>
                <a:headEnd/>
                <a:tailEnd type="stealth" w="med" len="me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grpSp>
            <p:nvGrpSpPr>
              <p:cNvPr id="15" name="Group 58"/>
              <p:cNvGrpSpPr>
                <a:grpSpLocks/>
              </p:cNvGrpSpPr>
              <p:nvPr/>
            </p:nvGrpSpPr>
            <p:grpSpPr bwMode="auto">
              <a:xfrm>
                <a:off x="2304" y="2880"/>
                <a:ext cx="1488" cy="1229"/>
                <a:chOff x="2304" y="2880"/>
                <a:chExt cx="1488" cy="1229"/>
              </a:xfrm>
            </p:grpSpPr>
            <p:sp>
              <p:nvSpPr>
                <p:cNvPr id="2077" name="Rectangle 5"/>
                <p:cNvSpPr>
                  <a:spLocks noChangeArrowheads="1"/>
                </p:cNvSpPr>
                <p:nvPr/>
              </p:nvSpPr>
              <p:spPr bwMode="auto">
                <a:xfrm>
                  <a:off x="2304" y="2880"/>
                  <a:ext cx="1488" cy="1200"/>
                </a:xfrm>
                <a:prstGeom prst="rect">
                  <a:avLst/>
                </a:prstGeom>
                <a:solidFill>
                  <a:schemeClr val="bg1"/>
                </a:solidFill>
                <a:ln w="9525">
                  <a:solidFill>
                    <a:schemeClr val="tx1"/>
                  </a:solidFill>
                  <a:miter lim="800000"/>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3102" name="Text Box 6"/>
                <p:cNvSpPr txBox="1">
                  <a:spLocks noChangeArrowheads="1"/>
                </p:cNvSpPr>
                <p:nvPr/>
              </p:nvSpPr>
              <p:spPr bwMode="auto">
                <a:xfrm>
                  <a:off x="2352" y="3360"/>
                  <a:ext cx="1222" cy="749"/>
                </a:xfrm>
                <a:prstGeom prst="rect">
                  <a:avLst/>
                </a:prstGeom>
                <a:noFill/>
                <a:ln w="9525">
                  <a:noFill/>
                  <a:miter lim="800000"/>
                  <a:headEnd/>
                  <a:tailEnd/>
                </a:ln>
              </p:spPr>
              <p:txBody>
                <a:bodyPr anchor="ctr">
                  <a:spAutoFit/>
                </a:bodyPr>
                <a:lstStyle/>
                <a:p>
                  <a:pPr algn="ctr"/>
                  <a:r>
                    <a:rPr lang="en-GB" altLang="en-GB" sz="1200">
                      <a:latin typeface="Times New Roman" pitchFamily="18" charset="0"/>
                      <a:cs typeface="Times New Roman" pitchFamily="18" charset="0"/>
                    </a:rPr>
                    <a:t>Lead optimization</a:t>
                  </a:r>
                </a:p>
                <a:p>
                  <a:r>
                    <a:rPr lang="en-GB" altLang="en-GB" sz="1000">
                      <a:latin typeface="Times New Roman" pitchFamily="18" charset="0"/>
                      <a:cs typeface="Times New Roman" pitchFamily="18" charset="0"/>
                    </a:rPr>
                    <a:t>-selectivity </a:t>
                  </a:r>
                </a:p>
                <a:p>
                  <a:r>
                    <a:rPr lang="en-GB" altLang="en-GB" sz="1000">
                      <a:latin typeface="Times New Roman" pitchFamily="18" charset="0"/>
                      <a:cs typeface="Times New Roman" pitchFamily="18" charset="0"/>
                    </a:rPr>
                    <a:t>-efficacy in animal models</a:t>
                  </a:r>
                </a:p>
                <a:p>
                  <a:r>
                    <a:rPr lang="en-GB" altLang="en-GB" sz="1000">
                      <a:latin typeface="Times New Roman" pitchFamily="18" charset="0"/>
                      <a:cs typeface="Times New Roman" pitchFamily="18" charset="0"/>
                    </a:rPr>
                    <a:t>-tolerability: AEs mechanism-  </a:t>
                  </a:r>
                </a:p>
                <a:p>
                  <a:r>
                    <a:rPr lang="en-GB" altLang="en-GB" sz="1000">
                      <a:latin typeface="Times New Roman" pitchFamily="18" charset="0"/>
                      <a:cs typeface="Times New Roman" pitchFamily="18" charset="0"/>
                    </a:rPr>
                    <a:t> based or structure-based?</a:t>
                  </a:r>
                  <a:br>
                    <a:rPr lang="en-GB" altLang="en-GB" sz="1000">
                      <a:latin typeface="Times New Roman" pitchFamily="18" charset="0"/>
                      <a:cs typeface="Times New Roman" pitchFamily="18" charset="0"/>
                    </a:rPr>
                  </a:br>
                  <a:r>
                    <a:rPr lang="en-GB" altLang="en-GB" sz="1000">
                      <a:latin typeface="Times New Roman" pitchFamily="18" charset="0"/>
                      <a:cs typeface="Times New Roman" pitchFamily="18" charset="0"/>
                    </a:rPr>
                    <a:t>-pharmacokinetics</a:t>
                  </a:r>
                </a:p>
                <a:p>
                  <a:r>
                    <a:rPr lang="en-GB" altLang="en-GB" sz="1000">
                      <a:latin typeface="Times New Roman" pitchFamily="18" charset="0"/>
                      <a:cs typeface="Times New Roman" pitchFamily="18" charset="0"/>
                    </a:rPr>
                    <a:t>-highly iterative process</a:t>
                  </a:r>
                </a:p>
              </p:txBody>
            </p:sp>
            <p:pic>
              <p:nvPicPr>
                <p:cNvPr id="2079" name="Picture 38"/>
                <p:cNvPicPr>
                  <a:picLocks noChangeAspect="1" noChangeArrowheads="1"/>
                </p:cNvPicPr>
                <p:nvPr/>
              </p:nvPicPr>
              <p:blipFill>
                <a:blip r:embed="rId9"/>
                <a:srcRect/>
                <a:stretch>
                  <a:fillRect/>
                </a:stretch>
              </p:blipFill>
              <p:spPr bwMode="auto">
                <a:xfrm>
                  <a:off x="2880" y="2928"/>
                  <a:ext cx="383" cy="480"/>
                </a:xfrm>
                <a:prstGeom prst="rect">
                  <a:avLst/>
                </a:prstGeom>
                <a:noFill/>
                <a:ln w="9525">
                  <a:noFill/>
                  <a:miter lim="800000"/>
                  <a:headEnd/>
                  <a:tailEnd/>
                </a:ln>
                <a:effectLst>
                  <a:outerShdw dist="35921" dir="2700000" algn="ctr" rotWithShape="0">
                    <a:schemeClr val="folHlink"/>
                  </a:outerShdw>
                </a:effectLst>
              </p:spPr>
            </p:pic>
          </p:grpSp>
        </p:grpSp>
        <p:sp>
          <p:nvSpPr>
            <p:cNvPr id="3098" name="Line 44"/>
            <p:cNvSpPr>
              <a:spLocks noChangeShapeType="1"/>
            </p:cNvSpPr>
            <p:nvPr/>
          </p:nvSpPr>
          <p:spPr bwMode="auto">
            <a:xfrm flipH="1" flipV="1">
              <a:off x="1584" y="3456"/>
              <a:ext cx="672" cy="144"/>
            </a:xfrm>
            <a:prstGeom prst="line">
              <a:avLst/>
            </a:prstGeom>
            <a:noFill/>
            <a:ln w="38100">
              <a:solidFill>
                <a:schemeClr val="tx1"/>
              </a:solidFill>
              <a:round/>
              <a:headEnd/>
              <a:tailEnd type="stealth" w="med" len="med"/>
            </a:ln>
          </p:spPr>
          <p:txBody>
            <a:bodyPr wrap="none" anchor="ctr"/>
            <a:lstStyle/>
            <a:p>
              <a:endParaRPr lang="en-US">
                <a:latin typeface="Times New Roman" pitchFamily="18" charset="0"/>
                <a:cs typeface="Times New Roman" pitchFamily="18" charset="0"/>
              </a:endParaRPr>
            </a:p>
          </p:txBody>
        </p:sp>
      </p:grpSp>
      <p:grpSp>
        <p:nvGrpSpPr>
          <p:cNvPr id="16" name="Group 65"/>
          <p:cNvGrpSpPr>
            <a:grpSpLocks/>
          </p:cNvGrpSpPr>
          <p:nvPr/>
        </p:nvGrpSpPr>
        <p:grpSpPr bwMode="auto">
          <a:xfrm>
            <a:off x="7424741" y="4068763"/>
            <a:ext cx="1370013" cy="1582737"/>
            <a:chOff x="4501" y="2563"/>
            <a:chExt cx="863" cy="997"/>
          </a:xfrm>
        </p:grpSpPr>
        <p:sp>
          <p:nvSpPr>
            <p:cNvPr id="2066" name="Line 19"/>
            <p:cNvSpPr>
              <a:spLocks noChangeShapeType="1"/>
            </p:cNvSpPr>
            <p:nvPr/>
          </p:nvSpPr>
          <p:spPr bwMode="auto">
            <a:xfrm flipH="1">
              <a:off x="4916" y="2563"/>
              <a:ext cx="1" cy="287"/>
            </a:xfrm>
            <a:prstGeom prst="line">
              <a:avLst/>
            </a:prstGeom>
            <a:noFill/>
            <a:ln w="38100">
              <a:solidFill>
                <a:schemeClr val="tx1"/>
              </a:solidFill>
              <a:round/>
              <a:headEnd/>
              <a:tailEnd type="stealth" w="med" len="me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grpSp>
          <p:nvGrpSpPr>
            <p:cNvPr id="17" name="Group 61"/>
            <p:cNvGrpSpPr>
              <a:grpSpLocks/>
            </p:cNvGrpSpPr>
            <p:nvPr/>
          </p:nvGrpSpPr>
          <p:grpSpPr bwMode="auto">
            <a:xfrm>
              <a:off x="4501" y="2945"/>
              <a:ext cx="863" cy="615"/>
              <a:chOff x="4501" y="2945"/>
              <a:chExt cx="863" cy="615"/>
            </a:xfrm>
          </p:grpSpPr>
          <p:sp>
            <p:nvSpPr>
              <p:cNvPr id="2068" name="Rectangle 33"/>
              <p:cNvSpPr>
                <a:spLocks noChangeArrowheads="1"/>
              </p:cNvSpPr>
              <p:nvPr/>
            </p:nvSpPr>
            <p:spPr bwMode="auto">
              <a:xfrm>
                <a:off x="4528" y="2945"/>
                <a:ext cx="816" cy="583"/>
              </a:xfrm>
              <a:prstGeom prst="rect">
                <a:avLst/>
              </a:prstGeom>
              <a:solidFill>
                <a:schemeClr val="bg1"/>
              </a:solidFill>
              <a:ln w="9525">
                <a:solidFill>
                  <a:schemeClr val="tx1"/>
                </a:solidFill>
                <a:miter lim="800000"/>
                <a:headEnd/>
                <a:tailEnd/>
              </a:ln>
              <a:effectLst>
                <a:outerShdw dist="35921" dir="2700000" algn="ctr" rotWithShape="0">
                  <a:schemeClr val="folHlink"/>
                </a:outerShdw>
              </a:effectLst>
            </p:spPr>
            <p:txBody>
              <a:bodyPr wrap="none" anchor="ctr"/>
              <a:lstStyle/>
              <a:p>
                <a:pPr>
                  <a:defRPr/>
                </a:pPr>
                <a:endParaRPr lang="en-US">
                  <a:latin typeface="Times New Roman" pitchFamily="18" charset="0"/>
                  <a:cs typeface="Times New Roman" pitchFamily="18" charset="0"/>
                </a:endParaRPr>
              </a:p>
            </p:txBody>
          </p:sp>
          <p:sp>
            <p:nvSpPr>
              <p:cNvPr id="3093" name="Text Box 34"/>
              <p:cNvSpPr txBox="1">
                <a:spLocks noChangeArrowheads="1"/>
              </p:cNvSpPr>
              <p:nvPr/>
            </p:nvSpPr>
            <p:spPr bwMode="auto">
              <a:xfrm>
                <a:off x="4501" y="3230"/>
                <a:ext cx="863" cy="330"/>
              </a:xfrm>
              <a:prstGeom prst="rect">
                <a:avLst/>
              </a:prstGeom>
              <a:noFill/>
              <a:ln w="9525">
                <a:noFill/>
                <a:miter lim="800000"/>
                <a:headEnd/>
                <a:tailEnd/>
              </a:ln>
            </p:spPr>
            <p:txBody>
              <a:bodyPr wrap="none" anchor="ctr">
                <a:spAutoFit/>
              </a:bodyPr>
              <a:lstStyle/>
              <a:p>
                <a:pPr algn="ctr"/>
                <a:r>
                  <a:rPr lang="en-GB" altLang="en-GB" sz="1400">
                    <a:latin typeface="Times New Roman" pitchFamily="18" charset="0"/>
                    <a:cs typeface="Times New Roman" pitchFamily="18" charset="0"/>
                  </a:rPr>
                  <a:t>Drug Approval</a:t>
                </a:r>
              </a:p>
              <a:p>
                <a:pPr algn="ctr"/>
                <a:r>
                  <a:rPr lang="en-GB" altLang="en-GB" sz="1400">
                    <a:latin typeface="Times New Roman" pitchFamily="18" charset="0"/>
                    <a:cs typeface="Times New Roman" pitchFamily="18" charset="0"/>
                  </a:rPr>
                  <a:t>and Registration</a:t>
                </a:r>
              </a:p>
            </p:txBody>
          </p:sp>
          <p:sp>
            <p:nvSpPr>
              <p:cNvPr id="3094" name="Oval 48"/>
              <p:cNvSpPr>
                <a:spLocks noChangeArrowheads="1"/>
              </p:cNvSpPr>
              <p:nvPr/>
            </p:nvSpPr>
            <p:spPr bwMode="auto">
              <a:xfrm>
                <a:off x="4800" y="2976"/>
                <a:ext cx="288" cy="288"/>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latin typeface="Times New Roman" pitchFamily="18" charset="0"/>
                  <a:cs typeface="Times New Roman" pitchFamily="18" charset="0"/>
                </a:endParaRPr>
              </a:p>
            </p:txBody>
          </p:sp>
          <p:sp>
            <p:nvSpPr>
              <p:cNvPr id="3095" name="Line 49"/>
              <p:cNvSpPr>
                <a:spLocks noChangeShapeType="1"/>
              </p:cNvSpPr>
              <p:nvPr/>
            </p:nvSpPr>
            <p:spPr bwMode="auto">
              <a:xfrm>
                <a:off x="4944" y="2976"/>
                <a:ext cx="0" cy="288"/>
              </a:xfrm>
              <a:prstGeom prst="line">
                <a:avLst/>
              </a:prstGeom>
              <a:noFill/>
              <a:ln w="12700">
                <a:solidFill>
                  <a:schemeClr val="bg2"/>
                </a:solidFill>
                <a:round/>
                <a:headEnd type="none" w="sm" len="sm"/>
                <a:tailEnd type="none" w="sm" len="sm"/>
              </a:ln>
            </p:spPr>
            <p:txBody>
              <a:bodyPr/>
              <a:lstStyle/>
              <a:p>
                <a:endParaRPr lang="en-US">
                  <a:latin typeface="Times New Roman" pitchFamily="18" charset="0"/>
                  <a:cs typeface="Times New Roman" pitchFamily="18" charset="0"/>
                </a:endParaRPr>
              </a:p>
            </p:txBody>
          </p:sp>
          <p:sp>
            <p:nvSpPr>
              <p:cNvPr id="3096" name="Line 50"/>
              <p:cNvSpPr>
                <a:spLocks noChangeShapeType="1"/>
              </p:cNvSpPr>
              <p:nvPr/>
            </p:nvSpPr>
            <p:spPr bwMode="auto">
              <a:xfrm rot="-5400000">
                <a:off x="4944" y="2976"/>
                <a:ext cx="0" cy="288"/>
              </a:xfrm>
              <a:prstGeom prst="line">
                <a:avLst/>
              </a:prstGeom>
              <a:noFill/>
              <a:ln w="12700">
                <a:solidFill>
                  <a:schemeClr val="bg2"/>
                </a:solidFill>
                <a:round/>
                <a:headEnd type="none" w="sm" len="sm"/>
                <a:tailEnd type="none" w="sm" len="sm"/>
              </a:ln>
            </p:spPr>
            <p:txBody>
              <a:bodyPr/>
              <a:lstStyle/>
              <a:p>
                <a:endParaRPr lang="en-US">
                  <a:latin typeface="Times New Roman" pitchFamily="18" charset="0"/>
                  <a:cs typeface="Times New Roman" pitchFamily="18" charset="0"/>
                </a:endParaRPr>
              </a:p>
            </p:txBody>
          </p:sp>
        </p:grpSp>
      </p:grpSp>
      <p:grpSp>
        <p:nvGrpSpPr>
          <p:cNvPr id="18" name="Group 69"/>
          <p:cNvGrpSpPr>
            <a:grpSpLocks/>
          </p:cNvGrpSpPr>
          <p:nvPr/>
        </p:nvGrpSpPr>
        <p:grpSpPr bwMode="auto">
          <a:xfrm>
            <a:off x="355600" y="76200"/>
            <a:ext cx="8940800" cy="846138"/>
            <a:chOff x="48" y="48"/>
            <a:chExt cx="5632" cy="533"/>
          </a:xfrm>
        </p:grpSpPr>
        <p:sp>
          <p:nvSpPr>
            <p:cNvPr id="3087" name="Text Box 51"/>
            <p:cNvSpPr txBox="1">
              <a:spLocks noChangeArrowheads="1"/>
            </p:cNvSpPr>
            <p:nvPr/>
          </p:nvSpPr>
          <p:spPr bwMode="auto">
            <a:xfrm>
              <a:off x="48" y="58"/>
              <a:ext cx="2256" cy="523"/>
            </a:xfrm>
            <a:prstGeom prst="rect">
              <a:avLst/>
            </a:prstGeom>
            <a:noFill/>
            <a:ln w="9525">
              <a:noFill/>
              <a:miter lim="800000"/>
              <a:headEnd/>
              <a:tailEnd/>
            </a:ln>
          </p:spPr>
          <p:txBody>
            <a:bodyPr>
              <a:spAutoFit/>
            </a:bodyPr>
            <a:lstStyle/>
            <a:p>
              <a:pPr algn="ctr"/>
              <a:r>
                <a:rPr lang="en-US" sz="2400" b="1" dirty="0">
                  <a:latin typeface="Times New Roman" pitchFamily="18" charset="0"/>
                  <a:cs typeface="Times New Roman" pitchFamily="18" charset="0"/>
                </a:rPr>
                <a:t>Target selection &amp; </a:t>
              </a:r>
            </a:p>
            <a:p>
              <a:pPr algn="ctr"/>
              <a:r>
                <a:rPr lang="en-US" sz="2400" b="1" dirty="0">
                  <a:latin typeface="Times New Roman" pitchFamily="18" charset="0"/>
                  <a:cs typeface="Times New Roman" pitchFamily="18" charset="0"/>
                </a:rPr>
                <a:t>validation</a:t>
              </a:r>
            </a:p>
          </p:txBody>
        </p:sp>
        <p:sp>
          <p:nvSpPr>
            <p:cNvPr id="3088" name="Text Box 52"/>
            <p:cNvSpPr txBox="1">
              <a:spLocks noChangeArrowheads="1"/>
            </p:cNvSpPr>
            <p:nvPr/>
          </p:nvSpPr>
          <p:spPr bwMode="auto">
            <a:xfrm>
              <a:off x="2496" y="48"/>
              <a:ext cx="1200" cy="288"/>
            </a:xfrm>
            <a:prstGeom prst="rect">
              <a:avLst/>
            </a:prstGeom>
            <a:noFill/>
            <a:ln w="9525">
              <a:noFill/>
              <a:miter lim="800000"/>
              <a:headEnd/>
              <a:tailEnd/>
            </a:ln>
          </p:spPr>
          <p:txBody>
            <a:bodyPr>
              <a:spAutoFit/>
            </a:bodyPr>
            <a:lstStyle/>
            <a:p>
              <a:pPr algn="ctr"/>
              <a:r>
                <a:rPr lang="en-US" sz="2400" b="1" dirty="0">
                  <a:latin typeface="Times New Roman" pitchFamily="18" charset="0"/>
                  <a:cs typeface="Times New Roman" pitchFamily="18" charset="0"/>
                </a:rPr>
                <a:t>Discovery</a:t>
              </a:r>
            </a:p>
          </p:txBody>
        </p:sp>
        <p:sp>
          <p:nvSpPr>
            <p:cNvPr id="3089" name="Text Box 53"/>
            <p:cNvSpPr txBox="1">
              <a:spLocks noChangeArrowheads="1"/>
            </p:cNvSpPr>
            <p:nvPr/>
          </p:nvSpPr>
          <p:spPr bwMode="auto">
            <a:xfrm>
              <a:off x="4224" y="48"/>
              <a:ext cx="1456" cy="288"/>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Development</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228600"/>
            <a:ext cx="8229600" cy="685800"/>
          </a:xfrm>
          <a:noFill/>
        </p:spPr>
        <p:txBody>
          <a:bodyPr/>
          <a:lstStyle/>
          <a:p>
            <a:r>
              <a:rPr lang="en-US" sz="3200" smtClean="0">
                <a:solidFill>
                  <a:schemeClr val="hlink"/>
                </a:solidFill>
                <a:latin typeface="Cambria" pitchFamily="18" charset="0"/>
              </a:rPr>
              <a:t>Target Selection &amp; Validation</a:t>
            </a:r>
          </a:p>
        </p:txBody>
      </p:sp>
      <p:sp>
        <p:nvSpPr>
          <p:cNvPr id="4099" name="Rectangle 3"/>
          <p:cNvSpPr>
            <a:spLocks noGrp="1" noChangeArrowheads="1"/>
          </p:cNvSpPr>
          <p:nvPr>
            <p:ph idx="1"/>
          </p:nvPr>
        </p:nvSpPr>
        <p:spPr>
          <a:xfrm>
            <a:off x="838200" y="1066800"/>
            <a:ext cx="8305800" cy="4724400"/>
          </a:xfrm>
        </p:spPr>
        <p:txBody>
          <a:bodyPr/>
          <a:lstStyle/>
          <a:p>
            <a:pPr algn="just">
              <a:lnSpc>
                <a:spcPct val="90000"/>
              </a:lnSpc>
              <a:spcBef>
                <a:spcPct val="45000"/>
              </a:spcBef>
              <a:buClr>
                <a:schemeClr val="hlink"/>
              </a:buClr>
            </a:pPr>
            <a:r>
              <a:rPr lang="en-US" sz="3000" dirty="0" smtClean="0">
                <a:latin typeface="Cambria" pitchFamily="18" charset="0"/>
              </a:rPr>
              <a:t>Define the unmet medical need (disease)</a:t>
            </a:r>
          </a:p>
          <a:p>
            <a:pPr algn="just">
              <a:lnSpc>
                <a:spcPct val="90000"/>
              </a:lnSpc>
              <a:spcBef>
                <a:spcPct val="45000"/>
              </a:spcBef>
              <a:buClr>
                <a:schemeClr val="hlink"/>
              </a:buClr>
            </a:pPr>
            <a:r>
              <a:rPr lang="en-US" sz="3000" dirty="0" smtClean="0">
                <a:latin typeface="Cambria" pitchFamily="18" charset="0"/>
              </a:rPr>
              <a:t>Understand the molecular mechanism of the disease</a:t>
            </a:r>
          </a:p>
          <a:p>
            <a:pPr algn="just">
              <a:lnSpc>
                <a:spcPct val="90000"/>
              </a:lnSpc>
              <a:spcBef>
                <a:spcPct val="45000"/>
              </a:spcBef>
              <a:buClr>
                <a:schemeClr val="hlink"/>
              </a:buClr>
            </a:pPr>
            <a:r>
              <a:rPr lang="en-US" sz="3000" dirty="0" smtClean="0">
                <a:latin typeface="Cambria" pitchFamily="18" charset="0"/>
              </a:rPr>
              <a:t>Identify a therapeutic target in that pathway (</a:t>
            </a:r>
            <a:r>
              <a:rPr lang="en-US" sz="3000" dirty="0" err="1" smtClean="0">
                <a:latin typeface="Cambria" pitchFamily="18" charset="0"/>
              </a:rPr>
              <a:t>e.g</a:t>
            </a:r>
            <a:r>
              <a:rPr lang="en-US" sz="3000" dirty="0" smtClean="0">
                <a:latin typeface="Cambria" pitchFamily="18" charset="0"/>
              </a:rPr>
              <a:t> gene, key enzyme, receptor, ion-channel, nuclear receptor)</a:t>
            </a:r>
          </a:p>
          <a:p>
            <a:pPr algn="just">
              <a:lnSpc>
                <a:spcPct val="90000"/>
              </a:lnSpc>
              <a:spcBef>
                <a:spcPct val="45000"/>
              </a:spcBef>
              <a:buClr>
                <a:schemeClr val="hlink"/>
              </a:buClr>
            </a:pPr>
            <a:r>
              <a:rPr lang="en-US" sz="3000" dirty="0" smtClean="0">
                <a:latin typeface="Cambria" pitchFamily="18" charset="0"/>
              </a:rPr>
              <a:t>Demonstrate that target is relevant to disease mechanism using genetics, animal models, lead compounds, antibodies, </a:t>
            </a:r>
            <a:r>
              <a:rPr lang="en-US" sz="3000" dirty="0" err="1" smtClean="0">
                <a:latin typeface="Cambria" pitchFamily="18" charset="0"/>
              </a:rPr>
              <a:t>RNAi</a:t>
            </a:r>
            <a:r>
              <a:rPr lang="en-US" sz="3000" dirty="0" smtClean="0">
                <a:latin typeface="Cambria" pitchFamily="18" charset="0"/>
              </a:rPr>
              <a:t>, 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9144000" cy="1143000"/>
          </a:xfrm>
          <a:noFill/>
        </p:spPr>
        <p:txBody>
          <a:bodyPr/>
          <a:lstStyle/>
          <a:p>
            <a:r>
              <a:rPr lang="en-US" sz="3200" dirty="0" smtClean="0">
                <a:solidFill>
                  <a:schemeClr val="hlink"/>
                </a:solidFill>
                <a:latin typeface="Arial" pitchFamily="34" charset="0"/>
              </a:rPr>
              <a:t>Development</a:t>
            </a:r>
            <a:endParaRPr lang="en-US" sz="4000" dirty="0" smtClean="0"/>
          </a:p>
        </p:txBody>
      </p:sp>
      <p:grpSp>
        <p:nvGrpSpPr>
          <p:cNvPr id="2" name="Group 118"/>
          <p:cNvGrpSpPr>
            <a:grpSpLocks/>
          </p:cNvGrpSpPr>
          <p:nvPr/>
        </p:nvGrpSpPr>
        <p:grpSpPr bwMode="auto">
          <a:xfrm>
            <a:off x="3276600" y="2590800"/>
            <a:ext cx="2484438" cy="1295400"/>
            <a:chOff x="1920" y="1728"/>
            <a:chExt cx="1565" cy="816"/>
          </a:xfrm>
        </p:grpSpPr>
        <p:grpSp>
          <p:nvGrpSpPr>
            <p:cNvPr id="3" name="Group 480"/>
            <p:cNvGrpSpPr>
              <a:grpSpLocks/>
            </p:cNvGrpSpPr>
            <p:nvPr/>
          </p:nvGrpSpPr>
          <p:grpSpPr bwMode="auto">
            <a:xfrm>
              <a:off x="2082" y="2123"/>
              <a:ext cx="1403" cy="421"/>
              <a:chOff x="2387" y="1728"/>
              <a:chExt cx="1403" cy="421"/>
            </a:xfrm>
          </p:grpSpPr>
          <p:sp>
            <p:nvSpPr>
              <p:cNvPr id="7117" name="Freeform 481"/>
              <p:cNvSpPr>
                <a:spLocks/>
              </p:cNvSpPr>
              <p:nvPr/>
            </p:nvSpPr>
            <p:spPr bwMode="auto">
              <a:xfrm>
                <a:off x="2387" y="1730"/>
                <a:ext cx="221" cy="172"/>
              </a:xfrm>
              <a:custGeom>
                <a:avLst/>
                <a:gdLst>
                  <a:gd name="T0" fmla="*/ 220 w 221"/>
                  <a:gd name="T1" fmla="*/ 80 h 172"/>
                  <a:gd name="T2" fmla="*/ 98 w 221"/>
                  <a:gd name="T3" fmla="*/ 12 h 172"/>
                  <a:gd name="T4" fmla="*/ 92 w 221"/>
                  <a:gd name="T5" fmla="*/ 8 h 172"/>
                  <a:gd name="T6" fmla="*/ 85 w 221"/>
                  <a:gd name="T7" fmla="*/ 5 h 172"/>
                  <a:gd name="T8" fmla="*/ 77 w 221"/>
                  <a:gd name="T9" fmla="*/ 2 h 172"/>
                  <a:gd name="T10" fmla="*/ 71 w 221"/>
                  <a:gd name="T11" fmla="*/ 0 h 172"/>
                  <a:gd name="T12" fmla="*/ 66 w 221"/>
                  <a:gd name="T13" fmla="*/ 0 h 172"/>
                  <a:gd name="T14" fmla="*/ 55 w 221"/>
                  <a:gd name="T15" fmla="*/ 0 h 172"/>
                  <a:gd name="T16" fmla="*/ 50 w 221"/>
                  <a:gd name="T17" fmla="*/ 0 h 172"/>
                  <a:gd name="T18" fmla="*/ 42 w 221"/>
                  <a:gd name="T19" fmla="*/ 2 h 172"/>
                  <a:gd name="T20" fmla="*/ 35 w 221"/>
                  <a:gd name="T21" fmla="*/ 3 h 172"/>
                  <a:gd name="T22" fmla="*/ 30 w 221"/>
                  <a:gd name="T23" fmla="*/ 8 h 172"/>
                  <a:gd name="T24" fmla="*/ 25 w 221"/>
                  <a:gd name="T25" fmla="*/ 10 h 172"/>
                  <a:gd name="T26" fmla="*/ 18 w 221"/>
                  <a:gd name="T27" fmla="*/ 15 h 172"/>
                  <a:gd name="T28" fmla="*/ 13 w 221"/>
                  <a:gd name="T29" fmla="*/ 19 h 172"/>
                  <a:gd name="T30" fmla="*/ 8 w 221"/>
                  <a:gd name="T31" fmla="*/ 24 h 172"/>
                  <a:gd name="T32" fmla="*/ 5 w 221"/>
                  <a:gd name="T33" fmla="*/ 28 h 172"/>
                  <a:gd name="T34" fmla="*/ 2 w 221"/>
                  <a:gd name="T35" fmla="*/ 34 h 172"/>
                  <a:gd name="T36" fmla="*/ 0 w 221"/>
                  <a:gd name="T37" fmla="*/ 40 h 172"/>
                  <a:gd name="T38" fmla="*/ 0 w 221"/>
                  <a:gd name="T39" fmla="*/ 44 h 172"/>
                  <a:gd name="T40" fmla="*/ 0 w 221"/>
                  <a:gd name="T41" fmla="*/ 49 h 172"/>
                  <a:gd name="T42" fmla="*/ 0 w 221"/>
                  <a:gd name="T43" fmla="*/ 57 h 172"/>
                  <a:gd name="T44" fmla="*/ 0 w 221"/>
                  <a:gd name="T45" fmla="*/ 64 h 172"/>
                  <a:gd name="T46" fmla="*/ 0 w 221"/>
                  <a:gd name="T47" fmla="*/ 70 h 172"/>
                  <a:gd name="T48" fmla="*/ 4 w 221"/>
                  <a:gd name="T49" fmla="*/ 74 h 172"/>
                  <a:gd name="T50" fmla="*/ 7 w 221"/>
                  <a:gd name="T51" fmla="*/ 80 h 172"/>
                  <a:gd name="T52" fmla="*/ 10 w 221"/>
                  <a:gd name="T53" fmla="*/ 86 h 172"/>
                  <a:gd name="T54" fmla="*/ 15 w 221"/>
                  <a:gd name="T55" fmla="*/ 90 h 172"/>
                  <a:gd name="T56" fmla="*/ 19 w 221"/>
                  <a:gd name="T57" fmla="*/ 94 h 172"/>
                  <a:gd name="T58" fmla="*/ 25 w 221"/>
                  <a:gd name="T59" fmla="*/ 98 h 172"/>
                  <a:gd name="T60" fmla="*/ 33 w 221"/>
                  <a:gd name="T61" fmla="*/ 101 h 172"/>
                  <a:gd name="T62" fmla="*/ 160 w 221"/>
                  <a:gd name="T63" fmla="*/ 171 h 172"/>
                  <a:gd name="T64" fmla="*/ 220 w 221"/>
                  <a:gd name="T65" fmla="*/ 80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1"/>
                  <a:gd name="T100" fmla="*/ 0 h 172"/>
                  <a:gd name="T101" fmla="*/ 221 w 221"/>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1" h="172">
                    <a:moveTo>
                      <a:pt x="220" y="80"/>
                    </a:moveTo>
                    <a:lnTo>
                      <a:pt x="98" y="12"/>
                    </a:lnTo>
                    <a:lnTo>
                      <a:pt x="92" y="8"/>
                    </a:lnTo>
                    <a:lnTo>
                      <a:pt x="85" y="5"/>
                    </a:lnTo>
                    <a:lnTo>
                      <a:pt x="77" y="2"/>
                    </a:lnTo>
                    <a:lnTo>
                      <a:pt x="71" y="0"/>
                    </a:lnTo>
                    <a:lnTo>
                      <a:pt x="66" y="0"/>
                    </a:lnTo>
                    <a:lnTo>
                      <a:pt x="55" y="0"/>
                    </a:lnTo>
                    <a:lnTo>
                      <a:pt x="50" y="0"/>
                    </a:lnTo>
                    <a:lnTo>
                      <a:pt x="42" y="2"/>
                    </a:lnTo>
                    <a:lnTo>
                      <a:pt x="35" y="3"/>
                    </a:lnTo>
                    <a:lnTo>
                      <a:pt x="30" y="8"/>
                    </a:lnTo>
                    <a:lnTo>
                      <a:pt x="25" y="10"/>
                    </a:lnTo>
                    <a:lnTo>
                      <a:pt x="18" y="15"/>
                    </a:lnTo>
                    <a:lnTo>
                      <a:pt x="13" y="19"/>
                    </a:lnTo>
                    <a:lnTo>
                      <a:pt x="8" y="24"/>
                    </a:lnTo>
                    <a:lnTo>
                      <a:pt x="5" y="28"/>
                    </a:lnTo>
                    <a:lnTo>
                      <a:pt x="2" y="34"/>
                    </a:lnTo>
                    <a:lnTo>
                      <a:pt x="0" y="40"/>
                    </a:lnTo>
                    <a:lnTo>
                      <a:pt x="0" y="44"/>
                    </a:lnTo>
                    <a:lnTo>
                      <a:pt x="0" y="49"/>
                    </a:lnTo>
                    <a:lnTo>
                      <a:pt x="0" y="57"/>
                    </a:lnTo>
                    <a:lnTo>
                      <a:pt x="0" y="64"/>
                    </a:lnTo>
                    <a:lnTo>
                      <a:pt x="0" y="70"/>
                    </a:lnTo>
                    <a:lnTo>
                      <a:pt x="4" y="74"/>
                    </a:lnTo>
                    <a:lnTo>
                      <a:pt x="7" y="80"/>
                    </a:lnTo>
                    <a:lnTo>
                      <a:pt x="10" y="86"/>
                    </a:lnTo>
                    <a:lnTo>
                      <a:pt x="15" y="90"/>
                    </a:lnTo>
                    <a:lnTo>
                      <a:pt x="19" y="94"/>
                    </a:lnTo>
                    <a:lnTo>
                      <a:pt x="25" y="98"/>
                    </a:lnTo>
                    <a:lnTo>
                      <a:pt x="33" y="101"/>
                    </a:lnTo>
                    <a:lnTo>
                      <a:pt x="160" y="171"/>
                    </a:lnTo>
                    <a:lnTo>
                      <a:pt x="220" y="80"/>
                    </a:lnTo>
                  </a:path>
                </a:pathLst>
              </a:custGeom>
              <a:solidFill>
                <a:srgbClr val="40FF40"/>
              </a:solidFill>
              <a:ln w="9525" cap="rnd">
                <a:noFill/>
                <a:round/>
                <a:headEnd/>
                <a:tailEnd/>
              </a:ln>
            </p:spPr>
            <p:txBody>
              <a:bodyPr/>
              <a:lstStyle/>
              <a:p>
                <a:endParaRPr lang="en-US"/>
              </a:p>
            </p:txBody>
          </p:sp>
          <p:sp>
            <p:nvSpPr>
              <p:cNvPr id="7118" name="Freeform 482"/>
              <p:cNvSpPr>
                <a:spLocks/>
              </p:cNvSpPr>
              <p:nvPr/>
            </p:nvSpPr>
            <p:spPr bwMode="auto">
              <a:xfrm>
                <a:off x="2541" y="1807"/>
                <a:ext cx="221" cy="172"/>
              </a:xfrm>
              <a:custGeom>
                <a:avLst/>
                <a:gdLst>
                  <a:gd name="T0" fmla="*/ 0 w 221"/>
                  <a:gd name="T1" fmla="*/ 91 h 172"/>
                  <a:gd name="T2" fmla="*/ 119 w 221"/>
                  <a:gd name="T3" fmla="*/ 159 h 172"/>
                  <a:gd name="T4" fmla="*/ 127 w 221"/>
                  <a:gd name="T5" fmla="*/ 163 h 172"/>
                  <a:gd name="T6" fmla="*/ 133 w 221"/>
                  <a:gd name="T7" fmla="*/ 166 h 172"/>
                  <a:gd name="T8" fmla="*/ 141 w 221"/>
                  <a:gd name="T9" fmla="*/ 169 h 172"/>
                  <a:gd name="T10" fmla="*/ 147 w 221"/>
                  <a:gd name="T11" fmla="*/ 171 h 172"/>
                  <a:gd name="T12" fmla="*/ 153 w 221"/>
                  <a:gd name="T13" fmla="*/ 171 h 172"/>
                  <a:gd name="T14" fmla="*/ 161 w 221"/>
                  <a:gd name="T15" fmla="*/ 171 h 172"/>
                  <a:gd name="T16" fmla="*/ 170 w 221"/>
                  <a:gd name="T17" fmla="*/ 171 h 172"/>
                  <a:gd name="T18" fmla="*/ 177 w 221"/>
                  <a:gd name="T19" fmla="*/ 169 h 172"/>
                  <a:gd name="T20" fmla="*/ 183 w 221"/>
                  <a:gd name="T21" fmla="*/ 166 h 172"/>
                  <a:gd name="T22" fmla="*/ 189 w 221"/>
                  <a:gd name="T23" fmla="*/ 163 h 172"/>
                  <a:gd name="T24" fmla="*/ 194 w 221"/>
                  <a:gd name="T25" fmla="*/ 161 h 172"/>
                  <a:gd name="T26" fmla="*/ 200 w 221"/>
                  <a:gd name="T27" fmla="*/ 155 h 172"/>
                  <a:gd name="T28" fmla="*/ 205 w 221"/>
                  <a:gd name="T29" fmla="*/ 151 h 172"/>
                  <a:gd name="T30" fmla="*/ 209 w 221"/>
                  <a:gd name="T31" fmla="*/ 147 h 172"/>
                  <a:gd name="T32" fmla="*/ 213 w 221"/>
                  <a:gd name="T33" fmla="*/ 141 h 172"/>
                  <a:gd name="T34" fmla="*/ 214 w 221"/>
                  <a:gd name="T35" fmla="*/ 136 h 172"/>
                  <a:gd name="T36" fmla="*/ 217 w 221"/>
                  <a:gd name="T37" fmla="*/ 131 h 172"/>
                  <a:gd name="T38" fmla="*/ 220 w 221"/>
                  <a:gd name="T39" fmla="*/ 126 h 172"/>
                  <a:gd name="T40" fmla="*/ 220 w 221"/>
                  <a:gd name="T41" fmla="*/ 122 h 172"/>
                  <a:gd name="T42" fmla="*/ 220 w 221"/>
                  <a:gd name="T43" fmla="*/ 114 h 172"/>
                  <a:gd name="T44" fmla="*/ 220 w 221"/>
                  <a:gd name="T45" fmla="*/ 108 h 172"/>
                  <a:gd name="T46" fmla="*/ 217 w 221"/>
                  <a:gd name="T47" fmla="*/ 101 h 172"/>
                  <a:gd name="T48" fmla="*/ 214 w 221"/>
                  <a:gd name="T49" fmla="*/ 96 h 172"/>
                  <a:gd name="T50" fmla="*/ 212 w 221"/>
                  <a:gd name="T51" fmla="*/ 91 h 172"/>
                  <a:gd name="T52" fmla="*/ 208 w 221"/>
                  <a:gd name="T53" fmla="*/ 86 h 172"/>
                  <a:gd name="T54" fmla="*/ 202 w 221"/>
                  <a:gd name="T55" fmla="*/ 80 h 172"/>
                  <a:gd name="T56" fmla="*/ 198 w 221"/>
                  <a:gd name="T57" fmla="*/ 76 h 172"/>
                  <a:gd name="T58" fmla="*/ 194 w 221"/>
                  <a:gd name="T59" fmla="*/ 73 h 172"/>
                  <a:gd name="T60" fmla="*/ 187 w 221"/>
                  <a:gd name="T61" fmla="*/ 69 h 172"/>
                  <a:gd name="T62" fmla="*/ 59 w 221"/>
                  <a:gd name="T63" fmla="*/ 0 h 172"/>
                  <a:gd name="T64" fmla="*/ 0 w 221"/>
                  <a:gd name="T65" fmla="*/ 91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1"/>
                  <a:gd name="T100" fmla="*/ 0 h 172"/>
                  <a:gd name="T101" fmla="*/ 221 w 221"/>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1" h="172">
                    <a:moveTo>
                      <a:pt x="0" y="91"/>
                    </a:moveTo>
                    <a:lnTo>
                      <a:pt x="119" y="159"/>
                    </a:lnTo>
                    <a:lnTo>
                      <a:pt x="127" y="163"/>
                    </a:lnTo>
                    <a:lnTo>
                      <a:pt x="133" y="166"/>
                    </a:lnTo>
                    <a:lnTo>
                      <a:pt x="141" y="169"/>
                    </a:lnTo>
                    <a:lnTo>
                      <a:pt x="147" y="171"/>
                    </a:lnTo>
                    <a:lnTo>
                      <a:pt x="153" y="171"/>
                    </a:lnTo>
                    <a:lnTo>
                      <a:pt x="161" y="171"/>
                    </a:lnTo>
                    <a:lnTo>
                      <a:pt x="170" y="171"/>
                    </a:lnTo>
                    <a:lnTo>
                      <a:pt x="177" y="169"/>
                    </a:lnTo>
                    <a:lnTo>
                      <a:pt x="183" y="166"/>
                    </a:lnTo>
                    <a:lnTo>
                      <a:pt x="189" y="163"/>
                    </a:lnTo>
                    <a:lnTo>
                      <a:pt x="194" y="161"/>
                    </a:lnTo>
                    <a:lnTo>
                      <a:pt x="200" y="155"/>
                    </a:lnTo>
                    <a:lnTo>
                      <a:pt x="205" y="151"/>
                    </a:lnTo>
                    <a:lnTo>
                      <a:pt x="209" y="147"/>
                    </a:lnTo>
                    <a:lnTo>
                      <a:pt x="213" y="141"/>
                    </a:lnTo>
                    <a:lnTo>
                      <a:pt x="214" y="136"/>
                    </a:lnTo>
                    <a:lnTo>
                      <a:pt x="217" y="131"/>
                    </a:lnTo>
                    <a:lnTo>
                      <a:pt x="220" y="126"/>
                    </a:lnTo>
                    <a:lnTo>
                      <a:pt x="220" y="122"/>
                    </a:lnTo>
                    <a:lnTo>
                      <a:pt x="220" y="114"/>
                    </a:lnTo>
                    <a:lnTo>
                      <a:pt x="220" y="108"/>
                    </a:lnTo>
                    <a:lnTo>
                      <a:pt x="217" y="101"/>
                    </a:lnTo>
                    <a:lnTo>
                      <a:pt x="214" y="96"/>
                    </a:lnTo>
                    <a:lnTo>
                      <a:pt x="212" y="91"/>
                    </a:lnTo>
                    <a:lnTo>
                      <a:pt x="208" y="86"/>
                    </a:lnTo>
                    <a:lnTo>
                      <a:pt x="202" y="80"/>
                    </a:lnTo>
                    <a:lnTo>
                      <a:pt x="198" y="76"/>
                    </a:lnTo>
                    <a:lnTo>
                      <a:pt x="194" y="73"/>
                    </a:lnTo>
                    <a:lnTo>
                      <a:pt x="187" y="69"/>
                    </a:lnTo>
                    <a:lnTo>
                      <a:pt x="59" y="0"/>
                    </a:lnTo>
                    <a:lnTo>
                      <a:pt x="0" y="91"/>
                    </a:lnTo>
                  </a:path>
                </a:pathLst>
              </a:custGeom>
              <a:solidFill>
                <a:srgbClr val="E0E000"/>
              </a:solidFill>
              <a:ln w="9525" cap="rnd">
                <a:noFill/>
                <a:round/>
                <a:headEnd/>
                <a:tailEnd/>
              </a:ln>
            </p:spPr>
            <p:txBody>
              <a:bodyPr/>
              <a:lstStyle/>
              <a:p>
                <a:endParaRPr lang="en-US"/>
              </a:p>
            </p:txBody>
          </p:sp>
          <p:sp>
            <p:nvSpPr>
              <p:cNvPr id="7119" name="Freeform 483"/>
              <p:cNvSpPr>
                <a:spLocks/>
              </p:cNvSpPr>
              <p:nvPr/>
            </p:nvSpPr>
            <p:spPr bwMode="auto">
              <a:xfrm>
                <a:off x="3472" y="1728"/>
                <a:ext cx="222" cy="172"/>
              </a:xfrm>
              <a:custGeom>
                <a:avLst/>
                <a:gdLst>
                  <a:gd name="T0" fmla="*/ 0 w 222"/>
                  <a:gd name="T1" fmla="*/ 79 h 172"/>
                  <a:gd name="T2" fmla="*/ 120 w 222"/>
                  <a:gd name="T3" fmla="*/ 11 h 172"/>
                  <a:gd name="T4" fmla="*/ 128 w 222"/>
                  <a:gd name="T5" fmla="*/ 7 h 172"/>
                  <a:gd name="T6" fmla="*/ 135 w 222"/>
                  <a:gd name="T7" fmla="*/ 4 h 172"/>
                  <a:gd name="T8" fmla="*/ 141 w 222"/>
                  <a:gd name="T9" fmla="*/ 1 h 172"/>
                  <a:gd name="T10" fmla="*/ 148 w 222"/>
                  <a:gd name="T11" fmla="*/ 0 h 172"/>
                  <a:gd name="T12" fmla="*/ 155 w 222"/>
                  <a:gd name="T13" fmla="*/ 0 h 172"/>
                  <a:gd name="T14" fmla="*/ 165 w 222"/>
                  <a:gd name="T15" fmla="*/ 0 h 172"/>
                  <a:gd name="T16" fmla="*/ 170 w 222"/>
                  <a:gd name="T17" fmla="*/ 0 h 172"/>
                  <a:gd name="T18" fmla="*/ 177 w 222"/>
                  <a:gd name="T19" fmla="*/ 1 h 172"/>
                  <a:gd name="T20" fmla="*/ 184 w 222"/>
                  <a:gd name="T21" fmla="*/ 4 h 172"/>
                  <a:gd name="T22" fmla="*/ 190 w 222"/>
                  <a:gd name="T23" fmla="*/ 7 h 172"/>
                  <a:gd name="T24" fmla="*/ 194 w 222"/>
                  <a:gd name="T25" fmla="*/ 9 h 172"/>
                  <a:gd name="T26" fmla="*/ 201 w 222"/>
                  <a:gd name="T27" fmla="*/ 15 h 172"/>
                  <a:gd name="T28" fmla="*/ 205 w 222"/>
                  <a:gd name="T29" fmla="*/ 19 h 172"/>
                  <a:gd name="T30" fmla="*/ 210 w 222"/>
                  <a:gd name="T31" fmla="*/ 24 h 172"/>
                  <a:gd name="T32" fmla="*/ 213 w 222"/>
                  <a:gd name="T33" fmla="*/ 29 h 172"/>
                  <a:gd name="T34" fmla="*/ 216 w 222"/>
                  <a:gd name="T35" fmla="*/ 33 h 172"/>
                  <a:gd name="T36" fmla="*/ 218 w 222"/>
                  <a:gd name="T37" fmla="*/ 39 h 172"/>
                  <a:gd name="T38" fmla="*/ 221 w 222"/>
                  <a:gd name="T39" fmla="*/ 44 h 172"/>
                  <a:gd name="T40" fmla="*/ 221 w 222"/>
                  <a:gd name="T41" fmla="*/ 49 h 172"/>
                  <a:gd name="T42" fmla="*/ 221 w 222"/>
                  <a:gd name="T43" fmla="*/ 57 h 172"/>
                  <a:gd name="T44" fmla="*/ 221 w 222"/>
                  <a:gd name="T45" fmla="*/ 62 h 172"/>
                  <a:gd name="T46" fmla="*/ 218 w 222"/>
                  <a:gd name="T47" fmla="*/ 69 h 172"/>
                  <a:gd name="T48" fmla="*/ 215 w 222"/>
                  <a:gd name="T49" fmla="*/ 75 h 172"/>
                  <a:gd name="T50" fmla="*/ 213 w 222"/>
                  <a:gd name="T51" fmla="*/ 79 h 172"/>
                  <a:gd name="T52" fmla="*/ 209 w 222"/>
                  <a:gd name="T53" fmla="*/ 84 h 172"/>
                  <a:gd name="T54" fmla="*/ 204 w 222"/>
                  <a:gd name="T55" fmla="*/ 90 h 172"/>
                  <a:gd name="T56" fmla="*/ 199 w 222"/>
                  <a:gd name="T57" fmla="*/ 93 h 172"/>
                  <a:gd name="T58" fmla="*/ 194 w 222"/>
                  <a:gd name="T59" fmla="*/ 98 h 172"/>
                  <a:gd name="T60" fmla="*/ 188 w 222"/>
                  <a:gd name="T61" fmla="*/ 101 h 172"/>
                  <a:gd name="T62" fmla="*/ 59 w 222"/>
                  <a:gd name="T63" fmla="*/ 171 h 172"/>
                  <a:gd name="T64" fmla="*/ 0 w 222"/>
                  <a:gd name="T65" fmla="*/ 79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2"/>
                  <a:gd name="T100" fmla="*/ 0 h 172"/>
                  <a:gd name="T101" fmla="*/ 222 w 222"/>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2" h="172">
                    <a:moveTo>
                      <a:pt x="0" y="79"/>
                    </a:moveTo>
                    <a:lnTo>
                      <a:pt x="120" y="11"/>
                    </a:lnTo>
                    <a:lnTo>
                      <a:pt x="128" y="7"/>
                    </a:lnTo>
                    <a:lnTo>
                      <a:pt x="135" y="4"/>
                    </a:lnTo>
                    <a:lnTo>
                      <a:pt x="141" y="1"/>
                    </a:lnTo>
                    <a:lnTo>
                      <a:pt x="148" y="0"/>
                    </a:lnTo>
                    <a:lnTo>
                      <a:pt x="155" y="0"/>
                    </a:lnTo>
                    <a:lnTo>
                      <a:pt x="165" y="0"/>
                    </a:lnTo>
                    <a:lnTo>
                      <a:pt x="170" y="0"/>
                    </a:lnTo>
                    <a:lnTo>
                      <a:pt x="177" y="1"/>
                    </a:lnTo>
                    <a:lnTo>
                      <a:pt x="184" y="4"/>
                    </a:lnTo>
                    <a:lnTo>
                      <a:pt x="190" y="7"/>
                    </a:lnTo>
                    <a:lnTo>
                      <a:pt x="194" y="9"/>
                    </a:lnTo>
                    <a:lnTo>
                      <a:pt x="201" y="15"/>
                    </a:lnTo>
                    <a:lnTo>
                      <a:pt x="205" y="19"/>
                    </a:lnTo>
                    <a:lnTo>
                      <a:pt x="210" y="24"/>
                    </a:lnTo>
                    <a:lnTo>
                      <a:pt x="213" y="29"/>
                    </a:lnTo>
                    <a:lnTo>
                      <a:pt x="216" y="33"/>
                    </a:lnTo>
                    <a:lnTo>
                      <a:pt x="218" y="39"/>
                    </a:lnTo>
                    <a:lnTo>
                      <a:pt x="221" y="44"/>
                    </a:lnTo>
                    <a:lnTo>
                      <a:pt x="221" y="49"/>
                    </a:lnTo>
                    <a:lnTo>
                      <a:pt x="221" y="57"/>
                    </a:lnTo>
                    <a:lnTo>
                      <a:pt x="221" y="62"/>
                    </a:lnTo>
                    <a:lnTo>
                      <a:pt x="218" y="69"/>
                    </a:lnTo>
                    <a:lnTo>
                      <a:pt x="215" y="75"/>
                    </a:lnTo>
                    <a:lnTo>
                      <a:pt x="213" y="79"/>
                    </a:lnTo>
                    <a:lnTo>
                      <a:pt x="209" y="84"/>
                    </a:lnTo>
                    <a:lnTo>
                      <a:pt x="204" y="90"/>
                    </a:lnTo>
                    <a:lnTo>
                      <a:pt x="199" y="93"/>
                    </a:lnTo>
                    <a:lnTo>
                      <a:pt x="194" y="98"/>
                    </a:lnTo>
                    <a:lnTo>
                      <a:pt x="188" y="101"/>
                    </a:lnTo>
                    <a:lnTo>
                      <a:pt x="59" y="171"/>
                    </a:lnTo>
                    <a:lnTo>
                      <a:pt x="0" y="79"/>
                    </a:lnTo>
                  </a:path>
                </a:pathLst>
              </a:custGeom>
              <a:solidFill>
                <a:srgbClr val="A0A0A0"/>
              </a:solidFill>
              <a:ln w="9525" cap="rnd">
                <a:noFill/>
                <a:round/>
                <a:headEnd/>
                <a:tailEnd/>
              </a:ln>
            </p:spPr>
            <p:txBody>
              <a:bodyPr/>
              <a:lstStyle/>
              <a:p>
                <a:endParaRPr lang="en-US"/>
              </a:p>
            </p:txBody>
          </p:sp>
          <p:sp>
            <p:nvSpPr>
              <p:cNvPr id="7120" name="Freeform 484"/>
              <p:cNvSpPr>
                <a:spLocks/>
              </p:cNvSpPr>
              <p:nvPr/>
            </p:nvSpPr>
            <p:spPr bwMode="auto">
              <a:xfrm>
                <a:off x="3319" y="1805"/>
                <a:ext cx="221" cy="172"/>
              </a:xfrm>
              <a:custGeom>
                <a:avLst/>
                <a:gdLst>
                  <a:gd name="T0" fmla="*/ 220 w 221"/>
                  <a:gd name="T1" fmla="*/ 90 h 172"/>
                  <a:gd name="T2" fmla="*/ 98 w 221"/>
                  <a:gd name="T3" fmla="*/ 158 h 172"/>
                  <a:gd name="T4" fmla="*/ 92 w 221"/>
                  <a:gd name="T5" fmla="*/ 163 h 172"/>
                  <a:gd name="T6" fmla="*/ 85 w 221"/>
                  <a:gd name="T7" fmla="*/ 165 h 172"/>
                  <a:gd name="T8" fmla="*/ 77 w 221"/>
                  <a:gd name="T9" fmla="*/ 168 h 172"/>
                  <a:gd name="T10" fmla="*/ 71 w 221"/>
                  <a:gd name="T11" fmla="*/ 170 h 172"/>
                  <a:gd name="T12" fmla="*/ 65 w 221"/>
                  <a:gd name="T13" fmla="*/ 171 h 172"/>
                  <a:gd name="T14" fmla="*/ 55 w 221"/>
                  <a:gd name="T15" fmla="*/ 171 h 172"/>
                  <a:gd name="T16" fmla="*/ 50 w 221"/>
                  <a:gd name="T17" fmla="*/ 170 h 172"/>
                  <a:gd name="T18" fmla="*/ 42 w 221"/>
                  <a:gd name="T19" fmla="*/ 168 h 172"/>
                  <a:gd name="T20" fmla="*/ 36 w 221"/>
                  <a:gd name="T21" fmla="*/ 165 h 172"/>
                  <a:gd name="T22" fmla="*/ 30 w 221"/>
                  <a:gd name="T23" fmla="*/ 163 h 172"/>
                  <a:gd name="T24" fmla="*/ 25 w 221"/>
                  <a:gd name="T25" fmla="*/ 160 h 172"/>
                  <a:gd name="T26" fmla="*/ 17 w 221"/>
                  <a:gd name="T27" fmla="*/ 155 h 172"/>
                  <a:gd name="T28" fmla="*/ 13 w 221"/>
                  <a:gd name="T29" fmla="*/ 152 h 172"/>
                  <a:gd name="T30" fmla="*/ 10 w 221"/>
                  <a:gd name="T31" fmla="*/ 146 h 172"/>
                  <a:gd name="T32" fmla="*/ 5 w 221"/>
                  <a:gd name="T33" fmla="*/ 142 h 172"/>
                  <a:gd name="T34" fmla="*/ 3 w 221"/>
                  <a:gd name="T35" fmla="*/ 136 h 172"/>
                  <a:gd name="T36" fmla="*/ 0 w 221"/>
                  <a:gd name="T37" fmla="*/ 131 h 172"/>
                  <a:gd name="T38" fmla="*/ 0 w 221"/>
                  <a:gd name="T39" fmla="*/ 125 h 172"/>
                  <a:gd name="T40" fmla="*/ 0 w 221"/>
                  <a:gd name="T41" fmla="*/ 121 h 172"/>
                  <a:gd name="T42" fmla="*/ 0 w 221"/>
                  <a:gd name="T43" fmla="*/ 114 h 172"/>
                  <a:gd name="T44" fmla="*/ 0 w 221"/>
                  <a:gd name="T45" fmla="*/ 106 h 172"/>
                  <a:gd name="T46" fmla="*/ 2 w 221"/>
                  <a:gd name="T47" fmla="*/ 100 h 172"/>
                  <a:gd name="T48" fmla="*/ 3 w 221"/>
                  <a:gd name="T49" fmla="*/ 94 h 172"/>
                  <a:gd name="T50" fmla="*/ 6 w 221"/>
                  <a:gd name="T51" fmla="*/ 90 h 172"/>
                  <a:gd name="T52" fmla="*/ 10 w 221"/>
                  <a:gd name="T53" fmla="*/ 84 h 172"/>
                  <a:gd name="T54" fmla="*/ 17 w 221"/>
                  <a:gd name="T55" fmla="*/ 79 h 172"/>
                  <a:gd name="T56" fmla="*/ 19 w 221"/>
                  <a:gd name="T57" fmla="*/ 76 h 172"/>
                  <a:gd name="T58" fmla="*/ 25 w 221"/>
                  <a:gd name="T59" fmla="*/ 72 h 172"/>
                  <a:gd name="T60" fmla="*/ 31 w 221"/>
                  <a:gd name="T61" fmla="*/ 69 h 172"/>
                  <a:gd name="T62" fmla="*/ 159 w 221"/>
                  <a:gd name="T63" fmla="*/ 0 h 172"/>
                  <a:gd name="T64" fmla="*/ 220 w 221"/>
                  <a:gd name="T65" fmla="*/ 90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1"/>
                  <a:gd name="T100" fmla="*/ 0 h 172"/>
                  <a:gd name="T101" fmla="*/ 221 w 221"/>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1" h="172">
                    <a:moveTo>
                      <a:pt x="220" y="90"/>
                    </a:moveTo>
                    <a:lnTo>
                      <a:pt x="98" y="158"/>
                    </a:lnTo>
                    <a:lnTo>
                      <a:pt x="92" y="163"/>
                    </a:lnTo>
                    <a:lnTo>
                      <a:pt x="85" y="165"/>
                    </a:lnTo>
                    <a:lnTo>
                      <a:pt x="77" y="168"/>
                    </a:lnTo>
                    <a:lnTo>
                      <a:pt x="71" y="170"/>
                    </a:lnTo>
                    <a:lnTo>
                      <a:pt x="65" y="171"/>
                    </a:lnTo>
                    <a:lnTo>
                      <a:pt x="55" y="171"/>
                    </a:lnTo>
                    <a:lnTo>
                      <a:pt x="50" y="170"/>
                    </a:lnTo>
                    <a:lnTo>
                      <a:pt x="42" y="168"/>
                    </a:lnTo>
                    <a:lnTo>
                      <a:pt x="36" y="165"/>
                    </a:lnTo>
                    <a:lnTo>
                      <a:pt x="30" y="163"/>
                    </a:lnTo>
                    <a:lnTo>
                      <a:pt x="25" y="160"/>
                    </a:lnTo>
                    <a:lnTo>
                      <a:pt x="17" y="155"/>
                    </a:lnTo>
                    <a:lnTo>
                      <a:pt x="13" y="152"/>
                    </a:lnTo>
                    <a:lnTo>
                      <a:pt x="10" y="146"/>
                    </a:lnTo>
                    <a:lnTo>
                      <a:pt x="5" y="142"/>
                    </a:lnTo>
                    <a:lnTo>
                      <a:pt x="3" y="136"/>
                    </a:lnTo>
                    <a:lnTo>
                      <a:pt x="0" y="131"/>
                    </a:lnTo>
                    <a:lnTo>
                      <a:pt x="0" y="125"/>
                    </a:lnTo>
                    <a:lnTo>
                      <a:pt x="0" y="121"/>
                    </a:lnTo>
                    <a:lnTo>
                      <a:pt x="0" y="114"/>
                    </a:lnTo>
                    <a:lnTo>
                      <a:pt x="0" y="106"/>
                    </a:lnTo>
                    <a:lnTo>
                      <a:pt x="2" y="100"/>
                    </a:lnTo>
                    <a:lnTo>
                      <a:pt x="3" y="94"/>
                    </a:lnTo>
                    <a:lnTo>
                      <a:pt x="6" y="90"/>
                    </a:lnTo>
                    <a:lnTo>
                      <a:pt x="10" y="84"/>
                    </a:lnTo>
                    <a:lnTo>
                      <a:pt x="17" y="79"/>
                    </a:lnTo>
                    <a:lnTo>
                      <a:pt x="19" y="76"/>
                    </a:lnTo>
                    <a:lnTo>
                      <a:pt x="25" y="72"/>
                    </a:lnTo>
                    <a:lnTo>
                      <a:pt x="31" y="69"/>
                    </a:lnTo>
                    <a:lnTo>
                      <a:pt x="159" y="0"/>
                    </a:lnTo>
                    <a:lnTo>
                      <a:pt x="220" y="90"/>
                    </a:lnTo>
                  </a:path>
                </a:pathLst>
              </a:custGeom>
              <a:solidFill>
                <a:srgbClr val="A000A0"/>
              </a:solidFill>
              <a:ln w="9525" cap="rnd">
                <a:noFill/>
                <a:round/>
                <a:headEnd/>
                <a:tailEnd/>
              </a:ln>
            </p:spPr>
            <p:txBody>
              <a:bodyPr/>
              <a:lstStyle/>
              <a:p>
                <a:endParaRPr lang="en-US"/>
              </a:p>
            </p:txBody>
          </p:sp>
          <p:sp>
            <p:nvSpPr>
              <p:cNvPr id="7121" name="Freeform 485"/>
              <p:cNvSpPr>
                <a:spLocks/>
              </p:cNvSpPr>
              <p:nvPr/>
            </p:nvSpPr>
            <p:spPr bwMode="auto">
              <a:xfrm>
                <a:off x="2396" y="1910"/>
                <a:ext cx="239" cy="114"/>
              </a:xfrm>
              <a:custGeom>
                <a:avLst/>
                <a:gdLst>
                  <a:gd name="T0" fmla="*/ 238 w 239"/>
                  <a:gd name="T1" fmla="*/ 0 h 114"/>
                  <a:gd name="T2" fmla="*/ 68 w 239"/>
                  <a:gd name="T3" fmla="*/ 0 h 114"/>
                  <a:gd name="T4" fmla="*/ 59 w 239"/>
                  <a:gd name="T5" fmla="*/ 0 h 114"/>
                  <a:gd name="T6" fmla="*/ 51 w 239"/>
                  <a:gd name="T7" fmla="*/ 1 h 114"/>
                  <a:gd name="T8" fmla="*/ 45 w 239"/>
                  <a:gd name="T9" fmla="*/ 2 h 114"/>
                  <a:gd name="T10" fmla="*/ 38 w 239"/>
                  <a:gd name="T11" fmla="*/ 4 h 114"/>
                  <a:gd name="T12" fmla="*/ 33 w 239"/>
                  <a:gd name="T13" fmla="*/ 8 h 114"/>
                  <a:gd name="T14" fmla="*/ 26 w 239"/>
                  <a:gd name="T15" fmla="*/ 11 h 114"/>
                  <a:gd name="T16" fmla="*/ 20 w 239"/>
                  <a:gd name="T17" fmla="*/ 16 h 114"/>
                  <a:gd name="T18" fmla="*/ 15 w 239"/>
                  <a:gd name="T19" fmla="*/ 21 h 114"/>
                  <a:gd name="T20" fmla="*/ 10 w 239"/>
                  <a:gd name="T21" fmla="*/ 26 h 114"/>
                  <a:gd name="T22" fmla="*/ 6 w 239"/>
                  <a:gd name="T23" fmla="*/ 31 h 114"/>
                  <a:gd name="T24" fmla="*/ 4 w 239"/>
                  <a:gd name="T25" fmla="*/ 36 h 114"/>
                  <a:gd name="T26" fmla="*/ 1 w 239"/>
                  <a:gd name="T27" fmla="*/ 41 h 114"/>
                  <a:gd name="T28" fmla="*/ 0 w 239"/>
                  <a:gd name="T29" fmla="*/ 48 h 114"/>
                  <a:gd name="T30" fmla="*/ 0 w 239"/>
                  <a:gd name="T31" fmla="*/ 53 h 114"/>
                  <a:gd name="T32" fmla="*/ 0 w 239"/>
                  <a:gd name="T33" fmla="*/ 60 h 114"/>
                  <a:gd name="T34" fmla="*/ 1 w 239"/>
                  <a:gd name="T35" fmla="*/ 66 h 114"/>
                  <a:gd name="T36" fmla="*/ 2 w 239"/>
                  <a:gd name="T37" fmla="*/ 73 h 114"/>
                  <a:gd name="T38" fmla="*/ 4 w 239"/>
                  <a:gd name="T39" fmla="*/ 79 h 114"/>
                  <a:gd name="T40" fmla="*/ 7 w 239"/>
                  <a:gd name="T41" fmla="*/ 85 h 114"/>
                  <a:gd name="T42" fmla="*/ 12 w 239"/>
                  <a:gd name="T43" fmla="*/ 89 h 114"/>
                  <a:gd name="T44" fmla="*/ 17 w 239"/>
                  <a:gd name="T45" fmla="*/ 95 h 114"/>
                  <a:gd name="T46" fmla="*/ 21 w 239"/>
                  <a:gd name="T47" fmla="*/ 98 h 114"/>
                  <a:gd name="T48" fmla="*/ 26 w 239"/>
                  <a:gd name="T49" fmla="*/ 101 h 114"/>
                  <a:gd name="T50" fmla="*/ 34 w 239"/>
                  <a:gd name="T51" fmla="*/ 105 h 114"/>
                  <a:gd name="T52" fmla="*/ 43 w 239"/>
                  <a:gd name="T53" fmla="*/ 110 h 114"/>
                  <a:gd name="T54" fmla="*/ 56 w 239"/>
                  <a:gd name="T55" fmla="*/ 113 h 114"/>
                  <a:gd name="T56" fmla="*/ 238 w 239"/>
                  <a:gd name="T57" fmla="*/ 113 h 114"/>
                  <a:gd name="T58" fmla="*/ 238 w 239"/>
                  <a:gd name="T59" fmla="*/ 0 h 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114"/>
                  <a:gd name="T92" fmla="*/ 239 w 239"/>
                  <a:gd name="T93" fmla="*/ 114 h 1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114">
                    <a:moveTo>
                      <a:pt x="238" y="0"/>
                    </a:moveTo>
                    <a:lnTo>
                      <a:pt x="68" y="0"/>
                    </a:lnTo>
                    <a:lnTo>
                      <a:pt x="59" y="0"/>
                    </a:lnTo>
                    <a:lnTo>
                      <a:pt x="51" y="1"/>
                    </a:lnTo>
                    <a:lnTo>
                      <a:pt x="45" y="2"/>
                    </a:lnTo>
                    <a:lnTo>
                      <a:pt x="38" y="4"/>
                    </a:lnTo>
                    <a:lnTo>
                      <a:pt x="33" y="8"/>
                    </a:lnTo>
                    <a:lnTo>
                      <a:pt x="26" y="11"/>
                    </a:lnTo>
                    <a:lnTo>
                      <a:pt x="20" y="16"/>
                    </a:lnTo>
                    <a:lnTo>
                      <a:pt x="15" y="21"/>
                    </a:lnTo>
                    <a:lnTo>
                      <a:pt x="10" y="26"/>
                    </a:lnTo>
                    <a:lnTo>
                      <a:pt x="6" y="31"/>
                    </a:lnTo>
                    <a:lnTo>
                      <a:pt x="4" y="36"/>
                    </a:lnTo>
                    <a:lnTo>
                      <a:pt x="1" y="41"/>
                    </a:lnTo>
                    <a:lnTo>
                      <a:pt x="0" y="48"/>
                    </a:lnTo>
                    <a:lnTo>
                      <a:pt x="0" y="53"/>
                    </a:lnTo>
                    <a:lnTo>
                      <a:pt x="0" y="60"/>
                    </a:lnTo>
                    <a:lnTo>
                      <a:pt x="1" y="66"/>
                    </a:lnTo>
                    <a:lnTo>
                      <a:pt x="2" y="73"/>
                    </a:lnTo>
                    <a:lnTo>
                      <a:pt x="4" y="79"/>
                    </a:lnTo>
                    <a:lnTo>
                      <a:pt x="7" y="85"/>
                    </a:lnTo>
                    <a:lnTo>
                      <a:pt x="12" y="89"/>
                    </a:lnTo>
                    <a:lnTo>
                      <a:pt x="17" y="95"/>
                    </a:lnTo>
                    <a:lnTo>
                      <a:pt x="21" y="98"/>
                    </a:lnTo>
                    <a:lnTo>
                      <a:pt x="26" y="101"/>
                    </a:lnTo>
                    <a:lnTo>
                      <a:pt x="34" y="105"/>
                    </a:lnTo>
                    <a:lnTo>
                      <a:pt x="43" y="110"/>
                    </a:lnTo>
                    <a:lnTo>
                      <a:pt x="56" y="113"/>
                    </a:lnTo>
                    <a:lnTo>
                      <a:pt x="238" y="113"/>
                    </a:lnTo>
                    <a:lnTo>
                      <a:pt x="238" y="0"/>
                    </a:lnTo>
                  </a:path>
                </a:pathLst>
              </a:custGeom>
              <a:solidFill>
                <a:srgbClr val="00A0A0"/>
              </a:solidFill>
              <a:ln w="9525" cap="rnd">
                <a:noFill/>
                <a:round/>
                <a:headEnd/>
                <a:tailEnd/>
              </a:ln>
            </p:spPr>
            <p:txBody>
              <a:bodyPr/>
              <a:lstStyle/>
              <a:p>
                <a:endParaRPr lang="en-US"/>
              </a:p>
            </p:txBody>
          </p:sp>
          <p:sp>
            <p:nvSpPr>
              <p:cNvPr id="7122" name="Freeform 486"/>
              <p:cNvSpPr>
                <a:spLocks/>
              </p:cNvSpPr>
              <p:nvPr/>
            </p:nvSpPr>
            <p:spPr bwMode="auto">
              <a:xfrm>
                <a:off x="2628" y="1910"/>
                <a:ext cx="239" cy="114"/>
              </a:xfrm>
              <a:custGeom>
                <a:avLst/>
                <a:gdLst>
                  <a:gd name="T0" fmla="*/ 0 w 239"/>
                  <a:gd name="T1" fmla="*/ 0 h 114"/>
                  <a:gd name="T2" fmla="*/ 168 w 239"/>
                  <a:gd name="T3" fmla="*/ 0 h 114"/>
                  <a:gd name="T4" fmla="*/ 177 w 239"/>
                  <a:gd name="T5" fmla="*/ 0 h 114"/>
                  <a:gd name="T6" fmla="*/ 185 w 239"/>
                  <a:gd name="T7" fmla="*/ 1 h 114"/>
                  <a:gd name="T8" fmla="*/ 191 w 239"/>
                  <a:gd name="T9" fmla="*/ 2 h 114"/>
                  <a:gd name="T10" fmla="*/ 197 w 239"/>
                  <a:gd name="T11" fmla="*/ 4 h 114"/>
                  <a:gd name="T12" fmla="*/ 204 w 239"/>
                  <a:gd name="T13" fmla="*/ 8 h 114"/>
                  <a:gd name="T14" fmla="*/ 210 w 239"/>
                  <a:gd name="T15" fmla="*/ 11 h 114"/>
                  <a:gd name="T16" fmla="*/ 216 w 239"/>
                  <a:gd name="T17" fmla="*/ 16 h 114"/>
                  <a:gd name="T18" fmla="*/ 221 w 239"/>
                  <a:gd name="T19" fmla="*/ 21 h 114"/>
                  <a:gd name="T20" fmla="*/ 226 w 239"/>
                  <a:gd name="T21" fmla="*/ 26 h 114"/>
                  <a:gd name="T22" fmla="*/ 229 w 239"/>
                  <a:gd name="T23" fmla="*/ 31 h 114"/>
                  <a:gd name="T24" fmla="*/ 232 w 239"/>
                  <a:gd name="T25" fmla="*/ 36 h 114"/>
                  <a:gd name="T26" fmla="*/ 235 w 239"/>
                  <a:gd name="T27" fmla="*/ 41 h 114"/>
                  <a:gd name="T28" fmla="*/ 235 w 239"/>
                  <a:gd name="T29" fmla="*/ 48 h 114"/>
                  <a:gd name="T30" fmla="*/ 238 w 239"/>
                  <a:gd name="T31" fmla="*/ 53 h 114"/>
                  <a:gd name="T32" fmla="*/ 238 w 239"/>
                  <a:gd name="T33" fmla="*/ 60 h 114"/>
                  <a:gd name="T34" fmla="*/ 235 w 239"/>
                  <a:gd name="T35" fmla="*/ 66 h 114"/>
                  <a:gd name="T36" fmla="*/ 233 w 239"/>
                  <a:gd name="T37" fmla="*/ 73 h 114"/>
                  <a:gd name="T38" fmla="*/ 232 w 239"/>
                  <a:gd name="T39" fmla="*/ 79 h 114"/>
                  <a:gd name="T40" fmla="*/ 229 w 239"/>
                  <a:gd name="T41" fmla="*/ 85 h 114"/>
                  <a:gd name="T42" fmla="*/ 224 w 239"/>
                  <a:gd name="T43" fmla="*/ 89 h 114"/>
                  <a:gd name="T44" fmla="*/ 219 w 239"/>
                  <a:gd name="T45" fmla="*/ 95 h 114"/>
                  <a:gd name="T46" fmla="*/ 215 w 239"/>
                  <a:gd name="T47" fmla="*/ 98 h 114"/>
                  <a:gd name="T48" fmla="*/ 208 w 239"/>
                  <a:gd name="T49" fmla="*/ 101 h 114"/>
                  <a:gd name="T50" fmla="*/ 202 w 239"/>
                  <a:gd name="T51" fmla="*/ 105 h 114"/>
                  <a:gd name="T52" fmla="*/ 193 w 239"/>
                  <a:gd name="T53" fmla="*/ 110 h 114"/>
                  <a:gd name="T54" fmla="*/ 180 w 239"/>
                  <a:gd name="T55" fmla="*/ 113 h 114"/>
                  <a:gd name="T56" fmla="*/ 0 w 239"/>
                  <a:gd name="T57" fmla="*/ 113 h 114"/>
                  <a:gd name="T58" fmla="*/ 0 w 239"/>
                  <a:gd name="T59" fmla="*/ 0 h 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114"/>
                  <a:gd name="T92" fmla="*/ 239 w 239"/>
                  <a:gd name="T93" fmla="*/ 114 h 1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114">
                    <a:moveTo>
                      <a:pt x="0" y="0"/>
                    </a:moveTo>
                    <a:lnTo>
                      <a:pt x="168" y="0"/>
                    </a:lnTo>
                    <a:lnTo>
                      <a:pt x="177" y="0"/>
                    </a:lnTo>
                    <a:lnTo>
                      <a:pt x="185" y="1"/>
                    </a:lnTo>
                    <a:lnTo>
                      <a:pt x="191" y="2"/>
                    </a:lnTo>
                    <a:lnTo>
                      <a:pt x="197" y="4"/>
                    </a:lnTo>
                    <a:lnTo>
                      <a:pt x="204" y="8"/>
                    </a:lnTo>
                    <a:lnTo>
                      <a:pt x="210" y="11"/>
                    </a:lnTo>
                    <a:lnTo>
                      <a:pt x="216" y="16"/>
                    </a:lnTo>
                    <a:lnTo>
                      <a:pt x="221" y="21"/>
                    </a:lnTo>
                    <a:lnTo>
                      <a:pt x="226" y="26"/>
                    </a:lnTo>
                    <a:lnTo>
                      <a:pt x="229" y="31"/>
                    </a:lnTo>
                    <a:lnTo>
                      <a:pt x="232" y="36"/>
                    </a:lnTo>
                    <a:lnTo>
                      <a:pt x="235" y="41"/>
                    </a:lnTo>
                    <a:lnTo>
                      <a:pt x="235" y="48"/>
                    </a:lnTo>
                    <a:lnTo>
                      <a:pt x="238" y="53"/>
                    </a:lnTo>
                    <a:lnTo>
                      <a:pt x="238" y="60"/>
                    </a:lnTo>
                    <a:lnTo>
                      <a:pt x="235" y="66"/>
                    </a:lnTo>
                    <a:lnTo>
                      <a:pt x="233" y="73"/>
                    </a:lnTo>
                    <a:lnTo>
                      <a:pt x="232" y="79"/>
                    </a:lnTo>
                    <a:lnTo>
                      <a:pt x="229" y="85"/>
                    </a:lnTo>
                    <a:lnTo>
                      <a:pt x="224" y="89"/>
                    </a:lnTo>
                    <a:lnTo>
                      <a:pt x="219" y="95"/>
                    </a:lnTo>
                    <a:lnTo>
                      <a:pt x="215" y="98"/>
                    </a:lnTo>
                    <a:lnTo>
                      <a:pt x="208" y="101"/>
                    </a:lnTo>
                    <a:lnTo>
                      <a:pt x="202" y="105"/>
                    </a:lnTo>
                    <a:lnTo>
                      <a:pt x="193" y="110"/>
                    </a:lnTo>
                    <a:lnTo>
                      <a:pt x="180" y="113"/>
                    </a:lnTo>
                    <a:lnTo>
                      <a:pt x="0" y="113"/>
                    </a:lnTo>
                    <a:lnTo>
                      <a:pt x="0" y="0"/>
                    </a:lnTo>
                  </a:path>
                </a:pathLst>
              </a:custGeom>
              <a:solidFill>
                <a:srgbClr val="800080"/>
              </a:solidFill>
              <a:ln w="9525" cap="rnd">
                <a:noFill/>
                <a:round/>
                <a:headEnd/>
                <a:tailEnd/>
              </a:ln>
            </p:spPr>
            <p:txBody>
              <a:bodyPr/>
              <a:lstStyle/>
              <a:p>
                <a:endParaRPr lang="en-US"/>
              </a:p>
            </p:txBody>
          </p:sp>
          <p:sp>
            <p:nvSpPr>
              <p:cNvPr id="7123" name="Freeform 487"/>
              <p:cNvSpPr>
                <a:spLocks/>
              </p:cNvSpPr>
              <p:nvPr/>
            </p:nvSpPr>
            <p:spPr bwMode="auto">
              <a:xfrm>
                <a:off x="2465" y="1954"/>
                <a:ext cx="174" cy="135"/>
              </a:xfrm>
              <a:custGeom>
                <a:avLst/>
                <a:gdLst>
                  <a:gd name="T0" fmla="*/ 173 w 174"/>
                  <a:gd name="T1" fmla="*/ 62 h 135"/>
                  <a:gd name="T2" fmla="*/ 75 w 174"/>
                  <a:gd name="T3" fmla="*/ 8 h 135"/>
                  <a:gd name="T4" fmla="*/ 72 w 174"/>
                  <a:gd name="T5" fmla="*/ 5 h 135"/>
                  <a:gd name="T6" fmla="*/ 66 w 174"/>
                  <a:gd name="T7" fmla="*/ 2 h 135"/>
                  <a:gd name="T8" fmla="*/ 60 w 174"/>
                  <a:gd name="T9" fmla="*/ 0 h 135"/>
                  <a:gd name="T10" fmla="*/ 56 w 174"/>
                  <a:gd name="T11" fmla="*/ 0 h 135"/>
                  <a:gd name="T12" fmla="*/ 50 w 174"/>
                  <a:gd name="T13" fmla="*/ 0 h 135"/>
                  <a:gd name="T14" fmla="*/ 42 w 174"/>
                  <a:gd name="T15" fmla="*/ 0 h 135"/>
                  <a:gd name="T16" fmla="*/ 38 w 174"/>
                  <a:gd name="T17" fmla="*/ 0 h 135"/>
                  <a:gd name="T18" fmla="*/ 33 w 174"/>
                  <a:gd name="T19" fmla="*/ 0 h 135"/>
                  <a:gd name="T20" fmla="*/ 28 w 174"/>
                  <a:gd name="T21" fmla="*/ 2 h 135"/>
                  <a:gd name="T22" fmla="*/ 24 w 174"/>
                  <a:gd name="T23" fmla="*/ 5 h 135"/>
                  <a:gd name="T24" fmla="*/ 19 w 174"/>
                  <a:gd name="T25" fmla="*/ 8 h 135"/>
                  <a:gd name="T26" fmla="*/ 14 w 174"/>
                  <a:gd name="T27" fmla="*/ 10 h 135"/>
                  <a:gd name="T28" fmla="*/ 10 w 174"/>
                  <a:gd name="T29" fmla="*/ 15 h 135"/>
                  <a:gd name="T30" fmla="*/ 6 w 174"/>
                  <a:gd name="T31" fmla="*/ 17 h 135"/>
                  <a:gd name="T32" fmla="*/ 3 w 174"/>
                  <a:gd name="T33" fmla="*/ 22 h 135"/>
                  <a:gd name="T34" fmla="*/ 2 w 174"/>
                  <a:gd name="T35" fmla="*/ 26 h 135"/>
                  <a:gd name="T36" fmla="*/ 0 w 174"/>
                  <a:gd name="T37" fmla="*/ 30 h 135"/>
                  <a:gd name="T38" fmla="*/ 0 w 174"/>
                  <a:gd name="T39" fmla="*/ 34 h 135"/>
                  <a:gd name="T40" fmla="*/ 0 w 174"/>
                  <a:gd name="T41" fmla="*/ 39 h 135"/>
                  <a:gd name="T42" fmla="*/ 0 w 174"/>
                  <a:gd name="T43" fmla="*/ 44 h 135"/>
                  <a:gd name="T44" fmla="*/ 0 w 174"/>
                  <a:gd name="T45" fmla="*/ 49 h 135"/>
                  <a:gd name="T46" fmla="*/ 0 w 174"/>
                  <a:gd name="T47" fmla="*/ 54 h 135"/>
                  <a:gd name="T48" fmla="*/ 2 w 174"/>
                  <a:gd name="T49" fmla="*/ 58 h 135"/>
                  <a:gd name="T50" fmla="*/ 5 w 174"/>
                  <a:gd name="T51" fmla="*/ 62 h 135"/>
                  <a:gd name="T52" fmla="*/ 8 w 174"/>
                  <a:gd name="T53" fmla="*/ 67 h 135"/>
                  <a:gd name="T54" fmla="*/ 11 w 174"/>
                  <a:gd name="T55" fmla="*/ 71 h 135"/>
                  <a:gd name="T56" fmla="*/ 16 w 174"/>
                  <a:gd name="T57" fmla="*/ 74 h 135"/>
                  <a:gd name="T58" fmla="*/ 19 w 174"/>
                  <a:gd name="T59" fmla="*/ 76 h 135"/>
                  <a:gd name="T60" fmla="*/ 24 w 174"/>
                  <a:gd name="T61" fmla="*/ 79 h 135"/>
                  <a:gd name="T62" fmla="*/ 124 w 174"/>
                  <a:gd name="T63" fmla="*/ 134 h 135"/>
                  <a:gd name="T64" fmla="*/ 173 w 174"/>
                  <a:gd name="T65" fmla="*/ 62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35"/>
                  <a:gd name="T101" fmla="*/ 174 w 174"/>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35">
                    <a:moveTo>
                      <a:pt x="173" y="62"/>
                    </a:moveTo>
                    <a:lnTo>
                      <a:pt x="75" y="8"/>
                    </a:lnTo>
                    <a:lnTo>
                      <a:pt x="72" y="5"/>
                    </a:lnTo>
                    <a:lnTo>
                      <a:pt x="66" y="2"/>
                    </a:lnTo>
                    <a:lnTo>
                      <a:pt x="60" y="0"/>
                    </a:lnTo>
                    <a:lnTo>
                      <a:pt x="56" y="0"/>
                    </a:lnTo>
                    <a:lnTo>
                      <a:pt x="50" y="0"/>
                    </a:lnTo>
                    <a:lnTo>
                      <a:pt x="42" y="0"/>
                    </a:lnTo>
                    <a:lnTo>
                      <a:pt x="38" y="0"/>
                    </a:lnTo>
                    <a:lnTo>
                      <a:pt x="33" y="0"/>
                    </a:lnTo>
                    <a:lnTo>
                      <a:pt x="28" y="2"/>
                    </a:lnTo>
                    <a:lnTo>
                      <a:pt x="24" y="5"/>
                    </a:lnTo>
                    <a:lnTo>
                      <a:pt x="19" y="8"/>
                    </a:lnTo>
                    <a:lnTo>
                      <a:pt x="14" y="10"/>
                    </a:lnTo>
                    <a:lnTo>
                      <a:pt x="10" y="15"/>
                    </a:lnTo>
                    <a:lnTo>
                      <a:pt x="6" y="17"/>
                    </a:lnTo>
                    <a:lnTo>
                      <a:pt x="3" y="22"/>
                    </a:lnTo>
                    <a:lnTo>
                      <a:pt x="2" y="26"/>
                    </a:lnTo>
                    <a:lnTo>
                      <a:pt x="0" y="30"/>
                    </a:lnTo>
                    <a:lnTo>
                      <a:pt x="0" y="34"/>
                    </a:lnTo>
                    <a:lnTo>
                      <a:pt x="0" y="39"/>
                    </a:lnTo>
                    <a:lnTo>
                      <a:pt x="0" y="44"/>
                    </a:lnTo>
                    <a:lnTo>
                      <a:pt x="0" y="49"/>
                    </a:lnTo>
                    <a:lnTo>
                      <a:pt x="0" y="54"/>
                    </a:lnTo>
                    <a:lnTo>
                      <a:pt x="2" y="58"/>
                    </a:lnTo>
                    <a:lnTo>
                      <a:pt x="5" y="62"/>
                    </a:lnTo>
                    <a:lnTo>
                      <a:pt x="8" y="67"/>
                    </a:lnTo>
                    <a:lnTo>
                      <a:pt x="11" y="71"/>
                    </a:lnTo>
                    <a:lnTo>
                      <a:pt x="16" y="74"/>
                    </a:lnTo>
                    <a:lnTo>
                      <a:pt x="19" y="76"/>
                    </a:lnTo>
                    <a:lnTo>
                      <a:pt x="24" y="79"/>
                    </a:lnTo>
                    <a:lnTo>
                      <a:pt x="124" y="134"/>
                    </a:lnTo>
                    <a:lnTo>
                      <a:pt x="173" y="62"/>
                    </a:lnTo>
                  </a:path>
                </a:pathLst>
              </a:custGeom>
              <a:solidFill>
                <a:srgbClr val="FF8080"/>
              </a:solidFill>
              <a:ln w="9525" cap="rnd">
                <a:noFill/>
                <a:round/>
                <a:headEnd/>
                <a:tailEnd/>
              </a:ln>
            </p:spPr>
            <p:txBody>
              <a:bodyPr/>
              <a:lstStyle/>
              <a:p>
                <a:endParaRPr lang="en-US"/>
              </a:p>
            </p:txBody>
          </p:sp>
          <p:sp>
            <p:nvSpPr>
              <p:cNvPr id="7124" name="Freeform 488"/>
              <p:cNvSpPr>
                <a:spLocks/>
              </p:cNvSpPr>
              <p:nvPr/>
            </p:nvSpPr>
            <p:spPr bwMode="auto">
              <a:xfrm>
                <a:off x="2585" y="2014"/>
                <a:ext cx="175" cy="135"/>
              </a:xfrm>
              <a:custGeom>
                <a:avLst/>
                <a:gdLst>
                  <a:gd name="T0" fmla="*/ 0 w 175"/>
                  <a:gd name="T1" fmla="*/ 71 h 135"/>
                  <a:gd name="T2" fmla="*/ 96 w 175"/>
                  <a:gd name="T3" fmla="*/ 126 h 135"/>
                  <a:gd name="T4" fmla="*/ 100 w 175"/>
                  <a:gd name="T5" fmla="*/ 128 h 135"/>
                  <a:gd name="T6" fmla="*/ 105 w 175"/>
                  <a:gd name="T7" fmla="*/ 131 h 135"/>
                  <a:gd name="T8" fmla="*/ 112 w 175"/>
                  <a:gd name="T9" fmla="*/ 133 h 135"/>
                  <a:gd name="T10" fmla="*/ 116 w 175"/>
                  <a:gd name="T11" fmla="*/ 134 h 135"/>
                  <a:gd name="T12" fmla="*/ 123 w 175"/>
                  <a:gd name="T13" fmla="*/ 134 h 135"/>
                  <a:gd name="T14" fmla="*/ 129 w 175"/>
                  <a:gd name="T15" fmla="*/ 134 h 135"/>
                  <a:gd name="T16" fmla="*/ 134 w 175"/>
                  <a:gd name="T17" fmla="*/ 134 h 135"/>
                  <a:gd name="T18" fmla="*/ 140 w 175"/>
                  <a:gd name="T19" fmla="*/ 133 h 135"/>
                  <a:gd name="T20" fmla="*/ 144 w 175"/>
                  <a:gd name="T21" fmla="*/ 131 h 135"/>
                  <a:gd name="T22" fmla="*/ 149 w 175"/>
                  <a:gd name="T23" fmla="*/ 128 h 135"/>
                  <a:gd name="T24" fmla="*/ 152 w 175"/>
                  <a:gd name="T25" fmla="*/ 126 h 135"/>
                  <a:gd name="T26" fmla="*/ 157 w 175"/>
                  <a:gd name="T27" fmla="*/ 123 h 135"/>
                  <a:gd name="T28" fmla="*/ 162 w 175"/>
                  <a:gd name="T29" fmla="*/ 118 h 135"/>
                  <a:gd name="T30" fmla="*/ 165 w 175"/>
                  <a:gd name="T31" fmla="*/ 116 h 135"/>
                  <a:gd name="T32" fmla="*/ 168 w 175"/>
                  <a:gd name="T33" fmla="*/ 111 h 135"/>
                  <a:gd name="T34" fmla="*/ 170 w 175"/>
                  <a:gd name="T35" fmla="*/ 107 h 135"/>
                  <a:gd name="T36" fmla="*/ 171 w 175"/>
                  <a:gd name="T37" fmla="*/ 103 h 135"/>
                  <a:gd name="T38" fmla="*/ 174 w 175"/>
                  <a:gd name="T39" fmla="*/ 99 h 135"/>
                  <a:gd name="T40" fmla="*/ 174 w 175"/>
                  <a:gd name="T41" fmla="*/ 94 h 135"/>
                  <a:gd name="T42" fmla="*/ 174 w 175"/>
                  <a:gd name="T43" fmla="*/ 89 h 135"/>
                  <a:gd name="T44" fmla="*/ 174 w 175"/>
                  <a:gd name="T45" fmla="*/ 84 h 135"/>
                  <a:gd name="T46" fmla="*/ 171 w 175"/>
                  <a:gd name="T47" fmla="*/ 79 h 135"/>
                  <a:gd name="T48" fmla="*/ 170 w 175"/>
                  <a:gd name="T49" fmla="*/ 75 h 135"/>
                  <a:gd name="T50" fmla="*/ 166 w 175"/>
                  <a:gd name="T51" fmla="*/ 71 h 135"/>
                  <a:gd name="T52" fmla="*/ 163 w 175"/>
                  <a:gd name="T53" fmla="*/ 67 h 135"/>
                  <a:gd name="T54" fmla="*/ 160 w 175"/>
                  <a:gd name="T55" fmla="*/ 62 h 135"/>
                  <a:gd name="T56" fmla="*/ 157 w 175"/>
                  <a:gd name="T57" fmla="*/ 59 h 135"/>
                  <a:gd name="T58" fmla="*/ 152 w 175"/>
                  <a:gd name="T59" fmla="*/ 57 h 135"/>
                  <a:gd name="T60" fmla="*/ 148 w 175"/>
                  <a:gd name="T61" fmla="*/ 54 h 135"/>
                  <a:gd name="T62" fmla="*/ 46 w 175"/>
                  <a:gd name="T63" fmla="*/ 0 h 135"/>
                  <a:gd name="T64" fmla="*/ 0 w 175"/>
                  <a:gd name="T65" fmla="*/ 71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35"/>
                  <a:gd name="T101" fmla="*/ 175 w 175"/>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35">
                    <a:moveTo>
                      <a:pt x="0" y="71"/>
                    </a:moveTo>
                    <a:lnTo>
                      <a:pt x="96" y="126"/>
                    </a:lnTo>
                    <a:lnTo>
                      <a:pt x="100" y="128"/>
                    </a:lnTo>
                    <a:lnTo>
                      <a:pt x="105" y="131"/>
                    </a:lnTo>
                    <a:lnTo>
                      <a:pt x="112" y="133"/>
                    </a:lnTo>
                    <a:lnTo>
                      <a:pt x="116" y="134"/>
                    </a:lnTo>
                    <a:lnTo>
                      <a:pt x="123" y="134"/>
                    </a:lnTo>
                    <a:lnTo>
                      <a:pt x="129" y="134"/>
                    </a:lnTo>
                    <a:lnTo>
                      <a:pt x="134" y="134"/>
                    </a:lnTo>
                    <a:lnTo>
                      <a:pt x="140" y="133"/>
                    </a:lnTo>
                    <a:lnTo>
                      <a:pt x="144" y="131"/>
                    </a:lnTo>
                    <a:lnTo>
                      <a:pt x="149" y="128"/>
                    </a:lnTo>
                    <a:lnTo>
                      <a:pt x="152" y="126"/>
                    </a:lnTo>
                    <a:lnTo>
                      <a:pt x="157" y="123"/>
                    </a:lnTo>
                    <a:lnTo>
                      <a:pt x="162" y="118"/>
                    </a:lnTo>
                    <a:lnTo>
                      <a:pt x="165" y="116"/>
                    </a:lnTo>
                    <a:lnTo>
                      <a:pt x="168" y="111"/>
                    </a:lnTo>
                    <a:lnTo>
                      <a:pt x="170" y="107"/>
                    </a:lnTo>
                    <a:lnTo>
                      <a:pt x="171" y="103"/>
                    </a:lnTo>
                    <a:lnTo>
                      <a:pt x="174" y="99"/>
                    </a:lnTo>
                    <a:lnTo>
                      <a:pt x="174" y="94"/>
                    </a:lnTo>
                    <a:lnTo>
                      <a:pt x="174" y="89"/>
                    </a:lnTo>
                    <a:lnTo>
                      <a:pt x="174" y="84"/>
                    </a:lnTo>
                    <a:lnTo>
                      <a:pt x="171" y="79"/>
                    </a:lnTo>
                    <a:lnTo>
                      <a:pt x="170" y="75"/>
                    </a:lnTo>
                    <a:lnTo>
                      <a:pt x="166" y="71"/>
                    </a:lnTo>
                    <a:lnTo>
                      <a:pt x="163" y="67"/>
                    </a:lnTo>
                    <a:lnTo>
                      <a:pt x="160" y="62"/>
                    </a:lnTo>
                    <a:lnTo>
                      <a:pt x="157" y="59"/>
                    </a:lnTo>
                    <a:lnTo>
                      <a:pt x="152" y="57"/>
                    </a:lnTo>
                    <a:lnTo>
                      <a:pt x="148" y="54"/>
                    </a:lnTo>
                    <a:lnTo>
                      <a:pt x="46" y="0"/>
                    </a:lnTo>
                    <a:lnTo>
                      <a:pt x="0" y="71"/>
                    </a:lnTo>
                  </a:path>
                </a:pathLst>
              </a:custGeom>
              <a:solidFill>
                <a:srgbClr val="C06000"/>
              </a:solidFill>
              <a:ln w="9525" cap="rnd">
                <a:noFill/>
                <a:round/>
                <a:headEnd/>
                <a:tailEnd/>
              </a:ln>
            </p:spPr>
            <p:txBody>
              <a:bodyPr/>
              <a:lstStyle/>
              <a:p>
                <a:endParaRPr lang="en-US"/>
              </a:p>
            </p:txBody>
          </p:sp>
          <p:sp>
            <p:nvSpPr>
              <p:cNvPr id="7125" name="Freeform 489"/>
              <p:cNvSpPr>
                <a:spLocks/>
              </p:cNvSpPr>
              <p:nvPr/>
            </p:nvSpPr>
            <p:spPr bwMode="auto">
              <a:xfrm>
                <a:off x="2757" y="1811"/>
                <a:ext cx="427" cy="119"/>
              </a:xfrm>
              <a:custGeom>
                <a:avLst/>
                <a:gdLst>
                  <a:gd name="T0" fmla="*/ 0 w 427"/>
                  <a:gd name="T1" fmla="*/ 0 h 119"/>
                  <a:gd name="T2" fmla="*/ 0 w 427"/>
                  <a:gd name="T3" fmla="*/ 54 h 119"/>
                  <a:gd name="T4" fmla="*/ 1 w 427"/>
                  <a:gd name="T5" fmla="*/ 61 h 119"/>
                  <a:gd name="T6" fmla="*/ 4 w 427"/>
                  <a:gd name="T7" fmla="*/ 66 h 119"/>
                  <a:gd name="T8" fmla="*/ 10 w 427"/>
                  <a:gd name="T9" fmla="*/ 72 h 119"/>
                  <a:gd name="T10" fmla="*/ 17 w 427"/>
                  <a:gd name="T11" fmla="*/ 78 h 119"/>
                  <a:gd name="T12" fmla="*/ 25 w 427"/>
                  <a:gd name="T13" fmla="*/ 83 h 119"/>
                  <a:gd name="T14" fmla="*/ 33 w 427"/>
                  <a:gd name="T15" fmla="*/ 87 h 119"/>
                  <a:gd name="T16" fmla="*/ 43 w 427"/>
                  <a:gd name="T17" fmla="*/ 92 h 119"/>
                  <a:gd name="T18" fmla="*/ 54 w 427"/>
                  <a:gd name="T19" fmla="*/ 95 h 119"/>
                  <a:gd name="T20" fmla="*/ 66 w 427"/>
                  <a:gd name="T21" fmla="*/ 98 h 119"/>
                  <a:gd name="T22" fmla="*/ 76 w 427"/>
                  <a:gd name="T23" fmla="*/ 103 h 119"/>
                  <a:gd name="T24" fmla="*/ 88 w 427"/>
                  <a:gd name="T25" fmla="*/ 105 h 119"/>
                  <a:gd name="T26" fmla="*/ 99 w 427"/>
                  <a:gd name="T27" fmla="*/ 107 h 119"/>
                  <a:gd name="T28" fmla="*/ 111 w 427"/>
                  <a:gd name="T29" fmla="*/ 110 h 119"/>
                  <a:gd name="T30" fmla="*/ 122 w 427"/>
                  <a:gd name="T31" fmla="*/ 111 h 119"/>
                  <a:gd name="T32" fmla="*/ 136 w 427"/>
                  <a:gd name="T33" fmla="*/ 112 h 119"/>
                  <a:gd name="T34" fmla="*/ 150 w 427"/>
                  <a:gd name="T35" fmla="*/ 115 h 119"/>
                  <a:gd name="T36" fmla="*/ 164 w 427"/>
                  <a:gd name="T37" fmla="*/ 115 h 119"/>
                  <a:gd name="T38" fmla="*/ 175 w 427"/>
                  <a:gd name="T39" fmla="*/ 117 h 119"/>
                  <a:gd name="T40" fmla="*/ 187 w 427"/>
                  <a:gd name="T41" fmla="*/ 117 h 119"/>
                  <a:gd name="T42" fmla="*/ 197 w 427"/>
                  <a:gd name="T43" fmla="*/ 118 h 119"/>
                  <a:gd name="T44" fmla="*/ 225 w 427"/>
                  <a:gd name="T45" fmla="*/ 118 h 119"/>
                  <a:gd name="T46" fmla="*/ 239 w 427"/>
                  <a:gd name="T47" fmla="*/ 117 h 119"/>
                  <a:gd name="T48" fmla="*/ 253 w 427"/>
                  <a:gd name="T49" fmla="*/ 117 h 119"/>
                  <a:gd name="T50" fmla="*/ 266 w 427"/>
                  <a:gd name="T51" fmla="*/ 115 h 119"/>
                  <a:gd name="T52" fmla="*/ 278 w 427"/>
                  <a:gd name="T53" fmla="*/ 114 h 119"/>
                  <a:gd name="T54" fmla="*/ 290 w 427"/>
                  <a:gd name="T55" fmla="*/ 112 h 119"/>
                  <a:gd name="T56" fmla="*/ 302 w 427"/>
                  <a:gd name="T57" fmla="*/ 111 h 119"/>
                  <a:gd name="T58" fmla="*/ 312 w 427"/>
                  <a:gd name="T59" fmla="*/ 110 h 119"/>
                  <a:gd name="T60" fmla="*/ 324 w 427"/>
                  <a:gd name="T61" fmla="*/ 107 h 119"/>
                  <a:gd name="T62" fmla="*/ 334 w 427"/>
                  <a:gd name="T63" fmla="*/ 105 h 119"/>
                  <a:gd name="T64" fmla="*/ 346 w 427"/>
                  <a:gd name="T65" fmla="*/ 103 h 119"/>
                  <a:gd name="T66" fmla="*/ 357 w 427"/>
                  <a:gd name="T67" fmla="*/ 100 h 119"/>
                  <a:gd name="T68" fmla="*/ 367 w 427"/>
                  <a:gd name="T69" fmla="*/ 97 h 119"/>
                  <a:gd name="T70" fmla="*/ 378 w 427"/>
                  <a:gd name="T71" fmla="*/ 93 h 119"/>
                  <a:gd name="T72" fmla="*/ 387 w 427"/>
                  <a:gd name="T73" fmla="*/ 88 h 119"/>
                  <a:gd name="T74" fmla="*/ 398 w 427"/>
                  <a:gd name="T75" fmla="*/ 85 h 119"/>
                  <a:gd name="T76" fmla="*/ 406 w 427"/>
                  <a:gd name="T77" fmla="*/ 79 h 119"/>
                  <a:gd name="T78" fmla="*/ 414 w 427"/>
                  <a:gd name="T79" fmla="*/ 72 h 119"/>
                  <a:gd name="T80" fmla="*/ 420 w 427"/>
                  <a:gd name="T81" fmla="*/ 65 h 119"/>
                  <a:gd name="T82" fmla="*/ 423 w 427"/>
                  <a:gd name="T83" fmla="*/ 60 h 119"/>
                  <a:gd name="T84" fmla="*/ 426 w 427"/>
                  <a:gd name="T85" fmla="*/ 53 h 119"/>
                  <a:gd name="T86" fmla="*/ 426 w 427"/>
                  <a:gd name="T87" fmla="*/ 0 h 119"/>
                  <a:gd name="T88" fmla="*/ 0 w 427"/>
                  <a:gd name="T89" fmla="*/ 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7"/>
                  <a:gd name="T136" fmla="*/ 0 h 119"/>
                  <a:gd name="T137" fmla="*/ 427 w 427"/>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7" h="119">
                    <a:moveTo>
                      <a:pt x="0" y="0"/>
                    </a:moveTo>
                    <a:lnTo>
                      <a:pt x="0" y="54"/>
                    </a:lnTo>
                    <a:lnTo>
                      <a:pt x="1" y="61"/>
                    </a:lnTo>
                    <a:lnTo>
                      <a:pt x="4" y="66"/>
                    </a:lnTo>
                    <a:lnTo>
                      <a:pt x="10" y="72"/>
                    </a:lnTo>
                    <a:lnTo>
                      <a:pt x="17" y="78"/>
                    </a:lnTo>
                    <a:lnTo>
                      <a:pt x="25" y="83"/>
                    </a:lnTo>
                    <a:lnTo>
                      <a:pt x="33" y="87"/>
                    </a:lnTo>
                    <a:lnTo>
                      <a:pt x="43" y="92"/>
                    </a:lnTo>
                    <a:lnTo>
                      <a:pt x="54" y="95"/>
                    </a:lnTo>
                    <a:lnTo>
                      <a:pt x="66" y="98"/>
                    </a:lnTo>
                    <a:lnTo>
                      <a:pt x="76" y="103"/>
                    </a:lnTo>
                    <a:lnTo>
                      <a:pt x="88" y="105"/>
                    </a:lnTo>
                    <a:lnTo>
                      <a:pt x="99" y="107"/>
                    </a:lnTo>
                    <a:lnTo>
                      <a:pt x="111" y="110"/>
                    </a:lnTo>
                    <a:lnTo>
                      <a:pt x="122" y="111"/>
                    </a:lnTo>
                    <a:lnTo>
                      <a:pt x="136" y="112"/>
                    </a:lnTo>
                    <a:lnTo>
                      <a:pt x="150" y="115"/>
                    </a:lnTo>
                    <a:lnTo>
                      <a:pt x="164" y="115"/>
                    </a:lnTo>
                    <a:lnTo>
                      <a:pt x="175" y="117"/>
                    </a:lnTo>
                    <a:lnTo>
                      <a:pt x="187" y="117"/>
                    </a:lnTo>
                    <a:lnTo>
                      <a:pt x="197" y="118"/>
                    </a:lnTo>
                    <a:lnTo>
                      <a:pt x="225" y="118"/>
                    </a:lnTo>
                    <a:lnTo>
                      <a:pt x="239" y="117"/>
                    </a:lnTo>
                    <a:lnTo>
                      <a:pt x="253" y="117"/>
                    </a:lnTo>
                    <a:lnTo>
                      <a:pt x="266" y="115"/>
                    </a:lnTo>
                    <a:lnTo>
                      <a:pt x="278" y="114"/>
                    </a:lnTo>
                    <a:lnTo>
                      <a:pt x="290" y="112"/>
                    </a:lnTo>
                    <a:lnTo>
                      <a:pt x="302" y="111"/>
                    </a:lnTo>
                    <a:lnTo>
                      <a:pt x="312" y="110"/>
                    </a:lnTo>
                    <a:lnTo>
                      <a:pt x="324" y="107"/>
                    </a:lnTo>
                    <a:lnTo>
                      <a:pt x="334" y="105"/>
                    </a:lnTo>
                    <a:lnTo>
                      <a:pt x="346" y="103"/>
                    </a:lnTo>
                    <a:lnTo>
                      <a:pt x="357" y="100"/>
                    </a:lnTo>
                    <a:lnTo>
                      <a:pt x="367" y="97"/>
                    </a:lnTo>
                    <a:lnTo>
                      <a:pt x="378" y="93"/>
                    </a:lnTo>
                    <a:lnTo>
                      <a:pt x="387" y="88"/>
                    </a:lnTo>
                    <a:lnTo>
                      <a:pt x="398" y="85"/>
                    </a:lnTo>
                    <a:lnTo>
                      <a:pt x="406" y="79"/>
                    </a:lnTo>
                    <a:lnTo>
                      <a:pt x="414" y="72"/>
                    </a:lnTo>
                    <a:lnTo>
                      <a:pt x="420" y="65"/>
                    </a:lnTo>
                    <a:lnTo>
                      <a:pt x="423" y="60"/>
                    </a:lnTo>
                    <a:lnTo>
                      <a:pt x="426" y="53"/>
                    </a:lnTo>
                    <a:lnTo>
                      <a:pt x="426" y="0"/>
                    </a:lnTo>
                    <a:lnTo>
                      <a:pt x="0" y="0"/>
                    </a:lnTo>
                  </a:path>
                </a:pathLst>
              </a:custGeom>
              <a:solidFill>
                <a:srgbClr val="804000"/>
              </a:solidFill>
              <a:ln w="9525" cap="rnd">
                <a:noFill/>
                <a:round/>
                <a:headEnd/>
                <a:tailEnd/>
              </a:ln>
            </p:spPr>
            <p:txBody>
              <a:bodyPr/>
              <a:lstStyle/>
              <a:p>
                <a:endParaRPr lang="en-US"/>
              </a:p>
            </p:txBody>
          </p:sp>
          <p:sp>
            <p:nvSpPr>
              <p:cNvPr id="7126" name="Oval 490"/>
              <p:cNvSpPr>
                <a:spLocks noChangeArrowheads="1"/>
              </p:cNvSpPr>
              <p:nvPr/>
            </p:nvSpPr>
            <p:spPr bwMode="auto">
              <a:xfrm>
                <a:off x="2757" y="1746"/>
                <a:ext cx="427" cy="130"/>
              </a:xfrm>
              <a:prstGeom prst="ellipse">
                <a:avLst/>
              </a:prstGeom>
              <a:solidFill>
                <a:srgbClr val="A05000"/>
              </a:solidFill>
              <a:ln w="9525">
                <a:noFill/>
                <a:round/>
                <a:headEnd/>
                <a:tailEnd/>
              </a:ln>
            </p:spPr>
            <p:txBody>
              <a:bodyPr wrap="none" lIns="90488" tIns="44450" rIns="90488" bIns="44450" anchor="ctr"/>
              <a:lstStyle/>
              <a:p>
                <a:pPr>
                  <a:spcBef>
                    <a:spcPct val="50000"/>
                  </a:spcBef>
                </a:pPr>
                <a:endParaRPr lang="en-US" sz="2400"/>
              </a:p>
            </p:txBody>
          </p:sp>
          <p:sp>
            <p:nvSpPr>
              <p:cNvPr id="7127" name="Freeform 491"/>
              <p:cNvSpPr>
                <a:spLocks/>
              </p:cNvSpPr>
              <p:nvPr/>
            </p:nvSpPr>
            <p:spPr bwMode="auto">
              <a:xfrm>
                <a:off x="2912" y="1746"/>
                <a:ext cx="112" cy="127"/>
              </a:xfrm>
              <a:custGeom>
                <a:avLst/>
                <a:gdLst>
                  <a:gd name="T0" fmla="*/ 75 w 112"/>
                  <a:gd name="T1" fmla="*/ 0 h 127"/>
                  <a:gd name="T2" fmla="*/ 0 w 112"/>
                  <a:gd name="T3" fmla="*/ 124 h 127"/>
                  <a:gd name="T4" fmla="*/ 18 w 112"/>
                  <a:gd name="T5" fmla="*/ 124 h 127"/>
                  <a:gd name="T6" fmla="*/ 35 w 112"/>
                  <a:gd name="T7" fmla="*/ 126 h 127"/>
                  <a:gd name="T8" fmla="*/ 111 w 112"/>
                  <a:gd name="T9" fmla="*/ 0 h 127"/>
                  <a:gd name="T10" fmla="*/ 91 w 112"/>
                  <a:gd name="T11" fmla="*/ 0 h 127"/>
                  <a:gd name="T12" fmla="*/ 75 w 112"/>
                  <a:gd name="T13" fmla="*/ 0 h 127"/>
                  <a:gd name="T14" fmla="*/ 0 60000 65536"/>
                  <a:gd name="T15" fmla="*/ 0 60000 65536"/>
                  <a:gd name="T16" fmla="*/ 0 60000 65536"/>
                  <a:gd name="T17" fmla="*/ 0 60000 65536"/>
                  <a:gd name="T18" fmla="*/ 0 60000 65536"/>
                  <a:gd name="T19" fmla="*/ 0 60000 65536"/>
                  <a:gd name="T20" fmla="*/ 0 60000 65536"/>
                  <a:gd name="T21" fmla="*/ 0 w 112"/>
                  <a:gd name="T22" fmla="*/ 0 h 127"/>
                  <a:gd name="T23" fmla="*/ 112 w 112"/>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7">
                    <a:moveTo>
                      <a:pt x="75" y="0"/>
                    </a:moveTo>
                    <a:lnTo>
                      <a:pt x="0" y="124"/>
                    </a:lnTo>
                    <a:lnTo>
                      <a:pt x="18" y="124"/>
                    </a:lnTo>
                    <a:lnTo>
                      <a:pt x="35" y="126"/>
                    </a:lnTo>
                    <a:lnTo>
                      <a:pt x="111" y="0"/>
                    </a:lnTo>
                    <a:lnTo>
                      <a:pt x="91" y="0"/>
                    </a:lnTo>
                    <a:lnTo>
                      <a:pt x="75" y="0"/>
                    </a:lnTo>
                  </a:path>
                </a:pathLst>
              </a:custGeom>
              <a:solidFill>
                <a:srgbClr val="804000"/>
              </a:solidFill>
              <a:ln w="9525" cap="rnd">
                <a:noFill/>
                <a:round/>
                <a:headEnd/>
                <a:tailEnd/>
              </a:ln>
            </p:spPr>
            <p:txBody>
              <a:bodyPr/>
              <a:lstStyle/>
              <a:p>
                <a:endParaRPr lang="en-US"/>
              </a:p>
            </p:txBody>
          </p:sp>
          <p:sp>
            <p:nvSpPr>
              <p:cNvPr id="7128" name="Freeform 492"/>
              <p:cNvSpPr>
                <a:spLocks/>
              </p:cNvSpPr>
              <p:nvPr/>
            </p:nvSpPr>
            <p:spPr bwMode="auto">
              <a:xfrm>
                <a:off x="2967" y="1879"/>
                <a:ext cx="425" cy="119"/>
              </a:xfrm>
              <a:custGeom>
                <a:avLst/>
                <a:gdLst>
                  <a:gd name="T0" fmla="*/ 0 w 425"/>
                  <a:gd name="T1" fmla="*/ 0 h 119"/>
                  <a:gd name="T2" fmla="*/ 0 w 425"/>
                  <a:gd name="T3" fmla="*/ 54 h 119"/>
                  <a:gd name="T4" fmla="*/ 0 w 425"/>
                  <a:gd name="T5" fmla="*/ 61 h 119"/>
                  <a:gd name="T6" fmla="*/ 3 w 425"/>
                  <a:gd name="T7" fmla="*/ 68 h 119"/>
                  <a:gd name="T8" fmla="*/ 8 w 425"/>
                  <a:gd name="T9" fmla="*/ 73 h 119"/>
                  <a:gd name="T10" fmla="*/ 14 w 425"/>
                  <a:gd name="T11" fmla="*/ 78 h 119"/>
                  <a:gd name="T12" fmla="*/ 25 w 425"/>
                  <a:gd name="T13" fmla="*/ 85 h 119"/>
                  <a:gd name="T14" fmla="*/ 33 w 425"/>
                  <a:gd name="T15" fmla="*/ 88 h 119"/>
                  <a:gd name="T16" fmla="*/ 42 w 425"/>
                  <a:gd name="T17" fmla="*/ 93 h 119"/>
                  <a:gd name="T18" fmla="*/ 53 w 425"/>
                  <a:gd name="T19" fmla="*/ 95 h 119"/>
                  <a:gd name="T20" fmla="*/ 65 w 425"/>
                  <a:gd name="T21" fmla="*/ 100 h 119"/>
                  <a:gd name="T22" fmla="*/ 76 w 425"/>
                  <a:gd name="T23" fmla="*/ 103 h 119"/>
                  <a:gd name="T24" fmla="*/ 86 w 425"/>
                  <a:gd name="T25" fmla="*/ 105 h 119"/>
                  <a:gd name="T26" fmla="*/ 98 w 425"/>
                  <a:gd name="T27" fmla="*/ 108 h 119"/>
                  <a:gd name="T28" fmla="*/ 109 w 425"/>
                  <a:gd name="T29" fmla="*/ 110 h 119"/>
                  <a:gd name="T30" fmla="*/ 122 w 425"/>
                  <a:gd name="T31" fmla="*/ 111 h 119"/>
                  <a:gd name="T32" fmla="*/ 134 w 425"/>
                  <a:gd name="T33" fmla="*/ 114 h 119"/>
                  <a:gd name="T34" fmla="*/ 150 w 425"/>
                  <a:gd name="T35" fmla="*/ 115 h 119"/>
                  <a:gd name="T36" fmla="*/ 164 w 425"/>
                  <a:gd name="T37" fmla="*/ 117 h 119"/>
                  <a:gd name="T38" fmla="*/ 173 w 425"/>
                  <a:gd name="T39" fmla="*/ 117 h 119"/>
                  <a:gd name="T40" fmla="*/ 185 w 425"/>
                  <a:gd name="T41" fmla="*/ 117 h 119"/>
                  <a:gd name="T42" fmla="*/ 197 w 425"/>
                  <a:gd name="T43" fmla="*/ 118 h 119"/>
                  <a:gd name="T44" fmla="*/ 224 w 425"/>
                  <a:gd name="T45" fmla="*/ 118 h 119"/>
                  <a:gd name="T46" fmla="*/ 238 w 425"/>
                  <a:gd name="T47" fmla="*/ 117 h 119"/>
                  <a:gd name="T48" fmla="*/ 253 w 425"/>
                  <a:gd name="T49" fmla="*/ 117 h 119"/>
                  <a:gd name="T50" fmla="*/ 265 w 425"/>
                  <a:gd name="T51" fmla="*/ 115 h 119"/>
                  <a:gd name="T52" fmla="*/ 278 w 425"/>
                  <a:gd name="T53" fmla="*/ 114 h 119"/>
                  <a:gd name="T54" fmla="*/ 288 w 425"/>
                  <a:gd name="T55" fmla="*/ 112 h 119"/>
                  <a:gd name="T56" fmla="*/ 301 w 425"/>
                  <a:gd name="T57" fmla="*/ 111 h 119"/>
                  <a:gd name="T58" fmla="*/ 313 w 425"/>
                  <a:gd name="T59" fmla="*/ 110 h 119"/>
                  <a:gd name="T60" fmla="*/ 323 w 425"/>
                  <a:gd name="T61" fmla="*/ 108 h 119"/>
                  <a:gd name="T62" fmla="*/ 334 w 425"/>
                  <a:gd name="T63" fmla="*/ 105 h 119"/>
                  <a:gd name="T64" fmla="*/ 344 w 425"/>
                  <a:gd name="T65" fmla="*/ 103 h 119"/>
                  <a:gd name="T66" fmla="*/ 355 w 425"/>
                  <a:gd name="T67" fmla="*/ 100 h 119"/>
                  <a:gd name="T68" fmla="*/ 365 w 425"/>
                  <a:gd name="T69" fmla="*/ 97 h 119"/>
                  <a:gd name="T70" fmla="*/ 377 w 425"/>
                  <a:gd name="T71" fmla="*/ 93 h 119"/>
                  <a:gd name="T72" fmla="*/ 387 w 425"/>
                  <a:gd name="T73" fmla="*/ 88 h 119"/>
                  <a:gd name="T74" fmla="*/ 396 w 425"/>
                  <a:gd name="T75" fmla="*/ 85 h 119"/>
                  <a:gd name="T76" fmla="*/ 405 w 425"/>
                  <a:gd name="T77" fmla="*/ 79 h 119"/>
                  <a:gd name="T78" fmla="*/ 413 w 425"/>
                  <a:gd name="T79" fmla="*/ 72 h 119"/>
                  <a:gd name="T80" fmla="*/ 418 w 425"/>
                  <a:gd name="T81" fmla="*/ 65 h 119"/>
                  <a:gd name="T82" fmla="*/ 421 w 425"/>
                  <a:gd name="T83" fmla="*/ 60 h 119"/>
                  <a:gd name="T84" fmla="*/ 424 w 425"/>
                  <a:gd name="T85" fmla="*/ 53 h 119"/>
                  <a:gd name="T86" fmla="*/ 424 w 425"/>
                  <a:gd name="T87" fmla="*/ 0 h 119"/>
                  <a:gd name="T88" fmla="*/ 0 w 425"/>
                  <a:gd name="T89" fmla="*/ 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5"/>
                  <a:gd name="T136" fmla="*/ 0 h 119"/>
                  <a:gd name="T137" fmla="*/ 425 w 425"/>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5" h="119">
                    <a:moveTo>
                      <a:pt x="0" y="0"/>
                    </a:moveTo>
                    <a:lnTo>
                      <a:pt x="0" y="54"/>
                    </a:lnTo>
                    <a:lnTo>
                      <a:pt x="0" y="61"/>
                    </a:lnTo>
                    <a:lnTo>
                      <a:pt x="3" y="68"/>
                    </a:lnTo>
                    <a:lnTo>
                      <a:pt x="8" y="73"/>
                    </a:lnTo>
                    <a:lnTo>
                      <a:pt x="14" y="78"/>
                    </a:lnTo>
                    <a:lnTo>
                      <a:pt x="25" y="85"/>
                    </a:lnTo>
                    <a:lnTo>
                      <a:pt x="33" y="88"/>
                    </a:lnTo>
                    <a:lnTo>
                      <a:pt x="42" y="93"/>
                    </a:lnTo>
                    <a:lnTo>
                      <a:pt x="53" y="95"/>
                    </a:lnTo>
                    <a:lnTo>
                      <a:pt x="65" y="100"/>
                    </a:lnTo>
                    <a:lnTo>
                      <a:pt x="76" y="103"/>
                    </a:lnTo>
                    <a:lnTo>
                      <a:pt x="86" y="105"/>
                    </a:lnTo>
                    <a:lnTo>
                      <a:pt x="98" y="108"/>
                    </a:lnTo>
                    <a:lnTo>
                      <a:pt x="109" y="110"/>
                    </a:lnTo>
                    <a:lnTo>
                      <a:pt x="122" y="111"/>
                    </a:lnTo>
                    <a:lnTo>
                      <a:pt x="134" y="114"/>
                    </a:lnTo>
                    <a:lnTo>
                      <a:pt x="150" y="115"/>
                    </a:lnTo>
                    <a:lnTo>
                      <a:pt x="164" y="117"/>
                    </a:lnTo>
                    <a:lnTo>
                      <a:pt x="173" y="117"/>
                    </a:lnTo>
                    <a:lnTo>
                      <a:pt x="185" y="117"/>
                    </a:lnTo>
                    <a:lnTo>
                      <a:pt x="197" y="118"/>
                    </a:lnTo>
                    <a:lnTo>
                      <a:pt x="224" y="118"/>
                    </a:lnTo>
                    <a:lnTo>
                      <a:pt x="238" y="117"/>
                    </a:lnTo>
                    <a:lnTo>
                      <a:pt x="253" y="117"/>
                    </a:lnTo>
                    <a:lnTo>
                      <a:pt x="265" y="115"/>
                    </a:lnTo>
                    <a:lnTo>
                      <a:pt x="278" y="114"/>
                    </a:lnTo>
                    <a:lnTo>
                      <a:pt x="288" y="112"/>
                    </a:lnTo>
                    <a:lnTo>
                      <a:pt x="301" y="111"/>
                    </a:lnTo>
                    <a:lnTo>
                      <a:pt x="313" y="110"/>
                    </a:lnTo>
                    <a:lnTo>
                      <a:pt x="323" y="108"/>
                    </a:lnTo>
                    <a:lnTo>
                      <a:pt x="334" y="105"/>
                    </a:lnTo>
                    <a:lnTo>
                      <a:pt x="344" y="103"/>
                    </a:lnTo>
                    <a:lnTo>
                      <a:pt x="355" y="100"/>
                    </a:lnTo>
                    <a:lnTo>
                      <a:pt x="365" y="97"/>
                    </a:lnTo>
                    <a:lnTo>
                      <a:pt x="377" y="93"/>
                    </a:lnTo>
                    <a:lnTo>
                      <a:pt x="387" y="88"/>
                    </a:lnTo>
                    <a:lnTo>
                      <a:pt x="396" y="85"/>
                    </a:lnTo>
                    <a:lnTo>
                      <a:pt x="405" y="79"/>
                    </a:lnTo>
                    <a:lnTo>
                      <a:pt x="413" y="72"/>
                    </a:lnTo>
                    <a:lnTo>
                      <a:pt x="418" y="65"/>
                    </a:lnTo>
                    <a:lnTo>
                      <a:pt x="421" y="60"/>
                    </a:lnTo>
                    <a:lnTo>
                      <a:pt x="424" y="53"/>
                    </a:lnTo>
                    <a:lnTo>
                      <a:pt x="424" y="0"/>
                    </a:lnTo>
                    <a:lnTo>
                      <a:pt x="0" y="0"/>
                    </a:lnTo>
                  </a:path>
                </a:pathLst>
              </a:custGeom>
              <a:solidFill>
                <a:srgbClr val="C0C0C0"/>
              </a:solidFill>
              <a:ln w="9525" cap="rnd">
                <a:noFill/>
                <a:round/>
                <a:headEnd/>
                <a:tailEnd/>
              </a:ln>
            </p:spPr>
            <p:txBody>
              <a:bodyPr/>
              <a:lstStyle/>
              <a:p>
                <a:endParaRPr lang="en-US"/>
              </a:p>
            </p:txBody>
          </p:sp>
          <p:sp>
            <p:nvSpPr>
              <p:cNvPr id="7129" name="Oval 493"/>
              <p:cNvSpPr>
                <a:spLocks noChangeArrowheads="1"/>
              </p:cNvSpPr>
              <p:nvPr/>
            </p:nvSpPr>
            <p:spPr bwMode="auto">
              <a:xfrm>
                <a:off x="2967" y="1814"/>
                <a:ext cx="427" cy="130"/>
              </a:xfrm>
              <a:prstGeom prst="ellipse">
                <a:avLst/>
              </a:prstGeom>
              <a:solidFill>
                <a:srgbClr val="E0E0E0"/>
              </a:solidFill>
              <a:ln w="9525">
                <a:noFill/>
                <a:round/>
                <a:headEnd/>
                <a:tailEnd/>
              </a:ln>
            </p:spPr>
            <p:txBody>
              <a:bodyPr wrap="none" lIns="90488" tIns="44450" rIns="90488" bIns="44450" anchor="ctr"/>
              <a:lstStyle/>
              <a:p>
                <a:pPr>
                  <a:spcBef>
                    <a:spcPct val="50000"/>
                  </a:spcBef>
                </a:pPr>
                <a:endParaRPr lang="en-US" sz="2400"/>
              </a:p>
            </p:txBody>
          </p:sp>
          <p:sp>
            <p:nvSpPr>
              <p:cNvPr id="7130" name="Freeform 494"/>
              <p:cNvSpPr>
                <a:spLocks/>
              </p:cNvSpPr>
              <p:nvPr/>
            </p:nvSpPr>
            <p:spPr bwMode="auto">
              <a:xfrm>
                <a:off x="3121" y="1814"/>
                <a:ext cx="112" cy="127"/>
              </a:xfrm>
              <a:custGeom>
                <a:avLst/>
                <a:gdLst>
                  <a:gd name="T0" fmla="*/ 76 w 112"/>
                  <a:gd name="T1" fmla="*/ 0 h 127"/>
                  <a:gd name="T2" fmla="*/ 0 w 112"/>
                  <a:gd name="T3" fmla="*/ 124 h 127"/>
                  <a:gd name="T4" fmla="*/ 16 w 112"/>
                  <a:gd name="T5" fmla="*/ 124 h 127"/>
                  <a:gd name="T6" fmla="*/ 35 w 112"/>
                  <a:gd name="T7" fmla="*/ 126 h 127"/>
                  <a:gd name="T8" fmla="*/ 111 w 112"/>
                  <a:gd name="T9" fmla="*/ 2 h 127"/>
                  <a:gd name="T10" fmla="*/ 91 w 112"/>
                  <a:gd name="T11" fmla="*/ 0 h 127"/>
                  <a:gd name="T12" fmla="*/ 76 w 112"/>
                  <a:gd name="T13" fmla="*/ 0 h 127"/>
                  <a:gd name="T14" fmla="*/ 0 60000 65536"/>
                  <a:gd name="T15" fmla="*/ 0 60000 65536"/>
                  <a:gd name="T16" fmla="*/ 0 60000 65536"/>
                  <a:gd name="T17" fmla="*/ 0 60000 65536"/>
                  <a:gd name="T18" fmla="*/ 0 60000 65536"/>
                  <a:gd name="T19" fmla="*/ 0 60000 65536"/>
                  <a:gd name="T20" fmla="*/ 0 60000 65536"/>
                  <a:gd name="T21" fmla="*/ 0 w 112"/>
                  <a:gd name="T22" fmla="*/ 0 h 127"/>
                  <a:gd name="T23" fmla="*/ 112 w 112"/>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7">
                    <a:moveTo>
                      <a:pt x="76" y="0"/>
                    </a:moveTo>
                    <a:lnTo>
                      <a:pt x="0" y="124"/>
                    </a:lnTo>
                    <a:lnTo>
                      <a:pt x="16" y="124"/>
                    </a:lnTo>
                    <a:lnTo>
                      <a:pt x="35" y="126"/>
                    </a:lnTo>
                    <a:lnTo>
                      <a:pt x="111" y="2"/>
                    </a:lnTo>
                    <a:lnTo>
                      <a:pt x="91" y="0"/>
                    </a:lnTo>
                    <a:lnTo>
                      <a:pt x="76" y="0"/>
                    </a:lnTo>
                  </a:path>
                </a:pathLst>
              </a:custGeom>
              <a:solidFill>
                <a:srgbClr val="C0C0C0"/>
              </a:solidFill>
              <a:ln w="9525" cap="rnd">
                <a:noFill/>
                <a:round/>
                <a:headEnd/>
                <a:tailEnd/>
              </a:ln>
            </p:spPr>
            <p:txBody>
              <a:bodyPr/>
              <a:lstStyle/>
              <a:p>
                <a:endParaRPr lang="en-US"/>
              </a:p>
            </p:txBody>
          </p:sp>
          <p:sp>
            <p:nvSpPr>
              <p:cNvPr id="7131" name="Freeform 495"/>
              <p:cNvSpPr>
                <a:spLocks/>
              </p:cNvSpPr>
              <p:nvPr/>
            </p:nvSpPr>
            <p:spPr bwMode="auto">
              <a:xfrm>
                <a:off x="3116" y="1951"/>
                <a:ext cx="233" cy="144"/>
              </a:xfrm>
              <a:custGeom>
                <a:avLst/>
                <a:gdLst>
                  <a:gd name="T0" fmla="*/ 232 w 233"/>
                  <a:gd name="T1" fmla="*/ 101 h 144"/>
                  <a:gd name="T2" fmla="*/ 86 w 233"/>
                  <a:gd name="T3" fmla="*/ 138 h 144"/>
                  <a:gd name="T4" fmla="*/ 78 w 233"/>
                  <a:gd name="T5" fmla="*/ 142 h 144"/>
                  <a:gd name="T6" fmla="*/ 72 w 233"/>
                  <a:gd name="T7" fmla="*/ 143 h 144"/>
                  <a:gd name="T8" fmla="*/ 66 w 233"/>
                  <a:gd name="T9" fmla="*/ 143 h 144"/>
                  <a:gd name="T10" fmla="*/ 57 w 233"/>
                  <a:gd name="T11" fmla="*/ 143 h 144"/>
                  <a:gd name="T12" fmla="*/ 50 w 233"/>
                  <a:gd name="T13" fmla="*/ 143 h 144"/>
                  <a:gd name="T14" fmla="*/ 43 w 233"/>
                  <a:gd name="T15" fmla="*/ 142 h 144"/>
                  <a:gd name="T16" fmla="*/ 35 w 233"/>
                  <a:gd name="T17" fmla="*/ 138 h 144"/>
                  <a:gd name="T18" fmla="*/ 29 w 233"/>
                  <a:gd name="T19" fmla="*/ 136 h 144"/>
                  <a:gd name="T20" fmla="*/ 25 w 233"/>
                  <a:gd name="T21" fmla="*/ 133 h 144"/>
                  <a:gd name="T22" fmla="*/ 18 w 233"/>
                  <a:gd name="T23" fmla="*/ 129 h 144"/>
                  <a:gd name="T24" fmla="*/ 13 w 233"/>
                  <a:gd name="T25" fmla="*/ 123 h 144"/>
                  <a:gd name="T26" fmla="*/ 9 w 233"/>
                  <a:gd name="T27" fmla="*/ 120 h 144"/>
                  <a:gd name="T28" fmla="*/ 6 w 233"/>
                  <a:gd name="T29" fmla="*/ 115 h 144"/>
                  <a:gd name="T30" fmla="*/ 2 w 233"/>
                  <a:gd name="T31" fmla="*/ 110 h 144"/>
                  <a:gd name="T32" fmla="*/ 1 w 233"/>
                  <a:gd name="T33" fmla="*/ 104 h 144"/>
                  <a:gd name="T34" fmla="*/ 0 w 233"/>
                  <a:gd name="T35" fmla="*/ 98 h 144"/>
                  <a:gd name="T36" fmla="*/ 0 w 233"/>
                  <a:gd name="T37" fmla="*/ 94 h 144"/>
                  <a:gd name="T38" fmla="*/ 0 w 233"/>
                  <a:gd name="T39" fmla="*/ 86 h 144"/>
                  <a:gd name="T40" fmla="*/ 0 w 233"/>
                  <a:gd name="T41" fmla="*/ 80 h 144"/>
                  <a:gd name="T42" fmla="*/ 1 w 233"/>
                  <a:gd name="T43" fmla="*/ 73 h 144"/>
                  <a:gd name="T44" fmla="*/ 4 w 233"/>
                  <a:gd name="T45" fmla="*/ 68 h 144"/>
                  <a:gd name="T46" fmla="*/ 8 w 233"/>
                  <a:gd name="T47" fmla="*/ 64 h 144"/>
                  <a:gd name="T48" fmla="*/ 10 w 233"/>
                  <a:gd name="T49" fmla="*/ 58 h 144"/>
                  <a:gd name="T50" fmla="*/ 16 w 233"/>
                  <a:gd name="T51" fmla="*/ 53 h 144"/>
                  <a:gd name="T52" fmla="*/ 20 w 233"/>
                  <a:gd name="T53" fmla="*/ 48 h 144"/>
                  <a:gd name="T54" fmla="*/ 25 w 233"/>
                  <a:gd name="T55" fmla="*/ 46 h 144"/>
                  <a:gd name="T56" fmla="*/ 33 w 233"/>
                  <a:gd name="T57" fmla="*/ 41 h 144"/>
                  <a:gd name="T58" fmla="*/ 198 w 233"/>
                  <a:gd name="T59" fmla="*/ 0 h 144"/>
                  <a:gd name="T60" fmla="*/ 232 w 233"/>
                  <a:gd name="T61" fmla="*/ 101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3"/>
                  <a:gd name="T94" fmla="*/ 0 h 144"/>
                  <a:gd name="T95" fmla="*/ 233 w 233"/>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3" h="144">
                    <a:moveTo>
                      <a:pt x="232" y="101"/>
                    </a:moveTo>
                    <a:lnTo>
                      <a:pt x="86" y="138"/>
                    </a:lnTo>
                    <a:lnTo>
                      <a:pt x="78" y="142"/>
                    </a:lnTo>
                    <a:lnTo>
                      <a:pt x="72" y="143"/>
                    </a:lnTo>
                    <a:lnTo>
                      <a:pt x="66" y="143"/>
                    </a:lnTo>
                    <a:lnTo>
                      <a:pt x="57" y="143"/>
                    </a:lnTo>
                    <a:lnTo>
                      <a:pt x="50" y="143"/>
                    </a:lnTo>
                    <a:lnTo>
                      <a:pt x="43" y="142"/>
                    </a:lnTo>
                    <a:lnTo>
                      <a:pt x="35" y="138"/>
                    </a:lnTo>
                    <a:lnTo>
                      <a:pt x="29" y="136"/>
                    </a:lnTo>
                    <a:lnTo>
                      <a:pt x="25" y="133"/>
                    </a:lnTo>
                    <a:lnTo>
                      <a:pt x="18" y="129"/>
                    </a:lnTo>
                    <a:lnTo>
                      <a:pt x="13" y="123"/>
                    </a:lnTo>
                    <a:lnTo>
                      <a:pt x="9" y="120"/>
                    </a:lnTo>
                    <a:lnTo>
                      <a:pt x="6" y="115"/>
                    </a:lnTo>
                    <a:lnTo>
                      <a:pt x="2" y="110"/>
                    </a:lnTo>
                    <a:lnTo>
                      <a:pt x="1" y="104"/>
                    </a:lnTo>
                    <a:lnTo>
                      <a:pt x="0" y="98"/>
                    </a:lnTo>
                    <a:lnTo>
                      <a:pt x="0" y="94"/>
                    </a:lnTo>
                    <a:lnTo>
                      <a:pt x="0" y="86"/>
                    </a:lnTo>
                    <a:lnTo>
                      <a:pt x="0" y="80"/>
                    </a:lnTo>
                    <a:lnTo>
                      <a:pt x="1" y="73"/>
                    </a:lnTo>
                    <a:lnTo>
                      <a:pt x="4" y="68"/>
                    </a:lnTo>
                    <a:lnTo>
                      <a:pt x="8" y="64"/>
                    </a:lnTo>
                    <a:lnTo>
                      <a:pt x="10" y="58"/>
                    </a:lnTo>
                    <a:lnTo>
                      <a:pt x="16" y="53"/>
                    </a:lnTo>
                    <a:lnTo>
                      <a:pt x="20" y="48"/>
                    </a:lnTo>
                    <a:lnTo>
                      <a:pt x="25" y="46"/>
                    </a:lnTo>
                    <a:lnTo>
                      <a:pt x="33" y="41"/>
                    </a:lnTo>
                    <a:lnTo>
                      <a:pt x="198" y="0"/>
                    </a:lnTo>
                    <a:lnTo>
                      <a:pt x="232" y="101"/>
                    </a:lnTo>
                  </a:path>
                </a:pathLst>
              </a:custGeom>
              <a:solidFill>
                <a:srgbClr val="4040FF"/>
              </a:solidFill>
              <a:ln w="9525" cap="rnd">
                <a:noFill/>
                <a:round/>
                <a:headEnd/>
                <a:tailEnd/>
              </a:ln>
            </p:spPr>
            <p:txBody>
              <a:bodyPr/>
              <a:lstStyle/>
              <a:p>
                <a:endParaRPr lang="en-US"/>
              </a:p>
            </p:txBody>
          </p:sp>
          <p:sp>
            <p:nvSpPr>
              <p:cNvPr id="7132" name="Freeform 496"/>
              <p:cNvSpPr>
                <a:spLocks/>
              </p:cNvSpPr>
              <p:nvPr/>
            </p:nvSpPr>
            <p:spPr bwMode="auto">
              <a:xfrm>
                <a:off x="3309" y="1908"/>
                <a:ext cx="235" cy="144"/>
              </a:xfrm>
              <a:custGeom>
                <a:avLst/>
                <a:gdLst>
                  <a:gd name="T0" fmla="*/ 0 w 235"/>
                  <a:gd name="T1" fmla="*/ 41 h 144"/>
                  <a:gd name="T2" fmla="*/ 147 w 235"/>
                  <a:gd name="T3" fmla="*/ 4 h 144"/>
                  <a:gd name="T4" fmla="*/ 153 w 235"/>
                  <a:gd name="T5" fmla="*/ 1 h 144"/>
                  <a:gd name="T6" fmla="*/ 158 w 235"/>
                  <a:gd name="T7" fmla="*/ 0 h 144"/>
                  <a:gd name="T8" fmla="*/ 166 w 235"/>
                  <a:gd name="T9" fmla="*/ 0 h 144"/>
                  <a:gd name="T10" fmla="*/ 177 w 235"/>
                  <a:gd name="T11" fmla="*/ 0 h 144"/>
                  <a:gd name="T12" fmla="*/ 182 w 235"/>
                  <a:gd name="T13" fmla="*/ 0 h 144"/>
                  <a:gd name="T14" fmla="*/ 189 w 235"/>
                  <a:gd name="T15" fmla="*/ 1 h 144"/>
                  <a:gd name="T16" fmla="*/ 195 w 235"/>
                  <a:gd name="T17" fmla="*/ 4 h 144"/>
                  <a:gd name="T18" fmla="*/ 202 w 235"/>
                  <a:gd name="T19" fmla="*/ 7 h 144"/>
                  <a:gd name="T20" fmla="*/ 208 w 235"/>
                  <a:gd name="T21" fmla="*/ 9 h 144"/>
                  <a:gd name="T22" fmla="*/ 212 w 235"/>
                  <a:gd name="T23" fmla="*/ 15 h 144"/>
                  <a:gd name="T24" fmla="*/ 217 w 235"/>
                  <a:gd name="T25" fmla="*/ 19 h 144"/>
                  <a:gd name="T26" fmla="*/ 222 w 235"/>
                  <a:gd name="T27" fmla="*/ 24 h 144"/>
                  <a:gd name="T28" fmla="*/ 226 w 235"/>
                  <a:gd name="T29" fmla="*/ 29 h 144"/>
                  <a:gd name="T30" fmla="*/ 228 w 235"/>
                  <a:gd name="T31" fmla="*/ 33 h 144"/>
                  <a:gd name="T32" fmla="*/ 231 w 235"/>
                  <a:gd name="T33" fmla="*/ 39 h 144"/>
                  <a:gd name="T34" fmla="*/ 234 w 235"/>
                  <a:gd name="T35" fmla="*/ 44 h 144"/>
                  <a:gd name="T36" fmla="*/ 234 w 235"/>
                  <a:gd name="T37" fmla="*/ 48 h 144"/>
                  <a:gd name="T38" fmla="*/ 234 w 235"/>
                  <a:gd name="T39" fmla="*/ 56 h 144"/>
                  <a:gd name="T40" fmla="*/ 231 w 235"/>
                  <a:gd name="T41" fmla="*/ 63 h 144"/>
                  <a:gd name="T42" fmla="*/ 230 w 235"/>
                  <a:gd name="T43" fmla="*/ 69 h 144"/>
                  <a:gd name="T44" fmla="*/ 228 w 235"/>
                  <a:gd name="T45" fmla="*/ 75 h 144"/>
                  <a:gd name="T46" fmla="*/ 226 w 235"/>
                  <a:gd name="T47" fmla="*/ 79 h 144"/>
                  <a:gd name="T48" fmla="*/ 220 w 235"/>
                  <a:gd name="T49" fmla="*/ 85 h 144"/>
                  <a:gd name="T50" fmla="*/ 216 w 235"/>
                  <a:gd name="T51" fmla="*/ 90 h 144"/>
                  <a:gd name="T52" fmla="*/ 211 w 235"/>
                  <a:gd name="T53" fmla="*/ 93 h 144"/>
                  <a:gd name="T54" fmla="*/ 206 w 235"/>
                  <a:gd name="T55" fmla="*/ 97 h 144"/>
                  <a:gd name="T56" fmla="*/ 200 w 235"/>
                  <a:gd name="T57" fmla="*/ 101 h 144"/>
                  <a:gd name="T58" fmla="*/ 34 w 235"/>
                  <a:gd name="T59" fmla="*/ 143 h 144"/>
                  <a:gd name="T60" fmla="*/ 0 w 235"/>
                  <a:gd name="T61" fmla="*/ 41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5"/>
                  <a:gd name="T94" fmla="*/ 0 h 144"/>
                  <a:gd name="T95" fmla="*/ 235 w 235"/>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5" h="144">
                    <a:moveTo>
                      <a:pt x="0" y="41"/>
                    </a:moveTo>
                    <a:lnTo>
                      <a:pt x="147" y="4"/>
                    </a:lnTo>
                    <a:lnTo>
                      <a:pt x="153" y="1"/>
                    </a:lnTo>
                    <a:lnTo>
                      <a:pt x="158" y="0"/>
                    </a:lnTo>
                    <a:lnTo>
                      <a:pt x="166" y="0"/>
                    </a:lnTo>
                    <a:lnTo>
                      <a:pt x="177" y="0"/>
                    </a:lnTo>
                    <a:lnTo>
                      <a:pt x="182" y="0"/>
                    </a:lnTo>
                    <a:lnTo>
                      <a:pt x="189" y="1"/>
                    </a:lnTo>
                    <a:lnTo>
                      <a:pt x="195" y="4"/>
                    </a:lnTo>
                    <a:lnTo>
                      <a:pt x="202" y="7"/>
                    </a:lnTo>
                    <a:lnTo>
                      <a:pt x="208" y="9"/>
                    </a:lnTo>
                    <a:lnTo>
                      <a:pt x="212" y="15"/>
                    </a:lnTo>
                    <a:lnTo>
                      <a:pt x="217" y="19"/>
                    </a:lnTo>
                    <a:lnTo>
                      <a:pt x="222" y="24"/>
                    </a:lnTo>
                    <a:lnTo>
                      <a:pt x="226" y="29"/>
                    </a:lnTo>
                    <a:lnTo>
                      <a:pt x="228" y="33"/>
                    </a:lnTo>
                    <a:lnTo>
                      <a:pt x="231" y="39"/>
                    </a:lnTo>
                    <a:lnTo>
                      <a:pt x="234" y="44"/>
                    </a:lnTo>
                    <a:lnTo>
                      <a:pt x="234" y="48"/>
                    </a:lnTo>
                    <a:lnTo>
                      <a:pt x="234" y="56"/>
                    </a:lnTo>
                    <a:lnTo>
                      <a:pt x="231" y="63"/>
                    </a:lnTo>
                    <a:lnTo>
                      <a:pt x="230" y="69"/>
                    </a:lnTo>
                    <a:lnTo>
                      <a:pt x="228" y="75"/>
                    </a:lnTo>
                    <a:lnTo>
                      <a:pt x="226" y="79"/>
                    </a:lnTo>
                    <a:lnTo>
                      <a:pt x="220" y="85"/>
                    </a:lnTo>
                    <a:lnTo>
                      <a:pt x="216" y="90"/>
                    </a:lnTo>
                    <a:lnTo>
                      <a:pt x="211" y="93"/>
                    </a:lnTo>
                    <a:lnTo>
                      <a:pt x="206" y="97"/>
                    </a:lnTo>
                    <a:lnTo>
                      <a:pt x="200" y="101"/>
                    </a:lnTo>
                    <a:lnTo>
                      <a:pt x="34" y="143"/>
                    </a:lnTo>
                    <a:lnTo>
                      <a:pt x="0" y="41"/>
                    </a:lnTo>
                  </a:path>
                </a:pathLst>
              </a:custGeom>
              <a:solidFill>
                <a:srgbClr val="0000FF"/>
              </a:solidFill>
              <a:ln w="9525" cap="rnd">
                <a:noFill/>
                <a:round/>
                <a:headEnd/>
                <a:tailEnd/>
              </a:ln>
            </p:spPr>
            <p:txBody>
              <a:bodyPr/>
              <a:lstStyle/>
              <a:p>
                <a:endParaRPr lang="en-US"/>
              </a:p>
            </p:txBody>
          </p:sp>
          <p:sp>
            <p:nvSpPr>
              <p:cNvPr id="7133" name="Freeform 497"/>
              <p:cNvSpPr>
                <a:spLocks/>
              </p:cNvSpPr>
              <p:nvPr/>
            </p:nvSpPr>
            <p:spPr bwMode="auto">
              <a:xfrm>
                <a:off x="3431" y="1985"/>
                <a:ext cx="359" cy="114"/>
              </a:xfrm>
              <a:custGeom>
                <a:avLst/>
                <a:gdLst>
                  <a:gd name="T0" fmla="*/ 0 w 359"/>
                  <a:gd name="T1" fmla="*/ 0 h 114"/>
                  <a:gd name="T2" fmla="*/ 0 w 359"/>
                  <a:gd name="T3" fmla="*/ 50 h 114"/>
                  <a:gd name="T4" fmla="*/ 1 w 359"/>
                  <a:gd name="T5" fmla="*/ 59 h 114"/>
                  <a:gd name="T6" fmla="*/ 4 w 359"/>
                  <a:gd name="T7" fmla="*/ 64 h 114"/>
                  <a:gd name="T8" fmla="*/ 9 w 359"/>
                  <a:gd name="T9" fmla="*/ 69 h 114"/>
                  <a:gd name="T10" fmla="*/ 13 w 359"/>
                  <a:gd name="T11" fmla="*/ 76 h 114"/>
                  <a:gd name="T12" fmla="*/ 20 w 359"/>
                  <a:gd name="T13" fmla="*/ 81 h 114"/>
                  <a:gd name="T14" fmla="*/ 27 w 359"/>
                  <a:gd name="T15" fmla="*/ 85 h 114"/>
                  <a:gd name="T16" fmla="*/ 35 w 359"/>
                  <a:gd name="T17" fmla="*/ 88 h 114"/>
                  <a:gd name="T18" fmla="*/ 45 w 359"/>
                  <a:gd name="T19" fmla="*/ 91 h 114"/>
                  <a:gd name="T20" fmla="*/ 54 w 359"/>
                  <a:gd name="T21" fmla="*/ 95 h 114"/>
                  <a:gd name="T22" fmla="*/ 63 w 359"/>
                  <a:gd name="T23" fmla="*/ 98 h 114"/>
                  <a:gd name="T24" fmla="*/ 74 w 359"/>
                  <a:gd name="T25" fmla="*/ 100 h 114"/>
                  <a:gd name="T26" fmla="*/ 83 w 359"/>
                  <a:gd name="T27" fmla="*/ 103 h 114"/>
                  <a:gd name="T28" fmla="*/ 91 w 359"/>
                  <a:gd name="T29" fmla="*/ 104 h 114"/>
                  <a:gd name="T30" fmla="*/ 101 w 359"/>
                  <a:gd name="T31" fmla="*/ 107 h 114"/>
                  <a:gd name="T32" fmla="*/ 114 w 359"/>
                  <a:gd name="T33" fmla="*/ 108 h 114"/>
                  <a:gd name="T34" fmla="*/ 126 w 359"/>
                  <a:gd name="T35" fmla="*/ 110 h 114"/>
                  <a:gd name="T36" fmla="*/ 139 w 359"/>
                  <a:gd name="T37" fmla="*/ 111 h 114"/>
                  <a:gd name="T38" fmla="*/ 147 w 359"/>
                  <a:gd name="T39" fmla="*/ 111 h 114"/>
                  <a:gd name="T40" fmla="*/ 157 w 359"/>
                  <a:gd name="T41" fmla="*/ 113 h 114"/>
                  <a:gd name="T42" fmla="*/ 167 w 359"/>
                  <a:gd name="T43" fmla="*/ 113 h 114"/>
                  <a:gd name="T44" fmla="*/ 190 w 359"/>
                  <a:gd name="T45" fmla="*/ 113 h 114"/>
                  <a:gd name="T46" fmla="*/ 201 w 359"/>
                  <a:gd name="T47" fmla="*/ 113 h 114"/>
                  <a:gd name="T48" fmla="*/ 213 w 359"/>
                  <a:gd name="T49" fmla="*/ 111 h 114"/>
                  <a:gd name="T50" fmla="*/ 224 w 359"/>
                  <a:gd name="T51" fmla="*/ 111 h 114"/>
                  <a:gd name="T52" fmla="*/ 234 w 359"/>
                  <a:gd name="T53" fmla="*/ 110 h 114"/>
                  <a:gd name="T54" fmla="*/ 242 w 359"/>
                  <a:gd name="T55" fmla="*/ 108 h 114"/>
                  <a:gd name="T56" fmla="*/ 254 w 359"/>
                  <a:gd name="T57" fmla="*/ 107 h 114"/>
                  <a:gd name="T58" fmla="*/ 263 w 359"/>
                  <a:gd name="T59" fmla="*/ 106 h 114"/>
                  <a:gd name="T60" fmla="*/ 272 w 359"/>
                  <a:gd name="T61" fmla="*/ 103 h 114"/>
                  <a:gd name="T62" fmla="*/ 283 w 359"/>
                  <a:gd name="T63" fmla="*/ 100 h 114"/>
                  <a:gd name="T64" fmla="*/ 291 w 359"/>
                  <a:gd name="T65" fmla="*/ 98 h 114"/>
                  <a:gd name="T66" fmla="*/ 301 w 359"/>
                  <a:gd name="T67" fmla="*/ 96 h 114"/>
                  <a:gd name="T68" fmla="*/ 308 w 359"/>
                  <a:gd name="T69" fmla="*/ 93 h 114"/>
                  <a:gd name="T70" fmla="*/ 318 w 359"/>
                  <a:gd name="T71" fmla="*/ 89 h 114"/>
                  <a:gd name="T72" fmla="*/ 326 w 359"/>
                  <a:gd name="T73" fmla="*/ 85 h 114"/>
                  <a:gd name="T74" fmla="*/ 335 w 359"/>
                  <a:gd name="T75" fmla="*/ 81 h 114"/>
                  <a:gd name="T76" fmla="*/ 342 w 359"/>
                  <a:gd name="T77" fmla="*/ 76 h 114"/>
                  <a:gd name="T78" fmla="*/ 348 w 359"/>
                  <a:gd name="T79" fmla="*/ 69 h 114"/>
                  <a:gd name="T80" fmla="*/ 354 w 359"/>
                  <a:gd name="T81" fmla="*/ 63 h 114"/>
                  <a:gd name="T82" fmla="*/ 355 w 359"/>
                  <a:gd name="T83" fmla="*/ 57 h 114"/>
                  <a:gd name="T84" fmla="*/ 358 w 359"/>
                  <a:gd name="T85" fmla="*/ 50 h 114"/>
                  <a:gd name="T86" fmla="*/ 358 w 359"/>
                  <a:gd name="T87" fmla="*/ 0 h 114"/>
                  <a:gd name="T88" fmla="*/ 0 w 359"/>
                  <a:gd name="T89" fmla="*/ 0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114"/>
                  <a:gd name="T137" fmla="*/ 359 w 359"/>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114">
                    <a:moveTo>
                      <a:pt x="0" y="0"/>
                    </a:moveTo>
                    <a:lnTo>
                      <a:pt x="0" y="50"/>
                    </a:lnTo>
                    <a:lnTo>
                      <a:pt x="1" y="59"/>
                    </a:lnTo>
                    <a:lnTo>
                      <a:pt x="4" y="64"/>
                    </a:lnTo>
                    <a:lnTo>
                      <a:pt x="9" y="69"/>
                    </a:lnTo>
                    <a:lnTo>
                      <a:pt x="13" y="76"/>
                    </a:lnTo>
                    <a:lnTo>
                      <a:pt x="20" y="81"/>
                    </a:lnTo>
                    <a:lnTo>
                      <a:pt x="27" y="85"/>
                    </a:lnTo>
                    <a:lnTo>
                      <a:pt x="35" y="88"/>
                    </a:lnTo>
                    <a:lnTo>
                      <a:pt x="45" y="91"/>
                    </a:lnTo>
                    <a:lnTo>
                      <a:pt x="54" y="95"/>
                    </a:lnTo>
                    <a:lnTo>
                      <a:pt x="63" y="98"/>
                    </a:lnTo>
                    <a:lnTo>
                      <a:pt x="74" y="100"/>
                    </a:lnTo>
                    <a:lnTo>
                      <a:pt x="83" y="103"/>
                    </a:lnTo>
                    <a:lnTo>
                      <a:pt x="91" y="104"/>
                    </a:lnTo>
                    <a:lnTo>
                      <a:pt x="101" y="107"/>
                    </a:lnTo>
                    <a:lnTo>
                      <a:pt x="114" y="108"/>
                    </a:lnTo>
                    <a:lnTo>
                      <a:pt x="126" y="110"/>
                    </a:lnTo>
                    <a:lnTo>
                      <a:pt x="139" y="111"/>
                    </a:lnTo>
                    <a:lnTo>
                      <a:pt x="147" y="111"/>
                    </a:lnTo>
                    <a:lnTo>
                      <a:pt x="157" y="113"/>
                    </a:lnTo>
                    <a:lnTo>
                      <a:pt x="167" y="113"/>
                    </a:lnTo>
                    <a:lnTo>
                      <a:pt x="190" y="113"/>
                    </a:lnTo>
                    <a:lnTo>
                      <a:pt x="201" y="113"/>
                    </a:lnTo>
                    <a:lnTo>
                      <a:pt x="213" y="111"/>
                    </a:lnTo>
                    <a:lnTo>
                      <a:pt x="224" y="111"/>
                    </a:lnTo>
                    <a:lnTo>
                      <a:pt x="234" y="110"/>
                    </a:lnTo>
                    <a:lnTo>
                      <a:pt x="242" y="108"/>
                    </a:lnTo>
                    <a:lnTo>
                      <a:pt x="254" y="107"/>
                    </a:lnTo>
                    <a:lnTo>
                      <a:pt x="263" y="106"/>
                    </a:lnTo>
                    <a:lnTo>
                      <a:pt x="272" y="103"/>
                    </a:lnTo>
                    <a:lnTo>
                      <a:pt x="283" y="100"/>
                    </a:lnTo>
                    <a:lnTo>
                      <a:pt x="291" y="98"/>
                    </a:lnTo>
                    <a:lnTo>
                      <a:pt x="301" y="96"/>
                    </a:lnTo>
                    <a:lnTo>
                      <a:pt x="308" y="93"/>
                    </a:lnTo>
                    <a:lnTo>
                      <a:pt x="318" y="89"/>
                    </a:lnTo>
                    <a:lnTo>
                      <a:pt x="326" y="85"/>
                    </a:lnTo>
                    <a:lnTo>
                      <a:pt x="335" y="81"/>
                    </a:lnTo>
                    <a:lnTo>
                      <a:pt x="342" y="76"/>
                    </a:lnTo>
                    <a:lnTo>
                      <a:pt x="348" y="69"/>
                    </a:lnTo>
                    <a:lnTo>
                      <a:pt x="354" y="63"/>
                    </a:lnTo>
                    <a:lnTo>
                      <a:pt x="355" y="57"/>
                    </a:lnTo>
                    <a:lnTo>
                      <a:pt x="358" y="50"/>
                    </a:lnTo>
                    <a:lnTo>
                      <a:pt x="358" y="0"/>
                    </a:lnTo>
                    <a:lnTo>
                      <a:pt x="0" y="0"/>
                    </a:lnTo>
                  </a:path>
                </a:pathLst>
              </a:custGeom>
              <a:solidFill>
                <a:srgbClr val="E0E000"/>
              </a:solidFill>
              <a:ln w="9525" cap="rnd">
                <a:noFill/>
                <a:round/>
                <a:headEnd/>
                <a:tailEnd/>
              </a:ln>
            </p:spPr>
            <p:txBody>
              <a:bodyPr/>
              <a:lstStyle/>
              <a:p>
                <a:endParaRPr lang="en-US"/>
              </a:p>
            </p:txBody>
          </p:sp>
          <p:sp>
            <p:nvSpPr>
              <p:cNvPr id="7134" name="Oval 498"/>
              <p:cNvSpPr>
                <a:spLocks noChangeArrowheads="1"/>
              </p:cNvSpPr>
              <p:nvPr/>
            </p:nvSpPr>
            <p:spPr bwMode="auto">
              <a:xfrm>
                <a:off x="3431" y="1921"/>
                <a:ext cx="359" cy="127"/>
              </a:xfrm>
              <a:prstGeom prst="ellipse">
                <a:avLst/>
              </a:prstGeom>
              <a:solidFill>
                <a:srgbClr val="FFFF40"/>
              </a:solidFill>
              <a:ln w="9525">
                <a:noFill/>
                <a:round/>
                <a:headEnd/>
                <a:tailEnd/>
              </a:ln>
            </p:spPr>
            <p:txBody>
              <a:bodyPr wrap="none" lIns="90488" tIns="44450" rIns="90488" bIns="44450" anchor="ctr"/>
              <a:lstStyle/>
              <a:p>
                <a:pPr>
                  <a:spcBef>
                    <a:spcPct val="50000"/>
                  </a:spcBef>
                </a:pPr>
                <a:endParaRPr lang="en-US" sz="2400"/>
              </a:p>
            </p:txBody>
          </p:sp>
          <p:sp>
            <p:nvSpPr>
              <p:cNvPr id="7135" name="Freeform 499"/>
              <p:cNvSpPr>
                <a:spLocks/>
              </p:cNvSpPr>
              <p:nvPr/>
            </p:nvSpPr>
            <p:spPr bwMode="auto">
              <a:xfrm>
                <a:off x="3562" y="1921"/>
                <a:ext cx="94" cy="124"/>
              </a:xfrm>
              <a:custGeom>
                <a:avLst/>
                <a:gdLst>
                  <a:gd name="T0" fmla="*/ 65 w 94"/>
                  <a:gd name="T1" fmla="*/ 0 h 124"/>
                  <a:gd name="T2" fmla="*/ 0 w 94"/>
                  <a:gd name="T3" fmla="*/ 120 h 124"/>
                  <a:gd name="T4" fmla="*/ 13 w 94"/>
                  <a:gd name="T5" fmla="*/ 122 h 124"/>
                  <a:gd name="T6" fmla="*/ 28 w 94"/>
                  <a:gd name="T7" fmla="*/ 123 h 124"/>
                  <a:gd name="T8" fmla="*/ 93 w 94"/>
                  <a:gd name="T9" fmla="*/ 1 h 124"/>
                  <a:gd name="T10" fmla="*/ 76 w 94"/>
                  <a:gd name="T11" fmla="*/ 0 h 124"/>
                  <a:gd name="T12" fmla="*/ 65 w 94"/>
                  <a:gd name="T13" fmla="*/ 0 h 124"/>
                  <a:gd name="T14" fmla="*/ 0 60000 65536"/>
                  <a:gd name="T15" fmla="*/ 0 60000 65536"/>
                  <a:gd name="T16" fmla="*/ 0 60000 65536"/>
                  <a:gd name="T17" fmla="*/ 0 60000 65536"/>
                  <a:gd name="T18" fmla="*/ 0 60000 65536"/>
                  <a:gd name="T19" fmla="*/ 0 60000 65536"/>
                  <a:gd name="T20" fmla="*/ 0 60000 65536"/>
                  <a:gd name="T21" fmla="*/ 0 w 94"/>
                  <a:gd name="T22" fmla="*/ 0 h 124"/>
                  <a:gd name="T23" fmla="*/ 94 w 94"/>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124">
                    <a:moveTo>
                      <a:pt x="65" y="0"/>
                    </a:moveTo>
                    <a:lnTo>
                      <a:pt x="0" y="120"/>
                    </a:lnTo>
                    <a:lnTo>
                      <a:pt x="13" y="122"/>
                    </a:lnTo>
                    <a:lnTo>
                      <a:pt x="28" y="123"/>
                    </a:lnTo>
                    <a:lnTo>
                      <a:pt x="93" y="1"/>
                    </a:lnTo>
                    <a:lnTo>
                      <a:pt x="76" y="0"/>
                    </a:lnTo>
                    <a:lnTo>
                      <a:pt x="65" y="0"/>
                    </a:lnTo>
                  </a:path>
                </a:pathLst>
              </a:custGeom>
              <a:solidFill>
                <a:srgbClr val="E0E000"/>
              </a:solidFill>
              <a:ln w="9525" cap="rnd">
                <a:noFill/>
                <a:round/>
                <a:headEnd/>
                <a:tailEnd/>
              </a:ln>
            </p:spPr>
            <p:txBody>
              <a:bodyPr/>
              <a:lstStyle/>
              <a:p>
                <a:endParaRPr lang="en-US"/>
              </a:p>
            </p:txBody>
          </p:sp>
          <p:sp>
            <p:nvSpPr>
              <p:cNvPr id="7136" name="Freeform 500"/>
              <p:cNvSpPr>
                <a:spLocks/>
              </p:cNvSpPr>
              <p:nvPr/>
            </p:nvSpPr>
            <p:spPr bwMode="auto">
              <a:xfrm>
                <a:off x="2822" y="2010"/>
                <a:ext cx="307" cy="95"/>
              </a:xfrm>
              <a:custGeom>
                <a:avLst/>
                <a:gdLst>
                  <a:gd name="T0" fmla="*/ 0 w 307"/>
                  <a:gd name="T1" fmla="*/ 0 h 95"/>
                  <a:gd name="T2" fmla="*/ 0 w 307"/>
                  <a:gd name="T3" fmla="*/ 42 h 95"/>
                  <a:gd name="T4" fmla="*/ 1 w 307"/>
                  <a:gd name="T5" fmla="*/ 49 h 95"/>
                  <a:gd name="T6" fmla="*/ 2 w 307"/>
                  <a:gd name="T7" fmla="*/ 54 h 95"/>
                  <a:gd name="T8" fmla="*/ 8 w 307"/>
                  <a:gd name="T9" fmla="*/ 57 h 95"/>
                  <a:gd name="T10" fmla="*/ 12 w 307"/>
                  <a:gd name="T11" fmla="*/ 62 h 95"/>
                  <a:gd name="T12" fmla="*/ 18 w 307"/>
                  <a:gd name="T13" fmla="*/ 66 h 95"/>
                  <a:gd name="T14" fmla="*/ 25 w 307"/>
                  <a:gd name="T15" fmla="*/ 71 h 95"/>
                  <a:gd name="T16" fmla="*/ 32 w 307"/>
                  <a:gd name="T17" fmla="*/ 73 h 95"/>
                  <a:gd name="T18" fmla="*/ 38 w 307"/>
                  <a:gd name="T19" fmla="*/ 76 h 95"/>
                  <a:gd name="T20" fmla="*/ 46 w 307"/>
                  <a:gd name="T21" fmla="*/ 79 h 95"/>
                  <a:gd name="T22" fmla="*/ 57 w 307"/>
                  <a:gd name="T23" fmla="*/ 81 h 95"/>
                  <a:gd name="T24" fmla="*/ 64 w 307"/>
                  <a:gd name="T25" fmla="*/ 83 h 95"/>
                  <a:gd name="T26" fmla="*/ 72 w 307"/>
                  <a:gd name="T27" fmla="*/ 86 h 95"/>
                  <a:gd name="T28" fmla="*/ 80 w 307"/>
                  <a:gd name="T29" fmla="*/ 87 h 95"/>
                  <a:gd name="T30" fmla="*/ 88 w 307"/>
                  <a:gd name="T31" fmla="*/ 88 h 95"/>
                  <a:gd name="T32" fmla="*/ 99 w 307"/>
                  <a:gd name="T33" fmla="*/ 89 h 95"/>
                  <a:gd name="T34" fmla="*/ 108 w 307"/>
                  <a:gd name="T35" fmla="*/ 91 h 95"/>
                  <a:gd name="T36" fmla="*/ 119 w 307"/>
                  <a:gd name="T37" fmla="*/ 91 h 95"/>
                  <a:gd name="T38" fmla="*/ 127 w 307"/>
                  <a:gd name="T39" fmla="*/ 93 h 95"/>
                  <a:gd name="T40" fmla="*/ 135 w 307"/>
                  <a:gd name="T41" fmla="*/ 93 h 95"/>
                  <a:gd name="T42" fmla="*/ 143 w 307"/>
                  <a:gd name="T43" fmla="*/ 94 h 95"/>
                  <a:gd name="T44" fmla="*/ 162 w 307"/>
                  <a:gd name="T45" fmla="*/ 94 h 95"/>
                  <a:gd name="T46" fmla="*/ 172 w 307"/>
                  <a:gd name="T47" fmla="*/ 93 h 95"/>
                  <a:gd name="T48" fmla="*/ 182 w 307"/>
                  <a:gd name="T49" fmla="*/ 93 h 95"/>
                  <a:gd name="T50" fmla="*/ 191 w 307"/>
                  <a:gd name="T51" fmla="*/ 91 h 95"/>
                  <a:gd name="T52" fmla="*/ 199 w 307"/>
                  <a:gd name="T53" fmla="*/ 89 h 95"/>
                  <a:gd name="T54" fmla="*/ 207 w 307"/>
                  <a:gd name="T55" fmla="*/ 89 h 95"/>
                  <a:gd name="T56" fmla="*/ 217 w 307"/>
                  <a:gd name="T57" fmla="*/ 88 h 95"/>
                  <a:gd name="T58" fmla="*/ 225 w 307"/>
                  <a:gd name="T59" fmla="*/ 87 h 95"/>
                  <a:gd name="T60" fmla="*/ 234 w 307"/>
                  <a:gd name="T61" fmla="*/ 86 h 95"/>
                  <a:gd name="T62" fmla="*/ 242 w 307"/>
                  <a:gd name="T63" fmla="*/ 83 h 95"/>
                  <a:gd name="T64" fmla="*/ 247 w 307"/>
                  <a:gd name="T65" fmla="*/ 81 h 95"/>
                  <a:gd name="T66" fmla="*/ 255 w 307"/>
                  <a:gd name="T67" fmla="*/ 79 h 95"/>
                  <a:gd name="T68" fmla="*/ 264 w 307"/>
                  <a:gd name="T69" fmla="*/ 77 h 95"/>
                  <a:gd name="T70" fmla="*/ 272 w 307"/>
                  <a:gd name="T71" fmla="*/ 73 h 95"/>
                  <a:gd name="T72" fmla="*/ 278 w 307"/>
                  <a:gd name="T73" fmla="*/ 71 h 95"/>
                  <a:gd name="T74" fmla="*/ 286 w 307"/>
                  <a:gd name="T75" fmla="*/ 66 h 95"/>
                  <a:gd name="T76" fmla="*/ 292 w 307"/>
                  <a:gd name="T77" fmla="*/ 63 h 95"/>
                  <a:gd name="T78" fmla="*/ 298 w 307"/>
                  <a:gd name="T79" fmla="*/ 57 h 95"/>
                  <a:gd name="T80" fmla="*/ 302 w 307"/>
                  <a:gd name="T81" fmla="*/ 52 h 95"/>
                  <a:gd name="T82" fmla="*/ 306 w 307"/>
                  <a:gd name="T83" fmla="*/ 48 h 95"/>
                  <a:gd name="T84" fmla="*/ 306 w 307"/>
                  <a:gd name="T85" fmla="*/ 42 h 95"/>
                  <a:gd name="T86" fmla="*/ 306 w 307"/>
                  <a:gd name="T87" fmla="*/ 0 h 95"/>
                  <a:gd name="T88" fmla="*/ 0 w 307"/>
                  <a:gd name="T89" fmla="*/ 0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7"/>
                  <a:gd name="T136" fmla="*/ 0 h 95"/>
                  <a:gd name="T137" fmla="*/ 307 w 307"/>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7" h="95">
                    <a:moveTo>
                      <a:pt x="0" y="0"/>
                    </a:moveTo>
                    <a:lnTo>
                      <a:pt x="0" y="42"/>
                    </a:lnTo>
                    <a:lnTo>
                      <a:pt x="1" y="49"/>
                    </a:lnTo>
                    <a:lnTo>
                      <a:pt x="2" y="54"/>
                    </a:lnTo>
                    <a:lnTo>
                      <a:pt x="8" y="57"/>
                    </a:lnTo>
                    <a:lnTo>
                      <a:pt x="12" y="62"/>
                    </a:lnTo>
                    <a:lnTo>
                      <a:pt x="18" y="66"/>
                    </a:lnTo>
                    <a:lnTo>
                      <a:pt x="25" y="71"/>
                    </a:lnTo>
                    <a:lnTo>
                      <a:pt x="32" y="73"/>
                    </a:lnTo>
                    <a:lnTo>
                      <a:pt x="38" y="76"/>
                    </a:lnTo>
                    <a:lnTo>
                      <a:pt x="46" y="79"/>
                    </a:lnTo>
                    <a:lnTo>
                      <a:pt x="57" y="81"/>
                    </a:lnTo>
                    <a:lnTo>
                      <a:pt x="64" y="83"/>
                    </a:lnTo>
                    <a:lnTo>
                      <a:pt x="72" y="86"/>
                    </a:lnTo>
                    <a:lnTo>
                      <a:pt x="80" y="87"/>
                    </a:lnTo>
                    <a:lnTo>
                      <a:pt x="88" y="88"/>
                    </a:lnTo>
                    <a:lnTo>
                      <a:pt x="99" y="89"/>
                    </a:lnTo>
                    <a:lnTo>
                      <a:pt x="108" y="91"/>
                    </a:lnTo>
                    <a:lnTo>
                      <a:pt x="119" y="91"/>
                    </a:lnTo>
                    <a:lnTo>
                      <a:pt x="127" y="93"/>
                    </a:lnTo>
                    <a:lnTo>
                      <a:pt x="135" y="93"/>
                    </a:lnTo>
                    <a:lnTo>
                      <a:pt x="143" y="94"/>
                    </a:lnTo>
                    <a:lnTo>
                      <a:pt x="162" y="94"/>
                    </a:lnTo>
                    <a:lnTo>
                      <a:pt x="172" y="93"/>
                    </a:lnTo>
                    <a:lnTo>
                      <a:pt x="182" y="93"/>
                    </a:lnTo>
                    <a:lnTo>
                      <a:pt x="191" y="91"/>
                    </a:lnTo>
                    <a:lnTo>
                      <a:pt x="199" y="89"/>
                    </a:lnTo>
                    <a:lnTo>
                      <a:pt x="207" y="89"/>
                    </a:lnTo>
                    <a:lnTo>
                      <a:pt x="217" y="88"/>
                    </a:lnTo>
                    <a:lnTo>
                      <a:pt x="225" y="87"/>
                    </a:lnTo>
                    <a:lnTo>
                      <a:pt x="234" y="86"/>
                    </a:lnTo>
                    <a:lnTo>
                      <a:pt x="242" y="83"/>
                    </a:lnTo>
                    <a:lnTo>
                      <a:pt x="247" y="81"/>
                    </a:lnTo>
                    <a:lnTo>
                      <a:pt x="255" y="79"/>
                    </a:lnTo>
                    <a:lnTo>
                      <a:pt x="264" y="77"/>
                    </a:lnTo>
                    <a:lnTo>
                      <a:pt x="272" y="73"/>
                    </a:lnTo>
                    <a:lnTo>
                      <a:pt x="278" y="71"/>
                    </a:lnTo>
                    <a:lnTo>
                      <a:pt x="286" y="66"/>
                    </a:lnTo>
                    <a:lnTo>
                      <a:pt x="292" y="63"/>
                    </a:lnTo>
                    <a:lnTo>
                      <a:pt x="298" y="57"/>
                    </a:lnTo>
                    <a:lnTo>
                      <a:pt x="302" y="52"/>
                    </a:lnTo>
                    <a:lnTo>
                      <a:pt x="306" y="48"/>
                    </a:lnTo>
                    <a:lnTo>
                      <a:pt x="306" y="42"/>
                    </a:lnTo>
                    <a:lnTo>
                      <a:pt x="306" y="0"/>
                    </a:lnTo>
                    <a:lnTo>
                      <a:pt x="0" y="0"/>
                    </a:lnTo>
                  </a:path>
                </a:pathLst>
              </a:custGeom>
              <a:solidFill>
                <a:srgbClr val="40FF40"/>
              </a:solidFill>
              <a:ln w="9525" cap="rnd">
                <a:noFill/>
                <a:round/>
                <a:headEnd/>
                <a:tailEnd/>
              </a:ln>
            </p:spPr>
            <p:txBody>
              <a:bodyPr/>
              <a:lstStyle/>
              <a:p>
                <a:endParaRPr lang="en-US"/>
              </a:p>
            </p:txBody>
          </p:sp>
          <p:sp>
            <p:nvSpPr>
              <p:cNvPr id="7137" name="Oval 501"/>
              <p:cNvSpPr>
                <a:spLocks noChangeArrowheads="1"/>
              </p:cNvSpPr>
              <p:nvPr/>
            </p:nvSpPr>
            <p:spPr bwMode="auto">
              <a:xfrm>
                <a:off x="2822" y="1958"/>
                <a:ext cx="308" cy="103"/>
              </a:xfrm>
              <a:prstGeom prst="ellipse">
                <a:avLst/>
              </a:prstGeom>
              <a:solidFill>
                <a:srgbClr val="80FF80"/>
              </a:solidFill>
              <a:ln w="9525">
                <a:noFill/>
                <a:round/>
                <a:headEnd/>
                <a:tailEnd/>
              </a:ln>
            </p:spPr>
            <p:txBody>
              <a:bodyPr wrap="none" lIns="90488" tIns="44450" rIns="90488" bIns="44450" anchor="ctr"/>
              <a:lstStyle/>
              <a:p>
                <a:pPr>
                  <a:spcBef>
                    <a:spcPct val="50000"/>
                  </a:spcBef>
                </a:pPr>
                <a:endParaRPr lang="en-US" sz="2400"/>
              </a:p>
            </p:txBody>
          </p:sp>
          <p:sp>
            <p:nvSpPr>
              <p:cNvPr id="7138" name="Freeform 502"/>
              <p:cNvSpPr>
                <a:spLocks/>
              </p:cNvSpPr>
              <p:nvPr/>
            </p:nvSpPr>
            <p:spPr bwMode="auto">
              <a:xfrm>
                <a:off x="2934" y="1958"/>
                <a:ext cx="81" cy="103"/>
              </a:xfrm>
              <a:custGeom>
                <a:avLst/>
                <a:gdLst>
                  <a:gd name="T0" fmla="*/ 54 w 81"/>
                  <a:gd name="T1" fmla="*/ 0 h 103"/>
                  <a:gd name="T2" fmla="*/ 0 w 81"/>
                  <a:gd name="T3" fmla="*/ 101 h 103"/>
                  <a:gd name="T4" fmla="*/ 12 w 81"/>
                  <a:gd name="T5" fmla="*/ 102 h 103"/>
                  <a:gd name="T6" fmla="*/ 24 w 81"/>
                  <a:gd name="T7" fmla="*/ 102 h 103"/>
                  <a:gd name="T8" fmla="*/ 80 w 81"/>
                  <a:gd name="T9" fmla="*/ 1 h 103"/>
                  <a:gd name="T10" fmla="*/ 65 w 81"/>
                  <a:gd name="T11" fmla="*/ 0 h 103"/>
                  <a:gd name="T12" fmla="*/ 54 w 81"/>
                  <a:gd name="T13" fmla="*/ 0 h 103"/>
                  <a:gd name="T14" fmla="*/ 0 60000 65536"/>
                  <a:gd name="T15" fmla="*/ 0 60000 65536"/>
                  <a:gd name="T16" fmla="*/ 0 60000 65536"/>
                  <a:gd name="T17" fmla="*/ 0 60000 65536"/>
                  <a:gd name="T18" fmla="*/ 0 60000 65536"/>
                  <a:gd name="T19" fmla="*/ 0 60000 65536"/>
                  <a:gd name="T20" fmla="*/ 0 60000 65536"/>
                  <a:gd name="T21" fmla="*/ 0 w 81"/>
                  <a:gd name="T22" fmla="*/ 0 h 103"/>
                  <a:gd name="T23" fmla="*/ 81 w 81"/>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103">
                    <a:moveTo>
                      <a:pt x="54" y="0"/>
                    </a:moveTo>
                    <a:lnTo>
                      <a:pt x="0" y="101"/>
                    </a:lnTo>
                    <a:lnTo>
                      <a:pt x="12" y="102"/>
                    </a:lnTo>
                    <a:lnTo>
                      <a:pt x="24" y="102"/>
                    </a:lnTo>
                    <a:lnTo>
                      <a:pt x="80" y="1"/>
                    </a:lnTo>
                    <a:lnTo>
                      <a:pt x="65" y="0"/>
                    </a:lnTo>
                    <a:lnTo>
                      <a:pt x="54" y="0"/>
                    </a:lnTo>
                  </a:path>
                </a:pathLst>
              </a:custGeom>
              <a:solidFill>
                <a:srgbClr val="40FF40"/>
              </a:solidFill>
              <a:ln w="9525" cap="rnd">
                <a:noFill/>
                <a:round/>
                <a:headEnd/>
                <a:tailEnd/>
              </a:ln>
            </p:spPr>
            <p:txBody>
              <a:bodyPr/>
              <a:lstStyle/>
              <a:p>
                <a:endParaRPr lang="en-US"/>
              </a:p>
            </p:txBody>
          </p:sp>
        </p:grpSp>
        <p:grpSp>
          <p:nvGrpSpPr>
            <p:cNvPr id="4" name="Group 85"/>
            <p:cNvGrpSpPr>
              <a:grpSpLocks/>
            </p:cNvGrpSpPr>
            <p:nvPr/>
          </p:nvGrpSpPr>
          <p:grpSpPr bwMode="auto">
            <a:xfrm>
              <a:off x="1920" y="1728"/>
              <a:ext cx="1468" cy="326"/>
              <a:chOff x="2369" y="2138"/>
              <a:chExt cx="1468" cy="326"/>
            </a:xfrm>
          </p:grpSpPr>
          <p:sp>
            <p:nvSpPr>
              <p:cNvPr id="7115" name="Rectangle 86"/>
              <p:cNvSpPr>
                <a:spLocks noChangeArrowheads="1"/>
              </p:cNvSpPr>
              <p:nvPr/>
            </p:nvSpPr>
            <p:spPr bwMode="auto">
              <a:xfrm>
                <a:off x="2681" y="2138"/>
                <a:ext cx="1156" cy="326"/>
              </a:xfrm>
              <a:prstGeom prst="rect">
                <a:avLst/>
              </a:prstGeom>
              <a:noFill/>
              <a:ln w="9525">
                <a:noFill/>
                <a:miter lim="800000"/>
                <a:headEnd/>
                <a:tailEnd/>
              </a:ln>
            </p:spPr>
            <p:txBody>
              <a:bodyPr wrap="none" lIns="92075" tIns="46038" rIns="92075" bIns="46038">
                <a:spAutoFit/>
              </a:bodyPr>
              <a:lstStyle/>
              <a:p>
                <a:pPr algn="ctr"/>
                <a:r>
                  <a:rPr lang="en-US" sz="1400" dirty="0">
                    <a:latin typeface="Arial" pitchFamily="34" charset="0"/>
                  </a:rPr>
                  <a:t>Pharmaceutical R&amp;D</a:t>
                </a:r>
              </a:p>
              <a:p>
                <a:pPr algn="ctr"/>
                <a:r>
                  <a:rPr lang="en-US" sz="1400" dirty="0">
                    <a:latin typeface="Arial" pitchFamily="34" charset="0"/>
                  </a:rPr>
                  <a:t>Formulation</a:t>
                </a:r>
              </a:p>
            </p:txBody>
          </p:sp>
          <p:sp>
            <p:nvSpPr>
              <p:cNvPr id="7116" name="Rectangle 87"/>
              <p:cNvSpPr>
                <a:spLocks noChangeArrowheads="1"/>
              </p:cNvSpPr>
              <p:nvPr/>
            </p:nvSpPr>
            <p:spPr bwMode="auto">
              <a:xfrm>
                <a:off x="2369" y="2212"/>
                <a:ext cx="116" cy="190"/>
              </a:xfrm>
              <a:prstGeom prst="rect">
                <a:avLst/>
              </a:prstGeom>
              <a:noFill/>
              <a:ln w="9525">
                <a:noFill/>
                <a:miter lim="800000"/>
                <a:headEnd/>
                <a:tailEnd/>
              </a:ln>
            </p:spPr>
            <p:txBody>
              <a:bodyPr wrap="none" lIns="90488" tIns="44450" rIns="90488" bIns="44450" anchor="ctr"/>
              <a:lstStyle/>
              <a:p>
                <a:pPr>
                  <a:spcBef>
                    <a:spcPct val="50000"/>
                  </a:spcBef>
                </a:pPr>
                <a:endParaRPr lang="en-US" sz="2400"/>
              </a:p>
            </p:txBody>
          </p:sp>
        </p:grpSp>
      </p:grpSp>
      <p:grpSp>
        <p:nvGrpSpPr>
          <p:cNvPr id="5" name="Group 123"/>
          <p:cNvGrpSpPr>
            <a:grpSpLocks/>
          </p:cNvGrpSpPr>
          <p:nvPr/>
        </p:nvGrpSpPr>
        <p:grpSpPr bwMode="auto">
          <a:xfrm>
            <a:off x="1143000" y="3581400"/>
            <a:ext cx="3400425" cy="1454150"/>
            <a:chOff x="576" y="2256"/>
            <a:chExt cx="2142" cy="916"/>
          </a:xfrm>
        </p:grpSpPr>
        <p:grpSp>
          <p:nvGrpSpPr>
            <p:cNvPr id="6" name="Group 121"/>
            <p:cNvGrpSpPr>
              <a:grpSpLocks/>
            </p:cNvGrpSpPr>
            <p:nvPr/>
          </p:nvGrpSpPr>
          <p:grpSpPr bwMode="auto">
            <a:xfrm>
              <a:off x="576" y="2256"/>
              <a:ext cx="879" cy="916"/>
              <a:chOff x="3143" y="2304"/>
              <a:chExt cx="879" cy="916"/>
            </a:xfrm>
          </p:grpSpPr>
          <p:sp>
            <p:nvSpPr>
              <p:cNvPr id="7013" name="Freeform 847"/>
              <p:cNvSpPr>
                <a:spLocks/>
              </p:cNvSpPr>
              <p:nvPr/>
            </p:nvSpPr>
            <p:spPr bwMode="auto">
              <a:xfrm>
                <a:off x="3220" y="2838"/>
                <a:ext cx="802" cy="162"/>
              </a:xfrm>
              <a:custGeom>
                <a:avLst/>
                <a:gdLst>
                  <a:gd name="T0" fmla="*/ 801 w 802"/>
                  <a:gd name="T1" fmla="*/ 161 h 162"/>
                  <a:gd name="T2" fmla="*/ 801 w 802"/>
                  <a:gd name="T3" fmla="*/ 0 h 162"/>
                  <a:gd name="T4" fmla="*/ 698 w 802"/>
                  <a:gd name="T5" fmla="*/ 12 h 162"/>
                  <a:gd name="T6" fmla="*/ 641 w 802"/>
                  <a:gd name="T7" fmla="*/ 22 h 162"/>
                  <a:gd name="T8" fmla="*/ 464 w 802"/>
                  <a:gd name="T9" fmla="*/ 19 h 162"/>
                  <a:gd name="T10" fmla="*/ 381 w 802"/>
                  <a:gd name="T11" fmla="*/ 9 h 162"/>
                  <a:gd name="T12" fmla="*/ 288 w 802"/>
                  <a:gd name="T13" fmla="*/ 5 h 162"/>
                  <a:gd name="T14" fmla="*/ 103 w 802"/>
                  <a:gd name="T15" fmla="*/ 5 h 162"/>
                  <a:gd name="T16" fmla="*/ 0 w 802"/>
                  <a:gd name="T17" fmla="*/ 5 h 162"/>
                  <a:gd name="T18" fmla="*/ 0 w 802"/>
                  <a:gd name="T19" fmla="*/ 161 h 162"/>
                  <a:gd name="T20" fmla="*/ 801 w 802"/>
                  <a:gd name="T21" fmla="*/ 161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2"/>
                  <a:gd name="T34" fmla="*/ 0 h 162"/>
                  <a:gd name="T35" fmla="*/ 802 w 80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2" h="162">
                    <a:moveTo>
                      <a:pt x="801" y="161"/>
                    </a:moveTo>
                    <a:lnTo>
                      <a:pt x="801" y="0"/>
                    </a:lnTo>
                    <a:lnTo>
                      <a:pt x="698" y="12"/>
                    </a:lnTo>
                    <a:lnTo>
                      <a:pt x="641" y="22"/>
                    </a:lnTo>
                    <a:lnTo>
                      <a:pt x="464" y="19"/>
                    </a:lnTo>
                    <a:lnTo>
                      <a:pt x="381" y="9"/>
                    </a:lnTo>
                    <a:lnTo>
                      <a:pt x="288" y="5"/>
                    </a:lnTo>
                    <a:lnTo>
                      <a:pt x="103" y="5"/>
                    </a:lnTo>
                    <a:lnTo>
                      <a:pt x="0" y="5"/>
                    </a:lnTo>
                    <a:lnTo>
                      <a:pt x="0" y="161"/>
                    </a:lnTo>
                    <a:lnTo>
                      <a:pt x="801" y="161"/>
                    </a:lnTo>
                  </a:path>
                </a:pathLst>
              </a:custGeom>
              <a:solidFill>
                <a:srgbClr val="FF0000"/>
              </a:solidFill>
              <a:ln w="9525" cap="rnd">
                <a:noFill/>
                <a:round/>
                <a:headEnd/>
                <a:tailEnd/>
              </a:ln>
            </p:spPr>
            <p:txBody>
              <a:bodyPr/>
              <a:lstStyle/>
              <a:p>
                <a:endParaRPr lang="en-US"/>
              </a:p>
            </p:txBody>
          </p:sp>
          <p:sp>
            <p:nvSpPr>
              <p:cNvPr id="7014" name="Freeform 848"/>
              <p:cNvSpPr>
                <a:spLocks/>
              </p:cNvSpPr>
              <p:nvPr/>
            </p:nvSpPr>
            <p:spPr bwMode="auto">
              <a:xfrm>
                <a:off x="3237" y="2902"/>
                <a:ext cx="785" cy="17"/>
              </a:xfrm>
              <a:custGeom>
                <a:avLst/>
                <a:gdLst>
                  <a:gd name="T0" fmla="*/ 19 w 785"/>
                  <a:gd name="T1" fmla="*/ 9 h 17"/>
                  <a:gd name="T2" fmla="*/ 44 w 785"/>
                  <a:gd name="T3" fmla="*/ 16 h 17"/>
                  <a:gd name="T4" fmla="*/ 72 w 785"/>
                  <a:gd name="T5" fmla="*/ 9 h 17"/>
                  <a:gd name="T6" fmla="*/ 98 w 785"/>
                  <a:gd name="T7" fmla="*/ 16 h 17"/>
                  <a:gd name="T8" fmla="*/ 123 w 785"/>
                  <a:gd name="T9" fmla="*/ 9 h 17"/>
                  <a:gd name="T10" fmla="*/ 150 w 785"/>
                  <a:gd name="T11" fmla="*/ 16 h 17"/>
                  <a:gd name="T12" fmla="*/ 175 w 785"/>
                  <a:gd name="T13" fmla="*/ 9 h 17"/>
                  <a:gd name="T14" fmla="*/ 202 w 785"/>
                  <a:gd name="T15" fmla="*/ 16 h 17"/>
                  <a:gd name="T16" fmla="*/ 227 w 785"/>
                  <a:gd name="T17" fmla="*/ 9 h 17"/>
                  <a:gd name="T18" fmla="*/ 254 w 785"/>
                  <a:gd name="T19" fmla="*/ 16 h 17"/>
                  <a:gd name="T20" fmla="*/ 279 w 785"/>
                  <a:gd name="T21" fmla="*/ 9 h 17"/>
                  <a:gd name="T22" fmla="*/ 304 w 785"/>
                  <a:gd name="T23" fmla="*/ 16 h 17"/>
                  <a:gd name="T24" fmla="*/ 332 w 785"/>
                  <a:gd name="T25" fmla="*/ 9 h 17"/>
                  <a:gd name="T26" fmla="*/ 357 w 785"/>
                  <a:gd name="T27" fmla="*/ 16 h 17"/>
                  <a:gd name="T28" fmla="*/ 383 w 785"/>
                  <a:gd name="T29" fmla="*/ 9 h 17"/>
                  <a:gd name="T30" fmla="*/ 409 w 785"/>
                  <a:gd name="T31" fmla="*/ 16 h 17"/>
                  <a:gd name="T32" fmla="*/ 437 w 785"/>
                  <a:gd name="T33" fmla="*/ 9 h 17"/>
                  <a:gd name="T34" fmla="*/ 462 w 785"/>
                  <a:gd name="T35" fmla="*/ 16 h 17"/>
                  <a:gd name="T36" fmla="*/ 489 w 785"/>
                  <a:gd name="T37" fmla="*/ 9 h 17"/>
                  <a:gd name="T38" fmla="*/ 514 w 785"/>
                  <a:gd name="T39" fmla="*/ 16 h 17"/>
                  <a:gd name="T40" fmla="*/ 540 w 785"/>
                  <a:gd name="T41" fmla="*/ 9 h 17"/>
                  <a:gd name="T42" fmla="*/ 566 w 785"/>
                  <a:gd name="T43" fmla="*/ 16 h 17"/>
                  <a:gd name="T44" fmla="*/ 591 w 785"/>
                  <a:gd name="T45" fmla="*/ 9 h 17"/>
                  <a:gd name="T46" fmla="*/ 618 w 785"/>
                  <a:gd name="T47" fmla="*/ 16 h 17"/>
                  <a:gd name="T48" fmla="*/ 643 w 785"/>
                  <a:gd name="T49" fmla="*/ 9 h 17"/>
                  <a:gd name="T50" fmla="*/ 669 w 785"/>
                  <a:gd name="T51" fmla="*/ 16 h 17"/>
                  <a:gd name="T52" fmla="*/ 696 w 785"/>
                  <a:gd name="T53" fmla="*/ 9 h 17"/>
                  <a:gd name="T54" fmla="*/ 722 w 785"/>
                  <a:gd name="T55" fmla="*/ 16 h 17"/>
                  <a:gd name="T56" fmla="*/ 748 w 785"/>
                  <a:gd name="T57" fmla="*/ 9 h 17"/>
                  <a:gd name="T58" fmla="*/ 773 w 785"/>
                  <a:gd name="T59" fmla="*/ 16 h 17"/>
                  <a:gd name="T60" fmla="*/ 765 w 785"/>
                  <a:gd name="T61" fmla="*/ 6 h 17"/>
                  <a:gd name="T62" fmla="*/ 740 w 785"/>
                  <a:gd name="T63" fmla="*/ 0 h 17"/>
                  <a:gd name="T64" fmla="*/ 713 w 785"/>
                  <a:gd name="T65" fmla="*/ 6 h 17"/>
                  <a:gd name="T66" fmla="*/ 688 w 785"/>
                  <a:gd name="T67" fmla="*/ 0 h 17"/>
                  <a:gd name="T68" fmla="*/ 660 w 785"/>
                  <a:gd name="T69" fmla="*/ 6 h 17"/>
                  <a:gd name="T70" fmla="*/ 635 w 785"/>
                  <a:gd name="T71" fmla="*/ 0 h 17"/>
                  <a:gd name="T72" fmla="*/ 608 w 785"/>
                  <a:gd name="T73" fmla="*/ 6 h 17"/>
                  <a:gd name="T74" fmla="*/ 583 w 785"/>
                  <a:gd name="T75" fmla="*/ 0 h 17"/>
                  <a:gd name="T76" fmla="*/ 558 w 785"/>
                  <a:gd name="T77" fmla="*/ 6 h 17"/>
                  <a:gd name="T78" fmla="*/ 531 w 785"/>
                  <a:gd name="T79" fmla="*/ 0 h 17"/>
                  <a:gd name="T80" fmla="*/ 506 w 785"/>
                  <a:gd name="T81" fmla="*/ 6 h 17"/>
                  <a:gd name="T82" fmla="*/ 479 w 785"/>
                  <a:gd name="T83" fmla="*/ 0 h 17"/>
                  <a:gd name="T84" fmla="*/ 454 w 785"/>
                  <a:gd name="T85" fmla="*/ 6 h 17"/>
                  <a:gd name="T86" fmla="*/ 426 w 785"/>
                  <a:gd name="T87" fmla="*/ 0 h 17"/>
                  <a:gd name="T88" fmla="*/ 401 w 785"/>
                  <a:gd name="T89" fmla="*/ 6 h 17"/>
                  <a:gd name="T90" fmla="*/ 374 w 785"/>
                  <a:gd name="T91" fmla="*/ 0 h 17"/>
                  <a:gd name="T92" fmla="*/ 349 w 785"/>
                  <a:gd name="T93" fmla="*/ 6 h 17"/>
                  <a:gd name="T94" fmla="*/ 324 w 785"/>
                  <a:gd name="T95" fmla="*/ 0 h 17"/>
                  <a:gd name="T96" fmla="*/ 296 w 785"/>
                  <a:gd name="T97" fmla="*/ 6 h 17"/>
                  <a:gd name="T98" fmla="*/ 271 w 785"/>
                  <a:gd name="T99" fmla="*/ 0 h 17"/>
                  <a:gd name="T100" fmla="*/ 245 w 785"/>
                  <a:gd name="T101" fmla="*/ 6 h 17"/>
                  <a:gd name="T102" fmla="*/ 219 w 785"/>
                  <a:gd name="T103" fmla="*/ 0 h 17"/>
                  <a:gd name="T104" fmla="*/ 192 w 785"/>
                  <a:gd name="T105" fmla="*/ 6 h 17"/>
                  <a:gd name="T106" fmla="*/ 167 w 785"/>
                  <a:gd name="T107" fmla="*/ 0 h 17"/>
                  <a:gd name="T108" fmla="*/ 140 w 785"/>
                  <a:gd name="T109" fmla="*/ 6 h 17"/>
                  <a:gd name="T110" fmla="*/ 115 w 785"/>
                  <a:gd name="T111" fmla="*/ 0 h 17"/>
                  <a:gd name="T112" fmla="*/ 89 w 785"/>
                  <a:gd name="T113" fmla="*/ 6 h 17"/>
                  <a:gd name="T114" fmla="*/ 62 w 785"/>
                  <a:gd name="T115" fmla="*/ 0 h 17"/>
                  <a:gd name="T116" fmla="*/ 37 w 785"/>
                  <a:gd name="T117" fmla="*/ 6 h 17"/>
                  <a:gd name="T118" fmla="*/ 10 w 785"/>
                  <a:gd name="T119" fmla="*/ 0 h 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5"/>
                  <a:gd name="T181" fmla="*/ 0 h 17"/>
                  <a:gd name="T182" fmla="*/ 785 w 785"/>
                  <a:gd name="T183" fmla="*/ 17 h 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5" h="17">
                    <a:moveTo>
                      <a:pt x="0" y="6"/>
                    </a:moveTo>
                    <a:lnTo>
                      <a:pt x="10" y="16"/>
                    </a:lnTo>
                    <a:lnTo>
                      <a:pt x="19" y="9"/>
                    </a:lnTo>
                    <a:lnTo>
                      <a:pt x="27" y="16"/>
                    </a:lnTo>
                    <a:lnTo>
                      <a:pt x="37" y="9"/>
                    </a:lnTo>
                    <a:lnTo>
                      <a:pt x="44" y="16"/>
                    </a:lnTo>
                    <a:lnTo>
                      <a:pt x="54" y="9"/>
                    </a:lnTo>
                    <a:lnTo>
                      <a:pt x="62" y="16"/>
                    </a:lnTo>
                    <a:lnTo>
                      <a:pt x="72" y="9"/>
                    </a:lnTo>
                    <a:lnTo>
                      <a:pt x="80" y="16"/>
                    </a:lnTo>
                    <a:lnTo>
                      <a:pt x="89" y="9"/>
                    </a:lnTo>
                    <a:lnTo>
                      <a:pt x="98" y="16"/>
                    </a:lnTo>
                    <a:lnTo>
                      <a:pt x="106" y="9"/>
                    </a:lnTo>
                    <a:lnTo>
                      <a:pt x="115" y="16"/>
                    </a:lnTo>
                    <a:lnTo>
                      <a:pt x="123" y="9"/>
                    </a:lnTo>
                    <a:lnTo>
                      <a:pt x="132" y="16"/>
                    </a:lnTo>
                    <a:lnTo>
                      <a:pt x="140" y="9"/>
                    </a:lnTo>
                    <a:lnTo>
                      <a:pt x="150" y="16"/>
                    </a:lnTo>
                    <a:lnTo>
                      <a:pt x="157" y="9"/>
                    </a:lnTo>
                    <a:lnTo>
                      <a:pt x="167" y="16"/>
                    </a:lnTo>
                    <a:lnTo>
                      <a:pt x="175" y="9"/>
                    </a:lnTo>
                    <a:lnTo>
                      <a:pt x="184" y="16"/>
                    </a:lnTo>
                    <a:lnTo>
                      <a:pt x="192" y="9"/>
                    </a:lnTo>
                    <a:lnTo>
                      <a:pt x="202" y="16"/>
                    </a:lnTo>
                    <a:lnTo>
                      <a:pt x="210" y="9"/>
                    </a:lnTo>
                    <a:lnTo>
                      <a:pt x="219" y="16"/>
                    </a:lnTo>
                    <a:lnTo>
                      <a:pt x="227" y="9"/>
                    </a:lnTo>
                    <a:lnTo>
                      <a:pt x="237" y="16"/>
                    </a:lnTo>
                    <a:lnTo>
                      <a:pt x="245" y="9"/>
                    </a:lnTo>
                    <a:lnTo>
                      <a:pt x="254" y="16"/>
                    </a:lnTo>
                    <a:lnTo>
                      <a:pt x="262" y="9"/>
                    </a:lnTo>
                    <a:lnTo>
                      <a:pt x="271" y="16"/>
                    </a:lnTo>
                    <a:lnTo>
                      <a:pt x="279" y="9"/>
                    </a:lnTo>
                    <a:lnTo>
                      <a:pt x="288" y="16"/>
                    </a:lnTo>
                    <a:lnTo>
                      <a:pt x="296" y="9"/>
                    </a:lnTo>
                    <a:lnTo>
                      <a:pt x="304" y="16"/>
                    </a:lnTo>
                    <a:lnTo>
                      <a:pt x="313" y="9"/>
                    </a:lnTo>
                    <a:lnTo>
                      <a:pt x="324" y="16"/>
                    </a:lnTo>
                    <a:lnTo>
                      <a:pt x="332" y="9"/>
                    </a:lnTo>
                    <a:lnTo>
                      <a:pt x="339" y="16"/>
                    </a:lnTo>
                    <a:lnTo>
                      <a:pt x="349" y="9"/>
                    </a:lnTo>
                    <a:lnTo>
                      <a:pt x="357" y="16"/>
                    </a:lnTo>
                    <a:lnTo>
                      <a:pt x="366" y="9"/>
                    </a:lnTo>
                    <a:lnTo>
                      <a:pt x="374" y="16"/>
                    </a:lnTo>
                    <a:lnTo>
                      <a:pt x="383" y="9"/>
                    </a:lnTo>
                    <a:lnTo>
                      <a:pt x="392" y="16"/>
                    </a:lnTo>
                    <a:lnTo>
                      <a:pt x="401" y="9"/>
                    </a:lnTo>
                    <a:lnTo>
                      <a:pt x="409" y="16"/>
                    </a:lnTo>
                    <a:lnTo>
                      <a:pt x="419" y="9"/>
                    </a:lnTo>
                    <a:lnTo>
                      <a:pt x="426" y="16"/>
                    </a:lnTo>
                    <a:lnTo>
                      <a:pt x="437" y="9"/>
                    </a:lnTo>
                    <a:lnTo>
                      <a:pt x="445" y="16"/>
                    </a:lnTo>
                    <a:lnTo>
                      <a:pt x="454" y="9"/>
                    </a:lnTo>
                    <a:lnTo>
                      <a:pt x="462" y="16"/>
                    </a:lnTo>
                    <a:lnTo>
                      <a:pt x="471" y="9"/>
                    </a:lnTo>
                    <a:lnTo>
                      <a:pt x="479" y="16"/>
                    </a:lnTo>
                    <a:lnTo>
                      <a:pt x="489" y="9"/>
                    </a:lnTo>
                    <a:lnTo>
                      <a:pt x="496" y="16"/>
                    </a:lnTo>
                    <a:lnTo>
                      <a:pt x="506" y="9"/>
                    </a:lnTo>
                    <a:lnTo>
                      <a:pt x="514" y="16"/>
                    </a:lnTo>
                    <a:lnTo>
                      <a:pt x="523" y="9"/>
                    </a:lnTo>
                    <a:lnTo>
                      <a:pt x="531" y="16"/>
                    </a:lnTo>
                    <a:lnTo>
                      <a:pt x="540" y="9"/>
                    </a:lnTo>
                    <a:lnTo>
                      <a:pt x="548" y="16"/>
                    </a:lnTo>
                    <a:lnTo>
                      <a:pt x="558" y="9"/>
                    </a:lnTo>
                    <a:lnTo>
                      <a:pt x="566" y="16"/>
                    </a:lnTo>
                    <a:lnTo>
                      <a:pt x="574" y="9"/>
                    </a:lnTo>
                    <a:lnTo>
                      <a:pt x="583" y="16"/>
                    </a:lnTo>
                    <a:lnTo>
                      <a:pt x="591" y="9"/>
                    </a:lnTo>
                    <a:lnTo>
                      <a:pt x="601" y="16"/>
                    </a:lnTo>
                    <a:lnTo>
                      <a:pt x="608" y="9"/>
                    </a:lnTo>
                    <a:lnTo>
                      <a:pt x="618" y="16"/>
                    </a:lnTo>
                    <a:lnTo>
                      <a:pt x="627" y="9"/>
                    </a:lnTo>
                    <a:lnTo>
                      <a:pt x="635" y="16"/>
                    </a:lnTo>
                    <a:lnTo>
                      <a:pt x="643" y="9"/>
                    </a:lnTo>
                    <a:lnTo>
                      <a:pt x="652" y="16"/>
                    </a:lnTo>
                    <a:lnTo>
                      <a:pt x="660" y="9"/>
                    </a:lnTo>
                    <a:lnTo>
                      <a:pt x="669" y="16"/>
                    </a:lnTo>
                    <a:lnTo>
                      <a:pt x="677" y="9"/>
                    </a:lnTo>
                    <a:lnTo>
                      <a:pt x="688" y="16"/>
                    </a:lnTo>
                    <a:lnTo>
                      <a:pt x="696" y="9"/>
                    </a:lnTo>
                    <a:lnTo>
                      <a:pt x="705" y="16"/>
                    </a:lnTo>
                    <a:lnTo>
                      <a:pt x="713" y="9"/>
                    </a:lnTo>
                    <a:lnTo>
                      <a:pt x="722" y="16"/>
                    </a:lnTo>
                    <a:lnTo>
                      <a:pt x="731" y="9"/>
                    </a:lnTo>
                    <a:lnTo>
                      <a:pt x="740" y="16"/>
                    </a:lnTo>
                    <a:lnTo>
                      <a:pt x="748" y="9"/>
                    </a:lnTo>
                    <a:lnTo>
                      <a:pt x="758" y="16"/>
                    </a:lnTo>
                    <a:lnTo>
                      <a:pt x="765" y="9"/>
                    </a:lnTo>
                    <a:lnTo>
                      <a:pt x="773" y="16"/>
                    </a:lnTo>
                    <a:lnTo>
                      <a:pt x="784" y="6"/>
                    </a:lnTo>
                    <a:lnTo>
                      <a:pt x="773" y="0"/>
                    </a:lnTo>
                    <a:lnTo>
                      <a:pt x="765" y="6"/>
                    </a:lnTo>
                    <a:lnTo>
                      <a:pt x="758" y="0"/>
                    </a:lnTo>
                    <a:lnTo>
                      <a:pt x="748" y="6"/>
                    </a:lnTo>
                    <a:lnTo>
                      <a:pt x="740" y="0"/>
                    </a:lnTo>
                    <a:lnTo>
                      <a:pt x="731" y="6"/>
                    </a:lnTo>
                    <a:lnTo>
                      <a:pt x="722" y="0"/>
                    </a:lnTo>
                    <a:lnTo>
                      <a:pt x="713" y="6"/>
                    </a:lnTo>
                    <a:lnTo>
                      <a:pt x="705" y="0"/>
                    </a:lnTo>
                    <a:lnTo>
                      <a:pt x="696" y="6"/>
                    </a:lnTo>
                    <a:lnTo>
                      <a:pt x="688" y="0"/>
                    </a:lnTo>
                    <a:lnTo>
                      <a:pt x="677" y="6"/>
                    </a:lnTo>
                    <a:lnTo>
                      <a:pt x="669" y="0"/>
                    </a:lnTo>
                    <a:lnTo>
                      <a:pt x="660" y="6"/>
                    </a:lnTo>
                    <a:lnTo>
                      <a:pt x="652" y="0"/>
                    </a:lnTo>
                    <a:lnTo>
                      <a:pt x="643" y="6"/>
                    </a:lnTo>
                    <a:lnTo>
                      <a:pt x="635" y="0"/>
                    </a:lnTo>
                    <a:lnTo>
                      <a:pt x="627" y="6"/>
                    </a:lnTo>
                    <a:lnTo>
                      <a:pt x="618" y="0"/>
                    </a:lnTo>
                    <a:lnTo>
                      <a:pt x="608" y="6"/>
                    </a:lnTo>
                    <a:lnTo>
                      <a:pt x="601" y="0"/>
                    </a:lnTo>
                    <a:lnTo>
                      <a:pt x="591" y="6"/>
                    </a:lnTo>
                    <a:lnTo>
                      <a:pt x="583" y="0"/>
                    </a:lnTo>
                    <a:lnTo>
                      <a:pt x="574" y="6"/>
                    </a:lnTo>
                    <a:lnTo>
                      <a:pt x="566" y="0"/>
                    </a:lnTo>
                    <a:lnTo>
                      <a:pt x="558" y="6"/>
                    </a:lnTo>
                    <a:lnTo>
                      <a:pt x="548" y="0"/>
                    </a:lnTo>
                    <a:lnTo>
                      <a:pt x="540" y="6"/>
                    </a:lnTo>
                    <a:lnTo>
                      <a:pt x="531" y="0"/>
                    </a:lnTo>
                    <a:lnTo>
                      <a:pt x="523" y="6"/>
                    </a:lnTo>
                    <a:lnTo>
                      <a:pt x="514" y="0"/>
                    </a:lnTo>
                    <a:lnTo>
                      <a:pt x="506" y="6"/>
                    </a:lnTo>
                    <a:lnTo>
                      <a:pt x="496" y="0"/>
                    </a:lnTo>
                    <a:lnTo>
                      <a:pt x="489" y="6"/>
                    </a:lnTo>
                    <a:lnTo>
                      <a:pt x="479" y="0"/>
                    </a:lnTo>
                    <a:lnTo>
                      <a:pt x="471" y="6"/>
                    </a:lnTo>
                    <a:lnTo>
                      <a:pt x="462" y="0"/>
                    </a:lnTo>
                    <a:lnTo>
                      <a:pt x="454" y="6"/>
                    </a:lnTo>
                    <a:lnTo>
                      <a:pt x="445" y="0"/>
                    </a:lnTo>
                    <a:lnTo>
                      <a:pt x="437" y="6"/>
                    </a:lnTo>
                    <a:lnTo>
                      <a:pt x="426" y="0"/>
                    </a:lnTo>
                    <a:lnTo>
                      <a:pt x="419" y="6"/>
                    </a:lnTo>
                    <a:lnTo>
                      <a:pt x="409" y="0"/>
                    </a:lnTo>
                    <a:lnTo>
                      <a:pt x="401" y="6"/>
                    </a:lnTo>
                    <a:lnTo>
                      <a:pt x="392" y="0"/>
                    </a:lnTo>
                    <a:lnTo>
                      <a:pt x="383" y="6"/>
                    </a:lnTo>
                    <a:lnTo>
                      <a:pt x="374" y="0"/>
                    </a:lnTo>
                    <a:lnTo>
                      <a:pt x="366" y="6"/>
                    </a:lnTo>
                    <a:lnTo>
                      <a:pt x="357" y="0"/>
                    </a:lnTo>
                    <a:lnTo>
                      <a:pt x="349" y="6"/>
                    </a:lnTo>
                    <a:lnTo>
                      <a:pt x="339" y="0"/>
                    </a:lnTo>
                    <a:lnTo>
                      <a:pt x="332" y="6"/>
                    </a:lnTo>
                    <a:lnTo>
                      <a:pt x="324" y="0"/>
                    </a:lnTo>
                    <a:lnTo>
                      <a:pt x="313" y="6"/>
                    </a:lnTo>
                    <a:lnTo>
                      <a:pt x="304" y="0"/>
                    </a:lnTo>
                    <a:lnTo>
                      <a:pt x="296" y="6"/>
                    </a:lnTo>
                    <a:lnTo>
                      <a:pt x="288" y="0"/>
                    </a:lnTo>
                    <a:lnTo>
                      <a:pt x="279" y="6"/>
                    </a:lnTo>
                    <a:lnTo>
                      <a:pt x="271" y="0"/>
                    </a:lnTo>
                    <a:lnTo>
                      <a:pt x="262" y="6"/>
                    </a:lnTo>
                    <a:lnTo>
                      <a:pt x="254" y="0"/>
                    </a:lnTo>
                    <a:lnTo>
                      <a:pt x="245" y="6"/>
                    </a:lnTo>
                    <a:lnTo>
                      <a:pt x="237" y="0"/>
                    </a:lnTo>
                    <a:lnTo>
                      <a:pt x="227" y="6"/>
                    </a:lnTo>
                    <a:lnTo>
                      <a:pt x="219" y="0"/>
                    </a:lnTo>
                    <a:lnTo>
                      <a:pt x="210" y="6"/>
                    </a:lnTo>
                    <a:lnTo>
                      <a:pt x="202" y="0"/>
                    </a:lnTo>
                    <a:lnTo>
                      <a:pt x="192" y="6"/>
                    </a:lnTo>
                    <a:lnTo>
                      <a:pt x="184" y="0"/>
                    </a:lnTo>
                    <a:lnTo>
                      <a:pt x="175" y="6"/>
                    </a:lnTo>
                    <a:lnTo>
                      <a:pt x="167" y="0"/>
                    </a:lnTo>
                    <a:lnTo>
                      <a:pt x="157" y="6"/>
                    </a:lnTo>
                    <a:lnTo>
                      <a:pt x="150" y="0"/>
                    </a:lnTo>
                    <a:lnTo>
                      <a:pt x="140" y="6"/>
                    </a:lnTo>
                    <a:lnTo>
                      <a:pt x="132" y="0"/>
                    </a:lnTo>
                    <a:lnTo>
                      <a:pt x="123" y="6"/>
                    </a:lnTo>
                    <a:lnTo>
                      <a:pt x="115" y="0"/>
                    </a:lnTo>
                    <a:lnTo>
                      <a:pt x="106" y="6"/>
                    </a:lnTo>
                    <a:lnTo>
                      <a:pt x="98" y="0"/>
                    </a:lnTo>
                    <a:lnTo>
                      <a:pt x="89" y="6"/>
                    </a:lnTo>
                    <a:lnTo>
                      <a:pt x="80" y="0"/>
                    </a:lnTo>
                    <a:lnTo>
                      <a:pt x="72" y="6"/>
                    </a:lnTo>
                    <a:lnTo>
                      <a:pt x="62" y="0"/>
                    </a:lnTo>
                    <a:lnTo>
                      <a:pt x="54" y="6"/>
                    </a:lnTo>
                    <a:lnTo>
                      <a:pt x="44" y="0"/>
                    </a:lnTo>
                    <a:lnTo>
                      <a:pt x="37" y="6"/>
                    </a:lnTo>
                    <a:lnTo>
                      <a:pt x="27" y="0"/>
                    </a:lnTo>
                    <a:lnTo>
                      <a:pt x="19" y="6"/>
                    </a:lnTo>
                    <a:lnTo>
                      <a:pt x="10" y="0"/>
                    </a:lnTo>
                    <a:lnTo>
                      <a:pt x="0" y="6"/>
                    </a:lnTo>
                  </a:path>
                </a:pathLst>
              </a:custGeom>
              <a:solidFill>
                <a:srgbClr val="FFC98E"/>
              </a:solidFill>
              <a:ln w="9525" cap="rnd">
                <a:noFill/>
                <a:round/>
                <a:headEnd/>
                <a:tailEnd/>
              </a:ln>
            </p:spPr>
            <p:txBody>
              <a:bodyPr/>
              <a:lstStyle/>
              <a:p>
                <a:endParaRPr lang="en-US"/>
              </a:p>
            </p:txBody>
          </p:sp>
          <p:sp>
            <p:nvSpPr>
              <p:cNvPr id="7015" name="Freeform 849"/>
              <p:cNvSpPr>
                <a:spLocks/>
              </p:cNvSpPr>
              <p:nvPr/>
            </p:nvSpPr>
            <p:spPr bwMode="auto">
              <a:xfrm>
                <a:off x="3231" y="2999"/>
                <a:ext cx="791" cy="218"/>
              </a:xfrm>
              <a:custGeom>
                <a:avLst/>
                <a:gdLst>
                  <a:gd name="T0" fmla="*/ 790 w 791"/>
                  <a:gd name="T1" fmla="*/ 217 h 218"/>
                  <a:gd name="T2" fmla="*/ 0 w 791"/>
                  <a:gd name="T3" fmla="*/ 217 h 218"/>
                  <a:gd name="T4" fmla="*/ 0 w 791"/>
                  <a:gd name="T5" fmla="*/ 0 h 218"/>
                  <a:gd name="T6" fmla="*/ 790 w 791"/>
                  <a:gd name="T7" fmla="*/ 0 h 218"/>
                  <a:gd name="T8" fmla="*/ 790 w 791"/>
                  <a:gd name="T9" fmla="*/ 217 h 218"/>
                  <a:gd name="T10" fmla="*/ 0 60000 65536"/>
                  <a:gd name="T11" fmla="*/ 0 60000 65536"/>
                  <a:gd name="T12" fmla="*/ 0 60000 65536"/>
                  <a:gd name="T13" fmla="*/ 0 60000 65536"/>
                  <a:gd name="T14" fmla="*/ 0 60000 65536"/>
                  <a:gd name="T15" fmla="*/ 0 w 791"/>
                  <a:gd name="T16" fmla="*/ 0 h 218"/>
                  <a:gd name="T17" fmla="*/ 791 w 791"/>
                  <a:gd name="T18" fmla="*/ 218 h 218"/>
                </a:gdLst>
                <a:ahLst/>
                <a:cxnLst>
                  <a:cxn ang="T10">
                    <a:pos x="T0" y="T1"/>
                  </a:cxn>
                  <a:cxn ang="T11">
                    <a:pos x="T2" y="T3"/>
                  </a:cxn>
                  <a:cxn ang="T12">
                    <a:pos x="T4" y="T5"/>
                  </a:cxn>
                  <a:cxn ang="T13">
                    <a:pos x="T6" y="T7"/>
                  </a:cxn>
                  <a:cxn ang="T14">
                    <a:pos x="T8" y="T9"/>
                  </a:cxn>
                </a:cxnLst>
                <a:rect l="T15" t="T16" r="T17" b="T18"/>
                <a:pathLst>
                  <a:path w="791" h="218">
                    <a:moveTo>
                      <a:pt x="790" y="217"/>
                    </a:moveTo>
                    <a:lnTo>
                      <a:pt x="0" y="217"/>
                    </a:lnTo>
                    <a:lnTo>
                      <a:pt x="0" y="0"/>
                    </a:lnTo>
                    <a:lnTo>
                      <a:pt x="790" y="0"/>
                    </a:lnTo>
                    <a:lnTo>
                      <a:pt x="790" y="217"/>
                    </a:lnTo>
                  </a:path>
                </a:pathLst>
              </a:custGeom>
              <a:solidFill>
                <a:srgbClr val="70230C"/>
              </a:solidFill>
              <a:ln w="9525" cap="rnd">
                <a:noFill/>
                <a:round/>
                <a:headEnd/>
                <a:tailEnd/>
              </a:ln>
            </p:spPr>
            <p:txBody>
              <a:bodyPr/>
              <a:lstStyle/>
              <a:p>
                <a:endParaRPr lang="en-US"/>
              </a:p>
            </p:txBody>
          </p:sp>
          <p:sp>
            <p:nvSpPr>
              <p:cNvPr id="7016" name="Freeform 850"/>
              <p:cNvSpPr>
                <a:spLocks/>
              </p:cNvSpPr>
              <p:nvPr/>
            </p:nvSpPr>
            <p:spPr bwMode="auto">
              <a:xfrm>
                <a:off x="3691" y="2801"/>
                <a:ext cx="184" cy="78"/>
              </a:xfrm>
              <a:custGeom>
                <a:avLst/>
                <a:gdLst>
                  <a:gd name="T0" fmla="*/ 14 w 184"/>
                  <a:gd name="T1" fmla="*/ 7 h 78"/>
                  <a:gd name="T2" fmla="*/ 0 w 184"/>
                  <a:gd name="T3" fmla="*/ 25 h 78"/>
                  <a:gd name="T4" fmla="*/ 61 w 184"/>
                  <a:gd name="T5" fmla="*/ 77 h 78"/>
                  <a:gd name="T6" fmla="*/ 92 w 184"/>
                  <a:gd name="T7" fmla="*/ 77 h 78"/>
                  <a:gd name="T8" fmla="*/ 183 w 184"/>
                  <a:gd name="T9" fmla="*/ 29 h 78"/>
                  <a:gd name="T10" fmla="*/ 174 w 184"/>
                  <a:gd name="T11" fmla="*/ 1 h 78"/>
                  <a:gd name="T12" fmla="*/ 42 w 184"/>
                  <a:gd name="T13" fmla="*/ 0 h 78"/>
                  <a:gd name="T14" fmla="*/ 14 w 184"/>
                  <a:gd name="T15" fmla="*/ 7 h 78"/>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78"/>
                  <a:gd name="T26" fmla="*/ 184 w 18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78">
                    <a:moveTo>
                      <a:pt x="14" y="7"/>
                    </a:moveTo>
                    <a:lnTo>
                      <a:pt x="0" y="25"/>
                    </a:lnTo>
                    <a:lnTo>
                      <a:pt x="61" y="77"/>
                    </a:lnTo>
                    <a:lnTo>
                      <a:pt x="92" y="77"/>
                    </a:lnTo>
                    <a:lnTo>
                      <a:pt x="183" y="29"/>
                    </a:lnTo>
                    <a:lnTo>
                      <a:pt x="174" y="1"/>
                    </a:lnTo>
                    <a:lnTo>
                      <a:pt x="42" y="0"/>
                    </a:lnTo>
                    <a:lnTo>
                      <a:pt x="14" y="7"/>
                    </a:lnTo>
                  </a:path>
                </a:pathLst>
              </a:custGeom>
              <a:solidFill>
                <a:srgbClr val="FFFFFF"/>
              </a:solidFill>
              <a:ln w="9525" cap="rnd">
                <a:noFill/>
                <a:round/>
                <a:headEnd/>
                <a:tailEnd/>
              </a:ln>
            </p:spPr>
            <p:txBody>
              <a:bodyPr/>
              <a:lstStyle/>
              <a:p>
                <a:endParaRPr lang="en-US"/>
              </a:p>
            </p:txBody>
          </p:sp>
          <p:sp>
            <p:nvSpPr>
              <p:cNvPr id="7017" name="Freeform 851"/>
              <p:cNvSpPr>
                <a:spLocks/>
              </p:cNvSpPr>
              <p:nvPr/>
            </p:nvSpPr>
            <p:spPr bwMode="auto">
              <a:xfrm>
                <a:off x="3778" y="2806"/>
                <a:ext cx="114" cy="25"/>
              </a:xfrm>
              <a:custGeom>
                <a:avLst/>
                <a:gdLst>
                  <a:gd name="T0" fmla="*/ 17 w 114"/>
                  <a:gd name="T1" fmla="*/ 14 h 25"/>
                  <a:gd name="T2" fmla="*/ 58 w 114"/>
                  <a:gd name="T3" fmla="*/ 8 h 25"/>
                  <a:gd name="T4" fmla="*/ 65 w 114"/>
                  <a:gd name="T5" fmla="*/ 16 h 25"/>
                  <a:gd name="T6" fmla="*/ 48 w 114"/>
                  <a:gd name="T7" fmla="*/ 24 h 25"/>
                  <a:gd name="T8" fmla="*/ 61 w 114"/>
                  <a:gd name="T9" fmla="*/ 22 h 25"/>
                  <a:gd name="T10" fmla="*/ 95 w 114"/>
                  <a:gd name="T11" fmla="*/ 18 h 25"/>
                  <a:gd name="T12" fmla="*/ 113 w 114"/>
                  <a:gd name="T13" fmla="*/ 16 h 25"/>
                  <a:gd name="T14" fmla="*/ 113 w 114"/>
                  <a:gd name="T15" fmla="*/ 4 h 25"/>
                  <a:gd name="T16" fmla="*/ 75 w 114"/>
                  <a:gd name="T17" fmla="*/ 0 h 25"/>
                  <a:gd name="T18" fmla="*/ 0 w 114"/>
                  <a:gd name="T19" fmla="*/ 9 h 25"/>
                  <a:gd name="T20" fmla="*/ 17 w 114"/>
                  <a:gd name="T21" fmla="*/ 1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25"/>
                  <a:gd name="T35" fmla="*/ 114 w 11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25">
                    <a:moveTo>
                      <a:pt x="17" y="14"/>
                    </a:moveTo>
                    <a:lnTo>
                      <a:pt x="58" y="8"/>
                    </a:lnTo>
                    <a:lnTo>
                      <a:pt x="65" y="16"/>
                    </a:lnTo>
                    <a:lnTo>
                      <a:pt x="48" y="24"/>
                    </a:lnTo>
                    <a:lnTo>
                      <a:pt x="61" y="22"/>
                    </a:lnTo>
                    <a:lnTo>
                      <a:pt x="95" y="18"/>
                    </a:lnTo>
                    <a:lnTo>
                      <a:pt x="113" y="16"/>
                    </a:lnTo>
                    <a:lnTo>
                      <a:pt x="113" y="4"/>
                    </a:lnTo>
                    <a:lnTo>
                      <a:pt x="75" y="0"/>
                    </a:lnTo>
                    <a:lnTo>
                      <a:pt x="0" y="9"/>
                    </a:lnTo>
                    <a:lnTo>
                      <a:pt x="17" y="14"/>
                    </a:lnTo>
                  </a:path>
                </a:pathLst>
              </a:custGeom>
              <a:solidFill>
                <a:srgbClr val="B5B5B5"/>
              </a:solidFill>
              <a:ln w="9525" cap="rnd">
                <a:noFill/>
                <a:round/>
                <a:headEnd/>
                <a:tailEnd/>
              </a:ln>
            </p:spPr>
            <p:txBody>
              <a:bodyPr/>
              <a:lstStyle/>
              <a:p>
                <a:endParaRPr lang="en-US"/>
              </a:p>
            </p:txBody>
          </p:sp>
          <p:sp>
            <p:nvSpPr>
              <p:cNvPr id="7018" name="Freeform 852"/>
              <p:cNvSpPr>
                <a:spLocks/>
              </p:cNvSpPr>
              <p:nvPr/>
            </p:nvSpPr>
            <p:spPr bwMode="auto">
              <a:xfrm>
                <a:off x="3686" y="2808"/>
                <a:ext cx="128" cy="75"/>
              </a:xfrm>
              <a:custGeom>
                <a:avLst/>
                <a:gdLst>
                  <a:gd name="T0" fmla="*/ 53 w 128"/>
                  <a:gd name="T1" fmla="*/ 2 h 75"/>
                  <a:gd name="T2" fmla="*/ 41 w 128"/>
                  <a:gd name="T3" fmla="*/ 11 h 75"/>
                  <a:gd name="T4" fmla="*/ 76 w 128"/>
                  <a:gd name="T5" fmla="*/ 24 h 75"/>
                  <a:gd name="T6" fmla="*/ 41 w 128"/>
                  <a:gd name="T7" fmla="*/ 17 h 75"/>
                  <a:gd name="T8" fmla="*/ 76 w 128"/>
                  <a:gd name="T9" fmla="*/ 40 h 75"/>
                  <a:gd name="T10" fmla="*/ 97 w 128"/>
                  <a:gd name="T11" fmla="*/ 41 h 75"/>
                  <a:gd name="T12" fmla="*/ 127 w 128"/>
                  <a:gd name="T13" fmla="*/ 34 h 75"/>
                  <a:gd name="T14" fmla="*/ 88 w 128"/>
                  <a:gd name="T15" fmla="*/ 74 h 75"/>
                  <a:gd name="T16" fmla="*/ 45 w 128"/>
                  <a:gd name="T17" fmla="*/ 68 h 75"/>
                  <a:gd name="T18" fmla="*/ 0 w 128"/>
                  <a:gd name="T19" fmla="*/ 22 h 75"/>
                  <a:gd name="T20" fmla="*/ 0 w 128"/>
                  <a:gd name="T21" fmla="*/ 9 h 75"/>
                  <a:gd name="T22" fmla="*/ 16 w 128"/>
                  <a:gd name="T23" fmla="*/ 0 h 75"/>
                  <a:gd name="T24" fmla="*/ 53 w 128"/>
                  <a:gd name="T25" fmla="*/ 2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75"/>
                  <a:gd name="T41" fmla="*/ 128 w 128"/>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75">
                    <a:moveTo>
                      <a:pt x="53" y="2"/>
                    </a:moveTo>
                    <a:lnTo>
                      <a:pt x="41" y="11"/>
                    </a:lnTo>
                    <a:lnTo>
                      <a:pt x="76" y="24"/>
                    </a:lnTo>
                    <a:lnTo>
                      <a:pt x="41" y="17"/>
                    </a:lnTo>
                    <a:lnTo>
                      <a:pt x="76" y="40"/>
                    </a:lnTo>
                    <a:lnTo>
                      <a:pt x="97" y="41"/>
                    </a:lnTo>
                    <a:lnTo>
                      <a:pt x="127" y="34"/>
                    </a:lnTo>
                    <a:lnTo>
                      <a:pt x="88" y="74"/>
                    </a:lnTo>
                    <a:lnTo>
                      <a:pt x="45" y="68"/>
                    </a:lnTo>
                    <a:lnTo>
                      <a:pt x="0" y="22"/>
                    </a:lnTo>
                    <a:lnTo>
                      <a:pt x="0" y="9"/>
                    </a:lnTo>
                    <a:lnTo>
                      <a:pt x="16" y="0"/>
                    </a:lnTo>
                    <a:lnTo>
                      <a:pt x="53" y="2"/>
                    </a:lnTo>
                  </a:path>
                </a:pathLst>
              </a:custGeom>
              <a:solidFill>
                <a:srgbClr val="B5B5B5"/>
              </a:solidFill>
              <a:ln w="9525" cap="rnd">
                <a:noFill/>
                <a:round/>
                <a:headEnd/>
                <a:tailEnd/>
              </a:ln>
            </p:spPr>
            <p:txBody>
              <a:bodyPr/>
              <a:lstStyle/>
              <a:p>
                <a:endParaRPr lang="en-US"/>
              </a:p>
            </p:txBody>
          </p:sp>
          <p:sp>
            <p:nvSpPr>
              <p:cNvPr id="7019" name="Freeform 853"/>
              <p:cNvSpPr>
                <a:spLocks/>
              </p:cNvSpPr>
              <p:nvPr/>
            </p:nvSpPr>
            <p:spPr bwMode="auto">
              <a:xfrm>
                <a:off x="3636" y="2851"/>
                <a:ext cx="131" cy="339"/>
              </a:xfrm>
              <a:custGeom>
                <a:avLst/>
                <a:gdLst>
                  <a:gd name="T0" fmla="*/ 115 w 131"/>
                  <a:gd name="T1" fmla="*/ 0 h 339"/>
                  <a:gd name="T2" fmla="*/ 126 w 131"/>
                  <a:gd name="T3" fmla="*/ 21 h 339"/>
                  <a:gd name="T4" fmla="*/ 130 w 131"/>
                  <a:gd name="T5" fmla="*/ 38 h 339"/>
                  <a:gd name="T6" fmla="*/ 115 w 131"/>
                  <a:gd name="T7" fmla="*/ 53 h 339"/>
                  <a:gd name="T8" fmla="*/ 100 w 131"/>
                  <a:gd name="T9" fmla="*/ 71 h 339"/>
                  <a:gd name="T10" fmla="*/ 91 w 131"/>
                  <a:gd name="T11" fmla="*/ 96 h 339"/>
                  <a:gd name="T12" fmla="*/ 90 w 131"/>
                  <a:gd name="T13" fmla="*/ 118 h 339"/>
                  <a:gd name="T14" fmla="*/ 77 w 131"/>
                  <a:gd name="T15" fmla="*/ 153 h 339"/>
                  <a:gd name="T16" fmla="*/ 61 w 131"/>
                  <a:gd name="T17" fmla="*/ 202 h 339"/>
                  <a:gd name="T18" fmla="*/ 66 w 131"/>
                  <a:gd name="T19" fmla="*/ 267 h 339"/>
                  <a:gd name="T20" fmla="*/ 83 w 131"/>
                  <a:gd name="T21" fmla="*/ 304 h 339"/>
                  <a:gd name="T22" fmla="*/ 85 w 131"/>
                  <a:gd name="T23" fmla="*/ 330 h 339"/>
                  <a:gd name="T24" fmla="*/ 50 w 131"/>
                  <a:gd name="T25" fmla="*/ 338 h 339"/>
                  <a:gd name="T26" fmla="*/ 41 w 131"/>
                  <a:gd name="T27" fmla="*/ 330 h 339"/>
                  <a:gd name="T28" fmla="*/ 34 w 131"/>
                  <a:gd name="T29" fmla="*/ 330 h 339"/>
                  <a:gd name="T30" fmla="*/ 26 w 131"/>
                  <a:gd name="T31" fmla="*/ 325 h 339"/>
                  <a:gd name="T32" fmla="*/ 15 w 131"/>
                  <a:gd name="T33" fmla="*/ 322 h 339"/>
                  <a:gd name="T34" fmla="*/ 7 w 131"/>
                  <a:gd name="T35" fmla="*/ 295 h 339"/>
                  <a:gd name="T36" fmla="*/ 2 w 131"/>
                  <a:gd name="T37" fmla="*/ 241 h 339"/>
                  <a:gd name="T38" fmla="*/ 10 w 131"/>
                  <a:gd name="T39" fmla="*/ 215 h 339"/>
                  <a:gd name="T40" fmla="*/ 10 w 131"/>
                  <a:gd name="T41" fmla="*/ 186 h 339"/>
                  <a:gd name="T42" fmla="*/ 0 w 131"/>
                  <a:gd name="T43" fmla="*/ 139 h 339"/>
                  <a:gd name="T44" fmla="*/ 0 w 131"/>
                  <a:gd name="T45" fmla="*/ 115 h 339"/>
                  <a:gd name="T46" fmla="*/ 2 w 131"/>
                  <a:gd name="T47" fmla="*/ 93 h 339"/>
                  <a:gd name="T48" fmla="*/ 13 w 131"/>
                  <a:gd name="T49" fmla="*/ 66 h 339"/>
                  <a:gd name="T50" fmla="*/ 15 w 131"/>
                  <a:gd name="T51" fmla="*/ 29 h 339"/>
                  <a:gd name="T52" fmla="*/ 79 w 131"/>
                  <a:gd name="T53" fmla="*/ 4 h 339"/>
                  <a:gd name="T54" fmla="*/ 115 w 131"/>
                  <a:gd name="T55" fmla="*/ 0 h 3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339"/>
                  <a:gd name="T86" fmla="*/ 131 w 131"/>
                  <a:gd name="T87" fmla="*/ 339 h 3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339">
                    <a:moveTo>
                      <a:pt x="115" y="0"/>
                    </a:moveTo>
                    <a:lnTo>
                      <a:pt x="126" y="21"/>
                    </a:lnTo>
                    <a:lnTo>
                      <a:pt x="130" y="38"/>
                    </a:lnTo>
                    <a:lnTo>
                      <a:pt x="115" y="53"/>
                    </a:lnTo>
                    <a:lnTo>
                      <a:pt x="100" y="71"/>
                    </a:lnTo>
                    <a:lnTo>
                      <a:pt x="91" y="96"/>
                    </a:lnTo>
                    <a:lnTo>
                      <a:pt x="90" y="118"/>
                    </a:lnTo>
                    <a:lnTo>
                      <a:pt x="77" y="153"/>
                    </a:lnTo>
                    <a:lnTo>
                      <a:pt x="61" y="202"/>
                    </a:lnTo>
                    <a:lnTo>
                      <a:pt x="66" y="267"/>
                    </a:lnTo>
                    <a:lnTo>
                      <a:pt x="83" y="304"/>
                    </a:lnTo>
                    <a:lnTo>
                      <a:pt x="85" y="330"/>
                    </a:lnTo>
                    <a:lnTo>
                      <a:pt x="50" y="338"/>
                    </a:lnTo>
                    <a:lnTo>
                      <a:pt x="41" y="330"/>
                    </a:lnTo>
                    <a:lnTo>
                      <a:pt x="34" y="330"/>
                    </a:lnTo>
                    <a:lnTo>
                      <a:pt x="26" y="325"/>
                    </a:lnTo>
                    <a:lnTo>
                      <a:pt x="15" y="322"/>
                    </a:lnTo>
                    <a:lnTo>
                      <a:pt x="7" y="295"/>
                    </a:lnTo>
                    <a:lnTo>
                      <a:pt x="2" y="241"/>
                    </a:lnTo>
                    <a:lnTo>
                      <a:pt x="10" y="215"/>
                    </a:lnTo>
                    <a:lnTo>
                      <a:pt x="10" y="186"/>
                    </a:lnTo>
                    <a:lnTo>
                      <a:pt x="0" y="139"/>
                    </a:lnTo>
                    <a:lnTo>
                      <a:pt x="0" y="115"/>
                    </a:lnTo>
                    <a:lnTo>
                      <a:pt x="2" y="93"/>
                    </a:lnTo>
                    <a:lnTo>
                      <a:pt x="13" y="66"/>
                    </a:lnTo>
                    <a:lnTo>
                      <a:pt x="15" y="29"/>
                    </a:lnTo>
                    <a:lnTo>
                      <a:pt x="79" y="4"/>
                    </a:lnTo>
                    <a:lnTo>
                      <a:pt x="115" y="0"/>
                    </a:lnTo>
                  </a:path>
                </a:pathLst>
              </a:custGeom>
              <a:solidFill>
                <a:srgbClr val="FFC98E"/>
              </a:solidFill>
              <a:ln w="9525" cap="rnd">
                <a:noFill/>
                <a:round/>
                <a:headEnd/>
                <a:tailEnd/>
              </a:ln>
            </p:spPr>
            <p:txBody>
              <a:bodyPr/>
              <a:lstStyle/>
              <a:p>
                <a:endParaRPr lang="en-US"/>
              </a:p>
            </p:txBody>
          </p:sp>
          <p:sp>
            <p:nvSpPr>
              <p:cNvPr id="7020" name="Freeform 854"/>
              <p:cNvSpPr>
                <a:spLocks/>
              </p:cNvSpPr>
              <p:nvPr/>
            </p:nvSpPr>
            <p:spPr bwMode="auto">
              <a:xfrm>
                <a:off x="3771" y="2835"/>
                <a:ext cx="113" cy="350"/>
              </a:xfrm>
              <a:custGeom>
                <a:avLst/>
                <a:gdLst>
                  <a:gd name="T0" fmla="*/ 53 w 113"/>
                  <a:gd name="T1" fmla="*/ 2 h 350"/>
                  <a:gd name="T2" fmla="*/ 33 w 113"/>
                  <a:gd name="T3" fmla="*/ 10 h 350"/>
                  <a:gd name="T4" fmla="*/ 16 w 113"/>
                  <a:gd name="T5" fmla="*/ 26 h 350"/>
                  <a:gd name="T6" fmla="*/ 8 w 113"/>
                  <a:gd name="T7" fmla="*/ 40 h 350"/>
                  <a:gd name="T8" fmla="*/ 12 w 113"/>
                  <a:gd name="T9" fmla="*/ 58 h 350"/>
                  <a:gd name="T10" fmla="*/ 24 w 113"/>
                  <a:gd name="T11" fmla="*/ 75 h 350"/>
                  <a:gd name="T12" fmla="*/ 21 w 113"/>
                  <a:gd name="T13" fmla="*/ 93 h 350"/>
                  <a:gd name="T14" fmla="*/ 16 w 113"/>
                  <a:gd name="T15" fmla="*/ 122 h 350"/>
                  <a:gd name="T16" fmla="*/ 21 w 113"/>
                  <a:gd name="T17" fmla="*/ 152 h 350"/>
                  <a:gd name="T18" fmla="*/ 35 w 113"/>
                  <a:gd name="T19" fmla="*/ 197 h 350"/>
                  <a:gd name="T20" fmla="*/ 37 w 113"/>
                  <a:gd name="T21" fmla="*/ 224 h 350"/>
                  <a:gd name="T22" fmla="*/ 34 w 113"/>
                  <a:gd name="T23" fmla="*/ 235 h 350"/>
                  <a:gd name="T24" fmla="*/ 32 w 113"/>
                  <a:gd name="T25" fmla="*/ 249 h 350"/>
                  <a:gd name="T26" fmla="*/ 25 w 113"/>
                  <a:gd name="T27" fmla="*/ 269 h 350"/>
                  <a:gd name="T28" fmla="*/ 21 w 113"/>
                  <a:gd name="T29" fmla="*/ 279 h 350"/>
                  <a:gd name="T30" fmla="*/ 13 w 113"/>
                  <a:gd name="T31" fmla="*/ 294 h 350"/>
                  <a:gd name="T32" fmla="*/ 8 w 113"/>
                  <a:gd name="T33" fmla="*/ 306 h 350"/>
                  <a:gd name="T34" fmla="*/ 0 w 113"/>
                  <a:gd name="T35" fmla="*/ 336 h 350"/>
                  <a:gd name="T36" fmla="*/ 6 w 113"/>
                  <a:gd name="T37" fmla="*/ 341 h 350"/>
                  <a:gd name="T38" fmla="*/ 20 w 113"/>
                  <a:gd name="T39" fmla="*/ 339 h 350"/>
                  <a:gd name="T40" fmla="*/ 26 w 113"/>
                  <a:gd name="T41" fmla="*/ 346 h 350"/>
                  <a:gd name="T42" fmla="*/ 57 w 113"/>
                  <a:gd name="T43" fmla="*/ 349 h 350"/>
                  <a:gd name="T44" fmla="*/ 75 w 113"/>
                  <a:gd name="T45" fmla="*/ 339 h 350"/>
                  <a:gd name="T46" fmla="*/ 88 w 113"/>
                  <a:gd name="T47" fmla="*/ 297 h 350"/>
                  <a:gd name="T48" fmla="*/ 88 w 113"/>
                  <a:gd name="T49" fmla="*/ 246 h 350"/>
                  <a:gd name="T50" fmla="*/ 91 w 113"/>
                  <a:gd name="T51" fmla="*/ 209 h 350"/>
                  <a:gd name="T52" fmla="*/ 107 w 113"/>
                  <a:gd name="T53" fmla="*/ 162 h 350"/>
                  <a:gd name="T54" fmla="*/ 112 w 113"/>
                  <a:gd name="T55" fmla="*/ 139 h 350"/>
                  <a:gd name="T56" fmla="*/ 112 w 113"/>
                  <a:gd name="T57" fmla="*/ 120 h 350"/>
                  <a:gd name="T58" fmla="*/ 108 w 113"/>
                  <a:gd name="T59" fmla="*/ 93 h 350"/>
                  <a:gd name="T60" fmla="*/ 105 w 113"/>
                  <a:gd name="T61" fmla="*/ 77 h 350"/>
                  <a:gd name="T62" fmla="*/ 105 w 113"/>
                  <a:gd name="T63" fmla="*/ 58 h 350"/>
                  <a:gd name="T64" fmla="*/ 107 w 113"/>
                  <a:gd name="T65" fmla="*/ 40 h 350"/>
                  <a:gd name="T66" fmla="*/ 99 w 113"/>
                  <a:gd name="T67" fmla="*/ 7 h 350"/>
                  <a:gd name="T68" fmla="*/ 80 w 113"/>
                  <a:gd name="T69" fmla="*/ 0 h 350"/>
                  <a:gd name="T70" fmla="*/ 53 w 113"/>
                  <a:gd name="T71" fmla="*/ 2 h 3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
                  <a:gd name="T109" fmla="*/ 0 h 350"/>
                  <a:gd name="T110" fmla="*/ 113 w 113"/>
                  <a:gd name="T111" fmla="*/ 350 h 3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 h="350">
                    <a:moveTo>
                      <a:pt x="53" y="2"/>
                    </a:moveTo>
                    <a:lnTo>
                      <a:pt x="33" y="10"/>
                    </a:lnTo>
                    <a:lnTo>
                      <a:pt x="16" y="26"/>
                    </a:lnTo>
                    <a:lnTo>
                      <a:pt x="8" y="40"/>
                    </a:lnTo>
                    <a:lnTo>
                      <a:pt x="12" y="58"/>
                    </a:lnTo>
                    <a:lnTo>
                      <a:pt x="24" y="75"/>
                    </a:lnTo>
                    <a:lnTo>
                      <a:pt x="21" y="93"/>
                    </a:lnTo>
                    <a:lnTo>
                      <a:pt x="16" y="122"/>
                    </a:lnTo>
                    <a:lnTo>
                      <a:pt x="21" y="152"/>
                    </a:lnTo>
                    <a:lnTo>
                      <a:pt x="35" y="197"/>
                    </a:lnTo>
                    <a:lnTo>
                      <a:pt x="37" y="224"/>
                    </a:lnTo>
                    <a:lnTo>
                      <a:pt x="34" y="235"/>
                    </a:lnTo>
                    <a:lnTo>
                      <a:pt x="32" y="249"/>
                    </a:lnTo>
                    <a:lnTo>
                      <a:pt x="25" y="269"/>
                    </a:lnTo>
                    <a:lnTo>
                      <a:pt x="21" y="279"/>
                    </a:lnTo>
                    <a:lnTo>
                      <a:pt x="13" y="294"/>
                    </a:lnTo>
                    <a:lnTo>
                      <a:pt x="8" y="306"/>
                    </a:lnTo>
                    <a:lnTo>
                      <a:pt x="0" y="336"/>
                    </a:lnTo>
                    <a:lnTo>
                      <a:pt x="6" y="341"/>
                    </a:lnTo>
                    <a:lnTo>
                      <a:pt x="20" y="339"/>
                    </a:lnTo>
                    <a:lnTo>
                      <a:pt x="26" y="346"/>
                    </a:lnTo>
                    <a:lnTo>
                      <a:pt x="57" y="349"/>
                    </a:lnTo>
                    <a:lnTo>
                      <a:pt x="75" y="339"/>
                    </a:lnTo>
                    <a:lnTo>
                      <a:pt x="88" y="297"/>
                    </a:lnTo>
                    <a:lnTo>
                      <a:pt x="88" y="246"/>
                    </a:lnTo>
                    <a:lnTo>
                      <a:pt x="91" y="209"/>
                    </a:lnTo>
                    <a:lnTo>
                      <a:pt x="107" y="162"/>
                    </a:lnTo>
                    <a:lnTo>
                      <a:pt x="112" y="139"/>
                    </a:lnTo>
                    <a:lnTo>
                      <a:pt x="112" y="120"/>
                    </a:lnTo>
                    <a:lnTo>
                      <a:pt x="108" y="93"/>
                    </a:lnTo>
                    <a:lnTo>
                      <a:pt x="105" y="77"/>
                    </a:lnTo>
                    <a:lnTo>
                      <a:pt x="105" y="58"/>
                    </a:lnTo>
                    <a:lnTo>
                      <a:pt x="107" y="40"/>
                    </a:lnTo>
                    <a:lnTo>
                      <a:pt x="99" y="7"/>
                    </a:lnTo>
                    <a:lnTo>
                      <a:pt x="80" y="0"/>
                    </a:lnTo>
                    <a:lnTo>
                      <a:pt x="53" y="2"/>
                    </a:lnTo>
                  </a:path>
                </a:pathLst>
              </a:custGeom>
              <a:solidFill>
                <a:srgbClr val="FFC98E"/>
              </a:solidFill>
              <a:ln w="9525" cap="rnd">
                <a:noFill/>
                <a:round/>
                <a:headEnd/>
                <a:tailEnd/>
              </a:ln>
            </p:spPr>
            <p:txBody>
              <a:bodyPr/>
              <a:lstStyle/>
              <a:p>
                <a:endParaRPr lang="en-US"/>
              </a:p>
            </p:txBody>
          </p:sp>
          <p:sp>
            <p:nvSpPr>
              <p:cNvPr id="7021" name="Freeform 855"/>
              <p:cNvSpPr>
                <a:spLocks/>
              </p:cNvSpPr>
              <p:nvPr/>
            </p:nvSpPr>
            <p:spPr bwMode="auto">
              <a:xfrm>
                <a:off x="3616" y="2448"/>
                <a:ext cx="356" cy="449"/>
              </a:xfrm>
              <a:custGeom>
                <a:avLst/>
                <a:gdLst>
                  <a:gd name="T0" fmla="*/ 100 w 356"/>
                  <a:gd name="T1" fmla="*/ 70 h 449"/>
                  <a:gd name="T2" fmla="*/ 108 w 356"/>
                  <a:gd name="T3" fmla="*/ 124 h 449"/>
                  <a:gd name="T4" fmla="*/ 129 w 356"/>
                  <a:gd name="T5" fmla="*/ 144 h 449"/>
                  <a:gd name="T6" fmla="*/ 78 w 356"/>
                  <a:gd name="T7" fmla="*/ 161 h 449"/>
                  <a:gd name="T8" fmla="*/ 53 w 356"/>
                  <a:gd name="T9" fmla="*/ 179 h 449"/>
                  <a:gd name="T10" fmla="*/ 33 w 356"/>
                  <a:gd name="T11" fmla="*/ 224 h 449"/>
                  <a:gd name="T12" fmla="*/ 0 w 356"/>
                  <a:gd name="T13" fmla="*/ 308 h 449"/>
                  <a:gd name="T14" fmla="*/ 17 w 356"/>
                  <a:gd name="T15" fmla="*/ 359 h 449"/>
                  <a:gd name="T16" fmla="*/ 33 w 356"/>
                  <a:gd name="T17" fmla="*/ 413 h 449"/>
                  <a:gd name="T18" fmla="*/ 44 w 356"/>
                  <a:gd name="T19" fmla="*/ 436 h 449"/>
                  <a:gd name="T20" fmla="*/ 127 w 356"/>
                  <a:gd name="T21" fmla="*/ 396 h 449"/>
                  <a:gd name="T22" fmla="*/ 103 w 356"/>
                  <a:gd name="T23" fmla="*/ 383 h 449"/>
                  <a:gd name="T24" fmla="*/ 72 w 356"/>
                  <a:gd name="T25" fmla="*/ 367 h 449"/>
                  <a:gd name="T26" fmla="*/ 54 w 356"/>
                  <a:gd name="T27" fmla="*/ 329 h 449"/>
                  <a:gd name="T28" fmla="*/ 66 w 356"/>
                  <a:gd name="T29" fmla="*/ 286 h 449"/>
                  <a:gd name="T30" fmla="*/ 83 w 356"/>
                  <a:gd name="T31" fmla="*/ 311 h 449"/>
                  <a:gd name="T32" fmla="*/ 83 w 356"/>
                  <a:gd name="T33" fmla="*/ 360 h 449"/>
                  <a:gd name="T34" fmla="*/ 159 w 356"/>
                  <a:gd name="T35" fmla="*/ 367 h 449"/>
                  <a:gd name="T36" fmla="*/ 210 w 356"/>
                  <a:gd name="T37" fmla="*/ 363 h 449"/>
                  <a:gd name="T38" fmla="*/ 271 w 356"/>
                  <a:gd name="T39" fmla="*/ 364 h 449"/>
                  <a:gd name="T40" fmla="*/ 227 w 356"/>
                  <a:gd name="T41" fmla="*/ 378 h 449"/>
                  <a:gd name="T42" fmla="*/ 208 w 356"/>
                  <a:gd name="T43" fmla="*/ 393 h 449"/>
                  <a:gd name="T44" fmla="*/ 223 w 356"/>
                  <a:gd name="T45" fmla="*/ 404 h 449"/>
                  <a:gd name="T46" fmla="*/ 267 w 356"/>
                  <a:gd name="T47" fmla="*/ 448 h 449"/>
                  <a:gd name="T48" fmla="*/ 288 w 356"/>
                  <a:gd name="T49" fmla="*/ 418 h 449"/>
                  <a:gd name="T50" fmla="*/ 312 w 356"/>
                  <a:gd name="T51" fmla="*/ 376 h 449"/>
                  <a:gd name="T52" fmla="*/ 344 w 356"/>
                  <a:gd name="T53" fmla="*/ 338 h 449"/>
                  <a:gd name="T54" fmla="*/ 355 w 356"/>
                  <a:gd name="T55" fmla="*/ 299 h 449"/>
                  <a:gd name="T56" fmla="*/ 293 w 356"/>
                  <a:gd name="T57" fmla="*/ 331 h 449"/>
                  <a:gd name="T58" fmla="*/ 275 w 356"/>
                  <a:gd name="T59" fmla="*/ 329 h 449"/>
                  <a:gd name="T60" fmla="*/ 277 w 356"/>
                  <a:gd name="T61" fmla="*/ 272 h 449"/>
                  <a:gd name="T62" fmla="*/ 324 w 356"/>
                  <a:gd name="T63" fmla="*/ 210 h 449"/>
                  <a:gd name="T64" fmla="*/ 284 w 356"/>
                  <a:gd name="T65" fmla="*/ 162 h 449"/>
                  <a:gd name="T66" fmla="*/ 234 w 356"/>
                  <a:gd name="T67" fmla="*/ 155 h 449"/>
                  <a:gd name="T68" fmla="*/ 222 w 356"/>
                  <a:gd name="T69" fmla="*/ 120 h 449"/>
                  <a:gd name="T70" fmla="*/ 230 w 356"/>
                  <a:gd name="T71" fmla="*/ 100 h 449"/>
                  <a:gd name="T72" fmla="*/ 246 w 356"/>
                  <a:gd name="T73" fmla="*/ 97 h 449"/>
                  <a:gd name="T74" fmla="*/ 257 w 356"/>
                  <a:gd name="T75" fmla="*/ 72 h 449"/>
                  <a:gd name="T76" fmla="*/ 116 w 356"/>
                  <a:gd name="T77" fmla="*/ 3 h 4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6"/>
                  <a:gd name="T118" fmla="*/ 0 h 449"/>
                  <a:gd name="T119" fmla="*/ 356 w 356"/>
                  <a:gd name="T120" fmla="*/ 449 h 4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6" h="449">
                    <a:moveTo>
                      <a:pt x="92" y="35"/>
                    </a:moveTo>
                    <a:lnTo>
                      <a:pt x="100" y="70"/>
                    </a:lnTo>
                    <a:lnTo>
                      <a:pt x="103" y="109"/>
                    </a:lnTo>
                    <a:lnTo>
                      <a:pt x="108" y="124"/>
                    </a:lnTo>
                    <a:lnTo>
                      <a:pt x="119" y="139"/>
                    </a:lnTo>
                    <a:lnTo>
                      <a:pt x="129" y="144"/>
                    </a:lnTo>
                    <a:lnTo>
                      <a:pt x="99" y="154"/>
                    </a:lnTo>
                    <a:lnTo>
                      <a:pt x="78" y="161"/>
                    </a:lnTo>
                    <a:lnTo>
                      <a:pt x="59" y="167"/>
                    </a:lnTo>
                    <a:lnTo>
                      <a:pt x="53" y="179"/>
                    </a:lnTo>
                    <a:lnTo>
                      <a:pt x="41" y="193"/>
                    </a:lnTo>
                    <a:lnTo>
                      <a:pt x="33" y="224"/>
                    </a:lnTo>
                    <a:lnTo>
                      <a:pt x="12" y="269"/>
                    </a:lnTo>
                    <a:lnTo>
                      <a:pt x="0" y="308"/>
                    </a:lnTo>
                    <a:lnTo>
                      <a:pt x="2" y="331"/>
                    </a:lnTo>
                    <a:lnTo>
                      <a:pt x="17" y="359"/>
                    </a:lnTo>
                    <a:lnTo>
                      <a:pt x="34" y="386"/>
                    </a:lnTo>
                    <a:lnTo>
                      <a:pt x="33" y="413"/>
                    </a:lnTo>
                    <a:lnTo>
                      <a:pt x="34" y="434"/>
                    </a:lnTo>
                    <a:lnTo>
                      <a:pt x="44" y="436"/>
                    </a:lnTo>
                    <a:lnTo>
                      <a:pt x="137" y="411"/>
                    </a:lnTo>
                    <a:lnTo>
                      <a:pt x="127" y="396"/>
                    </a:lnTo>
                    <a:lnTo>
                      <a:pt x="114" y="383"/>
                    </a:lnTo>
                    <a:lnTo>
                      <a:pt x="103" y="383"/>
                    </a:lnTo>
                    <a:lnTo>
                      <a:pt x="84" y="377"/>
                    </a:lnTo>
                    <a:lnTo>
                      <a:pt x="72" y="367"/>
                    </a:lnTo>
                    <a:lnTo>
                      <a:pt x="61" y="349"/>
                    </a:lnTo>
                    <a:lnTo>
                      <a:pt x="54" y="329"/>
                    </a:lnTo>
                    <a:lnTo>
                      <a:pt x="52" y="316"/>
                    </a:lnTo>
                    <a:lnTo>
                      <a:pt x="66" y="286"/>
                    </a:lnTo>
                    <a:lnTo>
                      <a:pt x="77" y="252"/>
                    </a:lnTo>
                    <a:lnTo>
                      <a:pt x="83" y="311"/>
                    </a:lnTo>
                    <a:lnTo>
                      <a:pt x="83" y="336"/>
                    </a:lnTo>
                    <a:lnTo>
                      <a:pt x="83" y="360"/>
                    </a:lnTo>
                    <a:lnTo>
                      <a:pt x="115" y="360"/>
                    </a:lnTo>
                    <a:lnTo>
                      <a:pt x="159" y="367"/>
                    </a:lnTo>
                    <a:lnTo>
                      <a:pt x="179" y="367"/>
                    </a:lnTo>
                    <a:lnTo>
                      <a:pt x="210" y="363"/>
                    </a:lnTo>
                    <a:lnTo>
                      <a:pt x="238" y="359"/>
                    </a:lnTo>
                    <a:lnTo>
                      <a:pt x="271" y="364"/>
                    </a:lnTo>
                    <a:lnTo>
                      <a:pt x="259" y="373"/>
                    </a:lnTo>
                    <a:lnTo>
                      <a:pt x="227" y="378"/>
                    </a:lnTo>
                    <a:lnTo>
                      <a:pt x="206" y="388"/>
                    </a:lnTo>
                    <a:lnTo>
                      <a:pt x="208" y="393"/>
                    </a:lnTo>
                    <a:lnTo>
                      <a:pt x="237" y="391"/>
                    </a:lnTo>
                    <a:lnTo>
                      <a:pt x="223" y="404"/>
                    </a:lnTo>
                    <a:lnTo>
                      <a:pt x="227" y="408"/>
                    </a:lnTo>
                    <a:lnTo>
                      <a:pt x="267" y="448"/>
                    </a:lnTo>
                    <a:lnTo>
                      <a:pt x="279" y="436"/>
                    </a:lnTo>
                    <a:lnTo>
                      <a:pt x="288" y="418"/>
                    </a:lnTo>
                    <a:lnTo>
                      <a:pt x="292" y="396"/>
                    </a:lnTo>
                    <a:lnTo>
                      <a:pt x="312" y="376"/>
                    </a:lnTo>
                    <a:lnTo>
                      <a:pt x="332" y="357"/>
                    </a:lnTo>
                    <a:lnTo>
                      <a:pt x="344" y="338"/>
                    </a:lnTo>
                    <a:lnTo>
                      <a:pt x="355" y="318"/>
                    </a:lnTo>
                    <a:lnTo>
                      <a:pt x="355" y="299"/>
                    </a:lnTo>
                    <a:lnTo>
                      <a:pt x="307" y="307"/>
                    </a:lnTo>
                    <a:lnTo>
                      <a:pt x="293" y="331"/>
                    </a:lnTo>
                    <a:lnTo>
                      <a:pt x="281" y="351"/>
                    </a:lnTo>
                    <a:lnTo>
                      <a:pt x="275" y="329"/>
                    </a:lnTo>
                    <a:lnTo>
                      <a:pt x="273" y="299"/>
                    </a:lnTo>
                    <a:lnTo>
                      <a:pt x="277" y="272"/>
                    </a:lnTo>
                    <a:lnTo>
                      <a:pt x="281" y="261"/>
                    </a:lnTo>
                    <a:lnTo>
                      <a:pt x="324" y="210"/>
                    </a:lnTo>
                    <a:lnTo>
                      <a:pt x="307" y="179"/>
                    </a:lnTo>
                    <a:lnTo>
                      <a:pt x="284" y="162"/>
                    </a:lnTo>
                    <a:lnTo>
                      <a:pt x="257" y="158"/>
                    </a:lnTo>
                    <a:lnTo>
                      <a:pt x="234" y="155"/>
                    </a:lnTo>
                    <a:lnTo>
                      <a:pt x="221" y="139"/>
                    </a:lnTo>
                    <a:lnTo>
                      <a:pt x="222" y="120"/>
                    </a:lnTo>
                    <a:lnTo>
                      <a:pt x="227" y="106"/>
                    </a:lnTo>
                    <a:lnTo>
                      <a:pt x="230" y="100"/>
                    </a:lnTo>
                    <a:lnTo>
                      <a:pt x="240" y="102"/>
                    </a:lnTo>
                    <a:lnTo>
                      <a:pt x="246" y="97"/>
                    </a:lnTo>
                    <a:lnTo>
                      <a:pt x="256" y="84"/>
                    </a:lnTo>
                    <a:lnTo>
                      <a:pt x="257" y="72"/>
                    </a:lnTo>
                    <a:lnTo>
                      <a:pt x="208" y="0"/>
                    </a:lnTo>
                    <a:lnTo>
                      <a:pt x="116" y="3"/>
                    </a:lnTo>
                    <a:lnTo>
                      <a:pt x="92" y="35"/>
                    </a:lnTo>
                  </a:path>
                </a:pathLst>
              </a:custGeom>
              <a:solidFill>
                <a:srgbClr val="FFC98E"/>
              </a:solidFill>
              <a:ln w="9525" cap="rnd">
                <a:noFill/>
                <a:round/>
                <a:headEnd/>
                <a:tailEnd/>
              </a:ln>
            </p:spPr>
            <p:txBody>
              <a:bodyPr/>
              <a:lstStyle/>
              <a:p>
                <a:endParaRPr lang="en-US"/>
              </a:p>
            </p:txBody>
          </p:sp>
          <p:sp>
            <p:nvSpPr>
              <p:cNvPr id="7022" name="Freeform 856"/>
              <p:cNvSpPr>
                <a:spLocks/>
              </p:cNvSpPr>
              <p:nvPr/>
            </p:nvSpPr>
            <p:spPr bwMode="auto">
              <a:xfrm>
                <a:off x="3896" y="2659"/>
                <a:ext cx="76" cy="105"/>
              </a:xfrm>
              <a:custGeom>
                <a:avLst/>
                <a:gdLst>
                  <a:gd name="T0" fmla="*/ 0 w 76"/>
                  <a:gd name="T1" fmla="*/ 46 h 105"/>
                  <a:gd name="T2" fmla="*/ 27 w 76"/>
                  <a:gd name="T3" fmla="*/ 104 h 105"/>
                  <a:gd name="T4" fmla="*/ 75 w 76"/>
                  <a:gd name="T5" fmla="*/ 91 h 105"/>
                  <a:gd name="T6" fmla="*/ 70 w 76"/>
                  <a:gd name="T7" fmla="*/ 76 h 105"/>
                  <a:gd name="T8" fmla="*/ 43 w 76"/>
                  <a:gd name="T9" fmla="*/ 0 h 105"/>
                  <a:gd name="T10" fmla="*/ 0 w 76"/>
                  <a:gd name="T11" fmla="*/ 46 h 105"/>
                  <a:gd name="T12" fmla="*/ 0 60000 65536"/>
                  <a:gd name="T13" fmla="*/ 0 60000 65536"/>
                  <a:gd name="T14" fmla="*/ 0 60000 65536"/>
                  <a:gd name="T15" fmla="*/ 0 60000 65536"/>
                  <a:gd name="T16" fmla="*/ 0 60000 65536"/>
                  <a:gd name="T17" fmla="*/ 0 60000 65536"/>
                  <a:gd name="T18" fmla="*/ 0 w 76"/>
                  <a:gd name="T19" fmla="*/ 0 h 105"/>
                  <a:gd name="T20" fmla="*/ 76 w 76"/>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6" h="105">
                    <a:moveTo>
                      <a:pt x="0" y="46"/>
                    </a:moveTo>
                    <a:lnTo>
                      <a:pt x="27" y="104"/>
                    </a:lnTo>
                    <a:lnTo>
                      <a:pt x="75" y="91"/>
                    </a:lnTo>
                    <a:lnTo>
                      <a:pt x="70" y="76"/>
                    </a:lnTo>
                    <a:lnTo>
                      <a:pt x="43" y="0"/>
                    </a:lnTo>
                    <a:lnTo>
                      <a:pt x="0" y="46"/>
                    </a:lnTo>
                  </a:path>
                </a:pathLst>
              </a:custGeom>
              <a:solidFill>
                <a:srgbClr val="FFC98E"/>
              </a:solidFill>
              <a:ln w="9525" cap="rnd">
                <a:noFill/>
                <a:round/>
                <a:headEnd/>
                <a:tailEnd/>
              </a:ln>
            </p:spPr>
            <p:txBody>
              <a:bodyPr/>
              <a:lstStyle/>
              <a:p>
                <a:endParaRPr lang="en-US"/>
              </a:p>
            </p:txBody>
          </p:sp>
          <p:sp>
            <p:nvSpPr>
              <p:cNvPr id="7023" name="Freeform 857"/>
              <p:cNvSpPr>
                <a:spLocks/>
              </p:cNvSpPr>
              <p:nvPr/>
            </p:nvSpPr>
            <p:spPr bwMode="auto">
              <a:xfrm>
                <a:off x="3709" y="2396"/>
                <a:ext cx="179" cy="123"/>
              </a:xfrm>
              <a:custGeom>
                <a:avLst/>
                <a:gdLst>
                  <a:gd name="T0" fmla="*/ 68 w 179"/>
                  <a:gd name="T1" fmla="*/ 0 h 123"/>
                  <a:gd name="T2" fmla="*/ 38 w 179"/>
                  <a:gd name="T3" fmla="*/ 14 h 123"/>
                  <a:gd name="T4" fmla="*/ 18 w 179"/>
                  <a:gd name="T5" fmla="*/ 26 h 123"/>
                  <a:gd name="T6" fmla="*/ 6 w 179"/>
                  <a:gd name="T7" fmla="*/ 43 h 123"/>
                  <a:gd name="T8" fmla="*/ 0 w 179"/>
                  <a:gd name="T9" fmla="*/ 81 h 123"/>
                  <a:gd name="T10" fmla="*/ 17 w 179"/>
                  <a:gd name="T11" fmla="*/ 96 h 123"/>
                  <a:gd name="T12" fmla="*/ 23 w 179"/>
                  <a:gd name="T13" fmla="*/ 78 h 123"/>
                  <a:gd name="T14" fmla="*/ 27 w 179"/>
                  <a:gd name="T15" fmla="*/ 65 h 123"/>
                  <a:gd name="T16" fmla="*/ 31 w 179"/>
                  <a:gd name="T17" fmla="*/ 85 h 123"/>
                  <a:gd name="T18" fmla="*/ 38 w 179"/>
                  <a:gd name="T19" fmla="*/ 101 h 123"/>
                  <a:gd name="T20" fmla="*/ 63 w 179"/>
                  <a:gd name="T21" fmla="*/ 91 h 123"/>
                  <a:gd name="T22" fmla="*/ 78 w 179"/>
                  <a:gd name="T23" fmla="*/ 81 h 123"/>
                  <a:gd name="T24" fmla="*/ 85 w 179"/>
                  <a:gd name="T25" fmla="*/ 74 h 123"/>
                  <a:gd name="T26" fmla="*/ 83 w 179"/>
                  <a:gd name="T27" fmla="*/ 95 h 123"/>
                  <a:gd name="T28" fmla="*/ 93 w 179"/>
                  <a:gd name="T29" fmla="*/ 75 h 123"/>
                  <a:gd name="T30" fmla="*/ 95 w 179"/>
                  <a:gd name="T31" fmla="*/ 89 h 123"/>
                  <a:gd name="T32" fmla="*/ 103 w 179"/>
                  <a:gd name="T33" fmla="*/ 87 h 123"/>
                  <a:gd name="T34" fmla="*/ 110 w 179"/>
                  <a:gd name="T35" fmla="*/ 75 h 123"/>
                  <a:gd name="T36" fmla="*/ 119 w 179"/>
                  <a:gd name="T37" fmla="*/ 62 h 123"/>
                  <a:gd name="T38" fmla="*/ 124 w 179"/>
                  <a:gd name="T39" fmla="*/ 84 h 123"/>
                  <a:gd name="T40" fmla="*/ 129 w 179"/>
                  <a:gd name="T41" fmla="*/ 101 h 123"/>
                  <a:gd name="T42" fmla="*/ 143 w 179"/>
                  <a:gd name="T43" fmla="*/ 122 h 123"/>
                  <a:gd name="T44" fmla="*/ 170 w 179"/>
                  <a:gd name="T45" fmla="*/ 95 h 123"/>
                  <a:gd name="T46" fmla="*/ 178 w 179"/>
                  <a:gd name="T47" fmla="*/ 67 h 123"/>
                  <a:gd name="T48" fmla="*/ 174 w 179"/>
                  <a:gd name="T49" fmla="*/ 46 h 123"/>
                  <a:gd name="T50" fmla="*/ 171 w 179"/>
                  <a:gd name="T51" fmla="*/ 32 h 123"/>
                  <a:gd name="T52" fmla="*/ 152 w 179"/>
                  <a:gd name="T53" fmla="*/ 17 h 123"/>
                  <a:gd name="T54" fmla="*/ 133 w 179"/>
                  <a:gd name="T55" fmla="*/ 9 h 123"/>
                  <a:gd name="T56" fmla="*/ 105 w 179"/>
                  <a:gd name="T57" fmla="*/ 0 h 123"/>
                  <a:gd name="T58" fmla="*/ 68 w 179"/>
                  <a:gd name="T59" fmla="*/ 0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9"/>
                  <a:gd name="T91" fmla="*/ 0 h 123"/>
                  <a:gd name="T92" fmla="*/ 179 w 179"/>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9" h="123">
                    <a:moveTo>
                      <a:pt x="68" y="0"/>
                    </a:moveTo>
                    <a:lnTo>
                      <a:pt x="38" y="14"/>
                    </a:lnTo>
                    <a:lnTo>
                      <a:pt x="18" y="26"/>
                    </a:lnTo>
                    <a:lnTo>
                      <a:pt x="6" y="43"/>
                    </a:lnTo>
                    <a:lnTo>
                      <a:pt x="0" y="81"/>
                    </a:lnTo>
                    <a:lnTo>
                      <a:pt x="17" y="96"/>
                    </a:lnTo>
                    <a:lnTo>
                      <a:pt x="23" y="78"/>
                    </a:lnTo>
                    <a:lnTo>
                      <a:pt x="27" y="65"/>
                    </a:lnTo>
                    <a:lnTo>
                      <a:pt x="31" y="85"/>
                    </a:lnTo>
                    <a:lnTo>
                      <a:pt x="38" y="101"/>
                    </a:lnTo>
                    <a:lnTo>
                      <a:pt x="63" y="91"/>
                    </a:lnTo>
                    <a:lnTo>
                      <a:pt x="78" y="81"/>
                    </a:lnTo>
                    <a:lnTo>
                      <a:pt x="85" y="74"/>
                    </a:lnTo>
                    <a:lnTo>
                      <a:pt x="83" y="95"/>
                    </a:lnTo>
                    <a:lnTo>
                      <a:pt x="93" y="75"/>
                    </a:lnTo>
                    <a:lnTo>
                      <a:pt x="95" y="89"/>
                    </a:lnTo>
                    <a:lnTo>
                      <a:pt x="103" y="87"/>
                    </a:lnTo>
                    <a:lnTo>
                      <a:pt x="110" y="75"/>
                    </a:lnTo>
                    <a:lnTo>
                      <a:pt x="119" y="62"/>
                    </a:lnTo>
                    <a:lnTo>
                      <a:pt x="124" y="84"/>
                    </a:lnTo>
                    <a:lnTo>
                      <a:pt x="129" y="101"/>
                    </a:lnTo>
                    <a:lnTo>
                      <a:pt x="143" y="122"/>
                    </a:lnTo>
                    <a:lnTo>
                      <a:pt x="170" y="95"/>
                    </a:lnTo>
                    <a:lnTo>
                      <a:pt x="178" y="67"/>
                    </a:lnTo>
                    <a:lnTo>
                      <a:pt x="174" y="46"/>
                    </a:lnTo>
                    <a:lnTo>
                      <a:pt x="171" y="32"/>
                    </a:lnTo>
                    <a:lnTo>
                      <a:pt x="152" y="17"/>
                    </a:lnTo>
                    <a:lnTo>
                      <a:pt x="133" y="9"/>
                    </a:lnTo>
                    <a:lnTo>
                      <a:pt x="105" y="0"/>
                    </a:lnTo>
                    <a:lnTo>
                      <a:pt x="68" y="0"/>
                    </a:lnTo>
                  </a:path>
                </a:pathLst>
              </a:custGeom>
              <a:solidFill>
                <a:srgbClr val="FFEA00"/>
              </a:solidFill>
              <a:ln w="9525" cap="rnd">
                <a:noFill/>
                <a:round/>
                <a:headEnd/>
                <a:tailEnd/>
              </a:ln>
            </p:spPr>
            <p:txBody>
              <a:bodyPr/>
              <a:lstStyle/>
              <a:p>
                <a:endParaRPr lang="en-US"/>
              </a:p>
            </p:txBody>
          </p:sp>
          <p:sp>
            <p:nvSpPr>
              <p:cNvPr id="7024" name="Freeform 858"/>
              <p:cNvSpPr>
                <a:spLocks/>
              </p:cNvSpPr>
              <p:nvPr/>
            </p:nvSpPr>
            <p:spPr bwMode="auto">
              <a:xfrm>
                <a:off x="3543" y="2708"/>
                <a:ext cx="90" cy="102"/>
              </a:xfrm>
              <a:custGeom>
                <a:avLst/>
                <a:gdLst>
                  <a:gd name="T0" fmla="*/ 0 w 90"/>
                  <a:gd name="T1" fmla="*/ 46 h 102"/>
                  <a:gd name="T2" fmla="*/ 57 w 90"/>
                  <a:gd name="T3" fmla="*/ 11 h 102"/>
                  <a:gd name="T4" fmla="*/ 89 w 90"/>
                  <a:gd name="T5" fmla="*/ 0 h 102"/>
                  <a:gd name="T6" fmla="*/ 71 w 90"/>
                  <a:gd name="T7" fmla="*/ 44 h 102"/>
                  <a:gd name="T8" fmla="*/ 68 w 90"/>
                  <a:gd name="T9" fmla="*/ 64 h 102"/>
                  <a:gd name="T10" fmla="*/ 19 w 90"/>
                  <a:gd name="T11" fmla="*/ 101 h 102"/>
                  <a:gd name="T12" fmla="*/ 0 w 90"/>
                  <a:gd name="T13" fmla="*/ 46 h 102"/>
                  <a:gd name="T14" fmla="*/ 0 60000 65536"/>
                  <a:gd name="T15" fmla="*/ 0 60000 65536"/>
                  <a:gd name="T16" fmla="*/ 0 60000 65536"/>
                  <a:gd name="T17" fmla="*/ 0 60000 65536"/>
                  <a:gd name="T18" fmla="*/ 0 60000 65536"/>
                  <a:gd name="T19" fmla="*/ 0 60000 65536"/>
                  <a:gd name="T20" fmla="*/ 0 60000 65536"/>
                  <a:gd name="T21" fmla="*/ 0 w 90"/>
                  <a:gd name="T22" fmla="*/ 0 h 102"/>
                  <a:gd name="T23" fmla="*/ 90 w 90"/>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102">
                    <a:moveTo>
                      <a:pt x="0" y="46"/>
                    </a:moveTo>
                    <a:lnTo>
                      <a:pt x="57" y="11"/>
                    </a:lnTo>
                    <a:lnTo>
                      <a:pt x="89" y="0"/>
                    </a:lnTo>
                    <a:lnTo>
                      <a:pt x="71" y="44"/>
                    </a:lnTo>
                    <a:lnTo>
                      <a:pt x="68" y="64"/>
                    </a:lnTo>
                    <a:lnTo>
                      <a:pt x="19" y="101"/>
                    </a:lnTo>
                    <a:lnTo>
                      <a:pt x="0" y="46"/>
                    </a:lnTo>
                  </a:path>
                </a:pathLst>
              </a:custGeom>
              <a:solidFill>
                <a:srgbClr val="FFC98E"/>
              </a:solidFill>
              <a:ln w="9525" cap="rnd">
                <a:noFill/>
                <a:round/>
                <a:headEnd/>
                <a:tailEnd/>
              </a:ln>
            </p:spPr>
            <p:txBody>
              <a:bodyPr/>
              <a:lstStyle/>
              <a:p>
                <a:endParaRPr lang="en-US"/>
              </a:p>
            </p:txBody>
          </p:sp>
          <p:sp>
            <p:nvSpPr>
              <p:cNvPr id="7025" name="Freeform 859"/>
              <p:cNvSpPr>
                <a:spLocks/>
              </p:cNvSpPr>
              <p:nvPr/>
            </p:nvSpPr>
            <p:spPr bwMode="auto">
              <a:xfrm>
                <a:off x="3431" y="2865"/>
                <a:ext cx="182" cy="88"/>
              </a:xfrm>
              <a:custGeom>
                <a:avLst/>
                <a:gdLst>
                  <a:gd name="T0" fmla="*/ 36 w 182"/>
                  <a:gd name="T1" fmla="*/ 31 h 88"/>
                  <a:gd name="T2" fmla="*/ 47 w 182"/>
                  <a:gd name="T3" fmla="*/ 25 h 88"/>
                  <a:gd name="T4" fmla="*/ 69 w 182"/>
                  <a:gd name="T5" fmla="*/ 17 h 88"/>
                  <a:gd name="T6" fmla="*/ 100 w 182"/>
                  <a:gd name="T7" fmla="*/ 5 h 88"/>
                  <a:gd name="T8" fmla="*/ 155 w 182"/>
                  <a:gd name="T9" fmla="*/ 0 h 88"/>
                  <a:gd name="T10" fmla="*/ 175 w 182"/>
                  <a:gd name="T11" fmla="*/ 15 h 88"/>
                  <a:gd name="T12" fmla="*/ 173 w 182"/>
                  <a:gd name="T13" fmla="*/ 37 h 88"/>
                  <a:gd name="T14" fmla="*/ 181 w 182"/>
                  <a:gd name="T15" fmla="*/ 44 h 88"/>
                  <a:gd name="T16" fmla="*/ 181 w 182"/>
                  <a:gd name="T17" fmla="*/ 54 h 88"/>
                  <a:gd name="T18" fmla="*/ 155 w 182"/>
                  <a:gd name="T19" fmla="*/ 59 h 88"/>
                  <a:gd name="T20" fmla="*/ 113 w 182"/>
                  <a:gd name="T21" fmla="*/ 79 h 88"/>
                  <a:gd name="T22" fmla="*/ 86 w 182"/>
                  <a:gd name="T23" fmla="*/ 87 h 88"/>
                  <a:gd name="T24" fmla="*/ 66 w 182"/>
                  <a:gd name="T25" fmla="*/ 87 h 88"/>
                  <a:gd name="T26" fmla="*/ 44 w 182"/>
                  <a:gd name="T27" fmla="*/ 81 h 88"/>
                  <a:gd name="T28" fmla="*/ 0 w 182"/>
                  <a:gd name="T29" fmla="*/ 64 h 88"/>
                  <a:gd name="T30" fmla="*/ 36 w 182"/>
                  <a:gd name="T31" fmla="*/ 31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
                  <a:gd name="T49" fmla="*/ 0 h 88"/>
                  <a:gd name="T50" fmla="*/ 182 w 182"/>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 h="88">
                    <a:moveTo>
                      <a:pt x="36" y="31"/>
                    </a:moveTo>
                    <a:lnTo>
                      <a:pt x="47" y="25"/>
                    </a:lnTo>
                    <a:lnTo>
                      <a:pt x="69" y="17"/>
                    </a:lnTo>
                    <a:lnTo>
                      <a:pt x="100" y="5"/>
                    </a:lnTo>
                    <a:lnTo>
                      <a:pt x="155" y="0"/>
                    </a:lnTo>
                    <a:lnTo>
                      <a:pt x="175" y="15"/>
                    </a:lnTo>
                    <a:lnTo>
                      <a:pt x="173" y="37"/>
                    </a:lnTo>
                    <a:lnTo>
                      <a:pt x="181" y="44"/>
                    </a:lnTo>
                    <a:lnTo>
                      <a:pt x="181" y="54"/>
                    </a:lnTo>
                    <a:lnTo>
                      <a:pt x="155" y="59"/>
                    </a:lnTo>
                    <a:lnTo>
                      <a:pt x="113" y="79"/>
                    </a:lnTo>
                    <a:lnTo>
                      <a:pt x="86" y="87"/>
                    </a:lnTo>
                    <a:lnTo>
                      <a:pt x="66" y="87"/>
                    </a:lnTo>
                    <a:lnTo>
                      <a:pt x="44" y="81"/>
                    </a:lnTo>
                    <a:lnTo>
                      <a:pt x="0" y="64"/>
                    </a:lnTo>
                    <a:lnTo>
                      <a:pt x="36" y="31"/>
                    </a:lnTo>
                  </a:path>
                </a:pathLst>
              </a:custGeom>
              <a:solidFill>
                <a:srgbClr val="FFC98E"/>
              </a:solidFill>
              <a:ln w="9525" cap="rnd">
                <a:noFill/>
                <a:round/>
                <a:headEnd/>
                <a:tailEnd/>
              </a:ln>
            </p:spPr>
            <p:txBody>
              <a:bodyPr/>
              <a:lstStyle/>
              <a:p>
                <a:endParaRPr lang="en-US"/>
              </a:p>
            </p:txBody>
          </p:sp>
          <p:sp>
            <p:nvSpPr>
              <p:cNvPr id="7026" name="Freeform 860"/>
              <p:cNvSpPr>
                <a:spLocks/>
              </p:cNvSpPr>
              <p:nvPr/>
            </p:nvSpPr>
            <p:spPr bwMode="auto">
              <a:xfrm>
                <a:off x="3143" y="2403"/>
                <a:ext cx="430" cy="704"/>
              </a:xfrm>
              <a:custGeom>
                <a:avLst/>
                <a:gdLst>
                  <a:gd name="T0" fmla="*/ 0 w 430"/>
                  <a:gd name="T1" fmla="*/ 27 h 704"/>
                  <a:gd name="T2" fmla="*/ 0 w 430"/>
                  <a:gd name="T3" fmla="*/ 703 h 704"/>
                  <a:gd name="T4" fmla="*/ 115 w 430"/>
                  <a:gd name="T5" fmla="*/ 405 h 704"/>
                  <a:gd name="T6" fmla="*/ 250 w 430"/>
                  <a:gd name="T7" fmla="*/ 536 h 704"/>
                  <a:gd name="T8" fmla="*/ 305 w 430"/>
                  <a:gd name="T9" fmla="*/ 516 h 704"/>
                  <a:gd name="T10" fmla="*/ 320 w 430"/>
                  <a:gd name="T11" fmla="*/ 489 h 704"/>
                  <a:gd name="T12" fmla="*/ 320 w 430"/>
                  <a:gd name="T13" fmla="*/ 471 h 704"/>
                  <a:gd name="T14" fmla="*/ 341 w 430"/>
                  <a:gd name="T15" fmla="*/ 448 h 704"/>
                  <a:gd name="T16" fmla="*/ 429 w 430"/>
                  <a:gd name="T17" fmla="*/ 415 h 704"/>
                  <a:gd name="T18" fmla="*/ 398 w 430"/>
                  <a:gd name="T19" fmla="*/ 349 h 704"/>
                  <a:gd name="T20" fmla="*/ 341 w 430"/>
                  <a:gd name="T21" fmla="*/ 377 h 704"/>
                  <a:gd name="T22" fmla="*/ 323 w 430"/>
                  <a:gd name="T23" fmla="*/ 371 h 704"/>
                  <a:gd name="T24" fmla="*/ 317 w 430"/>
                  <a:gd name="T25" fmla="*/ 378 h 704"/>
                  <a:gd name="T26" fmla="*/ 316 w 430"/>
                  <a:gd name="T27" fmla="*/ 389 h 704"/>
                  <a:gd name="T28" fmla="*/ 300 w 430"/>
                  <a:gd name="T29" fmla="*/ 389 h 704"/>
                  <a:gd name="T30" fmla="*/ 297 w 430"/>
                  <a:gd name="T31" fmla="*/ 384 h 704"/>
                  <a:gd name="T32" fmla="*/ 277 w 430"/>
                  <a:gd name="T33" fmla="*/ 396 h 704"/>
                  <a:gd name="T34" fmla="*/ 260 w 430"/>
                  <a:gd name="T35" fmla="*/ 399 h 704"/>
                  <a:gd name="T36" fmla="*/ 250 w 430"/>
                  <a:gd name="T37" fmla="*/ 389 h 704"/>
                  <a:gd name="T38" fmla="*/ 254 w 430"/>
                  <a:gd name="T39" fmla="*/ 371 h 704"/>
                  <a:gd name="T40" fmla="*/ 232 w 430"/>
                  <a:gd name="T41" fmla="*/ 366 h 704"/>
                  <a:gd name="T42" fmla="*/ 229 w 430"/>
                  <a:gd name="T43" fmla="*/ 338 h 704"/>
                  <a:gd name="T44" fmla="*/ 214 w 430"/>
                  <a:gd name="T45" fmla="*/ 316 h 704"/>
                  <a:gd name="T46" fmla="*/ 219 w 430"/>
                  <a:gd name="T47" fmla="*/ 307 h 704"/>
                  <a:gd name="T48" fmla="*/ 207 w 430"/>
                  <a:gd name="T49" fmla="*/ 290 h 704"/>
                  <a:gd name="T50" fmla="*/ 229 w 430"/>
                  <a:gd name="T51" fmla="*/ 254 h 704"/>
                  <a:gd name="T52" fmla="*/ 232 w 430"/>
                  <a:gd name="T53" fmla="*/ 184 h 704"/>
                  <a:gd name="T54" fmla="*/ 240 w 430"/>
                  <a:gd name="T55" fmla="*/ 95 h 704"/>
                  <a:gd name="T56" fmla="*/ 181 w 430"/>
                  <a:gd name="T57" fmla="*/ 0 h 704"/>
                  <a:gd name="T58" fmla="*/ 48 w 430"/>
                  <a:gd name="T59" fmla="*/ 5 h 704"/>
                  <a:gd name="T60" fmla="*/ 0 w 430"/>
                  <a:gd name="T61" fmla="*/ 27 h 7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0"/>
                  <a:gd name="T94" fmla="*/ 0 h 704"/>
                  <a:gd name="T95" fmla="*/ 430 w 430"/>
                  <a:gd name="T96" fmla="*/ 704 h 7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0" h="704">
                    <a:moveTo>
                      <a:pt x="0" y="27"/>
                    </a:moveTo>
                    <a:lnTo>
                      <a:pt x="0" y="703"/>
                    </a:lnTo>
                    <a:lnTo>
                      <a:pt x="115" y="405"/>
                    </a:lnTo>
                    <a:lnTo>
                      <a:pt x="250" y="536"/>
                    </a:lnTo>
                    <a:lnTo>
                      <a:pt x="305" y="516"/>
                    </a:lnTo>
                    <a:lnTo>
                      <a:pt x="320" y="489"/>
                    </a:lnTo>
                    <a:lnTo>
                      <a:pt x="320" y="471"/>
                    </a:lnTo>
                    <a:lnTo>
                      <a:pt x="341" y="448"/>
                    </a:lnTo>
                    <a:lnTo>
                      <a:pt x="429" y="415"/>
                    </a:lnTo>
                    <a:lnTo>
                      <a:pt x="398" y="349"/>
                    </a:lnTo>
                    <a:lnTo>
                      <a:pt x="341" y="377"/>
                    </a:lnTo>
                    <a:lnTo>
                      <a:pt x="323" y="371"/>
                    </a:lnTo>
                    <a:lnTo>
                      <a:pt x="317" y="378"/>
                    </a:lnTo>
                    <a:lnTo>
                      <a:pt x="316" y="389"/>
                    </a:lnTo>
                    <a:lnTo>
                      <a:pt x="300" y="389"/>
                    </a:lnTo>
                    <a:lnTo>
                      <a:pt x="297" y="384"/>
                    </a:lnTo>
                    <a:lnTo>
                      <a:pt x="277" y="396"/>
                    </a:lnTo>
                    <a:lnTo>
                      <a:pt x="260" y="399"/>
                    </a:lnTo>
                    <a:lnTo>
                      <a:pt x="250" y="389"/>
                    </a:lnTo>
                    <a:lnTo>
                      <a:pt x="254" y="371"/>
                    </a:lnTo>
                    <a:lnTo>
                      <a:pt x="232" y="366"/>
                    </a:lnTo>
                    <a:lnTo>
                      <a:pt x="229" y="338"/>
                    </a:lnTo>
                    <a:lnTo>
                      <a:pt x="214" y="316"/>
                    </a:lnTo>
                    <a:lnTo>
                      <a:pt x="219" y="307"/>
                    </a:lnTo>
                    <a:lnTo>
                      <a:pt x="207" y="290"/>
                    </a:lnTo>
                    <a:lnTo>
                      <a:pt x="229" y="254"/>
                    </a:lnTo>
                    <a:lnTo>
                      <a:pt x="232" y="184"/>
                    </a:lnTo>
                    <a:lnTo>
                      <a:pt x="240" y="95"/>
                    </a:lnTo>
                    <a:lnTo>
                      <a:pt x="181" y="0"/>
                    </a:lnTo>
                    <a:lnTo>
                      <a:pt x="48" y="5"/>
                    </a:lnTo>
                    <a:lnTo>
                      <a:pt x="0" y="27"/>
                    </a:lnTo>
                  </a:path>
                </a:pathLst>
              </a:custGeom>
              <a:solidFill>
                <a:srgbClr val="FFFFFF"/>
              </a:solidFill>
              <a:ln w="9525" cap="rnd">
                <a:noFill/>
                <a:round/>
                <a:headEnd/>
                <a:tailEnd/>
              </a:ln>
            </p:spPr>
            <p:txBody>
              <a:bodyPr/>
              <a:lstStyle/>
              <a:p>
                <a:endParaRPr lang="en-US"/>
              </a:p>
            </p:txBody>
          </p:sp>
          <p:sp>
            <p:nvSpPr>
              <p:cNvPr id="7027" name="Freeform 861"/>
              <p:cNvSpPr>
                <a:spLocks/>
              </p:cNvSpPr>
              <p:nvPr/>
            </p:nvSpPr>
            <p:spPr bwMode="auto">
              <a:xfrm>
                <a:off x="3431" y="2788"/>
                <a:ext cx="140" cy="88"/>
              </a:xfrm>
              <a:custGeom>
                <a:avLst/>
                <a:gdLst>
                  <a:gd name="T0" fmla="*/ 114 w 140"/>
                  <a:gd name="T1" fmla="*/ 0 h 88"/>
                  <a:gd name="T2" fmla="*/ 86 w 140"/>
                  <a:gd name="T3" fmla="*/ 15 h 88"/>
                  <a:gd name="T4" fmla="*/ 58 w 140"/>
                  <a:gd name="T5" fmla="*/ 2 h 88"/>
                  <a:gd name="T6" fmla="*/ 36 w 140"/>
                  <a:gd name="T7" fmla="*/ 61 h 88"/>
                  <a:gd name="T8" fmla="*/ 43 w 140"/>
                  <a:gd name="T9" fmla="*/ 21 h 88"/>
                  <a:gd name="T10" fmla="*/ 30 w 140"/>
                  <a:gd name="T11" fmla="*/ 8 h 88"/>
                  <a:gd name="T12" fmla="*/ 19 w 140"/>
                  <a:gd name="T13" fmla="*/ 21 h 88"/>
                  <a:gd name="T14" fmla="*/ 19 w 140"/>
                  <a:gd name="T15" fmla="*/ 46 h 88"/>
                  <a:gd name="T16" fmla="*/ 0 w 140"/>
                  <a:gd name="T17" fmla="*/ 34 h 88"/>
                  <a:gd name="T18" fmla="*/ 22 w 140"/>
                  <a:gd name="T19" fmla="*/ 87 h 88"/>
                  <a:gd name="T20" fmla="*/ 66 w 140"/>
                  <a:gd name="T21" fmla="*/ 67 h 88"/>
                  <a:gd name="T22" fmla="*/ 139 w 140"/>
                  <a:gd name="T23" fmla="*/ 27 h 88"/>
                  <a:gd name="T24" fmla="*/ 114 w 140"/>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88"/>
                  <a:gd name="T41" fmla="*/ 140 w 140"/>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88">
                    <a:moveTo>
                      <a:pt x="114" y="0"/>
                    </a:moveTo>
                    <a:lnTo>
                      <a:pt x="86" y="15"/>
                    </a:lnTo>
                    <a:lnTo>
                      <a:pt x="58" y="2"/>
                    </a:lnTo>
                    <a:lnTo>
                      <a:pt x="36" y="61"/>
                    </a:lnTo>
                    <a:lnTo>
                      <a:pt x="43" y="21"/>
                    </a:lnTo>
                    <a:lnTo>
                      <a:pt x="30" y="8"/>
                    </a:lnTo>
                    <a:lnTo>
                      <a:pt x="19" y="21"/>
                    </a:lnTo>
                    <a:lnTo>
                      <a:pt x="19" y="46"/>
                    </a:lnTo>
                    <a:lnTo>
                      <a:pt x="0" y="34"/>
                    </a:lnTo>
                    <a:lnTo>
                      <a:pt x="22" y="87"/>
                    </a:lnTo>
                    <a:lnTo>
                      <a:pt x="66" y="67"/>
                    </a:lnTo>
                    <a:lnTo>
                      <a:pt x="139" y="27"/>
                    </a:lnTo>
                    <a:lnTo>
                      <a:pt x="114" y="0"/>
                    </a:lnTo>
                  </a:path>
                </a:pathLst>
              </a:custGeom>
              <a:solidFill>
                <a:srgbClr val="B5B5B5"/>
              </a:solidFill>
              <a:ln w="9525" cap="rnd">
                <a:noFill/>
                <a:round/>
                <a:headEnd/>
                <a:tailEnd/>
              </a:ln>
            </p:spPr>
            <p:txBody>
              <a:bodyPr/>
              <a:lstStyle/>
              <a:p>
                <a:endParaRPr lang="en-US"/>
              </a:p>
            </p:txBody>
          </p:sp>
          <p:sp>
            <p:nvSpPr>
              <p:cNvPr id="7028" name="Freeform 862"/>
              <p:cNvSpPr>
                <a:spLocks/>
              </p:cNvSpPr>
              <p:nvPr/>
            </p:nvSpPr>
            <p:spPr bwMode="auto">
              <a:xfrm>
                <a:off x="3408" y="2820"/>
                <a:ext cx="57" cy="78"/>
              </a:xfrm>
              <a:custGeom>
                <a:avLst/>
                <a:gdLst>
                  <a:gd name="T0" fmla="*/ 8 w 57"/>
                  <a:gd name="T1" fmla="*/ 25 h 78"/>
                  <a:gd name="T2" fmla="*/ 21 w 57"/>
                  <a:gd name="T3" fmla="*/ 27 h 78"/>
                  <a:gd name="T4" fmla="*/ 35 w 57"/>
                  <a:gd name="T5" fmla="*/ 58 h 78"/>
                  <a:gd name="T6" fmla="*/ 52 w 57"/>
                  <a:gd name="T7" fmla="*/ 77 h 78"/>
                  <a:gd name="T8" fmla="*/ 56 w 57"/>
                  <a:gd name="T9" fmla="*/ 52 h 78"/>
                  <a:gd name="T10" fmla="*/ 41 w 57"/>
                  <a:gd name="T11" fmla="*/ 37 h 78"/>
                  <a:gd name="T12" fmla="*/ 29 w 57"/>
                  <a:gd name="T13" fmla="*/ 12 h 78"/>
                  <a:gd name="T14" fmla="*/ 0 w 57"/>
                  <a:gd name="T15" fmla="*/ 0 h 78"/>
                  <a:gd name="T16" fmla="*/ 8 w 57"/>
                  <a:gd name="T17" fmla="*/ 25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8"/>
                  <a:gd name="T29" fmla="*/ 57 w 57"/>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8">
                    <a:moveTo>
                      <a:pt x="8" y="25"/>
                    </a:moveTo>
                    <a:lnTo>
                      <a:pt x="21" y="27"/>
                    </a:lnTo>
                    <a:lnTo>
                      <a:pt x="35" y="58"/>
                    </a:lnTo>
                    <a:lnTo>
                      <a:pt x="52" y="77"/>
                    </a:lnTo>
                    <a:lnTo>
                      <a:pt x="56" y="52"/>
                    </a:lnTo>
                    <a:lnTo>
                      <a:pt x="41" y="37"/>
                    </a:lnTo>
                    <a:lnTo>
                      <a:pt x="29" y="12"/>
                    </a:lnTo>
                    <a:lnTo>
                      <a:pt x="0" y="0"/>
                    </a:lnTo>
                    <a:lnTo>
                      <a:pt x="8" y="25"/>
                    </a:lnTo>
                  </a:path>
                </a:pathLst>
              </a:custGeom>
              <a:solidFill>
                <a:srgbClr val="B5B5B5"/>
              </a:solidFill>
              <a:ln w="9525" cap="rnd">
                <a:noFill/>
                <a:round/>
                <a:headEnd/>
                <a:tailEnd/>
              </a:ln>
            </p:spPr>
            <p:txBody>
              <a:bodyPr/>
              <a:lstStyle/>
              <a:p>
                <a:endParaRPr lang="en-US"/>
              </a:p>
            </p:txBody>
          </p:sp>
          <p:sp>
            <p:nvSpPr>
              <p:cNvPr id="7029" name="Freeform 863"/>
              <p:cNvSpPr>
                <a:spLocks/>
              </p:cNvSpPr>
              <p:nvPr/>
            </p:nvSpPr>
            <p:spPr bwMode="auto">
              <a:xfrm>
                <a:off x="3294" y="2651"/>
                <a:ext cx="98" cy="146"/>
              </a:xfrm>
              <a:custGeom>
                <a:avLst/>
                <a:gdLst>
                  <a:gd name="T0" fmla="*/ 0 w 98"/>
                  <a:gd name="T1" fmla="*/ 0 h 146"/>
                  <a:gd name="T2" fmla="*/ 43 w 98"/>
                  <a:gd name="T3" fmla="*/ 86 h 146"/>
                  <a:gd name="T4" fmla="*/ 68 w 98"/>
                  <a:gd name="T5" fmla="*/ 105 h 146"/>
                  <a:gd name="T6" fmla="*/ 68 w 98"/>
                  <a:gd name="T7" fmla="*/ 141 h 146"/>
                  <a:gd name="T8" fmla="*/ 85 w 98"/>
                  <a:gd name="T9" fmla="*/ 145 h 146"/>
                  <a:gd name="T10" fmla="*/ 97 w 98"/>
                  <a:gd name="T11" fmla="*/ 130 h 146"/>
                  <a:gd name="T12" fmla="*/ 97 w 98"/>
                  <a:gd name="T13" fmla="*/ 126 h 146"/>
                  <a:gd name="T14" fmla="*/ 78 w 98"/>
                  <a:gd name="T15" fmla="*/ 116 h 146"/>
                  <a:gd name="T16" fmla="*/ 78 w 98"/>
                  <a:gd name="T17" fmla="*/ 85 h 146"/>
                  <a:gd name="T18" fmla="*/ 63 w 98"/>
                  <a:gd name="T19" fmla="*/ 68 h 146"/>
                  <a:gd name="T20" fmla="*/ 68 w 98"/>
                  <a:gd name="T21" fmla="*/ 54 h 146"/>
                  <a:gd name="T22" fmla="*/ 43 w 98"/>
                  <a:gd name="T23" fmla="*/ 16 h 146"/>
                  <a:gd name="T24" fmla="*/ 49 w 98"/>
                  <a:gd name="T25" fmla="*/ 51 h 146"/>
                  <a:gd name="T26" fmla="*/ 0 w 98"/>
                  <a:gd name="T27" fmla="*/ 0 h 1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146"/>
                  <a:gd name="T44" fmla="*/ 98 w 98"/>
                  <a:gd name="T45" fmla="*/ 146 h 1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146">
                    <a:moveTo>
                      <a:pt x="0" y="0"/>
                    </a:moveTo>
                    <a:lnTo>
                      <a:pt x="43" y="86"/>
                    </a:lnTo>
                    <a:lnTo>
                      <a:pt x="68" y="105"/>
                    </a:lnTo>
                    <a:lnTo>
                      <a:pt x="68" y="141"/>
                    </a:lnTo>
                    <a:lnTo>
                      <a:pt x="85" y="145"/>
                    </a:lnTo>
                    <a:lnTo>
                      <a:pt x="97" y="130"/>
                    </a:lnTo>
                    <a:lnTo>
                      <a:pt x="97" y="126"/>
                    </a:lnTo>
                    <a:lnTo>
                      <a:pt x="78" y="116"/>
                    </a:lnTo>
                    <a:lnTo>
                      <a:pt x="78" y="85"/>
                    </a:lnTo>
                    <a:lnTo>
                      <a:pt x="63" y="68"/>
                    </a:lnTo>
                    <a:lnTo>
                      <a:pt x="68" y="54"/>
                    </a:lnTo>
                    <a:lnTo>
                      <a:pt x="43" y="16"/>
                    </a:lnTo>
                    <a:lnTo>
                      <a:pt x="49" y="51"/>
                    </a:lnTo>
                    <a:lnTo>
                      <a:pt x="0" y="0"/>
                    </a:lnTo>
                  </a:path>
                </a:pathLst>
              </a:custGeom>
              <a:solidFill>
                <a:srgbClr val="B5B5B5"/>
              </a:solidFill>
              <a:ln w="9525" cap="rnd">
                <a:noFill/>
                <a:round/>
                <a:headEnd/>
                <a:tailEnd/>
              </a:ln>
            </p:spPr>
            <p:txBody>
              <a:bodyPr/>
              <a:lstStyle/>
              <a:p>
                <a:endParaRPr lang="en-US"/>
              </a:p>
            </p:txBody>
          </p:sp>
          <p:sp>
            <p:nvSpPr>
              <p:cNvPr id="7030" name="Freeform 864"/>
              <p:cNvSpPr>
                <a:spLocks/>
              </p:cNvSpPr>
              <p:nvPr/>
            </p:nvSpPr>
            <p:spPr bwMode="auto">
              <a:xfrm>
                <a:off x="3296" y="2409"/>
                <a:ext cx="109" cy="280"/>
              </a:xfrm>
              <a:custGeom>
                <a:avLst/>
                <a:gdLst>
                  <a:gd name="T0" fmla="*/ 0 w 109"/>
                  <a:gd name="T1" fmla="*/ 50 h 280"/>
                  <a:gd name="T2" fmla="*/ 37 w 109"/>
                  <a:gd name="T3" fmla="*/ 50 h 280"/>
                  <a:gd name="T4" fmla="*/ 46 w 109"/>
                  <a:gd name="T5" fmla="*/ 40 h 280"/>
                  <a:gd name="T6" fmla="*/ 49 w 109"/>
                  <a:gd name="T7" fmla="*/ 60 h 280"/>
                  <a:gd name="T8" fmla="*/ 69 w 109"/>
                  <a:gd name="T9" fmla="*/ 112 h 280"/>
                  <a:gd name="T10" fmla="*/ 55 w 109"/>
                  <a:gd name="T11" fmla="*/ 207 h 280"/>
                  <a:gd name="T12" fmla="*/ 51 w 109"/>
                  <a:gd name="T13" fmla="*/ 263 h 280"/>
                  <a:gd name="T14" fmla="*/ 55 w 109"/>
                  <a:gd name="T15" fmla="*/ 279 h 280"/>
                  <a:gd name="T16" fmla="*/ 79 w 109"/>
                  <a:gd name="T17" fmla="*/ 248 h 280"/>
                  <a:gd name="T18" fmla="*/ 83 w 109"/>
                  <a:gd name="T19" fmla="*/ 181 h 280"/>
                  <a:gd name="T20" fmla="*/ 101 w 109"/>
                  <a:gd name="T21" fmla="*/ 133 h 280"/>
                  <a:gd name="T22" fmla="*/ 108 w 109"/>
                  <a:gd name="T23" fmla="*/ 71 h 280"/>
                  <a:gd name="T24" fmla="*/ 90 w 109"/>
                  <a:gd name="T25" fmla="*/ 0 h 280"/>
                  <a:gd name="T26" fmla="*/ 20 w 109"/>
                  <a:gd name="T27" fmla="*/ 14 h 280"/>
                  <a:gd name="T28" fmla="*/ 0 w 109"/>
                  <a:gd name="T29" fmla="*/ 50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280"/>
                  <a:gd name="T47" fmla="*/ 109 w 109"/>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280">
                    <a:moveTo>
                      <a:pt x="0" y="50"/>
                    </a:moveTo>
                    <a:lnTo>
                      <a:pt x="37" y="50"/>
                    </a:lnTo>
                    <a:lnTo>
                      <a:pt x="46" y="40"/>
                    </a:lnTo>
                    <a:lnTo>
                      <a:pt x="49" y="60"/>
                    </a:lnTo>
                    <a:lnTo>
                      <a:pt x="69" y="112"/>
                    </a:lnTo>
                    <a:lnTo>
                      <a:pt x="55" y="207"/>
                    </a:lnTo>
                    <a:lnTo>
                      <a:pt x="51" y="263"/>
                    </a:lnTo>
                    <a:lnTo>
                      <a:pt x="55" y="279"/>
                    </a:lnTo>
                    <a:lnTo>
                      <a:pt x="79" y="248"/>
                    </a:lnTo>
                    <a:lnTo>
                      <a:pt x="83" y="181"/>
                    </a:lnTo>
                    <a:lnTo>
                      <a:pt x="101" y="133"/>
                    </a:lnTo>
                    <a:lnTo>
                      <a:pt x="108" y="71"/>
                    </a:lnTo>
                    <a:lnTo>
                      <a:pt x="90" y="0"/>
                    </a:lnTo>
                    <a:lnTo>
                      <a:pt x="20" y="14"/>
                    </a:lnTo>
                    <a:lnTo>
                      <a:pt x="0" y="50"/>
                    </a:lnTo>
                  </a:path>
                </a:pathLst>
              </a:custGeom>
              <a:solidFill>
                <a:srgbClr val="B5B5B5"/>
              </a:solidFill>
              <a:ln w="9525" cap="rnd">
                <a:noFill/>
                <a:round/>
                <a:headEnd/>
                <a:tailEnd/>
              </a:ln>
            </p:spPr>
            <p:txBody>
              <a:bodyPr/>
              <a:lstStyle/>
              <a:p>
                <a:endParaRPr lang="en-US"/>
              </a:p>
            </p:txBody>
          </p:sp>
          <p:sp>
            <p:nvSpPr>
              <p:cNvPr id="7031" name="Freeform 865"/>
              <p:cNvSpPr>
                <a:spLocks/>
              </p:cNvSpPr>
              <p:nvPr/>
            </p:nvSpPr>
            <p:spPr bwMode="auto">
              <a:xfrm>
                <a:off x="3143" y="2506"/>
                <a:ext cx="318" cy="711"/>
              </a:xfrm>
              <a:custGeom>
                <a:avLst/>
                <a:gdLst>
                  <a:gd name="T0" fmla="*/ 0 w 318"/>
                  <a:gd name="T1" fmla="*/ 77 h 711"/>
                  <a:gd name="T2" fmla="*/ 28 w 318"/>
                  <a:gd name="T3" fmla="*/ 151 h 711"/>
                  <a:gd name="T4" fmla="*/ 40 w 318"/>
                  <a:gd name="T5" fmla="*/ 187 h 711"/>
                  <a:gd name="T6" fmla="*/ 19 w 318"/>
                  <a:gd name="T7" fmla="*/ 182 h 711"/>
                  <a:gd name="T8" fmla="*/ 53 w 318"/>
                  <a:gd name="T9" fmla="*/ 281 h 711"/>
                  <a:gd name="T10" fmla="*/ 75 w 318"/>
                  <a:gd name="T11" fmla="*/ 303 h 711"/>
                  <a:gd name="T12" fmla="*/ 43 w 318"/>
                  <a:gd name="T13" fmla="*/ 428 h 711"/>
                  <a:gd name="T14" fmla="*/ 0 w 318"/>
                  <a:gd name="T15" fmla="*/ 597 h 711"/>
                  <a:gd name="T16" fmla="*/ 0 w 318"/>
                  <a:gd name="T17" fmla="*/ 710 h 711"/>
                  <a:gd name="T18" fmla="*/ 75 w 318"/>
                  <a:gd name="T19" fmla="*/ 710 h 711"/>
                  <a:gd name="T20" fmla="*/ 75 w 318"/>
                  <a:gd name="T21" fmla="*/ 393 h 711"/>
                  <a:gd name="T22" fmla="*/ 114 w 318"/>
                  <a:gd name="T23" fmla="*/ 309 h 711"/>
                  <a:gd name="T24" fmla="*/ 236 w 318"/>
                  <a:gd name="T25" fmla="*/ 433 h 711"/>
                  <a:gd name="T26" fmla="*/ 300 w 318"/>
                  <a:gd name="T27" fmla="*/ 413 h 711"/>
                  <a:gd name="T28" fmla="*/ 317 w 318"/>
                  <a:gd name="T29" fmla="*/ 395 h 711"/>
                  <a:gd name="T30" fmla="*/ 236 w 318"/>
                  <a:gd name="T31" fmla="*/ 336 h 711"/>
                  <a:gd name="T32" fmla="*/ 247 w 318"/>
                  <a:gd name="T33" fmla="*/ 313 h 711"/>
                  <a:gd name="T34" fmla="*/ 194 w 318"/>
                  <a:gd name="T35" fmla="*/ 291 h 711"/>
                  <a:gd name="T36" fmla="*/ 162 w 318"/>
                  <a:gd name="T37" fmla="*/ 258 h 711"/>
                  <a:gd name="T38" fmla="*/ 127 w 318"/>
                  <a:gd name="T39" fmla="*/ 272 h 711"/>
                  <a:gd name="T40" fmla="*/ 95 w 318"/>
                  <a:gd name="T41" fmla="*/ 231 h 711"/>
                  <a:gd name="T42" fmla="*/ 78 w 318"/>
                  <a:gd name="T43" fmla="*/ 172 h 711"/>
                  <a:gd name="T44" fmla="*/ 64 w 318"/>
                  <a:gd name="T45" fmla="*/ 87 h 711"/>
                  <a:gd name="T46" fmla="*/ 58 w 318"/>
                  <a:gd name="T47" fmla="*/ 0 h 711"/>
                  <a:gd name="T48" fmla="*/ 43 w 318"/>
                  <a:gd name="T49" fmla="*/ 52 h 711"/>
                  <a:gd name="T50" fmla="*/ 22 w 318"/>
                  <a:gd name="T51" fmla="*/ 17 h 711"/>
                  <a:gd name="T52" fmla="*/ 8 w 318"/>
                  <a:gd name="T53" fmla="*/ 52 h 711"/>
                  <a:gd name="T54" fmla="*/ 14 w 318"/>
                  <a:gd name="T55" fmla="*/ 82 h 711"/>
                  <a:gd name="T56" fmla="*/ 0 w 318"/>
                  <a:gd name="T57" fmla="*/ 77 h 7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8"/>
                  <a:gd name="T88" fmla="*/ 0 h 711"/>
                  <a:gd name="T89" fmla="*/ 318 w 318"/>
                  <a:gd name="T90" fmla="*/ 711 h 7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8" h="711">
                    <a:moveTo>
                      <a:pt x="0" y="77"/>
                    </a:moveTo>
                    <a:lnTo>
                      <a:pt x="28" y="151"/>
                    </a:lnTo>
                    <a:lnTo>
                      <a:pt x="40" y="187"/>
                    </a:lnTo>
                    <a:lnTo>
                      <a:pt x="19" y="182"/>
                    </a:lnTo>
                    <a:lnTo>
                      <a:pt x="53" y="281"/>
                    </a:lnTo>
                    <a:lnTo>
                      <a:pt x="75" y="303"/>
                    </a:lnTo>
                    <a:lnTo>
                      <a:pt x="43" y="428"/>
                    </a:lnTo>
                    <a:lnTo>
                      <a:pt x="0" y="597"/>
                    </a:lnTo>
                    <a:lnTo>
                      <a:pt x="0" y="710"/>
                    </a:lnTo>
                    <a:lnTo>
                      <a:pt x="75" y="710"/>
                    </a:lnTo>
                    <a:lnTo>
                      <a:pt x="75" y="393"/>
                    </a:lnTo>
                    <a:lnTo>
                      <a:pt x="114" y="309"/>
                    </a:lnTo>
                    <a:lnTo>
                      <a:pt x="236" y="433"/>
                    </a:lnTo>
                    <a:lnTo>
                      <a:pt x="300" y="413"/>
                    </a:lnTo>
                    <a:lnTo>
                      <a:pt x="317" y="395"/>
                    </a:lnTo>
                    <a:lnTo>
                      <a:pt x="236" y="336"/>
                    </a:lnTo>
                    <a:lnTo>
                      <a:pt x="247" y="313"/>
                    </a:lnTo>
                    <a:lnTo>
                      <a:pt x="194" y="291"/>
                    </a:lnTo>
                    <a:lnTo>
                      <a:pt x="162" y="258"/>
                    </a:lnTo>
                    <a:lnTo>
                      <a:pt x="127" y="272"/>
                    </a:lnTo>
                    <a:lnTo>
                      <a:pt x="95" y="231"/>
                    </a:lnTo>
                    <a:lnTo>
                      <a:pt x="78" y="172"/>
                    </a:lnTo>
                    <a:lnTo>
                      <a:pt x="64" y="87"/>
                    </a:lnTo>
                    <a:lnTo>
                      <a:pt x="58" y="0"/>
                    </a:lnTo>
                    <a:lnTo>
                      <a:pt x="43" y="52"/>
                    </a:lnTo>
                    <a:lnTo>
                      <a:pt x="22" y="17"/>
                    </a:lnTo>
                    <a:lnTo>
                      <a:pt x="8" y="52"/>
                    </a:lnTo>
                    <a:lnTo>
                      <a:pt x="14" y="82"/>
                    </a:lnTo>
                    <a:lnTo>
                      <a:pt x="0" y="77"/>
                    </a:lnTo>
                  </a:path>
                </a:pathLst>
              </a:custGeom>
              <a:solidFill>
                <a:srgbClr val="B5B5B5"/>
              </a:solidFill>
              <a:ln w="9525" cap="rnd">
                <a:noFill/>
                <a:round/>
                <a:headEnd/>
                <a:tailEnd/>
              </a:ln>
            </p:spPr>
            <p:txBody>
              <a:bodyPr/>
              <a:lstStyle/>
              <a:p>
                <a:endParaRPr lang="en-US"/>
              </a:p>
            </p:txBody>
          </p:sp>
          <p:sp>
            <p:nvSpPr>
              <p:cNvPr id="7032" name="Freeform 866"/>
              <p:cNvSpPr>
                <a:spLocks/>
              </p:cNvSpPr>
              <p:nvPr/>
            </p:nvSpPr>
            <p:spPr bwMode="auto">
              <a:xfrm>
                <a:off x="3380" y="2503"/>
                <a:ext cx="57" cy="107"/>
              </a:xfrm>
              <a:custGeom>
                <a:avLst/>
                <a:gdLst>
                  <a:gd name="T0" fmla="*/ 56 w 57"/>
                  <a:gd name="T1" fmla="*/ 0 h 107"/>
                  <a:gd name="T2" fmla="*/ 56 w 57"/>
                  <a:gd name="T3" fmla="*/ 42 h 107"/>
                  <a:gd name="T4" fmla="*/ 33 w 57"/>
                  <a:gd name="T5" fmla="*/ 67 h 107"/>
                  <a:gd name="T6" fmla="*/ 24 w 57"/>
                  <a:gd name="T7" fmla="*/ 93 h 107"/>
                  <a:gd name="T8" fmla="*/ 0 w 57"/>
                  <a:gd name="T9" fmla="*/ 106 h 107"/>
                  <a:gd name="T10" fmla="*/ 4 w 57"/>
                  <a:gd name="T11" fmla="*/ 74 h 107"/>
                  <a:gd name="T12" fmla="*/ 27 w 57"/>
                  <a:gd name="T13" fmla="*/ 27 h 107"/>
                  <a:gd name="T14" fmla="*/ 56 w 57"/>
                  <a:gd name="T15" fmla="*/ 0 h 107"/>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07"/>
                  <a:gd name="T26" fmla="*/ 57 w 57"/>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07">
                    <a:moveTo>
                      <a:pt x="56" y="0"/>
                    </a:moveTo>
                    <a:lnTo>
                      <a:pt x="56" y="42"/>
                    </a:lnTo>
                    <a:lnTo>
                      <a:pt x="33" y="67"/>
                    </a:lnTo>
                    <a:lnTo>
                      <a:pt x="24" y="93"/>
                    </a:lnTo>
                    <a:lnTo>
                      <a:pt x="0" y="106"/>
                    </a:lnTo>
                    <a:lnTo>
                      <a:pt x="4" y="74"/>
                    </a:lnTo>
                    <a:lnTo>
                      <a:pt x="27" y="27"/>
                    </a:lnTo>
                    <a:lnTo>
                      <a:pt x="56" y="0"/>
                    </a:lnTo>
                  </a:path>
                </a:pathLst>
              </a:custGeom>
              <a:solidFill>
                <a:srgbClr val="00EAFF"/>
              </a:solidFill>
              <a:ln w="9525" cap="rnd">
                <a:noFill/>
                <a:round/>
                <a:headEnd/>
                <a:tailEnd/>
              </a:ln>
            </p:spPr>
            <p:txBody>
              <a:bodyPr/>
              <a:lstStyle/>
              <a:p>
                <a:endParaRPr lang="en-US"/>
              </a:p>
            </p:txBody>
          </p:sp>
          <p:sp>
            <p:nvSpPr>
              <p:cNvPr id="7033" name="Freeform 867"/>
              <p:cNvSpPr>
                <a:spLocks/>
              </p:cNvSpPr>
              <p:nvPr/>
            </p:nvSpPr>
            <p:spPr bwMode="auto">
              <a:xfrm>
                <a:off x="3437" y="2389"/>
                <a:ext cx="193" cy="172"/>
              </a:xfrm>
              <a:custGeom>
                <a:avLst/>
                <a:gdLst>
                  <a:gd name="T0" fmla="*/ 0 w 193"/>
                  <a:gd name="T1" fmla="*/ 134 h 172"/>
                  <a:gd name="T2" fmla="*/ 0 w 193"/>
                  <a:gd name="T3" fmla="*/ 114 h 172"/>
                  <a:gd name="T4" fmla="*/ 12 w 193"/>
                  <a:gd name="T5" fmla="*/ 24 h 172"/>
                  <a:gd name="T6" fmla="*/ 35 w 193"/>
                  <a:gd name="T7" fmla="*/ 0 h 172"/>
                  <a:gd name="T8" fmla="*/ 192 w 193"/>
                  <a:gd name="T9" fmla="*/ 34 h 172"/>
                  <a:gd name="T10" fmla="*/ 192 w 193"/>
                  <a:gd name="T11" fmla="*/ 54 h 172"/>
                  <a:gd name="T12" fmla="*/ 179 w 193"/>
                  <a:gd name="T13" fmla="*/ 72 h 172"/>
                  <a:gd name="T14" fmla="*/ 164 w 193"/>
                  <a:gd name="T15" fmla="*/ 82 h 172"/>
                  <a:gd name="T16" fmla="*/ 163 w 193"/>
                  <a:gd name="T17" fmla="*/ 89 h 172"/>
                  <a:gd name="T18" fmla="*/ 161 w 193"/>
                  <a:gd name="T19" fmla="*/ 124 h 172"/>
                  <a:gd name="T20" fmla="*/ 155 w 193"/>
                  <a:gd name="T21" fmla="*/ 126 h 172"/>
                  <a:gd name="T22" fmla="*/ 144 w 193"/>
                  <a:gd name="T23" fmla="*/ 124 h 172"/>
                  <a:gd name="T24" fmla="*/ 138 w 193"/>
                  <a:gd name="T25" fmla="*/ 129 h 172"/>
                  <a:gd name="T26" fmla="*/ 131 w 193"/>
                  <a:gd name="T27" fmla="*/ 138 h 172"/>
                  <a:gd name="T28" fmla="*/ 125 w 193"/>
                  <a:gd name="T29" fmla="*/ 138 h 172"/>
                  <a:gd name="T30" fmla="*/ 105 w 193"/>
                  <a:gd name="T31" fmla="*/ 131 h 172"/>
                  <a:gd name="T32" fmla="*/ 114 w 193"/>
                  <a:gd name="T33" fmla="*/ 141 h 172"/>
                  <a:gd name="T34" fmla="*/ 119 w 193"/>
                  <a:gd name="T35" fmla="*/ 148 h 172"/>
                  <a:gd name="T36" fmla="*/ 115 w 193"/>
                  <a:gd name="T37" fmla="*/ 151 h 172"/>
                  <a:gd name="T38" fmla="*/ 105 w 193"/>
                  <a:gd name="T39" fmla="*/ 153 h 172"/>
                  <a:gd name="T40" fmla="*/ 98 w 193"/>
                  <a:gd name="T41" fmla="*/ 159 h 172"/>
                  <a:gd name="T42" fmla="*/ 92 w 193"/>
                  <a:gd name="T43" fmla="*/ 169 h 172"/>
                  <a:gd name="T44" fmla="*/ 81 w 193"/>
                  <a:gd name="T45" fmla="*/ 171 h 172"/>
                  <a:gd name="T46" fmla="*/ 69 w 193"/>
                  <a:gd name="T47" fmla="*/ 168 h 172"/>
                  <a:gd name="T48" fmla="*/ 52 w 193"/>
                  <a:gd name="T49" fmla="*/ 156 h 172"/>
                  <a:gd name="T50" fmla="*/ 26 w 193"/>
                  <a:gd name="T51" fmla="*/ 143 h 172"/>
                  <a:gd name="T52" fmla="*/ 0 w 193"/>
                  <a:gd name="T53" fmla="*/ 134 h 1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3"/>
                  <a:gd name="T82" fmla="*/ 0 h 172"/>
                  <a:gd name="T83" fmla="*/ 193 w 193"/>
                  <a:gd name="T84" fmla="*/ 172 h 1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3" h="172">
                    <a:moveTo>
                      <a:pt x="0" y="134"/>
                    </a:moveTo>
                    <a:lnTo>
                      <a:pt x="0" y="114"/>
                    </a:lnTo>
                    <a:lnTo>
                      <a:pt x="12" y="24"/>
                    </a:lnTo>
                    <a:lnTo>
                      <a:pt x="35" y="0"/>
                    </a:lnTo>
                    <a:lnTo>
                      <a:pt x="192" y="34"/>
                    </a:lnTo>
                    <a:lnTo>
                      <a:pt x="192" y="54"/>
                    </a:lnTo>
                    <a:lnTo>
                      <a:pt x="179" y="72"/>
                    </a:lnTo>
                    <a:lnTo>
                      <a:pt x="164" y="82"/>
                    </a:lnTo>
                    <a:lnTo>
                      <a:pt x="163" y="89"/>
                    </a:lnTo>
                    <a:lnTo>
                      <a:pt x="161" y="124"/>
                    </a:lnTo>
                    <a:lnTo>
                      <a:pt x="155" y="126"/>
                    </a:lnTo>
                    <a:lnTo>
                      <a:pt x="144" y="124"/>
                    </a:lnTo>
                    <a:lnTo>
                      <a:pt x="138" y="129"/>
                    </a:lnTo>
                    <a:lnTo>
                      <a:pt x="131" y="138"/>
                    </a:lnTo>
                    <a:lnTo>
                      <a:pt x="125" y="138"/>
                    </a:lnTo>
                    <a:lnTo>
                      <a:pt x="105" y="131"/>
                    </a:lnTo>
                    <a:lnTo>
                      <a:pt x="114" y="141"/>
                    </a:lnTo>
                    <a:lnTo>
                      <a:pt x="119" y="148"/>
                    </a:lnTo>
                    <a:lnTo>
                      <a:pt x="115" y="151"/>
                    </a:lnTo>
                    <a:lnTo>
                      <a:pt x="105" y="153"/>
                    </a:lnTo>
                    <a:lnTo>
                      <a:pt x="98" y="159"/>
                    </a:lnTo>
                    <a:lnTo>
                      <a:pt x="92" y="169"/>
                    </a:lnTo>
                    <a:lnTo>
                      <a:pt x="81" y="171"/>
                    </a:lnTo>
                    <a:lnTo>
                      <a:pt x="69" y="168"/>
                    </a:lnTo>
                    <a:lnTo>
                      <a:pt x="52" y="156"/>
                    </a:lnTo>
                    <a:lnTo>
                      <a:pt x="26" y="143"/>
                    </a:lnTo>
                    <a:lnTo>
                      <a:pt x="0" y="134"/>
                    </a:lnTo>
                  </a:path>
                </a:pathLst>
              </a:custGeom>
              <a:solidFill>
                <a:srgbClr val="FFC98E"/>
              </a:solidFill>
              <a:ln w="9525" cap="rnd">
                <a:noFill/>
                <a:round/>
                <a:headEnd/>
                <a:tailEnd/>
              </a:ln>
            </p:spPr>
            <p:txBody>
              <a:bodyPr/>
              <a:lstStyle/>
              <a:p>
                <a:endParaRPr lang="en-US"/>
              </a:p>
            </p:txBody>
          </p:sp>
          <p:sp>
            <p:nvSpPr>
              <p:cNvPr id="7034" name="Freeform 868"/>
              <p:cNvSpPr>
                <a:spLocks/>
              </p:cNvSpPr>
              <p:nvPr/>
            </p:nvSpPr>
            <p:spPr bwMode="auto">
              <a:xfrm>
                <a:off x="3445" y="2429"/>
                <a:ext cx="27" cy="140"/>
              </a:xfrm>
              <a:custGeom>
                <a:avLst/>
                <a:gdLst>
                  <a:gd name="T0" fmla="*/ 26 w 27"/>
                  <a:gd name="T1" fmla="*/ 2 h 140"/>
                  <a:gd name="T2" fmla="*/ 11 w 27"/>
                  <a:gd name="T3" fmla="*/ 19 h 140"/>
                  <a:gd name="T4" fmla="*/ 10 w 27"/>
                  <a:gd name="T5" fmla="*/ 42 h 140"/>
                  <a:gd name="T6" fmla="*/ 11 w 27"/>
                  <a:gd name="T7" fmla="*/ 67 h 140"/>
                  <a:gd name="T8" fmla="*/ 18 w 27"/>
                  <a:gd name="T9" fmla="*/ 113 h 140"/>
                  <a:gd name="T10" fmla="*/ 23 w 27"/>
                  <a:gd name="T11" fmla="*/ 137 h 140"/>
                  <a:gd name="T12" fmla="*/ 15 w 27"/>
                  <a:gd name="T13" fmla="*/ 139 h 140"/>
                  <a:gd name="T14" fmla="*/ 11 w 27"/>
                  <a:gd name="T15" fmla="*/ 129 h 140"/>
                  <a:gd name="T16" fmla="*/ 5 w 27"/>
                  <a:gd name="T17" fmla="*/ 95 h 140"/>
                  <a:gd name="T18" fmla="*/ 0 w 27"/>
                  <a:gd name="T19" fmla="*/ 71 h 140"/>
                  <a:gd name="T20" fmla="*/ 2 w 27"/>
                  <a:gd name="T21" fmla="*/ 36 h 140"/>
                  <a:gd name="T22" fmla="*/ 6 w 27"/>
                  <a:gd name="T23" fmla="*/ 15 h 140"/>
                  <a:gd name="T24" fmla="*/ 11 w 27"/>
                  <a:gd name="T25" fmla="*/ 7 h 140"/>
                  <a:gd name="T26" fmla="*/ 21 w 27"/>
                  <a:gd name="T27" fmla="*/ 0 h 140"/>
                  <a:gd name="T28" fmla="*/ 26 w 27"/>
                  <a:gd name="T29" fmla="*/ 2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40"/>
                  <a:gd name="T47" fmla="*/ 27 w 27"/>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40">
                    <a:moveTo>
                      <a:pt x="26" y="2"/>
                    </a:moveTo>
                    <a:lnTo>
                      <a:pt x="11" y="19"/>
                    </a:lnTo>
                    <a:lnTo>
                      <a:pt x="10" y="42"/>
                    </a:lnTo>
                    <a:lnTo>
                      <a:pt x="11" y="67"/>
                    </a:lnTo>
                    <a:lnTo>
                      <a:pt x="18" y="113"/>
                    </a:lnTo>
                    <a:lnTo>
                      <a:pt x="23" y="137"/>
                    </a:lnTo>
                    <a:lnTo>
                      <a:pt x="15" y="139"/>
                    </a:lnTo>
                    <a:lnTo>
                      <a:pt x="11" y="129"/>
                    </a:lnTo>
                    <a:lnTo>
                      <a:pt x="5" y="95"/>
                    </a:lnTo>
                    <a:lnTo>
                      <a:pt x="0" y="71"/>
                    </a:lnTo>
                    <a:lnTo>
                      <a:pt x="2" y="36"/>
                    </a:lnTo>
                    <a:lnTo>
                      <a:pt x="6" y="15"/>
                    </a:lnTo>
                    <a:lnTo>
                      <a:pt x="11" y="7"/>
                    </a:lnTo>
                    <a:lnTo>
                      <a:pt x="21" y="0"/>
                    </a:lnTo>
                    <a:lnTo>
                      <a:pt x="26" y="2"/>
                    </a:lnTo>
                  </a:path>
                </a:pathLst>
              </a:custGeom>
              <a:solidFill>
                <a:srgbClr val="FFFFFF"/>
              </a:solidFill>
              <a:ln w="9525" cap="rnd">
                <a:noFill/>
                <a:round/>
                <a:headEnd/>
                <a:tailEnd/>
              </a:ln>
            </p:spPr>
            <p:txBody>
              <a:bodyPr/>
              <a:lstStyle/>
              <a:p>
                <a:endParaRPr lang="en-US"/>
              </a:p>
            </p:txBody>
          </p:sp>
          <p:sp>
            <p:nvSpPr>
              <p:cNvPr id="7035" name="Freeform 869"/>
              <p:cNvSpPr>
                <a:spLocks/>
              </p:cNvSpPr>
              <p:nvPr/>
            </p:nvSpPr>
            <p:spPr bwMode="auto">
              <a:xfrm>
                <a:off x="3479" y="2538"/>
                <a:ext cx="17" cy="36"/>
              </a:xfrm>
              <a:custGeom>
                <a:avLst/>
                <a:gdLst>
                  <a:gd name="T0" fmla="*/ 0 w 17"/>
                  <a:gd name="T1" fmla="*/ 0 h 36"/>
                  <a:gd name="T2" fmla="*/ 3 w 17"/>
                  <a:gd name="T3" fmla="*/ 29 h 36"/>
                  <a:gd name="T4" fmla="*/ 16 w 17"/>
                  <a:gd name="T5" fmla="*/ 35 h 36"/>
                  <a:gd name="T6" fmla="*/ 9 w 17"/>
                  <a:gd name="T7" fmla="*/ 2 h 36"/>
                  <a:gd name="T8" fmla="*/ 0 w 17"/>
                  <a:gd name="T9" fmla="*/ 0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0" y="0"/>
                    </a:moveTo>
                    <a:lnTo>
                      <a:pt x="3" y="29"/>
                    </a:lnTo>
                    <a:lnTo>
                      <a:pt x="16" y="35"/>
                    </a:lnTo>
                    <a:lnTo>
                      <a:pt x="9" y="2"/>
                    </a:lnTo>
                    <a:lnTo>
                      <a:pt x="0" y="0"/>
                    </a:lnTo>
                  </a:path>
                </a:pathLst>
              </a:custGeom>
              <a:solidFill>
                <a:srgbClr val="FFFFFF"/>
              </a:solidFill>
              <a:ln w="9525" cap="rnd">
                <a:noFill/>
                <a:round/>
                <a:headEnd/>
                <a:tailEnd/>
              </a:ln>
            </p:spPr>
            <p:txBody>
              <a:bodyPr/>
              <a:lstStyle/>
              <a:p>
                <a:endParaRPr lang="en-US"/>
              </a:p>
            </p:txBody>
          </p:sp>
          <p:sp>
            <p:nvSpPr>
              <p:cNvPr id="7036" name="Freeform 870"/>
              <p:cNvSpPr>
                <a:spLocks/>
              </p:cNvSpPr>
              <p:nvPr/>
            </p:nvSpPr>
            <p:spPr bwMode="auto">
              <a:xfrm>
                <a:off x="3576" y="2459"/>
                <a:ext cx="17" cy="17"/>
              </a:xfrm>
              <a:custGeom>
                <a:avLst/>
                <a:gdLst>
                  <a:gd name="T0" fmla="*/ 0 w 17"/>
                  <a:gd name="T1" fmla="*/ 3 h 17"/>
                  <a:gd name="T2" fmla="*/ 8 w 17"/>
                  <a:gd name="T3" fmla="*/ 16 h 17"/>
                  <a:gd name="T4" fmla="*/ 16 w 17"/>
                  <a:gd name="T5" fmla="*/ 2 h 17"/>
                  <a:gd name="T6" fmla="*/ 6 w 17"/>
                  <a:gd name="T7" fmla="*/ 0 h 17"/>
                  <a:gd name="T8" fmla="*/ 0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8" y="16"/>
                    </a:lnTo>
                    <a:lnTo>
                      <a:pt x="16" y="2"/>
                    </a:lnTo>
                    <a:lnTo>
                      <a:pt x="6" y="0"/>
                    </a:lnTo>
                    <a:lnTo>
                      <a:pt x="0" y="3"/>
                    </a:lnTo>
                  </a:path>
                </a:pathLst>
              </a:custGeom>
              <a:solidFill>
                <a:srgbClr val="FFFFFF"/>
              </a:solidFill>
              <a:ln w="9525" cap="rnd">
                <a:noFill/>
                <a:round/>
                <a:headEnd/>
                <a:tailEnd/>
              </a:ln>
            </p:spPr>
            <p:txBody>
              <a:bodyPr/>
              <a:lstStyle/>
              <a:p>
                <a:endParaRPr lang="en-US"/>
              </a:p>
            </p:txBody>
          </p:sp>
          <p:sp>
            <p:nvSpPr>
              <p:cNvPr id="7037" name="Freeform 871"/>
              <p:cNvSpPr>
                <a:spLocks/>
              </p:cNvSpPr>
              <p:nvPr/>
            </p:nvSpPr>
            <p:spPr bwMode="auto">
              <a:xfrm>
                <a:off x="3234" y="2309"/>
                <a:ext cx="434" cy="238"/>
              </a:xfrm>
              <a:custGeom>
                <a:avLst/>
                <a:gdLst>
                  <a:gd name="T0" fmla="*/ 0 w 434"/>
                  <a:gd name="T1" fmla="*/ 94 h 238"/>
                  <a:gd name="T2" fmla="*/ 38 w 434"/>
                  <a:gd name="T3" fmla="*/ 99 h 238"/>
                  <a:gd name="T4" fmla="*/ 79 w 434"/>
                  <a:gd name="T5" fmla="*/ 92 h 238"/>
                  <a:gd name="T6" fmla="*/ 61 w 434"/>
                  <a:gd name="T7" fmla="*/ 114 h 238"/>
                  <a:gd name="T8" fmla="*/ 78 w 434"/>
                  <a:gd name="T9" fmla="*/ 114 h 238"/>
                  <a:gd name="T10" fmla="*/ 66 w 434"/>
                  <a:gd name="T11" fmla="*/ 137 h 238"/>
                  <a:gd name="T12" fmla="*/ 95 w 434"/>
                  <a:gd name="T13" fmla="*/ 117 h 238"/>
                  <a:gd name="T14" fmla="*/ 115 w 434"/>
                  <a:gd name="T15" fmla="*/ 112 h 238"/>
                  <a:gd name="T16" fmla="*/ 113 w 434"/>
                  <a:gd name="T17" fmla="*/ 123 h 238"/>
                  <a:gd name="T18" fmla="*/ 124 w 434"/>
                  <a:gd name="T19" fmla="*/ 112 h 238"/>
                  <a:gd name="T20" fmla="*/ 128 w 434"/>
                  <a:gd name="T21" fmla="*/ 127 h 238"/>
                  <a:gd name="T22" fmla="*/ 136 w 434"/>
                  <a:gd name="T23" fmla="*/ 112 h 238"/>
                  <a:gd name="T24" fmla="*/ 150 w 434"/>
                  <a:gd name="T25" fmla="*/ 107 h 238"/>
                  <a:gd name="T26" fmla="*/ 148 w 434"/>
                  <a:gd name="T27" fmla="*/ 120 h 238"/>
                  <a:gd name="T28" fmla="*/ 152 w 434"/>
                  <a:gd name="T29" fmla="*/ 149 h 238"/>
                  <a:gd name="T30" fmla="*/ 161 w 434"/>
                  <a:gd name="T31" fmla="*/ 167 h 238"/>
                  <a:gd name="T32" fmla="*/ 164 w 434"/>
                  <a:gd name="T33" fmla="*/ 191 h 238"/>
                  <a:gd name="T34" fmla="*/ 159 w 434"/>
                  <a:gd name="T35" fmla="*/ 209 h 238"/>
                  <a:gd name="T36" fmla="*/ 159 w 434"/>
                  <a:gd name="T37" fmla="*/ 220 h 238"/>
                  <a:gd name="T38" fmla="*/ 169 w 434"/>
                  <a:gd name="T39" fmla="*/ 214 h 238"/>
                  <a:gd name="T40" fmla="*/ 167 w 434"/>
                  <a:gd name="T41" fmla="*/ 237 h 238"/>
                  <a:gd name="T42" fmla="*/ 186 w 434"/>
                  <a:gd name="T43" fmla="*/ 219 h 238"/>
                  <a:gd name="T44" fmla="*/ 198 w 434"/>
                  <a:gd name="T45" fmla="*/ 201 h 238"/>
                  <a:gd name="T46" fmla="*/ 203 w 434"/>
                  <a:gd name="T47" fmla="*/ 184 h 238"/>
                  <a:gd name="T48" fmla="*/ 211 w 434"/>
                  <a:gd name="T49" fmla="*/ 161 h 238"/>
                  <a:gd name="T50" fmla="*/ 214 w 434"/>
                  <a:gd name="T51" fmla="*/ 142 h 238"/>
                  <a:gd name="T52" fmla="*/ 215 w 434"/>
                  <a:gd name="T53" fmla="*/ 111 h 238"/>
                  <a:gd name="T54" fmla="*/ 226 w 434"/>
                  <a:gd name="T55" fmla="*/ 88 h 238"/>
                  <a:gd name="T56" fmla="*/ 246 w 434"/>
                  <a:gd name="T57" fmla="*/ 84 h 238"/>
                  <a:gd name="T58" fmla="*/ 290 w 434"/>
                  <a:gd name="T59" fmla="*/ 102 h 238"/>
                  <a:gd name="T60" fmla="*/ 366 w 434"/>
                  <a:gd name="T61" fmla="*/ 109 h 238"/>
                  <a:gd name="T62" fmla="*/ 419 w 434"/>
                  <a:gd name="T63" fmla="*/ 137 h 238"/>
                  <a:gd name="T64" fmla="*/ 433 w 434"/>
                  <a:gd name="T65" fmla="*/ 137 h 238"/>
                  <a:gd name="T66" fmla="*/ 428 w 434"/>
                  <a:gd name="T67" fmla="*/ 117 h 238"/>
                  <a:gd name="T68" fmla="*/ 422 w 434"/>
                  <a:gd name="T69" fmla="*/ 105 h 238"/>
                  <a:gd name="T70" fmla="*/ 407 w 434"/>
                  <a:gd name="T71" fmla="*/ 79 h 238"/>
                  <a:gd name="T72" fmla="*/ 390 w 434"/>
                  <a:gd name="T73" fmla="*/ 59 h 238"/>
                  <a:gd name="T74" fmla="*/ 366 w 434"/>
                  <a:gd name="T75" fmla="*/ 32 h 238"/>
                  <a:gd name="T76" fmla="*/ 338 w 434"/>
                  <a:gd name="T77" fmla="*/ 12 h 238"/>
                  <a:gd name="T78" fmla="*/ 309 w 434"/>
                  <a:gd name="T79" fmla="*/ 2 h 238"/>
                  <a:gd name="T80" fmla="*/ 275 w 434"/>
                  <a:gd name="T81" fmla="*/ 2 h 238"/>
                  <a:gd name="T82" fmla="*/ 259 w 434"/>
                  <a:gd name="T83" fmla="*/ 0 h 238"/>
                  <a:gd name="T84" fmla="*/ 226 w 434"/>
                  <a:gd name="T85" fmla="*/ 5 h 238"/>
                  <a:gd name="T86" fmla="*/ 200 w 434"/>
                  <a:gd name="T87" fmla="*/ 24 h 238"/>
                  <a:gd name="T88" fmla="*/ 178 w 434"/>
                  <a:gd name="T89" fmla="*/ 43 h 238"/>
                  <a:gd name="T90" fmla="*/ 144 w 434"/>
                  <a:gd name="T91" fmla="*/ 61 h 238"/>
                  <a:gd name="T92" fmla="*/ 124 w 434"/>
                  <a:gd name="T93" fmla="*/ 67 h 238"/>
                  <a:gd name="T94" fmla="*/ 10 w 434"/>
                  <a:gd name="T95" fmla="*/ 87 h 238"/>
                  <a:gd name="T96" fmla="*/ 0 w 434"/>
                  <a:gd name="T97" fmla="*/ 94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4"/>
                  <a:gd name="T148" fmla="*/ 0 h 238"/>
                  <a:gd name="T149" fmla="*/ 434 w 434"/>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4" h="238">
                    <a:moveTo>
                      <a:pt x="0" y="94"/>
                    </a:moveTo>
                    <a:lnTo>
                      <a:pt x="38" y="99"/>
                    </a:lnTo>
                    <a:lnTo>
                      <a:pt x="79" y="92"/>
                    </a:lnTo>
                    <a:lnTo>
                      <a:pt x="61" y="114"/>
                    </a:lnTo>
                    <a:lnTo>
                      <a:pt x="78" y="114"/>
                    </a:lnTo>
                    <a:lnTo>
                      <a:pt x="66" y="137"/>
                    </a:lnTo>
                    <a:lnTo>
                      <a:pt x="95" y="117"/>
                    </a:lnTo>
                    <a:lnTo>
                      <a:pt x="115" y="112"/>
                    </a:lnTo>
                    <a:lnTo>
                      <a:pt x="113" y="123"/>
                    </a:lnTo>
                    <a:lnTo>
                      <a:pt x="124" y="112"/>
                    </a:lnTo>
                    <a:lnTo>
                      <a:pt x="128" y="127"/>
                    </a:lnTo>
                    <a:lnTo>
                      <a:pt x="136" y="112"/>
                    </a:lnTo>
                    <a:lnTo>
                      <a:pt x="150" y="107"/>
                    </a:lnTo>
                    <a:lnTo>
                      <a:pt x="148" y="120"/>
                    </a:lnTo>
                    <a:lnTo>
                      <a:pt x="152" y="149"/>
                    </a:lnTo>
                    <a:lnTo>
                      <a:pt x="161" y="167"/>
                    </a:lnTo>
                    <a:lnTo>
                      <a:pt x="164" y="191"/>
                    </a:lnTo>
                    <a:lnTo>
                      <a:pt x="159" y="209"/>
                    </a:lnTo>
                    <a:lnTo>
                      <a:pt x="159" y="220"/>
                    </a:lnTo>
                    <a:lnTo>
                      <a:pt x="169" y="214"/>
                    </a:lnTo>
                    <a:lnTo>
                      <a:pt x="167" y="237"/>
                    </a:lnTo>
                    <a:lnTo>
                      <a:pt x="186" y="219"/>
                    </a:lnTo>
                    <a:lnTo>
                      <a:pt x="198" y="201"/>
                    </a:lnTo>
                    <a:lnTo>
                      <a:pt x="203" y="184"/>
                    </a:lnTo>
                    <a:lnTo>
                      <a:pt x="211" y="161"/>
                    </a:lnTo>
                    <a:lnTo>
                      <a:pt x="214" y="142"/>
                    </a:lnTo>
                    <a:lnTo>
                      <a:pt x="215" y="111"/>
                    </a:lnTo>
                    <a:lnTo>
                      <a:pt x="226" y="88"/>
                    </a:lnTo>
                    <a:lnTo>
                      <a:pt x="246" y="84"/>
                    </a:lnTo>
                    <a:lnTo>
                      <a:pt x="290" y="102"/>
                    </a:lnTo>
                    <a:lnTo>
                      <a:pt x="366" y="109"/>
                    </a:lnTo>
                    <a:lnTo>
                      <a:pt x="419" y="137"/>
                    </a:lnTo>
                    <a:lnTo>
                      <a:pt x="433" y="137"/>
                    </a:lnTo>
                    <a:lnTo>
                      <a:pt x="428" y="117"/>
                    </a:lnTo>
                    <a:lnTo>
                      <a:pt x="422" y="105"/>
                    </a:lnTo>
                    <a:lnTo>
                      <a:pt x="407" y="79"/>
                    </a:lnTo>
                    <a:lnTo>
                      <a:pt x="390" y="59"/>
                    </a:lnTo>
                    <a:lnTo>
                      <a:pt x="366" y="32"/>
                    </a:lnTo>
                    <a:lnTo>
                      <a:pt x="338" y="12"/>
                    </a:lnTo>
                    <a:lnTo>
                      <a:pt x="309" y="2"/>
                    </a:lnTo>
                    <a:lnTo>
                      <a:pt x="275" y="2"/>
                    </a:lnTo>
                    <a:lnTo>
                      <a:pt x="259" y="0"/>
                    </a:lnTo>
                    <a:lnTo>
                      <a:pt x="226" y="5"/>
                    </a:lnTo>
                    <a:lnTo>
                      <a:pt x="200" y="24"/>
                    </a:lnTo>
                    <a:lnTo>
                      <a:pt x="178" y="43"/>
                    </a:lnTo>
                    <a:lnTo>
                      <a:pt x="144" y="61"/>
                    </a:lnTo>
                    <a:lnTo>
                      <a:pt x="124" y="67"/>
                    </a:lnTo>
                    <a:lnTo>
                      <a:pt x="10" y="87"/>
                    </a:lnTo>
                    <a:lnTo>
                      <a:pt x="0" y="94"/>
                    </a:lnTo>
                  </a:path>
                </a:pathLst>
              </a:custGeom>
              <a:solidFill>
                <a:srgbClr val="70230C"/>
              </a:solidFill>
              <a:ln w="9525" cap="rnd">
                <a:noFill/>
                <a:round/>
                <a:headEnd/>
                <a:tailEnd/>
              </a:ln>
            </p:spPr>
            <p:txBody>
              <a:bodyPr/>
              <a:lstStyle/>
              <a:p>
                <a:endParaRPr lang="en-US"/>
              </a:p>
            </p:txBody>
          </p:sp>
          <p:sp>
            <p:nvSpPr>
              <p:cNvPr id="7038" name="Freeform 872"/>
              <p:cNvSpPr>
                <a:spLocks/>
              </p:cNvSpPr>
              <p:nvPr/>
            </p:nvSpPr>
            <p:spPr bwMode="auto">
              <a:xfrm>
                <a:off x="3537" y="2448"/>
                <a:ext cx="92" cy="83"/>
              </a:xfrm>
              <a:custGeom>
                <a:avLst/>
                <a:gdLst>
                  <a:gd name="T0" fmla="*/ 91 w 92"/>
                  <a:gd name="T1" fmla="*/ 0 h 83"/>
                  <a:gd name="T2" fmla="*/ 79 w 92"/>
                  <a:gd name="T3" fmla="*/ 15 h 83"/>
                  <a:gd name="T4" fmla="*/ 66 w 92"/>
                  <a:gd name="T5" fmla="*/ 22 h 83"/>
                  <a:gd name="T6" fmla="*/ 64 w 92"/>
                  <a:gd name="T7" fmla="*/ 27 h 83"/>
                  <a:gd name="T8" fmla="*/ 63 w 92"/>
                  <a:gd name="T9" fmla="*/ 34 h 83"/>
                  <a:gd name="T10" fmla="*/ 61 w 92"/>
                  <a:gd name="T11" fmla="*/ 66 h 83"/>
                  <a:gd name="T12" fmla="*/ 58 w 92"/>
                  <a:gd name="T13" fmla="*/ 67 h 83"/>
                  <a:gd name="T14" fmla="*/ 44 w 92"/>
                  <a:gd name="T15" fmla="*/ 66 h 83"/>
                  <a:gd name="T16" fmla="*/ 38 w 92"/>
                  <a:gd name="T17" fmla="*/ 69 h 83"/>
                  <a:gd name="T18" fmla="*/ 33 w 92"/>
                  <a:gd name="T19" fmla="*/ 76 h 83"/>
                  <a:gd name="T20" fmla="*/ 32 w 92"/>
                  <a:gd name="T21" fmla="*/ 80 h 83"/>
                  <a:gd name="T22" fmla="*/ 25 w 92"/>
                  <a:gd name="T23" fmla="*/ 82 h 83"/>
                  <a:gd name="T24" fmla="*/ 13 w 92"/>
                  <a:gd name="T25" fmla="*/ 74 h 83"/>
                  <a:gd name="T26" fmla="*/ 7 w 92"/>
                  <a:gd name="T27" fmla="*/ 74 h 83"/>
                  <a:gd name="T28" fmla="*/ 0 w 92"/>
                  <a:gd name="T29" fmla="*/ 74 h 83"/>
                  <a:gd name="T30" fmla="*/ 0 w 92"/>
                  <a:gd name="T31" fmla="*/ 74 h 83"/>
                  <a:gd name="T32" fmla="*/ 5 w 92"/>
                  <a:gd name="T33" fmla="*/ 67 h 83"/>
                  <a:gd name="T34" fmla="*/ 8 w 92"/>
                  <a:gd name="T35" fmla="*/ 72 h 83"/>
                  <a:gd name="T36" fmla="*/ 28 w 92"/>
                  <a:gd name="T37" fmla="*/ 77 h 83"/>
                  <a:gd name="T38" fmla="*/ 30 w 92"/>
                  <a:gd name="T39" fmla="*/ 79 h 83"/>
                  <a:gd name="T40" fmla="*/ 36 w 92"/>
                  <a:gd name="T41" fmla="*/ 67 h 83"/>
                  <a:gd name="T42" fmla="*/ 41 w 92"/>
                  <a:gd name="T43" fmla="*/ 65 h 83"/>
                  <a:gd name="T44" fmla="*/ 39 w 92"/>
                  <a:gd name="T45" fmla="*/ 61 h 83"/>
                  <a:gd name="T46" fmla="*/ 33 w 92"/>
                  <a:gd name="T47" fmla="*/ 58 h 83"/>
                  <a:gd name="T48" fmla="*/ 43 w 92"/>
                  <a:gd name="T49" fmla="*/ 59 h 83"/>
                  <a:gd name="T50" fmla="*/ 50 w 92"/>
                  <a:gd name="T51" fmla="*/ 64 h 83"/>
                  <a:gd name="T52" fmla="*/ 54 w 92"/>
                  <a:gd name="T53" fmla="*/ 65 h 83"/>
                  <a:gd name="T54" fmla="*/ 60 w 92"/>
                  <a:gd name="T55" fmla="*/ 65 h 83"/>
                  <a:gd name="T56" fmla="*/ 61 w 92"/>
                  <a:gd name="T57" fmla="*/ 30 h 83"/>
                  <a:gd name="T58" fmla="*/ 64 w 92"/>
                  <a:gd name="T59" fmla="*/ 22 h 83"/>
                  <a:gd name="T60" fmla="*/ 77 w 92"/>
                  <a:gd name="T61" fmla="*/ 12 h 83"/>
                  <a:gd name="T62" fmla="*/ 91 w 92"/>
                  <a:gd name="T63" fmla="*/ 0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83"/>
                  <a:gd name="T98" fmla="*/ 92 w 9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83">
                    <a:moveTo>
                      <a:pt x="91" y="0"/>
                    </a:moveTo>
                    <a:lnTo>
                      <a:pt x="79" y="15"/>
                    </a:lnTo>
                    <a:lnTo>
                      <a:pt x="66" y="22"/>
                    </a:lnTo>
                    <a:lnTo>
                      <a:pt x="64" y="27"/>
                    </a:lnTo>
                    <a:lnTo>
                      <a:pt x="63" y="34"/>
                    </a:lnTo>
                    <a:lnTo>
                      <a:pt x="61" y="66"/>
                    </a:lnTo>
                    <a:lnTo>
                      <a:pt x="58" y="67"/>
                    </a:lnTo>
                    <a:lnTo>
                      <a:pt x="44" y="66"/>
                    </a:lnTo>
                    <a:lnTo>
                      <a:pt x="38" y="69"/>
                    </a:lnTo>
                    <a:lnTo>
                      <a:pt x="33" y="76"/>
                    </a:lnTo>
                    <a:lnTo>
                      <a:pt x="32" y="80"/>
                    </a:lnTo>
                    <a:lnTo>
                      <a:pt x="25" y="82"/>
                    </a:lnTo>
                    <a:lnTo>
                      <a:pt x="13" y="74"/>
                    </a:lnTo>
                    <a:lnTo>
                      <a:pt x="7" y="74"/>
                    </a:lnTo>
                    <a:lnTo>
                      <a:pt x="0" y="74"/>
                    </a:lnTo>
                    <a:lnTo>
                      <a:pt x="5" y="67"/>
                    </a:lnTo>
                    <a:lnTo>
                      <a:pt x="8" y="72"/>
                    </a:lnTo>
                    <a:lnTo>
                      <a:pt x="28" y="77"/>
                    </a:lnTo>
                    <a:lnTo>
                      <a:pt x="30" y="79"/>
                    </a:lnTo>
                    <a:lnTo>
                      <a:pt x="36" y="67"/>
                    </a:lnTo>
                    <a:lnTo>
                      <a:pt x="41" y="65"/>
                    </a:lnTo>
                    <a:lnTo>
                      <a:pt x="39" y="61"/>
                    </a:lnTo>
                    <a:lnTo>
                      <a:pt x="33" y="58"/>
                    </a:lnTo>
                    <a:lnTo>
                      <a:pt x="43" y="59"/>
                    </a:lnTo>
                    <a:lnTo>
                      <a:pt x="50" y="64"/>
                    </a:lnTo>
                    <a:lnTo>
                      <a:pt x="54" y="65"/>
                    </a:lnTo>
                    <a:lnTo>
                      <a:pt x="60" y="65"/>
                    </a:lnTo>
                    <a:lnTo>
                      <a:pt x="61" y="30"/>
                    </a:lnTo>
                    <a:lnTo>
                      <a:pt x="64" y="22"/>
                    </a:lnTo>
                    <a:lnTo>
                      <a:pt x="77" y="12"/>
                    </a:lnTo>
                    <a:lnTo>
                      <a:pt x="91" y="0"/>
                    </a:lnTo>
                  </a:path>
                </a:pathLst>
              </a:custGeom>
              <a:solidFill>
                <a:srgbClr val="000000"/>
              </a:solidFill>
              <a:ln w="9525" cap="rnd">
                <a:noFill/>
                <a:round/>
                <a:headEnd/>
                <a:tailEnd/>
              </a:ln>
            </p:spPr>
            <p:txBody>
              <a:bodyPr/>
              <a:lstStyle/>
              <a:p>
                <a:endParaRPr lang="en-US"/>
              </a:p>
            </p:txBody>
          </p:sp>
          <p:sp>
            <p:nvSpPr>
              <p:cNvPr id="7039" name="Freeform 873"/>
              <p:cNvSpPr>
                <a:spLocks/>
              </p:cNvSpPr>
              <p:nvPr/>
            </p:nvSpPr>
            <p:spPr bwMode="auto">
              <a:xfrm>
                <a:off x="3457" y="2478"/>
                <a:ext cx="103" cy="86"/>
              </a:xfrm>
              <a:custGeom>
                <a:avLst/>
                <a:gdLst>
                  <a:gd name="T0" fmla="*/ 88 w 103"/>
                  <a:gd name="T1" fmla="*/ 45 h 86"/>
                  <a:gd name="T2" fmla="*/ 98 w 103"/>
                  <a:gd name="T3" fmla="*/ 54 h 86"/>
                  <a:gd name="T4" fmla="*/ 102 w 103"/>
                  <a:gd name="T5" fmla="*/ 60 h 86"/>
                  <a:gd name="T6" fmla="*/ 96 w 103"/>
                  <a:gd name="T7" fmla="*/ 64 h 86"/>
                  <a:gd name="T8" fmla="*/ 83 w 103"/>
                  <a:gd name="T9" fmla="*/ 67 h 86"/>
                  <a:gd name="T10" fmla="*/ 74 w 103"/>
                  <a:gd name="T11" fmla="*/ 83 h 86"/>
                  <a:gd name="T12" fmla="*/ 66 w 103"/>
                  <a:gd name="T13" fmla="*/ 85 h 86"/>
                  <a:gd name="T14" fmla="*/ 51 w 103"/>
                  <a:gd name="T15" fmla="*/ 83 h 86"/>
                  <a:gd name="T16" fmla="*/ 42 w 103"/>
                  <a:gd name="T17" fmla="*/ 77 h 86"/>
                  <a:gd name="T18" fmla="*/ 26 w 103"/>
                  <a:gd name="T19" fmla="*/ 65 h 86"/>
                  <a:gd name="T20" fmla="*/ 14 w 103"/>
                  <a:gd name="T21" fmla="*/ 60 h 86"/>
                  <a:gd name="T22" fmla="*/ 8 w 103"/>
                  <a:gd name="T23" fmla="*/ 60 h 86"/>
                  <a:gd name="T24" fmla="*/ 4 w 103"/>
                  <a:gd name="T25" fmla="*/ 60 h 86"/>
                  <a:gd name="T26" fmla="*/ 0 w 103"/>
                  <a:gd name="T27" fmla="*/ 17 h 86"/>
                  <a:gd name="T28" fmla="*/ 12 w 103"/>
                  <a:gd name="T29" fmla="*/ 0 h 86"/>
                  <a:gd name="T30" fmla="*/ 12 w 103"/>
                  <a:gd name="T31" fmla="*/ 27 h 86"/>
                  <a:gd name="T32" fmla="*/ 16 w 103"/>
                  <a:gd name="T33" fmla="*/ 38 h 86"/>
                  <a:gd name="T34" fmla="*/ 49 w 103"/>
                  <a:gd name="T35" fmla="*/ 77 h 86"/>
                  <a:gd name="T36" fmla="*/ 60 w 103"/>
                  <a:gd name="T37" fmla="*/ 80 h 86"/>
                  <a:gd name="T38" fmla="*/ 68 w 103"/>
                  <a:gd name="T39" fmla="*/ 80 h 86"/>
                  <a:gd name="T40" fmla="*/ 72 w 103"/>
                  <a:gd name="T41" fmla="*/ 77 h 86"/>
                  <a:gd name="T42" fmla="*/ 80 w 103"/>
                  <a:gd name="T43" fmla="*/ 67 h 86"/>
                  <a:gd name="T44" fmla="*/ 80 w 103"/>
                  <a:gd name="T45" fmla="*/ 60 h 86"/>
                  <a:gd name="T46" fmla="*/ 94 w 103"/>
                  <a:gd name="T47" fmla="*/ 60 h 86"/>
                  <a:gd name="T48" fmla="*/ 99 w 103"/>
                  <a:gd name="T49" fmla="*/ 60 h 86"/>
                  <a:gd name="T50" fmla="*/ 98 w 103"/>
                  <a:gd name="T51" fmla="*/ 57 h 86"/>
                  <a:gd name="T52" fmla="*/ 96 w 103"/>
                  <a:gd name="T53" fmla="*/ 54 h 86"/>
                  <a:gd name="T54" fmla="*/ 88 w 103"/>
                  <a:gd name="T55" fmla="*/ 45 h 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3"/>
                  <a:gd name="T85" fmla="*/ 0 h 86"/>
                  <a:gd name="T86" fmla="*/ 103 w 103"/>
                  <a:gd name="T87" fmla="*/ 86 h 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3" h="86">
                    <a:moveTo>
                      <a:pt x="88" y="45"/>
                    </a:moveTo>
                    <a:lnTo>
                      <a:pt x="98" y="54"/>
                    </a:lnTo>
                    <a:lnTo>
                      <a:pt x="102" y="60"/>
                    </a:lnTo>
                    <a:lnTo>
                      <a:pt x="96" y="64"/>
                    </a:lnTo>
                    <a:lnTo>
                      <a:pt x="83" y="67"/>
                    </a:lnTo>
                    <a:lnTo>
                      <a:pt x="74" y="83"/>
                    </a:lnTo>
                    <a:lnTo>
                      <a:pt x="66" y="85"/>
                    </a:lnTo>
                    <a:lnTo>
                      <a:pt x="51" y="83"/>
                    </a:lnTo>
                    <a:lnTo>
                      <a:pt x="42" y="77"/>
                    </a:lnTo>
                    <a:lnTo>
                      <a:pt x="26" y="65"/>
                    </a:lnTo>
                    <a:lnTo>
                      <a:pt x="14" y="60"/>
                    </a:lnTo>
                    <a:lnTo>
                      <a:pt x="8" y="60"/>
                    </a:lnTo>
                    <a:lnTo>
                      <a:pt x="4" y="60"/>
                    </a:lnTo>
                    <a:lnTo>
                      <a:pt x="0" y="17"/>
                    </a:lnTo>
                    <a:lnTo>
                      <a:pt x="12" y="0"/>
                    </a:lnTo>
                    <a:lnTo>
                      <a:pt x="12" y="27"/>
                    </a:lnTo>
                    <a:lnTo>
                      <a:pt x="16" y="38"/>
                    </a:lnTo>
                    <a:lnTo>
                      <a:pt x="49" y="77"/>
                    </a:lnTo>
                    <a:lnTo>
                      <a:pt x="60" y="80"/>
                    </a:lnTo>
                    <a:lnTo>
                      <a:pt x="68" y="80"/>
                    </a:lnTo>
                    <a:lnTo>
                      <a:pt x="72" y="77"/>
                    </a:lnTo>
                    <a:lnTo>
                      <a:pt x="80" y="67"/>
                    </a:lnTo>
                    <a:lnTo>
                      <a:pt x="80" y="60"/>
                    </a:lnTo>
                    <a:lnTo>
                      <a:pt x="94" y="60"/>
                    </a:lnTo>
                    <a:lnTo>
                      <a:pt x="99" y="60"/>
                    </a:lnTo>
                    <a:lnTo>
                      <a:pt x="98" y="57"/>
                    </a:lnTo>
                    <a:lnTo>
                      <a:pt x="96" y="54"/>
                    </a:lnTo>
                    <a:lnTo>
                      <a:pt x="88" y="45"/>
                    </a:lnTo>
                  </a:path>
                </a:pathLst>
              </a:custGeom>
              <a:solidFill>
                <a:srgbClr val="000000"/>
              </a:solidFill>
              <a:ln w="9525" cap="rnd">
                <a:noFill/>
                <a:round/>
                <a:headEnd/>
                <a:tailEnd/>
              </a:ln>
            </p:spPr>
            <p:txBody>
              <a:bodyPr/>
              <a:lstStyle/>
              <a:p>
                <a:endParaRPr lang="en-US"/>
              </a:p>
            </p:txBody>
          </p:sp>
          <p:sp>
            <p:nvSpPr>
              <p:cNvPr id="7040" name="Freeform 874"/>
              <p:cNvSpPr>
                <a:spLocks/>
              </p:cNvSpPr>
              <p:nvPr/>
            </p:nvSpPr>
            <p:spPr bwMode="auto">
              <a:xfrm>
                <a:off x="3573" y="2456"/>
                <a:ext cx="32" cy="17"/>
              </a:xfrm>
              <a:custGeom>
                <a:avLst/>
                <a:gdLst>
                  <a:gd name="T0" fmla="*/ 5 w 32"/>
                  <a:gd name="T1" fmla="*/ 9 h 17"/>
                  <a:gd name="T2" fmla="*/ 8 w 32"/>
                  <a:gd name="T3" fmla="*/ 4 h 17"/>
                  <a:gd name="T4" fmla="*/ 22 w 32"/>
                  <a:gd name="T5" fmla="*/ 16 h 17"/>
                  <a:gd name="T6" fmla="*/ 31 w 32"/>
                  <a:gd name="T7" fmla="*/ 16 h 17"/>
                  <a:gd name="T8" fmla="*/ 25 w 32"/>
                  <a:gd name="T9" fmla="*/ 8 h 17"/>
                  <a:gd name="T10" fmla="*/ 14 w 32"/>
                  <a:gd name="T11" fmla="*/ 3 h 17"/>
                  <a:gd name="T12" fmla="*/ 0 w 32"/>
                  <a:gd name="T13" fmla="*/ 0 h 17"/>
                  <a:gd name="T14" fmla="*/ 0 w 32"/>
                  <a:gd name="T15" fmla="*/ 4 h 17"/>
                  <a:gd name="T16" fmla="*/ 5 w 32"/>
                  <a:gd name="T17" fmla="*/ 9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7"/>
                  <a:gd name="T29" fmla="*/ 32 w 3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7">
                    <a:moveTo>
                      <a:pt x="5" y="9"/>
                    </a:moveTo>
                    <a:lnTo>
                      <a:pt x="8" y="4"/>
                    </a:lnTo>
                    <a:lnTo>
                      <a:pt x="22" y="16"/>
                    </a:lnTo>
                    <a:lnTo>
                      <a:pt x="31" y="16"/>
                    </a:lnTo>
                    <a:lnTo>
                      <a:pt x="25" y="8"/>
                    </a:lnTo>
                    <a:lnTo>
                      <a:pt x="14" y="3"/>
                    </a:lnTo>
                    <a:lnTo>
                      <a:pt x="0" y="0"/>
                    </a:lnTo>
                    <a:lnTo>
                      <a:pt x="0" y="4"/>
                    </a:lnTo>
                    <a:lnTo>
                      <a:pt x="5" y="9"/>
                    </a:lnTo>
                  </a:path>
                </a:pathLst>
              </a:custGeom>
              <a:solidFill>
                <a:srgbClr val="000000"/>
              </a:solidFill>
              <a:ln w="9525" cap="rnd">
                <a:noFill/>
                <a:round/>
                <a:headEnd/>
                <a:tailEnd/>
              </a:ln>
            </p:spPr>
            <p:txBody>
              <a:bodyPr/>
              <a:lstStyle/>
              <a:p>
                <a:endParaRPr lang="en-US"/>
              </a:p>
            </p:txBody>
          </p:sp>
          <p:sp>
            <p:nvSpPr>
              <p:cNvPr id="7041" name="Freeform 875"/>
              <p:cNvSpPr>
                <a:spLocks/>
              </p:cNvSpPr>
              <p:nvPr/>
            </p:nvSpPr>
            <p:spPr bwMode="auto">
              <a:xfrm>
                <a:off x="3581" y="2459"/>
                <a:ext cx="17" cy="17"/>
              </a:xfrm>
              <a:custGeom>
                <a:avLst/>
                <a:gdLst>
                  <a:gd name="T0" fmla="*/ 16 w 17"/>
                  <a:gd name="T1" fmla="*/ 2 h 17"/>
                  <a:gd name="T2" fmla="*/ 8 w 17"/>
                  <a:gd name="T3" fmla="*/ 9 h 17"/>
                  <a:gd name="T4" fmla="*/ 8 w 17"/>
                  <a:gd name="T5" fmla="*/ 16 h 17"/>
                  <a:gd name="T6" fmla="*/ 0 w 17"/>
                  <a:gd name="T7" fmla="*/ 6 h 17"/>
                  <a:gd name="T8" fmla="*/ 4 w 17"/>
                  <a:gd name="T9" fmla="*/ 8 h 17"/>
                  <a:gd name="T10" fmla="*/ 4 w 17"/>
                  <a:gd name="T11" fmla="*/ 4 h 17"/>
                  <a:gd name="T12" fmla="*/ 8 w 17"/>
                  <a:gd name="T13" fmla="*/ 0 h 17"/>
                  <a:gd name="T14" fmla="*/ 16 w 17"/>
                  <a:gd name="T15" fmla="*/ 2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2"/>
                    </a:moveTo>
                    <a:lnTo>
                      <a:pt x="8" y="9"/>
                    </a:lnTo>
                    <a:lnTo>
                      <a:pt x="8" y="16"/>
                    </a:lnTo>
                    <a:lnTo>
                      <a:pt x="0" y="6"/>
                    </a:lnTo>
                    <a:lnTo>
                      <a:pt x="4" y="8"/>
                    </a:lnTo>
                    <a:lnTo>
                      <a:pt x="4" y="4"/>
                    </a:lnTo>
                    <a:lnTo>
                      <a:pt x="8" y="0"/>
                    </a:lnTo>
                    <a:lnTo>
                      <a:pt x="16" y="2"/>
                    </a:lnTo>
                  </a:path>
                </a:pathLst>
              </a:custGeom>
              <a:solidFill>
                <a:srgbClr val="000000"/>
              </a:solidFill>
              <a:ln w="9525" cap="rnd">
                <a:noFill/>
                <a:round/>
                <a:headEnd/>
                <a:tailEnd/>
              </a:ln>
            </p:spPr>
            <p:txBody>
              <a:bodyPr/>
              <a:lstStyle/>
              <a:p>
                <a:endParaRPr lang="en-US"/>
              </a:p>
            </p:txBody>
          </p:sp>
          <p:sp>
            <p:nvSpPr>
              <p:cNvPr id="7042" name="Freeform 876"/>
              <p:cNvSpPr>
                <a:spLocks/>
              </p:cNvSpPr>
              <p:nvPr/>
            </p:nvSpPr>
            <p:spPr bwMode="auto">
              <a:xfrm>
                <a:off x="3579" y="2447"/>
                <a:ext cx="34" cy="17"/>
              </a:xfrm>
              <a:custGeom>
                <a:avLst/>
                <a:gdLst>
                  <a:gd name="T0" fmla="*/ 26 w 34"/>
                  <a:gd name="T1" fmla="*/ 14 h 17"/>
                  <a:gd name="T2" fmla="*/ 30 w 34"/>
                  <a:gd name="T3" fmla="*/ 16 h 17"/>
                  <a:gd name="T4" fmla="*/ 33 w 34"/>
                  <a:gd name="T5" fmla="*/ 12 h 17"/>
                  <a:gd name="T6" fmla="*/ 27 w 34"/>
                  <a:gd name="T7" fmla="*/ 7 h 17"/>
                  <a:gd name="T8" fmla="*/ 21 w 34"/>
                  <a:gd name="T9" fmla="*/ 1 h 17"/>
                  <a:gd name="T10" fmla="*/ 0 w 34"/>
                  <a:gd name="T11" fmla="*/ 0 h 17"/>
                  <a:gd name="T12" fmla="*/ 17 w 34"/>
                  <a:gd name="T13" fmla="*/ 4 h 17"/>
                  <a:gd name="T14" fmla="*/ 21 w 34"/>
                  <a:gd name="T15" fmla="*/ 7 h 17"/>
                  <a:gd name="T16" fmla="*/ 22 w 34"/>
                  <a:gd name="T17" fmla="*/ 11 h 17"/>
                  <a:gd name="T18" fmla="*/ 26 w 34"/>
                  <a:gd name="T19" fmla="*/ 1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7"/>
                  <a:gd name="T32" fmla="*/ 34 w 3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7">
                    <a:moveTo>
                      <a:pt x="26" y="14"/>
                    </a:moveTo>
                    <a:lnTo>
                      <a:pt x="30" y="16"/>
                    </a:lnTo>
                    <a:lnTo>
                      <a:pt x="33" y="12"/>
                    </a:lnTo>
                    <a:lnTo>
                      <a:pt x="27" y="7"/>
                    </a:lnTo>
                    <a:lnTo>
                      <a:pt x="21" y="1"/>
                    </a:lnTo>
                    <a:lnTo>
                      <a:pt x="0" y="0"/>
                    </a:lnTo>
                    <a:lnTo>
                      <a:pt x="17" y="4"/>
                    </a:lnTo>
                    <a:lnTo>
                      <a:pt x="21" y="7"/>
                    </a:lnTo>
                    <a:lnTo>
                      <a:pt x="22" y="11"/>
                    </a:lnTo>
                    <a:lnTo>
                      <a:pt x="26" y="14"/>
                    </a:lnTo>
                  </a:path>
                </a:pathLst>
              </a:custGeom>
              <a:solidFill>
                <a:srgbClr val="000000"/>
              </a:solidFill>
              <a:ln w="9525" cap="rnd">
                <a:noFill/>
                <a:round/>
                <a:headEnd/>
                <a:tailEnd/>
              </a:ln>
            </p:spPr>
            <p:txBody>
              <a:bodyPr/>
              <a:lstStyle/>
              <a:p>
                <a:endParaRPr lang="en-US"/>
              </a:p>
            </p:txBody>
          </p:sp>
          <p:sp>
            <p:nvSpPr>
              <p:cNvPr id="7043" name="Freeform 877"/>
              <p:cNvSpPr>
                <a:spLocks/>
              </p:cNvSpPr>
              <p:nvPr/>
            </p:nvSpPr>
            <p:spPr bwMode="auto">
              <a:xfrm>
                <a:off x="3583" y="2474"/>
                <a:ext cx="17" cy="17"/>
              </a:xfrm>
              <a:custGeom>
                <a:avLst/>
                <a:gdLst>
                  <a:gd name="T0" fmla="*/ 0 w 17"/>
                  <a:gd name="T1" fmla="*/ 0 h 17"/>
                  <a:gd name="T2" fmla="*/ 0 w 17"/>
                  <a:gd name="T3" fmla="*/ 16 h 17"/>
                  <a:gd name="T4" fmla="*/ 16 w 17"/>
                  <a:gd name="T5" fmla="*/ 4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4"/>
                    </a:lnTo>
                    <a:lnTo>
                      <a:pt x="0" y="0"/>
                    </a:lnTo>
                  </a:path>
                </a:pathLst>
              </a:custGeom>
              <a:solidFill>
                <a:srgbClr val="000000"/>
              </a:solidFill>
              <a:ln w="9525" cap="rnd">
                <a:noFill/>
                <a:round/>
                <a:headEnd/>
                <a:tailEnd/>
              </a:ln>
            </p:spPr>
            <p:txBody>
              <a:bodyPr/>
              <a:lstStyle/>
              <a:p>
                <a:endParaRPr lang="en-US"/>
              </a:p>
            </p:txBody>
          </p:sp>
          <p:sp>
            <p:nvSpPr>
              <p:cNvPr id="7044" name="Freeform 878"/>
              <p:cNvSpPr>
                <a:spLocks/>
              </p:cNvSpPr>
              <p:nvPr/>
            </p:nvSpPr>
            <p:spPr bwMode="auto">
              <a:xfrm>
                <a:off x="3574" y="2381"/>
                <a:ext cx="98" cy="81"/>
              </a:xfrm>
              <a:custGeom>
                <a:avLst/>
                <a:gdLst>
                  <a:gd name="T0" fmla="*/ 53 w 98"/>
                  <a:gd name="T1" fmla="*/ 24 h 81"/>
                  <a:gd name="T2" fmla="*/ 57 w 98"/>
                  <a:gd name="T3" fmla="*/ 39 h 81"/>
                  <a:gd name="T4" fmla="*/ 43 w 98"/>
                  <a:gd name="T5" fmla="*/ 22 h 81"/>
                  <a:gd name="T6" fmla="*/ 49 w 98"/>
                  <a:gd name="T7" fmla="*/ 39 h 81"/>
                  <a:gd name="T8" fmla="*/ 37 w 98"/>
                  <a:gd name="T9" fmla="*/ 29 h 81"/>
                  <a:gd name="T10" fmla="*/ 43 w 98"/>
                  <a:gd name="T11" fmla="*/ 41 h 81"/>
                  <a:gd name="T12" fmla="*/ 29 w 98"/>
                  <a:gd name="T13" fmla="*/ 34 h 81"/>
                  <a:gd name="T14" fmla="*/ 20 w 98"/>
                  <a:gd name="T15" fmla="*/ 24 h 81"/>
                  <a:gd name="T16" fmla="*/ 13 w 98"/>
                  <a:gd name="T17" fmla="*/ 16 h 81"/>
                  <a:gd name="T18" fmla="*/ 7 w 98"/>
                  <a:gd name="T19" fmla="*/ 0 h 81"/>
                  <a:gd name="T20" fmla="*/ 7 w 98"/>
                  <a:gd name="T21" fmla="*/ 15 h 81"/>
                  <a:gd name="T22" fmla="*/ 12 w 98"/>
                  <a:gd name="T23" fmla="*/ 30 h 81"/>
                  <a:gd name="T24" fmla="*/ 0 w 98"/>
                  <a:gd name="T25" fmla="*/ 17 h 81"/>
                  <a:gd name="T26" fmla="*/ 7 w 98"/>
                  <a:gd name="T27" fmla="*/ 32 h 81"/>
                  <a:gd name="T28" fmla="*/ 18 w 98"/>
                  <a:gd name="T29" fmla="*/ 42 h 81"/>
                  <a:gd name="T30" fmla="*/ 32 w 98"/>
                  <a:gd name="T31" fmla="*/ 47 h 81"/>
                  <a:gd name="T32" fmla="*/ 45 w 98"/>
                  <a:gd name="T33" fmla="*/ 51 h 81"/>
                  <a:gd name="T34" fmla="*/ 49 w 98"/>
                  <a:gd name="T35" fmla="*/ 55 h 81"/>
                  <a:gd name="T36" fmla="*/ 57 w 98"/>
                  <a:gd name="T37" fmla="*/ 66 h 81"/>
                  <a:gd name="T38" fmla="*/ 60 w 98"/>
                  <a:gd name="T39" fmla="*/ 70 h 81"/>
                  <a:gd name="T40" fmla="*/ 68 w 98"/>
                  <a:gd name="T41" fmla="*/ 74 h 81"/>
                  <a:gd name="T42" fmla="*/ 76 w 98"/>
                  <a:gd name="T43" fmla="*/ 77 h 81"/>
                  <a:gd name="T44" fmla="*/ 82 w 98"/>
                  <a:gd name="T45" fmla="*/ 77 h 81"/>
                  <a:gd name="T46" fmla="*/ 79 w 98"/>
                  <a:gd name="T47" fmla="*/ 67 h 81"/>
                  <a:gd name="T48" fmla="*/ 87 w 98"/>
                  <a:gd name="T49" fmla="*/ 80 h 81"/>
                  <a:gd name="T50" fmla="*/ 93 w 98"/>
                  <a:gd name="T51" fmla="*/ 76 h 81"/>
                  <a:gd name="T52" fmla="*/ 97 w 98"/>
                  <a:gd name="T53" fmla="*/ 66 h 81"/>
                  <a:gd name="T54" fmla="*/ 90 w 98"/>
                  <a:gd name="T55" fmla="*/ 52 h 81"/>
                  <a:gd name="T56" fmla="*/ 84 w 98"/>
                  <a:gd name="T57" fmla="*/ 35 h 81"/>
                  <a:gd name="T58" fmla="*/ 65 w 98"/>
                  <a:gd name="T59" fmla="*/ 2 h 81"/>
                  <a:gd name="T60" fmla="*/ 81 w 98"/>
                  <a:gd name="T61" fmla="*/ 35 h 81"/>
                  <a:gd name="T62" fmla="*/ 90 w 98"/>
                  <a:gd name="T63" fmla="*/ 61 h 81"/>
                  <a:gd name="T64" fmla="*/ 81 w 98"/>
                  <a:gd name="T65" fmla="*/ 54 h 81"/>
                  <a:gd name="T66" fmla="*/ 70 w 98"/>
                  <a:gd name="T67" fmla="*/ 49 h 81"/>
                  <a:gd name="T68" fmla="*/ 63 w 98"/>
                  <a:gd name="T69" fmla="*/ 42 h 81"/>
                  <a:gd name="T70" fmla="*/ 53 w 98"/>
                  <a:gd name="T71" fmla="*/ 24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81"/>
                  <a:gd name="T110" fmla="*/ 98 w 98"/>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81">
                    <a:moveTo>
                      <a:pt x="53" y="24"/>
                    </a:moveTo>
                    <a:lnTo>
                      <a:pt x="57" y="39"/>
                    </a:lnTo>
                    <a:lnTo>
                      <a:pt x="43" y="22"/>
                    </a:lnTo>
                    <a:lnTo>
                      <a:pt x="49" y="39"/>
                    </a:lnTo>
                    <a:lnTo>
                      <a:pt x="37" y="29"/>
                    </a:lnTo>
                    <a:lnTo>
                      <a:pt x="43" y="41"/>
                    </a:lnTo>
                    <a:lnTo>
                      <a:pt x="29" y="34"/>
                    </a:lnTo>
                    <a:lnTo>
                      <a:pt x="20" y="24"/>
                    </a:lnTo>
                    <a:lnTo>
                      <a:pt x="13" y="16"/>
                    </a:lnTo>
                    <a:lnTo>
                      <a:pt x="7" y="0"/>
                    </a:lnTo>
                    <a:lnTo>
                      <a:pt x="7" y="15"/>
                    </a:lnTo>
                    <a:lnTo>
                      <a:pt x="12" y="30"/>
                    </a:lnTo>
                    <a:lnTo>
                      <a:pt x="0" y="17"/>
                    </a:lnTo>
                    <a:lnTo>
                      <a:pt x="7" y="32"/>
                    </a:lnTo>
                    <a:lnTo>
                      <a:pt x="18" y="42"/>
                    </a:lnTo>
                    <a:lnTo>
                      <a:pt x="32" y="47"/>
                    </a:lnTo>
                    <a:lnTo>
                      <a:pt x="45" y="51"/>
                    </a:lnTo>
                    <a:lnTo>
                      <a:pt x="49" y="55"/>
                    </a:lnTo>
                    <a:lnTo>
                      <a:pt x="57" y="66"/>
                    </a:lnTo>
                    <a:lnTo>
                      <a:pt x="60" y="70"/>
                    </a:lnTo>
                    <a:lnTo>
                      <a:pt x="68" y="74"/>
                    </a:lnTo>
                    <a:lnTo>
                      <a:pt x="76" y="77"/>
                    </a:lnTo>
                    <a:lnTo>
                      <a:pt x="82" y="77"/>
                    </a:lnTo>
                    <a:lnTo>
                      <a:pt x="79" y="67"/>
                    </a:lnTo>
                    <a:lnTo>
                      <a:pt x="87" y="80"/>
                    </a:lnTo>
                    <a:lnTo>
                      <a:pt x="93" y="76"/>
                    </a:lnTo>
                    <a:lnTo>
                      <a:pt x="97" y="66"/>
                    </a:lnTo>
                    <a:lnTo>
                      <a:pt x="90" y="52"/>
                    </a:lnTo>
                    <a:lnTo>
                      <a:pt x="84" y="35"/>
                    </a:lnTo>
                    <a:lnTo>
                      <a:pt x="65" y="2"/>
                    </a:lnTo>
                    <a:lnTo>
                      <a:pt x="81" y="35"/>
                    </a:lnTo>
                    <a:lnTo>
                      <a:pt x="90" y="61"/>
                    </a:lnTo>
                    <a:lnTo>
                      <a:pt x="81" y="54"/>
                    </a:lnTo>
                    <a:lnTo>
                      <a:pt x="70" y="49"/>
                    </a:lnTo>
                    <a:lnTo>
                      <a:pt x="63" y="42"/>
                    </a:lnTo>
                    <a:lnTo>
                      <a:pt x="53" y="24"/>
                    </a:lnTo>
                  </a:path>
                </a:pathLst>
              </a:custGeom>
              <a:solidFill>
                <a:srgbClr val="000000"/>
              </a:solidFill>
              <a:ln w="9525" cap="rnd">
                <a:noFill/>
                <a:round/>
                <a:headEnd/>
                <a:tailEnd/>
              </a:ln>
            </p:spPr>
            <p:txBody>
              <a:bodyPr/>
              <a:lstStyle/>
              <a:p>
                <a:endParaRPr lang="en-US"/>
              </a:p>
            </p:txBody>
          </p:sp>
          <p:sp>
            <p:nvSpPr>
              <p:cNvPr id="7045" name="Freeform 879"/>
              <p:cNvSpPr>
                <a:spLocks/>
              </p:cNvSpPr>
              <p:nvPr/>
            </p:nvSpPr>
            <p:spPr bwMode="auto">
              <a:xfrm>
                <a:off x="3386" y="2375"/>
                <a:ext cx="211" cy="230"/>
              </a:xfrm>
              <a:custGeom>
                <a:avLst/>
                <a:gdLst>
                  <a:gd name="T0" fmla="*/ 197 w 211"/>
                  <a:gd name="T1" fmla="*/ 48 h 230"/>
                  <a:gd name="T2" fmla="*/ 189 w 211"/>
                  <a:gd name="T3" fmla="*/ 52 h 230"/>
                  <a:gd name="T4" fmla="*/ 186 w 211"/>
                  <a:gd name="T5" fmla="*/ 58 h 230"/>
                  <a:gd name="T6" fmla="*/ 162 w 211"/>
                  <a:gd name="T7" fmla="*/ 69 h 230"/>
                  <a:gd name="T8" fmla="*/ 139 w 211"/>
                  <a:gd name="T9" fmla="*/ 68 h 230"/>
                  <a:gd name="T10" fmla="*/ 116 w 211"/>
                  <a:gd name="T11" fmla="*/ 76 h 230"/>
                  <a:gd name="T12" fmla="*/ 114 w 211"/>
                  <a:gd name="T13" fmla="*/ 90 h 230"/>
                  <a:gd name="T14" fmla="*/ 105 w 211"/>
                  <a:gd name="T15" fmla="*/ 106 h 230"/>
                  <a:gd name="T16" fmla="*/ 92 w 211"/>
                  <a:gd name="T17" fmla="*/ 126 h 230"/>
                  <a:gd name="T18" fmla="*/ 92 w 211"/>
                  <a:gd name="T19" fmla="*/ 123 h 230"/>
                  <a:gd name="T20" fmla="*/ 100 w 211"/>
                  <a:gd name="T21" fmla="*/ 106 h 230"/>
                  <a:gd name="T22" fmla="*/ 106 w 211"/>
                  <a:gd name="T23" fmla="*/ 90 h 230"/>
                  <a:gd name="T24" fmla="*/ 108 w 211"/>
                  <a:gd name="T25" fmla="*/ 74 h 230"/>
                  <a:gd name="T26" fmla="*/ 123 w 211"/>
                  <a:gd name="T27" fmla="*/ 63 h 230"/>
                  <a:gd name="T28" fmla="*/ 102 w 211"/>
                  <a:gd name="T29" fmla="*/ 59 h 230"/>
                  <a:gd name="T30" fmla="*/ 108 w 211"/>
                  <a:gd name="T31" fmla="*/ 36 h 230"/>
                  <a:gd name="T32" fmla="*/ 94 w 211"/>
                  <a:gd name="T33" fmla="*/ 26 h 230"/>
                  <a:gd name="T34" fmla="*/ 80 w 211"/>
                  <a:gd name="T35" fmla="*/ 28 h 230"/>
                  <a:gd name="T36" fmla="*/ 67 w 211"/>
                  <a:gd name="T37" fmla="*/ 46 h 230"/>
                  <a:gd name="T38" fmla="*/ 67 w 211"/>
                  <a:gd name="T39" fmla="*/ 61 h 230"/>
                  <a:gd name="T40" fmla="*/ 83 w 211"/>
                  <a:gd name="T41" fmla="*/ 52 h 230"/>
                  <a:gd name="T42" fmla="*/ 67 w 211"/>
                  <a:gd name="T43" fmla="*/ 66 h 230"/>
                  <a:gd name="T44" fmla="*/ 61 w 211"/>
                  <a:gd name="T45" fmla="*/ 106 h 230"/>
                  <a:gd name="T46" fmla="*/ 64 w 211"/>
                  <a:gd name="T47" fmla="*/ 149 h 230"/>
                  <a:gd name="T48" fmla="*/ 78 w 211"/>
                  <a:gd name="T49" fmla="*/ 190 h 230"/>
                  <a:gd name="T50" fmla="*/ 80 w 211"/>
                  <a:gd name="T51" fmla="*/ 171 h 230"/>
                  <a:gd name="T52" fmla="*/ 92 w 211"/>
                  <a:gd name="T53" fmla="*/ 205 h 230"/>
                  <a:gd name="T54" fmla="*/ 99 w 211"/>
                  <a:gd name="T55" fmla="*/ 191 h 230"/>
                  <a:gd name="T56" fmla="*/ 100 w 211"/>
                  <a:gd name="T57" fmla="*/ 225 h 230"/>
                  <a:gd name="T58" fmla="*/ 91 w 211"/>
                  <a:gd name="T59" fmla="*/ 229 h 230"/>
                  <a:gd name="T60" fmla="*/ 72 w 211"/>
                  <a:gd name="T61" fmla="*/ 195 h 230"/>
                  <a:gd name="T62" fmla="*/ 60 w 211"/>
                  <a:gd name="T63" fmla="*/ 136 h 230"/>
                  <a:gd name="T64" fmla="*/ 58 w 211"/>
                  <a:gd name="T65" fmla="*/ 96 h 230"/>
                  <a:gd name="T66" fmla="*/ 49 w 211"/>
                  <a:gd name="T67" fmla="*/ 111 h 230"/>
                  <a:gd name="T68" fmla="*/ 38 w 211"/>
                  <a:gd name="T69" fmla="*/ 106 h 230"/>
                  <a:gd name="T70" fmla="*/ 33 w 211"/>
                  <a:gd name="T71" fmla="*/ 56 h 230"/>
                  <a:gd name="T72" fmla="*/ 25 w 211"/>
                  <a:gd name="T73" fmla="*/ 109 h 230"/>
                  <a:gd name="T74" fmla="*/ 13 w 211"/>
                  <a:gd name="T75" fmla="*/ 63 h 230"/>
                  <a:gd name="T76" fmla="*/ 16 w 211"/>
                  <a:gd name="T77" fmla="*/ 123 h 230"/>
                  <a:gd name="T78" fmla="*/ 0 w 211"/>
                  <a:gd name="T79" fmla="*/ 59 h 230"/>
                  <a:gd name="T80" fmla="*/ 21 w 211"/>
                  <a:gd name="T81" fmla="*/ 31 h 230"/>
                  <a:gd name="T82" fmla="*/ 37 w 211"/>
                  <a:gd name="T83" fmla="*/ 28 h 230"/>
                  <a:gd name="T84" fmla="*/ 46 w 211"/>
                  <a:gd name="T85" fmla="*/ 32 h 230"/>
                  <a:gd name="T86" fmla="*/ 94 w 211"/>
                  <a:gd name="T87" fmla="*/ 16 h 230"/>
                  <a:gd name="T88" fmla="*/ 106 w 211"/>
                  <a:gd name="T89" fmla="*/ 14 h 230"/>
                  <a:gd name="T90" fmla="*/ 108 w 211"/>
                  <a:gd name="T91" fmla="*/ 8 h 230"/>
                  <a:gd name="T92" fmla="*/ 141 w 211"/>
                  <a:gd name="T93" fmla="*/ 17 h 230"/>
                  <a:gd name="T94" fmla="*/ 147 w 211"/>
                  <a:gd name="T95" fmla="*/ 16 h 230"/>
                  <a:gd name="T96" fmla="*/ 179 w 211"/>
                  <a:gd name="T97" fmla="*/ 32 h 230"/>
                  <a:gd name="T98" fmla="*/ 210 w 211"/>
                  <a:gd name="T99" fmla="*/ 48 h 2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
                  <a:gd name="T151" fmla="*/ 0 h 230"/>
                  <a:gd name="T152" fmla="*/ 211 w 211"/>
                  <a:gd name="T153" fmla="*/ 230 h 2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 h="230">
                    <a:moveTo>
                      <a:pt x="210" y="48"/>
                    </a:moveTo>
                    <a:lnTo>
                      <a:pt x="197" y="48"/>
                    </a:lnTo>
                    <a:lnTo>
                      <a:pt x="203" y="52"/>
                    </a:lnTo>
                    <a:lnTo>
                      <a:pt x="189" y="52"/>
                    </a:lnTo>
                    <a:lnTo>
                      <a:pt x="198" y="56"/>
                    </a:lnTo>
                    <a:lnTo>
                      <a:pt x="186" y="58"/>
                    </a:lnTo>
                    <a:lnTo>
                      <a:pt x="173" y="64"/>
                    </a:lnTo>
                    <a:lnTo>
                      <a:pt x="162" y="69"/>
                    </a:lnTo>
                    <a:lnTo>
                      <a:pt x="148" y="68"/>
                    </a:lnTo>
                    <a:lnTo>
                      <a:pt x="139" y="68"/>
                    </a:lnTo>
                    <a:lnTo>
                      <a:pt x="123" y="70"/>
                    </a:lnTo>
                    <a:lnTo>
                      <a:pt x="116" y="76"/>
                    </a:lnTo>
                    <a:lnTo>
                      <a:pt x="114" y="83"/>
                    </a:lnTo>
                    <a:lnTo>
                      <a:pt x="114" y="90"/>
                    </a:lnTo>
                    <a:lnTo>
                      <a:pt x="111" y="99"/>
                    </a:lnTo>
                    <a:lnTo>
                      <a:pt x="105" y="106"/>
                    </a:lnTo>
                    <a:lnTo>
                      <a:pt x="99" y="114"/>
                    </a:lnTo>
                    <a:lnTo>
                      <a:pt x="92" y="126"/>
                    </a:lnTo>
                    <a:lnTo>
                      <a:pt x="92" y="138"/>
                    </a:lnTo>
                    <a:lnTo>
                      <a:pt x="92" y="123"/>
                    </a:lnTo>
                    <a:lnTo>
                      <a:pt x="94" y="116"/>
                    </a:lnTo>
                    <a:lnTo>
                      <a:pt x="100" y="106"/>
                    </a:lnTo>
                    <a:lnTo>
                      <a:pt x="105" y="97"/>
                    </a:lnTo>
                    <a:lnTo>
                      <a:pt x="106" y="90"/>
                    </a:lnTo>
                    <a:lnTo>
                      <a:pt x="105" y="80"/>
                    </a:lnTo>
                    <a:lnTo>
                      <a:pt x="108" y="74"/>
                    </a:lnTo>
                    <a:lnTo>
                      <a:pt x="114" y="68"/>
                    </a:lnTo>
                    <a:lnTo>
                      <a:pt x="123" y="63"/>
                    </a:lnTo>
                    <a:lnTo>
                      <a:pt x="108" y="56"/>
                    </a:lnTo>
                    <a:lnTo>
                      <a:pt x="102" y="59"/>
                    </a:lnTo>
                    <a:lnTo>
                      <a:pt x="108" y="48"/>
                    </a:lnTo>
                    <a:lnTo>
                      <a:pt x="108" y="36"/>
                    </a:lnTo>
                    <a:lnTo>
                      <a:pt x="105" y="29"/>
                    </a:lnTo>
                    <a:lnTo>
                      <a:pt x="94" y="26"/>
                    </a:lnTo>
                    <a:lnTo>
                      <a:pt x="88" y="26"/>
                    </a:lnTo>
                    <a:lnTo>
                      <a:pt x="80" y="28"/>
                    </a:lnTo>
                    <a:lnTo>
                      <a:pt x="72" y="36"/>
                    </a:lnTo>
                    <a:lnTo>
                      <a:pt x="67" y="46"/>
                    </a:lnTo>
                    <a:lnTo>
                      <a:pt x="67" y="53"/>
                    </a:lnTo>
                    <a:lnTo>
                      <a:pt x="67" y="61"/>
                    </a:lnTo>
                    <a:lnTo>
                      <a:pt x="77" y="52"/>
                    </a:lnTo>
                    <a:lnTo>
                      <a:pt x="83" y="52"/>
                    </a:lnTo>
                    <a:lnTo>
                      <a:pt x="78" y="56"/>
                    </a:lnTo>
                    <a:lnTo>
                      <a:pt x="67" y="66"/>
                    </a:lnTo>
                    <a:lnTo>
                      <a:pt x="62" y="79"/>
                    </a:lnTo>
                    <a:lnTo>
                      <a:pt x="61" y="106"/>
                    </a:lnTo>
                    <a:lnTo>
                      <a:pt x="61" y="126"/>
                    </a:lnTo>
                    <a:lnTo>
                      <a:pt x="64" y="149"/>
                    </a:lnTo>
                    <a:lnTo>
                      <a:pt x="74" y="186"/>
                    </a:lnTo>
                    <a:lnTo>
                      <a:pt x="78" y="190"/>
                    </a:lnTo>
                    <a:lnTo>
                      <a:pt x="81" y="186"/>
                    </a:lnTo>
                    <a:lnTo>
                      <a:pt x="80" y="171"/>
                    </a:lnTo>
                    <a:lnTo>
                      <a:pt x="85" y="190"/>
                    </a:lnTo>
                    <a:lnTo>
                      <a:pt x="92" y="205"/>
                    </a:lnTo>
                    <a:lnTo>
                      <a:pt x="94" y="191"/>
                    </a:lnTo>
                    <a:lnTo>
                      <a:pt x="99" y="191"/>
                    </a:lnTo>
                    <a:lnTo>
                      <a:pt x="102" y="212"/>
                    </a:lnTo>
                    <a:lnTo>
                      <a:pt x="100" y="225"/>
                    </a:lnTo>
                    <a:lnTo>
                      <a:pt x="97" y="229"/>
                    </a:lnTo>
                    <a:lnTo>
                      <a:pt x="91" y="229"/>
                    </a:lnTo>
                    <a:lnTo>
                      <a:pt x="83" y="222"/>
                    </a:lnTo>
                    <a:lnTo>
                      <a:pt x="72" y="195"/>
                    </a:lnTo>
                    <a:lnTo>
                      <a:pt x="67" y="178"/>
                    </a:lnTo>
                    <a:lnTo>
                      <a:pt x="60" y="136"/>
                    </a:lnTo>
                    <a:lnTo>
                      <a:pt x="58" y="116"/>
                    </a:lnTo>
                    <a:lnTo>
                      <a:pt x="58" y="96"/>
                    </a:lnTo>
                    <a:lnTo>
                      <a:pt x="60" y="79"/>
                    </a:lnTo>
                    <a:lnTo>
                      <a:pt x="49" y="111"/>
                    </a:lnTo>
                    <a:lnTo>
                      <a:pt x="49" y="64"/>
                    </a:lnTo>
                    <a:lnTo>
                      <a:pt x="38" y="106"/>
                    </a:lnTo>
                    <a:lnTo>
                      <a:pt x="33" y="79"/>
                    </a:lnTo>
                    <a:lnTo>
                      <a:pt x="33" y="56"/>
                    </a:lnTo>
                    <a:lnTo>
                      <a:pt x="26" y="76"/>
                    </a:lnTo>
                    <a:lnTo>
                      <a:pt x="25" y="109"/>
                    </a:lnTo>
                    <a:lnTo>
                      <a:pt x="13" y="84"/>
                    </a:lnTo>
                    <a:lnTo>
                      <a:pt x="13" y="63"/>
                    </a:lnTo>
                    <a:lnTo>
                      <a:pt x="8" y="88"/>
                    </a:lnTo>
                    <a:lnTo>
                      <a:pt x="16" y="123"/>
                    </a:lnTo>
                    <a:lnTo>
                      <a:pt x="1" y="79"/>
                    </a:lnTo>
                    <a:lnTo>
                      <a:pt x="0" y="59"/>
                    </a:lnTo>
                    <a:lnTo>
                      <a:pt x="8" y="41"/>
                    </a:lnTo>
                    <a:lnTo>
                      <a:pt x="21" y="31"/>
                    </a:lnTo>
                    <a:lnTo>
                      <a:pt x="21" y="41"/>
                    </a:lnTo>
                    <a:lnTo>
                      <a:pt x="37" y="28"/>
                    </a:lnTo>
                    <a:lnTo>
                      <a:pt x="49" y="24"/>
                    </a:lnTo>
                    <a:lnTo>
                      <a:pt x="46" y="32"/>
                    </a:lnTo>
                    <a:lnTo>
                      <a:pt x="66" y="21"/>
                    </a:lnTo>
                    <a:lnTo>
                      <a:pt x="94" y="16"/>
                    </a:lnTo>
                    <a:lnTo>
                      <a:pt x="127" y="26"/>
                    </a:lnTo>
                    <a:lnTo>
                      <a:pt x="106" y="14"/>
                    </a:lnTo>
                    <a:lnTo>
                      <a:pt x="75" y="9"/>
                    </a:lnTo>
                    <a:lnTo>
                      <a:pt x="108" y="8"/>
                    </a:lnTo>
                    <a:lnTo>
                      <a:pt x="131" y="14"/>
                    </a:lnTo>
                    <a:lnTo>
                      <a:pt x="141" y="17"/>
                    </a:lnTo>
                    <a:lnTo>
                      <a:pt x="131" y="0"/>
                    </a:lnTo>
                    <a:lnTo>
                      <a:pt x="147" y="16"/>
                    </a:lnTo>
                    <a:lnTo>
                      <a:pt x="161" y="26"/>
                    </a:lnTo>
                    <a:lnTo>
                      <a:pt x="179" y="32"/>
                    </a:lnTo>
                    <a:lnTo>
                      <a:pt x="197" y="36"/>
                    </a:lnTo>
                    <a:lnTo>
                      <a:pt x="210" y="48"/>
                    </a:lnTo>
                  </a:path>
                </a:pathLst>
              </a:custGeom>
              <a:solidFill>
                <a:srgbClr val="000000"/>
              </a:solidFill>
              <a:ln w="9525" cap="rnd">
                <a:noFill/>
                <a:round/>
                <a:headEnd/>
                <a:tailEnd/>
              </a:ln>
            </p:spPr>
            <p:txBody>
              <a:bodyPr/>
              <a:lstStyle/>
              <a:p>
                <a:endParaRPr lang="en-US"/>
              </a:p>
            </p:txBody>
          </p:sp>
          <p:sp>
            <p:nvSpPr>
              <p:cNvPr id="7046" name="Freeform 880"/>
              <p:cNvSpPr>
                <a:spLocks/>
              </p:cNvSpPr>
              <p:nvPr/>
            </p:nvSpPr>
            <p:spPr bwMode="auto">
              <a:xfrm>
                <a:off x="3454" y="2429"/>
                <a:ext cx="19" cy="63"/>
              </a:xfrm>
              <a:custGeom>
                <a:avLst/>
                <a:gdLst>
                  <a:gd name="T0" fmla="*/ 16 w 19"/>
                  <a:gd name="T1" fmla="*/ 0 h 63"/>
                  <a:gd name="T2" fmla="*/ 18 w 19"/>
                  <a:gd name="T3" fmla="*/ 4 h 63"/>
                  <a:gd name="T4" fmla="*/ 6 w 19"/>
                  <a:gd name="T5" fmla="*/ 14 h 63"/>
                  <a:gd name="T6" fmla="*/ 4 w 19"/>
                  <a:gd name="T7" fmla="*/ 22 h 63"/>
                  <a:gd name="T8" fmla="*/ 1 w 19"/>
                  <a:gd name="T9" fmla="*/ 39 h 63"/>
                  <a:gd name="T10" fmla="*/ 2 w 19"/>
                  <a:gd name="T11" fmla="*/ 62 h 63"/>
                  <a:gd name="T12" fmla="*/ 0 w 19"/>
                  <a:gd name="T13" fmla="*/ 41 h 63"/>
                  <a:gd name="T14" fmla="*/ 2 w 19"/>
                  <a:gd name="T15" fmla="*/ 29 h 63"/>
                  <a:gd name="T16" fmla="*/ 4 w 19"/>
                  <a:gd name="T17" fmla="*/ 17 h 63"/>
                  <a:gd name="T18" fmla="*/ 6 w 19"/>
                  <a:gd name="T19" fmla="*/ 10 h 63"/>
                  <a:gd name="T20" fmla="*/ 12 w 19"/>
                  <a:gd name="T21" fmla="*/ 2 h 63"/>
                  <a:gd name="T22" fmla="*/ 16 w 19"/>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63"/>
                  <a:gd name="T38" fmla="*/ 19 w 19"/>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63">
                    <a:moveTo>
                      <a:pt x="16" y="0"/>
                    </a:moveTo>
                    <a:lnTo>
                      <a:pt x="18" y="4"/>
                    </a:lnTo>
                    <a:lnTo>
                      <a:pt x="6" y="14"/>
                    </a:lnTo>
                    <a:lnTo>
                      <a:pt x="4" y="22"/>
                    </a:lnTo>
                    <a:lnTo>
                      <a:pt x="1" y="39"/>
                    </a:lnTo>
                    <a:lnTo>
                      <a:pt x="2" y="62"/>
                    </a:lnTo>
                    <a:lnTo>
                      <a:pt x="0" y="41"/>
                    </a:lnTo>
                    <a:lnTo>
                      <a:pt x="2" y="29"/>
                    </a:lnTo>
                    <a:lnTo>
                      <a:pt x="4" y="17"/>
                    </a:lnTo>
                    <a:lnTo>
                      <a:pt x="6" y="10"/>
                    </a:lnTo>
                    <a:lnTo>
                      <a:pt x="12" y="2"/>
                    </a:lnTo>
                    <a:lnTo>
                      <a:pt x="16" y="0"/>
                    </a:lnTo>
                  </a:path>
                </a:pathLst>
              </a:custGeom>
              <a:solidFill>
                <a:srgbClr val="000000"/>
              </a:solidFill>
              <a:ln w="9525" cap="rnd">
                <a:noFill/>
                <a:round/>
                <a:headEnd/>
                <a:tailEnd/>
              </a:ln>
            </p:spPr>
            <p:txBody>
              <a:bodyPr/>
              <a:lstStyle/>
              <a:p>
                <a:endParaRPr lang="en-US"/>
              </a:p>
            </p:txBody>
          </p:sp>
          <p:sp>
            <p:nvSpPr>
              <p:cNvPr id="7047" name="Freeform 881"/>
              <p:cNvSpPr>
                <a:spLocks/>
              </p:cNvSpPr>
              <p:nvPr/>
            </p:nvSpPr>
            <p:spPr bwMode="auto">
              <a:xfrm>
                <a:off x="3461" y="2404"/>
                <a:ext cx="26" cy="35"/>
              </a:xfrm>
              <a:custGeom>
                <a:avLst/>
                <a:gdLst>
                  <a:gd name="T0" fmla="*/ 21 w 26"/>
                  <a:gd name="T1" fmla="*/ 26 h 35"/>
                  <a:gd name="T2" fmla="*/ 21 w 26"/>
                  <a:gd name="T3" fmla="*/ 21 h 35"/>
                  <a:gd name="T4" fmla="*/ 25 w 26"/>
                  <a:gd name="T5" fmla="*/ 11 h 35"/>
                  <a:gd name="T6" fmla="*/ 17 w 26"/>
                  <a:gd name="T7" fmla="*/ 0 h 35"/>
                  <a:gd name="T8" fmla="*/ 13 w 26"/>
                  <a:gd name="T9" fmla="*/ 2 h 35"/>
                  <a:gd name="T10" fmla="*/ 5 w 26"/>
                  <a:gd name="T11" fmla="*/ 7 h 35"/>
                  <a:gd name="T12" fmla="*/ 0 w 26"/>
                  <a:gd name="T13" fmla="*/ 21 h 35"/>
                  <a:gd name="T14" fmla="*/ 5 w 26"/>
                  <a:gd name="T15" fmla="*/ 11 h 35"/>
                  <a:gd name="T16" fmla="*/ 15 w 26"/>
                  <a:gd name="T17" fmla="*/ 7 h 35"/>
                  <a:gd name="T18" fmla="*/ 17 w 26"/>
                  <a:gd name="T19" fmla="*/ 9 h 35"/>
                  <a:gd name="T20" fmla="*/ 10 w 26"/>
                  <a:gd name="T21" fmla="*/ 15 h 35"/>
                  <a:gd name="T22" fmla="*/ 13 w 26"/>
                  <a:gd name="T23" fmla="*/ 18 h 35"/>
                  <a:gd name="T24" fmla="*/ 6 w 26"/>
                  <a:gd name="T25" fmla="*/ 19 h 35"/>
                  <a:gd name="T26" fmla="*/ 2 w 26"/>
                  <a:gd name="T27" fmla="*/ 21 h 35"/>
                  <a:gd name="T28" fmla="*/ 8 w 26"/>
                  <a:gd name="T29" fmla="*/ 26 h 35"/>
                  <a:gd name="T30" fmla="*/ 10 w 26"/>
                  <a:gd name="T31" fmla="*/ 28 h 35"/>
                  <a:gd name="T32" fmla="*/ 5 w 26"/>
                  <a:gd name="T33" fmla="*/ 34 h 35"/>
                  <a:gd name="T34" fmla="*/ 13 w 26"/>
                  <a:gd name="T35" fmla="*/ 26 h 35"/>
                  <a:gd name="T36" fmla="*/ 19 w 26"/>
                  <a:gd name="T37" fmla="*/ 28 h 35"/>
                  <a:gd name="T38" fmla="*/ 21 w 26"/>
                  <a:gd name="T39" fmla="*/ 2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35"/>
                  <a:gd name="T62" fmla="*/ 26 w 26"/>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35">
                    <a:moveTo>
                      <a:pt x="21" y="26"/>
                    </a:moveTo>
                    <a:lnTo>
                      <a:pt x="21" y="21"/>
                    </a:lnTo>
                    <a:lnTo>
                      <a:pt x="25" y="11"/>
                    </a:lnTo>
                    <a:lnTo>
                      <a:pt x="17" y="0"/>
                    </a:lnTo>
                    <a:lnTo>
                      <a:pt x="13" y="2"/>
                    </a:lnTo>
                    <a:lnTo>
                      <a:pt x="5" y="7"/>
                    </a:lnTo>
                    <a:lnTo>
                      <a:pt x="0" y="21"/>
                    </a:lnTo>
                    <a:lnTo>
                      <a:pt x="5" y="11"/>
                    </a:lnTo>
                    <a:lnTo>
                      <a:pt x="15" y="7"/>
                    </a:lnTo>
                    <a:lnTo>
                      <a:pt x="17" y="9"/>
                    </a:lnTo>
                    <a:lnTo>
                      <a:pt x="10" y="15"/>
                    </a:lnTo>
                    <a:lnTo>
                      <a:pt x="13" y="18"/>
                    </a:lnTo>
                    <a:lnTo>
                      <a:pt x="6" y="19"/>
                    </a:lnTo>
                    <a:lnTo>
                      <a:pt x="2" y="21"/>
                    </a:lnTo>
                    <a:lnTo>
                      <a:pt x="8" y="26"/>
                    </a:lnTo>
                    <a:lnTo>
                      <a:pt x="10" y="28"/>
                    </a:lnTo>
                    <a:lnTo>
                      <a:pt x="5" y="34"/>
                    </a:lnTo>
                    <a:lnTo>
                      <a:pt x="13" y="26"/>
                    </a:lnTo>
                    <a:lnTo>
                      <a:pt x="19" y="28"/>
                    </a:lnTo>
                    <a:lnTo>
                      <a:pt x="21" y="26"/>
                    </a:lnTo>
                  </a:path>
                </a:pathLst>
              </a:custGeom>
              <a:solidFill>
                <a:srgbClr val="000000"/>
              </a:solidFill>
              <a:ln w="9525" cap="rnd">
                <a:noFill/>
                <a:round/>
                <a:headEnd/>
                <a:tailEnd/>
              </a:ln>
            </p:spPr>
            <p:txBody>
              <a:bodyPr/>
              <a:lstStyle/>
              <a:p>
                <a:endParaRPr lang="en-US"/>
              </a:p>
            </p:txBody>
          </p:sp>
          <p:sp>
            <p:nvSpPr>
              <p:cNvPr id="7048" name="Freeform 882"/>
              <p:cNvSpPr>
                <a:spLocks/>
              </p:cNvSpPr>
              <p:nvPr/>
            </p:nvSpPr>
            <p:spPr bwMode="auto">
              <a:xfrm>
                <a:off x="3457" y="2449"/>
                <a:ext cx="17" cy="17"/>
              </a:xfrm>
              <a:custGeom>
                <a:avLst/>
                <a:gdLst>
                  <a:gd name="T0" fmla="*/ 3 w 17"/>
                  <a:gd name="T1" fmla="*/ 0 h 17"/>
                  <a:gd name="T2" fmla="*/ 7 w 17"/>
                  <a:gd name="T3" fmla="*/ 4 h 17"/>
                  <a:gd name="T4" fmla="*/ 16 w 17"/>
                  <a:gd name="T5" fmla="*/ 4 h 17"/>
                  <a:gd name="T6" fmla="*/ 16 w 17"/>
                  <a:gd name="T7" fmla="*/ 10 h 17"/>
                  <a:gd name="T8" fmla="*/ 5 w 17"/>
                  <a:gd name="T9" fmla="*/ 16 h 17"/>
                  <a:gd name="T10" fmla="*/ 0 w 17"/>
                  <a:gd name="T11" fmla="*/ 11 h 17"/>
                  <a:gd name="T12" fmla="*/ 3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3" y="0"/>
                    </a:moveTo>
                    <a:lnTo>
                      <a:pt x="7" y="4"/>
                    </a:lnTo>
                    <a:lnTo>
                      <a:pt x="16" y="4"/>
                    </a:lnTo>
                    <a:lnTo>
                      <a:pt x="16" y="10"/>
                    </a:lnTo>
                    <a:lnTo>
                      <a:pt x="5" y="16"/>
                    </a:lnTo>
                    <a:lnTo>
                      <a:pt x="0" y="11"/>
                    </a:lnTo>
                    <a:lnTo>
                      <a:pt x="3" y="0"/>
                    </a:lnTo>
                  </a:path>
                </a:pathLst>
              </a:custGeom>
              <a:solidFill>
                <a:srgbClr val="000000"/>
              </a:solidFill>
              <a:ln w="9525" cap="rnd">
                <a:noFill/>
                <a:round/>
                <a:headEnd/>
                <a:tailEnd/>
              </a:ln>
            </p:spPr>
            <p:txBody>
              <a:bodyPr/>
              <a:lstStyle/>
              <a:p>
                <a:endParaRPr lang="en-US"/>
              </a:p>
            </p:txBody>
          </p:sp>
          <p:sp>
            <p:nvSpPr>
              <p:cNvPr id="7049" name="Freeform 883"/>
              <p:cNvSpPr>
                <a:spLocks/>
              </p:cNvSpPr>
              <p:nvPr/>
            </p:nvSpPr>
            <p:spPr bwMode="auto">
              <a:xfrm>
                <a:off x="3153" y="2304"/>
                <a:ext cx="357" cy="177"/>
              </a:xfrm>
              <a:custGeom>
                <a:avLst/>
                <a:gdLst>
                  <a:gd name="T0" fmla="*/ 339 w 357"/>
                  <a:gd name="T1" fmla="*/ 0 h 177"/>
                  <a:gd name="T2" fmla="*/ 281 w 357"/>
                  <a:gd name="T3" fmla="*/ 21 h 177"/>
                  <a:gd name="T4" fmla="*/ 246 w 357"/>
                  <a:gd name="T5" fmla="*/ 49 h 177"/>
                  <a:gd name="T6" fmla="*/ 215 w 357"/>
                  <a:gd name="T7" fmla="*/ 63 h 177"/>
                  <a:gd name="T8" fmla="*/ 172 w 357"/>
                  <a:gd name="T9" fmla="*/ 77 h 177"/>
                  <a:gd name="T10" fmla="*/ 54 w 357"/>
                  <a:gd name="T11" fmla="*/ 91 h 177"/>
                  <a:gd name="T12" fmla="*/ 8 w 357"/>
                  <a:gd name="T13" fmla="*/ 115 h 177"/>
                  <a:gd name="T14" fmla="*/ 0 w 357"/>
                  <a:gd name="T15" fmla="*/ 132 h 177"/>
                  <a:gd name="T16" fmla="*/ 75 w 357"/>
                  <a:gd name="T17" fmla="*/ 109 h 177"/>
                  <a:gd name="T18" fmla="*/ 95 w 357"/>
                  <a:gd name="T19" fmla="*/ 116 h 177"/>
                  <a:gd name="T20" fmla="*/ 102 w 357"/>
                  <a:gd name="T21" fmla="*/ 116 h 177"/>
                  <a:gd name="T22" fmla="*/ 153 w 357"/>
                  <a:gd name="T23" fmla="*/ 102 h 177"/>
                  <a:gd name="T24" fmla="*/ 119 w 357"/>
                  <a:gd name="T25" fmla="*/ 138 h 177"/>
                  <a:gd name="T26" fmla="*/ 133 w 357"/>
                  <a:gd name="T27" fmla="*/ 126 h 177"/>
                  <a:gd name="T28" fmla="*/ 139 w 357"/>
                  <a:gd name="T29" fmla="*/ 136 h 177"/>
                  <a:gd name="T30" fmla="*/ 131 w 357"/>
                  <a:gd name="T31" fmla="*/ 176 h 177"/>
                  <a:gd name="T32" fmla="*/ 167 w 357"/>
                  <a:gd name="T33" fmla="*/ 134 h 177"/>
                  <a:gd name="T34" fmla="*/ 187 w 357"/>
                  <a:gd name="T35" fmla="*/ 149 h 177"/>
                  <a:gd name="T36" fmla="*/ 204 w 357"/>
                  <a:gd name="T37" fmla="*/ 122 h 177"/>
                  <a:gd name="T38" fmla="*/ 212 w 357"/>
                  <a:gd name="T39" fmla="*/ 144 h 177"/>
                  <a:gd name="T40" fmla="*/ 227 w 357"/>
                  <a:gd name="T41" fmla="*/ 114 h 177"/>
                  <a:gd name="T42" fmla="*/ 235 w 357"/>
                  <a:gd name="T43" fmla="*/ 106 h 177"/>
                  <a:gd name="T44" fmla="*/ 210 w 357"/>
                  <a:gd name="T45" fmla="*/ 126 h 177"/>
                  <a:gd name="T46" fmla="*/ 197 w 357"/>
                  <a:gd name="T47" fmla="*/ 115 h 177"/>
                  <a:gd name="T48" fmla="*/ 167 w 357"/>
                  <a:gd name="T49" fmla="*/ 122 h 177"/>
                  <a:gd name="T50" fmla="*/ 162 w 357"/>
                  <a:gd name="T51" fmla="*/ 118 h 177"/>
                  <a:gd name="T52" fmla="*/ 151 w 357"/>
                  <a:gd name="T53" fmla="*/ 111 h 177"/>
                  <a:gd name="T54" fmla="*/ 195 w 357"/>
                  <a:gd name="T55" fmla="*/ 83 h 177"/>
                  <a:gd name="T56" fmla="*/ 89 w 357"/>
                  <a:gd name="T57" fmla="*/ 98 h 177"/>
                  <a:gd name="T58" fmla="*/ 200 w 357"/>
                  <a:gd name="T59" fmla="*/ 76 h 177"/>
                  <a:gd name="T60" fmla="*/ 268 w 357"/>
                  <a:gd name="T61" fmla="*/ 47 h 177"/>
                  <a:gd name="T62" fmla="*/ 312 w 357"/>
                  <a:gd name="T63" fmla="*/ 17 h 177"/>
                  <a:gd name="T64" fmla="*/ 325 w 357"/>
                  <a:gd name="T65" fmla="*/ 8 h 177"/>
                  <a:gd name="T66" fmla="*/ 349 w 357"/>
                  <a:gd name="T67" fmla="*/ 4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7"/>
                  <a:gd name="T103" fmla="*/ 0 h 177"/>
                  <a:gd name="T104" fmla="*/ 357 w 357"/>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7" h="177">
                    <a:moveTo>
                      <a:pt x="356" y="6"/>
                    </a:moveTo>
                    <a:lnTo>
                      <a:pt x="339" y="0"/>
                    </a:lnTo>
                    <a:lnTo>
                      <a:pt x="321" y="4"/>
                    </a:lnTo>
                    <a:lnTo>
                      <a:pt x="281" y="21"/>
                    </a:lnTo>
                    <a:lnTo>
                      <a:pt x="262" y="42"/>
                    </a:lnTo>
                    <a:lnTo>
                      <a:pt x="246" y="49"/>
                    </a:lnTo>
                    <a:lnTo>
                      <a:pt x="231" y="54"/>
                    </a:lnTo>
                    <a:lnTo>
                      <a:pt x="215" y="63"/>
                    </a:lnTo>
                    <a:lnTo>
                      <a:pt x="204" y="71"/>
                    </a:lnTo>
                    <a:lnTo>
                      <a:pt x="172" y="77"/>
                    </a:lnTo>
                    <a:lnTo>
                      <a:pt x="98" y="89"/>
                    </a:lnTo>
                    <a:lnTo>
                      <a:pt x="54" y="91"/>
                    </a:lnTo>
                    <a:lnTo>
                      <a:pt x="25" y="106"/>
                    </a:lnTo>
                    <a:lnTo>
                      <a:pt x="8" y="115"/>
                    </a:lnTo>
                    <a:lnTo>
                      <a:pt x="44" y="104"/>
                    </a:lnTo>
                    <a:lnTo>
                      <a:pt x="0" y="132"/>
                    </a:lnTo>
                    <a:lnTo>
                      <a:pt x="41" y="115"/>
                    </a:lnTo>
                    <a:lnTo>
                      <a:pt x="75" y="109"/>
                    </a:lnTo>
                    <a:lnTo>
                      <a:pt x="110" y="106"/>
                    </a:lnTo>
                    <a:lnTo>
                      <a:pt x="95" y="116"/>
                    </a:lnTo>
                    <a:lnTo>
                      <a:pt x="81" y="131"/>
                    </a:lnTo>
                    <a:lnTo>
                      <a:pt x="102" y="116"/>
                    </a:lnTo>
                    <a:lnTo>
                      <a:pt x="127" y="108"/>
                    </a:lnTo>
                    <a:lnTo>
                      <a:pt x="153" y="102"/>
                    </a:lnTo>
                    <a:lnTo>
                      <a:pt x="135" y="118"/>
                    </a:lnTo>
                    <a:lnTo>
                      <a:pt x="119" y="138"/>
                    </a:lnTo>
                    <a:lnTo>
                      <a:pt x="111" y="150"/>
                    </a:lnTo>
                    <a:lnTo>
                      <a:pt x="133" y="126"/>
                    </a:lnTo>
                    <a:lnTo>
                      <a:pt x="147" y="121"/>
                    </a:lnTo>
                    <a:lnTo>
                      <a:pt x="139" y="136"/>
                    </a:lnTo>
                    <a:lnTo>
                      <a:pt x="132" y="160"/>
                    </a:lnTo>
                    <a:lnTo>
                      <a:pt x="131" y="176"/>
                    </a:lnTo>
                    <a:lnTo>
                      <a:pt x="147" y="153"/>
                    </a:lnTo>
                    <a:lnTo>
                      <a:pt x="167" y="134"/>
                    </a:lnTo>
                    <a:lnTo>
                      <a:pt x="184" y="126"/>
                    </a:lnTo>
                    <a:lnTo>
                      <a:pt x="187" y="149"/>
                    </a:lnTo>
                    <a:lnTo>
                      <a:pt x="192" y="134"/>
                    </a:lnTo>
                    <a:lnTo>
                      <a:pt x="204" y="122"/>
                    </a:lnTo>
                    <a:lnTo>
                      <a:pt x="206" y="138"/>
                    </a:lnTo>
                    <a:lnTo>
                      <a:pt x="212" y="144"/>
                    </a:lnTo>
                    <a:lnTo>
                      <a:pt x="218" y="124"/>
                    </a:lnTo>
                    <a:lnTo>
                      <a:pt x="227" y="114"/>
                    </a:lnTo>
                    <a:lnTo>
                      <a:pt x="227" y="126"/>
                    </a:lnTo>
                    <a:lnTo>
                      <a:pt x="235" y="106"/>
                    </a:lnTo>
                    <a:lnTo>
                      <a:pt x="218" y="114"/>
                    </a:lnTo>
                    <a:lnTo>
                      <a:pt x="210" y="126"/>
                    </a:lnTo>
                    <a:lnTo>
                      <a:pt x="214" y="106"/>
                    </a:lnTo>
                    <a:lnTo>
                      <a:pt x="197" y="115"/>
                    </a:lnTo>
                    <a:lnTo>
                      <a:pt x="202" y="106"/>
                    </a:lnTo>
                    <a:lnTo>
                      <a:pt x="167" y="122"/>
                    </a:lnTo>
                    <a:lnTo>
                      <a:pt x="148" y="136"/>
                    </a:lnTo>
                    <a:lnTo>
                      <a:pt x="162" y="118"/>
                    </a:lnTo>
                    <a:lnTo>
                      <a:pt x="187" y="99"/>
                    </a:lnTo>
                    <a:lnTo>
                      <a:pt x="151" y="111"/>
                    </a:lnTo>
                    <a:lnTo>
                      <a:pt x="168" y="96"/>
                    </a:lnTo>
                    <a:lnTo>
                      <a:pt x="195" y="83"/>
                    </a:lnTo>
                    <a:lnTo>
                      <a:pt x="137" y="97"/>
                    </a:lnTo>
                    <a:lnTo>
                      <a:pt x="89" y="98"/>
                    </a:lnTo>
                    <a:lnTo>
                      <a:pt x="122" y="89"/>
                    </a:lnTo>
                    <a:lnTo>
                      <a:pt x="200" y="76"/>
                    </a:lnTo>
                    <a:lnTo>
                      <a:pt x="223" y="70"/>
                    </a:lnTo>
                    <a:lnTo>
                      <a:pt x="268" y="47"/>
                    </a:lnTo>
                    <a:lnTo>
                      <a:pt x="287" y="26"/>
                    </a:lnTo>
                    <a:lnTo>
                      <a:pt x="312" y="17"/>
                    </a:lnTo>
                    <a:lnTo>
                      <a:pt x="330" y="16"/>
                    </a:lnTo>
                    <a:lnTo>
                      <a:pt x="325" y="8"/>
                    </a:lnTo>
                    <a:lnTo>
                      <a:pt x="341" y="2"/>
                    </a:lnTo>
                    <a:lnTo>
                      <a:pt x="349" y="4"/>
                    </a:lnTo>
                    <a:lnTo>
                      <a:pt x="356" y="6"/>
                    </a:lnTo>
                  </a:path>
                </a:pathLst>
              </a:custGeom>
              <a:solidFill>
                <a:srgbClr val="000000"/>
              </a:solidFill>
              <a:ln w="9525" cap="rnd">
                <a:noFill/>
                <a:round/>
                <a:headEnd/>
                <a:tailEnd/>
              </a:ln>
            </p:spPr>
            <p:txBody>
              <a:bodyPr/>
              <a:lstStyle/>
              <a:p>
                <a:endParaRPr lang="en-US"/>
              </a:p>
            </p:txBody>
          </p:sp>
          <p:sp>
            <p:nvSpPr>
              <p:cNvPr id="7050" name="Freeform 884"/>
              <p:cNvSpPr>
                <a:spLocks/>
              </p:cNvSpPr>
              <p:nvPr/>
            </p:nvSpPr>
            <p:spPr bwMode="auto">
              <a:xfrm>
                <a:off x="3372" y="2331"/>
                <a:ext cx="112" cy="53"/>
              </a:xfrm>
              <a:custGeom>
                <a:avLst/>
                <a:gdLst>
                  <a:gd name="T0" fmla="*/ 0 w 112"/>
                  <a:gd name="T1" fmla="*/ 44 h 53"/>
                  <a:gd name="T2" fmla="*/ 27 w 112"/>
                  <a:gd name="T3" fmla="*/ 38 h 53"/>
                  <a:gd name="T4" fmla="*/ 26 w 112"/>
                  <a:gd name="T5" fmla="*/ 45 h 53"/>
                  <a:gd name="T6" fmla="*/ 29 w 112"/>
                  <a:gd name="T7" fmla="*/ 46 h 53"/>
                  <a:gd name="T8" fmla="*/ 54 w 112"/>
                  <a:gd name="T9" fmla="*/ 41 h 53"/>
                  <a:gd name="T10" fmla="*/ 44 w 112"/>
                  <a:gd name="T11" fmla="*/ 52 h 53"/>
                  <a:gd name="T12" fmla="*/ 71 w 112"/>
                  <a:gd name="T13" fmla="*/ 49 h 53"/>
                  <a:gd name="T14" fmla="*/ 80 w 112"/>
                  <a:gd name="T15" fmla="*/ 42 h 53"/>
                  <a:gd name="T16" fmla="*/ 65 w 112"/>
                  <a:gd name="T17" fmla="*/ 39 h 53"/>
                  <a:gd name="T18" fmla="*/ 79 w 112"/>
                  <a:gd name="T19" fmla="*/ 31 h 53"/>
                  <a:gd name="T20" fmla="*/ 74 w 112"/>
                  <a:gd name="T21" fmla="*/ 29 h 53"/>
                  <a:gd name="T22" fmla="*/ 94 w 112"/>
                  <a:gd name="T23" fmla="*/ 24 h 53"/>
                  <a:gd name="T24" fmla="*/ 111 w 112"/>
                  <a:gd name="T25" fmla="*/ 20 h 53"/>
                  <a:gd name="T26" fmla="*/ 87 w 112"/>
                  <a:gd name="T27" fmla="*/ 15 h 53"/>
                  <a:gd name="T28" fmla="*/ 69 w 112"/>
                  <a:gd name="T29" fmla="*/ 15 h 53"/>
                  <a:gd name="T30" fmla="*/ 62 w 112"/>
                  <a:gd name="T31" fmla="*/ 16 h 53"/>
                  <a:gd name="T32" fmla="*/ 77 w 112"/>
                  <a:gd name="T33" fmla="*/ 7 h 53"/>
                  <a:gd name="T34" fmla="*/ 94 w 112"/>
                  <a:gd name="T35" fmla="*/ 1 h 53"/>
                  <a:gd name="T36" fmla="*/ 77 w 112"/>
                  <a:gd name="T37" fmla="*/ 0 h 53"/>
                  <a:gd name="T38" fmla="*/ 58 w 112"/>
                  <a:gd name="T39" fmla="*/ 5 h 53"/>
                  <a:gd name="T40" fmla="*/ 40 w 112"/>
                  <a:gd name="T41" fmla="*/ 20 h 53"/>
                  <a:gd name="T42" fmla="*/ 0 w 112"/>
                  <a:gd name="T43" fmla="*/ 44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2"/>
                  <a:gd name="T67" fmla="*/ 0 h 53"/>
                  <a:gd name="T68" fmla="*/ 112 w 112"/>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2" h="53">
                    <a:moveTo>
                      <a:pt x="0" y="44"/>
                    </a:moveTo>
                    <a:lnTo>
                      <a:pt x="27" y="38"/>
                    </a:lnTo>
                    <a:lnTo>
                      <a:pt x="26" y="45"/>
                    </a:lnTo>
                    <a:lnTo>
                      <a:pt x="29" y="46"/>
                    </a:lnTo>
                    <a:lnTo>
                      <a:pt x="54" y="41"/>
                    </a:lnTo>
                    <a:lnTo>
                      <a:pt x="44" y="52"/>
                    </a:lnTo>
                    <a:lnTo>
                      <a:pt x="71" y="49"/>
                    </a:lnTo>
                    <a:lnTo>
                      <a:pt x="80" y="42"/>
                    </a:lnTo>
                    <a:lnTo>
                      <a:pt x="65" y="39"/>
                    </a:lnTo>
                    <a:lnTo>
                      <a:pt x="79" y="31"/>
                    </a:lnTo>
                    <a:lnTo>
                      <a:pt x="74" y="29"/>
                    </a:lnTo>
                    <a:lnTo>
                      <a:pt x="94" y="24"/>
                    </a:lnTo>
                    <a:lnTo>
                      <a:pt x="111" y="20"/>
                    </a:lnTo>
                    <a:lnTo>
                      <a:pt x="87" y="15"/>
                    </a:lnTo>
                    <a:lnTo>
                      <a:pt x="69" y="15"/>
                    </a:lnTo>
                    <a:lnTo>
                      <a:pt x="62" y="16"/>
                    </a:lnTo>
                    <a:lnTo>
                      <a:pt x="77" y="7"/>
                    </a:lnTo>
                    <a:lnTo>
                      <a:pt x="94" y="1"/>
                    </a:lnTo>
                    <a:lnTo>
                      <a:pt x="77" y="0"/>
                    </a:lnTo>
                    <a:lnTo>
                      <a:pt x="58" y="5"/>
                    </a:lnTo>
                    <a:lnTo>
                      <a:pt x="40" y="20"/>
                    </a:lnTo>
                    <a:lnTo>
                      <a:pt x="0" y="44"/>
                    </a:lnTo>
                  </a:path>
                </a:pathLst>
              </a:custGeom>
              <a:solidFill>
                <a:srgbClr val="000000"/>
              </a:solidFill>
              <a:ln w="9525" cap="rnd">
                <a:noFill/>
                <a:round/>
                <a:headEnd/>
                <a:tailEnd/>
              </a:ln>
            </p:spPr>
            <p:txBody>
              <a:bodyPr/>
              <a:lstStyle/>
              <a:p>
                <a:endParaRPr lang="en-US"/>
              </a:p>
            </p:txBody>
          </p:sp>
          <p:sp>
            <p:nvSpPr>
              <p:cNvPr id="7051" name="Freeform 885"/>
              <p:cNvSpPr>
                <a:spLocks/>
              </p:cNvSpPr>
              <p:nvPr/>
            </p:nvSpPr>
            <p:spPr bwMode="auto">
              <a:xfrm>
                <a:off x="3518" y="2441"/>
                <a:ext cx="17" cy="48"/>
              </a:xfrm>
              <a:custGeom>
                <a:avLst/>
                <a:gdLst>
                  <a:gd name="T0" fmla="*/ 11 w 17"/>
                  <a:gd name="T1" fmla="*/ 0 h 48"/>
                  <a:gd name="T2" fmla="*/ 0 w 17"/>
                  <a:gd name="T3" fmla="*/ 12 h 48"/>
                  <a:gd name="T4" fmla="*/ 7 w 17"/>
                  <a:gd name="T5" fmla="*/ 32 h 48"/>
                  <a:gd name="T6" fmla="*/ 7 w 17"/>
                  <a:gd name="T7" fmla="*/ 47 h 48"/>
                  <a:gd name="T8" fmla="*/ 16 w 17"/>
                  <a:gd name="T9" fmla="*/ 22 h 48"/>
                  <a:gd name="T10" fmla="*/ 11 w 17"/>
                  <a:gd name="T11" fmla="*/ 12 h 48"/>
                  <a:gd name="T12" fmla="*/ 12 w 17"/>
                  <a:gd name="T13" fmla="*/ 5 h 48"/>
                  <a:gd name="T14" fmla="*/ 11 w 17"/>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8"/>
                  <a:gd name="T26" fmla="*/ 17 w 1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8">
                    <a:moveTo>
                      <a:pt x="11" y="0"/>
                    </a:moveTo>
                    <a:lnTo>
                      <a:pt x="0" y="12"/>
                    </a:lnTo>
                    <a:lnTo>
                      <a:pt x="7" y="32"/>
                    </a:lnTo>
                    <a:lnTo>
                      <a:pt x="7" y="47"/>
                    </a:lnTo>
                    <a:lnTo>
                      <a:pt x="16" y="22"/>
                    </a:lnTo>
                    <a:lnTo>
                      <a:pt x="11" y="12"/>
                    </a:lnTo>
                    <a:lnTo>
                      <a:pt x="12" y="5"/>
                    </a:lnTo>
                    <a:lnTo>
                      <a:pt x="11" y="0"/>
                    </a:lnTo>
                  </a:path>
                </a:pathLst>
              </a:custGeom>
              <a:solidFill>
                <a:srgbClr val="000000"/>
              </a:solidFill>
              <a:ln w="9525" cap="rnd">
                <a:noFill/>
                <a:round/>
                <a:headEnd/>
                <a:tailEnd/>
              </a:ln>
            </p:spPr>
            <p:txBody>
              <a:bodyPr/>
              <a:lstStyle/>
              <a:p>
                <a:endParaRPr lang="en-US"/>
              </a:p>
            </p:txBody>
          </p:sp>
          <p:sp>
            <p:nvSpPr>
              <p:cNvPr id="7052" name="Freeform 886"/>
              <p:cNvSpPr>
                <a:spLocks/>
              </p:cNvSpPr>
              <p:nvPr/>
            </p:nvSpPr>
            <p:spPr bwMode="auto">
              <a:xfrm>
                <a:off x="3531" y="2346"/>
                <a:ext cx="44" cy="39"/>
              </a:xfrm>
              <a:custGeom>
                <a:avLst/>
                <a:gdLst>
                  <a:gd name="T0" fmla="*/ 36 w 44"/>
                  <a:gd name="T1" fmla="*/ 34 h 39"/>
                  <a:gd name="T2" fmla="*/ 26 w 44"/>
                  <a:gd name="T3" fmla="*/ 17 h 39"/>
                  <a:gd name="T4" fmla="*/ 12 w 44"/>
                  <a:gd name="T5" fmla="*/ 9 h 39"/>
                  <a:gd name="T6" fmla="*/ 0 w 44"/>
                  <a:gd name="T7" fmla="*/ 0 h 39"/>
                  <a:gd name="T8" fmla="*/ 18 w 44"/>
                  <a:gd name="T9" fmla="*/ 6 h 39"/>
                  <a:gd name="T10" fmla="*/ 30 w 44"/>
                  <a:gd name="T11" fmla="*/ 12 h 39"/>
                  <a:gd name="T12" fmla="*/ 24 w 44"/>
                  <a:gd name="T13" fmla="*/ 0 h 39"/>
                  <a:gd name="T14" fmla="*/ 36 w 44"/>
                  <a:gd name="T15" fmla="*/ 12 h 39"/>
                  <a:gd name="T16" fmla="*/ 38 w 44"/>
                  <a:gd name="T17" fmla="*/ 19 h 39"/>
                  <a:gd name="T18" fmla="*/ 38 w 44"/>
                  <a:gd name="T19" fmla="*/ 30 h 39"/>
                  <a:gd name="T20" fmla="*/ 43 w 44"/>
                  <a:gd name="T21" fmla="*/ 38 h 39"/>
                  <a:gd name="T22" fmla="*/ 36 w 44"/>
                  <a:gd name="T23" fmla="*/ 34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39"/>
                  <a:gd name="T38" fmla="*/ 44 w 44"/>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39">
                    <a:moveTo>
                      <a:pt x="36" y="34"/>
                    </a:moveTo>
                    <a:lnTo>
                      <a:pt x="26" y="17"/>
                    </a:lnTo>
                    <a:lnTo>
                      <a:pt x="12" y="9"/>
                    </a:lnTo>
                    <a:lnTo>
                      <a:pt x="0" y="0"/>
                    </a:lnTo>
                    <a:lnTo>
                      <a:pt x="18" y="6"/>
                    </a:lnTo>
                    <a:lnTo>
                      <a:pt x="30" y="12"/>
                    </a:lnTo>
                    <a:lnTo>
                      <a:pt x="24" y="0"/>
                    </a:lnTo>
                    <a:lnTo>
                      <a:pt x="36" y="12"/>
                    </a:lnTo>
                    <a:lnTo>
                      <a:pt x="38" y="19"/>
                    </a:lnTo>
                    <a:lnTo>
                      <a:pt x="38" y="30"/>
                    </a:lnTo>
                    <a:lnTo>
                      <a:pt x="43" y="38"/>
                    </a:lnTo>
                    <a:lnTo>
                      <a:pt x="36" y="34"/>
                    </a:lnTo>
                  </a:path>
                </a:pathLst>
              </a:custGeom>
              <a:solidFill>
                <a:srgbClr val="000000"/>
              </a:solidFill>
              <a:ln w="9525" cap="rnd">
                <a:noFill/>
                <a:round/>
                <a:headEnd/>
                <a:tailEnd/>
              </a:ln>
            </p:spPr>
            <p:txBody>
              <a:bodyPr/>
              <a:lstStyle/>
              <a:p>
                <a:endParaRPr lang="en-US"/>
              </a:p>
            </p:txBody>
          </p:sp>
          <p:sp>
            <p:nvSpPr>
              <p:cNvPr id="7053" name="Freeform 887"/>
              <p:cNvSpPr>
                <a:spLocks/>
              </p:cNvSpPr>
              <p:nvPr/>
            </p:nvSpPr>
            <p:spPr bwMode="auto">
              <a:xfrm>
                <a:off x="3518" y="2311"/>
                <a:ext cx="112" cy="61"/>
              </a:xfrm>
              <a:custGeom>
                <a:avLst/>
                <a:gdLst>
                  <a:gd name="T0" fmla="*/ 0 w 112"/>
                  <a:gd name="T1" fmla="*/ 0 h 61"/>
                  <a:gd name="T2" fmla="*/ 26 w 112"/>
                  <a:gd name="T3" fmla="*/ 0 h 61"/>
                  <a:gd name="T4" fmla="*/ 57 w 112"/>
                  <a:gd name="T5" fmla="*/ 9 h 61"/>
                  <a:gd name="T6" fmla="*/ 87 w 112"/>
                  <a:gd name="T7" fmla="*/ 33 h 61"/>
                  <a:gd name="T8" fmla="*/ 111 w 112"/>
                  <a:gd name="T9" fmla="*/ 60 h 61"/>
                  <a:gd name="T10" fmla="*/ 86 w 112"/>
                  <a:gd name="T11" fmla="*/ 32 h 61"/>
                  <a:gd name="T12" fmla="*/ 58 w 112"/>
                  <a:gd name="T13" fmla="*/ 13 h 61"/>
                  <a:gd name="T14" fmla="*/ 29 w 112"/>
                  <a:gd name="T15" fmla="*/ 3 h 61"/>
                  <a:gd name="T16" fmla="*/ 0 w 112"/>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1"/>
                  <a:gd name="T29" fmla="*/ 112 w 112"/>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1">
                    <a:moveTo>
                      <a:pt x="0" y="0"/>
                    </a:moveTo>
                    <a:lnTo>
                      <a:pt x="26" y="0"/>
                    </a:lnTo>
                    <a:lnTo>
                      <a:pt x="57" y="9"/>
                    </a:lnTo>
                    <a:lnTo>
                      <a:pt x="87" y="33"/>
                    </a:lnTo>
                    <a:lnTo>
                      <a:pt x="111" y="60"/>
                    </a:lnTo>
                    <a:lnTo>
                      <a:pt x="86" y="32"/>
                    </a:lnTo>
                    <a:lnTo>
                      <a:pt x="58" y="13"/>
                    </a:lnTo>
                    <a:lnTo>
                      <a:pt x="29" y="3"/>
                    </a:lnTo>
                    <a:lnTo>
                      <a:pt x="0" y="0"/>
                    </a:lnTo>
                  </a:path>
                </a:pathLst>
              </a:custGeom>
              <a:solidFill>
                <a:srgbClr val="000000"/>
              </a:solidFill>
              <a:ln w="9525" cap="rnd">
                <a:noFill/>
                <a:round/>
                <a:headEnd/>
                <a:tailEnd/>
              </a:ln>
            </p:spPr>
            <p:txBody>
              <a:bodyPr/>
              <a:lstStyle/>
              <a:p>
                <a:endParaRPr lang="en-US"/>
              </a:p>
            </p:txBody>
          </p:sp>
          <p:sp>
            <p:nvSpPr>
              <p:cNvPr id="7054" name="Freeform 888"/>
              <p:cNvSpPr>
                <a:spLocks/>
              </p:cNvSpPr>
              <p:nvPr/>
            </p:nvSpPr>
            <p:spPr bwMode="auto">
              <a:xfrm>
                <a:off x="3377" y="2471"/>
                <a:ext cx="69" cy="120"/>
              </a:xfrm>
              <a:custGeom>
                <a:avLst/>
                <a:gdLst>
                  <a:gd name="T0" fmla="*/ 17 w 69"/>
                  <a:gd name="T1" fmla="*/ 9 h 120"/>
                  <a:gd name="T2" fmla="*/ 17 w 69"/>
                  <a:gd name="T3" fmla="*/ 37 h 120"/>
                  <a:gd name="T4" fmla="*/ 2 w 69"/>
                  <a:gd name="T5" fmla="*/ 80 h 120"/>
                  <a:gd name="T6" fmla="*/ 23 w 69"/>
                  <a:gd name="T7" fmla="*/ 58 h 120"/>
                  <a:gd name="T8" fmla="*/ 10 w 69"/>
                  <a:gd name="T9" fmla="*/ 90 h 120"/>
                  <a:gd name="T10" fmla="*/ 0 w 69"/>
                  <a:gd name="T11" fmla="*/ 119 h 120"/>
                  <a:gd name="T12" fmla="*/ 31 w 69"/>
                  <a:gd name="T13" fmla="*/ 90 h 120"/>
                  <a:gd name="T14" fmla="*/ 61 w 69"/>
                  <a:gd name="T15" fmla="*/ 79 h 120"/>
                  <a:gd name="T16" fmla="*/ 58 w 69"/>
                  <a:gd name="T17" fmla="*/ 61 h 120"/>
                  <a:gd name="T18" fmla="*/ 58 w 69"/>
                  <a:gd name="T19" fmla="*/ 74 h 120"/>
                  <a:gd name="T20" fmla="*/ 21 w 69"/>
                  <a:gd name="T21" fmla="*/ 85 h 120"/>
                  <a:gd name="T22" fmla="*/ 34 w 69"/>
                  <a:gd name="T23" fmla="*/ 68 h 120"/>
                  <a:gd name="T24" fmla="*/ 48 w 69"/>
                  <a:gd name="T25" fmla="*/ 58 h 120"/>
                  <a:gd name="T26" fmla="*/ 59 w 69"/>
                  <a:gd name="T27" fmla="*/ 37 h 120"/>
                  <a:gd name="T28" fmla="*/ 68 w 69"/>
                  <a:gd name="T29" fmla="*/ 0 h 120"/>
                  <a:gd name="T30" fmla="*/ 56 w 69"/>
                  <a:gd name="T31" fmla="*/ 33 h 120"/>
                  <a:gd name="T32" fmla="*/ 33 w 69"/>
                  <a:gd name="T33" fmla="*/ 64 h 120"/>
                  <a:gd name="T34" fmla="*/ 36 w 69"/>
                  <a:gd name="T35" fmla="*/ 40 h 120"/>
                  <a:gd name="T36" fmla="*/ 35 w 69"/>
                  <a:gd name="T37" fmla="*/ 19 h 120"/>
                  <a:gd name="T38" fmla="*/ 31 w 69"/>
                  <a:gd name="T39" fmla="*/ 42 h 120"/>
                  <a:gd name="T40" fmla="*/ 21 w 69"/>
                  <a:gd name="T41" fmla="*/ 52 h 120"/>
                  <a:gd name="T42" fmla="*/ 25 w 69"/>
                  <a:gd name="T43" fmla="*/ 37 h 120"/>
                  <a:gd name="T44" fmla="*/ 25 w 69"/>
                  <a:gd name="T45" fmla="*/ 32 h 120"/>
                  <a:gd name="T46" fmla="*/ 25 w 69"/>
                  <a:gd name="T47" fmla="*/ 22 h 120"/>
                  <a:gd name="T48" fmla="*/ 17 w 69"/>
                  <a:gd name="T49" fmla="*/ 9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20"/>
                  <a:gd name="T77" fmla="*/ 69 w 69"/>
                  <a:gd name="T78" fmla="*/ 120 h 1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20">
                    <a:moveTo>
                      <a:pt x="17" y="9"/>
                    </a:moveTo>
                    <a:lnTo>
                      <a:pt x="17" y="37"/>
                    </a:lnTo>
                    <a:lnTo>
                      <a:pt x="2" y="80"/>
                    </a:lnTo>
                    <a:lnTo>
                      <a:pt x="23" y="58"/>
                    </a:lnTo>
                    <a:lnTo>
                      <a:pt x="10" y="90"/>
                    </a:lnTo>
                    <a:lnTo>
                      <a:pt x="0" y="119"/>
                    </a:lnTo>
                    <a:lnTo>
                      <a:pt x="31" y="90"/>
                    </a:lnTo>
                    <a:lnTo>
                      <a:pt x="61" y="79"/>
                    </a:lnTo>
                    <a:lnTo>
                      <a:pt x="58" y="61"/>
                    </a:lnTo>
                    <a:lnTo>
                      <a:pt x="58" y="74"/>
                    </a:lnTo>
                    <a:lnTo>
                      <a:pt x="21" y="85"/>
                    </a:lnTo>
                    <a:lnTo>
                      <a:pt x="34" y="68"/>
                    </a:lnTo>
                    <a:lnTo>
                      <a:pt x="48" y="58"/>
                    </a:lnTo>
                    <a:lnTo>
                      <a:pt x="59" y="37"/>
                    </a:lnTo>
                    <a:lnTo>
                      <a:pt x="68" y="0"/>
                    </a:lnTo>
                    <a:lnTo>
                      <a:pt x="56" y="33"/>
                    </a:lnTo>
                    <a:lnTo>
                      <a:pt x="33" y="64"/>
                    </a:lnTo>
                    <a:lnTo>
                      <a:pt x="36" y="40"/>
                    </a:lnTo>
                    <a:lnTo>
                      <a:pt x="35" y="19"/>
                    </a:lnTo>
                    <a:lnTo>
                      <a:pt x="31" y="42"/>
                    </a:lnTo>
                    <a:lnTo>
                      <a:pt x="21" y="52"/>
                    </a:lnTo>
                    <a:lnTo>
                      <a:pt x="25" y="37"/>
                    </a:lnTo>
                    <a:lnTo>
                      <a:pt x="25" y="32"/>
                    </a:lnTo>
                    <a:lnTo>
                      <a:pt x="25" y="22"/>
                    </a:lnTo>
                    <a:lnTo>
                      <a:pt x="17" y="9"/>
                    </a:lnTo>
                  </a:path>
                </a:pathLst>
              </a:custGeom>
              <a:solidFill>
                <a:srgbClr val="000000"/>
              </a:solidFill>
              <a:ln w="9525" cap="rnd">
                <a:noFill/>
                <a:round/>
                <a:headEnd/>
                <a:tailEnd/>
              </a:ln>
            </p:spPr>
            <p:txBody>
              <a:bodyPr/>
              <a:lstStyle/>
              <a:p>
                <a:endParaRPr lang="en-US"/>
              </a:p>
            </p:txBody>
          </p:sp>
          <p:sp>
            <p:nvSpPr>
              <p:cNvPr id="7055" name="Freeform 889"/>
              <p:cNvSpPr>
                <a:spLocks/>
              </p:cNvSpPr>
              <p:nvPr/>
            </p:nvSpPr>
            <p:spPr bwMode="auto">
              <a:xfrm>
                <a:off x="3356" y="2554"/>
                <a:ext cx="75" cy="131"/>
              </a:xfrm>
              <a:custGeom>
                <a:avLst/>
                <a:gdLst>
                  <a:gd name="T0" fmla="*/ 74 w 75"/>
                  <a:gd name="T1" fmla="*/ 0 h 131"/>
                  <a:gd name="T2" fmla="*/ 58 w 75"/>
                  <a:gd name="T3" fmla="*/ 19 h 131"/>
                  <a:gd name="T4" fmla="*/ 54 w 75"/>
                  <a:gd name="T5" fmla="*/ 50 h 131"/>
                  <a:gd name="T6" fmla="*/ 21 w 75"/>
                  <a:gd name="T7" fmla="*/ 59 h 131"/>
                  <a:gd name="T8" fmla="*/ 20 w 75"/>
                  <a:gd name="T9" fmla="*/ 104 h 131"/>
                  <a:gd name="T10" fmla="*/ 0 w 75"/>
                  <a:gd name="T11" fmla="*/ 130 h 131"/>
                  <a:gd name="T12" fmla="*/ 13 w 75"/>
                  <a:gd name="T13" fmla="*/ 104 h 131"/>
                  <a:gd name="T14" fmla="*/ 20 w 75"/>
                  <a:gd name="T15" fmla="*/ 47 h 131"/>
                  <a:gd name="T16" fmla="*/ 31 w 75"/>
                  <a:gd name="T17" fmla="*/ 20 h 131"/>
                  <a:gd name="T18" fmla="*/ 28 w 75"/>
                  <a:gd name="T19" fmla="*/ 47 h 131"/>
                  <a:gd name="T20" fmla="*/ 46 w 75"/>
                  <a:gd name="T21" fmla="*/ 36 h 131"/>
                  <a:gd name="T22" fmla="*/ 54 w 75"/>
                  <a:gd name="T23" fmla="*/ 17 h 131"/>
                  <a:gd name="T24" fmla="*/ 74 w 75"/>
                  <a:gd name="T25" fmla="*/ 0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131"/>
                  <a:gd name="T41" fmla="*/ 75 w 75"/>
                  <a:gd name="T42" fmla="*/ 131 h 1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131">
                    <a:moveTo>
                      <a:pt x="74" y="0"/>
                    </a:moveTo>
                    <a:lnTo>
                      <a:pt x="58" y="19"/>
                    </a:lnTo>
                    <a:lnTo>
                      <a:pt x="54" y="50"/>
                    </a:lnTo>
                    <a:lnTo>
                      <a:pt x="21" y="59"/>
                    </a:lnTo>
                    <a:lnTo>
                      <a:pt x="20" y="104"/>
                    </a:lnTo>
                    <a:lnTo>
                      <a:pt x="0" y="130"/>
                    </a:lnTo>
                    <a:lnTo>
                      <a:pt x="13" y="104"/>
                    </a:lnTo>
                    <a:lnTo>
                      <a:pt x="20" y="47"/>
                    </a:lnTo>
                    <a:lnTo>
                      <a:pt x="31" y="20"/>
                    </a:lnTo>
                    <a:lnTo>
                      <a:pt x="28" y="47"/>
                    </a:lnTo>
                    <a:lnTo>
                      <a:pt x="46" y="36"/>
                    </a:lnTo>
                    <a:lnTo>
                      <a:pt x="54" y="17"/>
                    </a:lnTo>
                    <a:lnTo>
                      <a:pt x="74" y="0"/>
                    </a:lnTo>
                  </a:path>
                </a:pathLst>
              </a:custGeom>
              <a:solidFill>
                <a:srgbClr val="000000"/>
              </a:solidFill>
              <a:ln w="9525" cap="rnd">
                <a:noFill/>
                <a:round/>
                <a:headEnd/>
                <a:tailEnd/>
              </a:ln>
            </p:spPr>
            <p:txBody>
              <a:bodyPr/>
              <a:lstStyle/>
              <a:p>
                <a:endParaRPr lang="en-US"/>
              </a:p>
            </p:txBody>
          </p:sp>
          <p:sp>
            <p:nvSpPr>
              <p:cNvPr id="7056" name="Freeform 890"/>
              <p:cNvSpPr>
                <a:spLocks/>
              </p:cNvSpPr>
              <p:nvPr/>
            </p:nvSpPr>
            <p:spPr bwMode="auto">
              <a:xfrm>
                <a:off x="3435" y="2510"/>
                <a:ext cx="17" cy="26"/>
              </a:xfrm>
              <a:custGeom>
                <a:avLst/>
                <a:gdLst>
                  <a:gd name="T0" fmla="*/ 16 w 17"/>
                  <a:gd name="T1" fmla="*/ 25 h 26"/>
                  <a:gd name="T2" fmla="*/ 0 w 17"/>
                  <a:gd name="T3" fmla="*/ 25 h 26"/>
                  <a:gd name="T4" fmla="*/ 0 w 17"/>
                  <a:gd name="T5" fmla="*/ 10 h 26"/>
                  <a:gd name="T6" fmla="*/ 12 w 17"/>
                  <a:gd name="T7" fmla="*/ 0 h 26"/>
                  <a:gd name="T8" fmla="*/ 16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6" y="25"/>
                    </a:moveTo>
                    <a:lnTo>
                      <a:pt x="0" y="25"/>
                    </a:lnTo>
                    <a:lnTo>
                      <a:pt x="0" y="10"/>
                    </a:lnTo>
                    <a:lnTo>
                      <a:pt x="12" y="0"/>
                    </a:lnTo>
                    <a:lnTo>
                      <a:pt x="16" y="25"/>
                    </a:lnTo>
                  </a:path>
                </a:pathLst>
              </a:custGeom>
              <a:solidFill>
                <a:srgbClr val="000000"/>
              </a:solidFill>
              <a:ln w="9525" cap="rnd">
                <a:noFill/>
                <a:round/>
                <a:headEnd/>
                <a:tailEnd/>
              </a:ln>
            </p:spPr>
            <p:txBody>
              <a:bodyPr/>
              <a:lstStyle/>
              <a:p>
                <a:endParaRPr lang="en-US"/>
              </a:p>
            </p:txBody>
          </p:sp>
          <p:sp>
            <p:nvSpPr>
              <p:cNvPr id="7057" name="Line 891"/>
              <p:cNvSpPr>
                <a:spLocks noChangeShapeType="1"/>
              </p:cNvSpPr>
              <p:nvPr/>
            </p:nvSpPr>
            <p:spPr bwMode="auto">
              <a:xfrm flipH="1">
                <a:off x="3527" y="2469"/>
                <a:ext cx="8" cy="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058" name="Line 892"/>
              <p:cNvSpPr>
                <a:spLocks noChangeShapeType="1"/>
              </p:cNvSpPr>
              <p:nvPr/>
            </p:nvSpPr>
            <p:spPr bwMode="auto">
              <a:xfrm flipH="1">
                <a:off x="3533" y="2474"/>
                <a:ext cx="5" cy="1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059" name="Freeform 893"/>
              <p:cNvSpPr>
                <a:spLocks/>
              </p:cNvSpPr>
              <p:nvPr/>
            </p:nvSpPr>
            <p:spPr bwMode="auto">
              <a:xfrm>
                <a:off x="3747" y="2551"/>
                <a:ext cx="36" cy="17"/>
              </a:xfrm>
              <a:custGeom>
                <a:avLst/>
                <a:gdLst>
                  <a:gd name="T0" fmla="*/ 2 w 36"/>
                  <a:gd name="T1" fmla="*/ 11 h 17"/>
                  <a:gd name="T2" fmla="*/ 0 w 36"/>
                  <a:gd name="T3" fmla="*/ 10 h 17"/>
                  <a:gd name="T4" fmla="*/ 0 w 36"/>
                  <a:gd name="T5" fmla="*/ 8 h 17"/>
                  <a:gd name="T6" fmla="*/ 4 w 36"/>
                  <a:gd name="T7" fmla="*/ 2 h 17"/>
                  <a:gd name="T8" fmla="*/ 4 w 36"/>
                  <a:gd name="T9" fmla="*/ 0 h 17"/>
                  <a:gd name="T10" fmla="*/ 7 w 36"/>
                  <a:gd name="T11" fmla="*/ 0 h 17"/>
                  <a:gd name="T12" fmla="*/ 11 w 36"/>
                  <a:gd name="T13" fmla="*/ 4 h 17"/>
                  <a:gd name="T14" fmla="*/ 14 w 36"/>
                  <a:gd name="T15" fmla="*/ 5 h 17"/>
                  <a:gd name="T16" fmla="*/ 21 w 36"/>
                  <a:gd name="T17" fmla="*/ 2 h 17"/>
                  <a:gd name="T18" fmla="*/ 21 w 36"/>
                  <a:gd name="T19" fmla="*/ 8 h 17"/>
                  <a:gd name="T20" fmla="*/ 28 w 36"/>
                  <a:gd name="T21" fmla="*/ 8 h 17"/>
                  <a:gd name="T22" fmla="*/ 31 w 36"/>
                  <a:gd name="T23" fmla="*/ 0 h 17"/>
                  <a:gd name="T24" fmla="*/ 35 w 36"/>
                  <a:gd name="T25" fmla="*/ 5 h 17"/>
                  <a:gd name="T26" fmla="*/ 31 w 36"/>
                  <a:gd name="T27" fmla="*/ 11 h 17"/>
                  <a:gd name="T28" fmla="*/ 21 w 36"/>
                  <a:gd name="T29" fmla="*/ 10 h 17"/>
                  <a:gd name="T30" fmla="*/ 18 w 36"/>
                  <a:gd name="T31" fmla="*/ 16 h 17"/>
                  <a:gd name="T32" fmla="*/ 13 w 36"/>
                  <a:gd name="T33" fmla="*/ 16 h 17"/>
                  <a:gd name="T34" fmla="*/ 8 w 36"/>
                  <a:gd name="T35" fmla="*/ 8 h 17"/>
                  <a:gd name="T36" fmla="*/ 5 w 36"/>
                  <a:gd name="T37" fmla="*/ 8 h 17"/>
                  <a:gd name="T38" fmla="*/ 5 w 36"/>
                  <a:gd name="T39" fmla="*/ 11 h 17"/>
                  <a:gd name="T40" fmla="*/ 2 w 36"/>
                  <a:gd name="T41" fmla="*/ 1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7"/>
                  <a:gd name="T65" fmla="*/ 36 w 3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7">
                    <a:moveTo>
                      <a:pt x="2" y="11"/>
                    </a:moveTo>
                    <a:lnTo>
                      <a:pt x="0" y="10"/>
                    </a:lnTo>
                    <a:lnTo>
                      <a:pt x="0" y="8"/>
                    </a:lnTo>
                    <a:lnTo>
                      <a:pt x="4" y="2"/>
                    </a:lnTo>
                    <a:lnTo>
                      <a:pt x="4" y="0"/>
                    </a:lnTo>
                    <a:lnTo>
                      <a:pt x="7" y="0"/>
                    </a:lnTo>
                    <a:lnTo>
                      <a:pt x="11" y="4"/>
                    </a:lnTo>
                    <a:lnTo>
                      <a:pt x="14" y="5"/>
                    </a:lnTo>
                    <a:lnTo>
                      <a:pt x="21" y="2"/>
                    </a:lnTo>
                    <a:lnTo>
                      <a:pt x="21" y="8"/>
                    </a:lnTo>
                    <a:lnTo>
                      <a:pt x="28" y="8"/>
                    </a:lnTo>
                    <a:lnTo>
                      <a:pt x="31" y="0"/>
                    </a:lnTo>
                    <a:lnTo>
                      <a:pt x="35" y="5"/>
                    </a:lnTo>
                    <a:lnTo>
                      <a:pt x="31" y="11"/>
                    </a:lnTo>
                    <a:lnTo>
                      <a:pt x="21" y="10"/>
                    </a:lnTo>
                    <a:lnTo>
                      <a:pt x="18" y="16"/>
                    </a:lnTo>
                    <a:lnTo>
                      <a:pt x="13" y="16"/>
                    </a:lnTo>
                    <a:lnTo>
                      <a:pt x="8" y="8"/>
                    </a:lnTo>
                    <a:lnTo>
                      <a:pt x="5" y="8"/>
                    </a:lnTo>
                    <a:lnTo>
                      <a:pt x="5" y="11"/>
                    </a:lnTo>
                    <a:lnTo>
                      <a:pt x="2" y="11"/>
                    </a:lnTo>
                  </a:path>
                </a:pathLst>
              </a:custGeom>
              <a:solidFill>
                <a:srgbClr val="000000"/>
              </a:solidFill>
              <a:ln w="9525" cap="rnd">
                <a:noFill/>
                <a:round/>
                <a:headEnd/>
                <a:tailEnd/>
              </a:ln>
            </p:spPr>
            <p:txBody>
              <a:bodyPr/>
              <a:lstStyle/>
              <a:p>
                <a:endParaRPr lang="en-US"/>
              </a:p>
            </p:txBody>
          </p:sp>
          <p:sp>
            <p:nvSpPr>
              <p:cNvPr id="7060" name="Freeform 894"/>
              <p:cNvSpPr>
                <a:spLocks/>
              </p:cNvSpPr>
              <p:nvPr/>
            </p:nvSpPr>
            <p:spPr bwMode="auto">
              <a:xfrm>
                <a:off x="3785" y="2528"/>
                <a:ext cx="27" cy="17"/>
              </a:xfrm>
              <a:custGeom>
                <a:avLst/>
                <a:gdLst>
                  <a:gd name="T0" fmla="*/ 3 w 27"/>
                  <a:gd name="T1" fmla="*/ 16 h 17"/>
                  <a:gd name="T2" fmla="*/ 0 w 27"/>
                  <a:gd name="T3" fmla="*/ 9 h 17"/>
                  <a:gd name="T4" fmla="*/ 1 w 27"/>
                  <a:gd name="T5" fmla="*/ 0 h 17"/>
                  <a:gd name="T6" fmla="*/ 18 w 27"/>
                  <a:gd name="T7" fmla="*/ 0 h 17"/>
                  <a:gd name="T8" fmla="*/ 26 w 27"/>
                  <a:gd name="T9" fmla="*/ 9 h 17"/>
                  <a:gd name="T10" fmla="*/ 20 w 27"/>
                  <a:gd name="T11" fmla="*/ 11 h 17"/>
                  <a:gd name="T12" fmla="*/ 18 w 27"/>
                  <a:gd name="T13" fmla="*/ 16 h 17"/>
                  <a:gd name="T14" fmla="*/ 13 w 27"/>
                  <a:gd name="T15" fmla="*/ 16 h 17"/>
                  <a:gd name="T16" fmla="*/ 9 w 27"/>
                  <a:gd name="T17" fmla="*/ 16 h 17"/>
                  <a:gd name="T18" fmla="*/ 6 w 27"/>
                  <a:gd name="T19" fmla="*/ 11 h 17"/>
                  <a:gd name="T20" fmla="*/ 3 w 2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7"/>
                  <a:gd name="T35" fmla="*/ 27 w 2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7">
                    <a:moveTo>
                      <a:pt x="3" y="16"/>
                    </a:moveTo>
                    <a:lnTo>
                      <a:pt x="0" y="9"/>
                    </a:lnTo>
                    <a:lnTo>
                      <a:pt x="1" y="0"/>
                    </a:lnTo>
                    <a:lnTo>
                      <a:pt x="18" y="0"/>
                    </a:lnTo>
                    <a:lnTo>
                      <a:pt x="26" y="9"/>
                    </a:lnTo>
                    <a:lnTo>
                      <a:pt x="20" y="11"/>
                    </a:lnTo>
                    <a:lnTo>
                      <a:pt x="18" y="16"/>
                    </a:lnTo>
                    <a:lnTo>
                      <a:pt x="13" y="16"/>
                    </a:lnTo>
                    <a:lnTo>
                      <a:pt x="9" y="16"/>
                    </a:lnTo>
                    <a:lnTo>
                      <a:pt x="6" y="11"/>
                    </a:lnTo>
                    <a:lnTo>
                      <a:pt x="3" y="16"/>
                    </a:lnTo>
                  </a:path>
                </a:pathLst>
              </a:custGeom>
              <a:solidFill>
                <a:srgbClr val="000000"/>
              </a:solidFill>
              <a:ln w="9525" cap="rnd">
                <a:noFill/>
                <a:round/>
                <a:headEnd/>
                <a:tailEnd/>
              </a:ln>
            </p:spPr>
            <p:txBody>
              <a:bodyPr/>
              <a:lstStyle/>
              <a:p>
                <a:endParaRPr lang="en-US"/>
              </a:p>
            </p:txBody>
          </p:sp>
          <p:sp>
            <p:nvSpPr>
              <p:cNvPr id="7061" name="Freeform 895"/>
              <p:cNvSpPr>
                <a:spLocks/>
              </p:cNvSpPr>
              <p:nvPr/>
            </p:nvSpPr>
            <p:spPr bwMode="auto">
              <a:xfrm>
                <a:off x="3725" y="2527"/>
                <a:ext cx="29" cy="17"/>
              </a:xfrm>
              <a:custGeom>
                <a:avLst/>
                <a:gdLst>
                  <a:gd name="T0" fmla="*/ 28 w 29"/>
                  <a:gd name="T1" fmla="*/ 2 h 17"/>
                  <a:gd name="T2" fmla="*/ 28 w 29"/>
                  <a:gd name="T3" fmla="*/ 8 h 17"/>
                  <a:gd name="T4" fmla="*/ 24 w 29"/>
                  <a:gd name="T5" fmla="*/ 11 h 17"/>
                  <a:gd name="T6" fmla="*/ 19 w 29"/>
                  <a:gd name="T7" fmla="*/ 16 h 17"/>
                  <a:gd name="T8" fmla="*/ 18 w 29"/>
                  <a:gd name="T9" fmla="*/ 8 h 17"/>
                  <a:gd name="T10" fmla="*/ 15 w 29"/>
                  <a:gd name="T11" fmla="*/ 11 h 17"/>
                  <a:gd name="T12" fmla="*/ 8 w 29"/>
                  <a:gd name="T13" fmla="*/ 11 h 17"/>
                  <a:gd name="T14" fmla="*/ 7 w 29"/>
                  <a:gd name="T15" fmla="*/ 8 h 17"/>
                  <a:gd name="T16" fmla="*/ 0 w 29"/>
                  <a:gd name="T17" fmla="*/ 8 h 17"/>
                  <a:gd name="T18" fmla="*/ 2 w 29"/>
                  <a:gd name="T19" fmla="*/ 2 h 17"/>
                  <a:gd name="T20" fmla="*/ 15 w 29"/>
                  <a:gd name="T21" fmla="*/ 0 h 17"/>
                  <a:gd name="T22" fmla="*/ 22 w 29"/>
                  <a:gd name="T23" fmla="*/ 0 h 17"/>
                  <a:gd name="T24" fmla="*/ 28 w 29"/>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28" y="2"/>
                    </a:moveTo>
                    <a:lnTo>
                      <a:pt x="28" y="8"/>
                    </a:lnTo>
                    <a:lnTo>
                      <a:pt x="24" y="11"/>
                    </a:lnTo>
                    <a:lnTo>
                      <a:pt x="19" y="16"/>
                    </a:lnTo>
                    <a:lnTo>
                      <a:pt x="18" y="8"/>
                    </a:lnTo>
                    <a:lnTo>
                      <a:pt x="15" y="11"/>
                    </a:lnTo>
                    <a:lnTo>
                      <a:pt x="8" y="11"/>
                    </a:lnTo>
                    <a:lnTo>
                      <a:pt x="7" y="8"/>
                    </a:lnTo>
                    <a:lnTo>
                      <a:pt x="0" y="8"/>
                    </a:lnTo>
                    <a:lnTo>
                      <a:pt x="2" y="2"/>
                    </a:lnTo>
                    <a:lnTo>
                      <a:pt x="15" y="0"/>
                    </a:lnTo>
                    <a:lnTo>
                      <a:pt x="22" y="0"/>
                    </a:lnTo>
                    <a:lnTo>
                      <a:pt x="28" y="2"/>
                    </a:lnTo>
                  </a:path>
                </a:pathLst>
              </a:custGeom>
              <a:solidFill>
                <a:srgbClr val="000000"/>
              </a:solidFill>
              <a:ln w="9525" cap="rnd">
                <a:noFill/>
                <a:round/>
                <a:headEnd/>
                <a:tailEnd/>
              </a:ln>
            </p:spPr>
            <p:txBody>
              <a:bodyPr/>
              <a:lstStyle/>
              <a:p>
                <a:endParaRPr lang="en-US"/>
              </a:p>
            </p:txBody>
          </p:sp>
          <p:sp>
            <p:nvSpPr>
              <p:cNvPr id="7062" name="Freeform 896"/>
              <p:cNvSpPr>
                <a:spLocks/>
              </p:cNvSpPr>
              <p:nvPr/>
            </p:nvSpPr>
            <p:spPr bwMode="auto">
              <a:xfrm>
                <a:off x="3747" y="2571"/>
                <a:ext cx="42" cy="17"/>
              </a:xfrm>
              <a:custGeom>
                <a:avLst/>
                <a:gdLst>
                  <a:gd name="T0" fmla="*/ 0 w 42"/>
                  <a:gd name="T1" fmla="*/ 6 h 17"/>
                  <a:gd name="T2" fmla="*/ 4 w 42"/>
                  <a:gd name="T3" fmla="*/ 0 h 17"/>
                  <a:gd name="T4" fmla="*/ 11 w 42"/>
                  <a:gd name="T5" fmla="*/ 0 h 17"/>
                  <a:gd name="T6" fmla="*/ 19 w 42"/>
                  <a:gd name="T7" fmla="*/ 0 h 17"/>
                  <a:gd name="T8" fmla="*/ 27 w 42"/>
                  <a:gd name="T9" fmla="*/ 1 h 17"/>
                  <a:gd name="T10" fmla="*/ 33 w 42"/>
                  <a:gd name="T11" fmla="*/ 6 h 17"/>
                  <a:gd name="T12" fmla="*/ 38 w 42"/>
                  <a:gd name="T13" fmla="*/ 3 h 17"/>
                  <a:gd name="T14" fmla="*/ 41 w 42"/>
                  <a:gd name="T15" fmla="*/ 10 h 17"/>
                  <a:gd name="T16" fmla="*/ 35 w 42"/>
                  <a:gd name="T17" fmla="*/ 16 h 17"/>
                  <a:gd name="T18" fmla="*/ 33 w 42"/>
                  <a:gd name="T19" fmla="*/ 10 h 17"/>
                  <a:gd name="T20" fmla="*/ 27 w 42"/>
                  <a:gd name="T21" fmla="*/ 13 h 17"/>
                  <a:gd name="T22" fmla="*/ 8 w 42"/>
                  <a:gd name="T23" fmla="*/ 10 h 17"/>
                  <a:gd name="T24" fmla="*/ 0 w 42"/>
                  <a:gd name="T25" fmla="*/ 9 h 17"/>
                  <a:gd name="T26" fmla="*/ 0 w 42"/>
                  <a:gd name="T27" fmla="*/ 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0" y="6"/>
                    </a:moveTo>
                    <a:lnTo>
                      <a:pt x="4" y="0"/>
                    </a:lnTo>
                    <a:lnTo>
                      <a:pt x="11" y="0"/>
                    </a:lnTo>
                    <a:lnTo>
                      <a:pt x="19" y="0"/>
                    </a:lnTo>
                    <a:lnTo>
                      <a:pt x="27" y="1"/>
                    </a:lnTo>
                    <a:lnTo>
                      <a:pt x="33" y="6"/>
                    </a:lnTo>
                    <a:lnTo>
                      <a:pt x="38" y="3"/>
                    </a:lnTo>
                    <a:lnTo>
                      <a:pt x="41" y="10"/>
                    </a:lnTo>
                    <a:lnTo>
                      <a:pt x="35" y="16"/>
                    </a:lnTo>
                    <a:lnTo>
                      <a:pt x="33" y="10"/>
                    </a:lnTo>
                    <a:lnTo>
                      <a:pt x="27" y="13"/>
                    </a:lnTo>
                    <a:lnTo>
                      <a:pt x="8" y="10"/>
                    </a:lnTo>
                    <a:lnTo>
                      <a:pt x="0" y="9"/>
                    </a:lnTo>
                    <a:lnTo>
                      <a:pt x="0" y="6"/>
                    </a:lnTo>
                  </a:path>
                </a:pathLst>
              </a:custGeom>
              <a:solidFill>
                <a:srgbClr val="000000"/>
              </a:solidFill>
              <a:ln w="9525" cap="rnd">
                <a:noFill/>
                <a:round/>
                <a:headEnd/>
                <a:tailEnd/>
              </a:ln>
            </p:spPr>
            <p:txBody>
              <a:bodyPr/>
              <a:lstStyle/>
              <a:p>
                <a:endParaRPr lang="en-US"/>
              </a:p>
            </p:txBody>
          </p:sp>
          <p:sp>
            <p:nvSpPr>
              <p:cNvPr id="7063" name="Freeform 897"/>
              <p:cNvSpPr>
                <a:spLocks/>
              </p:cNvSpPr>
              <p:nvPr/>
            </p:nvSpPr>
            <p:spPr bwMode="auto">
              <a:xfrm>
                <a:off x="3753" y="2586"/>
                <a:ext cx="28" cy="17"/>
              </a:xfrm>
              <a:custGeom>
                <a:avLst/>
                <a:gdLst>
                  <a:gd name="T0" fmla="*/ 0 w 28"/>
                  <a:gd name="T1" fmla="*/ 0 h 17"/>
                  <a:gd name="T2" fmla="*/ 6 w 28"/>
                  <a:gd name="T3" fmla="*/ 5 h 17"/>
                  <a:gd name="T4" fmla="*/ 15 w 28"/>
                  <a:gd name="T5" fmla="*/ 5 h 17"/>
                  <a:gd name="T6" fmla="*/ 27 w 28"/>
                  <a:gd name="T7" fmla="*/ 5 h 17"/>
                  <a:gd name="T8" fmla="*/ 24 w 28"/>
                  <a:gd name="T9" fmla="*/ 11 h 17"/>
                  <a:gd name="T10" fmla="*/ 14 w 28"/>
                  <a:gd name="T11" fmla="*/ 16 h 17"/>
                  <a:gd name="T12" fmla="*/ 5 w 28"/>
                  <a:gd name="T13" fmla="*/ 11 h 17"/>
                  <a:gd name="T14" fmla="*/ 0 w 28"/>
                  <a:gd name="T15" fmla="*/ 5 h 17"/>
                  <a:gd name="T16" fmla="*/ 0 w 2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7"/>
                  <a:gd name="T29" fmla="*/ 28 w 2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7">
                    <a:moveTo>
                      <a:pt x="0" y="0"/>
                    </a:moveTo>
                    <a:lnTo>
                      <a:pt x="6" y="5"/>
                    </a:lnTo>
                    <a:lnTo>
                      <a:pt x="15" y="5"/>
                    </a:lnTo>
                    <a:lnTo>
                      <a:pt x="27" y="5"/>
                    </a:lnTo>
                    <a:lnTo>
                      <a:pt x="24" y="11"/>
                    </a:lnTo>
                    <a:lnTo>
                      <a:pt x="14" y="16"/>
                    </a:lnTo>
                    <a:lnTo>
                      <a:pt x="5" y="11"/>
                    </a:lnTo>
                    <a:lnTo>
                      <a:pt x="0" y="5"/>
                    </a:lnTo>
                    <a:lnTo>
                      <a:pt x="0" y="0"/>
                    </a:lnTo>
                  </a:path>
                </a:pathLst>
              </a:custGeom>
              <a:solidFill>
                <a:srgbClr val="000000"/>
              </a:solidFill>
              <a:ln w="9525" cap="rnd">
                <a:noFill/>
                <a:round/>
                <a:headEnd/>
                <a:tailEnd/>
              </a:ln>
            </p:spPr>
            <p:txBody>
              <a:bodyPr/>
              <a:lstStyle/>
              <a:p>
                <a:endParaRPr lang="en-US"/>
              </a:p>
            </p:txBody>
          </p:sp>
          <p:sp>
            <p:nvSpPr>
              <p:cNvPr id="7064" name="Freeform 898"/>
              <p:cNvSpPr>
                <a:spLocks/>
              </p:cNvSpPr>
              <p:nvPr/>
            </p:nvSpPr>
            <p:spPr bwMode="auto">
              <a:xfrm>
                <a:off x="3778" y="2517"/>
                <a:ext cx="40" cy="17"/>
              </a:xfrm>
              <a:custGeom>
                <a:avLst/>
                <a:gdLst>
                  <a:gd name="T0" fmla="*/ 0 w 40"/>
                  <a:gd name="T1" fmla="*/ 16 h 17"/>
                  <a:gd name="T2" fmla="*/ 2 w 40"/>
                  <a:gd name="T3" fmla="*/ 0 h 17"/>
                  <a:gd name="T4" fmla="*/ 13 w 40"/>
                  <a:gd name="T5" fmla="*/ 5 h 17"/>
                  <a:gd name="T6" fmla="*/ 25 w 40"/>
                  <a:gd name="T7" fmla="*/ 5 h 17"/>
                  <a:gd name="T8" fmla="*/ 39 w 40"/>
                  <a:gd name="T9" fmla="*/ 16 h 17"/>
                  <a:gd name="T10" fmla="*/ 27 w 40"/>
                  <a:gd name="T11" fmla="*/ 11 h 17"/>
                  <a:gd name="T12" fmla="*/ 17 w 40"/>
                  <a:gd name="T13" fmla="*/ 11 h 17"/>
                  <a:gd name="T14" fmla="*/ 10 w 40"/>
                  <a:gd name="T15" fmla="*/ 11 h 17"/>
                  <a:gd name="T16" fmla="*/ 5 w 40"/>
                  <a:gd name="T17" fmla="*/ 11 h 17"/>
                  <a:gd name="T18" fmla="*/ 2 w 40"/>
                  <a:gd name="T19" fmla="*/ 16 h 17"/>
                  <a:gd name="T20" fmla="*/ 0 w 40"/>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7"/>
                  <a:gd name="T35" fmla="*/ 40 w 40"/>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7">
                    <a:moveTo>
                      <a:pt x="0" y="16"/>
                    </a:moveTo>
                    <a:lnTo>
                      <a:pt x="2" y="0"/>
                    </a:lnTo>
                    <a:lnTo>
                      <a:pt x="13" y="5"/>
                    </a:lnTo>
                    <a:lnTo>
                      <a:pt x="25" y="5"/>
                    </a:lnTo>
                    <a:lnTo>
                      <a:pt x="39" y="16"/>
                    </a:lnTo>
                    <a:lnTo>
                      <a:pt x="27" y="11"/>
                    </a:lnTo>
                    <a:lnTo>
                      <a:pt x="17" y="11"/>
                    </a:lnTo>
                    <a:lnTo>
                      <a:pt x="10" y="11"/>
                    </a:lnTo>
                    <a:lnTo>
                      <a:pt x="5" y="11"/>
                    </a:lnTo>
                    <a:lnTo>
                      <a:pt x="2" y="16"/>
                    </a:lnTo>
                    <a:lnTo>
                      <a:pt x="0" y="16"/>
                    </a:lnTo>
                  </a:path>
                </a:pathLst>
              </a:custGeom>
              <a:solidFill>
                <a:srgbClr val="000000"/>
              </a:solidFill>
              <a:ln w="9525" cap="rnd">
                <a:noFill/>
                <a:round/>
                <a:headEnd/>
                <a:tailEnd/>
              </a:ln>
            </p:spPr>
            <p:txBody>
              <a:bodyPr/>
              <a:lstStyle/>
              <a:p>
                <a:endParaRPr lang="en-US"/>
              </a:p>
            </p:txBody>
          </p:sp>
          <p:sp>
            <p:nvSpPr>
              <p:cNvPr id="7065" name="Freeform 899"/>
              <p:cNvSpPr>
                <a:spLocks/>
              </p:cNvSpPr>
              <p:nvPr/>
            </p:nvSpPr>
            <p:spPr bwMode="auto">
              <a:xfrm>
                <a:off x="3722" y="2517"/>
                <a:ext cx="26" cy="17"/>
              </a:xfrm>
              <a:custGeom>
                <a:avLst/>
                <a:gdLst>
                  <a:gd name="T0" fmla="*/ 25 w 26"/>
                  <a:gd name="T1" fmla="*/ 5 h 17"/>
                  <a:gd name="T2" fmla="*/ 21 w 26"/>
                  <a:gd name="T3" fmla="*/ 0 h 17"/>
                  <a:gd name="T4" fmla="*/ 15 w 26"/>
                  <a:gd name="T5" fmla="*/ 0 h 17"/>
                  <a:gd name="T6" fmla="*/ 5 w 26"/>
                  <a:gd name="T7" fmla="*/ 0 h 17"/>
                  <a:gd name="T8" fmla="*/ 0 w 26"/>
                  <a:gd name="T9" fmla="*/ 16 h 17"/>
                  <a:gd name="T10" fmla="*/ 5 w 26"/>
                  <a:gd name="T11" fmla="*/ 5 h 17"/>
                  <a:gd name="T12" fmla="*/ 13 w 26"/>
                  <a:gd name="T13" fmla="*/ 11 h 17"/>
                  <a:gd name="T14" fmla="*/ 18 w 26"/>
                  <a:gd name="T15" fmla="*/ 5 h 17"/>
                  <a:gd name="T16" fmla="*/ 23 w 26"/>
                  <a:gd name="T17" fmla="*/ 11 h 17"/>
                  <a:gd name="T18" fmla="*/ 25 w 26"/>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7"/>
                  <a:gd name="T32" fmla="*/ 26 w 2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7">
                    <a:moveTo>
                      <a:pt x="25" y="5"/>
                    </a:moveTo>
                    <a:lnTo>
                      <a:pt x="21" y="0"/>
                    </a:lnTo>
                    <a:lnTo>
                      <a:pt x="15" y="0"/>
                    </a:lnTo>
                    <a:lnTo>
                      <a:pt x="5" y="0"/>
                    </a:lnTo>
                    <a:lnTo>
                      <a:pt x="0" y="16"/>
                    </a:lnTo>
                    <a:lnTo>
                      <a:pt x="5" y="5"/>
                    </a:lnTo>
                    <a:lnTo>
                      <a:pt x="13" y="11"/>
                    </a:lnTo>
                    <a:lnTo>
                      <a:pt x="18" y="5"/>
                    </a:lnTo>
                    <a:lnTo>
                      <a:pt x="23" y="11"/>
                    </a:lnTo>
                    <a:lnTo>
                      <a:pt x="25" y="5"/>
                    </a:lnTo>
                  </a:path>
                </a:pathLst>
              </a:custGeom>
              <a:solidFill>
                <a:srgbClr val="000000"/>
              </a:solidFill>
              <a:ln w="9525" cap="rnd">
                <a:noFill/>
                <a:round/>
                <a:headEnd/>
                <a:tailEnd/>
              </a:ln>
            </p:spPr>
            <p:txBody>
              <a:bodyPr/>
              <a:lstStyle/>
              <a:p>
                <a:endParaRPr lang="en-US"/>
              </a:p>
            </p:txBody>
          </p:sp>
          <p:sp>
            <p:nvSpPr>
              <p:cNvPr id="7066" name="Freeform 900"/>
              <p:cNvSpPr>
                <a:spLocks/>
              </p:cNvSpPr>
              <p:nvPr/>
            </p:nvSpPr>
            <p:spPr bwMode="auto">
              <a:xfrm>
                <a:off x="3698" y="2417"/>
                <a:ext cx="94" cy="102"/>
              </a:xfrm>
              <a:custGeom>
                <a:avLst/>
                <a:gdLst>
                  <a:gd name="T0" fmla="*/ 21 w 94"/>
                  <a:gd name="T1" fmla="*/ 12 h 102"/>
                  <a:gd name="T2" fmla="*/ 29 w 94"/>
                  <a:gd name="T3" fmla="*/ 9 h 102"/>
                  <a:gd name="T4" fmla="*/ 17 w 94"/>
                  <a:gd name="T5" fmla="*/ 42 h 102"/>
                  <a:gd name="T6" fmla="*/ 23 w 94"/>
                  <a:gd name="T7" fmla="*/ 42 h 102"/>
                  <a:gd name="T8" fmla="*/ 29 w 94"/>
                  <a:gd name="T9" fmla="*/ 54 h 102"/>
                  <a:gd name="T10" fmla="*/ 37 w 94"/>
                  <a:gd name="T11" fmla="*/ 44 h 102"/>
                  <a:gd name="T12" fmla="*/ 42 w 94"/>
                  <a:gd name="T13" fmla="*/ 53 h 102"/>
                  <a:gd name="T14" fmla="*/ 46 w 94"/>
                  <a:gd name="T15" fmla="*/ 76 h 102"/>
                  <a:gd name="T16" fmla="*/ 53 w 94"/>
                  <a:gd name="T17" fmla="*/ 38 h 102"/>
                  <a:gd name="T18" fmla="*/ 53 w 94"/>
                  <a:gd name="T19" fmla="*/ 73 h 102"/>
                  <a:gd name="T20" fmla="*/ 59 w 94"/>
                  <a:gd name="T21" fmla="*/ 41 h 102"/>
                  <a:gd name="T22" fmla="*/ 64 w 94"/>
                  <a:gd name="T23" fmla="*/ 44 h 102"/>
                  <a:gd name="T24" fmla="*/ 68 w 94"/>
                  <a:gd name="T25" fmla="*/ 53 h 102"/>
                  <a:gd name="T26" fmla="*/ 73 w 94"/>
                  <a:gd name="T27" fmla="*/ 49 h 102"/>
                  <a:gd name="T28" fmla="*/ 79 w 94"/>
                  <a:gd name="T29" fmla="*/ 54 h 102"/>
                  <a:gd name="T30" fmla="*/ 81 w 94"/>
                  <a:gd name="T31" fmla="*/ 59 h 102"/>
                  <a:gd name="T32" fmla="*/ 85 w 94"/>
                  <a:gd name="T33" fmla="*/ 61 h 102"/>
                  <a:gd name="T34" fmla="*/ 87 w 94"/>
                  <a:gd name="T35" fmla="*/ 63 h 102"/>
                  <a:gd name="T36" fmla="*/ 89 w 94"/>
                  <a:gd name="T37" fmla="*/ 66 h 102"/>
                  <a:gd name="T38" fmla="*/ 82 w 94"/>
                  <a:gd name="T39" fmla="*/ 68 h 102"/>
                  <a:gd name="T40" fmla="*/ 74 w 94"/>
                  <a:gd name="T41" fmla="*/ 71 h 102"/>
                  <a:gd name="T42" fmla="*/ 71 w 94"/>
                  <a:gd name="T43" fmla="*/ 85 h 102"/>
                  <a:gd name="T44" fmla="*/ 64 w 94"/>
                  <a:gd name="T45" fmla="*/ 85 h 102"/>
                  <a:gd name="T46" fmla="*/ 59 w 94"/>
                  <a:gd name="T47" fmla="*/ 86 h 102"/>
                  <a:gd name="T48" fmla="*/ 54 w 94"/>
                  <a:gd name="T49" fmla="*/ 88 h 102"/>
                  <a:gd name="T50" fmla="*/ 42 w 94"/>
                  <a:gd name="T51" fmla="*/ 68 h 102"/>
                  <a:gd name="T52" fmla="*/ 40 w 94"/>
                  <a:gd name="T53" fmla="*/ 46 h 102"/>
                  <a:gd name="T54" fmla="*/ 34 w 94"/>
                  <a:gd name="T55" fmla="*/ 73 h 102"/>
                  <a:gd name="T56" fmla="*/ 37 w 94"/>
                  <a:gd name="T57" fmla="*/ 88 h 102"/>
                  <a:gd name="T58" fmla="*/ 31 w 94"/>
                  <a:gd name="T59" fmla="*/ 85 h 102"/>
                  <a:gd name="T60" fmla="*/ 21 w 94"/>
                  <a:gd name="T61" fmla="*/ 71 h 102"/>
                  <a:gd name="T62" fmla="*/ 18 w 94"/>
                  <a:gd name="T63" fmla="*/ 76 h 102"/>
                  <a:gd name="T64" fmla="*/ 17 w 94"/>
                  <a:gd name="T65" fmla="*/ 81 h 102"/>
                  <a:gd name="T66" fmla="*/ 17 w 94"/>
                  <a:gd name="T67" fmla="*/ 101 h 102"/>
                  <a:gd name="T68" fmla="*/ 7 w 94"/>
                  <a:gd name="T69" fmla="*/ 86 h 102"/>
                  <a:gd name="T70" fmla="*/ 6 w 94"/>
                  <a:gd name="T71" fmla="*/ 84 h 102"/>
                  <a:gd name="T72" fmla="*/ 1 w 94"/>
                  <a:gd name="T73" fmla="*/ 63 h 102"/>
                  <a:gd name="T74" fmla="*/ 0 w 94"/>
                  <a:gd name="T75" fmla="*/ 59 h 102"/>
                  <a:gd name="T76" fmla="*/ 4 w 94"/>
                  <a:gd name="T77" fmla="*/ 38 h 102"/>
                  <a:gd name="T78" fmla="*/ 15 w 94"/>
                  <a:gd name="T79" fmla="*/ 17 h 102"/>
                  <a:gd name="T80" fmla="*/ 34 w 94"/>
                  <a:gd name="T81" fmla="*/ 0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102"/>
                  <a:gd name="T125" fmla="*/ 94 w 94"/>
                  <a:gd name="T126" fmla="*/ 102 h 1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102">
                    <a:moveTo>
                      <a:pt x="34" y="0"/>
                    </a:moveTo>
                    <a:lnTo>
                      <a:pt x="21" y="12"/>
                    </a:lnTo>
                    <a:lnTo>
                      <a:pt x="15" y="24"/>
                    </a:lnTo>
                    <a:lnTo>
                      <a:pt x="29" y="9"/>
                    </a:lnTo>
                    <a:lnTo>
                      <a:pt x="21" y="22"/>
                    </a:lnTo>
                    <a:lnTo>
                      <a:pt x="17" y="42"/>
                    </a:lnTo>
                    <a:lnTo>
                      <a:pt x="28" y="29"/>
                    </a:lnTo>
                    <a:lnTo>
                      <a:pt x="23" y="42"/>
                    </a:lnTo>
                    <a:lnTo>
                      <a:pt x="34" y="32"/>
                    </a:lnTo>
                    <a:lnTo>
                      <a:pt x="29" y="54"/>
                    </a:lnTo>
                    <a:lnTo>
                      <a:pt x="31" y="67"/>
                    </a:lnTo>
                    <a:lnTo>
                      <a:pt x="37" y="44"/>
                    </a:lnTo>
                    <a:lnTo>
                      <a:pt x="43" y="34"/>
                    </a:lnTo>
                    <a:lnTo>
                      <a:pt x="42" y="53"/>
                    </a:lnTo>
                    <a:lnTo>
                      <a:pt x="45" y="70"/>
                    </a:lnTo>
                    <a:lnTo>
                      <a:pt x="46" y="76"/>
                    </a:lnTo>
                    <a:lnTo>
                      <a:pt x="48" y="51"/>
                    </a:lnTo>
                    <a:lnTo>
                      <a:pt x="53" y="38"/>
                    </a:lnTo>
                    <a:lnTo>
                      <a:pt x="51" y="57"/>
                    </a:lnTo>
                    <a:lnTo>
                      <a:pt x="53" y="73"/>
                    </a:lnTo>
                    <a:lnTo>
                      <a:pt x="54" y="57"/>
                    </a:lnTo>
                    <a:lnTo>
                      <a:pt x="59" y="41"/>
                    </a:lnTo>
                    <a:lnTo>
                      <a:pt x="59" y="57"/>
                    </a:lnTo>
                    <a:lnTo>
                      <a:pt x="64" y="44"/>
                    </a:lnTo>
                    <a:lnTo>
                      <a:pt x="68" y="34"/>
                    </a:lnTo>
                    <a:lnTo>
                      <a:pt x="68" y="53"/>
                    </a:lnTo>
                    <a:lnTo>
                      <a:pt x="70" y="68"/>
                    </a:lnTo>
                    <a:lnTo>
                      <a:pt x="73" y="49"/>
                    </a:lnTo>
                    <a:lnTo>
                      <a:pt x="73" y="64"/>
                    </a:lnTo>
                    <a:lnTo>
                      <a:pt x="79" y="54"/>
                    </a:lnTo>
                    <a:lnTo>
                      <a:pt x="82" y="44"/>
                    </a:lnTo>
                    <a:lnTo>
                      <a:pt x="81" y="59"/>
                    </a:lnTo>
                    <a:lnTo>
                      <a:pt x="79" y="68"/>
                    </a:lnTo>
                    <a:lnTo>
                      <a:pt x="85" y="61"/>
                    </a:lnTo>
                    <a:lnTo>
                      <a:pt x="89" y="51"/>
                    </a:lnTo>
                    <a:lnTo>
                      <a:pt x="87" y="63"/>
                    </a:lnTo>
                    <a:lnTo>
                      <a:pt x="93" y="54"/>
                    </a:lnTo>
                    <a:lnTo>
                      <a:pt x="89" y="66"/>
                    </a:lnTo>
                    <a:lnTo>
                      <a:pt x="81" y="76"/>
                    </a:lnTo>
                    <a:lnTo>
                      <a:pt x="82" y="68"/>
                    </a:lnTo>
                    <a:lnTo>
                      <a:pt x="74" y="78"/>
                    </a:lnTo>
                    <a:lnTo>
                      <a:pt x="74" y="71"/>
                    </a:lnTo>
                    <a:lnTo>
                      <a:pt x="70" y="78"/>
                    </a:lnTo>
                    <a:lnTo>
                      <a:pt x="71" y="85"/>
                    </a:lnTo>
                    <a:lnTo>
                      <a:pt x="65" y="81"/>
                    </a:lnTo>
                    <a:lnTo>
                      <a:pt x="64" y="85"/>
                    </a:lnTo>
                    <a:lnTo>
                      <a:pt x="59" y="81"/>
                    </a:lnTo>
                    <a:lnTo>
                      <a:pt x="59" y="86"/>
                    </a:lnTo>
                    <a:lnTo>
                      <a:pt x="54" y="84"/>
                    </a:lnTo>
                    <a:lnTo>
                      <a:pt x="54" y="88"/>
                    </a:lnTo>
                    <a:lnTo>
                      <a:pt x="45" y="76"/>
                    </a:lnTo>
                    <a:lnTo>
                      <a:pt x="42" y="68"/>
                    </a:lnTo>
                    <a:lnTo>
                      <a:pt x="38" y="53"/>
                    </a:lnTo>
                    <a:lnTo>
                      <a:pt x="40" y="46"/>
                    </a:lnTo>
                    <a:lnTo>
                      <a:pt x="34" y="61"/>
                    </a:lnTo>
                    <a:lnTo>
                      <a:pt x="34" y="73"/>
                    </a:lnTo>
                    <a:lnTo>
                      <a:pt x="35" y="83"/>
                    </a:lnTo>
                    <a:lnTo>
                      <a:pt x="37" y="88"/>
                    </a:lnTo>
                    <a:lnTo>
                      <a:pt x="31" y="80"/>
                    </a:lnTo>
                    <a:lnTo>
                      <a:pt x="31" y="85"/>
                    </a:lnTo>
                    <a:lnTo>
                      <a:pt x="24" y="81"/>
                    </a:lnTo>
                    <a:lnTo>
                      <a:pt x="21" y="71"/>
                    </a:lnTo>
                    <a:lnTo>
                      <a:pt x="20" y="66"/>
                    </a:lnTo>
                    <a:lnTo>
                      <a:pt x="18" y="76"/>
                    </a:lnTo>
                    <a:lnTo>
                      <a:pt x="20" y="85"/>
                    </a:lnTo>
                    <a:lnTo>
                      <a:pt x="17" y="81"/>
                    </a:lnTo>
                    <a:lnTo>
                      <a:pt x="17" y="85"/>
                    </a:lnTo>
                    <a:lnTo>
                      <a:pt x="17" y="101"/>
                    </a:lnTo>
                    <a:lnTo>
                      <a:pt x="10" y="93"/>
                    </a:lnTo>
                    <a:lnTo>
                      <a:pt x="7" y="86"/>
                    </a:lnTo>
                    <a:lnTo>
                      <a:pt x="7" y="78"/>
                    </a:lnTo>
                    <a:lnTo>
                      <a:pt x="6" y="84"/>
                    </a:lnTo>
                    <a:lnTo>
                      <a:pt x="2" y="76"/>
                    </a:lnTo>
                    <a:lnTo>
                      <a:pt x="1" y="63"/>
                    </a:lnTo>
                    <a:lnTo>
                      <a:pt x="2" y="51"/>
                    </a:lnTo>
                    <a:lnTo>
                      <a:pt x="0" y="59"/>
                    </a:lnTo>
                    <a:lnTo>
                      <a:pt x="1" y="48"/>
                    </a:lnTo>
                    <a:lnTo>
                      <a:pt x="4" y="38"/>
                    </a:lnTo>
                    <a:lnTo>
                      <a:pt x="7" y="28"/>
                    </a:lnTo>
                    <a:lnTo>
                      <a:pt x="15" y="17"/>
                    </a:lnTo>
                    <a:lnTo>
                      <a:pt x="21" y="11"/>
                    </a:lnTo>
                    <a:lnTo>
                      <a:pt x="34" y="0"/>
                    </a:lnTo>
                  </a:path>
                </a:pathLst>
              </a:custGeom>
              <a:solidFill>
                <a:srgbClr val="000000"/>
              </a:solidFill>
              <a:ln w="9525" cap="rnd">
                <a:noFill/>
                <a:round/>
                <a:headEnd/>
                <a:tailEnd/>
              </a:ln>
            </p:spPr>
            <p:txBody>
              <a:bodyPr/>
              <a:lstStyle/>
              <a:p>
                <a:endParaRPr lang="en-US"/>
              </a:p>
            </p:txBody>
          </p:sp>
          <p:sp>
            <p:nvSpPr>
              <p:cNvPr id="7067" name="Freeform 901"/>
              <p:cNvSpPr>
                <a:spLocks/>
              </p:cNvSpPr>
              <p:nvPr/>
            </p:nvSpPr>
            <p:spPr bwMode="auto">
              <a:xfrm>
                <a:off x="3789" y="2421"/>
                <a:ext cx="101" cy="160"/>
              </a:xfrm>
              <a:custGeom>
                <a:avLst/>
                <a:gdLst>
                  <a:gd name="T0" fmla="*/ 2 w 101"/>
                  <a:gd name="T1" fmla="*/ 57 h 160"/>
                  <a:gd name="T2" fmla="*/ 5 w 101"/>
                  <a:gd name="T3" fmla="*/ 67 h 160"/>
                  <a:gd name="T4" fmla="*/ 12 w 101"/>
                  <a:gd name="T5" fmla="*/ 71 h 160"/>
                  <a:gd name="T6" fmla="*/ 16 w 101"/>
                  <a:gd name="T7" fmla="*/ 70 h 160"/>
                  <a:gd name="T8" fmla="*/ 27 w 101"/>
                  <a:gd name="T9" fmla="*/ 52 h 160"/>
                  <a:gd name="T10" fmla="*/ 31 w 101"/>
                  <a:gd name="T11" fmla="*/ 77 h 160"/>
                  <a:gd name="T12" fmla="*/ 34 w 101"/>
                  <a:gd name="T13" fmla="*/ 50 h 160"/>
                  <a:gd name="T14" fmla="*/ 39 w 101"/>
                  <a:gd name="T15" fmla="*/ 57 h 160"/>
                  <a:gd name="T16" fmla="*/ 47 w 101"/>
                  <a:gd name="T17" fmla="*/ 77 h 160"/>
                  <a:gd name="T18" fmla="*/ 56 w 101"/>
                  <a:gd name="T19" fmla="*/ 95 h 160"/>
                  <a:gd name="T20" fmla="*/ 58 w 101"/>
                  <a:gd name="T21" fmla="*/ 109 h 160"/>
                  <a:gd name="T22" fmla="*/ 66 w 101"/>
                  <a:gd name="T23" fmla="*/ 107 h 160"/>
                  <a:gd name="T24" fmla="*/ 75 w 101"/>
                  <a:gd name="T25" fmla="*/ 99 h 160"/>
                  <a:gd name="T26" fmla="*/ 83 w 101"/>
                  <a:gd name="T27" fmla="*/ 104 h 160"/>
                  <a:gd name="T28" fmla="*/ 72 w 101"/>
                  <a:gd name="T29" fmla="*/ 121 h 160"/>
                  <a:gd name="T30" fmla="*/ 63 w 101"/>
                  <a:gd name="T31" fmla="*/ 127 h 160"/>
                  <a:gd name="T32" fmla="*/ 51 w 101"/>
                  <a:gd name="T33" fmla="*/ 132 h 160"/>
                  <a:gd name="T34" fmla="*/ 47 w 101"/>
                  <a:gd name="T35" fmla="*/ 159 h 160"/>
                  <a:gd name="T36" fmla="*/ 56 w 101"/>
                  <a:gd name="T37" fmla="*/ 129 h 160"/>
                  <a:gd name="T38" fmla="*/ 71 w 101"/>
                  <a:gd name="T39" fmla="*/ 129 h 160"/>
                  <a:gd name="T40" fmla="*/ 83 w 101"/>
                  <a:gd name="T41" fmla="*/ 111 h 160"/>
                  <a:gd name="T42" fmla="*/ 92 w 101"/>
                  <a:gd name="T43" fmla="*/ 89 h 160"/>
                  <a:gd name="T44" fmla="*/ 100 w 101"/>
                  <a:gd name="T45" fmla="*/ 54 h 160"/>
                  <a:gd name="T46" fmla="*/ 97 w 101"/>
                  <a:gd name="T47" fmla="*/ 21 h 160"/>
                  <a:gd name="T48" fmla="*/ 82 w 101"/>
                  <a:gd name="T49" fmla="*/ 0 h 160"/>
                  <a:gd name="T50" fmla="*/ 96 w 101"/>
                  <a:gd name="T51" fmla="*/ 25 h 160"/>
                  <a:gd name="T52" fmla="*/ 91 w 101"/>
                  <a:gd name="T53" fmla="*/ 29 h 160"/>
                  <a:gd name="T54" fmla="*/ 88 w 101"/>
                  <a:gd name="T55" fmla="*/ 53 h 160"/>
                  <a:gd name="T56" fmla="*/ 83 w 101"/>
                  <a:gd name="T57" fmla="*/ 57 h 160"/>
                  <a:gd name="T58" fmla="*/ 77 w 101"/>
                  <a:gd name="T59" fmla="*/ 62 h 160"/>
                  <a:gd name="T60" fmla="*/ 72 w 101"/>
                  <a:gd name="T61" fmla="*/ 67 h 160"/>
                  <a:gd name="T62" fmla="*/ 67 w 101"/>
                  <a:gd name="T63" fmla="*/ 64 h 160"/>
                  <a:gd name="T64" fmla="*/ 63 w 101"/>
                  <a:gd name="T65" fmla="*/ 72 h 160"/>
                  <a:gd name="T66" fmla="*/ 58 w 101"/>
                  <a:gd name="T67" fmla="*/ 71 h 160"/>
                  <a:gd name="T68" fmla="*/ 51 w 101"/>
                  <a:gd name="T69" fmla="*/ 64 h 160"/>
                  <a:gd name="T70" fmla="*/ 46 w 101"/>
                  <a:gd name="T71" fmla="*/ 66 h 160"/>
                  <a:gd name="T72" fmla="*/ 43 w 101"/>
                  <a:gd name="T73" fmla="*/ 26 h 160"/>
                  <a:gd name="T74" fmla="*/ 42 w 101"/>
                  <a:gd name="T75" fmla="*/ 17 h 160"/>
                  <a:gd name="T76" fmla="*/ 34 w 101"/>
                  <a:gd name="T77" fmla="*/ 19 h 160"/>
                  <a:gd name="T78" fmla="*/ 26 w 101"/>
                  <a:gd name="T79" fmla="*/ 53 h 160"/>
                  <a:gd name="T80" fmla="*/ 18 w 101"/>
                  <a:gd name="T81" fmla="*/ 54 h 160"/>
                  <a:gd name="T82" fmla="*/ 16 w 101"/>
                  <a:gd name="T83" fmla="*/ 44 h 160"/>
                  <a:gd name="T84" fmla="*/ 5 w 101"/>
                  <a:gd name="T85" fmla="*/ 59 h 160"/>
                  <a:gd name="T86" fmla="*/ 5 w 101"/>
                  <a:gd name="T87" fmla="*/ 52 h 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1"/>
                  <a:gd name="T133" fmla="*/ 0 h 160"/>
                  <a:gd name="T134" fmla="*/ 101 w 101"/>
                  <a:gd name="T135" fmla="*/ 160 h 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1" h="160">
                    <a:moveTo>
                      <a:pt x="4" y="44"/>
                    </a:moveTo>
                    <a:lnTo>
                      <a:pt x="2" y="57"/>
                    </a:lnTo>
                    <a:lnTo>
                      <a:pt x="0" y="76"/>
                    </a:lnTo>
                    <a:lnTo>
                      <a:pt x="5" y="67"/>
                    </a:lnTo>
                    <a:lnTo>
                      <a:pt x="12" y="56"/>
                    </a:lnTo>
                    <a:lnTo>
                      <a:pt x="12" y="71"/>
                    </a:lnTo>
                    <a:lnTo>
                      <a:pt x="16" y="62"/>
                    </a:lnTo>
                    <a:lnTo>
                      <a:pt x="16" y="70"/>
                    </a:lnTo>
                    <a:lnTo>
                      <a:pt x="25" y="62"/>
                    </a:lnTo>
                    <a:lnTo>
                      <a:pt x="27" y="52"/>
                    </a:lnTo>
                    <a:lnTo>
                      <a:pt x="27" y="67"/>
                    </a:lnTo>
                    <a:lnTo>
                      <a:pt x="31" y="77"/>
                    </a:lnTo>
                    <a:lnTo>
                      <a:pt x="31" y="64"/>
                    </a:lnTo>
                    <a:lnTo>
                      <a:pt x="34" y="50"/>
                    </a:lnTo>
                    <a:lnTo>
                      <a:pt x="37" y="44"/>
                    </a:lnTo>
                    <a:lnTo>
                      <a:pt x="39" y="57"/>
                    </a:lnTo>
                    <a:lnTo>
                      <a:pt x="42" y="69"/>
                    </a:lnTo>
                    <a:lnTo>
                      <a:pt x="47" y="77"/>
                    </a:lnTo>
                    <a:lnTo>
                      <a:pt x="50" y="84"/>
                    </a:lnTo>
                    <a:lnTo>
                      <a:pt x="56" y="95"/>
                    </a:lnTo>
                    <a:lnTo>
                      <a:pt x="58" y="104"/>
                    </a:lnTo>
                    <a:lnTo>
                      <a:pt x="58" y="109"/>
                    </a:lnTo>
                    <a:lnTo>
                      <a:pt x="64" y="102"/>
                    </a:lnTo>
                    <a:lnTo>
                      <a:pt x="66" y="107"/>
                    </a:lnTo>
                    <a:lnTo>
                      <a:pt x="72" y="101"/>
                    </a:lnTo>
                    <a:lnTo>
                      <a:pt x="75" y="99"/>
                    </a:lnTo>
                    <a:lnTo>
                      <a:pt x="75" y="107"/>
                    </a:lnTo>
                    <a:lnTo>
                      <a:pt x="83" y="104"/>
                    </a:lnTo>
                    <a:lnTo>
                      <a:pt x="78" y="115"/>
                    </a:lnTo>
                    <a:lnTo>
                      <a:pt x="72" y="121"/>
                    </a:lnTo>
                    <a:lnTo>
                      <a:pt x="67" y="129"/>
                    </a:lnTo>
                    <a:lnTo>
                      <a:pt x="63" y="127"/>
                    </a:lnTo>
                    <a:lnTo>
                      <a:pt x="56" y="124"/>
                    </a:lnTo>
                    <a:lnTo>
                      <a:pt x="51" y="132"/>
                    </a:lnTo>
                    <a:lnTo>
                      <a:pt x="49" y="143"/>
                    </a:lnTo>
                    <a:lnTo>
                      <a:pt x="47" y="159"/>
                    </a:lnTo>
                    <a:lnTo>
                      <a:pt x="52" y="136"/>
                    </a:lnTo>
                    <a:lnTo>
                      <a:pt x="56" y="129"/>
                    </a:lnTo>
                    <a:lnTo>
                      <a:pt x="66" y="132"/>
                    </a:lnTo>
                    <a:lnTo>
                      <a:pt x="71" y="129"/>
                    </a:lnTo>
                    <a:lnTo>
                      <a:pt x="78" y="117"/>
                    </a:lnTo>
                    <a:lnTo>
                      <a:pt x="83" y="111"/>
                    </a:lnTo>
                    <a:lnTo>
                      <a:pt x="86" y="102"/>
                    </a:lnTo>
                    <a:lnTo>
                      <a:pt x="92" y="89"/>
                    </a:lnTo>
                    <a:lnTo>
                      <a:pt x="97" y="74"/>
                    </a:lnTo>
                    <a:lnTo>
                      <a:pt x="100" y="54"/>
                    </a:lnTo>
                    <a:lnTo>
                      <a:pt x="100" y="37"/>
                    </a:lnTo>
                    <a:lnTo>
                      <a:pt x="97" y="21"/>
                    </a:lnTo>
                    <a:lnTo>
                      <a:pt x="91" y="9"/>
                    </a:lnTo>
                    <a:lnTo>
                      <a:pt x="82" y="0"/>
                    </a:lnTo>
                    <a:lnTo>
                      <a:pt x="91" y="11"/>
                    </a:lnTo>
                    <a:lnTo>
                      <a:pt x="96" y="25"/>
                    </a:lnTo>
                    <a:lnTo>
                      <a:pt x="96" y="39"/>
                    </a:lnTo>
                    <a:lnTo>
                      <a:pt x="91" y="29"/>
                    </a:lnTo>
                    <a:lnTo>
                      <a:pt x="91" y="40"/>
                    </a:lnTo>
                    <a:lnTo>
                      <a:pt x="88" y="53"/>
                    </a:lnTo>
                    <a:lnTo>
                      <a:pt x="85" y="37"/>
                    </a:lnTo>
                    <a:lnTo>
                      <a:pt x="83" y="57"/>
                    </a:lnTo>
                    <a:lnTo>
                      <a:pt x="77" y="81"/>
                    </a:lnTo>
                    <a:lnTo>
                      <a:pt x="77" y="62"/>
                    </a:lnTo>
                    <a:lnTo>
                      <a:pt x="75" y="44"/>
                    </a:lnTo>
                    <a:lnTo>
                      <a:pt x="72" y="67"/>
                    </a:lnTo>
                    <a:lnTo>
                      <a:pt x="69" y="84"/>
                    </a:lnTo>
                    <a:lnTo>
                      <a:pt x="67" y="64"/>
                    </a:lnTo>
                    <a:lnTo>
                      <a:pt x="66" y="52"/>
                    </a:lnTo>
                    <a:lnTo>
                      <a:pt x="63" y="72"/>
                    </a:lnTo>
                    <a:lnTo>
                      <a:pt x="58" y="44"/>
                    </a:lnTo>
                    <a:lnTo>
                      <a:pt x="58" y="71"/>
                    </a:lnTo>
                    <a:lnTo>
                      <a:pt x="51" y="42"/>
                    </a:lnTo>
                    <a:lnTo>
                      <a:pt x="51" y="64"/>
                    </a:lnTo>
                    <a:lnTo>
                      <a:pt x="52" y="84"/>
                    </a:lnTo>
                    <a:lnTo>
                      <a:pt x="46" y="66"/>
                    </a:lnTo>
                    <a:lnTo>
                      <a:pt x="42" y="52"/>
                    </a:lnTo>
                    <a:lnTo>
                      <a:pt x="43" y="26"/>
                    </a:lnTo>
                    <a:lnTo>
                      <a:pt x="39" y="37"/>
                    </a:lnTo>
                    <a:lnTo>
                      <a:pt x="42" y="17"/>
                    </a:lnTo>
                    <a:lnTo>
                      <a:pt x="34" y="30"/>
                    </a:lnTo>
                    <a:lnTo>
                      <a:pt x="34" y="19"/>
                    </a:lnTo>
                    <a:lnTo>
                      <a:pt x="29" y="37"/>
                    </a:lnTo>
                    <a:lnTo>
                      <a:pt x="26" y="53"/>
                    </a:lnTo>
                    <a:lnTo>
                      <a:pt x="19" y="64"/>
                    </a:lnTo>
                    <a:lnTo>
                      <a:pt x="18" y="54"/>
                    </a:lnTo>
                    <a:lnTo>
                      <a:pt x="18" y="36"/>
                    </a:lnTo>
                    <a:lnTo>
                      <a:pt x="16" y="44"/>
                    </a:lnTo>
                    <a:lnTo>
                      <a:pt x="13" y="37"/>
                    </a:lnTo>
                    <a:lnTo>
                      <a:pt x="5" y="59"/>
                    </a:lnTo>
                    <a:lnTo>
                      <a:pt x="4" y="64"/>
                    </a:lnTo>
                    <a:lnTo>
                      <a:pt x="5" y="52"/>
                    </a:lnTo>
                    <a:lnTo>
                      <a:pt x="4" y="44"/>
                    </a:lnTo>
                  </a:path>
                </a:pathLst>
              </a:custGeom>
              <a:solidFill>
                <a:srgbClr val="000000"/>
              </a:solidFill>
              <a:ln w="9525" cap="rnd">
                <a:noFill/>
                <a:round/>
                <a:headEnd/>
                <a:tailEnd/>
              </a:ln>
            </p:spPr>
            <p:txBody>
              <a:bodyPr/>
              <a:lstStyle/>
              <a:p>
                <a:endParaRPr lang="en-US"/>
              </a:p>
            </p:txBody>
          </p:sp>
          <p:sp>
            <p:nvSpPr>
              <p:cNvPr id="7068" name="Freeform 902"/>
              <p:cNvSpPr>
                <a:spLocks/>
              </p:cNvSpPr>
              <p:nvPr/>
            </p:nvSpPr>
            <p:spPr bwMode="auto">
              <a:xfrm>
                <a:off x="3753" y="2393"/>
                <a:ext cx="122" cy="73"/>
              </a:xfrm>
              <a:custGeom>
                <a:avLst/>
                <a:gdLst>
                  <a:gd name="T0" fmla="*/ 0 w 122"/>
                  <a:gd name="T1" fmla="*/ 15 h 73"/>
                  <a:gd name="T2" fmla="*/ 25 w 122"/>
                  <a:gd name="T3" fmla="*/ 2 h 73"/>
                  <a:gd name="T4" fmla="*/ 51 w 122"/>
                  <a:gd name="T5" fmla="*/ 0 h 73"/>
                  <a:gd name="T6" fmla="*/ 72 w 122"/>
                  <a:gd name="T7" fmla="*/ 0 h 73"/>
                  <a:gd name="T8" fmla="*/ 86 w 122"/>
                  <a:gd name="T9" fmla="*/ 9 h 73"/>
                  <a:gd name="T10" fmla="*/ 100 w 122"/>
                  <a:gd name="T11" fmla="*/ 13 h 73"/>
                  <a:gd name="T12" fmla="*/ 113 w 122"/>
                  <a:gd name="T13" fmla="*/ 23 h 73"/>
                  <a:gd name="T14" fmla="*/ 104 w 122"/>
                  <a:gd name="T15" fmla="*/ 22 h 73"/>
                  <a:gd name="T16" fmla="*/ 115 w 122"/>
                  <a:gd name="T17" fmla="*/ 32 h 73"/>
                  <a:gd name="T18" fmla="*/ 121 w 122"/>
                  <a:gd name="T19" fmla="*/ 45 h 73"/>
                  <a:gd name="T20" fmla="*/ 113 w 122"/>
                  <a:gd name="T21" fmla="*/ 35 h 73"/>
                  <a:gd name="T22" fmla="*/ 101 w 122"/>
                  <a:gd name="T23" fmla="*/ 24 h 73"/>
                  <a:gd name="T24" fmla="*/ 113 w 122"/>
                  <a:gd name="T25" fmla="*/ 40 h 73"/>
                  <a:gd name="T26" fmla="*/ 115 w 122"/>
                  <a:gd name="T27" fmla="*/ 59 h 73"/>
                  <a:gd name="T28" fmla="*/ 109 w 122"/>
                  <a:gd name="T29" fmla="*/ 42 h 73"/>
                  <a:gd name="T30" fmla="*/ 97 w 122"/>
                  <a:gd name="T31" fmla="*/ 27 h 73"/>
                  <a:gd name="T32" fmla="*/ 104 w 122"/>
                  <a:gd name="T33" fmla="*/ 48 h 73"/>
                  <a:gd name="T34" fmla="*/ 103 w 122"/>
                  <a:gd name="T35" fmla="*/ 72 h 73"/>
                  <a:gd name="T36" fmla="*/ 100 w 122"/>
                  <a:gd name="T37" fmla="*/ 52 h 73"/>
                  <a:gd name="T38" fmla="*/ 97 w 122"/>
                  <a:gd name="T39" fmla="*/ 62 h 73"/>
                  <a:gd name="T40" fmla="*/ 90 w 122"/>
                  <a:gd name="T41" fmla="*/ 44 h 73"/>
                  <a:gd name="T42" fmla="*/ 90 w 122"/>
                  <a:gd name="T43" fmla="*/ 56 h 73"/>
                  <a:gd name="T44" fmla="*/ 84 w 122"/>
                  <a:gd name="T45" fmla="*/ 42 h 73"/>
                  <a:gd name="T46" fmla="*/ 78 w 122"/>
                  <a:gd name="T47" fmla="*/ 72 h 73"/>
                  <a:gd name="T48" fmla="*/ 67 w 122"/>
                  <a:gd name="T49" fmla="*/ 62 h 73"/>
                  <a:gd name="T50" fmla="*/ 69 w 122"/>
                  <a:gd name="T51" fmla="*/ 37 h 73"/>
                  <a:gd name="T52" fmla="*/ 64 w 122"/>
                  <a:gd name="T53" fmla="*/ 55 h 73"/>
                  <a:gd name="T54" fmla="*/ 64 w 122"/>
                  <a:gd name="T55" fmla="*/ 37 h 73"/>
                  <a:gd name="T56" fmla="*/ 52 w 122"/>
                  <a:gd name="T57" fmla="*/ 59 h 73"/>
                  <a:gd name="T58" fmla="*/ 61 w 122"/>
                  <a:gd name="T59" fmla="*/ 34 h 73"/>
                  <a:gd name="T60" fmla="*/ 50 w 122"/>
                  <a:gd name="T61" fmla="*/ 45 h 73"/>
                  <a:gd name="T62" fmla="*/ 40 w 122"/>
                  <a:gd name="T63" fmla="*/ 64 h 73"/>
                  <a:gd name="T64" fmla="*/ 46 w 122"/>
                  <a:gd name="T65" fmla="*/ 42 h 73"/>
                  <a:gd name="T66" fmla="*/ 34 w 122"/>
                  <a:gd name="T67" fmla="*/ 62 h 73"/>
                  <a:gd name="T68" fmla="*/ 40 w 122"/>
                  <a:gd name="T69" fmla="*/ 42 h 73"/>
                  <a:gd name="T70" fmla="*/ 27 w 122"/>
                  <a:gd name="T71" fmla="*/ 57 h 73"/>
                  <a:gd name="T72" fmla="*/ 35 w 122"/>
                  <a:gd name="T73" fmla="*/ 40 h 73"/>
                  <a:gd name="T74" fmla="*/ 20 w 122"/>
                  <a:gd name="T75" fmla="*/ 55 h 73"/>
                  <a:gd name="T76" fmla="*/ 30 w 122"/>
                  <a:gd name="T77" fmla="*/ 37 h 73"/>
                  <a:gd name="T78" fmla="*/ 42 w 122"/>
                  <a:gd name="T79" fmla="*/ 29 h 73"/>
                  <a:gd name="T80" fmla="*/ 26 w 122"/>
                  <a:gd name="T81" fmla="*/ 37 h 73"/>
                  <a:gd name="T82" fmla="*/ 13 w 122"/>
                  <a:gd name="T83" fmla="*/ 49 h 73"/>
                  <a:gd name="T84" fmla="*/ 26 w 122"/>
                  <a:gd name="T85" fmla="*/ 32 h 73"/>
                  <a:gd name="T86" fmla="*/ 40 w 122"/>
                  <a:gd name="T87" fmla="*/ 20 h 73"/>
                  <a:gd name="T88" fmla="*/ 11 w 122"/>
                  <a:gd name="T89" fmla="*/ 34 h 73"/>
                  <a:gd name="T90" fmla="*/ 0 w 122"/>
                  <a:gd name="T91" fmla="*/ 42 h 73"/>
                  <a:gd name="T92" fmla="*/ 14 w 122"/>
                  <a:gd name="T93" fmla="*/ 29 h 73"/>
                  <a:gd name="T94" fmla="*/ 38 w 122"/>
                  <a:gd name="T95" fmla="*/ 16 h 73"/>
                  <a:gd name="T96" fmla="*/ 53 w 122"/>
                  <a:gd name="T97" fmla="*/ 10 h 73"/>
                  <a:gd name="T98" fmla="*/ 35 w 122"/>
                  <a:gd name="T99" fmla="*/ 12 h 73"/>
                  <a:gd name="T100" fmla="*/ 10 w 122"/>
                  <a:gd name="T101" fmla="*/ 23 h 73"/>
                  <a:gd name="T102" fmla="*/ 0 w 122"/>
                  <a:gd name="T103" fmla="*/ 29 h 73"/>
                  <a:gd name="T104" fmla="*/ 20 w 122"/>
                  <a:gd name="T105" fmla="*/ 13 h 73"/>
                  <a:gd name="T106" fmla="*/ 42 w 122"/>
                  <a:gd name="T107" fmla="*/ 8 h 73"/>
                  <a:gd name="T108" fmla="*/ 64 w 122"/>
                  <a:gd name="T109" fmla="*/ 3 h 73"/>
                  <a:gd name="T110" fmla="*/ 30 w 122"/>
                  <a:gd name="T111" fmla="*/ 3 h 73"/>
                  <a:gd name="T112" fmla="*/ 17 w 122"/>
                  <a:gd name="T113" fmla="*/ 8 h 73"/>
                  <a:gd name="T114" fmla="*/ 0 w 122"/>
                  <a:gd name="T115" fmla="*/ 1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73"/>
                  <a:gd name="T176" fmla="*/ 122 w 122"/>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73">
                    <a:moveTo>
                      <a:pt x="0" y="15"/>
                    </a:moveTo>
                    <a:lnTo>
                      <a:pt x="25" y="2"/>
                    </a:lnTo>
                    <a:lnTo>
                      <a:pt x="51" y="0"/>
                    </a:lnTo>
                    <a:lnTo>
                      <a:pt x="72" y="0"/>
                    </a:lnTo>
                    <a:lnTo>
                      <a:pt x="86" y="9"/>
                    </a:lnTo>
                    <a:lnTo>
                      <a:pt x="100" y="13"/>
                    </a:lnTo>
                    <a:lnTo>
                      <a:pt x="113" y="23"/>
                    </a:lnTo>
                    <a:lnTo>
                      <a:pt x="104" y="22"/>
                    </a:lnTo>
                    <a:lnTo>
                      <a:pt x="115" y="32"/>
                    </a:lnTo>
                    <a:lnTo>
                      <a:pt x="121" y="45"/>
                    </a:lnTo>
                    <a:lnTo>
                      <a:pt x="113" y="35"/>
                    </a:lnTo>
                    <a:lnTo>
                      <a:pt x="101" y="24"/>
                    </a:lnTo>
                    <a:lnTo>
                      <a:pt x="113" y="40"/>
                    </a:lnTo>
                    <a:lnTo>
                      <a:pt x="115" y="59"/>
                    </a:lnTo>
                    <a:lnTo>
                      <a:pt x="109" y="42"/>
                    </a:lnTo>
                    <a:lnTo>
                      <a:pt x="97" y="27"/>
                    </a:lnTo>
                    <a:lnTo>
                      <a:pt x="104" y="48"/>
                    </a:lnTo>
                    <a:lnTo>
                      <a:pt x="103" y="72"/>
                    </a:lnTo>
                    <a:lnTo>
                      <a:pt x="100" y="52"/>
                    </a:lnTo>
                    <a:lnTo>
                      <a:pt x="97" y="62"/>
                    </a:lnTo>
                    <a:lnTo>
                      <a:pt x="90" y="44"/>
                    </a:lnTo>
                    <a:lnTo>
                      <a:pt x="90" y="56"/>
                    </a:lnTo>
                    <a:lnTo>
                      <a:pt x="84" y="42"/>
                    </a:lnTo>
                    <a:lnTo>
                      <a:pt x="78" y="72"/>
                    </a:lnTo>
                    <a:lnTo>
                      <a:pt x="67" y="62"/>
                    </a:lnTo>
                    <a:lnTo>
                      <a:pt x="69" y="37"/>
                    </a:lnTo>
                    <a:lnTo>
                      <a:pt x="64" y="55"/>
                    </a:lnTo>
                    <a:lnTo>
                      <a:pt x="64" y="37"/>
                    </a:lnTo>
                    <a:lnTo>
                      <a:pt x="52" y="59"/>
                    </a:lnTo>
                    <a:lnTo>
                      <a:pt x="61" y="34"/>
                    </a:lnTo>
                    <a:lnTo>
                      <a:pt x="50" y="45"/>
                    </a:lnTo>
                    <a:lnTo>
                      <a:pt x="40" y="64"/>
                    </a:lnTo>
                    <a:lnTo>
                      <a:pt x="46" y="42"/>
                    </a:lnTo>
                    <a:lnTo>
                      <a:pt x="34" y="62"/>
                    </a:lnTo>
                    <a:lnTo>
                      <a:pt x="40" y="42"/>
                    </a:lnTo>
                    <a:lnTo>
                      <a:pt x="27" y="57"/>
                    </a:lnTo>
                    <a:lnTo>
                      <a:pt x="35" y="40"/>
                    </a:lnTo>
                    <a:lnTo>
                      <a:pt x="20" y="55"/>
                    </a:lnTo>
                    <a:lnTo>
                      <a:pt x="30" y="37"/>
                    </a:lnTo>
                    <a:lnTo>
                      <a:pt x="42" y="29"/>
                    </a:lnTo>
                    <a:lnTo>
                      <a:pt x="26" y="37"/>
                    </a:lnTo>
                    <a:lnTo>
                      <a:pt x="13" y="49"/>
                    </a:lnTo>
                    <a:lnTo>
                      <a:pt x="26" y="32"/>
                    </a:lnTo>
                    <a:lnTo>
                      <a:pt x="40" y="20"/>
                    </a:lnTo>
                    <a:lnTo>
                      <a:pt x="11" y="34"/>
                    </a:lnTo>
                    <a:lnTo>
                      <a:pt x="0" y="42"/>
                    </a:lnTo>
                    <a:lnTo>
                      <a:pt x="14" y="29"/>
                    </a:lnTo>
                    <a:lnTo>
                      <a:pt x="38" y="16"/>
                    </a:lnTo>
                    <a:lnTo>
                      <a:pt x="53" y="10"/>
                    </a:lnTo>
                    <a:lnTo>
                      <a:pt x="35" y="12"/>
                    </a:lnTo>
                    <a:lnTo>
                      <a:pt x="10" y="23"/>
                    </a:lnTo>
                    <a:lnTo>
                      <a:pt x="0" y="29"/>
                    </a:lnTo>
                    <a:lnTo>
                      <a:pt x="20" y="13"/>
                    </a:lnTo>
                    <a:lnTo>
                      <a:pt x="42" y="8"/>
                    </a:lnTo>
                    <a:lnTo>
                      <a:pt x="64" y="3"/>
                    </a:lnTo>
                    <a:lnTo>
                      <a:pt x="30" y="3"/>
                    </a:lnTo>
                    <a:lnTo>
                      <a:pt x="17" y="8"/>
                    </a:lnTo>
                    <a:lnTo>
                      <a:pt x="0" y="15"/>
                    </a:lnTo>
                  </a:path>
                </a:pathLst>
              </a:custGeom>
              <a:solidFill>
                <a:srgbClr val="000000"/>
              </a:solidFill>
              <a:ln w="9525" cap="rnd">
                <a:noFill/>
                <a:round/>
                <a:headEnd/>
                <a:tailEnd/>
              </a:ln>
            </p:spPr>
            <p:txBody>
              <a:bodyPr/>
              <a:lstStyle/>
              <a:p>
                <a:endParaRPr lang="en-US"/>
              </a:p>
            </p:txBody>
          </p:sp>
          <p:sp>
            <p:nvSpPr>
              <p:cNvPr id="7069" name="Freeform 903"/>
              <p:cNvSpPr>
                <a:spLocks/>
              </p:cNvSpPr>
              <p:nvPr/>
            </p:nvSpPr>
            <p:spPr bwMode="auto">
              <a:xfrm>
                <a:off x="3691" y="2514"/>
                <a:ext cx="211" cy="117"/>
              </a:xfrm>
              <a:custGeom>
                <a:avLst/>
                <a:gdLst>
                  <a:gd name="T0" fmla="*/ 25 w 211"/>
                  <a:gd name="T1" fmla="*/ 4 h 117"/>
                  <a:gd name="T2" fmla="*/ 27 w 211"/>
                  <a:gd name="T3" fmla="*/ 21 h 117"/>
                  <a:gd name="T4" fmla="*/ 28 w 211"/>
                  <a:gd name="T5" fmla="*/ 36 h 117"/>
                  <a:gd name="T6" fmla="*/ 30 w 211"/>
                  <a:gd name="T7" fmla="*/ 47 h 117"/>
                  <a:gd name="T8" fmla="*/ 35 w 211"/>
                  <a:gd name="T9" fmla="*/ 58 h 117"/>
                  <a:gd name="T10" fmla="*/ 43 w 211"/>
                  <a:gd name="T11" fmla="*/ 68 h 117"/>
                  <a:gd name="T12" fmla="*/ 50 w 211"/>
                  <a:gd name="T13" fmla="*/ 73 h 117"/>
                  <a:gd name="T14" fmla="*/ 52 w 211"/>
                  <a:gd name="T15" fmla="*/ 69 h 117"/>
                  <a:gd name="T16" fmla="*/ 57 w 211"/>
                  <a:gd name="T17" fmla="*/ 74 h 117"/>
                  <a:gd name="T18" fmla="*/ 64 w 211"/>
                  <a:gd name="T19" fmla="*/ 83 h 117"/>
                  <a:gd name="T20" fmla="*/ 72 w 211"/>
                  <a:gd name="T21" fmla="*/ 86 h 117"/>
                  <a:gd name="T22" fmla="*/ 78 w 211"/>
                  <a:gd name="T23" fmla="*/ 89 h 117"/>
                  <a:gd name="T24" fmla="*/ 86 w 211"/>
                  <a:gd name="T25" fmla="*/ 89 h 117"/>
                  <a:gd name="T26" fmla="*/ 97 w 211"/>
                  <a:gd name="T27" fmla="*/ 89 h 117"/>
                  <a:gd name="T28" fmla="*/ 103 w 211"/>
                  <a:gd name="T29" fmla="*/ 88 h 117"/>
                  <a:gd name="T30" fmla="*/ 118 w 211"/>
                  <a:gd name="T31" fmla="*/ 81 h 117"/>
                  <a:gd name="T32" fmla="*/ 125 w 211"/>
                  <a:gd name="T33" fmla="*/ 74 h 117"/>
                  <a:gd name="T34" fmla="*/ 134 w 211"/>
                  <a:gd name="T35" fmla="*/ 64 h 117"/>
                  <a:gd name="T36" fmla="*/ 133 w 211"/>
                  <a:gd name="T37" fmla="*/ 69 h 117"/>
                  <a:gd name="T38" fmla="*/ 138 w 211"/>
                  <a:gd name="T39" fmla="*/ 68 h 117"/>
                  <a:gd name="T40" fmla="*/ 134 w 211"/>
                  <a:gd name="T41" fmla="*/ 75 h 117"/>
                  <a:gd name="T42" fmla="*/ 130 w 211"/>
                  <a:gd name="T43" fmla="*/ 78 h 117"/>
                  <a:gd name="T44" fmla="*/ 138 w 211"/>
                  <a:gd name="T45" fmla="*/ 79 h 117"/>
                  <a:gd name="T46" fmla="*/ 145 w 211"/>
                  <a:gd name="T47" fmla="*/ 76 h 117"/>
                  <a:gd name="T48" fmla="*/ 148 w 211"/>
                  <a:gd name="T49" fmla="*/ 56 h 117"/>
                  <a:gd name="T50" fmla="*/ 148 w 211"/>
                  <a:gd name="T51" fmla="*/ 68 h 117"/>
                  <a:gd name="T52" fmla="*/ 149 w 211"/>
                  <a:gd name="T53" fmla="*/ 75 h 117"/>
                  <a:gd name="T54" fmla="*/ 157 w 211"/>
                  <a:gd name="T55" fmla="*/ 81 h 117"/>
                  <a:gd name="T56" fmla="*/ 166 w 211"/>
                  <a:gd name="T57" fmla="*/ 86 h 117"/>
                  <a:gd name="T58" fmla="*/ 182 w 211"/>
                  <a:gd name="T59" fmla="*/ 91 h 117"/>
                  <a:gd name="T60" fmla="*/ 191 w 211"/>
                  <a:gd name="T61" fmla="*/ 91 h 117"/>
                  <a:gd name="T62" fmla="*/ 202 w 211"/>
                  <a:gd name="T63" fmla="*/ 95 h 117"/>
                  <a:gd name="T64" fmla="*/ 210 w 211"/>
                  <a:gd name="T65" fmla="*/ 99 h 117"/>
                  <a:gd name="T66" fmla="*/ 202 w 211"/>
                  <a:gd name="T67" fmla="*/ 95 h 117"/>
                  <a:gd name="T68" fmla="*/ 190 w 211"/>
                  <a:gd name="T69" fmla="*/ 95 h 117"/>
                  <a:gd name="T70" fmla="*/ 184 w 211"/>
                  <a:gd name="T71" fmla="*/ 99 h 117"/>
                  <a:gd name="T72" fmla="*/ 174 w 211"/>
                  <a:gd name="T73" fmla="*/ 106 h 117"/>
                  <a:gd name="T74" fmla="*/ 165 w 211"/>
                  <a:gd name="T75" fmla="*/ 110 h 117"/>
                  <a:gd name="T76" fmla="*/ 146 w 211"/>
                  <a:gd name="T77" fmla="*/ 114 h 117"/>
                  <a:gd name="T78" fmla="*/ 125 w 211"/>
                  <a:gd name="T79" fmla="*/ 116 h 117"/>
                  <a:gd name="T80" fmla="*/ 108 w 211"/>
                  <a:gd name="T81" fmla="*/ 114 h 117"/>
                  <a:gd name="T82" fmla="*/ 92 w 211"/>
                  <a:gd name="T83" fmla="*/ 110 h 117"/>
                  <a:gd name="T84" fmla="*/ 79 w 211"/>
                  <a:gd name="T85" fmla="*/ 101 h 117"/>
                  <a:gd name="T86" fmla="*/ 72 w 211"/>
                  <a:gd name="T87" fmla="*/ 95 h 117"/>
                  <a:gd name="T88" fmla="*/ 65 w 211"/>
                  <a:gd name="T89" fmla="*/ 86 h 117"/>
                  <a:gd name="T90" fmla="*/ 57 w 211"/>
                  <a:gd name="T91" fmla="*/ 81 h 117"/>
                  <a:gd name="T92" fmla="*/ 40 w 211"/>
                  <a:gd name="T93" fmla="*/ 83 h 117"/>
                  <a:gd name="T94" fmla="*/ 17 w 211"/>
                  <a:gd name="T95" fmla="*/ 89 h 117"/>
                  <a:gd name="T96" fmla="*/ 0 w 211"/>
                  <a:gd name="T97" fmla="*/ 95 h 117"/>
                  <a:gd name="T98" fmla="*/ 14 w 211"/>
                  <a:gd name="T99" fmla="*/ 88 h 117"/>
                  <a:gd name="T100" fmla="*/ 34 w 211"/>
                  <a:gd name="T101" fmla="*/ 83 h 117"/>
                  <a:gd name="T102" fmla="*/ 51 w 211"/>
                  <a:gd name="T103" fmla="*/ 78 h 117"/>
                  <a:gd name="T104" fmla="*/ 42 w 211"/>
                  <a:gd name="T105" fmla="*/ 73 h 117"/>
                  <a:gd name="T106" fmla="*/ 34 w 211"/>
                  <a:gd name="T107" fmla="*/ 63 h 117"/>
                  <a:gd name="T108" fmla="*/ 28 w 211"/>
                  <a:gd name="T109" fmla="*/ 50 h 117"/>
                  <a:gd name="T110" fmla="*/ 27 w 211"/>
                  <a:gd name="T111" fmla="*/ 36 h 117"/>
                  <a:gd name="T112" fmla="*/ 26 w 211"/>
                  <a:gd name="T113" fmla="*/ 18 h 117"/>
                  <a:gd name="T114" fmla="*/ 22 w 211"/>
                  <a:gd name="T115" fmla="*/ 0 h 117"/>
                  <a:gd name="T116" fmla="*/ 25 w 211"/>
                  <a:gd name="T117" fmla="*/ 4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1"/>
                  <a:gd name="T178" fmla="*/ 0 h 117"/>
                  <a:gd name="T179" fmla="*/ 211 w 21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1" h="117">
                    <a:moveTo>
                      <a:pt x="25" y="4"/>
                    </a:moveTo>
                    <a:lnTo>
                      <a:pt x="27" y="21"/>
                    </a:lnTo>
                    <a:lnTo>
                      <a:pt x="28" y="36"/>
                    </a:lnTo>
                    <a:lnTo>
                      <a:pt x="30" y="47"/>
                    </a:lnTo>
                    <a:lnTo>
                      <a:pt x="35" y="58"/>
                    </a:lnTo>
                    <a:lnTo>
                      <a:pt x="43" y="68"/>
                    </a:lnTo>
                    <a:lnTo>
                      <a:pt x="50" y="73"/>
                    </a:lnTo>
                    <a:lnTo>
                      <a:pt x="52" y="69"/>
                    </a:lnTo>
                    <a:lnTo>
                      <a:pt x="57" y="74"/>
                    </a:lnTo>
                    <a:lnTo>
                      <a:pt x="64" y="83"/>
                    </a:lnTo>
                    <a:lnTo>
                      <a:pt x="72" y="86"/>
                    </a:lnTo>
                    <a:lnTo>
                      <a:pt x="78" y="89"/>
                    </a:lnTo>
                    <a:lnTo>
                      <a:pt x="86" y="89"/>
                    </a:lnTo>
                    <a:lnTo>
                      <a:pt x="97" y="89"/>
                    </a:lnTo>
                    <a:lnTo>
                      <a:pt x="103" y="88"/>
                    </a:lnTo>
                    <a:lnTo>
                      <a:pt x="118" y="81"/>
                    </a:lnTo>
                    <a:lnTo>
                      <a:pt x="125" y="74"/>
                    </a:lnTo>
                    <a:lnTo>
                      <a:pt x="134" y="64"/>
                    </a:lnTo>
                    <a:lnTo>
                      <a:pt x="133" y="69"/>
                    </a:lnTo>
                    <a:lnTo>
                      <a:pt x="138" y="68"/>
                    </a:lnTo>
                    <a:lnTo>
                      <a:pt x="134" y="75"/>
                    </a:lnTo>
                    <a:lnTo>
                      <a:pt x="130" y="78"/>
                    </a:lnTo>
                    <a:lnTo>
                      <a:pt x="138" y="79"/>
                    </a:lnTo>
                    <a:lnTo>
                      <a:pt x="145" y="76"/>
                    </a:lnTo>
                    <a:lnTo>
                      <a:pt x="148" y="56"/>
                    </a:lnTo>
                    <a:lnTo>
                      <a:pt x="148" y="68"/>
                    </a:lnTo>
                    <a:lnTo>
                      <a:pt x="149" y="75"/>
                    </a:lnTo>
                    <a:lnTo>
                      <a:pt x="157" y="81"/>
                    </a:lnTo>
                    <a:lnTo>
                      <a:pt x="166" y="86"/>
                    </a:lnTo>
                    <a:lnTo>
                      <a:pt x="182" y="91"/>
                    </a:lnTo>
                    <a:lnTo>
                      <a:pt x="191" y="91"/>
                    </a:lnTo>
                    <a:lnTo>
                      <a:pt x="202" y="95"/>
                    </a:lnTo>
                    <a:lnTo>
                      <a:pt x="210" y="99"/>
                    </a:lnTo>
                    <a:lnTo>
                      <a:pt x="202" y="95"/>
                    </a:lnTo>
                    <a:lnTo>
                      <a:pt x="190" y="95"/>
                    </a:lnTo>
                    <a:lnTo>
                      <a:pt x="184" y="99"/>
                    </a:lnTo>
                    <a:lnTo>
                      <a:pt x="174" y="106"/>
                    </a:lnTo>
                    <a:lnTo>
                      <a:pt x="165" y="110"/>
                    </a:lnTo>
                    <a:lnTo>
                      <a:pt x="146" y="114"/>
                    </a:lnTo>
                    <a:lnTo>
                      <a:pt x="125" y="116"/>
                    </a:lnTo>
                    <a:lnTo>
                      <a:pt x="108" y="114"/>
                    </a:lnTo>
                    <a:lnTo>
                      <a:pt x="92" y="110"/>
                    </a:lnTo>
                    <a:lnTo>
                      <a:pt x="79" y="101"/>
                    </a:lnTo>
                    <a:lnTo>
                      <a:pt x="72" y="95"/>
                    </a:lnTo>
                    <a:lnTo>
                      <a:pt x="65" y="86"/>
                    </a:lnTo>
                    <a:lnTo>
                      <a:pt x="57" y="81"/>
                    </a:lnTo>
                    <a:lnTo>
                      <a:pt x="40" y="83"/>
                    </a:lnTo>
                    <a:lnTo>
                      <a:pt x="17" y="89"/>
                    </a:lnTo>
                    <a:lnTo>
                      <a:pt x="0" y="95"/>
                    </a:lnTo>
                    <a:lnTo>
                      <a:pt x="14" y="88"/>
                    </a:lnTo>
                    <a:lnTo>
                      <a:pt x="34" y="83"/>
                    </a:lnTo>
                    <a:lnTo>
                      <a:pt x="51" y="78"/>
                    </a:lnTo>
                    <a:lnTo>
                      <a:pt x="42" y="73"/>
                    </a:lnTo>
                    <a:lnTo>
                      <a:pt x="34" y="63"/>
                    </a:lnTo>
                    <a:lnTo>
                      <a:pt x="28" y="50"/>
                    </a:lnTo>
                    <a:lnTo>
                      <a:pt x="27" y="36"/>
                    </a:lnTo>
                    <a:lnTo>
                      <a:pt x="26" y="18"/>
                    </a:lnTo>
                    <a:lnTo>
                      <a:pt x="22" y="0"/>
                    </a:lnTo>
                    <a:lnTo>
                      <a:pt x="25" y="4"/>
                    </a:lnTo>
                  </a:path>
                </a:pathLst>
              </a:custGeom>
              <a:solidFill>
                <a:srgbClr val="000000"/>
              </a:solidFill>
              <a:ln w="9525" cap="rnd">
                <a:noFill/>
                <a:round/>
                <a:headEnd/>
                <a:tailEnd/>
              </a:ln>
            </p:spPr>
            <p:txBody>
              <a:bodyPr/>
              <a:lstStyle/>
              <a:p>
                <a:endParaRPr lang="en-US"/>
              </a:p>
            </p:txBody>
          </p:sp>
          <p:sp>
            <p:nvSpPr>
              <p:cNvPr id="7070" name="Freeform 904"/>
              <p:cNvSpPr>
                <a:spLocks/>
              </p:cNvSpPr>
              <p:nvPr/>
            </p:nvSpPr>
            <p:spPr bwMode="auto">
              <a:xfrm>
                <a:off x="3335" y="2544"/>
                <a:ext cx="50" cy="249"/>
              </a:xfrm>
              <a:custGeom>
                <a:avLst/>
                <a:gdLst>
                  <a:gd name="T0" fmla="*/ 35 w 50"/>
                  <a:gd name="T1" fmla="*/ 0 h 249"/>
                  <a:gd name="T2" fmla="*/ 35 w 50"/>
                  <a:gd name="T3" fmla="*/ 25 h 249"/>
                  <a:gd name="T4" fmla="*/ 35 w 50"/>
                  <a:gd name="T5" fmla="*/ 49 h 249"/>
                  <a:gd name="T6" fmla="*/ 29 w 50"/>
                  <a:gd name="T7" fmla="*/ 79 h 249"/>
                  <a:gd name="T8" fmla="*/ 18 w 50"/>
                  <a:gd name="T9" fmla="*/ 128 h 249"/>
                  <a:gd name="T10" fmla="*/ 18 w 50"/>
                  <a:gd name="T11" fmla="*/ 141 h 249"/>
                  <a:gd name="T12" fmla="*/ 29 w 50"/>
                  <a:gd name="T13" fmla="*/ 162 h 249"/>
                  <a:gd name="T14" fmla="*/ 26 w 50"/>
                  <a:gd name="T15" fmla="*/ 178 h 249"/>
                  <a:gd name="T16" fmla="*/ 41 w 50"/>
                  <a:gd name="T17" fmla="*/ 194 h 249"/>
                  <a:gd name="T18" fmla="*/ 41 w 50"/>
                  <a:gd name="T19" fmla="*/ 223 h 249"/>
                  <a:gd name="T20" fmla="*/ 49 w 50"/>
                  <a:gd name="T21" fmla="*/ 235 h 249"/>
                  <a:gd name="T22" fmla="*/ 30 w 50"/>
                  <a:gd name="T23" fmla="*/ 248 h 249"/>
                  <a:gd name="T24" fmla="*/ 35 w 50"/>
                  <a:gd name="T25" fmla="*/ 239 h 249"/>
                  <a:gd name="T26" fmla="*/ 37 w 50"/>
                  <a:gd name="T27" fmla="*/ 197 h 249"/>
                  <a:gd name="T28" fmla="*/ 0 w 50"/>
                  <a:gd name="T29" fmla="*/ 151 h 249"/>
                  <a:gd name="T30" fmla="*/ 22 w 50"/>
                  <a:gd name="T31" fmla="*/ 171 h 249"/>
                  <a:gd name="T32" fmla="*/ 25 w 50"/>
                  <a:gd name="T33" fmla="*/ 161 h 249"/>
                  <a:gd name="T34" fmla="*/ 10 w 50"/>
                  <a:gd name="T35" fmla="*/ 137 h 249"/>
                  <a:gd name="T36" fmla="*/ 15 w 50"/>
                  <a:gd name="T37" fmla="*/ 109 h 249"/>
                  <a:gd name="T38" fmla="*/ 30 w 50"/>
                  <a:gd name="T39" fmla="*/ 57 h 249"/>
                  <a:gd name="T40" fmla="*/ 33 w 50"/>
                  <a:gd name="T41" fmla="*/ 42 h 249"/>
                  <a:gd name="T42" fmla="*/ 35 w 50"/>
                  <a:gd name="T43" fmla="*/ 0 h 2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249"/>
                  <a:gd name="T68" fmla="*/ 50 w 50"/>
                  <a:gd name="T69" fmla="*/ 249 h 2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249">
                    <a:moveTo>
                      <a:pt x="35" y="0"/>
                    </a:moveTo>
                    <a:lnTo>
                      <a:pt x="35" y="25"/>
                    </a:lnTo>
                    <a:lnTo>
                      <a:pt x="35" y="49"/>
                    </a:lnTo>
                    <a:lnTo>
                      <a:pt x="29" y="79"/>
                    </a:lnTo>
                    <a:lnTo>
                      <a:pt x="18" y="128"/>
                    </a:lnTo>
                    <a:lnTo>
                      <a:pt x="18" y="141"/>
                    </a:lnTo>
                    <a:lnTo>
                      <a:pt x="29" y="162"/>
                    </a:lnTo>
                    <a:lnTo>
                      <a:pt x="26" y="178"/>
                    </a:lnTo>
                    <a:lnTo>
                      <a:pt x="41" y="194"/>
                    </a:lnTo>
                    <a:lnTo>
                      <a:pt x="41" y="223"/>
                    </a:lnTo>
                    <a:lnTo>
                      <a:pt x="49" y="235"/>
                    </a:lnTo>
                    <a:lnTo>
                      <a:pt x="30" y="248"/>
                    </a:lnTo>
                    <a:lnTo>
                      <a:pt x="35" y="239"/>
                    </a:lnTo>
                    <a:lnTo>
                      <a:pt x="37" y="197"/>
                    </a:lnTo>
                    <a:lnTo>
                      <a:pt x="0" y="151"/>
                    </a:lnTo>
                    <a:lnTo>
                      <a:pt x="22" y="171"/>
                    </a:lnTo>
                    <a:lnTo>
                      <a:pt x="25" y="161"/>
                    </a:lnTo>
                    <a:lnTo>
                      <a:pt x="10" y="137"/>
                    </a:lnTo>
                    <a:lnTo>
                      <a:pt x="15" y="109"/>
                    </a:lnTo>
                    <a:lnTo>
                      <a:pt x="30" y="57"/>
                    </a:lnTo>
                    <a:lnTo>
                      <a:pt x="33" y="42"/>
                    </a:lnTo>
                    <a:lnTo>
                      <a:pt x="35" y="0"/>
                    </a:lnTo>
                  </a:path>
                </a:pathLst>
              </a:custGeom>
              <a:solidFill>
                <a:srgbClr val="000000"/>
              </a:solidFill>
              <a:ln w="9525" cap="rnd">
                <a:noFill/>
                <a:round/>
                <a:headEnd/>
                <a:tailEnd/>
              </a:ln>
            </p:spPr>
            <p:txBody>
              <a:bodyPr/>
              <a:lstStyle/>
              <a:p>
                <a:endParaRPr lang="en-US"/>
              </a:p>
            </p:txBody>
          </p:sp>
          <p:sp>
            <p:nvSpPr>
              <p:cNvPr id="7071" name="Freeform 905"/>
              <p:cNvSpPr>
                <a:spLocks/>
              </p:cNvSpPr>
              <p:nvPr/>
            </p:nvSpPr>
            <p:spPr bwMode="auto">
              <a:xfrm>
                <a:off x="3377" y="2768"/>
                <a:ext cx="96" cy="152"/>
              </a:xfrm>
              <a:custGeom>
                <a:avLst/>
                <a:gdLst>
                  <a:gd name="T0" fmla="*/ 0 w 96"/>
                  <a:gd name="T1" fmla="*/ 0 h 152"/>
                  <a:gd name="T2" fmla="*/ 24 w 96"/>
                  <a:gd name="T3" fmla="*/ 1 h 152"/>
                  <a:gd name="T4" fmla="*/ 24 w 96"/>
                  <a:gd name="T5" fmla="*/ 25 h 152"/>
                  <a:gd name="T6" fmla="*/ 32 w 96"/>
                  <a:gd name="T7" fmla="*/ 50 h 152"/>
                  <a:gd name="T8" fmla="*/ 60 w 96"/>
                  <a:gd name="T9" fmla="*/ 57 h 152"/>
                  <a:gd name="T10" fmla="*/ 75 w 96"/>
                  <a:gd name="T11" fmla="*/ 92 h 152"/>
                  <a:gd name="T12" fmla="*/ 95 w 96"/>
                  <a:gd name="T13" fmla="*/ 108 h 152"/>
                  <a:gd name="T14" fmla="*/ 89 w 96"/>
                  <a:gd name="T15" fmla="*/ 128 h 152"/>
                  <a:gd name="T16" fmla="*/ 75 w 96"/>
                  <a:gd name="T17" fmla="*/ 151 h 152"/>
                  <a:gd name="T18" fmla="*/ 88 w 96"/>
                  <a:gd name="T19" fmla="*/ 124 h 152"/>
                  <a:gd name="T20" fmla="*/ 88 w 96"/>
                  <a:gd name="T21" fmla="*/ 111 h 152"/>
                  <a:gd name="T22" fmla="*/ 69 w 96"/>
                  <a:gd name="T23" fmla="*/ 95 h 152"/>
                  <a:gd name="T24" fmla="*/ 58 w 96"/>
                  <a:gd name="T25" fmla="*/ 63 h 152"/>
                  <a:gd name="T26" fmla="*/ 33 w 96"/>
                  <a:gd name="T27" fmla="*/ 54 h 152"/>
                  <a:gd name="T28" fmla="*/ 35 w 96"/>
                  <a:gd name="T29" fmla="*/ 76 h 152"/>
                  <a:gd name="T30" fmla="*/ 18 w 96"/>
                  <a:gd name="T31" fmla="*/ 26 h 152"/>
                  <a:gd name="T32" fmla="*/ 18 w 96"/>
                  <a:gd name="T33" fmla="*/ 8 h 152"/>
                  <a:gd name="T34" fmla="*/ 0 w 96"/>
                  <a:gd name="T35" fmla="*/ 0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2"/>
                  <a:gd name="T56" fmla="*/ 96 w 96"/>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2">
                    <a:moveTo>
                      <a:pt x="0" y="0"/>
                    </a:moveTo>
                    <a:lnTo>
                      <a:pt x="24" y="1"/>
                    </a:lnTo>
                    <a:lnTo>
                      <a:pt x="24" y="25"/>
                    </a:lnTo>
                    <a:lnTo>
                      <a:pt x="32" y="50"/>
                    </a:lnTo>
                    <a:lnTo>
                      <a:pt x="60" y="57"/>
                    </a:lnTo>
                    <a:lnTo>
                      <a:pt x="75" y="92"/>
                    </a:lnTo>
                    <a:lnTo>
                      <a:pt x="95" y="108"/>
                    </a:lnTo>
                    <a:lnTo>
                      <a:pt x="89" y="128"/>
                    </a:lnTo>
                    <a:lnTo>
                      <a:pt x="75" y="151"/>
                    </a:lnTo>
                    <a:lnTo>
                      <a:pt x="88" y="124"/>
                    </a:lnTo>
                    <a:lnTo>
                      <a:pt x="88" y="111"/>
                    </a:lnTo>
                    <a:lnTo>
                      <a:pt x="69" y="95"/>
                    </a:lnTo>
                    <a:lnTo>
                      <a:pt x="58" y="63"/>
                    </a:lnTo>
                    <a:lnTo>
                      <a:pt x="33" y="54"/>
                    </a:lnTo>
                    <a:lnTo>
                      <a:pt x="35" y="76"/>
                    </a:lnTo>
                    <a:lnTo>
                      <a:pt x="18" y="26"/>
                    </a:lnTo>
                    <a:lnTo>
                      <a:pt x="18" y="8"/>
                    </a:lnTo>
                    <a:lnTo>
                      <a:pt x="0" y="0"/>
                    </a:lnTo>
                  </a:path>
                </a:pathLst>
              </a:custGeom>
              <a:solidFill>
                <a:srgbClr val="000000"/>
              </a:solidFill>
              <a:ln w="9525" cap="rnd">
                <a:noFill/>
                <a:round/>
                <a:headEnd/>
                <a:tailEnd/>
              </a:ln>
            </p:spPr>
            <p:txBody>
              <a:bodyPr/>
              <a:lstStyle/>
              <a:p>
                <a:endParaRPr lang="en-US"/>
              </a:p>
            </p:txBody>
          </p:sp>
          <p:sp>
            <p:nvSpPr>
              <p:cNvPr id="7072" name="Freeform 906"/>
              <p:cNvSpPr>
                <a:spLocks/>
              </p:cNvSpPr>
              <p:nvPr/>
            </p:nvSpPr>
            <p:spPr bwMode="auto">
              <a:xfrm>
                <a:off x="3148" y="2510"/>
                <a:ext cx="84" cy="270"/>
              </a:xfrm>
              <a:custGeom>
                <a:avLst/>
                <a:gdLst>
                  <a:gd name="T0" fmla="*/ 56 w 84"/>
                  <a:gd name="T1" fmla="*/ 0 h 270"/>
                  <a:gd name="T2" fmla="*/ 53 w 84"/>
                  <a:gd name="T3" fmla="*/ 70 h 270"/>
                  <a:gd name="T4" fmla="*/ 54 w 84"/>
                  <a:gd name="T5" fmla="*/ 117 h 270"/>
                  <a:gd name="T6" fmla="*/ 65 w 84"/>
                  <a:gd name="T7" fmla="*/ 205 h 270"/>
                  <a:gd name="T8" fmla="*/ 75 w 84"/>
                  <a:gd name="T9" fmla="*/ 247 h 270"/>
                  <a:gd name="T10" fmla="*/ 83 w 84"/>
                  <a:gd name="T11" fmla="*/ 269 h 270"/>
                  <a:gd name="T12" fmla="*/ 63 w 84"/>
                  <a:gd name="T13" fmla="*/ 219 h 270"/>
                  <a:gd name="T14" fmla="*/ 53 w 84"/>
                  <a:gd name="T15" fmla="*/ 155 h 270"/>
                  <a:gd name="T16" fmla="*/ 23 w 84"/>
                  <a:gd name="T17" fmla="*/ 128 h 270"/>
                  <a:gd name="T18" fmla="*/ 53 w 84"/>
                  <a:gd name="T19" fmla="*/ 149 h 270"/>
                  <a:gd name="T20" fmla="*/ 51 w 84"/>
                  <a:gd name="T21" fmla="*/ 130 h 270"/>
                  <a:gd name="T22" fmla="*/ 23 w 84"/>
                  <a:gd name="T23" fmla="*/ 110 h 270"/>
                  <a:gd name="T24" fmla="*/ 0 w 84"/>
                  <a:gd name="T25" fmla="*/ 75 h 270"/>
                  <a:gd name="T26" fmla="*/ 21 w 84"/>
                  <a:gd name="T27" fmla="*/ 102 h 270"/>
                  <a:gd name="T28" fmla="*/ 37 w 84"/>
                  <a:gd name="T29" fmla="*/ 117 h 270"/>
                  <a:gd name="T30" fmla="*/ 50 w 84"/>
                  <a:gd name="T31" fmla="*/ 121 h 270"/>
                  <a:gd name="T32" fmla="*/ 46 w 84"/>
                  <a:gd name="T33" fmla="*/ 100 h 270"/>
                  <a:gd name="T34" fmla="*/ 18 w 84"/>
                  <a:gd name="T35" fmla="*/ 78 h 270"/>
                  <a:gd name="T36" fmla="*/ 15 w 84"/>
                  <a:gd name="T37" fmla="*/ 67 h 270"/>
                  <a:gd name="T38" fmla="*/ 21 w 84"/>
                  <a:gd name="T39" fmla="*/ 54 h 270"/>
                  <a:gd name="T40" fmla="*/ 23 w 84"/>
                  <a:gd name="T41" fmla="*/ 43 h 270"/>
                  <a:gd name="T42" fmla="*/ 25 w 84"/>
                  <a:gd name="T43" fmla="*/ 43 h 270"/>
                  <a:gd name="T44" fmla="*/ 35 w 84"/>
                  <a:gd name="T45" fmla="*/ 75 h 270"/>
                  <a:gd name="T46" fmla="*/ 46 w 84"/>
                  <a:gd name="T47" fmla="*/ 90 h 270"/>
                  <a:gd name="T48" fmla="*/ 50 w 84"/>
                  <a:gd name="T49" fmla="*/ 51 h 270"/>
                  <a:gd name="T50" fmla="*/ 56 w 84"/>
                  <a:gd name="T51" fmla="*/ 0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
                  <a:gd name="T79" fmla="*/ 0 h 270"/>
                  <a:gd name="T80" fmla="*/ 84 w 84"/>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 h="270">
                    <a:moveTo>
                      <a:pt x="56" y="0"/>
                    </a:moveTo>
                    <a:lnTo>
                      <a:pt x="53" y="70"/>
                    </a:lnTo>
                    <a:lnTo>
                      <a:pt x="54" y="117"/>
                    </a:lnTo>
                    <a:lnTo>
                      <a:pt x="65" y="205"/>
                    </a:lnTo>
                    <a:lnTo>
                      <a:pt x="75" y="247"/>
                    </a:lnTo>
                    <a:lnTo>
                      <a:pt x="83" y="269"/>
                    </a:lnTo>
                    <a:lnTo>
                      <a:pt x="63" y="219"/>
                    </a:lnTo>
                    <a:lnTo>
                      <a:pt x="53" y="155"/>
                    </a:lnTo>
                    <a:lnTo>
                      <a:pt x="23" y="128"/>
                    </a:lnTo>
                    <a:lnTo>
                      <a:pt x="53" y="149"/>
                    </a:lnTo>
                    <a:lnTo>
                      <a:pt x="51" y="130"/>
                    </a:lnTo>
                    <a:lnTo>
                      <a:pt x="23" y="110"/>
                    </a:lnTo>
                    <a:lnTo>
                      <a:pt x="0" y="75"/>
                    </a:lnTo>
                    <a:lnTo>
                      <a:pt x="21" y="102"/>
                    </a:lnTo>
                    <a:lnTo>
                      <a:pt x="37" y="117"/>
                    </a:lnTo>
                    <a:lnTo>
                      <a:pt x="50" y="121"/>
                    </a:lnTo>
                    <a:lnTo>
                      <a:pt x="46" y="100"/>
                    </a:lnTo>
                    <a:lnTo>
                      <a:pt x="18" y="78"/>
                    </a:lnTo>
                    <a:lnTo>
                      <a:pt x="15" y="67"/>
                    </a:lnTo>
                    <a:lnTo>
                      <a:pt x="21" y="54"/>
                    </a:lnTo>
                    <a:lnTo>
                      <a:pt x="23" y="43"/>
                    </a:lnTo>
                    <a:lnTo>
                      <a:pt x="25" y="43"/>
                    </a:lnTo>
                    <a:lnTo>
                      <a:pt x="35" y="75"/>
                    </a:lnTo>
                    <a:lnTo>
                      <a:pt x="46" y="90"/>
                    </a:lnTo>
                    <a:lnTo>
                      <a:pt x="50" y="51"/>
                    </a:lnTo>
                    <a:lnTo>
                      <a:pt x="56" y="0"/>
                    </a:lnTo>
                  </a:path>
                </a:pathLst>
              </a:custGeom>
              <a:solidFill>
                <a:srgbClr val="000000"/>
              </a:solidFill>
              <a:ln w="9525" cap="rnd">
                <a:noFill/>
                <a:round/>
                <a:headEnd/>
                <a:tailEnd/>
              </a:ln>
            </p:spPr>
            <p:txBody>
              <a:bodyPr/>
              <a:lstStyle/>
              <a:p>
                <a:endParaRPr lang="en-US"/>
              </a:p>
            </p:txBody>
          </p:sp>
          <p:sp>
            <p:nvSpPr>
              <p:cNvPr id="7073" name="Freeform 907"/>
              <p:cNvSpPr>
                <a:spLocks/>
              </p:cNvSpPr>
              <p:nvPr/>
            </p:nvSpPr>
            <p:spPr bwMode="auto">
              <a:xfrm>
                <a:off x="3239" y="2787"/>
                <a:ext cx="383" cy="168"/>
              </a:xfrm>
              <a:custGeom>
                <a:avLst/>
                <a:gdLst>
                  <a:gd name="T0" fmla="*/ 0 w 383"/>
                  <a:gd name="T1" fmla="*/ 5 h 168"/>
                  <a:gd name="T2" fmla="*/ 27 w 383"/>
                  <a:gd name="T3" fmla="*/ 12 h 168"/>
                  <a:gd name="T4" fmla="*/ 68 w 383"/>
                  <a:gd name="T5" fmla="*/ 0 h 168"/>
                  <a:gd name="T6" fmla="*/ 95 w 383"/>
                  <a:gd name="T7" fmla="*/ 25 h 168"/>
                  <a:gd name="T8" fmla="*/ 141 w 383"/>
                  <a:gd name="T9" fmla="*/ 34 h 168"/>
                  <a:gd name="T10" fmla="*/ 141 w 383"/>
                  <a:gd name="T11" fmla="*/ 38 h 168"/>
                  <a:gd name="T12" fmla="*/ 100 w 383"/>
                  <a:gd name="T13" fmla="*/ 38 h 168"/>
                  <a:gd name="T14" fmla="*/ 144 w 383"/>
                  <a:gd name="T15" fmla="*/ 73 h 168"/>
                  <a:gd name="T16" fmla="*/ 221 w 383"/>
                  <a:gd name="T17" fmla="*/ 122 h 168"/>
                  <a:gd name="T18" fmla="*/ 218 w 383"/>
                  <a:gd name="T19" fmla="*/ 126 h 168"/>
                  <a:gd name="T20" fmla="*/ 234 w 383"/>
                  <a:gd name="T21" fmla="*/ 140 h 168"/>
                  <a:gd name="T22" fmla="*/ 222 w 383"/>
                  <a:gd name="T23" fmla="*/ 139 h 168"/>
                  <a:gd name="T24" fmla="*/ 210 w 383"/>
                  <a:gd name="T25" fmla="*/ 134 h 168"/>
                  <a:gd name="T26" fmla="*/ 204 w 383"/>
                  <a:gd name="T27" fmla="*/ 139 h 168"/>
                  <a:gd name="T28" fmla="*/ 239 w 383"/>
                  <a:gd name="T29" fmla="*/ 156 h 168"/>
                  <a:gd name="T30" fmla="*/ 257 w 383"/>
                  <a:gd name="T31" fmla="*/ 162 h 168"/>
                  <a:gd name="T32" fmla="*/ 275 w 383"/>
                  <a:gd name="T33" fmla="*/ 162 h 168"/>
                  <a:gd name="T34" fmla="*/ 304 w 383"/>
                  <a:gd name="T35" fmla="*/ 154 h 168"/>
                  <a:gd name="T36" fmla="*/ 333 w 383"/>
                  <a:gd name="T37" fmla="*/ 139 h 168"/>
                  <a:gd name="T38" fmla="*/ 352 w 383"/>
                  <a:gd name="T39" fmla="*/ 131 h 168"/>
                  <a:gd name="T40" fmla="*/ 372 w 383"/>
                  <a:gd name="T41" fmla="*/ 126 h 168"/>
                  <a:gd name="T42" fmla="*/ 374 w 383"/>
                  <a:gd name="T43" fmla="*/ 124 h 168"/>
                  <a:gd name="T44" fmla="*/ 370 w 383"/>
                  <a:gd name="T45" fmla="*/ 117 h 168"/>
                  <a:gd name="T46" fmla="*/ 375 w 383"/>
                  <a:gd name="T47" fmla="*/ 121 h 168"/>
                  <a:gd name="T48" fmla="*/ 382 w 383"/>
                  <a:gd name="T49" fmla="*/ 127 h 168"/>
                  <a:gd name="T50" fmla="*/ 382 w 383"/>
                  <a:gd name="T51" fmla="*/ 132 h 168"/>
                  <a:gd name="T52" fmla="*/ 375 w 383"/>
                  <a:gd name="T53" fmla="*/ 132 h 168"/>
                  <a:gd name="T54" fmla="*/ 367 w 383"/>
                  <a:gd name="T55" fmla="*/ 132 h 168"/>
                  <a:gd name="T56" fmla="*/ 345 w 383"/>
                  <a:gd name="T57" fmla="*/ 137 h 168"/>
                  <a:gd name="T58" fmla="*/ 322 w 383"/>
                  <a:gd name="T59" fmla="*/ 149 h 168"/>
                  <a:gd name="T60" fmla="*/ 297 w 383"/>
                  <a:gd name="T61" fmla="*/ 161 h 168"/>
                  <a:gd name="T62" fmla="*/ 274 w 383"/>
                  <a:gd name="T63" fmla="*/ 166 h 168"/>
                  <a:gd name="T64" fmla="*/ 257 w 383"/>
                  <a:gd name="T65" fmla="*/ 167 h 168"/>
                  <a:gd name="T66" fmla="*/ 239 w 383"/>
                  <a:gd name="T67" fmla="*/ 161 h 168"/>
                  <a:gd name="T68" fmla="*/ 221 w 383"/>
                  <a:gd name="T69" fmla="*/ 153 h 168"/>
                  <a:gd name="T70" fmla="*/ 196 w 383"/>
                  <a:gd name="T71" fmla="*/ 143 h 168"/>
                  <a:gd name="T72" fmla="*/ 155 w 383"/>
                  <a:gd name="T73" fmla="*/ 154 h 168"/>
                  <a:gd name="T74" fmla="*/ 138 w 383"/>
                  <a:gd name="T75" fmla="*/ 159 h 168"/>
                  <a:gd name="T76" fmla="*/ 111 w 383"/>
                  <a:gd name="T77" fmla="*/ 129 h 168"/>
                  <a:gd name="T78" fmla="*/ 65 w 383"/>
                  <a:gd name="T79" fmla="*/ 85 h 168"/>
                  <a:gd name="T80" fmla="*/ 28 w 383"/>
                  <a:gd name="T81" fmla="*/ 42 h 168"/>
                  <a:gd name="T82" fmla="*/ 11 w 383"/>
                  <a:gd name="T83" fmla="*/ 25 h 168"/>
                  <a:gd name="T84" fmla="*/ 0 w 383"/>
                  <a:gd name="T85" fmla="*/ 5 h 1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3"/>
                  <a:gd name="T130" fmla="*/ 0 h 168"/>
                  <a:gd name="T131" fmla="*/ 383 w 383"/>
                  <a:gd name="T132" fmla="*/ 168 h 1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3" h="168">
                    <a:moveTo>
                      <a:pt x="0" y="5"/>
                    </a:moveTo>
                    <a:lnTo>
                      <a:pt x="27" y="12"/>
                    </a:lnTo>
                    <a:lnTo>
                      <a:pt x="68" y="0"/>
                    </a:lnTo>
                    <a:lnTo>
                      <a:pt x="95" y="25"/>
                    </a:lnTo>
                    <a:lnTo>
                      <a:pt x="141" y="34"/>
                    </a:lnTo>
                    <a:lnTo>
                      <a:pt x="141" y="38"/>
                    </a:lnTo>
                    <a:lnTo>
                      <a:pt x="100" y="38"/>
                    </a:lnTo>
                    <a:lnTo>
                      <a:pt x="144" y="73"/>
                    </a:lnTo>
                    <a:lnTo>
                      <a:pt x="221" y="122"/>
                    </a:lnTo>
                    <a:lnTo>
                      <a:pt x="218" y="126"/>
                    </a:lnTo>
                    <a:lnTo>
                      <a:pt x="234" y="140"/>
                    </a:lnTo>
                    <a:lnTo>
                      <a:pt x="222" y="139"/>
                    </a:lnTo>
                    <a:lnTo>
                      <a:pt x="210" y="134"/>
                    </a:lnTo>
                    <a:lnTo>
                      <a:pt x="204" y="139"/>
                    </a:lnTo>
                    <a:lnTo>
                      <a:pt x="239" y="156"/>
                    </a:lnTo>
                    <a:lnTo>
                      <a:pt x="257" y="162"/>
                    </a:lnTo>
                    <a:lnTo>
                      <a:pt x="275" y="162"/>
                    </a:lnTo>
                    <a:lnTo>
                      <a:pt x="304" y="154"/>
                    </a:lnTo>
                    <a:lnTo>
                      <a:pt x="333" y="139"/>
                    </a:lnTo>
                    <a:lnTo>
                      <a:pt x="352" y="131"/>
                    </a:lnTo>
                    <a:lnTo>
                      <a:pt x="372" y="126"/>
                    </a:lnTo>
                    <a:lnTo>
                      <a:pt x="374" y="124"/>
                    </a:lnTo>
                    <a:lnTo>
                      <a:pt x="370" y="117"/>
                    </a:lnTo>
                    <a:lnTo>
                      <a:pt x="375" y="121"/>
                    </a:lnTo>
                    <a:lnTo>
                      <a:pt x="382" y="127"/>
                    </a:lnTo>
                    <a:lnTo>
                      <a:pt x="382" y="132"/>
                    </a:lnTo>
                    <a:lnTo>
                      <a:pt x="375" y="132"/>
                    </a:lnTo>
                    <a:lnTo>
                      <a:pt x="367" y="132"/>
                    </a:lnTo>
                    <a:lnTo>
                      <a:pt x="345" y="137"/>
                    </a:lnTo>
                    <a:lnTo>
                      <a:pt x="322" y="149"/>
                    </a:lnTo>
                    <a:lnTo>
                      <a:pt x="297" y="161"/>
                    </a:lnTo>
                    <a:lnTo>
                      <a:pt x="274" y="166"/>
                    </a:lnTo>
                    <a:lnTo>
                      <a:pt x="257" y="167"/>
                    </a:lnTo>
                    <a:lnTo>
                      <a:pt x="239" y="161"/>
                    </a:lnTo>
                    <a:lnTo>
                      <a:pt x="221" y="153"/>
                    </a:lnTo>
                    <a:lnTo>
                      <a:pt x="196" y="143"/>
                    </a:lnTo>
                    <a:lnTo>
                      <a:pt x="155" y="154"/>
                    </a:lnTo>
                    <a:lnTo>
                      <a:pt x="138" y="159"/>
                    </a:lnTo>
                    <a:lnTo>
                      <a:pt x="111" y="129"/>
                    </a:lnTo>
                    <a:lnTo>
                      <a:pt x="65" y="85"/>
                    </a:lnTo>
                    <a:lnTo>
                      <a:pt x="28" y="42"/>
                    </a:lnTo>
                    <a:lnTo>
                      <a:pt x="11" y="25"/>
                    </a:lnTo>
                    <a:lnTo>
                      <a:pt x="0" y="5"/>
                    </a:lnTo>
                  </a:path>
                </a:pathLst>
              </a:custGeom>
              <a:solidFill>
                <a:srgbClr val="000000"/>
              </a:solidFill>
              <a:ln w="9525" cap="rnd">
                <a:noFill/>
                <a:round/>
                <a:headEnd/>
                <a:tailEnd/>
              </a:ln>
            </p:spPr>
            <p:txBody>
              <a:bodyPr/>
              <a:lstStyle/>
              <a:p>
                <a:endParaRPr lang="en-US"/>
              </a:p>
            </p:txBody>
          </p:sp>
          <p:sp>
            <p:nvSpPr>
              <p:cNvPr id="7074" name="Freeform 908"/>
              <p:cNvSpPr>
                <a:spLocks/>
              </p:cNvSpPr>
              <p:nvPr/>
            </p:nvSpPr>
            <p:spPr bwMode="auto">
              <a:xfrm>
                <a:off x="3405" y="2773"/>
                <a:ext cx="81" cy="75"/>
              </a:xfrm>
              <a:custGeom>
                <a:avLst/>
                <a:gdLst>
                  <a:gd name="T0" fmla="*/ 0 w 81"/>
                  <a:gd name="T1" fmla="*/ 29 h 75"/>
                  <a:gd name="T2" fmla="*/ 14 w 81"/>
                  <a:gd name="T3" fmla="*/ 26 h 75"/>
                  <a:gd name="T4" fmla="*/ 30 w 81"/>
                  <a:gd name="T5" fmla="*/ 14 h 75"/>
                  <a:gd name="T6" fmla="*/ 40 w 81"/>
                  <a:gd name="T7" fmla="*/ 14 h 75"/>
                  <a:gd name="T8" fmla="*/ 41 w 81"/>
                  <a:gd name="T9" fmla="*/ 19 h 75"/>
                  <a:gd name="T10" fmla="*/ 49 w 81"/>
                  <a:gd name="T11" fmla="*/ 14 h 75"/>
                  <a:gd name="T12" fmla="*/ 54 w 81"/>
                  <a:gd name="T13" fmla="*/ 4 h 75"/>
                  <a:gd name="T14" fmla="*/ 68 w 81"/>
                  <a:gd name="T15" fmla="*/ 0 h 75"/>
                  <a:gd name="T16" fmla="*/ 80 w 81"/>
                  <a:gd name="T17" fmla="*/ 14 h 75"/>
                  <a:gd name="T18" fmla="*/ 68 w 81"/>
                  <a:gd name="T19" fmla="*/ 4 h 75"/>
                  <a:gd name="T20" fmla="*/ 58 w 81"/>
                  <a:gd name="T21" fmla="*/ 7 h 75"/>
                  <a:gd name="T22" fmla="*/ 68 w 81"/>
                  <a:gd name="T23" fmla="*/ 25 h 75"/>
                  <a:gd name="T24" fmla="*/ 68 w 81"/>
                  <a:gd name="T25" fmla="*/ 46 h 75"/>
                  <a:gd name="T26" fmla="*/ 65 w 81"/>
                  <a:gd name="T27" fmla="*/ 62 h 75"/>
                  <a:gd name="T28" fmla="*/ 56 w 81"/>
                  <a:gd name="T29" fmla="*/ 74 h 75"/>
                  <a:gd name="T30" fmla="*/ 56 w 81"/>
                  <a:gd name="T31" fmla="*/ 65 h 75"/>
                  <a:gd name="T32" fmla="*/ 60 w 81"/>
                  <a:gd name="T33" fmla="*/ 55 h 75"/>
                  <a:gd name="T34" fmla="*/ 64 w 81"/>
                  <a:gd name="T35" fmla="*/ 37 h 75"/>
                  <a:gd name="T36" fmla="*/ 60 w 81"/>
                  <a:gd name="T37" fmla="*/ 26 h 75"/>
                  <a:gd name="T38" fmla="*/ 52 w 81"/>
                  <a:gd name="T39" fmla="*/ 25 h 75"/>
                  <a:gd name="T40" fmla="*/ 43 w 81"/>
                  <a:gd name="T41" fmla="*/ 40 h 75"/>
                  <a:gd name="T42" fmla="*/ 36 w 81"/>
                  <a:gd name="T43" fmla="*/ 16 h 75"/>
                  <a:gd name="T44" fmla="*/ 30 w 81"/>
                  <a:gd name="T45" fmla="*/ 16 h 75"/>
                  <a:gd name="T46" fmla="*/ 18 w 81"/>
                  <a:gd name="T47" fmla="*/ 29 h 75"/>
                  <a:gd name="T48" fmla="*/ 0 w 81"/>
                  <a:gd name="T49" fmla="*/ 34 h 75"/>
                  <a:gd name="T50" fmla="*/ 0 w 81"/>
                  <a:gd name="T51" fmla="*/ 29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75"/>
                  <a:gd name="T80" fmla="*/ 81 w 81"/>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75">
                    <a:moveTo>
                      <a:pt x="0" y="29"/>
                    </a:moveTo>
                    <a:lnTo>
                      <a:pt x="14" y="26"/>
                    </a:lnTo>
                    <a:lnTo>
                      <a:pt x="30" y="14"/>
                    </a:lnTo>
                    <a:lnTo>
                      <a:pt x="40" y="14"/>
                    </a:lnTo>
                    <a:lnTo>
                      <a:pt x="41" y="19"/>
                    </a:lnTo>
                    <a:lnTo>
                      <a:pt x="49" y="14"/>
                    </a:lnTo>
                    <a:lnTo>
                      <a:pt x="54" y="4"/>
                    </a:lnTo>
                    <a:lnTo>
                      <a:pt x="68" y="0"/>
                    </a:lnTo>
                    <a:lnTo>
                      <a:pt x="80" y="14"/>
                    </a:lnTo>
                    <a:lnTo>
                      <a:pt x="68" y="4"/>
                    </a:lnTo>
                    <a:lnTo>
                      <a:pt x="58" y="7"/>
                    </a:lnTo>
                    <a:lnTo>
                      <a:pt x="68" y="25"/>
                    </a:lnTo>
                    <a:lnTo>
                      <a:pt x="68" y="46"/>
                    </a:lnTo>
                    <a:lnTo>
                      <a:pt x="65" y="62"/>
                    </a:lnTo>
                    <a:lnTo>
                      <a:pt x="56" y="74"/>
                    </a:lnTo>
                    <a:lnTo>
                      <a:pt x="56" y="65"/>
                    </a:lnTo>
                    <a:lnTo>
                      <a:pt x="60" y="55"/>
                    </a:lnTo>
                    <a:lnTo>
                      <a:pt x="64" y="37"/>
                    </a:lnTo>
                    <a:lnTo>
                      <a:pt x="60" y="26"/>
                    </a:lnTo>
                    <a:lnTo>
                      <a:pt x="52" y="25"/>
                    </a:lnTo>
                    <a:lnTo>
                      <a:pt x="43" y="40"/>
                    </a:lnTo>
                    <a:lnTo>
                      <a:pt x="36" y="16"/>
                    </a:lnTo>
                    <a:lnTo>
                      <a:pt x="30" y="16"/>
                    </a:lnTo>
                    <a:lnTo>
                      <a:pt x="18" y="29"/>
                    </a:lnTo>
                    <a:lnTo>
                      <a:pt x="0" y="34"/>
                    </a:lnTo>
                    <a:lnTo>
                      <a:pt x="0" y="29"/>
                    </a:lnTo>
                  </a:path>
                </a:pathLst>
              </a:custGeom>
              <a:solidFill>
                <a:srgbClr val="000000"/>
              </a:solidFill>
              <a:ln w="9525" cap="rnd">
                <a:noFill/>
                <a:round/>
                <a:headEnd/>
                <a:tailEnd/>
              </a:ln>
            </p:spPr>
            <p:txBody>
              <a:bodyPr/>
              <a:lstStyle/>
              <a:p>
                <a:endParaRPr lang="en-US"/>
              </a:p>
            </p:txBody>
          </p:sp>
          <p:sp>
            <p:nvSpPr>
              <p:cNvPr id="7075" name="Freeform 909"/>
              <p:cNvSpPr>
                <a:spLocks/>
              </p:cNvSpPr>
              <p:nvPr/>
            </p:nvSpPr>
            <p:spPr bwMode="auto">
              <a:xfrm>
                <a:off x="3427" y="2803"/>
                <a:ext cx="18" cy="39"/>
              </a:xfrm>
              <a:custGeom>
                <a:avLst/>
                <a:gdLst>
                  <a:gd name="T0" fmla="*/ 0 w 18"/>
                  <a:gd name="T1" fmla="*/ 18 h 39"/>
                  <a:gd name="T2" fmla="*/ 8 w 18"/>
                  <a:gd name="T3" fmla="*/ 0 h 39"/>
                  <a:gd name="T4" fmla="*/ 17 w 18"/>
                  <a:gd name="T5" fmla="*/ 38 h 39"/>
                  <a:gd name="T6" fmla="*/ 0 w 18"/>
                  <a:gd name="T7" fmla="*/ 18 h 39"/>
                  <a:gd name="T8" fmla="*/ 0 60000 65536"/>
                  <a:gd name="T9" fmla="*/ 0 60000 65536"/>
                  <a:gd name="T10" fmla="*/ 0 60000 65536"/>
                  <a:gd name="T11" fmla="*/ 0 60000 65536"/>
                  <a:gd name="T12" fmla="*/ 0 w 18"/>
                  <a:gd name="T13" fmla="*/ 0 h 39"/>
                  <a:gd name="T14" fmla="*/ 18 w 18"/>
                  <a:gd name="T15" fmla="*/ 39 h 39"/>
                </a:gdLst>
                <a:ahLst/>
                <a:cxnLst>
                  <a:cxn ang="T8">
                    <a:pos x="T0" y="T1"/>
                  </a:cxn>
                  <a:cxn ang="T9">
                    <a:pos x="T2" y="T3"/>
                  </a:cxn>
                  <a:cxn ang="T10">
                    <a:pos x="T4" y="T5"/>
                  </a:cxn>
                  <a:cxn ang="T11">
                    <a:pos x="T6" y="T7"/>
                  </a:cxn>
                </a:cxnLst>
                <a:rect l="T12" t="T13" r="T14" b="T15"/>
                <a:pathLst>
                  <a:path w="18" h="39">
                    <a:moveTo>
                      <a:pt x="0" y="18"/>
                    </a:moveTo>
                    <a:lnTo>
                      <a:pt x="8" y="0"/>
                    </a:lnTo>
                    <a:lnTo>
                      <a:pt x="17" y="38"/>
                    </a:lnTo>
                    <a:lnTo>
                      <a:pt x="0" y="18"/>
                    </a:lnTo>
                  </a:path>
                </a:pathLst>
              </a:custGeom>
              <a:solidFill>
                <a:srgbClr val="000000"/>
              </a:solidFill>
              <a:ln w="9525" cap="rnd">
                <a:noFill/>
                <a:round/>
                <a:headEnd/>
                <a:tailEnd/>
              </a:ln>
            </p:spPr>
            <p:txBody>
              <a:bodyPr/>
              <a:lstStyle/>
              <a:p>
                <a:endParaRPr lang="en-US"/>
              </a:p>
            </p:txBody>
          </p:sp>
          <p:sp>
            <p:nvSpPr>
              <p:cNvPr id="7076" name="Freeform 910"/>
              <p:cNvSpPr>
                <a:spLocks/>
              </p:cNvSpPr>
              <p:nvPr/>
            </p:nvSpPr>
            <p:spPr bwMode="auto">
              <a:xfrm>
                <a:off x="3464" y="2749"/>
                <a:ext cx="116" cy="124"/>
              </a:xfrm>
              <a:custGeom>
                <a:avLst/>
                <a:gdLst>
                  <a:gd name="T0" fmla="*/ 22 w 116"/>
                  <a:gd name="T1" fmla="*/ 53 h 124"/>
                  <a:gd name="T2" fmla="*/ 22 w 116"/>
                  <a:gd name="T3" fmla="*/ 70 h 124"/>
                  <a:gd name="T4" fmla="*/ 21 w 116"/>
                  <a:gd name="T5" fmla="*/ 85 h 124"/>
                  <a:gd name="T6" fmla="*/ 17 w 116"/>
                  <a:gd name="T7" fmla="*/ 96 h 124"/>
                  <a:gd name="T8" fmla="*/ 10 w 116"/>
                  <a:gd name="T9" fmla="*/ 108 h 124"/>
                  <a:gd name="T10" fmla="*/ 0 w 116"/>
                  <a:gd name="T11" fmla="*/ 120 h 124"/>
                  <a:gd name="T12" fmla="*/ 2 w 116"/>
                  <a:gd name="T13" fmla="*/ 123 h 124"/>
                  <a:gd name="T14" fmla="*/ 115 w 116"/>
                  <a:gd name="T15" fmla="*/ 74 h 124"/>
                  <a:gd name="T16" fmla="*/ 89 w 116"/>
                  <a:gd name="T17" fmla="*/ 24 h 124"/>
                  <a:gd name="T18" fmla="*/ 80 w 116"/>
                  <a:gd name="T19" fmla="*/ 0 h 124"/>
                  <a:gd name="T20" fmla="*/ 25 w 116"/>
                  <a:gd name="T21" fmla="*/ 28 h 124"/>
                  <a:gd name="T22" fmla="*/ 72 w 116"/>
                  <a:gd name="T23" fmla="*/ 7 h 124"/>
                  <a:gd name="T24" fmla="*/ 86 w 116"/>
                  <a:gd name="T25" fmla="*/ 41 h 124"/>
                  <a:gd name="T26" fmla="*/ 95 w 116"/>
                  <a:gd name="T27" fmla="*/ 63 h 124"/>
                  <a:gd name="T28" fmla="*/ 62 w 116"/>
                  <a:gd name="T29" fmla="*/ 79 h 124"/>
                  <a:gd name="T30" fmla="*/ 54 w 116"/>
                  <a:gd name="T31" fmla="*/ 66 h 124"/>
                  <a:gd name="T32" fmla="*/ 38 w 116"/>
                  <a:gd name="T33" fmla="*/ 71 h 124"/>
                  <a:gd name="T34" fmla="*/ 50 w 116"/>
                  <a:gd name="T35" fmla="*/ 63 h 124"/>
                  <a:gd name="T36" fmla="*/ 39 w 116"/>
                  <a:gd name="T37" fmla="*/ 53 h 124"/>
                  <a:gd name="T38" fmla="*/ 28 w 116"/>
                  <a:gd name="T39" fmla="*/ 57 h 124"/>
                  <a:gd name="T40" fmla="*/ 33 w 116"/>
                  <a:gd name="T41" fmla="*/ 49 h 124"/>
                  <a:gd name="T42" fmla="*/ 22 w 116"/>
                  <a:gd name="T43" fmla="*/ 53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124"/>
                  <a:gd name="T68" fmla="*/ 116 w 116"/>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124">
                    <a:moveTo>
                      <a:pt x="22" y="53"/>
                    </a:moveTo>
                    <a:lnTo>
                      <a:pt x="22" y="70"/>
                    </a:lnTo>
                    <a:lnTo>
                      <a:pt x="21" y="85"/>
                    </a:lnTo>
                    <a:lnTo>
                      <a:pt x="17" y="96"/>
                    </a:lnTo>
                    <a:lnTo>
                      <a:pt x="10" y="108"/>
                    </a:lnTo>
                    <a:lnTo>
                      <a:pt x="0" y="120"/>
                    </a:lnTo>
                    <a:lnTo>
                      <a:pt x="2" y="123"/>
                    </a:lnTo>
                    <a:lnTo>
                      <a:pt x="115" y="74"/>
                    </a:lnTo>
                    <a:lnTo>
                      <a:pt x="89" y="24"/>
                    </a:lnTo>
                    <a:lnTo>
                      <a:pt x="80" y="0"/>
                    </a:lnTo>
                    <a:lnTo>
                      <a:pt x="25" y="28"/>
                    </a:lnTo>
                    <a:lnTo>
                      <a:pt x="72" y="7"/>
                    </a:lnTo>
                    <a:lnTo>
                      <a:pt x="86" y="41"/>
                    </a:lnTo>
                    <a:lnTo>
                      <a:pt x="95" y="63"/>
                    </a:lnTo>
                    <a:lnTo>
                      <a:pt x="62" y="79"/>
                    </a:lnTo>
                    <a:lnTo>
                      <a:pt x="54" y="66"/>
                    </a:lnTo>
                    <a:lnTo>
                      <a:pt x="38" y="71"/>
                    </a:lnTo>
                    <a:lnTo>
                      <a:pt x="50" y="63"/>
                    </a:lnTo>
                    <a:lnTo>
                      <a:pt x="39" y="53"/>
                    </a:lnTo>
                    <a:lnTo>
                      <a:pt x="28" y="57"/>
                    </a:lnTo>
                    <a:lnTo>
                      <a:pt x="33" y="49"/>
                    </a:lnTo>
                    <a:lnTo>
                      <a:pt x="22" y="53"/>
                    </a:lnTo>
                  </a:path>
                </a:pathLst>
              </a:custGeom>
              <a:solidFill>
                <a:srgbClr val="000000"/>
              </a:solidFill>
              <a:ln w="9525" cap="rnd">
                <a:noFill/>
                <a:round/>
                <a:headEnd/>
                <a:tailEnd/>
              </a:ln>
            </p:spPr>
            <p:txBody>
              <a:bodyPr/>
              <a:lstStyle/>
              <a:p>
                <a:endParaRPr lang="en-US"/>
              </a:p>
            </p:txBody>
          </p:sp>
          <p:sp>
            <p:nvSpPr>
              <p:cNvPr id="7077" name="Freeform 911"/>
              <p:cNvSpPr>
                <a:spLocks/>
              </p:cNvSpPr>
              <p:nvPr/>
            </p:nvSpPr>
            <p:spPr bwMode="auto">
              <a:xfrm>
                <a:off x="3547" y="2621"/>
                <a:ext cx="125" cy="272"/>
              </a:xfrm>
              <a:custGeom>
                <a:avLst/>
                <a:gdLst>
                  <a:gd name="T0" fmla="*/ 0 w 125"/>
                  <a:gd name="T1" fmla="*/ 131 h 272"/>
                  <a:gd name="T2" fmla="*/ 56 w 125"/>
                  <a:gd name="T3" fmla="*/ 95 h 272"/>
                  <a:gd name="T4" fmla="*/ 83 w 125"/>
                  <a:gd name="T5" fmla="*/ 84 h 272"/>
                  <a:gd name="T6" fmla="*/ 98 w 125"/>
                  <a:gd name="T7" fmla="*/ 52 h 272"/>
                  <a:gd name="T8" fmla="*/ 111 w 125"/>
                  <a:gd name="T9" fmla="*/ 17 h 272"/>
                  <a:gd name="T10" fmla="*/ 124 w 125"/>
                  <a:gd name="T11" fmla="*/ 0 h 272"/>
                  <a:gd name="T12" fmla="*/ 111 w 125"/>
                  <a:gd name="T13" fmla="*/ 19 h 272"/>
                  <a:gd name="T14" fmla="*/ 97 w 125"/>
                  <a:gd name="T15" fmla="*/ 59 h 272"/>
                  <a:gd name="T16" fmla="*/ 80 w 125"/>
                  <a:gd name="T17" fmla="*/ 104 h 272"/>
                  <a:gd name="T18" fmla="*/ 68 w 125"/>
                  <a:gd name="T19" fmla="*/ 133 h 272"/>
                  <a:gd name="T20" fmla="*/ 68 w 125"/>
                  <a:gd name="T21" fmla="*/ 149 h 272"/>
                  <a:gd name="T22" fmla="*/ 81 w 125"/>
                  <a:gd name="T23" fmla="*/ 174 h 272"/>
                  <a:gd name="T24" fmla="*/ 101 w 125"/>
                  <a:gd name="T25" fmla="*/ 211 h 272"/>
                  <a:gd name="T26" fmla="*/ 105 w 125"/>
                  <a:gd name="T27" fmla="*/ 233 h 272"/>
                  <a:gd name="T28" fmla="*/ 109 w 125"/>
                  <a:gd name="T29" fmla="*/ 224 h 272"/>
                  <a:gd name="T30" fmla="*/ 101 w 125"/>
                  <a:gd name="T31" fmla="*/ 243 h 272"/>
                  <a:gd name="T32" fmla="*/ 101 w 125"/>
                  <a:gd name="T33" fmla="*/ 262 h 272"/>
                  <a:gd name="T34" fmla="*/ 109 w 125"/>
                  <a:gd name="T35" fmla="*/ 262 h 272"/>
                  <a:gd name="T36" fmla="*/ 109 w 125"/>
                  <a:gd name="T37" fmla="*/ 245 h 272"/>
                  <a:gd name="T38" fmla="*/ 120 w 125"/>
                  <a:gd name="T39" fmla="*/ 233 h 272"/>
                  <a:gd name="T40" fmla="*/ 112 w 125"/>
                  <a:gd name="T41" fmla="*/ 248 h 272"/>
                  <a:gd name="T42" fmla="*/ 112 w 125"/>
                  <a:gd name="T43" fmla="*/ 265 h 272"/>
                  <a:gd name="T44" fmla="*/ 105 w 125"/>
                  <a:gd name="T45" fmla="*/ 265 h 272"/>
                  <a:gd name="T46" fmla="*/ 101 w 125"/>
                  <a:gd name="T47" fmla="*/ 271 h 272"/>
                  <a:gd name="T48" fmla="*/ 98 w 125"/>
                  <a:gd name="T49" fmla="*/ 269 h 272"/>
                  <a:gd name="T50" fmla="*/ 91 w 125"/>
                  <a:gd name="T51" fmla="*/ 261 h 272"/>
                  <a:gd name="T52" fmla="*/ 98 w 125"/>
                  <a:gd name="T53" fmla="*/ 239 h 272"/>
                  <a:gd name="T54" fmla="*/ 100 w 125"/>
                  <a:gd name="T55" fmla="*/ 214 h 272"/>
                  <a:gd name="T56" fmla="*/ 70 w 125"/>
                  <a:gd name="T57" fmla="*/ 166 h 272"/>
                  <a:gd name="T58" fmla="*/ 65 w 125"/>
                  <a:gd name="T59" fmla="*/ 156 h 272"/>
                  <a:gd name="T60" fmla="*/ 19 w 125"/>
                  <a:gd name="T61" fmla="*/ 184 h 272"/>
                  <a:gd name="T62" fmla="*/ 16 w 125"/>
                  <a:gd name="T63" fmla="*/ 181 h 272"/>
                  <a:gd name="T64" fmla="*/ 62 w 125"/>
                  <a:gd name="T65" fmla="*/ 149 h 272"/>
                  <a:gd name="T66" fmla="*/ 62 w 125"/>
                  <a:gd name="T67" fmla="*/ 141 h 272"/>
                  <a:gd name="T68" fmla="*/ 65 w 125"/>
                  <a:gd name="T69" fmla="*/ 121 h 272"/>
                  <a:gd name="T70" fmla="*/ 33 w 125"/>
                  <a:gd name="T71" fmla="*/ 137 h 272"/>
                  <a:gd name="T72" fmla="*/ 68 w 125"/>
                  <a:gd name="T73" fmla="*/ 112 h 272"/>
                  <a:gd name="T74" fmla="*/ 78 w 125"/>
                  <a:gd name="T75" fmla="*/ 92 h 272"/>
                  <a:gd name="T76" fmla="*/ 52 w 125"/>
                  <a:gd name="T77" fmla="*/ 101 h 272"/>
                  <a:gd name="T78" fmla="*/ 0 w 125"/>
                  <a:gd name="T79" fmla="*/ 133 h 272"/>
                  <a:gd name="T80" fmla="*/ 0 w 125"/>
                  <a:gd name="T81" fmla="*/ 131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272"/>
                  <a:gd name="T125" fmla="*/ 125 w 125"/>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272">
                    <a:moveTo>
                      <a:pt x="0" y="131"/>
                    </a:moveTo>
                    <a:lnTo>
                      <a:pt x="56" y="95"/>
                    </a:lnTo>
                    <a:lnTo>
                      <a:pt x="83" y="84"/>
                    </a:lnTo>
                    <a:lnTo>
                      <a:pt x="98" y="52"/>
                    </a:lnTo>
                    <a:lnTo>
                      <a:pt x="111" y="17"/>
                    </a:lnTo>
                    <a:lnTo>
                      <a:pt x="124" y="0"/>
                    </a:lnTo>
                    <a:lnTo>
                      <a:pt x="111" y="19"/>
                    </a:lnTo>
                    <a:lnTo>
                      <a:pt x="97" y="59"/>
                    </a:lnTo>
                    <a:lnTo>
                      <a:pt x="80" y="104"/>
                    </a:lnTo>
                    <a:lnTo>
                      <a:pt x="68" y="133"/>
                    </a:lnTo>
                    <a:lnTo>
                      <a:pt x="68" y="149"/>
                    </a:lnTo>
                    <a:lnTo>
                      <a:pt x="81" y="174"/>
                    </a:lnTo>
                    <a:lnTo>
                      <a:pt x="101" y="211"/>
                    </a:lnTo>
                    <a:lnTo>
                      <a:pt x="105" y="233"/>
                    </a:lnTo>
                    <a:lnTo>
                      <a:pt x="109" y="224"/>
                    </a:lnTo>
                    <a:lnTo>
                      <a:pt x="101" y="243"/>
                    </a:lnTo>
                    <a:lnTo>
                      <a:pt x="101" y="262"/>
                    </a:lnTo>
                    <a:lnTo>
                      <a:pt x="109" y="262"/>
                    </a:lnTo>
                    <a:lnTo>
                      <a:pt x="109" y="245"/>
                    </a:lnTo>
                    <a:lnTo>
                      <a:pt x="120" y="233"/>
                    </a:lnTo>
                    <a:lnTo>
                      <a:pt x="112" y="248"/>
                    </a:lnTo>
                    <a:lnTo>
                      <a:pt x="112" y="265"/>
                    </a:lnTo>
                    <a:lnTo>
                      <a:pt x="105" y="265"/>
                    </a:lnTo>
                    <a:lnTo>
                      <a:pt x="101" y="271"/>
                    </a:lnTo>
                    <a:lnTo>
                      <a:pt x="98" y="269"/>
                    </a:lnTo>
                    <a:lnTo>
                      <a:pt x="91" y="261"/>
                    </a:lnTo>
                    <a:lnTo>
                      <a:pt x="98" y="239"/>
                    </a:lnTo>
                    <a:lnTo>
                      <a:pt x="100" y="214"/>
                    </a:lnTo>
                    <a:lnTo>
                      <a:pt x="70" y="166"/>
                    </a:lnTo>
                    <a:lnTo>
                      <a:pt x="65" y="156"/>
                    </a:lnTo>
                    <a:lnTo>
                      <a:pt x="19" y="184"/>
                    </a:lnTo>
                    <a:lnTo>
                      <a:pt x="16" y="181"/>
                    </a:lnTo>
                    <a:lnTo>
                      <a:pt x="62" y="149"/>
                    </a:lnTo>
                    <a:lnTo>
                      <a:pt x="62" y="141"/>
                    </a:lnTo>
                    <a:lnTo>
                      <a:pt x="65" y="121"/>
                    </a:lnTo>
                    <a:lnTo>
                      <a:pt x="33" y="137"/>
                    </a:lnTo>
                    <a:lnTo>
                      <a:pt x="68" y="112"/>
                    </a:lnTo>
                    <a:lnTo>
                      <a:pt x="78" y="92"/>
                    </a:lnTo>
                    <a:lnTo>
                      <a:pt x="52" y="101"/>
                    </a:lnTo>
                    <a:lnTo>
                      <a:pt x="0" y="133"/>
                    </a:lnTo>
                    <a:lnTo>
                      <a:pt x="0" y="131"/>
                    </a:lnTo>
                  </a:path>
                </a:pathLst>
              </a:custGeom>
              <a:solidFill>
                <a:srgbClr val="000000"/>
              </a:solidFill>
              <a:ln w="9525" cap="rnd">
                <a:noFill/>
                <a:round/>
                <a:headEnd/>
                <a:tailEnd/>
              </a:ln>
            </p:spPr>
            <p:txBody>
              <a:bodyPr/>
              <a:lstStyle/>
              <a:p>
                <a:endParaRPr lang="en-US"/>
              </a:p>
            </p:txBody>
          </p:sp>
          <p:sp>
            <p:nvSpPr>
              <p:cNvPr id="7078" name="Freeform 912"/>
              <p:cNvSpPr>
                <a:spLocks/>
              </p:cNvSpPr>
              <p:nvPr/>
            </p:nvSpPr>
            <p:spPr bwMode="auto">
              <a:xfrm>
                <a:off x="3470" y="2593"/>
                <a:ext cx="174" cy="236"/>
              </a:xfrm>
              <a:custGeom>
                <a:avLst/>
                <a:gdLst>
                  <a:gd name="T0" fmla="*/ 0 w 174"/>
                  <a:gd name="T1" fmla="*/ 0 h 236"/>
                  <a:gd name="T2" fmla="*/ 2 w 174"/>
                  <a:gd name="T3" fmla="*/ 19 h 236"/>
                  <a:gd name="T4" fmla="*/ 4 w 174"/>
                  <a:gd name="T5" fmla="*/ 45 h 236"/>
                  <a:gd name="T6" fmla="*/ 4 w 174"/>
                  <a:gd name="T7" fmla="*/ 75 h 236"/>
                  <a:gd name="T8" fmla="*/ 8 w 174"/>
                  <a:gd name="T9" fmla="*/ 96 h 236"/>
                  <a:gd name="T10" fmla="*/ 22 w 174"/>
                  <a:gd name="T11" fmla="*/ 119 h 236"/>
                  <a:gd name="T12" fmla="*/ 42 w 174"/>
                  <a:gd name="T13" fmla="*/ 141 h 236"/>
                  <a:gd name="T14" fmla="*/ 60 w 174"/>
                  <a:gd name="T15" fmla="*/ 154 h 236"/>
                  <a:gd name="T16" fmla="*/ 83 w 174"/>
                  <a:gd name="T17" fmla="*/ 171 h 236"/>
                  <a:gd name="T18" fmla="*/ 95 w 174"/>
                  <a:gd name="T19" fmla="*/ 186 h 236"/>
                  <a:gd name="T20" fmla="*/ 110 w 174"/>
                  <a:gd name="T21" fmla="*/ 203 h 236"/>
                  <a:gd name="T22" fmla="*/ 121 w 174"/>
                  <a:gd name="T23" fmla="*/ 218 h 236"/>
                  <a:gd name="T24" fmla="*/ 133 w 174"/>
                  <a:gd name="T25" fmla="*/ 228 h 236"/>
                  <a:gd name="T26" fmla="*/ 144 w 174"/>
                  <a:gd name="T27" fmla="*/ 234 h 236"/>
                  <a:gd name="T28" fmla="*/ 155 w 174"/>
                  <a:gd name="T29" fmla="*/ 235 h 236"/>
                  <a:gd name="T30" fmla="*/ 166 w 174"/>
                  <a:gd name="T31" fmla="*/ 232 h 236"/>
                  <a:gd name="T32" fmla="*/ 173 w 174"/>
                  <a:gd name="T33" fmla="*/ 228 h 236"/>
                  <a:gd name="T34" fmla="*/ 169 w 174"/>
                  <a:gd name="T35" fmla="*/ 226 h 236"/>
                  <a:gd name="T36" fmla="*/ 157 w 174"/>
                  <a:gd name="T37" fmla="*/ 227 h 236"/>
                  <a:gd name="T38" fmla="*/ 144 w 174"/>
                  <a:gd name="T39" fmla="*/ 226 h 236"/>
                  <a:gd name="T40" fmla="*/ 133 w 174"/>
                  <a:gd name="T41" fmla="*/ 218 h 236"/>
                  <a:gd name="T42" fmla="*/ 121 w 174"/>
                  <a:gd name="T43" fmla="*/ 209 h 236"/>
                  <a:gd name="T44" fmla="*/ 103 w 174"/>
                  <a:gd name="T45" fmla="*/ 182 h 236"/>
                  <a:gd name="T46" fmla="*/ 86 w 174"/>
                  <a:gd name="T47" fmla="*/ 162 h 236"/>
                  <a:gd name="T48" fmla="*/ 69 w 174"/>
                  <a:gd name="T49" fmla="*/ 151 h 236"/>
                  <a:gd name="T50" fmla="*/ 43 w 174"/>
                  <a:gd name="T51" fmla="*/ 131 h 236"/>
                  <a:gd name="T52" fmla="*/ 27 w 174"/>
                  <a:gd name="T53" fmla="*/ 114 h 236"/>
                  <a:gd name="T54" fmla="*/ 17 w 174"/>
                  <a:gd name="T55" fmla="*/ 94 h 236"/>
                  <a:gd name="T56" fmla="*/ 12 w 174"/>
                  <a:gd name="T57" fmla="*/ 72 h 236"/>
                  <a:gd name="T58" fmla="*/ 10 w 174"/>
                  <a:gd name="T59" fmla="*/ 47 h 236"/>
                  <a:gd name="T60" fmla="*/ 10 w 174"/>
                  <a:gd name="T61" fmla="*/ 27 h 236"/>
                  <a:gd name="T62" fmla="*/ 8 w 174"/>
                  <a:gd name="T63" fmla="*/ 7 h 236"/>
                  <a:gd name="T64" fmla="*/ 0 w 174"/>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236"/>
                  <a:gd name="T101" fmla="*/ 174 w 174"/>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236">
                    <a:moveTo>
                      <a:pt x="0" y="0"/>
                    </a:moveTo>
                    <a:lnTo>
                      <a:pt x="2" y="19"/>
                    </a:lnTo>
                    <a:lnTo>
                      <a:pt x="4" y="45"/>
                    </a:lnTo>
                    <a:lnTo>
                      <a:pt x="4" y="75"/>
                    </a:lnTo>
                    <a:lnTo>
                      <a:pt x="8" y="96"/>
                    </a:lnTo>
                    <a:lnTo>
                      <a:pt x="22" y="119"/>
                    </a:lnTo>
                    <a:lnTo>
                      <a:pt x="42" y="141"/>
                    </a:lnTo>
                    <a:lnTo>
                      <a:pt x="60" y="154"/>
                    </a:lnTo>
                    <a:lnTo>
                      <a:pt x="83" y="171"/>
                    </a:lnTo>
                    <a:lnTo>
                      <a:pt x="95" y="186"/>
                    </a:lnTo>
                    <a:lnTo>
                      <a:pt x="110" y="203"/>
                    </a:lnTo>
                    <a:lnTo>
                      <a:pt x="121" y="218"/>
                    </a:lnTo>
                    <a:lnTo>
                      <a:pt x="133" y="228"/>
                    </a:lnTo>
                    <a:lnTo>
                      <a:pt x="144" y="234"/>
                    </a:lnTo>
                    <a:lnTo>
                      <a:pt x="155" y="235"/>
                    </a:lnTo>
                    <a:lnTo>
                      <a:pt x="166" y="232"/>
                    </a:lnTo>
                    <a:lnTo>
                      <a:pt x="173" y="228"/>
                    </a:lnTo>
                    <a:lnTo>
                      <a:pt x="169" y="226"/>
                    </a:lnTo>
                    <a:lnTo>
                      <a:pt x="157" y="227"/>
                    </a:lnTo>
                    <a:lnTo>
                      <a:pt x="144" y="226"/>
                    </a:lnTo>
                    <a:lnTo>
                      <a:pt x="133" y="218"/>
                    </a:lnTo>
                    <a:lnTo>
                      <a:pt x="121" y="209"/>
                    </a:lnTo>
                    <a:lnTo>
                      <a:pt x="103" y="182"/>
                    </a:lnTo>
                    <a:lnTo>
                      <a:pt x="86" y="162"/>
                    </a:lnTo>
                    <a:lnTo>
                      <a:pt x="69" y="151"/>
                    </a:lnTo>
                    <a:lnTo>
                      <a:pt x="43" y="131"/>
                    </a:lnTo>
                    <a:lnTo>
                      <a:pt x="27" y="114"/>
                    </a:lnTo>
                    <a:lnTo>
                      <a:pt x="17" y="94"/>
                    </a:lnTo>
                    <a:lnTo>
                      <a:pt x="12" y="72"/>
                    </a:lnTo>
                    <a:lnTo>
                      <a:pt x="10" y="47"/>
                    </a:lnTo>
                    <a:lnTo>
                      <a:pt x="10" y="27"/>
                    </a:lnTo>
                    <a:lnTo>
                      <a:pt x="8" y="7"/>
                    </a:lnTo>
                    <a:lnTo>
                      <a:pt x="0" y="0"/>
                    </a:lnTo>
                  </a:path>
                </a:pathLst>
              </a:custGeom>
              <a:solidFill>
                <a:srgbClr val="000000"/>
              </a:solidFill>
              <a:ln w="9525" cap="rnd">
                <a:noFill/>
                <a:round/>
                <a:headEnd/>
                <a:tailEnd/>
              </a:ln>
            </p:spPr>
            <p:txBody>
              <a:bodyPr/>
              <a:lstStyle/>
              <a:p>
                <a:endParaRPr lang="en-US"/>
              </a:p>
            </p:txBody>
          </p:sp>
          <p:sp>
            <p:nvSpPr>
              <p:cNvPr id="7079" name="Freeform 913"/>
              <p:cNvSpPr>
                <a:spLocks/>
              </p:cNvSpPr>
              <p:nvPr/>
            </p:nvSpPr>
            <p:spPr bwMode="auto">
              <a:xfrm>
                <a:off x="3467" y="2867"/>
                <a:ext cx="143" cy="44"/>
              </a:xfrm>
              <a:custGeom>
                <a:avLst/>
                <a:gdLst>
                  <a:gd name="T0" fmla="*/ 1 w 143"/>
                  <a:gd name="T1" fmla="*/ 27 h 44"/>
                  <a:gd name="T2" fmla="*/ 20 w 143"/>
                  <a:gd name="T3" fmla="*/ 25 h 44"/>
                  <a:gd name="T4" fmla="*/ 63 w 143"/>
                  <a:gd name="T5" fmla="*/ 5 h 44"/>
                  <a:gd name="T6" fmla="*/ 79 w 143"/>
                  <a:gd name="T7" fmla="*/ 9 h 44"/>
                  <a:gd name="T8" fmla="*/ 76 w 143"/>
                  <a:gd name="T9" fmla="*/ 15 h 44"/>
                  <a:gd name="T10" fmla="*/ 119 w 143"/>
                  <a:gd name="T11" fmla="*/ 2 h 44"/>
                  <a:gd name="T12" fmla="*/ 127 w 143"/>
                  <a:gd name="T13" fmla="*/ 9 h 44"/>
                  <a:gd name="T14" fmla="*/ 91 w 143"/>
                  <a:gd name="T15" fmla="*/ 30 h 44"/>
                  <a:gd name="T16" fmla="*/ 130 w 143"/>
                  <a:gd name="T17" fmla="*/ 15 h 44"/>
                  <a:gd name="T18" fmla="*/ 137 w 143"/>
                  <a:gd name="T19" fmla="*/ 23 h 44"/>
                  <a:gd name="T20" fmla="*/ 127 w 143"/>
                  <a:gd name="T21" fmla="*/ 33 h 44"/>
                  <a:gd name="T22" fmla="*/ 104 w 143"/>
                  <a:gd name="T23" fmla="*/ 43 h 44"/>
                  <a:gd name="T24" fmla="*/ 124 w 143"/>
                  <a:gd name="T25" fmla="*/ 38 h 44"/>
                  <a:gd name="T26" fmla="*/ 142 w 143"/>
                  <a:gd name="T27" fmla="*/ 38 h 44"/>
                  <a:gd name="T28" fmla="*/ 138 w 143"/>
                  <a:gd name="T29" fmla="*/ 35 h 44"/>
                  <a:gd name="T30" fmla="*/ 140 w 143"/>
                  <a:gd name="T31" fmla="*/ 23 h 44"/>
                  <a:gd name="T32" fmla="*/ 137 w 143"/>
                  <a:gd name="T33" fmla="*/ 13 h 44"/>
                  <a:gd name="T34" fmla="*/ 130 w 143"/>
                  <a:gd name="T35" fmla="*/ 13 h 44"/>
                  <a:gd name="T36" fmla="*/ 130 w 143"/>
                  <a:gd name="T37" fmla="*/ 8 h 44"/>
                  <a:gd name="T38" fmla="*/ 126 w 143"/>
                  <a:gd name="T39" fmla="*/ 0 h 44"/>
                  <a:gd name="T40" fmla="*/ 113 w 143"/>
                  <a:gd name="T41" fmla="*/ 0 h 44"/>
                  <a:gd name="T42" fmla="*/ 59 w 143"/>
                  <a:gd name="T43" fmla="*/ 3 h 44"/>
                  <a:gd name="T44" fmla="*/ 21 w 143"/>
                  <a:gd name="T45" fmla="*/ 20 h 44"/>
                  <a:gd name="T46" fmla="*/ 0 w 143"/>
                  <a:gd name="T47" fmla="*/ 26 h 44"/>
                  <a:gd name="T48" fmla="*/ 1 w 143"/>
                  <a:gd name="T49" fmla="*/ 27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
                  <a:gd name="T76" fmla="*/ 0 h 44"/>
                  <a:gd name="T77" fmla="*/ 143 w 143"/>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 h="44">
                    <a:moveTo>
                      <a:pt x="1" y="27"/>
                    </a:moveTo>
                    <a:lnTo>
                      <a:pt x="20" y="25"/>
                    </a:lnTo>
                    <a:lnTo>
                      <a:pt x="63" y="5"/>
                    </a:lnTo>
                    <a:lnTo>
                      <a:pt x="79" y="9"/>
                    </a:lnTo>
                    <a:lnTo>
                      <a:pt x="76" y="15"/>
                    </a:lnTo>
                    <a:lnTo>
                      <a:pt x="119" y="2"/>
                    </a:lnTo>
                    <a:lnTo>
                      <a:pt x="127" y="9"/>
                    </a:lnTo>
                    <a:lnTo>
                      <a:pt x="91" y="30"/>
                    </a:lnTo>
                    <a:lnTo>
                      <a:pt x="130" y="15"/>
                    </a:lnTo>
                    <a:lnTo>
                      <a:pt x="137" y="23"/>
                    </a:lnTo>
                    <a:lnTo>
                      <a:pt x="127" y="33"/>
                    </a:lnTo>
                    <a:lnTo>
                      <a:pt x="104" y="43"/>
                    </a:lnTo>
                    <a:lnTo>
                      <a:pt x="124" y="38"/>
                    </a:lnTo>
                    <a:lnTo>
                      <a:pt x="142" y="38"/>
                    </a:lnTo>
                    <a:lnTo>
                      <a:pt x="138" y="35"/>
                    </a:lnTo>
                    <a:lnTo>
                      <a:pt x="140" y="23"/>
                    </a:lnTo>
                    <a:lnTo>
                      <a:pt x="137" y="13"/>
                    </a:lnTo>
                    <a:lnTo>
                      <a:pt x="130" y="13"/>
                    </a:lnTo>
                    <a:lnTo>
                      <a:pt x="130" y="8"/>
                    </a:lnTo>
                    <a:lnTo>
                      <a:pt x="126" y="0"/>
                    </a:lnTo>
                    <a:lnTo>
                      <a:pt x="113" y="0"/>
                    </a:lnTo>
                    <a:lnTo>
                      <a:pt x="59" y="3"/>
                    </a:lnTo>
                    <a:lnTo>
                      <a:pt x="21" y="20"/>
                    </a:lnTo>
                    <a:lnTo>
                      <a:pt x="0" y="26"/>
                    </a:lnTo>
                    <a:lnTo>
                      <a:pt x="1" y="27"/>
                    </a:lnTo>
                  </a:path>
                </a:pathLst>
              </a:custGeom>
              <a:solidFill>
                <a:srgbClr val="000000"/>
              </a:solidFill>
              <a:ln w="9525" cap="rnd">
                <a:noFill/>
                <a:round/>
                <a:headEnd/>
                <a:tailEnd/>
              </a:ln>
            </p:spPr>
            <p:txBody>
              <a:bodyPr/>
              <a:lstStyle/>
              <a:p>
                <a:endParaRPr lang="en-US"/>
              </a:p>
            </p:txBody>
          </p:sp>
          <p:sp>
            <p:nvSpPr>
              <p:cNvPr id="7080" name="Freeform 914"/>
              <p:cNvSpPr>
                <a:spLocks/>
              </p:cNvSpPr>
              <p:nvPr/>
            </p:nvSpPr>
            <p:spPr bwMode="auto">
              <a:xfrm>
                <a:off x="3147" y="2810"/>
                <a:ext cx="117" cy="285"/>
              </a:xfrm>
              <a:custGeom>
                <a:avLst/>
                <a:gdLst>
                  <a:gd name="T0" fmla="*/ 116 w 117"/>
                  <a:gd name="T1" fmla="*/ 5 h 285"/>
                  <a:gd name="T2" fmla="*/ 88 w 117"/>
                  <a:gd name="T3" fmla="*/ 99 h 285"/>
                  <a:gd name="T4" fmla="*/ 0 w 117"/>
                  <a:gd name="T5" fmla="*/ 284 h 285"/>
                  <a:gd name="T6" fmla="*/ 61 w 117"/>
                  <a:gd name="T7" fmla="*/ 95 h 285"/>
                  <a:gd name="T8" fmla="*/ 108 w 117"/>
                  <a:gd name="T9" fmla="*/ 0 h 285"/>
                  <a:gd name="T10" fmla="*/ 116 w 117"/>
                  <a:gd name="T11" fmla="*/ 5 h 285"/>
                  <a:gd name="T12" fmla="*/ 0 60000 65536"/>
                  <a:gd name="T13" fmla="*/ 0 60000 65536"/>
                  <a:gd name="T14" fmla="*/ 0 60000 65536"/>
                  <a:gd name="T15" fmla="*/ 0 60000 65536"/>
                  <a:gd name="T16" fmla="*/ 0 60000 65536"/>
                  <a:gd name="T17" fmla="*/ 0 60000 65536"/>
                  <a:gd name="T18" fmla="*/ 0 w 117"/>
                  <a:gd name="T19" fmla="*/ 0 h 285"/>
                  <a:gd name="T20" fmla="*/ 117 w 117"/>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117" h="285">
                    <a:moveTo>
                      <a:pt x="116" y="5"/>
                    </a:moveTo>
                    <a:lnTo>
                      <a:pt x="88" y="99"/>
                    </a:lnTo>
                    <a:lnTo>
                      <a:pt x="0" y="284"/>
                    </a:lnTo>
                    <a:lnTo>
                      <a:pt x="61" y="95"/>
                    </a:lnTo>
                    <a:lnTo>
                      <a:pt x="108" y="0"/>
                    </a:lnTo>
                    <a:lnTo>
                      <a:pt x="116" y="5"/>
                    </a:lnTo>
                  </a:path>
                </a:pathLst>
              </a:custGeom>
              <a:solidFill>
                <a:srgbClr val="000000"/>
              </a:solidFill>
              <a:ln w="9525" cap="rnd">
                <a:noFill/>
                <a:round/>
                <a:headEnd/>
                <a:tailEnd/>
              </a:ln>
            </p:spPr>
            <p:txBody>
              <a:bodyPr/>
              <a:lstStyle/>
              <a:p>
                <a:endParaRPr lang="en-US"/>
              </a:p>
            </p:txBody>
          </p:sp>
          <p:sp>
            <p:nvSpPr>
              <p:cNvPr id="7081" name="Freeform 915"/>
              <p:cNvSpPr>
                <a:spLocks/>
              </p:cNvSpPr>
              <p:nvPr/>
            </p:nvSpPr>
            <p:spPr bwMode="auto">
              <a:xfrm>
                <a:off x="3195" y="2930"/>
                <a:ext cx="34" cy="290"/>
              </a:xfrm>
              <a:custGeom>
                <a:avLst/>
                <a:gdLst>
                  <a:gd name="T0" fmla="*/ 30 w 34"/>
                  <a:gd name="T1" fmla="*/ 0 h 290"/>
                  <a:gd name="T2" fmla="*/ 33 w 34"/>
                  <a:gd name="T3" fmla="*/ 161 h 290"/>
                  <a:gd name="T4" fmla="*/ 25 w 34"/>
                  <a:gd name="T5" fmla="*/ 289 h 290"/>
                  <a:gd name="T6" fmla="*/ 5 w 34"/>
                  <a:gd name="T7" fmla="*/ 286 h 290"/>
                  <a:gd name="T8" fmla="*/ 11 w 34"/>
                  <a:gd name="T9" fmla="*/ 158 h 290"/>
                  <a:gd name="T10" fmla="*/ 0 w 34"/>
                  <a:gd name="T11" fmla="*/ 47 h 290"/>
                  <a:gd name="T12" fmla="*/ 30 w 34"/>
                  <a:gd name="T13" fmla="*/ 0 h 290"/>
                  <a:gd name="T14" fmla="*/ 0 60000 65536"/>
                  <a:gd name="T15" fmla="*/ 0 60000 65536"/>
                  <a:gd name="T16" fmla="*/ 0 60000 65536"/>
                  <a:gd name="T17" fmla="*/ 0 60000 65536"/>
                  <a:gd name="T18" fmla="*/ 0 60000 65536"/>
                  <a:gd name="T19" fmla="*/ 0 60000 65536"/>
                  <a:gd name="T20" fmla="*/ 0 60000 65536"/>
                  <a:gd name="T21" fmla="*/ 0 w 34"/>
                  <a:gd name="T22" fmla="*/ 0 h 290"/>
                  <a:gd name="T23" fmla="*/ 34 w 34"/>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90">
                    <a:moveTo>
                      <a:pt x="30" y="0"/>
                    </a:moveTo>
                    <a:lnTo>
                      <a:pt x="33" y="161"/>
                    </a:lnTo>
                    <a:lnTo>
                      <a:pt x="25" y="289"/>
                    </a:lnTo>
                    <a:lnTo>
                      <a:pt x="5" y="286"/>
                    </a:lnTo>
                    <a:lnTo>
                      <a:pt x="11" y="158"/>
                    </a:lnTo>
                    <a:lnTo>
                      <a:pt x="0" y="47"/>
                    </a:lnTo>
                    <a:lnTo>
                      <a:pt x="30" y="0"/>
                    </a:lnTo>
                  </a:path>
                </a:pathLst>
              </a:custGeom>
              <a:solidFill>
                <a:srgbClr val="000000"/>
              </a:solidFill>
              <a:ln w="9525" cap="rnd">
                <a:noFill/>
                <a:round/>
                <a:headEnd/>
                <a:tailEnd/>
              </a:ln>
            </p:spPr>
            <p:txBody>
              <a:bodyPr/>
              <a:lstStyle/>
              <a:p>
                <a:endParaRPr lang="en-US"/>
              </a:p>
            </p:txBody>
          </p:sp>
          <p:sp>
            <p:nvSpPr>
              <p:cNvPr id="7082" name="Freeform 916"/>
              <p:cNvSpPr>
                <a:spLocks/>
              </p:cNvSpPr>
              <p:nvPr/>
            </p:nvSpPr>
            <p:spPr bwMode="auto">
              <a:xfrm>
                <a:off x="3657" y="2666"/>
                <a:ext cx="82" cy="190"/>
              </a:xfrm>
              <a:custGeom>
                <a:avLst/>
                <a:gdLst>
                  <a:gd name="T0" fmla="*/ 39 w 82"/>
                  <a:gd name="T1" fmla="*/ 0 h 190"/>
                  <a:gd name="T2" fmla="*/ 38 w 82"/>
                  <a:gd name="T3" fmla="*/ 14 h 190"/>
                  <a:gd name="T4" fmla="*/ 39 w 82"/>
                  <a:gd name="T5" fmla="*/ 24 h 190"/>
                  <a:gd name="T6" fmla="*/ 44 w 82"/>
                  <a:gd name="T7" fmla="*/ 42 h 190"/>
                  <a:gd name="T8" fmla="*/ 36 w 82"/>
                  <a:gd name="T9" fmla="*/ 31 h 190"/>
                  <a:gd name="T10" fmla="*/ 38 w 82"/>
                  <a:gd name="T11" fmla="*/ 49 h 190"/>
                  <a:gd name="T12" fmla="*/ 41 w 82"/>
                  <a:gd name="T13" fmla="*/ 76 h 190"/>
                  <a:gd name="T14" fmla="*/ 42 w 82"/>
                  <a:gd name="T15" fmla="*/ 95 h 190"/>
                  <a:gd name="T16" fmla="*/ 41 w 82"/>
                  <a:gd name="T17" fmla="*/ 127 h 190"/>
                  <a:gd name="T18" fmla="*/ 39 w 82"/>
                  <a:gd name="T19" fmla="*/ 143 h 190"/>
                  <a:gd name="T20" fmla="*/ 39 w 82"/>
                  <a:gd name="T21" fmla="*/ 119 h 190"/>
                  <a:gd name="T22" fmla="*/ 39 w 82"/>
                  <a:gd name="T23" fmla="*/ 94 h 190"/>
                  <a:gd name="T24" fmla="*/ 21 w 82"/>
                  <a:gd name="T25" fmla="*/ 94 h 190"/>
                  <a:gd name="T26" fmla="*/ 13 w 82"/>
                  <a:gd name="T27" fmla="*/ 94 h 190"/>
                  <a:gd name="T28" fmla="*/ 11 w 82"/>
                  <a:gd name="T29" fmla="*/ 102 h 190"/>
                  <a:gd name="T30" fmla="*/ 14 w 82"/>
                  <a:gd name="T31" fmla="*/ 114 h 190"/>
                  <a:gd name="T32" fmla="*/ 21 w 82"/>
                  <a:gd name="T33" fmla="*/ 131 h 190"/>
                  <a:gd name="T34" fmla="*/ 32 w 82"/>
                  <a:gd name="T35" fmla="*/ 151 h 190"/>
                  <a:gd name="T36" fmla="*/ 47 w 82"/>
                  <a:gd name="T37" fmla="*/ 161 h 190"/>
                  <a:gd name="T38" fmla="*/ 69 w 82"/>
                  <a:gd name="T39" fmla="*/ 162 h 190"/>
                  <a:gd name="T40" fmla="*/ 73 w 82"/>
                  <a:gd name="T41" fmla="*/ 166 h 190"/>
                  <a:gd name="T42" fmla="*/ 75 w 82"/>
                  <a:gd name="T43" fmla="*/ 166 h 190"/>
                  <a:gd name="T44" fmla="*/ 77 w 82"/>
                  <a:gd name="T45" fmla="*/ 176 h 190"/>
                  <a:gd name="T46" fmla="*/ 81 w 82"/>
                  <a:gd name="T47" fmla="*/ 186 h 190"/>
                  <a:gd name="T48" fmla="*/ 77 w 82"/>
                  <a:gd name="T49" fmla="*/ 189 h 190"/>
                  <a:gd name="T50" fmla="*/ 71 w 82"/>
                  <a:gd name="T51" fmla="*/ 188 h 190"/>
                  <a:gd name="T52" fmla="*/ 77 w 82"/>
                  <a:gd name="T53" fmla="*/ 186 h 190"/>
                  <a:gd name="T54" fmla="*/ 77 w 82"/>
                  <a:gd name="T55" fmla="*/ 183 h 190"/>
                  <a:gd name="T56" fmla="*/ 74 w 82"/>
                  <a:gd name="T57" fmla="*/ 178 h 190"/>
                  <a:gd name="T58" fmla="*/ 73 w 82"/>
                  <a:gd name="T59" fmla="*/ 169 h 190"/>
                  <a:gd name="T60" fmla="*/ 68 w 82"/>
                  <a:gd name="T61" fmla="*/ 164 h 190"/>
                  <a:gd name="T62" fmla="*/ 46 w 82"/>
                  <a:gd name="T63" fmla="*/ 162 h 190"/>
                  <a:gd name="T64" fmla="*/ 36 w 82"/>
                  <a:gd name="T65" fmla="*/ 156 h 190"/>
                  <a:gd name="T66" fmla="*/ 28 w 82"/>
                  <a:gd name="T67" fmla="*/ 151 h 190"/>
                  <a:gd name="T68" fmla="*/ 17 w 82"/>
                  <a:gd name="T69" fmla="*/ 131 h 190"/>
                  <a:gd name="T70" fmla="*/ 13 w 82"/>
                  <a:gd name="T71" fmla="*/ 114 h 190"/>
                  <a:gd name="T72" fmla="*/ 8 w 82"/>
                  <a:gd name="T73" fmla="*/ 102 h 190"/>
                  <a:gd name="T74" fmla="*/ 0 w 82"/>
                  <a:gd name="T75" fmla="*/ 89 h 190"/>
                  <a:gd name="T76" fmla="*/ 8 w 82"/>
                  <a:gd name="T77" fmla="*/ 96 h 190"/>
                  <a:gd name="T78" fmla="*/ 17 w 82"/>
                  <a:gd name="T79" fmla="*/ 81 h 190"/>
                  <a:gd name="T80" fmla="*/ 25 w 82"/>
                  <a:gd name="T81" fmla="*/ 62 h 190"/>
                  <a:gd name="T82" fmla="*/ 32 w 82"/>
                  <a:gd name="T83" fmla="*/ 42 h 190"/>
                  <a:gd name="T84" fmla="*/ 35 w 82"/>
                  <a:gd name="T85" fmla="*/ 25 h 190"/>
                  <a:gd name="T86" fmla="*/ 36 w 82"/>
                  <a:gd name="T87" fmla="*/ 14 h 190"/>
                  <a:gd name="T88" fmla="*/ 39 w 82"/>
                  <a:gd name="T89" fmla="*/ 0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
                  <a:gd name="T136" fmla="*/ 0 h 190"/>
                  <a:gd name="T137" fmla="*/ 82 w 82"/>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 h="190">
                    <a:moveTo>
                      <a:pt x="39" y="0"/>
                    </a:moveTo>
                    <a:lnTo>
                      <a:pt x="38" y="14"/>
                    </a:lnTo>
                    <a:lnTo>
                      <a:pt x="39" y="24"/>
                    </a:lnTo>
                    <a:lnTo>
                      <a:pt x="44" y="42"/>
                    </a:lnTo>
                    <a:lnTo>
                      <a:pt x="36" y="31"/>
                    </a:lnTo>
                    <a:lnTo>
                      <a:pt x="38" y="49"/>
                    </a:lnTo>
                    <a:lnTo>
                      <a:pt x="41" y="76"/>
                    </a:lnTo>
                    <a:lnTo>
                      <a:pt x="42" y="95"/>
                    </a:lnTo>
                    <a:lnTo>
                      <a:pt x="41" y="127"/>
                    </a:lnTo>
                    <a:lnTo>
                      <a:pt x="39" y="143"/>
                    </a:lnTo>
                    <a:lnTo>
                      <a:pt x="39" y="119"/>
                    </a:lnTo>
                    <a:lnTo>
                      <a:pt x="39" y="94"/>
                    </a:lnTo>
                    <a:lnTo>
                      <a:pt x="21" y="94"/>
                    </a:lnTo>
                    <a:lnTo>
                      <a:pt x="13" y="94"/>
                    </a:lnTo>
                    <a:lnTo>
                      <a:pt x="11" y="102"/>
                    </a:lnTo>
                    <a:lnTo>
                      <a:pt x="14" y="114"/>
                    </a:lnTo>
                    <a:lnTo>
                      <a:pt x="21" y="131"/>
                    </a:lnTo>
                    <a:lnTo>
                      <a:pt x="32" y="151"/>
                    </a:lnTo>
                    <a:lnTo>
                      <a:pt x="47" y="161"/>
                    </a:lnTo>
                    <a:lnTo>
                      <a:pt x="69" y="162"/>
                    </a:lnTo>
                    <a:lnTo>
                      <a:pt x="73" y="166"/>
                    </a:lnTo>
                    <a:lnTo>
                      <a:pt x="75" y="166"/>
                    </a:lnTo>
                    <a:lnTo>
                      <a:pt x="77" y="176"/>
                    </a:lnTo>
                    <a:lnTo>
                      <a:pt x="81" y="186"/>
                    </a:lnTo>
                    <a:lnTo>
                      <a:pt x="77" y="189"/>
                    </a:lnTo>
                    <a:lnTo>
                      <a:pt x="71" y="188"/>
                    </a:lnTo>
                    <a:lnTo>
                      <a:pt x="77" y="186"/>
                    </a:lnTo>
                    <a:lnTo>
                      <a:pt x="77" y="183"/>
                    </a:lnTo>
                    <a:lnTo>
                      <a:pt x="74" y="178"/>
                    </a:lnTo>
                    <a:lnTo>
                      <a:pt x="73" y="169"/>
                    </a:lnTo>
                    <a:lnTo>
                      <a:pt x="68" y="164"/>
                    </a:lnTo>
                    <a:lnTo>
                      <a:pt x="46" y="162"/>
                    </a:lnTo>
                    <a:lnTo>
                      <a:pt x="36" y="156"/>
                    </a:lnTo>
                    <a:lnTo>
                      <a:pt x="28" y="151"/>
                    </a:lnTo>
                    <a:lnTo>
                      <a:pt x="17" y="131"/>
                    </a:lnTo>
                    <a:lnTo>
                      <a:pt x="13" y="114"/>
                    </a:lnTo>
                    <a:lnTo>
                      <a:pt x="8" y="102"/>
                    </a:lnTo>
                    <a:lnTo>
                      <a:pt x="0" y="89"/>
                    </a:lnTo>
                    <a:lnTo>
                      <a:pt x="8" y="96"/>
                    </a:lnTo>
                    <a:lnTo>
                      <a:pt x="17" y="81"/>
                    </a:lnTo>
                    <a:lnTo>
                      <a:pt x="25" y="62"/>
                    </a:lnTo>
                    <a:lnTo>
                      <a:pt x="32" y="42"/>
                    </a:lnTo>
                    <a:lnTo>
                      <a:pt x="35" y="25"/>
                    </a:lnTo>
                    <a:lnTo>
                      <a:pt x="36" y="14"/>
                    </a:lnTo>
                    <a:lnTo>
                      <a:pt x="39" y="0"/>
                    </a:lnTo>
                  </a:path>
                </a:pathLst>
              </a:custGeom>
              <a:solidFill>
                <a:srgbClr val="000000"/>
              </a:solidFill>
              <a:ln w="9525" cap="rnd">
                <a:noFill/>
                <a:round/>
                <a:headEnd/>
                <a:tailEnd/>
              </a:ln>
            </p:spPr>
            <p:txBody>
              <a:bodyPr/>
              <a:lstStyle/>
              <a:p>
                <a:endParaRPr lang="en-US"/>
              </a:p>
            </p:txBody>
          </p:sp>
          <p:sp>
            <p:nvSpPr>
              <p:cNvPr id="7083" name="Freeform 917"/>
              <p:cNvSpPr>
                <a:spLocks/>
              </p:cNvSpPr>
              <p:nvPr/>
            </p:nvSpPr>
            <p:spPr bwMode="auto">
              <a:xfrm>
                <a:off x="3669" y="2832"/>
                <a:ext cx="62" cy="31"/>
              </a:xfrm>
              <a:custGeom>
                <a:avLst/>
                <a:gdLst>
                  <a:gd name="T0" fmla="*/ 2 w 62"/>
                  <a:gd name="T1" fmla="*/ 9 h 31"/>
                  <a:gd name="T2" fmla="*/ 0 w 62"/>
                  <a:gd name="T3" fmla="*/ 12 h 31"/>
                  <a:gd name="T4" fmla="*/ 7 w 62"/>
                  <a:gd name="T5" fmla="*/ 17 h 31"/>
                  <a:gd name="T6" fmla="*/ 24 w 62"/>
                  <a:gd name="T7" fmla="*/ 25 h 31"/>
                  <a:gd name="T8" fmla="*/ 40 w 62"/>
                  <a:gd name="T9" fmla="*/ 28 h 31"/>
                  <a:gd name="T10" fmla="*/ 46 w 62"/>
                  <a:gd name="T11" fmla="*/ 27 h 31"/>
                  <a:gd name="T12" fmla="*/ 52 w 62"/>
                  <a:gd name="T13" fmla="*/ 30 h 31"/>
                  <a:gd name="T14" fmla="*/ 54 w 62"/>
                  <a:gd name="T15" fmla="*/ 28 h 31"/>
                  <a:gd name="T16" fmla="*/ 56 w 62"/>
                  <a:gd name="T17" fmla="*/ 22 h 31"/>
                  <a:gd name="T18" fmla="*/ 61 w 62"/>
                  <a:gd name="T19" fmla="*/ 22 h 31"/>
                  <a:gd name="T20" fmla="*/ 54 w 62"/>
                  <a:gd name="T21" fmla="*/ 15 h 31"/>
                  <a:gd name="T22" fmla="*/ 52 w 62"/>
                  <a:gd name="T23" fmla="*/ 6 h 31"/>
                  <a:gd name="T24" fmla="*/ 46 w 62"/>
                  <a:gd name="T25" fmla="*/ 9 h 31"/>
                  <a:gd name="T26" fmla="*/ 29 w 62"/>
                  <a:gd name="T27" fmla="*/ 0 h 31"/>
                  <a:gd name="T28" fmla="*/ 43 w 62"/>
                  <a:gd name="T29" fmla="*/ 10 h 31"/>
                  <a:gd name="T30" fmla="*/ 54 w 62"/>
                  <a:gd name="T31" fmla="*/ 23 h 31"/>
                  <a:gd name="T32" fmla="*/ 52 w 62"/>
                  <a:gd name="T33" fmla="*/ 25 h 31"/>
                  <a:gd name="T34" fmla="*/ 46 w 62"/>
                  <a:gd name="T35" fmla="*/ 25 h 31"/>
                  <a:gd name="T36" fmla="*/ 41 w 62"/>
                  <a:gd name="T37" fmla="*/ 18 h 31"/>
                  <a:gd name="T38" fmla="*/ 31 w 62"/>
                  <a:gd name="T39" fmla="*/ 15 h 31"/>
                  <a:gd name="T40" fmla="*/ 15 w 62"/>
                  <a:gd name="T41" fmla="*/ 5 h 31"/>
                  <a:gd name="T42" fmla="*/ 32 w 62"/>
                  <a:gd name="T43" fmla="*/ 17 h 31"/>
                  <a:gd name="T44" fmla="*/ 40 w 62"/>
                  <a:gd name="T45" fmla="*/ 23 h 31"/>
                  <a:gd name="T46" fmla="*/ 40 w 62"/>
                  <a:gd name="T47" fmla="*/ 25 h 31"/>
                  <a:gd name="T48" fmla="*/ 38 w 62"/>
                  <a:gd name="T49" fmla="*/ 27 h 31"/>
                  <a:gd name="T50" fmla="*/ 24 w 62"/>
                  <a:gd name="T51" fmla="*/ 24 h 31"/>
                  <a:gd name="T52" fmla="*/ 12 w 62"/>
                  <a:gd name="T53" fmla="*/ 15 h 31"/>
                  <a:gd name="T54" fmla="*/ 2 w 62"/>
                  <a:gd name="T55" fmla="*/ 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31"/>
                  <a:gd name="T86" fmla="*/ 62 w 62"/>
                  <a:gd name="T87" fmla="*/ 31 h 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31">
                    <a:moveTo>
                      <a:pt x="2" y="9"/>
                    </a:moveTo>
                    <a:lnTo>
                      <a:pt x="0" y="12"/>
                    </a:lnTo>
                    <a:lnTo>
                      <a:pt x="7" y="17"/>
                    </a:lnTo>
                    <a:lnTo>
                      <a:pt x="24" y="25"/>
                    </a:lnTo>
                    <a:lnTo>
                      <a:pt x="40" y="28"/>
                    </a:lnTo>
                    <a:lnTo>
                      <a:pt x="46" y="27"/>
                    </a:lnTo>
                    <a:lnTo>
                      <a:pt x="52" y="30"/>
                    </a:lnTo>
                    <a:lnTo>
                      <a:pt x="54" y="28"/>
                    </a:lnTo>
                    <a:lnTo>
                      <a:pt x="56" y="22"/>
                    </a:lnTo>
                    <a:lnTo>
                      <a:pt x="61" y="22"/>
                    </a:lnTo>
                    <a:lnTo>
                      <a:pt x="54" y="15"/>
                    </a:lnTo>
                    <a:lnTo>
                      <a:pt x="52" y="6"/>
                    </a:lnTo>
                    <a:lnTo>
                      <a:pt x="46" y="9"/>
                    </a:lnTo>
                    <a:lnTo>
                      <a:pt x="29" y="0"/>
                    </a:lnTo>
                    <a:lnTo>
                      <a:pt x="43" y="10"/>
                    </a:lnTo>
                    <a:lnTo>
                      <a:pt x="54" y="23"/>
                    </a:lnTo>
                    <a:lnTo>
                      <a:pt x="52" y="25"/>
                    </a:lnTo>
                    <a:lnTo>
                      <a:pt x="46" y="25"/>
                    </a:lnTo>
                    <a:lnTo>
                      <a:pt x="41" y="18"/>
                    </a:lnTo>
                    <a:lnTo>
                      <a:pt x="31" y="15"/>
                    </a:lnTo>
                    <a:lnTo>
                      <a:pt x="15" y="5"/>
                    </a:lnTo>
                    <a:lnTo>
                      <a:pt x="32" y="17"/>
                    </a:lnTo>
                    <a:lnTo>
                      <a:pt x="40" y="23"/>
                    </a:lnTo>
                    <a:lnTo>
                      <a:pt x="40" y="25"/>
                    </a:lnTo>
                    <a:lnTo>
                      <a:pt x="38" y="27"/>
                    </a:lnTo>
                    <a:lnTo>
                      <a:pt x="24" y="24"/>
                    </a:lnTo>
                    <a:lnTo>
                      <a:pt x="12" y="15"/>
                    </a:lnTo>
                    <a:lnTo>
                      <a:pt x="2" y="9"/>
                    </a:lnTo>
                  </a:path>
                </a:pathLst>
              </a:custGeom>
              <a:solidFill>
                <a:srgbClr val="000000"/>
              </a:solidFill>
              <a:ln w="9525" cap="rnd">
                <a:noFill/>
                <a:round/>
                <a:headEnd/>
                <a:tailEnd/>
              </a:ln>
            </p:spPr>
            <p:txBody>
              <a:bodyPr/>
              <a:lstStyle/>
              <a:p>
                <a:endParaRPr lang="en-US"/>
              </a:p>
            </p:txBody>
          </p:sp>
          <p:sp>
            <p:nvSpPr>
              <p:cNvPr id="7084" name="Freeform 918"/>
              <p:cNvSpPr>
                <a:spLocks/>
              </p:cNvSpPr>
              <p:nvPr/>
            </p:nvSpPr>
            <p:spPr bwMode="auto">
              <a:xfrm>
                <a:off x="3879" y="2681"/>
                <a:ext cx="62" cy="116"/>
              </a:xfrm>
              <a:custGeom>
                <a:avLst/>
                <a:gdLst>
                  <a:gd name="T0" fmla="*/ 9 w 62"/>
                  <a:gd name="T1" fmla="*/ 0 h 116"/>
                  <a:gd name="T2" fmla="*/ 13 w 62"/>
                  <a:gd name="T3" fmla="*/ 22 h 116"/>
                  <a:gd name="T4" fmla="*/ 1 w 62"/>
                  <a:gd name="T5" fmla="*/ 7 h 116"/>
                  <a:gd name="T6" fmla="*/ 9 w 62"/>
                  <a:gd name="T7" fmla="*/ 24 h 116"/>
                  <a:gd name="T8" fmla="*/ 0 w 62"/>
                  <a:gd name="T9" fmla="*/ 18 h 116"/>
                  <a:gd name="T10" fmla="*/ 8 w 62"/>
                  <a:gd name="T11" fmla="*/ 36 h 116"/>
                  <a:gd name="T12" fmla="*/ 12 w 62"/>
                  <a:gd name="T13" fmla="*/ 51 h 116"/>
                  <a:gd name="T14" fmla="*/ 10 w 62"/>
                  <a:gd name="T15" fmla="*/ 69 h 116"/>
                  <a:gd name="T16" fmla="*/ 10 w 62"/>
                  <a:gd name="T17" fmla="*/ 86 h 116"/>
                  <a:gd name="T18" fmla="*/ 12 w 62"/>
                  <a:gd name="T19" fmla="*/ 105 h 116"/>
                  <a:gd name="T20" fmla="*/ 16 w 62"/>
                  <a:gd name="T21" fmla="*/ 115 h 116"/>
                  <a:gd name="T22" fmla="*/ 13 w 62"/>
                  <a:gd name="T23" fmla="*/ 99 h 116"/>
                  <a:gd name="T24" fmla="*/ 12 w 62"/>
                  <a:gd name="T25" fmla="*/ 78 h 116"/>
                  <a:gd name="T26" fmla="*/ 16 w 62"/>
                  <a:gd name="T27" fmla="*/ 58 h 116"/>
                  <a:gd name="T28" fmla="*/ 18 w 62"/>
                  <a:gd name="T29" fmla="*/ 32 h 116"/>
                  <a:gd name="T30" fmla="*/ 30 w 62"/>
                  <a:gd name="T31" fmla="*/ 54 h 116"/>
                  <a:gd name="T32" fmla="*/ 38 w 62"/>
                  <a:gd name="T33" fmla="*/ 75 h 116"/>
                  <a:gd name="T34" fmla="*/ 39 w 62"/>
                  <a:gd name="T35" fmla="*/ 78 h 116"/>
                  <a:gd name="T36" fmla="*/ 32 w 62"/>
                  <a:gd name="T37" fmla="*/ 95 h 116"/>
                  <a:gd name="T38" fmla="*/ 46 w 62"/>
                  <a:gd name="T39" fmla="*/ 74 h 116"/>
                  <a:gd name="T40" fmla="*/ 61 w 62"/>
                  <a:gd name="T41" fmla="*/ 61 h 116"/>
                  <a:gd name="T42" fmla="*/ 43 w 62"/>
                  <a:gd name="T43" fmla="*/ 71 h 116"/>
                  <a:gd name="T44" fmla="*/ 33 w 62"/>
                  <a:gd name="T45" fmla="*/ 57 h 116"/>
                  <a:gd name="T46" fmla="*/ 24 w 62"/>
                  <a:gd name="T47" fmla="*/ 38 h 116"/>
                  <a:gd name="T48" fmla="*/ 17 w 62"/>
                  <a:gd name="T49" fmla="*/ 24 h 116"/>
                  <a:gd name="T50" fmla="*/ 9 w 62"/>
                  <a:gd name="T51" fmla="*/ 0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16"/>
                  <a:gd name="T80" fmla="*/ 62 w 62"/>
                  <a:gd name="T81" fmla="*/ 116 h 1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16">
                    <a:moveTo>
                      <a:pt x="9" y="0"/>
                    </a:moveTo>
                    <a:lnTo>
                      <a:pt x="13" y="22"/>
                    </a:lnTo>
                    <a:lnTo>
                      <a:pt x="1" y="7"/>
                    </a:lnTo>
                    <a:lnTo>
                      <a:pt x="9" y="24"/>
                    </a:lnTo>
                    <a:lnTo>
                      <a:pt x="0" y="18"/>
                    </a:lnTo>
                    <a:lnTo>
                      <a:pt x="8" y="36"/>
                    </a:lnTo>
                    <a:lnTo>
                      <a:pt x="12" y="51"/>
                    </a:lnTo>
                    <a:lnTo>
                      <a:pt x="10" y="69"/>
                    </a:lnTo>
                    <a:lnTo>
                      <a:pt x="10" y="86"/>
                    </a:lnTo>
                    <a:lnTo>
                      <a:pt x="12" y="105"/>
                    </a:lnTo>
                    <a:lnTo>
                      <a:pt x="16" y="115"/>
                    </a:lnTo>
                    <a:lnTo>
                      <a:pt x="13" y="99"/>
                    </a:lnTo>
                    <a:lnTo>
                      <a:pt x="12" y="78"/>
                    </a:lnTo>
                    <a:lnTo>
                      <a:pt x="16" y="58"/>
                    </a:lnTo>
                    <a:lnTo>
                      <a:pt x="18" y="32"/>
                    </a:lnTo>
                    <a:lnTo>
                      <a:pt x="30" y="54"/>
                    </a:lnTo>
                    <a:lnTo>
                      <a:pt x="38" y="75"/>
                    </a:lnTo>
                    <a:lnTo>
                      <a:pt x="39" y="78"/>
                    </a:lnTo>
                    <a:lnTo>
                      <a:pt x="32" y="95"/>
                    </a:lnTo>
                    <a:lnTo>
                      <a:pt x="46" y="74"/>
                    </a:lnTo>
                    <a:lnTo>
                      <a:pt x="61" y="61"/>
                    </a:lnTo>
                    <a:lnTo>
                      <a:pt x="43" y="71"/>
                    </a:lnTo>
                    <a:lnTo>
                      <a:pt x="33" y="57"/>
                    </a:lnTo>
                    <a:lnTo>
                      <a:pt x="24" y="38"/>
                    </a:lnTo>
                    <a:lnTo>
                      <a:pt x="17" y="24"/>
                    </a:lnTo>
                    <a:lnTo>
                      <a:pt x="9" y="0"/>
                    </a:lnTo>
                  </a:path>
                </a:pathLst>
              </a:custGeom>
              <a:solidFill>
                <a:srgbClr val="000000"/>
              </a:solidFill>
              <a:ln w="9525" cap="rnd">
                <a:noFill/>
                <a:round/>
                <a:headEnd/>
                <a:tailEnd/>
              </a:ln>
            </p:spPr>
            <p:txBody>
              <a:bodyPr/>
              <a:lstStyle/>
              <a:p>
                <a:endParaRPr lang="en-US"/>
              </a:p>
            </p:txBody>
          </p:sp>
          <p:sp>
            <p:nvSpPr>
              <p:cNvPr id="7085" name="Freeform 919"/>
              <p:cNvSpPr>
                <a:spLocks/>
              </p:cNvSpPr>
              <p:nvPr/>
            </p:nvSpPr>
            <p:spPr bwMode="auto">
              <a:xfrm>
                <a:off x="3820" y="2781"/>
                <a:ext cx="90" cy="62"/>
              </a:xfrm>
              <a:custGeom>
                <a:avLst/>
                <a:gdLst>
                  <a:gd name="T0" fmla="*/ 89 w 90"/>
                  <a:gd name="T1" fmla="*/ 0 h 62"/>
                  <a:gd name="T2" fmla="*/ 68 w 90"/>
                  <a:gd name="T3" fmla="*/ 32 h 62"/>
                  <a:gd name="T4" fmla="*/ 49 w 90"/>
                  <a:gd name="T5" fmla="*/ 42 h 62"/>
                  <a:gd name="T6" fmla="*/ 21 w 90"/>
                  <a:gd name="T7" fmla="*/ 47 h 62"/>
                  <a:gd name="T8" fmla="*/ 8 w 90"/>
                  <a:gd name="T9" fmla="*/ 53 h 62"/>
                  <a:gd name="T10" fmla="*/ 0 w 90"/>
                  <a:gd name="T11" fmla="*/ 56 h 62"/>
                  <a:gd name="T12" fmla="*/ 0 w 90"/>
                  <a:gd name="T13" fmla="*/ 59 h 62"/>
                  <a:gd name="T14" fmla="*/ 7 w 90"/>
                  <a:gd name="T15" fmla="*/ 61 h 62"/>
                  <a:gd name="T16" fmla="*/ 24 w 90"/>
                  <a:gd name="T17" fmla="*/ 59 h 62"/>
                  <a:gd name="T18" fmla="*/ 8 w 90"/>
                  <a:gd name="T19" fmla="*/ 57 h 62"/>
                  <a:gd name="T20" fmla="*/ 5 w 90"/>
                  <a:gd name="T21" fmla="*/ 57 h 62"/>
                  <a:gd name="T22" fmla="*/ 19 w 90"/>
                  <a:gd name="T23" fmla="*/ 49 h 62"/>
                  <a:gd name="T24" fmla="*/ 29 w 90"/>
                  <a:gd name="T25" fmla="*/ 47 h 62"/>
                  <a:gd name="T26" fmla="*/ 46 w 90"/>
                  <a:gd name="T27" fmla="*/ 44 h 62"/>
                  <a:gd name="T28" fmla="*/ 55 w 90"/>
                  <a:gd name="T29" fmla="*/ 42 h 62"/>
                  <a:gd name="T30" fmla="*/ 69 w 90"/>
                  <a:gd name="T31" fmla="*/ 32 h 62"/>
                  <a:gd name="T32" fmla="*/ 89 w 90"/>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62"/>
                  <a:gd name="T53" fmla="*/ 90 w 90"/>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62">
                    <a:moveTo>
                      <a:pt x="89" y="0"/>
                    </a:moveTo>
                    <a:lnTo>
                      <a:pt x="68" y="32"/>
                    </a:lnTo>
                    <a:lnTo>
                      <a:pt x="49" y="42"/>
                    </a:lnTo>
                    <a:lnTo>
                      <a:pt x="21" y="47"/>
                    </a:lnTo>
                    <a:lnTo>
                      <a:pt x="8" y="53"/>
                    </a:lnTo>
                    <a:lnTo>
                      <a:pt x="0" y="56"/>
                    </a:lnTo>
                    <a:lnTo>
                      <a:pt x="0" y="59"/>
                    </a:lnTo>
                    <a:lnTo>
                      <a:pt x="7" y="61"/>
                    </a:lnTo>
                    <a:lnTo>
                      <a:pt x="24" y="59"/>
                    </a:lnTo>
                    <a:lnTo>
                      <a:pt x="8" y="57"/>
                    </a:lnTo>
                    <a:lnTo>
                      <a:pt x="5" y="57"/>
                    </a:lnTo>
                    <a:lnTo>
                      <a:pt x="19" y="49"/>
                    </a:lnTo>
                    <a:lnTo>
                      <a:pt x="29" y="47"/>
                    </a:lnTo>
                    <a:lnTo>
                      <a:pt x="46" y="44"/>
                    </a:lnTo>
                    <a:lnTo>
                      <a:pt x="55" y="42"/>
                    </a:lnTo>
                    <a:lnTo>
                      <a:pt x="69" y="32"/>
                    </a:lnTo>
                    <a:lnTo>
                      <a:pt x="89" y="0"/>
                    </a:lnTo>
                  </a:path>
                </a:pathLst>
              </a:custGeom>
              <a:solidFill>
                <a:srgbClr val="000000"/>
              </a:solidFill>
              <a:ln w="9525" cap="rnd">
                <a:noFill/>
                <a:round/>
                <a:headEnd/>
                <a:tailEnd/>
              </a:ln>
            </p:spPr>
            <p:txBody>
              <a:bodyPr/>
              <a:lstStyle/>
              <a:p>
                <a:endParaRPr lang="en-US"/>
              </a:p>
            </p:txBody>
          </p:sp>
          <p:sp>
            <p:nvSpPr>
              <p:cNvPr id="7086" name="Freeform 920"/>
              <p:cNvSpPr>
                <a:spLocks/>
              </p:cNvSpPr>
              <p:nvPr/>
            </p:nvSpPr>
            <p:spPr bwMode="auto">
              <a:xfrm>
                <a:off x="3840" y="2832"/>
                <a:ext cx="52" cy="35"/>
              </a:xfrm>
              <a:custGeom>
                <a:avLst/>
                <a:gdLst>
                  <a:gd name="T0" fmla="*/ 18 w 52"/>
                  <a:gd name="T1" fmla="*/ 0 h 35"/>
                  <a:gd name="T2" fmla="*/ 2 w 52"/>
                  <a:gd name="T3" fmla="*/ 15 h 35"/>
                  <a:gd name="T4" fmla="*/ 0 w 52"/>
                  <a:gd name="T5" fmla="*/ 22 h 35"/>
                  <a:gd name="T6" fmla="*/ 1 w 52"/>
                  <a:gd name="T7" fmla="*/ 25 h 35"/>
                  <a:gd name="T8" fmla="*/ 8 w 52"/>
                  <a:gd name="T9" fmla="*/ 24 h 35"/>
                  <a:gd name="T10" fmla="*/ 17 w 52"/>
                  <a:gd name="T11" fmla="*/ 17 h 35"/>
                  <a:gd name="T12" fmla="*/ 32 w 52"/>
                  <a:gd name="T13" fmla="*/ 9 h 35"/>
                  <a:gd name="T14" fmla="*/ 30 w 52"/>
                  <a:gd name="T15" fmla="*/ 14 h 35"/>
                  <a:gd name="T16" fmla="*/ 18 w 52"/>
                  <a:gd name="T17" fmla="*/ 28 h 35"/>
                  <a:gd name="T18" fmla="*/ 18 w 52"/>
                  <a:gd name="T19" fmla="*/ 34 h 35"/>
                  <a:gd name="T20" fmla="*/ 27 w 52"/>
                  <a:gd name="T21" fmla="*/ 32 h 35"/>
                  <a:gd name="T22" fmla="*/ 51 w 52"/>
                  <a:gd name="T23" fmla="*/ 20 h 35"/>
                  <a:gd name="T24" fmla="*/ 49 w 52"/>
                  <a:gd name="T25" fmla="*/ 14 h 35"/>
                  <a:gd name="T26" fmla="*/ 46 w 52"/>
                  <a:gd name="T27" fmla="*/ 18 h 35"/>
                  <a:gd name="T28" fmla="*/ 44 w 52"/>
                  <a:gd name="T29" fmla="*/ 22 h 35"/>
                  <a:gd name="T30" fmla="*/ 27 w 52"/>
                  <a:gd name="T31" fmla="*/ 31 h 35"/>
                  <a:gd name="T32" fmla="*/ 22 w 52"/>
                  <a:gd name="T33" fmla="*/ 31 h 35"/>
                  <a:gd name="T34" fmla="*/ 22 w 52"/>
                  <a:gd name="T35" fmla="*/ 28 h 35"/>
                  <a:gd name="T36" fmla="*/ 33 w 52"/>
                  <a:gd name="T37" fmla="*/ 15 h 35"/>
                  <a:gd name="T38" fmla="*/ 34 w 52"/>
                  <a:gd name="T39" fmla="*/ 7 h 35"/>
                  <a:gd name="T40" fmla="*/ 34 w 52"/>
                  <a:gd name="T41" fmla="*/ 5 h 35"/>
                  <a:gd name="T42" fmla="*/ 18 w 52"/>
                  <a:gd name="T43" fmla="*/ 13 h 35"/>
                  <a:gd name="T44" fmla="*/ 5 w 52"/>
                  <a:gd name="T45" fmla="*/ 22 h 35"/>
                  <a:gd name="T46" fmla="*/ 2 w 52"/>
                  <a:gd name="T47" fmla="*/ 22 h 35"/>
                  <a:gd name="T48" fmla="*/ 2 w 52"/>
                  <a:gd name="T49" fmla="*/ 18 h 35"/>
                  <a:gd name="T50" fmla="*/ 5 w 52"/>
                  <a:gd name="T51" fmla="*/ 14 h 35"/>
                  <a:gd name="T52" fmla="*/ 18 w 52"/>
                  <a:gd name="T53" fmla="*/ 0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35"/>
                  <a:gd name="T83" fmla="*/ 52 w 52"/>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35">
                    <a:moveTo>
                      <a:pt x="18" y="0"/>
                    </a:moveTo>
                    <a:lnTo>
                      <a:pt x="2" y="15"/>
                    </a:lnTo>
                    <a:lnTo>
                      <a:pt x="0" y="22"/>
                    </a:lnTo>
                    <a:lnTo>
                      <a:pt x="1" y="25"/>
                    </a:lnTo>
                    <a:lnTo>
                      <a:pt x="8" y="24"/>
                    </a:lnTo>
                    <a:lnTo>
                      <a:pt x="17" y="17"/>
                    </a:lnTo>
                    <a:lnTo>
                      <a:pt x="32" y="9"/>
                    </a:lnTo>
                    <a:lnTo>
                      <a:pt x="30" y="14"/>
                    </a:lnTo>
                    <a:lnTo>
                      <a:pt x="18" y="28"/>
                    </a:lnTo>
                    <a:lnTo>
                      <a:pt x="18" y="34"/>
                    </a:lnTo>
                    <a:lnTo>
                      <a:pt x="27" y="32"/>
                    </a:lnTo>
                    <a:lnTo>
                      <a:pt x="51" y="20"/>
                    </a:lnTo>
                    <a:lnTo>
                      <a:pt x="49" y="14"/>
                    </a:lnTo>
                    <a:lnTo>
                      <a:pt x="46" y="18"/>
                    </a:lnTo>
                    <a:lnTo>
                      <a:pt x="44" y="22"/>
                    </a:lnTo>
                    <a:lnTo>
                      <a:pt x="27" y="31"/>
                    </a:lnTo>
                    <a:lnTo>
                      <a:pt x="22" y="31"/>
                    </a:lnTo>
                    <a:lnTo>
                      <a:pt x="22" y="28"/>
                    </a:lnTo>
                    <a:lnTo>
                      <a:pt x="33" y="15"/>
                    </a:lnTo>
                    <a:lnTo>
                      <a:pt x="34" y="7"/>
                    </a:lnTo>
                    <a:lnTo>
                      <a:pt x="34" y="5"/>
                    </a:lnTo>
                    <a:lnTo>
                      <a:pt x="18" y="13"/>
                    </a:lnTo>
                    <a:lnTo>
                      <a:pt x="5" y="22"/>
                    </a:lnTo>
                    <a:lnTo>
                      <a:pt x="2" y="22"/>
                    </a:lnTo>
                    <a:lnTo>
                      <a:pt x="2" y="18"/>
                    </a:lnTo>
                    <a:lnTo>
                      <a:pt x="5" y="14"/>
                    </a:lnTo>
                    <a:lnTo>
                      <a:pt x="18" y="0"/>
                    </a:lnTo>
                  </a:path>
                </a:pathLst>
              </a:custGeom>
              <a:solidFill>
                <a:srgbClr val="000000"/>
              </a:solidFill>
              <a:ln w="9525" cap="rnd">
                <a:noFill/>
                <a:round/>
                <a:headEnd/>
                <a:tailEnd/>
              </a:ln>
            </p:spPr>
            <p:txBody>
              <a:bodyPr/>
              <a:lstStyle/>
              <a:p>
                <a:endParaRPr lang="en-US"/>
              </a:p>
            </p:txBody>
          </p:sp>
          <p:sp>
            <p:nvSpPr>
              <p:cNvPr id="7087" name="Freeform 921"/>
              <p:cNvSpPr>
                <a:spLocks/>
              </p:cNvSpPr>
              <p:nvPr/>
            </p:nvSpPr>
            <p:spPr bwMode="auto">
              <a:xfrm>
                <a:off x="3874" y="2620"/>
                <a:ext cx="100" cy="281"/>
              </a:xfrm>
              <a:custGeom>
                <a:avLst/>
                <a:gdLst>
                  <a:gd name="T0" fmla="*/ 13 w 100"/>
                  <a:gd name="T1" fmla="*/ 235 h 281"/>
                  <a:gd name="T2" fmla="*/ 10 w 100"/>
                  <a:gd name="T3" fmla="*/ 246 h 281"/>
                  <a:gd name="T4" fmla="*/ 0 w 100"/>
                  <a:gd name="T5" fmla="*/ 264 h 281"/>
                  <a:gd name="T6" fmla="*/ 0 w 100"/>
                  <a:gd name="T7" fmla="*/ 270 h 281"/>
                  <a:gd name="T8" fmla="*/ 2 w 100"/>
                  <a:gd name="T9" fmla="*/ 272 h 281"/>
                  <a:gd name="T10" fmla="*/ 2 w 100"/>
                  <a:gd name="T11" fmla="*/ 279 h 281"/>
                  <a:gd name="T12" fmla="*/ 5 w 100"/>
                  <a:gd name="T13" fmla="*/ 280 h 281"/>
                  <a:gd name="T14" fmla="*/ 15 w 100"/>
                  <a:gd name="T15" fmla="*/ 272 h 281"/>
                  <a:gd name="T16" fmla="*/ 26 w 100"/>
                  <a:gd name="T17" fmla="*/ 262 h 281"/>
                  <a:gd name="T18" fmla="*/ 33 w 100"/>
                  <a:gd name="T19" fmla="*/ 242 h 281"/>
                  <a:gd name="T20" fmla="*/ 35 w 100"/>
                  <a:gd name="T21" fmla="*/ 225 h 281"/>
                  <a:gd name="T22" fmla="*/ 69 w 100"/>
                  <a:gd name="T23" fmla="*/ 194 h 281"/>
                  <a:gd name="T24" fmla="*/ 84 w 100"/>
                  <a:gd name="T25" fmla="*/ 176 h 281"/>
                  <a:gd name="T26" fmla="*/ 93 w 100"/>
                  <a:gd name="T27" fmla="*/ 160 h 281"/>
                  <a:gd name="T28" fmla="*/ 95 w 100"/>
                  <a:gd name="T29" fmla="*/ 150 h 281"/>
                  <a:gd name="T30" fmla="*/ 96 w 100"/>
                  <a:gd name="T31" fmla="*/ 140 h 281"/>
                  <a:gd name="T32" fmla="*/ 99 w 100"/>
                  <a:gd name="T33" fmla="*/ 128 h 281"/>
                  <a:gd name="T34" fmla="*/ 93 w 100"/>
                  <a:gd name="T35" fmla="*/ 113 h 281"/>
                  <a:gd name="T36" fmla="*/ 80 w 100"/>
                  <a:gd name="T37" fmla="*/ 77 h 281"/>
                  <a:gd name="T38" fmla="*/ 63 w 100"/>
                  <a:gd name="T39" fmla="*/ 35 h 281"/>
                  <a:gd name="T40" fmla="*/ 54 w 100"/>
                  <a:gd name="T41" fmla="*/ 16 h 281"/>
                  <a:gd name="T42" fmla="*/ 46 w 100"/>
                  <a:gd name="T43" fmla="*/ 6 h 281"/>
                  <a:gd name="T44" fmla="*/ 37 w 100"/>
                  <a:gd name="T45" fmla="*/ 0 h 281"/>
                  <a:gd name="T46" fmla="*/ 46 w 100"/>
                  <a:gd name="T47" fmla="*/ 8 h 281"/>
                  <a:gd name="T48" fmla="*/ 52 w 100"/>
                  <a:gd name="T49" fmla="*/ 18 h 281"/>
                  <a:gd name="T50" fmla="*/ 69 w 100"/>
                  <a:gd name="T51" fmla="*/ 55 h 281"/>
                  <a:gd name="T52" fmla="*/ 83 w 100"/>
                  <a:gd name="T53" fmla="*/ 92 h 281"/>
                  <a:gd name="T54" fmla="*/ 93 w 100"/>
                  <a:gd name="T55" fmla="*/ 122 h 281"/>
                  <a:gd name="T56" fmla="*/ 95 w 100"/>
                  <a:gd name="T57" fmla="*/ 137 h 281"/>
                  <a:gd name="T58" fmla="*/ 91 w 100"/>
                  <a:gd name="T59" fmla="*/ 150 h 281"/>
                  <a:gd name="T60" fmla="*/ 87 w 100"/>
                  <a:gd name="T61" fmla="*/ 163 h 281"/>
                  <a:gd name="T62" fmla="*/ 75 w 100"/>
                  <a:gd name="T63" fmla="*/ 183 h 281"/>
                  <a:gd name="T64" fmla="*/ 59 w 100"/>
                  <a:gd name="T65" fmla="*/ 199 h 281"/>
                  <a:gd name="T66" fmla="*/ 41 w 100"/>
                  <a:gd name="T67" fmla="*/ 215 h 281"/>
                  <a:gd name="T68" fmla="*/ 33 w 100"/>
                  <a:gd name="T69" fmla="*/ 221 h 281"/>
                  <a:gd name="T70" fmla="*/ 30 w 100"/>
                  <a:gd name="T71" fmla="*/ 239 h 281"/>
                  <a:gd name="T72" fmla="*/ 26 w 100"/>
                  <a:gd name="T73" fmla="*/ 253 h 281"/>
                  <a:gd name="T74" fmla="*/ 21 w 100"/>
                  <a:gd name="T75" fmla="*/ 263 h 281"/>
                  <a:gd name="T76" fmla="*/ 10 w 100"/>
                  <a:gd name="T77" fmla="*/ 274 h 281"/>
                  <a:gd name="T78" fmla="*/ 7 w 100"/>
                  <a:gd name="T79" fmla="*/ 272 h 281"/>
                  <a:gd name="T80" fmla="*/ 13 w 100"/>
                  <a:gd name="T81" fmla="*/ 263 h 281"/>
                  <a:gd name="T82" fmla="*/ 18 w 100"/>
                  <a:gd name="T83" fmla="*/ 253 h 281"/>
                  <a:gd name="T84" fmla="*/ 7 w 100"/>
                  <a:gd name="T85" fmla="*/ 267 h 281"/>
                  <a:gd name="T86" fmla="*/ 2 w 100"/>
                  <a:gd name="T87" fmla="*/ 267 h 281"/>
                  <a:gd name="T88" fmla="*/ 2 w 100"/>
                  <a:gd name="T89" fmla="*/ 264 h 281"/>
                  <a:gd name="T90" fmla="*/ 10 w 100"/>
                  <a:gd name="T91" fmla="*/ 252 h 281"/>
                  <a:gd name="T92" fmla="*/ 13 w 100"/>
                  <a:gd name="T93" fmla="*/ 244 h 281"/>
                  <a:gd name="T94" fmla="*/ 13 w 100"/>
                  <a:gd name="T95" fmla="*/ 235 h 2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281"/>
                  <a:gd name="T146" fmla="*/ 100 w 100"/>
                  <a:gd name="T147" fmla="*/ 281 h 2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281">
                    <a:moveTo>
                      <a:pt x="13" y="235"/>
                    </a:moveTo>
                    <a:lnTo>
                      <a:pt x="10" y="246"/>
                    </a:lnTo>
                    <a:lnTo>
                      <a:pt x="0" y="264"/>
                    </a:lnTo>
                    <a:lnTo>
                      <a:pt x="0" y="270"/>
                    </a:lnTo>
                    <a:lnTo>
                      <a:pt x="2" y="272"/>
                    </a:lnTo>
                    <a:lnTo>
                      <a:pt x="2" y="279"/>
                    </a:lnTo>
                    <a:lnTo>
                      <a:pt x="5" y="280"/>
                    </a:lnTo>
                    <a:lnTo>
                      <a:pt x="15" y="272"/>
                    </a:lnTo>
                    <a:lnTo>
                      <a:pt x="26" y="262"/>
                    </a:lnTo>
                    <a:lnTo>
                      <a:pt x="33" y="242"/>
                    </a:lnTo>
                    <a:lnTo>
                      <a:pt x="35" y="225"/>
                    </a:lnTo>
                    <a:lnTo>
                      <a:pt x="69" y="194"/>
                    </a:lnTo>
                    <a:lnTo>
                      <a:pt x="84" y="176"/>
                    </a:lnTo>
                    <a:lnTo>
                      <a:pt x="93" y="160"/>
                    </a:lnTo>
                    <a:lnTo>
                      <a:pt x="95" y="150"/>
                    </a:lnTo>
                    <a:lnTo>
                      <a:pt x="96" y="140"/>
                    </a:lnTo>
                    <a:lnTo>
                      <a:pt x="99" y="128"/>
                    </a:lnTo>
                    <a:lnTo>
                      <a:pt x="93" y="113"/>
                    </a:lnTo>
                    <a:lnTo>
                      <a:pt x="80" y="77"/>
                    </a:lnTo>
                    <a:lnTo>
                      <a:pt x="63" y="35"/>
                    </a:lnTo>
                    <a:lnTo>
                      <a:pt x="54" y="16"/>
                    </a:lnTo>
                    <a:lnTo>
                      <a:pt x="46" y="6"/>
                    </a:lnTo>
                    <a:lnTo>
                      <a:pt x="37" y="0"/>
                    </a:lnTo>
                    <a:lnTo>
                      <a:pt x="46" y="8"/>
                    </a:lnTo>
                    <a:lnTo>
                      <a:pt x="52" y="18"/>
                    </a:lnTo>
                    <a:lnTo>
                      <a:pt x="69" y="55"/>
                    </a:lnTo>
                    <a:lnTo>
                      <a:pt x="83" y="92"/>
                    </a:lnTo>
                    <a:lnTo>
                      <a:pt x="93" y="122"/>
                    </a:lnTo>
                    <a:lnTo>
                      <a:pt x="95" y="137"/>
                    </a:lnTo>
                    <a:lnTo>
                      <a:pt x="91" y="150"/>
                    </a:lnTo>
                    <a:lnTo>
                      <a:pt x="87" y="163"/>
                    </a:lnTo>
                    <a:lnTo>
                      <a:pt x="75" y="183"/>
                    </a:lnTo>
                    <a:lnTo>
                      <a:pt x="59" y="199"/>
                    </a:lnTo>
                    <a:lnTo>
                      <a:pt x="41" y="215"/>
                    </a:lnTo>
                    <a:lnTo>
                      <a:pt x="33" y="221"/>
                    </a:lnTo>
                    <a:lnTo>
                      <a:pt x="30" y="239"/>
                    </a:lnTo>
                    <a:lnTo>
                      <a:pt x="26" y="253"/>
                    </a:lnTo>
                    <a:lnTo>
                      <a:pt x="21" y="263"/>
                    </a:lnTo>
                    <a:lnTo>
                      <a:pt x="10" y="274"/>
                    </a:lnTo>
                    <a:lnTo>
                      <a:pt x="7" y="272"/>
                    </a:lnTo>
                    <a:lnTo>
                      <a:pt x="13" y="263"/>
                    </a:lnTo>
                    <a:lnTo>
                      <a:pt x="18" y="253"/>
                    </a:lnTo>
                    <a:lnTo>
                      <a:pt x="7" y="267"/>
                    </a:lnTo>
                    <a:lnTo>
                      <a:pt x="2" y="267"/>
                    </a:lnTo>
                    <a:lnTo>
                      <a:pt x="2" y="264"/>
                    </a:lnTo>
                    <a:lnTo>
                      <a:pt x="10" y="252"/>
                    </a:lnTo>
                    <a:lnTo>
                      <a:pt x="13" y="244"/>
                    </a:lnTo>
                    <a:lnTo>
                      <a:pt x="13" y="235"/>
                    </a:lnTo>
                  </a:path>
                </a:pathLst>
              </a:custGeom>
              <a:solidFill>
                <a:srgbClr val="000000"/>
              </a:solidFill>
              <a:ln w="9525" cap="rnd">
                <a:noFill/>
                <a:round/>
                <a:headEnd/>
                <a:tailEnd/>
              </a:ln>
            </p:spPr>
            <p:txBody>
              <a:bodyPr/>
              <a:lstStyle/>
              <a:p>
                <a:endParaRPr lang="en-US"/>
              </a:p>
            </p:txBody>
          </p:sp>
          <p:sp>
            <p:nvSpPr>
              <p:cNvPr id="7088" name="Freeform 922"/>
              <p:cNvSpPr>
                <a:spLocks/>
              </p:cNvSpPr>
              <p:nvPr/>
            </p:nvSpPr>
            <p:spPr bwMode="auto">
              <a:xfrm>
                <a:off x="3720" y="2691"/>
                <a:ext cx="17" cy="17"/>
              </a:xfrm>
              <a:custGeom>
                <a:avLst/>
                <a:gdLst>
                  <a:gd name="T0" fmla="*/ 6 w 17"/>
                  <a:gd name="T1" fmla="*/ 0 h 17"/>
                  <a:gd name="T2" fmla="*/ 0 w 17"/>
                  <a:gd name="T3" fmla="*/ 5 h 17"/>
                  <a:gd name="T4" fmla="*/ 0 w 17"/>
                  <a:gd name="T5" fmla="*/ 16 h 17"/>
                  <a:gd name="T6" fmla="*/ 16 w 17"/>
                  <a:gd name="T7" fmla="*/ 16 h 17"/>
                  <a:gd name="T8" fmla="*/ 6 w 17"/>
                  <a:gd name="T9" fmla="*/ 9 h 17"/>
                  <a:gd name="T10" fmla="*/ 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6" y="0"/>
                    </a:moveTo>
                    <a:lnTo>
                      <a:pt x="0" y="5"/>
                    </a:lnTo>
                    <a:lnTo>
                      <a:pt x="0" y="16"/>
                    </a:lnTo>
                    <a:lnTo>
                      <a:pt x="16" y="16"/>
                    </a:lnTo>
                    <a:lnTo>
                      <a:pt x="6" y="9"/>
                    </a:lnTo>
                    <a:lnTo>
                      <a:pt x="6" y="0"/>
                    </a:lnTo>
                  </a:path>
                </a:pathLst>
              </a:custGeom>
              <a:solidFill>
                <a:srgbClr val="000000"/>
              </a:solidFill>
              <a:ln w="9525" cap="rnd">
                <a:noFill/>
                <a:round/>
                <a:headEnd/>
                <a:tailEnd/>
              </a:ln>
            </p:spPr>
            <p:txBody>
              <a:bodyPr/>
              <a:lstStyle/>
              <a:p>
                <a:endParaRPr lang="en-US"/>
              </a:p>
            </p:txBody>
          </p:sp>
          <p:sp>
            <p:nvSpPr>
              <p:cNvPr id="7089" name="Freeform 923"/>
              <p:cNvSpPr>
                <a:spLocks/>
              </p:cNvSpPr>
              <p:nvPr/>
            </p:nvSpPr>
            <p:spPr bwMode="auto">
              <a:xfrm>
                <a:off x="3856" y="2696"/>
                <a:ext cx="17" cy="17"/>
              </a:xfrm>
              <a:custGeom>
                <a:avLst/>
                <a:gdLst>
                  <a:gd name="T0" fmla="*/ 1 w 17"/>
                  <a:gd name="T1" fmla="*/ 0 h 17"/>
                  <a:gd name="T2" fmla="*/ 0 w 17"/>
                  <a:gd name="T3" fmla="*/ 16 h 17"/>
                  <a:gd name="T4" fmla="*/ 11 w 17"/>
                  <a:gd name="T5" fmla="*/ 16 h 17"/>
                  <a:gd name="T6" fmla="*/ 16 w 17"/>
                  <a:gd name="T7" fmla="*/ 8 h 17"/>
                  <a:gd name="T8" fmla="*/ 5 w 17"/>
                  <a:gd name="T9" fmla="*/ 8 h 17"/>
                  <a:gd name="T10" fmla="*/ 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 y="0"/>
                    </a:moveTo>
                    <a:lnTo>
                      <a:pt x="0" y="16"/>
                    </a:lnTo>
                    <a:lnTo>
                      <a:pt x="11" y="16"/>
                    </a:lnTo>
                    <a:lnTo>
                      <a:pt x="16" y="8"/>
                    </a:lnTo>
                    <a:lnTo>
                      <a:pt x="5" y="8"/>
                    </a:lnTo>
                    <a:lnTo>
                      <a:pt x="1" y="0"/>
                    </a:lnTo>
                  </a:path>
                </a:pathLst>
              </a:custGeom>
              <a:solidFill>
                <a:srgbClr val="000000"/>
              </a:solidFill>
              <a:ln w="9525" cap="rnd">
                <a:noFill/>
                <a:round/>
                <a:headEnd/>
                <a:tailEnd/>
              </a:ln>
            </p:spPr>
            <p:txBody>
              <a:bodyPr/>
              <a:lstStyle/>
              <a:p>
                <a:endParaRPr lang="en-US"/>
              </a:p>
            </p:txBody>
          </p:sp>
          <p:sp>
            <p:nvSpPr>
              <p:cNvPr id="7090" name="Freeform 924"/>
              <p:cNvSpPr>
                <a:spLocks/>
              </p:cNvSpPr>
              <p:nvPr/>
            </p:nvSpPr>
            <p:spPr bwMode="auto">
              <a:xfrm>
                <a:off x="3705" y="2806"/>
                <a:ext cx="174" cy="17"/>
              </a:xfrm>
              <a:custGeom>
                <a:avLst/>
                <a:gdLst>
                  <a:gd name="T0" fmla="*/ 0 w 174"/>
                  <a:gd name="T1" fmla="*/ 1 h 17"/>
                  <a:gd name="T2" fmla="*/ 30 w 174"/>
                  <a:gd name="T3" fmla="*/ 0 h 17"/>
                  <a:gd name="T4" fmla="*/ 67 w 174"/>
                  <a:gd name="T5" fmla="*/ 8 h 17"/>
                  <a:gd name="T6" fmla="*/ 86 w 174"/>
                  <a:gd name="T7" fmla="*/ 8 h 17"/>
                  <a:gd name="T8" fmla="*/ 121 w 174"/>
                  <a:gd name="T9" fmla="*/ 1 h 17"/>
                  <a:gd name="T10" fmla="*/ 156 w 174"/>
                  <a:gd name="T11" fmla="*/ 1 h 17"/>
                  <a:gd name="T12" fmla="*/ 173 w 174"/>
                  <a:gd name="T13" fmla="*/ 6 h 17"/>
                  <a:gd name="T14" fmla="*/ 153 w 174"/>
                  <a:gd name="T15" fmla="*/ 3 h 17"/>
                  <a:gd name="T16" fmla="*/ 120 w 174"/>
                  <a:gd name="T17" fmla="*/ 4 h 17"/>
                  <a:gd name="T18" fmla="*/ 69 w 174"/>
                  <a:gd name="T19" fmla="*/ 16 h 17"/>
                  <a:gd name="T20" fmla="*/ 75 w 174"/>
                  <a:gd name="T21" fmla="*/ 12 h 17"/>
                  <a:gd name="T22" fmla="*/ 63 w 174"/>
                  <a:gd name="T23" fmla="*/ 10 h 17"/>
                  <a:gd name="T24" fmla="*/ 36 w 174"/>
                  <a:gd name="T25" fmla="*/ 3 h 17"/>
                  <a:gd name="T26" fmla="*/ 21 w 174"/>
                  <a:gd name="T27" fmla="*/ 3 h 17"/>
                  <a:gd name="T28" fmla="*/ 0 w 174"/>
                  <a:gd name="T29" fmla="*/ 1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4"/>
                  <a:gd name="T46" fmla="*/ 0 h 17"/>
                  <a:gd name="T47" fmla="*/ 174 w 174"/>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4" h="17">
                    <a:moveTo>
                      <a:pt x="0" y="1"/>
                    </a:moveTo>
                    <a:lnTo>
                      <a:pt x="30" y="0"/>
                    </a:lnTo>
                    <a:lnTo>
                      <a:pt x="67" y="8"/>
                    </a:lnTo>
                    <a:lnTo>
                      <a:pt x="86" y="8"/>
                    </a:lnTo>
                    <a:lnTo>
                      <a:pt x="121" y="1"/>
                    </a:lnTo>
                    <a:lnTo>
                      <a:pt x="156" y="1"/>
                    </a:lnTo>
                    <a:lnTo>
                      <a:pt x="173" y="6"/>
                    </a:lnTo>
                    <a:lnTo>
                      <a:pt x="153" y="3"/>
                    </a:lnTo>
                    <a:lnTo>
                      <a:pt x="120" y="4"/>
                    </a:lnTo>
                    <a:lnTo>
                      <a:pt x="69" y="16"/>
                    </a:lnTo>
                    <a:lnTo>
                      <a:pt x="75" y="12"/>
                    </a:lnTo>
                    <a:lnTo>
                      <a:pt x="63" y="10"/>
                    </a:lnTo>
                    <a:lnTo>
                      <a:pt x="36" y="3"/>
                    </a:lnTo>
                    <a:lnTo>
                      <a:pt x="21" y="3"/>
                    </a:lnTo>
                    <a:lnTo>
                      <a:pt x="0" y="1"/>
                    </a:lnTo>
                  </a:path>
                </a:pathLst>
              </a:custGeom>
              <a:solidFill>
                <a:srgbClr val="000000"/>
              </a:solidFill>
              <a:ln w="9525" cap="rnd">
                <a:noFill/>
                <a:round/>
                <a:headEnd/>
                <a:tailEnd/>
              </a:ln>
            </p:spPr>
            <p:txBody>
              <a:bodyPr/>
              <a:lstStyle/>
              <a:p>
                <a:endParaRPr lang="en-US"/>
              </a:p>
            </p:txBody>
          </p:sp>
          <p:sp>
            <p:nvSpPr>
              <p:cNvPr id="7091" name="Freeform 925"/>
              <p:cNvSpPr>
                <a:spLocks/>
              </p:cNvSpPr>
              <p:nvPr/>
            </p:nvSpPr>
            <p:spPr bwMode="auto">
              <a:xfrm>
                <a:off x="3770" y="2803"/>
                <a:ext cx="22" cy="17"/>
              </a:xfrm>
              <a:custGeom>
                <a:avLst/>
                <a:gdLst>
                  <a:gd name="T0" fmla="*/ 3 w 22"/>
                  <a:gd name="T1" fmla="*/ 5 h 17"/>
                  <a:gd name="T2" fmla="*/ 13 w 22"/>
                  <a:gd name="T3" fmla="*/ 0 h 17"/>
                  <a:gd name="T4" fmla="*/ 21 w 22"/>
                  <a:gd name="T5" fmla="*/ 8 h 17"/>
                  <a:gd name="T6" fmla="*/ 14 w 22"/>
                  <a:gd name="T7" fmla="*/ 16 h 17"/>
                  <a:gd name="T8" fmla="*/ 10 w 22"/>
                  <a:gd name="T9" fmla="*/ 8 h 17"/>
                  <a:gd name="T10" fmla="*/ 0 w 22"/>
                  <a:gd name="T11" fmla="*/ 8 h 17"/>
                  <a:gd name="T12" fmla="*/ 3 w 22"/>
                  <a:gd name="T13" fmla="*/ 5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3" y="5"/>
                    </a:moveTo>
                    <a:lnTo>
                      <a:pt x="13" y="0"/>
                    </a:lnTo>
                    <a:lnTo>
                      <a:pt x="21" y="8"/>
                    </a:lnTo>
                    <a:lnTo>
                      <a:pt x="14" y="16"/>
                    </a:lnTo>
                    <a:lnTo>
                      <a:pt x="10" y="8"/>
                    </a:lnTo>
                    <a:lnTo>
                      <a:pt x="0" y="8"/>
                    </a:lnTo>
                    <a:lnTo>
                      <a:pt x="3" y="5"/>
                    </a:lnTo>
                  </a:path>
                </a:pathLst>
              </a:custGeom>
              <a:solidFill>
                <a:srgbClr val="000000"/>
              </a:solidFill>
              <a:ln w="9525" cap="rnd">
                <a:noFill/>
                <a:round/>
                <a:headEnd/>
                <a:tailEnd/>
              </a:ln>
            </p:spPr>
            <p:txBody>
              <a:bodyPr/>
              <a:lstStyle/>
              <a:p>
                <a:endParaRPr lang="en-US"/>
              </a:p>
            </p:txBody>
          </p:sp>
          <p:sp>
            <p:nvSpPr>
              <p:cNvPr id="7092" name="Freeform 926"/>
              <p:cNvSpPr>
                <a:spLocks/>
              </p:cNvSpPr>
              <p:nvPr/>
            </p:nvSpPr>
            <p:spPr bwMode="auto">
              <a:xfrm>
                <a:off x="3691" y="2843"/>
                <a:ext cx="121" cy="342"/>
              </a:xfrm>
              <a:custGeom>
                <a:avLst/>
                <a:gdLst>
                  <a:gd name="T0" fmla="*/ 74 w 121"/>
                  <a:gd name="T1" fmla="*/ 29 h 342"/>
                  <a:gd name="T2" fmla="*/ 100 w 121"/>
                  <a:gd name="T3" fmla="*/ 7 h 342"/>
                  <a:gd name="T4" fmla="*/ 99 w 121"/>
                  <a:gd name="T5" fmla="*/ 15 h 342"/>
                  <a:gd name="T6" fmla="*/ 89 w 121"/>
                  <a:gd name="T7" fmla="*/ 39 h 342"/>
                  <a:gd name="T8" fmla="*/ 102 w 121"/>
                  <a:gd name="T9" fmla="*/ 64 h 342"/>
                  <a:gd name="T10" fmla="*/ 100 w 121"/>
                  <a:gd name="T11" fmla="*/ 95 h 342"/>
                  <a:gd name="T12" fmla="*/ 102 w 121"/>
                  <a:gd name="T13" fmla="*/ 134 h 342"/>
                  <a:gd name="T14" fmla="*/ 116 w 121"/>
                  <a:gd name="T15" fmla="*/ 201 h 342"/>
                  <a:gd name="T16" fmla="*/ 113 w 121"/>
                  <a:gd name="T17" fmla="*/ 233 h 342"/>
                  <a:gd name="T18" fmla="*/ 108 w 121"/>
                  <a:gd name="T19" fmla="*/ 258 h 342"/>
                  <a:gd name="T20" fmla="*/ 86 w 121"/>
                  <a:gd name="T21" fmla="*/ 296 h 342"/>
                  <a:gd name="T22" fmla="*/ 85 w 121"/>
                  <a:gd name="T23" fmla="*/ 331 h 342"/>
                  <a:gd name="T24" fmla="*/ 97 w 121"/>
                  <a:gd name="T25" fmla="*/ 328 h 342"/>
                  <a:gd name="T26" fmla="*/ 89 w 121"/>
                  <a:gd name="T27" fmla="*/ 335 h 342"/>
                  <a:gd name="T28" fmla="*/ 77 w 121"/>
                  <a:gd name="T29" fmla="*/ 328 h 342"/>
                  <a:gd name="T30" fmla="*/ 86 w 121"/>
                  <a:gd name="T31" fmla="*/ 291 h 342"/>
                  <a:gd name="T32" fmla="*/ 102 w 121"/>
                  <a:gd name="T33" fmla="*/ 263 h 342"/>
                  <a:gd name="T34" fmla="*/ 110 w 121"/>
                  <a:gd name="T35" fmla="*/ 234 h 342"/>
                  <a:gd name="T36" fmla="*/ 113 w 121"/>
                  <a:gd name="T37" fmla="*/ 201 h 342"/>
                  <a:gd name="T38" fmla="*/ 94 w 121"/>
                  <a:gd name="T39" fmla="*/ 133 h 342"/>
                  <a:gd name="T40" fmla="*/ 94 w 121"/>
                  <a:gd name="T41" fmla="*/ 105 h 342"/>
                  <a:gd name="T42" fmla="*/ 97 w 121"/>
                  <a:gd name="T43" fmla="*/ 71 h 342"/>
                  <a:gd name="T44" fmla="*/ 88 w 121"/>
                  <a:gd name="T45" fmla="*/ 50 h 342"/>
                  <a:gd name="T46" fmla="*/ 62 w 121"/>
                  <a:gd name="T47" fmla="*/ 57 h 342"/>
                  <a:gd name="T48" fmla="*/ 38 w 121"/>
                  <a:gd name="T49" fmla="*/ 91 h 342"/>
                  <a:gd name="T50" fmla="*/ 29 w 121"/>
                  <a:gd name="T51" fmla="*/ 140 h 342"/>
                  <a:gd name="T52" fmla="*/ 5 w 121"/>
                  <a:gd name="T53" fmla="*/ 196 h 342"/>
                  <a:gd name="T54" fmla="*/ 1 w 121"/>
                  <a:gd name="T55" fmla="*/ 227 h 342"/>
                  <a:gd name="T56" fmla="*/ 5 w 121"/>
                  <a:gd name="T57" fmla="*/ 238 h 342"/>
                  <a:gd name="T58" fmla="*/ 8 w 121"/>
                  <a:gd name="T59" fmla="*/ 251 h 342"/>
                  <a:gd name="T60" fmla="*/ 8 w 121"/>
                  <a:gd name="T61" fmla="*/ 271 h 342"/>
                  <a:gd name="T62" fmla="*/ 25 w 121"/>
                  <a:gd name="T63" fmla="*/ 306 h 342"/>
                  <a:gd name="T64" fmla="*/ 30 w 121"/>
                  <a:gd name="T65" fmla="*/ 338 h 342"/>
                  <a:gd name="T66" fmla="*/ 19 w 121"/>
                  <a:gd name="T67" fmla="*/ 341 h 342"/>
                  <a:gd name="T68" fmla="*/ 4 w 121"/>
                  <a:gd name="T69" fmla="*/ 318 h 342"/>
                  <a:gd name="T70" fmla="*/ 24 w 121"/>
                  <a:gd name="T71" fmla="*/ 336 h 342"/>
                  <a:gd name="T72" fmla="*/ 27 w 121"/>
                  <a:gd name="T73" fmla="*/ 328 h 342"/>
                  <a:gd name="T74" fmla="*/ 17 w 121"/>
                  <a:gd name="T75" fmla="*/ 296 h 342"/>
                  <a:gd name="T76" fmla="*/ 1 w 121"/>
                  <a:gd name="T77" fmla="*/ 255 h 342"/>
                  <a:gd name="T78" fmla="*/ 2 w 121"/>
                  <a:gd name="T79" fmla="*/ 243 h 342"/>
                  <a:gd name="T80" fmla="*/ 0 w 121"/>
                  <a:gd name="T81" fmla="*/ 227 h 342"/>
                  <a:gd name="T82" fmla="*/ 4 w 121"/>
                  <a:gd name="T83" fmla="*/ 188 h 342"/>
                  <a:gd name="T84" fmla="*/ 26 w 121"/>
                  <a:gd name="T85" fmla="*/ 141 h 342"/>
                  <a:gd name="T86" fmla="*/ 34 w 121"/>
                  <a:gd name="T87" fmla="*/ 96 h 342"/>
                  <a:gd name="T88" fmla="*/ 33 w 121"/>
                  <a:gd name="T89" fmla="*/ 59 h 342"/>
                  <a:gd name="T90" fmla="*/ 46 w 121"/>
                  <a:gd name="T91" fmla="*/ 60 h 342"/>
                  <a:gd name="T92" fmla="*/ 51 w 121"/>
                  <a:gd name="T93" fmla="*/ 35 h 342"/>
                  <a:gd name="T94" fmla="*/ 54 w 121"/>
                  <a:gd name="T95" fmla="*/ 29 h 342"/>
                  <a:gd name="T96" fmla="*/ 60 w 121"/>
                  <a:gd name="T97" fmla="*/ 22 h 342"/>
                  <a:gd name="T98" fmla="*/ 54 w 121"/>
                  <a:gd name="T99" fmla="*/ 7 h 3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342"/>
                  <a:gd name="T152" fmla="*/ 121 w 121"/>
                  <a:gd name="T153" fmla="*/ 342 h 3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342">
                    <a:moveTo>
                      <a:pt x="54" y="7"/>
                    </a:moveTo>
                    <a:lnTo>
                      <a:pt x="74" y="29"/>
                    </a:lnTo>
                    <a:lnTo>
                      <a:pt x="86" y="29"/>
                    </a:lnTo>
                    <a:lnTo>
                      <a:pt x="100" y="7"/>
                    </a:lnTo>
                    <a:lnTo>
                      <a:pt x="116" y="0"/>
                    </a:lnTo>
                    <a:lnTo>
                      <a:pt x="99" y="15"/>
                    </a:lnTo>
                    <a:lnTo>
                      <a:pt x="89" y="29"/>
                    </a:lnTo>
                    <a:lnTo>
                      <a:pt x="89" y="39"/>
                    </a:lnTo>
                    <a:lnTo>
                      <a:pt x="96" y="50"/>
                    </a:lnTo>
                    <a:lnTo>
                      <a:pt x="102" y="64"/>
                    </a:lnTo>
                    <a:lnTo>
                      <a:pt x="103" y="76"/>
                    </a:lnTo>
                    <a:lnTo>
                      <a:pt x="100" y="95"/>
                    </a:lnTo>
                    <a:lnTo>
                      <a:pt x="99" y="116"/>
                    </a:lnTo>
                    <a:lnTo>
                      <a:pt x="102" y="134"/>
                    </a:lnTo>
                    <a:lnTo>
                      <a:pt x="111" y="169"/>
                    </a:lnTo>
                    <a:lnTo>
                      <a:pt x="116" y="201"/>
                    </a:lnTo>
                    <a:lnTo>
                      <a:pt x="120" y="221"/>
                    </a:lnTo>
                    <a:lnTo>
                      <a:pt x="113" y="233"/>
                    </a:lnTo>
                    <a:lnTo>
                      <a:pt x="110" y="241"/>
                    </a:lnTo>
                    <a:lnTo>
                      <a:pt x="108" y="258"/>
                    </a:lnTo>
                    <a:lnTo>
                      <a:pt x="97" y="284"/>
                    </a:lnTo>
                    <a:lnTo>
                      <a:pt x="86" y="296"/>
                    </a:lnTo>
                    <a:lnTo>
                      <a:pt x="80" y="328"/>
                    </a:lnTo>
                    <a:lnTo>
                      <a:pt x="85" y="331"/>
                    </a:lnTo>
                    <a:lnTo>
                      <a:pt x="92" y="331"/>
                    </a:lnTo>
                    <a:lnTo>
                      <a:pt x="97" y="328"/>
                    </a:lnTo>
                    <a:lnTo>
                      <a:pt x="97" y="333"/>
                    </a:lnTo>
                    <a:lnTo>
                      <a:pt x="89" y="335"/>
                    </a:lnTo>
                    <a:lnTo>
                      <a:pt x="80" y="333"/>
                    </a:lnTo>
                    <a:lnTo>
                      <a:pt x="77" y="328"/>
                    </a:lnTo>
                    <a:lnTo>
                      <a:pt x="81" y="298"/>
                    </a:lnTo>
                    <a:lnTo>
                      <a:pt x="86" y="291"/>
                    </a:lnTo>
                    <a:lnTo>
                      <a:pt x="94" y="281"/>
                    </a:lnTo>
                    <a:lnTo>
                      <a:pt x="102" y="263"/>
                    </a:lnTo>
                    <a:lnTo>
                      <a:pt x="107" y="248"/>
                    </a:lnTo>
                    <a:lnTo>
                      <a:pt x="110" y="234"/>
                    </a:lnTo>
                    <a:lnTo>
                      <a:pt x="114" y="220"/>
                    </a:lnTo>
                    <a:lnTo>
                      <a:pt x="113" y="201"/>
                    </a:lnTo>
                    <a:lnTo>
                      <a:pt x="108" y="172"/>
                    </a:lnTo>
                    <a:lnTo>
                      <a:pt x="94" y="133"/>
                    </a:lnTo>
                    <a:lnTo>
                      <a:pt x="92" y="119"/>
                    </a:lnTo>
                    <a:lnTo>
                      <a:pt x="94" y="105"/>
                    </a:lnTo>
                    <a:lnTo>
                      <a:pt x="97" y="84"/>
                    </a:lnTo>
                    <a:lnTo>
                      <a:pt x="97" y="71"/>
                    </a:lnTo>
                    <a:lnTo>
                      <a:pt x="94" y="60"/>
                    </a:lnTo>
                    <a:lnTo>
                      <a:pt x="88" y="50"/>
                    </a:lnTo>
                    <a:lnTo>
                      <a:pt x="74" y="50"/>
                    </a:lnTo>
                    <a:lnTo>
                      <a:pt x="62" y="57"/>
                    </a:lnTo>
                    <a:lnTo>
                      <a:pt x="51" y="70"/>
                    </a:lnTo>
                    <a:lnTo>
                      <a:pt x="38" y="91"/>
                    </a:lnTo>
                    <a:lnTo>
                      <a:pt x="34" y="123"/>
                    </a:lnTo>
                    <a:lnTo>
                      <a:pt x="29" y="140"/>
                    </a:lnTo>
                    <a:lnTo>
                      <a:pt x="16" y="169"/>
                    </a:lnTo>
                    <a:lnTo>
                      <a:pt x="5" y="196"/>
                    </a:lnTo>
                    <a:lnTo>
                      <a:pt x="1" y="221"/>
                    </a:lnTo>
                    <a:lnTo>
                      <a:pt x="1" y="227"/>
                    </a:lnTo>
                    <a:lnTo>
                      <a:pt x="4" y="233"/>
                    </a:lnTo>
                    <a:lnTo>
                      <a:pt x="5" y="238"/>
                    </a:lnTo>
                    <a:lnTo>
                      <a:pt x="8" y="244"/>
                    </a:lnTo>
                    <a:lnTo>
                      <a:pt x="8" y="251"/>
                    </a:lnTo>
                    <a:lnTo>
                      <a:pt x="4" y="262"/>
                    </a:lnTo>
                    <a:lnTo>
                      <a:pt x="8" y="271"/>
                    </a:lnTo>
                    <a:lnTo>
                      <a:pt x="19" y="296"/>
                    </a:lnTo>
                    <a:lnTo>
                      <a:pt x="25" y="306"/>
                    </a:lnTo>
                    <a:lnTo>
                      <a:pt x="27" y="313"/>
                    </a:lnTo>
                    <a:lnTo>
                      <a:pt x="30" y="338"/>
                    </a:lnTo>
                    <a:lnTo>
                      <a:pt x="27" y="339"/>
                    </a:lnTo>
                    <a:lnTo>
                      <a:pt x="19" y="341"/>
                    </a:lnTo>
                    <a:lnTo>
                      <a:pt x="16" y="338"/>
                    </a:lnTo>
                    <a:lnTo>
                      <a:pt x="4" y="318"/>
                    </a:lnTo>
                    <a:lnTo>
                      <a:pt x="17" y="335"/>
                    </a:lnTo>
                    <a:lnTo>
                      <a:pt x="24" y="336"/>
                    </a:lnTo>
                    <a:lnTo>
                      <a:pt x="27" y="335"/>
                    </a:lnTo>
                    <a:lnTo>
                      <a:pt x="27" y="328"/>
                    </a:lnTo>
                    <a:lnTo>
                      <a:pt x="24" y="311"/>
                    </a:lnTo>
                    <a:lnTo>
                      <a:pt x="17" y="296"/>
                    </a:lnTo>
                    <a:lnTo>
                      <a:pt x="4" y="271"/>
                    </a:lnTo>
                    <a:lnTo>
                      <a:pt x="1" y="255"/>
                    </a:lnTo>
                    <a:lnTo>
                      <a:pt x="2" y="249"/>
                    </a:lnTo>
                    <a:lnTo>
                      <a:pt x="2" y="243"/>
                    </a:lnTo>
                    <a:lnTo>
                      <a:pt x="1" y="233"/>
                    </a:lnTo>
                    <a:lnTo>
                      <a:pt x="0" y="227"/>
                    </a:lnTo>
                    <a:lnTo>
                      <a:pt x="0" y="209"/>
                    </a:lnTo>
                    <a:lnTo>
                      <a:pt x="4" y="188"/>
                    </a:lnTo>
                    <a:lnTo>
                      <a:pt x="13" y="164"/>
                    </a:lnTo>
                    <a:lnTo>
                      <a:pt x="26" y="141"/>
                    </a:lnTo>
                    <a:lnTo>
                      <a:pt x="30" y="123"/>
                    </a:lnTo>
                    <a:lnTo>
                      <a:pt x="34" y="96"/>
                    </a:lnTo>
                    <a:lnTo>
                      <a:pt x="35" y="72"/>
                    </a:lnTo>
                    <a:lnTo>
                      <a:pt x="33" y="59"/>
                    </a:lnTo>
                    <a:lnTo>
                      <a:pt x="41" y="77"/>
                    </a:lnTo>
                    <a:lnTo>
                      <a:pt x="46" y="60"/>
                    </a:lnTo>
                    <a:lnTo>
                      <a:pt x="54" y="53"/>
                    </a:lnTo>
                    <a:lnTo>
                      <a:pt x="51" y="35"/>
                    </a:lnTo>
                    <a:lnTo>
                      <a:pt x="60" y="47"/>
                    </a:lnTo>
                    <a:lnTo>
                      <a:pt x="54" y="29"/>
                    </a:lnTo>
                    <a:lnTo>
                      <a:pt x="70" y="43"/>
                    </a:lnTo>
                    <a:lnTo>
                      <a:pt x="60" y="22"/>
                    </a:lnTo>
                    <a:lnTo>
                      <a:pt x="70" y="29"/>
                    </a:lnTo>
                    <a:lnTo>
                      <a:pt x="54" y="7"/>
                    </a:lnTo>
                  </a:path>
                </a:pathLst>
              </a:custGeom>
              <a:solidFill>
                <a:srgbClr val="000000"/>
              </a:solidFill>
              <a:ln w="9525" cap="rnd">
                <a:noFill/>
                <a:round/>
                <a:headEnd/>
                <a:tailEnd/>
              </a:ln>
            </p:spPr>
            <p:txBody>
              <a:bodyPr/>
              <a:lstStyle/>
              <a:p>
                <a:endParaRPr lang="en-US"/>
              </a:p>
            </p:txBody>
          </p:sp>
          <p:sp>
            <p:nvSpPr>
              <p:cNvPr id="7093" name="Freeform 927"/>
              <p:cNvSpPr>
                <a:spLocks/>
              </p:cNvSpPr>
              <p:nvPr/>
            </p:nvSpPr>
            <p:spPr bwMode="auto">
              <a:xfrm>
                <a:off x="3828" y="2865"/>
                <a:ext cx="43" cy="35"/>
              </a:xfrm>
              <a:custGeom>
                <a:avLst/>
                <a:gdLst>
                  <a:gd name="T0" fmla="*/ 27 w 43"/>
                  <a:gd name="T1" fmla="*/ 0 h 35"/>
                  <a:gd name="T2" fmla="*/ 35 w 43"/>
                  <a:gd name="T3" fmla="*/ 12 h 35"/>
                  <a:gd name="T4" fmla="*/ 24 w 43"/>
                  <a:gd name="T5" fmla="*/ 8 h 35"/>
                  <a:gd name="T6" fmla="*/ 27 w 43"/>
                  <a:gd name="T7" fmla="*/ 21 h 35"/>
                  <a:gd name="T8" fmla="*/ 17 w 43"/>
                  <a:gd name="T9" fmla="*/ 17 h 35"/>
                  <a:gd name="T10" fmla="*/ 17 w 43"/>
                  <a:gd name="T11" fmla="*/ 25 h 35"/>
                  <a:gd name="T12" fmla="*/ 11 w 43"/>
                  <a:gd name="T13" fmla="*/ 21 h 35"/>
                  <a:gd name="T14" fmla="*/ 8 w 43"/>
                  <a:gd name="T15" fmla="*/ 29 h 35"/>
                  <a:gd name="T16" fmla="*/ 3 w 43"/>
                  <a:gd name="T17" fmla="*/ 24 h 35"/>
                  <a:gd name="T18" fmla="*/ 0 w 43"/>
                  <a:gd name="T19" fmla="*/ 29 h 35"/>
                  <a:gd name="T20" fmla="*/ 8 w 43"/>
                  <a:gd name="T21" fmla="*/ 34 h 35"/>
                  <a:gd name="T22" fmla="*/ 19 w 43"/>
                  <a:gd name="T23" fmla="*/ 34 h 35"/>
                  <a:gd name="T24" fmla="*/ 30 w 43"/>
                  <a:gd name="T25" fmla="*/ 27 h 35"/>
                  <a:gd name="T26" fmla="*/ 36 w 43"/>
                  <a:gd name="T27" fmla="*/ 22 h 35"/>
                  <a:gd name="T28" fmla="*/ 39 w 43"/>
                  <a:gd name="T29" fmla="*/ 14 h 35"/>
                  <a:gd name="T30" fmla="*/ 42 w 43"/>
                  <a:gd name="T31" fmla="*/ 5 h 35"/>
                  <a:gd name="T32" fmla="*/ 27 w 43"/>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35"/>
                  <a:gd name="T53" fmla="*/ 43 w 43"/>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35">
                    <a:moveTo>
                      <a:pt x="27" y="0"/>
                    </a:moveTo>
                    <a:lnTo>
                      <a:pt x="35" y="12"/>
                    </a:lnTo>
                    <a:lnTo>
                      <a:pt x="24" y="8"/>
                    </a:lnTo>
                    <a:lnTo>
                      <a:pt x="27" y="21"/>
                    </a:lnTo>
                    <a:lnTo>
                      <a:pt x="17" y="17"/>
                    </a:lnTo>
                    <a:lnTo>
                      <a:pt x="17" y="25"/>
                    </a:lnTo>
                    <a:lnTo>
                      <a:pt x="11" y="21"/>
                    </a:lnTo>
                    <a:lnTo>
                      <a:pt x="8" y="29"/>
                    </a:lnTo>
                    <a:lnTo>
                      <a:pt x="3" y="24"/>
                    </a:lnTo>
                    <a:lnTo>
                      <a:pt x="0" y="29"/>
                    </a:lnTo>
                    <a:lnTo>
                      <a:pt x="8" y="34"/>
                    </a:lnTo>
                    <a:lnTo>
                      <a:pt x="19" y="34"/>
                    </a:lnTo>
                    <a:lnTo>
                      <a:pt x="30" y="27"/>
                    </a:lnTo>
                    <a:lnTo>
                      <a:pt x="36" y="22"/>
                    </a:lnTo>
                    <a:lnTo>
                      <a:pt x="39" y="14"/>
                    </a:lnTo>
                    <a:lnTo>
                      <a:pt x="42" y="5"/>
                    </a:lnTo>
                    <a:lnTo>
                      <a:pt x="27" y="0"/>
                    </a:lnTo>
                  </a:path>
                </a:pathLst>
              </a:custGeom>
              <a:solidFill>
                <a:srgbClr val="000000"/>
              </a:solidFill>
              <a:ln w="9525" cap="rnd">
                <a:noFill/>
                <a:round/>
                <a:headEnd/>
                <a:tailEnd/>
              </a:ln>
            </p:spPr>
            <p:txBody>
              <a:bodyPr/>
              <a:lstStyle/>
              <a:p>
                <a:endParaRPr lang="en-US"/>
              </a:p>
            </p:txBody>
          </p:sp>
          <p:sp>
            <p:nvSpPr>
              <p:cNvPr id="7094" name="Freeform 928"/>
              <p:cNvSpPr>
                <a:spLocks/>
              </p:cNvSpPr>
              <p:nvPr/>
            </p:nvSpPr>
            <p:spPr bwMode="auto">
              <a:xfrm>
                <a:off x="3657" y="2873"/>
                <a:ext cx="52" cy="33"/>
              </a:xfrm>
              <a:custGeom>
                <a:avLst/>
                <a:gdLst>
                  <a:gd name="T0" fmla="*/ 10 w 52"/>
                  <a:gd name="T1" fmla="*/ 0 h 33"/>
                  <a:gd name="T2" fmla="*/ 3 w 52"/>
                  <a:gd name="T3" fmla="*/ 9 h 33"/>
                  <a:gd name="T4" fmla="*/ 14 w 52"/>
                  <a:gd name="T5" fmla="*/ 9 h 33"/>
                  <a:gd name="T6" fmla="*/ 8 w 52"/>
                  <a:gd name="T7" fmla="*/ 17 h 33"/>
                  <a:gd name="T8" fmla="*/ 19 w 52"/>
                  <a:gd name="T9" fmla="*/ 15 h 33"/>
                  <a:gd name="T10" fmla="*/ 19 w 52"/>
                  <a:gd name="T11" fmla="*/ 24 h 33"/>
                  <a:gd name="T12" fmla="*/ 26 w 52"/>
                  <a:gd name="T13" fmla="*/ 16 h 33"/>
                  <a:gd name="T14" fmla="*/ 30 w 52"/>
                  <a:gd name="T15" fmla="*/ 24 h 33"/>
                  <a:gd name="T16" fmla="*/ 32 w 52"/>
                  <a:gd name="T17" fmla="*/ 15 h 33"/>
                  <a:gd name="T18" fmla="*/ 38 w 52"/>
                  <a:gd name="T19" fmla="*/ 16 h 33"/>
                  <a:gd name="T20" fmla="*/ 36 w 52"/>
                  <a:gd name="T21" fmla="*/ 10 h 33"/>
                  <a:gd name="T22" fmla="*/ 43 w 52"/>
                  <a:gd name="T23" fmla="*/ 10 h 33"/>
                  <a:gd name="T24" fmla="*/ 41 w 52"/>
                  <a:gd name="T25" fmla="*/ 5 h 33"/>
                  <a:gd name="T26" fmla="*/ 51 w 52"/>
                  <a:gd name="T27" fmla="*/ 4 h 33"/>
                  <a:gd name="T28" fmla="*/ 43 w 52"/>
                  <a:gd name="T29" fmla="*/ 17 h 33"/>
                  <a:gd name="T30" fmla="*/ 34 w 52"/>
                  <a:gd name="T31" fmla="*/ 27 h 33"/>
                  <a:gd name="T32" fmla="*/ 22 w 52"/>
                  <a:gd name="T33" fmla="*/ 32 h 33"/>
                  <a:gd name="T34" fmla="*/ 10 w 52"/>
                  <a:gd name="T35" fmla="*/ 32 h 33"/>
                  <a:gd name="T36" fmla="*/ 2 w 52"/>
                  <a:gd name="T37" fmla="*/ 26 h 33"/>
                  <a:gd name="T38" fmla="*/ 0 w 52"/>
                  <a:gd name="T39" fmla="*/ 17 h 33"/>
                  <a:gd name="T40" fmla="*/ 0 w 52"/>
                  <a:gd name="T41" fmla="*/ 10 h 33"/>
                  <a:gd name="T42" fmla="*/ 0 w 52"/>
                  <a:gd name="T43" fmla="*/ 9 h 33"/>
                  <a:gd name="T44" fmla="*/ 2 w 52"/>
                  <a:gd name="T45" fmla="*/ 4 h 33"/>
                  <a:gd name="T46" fmla="*/ 10 w 52"/>
                  <a:gd name="T47" fmla="*/ 0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33"/>
                  <a:gd name="T74" fmla="*/ 52 w 52"/>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33">
                    <a:moveTo>
                      <a:pt x="10" y="0"/>
                    </a:moveTo>
                    <a:lnTo>
                      <a:pt x="3" y="9"/>
                    </a:lnTo>
                    <a:lnTo>
                      <a:pt x="14" y="9"/>
                    </a:lnTo>
                    <a:lnTo>
                      <a:pt x="8" y="17"/>
                    </a:lnTo>
                    <a:lnTo>
                      <a:pt x="19" y="15"/>
                    </a:lnTo>
                    <a:lnTo>
                      <a:pt x="19" y="24"/>
                    </a:lnTo>
                    <a:lnTo>
                      <a:pt x="26" y="16"/>
                    </a:lnTo>
                    <a:lnTo>
                      <a:pt x="30" y="24"/>
                    </a:lnTo>
                    <a:lnTo>
                      <a:pt x="32" y="15"/>
                    </a:lnTo>
                    <a:lnTo>
                      <a:pt x="38" y="16"/>
                    </a:lnTo>
                    <a:lnTo>
                      <a:pt x="36" y="10"/>
                    </a:lnTo>
                    <a:lnTo>
                      <a:pt x="43" y="10"/>
                    </a:lnTo>
                    <a:lnTo>
                      <a:pt x="41" y="5"/>
                    </a:lnTo>
                    <a:lnTo>
                      <a:pt x="51" y="4"/>
                    </a:lnTo>
                    <a:lnTo>
                      <a:pt x="43" y="17"/>
                    </a:lnTo>
                    <a:lnTo>
                      <a:pt x="34" y="27"/>
                    </a:lnTo>
                    <a:lnTo>
                      <a:pt x="22" y="32"/>
                    </a:lnTo>
                    <a:lnTo>
                      <a:pt x="10" y="32"/>
                    </a:lnTo>
                    <a:lnTo>
                      <a:pt x="2" y="26"/>
                    </a:lnTo>
                    <a:lnTo>
                      <a:pt x="0" y="17"/>
                    </a:lnTo>
                    <a:lnTo>
                      <a:pt x="0" y="10"/>
                    </a:lnTo>
                    <a:lnTo>
                      <a:pt x="0" y="9"/>
                    </a:lnTo>
                    <a:lnTo>
                      <a:pt x="2" y="4"/>
                    </a:lnTo>
                    <a:lnTo>
                      <a:pt x="10" y="0"/>
                    </a:lnTo>
                  </a:path>
                </a:pathLst>
              </a:custGeom>
              <a:solidFill>
                <a:srgbClr val="000000"/>
              </a:solidFill>
              <a:ln w="9525" cap="rnd">
                <a:noFill/>
                <a:round/>
                <a:headEnd/>
                <a:tailEnd/>
              </a:ln>
            </p:spPr>
            <p:txBody>
              <a:bodyPr/>
              <a:lstStyle/>
              <a:p>
                <a:endParaRPr lang="en-US"/>
              </a:p>
            </p:txBody>
          </p:sp>
          <p:sp>
            <p:nvSpPr>
              <p:cNvPr id="7095" name="Freeform 929"/>
              <p:cNvSpPr>
                <a:spLocks/>
              </p:cNvSpPr>
              <p:nvPr/>
            </p:nvSpPr>
            <p:spPr bwMode="auto">
              <a:xfrm>
                <a:off x="3635" y="2888"/>
                <a:ext cx="71" cy="302"/>
              </a:xfrm>
              <a:custGeom>
                <a:avLst/>
                <a:gdLst>
                  <a:gd name="T0" fmla="*/ 21 w 71"/>
                  <a:gd name="T1" fmla="*/ 0 h 302"/>
                  <a:gd name="T2" fmla="*/ 19 w 71"/>
                  <a:gd name="T3" fmla="*/ 12 h 302"/>
                  <a:gd name="T4" fmla="*/ 13 w 71"/>
                  <a:gd name="T5" fmla="*/ 37 h 302"/>
                  <a:gd name="T6" fmla="*/ 5 w 71"/>
                  <a:gd name="T7" fmla="*/ 60 h 302"/>
                  <a:gd name="T8" fmla="*/ 2 w 71"/>
                  <a:gd name="T9" fmla="*/ 76 h 302"/>
                  <a:gd name="T10" fmla="*/ 3 w 71"/>
                  <a:gd name="T11" fmla="*/ 94 h 302"/>
                  <a:gd name="T12" fmla="*/ 8 w 71"/>
                  <a:gd name="T13" fmla="*/ 121 h 302"/>
                  <a:gd name="T14" fmla="*/ 13 w 71"/>
                  <a:gd name="T15" fmla="*/ 148 h 302"/>
                  <a:gd name="T16" fmla="*/ 14 w 71"/>
                  <a:gd name="T17" fmla="*/ 179 h 302"/>
                  <a:gd name="T18" fmla="*/ 10 w 71"/>
                  <a:gd name="T19" fmla="*/ 191 h 302"/>
                  <a:gd name="T20" fmla="*/ 8 w 71"/>
                  <a:gd name="T21" fmla="*/ 198 h 302"/>
                  <a:gd name="T22" fmla="*/ 11 w 71"/>
                  <a:gd name="T23" fmla="*/ 204 h 302"/>
                  <a:gd name="T24" fmla="*/ 14 w 71"/>
                  <a:gd name="T25" fmla="*/ 213 h 302"/>
                  <a:gd name="T26" fmla="*/ 14 w 71"/>
                  <a:gd name="T27" fmla="*/ 220 h 302"/>
                  <a:gd name="T28" fmla="*/ 8 w 71"/>
                  <a:gd name="T29" fmla="*/ 214 h 302"/>
                  <a:gd name="T30" fmla="*/ 8 w 71"/>
                  <a:gd name="T31" fmla="*/ 232 h 302"/>
                  <a:gd name="T32" fmla="*/ 13 w 71"/>
                  <a:gd name="T33" fmla="*/ 249 h 302"/>
                  <a:gd name="T34" fmla="*/ 8 w 71"/>
                  <a:gd name="T35" fmla="*/ 245 h 302"/>
                  <a:gd name="T36" fmla="*/ 11 w 71"/>
                  <a:gd name="T37" fmla="*/ 261 h 302"/>
                  <a:gd name="T38" fmla="*/ 19 w 71"/>
                  <a:gd name="T39" fmla="*/ 285 h 302"/>
                  <a:gd name="T40" fmla="*/ 27 w 71"/>
                  <a:gd name="T41" fmla="*/ 288 h 302"/>
                  <a:gd name="T42" fmla="*/ 26 w 71"/>
                  <a:gd name="T43" fmla="*/ 277 h 302"/>
                  <a:gd name="T44" fmla="*/ 28 w 71"/>
                  <a:gd name="T45" fmla="*/ 281 h 302"/>
                  <a:gd name="T46" fmla="*/ 33 w 71"/>
                  <a:gd name="T47" fmla="*/ 291 h 302"/>
                  <a:gd name="T48" fmla="*/ 39 w 71"/>
                  <a:gd name="T49" fmla="*/ 290 h 302"/>
                  <a:gd name="T50" fmla="*/ 39 w 71"/>
                  <a:gd name="T51" fmla="*/ 277 h 302"/>
                  <a:gd name="T52" fmla="*/ 50 w 71"/>
                  <a:gd name="T53" fmla="*/ 297 h 302"/>
                  <a:gd name="T54" fmla="*/ 55 w 71"/>
                  <a:gd name="T55" fmla="*/ 297 h 302"/>
                  <a:gd name="T56" fmla="*/ 58 w 71"/>
                  <a:gd name="T57" fmla="*/ 291 h 302"/>
                  <a:gd name="T58" fmla="*/ 50 w 71"/>
                  <a:gd name="T59" fmla="*/ 275 h 302"/>
                  <a:gd name="T60" fmla="*/ 56 w 71"/>
                  <a:gd name="T61" fmla="*/ 285 h 302"/>
                  <a:gd name="T62" fmla="*/ 62 w 71"/>
                  <a:gd name="T63" fmla="*/ 291 h 302"/>
                  <a:gd name="T64" fmla="*/ 70 w 71"/>
                  <a:gd name="T65" fmla="*/ 291 h 302"/>
                  <a:gd name="T66" fmla="*/ 62 w 71"/>
                  <a:gd name="T67" fmla="*/ 293 h 302"/>
                  <a:gd name="T68" fmla="*/ 59 w 71"/>
                  <a:gd name="T69" fmla="*/ 293 h 302"/>
                  <a:gd name="T70" fmla="*/ 55 w 71"/>
                  <a:gd name="T71" fmla="*/ 301 h 302"/>
                  <a:gd name="T72" fmla="*/ 50 w 71"/>
                  <a:gd name="T73" fmla="*/ 300 h 302"/>
                  <a:gd name="T74" fmla="*/ 42 w 71"/>
                  <a:gd name="T75" fmla="*/ 293 h 302"/>
                  <a:gd name="T76" fmla="*/ 36 w 71"/>
                  <a:gd name="T77" fmla="*/ 295 h 302"/>
                  <a:gd name="T78" fmla="*/ 28 w 71"/>
                  <a:gd name="T79" fmla="*/ 291 h 302"/>
                  <a:gd name="T80" fmla="*/ 18 w 71"/>
                  <a:gd name="T81" fmla="*/ 288 h 302"/>
                  <a:gd name="T82" fmla="*/ 13 w 71"/>
                  <a:gd name="T83" fmla="*/ 278 h 302"/>
                  <a:gd name="T84" fmla="*/ 8 w 71"/>
                  <a:gd name="T85" fmla="*/ 256 h 302"/>
                  <a:gd name="T86" fmla="*/ 3 w 71"/>
                  <a:gd name="T87" fmla="*/ 213 h 302"/>
                  <a:gd name="T88" fmla="*/ 2 w 71"/>
                  <a:gd name="T89" fmla="*/ 204 h 302"/>
                  <a:gd name="T90" fmla="*/ 8 w 71"/>
                  <a:gd name="T91" fmla="*/ 181 h 302"/>
                  <a:gd name="T92" fmla="*/ 10 w 71"/>
                  <a:gd name="T93" fmla="*/ 169 h 302"/>
                  <a:gd name="T94" fmla="*/ 8 w 71"/>
                  <a:gd name="T95" fmla="*/ 146 h 302"/>
                  <a:gd name="T96" fmla="*/ 0 w 71"/>
                  <a:gd name="T97" fmla="*/ 102 h 302"/>
                  <a:gd name="T98" fmla="*/ 0 w 71"/>
                  <a:gd name="T99" fmla="*/ 81 h 302"/>
                  <a:gd name="T100" fmla="*/ 2 w 71"/>
                  <a:gd name="T101" fmla="*/ 59 h 302"/>
                  <a:gd name="T102" fmla="*/ 8 w 71"/>
                  <a:gd name="T103" fmla="*/ 37 h 302"/>
                  <a:gd name="T104" fmla="*/ 13 w 71"/>
                  <a:gd name="T105" fmla="*/ 21 h 302"/>
                  <a:gd name="T106" fmla="*/ 13 w 71"/>
                  <a:gd name="T107" fmla="*/ 0 h 302"/>
                  <a:gd name="T108" fmla="*/ 21 w 71"/>
                  <a:gd name="T109" fmla="*/ 0 h 3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302"/>
                  <a:gd name="T167" fmla="*/ 71 w 71"/>
                  <a:gd name="T168" fmla="*/ 302 h 3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302">
                    <a:moveTo>
                      <a:pt x="21" y="0"/>
                    </a:moveTo>
                    <a:lnTo>
                      <a:pt x="19" y="12"/>
                    </a:lnTo>
                    <a:lnTo>
                      <a:pt x="13" y="37"/>
                    </a:lnTo>
                    <a:lnTo>
                      <a:pt x="5" y="60"/>
                    </a:lnTo>
                    <a:lnTo>
                      <a:pt x="2" y="76"/>
                    </a:lnTo>
                    <a:lnTo>
                      <a:pt x="3" y="94"/>
                    </a:lnTo>
                    <a:lnTo>
                      <a:pt x="8" y="121"/>
                    </a:lnTo>
                    <a:lnTo>
                      <a:pt x="13" y="148"/>
                    </a:lnTo>
                    <a:lnTo>
                      <a:pt x="14" y="179"/>
                    </a:lnTo>
                    <a:lnTo>
                      <a:pt x="10" y="191"/>
                    </a:lnTo>
                    <a:lnTo>
                      <a:pt x="8" y="198"/>
                    </a:lnTo>
                    <a:lnTo>
                      <a:pt x="11" y="204"/>
                    </a:lnTo>
                    <a:lnTo>
                      <a:pt x="14" y="213"/>
                    </a:lnTo>
                    <a:lnTo>
                      <a:pt x="14" y="220"/>
                    </a:lnTo>
                    <a:lnTo>
                      <a:pt x="8" y="214"/>
                    </a:lnTo>
                    <a:lnTo>
                      <a:pt x="8" y="232"/>
                    </a:lnTo>
                    <a:lnTo>
                      <a:pt x="13" y="249"/>
                    </a:lnTo>
                    <a:lnTo>
                      <a:pt x="8" y="245"/>
                    </a:lnTo>
                    <a:lnTo>
                      <a:pt x="11" y="261"/>
                    </a:lnTo>
                    <a:lnTo>
                      <a:pt x="19" y="285"/>
                    </a:lnTo>
                    <a:lnTo>
                      <a:pt x="27" y="288"/>
                    </a:lnTo>
                    <a:lnTo>
                      <a:pt x="26" y="277"/>
                    </a:lnTo>
                    <a:lnTo>
                      <a:pt x="28" y="281"/>
                    </a:lnTo>
                    <a:lnTo>
                      <a:pt x="33" y="291"/>
                    </a:lnTo>
                    <a:lnTo>
                      <a:pt x="39" y="290"/>
                    </a:lnTo>
                    <a:lnTo>
                      <a:pt x="39" y="277"/>
                    </a:lnTo>
                    <a:lnTo>
                      <a:pt x="50" y="297"/>
                    </a:lnTo>
                    <a:lnTo>
                      <a:pt x="55" y="297"/>
                    </a:lnTo>
                    <a:lnTo>
                      <a:pt x="58" y="291"/>
                    </a:lnTo>
                    <a:lnTo>
                      <a:pt x="50" y="275"/>
                    </a:lnTo>
                    <a:lnTo>
                      <a:pt x="56" y="285"/>
                    </a:lnTo>
                    <a:lnTo>
                      <a:pt x="62" y="291"/>
                    </a:lnTo>
                    <a:lnTo>
                      <a:pt x="70" y="291"/>
                    </a:lnTo>
                    <a:lnTo>
                      <a:pt x="62" y="293"/>
                    </a:lnTo>
                    <a:lnTo>
                      <a:pt x="59" y="293"/>
                    </a:lnTo>
                    <a:lnTo>
                      <a:pt x="55" y="301"/>
                    </a:lnTo>
                    <a:lnTo>
                      <a:pt x="50" y="300"/>
                    </a:lnTo>
                    <a:lnTo>
                      <a:pt x="42" y="293"/>
                    </a:lnTo>
                    <a:lnTo>
                      <a:pt x="36" y="295"/>
                    </a:lnTo>
                    <a:lnTo>
                      <a:pt x="28" y="291"/>
                    </a:lnTo>
                    <a:lnTo>
                      <a:pt x="18" y="288"/>
                    </a:lnTo>
                    <a:lnTo>
                      <a:pt x="13" y="278"/>
                    </a:lnTo>
                    <a:lnTo>
                      <a:pt x="8" y="256"/>
                    </a:lnTo>
                    <a:lnTo>
                      <a:pt x="3" y="213"/>
                    </a:lnTo>
                    <a:lnTo>
                      <a:pt x="2" y="204"/>
                    </a:lnTo>
                    <a:lnTo>
                      <a:pt x="8" y="181"/>
                    </a:lnTo>
                    <a:lnTo>
                      <a:pt x="10" y="169"/>
                    </a:lnTo>
                    <a:lnTo>
                      <a:pt x="8" y="146"/>
                    </a:lnTo>
                    <a:lnTo>
                      <a:pt x="0" y="102"/>
                    </a:lnTo>
                    <a:lnTo>
                      <a:pt x="0" y="81"/>
                    </a:lnTo>
                    <a:lnTo>
                      <a:pt x="2" y="59"/>
                    </a:lnTo>
                    <a:lnTo>
                      <a:pt x="8" y="37"/>
                    </a:lnTo>
                    <a:lnTo>
                      <a:pt x="13" y="21"/>
                    </a:lnTo>
                    <a:lnTo>
                      <a:pt x="13" y="0"/>
                    </a:lnTo>
                    <a:lnTo>
                      <a:pt x="21" y="0"/>
                    </a:lnTo>
                  </a:path>
                </a:pathLst>
              </a:custGeom>
              <a:solidFill>
                <a:srgbClr val="000000"/>
              </a:solidFill>
              <a:ln w="9525" cap="rnd">
                <a:noFill/>
                <a:round/>
                <a:headEnd/>
                <a:tailEnd/>
              </a:ln>
            </p:spPr>
            <p:txBody>
              <a:bodyPr/>
              <a:lstStyle/>
              <a:p>
                <a:endParaRPr lang="en-US"/>
              </a:p>
            </p:txBody>
          </p:sp>
          <p:sp>
            <p:nvSpPr>
              <p:cNvPr id="7096" name="Freeform 930"/>
              <p:cNvSpPr>
                <a:spLocks/>
              </p:cNvSpPr>
              <p:nvPr/>
            </p:nvSpPr>
            <p:spPr bwMode="auto">
              <a:xfrm>
                <a:off x="3781" y="2838"/>
                <a:ext cx="241" cy="366"/>
              </a:xfrm>
              <a:custGeom>
                <a:avLst/>
                <a:gdLst>
                  <a:gd name="T0" fmla="*/ 91 w 241"/>
                  <a:gd name="T1" fmla="*/ 73 h 366"/>
                  <a:gd name="T2" fmla="*/ 97 w 241"/>
                  <a:gd name="T3" fmla="*/ 108 h 366"/>
                  <a:gd name="T4" fmla="*/ 98 w 241"/>
                  <a:gd name="T5" fmla="*/ 141 h 366"/>
                  <a:gd name="T6" fmla="*/ 83 w 241"/>
                  <a:gd name="T7" fmla="*/ 189 h 366"/>
                  <a:gd name="T8" fmla="*/ 68 w 241"/>
                  <a:gd name="T9" fmla="*/ 231 h 366"/>
                  <a:gd name="T10" fmla="*/ 72 w 241"/>
                  <a:gd name="T11" fmla="*/ 252 h 366"/>
                  <a:gd name="T12" fmla="*/ 71 w 241"/>
                  <a:gd name="T13" fmla="*/ 265 h 366"/>
                  <a:gd name="T14" fmla="*/ 69 w 241"/>
                  <a:gd name="T15" fmla="*/ 300 h 366"/>
                  <a:gd name="T16" fmla="*/ 61 w 241"/>
                  <a:gd name="T17" fmla="*/ 332 h 366"/>
                  <a:gd name="T18" fmla="*/ 53 w 241"/>
                  <a:gd name="T19" fmla="*/ 337 h 366"/>
                  <a:gd name="T20" fmla="*/ 46 w 241"/>
                  <a:gd name="T21" fmla="*/ 340 h 366"/>
                  <a:gd name="T22" fmla="*/ 35 w 241"/>
                  <a:gd name="T23" fmla="*/ 338 h 366"/>
                  <a:gd name="T24" fmla="*/ 32 w 241"/>
                  <a:gd name="T25" fmla="*/ 339 h 366"/>
                  <a:gd name="T26" fmla="*/ 21 w 241"/>
                  <a:gd name="T27" fmla="*/ 338 h 366"/>
                  <a:gd name="T28" fmla="*/ 20 w 241"/>
                  <a:gd name="T29" fmla="*/ 337 h 366"/>
                  <a:gd name="T30" fmla="*/ 9 w 241"/>
                  <a:gd name="T31" fmla="*/ 332 h 366"/>
                  <a:gd name="T32" fmla="*/ 8 w 241"/>
                  <a:gd name="T33" fmla="*/ 321 h 366"/>
                  <a:gd name="T34" fmla="*/ 0 w 241"/>
                  <a:gd name="T35" fmla="*/ 353 h 366"/>
                  <a:gd name="T36" fmla="*/ 8 w 241"/>
                  <a:gd name="T37" fmla="*/ 365 h 366"/>
                  <a:gd name="T38" fmla="*/ 20 w 241"/>
                  <a:gd name="T39" fmla="*/ 362 h 366"/>
                  <a:gd name="T40" fmla="*/ 35 w 241"/>
                  <a:gd name="T41" fmla="*/ 362 h 366"/>
                  <a:gd name="T42" fmla="*/ 45 w 241"/>
                  <a:gd name="T43" fmla="*/ 362 h 366"/>
                  <a:gd name="T44" fmla="*/ 57 w 241"/>
                  <a:gd name="T45" fmla="*/ 359 h 366"/>
                  <a:gd name="T46" fmla="*/ 66 w 241"/>
                  <a:gd name="T47" fmla="*/ 352 h 366"/>
                  <a:gd name="T48" fmla="*/ 74 w 241"/>
                  <a:gd name="T49" fmla="*/ 348 h 366"/>
                  <a:gd name="T50" fmla="*/ 80 w 241"/>
                  <a:gd name="T51" fmla="*/ 321 h 366"/>
                  <a:gd name="T52" fmla="*/ 89 w 241"/>
                  <a:gd name="T53" fmla="*/ 278 h 366"/>
                  <a:gd name="T54" fmla="*/ 89 w 241"/>
                  <a:gd name="T55" fmla="*/ 257 h 366"/>
                  <a:gd name="T56" fmla="*/ 86 w 241"/>
                  <a:gd name="T57" fmla="*/ 235 h 366"/>
                  <a:gd name="T58" fmla="*/ 100 w 241"/>
                  <a:gd name="T59" fmla="*/ 196 h 366"/>
                  <a:gd name="T60" fmla="*/ 240 w 241"/>
                  <a:gd name="T61" fmla="*/ 173 h 366"/>
                  <a:gd name="T62" fmla="*/ 100 w 241"/>
                  <a:gd name="T63" fmla="*/ 148 h 366"/>
                  <a:gd name="T64" fmla="*/ 105 w 241"/>
                  <a:gd name="T65" fmla="*/ 113 h 366"/>
                  <a:gd name="T66" fmla="*/ 97 w 241"/>
                  <a:gd name="T67" fmla="*/ 76 h 366"/>
                  <a:gd name="T68" fmla="*/ 106 w 241"/>
                  <a:gd name="T69" fmla="*/ 61 h 366"/>
                  <a:gd name="T70" fmla="*/ 116 w 241"/>
                  <a:gd name="T71" fmla="*/ 52 h 366"/>
                  <a:gd name="T72" fmla="*/ 166 w 241"/>
                  <a:gd name="T73" fmla="*/ 32 h 366"/>
                  <a:gd name="T74" fmla="*/ 168 w 241"/>
                  <a:gd name="T75" fmla="*/ 22 h 366"/>
                  <a:gd name="T76" fmla="*/ 155 w 241"/>
                  <a:gd name="T77" fmla="*/ 17 h 366"/>
                  <a:gd name="T78" fmla="*/ 228 w 241"/>
                  <a:gd name="T79" fmla="*/ 0 h 366"/>
                  <a:gd name="T80" fmla="*/ 150 w 241"/>
                  <a:gd name="T81" fmla="*/ 17 h 366"/>
                  <a:gd name="T82" fmla="*/ 142 w 241"/>
                  <a:gd name="T83" fmla="*/ 9 h 366"/>
                  <a:gd name="T84" fmla="*/ 124 w 241"/>
                  <a:gd name="T85" fmla="*/ 11 h 366"/>
                  <a:gd name="T86" fmla="*/ 108 w 241"/>
                  <a:gd name="T87" fmla="*/ 52 h 366"/>
                  <a:gd name="T88" fmla="*/ 94 w 241"/>
                  <a:gd name="T89" fmla="*/ 52 h 3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1"/>
                  <a:gd name="T136" fmla="*/ 0 h 366"/>
                  <a:gd name="T137" fmla="*/ 241 w 241"/>
                  <a:gd name="T138" fmla="*/ 366 h 3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1" h="366">
                    <a:moveTo>
                      <a:pt x="94" y="52"/>
                    </a:moveTo>
                    <a:lnTo>
                      <a:pt x="91" y="73"/>
                    </a:lnTo>
                    <a:lnTo>
                      <a:pt x="93" y="87"/>
                    </a:lnTo>
                    <a:lnTo>
                      <a:pt x="97" y="108"/>
                    </a:lnTo>
                    <a:lnTo>
                      <a:pt x="99" y="123"/>
                    </a:lnTo>
                    <a:lnTo>
                      <a:pt x="98" y="141"/>
                    </a:lnTo>
                    <a:lnTo>
                      <a:pt x="93" y="164"/>
                    </a:lnTo>
                    <a:lnTo>
                      <a:pt x="83" y="189"/>
                    </a:lnTo>
                    <a:lnTo>
                      <a:pt x="72" y="216"/>
                    </a:lnTo>
                    <a:lnTo>
                      <a:pt x="68" y="231"/>
                    </a:lnTo>
                    <a:lnTo>
                      <a:pt x="68" y="240"/>
                    </a:lnTo>
                    <a:lnTo>
                      <a:pt x="72" y="252"/>
                    </a:lnTo>
                    <a:lnTo>
                      <a:pt x="72" y="258"/>
                    </a:lnTo>
                    <a:lnTo>
                      <a:pt x="71" y="265"/>
                    </a:lnTo>
                    <a:lnTo>
                      <a:pt x="71" y="279"/>
                    </a:lnTo>
                    <a:lnTo>
                      <a:pt x="69" y="300"/>
                    </a:lnTo>
                    <a:lnTo>
                      <a:pt x="64" y="317"/>
                    </a:lnTo>
                    <a:lnTo>
                      <a:pt x="61" y="332"/>
                    </a:lnTo>
                    <a:lnTo>
                      <a:pt x="53" y="338"/>
                    </a:lnTo>
                    <a:lnTo>
                      <a:pt x="53" y="337"/>
                    </a:lnTo>
                    <a:lnTo>
                      <a:pt x="52" y="325"/>
                    </a:lnTo>
                    <a:lnTo>
                      <a:pt x="46" y="340"/>
                    </a:lnTo>
                    <a:lnTo>
                      <a:pt x="37" y="342"/>
                    </a:lnTo>
                    <a:lnTo>
                      <a:pt x="35" y="338"/>
                    </a:lnTo>
                    <a:lnTo>
                      <a:pt x="38" y="321"/>
                    </a:lnTo>
                    <a:lnTo>
                      <a:pt x="32" y="339"/>
                    </a:lnTo>
                    <a:lnTo>
                      <a:pt x="25" y="340"/>
                    </a:lnTo>
                    <a:lnTo>
                      <a:pt x="21" y="338"/>
                    </a:lnTo>
                    <a:lnTo>
                      <a:pt x="26" y="318"/>
                    </a:lnTo>
                    <a:lnTo>
                      <a:pt x="20" y="337"/>
                    </a:lnTo>
                    <a:lnTo>
                      <a:pt x="12" y="338"/>
                    </a:lnTo>
                    <a:lnTo>
                      <a:pt x="9" y="332"/>
                    </a:lnTo>
                    <a:lnTo>
                      <a:pt x="12" y="314"/>
                    </a:lnTo>
                    <a:lnTo>
                      <a:pt x="8" y="321"/>
                    </a:lnTo>
                    <a:lnTo>
                      <a:pt x="8" y="335"/>
                    </a:lnTo>
                    <a:lnTo>
                      <a:pt x="0" y="353"/>
                    </a:lnTo>
                    <a:lnTo>
                      <a:pt x="0" y="360"/>
                    </a:lnTo>
                    <a:lnTo>
                      <a:pt x="8" y="365"/>
                    </a:lnTo>
                    <a:lnTo>
                      <a:pt x="17" y="363"/>
                    </a:lnTo>
                    <a:lnTo>
                      <a:pt x="20" y="362"/>
                    </a:lnTo>
                    <a:lnTo>
                      <a:pt x="26" y="365"/>
                    </a:lnTo>
                    <a:lnTo>
                      <a:pt x="35" y="362"/>
                    </a:lnTo>
                    <a:lnTo>
                      <a:pt x="37" y="360"/>
                    </a:lnTo>
                    <a:lnTo>
                      <a:pt x="45" y="362"/>
                    </a:lnTo>
                    <a:lnTo>
                      <a:pt x="52" y="357"/>
                    </a:lnTo>
                    <a:lnTo>
                      <a:pt x="57" y="359"/>
                    </a:lnTo>
                    <a:lnTo>
                      <a:pt x="64" y="357"/>
                    </a:lnTo>
                    <a:lnTo>
                      <a:pt x="66" y="352"/>
                    </a:lnTo>
                    <a:lnTo>
                      <a:pt x="68" y="349"/>
                    </a:lnTo>
                    <a:lnTo>
                      <a:pt x="74" y="348"/>
                    </a:lnTo>
                    <a:lnTo>
                      <a:pt x="77" y="338"/>
                    </a:lnTo>
                    <a:lnTo>
                      <a:pt x="80" y="321"/>
                    </a:lnTo>
                    <a:lnTo>
                      <a:pt x="82" y="300"/>
                    </a:lnTo>
                    <a:lnTo>
                      <a:pt x="89" y="278"/>
                    </a:lnTo>
                    <a:lnTo>
                      <a:pt x="90" y="263"/>
                    </a:lnTo>
                    <a:lnTo>
                      <a:pt x="89" y="257"/>
                    </a:lnTo>
                    <a:lnTo>
                      <a:pt x="83" y="245"/>
                    </a:lnTo>
                    <a:lnTo>
                      <a:pt x="86" y="235"/>
                    </a:lnTo>
                    <a:lnTo>
                      <a:pt x="90" y="216"/>
                    </a:lnTo>
                    <a:lnTo>
                      <a:pt x="100" y="196"/>
                    </a:lnTo>
                    <a:lnTo>
                      <a:pt x="108" y="173"/>
                    </a:lnTo>
                    <a:lnTo>
                      <a:pt x="240" y="173"/>
                    </a:lnTo>
                    <a:lnTo>
                      <a:pt x="240" y="148"/>
                    </a:lnTo>
                    <a:lnTo>
                      <a:pt x="100" y="148"/>
                    </a:lnTo>
                    <a:lnTo>
                      <a:pt x="105" y="129"/>
                    </a:lnTo>
                    <a:lnTo>
                      <a:pt x="105" y="113"/>
                    </a:lnTo>
                    <a:lnTo>
                      <a:pt x="100" y="95"/>
                    </a:lnTo>
                    <a:lnTo>
                      <a:pt x="97" y="76"/>
                    </a:lnTo>
                    <a:lnTo>
                      <a:pt x="97" y="69"/>
                    </a:lnTo>
                    <a:lnTo>
                      <a:pt x="106" y="61"/>
                    </a:lnTo>
                    <a:lnTo>
                      <a:pt x="124" y="58"/>
                    </a:lnTo>
                    <a:lnTo>
                      <a:pt x="116" y="52"/>
                    </a:lnTo>
                    <a:lnTo>
                      <a:pt x="131" y="43"/>
                    </a:lnTo>
                    <a:lnTo>
                      <a:pt x="166" y="32"/>
                    </a:lnTo>
                    <a:lnTo>
                      <a:pt x="196" y="22"/>
                    </a:lnTo>
                    <a:lnTo>
                      <a:pt x="168" y="22"/>
                    </a:lnTo>
                    <a:lnTo>
                      <a:pt x="124" y="34"/>
                    </a:lnTo>
                    <a:lnTo>
                      <a:pt x="155" y="17"/>
                    </a:lnTo>
                    <a:lnTo>
                      <a:pt x="203" y="4"/>
                    </a:lnTo>
                    <a:lnTo>
                      <a:pt x="228" y="0"/>
                    </a:lnTo>
                    <a:lnTo>
                      <a:pt x="198" y="3"/>
                    </a:lnTo>
                    <a:lnTo>
                      <a:pt x="150" y="17"/>
                    </a:lnTo>
                    <a:lnTo>
                      <a:pt x="130" y="26"/>
                    </a:lnTo>
                    <a:lnTo>
                      <a:pt x="142" y="9"/>
                    </a:lnTo>
                    <a:lnTo>
                      <a:pt x="137" y="8"/>
                    </a:lnTo>
                    <a:lnTo>
                      <a:pt x="124" y="11"/>
                    </a:lnTo>
                    <a:lnTo>
                      <a:pt x="120" y="38"/>
                    </a:lnTo>
                    <a:lnTo>
                      <a:pt x="108" y="52"/>
                    </a:lnTo>
                    <a:lnTo>
                      <a:pt x="100" y="56"/>
                    </a:lnTo>
                    <a:lnTo>
                      <a:pt x="94" y="52"/>
                    </a:lnTo>
                  </a:path>
                </a:pathLst>
              </a:custGeom>
              <a:solidFill>
                <a:srgbClr val="000000"/>
              </a:solidFill>
              <a:ln w="9525" cap="rnd">
                <a:noFill/>
                <a:round/>
                <a:headEnd/>
                <a:tailEnd/>
              </a:ln>
            </p:spPr>
            <p:txBody>
              <a:bodyPr/>
              <a:lstStyle/>
              <a:p>
                <a:endParaRPr lang="en-US"/>
              </a:p>
            </p:txBody>
          </p:sp>
          <p:sp>
            <p:nvSpPr>
              <p:cNvPr id="7097" name="Freeform 931"/>
              <p:cNvSpPr>
                <a:spLocks/>
              </p:cNvSpPr>
              <p:nvPr/>
            </p:nvSpPr>
            <p:spPr bwMode="auto">
              <a:xfrm>
                <a:off x="3685" y="2898"/>
                <a:ext cx="118" cy="302"/>
              </a:xfrm>
              <a:custGeom>
                <a:avLst/>
                <a:gdLst>
                  <a:gd name="T0" fmla="*/ 66 w 118"/>
                  <a:gd name="T1" fmla="*/ 11 h 302"/>
                  <a:gd name="T2" fmla="*/ 52 w 118"/>
                  <a:gd name="T3" fmla="*/ 29 h 302"/>
                  <a:gd name="T4" fmla="*/ 48 w 118"/>
                  <a:gd name="T5" fmla="*/ 44 h 302"/>
                  <a:gd name="T6" fmla="*/ 47 w 118"/>
                  <a:gd name="T7" fmla="*/ 64 h 302"/>
                  <a:gd name="T8" fmla="*/ 41 w 118"/>
                  <a:gd name="T9" fmla="*/ 84 h 302"/>
                  <a:gd name="T10" fmla="*/ 41 w 118"/>
                  <a:gd name="T11" fmla="*/ 89 h 302"/>
                  <a:gd name="T12" fmla="*/ 106 w 118"/>
                  <a:gd name="T13" fmla="*/ 89 h 302"/>
                  <a:gd name="T14" fmla="*/ 117 w 118"/>
                  <a:gd name="T15" fmla="*/ 114 h 302"/>
                  <a:gd name="T16" fmla="*/ 47 w 118"/>
                  <a:gd name="T17" fmla="*/ 114 h 302"/>
                  <a:gd name="T18" fmla="*/ 39 w 118"/>
                  <a:gd name="T19" fmla="*/ 134 h 302"/>
                  <a:gd name="T20" fmla="*/ 33 w 118"/>
                  <a:gd name="T21" fmla="*/ 159 h 302"/>
                  <a:gd name="T22" fmla="*/ 33 w 118"/>
                  <a:gd name="T23" fmla="*/ 174 h 302"/>
                  <a:gd name="T24" fmla="*/ 35 w 118"/>
                  <a:gd name="T25" fmla="*/ 194 h 302"/>
                  <a:gd name="T26" fmla="*/ 35 w 118"/>
                  <a:gd name="T27" fmla="*/ 207 h 302"/>
                  <a:gd name="T28" fmla="*/ 33 w 118"/>
                  <a:gd name="T29" fmla="*/ 226 h 302"/>
                  <a:gd name="T30" fmla="*/ 39 w 118"/>
                  <a:gd name="T31" fmla="*/ 243 h 302"/>
                  <a:gd name="T32" fmla="*/ 48 w 118"/>
                  <a:gd name="T33" fmla="*/ 257 h 302"/>
                  <a:gd name="T34" fmla="*/ 52 w 118"/>
                  <a:gd name="T35" fmla="*/ 278 h 302"/>
                  <a:gd name="T36" fmla="*/ 60 w 118"/>
                  <a:gd name="T37" fmla="*/ 293 h 302"/>
                  <a:gd name="T38" fmla="*/ 56 w 118"/>
                  <a:gd name="T39" fmla="*/ 301 h 302"/>
                  <a:gd name="T40" fmla="*/ 48 w 118"/>
                  <a:gd name="T41" fmla="*/ 301 h 302"/>
                  <a:gd name="T42" fmla="*/ 41 w 118"/>
                  <a:gd name="T43" fmla="*/ 298 h 302"/>
                  <a:gd name="T44" fmla="*/ 33 w 118"/>
                  <a:gd name="T45" fmla="*/ 301 h 302"/>
                  <a:gd name="T46" fmla="*/ 29 w 118"/>
                  <a:gd name="T47" fmla="*/ 298 h 302"/>
                  <a:gd name="T48" fmla="*/ 18 w 118"/>
                  <a:gd name="T49" fmla="*/ 301 h 302"/>
                  <a:gd name="T50" fmla="*/ 14 w 118"/>
                  <a:gd name="T51" fmla="*/ 298 h 302"/>
                  <a:gd name="T52" fmla="*/ 8 w 118"/>
                  <a:gd name="T53" fmla="*/ 298 h 302"/>
                  <a:gd name="T54" fmla="*/ 2 w 118"/>
                  <a:gd name="T55" fmla="*/ 294 h 302"/>
                  <a:gd name="T56" fmla="*/ 0 w 118"/>
                  <a:gd name="T57" fmla="*/ 289 h 302"/>
                  <a:gd name="T58" fmla="*/ 8 w 118"/>
                  <a:gd name="T59" fmla="*/ 288 h 302"/>
                  <a:gd name="T60" fmla="*/ 8 w 118"/>
                  <a:gd name="T61" fmla="*/ 284 h 302"/>
                  <a:gd name="T62" fmla="*/ 19 w 118"/>
                  <a:gd name="T63" fmla="*/ 281 h 302"/>
                  <a:gd name="T64" fmla="*/ 29 w 118"/>
                  <a:gd name="T65" fmla="*/ 284 h 302"/>
                  <a:gd name="T66" fmla="*/ 33 w 118"/>
                  <a:gd name="T67" fmla="*/ 279 h 302"/>
                  <a:gd name="T68" fmla="*/ 33 w 118"/>
                  <a:gd name="T69" fmla="*/ 266 h 302"/>
                  <a:gd name="T70" fmla="*/ 27 w 118"/>
                  <a:gd name="T71" fmla="*/ 247 h 302"/>
                  <a:gd name="T72" fmla="*/ 19 w 118"/>
                  <a:gd name="T73" fmla="*/ 231 h 302"/>
                  <a:gd name="T74" fmla="*/ 10 w 118"/>
                  <a:gd name="T75" fmla="*/ 216 h 302"/>
                  <a:gd name="T76" fmla="*/ 8 w 118"/>
                  <a:gd name="T77" fmla="*/ 204 h 302"/>
                  <a:gd name="T78" fmla="*/ 10 w 118"/>
                  <a:gd name="T79" fmla="*/ 189 h 302"/>
                  <a:gd name="T80" fmla="*/ 8 w 118"/>
                  <a:gd name="T81" fmla="*/ 174 h 302"/>
                  <a:gd name="T82" fmla="*/ 8 w 118"/>
                  <a:gd name="T83" fmla="*/ 151 h 302"/>
                  <a:gd name="T84" fmla="*/ 18 w 118"/>
                  <a:gd name="T85" fmla="*/ 117 h 302"/>
                  <a:gd name="T86" fmla="*/ 31 w 118"/>
                  <a:gd name="T87" fmla="*/ 95 h 302"/>
                  <a:gd name="T88" fmla="*/ 36 w 118"/>
                  <a:gd name="T89" fmla="*/ 79 h 302"/>
                  <a:gd name="T90" fmla="*/ 41 w 118"/>
                  <a:gd name="T91" fmla="*/ 62 h 302"/>
                  <a:gd name="T92" fmla="*/ 42 w 118"/>
                  <a:gd name="T93" fmla="*/ 39 h 302"/>
                  <a:gd name="T94" fmla="*/ 48 w 118"/>
                  <a:gd name="T95" fmla="*/ 25 h 302"/>
                  <a:gd name="T96" fmla="*/ 60 w 118"/>
                  <a:gd name="T97" fmla="*/ 8 h 302"/>
                  <a:gd name="T98" fmla="*/ 75 w 118"/>
                  <a:gd name="T99" fmla="*/ 0 h 302"/>
                  <a:gd name="T100" fmla="*/ 66 w 118"/>
                  <a:gd name="T101" fmla="*/ 11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8"/>
                  <a:gd name="T154" fmla="*/ 0 h 302"/>
                  <a:gd name="T155" fmla="*/ 118 w 118"/>
                  <a:gd name="T156" fmla="*/ 302 h 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8" h="302">
                    <a:moveTo>
                      <a:pt x="66" y="11"/>
                    </a:moveTo>
                    <a:lnTo>
                      <a:pt x="52" y="29"/>
                    </a:lnTo>
                    <a:lnTo>
                      <a:pt x="48" y="44"/>
                    </a:lnTo>
                    <a:lnTo>
                      <a:pt x="47" y="64"/>
                    </a:lnTo>
                    <a:lnTo>
                      <a:pt x="41" y="84"/>
                    </a:lnTo>
                    <a:lnTo>
                      <a:pt x="41" y="89"/>
                    </a:lnTo>
                    <a:lnTo>
                      <a:pt x="106" y="89"/>
                    </a:lnTo>
                    <a:lnTo>
                      <a:pt x="117" y="114"/>
                    </a:lnTo>
                    <a:lnTo>
                      <a:pt x="47" y="114"/>
                    </a:lnTo>
                    <a:lnTo>
                      <a:pt x="39" y="134"/>
                    </a:lnTo>
                    <a:lnTo>
                      <a:pt x="33" y="159"/>
                    </a:lnTo>
                    <a:lnTo>
                      <a:pt x="33" y="174"/>
                    </a:lnTo>
                    <a:lnTo>
                      <a:pt x="35" y="194"/>
                    </a:lnTo>
                    <a:lnTo>
                      <a:pt x="35" y="207"/>
                    </a:lnTo>
                    <a:lnTo>
                      <a:pt x="33" y="226"/>
                    </a:lnTo>
                    <a:lnTo>
                      <a:pt x="39" y="243"/>
                    </a:lnTo>
                    <a:lnTo>
                      <a:pt x="48" y="257"/>
                    </a:lnTo>
                    <a:lnTo>
                      <a:pt x="52" y="278"/>
                    </a:lnTo>
                    <a:lnTo>
                      <a:pt x="60" y="293"/>
                    </a:lnTo>
                    <a:lnTo>
                      <a:pt x="56" y="301"/>
                    </a:lnTo>
                    <a:lnTo>
                      <a:pt x="48" y="301"/>
                    </a:lnTo>
                    <a:lnTo>
                      <a:pt x="41" y="298"/>
                    </a:lnTo>
                    <a:lnTo>
                      <a:pt x="33" y="301"/>
                    </a:lnTo>
                    <a:lnTo>
                      <a:pt x="29" y="298"/>
                    </a:lnTo>
                    <a:lnTo>
                      <a:pt x="18" y="301"/>
                    </a:lnTo>
                    <a:lnTo>
                      <a:pt x="14" y="298"/>
                    </a:lnTo>
                    <a:lnTo>
                      <a:pt x="8" y="298"/>
                    </a:lnTo>
                    <a:lnTo>
                      <a:pt x="2" y="294"/>
                    </a:lnTo>
                    <a:lnTo>
                      <a:pt x="0" y="289"/>
                    </a:lnTo>
                    <a:lnTo>
                      <a:pt x="8" y="288"/>
                    </a:lnTo>
                    <a:lnTo>
                      <a:pt x="8" y="284"/>
                    </a:lnTo>
                    <a:lnTo>
                      <a:pt x="19" y="281"/>
                    </a:lnTo>
                    <a:lnTo>
                      <a:pt x="29" y="284"/>
                    </a:lnTo>
                    <a:lnTo>
                      <a:pt x="33" y="279"/>
                    </a:lnTo>
                    <a:lnTo>
                      <a:pt x="33" y="266"/>
                    </a:lnTo>
                    <a:lnTo>
                      <a:pt x="27" y="247"/>
                    </a:lnTo>
                    <a:lnTo>
                      <a:pt x="19" y="231"/>
                    </a:lnTo>
                    <a:lnTo>
                      <a:pt x="10" y="216"/>
                    </a:lnTo>
                    <a:lnTo>
                      <a:pt x="8" y="204"/>
                    </a:lnTo>
                    <a:lnTo>
                      <a:pt x="10" y="189"/>
                    </a:lnTo>
                    <a:lnTo>
                      <a:pt x="8" y="174"/>
                    </a:lnTo>
                    <a:lnTo>
                      <a:pt x="8" y="151"/>
                    </a:lnTo>
                    <a:lnTo>
                      <a:pt x="18" y="117"/>
                    </a:lnTo>
                    <a:lnTo>
                      <a:pt x="31" y="95"/>
                    </a:lnTo>
                    <a:lnTo>
                      <a:pt x="36" y="79"/>
                    </a:lnTo>
                    <a:lnTo>
                      <a:pt x="41" y="62"/>
                    </a:lnTo>
                    <a:lnTo>
                      <a:pt x="42" y="39"/>
                    </a:lnTo>
                    <a:lnTo>
                      <a:pt x="48" y="25"/>
                    </a:lnTo>
                    <a:lnTo>
                      <a:pt x="60" y="8"/>
                    </a:lnTo>
                    <a:lnTo>
                      <a:pt x="75" y="0"/>
                    </a:lnTo>
                    <a:lnTo>
                      <a:pt x="66" y="11"/>
                    </a:lnTo>
                  </a:path>
                </a:pathLst>
              </a:custGeom>
              <a:solidFill>
                <a:srgbClr val="000000"/>
              </a:solidFill>
              <a:ln w="9525" cap="rnd">
                <a:noFill/>
                <a:round/>
                <a:headEnd/>
                <a:tailEnd/>
              </a:ln>
            </p:spPr>
            <p:txBody>
              <a:bodyPr/>
              <a:lstStyle/>
              <a:p>
                <a:endParaRPr lang="en-US"/>
              </a:p>
            </p:txBody>
          </p:sp>
          <p:sp>
            <p:nvSpPr>
              <p:cNvPr id="7098" name="Freeform 932"/>
              <p:cNvSpPr>
                <a:spLocks/>
              </p:cNvSpPr>
              <p:nvPr/>
            </p:nvSpPr>
            <p:spPr bwMode="auto">
              <a:xfrm>
                <a:off x="3573" y="2855"/>
                <a:ext cx="75" cy="29"/>
              </a:xfrm>
              <a:custGeom>
                <a:avLst/>
                <a:gdLst>
                  <a:gd name="T0" fmla="*/ 70 w 75"/>
                  <a:gd name="T1" fmla="*/ 28 h 29"/>
                  <a:gd name="T2" fmla="*/ 39 w 75"/>
                  <a:gd name="T3" fmla="*/ 17 h 29"/>
                  <a:gd name="T4" fmla="*/ 50 w 75"/>
                  <a:gd name="T5" fmla="*/ 14 h 29"/>
                  <a:gd name="T6" fmla="*/ 23 w 75"/>
                  <a:gd name="T7" fmla="*/ 3 h 29"/>
                  <a:gd name="T8" fmla="*/ 0 w 75"/>
                  <a:gd name="T9" fmla="*/ 0 h 29"/>
                  <a:gd name="T10" fmla="*/ 31 w 75"/>
                  <a:gd name="T11" fmla="*/ 0 h 29"/>
                  <a:gd name="T12" fmla="*/ 74 w 75"/>
                  <a:gd name="T13" fmla="*/ 7 h 29"/>
                  <a:gd name="T14" fmla="*/ 70 w 75"/>
                  <a:gd name="T15" fmla="*/ 28 h 29"/>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29"/>
                  <a:gd name="T26" fmla="*/ 75 w 7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29">
                    <a:moveTo>
                      <a:pt x="70" y="28"/>
                    </a:moveTo>
                    <a:lnTo>
                      <a:pt x="39" y="17"/>
                    </a:lnTo>
                    <a:lnTo>
                      <a:pt x="50" y="14"/>
                    </a:lnTo>
                    <a:lnTo>
                      <a:pt x="23" y="3"/>
                    </a:lnTo>
                    <a:lnTo>
                      <a:pt x="0" y="0"/>
                    </a:lnTo>
                    <a:lnTo>
                      <a:pt x="31" y="0"/>
                    </a:lnTo>
                    <a:lnTo>
                      <a:pt x="74" y="7"/>
                    </a:lnTo>
                    <a:lnTo>
                      <a:pt x="70" y="28"/>
                    </a:lnTo>
                  </a:path>
                </a:pathLst>
              </a:custGeom>
              <a:solidFill>
                <a:srgbClr val="000000"/>
              </a:solidFill>
              <a:ln w="9525" cap="rnd">
                <a:noFill/>
                <a:round/>
                <a:headEnd/>
                <a:tailEnd/>
              </a:ln>
            </p:spPr>
            <p:txBody>
              <a:bodyPr/>
              <a:lstStyle/>
              <a:p>
                <a:endParaRPr lang="en-US"/>
              </a:p>
            </p:txBody>
          </p:sp>
          <p:sp>
            <p:nvSpPr>
              <p:cNvPr id="7099" name="Freeform 933"/>
              <p:cNvSpPr>
                <a:spLocks/>
              </p:cNvSpPr>
              <p:nvPr/>
            </p:nvSpPr>
            <p:spPr bwMode="auto">
              <a:xfrm>
                <a:off x="3529" y="2842"/>
                <a:ext cx="122" cy="17"/>
              </a:xfrm>
              <a:custGeom>
                <a:avLst/>
                <a:gdLst>
                  <a:gd name="T0" fmla="*/ 119 w 122"/>
                  <a:gd name="T1" fmla="*/ 16 h 17"/>
                  <a:gd name="T2" fmla="*/ 88 w 122"/>
                  <a:gd name="T3" fmla="*/ 5 h 17"/>
                  <a:gd name="T4" fmla="*/ 56 w 122"/>
                  <a:gd name="T5" fmla="*/ 2 h 17"/>
                  <a:gd name="T6" fmla="*/ 0 w 122"/>
                  <a:gd name="T7" fmla="*/ 2 h 17"/>
                  <a:gd name="T8" fmla="*/ 5 w 122"/>
                  <a:gd name="T9" fmla="*/ 0 h 17"/>
                  <a:gd name="T10" fmla="*/ 67 w 122"/>
                  <a:gd name="T11" fmla="*/ 0 h 17"/>
                  <a:gd name="T12" fmla="*/ 99 w 122"/>
                  <a:gd name="T13" fmla="*/ 2 h 17"/>
                  <a:gd name="T14" fmla="*/ 121 w 122"/>
                  <a:gd name="T15" fmla="*/ 5 h 17"/>
                  <a:gd name="T16" fmla="*/ 119 w 1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7"/>
                  <a:gd name="T29" fmla="*/ 122 w 1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7">
                    <a:moveTo>
                      <a:pt x="119" y="16"/>
                    </a:moveTo>
                    <a:lnTo>
                      <a:pt x="88" y="5"/>
                    </a:lnTo>
                    <a:lnTo>
                      <a:pt x="56" y="2"/>
                    </a:lnTo>
                    <a:lnTo>
                      <a:pt x="0" y="2"/>
                    </a:lnTo>
                    <a:lnTo>
                      <a:pt x="5" y="0"/>
                    </a:lnTo>
                    <a:lnTo>
                      <a:pt x="67" y="0"/>
                    </a:lnTo>
                    <a:lnTo>
                      <a:pt x="99" y="2"/>
                    </a:lnTo>
                    <a:lnTo>
                      <a:pt x="121" y="5"/>
                    </a:lnTo>
                    <a:lnTo>
                      <a:pt x="119" y="16"/>
                    </a:lnTo>
                  </a:path>
                </a:pathLst>
              </a:custGeom>
              <a:solidFill>
                <a:srgbClr val="000000"/>
              </a:solidFill>
              <a:ln w="9525" cap="rnd">
                <a:noFill/>
                <a:round/>
                <a:headEnd/>
                <a:tailEnd/>
              </a:ln>
            </p:spPr>
            <p:txBody>
              <a:bodyPr/>
              <a:lstStyle/>
              <a:p>
                <a:endParaRPr lang="en-US"/>
              </a:p>
            </p:txBody>
          </p:sp>
          <p:sp>
            <p:nvSpPr>
              <p:cNvPr id="7100" name="Freeform 934"/>
              <p:cNvSpPr>
                <a:spLocks/>
              </p:cNvSpPr>
              <p:nvPr/>
            </p:nvSpPr>
            <p:spPr bwMode="auto">
              <a:xfrm>
                <a:off x="3908" y="2838"/>
                <a:ext cx="114" cy="17"/>
              </a:xfrm>
              <a:custGeom>
                <a:avLst/>
                <a:gdLst>
                  <a:gd name="T0" fmla="*/ 0 w 114"/>
                  <a:gd name="T1" fmla="*/ 9 h 17"/>
                  <a:gd name="T2" fmla="*/ 35 w 114"/>
                  <a:gd name="T3" fmla="*/ 4 h 17"/>
                  <a:gd name="T4" fmla="*/ 113 w 114"/>
                  <a:gd name="T5" fmla="*/ 0 h 17"/>
                  <a:gd name="T6" fmla="*/ 37 w 114"/>
                  <a:gd name="T7" fmla="*/ 6 h 17"/>
                  <a:gd name="T8" fmla="*/ 1 w 114"/>
                  <a:gd name="T9" fmla="*/ 16 h 17"/>
                  <a:gd name="T10" fmla="*/ 0 w 114"/>
                  <a:gd name="T11" fmla="*/ 9 h 17"/>
                  <a:gd name="T12" fmla="*/ 0 60000 65536"/>
                  <a:gd name="T13" fmla="*/ 0 60000 65536"/>
                  <a:gd name="T14" fmla="*/ 0 60000 65536"/>
                  <a:gd name="T15" fmla="*/ 0 60000 65536"/>
                  <a:gd name="T16" fmla="*/ 0 60000 65536"/>
                  <a:gd name="T17" fmla="*/ 0 60000 65536"/>
                  <a:gd name="T18" fmla="*/ 0 w 114"/>
                  <a:gd name="T19" fmla="*/ 0 h 17"/>
                  <a:gd name="T20" fmla="*/ 114 w 11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14" h="17">
                    <a:moveTo>
                      <a:pt x="0" y="9"/>
                    </a:moveTo>
                    <a:lnTo>
                      <a:pt x="35" y="4"/>
                    </a:lnTo>
                    <a:lnTo>
                      <a:pt x="113" y="0"/>
                    </a:lnTo>
                    <a:lnTo>
                      <a:pt x="37" y="6"/>
                    </a:lnTo>
                    <a:lnTo>
                      <a:pt x="1" y="16"/>
                    </a:lnTo>
                    <a:lnTo>
                      <a:pt x="0" y="9"/>
                    </a:lnTo>
                  </a:path>
                </a:pathLst>
              </a:custGeom>
              <a:solidFill>
                <a:srgbClr val="000000"/>
              </a:solidFill>
              <a:ln w="9525" cap="rnd">
                <a:noFill/>
                <a:round/>
                <a:headEnd/>
                <a:tailEnd/>
              </a:ln>
            </p:spPr>
            <p:txBody>
              <a:bodyPr/>
              <a:lstStyle/>
              <a:p>
                <a:endParaRPr lang="en-US"/>
              </a:p>
            </p:txBody>
          </p:sp>
          <p:sp>
            <p:nvSpPr>
              <p:cNvPr id="7101" name="Freeform 935"/>
              <p:cNvSpPr>
                <a:spLocks/>
              </p:cNvSpPr>
              <p:nvPr/>
            </p:nvSpPr>
            <p:spPr bwMode="auto">
              <a:xfrm>
                <a:off x="3204" y="2989"/>
                <a:ext cx="439" cy="23"/>
              </a:xfrm>
              <a:custGeom>
                <a:avLst/>
                <a:gdLst>
                  <a:gd name="T0" fmla="*/ 438 w 439"/>
                  <a:gd name="T1" fmla="*/ 22 h 23"/>
                  <a:gd name="T2" fmla="*/ 0 w 439"/>
                  <a:gd name="T3" fmla="*/ 22 h 23"/>
                  <a:gd name="T4" fmla="*/ 0 w 439"/>
                  <a:gd name="T5" fmla="*/ 0 h 23"/>
                  <a:gd name="T6" fmla="*/ 430 w 439"/>
                  <a:gd name="T7" fmla="*/ 0 h 23"/>
                  <a:gd name="T8" fmla="*/ 438 w 439"/>
                  <a:gd name="T9" fmla="*/ 22 h 23"/>
                  <a:gd name="T10" fmla="*/ 0 60000 65536"/>
                  <a:gd name="T11" fmla="*/ 0 60000 65536"/>
                  <a:gd name="T12" fmla="*/ 0 60000 65536"/>
                  <a:gd name="T13" fmla="*/ 0 60000 65536"/>
                  <a:gd name="T14" fmla="*/ 0 60000 65536"/>
                  <a:gd name="T15" fmla="*/ 0 w 439"/>
                  <a:gd name="T16" fmla="*/ 0 h 23"/>
                  <a:gd name="T17" fmla="*/ 439 w 439"/>
                  <a:gd name="T18" fmla="*/ 23 h 23"/>
                </a:gdLst>
                <a:ahLst/>
                <a:cxnLst>
                  <a:cxn ang="T10">
                    <a:pos x="T0" y="T1"/>
                  </a:cxn>
                  <a:cxn ang="T11">
                    <a:pos x="T2" y="T3"/>
                  </a:cxn>
                  <a:cxn ang="T12">
                    <a:pos x="T4" y="T5"/>
                  </a:cxn>
                  <a:cxn ang="T13">
                    <a:pos x="T6" y="T7"/>
                  </a:cxn>
                  <a:cxn ang="T14">
                    <a:pos x="T8" y="T9"/>
                  </a:cxn>
                </a:cxnLst>
                <a:rect l="T15" t="T16" r="T17" b="T18"/>
                <a:pathLst>
                  <a:path w="439" h="23">
                    <a:moveTo>
                      <a:pt x="438" y="22"/>
                    </a:moveTo>
                    <a:lnTo>
                      <a:pt x="0" y="22"/>
                    </a:lnTo>
                    <a:lnTo>
                      <a:pt x="0" y="0"/>
                    </a:lnTo>
                    <a:lnTo>
                      <a:pt x="430" y="0"/>
                    </a:lnTo>
                    <a:lnTo>
                      <a:pt x="438" y="22"/>
                    </a:lnTo>
                  </a:path>
                </a:pathLst>
              </a:custGeom>
              <a:solidFill>
                <a:srgbClr val="000000"/>
              </a:solidFill>
              <a:ln w="9525" cap="rnd">
                <a:noFill/>
                <a:round/>
                <a:headEnd/>
                <a:tailEnd/>
              </a:ln>
            </p:spPr>
            <p:txBody>
              <a:bodyPr/>
              <a:lstStyle/>
              <a:p>
                <a:endParaRPr lang="en-US"/>
              </a:p>
            </p:txBody>
          </p:sp>
          <p:sp>
            <p:nvSpPr>
              <p:cNvPr id="7102" name="Freeform 936"/>
              <p:cNvSpPr>
                <a:spLocks/>
              </p:cNvSpPr>
              <p:nvPr/>
            </p:nvSpPr>
            <p:spPr bwMode="auto">
              <a:xfrm>
                <a:off x="3937" y="2855"/>
                <a:ext cx="85" cy="41"/>
              </a:xfrm>
              <a:custGeom>
                <a:avLst/>
                <a:gdLst>
                  <a:gd name="T0" fmla="*/ 84 w 85"/>
                  <a:gd name="T1" fmla="*/ 40 h 41"/>
                  <a:gd name="T2" fmla="*/ 0 w 85"/>
                  <a:gd name="T3" fmla="*/ 40 h 41"/>
                  <a:gd name="T4" fmla="*/ 10 w 85"/>
                  <a:gd name="T5" fmla="*/ 30 h 41"/>
                  <a:gd name="T6" fmla="*/ 17 w 85"/>
                  <a:gd name="T7" fmla="*/ 37 h 41"/>
                  <a:gd name="T8" fmla="*/ 23 w 85"/>
                  <a:gd name="T9" fmla="*/ 24 h 41"/>
                  <a:gd name="T10" fmla="*/ 31 w 85"/>
                  <a:gd name="T11" fmla="*/ 35 h 41"/>
                  <a:gd name="T12" fmla="*/ 35 w 85"/>
                  <a:gd name="T13" fmla="*/ 22 h 41"/>
                  <a:gd name="T14" fmla="*/ 48 w 85"/>
                  <a:gd name="T15" fmla="*/ 32 h 41"/>
                  <a:gd name="T16" fmla="*/ 47 w 85"/>
                  <a:gd name="T17" fmla="*/ 17 h 41"/>
                  <a:gd name="T18" fmla="*/ 64 w 85"/>
                  <a:gd name="T19" fmla="*/ 28 h 41"/>
                  <a:gd name="T20" fmla="*/ 58 w 85"/>
                  <a:gd name="T21" fmla="*/ 9 h 41"/>
                  <a:gd name="T22" fmla="*/ 78 w 85"/>
                  <a:gd name="T23" fmla="*/ 24 h 41"/>
                  <a:gd name="T24" fmla="*/ 69 w 85"/>
                  <a:gd name="T25" fmla="*/ 0 h 41"/>
                  <a:gd name="T26" fmla="*/ 84 w 85"/>
                  <a:gd name="T27" fmla="*/ 6 h 41"/>
                  <a:gd name="T28" fmla="*/ 84 w 85"/>
                  <a:gd name="T29" fmla="*/ 4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41"/>
                  <a:gd name="T47" fmla="*/ 85 w 85"/>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41">
                    <a:moveTo>
                      <a:pt x="84" y="40"/>
                    </a:moveTo>
                    <a:lnTo>
                      <a:pt x="0" y="40"/>
                    </a:lnTo>
                    <a:lnTo>
                      <a:pt x="10" y="30"/>
                    </a:lnTo>
                    <a:lnTo>
                      <a:pt x="17" y="37"/>
                    </a:lnTo>
                    <a:lnTo>
                      <a:pt x="23" y="24"/>
                    </a:lnTo>
                    <a:lnTo>
                      <a:pt x="31" y="35"/>
                    </a:lnTo>
                    <a:lnTo>
                      <a:pt x="35" y="22"/>
                    </a:lnTo>
                    <a:lnTo>
                      <a:pt x="48" y="32"/>
                    </a:lnTo>
                    <a:lnTo>
                      <a:pt x="47" y="17"/>
                    </a:lnTo>
                    <a:lnTo>
                      <a:pt x="64" y="28"/>
                    </a:lnTo>
                    <a:lnTo>
                      <a:pt x="58" y="9"/>
                    </a:lnTo>
                    <a:lnTo>
                      <a:pt x="78" y="24"/>
                    </a:lnTo>
                    <a:lnTo>
                      <a:pt x="69" y="0"/>
                    </a:lnTo>
                    <a:lnTo>
                      <a:pt x="84" y="6"/>
                    </a:lnTo>
                    <a:lnTo>
                      <a:pt x="84" y="40"/>
                    </a:lnTo>
                  </a:path>
                </a:pathLst>
              </a:custGeom>
              <a:solidFill>
                <a:srgbClr val="000000"/>
              </a:solidFill>
              <a:ln w="9525" cap="rnd">
                <a:noFill/>
                <a:round/>
                <a:headEnd/>
                <a:tailEnd/>
              </a:ln>
            </p:spPr>
            <p:txBody>
              <a:bodyPr/>
              <a:lstStyle/>
              <a:p>
                <a:endParaRPr lang="en-US"/>
              </a:p>
            </p:txBody>
          </p:sp>
          <p:sp>
            <p:nvSpPr>
              <p:cNvPr id="7103" name="Freeform 937"/>
              <p:cNvSpPr>
                <a:spLocks/>
              </p:cNvSpPr>
              <p:nvPr/>
            </p:nvSpPr>
            <p:spPr bwMode="auto">
              <a:xfrm>
                <a:off x="3224" y="2885"/>
                <a:ext cx="109" cy="17"/>
              </a:xfrm>
              <a:custGeom>
                <a:avLst/>
                <a:gdLst>
                  <a:gd name="T0" fmla="*/ 108 w 109"/>
                  <a:gd name="T1" fmla="*/ 16 h 17"/>
                  <a:gd name="T2" fmla="*/ 0 w 109"/>
                  <a:gd name="T3" fmla="*/ 16 h 17"/>
                  <a:gd name="T4" fmla="*/ 14 w 109"/>
                  <a:gd name="T5" fmla="*/ 0 h 17"/>
                  <a:gd name="T6" fmla="*/ 21 w 109"/>
                  <a:gd name="T7" fmla="*/ 10 h 17"/>
                  <a:gd name="T8" fmla="*/ 29 w 109"/>
                  <a:gd name="T9" fmla="*/ 0 h 17"/>
                  <a:gd name="T10" fmla="*/ 35 w 109"/>
                  <a:gd name="T11" fmla="*/ 10 h 17"/>
                  <a:gd name="T12" fmla="*/ 43 w 109"/>
                  <a:gd name="T13" fmla="*/ 0 h 17"/>
                  <a:gd name="T14" fmla="*/ 50 w 109"/>
                  <a:gd name="T15" fmla="*/ 10 h 17"/>
                  <a:gd name="T16" fmla="*/ 57 w 109"/>
                  <a:gd name="T17" fmla="*/ 0 h 17"/>
                  <a:gd name="T18" fmla="*/ 63 w 109"/>
                  <a:gd name="T19" fmla="*/ 10 h 17"/>
                  <a:gd name="T20" fmla="*/ 71 w 109"/>
                  <a:gd name="T21" fmla="*/ 0 h 17"/>
                  <a:gd name="T22" fmla="*/ 77 w 109"/>
                  <a:gd name="T23" fmla="*/ 10 h 17"/>
                  <a:gd name="T24" fmla="*/ 85 w 109"/>
                  <a:gd name="T25" fmla="*/ 0 h 17"/>
                  <a:gd name="T26" fmla="*/ 91 w 109"/>
                  <a:gd name="T27" fmla="*/ 10 h 17"/>
                  <a:gd name="T28" fmla="*/ 99 w 109"/>
                  <a:gd name="T29" fmla="*/ 0 h 17"/>
                  <a:gd name="T30" fmla="*/ 108 w 109"/>
                  <a:gd name="T31" fmla="*/ 16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7"/>
                  <a:gd name="T50" fmla="*/ 109 w 109"/>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7">
                    <a:moveTo>
                      <a:pt x="108" y="16"/>
                    </a:moveTo>
                    <a:lnTo>
                      <a:pt x="0" y="16"/>
                    </a:lnTo>
                    <a:lnTo>
                      <a:pt x="14" y="0"/>
                    </a:lnTo>
                    <a:lnTo>
                      <a:pt x="21" y="10"/>
                    </a:lnTo>
                    <a:lnTo>
                      <a:pt x="29" y="0"/>
                    </a:lnTo>
                    <a:lnTo>
                      <a:pt x="35" y="10"/>
                    </a:lnTo>
                    <a:lnTo>
                      <a:pt x="43" y="0"/>
                    </a:lnTo>
                    <a:lnTo>
                      <a:pt x="50" y="10"/>
                    </a:lnTo>
                    <a:lnTo>
                      <a:pt x="57" y="0"/>
                    </a:lnTo>
                    <a:lnTo>
                      <a:pt x="63" y="10"/>
                    </a:lnTo>
                    <a:lnTo>
                      <a:pt x="71" y="0"/>
                    </a:lnTo>
                    <a:lnTo>
                      <a:pt x="77" y="10"/>
                    </a:lnTo>
                    <a:lnTo>
                      <a:pt x="85" y="0"/>
                    </a:lnTo>
                    <a:lnTo>
                      <a:pt x="91" y="10"/>
                    </a:lnTo>
                    <a:lnTo>
                      <a:pt x="99" y="0"/>
                    </a:lnTo>
                    <a:lnTo>
                      <a:pt x="108" y="16"/>
                    </a:lnTo>
                  </a:path>
                </a:pathLst>
              </a:custGeom>
              <a:solidFill>
                <a:srgbClr val="000000"/>
              </a:solidFill>
              <a:ln w="9525" cap="rnd">
                <a:noFill/>
                <a:round/>
                <a:headEnd/>
                <a:tailEnd/>
              </a:ln>
            </p:spPr>
            <p:txBody>
              <a:bodyPr/>
              <a:lstStyle/>
              <a:p>
                <a:endParaRPr lang="en-US"/>
              </a:p>
            </p:txBody>
          </p:sp>
          <p:sp>
            <p:nvSpPr>
              <p:cNvPr id="7104" name="Freeform 938"/>
              <p:cNvSpPr>
                <a:spLocks/>
              </p:cNvSpPr>
              <p:nvPr/>
            </p:nvSpPr>
            <p:spPr bwMode="auto">
              <a:xfrm>
                <a:off x="3607" y="2885"/>
                <a:ext cx="26" cy="17"/>
              </a:xfrm>
              <a:custGeom>
                <a:avLst/>
                <a:gdLst>
                  <a:gd name="T0" fmla="*/ 2 w 26"/>
                  <a:gd name="T1" fmla="*/ 16 h 17"/>
                  <a:gd name="T2" fmla="*/ 25 w 26"/>
                  <a:gd name="T3" fmla="*/ 16 h 17"/>
                  <a:gd name="T4" fmla="*/ 15 w 26"/>
                  <a:gd name="T5" fmla="*/ 0 h 17"/>
                  <a:gd name="T6" fmla="*/ 8 w 26"/>
                  <a:gd name="T7" fmla="*/ 10 h 17"/>
                  <a:gd name="T8" fmla="*/ 2 w 26"/>
                  <a:gd name="T9" fmla="*/ 0 h 17"/>
                  <a:gd name="T10" fmla="*/ 0 w 26"/>
                  <a:gd name="T11" fmla="*/ 10 h 17"/>
                  <a:gd name="T12" fmla="*/ 2 w 26"/>
                  <a:gd name="T13" fmla="*/ 16 h 17"/>
                  <a:gd name="T14" fmla="*/ 0 60000 65536"/>
                  <a:gd name="T15" fmla="*/ 0 60000 65536"/>
                  <a:gd name="T16" fmla="*/ 0 60000 65536"/>
                  <a:gd name="T17" fmla="*/ 0 60000 65536"/>
                  <a:gd name="T18" fmla="*/ 0 60000 65536"/>
                  <a:gd name="T19" fmla="*/ 0 60000 65536"/>
                  <a:gd name="T20" fmla="*/ 0 60000 65536"/>
                  <a:gd name="T21" fmla="*/ 0 w 26"/>
                  <a:gd name="T22" fmla="*/ 0 h 17"/>
                  <a:gd name="T23" fmla="*/ 26 w 2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7">
                    <a:moveTo>
                      <a:pt x="2" y="16"/>
                    </a:moveTo>
                    <a:lnTo>
                      <a:pt x="25" y="16"/>
                    </a:lnTo>
                    <a:lnTo>
                      <a:pt x="15" y="0"/>
                    </a:lnTo>
                    <a:lnTo>
                      <a:pt x="8" y="10"/>
                    </a:lnTo>
                    <a:lnTo>
                      <a:pt x="2" y="0"/>
                    </a:lnTo>
                    <a:lnTo>
                      <a:pt x="0" y="10"/>
                    </a:lnTo>
                    <a:lnTo>
                      <a:pt x="2" y="16"/>
                    </a:lnTo>
                  </a:path>
                </a:pathLst>
              </a:custGeom>
              <a:solidFill>
                <a:srgbClr val="000000"/>
              </a:solidFill>
              <a:ln w="9525" cap="rnd">
                <a:noFill/>
                <a:round/>
                <a:headEnd/>
                <a:tailEnd/>
              </a:ln>
            </p:spPr>
            <p:txBody>
              <a:bodyPr/>
              <a:lstStyle/>
              <a:p>
                <a:endParaRPr lang="en-US"/>
              </a:p>
            </p:txBody>
          </p:sp>
          <p:sp>
            <p:nvSpPr>
              <p:cNvPr id="7105" name="Freeform 939"/>
              <p:cNvSpPr>
                <a:spLocks/>
              </p:cNvSpPr>
              <p:nvPr/>
            </p:nvSpPr>
            <p:spPr bwMode="auto">
              <a:xfrm>
                <a:off x="3246" y="2843"/>
                <a:ext cx="70" cy="17"/>
              </a:xfrm>
              <a:custGeom>
                <a:avLst/>
                <a:gdLst>
                  <a:gd name="T0" fmla="*/ 46 w 70"/>
                  <a:gd name="T1" fmla="*/ 16 h 17"/>
                  <a:gd name="T2" fmla="*/ 0 w 70"/>
                  <a:gd name="T3" fmla="*/ 16 h 17"/>
                  <a:gd name="T4" fmla="*/ 0 w 70"/>
                  <a:gd name="T5" fmla="*/ 0 h 17"/>
                  <a:gd name="T6" fmla="*/ 69 w 70"/>
                  <a:gd name="T7" fmla="*/ 0 h 17"/>
                  <a:gd name="T8" fmla="*/ 46 w 70"/>
                  <a:gd name="T9" fmla="*/ 16 h 17"/>
                  <a:gd name="T10" fmla="*/ 0 60000 65536"/>
                  <a:gd name="T11" fmla="*/ 0 60000 65536"/>
                  <a:gd name="T12" fmla="*/ 0 60000 65536"/>
                  <a:gd name="T13" fmla="*/ 0 60000 65536"/>
                  <a:gd name="T14" fmla="*/ 0 60000 65536"/>
                  <a:gd name="T15" fmla="*/ 0 w 70"/>
                  <a:gd name="T16" fmla="*/ 0 h 17"/>
                  <a:gd name="T17" fmla="*/ 70 w 70"/>
                  <a:gd name="T18" fmla="*/ 17 h 17"/>
                </a:gdLst>
                <a:ahLst/>
                <a:cxnLst>
                  <a:cxn ang="T10">
                    <a:pos x="T0" y="T1"/>
                  </a:cxn>
                  <a:cxn ang="T11">
                    <a:pos x="T2" y="T3"/>
                  </a:cxn>
                  <a:cxn ang="T12">
                    <a:pos x="T4" y="T5"/>
                  </a:cxn>
                  <a:cxn ang="T13">
                    <a:pos x="T6" y="T7"/>
                  </a:cxn>
                  <a:cxn ang="T14">
                    <a:pos x="T8" y="T9"/>
                  </a:cxn>
                </a:cxnLst>
                <a:rect l="T15" t="T16" r="T17" b="T18"/>
                <a:pathLst>
                  <a:path w="70" h="17">
                    <a:moveTo>
                      <a:pt x="46" y="16"/>
                    </a:moveTo>
                    <a:lnTo>
                      <a:pt x="0" y="16"/>
                    </a:lnTo>
                    <a:lnTo>
                      <a:pt x="0" y="0"/>
                    </a:lnTo>
                    <a:lnTo>
                      <a:pt x="69" y="0"/>
                    </a:lnTo>
                    <a:lnTo>
                      <a:pt x="46" y="16"/>
                    </a:lnTo>
                  </a:path>
                </a:pathLst>
              </a:custGeom>
              <a:solidFill>
                <a:srgbClr val="000000"/>
              </a:solidFill>
              <a:ln w="9525" cap="rnd">
                <a:noFill/>
                <a:round/>
                <a:headEnd/>
                <a:tailEnd/>
              </a:ln>
            </p:spPr>
            <p:txBody>
              <a:bodyPr/>
              <a:lstStyle/>
              <a:p>
                <a:endParaRPr lang="en-US"/>
              </a:p>
            </p:txBody>
          </p:sp>
          <p:sp>
            <p:nvSpPr>
              <p:cNvPr id="7106" name="Freeform 940"/>
              <p:cNvSpPr>
                <a:spLocks/>
              </p:cNvSpPr>
              <p:nvPr/>
            </p:nvSpPr>
            <p:spPr bwMode="auto">
              <a:xfrm>
                <a:off x="3210" y="2997"/>
                <a:ext cx="58" cy="221"/>
              </a:xfrm>
              <a:custGeom>
                <a:avLst/>
                <a:gdLst>
                  <a:gd name="T0" fmla="*/ 53 w 58"/>
                  <a:gd name="T1" fmla="*/ 15 h 221"/>
                  <a:gd name="T2" fmla="*/ 57 w 58"/>
                  <a:gd name="T3" fmla="*/ 103 h 221"/>
                  <a:gd name="T4" fmla="*/ 49 w 58"/>
                  <a:gd name="T5" fmla="*/ 220 h 221"/>
                  <a:gd name="T6" fmla="*/ 0 w 58"/>
                  <a:gd name="T7" fmla="*/ 220 h 221"/>
                  <a:gd name="T8" fmla="*/ 0 w 58"/>
                  <a:gd name="T9" fmla="*/ 0 h 221"/>
                  <a:gd name="T10" fmla="*/ 53 w 58"/>
                  <a:gd name="T11" fmla="*/ 15 h 221"/>
                  <a:gd name="T12" fmla="*/ 0 60000 65536"/>
                  <a:gd name="T13" fmla="*/ 0 60000 65536"/>
                  <a:gd name="T14" fmla="*/ 0 60000 65536"/>
                  <a:gd name="T15" fmla="*/ 0 60000 65536"/>
                  <a:gd name="T16" fmla="*/ 0 60000 65536"/>
                  <a:gd name="T17" fmla="*/ 0 60000 65536"/>
                  <a:gd name="T18" fmla="*/ 0 w 58"/>
                  <a:gd name="T19" fmla="*/ 0 h 221"/>
                  <a:gd name="T20" fmla="*/ 58 w 58"/>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58" h="221">
                    <a:moveTo>
                      <a:pt x="53" y="15"/>
                    </a:moveTo>
                    <a:lnTo>
                      <a:pt x="57" y="103"/>
                    </a:lnTo>
                    <a:lnTo>
                      <a:pt x="49" y="220"/>
                    </a:lnTo>
                    <a:lnTo>
                      <a:pt x="0" y="220"/>
                    </a:lnTo>
                    <a:lnTo>
                      <a:pt x="0" y="0"/>
                    </a:lnTo>
                    <a:lnTo>
                      <a:pt x="53" y="15"/>
                    </a:lnTo>
                  </a:path>
                </a:pathLst>
              </a:custGeom>
              <a:solidFill>
                <a:srgbClr val="000000"/>
              </a:solidFill>
              <a:ln w="9525" cap="rnd">
                <a:noFill/>
                <a:round/>
                <a:headEnd/>
                <a:tailEnd/>
              </a:ln>
            </p:spPr>
            <p:txBody>
              <a:bodyPr/>
              <a:lstStyle/>
              <a:p>
                <a:endParaRPr lang="en-US"/>
              </a:p>
            </p:txBody>
          </p:sp>
          <p:sp>
            <p:nvSpPr>
              <p:cNvPr id="7107" name="Freeform 941"/>
              <p:cNvSpPr>
                <a:spLocks/>
              </p:cNvSpPr>
              <p:nvPr/>
            </p:nvSpPr>
            <p:spPr bwMode="auto">
              <a:xfrm>
                <a:off x="3254" y="3025"/>
                <a:ext cx="145" cy="192"/>
              </a:xfrm>
              <a:custGeom>
                <a:avLst/>
                <a:gdLst>
                  <a:gd name="T0" fmla="*/ 0 w 145"/>
                  <a:gd name="T1" fmla="*/ 0 h 192"/>
                  <a:gd name="T2" fmla="*/ 144 w 145"/>
                  <a:gd name="T3" fmla="*/ 0 h 192"/>
                  <a:gd name="T4" fmla="*/ 144 w 145"/>
                  <a:gd name="T5" fmla="*/ 191 h 192"/>
                  <a:gd name="T6" fmla="*/ 0 60000 65536"/>
                  <a:gd name="T7" fmla="*/ 0 60000 65536"/>
                  <a:gd name="T8" fmla="*/ 0 60000 65536"/>
                  <a:gd name="T9" fmla="*/ 0 w 145"/>
                  <a:gd name="T10" fmla="*/ 0 h 192"/>
                  <a:gd name="T11" fmla="*/ 145 w 145"/>
                  <a:gd name="T12" fmla="*/ 192 h 192"/>
                </a:gdLst>
                <a:ahLst/>
                <a:cxnLst>
                  <a:cxn ang="T6">
                    <a:pos x="T0" y="T1"/>
                  </a:cxn>
                  <a:cxn ang="T7">
                    <a:pos x="T2" y="T3"/>
                  </a:cxn>
                  <a:cxn ang="T8">
                    <a:pos x="T4" y="T5"/>
                  </a:cxn>
                </a:cxnLst>
                <a:rect l="T9" t="T10" r="T11" b="T12"/>
                <a:pathLst>
                  <a:path w="145" h="192">
                    <a:moveTo>
                      <a:pt x="0" y="0"/>
                    </a:moveTo>
                    <a:lnTo>
                      <a:pt x="144" y="0"/>
                    </a:lnTo>
                    <a:lnTo>
                      <a:pt x="144" y="191"/>
                    </a:lnTo>
                  </a:path>
                </a:pathLst>
              </a:custGeom>
              <a:noFill/>
              <a:ln w="12700" cap="rnd">
                <a:solidFill>
                  <a:srgbClr val="000000"/>
                </a:solidFill>
                <a:round/>
                <a:headEnd type="none" w="sm" len="sm"/>
                <a:tailEnd type="none" w="sm" len="sm"/>
              </a:ln>
            </p:spPr>
            <p:txBody>
              <a:bodyPr/>
              <a:lstStyle/>
              <a:p>
                <a:endParaRPr lang="en-US"/>
              </a:p>
            </p:txBody>
          </p:sp>
          <p:sp>
            <p:nvSpPr>
              <p:cNvPr id="7108" name="Freeform 942"/>
              <p:cNvSpPr>
                <a:spLocks/>
              </p:cNvSpPr>
              <p:nvPr/>
            </p:nvSpPr>
            <p:spPr bwMode="auto">
              <a:xfrm>
                <a:off x="3425" y="3025"/>
                <a:ext cx="218" cy="192"/>
              </a:xfrm>
              <a:custGeom>
                <a:avLst/>
                <a:gdLst>
                  <a:gd name="T0" fmla="*/ 0 w 218"/>
                  <a:gd name="T1" fmla="*/ 191 h 192"/>
                  <a:gd name="T2" fmla="*/ 0 w 218"/>
                  <a:gd name="T3" fmla="*/ 0 h 192"/>
                  <a:gd name="T4" fmla="*/ 217 w 218"/>
                  <a:gd name="T5" fmla="*/ 0 h 192"/>
                  <a:gd name="T6" fmla="*/ 0 60000 65536"/>
                  <a:gd name="T7" fmla="*/ 0 60000 65536"/>
                  <a:gd name="T8" fmla="*/ 0 60000 65536"/>
                  <a:gd name="T9" fmla="*/ 0 w 218"/>
                  <a:gd name="T10" fmla="*/ 0 h 192"/>
                  <a:gd name="T11" fmla="*/ 218 w 218"/>
                  <a:gd name="T12" fmla="*/ 192 h 192"/>
                </a:gdLst>
                <a:ahLst/>
                <a:cxnLst>
                  <a:cxn ang="T6">
                    <a:pos x="T0" y="T1"/>
                  </a:cxn>
                  <a:cxn ang="T7">
                    <a:pos x="T2" y="T3"/>
                  </a:cxn>
                  <a:cxn ang="T8">
                    <a:pos x="T4" y="T5"/>
                  </a:cxn>
                </a:cxnLst>
                <a:rect l="T9" t="T10" r="T11" b="T12"/>
                <a:pathLst>
                  <a:path w="218" h="192">
                    <a:moveTo>
                      <a:pt x="0" y="191"/>
                    </a:moveTo>
                    <a:lnTo>
                      <a:pt x="0" y="0"/>
                    </a:lnTo>
                    <a:lnTo>
                      <a:pt x="217" y="0"/>
                    </a:lnTo>
                  </a:path>
                </a:pathLst>
              </a:custGeom>
              <a:noFill/>
              <a:ln w="12700" cap="rnd">
                <a:solidFill>
                  <a:srgbClr val="000000"/>
                </a:solidFill>
                <a:round/>
                <a:headEnd type="none" w="sm" len="sm"/>
                <a:tailEnd type="none" w="sm" len="sm"/>
              </a:ln>
            </p:spPr>
            <p:txBody>
              <a:bodyPr/>
              <a:lstStyle/>
              <a:p>
                <a:endParaRPr lang="en-US"/>
              </a:p>
            </p:txBody>
          </p:sp>
          <p:sp>
            <p:nvSpPr>
              <p:cNvPr id="7109" name="Line 943"/>
              <p:cNvSpPr>
                <a:spLocks noChangeShapeType="1"/>
              </p:cNvSpPr>
              <p:nvPr/>
            </p:nvSpPr>
            <p:spPr bwMode="auto">
              <a:xfrm>
                <a:off x="3708" y="3025"/>
                <a:ext cx="9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10" name="Freeform 944"/>
              <p:cNvSpPr>
                <a:spLocks/>
              </p:cNvSpPr>
              <p:nvPr/>
            </p:nvSpPr>
            <p:spPr bwMode="auto">
              <a:xfrm>
                <a:off x="3872" y="3025"/>
                <a:ext cx="88" cy="192"/>
              </a:xfrm>
              <a:custGeom>
                <a:avLst/>
                <a:gdLst>
                  <a:gd name="T0" fmla="*/ 0 w 88"/>
                  <a:gd name="T1" fmla="*/ 0 h 192"/>
                  <a:gd name="T2" fmla="*/ 87 w 88"/>
                  <a:gd name="T3" fmla="*/ 0 h 192"/>
                  <a:gd name="T4" fmla="*/ 87 w 88"/>
                  <a:gd name="T5" fmla="*/ 191 h 192"/>
                  <a:gd name="T6" fmla="*/ 0 60000 65536"/>
                  <a:gd name="T7" fmla="*/ 0 60000 65536"/>
                  <a:gd name="T8" fmla="*/ 0 60000 65536"/>
                  <a:gd name="T9" fmla="*/ 0 w 88"/>
                  <a:gd name="T10" fmla="*/ 0 h 192"/>
                  <a:gd name="T11" fmla="*/ 88 w 88"/>
                  <a:gd name="T12" fmla="*/ 192 h 192"/>
                </a:gdLst>
                <a:ahLst/>
                <a:cxnLst>
                  <a:cxn ang="T6">
                    <a:pos x="T0" y="T1"/>
                  </a:cxn>
                  <a:cxn ang="T7">
                    <a:pos x="T2" y="T3"/>
                  </a:cxn>
                  <a:cxn ang="T8">
                    <a:pos x="T4" y="T5"/>
                  </a:cxn>
                </a:cxnLst>
                <a:rect l="T9" t="T10" r="T11" b="T12"/>
                <a:pathLst>
                  <a:path w="88" h="192">
                    <a:moveTo>
                      <a:pt x="0" y="0"/>
                    </a:moveTo>
                    <a:lnTo>
                      <a:pt x="87" y="0"/>
                    </a:lnTo>
                    <a:lnTo>
                      <a:pt x="87" y="191"/>
                    </a:lnTo>
                  </a:path>
                </a:pathLst>
              </a:custGeom>
              <a:noFill/>
              <a:ln w="12700" cap="rnd">
                <a:solidFill>
                  <a:srgbClr val="000000"/>
                </a:solidFill>
                <a:round/>
                <a:headEnd type="none" w="sm" len="sm"/>
                <a:tailEnd type="none" w="sm" len="sm"/>
              </a:ln>
            </p:spPr>
            <p:txBody>
              <a:bodyPr/>
              <a:lstStyle/>
              <a:p>
                <a:endParaRPr lang="en-US"/>
              </a:p>
            </p:txBody>
          </p:sp>
          <p:sp>
            <p:nvSpPr>
              <p:cNvPr id="7111" name="Freeform 945"/>
              <p:cNvSpPr>
                <a:spLocks/>
              </p:cNvSpPr>
              <p:nvPr/>
            </p:nvSpPr>
            <p:spPr bwMode="auto">
              <a:xfrm>
                <a:off x="3989" y="3025"/>
                <a:ext cx="31" cy="192"/>
              </a:xfrm>
              <a:custGeom>
                <a:avLst/>
                <a:gdLst>
                  <a:gd name="T0" fmla="*/ 0 w 31"/>
                  <a:gd name="T1" fmla="*/ 191 h 192"/>
                  <a:gd name="T2" fmla="*/ 0 w 31"/>
                  <a:gd name="T3" fmla="*/ 0 h 192"/>
                  <a:gd name="T4" fmla="*/ 30 w 31"/>
                  <a:gd name="T5" fmla="*/ 0 h 192"/>
                  <a:gd name="T6" fmla="*/ 0 60000 65536"/>
                  <a:gd name="T7" fmla="*/ 0 60000 65536"/>
                  <a:gd name="T8" fmla="*/ 0 60000 65536"/>
                  <a:gd name="T9" fmla="*/ 0 w 31"/>
                  <a:gd name="T10" fmla="*/ 0 h 192"/>
                  <a:gd name="T11" fmla="*/ 31 w 31"/>
                  <a:gd name="T12" fmla="*/ 192 h 192"/>
                </a:gdLst>
                <a:ahLst/>
                <a:cxnLst>
                  <a:cxn ang="T6">
                    <a:pos x="T0" y="T1"/>
                  </a:cxn>
                  <a:cxn ang="T7">
                    <a:pos x="T2" y="T3"/>
                  </a:cxn>
                  <a:cxn ang="T8">
                    <a:pos x="T4" y="T5"/>
                  </a:cxn>
                </a:cxnLst>
                <a:rect l="T9" t="T10" r="T11" b="T12"/>
                <a:pathLst>
                  <a:path w="31" h="192">
                    <a:moveTo>
                      <a:pt x="0" y="191"/>
                    </a:moveTo>
                    <a:lnTo>
                      <a:pt x="0" y="0"/>
                    </a:lnTo>
                    <a:lnTo>
                      <a:pt x="30" y="0"/>
                    </a:lnTo>
                  </a:path>
                </a:pathLst>
              </a:custGeom>
              <a:noFill/>
              <a:ln w="12700" cap="rnd">
                <a:solidFill>
                  <a:srgbClr val="000000"/>
                </a:solidFill>
                <a:round/>
                <a:headEnd type="none" w="sm" len="sm"/>
                <a:tailEnd type="none" w="sm" len="sm"/>
              </a:ln>
            </p:spPr>
            <p:txBody>
              <a:bodyPr/>
              <a:lstStyle/>
              <a:p>
                <a:endParaRPr lang="en-US"/>
              </a:p>
            </p:txBody>
          </p:sp>
          <p:sp>
            <p:nvSpPr>
              <p:cNvPr id="7112" name="Line 946"/>
              <p:cNvSpPr>
                <a:spLocks noChangeShapeType="1"/>
              </p:cNvSpPr>
              <p:nvPr/>
            </p:nvSpPr>
            <p:spPr bwMode="auto">
              <a:xfrm>
                <a:off x="3686" y="3190"/>
                <a:ext cx="0" cy="26"/>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7" name="Group 122"/>
            <p:cNvGrpSpPr>
              <a:grpSpLocks/>
            </p:cNvGrpSpPr>
            <p:nvPr/>
          </p:nvGrpSpPr>
          <p:grpSpPr bwMode="auto">
            <a:xfrm>
              <a:off x="1488" y="2504"/>
              <a:ext cx="1230" cy="626"/>
              <a:chOff x="1920" y="2504"/>
              <a:chExt cx="1230" cy="626"/>
            </a:xfrm>
          </p:grpSpPr>
          <p:sp>
            <p:nvSpPr>
              <p:cNvPr id="7009" name="Rectangle 88"/>
              <p:cNvSpPr>
                <a:spLocks noChangeArrowheads="1"/>
              </p:cNvSpPr>
              <p:nvPr/>
            </p:nvSpPr>
            <p:spPr bwMode="auto">
              <a:xfrm>
                <a:off x="1920" y="2548"/>
                <a:ext cx="117" cy="191"/>
              </a:xfrm>
              <a:prstGeom prst="rect">
                <a:avLst/>
              </a:prstGeom>
              <a:noFill/>
              <a:ln w="9525">
                <a:noFill/>
                <a:miter lim="800000"/>
                <a:headEnd/>
                <a:tailEnd/>
              </a:ln>
            </p:spPr>
            <p:txBody>
              <a:bodyPr wrap="none" lIns="90488" tIns="44450" rIns="90488" bIns="44450" anchor="ctr"/>
              <a:lstStyle/>
              <a:p>
                <a:pPr>
                  <a:spcBef>
                    <a:spcPct val="50000"/>
                  </a:spcBef>
                </a:pPr>
                <a:endParaRPr lang="en-US" sz="2400"/>
              </a:p>
            </p:txBody>
          </p:sp>
          <p:sp>
            <p:nvSpPr>
              <p:cNvPr id="7010" name="Rectangle 90"/>
              <p:cNvSpPr>
                <a:spLocks noChangeArrowheads="1"/>
              </p:cNvSpPr>
              <p:nvPr/>
            </p:nvSpPr>
            <p:spPr bwMode="auto">
              <a:xfrm>
                <a:off x="1928" y="2504"/>
                <a:ext cx="1085" cy="434"/>
              </a:xfrm>
              <a:prstGeom prst="rect">
                <a:avLst/>
              </a:prstGeom>
              <a:noFill/>
              <a:ln w="9525">
                <a:noFill/>
                <a:miter lim="800000"/>
                <a:headEnd/>
                <a:tailEnd/>
              </a:ln>
            </p:spPr>
            <p:txBody>
              <a:bodyPr wrap="none" lIns="92075" tIns="46038" rIns="92075" bIns="46038">
                <a:spAutoFit/>
              </a:bodyPr>
              <a:lstStyle/>
              <a:p>
                <a:pPr>
                  <a:lnSpc>
                    <a:spcPct val="90000"/>
                  </a:lnSpc>
                </a:pPr>
                <a:r>
                  <a:rPr lang="en-US" sz="1400">
                    <a:latin typeface="Arial" pitchFamily="34" charset="0"/>
                  </a:rPr>
                  <a:t>Clinical Investigator</a:t>
                </a:r>
              </a:p>
              <a:p>
                <a:pPr>
                  <a:lnSpc>
                    <a:spcPct val="90000"/>
                  </a:lnSpc>
                </a:pPr>
                <a:r>
                  <a:rPr lang="en-US" sz="1400">
                    <a:latin typeface="Arial" pitchFamily="34" charset="0"/>
                  </a:rPr>
                  <a:t>&amp; patient</a:t>
                </a:r>
              </a:p>
              <a:p>
                <a:endParaRPr lang="en-US" sz="1400">
                  <a:latin typeface="Arial" pitchFamily="34" charset="0"/>
                </a:endParaRPr>
              </a:p>
            </p:txBody>
          </p:sp>
          <p:sp>
            <p:nvSpPr>
              <p:cNvPr id="7011" name="Rectangle 91"/>
              <p:cNvSpPr>
                <a:spLocks noChangeArrowheads="1"/>
              </p:cNvSpPr>
              <p:nvPr/>
            </p:nvSpPr>
            <p:spPr bwMode="auto">
              <a:xfrm>
                <a:off x="1928" y="2804"/>
                <a:ext cx="1222" cy="326"/>
              </a:xfrm>
              <a:prstGeom prst="rect">
                <a:avLst/>
              </a:prstGeom>
              <a:noFill/>
              <a:ln w="9525">
                <a:noFill/>
                <a:miter lim="800000"/>
                <a:headEnd/>
                <a:tailEnd/>
              </a:ln>
            </p:spPr>
            <p:txBody>
              <a:bodyPr wrap="none" lIns="92075" tIns="46038" rIns="92075" bIns="46038">
                <a:spAutoFit/>
              </a:bodyPr>
              <a:lstStyle/>
              <a:p>
                <a:r>
                  <a:rPr lang="en-US" sz="1400">
                    <a:latin typeface="Arial" pitchFamily="34" charset="0"/>
                  </a:rPr>
                  <a:t>Clinical Pharmacology</a:t>
                </a:r>
              </a:p>
              <a:p>
                <a:r>
                  <a:rPr lang="en-US" sz="1400">
                    <a:latin typeface="Arial" pitchFamily="34" charset="0"/>
                  </a:rPr>
                  <a:t>Clinical Research</a:t>
                </a:r>
              </a:p>
            </p:txBody>
          </p:sp>
          <p:sp>
            <p:nvSpPr>
              <p:cNvPr id="7012" name="Rectangle 92"/>
              <p:cNvSpPr>
                <a:spLocks noChangeArrowheads="1"/>
              </p:cNvSpPr>
              <p:nvPr/>
            </p:nvSpPr>
            <p:spPr bwMode="auto">
              <a:xfrm>
                <a:off x="1920" y="2790"/>
                <a:ext cx="117" cy="190"/>
              </a:xfrm>
              <a:prstGeom prst="rect">
                <a:avLst/>
              </a:prstGeom>
              <a:noFill/>
              <a:ln w="9525">
                <a:noFill/>
                <a:miter lim="800000"/>
                <a:headEnd/>
                <a:tailEnd/>
              </a:ln>
            </p:spPr>
            <p:txBody>
              <a:bodyPr wrap="none" lIns="90488" tIns="44450" rIns="90488" bIns="44450" anchor="ctr"/>
              <a:lstStyle/>
              <a:p>
                <a:pPr>
                  <a:spcBef>
                    <a:spcPct val="50000"/>
                  </a:spcBef>
                </a:pPr>
                <a:endParaRPr lang="en-US" sz="2400"/>
              </a:p>
            </p:txBody>
          </p:sp>
        </p:grpSp>
      </p:grpSp>
      <p:grpSp>
        <p:nvGrpSpPr>
          <p:cNvPr id="8" name="Group 114"/>
          <p:cNvGrpSpPr>
            <a:grpSpLocks/>
          </p:cNvGrpSpPr>
          <p:nvPr/>
        </p:nvGrpSpPr>
        <p:grpSpPr bwMode="auto">
          <a:xfrm>
            <a:off x="1676400" y="5257800"/>
            <a:ext cx="4635500" cy="1144588"/>
            <a:chOff x="624" y="3168"/>
            <a:chExt cx="2920" cy="721"/>
          </a:xfrm>
        </p:grpSpPr>
        <p:grpSp>
          <p:nvGrpSpPr>
            <p:cNvPr id="9" name="Group 503"/>
            <p:cNvGrpSpPr>
              <a:grpSpLocks/>
            </p:cNvGrpSpPr>
            <p:nvPr/>
          </p:nvGrpSpPr>
          <p:grpSpPr bwMode="auto">
            <a:xfrm>
              <a:off x="624" y="3168"/>
              <a:ext cx="1231" cy="721"/>
              <a:chOff x="624" y="3168"/>
              <a:chExt cx="1231" cy="721"/>
            </a:xfrm>
          </p:grpSpPr>
          <p:sp>
            <p:nvSpPr>
              <p:cNvPr id="6912" name="Freeform 504"/>
              <p:cNvSpPr>
                <a:spLocks/>
              </p:cNvSpPr>
              <p:nvPr/>
            </p:nvSpPr>
            <p:spPr bwMode="auto">
              <a:xfrm>
                <a:off x="1510" y="3233"/>
                <a:ext cx="345" cy="555"/>
              </a:xfrm>
              <a:custGeom>
                <a:avLst/>
                <a:gdLst>
                  <a:gd name="T0" fmla="*/ 344 w 345"/>
                  <a:gd name="T1" fmla="*/ 554 h 555"/>
                  <a:gd name="T2" fmla="*/ 344 w 345"/>
                  <a:gd name="T3" fmla="*/ 17 h 555"/>
                  <a:gd name="T4" fmla="*/ 19 w 345"/>
                  <a:gd name="T5" fmla="*/ 0 h 555"/>
                  <a:gd name="T6" fmla="*/ 0 w 345"/>
                  <a:gd name="T7" fmla="*/ 232 h 555"/>
                  <a:gd name="T8" fmla="*/ 117 w 345"/>
                  <a:gd name="T9" fmla="*/ 277 h 555"/>
                  <a:gd name="T10" fmla="*/ 8 w 345"/>
                  <a:gd name="T11" fmla="*/ 277 h 555"/>
                  <a:gd name="T12" fmla="*/ 8 w 345"/>
                  <a:gd name="T13" fmla="*/ 359 h 555"/>
                  <a:gd name="T14" fmla="*/ 184 w 345"/>
                  <a:gd name="T15" fmla="*/ 554 h 555"/>
                  <a:gd name="T16" fmla="*/ 344 w 345"/>
                  <a:gd name="T17" fmla="*/ 554 h 5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5"/>
                  <a:gd name="T28" fmla="*/ 0 h 555"/>
                  <a:gd name="T29" fmla="*/ 345 w 345"/>
                  <a:gd name="T30" fmla="*/ 555 h 5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5" h="555">
                    <a:moveTo>
                      <a:pt x="344" y="554"/>
                    </a:moveTo>
                    <a:lnTo>
                      <a:pt x="344" y="17"/>
                    </a:lnTo>
                    <a:lnTo>
                      <a:pt x="19" y="0"/>
                    </a:lnTo>
                    <a:lnTo>
                      <a:pt x="0" y="232"/>
                    </a:lnTo>
                    <a:lnTo>
                      <a:pt x="117" y="277"/>
                    </a:lnTo>
                    <a:lnTo>
                      <a:pt x="8" y="277"/>
                    </a:lnTo>
                    <a:lnTo>
                      <a:pt x="8" y="359"/>
                    </a:lnTo>
                    <a:lnTo>
                      <a:pt x="184" y="554"/>
                    </a:lnTo>
                    <a:lnTo>
                      <a:pt x="344" y="554"/>
                    </a:lnTo>
                  </a:path>
                </a:pathLst>
              </a:custGeom>
              <a:solidFill>
                <a:srgbClr val="FFFFFF"/>
              </a:solidFill>
              <a:ln w="9525" cap="rnd">
                <a:noFill/>
                <a:round/>
                <a:headEnd/>
                <a:tailEnd/>
              </a:ln>
            </p:spPr>
            <p:txBody>
              <a:bodyPr/>
              <a:lstStyle/>
              <a:p>
                <a:endParaRPr lang="en-US"/>
              </a:p>
            </p:txBody>
          </p:sp>
          <p:sp>
            <p:nvSpPr>
              <p:cNvPr id="6913" name="Freeform 505"/>
              <p:cNvSpPr>
                <a:spLocks/>
              </p:cNvSpPr>
              <p:nvPr/>
            </p:nvSpPr>
            <p:spPr bwMode="auto">
              <a:xfrm>
                <a:off x="1535" y="3263"/>
                <a:ext cx="90" cy="211"/>
              </a:xfrm>
              <a:custGeom>
                <a:avLst/>
                <a:gdLst>
                  <a:gd name="T0" fmla="*/ 15 w 90"/>
                  <a:gd name="T1" fmla="*/ 0 h 211"/>
                  <a:gd name="T2" fmla="*/ 0 w 90"/>
                  <a:gd name="T3" fmla="*/ 176 h 211"/>
                  <a:gd name="T4" fmla="*/ 82 w 90"/>
                  <a:gd name="T5" fmla="*/ 210 h 211"/>
                  <a:gd name="T6" fmla="*/ 89 w 90"/>
                  <a:gd name="T7" fmla="*/ 7 h 211"/>
                  <a:gd name="T8" fmla="*/ 15 w 90"/>
                  <a:gd name="T9" fmla="*/ 0 h 211"/>
                  <a:gd name="T10" fmla="*/ 0 60000 65536"/>
                  <a:gd name="T11" fmla="*/ 0 60000 65536"/>
                  <a:gd name="T12" fmla="*/ 0 60000 65536"/>
                  <a:gd name="T13" fmla="*/ 0 60000 65536"/>
                  <a:gd name="T14" fmla="*/ 0 60000 65536"/>
                  <a:gd name="T15" fmla="*/ 0 w 90"/>
                  <a:gd name="T16" fmla="*/ 0 h 211"/>
                  <a:gd name="T17" fmla="*/ 90 w 90"/>
                  <a:gd name="T18" fmla="*/ 211 h 211"/>
                </a:gdLst>
                <a:ahLst/>
                <a:cxnLst>
                  <a:cxn ang="T10">
                    <a:pos x="T0" y="T1"/>
                  </a:cxn>
                  <a:cxn ang="T11">
                    <a:pos x="T2" y="T3"/>
                  </a:cxn>
                  <a:cxn ang="T12">
                    <a:pos x="T4" y="T5"/>
                  </a:cxn>
                  <a:cxn ang="T13">
                    <a:pos x="T6" y="T7"/>
                  </a:cxn>
                  <a:cxn ang="T14">
                    <a:pos x="T8" y="T9"/>
                  </a:cxn>
                </a:cxnLst>
                <a:rect l="T15" t="T16" r="T17" b="T18"/>
                <a:pathLst>
                  <a:path w="90" h="211">
                    <a:moveTo>
                      <a:pt x="15" y="0"/>
                    </a:moveTo>
                    <a:lnTo>
                      <a:pt x="0" y="176"/>
                    </a:lnTo>
                    <a:lnTo>
                      <a:pt x="82" y="210"/>
                    </a:lnTo>
                    <a:lnTo>
                      <a:pt x="89" y="7"/>
                    </a:lnTo>
                    <a:lnTo>
                      <a:pt x="15" y="0"/>
                    </a:lnTo>
                  </a:path>
                </a:pathLst>
              </a:custGeom>
              <a:solidFill>
                <a:srgbClr val="515151"/>
              </a:solidFill>
              <a:ln w="9525" cap="rnd">
                <a:noFill/>
                <a:round/>
                <a:headEnd/>
                <a:tailEnd/>
              </a:ln>
            </p:spPr>
            <p:txBody>
              <a:bodyPr/>
              <a:lstStyle/>
              <a:p>
                <a:endParaRPr lang="en-US"/>
              </a:p>
            </p:txBody>
          </p:sp>
          <p:sp>
            <p:nvSpPr>
              <p:cNvPr id="6914" name="Freeform 506"/>
              <p:cNvSpPr>
                <a:spLocks/>
              </p:cNvSpPr>
              <p:nvPr/>
            </p:nvSpPr>
            <p:spPr bwMode="auto">
              <a:xfrm>
                <a:off x="1269" y="3673"/>
                <a:ext cx="306" cy="204"/>
              </a:xfrm>
              <a:custGeom>
                <a:avLst/>
                <a:gdLst>
                  <a:gd name="T0" fmla="*/ 27 w 306"/>
                  <a:gd name="T1" fmla="*/ 203 h 204"/>
                  <a:gd name="T2" fmla="*/ 0 w 306"/>
                  <a:gd name="T3" fmla="*/ 35 h 204"/>
                  <a:gd name="T4" fmla="*/ 201 w 306"/>
                  <a:gd name="T5" fmla="*/ 0 h 204"/>
                  <a:gd name="T6" fmla="*/ 305 w 306"/>
                  <a:gd name="T7" fmla="*/ 137 h 204"/>
                  <a:gd name="T8" fmla="*/ 285 w 306"/>
                  <a:gd name="T9" fmla="*/ 165 h 204"/>
                  <a:gd name="T10" fmla="*/ 27 w 306"/>
                  <a:gd name="T11" fmla="*/ 203 h 204"/>
                  <a:gd name="T12" fmla="*/ 0 60000 65536"/>
                  <a:gd name="T13" fmla="*/ 0 60000 65536"/>
                  <a:gd name="T14" fmla="*/ 0 60000 65536"/>
                  <a:gd name="T15" fmla="*/ 0 60000 65536"/>
                  <a:gd name="T16" fmla="*/ 0 60000 65536"/>
                  <a:gd name="T17" fmla="*/ 0 60000 65536"/>
                  <a:gd name="T18" fmla="*/ 0 w 306"/>
                  <a:gd name="T19" fmla="*/ 0 h 204"/>
                  <a:gd name="T20" fmla="*/ 306 w 306"/>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306" h="204">
                    <a:moveTo>
                      <a:pt x="27" y="203"/>
                    </a:moveTo>
                    <a:lnTo>
                      <a:pt x="0" y="35"/>
                    </a:lnTo>
                    <a:lnTo>
                      <a:pt x="201" y="0"/>
                    </a:lnTo>
                    <a:lnTo>
                      <a:pt x="305" y="137"/>
                    </a:lnTo>
                    <a:lnTo>
                      <a:pt x="285" y="165"/>
                    </a:lnTo>
                    <a:lnTo>
                      <a:pt x="27" y="203"/>
                    </a:lnTo>
                  </a:path>
                </a:pathLst>
              </a:custGeom>
              <a:solidFill>
                <a:srgbClr val="FFFFFF"/>
              </a:solidFill>
              <a:ln w="9525" cap="rnd">
                <a:noFill/>
                <a:round/>
                <a:headEnd/>
                <a:tailEnd/>
              </a:ln>
            </p:spPr>
            <p:txBody>
              <a:bodyPr/>
              <a:lstStyle/>
              <a:p>
                <a:endParaRPr lang="en-US"/>
              </a:p>
            </p:txBody>
          </p:sp>
          <p:sp>
            <p:nvSpPr>
              <p:cNvPr id="6915" name="Freeform 507"/>
              <p:cNvSpPr>
                <a:spLocks/>
              </p:cNvSpPr>
              <p:nvPr/>
            </p:nvSpPr>
            <p:spPr bwMode="auto">
              <a:xfrm>
                <a:off x="955" y="3354"/>
                <a:ext cx="441" cy="513"/>
              </a:xfrm>
              <a:custGeom>
                <a:avLst/>
                <a:gdLst>
                  <a:gd name="T0" fmla="*/ 440 w 441"/>
                  <a:gd name="T1" fmla="*/ 208 h 513"/>
                  <a:gd name="T2" fmla="*/ 409 w 441"/>
                  <a:gd name="T3" fmla="*/ 284 h 513"/>
                  <a:gd name="T4" fmla="*/ 380 w 441"/>
                  <a:gd name="T5" fmla="*/ 293 h 513"/>
                  <a:gd name="T6" fmla="*/ 338 w 441"/>
                  <a:gd name="T7" fmla="*/ 247 h 513"/>
                  <a:gd name="T8" fmla="*/ 297 w 441"/>
                  <a:gd name="T9" fmla="*/ 241 h 513"/>
                  <a:gd name="T10" fmla="*/ 264 w 441"/>
                  <a:gd name="T11" fmla="*/ 284 h 513"/>
                  <a:gd name="T12" fmla="*/ 227 w 441"/>
                  <a:gd name="T13" fmla="*/ 359 h 513"/>
                  <a:gd name="T14" fmla="*/ 187 w 441"/>
                  <a:gd name="T15" fmla="*/ 419 h 513"/>
                  <a:gd name="T16" fmla="*/ 125 w 441"/>
                  <a:gd name="T17" fmla="*/ 512 h 513"/>
                  <a:gd name="T18" fmla="*/ 83 w 441"/>
                  <a:gd name="T19" fmla="*/ 501 h 513"/>
                  <a:gd name="T20" fmla="*/ 55 w 441"/>
                  <a:gd name="T21" fmla="*/ 477 h 513"/>
                  <a:gd name="T22" fmla="*/ 0 w 441"/>
                  <a:gd name="T23" fmla="*/ 131 h 513"/>
                  <a:gd name="T24" fmla="*/ 20 w 441"/>
                  <a:gd name="T25" fmla="*/ 94 h 513"/>
                  <a:gd name="T26" fmla="*/ 61 w 441"/>
                  <a:gd name="T27" fmla="*/ 62 h 513"/>
                  <a:gd name="T28" fmla="*/ 120 w 441"/>
                  <a:gd name="T29" fmla="*/ 36 h 513"/>
                  <a:gd name="T30" fmla="*/ 163 w 441"/>
                  <a:gd name="T31" fmla="*/ 16 h 513"/>
                  <a:gd name="T32" fmla="*/ 181 w 441"/>
                  <a:gd name="T33" fmla="*/ 0 h 513"/>
                  <a:gd name="T34" fmla="*/ 293 w 441"/>
                  <a:gd name="T35" fmla="*/ 29 h 513"/>
                  <a:gd name="T36" fmla="*/ 362 w 441"/>
                  <a:gd name="T37" fmla="*/ 54 h 513"/>
                  <a:gd name="T38" fmla="*/ 378 w 441"/>
                  <a:gd name="T39" fmla="*/ 111 h 513"/>
                  <a:gd name="T40" fmla="*/ 396 w 441"/>
                  <a:gd name="T41" fmla="*/ 152 h 513"/>
                  <a:gd name="T42" fmla="*/ 411 w 441"/>
                  <a:gd name="T43" fmla="*/ 173 h 513"/>
                  <a:gd name="T44" fmla="*/ 430 w 441"/>
                  <a:gd name="T45" fmla="*/ 198 h 513"/>
                  <a:gd name="T46" fmla="*/ 440 w 441"/>
                  <a:gd name="T47" fmla="*/ 208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1"/>
                  <a:gd name="T73" fmla="*/ 0 h 513"/>
                  <a:gd name="T74" fmla="*/ 441 w 441"/>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1" h="513">
                    <a:moveTo>
                      <a:pt x="440" y="208"/>
                    </a:moveTo>
                    <a:lnTo>
                      <a:pt x="409" y="284"/>
                    </a:lnTo>
                    <a:lnTo>
                      <a:pt x="380" y="293"/>
                    </a:lnTo>
                    <a:lnTo>
                      <a:pt x="338" y="247"/>
                    </a:lnTo>
                    <a:lnTo>
                      <a:pt x="297" y="241"/>
                    </a:lnTo>
                    <a:lnTo>
                      <a:pt x="264" y="284"/>
                    </a:lnTo>
                    <a:lnTo>
                      <a:pt x="227" y="359"/>
                    </a:lnTo>
                    <a:lnTo>
                      <a:pt x="187" y="419"/>
                    </a:lnTo>
                    <a:lnTo>
                      <a:pt x="125" y="512"/>
                    </a:lnTo>
                    <a:lnTo>
                      <a:pt x="83" y="501"/>
                    </a:lnTo>
                    <a:lnTo>
                      <a:pt x="55" y="477"/>
                    </a:lnTo>
                    <a:lnTo>
                      <a:pt x="0" y="131"/>
                    </a:lnTo>
                    <a:lnTo>
                      <a:pt x="20" y="94"/>
                    </a:lnTo>
                    <a:lnTo>
                      <a:pt x="61" y="62"/>
                    </a:lnTo>
                    <a:lnTo>
                      <a:pt x="120" y="36"/>
                    </a:lnTo>
                    <a:lnTo>
                      <a:pt x="163" y="16"/>
                    </a:lnTo>
                    <a:lnTo>
                      <a:pt x="181" y="0"/>
                    </a:lnTo>
                    <a:lnTo>
                      <a:pt x="293" y="29"/>
                    </a:lnTo>
                    <a:lnTo>
                      <a:pt x="362" y="54"/>
                    </a:lnTo>
                    <a:lnTo>
                      <a:pt x="378" y="111"/>
                    </a:lnTo>
                    <a:lnTo>
                      <a:pt x="396" y="152"/>
                    </a:lnTo>
                    <a:lnTo>
                      <a:pt x="411" y="173"/>
                    </a:lnTo>
                    <a:lnTo>
                      <a:pt x="430" y="198"/>
                    </a:lnTo>
                    <a:lnTo>
                      <a:pt x="440" y="208"/>
                    </a:lnTo>
                  </a:path>
                </a:pathLst>
              </a:custGeom>
              <a:solidFill>
                <a:srgbClr val="FFEA00"/>
              </a:solidFill>
              <a:ln w="9525" cap="rnd">
                <a:noFill/>
                <a:round/>
                <a:headEnd/>
                <a:tailEnd/>
              </a:ln>
            </p:spPr>
            <p:txBody>
              <a:bodyPr/>
              <a:lstStyle/>
              <a:p>
                <a:endParaRPr lang="en-US"/>
              </a:p>
            </p:txBody>
          </p:sp>
          <p:sp>
            <p:nvSpPr>
              <p:cNvPr id="6916" name="Freeform 508"/>
              <p:cNvSpPr>
                <a:spLocks/>
              </p:cNvSpPr>
              <p:nvPr/>
            </p:nvSpPr>
            <p:spPr bwMode="auto">
              <a:xfrm>
                <a:off x="1106" y="3650"/>
                <a:ext cx="161" cy="89"/>
              </a:xfrm>
              <a:custGeom>
                <a:avLst/>
                <a:gdLst>
                  <a:gd name="T0" fmla="*/ 0 w 161"/>
                  <a:gd name="T1" fmla="*/ 88 h 89"/>
                  <a:gd name="T2" fmla="*/ 50 w 161"/>
                  <a:gd name="T3" fmla="*/ 64 h 89"/>
                  <a:gd name="T4" fmla="*/ 61 w 161"/>
                  <a:gd name="T5" fmla="*/ 61 h 89"/>
                  <a:gd name="T6" fmla="*/ 76 w 161"/>
                  <a:gd name="T7" fmla="*/ 62 h 89"/>
                  <a:gd name="T8" fmla="*/ 93 w 161"/>
                  <a:gd name="T9" fmla="*/ 60 h 89"/>
                  <a:gd name="T10" fmla="*/ 110 w 161"/>
                  <a:gd name="T11" fmla="*/ 54 h 89"/>
                  <a:gd name="T12" fmla="*/ 117 w 161"/>
                  <a:gd name="T13" fmla="*/ 55 h 89"/>
                  <a:gd name="T14" fmla="*/ 125 w 161"/>
                  <a:gd name="T15" fmla="*/ 60 h 89"/>
                  <a:gd name="T16" fmla="*/ 127 w 161"/>
                  <a:gd name="T17" fmla="*/ 58 h 89"/>
                  <a:gd name="T18" fmla="*/ 130 w 161"/>
                  <a:gd name="T19" fmla="*/ 54 h 89"/>
                  <a:gd name="T20" fmla="*/ 148 w 161"/>
                  <a:gd name="T21" fmla="*/ 45 h 89"/>
                  <a:gd name="T22" fmla="*/ 150 w 161"/>
                  <a:gd name="T23" fmla="*/ 42 h 89"/>
                  <a:gd name="T24" fmla="*/ 160 w 161"/>
                  <a:gd name="T25" fmla="*/ 35 h 89"/>
                  <a:gd name="T26" fmla="*/ 160 w 161"/>
                  <a:gd name="T27" fmla="*/ 27 h 89"/>
                  <a:gd name="T28" fmla="*/ 160 w 161"/>
                  <a:gd name="T29" fmla="*/ 22 h 89"/>
                  <a:gd name="T30" fmla="*/ 155 w 161"/>
                  <a:gd name="T31" fmla="*/ 12 h 89"/>
                  <a:gd name="T32" fmla="*/ 122 w 161"/>
                  <a:gd name="T33" fmla="*/ 0 h 89"/>
                  <a:gd name="T34" fmla="*/ 58 w 161"/>
                  <a:gd name="T35" fmla="*/ 23 h 89"/>
                  <a:gd name="T36" fmla="*/ 2 w 161"/>
                  <a:gd name="T37" fmla="*/ 53 h 89"/>
                  <a:gd name="T38" fmla="*/ 0 w 161"/>
                  <a:gd name="T39" fmla="*/ 88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
                  <a:gd name="T61" fmla="*/ 0 h 89"/>
                  <a:gd name="T62" fmla="*/ 161 w 161"/>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 h="89">
                    <a:moveTo>
                      <a:pt x="0" y="88"/>
                    </a:moveTo>
                    <a:lnTo>
                      <a:pt x="50" y="64"/>
                    </a:lnTo>
                    <a:lnTo>
                      <a:pt x="61" y="61"/>
                    </a:lnTo>
                    <a:lnTo>
                      <a:pt x="76" y="62"/>
                    </a:lnTo>
                    <a:lnTo>
                      <a:pt x="93" y="60"/>
                    </a:lnTo>
                    <a:lnTo>
                      <a:pt x="110" y="54"/>
                    </a:lnTo>
                    <a:lnTo>
                      <a:pt x="117" y="55"/>
                    </a:lnTo>
                    <a:lnTo>
                      <a:pt x="125" y="60"/>
                    </a:lnTo>
                    <a:lnTo>
                      <a:pt x="127" y="58"/>
                    </a:lnTo>
                    <a:lnTo>
                      <a:pt x="130" y="54"/>
                    </a:lnTo>
                    <a:lnTo>
                      <a:pt x="148" y="45"/>
                    </a:lnTo>
                    <a:lnTo>
                      <a:pt x="150" y="42"/>
                    </a:lnTo>
                    <a:lnTo>
                      <a:pt x="160" y="35"/>
                    </a:lnTo>
                    <a:lnTo>
                      <a:pt x="160" y="27"/>
                    </a:lnTo>
                    <a:lnTo>
                      <a:pt x="160" y="22"/>
                    </a:lnTo>
                    <a:lnTo>
                      <a:pt x="155" y="12"/>
                    </a:lnTo>
                    <a:lnTo>
                      <a:pt x="122" y="0"/>
                    </a:lnTo>
                    <a:lnTo>
                      <a:pt x="58" y="23"/>
                    </a:lnTo>
                    <a:lnTo>
                      <a:pt x="2" y="53"/>
                    </a:lnTo>
                    <a:lnTo>
                      <a:pt x="0" y="88"/>
                    </a:lnTo>
                  </a:path>
                </a:pathLst>
              </a:custGeom>
              <a:solidFill>
                <a:srgbClr val="FFC98E"/>
              </a:solidFill>
              <a:ln w="9525" cap="rnd">
                <a:noFill/>
                <a:round/>
                <a:headEnd/>
                <a:tailEnd/>
              </a:ln>
            </p:spPr>
            <p:txBody>
              <a:bodyPr/>
              <a:lstStyle/>
              <a:p>
                <a:endParaRPr lang="en-US"/>
              </a:p>
            </p:txBody>
          </p:sp>
          <p:sp>
            <p:nvSpPr>
              <p:cNvPr id="6917" name="Freeform 509"/>
              <p:cNvSpPr>
                <a:spLocks/>
              </p:cNvSpPr>
              <p:nvPr/>
            </p:nvSpPr>
            <p:spPr bwMode="auto">
              <a:xfrm>
                <a:off x="1374" y="3439"/>
                <a:ext cx="111" cy="182"/>
              </a:xfrm>
              <a:custGeom>
                <a:avLst/>
                <a:gdLst>
                  <a:gd name="T0" fmla="*/ 81 w 111"/>
                  <a:gd name="T1" fmla="*/ 50 h 182"/>
                  <a:gd name="T2" fmla="*/ 85 w 111"/>
                  <a:gd name="T3" fmla="*/ 61 h 182"/>
                  <a:gd name="T4" fmla="*/ 79 w 111"/>
                  <a:gd name="T5" fmla="*/ 72 h 182"/>
                  <a:gd name="T6" fmla="*/ 62 w 111"/>
                  <a:gd name="T7" fmla="*/ 78 h 182"/>
                  <a:gd name="T8" fmla="*/ 51 w 111"/>
                  <a:gd name="T9" fmla="*/ 88 h 182"/>
                  <a:gd name="T10" fmla="*/ 49 w 111"/>
                  <a:gd name="T11" fmla="*/ 89 h 182"/>
                  <a:gd name="T12" fmla="*/ 51 w 111"/>
                  <a:gd name="T13" fmla="*/ 109 h 182"/>
                  <a:gd name="T14" fmla="*/ 56 w 111"/>
                  <a:gd name="T15" fmla="*/ 143 h 182"/>
                  <a:gd name="T16" fmla="*/ 60 w 111"/>
                  <a:gd name="T17" fmla="*/ 159 h 182"/>
                  <a:gd name="T18" fmla="*/ 48 w 111"/>
                  <a:gd name="T19" fmla="*/ 176 h 182"/>
                  <a:gd name="T20" fmla="*/ 26 w 111"/>
                  <a:gd name="T21" fmla="*/ 181 h 182"/>
                  <a:gd name="T22" fmla="*/ 2 w 111"/>
                  <a:gd name="T23" fmla="*/ 164 h 182"/>
                  <a:gd name="T24" fmla="*/ 0 w 111"/>
                  <a:gd name="T25" fmla="*/ 144 h 182"/>
                  <a:gd name="T26" fmla="*/ 4 w 111"/>
                  <a:gd name="T27" fmla="*/ 129 h 182"/>
                  <a:gd name="T28" fmla="*/ 9 w 111"/>
                  <a:gd name="T29" fmla="*/ 109 h 182"/>
                  <a:gd name="T30" fmla="*/ 10 w 111"/>
                  <a:gd name="T31" fmla="*/ 53 h 182"/>
                  <a:gd name="T32" fmla="*/ 34 w 111"/>
                  <a:gd name="T33" fmla="*/ 17 h 182"/>
                  <a:gd name="T34" fmla="*/ 81 w 111"/>
                  <a:gd name="T35" fmla="*/ 0 h 182"/>
                  <a:gd name="T36" fmla="*/ 110 w 111"/>
                  <a:gd name="T37" fmla="*/ 0 h 182"/>
                  <a:gd name="T38" fmla="*/ 106 w 111"/>
                  <a:gd name="T39" fmla="*/ 5 h 182"/>
                  <a:gd name="T40" fmla="*/ 73 w 111"/>
                  <a:gd name="T41" fmla="*/ 14 h 182"/>
                  <a:gd name="T42" fmla="*/ 63 w 111"/>
                  <a:gd name="T43" fmla="*/ 26 h 182"/>
                  <a:gd name="T44" fmla="*/ 78 w 111"/>
                  <a:gd name="T45" fmla="*/ 44 h 182"/>
                  <a:gd name="T46" fmla="*/ 81 w 111"/>
                  <a:gd name="T47" fmla="*/ 50 h 1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82"/>
                  <a:gd name="T74" fmla="*/ 111 w 111"/>
                  <a:gd name="T75" fmla="*/ 182 h 1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82">
                    <a:moveTo>
                      <a:pt x="81" y="50"/>
                    </a:moveTo>
                    <a:lnTo>
                      <a:pt x="85" y="61"/>
                    </a:lnTo>
                    <a:lnTo>
                      <a:pt x="79" y="72"/>
                    </a:lnTo>
                    <a:lnTo>
                      <a:pt x="62" y="78"/>
                    </a:lnTo>
                    <a:lnTo>
                      <a:pt x="51" y="88"/>
                    </a:lnTo>
                    <a:lnTo>
                      <a:pt x="49" y="89"/>
                    </a:lnTo>
                    <a:lnTo>
                      <a:pt x="51" y="109"/>
                    </a:lnTo>
                    <a:lnTo>
                      <a:pt x="56" y="143"/>
                    </a:lnTo>
                    <a:lnTo>
                      <a:pt x="60" y="159"/>
                    </a:lnTo>
                    <a:lnTo>
                      <a:pt x="48" y="176"/>
                    </a:lnTo>
                    <a:lnTo>
                      <a:pt x="26" y="181"/>
                    </a:lnTo>
                    <a:lnTo>
                      <a:pt x="2" y="164"/>
                    </a:lnTo>
                    <a:lnTo>
                      <a:pt x="0" y="144"/>
                    </a:lnTo>
                    <a:lnTo>
                      <a:pt x="4" y="129"/>
                    </a:lnTo>
                    <a:lnTo>
                      <a:pt x="9" y="109"/>
                    </a:lnTo>
                    <a:lnTo>
                      <a:pt x="10" y="53"/>
                    </a:lnTo>
                    <a:lnTo>
                      <a:pt x="34" y="17"/>
                    </a:lnTo>
                    <a:lnTo>
                      <a:pt x="81" y="0"/>
                    </a:lnTo>
                    <a:lnTo>
                      <a:pt x="110" y="0"/>
                    </a:lnTo>
                    <a:lnTo>
                      <a:pt x="106" y="5"/>
                    </a:lnTo>
                    <a:lnTo>
                      <a:pt x="73" y="14"/>
                    </a:lnTo>
                    <a:lnTo>
                      <a:pt x="63" y="26"/>
                    </a:lnTo>
                    <a:lnTo>
                      <a:pt x="78" y="44"/>
                    </a:lnTo>
                    <a:lnTo>
                      <a:pt x="81" y="50"/>
                    </a:lnTo>
                  </a:path>
                </a:pathLst>
              </a:custGeom>
              <a:solidFill>
                <a:srgbClr val="FFC98E"/>
              </a:solidFill>
              <a:ln w="9525" cap="rnd">
                <a:noFill/>
                <a:round/>
                <a:headEnd/>
                <a:tailEnd/>
              </a:ln>
            </p:spPr>
            <p:txBody>
              <a:bodyPr/>
              <a:lstStyle/>
              <a:p>
                <a:endParaRPr lang="en-US"/>
              </a:p>
            </p:txBody>
          </p:sp>
          <p:sp>
            <p:nvSpPr>
              <p:cNvPr id="6918" name="Freeform 510"/>
              <p:cNvSpPr>
                <a:spLocks/>
              </p:cNvSpPr>
              <p:nvPr/>
            </p:nvSpPr>
            <p:spPr bwMode="auto">
              <a:xfrm>
                <a:off x="1117" y="3263"/>
                <a:ext cx="167" cy="261"/>
              </a:xfrm>
              <a:custGeom>
                <a:avLst/>
                <a:gdLst>
                  <a:gd name="T0" fmla="*/ 0 w 167"/>
                  <a:gd name="T1" fmla="*/ 50 h 261"/>
                  <a:gd name="T2" fmla="*/ 0 w 167"/>
                  <a:gd name="T3" fmla="*/ 60 h 261"/>
                  <a:gd name="T4" fmla="*/ 11 w 167"/>
                  <a:gd name="T5" fmla="*/ 90 h 261"/>
                  <a:gd name="T6" fmla="*/ 14 w 167"/>
                  <a:gd name="T7" fmla="*/ 110 h 261"/>
                  <a:gd name="T8" fmla="*/ 14 w 167"/>
                  <a:gd name="T9" fmla="*/ 134 h 261"/>
                  <a:gd name="T10" fmla="*/ 13 w 167"/>
                  <a:gd name="T11" fmla="*/ 151 h 261"/>
                  <a:gd name="T12" fmla="*/ 21 w 167"/>
                  <a:gd name="T13" fmla="*/ 186 h 261"/>
                  <a:gd name="T14" fmla="*/ 21 w 167"/>
                  <a:gd name="T15" fmla="*/ 204 h 261"/>
                  <a:gd name="T16" fmla="*/ 61 w 167"/>
                  <a:gd name="T17" fmla="*/ 260 h 261"/>
                  <a:gd name="T18" fmla="*/ 92 w 167"/>
                  <a:gd name="T19" fmla="*/ 224 h 261"/>
                  <a:gd name="T20" fmla="*/ 101 w 167"/>
                  <a:gd name="T21" fmla="*/ 147 h 261"/>
                  <a:gd name="T22" fmla="*/ 117 w 167"/>
                  <a:gd name="T23" fmla="*/ 144 h 261"/>
                  <a:gd name="T24" fmla="*/ 123 w 167"/>
                  <a:gd name="T25" fmla="*/ 139 h 261"/>
                  <a:gd name="T26" fmla="*/ 134 w 167"/>
                  <a:gd name="T27" fmla="*/ 121 h 261"/>
                  <a:gd name="T28" fmla="*/ 145 w 167"/>
                  <a:gd name="T29" fmla="*/ 103 h 261"/>
                  <a:gd name="T30" fmla="*/ 151 w 167"/>
                  <a:gd name="T31" fmla="*/ 87 h 261"/>
                  <a:gd name="T32" fmla="*/ 154 w 167"/>
                  <a:gd name="T33" fmla="*/ 78 h 261"/>
                  <a:gd name="T34" fmla="*/ 154 w 167"/>
                  <a:gd name="T35" fmla="*/ 62 h 261"/>
                  <a:gd name="T36" fmla="*/ 156 w 167"/>
                  <a:gd name="T37" fmla="*/ 57 h 261"/>
                  <a:gd name="T38" fmla="*/ 162 w 167"/>
                  <a:gd name="T39" fmla="*/ 47 h 261"/>
                  <a:gd name="T40" fmla="*/ 164 w 167"/>
                  <a:gd name="T41" fmla="*/ 40 h 261"/>
                  <a:gd name="T42" fmla="*/ 166 w 167"/>
                  <a:gd name="T43" fmla="*/ 33 h 261"/>
                  <a:gd name="T44" fmla="*/ 160 w 167"/>
                  <a:gd name="T45" fmla="*/ 22 h 261"/>
                  <a:gd name="T46" fmla="*/ 100 w 167"/>
                  <a:gd name="T47" fmla="*/ 0 h 261"/>
                  <a:gd name="T48" fmla="*/ 0 w 167"/>
                  <a:gd name="T49" fmla="*/ 40 h 261"/>
                  <a:gd name="T50" fmla="*/ 0 w 167"/>
                  <a:gd name="T51" fmla="*/ 50 h 2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
                  <a:gd name="T79" fmla="*/ 0 h 261"/>
                  <a:gd name="T80" fmla="*/ 167 w 167"/>
                  <a:gd name="T81" fmla="*/ 261 h 2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 h="261">
                    <a:moveTo>
                      <a:pt x="0" y="50"/>
                    </a:moveTo>
                    <a:lnTo>
                      <a:pt x="0" y="60"/>
                    </a:lnTo>
                    <a:lnTo>
                      <a:pt x="11" y="90"/>
                    </a:lnTo>
                    <a:lnTo>
                      <a:pt x="14" y="110"/>
                    </a:lnTo>
                    <a:lnTo>
                      <a:pt x="14" y="134"/>
                    </a:lnTo>
                    <a:lnTo>
                      <a:pt x="13" y="151"/>
                    </a:lnTo>
                    <a:lnTo>
                      <a:pt x="21" y="186"/>
                    </a:lnTo>
                    <a:lnTo>
                      <a:pt x="21" y="204"/>
                    </a:lnTo>
                    <a:lnTo>
                      <a:pt x="61" y="260"/>
                    </a:lnTo>
                    <a:lnTo>
                      <a:pt x="92" y="224"/>
                    </a:lnTo>
                    <a:lnTo>
                      <a:pt x="101" y="147"/>
                    </a:lnTo>
                    <a:lnTo>
                      <a:pt x="117" y="144"/>
                    </a:lnTo>
                    <a:lnTo>
                      <a:pt x="123" y="139"/>
                    </a:lnTo>
                    <a:lnTo>
                      <a:pt x="134" y="121"/>
                    </a:lnTo>
                    <a:lnTo>
                      <a:pt x="145" y="103"/>
                    </a:lnTo>
                    <a:lnTo>
                      <a:pt x="151" y="87"/>
                    </a:lnTo>
                    <a:lnTo>
                      <a:pt x="154" y="78"/>
                    </a:lnTo>
                    <a:lnTo>
                      <a:pt x="154" y="62"/>
                    </a:lnTo>
                    <a:lnTo>
                      <a:pt x="156" y="57"/>
                    </a:lnTo>
                    <a:lnTo>
                      <a:pt x="162" y="47"/>
                    </a:lnTo>
                    <a:lnTo>
                      <a:pt x="164" y="40"/>
                    </a:lnTo>
                    <a:lnTo>
                      <a:pt x="166" y="33"/>
                    </a:lnTo>
                    <a:lnTo>
                      <a:pt x="160" y="22"/>
                    </a:lnTo>
                    <a:lnTo>
                      <a:pt x="100" y="0"/>
                    </a:lnTo>
                    <a:lnTo>
                      <a:pt x="0" y="40"/>
                    </a:lnTo>
                    <a:lnTo>
                      <a:pt x="0" y="50"/>
                    </a:lnTo>
                  </a:path>
                </a:pathLst>
              </a:custGeom>
              <a:solidFill>
                <a:srgbClr val="FFC98E"/>
              </a:solidFill>
              <a:ln w="9525" cap="rnd">
                <a:noFill/>
                <a:round/>
                <a:headEnd/>
                <a:tailEnd/>
              </a:ln>
            </p:spPr>
            <p:txBody>
              <a:bodyPr/>
              <a:lstStyle/>
              <a:p>
                <a:endParaRPr lang="en-US"/>
              </a:p>
            </p:txBody>
          </p:sp>
          <p:sp>
            <p:nvSpPr>
              <p:cNvPr id="6919" name="Freeform 511"/>
              <p:cNvSpPr>
                <a:spLocks/>
              </p:cNvSpPr>
              <p:nvPr/>
            </p:nvSpPr>
            <p:spPr bwMode="auto">
              <a:xfrm>
                <a:off x="1260" y="3318"/>
                <a:ext cx="17" cy="17"/>
              </a:xfrm>
              <a:custGeom>
                <a:avLst/>
                <a:gdLst>
                  <a:gd name="T0" fmla="*/ 0 w 17"/>
                  <a:gd name="T1" fmla="*/ 9 h 17"/>
                  <a:gd name="T2" fmla="*/ 13 w 17"/>
                  <a:gd name="T3" fmla="*/ 16 h 17"/>
                  <a:gd name="T4" fmla="*/ 16 w 17"/>
                  <a:gd name="T5" fmla="*/ 16 h 17"/>
                  <a:gd name="T6" fmla="*/ 16 w 17"/>
                  <a:gd name="T7" fmla="*/ 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13" y="16"/>
                    </a:lnTo>
                    <a:lnTo>
                      <a:pt x="16" y="16"/>
                    </a:lnTo>
                    <a:lnTo>
                      <a:pt x="16" y="0"/>
                    </a:lnTo>
                    <a:lnTo>
                      <a:pt x="0" y="9"/>
                    </a:lnTo>
                  </a:path>
                </a:pathLst>
              </a:custGeom>
              <a:solidFill>
                <a:srgbClr val="FFFFFF"/>
              </a:solidFill>
              <a:ln w="9525" cap="rnd">
                <a:noFill/>
                <a:round/>
                <a:headEnd/>
                <a:tailEnd/>
              </a:ln>
            </p:spPr>
            <p:txBody>
              <a:bodyPr/>
              <a:lstStyle/>
              <a:p>
                <a:endParaRPr lang="en-US"/>
              </a:p>
            </p:txBody>
          </p:sp>
          <p:sp>
            <p:nvSpPr>
              <p:cNvPr id="6920" name="Freeform 512"/>
              <p:cNvSpPr>
                <a:spLocks/>
              </p:cNvSpPr>
              <p:nvPr/>
            </p:nvSpPr>
            <p:spPr bwMode="auto">
              <a:xfrm>
                <a:off x="1207" y="3313"/>
                <a:ext cx="17" cy="17"/>
              </a:xfrm>
              <a:custGeom>
                <a:avLst/>
                <a:gdLst>
                  <a:gd name="T0" fmla="*/ 0 w 17"/>
                  <a:gd name="T1" fmla="*/ 6 h 17"/>
                  <a:gd name="T2" fmla="*/ 5 w 17"/>
                  <a:gd name="T3" fmla="*/ 12 h 17"/>
                  <a:gd name="T4" fmla="*/ 9 w 17"/>
                  <a:gd name="T5" fmla="*/ 16 h 17"/>
                  <a:gd name="T6" fmla="*/ 16 w 17"/>
                  <a:gd name="T7" fmla="*/ 10 h 17"/>
                  <a:gd name="T8" fmla="*/ 16 w 17"/>
                  <a:gd name="T9" fmla="*/ 0 h 17"/>
                  <a:gd name="T10" fmla="*/ 1 w 17"/>
                  <a:gd name="T11" fmla="*/ 3 h 17"/>
                  <a:gd name="T12" fmla="*/ 0 w 17"/>
                  <a:gd name="T13" fmla="*/ 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6"/>
                    </a:moveTo>
                    <a:lnTo>
                      <a:pt x="5" y="12"/>
                    </a:lnTo>
                    <a:lnTo>
                      <a:pt x="9" y="16"/>
                    </a:lnTo>
                    <a:lnTo>
                      <a:pt x="16" y="10"/>
                    </a:lnTo>
                    <a:lnTo>
                      <a:pt x="16" y="0"/>
                    </a:lnTo>
                    <a:lnTo>
                      <a:pt x="1" y="3"/>
                    </a:lnTo>
                    <a:lnTo>
                      <a:pt x="0" y="6"/>
                    </a:lnTo>
                  </a:path>
                </a:pathLst>
              </a:custGeom>
              <a:solidFill>
                <a:srgbClr val="FFFFFF"/>
              </a:solidFill>
              <a:ln w="9525" cap="rnd">
                <a:noFill/>
                <a:round/>
                <a:headEnd/>
                <a:tailEnd/>
              </a:ln>
            </p:spPr>
            <p:txBody>
              <a:bodyPr/>
              <a:lstStyle/>
              <a:p>
                <a:endParaRPr lang="en-US"/>
              </a:p>
            </p:txBody>
          </p:sp>
          <p:sp>
            <p:nvSpPr>
              <p:cNvPr id="6921" name="Freeform 513"/>
              <p:cNvSpPr>
                <a:spLocks/>
              </p:cNvSpPr>
              <p:nvPr/>
            </p:nvSpPr>
            <p:spPr bwMode="auto">
              <a:xfrm>
                <a:off x="1224" y="3370"/>
                <a:ext cx="29" cy="17"/>
              </a:xfrm>
              <a:custGeom>
                <a:avLst/>
                <a:gdLst>
                  <a:gd name="T0" fmla="*/ 0 w 29"/>
                  <a:gd name="T1" fmla="*/ 4 h 17"/>
                  <a:gd name="T2" fmla="*/ 15 w 29"/>
                  <a:gd name="T3" fmla="*/ 0 h 17"/>
                  <a:gd name="T4" fmla="*/ 23 w 29"/>
                  <a:gd name="T5" fmla="*/ 0 h 17"/>
                  <a:gd name="T6" fmla="*/ 28 w 29"/>
                  <a:gd name="T7" fmla="*/ 0 h 17"/>
                  <a:gd name="T8" fmla="*/ 28 w 29"/>
                  <a:gd name="T9" fmla="*/ 4 h 17"/>
                  <a:gd name="T10" fmla="*/ 15 w 29"/>
                  <a:gd name="T11" fmla="*/ 16 h 17"/>
                  <a:gd name="T12" fmla="*/ 4 w 29"/>
                  <a:gd name="T13" fmla="*/ 6 h 17"/>
                  <a:gd name="T14" fmla="*/ 0 w 29"/>
                  <a:gd name="T15" fmla="*/ 4 h 17"/>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7"/>
                  <a:gd name="T26" fmla="*/ 29 w 2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7">
                    <a:moveTo>
                      <a:pt x="0" y="4"/>
                    </a:moveTo>
                    <a:lnTo>
                      <a:pt x="15" y="0"/>
                    </a:lnTo>
                    <a:lnTo>
                      <a:pt x="23" y="0"/>
                    </a:lnTo>
                    <a:lnTo>
                      <a:pt x="28" y="0"/>
                    </a:lnTo>
                    <a:lnTo>
                      <a:pt x="28" y="4"/>
                    </a:lnTo>
                    <a:lnTo>
                      <a:pt x="15" y="16"/>
                    </a:lnTo>
                    <a:lnTo>
                      <a:pt x="4" y="6"/>
                    </a:lnTo>
                    <a:lnTo>
                      <a:pt x="0" y="4"/>
                    </a:lnTo>
                  </a:path>
                </a:pathLst>
              </a:custGeom>
              <a:solidFill>
                <a:srgbClr val="FFFFFF"/>
              </a:solidFill>
              <a:ln w="9525" cap="rnd">
                <a:noFill/>
                <a:round/>
                <a:headEnd/>
                <a:tailEnd/>
              </a:ln>
            </p:spPr>
            <p:txBody>
              <a:bodyPr/>
              <a:lstStyle/>
              <a:p>
                <a:endParaRPr lang="en-US"/>
              </a:p>
            </p:txBody>
          </p:sp>
          <p:sp>
            <p:nvSpPr>
              <p:cNvPr id="6922" name="Freeform 514"/>
              <p:cNvSpPr>
                <a:spLocks/>
              </p:cNvSpPr>
              <p:nvPr/>
            </p:nvSpPr>
            <p:spPr bwMode="auto">
              <a:xfrm>
                <a:off x="1128" y="3346"/>
                <a:ext cx="24" cy="25"/>
              </a:xfrm>
              <a:custGeom>
                <a:avLst/>
                <a:gdLst>
                  <a:gd name="T0" fmla="*/ 3 w 24"/>
                  <a:gd name="T1" fmla="*/ 1 h 25"/>
                  <a:gd name="T2" fmla="*/ 8 w 24"/>
                  <a:gd name="T3" fmla="*/ 0 h 25"/>
                  <a:gd name="T4" fmla="*/ 16 w 24"/>
                  <a:gd name="T5" fmla="*/ 0 h 25"/>
                  <a:gd name="T6" fmla="*/ 21 w 24"/>
                  <a:gd name="T7" fmla="*/ 7 h 25"/>
                  <a:gd name="T8" fmla="*/ 23 w 24"/>
                  <a:gd name="T9" fmla="*/ 12 h 25"/>
                  <a:gd name="T10" fmla="*/ 19 w 24"/>
                  <a:gd name="T11" fmla="*/ 19 h 25"/>
                  <a:gd name="T12" fmla="*/ 10 w 24"/>
                  <a:gd name="T13" fmla="*/ 24 h 25"/>
                  <a:gd name="T14" fmla="*/ 3 w 24"/>
                  <a:gd name="T15" fmla="*/ 20 h 25"/>
                  <a:gd name="T16" fmla="*/ 0 w 24"/>
                  <a:gd name="T17" fmla="*/ 14 h 25"/>
                  <a:gd name="T18" fmla="*/ 3 w 24"/>
                  <a:gd name="T19" fmla="*/ 1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5"/>
                  <a:gd name="T32" fmla="*/ 24 w 2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5">
                    <a:moveTo>
                      <a:pt x="3" y="1"/>
                    </a:moveTo>
                    <a:lnTo>
                      <a:pt x="8" y="0"/>
                    </a:lnTo>
                    <a:lnTo>
                      <a:pt x="16" y="0"/>
                    </a:lnTo>
                    <a:lnTo>
                      <a:pt x="21" y="7"/>
                    </a:lnTo>
                    <a:lnTo>
                      <a:pt x="23" y="12"/>
                    </a:lnTo>
                    <a:lnTo>
                      <a:pt x="19" y="19"/>
                    </a:lnTo>
                    <a:lnTo>
                      <a:pt x="10" y="24"/>
                    </a:lnTo>
                    <a:lnTo>
                      <a:pt x="3" y="20"/>
                    </a:lnTo>
                    <a:lnTo>
                      <a:pt x="0" y="14"/>
                    </a:lnTo>
                    <a:lnTo>
                      <a:pt x="3" y="1"/>
                    </a:lnTo>
                  </a:path>
                </a:pathLst>
              </a:custGeom>
              <a:solidFill>
                <a:srgbClr val="FFEA00"/>
              </a:solidFill>
              <a:ln w="9525" cap="rnd">
                <a:noFill/>
                <a:round/>
                <a:headEnd/>
                <a:tailEnd/>
              </a:ln>
            </p:spPr>
            <p:txBody>
              <a:bodyPr/>
              <a:lstStyle/>
              <a:p>
                <a:endParaRPr lang="en-US"/>
              </a:p>
            </p:txBody>
          </p:sp>
          <p:sp>
            <p:nvSpPr>
              <p:cNvPr id="6923" name="Freeform 515"/>
              <p:cNvSpPr>
                <a:spLocks/>
              </p:cNvSpPr>
              <p:nvPr/>
            </p:nvSpPr>
            <p:spPr bwMode="auto">
              <a:xfrm>
                <a:off x="1070" y="3338"/>
                <a:ext cx="61" cy="55"/>
              </a:xfrm>
              <a:custGeom>
                <a:avLst/>
                <a:gdLst>
                  <a:gd name="T0" fmla="*/ 50 w 61"/>
                  <a:gd name="T1" fmla="*/ 0 h 55"/>
                  <a:gd name="T2" fmla="*/ 60 w 61"/>
                  <a:gd name="T3" fmla="*/ 9 h 55"/>
                  <a:gd name="T4" fmla="*/ 56 w 61"/>
                  <a:gd name="T5" fmla="*/ 22 h 55"/>
                  <a:gd name="T6" fmla="*/ 56 w 61"/>
                  <a:gd name="T7" fmla="*/ 25 h 55"/>
                  <a:gd name="T8" fmla="*/ 45 w 61"/>
                  <a:gd name="T9" fmla="*/ 37 h 55"/>
                  <a:gd name="T10" fmla="*/ 34 w 61"/>
                  <a:gd name="T11" fmla="*/ 42 h 55"/>
                  <a:gd name="T12" fmla="*/ 10 w 61"/>
                  <a:gd name="T13" fmla="*/ 50 h 55"/>
                  <a:gd name="T14" fmla="*/ 0 w 61"/>
                  <a:gd name="T15" fmla="*/ 54 h 55"/>
                  <a:gd name="T16" fmla="*/ 8 w 61"/>
                  <a:gd name="T17" fmla="*/ 47 h 55"/>
                  <a:gd name="T18" fmla="*/ 21 w 61"/>
                  <a:gd name="T19" fmla="*/ 31 h 55"/>
                  <a:gd name="T20" fmla="*/ 26 w 61"/>
                  <a:gd name="T21" fmla="*/ 18 h 55"/>
                  <a:gd name="T22" fmla="*/ 37 w 61"/>
                  <a:gd name="T23" fmla="*/ 10 h 55"/>
                  <a:gd name="T24" fmla="*/ 47 w 61"/>
                  <a:gd name="T25" fmla="*/ 2 h 55"/>
                  <a:gd name="T26" fmla="*/ 50 w 61"/>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55"/>
                  <a:gd name="T44" fmla="*/ 61 w 61"/>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55">
                    <a:moveTo>
                      <a:pt x="50" y="0"/>
                    </a:moveTo>
                    <a:lnTo>
                      <a:pt x="60" y="9"/>
                    </a:lnTo>
                    <a:lnTo>
                      <a:pt x="56" y="22"/>
                    </a:lnTo>
                    <a:lnTo>
                      <a:pt x="56" y="25"/>
                    </a:lnTo>
                    <a:lnTo>
                      <a:pt x="45" y="37"/>
                    </a:lnTo>
                    <a:lnTo>
                      <a:pt x="34" y="42"/>
                    </a:lnTo>
                    <a:lnTo>
                      <a:pt x="10" y="50"/>
                    </a:lnTo>
                    <a:lnTo>
                      <a:pt x="0" y="54"/>
                    </a:lnTo>
                    <a:lnTo>
                      <a:pt x="8" y="47"/>
                    </a:lnTo>
                    <a:lnTo>
                      <a:pt x="21" y="31"/>
                    </a:lnTo>
                    <a:lnTo>
                      <a:pt x="26" y="18"/>
                    </a:lnTo>
                    <a:lnTo>
                      <a:pt x="37" y="10"/>
                    </a:lnTo>
                    <a:lnTo>
                      <a:pt x="47" y="2"/>
                    </a:lnTo>
                    <a:lnTo>
                      <a:pt x="50" y="0"/>
                    </a:lnTo>
                  </a:path>
                </a:pathLst>
              </a:custGeom>
              <a:solidFill>
                <a:srgbClr val="70230C"/>
              </a:solidFill>
              <a:ln w="9525" cap="rnd">
                <a:noFill/>
                <a:round/>
                <a:headEnd/>
                <a:tailEnd/>
              </a:ln>
            </p:spPr>
            <p:txBody>
              <a:bodyPr/>
              <a:lstStyle/>
              <a:p>
                <a:endParaRPr lang="en-US"/>
              </a:p>
            </p:txBody>
          </p:sp>
          <p:sp>
            <p:nvSpPr>
              <p:cNvPr id="6924" name="Freeform 516"/>
              <p:cNvSpPr>
                <a:spLocks/>
              </p:cNvSpPr>
              <p:nvPr/>
            </p:nvSpPr>
            <p:spPr bwMode="auto">
              <a:xfrm>
                <a:off x="1122" y="3211"/>
                <a:ext cx="170" cy="108"/>
              </a:xfrm>
              <a:custGeom>
                <a:avLst/>
                <a:gdLst>
                  <a:gd name="T0" fmla="*/ 0 w 170"/>
                  <a:gd name="T1" fmla="*/ 93 h 108"/>
                  <a:gd name="T2" fmla="*/ 14 w 170"/>
                  <a:gd name="T3" fmla="*/ 93 h 108"/>
                  <a:gd name="T4" fmla="*/ 33 w 170"/>
                  <a:gd name="T5" fmla="*/ 107 h 108"/>
                  <a:gd name="T6" fmla="*/ 43 w 170"/>
                  <a:gd name="T7" fmla="*/ 83 h 108"/>
                  <a:gd name="T8" fmla="*/ 51 w 170"/>
                  <a:gd name="T9" fmla="*/ 67 h 108"/>
                  <a:gd name="T10" fmla="*/ 58 w 170"/>
                  <a:gd name="T11" fmla="*/ 83 h 108"/>
                  <a:gd name="T12" fmla="*/ 62 w 170"/>
                  <a:gd name="T13" fmla="*/ 64 h 108"/>
                  <a:gd name="T14" fmla="*/ 70 w 170"/>
                  <a:gd name="T15" fmla="*/ 86 h 108"/>
                  <a:gd name="T16" fmla="*/ 86 w 170"/>
                  <a:gd name="T17" fmla="*/ 67 h 108"/>
                  <a:gd name="T18" fmla="*/ 97 w 170"/>
                  <a:gd name="T19" fmla="*/ 59 h 108"/>
                  <a:gd name="T20" fmla="*/ 107 w 170"/>
                  <a:gd name="T21" fmla="*/ 74 h 108"/>
                  <a:gd name="T22" fmla="*/ 127 w 170"/>
                  <a:gd name="T23" fmla="*/ 76 h 108"/>
                  <a:gd name="T24" fmla="*/ 169 w 170"/>
                  <a:gd name="T25" fmla="*/ 66 h 108"/>
                  <a:gd name="T26" fmla="*/ 169 w 170"/>
                  <a:gd name="T27" fmla="*/ 41 h 108"/>
                  <a:gd name="T28" fmla="*/ 148 w 170"/>
                  <a:gd name="T29" fmla="*/ 12 h 108"/>
                  <a:gd name="T30" fmla="*/ 127 w 170"/>
                  <a:gd name="T31" fmla="*/ 2 h 108"/>
                  <a:gd name="T32" fmla="*/ 107 w 170"/>
                  <a:gd name="T33" fmla="*/ 0 h 108"/>
                  <a:gd name="T34" fmla="*/ 85 w 170"/>
                  <a:gd name="T35" fmla="*/ 9 h 108"/>
                  <a:gd name="T36" fmla="*/ 60 w 170"/>
                  <a:gd name="T37" fmla="*/ 10 h 108"/>
                  <a:gd name="T38" fmla="*/ 46 w 170"/>
                  <a:gd name="T39" fmla="*/ 12 h 108"/>
                  <a:gd name="T40" fmla="*/ 21 w 170"/>
                  <a:gd name="T41" fmla="*/ 30 h 108"/>
                  <a:gd name="T42" fmla="*/ 4 w 170"/>
                  <a:gd name="T43" fmla="*/ 57 h 108"/>
                  <a:gd name="T44" fmla="*/ 1 w 170"/>
                  <a:gd name="T45" fmla="*/ 79 h 108"/>
                  <a:gd name="T46" fmla="*/ 0 w 170"/>
                  <a:gd name="T47" fmla="*/ 93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0"/>
                  <a:gd name="T73" fmla="*/ 0 h 108"/>
                  <a:gd name="T74" fmla="*/ 170 w 170"/>
                  <a:gd name="T75" fmla="*/ 108 h 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0" h="108">
                    <a:moveTo>
                      <a:pt x="0" y="93"/>
                    </a:moveTo>
                    <a:lnTo>
                      <a:pt x="14" y="93"/>
                    </a:lnTo>
                    <a:lnTo>
                      <a:pt x="33" y="107"/>
                    </a:lnTo>
                    <a:lnTo>
                      <a:pt x="43" y="83"/>
                    </a:lnTo>
                    <a:lnTo>
                      <a:pt x="51" y="67"/>
                    </a:lnTo>
                    <a:lnTo>
                      <a:pt x="58" y="83"/>
                    </a:lnTo>
                    <a:lnTo>
                      <a:pt x="62" y="64"/>
                    </a:lnTo>
                    <a:lnTo>
                      <a:pt x="70" y="86"/>
                    </a:lnTo>
                    <a:lnTo>
                      <a:pt x="86" y="67"/>
                    </a:lnTo>
                    <a:lnTo>
                      <a:pt x="97" y="59"/>
                    </a:lnTo>
                    <a:lnTo>
                      <a:pt x="107" y="74"/>
                    </a:lnTo>
                    <a:lnTo>
                      <a:pt x="127" y="76"/>
                    </a:lnTo>
                    <a:lnTo>
                      <a:pt x="169" y="66"/>
                    </a:lnTo>
                    <a:lnTo>
                      <a:pt x="169" y="41"/>
                    </a:lnTo>
                    <a:lnTo>
                      <a:pt x="148" y="12"/>
                    </a:lnTo>
                    <a:lnTo>
                      <a:pt x="127" y="2"/>
                    </a:lnTo>
                    <a:lnTo>
                      <a:pt x="107" y="0"/>
                    </a:lnTo>
                    <a:lnTo>
                      <a:pt x="85" y="9"/>
                    </a:lnTo>
                    <a:lnTo>
                      <a:pt x="60" y="10"/>
                    </a:lnTo>
                    <a:lnTo>
                      <a:pt x="46" y="12"/>
                    </a:lnTo>
                    <a:lnTo>
                      <a:pt x="21" y="30"/>
                    </a:lnTo>
                    <a:lnTo>
                      <a:pt x="4" y="57"/>
                    </a:lnTo>
                    <a:lnTo>
                      <a:pt x="1" y="79"/>
                    </a:lnTo>
                    <a:lnTo>
                      <a:pt x="0" y="93"/>
                    </a:lnTo>
                  </a:path>
                </a:pathLst>
              </a:custGeom>
              <a:solidFill>
                <a:srgbClr val="70230C"/>
              </a:solidFill>
              <a:ln w="9525" cap="rnd">
                <a:noFill/>
                <a:round/>
                <a:headEnd/>
                <a:tailEnd/>
              </a:ln>
            </p:spPr>
            <p:txBody>
              <a:bodyPr/>
              <a:lstStyle/>
              <a:p>
                <a:endParaRPr lang="en-US"/>
              </a:p>
            </p:txBody>
          </p:sp>
          <p:sp>
            <p:nvSpPr>
              <p:cNvPr id="6925" name="Freeform 517"/>
              <p:cNvSpPr>
                <a:spLocks/>
              </p:cNvSpPr>
              <p:nvPr/>
            </p:nvSpPr>
            <p:spPr bwMode="auto">
              <a:xfrm>
                <a:off x="645" y="3429"/>
                <a:ext cx="397" cy="428"/>
              </a:xfrm>
              <a:custGeom>
                <a:avLst/>
                <a:gdLst>
                  <a:gd name="T0" fmla="*/ 326 w 397"/>
                  <a:gd name="T1" fmla="*/ 21 h 428"/>
                  <a:gd name="T2" fmla="*/ 344 w 397"/>
                  <a:gd name="T3" fmla="*/ 70 h 428"/>
                  <a:gd name="T4" fmla="*/ 348 w 397"/>
                  <a:gd name="T5" fmla="*/ 141 h 428"/>
                  <a:gd name="T6" fmla="*/ 396 w 397"/>
                  <a:gd name="T7" fmla="*/ 364 h 428"/>
                  <a:gd name="T8" fmla="*/ 320 w 397"/>
                  <a:gd name="T9" fmla="*/ 427 h 428"/>
                  <a:gd name="T10" fmla="*/ 4 w 397"/>
                  <a:gd name="T11" fmla="*/ 349 h 428"/>
                  <a:gd name="T12" fmla="*/ 0 w 397"/>
                  <a:gd name="T13" fmla="*/ 240 h 428"/>
                  <a:gd name="T14" fmla="*/ 0 w 397"/>
                  <a:gd name="T15" fmla="*/ 216 h 428"/>
                  <a:gd name="T16" fmla="*/ 9 w 397"/>
                  <a:gd name="T17" fmla="*/ 195 h 428"/>
                  <a:gd name="T18" fmla="*/ 35 w 397"/>
                  <a:gd name="T19" fmla="*/ 126 h 428"/>
                  <a:gd name="T20" fmla="*/ 68 w 397"/>
                  <a:gd name="T21" fmla="*/ 82 h 428"/>
                  <a:gd name="T22" fmla="*/ 83 w 397"/>
                  <a:gd name="T23" fmla="*/ 57 h 428"/>
                  <a:gd name="T24" fmla="*/ 164 w 397"/>
                  <a:gd name="T25" fmla="*/ 0 h 428"/>
                  <a:gd name="T26" fmla="*/ 267 w 397"/>
                  <a:gd name="T27" fmla="*/ 7 h 428"/>
                  <a:gd name="T28" fmla="*/ 326 w 397"/>
                  <a:gd name="T29" fmla="*/ 21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7"/>
                  <a:gd name="T46" fmla="*/ 0 h 428"/>
                  <a:gd name="T47" fmla="*/ 397 w 397"/>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7" h="428">
                    <a:moveTo>
                      <a:pt x="326" y="21"/>
                    </a:moveTo>
                    <a:lnTo>
                      <a:pt x="344" y="70"/>
                    </a:lnTo>
                    <a:lnTo>
                      <a:pt x="348" y="141"/>
                    </a:lnTo>
                    <a:lnTo>
                      <a:pt x="396" y="364"/>
                    </a:lnTo>
                    <a:lnTo>
                      <a:pt x="320" y="427"/>
                    </a:lnTo>
                    <a:lnTo>
                      <a:pt x="4" y="349"/>
                    </a:lnTo>
                    <a:lnTo>
                      <a:pt x="0" y="240"/>
                    </a:lnTo>
                    <a:lnTo>
                      <a:pt x="0" y="216"/>
                    </a:lnTo>
                    <a:lnTo>
                      <a:pt x="9" y="195"/>
                    </a:lnTo>
                    <a:lnTo>
                      <a:pt x="35" y="126"/>
                    </a:lnTo>
                    <a:lnTo>
                      <a:pt x="68" y="82"/>
                    </a:lnTo>
                    <a:lnTo>
                      <a:pt x="83" y="57"/>
                    </a:lnTo>
                    <a:lnTo>
                      <a:pt x="164" y="0"/>
                    </a:lnTo>
                    <a:lnTo>
                      <a:pt x="267" y="7"/>
                    </a:lnTo>
                    <a:lnTo>
                      <a:pt x="326" y="21"/>
                    </a:lnTo>
                  </a:path>
                </a:pathLst>
              </a:custGeom>
              <a:solidFill>
                <a:srgbClr val="FF0000"/>
              </a:solidFill>
              <a:ln w="9525" cap="rnd">
                <a:noFill/>
                <a:round/>
                <a:headEnd/>
                <a:tailEnd/>
              </a:ln>
            </p:spPr>
            <p:txBody>
              <a:bodyPr/>
              <a:lstStyle/>
              <a:p>
                <a:endParaRPr lang="en-US"/>
              </a:p>
            </p:txBody>
          </p:sp>
          <p:sp>
            <p:nvSpPr>
              <p:cNvPr id="6926" name="Freeform 518"/>
              <p:cNvSpPr>
                <a:spLocks/>
              </p:cNvSpPr>
              <p:nvPr/>
            </p:nvSpPr>
            <p:spPr bwMode="auto">
              <a:xfrm>
                <a:off x="1070" y="3710"/>
                <a:ext cx="304" cy="110"/>
              </a:xfrm>
              <a:custGeom>
                <a:avLst/>
                <a:gdLst>
                  <a:gd name="T0" fmla="*/ 2 w 304"/>
                  <a:gd name="T1" fmla="*/ 59 h 110"/>
                  <a:gd name="T2" fmla="*/ 80 w 304"/>
                  <a:gd name="T3" fmla="*/ 55 h 110"/>
                  <a:gd name="T4" fmla="*/ 162 w 304"/>
                  <a:gd name="T5" fmla="*/ 44 h 110"/>
                  <a:gd name="T6" fmla="*/ 208 w 304"/>
                  <a:gd name="T7" fmla="*/ 0 h 110"/>
                  <a:gd name="T8" fmla="*/ 217 w 304"/>
                  <a:gd name="T9" fmla="*/ 0 h 110"/>
                  <a:gd name="T10" fmla="*/ 271 w 304"/>
                  <a:gd name="T11" fmla="*/ 2 h 110"/>
                  <a:gd name="T12" fmla="*/ 303 w 304"/>
                  <a:gd name="T13" fmla="*/ 39 h 110"/>
                  <a:gd name="T14" fmla="*/ 296 w 304"/>
                  <a:gd name="T15" fmla="*/ 44 h 110"/>
                  <a:gd name="T16" fmla="*/ 260 w 304"/>
                  <a:gd name="T17" fmla="*/ 47 h 110"/>
                  <a:gd name="T18" fmla="*/ 203 w 304"/>
                  <a:gd name="T19" fmla="*/ 77 h 110"/>
                  <a:gd name="T20" fmla="*/ 168 w 304"/>
                  <a:gd name="T21" fmla="*/ 82 h 110"/>
                  <a:gd name="T22" fmla="*/ 0 w 304"/>
                  <a:gd name="T23" fmla="*/ 109 h 110"/>
                  <a:gd name="T24" fmla="*/ 2 w 304"/>
                  <a:gd name="T25" fmla="*/ 59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110"/>
                  <a:gd name="T41" fmla="*/ 304 w 304"/>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110">
                    <a:moveTo>
                      <a:pt x="2" y="59"/>
                    </a:moveTo>
                    <a:lnTo>
                      <a:pt x="80" y="55"/>
                    </a:lnTo>
                    <a:lnTo>
                      <a:pt x="162" y="44"/>
                    </a:lnTo>
                    <a:lnTo>
                      <a:pt x="208" y="0"/>
                    </a:lnTo>
                    <a:lnTo>
                      <a:pt x="217" y="0"/>
                    </a:lnTo>
                    <a:lnTo>
                      <a:pt x="271" y="2"/>
                    </a:lnTo>
                    <a:lnTo>
                      <a:pt x="303" y="39"/>
                    </a:lnTo>
                    <a:lnTo>
                      <a:pt x="296" y="44"/>
                    </a:lnTo>
                    <a:lnTo>
                      <a:pt x="260" y="47"/>
                    </a:lnTo>
                    <a:lnTo>
                      <a:pt x="203" y="77"/>
                    </a:lnTo>
                    <a:lnTo>
                      <a:pt x="168" y="82"/>
                    </a:lnTo>
                    <a:lnTo>
                      <a:pt x="0" y="109"/>
                    </a:lnTo>
                    <a:lnTo>
                      <a:pt x="2" y="59"/>
                    </a:lnTo>
                  </a:path>
                </a:pathLst>
              </a:custGeom>
              <a:solidFill>
                <a:srgbClr val="FFC98E"/>
              </a:solidFill>
              <a:ln w="9525" cap="rnd">
                <a:noFill/>
                <a:round/>
                <a:headEnd/>
                <a:tailEnd/>
              </a:ln>
            </p:spPr>
            <p:txBody>
              <a:bodyPr/>
              <a:lstStyle/>
              <a:p>
                <a:endParaRPr lang="en-US"/>
              </a:p>
            </p:txBody>
          </p:sp>
          <p:sp>
            <p:nvSpPr>
              <p:cNvPr id="6927" name="Freeform 519"/>
              <p:cNvSpPr>
                <a:spLocks/>
              </p:cNvSpPr>
              <p:nvPr/>
            </p:nvSpPr>
            <p:spPr bwMode="auto">
              <a:xfrm>
                <a:off x="1055" y="3536"/>
                <a:ext cx="258" cy="183"/>
              </a:xfrm>
              <a:custGeom>
                <a:avLst/>
                <a:gdLst>
                  <a:gd name="T0" fmla="*/ 14 w 258"/>
                  <a:gd name="T1" fmla="*/ 119 h 183"/>
                  <a:gd name="T2" fmla="*/ 69 w 258"/>
                  <a:gd name="T3" fmla="*/ 102 h 183"/>
                  <a:gd name="T4" fmla="*/ 130 w 258"/>
                  <a:gd name="T5" fmla="*/ 72 h 183"/>
                  <a:gd name="T6" fmla="*/ 178 w 258"/>
                  <a:gd name="T7" fmla="*/ 20 h 183"/>
                  <a:gd name="T8" fmla="*/ 196 w 258"/>
                  <a:gd name="T9" fmla="*/ 17 h 183"/>
                  <a:gd name="T10" fmla="*/ 217 w 258"/>
                  <a:gd name="T11" fmla="*/ 8 h 183"/>
                  <a:gd name="T12" fmla="*/ 223 w 258"/>
                  <a:gd name="T13" fmla="*/ 4 h 183"/>
                  <a:gd name="T14" fmla="*/ 231 w 258"/>
                  <a:gd name="T15" fmla="*/ 5 h 183"/>
                  <a:gd name="T16" fmla="*/ 237 w 258"/>
                  <a:gd name="T17" fmla="*/ 15 h 183"/>
                  <a:gd name="T18" fmla="*/ 242 w 258"/>
                  <a:gd name="T19" fmla="*/ 11 h 183"/>
                  <a:gd name="T20" fmla="*/ 246 w 258"/>
                  <a:gd name="T21" fmla="*/ 2 h 183"/>
                  <a:gd name="T22" fmla="*/ 257 w 258"/>
                  <a:gd name="T23" fmla="*/ 0 h 183"/>
                  <a:gd name="T24" fmla="*/ 257 w 258"/>
                  <a:gd name="T25" fmla="*/ 22 h 183"/>
                  <a:gd name="T26" fmla="*/ 250 w 258"/>
                  <a:gd name="T27" fmla="*/ 36 h 183"/>
                  <a:gd name="T28" fmla="*/ 246 w 258"/>
                  <a:gd name="T29" fmla="*/ 59 h 183"/>
                  <a:gd name="T30" fmla="*/ 242 w 258"/>
                  <a:gd name="T31" fmla="*/ 67 h 183"/>
                  <a:gd name="T32" fmla="*/ 226 w 258"/>
                  <a:gd name="T33" fmla="*/ 87 h 183"/>
                  <a:gd name="T34" fmla="*/ 162 w 258"/>
                  <a:gd name="T35" fmla="*/ 102 h 183"/>
                  <a:gd name="T36" fmla="*/ 129 w 258"/>
                  <a:gd name="T37" fmla="*/ 119 h 183"/>
                  <a:gd name="T38" fmla="*/ 67 w 258"/>
                  <a:gd name="T39" fmla="*/ 151 h 183"/>
                  <a:gd name="T40" fmla="*/ 0 w 258"/>
                  <a:gd name="T41" fmla="*/ 182 h 183"/>
                  <a:gd name="T42" fmla="*/ 0 w 258"/>
                  <a:gd name="T43" fmla="*/ 139 h 183"/>
                  <a:gd name="T44" fmla="*/ 14 w 258"/>
                  <a:gd name="T45" fmla="*/ 119 h 1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83"/>
                  <a:gd name="T71" fmla="*/ 258 w 258"/>
                  <a:gd name="T72" fmla="*/ 183 h 1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83">
                    <a:moveTo>
                      <a:pt x="14" y="119"/>
                    </a:moveTo>
                    <a:lnTo>
                      <a:pt x="69" y="102"/>
                    </a:lnTo>
                    <a:lnTo>
                      <a:pt x="130" y="72"/>
                    </a:lnTo>
                    <a:lnTo>
                      <a:pt x="178" y="20"/>
                    </a:lnTo>
                    <a:lnTo>
                      <a:pt x="196" y="17"/>
                    </a:lnTo>
                    <a:lnTo>
                      <a:pt x="217" y="8"/>
                    </a:lnTo>
                    <a:lnTo>
                      <a:pt x="223" y="4"/>
                    </a:lnTo>
                    <a:lnTo>
                      <a:pt x="231" y="5"/>
                    </a:lnTo>
                    <a:lnTo>
                      <a:pt x="237" y="15"/>
                    </a:lnTo>
                    <a:lnTo>
                      <a:pt x="242" y="11"/>
                    </a:lnTo>
                    <a:lnTo>
                      <a:pt x="246" y="2"/>
                    </a:lnTo>
                    <a:lnTo>
                      <a:pt x="257" y="0"/>
                    </a:lnTo>
                    <a:lnTo>
                      <a:pt x="257" y="22"/>
                    </a:lnTo>
                    <a:lnTo>
                      <a:pt x="250" y="36"/>
                    </a:lnTo>
                    <a:lnTo>
                      <a:pt x="246" y="59"/>
                    </a:lnTo>
                    <a:lnTo>
                      <a:pt x="242" y="67"/>
                    </a:lnTo>
                    <a:lnTo>
                      <a:pt x="226" y="87"/>
                    </a:lnTo>
                    <a:lnTo>
                      <a:pt x="162" y="102"/>
                    </a:lnTo>
                    <a:lnTo>
                      <a:pt x="129" y="119"/>
                    </a:lnTo>
                    <a:lnTo>
                      <a:pt x="67" y="151"/>
                    </a:lnTo>
                    <a:lnTo>
                      <a:pt x="0" y="182"/>
                    </a:lnTo>
                    <a:lnTo>
                      <a:pt x="0" y="139"/>
                    </a:lnTo>
                    <a:lnTo>
                      <a:pt x="14" y="119"/>
                    </a:lnTo>
                  </a:path>
                </a:pathLst>
              </a:custGeom>
              <a:solidFill>
                <a:srgbClr val="FFC98E"/>
              </a:solidFill>
              <a:ln w="9525" cap="rnd">
                <a:noFill/>
                <a:round/>
                <a:headEnd/>
                <a:tailEnd/>
              </a:ln>
            </p:spPr>
            <p:txBody>
              <a:bodyPr/>
              <a:lstStyle/>
              <a:p>
                <a:endParaRPr lang="en-US"/>
              </a:p>
            </p:txBody>
          </p:sp>
          <p:sp>
            <p:nvSpPr>
              <p:cNvPr id="6928" name="Freeform 520"/>
              <p:cNvSpPr>
                <a:spLocks/>
              </p:cNvSpPr>
              <p:nvPr/>
            </p:nvSpPr>
            <p:spPr bwMode="auto">
              <a:xfrm>
                <a:off x="1219" y="3691"/>
                <a:ext cx="17" cy="17"/>
              </a:xfrm>
              <a:custGeom>
                <a:avLst/>
                <a:gdLst>
                  <a:gd name="T0" fmla="*/ 0 w 17"/>
                  <a:gd name="T1" fmla="*/ 16 h 17"/>
                  <a:gd name="T2" fmla="*/ 0 w 17"/>
                  <a:gd name="T3" fmla="*/ 8 h 17"/>
                  <a:gd name="T4" fmla="*/ 0 w 17"/>
                  <a:gd name="T5" fmla="*/ 4 h 17"/>
                  <a:gd name="T6" fmla="*/ 3 w 17"/>
                  <a:gd name="T7" fmla="*/ 0 h 17"/>
                  <a:gd name="T8" fmla="*/ 8 w 17"/>
                  <a:gd name="T9" fmla="*/ 0 h 17"/>
                  <a:gd name="T10" fmla="*/ 14 w 17"/>
                  <a:gd name="T11" fmla="*/ 0 h 17"/>
                  <a:gd name="T12" fmla="*/ 16 w 17"/>
                  <a:gd name="T13" fmla="*/ 2 h 17"/>
                  <a:gd name="T14" fmla="*/ 16 w 17"/>
                  <a:gd name="T15" fmla="*/ 5 h 17"/>
                  <a:gd name="T16" fmla="*/ 14 w 17"/>
                  <a:gd name="T17" fmla="*/ 10 h 17"/>
                  <a:gd name="T18" fmla="*/ 8 w 17"/>
                  <a:gd name="T19" fmla="*/ 16 h 17"/>
                  <a:gd name="T20" fmla="*/ 6 w 17"/>
                  <a:gd name="T21" fmla="*/ 16 h 17"/>
                  <a:gd name="T22" fmla="*/ 0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6"/>
                    </a:moveTo>
                    <a:lnTo>
                      <a:pt x="0" y="8"/>
                    </a:lnTo>
                    <a:lnTo>
                      <a:pt x="0" y="4"/>
                    </a:lnTo>
                    <a:lnTo>
                      <a:pt x="3" y="0"/>
                    </a:lnTo>
                    <a:lnTo>
                      <a:pt x="8" y="0"/>
                    </a:lnTo>
                    <a:lnTo>
                      <a:pt x="14" y="0"/>
                    </a:lnTo>
                    <a:lnTo>
                      <a:pt x="16" y="2"/>
                    </a:lnTo>
                    <a:lnTo>
                      <a:pt x="16" y="5"/>
                    </a:lnTo>
                    <a:lnTo>
                      <a:pt x="14" y="10"/>
                    </a:lnTo>
                    <a:lnTo>
                      <a:pt x="8" y="16"/>
                    </a:lnTo>
                    <a:lnTo>
                      <a:pt x="6" y="16"/>
                    </a:lnTo>
                    <a:lnTo>
                      <a:pt x="0" y="16"/>
                    </a:lnTo>
                  </a:path>
                </a:pathLst>
              </a:custGeom>
              <a:solidFill>
                <a:srgbClr val="FFEA00"/>
              </a:solidFill>
              <a:ln w="9525" cap="rnd">
                <a:noFill/>
                <a:round/>
                <a:headEnd/>
                <a:tailEnd/>
              </a:ln>
            </p:spPr>
            <p:txBody>
              <a:bodyPr/>
              <a:lstStyle/>
              <a:p>
                <a:endParaRPr lang="en-US"/>
              </a:p>
            </p:txBody>
          </p:sp>
          <p:sp>
            <p:nvSpPr>
              <p:cNvPr id="6929" name="Freeform 521"/>
              <p:cNvSpPr>
                <a:spLocks/>
              </p:cNvSpPr>
              <p:nvPr/>
            </p:nvSpPr>
            <p:spPr bwMode="auto">
              <a:xfrm>
                <a:off x="1141" y="3678"/>
                <a:ext cx="19" cy="51"/>
              </a:xfrm>
              <a:custGeom>
                <a:avLst/>
                <a:gdLst>
                  <a:gd name="T0" fmla="*/ 18 w 19"/>
                  <a:gd name="T1" fmla="*/ 0 h 51"/>
                  <a:gd name="T2" fmla="*/ 14 w 19"/>
                  <a:gd name="T3" fmla="*/ 8 h 51"/>
                  <a:gd name="T4" fmla="*/ 12 w 19"/>
                  <a:gd name="T5" fmla="*/ 19 h 51"/>
                  <a:gd name="T6" fmla="*/ 14 w 19"/>
                  <a:gd name="T7" fmla="*/ 32 h 51"/>
                  <a:gd name="T8" fmla="*/ 18 w 19"/>
                  <a:gd name="T9" fmla="*/ 42 h 51"/>
                  <a:gd name="T10" fmla="*/ 15 w 19"/>
                  <a:gd name="T11" fmla="*/ 49 h 51"/>
                  <a:gd name="T12" fmla="*/ 5 w 19"/>
                  <a:gd name="T13" fmla="*/ 50 h 51"/>
                  <a:gd name="T14" fmla="*/ 1 w 19"/>
                  <a:gd name="T15" fmla="*/ 44 h 51"/>
                  <a:gd name="T16" fmla="*/ 0 w 19"/>
                  <a:gd name="T17" fmla="*/ 33 h 51"/>
                  <a:gd name="T18" fmla="*/ 0 w 19"/>
                  <a:gd name="T19" fmla="*/ 22 h 51"/>
                  <a:gd name="T20" fmla="*/ 1 w 19"/>
                  <a:gd name="T21" fmla="*/ 10 h 51"/>
                  <a:gd name="T22" fmla="*/ 1 w 19"/>
                  <a:gd name="T23" fmla="*/ 7 h 51"/>
                  <a:gd name="T24" fmla="*/ 18 w 19"/>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1"/>
                  <a:gd name="T41" fmla="*/ 19 w 1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1">
                    <a:moveTo>
                      <a:pt x="18" y="0"/>
                    </a:moveTo>
                    <a:lnTo>
                      <a:pt x="14" y="8"/>
                    </a:lnTo>
                    <a:lnTo>
                      <a:pt x="12" y="19"/>
                    </a:lnTo>
                    <a:lnTo>
                      <a:pt x="14" y="32"/>
                    </a:lnTo>
                    <a:lnTo>
                      <a:pt x="18" y="42"/>
                    </a:lnTo>
                    <a:lnTo>
                      <a:pt x="15" y="49"/>
                    </a:lnTo>
                    <a:lnTo>
                      <a:pt x="5" y="50"/>
                    </a:lnTo>
                    <a:lnTo>
                      <a:pt x="1" y="44"/>
                    </a:lnTo>
                    <a:lnTo>
                      <a:pt x="0" y="33"/>
                    </a:lnTo>
                    <a:lnTo>
                      <a:pt x="0" y="22"/>
                    </a:lnTo>
                    <a:lnTo>
                      <a:pt x="1" y="10"/>
                    </a:lnTo>
                    <a:lnTo>
                      <a:pt x="1" y="7"/>
                    </a:lnTo>
                    <a:lnTo>
                      <a:pt x="18" y="0"/>
                    </a:lnTo>
                  </a:path>
                </a:pathLst>
              </a:custGeom>
              <a:solidFill>
                <a:srgbClr val="FFEA00"/>
              </a:solidFill>
              <a:ln w="9525" cap="rnd">
                <a:noFill/>
                <a:round/>
                <a:headEnd/>
                <a:tailEnd/>
              </a:ln>
            </p:spPr>
            <p:txBody>
              <a:bodyPr/>
              <a:lstStyle/>
              <a:p>
                <a:endParaRPr lang="en-US"/>
              </a:p>
            </p:txBody>
          </p:sp>
          <p:sp>
            <p:nvSpPr>
              <p:cNvPr id="6930" name="Freeform 522"/>
              <p:cNvSpPr>
                <a:spLocks/>
              </p:cNvSpPr>
              <p:nvPr/>
            </p:nvSpPr>
            <p:spPr bwMode="auto">
              <a:xfrm>
                <a:off x="1089" y="3763"/>
                <a:ext cx="43" cy="77"/>
              </a:xfrm>
              <a:custGeom>
                <a:avLst/>
                <a:gdLst>
                  <a:gd name="T0" fmla="*/ 13 w 43"/>
                  <a:gd name="T1" fmla="*/ 2 h 77"/>
                  <a:gd name="T2" fmla="*/ 20 w 43"/>
                  <a:gd name="T3" fmla="*/ 18 h 77"/>
                  <a:gd name="T4" fmla="*/ 24 w 43"/>
                  <a:gd name="T5" fmla="*/ 34 h 77"/>
                  <a:gd name="T6" fmla="*/ 22 w 43"/>
                  <a:gd name="T7" fmla="*/ 49 h 77"/>
                  <a:gd name="T8" fmla="*/ 0 w 43"/>
                  <a:gd name="T9" fmla="*/ 57 h 77"/>
                  <a:gd name="T10" fmla="*/ 0 w 43"/>
                  <a:gd name="T11" fmla="*/ 71 h 77"/>
                  <a:gd name="T12" fmla="*/ 11 w 43"/>
                  <a:gd name="T13" fmla="*/ 76 h 77"/>
                  <a:gd name="T14" fmla="*/ 22 w 43"/>
                  <a:gd name="T15" fmla="*/ 69 h 77"/>
                  <a:gd name="T16" fmla="*/ 39 w 43"/>
                  <a:gd name="T17" fmla="*/ 51 h 77"/>
                  <a:gd name="T18" fmla="*/ 42 w 43"/>
                  <a:gd name="T19" fmla="*/ 32 h 77"/>
                  <a:gd name="T20" fmla="*/ 42 w 43"/>
                  <a:gd name="T21" fmla="*/ 18 h 77"/>
                  <a:gd name="T22" fmla="*/ 35 w 43"/>
                  <a:gd name="T23" fmla="*/ 6 h 77"/>
                  <a:gd name="T24" fmla="*/ 25 w 43"/>
                  <a:gd name="T25" fmla="*/ 0 h 77"/>
                  <a:gd name="T26" fmla="*/ 19 w 43"/>
                  <a:gd name="T27" fmla="*/ 0 h 77"/>
                  <a:gd name="T28" fmla="*/ 13 w 43"/>
                  <a:gd name="T29" fmla="*/ 2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7"/>
                  <a:gd name="T47" fmla="*/ 43 w 43"/>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7">
                    <a:moveTo>
                      <a:pt x="13" y="2"/>
                    </a:moveTo>
                    <a:lnTo>
                      <a:pt x="20" y="18"/>
                    </a:lnTo>
                    <a:lnTo>
                      <a:pt x="24" y="34"/>
                    </a:lnTo>
                    <a:lnTo>
                      <a:pt x="22" y="49"/>
                    </a:lnTo>
                    <a:lnTo>
                      <a:pt x="0" y="57"/>
                    </a:lnTo>
                    <a:lnTo>
                      <a:pt x="0" y="71"/>
                    </a:lnTo>
                    <a:lnTo>
                      <a:pt x="11" y="76"/>
                    </a:lnTo>
                    <a:lnTo>
                      <a:pt x="22" y="69"/>
                    </a:lnTo>
                    <a:lnTo>
                      <a:pt x="39" y="51"/>
                    </a:lnTo>
                    <a:lnTo>
                      <a:pt x="42" y="32"/>
                    </a:lnTo>
                    <a:lnTo>
                      <a:pt x="42" y="18"/>
                    </a:lnTo>
                    <a:lnTo>
                      <a:pt x="35" y="6"/>
                    </a:lnTo>
                    <a:lnTo>
                      <a:pt x="25" y="0"/>
                    </a:lnTo>
                    <a:lnTo>
                      <a:pt x="19" y="0"/>
                    </a:lnTo>
                    <a:lnTo>
                      <a:pt x="13" y="2"/>
                    </a:lnTo>
                  </a:path>
                </a:pathLst>
              </a:custGeom>
              <a:solidFill>
                <a:srgbClr val="FFEA00"/>
              </a:solidFill>
              <a:ln w="9525" cap="rnd">
                <a:noFill/>
                <a:round/>
                <a:headEnd/>
                <a:tailEnd/>
              </a:ln>
            </p:spPr>
            <p:txBody>
              <a:bodyPr/>
              <a:lstStyle/>
              <a:p>
                <a:endParaRPr lang="en-US"/>
              </a:p>
            </p:txBody>
          </p:sp>
          <p:sp>
            <p:nvSpPr>
              <p:cNvPr id="6931" name="Freeform 523"/>
              <p:cNvSpPr>
                <a:spLocks/>
              </p:cNvSpPr>
              <p:nvPr/>
            </p:nvSpPr>
            <p:spPr bwMode="auto">
              <a:xfrm>
                <a:off x="969" y="3247"/>
                <a:ext cx="91" cy="153"/>
              </a:xfrm>
              <a:custGeom>
                <a:avLst/>
                <a:gdLst>
                  <a:gd name="T0" fmla="*/ 61 w 91"/>
                  <a:gd name="T1" fmla="*/ 0 h 153"/>
                  <a:gd name="T2" fmla="*/ 66 w 91"/>
                  <a:gd name="T3" fmla="*/ 21 h 153"/>
                  <a:gd name="T4" fmla="*/ 66 w 91"/>
                  <a:gd name="T5" fmla="*/ 41 h 153"/>
                  <a:gd name="T6" fmla="*/ 72 w 91"/>
                  <a:gd name="T7" fmla="*/ 48 h 153"/>
                  <a:gd name="T8" fmla="*/ 78 w 91"/>
                  <a:gd name="T9" fmla="*/ 59 h 153"/>
                  <a:gd name="T10" fmla="*/ 90 w 91"/>
                  <a:gd name="T11" fmla="*/ 72 h 153"/>
                  <a:gd name="T12" fmla="*/ 86 w 91"/>
                  <a:gd name="T13" fmla="*/ 74 h 153"/>
                  <a:gd name="T14" fmla="*/ 69 w 91"/>
                  <a:gd name="T15" fmla="*/ 81 h 153"/>
                  <a:gd name="T16" fmla="*/ 72 w 91"/>
                  <a:gd name="T17" fmla="*/ 90 h 153"/>
                  <a:gd name="T18" fmla="*/ 77 w 91"/>
                  <a:gd name="T19" fmla="*/ 99 h 153"/>
                  <a:gd name="T20" fmla="*/ 60 w 91"/>
                  <a:gd name="T21" fmla="*/ 104 h 153"/>
                  <a:gd name="T22" fmla="*/ 57 w 91"/>
                  <a:gd name="T23" fmla="*/ 107 h 153"/>
                  <a:gd name="T24" fmla="*/ 71 w 91"/>
                  <a:gd name="T25" fmla="*/ 119 h 153"/>
                  <a:gd name="T26" fmla="*/ 71 w 91"/>
                  <a:gd name="T27" fmla="*/ 123 h 153"/>
                  <a:gd name="T28" fmla="*/ 66 w 91"/>
                  <a:gd name="T29" fmla="*/ 126 h 153"/>
                  <a:gd name="T30" fmla="*/ 61 w 91"/>
                  <a:gd name="T31" fmla="*/ 126 h 153"/>
                  <a:gd name="T32" fmla="*/ 60 w 91"/>
                  <a:gd name="T33" fmla="*/ 135 h 153"/>
                  <a:gd name="T34" fmla="*/ 58 w 91"/>
                  <a:gd name="T35" fmla="*/ 144 h 153"/>
                  <a:gd name="T36" fmla="*/ 57 w 91"/>
                  <a:gd name="T37" fmla="*/ 149 h 153"/>
                  <a:gd name="T38" fmla="*/ 53 w 91"/>
                  <a:gd name="T39" fmla="*/ 152 h 153"/>
                  <a:gd name="T40" fmla="*/ 30 w 91"/>
                  <a:gd name="T41" fmla="*/ 152 h 153"/>
                  <a:gd name="T42" fmla="*/ 8 w 91"/>
                  <a:gd name="T43" fmla="*/ 136 h 153"/>
                  <a:gd name="T44" fmla="*/ 0 w 91"/>
                  <a:gd name="T45" fmla="*/ 36 h 153"/>
                  <a:gd name="T46" fmla="*/ 61 w 91"/>
                  <a:gd name="T47" fmla="*/ 0 h 1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153"/>
                  <a:gd name="T74" fmla="*/ 91 w 91"/>
                  <a:gd name="T75" fmla="*/ 153 h 1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153">
                    <a:moveTo>
                      <a:pt x="61" y="0"/>
                    </a:moveTo>
                    <a:lnTo>
                      <a:pt x="66" y="21"/>
                    </a:lnTo>
                    <a:lnTo>
                      <a:pt x="66" y="41"/>
                    </a:lnTo>
                    <a:lnTo>
                      <a:pt x="72" y="48"/>
                    </a:lnTo>
                    <a:lnTo>
                      <a:pt x="78" y="59"/>
                    </a:lnTo>
                    <a:lnTo>
                      <a:pt x="90" y="72"/>
                    </a:lnTo>
                    <a:lnTo>
                      <a:pt x="86" y="74"/>
                    </a:lnTo>
                    <a:lnTo>
                      <a:pt x="69" y="81"/>
                    </a:lnTo>
                    <a:lnTo>
                      <a:pt x="72" y="90"/>
                    </a:lnTo>
                    <a:lnTo>
                      <a:pt x="77" y="99"/>
                    </a:lnTo>
                    <a:lnTo>
                      <a:pt x="60" y="104"/>
                    </a:lnTo>
                    <a:lnTo>
                      <a:pt x="57" y="107"/>
                    </a:lnTo>
                    <a:lnTo>
                      <a:pt x="71" y="119"/>
                    </a:lnTo>
                    <a:lnTo>
                      <a:pt x="71" y="123"/>
                    </a:lnTo>
                    <a:lnTo>
                      <a:pt x="66" y="126"/>
                    </a:lnTo>
                    <a:lnTo>
                      <a:pt x="61" y="126"/>
                    </a:lnTo>
                    <a:lnTo>
                      <a:pt x="60" y="135"/>
                    </a:lnTo>
                    <a:lnTo>
                      <a:pt x="58" y="144"/>
                    </a:lnTo>
                    <a:lnTo>
                      <a:pt x="57" y="149"/>
                    </a:lnTo>
                    <a:lnTo>
                      <a:pt x="53" y="152"/>
                    </a:lnTo>
                    <a:lnTo>
                      <a:pt x="30" y="152"/>
                    </a:lnTo>
                    <a:lnTo>
                      <a:pt x="8" y="136"/>
                    </a:lnTo>
                    <a:lnTo>
                      <a:pt x="0" y="36"/>
                    </a:lnTo>
                    <a:lnTo>
                      <a:pt x="61" y="0"/>
                    </a:lnTo>
                  </a:path>
                </a:pathLst>
              </a:custGeom>
              <a:solidFill>
                <a:srgbClr val="FFC98E"/>
              </a:solidFill>
              <a:ln w="9525" cap="rnd">
                <a:noFill/>
                <a:round/>
                <a:headEnd/>
                <a:tailEnd/>
              </a:ln>
            </p:spPr>
            <p:txBody>
              <a:bodyPr/>
              <a:lstStyle/>
              <a:p>
                <a:endParaRPr lang="en-US"/>
              </a:p>
            </p:txBody>
          </p:sp>
          <p:sp>
            <p:nvSpPr>
              <p:cNvPr id="6932" name="Freeform 524"/>
              <p:cNvSpPr>
                <a:spLocks/>
              </p:cNvSpPr>
              <p:nvPr/>
            </p:nvSpPr>
            <p:spPr bwMode="auto">
              <a:xfrm>
                <a:off x="864" y="3219"/>
                <a:ext cx="173" cy="63"/>
              </a:xfrm>
              <a:custGeom>
                <a:avLst/>
                <a:gdLst>
                  <a:gd name="T0" fmla="*/ 172 w 173"/>
                  <a:gd name="T1" fmla="*/ 17 h 63"/>
                  <a:gd name="T2" fmla="*/ 152 w 173"/>
                  <a:gd name="T3" fmla="*/ 39 h 63"/>
                  <a:gd name="T4" fmla="*/ 129 w 173"/>
                  <a:gd name="T5" fmla="*/ 60 h 63"/>
                  <a:gd name="T6" fmla="*/ 86 w 173"/>
                  <a:gd name="T7" fmla="*/ 62 h 63"/>
                  <a:gd name="T8" fmla="*/ 90 w 173"/>
                  <a:gd name="T9" fmla="*/ 47 h 63"/>
                  <a:gd name="T10" fmla="*/ 46 w 173"/>
                  <a:gd name="T11" fmla="*/ 49 h 63"/>
                  <a:gd name="T12" fmla="*/ 46 w 173"/>
                  <a:gd name="T13" fmla="*/ 42 h 63"/>
                  <a:gd name="T14" fmla="*/ 26 w 173"/>
                  <a:gd name="T15" fmla="*/ 42 h 63"/>
                  <a:gd name="T16" fmla="*/ 0 w 173"/>
                  <a:gd name="T17" fmla="*/ 22 h 63"/>
                  <a:gd name="T18" fmla="*/ 7 w 173"/>
                  <a:gd name="T19" fmla="*/ 9 h 63"/>
                  <a:gd name="T20" fmla="*/ 37 w 173"/>
                  <a:gd name="T21" fmla="*/ 14 h 63"/>
                  <a:gd name="T22" fmla="*/ 70 w 173"/>
                  <a:gd name="T23" fmla="*/ 0 h 63"/>
                  <a:gd name="T24" fmla="*/ 93 w 173"/>
                  <a:gd name="T25" fmla="*/ 11 h 63"/>
                  <a:gd name="T26" fmla="*/ 143 w 173"/>
                  <a:gd name="T27" fmla="*/ 12 h 63"/>
                  <a:gd name="T28" fmla="*/ 140 w 173"/>
                  <a:gd name="T29" fmla="*/ 24 h 63"/>
                  <a:gd name="T30" fmla="*/ 169 w 173"/>
                  <a:gd name="T31" fmla="*/ 14 h 63"/>
                  <a:gd name="T32" fmla="*/ 172 w 173"/>
                  <a:gd name="T33" fmla="*/ 1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
                  <a:gd name="T52" fmla="*/ 0 h 63"/>
                  <a:gd name="T53" fmla="*/ 173 w 173"/>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 h="63">
                    <a:moveTo>
                      <a:pt x="172" y="17"/>
                    </a:moveTo>
                    <a:lnTo>
                      <a:pt x="152" y="39"/>
                    </a:lnTo>
                    <a:lnTo>
                      <a:pt x="129" y="60"/>
                    </a:lnTo>
                    <a:lnTo>
                      <a:pt x="86" y="62"/>
                    </a:lnTo>
                    <a:lnTo>
                      <a:pt x="90" y="47"/>
                    </a:lnTo>
                    <a:lnTo>
                      <a:pt x="46" y="49"/>
                    </a:lnTo>
                    <a:lnTo>
                      <a:pt x="46" y="42"/>
                    </a:lnTo>
                    <a:lnTo>
                      <a:pt x="26" y="42"/>
                    </a:lnTo>
                    <a:lnTo>
                      <a:pt x="0" y="22"/>
                    </a:lnTo>
                    <a:lnTo>
                      <a:pt x="7" y="9"/>
                    </a:lnTo>
                    <a:lnTo>
                      <a:pt x="37" y="14"/>
                    </a:lnTo>
                    <a:lnTo>
                      <a:pt x="70" y="0"/>
                    </a:lnTo>
                    <a:lnTo>
                      <a:pt x="93" y="11"/>
                    </a:lnTo>
                    <a:lnTo>
                      <a:pt x="143" y="12"/>
                    </a:lnTo>
                    <a:lnTo>
                      <a:pt x="140" y="24"/>
                    </a:lnTo>
                    <a:lnTo>
                      <a:pt x="169" y="14"/>
                    </a:lnTo>
                    <a:lnTo>
                      <a:pt x="172" y="17"/>
                    </a:lnTo>
                  </a:path>
                </a:pathLst>
              </a:custGeom>
              <a:solidFill>
                <a:srgbClr val="70230C"/>
              </a:solidFill>
              <a:ln w="9525" cap="rnd">
                <a:noFill/>
                <a:round/>
                <a:headEnd/>
                <a:tailEnd/>
              </a:ln>
            </p:spPr>
            <p:txBody>
              <a:bodyPr/>
              <a:lstStyle/>
              <a:p>
                <a:endParaRPr lang="en-US"/>
              </a:p>
            </p:txBody>
          </p:sp>
          <p:sp>
            <p:nvSpPr>
              <p:cNvPr id="6933" name="Freeform 525"/>
              <p:cNvSpPr>
                <a:spLocks/>
              </p:cNvSpPr>
              <p:nvPr/>
            </p:nvSpPr>
            <p:spPr bwMode="auto">
              <a:xfrm>
                <a:off x="807" y="3168"/>
                <a:ext cx="252" cy="98"/>
              </a:xfrm>
              <a:custGeom>
                <a:avLst/>
                <a:gdLst>
                  <a:gd name="T0" fmla="*/ 251 w 252"/>
                  <a:gd name="T1" fmla="*/ 40 h 98"/>
                  <a:gd name="T2" fmla="*/ 245 w 252"/>
                  <a:gd name="T3" fmla="*/ 55 h 98"/>
                  <a:gd name="T4" fmla="*/ 236 w 252"/>
                  <a:gd name="T5" fmla="*/ 69 h 98"/>
                  <a:gd name="T6" fmla="*/ 223 w 252"/>
                  <a:gd name="T7" fmla="*/ 82 h 98"/>
                  <a:gd name="T8" fmla="*/ 208 w 252"/>
                  <a:gd name="T9" fmla="*/ 91 h 98"/>
                  <a:gd name="T10" fmla="*/ 195 w 252"/>
                  <a:gd name="T11" fmla="*/ 97 h 98"/>
                  <a:gd name="T12" fmla="*/ 214 w 252"/>
                  <a:gd name="T13" fmla="*/ 77 h 98"/>
                  <a:gd name="T14" fmla="*/ 219 w 252"/>
                  <a:gd name="T15" fmla="*/ 70 h 98"/>
                  <a:gd name="T16" fmla="*/ 208 w 252"/>
                  <a:gd name="T17" fmla="*/ 75 h 98"/>
                  <a:gd name="T18" fmla="*/ 198 w 252"/>
                  <a:gd name="T19" fmla="*/ 80 h 98"/>
                  <a:gd name="T20" fmla="*/ 183 w 252"/>
                  <a:gd name="T21" fmla="*/ 85 h 98"/>
                  <a:gd name="T22" fmla="*/ 190 w 252"/>
                  <a:gd name="T23" fmla="*/ 70 h 98"/>
                  <a:gd name="T24" fmla="*/ 172 w 252"/>
                  <a:gd name="T25" fmla="*/ 75 h 98"/>
                  <a:gd name="T26" fmla="*/ 154 w 252"/>
                  <a:gd name="T27" fmla="*/ 77 h 98"/>
                  <a:gd name="T28" fmla="*/ 150 w 252"/>
                  <a:gd name="T29" fmla="*/ 81 h 98"/>
                  <a:gd name="T30" fmla="*/ 139 w 252"/>
                  <a:gd name="T31" fmla="*/ 71 h 98"/>
                  <a:gd name="T32" fmla="*/ 131 w 252"/>
                  <a:gd name="T33" fmla="*/ 72 h 98"/>
                  <a:gd name="T34" fmla="*/ 133 w 252"/>
                  <a:gd name="T35" fmla="*/ 60 h 98"/>
                  <a:gd name="T36" fmla="*/ 124 w 252"/>
                  <a:gd name="T37" fmla="*/ 57 h 98"/>
                  <a:gd name="T38" fmla="*/ 111 w 252"/>
                  <a:gd name="T39" fmla="*/ 65 h 98"/>
                  <a:gd name="T40" fmla="*/ 99 w 252"/>
                  <a:gd name="T41" fmla="*/ 71 h 98"/>
                  <a:gd name="T42" fmla="*/ 85 w 252"/>
                  <a:gd name="T43" fmla="*/ 71 h 98"/>
                  <a:gd name="T44" fmla="*/ 75 w 252"/>
                  <a:gd name="T45" fmla="*/ 67 h 98"/>
                  <a:gd name="T46" fmla="*/ 52 w 252"/>
                  <a:gd name="T47" fmla="*/ 82 h 98"/>
                  <a:gd name="T48" fmla="*/ 0 w 252"/>
                  <a:gd name="T49" fmla="*/ 55 h 98"/>
                  <a:gd name="T50" fmla="*/ 13 w 252"/>
                  <a:gd name="T51" fmla="*/ 40 h 98"/>
                  <a:gd name="T52" fmla="*/ 33 w 252"/>
                  <a:gd name="T53" fmla="*/ 32 h 98"/>
                  <a:gd name="T54" fmla="*/ 46 w 252"/>
                  <a:gd name="T55" fmla="*/ 17 h 98"/>
                  <a:gd name="T56" fmla="*/ 74 w 252"/>
                  <a:gd name="T57" fmla="*/ 5 h 98"/>
                  <a:gd name="T58" fmla="*/ 102 w 252"/>
                  <a:gd name="T59" fmla="*/ 0 h 98"/>
                  <a:gd name="T60" fmla="*/ 152 w 252"/>
                  <a:gd name="T61" fmla="*/ 7 h 98"/>
                  <a:gd name="T62" fmla="*/ 173 w 252"/>
                  <a:gd name="T63" fmla="*/ 17 h 98"/>
                  <a:gd name="T64" fmla="*/ 206 w 252"/>
                  <a:gd name="T65" fmla="*/ 24 h 98"/>
                  <a:gd name="T66" fmla="*/ 236 w 252"/>
                  <a:gd name="T67" fmla="*/ 32 h 98"/>
                  <a:gd name="T68" fmla="*/ 248 w 252"/>
                  <a:gd name="T69" fmla="*/ 37 h 98"/>
                  <a:gd name="T70" fmla="*/ 251 w 252"/>
                  <a:gd name="T71" fmla="*/ 40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2"/>
                  <a:gd name="T109" fmla="*/ 0 h 98"/>
                  <a:gd name="T110" fmla="*/ 252 w 252"/>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2" h="98">
                    <a:moveTo>
                      <a:pt x="251" y="40"/>
                    </a:moveTo>
                    <a:lnTo>
                      <a:pt x="245" y="55"/>
                    </a:lnTo>
                    <a:lnTo>
                      <a:pt x="236" y="69"/>
                    </a:lnTo>
                    <a:lnTo>
                      <a:pt x="223" y="82"/>
                    </a:lnTo>
                    <a:lnTo>
                      <a:pt x="208" y="91"/>
                    </a:lnTo>
                    <a:lnTo>
                      <a:pt x="195" y="97"/>
                    </a:lnTo>
                    <a:lnTo>
                      <a:pt x="214" y="77"/>
                    </a:lnTo>
                    <a:lnTo>
                      <a:pt x="219" y="70"/>
                    </a:lnTo>
                    <a:lnTo>
                      <a:pt x="208" y="75"/>
                    </a:lnTo>
                    <a:lnTo>
                      <a:pt x="198" y="80"/>
                    </a:lnTo>
                    <a:lnTo>
                      <a:pt x="183" y="85"/>
                    </a:lnTo>
                    <a:lnTo>
                      <a:pt x="190" y="70"/>
                    </a:lnTo>
                    <a:lnTo>
                      <a:pt x="172" y="75"/>
                    </a:lnTo>
                    <a:lnTo>
                      <a:pt x="154" y="77"/>
                    </a:lnTo>
                    <a:lnTo>
                      <a:pt x="150" y="81"/>
                    </a:lnTo>
                    <a:lnTo>
                      <a:pt x="139" y="71"/>
                    </a:lnTo>
                    <a:lnTo>
                      <a:pt x="131" y="72"/>
                    </a:lnTo>
                    <a:lnTo>
                      <a:pt x="133" y="60"/>
                    </a:lnTo>
                    <a:lnTo>
                      <a:pt x="124" y="57"/>
                    </a:lnTo>
                    <a:lnTo>
                      <a:pt x="111" y="65"/>
                    </a:lnTo>
                    <a:lnTo>
                      <a:pt x="99" y="71"/>
                    </a:lnTo>
                    <a:lnTo>
                      <a:pt x="85" y="71"/>
                    </a:lnTo>
                    <a:lnTo>
                      <a:pt x="75" y="67"/>
                    </a:lnTo>
                    <a:lnTo>
                      <a:pt x="52" y="82"/>
                    </a:lnTo>
                    <a:lnTo>
                      <a:pt x="0" y="55"/>
                    </a:lnTo>
                    <a:lnTo>
                      <a:pt x="13" y="40"/>
                    </a:lnTo>
                    <a:lnTo>
                      <a:pt x="33" y="32"/>
                    </a:lnTo>
                    <a:lnTo>
                      <a:pt x="46" y="17"/>
                    </a:lnTo>
                    <a:lnTo>
                      <a:pt x="74" y="5"/>
                    </a:lnTo>
                    <a:lnTo>
                      <a:pt x="102" y="0"/>
                    </a:lnTo>
                    <a:lnTo>
                      <a:pt x="152" y="7"/>
                    </a:lnTo>
                    <a:lnTo>
                      <a:pt x="173" y="17"/>
                    </a:lnTo>
                    <a:lnTo>
                      <a:pt x="206" y="24"/>
                    </a:lnTo>
                    <a:lnTo>
                      <a:pt x="236" y="32"/>
                    </a:lnTo>
                    <a:lnTo>
                      <a:pt x="248" y="37"/>
                    </a:lnTo>
                    <a:lnTo>
                      <a:pt x="251" y="40"/>
                    </a:lnTo>
                  </a:path>
                </a:pathLst>
              </a:custGeom>
              <a:solidFill>
                <a:srgbClr val="000000"/>
              </a:solidFill>
              <a:ln w="9525" cap="rnd">
                <a:noFill/>
                <a:round/>
                <a:headEnd/>
                <a:tailEnd/>
              </a:ln>
            </p:spPr>
            <p:txBody>
              <a:bodyPr/>
              <a:lstStyle/>
              <a:p>
                <a:endParaRPr lang="en-US"/>
              </a:p>
            </p:txBody>
          </p:sp>
          <p:sp>
            <p:nvSpPr>
              <p:cNvPr id="6934" name="Freeform 526"/>
              <p:cNvSpPr>
                <a:spLocks/>
              </p:cNvSpPr>
              <p:nvPr/>
            </p:nvSpPr>
            <p:spPr bwMode="auto">
              <a:xfrm>
                <a:off x="703" y="3211"/>
                <a:ext cx="323" cy="288"/>
              </a:xfrm>
              <a:custGeom>
                <a:avLst/>
                <a:gdLst>
                  <a:gd name="T0" fmla="*/ 285 w 323"/>
                  <a:gd name="T1" fmla="*/ 55 h 288"/>
                  <a:gd name="T2" fmla="*/ 274 w 323"/>
                  <a:gd name="T3" fmla="*/ 45 h 288"/>
                  <a:gd name="T4" fmla="*/ 253 w 323"/>
                  <a:gd name="T5" fmla="*/ 42 h 288"/>
                  <a:gd name="T6" fmla="*/ 206 w 323"/>
                  <a:gd name="T7" fmla="*/ 44 h 288"/>
                  <a:gd name="T8" fmla="*/ 190 w 323"/>
                  <a:gd name="T9" fmla="*/ 33 h 288"/>
                  <a:gd name="T10" fmla="*/ 167 w 323"/>
                  <a:gd name="T11" fmla="*/ 29 h 288"/>
                  <a:gd name="T12" fmla="*/ 89 w 323"/>
                  <a:gd name="T13" fmla="*/ 29 h 288"/>
                  <a:gd name="T14" fmla="*/ 72 w 323"/>
                  <a:gd name="T15" fmla="*/ 81 h 288"/>
                  <a:gd name="T16" fmla="*/ 51 w 323"/>
                  <a:gd name="T17" fmla="*/ 113 h 288"/>
                  <a:gd name="T18" fmla="*/ 61 w 323"/>
                  <a:gd name="T19" fmla="*/ 148 h 288"/>
                  <a:gd name="T20" fmla="*/ 52 w 323"/>
                  <a:gd name="T21" fmla="*/ 167 h 288"/>
                  <a:gd name="T22" fmla="*/ 27 w 323"/>
                  <a:gd name="T23" fmla="*/ 192 h 288"/>
                  <a:gd name="T24" fmla="*/ 28 w 323"/>
                  <a:gd name="T25" fmla="*/ 218 h 288"/>
                  <a:gd name="T26" fmla="*/ 8 w 323"/>
                  <a:gd name="T27" fmla="*/ 249 h 288"/>
                  <a:gd name="T28" fmla="*/ 14 w 323"/>
                  <a:gd name="T29" fmla="*/ 271 h 288"/>
                  <a:gd name="T30" fmla="*/ 11 w 323"/>
                  <a:gd name="T31" fmla="*/ 284 h 288"/>
                  <a:gd name="T32" fmla="*/ 18 w 323"/>
                  <a:gd name="T33" fmla="*/ 286 h 288"/>
                  <a:gd name="T34" fmla="*/ 46 w 323"/>
                  <a:gd name="T35" fmla="*/ 281 h 288"/>
                  <a:gd name="T36" fmla="*/ 80 w 323"/>
                  <a:gd name="T37" fmla="*/ 261 h 288"/>
                  <a:gd name="T38" fmla="*/ 97 w 323"/>
                  <a:gd name="T39" fmla="*/ 253 h 288"/>
                  <a:gd name="T40" fmla="*/ 121 w 323"/>
                  <a:gd name="T41" fmla="*/ 256 h 288"/>
                  <a:gd name="T42" fmla="*/ 103 w 323"/>
                  <a:gd name="T43" fmla="*/ 244 h 288"/>
                  <a:gd name="T44" fmla="*/ 116 w 323"/>
                  <a:gd name="T45" fmla="*/ 228 h 288"/>
                  <a:gd name="T46" fmla="*/ 139 w 323"/>
                  <a:gd name="T47" fmla="*/ 228 h 288"/>
                  <a:gd name="T48" fmla="*/ 156 w 323"/>
                  <a:gd name="T49" fmla="*/ 248 h 288"/>
                  <a:gd name="T50" fmla="*/ 175 w 323"/>
                  <a:gd name="T51" fmla="*/ 266 h 288"/>
                  <a:gd name="T52" fmla="*/ 183 w 323"/>
                  <a:gd name="T53" fmla="*/ 254 h 288"/>
                  <a:gd name="T54" fmla="*/ 201 w 323"/>
                  <a:gd name="T55" fmla="*/ 256 h 288"/>
                  <a:gd name="T56" fmla="*/ 215 w 323"/>
                  <a:gd name="T57" fmla="*/ 258 h 288"/>
                  <a:gd name="T58" fmla="*/ 218 w 323"/>
                  <a:gd name="T59" fmla="*/ 267 h 288"/>
                  <a:gd name="T60" fmla="*/ 212 w 323"/>
                  <a:gd name="T61" fmla="*/ 281 h 288"/>
                  <a:gd name="T62" fmla="*/ 243 w 323"/>
                  <a:gd name="T63" fmla="*/ 263 h 288"/>
                  <a:gd name="T64" fmla="*/ 237 w 323"/>
                  <a:gd name="T65" fmla="*/ 244 h 288"/>
                  <a:gd name="T66" fmla="*/ 244 w 323"/>
                  <a:gd name="T67" fmla="*/ 238 h 288"/>
                  <a:gd name="T68" fmla="*/ 269 w 323"/>
                  <a:gd name="T69" fmla="*/ 238 h 288"/>
                  <a:gd name="T70" fmla="*/ 274 w 323"/>
                  <a:gd name="T71" fmla="*/ 221 h 288"/>
                  <a:gd name="T72" fmla="*/ 264 w 323"/>
                  <a:gd name="T73" fmla="*/ 226 h 288"/>
                  <a:gd name="T74" fmla="*/ 264 w 323"/>
                  <a:gd name="T75" fmla="*/ 203 h 288"/>
                  <a:gd name="T76" fmla="*/ 293 w 323"/>
                  <a:gd name="T77" fmla="*/ 190 h 288"/>
                  <a:gd name="T78" fmla="*/ 285 w 323"/>
                  <a:gd name="T79" fmla="*/ 172 h 288"/>
                  <a:gd name="T80" fmla="*/ 283 w 323"/>
                  <a:gd name="T81" fmla="*/ 137 h 288"/>
                  <a:gd name="T82" fmla="*/ 296 w 323"/>
                  <a:gd name="T83" fmla="*/ 127 h 288"/>
                  <a:gd name="T84" fmla="*/ 283 w 323"/>
                  <a:gd name="T85" fmla="*/ 87 h 288"/>
                  <a:gd name="T86" fmla="*/ 308 w 323"/>
                  <a:gd name="T87" fmla="*/ 55 h 2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288"/>
                  <a:gd name="T134" fmla="*/ 323 w 323"/>
                  <a:gd name="T135" fmla="*/ 288 h 2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288">
                    <a:moveTo>
                      <a:pt x="310" y="47"/>
                    </a:moveTo>
                    <a:lnTo>
                      <a:pt x="299" y="52"/>
                    </a:lnTo>
                    <a:lnTo>
                      <a:pt x="285" y="55"/>
                    </a:lnTo>
                    <a:lnTo>
                      <a:pt x="285" y="52"/>
                    </a:lnTo>
                    <a:lnTo>
                      <a:pt x="261" y="61"/>
                    </a:lnTo>
                    <a:lnTo>
                      <a:pt x="274" y="45"/>
                    </a:lnTo>
                    <a:lnTo>
                      <a:pt x="277" y="40"/>
                    </a:lnTo>
                    <a:lnTo>
                      <a:pt x="260" y="45"/>
                    </a:lnTo>
                    <a:lnTo>
                      <a:pt x="253" y="42"/>
                    </a:lnTo>
                    <a:lnTo>
                      <a:pt x="232" y="50"/>
                    </a:lnTo>
                    <a:lnTo>
                      <a:pt x="226" y="34"/>
                    </a:lnTo>
                    <a:lnTo>
                      <a:pt x="206" y="44"/>
                    </a:lnTo>
                    <a:lnTo>
                      <a:pt x="198" y="44"/>
                    </a:lnTo>
                    <a:lnTo>
                      <a:pt x="195" y="40"/>
                    </a:lnTo>
                    <a:lnTo>
                      <a:pt x="190" y="33"/>
                    </a:lnTo>
                    <a:lnTo>
                      <a:pt x="181" y="30"/>
                    </a:lnTo>
                    <a:lnTo>
                      <a:pt x="171" y="33"/>
                    </a:lnTo>
                    <a:lnTo>
                      <a:pt x="167" y="29"/>
                    </a:lnTo>
                    <a:lnTo>
                      <a:pt x="117" y="0"/>
                    </a:lnTo>
                    <a:lnTo>
                      <a:pt x="103" y="9"/>
                    </a:lnTo>
                    <a:lnTo>
                      <a:pt x="89" y="29"/>
                    </a:lnTo>
                    <a:lnTo>
                      <a:pt x="84" y="44"/>
                    </a:lnTo>
                    <a:lnTo>
                      <a:pt x="76" y="67"/>
                    </a:lnTo>
                    <a:lnTo>
                      <a:pt x="72" y="81"/>
                    </a:lnTo>
                    <a:lnTo>
                      <a:pt x="67" y="89"/>
                    </a:lnTo>
                    <a:lnTo>
                      <a:pt x="54" y="102"/>
                    </a:lnTo>
                    <a:lnTo>
                      <a:pt x="51" y="113"/>
                    </a:lnTo>
                    <a:lnTo>
                      <a:pt x="52" y="124"/>
                    </a:lnTo>
                    <a:lnTo>
                      <a:pt x="61" y="139"/>
                    </a:lnTo>
                    <a:lnTo>
                      <a:pt x="61" y="148"/>
                    </a:lnTo>
                    <a:lnTo>
                      <a:pt x="61" y="158"/>
                    </a:lnTo>
                    <a:lnTo>
                      <a:pt x="59" y="162"/>
                    </a:lnTo>
                    <a:lnTo>
                      <a:pt x="52" y="167"/>
                    </a:lnTo>
                    <a:lnTo>
                      <a:pt x="40" y="174"/>
                    </a:lnTo>
                    <a:lnTo>
                      <a:pt x="30" y="183"/>
                    </a:lnTo>
                    <a:lnTo>
                      <a:pt x="27" y="192"/>
                    </a:lnTo>
                    <a:lnTo>
                      <a:pt x="28" y="200"/>
                    </a:lnTo>
                    <a:lnTo>
                      <a:pt x="30" y="209"/>
                    </a:lnTo>
                    <a:lnTo>
                      <a:pt x="28" y="218"/>
                    </a:lnTo>
                    <a:lnTo>
                      <a:pt x="22" y="228"/>
                    </a:lnTo>
                    <a:lnTo>
                      <a:pt x="11" y="238"/>
                    </a:lnTo>
                    <a:lnTo>
                      <a:pt x="8" y="249"/>
                    </a:lnTo>
                    <a:lnTo>
                      <a:pt x="5" y="259"/>
                    </a:lnTo>
                    <a:lnTo>
                      <a:pt x="8" y="267"/>
                    </a:lnTo>
                    <a:lnTo>
                      <a:pt x="14" y="271"/>
                    </a:lnTo>
                    <a:lnTo>
                      <a:pt x="21" y="273"/>
                    </a:lnTo>
                    <a:lnTo>
                      <a:pt x="18" y="279"/>
                    </a:lnTo>
                    <a:lnTo>
                      <a:pt x="11" y="284"/>
                    </a:lnTo>
                    <a:lnTo>
                      <a:pt x="0" y="283"/>
                    </a:lnTo>
                    <a:lnTo>
                      <a:pt x="8" y="287"/>
                    </a:lnTo>
                    <a:lnTo>
                      <a:pt x="18" y="286"/>
                    </a:lnTo>
                    <a:lnTo>
                      <a:pt x="30" y="281"/>
                    </a:lnTo>
                    <a:lnTo>
                      <a:pt x="36" y="279"/>
                    </a:lnTo>
                    <a:lnTo>
                      <a:pt x="46" y="281"/>
                    </a:lnTo>
                    <a:lnTo>
                      <a:pt x="61" y="271"/>
                    </a:lnTo>
                    <a:lnTo>
                      <a:pt x="72" y="261"/>
                    </a:lnTo>
                    <a:lnTo>
                      <a:pt x="80" y="261"/>
                    </a:lnTo>
                    <a:lnTo>
                      <a:pt x="86" y="254"/>
                    </a:lnTo>
                    <a:lnTo>
                      <a:pt x="92" y="244"/>
                    </a:lnTo>
                    <a:lnTo>
                      <a:pt x="97" y="253"/>
                    </a:lnTo>
                    <a:lnTo>
                      <a:pt x="103" y="258"/>
                    </a:lnTo>
                    <a:lnTo>
                      <a:pt x="113" y="258"/>
                    </a:lnTo>
                    <a:lnTo>
                      <a:pt x="121" y="256"/>
                    </a:lnTo>
                    <a:lnTo>
                      <a:pt x="111" y="254"/>
                    </a:lnTo>
                    <a:lnTo>
                      <a:pt x="108" y="252"/>
                    </a:lnTo>
                    <a:lnTo>
                      <a:pt x="103" y="244"/>
                    </a:lnTo>
                    <a:lnTo>
                      <a:pt x="103" y="236"/>
                    </a:lnTo>
                    <a:lnTo>
                      <a:pt x="109" y="222"/>
                    </a:lnTo>
                    <a:lnTo>
                      <a:pt x="116" y="228"/>
                    </a:lnTo>
                    <a:lnTo>
                      <a:pt x="122" y="232"/>
                    </a:lnTo>
                    <a:lnTo>
                      <a:pt x="131" y="231"/>
                    </a:lnTo>
                    <a:lnTo>
                      <a:pt x="139" y="228"/>
                    </a:lnTo>
                    <a:lnTo>
                      <a:pt x="145" y="226"/>
                    </a:lnTo>
                    <a:lnTo>
                      <a:pt x="148" y="241"/>
                    </a:lnTo>
                    <a:lnTo>
                      <a:pt x="156" y="248"/>
                    </a:lnTo>
                    <a:lnTo>
                      <a:pt x="162" y="252"/>
                    </a:lnTo>
                    <a:lnTo>
                      <a:pt x="167" y="256"/>
                    </a:lnTo>
                    <a:lnTo>
                      <a:pt x="175" y="266"/>
                    </a:lnTo>
                    <a:lnTo>
                      <a:pt x="183" y="266"/>
                    </a:lnTo>
                    <a:lnTo>
                      <a:pt x="181" y="263"/>
                    </a:lnTo>
                    <a:lnTo>
                      <a:pt x="183" y="254"/>
                    </a:lnTo>
                    <a:lnTo>
                      <a:pt x="195" y="253"/>
                    </a:lnTo>
                    <a:lnTo>
                      <a:pt x="204" y="248"/>
                    </a:lnTo>
                    <a:lnTo>
                      <a:pt x="201" y="256"/>
                    </a:lnTo>
                    <a:lnTo>
                      <a:pt x="195" y="261"/>
                    </a:lnTo>
                    <a:lnTo>
                      <a:pt x="206" y="261"/>
                    </a:lnTo>
                    <a:lnTo>
                      <a:pt x="215" y="258"/>
                    </a:lnTo>
                    <a:lnTo>
                      <a:pt x="221" y="249"/>
                    </a:lnTo>
                    <a:lnTo>
                      <a:pt x="223" y="258"/>
                    </a:lnTo>
                    <a:lnTo>
                      <a:pt x="218" y="267"/>
                    </a:lnTo>
                    <a:lnTo>
                      <a:pt x="212" y="271"/>
                    </a:lnTo>
                    <a:lnTo>
                      <a:pt x="204" y="273"/>
                    </a:lnTo>
                    <a:lnTo>
                      <a:pt x="212" y="281"/>
                    </a:lnTo>
                    <a:lnTo>
                      <a:pt x="221" y="281"/>
                    </a:lnTo>
                    <a:lnTo>
                      <a:pt x="239" y="271"/>
                    </a:lnTo>
                    <a:lnTo>
                      <a:pt x="243" y="263"/>
                    </a:lnTo>
                    <a:lnTo>
                      <a:pt x="243" y="256"/>
                    </a:lnTo>
                    <a:lnTo>
                      <a:pt x="240" y="249"/>
                    </a:lnTo>
                    <a:lnTo>
                      <a:pt x="237" y="244"/>
                    </a:lnTo>
                    <a:lnTo>
                      <a:pt x="235" y="238"/>
                    </a:lnTo>
                    <a:lnTo>
                      <a:pt x="237" y="229"/>
                    </a:lnTo>
                    <a:lnTo>
                      <a:pt x="244" y="238"/>
                    </a:lnTo>
                    <a:lnTo>
                      <a:pt x="252" y="241"/>
                    </a:lnTo>
                    <a:lnTo>
                      <a:pt x="260" y="242"/>
                    </a:lnTo>
                    <a:lnTo>
                      <a:pt x="269" y="238"/>
                    </a:lnTo>
                    <a:lnTo>
                      <a:pt x="276" y="232"/>
                    </a:lnTo>
                    <a:lnTo>
                      <a:pt x="276" y="228"/>
                    </a:lnTo>
                    <a:lnTo>
                      <a:pt x="274" y="221"/>
                    </a:lnTo>
                    <a:lnTo>
                      <a:pt x="271" y="222"/>
                    </a:lnTo>
                    <a:lnTo>
                      <a:pt x="269" y="228"/>
                    </a:lnTo>
                    <a:lnTo>
                      <a:pt x="264" y="226"/>
                    </a:lnTo>
                    <a:lnTo>
                      <a:pt x="261" y="219"/>
                    </a:lnTo>
                    <a:lnTo>
                      <a:pt x="261" y="211"/>
                    </a:lnTo>
                    <a:lnTo>
                      <a:pt x="264" y="203"/>
                    </a:lnTo>
                    <a:lnTo>
                      <a:pt x="270" y="199"/>
                    </a:lnTo>
                    <a:lnTo>
                      <a:pt x="279" y="193"/>
                    </a:lnTo>
                    <a:lnTo>
                      <a:pt x="293" y="190"/>
                    </a:lnTo>
                    <a:lnTo>
                      <a:pt x="322" y="187"/>
                    </a:lnTo>
                    <a:lnTo>
                      <a:pt x="302" y="186"/>
                    </a:lnTo>
                    <a:lnTo>
                      <a:pt x="285" y="172"/>
                    </a:lnTo>
                    <a:lnTo>
                      <a:pt x="288" y="148"/>
                    </a:lnTo>
                    <a:lnTo>
                      <a:pt x="277" y="155"/>
                    </a:lnTo>
                    <a:lnTo>
                      <a:pt x="283" y="137"/>
                    </a:lnTo>
                    <a:lnTo>
                      <a:pt x="282" y="126"/>
                    </a:lnTo>
                    <a:lnTo>
                      <a:pt x="279" y="119"/>
                    </a:lnTo>
                    <a:lnTo>
                      <a:pt x="296" y="127"/>
                    </a:lnTo>
                    <a:lnTo>
                      <a:pt x="279" y="106"/>
                    </a:lnTo>
                    <a:lnTo>
                      <a:pt x="282" y="99"/>
                    </a:lnTo>
                    <a:lnTo>
                      <a:pt x="283" y="87"/>
                    </a:lnTo>
                    <a:lnTo>
                      <a:pt x="283" y="78"/>
                    </a:lnTo>
                    <a:lnTo>
                      <a:pt x="294" y="68"/>
                    </a:lnTo>
                    <a:lnTo>
                      <a:pt x="308" y="55"/>
                    </a:lnTo>
                    <a:lnTo>
                      <a:pt x="315" y="47"/>
                    </a:lnTo>
                    <a:lnTo>
                      <a:pt x="310" y="47"/>
                    </a:lnTo>
                  </a:path>
                </a:pathLst>
              </a:custGeom>
              <a:solidFill>
                <a:srgbClr val="000000"/>
              </a:solidFill>
              <a:ln w="9525" cap="rnd">
                <a:noFill/>
                <a:round/>
                <a:headEnd/>
                <a:tailEnd/>
              </a:ln>
            </p:spPr>
            <p:txBody>
              <a:bodyPr/>
              <a:lstStyle/>
              <a:p>
                <a:endParaRPr lang="en-US"/>
              </a:p>
            </p:txBody>
          </p:sp>
          <p:sp>
            <p:nvSpPr>
              <p:cNvPr id="6935" name="Freeform 527"/>
              <p:cNvSpPr>
                <a:spLocks/>
              </p:cNvSpPr>
              <p:nvPr/>
            </p:nvSpPr>
            <p:spPr bwMode="auto">
              <a:xfrm>
                <a:off x="1011" y="3263"/>
                <a:ext cx="31" cy="58"/>
              </a:xfrm>
              <a:custGeom>
                <a:avLst/>
                <a:gdLst>
                  <a:gd name="T0" fmla="*/ 0 w 31"/>
                  <a:gd name="T1" fmla="*/ 12 h 58"/>
                  <a:gd name="T2" fmla="*/ 11 w 31"/>
                  <a:gd name="T3" fmla="*/ 0 h 58"/>
                  <a:gd name="T4" fmla="*/ 21 w 31"/>
                  <a:gd name="T5" fmla="*/ 0 h 58"/>
                  <a:gd name="T6" fmla="*/ 24 w 31"/>
                  <a:gd name="T7" fmla="*/ 3 h 58"/>
                  <a:gd name="T8" fmla="*/ 27 w 31"/>
                  <a:gd name="T9" fmla="*/ 0 h 58"/>
                  <a:gd name="T10" fmla="*/ 30 w 31"/>
                  <a:gd name="T11" fmla="*/ 0 h 58"/>
                  <a:gd name="T12" fmla="*/ 30 w 31"/>
                  <a:gd name="T13" fmla="*/ 37 h 58"/>
                  <a:gd name="T14" fmla="*/ 24 w 31"/>
                  <a:gd name="T15" fmla="*/ 57 h 58"/>
                  <a:gd name="T16" fmla="*/ 21 w 31"/>
                  <a:gd name="T17" fmla="*/ 55 h 58"/>
                  <a:gd name="T18" fmla="*/ 24 w 31"/>
                  <a:gd name="T19" fmla="*/ 40 h 58"/>
                  <a:gd name="T20" fmla="*/ 24 w 31"/>
                  <a:gd name="T21" fmla="*/ 22 h 58"/>
                  <a:gd name="T22" fmla="*/ 15 w 31"/>
                  <a:gd name="T23" fmla="*/ 22 h 58"/>
                  <a:gd name="T24" fmla="*/ 24 w 31"/>
                  <a:gd name="T25" fmla="*/ 15 h 58"/>
                  <a:gd name="T26" fmla="*/ 24 w 31"/>
                  <a:gd name="T27" fmla="*/ 8 h 58"/>
                  <a:gd name="T28" fmla="*/ 18 w 31"/>
                  <a:gd name="T29" fmla="*/ 7 h 58"/>
                  <a:gd name="T30" fmla="*/ 11 w 31"/>
                  <a:gd name="T31" fmla="*/ 5 h 58"/>
                  <a:gd name="T32" fmla="*/ 7 w 31"/>
                  <a:gd name="T33" fmla="*/ 7 h 58"/>
                  <a:gd name="T34" fmla="*/ 0 w 31"/>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58"/>
                  <a:gd name="T56" fmla="*/ 31 w 3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58">
                    <a:moveTo>
                      <a:pt x="0" y="12"/>
                    </a:moveTo>
                    <a:lnTo>
                      <a:pt x="11" y="0"/>
                    </a:lnTo>
                    <a:lnTo>
                      <a:pt x="21" y="0"/>
                    </a:lnTo>
                    <a:lnTo>
                      <a:pt x="24" y="3"/>
                    </a:lnTo>
                    <a:lnTo>
                      <a:pt x="27" y="0"/>
                    </a:lnTo>
                    <a:lnTo>
                      <a:pt x="30" y="0"/>
                    </a:lnTo>
                    <a:lnTo>
                      <a:pt x="30" y="37"/>
                    </a:lnTo>
                    <a:lnTo>
                      <a:pt x="24" y="57"/>
                    </a:lnTo>
                    <a:lnTo>
                      <a:pt x="21" y="55"/>
                    </a:lnTo>
                    <a:lnTo>
                      <a:pt x="24" y="40"/>
                    </a:lnTo>
                    <a:lnTo>
                      <a:pt x="24" y="22"/>
                    </a:lnTo>
                    <a:lnTo>
                      <a:pt x="15" y="22"/>
                    </a:lnTo>
                    <a:lnTo>
                      <a:pt x="24" y="15"/>
                    </a:lnTo>
                    <a:lnTo>
                      <a:pt x="24" y="8"/>
                    </a:lnTo>
                    <a:lnTo>
                      <a:pt x="18" y="7"/>
                    </a:lnTo>
                    <a:lnTo>
                      <a:pt x="11" y="5"/>
                    </a:lnTo>
                    <a:lnTo>
                      <a:pt x="7" y="7"/>
                    </a:lnTo>
                    <a:lnTo>
                      <a:pt x="0" y="12"/>
                    </a:lnTo>
                  </a:path>
                </a:pathLst>
              </a:custGeom>
              <a:solidFill>
                <a:srgbClr val="000000"/>
              </a:solidFill>
              <a:ln w="9525" cap="rnd">
                <a:noFill/>
                <a:round/>
                <a:headEnd/>
                <a:tailEnd/>
              </a:ln>
            </p:spPr>
            <p:txBody>
              <a:bodyPr/>
              <a:lstStyle/>
              <a:p>
                <a:endParaRPr lang="en-US"/>
              </a:p>
            </p:txBody>
          </p:sp>
          <p:sp>
            <p:nvSpPr>
              <p:cNvPr id="6936" name="Freeform 528"/>
              <p:cNvSpPr>
                <a:spLocks/>
              </p:cNvSpPr>
              <p:nvPr/>
            </p:nvSpPr>
            <p:spPr bwMode="auto">
              <a:xfrm>
                <a:off x="982" y="3283"/>
                <a:ext cx="49" cy="17"/>
              </a:xfrm>
              <a:custGeom>
                <a:avLst/>
                <a:gdLst>
                  <a:gd name="T0" fmla="*/ 46 w 49"/>
                  <a:gd name="T1" fmla="*/ 0 h 17"/>
                  <a:gd name="T2" fmla="*/ 32 w 49"/>
                  <a:gd name="T3" fmla="*/ 2 h 17"/>
                  <a:gd name="T4" fmla="*/ 25 w 49"/>
                  <a:gd name="T5" fmla="*/ 3 h 17"/>
                  <a:gd name="T6" fmla="*/ 0 w 49"/>
                  <a:gd name="T7" fmla="*/ 9 h 17"/>
                  <a:gd name="T8" fmla="*/ 0 w 49"/>
                  <a:gd name="T9" fmla="*/ 10 h 17"/>
                  <a:gd name="T10" fmla="*/ 30 w 49"/>
                  <a:gd name="T11" fmla="*/ 5 h 17"/>
                  <a:gd name="T12" fmla="*/ 38 w 49"/>
                  <a:gd name="T13" fmla="*/ 12 h 17"/>
                  <a:gd name="T14" fmla="*/ 48 w 49"/>
                  <a:gd name="T15" fmla="*/ 16 h 17"/>
                  <a:gd name="T16" fmla="*/ 43 w 49"/>
                  <a:gd name="T17" fmla="*/ 8 h 17"/>
                  <a:gd name="T18" fmla="*/ 41 w 49"/>
                  <a:gd name="T19" fmla="*/ 3 h 17"/>
                  <a:gd name="T20" fmla="*/ 46 w 4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46" y="0"/>
                    </a:moveTo>
                    <a:lnTo>
                      <a:pt x="32" y="2"/>
                    </a:lnTo>
                    <a:lnTo>
                      <a:pt x="25" y="3"/>
                    </a:lnTo>
                    <a:lnTo>
                      <a:pt x="0" y="9"/>
                    </a:lnTo>
                    <a:lnTo>
                      <a:pt x="0" y="10"/>
                    </a:lnTo>
                    <a:lnTo>
                      <a:pt x="30" y="5"/>
                    </a:lnTo>
                    <a:lnTo>
                      <a:pt x="38" y="12"/>
                    </a:lnTo>
                    <a:lnTo>
                      <a:pt x="48" y="16"/>
                    </a:lnTo>
                    <a:lnTo>
                      <a:pt x="43" y="8"/>
                    </a:lnTo>
                    <a:lnTo>
                      <a:pt x="41" y="3"/>
                    </a:lnTo>
                    <a:lnTo>
                      <a:pt x="46" y="0"/>
                    </a:lnTo>
                  </a:path>
                </a:pathLst>
              </a:custGeom>
              <a:solidFill>
                <a:srgbClr val="000000"/>
              </a:solidFill>
              <a:ln w="9525" cap="rnd">
                <a:noFill/>
                <a:round/>
                <a:headEnd/>
                <a:tailEnd/>
              </a:ln>
            </p:spPr>
            <p:txBody>
              <a:bodyPr/>
              <a:lstStyle/>
              <a:p>
                <a:endParaRPr lang="en-US"/>
              </a:p>
            </p:txBody>
          </p:sp>
          <p:sp>
            <p:nvSpPr>
              <p:cNvPr id="6937" name="Freeform 529"/>
              <p:cNvSpPr>
                <a:spLocks/>
              </p:cNvSpPr>
              <p:nvPr/>
            </p:nvSpPr>
            <p:spPr bwMode="auto">
              <a:xfrm>
                <a:off x="1027" y="3291"/>
                <a:ext cx="35" cy="63"/>
              </a:xfrm>
              <a:custGeom>
                <a:avLst/>
                <a:gdLst>
                  <a:gd name="T0" fmla="*/ 11 w 35"/>
                  <a:gd name="T1" fmla="*/ 0 h 63"/>
                  <a:gd name="T2" fmla="*/ 22 w 35"/>
                  <a:gd name="T3" fmla="*/ 14 h 63"/>
                  <a:gd name="T4" fmla="*/ 34 w 35"/>
                  <a:gd name="T5" fmla="*/ 27 h 63"/>
                  <a:gd name="T6" fmla="*/ 30 w 35"/>
                  <a:gd name="T7" fmla="*/ 32 h 63"/>
                  <a:gd name="T8" fmla="*/ 19 w 35"/>
                  <a:gd name="T9" fmla="*/ 36 h 63"/>
                  <a:gd name="T10" fmla="*/ 14 w 35"/>
                  <a:gd name="T11" fmla="*/ 39 h 63"/>
                  <a:gd name="T12" fmla="*/ 14 w 35"/>
                  <a:gd name="T13" fmla="*/ 46 h 63"/>
                  <a:gd name="T14" fmla="*/ 22 w 35"/>
                  <a:gd name="T15" fmla="*/ 52 h 63"/>
                  <a:gd name="T16" fmla="*/ 17 w 35"/>
                  <a:gd name="T17" fmla="*/ 56 h 63"/>
                  <a:gd name="T18" fmla="*/ 2 w 35"/>
                  <a:gd name="T19" fmla="*/ 59 h 63"/>
                  <a:gd name="T20" fmla="*/ 0 w 35"/>
                  <a:gd name="T21" fmla="*/ 62 h 63"/>
                  <a:gd name="T22" fmla="*/ 2 w 35"/>
                  <a:gd name="T23" fmla="*/ 58 h 63"/>
                  <a:gd name="T24" fmla="*/ 17 w 35"/>
                  <a:gd name="T25" fmla="*/ 52 h 63"/>
                  <a:gd name="T26" fmla="*/ 13 w 35"/>
                  <a:gd name="T27" fmla="*/ 46 h 63"/>
                  <a:gd name="T28" fmla="*/ 6 w 35"/>
                  <a:gd name="T29" fmla="*/ 34 h 63"/>
                  <a:gd name="T30" fmla="*/ 3 w 35"/>
                  <a:gd name="T31" fmla="*/ 30 h 63"/>
                  <a:gd name="T32" fmla="*/ 5 w 35"/>
                  <a:gd name="T33" fmla="*/ 27 h 63"/>
                  <a:gd name="T34" fmla="*/ 10 w 35"/>
                  <a:gd name="T35" fmla="*/ 32 h 63"/>
                  <a:gd name="T36" fmla="*/ 19 w 35"/>
                  <a:gd name="T37" fmla="*/ 31 h 63"/>
                  <a:gd name="T38" fmla="*/ 17 w 35"/>
                  <a:gd name="T39" fmla="*/ 27 h 63"/>
                  <a:gd name="T40" fmla="*/ 26 w 35"/>
                  <a:gd name="T41" fmla="*/ 30 h 63"/>
                  <a:gd name="T42" fmla="*/ 30 w 35"/>
                  <a:gd name="T43" fmla="*/ 29 h 63"/>
                  <a:gd name="T44" fmla="*/ 28 w 35"/>
                  <a:gd name="T45" fmla="*/ 24 h 63"/>
                  <a:gd name="T46" fmla="*/ 13 w 35"/>
                  <a:gd name="T47" fmla="*/ 1 h 63"/>
                  <a:gd name="T48" fmla="*/ 11 w 35"/>
                  <a:gd name="T49" fmla="*/ 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63"/>
                  <a:gd name="T77" fmla="*/ 35 w 35"/>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63">
                    <a:moveTo>
                      <a:pt x="11" y="0"/>
                    </a:moveTo>
                    <a:lnTo>
                      <a:pt x="22" y="14"/>
                    </a:lnTo>
                    <a:lnTo>
                      <a:pt x="34" y="27"/>
                    </a:lnTo>
                    <a:lnTo>
                      <a:pt x="30" y="32"/>
                    </a:lnTo>
                    <a:lnTo>
                      <a:pt x="19" y="36"/>
                    </a:lnTo>
                    <a:lnTo>
                      <a:pt x="14" y="39"/>
                    </a:lnTo>
                    <a:lnTo>
                      <a:pt x="14" y="46"/>
                    </a:lnTo>
                    <a:lnTo>
                      <a:pt x="22" y="52"/>
                    </a:lnTo>
                    <a:lnTo>
                      <a:pt x="17" y="56"/>
                    </a:lnTo>
                    <a:lnTo>
                      <a:pt x="2" y="59"/>
                    </a:lnTo>
                    <a:lnTo>
                      <a:pt x="0" y="62"/>
                    </a:lnTo>
                    <a:lnTo>
                      <a:pt x="2" y="58"/>
                    </a:lnTo>
                    <a:lnTo>
                      <a:pt x="17" y="52"/>
                    </a:lnTo>
                    <a:lnTo>
                      <a:pt x="13" y="46"/>
                    </a:lnTo>
                    <a:lnTo>
                      <a:pt x="6" y="34"/>
                    </a:lnTo>
                    <a:lnTo>
                      <a:pt x="3" y="30"/>
                    </a:lnTo>
                    <a:lnTo>
                      <a:pt x="5" y="27"/>
                    </a:lnTo>
                    <a:lnTo>
                      <a:pt x="10" y="32"/>
                    </a:lnTo>
                    <a:lnTo>
                      <a:pt x="19" y="31"/>
                    </a:lnTo>
                    <a:lnTo>
                      <a:pt x="17" y="27"/>
                    </a:lnTo>
                    <a:lnTo>
                      <a:pt x="26" y="30"/>
                    </a:lnTo>
                    <a:lnTo>
                      <a:pt x="30" y="29"/>
                    </a:lnTo>
                    <a:lnTo>
                      <a:pt x="28" y="24"/>
                    </a:lnTo>
                    <a:lnTo>
                      <a:pt x="13" y="1"/>
                    </a:lnTo>
                    <a:lnTo>
                      <a:pt x="11" y="0"/>
                    </a:lnTo>
                  </a:path>
                </a:pathLst>
              </a:custGeom>
              <a:solidFill>
                <a:srgbClr val="000000"/>
              </a:solidFill>
              <a:ln w="9525" cap="rnd">
                <a:noFill/>
                <a:round/>
                <a:headEnd/>
                <a:tailEnd/>
              </a:ln>
            </p:spPr>
            <p:txBody>
              <a:bodyPr/>
              <a:lstStyle/>
              <a:p>
                <a:endParaRPr lang="en-US"/>
              </a:p>
            </p:txBody>
          </p:sp>
          <p:sp>
            <p:nvSpPr>
              <p:cNvPr id="6938" name="Freeform 530"/>
              <p:cNvSpPr>
                <a:spLocks/>
              </p:cNvSpPr>
              <p:nvPr/>
            </p:nvSpPr>
            <p:spPr bwMode="auto">
              <a:xfrm>
                <a:off x="1022" y="3356"/>
                <a:ext cx="23" cy="45"/>
              </a:xfrm>
              <a:custGeom>
                <a:avLst/>
                <a:gdLst>
                  <a:gd name="T0" fmla="*/ 4 w 23"/>
                  <a:gd name="T1" fmla="*/ 0 h 45"/>
                  <a:gd name="T2" fmla="*/ 10 w 23"/>
                  <a:gd name="T3" fmla="*/ 4 h 45"/>
                  <a:gd name="T4" fmla="*/ 19 w 23"/>
                  <a:gd name="T5" fmla="*/ 10 h 45"/>
                  <a:gd name="T6" fmla="*/ 22 w 23"/>
                  <a:gd name="T7" fmla="*/ 15 h 45"/>
                  <a:gd name="T8" fmla="*/ 16 w 23"/>
                  <a:gd name="T9" fmla="*/ 17 h 45"/>
                  <a:gd name="T10" fmla="*/ 11 w 23"/>
                  <a:gd name="T11" fmla="*/ 17 h 45"/>
                  <a:gd name="T12" fmla="*/ 7 w 23"/>
                  <a:gd name="T13" fmla="*/ 22 h 45"/>
                  <a:gd name="T14" fmla="*/ 7 w 23"/>
                  <a:gd name="T15" fmla="*/ 34 h 45"/>
                  <a:gd name="T16" fmla="*/ 0 w 23"/>
                  <a:gd name="T17" fmla="*/ 44 h 45"/>
                  <a:gd name="T18" fmla="*/ 5 w 23"/>
                  <a:gd name="T19" fmla="*/ 34 h 45"/>
                  <a:gd name="T20" fmla="*/ 5 w 23"/>
                  <a:gd name="T21" fmla="*/ 22 h 45"/>
                  <a:gd name="T22" fmla="*/ 5 w 23"/>
                  <a:gd name="T23" fmla="*/ 14 h 45"/>
                  <a:gd name="T24" fmla="*/ 15 w 23"/>
                  <a:gd name="T25" fmla="*/ 16 h 45"/>
                  <a:gd name="T26" fmla="*/ 16 w 23"/>
                  <a:gd name="T27" fmla="*/ 12 h 45"/>
                  <a:gd name="T28" fmla="*/ 15 w 23"/>
                  <a:gd name="T29" fmla="*/ 9 h 45"/>
                  <a:gd name="T30" fmla="*/ 4 w 23"/>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45"/>
                  <a:gd name="T50" fmla="*/ 23 w 23"/>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45">
                    <a:moveTo>
                      <a:pt x="4" y="0"/>
                    </a:moveTo>
                    <a:lnTo>
                      <a:pt x="10" y="4"/>
                    </a:lnTo>
                    <a:lnTo>
                      <a:pt x="19" y="10"/>
                    </a:lnTo>
                    <a:lnTo>
                      <a:pt x="22" y="15"/>
                    </a:lnTo>
                    <a:lnTo>
                      <a:pt x="16" y="17"/>
                    </a:lnTo>
                    <a:lnTo>
                      <a:pt x="11" y="17"/>
                    </a:lnTo>
                    <a:lnTo>
                      <a:pt x="7" y="22"/>
                    </a:lnTo>
                    <a:lnTo>
                      <a:pt x="7" y="34"/>
                    </a:lnTo>
                    <a:lnTo>
                      <a:pt x="0" y="44"/>
                    </a:lnTo>
                    <a:lnTo>
                      <a:pt x="5" y="34"/>
                    </a:lnTo>
                    <a:lnTo>
                      <a:pt x="5" y="22"/>
                    </a:lnTo>
                    <a:lnTo>
                      <a:pt x="5" y="14"/>
                    </a:lnTo>
                    <a:lnTo>
                      <a:pt x="15" y="16"/>
                    </a:lnTo>
                    <a:lnTo>
                      <a:pt x="16" y="12"/>
                    </a:lnTo>
                    <a:lnTo>
                      <a:pt x="15" y="9"/>
                    </a:lnTo>
                    <a:lnTo>
                      <a:pt x="4" y="0"/>
                    </a:lnTo>
                  </a:path>
                </a:pathLst>
              </a:custGeom>
              <a:solidFill>
                <a:srgbClr val="000000"/>
              </a:solidFill>
              <a:ln w="9525" cap="rnd">
                <a:noFill/>
                <a:round/>
                <a:headEnd/>
                <a:tailEnd/>
              </a:ln>
            </p:spPr>
            <p:txBody>
              <a:bodyPr/>
              <a:lstStyle/>
              <a:p>
                <a:endParaRPr lang="en-US"/>
              </a:p>
            </p:txBody>
          </p:sp>
          <p:sp>
            <p:nvSpPr>
              <p:cNvPr id="6939" name="Line 531"/>
              <p:cNvSpPr>
                <a:spLocks noChangeShapeType="1"/>
              </p:cNvSpPr>
              <p:nvPr/>
            </p:nvSpPr>
            <p:spPr bwMode="auto">
              <a:xfrm>
                <a:off x="989" y="3322"/>
                <a:ext cx="16" cy="1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940" name="Line 532"/>
              <p:cNvSpPr>
                <a:spLocks noChangeShapeType="1"/>
              </p:cNvSpPr>
              <p:nvPr/>
            </p:nvSpPr>
            <p:spPr bwMode="auto">
              <a:xfrm>
                <a:off x="997" y="3328"/>
                <a:ext cx="12" cy="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941" name="Line 533"/>
              <p:cNvSpPr>
                <a:spLocks noChangeShapeType="1"/>
              </p:cNvSpPr>
              <p:nvPr/>
            </p:nvSpPr>
            <p:spPr bwMode="auto">
              <a:xfrm>
                <a:off x="1005" y="3331"/>
                <a:ext cx="8" cy="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942" name="Line 534"/>
              <p:cNvSpPr>
                <a:spLocks noChangeShapeType="1"/>
              </p:cNvSpPr>
              <p:nvPr/>
            </p:nvSpPr>
            <p:spPr bwMode="auto">
              <a:xfrm>
                <a:off x="1014" y="3331"/>
                <a:ext cx="5" cy="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943" name="Freeform 535"/>
              <p:cNvSpPr>
                <a:spLocks/>
              </p:cNvSpPr>
              <p:nvPr/>
            </p:nvSpPr>
            <p:spPr bwMode="auto">
              <a:xfrm>
                <a:off x="624" y="3493"/>
                <a:ext cx="488" cy="396"/>
              </a:xfrm>
              <a:custGeom>
                <a:avLst/>
                <a:gdLst>
                  <a:gd name="T0" fmla="*/ 102 w 488"/>
                  <a:gd name="T1" fmla="*/ 1 h 396"/>
                  <a:gd name="T2" fmla="*/ 81 w 488"/>
                  <a:gd name="T3" fmla="*/ 35 h 396"/>
                  <a:gd name="T4" fmla="*/ 69 w 488"/>
                  <a:gd name="T5" fmla="*/ 72 h 396"/>
                  <a:gd name="T6" fmla="*/ 67 w 488"/>
                  <a:gd name="T7" fmla="*/ 107 h 396"/>
                  <a:gd name="T8" fmla="*/ 69 w 488"/>
                  <a:gd name="T9" fmla="*/ 140 h 396"/>
                  <a:gd name="T10" fmla="*/ 79 w 488"/>
                  <a:gd name="T11" fmla="*/ 85 h 396"/>
                  <a:gd name="T12" fmla="*/ 94 w 488"/>
                  <a:gd name="T13" fmla="*/ 52 h 396"/>
                  <a:gd name="T14" fmla="*/ 86 w 488"/>
                  <a:gd name="T15" fmla="*/ 101 h 396"/>
                  <a:gd name="T16" fmla="*/ 92 w 488"/>
                  <a:gd name="T17" fmla="*/ 144 h 396"/>
                  <a:gd name="T18" fmla="*/ 108 w 488"/>
                  <a:gd name="T19" fmla="*/ 169 h 396"/>
                  <a:gd name="T20" fmla="*/ 131 w 488"/>
                  <a:gd name="T21" fmla="*/ 179 h 396"/>
                  <a:gd name="T22" fmla="*/ 123 w 488"/>
                  <a:gd name="T23" fmla="*/ 153 h 396"/>
                  <a:gd name="T24" fmla="*/ 144 w 488"/>
                  <a:gd name="T25" fmla="*/ 187 h 396"/>
                  <a:gd name="T26" fmla="*/ 165 w 488"/>
                  <a:gd name="T27" fmla="*/ 195 h 396"/>
                  <a:gd name="T28" fmla="*/ 164 w 488"/>
                  <a:gd name="T29" fmla="*/ 144 h 396"/>
                  <a:gd name="T30" fmla="*/ 178 w 488"/>
                  <a:gd name="T31" fmla="*/ 216 h 396"/>
                  <a:gd name="T32" fmla="*/ 197 w 488"/>
                  <a:gd name="T33" fmla="*/ 261 h 396"/>
                  <a:gd name="T34" fmla="*/ 231 w 488"/>
                  <a:gd name="T35" fmla="*/ 314 h 396"/>
                  <a:gd name="T36" fmla="*/ 258 w 488"/>
                  <a:gd name="T37" fmla="*/ 324 h 396"/>
                  <a:gd name="T38" fmla="*/ 296 w 488"/>
                  <a:gd name="T39" fmla="*/ 337 h 396"/>
                  <a:gd name="T40" fmla="*/ 318 w 488"/>
                  <a:gd name="T41" fmla="*/ 336 h 396"/>
                  <a:gd name="T42" fmla="*/ 344 w 488"/>
                  <a:gd name="T43" fmla="*/ 314 h 396"/>
                  <a:gd name="T44" fmla="*/ 366 w 488"/>
                  <a:gd name="T45" fmla="*/ 304 h 396"/>
                  <a:gd name="T46" fmla="*/ 383 w 488"/>
                  <a:gd name="T47" fmla="*/ 288 h 396"/>
                  <a:gd name="T48" fmla="*/ 399 w 488"/>
                  <a:gd name="T49" fmla="*/ 264 h 396"/>
                  <a:gd name="T50" fmla="*/ 450 w 488"/>
                  <a:gd name="T51" fmla="*/ 272 h 396"/>
                  <a:gd name="T52" fmla="*/ 458 w 488"/>
                  <a:gd name="T53" fmla="*/ 295 h 396"/>
                  <a:gd name="T54" fmla="*/ 458 w 488"/>
                  <a:gd name="T55" fmla="*/ 314 h 396"/>
                  <a:gd name="T56" fmla="*/ 487 w 488"/>
                  <a:gd name="T57" fmla="*/ 311 h 396"/>
                  <a:gd name="T58" fmla="*/ 483 w 488"/>
                  <a:gd name="T59" fmla="*/ 324 h 396"/>
                  <a:gd name="T60" fmla="*/ 414 w 488"/>
                  <a:gd name="T61" fmla="*/ 344 h 396"/>
                  <a:gd name="T62" fmla="*/ 431 w 488"/>
                  <a:gd name="T63" fmla="*/ 349 h 396"/>
                  <a:gd name="T64" fmla="*/ 441 w 488"/>
                  <a:gd name="T65" fmla="*/ 359 h 396"/>
                  <a:gd name="T66" fmla="*/ 458 w 488"/>
                  <a:gd name="T67" fmla="*/ 360 h 396"/>
                  <a:gd name="T68" fmla="*/ 474 w 488"/>
                  <a:gd name="T69" fmla="*/ 344 h 396"/>
                  <a:gd name="T70" fmla="*/ 444 w 488"/>
                  <a:gd name="T71" fmla="*/ 395 h 396"/>
                  <a:gd name="T72" fmla="*/ 2 w 488"/>
                  <a:gd name="T73" fmla="*/ 395 h 396"/>
                  <a:gd name="T74" fmla="*/ 0 w 488"/>
                  <a:gd name="T75" fmla="*/ 353 h 396"/>
                  <a:gd name="T76" fmla="*/ 5 w 488"/>
                  <a:gd name="T77" fmla="*/ 315 h 396"/>
                  <a:gd name="T78" fmla="*/ 15 w 488"/>
                  <a:gd name="T79" fmla="*/ 274 h 396"/>
                  <a:gd name="T80" fmla="*/ 17 w 488"/>
                  <a:gd name="T81" fmla="*/ 199 h 396"/>
                  <a:gd name="T82" fmla="*/ 19 w 488"/>
                  <a:gd name="T83" fmla="*/ 154 h 396"/>
                  <a:gd name="T84" fmla="*/ 23 w 488"/>
                  <a:gd name="T85" fmla="*/ 215 h 396"/>
                  <a:gd name="T86" fmla="*/ 69 w 488"/>
                  <a:gd name="T87" fmla="*/ 271 h 396"/>
                  <a:gd name="T88" fmla="*/ 110 w 488"/>
                  <a:gd name="T89" fmla="*/ 289 h 396"/>
                  <a:gd name="T90" fmla="*/ 110 w 488"/>
                  <a:gd name="T91" fmla="*/ 282 h 396"/>
                  <a:gd name="T92" fmla="*/ 53 w 488"/>
                  <a:gd name="T93" fmla="*/ 225 h 396"/>
                  <a:gd name="T94" fmla="*/ 106 w 488"/>
                  <a:gd name="T95" fmla="*/ 270 h 396"/>
                  <a:gd name="T96" fmla="*/ 150 w 488"/>
                  <a:gd name="T97" fmla="*/ 285 h 396"/>
                  <a:gd name="T98" fmla="*/ 181 w 488"/>
                  <a:gd name="T99" fmla="*/ 288 h 396"/>
                  <a:gd name="T100" fmla="*/ 181 w 488"/>
                  <a:gd name="T101" fmla="*/ 276 h 396"/>
                  <a:gd name="T102" fmla="*/ 165 w 488"/>
                  <a:gd name="T103" fmla="*/ 250 h 396"/>
                  <a:gd name="T104" fmla="*/ 131 w 488"/>
                  <a:gd name="T105" fmla="*/ 222 h 396"/>
                  <a:gd name="T106" fmla="*/ 94 w 488"/>
                  <a:gd name="T107" fmla="*/ 187 h 396"/>
                  <a:gd name="T108" fmla="*/ 74 w 488"/>
                  <a:gd name="T109" fmla="*/ 149 h 396"/>
                  <a:gd name="T110" fmla="*/ 69 w 488"/>
                  <a:gd name="T111" fmla="*/ 162 h 396"/>
                  <a:gd name="T112" fmla="*/ 58 w 488"/>
                  <a:gd name="T113" fmla="*/ 127 h 396"/>
                  <a:gd name="T114" fmla="*/ 58 w 488"/>
                  <a:gd name="T115" fmla="*/ 57 h 396"/>
                  <a:gd name="T116" fmla="*/ 27 w 488"/>
                  <a:gd name="T117" fmla="*/ 139 h 396"/>
                  <a:gd name="T118" fmla="*/ 54 w 488"/>
                  <a:gd name="T119" fmla="*/ 52 h 396"/>
                  <a:gd name="T120" fmla="*/ 94 w 488"/>
                  <a:gd name="T121" fmla="*/ 0 h 396"/>
                  <a:gd name="T122" fmla="*/ 102 w 488"/>
                  <a:gd name="T123" fmla="*/ 1 h 3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
                  <a:gd name="T187" fmla="*/ 0 h 396"/>
                  <a:gd name="T188" fmla="*/ 488 w 488"/>
                  <a:gd name="T189" fmla="*/ 396 h 3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 h="396">
                    <a:moveTo>
                      <a:pt x="102" y="1"/>
                    </a:moveTo>
                    <a:lnTo>
                      <a:pt x="81" y="35"/>
                    </a:lnTo>
                    <a:lnTo>
                      <a:pt x="69" y="72"/>
                    </a:lnTo>
                    <a:lnTo>
                      <a:pt x="67" y="107"/>
                    </a:lnTo>
                    <a:lnTo>
                      <a:pt x="69" y="140"/>
                    </a:lnTo>
                    <a:lnTo>
                      <a:pt x="79" y="85"/>
                    </a:lnTo>
                    <a:lnTo>
                      <a:pt x="94" y="52"/>
                    </a:lnTo>
                    <a:lnTo>
                      <a:pt x="86" y="101"/>
                    </a:lnTo>
                    <a:lnTo>
                      <a:pt x="92" y="144"/>
                    </a:lnTo>
                    <a:lnTo>
                      <a:pt x="108" y="169"/>
                    </a:lnTo>
                    <a:lnTo>
                      <a:pt x="131" y="179"/>
                    </a:lnTo>
                    <a:lnTo>
                      <a:pt x="123" y="153"/>
                    </a:lnTo>
                    <a:lnTo>
                      <a:pt x="144" y="187"/>
                    </a:lnTo>
                    <a:lnTo>
                      <a:pt x="165" y="195"/>
                    </a:lnTo>
                    <a:lnTo>
                      <a:pt x="164" y="144"/>
                    </a:lnTo>
                    <a:lnTo>
                      <a:pt x="178" y="216"/>
                    </a:lnTo>
                    <a:lnTo>
                      <a:pt x="197" y="261"/>
                    </a:lnTo>
                    <a:lnTo>
                      <a:pt x="231" y="314"/>
                    </a:lnTo>
                    <a:lnTo>
                      <a:pt x="258" y="324"/>
                    </a:lnTo>
                    <a:lnTo>
                      <a:pt x="296" y="337"/>
                    </a:lnTo>
                    <a:lnTo>
                      <a:pt x="318" y="336"/>
                    </a:lnTo>
                    <a:lnTo>
                      <a:pt x="344" y="314"/>
                    </a:lnTo>
                    <a:lnTo>
                      <a:pt x="366" y="304"/>
                    </a:lnTo>
                    <a:lnTo>
                      <a:pt x="383" y="288"/>
                    </a:lnTo>
                    <a:lnTo>
                      <a:pt x="399" y="264"/>
                    </a:lnTo>
                    <a:lnTo>
                      <a:pt x="450" y="272"/>
                    </a:lnTo>
                    <a:lnTo>
                      <a:pt x="458" y="295"/>
                    </a:lnTo>
                    <a:lnTo>
                      <a:pt x="458" y="314"/>
                    </a:lnTo>
                    <a:lnTo>
                      <a:pt x="487" y="311"/>
                    </a:lnTo>
                    <a:lnTo>
                      <a:pt x="483" y="324"/>
                    </a:lnTo>
                    <a:lnTo>
                      <a:pt x="414" y="344"/>
                    </a:lnTo>
                    <a:lnTo>
                      <a:pt x="431" y="349"/>
                    </a:lnTo>
                    <a:lnTo>
                      <a:pt x="441" y="359"/>
                    </a:lnTo>
                    <a:lnTo>
                      <a:pt x="458" y="360"/>
                    </a:lnTo>
                    <a:lnTo>
                      <a:pt x="474" y="344"/>
                    </a:lnTo>
                    <a:lnTo>
                      <a:pt x="444" y="395"/>
                    </a:lnTo>
                    <a:lnTo>
                      <a:pt x="2" y="395"/>
                    </a:lnTo>
                    <a:lnTo>
                      <a:pt x="0" y="353"/>
                    </a:lnTo>
                    <a:lnTo>
                      <a:pt x="5" y="315"/>
                    </a:lnTo>
                    <a:lnTo>
                      <a:pt x="15" y="274"/>
                    </a:lnTo>
                    <a:lnTo>
                      <a:pt x="17" y="199"/>
                    </a:lnTo>
                    <a:lnTo>
                      <a:pt x="19" y="154"/>
                    </a:lnTo>
                    <a:lnTo>
                      <a:pt x="23" y="215"/>
                    </a:lnTo>
                    <a:lnTo>
                      <a:pt x="69" y="271"/>
                    </a:lnTo>
                    <a:lnTo>
                      <a:pt x="110" y="289"/>
                    </a:lnTo>
                    <a:lnTo>
                      <a:pt x="110" y="282"/>
                    </a:lnTo>
                    <a:lnTo>
                      <a:pt x="53" y="225"/>
                    </a:lnTo>
                    <a:lnTo>
                      <a:pt x="106" y="270"/>
                    </a:lnTo>
                    <a:lnTo>
                      <a:pt x="150" y="285"/>
                    </a:lnTo>
                    <a:lnTo>
                      <a:pt x="181" y="288"/>
                    </a:lnTo>
                    <a:lnTo>
                      <a:pt x="181" y="276"/>
                    </a:lnTo>
                    <a:lnTo>
                      <a:pt x="165" y="250"/>
                    </a:lnTo>
                    <a:lnTo>
                      <a:pt x="131" y="222"/>
                    </a:lnTo>
                    <a:lnTo>
                      <a:pt x="94" y="187"/>
                    </a:lnTo>
                    <a:lnTo>
                      <a:pt x="74" y="149"/>
                    </a:lnTo>
                    <a:lnTo>
                      <a:pt x="69" y="162"/>
                    </a:lnTo>
                    <a:lnTo>
                      <a:pt x="58" y="127"/>
                    </a:lnTo>
                    <a:lnTo>
                      <a:pt x="58" y="57"/>
                    </a:lnTo>
                    <a:lnTo>
                      <a:pt x="27" y="139"/>
                    </a:lnTo>
                    <a:lnTo>
                      <a:pt x="54" y="52"/>
                    </a:lnTo>
                    <a:lnTo>
                      <a:pt x="94" y="0"/>
                    </a:lnTo>
                    <a:lnTo>
                      <a:pt x="102" y="1"/>
                    </a:lnTo>
                  </a:path>
                </a:pathLst>
              </a:custGeom>
              <a:solidFill>
                <a:srgbClr val="000000"/>
              </a:solidFill>
              <a:ln w="9525" cap="rnd">
                <a:noFill/>
                <a:round/>
                <a:headEnd/>
                <a:tailEnd/>
              </a:ln>
            </p:spPr>
            <p:txBody>
              <a:bodyPr/>
              <a:lstStyle/>
              <a:p>
                <a:endParaRPr lang="en-US"/>
              </a:p>
            </p:txBody>
          </p:sp>
          <p:sp>
            <p:nvSpPr>
              <p:cNvPr id="6944" name="Freeform 536"/>
              <p:cNvSpPr>
                <a:spLocks/>
              </p:cNvSpPr>
              <p:nvPr/>
            </p:nvSpPr>
            <p:spPr bwMode="auto">
              <a:xfrm>
                <a:off x="740" y="3484"/>
                <a:ext cx="56" cy="185"/>
              </a:xfrm>
              <a:custGeom>
                <a:avLst/>
                <a:gdLst>
                  <a:gd name="T0" fmla="*/ 32 w 56"/>
                  <a:gd name="T1" fmla="*/ 0 h 185"/>
                  <a:gd name="T2" fmla="*/ 16 w 56"/>
                  <a:gd name="T3" fmla="*/ 31 h 185"/>
                  <a:gd name="T4" fmla="*/ 4 w 56"/>
                  <a:gd name="T5" fmla="*/ 71 h 185"/>
                  <a:gd name="T6" fmla="*/ 0 w 56"/>
                  <a:gd name="T7" fmla="*/ 112 h 185"/>
                  <a:gd name="T8" fmla="*/ 2 w 56"/>
                  <a:gd name="T9" fmla="*/ 149 h 185"/>
                  <a:gd name="T10" fmla="*/ 16 w 56"/>
                  <a:gd name="T11" fmla="*/ 184 h 185"/>
                  <a:gd name="T12" fmla="*/ 24 w 56"/>
                  <a:gd name="T13" fmla="*/ 181 h 185"/>
                  <a:gd name="T14" fmla="*/ 45 w 56"/>
                  <a:gd name="T15" fmla="*/ 147 h 185"/>
                  <a:gd name="T16" fmla="*/ 55 w 56"/>
                  <a:gd name="T17" fmla="*/ 172 h 185"/>
                  <a:gd name="T18" fmla="*/ 51 w 56"/>
                  <a:gd name="T19" fmla="*/ 114 h 185"/>
                  <a:gd name="T20" fmla="*/ 45 w 56"/>
                  <a:gd name="T21" fmla="*/ 116 h 185"/>
                  <a:gd name="T22" fmla="*/ 37 w 56"/>
                  <a:gd name="T23" fmla="*/ 89 h 185"/>
                  <a:gd name="T24" fmla="*/ 32 w 56"/>
                  <a:gd name="T25" fmla="*/ 50 h 185"/>
                  <a:gd name="T26" fmla="*/ 32 w 56"/>
                  <a:gd name="T27" fmla="*/ 25 h 185"/>
                  <a:gd name="T28" fmla="*/ 29 w 56"/>
                  <a:gd name="T29" fmla="*/ 63 h 185"/>
                  <a:gd name="T30" fmla="*/ 32 w 56"/>
                  <a:gd name="T31" fmla="*/ 123 h 185"/>
                  <a:gd name="T32" fmla="*/ 24 w 56"/>
                  <a:gd name="T33" fmla="*/ 98 h 185"/>
                  <a:gd name="T34" fmla="*/ 20 w 56"/>
                  <a:gd name="T35" fmla="*/ 63 h 185"/>
                  <a:gd name="T36" fmla="*/ 24 w 56"/>
                  <a:gd name="T37" fmla="*/ 22 h 185"/>
                  <a:gd name="T38" fmla="*/ 32 w 56"/>
                  <a:gd name="T39" fmla="*/ 0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85"/>
                  <a:gd name="T62" fmla="*/ 56 w 56"/>
                  <a:gd name="T63" fmla="*/ 185 h 1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85">
                    <a:moveTo>
                      <a:pt x="32" y="0"/>
                    </a:moveTo>
                    <a:lnTo>
                      <a:pt x="16" y="31"/>
                    </a:lnTo>
                    <a:lnTo>
                      <a:pt x="4" y="71"/>
                    </a:lnTo>
                    <a:lnTo>
                      <a:pt x="0" y="112"/>
                    </a:lnTo>
                    <a:lnTo>
                      <a:pt x="2" y="149"/>
                    </a:lnTo>
                    <a:lnTo>
                      <a:pt x="16" y="184"/>
                    </a:lnTo>
                    <a:lnTo>
                      <a:pt x="24" y="181"/>
                    </a:lnTo>
                    <a:lnTo>
                      <a:pt x="45" y="147"/>
                    </a:lnTo>
                    <a:lnTo>
                      <a:pt x="55" y="172"/>
                    </a:lnTo>
                    <a:lnTo>
                      <a:pt x="51" y="114"/>
                    </a:lnTo>
                    <a:lnTo>
                      <a:pt x="45" y="116"/>
                    </a:lnTo>
                    <a:lnTo>
                      <a:pt x="37" y="89"/>
                    </a:lnTo>
                    <a:lnTo>
                      <a:pt x="32" y="50"/>
                    </a:lnTo>
                    <a:lnTo>
                      <a:pt x="32" y="25"/>
                    </a:lnTo>
                    <a:lnTo>
                      <a:pt x="29" y="63"/>
                    </a:lnTo>
                    <a:lnTo>
                      <a:pt x="32" y="123"/>
                    </a:lnTo>
                    <a:lnTo>
                      <a:pt x="24" y="98"/>
                    </a:lnTo>
                    <a:lnTo>
                      <a:pt x="20" y="63"/>
                    </a:lnTo>
                    <a:lnTo>
                      <a:pt x="24" y="22"/>
                    </a:lnTo>
                    <a:lnTo>
                      <a:pt x="32" y="0"/>
                    </a:lnTo>
                  </a:path>
                </a:pathLst>
              </a:custGeom>
              <a:solidFill>
                <a:srgbClr val="000000"/>
              </a:solidFill>
              <a:ln w="9525" cap="rnd">
                <a:noFill/>
                <a:round/>
                <a:headEnd/>
                <a:tailEnd/>
              </a:ln>
            </p:spPr>
            <p:txBody>
              <a:bodyPr/>
              <a:lstStyle/>
              <a:p>
                <a:endParaRPr lang="en-US"/>
              </a:p>
            </p:txBody>
          </p:sp>
          <p:sp>
            <p:nvSpPr>
              <p:cNvPr id="6945" name="Freeform 537"/>
              <p:cNvSpPr>
                <a:spLocks/>
              </p:cNvSpPr>
              <p:nvPr/>
            </p:nvSpPr>
            <p:spPr bwMode="auto">
              <a:xfrm>
                <a:off x="790" y="3505"/>
                <a:ext cx="20" cy="71"/>
              </a:xfrm>
              <a:custGeom>
                <a:avLst/>
                <a:gdLst>
                  <a:gd name="T0" fmla="*/ 0 w 20"/>
                  <a:gd name="T1" fmla="*/ 70 h 71"/>
                  <a:gd name="T2" fmla="*/ 11 w 20"/>
                  <a:gd name="T3" fmla="*/ 43 h 71"/>
                  <a:gd name="T4" fmla="*/ 19 w 20"/>
                  <a:gd name="T5" fmla="*/ 0 h 71"/>
                  <a:gd name="T6" fmla="*/ 15 w 20"/>
                  <a:gd name="T7" fmla="*/ 40 h 71"/>
                  <a:gd name="T8" fmla="*/ 6 w 20"/>
                  <a:gd name="T9" fmla="*/ 64 h 71"/>
                  <a:gd name="T10" fmla="*/ 0 w 20"/>
                  <a:gd name="T11" fmla="*/ 70 h 71"/>
                  <a:gd name="T12" fmla="*/ 0 60000 65536"/>
                  <a:gd name="T13" fmla="*/ 0 60000 65536"/>
                  <a:gd name="T14" fmla="*/ 0 60000 65536"/>
                  <a:gd name="T15" fmla="*/ 0 60000 65536"/>
                  <a:gd name="T16" fmla="*/ 0 60000 65536"/>
                  <a:gd name="T17" fmla="*/ 0 60000 65536"/>
                  <a:gd name="T18" fmla="*/ 0 w 20"/>
                  <a:gd name="T19" fmla="*/ 0 h 71"/>
                  <a:gd name="T20" fmla="*/ 20 w 20"/>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0" h="71">
                    <a:moveTo>
                      <a:pt x="0" y="70"/>
                    </a:moveTo>
                    <a:lnTo>
                      <a:pt x="11" y="43"/>
                    </a:lnTo>
                    <a:lnTo>
                      <a:pt x="19" y="0"/>
                    </a:lnTo>
                    <a:lnTo>
                      <a:pt x="15" y="40"/>
                    </a:lnTo>
                    <a:lnTo>
                      <a:pt x="6" y="64"/>
                    </a:lnTo>
                    <a:lnTo>
                      <a:pt x="0" y="70"/>
                    </a:lnTo>
                  </a:path>
                </a:pathLst>
              </a:custGeom>
              <a:solidFill>
                <a:srgbClr val="000000"/>
              </a:solidFill>
              <a:ln w="9525" cap="rnd">
                <a:noFill/>
                <a:round/>
                <a:headEnd/>
                <a:tailEnd/>
              </a:ln>
            </p:spPr>
            <p:txBody>
              <a:bodyPr/>
              <a:lstStyle/>
              <a:p>
                <a:endParaRPr lang="en-US"/>
              </a:p>
            </p:txBody>
          </p:sp>
          <p:sp>
            <p:nvSpPr>
              <p:cNvPr id="6946" name="Freeform 538"/>
              <p:cNvSpPr>
                <a:spLocks/>
              </p:cNvSpPr>
              <p:nvPr/>
            </p:nvSpPr>
            <p:spPr bwMode="auto">
              <a:xfrm>
                <a:off x="803" y="3561"/>
                <a:ext cx="42" cy="150"/>
              </a:xfrm>
              <a:custGeom>
                <a:avLst/>
                <a:gdLst>
                  <a:gd name="T0" fmla="*/ 5 w 42"/>
                  <a:gd name="T1" fmla="*/ 141 h 150"/>
                  <a:gd name="T2" fmla="*/ 0 w 42"/>
                  <a:gd name="T3" fmla="*/ 101 h 150"/>
                  <a:gd name="T4" fmla="*/ 0 w 42"/>
                  <a:gd name="T5" fmla="*/ 67 h 150"/>
                  <a:gd name="T6" fmla="*/ 2 w 42"/>
                  <a:gd name="T7" fmla="*/ 40 h 150"/>
                  <a:gd name="T8" fmla="*/ 11 w 42"/>
                  <a:gd name="T9" fmla="*/ 24 h 150"/>
                  <a:gd name="T10" fmla="*/ 27 w 42"/>
                  <a:gd name="T11" fmla="*/ 8 h 150"/>
                  <a:gd name="T12" fmla="*/ 41 w 42"/>
                  <a:gd name="T13" fmla="*/ 0 h 150"/>
                  <a:gd name="T14" fmla="*/ 41 w 42"/>
                  <a:gd name="T15" fmla="*/ 24 h 150"/>
                  <a:gd name="T16" fmla="*/ 33 w 42"/>
                  <a:gd name="T17" fmla="*/ 62 h 150"/>
                  <a:gd name="T18" fmla="*/ 19 w 42"/>
                  <a:gd name="T19" fmla="*/ 112 h 150"/>
                  <a:gd name="T20" fmla="*/ 5 w 42"/>
                  <a:gd name="T21" fmla="*/ 149 h 150"/>
                  <a:gd name="T22" fmla="*/ 5 w 42"/>
                  <a:gd name="T23" fmla="*/ 141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150"/>
                  <a:gd name="T38" fmla="*/ 42 w 42"/>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150">
                    <a:moveTo>
                      <a:pt x="5" y="141"/>
                    </a:moveTo>
                    <a:lnTo>
                      <a:pt x="0" y="101"/>
                    </a:lnTo>
                    <a:lnTo>
                      <a:pt x="0" y="67"/>
                    </a:lnTo>
                    <a:lnTo>
                      <a:pt x="2" y="40"/>
                    </a:lnTo>
                    <a:lnTo>
                      <a:pt x="11" y="24"/>
                    </a:lnTo>
                    <a:lnTo>
                      <a:pt x="27" y="8"/>
                    </a:lnTo>
                    <a:lnTo>
                      <a:pt x="41" y="0"/>
                    </a:lnTo>
                    <a:lnTo>
                      <a:pt x="41" y="24"/>
                    </a:lnTo>
                    <a:lnTo>
                      <a:pt x="33" y="62"/>
                    </a:lnTo>
                    <a:lnTo>
                      <a:pt x="19" y="112"/>
                    </a:lnTo>
                    <a:lnTo>
                      <a:pt x="5" y="149"/>
                    </a:lnTo>
                    <a:lnTo>
                      <a:pt x="5" y="141"/>
                    </a:lnTo>
                  </a:path>
                </a:pathLst>
              </a:custGeom>
              <a:solidFill>
                <a:srgbClr val="000000"/>
              </a:solidFill>
              <a:ln w="9525" cap="rnd">
                <a:noFill/>
                <a:round/>
                <a:headEnd/>
                <a:tailEnd/>
              </a:ln>
            </p:spPr>
            <p:txBody>
              <a:bodyPr/>
              <a:lstStyle/>
              <a:p>
                <a:endParaRPr lang="en-US"/>
              </a:p>
            </p:txBody>
          </p:sp>
          <p:sp>
            <p:nvSpPr>
              <p:cNvPr id="6947" name="Freeform 539"/>
              <p:cNvSpPr>
                <a:spLocks/>
              </p:cNvSpPr>
              <p:nvPr/>
            </p:nvSpPr>
            <p:spPr bwMode="auto">
              <a:xfrm>
                <a:off x="847" y="3574"/>
                <a:ext cx="90" cy="225"/>
              </a:xfrm>
              <a:custGeom>
                <a:avLst/>
                <a:gdLst>
                  <a:gd name="T0" fmla="*/ 12 w 90"/>
                  <a:gd name="T1" fmla="*/ 0 h 225"/>
                  <a:gd name="T2" fmla="*/ 2 w 90"/>
                  <a:gd name="T3" fmla="*/ 69 h 225"/>
                  <a:gd name="T4" fmla="*/ 0 w 90"/>
                  <a:gd name="T5" fmla="*/ 112 h 225"/>
                  <a:gd name="T6" fmla="*/ 1 w 90"/>
                  <a:gd name="T7" fmla="*/ 154 h 225"/>
                  <a:gd name="T8" fmla="*/ 5 w 90"/>
                  <a:gd name="T9" fmla="*/ 198 h 225"/>
                  <a:gd name="T10" fmla="*/ 13 w 90"/>
                  <a:gd name="T11" fmla="*/ 224 h 225"/>
                  <a:gd name="T12" fmla="*/ 18 w 90"/>
                  <a:gd name="T13" fmla="*/ 209 h 225"/>
                  <a:gd name="T14" fmla="*/ 63 w 90"/>
                  <a:gd name="T15" fmla="*/ 162 h 225"/>
                  <a:gd name="T16" fmla="*/ 29 w 90"/>
                  <a:gd name="T17" fmla="*/ 173 h 225"/>
                  <a:gd name="T18" fmla="*/ 10 w 90"/>
                  <a:gd name="T19" fmla="*/ 164 h 225"/>
                  <a:gd name="T20" fmla="*/ 35 w 90"/>
                  <a:gd name="T21" fmla="*/ 151 h 225"/>
                  <a:gd name="T22" fmla="*/ 57 w 90"/>
                  <a:gd name="T23" fmla="*/ 121 h 225"/>
                  <a:gd name="T24" fmla="*/ 10 w 90"/>
                  <a:gd name="T25" fmla="*/ 105 h 225"/>
                  <a:gd name="T26" fmla="*/ 10 w 90"/>
                  <a:gd name="T27" fmla="*/ 99 h 225"/>
                  <a:gd name="T28" fmla="*/ 24 w 90"/>
                  <a:gd name="T29" fmla="*/ 97 h 225"/>
                  <a:gd name="T30" fmla="*/ 76 w 90"/>
                  <a:gd name="T31" fmla="*/ 105 h 225"/>
                  <a:gd name="T32" fmla="*/ 89 w 90"/>
                  <a:gd name="T33" fmla="*/ 99 h 225"/>
                  <a:gd name="T34" fmla="*/ 60 w 90"/>
                  <a:gd name="T35" fmla="*/ 82 h 225"/>
                  <a:gd name="T36" fmla="*/ 38 w 90"/>
                  <a:gd name="T37" fmla="*/ 60 h 225"/>
                  <a:gd name="T38" fmla="*/ 19 w 90"/>
                  <a:gd name="T39" fmla="*/ 25 h 225"/>
                  <a:gd name="T40" fmla="*/ 12 w 90"/>
                  <a:gd name="T41" fmla="*/ 0 h 2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225"/>
                  <a:gd name="T65" fmla="*/ 90 w 90"/>
                  <a:gd name="T66" fmla="*/ 225 h 2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225">
                    <a:moveTo>
                      <a:pt x="12" y="0"/>
                    </a:moveTo>
                    <a:lnTo>
                      <a:pt x="2" y="69"/>
                    </a:lnTo>
                    <a:lnTo>
                      <a:pt x="0" y="112"/>
                    </a:lnTo>
                    <a:lnTo>
                      <a:pt x="1" y="154"/>
                    </a:lnTo>
                    <a:lnTo>
                      <a:pt x="5" y="198"/>
                    </a:lnTo>
                    <a:lnTo>
                      <a:pt x="13" y="224"/>
                    </a:lnTo>
                    <a:lnTo>
                      <a:pt x="18" y="209"/>
                    </a:lnTo>
                    <a:lnTo>
                      <a:pt x="63" y="162"/>
                    </a:lnTo>
                    <a:lnTo>
                      <a:pt x="29" y="173"/>
                    </a:lnTo>
                    <a:lnTo>
                      <a:pt x="10" y="164"/>
                    </a:lnTo>
                    <a:lnTo>
                      <a:pt x="35" y="151"/>
                    </a:lnTo>
                    <a:lnTo>
                      <a:pt x="57" y="121"/>
                    </a:lnTo>
                    <a:lnTo>
                      <a:pt x="10" y="105"/>
                    </a:lnTo>
                    <a:lnTo>
                      <a:pt x="10" y="99"/>
                    </a:lnTo>
                    <a:lnTo>
                      <a:pt x="24" y="97"/>
                    </a:lnTo>
                    <a:lnTo>
                      <a:pt x="76" y="105"/>
                    </a:lnTo>
                    <a:lnTo>
                      <a:pt x="89" y="99"/>
                    </a:lnTo>
                    <a:lnTo>
                      <a:pt x="60" y="82"/>
                    </a:lnTo>
                    <a:lnTo>
                      <a:pt x="38" y="60"/>
                    </a:lnTo>
                    <a:lnTo>
                      <a:pt x="19" y="25"/>
                    </a:lnTo>
                    <a:lnTo>
                      <a:pt x="12" y="0"/>
                    </a:lnTo>
                  </a:path>
                </a:pathLst>
              </a:custGeom>
              <a:solidFill>
                <a:srgbClr val="000000"/>
              </a:solidFill>
              <a:ln w="9525" cap="rnd">
                <a:noFill/>
                <a:round/>
                <a:headEnd/>
                <a:tailEnd/>
              </a:ln>
            </p:spPr>
            <p:txBody>
              <a:bodyPr/>
              <a:lstStyle/>
              <a:p>
                <a:endParaRPr lang="en-US"/>
              </a:p>
            </p:txBody>
          </p:sp>
          <p:sp>
            <p:nvSpPr>
              <p:cNvPr id="6948" name="Freeform 540"/>
              <p:cNvSpPr>
                <a:spLocks/>
              </p:cNvSpPr>
              <p:nvPr/>
            </p:nvSpPr>
            <p:spPr bwMode="auto">
              <a:xfrm>
                <a:off x="843" y="3446"/>
                <a:ext cx="107" cy="223"/>
              </a:xfrm>
              <a:custGeom>
                <a:avLst/>
                <a:gdLst>
                  <a:gd name="T0" fmla="*/ 18 w 107"/>
                  <a:gd name="T1" fmla="*/ 115 h 223"/>
                  <a:gd name="T2" fmla="*/ 37 w 107"/>
                  <a:gd name="T3" fmla="*/ 152 h 223"/>
                  <a:gd name="T4" fmla="*/ 58 w 107"/>
                  <a:gd name="T5" fmla="*/ 185 h 223"/>
                  <a:gd name="T6" fmla="*/ 106 w 107"/>
                  <a:gd name="T7" fmla="*/ 222 h 223"/>
                  <a:gd name="T8" fmla="*/ 100 w 107"/>
                  <a:gd name="T9" fmla="*/ 187 h 223"/>
                  <a:gd name="T10" fmla="*/ 88 w 107"/>
                  <a:gd name="T11" fmla="*/ 133 h 223"/>
                  <a:gd name="T12" fmla="*/ 71 w 107"/>
                  <a:gd name="T13" fmla="*/ 101 h 223"/>
                  <a:gd name="T14" fmla="*/ 38 w 107"/>
                  <a:gd name="T15" fmla="*/ 69 h 223"/>
                  <a:gd name="T16" fmla="*/ 69 w 107"/>
                  <a:gd name="T17" fmla="*/ 102 h 223"/>
                  <a:gd name="T18" fmla="*/ 78 w 107"/>
                  <a:gd name="T19" fmla="*/ 130 h 223"/>
                  <a:gd name="T20" fmla="*/ 55 w 107"/>
                  <a:gd name="T21" fmla="*/ 119 h 223"/>
                  <a:gd name="T22" fmla="*/ 27 w 107"/>
                  <a:gd name="T23" fmla="*/ 114 h 223"/>
                  <a:gd name="T24" fmla="*/ 13 w 107"/>
                  <a:gd name="T25" fmla="*/ 99 h 223"/>
                  <a:gd name="T26" fmla="*/ 5 w 107"/>
                  <a:gd name="T27" fmla="*/ 64 h 223"/>
                  <a:gd name="T28" fmla="*/ 5 w 107"/>
                  <a:gd name="T29" fmla="*/ 26 h 223"/>
                  <a:gd name="T30" fmla="*/ 8 w 107"/>
                  <a:gd name="T31" fmla="*/ 0 h 223"/>
                  <a:gd name="T32" fmla="*/ 1 w 107"/>
                  <a:gd name="T33" fmla="*/ 19 h 223"/>
                  <a:gd name="T34" fmla="*/ 0 w 107"/>
                  <a:gd name="T35" fmla="*/ 52 h 223"/>
                  <a:gd name="T36" fmla="*/ 8 w 107"/>
                  <a:gd name="T37" fmla="*/ 99 h 223"/>
                  <a:gd name="T38" fmla="*/ 18 w 107"/>
                  <a:gd name="T39" fmla="*/ 115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223"/>
                  <a:gd name="T62" fmla="*/ 107 w 107"/>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223">
                    <a:moveTo>
                      <a:pt x="18" y="115"/>
                    </a:moveTo>
                    <a:lnTo>
                      <a:pt x="37" y="152"/>
                    </a:lnTo>
                    <a:lnTo>
                      <a:pt x="58" y="185"/>
                    </a:lnTo>
                    <a:lnTo>
                      <a:pt x="106" y="222"/>
                    </a:lnTo>
                    <a:lnTo>
                      <a:pt x="100" y="187"/>
                    </a:lnTo>
                    <a:lnTo>
                      <a:pt x="88" y="133"/>
                    </a:lnTo>
                    <a:lnTo>
                      <a:pt x="71" y="101"/>
                    </a:lnTo>
                    <a:lnTo>
                      <a:pt x="38" y="69"/>
                    </a:lnTo>
                    <a:lnTo>
                      <a:pt x="69" y="102"/>
                    </a:lnTo>
                    <a:lnTo>
                      <a:pt x="78" y="130"/>
                    </a:lnTo>
                    <a:lnTo>
                      <a:pt x="55" y="119"/>
                    </a:lnTo>
                    <a:lnTo>
                      <a:pt x="27" y="114"/>
                    </a:lnTo>
                    <a:lnTo>
                      <a:pt x="13" y="99"/>
                    </a:lnTo>
                    <a:lnTo>
                      <a:pt x="5" y="64"/>
                    </a:lnTo>
                    <a:lnTo>
                      <a:pt x="5" y="26"/>
                    </a:lnTo>
                    <a:lnTo>
                      <a:pt x="8" y="0"/>
                    </a:lnTo>
                    <a:lnTo>
                      <a:pt x="1" y="19"/>
                    </a:lnTo>
                    <a:lnTo>
                      <a:pt x="0" y="52"/>
                    </a:lnTo>
                    <a:lnTo>
                      <a:pt x="8" y="99"/>
                    </a:lnTo>
                    <a:lnTo>
                      <a:pt x="18" y="115"/>
                    </a:lnTo>
                  </a:path>
                </a:pathLst>
              </a:custGeom>
              <a:solidFill>
                <a:srgbClr val="000000"/>
              </a:solidFill>
              <a:ln w="9525" cap="rnd">
                <a:noFill/>
                <a:round/>
                <a:headEnd/>
                <a:tailEnd/>
              </a:ln>
            </p:spPr>
            <p:txBody>
              <a:bodyPr/>
              <a:lstStyle/>
              <a:p>
                <a:endParaRPr lang="en-US"/>
              </a:p>
            </p:txBody>
          </p:sp>
          <p:sp>
            <p:nvSpPr>
              <p:cNvPr id="6949" name="Freeform 541"/>
              <p:cNvSpPr>
                <a:spLocks/>
              </p:cNvSpPr>
              <p:nvPr/>
            </p:nvSpPr>
            <p:spPr bwMode="auto">
              <a:xfrm>
                <a:off x="896" y="3682"/>
                <a:ext cx="68" cy="61"/>
              </a:xfrm>
              <a:custGeom>
                <a:avLst/>
                <a:gdLst>
                  <a:gd name="T0" fmla="*/ 67 w 68"/>
                  <a:gd name="T1" fmla="*/ 8 h 61"/>
                  <a:gd name="T2" fmla="*/ 51 w 68"/>
                  <a:gd name="T3" fmla="*/ 0 h 61"/>
                  <a:gd name="T4" fmla="*/ 25 w 68"/>
                  <a:gd name="T5" fmla="*/ 6 h 61"/>
                  <a:gd name="T6" fmla="*/ 0 w 68"/>
                  <a:gd name="T7" fmla="*/ 48 h 61"/>
                  <a:gd name="T8" fmla="*/ 0 w 68"/>
                  <a:gd name="T9" fmla="*/ 60 h 61"/>
                  <a:gd name="T10" fmla="*/ 27 w 68"/>
                  <a:gd name="T11" fmla="*/ 48 h 61"/>
                  <a:gd name="T12" fmla="*/ 59 w 68"/>
                  <a:gd name="T13" fmla="*/ 27 h 61"/>
                  <a:gd name="T14" fmla="*/ 67 w 68"/>
                  <a:gd name="T15" fmla="*/ 13 h 61"/>
                  <a:gd name="T16" fmla="*/ 67 w 68"/>
                  <a:gd name="T17" fmla="*/ 8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61"/>
                  <a:gd name="T29" fmla="*/ 68 w 6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61">
                    <a:moveTo>
                      <a:pt x="67" y="8"/>
                    </a:moveTo>
                    <a:lnTo>
                      <a:pt x="51" y="0"/>
                    </a:lnTo>
                    <a:lnTo>
                      <a:pt x="25" y="6"/>
                    </a:lnTo>
                    <a:lnTo>
                      <a:pt x="0" y="48"/>
                    </a:lnTo>
                    <a:lnTo>
                      <a:pt x="0" y="60"/>
                    </a:lnTo>
                    <a:lnTo>
                      <a:pt x="27" y="48"/>
                    </a:lnTo>
                    <a:lnTo>
                      <a:pt x="59" y="27"/>
                    </a:lnTo>
                    <a:lnTo>
                      <a:pt x="67" y="13"/>
                    </a:lnTo>
                    <a:lnTo>
                      <a:pt x="67" y="8"/>
                    </a:lnTo>
                  </a:path>
                </a:pathLst>
              </a:custGeom>
              <a:solidFill>
                <a:srgbClr val="000000"/>
              </a:solidFill>
              <a:ln w="9525" cap="rnd">
                <a:noFill/>
                <a:round/>
                <a:headEnd/>
                <a:tailEnd/>
              </a:ln>
            </p:spPr>
            <p:txBody>
              <a:bodyPr/>
              <a:lstStyle/>
              <a:p>
                <a:endParaRPr lang="en-US"/>
              </a:p>
            </p:txBody>
          </p:sp>
          <p:sp>
            <p:nvSpPr>
              <p:cNvPr id="6950" name="Freeform 542"/>
              <p:cNvSpPr>
                <a:spLocks/>
              </p:cNvSpPr>
              <p:nvPr/>
            </p:nvSpPr>
            <p:spPr bwMode="auto">
              <a:xfrm>
                <a:off x="880" y="3713"/>
                <a:ext cx="101" cy="99"/>
              </a:xfrm>
              <a:custGeom>
                <a:avLst/>
                <a:gdLst>
                  <a:gd name="T0" fmla="*/ 85 w 101"/>
                  <a:gd name="T1" fmla="*/ 0 h 99"/>
                  <a:gd name="T2" fmla="*/ 68 w 101"/>
                  <a:gd name="T3" fmla="*/ 18 h 99"/>
                  <a:gd name="T4" fmla="*/ 25 w 101"/>
                  <a:gd name="T5" fmla="*/ 39 h 99"/>
                  <a:gd name="T6" fmla="*/ 0 w 101"/>
                  <a:gd name="T7" fmla="*/ 72 h 99"/>
                  <a:gd name="T8" fmla="*/ 0 w 101"/>
                  <a:gd name="T9" fmla="*/ 92 h 99"/>
                  <a:gd name="T10" fmla="*/ 15 w 101"/>
                  <a:gd name="T11" fmla="*/ 98 h 99"/>
                  <a:gd name="T12" fmla="*/ 51 w 101"/>
                  <a:gd name="T13" fmla="*/ 72 h 99"/>
                  <a:gd name="T14" fmla="*/ 93 w 101"/>
                  <a:gd name="T15" fmla="*/ 34 h 99"/>
                  <a:gd name="T16" fmla="*/ 100 w 101"/>
                  <a:gd name="T17" fmla="*/ 11 h 99"/>
                  <a:gd name="T18" fmla="*/ 87 w 101"/>
                  <a:gd name="T19" fmla="*/ 22 h 99"/>
                  <a:gd name="T20" fmla="*/ 54 w 101"/>
                  <a:gd name="T21" fmla="*/ 56 h 99"/>
                  <a:gd name="T22" fmla="*/ 25 w 101"/>
                  <a:gd name="T23" fmla="*/ 72 h 99"/>
                  <a:gd name="T24" fmla="*/ 12 w 101"/>
                  <a:gd name="T25" fmla="*/ 91 h 99"/>
                  <a:gd name="T26" fmla="*/ 18 w 101"/>
                  <a:gd name="T27" fmla="*/ 72 h 99"/>
                  <a:gd name="T28" fmla="*/ 51 w 101"/>
                  <a:gd name="T29" fmla="*/ 43 h 99"/>
                  <a:gd name="T30" fmla="*/ 80 w 101"/>
                  <a:gd name="T31" fmla="*/ 15 h 99"/>
                  <a:gd name="T32" fmla="*/ 90 w 101"/>
                  <a:gd name="T33" fmla="*/ 1 h 99"/>
                  <a:gd name="T34" fmla="*/ 100 w 101"/>
                  <a:gd name="T35" fmla="*/ 1 h 99"/>
                  <a:gd name="T36" fmla="*/ 85 w 101"/>
                  <a:gd name="T37" fmla="*/ 0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99"/>
                  <a:gd name="T59" fmla="*/ 101 w 101"/>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99">
                    <a:moveTo>
                      <a:pt x="85" y="0"/>
                    </a:moveTo>
                    <a:lnTo>
                      <a:pt x="68" y="18"/>
                    </a:lnTo>
                    <a:lnTo>
                      <a:pt x="25" y="39"/>
                    </a:lnTo>
                    <a:lnTo>
                      <a:pt x="0" y="72"/>
                    </a:lnTo>
                    <a:lnTo>
                      <a:pt x="0" y="92"/>
                    </a:lnTo>
                    <a:lnTo>
                      <a:pt x="15" y="98"/>
                    </a:lnTo>
                    <a:lnTo>
                      <a:pt x="51" y="72"/>
                    </a:lnTo>
                    <a:lnTo>
                      <a:pt x="93" y="34"/>
                    </a:lnTo>
                    <a:lnTo>
                      <a:pt x="100" y="11"/>
                    </a:lnTo>
                    <a:lnTo>
                      <a:pt x="87" y="22"/>
                    </a:lnTo>
                    <a:lnTo>
                      <a:pt x="54" y="56"/>
                    </a:lnTo>
                    <a:lnTo>
                      <a:pt x="25" y="72"/>
                    </a:lnTo>
                    <a:lnTo>
                      <a:pt x="12" y="91"/>
                    </a:lnTo>
                    <a:lnTo>
                      <a:pt x="18" y="72"/>
                    </a:lnTo>
                    <a:lnTo>
                      <a:pt x="51" y="43"/>
                    </a:lnTo>
                    <a:lnTo>
                      <a:pt x="80" y="15"/>
                    </a:lnTo>
                    <a:lnTo>
                      <a:pt x="90" y="1"/>
                    </a:lnTo>
                    <a:lnTo>
                      <a:pt x="100" y="1"/>
                    </a:lnTo>
                    <a:lnTo>
                      <a:pt x="85" y="0"/>
                    </a:lnTo>
                  </a:path>
                </a:pathLst>
              </a:custGeom>
              <a:solidFill>
                <a:srgbClr val="000000"/>
              </a:solidFill>
              <a:ln w="9525" cap="rnd">
                <a:noFill/>
                <a:round/>
                <a:headEnd/>
                <a:tailEnd/>
              </a:ln>
            </p:spPr>
            <p:txBody>
              <a:bodyPr/>
              <a:lstStyle/>
              <a:p>
                <a:endParaRPr lang="en-US"/>
              </a:p>
            </p:txBody>
          </p:sp>
          <p:sp>
            <p:nvSpPr>
              <p:cNvPr id="6951" name="Freeform 543"/>
              <p:cNvSpPr>
                <a:spLocks/>
              </p:cNvSpPr>
              <p:nvPr/>
            </p:nvSpPr>
            <p:spPr bwMode="auto">
              <a:xfrm>
                <a:off x="889" y="3727"/>
                <a:ext cx="121" cy="99"/>
              </a:xfrm>
              <a:custGeom>
                <a:avLst/>
                <a:gdLst>
                  <a:gd name="T0" fmla="*/ 0 w 121"/>
                  <a:gd name="T1" fmla="*/ 95 h 99"/>
                  <a:gd name="T2" fmla="*/ 43 w 121"/>
                  <a:gd name="T3" fmla="*/ 75 h 99"/>
                  <a:gd name="T4" fmla="*/ 104 w 121"/>
                  <a:gd name="T5" fmla="*/ 19 h 99"/>
                  <a:gd name="T6" fmla="*/ 112 w 121"/>
                  <a:gd name="T7" fmla="*/ 0 h 99"/>
                  <a:gd name="T8" fmla="*/ 107 w 121"/>
                  <a:gd name="T9" fmla="*/ 25 h 99"/>
                  <a:gd name="T10" fmla="*/ 101 w 121"/>
                  <a:gd name="T11" fmla="*/ 33 h 99"/>
                  <a:gd name="T12" fmla="*/ 120 w 121"/>
                  <a:gd name="T13" fmla="*/ 33 h 99"/>
                  <a:gd name="T14" fmla="*/ 82 w 121"/>
                  <a:gd name="T15" fmla="*/ 83 h 99"/>
                  <a:gd name="T16" fmla="*/ 50 w 121"/>
                  <a:gd name="T17" fmla="*/ 93 h 99"/>
                  <a:gd name="T18" fmla="*/ 34 w 121"/>
                  <a:gd name="T19" fmla="*/ 87 h 99"/>
                  <a:gd name="T20" fmla="*/ 9 w 121"/>
                  <a:gd name="T21" fmla="*/ 98 h 99"/>
                  <a:gd name="T22" fmla="*/ 0 w 121"/>
                  <a:gd name="T23" fmla="*/ 95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99"/>
                  <a:gd name="T38" fmla="*/ 121 w 121"/>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99">
                    <a:moveTo>
                      <a:pt x="0" y="95"/>
                    </a:moveTo>
                    <a:lnTo>
                      <a:pt x="43" y="75"/>
                    </a:lnTo>
                    <a:lnTo>
                      <a:pt x="104" y="19"/>
                    </a:lnTo>
                    <a:lnTo>
                      <a:pt x="112" y="0"/>
                    </a:lnTo>
                    <a:lnTo>
                      <a:pt x="107" y="25"/>
                    </a:lnTo>
                    <a:lnTo>
                      <a:pt x="101" y="33"/>
                    </a:lnTo>
                    <a:lnTo>
                      <a:pt x="120" y="33"/>
                    </a:lnTo>
                    <a:lnTo>
                      <a:pt x="82" y="83"/>
                    </a:lnTo>
                    <a:lnTo>
                      <a:pt x="50" y="93"/>
                    </a:lnTo>
                    <a:lnTo>
                      <a:pt x="34" y="87"/>
                    </a:lnTo>
                    <a:lnTo>
                      <a:pt x="9" y="98"/>
                    </a:lnTo>
                    <a:lnTo>
                      <a:pt x="0" y="95"/>
                    </a:lnTo>
                  </a:path>
                </a:pathLst>
              </a:custGeom>
              <a:solidFill>
                <a:srgbClr val="000000"/>
              </a:solidFill>
              <a:ln w="9525" cap="rnd">
                <a:noFill/>
                <a:round/>
                <a:headEnd/>
                <a:tailEnd/>
              </a:ln>
            </p:spPr>
            <p:txBody>
              <a:bodyPr/>
              <a:lstStyle/>
              <a:p>
                <a:endParaRPr lang="en-US"/>
              </a:p>
            </p:txBody>
          </p:sp>
          <p:sp>
            <p:nvSpPr>
              <p:cNvPr id="6952" name="Freeform 544"/>
              <p:cNvSpPr>
                <a:spLocks/>
              </p:cNvSpPr>
              <p:nvPr/>
            </p:nvSpPr>
            <p:spPr bwMode="auto">
              <a:xfrm>
                <a:off x="876" y="3448"/>
                <a:ext cx="413" cy="394"/>
              </a:xfrm>
              <a:custGeom>
                <a:avLst/>
                <a:gdLst>
                  <a:gd name="T0" fmla="*/ 29 w 413"/>
                  <a:gd name="T1" fmla="*/ 75 h 394"/>
                  <a:gd name="T2" fmla="*/ 75 w 413"/>
                  <a:gd name="T3" fmla="*/ 160 h 394"/>
                  <a:gd name="T4" fmla="*/ 98 w 413"/>
                  <a:gd name="T5" fmla="*/ 232 h 394"/>
                  <a:gd name="T6" fmla="*/ 116 w 413"/>
                  <a:gd name="T7" fmla="*/ 265 h 394"/>
                  <a:gd name="T8" fmla="*/ 121 w 413"/>
                  <a:gd name="T9" fmla="*/ 293 h 394"/>
                  <a:gd name="T10" fmla="*/ 149 w 413"/>
                  <a:gd name="T11" fmla="*/ 313 h 394"/>
                  <a:gd name="T12" fmla="*/ 228 w 413"/>
                  <a:gd name="T13" fmla="*/ 325 h 394"/>
                  <a:gd name="T14" fmla="*/ 232 w 413"/>
                  <a:gd name="T15" fmla="*/ 359 h 394"/>
                  <a:gd name="T16" fmla="*/ 215 w 413"/>
                  <a:gd name="T17" fmla="*/ 385 h 394"/>
                  <a:gd name="T18" fmla="*/ 212 w 413"/>
                  <a:gd name="T19" fmla="*/ 387 h 394"/>
                  <a:gd name="T20" fmla="*/ 237 w 413"/>
                  <a:gd name="T21" fmla="*/ 392 h 394"/>
                  <a:gd name="T22" fmla="*/ 252 w 413"/>
                  <a:gd name="T23" fmla="*/ 367 h 394"/>
                  <a:gd name="T24" fmla="*/ 239 w 413"/>
                  <a:gd name="T25" fmla="*/ 353 h 394"/>
                  <a:gd name="T26" fmla="*/ 254 w 413"/>
                  <a:gd name="T27" fmla="*/ 360 h 394"/>
                  <a:gd name="T28" fmla="*/ 251 w 413"/>
                  <a:gd name="T29" fmla="*/ 330 h 394"/>
                  <a:gd name="T30" fmla="*/ 248 w 413"/>
                  <a:gd name="T31" fmla="*/ 349 h 394"/>
                  <a:gd name="T32" fmla="*/ 237 w 413"/>
                  <a:gd name="T33" fmla="*/ 334 h 394"/>
                  <a:gd name="T34" fmla="*/ 235 w 413"/>
                  <a:gd name="T35" fmla="*/ 315 h 394"/>
                  <a:gd name="T36" fmla="*/ 240 w 413"/>
                  <a:gd name="T37" fmla="*/ 313 h 394"/>
                  <a:gd name="T38" fmla="*/ 218 w 413"/>
                  <a:gd name="T39" fmla="*/ 310 h 394"/>
                  <a:gd name="T40" fmla="*/ 232 w 413"/>
                  <a:gd name="T41" fmla="*/ 257 h 394"/>
                  <a:gd name="T42" fmla="*/ 343 w 413"/>
                  <a:gd name="T43" fmla="*/ 188 h 394"/>
                  <a:gd name="T44" fmla="*/ 337 w 413"/>
                  <a:gd name="T45" fmla="*/ 186 h 394"/>
                  <a:gd name="T46" fmla="*/ 302 w 413"/>
                  <a:gd name="T47" fmla="*/ 189 h 394"/>
                  <a:gd name="T48" fmla="*/ 329 w 413"/>
                  <a:gd name="T49" fmla="*/ 192 h 394"/>
                  <a:gd name="T50" fmla="*/ 187 w 413"/>
                  <a:gd name="T51" fmla="*/ 257 h 394"/>
                  <a:gd name="T52" fmla="*/ 193 w 413"/>
                  <a:gd name="T53" fmla="*/ 218 h 394"/>
                  <a:gd name="T54" fmla="*/ 167 w 413"/>
                  <a:gd name="T55" fmla="*/ 207 h 394"/>
                  <a:gd name="T56" fmla="*/ 154 w 413"/>
                  <a:gd name="T57" fmla="*/ 107 h 394"/>
                  <a:gd name="T58" fmla="*/ 158 w 413"/>
                  <a:gd name="T59" fmla="*/ 160 h 394"/>
                  <a:gd name="T60" fmla="*/ 131 w 413"/>
                  <a:gd name="T61" fmla="*/ 144 h 394"/>
                  <a:gd name="T62" fmla="*/ 127 w 413"/>
                  <a:gd name="T63" fmla="*/ 86 h 394"/>
                  <a:gd name="T64" fmla="*/ 98 w 413"/>
                  <a:gd name="T65" fmla="*/ 0 h 394"/>
                  <a:gd name="T66" fmla="*/ 108 w 413"/>
                  <a:gd name="T67" fmla="*/ 128 h 394"/>
                  <a:gd name="T68" fmla="*/ 94 w 413"/>
                  <a:gd name="T69" fmla="*/ 92 h 394"/>
                  <a:gd name="T70" fmla="*/ 61 w 413"/>
                  <a:gd name="T71" fmla="*/ 108 h 394"/>
                  <a:gd name="T72" fmla="*/ 52 w 413"/>
                  <a:gd name="T73" fmla="*/ 88 h 394"/>
                  <a:gd name="T74" fmla="*/ 21 w 413"/>
                  <a:gd name="T75" fmla="*/ 8 h 394"/>
                  <a:gd name="T76" fmla="*/ 2 w 413"/>
                  <a:gd name="T77" fmla="*/ 25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3"/>
                  <a:gd name="T118" fmla="*/ 0 h 394"/>
                  <a:gd name="T119" fmla="*/ 413 w 413"/>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3" h="394">
                    <a:moveTo>
                      <a:pt x="2" y="25"/>
                    </a:moveTo>
                    <a:lnTo>
                      <a:pt x="29" y="75"/>
                    </a:lnTo>
                    <a:lnTo>
                      <a:pt x="52" y="102"/>
                    </a:lnTo>
                    <a:lnTo>
                      <a:pt x="75" y="160"/>
                    </a:lnTo>
                    <a:lnTo>
                      <a:pt x="84" y="224"/>
                    </a:lnTo>
                    <a:lnTo>
                      <a:pt x="98" y="232"/>
                    </a:lnTo>
                    <a:lnTo>
                      <a:pt x="97" y="259"/>
                    </a:lnTo>
                    <a:lnTo>
                      <a:pt x="116" y="265"/>
                    </a:lnTo>
                    <a:lnTo>
                      <a:pt x="123" y="283"/>
                    </a:lnTo>
                    <a:lnTo>
                      <a:pt x="121" y="293"/>
                    </a:lnTo>
                    <a:lnTo>
                      <a:pt x="140" y="295"/>
                    </a:lnTo>
                    <a:lnTo>
                      <a:pt x="149" y="313"/>
                    </a:lnTo>
                    <a:lnTo>
                      <a:pt x="192" y="328"/>
                    </a:lnTo>
                    <a:lnTo>
                      <a:pt x="228" y="325"/>
                    </a:lnTo>
                    <a:lnTo>
                      <a:pt x="232" y="338"/>
                    </a:lnTo>
                    <a:lnTo>
                      <a:pt x="232" y="359"/>
                    </a:lnTo>
                    <a:lnTo>
                      <a:pt x="223" y="385"/>
                    </a:lnTo>
                    <a:lnTo>
                      <a:pt x="215" y="385"/>
                    </a:lnTo>
                    <a:lnTo>
                      <a:pt x="211" y="376"/>
                    </a:lnTo>
                    <a:lnTo>
                      <a:pt x="212" y="387"/>
                    </a:lnTo>
                    <a:lnTo>
                      <a:pt x="227" y="393"/>
                    </a:lnTo>
                    <a:lnTo>
                      <a:pt x="237" y="392"/>
                    </a:lnTo>
                    <a:lnTo>
                      <a:pt x="244" y="385"/>
                    </a:lnTo>
                    <a:lnTo>
                      <a:pt x="252" y="367"/>
                    </a:lnTo>
                    <a:lnTo>
                      <a:pt x="237" y="367"/>
                    </a:lnTo>
                    <a:lnTo>
                      <a:pt x="239" y="353"/>
                    </a:lnTo>
                    <a:lnTo>
                      <a:pt x="254" y="352"/>
                    </a:lnTo>
                    <a:lnTo>
                      <a:pt x="254" y="360"/>
                    </a:lnTo>
                    <a:lnTo>
                      <a:pt x="254" y="347"/>
                    </a:lnTo>
                    <a:lnTo>
                      <a:pt x="251" y="330"/>
                    </a:lnTo>
                    <a:lnTo>
                      <a:pt x="254" y="347"/>
                    </a:lnTo>
                    <a:lnTo>
                      <a:pt x="248" y="349"/>
                    </a:lnTo>
                    <a:lnTo>
                      <a:pt x="240" y="347"/>
                    </a:lnTo>
                    <a:lnTo>
                      <a:pt x="237" y="334"/>
                    </a:lnTo>
                    <a:lnTo>
                      <a:pt x="227" y="315"/>
                    </a:lnTo>
                    <a:lnTo>
                      <a:pt x="235" y="315"/>
                    </a:lnTo>
                    <a:lnTo>
                      <a:pt x="246" y="322"/>
                    </a:lnTo>
                    <a:lnTo>
                      <a:pt x="240" y="313"/>
                    </a:lnTo>
                    <a:lnTo>
                      <a:pt x="229" y="310"/>
                    </a:lnTo>
                    <a:lnTo>
                      <a:pt x="218" y="310"/>
                    </a:lnTo>
                    <a:lnTo>
                      <a:pt x="229" y="302"/>
                    </a:lnTo>
                    <a:lnTo>
                      <a:pt x="232" y="257"/>
                    </a:lnTo>
                    <a:lnTo>
                      <a:pt x="293" y="224"/>
                    </a:lnTo>
                    <a:lnTo>
                      <a:pt x="343" y="188"/>
                    </a:lnTo>
                    <a:lnTo>
                      <a:pt x="412" y="175"/>
                    </a:lnTo>
                    <a:lnTo>
                      <a:pt x="337" y="186"/>
                    </a:lnTo>
                    <a:lnTo>
                      <a:pt x="324" y="179"/>
                    </a:lnTo>
                    <a:lnTo>
                      <a:pt x="302" y="189"/>
                    </a:lnTo>
                    <a:lnTo>
                      <a:pt x="321" y="185"/>
                    </a:lnTo>
                    <a:lnTo>
                      <a:pt x="329" y="192"/>
                    </a:lnTo>
                    <a:lnTo>
                      <a:pt x="263" y="225"/>
                    </a:lnTo>
                    <a:lnTo>
                      <a:pt x="187" y="257"/>
                    </a:lnTo>
                    <a:lnTo>
                      <a:pt x="187" y="238"/>
                    </a:lnTo>
                    <a:lnTo>
                      <a:pt x="193" y="218"/>
                    </a:lnTo>
                    <a:lnTo>
                      <a:pt x="200" y="203"/>
                    </a:lnTo>
                    <a:lnTo>
                      <a:pt x="167" y="207"/>
                    </a:lnTo>
                    <a:lnTo>
                      <a:pt x="170" y="170"/>
                    </a:lnTo>
                    <a:lnTo>
                      <a:pt x="154" y="107"/>
                    </a:lnTo>
                    <a:lnTo>
                      <a:pt x="139" y="68"/>
                    </a:lnTo>
                    <a:lnTo>
                      <a:pt x="158" y="160"/>
                    </a:lnTo>
                    <a:lnTo>
                      <a:pt x="141" y="148"/>
                    </a:lnTo>
                    <a:lnTo>
                      <a:pt x="131" y="144"/>
                    </a:lnTo>
                    <a:lnTo>
                      <a:pt x="123" y="115"/>
                    </a:lnTo>
                    <a:lnTo>
                      <a:pt x="127" y="86"/>
                    </a:lnTo>
                    <a:lnTo>
                      <a:pt x="116" y="35"/>
                    </a:lnTo>
                    <a:lnTo>
                      <a:pt x="98" y="0"/>
                    </a:lnTo>
                    <a:lnTo>
                      <a:pt x="108" y="72"/>
                    </a:lnTo>
                    <a:lnTo>
                      <a:pt x="108" y="128"/>
                    </a:lnTo>
                    <a:lnTo>
                      <a:pt x="91" y="35"/>
                    </a:lnTo>
                    <a:lnTo>
                      <a:pt x="94" y="92"/>
                    </a:lnTo>
                    <a:lnTo>
                      <a:pt x="80" y="148"/>
                    </a:lnTo>
                    <a:lnTo>
                      <a:pt x="61" y="108"/>
                    </a:lnTo>
                    <a:lnTo>
                      <a:pt x="72" y="53"/>
                    </a:lnTo>
                    <a:lnTo>
                      <a:pt x="52" y="88"/>
                    </a:lnTo>
                    <a:lnTo>
                      <a:pt x="42" y="75"/>
                    </a:lnTo>
                    <a:lnTo>
                      <a:pt x="21" y="8"/>
                    </a:lnTo>
                    <a:lnTo>
                      <a:pt x="0" y="8"/>
                    </a:lnTo>
                    <a:lnTo>
                      <a:pt x="2" y="25"/>
                    </a:lnTo>
                  </a:path>
                </a:pathLst>
              </a:custGeom>
              <a:solidFill>
                <a:srgbClr val="000000"/>
              </a:solidFill>
              <a:ln w="9525" cap="rnd">
                <a:noFill/>
                <a:round/>
                <a:headEnd/>
                <a:tailEnd/>
              </a:ln>
            </p:spPr>
            <p:txBody>
              <a:bodyPr/>
              <a:lstStyle/>
              <a:p>
                <a:endParaRPr lang="en-US"/>
              </a:p>
            </p:txBody>
          </p:sp>
          <p:sp>
            <p:nvSpPr>
              <p:cNvPr id="6953" name="Freeform 545"/>
              <p:cNvSpPr>
                <a:spLocks/>
              </p:cNvSpPr>
              <p:nvPr/>
            </p:nvSpPr>
            <p:spPr bwMode="auto">
              <a:xfrm>
                <a:off x="1118" y="3710"/>
                <a:ext cx="171" cy="63"/>
              </a:xfrm>
              <a:custGeom>
                <a:avLst/>
                <a:gdLst>
                  <a:gd name="T0" fmla="*/ 0 w 171"/>
                  <a:gd name="T1" fmla="*/ 55 h 63"/>
                  <a:gd name="T2" fmla="*/ 111 w 171"/>
                  <a:gd name="T3" fmla="*/ 45 h 63"/>
                  <a:gd name="T4" fmla="*/ 155 w 171"/>
                  <a:gd name="T5" fmla="*/ 0 h 63"/>
                  <a:gd name="T6" fmla="*/ 155 w 171"/>
                  <a:gd name="T7" fmla="*/ 7 h 63"/>
                  <a:gd name="T8" fmla="*/ 170 w 171"/>
                  <a:gd name="T9" fmla="*/ 7 h 63"/>
                  <a:gd name="T10" fmla="*/ 121 w 171"/>
                  <a:gd name="T11" fmla="*/ 45 h 63"/>
                  <a:gd name="T12" fmla="*/ 122 w 171"/>
                  <a:gd name="T13" fmla="*/ 45 h 63"/>
                  <a:gd name="T14" fmla="*/ 170 w 171"/>
                  <a:gd name="T15" fmla="*/ 23 h 63"/>
                  <a:gd name="T16" fmla="*/ 124 w 171"/>
                  <a:gd name="T17" fmla="*/ 52 h 63"/>
                  <a:gd name="T18" fmla="*/ 122 w 171"/>
                  <a:gd name="T19" fmla="*/ 59 h 63"/>
                  <a:gd name="T20" fmla="*/ 113 w 171"/>
                  <a:gd name="T21" fmla="*/ 62 h 63"/>
                  <a:gd name="T22" fmla="*/ 103 w 171"/>
                  <a:gd name="T23" fmla="*/ 53 h 63"/>
                  <a:gd name="T24" fmla="*/ 85 w 171"/>
                  <a:gd name="T25" fmla="*/ 53 h 63"/>
                  <a:gd name="T26" fmla="*/ 7 w 171"/>
                  <a:gd name="T27" fmla="*/ 62 h 63"/>
                  <a:gd name="T28" fmla="*/ 0 w 171"/>
                  <a:gd name="T29" fmla="*/ 55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63"/>
                  <a:gd name="T47" fmla="*/ 171 w 171"/>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63">
                    <a:moveTo>
                      <a:pt x="0" y="55"/>
                    </a:moveTo>
                    <a:lnTo>
                      <a:pt x="111" y="45"/>
                    </a:lnTo>
                    <a:lnTo>
                      <a:pt x="155" y="0"/>
                    </a:lnTo>
                    <a:lnTo>
                      <a:pt x="155" y="7"/>
                    </a:lnTo>
                    <a:lnTo>
                      <a:pt x="170" y="7"/>
                    </a:lnTo>
                    <a:lnTo>
                      <a:pt x="121" y="45"/>
                    </a:lnTo>
                    <a:lnTo>
                      <a:pt x="122" y="45"/>
                    </a:lnTo>
                    <a:lnTo>
                      <a:pt x="170" y="23"/>
                    </a:lnTo>
                    <a:lnTo>
                      <a:pt x="124" y="52"/>
                    </a:lnTo>
                    <a:lnTo>
                      <a:pt x="122" y="59"/>
                    </a:lnTo>
                    <a:lnTo>
                      <a:pt x="113" y="62"/>
                    </a:lnTo>
                    <a:lnTo>
                      <a:pt x="103" y="53"/>
                    </a:lnTo>
                    <a:lnTo>
                      <a:pt x="85" y="53"/>
                    </a:lnTo>
                    <a:lnTo>
                      <a:pt x="7" y="62"/>
                    </a:lnTo>
                    <a:lnTo>
                      <a:pt x="0" y="55"/>
                    </a:lnTo>
                  </a:path>
                </a:pathLst>
              </a:custGeom>
              <a:solidFill>
                <a:srgbClr val="000000"/>
              </a:solidFill>
              <a:ln w="9525" cap="rnd">
                <a:noFill/>
                <a:round/>
                <a:headEnd/>
                <a:tailEnd/>
              </a:ln>
            </p:spPr>
            <p:txBody>
              <a:bodyPr/>
              <a:lstStyle/>
              <a:p>
                <a:endParaRPr lang="en-US"/>
              </a:p>
            </p:txBody>
          </p:sp>
          <p:sp>
            <p:nvSpPr>
              <p:cNvPr id="6954" name="Freeform 546"/>
              <p:cNvSpPr>
                <a:spLocks/>
              </p:cNvSpPr>
              <p:nvPr/>
            </p:nvSpPr>
            <p:spPr bwMode="auto">
              <a:xfrm>
                <a:off x="1126" y="3709"/>
                <a:ext cx="250" cy="110"/>
              </a:xfrm>
              <a:custGeom>
                <a:avLst/>
                <a:gdLst>
                  <a:gd name="T0" fmla="*/ 4 w 250"/>
                  <a:gd name="T1" fmla="*/ 91 h 110"/>
                  <a:gd name="T2" fmla="*/ 103 w 250"/>
                  <a:gd name="T3" fmla="*/ 78 h 110"/>
                  <a:gd name="T4" fmla="*/ 111 w 250"/>
                  <a:gd name="T5" fmla="*/ 74 h 110"/>
                  <a:gd name="T6" fmla="*/ 119 w 250"/>
                  <a:gd name="T7" fmla="*/ 78 h 110"/>
                  <a:gd name="T8" fmla="*/ 143 w 250"/>
                  <a:gd name="T9" fmla="*/ 76 h 110"/>
                  <a:gd name="T10" fmla="*/ 169 w 250"/>
                  <a:gd name="T11" fmla="*/ 64 h 110"/>
                  <a:gd name="T12" fmla="*/ 201 w 250"/>
                  <a:gd name="T13" fmla="*/ 47 h 110"/>
                  <a:gd name="T14" fmla="*/ 242 w 250"/>
                  <a:gd name="T15" fmla="*/ 43 h 110"/>
                  <a:gd name="T16" fmla="*/ 244 w 250"/>
                  <a:gd name="T17" fmla="*/ 41 h 110"/>
                  <a:gd name="T18" fmla="*/ 222 w 250"/>
                  <a:gd name="T19" fmla="*/ 32 h 110"/>
                  <a:gd name="T20" fmla="*/ 203 w 250"/>
                  <a:gd name="T21" fmla="*/ 32 h 110"/>
                  <a:gd name="T22" fmla="*/ 181 w 250"/>
                  <a:gd name="T23" fmla="*/ 38 h 110"/>
                  <a:gd name="T24" fmla="*/ 211 w 250"/>
                  <a:gd name="T25" fmla="*/ 25 h 110"/>
                  <a:gd name="T26" fmla="*/ 215 w 250"/>
                  <a:gd name="T27" fmla="*/ 21 h 110"/>
                  <a:gd name="T28" fmla="*/ 215 w 250"/>
                  <a:gd name="T29" fmla="*/ 14 h 110"/>
                  <a:gd name="T30" fmla="*/ 180 w 250"/>
                  <a:gd name="T31" fmla="*/ 16 h 110"/>
                  <a:gd name="T32" fmla="*/ 211 w 250"/>
                  <a:gd name="T33" fmla="*/ 7 h 110"/>
                  <a:gd name="T34" fmla="*/ 195 w 250"/>
                  <a:gd name="T35" fmla="*/ 7 h 110"/>
                  <a:gd name="T36" fmla="*/ 172 w 250"/>
                  <a:gd name="T37" fmla="*/ 7 h 110"/>
                  <a:gd name="T38" fmla="*/ 161 w 250"/>
                  <a:gd name="T39" fmla="*/ 0 h 110"/>
                  <a:gd name="T40" fmla="*/ 212 w 250"/>
                  <a:gd name="T41" fmla="*/ 1 h 110"/>
                  <a:gd name="T42" fmla="*/ 237 w 250"/>
                  <a:gd name="T43" fmla="*/ 22 h 110"/>
                  <a:gd name="T44" fmla="*/ 249 w 250"/>
                  <a:gd name="T45" fmla="*/ 42 h 110"/>
                  <a:gd name="T46" fmla="*/ 242 w 250"/>
                  <a:gd name="T47" fmla="*/ 44 h 110"/>
                  <a:gd name="T48" fmla="*/ 201 w 250"/>
                  <a:gd name="T49" fmla="*/ 51 h 110"/>
                  <a:gd name="T50" fmla="*/ 137 w 250"/>
                  <a:gd name="T51" fmla="*/ 88 h 110"/>
                  <a:gd name="T52" fmla="*/ 119 w 250"/>
                  <a:gd name="T53" fmla="*/ 89 h 110"/>
                  <a:gd name="T54" fmla="*/ 103 w 250"/>
                  <a:gd name="T55" fmla="*/ 89 h 110"/>
                  <a:gd name="T56" fmla="*/ 60 w 250"/>
                  <a:gd name="T57" fmla="*/ 99 h 110"/>
                  <a:gd name="T58" fmla="*/ 0 w 250"/>
                  <a:gd name="T59" fmla="*/ 109 h 110"/>
                  <a:gd name="T60" fmla="*/ 4 w 250"/>
                  <a:gd name="T61" fmla="*/ 91 h 1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110"/>
                  <a:gd name="T95" fmla="*/ 250 w 250"/>
                  <a:gd name="T96" fmla="*/ 110 h 1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110">
                    <a:moveTo>
                      <a:pt x="4" y="91"/>
                    </a:moveTo>
                    <a:lnTo>
                      <a:pt x="103" y="78"/>
                    </a:lnTo>
                    <a:lnTo>
                      <a:pt x="111" y="74"/>
                    </a:lnTo>
                    <a:lnTo>
                      <a:pt x="119" y="78"/>
                    </a:lnTo>
                    <a:lnTo>
                      <a:pt x="143" y="76"/>
                    </a:lnTo>
                    <a:lnTo>
                      <a:pt x="169" y="64"/>
                    </a:lnTo>
                    <a:lnTo>
                      <a:pt x="201" y="47"/>
                    </a:lnTo>
                    <a:lnTo>
                      <a:pt x="242" y="43"/>
                    </a:lnTo>
                    <a:lnTo>
                      <a:pt x="244" y="41"/>
                    </a:lnTo>
                    <a:lnTo>
                      <a:pt x="222" y="32"/>
                    </a:lnTo>
                    <a:lnTo>
                      <a:pt x="203" y="32"/>
                    </a:lnTo>
                    <a:lnTo>
                      <a:pt x="181" y="38"/>
                    </a:lnTo>
                    <a:lnTo>
                      <a:pt x="211" y="25"/>
                    </a:lnTo>
                    <a:lnTo>
                      <a:pt x="215" y="21"/>
                    </a:lnTo>
                    <a:lnTo>
                      <a:pt x="215" y="14"/>
                    </a:lnTo>
                    <a:lnTo>
                      <a:pt x="180" y="16"/>
                    </a:lnTo>
                    <a:lnTo>
                      <a:pt x="211" y="7"/>
                    </a:lnTo>
                    <a:lnTo>
                      <a:pt x="195" y="7"/>
                    </a:lnTo>
                    <a:lnTo>
                      <a:pt x="172" y="7"/>
                    </a:lnTo>
                    <a:lnTo>
                      <a:pt x="161" y="0"/>
                    </a:lnTo>
                    <a:lnTo>
                      <a:pt x="212" y="1"/>
                    </a:lnTo>
                    <a:lnTo>
                      <a:pt x="237" y="22"/>
                    </a:lnTo>
                    <a:lnTo>
                      <a:pt x="249" y="42"/>
                    </a:lnTo>
                    <a:lnTo>
                      <a:pt x="242" y="44"/>
                    </a:lnTo>
                    <a:lnTo>
                      <a:pt x="201" y="51"/>
                    </a:lnTo>
                    <a:lnTo>
                      <a:pt x="137" y="88"/>
                    </a:lnTo>
                    <a:lnTo>
                      <a:pt x="119" y="89"/>
                    </a:lnTo>
                    <a:lnTo>
                      <a:pt x="103" y="89"/>
                    </a:lnTo>
                    <a:lnTo>
                      <a:pt x="60" y="99"/>
                    </a:lnTo>
                    <a:lnTo>
                      <a:pt x="0" y="109"/>
                    </a:lnTo>
                    <a:lnTo>
                      <a:pt x="4" y="91"/>
                    </a:lnTo>
                  </a:path>
                </a:pathLst>
              </a:custGeom>
              <a:solidFill>
                <a:srgbClr val="000000"/>
              </a:solidFill>
              <a:ln w="9525" cap="rnd">
                <a:noFill/>
                <a:round/>
                <a:headEnd/>
                <a:tailEnd/>
              </a:ln>
            </p:spPr>
            <p:txBody>
              <a:bodyPr/>
              <a:lstStyle/>
              <a:p>
                <a:endParaRPr lang="en-US"/>
              </a:p>
            </p:txBody>
          </p:sp>
          <p:sp>
            <p:nvSpPr>
              <p:cNvPr id="6955" name="Freeform 547"/>
              <p:cNvSpPr>
                <a:spLocks/>
              </p:cNvSpPr>
              <p:nvPr/>
            </p:nvSpPr>
            <p:spPr bwMode="auto">
              <a:xfrm>
                <a:off x="1201" y="3308"/>
                <a:ext cx="32" cy="23"/>
              </a:xfrm>
              <a:custGeom>
                <a:avLst/>
                <a:gdLst>
                  <a:gd name="T0" fmla="*/ 16 w 32"/>
                  <a:gd name="T1" fmla="*/ 13 h 23"/>
                  <a:gd name="T2" fmla="*/ 16 w 32"/>
                  <a:gd name="T3" fmla="*/ 7 h 23"/>
                  <a:gd name="T4" fmla="*/ 10 w 32"/>
                  <a:gd name="T5" fmla="*/ 7 h 23"/>
                  <a:gd name="T6" fmla="*/ 8 w 32"/>
                  <a:gd name="T7" fmla="*/ 7 h 23"/>
                  <a:gd name="T8" fmla="*/ 10 w 32"/>
                  <a:gd name="T9" fmla="*/ 12 h 23"/>
                  <a:gd name="T10" fmla="*/ 13 w 32"/>
                  <a:gd name="T11" fmla="*/ 15 h 23"/>
                  <a:gd name="T12" fmla="*/ 8 w 32"/>
                  <a:gd name="T13" fmla="*/ 12 h 23"/>
                  <a:gd name="T14" fmla="*/ 0 w 32"/>
                  <a:gd name="T15" fmla="*/ 7 h 23"/>
                  <a:gd name="T16" fmla="*/ 5 w 32"/>
                  <a:gd name="T17" fmla="*/ 7 h 23"/>
                  <a:gd name="T18" fmla="*/ 8 w 32"/>
                  <a:gd name="T19" fmla="*/ 7 h 23"/>
                  <a:gd name="T20" fmla="*/ 24 w 32"/>
                  <a:gd name="T21" fmla="*/ 2 h 23"/>
                  <a:gd name="T22" fmla="*/ 24 w 32"/>
                  <a:gd name="T23" fmla="*/ 0 h 23"/>
                  <a:gd name="T24" fmla="*/ 31 w 32"/>
                  <a:gd name="T25" fmla="*/ 3 h 23"/>
                  <a:gd name="T26" fmla="*/ 27 w 32"/>
                  <a:gd name="T27" fmla="*/ 7 h 23"/>
                  <a:gd name="T28" fmla="*/ 31 w 32"/>
                  <a:gd name="T29" fmla="*/ 7 h 23"/>
                  <a:gd name="T30" fmla="*/ 25 w 32"/>
                  <a:gd name="T31" fmla="*/ 12 h 23"/>
                  <a:gd name="T32" fmla="*/ 25 w 32"/>
                  <a:gd name="T33" fmla="*/ 15 h 23"/>
                  <a:gd name="T34" fmla="*/ 17 w 32"/>
                  <a:gd name="T35" fmla="*/ 22 h 23"/>
                  <a:gd name="T36" fmla="*/ 21 w 32"/>
                  <a:gd name="T37" fmla="*/ 15 h 23"/>
                  <a:gd name="T38" fmla="*/ 21 w 32"/>
                  <a:gd name="T39" fmla="*/ 13 h 23"/>
                  <a:gd name="T40" fmla="*/ 16 w 32"/>
                  <a:gd name="T41" fmla="*/ 1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3"/>
                  <a:gd name="T65" fmla="*/ 32 w 32"/>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3">
                    <a:moveTo>
                      <a:pt x="16" y="13"/>
                    </a:moveTo>
                    <a:lnTo>
                      <a:pt x="16" y="7"/>
                    </a:lnTo>
                    <a:lnTo>
                      <a:pt x="10" y="7"/>
                    </a:lnTo>
                    <a:lnTo>
                      <a:pt x="8" y="7"/>
                    </a:lnTo>
                    <a:lnTo>
                      <a:pt x="10" y="12"/>
                    </a:lnTo>
                    <a:lnTo>
                      <a:pt x="13" y="15"/>
                    </a:lnTo>
                    <a:lnTo>
                      <a:pt x="8" y="12"/>
                    </a:lnTo>
                    <a:lnTo>
                      <a:pt x="0" y="7"/>
                    </a:lnTo>
                    <a:lnTo>
                      <a:pt x="5" y="7"/>
                    </a:lnTo>
                    <a:lnTo>
                      <a:pt x="8" y="7"/>
                    </a:lnTo>
                    <a:lnTo>
                      <a:pt x="24" y="2"/>
                    </a:lnTo>
                    <a:lnTo>
                      <a:pt x="24" y="0"/>
                    </a:lnTo>
                    <a:lnTo>
                      <a:pt x="31" y="3"/>
                    </a:lnTo>
                    <a:lnTo>
                      <a:pt x="27" y="7"/>
                    </a:lnTo>
                    <a:lnTo>
                      <a:pt x="31" y="7"/>
                    </a:lnTo>
                    <a:lnTo>
                      <a:pt x="25" y="12"/>
                    </a:lnTo>
                    <a:lnTo>
                      <a:pt x="25" y="15"/>
                    </a:lnTo>
                    <a:lnTo>
                      <a:pt x="17" y="22"/>
                    </a:lnTo>
                    <a:lnTo>
                      <a:pt x="21" y="15"/>
                    </a:lnTo>
                    <a:lnTo>
                      <a:pt x="21" y="13"/>
                    </a:lnTo>
                    <a:lnTo>
                      <a:pt x="16" y="13"/>
                    </a:lnTo>
                  </a:path>
                </a:pathLst>
              </a:custGeom>
              <a:solidFill>
                <a:srgbClr val="000000"/>
              </a:solidFill>
              <a:ln w="9525" cap="rnd">
                <a:noFill/>
                <a:round/>
                <a:headEnd/>
                <a:tailEnd/>
              </a:ln>
            </p:spPr>
            <p:txBody>
              <a:bodyPr/>
              <a:lstStyle/>
              <a:p>
                <a:endParaRPr lang="en-US"/>
              </a:p>
            </p:txBody>
          </p:sp>
          <p:sp>
            <p:nvSpPr>
              <p:cNvPr id="6956" name="Freeform 548"/>
              <p:cNvSpPr>
                <a:spLocks/>
              </p:cNvSpPr>
              <p:nvPr/>
            </p:nvSpPr>
            <p:spPr bwMode="auto">
              <a:xfrm>
                <a:off x="1258" y="3316"/>
                <a:ext cx="20" cy="17"/>
              </a:xfrm>
              <a:custGeom>
                <a:avLst/>
                <a:gdLst>
                  <a:gd name="T0" fmla="*/ 1 w 20"/>
                  <a:gd name="T1" fmla="*/ 6 h 17"/>
                  <a:gd name="T2" fmla="*/ 7 w 20"/>
                  <a:gd name="T3" fmla="*/ 0 h 17"/>
                  <a:gd name="T4" fmla="*/ 19 w 20"/>
                  <a:gd name="T5" fmla="*/ 0 h 17"/>
                  <a:gd name="T6" fmla="*/ 15 w 20"/>
                  <a:gd name="T7" fmla="*/ 2 h 17"/>
                  <a:gd name="T8" fmla="*/ 19 w 20"/>
                  <a:gd name="T9" fmla="*/ 5 h 17"/>
                  <a:gd name="T10" fmla="*/ 13 w 20"/>
                  <a:gd name="T11" fmla="*/ 8 h 17"/>
                  <a:gd name="T12" fmla="*/ 8 w 20"/>
                  <a:gd name="T13" fmla="*/ 16 h 17"/>
                  <a:gd name="T14" fmla="*/ 7 w 20"/>
                  <a:gd name="T15" fmla="*/ 5 h 17"/>
                  <a:gd name="T16" fmla="*/ 0 w 20"/>
                  <a:gd name="T17" fmla="*/ 10 h 17"/>
                  <a:gd name="T18" fmla="*/ 1 w 20"/>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 y="6"/>
                    </a:moveTo>
                    <a:lnTo>
                      <a:pt x="7" y="0"/>
                    </a:lnTo>
                    <a:lnTo>
                      <a:pt x="19" y="0"/>
                    </a:lnTo>
                    <a:lnTo>
                      <a:pt x="15" y="2"/>
                    </a:lnTo>
                    <a:lnTo>
                      <a:pt x="19" y="5"/>
                    </a:lnTo>
                    <a:lnTo>
                      <a:pt x="13" y="8"/>
                    </a:lnTo>
                    <a:lnTo>
                      <a:pt x="8" y="16"/>
                    </a:lnTo>
                    <a:lnTo>
                      <a:pt x="7" y="5"/>
                    </a:lnTo>
                    <a:lnTo>
                      <a:pt x="0" y="10"/>
                    </a:lnTo>
                    <a:lnTo>
                      <a:pt x="1" y="6"/>
                    </a:lnTo>
                  </a:path>
                </a:pathLst>
              </a:custGeom>
              <a:solidFill>
                <a:srgbClr val="000000"/>
              </a:solidFill>
              <a:ln w="9525" cap="rnd">
                <a:noFill/>
                <a:round/>
                <a:headEnd/>
                <a:tailEnd/>
              </a:ln>
            </p:spPr>
            <p:txBody>
              <a:bodyPr/>
              <a:lstStyle/>
              <a:p>
                <a:endParaRPr lang="en-US"/>
              </a:p>
            </p:txBody>
          </p:sp>
          <p:sp>
            <p:nvSpPr>
              <p:cNvPr id="6957" name="Freeform 549"/>
              <p:cNvSpPr>
                <a:spLocks/>
              </p:cNvSpPr>
              <p:nvPr/>
            </p:nvSpPr>
            <p:spPr bwMode="auto">
              <a:xfrm>
                <a:off x="1261" y="3324"/>
                <a:ext cx="17" cy="17"/>
              </a:xfrm>
              <a:custGeom>
                <a:avLst/>
                <a:gdLst>
                  <a:gd name="T0" fmla="*/ 0 w 17"/>
                  <a:gd name="T1" fmla="*/ 0 h 17"/>
                  <a:gd name="T2" fmla="*/ 8 w 17"/>
                  <a:gd name="T3" fmla="*/ 11 h 17"/>
                  <a:gd name="T4" fmla="*/ 16 w 17"/>
                  <a:gd name="T5" fmla="*/ 0 h 17"/>
                  <a:gd name="T6" fmla="*/ 12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11"/>
                    </a:lnTo>
                    <a:lnTo>
                      <a:pt x="16" y="0"/>
                    </a:lnTo>
                    <a:lnTo>
                      <a:pt x="12" y="16"/>
                    </a:lnTo>
                    <a:lnTo>
                      <a:pt x="8" y="16"/>
                    </a:lnTo>
                    <a:lnTo>
                      <a:pt x="0" y="0"/>
                    </a:lnTo>
                  </a:path>
                </a:pathLst>
              </a:custGeom>
              <a:solidFill>
                <a:srgbClr val="000000"/>
              </a:solidFill>
              <a:ln w="9525" cap="rnd">
                <a:noFill/>
                <a:round/>
                <a:headEnd/>
                <a:tailEnd/>
              </a:ln>
            </p:spPr>
            <p:txBody>
              <a:bodyPr/>
              <a:lstStyle/>
              <a:p>
                <a:endParaRPr lang="en-US"/>
              </a:p>
            </p:txBody>
          </p:sp>
          <p:sp>
            <p:nvSpPr>
              <p:cNvPr id="6958" name="Freeform 550"/>
              <p:cNvSpPr>
                <a:spLocks/>
              </p:cNvSpPr>
              <p:nvPr/>
            </p:nvSpPr>
            <p:spPr bwMode="auto">
              <a:xfrm>
                <a:off x="1220" y="3368"/>
                <a:ext cx="36" cy="17"/>
              </a:xfrm>
              <a:custGeom>
                <a:avLst/>
                <a:gdLst>
                  <a:gd name="T0" fmla="*/ 0 w 36"/>
                  <a:gd name="T1" fmla="*/ 8 h 17"/>
                  <a:gd name="T2" fmla="*/ 18 w 36"/>
                  <a:gd name="T3" fmla="*/ 0 h 17"/>
                  <a:gd name="T4" fmla="*/ 24 w 36"/>
                  <a:gd name="T5" fmla="*/ 0 h 17"/>
                  <a:gd name="T6" fmla="*/ 31 w 36"/>
                  <a:gd name="T7" fmla="*/ 0 h 17"/>
                  <a:gd name="T8" fmla="*/ 35 w 36"/>
                  <a:gd name="T9" fmla="*/ 8 h 17"/>
                  <a:gd name="T10" fmla="*/ 30 w 36"/>
                  <a:gd name="T11" fmla="*/ 8 h 17"/>
                  <a:gd name="T12" fmla="*/ 26 w 36"/>
                  <a:gd name="T13" fmla="*/ 8 h 17"/>
                  <a:gd name="T14" fmla="*/ 20 w 36"/>
                  <a:gd name="T15" fmla="*/ 5 h 17"/>
                  <a:gd name="T16" fmla="*/ 6 w 36"/>
                  <a:gd name="T17" fmla="*/ 16 h 17"/>
                  <a:gd name="T18" fmla="*/ 0 w 36"/>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7"/>
                  <a:gd name="T32" fmla="*/ 36 w 3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7">
                    <a:moveTo>
                      <a:pt x="0" y="8"/>
                    </a:moveTo>
                    <a:lnTo>
                      <a:pt x="18" y="0"/>
                    </a:lnTo>
                    <a:lnTo>
                      <a:pt x="24" y="0"/>
                    </a:lnTo>
                    <a:lnTo>
                      <a:pt x="31" y="0"/>
                    </a:lnTo>
                    <a:lnTo>
                      <a:pt x="35" y="8"/>
                    </a:lnTo>
                    <a:lnTo>
                      <a:pt x="30" y="8"/>
                    </a:lnTo>
                    <a:lnTo>
                      <a:pt x="26" y="8"/>
                    </a:lnTo>
                    <a:lnTo>
                      <a:pt x="20" y="5"/>
                    </a:lnTo>
                    <a:lnTo>
                      <a:pt x="6" y="16"/>
                    </a:lnTo>
                    <a:lnTo>
                      <a:pt x="0" y="8"/>
                    </a:lnTo>
                  </a:path>
                </a:pathLst>
              </a:custGeom>
              <a:solidFill>
                <a:srgbClr val="000000"/>
              </a:solidFill>
              <a:ln w="9525" cap="rnd">
                <a:noFill/>
                <a:round/>
                <a:headEnd/>
                <a:tailEnd/>
              </a:ln>
            </p:spPr>
            <p:txBody>
              <a:bodyPr/>
              <a:lstStyle/>
              <a:p>
                <a:endParaRPr lang="en-US"/>
              </a:p>
            </p:txBody>
          </p:sp>
          <p:sp>
            <p:nvSpPr>
              <p:cNvPr id="6959" name="Freeform 551"/>
              <p:cNvSpPr>
                <a:spLocks/>
              </p:cNvSpPr>
              <p:nvPr/>
            </p:nvSpPr>
            <p:spPr bwMode="auto">
              <a:xfrm>
                <a:off x="1216" y="3371"/>
                <a:ext cx="39" cy="17"/>
              </a:xfrm>
              <a:custGeom>
                <a:avLst/>
                <a:gdLst>
                  <a:gd name="T0" fmla="*/ 38 w 39"/>
                  <a:gd name="T1" fmla="*/ 0 h 17"/>
                  <a:gd name="T2" fmla="*/ 31 w 39"/>
                  <a:gd name="T3" fmla="*/ 5 h 17"/>
                  <a:gd name="T4" fmla="*/ 23 w 39"/>
                  <a:gd name="T5" fmla="*/ 9 h 17"/>
                  <a:gd name="T6" fmla="*/ 6 w 39"/>
                  <a:gd name="T7" fmla="*/ 3 h 17"/>
                  <a:gd name="T8" fmla="*/ 0 w 39"/>
                  <a:gd name="T9" fmla="*/ 3 h 17"/>
                  <a:gd name="T10" fmla="*/ 9 w 39"/>
                  <a:gd name="T11" fmla="*/ 9 h 17"/>
                  <a:gd name="T12" fmla="*/ 20 w 39"/>
                  <a:gd name="T13" fmla="*/ 16 h 17"/>
                  <a:gd name="T14" fmla="*/ 29 w 39"/>
                  <a:gd name="T15" fmla="*/ 16 h 17"/>
                  <a:gd name="T16" fmla="*/ 35 w 39"/>
                  <a:gd name="T17" fmla="*/ 5 h 17"/>
                  <a:gd name="T18" fmla="*/ 38 w 3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7"/>
                  <a:gd name="T32" fmla="*/ 39 w 3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7">
                    <a:moveTo>
                      <a:pt x="38" y="0"/>
                    </a:moveTo>
                    <a:lnTo>
                      <a:pt x="31" y="5"/>
                    </a:lnTo>
                    <a:lnTo>
                      <a:pt x="23" y="9"/>
                    </a:lnTo>
                    <a:lnTo>
                      <a:pt x="6" y="3"/>
                    </a:lnTo>
                    <a:lnTo>
                      <a:pt x="0" y="3"/>
                    </a:lnTo>
                    <a:lnTo>
                      <a:pt x="9" y="9"/>
                    </a:lnTo>
                    <a:lnTo>
                      <a:pt x="20" y="16"/>
                    </a:lnTo>
                    <a:lnTo>
                      <a:pt x="29" y="16"/>
                    </a:lnTo>
                    <a:lnTo>
                      <a:pt x="35" y="5"/>
                    </a:lnTo>
                    <a:lnTo>
                      <a:pt x="38" y="0"/>
                    </a:lnTo>
                  </a:path>
                </a:pathLst>
              </a:custGeom>
              <a:solidFill>
                <a:srgbClr val="000000"/>
              </a:solidFill>
              <a:ln w="9525" cap="rnd">
                <a:noFill/>
                <a:round/>
                <a:headEnd/>
                <a:tailEnd/>
              </a:ln>
            </p:spPr>
            <p:txBody>
              <a:bodyPr/>
              <a:lstStyle/>
              <a:p>
                <a:endParaRPr lang="en-US"/>
              </a:p>
            </p:txBody>
          </p:sp>
          <p:sp>
            <p:nvSpPr>
              <p:cNvPr id="6960" name="Freeform 552"/>
              <p:cNvSpPr>
                <a:spLocks/>
              </p:cNvSpPr>
              <p:nvPr/>
            </p:nvSpPr>
            <p:spPr bwMode="auto">
              <a:xfrm>
                <a:off x="1203" y="3340"/>
                <a:ext cx="26" cy="34"/>
              </a:xfrm>
              <a:custGeom>
                <a:avLst/>
                <a:gdLst>
                  <a:gd name="T0" fmla="*/ 25 w 26"/>
                  <a:gd name="T1" fmla="*/ 0 h 34"/>
                  <a:gd name="T2" fmla="*/ 18 w 26"/>
                  <a:gd name="T3" fmla="*/ 5 h 34"/>
                  <a:gd name="T4" fmla="*/ 12 w 26"/>
                  <a:gd name="T5" fmla="*/ 9 h 34"/>
                  <a:gd name="T6" fmla="*/ 6 w 26"/>
                  <a:gd name="T7" fmla="*/ 13 h 34"/>
                  <a:gd name="T8" fmla="*/ 1 w 26"/>
                  <a:gd name="T9" fmla="*/ 19 h 34"/>
                  <a:gd name="T10" fmla="*/ 0 w 26"/>
                  <a:gd name="T11" fmla="*/ 25 h 34"/>
                  <a:gd name="T12" fmla="*/ 0 w 26"/>
                  <a:gd name="T13" fmla="*/ 33 h 34"/>
                  <a:gd name="T14" fmla="*/ 1 w 26"/>
                  <a:gd name="T15" fmla="*/ 25 h 34"/>
                  <a:gd name="T16" fmla="*/ 6 w 26"/>
                  <a:gd name="T17" fmla="*/ 22 h 34"/>
                  <a:gd name="T18" fmla="*/ 12 w 26"/>
                  <a:gd name="T19" fmla="*/ 19 h 34"/>
                  <a:gd name="T20" fmla="*/ 15 w 26"/>
                  <a:gd name="T21" fmla="*/ 16 h 34"/>
                  <a:gd name="T22" fmla="*/ 20 w 26"/>
                  <a:gd name="T23" fmla="*/ 10 h 34"/>
                  <a:gd name="T24" fmla="*/ 20 w 26"/>
                  <a:gd name="T25" fmla="*/ 7 h 34"/>
                  <a:gd name="T26" fmla="*/ 23 w 26"/>
                  <a:gd name="T27" fmla="*/ 2 h 34"/>
                  <a:gd name="T28" fmla="*/ 25 w 26"/>
                  <a:gd name="T29" fmla="*/ 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4"/>
                  <a:gd name="T47" fmla="*/ 26 w 2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4">
                    <a:moveTo>
                      <a:pt x="25" y="0"/>
                    </a:moveTo>
                    <a:lnTo>
                      <a:pt x="18" y="5"/>
                    </a:lnTo>
                    <a:lnTo>
                      <a:pt x="12" y="9"/>
                    </a:lnTo>
                    <a:lnTo>
                      <a:pt x="6" y="13"/>
                    </a:lnTo>
                    <a:lnTo>
                      <a:pt x="1" y="19"/>
                    </a:lnTo>
                    <a:lnTo>
                      <a:pt x="0" y="25"/>
                    </a:lnTo>
                    <a:lnTo>
                      <a:pt x="0" y="33"/>
                    </a:lnTo>
                    <a:lnTo>
                      <a:pt x="1" y="25"/>
                    </a:lnTo>
                    <a:lnTo>
                      <a:pt x="6" y="22"/>
                    </a:lnTo>
                    <a:lnTo>
                      <a:pt x="12" y="19"/>
                    </a:lnTo>
                    <a:lnTo>
                      <a:pt x="15" y="16"/>
                    </a:lnTo>
                    <a:lnTo>
                      <a:pt x="20" y="10"/>
                    </a:lnTo>
                    <a:lnTo>
                      <a:pt x="20" y="7"/>
                    </a:lnTo>
                    <a:lnTo>
                      <a:pt x="23" y="2"/>
                    </a:lnTo>
                    <a:lnTo>
                      <a:pt x="25" y="0"/>
                    </a:lnTo>
                  </a:path>
                </a:pathLst>
              </a:custGeom>
              <a:solidFill>
                <a:srgbClr val="000000"/>
              </a:solidFill>
              <a:ln w="9525" cap="rnd">
                <a:noFill/>
                <a:round/>
                <a:headEnd/>
                <a:tailEnd/>
              </a:ln>
            </p:spPr>
            <p:txBody>
              <a:bodyPr/>
              <a:lstStyle/>
              <a:p>
                <a:endParaRPr lang="en-US"/>
              </a:p>
            </p:txBody>
          </p:sp>
          <p:sp>
            <p:nvSpPr>
              <p:cNvPr id="6961" name="Freeform 553"/>
              <p:cNvSpPr>
                <a:spLocks/>
              </p:cNvSpPr>
              <p:nvPr/>
            </p:nvSpPr>
            <p:spPr bwMode="auto">
              <a:xfrm>
                <a:off x="1224" y="3308"/>
                <a:ext cx="37" cy="59"/>
              </a:xfrm>
              <a:custGeom>
                <a:avLst/>
                <a:gdLst>
                  <a:gd name="T0" fmla="*/ 1 w 37"/>
                  <a:gd name="T1" fmla="*/ 40 h 59"/>
                  <a:gd name="T2" fmla="*/ 4 w 37"/>
                  <a:gd name="T3" fmla="*/ 42 h 59"/>
                  <a:gd name="T4" fmla="*/ 7 w 37"/>
                  <a:gd name="T5" fmla="*/ 44 h 59"/>
                  <a:gd name="T6" fmla="*/ 13 w 37"/>
                  <a:gd name="T7" fmla="*/ 42 h 59"/>
                  <a:gd name="T8" fmla="*/ 18 w 37"/>
                  <a:gd name="T9" fmla="*/ 42 h 59"/>
                  <a:gd name="T10" fmla="*/ 22 w 37"/>
                  <a:gd name="T11" fmla="*/ 42 h 59"/>
                  <a:gd name="T12" fmla="*/ 27 w 37"/>
                  <a:gd name="T13" fmla="*/ 42 h 59"/>
                  <a:gd name="T14" fmla="*/ 30 w 37"/>
                  <a:gd name="T15" fmla="*/ 42 h 59"/>
                  <a:gd name="T16" fmla="*/ 32 w 37"/>
                  <a:gd name="T17" fmla="*/ 40 h 59"/>
                  <a:gd name="T18" fmla="*/ 30 w 37"/>
                  <a:gd name="T19" fmla="*/ 34 h 59"/>
                  <a:gd name="T20" fmla="*/ 27 w 37"/>
                  <a:gd name="T21" fmla="*/ 25 h 59"/>
                  <a:gd name="T22" fmla="*/ 26 w 37"/>
                  <a:gd name="T23" fmla="*/ 16 h 59"/>
                  <a:gd name="T24" fmla="*/ 24 w 37"/>
                  <a:gd name="T25" fmla="*/ 9 h 59"/>
                  <a:gd name="T26" fmla="*/ 26 w 37"/>
                  <a:gd name="T27" fmla="*/ 3 h 59"/>
                  <a:gd name="T28" fmla="*/ 30 w 37"/>
                  <a:gd name="T29" fmla="*/ 0 h 59"/>
                  <a:gd name="T30" fmla="*/ 27 w 37"/>
                  <a:gd name="T31" fmla="*/ 7 h 59"/>
                  <a:gd name="T32" fmla="*/ 27 w 37"/>
                  <a:gd name="T33" fmla="*/ 13 h 59"/>
                  <a:gd name="T34" fmla="*/ 30 w 37"/>
                  <a:gd name="T35" fmla="*/ 25 h 59"/>
                  <a:gd name="T36" fmla="*/ 32 w 37"/>
                  <a:gd name="T37" fmla="*/ 34 h 59"/>
                  <a:gd name="T38" fmla="*/ 36 w 37"/>
                  <a:gd name="T39" fmla="*/ 40 h 59"/>
                  <a:gd name="T40" fmla="*/ 32 w 37"/>
                  <a:gd name="T41" fmla="*/ 42 h 59"/>
                  <a:gd name="T42" fmla="*/ 29 w 37"/>
                  <a:gd name="T43" fmla="*/ 47 h 59"/>
                  <a:gd name="T44" fmla="*/ 24 w 37"/>
                  <a:gd name="T45" fmla="*/ 50 h 59"/>
                  <a:gd name="T46" fmla="*/ 24 w 37"/>
                  <a:gd name="T47" fmla="*/ 54 h 59"/>
                  <a:gd name="T48" fmla="*/ 22 w 37"/>
                  <a:gd name="T49" fmla="*/ 58 h 59"/>
                  <a:gd name="T50" fmla="*/ 16 w 37"/>
                  <a:gd name="T51" fmla="*/ 52 h 59"/>
                  <a:gd name="T52" fmla="*/ 15 w 37"/>
                  <a:gd name="T53" fmla="*/ 48 h 59"/>
                  <a:gd name="T54" fmla="*/ 5 w 37"/>
                  <a:gd name="T55" fmla="*/ 45 h 59"/>
                  <a:gd name="T56" fmla="*/ 1 w 37"/>
                  <a:gd name="T57" fmla="*/ 45 h 59"/>
                  <a:gd name="T58" fmla="*/ 0 w 37"/>
                  <a:gd name="T59" fmla="*/ 40 h 59"/>
                  <a:gd name="T60" fmla="*/ 1 w 37"/>
                  <a:gd name="T61" fmla="*/ 40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59"/>
                  <a:gd name="T95" fmla="*/ 37 w 37"/>
                  <a:gd name="T96" fmla="*/ 59 h 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59">
                    <a:moveTo>
                      <a:pt x="1" y="40"/>
                    </a:moveTo>
                    <a:lnTo>
                      <a:pt x="4" y="42"/>
                    </a:lnTo>
                    <a:lnTo>
                      <a:pt x="7" y="44"/>
                    </a:lnTo>
                    <a:lnTo>
                      <a:pt x="13" y="42"/>
                    </a:lnTo>
                    <a:lnTo>
                      <a:pt x="18" y="42"/>
                    </a:lnTo>
                    <a:lnTo>
                      <a:pt x="22" y="42"/>
                    </a:lnTo>
                    <a:lnTo>
                      <a:pt x="27" y="42"/>
                    </a:lnTo>
                    <a:lnTo>
                      <a:pt x="30" y="42"/>
                    </a:lnTo>
                    <a:lnTo>
                      <a:pt x="32" y="40"/>
                    </a:lnTo>
                    <a:lnTo>
                      <a:pt x="30" y="34"/>
                    </a:lnTo>
                    <a:lnTo>
                      <a:pt x="27" y="25"/>
                    </a:lnTo>
                    <a:lnTo>
                      <a:pt x="26" y="16"/>
                    </a:lnTo>
                    <a:lnTo>
                      <a:pt x="24" y="9"/>
                    </a:lnTo>
                    <a:lnTo>
                      <a:pt x="26" y="3"/>
                    </a:lnTo>
                    <a:lnTo>
                      <a:pt x="30" y="0"/>
                    </a:lnTo>
                    <a:lnTo>
                      <a:pt x="27" y="7"/>
                    </a:lnTo>
                    <a:lnTo>
                      <a:pt x="27" y="13"/>
                    </a:lnTo>
                    <a:lnTo>
                      <a:pt x="30" y="25"/>
                    </a:lnTo>
                    <a:lnTo>
                      <a:pt x="32" y="34"/>
                    </a:lnTo>
                    <a:lnTo>
                      <a:pt x="36" y="40"/>
                    </a:lnTo>
                    <a:lnTo>
                      <a:pt x="32" y="42"/>
                    </a:lnTo>
                    <a:lnTo>
                      <a:pt x="29" y="47"/>
                    </a:lnTo>
                    <a:lnTo>
                      <a:pt x="24" y="50"/>
                    </a:lnTo>
                    <a:lnTo>
                      <a:pt x="24" y="54"/>
                    </a:lnTo>
                    <a:lnTo>
                      <a:pt x="22" y="58"/>
                    </a:lnTo>
                    <a:lnTo>
                      <a:pt x="16" y="52"/>
                    </a:lnTo>
                    <a:lnTo>
                      <a:pt x="15" y="48"/>
                    </a:lnTo>
                    <a:lnTo>
                      <a:pt x="5" y="45"/>
                    </a:lnTo>
                    <a:lnTo>
                      <a:pt x="1" y="45"/>
                    </a:lnTo>
                    <a:lnTo>
                      <a:pt x="0" y="40"/>
                    </a:lnTo>
                    <a:lnTo>
                      <a:pt x="1" y="40"/>
                    </a:lnTo>
                  </a:path>
                </a:pathLst>
              </a:custGeom>
              <a:solidFill>
                <a:srgbClr val="000000"/>
              </a:solidFill>
              <a:ln w="9525" cap="rnd">
                <a:noFill/>
                <a:round/>
                <a:headEnd/>
                <a:tailEnd/>
              </a:ln>
            </p:spPr>
            <p:txBody>
              <a:bodyPr/>
              <a:lstStyle/>
              <a:p>
                <a:endParaRPr lang="en-US"/>
              </a:p>
            </p:txBody>
          </p:sp>
          <p:sp>
            <p:nvSpPr>
              <p:cNvPr id="6962" name="Freeform 554"/>
              <p:cNvSpPr>
                <a:spLocks/>
              </p:cNvSpPr>
              <p:nvPr/>
            </p:nvSpPr>
            <p:spPr bwMode="auto">
              <a:xfrm>
                <a:off x="1190" y="3293"/>
                <a:ext cx="57" cy="17"/>
              </a:xfrm>
              <a:custGeom>
                <a:avLst/>
                <a:gdLst>
                  <a:gd name="T0" fmla="*/ 0 w 57"/>
                  <a:gd name="T1" fmla="*/ 16 h 17"/>
                  <a:gd name="T2" fmla="*/ 14 w 57"/>
                  <a:gd name="T3" fmla="*/ 3 h 17"/>
                  <a:gd name="T4" fmla="*/ 25 w 57"/>
                  <a:gd name="T5" fmla="*/ 0 h 17"/>
                  <a:gd name="T6" fmla="*/ 36 w 57"/>
                  <a:gd name="T7" fmla="*/ 4 h 17"/>
                  <a:gd name="T8" fmla="*/ 50 w 57"/>
                  <a:gd name="T9" fmla="*/ 8 h 17"/>
                  <a:gd name="T10" fmla="*/ 56 w 57"/>
                  <a:gd name="T11" fmla="*/ 12 h 17"/>
                  <a:gd name="T12" fmla="*/ 48 w 57"/>
                  <a:gd name="T13" fmla="*/ 16 h 17"/>
                  <a:gd name="T14" fmla="*/ 41 w 57"/>
                  <a:gd name="T15" fmla="*/ 11 h 17"/>
                  <a:gd name="T16" fmla="*/ 25 w 57"/>
                  <a:gd name="T17" fmla="*/ 11 h 17"/>
                  <a:gd name="T18" fmla="*/ 18 w 57"/>
                  <a:gd name="T19" fmla="*/ 8 h 17"/>
                  <a:gd name="T20" fmla="*/ 11 w 57"/>
                  <a:gd name="T21" fmla="*/ 8 h 17"/>
                  <a:gd name="T22" fmla="*/ 0 w 5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17"/>
                  <a:gd name="T38" fmla="*/ 57 w 5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17">
                    <a:moveTo>
                      <a:pt x="0" y="16"/>
                    </a:moveTo>
                    <a:lnTo>
                      <a:pt x="14" y="3"/>
                    </a:lnTo>
                    <a:lnTo>
                      <a:pt x="25" y="0"/>
                    </a:lnTo>
                    <a:lnTo>
                      <a:pt x="36" y="4"/>
                    </a:lnTo>
                    <a:lnTo>
                      <a:pt x="50" y="8"/>
                    </a:lnTo>
                    <a:lnTo>
                      <a:pt x="56" y="12"/>
                    </a:lnTo>
                    <a:lnTo>
                      <a:pt x="48" y="16"/>
                    </a:lnTo>
                    <a:lnTo>
                      <a:pt x="41" y="11"/>
                    </a:lnTo>
                    <a:lnTo>
                      <a:pt x="25" y="11"/>
                    </a:lnTo>
                    <a:lnTo>
                      <a:pt x="18" y="8"/>
                    </a:lnTo>
                    <a:lnTo>
                      <a:pt x="11" y="8"/>
                    </a:lnTo>
                    <a:lnTo>
                      <a:pt x="0" y="16"/>
                    </a:lnTo>
                  </a:path>
                </a:pathLst>
              </a:custGeom>
              <a:solidFill>
                <a:srgbClr val="000000"/>
              </a:solidFill>
              <a:ln w="9525" cap="rnd">
                <a:noFill/>
                <a:round/>
                <a:headEnd/>
                <a:tailEnd/>
              </a:ln>
            </p:spPr>
            <p:txBody>
              <a:bodyPr/>
              <a:lstStyle/>
              <a:p>
                <a:endParaRPr lang="en-US"/>
              </a:p>
            </p:txBody>
          </p:sp>
          <p:sp>
            <p:nvSpPr>
              <p:cNvPr id="6963" name="Freeform 555"/>
              <p:cNvSpPr>
                <a:spLocks/>
              </p:cNvSpPr>
              <p:nvPr/>
            </p:nvSpPr>
            <p:spPr bwMode="auto">
              <a:xfrm>
                <a:off x="1261" y="3302"/>
                <a:ext cx="21" cy="17"/>
              </a:xfrm>
              <a:custGeom>
                <a:avLst/>
                <a:gdLst>
                  <a:gd name="T0" fmla="*/ 0 w 21"/>
                  <a:gd name="T1" fmla="*/ 3 h 17"/>
                  <a:gd name="T2" fmla="*/ 7 w 21"/>
                  <a:gd name="T3" fmla="*/ 0 h 17"/>
                  <a:gd name="T4" fmla="*/ 17 w 21"/>
                  <a:gd name="T5" fmla="*/ 1 h 17"/>
                  <a:gd name="T6" fmla="*/ 20 w 21"/>
                  <a:gd name="T7" fmla="*/ 0 h 17"/>
                  <a:gd name="T8" fmla="*/ 20 w 21"/>
                  <a:gd name="T9" fmla="*/ 8 h 17"/>
                  <a:gd name="T10" fmla="*/ 17 w 21"/>
                  <a:gd name="T11" fmla="*/ 16 h 17"/>
                  <a:gd name="T12" fmla="*/ 17 w 21"/>
                  <a:gd name="T13" fmla="*/ 8 h 17"/>
                  <a:gd name="T14" fmla="*/ 14 w 21"/>
                  <a:gd name="T15" fmla="*/ 5 h 17"/>
                  <a:gd name="T16" fmla="*/ 7 w 21"/>
                  <a:gd name="T17" fmla="*/ 5 h 17"/>
                  <a:gd name="T18" fmla="*/ 1 w 21"/>
                  <a:gd name="T19" fmla="*/ 5 h 17"/>
                  <a:gd name="T20" fmla="*/ 0 w 21"/>
                  <a:gd name="T21" fmla="*/ 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7"/>
                  <a:gd name="T35" fmla="*/ 21 w 2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7">
                    <a:moveTo>
                      <a:pt x="0" y="3"/>
                    </a:moveTo>
                    <a:lnTo>
                      <a:pt x="7" y="0"/>
                    </a:lnTo>
                    <a:lnTo>
                      <a:pt x="17" y="1"/>
                    </a:lnTo>
                    <a:lnTo>
                      <a:pt x="20" y="0"/>
                    </a:lnTo>
                    <a:lnTo>
                      <a:pt x="20" y="8"/>
                    </a:lnTo>
                    <a:lnTo>
                      <a:pt x="17" y="16"/>
                    </a:lnTo>
                    <a:lnTo>
                      <a:pt x="17" y="8"/>
                    </a:lnTo>
                    <a:lnTo>
                      <a:pt x="14" y="5"/>
                    </a:lnTo>
                    <a:lnTo>
                      <a:pt x="7" y="5"/>
                    </a:lnTo>
                    <a:lnTo>
                      <a:pt x="1" y="5"/>
                    </a:lnTo>
                    <a:lnTo>
                      <a:pt x="0" y="3"/>
                    </a:lnTo>
                  </a:path>
                </a:pathLst>
              </a:custGeom>
              <a:solidFill>
                <a:srgbClr val="000000"/>
              </a:solidFill>
              <a:ln w="9525" cap="rnd">
                <a:noFill/>
                <a:round/>
                <a:headEnd/>
                <a:tailEnd/>
              </a:ln>
            </p:spPr>
            <p:txBody>
              <a:bodyPr/>
              <a:lstStyle/>
              <a:p>
                <a:endParaRPr lang="en-US"/>
              </a:p>
            </p:txBody>
          </p:sp>
          <p:sp>
            <p:nvSpPr>
              <p:cNvPr id="6964" name="Freeform 556"/>
              <p:cNvSpPr>
                <a:spLocks/>
              </p:cNvSpPr>
              <p:nvPr/>
            </p:nvSpPr>
            <p:spPr bwMode="auto">
              <a:xfrm>
                <a:off x="1222" y="3222"/>
                <a:ext cx="73" cy="81"/>
              </a:xfrm>
              <a:custGeom>
                <a:avLst/>
                <a:gdLst>
                  <a:gd name="T0" fmla="*/ 0 w 73"/>
                  <a:gd name="T1" fmla="*/ 51 h 81"/>
                  <a:gd name="T2" fmla="*/ 4 w 73"/>
                  <a:gd name="T3" fmla="*/ 66 h 81"/>
                  <a:gd name="T4" fmla="*/ 19 w 73"/>
                  <a:gd name="T5" fmla="*/ 80 h 81"/>
                  <a:gd name="T6" fmla="*/ 26 w 73"/>
                  <a:gd name="T7" fmla="*/ 80 h 81"/>
                  <a:gd name="T8" fmla="*/ 19 w 73"/>
                  <a:gd name="T9" fmla="*/ 69 h 81"/>
                  <a:gd name="T10" fmla="*/ 30 w 73"/>
                  <a:gd name="T11" fmla="*/ 79 h 81"/>
                  <a:gd name="T12" fmla="*/ 40 w 73"/>
                  <a:gd name="T13" fmla="*/ 79 h 81"/>
                  <a:gd name="T14" fmla="*/ 40 w 73"/>
                  <a:gd name="T15" fmla="*/ 64 h 81"/>
                  <a:gd name="T16" fmla="*/ 43 w 73"/>
                  <a:gd name="T17" fmla="*/ 79 h 81"/>
                  <a:gd name="T18" fmla="*/ 48 w 73"/>
                  <a:gd name="T19" fmla="*/ 66 h 81"/>
                  <a:gd name="T20" fmla="*/ 49 w 73"/>
                  <a:gd name="T21" fmla="*/ 80 h 81"/>
                  <a:gd name="T22" fmla="*/ 56 w 73"/>
                  <a:gd name="T23" fmla="*/ 69 h 81"/>
                  <a:gd name="T24" fmla="*/ 56 w 73"/>
                  <a:gd name="T25" fmla="*/ 79 h 81"/>
                  <a:gd name="T26" fmla="*/ 62 w 73"/>
                  <a:gd name="T27" fmla="*/ 79 h 81"/>
                  <a:gd name="T28" fmla="*/ 69 w 73"/>
                  <a:gd name="T29" fmla="*/ 63 h 81"/>
                  <a:gd name="T30" fmla="*/ 72 w 73"/>
                  <a:gd name="T31" fmla="*/ 48 h 81"/>
                  <a:gd name="T32" fmla="*/ 72 w 73"/>
                  <a:gd name="T33" fmla="*/ 32 h 81"/>
                  <a:gd name="T34" fmla="*/ 64 w 73"/>
                  <a:gd name="T35" fmla="*/ 19 h 81"/>
                  <a:gd name="T36" fmla="*/ 48 w 73"/>
                  <a:gd name="T37" fmla="*/ 0 h 81"/>
                  <a:gd name="T38" fmla="*/ 57 w 73"/>
                  <a:gd name="T39" fmla="*/ 18 h 81"/>
                  <a:gd name="T40" fmla="*/ 57 w 73"/>
                  <a:gd name="T41" fmla="*/ 24 h 81"/>
                  <a:gd name="T42" fmla="*/ 54 w 73"/>
                  <a:gd name="T43" fmla="*/ 19 h 81"/>
                  <a:gd name="T44" fmla="*/ 62 w 73"/>
                  <a:gd name="T45" fmla="*/ 34 h 81"/>
                  <a:gd name="T46" fmla="*/ 65 w 73"/>
                  <a:gd name="T47" fmla="*/ 54 h 81"/>
                  <a:gd name="T48" fmla="*/ 56 w 73"/>
                  <a:gd name="T49" fmla="*/ 32 h 81"/>
                  <a:gd name="T50" fmla="*/ 48 w 73"/>
                  <a:gd name="T51" fmla="*/ 22 h 81"/>
                  <a:gd name="T52" fmla="*/ 54 w 73"/>
                  <a:gd name="T53" fmla="*/ 36 h 81"/>
                  <a:gd name="T54" fmla="*/ 54 w 73"/>
                  <a:gd name="T55" fmla="*/ 45 h 81"/>
                  <a:gd name="T56" fmla="*/ 43 w 73"/>
                  <a:gd name="T57" fmla="*/ 28 h 81"/>
                  <a:gd name="T58" fmla="*/ 46 w 73"/>
                  <a:gd name="T59" fmla="*/ 48 h 81"/>
                  <a:gd name="T60" fmla="*/ 37 w 73"/>
                  <a:gd name="T61" fmla="*/ 36 h 81"/>
                  <a:gd name="T62" fmla="*/ 33 w 73"/>
                  <a:gd name="T63" fmla="*/ 41 h 81"/>
                  <a:gd name="T64" fmla="*/ 33 w 73"/>
                  <a:gd name="T65" fmla="*/ 63 h 81"/>
                  <a:gd name="T66" fmla="*/ 27 w 73"/>
                  <a:gd name="T67" fmla="*/ 49 h 81"/>
                  <a:gd name="T68" fmla="*/ 29 w 73"/>
                  <a:gd name="T69" fmla="*/ 64 h 81"/>
                  <a:gd name="T70" fmla="*/ 24 w 73"/>
                  <a:gd name="T71" fmla="*/ 45 h 81"/>
                  <a:gd name="T72" fmla="*/ 19 w 73"/>
                  <a:gd name="T73" fmla="*/ 54 h 81"/>
                  <a:gd name="T74" fmla="*/ 24 w 73"/>
                  <a:gd name="T75" fmla="*/ 63 h 81"/>
                  <a:gd name="T76" fmla="*/ 16 w 73"/>
                  <a:gd name="T77" fmla="*/ 52 h 81"/>
                  <a:gd name="T78" fmla="*/ 5 w 73"/>
                  <a:gd name="T79" fmla="*/ 17 h 81"/>
                  <a:gd name="T80" fmla="*/ 16 w 73"/>
                  <a:gd name="T81" fmla="*/ 63 h 81"/>
                  <a:gd name="T82" fmla="*/ 8 w 73"/>
                  <a:gd name="T83" fmla="*/ 54 h 81"/>
                  <a:gd name="T84" fmla="*/ 2 w 73"/>
                  <a:gd name="T85" fmla="*/ 41 h 81"/>
                  <a:gd name="T86" fmla="*/ 4 w 73"/>
                  <a:gd name="T87" fmla="*/ 59 h 81"/>
                  <a:gd name="T88" fmla="*/ 0 w 73"/>
                  <a:gd name="T89" fmla="*/ 51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
                  <a:gd name="T136" fmla="*/ 0 h 81"/>
                  <a:gd name="T137" fmla="*/ 73 w 73"/>
                  <a:gd name="T138" fmla="*/ 81 h 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 h="81">
                    <a:moveTo>
                      <a:pt x="0" y="51"/>
                    </a:moveTo>
                    <a:lnTo>
                      <a:pt x="4" y="66"/>
                    </a:lnTo>
                    <a:lnTo>
                      <a:pt x="19" y="80"/>
                    </a:lnTo>
                    <a:lnTo>
                      <a:pt x="26" y="80"/>
                    </a:lnTo>
                    <a:lnTo>
                      <a:pt x="19" y="69"/>
                    </a:lnTo>
                    <a:lnTo>
                      <a:pt x="30" y="79"/>
                    </a:lnTo>
                    <a:lnTo>
                      <a:pt x="40" y="79"/>
                    </a:lnTo>
                    <a:lnTo>
                      <a:pt x="40" y="64"/>
                    </a:lnTo>
                    <a:lnTo>
                      <a:pt x="43" y="79"/>
                    </a:lnTo>
                    <a:lnTo>
                      <a:pt x="48" y="66"/>
                    </a:lnTo>
                    <a:lnTo>
                      <a:pt x="49" y="80"/>
                    </a:lnTo>
                    <a:lnTo>
                      <a:pt x="56" y="69"/>
                    </a:lnTo>
                    <a:lnTo>
                      <a:pt x="56" y="79"/>
                    </a:lnTo>
                    <a:lnTo>
                      <a:pt x="62" y="79"/>
                    </a:lnTo>
                    <a:lnTo>
                      <a:pt x="69" y="63"/>
                    </a:lnTo>
                    <a:lnTo>
                      <a:pt x="72" y="48"/>
                    </a:lnTo>
                    <a:lnTo>
                      <a:pt x="72" y="32"/>
                    </a:lnTo>
                    <a:lnTo>
                      <a:pt x="64" y="19"/>
                    </a:lnTo>
                    <a:lnTo>
                      <a:pt x="48" y="0"/>
                    </a:lnTo>
                    <a:lnTo>
                      <a:pt x="57" y="18"/>
                    </a:lnTo>
                    <a:lnTo>
                      <a:pt x="57" y="24"/>
                    </a:lnTo>
                    <a:lnTo>
                      <a:pt x="54" y="19"/>
                    </a:lnTo>
                    <a:lnTo>
                      <a:pt x="62" y="34"/>
                    </a:lnTo>
                    <a:lnTo>
                      <a:pt x="65" y="54"/>
                    </a:lnTo>
                    <a:lnTo>
                      <a:pt x="56" y="32"/>
                    </a:lnTo>
                    <a:lnTo>
                      <a:pt x="48" y="22"/>
                    </a:lnTo>
                    <a:lnTo>
                      <a:pt x="54" y="36"/>
                    </a:lnTo>
                    <a:lnTo>
                      <a:pt x="54" y="45"/>
                    </a:lnTo>
                    <a:lnTo>
                      <a:pt x="43" y="28"/>
                    </a:lnTo>
                    <a:lnTo>
                      <a:pt x="46" y="48"/>
                    </a:lnTo>
                    <a:lnTo>
                      <a:pt x="37" y="36"/>
                    </a:lnTo>
                    <a:lnTo>
                      <a:pt x="33" y="41"/>
                    </a:lnTo>
                    <a:lnTo>
                      <a:pt x="33" y="63"/>
                    </a:lnTo>
                    <a:lnTo>
                      <a:pt x="27" y="49"/>
                    </a:lnTo>
                    <a:lnTo>
                      <a:pt x="29" y="64"/>
                    </a:lnTo>
                    <a:lnTo>
                      <a:pt x="24" y="45"/>
                    </a:lnTo>
                    <a:lnTo>
                      <a:pt x="19" y="54"/>
                    </a:lnTo>
                    <a:lnTo>
                      <a:pt x="24" y="63"/>
                    </a:lnTo>
                    <a:lnTo>
                      <a:pt x="16" y="52"/>
                    </a:lnTo>
                    <a:lnTo>
                      <a:pt x="5" y="17"/>
                    </a:lnTo>
                    <a:lnTo>
                      <a:pt x="16" y="63"/>
                    </a:lnTo>
                    <a:lnTo>
                      <a:pt x="8" y="54"/>
                    </a:lnTo>
                    <a:lnTo>
                      <a:pt x="2" y="41"/>
                    </a:lnTo>
                    <a:lnTo>
                      <a:pt x="4" y="59"/>
                    </a:lnTo>
                    <a:lnTo>
                      <a:pt x="0" y="51"/>
                    </a:lnTo>
                  </a:path>
                </a:pathLst>
              </a:custGeom>
              <a:solidFill>
                <a:srgbClr val="000000"/>
              </a:solidFill>
              <a:ln w="9525" cap="rnd">
                <a:noFill/>
                <a:round/>
                <a:headEnd/>
                <a:tailEnd/>
              </a:ln>
            </p:spPr>
            <p:txBody>
              <a:bodyPr/>
              <a:lstStyle/>
              <a:p>
                <a:endParaRPr lang="en-US"/>
              </a:p>
            </p:txBody>
          </p:sp>
          <p:sp>
            <p:nvSpPr>
              <p:cNvPr id="6965" name="Freeform 557"/>
              <p:cNvSpPr>
                <a:spLocks/>
              </p:cNvSpPr>
              <p:nvPr/>
            </p:nvSpPr>
            <p:spPr bwMode="auto">
              <a:xfrm>
                <a:off x="1149" y="3209"/>
                <a:ext cx="123" cy="93"/>
              </a:xfrm>
              <a:custGeom>
                <a:avLst/>
                <a:gdLst>
                  <a:gd name="T0" fmla="*/ 70 w 123"/>
                  <a:gd name="T1" fmla="*/ 63 h 93"/>
                  <a:gd name="T2" fmla="*/ 60 w 123"/>
                  <a:gd name="T3" fmla="*/ 71 h 93"/>
                  <a:gd name="T4" fmla="*/ 46 w 123"/>
                  <a:gd name="T5" fmla="*/ 91 h 93"/>
                  <a:gd name="T6" fmla="*/ 43 w 123"/>
                  <a:gd name="T7" fmla="*/ 92 h 93"/>
                  <a:gd name="T8" fmla="*/ 42 w 123"/>
                  <a:gd name="T9" fmla="*/ 81 h 93"/>
                  <a:gd name="T10" fmla="*/ 42 w 123"/>
                  <a:gd name="T11" fmla="*/ 66 h 93"/>
                  <a:gd name="T12" fmla="*/ 44 w 123"/>
                  <a:gd name="T13" fmla="*/ 28 h 93"/>
                  <a:gd name="T14" fmla="*/ 33 w 123"/>
                  <a:gd name="T15" fmla="*/ 51 h 93"/>
                  <a:gd name="T16" fmla="*/ 43 w 123"/>
                  <a:gd name="T17" fmla="*/ 22 h 93"/>
                  <a:gd name="T18" fmla="*/ 34 w 123"/>
                  <a:gd name="T19" fmla="*/ 36 h 93"/>
                  <a:gd name="T20" fmla="*/ 29 w 123"/>
                  <a:gd name="T21" fmla="*/ 43 h 93"/>
                  <a:gd name="T22" fmla="*/ 35 w 123"/>
                  <a:gd name="T23" fmla="*/ 25 h 93"/>
                  <a:gd name="T24" fmla="*/ 43 w 123"/>
                  <a:gd name="T25" fmla="*/ 14 h 93"/>
                  <a:gd name="T26" fmla="*/ 23 w 123"/>
                  <a:gd name="T27" fmla="*/ 28 h 93"/>
                  <a:gd name="T28" fmla="*/ 41 w 123"/>
                  <a:gd name="T29" fmla="*/ 12 h 93"/>
                  <a:gd name="T30" fmla="*/ 21 w 123"/>
                  <a:gd name="T31" fmla="*/ 15 h 93"/>
                  <a:gd name="T32" fmla="*/ 0 w 123"/>
                  <a:gd name="T33" fmla="*/ 28 h 93"/>
                  <a:gd name="T34" fmla="*/ 15 w 123"/>
                  <a:gd name="T35" fmla="*/ 14 h 93"/>
                  <a:gd name="T36" fmla="*/ 34 w 123"/>
                  <a:gd name="T37" fmla="*/ 9 h 93"/>
                  <a:gd name="T38" fmla="*/ 55 w 123"/>
                  <a:gd name="T39" fmla="*/ 11 h 93"/>
                  <a:gd name="T40" fmla="*/ 71 w 123"/>
                  <a:gd name="T41" fmla="*/ 1 h 93"/>
                  <a:gd name="T42" fmla="*/ 86 w 123"/>
                  <a:gd name="T43" fmla="*/ 0 h 93"/>
                  <a:gd name="T44" fmla="*/ 103 w 123"/>
                  <a:gd name="T45" fmla="*/ 4 h 93"/>
                  <a:gd name="T46" fmla="*/ 122 w 123"/>
                  <a:gd name="T47" fmla="*/ 14 h 93"/>
                  <a:gd name="T48" fmla="*/ 102 w 123"/>
                  <a:gd name="T49" fmla="*/ 7 h 93"/>
                  <a:gd name="T50" fmla="*/ 97 w 123"/>
                  <a:gd name="T51" fmla="*/ 7 h 93"/>
                  <a:gd name="T52" fmla="*/ 97 w 123"/>
                  <a:gd name="T53" fmla="*/ 11 h 93"/>
                  <a:gd name="T54" fmla="*/ 81 w 123"/>
                  <a:gd name="T55" fmla="*/ 7 h 93"/>
                  <a:gd name="T56" fmla="*/ 97 w 123"/>
                  <a:gd name="T57" fmla="*/ 16 h 93"/>
                  <a:gd name="T58" fmla="*/ 100 w 123"/>
                  <a:gd name="T59" fmla="*/ 21 h 93"/>
                  <a:gd name="T60" fmla="*/ 94 w 123"/>
                  <a:gd name="T61" fmla="*/ 16 h 93"/>
                  <a:gd name="T62" fmla="*/ 100 w 123"/>
                  <a:gd name="T63" fmla="*/ 29 h 93"/>
                  <a:gd name="T64" fmla="*/ 91 w 123"/>
                  <a:gd name="T65" fmla="*/ 19 h 93"/>
                  <a:gd name="T66" fmla="*/ 75 w 123"/>
                  <a:gd name="T67" fmla="*/ 11 h 93"/>
                  <a:gd name="T68" fmla="*/ 92 w 123"/>
                  <a:gd name="T69" fmla="*/ 32 h 93"/>
                  <a:gd name="T70" fmla="*/ 97 w 123"/>
                  <a:gd name="T71" fmla="*/ 43 h 93"/>
                  <a:gd name="T72" fmla="*/ 86 w 123"/>
                  <a:gd name="T73" fmla="*/ 29 h 93"/>
                  <a:gd name="T74" fmla="*/ 92 w 123"/>
                  <a:gd name="T75" fmla="*/ 47 h 93"/>
                  <a:gd name="T76" fmla="*/ 83 w 123"/>
                  <a:gd name="T77" fmla="*/ 29 h 93"/>
                  <a:gd name="T78" fmla="*/ 74 w 123"/>
                  <a:gd name="T79" fmla="*/ 18 h 93"/>
                  <a:gd name="T80" fmla="*/ 79 w 123"/>
                  <a:gd name="T81" fmla="*/ 33 h 93"/>
                  <a:gd name="T82" fmla="*/ 83 w 123"/>
                  <a:gd name="T83" fmla="*/ 47 h 93"/>
                  <a:gd name="T84" fmla="*/ 69 w 123"/>
                  <a:gd name="T85" fmla="*/ 21 h 93"/>
                  <a:gd name="T86" fmla="*/ 74 w 123"/>
                  <a:gd name="T87" fmla="*/ 46 h 93"/>
                  <a:gd name="T88" fmla="*/ 63 w 123"/>
                  <a:gd name="T89" fmla="*/ 19 h 93"/>
                  <a:gd name="T90" fmla="*/ 60 w 123"/>
                  <a:gd name="T91" fmla="*/ 15 h 93"/>
                  <a:gd name="T92" fmla="*/ 60 w 123"/>
                  <a:gd name="T93" fmla="*/ 41 h 93"/>
                  <a:gd name="T94" fmla="*/ 55 w 123"/>
                  <a:gd name="T95" fmla="*/ 57 h 93"/>
                  <a:gd name="T96" fmla="*/ 54 w 123"/>
                  <a:gd name="T97" fmla="*/ 34 h 93"/>
                  <a:gd name="T98" fmla="*/ 54 w 123"/>
                  <a:gd name="T99" fmla="*/ 19 h 93"/>
                  <a:gd name="T100" fmla="*/ 50 w 123"/>
                  <a:gd name="T101" fmla="*/ 50 h 93"/>
                  <a:gd name="T102" fmla="*/ 52 w 123"/>
                  <a:gd name="T103" fmla="*/ 76 h 93"/>
                  <a:gd name="T104" fmla="*/ 62 w 123"/>
                  <a:gd name="T105" fmla="*/ 66 h 93"/>
                  <a:gd name="T106" fmla="*/ 70 w 123"/>
                  <a:gd name="T107" fmla="*/ 63 h 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3"/>
                  <a:gd name="T163" fmla="*/ 0 h 93"/>
                  <a:gd name="T164" fmla="*/ 123 w 123"/>
                  <a:gd name="T165" fmla="*/ 93 h 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3" h="93">
                    <a:moveTo>
                      <a:pt x="70" y="63"/>
                    </a:moveTo>
                    <a:lnTo>
                      <a:pt x="60" y="71"/>
                    </a:lnTo>
                    <a:lnTo>
                      <a:pt x="46" y="91"/>
                    </a:lnTo>
                    <a:lnTo>
                      <a:pt x="43" y="92"/>
                    </a:lnTo>
                    <a:lnTo>
                      <a:pt x="42" y="81"/>
                    </a:lnTo>
                    <a:lnTo>
                      <a:pt x="42" y="66"/>
                    </a:lnTo>
                    <a:lnTo>
                      <a:pt x="44" y="28"/>
                    </a:lnTo>
                    <a:lnTo>
                      <a:pt x="33" y="51"/>
                    </a:lnTo>
                    <a:lnTo>
                      <a:pt x="43" y="22"/>
                    </a:lnTo>
                    <a:lnTo>
                      <a:pt x="34" y="36"/>
                    </a:lnTo>
                    <a:lnTo>
                      <a:pt x="29" y="43"/>
                    </a:lnTo>
                    <a:lnTo>
                      <a:pt x="35" y="25"/>
                    </a:lnTo>
                    <a:lnTo>
                      <a:pt x="43" y="14"/>
                    </a:lnTo>
                    <a:lnTo>
                      <a:pt x="23" y="28"/>
                    </a:lnTo>
                    <a:lnTo>
                      <a:pt x="41" y="12"/>
                    </a:lnTo>
                    <a:lnTo>
                      <a:pt x="21" y="15"/>
                    </a:lnTo>
                    <a:lnTo>
                      <a:pt x="0" y="28"/>
                    </a:lnTo>
                    <a:lnTo>
                      <a:pt x="15" y="14"/>
                    </a:lnTo>
                    <a:lnTo>
                      <a:pt x="34" y="9"/>
                    </a:lnTo>
                    <a:lnTo>
                      <a:pt x="55" y="11"/>
                    </a:lnTo>
                    <a:lnTo>
                      <a:pt x="71" y="1"/>
                    </a:lnTo>
                    <a:lnTo>
                      <a:pt x="86" y="0"/>
                    </a:lnTo>
                    <a:lnTo>
                      <a:pt x="103" y="4"/>
                    </a:lnTo>
                    <a:lnTo>
                      <a:pt x="122" y="14"/>
                    </a:lnTo>
                    <a:lnTo>
                      <a:pt x="102" y="7"/>
                    </a:lnTo>
                    <a:lnTo>
                      <a:pt x="97" y="7"/>
                    </a:lnTo>
                    <a:lnTo>
                      <a:pt x="97" y="11"/>
                    </a:lnTo>
                    <a:lnTo>
                      <a:pt x="81" y="7"/>
                    </a:lnTo>
                    <a:lnTo>
                      <a:pt x="97" y="16"/>
                    </a:lnTo>
                    <a:lnTo>
                      <a:pt x="100" y="21"/>
                    </a:lnTo>
                    <a:lnTo>
                      <a:pt x="94" y="16"/>
                    </a:lnTo>
                    <a:lnTo>
                      <a:pt x="100" y="29"/>
                    </a:lnTo>
                    <a:lnTo>
                      <a:pt x="91" y="19"/>
                    </a:lnTo>
                    <a:lnTo>
                      <a:pt x="75" y="11"/>
                    </a:lnTo>
                    <a:lnTo>
                      <a:pt x="92" y="32"/>
                    </a:lnTo>
                    <a:lnTo>
                      <a:pt x="97" y="43"/>
                    </a:lnTo>
                    <a:lnTo>
                      <a:pt x="86" y="29"/>
                    </a:lnTo>
                    <a:lnTo>
                      <a:pt x="92" y="47"/>
                    </a:lnTo>
                    <a:lnTo>
                      <a:pt x="83" y="29"/>
                    </a:lnTo>
                    <a:lnTo>
                      <a:pt x="74" y="18"/>
                    </a:lnTo>
                    <a:lnTo>
                      <a:pt x="79" y="33"/>
                    </a:lnTo>
                    <a:lnTo>
                      <a:pt x="83" y="47"/>
                    </a:lnTo>
                    <a:lnTo>
                      <a:pt x="69" y="21"/>
                    </a:lnTo>
                    <a:lnTo>
                      <a:pt x="74" y="46"/>
                    </a:lnTo>
                    <a:lnTo>
                      <a:pt x="63" y="19"/>
                    </a:lnTo>
                    <a:lnTo>
                      <a:pt x="60" y="15"/>
                    </a:lnTo>
                    <a:lnTo>
                      <a:pt x="60" y="41"/>
                    </a:lnTo>
                    <a:lnTo>
                      <a:pt x="55" y="57"/>
                    </a:lnTo>
                    <a:lnTo>
                      <a:pt x="54" y="34"/>
                    </a:lnTo>
                    <a:lnTo>
                      <a:pt x="54" y="19"/>
                    </a:lnTo>
                    <a:lnTo>
                      <a:pt x="50" y="50"/>
                    </a:lnTo>
                    <a:lnTo>
                      <a:pt x="52" y="76"/>
                    </a:lnTo>
                    <a:lnTo>
                      <a:pt x="62" y="66"/>
                    </a:lnTo>
                    <a:lnTo>
                      <a:pt x="70" y="63"/>
                    </a:lnTo>
                  </a:path>
                </a:pathLst>
              </a:custGeom>
              <a:solidFill>
                <a:srgbClr val="000000"/>
              </a:solidFill>
              <a:ln w="9525" cap="rnd">
                <a:noFill/>
                <a:round/>
                <a:headEnd/>
                <a:tailEnd/>
              </a:ln>
            </p:spPr>
            <p:txBody>
              <a:bodyPr/>
              <a:lstStyle/>
              <a:p>
                <a:endParaRPr lang="en-US"/>
              </a:p>
            </p:txBody>
          </p:sp>
          <p:sp>
            <p:nvSpPr>
              <p:cNvPr id="6966" name="Freeform 558"/>
              <p:cNvSpPr>
                <a:spLocks/>
              </p:cNvSpPr>
              <p:nvPr/>
            </p:nvSpPr>
            <p:spPr bwMode="auto">
              <a:xfrm>
                <a:off x="1133" y="3234"/>
                <a:ext cx="61" cy="120"/>
              </a:xfrm>
              <a:custGeom>
                <a:avLst/>
                <a:gdLst>
                  <a:gd name="T0" fmla="*/ 53 w 61"/>
                  <a:gd name="T1" fmla="*/ 35 h 120"/>
                  <a:gd name="T2" fmla="*/ 49 w 61"/>
                  <a:gd name="T3" fmla="*/ 48 h 120"/>
                  <a:gd name="T4" fmla="*/ 49 w 61"/>
                  <a:gd name="T5" fmla="*/ 66 h 120"/>
                  <a:gd name="T6" fmla="*/ 43 w 61"/>
                  <a:gd name="T7" fmla="*/ 61 h 120"/>
                  <a:gd name="T8" fmla="*/ 43 w 61"/>
                  <a:gd name="T9" fmla="*/ 51 h 120"/>
                  <a:gd name="T10" fmla="*/ 40 w 61"/>
                  <a:gd name="T11" fmla="*/ 46 h 120"/>
                  <a:gd name="T12" fmla="*/ 37 w 61"/>
                  <a:gd name="T13" fmla="*/ 60 h 120"/>
                  <a:gd name="T14" fmla="*/ 37 w 61"/>
                  <a:gd name="T15" fmla="*/ 74 h 120"/>
                  <a:gd name="T16" fmla="*/ 31 w 61"/>
                  <a:gd name="T17" fmla="*/ 64 h 120"/>
                  <a:gd name="T18" fmla="*/ 28 w 61"/>
                  <a:gd name="T19" fmla="*/ 80 h 120"/>
                  <a:gd name="T20" fmla="*/ 31 w 61"/>
                  <a:gd name="T21" fmla="*/ 95 h 120"/>
                  <a:gd name="T22" fmla="*/ 39 w 61"/>
                  <a:gd name="T23" fmla="*/ 113 h 120"/>
                  <a:gd name="T24" fmla="*/ 23 w 61"/>
                  <a:gd name="T25" fmla="*/ 94 h 120"/>
                  <a:gd name="T26" fmla="*/ 17 w 61"/>
                  <a:gd name="T27" fmla="*/ 119 h 120"/>
                  <a:gd name="T28" fmla="*/ 17 w 61"/>
                  <a:gd name="T29" fmla="*/ 103 h 120"/>
                  <a:gd name="T30" fmla="*/ 13 w 61"/>
                  <a:gd name="T31" fmla="*/ 88 h 120"/>
                  <a:gd name="T32" fmla="*/ 13 w 61"/>
                  <a:gd name="T33" fmla="*/ 80 h 120"/>
                  <a:gd name="T34" fmla="*/ 6 w 61"/>
                  <a:gd name="T35" fmla="*/ 71 h 120"/>
                  <a:gd name="T36" fmla="*/ 0 w 61"/>
                  <a:gd name="T37" fmla="*/ 67 h 120"/>
                  <a:gd name="T38" fmla="*/ 12 w 61"/>
                  <a:gd name="T39" fmla="*/ 58 h 120"/>
                  <a:gd name="T40" fmla="*/ 9 w 61"/>
                  <a:gd name="T41" fmla="*/ 71 h 120"/>
                  <a:gd name="T42" fmla="*/ 17 w 61"/>
                  <a:gd name="T43" fmla="*/ 77 h 120"/>
                  <a:gd name="T44" fmla="*/ 24 w 61"/>
                  <a:gd name="T45" fmla="*/ 53 h 120"/>
                  <a:gd name="T46" fmla="*/ 23 w 61"/>
                  <a:gd name="T47" fmla="*/ 74 h 120"/>
                  <a:gd name="T48" fmla="*/ 35 w 61"/>
                  <a:gd name="T49" fmla="*/ 42 h 120"/>
                  <a:gd name="T50" fmla="*/ 35 w 61"/>
                  <a:gd name="T51" fmla="*/ 51 h 120"/>
                  <a:gd name="T52" fmla="*/ 60 w 61"/>
                  <a:gd name="T53" fmla="*/ 0 h 120"/>
                  <a:gd name="T54" fmla="*/ 46 w 61"/>
                  <a:gd name="T55" fmla="*/ 46 h 120"/>
                  <a:gd name="T56" fmla="*/ 46 w 61"/>
                  <a:gd name="T57" fmla="*/ 51 h 120"/>
                  <a:gd name="T58" fmla="*/ 53 w 61"/>
                  <a:gd name="T59" fmla="*/ 35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120"/>
                  <a:gd name="T92" fmla="*/ 61 w 61"/>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120">
                    <a:moveTo>
                      <a:pt x="53" y="35"/>
                    </a:moveTo>
                    <a:lnTo>
                      <a:pt x="49" y="48"/>
                    </a:lnTo>
                    <a:lnTo>
                      <a:pt x="49" y="66"/>
                    </a:lnTo>
                    <a:lnTo>
                      <a:pt x="43" y="61"/>
                    </a:lnTo>
                    <a:lnTo>
                      <a:pt x="43" y="51"/>
                    </a:lnTo>
                    <a:lnTo>
                      <a:pt x="40" y="46"/>
                    </a:lnTo>
                    <a:lnTo>
                      <a:pt x="37" y="60"/>
                    </a:lnTo>
                    <a:lnTo>
                      <a:pt x="37" y="74"/>
                    </a:lnTo>
                    <a:lnTo>
                      <a:pt x="31" y="64"/>
                    </a:lnTo>
                    <a:lnTo>
                      <a:pt x="28" y="80"/>
                    </a:lnTo>
                    <a:lnTo>
                      <a:pt x="31" y="95"/>
                    </a:lnTo>
                    <a:lnTo>
                      <a:pt x="39" y="113"/>
                    </a:lnTo>
                    <a:lnTo>
                      <a:pt x="23" y="94"/>
                    </a:lnTo>
                    <a:lnTo>
                      <a:pt x="17" y="119"/>
                    </a:lnTo>
                    <a:lnTo>
                      <a:pt x="17" y="103"/>
                    </a:lnTo>
                    <a:lnTo>
                      <a:pt x="13" y="88"/>
                    </a:lnTo>
                    <a:lnTo>
                      <a:pt x="13" y="80"/>
                    </a:lnTo>
                    <a:lnTo>
                      <a:pt x="6" y="71"/>
                    </a:lnTo>
                    <a:lnTo>
                      <a:pt x="0" y="67"/>
                    </a:lnTo>
                    <a:lnTo>
                      <a:pt x="12" y="58"/>
                    </a:lnTo>
                    <a:lnTo>
                      <a:pt x="9" y="71"/>
                    </a:lnTo>
                    <a:lnTo>
                      <a:pt x="17" y="77"/>
                    </a:lnTo>
                    <a:lnTo>
                      <a:pt x="24" y="53"/>
                    </a:lnTo>
                    <a:lnTo>
                      <a:pt x="23" y="74"/>
                    </a:lnTo>
                    <a:lnTo>
                      <a:pt x="35" y="42"/>
                    </a:lnTo>
                    <a:lnTo>
                      <a:pt x="35" y="51"/>
                    </a:lnTo>
                    <a:lnTo>
                      <a:pt x="60" y="0"/>
                    </a:lnTo>
                    <a:lnTo>
                      <a:pt x="46" y="46"/>
                    </a:lnTo>
                    <a:lnTo>
                      <a:pt x="46" y="51"/>
                    </a:lnTo>
                    <a:lnTo>
                      <a:pt x="53" y="35"/>
                    </a:lnTo>
                  </a:path>
                </a:pathLst>
              </a:custGeom>
              <a:solidFill>
                <a:srgbClr val="000000"/>
              </a:solidFill>
              <a:ln w="9525" cap="rnd">
                <a:noFill/>
                <a:round/>
                <a:headEnd/>
                <a:tailEnd/>
              </a:ln>
            </p:spPr>
            <p:txBody>
              <a:bodyPr/>
              <a:lstStyle/>
              <a:p>
                <a:endParaRPr lang="en-US"/>
              </a:p>
            </p:txBody>
          </p:sp>
          <p:sp>
            <p:nvSpPr>
              <p:cNvPr id="6967" name="Freeform 559"/>
              <p:cNvSpPr>
                <a:spLocks/>
              </p:cNvSpPr>
              <p:nvPr/>
            </p:nvSpPr>
            <p:spPr bwMode="auto">
              <a:xfrm>
                <a:off x="1115" y="3302"/>
                <a:ext cx="36" cy="72"/>
              </a:xfrm>
              <a:custGeom>
                <a:avLst/>
                <a:gdLst>
                  <a:gd name="T0" fmla="*/ 15 w 36"/>
                  <a:gd name="T1" fmla="*/ 0 h 72"/>
                  <a:gd name="T2" fmla="*/ 9 w 36"/>
                  <a:gd name="T3" fmla="*/ 1 h 72"/>
                  <a:gd name="T4" fmla="*/ 2 w 36"/>
                  <a:gd name="T5" fmla="*/ 7 h 72"/>
                  <a:gd name="T6" fmla="*/ 0 w 36"/>
                  <a:gd name="T7" fmla="*/ 14 h 72"/>
                  <a:gd name="T8" fmla="*/ 1 w 36"/>
                  <a:gd name="T9" fmla="*/ 22 h 72"/>
                  <a:gd name="T10" fmla="*/ 7 w 36"/>
                  <a:gd name="T11" fmla="*/ 38 h 72"/>
                  <a:gd name="T12" fmla="*/ 14 w 36"/>
                  <a:gd name="T13" fmla="*/ 46 h 72"/>
                  <a:gd name="T14" fmla="*/ 10 w 36"/>
                  <a:gd name="T15" fmla="*/ 52 h 72"/>
                  <a:gd name="T16" fmla="*/ 10 w 36"/>
                  <a:gd name="T17" fmla="*/ 62 h 72"/>
                  <a:gd name="T18" fmla="*/ 14 w 36"/>
                  <a:gd name="T19" fmla="*/ 69 h 72"/>
                  <a:gd name="T20" fmla="*/ 23 w 36"/>
                  <a:gd name="T21" fmla="*/ 71 h 72"/>
                  <a:gd name="T22" fmla="*/ 33 w 36"/>
                  <a:gd name="T23" fmla="*/ 66 h 72"/>
                  <a:gd name="T24" fmla="*/ 35 w 36"/>
                  <a:gd name="T25" fmla="*/ 54 h 72"/>
                  <a:gd name="T26" fmla="*/ 33 w 36"/>
                  <a:gd name="T27" fmla="*/ 49 h 72"/>
                  <a:gd name="T28" fmla="*/ 28 w 36"/>
                  <a:gd name="T29" fmla="*/ 44 h 72"/>
                  <a:gd name="T30" fmla="*/ 23 w 36"/>
                  <a:gd name="T31" fmla="*/ 42 h 72"/>
                  <a:gd name="T32" fmla="*/ 20 w 36"/>
                  <a:gd name="T33" fmla="*/ 44 h 72"/>
                  <a:gd name="T34" fmla="*/ 27 w 36"/>
                  <a:gd name="T35" fmla="*/ 44 h 72"/>
                  <a:gd name="T36" fmla="*/ 31 w 36"/>
                  <a:gd name="T37" fmla="*/ 52 h 72"/>
                  <a:gd name="T38" fmla="*/ 31 w 36"/>
                  <a:gd name="T39" fmla="*/ 58 h 72"/>
                  <a:gd name="T40" fmla="*/ 27 w 36"/>
                  <a:gd name="T41" fmla="*/ 63 h 72"/>
                  <a:gd name="T42" fmla="*/ 21 w 36"/>
                  <a:gd name="T43" fmla="*/ 64 h 72"/>
                  <a:gd name="T44" fmla="*/ 14 w 36"/>
                  <a:gd name="T45" fmla="*/ 62 h 72"/>
                  <a:gd name="T46" fmla="*/ 13 w 36"/>
                  <a:gd name="T47" fmla="*/ 58 h 72"/>
                  <a:gd name="T48" fmla="*/ 13 w 36"/>
                  <a:gd name="T49" fmla="*/ 54 h 72"/>
                  <a:gd name="T50" fmla="*/ 14 w 36"/>
                  <a:gd name="T51" fmla="*/ 48 h 72"/>
                  <a:gd name="T52" fmla="*/ 20 w 36"/>
                  <a:gd name="T53" fmla="*/ 44 h 72"/>
                  <a:gd name="T54" fmla="*/ 14 w 36"/>
                  <a:gd name="T55" fmla="*/ 45 h 72"/>
                  <a:gd name="T56" fmla="*/ 7 w 36"/>
                  <a:gd name="T57" fmla="*/ 36 h 72"/>
                  <a:gd name="T58" fmla="*/ 2 w 36"/>
                  <a:gd name="T59" fmla="*/ 21 h 72"/>
                  <a:gd name="T60" fmla="*/ 2 w 36"/>
                  <a:gd name="T61" fmla="*/ 11 h 72"/>
                  <a:gd name="T62" fmla="*/ 7 w 36"/>
                  <a:gd name="T63" fmla="*/ 6 h 72"/>
                  <a:gd name="T64" fmla="*/ 14 w 36"/>
                  <a:gd name="T65" fmla="*/ 4 h 72"/>
                  <a:gd name="T66" fmla="*/ 27 w 36"/>
                  <a:gd name="T67" fmla="*/ 7 h 72"/>
                  <a:gd name="T68" fmla="*/ 15 w 36"/>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72"/>
                  <a:gd name="T107" fmla="*/ 36 w 3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72">
                    <a:moveTo>
                      <a:pt x="15" y="0"/>
                    </a:moveTo>
                    <a:lnTo>
                      <a:pt x="9" y="1"/>
                    </a:lnTo>
                    <a:lnTo>
                      <a:pt x="2" y="7"/>
                    </a:lnTo>
                    <a:lnTo>
                      <a:pt x="0" y="14"/>
                    </a:lnTo>
                    <a:lnTo>
                      <a:pt x="1" y="22"/>
                    </a:lnTo>
                    <a:lnTo>
                      <a:pt x="7" y="38"/>
                    </a:lnTo>
                    <a:lnTo>
                      <a:pt x="14" y="46"/>
                    </a:lnTo>
                    <a:lnTo>
                      <a:pt x="10" y="52"/>
                    </a:lnTo>
                    <a:lnTo>
                      <a:pt x="10" y="62"/>
                    </a:lnTo>
                    <a:lnTo>
                      <a:pt x="14" y="69"/>
                    </a:lnTo>
                    <a:lnTo>
                      <a:pt x="23" y="71"/>
                    </a:lnTo>
                    <a:lnTo>
                      <a:pt x="33" y="66"/>
                    </a:lnTo>
                    <a:lnTo>
                      <a:pt x="35" y="54"/>
                    </a:lnTo>
                    <a:lnTo>
                      <a:pt x="33" y="49"/>
                    </a:lnTo>
                    <a:lnTo>
                      <a:pt x="28" y="44"/>
                    </a:lnTo>
                    <a:lnTo>
                      <a:pt x="23" y="42"/>
                    </a:lnTo>
                    <a:lnTo>
                      <a:pt x="20" y="44"/>
                    </a:lnTo>
                    <a:lnTo>
                      <a:pt x="27" y="44"/>
                    </a:lnTo>
                    <a:lnTo>
                      <a:pt x="31" y="52"/>
                    </a:lnTo>
                    <a:lnTo>
                      <a:pt x="31" y="58"/>
                    </a:lnTo>
                    <a:lnTo>
                      <a:pt x="27" y="63"/>
                    </a:lnTo>
                    <a:lnTo>
                      <a:pt x="21" y="64"/>
                    </a:lnTo>
                    <a:lnTo>
                      <a:pt x="14" y="62"/>
                    </a:lnTo>
                    <a:lnTo>
                      <a:pt x="13" y="58"/>
                    </a:lnTo>
                    <a:lnTo>
                      <a:pt x="13" y="54"/>
                    </a:lnTo>
                    <a:lnTo>
                      <a:pt x="14" y="48"/>
                    </a:lnTo>
                    <a:lnTo>
                      <a:pt x="20" y="44"/>
                    </a:lnTo>
                    <a:lnTo>
                      <a:pt x="14" y="45"/>
                    </a:lnTo>
                    <a:lnTo>
                      <a:pt x="7" y="36"/>
                    </a:lnTo>
                    <a:lnTo>
                      <a:pt x="2" y="21"/>
                    </a:lnTo>
                    <a:lnTo>
                      <a:pt x="2" y="11"/>
                    </a:lnTo>
                    <a:lnTo>
                      <a:pt x="7" y="6"/>
                    </a:lnTo>
                    <a:lnTo>
                      <a:pt x="14" y="4"/>
                    </a:lnTo>
                    <a:lnTo>
                      <a:pt x="27" y="7"/>
                    </a:lnTo>
                    <a:lnTo>
                      <a:pt x="15" y="0"/>
                    </a:lnTo>
                  </a:path>
                </a:pathLst>
              </a:custGeom>
              <a:solidFill>
                <a:srgbClr val="000000"/>
              </a:solidFill>
              <a:ln w="9525" cap="rnd">
                <a:noFill/>
                <a:round/>
                <a:headEnd/>
                <a:tailEnd/>
              </a:ln>
            </p:spPr>
            <p:txBody>
              <a:bodyPr/>
              <a:lstStyle/>
              <a:p>
                <a:endParaRPr lang="en-US"/>
              </a:p>
            </p:txBody>
          </p:sp>
          <p:sp>
            <p:nvSpPr>
              <p:cNvPr id="6968" name="Freeform 560"/>
              <p:cNvSpPr>
                <a:spLocks/>
              </p:cNvSpPr>
              <p:nvPr/>
            </p:nvSpPr>
            <p:spPr bwMode="auto">
              <a:xfrm>
                <a:off x="1124" y="3311"/>
                <a:ext cx="26" cy="36"/>
              </a:xfrm>
              <a:custGeom>
                <a:avLst/>
                <a:gdLst>
                  <a:gd name="T0" fmla="*/ 22 w 26"/>
                  <a:gd name="T1" fmla="*/ 5 h 36"/>
                  <a:gd name="T2" fmla="*/ 18 w 26"/>
                  <a:gd name="T3" fmla="*/ 7 h 36"/>
                  <a:gd name="T4" fmla="*/ 8 w 26"/>
                  <a:gd name="T5" fmla="*/ 0 h 36"/>
                  <a:gd name="T6" fmla="*/ 1 w 26"/>
                  <a:gd name="T7" fmla="*/ 2 h 36"/>
                  <a:gd name="T8" fmla="*/ 0 w 26"/>
                  <a:gd name="T9" fmla="*/ 7 h 36"/>
                  <a:gd name="T10" fmla="*/ 2 w 26"/>
                  <a:gd name="T11" fmla="*/ 4 h 36"/>
                  <a:gd name="T12" fmla="*/ 8 w 26"/>
                  <a:gd name="T13" fmla="*/ 4 h 36"/>
                  <a:gd name="T14" fmla="*/ 12 w 26"/>
                  <a:gd name="T15" fmla="*/ 8 h 36"/>
                  <a:gd name="T16" fmla="*/ 5 w 26"/>
                  <a:gd name="T17" fmla="*/ 17 h 36"/>
                  <a:gd name="T18" fmla="*/ 7 w 26"/>
                  <a:gd name="T19" fmla="*/ 25 h 36"/>
                  <a:gd name="T20" fmla="*/ 13 w 26"/>
                  <a:gd name="T21" fmla="*/ 27 h 36"/>
                  <a:gd name="T22" fmla="*/ 17 w 26"/>
                  <a:gd name="T23" fmla="*/ 35 h 36"/>
                  <a:gd name="T24" fmla="*/ 21 w 26"/>
                  <a:gd name="T25" fmla="*/ 35 h 36"/>
                  <a:gd name="T26" fmla="*/ 17 w 26"/>
                  <a:gd name="T27" fmla="*/ 27 h 36"/>
                  <a:gd name="T28" fmla="*/ 17 w 26"/>
                  <a:gd name="T29" fmla="*/ 22 h 36"/>
                  <a:gd name="T30" fmla="*/ 25 w 26"/>
                  <a:gd name="T31" fmla="*/ 13 h 36"/>
                  <a:gd name="T32" fmla="*/ 22 w 26"/>
                  <a:gd name="T33" fmla="*/ 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6"/>
                  <a:gd name="T53" fmla="*/ 26 w 2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6">
                    <a:moveTo>
                      <a:pt x="22" y="5"/>
                    </a:moveTo>
                    <a:lnTo>
                      <a:pt x="18" y="7"/>
                    </a:lnTo>
                    <a:lnTo>
                      <a:pt x="8" y="0"/>
                    </a:lnTo>
                    <a:lnTo>
                      <a:pt x="1" y="2"/>
                    </a:lnTo>
                    <a:lnTo>
                      <a:pt x="0" y="7"/>
                    </a:lnTo>
                    <a:lnTo>
                      <a:pt x="2" y="4"/>
                    </a:lnTo>
                    <a:lnTo>
                      <a:pt x="8" y="4"/>
                    </a:lnTo>
                    <a:lnTo>
                      <a:pt x="12" y="8"/>
                    </a:lnTo>
                    <a:lnTo>
                      <a:pt x="5" y="17"/>
                    </a:lnTo>
                    <a:lnTo>
                      <a:pt x="7" y="25"/>
                    </a:lnTo>
                    <a:lnTo>
                      <a:pt x="13" y="27"/>
                    </a:lnTo>
                    <a:lnTo>
                      <a:pt x="17" y="35"/>
                    </a:lnTo>
                    <a:lnTo>
                      <a:pt x="21" y="35"/>
                    </a:lnTo>
                    <a:lnTo>
                      <a:pt x="17" y="27"/>
                    </a:lnTo>
                    <a:lnTo>
                      <a:pt x="17" y="22"/>
                    </a:lnTo>
                    <a:lnTo>
                      <a:pt x="25" y="13"/>
                    </a:lnTo>
                    <a:lnTo>
                      <a:pt x="22" y="5"/>
                    </a:lnTo>
                  </a:path>
                </a:pathLst>
              </a:custGeom>
              <a:solidFill>
                <a:srgbClr val="000000"/>
              </a:solidFill>
              <a:ln w="9525" cap="rnd">
                <a:noFill/>
                <a:round/>
                <a:headEnd/>
                <a:tailEnd/>
              </a:ln>
            </p:spPr>
            <p:txBody>
              <a:bodyPr/>
              <a:lstStyle/>
              <a:p>
                <a:endParaRPr lang="en-US"/>
              </a:p>
            </p:txBody>
          </p:sp>
          <p:sp>
            <p:nvSpPr>
              <p:cNvPr id="6969" name="Freeform 561"/>
              <p:cNvSpPr>
                <a:spLocks/>
              </p:cNvSpPr>
              <p:nvPr/>
            </p:nvSpPr>
            <p:spPr bwMode="auto">
              <a:xfrm>
                <a:off x="1073" y="3241"/>
                <a:ext cx="100" cy="149"/>
              </a:xfrm>
              <a:custGeom>
                <a:avLst/>
                <a:gdLst>
                  <a:gd name="T0" fmla="*/ 71 w 100"/>
                  <a:gd name="T1" fmla="*/ 0 h 149"/>
                  <a:gd name="T2" fmla="*/ 50 w 100"/>
                  <a:gd name="T3" fmla="*/ 29 h 149"/>
                  <a:gd name="T4" fmla="*/ 46 w 100"/>
                  <a:gd name="T5" fmla="*/ 50 h 149"/>
                  <a:gd name="T6" fmla="*/ 40 w 100"/>
                  <a:gd name="T7" fmla="*/ 64 h 149"/>
                  <a:gd name="T8" fmla="*/ 40 w 100"/>
                  <a:gd name="T9" fmla="*/ 87 h 149"/>
                  <a:gd name="T10" fmla="*/ 44 w 100"/>
                  <a:gd name="T11" fmla="*/ 93 h 149"/>
                  <a:gd name="T12" fmla="*/ 38 w 100"/>
                  <a:gd name="T13" fmla="*/ 102 h 149"/>
                  <a:gd name="T14" fmla="*/ 25 w 100"/>
                  <a:gd name="T15" fmla="*/ 110 h 149"/>
                  <a:gd name="T16" fmla="*/ 18 w 100"/>
                  <a:gd name="T17" fmla="*/ 120 h 149"/>
                  <a:gd name="T18" fmla="*/ 16 w 100"/>
                  <a:gd name="T19" fmla="*/ 129 h 149"/>
                  <a:gd name="T20" fmla="*/ 0 w 100"/>
                  <a:gd name="T21" fmla="*/ 148 h 149"/>
                  <a:gd name="T22" fmla="*/ 21 w 100"/>
                  <a:gd name="T23" fmla="*/ 129 h 149"/>
                  <a:gd name="T24" fmla="*/ 25 w 100"/>
                  <a:gd name="T25" fmla="*/ 117 h 149"/>
                  <a:gd name="T26" fmla="*/ 36 w 100"/>
                  <a:gd name="T27" fmla="*/ 107 h 149"/>
                  <a:gd name="T28" fmla="*/ 46 w 100"/>
                  <a:gd name="T29" fmla="*/ 99 h 149"/>
                  <a:gd name="T30" fmla="*/ 46 w 100"/>
                  <a:gd name="T31" fmla="*/ 102 h 149"/>
                  <a:gd name="T32" fmla="*/ 29 w 100"/>
                  <a:gd name="T33" fmla="*/ 134 h 149"/>
                  <a:gd name="T34" fmla="*/ 50 w 100"/>
                  <a:gd name="T35" fmla="*/ 105 h 149"/>
                  <a:gd name="T36" fmla="*/ 52 w 100"/>
                  <a:gd name="T37" fmla="*/ 106 h 149"/>
                  <a:gd name="T38" fmla="*/ 41 w 100"/>
                  <a:gd name="T39" fmla="*/ 129 h 149"/>
                  <a:gd name="T40" fmla="*/ 58 w 100"/>
                  <a:gd name="T41" fmla="*/ 107 h 149"/>
                  <a:gd name="T42" fmla="*/ 51 w 100"/>
                  <a:gd name="T43" fmla="*/ 97 h 149"/>
                  <a:gd name="T44" fmla="*/ 44 w 100"/>
                  <a:gd name="T45" fmla="*/ 82 h 149"/>
                  <a:gd name="T46" fmla="*/ 44 w 100"/>
                  <a:gd name="T47" fmla="*/ 70 h 149"/>
                  <a:gd name="T48" fmla="*/ 51 w 100"/>
                  <a:gd name="T49" fmla="*/ 62 h 149"/>
                  <a:gd name="T50" fmla="*/ 69 w 100"/>
                  <a:gd name="T51" fmla="*/ 47 h 149"/>
                  <a:gd name="T52" fmla="*/ 87 w 100"/>
                  <a:gd name="T53" fmla="*/ 26 h 149"/>
                  <a:gd name="T54" fmla="*/ 71 w 100"/>
                  <a:gd name="T55" fmla="*/ 42 h 149"/>
                  <a:gd name="T56" fmla="*/ 85 w 100"/>
                  <a:gd name="T57" fmla="*/ 20 h 149"/>
                  <a:gd name="T58" fmla="*/ 99 w 100"/>
                  <a:gd name="T59" fmla="*/ 0 h 149"/>
                  <a:gd name="T60" fmla="*/ 76 w 100"/>
                  <a:gd name="T61" fmla="*/ 30 h 149"/>
                  <a:gd name="T62" fmla="*/ 52 w 100"/>
                  <a:gd name="T63" fmla="*/ 50 h 149"/>
                  <a:gd name="T64" fmla="*/ 71 w 100"/>
                  <a:gd name="T65" fmla="*/ 20 h 149"/>
                  <a:gd name="T66" fmla="*/ 91 w 100"/>
                  <a:gd name="T67" fmla="*/ 0 h 149"/>
                  <a:gd name="T68" fmla="*/ 71 w 100"/>
                  <a:gd name="T69" fmla="*/ 15 h 149"/>
                  <a:gd name="T70" fmla="*/ 55 w 100"/>
                  <a:gd name="T71" fmla="*/ 30 h 149"/>
                  <a:gd name="T72" fmla="*/ 66 w 100"/>
                  <a:gd name="T73" fmla="*/ 10 h 149"/>
                  <a:gd name="T74" fmla="*/ 71 w 100"/>
                  <a:gd name="T75" fmla="*/ 0 h 1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49"/>
                  <a:gd name="T116" fmla="*/ 100 w 100"/>
                  <a:gd name="T117" fmla="*/ 149 h 1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49">
                    <a:moveTo>
                      <a:pt x="71" y="0"/>
                    </a:moveTo>
                    <a:lnTo>
                      <a:pt x="50" y="29"/>
                    </a:lnTo>
                    <a:lnTo>
                      <a:pt x="46" y="50"/>
                    </a:lnTo>
                    <a:lnTo>
                      <a:pt x="40" y="64"/>
                    </a:lnTo>
                    <a:lnTo>
                      <a:pt x="40" y="87"/>
                    </a:lnTo>
                    <a:lnTo>
                      <a:pt x="44" y="93"/>
                    </a:lnTo>
                    <a:lnTo>
                      <a:pt x="38" y="102"/>
                    </a:lnTo>
                    <a:lnTo>
                      <a:pt x="25" y="110"/>
                    </a:lnTo>
                    <a:lnTo>
                      <a:pt x="18" y="120"/>
                    </a:lnTo>
                    <a:lnTo>
                      <a:pt x="16" y="129"/>
                    </a:lnTo>
                    <a:lnTo>
                      <a:pt x="0" y="148"/>
                    </a:lnTo>
                    <a:lnTo>
                      <a:pt x="21" y="129"/>
                    </a:lnTo>
                    <a:lnTo>
                      <a:pt x="25" y="117"/>
                    </a:lnTo>
                    <a:lnTo>
                      <a:pt x="36" y="107"/>
                    </a:lnTo>
                    <a:lnTo>
                      <a:pt x="46" y="99"/>
                    </a:lnTo>
                    <a:lnTo>
                      <a:pt x="46" y="102"/>
                    </a:lnTo>
                    <a:lnTo>
                      <a:pt x="29" y="134"/>
                    </a:lnTo>
                    <a:lnTo>
                      <a:pt x="50" y="105"/>
                    </a:lnTo>
                    <a:lnTo>
                      <a:pt x="52" y="106"/>
                    </a:lnTo>
                    <a:lnTo>
                      <a:pt x="41" y="129"/>
                    </a:lnTo>
                    <a:lnTo>
                      <a:pt x="58" y="107"/>
                    </a:lnTo>
                    <a:lnTo>
                      <a:pt x="51" y="97"/>
                    </a:lnTo>
                    <a:lnTo>
                      <a:pt x="44" y="82"/>
                    </a:lnTo>
                    <a:lnTo>
                      <a:pt x="44" y="70"/>
                    </a:lnTo>
                    <a:lnTo>
                      <a:pt x="51" y="62"/>
                    </a:lnTo>
                    <a:lnTo>
                      <a:pt x="69" y="47"/>
                    </a:lnTo>
                    <a:lnTo>
                      <a:pt x="87" y="26"/>
                    </a:lnTo>
                    <a:lnTo>
                      <a:pt x="71" y="42"/>
                    </a:lnTo>
                    <a:lnTo>
                      <a:pt x="85" y="20"/>
                    </a:lnTo>
                    <a:lnTo>
                      <a:pt x="99" y="0"/>
                    </a:lnTo>
                    <a:lnTo>
                      <a:pt x="76" y="30"/>
                    </a:lnTo>
                    <a:lnTo>
                      <a:pt x="52" y="50"/>
                    </a:lnTo>
                    <a:lnTo>
                      <a:pt x="71" y="20"/>
                    </a:lnTo>
                    <a:lnTo>
                      <a:pt x="91" y="0"/>
                    </a:lnTo>
                    <a:lnTo>
                      <a:pt x="71" y="15"/>
                    </a:lnTo>
                    <a:lnTo>
                      <a:pt x="55" y="30"/>
                    </a:lnTo>
                    <a:lnTo>
                      <a:pt x="66" y="10"/>
                    </a:lnTo>
                    <a:lnTo>
                      <a:pt x="71" y="0"/>
                    </a:lnTo>
                  </a:path>
                </a:pathLst>
              </a:custGeom>
              <a:solidFill>
                <a:srgbClr val="000000"/>
              </a:solidFill>
              <a:ln w="9525" cap="rnd">
                <a:noFill/>
                <a:round/>
                <a:headEnd/>
                <a:tailEnd/>
              </a:ln>
            </p:spPr>
            <p:txBody>
              <a:bodyPr/>
              <a:lstStyle/>
              <a:p>
                <a:endParaRPr lang="en-US"/>
              </a:p>
            </p:txBody>
          </p:sp>
          <p:sp>
            <p:nvSpPr>
              <p:cNvPr id="6970" name="Freeform 562"/>
              <p:cNvSpPr>
                <a:spLocks/>
              </p:cNvSpPr>
              <p:nvPr/>
            </p:nvSpPr>
            <p:spPr bwMode="auto">
              <a:xfrm>
                <a:off x="1151" y="3329"/>
                <a:ext cx="121" cy="82"/>
              </a:xfrm>
              <a:custGeom>
                <a:avLst/>
                <a:gdLst>
                  <a:gd name="T0" fmla="*/ 4 w 121"/>
                  <a:gd name="T1" fmla="*/ 0 h 82"/>
                  <a:gd name="T2" fmla="*/ 2 w 121"/>
                  <a:gd name="T3" fmla="*/ 27 h 82"/>
                  <a:gd name="T4" fmla="*/ 5 w 121"/>
                  <a:gd name="T5" fmla="*/ 39 h 82"/>
                  <a:gd name="T6" fmla="*/ 10 w 121"/>
                  <a:gd name="T7" fmla="*/ 46 h 82"/>
                  <a:gd name="T8" fmla="*/ 20 w 121"/>
                  <a:gd name="T9" fmla="*/ 53 h 82"/>
                  <a:gd name="T10" fmla="*/ 35 w 121"/>
                  <a:gd name="T11" fmla="*/ 63 h 82"/>
                  <a:gd name="T12" fmla="*/ 50 w 121"/>
                  <a:gd name="T13" fmla="*/ 72 h 82"/>
                  <a:gd name="T14" fmla="*/ 60 w 121"/>
                  <a:gd name="T15" fmla="*/ 78 h 82"/>
                  <a:gd name="T16" fmla="*/ 67 w 121"/>
                  <a:gd name="T17" fmla="*/ 79 h 82"/>
                  <a:gd name="T18" fmla="*/ 77 w 121"/>
                  <a:gd name="T19" fmla="*/ 78 h 82"/>
                  <a:gd name="T20" fmla="*/ 86 w 121"/>
                  <a:gd name="T21" fmla="*/ 75 h 82"/>
                  <a:gd name="T22" fmla="*/ 91 w 121"/>
                  <a:gd name="T23" fmla="*/ 68 h 82"/>
                  <a:gd name="T24" fmla="*/ 102 w 121"/>
                  <a:gd name="T25" fmla="*/ 51 h 82"/>
                  <a:gd name="T26" fmla="*/ 113 w 121"/>
                  <a:gd name="T27" fmla="*/ 27 h 82"/>
                  <a:gd name="T28" fmla="*/ 118 w 121"/>
                  <a:gd name="T29" fmla="*/ 16 h 82"/>
                  <a:gd name="T30" fmla="*/ 118 w 121"/>
                  <a:gd name="T31" fmla="*/ 4 h 82"/>
                  <a:gd name="T32" fmla="*/ 120 w 121"/>
                  <a:gd name="T33" fmla="*/ 18 h 82"/>
                  <a:gd name="T34" fmla="*/ 114 w 121"/>
                  <a:gd name="T35" fmla="*/ 31 h 82"/>
                  <a:gd name="T36" fmla="*/ 100 w 121"/>
                  <a:gd name="T37" fmla="*/ 57 h 82"/>
                  <a:gd name="T38" fmla="*/ 89 w 121"/>
                  <a:gd name="T39" fmla="*/ 73 h 82"/>
                  <a:gd name="T40" fmla="*/ 86 w 121"/>
                  <a:gd name="T41" fmla="*/ 78 h 82"/>
                  <a:gd name="T42" fmla="*/ 77 w 121"/>
                  <a:gd name="T43" fmla="*/ 79 h 82"/>
                  <a:gd name="T44" fmla="*/ 67 w 121"/>
                  <a:gd name="T45" fmla="*/ 81 h 82"/>
                  <a:gd name="T46" fmla="*/ 52 w 121"/>
                  <a:gd name="T47" fmla="*/ 76 h 82"/>
                  <a:gd name="T48" fmla="*/ 30 w 121"/>
                  <a:gd name="T49" fmla="*/ 66 h 82"/>
                  <a:gd name="T50" fmla="*/ 9 w 121"/>
                  <a:gd name="T51" fmla="*/ 49 h 82"/>
                  <a:gd name="T52" fmla="*/ 2 w 121"/>
                  <a:gd name="T53" fmla="*/ 41 h 82"/>
                  <a:gd name="T54" fmla="*/ 0 w 121"/>
                  <a:gd name="T55" fmla="*/ 32 h 82"/>
                  <a:gd name="T56" fmla="*/ 0 w 121"/>
                  <a:gd name="T57" fmla="*/ 19 h 82"/>
                  <a:gd name="T58" fmla="*/ 1 w 121"/>
                  <a:gd name="T59" fmla="*/ 4 h 82"/>
                  <a:gd name="T60" fmla="*/ 4 w 121"/>
                  <a:gd name="T61" fmla="*/ 0 h 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1"/>
                  <a:gd name="T94" fmla="*/ 0 h 82"/>
                  <a:gd name="T95" fmla="*/ 121 w 121"/>
                  <a:gd name="T96" fmla="*/ 82 h 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1" h="82">
                    <a:moveTo>
                      <a:pt x="4" y="0"/>
                    </a:moveTo>
                    <a:lnTo>
                      <a:pt x="2" y="27"/>
                    </a:lnTo>
                    <a:lnTo>
                      <a:pt x="5" y="39"/>
                    </a:lnTo>
                    <a:lnTo>
                      <a:pt x="10" y="46"/>
                    </a:lnTo>
                    <a:lnTo>
                      <a:pt x="20" y="53"/>
                    </a:lnTo>
                    <a:lnTo>
                      <a:pt x="35" y="63"/>
                    </a:lnTo>
                    <a:lnTo>
                      <a:pt x="50" y="72"/>
                    </a:lnTo>
                    <a:lnTo>
                      <a:pt x="60" y="78"/>
                    </a:lnTo>
                    <a:lnTo>
                      <a:pt x="67" y="79"/>
                    </a:lnTo>
                    <a:lnTo>
                      <a:pt x="77" y="78"/>
                    </a:lnTo>
                    <a:lnTo>
                      <a:pt x="86" y="75"/>
                    </a:lnTo>
                    <a:lnTo>
                      <a:pt x="91" y="68"/>
                    </a:lnTo>
                    <a:lnTo>
                      <a:pt x="102" y="51"/>
                    </a:lnTo>
                    <a:lnTo>
                      <a:pt x="113" y="27"/>
                    </a:lnTo>
                    <a:lnTo>
                      <a:pt x="118" y="16"/>
                    </a:lnTo>
                    <a:lnTo>
                      <a:pt x="118" y="4"/>
                    </a:lnTo>
                    <a:lnTo>
                      <a:pt x="120" y="18"/>
                    </a:lnTo>
                    <a:lnTo>
                      <a:pt x="114" y="31"/>
                    </a:lnTo>
                    <a:lnTo>
                      <a:pt x="100" y="57"/>
                    </a:lnTo>
                    <a:lnTo>
                      <a:pt x="89" y="73"/>
                    </a:lnTo>
                    <a:lnTo>
                      <a:pt x="86" y="78"/>
                    </a:lnTo>
                    <a:lnTo>
                      <a:pt x="77" y="79"/>
                    </a:lnTo>
                    <a:lnTo>
                      <a:pt x="67" y="81"/>
                    </a:lnTo>
                    <a:lnTo>
                      <a:pt x="52" y="76"/>
                    </a:lnTo>
                    <a:lnTo>
                      <a:pt x="30" y="66"/>
                    </a:lnTo>
                    <a:lnTo>
                      <a:pt x="9" y="49"/>
                    </a:lnTo>
                    <a:lnTo>
                      <a:pt x="2" y="41"/>
                    </a:lnTo>
                    <a:lnTo>
                      <a:pt x="0" y="32"/>
                    </a:lnTo>
                    <a:lnTo>
                      <a:pt x="0" y="19"/>
                    </a:lnTo>
                    <a:lnTo>
                      <a:pt x="1" y="4"/>
                    </a:lnTo>
                    <a:lnTo>
                      <a:pt x="4" y="0"/>
                    </a:lnTo>
                  </a:path>
                </a:pathLst>
              </a:custGeom>
              <a:solidFill>
                <a:srgbClr val="000000"/>
              </a:solidFill>
              <a:ln w="9525" cap="rnd">
                <a:noFill/>
                <a:round/>
                <a:headEnd/>
                <a:tailEnd/>
              </a:ln>
            </p:spPr>
            <p:txBody>
              <a:bodyPr/>
              <a:lstStyle/>
              <a:p>
                <a:endParaRPr lang="en-US"/>
              </a:p>
            </p:txBody>
          </p:sp>
          <p:sp>
            <p:nvSpPr>
              <p:cNvPr id="6971" name="Freeform 563"/>
              <p:cNvSpPr>
                <a:spLocks/>
              </p:cNvSpPr>
              <p:nvPr/>
            </p:nvSpPr>
            <p:spPr bwMode="auto">
              <a:xfrm>
                <a:off x="1070" y="3370"/>
                <a:ext cx="196" cy="286"/>
              </a:xfrm>
              <a:custGeom>
                <a:avLst/>
                <a:gdLst>
                  <a:gd name="T0" fmla="*/ 122 w 196"/>
                  <a:gd name="T1" fmla="*/ 28 h 286"/>
                  <a:gd name="T2" fmla="*/ 111 w 196"/>
                  <a:gd name="T3" fmla="*/ 41 h 286"/>
                  <a:gd name="T4" fmla="*/ 117 w 196"/>
                  <a:gd name="T5" fmla="*/ 62 h 286"/>
                  <a:gd name="T6" fmla="*/ 104 w 196"/>
                  <a:gd name="T7" fmla="*/ 88 h 286"/>
                  <a:gd name="T8" fmla="*/ 109 w 196"/>
                  <a:gd name="T9" fmla="*/ 106 h 286"/>
                  <a:gd name="T10" fmla="*/ 117 w 196"/>
                  <a:gd name="T11" fmla="*/ 108 h 286"/>
                  <a:gd name="T12" fmla="*/ 123 w 196"/>
                  <a:gd name="T13" fmla="*/ 102 h 286"/>
                  <a:gd name="T14" fmla="*/ 117 w 196"/>
                  <a:gd name="T15" fmla="*/ 103 h 286"/>
                  <a:gd name="T16" fmla="*/ 110 w 196"/>
                  <a:gd name="T17" fmla="*/ 102 h 286"/>
                  <a:gd name="T18" fmla="*/ 109 w 196"/>
                  <a:gd name="T19" fmla="*/ 96 h 286"/>
                  <a:gd name="T20" fmla="*/ 114 w 196"/>
                  <a:gd name="T21" fmla="*/ 88 h 286"/>
                  <a:gd name="T22" fmla="*/ 123 w 196"/>
                  <a:gd name="T23" fmla="*/ 82 h 286"/>
                  <a:gd name="T24" fmla="*/ 127 w 196"/>
                  <a:gd name="T25" fmla="*/ 95 h 286"/>
                  <a:gd name="T26" fmla="*/ 131 w 196"/>
                  <a:gd name="T27" fmla="*/ 78 h 286"/>
                  <a:gd name="T28" fmla="*/ 142 w 196"/>
                  <a:gd name="T29" fmla="*/ 65 h 286"/>
                  <a:gd name="T30" fmla="*/ 141 w 196"/>
                  <a:gd name="T31" fmla="*/ 86 h 286"/>
                  <a:gd name="T32" fmla="*/ 134 w 196"/>
                  <a:gd name="T33" fmla="*/ 113 h 286"/>
                  <a:gd name="T34" fmla="*/ 125 w 196"/>
                  <a:gd name="T35" fmla="*/ 131 h 286"/>
                  <a:gd name="T36" fmla="*/ 109 w 196"/>
                  <a:gd name="T37" fmla="*/ 150 h 286"/>
                  <a:gd name="T38" fmla="*/ 92 w 196"/>
                  <a:gd name="T39" fmla="*/ 130 h 286"/>
                  <a:gd name="T40" fmla="*/ 68 w 196"/>
                  <a:gd name="T41" fmla="*/ 96 h 286"/>
                  <a:gd name="T42" fmla="*/ 73 w 196"/>
                  <a:gd name="T43" fmla="*/ 77 h 286"/>
                  <a:gd name="T44" fmla="*/ 61 w 196"/>
                  <a:gd name="T45" fmla="*/ 37 h 286"/>
                  <a:gd name="T46" fmla="*/ 61 w 196"/>
                  <a:gd name="T47" fmla="*/ 8 h 286"/>
                  <a:gd name="T48" fmla="*/ 69 w 196"/>
                  <a:gd name="T49" fmla="*/ 0 h 286"/>
                  <a:gd name="T50" fmla="*/ 63 w 196"/>
                  <a:gd name="T51" fmla="*/ 3 h 286"/>
                  <a:gd name="T52" fmla="*/ 60 w 196"/>
                  <a:gd name="T53" fmla="*/ 0 h 286"/>
                  <a:gd name="T54" fmla="*/ 58 w 196"/>
                  <a:gd name="T55" fmla="*/ 12 h 286"/>
                  <a:gd name="T56" fmla="*/ 59 w 196"/>
                  <a:gd name="T57" fmla="*/ 47 h 286"/>
                  <a:gd name="T58" fmla="*/ 66 w 196"/>
                  <a:gd name="T59" fmla="*/ 95 h 286"/>
                  <a:gd name="T60" fmla="*/ 68 w 196"/>
                  <a:gd name="T61" fmla="*/ 155 h 286"/>
                  <a:gd name="T62" fmla="*/ 69 w 196"/>
                  <a:gd name="T63" fmla="*/ 207 h 286"/>
                  <a:gd name="T64" fmla="*/ 63 w 196"/>
                  <a:gd name="T65" fmla="*/ 263 h 286"/>
                  <a:gd name="T66" fmla="*/ 2 w 196"/>
                  <a:gd name="T67" fmla="*/ 282 h 286"/>
                  <a:gd name="T68" fmla="*/ 0 w 196"/>
                  <a:gd name="T69" fmla="*/ 285 h 286"/>
                  <a:gd name="T70" fmla="*/ 43 w 196"/>
                  <a:gd name="T71" fmla="*/ 275 h 286"/>
                  <a:gd name="T72" fmla="*/ 89 w 196"/>
                  <a:gd name="T73" fmla="*/ 255 h 286"/>
                  <a:gd name="T74" fmla="*/ 122 w 196"/>
                  <a:gd name="T75" fmla="*/ 237 h 286"/>
                  <a:gd name="T76" fmla="*/ 141 w 196"/>
                  <a:gd name="T77" fmla="*/ 214 h 286"/>
                  <a:gd name="T78" fmla="*/ 166 w 196"/>
                  <a:gd name="T79" fmla="*/ 187 h 286"/>
                  <a:gd name="T80" fmla="*/ 175 w 196"/>
                  <a:gd name="T81" fmla="*/ 183 h 286"/>
                  <a:gd name="T82" fmla="*/ 195 w 196"/>
                  <a:gd name="T83" fmla="*/ 177 h 286"/>
                  <a:gd name="T84" fmla="*/ 164 w 196"/>
                  <a:gd name="T85" fmla="*/ 185 h 286"/>
                  <a:gd name="T86" fmla="*/ 152 w 196"/>
                  <a:gd name="T87" fmla="*/ 195 h 286"/>
                  <a:gd name="T88" fmla="*/ 153 w 196"/>
                  <a:gd name="T89" fmla="*/ 100 h 286"/>
                  <a:gd name="T90" fmla="*/ 153 w 196"/>
                  <a:gd name="T91" fmla="*/ 44 h 286"/>
                  <a:gd name="T92" fmla="*/ 152 w 196"/>
                  <a:gd name="T93" fmla="*/ 40 h 286"/>
                  <a:gd name="T94" fmla="*/ 136 w 196"/>
                  <a:gd name="T95" fmla="*/ 35 h 286"/>
                  <a:gd name="T96" fmla="*/ 122 w 196"/>
                  <a:gd name="T97" fmla="*/ 28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86"/>
                  <a:gd name="T149" fmla="*/ 196 w 196"/>
                  <a:gd name="T150" fmla="*/ 286 h 2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86">
                    <a:moveTo>
                      <a:pt x="122" y="28"/>
                    </a:moveTo>
                    <a:lnTo>
                      <a:pt x="111" y="41"/>
                    </a:lnTo>
                    <a:lnTo>
                      <a:pt x="117" y="62"/>
                    </a:lnTo>
                    <a:lnTo>
                      <a:pt x="104" y="88"/>
                    </a:lnTo>
                    <a:lnTo>
                      <a:pt x="109" y="106"/>
                    </a:lnTo>
                    <a:lnTo>
                      <a:pt x="117" y="108"/>
                    </a:lnTo>
                    <a:lnTo>
                      <a:pt x="123" y="102"/>
                    </a:lnTo>
                    <a:lnTo>
                      <a:pt x="117" y="103"/>
                    </a:lnTo>
                    <a:lnTo>
                      <a:pt x="110" y="102"/>
                    </a:lnTo>
                    <a:lnTo>
                      <a:pt x="109" y="96"/>
                    </a:lnTo>
                    <a:lnTo>
                      <a:pt x="114" y="88"/>
                    </a:lnTo>
                    <a:lnTo>
                      <a:pt x="123" y="82"/>
                    </a:lnTo>
                    <a:lnTo>
                      <a:pt x="127" y="95"/>
                    </a:lnTo>
                    <a:lnTo>
                      <a:pt x="131" y="78"/>
                    </a:lnTo>
                    <a:lnTo>
                      <a:pt x="142" y="65"/>
                    </a:lnTo>
                    <a:lnTo>
                      <a:pt x="141" y="86"/>
                    </a:lnTo>
                    <a:lnTo>
                      <a:pt x="134" y="113"/>
                    </a:lnTo>
                    <a:lnTo>
                      <a:pt x="125" y="131"/>
                    </a:lnTo>
                    <a:lnTo>
                      <a:pt x="109" y="150"/>
                    </a:lnTo>
                    <a:lnTo>
                      <a:pt x="92" y="130"/>
                    </a:lnTo>
                    <a:lnTo>
                      <a:pt x="68" y="96"/>
                    </a:lnTo>
                    <a:lnTo>
                      <a:pt x="73" y="77"/>
                    </a:lnTo>
                    <a:lnTo>
                      <a:pt x="61" y="37"/>
                    </a:lnTo>
                    <a:lnTo>
                      <a:pt x="61" y="8"/>
                    </a:lnTo>
                    <a:lnTo>
                      <a:pt x="69" y="0"/>
                    </a:lnTo>
                    <a:lnTo>
                      <a:pt x="63" y="3"/>
                    </a:lnTo>
                    <a:lnTo>
                      <a:pt x="60" y="0"/>
                    </a:lnTo>
                    <a:lnTo>
                      <a:pt x="58" y="12"/>
                    </a:lnTo>
                    <a:lnTo>
                      <a:pt x="59" y="47"/>
                    </a:lnTo>
                    <a:lnTo>
                      <a:pt x="66" y="95"/>
                    </a:lnTo>
                    <a:lnTo>
                      <a:pt x="68" y="155"/>
                    </a:lnTo>
                    <a:lnTo>
                      <a:pt x="69" y="207"/>
                    </a:lnTo>
                    <a:lnTo>
                      <a:pt x="63" y="263"/>
                    </a:lnTo>
                    <a:lnTo>
                      <a:pt x="2" y="282"/>
                    </a:lnTo>
                    <a:lnTo>
                      <a:pt x="0" y="285"/>
                    </a:lnTo>
                    <a:lnTo>
                      <a:pt x="43" y="275"/>
                    </a:lnTo>
                    <a:lnTo>
                      <a:pt x="89" y="255"/>
                    </a:lnTo>
                    <a:lnTo>
                      <a:pt x="122" y="237"/>
                    </a:lnTo>
                    <a:lnTo>
                      <a:pt x="141" y="214"/>
                    </a:lnTo>
                    <a:lnTo>
                      <a:pt x="166" y="187"/>
                    </a:lnTo>
                    <a:lnTo>
                      <a:pt x="175" y="183"/>
                    </a:lnTo>
                    <a:lnTo>
                      <a:pt x="195" y="177"/>
                    </a:lnTo>
                    <a:lnTo>
                      <a:pt x="164" y="185"/>
                    </a:lnTo>
                    <a:lnTo>
                      <a:pt x="152" y="195"/>
                    </a:lnTo>
                    <a:lnTo>
                      <a:pt x="153" y="100"/>
                    </a:lnTo>
                    <a:lnTo>
                      <a:pt x="153" y="44"/>
                    </a:lnTo>
                    <a:lnTo>
                      <a:pt x="152" y="40"/>
                    </a:lnTo>
                    <a:lnTo>
                      <a:pt x="136" y="35"/>
                    </a:lnTo>
                    <a:lnTo>
                      <a:pt x="122" y="28"/>
                    </a:lnTo>
                  </a:path>
                </a:pathLst>
              </a:custGeom>
              <a:solidFill>
                <a:srgbClr val="000000"/>
              </a:solidFill>
              <a:ln w="9525" cap="rnd">
                <a:noFill/>
                <a:round/>
                <a:headEnd/>
                <a:tailEnd/>
              </a:ln>
            </p:spPr>
            <p:txBody>
              <a:bodyPr/>
              <a:lstStyle/>
              <a:p>
                <a:endParaRPr lang="en-US"/>
              </a:p>
            </p:txBody>
          </p:sp>
          <p:sp>
            <p:nvSpPr>
              <p:cNvPr id="6972" name="Freeform 564"/>
              <p:cNvSpPr>
                <a:spLocks/>
              </p:cNvSpPr>
              <p:nvPr/>
            </p:nvSpPr>
            <p:spPr bwMode="auto">
              <a:xfrm>
                <a:off x="976" y="3370"/>
                <a:ext cx="144" cy="284"/>
              </a:xfrm>
              <a:custGeom>
                <a:avLst/>
                <a:gdLst>
                  <a:gd name="T0" fmla="*/ 143 w 144"/>
                  <a:gd name="T1" fmla="*/ 0 h 284"/>
                  <a:gd name="T2" fmla="*/ 131 w 144"/>
                  <a:gd name="T3" fmla="*/ 13 h 284"/>
                  <a:gd name="T4" fmla="*/ 127 w 144"/>
                  <a:gd name="T5" fmla="*/ 26 h 284"/>
                  <a:gd name="T6" fmla="*/ 127 w 144"/>
                  <a:gd name="T7" fmla="*/ 47 h 284"/>
                  <a:gd name="T8" fmla="*/ 128 w 144"/>
                  <a:gd name="T9" fmla="*/ 77 h 284"/>
                  <a:gd name="T10" fmla="*/ 128 w 144"/>
                  <a:gd name="T11" fmla="*/ 105 h 284"/>
                  <a:gd name="T12" fmla="*/ 125 w 144"/>
                  <a:gd name="T13" fmla="*/ 137 h 284"/>
                  <a:gd name="T14" fmla="*/ 115 w 144"/>
                  <a:gd name="T15" fmla="*/ 169 h 284"/>
                  <a:gd name="T16" fmla="*/ 101 w 144"/>
                  <a:gd name="T17" fmla="*/ 207 h 284"/>
                  <a:gd name="T18" fmla="*/ 120 w 144"/>
                  <a:gd name="T19" fmla="*/ 230 h 284"/>
                  <a:gd name="T20" fmla="*/ 128 w 144"/>
                  <a:gd name="T21" fmla="*/ 230 h 284"/>
                  <a:gd name="T22" fmla="*/ 97 w 144"/>
                  <a:gd name="T23" fmla="*/ 252 h 284"/>
                  <a:gd name="T24" fmla="*/ 103 w 144"/>
                  <a:gd name="T25" fmla="*/ 280 h 284"/>
                  <a:gd name="T26" fmla="*/ 101 w 144"/>
                  <a:gd name="T27" fmla="*/ 283 h 284"/>
                  <a:gd name="T28" fmla="*/ 89 w 144"/>
                  <a:gd name="T29" fmla="*/ 253 h 284"/>
                  <a:gd name="T30" fmla="*/ 112 w 144"/>
                  <a:gd name="T31" fmla="*/ 232 h 284"/>
                  <a:gd name="T32" fmla="*/ 98 w 144"/>
                  <a:gd name="T33" fmla="*/ 210 h 284"/>
                  <a:gd name="T34" fmla="*/ 112 w 144"/>
                  <a:gd name="T35" fmla="*/ 163 h 284"/>
                  <a:gd name="T36" fmla="*/ 122 w 144"/>
                  <a:gd name="T37" fmla="*/ 122 h 284"/>
                  <a:gd name="T38" fmla="*/ 123 w 144"/>
                  <a:gd name="T39" fmla="*/ 79 h 284"/>
                  <a:gd name="T40" fmla="*/ 115 w 144"/>
                  <a:gd name="T41" fmla="*/ 58 h 284"/>
                  <a:gd name="T42" fmla="*/ 114 w 144"/>
                  <a:gd name="T43" fmla="*/ 38 h 284"/>
                  <a:gd name="T44" fmla="*/ 120 w 144"/>
                  <a:gd name="T45" fmla="*/ 26 h 284"/>
                  <a:gd name="T46" fmla="*/ 128 w 144"/>
                  <a:gd name="T47" fmla="*/ 13 h 284"/>
                  <a:gd name="T48" fmla="*/ 90 w 144"/>
                  <a:gd name="T49" fmla="*/ 28 h 284"/>
                  <a:gd name="T50" fmla="*/ 54 w 144"/>
                  <a:gd name="T51" fmla="*/ 43 h 284"/>
                  <a:gd name="T52" fmla="*/ 34 w 144"/>
                  <a:gd name="T53" fmla="*/ 55 h 284"/>
                  <a:gd name="T54" fmla="*/ 1 w 144"/>
                  <a:gd name="T55" fmla="*/ 79 h 284"/>
                  <a:gd name="T56" fmla="*/ 0 w 144"/>
                  <a:gd name="T57" fmla="*/ 73 h 284"/>
                  <a:gd name="T58" fmla="*/ 29 w 144"/>
                  <a:gd name="T59" fmla="*/ 47 h 284"/>
                  <a:gd name="T60" fmla="*/ 62 w 144"/>
                  <a:gd name="T61" fmla="*/ 33 h 284"/>
                  <a:gd name="T62" fmla="*/ 106 w 144"/>
                  <a:gd name="T63" fmla="*/ 15 h 284"/>
                  <a:gd name="T64" fmla="*/ 131 w 144"/>
                  <a:gd name="T65" fmla="*/ 8 h 284"/>
                  <a:gd name="T66" fmla="*/ 143 w 144"/>
                  <a:gd name="T67" fmla="*/ 0 h 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284"/>
                  <a:gd name="T104" fmla="*/ 144 w 144"/>
                  <a:gd name="T105" fmla="*/ 284 h 2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284">
                    <a:moveTo>
                      <a:pt x="143" y="0"/>
                    </a:moveTo>
                    <a:lnTo>
                      <a:pt x="131" y="13"/>
                    </a:lnTo>
                    <a:lnTo>
                      <a:pt x="127" y="26"/>
                    </a:lnTo>
                    <a:lnTo>
                      <a:pt x="127" y="47"/>
                    </a:lnTo>
                    <a:lnTo>
                      <a:pt x="128" y="77"/>
                    </a:lnTo>
                    <a:lnTo>
                      <a:pt x="128" y="105"/>
                    </a:lnTo>
                    <a:lnTo>
                      <a:pt x="125" y="137"/>
                    </a:lnTo>
                    <a:lnTo>
                      <a:pt x="115" y="169"/>
                    </a:lnTo>
                    <a:lnTo>
                      <a:pt x="101" y="207"/>
                    </a:lnTo>
                    <a:lnTo>
                      <a:pt x="120" y="230"/>
                    </a:lnTo>
                    <a:lnTo>
                      <a:pt x="128" y="230"/>
                    </a:lnTo>
                    <a:lnTo>
                      <a:pt x="97" y="252"/>
                    </a:lnTo>
                    <a:lnTo>
                      <a:pt x="103" y="280"/>
                    </a:lnTo>
                    <a:lnTo>
                      <a:pt x="101" y="283"/>
                    </a:lnTo>
                    <a:lnTo>
                      <a:pt x="89" y="253"/>
                    </a:lnTo>
                    <a:lnTo>
                      <a:pt x="112" y="232"/>
                    </a:lnTo>
                    <a:lnTo>
                      <a:pt x="98" y="210"/>
                    </a:lnTo>
                    <a:lnTo>
                      <a:pt x="112" y="163"/>
                    </a:lnTo>
                    <a:lnTo>
                      <a:pt x="122" y="122"/>
                    </a:lnTo>
                    <a:lnTo>
                      <a:pt x="123" y="79"/>
                    </a:lnTo>
                    <a:lnTo>
                      <a:pt x="115" y="58"/>
                    </a:lnTo>
                    <a:lnTo>
                      <a:pt x="114" y="38"/>
                    </a:lnTo>
                    <a:lnTo>
                      <a:pt x="120" y="26"/>
                    </a:lnTo>
                    <a:lnTo>
                      <a:pt x="128" y="13"/>
                    </a:lnTo>
                    <a:lnTo>
                      <a:pt x="90" y="28"/>
                    </a:lnTo>
                    <a:lnTo>
                      <a:pt x="54" y="43"/>
                    </a:lnTo>
                    <a:lnTo>
                      <a:pt x="34" y="55"/>
                    </a:lnTo>
                    <a:lnTo>
                      <a:pt x="1" y="79"/>
                    </a:lnTo>
                    <a:lnTo>
                      <a:pt x="0" y="73"/>
                    </a:lnTo>
                    <a:lnTo>
                      <a:pt x="29" y="47"/>
                    </a:lnTo>
                    <a:lnTo>
                      <a:pt x="62" y="33"/>
                    </a:lnTo>
                    <a:lnTo>
                      <a:pt x="106" y="15"/>
                    </a:lnTo>
                    <a:lnTo>
                      <a:pt x="131" y="8"/>
                    </a:lnTo>
                    <a:lnTo>
                      <a:pt x="143" y="0"/>
                    </a:lnTo>
                  </a:path>
                </a:pathLst>
              </a:custGeom>
              <a:solidFill>
                <a:srgbClr val="000000"/>
              </a:solidFill>
              <a:ln w="9525" cap="rnd">
                <a:noFill/>
                <a:round/>
                <a:headEnd/>
                <a:tailEnd/>
              </a:ln>
            </p:spPr>
            <p:txBody>
              <a:bodyPr/>
              <a:lstStyle/>
              <a:p>
                <a:endParaRPr lang="en-US"/>
              </a:p>
            </p:txBody>
          </p:sp>
          <p:sp>
            <p:nvSpPr>
              <p:cNvPr id="6973" name="Freeform 565"/>
              <p:cNvSpPr>
                <a:spLocks/>
              </p:cNvSpPr>
              <p:nvPr/>
            </p:nvSpPr>
            <p:spPr bwMode="auto">
              <a:xfrm>
                <a:off x="1261" y="3385"/>
                <a:ext cx="117" cy="210"/>
              </a:xfrm>
              <a:custGeom>
                <a:avLst/>
                <a:gdLst>
                  <a:gd name="T0" fmla="*/ 0 w 117"/>
                  <a:gd name="T1" fmla="*/ 0 h 210"/>
                  <a:gd name="T2" fmla="*/ 29 w 117"/>
                  <a:gd name="T3" fmla="*/ 7 h 210"/>
                  <a:gd name="T4" fmla="*/ 56 w 117"/>
                  <a:gd name="T5" fmla="*/ 20 h 210"/>
                  <a:gd name="T6" fmla="*/ 71 w 117"/>
                  <a:gd name="T7" fmla="*/ 61 h 210"/>
                  <a:gd name="T8" fmla="*/ 91 w 117"/>
                  <a:gd name="T9" fmla="*/ 119 h 210"/>
                  <a:gd name="T10" fmla="*/ 116 w 117"/>
                  <a:gd name="T11" fmla="*/ 157 h 210"/>
                  <a:gd name="T12" fmla="*/ 93 w 117"/>
                  <a:gd name="T13" fmla="*/ 129 h 210"/>
                  <a:gd name="T14" fmla="*/ 96 w 117"/>
                  <a:gd name="T15" fmla="*/ 154 h 210"/>
                  <a:gd name="T16" fmla="*/ 108 w 117"/>
                  <a:gd name="T17" fmla="*/ 162 h 210"/>
                  <a:gd name="T18" fmla="*/ 73 w 117"/>
                  <a:gd name="T19" fmla="*/ 179 h 210"/>
                  <a:gd name="T20" fmla="*/ 43 w 117"/>
                  <a:gd name="T21" fmla="*/ 209 h 210"/>
                  <a:gd name="T22" fmla="*/ 48 w 117"/>
                  <a:gd name="T23" fmla="*/ 186 h 210"/>
                  <a:gd name="T24" fmla="*/ 51 w 117"/>
                  <a:gd name="T25" fmla="*/ 149 h 210"/>
                  <a:gd name="T26" fmla="*/ 41 w 117"/>
                  <a:gd name="T27" fmla="*/ 154 h 210"/>
                  <a:gd name="T28" fmla="*/ 34 w 117"/>
                  <a:gd name="T29" fmla="*/ 166 h 210"/>
                  <a:gd name="T30" fmla="*/ 40 w 117"/>
                  <a:gd name="T31" fmla="*/ 149 h 210"/>
                  <a:gd name="T32" fmla="*/ 52 w 117"/>
                  <a:gd name="T33" fmla="*/ 145 h 210"/>
                  <a:gd name="T34" fmla="*/ 52 w 117"/>
                  <a:gd name="T35" fmla="*/ 166 h 210"/>
                  <a:gd name="T36" fmla="*/ 83 w 117"/>
                  <a:gd name="T37" fmla="*/ 145 h 210"/>
                  <a:gd name="T38" fmla="*/ 84 w 117"/>
                  <a:gd name="T39" fmla="*/ 113 h 210"/>
                  <a:gd name="T40" fmla="*/ 71 w 117"/>
                  <a:gd name="T41" fmla="*/ 80 h 210"/>
                  <a:gd name="T42" fmla="*/ 59 w 117"/>
                  <a:gd name="T43" fmla="*/ 113 h 210"/>
                  <a:gd name="T44" fmla="*/ 35 w 117"/>
                  <a:gd name="T45" fmla="*/ 145 h 210"/>
                  <a:gd name="T46" fmla="*/ 59 w 117"/>
                  <a:gd name="T47" fmla="*/ 106 h 210"/>
                  <a:gd name="T48" fmla="*/ 62 w 117"/>
                  <a:gd name="T49" fmla="*/ 84 h 210"/>
                  <a:gd name="T50" fmla="*/ 52 w 117"/>
                  <a:gd name="T51" fmla="*/ 74 h 210"/>
                  <a:gd name="T52" fmla="*/ 63 w 117"/>
                  <a:gd name="T53" fmla="*/ 77 h 210"/>
                  <a:gd name="T54" fmla="*/ 63 w 117"/>
                  <a:gd name="T55" fmla="*/ 52 h 210"/>
                  <a:gd name="T56" fmla="*/ 52 w 117"/>
                  <a:gd name="T57" fmla="*/ 20 h 210"/>
                  <a:gd name="T58" fmla="*/ 29 w 117"/>
                  <a:gd name="T59" fmla="*/ 12 h 210"/>
                  <a:gd name="T60" fmla="*/ 5 w 117"/>
                  <a:gd name="T61" fmla="*/ 5 h 210"/>
                  <a:gd name="T62" fmla="*/ 0 w 117"/>
                  <a:gd name="T63" fmla="*/ 0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7"/>
                  <a:gd name="T97" fmla="*/ 0 h 210"/>
                  <a:gd name="T98" fmla="*/ 117 w 117"/>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7" h="210">
                    <a:moveTo>
                      <a:pt x="0" y="0"/>
                    </a:moveTo>
                    <a:lnTo>
                      <a:pt x="29" y="7"/>
                    </a:lnTo>
                    <a:lnTo>
                      <a:pt x="56" y="20"/>
                    </a:lnTo>
                    <a:lnTo>
                      <a:pt x="71" y="61"/>
                    </a:lnTo>
                    <a:lnTo>
                      <a:pt x="91" y="119"/>
                    </a:lnTo>
                    <a:lnTo>
                      <a:pt x="116" y="157"/>
                    </a:lnTo>
                    <a:lnTo>
                      <a:pt x="93" y="129"/>
                    </a:lnTo>
                    <a:lnTo>
                      <a:pt x="96" y="154"/>
                    </a:lnTo>
                    <a:lnTo>
                      <a:pt x="108" y="162"/>
                    </a:lnTo>
                    <a:lnTo>
                      <a:pt x="73" y="179"/>
                    </a:lnTo>
                    <a:lnTo>
                      <a:pt x="43" y="209"/>
                    </a:lnTo>
                    <a:lnTo>
                      <a:pt x="48" y="186"/>
                    </a:lnTo>
                    <a:lnTo>
                      <a:pt x="51" y="149"/>
                    </a:lnTo>
                    <a:lnTo>
                      <a:pt x="41" y="154"/>
                    </a:lnTo>
                    <a:lnTo>
                      <a:pt x="34" y="166"/>
                    </a:lnTo>
                    <a:lnTo>
                      <a:pt x="40" y="149"/>
                    </a:lnTo>
                    <a:lnTo>
                      <a:pt x="52" y="145"/>
                    </a:lnTo>
                    <a:lnTo>
                      <a:pt x="52" y="166"/>
                    </a:lnTo>
                    <a:lnTo>
                      <a:pt x="83" y="145"/>
                    </a:lnTo>
                    <a:lnTo>
                      <a:pt x="84" y="113"/>
                    </a:lnTo>
                    <a:lnTo>
                      <a:pt x="71" y="80"/>
                    </a:lnTo>
                    <a:lnTo>
                      <a:pt x="59" y="113"/>
                    </a:lnTo>
                    <a:lnTo>
                      <a:pt x="35" y="145"/>
                    </a:lnTo>
                    <a:lnTo>
                      <a:pt x="59" y="106"/>
                    </a:lnTo>
                    <a:lnTo>
                      <a:pt x="62" y="84"/>
                    </a:lnTo>
                    <a:lnTo>
                      <a:pt x="52" y="74"/>
                    </a:lnTo>
                    <a:lnTo>
                      <a:pt x="63" y="77"/>
                    </a:lnTo>
                    <a:lnTo>
                      <a:pt x="63" y="52"/>
                    </a:lnTo>
                    <a:lnTo>
                      <a:pt x="52" y="20"/>
                    </a:lnTo>
                    <a:lnTo>
                      <a:pt x="29" y="12"/>
                    </a:lnTo>
                    <a:lnTo>
                      <a:pt x="5" y="5"/>
                    </a:lnTo>
                    <a:lnTo>
                      <a:pt x="0" y="0"/>
                    </a:lnTo>
                  </a:path>
                </a:pathLst>
              </a:custGeom>
              <a:solidFill>
                <a:srgbClr val="000000"/>
              </a:solidFill>
              <a:ln w="9525" cap="rnd">
                <a:noFill/>
                <a:round/>
                <a:headEnd/>
                <a:tailEnd/>
              </a:ln>
            </p:spPr>
            <p:txBody>
              <a:bodyPr/>
              <a:lstStyle/>
              <a:p>
                <a:endParaRPr lang="en-US"/>
              </a:p>
            </p:txBody>
          </p:sp>
          <p:sp>
            <p:nvSpPr>
              <p:cNvPr id="6974" name="Freeform 566"/>
              <p:cNvSpPr>
                <a:spLocks/>
              </p:cNvSpPr>
              <p:nvPr/>
            </p:nvSpPr>
            <p:spPr bwMode="auto">
              <a:xfrm>
                <a:off x="1244" y="3399"/>
                <a:ext cx="32" cy="147"/>
              </a:xfrm>
              <a:custGeom>
                <a:avLst/>
                <a:gdLst>
                  <a:gd name="T0" fmla="*/ 0 w 32"/>
                  <a:gd name="T1" fmla="*/ 8 h 147"/>
                  <a:gd name="T2" fmla="*/ 2 w 32"/>
                  <a:gd name="T3" fmla="*/ 42 h 147"/>
                  <a:gd name="T4" fmla="*/ 10 w 32"/>
                  <a:gd name="T5" fmla="*/ 76 h 147"/>
                  <a:gd name="T6" fmla="*/ 16 w 32"/>
                  <a:gd name="T7" fmla="*/ 102 h 147"/>
                  <a:gd name="T8" fmla="*/ 26 w 32"/>
                  <a:gd name="T9" fmla="*/ 121 h 147"/>
                  <a:gd name="T10" fmla="*/ 27 w 32"/>
                  <a:gd name="T11" fmla="*/ 126 h 147"/>
                  <a:gd name="T12" fmla="*/ 8 w 32"/>
                  <a:gd name="T13" fmla="*/ 146 h 147"/>
                  <a:gd name="T14" fmla="*/ 31 w 32"/>
                  <a:gd name="T15" fmla="*/ 124 h 147"/>
                  <a:gd name="T16" fmla="*/ 19 w 32"/>
                  <a:gd name="T17" fmla="*/ 95 h 147"/>
                  <a:gd name="T18" fmla="*/ 8 w 32"/>
                  <a:gd name="T19" fmla="*/ 51 h 147"/>
                  <a:gd name="T20" fmla="*/ 2 w 32"/>
                  <a:gd name="T21" fmla="*/ 22 h 147"/>
                  <a:gd name="T22" fmla="*/ 1 w 32"/>
                  <a:gd name="T23" fmla="*/ 0 h 147"/>
                  <a:gd name="T24" fmla="*/ 0 w 32"/>
                  <a:gd name="T25" fmla="*/ 8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47"/>
                  <a:gd name="T41" fmla="*/ 32 w 32"/>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47">
                    <a:moveTo>
                      <a:pt x="0" y="8"/>
                    </a:moveTo>
                    <a:lnTo>
                      <a:pt x="2" y="42"/>
                    </a:lnTo>
                    <a:lnTo>
                      <a:pt x="10" y="76"/>
                    </a:lnTo>
                    <a:lnTo>
                      <a:pt x="16" y="102"/>
                    </a:lnTo>
                    <a:lnTo>
                      <a:pt x="26" y="121"/>
                    </a:lnTo>
                    <a:lnTo>
                      <a:pt x="27" y="126"/>
                    </a:lnTo>
                    <a:lnTo>
                      <a:pt x="8" y="146"/>
                    </a:lnTo>
                    <a:lnTo>
                      <a:pt x="31" y="124"/>
                    </a:lnTo>
                    <a:lnTo>
                      <a:pt x="19" y="95"/>
                    </a:lnTo>
                    <a:lnTo>
                      <a:pt x="8" y="51"/>
                    </a:lnTo>
                    <a:lnTo>
                      <a:pt x="2" y="22"/>
                    </a:lnTo>
                    <a:lnTo>
                      <a:pt x="1" y="0"/>
                    </a:lnTo>
                    <a:lnTo>
                      <a:pt x="0" y="8"/>
                    </a:lnTo>
                  </a:path>
                </a:pathLst>
              </a:custGeom>
              <a:solidFill>
                <a:srgbClr val="000000"/>
              </a:solidFill>
              <a:ln w="9525" cap="rnd">
                <a:noFill/>
                <a:round/>
                <a:headEnd/>
                <a:tailEnd/>
              </a:ln>
            </p:spPr>
            <p:txBody>
              <a:bodyPr/>
              <a:lstStyle/>
              <a:p>
                <a:endParaRPr lang="en-US"/>
              </a:p>
            </p:txBody>
          </p:sp>
          <p:sp>
            <p:nvSpPr>
              <p:cNvPr id="6975" name="Freeform 567"/>
              <p:cNvSpPr>
                <a:spLocks/>
              </p:cNvSpPr>
              <p:nvPr/>
            </p:nvSpPr>
            <p:spPr bwMode="auto">
              <a:xfrm>
                <a:off x="1266" y="3426"/>
                <a:ext cx="18" cy="100"/>
              </a:xfrm>
              <a:custGeom>
                <a:avLst/>
                <a:gdLst>
                  <a:gd name="T0" fmla="*/ 4 w 18"/>
                  <a:gd name="T1" fmla="*/ 2 h 100"/>
                  <a:gd name="T2" fmla="*/ 0 w 18"/>
                  <a:gd name="T3" fmla="*/ 34 h 100"/>
                  <a:gd name="T4" fmla="*/ 8 w 18"/>
                  <a:gd name="T5" fmla="*/ 52 h 100"/>
                  <a:gd name="T6" fmla="*/ 15 w 18"/>
                  <a:gd name="T7" fmla="*/ 99 h 100"/>
                  <a:gd name="T8" fmla="*/ 17 w 18"/>
                  <a:gd name="T9" fmla="*/ 25 h 100"/>
                  <a:gd name="T10" fmla="*/ 8 w 18"/>
                  <a:gd name="T11" fmla="*/ 0 h 100"/>
                  <a:gd name="T12" fmla="*/ 4 w 18"/>
                  <a:gd name="T13" fmla="*/ 2 h 100"/>
                  <a:gd name="T14" fmla="*/ 0 60000 65536"/>
                  <a:gd name="T15" fmla="*/ 0 60000 65536"/>
                  <a:gd name="T16" fmla="*/ 0 60000 65536"/>
                  <a:gd name="T17" fmla="*/ 0 60000 65536"/>
                  <a:gd name="T18" fmla="*/ 0 60000 65536"/>
                  <a:gd name="T19" fmla="*/ 0 60000 65536"/>
                  <a:gd name="T20" fmla="*/ 0 60000 65536"/>
                  <a:gd name="T21" fmla="*/ 0 w 18"/>
                  <a:gd name="T22" fmla="*/ 0 h 100"/>
                  <a:gd name="T23" fmla="*/ 18 w 1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0">
                    <a:moveTo>
                      <a:pt x="4" y="2"/>
                    </a:moveTo>
                    <a:lnTo>
                      <a:pt x="0" y="34"/>
                    </a:lnTo>
                    <a:lnTo>
                      <a:pt x="8" y="52"/>
                    </a:lnTo>
                    <a:lnTo>
                      <a:pt x="15" y="99"/>
                    </a:lnTo>
                    <a:lnTo>
                      <a:pt x="17" y="25"/>
                    </a:lnTo>
                    <a:lnTo>
                      <a:pt x="8" y="0"/>
                    </a:lnTo>
                    <a:lnTo>
                      <a:pt x="4" y="2"/>
                    </a:lnTo>
                  </a:path>
                </a:pathLst>
              </a:custGeom>
              <a:solidFill>
                <a:srgbClr val="000000"/>
              </a:solidFill>
              <a:ln w="9525" cap="rnd">
                <a:noFill/>
                <a:round/>
                <a:headEnd/>
                <a:tailEnd/>
              </a:ln>
            </p:spPr>
            <p:txBody>
              <a:bodyPr/>
              <a:lstStyle/>
              <a:p>
                <a:endParaRPr lang="en-US"/>
              </a:p>
            </p:txBody>
          </p:sp>
          <p:sp>
            <p:nvSpPr>
              <p:cNvPr id="6976" name="Freeform 568"/>
              <p:cNvSpPr>
                <a:spLocks/>
              </p:cNvSpPr>
              <p:nvPr/>
            </p:nvSpPr>
            <p:spPr bwMode="auto">
              <a:xfrm>
                <a:off x="1278" y="3468"/>
                <a:ext cx="36" cy="75"/>
              </a:xfrm>
              <a:custGeom>
                <a:avLst/>
                <a:gdLst>
                  <a:gd name="T0" fmla="*/ 0 w 36"/>
                  <a:gd name="T1" fmla="*/ 74 h 75"/>
                  <a:gd name="T2" fmla="*/ 9 w 36"/>
                  <a:gd name="T3" fmla="*/ 51 h 75"/>
                  <a:gd name="T4" fmla="*/ 14 w 36"/>
                  <a:gd name="T5" fmla="*/ 30 h 75"/>
                  <a:gd name="T6" fmla="*/ 14 w 36"/>
                  <a:gd name="T7" fmla="*/ 20 h 75"/>
                  <a:gd name="T8" fmla="*/ 23 w 36"/>
                  <a:gd name="T9" fmla="*/ 1 h 75"/>
                  <a:gd name="T10" fmla="*/ 33 w 36"/>
                  <a:gd name="T11" fmla="*/ 0 h 75"/>
                  <a:gd name="T12" fmla="*/ 35 w 36"/>
                  <a:gd name="T13" fmla="*/ 5 h 75"/>
                  <a:gd name="T14" fmla="*/ 26 w 36"/>
                  <a:gd name="T15" fmla="*/ 34 h 75"/>
                  <a:gd name="T16" fmla="*/ 6 w 36"/>
                  <a:gd name="T17" fmla="*/ 72 h 75"/>
                  <a:gd name="T18" fmla="*/ 0 w 36"/>
                  <a:gd name="T19" fmla="*/ 74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75"/>
                  <a:gd name="T32" fmla="*/ 36 w 3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75">
                    <a:moveTo>
                      <a:pt x="0" y="74"/>
                    </a:moveTo>
                    <a:lnTo>
                      <a:pt x="9" y="51"/>
                    </a:lnTo>
                    <a:lnTo>
                      <a:pt x="14" y="30"/>
                    </a:lnTo>
                    <a:lnTo>
                      <a:pt x="14" y="20"/>
                    </a:lnTo>
                    <a:lnTo>
                      <a:pt x="23" y="1"/>
                    </a:lnTo>
                    <a:lnTo>
                      <a:pt x="33" y="0"/>
                    </a:lnTo>
                    <a:lnTo>
                      <a:pt x="35" y="5"/>
                    </a:lnTo>
                    <a:lnTo>
                      <a:pt x="26" y="34"/>
                    </a:lnTo>
                    <a:lnTo>
                      <a:pt x="6" y="72"/>
                    </a:lnTo>
                    <a:lnTo>
                      <a:pt x="0" y="74"/>
                    </a:lnTo>
                  </a:path>
                </a:pathLst>
              </a:custGeom>
              <a:solidFill>
                <a:srgbClr val="000000"/>
              </a:solidFill>
              <a:ln w="9525" cap="rnd">
                <a:noFill/>
                <a:round/>
                <a:headEnd/>
                <a:tailEnd/>
              </a:ln>
            </p:spPr>
            <p:txBody>
              <a:bodyPr/>
              <a:lstStyle/>
              <a:p>
                <a:endParaRPr lang="en-US"/>
              </a:p>
            </p:txBody>
          </p:sp>
          <p:sp>
            <p:nvSpPr>
              <p:cNvPr id="6977" name="Freeform 569"/>
              <p:cNvSpPr>
                <a:spLocks/>
              </p:cNvSpPr>
              <p:nvPr/>
            </p:nvSpPr>
            <p:spPr bwMode="auto">
              <a:xfrm>
                <a:off x="1216" y="3540"/>
                <a:ext cx="84" cy="66"/>
              </a:xfrm>
              <a:custGeom>
                <a:avLst/>
                <a:gdLst>
                  <a:gd name="T0" fmla="*/ 60 w 84"/>
                  <a:gd name="T1" fmla="*/ 2 h 66"/>
                  <a:gd name="T2" fmla="*/ 57 w 84"/>
                  <a:gd name="T3" fmla="*/ 8 h 66"/>
                  <a:gd name="T4" fmla="*/ 68 w 84"/>
                  <a:gd name="T5" fmla="*/ 23 h 66"/>
                  <a:gd name="T6" fmla="*/ 83 w 84"/>
                  <a:gd name="T7" fmla="*/ 25 h 66"/>
                  <a:gd name="T8" fmla="*/ 61 w 84"/>
                  <a:gd name="T9" fmla="*/ 25 h 66"/>
                  <a:gd name="T10" fmla="*/ 60 w 84"/>
                  <a:gd name="T11" fmla="*/ 30 h 66"/>
                  <a:gd name="T12" fmla="*/ 77 w 84"/>
                  <a:gd name="T13" fmla="*/ 40 h 66"/>
                  <a:gd name="T14" fmla="*/ 74 w 84"/>
                  <a:gd name="T15" fmla="*/ 41 h 66"/>
                  <a:gd name="T16" fmla="*/ 74 w 84"/>
                  <a:gd name="T17" fmla="*/ 57 h 66"/>
                  <a:gd name="T18" fmla="*/ 71 w 84"/>
                  <a:gd name="T19" fmla="*/ 41 h 66"/>
                  <a:gd name="T20" fmla="*/ 68 w 84"/>
                  <a:gd name="T21" fmla="*/ 41 h 66"/>
                  <a:gd name="T22" fmla="*/ 65 w 84"/>
                  <a:gd name="T23" fmla="*/ 55 h 66"/>
                  <a:gd name="T24" fmla="*/ 63 w 84"/>
                  <a:gd name="T25" fmla="*/ 38 h 66"/>
                  <a:gd name="T26" fmla="*/ 55 w 84"/>
                  <a:gd name="T27" fmla="*/ 32 h 66"/>
                  <a:gd name="T28" fmla="*/ 49 w 84"/>
                  <a:gd name="T29" fmla="*/ 54 h 66"/>
                  <a:gd name="T30" fmla="*/ 51 w 84"/>
                  <a:gd name="T31" fmla="*/ 35 h 66"/>
                  <a:gd name="T32" fmla="*/ 42 w 84"/>
                  <a:gd name="T33" fmla="*/ 35 h 66"/>
                  <a:gd name="T34" fmla="*/ 39 w 84"/>
                  <a:gd name="T35" fmla="*/ 48 h 66"/>
                  <a:gd name="T36" fmla="*/ 26 w 84"/>
                  <a:gd name="T37" fmla="*/ 54 h 66"/>
                  <a:gd name="T38" fmla="*/ 42 w 84"/>
                  <a:gd name="T39" fmla="*/ 60 h 66"/>
                  <a:gd name="T40" fmla="*/ 20 w 84"/>
                  <a:gd name="T41" fmla="*/ 57 h 66"/>
                  <a:gd name="T42" fmla="*/ 0 w 84"/>
                  <a:gd name="T43" fmla="*/ 65 h 66"/>
                  <a:gd name="T44" fmla="*/ 16 w 84"/>
                  <a:gd name="T45" fmla="*/ 52 h 66"/>
                  <a:gd name="T46" fmla="*/ 28 w 84"/>
                  <a:gd name="T47" fmla="*/ 37 h 66"/>
                  <a:gd name="T48" fmla="*/ 34 w 84"/>
                  <a:gd name="T49" fmla="*/ 34 h 66"/>
                  <a:gd name="T50" fmla="*/ 34 w 84"/>
                  <a:gd name="T51" fmla="*/ 24 h 66"/>
                  <a:gd name="T52" fmla="*/ 43 w 84"/>
                  <a:gd name="T53" fmla="*/ 25 h 66"/>
                  <a:gd name="T54" fmla="*/ 55 w 84"/>
                  <a:gd name="T55" fmla="*/ 16 h 66"/>
                  <a:gd name="T56" fmla="*/ 54 w 84"/>
                  <a:gd name="T57" fmla="*/ 5 h 66"/>
                  <a:gd name="T58" fmla="*/ 58 w 84"/>
                  <a:gd name="T59" fmla="*/ 0 h 66"/>
                  <a:gd name="T60" fmla="*/ 68 w 84"/>
                  <a:gd name="T61" fmla="*/ 0 h 66"/>
                  <a:gd name="T62" fmla="*/ 60 w 84"/>
                  <a:gd name="T63" fmla="*/ 2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66"/>
                  <a:gd name="T98" fmla="*/ 84 w 84"/>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66">
                    <a:moveTo>
                      <a:pt x="60" y="2"/>
                    </a:moveTo>
                    <a:lnTo>
                      <a:pt x="57" y="8"/>
                    </a:lnTo>
                    <a:lnTo>
                      <a:pt x="68" y="23"/>
                    </a:lnTo>
                    <a:lnTo>
                      <a:pt x="83" y="25"/>
                    </a:lnTo>
                    <a:lnTo>
                      <a:pt x="61" y="25"/>
                    </a:lnTo>
                    <a:lnTo>
                      <a:pt x="60" y="30"/>
                    </a:lnTo>
                    <a:lnTo>
                      <a:pt x="77" y="40"/>
                    </a:lnTo>
                    <a:lnTo>
                      <a:pt x="74" y="41"/>
                    </a:lnTo>
                    <a:lnTo>
                      <a:pt x="74" y="57"/>
                    </a:lnTo>
                    <a:lnTo>
                      <a:pt x="71" y="41"/>
                    </a:lnTo>
                    <a:lnTo>
                      <a:pt x="68" y="41"/>
                    </a:lnTo>
                    <a:lnTo>
                      <a:pt x="65" y="55"/>
                    </a:lnTo>
                    <a:lnTo>
                      <a:pt x="63" y="38"/>
                    </a:lnTo>
                    <a:lnTo>
                      <a:pt x="55" y="32"/>
                    </a:lnTo>
                    <a:lnTo>
                      <a:pt x="49" y="54"/>
                    </a:lnTo>
                    <a:lnTo>
                      <a:pt x="51" y="35"/>
                    </a:lnTo>
                    <a:lnTo>
                      <a:pt x="42" y="35"/>
                    </a:lnTo>
                    <a:lnTo>
                      <a:pt x="39" y="48"/>
                    </a:lnTo>
                    <a:lnTo>
                      <a:pt x="26" y="54"/>
                    </a:lnTo>
                    <a:lnTo>
                      <a:pt x="42" y="60"/>
                    </a:lnTo>
                    <a:lnTo>
                      <a:pt x="20" y="57"/>
                    </a:lnTo>
                    <a:lnTo>
                      <a:pt x="0" y="65"/>
                    </a:lnTo>
                    <a:lnTo>
                      <a:pt x="16" y="52"/>
                    </a:lnTo>
                    <a:lnTo>
                      <a:pt x="28" y="37"/>
                    </a:lnTo>
                    <a:lnTo>
                      <a:pt x="34" y="34"/>
                    </a:lnTo>
                    <a:lnTo>
                      <a:pt x="34" y="24"/>
                    </a:lnTo>
                    <a:lnTo>
                      <a:pt x="43" y="25"/>
                    </a:lnTo>
                    <a:lnTo>
                      <a:pt x="55" y="16"/>
                    </a:lnTo>
                    <a:lnTo>
                      <a:pt x="54" y="5"/>
                    </a:lnTo>
                    <a:lnTo>
                      <a:pt x="58" y="0"/>
                    </a:lnTo>
                    <a:lnTo>
                      <a:pt x="68" y="0"/>
                    </a:lnTo>
                    <a:lnTo>
                      <a:pt x="60" y="2"/>
                    </a:lnTo>
                  </a:path>
                </a:pathLst>
              </a:custGeom>
              <a:solidFill>
                <a:srgbClr val="000000"/>
              </a:solidFill>
              <a:ln w="9525" cap="rnd">
                <a:noFill/>
                <a:round/>
                <a:headEnd/>
                <a:tailEnd/>
              </a:ln>
            </p:spPr>
            <p:txBody>
              <a:bodyPr/>
              <a:lstStyle/>
              <a:p>
                <a:endParaRPr lang="en-US"/>
              </a:p>
            </p:txBody>
          </p:sp>
          <p:sp>
            <p:nvSpPr>
              <p:cNvPr id="6978" name="Freeform 570"/>
              <p:cNvSpPr>
                <a:spLocks/>
              </p:cNvSpPr>
              <p:nvPr/>
            </p:nvSpPr>
            <p:spPr bwMode="auto">
              <a:xfrm>
                <a:off x="1280" y="3540"/>
                <a:ext cx="34" cy="83"/>
              </a:xfrm>
              <a:custGeom>
                <a:avLst/>
                <a:gdLst>
                  <a:gd name="T0" fmla="*/ 5 w 34"/>
                  <a:gd name="T1" fmla="*/ 0 h 83"/>
                  <a:gd name="T2" fmla="*/ 25 w 34"/>
                  <a:gd name="T3" fmla="*/ 29 h 83"/>
                  <a:gd name="T4" fmla="*/ 33 w 34"/>
                  <a:gd name="T5" fmla="*/ 20 h 83"/>
                  <a:gd name="T6" fmla="*/ 29 w 34"/>
                  <a:gd name="T7" fmla="*/ 34 h 83"/>
                  <a:gd name="T8" fmla="*/ 22 w 34"/>
                  <a:gd name="T9" fmla="*/ 59 h 83"/>
                  <a:gd name="T10" fmla="*/ 4 w 34"/>
                  <a:gd name="T11" fmla="*/ 82 h 83"/>
                  <a:gd name="T12" fmla="*/ 0 w 34"/>
                  <a:gd name="T13" fmla="*/ 82 h 83"/>
                  <a:gd name="T14" fmla="*/ 18 w 34"/>
                  <a:gd name="T15" fmla="*/ 60 h 83"/>
                  <a:gd name="T16" fmla="*/ 22 w 34"/>
                  <a:gd name="T17" fmla="*/ 30 h 83"/>
                  <a:gd name="T18" fmla="*/ 5 w 34"/>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83"/>
                  <a:gd name="T32" fmla="*/ 34 w 34"/>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83">
                    <a:moveTo>
                      <a:pt x="5" y="0"/>
                    </a:moveTo>
                    <a:lnTo>
                      <a:pt x="25" y="29"/>
                    </a:lnTo>
                    <a:lnTo>
                      <a:pt x="33" y="20"/>
                    </a:lnTo>
                    <a:lnTo>
                      <a:pt x="29" y="34"/>
                    </a:lnTo>
                    <a:lnTo>
                      <a:pt x="22" y="59"/>
                    </a:lnTo>
                    <a:lnTo>
                      <a:pt x="4" y="82"/>
                    </a:lnTo>
                    <a:lnTo>
                      <a:pt x="0" y="82"/>
                    </a:lnTo>
                    <a:lnTo>
                      <a:pt x="18" y="60"/>
                    </a:lnTo>
                    <a:lnTo>
                      <a:pt x="22" y="30"/>
                    </a:lnTo>
                    <a:lnTo>
                      <a:pt x="5" y="0"/>
                    </a:lnTo>
                  </a:path>
                </a:pathLst>
              </a:custGeom>
              <a:solidFill>
                <a:srgbClr val="000000"/>
              </a:solidFill>
              <a:ln w="9525" cap="rnd">
                <a:noFill/>
                <a:round/>
                <a:headEnd/>
                <a:tailEnd/>
              </a:ln>
            </p:spPr>
            <p:txBody>
              <a:bodyPr/>
              <a:lstStyle/>
              <a:p>
                <a:endParaRPr lang="en-US"/>
              </a:p>
            </p:txBody>
          </p:sp>
          <p:sp>
            <p:nvSpPr>
              <p:cNvPr id="6979" name="Freeform 571"/>
              <p:cNvSpPr>
                <a:spLocks/>
              </p:cNvSpPr>
              <p:nvPr/>
            </p:nvSpPr>
            <p:spPr bwMode="auto">
              <a:xfrm>
                <a:off x="1297" y="3439"/>
                <a:ext cx="189" cy="237"/>
              </a:xfrm>
              <a:custGeom>
                <a:avLst/>
                <a:gdLst>
                  <a:gd name="T0" fmla="*/ 80 w 189"/>
                  <a:gd name="T1" fmla="*/ 105 h 237"/>
                  <a:gd name="T2" fmla="*/ 67 w 189"/>
                  <a:gd name="T3" fmla="*/ 119 h 237"/>
                  <a:gd name="T4" fmla="*/ 39 w 189"/>
                  <a:gd name="T5" fmla="*/ 137 h 237"/>
                  <a:gd name="T6" fmla="*/ 27 w 189"/>
                  <a:gd name="T7" fmla="*/ 153 h 237"/>
                  <a:gd name="T8" fmla="*/ 56 w 189"/>
                  <a:gd name="T9" fmla="*/ 139 h 237"/>
                  <a:gd name="T10" fmla="*/ 67 w 189"/>
                  <a:gd name="T11" fmla="*/ 139 h 237"/>
                  <a:gd name="T12" fmla="*/ 34 w 189"/>
                  <a:gd name="T13" fmla="*/ 159 h 237"/>
                  <a:gd name="T14" fmla="*/ 24 w 189"/>
                  <a:gd name="T15" fmla="*/ 175 h 237"/>
                  <a:gd name="T16" fmla="*/ 26 w 189"/>
                  <a:gd name="T17" fmla="*/ 156 h 237"/>
                  <a:gd name="T18" fmla="*/ 10 w 189"/>
                  <a:gd name="T19" fmla="*/ 166 h 237"/>
                  <a:gd name="T20" fmla="*/ 12 w 189"/>
                  <a:gd name="T21" fmla="*/ 179 h 237"/>
                  <a:gd name="T22" fmla="*/ 0 w 189"/>
                  <a:gd name="T23" fmla="*/ 166 h 237"/>
                  <a:gd name="T24" fmla="*/ 12 w 189"/>
                  <a:gd name="T25" fmla="*/ 192 h 237"/>
                  <a:gd name="T26" fmla="*/ 13 w 189"/>
                  <a:gd name="T27" fmla="*/ 209 h 237"/>
                  <a:gd name="T28" fmla="*/ 45 w 189"/>
                  <a:gd name="T29" fmla="*/ 224 h 237"/>
                  <a:gd name="T30" fmla="*/ 56 w 189"/>
                  <a:gd name="T31" fmla="*/ 217 h 237"/>
                  <a:gd name="T32" fmla="*/ 80 w 189"/>
                  <a:gd name="T33" fmla="*/ 236 h 237"/>
                  <a:gd name="T34" fmla="*/ 108 w 189"/>
                  <a:gd name="T35" fmla="*/ 233 h 237"/>
                  <a:gd name="T36" fmla="*/ 125 w 189"/>
                  <a:gd name="T37" fmla="*/ 211 h 237"/>
                  <a:gd name="T38" fmla="*/ 138 w 189"/>
                  <a:gd name="T39" fmla="*/ 169 h 237"/>
                  <a:gd name="T40" fmla="*/ 142 w 189"/>
                  <a:gd name="T41" fmla="*/ 158 h 237"/>
                  <a:gd name="T42" fmla="*/ 134 w 189"/>
                  <a:gd name="T43" fmla="*/ 149 h 237"/>
                  <a:gd name="T44" fmla="*/ 128 w 189"/>
                  <a:gd name="T45" fmla="*/ 124 h 237"/>
                  <a:gd name="T46" fmla="*/ 128 w 189"/>
                  <a:gd name="T47" fmla="*/ 94 h 237"/>
                  <a:gd name="T48" fmla="*/ 128 w 189"/>
                  <a:gd name="T49" fmla="*/ 133 h 237"/>
                  <a:gd name="T50" fmla="*/ 133 w 189"/>
                  <a:gd name="T51" fmla="*/ 157 h 237"/>
                  <a:gd name="T52" fmla="*/ 128 w 189"/>
                  <a:gd name="T53" fmla="*/ 169 h 237"/>
                  <a:gd name="T54" fmla="*/ 120 w 189"/>
                  <a:gd name="T55" fmla="*/ 174 h 237"/>
                  <a:gd name="T56" fmla="*/ 107 w 189"/>
                  <a:gd name="T57" fmla="*/ 174 h 237"/>
                  <a:gd name="T58" fmla="*/ 88 w 189"/>
                  <a:gd name="T59" fmla="*/ 168 h 237"/>
                  <a:gd name="T60" fmla="*/ 78 w 189"/>
                  <a:gd name="T61" fmla="*/ 158 h 237"/>
                  <a:gd name="T62" fmla="*/ 77 w 189"/>
                  <a:gd name="T63" fmla="*/ 143 h 237"/>
                  <a:gd name="T64" fmla="*/ 66 w 189"/>
                  <a:gd name="T65" fmla="*/ 169 h 237"/>
                  <a:gd name="T66" fmla="*/ 63 w 189"/>
                  <a:gd name="T67" fmla="*/ 186 h 237"/>
                  <a:gd name="T68" fmla="*/ 56 w 189"/>
                  <a:gd name="T69" fmla="*/ 184 h 237"/>
                  <a:gd name="T70" fmla="*/ 49 w 189"/>
                  <a:gd name="T71" fmla="*/ 204 h 237"/>
                  <a:gd name="T72" fmla="*/ 49 w 189"/>
                  <a:gd name="T73" fmla="*/ 172 h 237"/>
                  <a:gd name="T74" fmla="*/ 31 w 189"/>
                  <a:gd name="T75" fmla="*/ 189 h 237"/>
                  <a:gd name="T76" fmla="*/ 37 w 189"/>
                  <a:gd name="T77" fmla="*/ 166 h 237"/>
                  <a:gd name="T78" fmla="*/ 78 w 189"/>
                  <a:gd name="T79" fmla="*/ 136 h 237"/>
                  <a:gd name="T80" fmla="*/ 86 w 189"/>
                  <a:gd name="T81" fmla="*/ 111 h 237"/>
                  <a:gd name="T82" fmla="*/ 86 w 189"/>
                  <a:gd name="T83" fmla="*/ 84 h 237"/>
                  <a:gd name="T84" fmla="*/ 86 w 189"/>
                  <a:gd name="T85" fmla="*/ 59 h 237"/>
                  <a:gd name="T86" fmla="*/ 89 w 189"/>
                  <a:gd name="T87" fmla="*/ 47 h 237"/>
                  <a:gd name="T88" fmla="*/ 96 w 189"/>
                  <a:gd name="T89" fmla="*/ 43 h 237"/>
                  <a:gd name="T90" fmla="*/ 103 w 189"/>
                  <a:gd name="T91" fmla="*/ 43 h 237"/>
                  <a:gd name="T92" fmla="*/ 111 w 189"/>
                  <a:gd name="T93" fmla="*/ 34 h 237"/>
                  <a:gd name="T94" fmla="*/ 113 w 189"/>
                  <a:gd name="T95" fmla="*/ 36 h 237"/>
                  <a:gd name="T96" fmla="*/ 113 w 189"/>
                  <a:gd name="T97" fmla="*/ 47 h 237"/>
                  <a:gd name="T98" fmla="*/ 103 w 189"/>
                  <a:gd name="T99" fmla="*/ 60 h 237"/>
                  <a:gd name="T100" fmla="*/ 114 w 189"/>
                  <a:gd name="T101" fmla="*/ 44 h 237"/>
                  <a:gd name="T102" fmla="*/ 116 w 189"/>
                  <a:gd name="T103" fmla="*/ 34 h 237"/>
                  <a:gd name="T104" fmla="*/ 108 w 189"/>
                  <a:gd name="T105" fmla="*/ 29 h 237"/>
                  <a:gd name="T106" fmla="*/ 113 w 189"/>
                  <a:gd name="T107" fmla="*/ 17 h 237"/>
                  <a:gd name="T108" fmla="*/ 156 w 189"/>
                  <a:gd name="T109" fmla="*/ 2 h 237"/>
                  <a:gd name="T110" fmla="*/ 188 w 189"/>
                  <a:gd name="T111" fmla="*/ 0 h 237"/>
                  <a:gd name="T112" fmla="*/ 158 w 189"/>
                  <a:gd name="T113" fmla="*/ 0 h 237"/>
                  <a:gd name="T114" fmla="*/ 108 w 189"/>
                  <a:gd name="T115" fmla="*/ 17 h 237"/>
                  <a:gd name="T116" fmla="*/ 86 w 189"/>
                  <a:gd name="T117" fmla="*/ 46 h 237"/>
                  <a:gd name="T118" fmla="*/ 83 w 189"/>
                  <a:gd name="T119" fmla="*/ 104 h 237"/>
                  <a:gd name="T120" fmla="*/ 80 w 189"/>
                  <a:gd name="T121" fmla="*/ 105 h 2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
                  <a:gd name="T184" fmla="*/ 0 h 237"/>
                  <a:gd name="T185" fmla="*/ 189 w 189"/>
                  <a:gd name="T186" fmla="*/ 237 h 2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 h="237">
                    <a:moveTo>
                      <a:pt x="80" y="105"/>
                    </a:moveTo>
                    <a:lnTo>
                      <a:pt x="67" y="119"/>
                    </a:lnTo>
                    <a:lnTo>
                      <a:pt x="39" y="137"/>
                    </a:lnTo>
                    <a:lnTo>
                      <a:pt x="27" y="153"/>
                    </a:lnTo>
                    <a:lnTo>
                      <a:pt x="56" y="139"/>
                    </a:lnTo>
                    <a:lnTo>
                      <a:pt x="67" y="139"/>
                    </a:lnTo>
                    <a:lnTo>
                      <a:pt x="34" y="159"/>
                    </a:lnTo>
                    <a:lnTo>
                      <a:pt x="24" y="175"/>
                    </a:lnTo>
                    <a:lnTo>
                      <a:pt x="26" y="156"/>
                    </a:lnTo>
                    <a:lnTo>
                      <a:pt x="10" y="166"/>
                    </a:lnTo>
                    <a:lnTo>
                      <a:pt x="12" y="179"/>
                    </a:lnTo>
                    <a:lnTo>
                      <a:pt x="0" y="166"/>
                    </a:lnTo>
                    <a:lnTo>
                      <a:pt x="12" y="192"/>
                    </a:lnTo>
                    <a:lnTo>
                      <a:pt x="13" y="209"/>
                    </a:lnTo>
                    <a:lnTo>
                      <a:pt x="45" y="224"/>
                    </a:lnTo>
                    <a:lnTo>
                      <a:pt x="56" y="217"/>
                    </a:lnTo>
                    <a:lnTo>
                      <a:pt x="80" y="236"/>
                    </a:lnTo>
                    <a:lnTo>
                      <a:pt x="108" y="233"/>
                    </a:lnTo>
                    <a:lnTo>
                      <a:pt x="125" y="211"/>
                    </a:lnTo>
                    <a:lnTo>
                      <a:pt x="138" y="169"/>
                    </a:lnTo>
                    <a:lnTo>
                      <a:pt x="142" y="158"/>
                    </a:lnTo>
                    <a:lnTo>
                      <a:pt x="134" y="149"/>
                    </a:lnTo>
                    <a:lnTo>
                      <a:pt x="128" y="124"/>
                    </a:lnTo>
                    <a:lnTo>
                      <a:pt x="128" y="94"/>
                    </a:lnTo>
                    <a:lnTo>
                      <a:pt x="128" y="133"/>
                    </a:lnTo>
                    <a:lnTo>
                      <a:pt x="133" y="157"/>
                    </a:lnTo>
                    <a:lnTo>
                      <a:pt x="128" y="169"/>
                    </a:lnTo>
                    <a:lnTo>
                      <a:pt x="120" y="174"/>
                    </a:lnTo>
                    <a:lnTo>
                      <a:pt x="107" y="174"/>
                    </a:lnTo>
                    <a:lnTo>
                      <a:pt x="88" y="168"/>
                    </a:lnTo>
                    <a:lnTo>
                      <a:pt x="78" y="158"/>
                    </a:lnTo>
                    <a:lnTo>
                      <a:pt x="77" y="143"/>
                    </a:lnTo>
                    <a:lnTo>
                      <a:pt x="66" y="169"/>
                    </a:lnTo>
                    <a:lnTo>
                      <a:pt x="63" y="186"/>
                    </a:lnTo>
                    <a:lnTo>
                      <a:pt x="56" y="184"/>
                    </a:lnTo>
                    <a:lnTo>
                      <a:pt x="49" y="204"/>
                    </a:lnTo>
                    <a:lnTo>
                      <a:pt x="49" y="172"/>
                    </a:lnTo>
                    <a:lnTo>
                      <a:pt x="31" y="189"/>
                    </a:lnTo>
                    <a:lnTo>
                      <a:pt x="37" y="166"/>
                    </a:lnTo>
                    <a:lnTo>
                      <a:pt x="78" y="136"/>
                    </a:lnTo>
                    <a:lnTo>
                      <a:pt x="86" y="111"/>
                    </a:lnTo>
                    <a:lnTo>
                      <a:pt x="86" y="84"/>
                    </a:lnTo>
                    <a:lnTo>
                      <a:pt x="86" y="59"/>
                    </a:lnTo>
                    <a:lnTo>
                      <a:pt x="89" y="47"/>
                    </a:lnTo>
                    <a:lnTo>
                      <a:pt x="96" y="43"/>
                    </a:lnTo>
                    <a:lnTo>
                      <a:pt x="103" y="43"/>
                    </a:lnTo>
                    <a:lnTo>
                      <a:pt x="111" y="34"/>
                    </a:lnTo>
                    <a:lnTo>
                      <a:pt x="113" y="36"/>
                    </a:lnTo>
                    <a:lnTo>
                      <a:pt x="113" y="47"/>
                    </a:lnTo>
                    <a:lnTo>
                      <a:pt x="103" y="60"/>
                    </a:lnTo>
                    <a:lnTo>
                      <a:pt x="114" y="44"/>
                    </a:lnTo>
                    <a:lnTo>
                      <a:pt x="116" y="34"/>
                    </a:lnTo>
                    <a:lnTo>
                      <a:pt x="108" y="29"/>
                    </a:lnTo>
                    <a:lnTo>
                      <a:pt x="113" y="17"/>
                    </a:lnTo>
                    <a:lnTo>
                      <a:pt x="156" y="2"/>
                    </a:lnTo>
                    <a:lnTo>
                      <a:pt x="188" y="0"/>
                    </a:lnTo>
                    <a:lnTo>
                      <a:pt x="158" y="0"/>
                    </a:lnTo>
                    <a:lnTo>
                      <a:pt x="108" y="17"/>
                    </a:lnTo>
                    <a:lnTo>
                      <a:pt x="86" y="46"/>
                    </a:lnTo>
                    <a:lnTo>
                      <a:pt x="83" y="104"/>
                    </a:lnTo>
                    <a:lnTo>
                      <a:pt x="80" y="105"/>
                    </a:lnTo>
                  </a:path>
                </a:pathLst>
              </a:custGeom>
              <a:solidFill>
                <a:srgbClr val="000000"/>
              </a:solidFill>
              <a:ln w="9525" cap="rnd">
                <a:noFill/>
                <a:round/>
                <a:headEnd/>
                <a:tailEnd/>
              </a:ln>
            </p:spPr>
            <p:txBody>
              <a:bodyPr/>
              <a:lstStyle/>
              <a:p>
                <a:endParaRPr lang="en-US"/>
              </a:p>
            </p:txBody>
          </p:sp>
          <p:sp>
            <p:nvSpPr>
              <p:cNvPr id="6980" name="Freeform 572"/>
              <p:cNvSpPr>
                <a:spLocks/>
              </p:cNvSpPr>
              <p:nvPr/>
            </p:nvSpPr>
            <p:spPr bwMode="auto">
              <a:xfrm>
                <a:off x="1407" y="3439"/>
                <a:ext cx="78" cy="83"/>
              </a:xfrm>
              <a:custGeom>
                <a:avLst/>
                <a:gdLst>
                  <a:gd name="T0" fmla="*/ 73 w 78"/>
                  <a:gd name="T1" fmla="*/ 1 h 83"/>
                  <a:gd name="T2" fmla="*/ 70 w 78"/>
                  <a:gd name="T3" fmla="*/ 5 h 83"/>
                  <a:gd name="T4" fmla="*/ 55 w 78"/>
                  <a:gd name="T5" fmla="*/ 8 h 83"/>
                  <a:gd name="T6" fmla="*/ 38 w 78"/>
                  <a:gd name="T7" fmla="*/ 12 h 83"/>
                  <a:gd name="T8" fmla="*/ 18 w 78"/>
                  <a:gd name="T9" fmla="*/ 31 h 83"/>
                  <a:gd name="T10" fmla="*/ 29 w 78"/>
                  <a:gd name="T11" fmla="*/ 31 h 83"/>
                  <a:gd name="T12" fmla="*/ 40 w 78"/>
                  <a:gd name="T13" fmla="*/ 40 h 83"/>
                  <a:gd name="T14" fmla="*/ 46 w 78"/>
                  <a:gd name="T15" fmla="*/ 46 h 83"/>
                  <a:gd name="T16" fmla="*/ 45 w 78"/>
                  <a:gd name="T17" fmla="*/ 51 h 83"/>
                  <a:gd name="T18" fmla="*/ 52 w 78"/>
                  <a:gd name="T19" fmla="*/ 59 h 83"/>
                  <a:gd name="T20" fmla="*/ 43 w 78"/>
                  <a:gd name="T21" fmla="*/ 69 h 83"/>
                  <a:gd name="T22" fmla="*/ 34 w 78"/>
                  <a:gd name="T23" fmla="*/ 69 h 83"/>
                  <a:gd name="T24" fmla="*/ 32 w 78"/>
                  <a:gd name="T25" fmla="*/ 61 h 83"/>
                  <a:gd name="T26" fmla="*/ 18 w 78"/>
                  <a:gd name="T27" fmla="*/ 59 h 83"/>
                  <a:gd name="T28" fmla="*/ 18 w 78"/>
                  <a:gd name="T29" fmla="*/ 46 h 83"/>
                  <a:gd name="T30" fmla="*/ 10 w 78"/>
                  <a:gd name="T31" fmla="*/ 62 h 83"/>
                  <a:gd name="T32" fmla="*/ 0 w 78"/>
                  <a:gd name="T33" fmla="*/ 72 h 83"/>
                  <a:gd name="T34" fmla="*/ 4 w 78"/>
                  <a:gd name="T35" fmla="*/ 79 h 83"/>
                  <a:gd name="T36" fmla="*/ 18 w 78"/>
                  <a:gd name="T37" fmla="*/ 79 h 83"/>
                  <a:gd name="T38" fmla="*/ 29 w 78"/>
                  <a:gd name="T39" fmla="*/ 82 h 83"/>
                  <a:gd name="T40" fmla="*/ 49 w 78"/>
                  <a:gd name="T41" fmla="*/ 75 h 83"/>
                  <a:gd name="T42" fmla="*/ 55 w 78"/>
                  <a:gd name="T43" fmla="*/ 59 h 83"/>
                  <a:gd name="T44" fmla="*/ 49 w 78"/>
                  <a:gd name="T45" fmla="*/ 49 h 83"/>
                  <a:gd name="T46" fmla="*/ 49 w 78"/>
                  <a:gd name="T47" fmla="*/ 40 h 83"/>
                  <a:gd name="T48" fmla="*/ 35 w 78"/>
                  <a:gd name="T49" fmla="*/ 24 h 83"/>
                  <a:gd name="T50" fmla="*/ 40 w 78"/>
                  <a:gd name="T51" fmla="*/ 14 h 83"/>
                  <a:gd name="T52" fmla="*/ 73 w 78"/>
                  <a:gd name="T53" fmla="*/ 8 h 83"/>
                  <a:gd name="T54" fmla="*/ 77 w 78"/>
                  <a:gd name="T55" fmla="*/ 0 h 83"/>
                  <a:gd name="T56" fmla="*/ 73 w 78"/>
                  <a:gd name="T57" fmla="*/ 1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8"/>
                  <a:gd name="T88" fmla="*/ 0 h 83"/>
                  <a:gd name="T89" fmla="*/ 78 w 78"/>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8" h="83">
                    <a:moveTo>
                      <a:pt x="73" y="1"/>
                    </a:moveTo>
                    <a:lnTo>
                      <a:pt x="70" y="5"/>
                    </a:lnTo>
                    <a:lnTo>
                      <a:pt x="55" y="8"/>
                    </a:lnTo>
                    <a:lnTo>
                      <a:pt x="38" y="12"/>
                    </a:lnTo>
                    <a:lnTo>
                      <a:pt x="18" y="31"/>
                    </a:lnTo>
                    <a:lnTo>
                      <a:pt x="29" y="31"/>
                    </a:lnTo>
                    <a:lnTo>
                      <a:pt x="40" y="40"/>
                    </a:lnTo>
                    <a:lnTo>
                      <a:pt x="46" y="46"/>
                    </a:lnTo>
                    <a:lnTo>
                      <a:pt x="45" y="51"/>
                    </a:lnTo>
                    <a:lnTo>
                      <a:pt x="52" y="59"/>
                    </a:lnTo>
                    <a:lnTo>
                      <a:pt x="43" y="69"/>
                    </a:lnTo>
                    <a:lnTo>
                      <a:pt x="34" y="69"/>
                    </a:lnTo>
                    <a:lnTo>
                      <a:pt x="32" y="61"/>
                    </a:lnTo>
                    <a:lnTo>
                      <a:pt x="18" y="59"/>
                    </a:lnTo>
                    <a:lnTo>
                      <a:pt x="18" y="46"/>
                    </a:lnTo>
                    <a:lnTo>
                      <a:pt x="10" y="62"/>
                    </a:lnTo>
                    <a:lnTo>
                      <a:pt x="0" y="72"/>
                    </a:lnTo>
                    <a:lnTo>
                      <a:pt x="4" y="79"/>
                    </a:lnTo>
                    <a:lnTo>
                      <a:pt x="18" y="79"/>
                    </a:lnTo>
                    <a:lnTo>
                      <a:pt x="29" y="82"/>
                    </a:lnTo>
                    <a:lnTo>
                      <a:pt x="49" y="75"/>
                    </a:lnTo>
                    <a:lnTo>
                      <a:pt x="55" y="59"/>
                    </a:lnTo>
                    <a:lnTo>
                      <a:pt x="49" y="49"/>
                    </a:lnTo>
                    <a:lnTo>
                      <a:pt x="49" y="40"/>
                    </a:lnTo>
                    <a:lnTo>
                      <a:pt x="35" y="24"/>
                    </a:lnTo>
                    <a:lnTo>
                      <a:pt x="40" y="14"/>
                    </a:lnTo>
                    <a:lnTo>
                      <a:pt x="73" y="8"/>
                    </a:lnTo>
                    <a:lnTo>
                      <a:pt x="77" y="0"/>
                    </a:lnTo>
                    <a:lnTo>
                      <a:pt x="73" y="1"/>
                    </a:lnTo>
                  </a:path>
                </a:pathLst>
              </a:custGeom>
              <a:solidFill>
                <a:srgbClr val="000000"/>
              </a:solidFill>
              <a:ln w="9525" cap="rnd">
                <a:noFill/>
                <a:round/>
                <a:headEnd/>
                <a:tailEnd/>
              </a:ln>
            </p:spPr>
            <p:txBody>
              <a:bodyPr/>
              <a:lstStyle/>
              <a:p>
                <a:endParaRPr lang="en-US"/>
              </a:p>
            </p:txBody>
          </p:sp>
          <p:sp>
            <p:nvSpPr>
              <p:cNvPr id="6981" name="Freeform 573"/>
              <p:cNvSpPr>
                <a:spLocks/>
              </p:cNvSpPr>
              <p:nvPr/>
            </p:nvSpPr>
            <p:spPr bwMode="auto">
              <a:xfrm>
                <a:off x="1219" y="3689"/>
                <a:ext cx="17" cy="20"/>
              </a:xfrm>
              <a:custGeom>
                <a:avLst/>
                <a:gdLst>
                  <a:gd name="T0" fmla="*/ 6 w 17"/>
                  <a:gd name="T1" fmla="*/ 0 h 20"/>
                  <a:gd name="T2" fmla="*/ 0 w 17"/>
                  <a:gd name="T3" fmla="*/ 3 h 20"/>
                  <a:gd name="T4" fmla="*/ 0 w 17"/>
                  <a:gd name="T5" fmla="*/ 6 h 20"/>
                  <a:gd name="T6" fmla="*/ 0 w 17"/>
                  <a:gd name="T7" fmla="*/ 9 h 20"/>
                  <a:gd name="T8" fmla="*/ 0 w 17"/>
                  <a:gd name="T9" fmla="*/ 12 h 20"/>
                  <a:gd name="T10" fmla="*/ 0 w 17"/>
                  <a:gd name="T11" fmla="*/ 15 h 20"/>
                  <a:gd name="T12" fmla="*/ 0 w 17"/>
                  <a:gd name="T13" fmla="*/ 18 h 20"/>
                  <a:gd name="T14" fmla="*/ 0 w 17"/>
                  <a:gd name="T15" fmla="*/ 19 h 20"/>
                  <a:gd name="T16" fmla="*/ 8 w 17"/>
                  <a:gd name="T17" fmla="*/ 18 h 20"/>
                  <a:gd name="T18" fmla="*/ 11 w 17"/>
                  <a:gd name="T19" fmla="*/ 15 h 20"/>
                  <a:gd name="T20" fmla="*/ 14 w 17"/>
                  <a:gd name="T21" fmla="*/ 12 h 20"/>
                  <a:gd name="T22" fmla="*/ 16 w 17"/>
                  <a:gd name="T23" fmla="*/ 6 h 20"/>
                  <a:gd name="T24" fmla="*/ 16 w 17"/>
                  <a:gd name="T25" fmla="*/ 4 h 20"/>
                  <a:gd name="T26" fmla="*/ 16 w 17"/>
                  <a:gd name="T27" fmla="*/ 6 h 20"/>
                  <a:gd name="T28" fmla="*/ 14 w 17"/>
                  <a:gd name="T29" fmla="*/ 9 h 20"/>
                  <a:gd name="T30" fmla="*/ 8 w 17"/>
                  <a:gd name="T31" fmla="*/ 13 h 20"/>
                  <a:gd name="T32" fmla="*/ 3 w 17"/>
                  <a:gd name="T33" fmla="*/ 13 h 20"/>
                  <a:gd name="T34" fmla="*/ 0 w 17"/>
                  <a:gd name="T35" fmla="*/ 12 h 20"/>
                  <a:gd name="T36" fmla="*/ 0 w 17"/>
                  <a:gd name="T37" fmla="*/ 6 h 20"/>
                  <a:gd name="T38" fmla="*/ 3 w 17"/>
                  <a:gd name="T39" fmla="*/ 3 h 20"/>
                  <a:gd name="T40" fmla="*/ 6 w 17"/>
                  <a:gd name="T41" fmla="*/ 1 h 20"/>
                  <a:gd name="T42" fmla="*/ 11 w 17"/>
                  <a:gd name="T43" fmla="*/ 1 h 20"/>
                  <a:gd name="T44" fmla="*/ 14 w 17"/>
                  <a:gd name="T45" fmla="*/ 3 h 20"/>
                  <a:gd name="T46" fmla="*/ 14 w 17"/>
                  <a:gd name="T47" fmla="*/ 1 h 20"/>
                  <a:gd name="T48" fmla="*/ 8 w 17"/>
                  <a:gd name="T49" fmla="*/ 0 h 20"/>
                  <a:gd name="T50" fmla="*/ 6 w 17"/>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0"/>
                  <a:gd name="T80" fmla="*/ 17 w 17"/>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0">
                    <a:moveTo>
                      <a:pt x="6" y="0"/>
                    </a:moveTo>
                    <a:lnTo>
                      <a:pt x="0" y="3"/>
                    </a:lnTo>
                    <a:lnTo>
                      <a:pt x="0" y="6"/>
                    </a:lnTo>
                    <a:lnTo>
                      <a:pt x="0" y="9"/>
                    </a:lnTo>
                    <a:lnTo>
                      <a:pt x="0" y="12"/>
                    </a:lnTo>
                    <a:lnTo>
                      <a:pt x="0" y="15"/>
                    </a:lnTo>
                    <a:lnTo>
                      <a:pt x="0" y="18"/>
                    </a:lnTo>
                    <a:lnTo>
                      <a:pt x="0" y="19"/>
                    </a:lnTo>
                    <a:lnTo>
                      <a:pt x="8" y="18"/>
                    </a:lnTo>
                    <a:lnTo>
                      <a:pt x="11" y="15"/>
                    </a:lnTo>
                    <a:lnTo>
                      <a:pt x="14" y="12"/>
                    </a:lnTo>
                    <a:lnTo>
                      <a:pt x="16" y="6"/>
                    </a:lnTo>
                    <a:lnTo>
                      <a:pt x="16" y="4"/>
                    </a:lnTo>
                    <a:lnTo>
                      <a:pt x="16" y="6"/>
                    </a:lnTo>
                    <a:lnTo>
                      <a:pt x="14" y="9"/>
                    </a:lnTo>
                    <a:lnTo>
                      <a:pt x="8" y="13"/>
                    </a:lnTo>
                    <a:lnTo>
                      <a:pt x="3" y="13"/>
                    </a:lnTo>
                    <a:lnTo>
                      <a:pt x="0" y="12"/>
                    </a:lnTo>
                    <a:lnTo>
                      <a:pt x="0" y="6"/>
                    </a:lnTo>
                    <a:lnTo>
                      <a:pt x="3" y="3"/>
                    </a:lnTo>
                    <a:lnTo>
                      <a:pt x="6" y="1"/>
                    </a:lnTo>
                    <a:lnTo>
                      <a:pt x="11" y="1"/>
                    </a:lnTo>
                    <a:lnTo>
                      <a:pt x="14" y="3"/>
                    </a:lnTo>
                    <a:lnTo>
                      <a:pt x="14" y="1"/>
                    </a:lnTo>
                    <a:lnTo>
                      <a:pt x="8" y="0"/>
                    </a:lnTo>
                    <a:lnTo>
                      <a:pt x="6" y="0"/>
                    </a:lnTo>
                  </a:path>
                </a:pathLst>
              </a:custGeom>
              <a:solidFill>
                <a:srgbClr val="000000"/>
              </a:solidFill>
              <a:ln w="9525" cap="rnd">
                <a:noFill/>
                <a:round/>
                <a:headEnd/>
                <a:tailEnd/>
              </a:ln>
            </p:spPr>
            <p:txBody>
              <a:bodyPr/>
              <a:lstStyle/>
              <a:p>
                <a:endParaRPr lang="en-US"/>
              </a:p>
            </p:txBody>
          </p:sp>
          <p:sp>
            <p:nvSpPr>
              <p:cNvPr id="6982" name="Freeform 574"/>
              <p:cNvSpPr>
                <a:spLocks/>
              </p:cNvSpPr>
              <p:nvPr/>
            </p:nvSpPr>
            <p:spPr bwMode="auto">
              <a:xfrm>
                <a:off x="1140" y="3676"/>
                <a:ext cx="98" cy="58"/>
              </a:xfrm>
              <a:custGeom>
                <a:avLst/>
                <a:gdLst>
                  <a:gd name="T0" fmla="*/ 21 w 98"/>
                  <a:gd name="T1" fmla="*/ 0 h 58"/>
                  <a:gd name="T2" fmla="*/ 16 w 98"/>
                  <a:gd name="T3" fmla="*/ 9 h 58"/>
                  <a:gd name="T4" fmla="*/ 16 w 98"/>
                  <a:gd name="T5" fmla="*/ 24 h 58"/>
                  <a:gd name="T6" fmla="*/ 17 w 98"/>
                  <a:gd name="T7" fmla="*/ 36 h 58"/>
                  <a:gd name="T8" fmla="*/ 19 w 98"/>
                  <a:gd name="T9" fmla="*/ 41 h 58"/>
                  <a:gd name="T10" fmla="*/ 21 w 98"/>
                  <a:gd name="T11" fmla="*/ 41 h 58"/>
                  <a:gd name="T12" fmla="*/ 22 w 98"/>
                  <a:gd name="T13" fmla="*/ 36 h 58"/>
                  <a:gd name="T14" fmla="*/ 21 w 98"/>
                  <a:gd name="T15" fmla="*/ 36 h 58"/>
                  <a:gd name="T16" fmla="*/ 30 w 98"/>
                  <a:gd name="T17" fmla="*/ 33 h 58"/>
                  <a:gd name="T18" fmla="*/ 44 w 98"/>
                  <a:gd name="T19" fmla="*/ 34 h 58"/>
                  <a:gd name="T20" fmla="*/ 52 w 98"/>
                  <a:gd name="T21" fmla="*/ 33 h 58"/>
                  <a:gd name="T22" fmla="*/ 65 w 98"/>
                  <a:gd name="T23" fmla="*/ 31 h 58"/>
                  <a:gd name="T24" fmla="*/ 74 w 98"/>
                  <a:gd name="T25" fmla="*/ 28 h 58"/>
                  <a:gd name="T26" fmla="*/ 83 w 98"/>
                  <a:gd name="T27" fmla="*/ 28 h 58"/>
                  <a:gd name="T28" fmla="*/ 89 w 98"/>
                  <a:gd name="T29" fmla="*/ 31 h 58"/>
                  <a:gd name="T30" fmla="*/ 91 w 98"/>
                  <a:gd name="T31" fmla="*/ 33 h 58"/>
                  <a:gd name="T32" fmla="*/ 97 w 98"/>
                  <a:gd name="T33" fmla="*/ 28 h 58"/>
                  <a:gd name="T34" fmla="*/ 94 w 98"/>
                  <a:gd name="T35" fmla="*/ 33 h 58"/>
                  <a:gd name="T36" fmla="*/ 91 w 98"/>
                  <a:gd name="T37" fmla="*/ 33 h 58"/>
                  <a:gd name="T38" fmla="*/ 89 w 98"/>
                  <a:gd name="T39" fmla="*/ 33 h 58"/>
                  <a:gd name="T40" fmla="*/ 82 w 98"/>
                  <a:gd name="T41" fmla="*/ 31 h 58"/>
                  <a:gd name="T42" fmla="*/ 77 w 98"/>
                  <a:gd name="T43" fmla="*/ 31 h 58"/>
                  <a:gd name="T44" fmla="*/ 71 w 98"/>
                  <a:gd name="T45" fmla="*/ 31 h 58"/>
                  <a:gd name="T46" fmla="*/ 58 w 98"/>
                  <a:gd name="T47" fmla="*/ 36 h 58"/>
                  <a:gd name="T48" fmla="*/ 47 w 98"/>
                  <a:gd name="T49" fmla="*/ 38 h 58"/>
                  <a:gd name="T50" fmla="*/ 41 w 98"/>
                  <a:gd name="T51" fmla="*/ 39 h 58"/>
                  <a:gd name="T52" fmla="*/ 32 w 98"/>
                  <a:gd name="T53" fmla="*/ 41 h 58"/>
                  <a:gd name="T54" fmla="*/ 28 w 98"/>
                  <a:gd name="T55" fmla="*/ 49 h 58"/>
                  <a:gd name="T56" fmla="*/ 25 w 98"/>
                  <a:gd name="T57" fmla="*/ 53 h 58"/>
                  <a:gd name="T58" fmla="*/ 24 w 98"/>
                  <a:gd name="T59" fmla="*/ 56 h 58"/>
                  <a:gd name="T60" fmla="*/ 19 w 98"/>
                  <a:gd name="T61" fmla="*/ 57 h 58"/>
                  <a:gd name="T62" fmla="*/ 13 w 98"/>
                  <a:gd name="T63" fmla="*/ 57 h 58"/>
                  <a:gd name="T64" fmla="*/ 6 w 98"/>
                  <a:gd name="T65" fmla="*/ 54 h 58"/>
                  <a:gd name="T66" fmla="*/ 2 w 98"/>
                  <a:gd name="T67" fmla="*/ 49 h 58"/>
                  <a:gd name="T68" fmla="*/ 0 w 98"/>
                  <a:gd name="T69" fmla="*/ 38 h 58"/>
                  <a:gd name="T70" fmla="*/ 0 w 98"/>
                  <a:gd name="T71" fmla="*/ 24 h 58"/>
                  <a:gd name="T72" fmla="*/ 0 w 98"/>
                  <a:gd name="T73" fmla="*/ 14 h 58"/>
                  <a:gd name="T74" fmla="*/ 2 w 98"/>
                  <a:gd name="T75" fmla="*/ 7 h 58"/>
                  <a:gd name="T76" fmla="*/ 0 w 98"/>
                  <a:gd name="T77" fmla="*/ 19 h 58"/>
                  <a:gd name="T78" fmla="*/ 0 w 98"/>
                  <a:gd name="T79" fmla="*/ 33 h 58"/>
                  <a:gd name="T80" fmla="*/ 2 w 98"/>
                  <a:gd name="T81" fmla="*/ 43 h 58"/>
                  <a:gd name="T82" fmla="*/ 5 w 98"/>
                  <a:gd name="T83" fmla="*/ 48 h 58"/>
                  <a:gd name="T84" fmla="*/ 8 w 98"/>
                  <a:gd name="T85" fmla="*/ 49 h 58"/>
                  <a:gd name="T86" fmla="*/ 11 w 98"/>
                  <a:gd name="T87" fmla="*/ 49 h 58"/>
                  <a:gd name="T88" fmla="*/ 14 w 98"/>
                  <a:gd name="T89" fmla="*/ 49 h 58"/>
                  <a:gd name="T90" fmla="*/ 16 w 98"/>
                  <a:gd name="T91" fmla="*/ 46 h 58"/>
                  <a:gd name="T92" fmla="*/ 16 w 98"/>
                  <a:gd name="T93" fmla="*/ 43 h 58"/>
                  <a:gd name="T94" fmla="*/ 14 w 98"/>
                  <a:gd name="T95" fmla="*/ 33 h 58"/>
                  <a:gd name="T96" fmla="*/ 14 w 98"/>
                  <a:gd name="T97" fmla="*/ 19 h 58"/>
                  <a:gd name="T98" fmla="*/ 14 w 98"/>
                  <a:gd name="T99" fmla="*/ 9 h 58"/>
                  <a:gd name="T100" fmla="*/ 19 w 98"/>
                  <a:gd name="T101" fmla="*/ 0 h 58"/>
                  <a:gd name="T102" fmla="*/ 21 w 98"/>
                  <a:gd name="T103" fmla="*/ 0 h 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
                  <a:gd name="T157" fmla="*/ 0 h 58"/>
                  <a:gd name="T158" fmla="*/ 98 w 98"/>
                  <a:gd name="T159" fmla="*/ 58 h 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 h="58">
                    <a:moveTo>
                      <a:pt x="21" y="0"/>
                    </a:moveTo>
                    <a:lnTo>
                      <a:pt x="16" y="9"/>
                    </a:lnTo>
                    <a:lnTo>
                      <a:pt x="16" y="24"/>
                    </a:lnTo>
                    <a:lnTo>
                      <a:pt x="17" y="36"/>
                    </a:lnTo>
                    <a:lnTo>
                      <a:pt x="19" y="41"/>
                    </a:lnTo>
                    <a:lnTo>
                      <a:pt x="21" y="41"/>
                    </a:lnTo>
                    <a:lnTo>
                      <a:pt x="22" y="36"/>
                    </a:lnTo>
                    <a:lnTo>
                      <a:pt x="21" y="36"/>
                    </a:lnTo>
                    <a:lnTo>
                      <a:pt x="30" y="33"/>
                    </a:lnTo>
                    <a:lnTo>
                      <a:pt x="44" y="34"/>
                    </a:lnTo>
                    <a:lnTo>
                      <a:pt x="52" y="33"/>
                    </a:lnTo>
                    <a:lnTo>
                      <a:pt x="65" y="31"/>
                    </a:lnTo>
                    <a:lnTo>
                      <a:pt x="74" y="28"/>
                    </a:lnTo>
                    <a:lnTo>
                      <a:pt x="83" y="28"/>
                    </a:lnTo>
                    <a:lnTo>
                      <a:pt x="89" y="31"/>
                    </a:lnTo>
                    <a:lnTo>
                      <a:pt x="91" y="33"/>
                    </a:lnTo>
                    <a:lnTo>
                      <a:pt x="97" y="28"/>
                    </a:lnTo>
                    <a:lnTo>
                      <a:pt x="94" y="33"/>
                    </a:lnTo>
                    <a:lnTo>
                      <a:pt x="91" y="33"/>
                    </a:lnTo>
                    <a:lnTo>
                      <a:pt x="89" y="33"/>
                    </a:lnTo>
                    <a:lnTo>
                      <a:pt x="82" y="31"/>
                    </a:lnTo>
                    <a:lnTo>
                      <a:pt x="77" y="31"/>
                    </a:lnTo>
                    <a:lnTo>
                      <a:pt x="71" y="31"/>
                    </a:lnTo>
                    <a:lnTo>
                      <a:pt x="58" y="36"/>
                    </a:lnTo>
                    <a:lnTo>
                      <a:pt x="47" y="38"/>
                    </a:lnTo>
                    <a:lnTo>
                      <a:pt x="41" y="39"/>
                    </a:lnTo>
                    <a:lnTo>
                      <a:pt x="32" y="41"/>
                    </a:lnTo>
                    <a:lnTo>
                      <a:pt x="28" y="49"/>
                    </a:lnTo>
                    <a:lnTo>
                      <a:pt x="25" y="53"/>
                    </a:lnTo>
                    <a:lnTo>
                      <a:pt x="24" y="56"/>
                    </a:lnTo>
                    <a:lnTo>
                      <a:pt x="19" y="57"/>
                    </a:lnTo>
                    <a:lnTo>
                      <a:pt x="13" y="57"/>
                    </a:lnTo>
                    <a:lnTo>
                      <a:pt x="6" y="54"/>
                    </a:lnTo>
                    <a:lnTo>
                      <a:pt x="2" y="49"/>
                    </a:lnTo>
                    <a:lnTo>
                      <a:pt x="0" y="38"/>
                    </a:lnTo>
                    <a:lnTo>
                      <a:pt x="0" y="24"/>
                    </a:lnTo>
                    <a:lnTo>
                      <a:pt x="0" y="14"/>
                    </a:lnTo>
                    <a:lnTo>
                      <a:pt x="2" y="7"/>
                    </a:lnTo>
                    <a:lnTo>
                      <a:pt x="0" y="19"/>
                    </a:lnTo>
                    <a:lnTo>
                      <a:pt x="0" y="33"/>
                    </a:lnTo>
                    <a:lnTo>
                      <a:pt x="2" y="43"/>
                    </a:lnTo>
                    <a:lnTo>
                      <a:pt x="5" y="48"/>
                    </a:lnTo>
                    <a:lnTo>
                      <a:pt x="8" y="49"/>
                    </a:lnTo>
                    <a:lnTo>
                      <a:pt x="11" y="49"/>
                    </a:lnTo>
                    <a:lnTo>
                      <a:pt x="14" y="49"/>
                    </a:lnTo>
                    <a:lnTo>
                      <a:pt x="16" y="46"/>
                    </a:lnTo>
                    <a:lnTo>
                      <a:pt x="16" y="43"/>
                    </a:lnTo>
                    <a:lnTo>
                      <a:pt x="14" y="33"/>
                    </a:lnTo>
                    <a:lnTo>
                      <a:pt x="14" y="19"/>
                    </a:lnTo>
                    <a:lnTo>
                      <a:pt x="14" y="9"/>
                    </a:lnTo>
                    <a:lnTo>
                      <a:pt x="19" y="0"/>
                    </a:lnTo>
                    <a:lnTo>
                      <a:pt x="21" y="0"/>
                    </a:lnTo>
                  </a:path>
                </a:pathLst>
              </a:custGeom>
              <a:solidFill>
                <a:srgbClr val="000000"/>
              </a:solidFill>
              <a:ln w="9525" cap="rnd">
                <a:noFill/>
                <a:round/>
                <a:headEnd/>
                <a:tailEnd/>
              </a:ln>
            </p:spPr>
            <p:txBody>
              <a:bodyPr/>
              <a:lstStyle/>
              <a:p>
                <a:endParaRPr lang="en-US"/>
              </a:p>
            </p:txBody>
          </p:sp>
          <p:sp>
            <p:nvSpPr>
              <p:cNvPr id="6983" name="Freeform 575"/>
              <p:cNvSpPr>
                <a:spLocks/>
              </p:cNvSpPr>
              <p:nvPr/>
            </p:nvSpPr>
            <p:spPr bwMode="auto">
              <a:xfrm>
                <a:off x="1157" y="3713"/>
                <a:ext cx="17" cy="17"/>
              </a:xfrm>
              <a:custGeom>
                <a:avLst/>
                <a:gdLst>
                  <a:gd name="T0" fmla="*/ 16 w 17"/>
                  <a:gd name="T1" fmla="*/ 0 h 17"/>
                  <a:gd name="T2" fmla="*/ 2 w 17"/>
                  <a:gd name="T3" fmla="*/ 16 h 17"/>
                  <a:gd name="T4" fmla="*/ 0 w 17"/>
                  <a:gd name="T5" fmla="*/ 0 h 17"/>
                  <a:gd name="T6" fmla="*/ 13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2" y="16"/>
                    </a:lnTo>
                    <a:lnTo>
                      <a:pt x="0" y="0"/>
                    </a:lnTo>
                    <a:lnTo>
                      <a:pt x="13" y="0"/>
                    </a:lnTo>
                    <a:lnTo>
                      <a:pt x="16" y="0"/>
                    </a:lnTo>
                  </a:path>
                </a:pathLst>
              </a:custGeom>
              <a:solidFill>
                <a:srgbClr val="000000"/>
              </a:solidFill>
              <a:ln w="9525" cap="rnd">
                <a:noFill/>
                <a:round/>
                <a:headEnd/>
                <a:tailEnd/>
              </a:ln>
            </p:spPr>
            <p:txBody>
              <a:bodyPr/>
              <a:lstStyle/>
              <a:p>
                <a:endParaRPr lang="en-US"/>
              </a:p>
            </p:txBody>
          </p:sp>
          <p:sp>
            <p:nvSpPr>
              <p:cNvPr id="6984" name="Freeform 576"/>
              <p:cNvSpPr>
                <a:spLocks/>
              </p:cNvSpPr>
              <p:nvPr/>
            </p:nvSpPr>
            <p:spPr bwMode="auto">
              <a:xfrm>
                <a:off x="1107" y="3720"/>
                <a:ext cx="35" cy="21"/>
              </a:xfrm>
              <a:custGeom>
                <a:avLst/>
                <a:gdLst>
                  <a:gd name="T0" fmla="*/ 34 w 35"/>
                  <a:gd name="T1" fmla="*/ 0 h 21"/>
                  <a:gd name="T2" fmla="*/ 0 w 35"/>
                  <a:gd name="T3" fmla="*/ 20 h 21"/>
                  <a:gd name="T4" fmla="*/ 0 w 35"/>
                  <a:gd name="T5" fmla="*/ 14 h 21"/>
                  <a:gd name="T6" fmla="*/ 34 w 35"/>
                  <a:gd name="T7" fmla="*/ 0 h 21"/>
                  <a:gd name="T8" fmla="*/ 34 w 35"/>
                  <a:gd name="T9" fmla="*/ 0 h 21"/>
                  <a:gd name="T10" fmla="*/ 0 60000 65536"/>
                  <a:gd name="T11" fmla="*/ 0 60000 65536"/>
                  <a:gd name="T12" fmla="*/ 0 60000 65536"/>
                  <a:gd name="T13" fmla="*/ 0 60000 65536"/>
                  <a:gd name="T14" fmla="*/ 0 60000 65536"/>
                  <a:gd name="T15" fmla="*/ 0 w 35"/>
                  <a:gd name="T16" fmla="*/ 0 h 21"/>
                  <a:gd name="T17" fmla="*/ 35 w 35"/>
                  <a:gd name="T18" fmla="*/ 21 h 21"/>
                </a:gdLst>
                <a:ahLst/>
                <a:cxnLst>
                  <a:cxn ang="T10">
                    <a:pos x="T0" y="T1"/>
                  </a:cxn>
                  <a:cxn ang="T11">
                    <a:pos x="T2" y="T3"/>
                  </a:cxn>
                  <a:cxn ang="T12">
                    <a:pos x="T4" y="T5"/>
                  </a:cxn>
                  <a:cxn ang="T13">
                    <a:pos x="T6" y="T7"/>
                  </a:cxn>
                  <a:cxn ang="T14">
                    <a:pos x="T8" y="T9"/>
                  </a:cxn>
                </a:cxnLst>
                <a:rect l="T15" t="T16" r="T17" b="T18"/>
                <a:pathLst>
                  <a:path w="35" h="21">
                    <a:moveTo>
                      <a:pt x="34" y="0"/>
                    </a:moveTo>
                    <a:lnTo>
                      <a:pt x="0" y="20"/>
                    </a:lnTo>
                    <a:lnTo>
                      <a:pt x="0" y="14"/>
                    </a:lnTo>
                    <a:lnTo>
                      <a:pt x="34" y="0"/>
                    </a:lnTo>
                  </a:path>
                </a:pathLst>
              </a:custGeom>
              <a:solidFill>
                <a:srgbClr val="000000"/>
              </a:solidFill>
              <a:ln w="9525" cap="rnd">
                <a:noFill/>
                <a:round/>
                <a:headEnd/>
                <a:tailEnd/>
              </a:ln>
            </p:spPr>
            <p:txBody>
              <a:bodyPr/>
              <a:lstStyle/>
              <a:p>
                <a:endParaRPr lang="en-US"/>
              </a:p>
            </p:txBody>
          </p:sp>
          <p:sp>
            <p:nvSpPr>
              <p:cNvPr id="6985" name="Freeform 577"/>
              <p:cNvSpPr>
                <a:spLocks/>
              </p:cNvSpPr>
              <p:nvPr/>
            </p:nvSpPr>
            <p:spPr bwMode="auto">
              <a:xfrm>
                <a:off x="1171" y="3647"/>
                <a:ext cx="101" cy="58"/>
              </a:xfrm>
              <a:custGeom>
                <a:avLst/>
                <a:gdLst>
                  <a:gd name="T0" fmla="*/ 4 w 101"/>
                  <a:gd name="T1" fmla="*/ 20 h 58"/>
                  <a:gd name="T2" fmla="*/ 57 w 101"/>
                  <a:gd name="T3" fmla="*/ 0 h 58"/>
                  <a:gd name="T4" fmla="*/ 63 w 101"/>
                  <a:gd name="T5" fmla="*/ 3 h 58"/>
                  <a:gd name="T6" fmla="*/ 93 w 101"/>
                  <a:gd name="T7" fmla="*/ 13 h 58"/>
                  <a:gd name="T8" fmla="*/ 100 w 101"/>
                  <a:gd name="T9" fmla="*/ 28 h 58"/>
                  <a:gd name="T10" fmla="*/ 94 w 101"/>
                  <a:gd name="T11" fmla="*/ 31 h 58"/>
                  <a:gd name="T12" fmla="*/ 94 w 101"/>
                  <a:gd name="T13" fmla="*/ 38 h 58"/>
                  <a:gd name="T14" fmla="*/ 87 w 101"/>
                  <a:gd name="T15" fmla="*/ 44 h 58"/>
                  <a:gd name="T16" fmla="*/ 84 w 101"/>
                  <a:gd name="T17" fmla="*/ 49 h 58"/>
                  <a:gd name="T18" fmla="*/ 75 w 101"/>
                  <a:gd name="T19" fmla="*/ 55 h 58"/>
                  <a:gd name="T20" fmla="*/ 65 w 101"/>
                  <a:gd name="T21" fmla="*/ 57 h 58"/>
                  <a:gd name="T22" fmla="*/ 65 w 101"/>
                  <a:gd name="T23" fmla="*/ 48 h 58"/>
                  <a:gd name="T24" fmla="*/ 58 w 101"/>
                  <a:gd name="T25" fmla="*/ 45 h 58"/>
                  <a:gd name="T26" fmla="*/ 75 w 101"/>
                  <a:gd name="T27" fmla="*/ 50 h 58"/>
                  <a:gd name="T28" fmla="*/ 82 w 101"/>
                  <a:gd name="T29" fmla="*/ 48 h 58"/>
                  <a:gd name="T30" fmla="*/ 84 w 101"/>
                  <a:gd name="T31" fmla="*/ 42 h 58"/>
                  <a:gd name="T32" fmla="*/ 55 w 101"/>
                  <a:gd name="T33" fmla="*/ 25 h 58"/>
                  <a:gd name="T34" fmla="*/ 57 w 101"/>
                  <a:gd name="T35" fmla="*/ 24 h 58"/>
                  <a:gd name="T36" fmla="*/ 68 w 101"/>
                  <a:gd name="T37" fmla="*/ 28 h 58"/>
                  <a:gd name="T38" fmla="*/ 69 w 101"/>
                  <a:gd name="T39" fmla="*/ 33 h 58"/>
                  <a:gd name="T40" fmla="*/ 85 w 101"/>
                  <a:gd name="T41" fmla="*/ 41 h 58"/>
                  <a:gd name="T42" fmla="*/ 93 w 101"/>
                  <a:gd name="T43" fmla="*/ 38 h 58"/>
                  <a:gd name="T44" fmla="*/ 93 w 101"/>
                  <a:gd name="T45" fmla="*/ 30 h 58"/>
                  <a:gd name="T46" fmla="*/ 65 w 101"/>
                  <a:gd name="T47" fmla="*/ 13 h 58"/>
                  <a:gd name="T48" fmla="*/ 93 w 101"/>
                  <a:gd name="T49" fmla="*/ 27 h 58"/>
                  <a:gd name="T50" fmla="*/ 90 w 101"/>
                  <a:gd name="T51" fmla="*/ 15 h 58"/>
                  <a:gd name="T52" fmla="*/ 57 w 101"/>
                  <a:gd name="T53" fmla="*/ 2 h 58"/>
                  <a:gd name="T54" fmla="*/ 0 w 101"/>
                  <a:gd name="T55" fmla="*/ 24 h 58"/>
                  <a:gd name="T56" fmla="*/ 4 w 101"/>
                  <a:gd name="T57" fmla="*/ 20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
                  <a:gd name="T88" fmla="*/ 0 h 58"/>
                  <a:gd name="T89" fmla="*/ 101 w 101"/>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 h="58">
                    <a:moveTo>
                      <a:pt x="4" y="20"/>
                    </a:moveTo>
                    <a:lnTo>
                      <a:pt x="57" y="0"/>
                    </a:lnTo>
                    <a:lnTo>
                      <a:pt x="63" y="3"/>
                    </a:lnTo>
                    <a:lnTo>
                      <a:pt x="93" y="13"/>
                    </a:lnTo>
                    <a:lnTo>
                      <a:pt x="100" y="28"/>
                    </a:lnTo>
                    <a:lnTo>
                      <a:pt x="94" y="31"/>
                    </a:lnTo>
                    <a:lnTo>
                      <a:pt x="94" y="38"/>
                    </a:lnTo>
                    <a:lnTo>
                      <a:pt x="87" y="44"/>
                    </a:lnTo>
                    <a:lnTo>
                      <a:pt x="84" y="49"/>
                    </a:lnTo>
                    <a:lnTo>
                      <a:pt x="75" y="55"/>
                    </a:lnTo>
                    <a:lnTo>
                      <a:pt x="65" y="57"/>
                    </a:lnTo>
                    <a:lnTo>
                      <a:pt x="65" y="48"/>
                    </a:lnTo>
                    <a:lnTo>
                      <a:pt x="58" y="45"/>
                    </a:lnTo>
                    <a:lnTo>
                      <a:pt x="75" y="50"/>
                    </a:lnTo>
                    <a:lnTo>
                      <a:pt x="82" y="48"/>
                    </a:lnTo>
                    <a:lnTo>
                      <a:pt x="84" y="42"/>
                    </a:lnTo>
                    <a:lnTo>
                      <a:pt x="55" y="25"/>
                    </a:lnTo>
                    <a:lnTo>
                      <a:pt x="57" y="24"/>
                    </a:lnTo>
                    <a:lnTo>
                      <a:pt x="68" y="28"/>
                    </a:lnTo>
                    <a:lnTo>
                      <a:pt x="69" y="33"/>
                    </a:lnTo>
                    <a:lnTo>
                      <a:pt x="85" y="41"/>
                    </a:lnTo>
                    <a:lnTo>
                      <a:pt x="93" y="38"/>
                    </a:lnTo>
                    <a:lnTo>
                      <a:pt x="93" y="30"/>
                    </a:lnTo>
                    <a:lnTo>
                      <a:pt x="65" y="13"/>
                    </a:lnTo>
                    <a:lnTo>
                      <a:pt x="93" y="27"/>
                    </a:lnTo>
                    <a:lnTo>
                      <a:pt x="90" y="15"/>
                    </a:lnTo>
                    <a:lnTo>
                      <a:pt x="57" y="2"/>
                    </a:lnTo>
                    <a:lnTo>
                      <a:pt x="0" y="24"/>
                    </a:lnTo>
                    <a:lnTo>
                      <a:pt x="4" y="20"/>
                    </a:lnTo>
                  </a:path>
                </a:pathLst>
              </a:custGeom>
              <a:solidFill>
                <a:srgbClr val="000000"/>
              </a:solidFill>
              <a:ln w="9525" cap="rnd">
                <a:noFill/>
                <a:round/>
                <a:headEnd/>
                <a:tailEnd/>
              </a:ln>
            </p:spPr>
            <p:txBody>
              <a:bodyPr/>
              <a:lstStyle/>
              <a:p>
                <a:endParaRPr lang="en-US"/>
              </a:p>
            </p:txBody>
          </p:sp>
          <p:sp>
            <p:nvSpPr>
              <p:cNvPr id="6986" name="Freeform 578"/>
              <p:cNvSpPr>
                <a:spLocks/>
              </p:cNvSpPr>
              <p:nvPr/>
            </p:nvSpPr>
            <p:spPr bwMode="auto">
              <a:xfrm>
                <a:off x="1215" y="3686"/>
                <a:ext cx="17" cy="17"/>
              </a:xfrm>
              <a:custGeom>
                <a:avLst/>
                <a:gdLst>
                  <a:gd name="T0" fmla="*/ 16 w 17"/>
                  <a:gd name="T1" fmla="*/ 16 h 17"/>
                  <a:gd name="T2" fmla="*/ 0 w 17"/>
                  <a:gd name="T3" fmla="*/ 0 h 17"/>
                  <a:gd name="T4" fmla="*/ 14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14" y="16"/>
                    </a:lnTo>
                    <a:lnTo>
                      <a:pt x="16" y="16"/>
                    </a:lnTo>
                  </a:path>
                </a:pathLst>
              </a:custGeom>
              <a:solidFill>
                <a:srgbClr val="000000"/>
              </a:solidFill>
              <a:ln w="9525" cap="rnd">
                <a:noFill/>
                <a:round/>
                <a:headEnd/>
                <a:tailEnd/>
              </a:ln>
            </p:spPr>
            <p:txBody>
              <a:bodyPr/>
              <a:lstStyle/>
              <a:p>
                <a:endParaRPr lang="en-US"/>
              </a:p>
            </p:txBody>
          </p:sp>
          <p:sp>
            <p:nvSpPr>
              <p:cNvPr id="6987" name="Freeform 579"/>
              <p:cNvSpPr>
                <a:spLocks/>
              </p:cNvSpPr>
              <p:nvPr/>
            </p:nvSpPr>
            <p:spPr bwMode="auto">
              <a:xfrm>
                <a:off x="1141" y="3703"/>
                <a:ext cx="17" cy="17"/>
              </a:xfrm>
              <a:custGeom>
                <a:avLst/>
                <a:gdLst>
                  <a:gd name="T0" fmla="*/ 0 w 17"/>
                  <a:gd name="T1" fmla="*/ 0 h 17"/>
                  <a:gd name="T2" fmla="*/ 1 w 17"/>
                  <a:gd name="T3" fmla="*/ 6 h 17"/>
                  <a:gd name="T4" fmla="*/ 5 w 17"/>
                  <a:gd name="T5" fmla="*/ 3 h 17"/>
                  <a:gd name="T6" fmla="*/ 8 w 17"/>
                  <a:gd name="T7" fmla="*/ 0 h 17"/>
                  <a:gd name="T8" fmla="*/ 10 w 17"/>
                  <a:gd name="T9" fmla="*/ 1 h 17"/>
                  <a:gd name="T10" fmla="*/ 13 w 17"/>
                  <a:gd name="T11" fmla="*/ 0 h 17"/>
                  <a:gd name="T12" fmla="*/ 16 w 17"/>
                  <a:gd name="T13" fmla="*/ 12 h 17"/>
                  <a:gd name="T14" fmla="*/ 9 w 17"/>
                  <a:gd name="T15" fmla="*/ 16 h 17"/>
                  <a:gd name="T16" fmla="*/ 5 w 17"/>
                  <a:gd name="T17" fmla="*/ 10 h 17"/>
                  <a:gd name="T18" fmla="*/ 2 w 17"/>
                  <a:gd name="T19" fmla="*/ 10 h 17"/>
                  <a:gd name="T20" fmla="*/ 0 w 17"/>
                  <a:gd name="T21" fmla="*/ 6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0"/>
                    </a:moveTo>
                    <a:lnTo>
                      <a:pt x="1" y="6"/>
                    </a:lnTo>
                    <a:lnTo>
                      <a:pt x="5" y="3"/>
                    </a:lnTo>
                    <a:lnTo>
                      <a:pt x="8" y="0"/>
                    </a:lnTo>
                    <a:lnTo>
                      <a:pt x="10" y="1"/>
                    </a:lnTo>
                    <a:lnTo>
                      <a:pt x="13" y="0"/>
                    </a:lnTo>
                    <a:lnTo>
                      <a:pt x="16" y="12"/>
                    </a:lnTo>
                    <a:lnTo>
                      <a:pt x="9" y="16"/>
                    </a:lnTo>
                    <a:lnTo>
                      <a:pt x="5" y="10"/>
                    </a:lnTo>
                    <a:lnTo>
                      <a:pt x="2" y="10"/>
                    </a:lnTo>
                    <a:lnTo>
                      <a:pt x="0" y="6"/>
                    </a:lnTo>
                    <a:lnTo>
                      <a:pt x="0" y="0"/>
                    </a:lnTo>
                  </a:path>
                </a:pathLst>
              </a:custGeom>
              <a:solidFill>
                <a:srgbClr val="000000"/>
              </a:solidFill>
              <a:ln w="9525" cap="rnd">
                <a:noFill/>
                <a:round/>
                <a:headEnd/>
                <a:tailEnd/>
              </a:ln>
            </p:spPr>
            <p:txBody>
              <a:bodyPr/>
              <a:lstStyle/>
              <a:p>
                <a:endParaRPr lang="en-US"/>
              </a:p>
            </p:txBody>
          </p:sp>
          <p:sp>
            <p:nvSpPr>
              <p:cNvPr id="6988" name="Line 580"/>
              <p:cNvSpPr>
                <a:spLocks noChangeShapeType="1"/>
              </p:cNvSpPr>
              <p:nvPr/>
            </p:nvSpPr>
            <p:spPr bwMode="auto">
              <a:xfrm flipV="1">
                <a:off x="1151" y="3713"/>
                <a:ext cx="32" cy="5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989" name="Line 581"/>
              <p:cNvSpPr>
                <a:spLocks noChangeShapeType="1"/>
              </p:cNvSpPr>
              <p:nvPr/>
            </p:nvSpPr>
            <p:spPr bwMode="auto">
              <a:xfrm flipV="1">
                <a:off x="1207" y="3632"/>
                <a:ext cx="19" cy="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990" name="Freeform 582"/>
              <p:cNvSpPr>
                <a:spLocks/>
              </p:cNvSpPr>
              <p:nvPr/>
            </p:nvSpPr>
            <p:spPr bwMode="auto">
              <a:xfrm>
                <a:off x="1508" y="3234"/>
                <a:ext cx="141" cy="284"/>
              </a:xfrm>
              <a:custGeom>
                <a:avLst/>
                <a:gdLst>
                  <a:gd name="T0" fmla="*/ 136 w 141"/>
                  <a:gd name="T1" fmla="*/ 6 h 284"/>
                  <a:gd name="T2" fmla="*/ 24 w 141"/>
                  <a:gd name="T3" fmla="*/ 0 h 284"/>
                  <a:gd name="T4" fmla="*/ 0 w 141"/>
                  <a:gd name="T5" fmla="*/ 231 h 284"/>
                  <a:gd name="T6" fmla="*/ 134 w 141"/>
                  <a:gd name="T7" fmla="*/ 283 h 284"/>
                  <a:gd name="T8" fmla="*/ 140 w 141"/>
                  <a:gd name="T9" fmla="*/ 6 h 284"/>
                  <a:gd name="T10" fmla="*/ 0 60000 65536"/>
                  <a:gd name="T11" fmla="*/ 0 60000 65536"/>
                  <a:gd name="T12" fmla="*/ 0 60000 65536"/>
                  <a:gd name="T13" fmla="*/ 0 60000 65536"/>
                  <a:gd name="T14" fmla="*/ 0 60000 65536"/>
                  <a:gd name="T15" fmla="*/ 0 w 141"/>
                  <a:gd name="T16" fmla="*/ 0 h 284"/>
                  <a:gd name="T17" fmla="*/ 141 w 141"/>
                  <a:gd name="T18" fmla="*/ 284 h 284"/>
                </a:gdLst>
                <a:ahLst/>
                <a:cxnLst>
                  <a:cxn ang="T10">
                    <a:pos x="T0" y="T1"/>
                  </a:cxn>
                  <a:cxn ang="T11">
                    <a:pos x="T2" y="T3"/>
                  </a:cxn>
                  <a:cxn ang="T12">
                    <a:pos x="T4" y="T5"/>
                  </a:cxn>
                  <a:cxn ang="T13">
                    <a:pos x="T6" y="T7"/>
                  </a:cxn>
                  <a:cxn ang="T14">
                    <a:pos x="T8" y="T9"/>
                  </a:cxn>
                </a:cxnLst>
                <a:rect l="T15" t="T16" r="T17" b="T18"/>
                <a:pathLst>
                  <a:path w="141" h="284">
                    <a:moveTo>
                      <a:pt x="136" y="6"/>
                    </a:moveTo>
                    <a:lnTo>
                      <a:pt x="24" y="0"/>
                    </a:lnTo>
                    <a:lnTo>
                      <a:pt x="0" y="231"/>
                    </a:lnTo>
                    <a:lnTo>
                      <a:pt x="134" y="283"/>
                    </a:lnTo>
                    <a:lnTo>
                      <a:pt x="140" y="6"/>
                    </a:lnTo>
                  </a:path>
                </a:pathLst>
              </a:custGeom>
              <a:noFill/>
              <a:ln w="12700" cap="rnd">
                <a:solidFill>
                  <a:srgbClr val="000000"/>
                </a:solidFill>
                <a:round/>
                <a:headEnd type="none" w="sm" len="sm"/>
                <a:tailEnd type="none" w="sm" len="sm"/>
              </a:ln>
            </p:spPr>
            <p:txBody>
              <a:bodyPr/>
              <a:lstStyle/>
              <a:p>
                <a:endParaRPr lang="en-US"/>
              </a:p>
            </p:txBody>
          </p:sp>
          <p:sp>
            <p:nvSpPr>
              <p:cNvPr id="6991" name="Freeform 583"/>
              <p:cNvSpPr>
                <a:spLocks/>
              </p:cNvSpPr>
              <p:nvPr/>
            </p:nvSpPr>
            <p:spPr bwMode="auto">
              <a:xfrm>
                <a:off x="1532" y="3259"/>
                <a:ext cx="94" cy="221"/>
              </a:xfrm>
              <a:custGeom>
                <a:avLst/>
                <a:gdLst>
                  <a:gd name="T0" fmla="*/ 86 w 94"/>
                  <a:gd name="T1" fmla="*/ 207 h 221"/>
                  <a:gd name="T2" fmla="*/ 8 w 94"/>
                  <a:gd name="T3" fmla="*/ 178 h 221"/>
                  <a:gd name="T4" fmla="*/ 19 w 94"/>
                  <a:gd name="T5" fmla="*/ 7 h 221"/>
                  <a:gd name="T6" fmla="*/ 93 w 94"/>
                  <a:gd name="T7" fmla="*/ 9 h 221"/>
                  <a:gd name="T8" fmla="*/ 93 w 94"/>
                  <a:gd name="T9" fmla="*/ 7 h 221"/>
                  <a:gd name="T10" fmla="*/ 11 w 94"/>
                  <a:gd name="T11" fmla="*/ 0 h 221"/>
                  <a:gd name="T12" fmla="*/ 0 w 94"/>
                  <a:gd name="T13" fmla="*/ 188 h 221"/>
                  <a:gd name="T14" fmla="*/ 86 w 94"/>
                  <a:gd name="T15" fmla="*/ 220 h 221"/>
                  <a:gd name="T16" fmla="*/ 86 w 94"/>
                  <a:gd name="T17" fmla="*/ 207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221"/>
                  <a:gd name="T29" fmla="*/ 94 w 94"/>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221">
                    <a:moveTo>
                      <a:pt x="86" y="207"/>
                    </a:moveTo>
                    <a:lnTo>
                      <a:pt x="8" y="178"/>
                    </a:lnTo>
                    <a:lnTo>
                      <a:pt x="19" y="7"/>
                    </a:lnTo>
                    <a:lnTo>
                      <a:pt x="93" y="9"/>
                    </a:lnTo>
                    <a:lnTo>
                      <a:pt x="93" y="7"/>
                    </a:lnTo>
                    <a:lnTo>
                      <a:pt x="11" y="0"/>
                    </a:lnTo>
                    <a:lnTo>
                      <a:pt x="0" y="188"/>
                    </a:lnTo>
                    <a:lnTo>
                      <a:pt x="86" y="220"/>
                    </a:lnTo>
                    <a:lnTo>
                      <a:pt x="86" y="207"/>
                    </a:lnTo>
                  </a:path>
                </a:pathLst>
              </a:custGeom>
              <a:solidFill>
                <a:srgbClr val="000000"/>
              </a:solidFill>
              <a:ln w="9525" cap="rnd">
                <a:noFill/>
                <a:round/>
                <a:headEnd/>
                <a:tailEnd/>
              </a:ln>
            </p:spPr>
            <p:txBody>
              <a:bodyPr/>
              <a:lstStyle/>
              <a:p>
                <a:endParaRPr lang="en-US"/>
              </a:p>
            </p:txBody>
          </p:sp>
          <p:sp>
            <p:nvSpPr>
              <p:cNvPr id="6992" name="Line 584"/>
              <p:cNvSpPr>
                <a:spLocks noChangeShapeType="1"/>
              </p:cNvSpPr>
              <p:nvPr/>
            </p:nvSpPr>
            <p:spPr bwMode="auto">
              <a:xfrm flipH="1">
                <a:off x="1619" y="3266"/>
                <a:ext cx="6" cy="2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993" name="Line 585"/>
              <p:cNvSpPr>
                <a:spLocks noChangeShapeType="1"/>
              </p:cNvSpPr>
              <p:nvPr/>
            </p:nvSpPr>
            <p:spPr bwMode="auto">
              <a:xfrm>
                <a:off x="1532" y="3234"/>
                <a:ext cx="322"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994" name="Line 586"/>
              <p:cNvSpPr>
                <a:spLocks noChangeShapeType="1"/>
              </p:cNvSpPr>
              <p:nvPr/>
            </p:nvSpPr>
            <p:spPr bwMode="auto">
              <a:xfrm>
                <a:off x="1642" y="3518"/>
                <a:ext cx="21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995" name="Freeform 587"/>
              <p:cNvSpPr>
                <a:spLocks/>
              </p:cNvSpPr>
              <p:nvPr/>
            </p:nvSpPr>
            <p:spPr bwMode="auto">
              <a:xfrm>
                <a:off x="1519" y="3511"/>
                <a:ext cx="176" cy="278"/>
              </a:xfrm>
              <a:custGeom>
                <a:avLst/>
                <a:gdLst>
                  <a:gd name="T0" fmla="*/ 0 w 176"/>
                  <a:gd name="T1" fmla="*/ 0 h 278"/>
                  <a:gd name="T2" fmla="*/ 175 w 176"/>
                  <a:gd name="T3" fmla="*/ 127 h 278"/>
                  <a:gd name="T4" fmla="*/ 175 w 176"/>
                  <a:gd name="T5" fmla="*/ 277 h 278"/>
                  <a:gd name="T6" fmla="*/ 0 60000 65536"/>
                  <a:gd name="T7" fmla="*/ 0 60000 65536"/>
                  <a:gd name="T8" fmla="*/ 0 60000 65536"/>
                  <a:gd name="T9" fmla="*/ 0 w 176"/>
                  <a:gd name="T10" fmla="*/ 0 h 278"/>
                  <a:gd name="T11" fmla="*/ 176 w 176"/>
                  <a:gd name="T12" fmla="*/ 278 h 278"/>
                </a:gdLst>
                <a:ahLst/>
                <a:cxnLst>
                  <a:cxn ang="T6">
                    <a:pos x="T0" y="T1"/>
                  </a:cxn>
                  <a:cxn ang="T7">
                    <a:pos x="T2" y="T3"/>
                  </a:cxn>
                  <a:cxn ang="T8">
                    <a:pos x="T4" y="T5"/>
                  </a:cxn>
                </a:cxnLst>
                <a:rect l="T9" t="T10" r="T11" b="T12"/>
                <a:pathLst>
                  <a:path w="176" h="278">
                    <a:moveTo>
                      <a:pt x="0" y="0"/>
                    </a:moveTo>
                    <a:lnTo>
                      <a:pt x="175" y="127"/>
                    </a:lnTo>
                    <a:lnTo>
                      <a:pt x="175" y="277"/>
                    </a:lnTo>
                  </a:path>
                </a:pathLst>
              </a:custGeom>
              <a:noFill/>
              <a:ln w="12700" cap="rnd">
                <a:solidFill>
                  <a:srgbClr val="000000"/>
                </a:solidFill>
                <a:round/>
                <a:headEnd type="none" w="sm" len="sm"/>
                <a:tailEnd type="none" w="sm" len="sm"/>
              </a:ln>
            </p:spPr>
            <p:txBody>
              <a:bodyPr/>
              <a:lstStyle/>
              <a:p>
                <a:endParaRPr lang="en-US"/>
              </a:p>
            </p:txBody>
          </p:sp>
          <p:sp>
            <p:nvSpPr>
              <p:cNvPr id="6996" name="Freeform 588"/>
              <p:cNvSpPr>
                <a:spLocks/>
              </p:cNvSpPr>
              <p:nvPr/>
            </p:nvSpPr>
            <p:spPr bwMode="auto">
              <a:xfrm>
                <a:off x="1519" y="3511"/>
                <a:ext cx="336" cy="278"/>
              </a:xfrm>
              <a:custGeom>
                <a:avLst/>
                <a:gdLst>
                  <a:gd name="T0" fmla="*/ 0 w 336"/>
                  <a:gd name="T1" fmla="*/ 0 h 278"/>
                  <a:gd name="T2" fmla="*/ 0 w 336"/>
                  <a:gd name="T3" fmla="*/ 82 h 278"/>
                  <a:gd name="T4" fmla="*/ 175 w 336"/>
                  <a:gd name="T5" fmla="*/ 277 h 278"/>
                  <a:gd name="T6" fmla="*/ 335 w 336"/>
                  <a:gd name="T7" fmla="*/ 277 h 278"/>
                  <a:gd name="T8" fmla="*/ 0 60000 65536"/>
                  <a:gd name="T9" fmla="*/ 0 60000 65536"/>
                  <a:gd name="T10" fmla="*/ 0 60000 65536"/>
                  <a:gd name="T11" fmla="*/ 0 60000 65536"/>
                  <a:gd name="T12" fmla="*/ 0 w 336"/>
                  <a:gd name="T13" fmla="*/ 0 h 278"/>
                  <a:gd name="T14" fmla="*/ 336 w 336"/>
                  <a:gd name="T15" fmla="*/ 278 h 278"/>
                </a:gdLst>
                <a:ahLst/>
                <a:cxnLst>
                  <a:cxn ang="T8">
                    <a:pos x="T0" y="T1"/>
                  </a:cxn>
                  <a:cxn ang="T9">
                    <a:pos x="T2" y="T3"/>
                  </a:cxn>
                  <a:cxn ang="T10">
                    <a:pos x="T4" y="T5"/>
                  </a:cxn>
                  <a:cxn ang="T11">
                    <a:pos x="T6" y="T7"/>
                  </a:cxn>
                </a:cxnLst>
                <a:rect l="T12" t="T13" r="T14" b="T15"/>
                <a:pathLst>
                  <a:path w="336" h="278">
                    <a:moveTo>
                      <a:pt x="0" y="0"/>
                    </a:moveTo>
                    <a:lnTo>
                      <a:pt x="0" y="82"/>
                    </a:lnTo>
                    <a:lnTo>
                      <a:pt x="175" y="277"/>
                    </a:lnTo>
                    <a:lnTo>
                      <a:pt x="335" y="277"/>
                    </a:lnTo>
                  </a:path>
                </a:pathLst>
              </a:custGeom>
              <a:noFill/>
              <a:ln w="12700" cap="rnd">
                <a:solidFill>
                  <a:srgbClr val="000000"/>
                </a:solidFill>
                <a:round/>
                <a:headEnd type="none" w="sm" len="sm"/>
                <a:tailEnd type="none" w="sm" len="sm"/>
              </a:ln>
            </p:spPr>
            <p:txBody>
              <a:bodyPr/>
              <a:lstStyle/>
              <a:p>
                <a:endParaRPr lang="en-US"/>
              </a:p>
            </p:txBody>
          </p:sp>
          <p:sp>
            <p:nvSpPr>
              <p:cNvPr id="6997" name="Line 589"/>
              <p:cNvSpPr>
                <a:spLocks noChangeShapeType="1"/>
              </p:cNvSpPr>
              <p:nvPr/>
            </p:nvSpPr>
            <p:spPr bwMode="auto">
              <a:xfrm>
                <a:off x="1695" y="3638"/>
                <a:ext cx="16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998" name="Freeform 590"/>
              <p:cNvSpPr>
                <a:spLocks/>
              </p:cNvSpPr>
              <p:nvPr/>
            </p:nvSpPr>
            <p:spPr bwMode="auto">
              <a:xfrm>
                <a:off x="1711" y="3520"/>
                <a:ext cx="144" cy="54"/>
              </a:xfrm>
              <a:custGeom>
                <a:avLst/>
                <a:gdLst>
                  <a:gd name="T0" fmla="*/ 0 w 144"/>
                  <a:gd name="T1" fmla="*/ 0 h 54"/>
                  <a:gd name="T2" fmla="*/ 0 w 144"/>
                  <a:gd name="T3" fmla="*/ 12 h 54"/>
                  <a:gd name="T4" fmla="*/ 0 w 144"/>
                  <a:gd name="T5" fmla="*/ 35 h 54"/>
                  <a:gd name="T6" fmla="*/ 13 w 144"/>
                  <a:gd name="T7" fmla="*/ 43 h 54"/>
                  <a:gd name="T8" fmla="*/ 42 w 144"/>
                  <a:gd name="T9" fmla="*/ 50 h 54"/>
                  <a:gd name="T10" fmla="*/ 79 w 144"/>
                  <a:gd name="T11" fmla="*/ 53 h 54"/>
                  <a:gd name="T12" fmla="*/ 112 w 144"/>
                  <a:gd name="T13" fmla="*/ 50 h 54"/>
                  <a:gd name="T14" fmla="*/ 137 w 144"/>
                  <a:gd name="T15" fmla="*/ 43 h 54"/>
                  <a:gd name="T16" fmla="*/ 143 w 144"/>
                  <a:gd name="T17" fmla="*/ 3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54"/>
                  <a:gd name="T29" fmla="*/ 144 w 144"/>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54">
                    <a:moveTo>
                      <a:pt x="0" y="0"/>
                    </a:moveTo>
                    <a:lnTo>
                      <a:pt x="0" y="12"/>
                    </a:lnTo>
                    <a:lnTo>
                      <a:pt x="0" y="35"/>
                    </a:lnTo>
                    <a:lnTo>
                      <a:pt x="13" y="43"/>
                    </a:lnTo>
                    <a:lnTo>
                      <a:pt x="42" y="50"/>
                    </a:lnTo>
                    <a:lnTo>
                      <a:pt x="79" y="53"/>
                    </a:lnTo>
                    <a:lnTo>
                      <a:pt x="112" y="50"/>
                    </a:lnTo>
                    <a:lnTo>
                      <a:pt x="137" y="43"/>
                    </a:lnTo>
                    <a:lnTo>
                      <a:pt x="143" y="37"/>
                    </a:lnTo>
                  </a:path>
                </a:pathLst>
              </a:custGeom>
              <a:noFill/>
              <a:ln w="12700" cap="rnd">
                <a:solidFill>
                  <a:srgbClr val="000000"/>
                </a:solidFill>
                <a:round/>
                <a:headEnd type="none" w="sm" len="sm"/>
                <a:tailEnd type="none" w="sm" len="sm"/>
              </a:ln>
            </p:spPr>
            <p:txBody>
              <a:bodyPr/>
              <a:lstStyle/>
              <a:p>
                <a:endParaRPr lang="en-US"/>
              </a:p>
            </p:txBody>
          </p:sp>
          <p:sp>
            <p:nvSpPr>
              <p:cNvPr id="6999" name="Freeform 591"/>
              <p:cNvSpPr>
                <a:spLocks/>
              </p:cNvSpPr>
              <p:nvPr/>
            </p:nvSpPr>
            <p:spPr bwMode="auto">
              <a:xfrm>
                <a:off x="1630" y="3609"/>
                <a:ext cx="45" cy="55"/>
              </a:xfrm>
              <a:custGeom>
                <a:avLst/>
                <a:gdLst>
                  <a:gd name="T0" fmla="*/ 0 w 45"/>
                  <a:gd name="T1" fmla="*/ 0 h 55"/>
                  <a:gd name="T2" fmla="*/ 44 w 45"/>
                  <a:gd name="T3" fmla="*/ 34 h 55"/>
                  <a:gd name="T4" fmla="*/ 44 w 45"/>
                  <a:gd name="T5" fmla="*/ 54 h 55"/>
                  <a:gd name="T6" fmla="*/ 0 w 45"/>
                  <a:gd name="T7" fmla="*/ 16 h 55"/>
                  <a:gd name="T8" fmla="*/ 0 w 45"/>
                  <a:gd name="T9" fmla="*/ 0 h 55"/>
                  <a:gd name="T10" fmla="*/ 0 60000 65536"/>
                  <a:gd name="T11" fmla="*/ 0 60000 65536"/>
                  <a:gd name="T12" fmla="*/ 0 60000 65536"/>
                  <a:gd name="T13" fmla="*/ 0 60000 65536"/>
                  <a:gd name="T14" fmla="*/ 0 60000 65536"/>
                  <a:gd name="T15" fmla="*/ 0 w 45"/>
                  <a:gd name="T16" fmla="*/ 0 h 55"/>
                  <a:gd name="T17" fmla="*/ 45 w 45"/>
                  <a:gd name="T18" fmla="*/ 55 h 55"/>
                </a:gdLst>
                <a:ahLst/>
                <a:cxnLst>
                  <a:cxn ang="T10">
                    <a:pos x="T0" y="T1"/>
                  </a:cxn>
                  <a:cxn ang="T11">
                    <a:pos x="T2" y="T3"/>
                  </a:cxn>
                  <a:cxn ang="T12">
                    <a:pos x="T4" y="T5"/>
                  </a:cxn>
                  <a:cxn ang="T13">
                    <a:pos x="T6" y="T7"/>
                  </a:cxn>
                  <a:cxn ang="T14">
                    <a:pos x="T8" y="T9"/>
                  </a:cxn>
                </a:cxnLst>
                <a:rect l="T15" t="T16" r="T17" b="T18"/>
                <a:pathLst>
                  <a:path w="45" h="55">
                    <a:moveTo>
                      <a:pt x="0" y="0"/>
                    </a:moveTo>
                    <a:lnTo>
                      <a:pt x="44" y="34"/>
                    </a:lnTo>
                    <a:lnTo>
                      <a:pt x="44" y="54"/>
                    </a:lnTo>
                    <a:lnTo>
                      <a:pt x="0" y="16"/>
                    </a:lnTo>
                    <a:lnTo>
                      <a:pt x="0" y="0"/>
                    </a:lnTo>
                  </a:path>
                </a:pathLst>
              </a:custGeom>
              <a:solidFill>
                <a:srgbClr val="000000"/>
              </a:solidFill>
              <a:ln w="9525" cap="rnd">
                <a:noFill/>
                <a:round/>
                <a:headEnd/>
                <a:tailEnd/>
              </a:ln>
            </p:spPr>
            <p:txBody>
              <a:bodyPr/>
              <a:lstStyle/>
              <a:p>
                <a:endParaRPr lang="en-US"/>
              </a:p>
            </p:txBody>
          </p:sp>
          <p:sp>
            <p:nvSpPr>
              <p:cNvPr id="7000" name="Freeform 592"/>
              <p:cNvSpPr>
                <a:spLocks/>
              </p:cNvSpPr>
              <p:nvPr/>
            </p:nvSpPr>
            <p:spPr bwMode="auto">
              <a:xfrm>
                <a:off x="1300" y="3810"/>
                <a:ext cx="285" cy="71"/>
              </a:xfrm>
              <a:custGeom>
                <a:avLst/>
                <a:gdLst>
                  <a:gd name="T0" fmla="*/ 0 w 285"/>
                  <a:gd name="T1" fmla="*/ 70 h 71"/>
                  <a:gd name="T2" fmla="*/ 0 w 285"/>
                  <a:gd name="T3" fmla="*/ 60 h 71"/>
                  <a:gd name="T4" fmla="*/ 276 w 285"/>
                  <a:gd name="T5" fmla="*/ 0 h 71"/>
                  <a:gd name="T6" fmla="*/ 284 w 285"/>
                  <a:gd name="T7" fmla="*/ 27 h 71"/>
                  <a:gd name="T8" fmla="*/ 266 w 285"/>
                  <a:gd name="T9" fmla="*/ 50 h 71"/>
                  <a:gd name="T10" fmla="*/ 0 w 285"/>
                  <a:gd name="T11" fmla="*/ 70 h 71"/>
                  <a:gd name="T12" fmla="*/ 0 60000 65536"/>
                  <a:gd name="T13" fmla="*/ 0 60000 65536"/>
                  <a:gd name="T14" fmla="*/ 0 60000 65536"/>
                  <a:gd name="T15" fmla="*/ 0 60000 65536"/>
                  <a:gd name="T16" fmla="*/ 0 60000 65536"/>
                  <a:gd name="T17" fmla="*/ 0 60000 65536"/>
                  <a:gd name="T18" fmla="*/ 0 w 285"/>
                  <a:gd name="T19" fmla="*/ 0 h 71"/>
                  <a:gd name="T20" fmla="*/ 285 w 28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85" h="71">
                    <a:moveTo>
                      <a:pt x="0" y="70"/>
                    </a:moveTo>
                    <a:lnTo>
                      <a:pt x="0" y="60"/>
                    </a:lnTo>
                    <a:lnTo>
                      <a:pt x="276" y="0"/>
                    </a:lnTo>
                    <a:lnTo>
                      <a:pt x="284" y="27"/>
                    </a:lnTo>
                    <a:lnTo>
                      <a:pt x="266" y="50"/>
                    </a:lnTo>
                    <a:lnTo>
                      <a:pt x="0" y="70"/>
                    </a:lnTo>
                  </a:path>
                </a:pathLst>
              </a:custGeom>
              <a:solidFill>
                <a:srgbClr val="000000"/>
              </a:solidFill>
              <a:ln w="9525" cap="rnd">
                <a:noFill/>
                <a:round/>
                <a:headEnd/>
                <a:tailEnd/>
              </a:ln>
            </p:spPr>
            <p:txBody>
              <a:bodyPr/>
              <a:lstStyle/>
              <a:p>
                <a:endParaRPr lang="en-US"/>
              </a:p>
            </p:txBody>
          </p:sp>
          <p:sp>
            <p:nvSpPr>
              <p:cNvPr id="7001" name="Freeform 593"/>
              <p:cNvSpPr>
                <a:spLocks/>
              </p:cNvSpPr>
              <p:nvPr/>
            </p:nvSpPr>
            <p:spPr bwMode="auto">
              <a:xfrm>
                <a:off x="1267" y="3673"/>
                <a:ext cx="310" cy="138"/>
              </a:xfrm>
              <a:custGeom>
                <a:avLst/>
                <a:gdLst>
                  <a:gd name="T0" fmla="*/ 309 w 310"/>
                  <a:gd name="T1" fmla="*/ 137 h 138"/>
                  <a:gd name="T2" fmla="*/ 202 w 310"/>
                  <a:gd name="T3" fmla="*/ 0 h 138"/>
                  <a:gd name="T4" fmla="*/ 0 w 310"/>
                  <a:gd name="T5" fmla="*/ 34 h 138"/>
                  <a:gd name="T6" fmla="*/ 0 60000 65536"/>
                  <a:gd name="T7" fmla="*/ 0 60000 65536"/>
                  <a:gd name="T8" fmla="*/ 0 60000 65536"/>
                  <a:gd name="T9" fmla="*/ 0 w 310"/>
                  <a:gd name="T10" fmla="*/ 0 h 138"/>
                  <a:gd name="T11" fmla="*/ 310 w 310"/>
                  <a:gd name="T12" fmla="*/ 138 h 138"/>
                </a:gdLst>
                <a:ahLst/>
                <a:cxnLst>
                  <a:cxn ang="T6">
                    <a:pos x="T0" y="T1"/>
                  </a:cxn>
                  <a:cxn ang="T7">
                    <a:pos x="T2" y="T3"/>
                  </a:cxn>
                  <a:cxn ang="T8">
                    <a:pos x="T4" y="T5"/>
                  </a:cxn>
                </a:cxnLst>
                <a:rect l="T9" t="T10" r="T11" b="T12"/>
                <a:pathLst>
                  <a:path w="310" h="138">
                    <a:moveTo>
                      <a:pt x="309" y="137"/>
                    </a:moveTo>
                    <a:lnTo>
                      <a:pt x="202" y="0"/>
                    </a:lnTo>
                    <a:lnTo>
                      <a:pt x="0" y="34"/>
                    </a:lnTo>
                  </a:path>
                </a:pathLst>
              </a:custGeom>
              <a:noFill/>
              <a:ln w="12700" cap="rnd">
                <a:solidFill>
                  <a:srgbClr val="000000"/>
                </a:solidFill>
                <a:round/>
                <a:headEnd type="none" w="sm" len="sm"/>
                <a:tailEnd type="none" w="sm" len="sm"/>
              </a:ln>
            </p:spPr>
            <p:txBody>
              <a:bodyPr/>
              <a:lstStyle/>
              <a:p>
                <a:endParaRPr lang="en-US"/>
              </a:p>
            </p:txBody>
          </p:sp>
          <p:sp>
            <p:nvSpPr>
              <p:cNvPr id="7002" name="Line 594"/>
              <p:cNvSpPr>
                <a:spLocks noChangeShapeType="1"/>
              </p:cNvSpPr>
              <p:nvPr/>
            </p:nvSpPr>
            <p:spPr bwMode="auto">
              <a:xfrm flipH="1" flipV="1">
                <a:off x="1281" y="3782"/>
                <a:ext cx="17" cy="9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003" name="Line 595"/>
              <p:cNvSpPr>
                <a:spLocks noChangeShapeType="1"/>
              </p:cNvSpPr>
              <p:nvPr/>
            </p:nvSpPr>
            <p:spPr bwMode="auto">
              <a:xfrm>
                <a:off x="1519" y="3511"/>
                <a:ext cx="9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004" name="Freeform 596"/>
              <p:cNvSpPr>
                <a:spLocks/>
              </p:cNvSpPr>
              <p:nvPr/>
            </p:nvSpPr>
            <p:spPr bwMode="auto">
              <a:xfrm>
                <a:off x="1529" y="3530"/>
                <a:ext cx="17" cy="18"/>
              </a:xfrm>
              <a:custGeom>
                <a:avLst/>
                <a:gdLst>
                  <a:gd name="T0" fmla="*/ 0 w 17"/>
                  <a:gd name="T1" fmla="*/ 0 h 18"/>
                  <a:gd name="T2" fmla="*/ 16 w 17"/>
                  <a:gd name="T3" fmla="*/ 5 h 18"/>
                  <a:gd name="T4" fmla="*/ 16 w 17"/>
                  <a:gd name="T5" fmla="*/ 17 h 18"/>
                  <a:gd name="T6" fmla="*/ 0 w 17"/>
                  <a:gd name="T7" fmla="*/ 9 h 18"/>
                  <a:gd name="T8" fmla="*/ 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16" y="5"/>
                    </a:lnTo>
                    <a:lnTo>
                      <a:pt x="16" y="17"/>
                    </a:lnTo>
                    <a:lnTo>
                      <a:pt x="0" y="9"/>
                    </a:lnTo>
                    <a:lnTo>
                      <a:pt x="0" y="0"/>
                    </a:lnTo>
                  </a:path>
                </a:pathLst>
              </a:custGeom>
              <a:solidFill>
                <a:srgbClr val="000000"/>
              </a:solidFill>
              <a:ln w="9525" cap="rnd">
                <a:noFill/>
                <a:round/>
                <a:headEnd/>
                <a:tailEnd/>
              </a:ln>
            </p:spPr>
            <p:txBody>
              <a:bodyPr/>
              <a:lstStyle/>
              <a:p>
                <a:endParaRPr lang="en-US"/>
              </a:p>
            </p:txBody>
          </p:sp>
          <p:sp>
            <p:nvSpPr>
              <p:cNvPr id="7005" name="Line 597"/>
              <p:cNvSpPr>
                <a:spLocks noChangeShapeType="1"/>
              </p:cNvSpPr>
              <p:nvPr/>
            </p:nvSpPr>
            <p:spPr bwMode="auto">
              <a:xfrm>
                <a:off x="1365" y="3521"/>
                <a:ext cx="1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006" name="Line 598"/>
              <p:cNvSpPr>
                <a:spLocks noChangeShapeType="1"/>
              </p:cNvSpPr>
              <p:nvPr/>
            </p:nvSpPr>
            <p:spPr bwMode="auto">
              <a:xfrm>
                <a:off x="1437" y="3521"/>
                <a:ext cx="81" cy="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0" name="Group 93"/>
            <p:cNvGrpSpPr>
              <a:grpSpLocks/>
            </p:cNvGrpSpPr>
            <p:nvPr/>
          </p:nvGrpSpPr>
          <p:grpSpPr bwMode="auto">
            <a:xfrm>
              <a:off x="1893" y="3273"/>
              <a:ext cx="1651" cy="594"/>
              <a:chOff x="1893" y="3273"/>
              <a:chExt cx="1651" cy="594"/>
            </a:xfrm>
          </p:grpSpPr>
          <p:sp>
            <p:nvSpPr>
              <p:cNvPr id="6908" name="Rectangle 94"/>
              <p:cNvSpPr>
                <a:spLocks noChangeArrowheads="1"/>
              </p:cNvSpPr>
              <p:nvPr/>
            </p:nvSpPr>
            <p:spPr bwMode="auto">
              <a:xfrm>
                <a:off x="1901" y="3273"/>
                <a:ext cx="1643" cy="594"/>
              </a:xfrm>
              <a:prstGeom prst="rect">
                <a:avLst/>
              </a:prstGeom>
              <a:noFill/>
              <a:ln w="9525">
                <a:noFill/>
                <a:miter lim="800000"/>
                <a:headEnd/>
                <a:tailEnd/>
              </a:ln>
            </p:spPr>
            <p:txBody>
              <a:bodyPr wrap="none" lIns="92075" tIns="46038" rIns="92075" bIns="46038">
                <a:spAutoFit/>
              </a:bodyPr>
              <a:lstStyle/>
              <a:p>
                <a:r>
                  <a:rPr lang="en-US" sz="1400">
                    <a:latin typeface="Arial" pitchFamily="34" charset="0"/>
                  </a:rPr>
                  <a:t>Statistics &amp; Epidemiology</a:t>
                </a:r>
              </a:p>
              <a:p>
                <a:r>
                  <a:rPr lang="en-US" sz="1400">
                    <a:latin typeface="Arial" pitchFamily="34" charset="0"/>
                  </a:rPr>
                  <a:t>Data Coordination</a:t>
                </a:r>
              </a:p>
              <a:p>
                <a:r>
                  <a:rPr lang="en-US" sz="1400">
                    <a:latin typeface="Arial" pitchFamily="34" charset="0"/>
                  </a:rPr>
                  <a:t>Research Information Systems</a:t>
                </a:r>
              </a:p>
              <a:p>
                <a:r>
                  <a:rPr lang="en-US" sz="1400">
                    <a:latin typeface="Arial" pitchFamily="34" charset="0"/>
                  </a:rPr>
                  <a:t>Information Services</a:t>
                </a:r>
              </a:p>
            </p:txBody>
          </p:sp>
          <p:sp>
            <p:nvSpPr>
              <p:cNvPr id="6909" name="Rectangle 95"/>
              <p:cNvSpPr>
                <a:spLocks noChangeArrowheads="1"/>
              </p:cNvSpPr>
              <p:nvPr/>
            </p:nvSpPr>
            <p:spPr bwMode="auto">
              <a:xfrm>
                <a:off x="1893" y="3347"/>
                <a:ext cx="117" cy="190"/>
              </a:xfrm>
              <a:prstGeom prst="rect">
                <a:avLst/>
              </a:prstGeom>
              <a:noFill/>
              <a:ln w="9525">
                <a:noFill/>
                <a:miter lim="800000"/>
                <a:headEnd/>
                <a:tailEnd/>
              </a:ln>
            </p:spPr>
            <p:txBody>
              <a:bodyPr wrap="none" lIns="90488" tIns="44450" rIns="90488" bIns="44450" anchor="ctr"/>
              <a:lstStyle/>
              <a:p>
                <a:pPr>
                  <a:spcBef>
                    <a:spcPct val="50000"/>
                  </a:spcBef>
                </a:pPr>
                <a:endParaRPr lang="en-US" sz="2400"/>
              </a:p>
            </p:txBody>
          </p:sp>
          <p:sp>
            <p:nvSpPr>
              <p:cNvPr id="6910" name="Rectangle 96"/>
              <p:cNvSpPr>
                <a:spLocks noChangeArrowheads="1"/>
              </p:cNvSpPr>
              <p:nvPr/>
            </p:nvSpPr>
            <p:spPr bwMode="auto">
              <a:xfrm>
                <a:off x="1893" y="3427"/>
                <a:ext cx="117" cy="190"/>
              </a:xfrm>
              <a:prstGeom prst="rect">
                <a:avLst/>
              </a:prstGeom>
              <a:noFill/>
              <a:ln w="9525">
                <a:noFill/>
                <a:miter lim="800000"/>
                <a:headEnd/>
                <a:tailEnd/>
              </a:ln>
            </p:spPr>
            <p:txBody>
              <a:bodyPr wrap="none" lIns="90488" tIns="44450" rIns="90488" bIns="44450" anchor="ctr"/>
              <a:lstStyle/>
              <a:p>
                <a:pPr>
                  <a:spcBef>
                    <a:spcPct val="50000"/>
                  </a:spcBef>
                </a:pPr>
                <a:endParaRPr lang="en-US" sz="2400"/>
              </a:p>
            </p:txBody>
          </p:sp>
          <p:sp>
            <p:nvSpPr>
              <p:cNvPr id="6911" name="Rectangle 97"/>
              <p:cNvSpPr>
                <a:spLocks noChangeArrowheads="1"/>
              </p:cNvSpPr>
              <p:nvPr/>
            </p:nvSpPr>
            <p:spPr bwMode="auto">
              <a:xfrm>
                <a:off x="1893" y="3509"/>
                <a:ext cx="117" cy="190"/>
              </a:xfrm>
              <a:prstGeom prst="rect">
                <a:avLst/>
              </a:prstGeom>
              <a:noFill/>
              <a:ln w="9525">
                <a:noFill/>
                <a:miter lim="800000"/>
                <a:headEnd/>
                <a:tailEnd/>
              </a:ln>
            </p:spPr>
            <p:txBody>
              <a:bodyPr wrap="none" lIns="90488" tIns="44450" rIns="90488" bIns="44450" anchor="ctr"/>
              <a:lstStyle/>
              <a:p>
                <a:pPr>
                  <a:spcBef>
                    <a:spcPct val="50000"/>
                  </a:spcBef>
                </a:pPr>
                <a:endParaRPr lang="en-US" sz="2400"/>
              </a:p>
            </p:txBody>
          </p:sp>
        </p:grpSp>
      </p:grpSp>
      <p:grpSp>
        <p:nvGrpSpPr>
          <p:cNvPr id="11" name="Group 116"/>
          <p:cNvGrpSpPr>
            <a:grpSpLocks/>
          </p:cNvGrpSpPr>
          <p:nvPr/>
        </p:nvGrpSpPr>
        <p:grpSpPr bwMode="auto">
          <a:xfrm>
            <a:off x="6400800" y="3352800"/>
            <a:ext cx="2740025" cy="2733675"/>
            <a:chOff x="3888" y="2022"/>
            <a:chExt cx="1726" cy="1722"/>
          </a:xfrm>
        </p:grpSpPr>
        <p:grpSp>
          <p:nvGrpSpPr>
            <p:cNvPr id="12" name="Group 599"/>
            <p:cNvGrpSpPr>
              <a:grpSpLocks/>
            </p:cNvGrpSpPr>
            <p:nvPr/>
          </p:nvGrpSpPr>
          <p:grpSpPr bwMode="auto">
            <a:xfrm>
              <a:off x="3926" y="3029"/>
              <a:ext cx="1635" cy="715"/>
              <a:chOff x="3926" y="3029"/>
              <a:chExt cx="1635" cy="715"/>
            </a:xfrm>
          </p:grpSpPr>
          <p:sp>
            <p:nvSpPr>
              <p:cNvPr id="6660" name="Freeform 600"/>
              <p:cNvSpPr>
                <a:spLocks/>
              </p:cNvSpPr>
              <p:nvPr/>
            </p:nvSpPr>
            <p:spPr bwMode="auto">
              <a:xfrm>
                <a:off x="4901" y="3533"/>
                <a:ext cx="533" cy="199"/>
              </a:xfrm>
              <a:custGeom>
                <a:avLst/>
                <a:gdLst>
                  <a:gd name="T0" fmla="*/ 0 w 533"/>
                  <a:gd name="T1" fmla="*/ 116 h 199"/>
                  <a:gd name="T2" fmla="*/ 0 w 533"/>
                  <a:gd name="T3" fmla="*/ 63 h 199"/>
                  <a:gd name="T4" fmla="*/ 201 w 533"/>
                  <a:gd name="T5" fmla="*/ 0 h 199"/>
                  <a:gd name="T6" fmla="*/ 532 w 533"/>
                  <a:gd name="T7" fmla="*/ 56 h 199"/>
                  <a:gd name="T8" fmla="*/ 532 w 533"/>
                  <a:gd name="T9" fmla="*/ 119 h 199"/>
                  <a:gd name="T10" fmla="*/ 368 w 533"/>
                  <a:gd name="T11" fmla="*/ 198 h 199"/>
                  <a:gd name="T12" fmla="*/ 0 w 533"/>
                  <a:gd name="T13" fmla="*/ 116 h 199"/>
                  <a:gd name="T14" fmla="*/ 0 60000 65536"/>
                  <a:gd name="T15" fmla="*/ 0 60000 65536"/>
                  <a:gd name="T16" fmla="*/ 0 60000 65536"/>
                  <a:gd name="T17" fmla="*/ 0 60000 65536"/>
                  <a:gd name="T18" fmla="*/ 0 60000 65536"/>
                  <a:gd name="T19" fmla="*/ 0 60000 65536"/>
                  <a:gd name="T20" fmla="*/ 0 60000 65536"/>
                  <a:gd name="T21" fmla="*/ 0 w 533"/>
                  <a:gd name="T22" fmla="*/ 0 h 199"/>
                  <a:gd name="T23" fmla="*/ 533 w 533"/>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3" h="199">
                    <a:moveTo>
                      <a:pt x="0" y="116"/>
                    </a:moveTo>
                    <a:lnTo>
                      <a:pt x="0" y="63"/>
                    </a:lnTo>
                    <a:lnTo>
                      <a:pt x="201" y="0"/>
                    </a:lnTo>
                    <a:lnTo>
                      <a:pt x="532" y="56"/>
                    </a:lnTo>
                    <a:lnTo>
                      <a:pt x="532" y="119"/>
                    </a:lnTo>
                    <a:lnTo>
                      <a:pt x="368" y="198"/>
                    </a:lnTo>
                    <a:lnTo>
                      <a:pt x="0" y="116"/>
                    </a:lnTo>
                  </a:path>
                </a:pathLst>
              </a:custGeom>
              <a:solidFill>
                <a:srgbClr val="70230C"/>
              </a:solidFill>
              <a:ln w="9525" cap="rnd">
                <a:noFill/>
                <a:round/>
                <a:headEnd/>
                <a:tailEnd/>
              </a:ln>
            </p:spPr>
            <p:txBody>
              <a:bodyPr/>
              <a:lstStyle/>
              <a:p>
                <a:endParaRPr lang="en-US"/>
              </a:p>
            </p:txBody>
          </p:sp>
          <p:sp>
            <p:nvSpPr>
              <p:cNvPr id="6661" name="Freeform 601"/>
              <p:cNvSpPr>
                <a:spLocks/>
              </p:cNvSpPr>
              <p:nvPr/>
            </p:nvSpPr>
            <p:spPr bwMode="auto">
              <a:xfrm>
                <a:off x="4913" y="3610"/>
                <a:ext cx="17" cy="17"/>
              </a:xfrm>
              <a:custGeom>
                <a:avLst/>
                <a:gdLst>
                  <a:gd name="T0" fmla="*/ 8 w 17"/>
                  <a:gd name="T1" fmla="*/ 0 h 17"/>
                  <a:gd name="T2" fmla="*/ 0 w 17"/>
                  <a:gd name="T3" fmla="*/ 0 h 17"/>
                  <a:gd name="T4" fmla="*/ 0 w 17"/>
                  <a:gd name="T5" fmla="*/ 6 h 17"/>
                  <a:gd name="T6" fmla="*/ 0 w 17"/>
                  <a:gd name="T7" fmla="*/ 11 h 17"/>
                  <a:gd name="T8" fmla="*/ 7 w 17"/>
                  <a:gd name="T9" fmla="*/ 16 h 17"/>
                  <a:gd name="T10" fmla="*/ 16 w 17"/>
                  <a:gd name="T11" fmla="*/ 11 h 17"/>
                  <a:gd name="T12" fmla="*/ 16 w 17"/>
                  <a:gd name="T13" fmla="*/ 6 h 17"/>
                  <a:gd name="T14" fmla="*/ 16 w 17"/>
                  <a:gd name="T15" fmla="*/ 0 h 17"/>
                  <a:gd name="T16" fmla="*/ 8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0"/>
                    </a:moveTo>
                    <a:lnTo>
                      <a:pt x="0" y="0"/>
                    </a:lnTo>
                    <a:lnTo>
                      <a:pt x="0" y="6"/>
                    </a:lnTo>
                    <a:lnTo>
                      <a:pt x="0" y="11"/>
                    </a:lnTo>
                    <a:lnTo>
                      <a:pt x="7" y="16"/>
                    </a:lnTo>
                    <a:lnTo>
                      <a:pt x="16" y="11"/>
                    </a:lnTo>
                    <a:lnTo>
                      <a:pt x="16" y="6"/>
                    </a:lnTo>
                    <a:lnTo>
                      <a:pt x="16" y="0"/>
                    </a:lnTo>
                    <a:lnTo>
                      <a:pt x="8" y="0"/>
                    </a:lnTo>
                  </a:path>
                </a:pathLst>
              </a:custGeom>
              <a:solidFill>
                <a:srgbClr val="FFEA00"/>
              </a:solidFill>
              <a:ln w="9525" cap="rnd">
                <a:noFill/>
                <a:round/>
                <a:headEnd/>
                <a:tailEnd/>
              </a:ln>
            </p:spPr>
            <p:txBody>
              <a:bodyPr/>
              <a:lstStyle/>
              <a:p>
                <a:endParaRPr lang="en-US"/>
              </a:p>
            </p:txBody>
          </p:sp>
          <p:sp>
            <p:nvSpPr>
              <p:cNvPr id="6662" name="Freeform 602"/>
              <p:cNvSpPr>
                <a:spLocks/>
              </p:cNvSpPr>
              <p:nvPr/>
            </p:nvSpPr>
            <p:spPr bwMode="auto">
              <a:xfrm>
                <a:off x="4913" y="3636"/>
                <a:ext cx="17" cy="17"/>
              </a:xfrm>
              <a:custGeom>
                <a:avLst/>
                <a:gdLst>
                  <a:gd name="T0" fmla="*/ 6 w 17"/>
                  <a:gd name="T1" fmla="*/ 0 h 17"/>
                  <a:gd name="T2" fmla="*/ 0 w 17"/>
                  <a:gd name="T3" fmla="*/ 0 h 17"/>
                  <a:gd name="T4" fmla="*/ 0 w 17"/>
                  <a:gd name="T5" fmla="*/ 10 h 17"/>
                  <a:gd name="T6" fmla="*/ 2 w 17"/>
                  <a:gd name="T7" fmla="*/ 16 h 17"/>
                  <a:gd name="T8" fmla="*/ 8 w 17"/>
                  <a:gd name="T9" fmla="*/ 16 h 17"/>
                  <a:gd name="T10" fmla="*/ 12 w 17"/>
                  <a:gd name="T11" fmla="*/ 10 h 17"/>
                  <a:gd name="T12" fmla="*/ 16 w 17"/>
                  <a:gd name="T13" fmla="*/ 2 h 17"/>
                  <a:gd name="T14" fmla="*/ 12 w 17"/>
                  <a:gd name="T15" fmla="*/ 0 h 17"/>
                  <a:gd name="T16" fmla="*/ 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6" y="0"/>
                    </a:moveTo>
                    <a:lnTo>
                      <a:pt x="0" y="0"/>
                    </a:lnTo>
                    <a:lnTo>
                      <a:pt x="0" y="10"/>
                    </a:lnTo>
                    <a:lnTo>
                      <a:pt x="2" y="16"/>
                    </a:lnTo>
                    <a:lnTo>
                      <a:pt x="8" y="16"/>
                    </a:lnTo>
                    <a:lnTo>
                      <a:pt x="12" y="10"/>
                    </a:lnTo>
                    <a:lnTo>
                      <a:pt x="16" y="2"/>
                    </a:lnTo>
                    <a:lnTo>
                      <a:pt x="12" y="0"/>
                    </a:lnTo>
                    <a:lnTo>
                      <a:pt x="6" y="0"/>
                    </a:lnTo>
                  </a:path>
                </a:pathLst>
              </a:custGeom>
              <a:solidFill>
                <a:srgbClr val="FFEA00"/>
              </a:solidFill>
              <a:ln w="9525" cap="rnd">
                <a:noFill/>
                <a:round/>
                <a:headEnd/>
                <a:tailEnd/>
              </a:ln>
            </p:spPr>
            <p:txBody>
              <a:bodyPr/>
              <a:lstStyle/>
              <a:p>
                <a:endParaRPr lang="en-US"/>
              </a:p>
            </p:txBody>
          </p:sp>
          <p:sp>
            <p:nvSpPr>
              <p:cNvPr id="6663" name="Freeform 603"/>
              <p:cNvSpPr>
                <a:spLocks/>
              </p:cNvSpPr>
              <p:nvPr/>
            </p:nvSpPr>
            <p:spPr bwMode="auto">
              <a:xfrm>
                <a:off x="5240" y="3675"/>
                <a:ext cx="17" cy="17"/>
              </a:xfrm>
              <a:custGeom>
                <a:avLst/>
                <a:gdLst>
                  <a:gd name="T0" fmla="*/ 3 w 17"/>
                  <a:gd name="T1" fmla="*/ 0 h 17"/>
                  <a:gd name="T2" fmla="*/ 0 w 17"/>
                  <a:gd name="T3" fmla="*/ 0 h 17"/>
                  <a:gd name="T4" fmla="*/ 0 w 17"/>
                  <a:gd name="T5" fmla="*/ 6 h 17"/>
                  <a:gd name="T6" fmla="*/ 0 w 17"/>
                  <a:gd name="T7" fmla="*/ 13 h 17"/>
                  <a:gd name="T8" fmla="*/ 8 w 17"/>
                  <a:gd name="T9" fmla="*/ 16 h 17"/>
                  <a:gd name="T10" fmla="*/ 12 w 17"/>
                  <a:gd name="T11" fmla="*/ 10 h 17"/>
                  <a:gd name="T12" fmla="*/ 16 w 17"/>
                  <a:gd name="T13" fmla="*/ 3 h 17"/>
                  <a:gd name="T14" fmla="*/ 12 w 17"/>
                  <a:gd name="T15" fmla="*/ 0 h 17"/>
                  <a:gd name="T16" fmla="*/ 3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3" y="0"/>
                    </a:moveTo>
                    <a:lnTo>
                      <a:pt x="0" y="0"/>
                    </a:lnTo>
                    <a:lnTo>
                      <a:pt x="0" y="6"/>
                    </a:lnTo>
                    <a:lnTo>
                      <a:pt x="0" y="13"/>
                    </a:lnTo>
                    <a:lnTo>
                      <a:pt x="8" y="16"/>
                    </a:lnTo>
                    <a:lnTo>
                      <a:pt x="12" y="10"/>
                    </a:lnTo>
                    <a:lnTo>
                      <a:pt x="16" y="3"/>
                    </a:lnTo>
                    <a:lnTo>
                      <a:pt x="12" y="0"/>
                    </a:lnTo>
                    <a:lnTo>
                      <a:pt x="3" y="0"/>
                    </a:lnTo>
                  </a:path>
                </a:pathLst>
              </a:custGeom>
              <a:solidFill>
                <a:srgbClr val="FFEA00"/>
              </a:solidFill>
              <a:ln w="9525" cap="rnd">
                <a:noFill/>
                <a:round/>
                <a:headEnd/>
                <a:tailEnd/>
              </a:ln>
            </p:spPr>
            <p:txBody>
              <a:bodyPr/>
              <a:lstStyle/>
              <a:p>
                <a:endParaRPr lang="en-US"/>
              </a:p>
            </p:txBody>
          </p:sp>
          <p:sp>
            <p:nvSpPr>
              <p:cNvPr id="6664" name="Freeform 604"/>
              <p:cNvSpPr>
                <a:spLocks/>
              </p:cNvSpPr>
              <p:nvPr/>
            </p:nvSpPr>
            <p:spPr bwMode="auto">
              <a:xfrm>
                <a:off x="5240" y="3705"/>
                <a:ext cx="17" cy="17"/>
              </a:xfrm>
              <a:custGeom>
                <a:avLst/>
                <a:gdLst>
                  <a:gd name="T0" fmla="*/ 5 w 17"/>
                  <a:gd name="T1" fmla="*/ 0 h 17"/>
                  <a:gd name="T2" fmla="*/ 0 w 17"/>
                  <a:gd name="T3" fmla="*/ 3 h 17"/>
                  <a:gd name="T4" fmla="*/ 0 w 17"/>
                  <a:gd name="T5" fmla="*/ 8 h 17"/>
                  <a:gd name="T6" fmla="*/ 0 w 17"/>
                  <a:gd name="T7" fmla="*/ 12 h 17"/>
                  <a:gd name="T8" fmla="*/ 5 w 17"/>
                  <a:gd name="T9" fmla="*/ 16 h 17"/>
                  <a:gd name="T10" fmla="*/ 12 w 17"/>
                  <a:gd name="T11" fmla="*/ 12 h 17"/>
                  <a:gd name="T12" fmla="*/ 16 w 17"/>
                  <a:gd name="T13" fmla="*/ 8 h 17"/>
                  <a:gd name="T14" fmla="*/ 16 w 17"/>
                  <a:gd name="T15" fmla="*/ 1 h 17"/>
                  <a:gd name="T16" fmla="*/ 5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5" y="0"/>
                    </a:moveTo>
                    <a:lnTo>
                      <a:pt x="0" y="3"/>
                    </a:lnTo>
                    <a:lnTo>
                      <a:pt x="0" y="8"/>
                    </a:lnTo>
                    <a:lnTo>
                      <a:pt x="0" y="12"/>
                    </a:lnTo>
                    <a:lnTo>
                      <a:pt x="5" y="16"/>
                    </a:lnTo>
                    <a:lnTo>
                      <a:pt x="12" y="12"/>
                    </a:lnTo>
                    <a:lnTo>
                      <a:pt x="16" y="8"/>
                    </a:lnTo>
                    <a:lnTo>
                      <a:pt x="16" y="1"/>
                    </a:lnTo>
                    <a:lnTo>
                      <a:pt x="5" y="0"/>
                    </a:lnTo>
                  </a:path>
                </a:pathLst>
              </a:custGeom>
              <a:solidFill>
                <a:srgbClr val="FFEA00"/>
              </a:solidFill>
              <a:ln w="9525" cap="rnd">
                <a:noFill/>
                <a:round/>
                <a:headEnd/>
                <a:tailEnd/>
              </a:ln>
            </p:spPr>
            <p:txBody>
              <a:bodyPr/>
              <a:lstStyle/>
              <a:p>
                <a:endParaRPr lang="en-US"/>
              </a:p>
            </p:txBody>
          </p:sp>
          <p:sp>
            <p:nvSpPr>
              <p:cNvPr id="6665" name="Freeform 605"/>
              <p:cNvSpPr>
                <a:spLocks/>
              </p:cNvSpPr>
              <p:nvPr/>
            </p:nvSpPr>
            <p:spPr bwMode="auto">
              <a:xfrm>
                <a:off x="5030" y="3446"/>
                <a:ext cx="266" cy="78"/>
              </a:xfrm>
              <a:custGeom>
                <a:avLst/>
                <a:gdLst>
                  <a:gd name="T0" fmla="*/ 0 w 266"/>
                  <a:gd name="T1" fmla="*/ 0 h 78"/>
                  <a:gd name="T2" fmla="*/ 29 w 266"/>
                  <a:gd name="T3" fmla="*/ 77 h 78"/>
                  <a:gd name="T4" fmla="*/ 265 w 266"/>
                  <a:gd name="T5" fmla="*/ 77 h 78"/>
                  <a:gd name="T6" fmla="*/ 180 w 266"/>
                  <a:gd name="T7" fmla="*/ 0 h 78"/>
                  <a:gd name="T8" fmla="*/ 0 w 266"/>
                  <a:gd name="T9" fmla="*/ 0 h 78"/>
                  <a:gd name="T10" fmla="*/ 0 60000 65536"/>
                  <a:gd name="T11" fmla="*/ 0 60000 65536"/>
                  <a:gd name="T12" fmla="*/ 0 60000 65536"/>
                  <a:gd name="T13" fmla="*/ 0 60000 65536"/>
                  <a:gd name="T14" fmla="*/ 0 60000 65536"/>
                  <a:gd name="T15" fmla="*/ 0 w 266"/>
                  <a:gd name="T16" fmla="*/ 0 h 78"/>
                  <a:gd name="T17" fmla="*/ 266 w 266"/>
                  <a:gd name="T18" fmla="*/ 78 h 78"/>
                </a:gdLst>
                <a:ahLst/>
                <a:cxnLst>
                  <a:cxn ang="T10">
                    <a:pos x="T0" y="T1"/>
                  </a:cxn>
                  <a:cxn ang="T11">
                    <a:pos x="T2" y="T3"/>
                  </a:cxn>
                  <a:cxn ang="T12">
                    <a:pos x="T4" y="T5"/>
                  </a:cxn>
                  <a:cxn ang="T13">
                    <a:pos x="T6" y="T7"/>
                  </a:cxn>
                  <a:cxn ang="T14">
                    <a:pos x="T8" y="T9"/>
                  </a:cxn>
                </a:cxnLst>
                <a:rect l="T15" t="T16" r="T17" b="T18"/>
                <a:pathLst>
                  <a:path w="266" h="78">
                    <a:moveTo>
                      <a:pt x="0" y="0"/>
                    </a:moveTo>
                    <a:lnTo>
                      <a:pt x="29" y="77"/>
                    </a:lnTo>
                    <a:lnTo>
                      <a:pt x="265" y="77"/>
                    </a:lnTo>
                    <a:lnTo>
                      <a:pt x="180" y="0"/>
                    </a:lnTo>
                    <a:lnTo>
                      <a:pt x="0" y="0"/>
                    </a:lnTo>
                  </a:path>
                </a:pathLst>
              </a:custGeom>
              <a:solidFill>
                <a:srgbClr val="FFFFFF"/>
              </a:solidFill>
              <a:ln w="9525" cap="rnd">
                <a:noFill/>
                <a:round/>
                <a:headEnd/>
                <a:tailEnd/>
              </a:ln>
            </p:spPr>
            <p:txBody>
              <a:bodyPr/>
              <a:lstStyle/>
              <a:p>
                <a:endParaRPr lang="en-US"/>
              </a:p>
            </p:txBody>
          </p:sp>
          <p:sp>
            <p:nvSpPr>
              <p:cNvPr id="6666" name="Freeform 606"/>
              <p:cNvSpPr>
                <a:spLocks/>
              </p:cNvSpPr>
              <p:nvPr/>
            </p:nvSpPr>
            <p:spPr bwMode="auto">
              <a:xfrm>
                <a:off x="4316" y="3368"/>
                <a:ext cx="204" cy="52"/>
              </a:xfrm>
              <a:custGeom>
                <a:avLst/>
                <a:gdLst>
                  <a:gd name="T0" fmla="*/ 203 w 204"/>
                  <a:gd name="T1" fmla="*/ 0 h 52"/>
                  <a:gd name="T2" fmla="*/ 169 w 204"/>
                  <a:gd name="T3" fmla="*/ 51 h 52"/>
                  <a:gd name="T4" fmla="*/ 0 w 204"/>
                  <a:gd name="T5" fmla="*/ 51 h 52"/>
                  <a:gd name="T6" fmla="*/ 43 w 204"/>
                  <a:gd name="T7" fmla="*/ 0 h 52"/>
                  <a:gd name="T8" fmla="*/ 203 w 204"/>
                  <a:gd name="T9" fmla="*/ 0 h 52"/>
                  <a:gd name="T10" fmla="*/ 0 60000 65536"/>
                  <a:gd name="T11" fmla="*/ 0 60000 65536"/>
                  <a:gd name="T12" fmla="*/ 0 60000 65536"/>
                  <a:gd name="T13" fmla="*/ 0 60000 65536"/>
                  <a:gd name="T14" fmla="*/ 0 60000 65536"/>
                  <a:gd name="T15" fmla="*/ 0 w 204"/>
                  <a:gd name="T16" fmla="*/ 0 h 52"/>
                  <a:gd name="T17" fmla="*/ 204 w 204"/>
                  <a:gd name="T18" fmla="*/ 52 h 52"/>
                </a:gdLst>
                <a:ahLst/>
                <a:cxnLst>
                  <a:cxn ang="T10">
                    <a:pos x="T0" y="T1"/>
                  </a:cxn>
                  <a:cxn ang="T11">
                    <a:pos x="T2" y="T3"/>
                  </a:cxn>
                  <a:cxn ang="T12">
                    <a:pos x="T4" y="T5"/>
                  </a:cxn>
                  <a:cxn ang="T13">
                    <a:pos x="T6" y="T7"/>
                  </a:cxn>
                  <a:cxn ang="T14">
                    <a:pos x="T8" y="T9"/>
                  </a:cxn>
                </a:cxnLst>
                <a:rect l="T15" t="T16" r="T17" b="T18"/>
                <a:pathLst>
                  <a:path w="204" h="52">
                    <a:moveTo>
                      <a:pt x="203" y="0"/>
                    </a:moveTo>
                    <a:lnTo>
                      <a:pt x="169" y="51"/>
                    </a:lnTo>
                    <a:lnTo>
                      <a:pt x="0" y="51"/>
                    </a:lnTo>
                    <a:lnTo>
                      <a:pt x="43" y="0"/>
                    </a:lnTo>
                    <a:lnTo>
                      <a:pt x="203" y="0"/>
                    </a:lnTo>
                  </a:path>
                </a:pathLst>
              </a:custGeom>
              <a:solidFill>
                <a:srgbClr val="FFFFFF"/>
              </a:solidFill>
              <a:ln w="9525" cap="rnd">
                <a:noFill/>
                <a:round/>
                <a:headEnd/>
                <a:tailEnd/>
              </a:ln>
            </p:spPr>
            <p:txBody>
              <a:bodyPr/>
              <a:lstStyle/>
              <a:p>
                <a:endParaRPr lang="en-US"/>
              </a:p>
            </p:txBody>
          </p:sp>
          <p:sp>
            <p:nvSpPr>
              <p:cNvPr id="6667" name="Freeform 607"/>
              <p:cNvSpPr>
                <a:spLocks/>
              </p:cNvSpPr>
              <p:nvPr/>
            </p:nvSpPr>
            <p:spPr bwMode="auto">
              <a:xfrm>
                <a:off x="4227" y="3459"/>
                <a:ext cx="358" cy="177"/>
              </a:xfrm>
              <a:custGeom>
                <a:avLst/>
                <a:gdLst>
                  <a:gd name="T0" fmla="*/ 236 w 358"/>
                  <a:gd name="T1" fmla="*/ 0 h 177"/>
                  <a:gd name="T2" fmla="*/ 91 w 358"/>
                  <a:gd name="T3" fmla="*/ 33 h 177"/>
                  <a:gd name="T4" fmla="*/ 21 w 358"/>
                  <a:gd name="T5" fmla="*/ 125 h 177"/>
                  <a:gd name="T6" fmla="*/ 0 w 358"/>
                  <a:gd name="T7" fmla="*/ 147 h 177"/>
                  <a:gd name="T8" fmla="*/ 220 w 358"/>
                  <a:gd name="T9" fmla="*/ 176 h 177"/>
                  <a:gd name="T10" fmla="*/ 268 w 358"/>
                  <a:gd name="T11" fmla="*/ 93 h 177"/>
                  <a:gd name="T12" fmla="*/ 357 w 358"/>
                  <a:gd name="T13" fmla="*/ 67 h 177"/>
                  <a:gd name="T14" fmla="*/ 236 w 358"/>
                  <a:gd name="T15" fmla="*/ 0 h 177"/>
                  <a:gd name="T16" fmla="*/ 0 60000 65536"/>
                  <a:gd name="T17" fmla="*/ 0 60000 65536"/>
                  <a:gd name="T18" fmla="*/ 0 60000 65536"/>
                  <a:gd name="T19" fmla="*/ 0 60000 65536"/>
                  <a:gd name="T20" fmla="*/ 0 60000 65536"/>
                  <a:gd name="T21" fmla="*/ 0 60000 65536"/>
                  <a:gd name="T22" fmla="*/ 0 60000 65536"/>
                  <a:gd name="T23" fmla="*/ 0 60000 65536"/>
                  <a:gd name="T24" fmla="*/ 0 w 358"/>
                  <a:gd name="T25" fmla="*/ 0 h 177"/>
                  <a:gd name="T26" fmla="*/ 358 w 358"/>
                  <a:gd name="T27" fmla="*/ 177 h 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8" h="177">
                    <a:moveTo>
                      <a:pt x="236" y="0"/>
                    </a:moveTo>
                    <a:lnTo>
                      <a:pt x="91" y="33"/>
                    </a:lnTo>
                    <a:lnTo>
                      <a:pt x="21" y="125"/>
                    </a:lnTo>
                    <a:lnTo>
                      <a:pt x="0" y="147"/>
                    </a:lnTo>
                    <a:lnTo>
                      <a:pt x="220" y="176"/>
                    </a:lnTo>
                    <a:lnTo>
                      <a:pt x="268" y="93"/>
                    </a:lnTo>
                    <a:lnTo>
                      <a:pt x="357" y="67"/>
                    </a:lnTo>
                    <a:lnTo>
                      <a:pt x="236" y="0"/>
                    </a:lnTo>
                  </a:path>
                </a:pathLst>
              </a:custGeom>
              <a:solidFill>
                <a:srgbClr val="FFFFFF"/>
              </a:solidFill>
              <a:ln w="9525" cap="rnd">
                <a:noFill/>
                <a:round/>
                <a:headEnd/>
                <a:tailEnd/>
              </a:ln>
            </p:spPr>
            <p:txBody>
              <a:bodyPr/>
              <a:lstStyle/>
              <a:p>
                <a:endParaRPr lang="en-US"/>
              </a:p>
            </p:txBody>
          </p:sp>
          <p:sp>
            <p:nvSpPr>
              <p:cNvPr id="6668" name="Freeform 608"/>
              <p:cNvSpPr>
                <a:spLocks/>
              </p:cNvSpPr>
              <p:nvPr/>
            </p:nvSpPr>
            <p:spPr bwMode="auto">
              <a:xfrm>
                <a:off x="4219" y="3555"/>
                <a:ext cx="262" cy="73"/>
              </a:xfrm>
              <a:custGeom>
                <a:avLst/>
                <a:gdLst>
                  <a:gd name="T0" fmla="*/ 131 w 262"/>
                  <a:gd name="T1" fmla="*/ 42 h 73"/>
                  <a:gd name="T2" fmla="*/ 86 w 262"/>
                  <a:gd name="T3" fmla="*/ 0 h 73"/>
                  <a:gd name="T4" fmla="*/ 20 w 262"/>
                  <a:gd name="T5" fmla="*/ 23 h 73"/>
                  <a:gd name="T6" fmla="*/ 0 w 262"/>
                  <a:gd name="T7" fmla="*/ 42 h 73"/>
                  <a:gd name="T8" fmla="*/ 222 w 262"/>
                  <a:gd name="T9" fmla="*/ 72 h 73"/>
                  <a:gd name="T10" fmla="*/ 261 w 262"/>
                  <a:gd name="T11" fmla="*/ 3 h 73"/>
                  <a:gd name="T12" fmla="*/ 131 w 262"/>
                  <a:gd name="T13" fmla="*/ 42 h 73"/>
                  <a:gd name="T14" fmla="*/ 0 60000 65536"/>
                  <a:gd name="T15" fmla="*/ 0 60000 65536"/>
                  <a:gd name="T16" fmla="*/ 0 60000 65536"/>
                  <a:gd name="T17" fmla="*/ 0 60000 65536"/>
                  <a:gd name="T18" fmla="*/ 0 60000 65536"/>
                  <a:gd name="T19" fmla="*/ 0 60000 65536"/>
                  <a:gd name="T20" fmla="*/ 0 60000 65536"/>
                  <a:gd name="T21" fmla="*/ 0 w 262"/>
                  <a:gd name="T22" fmla="*/ 0 h 73"/>
                  <a:gd name="T23" fmla="*/ 262 w 26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 h="73">
                    <a:moveTo>
                      <a:pt x="131" y="42"/>
                    </a:moveTo>
                    <a:lnTo>
                      <a:pt x="86" y="0"/>
                    </a:lnTo>
                    <a:lnTo>
                      <a:pt x="20" y="23"/>
                    </a:lnTo>
                    <a:lnTo>
                      <a:pt x="0" y="42"/>
                    </a:lnTo>
                    <a:lnTo>
                      <a:pt x="222" y="72"/>
                    </a:lnTo>
                    <a:lnTo>
                      <a:pt x="261" y="3"/>
                    </a:lnTo>
                    <a:lnTo>
                      <a:pt x="131" y="42"/>
                    </a:lnTo>
                  </a:path>
                </a:pathLst>
              </a:custGeom>
              <a:solidFill>
                <a:srgbClr val="FFEA00"/>
              </a:solidFill>
              <a:ln w="9525" cap="rnd">
                <a:noFill/>
                <a:round/>
                <a:headEnd/>
                <a:tailEnd/>
              </a:ln>
            </p:spPr>
            <p:txBody>
              <a:bodyPr/>
              <a:lstStyle/>
              <a:p>
                <a:endParaRPr lang="en-US"/>
              </a:p>
            </p:txBody>
          </p:sp>
          <p:sp>
            <p:nvSpPr>
              <p:cNvPr id="6669" name="Freeform 609"/>
              <p:cNvSpPr>
                <a:spLocks/>
              </p:cNvSpPr>
              <p:nvPr/>
            </p:nvSpPr>
            <p:spPr bwMode="auto">
              <a:xfrm>
                <a:off x="5173" y="3209"/>
                <a:ext cx="373" cy="340"/>
              </a:xfrm>
              <a:custGeom>
                <a:avLst/>
                <a:gdLst>
                  <a:gd name="T0" fmla="*/ 128 w 373"/>
                  <a:gd name="T1" fmla="*/ 320 h 340"/>
                  <a:gd name="T2" fmla="*/ 138 w 373"/>
                  <a:gd name="T3" fmla="*/ 325 h 340"/>
                  <a:gd name="T4" fmla="*/ 187 w 373"/>
                  <a:gd name="T5" fmla="*/ 339 h 340"/>
                  <a:gd name="T6" fmla="*/ 372 w 373"/>
                  <a:gd name="T7" fmla="*/ 226 h 340"/>
                  <a:gd name="T8" fmla="*/ 362 w 373"/>
                  <a:gd name="T9" fmla="*/ 166 h 340"/>
                  <a:gd name="T10" fmla="*/ 359 w 373"/>
                  <a:gd name="T11" fmla="*/ 156 h 340"/>
                  <a:gd name="T12" fmla="*/ 340 w 373"/>
                  <a:gd name="T13" fmla="*/ 130 h 340"/>
                  <a:gd name="T14" fmla="*/ 335 w 373"/>
                  <a:gd name="T15" fmla="*/ 117 h 340"/>
                  <a:gd name="T16" fmla="*/ 272 w 373"/>
                  <a:gd name="T17" fmla="*/ 46 h 340"/>
                  <a:gd name="T18" fmla="*/ 240 w 373"/>
                  <a:gd name="T19" fmla="*/ 19 h 340"/>
                  <a:gd name="T20" fmla="*/ 175 w 373"/>
                  <a:gd name="T21" fmla="*/ 0 h 340"/>
                  <a:gd name="T22" fmla="*/ 125 w 373"/>
                  <a:gd name="T23" fmla="*/ 32 h 340"/>
                  <a:gd name="T24" fmla="*/ 60 w 373"/>
                  <a:gd name="T25" fmla="*/ 198 h 340"/>
                  <a:gd name="T26" fmla="*/ 38 w 373"/>
                  <a:gd name="T27" fmla="*/ 203 h 340"/>
                  <a:gd name="T28" fmla="*/ 0 w 373"/>
                  <a:gd name="T29" fmla="*/ 216 h 340"/>
                  <a:gd name="T30" fmla="*/ 34 w 373"/>
                  <a:gd name="T31" fmla="*/ 278 h 340"/>
                  <a:gd name="T32" fmla="*/ 128 w 373"/>
                  <a:gd name="T33" fmla="*/ 320 h 3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
                  <a:gd name="T52" fmla="*/ 0 h 340"/>
                  <a:gd name="T53" fmla="*/ 373 w 373"/>
                  <a:gd name="T54" fmla="*/ 340 h 3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 h="340">
                    <a:moveTo>
                      <a:pt x="128" y="320"/>
                    </a:moveTo>
                    <a:lnTo>
                      <a:pt x="138" y="325"/>
                    </a:lnTo>
                    <a:lnTo>
                      <a:pt x="187" y="339"/>
                    </a:lnTo>
                    <a:lnTo>
                      <a:pt x="372" y="226"/>
                    </a:lnTo>
                    <a:lnTo>
                      <a:pt x="362" y="166"/>
                    </a:lnTo>
                    <a:lnTo>
                      <a:pt x="359" y="156"/>
                    </a:lnTo>
                    <a:lnTo>
                      <a:pt x="340" y="130"/>
                    </a:lnTo>
                    <a:lnTo>
                      <a:pt x="335" y="117"/>
                    </a:lnTo>
                    <a:lnTo>
                      <a:pt x="272" y="46"/>
                    </a:lnTo>
                    <a:lnTo>
                      <a:pt x="240" y="19"/>
                    </a:lnTo>
                    <a:lnTo>
                      <a:pt x="175" y="0"/>
                    </a:lnTo>
                    <a:lnTo>
                      <a:pt x="125" y="32"/>
                    </a:lnTo>
                    <a:lnTo>
                      <a:pt x="60" y="198"/>
                    </a:lnTo>
                    <a:lnTo>
                      <a:pt x="38" y="203"/>
                    </a:lnTo>
                    <a:lnTo>
                      <a:pt x="0" y="216"/>
                    </a:lnTo>
                    <a:lnTo>
                      <a:pt x="34" y="278"/>
                    </a:lnTo>
                    <a:lnTo>
                      <a:pt x="128" y="320"/>
                    </a:lnTo>
                  </a:path>
                </a:pathLst>
              </a:custGeom>
              <a:solidFill>
                <a:srgbClr val="515151"/>
              </a:solidFill>
              <a:ln w="9525" cap="rnd">
                <a:noFill/>
                <a:round/>
                <a:headEnd/>
                <a:tailEnd/>
              </a:ln>
            </p:spPr>
            <p:txBody>
              <a:bodyPr/>
              <a:lstStyle/>
              <a:p>
                <a:endParaRPr lang="en-US"/>
              </a:p>
            </p:txBody>
          </p:sp>
          <p:sp>
            <p:nvSpPr>
              <p:cNvPr id="6670" name="Freeform 610"/>
              <p:cNvSpPr>
                <a:spLocks/>
              </p:cNvSpPr>
              <p:nvPr/>
            </p:nvSpPr>
            <p:spPr bwMode="auto">
              <a:xfrm>
                <a:off x="5109" y="3406"/>
                <a:ext cx="104" cy="61"/>
              </a:xfrm>
              <a:custGeom>
                <a:avLst/>
                <a:gdLst>
                  <a:gd name="T0" fmla="*/ 12 w 104"/>
                  <a:gd name="T1" fmla="*/ 47 h 61"/>
                  <a:gd name="T2" fmla="*/ 16 w 104"/>
                  <a:gd name="T3" fmla="*/ 57 h 61"/>
                  <a:gd name="T4" fmla="*/ 45 w 104"/>
                  <a:gd name="T5" fmla="*/ 49 h 61"/>
                  <a:gd name="T6" fmla="*/ 74 w 104"/>
                  <a:gd name="T7" fmla="*/ 60 h 61"/>
                  <a:gd name="T8" fmla="*/ 97 w 104"/>
                  <a:gd name="T9" fmla="*/ 52 h 61"/>
                  <a:gd name="T10" fmla="*/ 103 w 104"/>
                  <a:gd name="T11" fmla="*/ 40 h 61"/>
                  <a:gd name="T12" fmla="*/ 94 w 104"/>
                  <a:gd name="T13" fmla="*/ 26 h 61"/>
                  <a:gd name="T14" fmla="*/ 83 w 104"/>
                  <a:gd name="T15" fmla="*/ 24 h 61"/>
                  <a:gd name="T16" fmla="*/ 40 w 104"/>
                  <a:gd name="T17" fmla="*/ 0 h 61"/>
                  <a:gd name="T18" fmla="*/ 8 w 104"/>
                  <a:gd name="T19" fmla="*/ 10 h 61"/>
                  <a:gd name="T20" fmla="*/ 0 w 104"/>
                  <a:gd name="T21" fmla="*/ 33 h 61"/>
                  <a:gd name="T22" fmla="*/ 12 w 104"/>
                  <a:gd name="T23" fmla="*/ 47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61"/>
                  <a:gd name="T38" fmla="*/ 104 w 10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61">
                    <a:moveTo>
                      <a:pt x="12" y="47"/>
                    </a:moveTo>
                    <a:lnTo>
                      <a:pt x="16" y="57"/>
                    </a:lnTo>
                    <a:lnTo>
                      <a:pt x="45" y="49"/>
                    </a:lnTo>
                    <a:lnTo>
                      <a:pt x="74" y="60"/>
                    </a:lnTo>
                    <a:lnTo>
                      <a:pt x="97" y="52"/>
                    </a:lnTo>
                    <a:lnTo>
                      <a:pt x="103" y="40"/>
                    </a:lnTo>
                    <a:lnTo>
                      <a:pt x="94" y="26"/>
                    </a:lnTo>
                    <a:lnTo>
                      <a:pt x="83" y="24"/>
                    </a:lnTo>
                    <a:lnTo>
                      <a:pt x="40" y="0"/>
                    </a:lnTo>
                    <a:lnTo>
                      <a:pt x="8" y="10"/>
                    </a:lnTo>
                    <a:lnTo>
                      <a:pt x="0" y="33"/>
                    </a:lnTo>
                    <a:lnTo>
                      <a:pt x="12" y="47"/>
                    </a:lnTo>
                  </a:path>
                </a:pathLst>
              </a:custGeom>
              <a:solidFill>
                <a:srgbClr val="70230C"/>
              </a:solidFill>
              <a:ln w="9525" cap="rnd">
                <a:noFill/>
                <a:round/>
                <a:headEnd/>
                <a:tailEnd/>
              </a:ln>
            </p:spPr>
            <p:txBody>
              <a:bodyPr/>
              <a:lstStyle/>
              <a:p>
                <a:endParaRPr lang="en-US"/>
              </a:p>
            </p:txBody>
          </p:sp>
          <p:sp>
            <p:nvSpPr>
              <p:cNvPr id="6671" name="Freeform 611"/>
              <p:cNvSpPr>
                <a:spLocks/>
              </p:cNvSpPr>
              <p:nvPr/>
            </p:nvSpPr>
            <p:spPr bwMode="auto">
              <a:xfrm>
                <a:off x="5290" y="3286"/>
                <a:ext cx="37" cy="117"/>
              </a:xfrm>
              <a:custGeom>
                <a:avLst/>
                <a:gdLst>
                  <a:gd name="T0" fmla="*/ 0 w 37"/>
                  <a:gd name="T1" fmla="*/ 0 h 117"/>
                  <a:gd name="T2" fmla="*/ 25 w 37"/>
                  <a:gd name="T3" fmla="*/ 15 h 117"/>
                  <a:gd name="T4" fmla="*/ 24 w 37"/>
                  <a:gd name="T5" fmla="*/ 34 h 117"/>
                  <a:gd name="T6" fmla="*/ 30 w 37"/>
                  <a:gd name="T7" fmla="*/ 44 h 117"/>
                  <a:gd name="T8" fmla="*/ 29 w 37"/>
                  <a:gd name="T9" fmla="*/ 66 h 117"/>
                  <a:gd name="T10" fmla="*/ 33 w 37"/>
                  <a:gd name="T11" fmla="*/ 79 h 117"/>
                  <a:gd name="T12" fmla="*/ 36 w 37"/>
                  <a:gd name="T13" fmla="*/ 86 h 117"/>
                  <a:gd name="T14" fmla="*/ 24 w 37"/>
                  <a:gd name="T15" fmla="*/ 116 h 117"/>
                  <a:gd name="T16" fmla="*/ 5 w 37"/>
                  <a:gd name="T17" fmla="*/ 30 h 117"/>
                  <a:gd name="T18" fmla="*/ 5 w 37"/>
                  <a:gd name="T19" fmla="*/ 21 h 117"/>
                  <a:gd name="T20" fmla="*/ 0 w 37"/>
                  <a:gd name="T21" fmla="*/ 11 h 117"/>
                  <a:gd name="T22" fmla="*/ 0 w 37"/>
                  <a:gd name="T23" fmla="*/ 0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17"/>
                  <a:gd name="T38" fmla="*/ 37 w 37"/>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17">
                    <a:moveTo>
                      <a:pt x="0" y="0"/>
                    </a:moveTo>
                    <a:lnTo>
                      <a:pt x="25" y="15"/>
                    </a:lnTo>
                    <a:lnTo>
                      <a:pt x="24" y="34"/>
                    </a:lnTo>
                    <a:lnTo>
                      <a:pt x="30" y="44"/>
                    </a:lnTo>
                    <a:lnTo>
                      <a:pt x="29" y="66"/>
                    </a:lnTo>
                    <a:lnTo>
                      <a:pt x="33" y="79"/>
                    </a:lnTo>
                    <a:lnTo>
                      <a:pt x="36" y="86"/>
                    </a:lnTo>
                    <a:lnTo>
                      <a:pt x="24" y="116"/>
                    </a:lnTo>
                    <a:lnTo>
                      <a:pt x="5" y="30"/>
                    </a:lnTo>
                    <a:lnTo>
                      <a:pt x="5" y="21"/>
                    </a:lnTo>
                    <a:lnTo>
                      <a:pt x="0" y="11"/>
                    </a:lnTo>
                    <a:lnTo>
                      <a:pt x="0" y="0"/>
                    </a:lnTo>
                  </a:path>
                </a:pathLst>
              </a:custGeom>
              <a:solidFill>
                <a:srgbClr val="FF0000"/>
              </a:solidFill>
              <a:ln w="9525" cap="rnd">
                <a:noFill/>
                <a:round/>
                <a:headEnd/>
                <a:tailEnd/>
              </a:ln>
            </p:spPr>
            <p:txBody>
              <a:bodyPr/>
              <a:lstStyle/>
              <a:p>
                <a:endParaRPr lang="en-US"/>
              </a:p>
            </p:txBody>
          </p:sp>
          <p:sp>
            <p:nvSpPr>
              <p:cNvPr id="6672" name="Freeform 612"/>
              <p:cNvSpPr>
                <a:spLocks/>
              </p:cNvSpPr>
              <p:nvPr/>
            </p:nvSpPr>
            <p:spPr bwMode="auto">
              <a:xfrm>
                <a:off x="5059" y="3180"/>
                <a:ext cx="288" cy="239"/>
              </a:xfrm>
              <a:custGeom>
                <a:avLst/>
                <a:gdLst>
                  <a:gd name="T0" fmla="*/ 94 w 288"/>
                  <a:gd name="T1" fmla="*/ 11 h 239"/>
                  <a:gd name="T2" fmla="*/ 82 w 288"/>
                  <a:gd name="T3" fmla="*/ 29 h 239"/>
                  <a:gd name="T4" fmla="*/ 69 w 288"/>
                  <a:gd name="T5" fmla="*/ 46 h 239"/>
                  <a:gd name="T6" fmla="*/ 62 w 288"/>
                  <a:gd name="T7" fmla="*/ 89 h 239"/>
                  <a:gd name="T8" fmla="*/ 70 w 288"/>
                  <a:gd name="T9" fmla="*/ 123 h 239"/>
                  <a:gd name="T10" fmla="*/ 69 w 288"/>
                  <a:gd name="T11" fmla="*/ 153 h 239"/>
                  <a:gd name="T12" fmla="*/ 0 w 288"/>
                  <a:gd name="T13" fmla="*/ 175 h 239"/>
                  <a:gd name="T14" fmla="*/ 10 w 288"/>
                  <a:gd name="T15" fmla="*/ 205 h 239"/>
                  <a:gd name="T16" fmla="*/ 33 w 288"/>
                  <a:gd name="T17" fmla="*/ 230 h 239"/>
                  <a:gd name="T18" fmla="*/ 68 w 288"/>
                  <a:gd name="T19" fmla="*/ 232 h 239"/>
                  <a:gd name="T20" fmla="*/ 86 w 288"/>
                  <a:gd name="T21" fmla="*/ 225 h 239"/>
                  <a:gd name="T22" fmla="*/ 110 w 288"/>
                  <a:gd name="T23" fmla="*/ 238 h 239"/>
                  <a:gd name="T24" fmla="*/ 154 w 288"/>
                  <a:gd name="T25" fmla="*/ 233 h 239"/>
                  <a:gd name="T26" fmla="*/ 181 w 288"/>
                  <a:gd name="T27" fmla="*/ 223 h 239"/>
                  <a:gd name="T28" fmla="*/ 213 w 288"/>
                  <a:gd name="T29" fmla="*/ 213 h 239"/>
                  <a:gd name="T30" fmla="*/ 219 w 288"/>
                  <a:gd name="T31" fmla="*/ 210 h 239"/>
                  <a:gd name="T32" fmla="*/ 230 w 288"/>
                  <a:gd name="T33" fmla="*/ 186 h 239"/>
                  <a:gd name="T34" fmla="*/ 244 w 288"/>
                  <a:gd name="T35" fmla="*/ 182 h 239"/>
                  <a:gd name="T36" fmla="*/ 233 w 288"/>
                  <a:gd name="T37" fmla="*/ 131 h 239"/>
                  <a:gd name="T38" fmla="*/ 231 w 288"/>
                  <a:gd name="T39" fmla="*/ 124 h 239"/>
                  <a:gd name="T40" fmla="*/ 230 w 288"/>
                  <a:gd name="T41" fmla="*/ 106 h 239"/>
                  <a:gd name="T42" fmla="*/ 238 w 288"/>
                  <a:gd name="T43" fmla="*/ 109 h 239"/>
                  <a:gd name="T44" fmla="*/ 253 w 288"/>
                  <a:gd name="T45" fmla="*/ 120 h 239"/>
                  <a:gd name="T46" fmla="*/ 256 w 288"/>
                  <a:gd name="T47" fmla="*/ 124 h 239"/>
                  <a:gd name="T48" fmla="*/ 260 w 288"/>
                  <a:gd name="T49" fmla="*/ 79 h 239"/>
                  <a:gd name="T50" fmla="*/ 267 w 288"/>
                  <a:gd name="T51" fmla="*/ 59 h 239"/>
                  <a:gd name="T52" fmla="*/ 275 w 288"/>
                  <a:gd name="T53" fmla="*/ 43 h 239"/>
                  <a:gd name="T54" fmla="*/ 287 w 288"/>
                  <a:gd name="T55" fmla="*/ 34 h 239"/>
                  <a:gd name="T56" fmla="*/ 133 w 288"/>
                  <a:gd name="T57" fmla="*/ 0 h 239"/>
                  <a:gd name="T58" fmla="*/ 94 w 288"/>
                  <a:gd name="T59" fmla="*/ 11 h 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8"/>
                  <a:gd name="T91" fmla="*/ 0 h 239"/>
                  <a:gd name="T92" fmla="*/ 288 w 288"/>
                  <a:gd name="T93" fmla="*/ 239 h 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8" h="239">
                    <a:moveTo>
                      <a:pt x="94" y="11"/>
                    </a:moveTo>
                    <a:lnTo>
                      <a:pt x="82" y="29"/>
                    </a:lnTo>
                    <a:lnTo>
                      <a:pt x="69" y="46"/>
                    </a:lnTo>
                    <a:lnTo>
                      <a:pt x="62" y="89"/>
                    </a:lnTo>
                    <a:lnTo>
                      <a:pt x="70" y="123"/>
                    </a:lnTo>
                    <a:lnTo>
                      <a:pt x="69" y="153"/>
                    </a:lnTo>
                    <a:lnTo>
                      <a:pt x="0" y="175"/>
                    </a:lnTo>
                    <a:lnTo>
                      <a:pt x="10" y="205"/>
                    </a:lnTo>
                    <a:lnTo>
                      <a:pt x="33" y="230"/>
                    </a:lnTo>
                    <a:lnTo>
                      <a:pt x="68" y="232"/>
                    </a:lnTo>
                    <a:lnTo>
                      <a:pt x="86" y="225"/>
                    </a:lnTo>
                    <a:lnTo>
                      <a:pt x="110" y="238"/>
                    </a:lnTo>
                    <a:lnTo>
                      <a:pt x="154" y="233"/>
                    </a:lnTo>
                    <a:lnTo>
                      <a:pt x="181" y="223"/>
                    </a:lnTo>
                    <a:lnTo>
                      <a:pt x="213" y="213"/>
                    </a:lnTo>
                    <a:lnTo>
                      <a:pt x="219" y="210"/>
                    </a:lnTo>
                    <a:lnTo>
                      <a:pt x="230" y="186"/>
                    </a:lnTo>
                    <a:lnTo>
                      <a:pt x="244" y="182"/>
                    </a:lnTo>
                    <a:lnTo>
                      <a:pt x="233" y="131"/>
                    </a:lnTo>
                    <a:lnTo>
                      <a:pt x="231" y="124"/>
                    </a:lnTo>
                    <a:lnTo>
                      <a:pt x="230" y="106"/>
                    </a:lnTo>
                    <a:lnTo>
                      <a:pt x="238" y="109"/>
                    </a:lnTo>
                    <a:lnTo>
                      <a:pt x="253" y="120"/>
                    </a:lnTo>
                    <a:lnTo>
                      <a:pt x="256" y="124"/>
                    </a:lnTo>
                    <a:lnTo>
                      <a:pt x="260" y="79"/>
                    </a:lnTo>
                    <a:lnTo>
                      <a:pt x="267" y="59"/>
                    </a:lnTo>
                    <a:lnTo>
                      <a:pt x="275" y="43"/>
                    </a:lnTo>
                    <a:lnTo>
                      <a:pt x="287" y="34"/>
                    </a:lnTo>
                    <a:lnTo>
                      <a:pt x="133" y="0"/>
                    </a:lnTo>
                    <a:lnTo>
                      <a:pt x="94" y="11"/>
                    </a:lnTo>
                  </a:path>
                </a:pathLst>
              </a:custGeom>
              <a:solidFill>
                <a:srgbClr val="FFFFFF"/>
              </a:solidFill>
              <a:ln w="9525" cap="rnd">
                <a:noFill/>
                <a:round/>
                <a:headEnd/>
                <a:tailEnd/>
              </a:ln>
            </p:spPr>
            <p:txBody>
              <a:bodyPr/>
              <a:lstStyle/>
              <a:p>
                <a:endParaRPr lang="en-US"/>
              </a:p>
            </p:txBody>
          </p:sp>
          <p:sp>
            <p:nvSpPr>
              <p:cNvPr id="6673" name="Freeform 613"/>
              <p:cNvSpPr>
                <a:spLocks/>
              </p:cNvSpPr>
              <p:nvPr/>
            </p:nvSpPr>
            <p:spPr bwMode="auto">
              <a:xfrm>
                <a:off x="5150" y="3244"/>
                <a:ext cx="155" cy="182"/>
              </a:xfrm>
              <a:custGeom>
                <a:avLst/>
                <a:gdLst>
                  <a:gd name="T0" fmla="*/ 78 w 155"/>
                  <a:gd name="T1" fmla="*/ 2 h 182"/>
                  <a:gd name="T2" fmla="*/ 76 w 155"/>
                  <a:gd name="T3" fmla="*/ 18 h 182"/>
                  <a:gd name="T4" fmla="*/ 84 w 155"/>
                  <a:gd name="T5" fmla="*/ 42 h 182"/>
                  <a:gd name="T6" fmla="*/ 97 w 155"/>
                  <a:gd name="T7" fmla="*/ 41 h 182"/>
                  <a:gd name="T8" fmla="*/ 101 w 155"/>
                  <a:gd name="T9" fmla="*/ 42 h 182"/>
                  <a:gd name="T10" fmla="*/ 118 w 155"/>
                  <a:gd name="T11" fmla="*/ 36 h 182"/>
                  <a:gd name="T12" fmla="*/ 100 w 155"/>
                  <a:gd name="T13" fmla="*/ 49 h 182"/>
                  <a:gd name="T14" fmla="*/ 97 w 155"/>
                  <a:gd name="T15" fmla="*/ 74 h 182"/>
                  <a:gd name="T16" fmla="*/ 90 w 155"/>
                  <a:gd name="T17" fmla="*/ 86 h 182"/>
                  <a:gd name="T18" fmla="*/ 106 w 155"/>
                  <a:gd name="T19" fmla="*/ 82 h 182"/>
                  <a:gd name="T20" fmla="*/ 93 w 155"/>
                  <a:gd name="T21" fmla="*/ 99 h 182"/>
                  <a:gd name="T22" fmla="*/ 97 w 155"/>
                  <a:gd name="T23" fmla="*/ 114 h 182"/>
                  <a:gd name="T24" fmla="*/ 128 w 155"/>
                  <a:gd name="T25" fmla="*/ 114 h 182"/>
                  <a:gd name="T26" fmla="*/ 137 w 155"/>
                  <a:gd name="T27" fmla="*/ 98 h 182"/>
                  <a:gd name="T28" fmla="*/ 133 w 155"/>
                  <a:gd name="T29" fmla="*/ 74 h 182"/>
                  <a:gd name="T30" fmla="*/ 144 w 155"/>
                  <a:gd name="T31" fmla="*/ 69 h 182"/>
                  <a:gd name="T32" fmla="*/ 154 w 155"/>
                  <a:gd name="T33" fmla="*/ 118 h 182"/>
                  <a:gd name="T34" fmla="*/ 137 w 155"/>
                  <a:gd name="T35" fmla="*/ 123 h 182"/>
                  <a:gd name="T36" fmla="*/ 129 w 155"/>
                  <a:gd name="T37" fmla="*/ 143 h 182"/>
                  <a:gd name="T38" fmla="*/ 106 w 155"/>
                  <a:gd name="T39" fmla="*/ 153 h 182"/>
                  <a:gd name="T40" fmla="*/ 86 w 155"/>
                  <a:gd name="T41" fmla="*/ 161 h 182"/>
                  <a:gd name="T42" fmla="*/ 71 w 155"/>
                  <a:gd name="T43" fmla="*/ 165 h 182"/>
                  <a:gd name="T44" fmla="*/ 59 w 155"/>
                  <a:gd name="T45" fmla="*/ 176 h 182"/>
                  <a:gd name="T46" fmla="*/ 31 w 155"/>
                  <a:gd name="T47" fmla="*/ 181 h 182"/>
                  <a:gd name="T48" fmla="*/ 0 w 155"/>
                  <a:gd name="T49" fmla="*/ 161 h 182"/>
                  <a:gd name="T50" fmla="*/ 53 w 155"/>
                  <a:gd name="T51" fmla="*/ 163 h 182"/>
                  <a:gd name="T52" fmla="*/ 65 w 155"/>
                  <a:gd name="T53" fmla="*/ 148 h 182"/>
                  <a:gd name="T54" fmla="*/ 76 w 155"/>
                  <a:gd name="T55" fmla="*/ 156 h 182"/>
                  <a:gd name="T56" fmla="*/ 83 w 155"/>
                  <a:gd name="T57" fmla="*/ 149 h 182"/>
                  <a:gd name="T58" fmla="*/ 77 w 155"/>
                  <a:gd name="T59" fmla="*/ 141 h 182"/>
                  <a:gd name="T60" fmla="*/ 77 w 155"/>
                  <a:gd name="T61" fmla="*/ 131 h 182"/>
                  <a:gd name="T62" fmla="*/ 63 w 155"/>
                  <a:gd name="T63" fmla="*/ 118 h 182"/>
                  <a:gd name="T64" fmla="*/ 68 w 155"/>
                  <a:gd name="T65" fmla="*/ 82 h 182"/>
                  <a:gd name="T66" fmla="*/ 61 w 155"/>
                  <a:gd name="T67" fmla="*/ 24 h 182"/>
                  <a:gd name="T68" fmla="*/ 76 w 155"/>
                  <a:gd name="T69" fmla="*/ 0 h 182"/>
                  <a:gd name="T70" fmla="*/ 78 w 155"/>
                  <a:gd name="T71" fmla="*/ 2 h 1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182"/>
                  <a:gd name="T110" fmla="*/ 155 w 155"/>
                  <a:gd name="T111" fmla="*/ 182 h 1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182">
                    <a:moveTo>
                      <a:pt x="78" y="2"/>
                    </a:moveTo>
                    <a:lnTo>
                      <a:pt x="76" y="18"/>
                    </a:lnTo>
                    <a:lnTo>
                      <a:pt x="84" y="42"/>
                    </a:lnTo>
                    <a:lnTo>
                      <a:pt x="97" y="41"/>
                    </a:lnTo>
                    <a:lnTo>
                      <a:pt x="101" y="42"/>
                    </a:lnTo>
                    <a:lnTo>
                      <a:pt x="118" y="36"/>
                    </a:lnTo>
                    <a:lnTo>
                      <a:pt x="100" y="49"/>
                    </a:lnTo>
                    <a:lnTo>
                      <a:pt x="97" y="74"/>
                    </a:lnTo>
                    <a:lnTo>
                      <a:pt x="90" y="86"/>
                    </a:lnTo>
                    <a:lnTo>
                      <a:pt x="106" y="82"/>
                    </a:lnTo>
                    <a:lnTo>
                      <a:pt x="93" y="99"/>
                    </a:lnTo>
                    <a:lnTo>
                      <a:pt x="97" y="114"/>
                    </a:lnTo>
                    <a:lnTo>
                      <a:pt x="128" y="114"/>
                    </a:lnTo>
                    <a:lnTo>
                      <a:pt x="137" y="98"/>
                    </a:lnTo>
                    <a:lnTo>
                      <a:pt x="133" y="74"/>
                    </a:lnTo>
                    <a:lnTo>
                      <a:pt x="144" y="69"/>
                    </a:lnTo>
                    <a:lnTo>
                      <a:pt x="154" y="118"/>
                    </a:lnTo>
                    <a:lnTo>
                      <a:pt x="137" y="123"/>
                    </a:lnTo>
                    <a:lnTo>
                      <a:pt x="129" y="143"/>
                    </a:lnTo>
                    <a:lnTo>
                      <a:pt x="106" y="153"/>
                    </a:lnTo>
                    <a:lnTo>
                      <a:pt x="86" y="161"/>
                    </a:lnTo>
                    <a:lnTo>
                      <a:pt x="71" y="165"/>
                    </a:lnTo>
                    <a:lnTo>
                      <a:pt x="59" y="176"/>
                    </a:lnTo>
                    <a:lnTo>
                      <a:pt x="31" y="181"/>
                    </a:lnTo>
                    <a:lnTo>
                      <a:pt x="0" y="161"/>
                    </a:lnTo>
                    <a:lnTo>
                      <a:pt x="53" y="163"/>
                    </a:lnTo>
                    <a:lnTo>
                      <a:pt x="65" y="148"/>
                    </a:lnTo>
                    <a:lnTo>
                      <a:pt x="76" y="156"/>
                    </a:lnTo>
                    <a:lnTo>
                      <a:pt x="83" y="149"/>
                    </a:lnTo>
                    <a:lnTo>
                      <a:pt x="77" y="141"/>
                    </a:lnTo>
                    <a:lnTo>
                      <a:pt x="77" y="131"/>
                    </a:lnTo>
                    <a:lnTo>
                      <a:pt x="63" y="118"/>
                    </a:lnTo>
                    <a:lnTo>
                      <a:pt x="68" y="82"/>
                    </a:lnTo>
                    <a:lnTo>
                      <a:pt x="61" y="24"/>
                    </a:lnTo>
                    <a:lnTo>
                      <a:pt x="76" y="0"/>
                    </a:lnTo>
                    <a:lnTo>
                      <a:pt x="78" y="2"/>
                    </a:lnTo>
                  </a:path>
                </a:pathLst>
              </a:custGeom>
              <a:solidFill>
                <a:srgbClr val="B5B5B5"/>
              </a:solidFill>
              <a:ln w="9525" cap="rnd">
                <a:noFill/>
                <a:round/>
                <a:headEnd/>
                <a:tailEnd/>
              </a:ln>
            </p:spPr>
            <p:txBody>
              <a:bodyPr/>
              <a:lstStyle/>
              <a:p>
                <a:endParaRPr lang="en-US"/>
              </a:p>
            </p:txBody>
          </p:sp>
          <p:sp>
            <p:nvSpPr>
              <p:cNvPr id="6674" name="Freeform 614"/>
              <p:cNvSpPr>
                <a:spLocks/>
              </p:cNvSpPr>
              <p:nvPr/>
            </p:nvSpPr>
            <p:spPr bwMode="auto">
              <a:xfrm>
                <a:off x="5095" y="3369"/>
                <a:ext cx="132" cy="17"/>
              </a:xfrm>
              <a:custGeom>
                <a:avLst/>
                <a:gdLst>
                  <a:gd name="T0" fmla="*/ 131 w 132"/>
                  <a:gd name="T1" fmla="*/ 13 h 17"/>
                  <a:gd name="T2" fmla="*/ 107 w 132"/>
                  <a:gd name="T3" fmla="*/ 16 h 17"/>
                  <a:gd name="T4" fmla="*/ 58 w 132"/>
                  <a:gd name="T5" fmla="*/ 13 h 17"/>
                  <a:gd name="T6" fmla="*/ 0 w 132"/>
                  <a:gd name="T7" fmla="*/ 8 h 17"/>
                  <a:gd name="T8" fmla="*/ 0 w 132"/>
                  <a:gd name="T9" fmla="*/ 0 h 17"/>
                  <a:gd name="T10" fmla="*/ 62 w 132"/>
                  <a:gd name="T11" fmla="*/ 8 h 17"/>
                  <a:gd name="T12" fmla="*/ 85 w 132"/>
                  <a:gd name="T13" fmla="*/ 8 h 17"/>
                  <a:gd name="T14" fmla="*/ 115 w 132"/>
                  <a:gd name="T15" fmla="*/ 1 h 17"/>
                  <a:gd name="T16" fmla="*/ 127 w 132"/>
                  <a:gd name="T17" fmla="*/ 8 h 17"/>
                  <a:gd name="T18" fmla="*/ 131 w 132"/>
                  <a:gd name="T19" fmla="*/ 1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17"/>
                  <a:gd name="T32" fmla="*/ 132 w 13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17">
                    <a:moveTo>
                      <a:pt x="131" y="13"/>
                    </a:moveTo>
                    <a:lnTo>
                      <a:pt x="107" y="16"/>
                    </a:lnTo>
                    <a:lnTo>
                      <a:pt x="58" y="13"/>
                    </a:lnTo>
                    <a:lnTo>
                      <a:pt x="0" y="8"/>
                    </a:lnTo>
                    <a:lnTo>
                      <a:pt x="0" y="0"/>
                    </a:lnTo>
                    <a:lnTo>
                      <a:pt x="62" y="8"/>
                    </a:lnTo>
                    <a:lnTo>
                      <a:pt x="85" y="8"/>
                    </a:lnTo>
                    <a:lnTo>
                      <a:pt x="115" y="1"/>
                    </a:lnTo>
                    <a:lnTo>
                      <a:pt x="127" y="8"/>
                    </a:lnTo>
                    <a:lnTo>
                      <a:pt x="131" y="13"/>
                    </a:lnTo>
                  </a:path>
                </a:pathLst>
              </a:custGeom>
              <a:solidFill>
                <a:srgbClr val="B5B5B5"/>
              </a:solidFill>
              <a:ln w="9525" cap="rnd">
                <a:noFill/>
                <a:round/>
                <a:headEnd/>
                <a:tailEnd/>
              </a:ln>
            </p:spPr>
            <p:txBody>
              <a:bodyPr/>
              <a:lstStyle/>
              <a:p>
                <a:endParaRPr lang="en-US"/>
              </a:p>
            </p:txBody>
          </p:sp>
          <p:sp>
            <p:nvSpPr>
              <p:cNvPr id="6675" name="Freeform 615"/>
              <p:cNvSpPr>
                <a:spLocks/>
              </p:cNvSpPr>
              <p:nvPr/>
            </p:nvSpPr>
            <p:spPr bwMode="auto">
              <a:xfrm>
                <a:off x="5094" y="3401"/>
                <a:ext cx="54" cy="17"/>
              </a:xfrm>
              <a:custGeom>
                <a:avLst/>
                <a:gdLst>
                  <a:gd name="T0" fmla="*/ 0 w 54"/>
                  <a:gd name="T1" fmla="*/ 0 h 17"/>
                  <a:gd name="T2" fmla="*/ 53 w 54"/>
                  <a:gd name="T3" fmla="*/ 8 h 17"/>
                  <a:gd name="T4" fmla="*/ 38 w 54"/>
                  <a:gd name="T5" fmla="*/ 16 h 17"/>
                  <a:gd name="T6" fmla="*/ 0 w 54"/>
                  <a:gd name="T7" fmla="*/ 11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8"/>
                    </a:lnTo>
                    <a:lnTo>
                      <a:pt x="38" y="16"/>
                    </a:lnTo>
                    <a:lnTo>
                      <a:pt x="0" y="11"/>
                    </a:lnTo>
                    <a:lnTo>
                      <a:pt x="0" y="0"/>
                    </a:lnTo>
                  </a:path>
                </a:pathLst>
              </a:custGeom>
              <a:solidFill>
                <a:srgbClr val="B5B5B5"/>
              </a:solidFill>
              <a:ln w="9525" cap="rnd">
                <a:noFill/>
                <a:round/>
                <a:headEnd/>
                <a:tailEnd/>
              </a:ln>
            </p:spPr>
            <p:txBody>
              <a:bodyPr/>
              <a:lstStyle/>
              <a:p>
                <a:endParaRPr lang="en-US"/>
              </a:p>
            </p:txBody>
          </p:sp>
          <p:sp>
            <p:nvSpPr>
              <p:cNvPr id="6676" name="Freeform 616"/>
              <p:cNvSpPr>
                <a:spLocks/>
              </p:cNvSpPr>
              <p:nvPr/>
            </p:nvSpPr>
            <p:spPr bwMode="auto">
              <a:xfrm>
                <a:off x="5070" y="3346"/>
                <a:ext cx="64" cy="31"/>
              </a:xfrm>
              <a:custGeom>
                <a:avLst/>
                <a:gdLst>
                  <a:gd name="T0" fmla="*/ 0 w 64"/>
                  <a:gd name="T1" fmla="*/ 19 h 31"/>
                  <a:gd name="T2" fmla="*/ 35 w 64"/>
                  <a:gd name="T3" fmla="*/ 7 h 31"/>
                  <a:gd name="T4" fmla="*/ 42 w 64"/>
                  <a:gd name="T5" fmla="*/ 9 h 31"/>
                  <a:gd name="T6" fmla="*/ 42 w 64"/>
                  <a:gd name="T7" fmla="*/ 3 h 31"/>
                  <a:gd name="T8" fmla="*/ 59 w 64"/>
                  <a:gd name="T9" fmla="*/ 0 h 31"/>
                  <a:gd name="T10" fmla="*/ 63 w 64"/>
                  <a:gd name="T11" fmla="*/ 13 h 31"/>
                  <a:gd name="T12" fmla="*/ 53 w 64"/>
                  <a:gd name="T13" fmla="*/ 20 h 31"/>
                  <a:gd name="T14" fmla="*/ 10 w 64"/>
                  <a:gd name="T15" fmla="*/ 30 h 31"/>
                  <a:gd name="T16" fmla="*/ 0 w 64"/>
                  <a:gd name="T17" fmla="*/ 19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1"/>
                  <a:gd name="T29" fmla="*/ 64 w 6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1">
                    <a:moveTo>
                      <a:pt x="0" y="19"/>
                    </a:moveTo>
                    <a:lnTo>
                      <a:pt x="35" y="7"/>
                    </a:lnTo>
                    <a:lnTo>
                      <a:pt x="42" y="9"/>
                    </a:lnTo>
                    <a:lnTo>
                      <a:pt x="42" y="3"/>
                    </a:lnTo>
                    <a:lnTo>
                      <a:pt x="59" y="0"/>
                    </a:lnTo>
                    <a:lnTo>
                      <a:pt x="63" y="13"/>
                    </a:lnTo>
                    <a:lnTo>
                      <a:pt x="53" y="20"/>
                    </a:lnTo>
                    <a:lnTo>
                      <a:pt x="10" y="30"/>
                    </a:lnTo>
                    <a:lnTo>
                      <a:pt x="0" y="19"/>
                    </a:lnTo>
                  </a:path>
                </a:pathLst>
              </a:custGeom>
              <a:solidFill>
                <a:srgbClr val="B5B5B5"/>
              </a:solidFill>
              <a:ln w="9525" cap="rnd">
                <a:noFill/>
                <a:round/>
                <a:headEnd/>
                <a:tailEnd/>
              </a:ln>
            </p:spPr>
            <p:txBody>
              <a:bodyPr/>
              <a:lstStyle/>
              <a:p>
                <a:endParaRPr lang="en-US"/>
              </a:p>
            </p:txBody>
          </p:sp>
          <p:sp>
            <p:nvSpPr>
              <p:cNvPr id="6677" name="Freeform 617"/>
              <p:cNvSpPr>
                <a:spLocks/>
              </p:cNvSpPr>
              <p:nvPr/>
            </p:nvSpPr>
            <p:spPr bwMode="auto">
              <a:xfrm>
                <a:off x="5159" y="3296"/>
                <a:ext cx="57" cy="80"/>
              </a:xfrm>
              <a:custGeom>
                <a:avLst/>
                <a:gdLst>
                  <a:gd name="T0" fmla="*/ 8 w 57"/>
                  <a:gd name="T1" fmla="*/ 30 h 80"/>
                  <a:gd name="T2" fmla="*/ 8 w 57"/>
                  <a:gd name="T3" fmla="*/ 56 h 80"/>
                  <a:gd name="T4" fmla="*/ 10 w 57"/>
                  <a:gd name="T5" fmla="*/ 66 h 80"/>
                  <a:gd name="T6" fmla="*/ 27 w 57"/>
                  <a:gd name="T7" fmla="*/ 54 h 80"/>
                  <a:gd name="T8" fmla="*/ 37 w 57"/>
                  <a:gd name="T9" fmla="*/ 39 h 80"/>
                  <a:gd name="T10" fmla="*/ 26 w 57"/>
                  <a:gd name="T11" fmla="*/ 44 h 80"/>
                  <a:gd name="T12" fmla="*/ 22 w 57"/>
                  <a:gd name="T13" fmla="*/ 22 h 80"/>
                  <a:gd name="T14" fmla="*/ 11 w 57"/>
                  <a:gd name="T15" fmla="*/ 22 h 80"/>
                  <a:gd name="T16" fmla="*/ 19 w 57"/>
                  <a:gd name="T17" fmla="*/ 11 h 80"/>
                  <a:gd name="T18" fmla="*/ 33 w 57"/>
                  <a:gd name="T19" fmla="*/ 0 h 80"/>
                  <a:gd name="T20" fmla="*/ 48 w 57"/>
                  <a:gd name="T21" fmla="*/ 5 h 80"/>
                  <a:gd name="T22" fmla="*/ 56 w 57"/>
                  <a:gd name="T23" fmla="*/ 24 h 80"/>
                  <a:gd name="T24" fmla="*/ 41 w 57"/>
                  <a:gd name="T25" fmla="*/ 68 h 80"/>
                  <a:gd name="T26" fmla="*/ 8 w 57"/>
                  <a:gd name="T27" fmla="*/ 79 h 80"/>
                  <a:gd name="T28" fmla="*/ 0 w 57"/>
                  <a:gd name="T29" fmla="*/ 64 h 80"/>
                  <a:gd name="T30" fmla="*/ 8 w 57"/>
                  <a:gd name="T31" fmla="*/ 3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80"/>
                  <a:gd name="T50" fmla="*/ 57 w 57"/>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80">
                    <a:moveTo>
                      <a:pt x="8" y="30"/>
                    </a:moveTo>
                    <a:lnTo>
                      <a:pt x="8" y="56"/>
                    </a:lnTo>
                    <a:lnTo>
                      <a:pt x="10" y="66"/>
                    </a:lnTo>
                    <a:lnTo>
                      <a:pt x="27" y="54"/>
                    </a:lnTo>
                    <a:lnTo>
                      <a:pt x="37" y="39"/>
                    </a:lnTo>
                    <a:lnTo>
                      <a:pt x="26" y="44"/>
                    </a:lnTo>
                    <a:lnTo>
                      <a:pt x="22" y="22"/>
                    </a:lnTo>
                    <a:lnTo>
                      <a:pt x="11" y="22"/>
                    </a:lnTo>
                    <a:lnTo>
                      <a:pt x="19" y="11"/>
                    </a:lnTo>
                    <a:lnTo>
                      <a:pt x="33" y="0"/>
                    </a:lnTo>
                    <a:lnTo>
                      <a:pt x="48" y="5"/>
                    </a:lnTo>
                    <a:lnTo>
                      <a:pt x="56" y="24"/>
                    </a:lnTo>
                    <a:lnTo>
                      <a:pt x="41" y="68"/>
                    </a:lnTo>
                    <a:lnTo>
                      <a:pt x="8" y="79"/>
                    </a:lnTo>
                    <a:lnTo>
                      <a:pt x="0" y="64"/>
                    </a:lnTo>
                    <a:lnTo>
                      <a:pt x="8" y="30"/>
                    </a:lnTo>
                  </a:path>
                </a:pathLst>
              </a:custGeom>
              <a:solidFill>
                <a:srgbClr val="B5B5B5"/>
              </a:solidFill>
              <a:ln w="9525" cap="rnd">
                <a:noFill/>
                <a:round/>
                <a:headEnd/>
                <a:tailEnd/>
              </a:ln>
            </p:spPr>
            <p:txBody>
              <a:bodyPr/>
              <a:lstStyle/>
              <a:p>
                <a:endParaRPr lang="en-US"/>
              </a:p>
            </p:txBody>
          </p:sp>
          <p:sp>
            <p:nvSpPr>
              <p:cNvPr id="6678" name="Freeform 618"/>
              <p:cNvSpPr>
                <a:spLocks/>
              </p:cNvSpPr>
              <p:nvPr/>
            </p:nvSpPr>
            <p:spPr bwMode="auto">
              <a:xfrm>
                <a:off x="5123" y="3188"/>
                <a:ext cx="82" cy="181"/>
              </a:xfrm>
              <a:custGeom>
                <a:avLst/>
                <a:gdLst>
                  <a:gd name="T0" fmla="*/ 81 w 82"/>
                  <a:gd name="T1" fmla="*/ 57 h 181"/>
                  <a:gd name="T2" fmla="*/ 81 w 82"/>
                  <a:gd name="T3" fmla="*/ 65 h 181"/>
                  <a:gd name="T4" fmla="*/ 63 w 82"/>
                  <a:gd name="T5" fmla="*/ 58 h 181"/>
                  <a:gd name="T6" fmla="*/ 65 w 82"/>
                  <a:gd name="T7" fmla="*/ 77 h 181"/>
                  <a:gd name="T8" fmla="*/ 41 w 82"/>
                  <a:gd name="T9" fmla="*/ 112 h 181"/>
                  <a:gd name="T10" fmla="*/ 18 w 82"/>
                  <a:gd name="T11" fmla="*/ 180 h 181"/>
                  <a:gd name="T12" fmla="*/ 16 w 82"/>
                  <a:gd name="T13" fmla="*/ 109 h 181"/>
                  <a:gd name="T14" fmla="*/ 2 w 82"/>
                  <a:gd name="T15" fmla="*/ 94 h 181"/>
                  <a:gd name="T16" fmla="*/ 0 w 82"/>
                  <a:gd name="T17" fmla="*/ 77 h 181"/>
                  <a:gd name="T18" fmla="*/ 4 w 82"/>
                  <a:gd name="T19" fmla="*/ 42 h 181"/>
                  <a:gd name="T20" fmla="*/ 4 w 82"/>
                  <a:gd name="T21" fmla="*/ 74 h 181"/>
                  <a:gd name="T22" fmla="*/ 11 w 82"/>
                  <a:gd name="T23" fmla="*/ 70 h 181"/>
                  <a:gd name="T24" fmla="*/ 22 w 82"/>
                  <a:gd name="T25" fmla="*/ 86 h 181"/>
                  <a:gd name="T26" fmla="*/ 22 w 82"/>
                  <a:gd name="T27" fmla="*/ 65 h 181"/>
                  <a:gd name="T28" fmla="*/ 29 w 82"/>
                  <a:gd name="T29" fmla="*/ 43 h 181"/>
                  <a:gd name="T30" fmla="*/ 16 w 82"/>
                  <a:gd name="T31" fmla="*/ 25 h 181"/>
                  <a:gd name="T32" fmla="*/ 26 w 82"/>
                  <a:gd name="T33" fmla="*/ 6 h 181"/>
                  <a:gd name="T34" fmla="*/ 37 w 82"/>
                  <a:gd name="T35" fmla="*/ 0 h 181"/>
                  <a:gd name="T36" fmla="*/ 81 w 82"/>
                  <a:gd name="T37" fmla="*/ 25 h 181"/>
                  <a:gd name="T38" fmla="*/ 81 w 82"/>
                  <a:gd name="T39" fmla="*/ 5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
                  <a:gd name="T61" fmla="*/ 0 h 181"/>
                  <a:gd name="T62" fmla="*/ 82 w 8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 h="181">
                    <a:moveTo>
                      <a:pt x="81" y="57"/>
                    </a:moveTo>
                    <a:lnTo>
                      <a:pt x="81" y="65"/>
                    </a:lnTo>
                    <a:lnTo>
                      <a:pt x="63" y="58"/>
                    </a:lnTo>
                    <a:lnTo>
                      <a:pt x="65" y="77"/>
                    </a:lnTo>
                    <a:lnTo>
                      <a:pt x="41" y="112"/>
                    </a:lnTo>
                    <a:lnTo>
                      <a:pt x="18" y="180"/>
                    </a:lnTo>
                    <a:lnTo>
                      <a:pt x="16" y="109"/>
                    </a:lnTo>
                    <a:lnTo>
                      <a:pt x="2" y="94"/>
                    </a:lnTo>
                    <a:lnTo>
                      <a:pt x="0" y="77"/>
                    </a:lnTo>
                    <a:lnTo>
                      <a:pt x="4" y="42"/>
                    </a:lnTo>
                    <a:lnTo>
                      <a:pt x="4" y="74"/>
                    </a:lnTo>
                    <a:lnTo>
                      <a:pt x="11" y="70"/>
                    </a:lnTo>
                    <a:lnTo>
                      <a:pt x="22" y="86"/>
                    </a:lnTo>
                    <a:lnTo>
                      <a:pt x="22" y="65"/>
                    </a:lnTo>
                    <a:lnTo>
                      <a:pt x="29" y="43"/>
                    </a:lnTo>
                    <a:lnTo>
                      <a:pt x="16" y="25"/>
                    </a:lnTo>
                    <a:lnTo>
                      <a:pt x="26" y="6"/>
                    </a:lnTo>
                    <a:lnTo>
                      <a:pt x="37" y="0"/>
                    </a:lnTo>
                    <a:lnTo>
                      <a:pt x="81" y="25"/>
                    </a:lnTo>
                    <a:lnTo>
                      <a:pt x="81" y="57"/>
                    </a:lnTo>
                  </a:path>
                </a:pathLst>
              </a:custGeom>
              <a:solidFill>
                <a:srgbClr val="B5B5B5"/>
              </a:solidFill>
              <a:ln w="9525" cap="rnd">
                <a:noFill/>
                <a:round/>
                <a:headEnd/>
                <a:tailEnd/>
              </a:ln>
            </p:spPr>
            <p:txBody>
              <a:bodyPr/>
              <a:lstStyle/>
              <a:p>
                <a:endParaRPr lang="en-US"/>
              </a:p>
            </p:txBody>
          </p:sp>
          <p:sp>
            <p:nvSpPr>
              <p:cNvPr id="6679" name="Freeform 619"/>
              <p:cNvSpPr>
                <a:spLocks/>
              </p:cNvSpPr>
              <p:nvPr/>
            </p:nvSpPr>
            <p:spPr bwMode="auto">
              <a:xfrm>
                <a:off x="4982" y="3361"/>
                <a:ext cx="103" cy="43"/>
              </a:xfrm>
              <a:custGeom>
                <a:avLst/>
                <a:gdLst>
                  <a:gd name="T0" fmla="*/ 102 w 103"/>
                  <a:gd name="T1" fmla="*/ 14 h 43"/>
                  <a:gd name="T2" fmla="*/ 56 w 103"/>
                  <a:gd name="T3" fmla="*/ 0 h 43"/>
                  <a:gd name="T4" fmla="*/ 52 w 103"/>
                  <a:gd name="T5" fmla="*/ 1 h 43"/>
                  <a:gd name="T6" fmla="*/ 40 w 103"/>
                  <a:gd name="T7" fmla="*/ 1 h 43"/>
                  <a:gd name="T8" fmla="*/ 25 w 103"/>
                  <a:gd name="T9" fmla="*/ 0 h 43"/>
                  <a:gd name="T10" fmla="*/ 22 w 103"/>
                  <a:gd name="T11" fmla="*/ 1 h 43"/>
                  <a:gd name="T12" fmla="*/ 17 w 103"/>
                  <a:gd name="T13" fmla="*/ 1 h 43"/>
                  <a:gd name="T14" fmla="*/ 10 w 103"/>
                  <a:gd name="T15" fmla="*/ 4 h 43"/>
                  <a:gd name="T16" fmla="*/ 5 w 103"/>
                  <a:gd name="T17" fmla="*/ 5 h 43"/>
                  <a:gd name="T18" fmla="*/ 0 w 103"/>
                  <a:gd name="T19" fmla="*/ 15 h 43"/>
                  <a:gd name="T20" fmla="*/ 3 w 103"/>
                  <a:gd name="T21" fmla="*/ 27 h 43"/>
                  <a:gd name="T22" fmla="*/ 5 w 103"/>
                  <a:gd name="T23" fmla="*/ 29 h 43"/>
                  <a:gd name="T24" fmla="*/ 8 w 103"/>
                  <a:gd name="T25" fmla="*/ 33 h 43"/>
                  <a:gd name="T26" fmla="*/ 17 w 103"/>
                  <a:gd name="T27" fmla="*/ 36 h 43"/>
                  <a:gd name="T28" fmla="*/ 17 w 103"/>
                  <a:gd name="T29" fmla="*/ 42 h 43"/>
                  <a:gd name="T30" fmla="*/ 21 w 103"/>
                  <a:gd name="T31" fmla="*/ 42 h 43"/>
                  <a:gd name="T32" fmla="*/ 25 w 103"/>
                  <a:gd name="T33" fmla="*/ 40 h 43"/>
                  <a:gd name="T34" fmla="*/ 27 w 103"/>
                  <a:gd name="T35" fmla="*/ 37 h 43"/>
                  <a:gd name="T36" fmla="*/ 42 w 103"/>
                  <a:gd name="T37" fmla="*/ 33 h 43"/>
                  <a:gd name="T38" fmla="*/ 60 w 103"/>
                  <a:gd name="T39" fmla="*/ 33 h 43"/>
                  <a:gd name="T40" fmla="*/ 79 w 103"/>
                  <a:gd name="T41" fmla="*/ 39 h 43"/>
                  <a:gd name="T42" fmla="*/ 87 w 103"/>
                  <a:gd name="T43" fmla="*/ 40 h 43"/>
                  <a:gd name="T44" fmla="*/ 95 w 103"/>
                  <a:gd name="T45" fmla="*/ 40 h 43"/>
                  <a:gd name="T46" fmla="*/ 98 w 103"/>
                  <a:gd name="T47" fmla="*/ 40 h 43"/>
                  <a:gd name="T48" fmla="*/ 102 w 103"/>
                  <a:gd name="T49" fmla="*/ 14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43"/>
                  <a:gd name="T77" fmla="*/ 103 w 10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43">
                    <a:moveTo>
                      <a:pt x="102" y="14"/>
                    </a:moveTo>
                    <a:lnTo>
                      <a:pt x="56" y="0"/>
                    </a:lnTo>
                    <a:lnTo>
                      <a:pt x="52" y="1"/>
                    </a:lnTo>
                    <a:lnTo>
                      <a:pt x="40" y="1"/>
                    </a:lnTo>
                    <a:lnTo>
                      <a:pt x="25" y="0"/>
                    </a:lnTo>
                    <a:lnTo>
                      <a:pt x="22" y="1"/>
                    </a:lnTo>
                    <a:lnTo>
                      <a:pt x="17" y="1"/>
                    </a:lnTo>
                    <a:lnTo>
                      <a:pt x="10" y="4"/>
                    </a:lnTo>
                    <a:lnTo>
                      <a:pt x="5" y="5"/>
                    </a:lnTo>
                    <a:lnTo>
                      <a:pt x="0" y="15"/>
                    </a:lnTo>
                    <a:lnTo>
                      <a:pt x="3" y="27"/>
                    </a:lnTo>
                    <a:lnTo>
                      <a:pt x="5" y="29"/>
                    </a:lnTo>
                    <a:lnTo>
                      <a:pt x="8" y="33"/>
                    </a:lnTo>
                    <a:lnTo>
                      <a:pt x="17" y="36"/>
                    </a:lnTo>
                    <a:lnTo>
                      <a:pt x="17" y="42"/>
                    </a:lnTo>
                    <a:lnTo>
                      <a:pt x="21" y="42"/>
                    </a:lnTo>
                    <a:lnTo>
                      <a:pt x="25" y="40"/>
                    </a:lnTo>
                    <a:lnTo>
                      <a:pt x="27" y="37"/>
                    </a:lnTo>
                    <a:lnTo>
                      <a:pt x="42" y="33"/>
                    </a:lnTo>
                    <a:lnTo>
                      <a:pt x="60" y="33"/>
                    </a:lnTo>
                    <a:lnTo>
                      <a:pt x="79" y="39"/>
                    </a:lnTo>
                    <a:lnTo>
                      <a:pt x="87" y="40"/>
                    </a:lnTo>
                    <a:lnTo>
                      <a:pt x="95" y="40"/>
                    </a:lnTo>
                    <a:lnTo>
                      <a:pt x="98" y="40"/>
                    </a:lnTo>
                    <a:lnTo>
                      <a:pt x="102" y="14"/>
                    </a:lnTo>
                  </a:path>
                </a:pathLst>
              </a:custGeom>
              <a:solidFill>
                <a:srgbClr val="FFC98E"/>
              </a:solidFill>
              <a:ln w="9525" cap="rnd">
                <a:noFill/>
                <a:round/>
                <a:headEnd/>
                <a:tailEnd/>
              </a:ln>
            </p:spPr>
            <p:txBody>
              <a:bodyPr/>
              <a:lstStyle/>
              <a:p>
                <a:endParaRPr lang="en-US"/>
              </a:p>
            </p:txBody>
          </p:sp>
          <p:sp>
            <p:nvSpPr>
              <p:cNvPr id="6680" name="Freeform 620"/>
              <p:cNvSpPr>
                <a:spLocks/>
              </p:cNvSpPr>
              <p:nvPr/>
            </p:nvSpPr>
            <p:spPr bwMode="auto">
              <a:xfrm>
                <a:off x="5080" y="3368"/>
                <a:ext cx="17" cy="45"/>
              </a:xfrm>
              <a:custGeom>
                <a:avLst/>
                <a:gdLst>
                  <a:gd name="T0" fmla="*/ 3 w 17"/>
                  <a:gd name="T1" fmla="*/ 0 h 45"/>
                  <a:gd name="T2" fmla="*/ 0 w 17"/>
                  <a:gd name="T3" fmla="*/ 42 h 45"/>
                  <a:gd name="T4" fmla="*/ 12 w 17"/>
                  <a:gd name="T5" fmla="*/ 44 h 45"/>
                  <a:gd name="T6" fmla="*/ 14 w 17"/>
                  <a:gd name="T7" fmla="*/ 30 h 45"/>
                  <a:gd name="T8" fmla="*/ 16 w 17"/>
                  <a:gd name="T9" fmla="*/ 19 h 45"/>
                  <a:gd name="T10" fmla="*/ 14 w 17"/>
                  <a:gd name="T11" fmla="*/ 13 h 45"/>
                  <a:gd name="T12" fmla="*/ 16 w 17"/>
                  <a:gd name="T13" fmla="*/ 0 h 45"/>
                  <a:gd name="T14" fmla="*/ 3 w 17"/>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5"/>
                  <a:gd name="T26" fmla="*/ 17 w 17"/>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5">
                    <a:moveTo>
                      <a:pt x="3" y="0"/>
                    </a:moveTo>
                    <a:lnTo>
                      <a:pt x="0" y="42"/>
                    </a:lnTo>
                    <a:lnTo>
                      <a:pt x="12" y="44"/>
                    </a:lnTo>
                    <a:lnTo>
                      <a:pt x="14" y="30"/>
                    </a:lnTo>
                    <a:lnTo>
                      <a:pt x="16" y="19"/>
                    </a:lnTo>
                    <a:lnTo>
                      <a:pt x="14" y="13"/>
                    </a:lnTo>
                    <a:lnTo>
                      <a:pt x="16" y="0"/>
                    </a:lnTo>
                    <a:lnTo>
                      <a:pt x="3" y="0"/>
                    </a:lnTo>
                  </a:path>
                </a:pathLst>
              </a:custGeom>
              <a:solidFill>
                <a:srgbClr val="FF0000"/>
              </a:solidFill>
              <a:ln w="9525" cap="rnd">
                <a:noFill/>
                <a:round/>
                <a:headEnd/>
                <a:tailEnd/>
              </a:ln>
            </p:spPr>
            <p:txBody>
              <a:bodyPr/>
              <a:lstStyle/>
              <a:p>
                <a:endParaRPr lang="en-US"/>
              </a:p>
            </p:txBody>
          </p:sp>
          <p:sp>
            <p:nvSpPr>
              <p:cNvPr id="6681" name="Freeform 621"/>
              <p:cNvSpPr>
                <a:spLocks/>
              </p:cNvSpPr>
              <p:nvPr/>
            </p:nvSpPr>
            <p:spPr bwMode="auto">
              <a:xfrm>
                <a:off x="5161" y="3172"/>
                <a:ext cx="61" cy="119"/>
              </a:xfrm>
              <a:custGeom>
                <a:avLst/>
                <a:gdLst>
                  <a:gd name="T0" fmla="*/ 37 w 61"/>
                  <a:gd name="T1" fmla="*/ 0 h 119"/>
                  <a:gd name="T2" fmla="*/ 2 w 61"/>
                  <a:gd name="T3" fmla="*/ 88 h 119"/>
                  <a:gd name="T4" fmla="*/ 0 w 61"/>
                  <a:gd name="T5" fmla="*/ 106 h 119"/>
                  <a:gd name="T6" fmla="*/ 2 w 61"/>
                  <a:gd name="T7" fmla="*/ 118 h 119"/>
                  <a:gd name="T8" fmla="*/ 26 w 61"/>
                  <a:gd name="T9" fmla="*/ 85 h 119"/>
                  <a:gd name="T10" fmla="*/ 23 w 61"/>
                  <a:gd name="T11" fmla="*/ 64 h 119"/>
                  <a:gd name="T12" fmla="*/ 46 w 61"/>
                  <a:gd name="T13" fmla="*/ 73 h 119"/>
                  <a:gd name="T14" fmla="*/ 53 w 61"/>
                  <a:gd name="T15" fmla="*/ 51 h 119"/>
                  <a:gd name="T16" fmla="*/ 60 w 61"/>
                  <a:gd name="T17" fmla="*/ 31 h 119"/>
                  <a:gd name="T18" fmla="*/ 60 w 61"/>
                  <a:gd name="T19" fmla="*/ 17 h 119"/>
                  <a:gd name="T20" fmla="*/ 50 w 61"/>
                  <a:gd name="T21" fmla="*/ 3 h 119"/>
                  <a:gd name="T22" fmla="*/ 37 w 61"/>
                  <a:gd name="T23" fmla="*/ 0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119"/>
                  <a:gd name="T38" fmla="*/ 61 w 61"/>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119">
                    <a:moveTo>
                      <a:pt x="37" y="0"/>
                    </a:moveTo>
                    <a:lnTo>
                      <a:pt x="2" y="88"/>
                    </a:lnTo>
                    <a:lnTo>
                      <a:pt x="0" y="106"/>
                    </a:lnTo>
                    <a:lnTo>
                      <a:pt x="2" y="118"/>
                    </a:lnTo>
                    <a:lnTo>
                      <a:pt x="26" y="85"/>
                    </a:lnTo>
                    <a:lnTo>
                      <a:pt x="23" y="64"/>
                    </a:lnTo>
                    <a:lnTo>
                      <a:pt x="46" y="73"/>
                    </a:lnTo>
                    <a:lnTo>
                      <a:pt x="53" y="51"/>
                    </a:lnTo>
                    <a:lnTo>
                      <a:pt x="60" y="31"/>
                    </a:lnTo>
                    <a:lnTo>
                      <a:pt x="60" y="17"/>
                    </a:lnTo>
                    <a:lnTo>
                      <a:pt x="50" y="3"/>
                    </a:lnTo>
                    <a:lnTo>
                      <a:pt x="37" y="0"/>
                    </a:lnTo>
                  </a:path>
                </a:pathLst>
              </a:custGeom>
              <a:solidFill>
                <a:srgbClr val="FF0000"/>
              </a:solidFill>
              <a:ln w="9525" cap="rnd">
                <a:noFill/>
                <a:round/>
                <a:headEnd/>
                <a:tailEnd/>
              </a:ln>
            </p:spPr>
            <p:txBody>
              <a:bodyPr/>
              <a:lstStyle/>
              <a:p>
                <a:endParaRPr lang="en-US"/>
              </a:p>
            </p:txBody>
          </p:sp>
          <p:sp>
            <p:nvSpPr>
              <p:cNvPr id="6682" name="Freeform 622"/>
              <p:cNvSpPr>
                <a:spLocks/>
              </p:cNvSpPr>
              <p:nvPr/>
            </p:nvSpPr>
            <p:spPr bwMode="auto">
              <a:xfrm>
                <a:off x="4222" y="3192"/>
                <a:ext cx="257" cy="256"/>
              </a:xfrm>
              <a:custGeom>
                <a:avLst/>
                <a:gdLst>
                  <a:gd name="T0" fmla="*/ 97 w 257"/>
                  <a:gd name="T1" fmla="*/ 0 h 256"/>
                  <a:gd name="T2" fmla="*/ 68 w 257"/>
                  <a:gd name="T3" fmla="*/ 17 h 256"/>
                  <a:gd name="T4" fmla="*/ 50 w 257"/>
                  <a:gd name="T5" fmla="*/ 31 h 256"/>
                  <a:gd name="T6" fmla="*/ 34 w 257"/>
                  <a:gd name="T7" fmla="*/ 42 h 256"/>
                  <a:gd name="T8" fmla="*/ 17 w 257"/>
                  <a:gd name="T9" fmla="*/ 51 h 256"/>
                  <a:gd name="T10" fmla="*/ 8 w 257"/>
                  <a:gd name="T11" fmla="*/ 76 h 256"/>
                  <a:gd name="T12" fmla="*/ 5 w 257"/>
                  <a:gd name="T13" fmla="*/ 106 h 256"/>
                  <a:gd name="T14" fmla="*/ 2 w 257"/>
                  <a:gd name="T15" fmla="*/ 136 h 256"/>
                  <a:gd name="T16" fmla="*/ 0 w 257"/>
                  <a:gd name="T17" fmla="*/ 148 h 256"/>
                  <a:gd name="T18" fmla="*/ 0 w 257"/>
                  <a:gd name="T19" fmla="*/ 160 h 256"/>
                  <a:gd name="T20" fmla="*/ 48 w 257"/>
                  <a:gd name="T21" fmla="*/ 230 h 256"/>
                  <a:gd name="T22" fmla="*/ 123 w 257"/>
                  <a:gd name="T23" fmla="*/ 253 h 256"/>
                  <a:gd name="T24" fmla="*/ 179 w 257"/>
                  <a:gd name="T25" fmla="*/ 255 h 256"/>
                  <a:gd name="T26" fmla="*/ 194 w 257"/>
                  <a:gd name="T27" fmla="*/ 213 h 256"/>
                  <a:gd name="T28" fmla="*/ 129 w 257"/>
                  <a:gd name="T29" fmla="*/ 201 h 256"/>
                  <a:gd name="T30" fmla="*/ 150 w 257"/>
                  <a:gd name="T31" fmla="*/ 187 h 256"/>
                  <a:gd name="T32" fmla="*/ 196 w 257"/>
                  <a:gd name="T33" fmla="*/ 190 h 256"/>
                  <a:gd name="T34" fmla="*/ 232 w 257"/>
                  <a:gd name="T35" fmla="*/ 163 h 256"/>
                  <a:gd name="T36" fmla="*/ 249 w 257"/>
                  <a:gd name="T37" fmla="*/ 153 h 256"/>
                  <a:gd name="T38" fmla="*/ 256 w 257"/>
                  <a:gd name="T39" fmla="*/ 150 h 256"/>
                  <a:gd name="T40" fmla="*/ 228 w 257"/>
                  <a:gd name="T41" fmla="*/ 84 h 256"/>
                  <a:gd name="T42" fmla="*/ 217 w 257"/>
                  <a:gd name="T43" fmla="*/ 99 h 256"/>
                  <a:gd name="T44" fmla="*/ 203 w 257"/>
                  <a:gd name="T45" fmla="*/ 108 h 256"/>
                  <a:gd name="T46" fmla="*/ 216 w 257"/>
                  <a:gd name="T47" fmla="*/ 84 h 256"/>
                  <a:gd name="T48" fmla="*/ 221 w 257"/>
                  <a:gd name="T49" fmla="*/ 61 h 256"/>
                  <a:gd name="T50" fmla="*/ 225 w 257"/>
                  <a:gd name="T51" fmla="*/ 46 h 256"/>
                  <a:gd name="T52" fmla="*/ 224 w 257"/>
                  <a:gd name="T53" fmla="*/ 32 h 256"/>
                  <a:gd name="T54" fmla="*/ 219 w 257"/>
                  <a:gd name="T55" fmla="*/ 22 h 256"/>
                  <a:gd name="T56" fmla="*/ 210 w 257"/>
                  <a:gd name="T57" fmla="*/ 11 h 256"/>
                  <a:gd name="T58" fmla="*/ 202 w 257"/>
                  <a:gd name="T59" fmla="*/ 4 h 256"/>
                  <a:gd name="T60" fmla="*/ 188 w 257"/>
                  <a:gd name="T61" fmla="*/ 0 h 256"/>
                  <a:gd name="T62" fmla="*/ 97 w 257"/>
                  <a:gd name="T63" fmla="*/ 0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256"/>
                  <a:gd name="T98" fmla="*/ 257 w 257"/>
                  <a:gd name="T99" fmla="*/ 256 h 2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256">
                    <a:moveTo>
                      <a:pt x="97" y="0"/>
                    </a:moveTo>
                    <a:lnTo>
                      <a:pt x="68" y="17"/>
                    </a:lnTo>
                    <a:lnTo>
                      <a:pt x="50" y="31"/>
                    </a:lnTo>
                    <a:lnTo>
                      <a:pt x="34" y="42"/>
                    </a:lnTo>
                    <a:lnTo>
                      <a:pt x="17" y="51"/>
                    </a:lnTo>
                    <a:lnTo>
                      <a:pt x="8" y="76"/>
                    </a:lnTo>
                    <a:lnTo>
                      <a:pt x="5" y="106"/>
                    </a:lnTo>
                    <a:lnTo>
                      <a:pt x="2" y="136"/>
                    </a:lnTo>
                    <a:lnTo>
                      <a:pt x="0" y="148"/>
                    </a:lnTo>
                    <a:lnTo>
                      <a:pt x="0" y="160"/>
                    </a:lnTo>
                    <a:lnTo>
                      <a:pt x="48" y="230"/>
                    </a:lnTo>
                    <a:lnTo>
                      <a:pt x="123" y="253"/>
                    </a:lnTo>
                    <a:lnTo>
                      <a:pt x="179" y="255"/>
                    </a:lnTo>
                    <a:lnTo>
                      <a:pt x="194" y="213"/>
                    </a:lnTo>
                    <a:lnTo>
                      <a:pt x="129" y="201"/>
                    </a:lnTo>
                    <a:lnTo>
                      <a:pt x="150" y="187"/>
                    </a:lnTo>
                    <a:lnTo>
                      <a:pt x="196" y="190"/>
                    </a:lnTo>
                    <a:lnTo>
                      <a:pt x="232" y="163"/>
                    </a:lnTo>
                    <a:lnTo>
                      <a:pt x="249" y="153"/>
                    </a:lnTo>
                    <a:lnTo>
                      <a:pt x="256" y="150"/>
                    </a:lnTo>
                    <a:lnTo>
                      <a:pt x="228" y="84"/>
                    </a:lnTo>
                    <a:lnTo>
                      <a:pt x="217" y="99"/>
                    </a:lnTo>
                    <a:lnTo>
                      <a:pt x="203" y="108"/>
                    </a:lnTo>
                    <a:lnTo>
                      <a:pt x="216" y="84"/>
                    </a:lnTo>
                    <a:lnTo>
                      <a:pt x="221" y="61"/>
                    </a:lnTo>
                    <a:lnTo>
                      <a:pt x="225" y="46"/>
                    </a:lnTo>
                    <a:lnTo>
                      <a:pt x="224" y="32"/>
                    </a:lnTo>
                    <a:lnTo>
                      <a:pt x="219" y="22"/>
                    </a:lnTo>
                    <a:lnTo>
                      <a:pt x="210" y="11"/>
                    </a:lnTo>
                    <a:lnTo>
                      <a:pt x="202" y="4"/>
                    </a:lnTo>
                    <a:lnTo>
                      <a:pt x="188" y="0"/>
                    </a:lnTo>
                    <a:lnTo>
                      <a:pt x="97" y="0"/>
                    </a:lnTo>
                  </a:path>
                </a:pathLst>
              </a:custGeom>
              <a:solidFill>
                <a:srgbClr val="FF0000"/>
              </a:solidFill>
              <a:ln w="9525" cap="rnd">
                <a:noFill/>
                <a:round/>
                <a:headEnd/>
                <a:tailEnd/>
              </a:ln>
            </p:spPr>
            <p:txBody>
              <a:bodyPr/>
              <a:lstStyle/>
              <a:p>
                <a:endParaRPr lang="en-US"/>
              </a:p>
            </p:txBody>
          </p:sp>
          <p:sp>
            <p:nvSpPr>
              <p:cNvPr id="6683" name="Freeform 623"/>
              <p:cNvSpPr>
                <a:spLocks/>
              </p:cNvSpPr>
              <p:nvPr/>
            </p:nvSpPr>
            <p:spPr bwMode="auto">
              <a:xfrm>
                <a:off x="4231" y="3243"/>
                <a:ext cx="135" cy="191"/>
              </a:xfrm>
              <a:custGeom>
                <a:avLst/>
                <a:gdLst>
                  <a:gd name="T0" fmla="*/ 66 w 135"/>
                  <a:gd name="T1" fmla="*/ 8 h 191"/>
                  <a:gd name="T2" fmla="*/ 84 w 135"/>
                  <a:gd name="T3" fmla="*/ 38 h 191"/>
                  <a:gd name="T4" fmla="*/ 66 w 135"/>
                  <a:gd name="T5" fmla="*/ 44 h 191"/>
                  <a:gd name="T6" fmla="*/ 51 w 135"/>
                  <a:gd name="T7" fmla="*/ 55 h 191"/>
                  <a:gd name="T8" fmla="*/ 73 w 135"/>
                  <a:gd name="T9" fmla="*/ 95 h 191"/>
                  <a:gd name="T10" fmla="*/ 59 w 135"/>
                  <a:gd name="T11" fmla="*/ 82 h 191"/>
                  <a:gd name="T12" fmla="*/ 5 w 135"/>
                  <a:gd name="T13" fmla="*/ 57 h 191"/>
                  <a:gd name="T14" fmla="*/ 4 w 135"/>
                  <a:gd name="T15" fmla="*/ 87 h 191"/>
                  <a:gd name="T16" fmla="*/ 44 w 135"/>
                  <a:gd name="T17" fmla="*/ 124 h 191"/>
                  <a:gd name="T18" fmla="*/ 43 w 135"/>
                  <a:gd name="T19" fmla="*/ 110 h 191"/>
                  <a:gd name="T20" fmla="*/ 51 w 135"/>
                  <a:gd name="T21" fmla="*/ 125 h 191"/>
                  <a:gd name="T22" fmla="*/ 43 w 135"/>
                  <a:gd name="T23" fmla="*/ 144 h 191"/>
                  <a:gd name="T24" fmla="*/ 51 w 135"/>
                  <a:gd name="T25" fmla="*/ 170 h 191"/>
                  <a:gd name="T26" fmla="*/ 67 w 135"/>
                  <a:gd name="T27" fmla="*/ 186 h 191"/>
                  <a:gd name="T28" fmla="*/ 97 w 135"/>
                  <a:gd name="T29" fmla="*/ 190 h 191"/>
                  <a:gd name="T30" fmla="*/ 109 w 135"/>
                  <a:gd name="T31" fmla="*/ 160 h 191"/>
                  <a:gd name="T32" fmla="*/ 92 w 135"/>
                  <a:gd name="T33" fmla="*/ 180 h 191"/>
                  <a:gd name="T34" fmla="*/ 85 w 135"/>
                  <a:gd name="T35" fmla="*/ 162 h 191"/>
                  <a:gd name="T36" fmla="*/ 72 w 135"/>
                  <a:gd name="T37" fmla="*/ 150 h 191"/>
                  <a:gd name="T38" fmla="*/ 75 w 135"/>
                  <a:gd name="T39" fmla="*/ 134 h 191"/>
                  <a:gd name="T40" fmla="*/ 61 w 135"/>
                  <a:gd name="T41" fmla="*/ 144 h 191"/>
                  <a:gd name="T42" fmla="*/ 60 w 135"/>
                  <a:gd name="T43" fmla="*/ 121 h 191"/>
                  <a:gd name="T44" fmla="*/ 91 w 135"/>
                  <a:gd name="T45" fmla="*/ 139 h 191"/>
                  <a:gd name="T46" fmla="*/ 114 w 135"/>
                  <a:gd name="T47" fmla="*/ 124 h 191"/>
                  <a:gd name="T48" fmla="*/ 134 w 135"/>
                  <a:gd name="T49" fmla="*/ 65 h 191"/>
                  <a:gd name="T50" fmla="*/ 130 w 135"/>
                  <a:gd name="T51" fmla="*/ 70 h 191"/>
                  <a:gd name="T52" fmla="*/ 109 w 135"/>
                  <a:gd name="T53" fmla="*/ 112 h 191"/>
                  <a:gd name="T54" fmla="*/ 108 w 135"/>
                  <a:gd name="T55" fmla="*/ 105 h 191"/>
                  <a:gd name="T56" fmla="*/ 117 w 135"/>
                  <a:gd name="T57" fmla="*/ 65 h 191"/>
                  <a:gd name="T58" fmla="*/ 114 w 135"/>
                  <a:gd name="T59" fmla="*/ 37 h 191"/>
                  <a:gd name="T60" fmla="*/ 97 w 135"/>
                  <a:gd name="T61" fmla="*/ 30 h 191"/>
                  <a:gd name="T62" fmla="*/ 76 w 135"/>
                  <a:gd name="T63" fmla="*/ 6 h 191"/>
                  <a:gd name="T64" fmla="*/ 50 w 135"/>
                  <a:gd name="T65" fmla="*/ 0 h 1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191"/>
                  <a:gd name="T101" fmla="*/ 135 w 135"/>
                  <a:gd name="T102" fmla="*/ 191 h 1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191">
                    <a:moveTo>
                      <a:pt x="43" y="0"/>
                    </a:moveTo>
                    <a:lnTo>
                      <a:pt x="66" y="8"/>
                    </a:lnTo>
                    <a:lnTo>
                      <a:pt x="76" y="20"/>
                    </a:lnTo>
                    <a:lnTo>
                      <a:pt x="84" y="38"/>
                    </a:lnTo>
                    <a:lnTo>
                      <a:pt x="85" y="51"/>
                    </a:lnTo>
                    <a:lnTo>
                      <a:pt x="66" y="44"/>
                    </a:lnTo>
                    <a:lnTo>
                      <a:pt x="22" y="42"/>
                    </a:lnTo>
                    <a:lnTo>
                      <a:pt x="51" y="55"/>
                    </a:lnTo>
                    <a:lnTo>
                      <a:pt x="72" y="82"/>
                    </a:lnTo>
                    <a:lnTo>
                      <a:pt x="73" y="95"/>
                    </a:lnTo>
                    <a:lnTo>
                      <a:pt x="69" y="95"/>
                    </a:lnTo>
                    <a:lnTo>
                      <a:pt x="59" y="82"/>
                    </a:lnTo>
                    <a:lnTo>
                      <a:pt x="30" y="60"/>
                    </a:lnTo>
                    <a:lnTo>
                      <a:pt x="5" y="57"/>
                    </a:lnTo>
                    <a:lnTo>
                      <a:pt x="0" y="68"/>
                    </a:lnTo>
                    <a:lnTo>
                      <a:pt x="4" y="87"/>
                    </a:lnTo>
                    <a:lnTo>
                      <a:pt x="30" y="115"/>
                    </a:lnTo>
                    <a:lnTo>
                      <a:pt x="44" y="124"/>
                    </a:lnTo>
                    <a:lnTo>
                      <a:pt x="36" y="112"/>
                    </a:lnTo>
                    <a:lnTo>
                      <a:pt x="43" y="110"/>
                    </a:lnTo>
                    <a:lnTo>
                      <a:pt x="50" y="117"/>
                    </a:lnTo>
                    <a:lnTo>
                      <a:pt x="51" y="125"/>
                    </a:lnTo>
                    <a:lnTo>
                      <a:pt x="43" y="137"/>
                    </a:lnTo>
                    <a:lnTo>
                      <a:pt x="43" y="144"/>
                    </a:lnTo>
                    <a:lnTo>
                      <a:pt x="42" y="156"/>
                    </a:lnTo>
                    <a:lnTo>
                      <a:pt x="51" y="170"/>
                    </a:lnTo>
                    <a:lnTo>
                      <a:pt x="66" y="170"/>
                    </a:lnTo>
                    <a:lnTo>
                      <a:pt x="67" y="186"/>
                    </a:lnTo>
                    <a:lnTo>
                      <a:pt x="83" y="190"/>
                    </a:lnTo>
                    <a:lnTo>
                      <a:pt x="97" y="190"/>
                    </a:lnTo>
                    <a:lnTo>
                      <a:pt x="111" y="166"/>
                    </a:lnTo>
                    <a:lnTo>
                      <a:pt x="109" y="160"/>
                    </a:lnTo>
                    <a:lnTo>
                      <a:pt x="103" y="160"/>
                    </a:lnTo>
                    <a:lnTo>
                      <a:pt x="92" y="180"/>
                    </a:lnTo>
                    <a:lnTo>
                      <a:pt x="85" y="179"/>
                    </a:lnTo>
                    <a:lnTo>
                      <a:pt x="85" y="162"/>
                    </a:lnTo>
                    <a:lnTo>
                      <a:pt x="75" y="166"/>
                    </a:lnTo>
                    <a:lnTo>
                      <a:pt x="72" y="150"/>
                    </a:lnTo>
                    <a:lnTo>
                      <a:pt x="80" y="139"/>
                    </a:lnTo>
                    <a:lnTo>
                      <a:pt x="75" y="134"/>
                    </a:lnTo>
                    <a:lnTo>
                      <a:pt x="68" y="135"/>
                    </a:lnTo>
                    <a:lnTo>
                      <a:pt x="61" y="144"/>
                    </a:lnTo>
                    <a:lnTo>
                      <a:pt x="55" y="137"/>
                    </a:lnTo>
                    <a:lnTo>
                      <a:pt x="60" y="121"/>
                    </a:lnTo>
                    <a:lnTo>
                      <a:pt x="83" y="124"/>
                    </a:lnTo>
                    <a:lnTo>
                      <a:pt x="91" y="139"/>
                    </a:lnTo>
                    <a:lnTo>
                      <a:pt x="102" y="139"/>
                    </a:lnTo>
                    <a:lnTo>
                      <a:pt x="114" y="124"/>
                    </a:lnTo>
                    <a:lnTo>
                      <a:pt x="130" y="92"/>
                    </a:lnTo>
                    <a:lnTo>
                      <a:pt x="134" y="65"/>
                    </a:lnTo>
                    <a:lnTo>
                      <a:pt x="130" y="51"/>
                    </a:lnTo>
                    <a:lnTo>
                      <a:pt x="130" y="70"/>
                    </a:lnTo>
                    <a:lnTo>
                      <a:pt x="119" y="95"/>
                    </a:lnTo>
                    <a:lnTo>
                      <a:pt x="109" y="112"/>
                    </a:lnTo>
                    <a:lnTo>
                      <a:pt x="97" y="127"/>
                    </a:lnTo>
                    <a:lnTo>
                      <a:pt x="108" y="105"/>
                    </a:lnTo>
                    <a:lnTo>
                      <a:pt x="114" y="86"/>
                    </a:lnTo>
                    <a:lnTo>
                      <a:pt x="117" y="65"/>
                    </a:lnTo>
                    <a:lnTo>
                      <a:pt x="117" y="51"/>
                    </a:lnTo>
                    <a:lnTo>
                      <a:pt x="114" y="37"/>
                    </a:lnTo>
                    <a:lnTo>
                      <a:pt x="106" y="48"/>
                    </a:lnTo>
                    <a:lnTo>
                      <a:pt x="97" y="30"/>
                    </a:lnTo>
                    <a:lnTo>
                      <a:pt x="91" y="20"/>
                    </a:lnTo>
                    <a:lnTo>
                      <a:pt x="76" y="6"/>
                    </a:lnTo>
                    <a:lnTo>
                      <a:pt x="58" y="0"/>
                    </a:lnTo>
                    <a:lnTo>
                      <a:pt x="50" y="0"/>
                    </a:lnTo>
                    <a:lnTo>
                      <a:pt x="43" y="0"/>
                    </a:lnTo>
                  </a:path>
                </a:pathLst>
              </a:custGeom>
              <a:solidFill>
                <a:srgbClr val="70230C"/>
              </a:solidFill>
              <a:ln w="9525" cap="rnd">
                <a:noFill/>
                <a:round/>
                <a:headEnd/>
                <a:tailEnd/>
              </a:ln>
            </p:spPr>
            <p:txBody>
              <a:bodyPr/>
              <a:lstStyle/>
              <a:p>
                <a:endParaRPr lang="en-US"/>
              </a:p>
            </p:txBody>
          </p:sp>
          <p:sp>
            <p:nvSpPr>
              <p:cNvPr id="6684" name="Freeform 624"/>
              <p:cNvSpPr>
                <a:spLocks/>
              </p:cNvSpPr>
              <p:nvPr/>
            </p:nvSpPr>
            <p:spPr bwMode="auto">
              <a:xfrm>
                <a:off x="4358" y="3247"/>
                <a:ext cx="67" cy="112"/>
              </a:xfrm>
              <a:custGeom>
                <a:avLst/>
                <a:gdLst>
                  <a:gd name="T0" fmla="*/ 58 w 67"/>
                  <a:gd name="T1" fmla="*/ 4 h 112"/>
                  <a:gd name="T2" fmla="*/ 66 w 67"/>
                  <a:gd name="T3" fmla="*/ 11 h 112"/>
                  <a:gd name="T4" fmla="*/ 44 w 67"/>
                  <a:gd name="T5" fmla="*/ 22 h 112"/>
                  <a:gd name="T6" fmla="*/ 30 w 67"/>
                  <a:gd name="T7" fmla="*/ 34 h 112"/>
                  <a:gd name="T8" fmla="*/ 21 w 67"/>
                  <a:gd name="T9" fmla="*/ 42 h 112"/>
                  <a:gd name="T10" fmla="*/ 18 w 67"/>
                  <a:gd name="T11" fmla="*/ 47 h 112"/>
                  <a:gd name="T12" fmla="*/ 15 w 67"/>
                  <a:gd name="T13" fmla="*/ 53 h 112"/>
                  <a:gd name="T14" fmla="*/ 15 w 67"/>
                  <a:gd name="T15" fmla="*/ 61 h 112"/>
                  <a:gd name="T16" fmla="*/ 13 w 67"/>
                  <a:gd name="T17" fmla="*/ 73 h 112"/>
                  <a:gd name="T18" fmla="*/ 13 w 67"/>
                  <a:gd name="T19" fmla="*/ 81 h 112"/>
                  <a:gd name="T20" fmla="*/ 10 w 67"/>
                  <a:gd name="T21" fmla="*/ 91 h 112"/>
                  <a:gd name="T22" fmla="*/ 0 w 67"/>
                  <a:gd name="T23" fmla="*/ 111 h 112"/>
                  <a:gd name="T24" fmla="*/ 0 w 67"/>
                  <a:gd name="T25" fmla="*/ 86 h 112"/>
                  <a:gd name="T26" fmla="*/ 5 w 67"/>
                  <a:gd name="T27" fmla="*/ 64 h 112"/>
                  <a:gd name="T28" fmla="*/ 8 w 67"/>
                  <a:gd name="T29" fmla="*/ 41 h 112"/>
                  <a:gd name="T30" fmla="*/ 27 w 67"/>
                  <a:gd name="T31" fmla="*/ 7 h 112"/>
                  <a:gd name="T32" fmla="*/ 41 w 67"/>
                  <a:gd name="T33" fmla="*/ 0 h 112"/>
                  <a:gd name="T34" fmla="*/ 58 w 67"/>
                  <a:gd name="T35" fmla="*/ 4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112"/>
                  <a:gd name="T56" fmla="*/ 67 w 67"/>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112">
                    <a:moveTo>
                      <a:pt x="58" y="4"/>
                    </a:moveTo>
                    <a:lnTo>
                      <a:pt x="66" y="11"/>
                    </a:lnTo>
                    <a:lnTo>
                      <a:pt x="44" y="22"/>
                    </a:lnTo>
                    <a:lnTo>
                      <a:pt x="30" y="34"/>
                    </a:lnTo>
                    <a:lnTo>
                      <a:pt x="21" y="42"/>
                    </a:lnTo>
                    <a:lnTo>
                      <a:pt x="18" y="47"/>
                    </a:lnTo>
                    <a:lnTo>
                      <a:pt x="15" y="53"/>
                    </a:lnTo>
                    <a:lnTo>
                      <a:pt x="15" y="61"/>
                    </a:lnTo>
                    <a:lnTo>
                      <a:pt x="13" y="73"/>
                    </a:lnTo>
                    <a:lnTo>
                      <a:pt x="13" y="81"/>
                    </a:lnTo>
                    <a:lnTo>
                      <a:pt x="10" y="91"/>
                    </a:lnTo>
                    <a:lnTo>
                      <a:pt x="0" y="111"/>
                    </a:lnTo>
                    <a:lnTo>
                      <a:pt x="0" y="86"/>
                    </a:lnTo>
                    <a:lnTo>
                      <a:pt x="5" y="64"/>
                    </a:lnTo>
                    <a:lnTo>
                      <a:pt x="8" y="41"/>
                    </a:lnTo>
                    <a:lnTo>
                      <a:pt x="27" y="7"/>
                    </a:lnTo>
                    <a:lnTo>
                      <a:pt x="41" y="0"/>
                    </a:lnTo>
                    <a:lnTo>
                      <a:pt x="58" y="4"/>
                    </a:lnTo>
                  </a:path>
                </a:pathLst>
              </a:custGeom>
              <a:solidFill>
                <a:srgbClr val="70230C"/>
              </a:solidFill>
              <a:ln w="9525" cap="rnd">
                <a:noFill/>
                <a:round/>
                <a:headEnd/>
                <a:tailEnd/>
              </a:ln>
            </p:spPr>
            <p:txBody>
              <a:bodyPr/>
              <a:lstStyle/>
              <a:p>
                <a:endParaRPr lang="en-US"/>
              </a:p>
            </p:txBody>
          </p:sp>
          <p:sp>
            <p:nvSpPr>
              <p:cNvPr id="6685" name="Freeform 625"/>
              <p:cNvSpPr>
                <a:spLocks/>
              </p:cNvSpPr>
              <p:nvPr/>
            </p:nvSpPr>
            <p:spPr bwMode="auto">
              <a:xfrm>
                <a:off x="4355" y="3277"/>
                <a:ext cx="124" cy="118"/>
              </a:xfrm>
              <a:custGeom>
                <a:avLst/>
                <a:gdLst>
                  <a:gd name="T0" fmla="*/ 78 w 124"/>
                  <a:gd name="T1" fmla="*/ 2 h 118"/>
                  <a:gd name="T2" fmla="*/ 69 w 124"/>
                  <a:gd name="T3" fmla="*/ 22 h 118"/>
                  <a:gd name="T4" fmla="*/ 54 w 124"/>
                  <a:gd name="T5" fmla="*/ 46 h 118"/>
                  <a:gd name="T6" fmla="*/ 42 w 124"/>
                  <a:gd name="T7" fmla="*/ 61 h 118"/>
                  <a:gd name="T8" fmla="*/ 29 w 124"/>
                  <a:gd name="T9" fmla="*/ 75 h 118"/>
                  <a:gd name="T10" fmla="*/ 18 w 124"/>
                  <a:gd name="T11" fmla="*/ 84 h 118"/>
                  <a:gd name="T12" fmla="*/ 17 w 124"/>
                  <a:gd name="T13" fmla="*/ 72 h 118"/>
                  <a:gd name="T14" fmla="*/ 13 w 124"/>
                  <a:gd name="T15" fmla="*/ 61 h 118"/>
                  <a:gd name="T16" fmla="*/ 0 w 124"/>
                  <a:gd name="T17" fmla="*/ 113 h 118"/>
                  <a:gd name="T18" fmla="*/ 18 w 124"/>
                  <a:gd name="T19" fmla="*/ 101 h 118"/>
                  <a:gd name="T20" fmla="*/ 46 w 124"/>
                  <a:gd name="T21" fmla="*/ 117 h 118"/>
                  <a:gd name="T22" fmla="*/ 69 w 124"/>
                  <a:gd name="T23" fmla="*/ 110 h 118"/>
                  <a:gd name="T24" fmla="*/ 74 w 124"/>
                  <a:gd name="T25" fmla="*/ 106 h 118"/>
                  <a:gd name="T26" fmla="*/ 88 w 124"/>
                  <a:gd name="T27" fmla="*/ 91 h 118"/>
                  <a:gd name="T28" fmla="*/ 100 w 124"/>
                  <a:gd name="T29" fmla="*/ 79 h 118"/>
                  <a:gd name="T30" fmla="*/ 116 w 124"/>
                  <a:gd name="T31" fmla="*/ 68 h 118"/>
                  <a:gd name="T32" fmla="*/ 123 w 124"/>
                  <a:gd name="T33" fmla="*/ 64 h 118"/>
                  <a:gd name="T34" fmla="*/ 110 w 124"/>
                  <a:gd name="T35" fmla="*/ 68 h 118"/>
                  <a:gd name="T36" fmla="*/ 97 w 124"/>
                  <a:gd name="T37" fmla="*/ 78 h 118"/>
                  <a:gd name="T38" fmla="*/ 84 w 124"/>
                  <a:gd name="T39" fmla="*/ 85 h 118"/>
                  <a:gd name="T40" fmla="*/ 75 w 124"/>
                  <a:gd name="T41" fmla="*/ 88 h 118"/>
                  <a:gd name="T42" fmla="*/ 66 w 124"/>
                  <a:gd name="T43" fmla="*/ 89 h 118"/>
                  <a:gd name="T44" fmla="*/ 66 w 124"/>
                  <a:gd name="T45" fmla="*/ 81 h 118"/>
                  <a:gd name="T46" fmla="*/ 63 w 124"/>
                  <a:gd name="T47" fmla="*/ 66 h 118"/>
                  <a:gd name="T48" fmla="*/ 66 w 124"/>
                  <a:gd name="T49" fmla="*/ 53 h 118"/>
                  <a:gd name="T50" fmla="*/ 69 w 124"/>
                  <a:gd name="T51" fmla="*/ 42 h 118"/>
                  <a:gd name="T52" fmla="*/ 77 w 124"/>
                  <a:gd name="T53" fmla="*/ 27 h 118"/>
                  <a:gd name="T54" fmla="*/ 86 w 124"/>
                  <a:gd name="T55" fmla="*/ 19 h 118"/>
                  <a:gd name="T56" fmla="*/ 95 w 124"/>
                  <a:gd name="T57" fmla="*/ 9 h 118"/>
                  <a:gd name="T58" fmla="*/ 94 w 124"/>
                  <a:gd name="T59" fmla="*/ 0 h 118"/>
                  <a:gd name="T60" fmla="*/ 86 w 124"/>
                  <a:gd name="T61" fmla="*/ 9 h 118"/>
                  <a:gd name="T62" fmla="*/ 80 w 124"/>
                  <a:gd name="T63" fmla="*/ 16 h 118"/>
                  <a:gd name="T64" fmla="*/ 74 w 124"/>
                  <a:gd name="T65" fmla="*/ 22 h 118"/>
                  <a:gd name="T66" fmla="*/ 78 w 124"/>
                  <a:gd name="T67" fmla="*/ 2 h 1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4"/>
                  <a:gd name="T103" fmla="*/ 0 h 118"/>
                  <a:gd name="T104" fmla="*/ 124 w 124"/>
                  <a:gd name="T105" fmla="*/ 118 h 1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4" h="118">
                    <a:moveTo>
                      <a:pt x="78" y="2"/>
                    </a:moveTo>
                    <a:lnTo>
                      <a:pt x="69" y="22"/>
                    </a:lnTo>
                    <a:lnTo>
                      <a:pt x="54" y="46"/>
                    </a:lnTo>
                    <a:lnTo>
                      <a:pt x="42" y="61"/>
                    </a:lnTo>
                    <a:lnTo>
                      <a:pt x="29" y="75"/>
                    </a:lnTo>
                    <a:lnTo>
                      <a:pt x="18" y="84"/>
                    </a:lnTo>
                    <a:lnTo>
                      <a:pt x="17" y="72"/>
                    </a:lnTo>
                    <a:lnTo>
                      <a:pt x="13" y="61"/>
                    </a:lnTo>
                    <a:lnTo>
                      <a:pt x="0" y="113"/>
                    </a:lnTo>
                    <a:lnTo>
                      <a:pt x="18" y="101"/>
                    </a:lnTo>
                    <a:lnTo>
                      <a:pt x="46" y="117"/>
                    </a:lnTo>
                    <a:lnTo>
                      <a:pt x="69" y="110"/>
                    </a:lnTo>
                    <a:lnTo>
                      <a:pt x="74" y="106"/>
                    </a:lnTo>
                    <a:lnTo>
                      <a:pt x="88" y="91"/>
                    </a:lnTo>
                    <a:lnTo>
                      <a:pt x="100" y="79"/>
                    </a:lnTo>
                    <a:lnTo>
                      <a:pt x="116" y="68"/>
                    </a:lnTo>
                    <a:lnTo>
                      <a:pt x="123" y="64"/>
                    </a:lnTo>
                    <a:lnTo>
                      <a:pt x="110" y="68"/>
                    </a:lnTo>
                    <a:lnTo>
                      <a:pt x="97" y="78"/>
                    </a:lnTo>
                    <a:lnTo>
                      <a:pt x="84" y="85"/>
                    </a:lnTo>
                    <a:lnTo>
                      <a:pt x="75" y="88"/>
                    </a:lnTo>
                    <a:lnTo>
                      <a:pt x="66" y="89"/>
                    </a:lnTo>
                    <a:lnTo>
                      <a:pt x="66" y="81"/>
                    </a:lnTo>
                    <a:lnTo>
                      <a:pt x="63" y="66"/>
                    </a:lnTo>
                    <a:lnTo>
                      <a:pt x="66" y="53"/>
                    </a:lnTo>
                    <a:lnTo>
                      <a:pt x="69" y="42"/>
                    </a:lnTo>
                    <a:lnTo>
                      <a:pt x="77" y="27"/>
                    </a:lnTo>
                    <a:lnTo>
                      <a:pt x="86" y="19"/>
                    </a:lnTo>
                    <a:lnTo>
                      <a:pt x="95" y="9"/>
                    </a:lnTo>
                    <a:lnTo>
                      <a:pt x="94" y="0"/>
                    </a:lnTo>
                    <a:lnTo>
                      <a:pt x="86" y="9"/>
                    </a:lnTo>
                    <a:lnTo>
                      <a:pt x="80" y="16"/>
                    </a:lnTo>
                    <a:lnTo>
                      <a:pt x="74" y="22"/>
                    </a:lnTo>
                    <a:lnTo>
                      <a:pt x="78" y="2"/>
                    </a:lnTo>
                  </a:path>
                </a:pathLst>
              </a:custGeom>
              <a:solidFill>
                <a:srgbClr val="70230C"/>
              </a:solidFill>
              <a:ln w="9525" cap="rnd">
                <a:noFill/>
                <a:round/>
                <a:headEnd/>
                <a:tailEnd/>
              </a:ln>
            </p:spPr>
            <p:txBody>
              <a:bodyPr/>
              <a:lstStyle/>
              <a:p>
                <a:endParaRPr lang="en-US"/>
              </a:p>
            </p:txBody>
          </p:sp>
          <p:sp>
            <p:nvSpPr>
              <p:cNvPr id="6686" name="Freeform 626"/>
              <p:cNvSpPr>
                <a:spLocks/>
              </p:cNvSpPr>
              <p:nvPr/>
            </p:nvSpPr>
            <p:spPr bwMode="auto">
              <a:xfrm>
                <a:off x="4335" y="3408"/>
                <a:ext cx="78" cy="35"/>
              </a:xfrm>
              <a:custGeom>
                <a:avLst/>
                <a:gdLst>
                  <a:gd name="T0" fmla="*/ 0 w 78"/>
                  <a:gd name="T1" fmla="*/ 28 h 35"/>
                  <a:gd name="T2" fmla="*/ 27 w 78"/>
                  <a:gd name="T3" fmla="*/ 0 h 35"/>
                  <a:gd name="T4" fmla="*/ 27 w 78"/>
                  <a:gd name="T5" fmla="*/ 12 h 35"/>
                  <a:gd name="T6" fmla="*/ 65 w 78"/>
                  <a:gd name="T7" fmla="*/ 14 h 35"/>
                  <a:gd name="T8" fmla="*/ 77 w 78"/>
                  <a:gd name="T9" fmla="*/ 2 h 35"/>
                  <a:gd name="T10" fmla="*/ 72 w 78"/>
                  <a:gd name="T11" fmla="*/ 28 h 35"/>
                  <a:gd name="T12" fmla="*/ 0 w 78"/>
                  <a:gd name="T13" fmla="*/ 34 h 35"/>
                  <a:gd name="T14" fmla="*/ 0 w 78"/>
                  <a:gd name="T15" fmla="*/ 28 h 35"/>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35"/>
                  <a:gd name="T26" fmla="*/ 78 w 7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35">
                    <a:moveTo>
                      <a:pt x="0" y="28"/>
                    </a:moveTo>
                    <a:lnTo>
                      <a:pt x="27" y="0"/>
                    </a:lnTo>
                    <a:lnTo>
                      <a:pt x="27" y="12"/>
                    </a:lnTo>
                    <a:lnTo>
                      <a:pt x="65" y="14"/>
                    </a:lnTo>
                    <a:lnTo>
                      <a:pt x="77" y="2"/>
                    </a:lnTo>
                    <a:lnTo>
                      <a:pt x="72" y="28"/>
                    </a:lnTo>
                    <a:lnTo>
                      <a:pt x="0" y="34"/>
                    </a:lnTo>
                    <a:lnTo>
                      <a:pt x="0" y="28"/>
                    </a:lnTo>
                  </a:path>
                </a:pathLst>
              </a:custGeom>
              <a:solidFill>
                <a:srgbClr val="70230C"/>
              </a:solidFill>
              <a:ln w="9525" cap="rnd">
                <a:noFill/>
                <a:round/>
                <a:headEnd/>
                <a:tailEnd/>
              </a:ln>
            </p:spPr>
            <p:txBody>
              <a:bodyPr/>
              <a:lstStyle/>
              <a:p>
                <a:endParaRPr lang="en-US"/>
              </a:p>
            </p:txBody>
          </p:sp>
          <p:sp>
            <p:nvSpPr>
              <p:cNvPr id="6687" name="Freeform 627"/>
              <p:cNvSpPr>
                <a:spLocks/>
              </p:cNvSpPr>
              <p:nvPr/>
            </p:nvSpPr>
            <p:spPr bwMode="auto">
              <a:xfrm>
                <a:off x="4481" y="3386"/>
                <a:ext cx="69" cy="43"/>
              </a:xfrm>
              <a:custGeom>
                <a:avLst/>
                <a:gdLst>
                  <a:gd name="T0" fmla="*/ 68 w 69"/>
                  <a:gd name="T1" fmla="*/ 42 h 43"/>
                  <a:gd name="T2" fmla="*/ 60 w 69"/>
                  <a:gd name="T3" fmla="*/ 39 h 43"/>
                  <a:gd name="T4" fmla="*/ 0 w 69"/>
                  <a:gd name="T5" fmla="*/ 2 h 43"/>
                  <a:gd name="T6" fmla="*/ 1 w 69"/>
                  <a:gd name="T7" fmla="*/ 0 h 43"/>
                  <a:gd name="T8" fmla="*/ 63 w 69"/>
                  <a:gd name="T9" fmla="*/ 37 h 43"/>
                  <a:gd name="T10" fmla="*/ 68 w 69"/>
                  <a:gd name="T11" fmla="*/ 42 h 43"/>
                  <a:gd name="T12" fmla="*/ 0 60000 65536"/>
                  <a:gd name="T13" fmla="*/ 0 60000 65536"/>
                  <a:gd name="T14" fmla="*/ 0 60000 65536"/>
                  <a:gd name="T15" fmla="*/ 0 60000 65536"/>
                  <a:gd name="T16" fmla="*/ 0 60000 65536"/>
                  <a:gd name="T17" fmla="*/ 0 60000 65536"/>
                  <a:gd name="T18" fmla="*/ 0 w 69"/>
                  <a:gd name="T19" fmla="*/ 0 h 43"/>
                  <a:gd name="T20" fmla="*/ 69 w 6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9" h="43">
                    <a:moveTo>
                      <a:pt x="68" y="42"/>
                    </a:moveTo>
                    <a:lnTo>
                      <a:pt x="60" y="39"/>
                    </a:lnTo>
                    <a:lnTo>
                      <a:pt x="0" y="2"/>
                    </a:lnTo>
                    <a:lnTo>
                      <a:pt x="1" y="0"/>
                    </a:lnTo>
                    <a:lnTo>
                      <a:pt x="63" y="37"/>
                    </a:lnTo>
                    <a:lnTo>
                      <a:pt x="68" y="42"/>
                    </a:lnTo>
                  </a:path>
                </a:pathLst>
              </a:custGeom>
              <a:solidFill>
                <a:srgbClr val="00EAFF"/>
              </a:solidFill>
              <a:ln w="9525" cap="rnd">
                <a:noFill/>
                <a:round/>
                <a:headEnd/>
                <a:tailEnd/>
              </a:ln>
            </p:spPr>
            <p:txBody>
              <a:bodyPr/>
              <a:lstStyle/>
              <a:p>
                <a:endParaRPr lang="en-US"/>
              </a:p>
            </p:txBody>
          </p:sp>
          <p:sp>
            <p:nvSpPr>
              <p:cNvPr id="6688" name="Freeform 628"/>
              <p:cNvSpPr>
                <a:spLocks/>
              </p:cNvSpPr>
              <p:nvPr/>
            </p:nvSpPr>
            <p:spPr bwMode="auto">
              <a:xfrm>
                <a:off x="4406" y="3399"/>
                <a:ext cx="138" cy="48"/>
              </a:xfrm>
              <a:custGeom>
                <a:avLst/>
                <a:gdLst>
                  <a:gd name="T0" fmla="*/ 8 w 138"/>
                  <a:gd name="T1" fmla="*/ 8 h 48"/>
                  <a:gd name="T2" fmla="*/ 21 w 138"/>
                  <a:gd name="T3" fmla="*/ 9 h 48"/>
                  <a:gd name="T4" fmla="*/ 41 w 138"/>
                  <a:gd name="T5" fmla="*/ 11 h 48"/>
                  <a:gd name="T6" fmla="*/ 50 w 138"/>
                  <a:gd name="T7" fmla="*/ 11 h 48"/>
                  <a:gd name="T8" fmla="*/ 62 w 138"/>
                  <a:gd name="T9" fmla="*/ 9 h 48"/>
                  <a:gd name="T10" fmla="*/ 77 w 138"/>
                  <a:gd name="T11" fmla="*/ 2 h 48"/>
                  <a:gd name="T12" fmla="*/ 85 w 138"/>
                  <a:gd name="T13" fmla="*/ 0 h 48"/>
                  <a:gd name="T14" fmla="*/ 92 w 138"/>
                  <a:gd name="T15" fmla="*/ 0 h 48"/>
                  <a:gd name="T16" fmla="*/ 100 w 138"/>
                  <a:gd name="T17" fmla="*/ 1 h 48"/>
                  <a:gd name="T18" fmla="*/ 117 w 138"/>
                  <a:gd name="T19" fmla="*/ 7 h 48"/>
                  <a:gd name="T20" fmla="*/ 137 w 138"/>
                  <a:gd name="T21" fmla="*/ 19 h 48"/>
                  <a:gd name="T22" fmla="*/ 137 w 138"/>
                  <a:gd name="T23" fmla="*/ 21 h 48"/>
                  <a:gd name="T24" fmla="*/ 114 w 138"/>
                  <a:gd name="T25" fmla="*/ 22 h 48"/>
                  <a:gd name="T26" fmla="*/ 106 w 138"/>
                  <a:gd name="T27" fmla="*/ 41 h 48"/>
                  <a:gd name="T28" fmla="*/ 105 w 138"/>
                  <a:gd name="T29" fmla="*/ 43 h 48"/>
                  <a:gd name="T30" fmla="*/ 83 w 138"/>
                  <a:gd name="T31" fmla="*/ 47 h 48"/>
                  <a:gd name="T32" fmla="*/ 69 w 138"/>
                  <a:gd name="T33" fmla="*/ 47 h 48"/>
                  <a:gd name="T34" fmla="*/ 25 w 138"/>
                  <a:gd name="T35" fmla="*/ 43 h 48"/>
                  <a:gd name="T36" fmla="*/ 1 w 138"/>
                  <a:gd name="T37" fmla="*/ 44 h 48"/>
                  <a:gd name="T38" fmla="*/ 0 w 138"/>
                  <a:gd name="T39" fmla="*/ 29 h 48"/>
                  <a:gd name="T40" fmla="*/ 4 w 138"/>
                  <a:gd name="T41" fmla="*/ 15 h 48"/>
                  <a:gd name="T42" fmla="*/ 8 w 138"/>
                  <a:gd name="T43" fmla="*/ 9 h 48"/>
                  <a:gd name="T44" fmla="*/ 8 w 138"/>
                  <a:gd name="T45" fmla="*/ 8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48"/>
                  <a:gd name="T71" fmla="*/ 138 w 138"/>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48">
                    <a:moveTo>
                      <a:pt x="8" y="8"/>
                    </a:moveTo>
                    <a:lnTo>
                      <a:pt x="21" y="9"/>
                    </a:lnTo>
                    <a:lnTo>
                      <a:pt x="41" y="11"/>
                    </a:lnTo>
                    <a:lnTo>
                      <a:pt x="50" y="11"/>
                    </a:lnTo>
                    <a:lnTo>
                      <a:pt x="62" y="9"/>
                    </a:lnTo>
                    <a:lnTo>
                      <a:pt x="77" y="2"/>
                    </a:lnTo>
                    <a:lnTo>
                      <a:pt x="85" y="0"/>
                    </a:lnTo>
                    <a:lnTo>
                      <a:pt x="92" y="0"/>
                    </a:lnTo>
                    <a:lnTo>
                      <a:pt x="100" y="1"/>
                    </a:lnTo>
                    <a:lnTo>
                      <a:pt x="117" y="7"/>
                    </a:lnTo>
                    <a:lnTo>
                      <a:pt x="137" y="19"/>
                    </a:lnTo>
                    <a:lnTo>
                      <a:pt x="137" y="21"/>
                    </a:lnTo>
                    <a:lnTo>
                      <a:pt x="114" y="22"/>
                    </a:lnTo>
                    <a:lnTo>
                      <a:pt x="106" y="41"/>
                    </a:lnTo>
                    <a:lnTo>
                      <a:pt x="105" y="43"/>
                    </a:lnTo>
                    <a:lnTo>
                      <a:pt x="83" y="47"/>
                    </a:lnTo>
                    <a:lnTo>
                      <a:pt x="69" y="47"/>
                    </a:lnTo>
                    <a:lnTo>
                      <a:pt x="25" y="43"/>
                    </a:lnTo>
                    <a:lnTo>
                      <a:pt x="1" y="44"/>
                    </a:lnTo>
                    <a:lnTo>
                      <a:pt x="0" y="29"/>
                    </a:lnTo>
                    <a:lnTo>
                      <a:pt x="4" y="15"/>
                    </a:lnTo>
                    <a:lnTo>
                      <a:pt x="8" y="9"/>
                    </a:lnTo>
                    <a:lnTo>
                      <a:pt x="8" y="8"/>
                    </a:lnTo>
                  </a:path>
                </a:pathLst>
              </a:custGeom>
              <a:solidFill>
                <a:srgbClr val="FFC98E"/>
              </a:solidFill>
              <a:ln w="9525" cap="rnd">
                <a:noFill/>
                <a:round/>
                <a:headEnd/>
                <a:tailEnd/>
              </a:ln>
            </p:spPr>
            <p:txBody>
              <a:bodyPr/>
              <a:lstStyle/>
              <a:p>
                <a:endParaRPr lang="en-US"/>
              </a:p>
            </p:txBody>
          </p:sp>
          <p:sp>
            <p:nvSpPr>
              <p:cNvPr id="6689" name="Freeform 629"/>
              <p:cNvSpPr>
                <a:spLocks/>
              </p:cNvSpPr>
              <p:nvPr/>
            </p:nvSpPr>
            <p:spPr bwMode="auto">
              <a:xfrm>
                <a:off x="4316" y="3197"/>
                <a:ext cx="113" cy="117"/>
              </a:xfrm>
              <a:custGeom>
                <a:avLst/>
                <a:gdLst>
                  <a:gd name="T0" fmla="*/ 77 w 113"/>
                  <a:gd name="T1" fmla="*/ 22 h 117"/>
                  <a:gd name="T2" fmla="*/ 86 w 113"/>
                  <a:gd name="T3" fmla="*/ 29 h 117"/>
                  <a:gd name="T4" fmla="*/ 97 w 113"/>
                  <a:gd name="T5" fmla="*/ 36 h 117"/>
                  <a:gd name="T6" fmla="*/ 105 w 113"/>
                  <a:gd name="T7" fmla="*/ 42 h 117"/>
                  <a:gd name="T8" fmla="*/ 112 w 113"/>
                  <a:gd name="T9" fmla="*/ 47 h 117"/>
                  <a:gd name="T10" fmla="*/ 97 w 113"/>
                  <a:gd name="T11" fmla="*/ 52 h 117"/>
                  <a:gd name="T12" fmla="*/ 83 w 113"/>
                  <a:gd name="T13" fmla="*/ 62 h 117"/>
                  <a:gd name="T14" fmla="*/ 73 w 113"/>
                  <a:gd name="T15" fmla="*/ 69 h 117"/>
                  <a:gd name="T16" fmla="*/ 64 w 113"/>
                  <a:gd name="T17" fmla="*/ 79 h 117"/>
                  <a:gd name="T18" fmla="*/ 51 w 113"/>
                  <a:gd name="T19" fmla="*/ 91 h 117"/>
                  <a:gd name="T20" fmla="*/ 52 w 113"/>
                  <a:gd name="T21" fmla="*/ 103 h 117"/>
                  <a:gd name="T22" fmla="*/ 50 w 113"/>
                  <a:gd name="T23" fmla="*/ 116 h 117"/>
                  <a:gd name="T24" fmla="*/ 46 w 113"/>
                  <a:gd name="T25" fmla="*/ 103 h 117"/>
                  <a:gd name="T26" fmla="*/ 43 w 113"/>
                  <a:gd name="T27" fmla="*/ 88 h 117"/>
                  <a:gd name="T28" fmla="*/ 36 w 113"/>
                  <a:gd name="T29" fmla="*/ 68 h 117"/>
                  <a:gd name="T30" fmla="*/ 30 w 113"/>
                  <a:gd name="T31" fmla="*/ 56 h 117"/>
                  <a:gd name="T32" fmla="*/ 19 w 113"/>
                  <a:gd name="T33" fmla="*/ 40 h 117"/>
                  <a:gd name="T34" fmla="*/ 0 w 113"/>
                  <a:gd name="T35" fmla="*/ 11 h 117"/>
                  <a:gd name="T36" fmla="*/ 14 w 113"/>
                  <a:gd name="T37" fmla="*/ 0 h 117"/>
                  <a:gd name="T38" fmla="*/ 64 w 113"/>
                  <a:gd name="T39" fmla="*/ 16 h 117"/>
                  <a:gd name="T40" fmla="*/ 77 w 113"/>
                  <a:gd name="T41" fmla="*/ 22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117"/>
                  <a:gd name="T65" fmla="*/ 113 w 11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117">
                    <a:moveTo>
                      <a:pt x="77" y="22"/>
                    </a:moveTo>
                    <a:lnTo>
                      <a:pt x="86" y="29"/>
                    </a:lnTo>
                    <a:lnTo>
                      <a:pt x="97" y="36"/>
                    </a:lnTo>
                    <a:lnTo>
                      <a:pt x="105" y="42"/>
                    </a:lnTo>
                    <a:lnTo>
                      <a:pt x="112" y="47"/>
                    </a:lnTo>
                    <a:lnTo>
                      <a:pt x="97" y="52"/>
                    </a:lnTo>
                    <a:lnTo>
                      <a:pt x="83" y="62"/>
                    </a:lnTo>
                    <a:lnTo>
                      <a:pt x="73" y="69"/>
                    </a:lnTo>
                    <a:lnTo>
                      <a:pt x="64" y="79"/>
                    </a:lnTo>
                    <a:lnTo>
                      <a:pt x="51" y="91"/>
                    </a:lnTo>
                    <a:lnTo>
                      <a:pt x="52" y="103"/>
                    </a:lnTo>
                    <a:lnTo>
                      <a:pt x="50" y="116"/>
                    </a:lnTo>
                    <a:lnTo>
                      <a:pt x="46" y="103"/>
                    </a:lnTo>
                    <a:lnTo>
                      <a:pt x="43" y="88"/>
                    </a:lnTo>
                    <a:lnTo>
                      <a:pt x="36" y="68"/>
                    </a:lnTo>
                    <a:lnTo>
                      <a:pt x="30" y="56"/>
                    </a:lnTo>
                    <a:lnTo>
                      <a:pt x="19" y="40"/>
                    </a:lnTo>
                    <a:lnTo>
                      <a:pt x="0" y="11"/>
                    </a:lnTo>
                    <a:lnTo>
                      <a:pt x="14" y="0"/>
                    </a:lnTo>
                    <a:lnTo>
                      <a:pt x="64" y="16"/>
                    </a:lnTo>
                    <a:lnTo>
                      <a:pt x="77" y="22"/>
                    </a:lnTo>
                  </a:path>
                </a:pathLst>
              </a:custGeom>
              <a:solidFill>
                <a:srgbClr val="FFFFFF"/>
              </a:solidFill>
              <a:ln w="9525" cap="rnd">
                <a:noFill/>
                <a:round/>
                <a:headEnd/>
                <a:tailEnd/>
              </a:ln>
            </p:spPr>
            <p:txBody>
              <a:bodyPr/>
              <a:lstStyle/>
              <a:p>
                <a:endParaRPr lang="en-US"/>
              </a:p>
            </p:txBody>
          </p:sp>
          <p:sp>
            <p:nvSpPr>
              <p:cNvPr id="6690" name="Freeform 630"/>
              <p:cNvSpPr>
                <a:spLocks/>
              </p:cNvSpPr>
              <p:nvPr/>
            </p:nvSpPr>
            <p:spPr bwMode="auto">
              <a:xfrm>
                <a:off x="4379" y="3221"/>
                <a:ext cx="17" cy="49"/>
              </a:xfrm>
              <a:custGeom>
                <a:avLst/>
                <a:gdLst>
                  <a:gd name="T0" fmla="*/ 10 w 17"/>
                  <a:gd name="T1" fmla="*/ 0 h 49"/>
                  <a:gd name="T2" fmla="*/ 10 w 17"/>
                  <a:gd name="T3" fmla="*/ 10 h 49"/>
                  <a:gd name="T4" fmla="*/ 8 w 17"/>
                  <a:gd name="T5" fmla="*/ 25 h 49"/>
                  <a:gd name="T6" fmla="*/ 16 w 17"/>
                  <a:gd name="T7" fmla="*/ 40 h 49"/>
                  <a:gd name="T8" fmla="*/ 8 w 17"/>
                  <a:gd name="T9" fmla="*/ 48 h 49"/>
                  <a:gd name="T10" fmla="*/ 0 w 17"/>
                  <a:gd name="T11" fmla="*/ 27 h 49"/>
                  <a:gd name="T12" fmla="*/ 9 w 17"/>
                  <a:gd name="T13" fmla="*/ 0 h 49"/>
                  <a:gd name="T14" fmla="*/ 10 w 17"/>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9"/>
                  <a:gd name="T26" fmla="*/ 17 w 17"/>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9">
                    <a:moveTo>
                      <a:pt x="10" y="0"/>
                    </a:moveTo>
                    <a:lnTo>
                      <a:pt x="10" y="10"/>
                    </a:lnTo>
                    <a:lnTo>
                      <a:pt x="8" y="25"/>
                    </a:lnTo>
                    <a:lnTo>
                      <a:pt x="16" y="40"/>
                    </a:lnTo>
                    <a:lnTo>
                      <a:pt x="8" y="48"/>
                    </a:lnTo>
                    <a:lnTo>
                      <a:pt x="0" y="27"/>
                    </a:lnTo>
                    <a:lnTo>
                      <a:pt x="9" y="0"/>
                    </a:lnTo>
                    <a:lnTo>
                      <a:pt x="10" y="0"/>
                    </a:lnTo>
                  </a:path>
                </a:pathLst>
              </a:custGeom>
              <a:solidFill>
                <a:srgbClr val="B5B5B5"/>
              </a:solidFill>
              <a:ln w="9525" cap="rnd">
                <a:noFill/>
                <a:round/>
                <a:headEnd/>
                <a:tailEnd/>
              </a:ln>
            </p:spPr>
            <p:txBody>
              <a:bodyPr/>
              <a:lstStyle/>
              <a:p>
                <a:endParaRPr lang="en-US"/>
              </a:p>
            </p:txBody>
          </p:sp>
          <p:sp>
            <p:nvSpPr>
              <p:cNvPr id="6691" name="Freeform 631"/>
              <p:cNvSpPr>
                <a:spLocks/>
              </p:cNvSpPr>
              <p:nvPr/>
            </p:nvSpPr>
            <p:spPr bwMode="auto">
              <a:xfrm>
                <a:off x="4357" y="3244"/>
                <a:ext cx="17" cy="70"/>
              </a:xfrm>
              <a:custGeom>
                <a:avLst/>
                <a:gdLst>
                  <a:gd name="T0" fmla="*/ 0 w 17"/>
                  <a:gd name="T1" fmla="*/ 0 h 70"/>
                  <a:gd name="T2" fmla="*/ 4 w 17"/>
                  <a:gd name="T3" fmla="*/ 29 h 70"/>
                  <a:gd name="T4" fmla="*/ 4 w 17"/>
                  <a:gd name="T5" fmla="*/ 43 h 70"/>
                  <a:gd name="T6" fmla="*/ 8 w 17"/>
                  <a:gd name="T7" fmla="*/ 56 h 70"/>
                  <a:gd name="T8" fmla="*/ 8 w 17"/>
                  <a:gd name="T9" fmla="*/ 69 h 70"/>
                  <a:gd name="T10" fmla="*/ 13 w 17"/>
                  <a:gd name="T11" fmla="*/ 59 h 70"/>
                  <a:gd name="T12" fmla="*/ 16 w 17"/>
                  <a:gd name="T13" fmla="*/ 52 h 70"/>
                  <a:gd name="T14" fmla="*/ 10 w 17"/>
                  <a:gd name="T15" fmla="*/ 37 h 70"/>
                  <a:gd name="T16" fmla="*/ 6 w 17"/>
                  <a:gd name="T17" fmla="*/ 21 h 70"/>
                  <a:gd name="T18" fmla="*/ 0 w 17"/>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70"/>
                  <a:gd name="T32" fmla="*/ 17 w 17"/>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70">
                    <a:moveTo>
                      <a:pt x="0" y="0"/>
                    </a:moveTo>
                    <a:lnTo>
                      <a:pt x="4" y="29"/>
                    </a:lnTo>
                    <a:lnTo>
                      <a:pt x="4" y="43"/>
                    </a:lnTo>
                    <a:lnTo>
                      <a:pt x="8" y="56"/>
                    </a:lnTo>
                    <a:lnTo>
                      <a:pt x="8" y="69"/>
                    </a:lnTo>
                    <a:lnTo>
                      <a:pt x="13" y="59"/>
                    </a:lnTo>
                    <a:lnTo>
                      <a:pt x="16" y="52"/>
                    </a:lnTo>
                    <a:lnTo>
                      <a:pt x="10" y="37"/>
                    </a:lnTo>
                    <a:lnTo>
                      <a:pt x="6" y="21"/>
                    </a:lnTo>
                    <a:lnTo>
                      <a:pt x="0" y="0"/>
                    </a:lnTo>
                  </a:path>
                </a:pathLst>
              </a:custGeom>
              <a:solidFill>
                <a:srgbClr val="B5B5B5"/>
              </a:solidFill>
              <a:ln w="9525" cap="rnd">
                <a:noFill/>
                <a:round/>
                <a:headEnd/>
                <a:tailEnd/>
              </a:ln>
            </p:spPr>
            <p:txBody>
              <a:bodyPr/>
              <a:lstStyle/>
              <a:p>
                <a:endParaRPr lang="en-US"/>
              </a:p>
            </p:txBody>
          </p:sp>
          <p:sp>
            <p:nvSpPr>
              <p:cNvPr id="6692" name="Freeform 632"/>
              <p:cNvSpPr>
                <a:spLocks/>
              </p:cNvSpPr>
              <p:nvPr/>
            </p:nvSpPr>
            <p:spPr bwMode="auto">
              <a:xfrm>
                <a:off x="4314" y="3192"/>
                <a:ext cx="42" cy="45"/>
              </a:xfrm>
              <a:custGeom>
                <a:avLst/>
                <a:gdLst>
                  <a:gd name="T0" fmla="*/ 31 w 42"/>
                  <a:gd name="T1" fmla="*/ 40 h 45"/>
                  <a:gd name="T2" fmla="*/ 16 w 42"/>
                  <a:gd name="T3" fmla="*/ 37 h 45"/>
                  <a:gd name="T4" fmla="*/ 9 w 42"/>
                  <a:gd name="T5" fmla="*/ 24 h 45"/>
                  <a:gd name="T6" fmla="*/ 0 w 42"/>
                  <a:gd name="T7" fmla="*/ 4 h 45"/>
                  <a:gd name="T8" fmla="*/ 9 w 42"/>
                  <a:gd name="T9" fmla="*/ 0 h 45"/>
                  <a:gd name="T10" fmla="*/ 27 w 42"/>
                  <a:gd name="T11" fmla="*/ 22 h 45"/>
                  <a:gd name="T12" fmla="*/ 33 w 42"/>
                  <a:gd name="T13" fmla="*/ 30 h 45"/>
                  <a:gd name="T14" fmla="*/ 18 w 42"/>
                  <a:gd name="T15" fmla="*/ 26 h 45"/>
                  <a:gd name="T16" fmla="*/ 26 w 42"/>
                  <a:gd name="T17" fmla="*/ 34 h 45"/>
                  <a:gd name="T18" fmla="*/ 41 w 42"/>
                  <a:gd name="T19" fmla="*/ 44 h 45"/>
                  <a:gd name="T20" fmla="*/ 31 w 42"/>
                  <a:gd name="T21" fmla="*/ 4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5"/>
                  <a:gd name="T35" fmla="*/ 42 w 42"/>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5">
                    <a:moveTo>
                      <a:pt x="31" y="40"/>
                    </a:moveTo>
                    <a:lnTo>
                      <a:pt x="16" y="37"/>
                    </a:lnTo>
                    <a:lnTo>
                      <a:pt x="9" y="24"/>
                    </a:lnTo>
                    <a:lnTo>
                      <a:pt x="0" y="4"/>
                    </a:lnTo>
                    <a:lnTo>
                      <a:pt x="9" y="0"/>
                    </a:lnTo>
                    <a:lnTo>
                      <a:pt x="27" y="22"/>
                    </a:lnTo>
                    <a:lnTo>
                      <a:pt x="33" y="30"/>
                    </a:lnTo>
                    <a:lnTo>
                      <a:pt x="18" y="26"/>
                    </a:lnTo>
                    <a:lnTo>
                      <a:pt x="26" y="34"/>
                    </a:lnTo>
                    <a:lnTo>
                      <a:pt x="41" y="44"/>
                    </a:lnTo>
                    <a:lnTo>
                      <a:pt x="31" y="40"/>
                    </a:lnTo>
                  </a:path>
                </a:pathLst>
              </a:custGeom>
              <a:solidFill>
                <a:srgbClr val="B5B5B5"/>
              </a:solidFill>
              <a:ln w="9525" cap="rnd">
                <a:noFill/>
                <a:round/>
                <a:headEnd/>
                <a:tailEnd/>
              </a:ln>
            </p:spPr>
            <p:txBody>
              <a:bodyPr/>
              <a:lstStyle/>
              <a:p>
                <a:endParaRPr lang="en-US"/>
              </a:p>
            </p:txBody>
          </p:sp>
          <p:sp>
            <p:nvSpPr>
              <p:cNvPr id="6693" name="Freeform 633"/>
              <p:cNvSpPr>
                <a:spLocks/>
              </p:cNvSpPr>
              <p:nvPr/>
            </p:nvSpPr>
            <p:spPr bwMode="auto">
              <a:xfrm>
                <a:off x="4466" y="3194"/>
                <a:ext cx="44" cy="62"/>
              </a:xfrm>
              <a:custGeom>
                <a:avLst/>
                <a:gdLst>
                  <a:gd name="T0" fmla="*/ 3 w 44"/>
                  <a:gd name="T1" fmla="*/ 0 h 62"/>
                  <a:gd name="T2" fmla="*/ 3 w 44"/>
                  <a:gd name="T3" fmla="*/ 7 h 62"/>
                  <a:gd name="T4" fmla="*/ 8 w 44"/>
                  <a:gd name="T5" fmla="*/ 12 h 62"/>
                  <a:gd name="T6" fmla="*/ 0 w 44"/>
                  <a:gd name="T7" fmla="*/ 31 h 62"/>
                  <a:gd name="T8" fmla="*/ 0 w 44"/>
                  <a:gd name="T9" fmla="*/ 39 h 62"/>
                  <a:gd name="T10" fmla="*/ 15 w 44"/>
                  <a:gd name="T11" fmla="*/ 61 h 62"/>
                  <a:gd name="T12" fmla="*/ 25 w 44"/>
                  <a:gd name="T13" fmla="*/ 56 h 62"/>
                  <a:gd name="T14" fmla="*/ 37 w 44"/>
                  <a:gd name="T15" fmla="*/ 45 h 62"/>
                  <a:gd name="T16" fmla="*/ 40 w 44"/>
                  <a:gd name="T17" fmla="*/ 39 h 62"/>
                  <a:gd name="T18" fmla="*/ 43 w 44"/>
                  <a:gd name="T19" fmla="*/ 31 h 62"/>
                  <a:gd name="T20" fmla="*/ 40 w 44"/>
                  <a:gd name="T21" fmla="*/ 30 h 62"/>
                  <a:gd name="T22" fmla="*/ 31 w 44"/>
                  <a:gd name="T23" fmla="*/ 12 h 62"/>
                  <a:gd name="T24" fmla="*/ 3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3" y="0"/>
                    </a:moveTo>
                    <a:lnTo>
                      <a:pt x="3" y="7"/>
                    </a:lnTo>
                    <a:lnTo>
                      <a:pt x="8" y="12"/>
                    </a:lnTo>
                    <a:lnTo>
                      <a:pt x="0" y="31"/>
                    </a:lnTo>
                    <a:lnTo>
                      <a:pt x="0" y="39"/>
                    </a:lnTo>
                    <a:lnTo>
                      <a:pt x="15" y="61"/>
                    </a:lnTo>
                    <a:lnTo>
                      <a:pt x="25" y="56"/>
                    </a:lnTo>
                    <a:lnTo>
                      <a:pt x="37" y="45"/>
                    </a:lnTo>
                    <a:lnTo>
                      <a:pt x="40" y="39"/>
                    </a:lnTo>
                    <a:lnTo>
                      <a:pt x="43" y="31"/>
                    </a:lnTo>
                    <a:lnTo>
                      <a:pt x="40" y="30"/>
                    </a:lnTo>
                    <a:lnTo>
                      <a:pt x="31" y="12"/>
                    </a:lnTo>
                    <a:lnTo>
                      <a:pt x="3" y="0"/>
                    </a:lnTo>
                  </a:path>
                </a:pathLst>
              </a:custGeom>
              <a:solidFill>
                <a:srgbClr val="FFC98E"/>
              </a:solidFill>
              <a:ln w="9525" cap="rnd">
                <a:noFill/>
                <a:round/>
                <a:headEnd/>
                <a:tailEnd/>
              </a:ln>
            </p:spPr>
            <p:txBody>
              <a:bodyPr/>
              <a:lstStyle/>
              <a:p>
                <a:endParaRPr lang="en-US"/>
              </a:p>
            </p:txBody>
          </p:sp>
          <p:sp>
            <p:nvSpPr>
              <p:cNvPr id="6694" name="Freeform 634"/>
              <p:cNvSpPr>
                <a:spLocks/>
              </p:cNvSpPr>
              <p:nvPr/>
            </p:nvSpPr>
            <p:spPr bwMode="auto">
              <a:xfrm>
                <a:off x="3971" y="3249"/>
                <a:ext cx="335" cy="322"/>
              </a:xfrm>
              <a:custGeom>
                <a:avLst/>
                <a:gdLst>
                  <a:gd name="T0" fmla="*/ 0 w 335"/>
                  <a:gd name="T1" fmla="*/ 136 h 322"/>
                  <a:gd name="T2" fmla="*/ 10 w 335"/>
                  <a:gd name="T3" fmla="*/ 99 h 322"/>
                  <a:gd name="T4" fmla="*/ 29 w 335"/>
                  <a:gd name="T5" fmla="*/ 78 h 322"/>
                  <a:gd name="T6" fmla="*/ 46 w 335"/>
                  <a:gd name="T7" fmla="*/ 50 h 322"/>
                  <a:gd name="T8" fmla="*/ 61 w 335"/>
                  <a:gd name="T9" fmla="*/ 23 h 322"/>
                  <a:gd name="T10" fmla="*/ 83 w 335"/>
                  <a:gd name="T11" fmla="*/ 9 h 322"/>
                  <a:gd name="T12" fmla="*/ 123 w 335"/>
                  <a:gd name="T13" fmla="*/ 0 h 322"/>
                  <a:gd name="T14" fmla="*/ 223 w 335"/>
                  <a:gd name="T15" fmla="*/ 62 h 322"/>
                  <a:gd name="T16" fmla="*/ 246 w 335"/>
                  <a:gd name="T17" fmla="*/ 186 h 322"/>
                  <a:gd name="T18" fmla="*/ 246 w 335"/>
                  <a:gd name="T19" fmla="*/ 238 h 322"/>
                  <a:gd name="T20" fmla="*/ 282 w 335"/>
                  <a:gd name="T21" fmla="*/ 236 h 322"/>
                  <a:gd name="T22" fmla="*/ 318 w 335"/>
                  <a:gd name="T23" fmla="*/ 231 h 322"/>
                  <a:gd name="T24" fmla="*/ 330 w 335"/>
                  <a:gd name="T25" fmla="*/ 249 h 322"/>
                  <a:gd name="T26" fmla="*/ 334 w 335"/>
                  <a:gd name="T27" fmla="*/ 281 h 322"/>
                  <a:gd name="T28" fmla="*/ 145 w 335"/>
                  <a:gd name="T29" fmla="*/ 321 h 322"/>
                  <a:gd name="T30" fmla="*/ 61 w 335"/>
                  <a:gd name="T31" fmla="*/ 276 h 322"/>
                  <a:gd name="T32" fmla="*/ 9 w 335"/>
                  <a:gd name="T33" fmla="*/ 179 h 322"/>
                  <a:gd name="T34" fmla="*/ 0 w 335"/>
                  <a:gd name="T35" fmla="*/ 136 h 3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5"/>
                  <a:gd name="T55" fmla="*/ 0 h 322"/>
                  <a:gd name="T56" fmla="*/ 335 w 335"/>
                  <a:gd name="T57" fmla="*/ 322 h 3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5" h="322">
                    <a:moveTo>
                      <a:pt x="0" y="136"/>
                    </a:moveTo>
                    <a:lnTo>
                      <a:pt x="10" y="99"/>
                    </a:lnTo>
                    <a:lnTo>
                      <a:pt x="29" y="78"/>
                    </a:lnTo>
                    <a:lnTo>
                      <a:pt x="46" y="50"/>
                    </a:lnTo>
                    <a:lnTo>
                      <a:pt x="61" y="23"/>
                    </a:lnTo>
                    <a:lnTo>
                      <a:pt x="83" y="9"/>
                    </a:lnTo>
                    <a:lnTo>
                      <a:pt x="123" y="0"/>
                    </a:lnTo>
                    <a:lnTo>
                      <a:pt x="223" y="62"/>
                    </a:lnTo>
                    <a:lnTo>
                      <a:pt x="246" y="186"/>
                    </a:lnTo>
                    <a:lnTo>
                      <a:pt x="246" y="238"/>
                    </a:lnTo>
                    <a:lnTo>
                      <a:pt x="282" y="236"/>
                    </a:lnTo>
                    <a:lnTo>
                      <a:pt x="318" y="231"/>
                    </a:lnTo>
                    <a:lnTo>
                      <a:pt x="330" y="249"/>
                    </a:lnTo>
                    <a:lnTo>
                      <a:pt x="334" y="281"/>
                    </a:lnTo>
                    <a:lnTo>
                      <a:pt x="145" y="321"/>
                    </a:lnTo>
                    <a:lnTo>
                      <a:pt x="61" y="276"/>
                    </a:lnTo>
                    <a:lnTo>
                      <a:pt x="9" y="179"/>
                    </a:lnTo>
                    <a:lnTo>
                      <a:pt x="0" y="136"/>
                    </a:lnTo>
                  </a:path>
                </a:pathLst>
              </a:custGeom>
              <a:solidFill>
                <a:srgbClr val="515151"/>
              </a:solidFill>
              <a:ln w="9525" cap="rnd">
                <a:noFill/>
                <a:round/>
                <a:headEnd/>
                <a:tailEnd/>
              </a:ln>
            </p:spPr>
            <p:txBody>
              <a:bodyPr/>
              <a:lstStyle/>
              <a:p>
                <a:endParaRPr lang="en-US"/>
              </a:p>
            </p:txBody>
          </p:sp>
          <p:sp>
            <p:nvSpPr>
              <p:cNvPr id="6695" name="Freeform 635"/>
              <p:cNvSpPr>
                <a:spLocks/>
              </p:cNvSpPr>
              <p:nvPr/>
            </p:nvSpPr>
            <p:spPr bwMode="auto">
              <a:xfrm>
                <a:off x="4271" y="3436"/>
                <a:ext cx="166" cy="75"/>
              </a:xfrm>
              <a:custGeom>
                <a:avLst/>
                <a:gdLst>
                  <a:gd name="T0" fmla="*/ 2 w 166"/>
                  <a:gd name="T1" fmla="*/ 21 h 75"/>
                  <a:gd name="T2" fmla="*/ 0 w 166"/>
                  <a:gd name="T3" fmla="*/ 32 h 75"/>
                  <a:gd name="T4" fmla="*/ 4 w 166"/>
                  <a:gd name="T5" fmla="*/ 36 h 75"/>
                  <a:gd name="T6" fmla="*/ 25 w 166"/>
                  <a:gd name="T7" fmla="*/ 48 h 75"/>
                  <a:gd name="T8" fmla="*/ 137 w 166"/>
                  <a:gd name="T9" fmla="*/ 74 h 75"/>
                  <a:gd name="T10" fmla="*/ 148 w 166"/>
                  <a:gd name="T11" fmla="*/ 70 h 75"/>
                  <a:gd name="T12" fmla="*/ 156 w 166"/>
                  <a:gd name="T13" fmla="*/ 66 h 75"/>
                  <a:gd name="T14" fmla="*/ 158 w 166"/>
                  <a:gd name="T15" fmla="*/ 60 h 75"/>
                  <a:gd name="T16" fmla="*/ 161 w 166"/>
                  <a:gd name="T17" fmla="*/ 57 h 75"/>
                  <a:gd name="T18" fmla="*/ 165 w 166"/>
                  <a:gd name="T19" fmla="*/ 51 h 75"/>
                  <a:gd name="T20" fmla="*/ 162 w 166"/>
                  <a:gd name="T21" fmla="*/ 46 h 75"/>
                  <a:gd name="T22" fmla="*/ 161 w 166"/>
                  <a:gd name="T23" fmla="*/ 41 h 75"/>
                  <a:gd name="T24" fmla="*/ 161 w 166"/>
                  <a:gd name="T25" fmla="*/ 36 h 75"/>
                  <a:gd name="T26" fmla="*/ 159 w 166"/>
                  <a:gd name="T27" fmla="*/ 33 h 75"/>
                  <a:gd name="T28" fmla="*/ 156 w 166"/>
                  <a:gd name="T29" fmla="*/ 31 h 75"/>
                  <a:gd name="T30" fmla="*/ 154 w 166"/>
                  <a:gd name="T31" fmla="*/ 28 h 75"/>
                  <a:gd name="T32" fmla="*/ 120 w 166"/>
                  <a:gd name="T33" fmla="*/ 14 h 75"/>
                  <a:gd name="T34" fmla="*/ 114 w 166"/>
                  <a:gd name="T35" fmla="*/ 16 h 75"/>
                  <a:gd name="T36" fmla="*/ 103 w 166"/>
                  <a:gd name="T37" fmla="*/ 26 h 75"/>
                  <a:gd name="T38" fmla="*/ 75 w 166"/>
                  <a:gd name="T39" fmla="*/ 36 h 75"/>
                  <a:gd name="T40" fmla="*/ 67 w 166"/>
                  <a:gd name="T41" fmla="*/ 38 h 75"/>
                  <a:gd name="T42" fmla="*/ 75 w 166"/>
                  <a:gd name="T43" fmla="*/ 26 h 75"/>
                  <a:gd name="T44" fmla="*/ 77 w 166"/>
                  <a:gd name="T45" fmla="*/ 19 h 75"/>
                  <a:gd name="T46" fmla="*/ 70 w 166"/>
                  <a:gd name="T47" fmla="*/ 14 h 75"/>
                  <a:gd name="T48" fmla="*/ 64 w 166"/>
                  <a:gd name="T49" fmla="*/ 7 h 75"/>
                  <a:gd name="T50" fmla="*/ 43 w 166"/>
                  <a:gd name="T51" fmla="*/ 0 h 75"/>
                  <a:gd name="T52" fmla="*/ 37 w 166"/>
                  <a:gd name="T53" fmla="*/ 0 h 75"/>
                  <a:gd name="T54" fmla="*/ 19 w 166"/>
                  <a:gd name="T55" fmla="*/ 8 h 75"/>
                  <a:gd name="T56" fmla="*/ 2 w 166"/>
                  <a:gd name="T57" fmla="*/ 21 h 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75"/>
                  <a:gd name="T89" fmla="*/ 166 w 166"/>
                  <a:gd name="T90" fmla="*/ 75 h 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75">
                    <a:moveTo>
                      <a:pt x="2" y="21"/>
                    </a:moveTo>
                    <a:lnTo>
                      <a:pt x="0" y="32"/>
                    </a:lnTo>
                    <a:lnTo>
                      <a:pt x="4" y="36"/>
                    </a:lnTo>
                    <a:lnTo>
                      <a:pt x="25" y="48"/>
                    </a:lnTo>
                    <a:lnTo>
                      <a:pt x="137" y="74"/>
                    </a:lnTo>
                    <a:lnTo>
                      <a:pt x="148" y="70"/>
                    </a:lnTo>
                    <a:lnTo>
                      <a:pt x="156" y="66"/>
                    </a:lnTo>
                    <a:lnTo>
                      <a:pt x="158" y="60"/>
                    </a:lnTo>
                    <a:lnTo>
                      <a:pt x="161" y="57"/>
                    </a:lnTo>
                    <a:lnTo>
                      <a:pt x="165" y="51"/>
                    </a:lnTo>
                    <a:lnTo>
                      <a:pt x="162" y="46"/>
                    </a:lnTo>
                    <a:lnTo>
                      <a:pt x="161" y="41"/>
                    </a:lnTo>
                    <a:lnTo>
                      <a:pt x="161" y="36"/>
                    </a:lnTo>
                    <a:lnTo>
                      <a:pt x="159" y="33"/>
                    </a:lnTo>
                    <a:lnTo>
                      <a:pt x="156" y="31"/>
                    </a:lnTo>
                    <a:lnTo>
                      <a:pt x="154" y="28"/>
                    </a:lnTo>
                    <a:lnTo>
                      <a:pt x="120" y="14"/>
                    </a:lnTo>
                    <a:lnTo>
                      <a:pt x="114" y="16"/>
                    </a:lnTo>
                    <a:lnTo>
                      <a:pt x="103" y="26"/>
                    </a:lnTo>
                    <a:lnTo>
                      <a:pt x="75" y="36"/>
                    </a:lnTo>
                    <a:lnTo>
                      <a:pt x="67" y="38"/>
                    </a:lnTo>
                    <a:lnTo>
                      <a:pt x="75" y="26"/>
                    </a:lnTo>
                    <a:lnTo>
                      <a:pt x="77" y="19"/>
                    </a:lnTo>
                    <a:lnTo>
                      <a:pt x="70" y="14"/>
                    </a:lnTo>
                    <a:lnTo>
                      <a:pt x="64" y="7"/>
                    </a:lnTo>
                    <a:lnTo>
                      <a:pt x="43" y="0"/>
                    </a:lnTo>
                    <a:lnTo>
                      <a:pt x="37" y="0"/>
                    </a:lnTo>
                    <a:lnTo>
                      <a:pt x="19" y="8"/>
                    </a:lnTo>
                    <a:lnTo>
                      <a:pt x="2" y="21"/>
                    </a:lnTo>
                  </a:path>
                </a:pathLst>
              </a:custGeom>
              <a:solidFill>
                <a:srgbClr val="FFC98E"/>
              </a:solidFill>
              <a:ln w="9525" cap="rnd">
                <a:noFill/>
                <a:round/>
                <a:headEnd/>
                <a:tailEnd/>
              </a:ln>
            </p:spPr>
            <p:txBody>
              <a:bodyPr/>
              <a:lstStyle/>
              <a:p>
                <a:endParaRPr lang="en-US"/>
              </a:p>
            </p:txBody>
          </p:sp>
          <p:sp>
            <p:nvSpPr>
              <p:cNvPr id="6696" name="Freeform 636"/>
              <p:cNvSpPr>
                <a:spLocks/>
              </p:cNvSpPr>
              <p:nvPr/>
            </p:nvSpPr>
            <p:spPr bwMode="auto">
              <a:xfrm>
                <a:off x="4288" y="3478"/>
                <a:ext cx="40" cy="56"/>
              </a:xfrm>
              <a:custGeom>
                <a:avLst/>
                <a:gdLst>
                  <a:gd name="T0" fmla="*/ 0 w 40"/>
                  <a:gd name="T1" fmla="*/ 3 h 56"/>
                  <a:gd name="T2" fmla="*/ 8 w 40"/>
                  <a:gd name="T3" fmla="*/ 13 h 56"/>
                  <a:gd name="T4" fmla="*/ 16 w 40"/>
                  <a:gd name="T5" fmla="*/ 29 h 56"/>
                  <a:gd name="T6" fmla="*/ 20 w 40"/>
                  <a:gd name="T7" fmla="*/ 44 h 56"/>
                  <a:gd name="T8" fmla="*/ 20 w 40"/>
                  <a:gd name="T9" fmla="*/ 55 h 56"/>
                  <a:gd name="T10" fmla="*/ 32 w 40"/>
                  <a:gd name="T11" fmla="*/ 54 h 56"/>
                  <a:gd name="T12" fmla="*/ 34 w 40"/>
                  <a:gd name="T13" fmla="*/ 42 h 56"/>
                  <a:gd name="T14" fmla="*/ 39 w 40"/>
                  <a:gd name="T15" fmla="*/ 30 h 56"/>
                  <a:gd name="T16" fmla="*/ 34 w 40"/>
                  <a:gd name="T17" fmla="*/ 15 h 56"/>
                  <a:gd name="T18" fmla="*/ 27 w 40"/>
                  <a:gd name="T19" fmla="*/ 3 h 56"/>
                  <a:gd name="T20" fmla="*/ 20 w 40"/>
                  <a:gd name="T21" fmla="*/ 0 h 56"/>
                  <a:gd name="T22" fmla="*/ 0 w 40"/>
                  <a:gd name="T23" fmla="*/ 3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56"/>
                  <a:gd name="T38" fmla="*/ 40 w 40"/>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56">
                    <a:moveTo>
                      <a:pt x="0" y="3"/>
                    </a:moveTo>
                    <a:lnTo>
                      <a:pt x="8" y="13"/>
                    </a:lnTo>
                    <a:lnTo>
                      <a:pt x="16" y="29"/>
                    </a:lnTo>
                    <a:lnTo>
                      <a:pt x="20" y="44"/>
                    </a:lnTo>
                    <a:lnTo>
                      <a:pt x="20" y="55"/>
                    </a:lnTo>
                    <a:lnTo>
                      <a:pt x="32" y="54"/>
                    </a:lnTo>
                    <a:lnTo>
                      <a:pt x="34" y="42"/>
                    </a:lnTo>
                    <a:lnTo>
                      <a:pt x="39" y="30"/>
                    </a:lnTo>
                    <a:lnTo>
                      <a:pt x="34" y="15"/>
                    </a:lnTo>
                    <a:lnTo>
                      <a:pt x="27" y="3"/>
                    </a:lnTo>
                    <a:lnTo>
                      <a:pt x="20" y="0"/>
                    </a:lnTo>
                    <a:lnTo>
                      <a:pt x="0" y="3"/>
                    </a:lnTo>
                  </a:path>
                </a:pathLst>
              </a:custGeom>
              <a:solidFill>
                <a:srgbClr val="FFFFFF"/>
              </a:solidFill>
              <a:ln w="9525" cap="rnd">
                <a:noFill/>
                <a:round/>
                <a:headEnd/>
                <a:tailEnd/>
              </a:ln>
            </p:spPr>
            <p:txBody>
              <a:bodyPr/>
              <a:lstStyle/>
              <a:p>
                <a:endParaRPr lang="en-US"/>
              </a:p>
            </p:txBody>
          </p:sp>
          <p:sp>
            <p:nvSpPr>
              <p:cNvPr id="6697" name="Freeform 637"/>
              <p:cNvSpPr>
                <a:spLocks/>
              </p:cNvSpPr>
              <p:nvPr/>
            </p:nvSpPr>
            <p:spPr bwMode="auto">
              <a:xfrm>
                <a:off x="4268" y="3431"/>
                <a:ext cx="40" cy="27"/>
              </a:xfrm>
              <a:custGeom>
                <a:avLst/>
                <a:gdLst>
                  <a:gd name="T0" fmla="*/ 5 w 40"/>
                  <a:gd name="T1" fmla="*/ 26 h 27"/>
                  <a:gd name="T2" fmla="*/ 39 w 40"/>
                  <a:gd name="T3" fmla="*/ 5 h 27"/>
                  <a:gd name="T4" fmla="*/ 32 w 40"/>
                  <a:gd name="T5" fmla="*/ 1 h 27"/>
                  <a:gd name="T6" fmla="*/ 21 w 40"/>
                  <a:gd name="T7" fmla="*/ 0 h 27"/>
                  <a:gd name="T8" fmla="*/ 8 w 40"/>
                  <a:gd name="T9" fmla="*/ 4 h 27"/>
                  <a:gd name="T10" fmla="*/ 0 w 40"/>
                  <a:gd name="T11" fmla="*/ 12 h 27"/>
                  <a:gd name="T12" fmla="*/ 0 w 40"/>
                  <a:gd name="T13" fmla="*/ 23 h 27"/>
                  <a:gd name="T14" fmla="*/ 5 w 40"/>
                  <a:gd name="T15" fmla="*/ 26 h 2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7"/>
                  <a:gd name="T26" fmla="*/ 40 w 40"/>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7">
                    <a:moveTo>
                      <a:pt x="5" y="26"/>
                    </a:moveTo>
                    <a:lnTo>
                      <a:pt x="39" y="5"/>
                    </a:lnTo>
                    <a:lnTo>
                      <a:pt x="32" y="1"/>
                    </a:lnTo>
                    <a:lnTo>
                      <a:pt x="21" y="0"/>
                    </a:lnTo>
                    <a:lnTo>
                      <a:pt x="8" y="4"/>
                    </a:lnTo>
                    <a:lnTo>
                      <a:pt x="0" y="12"/>
                    </a:lnTo>
                    <a:lnTo>
                      <a:pt x="0" y="23"/>
                    </a:lnTo>
                    <a:lnTo>
                      <a:pt x="5" y="26"/>
                    </a:lnTo>
                  </a:path>
                </a:pathLst>
              </a:custGeom>
              <a:solidFill>
                <a:srgbClr val="FFFFFF"/>
              </a:solidFill>
              <a:ln w="9525" cap="rnd">
                <a:noFill/>
                <a:round/>
                <a:headEnd/>
                <a:tailEnd/>
              </a:ln>
            </p:spPr>
            <p:txBody>
              <a:bodyPr/>
              <a:lstStyle/>
              <a:p>
                <a:endParaRPr lang="en-US"/>
              </a:p>
            </p:txBody>
          </p:sp>
          <p:sp>
            <p:nvSpPr>
              <p:cNvPr id="6698" name="Freeform 638"/>
              <p:cNvSpPr>
                <a:spLocks/>
              </p:cNvSpPr>
              <p:nvPr/>
            </p:nvSpPr>
            <p:spPr bwMode="auto">
              <a:xfrm>
                <a:off x="4102" y="3237"/>
                <a:ext cx="105" cy="251"/>
              </a:xfrm>
              <a:custGeom>
                <a:avLst/>
                <a:gdLst>
                  <a:gd name="T0" fmla="*/ 0 w 105"/>
                  <a:gd name="T1" fmla="*/ 26 h 251"/>
                  <a:gd name="T2" fmla="*/ 13 w 105"/>
                  <a:gd name="T3" fmla="*/ 43 h 251"/>
                  <a:gd name="T4" fmla="*/ 26 w 105"/>
                  <a:gd name="T5" fmla="*/ 67 h 251"/>
                  <a:gd name="T6" fmla="*/ 43 w 105"/>
                  <a:gd name="T7" fmla="*/ 109 h 251"/>
                  <a:gd name="T8" fmla="*/ 57 w 105"/>
                  <a:gd name="T9" fmla="*/ 148 h 251"/>
                  <a:gd name="T10" fmla="*/ 68 w 105"/>
                  <a:gd name="T11" fmla="*/ 195 h 251"/>
                  <a:gd name="T12" fmla="*/ 75 w 105"/>
                  <a:gd name="T13" fmla="*/ 250 h 251"/>
                  <a:gd name="T14" fmla="*/ 98 w 105"/>
                  <a:gd name="T15" fmla="*/ 248 h 251"/>
                  <a:gd name="T16" fmla="*/ 104 w 105"/>
                  <a:gd name="T17" fmla="*/ 206 h 251"/>
                  <a:gd name="T18" fmla="*/ 98 w 105"/>
                  <a:gd name="T19" fmla="*/ 136 h 251"/>
                  <a:gd name="T20" fmla="*/ 90 w 105"/>
                  <a:gd name="T21" fmla="*/ 96 h 251"/>
                  <a:gd name="T22" fmla="*/ 76 w 105"/>
                  <a:gd name="T23" fmla="*/ 60 h 251"/>
                  <a:gd name="T24" fmla="*/ 61 w 105"/>
                  <a:gd name="T25" fmla="*/ 39 h 251"/>
                  <a:gd name="T26" fmla="*/ 36 w 105"/>
                  <a:gd name="T27" fmla="*/ 16 h 251"/>
                  <a:gd name="T28" fmla="*/ 19 w 105"/>
                  <a:gd name="T29" fmla="*/ 0 h 251"/>
                  <a:gd name="T30" fmla="*/ 0 w 105"/>
                  <a:gd name="T31" fmla="*/ 2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251"/>
                  <a:gd name="T50" fmla="*/ 105 w 105"/>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251">
                    <a:moveTo>
                      <a:pt x="0" y="26"/>
                    </a:moveTo>
                    <a:lnTo>
                      <a:pt x="13" y="43"/>
                    </a:lnTo>
                    <a:lnTo>
                      <a:pt x="26" y="67"/>
                    </a:lnTo>
                    <a:lnTo>
                      <a:pt x="43" y="109"/>
                    </a:lnTo>
                    <a:lnTo>
                      <a:pt x="57" y="148"/>
                    </a:lnTo>
                    <a:lnTo>
                      <a:pt x="68" y="195"/>
                    </a:lnTo>
                    <a:lnTo>
                      <a:pt x="75" y="250"/>
                    </a:lnTo>
                    <a:lnTo>
                      <a:pt x="98" y="248"/>
                    </a:lnTo>
                    <a:lnTo>
                      <a:pt x="104" y="206"/>
                    </a:lnTo>
                    <a:lnTo>
                      <a:pt x="98" y="136"/>
                    </a:lnTo>
                    <a:lnTo>
                      <a:pt x="90" y="96"/>
                    </a:lnTo>
                    <a:lnTo>
                      <a:pt x="76" y="60"/>
                    </a:lnTo>
                    <a:lnTo>
                      <a:pt x="61" y="39"/>
                    </a:lnTo>
                    <a:lnTo>
                      <a:pt x="36" y="16"/>
                    </a:lnTo>
                    <a:lnTo>
                      <a:pt x="19" y="0"/>
                    </a:lnTo>
                    <a:lnTo>
                      <a:pt x="0" y="26"/>
                    </a:lnTo>
                  </a:path>
                </a:pathLst>
              </a:custGeom>
              <a:solidFill>
                <a:srgbClr val="FFFFFF"/>
              </a:solidFill>
              <a:ln w="9525" cap="rnd">
                <a:noFill/>
                <a:round/>
                <a:headEnd/>
                <a:tailEnd/>
              </a:ln>
            </p:spPr>
            <p:txBody>
              <a:bodyPr/>
              <a:lstStyle/>
              <a:p>
                <a:endParaRPr lang="en-US"/>
              </a:p>
            </p:txBody>
          </p:sp>
          <p:sp>
            <p:nvSpPr>
              <p:cNvPr id="6699" name="Freeform 639"/>
              <p:cNvSpPr>
                <a:spLocks/>
              </p:cNvSpPr>
              <p:nvPr/>
            </p:nvSpPr>
            <p:spPr bwMode="auto">
              <a:xfrm>
                <a:off x="4156" y="3316"/>
                <a:ext cx="31" cy="33"/>
              </a:xfrm>
              <a:custGeom>
                <a:avLst/>
                <a:gdLst>
                  <a:gd name="T0" fmla="*/ 0 w 31"/>
                  <a:gd name="T1" fmla="*/ 30 h 33"/>
                  <a:gd name="T2" fmla="*/ 8 w 31"/>
                  <a:gd name="T3" fmla="*/ 22 h 33"/>
                  <a:gd name="T4" fmla="*/ 16 w 31"/>
                  <a:gd name="T5" fmla="*/ 12 h 33"/>
                  <a:gd name="T6" fmla="*/ 23 w 31"/>
                  <a:gd name="T7" fmla="*/ 0 h 33"/>
                  <a:gd name="T8" fmla="*/ 30 w 31"/>
                  <a:gd name="T9" fmla="*/ 10 h 33"/>
                  <a:gd name="T10" fmla="*/ 19 w 31"/>
                  <a:gd name="T11" fmla="*/ 20 h 33"/>
                  <a:gd name="T12" fmla="*/ 10 w 31"/>
                  <a:gd name="T13" fmla="*/ 26 h 33"/>
                  <a:gd name="T14" fmla="*/ 0 w 31"/>
                  <a:gd name="T15" fmla="*/ 32 h 33"/>
                  <a:gd name="T16" fmla="*/ 0 w 31"/>
                  <a:gd name="T17" fmla="*/ 3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3"/>
                  <a:gd name="T29" fmla="*/ 31 w 31"/>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3">
                    <a:moveTo>
                      <a:pt x="0" y="30"/>
                    </a:moveTo>
                    <a:lnTo>
                      <a:pt x="8" y="22"/>
                    </a:lnTo>
                    <a:lnTo>
                      <a:pt x="16" y="12"/>
                    </a:lnTo>
                    <a:lnTo>
                      <a:pt x="23" y="0"/>
                    </a:lnTo>
                    <a:lnTo>
                      <a:pt x="30" y="10"/>
                    </a:lnTo>
                    <a:lnTo>
                      <a:pt x="19" y="20"/>
                    </a:lnTo>
                    <a:lnTo>
                      <a:pt x="10" y="26"/>
                    </a:lnTo>
                    <a:lnTo>
                      <a:pt x="0" y="32"/>
                    </a:lnTo>
                    <a:lnTo>
                      <a:pt x="0" y="30"/>
                    </a:lnTo>
                  </a:path>
                </a:pathLst>
              </a:custGeom>
              <a:solidFill>
                <a:srgbClr val="B5B5B5"/>
              </a:solidFill>
              <a:ln w="9525" cap="rnd">
                <a:noFill/>
                <a:round/>
                <a:headEnd/>
                <a:tailEnd/>
              </a:ln>
            </p:spPr>
            <p:txBody>
              <a:bodyPr/>
              <a:lstStyle/>
              <a:p>
                <a:endParaRPr lang="en-US"/>
              </a:p>
            </p:txBody>
          </p:sp>
          <p:sp>
            <p:nvSpPr>
              <p:cNvPr id="6700" name="Freeform 640"/>
              <p:cNvSpPr>
                <a:spLocks/>
              </p:cNvSpPr>
              <p:nvPr/>
            </p:nvSpPr>
            <p:spPr bwMode="auto">
              <a:xfrm>
                <a:off x="4179" y="3312"/>
                <a:ext cx="27" cy="176"/>
              </a:xfrm>
              <a:custGeom>
                <a:avLst/>
                <a:gdLst>
                  <a:gd name="T0" fmla="*/ 0 w 27"/>
                  <a:gd name="T1" fmla="*/ 16 h 176"/>
                  <a:gd name="T2" fmla="*/ 2 w 27"/>
                  <a:gd name="T3" fmla="*/ 33 h 176"/>
                  <a:gd name="T4" fmla="*/ 2 w 27"/>
                  <a:gd name="T5" fmla="*/ 57 h 176"/>
                  <a:gd name="T6" fmla="*/ 4 w 27"/>
                  <a:gd name="T7" fmla="*/ 79 h 176"/>
                  <a:gd name="T8" fmla="*/ 4 w 27"/>
                  <a:gd name="T9" fmla="*/ 92 h 176"/>
                  <a:gd name="T10" fmla="*/ 4 w 27"/>
                  <a:gd name="T11" fmla="*/ 108 h 176"/>
                  <a:gd name="T12" fmla="*/ 1 w 27"/>
                  <a:gd name="T13" fmla="*/ 136 h 176"/>
                  <a:gd name="T14" fmla="*/ 10 w 27"/>
                  <a:gd name="T15" fmla="*/ 175 h 176"/>
                  <a:gd name="T16" fmla="*/ 20 w 27"/>
                  <a:gd name="T17" fmla="*/ 158 h 176"/>
                  <a:gd name="T18" fmla="*/ 26 w 27"/>
                  <a:gd name="T19" fmla="*/ 92 h 176"/>
                  <a:gd name="T20" fmla="*/ 13 w 27"/>
                  <a:gd name="T21" fmla="*/ 22 h 176"/>
                  <a:gd name="T22" fmla="*/ 2 w 27"/>
                  <a:gd name="T23" fmla="*/ 0 h 176"/>
                  <a:gd name="T24" fmla="*/ 0 w 27"/>
                  <a:gd name="T25" fmla="*/ 16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76"/>
                  <a:gd name="T41" fmla="*/ 27 w 27"/>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76">
                    <a:moveTo>
                      <a:pt x="0" y="16"/>
                    </a:moveTo>
                    <a:lnTo>
                      <a:pt x="2" y="33"/>
                    </a:lnTo>
                    <a:lnTo>
                      <a:pt x="2" y="57"/>
                    </a:lnTo>
                    <a:lnTo>
                      <a:pt x="4" y="79"/>
                    </a:lnTo>
                    <a:lnTo>
                      <a:pt x="4" y="92"/>
                    </a:lnTo>
                    <a:lnTo>
                      <a:pt x="4" y="108"/>
                    </a:lnTo>
                    <a:lnTo>
                      <a:pt x="1" y="136"/>
                    </a:lnTo>
                    <a:lnTo>
                      <a:pt x="10" y="175"/>
                    </a:lnTo>
                    <a:lnTo>
                      <a:pt x="20" y="158"/>
                    </a:lnTo>
                    <a:lnTo>
                      <a:pt x="26" y="92"/>
                    </a:lnTo>
                    <a:lnTo>
                      <a:pt x="13" y="22"/>
                    </a:lnTo>
                    <a:lnTo>
                      <a:pt x="2" y="0"/>
                    </a:lnTo>
                    <a:lnTo>
                      <a:pt x="0" y="16"/>
                    </a:lnTo>
                  </a:path>
                </a:pathLst>
              </a:custGeom>
              <a:solidFill>
                <a:srgbClr val="B5B5B5"/>
              </a:solidFill>
              <a:ln w="9525" cap="rnd">
                <a:noFill/>
                <a:round/>
                <a:headEnd/>
                <a:tailEnd/>
              </a:ln>
            </p:spPr>
            <p:txBody>
              <a:bodyPr/>
              <a:lstStyle/>
              <a:p>
                <a:endParaRPr lang="en-US"/>
              </a:p>
            </p:txBody>
          </p:sp>
          <p:sp>
            <p:nvSpPr>
              <p:cNvPr id="6701" name="Freeform 641"/>
              <p:cNvSpPr>
                <a:spLocks/>
              </p:cNvSpPr>
              <p:nvPr/>
            </p:nvSpPr>
            <p:spPr bwMode="auto">
              <a:xfrm>
                <a:off x="4178" y="3299"/>
                <a:ext cx="51" cy="186"/>
              </a:xfrm>
              <a:custGeom>
                <a:avLst/>
                <a:gdLst>
                  <a:gd name="T0" fmla="*/ 0 w 51"/>
                  <a:gd name="T1" fmla="*/ 0 h 186"/>
                  <a:gd name="T2" fmla="*/ 0 w 51"/>
                  <a:gd name="T3" fmla="*/ 19 h 186"/>
                  <a:gd name="T4" fmla="*/ 11 w 51"/>
                  <a:gd name="T5" fmla="*/ 33 h 186"/>
                  <a:gd name="T6" fmla="*/ 17 w 51"/>
                  <a:gd name="T7" fmla="*/ 79 h 186"/>
                  <a:gd name="T8" fmla="*/ 21 w 51"/>
                  <a:gd name="T9" fmla="*/ 128 h 186"/>
                  <a:gd name="T10" fmla="*/ 21 w 51"/>
                  <a:gd name="T11" fmla="*/ 169 h 186"/>
                  <a:gd name="T12" fmla="*/ 42 w 51"/>
                  <a:gd name="T13" fmla="*/ 185 h 186"/>
                  <a:gd name="T14" fmla="*/ 47 w 51"/>
                  <a:gd name="T15" fmla="*/ 143 h 186"/>
                  <a:gd name="T16" fmla="*/ 50 w 51"/>
                  <a:gd name="T17" fmla="*/ 103 h 186"/>
                  <a:gd name="T18" fmla="*/ 44 w 51"/>
                  <a:gd name="T19" fmla="*/ 71 h 186"/>
                  <a:gd name="T20" fmla="*/ 32 w 51"/>
                  <a:gd name="T21" fmla="*/ 43 h 186"/>
                  <a:gd name="T22" fmla="*/ 19 w 51"/>
                  <a:gd name="T23" fmla="*/ 12 h 186"/>
                  <a:gd name="T24" fmla="*/ 7 w 51"/>
                  <a:gd name="T25" fmla="*/ 0 h 186"/>
                  <a:gd name="T26" fmla="*/ 0 w 51"/>
                  <a:gd name="T27" fmla="*/ 0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86"/>
                  <a:gd name="T44" fmla="*/ 51 w 51"/>
                  <a:gd name="T45" fmla="*/ 186 h 1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86">
                    <a:moveTo>
                      <a:pt x="0" y="0"/>
                    </a:moveTo>
                    <a:lnTo>
                      <a:pt x="0" y="19"/>
                    </a:lnTo>
                    <a:lnTo>
                      <a:pt x="11" y="33"/>
                    </a:lnTo>
                    <a:lnTo>
                      <a:pt x="17" y="79"/>
                    </a:lnTo>
                    <a:lnTo>
                      <a:pt x="21" y="128"/>
                    </a:lnTo>
                    <a:lnTo>
                      <a:pt x="21" y="169"/>
                    </a:lnTo>
                    <a:lnTo>
                      <a:pt x="42" y="185"/>
                    </a:lnTo>
                    <a:lnTo>
                      <a:pt x="47" y="143"/>
                    </a:lnTo>
                    <a:lnTo>
                      <a:pt x="50" y="103"/>
                    </a:lnTo>
                    <a:lnTo>
                      <a:pt x="44" y="71"/>
                    </a:lnTo>
                    <a:lnTo>
                      <a:pt x="32" y="43"/>
                    </a:lnTo>
                    <a:lnTo>
                      <a:pt x="19" y="12"/>
                    </a:lnTo>
                    <a:lnTo>
                      <a:pt x="7" y="0"/>
                    </a:lnTo>
                    <a:lnTo>
                      <a:pt x="0" y="0"/>
                    </a:lnTo>
                  </a:path>
                </a:pathLst>
              </a:custGeom>
              <a:solidFill>
                <a:srgbClr val="FFEA00"/>
              </a:solidFill>
              <a:ln w="9525" cap="rnd">
                <a:noFill/>
                <a:round/>
                <a:headEnd/>
                <a:tailEnd/>
              </a:ln>
            </p:spPr>
            <p:txBody>
              <a:bodyPr/>
              <a:lstStyle/>
              <a:p>
                <a:endParaRPr lang="en-US"/>
              </a:p>
            </p:txBody>
          </p:sp>
          <p:sp>
            <p:nvSpPr>
              <p:cNvPr id="6702" name="Freeform 642"/>
              <p:cNvSpPr>
                <a:spLocks/>
              </p:cNvSpPr>
              <p:nvPr/>
            </p:nvSpPr>
            <p:spPr bwMode="auto">
              <a:xfrm>
                <a:off x="4095" y="3154"/>
                <a:ext cx="165" cy="144"/>
              </a:xfrm>
              <a:custGeom>
                <a:avLst/>
                <a:gdLst>
                  <a:gd name="T0" fmla="*/ 140 w 165"/>
                  <a:gd name="T1" fmla="*/ 8 h 144"/>
                  <a:gd name="T2" fmla="*/ 146 w 165"/>
                  <a:gd name="T3" fmla="*/ 19 h 144"/>
                  <a:gd name="T4" fmla="*/ 149 w 165"/>
                  <a:gd name="T5" fmla="*/ 27 h 144"/>
                  <a:gd name="T6" fmla="*/ 152 w 165"/>
                  <a:gd name="T7" fmla="*/ 49 h 144"/>
                  <a:gd name="T8" fmla="*/ 151 w 165"/>
                  <a:gd name="T9" fmla="*/ 59 h 144"/>
                  <a:gd name="T10" fmla="*/ 154 w 165"/>
                  <a:gd name="T11" fmla="*/ 64 h 144"/>
                  <a:gd name="T12" fmla="*/ 160 w 165"/>
                  <a:gd name="T13" fmla="*/ 76 h 144"/>
                  <a:gd name="T14" fmla="*/ 164 w 165"/>
                  <a:gd name="T15" fmla="*/ 81 h 144"/>
                  <a:gd name="T16" fmla="*/ 162 w 165"/>
                  <a:gd name="T17" fmla="*/ 84 h 144"/>
                  <a:gd name="T18" fmla="*/ 144 w 165"/>
                  <a:gd name="T19" fmla="*/ 86 h 144"/>
                  <a:gd name="T20" fmla="*/ 143 w 165"/>
                  <a:gd name="T21" fmla="*/ 89 h 144"/>
                  <a:gd name="T22" fmla="*/ 143 w 165"/>
                  <a:gd name="T23" fmla="*/ 96 h 144"/>
                  <a:gd name="T24" fmla="*/ 143 w 165"/>
                  <a:gd name="T25" fmla="*/ 99 h 144"/>
                  <a:gd name="T26" fmla="*/ 140 w 165"/>
                  <a:gd name="T27" fmla="*/ 101 h 144"/>
                  <a:gd name="T28" fmla="*/ 143 w 165"/>
                  <a:gd name="T29" fmla="*/ 103 h 144"/>
                  <a:gd name="T30" fmla="*/ 143 w 165"/>
                  <a:gd name="T31" fmla="*/ 108 h 144"/>
                  <a:gd name="T32" fmla="*/ 138 w 165"/>
                  <a:gd name="T33" fmla="*/ 110 h 144"/>
                  <a:gd name="T34" fmla="*/ 140 w 165"/>
                  <a:gd name="T35" fmla="*/ 114 h 144"/>
                  <a:gd name="T36" fmla="*/ 143 w 165"/>
                  <a:gd name="T37" fmla="*/ 126 h 144"/>
                  <a:gd name="T38" fmla="*/ 140 w 165"/>
                  <a:gd name="T39" fmla="*/ 130 h 144"/>
                  <a:gd name="T40" fmla="*/ 132 w 165"/>
                  <a:gd name="T41" fmla="*/ 133 h 144"/>
                  <a:gd name="T42" fmla="*/ 108 w 165"/>
                  <a:gd name="T43" fmla="*/ 131 h 144"/>
                  <a:gd name="T44" fmla="*/ 82 w 165"/>
                  <a:gd name="T45" fmla="*/ 143 h 144"/>
                  <a:gd name="T46" fmla="*/ 54 w 165"/>
                  <a:gd name="T47" fmla="*/ 134 h 144"/>
                  <a:gd name="T48" fmla="*/ 35 w 165"/>
                  <a:gd name="T49" fmla="*/ 123 h 144"/>
                  <a:gd name="T50" fmla="*/ 29 w 165"/>
                  <a:gd name="T51" fmla="*/ 118 h 144"/>
                  <a:gd name="T52" fmla="*/ 17 w 165"/>
                  <a:gd name="T53" fmla="*/ 109 h 144"/>
                  <a:gd name="T54" fmla="*/ 0 w 165"/>
                  <a:gd name="T55" fmla="*/ 88 h 144"/>
                  <a:gd name="T56" fmla="*/ 116 w 165"/>
                  <a:gd name="T57" fmla="*/ 0 h 144"/>
                  <a:gd name="T58" fmla="*/ 140 w 165"/>
                  <a:gd name="T59" fmla="*/ 8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5"/>
                  <a:gd name="T91" fmla="*/ 0 h 144"/>
                  <a:gd name="T92" fmla="*/ 165 w 165"/>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5" h="144">
                    <a:moveTo>
                      <a:pt x="140" y="8"/>
                    </a:moveTo>
                    <a:lnTo>
                      <a:pt x="146" y="19"/>
                    </a:lnTo>
                    <a:lnTo>
                      <a:pt x="149" y="27"/>
                    </a:lnTo>
                    <a:lnTo>
                      <a:pt x="152" y="49"/>
                    </a:lnTo>
                    <a:lnTo>
                      <a:pt x="151" y="59"/>
                    </a:lnTo>
                    <a:lnTo>
                      <a:pt x="154" y="64"/>
                    </a:lnTo>
                    <a:lnTo>
                      <a:pt x="160" y="76"/>
                    </a:lnTo>
                    <a:lnTo>
                      <a:pt x="164" y="81"/>
                    </a:lnTo>
                    <a:lnTo>
                      <a:pt x="162" y="84"/>
                    </a:lnTo>
                    <a:lnTo>
                      <a:pt x="144" y="86"/>
                    </a:lnTo>
                    <a:lnTo>
                      <a:pt x="143" y="89"/>
                    </a:lnTo>
                    <a:lnTo>
                      <a:pt x="143" y="96"/>
                    </a:lnTo>
                    <a:lnTo>
                      <a:pt x="143" y="99"/>
                    </a:lnTo>
                    <a:lnTo>
                      <a:pt x="140" y="101"/>
                    </a:lnTo>
                    <a:lnTo>
                      <a:pt x="143" y="103"/>
                    </a:lnTo>
                    <a:lnTo>
                      <a:pt x="143" y="108"/>
                    </a:lnTo>
                    <a:lnTo>
                      <a:pt x="138" y="110"/>
                    </a:lnTo>
                    <a:lnTo>
                      <a:pt x="140" y="114"/>
                    </a:lnTo>
                    <a:lnTo>
                      <a:pt x="143" y="126"/>
                    </a:lnTo>
                    <a:lnTo>
                      <a:pt x="140" y="130"/>
                    </a:lnTo>
                    <a:lnTo>
                      <a:pt x="132" y="133"/>
                    </a:lnTo>
                    <a:lnTo>
                      <a:pt x="108" y="131"/>
                    </a:lnTo>
                    <a:lnTo>
                      <a:pt x="82" y="143"/>
                    </a:lnTo>
                    <a:lnTo>
                      <a:pt x="54" y="134"/>
                    </a:lnTo>
                    <a:lnTo>
                      <a:pt x="35" y="123"/>
                    </a:lnTo>
                    <a:lnTo>
                      <a:pt x="29" y="118"/>
                    </a:lnTo>
                    <a:lnTo>
                      <a:pt x="17" y="109"/>
                    </a:lnTo>
                    <a:lnTo>
                      <a:pt x="0" y="88"/>
                    </a:lnTo>
                    <a:lnTo>
                      <a:pt x="116" y="0"/>
                    </a:lnTo>
                    <a:lnTo>
                      <a:pt x="140" y="8"/>
                    </a:lnTo>
                  </a:path>
                </a:pathLst>
              </a:custGeom>
              <a:solidFill>
                <a:srgbClr val="FFC98E"/>
              </a:solidFill>
              <a:ln w="9525" cap="rnd">
                <a:noFill/>
                <a:round/>
                <a:headEnd/>
                <a:tailEnd/>
              </a:ln>
            </p:spPr>
            <p:txBody>
              <a:bodyPr/>
              <a:lstStyle/>
              <a:p>
                <a:endParaRPr lang="en-US"/>
              </a:p>
            </p:txBody>
          </p:sp>
          <p:sp>
            <p:nvSpPr>
              <p:cNvPr id="6703" name="Freeform 643"/>
              <p:cNvSpPr>
                <a:spLocks/>
              </p:cNvSpPr>
              <p:nvPr/>
            </p:nvSpPr>
            <p:spPr bwMode="auto">
              <a:xfrm>
                <a:off x="4080" y="3118"/>
                <a:ext cx="179" cy="94"/>
              </a:xfrm>
              <a:custGeom>
                <a:avLst/>
                <a:gdLst>
                  <a:gd name="T0" fmla="*/ 173 w 179"/>
                  <a:gd name="T1" fmla="*/ 43 h 94"/>
                  <a:gd name="T2" fmla="*/ 178 w 179"/>
                  <a:gd name="T3" fmla="*/ 35 h 94"/>
                  <a:gd name="T4" fmla="*/ 161 w 179"/>
                  <a:gd name="T5" fmla="*/ 26 h 94"/>
                  <a:gd name="T6" fmla="*/ 148 w 179"/>
                  <a:gd name="T7" fmla="*/ 24 h 94"/>
                  <a:gd name="T8" fmla="*/ 139 w 179"/>
                  <a:gd name="T9" fmla="*/ 17 h 94"/>
                  <a:gd name="T10" fmla="*/ 105 w 179"/>
                  <a:gd name="T11" fmla="*/ 4 h 94"/>
                  <a:gd name="T12" fmla="*/ 86 w 179"/>
                  <a:gd name="T13" fmla="*/ 7 h 94"/>
                  <a:gd name="T14" fmla="*/ 67 w 179"/>
                  <a:gd name="T15" fmla="*/ 0 h 94"/>
                  <a:gd name="T16" fmla="*/ 42 w 179"/>
                  <a:gd name="T17" fmla="*/ 8 h 94"/>
                  <a:gd name="T18" fmla="*/ 30 w 179"/>
                  <a:gd name="T19" fmla="*/ 22 h 94"/>
                  <a:gd name="T20" fmla="*/ 25 w 179"/>
                  <a:gd name="T21" fmla="*/ 28 h 94"/>
                  <a:gd name="T22" fmla="*/ 14 w 179"/>
                  <a:gd name="T23" fmla="*/ 34 h 94"/>
                  <a:gd name="T24" fmla="*/ 3 w 179"/>
                  <a:gd name="T25" fmla="*/ 48 h 94"/>
                  <a:gd name="T26" fmla="*/ 0 w 179"/>
                  <a:gd name="T27" fmla="*/ 60 h 94"/>
                  <a:gd name="T28" fmla="*/ 0 w 179"/>
                  <a:gd name="T29" fmla="*/ 76 h 94"/>
                  <a:gd name="T30" fmla="*/ 8 w 179"/>
                  <a:gd name="T31" fmla="*/ 93 h 94"/>
                  <a:gd name="T32" fmla="*/ 127 w 179"/>
                  <a:gd name="T33" fmla="*/ 39 h 94"/>
                  <a:gd name="T34" fmla="*/ 145 w 179"/>
                  <a:gd name="T35" fmla="*/ 41 h 94"/>
                  <a:gd name="T36" fmla="*/ 155 w 179"/>
                  <a:gd name="T37" fmla="*/ 44 h 94"/>
                  <a:gd name="T38" fmla="*/ 173 w 179"/>
                  <a:gd name="T39" fmla="*/ 43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9"/>
                  <a:gd name="T61" fmla="*/ 0 h 94"/>
                  <a:gd name="T62" fmla="*/ 179 w 179"/>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9" h="94">
                    <a:moveTo>
                      <a:pt x="173" y="43"/>
                    </a:moveTo>
                    <a:lnTo>
                      <a:pt x="178" y="35"/>
                    </a:lnTo>
                    <a:lnTo>
                      <a:pt x="161" y="26"/>
                    </a:lnTo>
                    <a:lnTo>
                      <a:pt x="148" y="24"/>
                    </a:lnTo>
                    <a:lnTo>
                      <a:pt x="139" y="17"/>
                    </a:lnTo>
                    <a:lnTo>
                      <a:pt x="105" y="4"/>
                    </a:lnTo>
                    <a:lnTo>
                      <a:pt x="86" y="7"/>
                    </a:lnTo>
                    <a:lnTo>
                      <a:pt x="67" y="0"/>
                    </a:lnTo>
                    <a:lnTo>
                      <a:pt x="42" y="8"/>
                    </a:lnTo>
                    <a:lnTo>
                      <a:pt x="30" y="22"/>
                    </a:lnTo>
                    <a:lnTo>
                      <a:pt x="25" y="28"/>
                    </a:lnTo>
                    <a:lnTo>
                      <a:pt x="14" y="34"/>
                    </a:lnTo>
                    <a:lnTo>
                      <a:pt x="3" y="48"/>
                    </a:lnTo>
                    <a:lnTo>
                      <a:pt x="0" y="60"/>
                    </a:lnTo>
                    <a:lnTo>
                      <a:pt x="0" y="76"/>
                    </a:lnTo>
                    <a:lnTo>
                      <a:pt x="8" y="93"/>
                    </a:lnTo>
                    <a:lnTo>
                      <a:pt x="127" y="39"/>
                    </a:lnTo>
                    <a:lnTo>
                      <a:pt x="145" y="41"/>
                    </a:lnTo>
                    <a:lnTo>
                      <a:pt x="155" y="44"/>
                    </a:lnTo>
                    <a:lnTo>
                      <a:pt x="173" y="43"/>
                    </a:lnTo>
                  </a:path>
                </a:pathLst>
              </a:custGeom>
              <a:solidFill>
                <a:srgbClr val="70230C"/>
              </a:solidFill>
              <a:ln w="9525" cap="rnd">
                <a:noFill/>
                <a:round/>
                <a:headEnd/>
                <a:tailEnd/>
              </a:ln>
            </p:spPr>
            <p:txBody>
              <a:bodyPr/>
              <a:lstStyle/>
              <a:p>
                <a:endParaRPr lang="en-US"/>
              </a:p>
            </p:txBody>
          </p:sp>
          <p:sp>
            <p:nvSpPr>
              <p:cNvPr id="6704" name="Freeform 644"/>
              <p:cNvSpPr>
                <a:spLocks/>
              </p:cNvSpPr>
              <p:nvPr/>
            </p:nvSpPr>
            <p:spPr bwMode="auto">
              <a:xfrm>
                <a:off x="4540" y="3125"/>
                <a:ext cx="399" cy="242"/>
              </a:xfrm>
              <a:custGeom>
                <a:avLst/>
                <a:gdLst>
                  <a:gd name="T0" fmla="*/ 178 w 399"/>
                  <a:gd name="T1" fmla="*/ 0 h 242"/>
                  <a:gd name="T2" fmla="*/ 158 w 399"/>
                  <a:gd name="T3" fmla="*/ 8 h 242"/>
                  <a:gd name="T4" fmla="*/ 142 w 399"/>
                  <a:gd name="T5" fmla="*/ 17 h 242"/>
                  <a:gd name="T6" fmla="*/ 115 w 399"/>
                  <a:gd name="T7" fmla="*/ 21 h 242"/>
                  <a:gd name="T8" fmla="*/ 94 w 399"/>
                  <a:gd name="T9" fmla="*/ 28 h 242"/>
                  <a:gd name="T10" fmla="*/ 85 w 399"/>
                  <a:gd name="T11" fmla="*/ 34 h 242"/>
                  <a:gd name="T12" fmla="*/ 79 w 399"/>
                  <a:gd name="T13" fmla="*/ 41 h 242"/>
                  <a:gd name="T14" fmla="*/ 70 w 399"/>
                  <a:gd name="T15" fmla="*/ 57 h 242"/>
                  <a:gd name="T16" fmla="*/ 71 w 399"/>
                  <a:gd name="T17" fmla="*/ 67 h 242"/>
                  <a:gd name="T18" fmla="*/ 60 w 399"/>
                  <a:gd name="T19" fmla="*/ 92 h 242"/>
                  <a:gd name="T20" fmla="*/ 41 w 399"/>
                  <a:gd name="T21" fmla="*/ 119 h 242"/>
                  <a:gd name="T22" fmla="*/ 25 w 399"/>
                  <a:gd name="T23" fmla="*/ 148 h 242"/>
                  <a:gd name="T24" fmla="*/ 12 w 399"/>
                  <a:gd name="T25" fmla="*/ 171 h 242"/>
                  <a:gd name="T26" fmla="*/ 10 w 399"/>
                  <a:gd name="T27" fmla="*/ 179 h 242"/>
                  <a:gd name="T28" fmla="*/ 0 w 399"/>
                  <a:gd name="T29" fmla="*/ 196 h 242"/>
                  <a:gd name="T30" fmla="*/ 2 w 399"/>
                  <a:gd name="T31" fmla="*/ 211 h 242"/>
                  <a:gd name="T32" fmla="*/ 19 w 399"/>
                  <a:gd name="T33" fmla="*/ 227 h 242"/>
                  <a:gd name="T34" fmla="*/ 74 w 399"/>
                  <a:gd name="T35" fmla="*/ 241 h 242"/>
                  <a:gd name="T36" fmla="*/ 110 w 399"/>
                  <a:gd name="T37" fmla="*/ 200 h 242"/>
                  <a:gd name="T38" fmla="*/ 81 w 399"/>
                  <a:gd name="T39" fmla="*/ 186 h 242"/>
                  <a:gd name="T40" fmla="*/ 81 w 399"/>
                  <a:gd name="T41" fmla="*/ 182 h 242"/>
                  <a:gd name="T42" fmla="*/ 79 w 399"/>
                  <a:gd name="T43" fmla="*/ 175 h 242"/>
                  <a:gd name="T44" fmla="*/ 85 w 399"/>
                  <a:gd name="T45" fmla="*/ 166 h 242"/>
                  <a:gd name="T46" fmla="*/ 91 w 399"/>
                  <a:gd name="T47" fmla="*/ 160 h 242"/>
                  <a:gd name="T48" fmla="*/ 110 w 399"/>
                  <a:gd name="T49" fmla="*/ 150 h 242"/>
                  <a:gd name="T50" fmla="*/ 148 w 399"/>
                  <a:gd name="T51" fmla="*/ 196 h 242"/>
                  <a:gd name="T52" fmla="*/ 238 w 399"/>
                  <a:gd name="T53" fmla="*/ 208 h 242"/>
                  <a:gd name="T54" fmla="*/ 282 w 399"/>
                  <a:gd name="T55" fmla="*/ 200 h 242"/>
                  <a:gd name="T56" fmla="*/ 307 w 399"/>
                  <a:gd name="T57" fmla="*/ 161 h 242"/>
                  <a:gd name="T58" fmla="*/ 310 w 399"/>
                  <a:gd name="T59" fmla="*/ 140 h 242"/>
                  <a:gd name="T60" fmla="*/ 320 w 399"/>
                  <a:gd name="T61" fmla="*/ 146 h 242"/>
                  <a:gd name="T62" fmla="*/ 320 w 399"/>
                  <a:gd name="T63" fmla="*/ 156 h 242"/>
                  <a:gd name="T64" fmla="*/ 325 w 399"/>
                  <a:gd name="T65" fmla="*/ 161 h 242"/>
                  <a:gd name="T66" fmla="*/ 325 w 399"/>
                  <a:gd name="T67" fmla="*/ 169 h 242"/>
                  <a:gd name="T68" fmla="*/ 329 w 399"/>
                  <a:gd name="T69" fmla="*/ 175 h 242"/>
                  <a:gd name="T70" fmla="*/ 321 w 399"/>
                  <a:gd name="T71" fmla="*/ 182 h 242"/>
                  <a:gd name="T72" fmla="*/ 310 w 399"/>
                  <a:gd name="T73" fmla="*/ 189 h 242"/>
                  <a:gd name="T74" fmla="*/ 298 w 399"/>
                  <a:gd name="T75" fmla="*/ 195 h 242"/>
                  <a:gd name="T76" fmla="*/ 301 w 399"/>
                  <a:gd name="T77" fmla="*/ 235 h 242"/>
                  <a:gd name="T78" fmla="*/ 331 w 399"/>
                  <a:gd name="T79" fmla="*/ 230 h 242"/>
                  <a:gd name="T80" fmla="*/ 388 w 399"/>
                  <a:gd name="T81" fmla="*/ 207 h 242"/>
                  <a:gd name="T82" fmla="*/ 396 w 399"/>
                  <a:gd name="T83" fmla="*/ 198 h 242"/>
                  <a:gd name="T84" fmla="*/ 398 w 399"/>
                  <a:gd name="T85" fmla="*/ 179 h 242"/>
                  <a:gd name="T86" fmla="*/ 383 w 399"/>
                  <a:gd name="T87" fmla="*/ 168 h 242"/>
                  <a:gd name="T88" fmla="*/ 366 w 399"/>
                  <a:gd name="T89" fmla="*/ 106 h 242"/>
                  <a:gd name="T90" fmla="*/ 358 w 399"/>
                  <a:gd name="T91" fmla="*/ 98 h 242"/>
                  <a:gd name="T92" fmla="*/ 361 w 399"/>
                  <a:gd name="T93" fmla="*/ 89 h 242"/>
                  <a:gd name="T94" fmla="*/ 357 w 399"/>
                  <a:gd name="T95" fmla="*/ 76 h 242"/>
                  <a:gd name="T96" fmla="*/ 360 w 399"/>
                  <a:gd name="T97" fmla="*/ 66 h 242"/>
                  <a:gd name="T98" fmla="*/ 361 w 399"/>
                  <a:gd name="T99" fmla="*/ 57 h 242"/>
                  <a:gd name="T100" fmla="*/ 360 w 399"/>
                  <a:gd name="T101" fmla="*/ 49 h 242"/>
                  <a:gd name="T102" fmla="*/ 352 w 399"/>
                  <a:gd name="T103" fmla="*/ 41 h 242"/>
                  <a:gd name="T104" fmla="*/ 337 w 399"/>
                  <a:gd name="T105" fmla="*/ 32 h 242"/>
                  <a:gd name="T106" fmla="*/ 285 w 399"/>
                  <a:gd name="T107" fmla="*/ 18 h 242"/>
                  <a:gd name="T108" fmla="*/ 245 w 399"/>
                  <a:gd name="T109" fmla="*/ 7 h 242"/>
                  <a:gd name="T110" fmla="*/ 178 w 399"/>
                  <a:gd name="T111" fmla="*/ 0 h 2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9"/>
                  <a:gd name="T169" fmla="*/ 0 h 242"/>
                  <a:gd name="T170" fmla="*/ 399 w 399"/>
                  <a:gd name="T171" fmla="*/ 242 h 2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9" h="242">
                    <a:moveTo>
                      <a:pt x="178" y="0"/>
                    </a:moveTo>
                    <a:lnTo>
                      <a:pt x="158" y="8"/>
                    </a:lnTo>
                    <a:lnTo>
                      <a:pt x="142" y="17"/>
                    </a:lnTo>
                    <a:lnTo>
                      <a:pt x="115" y="21"/>
                    </a:lnTo>
                    <a:lnTo>
                      <a:pt x="94" y="28"/>
                    </a:lnTo>
                    <a:lnTo>
                      <a:pt x="85" y="34"/>
                    </a:lnTo>
                    <a:lnTo>
                      <a:pt x="79" y="41"/>
                    </a:lnTo>
                    <a:lnTo>
                      <a:pt x="70" y="57"/>
                    </a:lnTo>
                    <a:lnTo>
                      <a:pt x="71" y="67"/>
                    </a:lnTo>
                    <a:lnTo>
                      <a:pt x="60" y="92"/>
                    </a:lnTo>
                    <a:lnTo>
                      <a:pt x="41" y="119"/>
                    </a:lnTo>
                    <a:lnTo>
                      <a:pt x="25" y="148"/>
                    </a:lnTo>
                    <a:lnTo>
                      <a:pt x="12" y="171"/>
                    </a:lnTo>
                    <a:lnTo>
                      <a:pt x="10" y="179"/>
                    </a:lnTo>
                    <a:lnTo>
                      <a:pt x="0" y="196"/>
                    </a:lnTo>
                    <a:lnTo>
                      <a:pt x="2" y="211"/>
                    </a:lnTo>
                    <a:lnTo>
                      <a:pt x="19" y="227"/>
                    </a:lnTo>
                    <a:lnTo>
                      <a:pt x="74" y="241"/>
                    </a:lnTo>
                    <a:lnTo>
                      <a:pt x="110" y="200"/>
                    </a:lnTo>
                    <a:lnTo>
                      <a:pt x="81" y="186"/>
                    </a:lnTo>
                    <a:lnTo>
                      <a:pt x="81" y="182"/>
                    </a:lnTo>
                    <a:lnTo>
                      <a:pt x="79" y="175"/>
                    </a:lnTo>
                    <a:lnTo>
                      <a:pt x="85" y="166"/>
                    </a:lnTo>
                    <a:lnTo>
                      <a:pt x="91" y="160"/>
                    </a:lnTo>
                    <a:lnTo>
                      <a:pt x="110" y="150"/>
                    </a:lnTo>
                    <a:lnTo>
                      <a:pt x="148" y="196"/>
                    </a:lnTo>
                    <a:lnTo>
                      <a:pt x="238" y="208"/>
                    </a:lnTo>
                    <a:lnTo>
                      <a:pt x="282" y="200"/>
                    </a:lnTo>
                    <a:lnTo>
                      <a:pt x="307" y="161"/>
                    </a:lnTo>
                    <a:lnTo>
                      <a:pt x="310" y="140"/>
                    </a:lnTo>
                    <a:lnTo>
                      <a:pt x="320" y="146"/>
                    </a:lnTo>
                    <a:lnTo>
                      <a:pt x="320" y="156"/>
                    </a:lnTo>
                    <a:lnTo>
                      <a:pt x="325" y="161"/>
                    </a:lnTo>
                    <a:lnTo>
                      <a:pt x="325" y="169"/>
                    </a:lnTo>
                    <a:lnTo>
                      <a:pt x="329" y="175"/>
                    </a:lnTo>
                    <a:lnTo>
                      <a:pt x="321" y="182"/>
                    </a:lnTo>
                    <a:lnTo>
                      <a:pt x="310" y="189"/>
                    </a:lnTo>
                    <a:lnTo>
                      <a:pt x="298" y="195"/>
                    </a:lnTo>
                    <a:lnTo>
                      <a:pt x="301" y="235"/>
                    </a:lnTo>
                    <a:lnTo>
                      <a:pt x="331" y="230"/>
                    </a:lnTo>
                    <a:lnTo>
                      <a:pt x="388" y="207"/>
                    </a:lnTo>
                    <a:lnTo>
                      <a:pt x="396" y="198"/>
                    </a:lnTo>
                    <a:lnTo>
                      <a:pt x="398" y="179"/>
                    </a:lnTo>
                    <a:lnTo>
                      <a:pt x="383" y="168"/>
                    </a:lnTo>
                    <a:lnTo>
                      <a:pt x="366" y="106"/>
                    </a:lnTo>
                    <a:lnTo>
                      <a:pt x="358" y="98"/>
                    </a:lnTo>
                    <a:lnTo>
                      <a:pt x="361" y="89"/>
                    </a:lnTo>
                    <a:lnTo>
                      <a:pt x="357" y="76"/>
                    </a:lnTo>
                    <a:lnTo>
                      <a:pt x="360" y="66"/>
                    </a:lnTo>
                    <a:lnTo>
                      <a:pt x="361" y="57"/>
                    </a:lnTo>
                    <a:lnTo>
                      <a:pt x="360" y="49"/>
                    </a:lnTo>
                    <a:lnTo>
                      <a:pt x="352" y="41"/>
                    </a:lnTo>
                    <a:lnTo>
                      <a:pt x="337" y="32"/>
                    </a:lnTo>
                    <a:lnTo>
                      <a:pt x="285" y="18"/>
                    </a:lnTo>
                    <a:lnTo>
                      <a:pt x="245" y="7"/>
                    </a:lnTo>
                    <a:lnTo>
                      <a:pt x="178" y="0"/>
                    </a:lnTo>
                  </a:path>
                </a:pathLst>
              </a:custGeom>
              <a:solidFill>
                <a:srgbClr val="515151"/>
              </a:solidFill>
              <a:ln w="9525" cap="rnd">
                <a:noFill/>
                <a:round/>
                <a:headEnd/>
                <a:tailEnd/>
              </a:ln>
            </p:spPr>
            <p:txBody>
              <a:bodyPr/>
              <a:lstStyle/>
              <a:p>
                <a:endParaRPr lang="en-US"/>
              </a:p>
            </p:txBody>
          </p:sp>
          <p:sp>
            <p:nvSpPr>
              <p:cNvPr id="6705" name="Freeform 645"/>
              <p:cNvSpPr>
                <a:spLocks/>
              </p:cNvSpPr>
              <p:nvPr/>
            </p:nvSpPr>
            <p:spPr bwMode="auto">
              <a:xfrm>
                <a:off x="4597" y="3329"/>
                <a:ext cx="257" cy="66"/>
              </a:xfrm>
              <a:custGeom>
                <a:avLst/>
                <a:gdLst>
                  <a:gd name="T0" fmla="*/ 35 w 257"/>
                  <a:gd name="T1" fmla="*/ 5 h 66"/>
                  <a:gd name="T2" fmla="*/ 28 w 257"/>
                  <a:gd name="T3" fmla="*/ 14 h 66"/>
                  <a:gd name="T4" fmla="*/ 17 w 257"/>
                  <a:gd name="T5" fmla="*/ 30 h 66"/>
                  <a:gd name="T6" fmla="*/ 15 w 257"/>
                  <a:gd name="T7" fmla="*/ 44 h 66"/>
                  <a:gd name="T8" fmla="*/ 0 w 257"/>
                  <a:gd name="T9" fmla="*/ 65 h 66"/>
                  <a:gd name="T10" fmla="*/ 256 w 257"/>
                  <a:gd name="T11" fmla="*/ 65 h 66"/>
                  <a:gd name="T12" fmla="*/ 249 w 257"/>
                  <a:gd name="T13" fmla="*/ 34 h 66"/>
                  <a:gd name="T14" fmla="*/ 252 w 257"/>
                  <a:gd name="T15" fmla="*/ 33 h 66"/>
                  <a:gd name="T16" fmla="*/ 252 w 257"/>
                  <a:gd name="T17" fmla="*/ 22 h 66"/>
                  <a:gd name="T18" fmla="*/ 249 w 257"/>
                  <a:gd name="T19" fmla="*/ 9 h 66"/>
                  <a:gd name="T20" fmla="*/ 241 w 257"/>
                  <a:gd name="T21" fmla="*/ 0 h 66"/>
                  <a:gd name="T22" fmla="*/ 230 w 257"/>
                  <a:gd name="T23" fmla="*/ 1 h 66"/>
                  <a:gd name="T24" fmla="*/ 219 w 257"/>
                  <a:gd name="T25" fmla="*/ 19 h 66"/>
                  <a:gd name="T26" fmla="*/ 110 w 257"/>
                  <a:gd name="T27" fmla="*/ 19 h 66"/>
                  <a:gd name="T28" fmla="*/ 35 w 257"/>
                  <a:gd name="T29" fmla="*/ 5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7"/>
                  <a:gd name="T46" fmla="*/ 0 h 66"/>
                  <a:gd name="T47" fmla="*/ 257 w 257"/>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7" h="66">
                    <a:moveTo>
                      <a:pt x="35" y="5"/>
                    </a:moveTo>
                    <a:lnTo>
                      <a:pt x="28" y="14"/>
                    </a:lnTo>
                    <a:lnTo>
                      <a:pt x="17" y="30"/>
                    </a:lnTo>
                    <a:lnTo>
                      <a:pt x="15" y="44"/>
                    </a:lnTo>
                    <a:lnTo>
                      <a:pt x="0" y="65"/>
                    </a:lnTo>
                    <a:lnTo>
                      <a:pt x="256" y="65"/>
                    </a:lnTo>
                    <a:lnTo>
                      <a:pt x="249" y="34"/>
                    </a:lnTo>
                    <a:lnTo>
                      <a:pt x="252" y="33"/>
                    </a:lnTo>
                    <a:lnTo>
                      <a:pt x="252" y="22"/>
                    </a:lnTo>
                    <a:lnTo>
                      <a:pt x="249" y="9"/>
                    </a:lnTo>
                    <a:lnTo>
                      <a:pt x="241" y="0"/>
                    </a:lnTo>
                    <a:lnTo>
                      <a:pt x="230" y="1"/>
                    </a:lnTo>
                    <a:lnTo>
                      <a:pt x="219" y="19"/>
                    </a:lnTo>
                    <a:lnTo>
                      <a:pt x="110" y="19"/>
                    </a:lnTo>
                    <a:lnTo>
                      <a:pt x="35" y="5"/>
                    </a:lnTo>
                  </a:path>
                </a:pathLst>
              </a:custGeom>
              <a:solidFill>
                <a:srgbClr val="FFFFFF"/>
              </a:solidFill>
              <a:ln w="9525" cap="rnd">
                <a:noFill/>
                <a:round/>
                <a:headEnd/>
                <a:tailEnd/>
              </a:ln>
            </p:spPr>
            <p:txBody>
              <a:bodyPr/>
              <a:lstStyle/>
              <a:p>
                <a:endParaRPr lang="en-US"/>
              </a:p>
            </p:txBody>
          </p:sp>
          <p:sp>
            <p:nvSpPr>
              <p:cNvPr id="6706" name="Freeform 646"/>
              <p:cNvSpPr>
                <a:spLocks/>
              </p:cNvSpPr>
              <p:nvPr/>
            </p:nvSpPr>
            <p:spPr bwMode="auto">
              <a:xfrm>
                <a:off x="4744" y="3321"/>
                <a:ext cx="97" cy="52"/>
              </a:xfrm>
              <a:custGeom>
                <a:avLst/>
                <a:gdLst>
                  <a:gd name="T0" fmla="*/ 1 w 97"/>
                  <a:gd name="T1" fmla="*/ 51 h 52"/>
                  <a:gd name="T2" fmla="*/ 0 w 97"/>
                  <a:gd name="T3" fmla="*/ 43 h 52"/>
                  <a:gd name="T4" fmla="*/ 10 w 97"/>
                  <a:gd name="T5" fmla="*/ 16 h 52"/>
                  <a:gd name="T6" fmla="*/ 35 w 97"/>
                  <a:gd name="T7" fmla="*/ 0 h 52"/>
                  <a:gd name="T8" fmla="*/ 44 w 97"/>
                  <a:gd name="T9" fmla="*/ 0 h 52"/>
                  <a:gd name="T10" fmla="*/ 78 w 97"/>
                  <a:gd name="T11" fmla="*/ 5 h 52"/>
                  <a:gd name="T12" fmla="*/ 88 w 97"/>
                  <a:gd name="T13" fmla="*/ 11 h 52"/>
                  <a:gd name="T14" fmla="*/ 96 w 97"/>
                  <a:gd name="T15" fmla="*/ 23 h 52"/>
                  <a:gd name="T16" fmla="*/ 96 w 97"/>
                  <a:gd name="T17" fmla="*/ 37 h 52"/>
                  <a:gd name="T18" fmla="*/ 89 w 97"/>
                  <a:gd name="T19" fmla="*/ 41 h 52"/>
                  <a:gd name="T20" fmla="*/ 69 w 97"/>
                  <a:gd name="T21" fmla="*/ 44 h 52"/>
                  <a:gd name="T22" fmla="*/ 48 w 97"/>
                  <a:gd name="T23" fmla="*/ 51 h 52"/>
                  <a:gd name="T24" fmla="*/ 38 w 97"/>
                  <a:gd name="T25" fmla="*/ 51 h 52"/>
                  <a:gd name="T26" fmla="*/ 34 w 97"/>
                  <a:gd name="T27" fmla="*/ 48 h 52"/>
                  <a:gd name="T28" fmla="*/ 22 w 97"/>
                  <a:gd name="T29" fmla="*/ 51 h 52"/>
                  <a:gd name="T30" fmla="*/ 13 w 97"/>
                  <a:gd name="T31" fmla="*/ 48 h 52"/>
                  <a:gd name="T32" fmla="*/ 4 w 97"/>
                  <a:gd name="T33" fmla="*/ 51 h 52"/>
                  <a:gd name="T34" fmla="*/ 1 w 97"/>
                  <a:gd name="T35" fmla="*/ 51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52"/>
                  <a:gd name="T56" fmla="*/ 97 w 97"/>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52">
                    <a:moveTo>
                      <a:pt x="1" y="51"/>
                    </a:moveTo>
                    <a:lnTo>
                      <a:pt x="0" y="43"/>
                    </a:lnTo>
                    <a:lnTo>
                      <a:pt x="10" y="16"/>
                    </a:lnTo>
                    <a:lnTo>
                      <a:pt x="35" y="0"/>
                    </a:lnTo>
                    <a:lnTo>
                      <a:pt x="44" y="0"/>
                    </a:lnTo>
                    <a:lnTo>
                      <a:pt x="78" y="5"/>
                    </a:lnTo>
                    <a:lnTo>
                      <a:pt x="88" y="11"/>
                    </a:lnTo>
                    <a:lnTo>
                      <a:pt x="96" y="23"/>
                    </a:lnTo>
                    <a:lnTo>
                      <a:pt x="96" y="37"/>
                    </a:lnTo>
                    <a:lnTo>
                      <a:pt x="89" y="41"/>
                    </a:lnTo>
                    <a:lnTo>
                      <a:pt x="69" y="44"/>
                    </a:lnTo>
                    <a:lnTo>
                      <a:pt x="48" y="51"/>
                    </a:lnTo>
                    <a:lnTo>
                      <a:pt x="38" y="51"/>
                    </a:lnTo>
                    <a:lnTo>
                      <a:pt x="34" y="48"/>
                    </a:lnTo>
                    <a:lnTo>
                      <a:pt x="22" y="51"/>
                    </a:lnTo>
                    <a:lnTo>
                      <a:pt x="13" y="48"/>
                    </a:lnTo>
                    <a:lnTo>
                      <a:pt x="4" y="51"/>
                    </a:lnTo>
                    <a:lnTo>
                      <a:pt x="1" y="51"/>
                    </a:lnTo>
                  </a:path>
                </a:pathLst>
              </a:custGeom>
              <a:solidFill>
                <a:srgbClr val="FFC98E"/>
              </a:solidFill>
              <a:ln w="9525" cap="rnd">
                <a:noFill/>
                <a:round/>
                <a:headEnd/>
                <a:tailEnd/>
              </a:ln>
            </p:spPr>
            <p:txBody>
              <a:bodyPr/>
              <a:lstStyle/>
              <a:p>
                <a:endParaRPr lang="en-US"/>
              </a:p>
            </p:txBody>
          </p:sp>
          <p:sp>
            <p:nvSpPr>
              <p:cNvPr id="6707" name="Freeform 647"/>
              <p:cNvSpPr>
                <a:spLocks/>
              </p:cNvSpPr>
              <p:nvPr/>
            </p:nvSpPr>
            <p:spPr bwMode="auto">
              <a:xfrm>
                <a:off x="4633" y="3316"/>
                <a:ext cx="89" cy="60"/>
              </a:xfrm>
              <a:custGeom>
                <a:avLst/>
                <a:gdLst>
                  <a:gd name="T0" fmla="*/ 13 w 89"/>
                  <a:gd name="T1" fmla="*/ 7 h 60"/>
                  <a:gd name="T2" fmla="*/ 40 w 89"/>
                  <a:gd name="T3" fmla="*/ 0 h 60"/>
                  <a:gd name="T4" fmla="*/ 65 w 89"/>
                  <a:gd name="T5" fmla="*/ 7 h 60"/>
                  <a:gd name="T6" fmla="*/ 78 w 89"/>
                  <a:gd name="T7" fmla="*/ 17 h 60"/>
                  <a:gd name="T8" fmla="*/ 88 w 89"/>
                  <a:gd name="T9" fmla="*/ 33 h 60"/>
                  <a:gd name="T10" fmla="*/ 84 w 89"/>
                  <a:gd name="T11" fmla="*/ 39 h 60"/>
                  <a:gd name="T12" fmla="*/ 84 w 89"/>
                  <a:gd name="T13" fmla="*/ 44 h 60"/>
                  <a:gd name="T14" fmla="*/ 80 w 89"/>
                  <a:gd name="T15" fmla="*/ 47 h 60"/>
                  <a:gd name="T16" fmla="*/ 72 w 89"/>
                  <a:gd name="T17" fmla="*/ 47 h 60"/>
                  <a:gd name="T18" fmla="*/ 51 w 89"/>
                  <a:gd name="T19" fmla="*/ 59 h 60"/>
                  <a:gd name="T20" fmla="*/ 37 w 89"/>
                  <a:gd name="T21" fmla="*/ 57 h 60"/>
                  <a:gd name="T22" fmla="*/ 8 w 89"/>
                  <a:gd name="T23" fmla="*/ 42 h 60"/>
                  <a:gd name="T24" fmla="*/ 0 w 89"/>
                  <a:gd name="T25" fmla="*/ 30 h 60"/>
                  <a:gd name="T26" fmla="*/ 4 w 89"/>
                  <a:gd name="T27" fmla="*/ 14 h 60"/>
                  <a:gd name="T28" fmla="*/ 13 w 89"/>
                  <a:gd name="T29" fmla="*/ 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60"/>
                  <a:gd name="T47" fmla="*/ 89 w 89"/>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60">
                    <a:moveTo>
                      <a:pt x="13" y="7"/>
                    </a:moveTo>
                    <a:lnTo>
                      <a:pt x="40" y="0"/>
                    </a:lnTo>
                    <a:lnTo>
                      <a:pt x="65" y="7"/>
                    </a:lnTo>
                    <a:lnTo>
                      <a:pt x="78" y="17"/>
                    </a:lnTo>
                    <a:lnTo>
                      <a:pt x="88" y="33"/>
                    </a:lnTo>
                    <a:lnTo>
                      <a:pt x="84" y="39"/>
                    </a:lnTo>
                    <a:lnTo>
                      <a:pt x="84" y="44"/>
                    </a:lnTo>
                    <a:lnTo>
                      <a:pt x="80" y="47"/>
                    </a:lnTo>
                    <a:lnTo>
                      <a:pt x="72" y="47"/>
                    </a:lnTo>
                    <a:lnTo>
                      <a:pt x="51" y="59"/>
                    </a:lnTo>
                    <a:lnTo>
                      <a:pt x="37" y="57"/>
                    </a:lnTo>
                    <a:lnTo>
                      <a:pt x="8" y="42"/>
                    </a:lnTo>
                    <a:lnTo>
                      <a:pt x="0" y="30"/>
                    </a:lnTo>
                    <a:lnTo>
                      <a:pt x="4" y="14"/>
                    </a:lnTo>
                    <a:lnTo>
                      <a:pt x="13" y="7"/>
                    </a:lnTo>
                  </a:path>
                </a:pathLst>
              </a:custGeom>
              <a:solidFill>
                <a:srgbClr val="FFC98E"/>
              </a:solidFill>
              <a:ln w="9525" cap="rnd">
                <a:noFill/>
                <a:round/>
                <a:headEnd/>
                <a:tailEnd/>
              </a:ln>
            </p:spPr>
            <p:txBody>
              <a:bodyPr/>
              <a:lstStyle/>
              <a:p>
                <a:endParaRPr lang="en-US"/>
              </a:p>
            </p:txBody>
          </p:sp>
          <p:sp>
            <p:nvSpPr>
              <p:cNvPr id="6708" name="Freeform 648"/>
              <p:cNvSpPr>
                <a:spLocks/>
              </p:cNvSpPr>
              <p:nvPr/>
            </p:nvSpPr>
            <p:spPr bwMode="auto">
              <a:xfrm>
                <a:off x="4727" y="3140"/>
                <a:ext cx="73" cy="114"/>
              </a:xfrm>
              <a:custGeom>
                <a:avLst/>
                <a:gdLst>
                  <a:gd name="T0" fmla="*/ 72 w 73"/>
                  <a:gd name="T1" fmla="*/ 0 h 114"/>
                  <a:gd name="T2" fmla="*/ 72 w 73"/>
                  <a:gd name="T3" fmla="*/ 19 h 114"/>
                  <a:gd name="T4" fmla="*/ 64 w 73"/>
                  <a:gd name="T5" fmla="*/ 43 h 114"/>
                  <a:gd name="T6" fmla="*/ 60 w 73"/>
                  <a:gd name="T7" fmla="*/ 69 h 114"/>
                  <a:gd name="T8" fmla="*/ 50 w 73"/>
                  <a:gd name="T9" fmla="*/ 104 h 114"/>
                  <a:gd name="T10" fmla="*/ 33 w 73"/>
                  <a:gd name="T11" fmla="*/ 113 h 114"/>
                  <a:gd name="T12" fmla="*/ 5 w 73"/>
                  <a:gd name="T13" fmla="*/ 94 h 114"/>
                  <a:gd name="T14" fmla="*/ 0 w 73"/>
                  <a:gd name="T15" fmla="*/ 66 h 114"/>
                  <a:gd name="T16" fmla="*/ 0 w 73"/>
                  <a:gd name="T17" fmla="*/ 42 h 114"/>
                  <a:gd name="T18" fmla="*/ 2 w 73"/>
                  <a:gd name="T19" fmla="*/ 24 h 114"/>
                  <a:gd name="T20" fmla="*/ 8 w 73"/>
                  <a:gd name="T21" fmla="*/ 8 h 114"/>
                  <a:gd name="T22" fmla="*/ 72 w 73"/>
                  <a:gd name="T23" fmla="*/ 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114"/>
                  <a:gd name="T38" fmla="*/ 73 w 7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114">
                    <a:moveTo>
                      <a:pt x="72" y="0"/>
                    </a:moveTo>
                    <a:lnTo>
                      <a:pt x="72" y="19"/>
                    </a:lnTo>
                    <a:lnTo>
                      <a:pt x="64" y="43"/>
                    </a:lnTo>
                    <a:lnTo>
                      <a:pt x="60" y="69"/>
                    </a:lnTo>
                    <a:lnTo>
                      <a:pt x="50" y="104"/>
                    </a:lnTo>
                    <a:lnTo>
                      <a:pt x="33" y="113"/>
                    </a:lnTo>
                    <a:lnTo>
                      <a:pt x="5" y="94"/>
                    </a:lnTo>
                    <a:lnTo>
                      <a:pt x="0" y="66"/>
                    </a:lnTo>
                    <a:lnTo>
                      <a:pt x="0" y="42"/>
                    </a:lnTo>
                    <a:lnTo>
                      <a:pt x="2" y="24"/>
                    </a:lnTo>
                    <a:lnTo>
                      <a:pt x="8" y="8"/>
                    </a:lnTo>
                    <a:lnTo>
                      <a:pt x="72" y="0"/>
                    </a:lnTo>
                  </a:path>
                </a:pathLst>
              </a:custGeom>
              <a:solidFill>
                <a:srgbClr val="FFFFFF"/>
              </a:solidFill>
              <a:ln w="9525" cap="rnd">
                <a:noFill/>
                <a:round/>
                <a:headEnd/>
                <a:tailEnd/>
              </a:ln>
            </p:spPr>
            <p:txBody>
              <a:bodyPr/>
              <a:lstStyle/>
              <a:p>
                <a:endParaRPr lang="en-US"/>
              </a:p>
            </p:txBody>
          </p:sp>
          <p:sp>
            <p:nvSpPr>
              <p:cNvPr id="6709" name="Freeform 649"/>
              <p:cNvSpPr>
                <a:spLocks/>
              </p:cNvSpPr>
              <p:nvPr/>
            </p:nvSpPr>
            <p:spPr bwMode="auto">
              <a:xfrm>
                <a:off x="4738" y="3172"/>
                <a:ext cx="44" cy="70"/>
              </a:xfrm>
              <a:custGeom>
                <a:avLst/>
                <a:gdLst>
                  <a:gd name="T0" fmla="*/ 0 w 44"/>
                  <a:gd name="T1" fmla="*/ 26 h 70"/>
                  <a:gd name="T2" fmla="*/ 5 w 44"/>
                  <a:gd name="T3" fmla="*/ 17 h 70"/>
                  <a:gd name="T4" fmla="*/ 21 w 44"/>
                  <a:gd name="T5" fmla="*/ 0 h 70"/>
                  <a:gd name="T6" fmla="*/ 33 w 44"/>
                  <a:gd name="T7" fmla="*/ 4 h 70"/>
                  <a:gd name="T8" fmla="*/ 43 w 44"/>
                  <a:gd name="T9" fmla="*/ 22 h 70"/>
                  <a:gd name="T10" fmla="*/ 43 w 44"/>
                  <a:gd name="T11" fmla="*/ 32 h 70"/>
                  <a:gd name="T12" fmla="*/ 32 w 44"/>
                  <a:gd name="T13" fmla="*/ 26 h 70"/>
                  <a:gd name="T14" fmla="*/ 21 w 44"/>
                  <a:gd name="T15" fmla="*/ 22 h 70"/>
                  <a:gd name="T16" fmla="*/ 3 w 44"/>
                  <a:gd name="T17" fmla="*/ 69 h 70"/>
                  <a:gd name="T18" fmla="*/ 0 w 44"/>
                  <a:gd name="T19" fmla="*/ 64 h 70"/>
                  <a:gd name="T20" fmla="*/ 11 w 44"/>
                  <a:gd name="T21" fmla="*/ 32 h 70"/>
                  <a:gd name="T22" fmla="*/ 8 w 44"/>
                  <a:gd name="T23" fmla="*/ 24 h 70"/>
                  <a:gd name="T24" fmla="*/ 5 w 44"/>
                  <a:gd name="T25" fmla="*/ 28 h 70"/>
                  <a:gd name="T26" fmla="*/ 3 w 44"/>
                  <a:gd name="T27" fmla="*/ 26 h 70"/>
                  <a:gd name="T28" fmla="*/ 0 w 44"/>
                  <a:gd name="T29" fmla="*/ 26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70"/>
                  <a:gd name="T47" fmla="*/ 44 w 44"/>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70">
                    <a:moveTo>
                      <a:pt x="0" y="26"/>
                    </a:moveTo>
                    <a:lnTo>
                      <a:pt x="5" y="17"/>
                    </a:lnTo>
                    <a:lnTo>
                      <a:pt x="21" y="0"/>
                    </a:lnTo>
                    <a:lnTo>
                      <a:pt x="33" y="4"/>
                    </a:lnTo>
                    <a:lnTo>
                      <a:pt x="43" y="22"/>
                    </a:lnTo>
                    <a:lnTo>
                      <a:pt x="43" y="32"/>
                    </a:lnTo>
                    <a:lnTo>
                      <a:pt x="32" y="26"/>
                    </a:lnTo>
                    <a:lnTo>
                      <a:pt x="21" y="22"/>
                    </a:lnTo>
                    <a:lnTo>
                      <a:pt x="3" y="69"/>
                    </a:lnTo>
                    <a:lnTo>
                      <a:pt x="0" y="64"/>
                    </a:lnTo>
                    <a:lnTo>
                      <a:pt x="11" y="32"/>
                    </a:lnTo>
                    <a:lnTo>
                      <a:pt x="8" y="24"/>
                    </a:lnTo>
                    <a:lnTo>
                      <a:pt x="5" y="28"/>
                    </a:lnTo>
                    <a:lnTo>
                      <a:pt x="3" y="26"/>
                    </a:lnTo>
                    <a:lnTo>
                      <a:pt x="0" y="26"/>
                    </a:lnTo>
                  </a:path>
                </a:pathLst>
              </a:custGeom>
              <a:solidFill>
                <a:srgbClr val="B5B5B5"/>
              </a:solidFill>
              <a:ln w="9525" cap="rnd">
                <a:noFill/>
                <a:round/>
                <a:headEnd/>
                <a:tailEnd/>
              </a:ln>
            </p:spPr>
            <p:txBody>
              <a:bodyPr/>
              <a:lstStyle/>
              <a:p>
                <a:endParaRPr lang="en-US"/>
              </a:p>
            </p:txBody>
          </p:sp>
          <p:sp>
            <p:nvSpPr>
              <p:cNvPr id="6710" name="Freeform 650"/>
              <p:cNvSpPr>
                <a:spLocks/>
              </p:cNvSpPr>
              <p:nvPr/>
            </p:nvSpPr>
            <p:spPr bwMode="auto">
              <a:xfrm>
                <a:off x="4743" y="3176"/>
                <a:ext cx="36" cy="78"/>
              </a:xfrm>
              <a:custGeom>
                <a:avLst/>
                <a:gdLst>
                  <a:gd name="T0" fmla="*/ 13 w 36"/>
                  <a:gd name="T1" fmla="*/ 0 h 78"/>
                  <a:gd name="T2" fmla="*/ 9 w 36"/>
                  <a:gd name="T3" fmla="*/ 5 h 78"/>
                  <a:gd name="T4" fmla="*/ 7 w 36"/>
                  <a:gd name="T5" fmla="*/ 8 h 78"/>
                  <a:gd name="T6" fmla="*/ 12 w 36"/>
                  <a:gd name="T7" fmla="*/ 23 h 78"/>
                  <a:gd name="T8" fmla="*/ 12 w 36"/>
                  <a:gd name="T9" fmla="*/ 27 h 78"/>
                  <a:gd name="T10" fmla="*/ 0 w 36"/>
                  <a:gd name="T11" fmla="*/ 63 h 78"/>
                  <a:gd name="T12" fmla="*/ 18 w 36"/>
                  <a:gd name="T13" fmla="*/ 77 h 78"/>
                  <a:gd name="T14" fmla="*/ 33 w 36"/>
                  <a:gd name="T15" fmla="*/ 68 h 78"/>
                  <a:gd name="T16" fmla="*/ 35 w 36"/>
                  <a:gd name="T17" fmla="*/ 60 h 78"/>
                  <a:gd name="T18" fmla="*/ 28 w 36"/>
                  <a:gd name="T19" fmla="*/ 40 h 78"/>
                  <a:gd name="T20" fmla="*/ 21 w 36"/>
                  <a:gd name="T21" fmla="*/ 25 h 78"/>
                  <a:gd name="T22" fmla="*/ 23 w 36"/>
                  <a:gd name="T23" fmla="*/ 15 h 78"/>
                  <a:gd name="T24" fmla="*/ 28 w 36"/>
                  <a:gd name="T25" fmla="*/ 10 h 78"/>
                  <a:gd name="T26" fmla="*/ 21 w 36"/>
                  <a:gd name="T27" fmla="*/ 0 h 78"/>
                  <a:gd name="T28" fmla="*/ 13 w 36"/>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78"/>
                  <a:gd name="T47" fmla="*/ 36 w 36"/>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78">
                    <a:moveTo>
                      <a:pt x="13" y="0"/>
                    </a:moveTo>
                    <a:lnTo>
                      <a:pt x="9" y="5"/>
                    </a:lnTo>
                    <a:lnTo>
                      <a:pt x="7" y="8"/>
                    </a:lnTo>
                    <a:lnTo>
                      <a:pt x="12" y="23"/>
                    </a:lnTo>
                    <a:lnTo>
                      <a:pt x="12" y="27"/>
                    </a:lnTo>
                    <a:lnTo>
                      <a:pt x="0" y="63"/>
                    </a:lnTo>
                    <a:lnTo>
                      <a:pt x="18" y="77"/>
                    </a:lnTo>
                    <a:lnTo>
                      <a:pt x="33" y="68"/>
                    </a:lnTo>
                    <a:lnTo>
                      <a:pt x="35" y="60"/>
                    </a:lnTo>
                    <a:lnTo>
                      <a:pt x="28" y="40"/>
                    </a:lnTo>
                    <a:lnTo>
                      <a:pt x="21" y="25"/>
                    </a:lnTo>
                    <a:lnTo>
                      <a:pt x="23" y="15"/>
                    </a:lnTo>
                    <a:lnTo>
                      <a:pt x="28" y="10"/>
                    </a:lnTo>
                    <a:lnTo>
                      <a:pt x="21" y="0"/>
                    </a:lnTo>
                    <a:lnTo>
                      <a:pt x="13" y="0"/>
                    </a:lnTo>
                  </a:path>
                </a:pathLst>
              </a:custGeom>
              <a:solidFill>
                <a:srgbClr val="FF0000"/>
              </a:solidFill>
              <a:ln w="9525" cap="rnd">
                <a:noFill/>
                <a:round/>
                <a:headEnd/>
                <a:tailEnd/>
              </a:ln>
            </p:spPr>
            <p:txBody>
              <a:bodyPr/>
              <a:lstStyle/>
              <a:p>
                <a:endParaRPr lang="en-US"/>
              </a:p>
            </p:txBody>
          </p:sp>
          <p:sp>
            <p:nvSpPr>
              <p:cNvPr id="6711" name="Freeform 651"/>
              <p:cNvSpPr>
                <a:spLocks/>
              </p:cNvSpPr>
              <p:nvPr/>
            </p:nvSpPr>
            <p:spPr bwMode="auto">
              <a:xfrm>
                <a:off x="4743" y="3177"/>
                <a:ext cx="36" cy="70"/>
              </a:xfrm>
              <a:custGeom>
                <a:avLst/>
                <a:gdLst>
                  <a:gd name="T0" fmla="*/ 13 w 36"/>
                  <a:gd name="T1" fmla="*/ 0 h 70"/>
                  <a:gd name="T2" fmla="*/ 12 w 36"/>
                  <a:gd name="T3" fmla="*/ 7 h 70"/>
                  <a:gd name="T4" fmla="*/ 18 w 36"/>
                  <a:gd name="T5" fmla="*/ 17 h 70"/>
                  <a:gd name="T6" fmla="*/ 21 w 36"/>
                  <a:gd name="T7" fmla="*/ 15 h 70"/>
                  <a:gd name="T8" fmla="*/ 23 w 36"/>
                  <a:gd name="T9" fmla="*/ 4 h 70"/>
                  <a:gd name="T10" fmla="*/ 26 w 36"/>
                  <a:gd name="T11" fmla="*/ 9 h 70"/>
                  <a:gd name="T12" fmla="*/ 22 w 36"/>
                  <a:gd name="T13" fmla="*/ 21 h 70"/>
                  <a:gd name="T14" fmla="*/ 22 w 36"/>
                  <a:gd name="T15" fmla="*/ 26 h 70"/>
                  <a:gd name="T16" fmla="*/ 35 w 36"/>
                  <a:gd name="T17" fmla="*/ 64 h 70"/>
                  <a:gd name="T18" fmla="*/ 31 w 36"/>
                  <a:gd name="T19" fmla="*/ 69 h 70"/>
                  <a:gd name="T20" fmla="*/ 22 w 36"/>
                  <a:gd name="T21" fmla="*/ 37 h 70"/>
                  <a:gd name="T22" fmla="*/ 21 w 36"/>
                  <a:gd name="T23" fmla="*/ 47 h 70"/>
                  <a:gd name="T24" fmla="*/ 18 w 36"/>
                  <a:gd name="T25" fmla="*/ 50 h 70"/>
                  <a:gd name="T26" fmla="*/ 13 w 36"/>
                  <a:gd name="T27" fmla="*/ 42 h 70"/>
                  <a:gd name="T28" fmla="*/ 13 w 36"/>
                  <a:gd name="T29" fmla="*/ 34 h 70"/>
                  <a:gd name="T30" fmla="*/ 9 w 36"/>
                  <a:gd name="T31" fmla="*/ 49 h 70"/>
                  <a:gd name="T32" fmla="*/ 6 w 36"/>
                  <a:gd name="T33" fmla="*/ 64 h 70"/>
                  <a:gd name="T34" fmla="*/ 6 w 36"/>
                  <a:gd name="T35" fmla="*/ 69 h 70"/>
                  <a:gd name="T36" fmla="*/ 0 w 36"/>
                  <a:gd name="T37" fmla="*/ 64 h 70"/>
                  <a:gd name="T38" fmla="*/ 12 w 36"/>
                  <a:gd name="T39" fmla="*/ 24 h 70"/>
                  <a:gd name="T40" fmla="*/ 12 w 36"/>
                  <a:gd name="T41" fmla="*/ 17 h 70"/>
                  <a:gd name="T42" fmla="*/ 6 w 36"/>
                  <a:gd name="T43" fmla="*/ 7 h 70"/>
                  <a:gd name="T44" fmla="*/ 9 w 36"/>
                  <a:gd name="T45" fmla="*/ 4 h 70"/>
                  <a:gd name="T46" fmla="*/ 13 w 36"/>
                  <a:gd name="T47" fmla="*/ 0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70"/>
                  <a:gd name="T74" fmla="*/ 36 w 36"/>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70">
                    <a:moveTo>
                      <a:pt x="13" y="0"/>
                    </a:moveTo>
                    <a:lnTo>
                      <a:pt x="12" y="7"/>
                    </a:lnTo>
                    <a:lnTo>
                      <a:pt x="18" y="17"/>
                    </a:lnTo>
                    <a:lnTo>
                      <a:pt x="21" y="15"/>
                    </a:lnTo>
                    <a:lnTo>
                      <a:pt x="23" y="4"/>
                    </a:lnTo>
                    <a:lnTo>
                      <a:pt x="26" y="9"/>
                    </a:lnTo>
                    <a:lnTo>
                      <a:pt x="22" y="21"/>
                    </a:lnTo>
                    <a:lnTo>
                      <a:pt x="22" y="26"/>
                    </a:lnTo>
                    <a:lnTo>
                      <a:pt x="35" y="64"/>
                    </a:lnTo>
                    <a:lnTo>
                      <a:pt x="31" y="69"/>
                    </a:lnTo>
                    <a:lnTo>
                      <a:pt x="22" y="37"/>
                    </a:lnTo>
                    <a:lnTo>
                      <a:pt x="21" y="47"/>
                    </a:lnTo>
                    <a:lnTo>
                      <a:pt x="18" y="50"/>
                    </a:lnTo>
                    <a:lnTo>
                      <a:pt x="13" y="42"/>
                    </a:lnTo>
                    <a:lnTo>
                      <a:pt x="13" y="34"/>
                    </a:lnTo>
                    <a:lnTo>
                      <a:pt x="9" y="49"/>
                    </a:lnTo>
                    <a:lnTo>
                      <a:pt x="6" y="64"/>
                    </a:lnTo>
                    <a:lnTo>
                      <a:pt x="6" y="69"/>
                    </a:lnTo>
                    <a:lnTo>
                      <a:pt x="0" y="64"/>
                    </a:lnTo>
                    <a:lnTo>
                      <a:pt x="12" y="24"/>
                    </a:lnTo>
                    <a:lnTo>
                      <a:pt x="12" y="17"/>
                    </a:lnTo>
                    <a:lnTo>
                      <a:pt x="6" y="7"/>
                    </a:lnTo>
                    <a:lnTo>
                      <a:pt x="9" y="4"/>
                    </a:lnTo>
                    <a:lnTo>
                      <a:pt x="13" y="0"/>
                    </a:lnTo>
                  </a:path>
                </a:pathLst>
              </a:custGeom>
              <a:solidFill>
                <a:srgbClr val="70230C"/>
              </a:solidFill>
              <a:ln w="9525" cap="rnd">
                <a:noFill/>
                <a:round/>
                <a:headEnd/>
                <a:tailEnd/>
              </a:ln>
            </p:spPr>
            <p:txBody>
              <a:bodyPr/>
              <a:lstStyle/>
              <a:p>
                <a:endParaRPr lang="en-US"/>
              </a:p>
            </p:txBody>
          </p:sp>
          <p:sp>
            <p:nvSpPr>
              <p:cNvPr id="6712" name="Freeform 652"/>
              <p:cNvSpPr>
                <a:spLocks/>
              </p:cNvSpPr>
              <p:nvPr/>
            </p:nvSpPr>
            <p:spPr bwMode="auto">
              <a:xfrm>
                <a:off x="4708" y="3055"/>
                <a:ext cx="119" cy="118"/>
              </a:xfrm>
              <a:custGeom>
                <a:avLst/>
                <a:gdLst>
                  <a:gd name="T0" fmla="*/ 8 w 119"/>
                  <a:gd name="T1" fmla="*/ 24 h 118"/>
                  <a:gd name="T2" fmla="*/ 5 w 119"/>
                  <a:gd name="T3" fmla="*/ 25 h 118"/>
                  <a:gd name="T4" fmla="*/ 1 w 119"/>
                  <a:gd name="T5" fmla="*/ 27 h 118"/>
                  <a:gd name="T6" fmla="*/ 0 w 119"/>
                  <a:gd name="T7" fmla="*/ 42 h 118"/>
                  <a:gd name="T8" fmla="*/ 1 w 119"/>
                  <a:gd name="T9" fmla="*/ 50 h 118"/>
                  <a:gd name="T10" fmla="*/ 1 w 119"/>
                  <a:gd name="T11" fmla="*/ 57 h 118"/>
                  <a:gd name="T12" fmla="*/ 5 w 119"/>
                  <a:gd name="T13" fmla="*/ 61 h 118"/>
                  <a:gd name="T14" fmla="*/ 8 w 119"/>
                  <a:gd name="T15" fmla="*/ 88 h 118"/>
                  <a:gd name="T16" fmla="*/ 16 w 119"/>
                  <a:gd name="T17" fmla="*/ 103 h 118"/>
                  <a:gd name="T18" fmla="*/ 21 w 119"/>
                  <a:gd name="T19" fmla="*/ 106 h 118"/>
                  <a:gd name="T20" fmla="*/ 26 w 119"/>
                  <a:gd name="T21" fmla="*/ 113 h 118"/>
                  <a:gd name="T22" fmla="*/ 47 w 119"/>
                  <a:gd name="T23" fmla="*/ 117 h 118"/>
                  <a:gd name="T24" fmla="*/ 63 w 119"/>
                  <a:gd name="T25" fmla="*/ 117 h 118"/>
                  <a:gd name="T26" fmla="*/ 72 w 119"/>
                  <a:gd name="T27" fmla="*/ 111 h 118"/>
                  <a:gd name="T28" fmla="*/ 78 w 119"/>
                  <a:gd name="T29" fmla="*/ 104 h 118"/>
                  <a:gd name="T30" fmla="*/ 86 w 119"/>
                  <a:gd name="T31" fmla="*/ 99 h 118"/>
                  <a:gd name="T32" fmla="*/ 97 w 119"/>
                  <a:gd name="T33" fmla="*/ 79 h 118"/>
                  <a:gd name="T34" fmla="*/ 105 w 119"/>
                  <a:gd name="T35" fmla="*/ 79 h 118"/>
                  <a:gd name="T36" fmla="*/ 113 w 119"/>
                  <a:gd name="T37" fmla="*/ 72 h 118"/>
                  <a:gd name="T38" fmla="*/ 114 w 119"/>
                  <a:gd name="T39" fmla="*/ 64 h 118"/>
                  <a:gd name="T40" fmla="*/ 118 w 119"/>
                  <a:gd name="T41" fmla="*/ 54 h 118"/>
                  <a:gd name="T42" fmla="*/ 118 w 119"/>
                  <a:gd name="T43" fmla="*/ 49 h 118"/>
                  <a:gd name="T44" fmla="*/ 114 w 119"/>
                  <a:gd name="T45" fmla="*/ 46 h 118"/>
                  <a:gd name="T46" fmla="*/ 113 w 119"/>
                  <a:gd name="T47" fmla="*/ 47 h 118"/>
                  <a:gd name="T48" fmla="*/ 106 w 119"/>
                  <a:gd name="T49" fmla="*/ 49 h 118"/>
                  <a:gd name="T50" fmla="*/ 106 w 119"/>
                  <a:gd name="T51" fmla="*/ 15 h 118"/>
                  <a:gd name="T52" fmla="*/ 100 w 119"/>
                  <a:gd name="T53" fmla="*/ 5 h 118"/>
                  <a:gd name="T54" fmla="*/ 67 w 119"/>
                  <a:gd name="T55" fmla="*/ 0 h 118"/>
                  <a:gd name="T56" fmla="*/ 29 w 119"/>
                  <a:gd name="T57" fmla="*/ 1 h 118"/>
                  <a:gd name="T58" fmla="*/ 16 w 119"/>
                  <a:gd name="T59" fmla="*/ 15 h 118"/>
                  <a:gd name="T60" fmla="*/ 8 w 119"/>
                  <a:gd name="T61" fmla="*/ 24 h 1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118"/>
                  <a:gd name="T95" fmla="*/ 119 w 119"/>
                  <a:gd name="T96" fmla="*/ 118 h 1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118">
                    <a:moveTo>
                      <a:pt x="8" y="24"/>
                    </a:moveTo>
                    <a:lnTo>
                      <a:pt x="5" y="25"/>
                    </a:lnTo>
                    <a:lnTo>
                      <a:pt x="1" y="27"/>
                    </a:lnTo>
                    <a:lnTo>
                      <a:pt x="0" y="42"/>
                    </a:lnTo>
                    <a:lnTo>
                      <a:pt x="1" y="50"/>
                    </a:lnTo>
                    <a:lnTo>
                      <a:pt x="1" y="57"/>
                    </a:lnTo>
                    <a:lnTo>
                      <a:pt x="5" y="61"/>
                    </a:lnTo>
                    <a:lnTo>
                      <a:pt x="8" y="88"/>
                    </a:lnTo>
                    <a:lnTo>
                      <a:pt x="16" y="103"/>
                    </a:lnTo>
                    <a:lnTo>
                      <a:pt x="21" y="106"/>
                    </a:lnTo>
                    <a:lnTo>
                      <a:pt x="26" y="113"/>
                    </a:lnTo>
                    <a:lnTo>
                      <a:pt x="47" y="117"/>
                    </a:lnTo>
                    <a:lnTo>
                      <a:pt x="63" y="117"/>
                    </a:lnTo>
                    <a:lnTo>
                      <a:pt x="72" y="111"/>
                    </a:lnTo>
                    <a:lnTo>
                      <a:pt x="78" y="104"/>
                    </a:lnTo>
                    <a:lnTo>
                      <a:pt x="86" y="99"/>
                    </a:lnTo>
                    <a:lnTo>
                      <a:pt x="97" y="79"/>
                    </a:lnTo>
                    <a:lnTo>
                      <a:pt x="105" y="79"/>
                    </a:lnTo>
                    <a:lnTo>
                      <a:pt x="113" y="72"/>
                    </a:lnTo>
                    <a:lnTo>
                      <a:pt x="114" y="64"/>
                    </a:lnTo>
                    <a:lnTo>
                      <a:pt x="118" y="54"/>
                    </a:lnTo>
                    <a:lnTo>
                      <a:pt x="118" y="49"/>
                    </a:lnTo>
                    <a:lnTo>
                      <a:pt x="114" y="46"/>
                    </a:lnTo>
                    <a:lnTo>
                      <a:pt x="113" y="47"/>
                    </a:lnTo>
                    <a:lnTo>
                      <a:pt x="106" y="49"/>
                    </a:lnTo>
                    <a:lnTo>
                      <a:pt x="106" y="15"/>
                    </a:lnTo>
                    <a:lnTo>
                      <a:pt x="100" y="5"/>
                    </a:lnTo>
                    <a:lnTo>
                      <a:pt x="67" y="0"/>
                    </a:lnTo>
                    <a:lnTo>
                      <a:pt x="29" y="1"/>
                    </a:lnTo>
                    <a:lnTo>
                      <a:pt x="16" y="15"/>
                    </a:lnTo>
                    <a:lnTo>
                      <a:pt x="8" y="24"/>
                    </a:lnTo>
                  </a:path>
                </a:pathLst>
              </a:custGeom>
              <a:solidFill>
                <a:srgbClr val="FFC98E"/>
              </a:solidFill>
              <a:ln w="9525" cap="rnd">
                <a:noFill/>
                <a:round/>
                <a:headEnd/>
                <a:tailEnd/>
              </a:ln>
            </p:spPr>
            <p:txBody>
              <a:bodyPr/>
              <a:lstStyle/>
              <a:p>
                <a:endParaRPr lang="en-US"/>
              </a:p>
            </p:txBody>
          </p:sp>
          <p:sp>
            <p:nvSpPr>
              <p:cNvPr id="6713" name="Freeform 653"/>
              <p:cNvSpPr>
                <a:spLocks/>
              </p:cNvSpPr>
              <p:nvPr/>
            </p:nvSpPr>
            <p:spPr bwMode="auto">
              <a:xfrm>
                <a:off x="4731" y="3037"/>
                <a:ext cx="73" cy="26"/>
              </a:xfrm>
              <a:custGeom>
                <a:avLst/>
                <a:gdLst>
                  <a:gd name="T0" fmla="*/ 1 w 73"/>
                  <a:gd name="T1" fmla="*/ 23 h 26"/>
                  <a:gd name="T2" fmla="*/ 24 w 73"/>
                  <a:gd name="T3" fmla="*/ 22 h 26"/>
                  <a:gd name="T4" fmla="*/ 43 w 73"/>
                  <a:gd name="T5" fmla="*/ 22 h 26"/>
                  <a:gd name="T6" fmla="*/ 65 w 73"/>
                  <a:gd name="T7" fmla="*/ 25 h 26"/>
                  <a:gd name="T8" fmla="*/ 72 w 73"/>
                  <a:gd name="T9" fmla="*/ 23 h 26"/>
                  <a:gd name="T10" fmla="*/ 59 w 73"/>
                  <a:gd name="T11" fmla="*/ 7 h 26"/>
                  <a:gd name="T12" fmla="*/ 43 w 73"/>
                  <a:gd name="T13" fmla="*/ 0 h 26"/>
                  <a:gd name="T14" fmla="*/ 32 w 73"/>
                  <a:gd name="T15" fmla="*/ 0 h 26"/>
                  <a:gd name="T16" fmla="*/ 24 w 73"/>
                  <a:gd name="T17" fmla="*/ 0 h 26"/>
                  <a:gd name="T18" fmla="*/ 14 w 73"/>
                  <a:gd name="T19" fmla="*/ 3 h 26"/>
                  <a:gd name="T20" fmla="*/ 3 w 73"/>
                  <a:gd name="T21" fmla="*/ 10 h 26"/>
                  <a:gd name="T22" fmla="*/ 0 w 73"/>
                  <a:gd name="T23" fmla="*/ 19 h 26"/>
                  <a:gd name="T24" fmla="*/ 1 w 73"/>
                  <a:gd name="T25" fmla="*/ 23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26"/>
                  <a:gd name="T41" fmla="*/ 73 w 73"/>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26">
                    <a:moveTo>
                      <a:pt x="1" y="23"/>
                    </a:moveTo>
                    <a:lnTo>
                      <a:pt x="24" y="22"/>
                    </a:lnTo>
                    <a:lnTo>
                      <a:pt x="43" y="22"/>
                    </a:lnTo>
                    <a:lnTo>
                      <a:pt x="65" y="25"/>
                    </a:lnTo>
                    <a:lnTo>
                      <a:pt x="72" y="23"/>
                    </a:lnTo>
                    <a:lnTo>
                      <a:pt x="59" y="7"/>
                    </a:lnTo>
                    <a:lnTo>
                      <a:pt x="43" y="0"/>
                    </a:lnTo>
                    <a:lnTo>
                      <a:pt x="32" y="0"/>
                    </a:lnTo>
                    <a:lnTo>
                      <a:pt x="24" y="0"/>
                    </a:lnTo>
                    <a:lnTo>
                      <a:pt x="14" y="3"/>
                    </a:lnTo>
                    <a:lnTo>
                      <a:pt x="3" y="10"/>
                    </a:lnTo>
                    <a:lnTo>
                      <a:pt x="0" y="19"/>
                    </a:lnTo>
                    <a:lnTo>
                      <a:pt x="1" y="23"/>
                    </a:lnTo>
                  </a:path>
                </a:pathLst>
              </a:custGeom>
              <a:solidFill>
                <a:srgbClr val="B5B5B5"/>
              </a:solidFill>
              <a:ln w="9525" cap="rnd">
                <a:noFill/>
                <a:round/>
                <a:headEnd/>
                <a:tailEnd/>
              </a:ln>
            </p:spPr>
            <p:txBody>
              <a:bodyPr/>
              <a:lstStyle/>
              <a:p>
                <a:endParaRPr lang="en-US"/>
              </a:p>
            </p:txBody>
          </p:sp>
          <p:sp>
            <p:nvSpPr>
              <p:cNvPr id="6714" name="Freeform 654"/>
              <p:cNvSpPr>
                <a:spLocks/>
              </p:cNvSpPr>
              <p:nvPr/>
            </p:nvSpPr>
            <p:spPr bwMode="auto">
              <a:xfrm>
                <a:off x="4268" y="3073"/>
                <a:ext cx="203" cy="152"/>
              </a:xfrm>
              <a:custGeom>
                <a:avLst/>
                <a:gdLst>
                  <a:gd name="T0" fmla="*/ 66 w 203"/>
                  <a:gd name="T1" fmla="*/ 151 h 152"/>
                  <a:gd name="T2" fmla="*/ 52 w 203"/>
                  <a:gd name="T3" fmla="*/ 143 h 152"/>
                  <a:gd name="T4" fmla="*/ 46 w 203"/>
                  <a:gd name="T5" fmla="*/ 126 h 152"/>
                  <a:gd name="T6" fmla="*/ 56 w 203"/>
                  <a:gd name="T7" fmla="*/ 120 h 152"/>
                  <a:gd name="T8" fmla="*/ 77 w 203"/>
                  <a:gd name="T9" fmla="*/ 143 h 152"/>
                  <a:gd name="T10" fmla="*/ 142 w 203"/>
                  <a:gd name="T11" fmla="*/ 120 h 152"/>
                  <a:gd name="T12" fmla="*/ 157 w 203"/>
                  <a:gd name="T13" fmla="*/ 127 h 152"/>
                  <a:gd name="T14" fmla="*/ 167 w 203"/>
                  <a:gd name="T15" fmla="*/ 133 h 152"/>
                  <a:gd name="T16" fmla="*/ 186 w 203"/>
                  <a:gd name="T17" fmla="*/ 133 h 152"/>
                  <a:gd name="T18" fmla="*/ 197 w 203"/>
                  <a:gd name="T19" fmla="*/ 121 h 152"/>
                  <a:gd name="T20" fmla="*/ 202 w 203"/>
                  <a:gd name="T21" fmla="*/ 102 h 152"/>
                  <a:gd name="T22" fmla="*/ 189 w 203"/>
                  <a:gd name="T23" fmla="*/ 80 h 152"/>
                  <a:gd name="T24" fmla="*/ 178 w 203"/>
                  <a:gd name="T25" fmla="*/ 64 h 152"/>
                  <a:gd name="T26" fmla="*/ 178 w 203"/>
                  <a:gd name="T27" fmla="*/ 38 h 152"/>
                  <a:gd name="T28" fmla="*/ 165 w 203"/>
                  <a:gd name="T29" fmla="*/ 24 h 152"/>
                  <a:gd name="T30" fmla="*/ 158 w 203"/>
                  <a:gd name="T31" fmla="*/ 18 h 152"/>
                  <a:gd name="T32" fmla="*/ 154 w 203"/>
                  <a:gd name="T33" fmla="*/ 9 h 152"/>
                  <a:gd name="T34" fmla="*/ 140 w 203"/>
                  <a:gd name="T35" fmla="*/ 1 h 152"/>
                  <a:gd name="T36" fmla="*/ 116 w 203"/>
                  <a:gd name="T37" fmla="*/ 0 h 152"/>
                  <a:gd name="T38" fmla="*/ 95 w 203"/>
                  <a:gd name="T39" fmla="*/ 3 h 152"/>
                  <a:gd name="T40" fmla="*/ 81 w 203"/>
                  <a:gd name="T41" fmla="*/ 13 h 152"/>
                  <a:gd name="T42" fmla="*/ 69 w 203"/>
                  <a:gd name="T43" fmla="*/ 24 h 152"/>
                  <a:gd name="T44" fmla="*/ 56 w 203"/>
                  <a:gd name="T45" fmla="*/ 43 h 152"/>
                  <a:gd name="T46" fmla="*/ 44 w 203"/>
                  <a:gd name="T47" fmla="*/ 64 h 152"/>
                  <a:gd name="T48" fmla="*/ 36 w 203"/>
                  <a:gd name="T49" fmla="*/ 80 h 152"/>
                  <a:gd name="T50" fmla="*/ 27 w 203"/>
                  <a:gd name="T51" fmla="*/ 89 h 152"/>
                  <a:gd name="T52" fmla="*/ 17 w 203"/>
                  <a:gd name="T53" fmla="*/ 105 h 152"/>
                  <a:gd name="T54" fmla="*/ 5 w 203"/>
                  <a:gd name="T55" fmla="*/ 118 h 152"/>
                  <a:gd name="T56" fmla="*/ 0 w 203"/>
                  <a:gd name="T57" fmla="*/ 137 h 152"/>
                  <a:gd name="T58" fmla="*/ 2 w 203"/>
                  <a:gd name="T59" fmla="*/ 151 h 152"/>
                  <a:gd name="T60" fmla="*/ 16 w 203"/>
                  <a:gd name="T61" fmla="*/ 143 h 152"/>
                  <a:gd name="T62" fmla="*/ 25 w 203"/>
                  <a:gd name="T63" fmla="*/ 135 h 152"/>
                  <a:gd name="T64" fmla="*/ 34 w 203"/>
                  <a:gd name="T65" fmla="*/ 143 h 152"/>
                  <a:gd name="T66" fmla="*/ 48 w 203"/>
                  <a:gd name="T67" fmla="*/ 147 h 152"/>
                  <a:gd name="T68" fmla="*/ 66 w 203"/>
                  <a:gd name="T69" fmla="*/ 151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152"/>
                  <a:gd name="T107" fmla="*/ 203 w 203"/>
                  <a:gd name="T108" fmla="*/ 152 h 1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152">
                    <a:moveTo>
                      <a:pt x="66" y="151"/>
                    </a:moveTo>
                    <a:lnTo>
                      <a:pt x="52" y="143"/>
                    </a:lnTo>
                    <a:lnTo>
                      <a:pt x="46" y="126"/>
                    </a:lnTo>
                    <a:lnTo>
                      <a:pt x="56" y="120"/>
                    </a:lnTo>
                    <a:lnTo>
                      <a:pt x="77" y="143"/>
                    </a:lnTo>
                    <a:lnTo>
                      <a:pt x="142" y="120"/>
                    </a:lnTo>
                    <a:lnTo>
                      <a:pt x="157" y="127"/>
                    </a:lnTo>
                    <a:lnTo>
                      <a:pt x="167" y="133"/>
                    </a:lnTo>
                    <a:lnTo>
                      <a:pt x="186" y="133"/>
                    </a:lnTo>
                    <a:lnTo>
                      <a:pt x="197" y="121"/>
                    </a:lnTo>
                    <a:lnTo>
                      <a:pt x="202" y="102"/>
                    </a:lnTo>
                    <a:lnTo>
                      <a:pt x="189" y="80"/>
                    </a:lnTo>
                    <a:lnTo>
                      <a:pt x="178" y="64"/>
                    </a:lnTo>
                    <a:lnTo>
                      <a:pt x="178" y="38"/>
                    </a:lnTo>
                    <a:lnTo>
                      <a:pt x="165" y="24"/>
                    </a:lnTo>
                    <a:lnTo>
                      <a:pt x="158" y="18"/>
                    </a:lnTo>
                    <a:lnTo>
                      <a:pt x="154" y="9"/>
                    </a:lnTo>
                    <a:lnTo>
                      <a:pt x="140" y="1"/>
                    </a:lnTo>
                    <a:lnTo>
                      <a:pt x="116" y="0"/>
                    </a:lnTo>
                    <a:lnTo>
                      <a:pt x="95" y="3"/>
                    </a:lnTo>
                    <a:lnTo>
                      <a:pt x="81" y="13"/>
                    </a:lnTo>
                    <a:lnTo>
                      <a:pt x="69" y="24"/>
                    </a:lnTo>
                    <a:lnTo>
                      <a:pt x="56" y="43"/>
                    </a:lnTo>
                    <a:lnTo>
                      <a:pt x="44" y="64"/>
                    </a:lnTo>
                    <a:lnTo>
                      <a:pt x="36" y="80"/>
                    </a:lnTo>
                    <a:lnTo>
                      <a:pt x="27" y="89"/>
                    </a:lnTo>
                    <a:lnTo>
                      <a:pt x="17" y="105"/>
                    </a:lnTo>
                    <a:lnTo>
                      <a:pt x="5" y="118"/>
                    </a:lnTo>
                    <a:lnTo>
                      <a:pt x="0" y="137"/>
                    </a:lnTo>
                    <a:lnTo>
                      <a:pt x="2" y="151"/>
                    </a:lnTo>
                    <a:lnTo>
                      <a:pt x="16" y="143"/>
                    </a:lnTo>
                    <a:lnTo>
                      <a:pt x="25" y="135"/>
                    </a:lnTo>
                    <a:lnTo>
                      <a:pt x="34" y="143"/>
                    </a:lnTo>
                    <a:lnTo>
                      <a:pt x="48" y="147"/>
                    </a:lnTo>
                    <a:lnTo>
                      <a:pt x="66" y="151"/>
                    </a:lnTo>
                  </a:path>
                </a:pathLst>
              </a:custGeom>
              <a:solidFill>
                <a:srgbClr val="70230C"/>
              </a:solidFill>
              <a:ln w="9525" cap="rnd">
                <a:noFill/>
                <a:round/>
                <a:headEnd/>
                <a:tailEnd/>
              </a:ln>
            </p:spPr>
            <p:txBody>
              <a:bodyPr/>
              <a:lstStyle/>
              <a:p>
                <a:endParaRPr lang="en-US"/>
              </a:p>
            </p:txBody>
          </p:sp>
          <p:sp>
            <p:nvSpPr>
              <p:cNvPr id="6715" name="Freeform 655"/>
              <p:cNvSpPr>
                <a:spLocks/>
              </p:cNvSpPr>
              <p:nvPr/>
            </p:nvSpPr>
            <p:spPr bwMode="auto">
              <a:xfrm>
                <a:off x="4331" y="3107"/>
                <a:ext cx="99" cy="163"/>
              </a:xfrm>
              <a:custGeom>
                <a:avLst/>
                <a:gdLst>
                  <a:gd name="T0" fmla="*/ 90 w 99"/>
                  <a:gd name="T1" fmla="*/ 0 h 163"/>
                  <a:gd name="T2" fmla="*/ 92 w 99"/>
                  <a:gd name="T3" fmla="*/ 8 h 163"/>
                  <a:gd name="T4" fmla="*/ 98 w 99"/>
                  <a:gd name="T5" fmla="*/ 37 h 163"/>
                  <a:gd name="T6" fmla="*/ 98 w 99"/>
                  <a:gd name="T7" fmla="*/ 50 h 163"/>
                  <a:gd name="T8" fmla="*/ 95 w 99"/>
                  <a:gd name="T9" fmla="*/ 57 h 163"/>
                  <a:gd name="T10" fmla="*/ 87 w 99"/>
                  <a:gd name="T11" fmla="*/ 77 h 163"/>
                  <a:gd name="T12" fmla="*/ 79 w 99"/>
                  <a:gd name="T13" fmla="*/ 91 h 163"/>
                  <a:gd name="T14" fmla="*/ 67 w 99"/>
                  <a:gd name="T15" fmla="*/ 103 h 163"/>
                  <a:gd name="T16" fmla="*/ 57 w 99"/>
                  <a:gd name="T17" fmla="*/ 109 h 163"/>
                  <a:gd name="T18" fmla="*/ 54 w 99"/>
                  <a:gd name="T19" fmla="*/ 109 h 163"/>
                  <a:gd name="T20" fmla="*/ 53 w 99"/>
                  <a:gd name="T21" fmla="*/ 121 h 163"/>
                  <a:gd name="T22" fmla="*/ 43 w 99"/>
                  <a:gd name="T23" fmla="*/ 141 h 163"/>
                  <a:gd name="T24" fmla="*/ 31 w 99"/>
                  <a:gd name="T25" fmla="*/ 162 h 163"/>
                  <a:gd name="T26" fmla="*/ 26 w 99"/>
                  <a:gd name="T27" fmla="*/ 144 h 163"/>
                  <a:gd name="T28" fmla="*/ 9 w 99"/>
                  <a:gd name="T29" fmla="*/ 103 h 163"/>
                  <a:gd name="T30" fmla="*/ 4 w 99"/>
                  <a:gd name="T31" fmla="*/ 68 h 163"/>
                  <a:gd name="T32" fmla="*/ 0 w 99"/>
                  <a:gd name="T33" fmla="*/ 46 h 163"/>
                  <a:gd name="T34" fmla="*/ 6 w 99"/>
                  <a:gd name="T35" fmla="*/ 30 h 163"/>
                  <a:gd name="T36" fmla="*/ 26 w 99"/>
                  <a:gd name="T37" fmla="*/ 17 h 163"/>
                  <a:gd name="T38" fmla="*/ 34 w 99"/>
                  <a:gd name="T39" fmla="*/ 15 h 163"/>
                  <a:gd name="T40" fmla="*/ 50 w 99"/>
                  <a:gd name="T41" fmla="*/ 9 h 163"/>
                  <a:gd name="T42" fmla="*/ 74 w 99"/>
                  <a:gd name="T43" fmla="*/ 8 h 163"/>
                  <a:gd name="T44" fmla="*/ 84 w 99"/>
                  <a:gd name="T45" fmla="*/ 2 h 163"/>
                  <a:gd name="T46" fmla="*/ 90 w 99"/>
                  <a:gd name="T47" fmla="*/ 0 h 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163"/>
                  <a:gd name="T74" fmla="*/ 99 w 99"/>
                  <a:gd name="T75" fmla="*/ 163 h 1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163">
                    <a:moveTo>
                      <a:pt x="90" y="0"/>
                    </a:moveTo>
                    <a:lnTo>
                      <a:pt x="92" y="8"/>
                    </a:lnTo>
                    <a:lnTo>
                      <a:pt x="98" y="37"/>
                    </a:lnTo>
                    <a:lnTo>
                      <a:pt x="98" y="50"/>
                    </a:lnTo>
                    <a:lnTo>
                      <a:pt x="95" y="57"/>
                    </a:lnTo>
                    <a:lnTo>
                      <a:pt x="87" y="77"/>
                    </a:lnTo>
                    <a:lnTo>
                      <a:pt x="79" y="91"/>
                    </a:lnTo>
                    <a:lnTo>
                      <a:pt x="67" y="103"/>
                    </a:lnTo>
                    <a:lnTo>
                      <a:pt x="57" y="109"/>
                    </a:lnTo>
                    <a:lnTo>
                      <a:pt x="54" y="109"/>
                    </a:lnTo>
                    <a:lnTo>
                      <a:pt x="53" y="121"/>
                    </a:lnTo>
                    <a:lnTo>
                      <a:pt x="43" y="141"/>
                    </a:lnTo>
                    <a:lnTo>
                      <a:pt x="31" y="162"/>
                    </a:lnTo>
                    <a:lnTo>
                      <a:pt x="26" y="144"/>
                    </a:lnTo>
                    <a:lnTo>
                      <a:pt x="9" y="103"/>
                    </a:lnTo>
                    <a:lnTo>
                      <a:pt x="4" y="68"/>
                    </a:lnTo>
                    <a:lnTo>
                      <a:pt x="0" y="46"/>
                    </a:lnTo>
                    <a:lnTo>
                      <a:pt x="6" y="30"/>
                    </a:lnTo>
                    <a:lnTo>
                      <a:pt x="26" y="17"/>
                    </a:lnTo>
                    <a:lnTo>
                      <a:pt x="34" y="15"/>
                    </a:lnTo>
                    <a:lnTo>
                      <a:pt x="50" y="9"/>
                    </a:lnTo>
                    <a:lnTo>
                      <a:pt x="74" y="8"/>
                    </a:lnTo>
                    <a:lnTo>
                      <a:pt x="84" y="2"/>
                    </a:lnTo>
                    <a:lnTo>
                      <a:pt x="90" y="0"/>
                    </a:lnTo>
                  </a:path>
                </a:pathLst>
              </a:custGeom>
              <a:solidFill>
                <a:srgbClr val="FFC98E"/>
              </a:solidFill>
              <a:ln w="9525" cap="rnd">
                <a:noFill/>
                <a:round/>
                <a:headEnd/>
                <a:tailEnd/>
              </a:ln>
            </p:spPr>
            <p:txBody>
              <a:bodyPr/>
              <a:lstStyle/>
              <a:p>
                <a:endParaRPr lang="en-US"/>
              </a:p>
            </p:txBody>
          </p:sp>
          <p:sp>
            <p:nvSpPr>
              <p:cNvPr id="6716" name="Freeform 656"/>
              <p:cNvSpPr>
                <a:spLocks/>
              </p:cNvSpPr>
              <p:nvPr/>
            </p:nvSpPr>
            <p:spPr bwMode="auto">
              <a:xfrm>
                <a:off x="4355" y="3144"/>
                <a:ext cx="20" cy="17"/>
              </a:xfrm>
              <a:custGeom>
                <a:avLst/>
                <a:gdLst>
                  <a:gd name="T0" fmla="*/ 0 w 20"/>
                  <a:gd name="T1" fmla="*/ 0 h 17"/>
                  <a:gd name="T2" fmla="*/ 1 w 20"/>
                  <a:gd name="T3" fmla="*/ 9 h 17"/>
                  <a:gd name="T4" fmla="*/ 7 w 20"/>
                  <a:gd name="T5" fmla="*/ 16 h 17"/>
                  <a:gd name="T6" fmla="*/ 15 w 20"/>
                  <a:gd name="T7" fmla="*/ 16 h 17"/>
                  <a:gd name="T8" fmla="*/ 19 w 20"/>
                  <a:gd name="T9" fmla="*/ 16 h 17"/>
                  <a:gd name="T10" fmla="*/ 17 w 20"/>
                  <a:gd name="T11" fmla="*/ 9 h 17"/>
                  <a:gd name="T12" fmla="*/ 13 w 20"/>
                  <a:gd name="T13" fmla="*/ 0 h 17"/>
                  <a:gd name="T14" fmla="*/ 5 w 20"/>
                  <a:gd name="T15" fmla="*/ 0 h 17"/>
                  <a:gd name="T16" fmla="*/ 0 w 2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0" y="0"/>
                    </a:moveTo>
                    <a:lnTo>
                      <a:pt x="1" y="9"/>
                    </a:lnTo>
                    <a:lnTo>
                      <a:pt x="7" y="16"/>
                    </a:lnTo>
                    <a:lnTo>
                      <a:pt x="15" y="16"/>
                    </a:lnTo>
                    <a:lnTo>
                      <a:pt x="19" y="16"/>
                    </a:lnTo>
                    <a:lnTo>
                      <a:pt x="17" y="9"/>
                    </a:lnTo>
                    <a:lnTo>
                      <a:pt x="13" y="0"/>
                    </a:lnTo>
                    <a:lnTo>
                      <a:pt x="5" y="0"/>
                    </a:lnTo>
                    <a:lnTo>
                      <a:pt x="0" y="0"/>
                    </a:lnTo>
                  </a:path>
                </a:pathLst>
              </a:custGeom>
              <a:solidFill>
                <a:srgbClr val="FFFFFF"/>
              </a:solidFill>
              <a:ln w="9525" cap="rnd">
                <a:noFill/>
                <a:round/>
                <a:headEnd/>
                <a:tailEnd/>
              </a:ln>
            </p:spPr>
            <p:txBody>
              <a:bodyPr/>
              <a:lstStyle/>
              <a:p>
                <a:endParaRPr lang="en-US"/>
              </a:p>
            </p:txBody>
          </p:sp>
          <p:sp>
            <p:nvSpPr>
              <p:cNvPr id="6717" name="Freeform 657"/>
              <p:cNvSpPr>
                <a:spLocks/>
              </p:cNvSpPr>
              <p:nvPr/>
            </p:nvSpPr>
            <p:spPr bwMode="auto">
              <a:xfrm>
                <a:off x="4395" y="3149"/>
                <a:ext cx="19" cy="17"/>
              </a:xfrm>
              <a:custGeom>
                <a:avLst/>
                <a:gdLst>
                  <a:gd name="T0" fmla="*/ 0 w 19"/>
                  <a:gd name="T1" fmla="*/ 4 h 17"/>
                  <a:gd name="T2" fmla="*/ 7 w 19"/>
                  <a:gd name="T3" fmla="*/ 13 h 17"/>
                  <a:gd name="T4" fmla="*/ 12 w 19"/>
                  <a:gd name="T5" fmla="*/ 16 h 17"/>
                  <a:gd name="T6" fmla="*/ 18 w 19"/>
                  <a:gd name="T7" fmla="*/ 9 h 17"/>
                  <a:gd name="T8" fmla="*/ 12 w 19"/>
                  <a:gd name="T9" fmla="*/ 4 h 17"/>
                  <a:gd name="T10" fmla="*/ 5 w 19"/>
                  <a:gd name="T11" fmla="*/ 0 h 17"/>
                  <a:gd name="T12" fmla="*/ 0 w 19"/>
                  <a:gd name="T13" fmla="*/ 4 h 17"/>
                  <a:gd name="T14" fmla="*/ 0 60000 65536"/>
                  <a:gd name="T15" fmla="*/ 0 60000 65536"/>
                  <a:gd name="T16" fmla="*/ 0 60000 65536"/>
                  <a:gd name="T17" fmla="*/ 0 60000 65536"/>
                  <a:gd name="T18" fmla="*/ 0 60000 65536"/>
                  <a:gd name="T19" fmla="*/ 0 60000 65536"/>
                  <a:gd name="T20" fmla="*/ 0 60000 65536"/>
                  <a:gd name="T21" fmla="*/ 0 w 19"/>
                  <a:gd name="T22" fmla="*/ 0 h 17"/>
                  <a:gd name="T23" fmla="*/ 19 w 1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7">
                    <a:moveTo>
                      <a:pt x="0" y="4"/>
                    </a:moveTo>
                    <a:lnTo>
                      <a:pt x="7" y="13"/>
                    </a:lnTo>
                    <a:lnTo>
                      <a:pt x="12" y="16"/>
                    </a:lnTo>
                    <a:lnTo>
                      <a:pt x="18" y="9"/>
                    </a:lnTo>
                    <a:lnTo>
                      <a:pt x="12" y="4"/>
                    </a:lnTo>
                    <a:lnTo>
                      <a:pt x="5" y="0"/>
                    </a:lnTo>
                    <a:lnTo>
                      <a:pt x="0" y="4"/>
                    </a:lnTo>
                  </a:path>
                </a:pathLst>
              </a:custGeom>
              <a:solidFill>
                <a:srgbClr val="FFFFFF"/>
              </a:solidFill>
              <a:ln w="9525" cap="rnd">
                <a:noFill/>
                <a:round/>
                <a:headEnd/>
                <a:tailEnd/>
              </a:ln>
            </p:spPr>
            <p:txBody>
              <a:bodyPr/>
              <a:lstStyle/>
              <a:p>
                <a:endParaRPr lang="en-US"/>
              </a:p>
            </p:txBody>
          </p:sp>
          <p:sp>
            <p:nvSpPr>
              <p:cNvPr id="6718" name="Freeform 658"/>
              <p:cNvSpPr>
                <a:spLocks/>
              </p:cNvSpPr>
              <p:nvPr/>
            </p:nvSpPr>
            <p:spPr bwMode="auto">
              <a:xfrm>
                <a:off x="4360" y="3187"/>
                <a:ext cx="38" cy="17"/>
              </a:xfrm>
              <a:custGeom>
                <a:avLst/>
                <a:gdLst>
                  <a:gd name="T0" fmla="*/ 0 w 38"/>
                  <a:gd name="T1" fmla="*/ 0 h 17"/>
                  <a:gd name="T2" fmla="*/ 8 w 38"/>
                  <a:gd name="T3" fmla="*/ 9 h 17"/>
                  <a:gd name="T4" fmla="*/ 15 w 38"/>
                  <a:gd name="T5" fmla="*/ 13 h 17"/>
                  <a:gd name="T6" fmla="*/ 24 w 38"/>
                  <a:gd name="T7" fmla="*/ 16 h 17"/>
                  <a:gd name="T8" fmla="*/ 30 w 38"/>
                  <a:gd name="T9" fmla="*/ 13 h 17"/>
                  <a:gd name="T10" fmla="*/ 37 w 38"/>
                  <a:gd name="T11" fmla="*/ 4 h 17"/>
                  <a:gd name="T12" fmla="*/ 28 w 38"/>
                  <a:gd name="T13" fmla="*/ 2 h 17"/>
                  <a:gd name="T14" fmla="*/ 19 w 38"/>
                  <a:gd name="T15" fmla="*/ 2 h 17"/>
                  <a:gd name="T16" fmla="*/ 0 w 3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7"/>
                  <a:gd name="T29" fmla="*/ 38 w 3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7">
                    <a:moveTo>
                      <a:pt x="0" y="0"/>
                    </a:moveTo>
                    <a:lnTo>
                      <a:pt x="8" y="9"/>
                    </a:lnTo>
                    <a:lnTo>
                      <a:pt x="15" y="13"/>
                    </a:lnTo>
                    <a:lnTo>
                      <a:pt x="24" y="16"/>
                    </a:lnTo>
                    <a:lnTo>
                      <a:pt x="30" y="13"/>
                    </a:lnTo>
                    <a:lnTo>
                      <a:pt x="37" y="4"/>
                    </a:lnTo>
                    <a:lnTo>
                      <a:pt x="28" y="2"/>
                    </a:lnTo>
                    <a:lnTo>
                      <a:pt x="19" y="2"/>
                    </a:lnTo>
                    <a:lnTo>
                      <a:pt x="0" y="0"/>
                    </a:lnTo>
                  </a:path>
                </a:pathLst>
              </a:custGeom>
              <a:solidFill>
                <a:srgbClr val="FF0000"/>
              </a:solidFill>
              <a:ln w="9525" cap="rnd">
                <a:noFill/>
                <a:round/>
                <a:headEnd/>
                <a:tailEnd/>
              </a:ln>
            </p:spPr>
            <p:txBody>
              <a:bodyPr/>
              <a:lstStyle/>
              <a:p>
                <a:endParaRPr lang="en-US"/>
              </a:p>
            </p:txBody>
          </p:sp>
          <p:sp>
            <p:nvSpPr>
              <p:cNvPr id="6719" name="Freeform 659"/>
              <p:cNvSpPr>
                <a:spLocks/>
              </p:cNvSpPr>
              <p:nvPr/>
            </p:nvSpPr>
            <p:spPr bwMode="auto">
              <a:xfrm>
                <a:off x="5102" y="3067"/>
                <a:ext cx="102" cy="189"/>
              </a:xfrm>
              <a:custGeom>
                <a:avLst/>
                <a:gdLst>
                  <a:gd name="T0" fmla="*/ 14 w 102"/>
                  <a:gd name="T1" fmla="*/ 1 h 189"/>
                  <a:gd name="T2" fmla="*/ 5 w 102"/>
                  <a:gd name="T3" fmla="*/ 21 h 189"/>
                  <a:gd name="T4" fmla="*/ 10 w 102"/>
                  <a:gd name="T5" fmla="*/ 29 h 189"/>
                  <a:gd name="T6" fmla="*/ 10 w 102"/>
                  <a:gd name="T7" fmla="*/ 36 h 189"/>
                  <a:gd name="T8" fmla="*/ 6 w 102"/>
                  <a:gd name="T9" fmla="*/ 39 h 189"/>
                  <a:gd name="T10" fmla="*/ 0 w 102"/>
                  <a:gd name="T11" fmla="*/ 56 h 189"/>
                  <a:gd name="T12" fmla="*/ 0 w 102"/>
                  <a:gd name="T13" fmla="*/ 57 h 189"/>
                  <a:gd name="T14" fmla="*/ 8 w 102"/>
                  <a:gd name="T15" fmla="*/ 61 h 189"/>
                  <a:gd name="T16" fmla="*/ 5 w 102"/>
                  <a:gd name="T17" fmla="*/ 69 h 189"/>
                  <a:gd name="T18" fmla="*/ 6 w 102"/>
                  <a:gd name="T19" fmla="*/ 74 h 189"/>
                  <a:gd name="T20" fmla="*/ 6 w 102"/>
                  <a:gd name="T21" fmla="*/ 79 h 189"/>
                  <a:gd name="T22" fmla="*/ 8 w 102"/>
                  <a:gd name="T23" fmla="*/ 85 h 189"/>
                  <a:gd name="T24" fmla="*/ 6 w 102"/>
                  <a:gd name="T25" fmla="*/ 89 h 189"/>
                  <a:gd name="T26" fmla="*/ 6 w 102"/>
                  <a:gd name="T27" fmla="*/ 92 h 189"/>
                  <a:gd name="T28" fmla="*/ 10 w 102"/>
                  <a:gd name="T29" fmla="*/ 98 h 189"/>
                  <a:gd name="T30" fmla="*/ 14 w 102"/>
                  <a:gd name="T31" fmla="*/ 98 h 189"/>
                  <a:gd name="T32" fmla="*/ 44 w 102"/>
                  <a:gd name="T33" fmla="*/ 96 h 189"/>
                  <a:gd name="T34" fmla="*/ 52 w 102"/>
                  <a:gd name="T35" fmla="*/ 118 h 189"/>
                  <a:gd name="T36" fmla="*/ 58 w 102"/>
                  <a:gd name="T37" fmla="*/ 140 h 189"/>
                  <a:gd name="T38" fmla="*/ 64 w 102"/>
                  <a:gd name="T39" fmla="*/ 188 h 189"/>
                  <a:gd name="T40" fmla="*/ 83 w 102"/>
                  <a:gd name="T41" fmla="*/ 146 h 189"/>
                  <a:gd name="T42" fmla="*/ 90 w 102"/>
                  <a:gd name="T43" fmla="*/ 123 h 189"/>
                  <a:gd name="T44" fmla="*/ 101 w 102"/>
                  <a:gd name="T45" fmla="*/ 102 h 189"/>
                  <a:gd name="T46" fmla="*/ 92 w 102"/>
                  <a:gd name="T47" fmla="*/ 44 h 189"/>
                  <a:gd name="T48" fmla="*/ 51 w 102"/>
                  <a:gd name="T49" fmla="*/ 0 h 189"/>
                  <a:gd name="T50" fmla="*/ 14 w 102"/>
                  <a:gd name="T51" fmla="*/ 1 h 1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189"/>
                  <a:gd name="T80" fmla="*/ 102 w 102"/>
                  <a:gd name="T81" fmla="*/ 189 h 1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189">
                    <a:moveTo>
                      <a:pt x="14" y="1"/>
                    </a:moveTo>
                    <a:lnTo>
                      <a:pt x="5" y="21"/>
                    </a:lnTo>
                    <a:lnTo>
                      <a:pt x="10" y="29"/>
                    </a:lnTo>
                    <a:lnTo>
                      <a:pt x="10" y="36"/>
                    </a:lnTo>
                    <a:lnTo>
                      <a:pt x="6" y="39"/>
                    </a:lnTo>
                    <a:lnTo>
                      <a:pt x="0" y="56"/>
                    </a:lnTo>
                    <a:lnTo>
                      <a:pt x="0" y="57"/>
                    </a:lnTo>
                    <a:lnTo>
                      <a:pt x="8" y="61"/>
                    </a:lnTo>
                    <a:lnTo>
                      <a:pt x="5" y="69"/>
                    </a:lnTo>
                    <a:lnTo>
                      <a:pt x="6" y="74"/>
                    </a:lnTo>
                    <a:lnTo>
                      <a:pt x="6" y="79"/>
                    </a:lnTo>
                    <a:lnTo>
                      <a:pt x="8" y="85"/>
                    </a:lnTo>
                    <a:lnTo>
                      <a:pt x="6" y="89"/>
                    </a:lnTo>
                    <a:lnTo>
                      <a:pt x="6" y="92"/>
                    </a:lnTo>
                    <a:lnTo>
                      <a:pt x="10" y="98"/>
                    </a:lnTo>
                    <a:lnTo>
                      <a:pt x="14" y="98"/>
                    </a:lnTo>
                    <a:lnTo>
                      <a:pt x="44" y="96"/>
                    </a:lnTo>
                    <a:lnTo>
                      <a:pt x="52" y="118"/>
                    </a:lnTo>
                    <a:lnTo>
                      <a:pt x="58" y="140"/>
                    </a:lnTo>
                    <a:lnTo>
                      <a:pt x="64" y="188"/>
                    </a:lnTo>
                    <a:lnTo>
                      <a:pt x="83" y="146"/>
                    </a:lnTo>
                    <a:lnTo>
                      <a:pt x="90" y="123"/>
                    </a:lnTo>
                    <a:lnTo>
                      <a:pt x="101" y="102"/>
                    </a:lnTo>
                    <a:lnTo>
                      <a:pt x="92" y="44"/>
                    </a:lnTo>
                    <a:lnTo>
                      <a:pt x="51" y="0"/>
                    </a:lnTo>
                    <a:lnTo>
                      <a:pt x="14" y="1"/>
                    </a:lnTo>
                  </a:path>
                </a:pathLst>
              </a:custGeom>
              <a:solidFill>
                <a:srgbClr val="FFC98E"/>
              </a:solidFill>
              <a:ln w="9525" cap="rnd">
                <a:noFill/>
                <a:round/>
                <a:headEnd/>
                <a:tailEnd/>
              </a:ln>
            </p:spPr>
            <p:txBody>
              <a:bodyPr/>
              <a:lstStyle/>
              <a:p>
                <a:endParaRPr lang="en-US"/>
              </a:p>
            </p:txBody>
          </p:sp>
          <p:sp>
            <p:nvSpPr>
              <p:cNvPr id="6720" name="Freeform 660"/>
              <p:cNvSpPr>
                <a:spLocks/>
              </p:cNvSpPr>
              <p:nvPr/>
            </p:nvSpPr>
            <p:spPr bwMode="auto">
              <a:xfrm>
                <a:off x="5108" y="3142"/>
                <a:ext cx="19" cy="17"/>
              </a:xfrm>
              <a:custGeom>
                <a:avLst/>
                <a:gdLst>
                  <a:gd name="T0" fmla="*/ 0 w 19"/>
                  <a:gd name="T1" fmla="*/ 0 h 17"/>
                  <a:gd name="T2" fmla="*/ 0 w 19"/>
                  <a:gd name="T3" fmla="*/ 9 h 17"/>
                  <a:gd name="T4" fmla="*/ 0 w 19"/>
                  <a:gd name="T5" fmla="*/ 11 h 17"/>
                  <a:gd name="T6" fmla="*/ 6 w 19"/>
                  <a:gd name="T7" fmla="*/ 16 h 17"/>
                  <a:gd name="T8" fmla="*/ 12 w 19"/>
                  <a:gd name="T9" fmla="*/ 11 h 17"/>
                  <a:gd name="T10" fmla="*/ 18 w 19"/>
                  <a:gd name="T11" fmla="*/ 3 h 17"/>
                  <a:gd name="T12" fmla="*/ 14 w 19"/>
                  <a:gd name="T13" fmla="*/ 3 h 17"/>
                  <a:gd name="T14" fmla="*/ 0 w 19"/>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7"/>
                  <a:gd name="T26" fmla="*/ 19 w 1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7">
                    <a:moveTo>
                      <a:pt x="0" y="0"/>
                    </a:moveTo>
                    <a:lnTo>
                      <a:pt x="0" y="9"/>
                    </a:lnTo>
                    <a:lnTo>
                      <a:pt x="0" y="11"/>
                    </a:lnTo>
                    <a:lnTo>
                      <a:pt x="6" y="16"/>
                    </a:lnTo>
                    <a:lnTo>
                      <a:pt x="12" y="11"/>
                    </a:lnTo>
                    <a:lnTo>
                      <a:pt x="18" y="3"/>
                    </a:lnTo>
                    <a:lnTo>
                      <a:pt x="14" y="3"/>
                    </a:lnTo>
                    <a:lnTo>
                      <a:pt x="0" y="0"/>
                    </a:lnTo>
                  </a:path>
                </a:pathLst>
              </a:custGeom>
              <a:solidFill>
                <a:srgbClr val="FF0000"/>
              </a:solidFill>
              <a:ln w="9525" cap="rnd">
                <a:noFill/>
                <a:round/>
                <a:headEnd/>
                <a:tailEnd/>
              </a:ln>
            </p:spPr>
            <p:txBody>
              <a:bodyPr/>
              <a:lstStyle/>
              <a:p>
                <a:endParaRPr lang="en-US"/>
              </a:p>
            </p:txBody>
          </p:sp>
          <p:sp>
            <p:nvSpPr>
              <p:cNvPr id="6721" name="Freeform 661"/>
              <p:cNvSpPr>
                <a:spLocks/>
              </p:cNvSpPr>
              <p:nvPr/>
            </p:nvSpPr>
            <p:spPr bwMode="auto">
              <a:xfrm>
                <a:off x="5135" y="3105"/>
                <a:ext cx="17" cy="17"/>
              </a:xfrm>
              <a:custGeom>
                <a:avLst/>
                <a:gdLst>
                  <a:gd name="T0" fmla="*/ 0 w 17"/>
                  <a:gd name="T1" fmla="*/ 0 h 17"/>
                  <a:gd name="T2" fmla="*/ 2 w 17"/>
                  <a:gd name="T3" fmla="*/ 16 h 17"/>
                  <a:gd name="T4" fmla="*/ 12 w 17"/>
                  <a:gd name="T5" fmla="*/ 11 h 17"/>
                  <a:gd name="T6" fmla="*/ 16 w 17"/>
                  <a:gd name="T7" fmla="*/ 8 h 17"/>
                  <a:gd name="T8" fmla="*/ 10 w 17"/>
                  <a:gd name="T9" fmla="*/ 2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2" y="16"/>
                    </a:lnTo>
                    <a:lnTo>
                      <a:pt x="12" y="11"/>
                    </a:lnTo>
                    <a:lnTo>
                      <a:pt x="16" y="8"/>
                    </a:lnTo>
                    <a:lnTo>
                      <a:pt x="10" y="2"/>
                    </a:lnTo>
                    <a:lnTo>
                      <a:pt x="0" y="0"/>
                    </a:lnTo>
                  </a:path>
                </a:pathLst>
              </a:custGeom>
              <a:solidFill>
                <a:srgbClr val="FFFFFF"/>
              </a:solidFill>
              <a:ln w="9525" cap="rnd">
                <a:noFill/>
                <a:round/>
                <a:headEnd/>
                <a:tailEnd/>
              </a:ln>
            </p:spPr>
            <p:txBody>
              <a:bodyPr/>
              <a:lstStyle/>
              <a:p>
                <a:endParaRPr lang="en-US"/>
              </a:p>
            </p:txBody>
          </p:sp>
          <p:sp>
            <p:nvSpPr>
              <p:cNvPr id="6722" name="Freeform 662"/>
              <p:cNvSpPr>
                <a:spLocks/>
              </p:cNvSpPr>
              <p:nvPr/>
            </p:nvSpPr>
            <p:spPr bwMode="auto">
              <a:xfrm>
                <a:off x="5161" y="3188"/>
                <a:ext cx="37" cy="28"/>
              </a:xfrm>
              <a:custGeom>
                <a:avLst/>
                <a:gdLst>
                  <a:gd name="T0" fmla="*/ 0 w 37"/>
                  <a:gd name="T1" fmla="*/ 19 h 28"/>
                  <a:gd name="T2" fmla="*/ 9 w 37"/>
                  <a:gd name="T3" fmla="*/ 15 h 28"/>
                  <a:gd name="T4" fmla="*/ 19 w 37"/>
                  <a:gd name="T5" fmla="*/ 12 h 28"/>
                  <a:gd name="T6" fmla="*/ 27 w 37"/>
                  <a:gd name="T7" fmla="*/ 6 h 28"/>
                  <a:gd name="T8" fmla="*/ 36 w 37"/>
                  <a:gd name="T9" fmla="*/ 0 h 28"/>
                  <a:gd name="T10" fmla="*/ 27 w 37"/>
                  <a:gd name="T11" fmla="*/ 14 h 28"/>
                  <a:gd name="T12" fmla="*/ 20 w 37"/>
                  <a:gd name="T13" fmla="*/ 21 h 28"/>
                  <a:gd name="T14" fmla="*/ 9 w 37"/>
                  <a:gd name="T15" fmla="*/ 24 h 28"/>
                  <a:gd name="T16" fmla="*/ 0 w 37"/>
                  <a:gd name="T17" fmla="*/ 27 h 28"/>
                  <a:gd name="T18" fmla="*/ 0 w 37"/>
                  <a:gd name="T19" fmla="*/ 19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8"/>
                  <a:gd name="T32" fmla="*/ 37 w 3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8">
                    <a:moveTo>
                      <a:pt x="0" y="19"/>
                    </a:moveTo>
                    <a:lnTo>
                      <a:pt x="9" y="15"/>
                    </a:lnTo>
                    <a:lnTo>
                      <a:pt x="19" y="12"/>
                    </a:lnTo>
                    <a:lnTo>
                      <a:pt x="27" y="6"/>
                    </a:lnTo>
                    <a:lnTo>
                      <a:pt x="36" y="0"/>
                    </a:lnTo>
                    <a:lnTo>
                      <a:pt x="27" y="14"/>
                    </a:lnTo>
                    <a:lnTo>
                      <a:pt x="20" y="21"/>
                    </a:lnTo>
                    <a:lnTo>
                      <a:pt x="9" y="24"/>
                    </a:lnTo>
                    <a:lnTo>
                      <a:pt x="0" y="27"/>
                    </a:lnTo>
                    <a:lnTo>
                      <a:pt x="0" y="19"/>
                    </a:lnTo>
                  </a:path>
                </a:pathLst>
              </a:custGeom>
              <a:solidFill>
                <a:srgbClr val="FFEA00"/>
              </a:solidFill>
              <a:ln w="9525" cap="rnd">
                <a:noFill/>
                <a:round/>
                <a:headEnd/>
                <a:tailEnd/>
              </a:ln>
            </p:spPr>
            <p:txBody>
              <a:bodyPr/>
              <a:lstStyle/>
              <a:p>
                <a:endParaRPr lang="en-US"/>
              </a:p>
            </p:txBody>
          </p:sp>
          <p:sp>
            <p:nvSpPr>
              <p:cNvPr id="6723" name="Freeform 663"/>
              <p:cNvSpPr>
                <a:spLocks/>
              </p:cNvSpPr>
              <p:nvPr/>
            </p:nvSpPr>
            <p:spPr bwMode="auto">
              <a:xfrm>
                <a:off x="5171" y="3129"/>
                <a:ext cx="18" cy="17"/>
              </a:xfrm>
              <a:custGeom>
                <a:avLst/>
                <a:gdLst>
                  <a:gd name="T0" fmla="*/ 12 w 18"/>
                  <a:gd name="T1" fmla="*/ 0 h 17"/>
                  <a:gd name="T2" fmla="*/ 1 w 18"/>
                  <a:gd name="T3" fmla="*/ 2 h 17"/>
                  <a:gd name="T4" fmla="*/ 0 w 18"/>
                  <a:gd name="T5" fmla="*/ 7 h 17"/>
                  <a:gd name="T6" fmla="*/ 1 w 18"/>
                  <a:gd name="T7" fmla="*/ 13 h 17"/>
                  <a:gd name="T8" fmla="*/ 9 w 18"/>
                  <a:gd name="T9" fmla="*/ 16 h 17"/>
                  <a:gd name="T10" fmla="*/ 17 w 18"/>
                  <a:gd name="T11" fmla="*/ 11 h 17"/>
                  <a:gd name="T12" fmla="*/ 12 w 18"/>
                  <a:gd name="T13" fmla="*/ 0 h 17"/>
                  <a:gd name="T14" fmla="*/ 0 60000 65536"/>
                  <a:gd name="T15" fmla="*/ 0 60000 65536"/>
                  <a:gd name="T16" fmla="*/ 0 60000 65536"/>
                  <a:gd name="T17" fmla="*/ 0 60000 65536"/>
                  <a:gd name="T18" fmla="*/ 0 60000 65536"/>
                  <a:gd name="T19" fmla="*/ 0 60000 65536"/>
                  <a:gd name="T20" fmla="*/ 0 60000 65536"/>
                  <a:gd name="T21" fmla="*/ 0 w 18"/>
                  <a:gd name="T22" fmla="*/ 0 h 17"/>
                  <a:gd name="T23" fmla="*/ 18 w 1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7">
                    <a:moveTo>
                      <a:pt x="12" y="0"/>
                    </a:moveTo>
                    <a:lnTo>
                      <a:pt x="1" y="2"/>
                    </a:lnTo>
                    <a:lnTo>
                      <a:pt x="0" y="7"/>
                    </a:lnTo>
                    <a:lnTo>
                      <a:pt x="1" y="13"/>
                    </a:lnTo>
                    <a:lnTo>
                      <a:pt x="9" y="16"/>
                    </a:lnTo>
                    <a:lnTo>
                      <a:pt x="17" y="11"/>
                    </a:lnTo>
                    <a:lnTo>
                      <a:pt x="12" y="0"/>
                    </a:lnTo>
                  </a:path>
                </a:pathLst>
              </a:custGeom>
              <a:solidFill>
                <a:srgbClr val="FF0000"/>
              </a:solidFill>
              <a:ln w="9525" cap="rnd">
                <a:noFill/>
                <a:round/>
                <a:headEnd/>
                <a:tailEnd/>
              </a:ln>
            </p:spPr>
            <p:txBody>
              <a:bodyPr/>
              <a:lstStyle/>
              <a:p>
                <a:endParaRPr lang="en-US"/>
              </a:p>
            </p:txBody>
          </p:sp>
          <p:sp>
            <p:nvSpPr>
              <p:cNvPr id="6724" name="Freeform 664"/>
              <p:cNvSpPr>
                <a:spLocks/>
              </p:cNvSpPr>
              <p:nvPr/>
            </p:nvSpPr>
            <p:spPr bwMode="auto">
              <a:xfrm>
                <a:off x="5100" y="3029"/>
                <a:ext cx="169" cy="143"/>
              </a:xfrm>
              <a:custGeom>
                <a:avLst/>
                <a:gdLst>
                  <a:gd name="T0" fmla="*/ 8 w 169"/>
                  <a:gd name="T1" fmla="*/ 51 h 143"/>
                  <a:gd name="T2" fmla="*/ 8 w 169"/>
                  <a:gd name="T3" fmla="*/ 42 h 143"/>
                  <a:gd name="T4" fmla="*/ 10 w 169"/>
                  <a:gd name="T5" fmla="*/ 36 h 143"/>
                  <a:gd name="T6" fmla="*/ 16 w 169"/>
                  <a:gd name="T7" fmla="*/ 33 h 143"/>
                  <a:gd name="T8" fmla="*/ 16 w 169"/>
                  <a:gd name="T9" fmla="*/ 42 h 143"/>
                  <a:gd name="T10" fmla="*/ 25 w 169"/>
                  <a:gd name="T11" fmla="*/ 56 h 143"/>
                  <a:gd name="T12" fmla="*/ 41 w 169"/>
                  <a:gd name="T13" fmla="*/ 59 h 143"/>
                  <a:gd name="T14" fmla="*/ 33 w 169"/>
                  <a:gd name="T15" fmla="*/ 56 h 143"/>
                  <a:gd name="T16" fmla="*/ 33 w 169"/>
                  <a:gd name="T17" fmla="*/ 51 h 143"/>
                  <a:gd name="T18" fmla="*/ 42 w 169"/>
                  <a:gd name="T19" fmla="*/ 56 h 143"/>
                  <a:gd name="T20" fmla="*/ 50 w 169"/>
                  <a:gd name="T21" fmla="*/ 58 h 143"/>
                  <a:gd name="T22" fmla="*/ 56 w 169"/>
                  <a:gd name="T23" fmla="*/ 64 h 143"/>
                  <a:gd name="T24" fmla="*/ 54 w 169"/>
                  <a:gd name="T25" fmla="*/ 58 h 143"/>
                  <a:gd name="T26" fmla="*/ 60 w 169"/>
                  <a:gd name="T27" fmla="*/ 61 h 143"/>
                  <a:gd name="T28" fmla="*/ 62 w 169"/>
                  <a:gd name="T29" fmla="*/ 74 h 143"/>
                  <a:gd name="T30" fmla="*/ 67 w 169"/>
                  <a:gd name="T31" fmla="*/ 84 h 143"/>
                  <a:gd name="T32" fmla="*/ 77 w 169"/>
                  <a:gd name="T33" fmla="*/ 89 h 143"/>
                  <a:gd name="T34" fmla="*/ 84 w 169"/>
                  <a:gd name="T35" fmla="*/ 109 h 143"/>
                  <a:gd name="T36" fmla="*/ 83 w 169"/>
                  <a:gd name="T37" fmla="*/ 118 h 143"/>
                  <a:gd name="T38" fmla="*/ 66 w 169"/>
                  <a:gd name="T39" fmla="*/ 121 h 143"/>
                  <a:gd name="T40" fmla="*/ 72 w 169"/>
                  <a:gd name="T41" fmla="*/ 128 h 143"/>
                  <a:gd name="T42" fmla="*/ 96 w 169"/>
                  <a:gd name="T43" fmla="*/ 139 h 143"/>
                  <a:gd name="T44" fmla="*/ 121 w 169"/>
                  <a:gd name="T45" fmla="*/ 142 h 143"/>
                  <a:gd name="T46" fmla="*/ 130 w 169"/>
                  <a:gd name="T47" fmla="*/ 131 h 143"/>
                  <a:gd name="T48" fmla="*/ 168 w 169"/>
                  <a:gd name="T49" fmla="*/ 57 h 143"/>
                  <a:gd name="T50" fmla="*/ 161 w 169"/>
                  <a:gd name="T51" fmla="*/ 42 h 143"/>
                  <a:gd name="T52" fmla="*/ 150 w 169"/>
                  <a:gd name="T53" fmla="*/ 25 h 143"/>
                  <a:gd name="T54" fmla="*/ 144 w 169"/>
                  <a:gd name="T55" fmla="*/ 17 h 143"/>
                  <a:gd name="T56" fmla="*/ 133 w 169"/>
                  <a:gd name="T57" fmla="*/ 10 h 143"/>
                  <a:gd name="T58" fmla="*/ 126 w 169"/>
                  <a:gd name="T59" fmla="*/ 7 h 143"/>
                  <a:gd name="T60" fmla="*/ 113 w 169"/>
                  <a:gd name="T61" fmla="*/ 1 h 143"/>
                  <a:gd name="T62" fmla="*/ 91 w 169"/>
                  <a:gd name="T63" fmla="*/ 0 h 143"/>
                  <a:gd name="T64" fmla="*/ 16 w 169"/>
                  <a:gd name="T65" fmla="*/ 17 h 143"/>
                  <a:gd name="T66" fmla="*/ 4 w 169"/>
                  <a:gd name="T67" fmla="*/ 25 h 143"/>
                  <a:gd name="T68" fmla="*/ 0 w 169"/>
                  <a:gd name="T69" fmla="*/ 34 h 143"/>
                  <a:gd name="T70" fmla="*/ 0 w 169"/>
                  <a:gd name="T71" fmla="*/ 42 h 143"/>
                  <a:gd name="T72" fmla="*/ 4 w 169"/>
                  <a:gd name="T73" fmla="*/ 49 h 143"/>
                  <a:gd name="T74" fmla="*/ 8 w 169"/>
                  <a:gd name="T75" fmla="*/ 51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9"/>
                  <a:gd name="T115" fmla="*/ 0 h 143"/>
                  <a:gd name="T116" fmla="*/ 169 w 169"/>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9" h="143">
                    <a:moveTo>
                      <a:pt x="8" y="51"/>
                    </a:moveTo>
                    <a:lnTo>
                      <a:pt x="8" y="42"/>
                    </a:lnTo>
                    <a:lnTo>
                      <a:pt x="10" y="36"/>
                    </a:lnTo>
                    <a:lnTo>
                      <a:pt x="16" y="33"/>
                    </a:lnTo>
                    <a:lnTo>
                      <a:pt x="16" y="42"/>
                    </a:lnTo>
                    <a:lnTo>
                      <a:pt x="25" y="56"/>
                    </a:lnTo>
                    <a:lnTo>
                      <a:pt x="41" y="59"/>
                    </a:lnTo>
                    <a:lnTo>
                      <a:pt x="33" y="56"/>
                    </a:lnTo>
                    <a:lnTo>
                      <a:pt x="33" y="51"/>
                    </a:lnTo>
                    <a:lnTo>
                      <a:pt x="42" y="56"/>
                    </a:lnTo>
                    <a:lnTo>
                      <a:pt x="50" y="58"/>
                    </a:lnTo>
                    <a:lnTo>
                      <a:pt x="56" y="64"/>
                    </a:lnTo>
                    <a:lnTo>
                      <a:pt x="54" y="58"/>
                    </a:lnTo>
                    <a:lnTo>
                      <a:pt x="60" y="61"/>
                    </a:lnTo>
                    <a:lnTo>
                      <a:pt x="62" y="74"/>
                    </a:lnTo>
                    <a:lnTo>
                      <a:pt x="67" y="84"/>
                    </a:lnTo>
                    <a:lnTo>
                      <a:pt x="77" y="89"/>
                    </a:lnTo>
                    <a:lnTo>
                      <a:pt x="84" y="109"/>
                    </a:lnTo>
                    <a:lnTo>
                      <a:pt x="83" y="118"/>
                    </a:lnTo>
                    <a:lnTo>
                      <a:pt x="66" y="121"/>
                    </a:lnTo>
                    <a:lnTo>
                      <a:pt x="72" y="128"/>
                    </a:lnTo>
                    <a:lnTo>
                      <a:pt x="96" y="139"/>
                    </a:lnTo>
                    <a:lnTo>
                      <a:pt x="121" y="142"/>
                    </a:lnTo>
                    <a:lnTo>
                      <a:pt x="130" y="131"/>
                    </a:lnTo>
                    <a:lnTo>
                      <a:pt x="168" y="57"/>
                    </a:lnTo>
                    <a:lnTo>
                      <a:pt x="161" y="42"/>
                    </a:lnTo>
                    <a:lnTo>
                      <a:pt x="150" y="25"/>
                    </a:lnTo>
                    <a:lnTo>
                      <a:pt x="144" y="17"/>
                    </a:lnTo>
                    <a:lnTo>
                      <a:pt x="133" y="10"/>
                    </a:lnTo>
                    <a:lnTo>
                      <a:pt x="126" y="7"/>
                    </a:lnTo>
                    <a:lnTo>
                      <a:pt x="113" y="1"/>
                    </a:lnTo>
                    <a:lnTo>
                      <a:pt x="91" y="0"/>
                    </a:lnTo>
                    <a:lnTo>
                      <a:pt x="16" y="17"/>
                    </a:lnTo>
                    <a:lnTo>
                      <a:pt x="4" y="25"/>
                    </a:lnTo>
                    <a:lnTo>
                      <a:pt x="0" y="34"/>
                    </a:lnTo>
                    <a:lnTo>
                      <a:pt x="0" y="42"/>
                    </a:lnTo>
                    <a:lnTo>
                      <a:pt x="4" y="49"/>
                    </a:lnTo>
                    <a:lnTo>
                      <a:pt x="8" y="51"/>
                    </a:lnTo>
                  </a:path>
                </a:pathLst>
              </a:custGeom>
              <a:solidFill>
                <a:srgbClr val="FFEA00"/>
              </a:solidFill>
              <a:ln w="9525" cap="rnd">
                <a:noFill/>
                <a:round/>
                <a:headEnd/>
                <a:tailEnd/>
              </a:ln>
            </p:spPr>
            <p:txBody>
              <a:bodyPr/>
              <a:lstStyle/>
              <a:p>
                <a:endParaRPr lang="en-US"/>
              </a:p>
            </p:txBody>
          </p:sp>
          <p:sp>
            <p:nvSpPr>
              <p:cNvPr id="6725" name="Freeform 665"/>
              <p:cNvSpPr>
                <a:spLocks/>
              </p:cNvSpPr>
              <p:nvPr/>
            </p:nvSpPr>
            <p:spPr bwMode="auto">
              <a:xfrm>
                <a:off x="5229" y="3211"/>
                <a:ext cx="17" cy="17"/>
              </a:xfrm>
              <a:custGeom>
                <a:avLst/>
                <a:gdLst>
                  <a:gd name="T0" fmla="*/ 0 w 17"/>
                  <a:gd name="T1" fmla="*/ 0 h 17"/>
                  <a:gd name="T2" fmla="*/ 4 w 17"/>
                  <a:gd name="T3" fmla="*/ 16 h 17"/>
                  <a:gd name="T4" fmla="*/ 16 w 17"/>
                  <a:gd name="T5" fmla="*/ 4 h 17"/>
                  <a:gd name="T6" fmla="*/ 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4" y="16"/>
                    </a:lnTo>
                    <a:lnTo>
                      <a:pt x="16" y="4"/>
                    </a:lnTo>
                    <a:lnTo>
                      <a:pt x="6" y="0"/>
                    </a:lnTo>
                    <a:lnTo>
                      <a:pt x="0" y="0"/>
                    </a:lnTo>
                  </a:path>
                </a:pathLst>
              </a:custGeom>
              <a:solidFill>
                <a:srgbClr val="FFFFFF"/>
              </a:solidFill>
              <a:ln w="9525" cap="rnd">
                <a:noFill/>
                <a:round/>
                <a:headEnd/>
                <a:tailEnd/>
              </a:ln>
            </p:spPr>
            <p:txBody>
              <a:bodyPr/>
              <a:lstStyle/>
              <a:p>
                <a:endParaRPr lang="en-US"/>
              </a:p>
            </p:txBody>
          </p:sp>
          <p:sp>
            <p:nvSpPr>
              <p:cNvPr id="6726" name="Freeform 666"/>
              <p:cNvSpPr>
                <a:spLocks/>
              </p:cNvSpPr>
              <p:nvPr/>
            </p:nvSpPr>
            <p:spPr bwMode="auto">
              <a:xfrm>
                <a:off x="5206" y="3087"/>
                <a:ext cx="147" cy="176"/>
              </a:xfrm>
              <a:custGeom>
                <a:avLst/>
                <a:gdLst>
                  <a:gd name="T0" fmla="*/ 44 w 147"/>
                  <a:gd name="T1" fmla="*/ 12 h 176"/>
                  <a:gd name="T2" fmla="*/ 34 w 147"/>
                  <a:gd name="T3" fmla="*/ 21 h 176"/>
                  <a:gd name="T4" fmla="*/ 25 w 147"/>
                  <a:gd name="T5" fmla="*/ 33 h 176"/>
                  <a:gd name="T6" fmla="*/ 17 w 147"/>
                  <a:gd name="T7" fmla="*/ 64 h 176"/>
                  <a:gd name="T8" fmla="*/ 19 w 147"/>
                  <a:gd name="T9" fmla="*/ 74 h 176"/>
                  <a:gd name="T10" fmla="*/ 17 w 147"/>
                  <a:gd name="T11" fmla="*/ 79 h 176"/>
                  <a:gd name="T12" fmla="*/ 11 w 147"/>
                  <a:gd name="T13" fmla="*/ 88 h 176"/>
                  <a:gd name="T14" fmla="*/ 0 w 147"/>
                  <a:gd name="T15" fmla="*/ 99 h 176"/>
                  <a:gd name="T16" fmla="*/ 0 w 147"/>
                  <a:gd name="T17" fmla="*/ 106 h 176"/>
                  <a:gd name="T18" fmla="*/ 4 w 147"/>
                  <a:gd name="T19" fmla="*/ 107 h 176"/>
                  <a:gd name="T20" fmla="*/ 11 w 147"/>
                  <a:gd name="T21" fmla="*/ 110 h 176"/>
                  <a:gd name="T22" fmla="*/ 13 w 147"/>
                  <a:gd name="T23" fmla="*/ 114 h 176"/>
                  <a:gd name="T24" fmla="*/ 15 w 147"/>
                  <a:gd name="T25" fmla="*/ 121 h 176"/>
                  <a:gd name="T26" fmla="*/ 19 w 147"/>
                  <a:gd name="T27" fmla="*/ 123 h 176"/>
                  <a:gd name="T28" fmla="*/ 30 w 147"/>
                  <a:gd name="T29" fmla="*/ 123 h 176"/>
                  <a:gd name="T30" fmla="*/ 35 w 147"/>
                  <a:gd name="T31" fmla="*/ 125 h 176"/>
                  <a:gd name="T32" fmla="*/ 30 w 147"/>
                  <a:gd name="T33" fmla="*/ 126 h 176"/>
                  <a:gd name="T34" fmla="*/ 25 w 147"/>
                  <a:gd name="T35" fmla="*/ 129 h 176"/>
                  <a:gd name="T36" fmla="*/ 17 w 147"/>
                  <a:gd name="T37" fmla="*/ 134 h 176"/>
                  <a:gd name="T38" fmla="*/ 17 w 147"/>
                  <a:gd name="T39" fmla="*/ 141 h 176"/>
                  <a:gd name="T40" fmla="*/ 25 w 147"/>
                  <a:gd name="T41" fmla="*/ 145 h 176"/>
                  <a:gd name="T42" fmla="*/ 30 w 147"/>
                  <a:gd name="T43" fmla="*/ 156 h 176"/>
                  <a:gd name="T44" fmla="*/ 61 w 147"/>
                  <a:gd name="T45" fmla="*/ 158 h 176"/>
                  <a:gd name="T46" fmla="*/ 69 w 147"/>
                  <a:gd name="T47" fmla="*/ 163 h 176"/>
                  <a:gd name="T48" fmla="*/ 83 w 147"/>
                  <a:gd name="T49" fmla="*/ 175 h 176"/>
                  <a:gd name="T50" fmla="*/ 95 w 147"/>
                  <a:gd name="T51" fmla="*/ 159 h 176"/>
                  <a:gd name="T52" fmla="*/ 108 w 147"/>
                  <a:gd name="T53" fmla="*/ 143 h 176"/>
                  <a:gd name="T54" fmla="*/ 128 w 147"/>
                  <a:gd name="T55" fmla="*/ 133 h 176"/>
                  <a:gd name="T56" fmla="*/ 146 w 147"/>
                  <a:gd name="T57" fmla="*/ 124 h 176"/>
                  <a:gd name="T58" fmla="*/ 146 w 147"/>
                  <a:gd name="T59" fmla="*/ 107 h 176"/>
                  <a:gd name="T60" fmla="*/ 111 w 147"/>
                  <a:gd name="T61" fmla="*/ 0 h 176"/>
                  <a:gd name="T62" fmla="*/ 61 w 147"/>
                  <a:gd name="T63" fmla="*/ 4 h 176"/>
                  <a:gd name="T64" fmla="*/ 44 w 147"/>
                  <a:gd name="T65" fmla="*/ 12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176"/>
                  <a:gd name="T101" fmla="*/ 147 w 147"/>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176">
                    <a:moveTo>
                      <a:pt x="44" y="12"/>
                    </a:moveTo>
                    <a:lnTo>
                      <a:pt x="34" y="21"/>
                    </a:lnTo>
                    <a:lnTo>
                      <a:pt x="25" y="33"/>
                    </a:lnTo>
                    <a:lnTo>
                      <a:pt x="17" y="64"/>
                    </a:lnTo>
                    <a:lnTo>
                      <a:pt x="19" y="74"/>
                    </a:lnTo>
                    <a:lnTo>
                      <a:pt x="17" y="79"/>
                    </a:lnTo>
                    <a:lnTo>
                      <a:pt x="11" y="88"/>
                    </a:lnTo>
                    <a:lnTo>
                      <a:pt x="0" y="99"/>
                    </a:lnTo>
                    <a:lnTo>
                      <a:pt x="0" y="106"/>
                    </a:lnTo>
                    <a:lnTo>
                      <a:pt x="4" y="107"/>
                    </a:lnTo>
                    <a:lnTo>
                      <a:pt x="11" y="110"/>
                    </a:lnTo>
                    <a:lnTo>
                      <a:pt x="13" y="114"/>
                    </a:lnTo>
                    <a:lnTo>
                      <a:pt x="15" y="121"/>
                    </a:lnTo>
                    <a:lnTo>
                      <a:pt x="19" y="123"/>
                    </a:lnTo>
                    <a:lnTo>
                      <a:pt x="30" y="123"/>
                    </a:lnTo>
                    <a:lnTo>
                      <a:pt x="35" y="125"/>
                    </a:lnTo>
                    <a:lnTo>
                      <a:pt x="30" y="126"/>
                    </a:lnTo>
                    <a:lnTo>
                      <a:pt x="25" y="129"/>
                    </a:lnTo>
                    <a:lnTo>
                      <a:pt x="17" y="134"/>
                    </a:lnTo>
                    <a:lnTo>
                      <a:pt x="17" y="141"/>
                    </a:lnTo>
                    <a:lnTo>
                      <a:pt x="25" y="145"/>
                    </a:lnTo>
                    <a:lnTo>
                      <a:pt x="30" y="156"/>
                    </a:lnTo>
                    <a:lnTo>
                      <a:pt x="61" y="158"/>
                    </a:lnTo>
                    <a:lnTo>
                      <a:pt x="69" y="163"/>
                    </a:lnTo>
                    <a:lnTo>
                      <a:pt x="83" y="175"/>
                    </a:lnTo>
                    <a:lnTo>
                      <a:pt x="95" y="159"/>
                    </a:lnTo>
                    <a:lnTo>
                      <a:pt x="108" y="143"/>
                    </a:lnTo>
                    <a:lnTo>
                      <a:pt x="128" y="133"/>
                    </a:lnTo>
                    <a:lnTo>
                      <a:pt x="146" y="124"/>
                    </a:lnTo>
                    <a:lnTo>
                      <a:pt x="146" y="107"/>
                    </a:lnTo>
                    <a:lnTo>
                      <a:pt x="111" y="0"/>
                    </a:lnTo>
                    <a:lnTo>
                      <a:pt x="61" y="4"/>
                    </a:lnTo>
                    <a:lnTo>
                      <a:pt x="44" y="12"/>
                    </a:lnTo>
                  </a:path>
                </a:pathLst>
              </a:custGeom>
              <a:solidFill>
                <a:srgbClr val="70230C"/>
              </a:solidFill>
              <a:ln w="9525" cap="rnd">
                <a:noFill/>
                <a:round/>
                <a:headEnd/>
                <a:tailEnd/>
              </a:ln>
            </p:spPr>
            <p:txBody>
              <a:bodyPr/>
              <a:lstStyle/>
              <a:p>
                <a:endParaRPr lang="en-US"/>
              </a:p>
            </p:txBody>
          </p:sp>
          <p:sp>
            <p:nvSpPr>
              <p:cNvPr id="6727" name="Freeform 667"/>
              <p:cNvSpPr>
                <a:spLocks/>
              </p:cNvSpPr>
              <p:nvPr/>
            </p:nvSpPr>
            <p:spPr bwMode="auto">
              <a:xfrm>
                <a:off x="5238" y="3162"/>
                <a:ext cx="17" cy="17"/>
              </a:xfrm>
              <a:custGeom>
                <a:avLst/>
                <a:gdLst>
                  <a:gd name="T0" fmla="*/ 0 w 17"/>
                  <a:gd name="T1" fmla="*/ 0 h 17"/>
                  <a:gd name="T2" fmla="*/ 4 w 17"/>
                  <a:gd name="T3" fmla="*/ 16 h 17"/>
                  <a:gd name="T4" fmla="*/ 8 w 17"/>
                  <a:gd name="T5" fmla="*/ 9 h 17"/>
                  <a:gd name="T6" fmla="*/ 16 w 17"/>
                  <a:gd name="T7" fmla="*/ 8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4" y="16"/>
                    </a:lnTo>
                    <a:lnTo>
                      <a:pt x="8" y="9"/>
                    </a:lnTo>
                    <a:lnTo>
                      <a:pt x="16" y="8"/>
                    </a:lnTo>
                    <a:lnTo>
                      <a:pt x="0" y="0"/>
                    </a:lnTo>
                  </a:path>
                </a:pathLst>
              </a:custGeom>
              <a:solidFill>
                <a:srgbClr val="FFFFFF"/>
              </a:solidFill>
              <a:ln w="9525" cap="rnd">
                <a:noFill/>
                <a:round/>
                <a:headEnd/>
                <a:tailEnd/>
              </a:ln>
            </p:spPr>
            <p:txBody>
              <a:bodyPr/>
              <a:lstStyle/>
              <a:p>
                <a:endParaRPr lang="en-US"/>
              </a:p>
            </p:txBody>
          </p:sp>
          <p:sp>
            <p:nvSpPr>
              <p:cNvPr id="6728" name="Freeform 668"/>
              <p:cNvSpPr>
                <a:spLocks/>
              </p:cNvSpPr>
              <p:nvPr/>
            </p:nvSpPr>
            <p:spPr bwMode="auto">
              <a:xfrm>
                <a:off x="5230" y="3100"/>
                <a:ext cx="34" cy="43"/>
              </a:xfrm>
              <a:custGeom>
                <a:avLst/>
                <a:gdLst>
                  <a:gd name="T0" fmla="*/ 0 w 34"/>
                  <a:gd name="T1" fmla="*/ 42 h 43"/>
                  <a:gd name="T2" fmla="*/ 10 w 34"/>
                  <a:gd name="T3" fmla="*/ 34 h 43"/>
                  <a:gd name="T4" fmla="*/ 10 w 34"/>
                  <a:gd name="T5" fmla="*/ 26 h 43"/>
                  <a:gd name="T6" fmla="*/ 15 w 34"/>
                  <a:gd name="T7" fmla="*/ 14 h 43"/>
                  <a:gd name="T8" fmla="*/ 23 w 34"/>
                  <a:gd name="T9" fmla="*/ 5 h 43"/>
                  <a:gd name="T10" fmla="*/ 33 w 34"/>
                  <a:gd name="T11" fmla="*/ 0 h 43"/>
                  <a:gd name="T12" fmla="*/ 21 w 34"/>
                  <a:gd name="T13" fmla="*/ 4 h 43"/>
                  <a:gd name="T14" fmla="*/ 12 w 34"/>
                  <a:gd name="T15" fmla="*/ 14 h 43"/>
                  <a:gd name="T16" fmla="*/ 6 w 34"/>
                  <a:gd name="T17" fmla="*/ 24 h 43"/>
                  <a:gd name="T18" fmla="*/ 3 w 34"/>
                  <a:gd name="T19" fmla="*/ 34 h 43"/>
                  <a:gd name="T20" fmla="*/ 0 w 34"/>
                  <a:gd name="T21" fmla="*/ 42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43"/>
                  <a:gd name="T35" fmla="*/ 34 w 34"/>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43">
                    <a:moveTo>
                      <a:pt x="0" y="42"/>
                    </a:moveTo>
                    <a:lnTo>
                      <a:pt x="10" y="34"/>
                    </a:lnTo>
                    <a:lnTo>
                      <a:pt x="10" y="26"/>
                    </a:lnTo>
                    <a:lnTo>
                      <a:pt x="15" y="14"/>
                    </a:lnTo>
                    <a:lnTo>
                      <a:pt x="23" y="5"/>
                    </a:lnTo>
                    <a:lnTo>
                      <a:pt x="33" y="0"/>
                    </a:lnTo>
                    <a:lnTo>
                      <a:pt x="21" y="4"/>
                    </a:lnTo>
                    <a:lnTo>
                      <a:pt x="12" y="14"/>
                    </a:lnTo>
                    <a:lnTo>
                      <a:pt x="6" y="24"/>
                    </a:lnTo>
                    <a:lnTo>
                      <a:pt x="3" y="34"/>
                    </a:lnTo>
                    <a:lnTo>
                      <a:pt x="0" y="42"/>
                    </a:lnTo>
                  </a:path>
                </a:pathLst>
              </a:custGeom>
              <a:solidFill>
                <a:srgbClr val="FFC98E"/>
              </a:solidFill>
              <a:ln w="9525" cap="rnd">
                <a:noFill/>
                <a:round/>
                <a:headEnd/>
                <a:tailEnd/>
              </a:ln>
            </p:spPr>
            <p:txBody>
              <a:bodyPr/>
              <a:lstStyle/>
              <a:p>
                <a:endParaRPr lang="en-US"/>
              </a:p>
            </p:txBody>
          </p:sp>
          <p:sp>
            <p:nvSpPr>
              <p:cNvPr id="6729" name="Freeform 669"/>
              <p:cNvSpPr>
                <a:spLocks/>
              </p:cNvSpPr>
              <p:nvPr/>
            </p:nvSpPr>
            <p:spPr bwMode="auto">
              <a:xfrm>
                <a:off x="5233" y="3181"/>
                <a:ext cx="19" cy="17"/>
              </a:xfrm>
              <a:custGeom>
                <a:avLst/>
                <a:gdLst>
                  <a:gd name="T0" fmla="*/ 0 w 19"/>
                  <a:gd name="T1" fmla="*/ 0 h 17"/>
                  <a:gd name="T2" fmla="*/ 2 w 19"/>
                  <a:gd name="T3" fmla="*/ 8 h 17"/>
                  <a:gd name="T4" fmla="*/ 9 w 19"/>
                  <a:gd name="T5" fmla="*/ 16 h 17"/>
                  <a:gd name="T6" fmla="*/ 18 w 19"/>
                  <a:gd name="T7" fmla="*/ 4 h 17"/>
                  <a:gd name="T8" fmla="*/ 9 w 19"/>
                  <a:gd name="T9" fmla="*/ 2 h 17"/>
                  <a:gd name="T10" fmla="*/ 2 w 19"/>
                  <a:gd name="T11" fmla="*/ 0 h 17"/>
                  <a:gd name="T12" fmla="*/ 0 w 19"/>
                  <a:gd name="T13" fmla="*/ 0 h 17"/>
                  <a:gd name="T14" fmla="*/ 0 60000 65536"/>
                  <a:gd name="T15" fmla="*/ 0 60000 65536"/>
                  <a:gd name="T16" fmla="*/ 0 60000 65536"/>
                  <a:gd name="T17" fmla="*/ 0 60000 65536"/>
                  <a:gd name="T18" fmla="*/ 0 60000 65536"/>
                  <a:gd name="T19" fmla="*/ 0 60000 65536"/>
                  <a:gd name="T20" fmla="*/ 0 60000 65536"/>
                  <a:gd name="T21" fmla="*/ 0 w 19"/>
                  <a:gd name="T22" fmla="*/ 0 h 17"/>
                  <a:gd name="T23" fmla="*/ 19 w 1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7">
                    <a:moveTo>
                      <a:pt x="0" y="0"/>
                    </a:moveTo>
                    <a:lnTo>
                      <a:pt x="2" y="8"/>
                    </a:lnTo>
                    <a:lnTo>
                      <a:pt x="9" y="16"/>
                    </a:lnTo>
                    <a:lnTo>
                      <a:pt x="18" y="4"/>
                    </a:lnTo>
                    <a:lnTo>
                      <a:pt x="9" y="2"/>
                    </a:lnTo>
                    <a:lnTo>
                      <a:pt x="2" y="0"/>
                    </a:lnTo>
                    <a:lnTo>
                      <a:pt x="0" y="0"/>
                    </a:lnTo>
                  </a:path>
                </a:pathLst>
              </a:custGeom>
              <a:solidFill>
                <a:srgbClr val="FFC98E"/>
              </a:solidFill>
              <a:ln w="9525" cap="rnd">
                <a:noFill/>
                <a:round/>
                <a:headEnd/>
                <a:tailEnd/>
              </a:ln>
            </p:spPr>
            <p:txBody>
              <a:bodyPr/>
              <a:lstStyle/>
              <a:p>
                <a:endParaRPr lang="en-US"/>
              </a:p>
            </p:txBody>
          </p:sp>
          <p:sp>
            <p:nvSpPr>
              <p:cNvPr id="6730" name="Freeform 670"/>
              <p:cNvSpPr>
                <a:spLocks/>
              </p:cNvSpPr>
              <p:nvPr/>
            </p:nvSpPr>
            <p:spPr bwMode="auto">
              <a:xfrm>
                <a:off x="5212" y="3176"/>
                <a:ext cx="17" cy="18"/>
              </a:xfrm>
              <a:custGeom>
                <a:avLst/>
                <a:gdLst>
                  <a:gd name="T0" fmla="*/ 16 w 17"/>
                  <a:gd name="T1" fmla="*/ 0 h 18"/>
                  <a:gd name="T2" fmla="*/ 3 w 17"/>
                  <a:gd name="T3" fmla="*/ 9 h 18"/>
                  <a:gd name="T4" fmla="*/ 0 w 17"/>
                  <a:gd name="T5" fmla="*/ 12 h 18"/>
                  <a:gd name="T6" fmla="*/ 0 w 17"/>
                  <a:gd name="T7" fmla="*/ 17 h 18"/>
                  <a:gd name="T8" fmla="*/ 0 w 17"/>
                  <a:gd name="T9" fmla="*/ 15 h 18"/>
                  <a:gd name="T10" fmla="*/ 0 w 17"/>
                  <a:gd name="T11" fmla="*/ 10 h 18"/>
                  <a:gd name="T12" fmla="*/ 0 w 17"/>
                  <a:gd name="T13" fmla="*/ 7 h 18"/>
                  <a:gd name="T14" fmla="*/ 16 w 17"/>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8"/>
                  <a:gd name="T26" fmla="*/ 17 w 17"/>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8">
                    <a:moveTo>
                      <a:pt x="16" y="0"/>
                    </a:moveTo>
                    <a:lnTo>
                      <a:pt x="3" y="9"/>
                    </a:lnTo>
                    <a:lnTo>
                      <a:pt x="0" y="12"/>
                    </a:lnTo>
                    <a:lnTo>
                      <a:pt x="0" y="17"/>
                    </a:lnTo>
                    <a:lnTo>
                      <a:pt x="0" y="15"/>
                    </a:lnTo>
                    <a:lnTo>
                      <a:pt x="0" y="10"/>
                    </a:lnTo>
                    <a:lnTo>
                      <a:pt x="0" y="7"/>
                    </a:lnTo>
                    <a:lnTo>
                      <a:pt x="16" y="0"/>
                    </a:lnTo>
                  </a:path>
                </a:pathLst>
              </a:custGeom>
              <a:solidFill>
                <a:srgbClr val="FFC98E"/>
              </a:solidFill>
              <a:ln w="9525" cap="rnd">
                <a:noFill/>
                <a:round/>
                <a:headEnd/>
                <a:tailEnd/>
              </a:ln>
            </p:spPr>
            <p:txBody>
              <a:bodyPr/>
              <a:lstStyle/>
              <a:p>
                <a:endParaRPr lang="en-US"/>
              </a:p>
            </p:txBody>
          </p:sp>
          <p:sp>
            <p:nvSpPr>
              <p:cNvPr id="6731" name="Freeform 671"/>
              <p:cNvSpPr>
                <a:spLocks/>
              </p:cNvSpPr>
              <p:nvPr/>
            </p:nvSpPr>
            <p:spPr bwMode="auto">
              <a:xfrm>
                <a:off x="5225" y="3215"/>
                <a:ext cx="17" cy="17"/>
              </a:xfrm>
              <a:custGeom>
                <a:avLst/>
                <a:gdLst>
                  <a:gd name="T0" fmla="*/ 0 w 17"/>
                  <a:gd name="T1" fmla="*/ 8 h 17"/>
                  <a:gd name="T2" fmla="*/ 11 w 17"/>
                  <a:gd name="T3" fmla="*/ 4 h 17"/>
                  <a:gd name="T4" fmla="*/ 16 w 17"/>
                  <a:gd name="T5" fmla="*/ 0 h 17"/>
                  <a:gd name="T6" fmla="*/ 6 w 17"/>
                  <a:gd name="T7" fmla="*/ 10 h 17"/>
                  <a:gd name="T8" fmla="*/ 2 w 17"/>
                  <a:gd name="T9" fmla="*/ 16 h 17"/>
                  <a:gd name="T10" fmla="*/ 0 w 17"/>
                  <a:gd name="T11" fmla="*/ 12 h 17"/>
                  <a:gd name="T12" fmla="*/ 0 w 17"/>
                  <a:gd name="T13" fmla="*/ 8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8"/>
                    </a:moveTo>
                    <a:lnTo>
                      <a:pt x="11" y="4"/>
                    </a:lnTo>
                    <a:lnTo>
                      <a:pt x="16" y="0"/>
                    </a:lnTo>
                    <a:lnTo>
                      <a:pt x="6" y="10"/>
                    </a:lnTo>
                    <a:lnTo>
                      <a:pt x="2" y="16"/>
                    </a:lnTo>
                    <a:lnTo>
                      <a:pt x="0" y="12"/>
                    </a:lnTo>
                    <a:lnTo>
                      <a:pt x="0" y="8"/>
                    </a:lnTo>
                  </a:path>
                </a:pathLst>
              </a:custGeom>
              <a:solidFill>
                <a:srgbClr val="FFC98E"/>
              </a:solidFill>
              <a:ln w="9525" cap="rnd">
                <a:noFill/>
                <a:round/>
                <a:headEnd/>
                <a:tailEnd/>
              </a:ln>
            </p:spPr>
            <p:txBody>
              <a:bodyPr/>
              <a:lstStyle/>
              <a:p>
                <a:endParaRPr lang="en-US"/>
              </a:p>
            </p:txBody>
          </p:sp>
          <p:sp>
            <p:nvSpPr>
              <p:cNvPr id="6732" name="Freeform 672"/>
              <p:cNvSpPr>
                <a:spLocks/>
              </p:cNvSpPr>
              <p:nvPr/>
            </p:nvSpPr>
            <p:spPr bwMode="auto">
              <a:xfrm>
                <a:off x="5224" y="3208"/>
                <a:ext cx="17" cy="17"/>
              </a:xfrm>
              <a:custGeom>
                <a:avLst/>
                <a:gdLst>
                  <a:gd name="T0" fmla="*/ 0 w 17"/>
                  <a:gd name="T1" fmla="*/ 0 h 17"/>
                  <a:gd name="T2" fmla="*/ 16 w 17"/>
                  <a:gd name="T3" fmla="*/ 4 h 17"/>
                  <a:gd name="T4" fmla="*/ 16 w 17"/>
                  <a:gd name="T5" fmla="*/ 16 h 17"/>
                  <a:gd name="T6" fmla="*/ 2 w 17"/>
                  <a:gd name="T7" fmla="*/ 16 h 17"/>
                  <a:gd name="T8" fmla="*/ 0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4"/>
                    </a:lnTo>
                    <a:lnTo>
                      <a:pt x="16" y="16"/>
                    </a:lnTo>
                    <a:lnTo>
                      <a:pt x="2" y="16"/>
                    </a:lnTo>
                    <a:lnTo>
                      <a:pt x="0" y="16"/>
                    </a:lnTo>
                    <a:lnTo>
                      <a:pt x="0" y="0"/>
                    </a:lnTo>
                  </a:path>
                </a:pathLst>
              </a:custGeom>
              <a:solidFill>
                <a:srgbClr val="FFC98E"/>
              </a:solidFill>
              <a:ln w="9525" cap="rnd">
                <a:noFill/>
                <a:round/>
                <a:headEnd/>
                <a:tailEnd/>
              </a:ln>
            </p:spPr>
            <p:txBody>
              <a:bodyPr/>
              <a:lstStyle/>
              <a:p>
                <a:endParaRPr lang="en-US"/>
              </a:p>
            </p:txBody>
          </p:sp>
          <p:sp>
            <p:nvSpPr>
              <p:cNvPr id="6733" name="Freeform 673"/>
              <p:cNvSpPr>
                <a:spLocks/>
              </p:cNvSpPr>
              <p:nvPr/>
            </p:nvSpPr>
            <p:spPr bwMode="auto">
              <a:xfrm>
                <a:off x="5303" y="3157"/>
                <a:ext cx="19" cy="17"/>
              </a:xfrm>
              <a:custGeom>
                <a:avLst/>
                <a:gdLst>
                  <a:gd name="T0" fmla="*/ 0 w 19"/>
                  <a:gd name="T1" fmla="*/ 16 h 17"/>
                  <a:gd name="T2" fmla="*/ 6 w 19"/>
                  <a:gd name="T3" fmla="*/ 5 h 17"/>
                  <a:gd name="T4" fmla="*/ 18 w 19"/>
                  <a:gd name="T5" fmla="*/ 0 h 17"/>
                  <a:gd name="T6" fmla="*/ 9 w 19"/>
                  <a:gd name="T7" fmla="*/ 0 h 17"/>
                  <a:gd name="T8" fmla="*/ 1 w 19"/>
                  <a:gd name="T9" fmla="*/ 5 h 17"/>
                  <a:gd name="T10" fmla="*/ 0 w 19"/>
                  <a:gd name="T11" fmla="*/ 16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0" y="16"/>
                    </a:moveTo>
                    <a:lnTo>
                      <a:pt x="6" y="5"/>
                    </a:lnTo>
                    <a:lnTo>
                      <a:pt x="18" y="0"/>
                    </a:lnTo>
                    <a:lnTo>
                      <a:pt x="9" y="0"/>
                    </a:lnTo>
                    <a:lnTo>
                      <a:pt x="1" y="5"/>
                    </a:lnTo>
                    <a:lnTo>
                      <a:pt x="0" y="16"/>
                    </a:lnTo>
                  </a:path>
                </a:pathLst>
              </a:custGeom>
              <a:solidFill>
                <a:srgbClr val="FFC98E"/>
              </a:solidFill>
              <a:ln w="9525" cap="rnd">
                <a:noFill/>
                <a:round/>
                <a:headEnd/>
                <a:tailEnd/>
              </a:ln>
            </p:spPr>
            <p:txBody>
              <a:bodyPr/>
              <a:lstStyle/>
              <a:p>
                <a:endParaRPr lang="en-US"/>
              </a:p>
            </p:txBody>
          </p:sp>
          <p:sp>
            <p:nvSpPr>
              <p:cNvPr id="6734" name="Freeform 674"/>
              <p:cNvSpPr>
                <a:spLocks/>
              </p:cNvSpPr>
              <p:nvPr/>
            </p:nvSpPr>
            <p:spPr bwMode="auto">
              <a:xfrm>
                <a:off x="5323" y="3166"/>
                <a:ext cx="17" cy="17"/>
              </a:xfrm>
              <a:custGeom>
                <a:avLst/>
                <a:gdLst>
                  <a:gd name="T0" fmla="*/ 0 w 17"/>
                  <a:gd name="T1" fmla="*/ 0 h 17"/>
                  <a:gd name="T2" fmla="*/ 2 w 17"/>
                  <a:gd name="T3" fmla="*/ 6 h 17"/>
                  <a:gd name="T4" fmla="*/ 0 w 17"/>
                  <a:gd name="T5" fmla="*/ 16 h 17"/>
                  <a:gd name="T6" fmla="*/ 16 w 17"/>
                  <a:gd name="T7" fmla="*/ 6 h 17"/>
                  <a:gd name="T8" fmla="*/ 10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2" y="6"/>
                    </a:lnTo>
                    <a:lnTo>
                      <a:pt x="0" y="16"/>
                    </a:lnTo>
                    <a:lnTo>
                      <a:pt x="16" y="6"/>
                    </a:lnTo>
                    <a:lnTo>
                      <a:pt x="10" y="0"/>
                    </a:lnTo>
                    <a:lnTo>
                      <a:pt x="0" y="0"/>
                    </a:lnTo>
                  </a:path>
                </a:pathLst>
              </a:custGeom>
              <a:solidFill>
                <a:srgbClr val="FFC98E"/>
              </a:solidFill>
              <a:ln w="9525" cap="rnd">
                <a:noFill/>
                <a:round/>
                <a:headEnd/>
                <a:tailEnd/>
              </a:ln>
            </p:spPr>
            <p:txBody>
              <a:bodyPr/>
              <a:lstStyle/>
              <a:p>
                <a:endParaRPr lang="en-US"/>
              </a:p>
            </p:txBody>
          </p:sp>
          <p:sp>
            <p:nvSpPr>
              <p:cNvPr id="6735" name="Freeform 675"/>
              <p:cNvSpPr>
                <a:spLocks/>
              </p:cNvSpPr>
              <p:nvPr/>
            </p:nvSpPr>
            <p:spPr bwMode="auto">
              <a:xfrm>
                <a:off x="5313" y="3192"/>
                <a:ext cx="34" cy="19"/>
              </a:xfrm>
              <a:custGeom>
                <a:avLst/>
                <a:gdLst>
                  <a:gd name="T0" fmla="*/ 18 w 34"/>
                  <a:gd name="T1" fmla="*/ 2 h 19"/>
                  <a:gd name="T2" fmla="*/ 19 w 34"/>
                  <a:gd name="T3" fmla="*/ 6 h 19"/>
                  <a:gd name="T4" fmla="*/ 0 w 34"/>
                  <a:gd name="T5" fmla="*/ 18 h 19"/>
                  <a:gd name="T6" fmla="*/ 33 w 34"/>
                  <a:gd name="T7" fmla="*/ 9 h 19"/>
                  <a:gd name="T8" fmla="*/ 30 w 34"/>
                  <a:gd name="T9" fmla="*/ 6 h 19"/>
                  <a:gd name="T10" fmla="*/ 27 w 34"/>
                  <a:gd name="T11" fmla="*/ 2 h 19"/>
                  <a:gd name="T12" fmla="*/ 19 w 34"/>
                  <a:gd name="T13" fmla="*/ 1 h 19"/>
                  <a:gd name="T14" fmla="*/ 17 w 34"/>
                  <a:gd name="T15" fmla="*/ 0 h 19"/>
                  <a:gd name="T16" fmla="*/ 18 w 34"/>
                  <a:gd name="T17" fmla="*/ 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9"/>
                  <a:gd name="T29" fmla="*/ 34 w 34"/>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9">
                    <a:moveTo>
                      <a:pt x="18" y="2"/>
                    </a:moveTo>
                    <a:lnTo>
                      <a:pt x="19" y="6"/>
                    </a:lnTo>
                    <a:lnTo>
                      <a:pt x="0" y="18"/>
                    </a:lnTo>
                    <a:lnTo>
                      <a:pt x="33" y="9"/>
                    </a:lnTo>
                    <a:lnTo>
                      <a:pt x="30" y="6"/>
                    </a:lnTo>
                    <a:lnTo>
                      <a:pt x="27" y="2"/>
                    </a:lnTo>
                    <a:lnTo>
                      <a:pt x="19" y="1"/>
                    </a:lnTo>
                    <a:lnTo>
                      <a:pt x="17" y="0"/>
                    </a:lnTo>
                    <a:lnTo>
                      <a:pt x="18" y="2"/>
                    </a:lnTo>
                  </a:path>
                </a:pathLst>
              </a:custGeom>
              <a:solidFill>
                <a:srgbClr val="FFC98E"/>
              </a:solidFill>
              <a:ln w="9525" cap="rnd">
                <a:noFill/>
                <a:round/>
                <a:headEnd/>
                <a:tailEnd/>
              </a:ln>
            </p:spPr>
            <p:txBody>
              <a:bodyPr/>
              <a:lstStyle/>
              <a:p>
                <a:endParaRPr lang="en-US"/>
              </a:p>
            </p:txBody>
          </p:sp>
          <p:sp>
            <p:nvSpPr>
              <p:cNvPr id="6736" name="Freeform 676"/>
              <p:cNvSpPr>
                <a:spLocks/>
              </p:cNvSpPr>
              <p:nvPr/>
            </p:nvSpPr>
            <p:spPr bwMode="auto">
              <a:xfrm>
                <a:off x="5328" y="3208"/>
                <a:ext cx="22" cy="17"/>
              </a:xfrm>
              <a:custGeom>
                <a:avLst/>
                <a:gdLst>
                  <a:gd name="T0" fmla="*/ 18 w 22"/>
                  <a:gd name="T1" fmla="*/ 0 h 17"/>
                  <a:gd name="T2" fmla="*/ 21 w 22"/>
                  <a:gd name="T3" fmla="*/ 3 h 17"/>
                  <a:gd name="T4" fmla="*/ 0 w 22"/>
                  <a:gd name="T5" fmla="*/ 16 h 17"/>
                  <a:gd name="T6" fmla="*/ 12 w 22"/>
                  <a:gd name="T7" fmla="*/ 3 h 17"/>
                  <a:gd name="T8" fmla="*/ 18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18" y="0"/>
                    </a:moveTo>
                    <a:lnTo>
                      <a:pt x="21" y="3"/>
                    </a:lnTo>
                    <a:lnTo>
                      <a:pt x="0" y="16"/>
                    </a:lnTo>
                    <a:lnTo>
                      <a:pt x="12" y="3"/>
                    </a:lnTo>
                    <a:lnTo>
                      <a:pt x="18" y="0"/>
                    </a:lnTo>
                  </a:path>
                </a:pathLst>
              </a:custGeom>
              <a:solidFill>
                <a:srgbClr val="FFC98E"/>
              </a:solidFill>
              <a:ln w="9525" cap="rnd">
                <a:noFill/>
                <a:round/>
                <a:headEnd/>
                <a:tailEnd/>
              </a:ln>
            </p:spPr>
            <p:txBody>
              <a:bodyPr/>
              <a:lstStyle/>
              <a:p>
                <a:endParaRPr lang="en-US"/>
              </a:p>
            </p:txBody>
          </p:sp>
          <p:sp>
            <p:nvSpPr>
              <p:cNvPr id="6737" name="Freeform 677"/>
              <p:cNvSpPr>
                <a:spLocks/>
              </p:cNvSpPr>
              <p:nvPr/>
            </p:nvSpPr>
            <p:spPr bwMode="auto">
              <a:xfrm>
                <a:off x="5127" y="3100"/>
                <a:ext cx="21" cy="17"/>
              </a:xfrm>
              <a:custGeom>
                <a:avLst/>
                <a:gdLst>
                  <a:gd name="T0" fmla="*/ 20 w 21"/>
                  <a:gd name="T1" fmla="*/ 16 h 17"/>
                  <a:gd name="T2" fmla="*/ 16 w 21"/>
                  <a:gd name="T3" fmla="*/ 6 h 17"/>
                  <a:gd name="T4" fmla="*/ 11 w 21"/>
                  <a:gd name="T5" fmla="*/ 2 h 17"/>
                  <a:gd name="T6" fmla="*/ 0 w 21"/>
                  <a:gd name="T7" fmla="*/ 0 h 17"/>
                  <a:gd name="T8" fmla="*/ 5 w 21"/>
                  <a:gd name="T9" fmla="*/ 5 h 17"/>
                  <a:gd name="T10" fmla="*/ 20 w 21"/>
                  <a:gd name="T11" fmla="*/ 16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20" y="16"/>
                    </a:moveTo>
                    <a:lnTo>
                      <a:pt x="16" y="6"/>
                    </a:lnTo>
                    <a:lnTo>
                      <a:pt x="11" y="2"/>
                    </a:lnTo>
                    <a:lnTo>
                      <a:pt x="0" y="0"/>
                    </a:lnTo>
                    <a:lnTo>
                      <a:pt x="5" y="5"/>
                    </a:lnTo>
                    <a:lnTo>
                      <a:pt x="20" y="16"/>
                    </a:lnTo>
                  </a:path>
                </a:pathLst>
              </a:custGeom>
              <a:solidFill>
                <a:srgbClr val="00EAFF"/>
              </a:solidFill>
              <a:ln w="9525" cap="rnd">
                <a:noFill/>
                <a:round/>
                <a:headEnd/>
                <a:tailEnd/>
              </a:ln>
            </p:spPr>
            <p:txBody>
              <a:bodyPr/>
              <a:lstStyle/>
              <a:p>
                <a:endParaRPr lang="en-US"/>
              </a:p>
            </p:txBody>
          </p:sp>
          <p:sp>
            <p:nvSpPr>
              <p:cNvPr id="6738" name="Freeform 678"/>
              <p:cNvSpPr>
                <a:spLocks/>
              </p:cNvSpPr>
              <p:nvPr/>
            </p:nvSpPr>
            <p:spPr bwMode="auto">
              <a:xfrm>
                <a:off x="4227" y="3201"/>
                <a:ext cx="28" cy="17"/>
              </a:xfrm>
              <a:custGeom>
                <a:avLst/>
                <a:gdLst>
                  <a:gd name="T0" fmla="*/ 20 w 28"/>
                  <a:gd name="T1" fmla="*/ 16 h 17"/>
                  <a:gd name="T2" fmla="*/ 27 w 28"/>
                  <a:gd name="T3" fmla="*/ 10 h 17"/>
                  <a:gd name="T4" fmla="*/ 25 w 28"/>
                  <a:gd name="T5" fmla="*/ 0 h 17"/>
                  <a:gd name="T6" fmla="*/ 18 w 28"/>
                  <a:gd name="T7" fmla="*/ 0 h 17"/>
                  <a:gd name="T8" fmla="*/ 12 w 28"/>
                  <a:gd name="T9" fmla="*/ 0 h 17"/>
                  <a:gd name="T10" fmla="*/ 0 w 28"/>
                  <a:gd name="T11" fmla="*/ 16 h 17"/>
                  <a:gd name="T12" fmla="*/ 9 w 28"/>
                  <a:gd name="T13" fmla="*/ 8 h 17"/>
                  <a:gd name="T14" fmla="*/ 18 w 28"/>
                  <a:gd name="T15" fmla="*/ 12 h 17"/>
                  <a:gd name="T16" fmla="*/ 20 w 28"/>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7"/>
                  <a:gd name="T29" fmla="*/ 28 w 2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7">
                    <a:moveTo>
                      <a:pt x="20" y="16"/>
                    </a:moveTo>
                    <a:lnTo>
                      <a:pt x="27" y="10"/>
                    </a:lnTo>
                    <a:lnTo>
                      <a:pt x="25" y="0"/>
                    </a:lnTo>
                    <a:lnTo>
                      <a:pt x="18" y="0"/>
                    </a:lnTo>
                    <a:lnTo>
                      <a:pt x="12" y="0"/>
                    </a:lnTo>
                    <a:lnTo>
                      <a:pt x="0" y="16"/>
                    </a:lnTo>
                    <a:lnTo>
                      <a:pt x="9" y="8"/>
                    </a:lnTo>
                    <a:lnTo>
                      <a:pt x="18" y="12"/>
                    </a:lnTo>
                    <a:lnTo>
                      <a:pt x="20" y="16"/>
                    </a:lnTo>
                  </a:path>
                </a:pathLst>
              </a:custGeom>
              <a:solidFill>
                <a:srgbClr val="000000"/>
              </a:solidFill>
              <a:ln w="9525" cap="rnd">
                <a:noFill/>
                <a:round/>
                <a:headEnd/>
                <a:tailEnd/>
              </a:ln>
            </p:spPr>
            <p:txBody>
              <a:bodyPr/>
              <a:lstStyle/>
              <a:p>
                <a:endParaRPr lang="en-US"/>
              </a:p>
            </p:txBody>
          </p:sp>
          <p:sp>
            <p:nvSpPr>
              <p:cNvPr id="6739" name="Freeform 679"/>
              <p:cNvSpPr>
                <a:spLocks/>
              </p:cNvSpPr>
              <p:nvPr/>
            </p:nvSpPr>
            <p:spPr bwMode="auto">
              <a:xfrm>
                <a:off x="4229" y="3214"/>
                <a:ext cx="19" cy="17"/>
              </a:xfrm>
              <a:custGeom>
                <a:avLst/>
                <a:gdLst>
                  <a:gd name="T0" fmla="*/ 15 w 19"/>
                  <a:gd name="T1" fmla="*/ 0 h 17"/>
                  <a:gd name="T2" fmla="*/ 2 w 19"/>
                  <a:gd name="T3" fmla="*/ 4 h 17"/>
                  <a:gd name="T4" fmla="*/ 0 w 19"/>
                  <a:gd name="T5" fmla="*/ 11 h 17"/>
                  <a:gd name="T6" fmla="*/ 10 w 19"/>
                  <a:gd name="T7" fmla="*/ 16 h 17"/>
                  <a:gd name="T8" fmla="*/ 7 w 19"/>
                  <a:gd name="T9" fmla="*/ 11 h 17"/>
                  <a:gd name="T10" fmla="*/ 10 w 19"/>
                  <a:gd name="T11" fmla="*/ 4 h 17"/>
                  <a:gd name="T12" fmla="*/ 18 w 19"/>
                  <a:gd name="T13" fmla="*/ 0 h 17"/>
                  <a:gd name="T14" fmla="*/ 13 w 19"/>
                  <a:gd name="T15" fmla="*/ 0 h 17"/>
                  <a:gd name="T16" fmla="*/ 15 w 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7"/>
                  <a:gd name="T29" fmla="*/ 19 w 1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7">
                    <a:moveTo>
                      <a:pt x="15" y="0"/>
                    </a:moveTo>
                    <a:lnTo>
                      <a:pt x="2" y="4"/>
                    </a:lnTo>
                    <a:lnTo>
                      <a:pt x="0" y="11"/>
                    </a:lnTo>
                    <a:lnTo>
                      <a:pt x="10" y="16"/>
                    </a:lnTo>
                    <a:lnTo>
                      <a:pt x="7" y="11"/>
                    </a:lnTo>
                    <a:lnTo>
                      <a:pt x="10" y="4"/>
                    </a:lnTo>
                    <a:lnTo>
                      <a:pt x="18" y="0"/>
                    </a:lnTo>
                    <a:lnTo>
                      <a:pt x="13" y="0"/>
                    </a:lnTo>
                    <a:lnTo>
                      <a:pt x="15" y="0"/>
                    </a:lnTo>
                  </a:path>
                </a:pathLst>
              </a:custGeom>
              <a:solidFill>
                <a:srgbClr val="000000"/>
              </a:solidFill>
              <a:ln w="9525" cap="rnd">
                <a:noFill/>
                <a:round/>
                <a:headEnd/>
                <a:tailEnd/>
              </a:ln>
            </p:spPr>
            <p:txBody>
              <a:bodyPr/>
              <a:lstStyle/>
              <a:p>
                <a:endParaRPr lang="en-US"/>
              </a:p>
            </p:txBody>
          </p:sp>
          <p:sp>
            <p:nvSpPr>
              <p:cNvPr id="6740" name="Freeform 680"/>
              <p:cNvSpPr>
                <a:spLocks/>
              </p:cNvSpPr>
              <p:nvPr/>
            </p:nvSpPr>
            <p:spPr bwMode="auto">
              <a:xfrm>
                <a:off x="4233" y="3160"/>
                <a:ext cx="19" cy="54"/>
              </a:xfrm>
              <a:custGeom>
                <a:avLst/>
                <a:gdLst>
                  <a:gd name="T0" fmla="*/ 0 w 19"/>
                  <a:gd name="T1" fmla="*/ 0 h 54"/>
                  <a:gd name="T2" fmla="*/ 6 w 19"/>
                  <a:gd name="T3" fmla="*/ 8 h 54"/>
                  <a:gd name="T4" fmla="*/ 12 w 19"/>
                  <a:gd name="T5" fmla="*/ 16 h 54"/>
                  <a:gd name="T6" fmla="*/ 18 w 19"/>
                  <a:gd name="T7" fmla="*/ 48 h 54"/>
                  <a:gd name="T8" fmla="*/ 12 w 19"/>
                  <a:gd name="T9" fmla="*/ 53 h 54"/>
                  <a:gd name="T10" fmla="*/ 13 w 19"/>
                  <a:gd name="T11" fmla="*/ 46 h 54"/>
                  <a:gd name="T12" fmla="*/ 13 w 19"/>
                  <a:gd name="T13" fmla="*/ 40 h 54"/>
                  <a:gd name="T14" fmla="*/ 10 w 19"/>
                  <a:gd name="T15" fmla="*/ 19 h 54"/>
                  <a:gd name="T16" fmla="*/ 6 w 19"/>
                  <a:gd name="T17" fmla="*/ 12 h 54"/>
                  <a:gd name="T18" fmla="*/ 3 w 19"/>
                  <a:gd name="T19" fmla="*/ 6 h 54"/>
                  <a:gd name="T20" fmla="*/ 0 w 19"/>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54"/>
                  <a:gd name="T35" fmla="*/ 19 w 19"/>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54">
                    <a:moveTo>
                      <a:pt x="0" y="0"/>
                    </a:moveTo>
                    <a:lnTo>
                      <a:pt x="6" y="8"/>
                    </a:lnTo>
                    <a:lnTo>
                      <a:pt x="12" y="16"/>
                    </a:lnTo>
                    <a:lnTo>
                      <a:pt x="18" y="48"/>
                    </a:lnTo>
                    <a:lnTo>
                      <a:pt x="12" y="53"/>
                    </a:lnTo>
                    <a:lnTo>
                      <a:pt x="13" y="46"/>
                    </a:lnTo>
                    <a:lnTo>
                      <a:pt x="13" y="40"/>
                    </a:lnTo>
                    <a:lnTo>
                      <a:pt x="10" y="19"/>
                    </a:lnTo>
                    <a:lnTo>
                      <a:pt x="6" y="12"/>
                    </a:lnTo>
                    <a:lnTo>
                      <a:pt x="3" y="6"/>
                    </a:lnTo>
                    <a:lnTo>
                      <a:pt x="0" y="0"/>
                    </a:lnTo>
                  </a:path>
                </a:pathLst>
              </a:custGeom>
              <a:solidFill>
                <a:srgbClr val="000000"/>
              </a:solidFill>
              <a:ln w="9525" cap="rnd">
                <a:noFill/>
                <a:round/>
                <a:headEnd/>
                <a:tailEnd/>
              </a:ln>
            </p:spPr>
            <p:txBody>
              <a:bodyPr/>
              <a:lstStyle/>
              <a:p>
                <a:endParaRPr lang="en-US"/>
              </a:p>
            </p:txBody>
          </p:sp>
          <p:sp>
            <p:nvSpPr>
              <p:cNvPr id="6741" name="Freeform 681"/>
              <p:cNvSpPr>
                <a:spLocks/>
              </p:cNvSpPr>
              <p:nvPr/>
            </p:nvSpPr>
            <p:spPr bwMode="auto">
              <a:xfrm>
                <a:off x="4222" y="3224"/>
                <a:ext cx="40" cy="35"/>
              </a:xfrm>
              <a:custGeom>
                <a:avLst/>
                <a:gdLst>
                  <a:gd name="T0" fmla="*/ 5 w 40"/>
                  <a:gd name="T1" fmla="*/ 0 h 35"/>
                  <a:gd name="T2" fmla="*/ 8 w 40"/>
                  <a:gd name="T3" fmla="*/ 8 h 35"/>
                  <a:gd name="T4" fmla="*/ 8 w 40"/>
                  <a:gd name="T5" fmla="*/ 12 h 35"/>
                  <a:gd name="T6" fmla="*/ 2 w 40"/>
                  <a:gd name="T7" fmla="*/ 18 h 35"/>
                  <a:gd name="T8" fmla="*/ 0 w 40"/>
                  <a:gd name="T9" fmla="*/ 34 h 35"/>
                  <a:gd name="T10" fmla="*/ 8 w 40"/>
                  <a:gd name="T11" fmla="*/ 19 h 35"/>
                  <a:gd name="T12" fmla="*/ 14 w 40"/>
                  <a:gd name="T13" fmla="*/ 19 h 35"/>
                  <a:gd name="T14" fmla="*/ 16 w 40"/>
                  <a:gd name="T15" fmla="*/ 28 h 35"/>
                  <a:gd name="T16" fmla="*/ 17 w 40"/>
                  <a:gd name="T17" fmla="*/ 19 h 35"/>
                  <a:gd name="T18" fmla="*/ 22 w 40"/>
                  <a:gd name="T19" fmla="*/ 18 h 35"/>
                  <a:gd name="T20" fmla="*/ 35 w 40"/>
                  <a:gd name="T21" fmla="*/ 14 h 35"/>
                  <a:gd name="T22" fmla="*/ 39 w 40"/>
                  <a:gd name="T23" fmla="*/ 11 h 35"/>
                  <a:gd name="T24" fmla="*/ 33 w 40"/>
                  <a:gd name="T25" fmla="*/ 14 h 35"/>
                  <a:gd name="T26" fmla="*/ 25 w 40"/>
                  <a:gd name="T27" fmla="*/ 14 h 35"/>
                  <a:gd name="T28" fmla="*/ 22 w 40"/>
                  <a:gd name="T29" fmla="*/ 14 h 35"/>
                  <a:gd name="T30" fmla="*/ 16 w 40"/>
                  <a:gd name="T31" fmla="*/ 16 h 35"/>
                  <a:gd name="T32" fmla="*/ 11 w 40"/>
                  <a:gd name="T33" fmla="*/ 14 h 35"/>
                  <a:gd name="T34" fmla="*/ 16 w 40"/>
                  <a:gd name="T35" fmla="*/ 8 h 35"/>
                  <a:gd name="T36" fmla="*/ 5 w 40"/>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5"/>
                  <a:gd name="T59" fmla="*/ 40 w 4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5">
                    <a:moveTo>
                      <a:pt x="5" y="0"/>
                    </a:moveTo>
                    <a:lnTo>
                      <a:pt x="8" y="8"/>
                    </a:lnTo>
                    <a:lnTo>
                      <a:pt x="8" y="12"/>
                    </a:lnTo>
                    <a:lnTo>
                      <a:pt x="2" y="18"/>
                    </a:lnTo>
                    <a:lnTo>
                      <a:pt x="0" y="34"/>
                    </a:lnTo>
                    <a:lnTo>
                      <a:pt x="8" y="19"/>
                    </a:lnTo>
                    <a:lnTo>
                      <a:pt x="14" y="19"/>
                    </a:lnTo>
                    <a:lnTo>
                      <a:pt x="16" y="28"/>
                    </a:lnTo>
                    <a:lnTo>
                      <a:pt x="17" y="19"/>
                    </a:lnTo>
                    <a:lnTo>
                      <a:pt x="22" y="18"/>
                    </a:lnTo>
                    <a:lnTo>
                      <a:pt x="35" y="14"/>
                    </a:lnTo>
                    <a:lnTo>
                      <a:pt x="39" y="11"/>
                    </a:lnTo>
                    <a:lnTo>
                      <a:pt x="33" y="14"/>
                    </a:lnTo>
                    <a:lnTo>
                      <a:pt x="25" y="14"/>
                    </a:lnTo>
                    <a:lnTo>
                      <a:pt x="22" y="14"/>
                    </a:lnTo>
                    <a:lnTo>
                      <a:pt x="16" y="16"/>
                    </a:lnTo>
                    <a:lnTo>
                      <a:pt x="11" y="14"/>
                    </a:lnTo>
                    <a:lnTo>
                      <a:pt x="16" y="8"/>
                    </a:lnTo>
                    <a:lnTo>
                      <a:pt x="5" y="0"/>
                    </a:lnTo>
                  </a:path>
                </a:pathLst>
              </a:custGeom>
              <a:solidFill>
                <a:srgbClr val="000000"/>
              </a:solidFill>
              <a:ln w="9525" cap="rnd">
                <a:noFill/>
                <a:round/>
                <a:headEnd/>
                <a:tailEnd/>
              </a:ln>
            </p:spPr>
            <p:txBody>
              <a:bodyPr/>
              <a:lstStyle/>
              <a:p>
                <a:endParaRPr lang="en-US"/>
              </a:p>
            </p:txBody>
          </p:sp>
          <p:sp>
            <p:nvSpPr>
              <p:cNvPr id="6742" name="Freeform 682"/>
              <p:cNvSpPr>
                <a:spLocks/>
              </p:cNvSpPr>
              <p:nvPr/>
            </p:nvSpPr>
            <p:spPr bwMode="auto">
              <a:xfrm>
                <a:off x="4133" y="3233"/>
                <a:ext cx="106" cy="69"/>
              </a:xfrm>
              <a:custGeom>
                <a:avLst/>
                <a:gdLst>
                  <a:gd name="T0" fmla="*/ 15 w 106"/>
                  <a:gd name="T1" fmla="*/ 2 h 69"/>
                  <a:gd name="T2" fmla="*/ 24 w 106"/>
                  <a:gd name="T3" fmla="*/ 16 h 69"/>
                  <a:gd name="T4" fmla="*/ 30 w 106"/>
                  <a:gd name="T5" fmla="*/ 19 h 69"/>
                  <a:gd name="T6" fmla="*/ 35 w 106"/>
                  <a:gd name="T7" fmla="*/ 17 h 69"/>
                  <a:gd name="T8" fmla="*/ 40 w 106"/>
                  <a:gd name="T9" fmla="*/ 10 h 69"/>
                  <a:gd name="T10" fmla="*/ 43 w 106"/>
                  <a:gd name="T11" fmla="*/ 10 h 69"/>
                  <a:gd name="T12" fmla="*/ 54 w 106"/>
                  <a:gd name="T13" fmla="*/ 32 h 69"/>
                  <a:gd name="T14" fmla="*/ 69 w 106"/>
                  <a:gd name="T15" fmla="*/ 34 h 69"/>
                  <a:gd name="T16" fmla="*/ 73 w 106"/>
                  <a:gd name="T17" fmla="*/ 45 h 69"/>
                  <a:gd name="T18" fmla="*/ 82 w 106"/>
                  <a:gd name="T19" fmla="*/ 48 h 69"/>
                  <a:gd name="T20" fmla="*/ 101 w 106"/>
                  <a:gd name="T21" fmla="*/ 47 h 69"/>
                  <a:gd name="T22" fmla="*/ 101 w 106"/>
                  <a:gd name="T23" fmla="*/ 35 h 69"/>
                  <a:gd name="T24" fmla="*/ 105 w 106"/>
                  <a:gd name="T25" fmla="*/ 47 h 69"/>
                  <a:gd name="T26" fmla="*/ 102 w 106"/>
                  <a:gd name="T27" fmla="*/ 51 h 69"/>
                  <a:gd name="T28" fmla="*/ 89 w 106"/>
                  <a:gd name="T29" fmla="*/ 55 h 69"/>
                  <a:gd name="T30" fmla="*/ 71 w 106"/>
                  <a:gd name="T31" fmla="*/ 57 h 69"/>
                  <a:gd name="T32" fmla="*/ 46 w 106"/>
                  <a:gd name="T33" fmla="*/ 68 h 69"/>
                  <a:gd name="T34" fmla="*/ 29 w 106"/>
                  <a:gd name="T35" fmla="*/ 62 h 69"/>
                  <a:gd name="T36" fmla="*/ 11 w 106"/>
                  <a:gd name="T37" fmla="*/ 54 h 69"/>
                  <a:gd name="T38" fmla="*/ 0 w 106"/>
                  <a:gd name="T39" fmla="*/ 47 h 69"/>
                  <a:gd name="T40" fmla="*/ 16 w 106"/>
                  <a:gd name="T41" fmla="*/ 55 h 69"/>
                  <a:gd name="T42" fmla="*/ 44 w 106"/>
                  <a:gd name="T43" fmla="*/ 60 h 69"/>
                  <a:gd name="T44" fmla="*/ 44 w 106"/>
                  <a:gd name="T45" fmla="*/ 51 h 69"/>
                  <a:gd name="T46" fmla="*/ 30 w 106"/>
                  <a:gd name="T47" fmla="*/ 22 h 69"/>
                  <a:gd name="T48" fmla="*/ 22 w 106"/>
                  <a:gd name="T49" fmla="*/ 19 h 69"/>
                  <a:gd name="T50" fmla="*/ 15 w 106"/>
                  <a:gd name="T51" fmla="*/ 10 h 69"/>
                  <a:gd name="T52" fmla="*/ 11 w 106"/>
                  <a:gd name="T53" fmla="*/ 0 h 69"/>
                  <a:gd name="T54" fmla="*/ 15 w 106"/>
                  <a:gd name="T55" fmla="*/ 2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
                  <a:gd name="T85" fmla="*/ 0 h 69"/>
                  <a:gd name="T86" fmla="*/ 106 w 106"/>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 h="69">
                    <a:moveTo>
                      <a:pt x="15" y="2"/>
                    </a:moveTo>
                    <a:lnTo>
                      <a:pt x="24" y="16"/>
                    </a:lnTo>
                    <a:lnTo>
                      <a:pt x="30" y="19"/>
                    </a:lnTo>
                    <a:lnTo>
                      <a:pt x="35" y="17"/>
                    </a:lnTo>
                    <a:lnTo>
                      <a:pt x="40" y="10"/>
                    </a:lnTo>
                    <a:lnTo>
                      <a:pt x="43" y="10"/>
                    </a:lnTo>
                    <a:lnTo>
                      <a:pt x="54" y="32"/>
                    </a:lnTo>
                    <a:lnTo>
                      <a:pt x="69" y="34"/>
                    </a:lnTo>
                    <a:lnTo>
                      <a:pt x="73" y="45"/>
                    </a:lnTo>
                    <a:lnTo>
                      <a:pt x="82" y="48"/>
                    </a:lnTo>
                    <a:lnTo>
                      <a:pt x="101" y="47"/>
                    </a:lnTo>
                    <a:lnTo>
                      <a:pt x="101" y="35"/>
                    </a:lnTo>
                    <a:lnTo>
                      <a:pt x="105" y="47"/>
                    </a:lnTo>
                    <a:lnTo>
                      <a:pt x="102" y="51"/>
                    </a:lnTo>
                    <a:lnTo>
                      <a:pt x="89" y="55"/>
                    </a:lnTo>
                    <a:lnTo>
                      <a:pt x="71" y="57"/>
                    </a:lnTo>
                    <a:lnTo>
                      <a:pt x="46" y="68"/>
                    </a:lnTo>
                    <a:lnTo>
                      <a:pt x="29" y="62"/>
                    </a:lnTo>
                    <a:lnTo>
                      <a:pt x="11" y="54"/>
                    </a:lnTo>
                    <a:lnTo>
                      <a:pt x="0" y="47"/>
                    </a:lnTo>
                    <a:lnTo>
                      <a:pt x="16" y="55"/>
                    </a:lnTo>
                    <a:lnTo>
                      <a:pt x="44" y="60"/>
                    </a:lnTo>
                    <a:lnTo>
                      <a:pt x="44" y="51"/>
                    </a:lnTo>
                    <a:lnTo>
                      <a:pt x="30" y="22"/>
                    </a:lnTo>
                    <a:lnTo>
                      <a:pt x="22" y="19"/>
                    </a:lnTo>
                    <a:lnTo>
                      <a:pt x="15" y="10"/>
                    </a:lnTo>
                    <a:lnTo>
                      <a:pt x="11" y="0"/>
                    </a:lnTo>
                    <a:lnTo>
                      <a:pt x="15" y="2"/>
                    </a:lnTo>
                  </a:path>
                </a:pathLst>
              </a:custGeom>
              <a:solidFill>
                <a:srgbClr val="000000"/>
              </a:solidFill>
              <a:ln w="9525" cap="rnd">
                <a:noFill/>
                <a:round/>
                <a:headEnd/>
                <a:tailEnd/>
              </a:ln>
            </p:spPr>
            <p:txBody>
              <a:bodyPr/>
              <a:lstStyle/>
              <a:p>
                <a:endParaRPr lang="en-US"/>
              </a:p>
            </p:txBody>
          </p:sp>
          <p:sp>
            <p:nvSpPr>
              <p:cNvPr id="6743" name="Freeform 683"/>
              <p:cNvSpPr>
                <a:spLocks/>
              </p:cNvSpPr>
              <p:nvPr/>
            </p:nvSpPr>
            <p:spPr bwMode="auto">
              <a:xfrm>
                <a:off x="4226" y="3254"/>
                <a:ext cx="17" cy="17"/>
              </a:xfrm>
              <a:custGeom>
                <a:avLst/>
                <a:gdLst>
                  <a:gd name="T0" fmla="*/ 16 w 17"/>
                  <a:gd name="T1" fmla="*/ 0 h 17"/>
                  <a:gd name="T2" fmla="*/ 6 w 17"/>
                  <a:gd name="T3" fmla="*/ 8 h 17"/>
                  <a:gd name="T4" fmla="*/ 0 w 17"/>
                  <a:gd name="T5" fmla="*/ 0 h 17"/>
                  <a:gd name="T6" fmla="*/ 0 w 17"/>
                  <a:gd name="T7" fmla="*/ 16 h 17"/>
                  <a:gd name="T8" fmla="*/ 6 w 17"/>
                  <a:gd name="T9" fmla="*/ 8 h 17"/>
                  <a:gd name="T10" fmla="*/ 12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6" y="8"/>
                    </a:lnTo>
                    <a:lnTo>
                      <a:pt x="0" y="0"/>
                    </a:lnTo>
                    <a:lnTo>
                      <a:pt x="0" y="16"/>
                    </a:lnTo>
                    <a:lnTo>
                      <a:pt x="6" y="8"/>
                    </a:lnTo>
                    <a:lnTo>
                      <a:pt x="12" y="8"/>
                    </a:lnTo>
                    <a:lnTo>
                      <a:pt x="16" y="0"/>
                    </a:lnTo>
                  </a:path>
                </a:pathLst>
              </a:custGeom>
              <a:solidFill>
                <a:srgbClr val="000000"/>
              </a:solidFill>
              <a:ln w="9525" cap="rnd">
                <a:noFill/>
                <a:round/>
                <a:headEnd/>
                <a:tailEnd/>
              </a:ln>
            </p:spPr>
            <p:txBody>
              <a:bodyPr/>
              <a:lstStyle/>
              <a:p>
                <a:endParaRPr lang="en-US"/>
              </a:p>
            </p:txBody>
          </p:sp>
          <p:sp>
            <p:nvSpPr>
              <p:cNvPr id="6744" name="Freeform 684"/>
              <p:cNvSpPr>
                <a:spLocks/>
              </p:cNvSpPr>
              <p:nvPr/>
            </p:nvSpPr>
            <p:spPr bwMode="auto">
              <a:xfrm>
                <a:off x="4229" y="3259"/>
                <a:ext cx="17" cy="17"/>
              </a:xfrm>
              <a:custGeom>
                <a:avLst/>
                <a:gdLst>
                  <a:gd name="T0" fmla="*/ 11 w 17"/>
                  <a:gd name="T1" fmla="*/ 0 h 17"/>
                  <a:gd name="T2" fmla="*/ 14 w 17"/>
                  <a:gd name="T3" fmla="*/ 4 h 17"/>
                  <a:gd name="T4" fmla="*/ 0 w 17"/>
                  <a:gd name="T5" fmla="*/ 8 h 17"/>
                  <a:gd name="T6" fmla="*/ 0 w 17"/>
                  <a:gd name="T7" fmla="*/ 16 h 17"/>
                  <a:gd name="T8" fmla="*/ 3 w 17"/>
                  <a:gd name="T9" fmla="*/ 16 h 17"/>
                  <a:gd name="T10" fmla="*/ 7 w 17"/>
                  <a:gd name="T11" fmla="*/ 10 h 17"/>
                  <a:gd name="T12" fmla="*/ 16 w 17"/>
                  <a:gd name="T13" fmla="*/ 8 h 17"/>
                  <a:gd name="T14" fmla="*/ 14 w 17"/>
                  <a:gd name="T15" fmla="*/ 0 h 17"/>
                  <a:gd name="T16" fmla="*/ 11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1" y="0"/>
                    </a:moveTo>
                    <a:lnTo>
                      <a:pt x="14" y="4"/>
                    </a:lnTo>
                    <a:lnTo>
                      <a:pt x="0" y="8"/>
                    </a:lnTo>
                    <a:lnTo>
                      <a:pt x="0" y="16"/>
                    </a:lnTo>
                    <a:lnTo>
                      <a:pt x="3" y="16"/>
                    </a:lnTo>
                    <a:lnTo>
                      <a:pt x="7" y="10"/>
                    </a:lnTo>
                    <a:lnTo>
                      <a:pt x="16" y="8"/>
                    </a:lnTo>
                    <a:lnTo>
                      <a:pt x="14" y="0"/>
                    </a:lnTo>
                    <a:lnTo>
                      <a:pt x="11" y="0"/>
                    </a:lnTo>
                  </a:path>
                </a:pathLst>
              </a:custGeom>
              <a:solidFill>
                <a:srgbClr val="000000"/>
              </a:solidFill>
              <a:ln w="9525" cap="rnd">
                <a:noFill/>
                <a:round/>
                <a:headEnd/>
                <a:tailEnd/>
              </a:ln>
            </p:spPr>
            <p:txBody>
              <a:bodyPr/>
              <a:lstStyle/>
              <a:p>
                <a:endParaRPr lang="en-US"/>
              </a:p>
            </p:txBody>
          </p:sp>
          <p:sp>
            <p:nvSpPr>
              <p:cNvPr id="6745" name="Freeform 685"/>
              <p:cNvSpPr>
                <a:spLocks/>
              </p:cNvSpPr>
              <p:nvPr/>
            </p:nvSpPr>
            <p:spPr bwMode="auto">
              <a:xfrm>
                <a:off x="4246" y="3212"/>
                <a:ext cx="17" cy="26"/>
              </a:xfrm>
              <a:custGeom>
                <a:avLst/>
                <a:gdLst>
                  <a:gd name="T0" fmla="*/ 1 w 17"/>
                  <a:gd name="T1" fmla="*/ 0 h 26"/>
                  <a:gd name="T2" fmla="*/ 8 w 17"/>
                  <a:gd name="T3" fmla="*/ 9 h 26"/>
                  <a:gd name="T4" fmla="*/ 16 w 17"/>
                  <a:gd name="T5" fmla="*/ 25 h 26"/>
                  <a:gd name="T6" fmla="*/ 8 w 17"/>
                  <a:gd name="T7" fmla="*/ 15 h 26"/>
                  <a:gd name="T8" fmla="*/ 5 w 17"/>
                  <a:gd name="T9" fmla="*/ 9 h 26"/>
                  <a:gd name="T10" fmla="*/ 0 w 17"/>
                  <a:gd name="T11" fmla="*/ 1 h 26"/>
                  <a:gd name="T12" fmla="*/ 1 w 17"/>
                  <a:gd name="T13" fmla="*/ 0 h 26"/>
                  <a:gd name="T14" fmla="*/ 0 60000 65536"/>
                  <a:gd name="T15" fmla="*/ 0 60000 65536"/>
                  <a:gd name="T16" fmla="*/ 0 60000 65536"/>
                  <a:gd name="T17" fmla="*/ 0 60000 65536"/>
                  <a:gd name="T18" fmla="*/ 0 60000 65536"/>
                  <a:gd name="T19" fmla="*/ 0 60000 65536"/>
                  <a:gd name="T20" fmla="*/ 0 60000 65536"/>
                  <a:gd name="T21" fmla="*/ 0 w 17"/>
                  <a:gd name="T22" fmla="*/ 0 h 26"/>
                  <a:gd name="T23" fmla="*/ 17 w 17"/>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6">
                    <a:moveTo>
                      <a:pt x="1" y="0"/>
                    </a:moveTo>
                    <a:lnTo>
                      <a:pt x="8" y="9"/>
                    </a:lnTo>
                    <a:lnTo>
                      <a:pt x="16" y="25"/>
                    </a:lnTo>
                    <a:lnTo>
                      <a:pt x="8" y="15"/>
                    </a:lnTo>
                    <a:lnTo>
                      <a:pt x="5" y="9"/>
                    </a:lnTo>
                    <a:lnTo>
                      <a:pt x="0" y="1"/>
                    </a:lnTo>
                    <a:lnTo>
                      <a:pt x="1" y="0"/>
                    </a:lnTo>
                  </a:path>
                </a:pathLst>
              </a:custGeom>
              <a:solidFill>
                <a:srgbClr val="000000"/>
              </a:solidFill>
              <a:ln w="9525" cap="rnd">
                <a:noFill/>
                <a:round/>
                <a:headEnd/>
                <a:tailEnd/>
              </a:ln>
            </p:spPr>
            <p:txBody>
              <a:bodyPr/>
              <a:lstStyle/>
              <a:p>
                <a:endParaRPr lang="en-US"/>
              </a:p>
            </p:txBody>
          </p:sp>
          <p:sp>
            <p:nvSpPr>
              <p:cNvPr id="6746" name="Freeform 686"/>
              <p:cNvSpPr>
                <a:spLocks/>
              </p:cNvSpPr>
              <p:nvPr/>
            </p:nvSpPr>
            <p:spPr bwMode="auto">
              <a:xfrm>
                <a:off x="4078" y="3135"/>
                <a:ext cx="183" cy="141"/>
              </a:xfrm>
              <a:custGeom>
                <a:avLst/>
                <a:gdLst>
                  <a:gd name="T0" fmla="*/ 148 w 183"/>
                  <a:gd name="T1" fmla="*/ 26 h 141"/>
                  <a:gd name="T2" fmla="*/ 136 w 183"/>
                  <a:gd name="T3" fmla="*/ 36 h 141"/>
                  <a:gd name="T4" fmla="*/ 129 w 183"/>
                  <a:gd name="T5" fmla="*/ 63 h 141"/>
                  <a:gd name="T6" fmla="*/ 116 w 183"/>
                  <a:gd name="T7" fmla="*/ 82 h 141"/>
                  <a:gd name="T8" fmla="*/ 105 w 183"/>
                  <a:gd name="T9" fmla="*/ 88 h 141"/>
                  <a:gd name="T10" fmla="*/ 95 w 183"/>
                  <a:gd name="T11" fmla="*/ 76 h 141"/>
                  <a:gd name="T12" fmla="*/ 72 w 183"/>
                  <a:gd name="T13" fmla="*/ 79 h 141"/>
                  <a:gd name="T14" fmla="*/ 72 w 183"/>
                  <a:gd name="T15" fmla="*/ 103 h 141"/>
                  <a:gd name="T16" fmla="*/ 37 w 183"/>
                  <a:gd name="T17" fmla="*/ 116 h 141"/>
                  <a:gd name="T18" fmla="*/ 34 w 183"/>
                  <a:gd name="T19" fmla="*/ 127 h 141"/>
                  <a:gd name="T20" fmla="*/ 26 w 183"/>
                  <a:gd name="T21" fmla="*/ 123 h 141"/>
                  <a:gd name="T22" fmla="*/ 19 w 183"/>
                  <a:gd name="T23" fmla="*/ 111 h 141"/>
                  <a:gd name="T24" fmla="*/ 4 w 183"/>
                  <a:gd name="T25" fmla="*/ 99 h 141"/>
                  <a:gd name="T26" fmla="*/ 5 w 183"/>
                  <a:gd name="T27" fmla="*/ 74 h 141"/>
                  <a:gd name="T28" fmla="*/ 0 w 183"/>
                  <a:gd name="T29" fmla="*/ 44 h 141"/>
                  <a:gd name="T30" fmla="*/ 17 w 183"/>
                  <a:gd name="T31" fmla="*/ 16 h 141"/>
                  <a:gd name="T32" fmla="*/ 17 w 183"/>
                  <a:gd name="T33" fmla="*/ 18 h 141"/>
                  <a:gd name="T34" fmla="*/ 2 w 183"/>
                  <a:gd name="T35" fmla="*/ 44 h 141"/>
                  <a:gd name="T36" fmla="*/ 8 w 183"/>
                  <a:gd name="T37" fmla="*/ 64 h 141"/>
                  <a:gd name="T38" fmla="*/ 29 w 183"/>
                  <a:gd name="T39" fmla="*/ 46 h 141"/>
                  <a:gd name="T40" fmla="*/ 60 w 183"/>
                  <a:gd name="T41" fmla="*/ 37 h 141"/>
                  <a:gd name="T42" fmla="*/ 81 w 183"/>
                  <a:gd name="T43" fmla="*/ 26 h 141"/>
                  <a:gd name="T44" fmla="*/ 86 w 183"/>
                  <a:gd name="T45" fmla="*/ 19 h 141"/>
                  <a:gd name="T46" fmla="*/ 113 w 183"/>
                  <a:gd name="T47" fmla="*/ 21 h 141"/>
                  <a:gd name="T48" fmla="*/ 61 w 183"/>
                  <a:gd name="T49" fmla="*/ 14 h 141"/>
                  <a:gd name="T50" fmla="*/ 103 w 183"/>
                  <a:gd name="T51" fmla="*/ 0 h 141"/>
                  <a:gd name="T52" fmla="*/ 122 w 183"/>
                  <a:gd name="T53" fmla="*/ 4 h 141"/>
                  <a:gd name="T54" fmla="*/ 156 w 183"/>
                  <a:gd name="T55" fmla="*/ 11 h 141"/>
                  <a:gd name="T56" fmla="*/ 173 w 183"/>
                  <a:gd name="T57" fmla="*/ 18 h 141"/>
                  <a:gd name="T58" fmla="*/ 178 w 183"/>
                  <a:gd name="T59" fmla="*/ 19 h 141"/>
                  <a:gd name="T60" fmla="*/ 180 w 183"/>
                  <a:gd name="T61" fmla="*/ 18 h 141"/>
                  <a:gd name="T62" fmla="*/ 173 w 183"/>
                  <a:gd name="T63" fmla="*/ 33 h 141"/>
                  <a:gd name="T64" fmla="*/ 158 w 183"/>
                  <a:gd name="T65" fmla="*/ 29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141"/>
                  <a:gd name="T101" fmla="*/ 183 w 183"/>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141">
                    <a:moveTo>
                      <a:pt x="158" y="29"/>
                    </a:moveTo>
                    <a:lnTo>
                      <a:pt x="148" y="26"/>
                    </a:lnTo>
                    <a:lnTo>
                      <a:pt x="136" y="24"/>
                    </a:lnTo>
                    <a:lnTo>
                      <a:pt x="136" y="36"/>
                    </a:lnTo>
                    <a:lnTo>
                      <a:pt x="137" y="53"/>
                    </a:lnTo>
                    <a:lnTo>
                      <a:pt x="129" y="63"/>
                    </a:lnTo>
                    <a:lnTo>
                      <a:pt x="129" y="74"/>
                    </a:lnTo>
                    <a:lnTo>
                      <a:pt x="116" y="82"/>
                    </a:lnTo>
                    <a:lnTo>
                      <a:pt x="111" y="82"/>
                    </a:lnTo>
                    <a:lnTo>
                      <a:pt x="105" y="88"/>
                    </a:lnTo>
                    <a:lnTo>
                      <a:pt x="99" y="89"/>
                    </a:lnTo>
                    <a:lnTo>
                      <a:pt x="95" y="76"/>
                    </a:lnTo>
                    <a:lnTo>
                      <a:pt x="83" y="74"/>
                    </a:lnTo>
                    <a:lnTo>
                      <a:pt x="72" y="79"/>
                    </a:lnTo>
                    <a:lnTo>
                      <a:pt x="69" y="91"/>
                    </a:lnTo>
                    <a:lnTo>
                      <a:pt x="72" y="103"/>
                    </a:lnTo>
                    <a:lnTo>
                      <a:pt x="60" y="107"/>
                    </a:lnTo>
                    <a:lnTo>
                      <a:pt x="37" y="116"/>
                    </a:lnTo>
                    <a:lnTo>
                      <a:pt x="29" y="120"/>
                    </a:lnTo>
                    <a:lnTo>
                      <a:pt x="34" y="127"/>
                    </a:lnTo>
                    <a:lnTo>
                      <a:pt x="47" y="140"/>
                    </a:lnTo>
                    <a:lnTo>
                      <a:pt x="26" y="123"/>
                    </a:lnTo>
                    <a:lnTo>
                      <a:pt x="21" y="117"/>
                    </a:lnTo>
                    <a:lnTo>
                      <a:pt x="19" y="111"/>
                    </a:lnTo>
                    <a:lnTo>
                      <a:pt x="12" y="110"/>
                    </a:lnTo>
                    <a:lnTo>
                      <a:pt x="4" y="99"/>
                    </a:lnTo>
                    <a:lnTo>
                      <a:pt x="5" y="85"/>
                    </a:lnTo>
                    <a:lnTo>
                      <a:pt x="5" y="74"/>
                    </a:lnTo>
                    <a:lnTo>
                      <a:pt x="0" y="61"/>
                    </a:lnTo>
                    <a:lnTo>
                      <a:pt x="0" y="44"/>
                    </a:lnTo>
                    <a:lnTo>
                      <a:pt x="5" y="31"/>
                    </a:lnTo>
                    <a:lnTo>
                      <a:pt x="17" y="16"/>
                    </a:lnTo>
                    <a:lnTo>
                      <a:pt x="27" y="11"/>
                    </a:lnTo>
                    <a:lnTo>
                      <a:pt x="17" y="18"/>
                    </a:lnTo>
                    <a:lnTo>
                      <a:pt x="8" y="34"/>
                    </a:lnTo>
                    <a:lnTo>
                      <a:pt x="2" y="44"/>
                    </a:lnTo>
                    <a:lnTo>
                      <a:pt x="2" y="57"/>
                    </a:lnTo>
                    <a:lnTo>
                      <a:pt x="8" y="64"/>
                    </a:lnTo>
                    <a:lnTo>
                      <a:pt x="13" y="54"/>
                    </a:lnTo>
                    <a:lnTo>
                      <a:pt x="29" y="46"/>
                    </a:lnTo>
                    <a:lnTo>
                      <a:pt x="49" y="43"/>
                    </a:lnTo>
                    <a:lnTo>
                      <a:pt x="60" y="37"/>
                    </a:lnTo>
                    <a:lnTo>
                      <a:pt x="61" y="32"/>
                    </a:lnTo>
                    <a:lnTo>
                      <a:pt x="81" y="26"/>
                    </a:lnTo>
                    <a:lnTo>
                      <a:pt x="74" y="22"/>
                    </a:lnTo>
                    <a:lnTo>
                      <a:pt x="86" y="19"/>
                    </a:lnTo>
                    <a:lnTo>
                      <a:pt x="107" y="22"/>
                    </a:lnTo>
                    <a:lnTo>
                      <a:pt x="113" y="21"/>
                    </a:lnTo>
                    <a:lnTo>
                      <a:pt x="96" y="18"/>
                    </a:lnTo>
                    <a:lnTo>
                      <a:pt x="61" y="14"/>
                    </a:lnTo>
                    <a:lnTo>
                      <a:pt x="77" y="4"/>
                    </a:lnTo>
                    <a:lnTo>
                      <a:pt x="103" y="0"/>
                    </a:lnTo>
                    <a:lnTo>
                      <a:pt x="103" y="7"/>
                    </a:lnTo>
                    <a:lnTo>
                      <a:pt x="122" y="4"/>
                    </a:lnTo>
                    <a:lnTo>
                      <a:pt x="139" y="9"/>
                    </a:lnTo>
                    <a:lnTo>
                      <a:pt x="156" y="11"/>
                    </a:lnTo>
                    <a:lnTo>
                      <a:pt x="156" y="16"/>
                    </a:lnTo>
                    <a:lnTo>
                      <a:pt x="173" y="18"/>
                    </a:lnTo>
                    <a:lnTo>
                      <a:pt x="176" y="26"/>
                    </a:lnTo>
                    <a:lnTo>
                      <a:pt x="178" y="19"/>
                    </a:lnTo>
                    <a:lnTo>
                      <a:pt x="165" y="9"/>
                    </a:lnTo>
                    <a:lnTo>
                      <a:pt x="180" y="18"/>
                    </a:lnTo>
                    <a:lnTo>
                      <a:pt x="182" y="27"/>
                    </a:lnTo>
                    <a:lnTo>
                      <a:pt x="173" y="33"/>
                    </a:lnTo>
                    <a:lnTo>
                      <a:pt x="165" y="36"/>
                    </a:lnTo>
                    <a:lnTo>
                      <a:pt x="158" y="29"/>
                    </a:lnTo>
                  </a:path>
                </a:pathLst>
              </a:custGeom>
              <a:solidFill>
                <a:srgbClr val="000000"/>
              </a:solidFill>
              <a:ln w="9525" cap="rnd">
                <a:noFill/>
                <a:round/>
                <a:headEnd/>
                <a:tailEnd/>
              </a:ln>
            </p:spPr>
            <p:txBody>
              <a:bodyPr/>
              <a:lstStyle/>
              <a:p>
                <a:endParaRPr lang="en-US"/>
              </a:p>
            </p:txBody>
          </p:sp>
          <p:sp>
            <p:nvSpPr>
              <p:cNvPr id="6747" name="Freeform 687"/>
              <p:cNvSpPr>
                <a:spLocks/>
              </p:cNvSpPr>
              <p:nvPr/>
            </p:nvSpPr>
            <p:spPr bwMode="auto">
              <a:xfrm>
                <a:off x="4113" y="3118"/>
                <a:ext cx="133" cy="27"/>
              </a:xfrm>
              <a:custGeom>
                <a:avLst/>
                <a:gdLst>
                  <a:gd name="T0" fmla="*/ 0 w 133"/>
                  <a:gd name="T1" fmla="*/ 23 h 27"/>
                  <a:gd name="T2" fmla="*/ 9 w 133"/>
                  <a:gd name="T3" fmla="*/ 8 h 27"/>
                  <a:gd name="T4" fmla="*/ 34 w 133"/>
                  <a:gd name="T5" fmla="*/ 0 h 27"/>
                  <a:gd name="T6" fmla="*/ 53 w 133"/>
                  <a:gd name="T7" fmla="*/ 6 h 27"/>
                  <a:gd name="T8" fmla="*/ 72 w 133"/>
                  <a:gd name="T9" fmla="*/ 3 h 27"/>
                  <a:gd name="T10" fmla="*/ 108 w 133"/>
                  <a:gd name="T11" fmla="*/ 16 h 27"/>
                  <a:gd name="T12" fmla="*/ 115 w 133"/>
                  <a:gd name="T13" fmla="*/ 23 h 27"/>
                  <a:gd name="T14" fmla="*/ 132 w 133"/>
                  <a:gd name="T15" fmla="*/ 26 h 27"/>
                  <a:gd name="T16" fmla="*/ 114 w 133"/>
                  <a:gd name="T17" fmla="*/ 25 h 27"/>
                  <a:gd name="T18" fmla="*/ 103 w 133"/>
                  <a:gd name="T19" fmla="*/ 16 h 27"/>
                  <a:gd name="T20" fmla="*/ 72 w 133"/>
                  <a:gd name="T21" fmla="*/ 6 h 27"/>
                  <a:gd name="T22" fmla="*/ 50 w 133"/>
                  <a:gd name="T23" fmla="*/ 9 h 27"/>
                  <a:gd name="T24" fmla="*/ 34 w 133"/>
                  <a:gd name="T25" fmla="*/ 1 h 27"/>
                  <a:gd name="T26" fmla="*/ 11 w 133"/>
                  <a:gd name="T27" fmla="*/ 9 h 27"/>
                  <a:gd name="T28" fmla="*/ 0 w 133"/>
                  <a:gd name="T29" fmla="*/ 23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27"/>
                  <a:gd name="T47" fmla="*/ 133 w 133"/>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27">
                    <a:moveTo>
                      <a:pt x="0" y="23"/>
                    </a:moveTo>
                    <a:lnTo>
                      <a:pt x="9" y="8"/>
                    </a:lnTo>
                    <a:lnTo>
                      <a:pt x="34" y="0"/>
                    </a:lnTo>
                    <a:lnTo>
                      <a:pt x="53" y="6"/>
                    </a:lnTo>
                    <a:lnTo>
                      <a:pt x="72" y="3"/>
                    </a:lnTo>
                    <a:lnTo>
                      <a:pt x="108" y="16"/>
                    </a:lnTo>
                    <a:lnTo>
                      <a:pt x="115" y="23"/>
                    </a:lnTo>
                    <a:lnTo>
                      <a:pt x="132" y="26"/>
                    </a:lnTo>
                    <a:lnTo>
                      <a:pt x="114" y="25"/>
                    </a:lnTo>
                    <a:lnTo>
                      <a:pt x="103" y="16"/>
                    </a:lnTo>
                    <a:lnTo>
                      <a:pt x="72" y="6"/>
                    </a:lnTo>
                    <a:lnTo>
                      <a:pt x="50" y="9"/>
                    </a:lnTo>
                    <a:lnTo>
                      <a:pt x="34" y="1"/>
                    </a:lnTo>
                    <a:lnTo>
                      <a:pt x="11" y="9"/>
                    </a:lnTo>
                    <a:lnTo>
                      <a:pt x="0" y="23"/>
                    </a:lnTo>
                  </a:path>
                </a:pathLst>
              </a:custGeom>
              <a:solidFill>
                <a:srgbClr val="000000"/>
              </a:solidFill>
              <a:ln w="9525" cap="rnd">
                <a:noFill/>
                <a:round/>
                <a:headEnd/>
                <a:tailEnd/>
              </a:ln>
            </p:spPr>
            <p:txBody>
              <a:bodyPr/>
              <a:lstStyle/>
              <a:p>
                <a:endParaRPr lang="en-US"/>
              </a:p>
            </p:txBody>
          </p:sp>
          <p:sp>
            <p:nvSpPr>
              <p:cNvPr id="6748" name="Freeform 688"/>
              <p:cNvSpPr>
                <a:spLocks/>
              </p:cNvSpPr>
              <p:nvPr/>
            </p:nvSpPr>
            <p:spPr bwMode="auto">
              <a:xfrm>
                <a:off x="4153" y="3215"/>
                <a:ext cx="20" cy="17"/>
              </a:xfrm>
              <a:custGeom>
                <a:avLst/>
                <a:gdLst>
                  <a:gd name="T0" fmla="*/ 19 w 20"/>
                  <a:gd name="T1" fmla="*/ 16 h 17"/>
                  <a:gd name="T2" fmla="*/ 16 w 20"/>
                  <a:gd name="T3" fmla="*/ 8 h 17"/>
                  <a:gd name="T4" fmla="*/ 7 w 20"/>
                  <a:gd name="T5" fmla="*/ 0 h 17"/>
                  <a:gd name="T6" fmla="*/ 0 w 20"/>
                  <a:gd name="T7" fmla="*/ 8 h 17"/>
                  <a:gd name="T8" fmla="*/ 5 w 20"/>
                  <a:gd name="T9" fmla="*/ 5 h 17"/>
                  <a:gd name="T10" fmla="*/ 13 w 20"/>
                  <a:gd name="T11" fmla="*/ 11 h 17"/>
                  <a:gd name="T12" fmla="*/ 19 w 20"/>
                  <a:gd name="T13" fmla="*/ 16 h 17"/>
                  <a:gd name="T14" fmla="*/ 0 60000 65536"/>
                  <a:gd name="T15" fmla="*/ 0 60000 65536"/>
                  <a:gd name="T16" fmla="*/ 0 60000 65536"/>
                  <a:gd name="T17" fmla="*/ 0 60000 65536"/>
                  <a:gd name="T18" fmla="*/ 0 60000 65536"/>
                  <a:gd name="T19" fmla="*/ 0 60000 65536"/>
                  <a:gd name="T20" fmla="*/ 0 60000 65536"/>
                  <a:gd name="T21" fmla="*/ 0 w 20"/>
                  <a:gd name="T22" fmla="*/ 0 h 17"/>
                  <a:gd name="T23" fmla="*/ 20 w 2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7">
                    <a:moveTo>
                      <a:pt x="19" y="16"/>
                    </a:moveTo>
                    <a:lnTo>
                      <a:pt x="16" y="8"/>
                    </a:lnTo>
                    <a:lnTo>
                      <a:pt x="7" y="0"/>
                    </a:lnTo>
                    <a:lnTo>
                      <a:pt x="0" y="8"/>
                    </a:lnTo>
                    <a:lnTo>
                      <a:pt x="5" y="5"/>
                    </a:lnTo>
                    <a:lnTo>
                      <a:pt x="13" y="11"/>
                    </a:lnTo>
                    <a:lnTo>
                      <a:pt x="19" y="16"/>
                    </a:lnTo>
                  </a:path>
                </a:pathLst>
              </a:custGeom>
              <a:solidFill>
                <a:srgbClr val="000000"/>
              </a:solidFill>
              <a:ln w="9525" cap="rnd">
                <a:noFill/>
                <a:round/>
                <a:headEnd/>
                <a:tailEnd/>
              </a:ln>
            </p:spPr>
            <p:txBody>
              <a:bodyPr/>
              <a:lstStyle/>
              <a:p>
                <a:endParaRPr lang="en-US"/>
              </a:p>
            </p:txBody>
          </p:sp>
          <p:sp>
            <p:nvSpPr>
              <p:cNvPr id="6749" name="Freeform 689"/>
              <p:cNvSpPr>
                <a:spLocks/>
              </p:cNvSpPr>
              <p:nvPr/>
            </p:nvSpPr>
            <p:spPr bwMode="auto">
              <a:xfrm>
                <a:off x="4160" y="3224"/>
                <a:ext cx="17" cy="17"/>
              </a:xfrm>
              <a:custGeom>
                <a:avLst/>
                <a:gdLst>
                  <a:gd name="T0" fmla="*/ 16 w 17"/>
                  <a:gd name="T1" fmla="*/ 2 h 17"/>
                  <a:gd name="T2" fmla="*/ 11 w 17"/>
                  <a:gd name="T3" fmla="*/ 8 h 17"/>
                  <a:gd name="T4" fmla="*/ 11 w 17"/>
                  <a:gd name="T5" fmla="*/ 10 h 17"/>
                  <a:gd name="T6" fmla="*/ 13 w 17"/>
                  <a:gd name="T7" fmla="*/ 16 h 17"/>
                  <a:gd name="T8" fmla="*/ 0 w 17"/>
                  <a:gd name="T9" fmla="*/ 10 h 17"/>
                  <a:gd name="T10" fmla="*/ 0 w 17"/>
                  <a:gd name="T11" fmla="*/ 7 h 17"/>
                  <a:gd name="T12" fmla="*/ 9 w 17"/>
                  <a:gd name="T13" fmla="*/ 0 h 17"/>
                  <a:gd name="T14" fmla="*/ 16 w 17"/>
                  <a:gd name="T15" fmla="*/ 2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2"/>
                    </a:moveTo>
                    <a:lnTo>
                      <a:pt x="11" y="8"/>
                    </a:lnTo>
                    <a:lnTo>
                      <a:pt x="11" y="10"/>
                    </a:lnTo>
                    <a:lnTo>
                      <a:pt x="13" y="16"/>
                    </a:lnTo>
                    <a:lnTo>
                      <a:pt x="0" y="10"/>
                    </a:lnTo>
                    <a:lnTo>
                      <a:pt x="0" y="7"/>
                    </a:lnTo>
                    <a:lnTo>
                      <a:pt x="9" y="0"/>
                    </a:lnTo>
                    <a:lnTo>
                      <a:pt x="16" y="2"/>
                    </a:lnTo>
                  </a:path>
                </a:pathLst>
              </a:custGeom>
              <a:solidFill>
                <a:srgbClr val="000000"/>
              </a:solidFill>
              <a:ln w="9525" cap="rnd">
                <a:noFill/>
                <a:round/>
                <a:headEnd/>
                <a:tailEnd/>
              </a:ln>
            </p:spPr>
            <p:txBody>
              <a:bodyPr/>
              <a:lstStyle/>
              <a:p>
                <a:endParaRPr lang="en-US"/>
              </a:p>
            </p:txBody>
          </p:sp>
          <p:sp>
            <p:nvSpPr>
              <p:cNvPr id="6750" name="Freeform 690"/>
              <p:cNvSpPr>
                <a:spLocks/>
              </p:cNvSpPr>
              <p:nvPr/>
            </p:nvSpPr>
            <p:spPr bwMode="auto">
              <a:xfrm>
                <a:off x="4154" y="3222"/>
                <a:ext cx="17" cy="17"/>
              </a:xfrm>
              <a:custGeom>
                <a:avLst/>
                <a:gdLst>
                  <a:gd name="T0" fmla="*/ 16 w 17"/>
                  <a:gd name="T1" fmla="*/ 2 h 17"/>
                  <a:gd name="T2" fmla="*/ 6 w 17"/>
                  <a:gd name="T3" fmla="*/ 9 h 17"/>
                  <a:gd name="T4" fmla="*/ 6 w 17"/>
                  <a:gd name="T5" fmla="*/ 16 h 17"/>
                  <a:gd name="T6" fmla="*/ 0 w 17"/>
                  <a:gd name="T7" fmla="*/ 8 h 17"/>
                  <a:gd name="T8" fmla="*/ 6 w 17"/>
                  <a:gd name="T9" fmla="*/ 1 h 17"/>
                  <a:gd name="T10" fmla="*/ 16 w 17"/>
                  <a:gd name="T11" fmla="*/ 0 h 17"/>
                  <a:gd name="T12" fmla="*/ 16 w 17"/>
                  <a:gd name="T13" fmla="*/ 2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2"/>
                    </a:moveTo>
                    <a:lnTo>
                      <a:pt x="6" y="9"/>
                    </a:lnTo>
                    <a:lnTo>
                      <a:pt x="6" y="16"/>
                    </a:lnTo>
                    <a:lnTo>
                      <a:pt x="0" y="8"/>
                    </a:lnTo>
                    <a:lnTo>
                      <a:pt x="6" y="1"/>
                    </a:lnTo>
                    <a:lnTo>
                      <a:pt x="16" y="0"/>
                    </a:lnTo>
                    <a:lnTo>
                      <a:pt x="16" y="2"/>
                    </a:lnTo>
                  </a:path>
                </a:pathLst>
              </a:custGeom>
              <a:solidFill>
                <a:srgbClr val="000000"/>
              </a:solidFill>
              <a:ln w="9525" cap="rnd">
                <a:noFill/>
                <a:round/>
                <a:headEnd/>
                <a:tailEnd/>
              </a:ln>
            </p:spPr>
            <p:txBody>
              <a:bodyPr/>
              <a:lstStyle/>
              <a:p>
                <a:endParaRPr lang="en-US"/>
              </a:p>
            </p:txBody>
          </p:sp>
          <p:sp>
            <p:nvSpPr>
              <p:cNvPr id="6751" name="Line 691"/>
              <p:cNvSpPr>
                <a:spLocks noChangeShapeType="1"/>
              </p:cNvSpPr>
              <p:nvPr/>
            </p:nvSpPr>
            <p:spPr bwMode="auto">
              <a:xfrm>
                <a:off x="4178" y="3217"/>
                <a:ext cx="8" cy="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752" name="Line 692"/>
              <p:cNvSpPr>
                <a:spLocks noChangeShapeType="1"/>
              </p:cNvSpPr>
              <p:nvPr/>
            </p:nvSpPr>
            <p:spPr bwMode="auto">
              <a:xfrm>
                <a:off x="4182" y="3221"/>
                <a:ext cx="10" cy="1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753" name="Line 693"/>
              <p:cNvSpPr>
                <a:spLocks noChangeShapeType="1"/>
              </p:cNvSpPr>
              <p:nvPr/>
            </p:nvSpPr>
            <p:spPr bwMode="auto">
              <a:xfrm>
                <a:off x="4187" y="3222"/>
                <a:ext cx="10" cy="1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754" name="Line 694"/>
              <p:cNvSpPr>
                <a:spLocks noChangeShapeType="1"/>
              </p:cNvSpPr>
              <p:nvPr/>
            </p:nvSpPr>
            <p:spPr bwMode="auto">
              <a:xfrm>
                <a:off x="4195" y="3226"/>
                <a:ext cx="8" cy="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755" name="Freeform 695"/>
              <p:cNvSpPr>
                <a:spLocks/>
              </p:cNvSpPr>
              <p:nvPr/>
            </p:nvSpPr>
            <p:spPr bwMode="auto">
              <a:xfrm>
                <a:off x="4243" y="3212"/>
                <a:ext cx="17" cy="26"/>
              </a:xfrm>
              <a:custGeom>
                <a:avLst/>
                <a:gdLst>
                  <a:gd name="T0" fmla="*/ 12 w 17"/>
                  <a:gd name="T1" fmla="*/ 1 h 26"/>
                  <a:gd name="T2" fmla="*/ 8 w 17"/>
                  <a:gd name="T3" fmla="*/ 11 h 26"/>
                  <a:gd name="T4" fmla="*/ 3 w 17"/>
                  <a:gd name="T5" fmla="*/ 19 h 26"/>
                  <a:gd name="T6" fmla="*/ 0 w 17"/>
                  <a:gd name="T7" fmla="*/ 25 h 26"/>
                  <a:gd name="T8" fmla="*/ 0 w 17"/>
                  <a:gd name="T9" fmla="*/ 25 h 26"/>
                  <a:gd name="T10" fmla="*/ 7 w 17"/>
                  <a:gd name="T11" fmla="*/ 19 h 26"/>
                  <a:gd name="T12" fmla="*/ 11 w 17"/>
                  <a:gd name="T13" fmla="*/ 12 h 26"/>
                  <a:gd name="T14" fmla="*/ 12 w 17"/>
                  <a:gd name="T15" fmla="*/ 7 h 26"/>
                  <a:gd name="T16" fmla="*/ 16 w 17"/>
                  <a:gd name="T17" fmla="*/ 0 h 26"/>
                  <a:gd name="T18" fmla="*/ 12 w 17"/>
                  <a:gd name="T19" fmla="*/ 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12" y="1"/>
                    </a:moveTo>
                    <a:lnTo>
                      <a:pt x="8" y="11"/>
                    </a:lnTo>
                    <a:lnTo>
                      <a:pt x="3" y="19"/>
                    </a:lnTo>
                    <a:lnTo>
                      <a:pt x="0" y="25"/>
                    </a:lnTo>
                    <a:lnTo>
                      <a:pt x="7" y="19"/>
                    </a:lnTo>
                    <a:lnTo>
                      <a:pt x="11" y="12"/>
                    </a:lnTo>
                    <a:lnTo>
                      <a:pt x="12" y="7"/>
                    </a:lnTo>
                    <a:lnTo>
                      <a:pt x="16" y="0"/>
                    </a:lnTo>
                    <a:lnTo>
                      <a:pt x="12" y="1"/>
                    </a:lnTo>
                  </a:path>
                </a:pathLst>
              </a:custGeom>
              <a:solidFill>
                <a:srgbClr val="000000"/>
              </a:solidFill>
              <a:ln w="9525" cap="rnd">
                <a:noFill/>
                <a:round/>
                <a:headEnd/>
                <a:tailEnd/>
              </a:ln>
            </p:spPr>
            <p:txBody>
              <a:bodyPr/>
              <a:lstStyle/>
              <a:p>
                <a:endParaRPr lang="en-US"/>
              </a:p>
            </p:txBody>
          </p:sp>
          <p:sp>
            <p:nvSpPr>
              <p:cNvPr id="6756" name="Line 696"/>
              <p:cNvSpPr>
                <a:spLocks noChangeShapeType="1"/>
              </p:cNvSpPr>
              <p:nvPr/>
            </p:nvSpPr>
            <p:spPr bwMode="auto">
              <a:xfrm flipH="1" flipV="1">
                <a:off x="4168" y="3208"/>
                <a:ext cx="82" cy="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757" name="Freeform 697"/>
              <p:cNvSpPr>
                <a:spLocks/>
              </p:cNvSpPr>
              <p:nvPr/>
            </p:nvSpPr>
            <p:spPr bwMode="auto">
              <a:xfrm>
                <a:off x="4226" y="3212"/>
                <a:ext cx="17" cy="17"/>
              </a:xfrm>
              <a:custGeom>
                <a:avLst/>
                <a:gdLst>
                  <a:gd name="T0" fmla="*/ 0 w 17"/>
                  <a:gd name="T1" fmla="*/ 11 h 17"/>
                  <a:gd name="T2" fmla="*/ 0 w 17"/>
                  <a:gd name="T3" fmla="*/ 0 h 17"/>
                  <a:gd name="T4" fmla="*/ 3 w 17"/>
                  <a:gd name="T5" fmla="*/ 0 h 17"/>
                  <a:gd name="T6" fmla="*/ 16 w 17"/>
                  <a:gd name="T7" fmla="*/ 6 h 17"/>
                  <a:gd name="T8" fmla="*/ 0 w 17"/>
                  <a:gd name="T9" fmla="*/ 16 h 17"/>
                  <a:gd name="T10" fmla="*/ 0 w 17"/>
                  <a:gd name="T11" fmla="*/ 11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1"/>
                    </a:moveTo>
                    <a:lnTo>
                      <a:pt x="0" y="0"/>
                    </a:lnTo>
                    <a:lnTo>
                      <a:pt x="3" y="0"/>
                    </a:lnTo>
                    <a:lnTo>
                      <a:pt x="16" y="6"/>
                    </a:lnTo>
                    <a:lnTo>
                      <a:pt x="0" y="16"/>
                    </a:lnTo>
                    <a:lnTo>
                      <a:pt x="0" y="11"/>
                    </a:lnTo>
                  </a:path>
                </a:pathLst>
              </a:custGeom>
              <a:solidFill>
                <a:srgbClr val="000000"/>
              </a:solidFill>
              <a:ln w="9525" cap="rnd">
                <a:noFill/>
                <a:round/>
                <a:headEnd/>
                <a:tailEnd/>
              </a:ln>
            </p:spPr>
            <p:txBody>
              <a:bodyPr/>
              <a:lstStyle/>
              <a:p>
                <a:endParaRPr lang="en-US"/>
              </a:p>
            </p:txBody>
          </p:sp>
          <p:sp>
            <p:nvSpPr>
              <p:cNvPr id="6758" name="Freeform 698"/>
              <p:cNvSpPr>
                <a:spLocks/>
              </p:cNvSpPr>
              <p:nvPr/>
            </p:nvSpPr>
            <p:spPr bwMode="auto">
              <a:xfrm>
                <a:off x="3926" y="3244"/>
                <a:ext cx="386" cy="399"/>
              </a:xfrm>
              <a:custGeom>
                <a:avLst/>
                <a:gdLst>
                  <a:gd name="T0" fmla="*/ 149 w 386"/>
                  <a:gd name="T1" fmla="*/ 7 h 399"/>
                  <a:gd name="T2" fmla="*/ 105 w 386"/>
                  <a:gd name="T3" fmla="*/ 29 h 399"/>
                  <a:gd name="T4" fmla="*/ 72 w 386"/>
                  <a:gd name="T5" fmla="*/ 79 h 399"/>
                  <a:gd name="T6" fmla="*/ 46 w 386"/>
                  <a:gd name="T7" fmla="*/ 131 h 399"/>
                  <a:gd name="T8" fmla="*/ 0 w 386"/>
                  <a:gd name="T9" fmla="*/ 258 h 399"/>
                  <a:gd name="T10" fmla="*/ 38 w 386"/>
                  <a:gd name="T11" fmla="*/ 312 h 399"/>
                  <a:gd name="T12" fmla="*/ 173 w 386"/>
                  <a:gd name="T13" fmla="*/ 355 h 399"/>
                  <a:gd name="T14" fmla="*/ 192 w 386"/>
                  <a:gd name="T15" fmla="*/ 398 h 399"/>
                  <a:gd name="T16" fmla="*/ 284 w 386"/>
                  <a:gd name="T17" fmla="*/ 336 h 399"/>
                  <a:gd name="T18" fmla="*/ 382 w 386"/>
                  <a:gd name="T19" fmla="*/ 308 h 399"/>
                  <a:gd name="T20" fmla="*/ 385 w 386"/>
                  <a:gd name="T21" fmla="*/ 270 h 399"/>
                  <a:gd name="T22" fmla="*/ 363 w 386"/>
                  <a:gd name="T23" fmla="*/ 240 h 399"/>
                  <a:gd name="T24" fmla="*/ 298 w 386"/>
                  <a:gd name="T25" fmla="*/ 258 h 399"/>
                  <a:gd name="T26" fmla="*/ 251 w 386"/>
                  <a:gd name="T27" fmla="*/ 295 h 399"/>
                  <a:gd name="T28" fmla="*/ 250 w 386"/>
                  <a:gd name="T29" fmla="*/ 260 h 399"/>
                  <a:gd name="T30" fmla="*/ 217 w 386"/>
                  <a:gd name="T31" fmla="*/ 255 h 399"/>
                  <a:gd name="T32" fmla="*/ 189 w 386"/>
                  <a:gd name="T33" fmla="*/ 277 h 399"/>
                  <a:gd name="T34" fmla="*/ 170 w 386"/>
                  <a:gd name="T35" fmla="*/ 295 h 399"/>
                  <a:gd name="T36" fmla="*/ 215 w 386"/>
                  <a:gd name="T37" fmla="*/ 240 h 399"/>
                  <a:gd name="T38" fmla="*/ 178 w 386"/>
                  <a:gd name="T39" fmla="*/ 228 h 399"/>
                  <a:gd name="T40" fmla="*/ 131 w 386"/>
                  <a:gd name="T41" fmla="*/ 240 h 399"/>
                  <a:gd name="T42" fmla="*/ 178 w 386"/>
                  <a:gd name="T43" fmla="*/ 194 h 399"/>
                  <a:gd name="T44" fmla="*/ 128 w 386"/>
                  <a:gd name="T45" fmla="*/ 211 h 399"/>
                  <a:gd name="T46" fmla="*/ 144 w 386"/>
                  <a:gd name="T47" fmla="*/ 172 h 399"/>
                  <a:gd name="T48" fmla="*/ 148 w 386"/>
                  <a:gd name="T49" fmla="*/ 154 h 399"/>
                  <a:gd name="T50" fmla="*/ 153 w 386"/>
                  <a:gd name="T51" fmla="*/ 104 h 399"/>
                  <a:gd name="T52" fmla="*/ 166 w 386"/>
                  <a:gd name="T53" fmla="*/ 88 h 399"/>
                  <a:gd name="T54" fmla="*/ 166 w 386"/>
                  <a:gd name="T55" fmla="*/ 86 h 399"/>
                  <a:gd name="T56" fmla="*/ 133 w 386"/>
                  <a:gd name="T57" fmla="*/ 72 h 399"/>
                  <a:gd name="T58" fmla="*/ 92 w 386"/>
                  <a:gd name="T59" fmla="*/ 99 h 399"/>
                  <a:gd name="T60" fmla="*/ 77 w 386"/>
                  <a:gd name="T61" fmla="*/ 156 h 399"/>
                  <a:gd name="T62" fmla="*/ 50 w 386"/>
                  <a:gd name="T63" fmla="*/ 141 h 399"/>
                  <a:gd name="T64" fmla="*/ 77 w 386"/>
                  <a:gd name="T65" fmla="*/ 81 h 399"/>
                  <a:gd name="T66" fmla="*/ 106 w 386"/>
                  <a:gd name="T67" fmla="*/ 31 h 399"/>
                  <a:gd name="T68" fmla="*/ 152 w 386"/>
                  <a:gd name="T69" fmla="*/ 11 h 399"/>
                  <a:gd name="T70" fmla="*/ 194 w 386"/>
                  <a:gd name="T71" fmla="*/ 52 h 399"/>
                  <a:gd name="T72" fmla="*/ 194 w 386"/>
                  <a:gd name="T73" fmla="*/ 44 h 399"/>
                  <a:gd name="T74" fmla="*/ 184 w 386"/>
                  <a:gd name="T75" fmla="*/ 18 h 399"/>
                  <a:gd name="T76" fmla="*/ 161 w 386"/>
                  <a:gd name="T77" fmla="*/ 0 h 3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6"/>
                  <a:gd name="T118" fmla="*/ 0 h 399"/>
                  <a:gd name="T119" fmla="*/ 386 w 386"/>
                  <a:gd name="T120" fmla="*/ 399 h 3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6" h="399">
                    <a:moveTo>
                      <a:pt x="161" y="0"/>
                    </a:moveTo>
                    <a:lnTo>
                      <a:pt x="149" y="7"/>
                    </a:lnTo>
                    <a:lnTo>
                      <a:pt x="128" y="11"/>
                    </a:lnTo>
                    <a:lnTo>
                      <a:pt x="105" y="29"/>
                    </a:lnTo>
                    <a:lnTo>
                      <a:pt x="95" y="47"/>
                    </a:lnTo>
                    <a:lnTo>
                      <a:pt x="72" y="79"/>
                    </a:lnTo>
                    <a:lnTo>
                      <a:pt x="52" y="104"/>
                    </a:lnTo>
                    <a:lnTo>
                      <a:pt x="46" y="131"/>
                    </a:lnTo>
                    <a:lnTo>
                      <a:pt x="21" y="163"/>
                    </a:lnTo>
                    <a:lnTo>
                      <a:pt x="0" y="258"/>
                    </a:lnTo>
                    <a:lnTo>
                      <a:pt x="19" y="286"/>
                    </a:lnTo>
                    <a:lnTo>
                      <a:pt x="38" y="312"/>
                    </a:lnTo>
                    <a:lnTo>
                      <a:pt x="52" y="333"/>
                    </a:lnTo>
                    <a:lnTo>
                      <a:pt x="173" y="355"/>
                    </a:lnTo>
                    <a:lnTo>
                      <a:pt x="178" y="360"/>
                    </a:lnTo>
                    <a:lnTo>
                      <a:pt x="192" y="398"/>
                    </a:lnTo>
                    <a:lnTo>
                      <a:pt x="237" y="342"/>
                    </a:lnTo>
                    <a:lnTo>
                      <a:pt x="284" y="336"/>
                    </a:lnTo>
                    <a:lnTo>
                      <a:pt x="374" y="329"/>
                    </a:lnTo>
                    <a:lnTo>
                      <a:pt x="382" y="308"/>
                    </a:lnTo>
                    <a:lnTo>
                      <a:pt x="385" y="290"/>
                    </a:lnTo>
                    <a:lnTo>
                      <a:pt x="385" y="270"/>
                    </a:lnTo>
                    <a:lnTo>
                      <a:pt x="379" y="253"/>
                    </a:lnTo>
                    <a:lnTo>
                      <a:pt x="363" y="240"/>
                    </a:lnTo>
                    <a:lnTo>
                      <a:pt x="370" y="251"/>
                    </a:lnTo>
                    <a:lnTo>
                      <a:pt x="298" y="258"/>
                    </a:lnTo>
                    <a:lnTo>
                      <a:pt x="264" y="288"/>
                    </a:lnTo>
                    <a:lnTo>
                      <a:pt x="251" y="295"/>
                    </a:lnTo>
                    <a:lnTo>
                      <a:pt x="279" y="259"/>
                    </a:lnTo>
                    <a:lnTo>
                      <a:pt x="250" y="260"/>
                    </a:lnTo>
                    <a:lnTo>
                      <a:pt x="217" y="276"/>
                    </a:lnTo>
                    <a:lnTo>
                      <a:pt x="217" y="255"/>
                    </a:lnTo>
                    <a:lnTo>
                      <a:pt x="210" y="255"/>
                    </a:lnTo>
                    <a:lnTo>
                      <a:pt x="189" y="277"/>
                    </a:lnTo>
                    <a:lnTo>
                      <a:pt x="181" y="303"/>
                    </a:lnTo>
                    <a:lnTo>
                      <a:pt x="170" y="295"/>
                    </a:lnTo>
                    <a:lnTo>
                      <a:pt x="182" y="258"/>
                    </a:lnTo>
                    <a:lnTo>
                      <a:pt x="215" y="240"/>
                    </a:lnTo>
                    <a:lnTo>
                      <a:pt x="185" y="242"/>
                    </a:lnTo>
                    <a:lnTo>
                      <a:pt x="178" y="228"/>
                    </a:lnTo>
                    <a:lnTo>
                      <a:pt x="158" y="228"/>
                    </a:lnTo>
                    <a:lnTo>
                      <a:pt x="131" y="240"/>
                    </a:lnTo>
                    <a:lnTo>
                      <a:pt x="131" y="225"/>
                    </a:lnTo>
                    <a:lnTo>
                      <a:pt x="178" y="194"/>
                    </a:lnTo>
                    <a:lnTo>
                      <a:pt x="153" y="198"/>
                    </a:lnTo>
                    <a:lnTo>
                      <a:pt x="128" y="211"/>
                    </a:lnTo>
                    <a:lnTo>
                      <a:pt x="120" y="191"/>
                    </a:lnTo>
                    <a:lnTo>
                      <a:pt x="144" y="172"/>
                    </a:lnTo>
                    <a:lnTo>
                      <a:pt x="173" y="163"/>
                    </a:lnTo>
                    <a:lnTo>
                      <a:pt x="148" y="154"/>
                    </a:lnTo>
                    <a:lnTo>
                      <a:pt x="131" y="121"/>
                    </a:lnTo>
                    <a:lnTo>
                      <a:pt x="153" y="104"/>
                    </a:lnTo>
                    <a:lnTo>
                      <a:pt x="149" y="78"/>
                    </a:lnTo>
                    <a:lnTo>
                      <a:pt x="166" y="88"/>
                    </a:lnTo>
                    <a:lnTo>
                      <a:pt x="185" y="109"/>
                    </a:lnTo>
                    <a:lnTo>
                      <a:pt x="166" y="86"/>
                    </a:lnTo>
                    <a:lnTo>
                      <a:pt x="149" y="74"/>
                    </a:lnTo>
                    <a:lnTo>
                      <a:pt x="133" y="72"/>
                    </a:lnTo>
                    <a:lnTo>
                      <a:pt x="113" y="82"/>
                    </a:lnTo>
                    <a:lnTo>
                      <a:pt x="92" y="99"/>
                    </a:lnTo>
                    <a:lnTo>
                      <a:pt x="79" y="131"/>
                    </a:lnTo>
                    <a:lnTo>
                      <a:pt x="77" y="156"/>
                    </a:lnTo>
                    <a:lnTo>
                      <a:pt x="71" y="183"/>
                    </a:lnTo>
                    <a:lnTo>
                      <a:pt x="50" y="141"/>
                    </a:lnTo>
                    <a:lnTo>
                      <a:pt x="58" y="104"/>
                    </a:lnTo>
                    <a:lnTo>
                      <a:pt x="77" y="81"/>
                    </a:lnTo>
                    <a:lnTo>
                      <a:pt x="96" y="49"/>
                    </a:lnTo>
                    <a:lnTo>
                      <a:pt x="106" y="31"/>
                    </a:lnTo>
                    <a:lnTo>
                      <a:pt x="127" y="17"/>
                    </a:lnTo>
                    <a:lnTo>
                      <a:pt x="152" y="11"/>
                    </a:lnTo>
                    <a:lnTo>
                      <a:pt x="175" y="25"/>
                    </a:lnTo>
                    <a:lnTo>
                      <a:pt x="194" y="52"/>
                    </a:lnTo>
                    <a:lnTo>
                      <a:pt x="218" y="104"/>
                    </a:lnTo>
                    <a:lnTo>
                      <a:pt x="194" y="44"/>
                    </a:lnTo>
                    <a:lnTo>
                      <a:pt x="181" y="25"/>
                    </a:lnTo>
                    <a:lnTo>
                      <a:pt x="184" y="18"/>
                    </a:lnTo>
                    <a:lnTo>
                      <a:pt x="169" y="0"/>
                    </a:lnTo>
                    <a:lnTo>
                      <a:pt x="161" y="0"/>
                    </a:lnTo>
                  </a:path>
                </a:pathLst>
              </a:custGeom>
              <a:solidFill>
                <a:srgbClr val="000000"/>
              </a:solidFill>
              <a:ln w="9525" cap="rnd">
                <a:noFill/>
                <a:round/>
                <a:headEnd/>
                <a:tailEnd/>
              </a:ln>
            </p:spPr>
            <p:txBody>
              <a:bodyPr/>
              <a:lstStyle/>
              <a:p>
                <a:endParaRPr lang="en-US"/>
              </a:p>
            </p:txBody>
          </p:sp>
          <p:sp>
            <p:nvSpPr>
              <p:cNvPr id="6759" name="Freeform 699"/>
              <p:cNvSpPr>
                <a:spLocks/>
              </p:cNvSpPr>
              <p:nvPr/>
            </p:nvSpPr>
            <p:spPr bwMode="auto">
              <a:xfrm>
                <a:off x="4114" y="3299"/>
                <a:ext cx="206" cy="204"/>
              </a:xfrm>
              <a:custGeom>
                <a:avLst/>
                <a:gdLst>
                  <a:gd name="T0" fmla="*/ 0 w 206"/>
                  <a:gd name="T1" fmla="*/ 59 h 204"/>
                  <a:gd name="T2" fmla="*/ 15 w 206"/>
                  <a:gd name="T3" fmla="*/ 89 h 204"/>
                  <a:gd name="T4" fmla="*/ 5 w 206"/>
                  <a:gd name="T5" fmla="*/ 99 h 204"/>
                  <a:gd name="T6" fmla="*/ 10 w 206"/>
                  <a:gd name="T7" fmla="*/ 114 h 204"/>
                  <a:gd name="T8" fmla="*/ 0 w 206"/>
                  <a:gd name="T9" fmla="*/ 123 h 204"/>
                  <a:gd name="T10" fmla="*/ 5 w 206"/>
                  <a:gd name="T11" fmla="*/ 151 h 204"/>
                  <a:gd name="T12" fmla="*/ 27 w 206"/>
                  <a:gd name="T13" fmla="*/ 158 h 204"/>
                  <a:gd name="T14" fmla="*/ 13 w 206"/>
                  <a:gd name="T15" fmla="*/ 175 h 204"/>
                  <a:gd name="T16" fmla="*/ 15 w 206"/>
                  <a:gd name="T17" fmla="*/ 187 h 204"/>
                  <a:gd name="T18" fmla="*/ 34 w 206"/>
                  <a:gd name="T19" fmla="*/ 181 h 204"/>
                  <a:gd name="T20" fmla="*/ 42 w 206"/>
                  <a:gd name="T21" fmla="*/ 203 h 204"/>
                  <a:gd name="T22" fmla="*/ 42 w 206"/>
                  <a:gd name="T23" fmla="*/ 190 h 204"/>
                  <a:gd name="T24" fmla="*/ 96 w 206"/>
                  <a:gd name="T25" fmla="*/ 190 h 204"/>
                  <a:gd name="T26" fmla="*/ 177 w 206"/>
                  <a:gd name="T27" fmla="*/ 185 h 204"/>
                  <a:gd name="T28" fmla="*/ 205 w 206"/>
                  <a:gd name="T29" fmla="*/ 178 h 204"/>
                  <a:gd name="T30" fmla="*/ 161 w 206"/>
                  <a:gd name="T31" fmla="*/ 181 h 204"/>
                  <a:gd name="T32" fmla="*/ 111 w 206"/>
                  <a:gd name="T33" fmla="*/ 186 h 204"/>
                  <a:gd name="T34" fmla="*/ 112 w 206"/>
                  <a:gd name="T35" fmla="*/ 153 h 204"/>
                  <a:gd name="T36" fmla="*/ 111 w 206"/>
                  <a:gd name="T37" fmla="*/ 108 h 204"/>
                  <a:gd name="T38" fmla="*/ 103 w 206"/>
                  <a:gd name="T39" fmla="*/ 63 h 204"/>
                  <a:gd name="T40" fmla="*/ 108 w 206"/>
                  <a:gd name="T41" fmla="*/ 108 h 204"/>
                  <a:gd name="T42" fmla="*/ 108 w 206"/>
                  <a:gd name="T43" fmla="*/ 143 h 204"/>
                  <a:gd name="T44" fmla="*/ 103 w 206"/>
                  <a:gd name="T45" fmla="*/ 180 h 204"/>
                  <a:gd name="T46" fmla="*/ 91 w 206"/>
                  <a:gd name="T47" fmla="*/ 165 h 204"/>
                  <a:gd name="T48" fmla="*/ 91 w 206"/>
                  <a:gd name="T49" fmla="*/ 130 h 204"/>
                  <a:gd name="T50" fmla="*/ 85 w 206"/>
                  <a:gd name="T51" fmla="*/ 92 h 204"/>
                  <a:gd name="T52" fmla="*/ 83 w 206"/>
                  <a:gd name="T53" fmla="*/ 63 h 204"/>
                  <a:gd name="T54" fmla="*/ 77 w 206"/>
                  <a:gd name="T55" fmla="*/ 36 h 204"/>
                  <a:gd name="T56" fmla="*/ 70 w 206"/>
                  <a:gd name="T57" fmla="*/ 24 h 204"/>
                  <a:gd name="T58" fmla="*/ 63 w 206"/>
                  <a:gd name="T59" fmla="*/ 17 h 204"/>
                  <a:gd name="T60" fmla="*/ 63 w 206"/>
                  <a:gd name="T61" fmla="*/ 0 h 204"/>
                  <a:gd name="T62" fmla="*/ 60 w 206"/>
                  <a:gd name="T63" fmla="*/ 0 h 204"/>
                  <a:gd name="T64" fmla="*/ 60 w 206"/>
                  <a:gd name="T65" fmla="*/ 7 h 204"/>
                  <a:gd name="T66" fmla="*/ 60 w 206"/>
                  <a:gd name="T67" fmla="*/ 19 h 204"/>
                  <a:gd name="T68" fmla="*/ 54 w 206"/>
                  <a:gd name="T69" fmla="*/ 31 h 204"/>
                  <a:gd name="T70" fmla="*/ 43 w 206"/>
                  <a:gd name="T71" fmla="*/ 46 h 204"/>
                  <a:gd name="T72" fmla="*/ 60 w 206"/>
                  <a:gd name="T73" fmla="*/ 31 h 204"/>
                  <a:gd name="T74" fmla="*/ 63 w 206"/>
                  <a:gd name="T75" fmla="*/ 25 h 204"/>
                  <a:gd name="T76" fmla="*/ 71 w 206"/>
                  <a:gd name="T77" fmla="*/ 34 h 204"/>
                  <a:gd name="T78" fmla="*/ 74 w 206"/>
                  <a:gd name="T79" fmla="*/ 54 h 204"/>
                  <a:gd name="T80" fmla="*/ 80 w 206"/>
                  <a:gd name="T81" fmla="*/ 92 h 204"/>
                  <a:gd name="T82" fmla="*/ 83 w 206"/>
                  <a:gd name="T83" fmla="*/ 126 h 204"/>
                  <a:gd name="T84" fmla="*/ 77 w 206"/>
                  <a:gd name="T85" fmla="*/ 180 h 204"/>
                  <a:gd name="T86" fmla="*/ 66 w 206"/>
                  <a:gd name="T87" fmla="*/ 127 h 204"/>
                  <a:gd name="T88" fmla="*/ 51 w 206"/>
                  <a:gd name="T89" fmla="*/ 89 h 204"/>
                  <a:gd name="T90" fmla="*/ 35 w 206"/>
                  <a:gd name="T91" fmla="*/ 54 h 204"/>
                  <a:gd name="T92" fmla="*/ 42 w 206"/>
                  <a:gd name="T93" fmla="*/ 81 h 204"/>
                  <a:gd name="T94" fmla="*/ 46 w 206"/>
                  <a:gd name="T95" fmla="*/ 113 h 204"/>
                  <a:gd name="T96" fmla="*/ 49 w 206"/>
                  <a:gd name="T97" fmla="*/ 144 h 204"/>
                  <a:gd name="T98" fmla="*/ 30 w 206"/>
                  <a:gd name="T99" fmla="*/ 103 h 204"/>
                  <a:gd name="T100" fmla="*/ 12 w 206"/>
                  <a:gd name="T101" fmla="*/ 74 h 204"/>
                  <a:gd name="T102" fmla="*/ 0 w 206"/>
                  <a:gd name="T103" fmla="*/ 59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6"/>
                  <a:gd name="T157" fmla="*/ 0 h 204"/>
                  <a:gd name="T158" fmla="*/ 206 w 20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6" h="204">
                    <a:moveTo>
                      <a:pt x="0" y="59"/>
                    </a:moveTo>
                    <a:lnTo>
                      <a:pt x="15" y="89"/>
                    </a:lnTo>
                    <a:lnTo>
                      <a:pt x="5" y="99"/>
                    </a:lnTo>
                    <a:lnTo>
                      <a:pt x="10" y="114"/>
                    </a:lnTo>
                    <a:lnTo>
                      <a:pt x="0" y="123"/>
                    </a:lnTo>
                    <a:lnTo>
                      <a:pt x="5" y="151"/>
                    </a:lnTo>
                    <a:lnTo>
                      <a:pt x="27" y="158"/>
                    </a:lnTo>
                    <a:lnTo>
                      <a:pt x="13" y="175"/>
                    </a:lnTo>
                    <a:lnTo>
                      <a:pt x="15" y="187"/>
                    </a:lnTo>
                    <a:lnTo>
                      <a:pt x="34" y="181"/>
                    </a:lnTo>
                    <a:lnTo>
                      <a:pt x="42" y="203"/>
                    </a:lnTo>
                    <a:lnTo>
                      <a:pt x="42" y="190"/>
                    </a:lnTo>
                    <a:lnTo>
                      <a:pt x="96" y="190"/>
                    </a:lnTo>
                    <a:lnTo>
                      <a:pt x="177" y="185"/>
                    </a:lnTo>
                    <a:lnTo>
                      <a:pt x="205" y="178"/>
                    </a:lnTo>
                    <a:lnTo>
                      <a:pt x="161" y="181"/>
                    </a:lnTo>
                    <a:lnTo>
                      <a:pt x="111" y="186"/>
                    </a:lnTo>
                    <a:lnTo>
                      <a:pt x="112" y="153"/>
                    </a:lnTo>
                    <a:lnTo>
                      <a:pt x="111" y="108"/>
                    </a:lnTo>
                    <a:lnTo>
                      <a:pt x="103" y="63"/>
                    </a:lnTo>
                    <a:lnTo>
                      <a:pt x="108" y="108"/>
                    </a:lnTo>
                    <a:lnTo>
                      <a:pt x="108" y="143"/>
                    </a:lnTo>
                    <a:lnTo>
                      <a:pt x="103" y="180"/>
                    </a:lnTo>
                    <a:lnTo>
                      <a:pt x="91" y="165"/>
                    </a:lnTo>
                    <a:lnTo>
                      <a:pt x="91" y="130"/>
                    </a:lnTo>
                    <a:lnTo>
                      <a:pt x="85" y="92"/>
                    </a:lnTo>
                    <a:lnTo>
                      <a:pt x="83" y="63"/>
                    </a:lnTo>
                    <a:lnTo>
                      <a:pt x="77" y="36"/>
                    </a:lnTo>
                    <a:lnTo>
                      <a:pt x="70" y="24"/>
                    </a:lnTo>
                    <a:lnTo>
                      <a:pt x="63" y="17"/>
                    </a:lnTo>
                    <a:lnTo>
                      <a:pt x="63" y="0"/>
                    </a:lnTo>
                    <a:lnTo>
                      <a:pt x="60" y="0"/>
                    </a:lnTo>
                    <a:lnTo>
                      <a:pt x="60" y="7"/>
                    </a:lnTo>
                    <a:lnTo>
                      <a:pt x="60" y="19"/>
                    </a:lnTo>
                    <a:lnTo>
                      <a:pt x="54" y="31"/>
                    </a:lnTo>
                    <a:lnTo>
                      <a:pt x="43" y="46"/>
                    </a:lnTo>
                    <a:lnTo>
                      <a:pt x="60" y="31"/>
                    </a:lnTo>
                    <a:lnTo>
                      <a:pt x="63" y="25"/>
                    </a:lnTo>
                    <a:lnTo>
                      <a:pt x="71" y="34"/>
                    </a:lnTo>
                    <a:lnTo>
                      <a:pt x="74" y="54"/>
                    </a:lnTo>
                    <a:lnTo>
                      <a:pt x="80" y="92"/>
                    </a:lnTo>
                    <a:lnTo>
                      <a:pt x="83" y="126"/>
                    </a:lnTo>
                    <a:lnTo>
                      <a:pt x="77" y="180"/>
                    </a:lnTo>
                    <a:lnTo>
                      <a:pt x="66" y="127"/>
                    </a:lnTo>
                    <a:lnTo>
                      <a:pt x="51" y="89"/>
                    </a:lnTo>
                    <a:lnTo>
                      <a:pt x="35" y="54"/>
                    </a:lnTo>
                    <a:lnTo>
                      <a:pt x="42" y="81"/>
                    </a:lnTo>
                    <a:lnTo>
                      <a:pt x="46" y="113"/>
                    </a:lnTo>
                    <a:lnTo>
                      <a:pt x="49" y="144"/>
                    </a:lnTo>
                    <a:lnTo>
                      <a:pt x="30" y="103"/>
                    </a:lnTo>
                    <a:lnTo>
                      <a:pt x="12" y="74"/>
                    </a:lnTo>
                    <a:lnTo>
                      <a:pt x="0" y="59"/>
                    </a:lnTo>
                  </a:path>
                </a:pathLst>
              </a:custGeom>
              <a:solidFill>
                <a:srgbClr val="000000"/>
              </a:solidFill>
              <a:ln w="9525" cap="rnd">
                <a:noFill/>
                <a:round/>
                <a:headEnd/>
                <a:tailEnd/>
              </a:ln>
            </p:spPr>
            <p:txBody>
              <a:bodyPr/>
              <a:lstStyle/>
              <a:p>
                <a:endParaRPr lang="en-US"/>
              </a:p>
            </p:txBody>
          </p:sp>
          <p:sp>
            <p:nvSpPr>
              <p:cNvPr id="6760" name="Freeform 700"/>
              <p:cNvSpPr>
                <a:spLocks/>
              </p:cNvSpPr>
              <p:nvPr/>
            </p:nvSpPr>
            <p:spPr bwMode="auto">
              <a:xfrm>
                <a:off x="4184" y="3298"/>
                <a:ext cx="165" cy="184"/>
              </a:xfrm>
              <a:custGeom>
                <a:avLst/>
                <a:gdLst>
                  <a:gd name="T0" fmla="*/ 0 w 165"/>
                  <a:gd name="T1" fmla="*/ 0 h 184"/>
                  <a:gd name="T2" fmla="*/ 0 w 165"/>
                  <a:gd name="T3" fmla="*/ 9 h 184"/>
                  <a:gd name="T4" fmla="*/ 10 w 165"/>
                  <a:gd name="T5" fmla="*/ 17 h 184"/>
                  <a:gd name="T6" fmla="*/ 10 w 165"/>
                  <a:gd name="T7" fmla="*/ 35 h 184"/>
                  <a:gd name="T8" fmla="*/ 22 w 165"/>
                  <a:gd name="T9" fmla="*/ 47 h 184"/>
                  <a:gd name="T10" fmla="*/ 37 w 165"/>
                  <a:gd name="T11" fmla="*/ 89 h 184"/>
                  <a:gd name="T12" fmla="*/ 42 w 165"/>
                  <a:gd name="T13" fmla="*/ 147 h 184"/>
                  <a:gd name="T14" fmla="*/ 78 w 165"/>
                  <a:gd name="T15" fmla="*/ 166 h 184"/>
                  <a:gd name="T16" fmla="*/ 86 w 165"/>
                  <a:gd name="T17" fmla="*/ 177 h 184"/>
                  <a:gd name="T18" fmla="*/ 103 w 165"/>
                  <a:gd name="T19" fmla="*/ 183 h 184"/>
                  <a:gd name="T20" fmla="*/ 111 w 165"/>
                  <a:gd name="T21" fmla="*/ 182 h 184"/>
                  <a:gd name="T22" fmla="*/ 91 w 165"/>
                  <a:gd name="T23" fmla="*/ 172 h 184"/>
                  <a:gd name="T24" fmla="*/ 91 w 165"/>
                  <a:gd name="T25" fmla="*/ 164 h 184"/>
                  <a:gd name="T26" fmla="*/ 103 w 165"/>
                  <a:gd name="T27" fmla="*/ 162 h 184"/>
                  <a:gd name="T28" fmla="*/ 120 w 165"/>
                  <a:gd name="T29" fmla="*/ 176 h 184"/>
                  <a:gd name="T30" fmla="*/ 120 w 165"/>
                  <a:gd name="T31" fmla="*/ 182 h 184"/>
                  <a:gd name="T32" fmla="*/ 160 w 165"/>
                  <a:gd name="T33" fmla="*/ 175 h 184"/>
                  <a:gd name="T34" fmla="*/ 164 w 165"/>
                  <a:gd name="T35" fmla="*/ 159 h 184"/>
                  <a:gd name="T36" fmla="*/ 160 w 165"/>
                  <a:gd name="T37" fmla="*/ 154 h 184"/>
                  <a:gd name="T38" fmla="*/ 161 w 165"/>
                  <a:gd name="T39" fmla="*/ 160 h 184"/>
                  <a:gd name="T40" fmla="*/ 156 w 165"/>
                  <a:gd name="T41" fmla="*/ 173 h 184"/>
                  <a:gd name="T42" fmla="*/ 144 w 165"/>
                  <a:gd name="T43" fmla="*/ 170 h 184"/>
                  <a:gd name="T44" fmla="*/ 147 w 165"/>
                  <a:gd name="T45" fmla="*/ 155 h 184"/>
                  <a:gd name="T46" fmla="*/ 139 w 165"/>
                  <a:gd name="T47" fmla="*/ 147 h 184"/>
                  <a:gd name="T48" fmla="*/ 139 w 165"/>
                  <a:gd name="T49" fmla="*/ 167 h 184"/>
                  <a:gd name="T50" fmla="*/ 127 w 165"/>
                  <a:gd name="T51" fmla="*/ 162 h 184"/>
                  <a:gd name="T52" fmla="*/ 125 w 165"/>
                  <a:gd name="T53" fmla="*/ 137 h 184"/>
                  <a:gd name="T54" fmla="*/ 121 w 165"/>
                  <a:gd name="T55" fmla="*/ 137 h 184"/>
                  <a:gd name="T56" fmla="*/ 87 w 165"/>
                  <a:gd name="T57" fmla="*/ 159 h 184"/>
                  <a:gd name="T58" fmla="*/ 87 w 165"/>
                  <a:gd name="T59" fmla="*/ 152 h 184"/>
                  <a:gd name="T60" fmla="*/ 94 w 165"/>
                  <a:gd name="T61" fmla="*/ 142 h 184"/>
                  <a:gd name="T62" fmla="*/ 103 w 165"/>
                  <a:gd name="T63" fmla="*/ 138 h 184"/>
                  <a:gd name="T64" fmla="*/ 116 w 165"/>
                  <a:gd name="T65" fmla="*/ 135 h 184"/>
                  <a:gd name="T66" fmla="*/ 127 w 165"/>
                  <a:gd name="T67" fmla="*/ 134 h 184"/>
                  <a:gd name="T68" fmla="*/ 117 w 165"/>
                  <a:gd name="T69" fmla="*/ 128 h 184"/>
                  <a:gd name="T70" fmla="*/ 116 w 165"/>
                  <a:gd name="T71" fmla="*/ 109 h 184"/>
                  <a:gd name="T72" fmla="*/ 111 w 165"/>
                  <a:gd name="T73" fmla="*/ 107 h 184"/>
                  <a:gd name="T74" fmla="*/ 96 w 165"/>
                  <a:gd name="T75" fmla="*/ 112 h 184"/>
                  <a:gd name="T76" fmla="*/ 94 w 165"/>
                  <a:gd name="T77" fmla="*/ 100 h 184"/>
                  <a:gd name="T78" fmla="*/ 63 w 165"/>
                  <a:gd name="T79" fmla="*/ 72 h 184"/>
                  <a:gd name="T80" fmla="*/ 52 w 165"/>
                  <a:gd name="T81" fmla="*/ 72 h 184"/>
                  <a:gd name="T82" fmla="*/ 52 w 165"/>
                  <a:gd name="T83" fmla="*/ 61 h 184"/>
                  <a:gd name="T84" fmla="*/ 37 w 165"/>
                  <a:gd name="T85" fmla="*/ 45 h 184"/>
                  <a:gd name="T86" fmla="*/ 25 w 165"/>
                  <a:gd name="T87" fmla="*/ 10 h 184"/>
                  <a:gd name="T88" fmla="*/ 5 w 165"/>
                  <a:gd name="T89" fmla="*/ 0 h 184"/>
                  <a:gd name="T90" fmla="*/ 0 w 165"/>
                  <a:gd name="T91" fmla="*/ 0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
                  <a:gd name="T139" fmla="*/ 0 h 184"/>
                  <a:gd name="T140" fmla="*/ 165 w 165"/>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 h="184">
                    <a:moveTo>
                      <a:pt x="0" y="0"/>
                    </a:moveTo>
                    <a:lnTo>
                      <a:pt x="0" y="9"/>
                    </a:lnTo>
                    <a:lnTo>
                      <a:pt x="10" y="17"/>
                    </a:lnTo>
                    <a:lnTo>
                      <a:pt x="10" y="35"/>
                    </a:lnTo>
                    <a:lnTo>
                      <a:pt x="22" y="47"/>
                    </a:lnTo>
                    <a:lnTo>
                      <a:pt x="37" y="89"/>
                    </a:lnTo>
                    <a:lnTo>
                      <a:pt x="42" y="147"/>
                    </a:lnTo>
                    <a:lnTo>
                      <a:pt x="78" y="166"/>
                    </a:lnTo>
                    <a:lnTo>
                      <a:pt x="86" y="177"/>
                    </a:lnTo>
                    <a:lnTo>
                      <a:pt x="103" y="183"/>
                    </a:lnTo>
                    <a:lnTo>
                      <a:pt x="111" y="182"/>
                    </a:lnTo>
                    <a:lnTo>
                      <a:pt x="91" y="172"/>
                    </a:lnTo>
                    <a:lnTo>
                      <a:pt x="91" y="164"/>
                    </a:lnTo>
                    <a:lnTo>
                      <a:pt x="103" y="162"/>
                    </a:lnTo>
                    <a:lnTo>
                      <a:pt x="120" y="176"/>
                    </a:lnTo>
                    <a:lnTo>
                      <a:pt x="120" y="182"/>
                    </a:lnTo>
                    <a:lnTo>
                      <a:pt x="160" y="175"/>
                    </a:lnTo>
                    <a:lnTo>
                      <a:pt x="164" y="159"/>
                    </a:lnTo>
                    <a:lnTo>
                      <a:pt x="160" y="154"/>
                    </a:lnTo>
                    <a:lnTo>
                      <a:pt x="161" y="160"/>
                    </a:lnTo>
                    <a:lnTo>
                      <a:pt x="156" y="173"/>
                    </a:lnTo>
                    <a:lnTo>
                      <a:pt x="144" y="170"/>
                    </a:lnTo>
                    <a:lnTo>
                      <a:pt x="147" y="155"/>
                    </a:lnTo>
                    <a:lnTo>
                      <a:pt x="139" y="147"/>
                    </a:lnTo>
                    <a:lnTo>
                      <a:pt x="139" y="167"/>
                    </a:lnTo>
                    <a:lnTo>
                      <a:pt x="127" y="162"/>
                    </a:lnTo>
                    <a:lnTo>
                      <a:pt x="125" y="137"/>
                    </a:lnTo>
                    <a:lnTo>
                      <a:pt x="121" y="137"/>
                    </a:lnTo>
                    <a:lnTo>
                      <a:pt x="87" y="159"/>
                    </a:lnTo>
                    <a:lnTo>
                      <a:pt x="87" y="152"/>
                    </a:lnTo>
                    <a:lnTo>
                      <a:pt x="94" y="142"/>
                    </a:lnTo>
                    <a:lnTo>
                      <a:pt x="103" y="138"/>
                    </a:lnTo>
                    <a:lnTo>
                      <a:pt x="116" y="135"/>
                    </a:lnTo>
                    <a:lnTo>
                      <a:pt x="127" y="134"/>
                    </a:lnTo>
                    <a:lnTo>
                      <a:pt x="117" y="128"/>
                    </a:lnTo>
                    <a:lnTo>
                      <a:pt x="116" y="109"/>
                    </a:lnTo>
                    <a:lnTo>
                      <a:pt x="111" y="107"/>
                    </a:lnTo>
                    <a:lnTo>
                      <a:pt x="96" y="112"/>
                    </a:lnTo>
                    <a:lnTo>
                      <a:pt x="94" y="100"/>
                    </a:lnTo>
                    <a:lnTo>
                      <a:pt x="63" y="72"/>
                    </a:lnTo>
                    <a:lnTo>
                      <a:pt x="52" y="72"/>
                    </a:lnTo>
                    <a:lnTo>
                      <a:pt x="52" y="61"/>
                    </a:lnTo>
                    <a:lnTo>
                      <a:pt x="37" y="45"/>
                    </a:lnTo>
                    <a:lnTo>
                      <a:pt x="25" y="10"/>
                    </a:lnTo>
                    <a:lnTo>
                      <a:pt x="5" y="0"/>
                    </a:lnTo>
                    <a:lnTo>
                      <a:pt x="0" y="0"/>
                    </a:lnTo>
                  </a:path>
                </a:pathLst>
              </a:custGeom>
              <a:solidFill>
                <a:srgbClr val="000000"/>
              </a:solidFill>
              <a:ln w="9525" cap="rnd">
                <a:noFill/>
                <a:round/>
                <a:headEnd/>
                <a:tailEnd/>
              </a:ln>
            </p:spPr>
            <p:txBody>
              <a:bodyPr/>
              <a:lstStyle/>
              <a:p>
                <a:endParaRPr lang="en-US"/>
              </a:p>
            </p:txBody>
          </p:sp>
          <p:sp>
            <p:nvSpPr>
              <p:cNvPr id="6761" name="Freeform 701"/>
              <p:cNvSpPr>
                <a:spLocks/>
              </p:cNvSpPr>
              <p:nvPr/>
            </p:nvSpPr>
            <p:spPr bwMode="auto">
              <a:xfrm>
                <a:off x="4296" y="3431"/>
                <a:ext cx="51" cy="26"/>
              </a:xfrm>
              <a:custGeom>
                <a:avLst/>
                <a:gdLst>
                  <a:gd name="T0" fmla="*/ 0 w 51"/>
                  <a:gd name="T1" fmla="*/ 2 h 26"/>
                  <a:gd name="T2" fmla="*/ 8 w 51"/>
                  <a:gd name="T3" fmla="*/ 8 h 26"/>
                  <a:gd name="T4" fmla="*/ 19 w 51"/>
                  <a:gd name="T5" fmla="*/ 7 h 26"/>
                  <a:gd name="T6" fmla="*/ 28 w 51"/>
                  <a:gd name="T7" fmla="*/ 14 h 26"/>
                  <a:gd name="T8" fmla="*/ 44 w 51"/>
                  <a:gd name="T9" fmla="*/ 15 h 26"/>
                  <a:gd name="T10" fmla="*/ 50 w 51"/>
                  <a:gd name="T11" fmla="*/ 25 h 26"/>
                  <a:gd name="T12" fmla="*/ 45 w 51"/>
                  <a:gd name="T13" fmla="*/ 14 h 26"/>
                  <a:gd name="T14" fmla="*/ 33 w 51"/>
                  <a:gd name="T15" fmla="*/ 11 h 26"/>
                  <a:gd name="T16" fmla="*/ 24 w 51"/>
                  <a:gd name="T17" fmla="*/ 1 h 26"/>
                  <a:gd name="T18" fmla="*/ 10 w 51"/>
                  <a:gd name="T19" fmla="*/ 0 h 26"/>
                  <a:gd name="T20" fmla="*/ 0 w 51"/>
                  <a:gd name="T21" fmla="*/ 2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6"/>
                  <a:gd name="T35" fmla="*/ 51 w 51"/>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6">
                    <a:moveTo>
                      <a:pt x="0" y="2"/>
                    </a:moveTo>
                    <a:lnTo>
                      <a:pt x="8" y="8"/>
                    </a:lnTo>
                    <a:lnTo>
                      <a:pt x="19" y="7"/>
                    </a:lnTo>
                    <a:lnTo>
                      <a:pt x="28" y="14"/>
                    </a:lnTo>
                    <a:lnTo>
                      <a:pt x="44" y="15"/>
                    </a:lnTo>
                    <a:lnTo>
                      <a:pt x="50" y="25"/>
                    </a:lnTo>
                    <a:lnTo>
                      <a:pt x="45" y="14"/>
                    </a:lnTo>
                    <a:lnTo>
                      <a:pt x="33" y="11"/>
                    </a:lnTo>
                    <a:lnTo>
                      <a:pt x="24" y="1"/>
                    </a:lnTo>
                    <a:lnTo>
                      <a:pt x="10" y="0"/>
                    </a:lnTo>
                    <a:lnTo>
                      <a:pt x="0" y="2"/>
                    </a:lnTo>
                  </a:path>
                </a:pathLst>
              </a:custGeom>
              <a:solidFill>
                <a:srgbClr val="000000"/>
              </a:solidFill>
              <a:ln w="9525" cap="rnd">
                <a:noFill/>
                <a:round/>
                <a:headEnd/>
                <a:tailEnd/>
              </a:ln>
            </p:spPr>
            <p:txBody>
              <a:bodyPr/>
              <a:lstStyle/>
              <a:p>
                <a:endParaRPr lang="en-US"/>
              </a:p>
            </p:txBody>
          </p:sp>
          <p:sp>
            <p:nvSpPr>
              <p:cNvPr id="6762" name="Freeform 702"/>
              <p:cNvSpPr>
                <a:spLocks/>
              </p:cNvSpPr>
              <p:nvPr/>
            </p:nvSpPr>
            <p:spPr bwMode="auto">
              <a:xfrm>
                <a:off x="4308" y="3453"/>
                <a:ext cx="106" cy="71"/>
              </a:xfrm>
              <a:custGeom>
                <a:avLst/>
                <a:gdLst>
                  <a:gd name="T0" fmla="*/ 0 w 106"/>
                  <a:gd name="T1" fmla="*/ 27 h 71"/>
                  <a:gd name="T2" fmla="*/ 12 w 106"/>
                  <a:gd name="T3" fmla="*/ 34 h 71"/>
                  <a:gd name="T4" fmla="*/ 16 w 106"/>
                  <a:gd name="T5" fmla="*/ 42 h 71"/>
                  <a:gd name="T6" fmla="*/ 18 w 106"/>
                  <a:gd name="T7" fmla="*/ 50 h 71"/>
                  <a:gd name="T8" fmla="*/ 18 w 106"/>
                  <a:gd name="T9" fmla="*/ 60 h 71"/>
                  <a:gd name="T10" fmla="*/ 16 w 106"/>
                  <a:gd name="T11" fmla="*/ 70 h 71"/>
                  <a:gd name="T12" fmla="*/ 40 w 106"/>
                  <a:gd name="T13" fmla="*/ 66 h 71"/>
                  <a:gd name="T14" fmla="*/ 79 w 106"/>
                  <a:gd name="T15" fmla="*/ 63 h 71"/>
                  <a:gd name="T16" fmla="*/ 105 w 106"/>
                  <a:gd name="T17" fmla="*/ 57 h 71"/>
                  <a:gd name="T18" fmla="*/ 98 w 106"/>
                  <a:gd name="T19" fmla="*/ 47 h 71"/>
                  <a:gd name="T20" fmla="*/ 90 w 106"/>
                  <a:gd name="T21" fmla="*/ 47 h 71"/>
                  <a:gd name="T22" fmla="*/ 87 w 106"/>
                  <a:gd name="T23" fmla="*/ 39 h 71"/>
                  <a:gd name="T24" fmla="*/ 93 w 106"/>
                  <a:gd name="T25" fmla="*/ 34 h 71"/>
                  <a:gd name="T26" fmla="*/ 84 w 106"/>
                  <a:gd name="T27" fmla="*/ 31 h 71"/>
                  <a:gd name="T28" fmla="*/ 82 w 106"/>
                  <a:gd name="T29" fmla="*/ 23 h 71"/>
                  <a:gd name="T30" fmla="*/ 91 w 106"/>
                  <a:gd name="T31" fmla="*/ 18 h 71"/>
                  <a:gd name="T32" fmla="*/ 81 w 106"/>
                  <a:gd name="T33" fmla="*/ 17 h 71"/>
                  <a:gd name="T34" fmla="*/ 81 w 106"/>
                  <a:gd name="T35" fmla="*/ 12 h 71"/>
                  <a:gd name="T36" fmla="*/ 85 w 106"/>
                  <a:gd name="T37" fmla="*/ 6 h 71"/>
                  <a:gd name="T38" fmla="*/ 79 w 106"/>
                  <a:gd name="T39" fmla="*/ 5 h 71"/>
                  <a:gd name="T40" fmla="*/ 81 w 106"/>
                  <a:gd name="T41" fmla="*/ 0 h 71"/>
                  <a:gd name="T42" fmla="*/ 63 w 106"/>
                  <a:gd name="T43" fmla="*/ 9 h 71"/>
                  <a:gd name="T44" fmla="*/ 46 w 106"/>
                  <a:gd name="T45" fmla="*/ 15 h 71"/>
                  <a:gd name="T46" fmla="*/ 21 w 106"/>
                  <a:gd name="T47" fmla="*/ 23 h 71"/>
                  <a:gd name="T48" fmla="*/ 0 w 106"/>
                  <a:gd name="T49" fmla="*/ 27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71"/>
                  <a:gd name="T77" fmla="*/ 106 w 106"/>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71">
                    <a:moveTo>
                      <a:pt x="0" y="27"/>
                    </a:moveTo>
                    <a:lnTo>
                      <a:pt x="12" y="34"/>
                    </a:lnTo>
                    <a:lnTo>
                      <a:pt x="16" y="42"/>
                    </a:lnTo>
                    <a:lnTo>
                      <a:pt x="18" y="50"/>
                    </a:lnTo>
                    <a:lnTo>
                      <a:pt x="18" y="60"/>
                    </a:lnTo>
                    <a:lnTo>
                      <a:pt x="16" y="70"/>
                    </a:lnTo>
                    <a:lnTo>
                      <a:pt x="40" y="66"/>
                    </a:lnTo>
                    <a:lnTo>
                      <a:pt x="79" y="63"/>
                    </a:lnTo>
                    <a:lnTo>
                      <a:pt x="105" y="57"/>
                    </a:lnTo>
                    <a:lnTo>
                      <a:pt x="98" y="47"/>
                    </a:lnTo>
                    <a:lnTo>
                      <a:pt x="90" y="47"/>
                    </a:lnTo>
                    <a:lnTo>
                      <a:pt x="87" y="39"/>
                    </a:lnTo>
                    <a:lnTo>
                      <a:pt x="93" y="34"/>
                    </a:lnTo>
                    <a:lnTo>
                      <a:pt x="84" y="31"/>
                    </a:lnTo>
                    <a:lnTo>
                      <a:pt x="82" y="23"/>
                    </a:lnTo>
                    <a:lnTo>
                      <a:pt x="91" y="18"/>
                    </a:lnTo>
                    <a:lnTo>
                      <a:pt x="81" y="17"/>
                    </a:lnTo>
                    <a:lnTo>
                      <a:pt x="81" y="12"/>
                    </a:lnTo>
                    <a:lnTo>
                      <a:pt x="85" y="6"/>
                    </a:lnTo>
                    <a:lnTo>
                      <a:pt x="79" y="5"/>
                    </a:lnTo>
                    <a:lnTo>
                      <a:pt x="81" y="0"/>
                    </a:lnTo>
                    <a:lnTo>
                      <a:pt x="63" y="9"/>
                    </a:lnTo>
                    <a:lnTo>
                      <a:pt x="46" y="15"/>
                    </a:lnTo>
                    <a:lnTo>
                      <a:pt x="21" y="23"/>
                    </a:lnTo>
                    <a:lnTo>
                      <a:pt x="0" y="27"/>
                    </a:lnTo>
                  </a:path>
                </a:pathLst>
              </a:custGeom>
              <a:solidFill>
                <a:srgbClr val="000000"/>
              </a:solidFill>
              <a:ln w="9525" cap="rnd">
                <a:noFill/>
                <a:round/>
                <a:headEnd/>
                <a:tailEnd/>
              </a:ln>
            </p:spPr>
            <p:txBody>
              <a:bodyPr/>
              <a:lstStyle/>
              <a:p>
                <a:endParaRPr lang="en-US"/>
              </a:p>
            </p:txBody>
          </p:sp>
          <p:sp>
            <p:nvSpPr>
              <p:cNvPr id="6763" name="Freeform 703"/>
              <p:cNvSpPr>
                <a:spLocks/>
              </p:cNvSpPr>
              <p:nvPr/>
            </p:nvSpPr>
            <p:spPr bwMode="auto">
              <a:xfrm>
                <a:off x="4397" y="3453"/>
                <a:ext cx="41" cy="57"/>
              </a:xfrm>
              <a:custGeom>
                <a:avLst/>
                <a:gdLst>
                  <a:gd name="T0" fmla="*/ 0 w 41"/>
                  <a:gd name="T1" fmla="*/ 0 h 57"/>
                  <a:gd name="T2" fmla="*/ 30 w 41"/>
                  <a:gd name="T3" fmla="*/ 11 h 57"/>
                  <a:gd name="T4" fmla="*/ 33 w 41"/>
                  <a:gd name="T5" fmla="*/ 15 h 57"/>
                  <a:gd name="T6" fmla="*/ 38 w 41"/>
                  <a:gd name="T7" fmla="*/ 19 h 57"/>
                  <a:gd name="T8" fmla="*/ 40 w 41"/>
                  <a:gd name="T9" fmla="*/ 26 h 57"/>
                  <a:gd name="T10" fmla="*/ 38 w 41"/>
                  <a:gd name="T11" fmla="*/ 29 h 57"/>
                  <a:gd name="T12" fmla="*/ 40 w 41"/>
                  <a:gd name="T13" fmla="*/ 33 h 57"/>
                  <a:gd name="T14" fmla="*/ 38 w 41"/>
                  <a:gd name="T15" fmla="*/ 40 h 57"/>
                  <a:gd name="T16" fmla="*/ 33 w 41"/>
                  <a:gd name="T17" fmla="*/ 43 h 57"/>
                  <a:gd name="T18" fmla="*/ 33 w 41"/>
                  <a:gd name="T19" fmla="*/ 48 h 57"/>
                  <a:gd name="T20" fmla="*/ 22 w 41"/>
                  <a:gd name="T21" fmla="*/ 56 h 57"/>
                  <a:gd name="T22" fmla="*/ 22 w 41"/>
                  <a:gd name="T23" fmla="*/ 49 h 57"/>
                  <a:gd name="T24" fmla="*/ 32 w 41"/>
                  <a:gd name="T25" fmla="*/ 47 h 57"/>
                  <a:gd name="T26" fmla="*/ 32 w 41"/>
                  <a:gd name="T27" fmla="*/ 43 h 57"/>
                  <a:gd name="T28" fmla="*/ 25 w 41"/>
                  <a:gd name="T29" fmla="*/ 41 h 57"/>
                  <a:gd name="T30" fmla="*/ 16 w 41"/>
                  <a:gd name="T31" fmla="*/ 39 h 57"/>
                  <a:gd name="T32" fmla="*/ 11 w 41"/>
                  <a:gd name="T33" fmla="*/ 34 h 57"/>
                  <a:gd name="T34" fmla="*/ 24 w 41"/>
                  <a:gd name="T35" fmla="*/ 34 h 57"/>
                  <a:gd name="T36" fmla="*/ 33 w 41"/>
                  <a:gd name="T37" fmla="*/ 40 h 57"/>
                  <a:gd name="T38" fmla="*/ 38 w 41"/>
                  <a:gd name="T39" fmla="*/ 33 h 57"/>
                  <a:gd name="T40" fmla="*/ 36 w 41"/>
                  <a:gd name="T41" fmla="*/ 31 h 57"/>
                  <a:gd name="T42" fmla="*/ 5 w 41"/>
                  <a:gd name="T43" fmla="*/ 19 h 57"/>
                  <a:gd name="T44" fmla="*/ 11 w 41"/>
                  <a:gd name="T45" fmla="*/ 19 h 57"/>
                  <a:gd name="T46" fmla="*/ 35 w 41"/>
                  <a:gd name="T47" fmla="*/ 26 h 57"/>
                  <a:gd name="T48" fmla="*/ 35 w 41"/>
                  <a:gd name="T49" fmla="*/ 19 h 57"/>
                  <a:gd name="T50" fmla="*/ 28 w 41"/>
                  <a:gd name="T51" fmla="*/ 15 h 57"/>
                  <a:gd name="T52" fmla="*/ 0 w 41"/>
                  <a:gd name="T53" fmla="*/ 7 h 57"/>
                  <a:gd name="T54" fmla="*/ 28 w 41"/>
                  <a:gd name="T55" fmla="*/ 14 h 57"/>
                  <a:gd name="T56" fmla="*/ 28 w 41"/>
                  <a:gd name="T57" fmla="*/ 11 h 57"/>
                  <a:gd name="T58" fmla="*/ 0 w 41"/>
                  <a:gd name="T59" fmla="*/ 0 h 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
                  <a:gd name="T91" fmla="*/ 0 h 57"/>
                  <a:gd name="T92" fmla="*/ 41 w 41"/>
                  <a:gd name="T93" fmla="*/ 57 h 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 h="57">
                    <a:moveTo>
                      <a:pt x="0" y="0"/>
                    </a:moveTo>
                    <a:lnTo>
                      <a:pt x="30" y="11"/>
                    </a:lnTo>
                    <a:lnTo>
                      <a:pt x="33" y="15"/>
                    </a:lnTo>
                    <a:lnTo>
                      <a:pt x="38" y="19"/>
                    </a:lnTo>
                    <a:lnTo>
                      <a:pt x="40" y="26"/>
                    </a:lnTo>
                    <a:lnTo>
                      <a:pt x="38" y="29"/>
                    </a:lnTo>
                    <a:lnTo>
                      <a:pt x="40" y="33"/>
                    </a:lnTo>
                    <a:lnTo>
                      <a:pt x="38" y="40"/>
                    </a:lnTo>
                    <a:lnTo>
                      <a:pt x="33" y="43"/>
                    </a:lnTo>
                    <a:lnTo>
                      <a:pt x="33" y="48"/>
                    </a:lnTo>
                    <a:lnTo>
                      <a:pt x="22" y="56"/>
                    </a:lnTo>
                    <a:lnTo>
                      <a:pt x="22" y="49"/>
                    </a:lnTo>
                    <a:lnTo>
                      <a:pt x="32" y="47"/>
                    </a:lnTo>
                    <a:lnTo>
                      <a:pt x="32" y="43"/>
                    </a:lnTo>
                    <a:lnTo>
                      <a:pt x="25" y="41"/>
                    </a:lnTo>
                    <a:lnTo>
                      <a:pt x="16" y="39"/>
                    </a:lnTo>
                    <a:lnTo>
                      <a:pt x="11" y="34"/>
                    </a:lnTo>
                    <a:lnTo>
                      <a:pt x="24" y="34"/>
                    </a:lnTo>
                    <a:lnTo>
                      <a:pt x="33" y="40"/>
                    </a:lnTo>
                    <a:lnTo>
                      <a:pt x="38" y="33"/>
                    </a:lnTo>
                    <a:lnTo>
                      <a:pt x="36" y="31"/>
                    </a:lnTo>
                    <a:lnTo>
                      <a:pt x="5" y="19"/>
                    </a:lnTo>
                    <a:lnTo>
                      <a:pt x="11" y="19"/>
                    </a:lnTo>
                    <a:lnTo>
                      <a:pt x="35" y="26"/>
                    </a:lnTo>
                    <a:lnTo>
                      <a:pt x="35" y="19"/>
                    </a:lnTo>
                    <a:lnTo>
                      <a:pt x="28" y="15"/>
                    </a:lnTo>
                    <a:lnTo>
                      <a:pt x="0" y="7"/>
                    </a:lnTo>
                    <a:lnTo>
                      <a:pt x="28" y="14"/>
                    </a:lnTo>
                    <a:lnTo>
                      <a:pt x="28" y="11"/>
                    </a:lnTo>
                    <a:lnTo>
                      <a:pt x="0" y="0"/>
                    </a:lnTo>
                  </a:path>
                </a:pathLst>
              </a:custGeom>
              <a:solidFill>
                <a:srgbClr val="000000"/>
              </a:solidFill>
              <a:ln w="9525" cap="rnd">
                <a:noFill/>
                <a:round/>
                <a:headEnd/>
                <a:tailEnd/>
              </a:ln>
            </p:spPr>
            <p:txBody>
              <a:bodyPr/>
              <a:lstStyle/>
              <a:p>
                <a:endParaRPr lang="en-US"/>
              </a:p>
            </p:txBody>
          </p:sp>
          <p:sp>
            <p:nvSpPr>
              <p:cNvPr id="6764" name="Freeform 704"/>
              <p:cNvSpPr>
                <a:spLocks/>
              </p:cNvSpPr>
              <p:nvPr/>
            </p:nvSpPr>
            <p:spPr bwMode="auto">
              <a:xfrm>
                <a:off x="4310" y="3146"/>
                <a:ext cx="29" cy="80"/>
              </a:xfrm>
              <a:custGeom>
                <a:avLst/>
                <a:gdLst>
                  <a:gd name="T0" fmla="*/ 15 w 29"/>
                  <a:gd name="T1" fmla="*/ 22 h 80"/>
                  <a:gd name="T2" fmla="*/ 15 w 29"/>
                  <a:gd name="T3" fmla="*/ 32 h 80"/>
                  <a:gd name="T4" fmla="*/ 15 w 29"/>
                  <a:gd name="T5" fmla="*/ 37 h 80"/>
                  <a:gd name="T6" fmla="*/ 16 w 29"/>
                  <a:gd name="T7" fmla="*/ 41 h 80"/>
                  <a:gd name="T8" fmla="*/ 19 w 29"/>
                  <a:gd name="T9" fmla="*/ 45 h 80"/>
                  <a:gd name="T10" fmla="*/ 21 w 29"/>
                  <a:gd name="T11" fmla="*/ 48 h 80"/>
                  <a:gd name="T12" fmla="*/ 28 w 29"/>
                  <a:gd name="T13" fmla="*/ 52 h 80"/>
                  <a:gd name="T14" fmla="*/ 23 w 29"/>
                  <a:gd name="T15" fmla="*/ 54 h 80"/>
                  <a:gd name="T16" fmla="*/ 18 w 29"/>
                  <a:gd name="T17" fmla="*/ 52 h 80"/>
                  <a:gd name="T18" fmla="*/ 12 w 29"/>
                  <a:gd name="T19" fmla="*/ 51 h 80"/>
                  <a:gd name="T20" fmla="*/ 14 w 29"/>
                  <a:gd name="T21" fmla="*/ 55 h 80"/>
                  <a:gd name="T22" fmla="*/ 15 w 29"/>
                  <a:gd name="T23" fmla="*/ 59 h 80"/>
                  <a:gd name="T24" fmla="*/ 18 w 29"/>
                  <a:gd name="T25" fmla="*/ 64 h 80"/>
                  <a:gd name="T26" fmla="*/ 12 w 29"/>
                  <a:gd name="T27" fmla="*/ 61 h 80"/>
                  <a:gd name="T28" fmla="*/ 9 w 29"/>
                  <a:gd name="T29" fmla="*/ 56 h 80"/>
                  <a:gd name="T30" fmla="*/ 7 w 29"/>
                  <a:gd name="T31" fmla="*/ 52 h 80"/>
                  <a:gd name="T32" fmla="*/ 9 w 29"/>
                  <a:gd name="T33" fmla="*/ 61 h 80"/>
                  <a:gd name="T34" fmla="*/ 12 w 29"/>
                  <a:gd name="T35" fmla="*/ 66 h 80"/>
                  <a:gd name="T36" fmla="*/ 15 w 29"/>
                  <a:gd name="T37" fmla="*/ 72 h 80"/>
                  <a:gd name="T38" fmla="*/ 19 w 29"/>
                  <a:gd name="T39" fmla="*/ 76 h 80"/>
                  <a:gd name="T40" fmla="*/ 26 w 29"/>
                  <a:gd name="T41" fmla="*/ 79 h 80"/>
                  <a:gd name="T42" fmla="*/ 16 w 29"/>
                  <a:gd name="T43" fmla="*/ 74 h 80"/>
                  <a:gd name="T44" fmla="*/ 9 w 29"/>
                  <a:gd name="T45" fmla="*/ 69 h 80"/>
                  <a:gd name="T46" fmla="*/ 4 w 29"/>
                  <a:gd name="T47" fmla="*/ 62 h 80"/>
                  <a:gd name="T48" fmla="*/ 0 w 29"/>
                  <a:gd name="T49" fmla="*/ 54 h 80"/>
                  <a:gd name="T50" fmla="*/ 0 w 29"/>
                  <a:gd name="T51" fmla="*/ 47 h 80"/>
                  <a:gd name="T52" fmla="*/ 0 w 29"/>
                  <a:gd name="T53" fmla="*/ 41 h 80"/>
                  <a:gd name="T54" fmla="*/ 1 w 29"/>
                  <a:gd name="T55" fmla="*/ 35 h 80"/>
                  <a:gd name="T56" fmla="*/ 5 w 29"/>
                  <a:gd name="T57" fmla="*/ 29 h 80"/>
                  <a:gd name="T58" fmla="*/ 10 w 29"/>
                  <a:gd name="T59" fmla="*/ 22 h 80"/>
                  <a:gd name="T60" fmla="*/ 14 w 29"/>
                  <a:gd name="T61" fmla="*/ 15 h 80"/>
                  <a:gd name="T62" fmla="*/ 16 w 29"/>
                  <a:gd name="T63" fmla="*/ 7 h 80"/>
                  <a:gd name="T64" fmla="*/ 18 w 29"/>
                  <a:gd name="T65" fmla="*/ 0 h 80"/>
                  <a:gd name="T66" fmla="*/ 15 w 29"/>
                  <a:gd name="T67" fmla="*/ 19 h 80"/>
                  <a:gd name="T68" fmla="*/ 15 w 29"/>
                  <a:gd name="T69" fmla="*/ 22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80"/>
                  <a:gd name="T107" fmla="*/ 29 w 29"/>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80">
                    <a:moveTo>
                      <a:pt x="15" y="22"/>
                    </a:moveTo>
                    <a:lnTo>
                      <a:pt x="15" y="32"/>
                    </a:lnTo>
                    <a:lnTo>
                      <a:pt x="15" y="37"/>
                    </a:lnTo>
                    <a:lnTo>
                      <a:pt x="16" y="41"/>
                    </a:lnTo>
                    <a:lnTo>
                      <a:pt x="19" y="45"/>
                    </a:lnTo>
                    <a:lnTo>
                      <a:pt x="21" y="48"/>
                    </a:lnTo>
                    <a:lnTo>
                      <a:pt x="28" y="52"/>
                    </a:lnTo>
                    <a:lnTo>
                      <a:pt x="23" y="54"/>
                    </a:lnTo>
                    <a:lnTo>
                      <a:pt x="18" y="52"/>
                    </a:lnTo>
                    <a:lnTo>
                      <a:pt x="12" y="51"/>
                    </a:lnTo>
                    <a:lnTo>
                      <a:pt x="14" y="55"/>
                    </a:lnTo>
                    <a:lnTo>
                      <a:pt x="15" y="59"/>
                    </a:lnTo>
                    <a:lnTo>
                      <a:pt x="18" y="64"/>
                    </a:lnTo>
                    <a:lnTo>
                      <a:pt x="12" y="61"/>
                    </a:lnTo>
                    <a:lnTo>
                      <a:pt x="9" y="56"/>
                    </a:lnTo>
                    <a:lnTo>
                      <a:pt x="7" y="52"/>
                    </a:lnTo>
                    <a:lnTo>
                      <a:pt x="9" y="61"/>
                    </a:lnTo>
                    <a:lnTo>
                      <a:pt x="12" y="66"/>
                    </a:lnTo>
                    <a:lnTo>
                      <a:pt x="15" y="72"/>
                    </a:lnTo>
                    <a:lnTo>
                      <a:pt x="19" y="76"/>
                    </a:lnTo>
                    <a:lnTo>
                      <a:pt x="26" y="79"/>
                    </a:lnTo>
                    <a:lnTo>
                      <a:pt x="16" y="74"/>
                    </a:lnTo>
                    <a:lnTo>
                      <a:pt x="9" y="69"/>
                    </a:lnTo>
                    <a:lnTo>
                      <a:pt x="4" y="62"/>
                    </a:lnTo>
                    <a:lnTo>
                      <a:pt x="0" y="54"/>
                    </a:lnTo>
                    <a:lnTo>
                      <a:pt x="0" y="47"/>
                    </a:lnTo>
                    <a:lnTo>
                      <a:pt x="0" y="41"/>
                    </a:lnTo>
                    <a:lnTo>
                      <a:pt x="1" y="35"/>
                    </a:lnTo>
                    <a:lnTo>
                      <a:pt x="5" y="29"/>
                    </a:lnTo>
                    <a:lnTo>
                      <a:pt x="10" y="22"/>
                    </a:lnTo>
                    <a:lnTo>
                      <a:pt x="14" y="15"/>
                    </a:lnTo>
                    <a:lnTo>
                      <a:pt x="16" y="7"/>
                    </a:lnTo>
                    <a:lnTo>
                      <a:pt x="18" y="0"/>
                    </a:lnTo>
                    <a:lnTo>
                      <a:pt x="15" y="19"/>
                    </a:lnTo>
                    <a:lnTo>
                      <a:pt x="15" y="22"/>
                    </a:lnTo>
                  </a:path>
                </a:pathLst>
              </a:custGeom>
              <a:solidFill>
                <a:srgbClr val="000000"/>
              </a:solidFill>
              <a:ln w="9525" cap="rnd">
                <a:noFill/>
                <a:round/>
                <a:headEnd/>
                <a:tailEnd/>
              </a:ln>
            </p:spPr>
            <p:txBody>
              <a:bodyPr/>
              <a:lstStyle/>
              <a:p>
                <a:endParaRPr lang="en-US"/>
              </a:p>
            </p:txBody>
          </p:sp>
          <p:sp>
            <p:nvSpPr>
              <p:cNvPr id="6765" name="Freeform 705"/>
              <p:cNvSpPr>
                <a:spLocks/>
              </p:cNvSpPr>
              <p:nvPr/>
            </p:nvSpPr>
            <p:spPr bwMode="auto">
              <a:xfrm>
                <a:off x="4327" y="3199"/>
                <a:ext cx="52" cy="61"/>
              </a:xfrm>
              <a:custGeom>
                <a:avLst/>
                <a:gdLst>
                  <a:gd name="T0" fmla="*/ 51 w 52"/>
                  <a:gd name="T1" fmla="*/ 17 h 61"/>
                  <a:gd name="T2" fmla="*/ 46 w 52"/>
                  <a:gd name="T3" fmla="*/ 22 h 61"/>
                  <a:gd name="T4" fmla="*/ 41 w 52"/>
                  <a:gd name="T5" fmla="*/ 26 h 61"/>
                  <a:gd name="T6" fmla="*/ 44 w 52"/>
                  <a:gd name="T7" fmla="*/ 37 h 61"/>
                  <a:gd name="T8" fmla="*/ 29 w 52"/>
                  <a:gd name="T9" fmla="*/ 29 h 61"/>
                  <a:gd name="T10" fmla="*/ 32 w 52"/>
                  <a:gd name="T11" fmla="*/ 49 h 61"/>
                  <a:gd name="T12" fmla="*/ 33 w 52"/>
                  <a:gd name="T13" fmla="*/ 60 h 61"/>
                  <a:gd name="T14" fmla="*/ 26 w 52"/>
                  <a:gd name="T15" fmla="*/ 40 h 61"/>
                  <a:gd name="T16" fmla="*/ 18 w 52"/>
                  <a:gd name="T17" fmla="*/ 24 h 61"/>
                  <a:gd name="T18" fmla="*/ 10 w 52"/>
                  <a:gd name="T19" fmla="*/ 12 h 61"/>
                  <a:gd name="T20" fmla="*/ 0 w 52"/>
                  <a:gd name="T21" fmla="*/ 0 h 61"/>
                  <a:gd name="T22" fmla="*/ 8 w 52"/>
                  <a:gd name="T23" fmla="*/ 0 h 61"/>
                  <a:gd name="T24" fmla="*/ 13 w 52"/>
                  <a:gd name="T25" fmla="*/ 9 h 61"/>
                  <a:gd name="T26" fmla="*/ 20 w 52"/>
                  <a:gd name="T27" fmla="*/ 14 h 61"/>
                  <a:gd name="T28" fmla="*/ 39 w 52"/>
                  <a:gd name="T29" fmla="*/ 17 h 61"/>
                  <a:gd name="T30" fmla="*/ 51 w 52"/>
                  <a:gd name="T31" fmla="*/ 1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61"/>
                  <a:gd name="T50" fmla="*/ 52 w 52"/>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61">
                    <a:moveTo>
                      <a:pt x="51" y="17"/>
                    </a:moveTo>
                    <a:lnTo>
                      <a:pt x="46" y="22"/>
                    </a:lnTo>
                    <a:lnTo>
                      <a:pt x="41" y="26"/>
                    </a:lnTo>
                    <a:lnTo>
                      <a:pt x="44" y="37"/>
                    </a:lnTo>
                    <a:lnTo>
                      <a:pt x="29" y="29"/>
                    </a:lnTo>
                    <a:lnTo>
                      <a:pt x="32" y="49"/>
                    </a:lnTo>
                    <a:lnTo>
                      <a:pt x="33" y="60"/>
                    </a:lnTo>
                    <a:lnTo>
                      <a:pt x="26" y="40"/>
                    </a:lnTo>
                    <a:lnTo>
                      <a:pt x="18" y="24"/>
                    </a:lnTo>
                    <a:lnTo>
                      <a:pt x="10" y="12"/>
                    </a:lnTo>
                    <a:lnTo>
                      <a:pt x="0" y="0"/>
                    </a:lnTo>
                    <a:lnTo>
                      <a:pt x="8" y="0"/>
                    </a:lnTo>
                    <a:lnTo>
                      <a:pt x="13" y="9"/>
                    </a:lnTo>
                    <a:lnTo>
                      <a:pt x="20" y="14"/>
                    </a:lnTo>
                    <a:lnTo>
                      <a:pt x="39" y="17"/>
                    </a:lnTo>
                    <a:lnTo>
                      <a:pt x="51" y="17"/>
                    </a:lnTo>
                  </a:path>
                </a:pathLst>
              </a:custGeom>
              <a:solidFill>
                <a:srgbClr val="000000"/>
              </a:solidFill>
              <a:ln w="9525" cap="rnd">
                <a:noFill/>
                <a:round/>
                <a:headEnd/>
                <a:tailEnd/>
              </a:ln>
            </p:spPr>
            <p:txBody>
              <a:bodyPr/>
              <a:lstStyle/>
              <a:p>
                <a:endParaRPr lang="en-US"/>
              </a:p>
            </p:txBody>
          </p:sp>
          <p:sp>
            <p:nvSpPr>
              <p:cNvPr id="6766" name="Freeform 706"/>
              <p:cNvSpPr>
                <a:spLocks/>
              </p:cNvSpPr>
              <p:nvPr/>
            </p:nvSpPr>
            <p:spPr bwMode="auto">
              <a:xfrm>
                <a:off x="4399" y="3107"/>
                <a:ext cx="49" cy="105"/>
              </a:xfrm>
              <a:custGeom>
                <a:avLst/>
                <a:gdLst>
                  <a:gd name="T0" fmla="*/ 24 w 49"/>
                  <a:gd name="T1" fmla="*/ 5 h 105"/>
                  <a:gd name="T2" fmla="*/ 24 w 49"/>
                  <a:gd name="T3" fmla="*/ 14 h 105"/>
                  <a:gd name="T4" fmla="*/ 25 w 49"/>
                  <a:gd name="T5" fmla="*/ 27 h 105"/>
                  <a:gd name="T6" fmla="*/ 27 w 49"/>
                  <a:gd name="T7" fmla="*/ 39 h 105"/>
                  <a:gd name="T8" fmla="*/ 30 w 49"/>
                  <a:gd name="T9" fmla="*/ 47 h 105"/>
                  <a:gd name="T10" fmla="*/ 29 w 49"/>
                  <a:gd name="T11" fmla="*/ 57 h 105"/>
                  <a:gd name="T12" fmla="*/ 24 w 49"/>
                  <a:gd name="T13" fmla="*/ 69 h 105"/>
                  <a:gd name="T14" fmla="*/ 11 w 49"/>
                  <a:gd name="T15" fmla="*/ 87 h 105"/>
                  <a:gd name="T16" fmla="*/ 0 w 49"/>
                  <a:gd name="T17" fmla="*/ 104 h 105"/>
                  <a:gd name="T18" fmla="*/ 14 w 49"/>
                  <a:gd name="T19" fmla="*/ 87 h 105"/>
                  <a:gd name="T20" fmla="*/ 24 w 49"/>
                  <a:gd name="T21" fmla="*/ 71 h 105"/>
                  <a:gd name="T22" fmla="*/ 27 w 49"/>
                  <a:gd name="T23" fmla="*/ 74 h 105"/>
                  <a:gd name="T24" fmla="*/ 27 w 49"/>
                  <a:gd name="T25" fmla="*/ 77 h 105"/>
                  <a:gd name="T26" fmla="*/ 27 w 49"/>
                  <a:gd name="T27" fmla="*/ 81 h 105"/>
                  <a:gd name="T28" fmla="*/ 24 w 49"/>
                  <a:gd name="T29" fmla="*/ 84 h 105"/>
                  <a:gd name="T30" fmla="*/ 21 w 49"/>
                  <a:gd name="T31" fmla="*/ 84 h 105"/>
                  <a:gd name="T32" fmla="*/ 19 w 49"/>
                  <a:gd name="T33" fmla="*/ 84 h 105"/>
                  <a:gd name="T34" fmla="*/ 22 w 49"/>
                  <a:gd name="T35" fmla="*/ 85 h 105"/>
                  <a:gd name="T36" fmla="*/ 19 w 49"/>
                  <a:gd name="T37" fmla="*/ 87 h 105"/>
                  <a:gd name="T38" fmla="*/ 25 w 49"/>
                  <a:gd name="T39" fmla="*/ 92 h 105"/>
                  <a:gd name="T40" fmla="*/ 30 w 49"/>
                  <a:gd name="T41" fmla="*/ 91 h 105"/>
                  <a:gd name="T42" fmla="*/ 35 w 49"/>
                  <a:gd name="T43" fmla="*/ 87 h 105"/>
                  <a:gd name="T44" fmla="*/ 40 w 49"/>
                  <a:gd name="T45" fmla="*/ 84 h 105"/>
                  <a:gd name="T46" fmla="*/ 43 w 49"/>
                  <a:gd name="T47" fmla="*/ 79 h 105"/>
                  <a:gd name="T48" fmla="*/ 43 w 49"/>
                  <a:gd name="T49" fmla="*/ 84 h 105"/>
                  <a:gd name="T50" fmla="*/ 41 w 49"/>
                  <a:gd name="T51" fmla="*/ 89 h 105"/>
                  <a:gd name="T52" fmla="*/ 46 w 49"/>
                  <a:gd name="T53" fmla="*/ 85 h 105"/>
                  <a:gd name="T54" fmla="*/ 48 w 49"/>
                  <a:gd name="T55" fmla="*/ 79 h 105"/>
                  <a:gd name="T56" fmla="*/ 48 w 49"/>
                  <a:gd name="T57" fmla="*/ 72 h 105"/>
                  <a:gd name="T58" fmla="*/ 46 w 49"/>
                  <a:gd name="T59" fmla="*/ 64 h 105"/>
                  <a:gd name="T60" fmla="*/ 41 w 49"/>
                  <a:gd name="T61" fmla="*/ 54 h 105"/>
                  <a:gd name="T62" fmla="*/ 33 w 49"/>
                  <a:gd name="T63" fmla="*/ 37 h 105"/>
                  <a:gd name="T64" fmla="*/ 30 w 49"/>
                  <a:gd name="T65" fmla="*/ 27 h 105"/>
                  <a:gd name="T66" fmla="*/ 29 w 49"/>
                  <a:gd name="T67" fmla="*/ 17 h 105"/>
                  <a:gd name="T68" fmla="*/ 35 w 49"/>
                  <a:gd name="T69" fmla="*/ 30 h 105"/>
                  <a:gd name="T70" fmla="*/ 32 w 49"/>
                  <a:gd name="T71" fmla="*/ 20 h 105"/>
                  <a:gd name="T72" fmla="*/ 30 w 49"/>
                  <a:gd name="T73" fmla="*/ 14 h 105"/>
                  <a:gd name="T74" fmla="*/ 29 w 49"/>
                  <a:gd name="T75" fmla="*/ 7 h 105"/>
                  <a:gd name="T76" fmla="*/ 25 w 49"/>
                  <a:gd name="T77" fmla="*/ 4 h 105"/>
                  <a:gd name="T78" fmla="*/ 22 w 49"/>
                  <a:gd name="T79" fmla="*/ 0 h 105"/>
                  <a:gd name="T80" fmla="*/ 24 w 49"/>
                  <a:gd name="T81" fmla="*/ 5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
                  <a:gd name="T124" fmla="*/ 0 h 105"/>
                  <a:gd name="T125" fmla="*/ 49 w 49"/>
                  <a:gd name="T126" fmla="*/ 105 h 1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 h="105">
                    <a:moveTo>
                      <a:pt x="24" y="5"/>
                    </a:moveTo>
                    <a:lnTo>
                      <a:pt x="24" y="14"/>
                    </a:lnTo>
                    <a:lnTo>
                      <a:pt x="25" y="27"/>
                    </a:lnTo>
                    <a:lnTo>
                      <a:pt x="27" y="39"/>
                    </a:lnTo>
                    <a:lnTo>
                      <a:pt x="30" y="47"/>
                    </a:lnTo>
                    <a:lnTo>
                      <a:pt x="29" y="57"/>
                    </a:lnTo>
                    <a:lnTo>
                      <a:pt x="24" y="69"/>
                    </a:lnTo>
                    <a:lnTo>
                      <a:pt x="11" y="87"/>
                    </a:lnTo>
                    <a:lnTo>
                      <a:pt x="0" y="104"/>
                    </a:lnTo>
                    <a:lnTo>
                      <a:pt x="14" y="87"/>
                    </a:lnTo>
                    <a:lnTo>
                      <a:pt x="24" y="71"/>
                    </a:lnTo>
                    <a:lnTo>
                      <a:pt x="27" y="74"/>
                    </a:lnTo>
                    <a:lnTo>
                      <a:pt x="27" y="77"/>
                    </a:lnTo>
                    <a:lnTo>
                      <a:pt x="27" y="81"/>
                    </a:lnTo>
                    <a:lnTo>
                      <a:pt x="24" y="84"/>
                    </a:lnTo>
                    <a:lnTo>
                      <a:pt x="21" y="84"/>
                    </a:lnTo>
                    <a:lnTo>
                      <a:pt x="19" y="84"/>
                    </a:lnTo>
                    <a:lnTo>
                      <a:pt x="22" y="85"/>
                    </a:lnTo>
                    <a:lnTo>
                      <a:pt x="19" y="87"/>
                    </a:lnTo>
                    <a:lnTo>
                      <a:pt x="25" y="92"/>
                    </a:lnTo>
                    <a:lnTo>
                      <a:pt x="30" y="91"/>
                    </a:lnTo>
                    <a:lnTo>
                      <a:pt x="35" y="87"/>
                    </a:lnTo>
                    <a:lnTo>
                      <a:pt x="40" y="84"/>
                    </a:lnTo>
                    <a:lnTo>
                      <a:pt x="43" y="79"/>
                    </a:lnTo>
                    <a:lnTo>
                      <a:pt x="43" y="84"/>
                    </a:lnTo>
                    <a:lnTo>
                      <a:pt x="41" y="89"/>
                    </a:lnTo>
                    <a:lnTo>
                      <a:pt x="46" y="85"/>
                    </a:lnTo>
                    <a:lnTo>
                      <a:pt x="48" y="79"/>
                    </a:lnTo>
                    <a:lnTo>
                      <a:pt x="48" y="72"/>
                    </a:lnTo>
                    <a:lnTo>
                      <a:pt x="46" y="64"/>
                    </a:lnTo>
                    <a:lnTo>
                      <a:pt x="41" y="54"/>
                    </a:lnTo>
                    <a:lnTo>
                      <a:pt x="33" y="37"/>
                    </a:lnTo>
                    <a:lnTo>
                      <a:pt x="30" y="27"/>
                    </a:lnTo>
                    <a:lnTo>
                      <a:pt x="29" y="17"/>
                    </a:lnTo>
                    <a:lnTo>
                      <a:pt x="35" y="30"/>
                    </a:lnTo>
                    <a:lnTo>
                      <a:pt x="32" y="20"/>
                    </a:lnTo>
                    <a:lnTo>
                      <a:pt x="30" y="14"/>
                    </a:lnTo>
                    <a:lnTo>
                      <a:pt x="29" y="7"/>
                    </a:lnTo>
                    <a:lnTo>
                      <a:pt x="25" y="4"/>
                    </a:lnTo>
                    <a:lnTo>
                      <a:pt x="22" y="0"/>
                    </a:lnTo>
                    <a:lnTo>
                      <a:pt x="24" y="5"/>
                    </a:lnTo>
                  </a:path>
                </a:pathLst>
              </a:custGeom>
              <a:solidFill>
                <a:srgbClr val="000000"/>
              </a:solidFill>
              <a:ln w="9525" cap="rnd">
                <a:noFill/>
                <a:round/>
                <a:headEnd/>
                <a:tailEnd/>
              </a:ln>
            </p:spPr>
            <p:txBody>
              <a:bodyPr/>
              <a:lstStyle/>
              <a:p>
                <a:endParaRPr lang="en-US"/>
              </a:p>
            </p:txBody>
          </p:sp>
          <p:sp>
            <p:nvSpPr>
              <p:cNvPr id="6767" name="Freeform 707"/>
              <p:cNvSpPr>
                <a:spLocks/>
              </p:cNvSpPr>
              <p:nvPr/>
            </p:nvSpPr>
            <p:spPr bwMode="auto">
              <a:xfrm>
                <a:off x="4262" y="3072"/>
                <a:ext cx="168" cy="165"/>
              </a:xfrm>
              <a:custGeom>
                <a:avLst/>
                <a:gdLst>
                  <a:gd name="T0" fmla="*/ 162 w 168"/>
                  <a:gd name="T1" fmla="*/ 10 h 165"/>
                  <a:gd name="T2" fmla="*/ 123 w 168"/>
                  <a:gd name="T3" fmla="*/ 0 h 165"/>
                  <a:gd name="T4" fmla="*/ 89 w 168"/>
                  <a:gd name="T5" fmla="*/ 9 h 165"/>
                  <a:gd name="T6" fmla="*/ 67 w 168"/>
                  <a:gd name="T7" fmla="*/ 33 h 165"/>
                  <a:gd name="T8" fmla="*/ 50 w 168"/>
                  <a:gd name="T9" fmla="*/ 65 h 165"/>
                  <a:gd name="T10" fmla="*/ 30 w 168"/>
                  <a:gd name="T11" fmla="*/ 95 h 165"/>
                  <a:gd name="T12" fmla="*/ 6 w 168"/>
                  <a:gd name="T13" fmla="*/ 129 h 165"/>
                  <a:gd name="T14" fmla="*/ 5 w 168"/>
                  <a:gd name="T15" fmla="*/ 148 h 165"/>
                  <a:gd name="T16" fmla="*/ 3 w 168"/>
                  <a:gd name="T17" fmla="*/ 156 h 165"/>
                  <a:gd name="T18" fmla="*/ 10 w 168"/>
                  <a:gd name="T19" fmla="*/ 154 h 165"/>
                  <a:gd name="T20" fmla="*/ 25 w 168"/>
                  <a:gd name="T21" fmla="*/ 151 h 165"/>
                  <a:gd name="T22" fmla="*/ 30 w 168"/>
                  <a:gd name="T23" fmla="*/ 156 h 165"/>
                  <a:gd name="T24" fmla="*/ 32 w 168"/>
                  <a:gd name="T25" fmla="*/ 164 h 165"/>
                  <a:gd name="T26" fmla="*/ 30 w 168"/>
                  <a:gd name="T27" fmla="*/ 152 h 165"/>
                  <a:gd name="T28" fmla="*/ 25 w 168"/>
                  <a:gd name="T29" fmla="*/ 144 h 165"/>
                  <a:gd name="T30" fmla="*/ 30 w 168"/>
                  <a:gd name="T31" fmla="*/ 142 h 165"/>
                  <a:gd name="T32" fmla="*/ 32 w 168"/>
                  <a:gd name="T33" fmla="*/ 141 h 165"/>
                  <a:gd name="T34" fmla="*/ 35 w 168"/>
                  <a:gd name="T35" fmla="*/ 142 h 165"/>
                  <a:gd name="T36" fmla="*/ 50 w 168"/>
                  <a:gd name="T37" fmla="*/ 147 h 165"/>
                  <a:gd name="T38" fmla="*/ 42 w 168"/>
                  <a:gd name="T39" fmla="*/ 142 h 165"/>
                  <a:gd name="T40" fmla="*/ 33 w 168"/>
                  <a:gd name="T41" fmla="*/ 134 h 165"/>
                  <a:gd name="T42" fmla="*/ 33 w 168"/>
                  <a:gd name="T43" fmla="*/ 119 h 165"/>
                  <a:gd name="T44" fmla="*/ 35 w 168"/>
                  <a:gd name="T45" fmla="*/ 104 h 165"/>
                  <a:gd name="T46" fmla="*/ 28 w 168"/>
                  <a:gd name="T47" fmla="*/ 119 h 165"/>
                  <a:gd name="T48" fmla="*/ 27 w 168"/>
                  <a:gd name="T49" fmla="*/ 134 h 165"/>
                  <a:gd name="T50" fmla="*/ 21 w 168"/>
                  <a:gd name="T51" fmla="*/ 138 h 165"/>
                  <a:gd name="T52" fmla="*/ 13 w 168"/>
                  <a:gd name="T53" fmla="*/ 148 h 165"/>
                  <a:gd name="T54" fmla="*/ 10 w 168"/>
                  <a:gd name="T55" fmla="*/ 134 h 165"/>
                  <a:gd name="T56" fmla="*/ 16 w 168"/>
                  <a:gd name="T57" fmla="*/ 117 h 165"/>
                  <a:gd name="T58" fmla="*/ 35 w 168"/>
                  <a:gd name="T59" fmla="*/ 92 h 165"/>
                  <a:gd name="T60" fmla="*/ 50 w 168"/>
                  <a:gd name="T61" fmla="*/ 72 h 165"/>
                  <a:gd name="T62" fmla="*/ 61 w 168"/>
                  <a:gd name="T63" fmla="*/ 47 h 165"/>
                  <a:gd name="T64" fmla="*/ 77 w 168"/>
                  <a:gd name="T65" fmla="*/ 22 h 165"/>
                  <a:gd name="T66" fmla="*/ 100 w 168"/>
                  <a:gd name="T67" fmla="*/ 5 h 165"/>
                  <a:gd name="T68" fmla="*/ 125 w 168"/>
                  <a:gd name="T69" fmla="*/ 0 h 165"/>
                  <a:gd name="T70" fmla="*/ 153 w 168"/>
                  <a:gd name="T71" fmla="*/ 7 h 165"/>
                  <a:gd name="T72" fmla="*/ 167 w 168"/>
                  <a:gd name="T73" fmla="*/ 19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
                  <a:gd name="T112" fmla="*/ 0 h 165"/>
                  <a:gd name="T113" fmla="*/ 168 w 168"/>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 h="165">
                    <a:moveTo>
                      <a:pt x="167" y="19"/>
                    </a:moveTo>
                    <a:lnTo>
                      <a:pt x="162" y="10"/>
                    </a:lnTo>
                    <a:lnTo>
                      <a:pt x="148" y="2"/>
                    </a:lnTo>
                    <a:lnTo>
                      <a:pt x="123" y="0"/>
                    </a:lnTo>
                    <a:lnTo>
                      <a:pt x="104" y="2"/>
                    </a:lnTo>
                    <a:lnTo>
                      <a:pt x="89" y="9"/>
                    </a:lnTo>
                    <a:lnTo>
                      <a:pt x="75" y="20"/>
                    </a:lnTo>
                    <a:lnTo>
                      <a:pt x="67" y="33"/>
                    </a:lnTo>
                    <a:lnTo>
                      <a:pt x="58" y="50"/>
                    </a:lnTo>
                    <a:lnTo>
                      <a:pt x="50" y="65"/>
                    </a:lnTo>
                    <a:lnTo>
                      <a:pt x="42" y="81"/>
                    </a:lnTo>
                    <a:lnTo>
                      <a:pt x="30" y="95"/>
                    </a:lnTo>
                    <a:lnTo>
                      <a:pt x="13" y="116"/>
                    </a:lnTo>
                    <a:lnTo>
                      <a:pt x="6" y="129"/>
                    </a:lnTo>
                    <a:lnTo>
                      <a:pt x="5" y="138"/>
                    </a:lnTo>
                    <a:lnTo>
                      <a:pt x="5" y="148"/>
                    </a:lnTo>
                    <a:lnTo>
                      <a:pt x="6" y="152"/>
                    </a:lnTo>
                    <a:lnTo>
                      <a:pt x="3" y="156"/>
                    </a:lnTo>
                    <a:lnTo>
                      <a:pt x="0" y="161"/>
                    </a:lnTo>
                    <a:lnTo>
                      <a:pt x="10" y="154"/>
                    </a:lnTo>
                    <a:lnTo>
                      <a:pt x="21" y="147"/>
                    </a:lnTo>
                    <a:lnTo>
                      <a:pt x="25" y="151"/>
                    </a:lnTo>
                    <a:lnTo>
                      <a:pt x="27" y="152"/>
                    </a:lnTo>
                    <a:lnTo>
                      <a:pt x="30" y="156"/>
                    </a:lnTo>
                    <a:lnTo>
                      <a:pt x="30" y="161"/>
                    </a:lnTo>
                    <a:lnTo>
                      <a:pt x="32" y="164"/>
                    </a:lnTo>
                    <a:lnTo>
                      <a:pt x="32" y="158"/>
                    </a:lnTo>
                    <a:lnTo>
                      <a:pt x="30" y="152"/>
                    </a:lnTo>
                    <a:lnTo>
                      <a:pt x="27" y="147"/>
                    </a:lnTo>
                    <a:lnTo>
                      <a:pt x="25" y="144"/>
                    </a:lnTo>
                    <a:lnTo>
                      <a:pt x="25" y="141"/>
                    </a:lnTo>
                    <a:lnTo>
                      <a:pt x="30" y="142"/>
                    </a:lnTo>
                    <a:lnTo>
                      <a:pt x="33" y="145"/>
                    </a:lnTo>
                    <a:lnTo>
                      <a:pt x="32" y="141"/>
                    </a:lnTo>
                    <a:lnTo>
                      <a:pt x="32" y="137"/>
                    </a:lnTo>
                    <a:lnTo>
                      <a:pt x="35" y="142"/>
                    </a:lnTo>
                    <a:lnTo>
                      <a:pt x="42" y="144"/>
                    </a:lnTo>
                    <a:lnTo>
                      <a:pt x="50" y="147"/>
                    </a:lnTo>
                    <a:lnTo>
                      <a:pt x="58" y="148"/>
                    </a:lnTo>
                    <a:lnTo>
                      <a:pt x="42" y="142"/>
                    </a:lnTo>
                    <a:lnTo>
                      <a:pt x="36" y="138"/>
                    </a:lnTo>
                    <a:lnTo>
                      <a:pt x="33" y="134"/>
                    </a:lnTo>
                    <a:lnTo>
                      <a:pt x="33" y="127"/>
                    </a:lnTo>
                    <a:lnTo>
                      <a:pt x="33" y="119"/>
                    </a:lnTo>
                    <a:lnTo>
                      <a:pt x="33" y="110"/>
                    </a:lnTo>
                    <a:lnTo>
                      <a:pt x="35" y="104"/>
                    </a:lnTo>
                    <a:lnTo>
                      <a:pt x="32" y="109"/>
                    </a:lnTo>
                    <a:lnTo>
                      <a:pt x="28" y="119"/>
                    </a:lnTo>
                    <a:lnTo>
                      <a:pt x="27" y="126"/>
                    </a:lnTo>
                    <a:lnTo>
                      <a:pt x="27" y="134"/>
                    </a:lnTo>
                    <a:lnTo>
                      <a:pt x="25" y="131"/>
                    </a:lnTo>
                    <a:lnTo>
                      <a:pt x="21" y="138"/>
                    </a:lnTo>
                    <a:lnTo>
                      <a:pt x="21" y="142"/>
                    </a:lnTo>
                    <a:lnTo>
                      <a:pt x="13" y="148"/>
                    </a:lnTo>
                    <a:lnTo>
                      <a:pt x="11" y="142"/>
                    </a:lnTo>
                    <a:lnTo>
                      <a:pt x="10" y="134"/>
                    </a:lnTo>
                    <a:lnTo>
                      <a:pt x="13" y="126"/>
                    </a:lnTo>
                    <a:lnTo>
                      <a:pt x="16" y="117"/>
                    </a:lnTo>
                    <a:lnTo>
                      <a:pt x="25" y="106"/>
                    </a:lnTo>
                    <a:lnTo>
                      <a:pt x="35" y="92"/>
                    </a:lnTo>
                    <a:lnTo>
                      <a:pt x="42" y="82"/>
                    </a:lnTo>
                    <a:lnTo>
                      <a:pt x="50" y="72"/>
                    </a:lnTo>
                    <a:lnTo>
                      <a:pt x="58" y="59"/>
                    </a:lnTo>
                    <a:lnTo>
                      <a:pt x="61" y="47"/>
                    </a:lnTo>
                    <a:lnTo>
                      <a:pt x="69" y="33"/>
                    </a:lnTo>
                    <a:lnTo>
                      <a:pt x="77" y="22"/>
                    </a:lnTo>
                    <a:lnTo>
                      <a:pt x="89" y="12"/>
                    </a:lnTo>
                    <a:lnTo>
                      <a:pt x="100" y="5"/>
                    </a:lnTo>
                    <a:lnTo>
                      <a:pt x="111" y="2"/>
                    </a:lnTo>
                    <a:lnTo>
                      <a:pt x="125" y="0"/>
                    </a:lnTo>
                    <a:lnTo>
                      <a:pt x="144" y="2"/>
                    </a:lnTo>
                    <a:lnTo>
                      <a:pt x="153" y="7"/>
                    </a:lnTo>
                    <a:lnTo>
                      <a:pt x="162" y="12"/>
                    </a:lnTo>
                    <a:lnTo>
                      <a:pt x="167" y="19"/>
                    </a:lnTo>
                  </a:path>
                </a:pathLst>
              </a:custGeom>
              <a:solidFill>
                <a:srgbClr val="000000"/>
              </a:solidFill>
              <a:ln w="9525" cap="rnd">
                <a:noFill/>
                <a:round/>
                <a:headEnd/>
                <a:tailEnd/>
              </a:ln>
            </p:spPr>
            <p:txBody>
              <a:bodyPr/>
              <a:lstStyle/>
              <a:p>
                <a:endParaRPr lang="en-US"/>
              </a:p>
            </p:txBody>
          </p:sp>
          <p:sp>
            <p:nvSpPr>
              <p:cNvPr id="6768" name="Freeform 708"/>
              <p:cNvSpPr>
                <a:spLocks/>
              </p:cNvSpPr>
              <p:nvPr/>
            </p:nvSpPr>
            <p:spPr bwMode="auto">
              <a:xfrm>
                <a:off x="4415" y="3092"/>
                <a:ext cx="62" cy="145"/>
              </a:xfrm>
              <a:custGeom>
                <a:avLst/>
                <a:gdLst>
                  <a:gd name="T0" fmla="*/ 17 w 62"/>
                  <a:gd name="T1" fmla="*/ 0 h 145"/>
                  <a:gd name="T2" fmla="*/ 23 w 62"/>
                  <a:gd name="T3" fmla="*/ 6 h 145"/>
                  <a:gd name="T4" fmla="*/ 28 w 62"/>
                  <a:gd name="T5" fmla="*/ 11 h 145"/>
                  <a:gd name="T6" fmla="*/ 31 w 62"/>
                  <a:gd name="T7" fmla="*/ 17 h 145"/>
                  <a:gd name="T8" fmla="*/ 32 w 62"/>
                  <a:gd name="T9" fmla="*/ 22 h 145"/>
                  <a:gd name="T10" fmla="*/ 32 w 62"/>
                  <a:gd name="T11" fmla="*/ 28 h 145"/>
                  <a:gd name="T12" fmla="*/ 34 w 62"/>
                  <a:gd name="T13" fmla="*/ 34 h 145"/>
                  <a:gd name="T14" fmla="*/ 35 w 62"/>
                  <a:gd name="T15" fmla="*/ 43 h 145"/>
                  <a:gd name="T16" fmla="*/ 39 w 62"/>
                  <a:gd name="T17" fmla="*/ 49 h 145"/>
                  <a:gd name="T18" fmla="*/ 42 w 62"/>
                  <a:gd name="T19" fmla="*/ 54 h 145"/>
                  <a:gd name="T20" fmla="*/ 50 w 62"/>
                  <a:gd name="T21" fmla="*/ 64 h 145"/>
                  <a:gd name="T22" fmla="*/ 54 w 62"/>
                  <a:gd name="T23" fmla="*/ 68 h 145"/>
                  <a:gd name="T24" fmla="*/ 59 w 62"/>
                  <a:gd name="T25" fmla="*/ 76 h 145"/>
                  <a:gd name="T26" fmla="*/ 61 w 62"/>
                  <a:gd name="T27" fmla="*/ 86 h 145"/>
                  <a:gd name="T28" fmla="*/ 59 w 62"/>
                  <a:gd name="T29" fmla="*/ 93 h 145"/>
                  <a:gd name="T30" fmla="*/ 57 w 62"/>
                  <a:gd name="T31" fmla="*/ 99 h 145"/>
                  <a:gd name="T32" fmla="*/ 54 w 62"/>
                  <a:gd name="T33" fmla="*/ 105 h 145"/>
                  <a:gd name="T34" fmla="*/ 40 w 62"/>
                  <a:gd name="T35" fmla="*/ 110 h 145"/>
                  <a:gd name="T36" fmla="*/ 31 w 62"/>
                  <a:gd name="T37" fmla="*/ 113 h 145"/>
                  <a:gd name="T38" fmla="*/ 23 w 62"/>
                  <a:gd name="T39" fmla="*/ 115 h 145"/>
                  <a:gd name="T40" fmla="*/ 28 w 62"/>
                  <a:gd name="T41" fmla="*/ 121 h 145"/>
                  <a:gd name="T42" fmla="*/ 32 w 62"/>
                  <a:gd name="T43" fmla="*/ 131 h 145"/>
                  <a:gd name="T44" fmla="*/ 34 w 62"/>
                  <a:gd name="T45" fmla="*/ 144 h 145"/>
                  <a:gd name="T46" fmla="*/ 29 w 62"/>
                  <a:gd name="T47" fmla="*/ 127 h 145"/>
                  <a:gd name="T48" fmla="*/ 23 w 62"/>
                  <a:gd name="T49" fmla="*/ 118 h 145"/>
                  <a:gd name="T50" fmla="*/ 15 w 62"/>
                  <a:gd name="T51" fmla="*/ 110 h 145"/>
                  <a:gd name="T52" fmla="*/ 10 w 62"/>
                  <a:gd name="T53" fmla="*/ 106 h 145"/>
                  <a:gd name="T54" fmla="*/ 0 w 62"/>
                  <a:gd name="T55" fmla="*/ 101 h 145"/>
                  <a:gd name="T56" fmla="*/ 0 w 62"/>
                  <a:gd name="T57" fmla="*/ 99 h 145"/>
                  <a:gd name="T58" fmla="*/ 15 w 62"/>
                  <a:gd name="T59" fmla="*/ 108 h 145"/>
                  <a:gd name="T60" fmla="*/ 21 w 62"/>
                  <a:gd name="T61" fmla="*/ 111 h 145"/>
                  <a:gd name="T62" fmla="*/ 34 w 62"/>
                  <a:gd name="T63" fmla="*/ 110 h 145"/>
                  <a:gd name="T64" fmla="*/ 42 w 62"/>
                  <a:gd name="T65" fmla="*/ 106 h 145"/>
                  <a:gd name="T66" fmla="*/ 50 w 62"/>
                  <a:gd name="T67" fmla="*/ 99 h 145"/>
                  <a:gd name="T68" fmla="*/ 54 w 62"/>
                  <a:gd name="T69" fmla="*/ 93 h 145"/>
                  <a:gd name="T70" fmla="*/ 54 w 62"/>
                  <a:gd name="T71" fmla="*/ 84 h 145"/>
                  <a:gd name="T72" fmla="*/ 50 w 62"/>
                  <a:gd name="T73" fmla="*/ 78 h 145"/>
                  <a:gd name="T74" fmla="*/ 42 w 62"/>
                  <a:gd name="T75" fmla="*/ 64 h 145"/>
                  <a:gd name="T76" fmla="*/ 37 w 62"/>
                  <a:gd name="T77" fmla="*/ 60 h 145"/>
                  <a:gd name="T78" fmla="*/ 37 w 62"/>
                  <a:gd name="T79" fmla="*/ 69 h 145"/>
                  <a:gd name="T80" fmla="*/ 32 w 62"/>
                  <a:gd name="T81" fmla="*/ 60 h 145"/>
                  <a:gd name="T82" fmla="*/ 31 w 62"/>
                  <a:gd name="T83" fmla="*/ 53 h 145"/>
                  <a:gd name="T84" fmla="*/ 31 w 62"/>
                  <a:gd name="T85" fmla="*/ 44 h 145"/>
                  <a:gd name="T86" fmla="*/ 29 w 62"/>
                  <a:gd name="T87" fmla="*/ 28 h 145"/>
                  <a:gd name="T88" fmla="*/ 28 w 62"/>
                  <a:gd name="T89" fmla="*/ 17 h 145"/>
                  <a:gd name="T90" fmla="*/ 24 w 62"/>
                  <a:gd name="T91" fmla="*/ 9 h 145"/>
                  <a:gd name="T92" fmla="*/ 20 w 62"/>
                  <a:gd name="T93" fmla="*/ 4 h 145"/>
                  <a:gd name="T94" fmla="*/ 17 w 62"/>
                  <a:gd name="T95" fmla="*/ 0 h 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
                  <a:gd name="T145" fmla="*/ 0 h 145"/>
                  <a:gd name="T146" fmla="*/ 62 w 62"/>
                  <a:gd name="T147" fmla="*/ 145 h 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 h="145">
                    <a:moveTo>
                      <a:pt x="17" y="0"/>
                    </a:moveTo>
                    <a:lnTo>
                      <a:pt x="23" y="6"/>
                    </a:lnTo>
                    <a:lnTo>
                      <a:pt x="28" y="11"/>
                    </a:lnTo>
                    <a:lnTo>
                      <a:pt x="31" y="17"/>
                    </a:lnTo>
                    <a:lnTo>
                      <a:pt x="32" y="22"/>
                    </a:lnTo>
                    <a:lnTo>
                      <a:pt x="32" y="28"/>
                    </a:lnTo>
                    <a:lnTo>
                      <a:pt x="34" y="34"/>
                    </a:lnTo>
                    <a:lnTo>
                      <a:pt x="35" y="43"/>
                    </a:lnTo>
                    <a:lnTo>
                      <a:pt x="39" y="49"/>
                    </a:lnTo>
                    <a:lnTo>
                      <a:pt x="42" y="54"/>
                    </a:lnTo>
                    <a:lnTo>
                      <a:pt x="50" y="64"/>
                    </a:lnTo>
                    <a:lnTo>
                      <a:pt x="54" y="68"/>
                    </a:lnTo>
                    <a:lnTo>
                      <a:pt x="59" y="76"/>
                    </a:lnTo>
                    <a:lnTo>
                      <a:pt x="61" y="86"/>
                    </a:lnTo>
                    <a:lnTo>
                      <a:pt x="59" y="93"/>
                    </a:lnTo>
                    <a:lnTo>
                      <a:pt x="57" y="99"/>
                    </a:lnTo>
                    <a:lnTo>
                      <a:pt x="54" y="105"/>
                    </a:lnTo>
                    <a:lnTo>
                      <a:pt x="40" y="110"/>
                    </a:lnTo>
                    <a:lnTo>
                      <a:pt x="31" y="113"/>
                    </a:lnTo>
                    <a:lnTo>
                      <a:pt x="23" y="115"/>
                    </a:lnTo>
                    <a:lnTo>
                      <a:pt x="28" y="121"/>
                    </a:lnTo>
                    <a:lnTo>
                      <a:pt x="32" y="131"/>
                    </a:lnTo>
                    <a:lnTo>
                      <a:pt x="34" y="144"/>
                    </a:lnTo>
                    <a:lnTo>
                      <a:pt x="29" y="127"/>
                    </a:lnTo>
                    <a:lnTo>
                      <a:pt x="23" y="118"/>
                    </a:lnTo>
                    <a:lnTo>
                      <a:pt x="15" y="110"/>
                    </a:lnTo>
                    <a:lnTo>
                      <a:pt x="10" y="106"/>
                    </a:lnTo>
                    <a:lnTo>
                      <a:pt x="0" y="101"/>
                    </a:lnTo>
                    <a:lnTo>
                      <a:pt x="0" y="99"/>
                    </a:lnTo>
                    <a:lnTo>
                      <a:pt x="15" y="108"/>
                    </a:lnTo>
                    <a:lnTo>
                      <a:pt x="21" y="111"/>
                    </a:lnTo>
                    <a:lnTo>
                      <a:pt x="34" y="110"/>
                    </a:lnTo>
                    <a:lnTo>
                      <a:pt x="42" y="106"/>
                    </a:lnTo>
                    <a:lnTo>
                      <a:pt x="50" y="99"/>
                    </a:lnTo>
                    <a:lnTo>
                      <a:pt x="54" y="93"/>
                    </a:lnTo>
                    <a:lnTo>
                      <a:pt x="54" y="84"/>
                    </a:lnTo>
                    <a:lnTo>
                      <a:pt x="50" y="78"/>
                    </a:lnTo>
                    <a:lnTo>
                      <a:pt x="42" y="64"/>
                    </a:lnTo>
                    <a:lnTo>
                      <a:pt x="37" y="60"/>
                    </a:lnTo>
                    <a:lnTo>
                      <a:pt x="37" y="69"/>
                    </a:lnTo>
                    <a:lnTo>
                      <a:pt x="32" y="60"/>
                    </a:lnTo>
                    <a:lnTo>
                      <a:pt x="31" y="53"/>
                    </a:lnTo>
                    <a:lnTo>
                      <a:pt x="31" y="44"/>
                    </a:lnTo>
                    <a:lnTo>
                      <a:pt x="29" y="28"/>
                    </a:lnTo>
                    <a:lnTo>
                      <a:pt x="28" y="17"/>
                    </a:lnTo>
                    <a:lnTo>
                      <a:pt x="24" y="9"/>
                    </a:lnTo>
                    <a:lnTo>
                      <a:pt x="20" y="4"/>
                    </a:lnTo>
                    <a:lnTo>
                      <a:pt x="17" y="0"/>
                    </a:lnTo>
                  </a:path>
                </a:pathLst>
              </a:custGeom>
              <a:solidFill>
                <a:srgbClr val="000000"/>
              </a:solidFill>
              <a:ln w="9525" cap="rnd">
                <a:noFill/>
                <a:round/>
                <a:headEnd/>
                <a:tailEnd/>
              </a:ln>
            </p:spPr>
            <p:txBody>
              <a:bodyPr/>
              <a:lstStyle/>
              <a:p>
                <a:endParaRPr lang="en-US"/>
              </a:p>
            </p:txBody>
          </p:sp>
          <p:sp>
            <p:nvSpPr>
              <p:cNvPr id="6769" name="Freeform 709"/>
              <p:cNvSpPr>
                <a:spLocks/>
              </p:cNvSpPr>
              <p:nvPr/>
            </p:nvSpPr>
            <p:spPr bwMode="auto">
              <a:xfrm>
                <a:off x="4252" y="3222"/>
                <a:ext cx="221" cy="203"/>
              </a:xfrm>
              <a:custGeom>
                <a:avLst/>
                <a:gdLst>
                  <a:gd name="T0" fmla="*/ 194 w 221"/>
                  <a:gd name="T1" fmla="*/ 34 h 203"/>
                  <a:gd name="T2" fmla="*/ 180 w 221"/>
                  <a:gd name="T3" fmla="*/ 70 h 203"/>
                  <a:gd name="T4" fmla="*/ 167 w 221"/>
                  <a:gd name="T5" fmla="*/ 99 h 203"/>
                  <a:gd name="T6" fmla="*/ 161 w 221"/>
                  <a:gd name="T7" fmla="*/ 132 h 203"/>
                  <a:gd name="T8" fmla="*/ 173 w 221"/>
                  <a:gd name="T9" fmla="*/ 154 h 203"/>
                  <a:gd name="T10" fmla="*/ 202 w 221"/>
                  <a:gd name="T11" fmla="*/ 134 h 203"/>
                  <a:gd name="T12" fmla="*/ 203 w 221"/>
                  <a:gd name="T13" fmla="*/ 136 h 203"/>
                  <a:gd name="T14" fmla="*/ 173 w 221"/>
                  <a:gd name="T15" fmla="*/ 166 h 203"/>
                  <a:gd name="T16" fmla="*/ 148 w 221"/>
                  <a:gd name="T17" fmla="*/ 164 h 203"/>
                  <a:gd name="T18" fmla="*/ 172 w 221"/>
                  <a:gd name="T19" fmla="*/ 167 h 203"/>
                  <a:gd name="T20" fmla="*/ 147 w 221"/>
                  <a:gd name="T21" fmla="*/ 174 h 203"/>
                  <a:gd name="T22" fmla="*/ 108 w 221"/>
                  <a:gd name="T23" fmla="*/ 171 h 203"/>
                  <a:gd name="T24" fmla="*/ 83 w 221"/>
                  <a:gd name="T25" fmla="*/ 179 h 203"/>
                  <a:gd name="T26" fmla="*/ 79 w 221"/>
                  <a:gd name="T27" fmla="*/ 176 h 203"/>
                  <a:gd name="T28" fmla="*/ 71 w 221"/>
                  <a:gd name="T29" fmla="*/ 163 h 203"/>
                  <a:gd name="T30" fmla="*/ 68 w 221"/>
                  <a:gd name="T31" fmla="*/ 150 h 203"/>
                  <a:gd name="T32" fmla="*/ 60 w 221"/>
                  <a:gd name="T33" fmla="*/ 126 h 203"/>
                  <a:gd name="T34" fmla="*/ 38 w 221"/>
                  <a:gd name="T35" fmla="*/ 74 h 203"/>
                  <a:gd name="T36" fmla="*/ 44 w 221"/>
                  <a:gd name="T37" fmla="*/ 71 h 203"/>
                  <a:gd name="T38" fmla="*/ 63 w 221"/>
                  <a:gd name="T39" fmla="*/ 114 h 203"/>
                  <a:gd name="T40" fmla="*/ 75 w 221"/>
                  <a:gd name="T41" fmla="*/ 70 h 203"/>
                  <a:gd name="T42" fmla="*/ 23 w 221"/>
                  <a:gd name="T43" fmla="*/ 21 h 203"/>
                  <a:gd name="T44" fmla="*/ 20 w 221"/>
                  <a:gd name="T45" fmla="*/ 17 h 203"/>
                  <a:gd name="T46" fmla="*/ 58 w 221"/>
                  <a:gd name="T47" fmla="*/ 26 h 203"/>
                  <a:gd name="T48" fmla="*/ 86 w 221"/>
                  <a:gd name="T49" fmla="*/ 76 h 203"/>
                  <a:gd name="T50" fmla="*/ 94 w 221"/>
                  <a:gd name="T51" fmla="*/ 88 h 203"/>
                  <a:gd name="T52" fmla="*/ 83 w 221"/>
                  <a:gd name="T53" fmla="*/ 127 h 203"/>
                  <a:gd name="T54" fmla="*/ 71 w 221"/>
                  <a:gd name="T55" fmla="*/ 150 h 203"/>
                  <a:gd name="T56" fmla="*/ 71 w 221"/>
                  <a:gd name="T57" fmla="*/ 159 h 203"/>
                  <a:gd name="T58" fmla="*/ 91 w 221"/>
                  <a:gd name="T59" fmla="*/ 141 h 203"/>
                  <a:gd name="T60" fmla="*/ 108 w 221"/>
                  <a:gd name="T61" fmla="*/ 105 h 203"/>
                  <a:gd name="T62" fmla="*/ 111 w 221"/>
                  <a:gd name="T63" fmla="*/ 79 h 203"/>
                  <a:gd name="T64" fmla="*/ 97 w 221"/>
                  <a:gd name="T65" fmla="*/ 37 h 203"/>
                  <a:gd name="T66" fmla="*/ 68 w 221"/>
                  <a:gd name="T67" fmla="*/ 0 h 203"/>
                  <a:gd name="T68" fmla="*/ 99 w 221"/>
                  <a:gd name="T69" fmla="*/ 37 h 203"/>
                  <a:gd name="T70" fmla="*/ 111 w 221"/>
                  <a:gd name="T71" fmla="*/ 79 h 203"/>
                  <a:gd name="T72" fmla="*/ 116 w 221"/>
                  <a:gd name="T73" fmla="*/ 79 h 203"/>
                  <a:gd name="T74" fmla="*/ 106 w 221"/>
                  <a:gd name="T75" fmla="*/ 29 h 203"/>
                  <a:gd name="T76" fmla="*/ 102 w 221"/>
                  <a:gd name="T77" fmla="*/ 4 h 203"/>
                  <a:gd name="T78" fmla="*/ 118 w 221"/>
                  <a:gd name="T79" fmla="*/ 72 h 203"/>
                  <a:gd name="T80" fmla="*/ 118 w 221"/>
                  <a:gd name="T81" fmla="*/ 88 h 203"/>
                  <a:gd name="T82" fmla="*/ 114 w 221"/>
                  <a:gd name="T83" fmla="*/ 102 h 203"/>
                  <a:gd name="T84" fmla="*/ 116 w 221"/>
                  <a:gd name="T85" fmla="*/ 122 h 203"/>
                  <a:gd name="T86" fmla="*/ 110 w 221"/>
                  <a:gd name="T87" fmla="*/ 154 h 203"/>
                  <a:gd name="T88" fmla="*/ 124 w 221"/>
                  <a:gd name="T89" fmla="*/ 150 h 203"/>
                  <a:gd name="T90" fmla="*/ 155 w 221"/>
                  <a:gd name="T91" fmla="*/ 112 h 203"/>
                  <a:gd name="T92" fmla="*/ 180 w 221"/>
                  <a:gd name="T93" fmla="*/ 63 h 203"/>
                  <a:gd name="T94" fmla="*/ 192 w 221"/>
                  <a:gd name="T95" fmla="*/ 27 h 203"/>
                  <a:gd name="T96" fmla="*/ 194 w 221"/>
                  <a:gd name="T97" fmla="*/ 2 h 203"/>
                  <a:gd name="T98" fmla="*/ 197 w 221"/>
                  <a:gd name="T99" fmla="*/ 22 h 2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
                  <a:gd name="T151" fmla="*/ 0 h 203"/>
                  <a:gd name="T152" fmla="*/ 221 w 221"/>
                  <a:gd name="T153" fmla="*/ 203 h 2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 h="203">
                    <a:moveTo>
                      <a:pt x="197" y="22"/>
                    </a:moveTo>
                    <a:lnTo>
                      <a:pt x="194" y="34"/>
                    </a:lnTo>
                    <a:lnTo>
                      <a:pt x="185" y="54"/>
                    </a:lnTo>
                    <a:lnTo>
                      <a:pt x="180" y="70"/>
                    </a:lnTo>
                    <a:lnTo>
                      <a:pt x="172" y="86"/>
                    </a:lnTo>
                    <a:lnTo>
                      <a:pt x="167" y="99"/>
                    </a:lnTo>
                    <a:lnTo>
                      <a:pt x="164" y="116"/>
                    </a:lnTo>
                    <a:lnTo>
                      <a:pt x="161" y="132"/>
                    </a:lnTo>
                    <a:lnTo>
                      <a:pt x="155" y="156"/>
                    </a:lnTo>
                    <a:lnTo>
                      <a:pt x="173" y="154"/>
                    </a:lnTo>
                    <a:lnTo>
                      <a:pt x="189" y="149"/>
                    </a:lnTo>
                    <a:lnTo>
                      <a:pt x="202" y="134"/>
                    </a:lnTo>
                    <a:lnTo>
                      <a:pt x="220" y="123"/>
                    </a:lnTo>
                    <a:lnTo>
                      <a:pt x="203" y="136"/>
                    </a:lnTo>
                    <a:lnTo>
                      <a:pt x="194" y="147"/>
                    </a:lnTo>
                    <a:lnTo>
                      <a:pt x="173" y="166"/>
                    </a:lnTo>
                    <a:lnTo>
                      <a:pt x="180" y="154"/>
                    </a:lnTo>
                    <a:lnTo>
                      <a:pt x="148" y="164"/>
                    </a:lnTo>
                    <a:lnTo>
                      <a:pt x="152" y="169"/>
                    </a:lnTo>
                    <a:lnTo>
                      <a:pt x="172" y="167"/>
                    </a:lnTo>
                    <a:lnTo>
                      <a:pt x="152" y="172"/>
                    </a:lnTo>
                    <a:lnTo>
                      <a:pt x="147" y="174"/>
                    </a:lnTo>
                    <a:lnTo>
                      <a:pt x="125" y="159"/>
                    </a:lnTo>
                    <a:lnTo>
                      <a:pt x="108" y="171"/>
                    </a:lnTo>
                    <a:lnTo>
                      <a:pt x="88" y="176"/>
                    </a:lnTo>
                    <a:lnTo>
                      <a:pt x="83" y="179"/>
                    </a:lnTo>
                    <a:lnTo>
                      <a:pt x="68" y="202"/>
                    </a:lnTo>
                    <a:lnTo>
                      <a:pt x="79" y="176"/>
                    </a:lnTo>
                    <a:lnTo>
                      <a:pt x="79" y="164"/>
                    </a:lnTo>
                    <a:lnTo>
                      <a:pt x="71" y="163"/>
                    </a:lnTo>
                    <a:lnTo>
                      <a:pt x="62" y="156"/>
                    </a:lnTo>
                    <a:lnTo>
                      <a:pt x="68" y="150"/>
                    </a:lnTo>
                    <a:lnTo>
                      <a:pt x="68" y="144"/>
                    </a:lnTo>
                    <a:lnTo>
                      <a:pt x="60" y="126"/>
                    </a:lnTo>
                    <a:lnTo>
                      <a:pt x="60" y="102"/>
                    </a:lnTo>
                    <a:lnTo>
                      <a:pt x="38" y="74"/>
                    </a:lnTo>
                    <a:lnTo>
                      <a:pt x="12" y="66"/>
                    </a:lnTo>
                    <a:lnTo>
                      <a:pt x="44" y="71"/>
                    </a:lnTo>
                    <a:lnTo>
                      <a:pt x="63" y="84"/>
                    </a:lnTo>
                    <a:lnTo>
                      <a:pt x="63" y="114"/>
                    </a:lnTo>
                    <a:lnTo>
                      <a:pt x="75" y="95"/>
                    </a:lnTo>
                    <a:lnTo>
                      <a:pt x="75" y="70"/>
                    </a:lnTo>
                    <a:lnTo>
                      <a:pt x="54" y="29"/>
                    </a:lnTo>
                    <a:lnTo>
                      <a:pt x="23" y="21"/>
                    </a:lnTo>
                    <a:lnTo>
                      <a:pt x="0" y="31"/>
                    </a:lnTo>
                    <a:lnTo>
                      <a:pt x="20" y="17"/>
                    </a:lnTo>
                    <a:lnTo>
                      <a:pt x="38" y="19"/>
                    </a:lnTo>
                    <a:lnTo>
                      <a:pt x="58" y="26"/>
                    </a:lnTo>
                    <a:lnTo>
                      <a:pt x="71" y="44"/>
                    </a:lnTo>
                    <a:lnTo>
                      <a:pt x="86" y="76"/>
                    </a:lnTo>
                    <a:lnTo>
                      <a:pt x="94" y="64"/>
                    </a:lnTo>
                    <a:lnTo>
                      <a:pt x="94" y="88"/>
                    </a:lnTo>
                    <a:lnTo>
                      <a:pt x="91" y="108"/>
                    </a:lnTo>
                    <a:lnTo>
                      <a:pt x="83" y="127"/>
                    </a:lnTo>
                    <a:lnTo>
                      <a:pt x="74" y="143"/>
                    </a:lnTo>
                    <a:lnTo>
                      <a:pt x="71" y="150"/>
                    </a:lnTo>
                    <a:lnTo>
                      <a:pt x="70" y="157"/>
                    </a:lnTo>
                    <a:lnTo>
                      <a:pt x="71" y="159"/>
                    </a:lnTo>
                    <a:lnTo>
                      <a:pt x="77" y="159"/>
                    </a:lnTo>
                    <a:lnTo>
                      <a:pt x="91" y="141"/>
                    </a:lnTo>
                    <a:lnTo>
                      <a:pt x="104" y="121"/>
                    </a:lnTo>
                    <a:lnTo>
                      <a:pt x="108" y="105"/>
                    </a:lnTo>
                    <a:lnTo>
                      <a:pt x="111" y="91"/>
                    </a:lnTo>
                    <a:lnTo>
                      <a:pt x="111" y="79"/>
                    </a:lnTo>
                    <a:lnTo>
                      <a:pt x="107" y="67"/>
                    </a:lnTo>
                    <a:lnTo>
                      <a:pt x="97" y="37"/>
                    </a:lnTo>
                    <a:lnTo>
                      <a:pt x="82" y="15"/>
                    </a:lnTo>
                    <a:lnTo>
                      <a:pt x="68" y="0"/>
                    </a:lnTo>
                    <a:lnTo>
                      <a:pt x="74" y="0"/>
                    </a:lnTo>
                    <a:lnTo>
                      <a:pt x="99" y="37"/>
                    </a:lnTo>
                    <a:lnTo>
                      <a:pt x="106" y="56"/>
                    </a:lnTo>
                    <a:lnTo>
                      <a:pt x="111" y="79"/>
                    </a:lnTo>
                    <a:lnTo>
                      <a:pt x="113" y="89"/>
                    </a:lnTo>
                    <a:lnTo>
                      <a:pt x="116" y="79"/>
                    </a:lnTo>
                    <a:lnTo>
                      <a:pt x="114" y="67"/>
                    </a:lnTo>
                    <a:lnTo>
                      <a:pt x="106" y="29"/>
                    </a:lnTo>
                    <a:lnTo>
                      <a:pt x="102" y="15"/>
                    </a:lnTo>
                    <a:lnTo>
                      <a:pt x="102" y="4"/>
                    </a:lnTo>
                    <a:lnTo>
                      <a:pt x="114" y="56"/>
                    </a:lnTo>
                    <a:lnTo>
                      <a:pt x="118" y="72"/>
                    </a:lnTo>
                    <a:lnTo>
                      <a:pt x="118" y="79"/>
                    </a:lnTo>
                    <a:lnTo>
                      <a:pt x="118" y="88"/>
                    </a:lnTo>
                    <a:lnTo>
                      <a:pt x="116" y="95"/>
                    </a:lnTo>
                    <a:lnTo>
                      <a:pt x="114" y="102"/>
                    </a:lnTo>
                    <a:lnTo>
                      <a:pt x="116" y="112"/>
                    </a:lnTo>
                    <a:lnTo>
                      <a:pt x="116" y="122"/>
                    </a:lnTo>
                    <a:lnTo>
                      <a:pt x="113" y="141"/>
                    </a:lnTo>
                    <a:lnTo>
                      <a:pt x="110" y="154"/>
                    </a:lnTo>
                    <a:lnTo>
                      <a:pt x="107" y="164"/>
                    </a:lnTo>
                    <a:lnTo>
                      <a:pt x="124" y="150"/>
                    </a:lnTo>
                    <a:lnTo>
                      <a:pt x="141" y="131"/>
                    </a:lnTo>
                    <a:lnTo>
                      <a:pt x="155" y="112"/>
                    </a:lnTo>
                    <a:lnTo>
                      <a:pt x="166" y="92"/>
                    </a:lnTo>
                    <a:lnTo>
                      <a:pt x="180" y="63"/>
                    </a:lnTo>
                    <a:lnTo>
                      <a:pt x="189" y="42"/>
                    </a:lnTo>
                    <a:lnTo>
                      <a:pt x="192" y="27"/>
                    </a:lnTo>
                    <a:lnTo>
                      <a:pt x="194" y="17"/>
                    </a:lnTo>
                    <a:lnTo>
                      <a:pt x="194" y="2"/>
                    </a:lnTo>
                    <a:lnTo>
                      <a:pt x="195" y="15"/>
                    </a:lnTo>
                    <a:lnTo>
                      <a:pt x="197" y="22"/>
                    </a:lnTo>
                  </a:path>
                </a:pathLst>
              </a:custGeom>
              <a:solidFill>
                <a:srgbClr val="000000"/>
              </a:solidFill>
              <a:ln w="9525" cap="rnd">
                <a:noFill/>
                <a:round/>
                <a:headEnd/>
                <a:tailEnd/>
              </a:ln>
            </p:spPr>
            <p:txBody>
              <a:bodyPr/>
              <a:lstStyle/>
              <a:p>
                <a:endParaRPr lang="en-US"/>
              </a:p>
            </p:txBody>
          </p:sp>
          <p:sp>
            <p:nvSpPr>
              <p:cNvPr id="6770" name="Freeform 710"/>
              <p:cNvSpPr>
                <a:spLocks/>
              </p:cNvSpPr>
              <p:nvPr/>
            </p:nvSpPr>
            <p:spPr bwMode="auto">
              <a:xfrm>
                <a:off x="4364" y="3216"/>
                <a:ext cx="64" cy="76"/>
              </a:xfrm>
              <a:custGeom>
                <a:avLst/>
                <a:gdLst>
                  <a:gd name="T0" fmla="*/ 24 w 64"/>
                  <a:gd name="T1" fmla="*/ 0 h 76"/>
                  <a:gd name="T2" fmla="*/ 20 w 64"/>
                  <a:gd name="T3" fmla="*/ 12 h 76"/>
                  <a:gd name="T4" fmla="*/ 13 w 64"/>
                  <a:gd name="T5" fmla="*/ 25 h 76"/>
                  <a:gd name="T6" fmla="*/ 6 w 64"/>
                  <a:gd name="T7" fmla="*/ 39 h 76"/>
                  <a:gd name="T8" fmla="*/ 0 w 64"/>
                  <a:gd name="T9" fmla="*/ 49 h 76"/>
                  <a:gd name="T10" fmla="*/ 0 w 64"/>
                  <a:gd name="T11" fmla="*/ 52 h 76"/>
                  <a:gd name="T12" fmla="*/ 4 w 64"/>
                  <a:gd name="T13" fmla="*/ 75 h 76"/>
                  <a:gd name="T14" fmla="*/ 13 w 64"/>
                  <a:gd name="T15" fmla="*/ 64 h 76"/>
                  <a:gd name="T16" fmla="*/ 21 w 64"/>
                  <a:gd name="T17" fmla="*/ 54 h 76"/>
                  <a:gd name="T18" fmla="*/ 32 w 64"/>
                  <a:gd name="T19" fmla="*/ 46 h 76"/>
                  <a:gd name="T20" fmla="*/ 53 w 64"/>
                  <a:gd name="T21" fmla="*/ 32 h 76"/>
                  <a:gd name="T22" fmla="*/ 32 w 64"/>
                  <a:gd name="T23" fmla="*/ 46 h 76"/>
                  <a:gd name="T24" fmla="*/ 24 w 64"/>
                  <a:gd name="T25" fmla="*/ 51 h 76"/>
                  <a:gd name="T26" fmla="*/ 16 w 64"/>
                  <a:gd name="T27" fmla="*/ 32 h 76"/>
                  <a:gd name="T28" fmla="*/ 20 w 64"/>
                  <a:gd name="T29" fmla="*/ 16 h 76"/>
                  <a:gd name="T30" fmla="*/ 24 w 64"/>
                  <a:gd name="T31" fmla="*/ 5 h 76"/>
                  <a:gd name="T32" fmla="*/ 37 w 64"/>
                  <a:gd name="T33" fmla="*/ 9 h 76"/>
                  <a:gd name="T34" fmla="*/ 63 w 64"/>
                  <a:gd name="T35" fmla="*/ 27 h 76"/>
                  <a:gd name="T36" fmla="*/ 40 w 64"/>
                  <a:gd name="T37" fmla="*/ 8 h 76"/>
                  <a:gd name="T38" fmla="*/ 28 w 64"/>
                  <a:gd name="T39" fmla="*/ 0 h 76"/>
                  <a:gd name="T40" fmla="*/ 24 w 64"/>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76"/>
                  <a:gd name="T65" fmla="*/ 64 w 64"/>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76">
                    <a:moveTo>
                      <a:pt x="24" y="0"/>
                    </a:moveTo>
                    <a:lnTo>
                      <a:pt x="20" y="12"/>
                    </a:lnTo>
                    <a:lnTo>
                      <a:pt x="13" y="25"/>
                    </a:lnTo>
                    <a:lnTo>
                      <a:pt x="6" y="39"/>
                    </a:lnTo>
                    <a:lnTo>
                      <a:pt x="0" y="49"/>
                    </a:lnTo>
                    <a:lnTo>
                      <a:pt x="0" y="52"/>
                    </a:lnTo>
                    <a:lnTo>
                      <a:pt x="4" y="75"/>
                    </a:lnTo>
                    <a:lnTo>
                      <a:pt x="13" y="64"/>
                    </a:lnTo>
                    <a:lnTo>
                      <a:pt x="21" y="54"/>
                    </a:lnTo>
                    <a:lnTo>
                      <a:pt x="32" y="46"/>
                    </a:lnTo>
                    <a:lnTo>
                      <a:pt x="53" y="32"/>
                    </a:lnTo>
                    <a:lnTo>
                      <a:pt x="32" y="46"/>
                    </a:lnTo>
                    <a:lnTo>
                      <a:pt x="24" y="51"/>
                    </a:lnTo>
                    <a:lnTo>
                      <a:pt x="16" y="32"/>
                    </a:lnTo>
                    <a:lnTo>
                      <a:pt x="20" y="16"/>
                    </a:lnTo>
                    <a:lnTo>
                      <a:pt x="24" y="5"/>
                    </a:lnTo>
                    <a:lnTo>
                      <a:pt x="37" y="9"/>
                    </a:lnTo>
                    <a:lnTo>
                      <a:pt x="63" y="27"/>
                    </a:lnTo>
                    <a:lnTo>
                      <a:pt x="40" y="8"/>
                    </a:lnTo>
                    <a:lnTo>
                      <a:pt x="28" y="0"/>
                    </a:lnTo>
                    <a:lnTo>
                      <a:pt x="24" y="0"/>
                    </a:lnTo>
                  </a:path>
                </a:pathLst>
              </a:custGeom>
              <a:solidFill>
                <a:srgbClr val="000000"/>
              </a:solidFill>
              <a:ln w="9525" cap="rnd">
                <a:noFill/>
                <a:round/>
                <a:headEnd/>
                <a:tailEnd/>
              </a:ln>
            </p:spPr>
            <p:txBody>
              <a:bodyPr/>
              <a:lstStyle/>
              <a:p>
                <a:endParaRPr lang="en-US"/>
              </a:p>
            </p:txBody>
          </p:sp>
          <p:sp>
            <p:nvSpPr>
              <p:cNvPr id="6771" name="Freeform 711"/>
              <p:cNvSpPr>
                <a:spLocks/>
              </p:cNvSpPr>
              <p:nvPr/>
            </p:nvSpPr>
            <p:spPr bwMode="auto">
              <a:xfrm>
                <a:off x="4222" y="3294"/>
                <a:ext cx="17" cy="58"/>
              </a:xfrm>
              <a:custGeom>
                <a:avLst/>
                <a:gdLst>
                  <a:gd name="T0" fmla="*/ 16 w 17"/>
                  <a:gd name="T1" fmla="*/ 0 h 58"/>
                  <a:gd name="T2" fmla="*/ 1 w 17"/>
                  <a:gd name="T3" fmla="*/ 14 h 58"/>
                  <a:gd name="T4" fmla="*/ 1 w 17"/>
                  <a:gd name="T5" fmla="*/ 36 h 58"/>
                  <a:gd name="T6" fmla="*/ 0 w 17"/>
                  <a:gd name="T7" fmla="*/ 57 h 58"/>
                  <a:gd name="T8" fmla="*/ 13 w 17"/>
                  <a:gd name="T9" fmla="*/ 33 h 58"/>
                  <a:gd name="T10" fmla="*/ 13 w 17"/>
                  <a:gd name="T11" fmla="*/ 10 h 58"/>
                  <a:gd name="T12" fmla="*/ 16 w 17"/>
                  <a:gd name="T13" fmla="*/ 0 h 58"/>
                  <a:gd name="T14" fmla="*/ 0 60000 65536"/>
                  <a:gd name="T15" fmla="*/ 0 60000 65536"/>
                  <a:gd name="T16" fmla="*/ 0 60000 65536"/>
                  <a:gd name="T17" fmla="*/ 0 60000 65536"/>
                  <a:gd name="T18" fmla="*/ 0 60000 65536"/>
                  <a:gd name="T19" fmla="*/ 0 60000 65536"/>
                  <a:gd name="T20" fmla="*/ 0 60000 65536"/>
                  <a:gd name="T21" fmla="*/ 0 w 17"/>
                  <a:gd name="T22" fmla="*/ 0 h 58"/>
                  <a:gd name="T23" fmla="*/ 17 w 17"/>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58">
                    <a:moveTo>
                      <a:pt x="16" y="0"/>
                    </a:moveTo>
                    <a:lnTo>
                      <a:pt x="1" y="14"/>
                    </a:lnTo>
                    <a:lnTo>
                      <a:pt x="1" y="36"/>
                    </a:lnTo>
                    <a:lnTo>
                      <a:pt x="0" y="57"/>
                    </a:lnTo>
                    <a:lnTo>
                      <a:pt x="13" y="33"/>
                    </a:lnTo>
                    <a:lnTo>
                      <a:pt x="13" y="10"/>
                    </a:lnTo>
                    <a:lnTo>
                      <a:pt x="16" y="0"/>
                    </a:lnTo>
                  </a:path>
                </a:pathLst>
              </a:custGeom>
              <a:solidFill>
                <a:srgbClr val="000000"/>
              </a:solidFill>
              <a:ln w="9525" cap="rnd">
                <a:noFill/>
                <a:round/>
                <a:headEnd/>
                <a:tailEnd/>
              </a:ln>
            </p:spPr>
            <p:txBody>
              <a:bodyPr/>
              <a:lstStyle/>
              <a:p>
                <a:endParaRPr lang="en-US"/>
              </a:p>
            </p:txBody>
          </p:sp>
          <p:sp>
            <p:nvSpPr>
              <p:cNvPr id="6772" name="Freeform 712"/>
              <p:cNvSpPr>
                <a:spLocks/>
              </p:cNvSpPr>
              <p:nvPr/>
            </p:nvSpPr>
            <p:spPr bwMode="auto">
              <a:xfrm>
                <a:off x="4233" y="3304"/>
                <a:ext cx="81" cy="95"/>
              </a:xfrm>
              <a:custGeom>
                <a:avLst/>
                <a:gdLst>
                  <a:gd name="T0" fmla="*/ 18 w 81"/>
                  <a:gd name="T1" fmla="*/ 43 h 95"/>
                  <a:gd name="T2" fmla="*/ 6 w 81"/>
                  <a:gd name="T3" fmla="*/ 29 h 95"/>
                  <a:gd name="T4" fmla="*/ 0 w 81"/>
                  <a:gd name="T5" fmla="*/ 8 h 95"/>
                  <a:gd name="T6" fmla="*/ 4 w 81"/>
                  <a:gd name="T7" fmla="*/ 0 h 95"/>
                  <a:gd name="T8" fmla="*/ 28 w 81"/>
                  <a:gd name="T9" fmla="*/ 6 h 95"/>
                  <a:gd name="T10" fmla="*/ 54 w 81"/>
                  <a:gd name="T11" fmla="*/ 24 h 95"/>
                  <a:gd name="T12" fmla="*/ 80 w 81"/>
                  <a:gd name="T13" fmla="*/ 63 h 95"/>
                  <a:gd name="T14" fmla="*/ 62 w 81"/>
                  <a:gd name="T15" fmla="*/ 63 h 95"/>
                  <a:gd name="T16" fmla="*/ 50 w 81"/>
                  <a:gd name="T17" fmla="*/ 77 h 95"/>
                  <a:gd name="T18" fmla="*/ 46 w 81"/>
                  <a:gd name="T19" fmla="*/ 94 h 95"/>
                  <a:gd name="T20" fmla="*/ 46 w 81"/>
                  <a:gd name="T21" fmla="*/ 77 h 95"/>
                  <a:gd name="T22" fmla="*/ 56 w 81"/>
                  <a:gd name="T23" fmla="*/ 60 h 95"/>
                  <a:gd name="T24" fmla="*/ 46 w 81"/>
                  <a:gd name="T25" fmla="*/ 48 h 95"/>
                  <a:gd name="T26" fmla="*/ 37 w 81"/>
                  <a:gd name="T27" fmla="*/ 34 h 95"/>
                  <a:gd name="T28" fmla="*/ 28 w 81"/>
                  <a:gd name="T29" fmla="*/ 26 h 95"/>
                  <a:gd name="T30" fmla="*/ 17 w 81"/>
                  <a:gd name="T31" fmla="*/ 34 h 95"/>
                  <a:gd name="T32" fmla="*/ 17 w 81"/>
                  <a:gd name="T33" fmla="*/ 38 h 95"/>
                  <a:gd name="T34" fmla="*/ 24 w 81"/>
                  <a:gd name="T35" fmla="*/ 44 h 95"/>
                  <a:gd name="T36" fmla="*/ 18 w 81"/>
                  <a:gd name="T37" fmla="*/ 43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5"/>
                  <a:gd name="T59" fmla="*/ 81 w 81"/>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5">
                    <a:moveTo>
                      <a:pt x="18" y="43"/>
                    </a:moveTo>
                    <a:lnTo>
                      <a:pt x="6" y="29"/>
                    </a:lnTo>
                    <a:lnTo>
                      <a:pt x="0" y="8"/>
                    </a:lnTo>
                    <a:lnTo>
                      <a:pt x="4" y="0"/>
                    </a:lnTo>
                    <a:lnTo>
                      <a:pt x="28" y="6"/>
                    </a:lnTo>
                    <a:lnTo>
                      <a:pt x="54" y="24"/>
                    </a:lnTo>
                    <a:lnTo>
                      <a:pt x="80" y="63"/>
                    </a:lnTo>
                    <a:lnTo>
                      <a:pt x="62" y="63"/>
                    </a:lnTo>
                    <a:lnTo>
                      <a:pt x="50" y="77"/>
                    </a:lnTo>
                    <a:lnTo>
                      <a:pt x="46" y="94"/>
                    </a:lnTo>
                    <a:lnTo>
                      <a:pt x="46" y="77"/>
                    </a:lnTo>
                    <a:lnTo>
                      <a:pt x="56" y="60"/>
                    </a:lnTo>
                    <a:lnTo>
                      <a:pt x="46" y="48"/>
                    </a:lnTo>
                    <a:lnTo>
                      <a:pt x="37" y="34"/>
                    </a:lnTo>
                    <a:lnTo>
                      <a:pt x="28" y="26"/>
                    </a:lnTo>
                    <a:lnTo>
                      <a:pt x="17" y="34"/>
                    </a:lnTo>
                    <a:lnTo>
                      <a:pt x="17" y="38"/>
                    </a:lnTo>
                    <a:lnTo>
                      <a:pt x="24" y="44"/>
                    </a:lnTo>
                    <a:lnTo>
                      <a:pt x="18" y="43"/>
                    </a:lnTo>
                  </a:path>
                </a:pathLst>
              </a:custGeom>
              <a:solidFill>
                <a:srgbClr val="000000"/>
              </a:solidFill>
              <a:ln w="9525" cap="rnd">
                <a:noFill/>
                <a:round/>
                <a:headEnd/>
                <a:tailEnd/>
              </a:ln>
            </p:spPr>
            <p:txBody>
              <a:bodyPr/>
              <a:lstStyle/>
              <a:p>
                <a:endParaRPr lang="en-US"/>
              </a:p>
            </p:txBody>
          </p:sp>
          <p:sp>
            <p:nvSpPr>
              <p:cNvPr id="6773" name="Freeform 713"/>
              <p:cNvSpPr>
                <a:spLocks/>
              </p:cNvSpPr>
              <p:nvPr/>
            </p:nvSpPr>
            <p:spPr bwMode="auto">
              <a:xfrm>
                <a:off x="4291" y="3375"/>
                <a:ext cx="21" cy="39"/>
              </a:xfrm>
              <a:custGeom>
                <a:avLst/>
                <a:gdLst>
                  <a:gd name="T0" fmla="*/ 20 w 21"/>
                  <a:gd name="T1" fmla="*/ 7 h 39"/>
                  <a:gd name="T2" fmla="*/ 17 w 21"/>
                  <a:gd name="T3" fmla="*/ 0 h 39"/>
                  <a:gd name="T4" fmla="*/ 12 w 21"/>
                  <a:gd name="T5" fmla="*/ 0 h 39"/>
                  <a:gd name="T6" fmla="*/ 2 w 21"/>
                  <a:gd name="T7" fmla="*/ 10 h 39"/>
                  <a:gd name="T8" fmla="*/ 0 w 21"/>
                  <a:gd name="T9" fmla="*/ 23 h 39"/>
                  <a:gd name="T10" fmla="*/ 1 w 21"/>
                  <a:gd name="T11" fmla="*/ 35 h 39"/>
                  <a:gd name="T12" fmla="*/ 4 w 21"/>
                  <a:gd name="T13" fmla="*/ 38 h 39"/>
                  <a:gd name="T14" fmla="*/ 4 w 21"/>
                  <a:gd name="T15" fmla="*/ 28 h 39"/>
                  <a:gd name="T16" fmla="*/ 4 w 21"/>
                  <a:gd name="T17" fmla="*/ 22 h 39"/>
                  <a:gd name="T18" fmla="*/ 8 w 21"/>
                  <a:gd name="T19" fmla="*/ 12 h 39"/>
                  <a:gd name="T20" fmla="*/ 14 w 21"/>
                  <a:gd name="T21" fmla="*/ 6 h 39"/>
                  <a:gd name="T22" fmla="*/ 20 w 21"/>
                  <a:gd name="T23" fmla="*/ 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39"/>
                  <a:gd name="T38" fmla="*/ 21 w 21"/>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39">
                    <a:moveTo>
                      <a:pt x="20" y="7"/>
                    </a:moveTo>
                    <a:lnTo>
                      <a:pt x="17" y="0"/>
                    </a:lnTo>
                    <a:lnTo>
                      <a:pt x="12" y="0"/>
                    </a:lnTo>
                    <a:lnTo>
                      <a:pt x="2" y="10"/>
                    </a:lnTo>
                    <a:lnTo>
                      <a:pt x="0" y="23"/>
                    </a:lnTo>
                    <a:lnTo>
                      <a:pt x="1" y="35"/>
                    </a:lnTo>
                    <a:lnTo>
                      <a:pt x="4" y="38"/>
                    </a:lnTo>
                    <a:lnTo>
                      <a:pt x="4" y="28"/>
                    </a:lnTo>
                    <a:lnTo>
                      <a:pt x="4" y="22"/>
                    </a:lnTo>
                    <a:lnTo>
                      <a:pt x="8" y="12"/>
                    </a:lnTo>
                    <a:lnTo>
                      <a:pt x="14" y="6"/>
                    </a:lnTo>
                    <a:lnTo>
                      <a:pt x="20" y="7"/>
                    </a:lnTo>
                  </a:path>
                </a:pathLst>
              </a:custGeom>
              <a:solidFill>
                <a:srgbClr val="000000"/>
              </a:solidFill>
              <a:ln w="9525" cap="rnd">
                <a:noFill/>
                <a:round/>
                <a:headEnd/>
                <a:tailEnd/>
              </a:ln>
            </p:spPr>
            <p:txBody>
              <a:bodyPr/>
              <a:lstStyle/>
              <a:p>
                <a:endParaRPr lang="en-US"/>
              </a:p>
            </p:txBody>
          </p:sp>
          <p:sp>
            <p:nvSpPr>
              <p:cNvPr id="6774" name="Freeform 714"/>
              <p:cNvSpPr>
                <a:spLocks/>
              </p:cNvSpPr>
              <p:nvPr/>
            </p:nvSpPr>
            <p:spPr bwMode="auto">
              <a:xfrm>
                <a:off x="4424" y="3195"/>
                <a:ext cx="86" cy="149"/>
              </a:xfrm>
              <a:custGeom>
                <a:avLst/>
                <a:gdLst>
                  <a:gd name="T0" fmla="*/ 47 w 86"/>
                  <a:gd name="T1" fmla="*/ 0 h 149"/>
                  <a:gd name="T2" fmla="*/ 47 w 86"/>
                  <a:gd name="T3" fmla="*/ 4 h 149"/>
                  <a:gd name="T4" fmla="*/ 66 w 86"/>
                  <a:gd name="T5" fmla="*/ 16 h 149"/>
                  <a:gd name="T6" fmla="*/ 75 w 86"/>
                  <a:gd name="T7" fmla="*/ 28 h 149"/>
                  <a:gd name="T8" fmla="*/ 59 w 86"/>
                  <a:gd name="T9" fmla="*/ 16 h 149"/>
                  <a:gd name="T10" fmla="*/ 56 w 86"/>
                  <a:gd name="T11" fmla="*/ 16 h 149"/>
                  <a:gd name="T12" fmla="*/ 52 w 86"/>
                  <a:gd name="T13" fmla="*/ 19 h 149"/>
                  <a:gd name="T14" fmla="*/ 52 w 86"/>
                  <a:gd name="T15" fmla="*/ 22 h 149"/>
                  <a:gd name="T16" fmla="*/ 50 w 86"/>
                  <a:gd name="T17" fmla="*/ 24 h 149"/>
                  <a:gd name="T18" fmla="*/ 44 w 86"/>
                  <a:gd name="T19" fmla="*/ 28 h 149"/>
                  <a:gd name="T20" fmla="*/ 44 w 86"/>
                  <a:gd name="T21" fmla="*/ 31 h 149"/>
                  <a:gd name="T22" fmla="*/ 43 w 86"/>
                  <a:gd name="T23" fmla="*/ 34 h 149"/>
                  <a:gd name="T24" fmla="*/ 42 w 86"/>
                  <a:gd name="T25" fmla="*/ 38 h 149"/>
                  <a:gd name="T26" fmla="*/ 44 w 86"/>
                  <a:gd name="T27" fmla="*/ 42 h 149"/>
                  <a:gd name="T28" fmla="*/ 58 w 86"/>
                  <a:gd name="T29" fmla="*/ 58 h 149"/>
                  <a:gd name="T30" fmla="*/ 62 w 86"/>
                  <a:gd name="T31" fmla="*/ 58 h 149"/>
                  <a:gd name="T32" fmla="*/ 64 w 86"/>
                  <a:gd name="T33" fmla="*/ 56 h 149"/>
                  <a:gd name="T34" fmla="*/ 62 w 86"/>
                  <a:gd name="T35" fmla="*/ 51 h 149"/>
                  <a:gd name="T36" fmla="*/ 67 w 86"/>
                  <a:gd name="T37" fmla="*/ 52 h 149"/>
                  <a:gd name="T38" fmla="*/ 70 w 86"/>
                  <a:gd name="T39" fmla="*/ 52 h 149"/>
                  <a:gd name="T40" fmla="*/ 72 w 86"/>
                  <a:gd name="T41" fmla="*/ 48 h 149"/>
                  <a:gd name="T42" fmla="*/ 70 w 86"/>
                  <a:gd name="T43" fmla="*/ 42 h 149"/>
                  <a:gd name="T44" fmla="*/ 58 w 86"/>
                  <a:gd name="T45" fmla="*/ 26 h 149"/>
                  <a:gd name="T46" fmla="*/ 75 w 86"/>
                  <a:gd name="T47" fmla="*/ 43 h 149"/>
                  <a:gd name="T48" fmla="*/ 80 w 86"/>
                  <a:gd name="T49" fmla="*/ 42 h 149"/>
                  <a:gd name="T50" fmla="*/ 81 w 86"/>
                  <a:gd name="T51" fmla="*/ 36 h 149"/>
                  <a:gd name="T52" fmla="*/ 83 w 86"/>
                  <a:gd name="T53" fmla="*/ 34 h 149"/>
                  <a:gd name="T54" fmla="*/ 80 w 86"/>
                  <a:gd name="T55" fmla="*/ 26 h 149"/>
                  <a:gd name="T56" fmla="*/ 85 w 86"/>
                  <a:gd name="T57" fmla="*/ 34 h 149"/>
                  <a:gd name="T58" fmla="*/ 85 w 86"/>
                  <a:gd name="T59" fmla="*/ 39 h 149"/>
                  <a:gd name="T60" fmla="*/ 81 w 86"/>
                  <a:gd name="T61" fmla="*/ 42 h 149"/>
                  <a:gd name="T62" fmla="*/ 81 w 86"/>
                  <a:gd name="T63" fmla="*/ 48 h 149"/>
                  <a:gd name="T64" fmla="*/ 72 w 86"/>
                  <a:gd name="T65" fmla="*/ 53 h 149"/>
                  <a:gd name="T66" fmla="*/ 58 w 86"/>
                  <a:gd name="T67" fmla="*/ 68 h 149"/>
                  <a:gd name="T68" fmla="*/ 50 w 86"/>
                  <a:gd name="T69" fmla="*/ 83 h 149"/>
                  <a:gd name="T70" fmla="*/ 48 w 86"/>
                  <a:gd name="T71" fmla="*/ 88 h 149"/>
                  <a:gd name="T72" fmla="*/ 52 w 86"/>
                  <a:gd name="T73" fmla="*/ 109 h 149"/>
                  <a:gd name="T74" fmla="*/ 55 w 86"/>
                  <a:gd name="T75" fmla="*/ 128 h 149"/>
                  <a:gd name="T76" fmla="*/ 55 w 86"/>
                  <a:gd name="T77" fmla="*/ 140 h 149"/>
                  <a:gd name="T78" fmla="*/ 52 w 86"/>
                  <a:gd name="T79" fmla="*/ 148 h 149"/>
                  <a:gd name="T80" fmla="*/ 44 w 86"/>
                  <a:gd name="T81" fmla="*/ 141 h 149"/>
                  <a:gd name="T82" fmla="*/ 39 w 86"/>
                  <a:gd name="T83" fmla="*/ 131 h 149"/>
                  <a:gd name="T84" fmla="*/ 31 w 86"/>
                  <a:gd name="T85" fmla="*/ 119 h 149"/>
                  <a:gd name="T86" fmla="*/ 25 w 86"/>
                  <a:gd name="T87" fmla="*/ 103 h 149"/>
                  <a:gd name="T88" fmla="*/ 23 w 86"/>
                  <a:gd name="T89" fmla="*/ 86 h 149"/>
                  <a:gd name="T90" fmla="*/ 17 w 86"/>
                  <a:gd name="T91" fmla="*/ 96 h 149"/>
                  <a:gd name="T92" fmla="*/ 0 w 86"/>
                  <a:gd name="T93" fmla="*/ 109 h 149"/>
                  <a:gd name="T94" fmla="*/ 0 w 86"/>
                  <a:gd name="T95" fmla="*/ 104 h 149"/>
                  <a:gd name="T96" fmla="*/ 11 w 86"/>
                  <a:gd name="T97" fmla="*/ 96 h 149"/>
                  <a:gd name="T98" fmla="*/ 18 w 86"/>
                  <a:gd name="T99" fmla="*/ 87 h 149"/>
                  <a:gd name="T100" fmla="*/ 25 w 86"/>
                  <a:gd name="T101" fmla="*/ 74 h 149"/>
                  <a:gd name="T102" fmla="*/ 29 w 86"/>
                  <a:gd name="T103" fmla="*/ 63 h 149"/>
                  <a:gd name="T104" fmla="*/ 31 w 86"/>
                  <a:gd name="T105" fmla="*/ 41 h 149"/>
                  <a:gd name="T106" fmla="*/ 33 w 86"/>
                  <a:gd name="T107" fmla="*/ 29 h 149"/>
                  <a:gd name="T108" fmla="*/ 36 w 86"/>
                  <a:gd name="T109" fmla="*/ 22 h 149"/>
                  <a:gd name="T110" fmla="*/ 41 w 86"/>
                  <a:gd name="T111" fmla="*/ 17 h 149"/>
                  <a:gd name="T112" fmla="*/ 44 w 86"/>
                  <a:gd name="T113" fmla="*/ 8 h 149"/>
                  <a:gd name="T114" fmla="*/ 43 w 86"/>
                  <a:gd name="T115" fmla="*/ 4 h 149"/>
                  <a:gd name="T116" fmla="*/ 43 w 86"/>
                  <a:gd name="T117" fmla="*/ 0 h 149"/>
                  <a:gd name="T118" fmla="*/ 47 w 86"/>
                  <a:gd name="T119" fmla="*/ 0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149"/>
                  <a:gd name="T182" fmla="*/ 86 w 86"/>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149">
                    <a:moveTo>
                      <a:pt x="47" y="0"/>
                    </a:moveTo>
                    <a:lnTo>
                      <a:pt x="47" y="4"/>
                    </a:lnTo>
                    <a:lnTo>
                      <a:pt x="66" y="16"/>
                    </a:lnTo>
                    <a:lnTo>
                      <a:pt x="75" y="28"/>
                    </a:lnTo>
                    <a:lnTo>
                      <a:pt x="59" y="16"/>
                    </a:lnTo>
                    <a:lnTo>
                      <a:pt x="56" y="16"/>
                    </a:lnTo>
                    <a:lnTo>
                      <a:pt x="52" y="19"/>
                    </a:lnTo>
                    <a:lnTo>
                      <a:pt x="52" y="22"/>
                    </a:lnTo>
                    <a:lnTo>
                      <a:pt x="50" y="24"/>
                    </a:lnTo>
                    <a:lnTo>
                      <a:pt x="44" y="28"/>
                    </a:lnTo>
                    <a:lnTo>
                      <a:pt x="44" y="31"/>
                    </a:lnTo>
                    <a:lnTo>
                      <a:pt x="43" y="34"/>
                    </a:lnTo>
                    <a:lnTo>
                      <a:pt x="42" y="38"/>
                    </a:lnTo>
                    <a:lnTo>
                      <a:pt x="44" y="42"/>
                    </a:lnTo>
                    <a:lnTo>
                      <a:pt x="58" y="58"/>
                    </a:lnTo>
                    <a:lnTo>
                      <a:pt x="62" y="58"/>
                    </a:lnTo>
                    <a:lnTo>
                      <a:pt x="64" y="56"/>
                    </a:lnTo>
                    <a:lnTo>
                      <a:pt x="62" y="51"/>
                    </a:lnTo>
                    <a:lnTo>
                      <a:pt x="67" y="52"/>
                    </a:lnTo>
                    <a:lnTo>
                      <a:pt x="70" y="52"/>
                    </a:lnTo>
                    <a:lnTo>
                      <a:pt x="72" y="48"/>
                    </a:lnTo>
                    <a:lnTo>
                      <a:pt x="70" y="42"/>
                    </a:lnTo>
                    <a:lnTo>
                      <a:pt x="58" y="26"/>
                    </a:lnTo>
                    <a:lnTo>
                      <a:pt x="75" y="43"/>
                    </a:lnTo>
                    <a:lnTo>
                      <a:pt x="80" y="42"/>
                    </a:lnTo>
                    <a:lnTo>
                      <a:pt x="81" y="36"/>
                    </a:lnTo>
                    <a:lnTo>
                      <a:pt x="83" y="34"/>
                    </a:lnTo>
                    <a:lnTo>
                      <a:pt x="80" y="26"/>
                    </a:lnTo>
                    <a:lnTo>
                      <a:pt x="85" y="34"/>
                    </a:lnTo>
                    <a:lnTo>
                      <a:pt x="85" y="39"/>
                    </a:lnTo>
                    <a:lnTo>
                      <a:pt x="81" y="42"/>
                    </a:lnTo>
                    <a:lnTo>
                      <a:pt x="81" y="48"/>
                    </a:lnTo>
                    <a:lnTo>
                      <a:pt x="72" y="53"/>
                    </a:lnTo>
                    <a:lnTo>
                      <a:pt x="58" y="68"/>
                    </a:lnTo>
                    <a:lnTo>
                      <a:pt x="50" y="83"/>
                    </a:lnTo>
                    <a:lnTo>
                      <a:pt x="48" y="88"/>
                    </a:lnTo>
                    <a:lnTo>
                      <a:pt x="52" y="109"/>
                    </a:lnTo>
                    <a:lnTo>
                      <a:pt x="55" y="128"/>
                    </a:lnTo>
                    <a:lnTo>
                      <a:pt x="55" y="140"/>
                    </a:lnTo>
                    <a:lnTo>
                      <a:pt x="52" y="148"/>
                    </a:lnTo>
                    <a:lnTo>
                      <a:pt x="44" y="141"/>
                    </a:lnTo>
                    <a:lnTo>
                      <a:pt x="39" y="131"/>
                    </a:lnTo>
                    <a:lnTo>
                      <a:pt x="31" y="119"/>
                    </a:lnTo>
                    <a:lnTo>
                      <a:pt x="25" y="103"/>
                    </a:lnTo>
                    <a:lnTo>
                      <a:pt x="23" y="86"/>
                    </a:lnTo>
                    <a:lnTo>
                      <a:pt x="17" y="96"/>
                    </a:lnTo>
                    <a:lnTo>
                      <a:pt x="0" y="109"/>
                    </a:lnTo>
                    <a:lnTo>
                      <a:pt x="0" y="104"/>
                    </a:lnTo>
                    <a:lnTo>
                      <a:pt x="11" y="96"/>
                    </a:lnTo>
                    <a:lnTo>
                      <a:pt x="18" y="87"/>
                    </a:lnTo>
                    <a:lnTo>
                      <a:pt x="25" y="74"/>
                    </a:lnTo>
                    <a:lnTo>
                      <a:pt x="29" y="63"/>
                    </a:lnTo>
                    <a:lnTo>
                      <a:pt x="31" y="41"/>
                    </a:lnTo>
                    <a:lnTo>
                      <a:pt x="33" y="29"/>
                    </a:lnTo>
                    <a:lnTo>
                      <a:pt x="36" y="22"/>
                    </a:lnTo>
                    <a:lnTo>
                      <a:pt x="41" y="17"/>
                    </a:lnTo>
                    <a:lnTo>
                      <a:pt x="44" y="8"/>
                    </a:lnTo>
                    <a:lnTo>
                      <a:pt x="43" y="4"/>
                    </a:lnTo>
                    <a:lnTo>
                      <a:pt x="43" y="0"/>
                    </a:lnTo>
                    <a:lnTo>
                      <a:pt x="47" y="0"/>
                    </a:lnTo>
                  </a:path>
                </a:pathLst>
              </a:custGeom>
              <a:solidFill>
                <a:srgbClr val="000000"/>
              </a:solidFill>
              <a:ln w="9525" cap="rnd">
                <a:noFill/>
                <a:round/>
                <a:headEnd/>
                <a:tailEnd/>
              </a:ln>
            </p:spPr>
            <p:txBody>
              <a:bodyPr/>
              <a:lstStyle/>
              <a:p>
                <a:endParaRPr lang="en-US"/>
              </a:p>
            </p:txBody>
          </p:sp>
          <p:sp>
            <p:nvSpPr>
              <p:cNvPr id="6775" name="Freeform 715"/>
              <p:cNvSpPr>
                <a:spLocks/>
              </p:cNvSpPr>
              <p:nvPr/>
            </p:nvSpPr>
            <p:spPr bwMode="auto">
              <a:xfrm>
                <a:off x="4469" y="3194"/>
                <a:ext cx="41" cy="35"/>
              </a:xfrm>
              <a:custGeom>
                <a:avLst/>
                <a:gdLst>
                  <a:gd name="T0" fmla="*/ 0 w 41"/>
                  <a:gd name="T1" fmla="*/ 0 h 35"/>
                  <a:gd name="T2" fmla="*/ 27 w 41"/>
                  <a:gd name="T3" fmla="*/ 12 h 35"/>
                  <a:gd name="T4" fmla="*/ 40 w 41"/>
                  <a:gd name="T5" fmla="*/ 34 h 35"/>
                  <a:gd name="T6" fmla="*/ 38 w 41"/>
                  <a:gd name="T7" fmla="*/ 31 h 35"/>
                  <a:gd name="T8" fmla="*/ 27 w 41"/>
                  <a:gd name="T9" fmla="*/ 12 h 35"/>
                  <a:gd name="T10" fmla="*/ 0 w 41"/>
                  <a:gd name="T11" fmla="*/ 0 h 35"/>
                  <a:gd name="T12" fmla="*/ 0 w 41"/>
                  <a:gd name="T13" fmla="*/ 0 h 35"/>
                  <a:gd name="T14" fmla="*/ 0 60000 65536"/>
                  <a:gd name="T15" fmla="*/ 0 60000 65536"/>
                  <a:gd name="T16" fmla="*/ 0 60000 65536"/>
                  <a:gd name="T17" fmla="*/ 0 60000 65536"/>
                  <a:gd name="T18" fmla="*/ 0 60000 65536"/>
                  <a:gd name="T19" fmla="*/ 0 60000 65536"/>
                  <a:gd name="T20" fmla="*/ 0 60000 65536"/>
                  <a:gd name="T21" fmla="*/ 0 w 41"/>
                  <a:gd name="T22" fmla="*/ 0 h 35"/>
                  <a:gd name="T23" fmla="*/ 41 w 41"/>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5">
                    <a:moveTo>
                      <a:pt x="0" y="0"/>
                    </a:moveTo>
                    <a:lnTo>
                      <a:pt x="27" y="12"/>
                    </a:lnTo>
                    <a:lnTo>
                      <a:pt x="40" y="34"/>
                    </a:lnTo>
                    <a:lnTo>
                      <a:pt x="38" y="31"/>
                    </a:lnTo>
                    <a:lnTo>
                      <a:pt x="27" y="12"/>
                    </a:lnTo>
                    <a:lnTo>
                      <a:pt x="0" y="0"/>
                    </a:lnTo>
                  </a:path>
                </a:pathLst>
              </a:custGeom>
              <a:solidFill>
                <a:srgbClr val="000000"/>
              </a:solidFill>
              <a:ln w="9525" cap="rnd">
                <a:noFill/>
                <a:round/>
                <a:headEnd/>
                <a:tailEnd/>
              </a:ln>
            </p:spPr>
            <p:txBody>
              <a:bodyPr/>
              <a:lstStyle/>
              <a:p>
                <a:endParaRPr lang="en-US"/>
              </a:p>
            </p:txBody>
          </p:sp>
          <p:sp>
            <p:nvSpPr>
              <p:cNvPr id="6776" name="Freeform 716"/>
              <p:cNvSpPr>
                <a:spLocks/>
              </p:cNvSpPr>
              <p:nvPr/>
            </p:nvSpPr>
            <p:spPr bwMode="auto">
              <a:xfrm>
                <a:off x="4476" y="3214"/>
                <a:ext cx="26" cy="30"/>
              </a:xfrm>
              <a:custGeom>
                <a:avLst/>
                <a:gdLst>
                  <a:gd name="T0" fmla="*/ 2 w 26"/>
                  <a:gd name="T1" fmla="*/ 0 h 30"/>
                  <a:gd name="T2" fmla="*/ 25 w 26"/>
                  <a:gd name="T3" fmla="*/ 25 h 30"/>
                  <a:gd name="T4" fmla="*/ 21 w 26"/>
                  <a:gd name="T5" fmla="*/ 29 h 30"/>
                  <a:gd name="T6" fmla="*/ 21 w 26"/>
                  <a:gd name="T7" fmla="*/ 22 h 30"/>
                  <a:gd name="T8" fmla="*/ 4 w 26"/>
                  <a:gd name="T9" fmla="*/ 5 h 30"/>
                  <a:gd name="T10" fmla="*/ 0 w 26"/>
                  <a:gd name="T11" fmla="*/ 3 h 30"/>
                  <a:gd name="T12" fmla="*/ 0 w 26"/>
                  <a:gd name="T13" fmla="*/ 0 h 30"/>
                  <a:gd name="T14" fmla="*/ 2 w 26"/>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30"/>
                  <a:gd name="T26" fmla="*/ 26 w 26"/>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30">
                    <a:moveTo>
                      <a:pt x="2" y="0"/>
                    </a:moveTo>
                    <a:lnTo>
                      <a:pt x="25" y="25"/>
                    </a:lnTo>
                    <a:lnTo>
                      <a:pt x="21" y="29"/>
                    </a:lnTo>
                    <a:lnTo>
                      <a:pt x="21" y="22"/>
                    </a:lnTo>
                    <a:lnTo>
                      <a:pt x="4" y="5"/>
                    </a:lnTo>
                    <a:lnTo>
                      <a:pt x="0" y="3"/>
                    </a:lnTo>
                    <a:lnTo>
                      <a:pt x="0" y="0"/>
                    </a:lnTo>
                    <a:lnTo>
                      <a:pt x="2" y="0"/>
                    </a:lnTo>
                  </a:path>
                </a:pathLst>
              </a:custGeom>
              <a:solidFill>
                <a:srgbClr val="000000"/>
              </a:solidFill>
              <a:ln w="9525" cap="rnd">
                <a:noFill/>
                <a:round/>
                <a:headEnd/>
                <a:tailEnd/>
              </a:ln>
            </p:spPr>
            <p:txBody>
              <a:bodyPr/>
              <a:lstStyle/>
              <a:p>
                <a:endParaRPr lang="en-US"/>
              </a:p>
            </p:txBody>
          </p:sp>
          <p:sp>
            <p:nvSpPr>
              <p:cNvPr id="6777" name="Freeform 717"/>
              <p:cNvSpPr>
                <a:spLocks/>
              </p:cNvSpPr>
              <p:nvPr/>
            </p:nvSpPr>
            <p:spPr bwMode="auto">
              <a:xfrm>
                <a:off x="4468" y="3222"/>
                <a:ext cx="26" cy="27"/>
              </a:xfrm>
              <a:custGeom>
                <a:avLst/>
                <a:gdLst>
                  <a:gd name="T0" fmla="*/ 4 w 26"/>
                  <a:gd name="T1" fmla="*/ 0 h 27"/>
                  <a:gd name="T2" fmla="*/ 4 w 26"/>
                  <a:gd name="T3" fmla="*/ 4 h 27"/>
                  <a:gd name="T4" fmla="*/ 19 w 26"/>
                  <a:gd name="T5" fmla="*/ 21 h 27"/>
                  <a:gd name="T6" fmla="*/ 25 w 26"/>
                  <a:gd name="T7" fmla="*/ 26 h 27"/>
                  <a:gd name="T8" fmla="*/ 23 w 26"/>
                  <a:gd name="T9" fmla="*/ 26 h 27"/>
                  <a:gd name="T10" fmla="*/ 5 w 26"/>
                  <a:gd name="T11" fmla="*/ 8 h 27"/>
                  <a:gd name="T12" fmla="*/ 4 w 26"/>
                  <a:gd name="T13" fmla="*/ 6 h 27"/>
                  <a:gd name="T14" fmla="*/ 1 w 26"/>
                  <a:gd name="T15" fmla="*/ 6 h 27"/>
                  <a:gd name="T16" fmla="*/ 0 w 26"/>
                  <a:gd name="T17" fmla="*/ 2 h 27"/>
                  <a:gd name="T18" fmla="*/ 4 w 26"/>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7"/>
                  <a:gd name="T32" fmla="*/ 26 w 2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7">
                    <a:moveTo>
                      <a:pt x="4" y="0"/>
                    </a:moveTo>
                    <a:lnTo>
                      <a:pt x="4" y="4"/>
                    </a:lnTo>
                    <a:lnTo>
                      <a:pt x="19" y="21"/>
                    </a:lnTo>
                    <a:lnTo>
                      <a:pt x="25" y="26"/>
                    </a:lnTo>
                    <a:lnTo>
                      <a:pt x="23" y="26"/>
                    </a:lnTo>
                    <a:lnTo>
                      <a:pt x="5" y="8"/>
                    </a:lnTo>
                    <a:lnTo>
                      <a:pt x="4" y="6"/>
                    </a:lnTo>
                    <a:lnTo>
                      <a:pt x="1" y="6"/>
                    </a:lnTo>
                    <a:lnTo>
                      <a:pt x="0" y="2"/>
                    </a:lnTo>
                    <a:lnTo>
                      <a:pt x="4" y="0"/>
                    </a:lnTo>
                  </a:path>
                </a:pathLst>
              </a:custGeom>
              <a:solidFill>
                <a:srgbClr val="000000"/>
              </a:solidFill>
              <a:ln w="9525" cap="rnd">
                <a:noFill/>
                <a:round/>
                <a:headEnd/>
                <a:tailEnd/>
              </a:ln>
            </p:spPr>
            <p:txBody>
              <a:bodyPr/>
              <a:lstStyle/>
              <a:p>
                <a:endParaRPr lang="en-US"/>
              </a:p>
            </p:txBody>
          </p:sp>
          <p:sp>
            <p:nvSpPr>
              <p:cNvPr id="6778" name="Freeform 718"/>
              <p:cNvSpPr>
                <a:spLocks/>
              </p:cNvSpPr>
              <p:nvPr/>
            </p:nvSpPr>
            <p:spPr bwMode="auto">
              <a:xfrm>
                <a:off x="4317" y="3394"/>
                <a:ext cx="196" cy="64"/>
              </a:xfrm>
              <a:custGeom>
                <a:avLst/>
                <a:gdLst>
                  <a:gd name="T0" fmla="*/ 20 w 196"/>
                  <a:gd name="T1" fmla="*/ 9 h 64"/>
                  <a:gd name="T2" fmla="*/ 33 w 196"/>
                  <a:gd name="T3" fmla="*/ 9 h 64"/>
                  <a:gd name="T4" fmla="*/ 33 w 196"/>
                  <a:gd name="T5" fmla="*/ 16 h 64"/>
                  <a:gd name="T6" fmla="*/ 17 w 196"/>
                  <a:gd name="T7" fmla="*/ 39 h 64"/>
                  <a:gd name="T8" fmla="*/ 17 w 196"/>
                  <a:gd name="T9" fmla="*/ 44 h 64"/>
                  <a:gd name="T10" fmla="*/ 37 w 196"/>
                  <a:gd name="T11" fmla="*/ 25 h 64"/>
                  <a:gd name="T12" fmla="*/ 37 w 196"/>
                  <a:gd name="T13" fmla="*/ 33 h 64"/>
                  <a:gd name="T14" fmla="*/ 85 w 196"/>
                  <a:gd name="T15" fmla="*/ 36 h 64"/>
                  <a:gd name="T16" fmla="*/ 91 w 196"/>
                  <a:gd name="T17" fmla="*/ 21 h 64"/>
                  <a:gd name="T18" fmla="*/ 97 w 196"/>
                  <a:gd name="T19" fmla="*/ 11 h 64"/>
                  <a:gd name="T20" fmla="*/ 31 w 196"/>
                  <a:gd name="T21" fmla="*/ 1 h 64"/>
                  <a:gd name="T22" fmla="*/ 37 w 196"/>
                  <a:gd name="T23" fmla="*/ 0 h 64"/>
                  <a:gd name="T24" fmla="*/ 101 w 196"/>
                  <a:gd name="T25" fmla="*/ 9 h 64"/>
                  <a:gd name="T26" fmla="*/ 95 w 196"/>
                  <a:gd name="T27" fmla="*/ 16 h 64"/>
                  <a:gd name="T28" fmla="*/ 93 w 196"/>
                  <a:gd name="T29" fmla="*/ 21 h 64"/>
                  <a:gd name="T30" fmla="*/ 128 w 196"/>
                  <a:gd name="T31" fmla="*/ 24 h 64"/>
                  <a:gd name="T32" fmla="*/ 149 w 196"/>
                  <a:gd name="T33" fmla="*/ 16 h 64"/>
                  <a:gd name="T34" fmla="*/ 128 w 196"/>
                  <a:gd name="T35" fmla="*/ 16 h 64"/>
                  <a:gd name="T36" fmla="*/ 102 w 196"/>
                  <a:gd name="T37" fmla="*/ 14 h 64"/>
                  <a:gd name="T38" fmla="*/ 130 w 196"/>
                  <a:gd name="T39" fmla="*/ 16 h 64"/>
                  <a:gd name="T40" fmla="*/ 151 w 196"/>
                  <a:gd name="T41" fmla="*/ 13 h 64"/>
                  <a:gd name="T42" fmla="*/ 171 w 196"/>
                  <a:gd name="T43" fmla="*/ 4 h 64"/>
                  <a:gd name="T44" fmla="*/ 177 w 196"/>
                  <a:gd name="T45" fmla="*/ 4 h 64"/>
                  <a:gd name="T46" fmla="*/ 168 w 196"/>
                  <a:gd name="T47" fmla="*/ 8 h 64"/>
                  <a:gd name="T48" fmla="*/ 168 w 196"/>
                  <a:gd name="T49" fmla="*/ 14 h 64"/>
                  <a:gd name="T50" fmla="*/ 162 w 196"/>
                  <a:gd name="T51" fmla="*/ 16 h 64"/>
                  <a:gd name="T52" fmla="*/ 162 w 196"/>
                  <a:gd name="T53" fmla="*/ 21 h 64"/>
                  <a:gd name="T54" fmla="*/ 168 w 196"/>
                  <a:gd name="T55" fmla="*/ 26 h 64"/>
                  <a:gd name="T56" fmla="*/ 162 w 196"/>
                  <a:gd name="T57" fmla="*/ 29 h 64"/>
                  <a:gd name="T58" fmla="*/ 162 w 196"/>
                  <a:gd name="T59" fmla="*/ 36 h 64"/>
                  <a:gd name="T60" fmla="*/ 166 w 196"/>
                  <a:gd name="T61" fmla="*/ 43 h 64"/>
                  <a:gd name="T62" fmla="*/ 162 w 196"/>
                  <a:gd name="T63" fmla="*/ 41 h 64"/>
                  <a:gd name="T64" fmla="*/ 162 w 196"/>
                  <a:gd name="T65" fmla="*/ 48 h 64"/>
                  <a:gd name="T66" fmla="*/ 173 w 196"/>
                  <a:gd name="T67" fmla="*/ 51 h 64"/>
                  <a:gd name="T68" fmla="*/ 195 w 196"/>
                  <a:gd name="T69" fmla="*/ 48 h 64"/>
                  <a:gd name="T70" fmla="*/ 174 w 196"/>
                  <a:gd name="T71" fmla="*/ 53 h 64"/>
                  <a:gd name="T72" fmla="*/ 151 w 196"/>
                  <a:gd name="T73" fmla="*/ 53 h 64"/>
                  <a:gd name="T74" fmla="*/ 135 w 196"/>
                  <a:gd name="T75" fmla="*/ 51 h 64"/>
                  <a:gd name="T76" fmla="*/ 116 w 196"/>
                  <a:gd name="T77" fmla="*/ 51 h 64"/>
                  <a:gd name="T78" fmla="*/ 90 w 196"/>
                  <a:gd name="T79" fmla="*/ 53 h 64"/>
                  <a:gd name="T80" fmla="*/ 90 w 196"/>
                  <a:gd name="T81" fmla="*/ 60 h 64"/>
                  <a:gd name="T82" fmla="*/ 83 w 196"/>
                  <a:gd name="T83" fmla="*/ 60 h 64"/>
                  <a:gd name="T84" fmla="*/ 76 w 196"/>
                  <a:gd name="T85" fmla="*/ 57 h 64"/>
                  <a:gd name="T86" fmla="*/ 71 w 196"/>
                  <a:gd name="T87" fmla="*/ 57 h 64"/>
                  <a:gd name="T88" fmla="*/ 62 w 196"/>
                  <a:gd name="T89" fmla="*/ 63 h 64"/>
                  <a:gd name="T90" fmla="*/ 28 w 196"/>
                  <a:gd name="T91" fmla="*/ 58 h 64"/>
                  <a:gd name="T92" fmla="*/ 23 w 196"/>
                  <a:gd name="T93" fmla="*/ 51 h 64"/>
                  <a:gd name="T94" fmla="*/ 7 w 196"/>
                  <a:gd name="T95" fmla="*/ 48 h 64"/>
                  <a:gd name="T96" fmla="*/ 0 w 196"/>
                  <a:gd name="T97" fmla="*/ 39 h 64"/>
                  <a:gd name="T98" fmla="*/ 9 w 196"/>
                  <a:gd name="T99" fmla="*/ 28 h 64"/>
                  <a:gd name="T100" fmla="*/ 9 w 196"/>
                  <a:gd name="T101" fmla="*/ 38 h 64"/>
                  <a:gd name="T102" fmla="*/ 25 w 196"/>
                  <a:gd name="T103" fmla="*/ 19 h 64"/>
                  <a:gd name="T104" fmla="*/ 25 w 196"/>
                  <a:gd name="T105" fmla="*/ 13 h 64"/>
                  <a:gd name="T106" fmla="*/ 17 w 196"/>
                  <a:gd name="T107" fmla="*/ 16 h 64"/>
                  <a:gd name="T108" fmla="*/ 20 w 196"/>
                  <a:gd name="T109" fmla="*/ 9 h 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6"/>
                  <a:gd name="T166" fmla="*/ 0 h 64"/>
                  <a:gd name="T167" fmla="*/ 196 w 196"/>
                  <a:gd name="T168" fmla="*/ 64 h 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6" h="64">
                    <a:moveTo>
                      <a:pt x="20" y="9"/>
                    </a:moveTo>
                    <a:lnTo>
                      <a:pt x="33" y="9"/>
                    </a:lnTo>
                    <a:lnTo>
                      <a:pt x="33" y="16"/>
                    </a:lnTo>
                    <a:lnTo>
                      <a:pt x="17" y="39"/>
                    </a:lnTo>
                    <a:lnTo>
                      <a:pt x="17" y="44"/>
                    </a:lnTo>
                    <a:lnTo>
                      <a:pt x="37" y="25"/>
                    </a:lnTo>
                    <a:lnTo>
                      <a:pt x="37" y="33"/>
                    </a:lnTo>
                    <a:lnTo>
                      <a:pt x="85" y="36"/>
                    </a:lnTo>
                    <a:lnTo>
                      <a:pt x="91" y="21"/>
                    </a:lnTo>
                    <a:lnTo>
                      <a:pt x="97" y="11"/>
                    </a:lnTo>
                    <a:lnTo>
                      <a:pt x="31" y="1"/>
                    </a:lnTo>
                    <a:lnTo>
                      <a:pt x="37" y="0"/>
                    </a:lnTo>
                    <a:lnTo>
                      <a:pt x="101" y="9"/>
                    </a:lnTo>
                    <a:lnTo>
                      <a:pt x="95" y="16"/>
                    </a:lnTo>
                    <a:lnTo>
                      <a:pt x="93" y="21"/>
                    </a:lnTo>
                    <a:lnTo>
                      <a:pt x="128" y="24"/>
                    </a:lnTo>
                    <a:lnTo>
                      <a:pt x="149" y="16"/>
                    </a:lnTo>
                    <a:lnTo>
                      <a:pt x="128" y="16"/>
                    </a:lnTo>
                    <a:lnTo>
                      <a:pt x="102" y="14"/>
                    </a:lnTo>
                    <a:lnTo>
                      <a:pt x="130" y="16"/>
                    </a:lnTo>
                    <a:lnTo>
                      <a:pt x="151" y="13"/>
                    </a:lnTo>
                    <a:lnTo>
                      <a:pt x="171" y="4"/>
                    </a:lnTo>
                    <a:lnTo>
                      <a:pt x="177" y="4"/>
                    </a:lnTo>
                    <a:lnTo>
                      <a:pt x="168" y="8"/>
                    </a:lnTo>
                    <a:lnTo>
                      <a:pt x="168" y="14"/>
                    </a:lnTo>
                    <a:lnTo>
                      <a:pt x="162" y="16"/>
                    </a:lnTo>
                    <a:lnTo>
                      <a:pt x="162" y="21"/>
                    </a:lnTo>
                    <a:lnTo>
                      <a:pt x="168" y="26"/>
                    </a:lnTo>
                    <a:lnTo>
                      <a:pt x="162" y="29"/>
                    </a:lnTo>
                    <a:lnTo>
                      <a:pt x="162" y="36"/>
                    </a:lnTo>
                    <a:lnTo>
                      <a:pt x="166" y="43"/>
                    </a:lnTo>
                    <a:lnTo>
                      <a:pt x="162" y="41"/>
                    </a:lnTo>
                    <a:lnTo>
                      <a:pt x="162" y="48"/>
                    </a:lnTo>
                    <a:lnTo>
                      <a:pt x="173" y="51"/>
                    </a:lnTo>
                    <a:lnTo>
                      <a:pt x="195" y="48"/>
                    </a:lnTo>
                    <a:lnTo>
                      <a:pt x="174" y="53"/>
                    </a:lnTo>
                    <a:lnTo>
                      <a:pt x="151" y="53"/>
                    </a:lnTo>
                    <a:lnTo>
                      <a:pt x="135" y="51"/>
                    </a:lnTo>
                    <a:lnTo>
                      <a:pt x="116" y="51"/>
                    </a:lnTo>
                    <a:lnTo>
                      <a:pt x="90" y="53"/>
                    </a:lnTo>
                    <a:lnTo>
                      <a:pt x="90" y="60"/>
                    </a:lnTo>
                    <a:lnTo>
                      <a:pt x="83" y="60"/>
                    </a:lnTo>
                    <a:lnTo>
                      <a:pt x="76" y="57"/>
                    </a:lnTo>
                    <a:lnTo>
                      <a:pt x="71" y="57"/>
                    </a:lnTo>
                    <a:lnTo>
                      <a:pt x="62" y="63"/>
                    </a:lnTo>
                    <a:lnTo>
                      <a:pt x="28" y="58"/>
                    </a:lnTo>
                    <a:lnTo>
                      <a:pt x="23" y="51"/>
                    </a:lnTo>
                    <a:lnTo>
                      <a:pt x="7" y="48"/>
                    </a:lnTo>
                    <a:lnTo>
                      <a:pt x="0" y="39"/>
                    </a:lnTo>
                    <a:lnTo>
                      <a:pt x="9" y="28"/>
                    </a:lnTo>
                    <a:lnTo>
                      <a:pt x="9" y="38"/>
                    </a:lnTo>
                    <a:lnTo>
                      <a:pt x="25" y="19"/>
                    </a:lnTo>
                    <a:lnTo>
                      <a:pt x="25" y="13"/>
                    </a:lnTo>
                    <a:lnTo>
                      <a:pt x="17" y="16"/>
                    </a:lnTo>
                    <a:lnTo>
                      <a:pt x="20" y="9"/>
                    </a:lnTo>
                  </a:path>
                </a:pathLst>
              </a:custGeom>
              <a:solidFill>
                <a:srgbClr val="000000"/>
              </a:solidFill>
              <a:ln w="9525" cap="rnd">
                <a:noFill/>
                <a:round/>
                <a:headEnd/>
                <a:tailEnd/>
              </a:ln>
            </p:spPr>
            <p:txBody>
              <a:bodyPr/>
              <a:lstStyle/>
              <a:p>
                <a:endParaRPr lang="en-US"/>
              </a:p>
            </p:txBody>
          </p:sp>
          <p:sp>
            <p:nvSpPr>
              <p:cNvPr id="6779" name="Freeform 719"/>
              <p:cNvSpPr>
                <a:spLocks/>
              </p:cNvSpPr>
              <p:nvPr/>
            </p:nvSpPr>
            <p:spPr bwMode="auto">
              <a:xfrm>
                <a:off x="4504" y="3400"/>
                <a:ext cx="45" cy="41"/>
              </a:xfrm>
              <a:custGeom>
                <a:avLst/>
                <a:gdLst>
                  <a:gd name="T0" fmla="*/ 0 w 45"/>
                  <a:gd name="T1" fmla="*/ 0 h 41"/>
                  <a:gd name="T2" fmla="*/ 19 w 45"/>
                  <a:gd name="T3" fmla="*/ 5 h 41"/>
                  <a:gd name="T4" fmla="*/ 44 w 45"/>
                  <a:gd name="T5" fmla="*/ 19 h 41"/>
                  <a:gd name="T6" fmla="*/ 44 w 45"/>
                  <a:gd name="T7" fmla="*/ 20 h 41"/>
                  <a:gd name="T8" fmla="*/ 18 w 45"/>
                  <a:gd name="T9" fmla="*/ 22 h 41"/>
                  <a:gd name="T10" fmla="*/ 10 w 45"/>
                  <a:gd name="T11" fmla="*/ 40 h 41"/>
                  <a:gd name="T12" fmla="*/ 10 w 45"/>
                  <a:gd name="T13" fmla="*/ 32 h 41"/>
                  <a:gd name="T14" fmla="*/ 12 w 45"/>
                  <a:gd name="T15" fmla="*/ 27 h 41"/>
                  <a:gd name="T16" fmla="*/ 10 w 45"/>
                  <a:gd name="T17" fmla="*/ 20 h 41"/>
                  <a:gd name="T18" fmla="*/ 37 w 45"/>
                  <a:gd name="T19" fmla="*/ 19 h 41"/>
                  <a:gd name="T20" fmla="*/ 37 w 45"/>
                  <a:gd name="T21" fmla="*/ 16 h 41"/>
                  <a:gd name="T22" fmla="*/ 19 w 45"/>
                  <a:gd name="T23" fmla="*/ 7 h 41"/>
                  <a:gd name="T24" fmla="*/ 0 w 45"/>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1"/>
                  <a:gd name="T41" fmla="*/ 45 w 45"/>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1">
                    <a:moveTo>
                      <a:pt x="0" y="0"/>
                    </a:moveTo>
                    <a:lnTo>
                      <a:pt x="19" y="5"/>
                    </a:lnTo>
                    <a:lnTo>
                      <a:pt x="44" y="19"/>
                    </a:lnTo>
                    <a:lnTo>
                      <a:pt x="44" y="20"/>
                    </a:lnTo>
                    <a:lnTo>
                      <a:pt x="18" y="22"/>
                    </a:lnTo>
                    <a:lnTo>
                      <a:pt x="10" y="40"/>
                    </a:lnTo>
                    <a:lnTo>
                      <a:pt x="10" y="32"/>
                    </a:lnTo>
                    <a:lnTo>
                      <a:pt x="12" y="27"/>
                    </a:lnTo>
                    <a:lnTo>
                      <a:pt x="10" y="20"/>
                    </a:lnTo>
                    <a:lnTo>
                      <a:pt x="37" y="19"/>
                    </a:lnTo>
                    <a:lnTo>
                      <a:pt x="37" y="16"/>
                    </a:lnTo>
                    <a:lnTo>
                      <a:pt x="19" y="7"/>
                    </a:lnTo>
                    <a:lnTo>
                      <a:pt x="0" y="0"/>
                    </a:lnTo>
                  </a:path>
                </a:pathLst>
              </a:custGeom>
              <a:solidFill>
                <a:srgbClr val="000000"/>
              </a:solidFill>
              <a:ln w="9525" cap="rnd">
                <a:noFill/>
                <a:round/>
                <a:headEnd/>
                <a:tailEnd/>
              </a:ln>
            </p:spPr>
            <p:txBody>
              <a:bodyPr/>
              <a:lstStyle/>
              <a:p>
                <a:endParaRPr lang="en-US"/>
              </a:p>
            </p:txBody>
          </p:sp>
          <p:sp>
            <p:nvSpPr>
              <p:cNvPr id="6780" name="Freeform 720"/>
              <p:cNvSpPr>
                <a:spLocks/>
              </p:cNvSpPr>
              <p:nvPr/>
            </p:nvSpPr>
            <p:spPr bwMode="auto">
              <a:xfrm>
                <a:off x="4535" y="3421"/>
                <a:ext cx="17" cy="17"/>
              </a:xfrm>
              <a:custGeom>
                <a:avLst/>
                <a:gdLst>
                  <a:gd name="T0" fmla="*/ 5 w 17"/>
                  <a:gd name="T1" fmla="*/ 0 h 17"/>
                  <a:gd name="T2" fmla="*/ 10 w 17"/>
                  <a:gd name="T3" fmla="*/ 3 h 17"/>
                  <a:gd name="T4" fmla="*/ 16 w 17"/>
                  <a:gd name="T5" fmla="*/ 16 h 17"/>
                  <a:gd name="T6" fmla="*/ 8 w 17"/>
                  <a:gd name="T7" fmla="*/ 8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0" y="3"/>
                    </a:lnTo>
                    <a:lnTo>
                      <a:pt x="16" y="16"/>
                    </a:lnTo>
                    <a:lnTo>
                      <a:pt x="8" y="8"/>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6781" name="Freeform 721"/>
              <p:cNvSpPr>
                <a:spLocks/>
              </p:cNvSpPr>
              <p:nvPr/>
            </p:nvSpPr>
            <p:spPr bwMode="auto">
              <a:xfrm>
                <a:off x="4481" y="3388"/>
                <a:ext cx="26" cy="17"/>
              </a:xfrm>
              <a:custGeom>
                <a:avLst/>
                <a:gdLst>
                  <a:gd name="T0" fmla="*/ 15 w 26"/>
                  <a:gd name="T1" fmla="*/ 11 h 17"/>
                  <a:gd name="T2" fmla="*/ 0 w 26"/>
                  <a:gd name="T3" fmla="*/ 0 h 17"/>
                  <a:gd name="T4" fmla="*/ 1 w 26"/>
                  <a:gd name="T5" fmla="*/ 0 h 17"/>
                  <a:gd name="T6" fmla="*/ 25 w 26"/>
                  <a:gd name="T7" fmla="*/ 16 h 17"/>
                  <a:gd name="T8" fmla="*/ 0 60000 65536"/>
                  <a:gd name="T9" fmla="*/ 0 60000 65536"/>
                  <a:gd name="T10" fmla="*/ 0 60000 65536"/>
                  <a:gd name="T11" fmla="*/ 0 60000 65536"/>
                  <a:gd name="T12" fmla="*/ 0 w 26"/>
                  <a:gd name="T13" fmla="*/ 0 h 17"/>
                  <a:gd name="T14" fmla="*/ 26 w 26"/>
                  <a:gd name="T15" fmla="*/ 17 h 17"/>
                </a:gdLst>
                <a:ahLst/>
                <a:cxnLst>
                  <a:cxn ang="T8">
                    <a:pos x="T0" y="T1"/>
                  </a:cxn>
                  <a:cxn ang="T9">
                    <a:pos x="T2" y="T3"/>
                  </a:cxn>
                  <a:cxn ang="T10">
                    <a:pos x="T4" y="T5"/>
                  </a:cxn>
                  <a:cxn ang="T11">
                    <a:pos x="T6" y="T7"/>
                  </a:cxn>
                </a:cxnLst>
                <a:rect l="T12" t="T13" r="T14" b="T15"/>
                <a:pathLst>
                  <a:path w="26" h="17">
                    <a:moveTo>
                      <a:pt x="15" y="11"/>
                    </a:moveTo>
                    <a:lnTo>
                      <a:pt x="0" y="0"/>
                    </a:lnTo>
                    <a:lnTo>
                      <a:pt x="1" y="0"/>
                    </a:lnTo>
                    <a:lnTo>
                      <a:pt x="25" y="16"/>
                    </a:lnTo>
                  </a:path>
                </a:pathLst>
              </a:custGeom>
              <a:noFill/>
              <a:ln w="12700" cap="rnd">
                <a:solidFill>
                  <a:srgbClr val="000000"/>
                </a:solidFill>
                <a:round/>
                <a:headEnd type="none" w="sm" len="sm"/>
                <a:tailEnd type="none" w="sm" len="sm"/>
              </a:ln>
            </p:spPr>
            <p:txBody>
              <a:bodyPr/>
              <a:lstStyle/>
              <a:p>
                <a:endParaRPr lang="en-US"/>
              </a:p>
            </p:txBody>
          </p:sp>
          <p:sp>
            <p:nvSpPr>
              <p:cNvPr id="6782" name="Freeform 722"/>
              <p:cNvSpPr>
                <a:spLocks/>
              </p:cNvSpPr>
              <p:nvPr/>
            </p:nvSpPr>
            <p:spPr bwMode="auto">
              <a:xfrm>
                <a:off x="5279" y="3215"/>
                <a:ext cx="73" cy="89"/>
              </a:xfrm>
              <a:custGeom>
                <a:avLst/>
                <a:gdLst>
                  <a:gd name="T0" fmla="*/ 64 w 73"/>
                  <a:gd name="T1" fmla="*/ 0 h 89"/>
                  <a:gd name="T2" fmla="*/ 54 w 73"/>
                  <a:gd name="T3" fmla="*/ 2 h 89"/>
                  <a:gd name="T4" fmla="*/ 38 w 73"/>
                  <a:gd name="T5" fmla="*/ 12 h 89"/>
                  <a:gd name="T6" fmla="*/ 22 w 73"/>
                  <a:gd name="T7" fmla="*/ 28 h 89"/>
                  <a:gd name="T8" fmla="*/ 10 w 73"/>
                  <a:gd name="T9" fmla="*/ 44 h 89"/>
                  <a:gd name="T10" fmla="*/ 4 w 73"/>
                  <a:gd name="T11" fmla="*/ 40 h 89"/>
                  <a:gd name="T12" fmla="*/ 5 w 73"/>
                  <a:gd name="T13" fmla="*/ 50 h 89"/>
                  <a:gd name="T14" fmla="*/ 0 w 73"/>
                  <a:gd name="T15" fmla="*/ 64 h 89"/>
                  <a:gd name="T16" fmla="*/ 16 w 73"/>
                  <a:gd name="T17" fmla="*/ 73 h 89"/>
                  <a:gd name="T18" fmla="*/ 33 w 73"/>
                  <a:gd name="T19" fmla="*/ 88 h 89"/>
                  <a:gd name="T20" fmla="*/ 33 w 73"/>
                  <a:gd name="T21" fmla="*/ 85 h 89"/>
                  <a:gd name="T22" fmla="*/ 16 w 73"/>
                  <a:gd name="T23" fmla="*/ 70 h 89"/>
                  <a:gd name="T24" fmla="*/ 5 w 73"/>
                  <a:gd name="T25" fmla="*/ 64 h 89"/>
                  <a:gd name="T26" fmla="*/ 10 w 73"/>
                  <a:gd name="T27" fmla="*/ 50 h 89"/>
                  <a:gd name="T28" fmla="*/ 21 w 73"/>
                  <a:gd name="T29" fmla="*/ 32 h 89"/>
                  <a:gd name="T30" fmla="*/ 33 w 73"/>
                  <a:gd name="T31" fmla="*/ 21 h 89"/>
                  <a:gd name="T32" fmla="*/ 46 w 73"/>
                  <a:gd name="T33" fmla="*/ 11 h 89"/>
                  <a:gd name="T34" fmla="*/ 60 w 73"/>
                  <a:gd name="T35" fmla="*/ 6 h 89"/>
                  <a:gd name="T36" fmla="*/ 48 w 73"/>
                  <a:gd name="T37" fmla="*/ 24 h 89"/>
                  <a:gd name="T38" fmla="*/ 40 w 73"/>
                  <a:gd name="T39" fmla="*/ 43 h 89"/>
                  <a:gd name="T40" fmla="*/ 36 w 73"/>
                  <a:gd name="T41" fmla="*/ 76 h 89"/>
                  <a:gd name="T42" fmla="*/ 43 w 73"/>
                  <a:gd name="T43" fmla="*/ 40 h 89"/>
                  <a:gd name="T44" fmla="*/ 54 w 73"/>
                  <a:gd name="T45" fmla="*/ 16 h 89"/>
                  <a:gd name="T46" fmla="*/ 72 w 73"/>
                  <a:gd name="T47" fmla="*/ 1 h 89"/>
                  <a:gd name="T48" fmla="*/ 64 w 73"/>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89"/>
                  <a:gd name="T77" fmla="*/ 73 w 73"/>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89">
                    <a:moveTo>
                      <a:pt x="64" y="0"/>
                    </a:moveTo>
                    <a:lnTo>
                      <a:pt x="54" y="2"/>
                    </a:lnTo>
                    <a:lnTo>
                      <a:pt x="38" y="12"/>
                    </a:lnTo>
                    <a:lnTo>
                      <a:pt x="22" y="28"/>
                    </a:lnTo>
                    <a:lnTo>
                      <a:pt x="10" y="44"/>
                    </a:lnTo>
                    <a:lnTo>
                      <a:pt x="4" y="40"/>
                    </a:lnTo>
                    <a:lnTo>
                      <a:pt x="5" y="50"/>
                    </a:lnTo>
                    <a:lnTo>
                      <a:pt x="0" y="64"/>
                    </a:lnTo>
                    <a:lnTo>
                      <a:pt x="16" y="73"/>
                    </a:lnTo>
                    <a:lnTo>
                      <a:pt x="33" y="88"/>
                    </a:lnTo>
                    <a:lnTo>
                      <a:pt x="33" y="85"/>
                    </a:lnTo>
                    <a:lnTo>
                      <a:pt x="16" y="70"/>
                    </a:lnTo>
                    <a:lnTo>
                      <a:pt x="5" y="64"/>
                    </a:lnTo>
                    <a:lnTo>
                      <a:pt x="10" y="50"/>
                    </a:lnTo>
                    <a:lnTo>
                      <a:pt x="21" y="32"/>
                    </a:lnTo>
                    <a:lnTo>
                      <a:pt x="33" y="21"/>
                    </a:lnTo>
                    <a:lnTo>
                      <a:pt x="46" y="11"/>
                    </a:lnTo>
                    <a:lnTo>
                      <a:pt x="60" y="6"/>
                    </a:lnTo>
                    <a:lnTo>
                      <a:pt x="48" y="24"/>
                    </a:lnTo>
                    <a:lnTo>
                      <a:pt x="40" y="43"/>
                    </a:lnTo>
                    <a:lnTo>
                      <a:pt x="36" y="76"/>
                    </a:lnTo>
                    <a:lnTo>
                      <a:pt x="43" y="40"/>
                    </a:lnTo>
                    <a:lnTo>
                      <a:pt x="54" y="16"/>
                    </a:lnTo>
                    <a:lnTo>
                      <a:pt x="72" y="1"/>
                    </a:lnTo>
                    <a:lnTo>
                      <a:pt x="64" y="0"/>
                    </a:lnTo>
                  </a:path>
                </a:pathLst>
              </a:custGeom>
              <a:solidFill>
                <a:srgbClr val="000000"/>
              </a:solidFill>
              <a:ln w="9525" cap="rnd">
                <a:noFill/>
                <a:round/>
                <a:headEnd/>
                <a:tailEnd/>
              </a:ln>
            </p:spPr>
            <p:txBody>
              <a:bodyPr/>
              <a:lstStyle/>
              <a:p>
                <a:endParaRPr lang="en-US"/>
              </a:p>
            </p:txBody>
          </p:sp>
          <p:sp>
            <p:nvSpPr>
              <p:cNvPr id="6783" name="Freeform 723"/>
              <p:cNvSpPr>
                <a:spLocks/>
              </p:cNvSpPr>
              <p:nvPr/>
            </p:nvSpPr>
            <p:spPr bwMode="auto">
              <a:xfrm>
                <a:off x="5286" y="3284"/>
                <a:ext cx="42" cy="145"/>
              </a:xfrm>
              <a:custGeom>
                <a:avLst/>
                <a:gdLst>
                  <a:gd name="T0" fmla="*/ 0 w 42"/>
                  <a:gd name="T1" fmla="*/ 0 h 145"/>
                  <a:gd name="T2" fmla="*/ 4 w 42"/>
                  <a:gd name="T3" fmla="*/ 9 h 145"/>
                  <a:gd name="T4" fmla="*/ 4 w 42"/>
                  <a:gd name="T5" fmla="*/ 17 h 145"/>
                  <a:gd name="T6" fmla="*/ 9 w 42"/>
                  <a:gd name="T7" fmla="*/ 24 h 145"/>
                  <a:gd name="T8" fmla="*/ 9 w 42"/>
                  <a:gd name="T9" fmla="*/ 33 h 145"/>
                  <a:gd name="T10" fmla="*/ 13 w 42"/>
                  <a:gd name="T11" fmla="*/ 54 h 145"/>
                  <a:gd name="T12" fmla="*/ 21 w 42"/>
                  <a:gd name="T13" fmla="*/ 92 h 145"/>
                  <a:gd name="T14" fmla="*/ 27 w 42"/>
                  <a:gd name="T15" fmla="*/ 123 h 145"/>
                  <a:gd name="T16" fmla="*/ 18 w 42"/>
                  <a:gd name="T17" fmla="*/ 144 h 145"/>
                  <a:gd name="T18" fmla="*/ 33 w 42"/>
                  <a:gd name="T19" fmla="*/ 119 h 145"/>
                  <a:gd name="T20" fmla="*/ 41 w 42"/>
                  <a:gd name="T21" fmla="*/ 87 h 145"/>
                  <a:gd name="T22" fmla="*/ 30 w 42"/>
                  <a:gd name="T23" fmla="*/ 117 h 145"/>
                  <a:gd name="T24" fmla="*/ 10 w 42"/>
                  <a:gd name="T25" fmla="*/ 36 h 145"/>
                  <a:gd name="T26" fmla="*/ 10 w 42"/>
                  <a:gd name="T27" fmla="*/ 30 h 145"/>
                  <a:gd name="T28" fmla="*/ 15 w 42"/>
                  <a:gd name="T29" fmla="*/ 24 h 145"/>
                  <a:gd name="T30" fmla="*/ 9 w 42"/>
                  <a:gd name="T31" fmla="*/ 19 h 145"/>
                  <a:gd name="T32" fmla="*/ 7 w 42"/>
                  <a:gd name="T33" fmla="*/ 12 h 145"/>
                  <a:gd name="T34" fmla="*/ 7 w 42"/>
                  <a:gd name="T35" fmla="*/ 2 h 145"/>
                  <a:gd name="T36" fmla="*/ 0 w 42"/>
                  <a:gd name="T37" fmla="*/ 0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145"/>
                  <a:gd name="T59" fmla="*/ 42 w 42"/>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145">
                    <a:moveTo>
                      <a:pt x="0" y="0"/>
                    </a:moveTo>
                    <a:lnTo>
                      <a:pt x="4" y="9"/>
                    </a:lnTo>
                    <a:lnTo>
                      <a:pt x="4" y="17"/>
                    </a:lnTo>
                    <a:lnTo>
                      <a:pt x="9" y="24"/>
                    </a:lnTo>
                    <a:lnTo>
                      <a:pt x="9" y="33"/>
                    </a:lnTo>
                    <a:lnTo>
                      <a:pt x="13" y="54"/>
                    </a:lnTo>
                    <a:lnTo>
                      <a:pt x="21" y="92"/>
                    </a:lnTo>
                    <a:lnTo>
                      <a:pt x="27" y="123"/>
                    </a:lnTo>
                    <a:lnTo>
                      <a:pt x="18" y="144"/>
                    </a:lnTo>
                    <a:lnTo>
                      <a:pt x="33" y="119"/>
                    </a:lnTo>
                    <a:lnTo>
                      <a:pt x="41" y="87"/>
                    </a:lnTo>
                    <a:lnTo>
                      <a:pt x="30" y="117"/>
                    </a:lnTo>
                    <a:lnTo>
                      <a:pt x="10" y="36"/>
                    </a:lnTo>
                    <a:lnTo>
                      <a:pt x="10" y="30"/>
                    </a:lnTo>
                    <a:lnTo>
                      <a:pt x="15" y="24"/>
                    </a:lnTo>
                    <a:lnTo>
                      <a:pt x="9" y="19"/>
                    </a:lnTo>
                    <a:lnTo>
                      <a:pt x="7" y="12"/>
                    </a:lnTo>
                    <a:lnTo>
                      <a:pt x="7" y="2"/>
                    </a:lnTo>
                    <a:lnTo>
                      <a:pt x="0" y="0"/>
                    </a:lnTo>
                  </a:path>
                </a:pathLst>
              </a:custGeom>
              <a:solidFill>
                <a:srgbClr val="000000"/>
              </a:solidFill>
              <a:ln w="9525" cap="rnd">
                <a:noFill/>
                <a:round/>
                <a:headEnd/>
                <a:tailEnd/>
              </a:ln>
            </p:spPr>
            <p:txBody>
              <a:bodyPr/>
              <a:lstStyle/>
              <a:p>
                <a:endParaRPr lang="en-US"/>
              </a:p>
            </p:txBody>
          </p:sp>
          <p:sp>
            <p:nvSpPr>
              <p:cNvPr id="6784" name="Freeform 724"/>
              <p:cNvSpPr>
                <a:spLocks/>
              </p:cNvSpPr>
              <p:nvPr/>
            </p:nvSpPr>
            <p:spPr bwMode="auto">
              <a:xfrm>
                <a:off x="5313" y="3264"/>
                <a:ext cx="62" cy="102"/>
              </a:xfrm>
              <a:custGeom>
                <a:avLst/>
                <a:gdLst>
                  <a:gd name="T0" fmla="*/ 2 w 62"/>
                  <a:gd name="T1" fmla="*/ 34 h 102"/>
                  <a:gd name="T2" fmla="*/ 0 w 62"/>
                  <a:gd name="T3" fmla="*/ 59 h 102"/>
                  <a:gd name="T4" fmla="*/ 4 w 62"/>
                  <a:gd name="T5" fmla="*/ 69 h 102"/>
                  <a:gd name="T6" fmla="*/ 0 w 62"/>
                  <a:gd name="T7" fmla="*/ 84 h 102"/>
                  <a:gd name="T8" fmla="*/ 2 w 62"/>
                  <a:gd name="T9" fmla="*/ 99 h 102"/>
                  <a:gd name="T10" fmla="*/ 10 w 62"/>
                  <a:gd name="T11" fmla="*/ 101 h 102"/>
                  <a:gd name="T12" fmla="*/ 10 w 62"/>
                  <a:gd name="T13" fmla="*/ 89 h 102"/>
                  <a:gd name="T14" fmla="*/ 23 w 62"/>
                  <a:gd name="T15" fmla="*/ 64 h 102"/>
                  <a:gd name="T16" fmla="*/ 10 w 62"/>
                  <a:gd name="T17" fmla="*/ 71 h 102"/>
                  <a:gd name="T18" fmla="*/ 10 w 62"/>
                  <a:gd name="T19" fmla="*/ 62 h 102"/>
                  <a:gd name="T20" fmla="*/ 34 w 62"/>
                  <a:gd name="T21" fmla="*/ 24 h 102"/>
                  <a:gd name="T22" fmla="*/ 49 w 62"/>
                  <a:gd name="T23" fmla="*/ 17 h 102"/>
                  <a:gd name="T24" fmla="*/ 49 w 62"/>
                  <a:gd name="T25" fmla="*/ 8 h 102"/>
                  <a:gd name="T26" fmla="*/ 61 w 62"/>
                  <a:gd name="T27" fmla="*/ 1 h 102"/>
                  <a:gd name="T28" fmla="*/ 49 w 62"/>
                  <a:gd name="T29" fmla="*/ 0 h 102"/>
                  <a:gd name="T30" fmla="*/ 37 w 62"/>
                  <a:gd name="T31" fmla="*/ 5 h 102"/>
                  <a:gd name="T32" fmla="*/ 26 w 62"/>
                  <a:gd name="T33" fmla="*/ 15 h 102"/>
                  <a:gd name="T34" fmla="*/ 2 w 62"/>
                  <a:gd name="T35" fmla="*/ 51 h 102"/>
                  <a:gd name="T36" fmla="*/ 2 w 62"/>
                  <a:gd name="T37" fmla="*/ 34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102"/>
                  <a:gd name="T59" fmla="*/ 62 w 62"/>
                  <a:gd name="T60" fmla="*/ 102 h 1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102">
                    <a:moveTo>
                      <a:pt x="2" y="34"/>
                    </a:moveTo>
                    <a:lnTo>
                      <a:pt x="0" y="59"/>
                    </a:lnTo>
                    <a:lnTo>
                      <a:pt x="4" y="69"/>
                    </a:lnTo>
                    <a:lnTo>
                      <a:pt x="0" y="84"/>
                    </a:lnTo>
                    <a:lnTo>
                      <a:pt x="2" y="99"/>
                    </a:lnTo>
                    <a:lnTo>
                      <a:pt x="10" y="101"/>
                    </a:lnTo>
                    <a:lnTo>
                      <a:pt x="10" y="89"/>
                    </a:lnTo>
                    <a:lnTo>
                      <a:pt x="23" y="64"/>
                    </a:lnTo>
                    <a:lnTo>
                      <a:pt x="10" y="71"/>
                    </a:lnTo>
                    <a:lnTo>
                      <a:pt x="10" y="62"/>
                    </a:lnTo>
                    <a:lnTo>
                      <a:pt x="34" y="24"/>
                    </a:lnTo>
                    <a:lnTo>
                      <a:pt x="49" y="17"/>
                    </a:lnTo>
                    <a:lnTo>
                      <a:pt x="49" y="8"/>
                    </a:lnTo>
                    <a:lnTo>
                      <a:pt x="61" y="1"/>
                    </a:lnTo>
                    <a:lnTo>
                      <a:pt x="49" y="0"/>
                    </a:lnTo>
                    <a:lnTo>
                      <a:pt x="37" y="5"/>
                    </a:lnTo>
                    <a:lnTo>
                      <a:pt x="26" y="15"/>
                    </a:lnTo>
                    <a:lnTo>
                      <a:pt x="2" y="51"/>
                    </a:lnTo>
                    <a:lnTo>
                      <a:pt x="2" y="34"/>
                    </a:lnTo>
                  </a:path>
                </a:pathLst>
              </a:custGeom>
              <a:solidFill>
                <a:srgbClr val="000000"/>
              </a:solidFill>
              <a:ln w="9525" cap="rnd">
                <a:noFill/>
                <a:round/>
                <a:headEnd/>
                <a:tailEnd/>
              </a:ln>
            </p:spPr>
            <p:txBody>
              <a:bodyPr/>
              <a:lstStyle/>
              <a:p>
                <a:endParaRPr lang="en-US"/>
              </a:p>
            </p:txBody>
          </p:sp>
          <p:sp>
            <p:nvSpPr>
              <p:cNvPr id="6785" name="Freeform 725"/>
              <p:cNvSpPr>
                <a:spLocks/>
              </p:cNvSpPr>
              <p:nvPr/>
            </p:nvSpPr>
            <p:spPr bwMode="auto">
              <a:xfrm>
                <a:off x="5120" y="3217"/>
                <a:ext cx="441" cy="366"/>
              </a:xfrm>
              <a:custGeom>
                <a:avLst/>
                <a:gdLst>
                  <a:gd name="T0" fmla="*/ 270 w 441"/>
                  <a:gd name="T1" fmla="*/ 53 h 366"/>
                  <a:gd name="T2" fmla="*/ 254 w 441"/>
                  <a:gd name="T3" fmla="*/ 76 h 366"/>
                  <a:gd name="T4" fmla="*/ 220 w 441"/>
                  <a:gd name="T5" fmla="*/ 108 h 366"/>
                  <a:gd name="T6" fmla="*/ 284 w 441"/>
                  <a:gd name="T7" fmla="*/ 76 h 366"/>
                  <a:gd name="T8" fmla="*/ 315 w 441"/>
                  <a:gd name="T9" fmla="*/ 90 h 366"/>
                  <a:gd name="T10" fmla="*/ 308 w 441"/>
                  <a:gd name="T11" fmla="*/ 123 h 366"/>
                  <a:gd name="T12" fmla="*/ 326 w 441"/>
                  <a:gd name="T13" fmla="*/ 122 h 366"/>
                  <a:gd name="T14" fmla="*/ 307 w 441"/>
                  <a:gd name="T15" fmla="*/ 183 h 366"/>
                  <a:gd name="T16" fmla="*/ 261 w 441"/>
                  <a:gd name="T17" fmla="*/ 235 h 366"/>
                  <a:gd name="T18" fmla="*/ 213 w 441"/>
                  <a:gd name="T19" fmla="*/ 244 h 366"/>
                  <a:gd name="T20" fmla="*/ 205 w 441"/>
                  <a:gd name="T21" fmla="*/ 250 h 366"/>
                  <a:gd name="T22" fmla="*/ 193 w 441"/>
                  <a:gd name="T23" fmla="*/ 265 h 366"/>
                  <a:gd name="T24" fmla="*/ 180 w 441"/>
                  <a:gd name="T25" fmla="*/ 215 h 366"/>
                  <a:gd name="T26" fmla="*/ 184 w 441"/>
                  <a:gd name="T27" fmla="*/ 270 h 366"/>
                  <a:gd name="T28" fmla="*/ 161 w 441"/>
                  <a:gd name="T29" fmla="*/ 279 h 366"/>
                  <a:gd name="T30" fmla="*/ 158 w 441"/>
                  <a:gd name="T31" fmla="*/ 228 h 366"/>
                  <a:gd name="T32" fmla="*/ 115 w 441"/>
                  <a:gd name="T33" fmla="*/ 230 h 366"/>
                  <a:gd name="T34" fmla="*/ 94 w 441"/>
                  <a:gd name="T35" fmla="*/ 213 h 366"/>
                  <a:gd name="T36" fmla="*/ 74 w 441"/>
                  <a:gd name="T37" fmla="*/ 213 h 366"/>
                  <a:gd name="T38" fmla="*/ 77 w 441"/>
                  <a:gd name="T39" fmla="*/ 215 h 366"/>
                  <a:gd name="T40" fmla="*/ 86 w 441"/>
                  <a:gd name="T41" fmla="*/ 230 h 366"/>
                  <a:gd name="T42" fmla="*/ 77 w 441"/>
                  <a:gd name="T43" fmla="*/ 241 h 366"/>
                  <a:gd name="T44" fmla="*/ 58 w 441"/>
                  <a:gd name="T45" fmla="*/ 241 h 366"/>
                  <a:gd name="T46" fmla="*/ 41 w 441"/>
                  <a:gd name="T47" fmla="*/ 235 h 366"/>
                  <a:gd name="T48" fmla="*/ 4 w 441"/>
                  <a:gd name="T49" fmla="*/ 244 h 366"/>
                  <a:gd name="T50" fmla="*/ 3 w 441"/>
                  <a:gd name="T51" fmla="*/ 245 h 366"/>
                  <a:gd name="T52" fmla="*/ 37 w 441"/>
                  <a:gd name="T53" fmla="*/ 247 h 366"/>
                  <a:gd name="T54" fmla="*/ 53 w 441"/>
                  <a:gd name="T55" fmla="*/ 258 h 366"/>
                  <a:gd name="T56" fmla="*/ 68 w 441"/>
                  <a:gd name="T57" fmla="*/ 267 h 366"/>
                  <a:gd name="T58" fmla="*/ 80 w 441"/>
                  <a:gd name="T59" fmla="*/ 272 h 366"/>
                  <a:gd name="T60" fmla="*/ 91 w 441"/>
                  <a:gd name="T61" fmla="*/ 293 h 366"/>
                  <a:gd name="T62" fmla="*/ 131 w 441"/>
                  <a:gd name="T63" fmla="*/ 297 h 366"/>
                  <a:gd name="T64" fmla="*/ 184 w 441"/>
                  <a:gd name="T65" fmla="*/ 312 h 366"/>
                  <a:gd name="T66" fmla="*/ 236 w 441"/>
                  <a:gd name="T67" fmla="*/ 308 h 366"/>
                  <a:gd name="T68" fmla="*/ 257 w 441"/>
                  <a:gd name="T69" fmla="*/ 279 h 366"/>
                  <a:gd name="T70" fmla="*/ 324 w 441"/>
                  <a:gd name="T71" fmla="*/ 196 h 366"/>
                  <a:gd name="T72" fmla="*/ 275 w 441"/>
                  <a:gd name="T73" fmla="*/ 278 h 366"/>
                  <a:gd name="T74" fmla="*/ 259 w 441"/>
                  <a:gd name="T75" fmla="*/ 305 h 366"/>
                  <a:gd name="T76" fmla="*/ 203 w 441"/>
                  <a:gd name="T77" fmla="*/ 318 h 366"/>
                  <a:gd name="T78" fmla="*/ 234 w 441"/>
                  <a:gd name="T79" fmla="*/ 359 h 366"/>
                  <a:gd name="T80" fmla="*/ 296 w 441"/>
                  <a:gd name="T81" fmla="*/ 344 h 366"/>
                  <a:gd name="T82" fmla="*/ 315 w 441"/>
                  <a:gd name="T83" fmla="*/ 335 h 366"/>
                  <a:gd name="T84" fmla="*/ 427 w 441"/>
                  <a:gd name="T85" fmla="*/ 210 h 366"/>
                  <a:gd name="T86" fmla="*/ 418 w 441"/>
                  <a:gd name="T87" fmla="*/ 165 h 366"/>
                  <a:gd name="T88" fmla="*/ 418 w 441"/>
                  <a:gd name="T89" fmla="*/ 205 h 366"/>
                  <a:gd name="T90" fmla="*/ 334 w 441"/>
                  <a:gd name="T91" fmla="*/ 192 h 366"/>
                  <a:gd name="T92" fmla="*/ 377 w 441"/>
                  <a:gd name="T93" fmla="*/ 175 h 366"/>
                  <a:gd name="T94" fmla="*/ 346 w 441"/>
                  <a:gd name="T95" fmla="*/ 150 h 366"/>
                  <a:gd name="T96" fmla="*/ 396 w 441"/>
                  <a:gd name="T97" fmla="*/ 136 h 366"/>
                  <a:gd name="T98" fmla="*/ 396 w 441"/>
                  <a:gd name="T99" fmla="*/ 128 h 366"/>
                  <a:gd name="T100" fmla="*/ 366 w 441"/>
                  <a:gd name="T101" fmla="*/ 86 h 366"/>
                  <a:gd name="T102" fmla="*/ 299 w 441"/>
                  <a:gd name="T103" fmla="*/ 14 h 366"/>
                  <a:gd name="T104" fmla="*/ 293 w 441"/>
                  <a:gd name="T105" fmla="*/ 14 h 366"/>
                  <a:gd name="T106" fmla="*/ 379 w 441"/>
                  <a:gd name="T107" fmla="*/ 116 h 366"/>
                  <a:gd name="T108" fmla="*/ 345 w 441"/>
                  <a:gd name="T109" fmla="*/ 136 h 366"/>
                  <a:gd name="T110" fmla="*/ 293 w 441"/>
                  <a:gd name="T111" fmla="*/ 63 h 366"/>
                  <a:gd name="T112" fmla="*/ 261 w 441"/>
                  <a:gd name="T113" fmla="*/ 48 h 3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1"/>
                  <a:gd name="T172" fmla="*/ 0 h 366"/>
                  <a:gd name="T173" fmla="*/ 441 w 441"/>
                  <a:gd name="T174" fmla="*/ 366 h 3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1" h="366">
                    <a:moveTo>
                      <a:pt x="261" y="48"/>
                    </a:moveTo>
                    <a:lnTo>
                      <a:pt x="270" y="53"/>
                    </a:lnTo>
                    <a:lnTo>
                      <a:pt x="270" y="61"/>
                    </a:lnTo>
                    <a:lnTo>
                      <a:pt x="254" y="76"/>
                    </a:lnTo>
                    <a:lnTo>
                      <a:pt x="243" y="76"/>
                    </a:lnTo>
                    <a:lnTo>
                      <a:pt x="220" y="108"/>
                    </a:lnTo>
                    <a:lnTo>
                      <a:pt x="257" y="91"/>
                    </a:lnTo>
                    <a:lnTo>
                      <a:pt x="284" y="76"/>
                    </a:lnTo>
                    <a:lnTo>
                      <a:pt x="300" y="78"/>
                    </a:lnTo>
                    <a:lnTo>
                      <a:pt x="315" y="90"/>
                    </a:lnTo>
                    <a:lnTo>
                      <a:pt x="315" y="103"/>
                    </a:lnTo>
                    <a:lnTo>
                      <a:pt x="308" y="123"/>
                    </a:lnTo>
                    <a:lnTo>
                      <a:pt x="308" y="130"/>
                    </a:lnTo>
                    <a:lnTo>
                      <a:pt x="326" y="122"/>
                    </a:lnTo>
                    <a:lnTo>
                      <a:pt x="326" y="140"/>
                    </a:lnTo>
                    <a:lnTo>
                      <a:pt x="307" y="183"/>
                    </a:lnTo>
                    <a:lnTo>
                      <a:pt x="283" y="213"/>
                    </a:lnTo>
                    <a:lnTo>
                      <a:pt x="261" y="235"/>
                    </a:lnTo>
                    <a:lnTo>
                      <a:pt x="250" y="244"/>
                    </a:lnTo>
                    <a:lnTo>
                      <a:pt x="213" y="244"/>
                    </a:lnTo>
                    <a:lnTo>
                      <a:pt x="192" y="233"/>
                    </a:lnTo>
                    <a:lnTo>
                      <a:pt x="205" y="250"/>
                    </a:lnTo>
                    <a:lnTo>
                      <a:pt x="202" y="265"/>
                    </a:lnTo>
                    <a:lnTo>
                      <a:pt x="193" y="265"/>
                    </a:lnTo>
                    <a:lnTo>
                      <a:pt x="177" y="230"/>
                    </a:lnTo>
                    <a:lnTo>
                      <a:pt x="180" y="215"/>
                    </a:lnTo>
                    <a:lnTo>
                      <a:pt x="172" y="228"/>
                    </a:lnTo>
                    <a:lnTo>
                      <a:pt x="184" y="270"/>
                    </a:lnTo>
                    <a:lnTo>
                      <a:pt x="174" y="285"/>
                    </a:lnTo>
                    <a:lnTo>
                      <a:pt x="161" y="279"/>
                    </a:lnTo>
                    <a:lnTo>
                      <a:pt x="153" y="250"/>
                    </a:lnTo>
                    <a:lnTo>
                      <a:pt x="158" y="228"/>
                    </a:lnTo>
                    <a:lnTo>
                      <a:pt x="126" y="230"/>
                    </a:lnTo>
                    <a:lnTo>
                      <a:pt x="115" y="230"/>
                    </a:lnTo>
                    <a:lnTo>
                      <a:pt x="107" y="218"/>
                    </a:lnTo>
                    <a:lnTo>
                      <a:pt x="94" y="213"/>
                    </a:lnTo>
                    <a:lnTo>
                      <a:pt x="83" y="212"/>
                    </a:lnTo>
                    <a:lnTo>
                      <a:pt x="74" y="213"/>
                    </a:lnTo>
                    <a:lnTo>
                      <a:pt x="65" y="210"/>
                    </a:lnTo>
                    <a:lnTo>
                      <a:pt x="77" y="215"/>
                    </a:lnTo>
                    <a:lnTo>
                      <a:pt x="86" y="225"/>
                    </a:lnTo>
                    <a:lnTo>
                      <a:pt x="86" y="230"/>
                    </a:lnTo>
                    <a:lnTo>
                      <a:pt x="85" y="237"/>
                    </a:lnTo>
                    <a:lnTo>
                      <a:pt x="77" y="241"/>
                    </a:lnTo>
                    <a:lnTo>
                      <a:pt x="65" y="243"/>
                    </a:lnTo>
                    <a:lnTo>
                      <a:pt x="58" y="241"/>
                    </a:lnTo>
                    <a:lnTo>
                      <a:pt x="46" y="238"/>
                    </a:lnTo>
                    <a:lnTo>
                      <a:pt x="41" y="235"/>
                    </a:lnTo>
                    <a:lnTo>
                      <a:pt x="29" y="235"/>
                    </a:lnTo>
                    <a:lnTo>
                      <a:pt x="4" y="244"/>
                    </a:lnTo>
                    <a:lnTo>
                      <a:pt x="0" y="237"/>
                    </a:lnTo>
                    <a:lnTo>
                      <a:pt x="3" y="245"/>
                    </a:lnTo>
                    <a:lnTo>
                      <a:pt x="25" y="244"/>
                    </a:lnTo>
                    <a:lnTo>
                      <a:pt x="37" y="247"/>
                    </a:lnTo>
                    <a:lnTo>
                      <a:pt x="46" y="253"/>
                    </a:lnTo>
                    <a:lnTo>
                      <a:pt x="53" y="258"/>
                    </a:lnTo>
                    <a:lnTo>
                      <a:pt x="60" y="258"/>
                    </a:lnTo>
                    <a:lnTo>
                      <a:pt x="68" y="267"/>
                    </a:lnTo>
                    <a:lnTo>
                      <a:pt x="74" y="270"/>
                    </a:lnTo>
                    <a:lnTo>
                      <a:pt x="80" y="272"/>
                    </a:lnTo>
                    <a:lnTo>
                      <a:pt x="85" y="282"/>
                    </a:lnTo>
                    <a:lnTo>
                      <a:pt x="91" y="293"/>
                    </a:lnTo>
                    <a:lnTo>
                      <a:pt x="113" y="293"/>
                    </a:lnTo>
                    <a:lnTo>
                      <a:pt x="131" y="297"/>
                    </a:lnTo>
                    <a:lnTo>
                      <a:pt x="161" y="305"/>
                    </a:lnTo>
                    <a:lnTo>
                      <a:pt x="184" y="312"/>
                    </a:lnTo>
                    <a:lnTo>
                      <a:pt x="205" y="312"/>
                    </a:lnTo>
                    <a:lnTo>
                      <a:pt x="236" y="308"/>
                    </a:lnTo>
                    <a:lnTo>
                      <a:pt x="254" y="293"/>
                    </a:lnTo>
                    <a:lnTo>
                      <a:pt x="257" y="279"/>
                    </a:lnTo>
                    <a:lnTo>
                      <a:pt x="270" y="270"/>
                    </a:lnTo>
                    <a:lnTo>
                      <a:pt x="324" y="196"/>
                    </a:lnTo>
                    <a:lnTo>
                      <a:pt x="293" y="268"/>
                    </a:lnTo>
                    <a:lnTo>
                      <a:pt x="275" y="278"/>
                    </a:lnTo>
                    <a:lnTo>
                      <a:pt x="265" y="286"/>
                    </a:lnTo>
                    <a:lnTo>
                      <a:pt x="259" y="305"/>
                    </a:lnTo>
                    <a:lnTo>
                      <a:pt x="243" y="318"/>
                    </a:lnTo>
                    <a:lnTo>
                      <a:pt x="203" y="318"/>
                    </a:lnTo>
                    <a:lnTo>
                      <a:pt x="188" y="315"/>
                    </a:lnTo>
                    <a:lnTo>
                      <a:pt x="234" y="359"/>
                    </a:lnTo>
                    <a:lnTo>
                      <a:pt x="278" y="365"/>
                    </a:lnTo>
                    <a:lnTo>
                      <a:pt x="296" y="344"/>
                    </a:lnTo>
                    <a:lnTo>
                      <a:pt x="304" y="338"/>
                    </a:lnTo>
                    <a:lnTo>
                      <a:pt x="315" y="335"/>
                    </a:lnTo>
                    <a:lnTo>
                      <a:pt x="440" y="313"/>
                    </a:lnTo>
                    <a:lnTo>
                      <a:pt x="427" y="210"/>
                    </a:lnTo>
                    <a:lnTo>
                      <a:pt x="425" y="191"/>
                    </a:lnTo>
                    <a:lnTo>
                      <a:pt x="418" y="165"/>
                    </a:lnTo>
                    <a:lnTo>
                      <a:pt x="418" y="185"/>
                    </a:lnTo>
                    <a:lnTo>
                      <a:pt x="418" y="205"/>
                    </a:lnTo>
                    <a:lnTo>
                      <a:pt x="334" y="199"/>
                    </a:lnTo>
                    <a:lnTo>
                      <a:pt x="334" y="192"/>
                    </a:lnTo>
                    <a:lnTo>
                      <a:pt x="341" y="183"/>
                    </a:lnTo>
                    <a:lnTo>
                      <a:pt x="377" y="175"/>
                    </a:lnTo>
                    <a:lnTo>
                      <a:pt x="334" y="175"/>
                    </a:lnTo>
                    <a:lnTo>
                      <a:pt x="346" y="150"/>
                    </a:lnTo>
                    <a:lnTo>
                      <a:pt x="377" y="140"/>
                    </a:lnTo>
                    <a:lnTo>
                      <a:pt x="396" y="136"/>
                    </a:lnTo>
                    <a:lnTo>
                      <a:pt x="408" y="143"/>
                    </a:lnTo>
                    <a:lnTo>
                      <a:pt x="396" y="128"/>
                    </a:lnTo>
                    <a:lnTo>
                      <a:pt x="388" y="116"/>
                    </a:lnTo>
                    <a:lnTo>
                      <a:pt x="366" y="86"/>
                    </a:lnTo>
                    <a:lnTo>
                      <a:pt x="332" y="38"/>
                    </a:lnTo>
                    <a:lnTo>
                      <a:pt x="299" y="14"/>
                    </a:lnTo>
                    <a:lnTo>
                      <a:pt x="254" y="0"/>
                    </a:lnTo>
                    <a:lnTo>
                      <a:pt x="293" y="14"/>
                    </a:lnTo>
                    <a:lnTo>
                      <a:pt x="321" y="38"/>
                    </a:lnTo>
                    <a:lnTo>
                      <a:pt x="379" y="116"/>
                    </a:lnTo>
                    <a:lnTo>
                      <a:pt x="386" y="131"/>
                    </a:lnTo>
                    <a:lnTo>
                      <a:pt x="345" y="136"/>
                    </a:lnTo>
                    <a:lnTo>
                      <a:pt x="321" y="90"/>
                    </a:lnTo>
                    <a:lnTo>
                      <a:pt x="293" y="63"/>
                    </a:lnTo>
                    <a:lnTo>
                      <a:pt x="275" y="52"/>
                    </a:lnTo>
                    <a:lnTo>
                      <a:pt x="261" y="48"/>
                    </a:lnTo>
                  </a:path>
                </a:pathLst>
              </a:custGeom>
              <a:solidFill>
                <a:srgbClr val="000000"/>
              </a:solidFill>
              <a:ln w="9525" cap="rnd">
                <a:noFill/>
                <a:round/>
                <a:headEnd/>
                <a:tailEnd/>
              </a:ln>
            </p:spPr>
            <p:txBody>
              <a:bodyPr/>
              <a:lstStyle/>
              <a:p>
                <a:endParaRPr lang="en-US"/>
              </a:p>
            </p:txBody>
          </p:sp>
          <p:sp>
            <p:nvSpPr>
              <p:cNvPr id="6786" name="Freeform 726"/>
              <p:cNvSpPr>
                <a:spLocks/>
              </p:cNvSpPr>
              <p:nvPr/>
            </p:nvSpPr>
            <p:spPr bwMode="auto">
              <a:xfrm>
                <a:off x="5331" y="3317"/>
                <a:ext cx="79" cy="70"/>
              </a:xfrm>
              <a:custGeom>
                <a:avLst/>
                <a:gdLst>
                  <a:gd name="T0" fmla="*/ 0 w 79"/>
                  <a:gd name="T1" fmla="*/ 43 h 70"/>
                  <a:gd name="T2" fmla="*/ 6 w 79"/>
                  <a:gd name="T3" fmla="*/ 31 h 70"/>
                  <a:gd name="T4" fmla="*/ 67 w 79"/>
                  <a:gd name="T5" fmla="*/ 0 h 70"/>
                  <a:gd name="T6" fmla="*/ 78 w 79"/>
                  <a:gd name="T7" fmla="*/ 0 h 70"/>
                  <a:gd name="T8" fmla="*/ 78 w 79"/>
                  <a:gd name="T9" fmla="*/ 4 h 70"/>
                  <a:gd name="T10" fmla="*/ 42 w 79"/>
                  <a:gd name="T11" fmla="*/ 42 h 70"/>
                  <a:gd name="T12" fmla="*/ 6 w 79"/>
                  <a:gd name="T13" fmla="*/ 69 h 70"/>
                  <a:gd name="T14" fmla="*/ 24 w 79"/>
                  <a:gd name="T15" fmla="*/ 49 h 70"/>
                  <a:gd name="T16" fmla="*/ 24 w 79"/>
                  <a:gd name="T17" fmla="*/ 31 h 70"/>
                  <a:gd name="T18" fmla="*/ 0 w 79"/>
                  <a:gd name="T19" fmla="*/ 43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70"/>
                  <a:gd name="T32" fmla="*/ 79 w 79"/>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70">
                    <a:moveTo>
                      <a:pt x="0" y="43"/>
                    </a:moveTo>
                    <a:lnTo>
                      <a:pt x="6" y="31"/>
                    </a:lnTo>
                    <a:lnTo>
                      <a:pt x="67" y="0"/>
                    </a:lnTo>
                    <a:lnTo>
                      <a:pt x="78" y="0"/>
                    </a:lnTo>
                    <a:lnTo>
                      <a:pt x="78" y="4"/>
                    </a:lnTo>
                    <a:lnTo>
                      <a:pt x="42" y="42"/>
                    </a:lnTo>
                    <a:lnTo>
                      <a:pt x="6" y="69"/>
                    </a:lnTo>
                    <a:lnTo>
                      <a:pt x="24" y="49"/>
                    </a:lnTo>
                    <a:lnTo>
                      <a:pt x="24" y="31"/>
                    </a:lnTo>
                    <a:lnTo>
                      <a:pt x="0" y="43"/>
                    </a:lnTo>
                  </a:path>
                </a:pathLst>
              </a:custGeom>
              <a:solidFill>
                <a:srgbClr val="000000"/>
              </a:solidFill>
              <a:ln w="9525" cap="rnd">
                <a:noFill/>
                <a:round/>
                <a:headEnd/>
                <a:tailEnd/>
              </a:ln>
            </p:spPr>
            <p:txBody>
              <a:bodyPr/>
              <a:lstStyle/>
              <a:p>
                <a:endParaRPr lang="en-US"/>
              </a:p>
            </p:txBody>
          </p:sp>
          <p:sp>
            <p:nvSpPr>
              <p:cNvPr id="6787" name="Freeform 727"/>
              <p:cNvSpPr>
                <a:spLocks/>
              </p:cNvSpPr>
              <p:nvPr/>
            </p:nvSpPr>
            <p:spPr bwMode="auto">
              <a:xfrm>
                <a:off x="5311" y="3343"/>
                <a:ext cx="100" cy="97"/>
              </a:xfrm>
              <a:custGeom>
                <a:avLst/>
                <a:gdLst>
                  <a:gd name="T0" fmla="*/ 99 w 100"/>
                  <a:gd name="T1" fmla="*/ 0 h 97"/>
                  <a:gd name="T2" fmla="*/ 79 w 100"/>
                  <a:gd name="T3" fmla="*/ 20 h 97"/>
                  <a:gd name="T4" fmla="*/ 7 w 100"/>
                  <a:gd name="T5" fmla="*/ 78 h 97"/>
                  <a:gd name="T6" fmla="*/ 0 w 100"/>
                  <a:gd name="T7" fmla="*/ 96 h 97"/>
                  <a:gd name="T8" fmla="*/ 85 w 100"/>
                  <a:gd name="T9" fmla="*/ 22 h 97"/>
                  <a:gd name="T10" fmla="*/ 99 w 100"/>
                  <a:gd name="T11" fmla="*/ 0 h 97"/>
                  <a:gd name="T12" fmla="*/ 0 60000 65536"/>
                  <a:gd name="T13" fmla="*/ 0 60000 65536"/>
                  <a:gd name="T14" fmla="*/ 0 60000 65536"/>
                  <a:gd name="T15" fmla="*/ 0 60000 65536"/>
                  <a:gd name="T16" fmla="*/ 0 60000 65536"/>
                  <a:gd name="T17" fmla="*/ 0 60000 65536"/>
                  <a:gd name="T18" fmla="*/ 0 w 100"/>
                  <a:gd name="T19" fmla="*/ 0 h 97"/>
                  <a:gd name="T20" fmla="*/ 100 w 100"/>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00" h="97">
                    <a:moveTo>
                      <a:pt x="99" y="0"/>
                    </a:moveTo>
                    <a:lnTo>
                      <a:pt x="79" y="20"/>
                    </a:lnTo>
                    <a:lnTo>
                      <a:pt x="7" y="78"/>
                    </a:lnTo>
                    <a:lnTo>
                      <a:pt x="0" y="96"/>
                    </a:lnTo>
                    <a:lnTo>
                      <a:pt x="85" y="22"/>
                    </a:lnTo>
                    <a:lnTo>
                      <a:pt x="99" y="0"/>
                    </a:lnTo>
                  </a:path>
                </a:pathLst>
              </a:custGeom>
              <a:solidFill>
                <a:srgbClr val="000000"/>
              </a:solidFill>
              <a:ln w="9525" cap="rnd">
                <a:noFill/>
                <a:round/>
                <a:headEnd/>
                <a:tailEnd/>
              </a:ln>
            </p:spPr>
            <p:txBody>
              <a:bodyPr/>
              <a:lstStyle/>
              <a:p>
                <a:endParaRPr lang="en-US"/>
              </a:p>
            </p:txBody>
          </p:sp>
          <p:sp>
            <p:nvSpPr>
              <p:cNvPr id="6788" name="Freeform 728"/>
              <p:cNvSpPr>
                <a:spLocks/>
              </p:cNvSpPr>
              <p:nvPr/>
            </p:nvSpPr>
            <p:spPr bwMode="auto">
              <a:xfrm>
                <a:off x="5248" y="3257"/>
                <a:ext cx="26" cy="38"/>
              </a:xfrm>
              <a:custGeom>
                <a:avLst/>
                <a:gdLst>
                  <a:gd name="T0" fmla="*/ 23 w 26"/>
                  <a:gd name="T1" fmla="*/ 1 h 38"/>
                  <a:gd name="T2" fmla="*/ 19 w 26"/>
                  <a:gd name="T3" fmla="*/ 2 h 38"/>
                  <a:gd name="T4" fmla="*/ 0 w 26"/>
                  <a:gd name="T5" fmla="*/ 26 h 38"/>
                  <a:gd name="T6" fmla="*/ 0 w 26"/>
                  <a:gd name="T7" fmla="*/ 37 h 38"/>
                  <a:gd name="T8" fmla="*/ 25 w 26"/>
                  <a:gd name="T9" fmla="*/ 0 h 38"/>
                  <a:gd name="T10" fmla="*/ 23 w 26"/>
                  <a:gd name="T11" fmla="*/ 1 h 38"/>
                  <a:gd name="T12" fmla="*/ 0 60000 65536"/>
                  <a:gd name="T13" fmla="*/ 0 60000 65536"/>
                  <a:gd name="T14" fmla="*/ 0 60000 65536"/>
                  <a:gd name="T15" fmla="*/ 0 60000 65536"/>
                  <a:gd name="T16" fmla="*/ 0 60000 65536"/>
                  <a:gd name="T17" fmla="*/ 0 60000 65536"/>
                  <a:gd name="T18" fmla="*/ 0 w 26"/>
                  <a:gd name="T19" fmla="*/ 0 h 38"/>
                  <a:gd name="T20" fmla="*/ 26 w 2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6" h="38">
                    <a:moveTo>
                      <a:pt x="23" y="1"/>
                    </a:moveTo>
                    <a:lnTo>
                      <a:pt x="19" y="2"/>
                    </a:lnTo>
                    <a:lnTo>
                      <a:pt x="0" y="26"/>
                    </a:lnTo>
                    <a:lnTo>
                      <a:pt x="0" y="37"/>
                    </a:lnTo>
                    <a:lnTo>
                      <a:pt x="25" y="0"/>
                    </a:lnTo>
                    <a:lnTo>
                      <a:pt x="23" y="1"/>
                    </a:lnTo>
                  </a:path>
                </a:pathLst>
              </a:custGeom>
              <a:solidFill>
                <a:srgbClr val="000000"/>
              </a:solidFill>
              <a:ln w="9525" cap="rnd">
                <a:noFill/>
                <a:round/>
                <a:headEnd/>
                <a:tailEnd/>
              </a:ln>
            </p:spPr>
            <p:txBody>
              <a:bodyPr/>
              <a:lstStyle/>
              <a:p>
                <a:endParaRPr lang="en-US"/>
              </a:p>
            </p:txBody>
          </p:sp>
          <p:sp>
            <p:nvSpPr>
              <p:cNvPr id="6789" name="Freeform 729"/>
              <p:cNvSpPr>
                <a:spLocks/>
              </p:cNvSpPr>
              <p:nvPr/>
            </p:nvSpPr>
            <p:spPr bwMode="auto">
              <a:xfrm>
                <a:off x="5234" y="3281"/>
                <a:ext cx="56" cy="48"/>
              </a:xfrm>
              <a:custGeom>
                <a:avLst/>
                <a:gdLst>
                  <a:gd name="T0" fmla="*/ 46 w 56"/>
                  <a:gd name="T1" fmla="*/ 0 h 48"/>
                  <a:gd name="T2" fmla="*/ 16 w 56"/>
                  <a:gd name="T3" fmla="*/ 17 h 48"/>
                  <a:gd name="T4" fmla="*/ 0 w 56"/>
                  <a:gd name="T5" fmla="*/ 44 h 48"/>
                  <a:gd name="T6" fmla="*/ 1 w 56"/>
                  <a:gd name="T7" fmla="*/ 47 h 48"/>
                  <a:gd name="T8" fmla="*/ 55 w 56"/>
                  <a:gd name="T9" fmla="*/ 10 h 48"/>
                  <a:gd name="T10" fmla="*/ 52 w 56"/>
                  <a:gd name="T11" fmla="*/ 2 h 48"/>
                  <a:gd name="T12" fmla="*/ 46 w 56"/>
                  <a:gd name="T13" fmla="*/ 0 h 48"/>
                  <a:gd name="T14" fmla="*/ 0 60000 65536"/>
                  <a:gd name="T15" fmla="*/ 0 60000 65536"/>
                  <a:gd name="T16" fmla="*/ 0 60000 65536"/>
                  <a:gd name="T17" fmla="*/ 0 60000 65536"/>
                  <a:gd name="T18" fmla="*/ 0 60000 65536"/>
                  <a:gd name="T19" fmla="*/ 0 60000 65536"/>
                  <a:gd name="T20" fmla="*/ 0 60000 65536"/>
                  <a:gd name="T21" fmla="*/ 0 w 56"/>
                  <a:gd name="T22" fmla="*/ 0 h 48"/>
                  <a:gd name="T23" fmla="*/ 56 w 5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8">
                    <a:moveTo>
                      <a:pt x="46" y="0"/>
                    </a:moveTo>
                    <a:lnTo>
                      <a:pt x="16" y="17"/>
                    </a:lnTo>
                    <a:lnTo>
                      <a:pt x="0" y="44"/>
                    </a:lnTo>
                    <a:lnTo>
                      <a:pt x="1" y="47"/>
                    </a:lnTo>
                    <a:lnTo>
                      <a:pt x="55" y="10"/>
                    </a:lnTo>
                    <a:lnTo>
                      <a:pt x="52" y="2"/>
                    </a:lnTo>
                    <a:lnTo>
                      <a:pt x="46" y="0"/>
                    </a:lnTo>
                  </a:path>
                </a:pathLst>
              </a:custGeom>
              <a:solidFill>
                <a:srgbClr val="000000"/>
              </a:solidFill>
              <a:ln w="9525" cap="rnd">
                <a:noFill/>
                <a:round/>
                <a:headEnd/>
                <a:tailEnd/>
              </a:ln>
            </p:spPr>
            <p:txBody>
              <a:bodyPr/>
              <a:lstStyle/>
              <a:p>
                <a:endParaRPr lang="en-US"/>
              </a:p>
            </p:txBody>
          </p:sp>
          <p:sp>
            <p:nvSpPr>
              <p:cNvPr id="6790" name="Freeform 730"/>
              <p:cNvSpPr>
                <a:spLocks/>
              </p:cNvSpPr>
              <p:nvPr/>
            </p:nvSpPr>
            <p:spPr bwMode="auto">
              <a:xfrm>
                <a:off x="5257" y="3304"/>
                <a:ext cx="43" cy="55"/>
              </a:xfrm>
              <a:custGeom>
                <a:avLst/>
                <a:gdLst>
                  <a:gd name="T0" fmla="*/ 35 w 43"/>
                  <a:gd name="T1" fmla="*/ 0 h 55"/>
                  <a:gd name="T2" fmla="*/ 7 w 43"/>
                  <a:gd name="T3" fmla="*/ 14 h 55"/>
                  <a:gd name="T4" fmla="*/ 13 w 43"/>
                  <a:gd name="T5" fmla="*/ 14 h 55"/>
                  <a:gd name="T6" fmla="*/ 11 w 43"/>
                  <a:gd name="T7" fmla="*/ 19 h 55"/>
                  <a:gd name="T8" fmla="*/ 0 w 43"/>
                  <a:gd name="T9" fmla="*/ 25 h 55"/>
                  <a:gd name="T10" fmla="*/ 15 w 43"/>
                  <a:gd name="T11" fmla="*/ 26 h 55"/>
                  <a:gd name="T12" fmla="*/ 37 w 43"/>
                  <a:gd name="T13" fmla="*/ 43 h 55"/>
                  <a:gd name="T14" fmla="*/ 37 w 43"/>
                  <a:gd name="T15" fmla="*/ 54 h 55"/>
                  <a:gd name="T16" fmla="*/ 42 w 43"/>
                  <a:gd name="T17" fmla="*/ 40 h 55"/>
                  <a:gd name="T18" fmla="*/ 32 w 43"/>
                  <a:gd name="T19" fmla="*/ 31 h 55"/>
                  <a:gd name="T20" fmla="*/ 27 w 43"/>
                  <a:gd name="T21" fmla="*/ 15 h 55"/>
                  <a:gd name="T22" fmla="*/ 37 w 43"/>
                  <a:gd name="T23" fmla="*/ 12 h 55"/>
                  <a:gd name="T24" fmla="*/ 38 w 43"/>
                  <a:gd name="T25" fmla="*/ 4 h 55"/>
                  <a:gd name="T26" fmla="*/ 35 w 43"/>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55"/>
                  <a:gd name="T44" fmla="*/ 43 w 43"/>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55">
                    <a:moveTo>
                      <a:pt x="35" y="0"/>
                    </a:moveTo>
                    <a:lnTo>
                      <a:pt x="7" y="14"/>
                    </a:lnTo>
                    <a:lnTo>
                      <a:pt x="13" y="14"/>
                    </a:lnTo>
                    <a:lnTo>
                      <a:pt x="11" y="19"/>
                    </a:lnTo>
                    <a:lnTo>
                      <a:pt x="0" y="25"/>
                    </a:lnTo>
                    <a:lnTo>
                      <a:pt x="15" y="26"/>
                    </a:lnTo>
                    <a:lnTo>
                      <a:pt x="37" y="43"/>
                    </a:lnTo>
                    <a:lnTo>
                      <a:pt x="37" y="54"/>
                    </a:lnTo>
                    <a:lnTo>
                      <a:pt x="42" y="40"/>
                    </a:lnTo>
                    <a:lnTo>
                      <a:pt x="32" y="31"/>
                    </a:lnTo>
                    <a:lnTo>
                      <a:pt x="27" y="15"/>
                    </a:lnTo>
                    <a:lnTo>
                      <a:pt x="37" y="12"/>
                    </a:lnTo>
                    <a:lnTo>
                      <a:pt x="38" y="4"/>
                    </a:lnTo>
                    <a:lnTo>
                      <a:pt x="35" y="0"/>
                    </a:lnTo>
                  </a:path>
                </a:pathLst>
              </a:custGeom>
              <a:solidFill>
                <a:srgbClr val="000000"/>
              </a:solidFill>
              <a:ln w="9525" cap="rnd">
                <a:noFill/>
                <a:round/>
                <a:headEnd/>
                <a:tailEnd/>
              </a:ln>
            </p:spPr>
            <p:txBody>
              <a:bodyPr/>
              <a:lstStyle/>
              <a:p>
                <a:endParaRPr lang="en-US"/>
              </a:p>
            </p:txBody>
          </p:sp>
          <p:sp>
            <p:nvSpPr>
              <p:cNvPr id="6791" name="Freeform 731"/>
              <p:cNvSpPr>
                <a:spLocks/>
              </p:cNvSpPr>
              <p:nvPr/>
            </p:nvSpPr>
            <p:spPr bwMode="auto">
              <a:xfrm>
                <a:off x="5188" y="3364"/>
                <a:ext cx="126" cy="61"/>
              </a:xfrm>
              <a:custGeom>
                <a:avLst/>
                <a:gdLst>
                  <a:gd name="T0" fmla="*/ 115 w 126"/>
                  <a:gd name="T1" fmla="*/ 0 h 61"/>
                  <a:gd name="T2" fmla="*/ 100 w 126"/>
                  <a:gd name="T3" fmla="*/ 0 h 61"/>
                  <a:gd name="T4" fmla="*/ 95 w 126"/>
                  <a:gd name="T5" fmla="*/ 8 h 61"/>
                  <a:gd name="T6" fmla="*/ 51 w 126"/>
                  <a:gd name="T7" fmla="*/ 8 h 61"/>
                  <a:gd name="T8" fmla="*/ 50 w 126"/>
                  <a:gd name="T9" fmla="*/ 11 h 61"/>
                  <a:gd name="T10" fmla="*/ 71 w 126"/>
                  <a:gd name="T11" fmla="*/ 29 h 61"/>
                  <a:gd name="T12" fmla="*/ 54 w 126"/>
                  <a:gd name="T13" fmla="*/ 36 h 61"/>
                  <a:gd name="T14" fmla="*/ 50 w 126"/>
                  <a:gd name="T15" fmla="*/ 43 h 61"/>
                  <a:gd name="T16" fmla="*/ 30 w 126"/>
                  <a:gd name="T17" fmla="*/ 46 h 61"/>
                  <a:gd name="T18" fmla="*/ 19 w 126"/>
                  <a:gd name="T19" fmla="*/ 57 h 61"/>
                  <a:gd name="T20" fmla="*/ 0 w 126"/>
                  <a:gd name="T21" fmla="*/ 60 h 61"/>
                  <a:gd name="T22" fmla="*/ 25 w 126"/>
                  <a:gd name="T23" fmla="*/ 57 h 61"/>
                  <a:gd name="T24" fmla="*/ 32 w 126"/>
                  <a:gd name="T25" fmla="*/ 49 h 61"/>
                  <a:gd name="T26" fmla="*/ 54 w 126"/>
                  <a:gd name="T27" fmla="*/ 44 h 61"/>
                  <a:gd name="T28" fmla="*/ 68 w 126"/>
                  <a:gd name="T29" fmla="*/ 34 h 61"/>
                  <a:gd name="T30" fmla="*/ 88 w 126"/>
                  <a:gd name="T31" fmla="*/ 32 h 61"/>
                  <a:gd name="T32" fmla="*/ 107 w 126"/>
                  <a:gd name="T33" fmla="*/ 32 h 61"/>
                  <a:gd name="T34" fmla="*/ 125 w 126"/>
                  <a:gd name="T35" fmla="*/ 44 h 61"/>
                  <a:gd name="T36" fmla="*/ 120 w 126"/>
                  <a:gd name="T37" fmla="*/ 17 h 61"/>
                  <a:gd name="T38" fmla="*/ 96 w 126"/>
                  <a:gd name="T39" fmla="*/ 26 h 61"/>
                  <a:gd name="T40" fmla="*/ 101 w 126"/>
                  <a:gd name="T41" fmla="*/ 4 h 61"/>
                  <a:gd name="T42" fmla="*/ 115 w 126"/>
                  <a:gd name="T43" fmla="*/ 0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61"/>
                  <a:gd name="T68" fmla="*/ 126 w 126"/>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61">
                    <a:moveTo>
                      <a:pt x="115" y="0"/>
                    </a:moveTo>
                    <a:lnTo>
                      <a:pt x="100" y="0"/>
                    </a:lnTo>
                    <a:lnTo>
                      <a:pt x="95" y="8"/>
                    </a:lnTo>
                    <a:lnTo>
                      <a:pt x="51" y="8"/>
                    </a:lnTo>
                    <a:lnTo>
                      <a:pt x="50" y="11"/>
                    </a:lnTo>
                    <a:lnTo>
                      <a:pt x="71" y="29"/>
                    </a:lnTo>
                    <a:lnTo>
                      <a:pt x="54" y="36"/>
                    </a:lnTo>
                    <a:lnTo>
                      <a:pt x="50" y="43"/>
                    </a:lnTo>
                    <a:lnTo>
                      <a:pt x="30" y="46"/>
                    </a:lnTo>
                    <a:lnTo>
                      <a:pt x="19" y="57"/>
                    </a:lnTo>
                    <a:lnTo>
                      <a:pt x="0" y="60"/>
                    </a:lnTo>
                    <a:lnTo>
                      <a:pt x="25" y="57"/>
                    </a:lnTo>
                    <a:lnTo>
                      <a:pt x="32" y="49"/>
                    </a:lnTo>
                    <a:lnTo>
                      <a:pt x="54" y="44"/>
                    </a:lnTo>
                    <a:lnTo>
                      <a:pt x="68" y="34"/>
                    </a:lnTo>
                    <a:lnTo>
                      <a:pt x="88" y="32"/>
                    </a:lnTo>
                    <a:lnTo>
                      <a:pt x="107" y="32"/>
                    </a:lnTo>
                    <a:lnTo>
                      <a:pt x="125" y="44"/>
                    </a:lnTo>
                    <a:lnTo>
                      <a:pt x="120" y="17"/>
                    </a:lnTo>
                    <a:lnTo>
                      <a:pt x="96" y="26"/>
                    </a:lnTo>
                    <a:lnTo>
                      <a:pt x="101" y="4"/>
                    </a:lnTo>
                    <a:lnTo>
                      <a:pt x="115" y="0"/>
                    </a:lnTo>
                  </a:path>
                </a:pathLst>
              </a:custGeom>
              <a:solidFill>
                <a:srgbClr val="000000"/>
              </a:solidFill>
              <a:ln w="9525" cap="rnd">
                <a:noFill/>
                <a:round/>
                <a:headEnd/>
                <a:tailEnd/>
              </a:ln>
            </p:spPr>
            <p:txBody>
              <a:bodyPr/>
              <a:lstStyle/>
              <a:p>
                <a:endParaRPr lang="en-US"/>
              </a:p>
            </p:txBody>
          </p:sp>
          <p:sp>
            <p:nvSpPr>
              <p:cNvPr id="6792" name="Freeform 732"/>
              <p:cNvSpPr>
                <a:spLocks/>
              </p:cNvSpPr>
              <p:nvPr/>
            </p:nvSpPr>
            <p:spPr bwMode="auto">
              <a:xfrm>
                <a:off x="5226" y="3338"/>
                <a:ext cx="60" cy="28"/>
              </a:xfrm>
              <a:custGeom>
                <a:avLst/>
                <a:gdLst>
                  <a:gd name="T0" fmla="*/ 59 w 60"/>
                  <a:gd name="T1" fmla="*/ 20 h 28"/>
                  <a:gd name="T2" fmla="*/ 41 w 60"/>
                  <a:gd name="T3" fmla="*/ 0 h 28"/>
                  <a:gd name="T4" fmla="*/ 18 w 60"/>
                  <a:gd name="T5" fmla="*/ 4 h 28"/>
                  <a:gd name="T6" fmla="*/ 0 w 60"/>
                  <a:gd name="T7" fmla="*/ 23 h 28"/>
                  <a:gd name="T8" fmla="*/ 0 w 60"/>
                  <a:gd name="T9" fmla="*/ 27 h 28"/>
                  <a:gd name="T10" fmla="*/ 30 w 60"/>
                  <a:gd name="T11" fmla="*/ 20 h 28"/>
                  <a:gd name="T12" fmla="*/ 59 w 60"/>
                  <a:gd name="T13" fmla="*/ 20 h 28"/>
                  <a:gd name="T14" fmla="*/ 0 60000 65536"/>
                  <a:gd name="T15" fmla="*/ 0 60000 65536"/>
                  <a:gd name="T16" fmla="*/ 0 60000 65536"/>
                  <a:gd name="T17" fmla="*/ 0 60000 65536"/>
                  <a:gd name="T18" fmla="*/ 0 60000 65536"/>
                  <a:gd name="T19" fmla="*/ 0 60000 65536"/>
                  <a:gd name="T20" fmla="*/ 0 60000 65536"/>
                  <a:gd name="T21" fmla="*/ 0 w 60"/>
                  <a:gd name="T22" fmla="*/ 0 h 28"/>
                  <a:gd name="T23" fmla="*/ 60 w 60"/>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28">
                    <a:moveTo>
                      <a:pt x="59" y="20"/>
                    </a:moveTo>
                    <a:lnTo>
                      <a:pt x="41" y="0"/>
                    </a:lnTo>
                    <a:lnTo>
                      <a:pt x="18" y="4"/>
                    </a:lnTo>
                    <a:lnTo>
                      <a:pt x="0" y="23"/>
                    </a:lnTo>
                    <a:lnTo>
                      <a:pt x="0" y="27"/>
                    </a:lnTo>
                    <a:lnTo>
                      <a:pt x="30" y="20"/>
                    </a:lnTo>
                    <a:lnTo>
                      <a:pt x="59" y="20"/>
                    </a:lnTo>
                  </a:path>
                </a:pathLst>
              </a:custGeom>
              <a:solidFill>
                <a:srgbClr val="000000"/>
              </a:solidFill>
              <a:ln w="9525" cap="rnd">
                <a:noFill/>
                <a:round/>
                <a:headEnd/>
                <a:tailEnd/>
              </a:ln>
            </p:spPr>
            <p:txBody>
              <a:bodyPr/>
              <a:lstStyle/>
              <a:p>
                <a:endParaRPr lang="en-US"/>
              </a:p>
            </p:txBody>
          </p:sp>
          <p:sp>
            <p:nvSpPr>
              <p:cNvPr id="6793" name="Freeform 733"/>
              <p:cNvSpPr>
                <a:spLocks/>
              </p:cNvSpPr>
              <p:nvPr/>
            </p:nvSpPr>
            <p:spPr bwMode="auto">
              <a:xfrm>
                <a:off x="5159" y="3233"/>
                <a:ext cx="81" cy="176"/>
              </a:xfrm>
              <a:custGeom>
                <a:avLst/>
                <a:gdLst>
                  <a:gd name="T0" fmla="*/ 72 w 81"/>
                  <a:gd name="T1" fmla="*/ 8 h 176"/>
                  <a:gd name="T2" fmla="*/ 57 w 81"/>
                  <a:gd name="T3" fmla="*/ 32 h 176"/>
                  <a:gd name="T4" fmla="*/ 68 w 81"/>
                  <a:gd name="T5" fmla="*/ 64 h 176"/>
                  <a:gd name="T6" fmla="*/ 64 w 81"/>
                  <a:gd name="T7" fmla="*/ 89 h 176"/>
                  <a:gd name="T8" fmla="*/ 72 w 81"/>
                  <a:gd name="T9" fmla="*/ 100 h 176"/>
                  <a:gd name="T10" fmla="*/ 58 w 81"/>
                  <a:gd name="T11" fmla="*/ 129 h 176"/>
                  <a:gd name="T12" fmla="*/ 73 w 81"/>
                  <a:gd name="T13" fmla="*/ 145 h 176"/>
                  <a:gd name="T14" fmla="*/ 69 w 81"/>
                  <a:gd name="T15" fmla="*/ 154 h 176"/>
                  <a:gd name="T16" fmla="*/ 80 w 81"/>
                  <a:gd name="T17" fmla="*/ 170 h 176"/>
                  <a:gd name="T18" fmla="*/ 77 w 81"/>
                  <a:gd name="T19" fmla="*/ 175 h 176"/>
                  <a:gd name="T20" fmla="*/ 65 w 81"/>
                  <a:gd name="T21" fmla="*/ 158 h 176"/>
                  <a:gd name="T22" fmla="*/ 65 w 81"/>
                  <a:gd name="T23" fmla="*/ 148 h 176"/>
                  <a:gd name="T24" fmla="*/ 52 w 81"/>
                  <a:gd name="T25" fmla="*/ 138 h 176"/>
                  <a:gd name="T26" fmla="*/ 21 w 81"/>
                  <a:gd name="T27" fmla="*/ 142 h 176"/>
                  <a:gd name="T28" fmla="*/ 5 w 81"/>
                  <a:gd name="T29" fmla="*/ 142 h 176"/>
                  <a:gd name="T30" fmla="*/ 40 w 81"/>
                  <a:gd name="T31" fmla="*/ 119 h 176"/>
                  <a:gd name="T32" fmla="*/ 51 w 81"/>
                  <a:gd name="T33" fmla="*/ 83 h 176"/>
                  <a:gd name="T34" fmla="*/ 44 w 81"/>
                  <a:gd name="T35" fmla="*/ 70 h 176"/>
                  <a:gd name="T36" fmla="*/ 29 w 81"/>
                  <a:gd name="T37" fmla="*/ 100 h 176"/>
                  <a:gd name="T38" fmla="*/ 29 w 81"/>
                  <a:gd name="T39" fmla="*/ 70 h 176"/>
                  <a:gd name="T40" fmla="*/ 13 w 81"/>
                  <a:gd name="T41" fmla="*/ 85 h 176"/>
                  <a:gd name="T42" fmla="*/ 0 w 81"/>
                  <a:gd name="T43" fmla="*/ 123 h 176"/>
                  <a:gd name="T44" fmla="*/ 11 w 81"/>
                  <a:gd name="T45" fmla="*/ 79 h 176"/>
                  <a:gd name="T46" fmla="*/ 41 w 81"/>
                  <a:gd name="T47" fmla="*/ 30 h 176"/>
                  <a:gd name="T48" fmla="*/ 52 w 81"/>
                  <a:gd name="T49" fmla="*/ 23 h 176"/>
                  <a:gd name="T50" fmla="*/ 66 w 81"/>
                  <a:gd name="T51" fmla="*/ 3 h 176"/>
                  <a:gd name="T52" fmla="*/ 74 w 81"/>
                  <a:gd name="T53" fmla="*/ 0 h 176"/>
                  <a:gd name="T54" fmla="*/ 72 w 81"/>
                  <a:gd name="T55" fmla="*/ 8 h 1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1"/>
                  <a:gd name="T85" fmla="*/ 0 h 176"/>
                  <a:gd name="T86" fmla="*/ 81 w 81"/>
                  <a:gd name="T87" fmla="*/ 176 h 1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1" h="176">
                    <a:moveTo>
                      <a:pt x="72" y="8"/>
                    </a:moveTo>
                    <a:lnTo>
                      <a:pt x="57" y="32"/>
                    </a:lnTo>
                    <a:lnTo>
                      <a:pt x="68" y="64"/>
                    </a:lnTo>
                    <a:lnTo>
                      <a:pt x="64" y="89"/>
                    </a:lnTo>
                    <a:lnTo>
                      <a:pt x="72" y="100"/>
                    </a:lnTo>
                    <a:lnTo>
                      <a:pt x="58" y="129"/>
                    </a:lnTo>
                    <a:lnTo>
                      <a:pt x="73" y="145"/>
                    </a:lnTo>
                    <a:lnTo>
                      <a:pt x="69" y="154"/>
                    </a:lnTo>
                    <a:lnTo>
                      <a:pt x="80" y="170"/>
                    </a:lnTo>
                    <a:lnTo>
                      <a:pt x="77" y="175"/>
                    </a:lnTo>
                    <a:lnTo>
                      <a:pt x="65" y="158"/>
                    </a:lnTo>
                    <a:lnTo>
                      <a:pt x="65" y="148"/>
                    </a:lnTo>
                    <a:lnTo>
                      <a:pt x="52" y="138"/>
                    </a:lnTo>
                    <a:lnTo>
                      <a:pt x="21" y="142"/>
                    </a:lnTo>
                    <a:lnTo>
                      <a:pt x="5" y="142"/>
                    </a:lnTo>
                    <a:lnTo>
                      <a:pt x="40" y="119"/>
                    </a:lnTo>
                    <a:lnTo>
                      <a:pt x="51" y="83"/>
                    </a:lnTo>
                    <a:lnTo>
                      <a:pt x="44" y="70"/>
                    </a:lnTo>
                    <a:lnTo>
                      <a:pt x="29" y="100"/>
                    </a:lnTo>
                    <a:lnTo>
                      <a:pt x="29" y="70"/>
                    </a:lnTo>
                    <a:lnTo>
                      <a:pt x="13" y="85"/>
                    </a:lnTo>
                    <a:lnTo>
                      <a:pt x="0" y="123"/>
                    </a:lnTo>
                    <a:lnTo>
                      <a:pt x="11" y="79"/>
                    </a:lnTo>
                    <a:lnTo>
                      <a:pt x="41" y="30"/>
                    </a:lnTo>
                    <a:lnTo>
                      <a:pt x="52" y="23"/>
                    </a:lnTo>
                    <a:lnTo>
                      <a:pt x="66" y="3"/>
                    </a:lnTo>
                    <a:lnTo>
                      <a:pt x="74" y="0"/>
                    </a:lnTo>
                    <a:lnTo>
                      <a:pt x="72" y="8"/>
                    </a:lnTo>
                  </a:path>
                </a:pathLst>
              </a:custGeom>
              <a:solidFill>
                <a:srgbClr val="000000"/>
              </a:solidFill>
              <a:ln w="9525" cap="rnd">
                <a:noFill/>
                <a:round/>
                <a:headEnd/>
                <a:tailEnd/>
              </a:ln>
            </p:spPr>
            <p:txBody>
              <a:bodyPr/>
              <a:lstStyle/>
              <a:p>
                <a:endParaRPr lang="en-US"/>
              </a:p>
            </p:txBody>
          </p:sp>
          <p:sp>
            <p:nvSpPr>
              <p:cNvPr id="6794" name="Freeform 734"/>
              <p:cNvSpPr>
                <a:spLocks/>
              </p:cNvSpPr>
              <p:nvPr/>
            </p:nvSpPr>
            <p:spPr bwMode="auto">
              <a:xfrm>
                <a:off x="5224" y="3418"/>
                <a:ext cx="79" cy="33"/>
              </a:xfrm>
              <a:custGeom>
                <a:avLst/>
                <a:gdLst>
                  <a:gd name="T0" fmla="*/ 0 w 79"/>
                  <a:gd name="T1" fmla="*/ 5 h 33"/>
                  <a:gd name="T2" fmla="*/ 13 w 79"/>
                  <a:gd name="T3" fmla="*/ 9 h 33"/>
                  <a:gd name="T4" fmla="*/ 18 w 79"/>
                  <a:gd name="T5" fmla="*/ 14 h 33"/>
                  <a:gd name="T6" fmla="*/ 23 w 79"/>
                  <a:gd name="T7" fmla="*/ 19 h 33"/>
                  <a:gd name="T8" fmla="*/ 23 w 79"/>
                  <a:gd name="T9" fmla="*/ 27 h 33"/>
                  <a:gd name="T10" fmla="*/ 23 w 79"/>
                  <a:gd name="T11" fmla="*/ 32 h 33"/>
                  <a:gd name="T12" fmla="*/ 71 w 79"/>
                  <a:gd name="T13" fmla="*/ 27 h 33"/>
                  <a:gd name="T14" fmla="*/ 78 w 79"/>
                  <a:gd name="T15" fmla="*/ 14 h 33"/>
                  <a:gd name="T16" fmla="*/ 71 w 79"/>
                  <a:gd name="T17" fmla="*/ 5 h 33"/>
                  <a:gd name="T18" fmla="*/ 57 w 79"/>
                  <a:gd name="T19" fmla="*/ 2 h 33"/>
                  <a:gd name="T20" fmla="*/ 43 w 79"/>
                  <a:gd name="T21" fmla="*/ 0 h 33"/>
                  <a:gd name="T22" fmla="*/ 27 w 79"/>
                  <a:gd name="T23" fmla="*/ 0 h 33"/>
                  <a:gd name="T24" fmla="*/ 10 w 79"/>
                  <a:gd name="T25" fmla="*/ 2 h 33"/>
                  <a:gd name="T26" fmla="*/ 0 w 79"/>
                  <a:gd name="T27" fmla="*/ 5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33"/>
                  <a:gd name="T44" fmla="*/ 79 w 79"/>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33">
                    <a:moveTo>
                      <a:pt x="0" y="5"/>
                    </a:moveTo>
                    <a:lnTo>
                      <a:pt x="13" y="9"/>
                    </a:lnTo>
                    <a:lnTo>
                      <a:pt x="18" y="14"/>
                    </a:lnTo>
                    <a:lnTo>
                      <a:pt x="23" y="19"/>
                    </a:lnTo>
                    <a:lnTo>
                      <a:pt x="23" y="27"/>
                    </a:lnTo>
                    <a:lnTo>
                      <a:pt x="23" y="32"/>
                    </a:lnTo>
                    <a:lnTo>
                      <a:pt x="71" y="27"/>
                    </a:lnTo>
                    <a:lnTo>
                      <a:pt x="78" y="14"/>
                    </a:lnTo>
                    <a:lnTo>
                      <a:pt x="71" y="5"/>
                    </a:lnTo>
                    <a:lnTo>
                      <a:pt x="57" y="2"/>
                    </a:lnTo>
                    <a:lnTo>
                      <a:pt x="43" y="0"/>
                    </a:lnTo>
                    <a:lnTo>
                      <a:pt x="27" y="0"/>
                    </a:lnTo>
                    <a:lnTo>
                      <a:pt x="10" y="2"/>
                    </a:lnTo>
                    <a:lnTo>
                      <a:pt x="0" y="5"/>
                    </a:lnTo>
                  </a:path>
                </a:pathLst>
              </a:custGeom>
              <a:solidFill>
                <a:srgbClr val="000000"/>
              </a:solidFill>
              <a:ln w="9525" cap="rnd">
                <a:noFill/>
                <a:round/>
                <a:headEnd/>
                <a:tailEnd/>
              </a:ln>
            </p:spPr>
            <p:txBody>
              <a:bodyPr/>
              <a:lstStyle/>
              <a:p>
                <a:endParaRPr lang="en-US"/>
              </a:p>
            </p:txBody>
          </p:sp>
          <p:sp>
            <p:nvSpPr>
              <p:cNvPr id="6795" name="Freeform 735"/>
              <p:cNvSpPr>
                <a:spLocks/>
              </p:cNvSpPr>
              <p:nvPr/>
            </p:nvSpPr>
            <p:spPr bwMode="auto">
              <a:xfrm>
                <a:off x="5088" y="3188"/>
                <a:ext cx="133" cy="185"/>
              </a:xfrm>
              <a:custGeom>
                <a:avLst/>
                <a:gdLst>
                  <a:gd name="T0" fmla="*/ 106 w 133"/>
                  <a:gd name="T1" fmla="*/ 0 h 185"/>
                  <a:gd name="T2" fmla="*/ 74 w 133"/>
                  <a:gd name="T3" fmla="*/ 86 h 185"/>
                  <a:gd name="T4" fmla="*/ 75 w 133"/>
                  <a:gd name="T5" fmla="*/ 97 h 185"/>
                  <a:gd name="T6" fmla="*/ 95 w 133"/>
                  <a:gd name="T7" fmla="*/ 69 h 185"/>
                  <a:gd name="T8" fmla="*/ 93 w 133"/>
                  <a:gd name="T9" fmla="*/ 50 h 185"/>
                  <a:gd name="T10" fmla="*/ 95 w 133"/>
                  <a:gd name="T11" fmla="*/ 47 h 185"/>
                  <a:gd name="T12" fmla="*/ 104 w 133"/>
                  <a:gd name="T13" fmla="*/ 47 h 185"/>
                  <a:gd name="T14" fmla="*/ 118 w 133"/>
                  <a:gd name="T15" fmla="*/ 54 h 185"/>
                  <a:gd name="T16" fmla="*/ 129 w 133"/>
                  <a:gd name="T17" fmla="*/ 17 h 185"/>
                  <a:gd name="T18" fmla="*/ 132 w 133"/>
                  <a:gd name="T19" fmla="*/ 20 h 185"/>
                  <a:gd name="T20" fmla="*/ 120 w 133"/>
                  <a:gd name="T21" fmla="*/ 59 h 185"/>
                  <a:gd name="T22" fmla="*/ 97 w 133"/>
                  <a:gd name="T23" fmla="*/ 50 h 185"/>
                  <a:gd name="T24" fmla="*/ 99 w 133"/>
                  <a:gd name="T25" fmla="*/ 70 h 185"/>
                  <a:gd name="T26" fmla="*/ 72 w 133"/>
                  <a:gd name="T27" fmla="*/ 109 h 185"/>
                  <a:gd name="T28" fmla="*/ 52 w 133"/>
                  <a:gd name="T29" fmla="*/ 184 h 185"/>
                  <a:gd name="T30" fmla="*/ 0 w 133"/>
                  <a:gd name="T31" fmla="*/ 178 h 185"/>
                  <a:gd name="T32" fmla="*/ 17 w 133"/>
                  <a:gd name="T33" fmla="*/ 167 h 185"/>
                  <a:gd name="T34" fmla="*/ 24 w 133"/>
                  <a:gd name="T35" fmla="*/ 174 h 185"/>
                  <a:gd name="T36" fmla="*/ 32 w 133"/>
                  <a:gd name="T37" fmla="*/ 174 h 185"/>
                  <a:gd name="T38" fmla="*/ 27 w 133"/>
                  <a:gd name="T39" fmla="*/ 161 h 185"/>
                  <a:gd name="T40" fmla="*/ 39 w 133"/>
                  <a:gd name="T41" fmla="*/ 159 h 185"/>
                  <a:gd name="T42" fmla="*/ 39 w 133"/>
                  <a:gd name="T43" fmla="*/ 122 h 185"/>
                  <a:gd name="T44" fmla="*/ 28 w 133"/>
                  <a:gd name="T45" fmla="*/ 70 h 185"/>
                  <a:gd name="T46" fmla="*/ 35 w 133"/>
                  <a:gd name="T47" fmla="*/ 42 h 185"/>
                  <a:gd name="T48" fmla="*/ 60 w 133"/>
                  <a:gd name="T49" fmla="*/ 9 h 185"/>
                  <a:gd name="T50" fmla="*/ 40 w 133"/>
                  <a:gd name="T51" fmla="*/ 42 h 185"/>
                  <a:gd name="T52" fmla="*/ 35 w 133"/>
                  <a:gd name="T53" fmla="*/ 79 h 185"/>
                  <a:gd name="T54" fmla="*/ 44 w 133"/>
                  <a:gd name="T55" fmla="*/ 102 h 185"/>
                  <a:gd name="T56" fmla="*/ 44 w 133"/>
                  <a:gd name="T57" fmla="*/ 80 h 185"/>
                  <a:gd name="T58" fmla="*/ 64 w 133"/>
                  <a:gd name="T59" fmla="*/ 115 h 185"/>
                  <a:gd name="T60" fmla="*/ 70 w 133"/>
                  <a:gd name="T61" fmla="*/ 90 h 185"/>
                  <a:gd name="T62" fmla="*/ 65 w 133"/>
                  <a:gd name="T63" fmla="*/ 76 h 185"/>
                  <a:gd name="T64" fmla="*/ 62 w 133"/>
                  <a:gd name="T65" fmla="*/ 28 h 185"/>
                  <a:gd name="T66" fmla="*/ 70 w 133"/>
                  <a:gd name="T67" fmla="*/ 19 h 185"/>
                  <a:gd name="T68" fmla="*/ 73 w 133"/>
                  <a:gd name="T69" fmla="*/ 25 h 185"/>
                  <a:gd name="T70" fmla="*/ 78 w 133"/>
                  <a:gd name="T71" fmla="*/ 60 h 185"/>
                  <a:gd name="T72" fmla="*/ 106 w 133"/>
                  <a:gd name="T73" fmla="*/ 0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3"/>
                  <a:gd name="T112" fmla="*/ 0 h 185"/>
                  <a:gd name="T113" fmla="*/ 133 w 133"/>
                  <a:gd name="T114" fmla="*/ 185 h 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3" h="185">
                    <a:moveTo>
                      <a:pt x="106" y="0"/>
                    </a:moveTo>
                    <a:lnTo>
                      <a:pt x="74" y="86"/>
                    </a:lnTo>
                    <a:lnTo>
                      <a:pt x="75" y="97"/>
                    </a:lnTo>
                    <a:lnTo>
                      <a:pt x="95" y="69"/>
                    </a:lnTo>
                    <a:lnTo>
                      <a:pt x="93" y="50"/>
                    </a:lnTo>
                    <a:lnTo>
                      <a:pt x="95" y="47"/>
                    </a:lnTo>
                    <a:lnTo>
                      <a:pt x="104" y="47"/>
                    </a:lnTo>
                    <a:lnTo>
                      <a:pt x="118" y="54"/>
                    </a:lnTo>
                    <a:lnTo>
                      <a:pt x="129" y="17"/>
                    </a:lnTo>
                    <a:lnTo>
                      <a:pt x="132" y="20"/>
                    </a:lnTo>
                    <a:lnTo>
                      <a:pt x="120" y="59"/>
                    </a:lnTo>
                    <a:lnTo>
                      <a:pt x="97" y="50"/>
                    </a:lnTo>
                    <a:lnTo>
                      <a:pt x="99" y="70"/>
                    </a:lnTo>
                    <a:lnTo>
                      <a:pt x="72" y="109"/>
                    </a:lnTo>
                    <a:lnTo>
                      <a:pt x="52" y="184"/>
                    </a:lnTo>
                    <a:lnTo>
                      <a:pt x="0" y="178"/>
                    </a:lnTo>
                    <a:lnTo>
                      <a:pt x="17" y="167"/>
                    </a:lnTo>
                    <a:lnTo>
                      <a:pt x="24" y="174"/>
                    </a:lnTo>
                    <a:lnTo>
                      <a:pt x="32" y="174"/>
                    </a:lnTo>
                    <a:lnTo>
                      <a:pt x="27" y="161"/>
                    </a:lnTo>
                    <a:lnTo>
                      <a:pt x="39" y="159"/>
                    </a:lnTo>
                    <a:lnTo>
                      <a:pt x="39" y="122"/>
                    </a:lnTo>
                    <a:lnTo>
                      <a:pt x="28" y="70"/>
                    </a:lnTo>
                    <a:lnTo>
                      <a:pt x="35" y="42"/>
                    </a:lnTo>
                    <a:lnTo>
                      <a:pt x="60" y="9"/>
                    </a:lnTo>
                    <a:lnTo>
                      <a:pt x="40" y="42"/>
                    </a:lnTo>
                    <a:lnTo>
                      <a:pt x="35" y="79"/>
                    </a:lnTo>
                    <a:lnTo>
                      <a:pt x="44" y="102"/>
                    </a:lnTo>
                    <a:lnTo>
                      <a:pt x="44" y="80"/>
                    </a:lnTo>
                    <a:lnTo>
                      <a:pt x="64" y="115"/>
                    </a:lnTo>
                    <a:lnTo>
                      <a:pt x="70" y="90"/>
                    </a:lnTo>
                    <a:lnTo>
                      <a:pt x="65" y="76"/>
                    </a:lnTo>
                    <a:lnTo>
                      <a:pt x="62" y="28"/>
                    </a:lnTo>
                    <a:lnTo>
                      <a:pt x="70" y="19"/>
                    </a:lnTo>
                    <a:lnTo>
                      <a:pt x="73" y="25"/>
                    </a:lnTo>
                    <a:lnTo>
                      <a:pt x="78" y="60"/>
                    </a:lnTo>
                    <a:lnTo>
                      <a:pt x="106" y="0"/>
                    </a:lnTo>
                  </a:path>
                </a:pathLst>
              </a:custGeom>
              <a:solidFill>
                <a:srgbClr val="000000"/>
              </a:solidFill>
              <a:ln w="9525" cap="rnd">
                <a:noFill/>
                <a:round/>
                <a:headEnd/>
                <a:tailEnd/>
              </a:ln>
            </p:spPr>
            <p:txBody>
              <a:bodyPr/>
              <a:lstStyle/>
              <a:p>
                <a:endParaRPr lang="en-US"/>
              </a:p>
            </p:txBody>
          </p:sp>
          <p:sp>
            <p:nvSpPr>
              <p:cNvPr id="6796" name="Freeform 736"/>
              <p:cNvSpPr>
                <a:spLocks/>
              </p:cNvSpPr>
              <p:nvPr/>
            </p:nvSpPr>
            <p:spPr bwMode="auto">
              <a:xfrm>
                <a:off x="5109" y="3406"/>
                <a:ext cx="87" cy="50"/>
              </a:xfrm>
              <a:custGeom>
                <a:avLst/>
                <a:gdLst>
                  <a:gd name="T0" fmla="*/ 12 w 87"/>
                  <a:gd name="T1" fmla="*/ 49 h 50"/>
                  <a:gd name="T2" fmla="*/ 49 w 87"/>
                  <a:gd name="T3" fmla="*/ 30 h 50"/>
                  <a:gd name="T4" fmla="*/ 86 w 87"/>
                  <a:gd name="T5" fmla="*/ 25 h 50"/>
                  <a:gd name="T6" fmla="*/ 60 w 87"/>
                  <a:gd name="T7" fmla="*/ 10 h 50"/>
                  <a:gd name="T8" fmla="*/ 37 w 87"/>
                  <a:gd name="T9" fmla="*/ 0 h 50"/>
                  <a:gd name="T10" fmla="*/ 43 w 87"/>
                  <a:gd name="T11" fmla="*/ 10 h 50"/>
                  <a:gd name="T12" fmla="*/ 33 w 87"/>
                  <a:gd name="T13" fmla="*/ 22 h 50"/>
                  <a:gd name="T14" fmla="*/ 28 w 87"/>
                  <a:gd name="T15" fmla="*/ 22 h 50"/>
                  <a:gd name="T16" fmla="*/ 25 w 87"/>
                  <a:gd name="T17" fmla="*/ 16 h 50"/>
                  <a:gd name="T18" fmla="*/ 25 w 87"/>
                  <a:gd name="T19" fmla="*/ 36 h 50"/>
                  <a:gd name="T20" fmla="*/ 12 w 87"/>
                  <a:gd name="T21" fmla="*/ 44 h 50"/>
                  <a:gd name="T22" fmla="*/ 8 w 87"/>
                  <a:gd name="T23" fmla="*/ 20 h 50"/>
                  <a:gd name="T24" fmla="*/ 9 w 87"/>
                  <a:gd name="T25" fmla="*/ 44 h 50"/>
                  <a:gd name="T26" fmla="*/ 0 w 87"/>
                  <a:gd name="T27" fmla="*/ 36 h 50"/>
                  <a:gd name="T28" fmla="*/ 8 w 87"/>
                  <a:gd name="T29" fmla="*/ 47 h 50"/>
                  <a:gd name="T30" fmla="*/ 12 w 87"/>
                  <a:gd name="T31" fmla="*/ 49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50"/>
                  <a:gd name="T50" fmla="*/ 87 w 87"/>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50">
                    <a:moveTo>
                      <a:pt x="12" y="49"/>
                    </a:moveTo>
                    <a:lnTo>
                      <a:pt x="49" y="30"/>
                    </a:lnTo>
                    <a:lnTo>
                      <a:pt x="86" y="25"/>
                    </a:lnTo>
                    <a:lnTo>
                      <a:pt x="60" y="10"/>
                    </a:lnTo>
                    <a:lnTo>
                      <a:pt x="37" y="0"/>
                    </a:lnTo>
                    <a:lnTo>
                      <a:pt x="43" y="10"/>
                    </a:lnTo>
                    <a:lnTo>
                      <a:pt x="33" y="22"/>
                    </a:lnTo>
                    <a:lnTo>
                      <a:pt x="28" y="22"/>
                    </a:lnTo>
                    <a:lnTo>
                      <a:pt x="25" y="16"/>
                    </a:lnTo>
                    <a:lnTo>
                      <a:pt x="25" y="36"/>
                    </a:lnTo>
                    <a:lnTo>
                      <a:pt x="12" y="44"/>
                    </a:lnTo>
                    <a:lnTo>
                      <a:pt x="8" y="20"/>
                    </a:lnTo>
                    <a:lnTo>
                      <a:pt x="9" y="44"/>
                    </a:lnTo>
                    <a:lnTo>
                      <a:pt x="0" y="36"/>
                    </a:lnTo>
                    <a:lnTo>
                      <a:pt x="8" y="47"/>
                    </a:lnTo>
                    <a:lnTo>
                      <a:pt x="12" y="49"/>
                    </a:lnTo>
                  </a:path>
                </a:pathLst>
              </a:custGeom>
              <a:solidFill>
                <a:srgbClr val="000000"/>
              </a:solidFill>
              <a:ln w="9525" cap="rnd">
                <a:noFill/>
                <a:round/>
                <a:headEnd/>
                <a:tailEnd/>
              </a:ln>
            </p:spPr>
            <p:txBody>
              <a:bodyPr/>
              <a:lstStyle/>
              <a:p>
                <a:endParaRPr lang="en-US"/>
              </a:p>
            </p:txBody>
          </p:sp>
          <p:sp>
            <p:nvSpPr>
              <p:cNvPr id="6797" name="Freeform 737"/>
              <p:cNvSpPr>
                <a:spLocks/>
              </p:cNvSpPr>
              <p:nvPr/>
            </p:nvSpPr>
            <p:spPr bwMode="auto">
              <a:xfrm>
                <a:off x="5091" y="3368"/>
                <a:ext cx="53" cy="75"/>
              </a:xfrm>
              <a:custGeom>
                <a:avLst/>
                <a:gdLst>
                  <a:gd name="T0" fmla="*/ 17 w 53"/>
                  <a:gd name="T1" fmla="*/ 74 h 75"/>
                  <a:gd name="T2" fmla="*/ 24 w 53"/>
                  <a:gd name="T3" fmla="*/ 64 h 75"/>
                  <a:gd name="T4" fmla="*/ 28 w 53"/>
                  <a:gd name="T5" fmla="*/ 52 h 75"/>
                  <a:gd name="T6" fmla="*/ 52 w 53"/>
                  <a:gd name="T7" fmla="*/ 39 h 75"/>
                  <a:gd name="T8" fmla="*/ 38 w 53"/>
                  <a:gd name="T9" fmla="*/ 41 h 75"/>
                  <a:gd name="T10" fmla="*/ 3 w 53"/>
                  <a:gd name="T11" fmla="*/ 39 h 75"/>
                  <a:gd name="T12" fmla="*/ 5 w 53"/>
                  <a:gd name="T13" fmla="*/ 17 h 75"/>
                  <a:gd name="T14" fmla="*/ 5 w 53"/>
                  <a:gd name="T15" fmla="*/ 0 h 75"/>
                  <a:gd name="T16" fmla="*/ 2 w 53"/>
                  <a:gd name="T17" fmla="*/ 0 h 75"/>
                  <a:gd name="T18" fmla="*/ 2 w 53"/>
                  <a:gd name="T19" fmla="*/ 17 h 75"/>
                  <a:gd name="T20" fmla="*/ 0 w 53"/>
                  <a:gd name="T21" fmla="*/ 45 h 75"/>
                  <a:gd name="T22" fmla="*/ 24 w 53"/>
                  <a:gd name="T23" fmla="*/ 48 h 75"/>
                  <a:gd name="T24" fmla="*/ 17 w 53"/>
                  <a:gd name="T25" fmla="*/ 70 h 75"/>
                  <a:gd name="T26" fmla="*/ 17 w 53"/>
                  <a:gd name="T27" fmla="*/ 74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75"/>
                  <a:gd name="T44" fmla="*/ 53 w 53"/>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75">
                    <a:moveTo>
                      <a:pt x="17" y="74"/>
                    </a:moveTo>
                    <a:lnTo>
                      <a:pt x="24" y="64"/>
                    </a:lnTo>
                    <a:lnTo>
                      <a:pt x="28" y="52"/>
                    </a:lnTo>
                    <a:lnTo>
                      <a:pt x="52" y="39"/>
                    </a:lnTo>
                    <a:lnTo>
                      <a:pt x="38" y="41"/>
                    </a:lnTo>
                    <a:lnTo>
                      <a:pt x="3" y="39"/>
                    </a:lnTo>
                    <a:lnTo>
                      <a:pt x="5" y="17"/>
                    </a:lnTo>
                    <a:lnTo>
                      <a:pt x="5" y="0"/>
                    </a:lnTo>
                    <a:lnTo>
                      <a:pt x="2" y="0"/>
                    </a:lnTo>
                    <a:lnTo>
                      <a:pt x="2" y="17"/>
                    </a:lnTo>
                    <a:lnTo>
                      <a:pt x="0" y="45"/>
                    </a:lnTo>
                    <a:lnTo>
                      <a:pt x="24" y="48"/>
                    </a:lnTo>
                    <a:lnTo>
                      <a:pt x="17" y="70"/>
                    </a:lnTo>
                    <a:lnTo>
                      <a:pt x="17" y="74"/>
                    </a:lnTo>
                  </a:path>
                </a:pathLst>
              </a:custGeom>
              <a:solidFill>
                <a:srgbClr val="000000"/>
              </a:solidFill>
              <a:ln w="9525" cap="rnd">
                <a:noFill/>
                <a:round/>
                <a:headEnd/>
                <a:tailEnd/>
              </a:ln>
            </p:spPr>
            <p:txBody>
              <a:bodyPr/>
              <a:lstStyle/>
              <a:p>
                <a:endParaRPr lang="en-US"/>
              </a:p>
            </p:txBody>
          </p:sp>
          <p:sp>
            <p:nvSpPr>
              <p:cNvPr id="6798" name="Freeform 738"/>
              <p:cNvSpPr>
                <a:spLocks/>
              </p:cNvSpPr>
              <p:nvPr/>
            </p:nvSpPr>
            <p:spPr bwMode="auto">
              <a:xfrm>
                <a:off x="5153" y="3354"/>
                <a:ext cx="18" cy="23"/>
              </a:xfrm>
              <a:custGeom>
                <a:avLst/>
                <a:gdLst>
                  <a:gd name="T0" fmla="*/ 6 w 18"/>
                  <a:gd name="T1" fmla="*/ 0 h 23"/>
                  <a:gd name="T2" fmla="*/ 17 w 18"/>
                  <a:gd name="T3" fmla="*/ 22 h 23"/>
                  <a:gd name="T4" fmla="*/ 9 w 18"/>
                  <a:gd name="T5" fmla="*/ 22 h 23"/>
                  <a:gd name="T6" fmla="*/ 0 w 18"/>
                  <a:gd name="T7" fmla="*/ 22 h 23"/>
                  <a:gd name="T8" fmla="*/ 6 w 18"/>
                  <a:gd name="T9" fmla="*/ 0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6" y="0"/>
                    </a:moveTo>
                    <a:lnTo>
                      <a:pt x="17" y="22"/>
                    </a:lnTo>
                    <a:lnTo>
                      <a:pt x="9" y="22"/>
                    </a:lnTo>
                    <a:lnTo>
                      <a:pt x="0" y="22"/>
                    </a:lnTo>
                    <a:lnTo>
                      <a:pt x="6" y="0"/>
                    </a:lnTo>
                  </a:path>
                </a:pathLst>
              </a:custGeom>
              <a:solidFill>
                <a:srgbClr val="000000"/>
              </a:solidFill>
              <a:ln w="9525" cap="rnd">
                <a:noFill/>
                <a:round/>
                <a:headEnd/>
                <a:tailEnd/>
              </a:ln>
            </p:spPr>
            <p:txBody>
              <a:bodyPr/>
              <a:lstStyle/>
              <a:p>
                <a:endParaRPr lang="en-US"/>
              </a:p>
            </p:txBody>
          </p:sp>
          <p:sp>
            <p:nvSpPr>
              <p:cNvPr id="6799" name="Freeform 739"/>
              <p:cNvSpPr>
                <a:spLocks/>
              </p:cNvSpPr>
              <p:nvPr/>
            </p:nvSpPr>
            <p:spPr bwMode="auto">
              <a:xfrm>
                <a:off x="4999" y="3369"/>
                <a:ext cx="86" cy="44"/>
              </a:xfrm>
              <a:custGeom>
                <a:avLst/>
                <a:gdLst>
                  <a:gd name="T0" fmla="*/ 85 w 86"/>
                  <a:gd name="T1" fmla="*/ 0 h 44"/>
                  <a:gd name="T2" fmla="*/ 80 w 86"/>
                  <a:gd name="T3" fmla="*/ 43 h 44"/>
                  <a:gd name="T4" fmla="*/ 78 w 86"/>
                  <a:gd name="T5" fmla="*/ 36 h 44"/>
                  <a:gd name="T6" fmla="*/ 67 w 86"/>
                  <a:gd name="T7" fmla="*/ 34 h 44"/>
                  <a:gd name="T8" fmla="*/ 44 w 86"/>
                  <a:gd name="T9" fmla="*/ 28 h 44"/>
                  <a:gd name="T10" fmla="*/ 39 w 86"/>
                  <a:gd name="T11" fmla="*/ 24 h 44"/>
                  <a:gd name="T12" fmla="*/ 29 w 86"/>
                  <a:gd name="T13" fmla="*/ 24 h 44"/>
                  <a:gd name="T14" fmla="*/ 25 w 86"/>
                  <a:gd name="T15" fmla="*/ 24 h 44"/>
                  <a:gd name="T16" fmla="*/ 18 w 86"/>
                  <a:gd name="T17" fmla="*/ 29 h 44"/>
                  <a:gd name="T18" fmla="*/ 8 w 86"/>
                  <a:gd name="T19" fmla="*/ 31 h 44"/>
                  <a:gd name="T20" fmla="*/ 4 w 86"/>
                  <a:gd name="T21" fmla="*/ 34 h 44"/>
                  <a:gd name="T22" fmla="*/ 0 w 86"/>
                  <a:gd name="T23" fmla="*/ 34 h 44"/>
                  <a:gd name="T24" fmla="*/ 4 w 86"/>
                  <a:gd name="T25" fmla="*/ 33 h 44"/>
                  <a:gd name="T26" fmla="*/ 8 w 86"/>
                  <a:gd name="T27" fmla="*/ 29 h 44"/>
                  <a:gd name="T28" fmla="*/ 19 w 86"/>
                  <a:gd name="T29" fmla="*/ 26 h 44"/>
                  <a:gd name="T30" fmla="*/ 25 w 86"/>
                  <a:gd name="T31" fmla="*/ 23 h 44"/>
                  <a:gd name="T32" fmla="*/ 39 w 86"/>
                  <a:gd name="T33" fmla="*/ 22 h 44"/>
                  <a:gd name="T34" fmla="*/ 42 w 86"/>
                  <a:gd name="T35" fmla="*/ 21 h 44"/>
                  <a:gd name="T36" fmla="*/ 44 w 86"/>
                  <a:gd name="T37" fmla="*/ 24 h 44"/>
                  <a:gd name="T38" fmla="*/ 69 w 86"/>
                  <a:gd name="T39" fmla="*/ 30 h 44"/>
                  <a:gd name="T40" fmla="*/ 78 w 86"/>
                  <a:gd name="T41" fmla="*/ 30 h 44"/>
                  <a:gd name="T42" fmla="*/ 85 w 86"/>
                  <a:gd name="T43" fmla="*/ 0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44"/>
                  <a:gd name="T68" fmla="*/ 86 w 86"/>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44">
                    <a:moveTo>
                      <a:pt x="85" y="0"/>
                    </a:moveTo>
                    <a:lnTo>
                      <a:pt x="80" y="43"/>
                    </a:lnTo>
                    <a:lnTo>
                      <a:pt x="78" y="36"/>
                    </a:lnTo>
                    <a:lnTo>
                      <a:pt x="67" y="34"/>
                    </a:lnTo>
                    <a:lnTo>
                      <a:pt x="44" y="28"/>
                    </a:lnTo>
                    <a:lnTo>
                      <a:pt x="39" y="24"/>
                    </a:lnTo>
                    <a:lnTo>
                      <a:pt x="29" y="24"/>
                    </a:lnTo>
                    <a:lnTo>
                      <a:pt x="25" y="24"/>
                    </a:lnTo>
                    <a:lnTo>
                      <a:pt x="18" y="29"/>
                    </a:lnTo>
                    <a:lnTo>
                      <a:pt x="8" y="31"/>
                    </a:lnTo>
                    <a:lnTo>
                      <a:pt x="4" y="34"/>
                    </a:lnTo>
                    <a:lnTo>
                      <a:pt x="0" y="34"/>
                    </a:lnTo>
                    <a:lnTo>
                      <a:pt x="4" y="33"/>
                    </a:lnTo>
                    <a:lnTo>
                      <a:pt x="8" y="29"/>
                    </a:lnTo>
                    <a:lnTo>
                      <a:pt x="19" y="26"/>
                    </a:lnTo>
                    <a:lnTo>
                      <a:pt x="25" y="23"/>
                    </a:lnTo>
                    <a:lnTo>
                      <a:pt x="39" y="22"/>
                    </a:lnTo>
                    <a:lnTo>
                      <a:pt x="42" y="21"/>
                    </a:lnTo>
                    <a:lnTo>
                      <a:pt x="44" y="24"/>
                    </a:lnTo>
                    <a:lnTo>
                      <a:pt x="69" y="30"/>
                    </a:lnTo>
                    <a:lnTo>
                      <a:pt x="78" y="30"/>
                    </a:lnTo>
                    <a:lnTo>
                      <a:pt x="85" y="0"/>
                    </a:lnTo>
                  </a:path>
                </a:pathLst>
              </a:custGeom>
              <a:solidFill>
                <a:srgbClr val="000000"/>
              </a:solidFill>
              <a:ln w="9525" cap="rnd">
                <a:noFill/>
                <a:round/>
                <a:headEnd/>
                <a:tailEnd/>
              </a:ln>
            </p:spPr>
            <p:txBody>
              <a:bodyPr/>
              <a:lstStyle/>
              <a:p>
                <a:endParaRPr lang="en-US"/>
              </a:p>
            </p:txBody>
          </p:sp>
          <p:sp>
            <p:nvSpPr>
              <p:cNvPr id="6800" name="Freeform 740"/>
              <p:cNvSpPr>
                <a:spLocks/>
              </p:cNvSpPr>
              <p:nvPr/>
            </p:nvSpPr>
            <p:spPr bwMode="auto">
              <a:xfrm>
                <a:off x="5000" y="3361"/>
                <a:ext cx="85" cy="43"/>
              </a:xfrm>
              <a:custGeom>
                <a:avLst/>
                <a:gdLst>
                  <a:gd name="T0" fmla="*/ 84 w 85"/>
                  <a:gd name="T1" fmla="*/ 12 h 43"/>
                  <a:gd name="T2" fmla="*/ 38 w 85"/>
                  <a:gd name="T3" fmla="*/ 0 h 43"/>
                  <a:gd name="T4" fmla="*/ 6 w 85"/>
                  <a:gd name="T5" fmla="*/ 15 h 43"/>
                  <a:gd name="T6" fmla="*/ 4 w 85"/>
                  <a:gd name="T7" fmla="*/ 17 h 43"/>
                  <a:gd name="T8" fmla="*/ 0 w 85"/>
                  <a:gd name="T9" fmla="*/ 37 h 43"/>
                  <a:gd name="T10" fmla="*/ 0 w 85"/>
                  <a:gd name="T11" fmla="*/ 42 h 43"/>
                  <a:gd name="T12" fmla="*/ 4 w 85"/>
                  <a:gd name="T13" fmla="*/ 33 h 43"/>
                  <a:gd name="T14" fmla="*/ 4 w 85"/>
                  <a:gd name="T15" fmla="*/ 30 h 43"/>
                  <a:gd name="T16" fmla="*/ 16 w 85"/>
                  <a:gd name="T17" fmla="*/ 27 h 43"/>
                  <a:gd name="T18" fmla="*/ 26 w 85"/>
                  <a:gd name="T19" fmla="*/ 20 h 43"/>
                  <a:gd name="T20" fmla="*/ 38 w 85"/>
                  <a:gd name="T21" fmla="*/ 15 h 43"/>
                  <a:gd name="T22" fmla="*/ 28 w 85"/>
                  <a:gd name="T23" fmla="*/ 17 h 43"/>
                  <a:gd name="T24" fmla="*/ 6 w 85"/>
                  <a:gd name="T25" fmla="*/ 25 h 43"/>
                  <a:gd name="T26" fmla="*/ 8 w 85"/>
                  <a:gd name="T27" fmla="*/ 19 h 43"/>
                  <a:gd name="T28" fmla="*/ 34 w 85"/>
                  <a:gd name="T29" fmla="*/ 7 h 43"/>
                  <a:gd name="T30" fmla="*/ 9 w 85"/>
                  <a:gd name="T31" fmla="*/ 17 h 43"/>
                  <a:gd name="T32" fmla="*/ 12 w 85"/>
                  <a:gd name="T33" fmla="*/ 14 h 43"/>
                  <a:gd name="T34" fmla="*/ 38 w 85"/>
                  <a:gd name="T35" fmla="*/ 1 h 43"/>
                  <a:gd name="T36" fmla="*/ 41 w 85"/>
                  <a:gd name="T37" fmla="*/ 2 h 43"/>
                  <a:gd name="T38" fmla="*/ 38 w 85"/>
                  <a:gd name="T39" fmla="*/ 7 h 43"/>
                  <a:gd name="T40" fmla="*/ 42 w 85"/>
                  <a:gd name="T41" fmla="*/ 7 h 43"/>
                  <a:gd name="T42" fmla="*/ 42 w 85"/>
                  <a:gd name="T43" fmla="*/ 12 h 43"/>
                  <a:gd name="T44" fmla="*/ 82 w 85"/>
                  <a:gd name="T45" fmla="*/ 15 h 43"/>
                  <a:gd name="T46" fmla="*/ 84 w 85"/>
                  <a:gd name="T47" fmla="*/ 12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43"/>
                  <a:gd name="T74" fmla="*/ 85 w 85"/>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43">
                    <a:moveTo>
                      <a:pt x="84" y="12"/>
                    </a:moveTo>
                    <a:lnTo>
                      <a:pt x="38" y="0"/>
                    </a:lnTo>
                    <a:lnTo>
                      <a:pt x="6" y="15"/>
                    </a:lnTo>
                    <a:lnTo>
                      <a:pt x="4" y="17"/>
                    </a:lnTo>
                    <a:lnTo>
                      <a:pt x="0" y="37"/>
                    </a:lnTo>
                    <a:lnTo>
                      <a:pt x="0" y="42"/>
                    </a:lnTo>
                    <a:lnTo>
                      <a:pt x="4" y="33"/>
                    </a:lnTo>
                    <a:lnTo>
                      <a:pt x="4" y="30"/>
                    </a:lnTo>
                    <a:lnTo>
                      <a:pt x="16" y="27"/>
                    </a:lnTo>
                    <a:lnTo>
                      <a:pt x="26" y="20"/>
                    </a:lnTo>
                    <a:lnTo>
                      <a:pt x="38" y="15"/>
                    </a:lnTo>
                    <a:lnTo>
                      <a:pt x="28" y="17"/>
                    </a:lnTo>
                    <a:lnTo>
                      <a:pt x="6" y="25"/>
                    </a:lnTo>
                    <a:lnTo>
                      <a:pt x="8" y="19"/>
                    </a:lnTo>
                    <a:lnTo>
                      <a:pt x="34" y="7"/>
                    </a:lnTo>
                    <a:lnTo>
                      <a:pt x="9" y="17"/>
                    </a:lnTo>
                    <a:lnTo>
                      <a:pt x="12" y="14"/>
                    </a:lnTo>
                    <a:lnTo>
                      <a:pt x="38" y="1"/>
                    </a:lnTo>
                    <a:lnTo>
                      <a:pt x="41" y="2"/>
                    </a:lnTo>
                    <a:lnTo>
                      <a:pt x="38" y="7"/>
                    </a:lnTo>
                    <a:lnTo>
                      <a:pt x="42" y="7"/>
                    </a:lnTo>
                    <a:lnTo>
                      <a:pt x="42" y="12"/>
                    </a:lnTo>
                    <a:lnTo>
                      <a:pt x="82" y="15"/>
                    </a:lnTo>
                    <a:lnTo>
                      <a:pt x="84" y="12"/>
                    </a:lnTo>
                  </a:path>
                </a:pathLst>
              </a:custGeom>
              <a:solidFill>
                <a:srgbClr val="000000"/>
              </a:solidFill>
              <a:ln w="9525" cap="rnd">
                <a:noFill/>
                <a:round/>
                <a:headEnd/>
                <a:tailEnd/>
              </a:ln>
            </p:spPr>
            <p:txBody>
              <a:bodyPr/>
              <a:lstStyle/>
              <a:p>
                <a:endParaRPr lang="en-US"/>
              </a:p>
            </p:txBody>
          </p:sp>
          <p:sp>
            <p:nvSpPr>
              <p:cNvPr id="6801" name="Freeform 741"/>
              <p:cNvSpPr>
                <a:spLocks/>
              </p:cNvSpPr>
              <p:nvPr/>
            </p:nvSpPr>
            <p:spPr bwMode="auto">
              <a:xfrm>
                <a:off x="5058" y="3333"/>
                <a:ext cx="70" cy="39"/>
              </a:xfrm>
              <a:custGeom>
                <a:avLst/>
                <a:gdLst>
                  <a:gd name="T0" fmla="*/ 69 w 70"/>
                  <a:gd name="T1" fmla="*/ 0 h 39"/>
                  <a:gd name="T2" fmla="*/ 0 w 70"/>
                  <a:gd name="T3" fmla="*/ 23 h 39"/>
                  <a:gd name="T4" fmla="*/ 0 w 70"/>
                  <a:gd name="T5" fmla="*/ 32 h 39"/>
                  <a:gd name="T6" fmla="*/ 13 w 70"/>
                  <a:gd name="T7" fmla="*/ 38 h 39"/>
                  <a:gd name="T8" fmla="*/ 11 w 70"/>
                  <a:gd name="T9" fmla="*/ 32 h 39"/>
                  <a:gd name="T10" fmla="*/ 2 w 70"/>
                  <a:gd name="T11" fmla="*/ 23 h 39"/>
                  <a:gd name="T12" fmla="*/ 69 w 70"/>
                  <a:gd name="T13" fmla="*/ 0 h 39"/>
                  <a:gd name="T14" fmla="*/ 69 w 70"/>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39"/>
                  <a:gd name="T26" fmla="*/ 70 w 70"/>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39">
                    <a:moveTo>
                      <a:pt x="69" y="0"/>
                    </a:moveTo>
                    <a:lnTo>
                      <a:pt x="0" y="23"/>
                    </a:lnTo>
                    <a:lnTo>
                      <a:pt x="0" y="32"/>
                    </a:lnTo>
                    <a:lnTo>
                      <a:pt x="13" y="38"/>
                    </a:lnTo>
                    <a:lnTo>
                      <a:pt x="11" y="32"/>
                    </a:lnTo>
                    <a:lnTo>
                      <a:pt x="2" y="23"/>
                    </a:lnTo>
                    <a:lnTo>
                      <a:pt x="69" y="0"/>
                    </a:lnTo>
                  </a:path>
                </a:pathLst>
              </a:custGeom>
              <a:solidFill>
                <a:srgbClr val="000000"/>
              </a:solidFill>
              <a:ln w="9525" cap="rnd">
                <a:noFill/>
                <a:round/>
                <a:headEnd/>
                <a:tailEnd/>
              </a:ln>
            </p:spPr>
            <p:txBody>
              <a:bodyPr/>
              <a:lstStyle/>
              <a:p>
                <a:endParaRPr lang="en-US"/>
              </a:p>
            </p:txBody>
          </p:sp>
          <p:sp>
            <p:nvSpPr>
              <p:cNvPr id="6802" name="Freeform 742"/>
              <p:cNvSpPr>
                <a:spLocks/>
              </p:cNvSpPr>
              <p:nvPr/>
            </p:nvSpPr>
            <p:spPr bwMode="auto">
              <a:xfrm>
                <a:off x="4994" y="3361"/>
                <a:ext cx="40" cy="40"/>
              </a:xfrm>
              <a:custGeom>
                <a:avLst/>
                <a:gdLst>
                  <a:gd name="T0" fmla="*/ 39 w 40"/>
                  <a:gd name="T1" fmla="*/ 1 h 40"/>
                  <a:gd name="T2" fmla="*/ 27 w 40"/>
                  <a:gd name="T3" fmla="*/ 1 h 40"/>
                  <a:gd name="T4" fmla="*/ 12 w 40"/>
                  <a:gd name="T5" fmla="*/ 0 h 40"/>
                  <a:gd name="T6" fmla="*/ 1 w 40"/>
                  <a:gd name="T7" fmla="*/ 12 h 40"/>
                  <a:gd name="T8" fmla="*/ 0 w 40"/>
                  <a:gd name="T9" fmla="*/ 32 h 40"/>
                  <a:gd name="T10" fmla="*/ 5 w 40"/>
                  <a:gd name="T11" fmla="*/ 39 h 40"/>
                  <a:gd name="T12" fmla="*/ 5 w 40"/>
                  <a:gd name="T13" fmla="*/ 36 h 40"/>
                  <a:gd name="T14" fmla="*/ 5 w 40"/>
                  <a:gd name="T15" fmla="*/ 32 h 40"/>
                  <a:gd name="T16" fmla="*/ 1 w 40"/>
                  <a:gd name="T17" fmla="*/ 32 h 40"/>
                  <a:gd name="T18" fmla="*/ 4 w 40"/>
                  <a:gd name="T19" fmla="*/ 14 h 40"/>
                  <a:gd name="T20" fmla="*/ 12 w 40"/>
                  <a:gd name="T21" fmla="*/ 1 h 40"/>
                  <a:gd name="T22" fmla="*/ 29 w 40"/>
                  <a:gd name="T23" fmla="*/ 2 h 40"/>
                  <a:gd name="T24" fmla="*/ 39 w 40"/>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0"/>
                  <a:gd name="T41" fmla="*/ 40 w 4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0">
                    <a:moveTo>
                      <a:pt x="39" y="1"/>
                    </a:moveTo>
                    <a:lnTo>
                      <a:pt x="27" y="1"/>
                    </a:lnTo>
                    <a:lnTo>
                      <a:pt x="12" y="0"/>
                    </a:lnTo>
                    <a:lnTo>
                      <a:pt x="1" y="12"/>
                    </a:lnTo>
                    <a:lnTo>
                      <a:pt x="0" y="32"/>
                    </a:lnTo>
                    <a:lnTo>
                      <a:pt x="5" y="39"/>
                    </a:lnTo>
                    <a:lnTo>
                      <a:pt x="5" y="36"/>
                    </a:lnTo>
                    <a:lnTo>
                      <a:pt x="5" y="32"/>
                    </a:lnTo>
                    <a:lnTo>
                      <a:pt x="1" y="32"/>
                    </a:lnTo>
                    <a:lnTo>
                      <a:pt x="4" y="14"/>
                    </a:lnTo>
                    <a:lnTo>
                      <a:pt x="12" y="1"/>
                    </a:lnTo>
                    <a:lnTo>
                      <a:pt x="29" y="2"/>
                    </a:lnTo>
                    <a:lnTo>
                      <a:pt x="39" y="1"/>
                    </a:lnTo>
                  </a:path>
                </a:pathLst>
              </a:custGeom>
              <a:solidFill>
                <a:srgbClr val="000000"/>
              </a:solidFill>
              <a:ln w="9525" cap="rnd">
                <a:noFill/>
                <a:round/>
                <a:headEnd/>
                <a:tailEnd/>
              </a:ln>
            </p:spPr>
            <p:txBody>
              <a:bodyPr/>
              <a:lstStyle/>
              <a:p>
                <a:endParaRPr lang="en-US"/>
              </a:p>
            </p:txBody>
          </p:sp>
          <p:sp>
            <p:nvSpPr>
              <p:cNvPr id="6803" name="Freeform 743"/>
              <p:cNvSpPr>
                <a:spLocks/>
              </p:cNvSpPr>
              <p:nvPr/>
            </p:nvSpPr>
            <p:spPr bwMode="auto">
              <a:xfrm>
                <a:off x="4979" y="3363"/>
                <a:ext cx="26" cy="36"/>
              </a:xfrm>
              <a:custGeom>
                <a:avLst/>
                <a:gdLst>
                  <a:gd name="T0" fmla="*/ 25 w 26"/>
                  <a:gd name="T1" fmla="*/ 0 h 36"/>
                  <a:gd name="T2" fmla="*/ 17 w 26"/>
                  <a:gd name="T3" fmla="*/ 0 h 36"/>
                  <a:gd name="T4" fmla="*/ 13 w 26"/>
                  <a:gd name="T5" fmla="*/ 2 h 36"/>
                  <a:gd name="T6" fmla="*/ 6 w 26"/>
                  <a:gd name="T7" fmla="*/ 3 h 36"/>
                  <a:gd name="T8" fmla="*/ 0 w 26"/>
                  <a:gd name="T9" fmla="*/ 15 h 36"/>
                  <a:gd name="T10" fmla="*/ 3 w 26"/>
                  <a:gd name="T11" fmla="*/ 27 h 36"/>
                  <a:gd name="T12" fmla="*/ 8 w 26"/>
                  <a:gd name="T13" fmla="*/ 28 h 36"/>
                  <a:gd name="T14" fmla="*/ 11 w 26"/>
                  <a:gd name="T15" fmla="*/ 32 h 36"/>
                  <a:gd name="T16" fmla="*/ 19 w 26"/>
                  <a:gd name="T17" fmla="*/ 35 h 36"/>
                  <a:gd name="T18" fmla="*/ 15 w 26"/>
                  <a:gd name="T19" fmla="*/ 30 h 36"/>
                  <a:gd name="T20" fmla="*/ 11 w 26"/>
                  <a:gd name="T21" fmla="*/ 28 h 36"/>
                  <a:gd name="T22" fmla="*/ 8 w 26"/>
                  <a:gd name="T23" fmla="*/ 24 h 36"/>
                  <a:gd name="T24" fmla="*/ 10 w 26"/>
                  <a:gd name="T25" fmla="*/ 10 h 36"/>
                  <a:gd name="T26" fmla="*/ 11 w 26"/>
                  <a:gd name="T27" fmla="*/ 5 h 36"/>
                  <a:gd name="T28" fmla="*/ 10 w 26"/>
                  <a:gd name="T29" fmla="*/ 8 h 36"/>
                  <a:gd name="T30" fmla="*/ 5 w 26"/>
                  <a:gd name="T31" fmla="*/ 18 h 36"/>
                  <a:gd name="T32" fmla="*/ 2 w 26"/>
                  <a:gd name="T33" fmla="*/ 14 h 36"/>
                  <a:gd name="T34" fmla="*/ 8 w 26"/>
                  <a:gd name="T35" fmla="*/ 5 h 36"/>
                  <a:gd name="T36" fmla="*/ 13 w 26"/>
                  <a:gd name="T37" fmla="*/ 3 h 36"/>
                  <a:gd name="T38" fmla="*/ 19 w 26"/>
                  <a:gd name="T39" fmla="*/ 0 h 36"/>
                  <a:gd name="T40" fmla="*/ 25 w 26"/>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6"/>
                  <a:gd name="T65" fmla="*/ 26 w 26"/>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6">
                    <a:moveTo>
                      <a:pt x="25" y="0"/>
                    </a:moveTo>
                    <a:lnTo>
                      <a:pt x="17" y="0"/>
                    </a:lnTo>
                    <a:lnTo>
                      <a:pt x="13" y="2"/>
                    </a:lnTo>
                    <a:lnTo>
                      <a:pt x="6" y="3"/>
                    </a:lnTo>
                    <a:lnTo>
                      <a:pt x="0" y="15"/>
                    </a:lnTo>
                    <a:lnTo>
                      <a:pt x="3" y="27"/>
                    </a:lnTo>
                    <a:lnTo>
                      <a:pt x="8" y="28"/>
                    </a:lnTo>
                    <a:lnTo>
                      <a:pt x="11" y="32"/>
                    </a:lnTo>
                    <a:lnTo>
                      <a:pt x="19" y="35"/>
                    </a:lnTo>
                    <a:lnTo>
                      <a:pt x="15" y="30"/>
                    </a:lnTo>
                    <a:lnTo>
                      <a:pt x="11" y="28"/>
                    </a:lnTo>
                    <a:lnTo>
                      <a:pt x="8" y="24"/>
                    </a:lnTo>
                    <a:lnTo>
                      <a:pt x="10" y="10"/>
                    </a:lnTo>
                    <a:lnTo>
                      <a:pt x="11" y="5"/>
                    </a:lnTo>
                    <a:lnTo>
                      <a:pt x="10" y="8"/>
                    </a:lnTo>
                    <a:lnTo>
                      <a:pt x="5" y="18"/>
                    </a:lnTo>
                    <a:lnTo>
                      <a:pt x="2" y="14"/>
                    </a:lnTo>
                    <a:lnTo>
                      <a:pt x="8" y="5"/>
                    </a:lnTo>
                    <a:lnTo>
                      <a:pt x="13" y="3"/>
                    </a:lnTo>
                    <a:lnTo>
                      <a:pt x="19" y="0"/>
                    </a:lnTo>
                    <a:lnTo>
                      <a:pt x="25" y="0"/>
                    </a:lnTo>
                  </a:path>
                </a:pathLst>
              </a:custGeom>
              <a:solidFill>
                <a:srgbClr val="000000"/>
              </a:solidFill>
              <a:ln w="9525" cap="rnd">
                <a:noFill/>
                <a:round/>
                <a:headEnd/>
                <a:tailEnd/>
              </a:ln>
            </p:spPr>
            <p:txBody>
              <a:bodyPr/>
              <a:lstStyle/>
              <a:p>
                <a:endParaRPr lang="en-US"/>
              </a:p>
            </p:txBody>
          </p:sp>
          <p:sp>
            <p:nvSpPr>
              <p:cNvPr id="6804" name="Freeform 744"/>
              <p:cNvSpPr>
                <a:spLocks/>
              </p:cNvSpPr>
              <p:nvPr/>
            </p:nvSpPr>
            <p:spPr bwMode="auto">
              <a:xfrm>
                <a:off x="5019" y="3394"/>
                <a:ext cx="40" cy="17"/>
              </a:xfrm>
              <a:custGeom>
                <a:avLst/>
                <a:gdLst>
                  <a:gd name="T0" fmla="*/ 39 w 40"/>
                  <a:gd name="T1" fmla="*/ 16 h 17"/>
                  <a:gd name="T2" fmla="*/ 25 w 40"/>
                  <a:gd name="T3" fmla="*/ 16 h 17"/>
                  <a:gd name="T4" fmla="*/ 13 w 40"/>
                  <a:gd name="T5" fmla="*/ 9 h 17"/>
                  <a:gd name="T6" fmla="*/ 0 w 40"/>
                  <a:gd name="T7" fmla="*/ 9 h 17"/>
                  <a:gd name="T8" fmla="*/ 2 w 40"/>
                  <a:gd name="T9" fmla="*/ 3 h 17"/>
                  <a:gd name="T10" fmla="*/ 10 w 40"/>
                  <a:gd name="T11" fmla="*/ 0 h 17"/>
                  <a:gd name="T12" fmla="*/ 21 w 40"/>
                  <a:gd name="T13" fmla="*/ 0 h 17"/>
                  <a:gd name="T14" fmla="*/ 39 w 40"/>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17"/>
                  <a:gd name="T26" fmla="*/ 40 w 4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17">
                    <a:moveTo>
                      <a:pt x="39" y="16"/>
                    </a:moveTo>
                    <a:lnTo>
                      <a:pt x="25" y="16"/>
                    </a:lnTo>
                    <a:lnTo>
                      <a:pt x="13" y="9"/>
                    </a:lnTo>
                    <a:lnTo>
                      <a:pt x="0" y="9"/>
                    </a:lnTo>
                    <a:lnTo>
                      <a:pt x="2" y="3"/>
                    </a:lnTo>
                    <a:lnTo>
                      <a:pt x="10" y="0"/>
                    </a:lnTo>
                    <a:lnTo>
                      <a:pt x="21" y="0"/>
                    </a:lnTo>
                    <a:lnTo>
                      <a:pt x="39" y="16"/>
                    </a:lnTo>
                  </a:path>
                </a:pathLst>
              </a:custGeom>
              <a:solidFill>
                <a:srgbClr val="000000"/>
              </a:solidFill>
              <a:ln w="9525" cap="rnd">
                <a:noFill/>
                <a:round/>
                <a:headEnd/>
                <a:tailEnd/>
              </a:ln>
            </p:spPr>
            <p:txBody>
              <a:bodyPr/>
              <a:lstStyle/>
              <a:p>
                <a:endParaRPr lang="en-US"/>
              </a:p>
            </p:txBody>
          </p:sp>
          <p:sp>
            <p:nvSpPr>
              <p:cNvPr id="6805" name="Freeform 745"/>
              <p:cNvSpPr>
                <a:spLocks/>
              </p:cNvSpPr>
              <p:nvPr/>
            </p:nvSpPr>
            <p:spPr bwMode="auto">
              <a:xfrm>
                <a:off x="4901" y="3535"/>
                <a:ext cx="533" cy="195"/>
              </a:xfrm>
              <a:custGeom>
                <a:avLst/>
                <a:gdLst>
                  <a:gd name="T0" fmla="*/ 201 w 533"/>
                  <a:gd name="T1" fmla="*/ 0 h 195"/>
                  <a:gd name="T2" fmla="*/ 0 w 533"/>
                  <a:gd name="T3" fmla="*/ 61 h 195"/>
                  <a:gd name="T4" fmla="*/ 0 w 533"/>
                  <a:gd name="T5" fmla="*/ 114 h 195"/>
                  <a:gd name="T6" fmla="*/ 372 w 533"/>
                  <a:gd name="T7" fmla="*/ 194 h 195"/>
                  <a:gd name="T8" fmla="*/ 532 w 533"/>
                  <a:gd name="T9" fmla="*/ 118 h 195"/>
                  <a:gd name="T10" fmla="*/ 532 w 533"/>
                  <a:gd name="T11" fmla="*/ 55 h 195"/>
                  <a:gd name="T12" fmla="*/ 201 w 533"/>
                  <a:gd name="T13" fmla="*/ 0 h 195"/>
                  <a:gd name="T14" fmla="*/ 0 60000 65536"/>
                  <a:gd name="T15" fmla="*/ 0 60000 65536"/>
                  <a:gd name="T16" fmla="*/ 0 60000 65536"/>
                  <a:gd name="T17" fmla="*/ 0 60000 65536"/>
                  <a:gd name="T18" fmla="*/ 0 60000 65536"/>
                  <a:gd name="T19" fmla="*/ 0 60000 65536"/>
                  <a:gd name="T20" fmla="*/ 0 60000 65536"/>
                  <a:gd name="T21" fmla="*/ 0 w 533"/>
                  <a:gd name="T22" fmla="*/ 0 h 195"/>
                  <a:gd name="T23" fmla="*/ 533 w 533"/>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3" h="195">
                    <a:moveTo>
                      <a:pt x="201" y="0"/>
                    </a:moveTo>
                    <a:lnTo>
                      <a:pt x="0" y="61"/>
                    </a:lnTo>
                    <a:lnTo>
                      <a:pt x="0" y="114"/>
                    </a:lnTo>
                    <a:lnTo>
                      <a:pt x="372" y="194"/>
                    </a:lnTo>
                    <a:lnTo>
                      <a:pt x="532" y="118"/>
                    </a:lnTo>
                    <a:lnTo>
                      <a:pt x="532" y="55"/>
                    </a:lnTo>
                    <a:lnTo>
                      <a:pt x="201" y="0"/>
                    </a:lnTo>
                  </a:path>
                </a:pathLst>
              </a:custGeom>
              <a:noFill/>
              <a:ln w="12700" cap="rnd">
                <a:solidFill>
                  <a:srgbClr val="000000"/>
                </a:solidFill>
                <a:round/>
                <a:headEnd/>
                <a:tailEnd/>
              </a:ln>
            </p:spPr>
            <p:txBody>
              <a:bodyPr/>
              <a:lstStyle/>
              <a:p>
                <a:endParaRPr lang="en-US"/>
              </a:p>
            </p:txBody>
          </p:sp>
          <p:sp>
            <p:nvSpPr>
              <p:cNvPr id="6806" name="Freeform 746"/>
              <p:cNvSpPr>
                <a:spLocks/>
              </p:cNvSpPr>
              <p:nvPr/>
            </p:nvSpPr>
            <p:spPr bwMode="auto">
              <a:xfrm>
                <a:off x="4901" y="3591"/>
                <a:ext cx="533" cy="79"/>
              </a:xfrm>
              <a:custGeom>
                <a:avLst/>
                <a:gdLst>
                  <a:gd name="T0" fmla="*/ 532 w 533"/>
                  <a:gd name="T1" fmla="*/ 0 h 79"/>
                  <a:gd name="T2" fmla="*/ 371 w 533"/>
                  <a:gd name="T3" fmla="*/ 78 h 79"/>
                  <a:gd name="T4" fmla="*/ 0 w 533"/>
                  <a:gd name="T5" fmla="*/ 6 h 79"/>
                  <a:gd name="T6" fmla="*/ 0 60000 65536"/>
                  <a:gd name="T7" fmla="*/ 0 60000 65536"/>
                  <a:gd name="T8" fmla="*/ 0 60000 65536"/>
                  <a:gd name="T9" fmla="*/ 0 w 533"/>
                  <a:gd name="T10" fmla="*/ 0 h 79"/>
                  <a:gd name="T11" fmla="*/ 533 w 533"/>
                  <a:gd name="T12" fmla="*/ 79 h 79"/>
                </a:gdLst>
                <a:ahLst/>
                <a:cxnLst>
                  <a:cxn ang="T6">
                    <a:pos x="T0" y="T1"/>
                  </a:cxn>
                  <a:cxn ang="T7">
                    <a:pos x="T2" y="T3"/>
                  </a:cxn>
                  <a:cxn ang="T8">
                    <a:pos x="T4" y="T5"/>
                  </a:cxn>
                </a:cxnLst>
                <a:rect l="T9" t="T10" r="T11" b="T12"/>
                <a:pathLst>
                  <a:path w="533" h="79">
                    <a:moveTo>
                      <a:pt x="532" y="0"/>
                    </a:moveTo>
                    <a:lnTo>
                      <a:pt x="371" y="78"/>
                    </a:lnTo>
                    <a:lnTo>
                      <a:pt x="0" y="6"/>
                    </a:lnTo>
                  </a:path>
                </a:pathLst>
              </a:custGeom>
              <a:noFill/>
              <a:ln w="12700" cap="rnd">
                <a:solidFill>
                  <a:srgbClr val="000000"/>
                </a:solidFill>
                <a:round/>
                <a:headEnd type="none" w="sm" len="sm"/>
                <a:tailEnd type="none" w="sm" len="sm"/>
              </a:ln>
            </p:spPr>
            <p:txBody>
              <a:bodyPr/>
              <a:lstStyle/>
              <a:p>
                <a:endParaRPr lang="en-US"/>
              </a:p>
            </p:txBody>
          </p:sp>
          <p:sp>
            <p:nvSpPr>
              <p:cNvPr id="6807" name="Freeform 747"/>
              <p:cNvSpPr>
                <a:spLocks/>
              </p:cNvSpPr>
              <p:nvPr/>
            </p:nvSpPr>
            <p:spPr bwMode="auto">
              <a:xfrm>
                <a:off x="4948" y="3548"/>
                <a:ext cx="448" cy="108"/>
              </a:xfrm>
              <a:custGeom>
                <a:avLst/>
                <a:gdLst>
                  <a:gd name="T0" fmla="*/ 0 w 448"/>
                  <a:gd name="T1" fmla="*/ 47 h 108"/>
                  <a:gd name="T2" fmla="*/ 318 w 448"/>
                  <a:gd name="T3" fmla="*/ 107 h 108"/>
                  <a:gd name="T4" fmla="*/ 447 w 448"/>
                  <a:gd name="T5" fmla="*/ 47 h 108"/>
                  <a:gd name="T6" fmla="*/ 156 w 448"/>
                  <a:gd name="T7" fmla="*/ 0 h 108"/>
                  <a:gd name="T8" fmla="*/ 0 w 448"/>
                  <a:gd name="T9" fmla="*/ 47 h 108"/>
                  <a:gd name="T10" fmla="*/ 0 60000 65536"/>
                  <a:gd name="T11" fmla="*/ 0 60000 65536"/>
                  <a:gd name="T12" fmla="*/ 0 60000 65536"/>
                  <a:gd name="T13" fmla="*/ 0 60000 65536"/>
                  <a:gd name="T14" fmla="*/ 0 60000 65536"/>
                  <a:gd name="T15" fmla="*/ 0 w 448"/>
                  <a:gd name="T16" fmla="*/ 0 h 108"/>
                  <a:gd name="T17" fmla="*/ 448 w 448"/>
                  <a:gd name="T18" fmla="*/ 108 h 108"/>
                </a:gdLst>
                <a:ahLst/>
                <a:cxnLst>
                  <a:cxn ang="T10">
                    <a:pos x="T0" y="T1"/>
                  </a:cxn>
                  <a:cxn ang="T11">
                    <a:pos x="T2" y="T3"/>
                  </a:cxn>
                  <a:cxn ang="T12">
                    <a:pos x="T4" y="T5"/>
                  </a:cxn>
                  <a:cxn ang="T13">
                    <a:pos x="T6" y="T7"/>
                  </a:cxn>
                  <a:cxn ang="T14">
                    <a:pos x="T8" y="T9"/>
                  </a:cxn>
                </a:cxnLst>
                <a:rect l="T15" t="T16" r="T17" b="T18"/>
                <a:pathLst>
                  <a:path w="448" h="108">
                    <a:moveTo>
                      <a:pt x="0" y="47"/>
                    </a:moveTo>
                    <a:lnTo>
                      <a:pt x="318" y="107"/>
                    </a:lnTo>
                    <a:lnTo>
                      <a:pt x="447" y="47"/>
                    </a:lnTo>
                    <a:lnTo>
                      <a:pt x="156" y="0"/>
                    </a:lnTo>
                    <a:lnTo>
                      <a:pt x="0" y="47"/>
                    </a:lnTo>
                  </a:path>
                </a:pathLst>
              </a:custGeom>
              <a:noFill/>
              <a:ln w="12700" cap="rnd">
                <a:solidFill>
                  <a:srgbClr val="000000"/>
                </a:solidFill>
                <a:round/>
                <a:headEnd/>
                <a:tailEnd/>
              </a:ln>
            </p:spPr>
            <p:txBody>
              <a:bodyPr/>
              <a:lstStyle/>
              <a:p>
                <a:endParaRPr lang="en-US"/>
              </a:p>
            </p:txBody>
          </p:sp>
          <p:sp>
            <p:nvSpPr>
              <p:cNvPr id="6808" name="Freeform 748"/>
              <p:cNvSpPr>
                <a:spLocks/>
              </p:cNvSpPr>
              <p:nvPr/>
            </p:nvSpPr>
            <p:spPr bwMode="auto">
              <a:xfrm>
                <a:off x="4913" y="3610"/>
                <a:ext cx="17" cy="17"/>
              </a:xfrm>
              <a:custGeom>
                <a:avLst/>
                <a:gdLst>
                  <a:gd name="T0" fmla="*/ 6 w 17"/>
                  <a:gd name="T1" fmla="*/ 0 h 17"/>
                  <a:gd name="T2" fmla="*/ 6 w 17"/>
                  <a:gd name="T3" fmla="*/ 0 h 17"/>
                  <a:gd name="T4" fmla="*/ 10 w 17"/>
                  <a:gd name="T5" fmla="*/ 0 h 17"/>
                  <a:gd name="T6" fmla="*/ 11 w 17"/>
                  <a:gd name="T7" fmla="*/ 3 h 17"/>
                  <a:gd name="T8" fmla="*/ 11 w 17"/>
                  <a:gd name="T9" fmla="*/ 3 h 17"/>
                  <a:gd name="T10" fmla="*/ 14 w 17"/>
                  <a:gd name="T11" fmla="*/ 4 h 17"/>
                  <a:gd name="T12" fmla="*/ 14 w 17"/>
                  <a:gd name="T13" fmla="*/ 4 h 17"/>
                  <a:gd name="T14" fmla="*/ 14 w 17"/>
                  <a:gd name="T15" fmla="*/ 9 h 17"/>
                  <a:gd name="T16" fmla="*/ 14 w 17"/>
                  <a:gd name="T17" fmla="*/ 9 h 17"/>
                  <a:gd name="T18" fmla="*/ 11 w 17"/>
                  <a:gd name="T19" fmla="*/ 12 h 17"/>
                  <a:gd name="T20" fmla="*/ 10 w 17"/>
                  <a:gd name="T21" fmla="*/ 12 h 17"/>
                  <a:gd name="T22" fmla="*/ 8 w 17"/>
                  <a:gd name="T23" fmla="*/ 16 h 17"/>
                  <a:gd name="T24" fmla="*/ 6 w 17"/>
                  <a:gd name="T25" fmla="*/ 16 h 17"/>
                  <a:gd name="T26" fmla="*/ 3 w 17"/>
                  <a:gd name="T27" fmla="*/ 16 h 17"/>
                  <a:gd name="T28" fmla="*/ 3 w 17"/>
                  <a:gd name="T29" fmla="*/ 12 h 17"/>
                  <a:gd name="T30" fmla="*/ 0 w 17"/>
                  <a:gd name="T31" fmla="*/ 9 h 17"/>
                  <a:gd name="T32" fmla="*/ 0 w 17"/>
                  <a:gd name="T33" fmla="*/ 8 h 17"/>
                  <a:gd name="T34" fmla="*/ 0 w 17"/>
                  <a:gd name="T35" fmla="*/ 4 h 17"/>
                  <a:gd name="T36" fmla="*/ 0 w 17"/>
                  <a:gd name="T37" fmla="*/ 3 h 17"/>
                  <a:gd name="T38" fmla="*/ 0 w 17"/>
                  <a:gd name="T39" fmla="*/ 4 h 17"/>
                  <a:gd name="T40" fmla="*/ 0 w 17"/>
                  <a:gd name="T41" fmla="*/ 9 h 17"/>
                  <a:gd name="T42" fmla="*/ 0 w 17"/>
                  <a:gd name="T43" fmla="*/ 12 h 17"/>
                  <a:gd name="T44" fmla="*/ 3 w 17"/>
                  <a:gd name="T45" fmla="*/ 16 h 17"/>
                  <a:gd name="T46" fmla="*/ 6 w 17"/>
                  <a:gd name="T47" fmla="*/ 16 h 17"/>
                  <a:gd name="T48" fmla="*/ 8 w 17"/>
                  <a:gd name="T49" fmla="*/ 16 h 17"/>
                  <a:gd name="T50" fmla="*/ 10 w 17"/>
                  <a:gd name="T51" fmla="*/ 16 h 17"/>
                  <a:gd name="T52" fmla="*/ 14 w 17"/>
                  <a:gd name="T53" fmla="*/ 12 h 17"/>
                  <a:gd name="T54" fmla="*/ 14 w 17"/>
                  <a:gd name="T55" fmla="*/ 9 h 17"/>
                  <a:gd name="T56" fmla="*/ 16 w 17"/>
                  <a:gd name="T57" fmla="*/ 8 h 17"/>
                  <a:gd name="T58" fmla="*/ 16 w 17"/>
                  <a:gd name="T59" fmla="*/ 4 h 17"/>
                  <a:gd name="T60" fmla="*/ 14 w 17"/>
                  <a:gd name="T61" fmla="*/ 3 h 17"/>
                  <a:gd name="T62" fmla="*/ 14 w 17"/>
                  <a:gd name="T63" fmla="*/ 0 h 17"/>
                  <a:gd name="T64" fmla="*/ 11 w 17"/>
                  <a:gd name="T65" fmla="*/ 0 h 17"/>
                  <a:gd name="T66" fmla="*/ 10 w 17"/>
                  <a:gd name="T67" fmla="*/ 0 h 17"/>
                  <a:gd name="T68" fmla="*/ 8 w 17"/>
                  <a:gd name="T69" fmla="*/ 0 h 17"/>
                  <a:gd name="T70" fmla="*/ 6 w 17"/>
                  <a:gd name="T71" fmla="*/ 0 h 17"/>
                  <a:gd name="T72" fmla="*/ 6 w 17"/>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17"/>
                  <a:gd name="T113" fmla="*/ 17 w 17"/>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17">
                    <a:moveTo>
                      <a:pt x="6" y="0"/>
                    </a:moveTo>
                    <a:lnTo>
                      <a:pt x="6" y="0"/>
                    </a:lnTo>
                    <a:lnTo>
                      <a:pt x="10" y="0"/>
                    </a:lnTo>
                    <a:lnTo>
                      <a:pt x="11" y="3"/>
                    </a:lnTo>
                    <a:lnTo>
                      <a:pt x="14" y="4"/>
                    </a:lnTo>
                    <a:lnTo>
                      <a:pt x="14" y="9"/>
                    </a:lnTo>
                    <a:lnTo>
                      <a:pt x="11" y="12"/>
                    </a:lnTo>
                    <a:lnTo>
                      <a:pt x="10" y="12"/>
                    </a:lnTo>
                    <a:lnTo>
                      <a:pt x="8" y="16"/>
                    </a:lnTo>
                    <a:lnTo>
                      <a:pt x="6" y="16"/>
                    </a:lnTo>
                    <a:lnTo>
                      <a:pt x="3" y="16"/>
                    </a:lnTo>
                    <a:lnTo>
                      <a:pt x="3" y="12"/>
                    </a:lnTo>
                    <a:lnTo>
                      <a:pt x="0" y="9"/>
                    </a:lnTo>
                    <a:lnTo>
                      <a:pt x="0" y="8"/>
                    </a:lnTo>
                    <a:lnTo>
                      <a:pt x="0" y="4"/>
                    </a:lnTo>
                    <a:lnTo>
                      <a:pt x="0" y="3"/>
                    </a:lnTo>
                    <a:lnTo>
                      <a:pt x="0" y="4"/>
                    </a:lnTo>
                    <a:lnTo>
                      <a:pt x="0" y="9"/>
                    </a:lnTo>
                    <a:lnTo>
                      <a:pt x="0" y="12"/>
                    </a:lnTo>
                    <a:lnTo>
                      <a:pt x="3" y="16"/>
                    </a:lnTo>
                    <a:lnTo>
                      <a:pt x="6" y="16"/>
                    </a:lnTo>
                    <a:lnTo>
                      <a:pt x="8" y="16"/>
                    </a:lnTo>
                    <a:lnTo>
                      <a:pt x="10" y="16"/>
                    </a:lnTo>
                    <a:lnTo>
                      <a:pt x="14" y="12"/>
                    </a:lnTo>
                    <a:lnTo>
                      <a:pt x="14" y="9"/>
                    </a:lnTo>
                    <a:lnTo>
                      <a:pt x="16" y="8"/>
                    </a:lnTo>
                    <a:lnTo>
                      <a:pt x="16" y="4"/>
                    </a:lnTo>
                    <a:lnTo>
                      <a:pt x="14" y="3"/>
                    </a:lnTo>
                    <a:lnTo>
                      <a:pt x="14" y="0"/>
                    </a:lnTo>
                    <a:lnTo>
                      <a:pt x="11" y="0"/>
                    </a:lnTo>
                    <a:lnTo>
                      <a:pt x="10" y="0"/>
                    </a:lnTo>
                    <a:lnTo>
                      <a:pt x="8" y="0"/>
                    </a:lnTo>
                    <a:lnTo>
                      <a:pt x="6" y="0"/>
                    </a:lnTo>
                  </a:path>
                </a:pathLst>
              </a:custGeom>
              <a:solidFill>
                <a:srgbClr val="000000"/>
              </a:solidFill>
              <a:ln w="9525" cap="rnd">
                <a:noFill/>
                <a:round/>
                <a:headEnd/>
                <a:tailEnd/>
              </a:ln>
            </p:spPr>
            <p:txBody>
              <a:bodyPr/>
              <a:lstStyle/>
              <a:p>
                <a:endParaRPr lang="en-US"/>
              </a:p>
            </p:txBody>
          </p:sp>
          <p:sp>
            <p:nvSpPr>
              <p:cNvPr id="6809" name="Freeform 749"/>
              <p:cNvSpPr>
                <a:spLocks/>
              </p:cNvSpPr>
              <p:nvPr/>
            </p:nvSpPr>
            <p:spPr bwMode="auto">
              <a:xfrm>
                <a:off x="4913" y="3636"/>
                <a:ext cx="17" cy="17"/>
              </a:xfrm>
              <a:custGeom>
                <a:avLst/>
                <a:gdLst>
                  <a:gd name="T0" fmla="*/ 6 w 17"/>
                  <a:gd name="T1" fmla="*/ 0 h 17"/>
                  <a:gd name="T2" fmla="*/ 6 w 17"/>
                  <a:gd name="T3" fmla="*/ 0 h 17"/>
                  <a:gd name="T4" fmla="*/ 10 w 17"/>
                  <a:gd name="T5" fmla="*/ 0 h 17"/>
                  <a:gd name="T6" fmla="*/ 11 w 17"/>
                  <a:gd name="T7" fmla="*/ 1 h 17"/>
                  <a:gd name="T8" fmla="*/ 11 w 17"/>
                  <a:gd name="T9" fmla="*/ 4 h 17"/>
                  <a:gd name="T10" fmla="*/ 14 w 17"/>
                  <a:gd name="T11" fmla="*/ 6 h 17"/>
                  <a:gd name="T12" fmla="*/ 14 w 17"/>
                  <a:gd name="T13" fmla="*/ 9 h 17"/>
                  <a:gd name="T14" fmla="*/ 14 w 17"/>
                  <a:gd name="T15" fmla="*/ 9 h 17"/>
                  <a:gd name="T16" fmla="*/ 14 w 17"/>
                  <a:gd name="T17" fmla="*/ 10 h 17"/>
                  <a:gd name="T18" fmla="*/ 11 w 17"/>
                  <a:gd name="T19" fmla="*/ 13 h 17"/>
                  <a:gd name="T20" fmla="*/ 10 w 17"/>
                  <a:gd name="T21" fmla="*/ 13 h 17"/>
                  <a:gd name="T22" fmla="*/ 8 w 17"/>
                  <a:gd name="T23" fmla="*/ 16 h 17"/>
                  <a:gd name="T24" fmla="*/ 6 w 17"/>
                  <a:gd name="T25" fmla="*/ 16 h 17"/>
                  <a:gd name="T26" fmla="*/ 3 w 17"/>
                  <a:gd name="T27" fmla="*/ 13 h 17"/>
                  <a:gd name="T28" fmla="*/ 3 w 17"/>
                  <a:gd name="T29" fmla="*/ 13 h 17"/>
                  <a:gd name="T30" fmla="*/ 0 w 17"/>
                  <a:gd name="T31" fmla="*/ 10 h 17"/>
                  <a:gd name="T32" fmla="*/ 0 w 17"/>
                  <a:gd name="T33" fmla="*/ 9 h 17"/>
                  <a:gd name="T34" fmla="*/ 0 w 17"/>
                  <a:gd name="T35" fmla="*/ 6 h 17"/>
                  <a:gd name="T36" fmla="*/ 0 w 17"/>
                  <a:gd name="T37" fmla="*/ 4 h 17"/>
                  <a:gd name="T38" fmla="*/ 0 w 17"/>
                  <a:gd name="T39" fmla="*/ 6 h 17"/>
                  <a:gd name="T40" fmla="*/ 0 w 17"/>
                  <a:gd name="T41" fmla="*/ 9 h 17"/>
                  <a:gd name="T42" fmla="*/ 0 w 17"/>
                  <a:gd name="T43" fmla="*/ 10 h 17"/>
                  <a:gd name="T44" fmla="*/ 3 w 17"/>
                  <a:gd name="T45" fmla="*/ 16 h 17"/>
                  <a:gd name="T46" fmla="*/ 6 w 17"/>
                  <a:gd name="T47" fmla="*/ 16 h 17"/>
                  <a:gd name="T48" fmla="*/ 8 w 17"/>
                  <a:gd name="T49" fmla="*/ 16 h 17"/>
                  <a:gd name="T50" fmla="*/ 10 w 17"/>
                  <a:gd name="T51" fmla="*/ 16 h 17"/>
                  <a:gd name="T52" fmla="*/ 14 w 17"/>
                  <a:gd name="T53" fmla="*/ 13 h 17"/>
                  <a:gd name="T54" fmla="*/ 14 w 17"/>
                  <a:gd name="T55" fmla="*/ 10 h 17"/>
                  <a:gd name="T56" fmla="*/ 16 w 17"/>
                  <a:gd name="T57" fmla="*/ 9 h 17"/>
                  <a:gd name="T58" fmla="*/ 16 w 17"/>
                  <a:gd name="T59" fmla="*/ 6 h 17"/>
                  <a:gd name="T60" fmla="*/ 14 w 17"/>
                  <a:gd name="T61" fmla="*/ 4 h 17"/>
                  <a:gd name="T62" fmla="*/ 14 w 17"/>
                  <a:gd name="T63" fmla="*/ 1 h 17"/>
                  <a:gd name="T64" fmla="*/ 11 w 17"/>
                  <a:gd name="T65" fmla="*/ 0 h 17"/>
                  <a:gd name="T66" fmla="*/ 10 w 17"/>
                  <a:gd name="T67" fmla="*/ 0 h 17"/>
                  <a:gd name="T68" fmla="*/ 8 w 17"/>
                  <a:gd name="T69" fmla="*/ 0 h 17"/>
                  <a:gd name="T70" fmla="*/ 6 w 17"/>
                  <a:gd name="T71" fmla="*/ 0 h 17"/>
                  <a:gd name="T72" fmla="*/ 6 w 17"/>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17"/>
                  <a:gd name="T113" fmla="*/ 17 w 17"/>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17">
                    <a:moveTo>
                      <a:pt x="6" y="0"/>
                    </a:moveTo>
                    <a:lnTo>
                      <a:pt x="6" y="0"/>
                    </a:lnTo>
                    <a:lnTo>
                      <a:pt x="10" y="0"/>
                    </a:lnTo>
                    <a:lnTo>
                      <a:pt x="11" y="1"/>
                    </a:lnTo>
                    <a:lnTo>
                      <a:pt x="11" y="4"/>
                    </a:lnTo>
                    <a:lnTo>
                      <a:pt x="14" y="6"/>
                    </a:lnTo>
                    <a:lnTo>
                      <a:pt x="14" y="9"/>
                    </a:lnTo>
                    <a:lnTo>
                      <a:pt x="14" y="10"/>
                    </a:lnTo>
                    <a:lnTo>
                      <a:pt x="11" y="13"/>
                    </a:lnTo>
                    <a:lnTo>
                      <a:pt x="10" y="13"/>
                    </a:lnTo>
                    <a:lnTo>
                      <a:pt x="8" y="16"/>
                    </a:lnTo>
                    <a:lnTo>
                      <a:pt x="6" y="16"/>
                    </a:lnTo>
                    <a:lnTo>
                      <a:pt x="3" y="13"/>
                    </a:lnTo>
                    <a:lnTo>
                      <a:pt x="0" y="10"/>
                    </a:lnTo>
                    <a:lnTo>
                      <a:pt x="0" y="9"/>
                    </a:lnTo>
                    <a:lnTo>
                      <a:pt x="0" y="6"/>
                    </a:lnTo>
                    <a:lnTo>
                      <a:pt x="0" y="4"/>
                    </a:lnTo>
                    <a:lnTo>
                      <a:pt x="0" y="6"/>
                    </a:lnTo>
                    <a:lnTo>
                      <a:pt x="0" y="9"/>
                    </a:lnTo>
                    <a:lnTo>
                      <a:pt x="0" y="10"/>
                    </a:lnTo>
                    <a:lnTo>
                      <a:pt x="3" y="16"/>
                    </a:lnTo>
                    <a:lnTo>
                      <a:pt x="6" y="16"/>
                    </a:lnTo>
                    <a:lnTo>
                      <a:pt x="8" y="16"/>
                    </a:lnTo>
                    <a:lnTo>
                      <a:pt x="10" y="16"/>
                    </a:lnTo>
                    <a:lnTo>
                      <a:pt x="14" y="13"/>
                    </a:lnTo>
                    <a:lnTo>
                      <a:pt x="14" y="10"/>
                    </a:lnTo>
                    <a:lnTo>
                      <a:pt x="16" y="9"/>
                    </a:lnTo>
                    <a:lnTo>
                      <a:pt x="16" y="6"/>
                    </a:lnTo>
                    <a:lnTo>
                      <a:pt x="14" y="4"/>
                    </a:lnTo>
                    <a:lnTo>
                      <a:pt x="14" y="1"/>
                    </a:lnTo>
                    <a:lnTo>
                      <a:pt x="11" y="0"/>
                    </a:lnTo>
                    <a:lnTo>
                      <a:pt x="10" y="0"/>
                    </a:lnTo>
                    <a:lnTo>
                      <a:pt x="8" y="0"/>
                    </a:lnTo>
                    <a:lnTo>
                      <a:pt x="6" y="0"/>
                    </a:lnTo>
                  </a:path>
                </a:pathLst>
              </a:custGeom>
              <a:solidFill>
                <a:srgbClr val="000000"/>
              </a:solidFill>
              <a:ln w="9525" cap="rnd">
                <a:noFill/>
                <a:round/>
                <a:headEnd/>
                <a:tailEnd/>
              </a:ln>
            </p:spPr>
            <p:txBody>
              <a:bodyPr/>
              <a:lstStyle/>
              <a:p>
                <a:endParaRPr lang="en-US"/>
              </a:p>
            </p:txBody>
          </p:sp>
          <p:sp>
            <p:nvSpPr>
              <p:cNvPr id="6810" name="Freeform 750"/>
              <p:cNvSpPr>
                <a:spLocks/>
              </p:cNvSpPr>
              <p:nvPr/>
            </p:nvSpPr>
            <p:spPr bwMode="auto">
              <a:xfrm>
                <a:off x="5240" y="3675"/>
                <a:ext cx="17" cy="17"/>
              </a:xfrm>
              <a:custGeom>
                <a:avLst/>
                <a:gdLst>
                  <a:gd name="T0" fmla="*/ 3 w 17"/>
                  <a:gd name="T1" fmla="*/ 0 h 17"/>
                  <a:gd name="T2" fmla="*/ 5 w 17"/>
                  <a:gd name="T3" fmla="*/ 0 h 17"/>
                  <a:gd name="T4" fmla="*/ 8 w 17"/>
                  <a:gd name="T5" fmla="*/ 0 h 17"/>
                  <a:gd name="T6" fmla="*/ 10 w 17"/>
                  <a:gd name="T7" fmla="*/ 1 h 17"/>
                  <a:gd name="T8" fmla="*/ 11 w 17"/>
                  <a:gd name="T9" fmla="*/ 1 h 17"/>
                  <a:gd name="T10" fmla="*/ 14 w 17"/>
                  <a:gd name="T11" fmla="*/ 6 h 17"/>
                  <a:gd name="T12" fmla="*/ 14 w 17"/>
                  <a:gd name="T13" fmla="*/ 8 h 17"/>
                  <a:gd name="T14" fmla="*/ 14 w 17"/>
                  <a:gd name="T15" fmla="*/ 8 h 17"/>
                  <a:gd name="T16" fmla="*/ 11 w 17"/>
                  <a:gd name="T17" fmla="*/ 10 h 17"/>
                  <a:gd name="T18" fmla="*/ 10 w 17"/>
                  <a:gd name="T19" fmla="*/ 13 h 17"/>
                  <a:gd name="T20" fmla="*/ 10 w 17"/>
                  <a:gd name="T21" fmla="*/ 16 h 17"/>
                  <a:gd name="T22" fmla="*/ 8 w 17"/>
                  <a:gd name="T23" fmla="*/ 16 h 17"/>
                  <a:gd name="T24" fmla="*/ 3 w 17"/>
                  <a:gd name="T25" fmla="*/ 16 h 17"/>
                  <a:gd name="T26" fmla="*/ 3 w 17"/>
                  <a:gd name="T27" fmla="*/ 16 h 17"/>
                  <a:gd name="T28" fmla="*/ 0 w 17"/>
                  <a:gd name="T29" fmla="*/ 13 h 17"/>
                  <a:gd name="T30" fmla="*/ 0 w 17"/>
                  <a:gd name="T31" fmla="*/ 13 h 17"/>
                  <a:gd name="T32" fmla="*/ 0 w 17"/>
                  <a:gd name="T33" fmla="*/ 8 h 17"/>
                  <a:gd name="T34" fmla="*/ 0 w 17"/>
                  <a:gd name="T35" fmla="*/ 6 h 17"/>
                  <a:gd name="T36" fmla="*/ 0 w 17"/>
                  <a:gd name="T37" fmla="*/ 3 h 17"/>
                  <a:gd name="T38" fmla="*/ 0 w 17"/>
                  <a:gd name="T39" fmla="*/ 6 h 17"/>
                  <a:gd name="T40" fmla="*/ 0 w 17"/>
                  <a:gd name="T41" fmla="*/ 8 h 17"/>
                  <a:gd name="T42" fmla="*/ 0 w 17"/>
                  <a:gd name="T43" fmla="*/ 13 h 17"/>
                  <a:gd name="T44" fmla="*/ 0 w 17"/>
                  <a:gd name="T45" fmla="*/ 16 h 17"/>
                  <a:gd name="T46" fmla="*/ 3 w 17"/>
                  <a:gd name="T47" fmla="*/ 16 h 17"/>
                  <a:gd name="T48" fmla="*/ 8 w 17"/>
                  <a:gd name="T49" fmla="*/ 16 h 17"/>
                  <a:gd name="T50" fmla="*/ 10 w 17"/>
                  <a:gd name="T51" fmla="*/ 16 h 17"/>
                  <a:gd name="T52" fmla="*/ 11 w 17"/>
                  <a:gd name="T53" fmla="*/ 13 h 17"/>
                  <a:gd name="T54" fmla="*/ 14 w 17"/>
                  <a:gd name="T55" fmla="*/ 10 h 17"/>
                  <a:gd name="T56" fmla="*/ 16 w 17"/>
                  <a:gd name="T57" fmla="*/ 8 h 17"/>
                  <a:gd name="T58" fmla="*/ 16 w 17"/>
                  <a:gd name="T59" fmla="*/ 6 h 17"/>
                  <a:gd name="T60" fmla="*/ 14 w 17"/>
                  <a:gd name="T61" fmla="*/ 1 h 17"/>
                  <a:gd name="T62" fmla="*/ 14 w 17"/>
                  <a:gd name="T63" fmla="*/ 1 h 17"/>
                  <a:gd name="T64" fmla="*/ 11 w 17"/>
                  <a:gd name="T65" fmla="*/ 0 h 17"/>
                  <a:gd name="T66" fmla="*/ 10 w 17"/>
                  <a:gd name="T67" fmla="*/ 0 h 17"/>
                  <a:gd name="T68" fmla="*/ 8 w 17"/>
                  <a:gd name="T69" fmla="*/ 0 h 17"/>
                  <a:gd name="T70" fmla="*/ 5 w 17"/>
                  <a:gd name="T71" fmla="*/ 0 h 17"/>
                  <a:gd name="T72" fmla="*/ 3 w 17"/>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17"/>
                  <a:gd name="T113" fmla="*/ 17 w 17"/>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17">
                    <a:moveTo>
                      <a:pt x="3" y="0"/>
                    </a:moveTo>
                    <a:lnTo>
                      <a:pt x="5" y="0"/>
                    </a:lnTo>
                    <a:lnTo>
                      <a:pt x="8" y="0"/>
                    </a:lnTo>
                    <a:lnTo>
                      <a:pt x="10" y="1"/>
                    </a:lnTo>
                    <a:lnTo>
                      <a:pt x="11" y="1"/>
                    </a:lnTo>
                    <a:lnTo>
                      <a:pt x="14" y="6"/>
                    </a:lnTo>
                    <a:lnTo>
                      <a:pt x="14" y="8"/>
                    </a:lnTo>
                    <a:lnTo>
                      <a:pt x="11" y="10"/>
                    </a:lnTo>
                    <a:lnTo>
                      <a:pt x="10" y="13"/>
                    </a:lnTo>
                    <a:lnTo>
                      <a:pt x="10" y="16"/>
                    </a:lnTo>
                    <a:lnTo>
                      <a:pt x="8" y="16"/>
                    </a:lnTo>
                    <a:lnTo>
                      <a:pt x="3" y="16"/>
                    </a:lnTo>
                    <a:lnTo>
                      <a:pt x="0" y="13"/>
                    </a:lnTo>
                    <a:lnTo>
                      <a:pt x="0" y="8"/>
                    </a:lnTo>
                    <a:lnTo>
                      <a:pt x="0" y="6"/>
                    </a:lnTo>
                    <a:lnTo>
                      <a:pt x="0" y="3"/>
                    </a:lnTo>
                    <a:lnTo>
                      <a:pt x="0" y="6"/>
                    </a:lnTo>
                    <a:lnTo>
                      <a:pt x="0" y="8"/>
                    </a:lnTo>
                    <a:lnTo>
                      <a:pt x="0" y="13"/>
                    </a:lnTo>
                    <a:lnTo>
                      <a:pt x="0" y="16"/>
                    </a:lnTo>
                    <a:lnTo>
                      <a:pt x="3" y="16"/>
                    </a:lnTo>
                    <a:lnTo>
                      <a:pt x="8" y="16"/>
                    </a:lnTo>
                    <a:lnTo>
                      <a:pt x="10" y="16"/>
                    </a:lnTo>
                    <a:lnTo>
                      <a:pt x="11" y="13"/>
                    </a:lnTo>
                    <a:lnTo>
                      <a:pt x="14" y="10"/>
                    </a:lnTo>
                    <a:lnTo>
                      <a:pt x="16" y="8"/>
                    </a:lnTo>
                    <a:lnTo>
                      <a:pt x="16" y="6"/>
                    </a:lnTo>
                    <a:lnTo>
                      <a:pt x="14" y="1"/>
                    </a:lnTo>
                    <a:lnTo>
                      <a:pt x="11" y="0"/>
                    </a:lnTo>
                    <a:lnTo>
                      <a:pt x="10" y="0"/>
                    </a:lnTo>
                    <a:lnTo>
                      <a:pt x="8" y="0"/>
                    </a:lnTo>
                    <a:lnTo>
                      <a:pt x="5" y="0"/>
                    </a:lnTo>
                    <a:lnTo>
                      <a:pt x="3" y="0"/>
                    </a:lnTo>
                  </a:path>
                </a:pathLst>
              </a:custGeom>
              <a:solidFill>
                <a:srgbClr val="000000"/>
              </a:solidFill>
              <a:ln w="9525" cap="rnd">
                <a:noFill/>
                <a:round/>
                <a:headEnd/>
                <a:tailEnd/>
              </a:ln>
            </p:spPr>
            <p:txBody>
              <a:bodyPr/>
              <a:lstStyle/>
              <a:p>
                <a:endParaRPr lang="en-US"/>
              </a:p>
            </p:txBody>
          </p:sp>
          <p:sp>
            <p:nvSpPr>
              <p:cNvPr id="6811" name="Freeform 751"/>
              <p:cNvSpPr>
                <a:spLocks/>
              </p:cNvSpPr>
              <p:nvPr/>
            </p:nvSpPr>
            <p:spPr bwMode="auto">
              <a:xfrm>
                <a:off x="5240" y="3705"/>
                <a:ext cx="17" cy="17"/>
              </a:xfrm>
              <a:custGeom>
                <a:avLst/>
                <a:gdLst>
                  <a:gd name="T0" fmla="*/ 3 w 17"/>
                  <a:gd name="T1" fmla="*/ 1 h 17"/>
                  <a:gd name="T2" fmla="*/ 5 w 17"/>
                  <a:gd name="T3" fmla="*/ 0 h 17"/>
                  <a:gd name="T4" fmla="*/ 8 w 17"/>
                  <a:gd name="T5" fmla="*/ 1 h 17"/>
                  <a:gd name="T6" fmla="*/ 10 w 17"/>
                  <a:gd name="T7" fmla="*/ 1 h 17"/>
                  <a:gd name="T8" fmla="*/ 11 w 17"/>
                  <a:gd name="T9" fmla="*/ 3 h 17"/>
                  <a:gd name="T10" fmla="*/ 14 w 17"/>
                  <a:gd name="T11" fmla="*/ 5 h 17"/>
                  <a:gd name="T12" fmla="*/ 14 w 17"/>
                  <a:gd name="T13" fmla="*/ 8 h 17"/>
                  <a:gd name="T14" fmla="*/ 14 w 17"/>
                  <a:gd name="T15" fmla="*/ 9 h 17"/>
                  <a:gd name="T16" fmla="*/ 11 w 17"/>
                  <a:gd name="T17" fmla="*/ 11 h 17"/>
                  <a:gd name="T18" fmla="*/ 10 w 17"/>
                  <a:gd name="T19" fmla="*/ 13 h 17"/>
                  <a:gd name="T20" fmla="*/ 10 w 17"/>
                  <a:gd name="T21" fmla="*/ 13 h 17"/>
                  <a:gd name="T22" fmla="*/ 8 w 17"/>
                  <a:gd name="T23" fmla="*/ 13 h 17"/>
                  <a:gd name="T24" fmla="*/ 3 w 17"/>
                  <a:gd name="T25" fmla="*/ 13 h 17"/>
                  <a:gd name="T26" fmla="*/ 3 w 17"/>
                  <a:gd name="T27" fmla="*/ 13 h 17"/>
                  <a:gd name="T28" fmla="*/ 0 w 17"/>
                  <a:gd name="T29" fmla="*/ 13 h 17"/>
                  <a:gd name="T30" fmla="*/ 0 w 17"/>
                  <a:gd name="T31" fmla="*/ 11 h 17"/>
                  <a:gd name="T32" fmla="*/ 0 w 17"/>
                  <a:gd name="T33" fmla="*/ 9 h 17"/>
                  <a:gd name="T34" fmla="*/ 0 w 17"/>
                  <a:gd name="T35" fmla="*/ 8 h 17"/>
                  <a:gd name="T36" fmla="*/ 0 w 17"/>
                  <a:gd name="T37" fmla="*/ 5 h 17"/>
                  <a:gd name="T38" fmla="*/ 0 w 17"/>
                  <a:gd name="T39" fmla="*/ 5 h 17"/>
                  <a:gd name="T40" fmla="*/ 0 w 17"/>
                  <a:gd name="T41" fmla="*/ 9 h 17"/>
                  <a:gd name="T42" fmla="*/ 0 w 17"/>
                  <a:gd name="T43" fmla="*/ 11 h 17"/>
                  <a:gd name="T44" fmla="*/ 0 w 17"/>
                  <a:gd name="T45" fmla="*/ 13 h 17"/>
                  <a:gd name="T46" fmla="*/ 3 w 17"/>
                  <a:gd name="T47" fmla="*/ 16 h 17"/>
                  <a:gd name="T48" fmla="*/ 8 w 17"/>
                  <a:gd name="T49" fmla="*/ 16 h 17"/>
                  <a:gd name="T50" fmla="*/ 10 w 17"/>
                  <a:gd name="T51" fmla="*/ 13 h 17"/>
                  <a:gd name="T52" fmla="*/ 11 w 17"/>
                  <a:gd name="T53" fmla="*/ 13 h 17"/>
                  <a:gd name="T54" fmla="*/ 14 w 17"/>
                  <a:gd name="T55" fmla="*/ 11 h 17"/>
                  <a:gd name="T56" fmla="*/ 16 w 17"/>
                  <a:gd name="T57" fmla="*/ 8 h 17"/>
                  <a:gd name="T58" fmla="*/ 16 w 17"/>
                  <a:gd name="T59" fmla="*/ 5 h 17"/>
                  <a:gd name="T60" fmla="*/ 14 w 17"/>
                  <a:gd name="T61" fmla="*/ 3 h 17"/>
                  <a:gd name="T62" fmla="*/ 14 w 17"/>
                  <a:gd name="T63" fmla="*/ 1 h 17"/>
                  <a:gd name="T64" fmla="*/ 11 w 17"/>
                  <a:gd name="T65" fmla="*/ 0 h 17"/>
                  <a:gd name="T66" fmla="*/ 10 w 17"/>
                  <a:gd name="T67" fmla="*/ 0 h 17"/>
                  <a:gd name="T68" fmla="*/ 8 w 17"/>
                  <a:gd name="T69" fmla="*/ 0 h 17"/>
                  <a:gd name="T70" fmla="*/ 5 w 17"/>
                  <a:gd name="T71" fmla="*/ 0 h 17"/>
                  <a:gd name="T72" fmla="*/ 3 w 17"/>
                  <a:gd name="T73" fmla="*/ 1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17"/>
                  <a:gd name="T113" fmla="*/ 17 w 17"/>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17">
                    <a:moveTo>
                      <a:pt x="3" y="1"/>
                    </a:moveTo>
                    <a:lnTo>
                      <a:pt x="5" y="0"/>
                    </a:lnTo>
                    <a:lnTo>
                      <a:pt x="8" y="1"/>
                    </a:lnTo>
                    <a:lnTo>
                      <a:pt x="10" y="1"/>
                    </a:lnTo>
                    <a:lnTo>
                      <a:pt x="11" y="3"/>
                    </a:lnTo>
                    <a:lnTo>
                      <a:pt x="14" y="5"/>
                    </a:lnTo>
                    <a:lnTo>
                      <a:pt x="14" y="8"/>
                    </a:lnTo>
                    <a:lnTo>
                      <a:pt x="14" y="9"/>
                    </a:lnTo>
                    <a:lnTo>
                      <a:pt x="11" y="11"/>
                    </a:lnTo>
                    <a:lnTo>
                      <a:pt x="10" y="13"/>
                    </a:lnTo>
                    <a:lnTo>
                      <a:pt x="8" y="13"/>
                    </a:lnTo>
                    <a:lnTo>
                      <a:pt x="3" y="13"/>
                    </a:lnTo>
                    <a:lnTo>
                      <a:pt x="0" y="13"/>
                    </a:lnTo>
                    <a:lnTo>
                      <a:pt x="0" y="11"/>
                    </a:lnTo>
                    <a:lnTo>
                      <a:pt x="0" y="9"/>
                    </a:lnTo>
                    <a:lnTo>
                      <a:pt x="0" y="8"/>
                    </a:lnTo>
                    <a:lnTo>
                      <a:pt x="0" y="5"/>
                    </a:lnTo>
                    <a:lnTo>
                      <a:pt x="0" y="9"/>
                    </a:lnTo>
                    <a:lnTo>
                      <a:pt x="0" y="11"/>
                    </a:lnTo>
                    <a:lnTo>
                      <a:pt x="0" y="13"/>
                    </a:lnTo>
                    <a:lnTo>
                      <a:pt x="3" y="16"/>
                    </a:lnTo>
                    <a:lnTo>
                      <a:pt x="8" y="16"/>
                    </a:lnTo>
                    <a:lnTo>
                      <a:pt x="10" y="13"/>
                    </a:lnTo>
                    <a:lnTo>
                      <a:pt x="11" y="13"/>
                    </a:lnTo>
                    <a:lnTo>
                      <a:pt x="14" y="11"/>
                    </a:lnTo>
                    <a:lnTo>
                      <a:pt x="16" y="8"/>
                    </a:lnTo>
                    <a:lnTo>
                      <a:pt x="16" y="5"/>
                    </a:lnTo>
                    <a:lnTo>
                      <a:pt x="14" y="3"/>
                    </a:lnTo>
                    <a:lnTo>
                      <a:pt x="14" y="1"/>
                    </a:lnTo>
                    <a:lnTo>
                      <a:pt x="11" y="0"/>
                    </a:lnTo>
                    <a:lnTo>
                      <a:pt x="10" y="0"/>
                    </a:lnTo>
                    <a:lnTo>
                      <a:pt x="8" y="0"/>
                    </a:lnTo>
                    <a:lnTo>
                      <a:pt x="5" y="0"/>
                    </a:lnTo>
                    <a:lnTo>
                      <a:pt x="3" y="1"/>
                    </a:lnTo>
                  </a:path>
                </a:pathLst>
              </a:custGeom>
              <a:solidFill>
                <a:srgbClr val="000000"/>
              </a:solidFill>
              <a:ln w="9525" cap="rnd">
                <a:noFill/>
                <a:round/>
                <a:headEnd/>
                <a:tailEnd/>
              </a:ln>
            </p:spPr>
            <p:txBody>
              <a:bodyPr/>
              <a:lstStyle/>
              <a:p>
                <a:endParaRPr lang="en-US"/>
              </a:p>
            </p:txBody>
          </p:sp>
          <p:sp>
            <p:nvSpPr>
              <p:cNvPr id="6812" name="Line 752"/>
              <p:cNvSpPr>
                <a:spLocks noChangeShapeType="1"/>
              </p:cNvSpPr>
              <p:nvPr/>
            </p:nvSpPr>
            <p:spPr bwMode="auto">
              <a:xfrm flipH="1" flipV="1">
                <a:off x="5433" y="3652"/>
                <a:ext cx="97" cy="9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813" name="Line 753"/>
              <p:cNvSpPr>
                <a:spLocks noChangeShapeType="1"/>
              </p:cNvSpPr>
              <p:nvPr/>
            </p:nvSpPr>
            <p:spPr bwMode="auto">
              <a:xfrm flipV="1">
                <a:off x="4039" y="3590"/>
                <a:ext cx="123" cy="15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814" name="Line 754"/>
              <p:cNvSpPr>
                <a:spLocks noChangeShapeType="1"/>
              </p:cNvSpPr>
              <p:nvPr/>
            </p:nvSpPr>
            <p:spPr bwMode="auto">
              <a:xfrm flipH="1">
                <a:off x="4245" y="3465"/>
                <a:ext cx="19" cy="2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815" name="Freeform 755"/>
              <p:cNvSpPr>
                <a:spLocks/>
              </p:cNvSpPr>
              <p:nvPr/>
            </p:nvSpPr>
            <p:spPr bwMode="auto">
              <a:xfrm>
                <a:off x="4730" y="3142"/>
                <a:ext cx="48" cy="17"/>
              </a:xfrm>
              <a:custGeom>
                <a:avLst/>
                <a:gdLst>
                  <a:gd name="T0" fmla="*/ 8 w 48"/>
                  <a:gd name="T1" fmla="*/ 4 h 17"/>
                  <a:gd name="T2" fmla="*/ 11 w 48"/>
                  <a:gd name="T3" fmla="*/ 4 h 17"/>
                  <a:gd name="T4" fmla="*/ 16 w 48"/>
                  <a:gd name="T5" fmla="*/ 7 h 17"/>
                  <a:gd name="T6" fmla="*/ 21 w 48"/>
                  <a:gd name="T7" fmla="*/ 7 h 17"/>
                  <a:gd name="T8" fmla="*/ 27 w 48"/>
                  <a:gd name="T9" fmla="*/ 5 h 17"/>
                  <a:gd name="T10" fmla="*/ 38 w 48"/>
                  <a:gd name="T11" fmla="*/ 8 h 17"/>
                  <a:gd name="T12" fmla="*/ 40 w 48"/>
                  <a:gd name="T13" fmla="*/ 5 h 17"/>
                  <a:gd name="T14" fmla="*/ 47 w 48"/>
                  <a:gd name="T15" fmla="*/ 7 h 17"/>
                  <a:gd name="T16" fmla="*/ 47 w 48"/>
                  <a:gd name="T17" fmla="*/ 16 h 17"/>
                  <a:gd name="T18" fmla="*/ 40 w 48"/>
                  <a:gd name="T19" fmla="*/ 16 h 17"/>
                  <a:gd name="T20" fmla="*/ 36 w 48"/>
                  <a:gd name="T21" fmla="*/ 9 h 17"/>
                  <a:gd name="T22" fmla="*/ 29 w 48"/>
                  <a:gd name="T23" fmla="*/ 7 h 17"/>
                  <a:gd name="T24" fmla="*/ 24 w 48"/>
                  <a:gd name="T25" fmla="*/ 7 h 17"/>
                  <a:gd name="T26" fmla="*/ 19 w 48"/>
                  <a:gd name="T27" fmla="*/ 8 h 17"/>
                  <a:gd name="T28" fmla="*/ 16 w 48"/>
                  <a:gd name="T29" fmla="*/ 8 h 17"/>
                  <a:gd name="T30" fmla="*/ 10 w 48"/>
                  <a:gd name="T31" fmla="*/ 5 h 17"/>
                  <a:gd name="T32" fmla="*/ 5 w 48"/>
                  <a:gd name="T33" fmla="*/ 5 h 17"/>
                  <a:gd name="T34" fmla="*/ 0 w 48"/>
                  <a:gd name="T35" fmla="*/ 8 h 17"/>
                  <a:gd name="T36" fmla="*/ 0 w 48"/>
                  <a:gd name="T37" fmla="*/ 5 h 17"/>
                  <a:gd name="T38" fmla="*/ 4 w 48"/>
                  <a:gd name="T39" fmla="*/ 0 h 17"/>
                  <a:gd name="T40" fmla="*/ 8 w 48"/>
                  <a:gd name="T41" fmla="*/ 1 h 17"/>
                  <a:gd name="T42" fmla="*/ 8 w 48"/>
                  <a:gd name="T43" fmla="*/ 4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7"/>
                  <a:gd name="T68" fmla="*/ 48 w 48"/>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7">
                    <a:moveTo>
                      <a:pt x="8" y="4"/>
                    </a:moveTo>
                    <a:lnTo>
                      <a:pt x="11" y="4"/>
                    </a:lnTo>
                    <a:lnTo>
                      <a:pt x="16" y="7"/>
                    </a:lnTo>
                    <a:lnTo>
                      <a:pt x="21" y="7"/>
                    </a:lnTo>
                    <a:lnTo>
                      <a:pt x="27" y="5"/>
                    </a:lnTo>
                    <a:lnTo>
                      <a:pt x="38" y="8"/>
                    </a:lnTo>
                    <a:lnTo>
                      <a:pt x="40" y="5"/>
                    </a:lnTo>
                    <a:lnTo>
                      <a:pt x="47" y="7"/>
                    </a:lnTo>
                    <a:lnTo>
                      <a:pt x="47" y="16"/>
                    </a:lnTo>
                    <a:lnTo>
                      <a:pt x="40" y="16"/>
                    </a:lnTo>
                    <a:lnTo>
                      <a:pt x="36" y="9"/>
                    </a:lnTo>
                    <a:lnTo>
                      <a:pt x="29" y="7"/>
                    </a:lnTo>
                    <a:lnTo>
                      <a:pt x="24" y="7"/>
                    </a:lnTo>
                    <a:lnTo>
                      <a:pt x="19" y="8"/>
                    </a:lnTo>
                    <a:lnTo>
                      <a:pt x="16" y="8"/>
                    </a:lnTo>
                    <a:lnTo>
                      <a:pt x="10" y="5"/>
                    </a:lnTo>
                    <a:lnTo>
                      <a:pt x="5" y="5"/>
                    </a:lnTo>
                    <a:lnTo>
                      <a:pt x="0" y="8"/>
                    </a:lnTo>
                    <a:lnTo>
                      <a:pt x="0" y="5"/>
                    </a:lnTo>
                    <a:lnTo>
                      <a:pt x="4" y="0"/>
                    </a:lnTo>
                    <a:lnTo>
                      <a:pt x="8" y="1"/>
                    </a:lnTo>
                    <a:lnTo>
                      <a:pt x="8" y="4"/>
                    </a:lnTo>
                  </a:path>
                </a:pathLst>
              </a:custGeom>
              <a:solidFill>
                <a:srgbClr val="000000"/>
              </a:solidFill>
              <a:ln w="9525" cap="rnd">
                <a:noFill/>
                <a:round/>
                <a:headEnd/>
                <a:tailEnd/>
              </a:ln>
            </p:spPr>
            <p:txBody>
              <a:bodyPr/>
              <a:lstStyle/>
              <a:p>
                <a:endParaRPr lang="en-US"/>
              </a:p>
            </p:txBody>
          </p:sp>
          <p:sp>
            <p:nvSpPr>
              <p:cNvPr id="6816" name="Freeform 756"/>
              <p:cNvSpPr>
                <a:spLocks/>
              </p:cNvSpPr>
              <p:nvPr/>
            </p:nvSpPr>
            <p:spPr bwMode="auto">
              <a:xfrm>
                <a:off x="4741" y="3154"/>
                <a:ext cx="20" cy="17"/>
              </a:xfrm>
              <a:custGeom>
                <a:avLst/>
                <a:gdLst>
                  <a:gd name="T0" fmla="*/ 0 w 20"/>
                  <a:gd name="T1" fmla="*/ 0 h 17"/>
                  <a:gd name="T2" fmla="*/ 5 w 20"/>
                  <a:gd name="T3" fmla="*/ 0 h 17"/>
                  <a:gd name="T4" fmla="*/ 16 w 20"/>
                  <a:gd name="T5" fmla="*/ 2 h 17"/>
                  <a:gd name="T6" fmla="*/ 19 w 20"/>
                  <a:gd name="T7" fmla="*/ 9 h 17"/>
                  <a:gd name="T8" fmla="*/ 13 w 20"/>
                  <a:gd name="T9" fmla="*/ 16 h 17"/>
                  <a:gd name="T10" fmla="*/ 4 w 20"/>
                  <a:gd name="T11" fmla="*/ 13 h 17"/>
                  <a:gd name="T12" fmla="*/ 0 w 20"/>
                  <a:gd name="T13" fmla="*/ 4 h 17"/>
                  <a:gd name="T14" fmla="*/ 0 w 20"/>
                  <a:gd name="T15" fmla="*/ 0 h 17"/>
                  <a:gd name="T16" fmla="*/ 0 w 2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0" y="0"/>
                    </a:moveTo>
                    <a:lnTo>
                      <a:pt x="5" y="0"/>
                    </a:lnTo>
                    <a:lnTo>
                      <a:pt x="16" y="2"/>
                    </a:lnTo>
                    <a:lnTo>
                      <a:pt x="19" y="9"/>
                    </a:lnTo>
                    <a:lnTo>
                      <a:pt x="13" y="16"/>
                    </a:lnTo>
                    <a:lnTo>
                      <a:pt x="4" y="13"/>
                    </a:lnTo>
                    <a:lnTo>
                      <a:pt x="0" y="4"/>
                    </a:lnTo>
                    <a:lnTo>
                      <a:pt x="0" y="0"/>
                    </a:lnTo>
                  </a:path>
                </a:pathLst>
              </a:custGeom>
              <a:solidFill>
                <a:srgbClr val="000000"/>
              </a:solidFill>
              <a:ln w="9525" cap="rnd">
                <a:noFill/>
                <a:round/>
                <a:headEnd/>
                <a:tailEnd/>
              </a:ln>
            </p:spPr>
            <p:txBody>
              <a:bodyPr/>
              <a:lstStyle/>
              <a:p>
                <a:endParaRPr lang="en-US"/>
              </a:p>
            </p:txBody>
          </p:sp>
          <p:sp>
            <p:nvSpPr>
              <p:cNvPr id="6817" name="Freeform 757"/>
              <p:cNvSpPr>
                <a:spLocks/>
              </p:cNvSpPr>
              <p:nvPr/>
            </p:nvSpPr>
            <p:spPr bwMode="auto">
              <a:xfrm>
                <a:off x="4727" y="3091"/>
                <a:ext cx="28" cy="24"/>
              </a:xfrm>
              <a:custGeom>
                <a:avLst/>
                <a:gdLst>
                  <a:gd name="T0" fmla="*/ 24 w 28"/>
                  <a:gd name="T1" fmla="*/ 8 h 24"/>
                  <a:gd name="T2" fmla="*/ 15 w 28"/>
                  <a:gd name="T3" fmla="*/ 5 h 24"/>
                  <a:gd name="T4" fmla="*/ 10 w 28"/>
                  <a:gd name="T5" fmla="*/ 2 h 24"/>
                  <a:gd name="T6" fmla="*/ 7 w 28"/>
                  <a:gd name="T7" fmla="*/ 0 h 24"/>
                  <a:gd name="T8" fmla="*/ 7 w 28"/>
                  <a:gd name="T9" fmla="*/ 3 h 24"/>
                  <a:gd name="T10" fmla="*/ 3 w 28"/>
                  <a:gd name="T11" fmla="*/ 2 h 24"/>
                  <a:gd name="T12" fmla="*/ 0 w 28"/>
                  <a:gd name="T13" fmla="*/ 5 h 24"/>
                  <a:gd name="T14" fmla="*/ 3 w 28"/>
                  <a:gd name="T15" fmla="*/ 3 h 24"/>
                  <a:gd name="T16" fmla="*/ 7 w 28"/>
                  <a:gd name="T17" fmla="*/ 7 h 24"/>
                  <a:gd name="T18" fmla="*/ 7 w 28"/>
                  <a:gd name="T19" fmla="*/ 8 h 24"/>
                  <a:gd name="T20" fmla="*/ 3 w 28"/>
                  <a:gd name="T21" fmla="*/ 7 h 24"/>
                  <a:gd name="T22" fmla="*/ 0 w 28"/>
                  <a:gd name="T23" fmla="*/ 9 h 24"/>
                  <a:gd name="T24" fmla="*/ 3 w 28"/>
                  <a:gd name="T25" fmla="*/ 9 h 24"/>
                  <a:gd name="T26" fmla="*/ 7 w 28"/>
                  <a:gd name="T27" fmla="*/ 13 h 24"/>
                  <a:gd name="T28" fmla="*/ 14 w 28"/>
                  <a:gd name="T29" fmla="*/ 15 h 24"/>
                  <a:gd name="T30" fmla="*/ 13 w 28"/>
                  <a:gd name="T31" fmla="*/ 19 h 24"/>
                  <a:gd name="T32" fmla="*/ 7 w 28"/>
                  <a:gd name="T33" fmla="*/ 23 h 24"/>
                  <a:gd name="T34" fmla="*/ 19 w 28"/>
                  <a:gd name="T35" fmla="*/ 19 h 24"/>
                  <a:gd name="T36" fmla="*/ 21 w 28"/>
                  <a:gd name="T37" fmla="*/ 17 h 24"/>
                  <a:gd name="T38" fmla="*/ 23 w 28"/>
                  <a:gd name="T39" fmla="*/ 12 h 24"/>
                  <a:gd name="T40" fmla="*/ 27 w 28"/>
                  <a:gd name="T41" fmla="*/ 9 h 24"/>
                  <a:gd name="T42" fmla="*/ 24 w 28"/>
                  <a:gd name="T43" fmla="*/ 8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24"/>
                  <a:gd name="T68" fmla="*/ 28 w 28"/>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24">
                    <a:moveTo>
                      <a:pt x="24" y="8"/>
                    </a:moveTo>
                    <a:lnTo>
                      <a:pt x="15" y="5"/>
                    </a:lnTo>
                    <a:lnTo>
                      <a:pt x="10" y="2"/>
                    </a:lnTo>
                    <a:lnTo>
                      <a:pt x="7" y="0"/>
                    </a:lnTo>
                    <a:lnTo>
                      <a:pt x="7" y="3"/>
                    </a:lnTo>
                    <a:lnTo>
                      <a:pt x="3" y="2"/>
                    </a:lnTo>
                    <a:lnTo>
                      <a:pt x="0" y="5"/>
                    </a:lnTo>
                    <a:lnTo>
                      <a:pt x="3" y="3"/>
                    </a:lnTo>
                    <a:lnTo>
                      <a:pt x="7" y="7"/>
                    </a:lnTo>
                    <a:lnTo>
                      <a:pt x="7" y="8"/>
                    </a:lnTo>
                    <a:lnTo>
                      <a:pt x="3" y="7"/>
                    </a:lnTo>
                    <a:lnTo>
                      <a:pt x="0" y="9"/>
                    </a:lnTo>
                    <a:lnTo>
                      <a:pt x="3" y="9"/>
                    </a:lnTo>
                    <a:lnTo>
                      <a:pt x="7" y="13"/>
                    </a:lnTo>
                    <a:lnTo>
                      <a:pt x="14" y="15"/>
                    </a:lnTo>
                    <a:lnTo>
                      <a:pt x="13" y="19"/>
                    </a:lnTo>
                    <a:lnTo>
                      <a:pt x="7" y="23"/>
                    </a:lnTo>
                    <a:lnTo>
                      <a:pt x="19" y="19"/>
                    </a:lnTo>
                    <a:lnTo>
                      <a:pt x="21" y="17"/>
                    </a:lnTo>
                    <a:lnTo>
                      <a:pt x="23" y="12"/>
                    </a:lnTo>
                    <a:lnTo>
                      <a:pt x="27" y="9"/>
                    </a:lnTo>
                    <a:lnTo>
                      <a:pt x="24" y="8"/>
                    </a:lnTo>
                  </a:path>
                </a:pathLst>
              </a:custGeom>
              <a:solidFill>
                <a:srgbClr val="000000"/>
              </a:solidFill>
              <a:ln w="9525" cap="rnd">
                <a:noFill/>
                <a:round/>
                <a:headEnd/>
                <a:tailEnd/>
              </a:ln>
            </p:spPr>
            <p:txBody>
              <a:bodyPr/>
              <a:lstStyle/>
              <a:p>
                <a:endParaRPr lang="en-US"/>
              </a:p>
            </p:txBody>
          </p:sp>
          <p:sp>
            <p:nvSpPr>
              <p:cNvPr id="6818" name="Freeform 758"/>
              <p:cNvSpPr>
                <a:spLocks/>
              </p:cNvSpPr>
              <p:nvPr/>
            </p:nvSpPr>
            <p:spPr bwMode="auto">
              <a:xfrm>
                <a:off x="4762" y="3097"/>
                <a:ext cx="31" cy="23"/>
              </a:xfrm>
              <a:custGeom>
                <a:avLst/>
                <a:gdLst>
                  <a:gd name="T0" fmla="*/ 7 w 31"/>
                  <a:gd name="T1" fmla="*/ 7 h 23"/>
                  <a:gd name="T2" fmla="*/ 16 w 31"/>
                  <a:gd name="T3" fmla="*/ 7 h 23"/>
                  <a:gd name="T4" fmla="*/ 26 w 31"/>
                  <a:gd name="T5" fmla="*/ 7 h 23"/>
                  <a:gd name="T6" fmla="*/ 19 w 31"/>
                  <a:gd name="T7" fmla="*/ 11 h 23"/>
                  <a:gd name="T8" fmla="*/ 27 w 31"/>
                  <a:gd name="T9" fmla="*/ 12 h 23"/>
                  <a:gd name="T10" fmla="*/ 30 w 31"/>
                  <a:gd name="T11" fmla="*/ 15 h 23"/>
                  <a:gd name="T12" fmla="*/ 26 w 31"/>
                  <a:gd name="T13" fmla="*/ 14 h 23"/>
                  <a:gd name="T14" fmla="*/ 18 w 31"/>
                  <a:gd name="T15" fmla="*/ 12 h 23"/>
                  <a:gd name="T16" fmla="*/ 12 w 31"/>
                  <a:gd name="T17" fmla="*/ 12 h 23"/>
                  <a:gd name="T18" fmla="*/ 23 w 31"/>
                  <a:gd name="T19" fmla="*/ 15 h 23"/>
                  <a:gd name="T20" fmla="*/ 26 w 31"/>
                  <a:gd name="T21" fmla="*/ 19 h 23"/>
                  <a:gd name="T22" fmla="*/ 21 w 31"/>
                  <a:gd name="T23" fmla="*/ 16 h 23"/>
                  <a:gd name="T24" fmla="*/ 16 w 31"/>
                  <a:gd name="T25" fmla="*/ 17 h 23"/>
                  <a:gd name="T26" fmla="*/ 9 w 31"/>
                  <a:gd name="T27" fmla="*/ 16 h 23"/>
                  <a:gd name="T28" fmla="*/ 4 w 31"/>
                  <a:gd name="T29" fmla="*/ 15 h 23"/>
                  <a:gd name="T30" fmla="*/ 9 w 31"/>
                  <a:gd name="T31" fmla="*/ 22 h 23"/>
                  <a:gd name="T32" fmla="*/ 2 w 31"/>
                  <a:gd name="T33" fmla="*/ 16 h 23"/>
                  <a:gd name="T34" fmla="*/ 0 w 31"/>
                  <a:gd name="T35" fmla="*/ 12 h 23"/>
                  <a:gd name="T36" fmla="*/ 0 w 31"/>
                  <a:gd name="T37" fmla="*/ 11 h 23"/>
                  <a:gd name="T38" fmla="*/ 1 w 31"/>
                  <a:gd name="T39" fmla="*/ 7 h 23"/>
                  <a:gd name="T40" fmla="*/ 0 w 31"/>
                  <a:gd name="T41" fmla="*/ 4 h 23"/>
                  <a:gd name="T42" fmla="*/ 4 w 31"/>
                  <a:gd name="T43" fmla="*/ 0 h 23"/>
                  <a:gd name="T44" fmla="*/ 2 w 31"/>
                  <a:gd name="T45" fmla="*/ 7 h 23"/>
                  <a:gd name="T46" fmla="*/ 7 w 31"/>
                  <a:gd name="T47" fmla="*/ 7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3"/>
                  <a:gd name="T74" fmla="*/ 31 w 31"/>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3">
                    <a:moveTo>
                      <a:pt x="7" y="7"/>
                    </a:moveTo>
                    <a:lnTo>
                      <a:pt x="16" y="7"/>
                    </a:lnTo>
                    <a:lnTo>
                      <a:pt x="26" y="7"/>
                    </a:lnTo>
                    <a:lnTo>
                      <a:pt x="19" y="11"/>
                    </a:lnTo>
                    <a:lnTo>
                      <a:pt x="27" y="12"/>
                    </a:lnTo>
                    <a:lnTo>
                      <a:pt x="30" y="15"/>
                    </a:lnTo>
                    <a:lnTo>
                      <a:pt x="26" y="14"/>
                    </a:lnTo>
                    <a:lnTo>
                      <a:pt x="18" y="12"/>
                    </a:lnTo>
                    <a:lnTo>
                      <a:pt x="12" y="12"/>
                    </a:lnTo>
                    <a:lnTo>
                      <a:pt x="23" y="15"/>
                    </a:lnTo>
                    <a:lnTo>
                      <a:pt x="26" y="19"/>
                    </a:lnTo>
                    <a:lnTo>
                      <a:pt x="21" y="16"/>
                    </a:lnTo>
                    <a:lnTo>
                      <a:pt x="16" y="17"/>
                    </a:lnTo>
                    <a:lnTo>
                      <a:pt x="9" y="16"/>
                    </a:lnTo>
                    <a:lnTo>
                      <a:pt x="4" y="15"/>
                    </a:lnTo>
                    <a:lnTo>
                      <a:pt x="9" y="22"/>
                    </a:lnTo>
                    <a:lnTo>
                      <a:pt x="2" y="16"/>
                    </a:lnTo>
                    <a:lnTo>
                      <a:pt x="0" y="12"/>
                    </a:lnTo>
                    <a:lnTo>
                      <a:pt x="0" y="11"/>
                    </a:lnTo>
                    <a:lnTo>
                      <a:pt x="1" y="7"/>
                    </a:lnTo>
                    <a:lnTo>
                      <a:pt x="0" y="4"/>
                    </a:lnTo>
                    <a:lnTo>
                      <a:pt x="4" y="0"/>
                    </a:lnTo>
                    <a:lnTo>
                      <a:pt x="2" y="7"/>
                    </a:lnTo>
                    <a:lnTo>
                      <a:pt x="7" y="7"/>
                    </a:lnTo>
                  </a:path>
                </a:pathLst>
              </a:custGeom>
              <a:solidFill>
                <a:srgbClr val="000000"/>
              </a:solidFill>
              <a:ln w="9525" cap="rnd">
                <a:noFill/>
                <a:round/>
                <a:headEnd/>
                <a:tailEnd/>
              </a:ln>
            </p:spPr>
            <p:txBody>
              <a:bodyPr/>
              <a:lstStyle/>
              <a:p>
                <a:endParaRPr lang="en-US"/>
              </a:p>
            </p:txBody>
          </p:sp>
          <p:sp>
            <p:nvSpPr>
              <p:cNvPr id="6819" name="Freeform 759"/>
              <p:cNvSpPr>
                <a:spLocks/>
              </p:cNvSpPr>
              <p:nvPr/>
            </p:nvSpPr>
            <p:spPr bwMode="auto">
              <a:xfrm>
                <a:off x="4736" y="3129"/>
                <a:ext cx="31" cy="17"/>
              </a:xfrm>
              <a:custGeom>
                <a:avLst/>
                <a:gdLst>
                  <a:gd name="T0" fmla="*/ 1 w 31"/>
                  <a:gd name="T1" fmla="*/ 0 h 17"/>
                  <a:gd name="T2" fmla="*/ 4 w 31"/>
                  <a:gd name="T3" fmla="*/ 0 h 17"/>
                  <a:gd name="T4" fmla="*/ 5 w 31"/>
                  <a:gd name="T5" fmla="*/ 1 h 17"/>
                  <a:gd name="T6" fmla="*/ 10 w 31"/>
                  <a:gd name="T7" fmla="*/ 0 h 17"/>
                  <a:gd name="T8" fmla="*/ 13 w 31"/>
                  <a:gd name="T9" fmla="*/ 0 h 17"/>
                  <a:gd name="T10" fmla="*/ 21 w 31"/>
                  <a:gd name="T11" fmla="*/ 4 h 17"/>
                  <a:gd name="T12" fmla="*/ 23 w 31"/>
                  <a:gd name="T13" fmla="*/ 2 h 17"/>
                  <a:gd name="T14" fmla="*/ 30 w 31"/>
                  <a:gd name="T15" fmla="*/ 5 h 17"/>
                  <a:gd name="T16" fmla="*/ 30 w 31"/>
                  <a:gd name="T17" fmla="*/ 7 h 17"/>
                  <a:gd name="T18" fmla="*/ 21 w 31"/>
                  <a:gd name="T19" fmla="*/ 5 h 17"/>
                  <a:gd name="T20" fmla="*/ 15 w 31"/>
                  <a:gd name="T21" fmla="*/ 9 h 17"/>
                  <a:gd name="T22" fmla="*/ 13 w 31"/>
                  <a:gd name="T23" fmla="*/ 14 h 17"/>
                  <a:gd name="T24" fmla="*/ 10 w 31"/>
                  <a:gd name="T25" fmla="*/ 16 h 17"/>
                  <a:gd name="T26" fmla="*/ 12 w 31"/>
                  <a:gd name="T27" fmla="*/ 13 h 17"/>
                  <a:gd name="T28" fmla="*/ 10 w 31"/>
                  <a:gd name="T29" fmla="*/ 6 h 17"/>
                  <a:gd name="T30" fmla="*/ 7 w 31"/>
                  <a:gd name="T31" fmla="*/ 5 h 17"/>
                  <a:gd name="T32" fmla="*/ 0 w 31"/>
                  <a:gd name="T33" fmla="*/ 2 h 17"/>
                  <a:gd name="T34" fmla="*/ 1 w 31"/>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7"/>
                  <a:gd name="T56" fmla="*/ 31 w 3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7">
                    <a:moveTo>
                      <a:pt x="1" y="0"/>
                    </a:moveTo>
                    <a:lnTo>
                      <a:pt x="4" y="0"/>
                    </a:lnTo>
                    <a:lnTo>
                      <a:pt x="5" y="1"/>
                    </a:lnTo>
                    <a:lnTo>
                      <a:pt x="10" y="0"/>
                    </a:lnTo>
                    <a:lnTo>
                      <a:pt x="13" y="0"/>
                    </a:lnTo>
                    <a:lnTo>
                      <a:pt x="21" y="4"/>
                    </a:lnTo>
                    <a:lnTo>
                      <a:pt x="23" y="2"/>
                    </a:lnTo>
                    <a:lnTo>
                      <a:pt x="30" y="5"/>
                    </a:lnTo>
                    <a:lnTo>
                      <a:pt x="30" y="7"/>
                    </a:lnTo>
                    <a:lnTo>
                      <a:pt x="21" y="5"/>
                    </a:lnTo>
                    <a:lnTo>
                      <a:pt x="15" y="9"/>
                    </a:lnTo>
                    <a:lnTo>
                      <a:pt x="13" y="14"/>
                    </a:lnTo>
                    <a:lnTo>
                      <a:pt x="10" y="16"/>
                    </a:lnTo>
                    <a:lnTo>
                      <a:pt x="12" y="13"/>
                    </a:lnTo>
                    <a:lnTo>
                      <a:pt x="10" y="6"/>
                    </a:lnTo>
                    <a:lnTo>
                      <a:pt x="7" y="5"/>
                    </a:lnTo>
                    <a:lnTo>
                      <a:pt x="0" y="2"/>
                    </a:lnTo>
                    <a:lnTo>
                      <a:pt x="1" y="0"/>
                    </a:lnTo>
                  </a:path>
                </a:pathLst>
              </a:custGeom>
              <a:solidFill>
                <a:srgbClr val="000000"/>
              </a:solidFill>
              <a:ln w="9525" cap="rnd">
                <a:noFill/>
                <a:round/>
                <a:headEnd/>
                <a:tailEnd/>
              </a:ln>
            </p:spPr>
            <p:txBody>
              <a:bodyPr/>
              <a:lstStyle/>
              <a:p>
                <a:endParaRPr lang="en-US"/>
              </a:p>
            </p:txBody>
          </p:sp>
          <p:sp>
            <p:nvSpPr>
              <p:cNvPr id="6820" name="Freeform 760"/>
              <p:cNvSpPr>
                <a:spLocks/>
              </p:cNvSpPr>
              <p:nvPr/>
            </p:nvSpPr>
            <p:spPr bwMode="auto">
              <a:xfrm>
                <a:off x="4735" y="3109"/>
                <a:ext cx="17" cy="23"/>
              </a:xfrm>
              <a:custGeom>
                <a:avLst/>
                <a:gdLst>
                  <a:gd name="T0" fmla="*/ 16 w 17"/>
                  <a:gd name="T1" fmla="*/ 0 h 23"/>
                  <a:gd name="T2" fmla="*/ 12 w 17"/>
                  <a:gd name="T3" fmla="*/ 7 h 23"/>
                  <a:gd name="T4" fmla="*/ 11 w 17"/>
                  <a:gd name="T5" fmla="*/ 12 h 23"/>
                  <a:gd name="T6" fmla="*/ 11 w 17"/>
                  <a:gd name="T7" fmla="*/ 21 h 23"/>
                  <a:gd name="T8" fmla="*/ 7 w 17"/>
                  <a:gd name="T9" fmla="*/ 21 h 23"/>
                  <a:gd name="T10" fmla="*/ 7 w 17"/>
                  <a:gd name="T11" fmla="*/ 14 h 23"/>
                  <a:gd name="T12" fmla="*/ 2 w 17"/>
                  <a:gd name="T13" fmla="*/ 14 h 23"/>
                  <a:gd name="T14" fmla="*/ 2 w 17"/>
                  <a:gd name="T15" fmla="*/ 19 h 23"/>
                  <a:gd name="T16" fmla="*/ 0 w 17"/>
                  <a:gd name="T17" fmla="*/ 22 h 23"/>
                  <a:gd name="T18" fmla="*/ 0 w 17"/>
                  <a:gd name="T19" fmla="*/ 19 h 23"/>
                  <a:gd name="T20" fmla="*/ 0 w 17"/>
                  <a:gd name="T21" fmla="*/ 14 h 23"/>
                  <a:gd name="T22" fmla="*/ 7 w 17"/>
                  <a:gd name="T23" fmla="*/ 11 h 23"/>
                  <a:gd name="T24" fmla="*/ 12 w 17"/>
                  <a:gd name="T25" fmla="*/ 0 h 23"/>
                  <a:gd name="T26" fmla="*/ 16 w 17"/>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3"/>
                  <a:gd name="T44" fmla="*/ 17 w 17"/>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3">
                    <a:moveTo>
                      <a:pt x="16" y="0"/>
                    </a:moveTo>
                    <a:lnTo>
                      <a:pt x="12" y="7"/>
                    </a:lnTo>
                    <a:lnTo>
                      <a:pt x="11" y="12"/>
                    </a:lnTo>
                    <a:lnTo>
                      <a:pt x="11" y="21"/>
                    </a:lnTo>
                    <a:lnTo>
                      <a:pt x="7" y="21"/>
                    </a:lnTo>
                    <a:lnTo>
                      <a:pt x="7" y="14"/>
                    </a:lnTo>
                    <a:lnTo>
                      <a:pt x="2" y="14"/>
                    </a:lnTo>
                    <a:lnTo>
                      <a:pt x="2" y="19"/>
                    </a:lnTo>
                    <a:lnTo>
                      <a:pt x="0" y="22"/>
                    </a:lnTo>
                    <a:lnTo>
                      <a:pt x="0" y="19"/>
                    </a:lnTo>
                    <a:lnTo>
                      <a:pt x="0" y="14"/>
                    </a:lnTo>
                    <a:lnTo>
                      <a:pt x="7" y="11"/>
                    </a:lnTo>
                    <a:lnTo>
                      <a:pt x="12" y="0"/>
                    </a:lnTo>
                    <a:lnTo>
                      <a:pt x="16" y="0"/>
                    </a:lnTo>
                  </a:path>
                </a:pathLst>
              </a:custGeom>
              <a:solidFill>
                <a:srgbClr val="000000"/>
              </a:solidFill>
              <a:ln w="9525" cap="rnd">
                <a:noFill/>
                <a:round/>
                <a:headEnd/>
                <a:tailEnd/>
              </a:ln>
            </p:spPr>
            <p:txBody>
              <a:bodyPr/>
              <a:lstStyle/>
              <a:p>
                <a:endParaRPr lang="en-US"/>
              </a:p>
            </p:txBody>
          </p:sp>
          <p:sp>
            <p:nvSpPr>
              <p:cNvPr id="6821" name="Freeform 761"/>
              <p:cNvSpPr>
                <a:spLocks/>
              </p:cNvSpPr>
              <p:nvPr/>
            </p:nvSpPr>
            <p:spPr bwMode="auto">
              <a:xfrm>
                <a:off x="4767" y="3129"/>
                <a:ext cx="17" cy="17"/>
              </a:xfrm>
              <a:custGeom>
                <a:avLst/>
                <a:gdLst>
                  <a:gd name="T0" fmla="*/ 0 w 17"/>
                  <a:gd name="T1" fmla="*/ 0 h 17"/>
                  <a:gd name="T2" fmla="*/ 9 w 17"/>
                  <a:gd name="T3" fmla="*/ 2 h 17"/>
                  <a:gd name="T4" fmla="*/ 16 w 17"/>
                  <a:gd name="T5" fmla="*/ 16 h 17"/>
                  <a:gd name="T6" fmla="*/ 5 w 17"/>
                  <a:gd name="T7" fmla="*/ 11 h 17"/>
                  <a:gd name="T8" fmla="*/ 0 w 17"/>
                  <a:gd name="T9" fmla="*/ 2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9" y="2"/>
                    </a:lnTo>
                    <a:lnTo>
                      <a:pt x="16" y="16"/>
                    </a:lnTo>
                    <a:lnTo>
                      <a:pt x="5" y="11"/>
                    </a:lnTo>
                    <a:lnTo>
                      <a:pt x="0" y="2"/>
                    </a:lnTo>
                    <a:lnTo>
                      <a:pt x="0" y="0"/>
                    </a:lnTo>
                  </a:path>
                </a:pathLst>
              </a:custGeom>
              <a:solidFill>
                <a:srgbClr val="000000"/>
              </a:solidFill>
              <a:ln w="9525" cap="rnd">
                <a:noFill/>
                <a:round/>
                <a:headEnd/>
                <a:tailEnd/>
              </a:ln>
            </p:spPr>
            <p:txBody>
              <a:bodyPr/>
              <a:lstStyle/>
              <a:p>
                <a:endParaRPr lang="en-US"/>
              </a:p>
            </p:txBody>
          </p:sp>
          <p:sp>
            <p:nvSpPr>
              <p:cNvPr id="6822" name="Freeform 762"/>
              <p:cNvSpPr>
                <a:spLocks/>
              </p:cNvSpPr>
              <p:nvPr/>
            </p:nvSpPr>
            <p:spPr bwMode="auto">
              <a:xfrm>
                <a:off x="4714" y="3037"/>
                <a:ext cx="115" cy="72"/>
              </a:xfrm>
              <a:custGeom>
                <a:avLst/>
                <a:gdLst>
                  <a:gd name="T0" fmla="*/ 78 w 115"/>
                  <a:gd name="T1" fmla="*/ 29 h 72"/>
                  <a:gd name="T2" fmla="*/ 58 w 115"/>
                  <a:gd name="T3" fmla="*/ 25 h 72"/>
                  <a:gd name="T4" fmla="*/ 37 w 115"/>
                  <a:gd name="T5" fmla="*/ 24 h 72"/>
                  <a:gd name="T6" fmla="*/ 20 w 115"/>
                  <a:gd name="T7" fmla="*/ 25 h 72"/>
                  <a:gd name="T8" fmla="*/ 2 w 115"/>
                  <a:gd name="T9" fmla="*/ 52 h 72"/>
                  <a:gd name="T10" fmla="*/ 1 w 115"/>
                  <a:gd name="T11" fmla="*/ 56 h 72"/>
                  <a:gd name="T12" fmla="*/ 1 w 115"/>
                  <a:gd name="T13" fmla="*/ 41 h 72"/>
                  <a:gd name="T14" fmla="*/ 17 w 115"/>
                  <a:gd name="T15" fmla="*/ 13 h 72"/>
                  <a:gd name="T16" fmla="*/ 18 w 115"/>
                  <a:gd name="T17" fmla="*/ 16 h 72"/>
                  <a:gd name="T18" fmla="*/ 27 w 115"/>
                  <a:gd name="T19" fmla="*/ 16 h 72"/>
                  <a:gd name="T20" fmla="*/ 27 w 115"/>
                  <a:gd name="T21" fmla="*/ 19 h 72"/>
                  <a:gd name="T22" fmla="*/ 49 w 115"/>
                  <a:gd name="T23" fmla="*/ 17 h 72"/>
                  <a:gd name="T24" fmla="*/ 69 w 115"/>
                  <a:gd name="T25" fmla="*/ 17 h 72"/>
                  <a:gd name="T26" fmla="*/ 71 w 115"/>
                  <a:gd name="T27" fmla="*/ 15 h 72"/>
                  <a:gd name="T28" fmla="*/ 70 w 115"/>
                  <a:gd name="T29" fmla="*/ 10 h 72"/>
                  <a:gd name="T30" fmla="*/ 49 w 115"/>
                  <a:gd name="T31" fmla="*/ 7 h 72"/>
                  <a:gd name="T32" fmla="*/ 50 w 115"/>
                  <a:gd name="T33" fmla="*/ 3 h 72"/>
                  <a:gd name="T34" fmla="*/ 57 w 115"/>
                  <a:gd name="T35" fmla="*/ 0 h 72"/>
                  <a:gd name="T36" fmla="*/ 33 w 115"/>
                  <a:gd name="T37" fmla="*/ 3 h 72"/>
                  <a:gd name="T38" fmla="*/ 52 w 115"/>
                  <a:gd name="T39" fmla="*/ 0 h 72"/>
                  <a:gd name="T40" fmla="*/ 79 w 115"/>
                  <a:gd name="T41" fmla="*/ 7 h 72"/>
                  <a:gd name="T42" fmla="*/ 96 w 115"/>
                  <a:gd name="T43" fmla="*/ 19 h 72"/>
                  <a:gd name="T44" fmla="*/ 106 w 115"/>
                  <a:gd name="T45" fmla="*/ 30 h 72"/>
                  <a:gd name="T46" fmla="*/ 108 w 115"/>
                  <a:gd name="T47" fmla="*/ 56 h 72"/>
                  <a:gd name="T48" fmla="*/ 110 w 115"/>
                  <a:gd name="T49" fmla="*/ 64 h 72"/>
                  <a:gd name="T50" fmla="*/ 108 w 115"/>
                  <a:gd name="T51" fmla="*/ 64 h 72"/>
                  <a:gd name="T52" fmla="*/ 93 w 115"/>
                  <a:gd name="T53" fmla="*/ 66 h 72"/>
                  <a:gd name="T54" fmla="*/ 91 w 115"/>
                  <a:gd name="T55" fmla="*/ 48 h 72"/>
                  <a:gd name="T56" fmla="*/ 96 w 115"/>
                  <a:gd name="T57" fmla="*/ 44 h 72"/>
                  <a:gd name="T58" fmla="*/ 94 w 115"/>
                  <a:gd name="T59" fmla="*/ 34 h 72"/>
                  <a:gd name="T60" fmla="*/ 94 w 115"/>
                  <a:gd name="T61" fmla="*/ 29 h 72"/>
                  <a:gd name="T62" fmla="*/ 88 w 115"/>
                  <a:gd name="T63" fmla="*/ 2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5"/>
                  <a:gd name="T97" fmla="*/ 0 h 72"/>
                  <a:gd name="T98" fmla="*/ 115 w 115"/>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5" h="72">
                    <a:moveTo>
                      <a:pt x="88" y="27"/>
                    </a:moveTo>
                    <a:lnTo>
                      <a:pt x="78" y="29"/>
                    </a:lnTo>
                    <a:lnTo>
                      <a:pt x="69" y="29"/>
                    </a:lnTo>
                    <a:lnTo>
                      <a:pt x="58" y="25"/>
                    </a:lnTo>
                    <a:lnTo>
                      <a:pt x="46" y="23"/>
                    </a:lnTo>
                    <a:lnTo>
                      <a:pt x="37" y="24"/>
                    </a:lnTo>
                    <a:lnTo>
                      <a:pt x="25" y="24"/>
                    </a:lnTo>
                    <a:lnTo>
                      <a:pt x="20" y="25"/>
                    </a:lnTo>
                    <a:lnTo>
                      <a:pt x="12" y="35"/>
                    </a:lnTo>
                    <a:lnTo>
                      <a:pt x="2" y="52"/>
                    </a:lnTo>
                    <a:lnTo>
                      <a:pt x="0" y="66"/>
                    </a:lnTo>
                    <a:lnTo>
                      <a:pt x="1" y="56"/>
                    </a:lnTo>
                    <a:lnTo>
                      <a:pt x="2" y="44"/>
                    </a:lnTo>
                    <a:lnTo>
                      <a:pt x="1" y="41"/>
                    </a:lnTo>
                    <a:lnTo>
                      <a:pt x="10" y="24"/>
                    </a:lnTo>
                    <a:lnTo>
                      <a:pt x="17" y="13"/>
                    </a:lnTo>
                    <a:lnTo>
                      <a:pt x="21" y="10"/>
                    </a:lnTo>
                    <a:lnTo>
                      <a:pt x="18" y="16"/>
                    </a:lnTo>
                    <a:lnTo>
                      <a:pt x="18" y="19"/>
                    </a:lnTo>
                    <a:lnTo>
                      <a:pt x="27" y="16"/>
                    </a:lnTo>
                    <a:lnTo>
                      <a:pt x="38" y="13"/>
                    </a:lnTo>
                    <a:lnTo>
                      <a:pt x="27" y="19"/>
                    </a:lnTo>
                    <a:lnTo>
                      <a:pt x="38" y="19"/>
                    </a:lnTo>
                    <a:lnTo>
                      <a:pt x="49" y="17"/>
                    </a:lnTo>
                    <a:lnTo>
                      <a:pt x="58" y="17"/>
                    </a:lnTo>
                    <a:lnTo>
                      <a:pt x="69" y="17"/>
                    </a:lnTo>
                    <a:lnTo>
                      <a:pt x="82" y="22"/>
                    </a:lnTo>
                    <a:lnTo>
                      <a:pt x="71" y="15"/>
                    </a:lnTo>
                    <a:lnTo>
                      <a:pt x="60" y="12"/>
                    </a:lnTo>
                    <a:lnTo>
                      <a:pt x="70" y="10"/>
                    </a:lnTo>
                    <a:lnTo>
                      <a:pt x="61" y="8"/>
                    </a:lnTo>
                    <a:lnTo>
                      <a:pt x="49" y="7"/>
                    </a:lnTo>
                    <a:lnTo>
                      <a:pt x="35" y="8"/>
                    </a:lnTo>
                    <a:lnTo>
                      <a:pt x="50" y="3"/>
                    </a:lnTo>
                    <a:lnTo>
                      <a:pt x="63" y="3"/>
                    </a:lnTo>
                    <a:lnTo>
                      <a:pt x="57" y="0"/>
                    </a:lnTo>
                    <a:lnTo>
                      <a:pt x="44" y="0"/>
                    </a:lnTo>
                    <a:lnTo>
                      <a:pt x="33" y="3"/>
                    </a:lnTo>
                    <a:lnTo>
                      <a:pt x="42" y="0"/>
                    </a:lnTo>
                    <a:lnTo>
                      <a:pt x="52" y="0"/>
                    </a:lnTo>
                    <a:lnTo>
                      <a:pt x="66" y="0"/>
                    </a:lnTo>
                    <a:lnTo>
                      <a:pt x="79" y="7"/>
                    </a:lnTo>
                    <a:lnTo>
                      <a:pt x="91" y="12"/>
                    </a:lnTo>
                    <a:lnTo>
                      <a:pt x="96" y="19"/>
                    </a:lnTo>
                    <a:lnTo>
                      <a:pt x="97" y="23"/>
                    </a:lnTo>
                    <a:lnTo>
                      <a:pt x="106" y="30"/>
                    </a:lnTo>
                    <a:lnTo>
                      <a:pt x="108" y="42"/>
                    </a:lnTo>
                    <a:lnTo>
                      <a:pt x="108" y="56"/>
                    </a:lnTo>
                    <a:lnTo>
                      <a:pt x="106" y="64"/>
                    </a:lnTo>
                    <a:lnTo>
                      <a:pt x="110" y="64"/>
                    </a:lnTo>
                    <a:lnTo>
                      <a:pt x="114" y="66"/>
                    </a:lnTo>
                    <a:lnTo>
                      <a:pt x="108" y="64"/>
                    </a:lnTo>
                    <a:lnTo>
                      <a:pt x="97" y="71"/>
                    </a:lnTo>
                    <a:lnTo>
                      <a:pt x="93" y="66"/>
                    </a:lnTo>
                    <a:lnTo>
                      <a:pt x="94" y="56"/>
                    </a:lnTo>
                    <a:lnTo>
                      <a:pt x="91" y="48"/>
                    </a:lnTo>
                    <a:lnTo>
                      <a:pt x="91" y="44"/>
                    </a:lnTo>
                    <a:lnTo>
                      <a:pt x="96" y="44"/>
                    </a:lnTo>
                    <a:lnTo>
                      <a:pt x="93" y="40"/>
                    </a:lnTo>
                    <a:lnTo>
                      <a:pt x="94" y="34"/>
                    </a:lnTo>
                    <a:lnTo>
                      <a:pt x="97" y="35"/>
                    </a:lnTo>
                    <a:lnTo>
                      <a:pt x="94" y="29"/>
                    </a:lnTo>
                    <a:lnTo>
                      <a:pt x="89" y="27"/>
                    </a:lnTo>
                    <a:lnTo>
                      <a:pt x="88" y="27"/>
                    </a:lnTo>
                  </a:path>
                </a:pathLst>
              </a:custGeom>
              <a:solidFill>
                <a:srgbClr val="000000"/>
              </a:solidFill>
              <a:ln w="9525" cap="rnd">
                <a:noFill/>
                <a:round/>
                <a:headEnd/>
                <a:tailEnd/>
              </a:ln>
            </p:spPr>
            <p:txBody>
              <a:bodyPr/>
              <a:lstStyle/>
              <a:p>
                <a:endParaRPr lang="en-US"/>
              </a:p>
            </p:txBody>
          </p:sp>
          <p:sp>
            <p:nvSpPr>
              <p:cNvPr id="6823" name="Freeform 763"/>
              <p:cNvSpPr>
                <a:spLocks/>
              </p:cNvSpPr>
              <p:nvPr/>
            </p:nvSpPr>
            <p:spPr bwMode="auto">
              <a:xfrm>
                <a:off x="4725" y="3121"/>
                <a:ext cx="17" cy="17"/>
              </a:xfrm>
              <a:custGeom>
                <a:avLst/>
                <a:gdLst>
                  <a:gd name="T0" fmla="*/ 16 w 17"/>
                  <a:gd name="T1" fmla="*/ 8 h 17"/>
                  <a:gd name="T2" fmla="*/ 2 w 17"/>
                  <a:gd name="T3" fmla="*/ 16 h 17"/>
                  <a:gd name="T4" fmla="*/ 0 w 17"/>
                  <a:gd name="T5" fmla="*/ 3 h 17"/>
                  <a:gd name="T6" fmla="*/ 2 w 17"/>
                  <a:gd name="T7" fmla="*/ 0 h 17"/>
                  <a:gd name="T8" fmla="*/ 16 w 17"/>
                  <a:gd name="T9" fmla="*/ 2 h 17"/>
                  <a:gd name="T10" fmla="*/ 16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8"/>
                    </a:moveTo>
                    <a:lnTo>
                      <a:pt x="2" y="16"/>
                    </a:lnTo>
                    <a:lnTo>
                      <a:pt x="0" y="3"/>
                    </a:lnTo>
                    <a:lnTo>
                      <a:pt x="2" y="0"/>
                    </a:lnTo>
                    <a:lnTo>
                      <a:pt x="16" y="2"/>
                    </a:lnTo>
                    <a:lnTo>
                      <a:pt x="16" y="8"/>
                    </a:lnTo>
                  </a:path>
                </a:pathLst>
              </a:custGeom>
              <a:solidFill>
                <a:srgbClr val="000000"/>
              </a:solidFill>
              <a:ln w="9525" cap="rnd">
                <a:noFill/>
                <a:round/>
                <a:headEnd/>
                <a:tailEnd/>
              </a:ln>
            </p:spPr>
            <p:txBody>
              <a:bodyPr/>
              <a:lstStyle/>
              <a:p>
                <a:endParaRPr lang="en-US"/>
              </a:p>
            </p:txBody>
          </p:sp>
          <p:sp>
            <p:nvSpPr>
              <p:cNvPr id="6824" name="Freeform 764"/>
              <p:cNvSpPr>
                <a:spLocks/>
              </p:cNvSpPr>
              <p:nvPr/>
            </p:nvSpPr>
            <p:spPr bwMode="auto">
              <a:xfrm>
                <a:off x="4714" y="3109"/>
                <a:ext cx="97" cy="68"/>
              </a:xfrm>
              <a:custGeom>
                <a:avLst/>
                <a:gdLst>
                  <a:gd name="T0" fmla="*/ 0 w 97"/>
                  <a:gd name="T1" fmla="*/ 0 h 68"/>
                  <a:gd name="T2" fmla="*/ 1 w 97"/>
                  <a:gd name="T3" fmla="*/ 17 h 68"/>
                  <a:gd name="T4" fmla="*/ 1 w 97"/>
                  <a:gd name="T5" fmla="*/ 34 h 68"/>
                  <a:gd name="T6" fmla="*/ 10 w 97"/>
                  <a:gd name="T7" fmla="*/ 49 h 68"/>
                  <a:gd name="T8" fmla="*/ 16 w 97"/>
                  <a:gd name="T9" fmla="*/ 51 h 68"/>
                  <a:gd name="T10" fmla="*/ 20 w 97"/>
                  <a:gd name="T11" fmla="*/ 59 h 68"/>
                  <a:gd name="T12" fmla="*/ 26 w 97"/>
                  <a:gd name="T13" fmla="*/ 59 h 68"/>
                  <a:gd name="T14" fmla="*/ 43 w 97"/>
                  <a:gd name="T15" fmla="*/ 62 h 68"/>
                  <a:gd name="T16" fmla="*/ 51 w 97"/>
                  <a:gd name="T17" fmla="*/ 62 h 68"/>
                  <a:gd name="T18" fmla="*/ 60 w 97"/>
                  <a:gd name="T19" fmla="*/ 59 h 68"/>
                  <a:gd name="T20" fmla="*/ 66 w 97"/>
                  <a:gd name="T21" fmla="*/ 50 h 68"/>
                  <a:gd name="T22" fmla="*/ 80 w 97"/>
                  <a:gd name="T23" fmla="*/ 43 h 68"/>
                  <a:gd name="T24" fmla="*/ 84 w 97"/>
                  <a:gd name="T25" fmla="*/ 36 h 68"/>
                  <a:gd name="T26" fmla="*/ 96 w 97"/>
                  <a:gd name="T27" fmla="*/ 8 h 68"/>
                  <a:gd name="T28" fmla="*/ 85 w 97"/>
                  <a:gd name="T29" fmla="*/ 42 h 68"/>
                  <a:gd name="T30" fmla="*/ 82 w 97"/>
                  <a:gd name="T31" fmla="*/ 44 h 68"/>
                  <a:gd name="T32" fmla="*/ 72 w 97"/>
                  <a:gd name="T33" fmla="*/ 52 h 68"/>
                  <a:gd name="T34" fmla="*/ 59 w 97"/>
                  <a:gd name="T35" fmla="*/ 66 h 68"/>
                  <a:gd name="T36" fmla="*/ 52 w 97"/>
                  <a:gd name="T37" fmla="*/ 67 h 68"/>
                  <a:gd name="T38" fmla="*/ 24 w 97"/>
                  <a:gd name="T39" fmla="*/ 62 h 68"/>
                  <a:gd name="T40" fmla="*/ 18 w 97"/>
                  <a:gd name="T41" fmla="*/ 59 h 68"/>
                  <a:gd name="T42" fmla="*/ 16 w 97"/>
                  <a:gd name="T43" fmla="*/ 52 h 68"/>
                  <a:gd name="T44" fmla="*/ 8 w 97"/>
                  <a:gd name="T45" fmla="*/ 50 h 68"/>
                  <a:gd name="T46" fmla="*/ 1 w 97"/>
                  <a:gd name="T47" fmla="*/ 36 h 68"/>
                  <a:gd name="T48" fmla="*/ 0 w 97"/>
                  <a:gd name="T49" fmla="*/ 30 h 68"/>
                  <a:gd name="T50" fmla="*/ 0 w 97"/>
                  <a:gd name="T51" fmla="*/ 15 h 68"/>
                  <a:gd name="T52" fmla="*/ 0 w 97"/>
                  <a:gd name="T53" fmla="*/ 0 h 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
                  <a:gd name="T82" fmla="*/ 0 h 68"/>
                  <a:gd name="T83" fmla="*/ 97 w 97"/>
                  <a:gd name="T84" fmla="*/ 68 h 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 h="68">
                    <a:moveTo>
                      <a:pt x="0" y="0"/>
                    </a:moveTo>
                    <a:lnTo>
                      <a:pt x="1" y="17"/>
                    </a:lnTo>
                    <a:lnTo>
                      <a:pt x="1" y="34"/>
                    </a:lnTo>
                    <a:lnTo>
                      <a:pt x="10" y="49"/>
                    </a:lnTo>
                    <a:lnTo>
                      <a:pt x="16" y="51"/>
                    </a:lnTo>
                    <a:lnTo>
                      <a:pt x="20" y="59"/>
                    </a:lnTo>
                    <a:lnTo>
                      <a:pt x="26" y="59"/>
                    </a:lnTo>
                    <a:lnTo>
                      <a:pt x="43" y="62"/>
                    </a:lnTo>
                    <a:lnTo>
                      <a:pt x="51" y="62"/>
                    </a:lnTo>
                    <a:lnTo>
                      <a:pt x="60" y="59"/>
                    </a:lnTo>
                    <a:lnTo>
                      <a:pt x="66" y="50"/>
                    </a:lnTo>
                    <a:lnTo>
                      <a:pt x="80" y="43"/>
                    </a:lnTo>
                    <a:lnTo>
                      <a:pt x="84" y="36"/>
                    </a:lnTo>
                    <a:lnTo>
                      <a:pt x="96" y="8"/>
                    </a:lnTo>
                    <a:lnTo>
                      <a:pt x="85" y="42"/>
                    </a:lnTo>
                    <a:lnTo>
                      <a:pt x="82" y="44"/>
                    </a:lnTo>
                    <a:lnTo>
                      <a:pt x="72" y="52"/>
                    </a:lnTo>
                    <a:lnTo>
                      <a:pt x="59" y="66"/>
                    </a:lnTo>
                    <a:lnTo>
                      <a:pt x="52" y="67"/>
                    </a:lnTo>
                    <a:lnTo>
                      <a:pt x="24" y="62"/>
                    </a:lnTo>
                    <a:lnTo>
                      <a:pt x="18" y="59"/>
                    </a:lnTo>
                    <a:lnTo>
                      <a:pt x="16" y="52"/>
                    </a:lnTo>
                    <a:lnTo>
                      <a:pt x="8" y="50"/>
                    </a:lnTo>
                    <a:lnTo>
                      <a:pt x="1" y="36"/>
                    </a:lnTo>
                    <a:lnTo>
                      <a:pt x="0" y="30"/>
                    </a:lnTo>
                    <a:lnTo>
                      <a:pt x="0" y="15"/>
                    </a:lnTo>
                    <a:lnTo>
                      <a:pt x="0" y="0"/>
                    </a:lnTo>
                  </a:path>
                </a:pathLst>
              </a:custGeom>
              <a:solidFill>
                <a:srgbClr val="000000"/>
              </a:solidFill>
              <a:ln w="9525" cap="rnd">
                <a:noFill/>
                <a:round/>
                <a:headEnd/>
                <a:tailEnd/>
              </a:ln>
            </p:spPr>
            <p:txBody>
              <a:bodyPr/>
              <a:lstStyle/>
              <a:p>
                <a:endParaRPr lang="en-US"/>
              </a:p>
            </p:txBody>
          </p:sp>
          <p:sp>
            <p:nvSpPr>
              <p:cNvPr id="6825" name="Freeform 765"/>
              <p:cNvSpPr>
                <a:spLocks/>
              </p:cNvSpPr>
              <p:nvPr/>
            </p:nvSpPr>
            <p:spPr bwMode="auto">
              <a:xfrm>
                <a:off x="4722" y="3094"/>
                <a:ext cx="17" cy="17"/>
              </a:xfrm>
              <a:custGeom>
                <a:avLst/>
                <a:gdLst>
                  <a:gd name="T0" fmla="*/ 0 w 17"/>
                  <a:gd name="T1" fmla="*/ 5 h 17"/>
                  <a:gd name="T2" fmla="*/ 8 w 17"/>
                  <a:gd name="T3" fmla="*/ 16 h 17"/>
                  <a:gd name="T4" fmla="*/ 16 w 17"/>
                  <a:gd name="T5" fmla="*/ 11 h 17"/>
                  <a:gd name="T6" fmla="*/ 8 w 17"/>
                  <a:gd name="T7" fmla="*/ 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8" y="16"/>
                    </a:lnTo>
                    <a:lnTo>
                      <a:pt x="16" y="11"/>
                    </a:lnTo>
                    <a:lnTo>
                      <a:pt x="8" y="0"/>
                    </a:lnTo>
                    <a:lnTo>
                      <a:pt x="0" y="5"/>
                    </a:lnTo>
                  </a:path>
                </a:pathLst>
              </a:custGeom>
              <a:solidFill>
                <a:srgbClr val="000000"/>
              </a:solidFill>
              <a:ln w="9525" cap="rnd">
                <a:noFill/>
                <a:round/>
                <a:headEnd/>
                <a:tailEnd/>
              </a:ln>
            </p:spPr>
            <p:txBody>
              <a:bodyPr/>
              <a:lstStyle/>
              <a:p>
                <a:endParaRPr lang="en-US"/>
              </a:p>
            </p:txBody>
          </p:sp>
          <p:sp>
            <p:nvSpPr>
              <p:cNvPr id="6826" name="Freeform 766"/>
              <p:cNvSpPr>
                <a:spLocks/>
              </p:cNvSpPr>
              <p:nvPr/>
            </p:nvSpPr>
            <p:spPr bwMode="auto">
              <a:xfrm>
                <a:off x="4786" y="3111"/>
                <a:ext cx="17" cy="17"/>
              </a:xfrm>
              <a:custGeom>
                <a:avLst/>
                <a:gdLst>
                  <a:gd name="T0" fmla="*/ 5 w 17"/>
                  <a:gd name="T1" fmla="*/ 16 h 17"/>
                  <a:gd name="T2" fmla="*/ 16 w 17"/>
                  <a:gd name="T3" fmla="*/ 8 h 17"/>
                  <a:gd name="T4" fmla="*/ 10 w 17"/>
                  <a:gd name="T5" fmla="*/ 0 h 17"/>
                  <a:gd name="T6" fmla="*/ 0 w 17"/>
                  <a:gd name="T7" fmla="*/ 1 h 17"/>
                  <a:gd name="T8" fmla="*/ 5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16" y="8"/>
                    </a:lnTo>
                    <a:lnTo>
                      <a:pt x="10" y="0"/>
                    </a:lnTo>
                    <a:lnTo>
                      <a:pt x="0" y="1"/>
                    </a:lnTo>
                    <a:lnTo>
                      <a:pt x="5" y="16"/>
                    </a:lnTo>
                  </a:path>
                </a:pathLst>
              </a:custGeom>
              <a:solidFill>
                <a:srgbClr val="000000"/>
              </a:solidFill>
              <a:ln w="9525" cap="rnd">
                <a:noFill/>
                <a:round/>
                <a:headEnd/>
                <a:tailEnd/>
              </a:ln>
            </p:spPr>
            <p:txBody>
              <a:bodyPr/>
              <a:lstStyle/>
              <a:p>
                <a:endParaRPr lang="en-US"/>
              </a:p>
            </p:txBody>
          </p:sp>
          <p:sp>
            <p:nvSpPr>
              <p:cNvPr id="6827" name="Freeform 767"/>
              <p:cNvSpPr>
                <a:spLocks/>
              </p:cNvSpPr>
              <p:nvPr/>
            </p:nvSpPr>
            <p:spPr bwMode="auto">
              <a:xfrm>
                <a:off x="4775" y="3117"/>
                <a:ext cx="17" cy="17"/>
              </a:xfrm>
              <a:custGeom>
                <a:avLst/>
                <a:gdLst>
                  <a:gd name="T0" fmla="*/ 0 w 17"/>
                  <a:gd name="T1" fmla="*/ 2 h 17"/>
                  <a:gd name="T2" fmla="*/ 11 w 17"/>
                  <a:gd name="T3" fmla="*/ 2 h 17"/>
                  <a:gd name="T4" fmla="*/ 11 w 17"/>
                  <a:gd name="T5" fmla="*/ 0 h 17"/>
                  <a:gd name="T6" fmla="*/ 16 w 17"/>
                  <a:gd name="T7" fmla="*/ 8 h 17"/>
                  <a:gd name="T8" fmla="*/ 8 w 17"/>
                  <a:gd name="T9" fmla="*/ 16 h 17"/>
                  <a:gd name="T10" fmla="*/ 0 w 17"/>
                  <a:gd name="T11" fmla="*/ 8 h 17"/>
                  <a:gd name="T12" fmla="*/ 0 w 17"/>
                  <a:gd name="T13" fmla="*/ 2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2"/>
                    </a:moveTo>
                    <a:lnTo>
                      <a:pt x="11" y="2"/>
                    </a:lnTo>
                    <a:lnTo>
                      <a:pt x="11" y="0"/>
                    </a:lnTo>
                    <a:lnTo>
                      <a:pt x="16" y="8"/>
                    </a:lnTo>
                    <a:lnTo>
                      <a:pt x="8" y="16"/>
                    </a:lnTo>
                    <a:lnTo>
                      <a:pt x="0" y="8"/>
                    </a:lnTo>
                    <a:lnTo>
                      <a:pt x="0" y="2"/>
                    </a:lnTo>
                  </a:path>
                </a:pathLst>
              </a:custGeom>
              <a:solidFill>
                <a:srgbClr val="000000"/>
              </a:solidFill>
              <a:ln w="9525" cap="rnd">
                <a:noFill/>
                <a:round/>
                <a:headEnd/>
                <a:tailEnd/>
              </a:ln>
            </p:spPr>
            <p:txBody>
              <a:bodyPr/>
              <a:lstStyle/>
              <a:p>
                <a:endParaRPr lang="en-US"/>
              </a:p>
            </p:txBody>
          </p:sp>
          <p:sp>
            <p:nvSpPr>
              <p:cNvPr id="6828" name="Freeform 768"/>
              <p:cNvSpPr>
                <a:spLocks/>
              </p:cNvSpPr>
              <p:nvPr/>
            </p:nvSpPr>
            <p:spPr bwMode="auto">
              <a:xfrm>
                <a:off x="4727" y="3104"/>
                <a:ext cx="17" cy="17"/>
              </a:xfrm>
              <a:custGeom>
                <a:avLst/>
                <a:gdLst>
                  <a:gd name="T0" fmla="*/ 0 w 17"/>
                  <a:gd name="T1" fmla="*/ 0 h 17"/>
                  <a:gd name="T2" fmla="*/ 0 w 17"/>
                  <a:gd name="T3" fmla="*/ 9 h 17"/>
                  <a:gd name="T4" fmla="*/ 14 w 17"/>
                  <a:gd name="T5" fmla="*/ 16 h 17"/>
                  <a:gd name="T6" fmla="*/ 16 w 17"/>
                  <a:gd name="T7" fmla="*/ 11 h 17"/>
                  <a:gd name="T8" fmla="*/ 5 w 17"/>
                  <a:gd name="T9" fmla="*/ 5 h 17"/>
                  <a:gd name="T10" fmla="*/ 3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9"/>
                    </a:lnTo>
                    <a:lnTo>
                      <a:pt x="14" y="16"/>
                    </a:lnTo>
                    <a:lnTo>
                      <a:pt x="16" y="11"/>
                    </a:lnTo>
                    <a:lnTo>
                      <a:pt x="5" y="5"/>
                    </a:lnTo>
                    <a:lnTo>
                      <a:pt x="3" y="0"/>
                    </a:lnTo>
                    <a:lnTo>
                      <a:pt x="0" y="0"/>
                    </a:lnTo>
                  </a:path>
                </a:pathLst>
              </a:custGeom>
              <a:solidFill>
                <a:srgbClr val="000000"/>
              </a:solidFill>
              <a:ln w="9525" cap="rnd">
                <a:noFill/>
                <a:round/>
                <a:headEnd/>
                <a:tailEnd/>
              </a:ln>
            </p:spPr>
            <p:txBody>
              <a:bodyPr/>
              <a:lstStyle/>
              <a:p>
                <a:endParaRPr lang="en-US"/>
              </a:p>
            </p:txBody>
          </p:sp>
          <p:sp>
            <p:nvSpPr>
              <p:cNvPr id="6829" name="Freeform 769"/>
              <p:cNvSpPr>
                <a:spLocks/>
              </p:cNvSpPr>
              <p:nvPr/>
            </p:nvSpPr>
            <p:spPr bwMode="auto">
              <a:xfrm>
                <a:off x="4706" y="3080"/>
                <a:ext cx="17" cy="38"/>
              </a:xfrm>
              <a:custGeom>
                <a:avLst/>
                <a:gdLst>
                  <a:gd name="T0" fmla="*/ 10 w 17"/>
                  <a:gd name="T1" fmla="*/ 0 h 38"/>
                  <a:gd name="T2" fmla="*/ 10 w 17"/>
                  <a:gd name="T3" fmla="*/ 1 h 38"/>
                  <a:gd name="T4" fmla="*/ 16 w 17"/>
                  <a:gd name="T5" fmla="*/ 12 h 38"/>
                  <a:gd name="T6" fmla="*/ 16 w 17"/>
                  <a:gd name="T7" fmla="*/ 21 h 38"/>
                  <a:gd name="T8" fmla="*/ 6 w 17"/>
                  <a:gd name="T9" fmla="*/ 12 h 38"/>
                  <a:gd name="T10" fmla="*/ 6 w 17"/>
                  <a:gd name="T11" fmla="*/ 18 h 38"/>
                  <a:gd name="T12" fmla="*/ 6 w 17"/>
                  <a:gd name="T13" fmla="*/ 26 h 38"/>
                  <a:gd name="T14" fmla="*/ 6 w 17"/>
                  <a:gd name="T15" fmla="*/ 30 h 38"/>
                  <a:gd name="T16" fmla="*/ 12 w 17"/>
                  <a:gd name="T17" fmla="*/ 34 h 38"/>
                  <a:gd name="T18" fmla="*/ 16 w 17"/>
                  <a:gd name="T19" fmla="*/ 37 h 38"/>
                  <a:gd name="T20" fmla="*/ 8 w 17"/>
                  <a:gd name="T21" fmla="*/ 36 h 38"/>
                  <a:gd name="T22" fmla="*/ 6 w 17"/>
                  <a:gd name="T23" fmla="*/ 30 h 38"/>
                  <a:gd name="T24" fmla="*/ 6 w 17"/>
                  <a:gd name="T25" fmla="*/ 24 h 38"/>
                  <a:gd name="T26" fmla="*/ 0 w 17"/>
                  <a:gd name="T27" fmla="*/ 18 h 38"/>
                  <a:gd name="T28" fmla="*/ 6 w 17"/>
                  <a:gd name="T29" fmla="*/ 11 h 38"/>
                  <a:gd name="T30" fmla="*/ 8 w 17"/>
                  <a:gd name="T31" fmla="*/ 2 h 38"/>
                  <a:gd name="T32" fmla="*/ 10 w 17"/>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8"/>
                  <a:gd name="T53" fmla="*/ 17 w 1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8">
                    <a:moveTo>
                      <a:pt x="10" y="0"/>
                    </a:moveTo>
                    <a:lnTo>
                      <a:pt x="10" y="1"/>
                    </a:lnTo>
                    <a:lnTo>
                      <a:pt x="16" y="12"/>
                    </a:lnTo>
                    <a:lnTo>
                      <a:pt x="16" y="21"/>
                    </a:lnTo>
                    <a:lnTo>
                      <a:pt x="6" y="12"/>
                    </a:lnTo>
                    <a:lnTo>
                      <a:pt x="6" y="18"/>
                    </a:lnTo>
                    <a:lnTo>
                      <a:pt x="6" y="26"/>
                    </a:lnTo>
                    <a:lnTo>
                      <a:pt x="6" y="30"/>
                    </a:lnTo>
                    <a:lnTo>
                      <a:pt x="12" y="34"/>
                    </a:lnTo>
                    <a:lnTo>
                      <a:pt x="16" y="37"/>
                    </a:lnTo>
                    <a:lnTo>
                      <a:pt x="8" y="36"/>
                    </a:lnTo>
                    <a:lnTo>
                      <a:pt x="6" y="30"/>
                    </a:lnTo>
                    <a:lnTo>
                      <a:pt x="6" y="24"/>
                    </a:lnTo>
                    <a:lnTo>
                      <a:pt x="0" y="18"/>
                    </a:lnTo>
                    <a:lnTo>
                      <a:pt x="6" y="11"/>
                    </a:lnTo>
                    <a:lnTo>
                      <a:pt x="8" y="2"/>
                    </a:lnTo>
                    <a:lnTo>
                      <a:pt x="10" y="0"/>
                    </a:lnTo>
                  </a:path>
                </a:pathLst>
              </a:custGeom>
              <a:solidFill>
                <a:srgbClr val="000000"/>
              </a:solidFill>
              <a:ln w="9525" cap="rnd">
                <a:noFill/>
                <a:round/>
                <a:headEnd/>
                <a:tailEnd/>
              </a:ln>
            </p:spPr>
            <p:txBody>
              <a:bodyPr/>
              <a:lstStyle/>
              <a:p>
                <a:endParaRPr lang="en-US"/>
              </a:p>
            </p:txBody>
          </p:sp>
          <p:sp>
            <p:nvSpPr>
              <p:cNvPr id="6830" name="Freeform 770"/>
              <p:cNvSpPr>
                <a:spLocks/>
              </p:cNvSpPr>
              <p:nvPr/>
            </p:nvSpPr>
            <p:spPr bwMode="auto">
              <a:xfrm>
                <a:off x="4806" y="3102"/>
                <a:ext cx="23" cy="35"/>
              </a:xfrm>
              <a:custGeom>
                <a:avLst/>
                <a:gdLst>
                  <a:gd name="T0" fmla="*/ 18 w 23"/>
                  <a:gd name="T1" fmla="*/ 4 h 35"/>
                  <a:gd name="T2" fmla="*/ 8 w 23"/>
                  <a:gd name="T3" fmla="*/ 12 h 35"/>
                  <a:gd name="T4" fmla="*/ 5 w 23"/>
                  <a:gd name="T5" fmla="*/ 9 h 35"/>
                  <a:gd name="T6" fmla="*/ 4 w 23"/>
                  <a:gd name="T7" fmla="*/ 18 h 35"/>
                  <a:gd name="T8" fmla="*/ 1 w 23"/>
                  <a:gd name="T9" fmla="*/ 26 h 35"/>
                  <a:gd name="T10" fmla="*/ 7 w 23"/>
                  <a:gd name="T11" fmla="*/ 23 h 35"/>
                  <a:gd name="T12" fmla="*/ 7 w 23"/>
                  <a:gd name="T13" fmla="*/ 18 h 35"/>
                  <a:gd name="T14" fmla="*/ 11 w 23"/>
                  <a:gd name="T15" fmla="*/ 14 h 35"/>
                  <a:gd name="T16" fmla="*/ 11 w 23"/>
                  <a:gd name="T17" fmla="*/ 18 h 35"/>
                  <a:gd name="T18" fmla="*/ 8 w 23"/>
                  <a:gd name="T19" fmla="*/ 23 h 35"/>
                  <a:gd name="T20" fmla="*/ 11 w 23"/>
                  <a:gd name="T21" fmla="*/ 16 h 35"/>
                  <a:gd name="T22" fmla="*/ 15 w 23"/>
                  <a:gd name="T23" fmla="*/ 12 h 35"/>
                  <a:gd name="T24" fmla="*/ 18 w 23"/>
                  <a:gd name="T25" fmla="*/ 8 h 35"/>
                  <a:gd name="T26" fmla="*/ 16 w 23"/>
                  <a:gd name="T27" fmla="*/ 12 h 35"/>
                  <a:gd name="T28" fmla="*/ 15 w 23"/>
                  <a:gd name="T29" fmla="*/ 19 h 35"/>
                  <a:gd name="T30" fmla="*/ 15 w 23"/>
                  <a:gd name="T31" fmla="*/ 24 h 35"/>
                  <a:gd name="T32" fmla="*/ 8 w 23"/>
                  <a:gd name="T33" fmla="*/ 31 h 35"/>
                  <a:gd name="T34" fmla="*/ 1 w 23"/>
                  <a:gd name="T35" fmla="*/ 28 h 35"/>
                  <a:gd name="T36" fmla="*/ 0 w 23"/>
                  <a:gd name="T37" fmla="*/ 34 h 35"/>
                  <a:gd name="T38" fmla="*/ 8 w 23"/>
                  <a:gd name="T39" fmla="*/ 33 h 35"/>
                  <a:gd name="T40" fmla="*/ 15 w 23"/>
                  <a:gd name="T41" fmla="*/ 26 h 35"/>
                  <a:gd name="T42" fmla="*/ 16 w 23"/>
                  <a:gd name="T43" fmla="*/ 16 h 35"/>
                  <a:gd name="T44" fmla="*/ 22 w 23"/>
                  <a:gd name="T45" fmla="*/ 7 h 35"/>
                  <a:gd name="T46" fmla="*/ 22 w 23"/>
                  <a:gd name="T47" fmla="*/ 2 h 35"/>
                  <a:gd name="T48" fmla="*/ 22 w 23"/>
                  <a:gd name="T49" fmla="*/ 1 h 35"/>
                  <a:gd name="T50" fmla="*/ 18 w 23"/>
                  <a:gd name="T51" fmla="*/ 0 h 35"/>
                  <a:gd name="T52" fmla="*/ 19 w 23"/>
                  <a:gd name="T53" fmla="*/ 2 h 35"/>
                  <a:gd name="T54" fmla="*/ 18 w 23"/>
                  <a:gd name="T55" fmla="*/ 4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
                  <a:gd name="T85" fmla="*/ 0 h 35"/>
                  <a:gd name="T86" fmla="*/ 23 w 23"/>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 h="35">
                    <a:moveTo>
                      <a:pt x="18" y="4"/>
                    </a:moveTo>
                    <a:lnTo>
                      <a:pt x="8" y="12"/>
                    </a:lnTo>
                    <a:lnTo>
                      <a:pt x="5" y="9"/>
                    </a:lnTo>
                    <a:lnTo>
                      <a:pt x="4" y="18"/>
                    </a:lnTo>
                    <a:lnTo>
                      <a:pt x="1" y="26"/>
                    </a:lnTo>
                    <a:lnTo>
                      <a:pt x="7" y="23"/>
                    </a:lnTo>
                    <a:lnTo>
                      <a:pt x="7" y="18"/>
                    </a:lnTo>
                    <a:lnTo>
                      <a:pt x="11" y="14"/>
                    </a:lnTo>
                    <a:lnTo>
                      <a:pt x="11" y="18"/>
                    </a:lnTo>
                    <a:lnTo>
                      <a:pt x="8" y="23"/>
                    </a:lnTo>
                    <a:lnTo>
                      <a:pt x="11" y="16"/>
                    </a:lnTo>
                    <a:lnTo>
                      <a:pt x="15" y="12"/>
                    </a:lnTo>
                    <a:lnTo>
                      <a:pt x="18" y="8"/>
                    </a:lnTo>
                    <a:lnTo>
                      <a:pt x="16" y="12"/>
                    </a:lnTo>
                    <a:lnTo>
                      <a:pt x="15" y="19"/>
                    </a:lnTo>
                    <a:lnTo>
                      <a:pt x="15" y="24"/>
                    </a:lnTo>
                    <a:lnTo>
                      <a:pt x="8" y="31"/>
                    </a:lnTo>
                    <a:lnTo>
                      <a:pt x="1" y="28"/>
                    </a:lnTo>
                    <a:lnTo>
                      <a:pt x="0" y="34"/>
                    </a:lnTo>
                    <a:lnTo>
                      <a:pt x="8" y="33"/>
                    </a:lnTo>
                    <a:lnTo>
                      <a:pt x="15" y="26"/>
                    </a:lnTo>
                    <a:lnTo>
                      <a:pt x="16" y="16"/>
                    </a:lnTo>
                    <a:lnTo>
                      <a:pt x="22" y="7"/>
                    </a:lnTo>
                    <a:lnTo>
                      <a:pt x="22" y="2"/>
                    </a:lnTo>
                    <a:lnTo>
                      <a:pt x="22" y="1"/>
                    </a:lnTo>
                    <a:lnTo>
                      <a:pt x="18" y="0"/>
                    </a:lnTo>
                    <a:lnTo>
                      <a:pt x="19" y="2"/>
                    </a:lnTo>
                    <a:lnTo>
                      <a:pt x="18" y="4"/>
                    </a:lnTo>
                  </a:path>
                </a:pathLst>
              </a:custGeom>
              <a:solidFill>
                <a:srgbClr val="000000"/>
              </a:solidFill>
              <a:ln w="9525" cap="rnd">
                <a:noFill/>
                <a:round/>
                <a:headEnd/>
                <a:tailEnd/>
              </a:ln>
            </p:spPr>
            <p:txBody>
              <a:bodyPr/>
              <a:lstStyle/>
              <a:p>
                <a:endParaRPr lang="en-US"/>
              </a:p>
            </p:txBody>
          </p:sp>
          <p:sp>
            <p:nvSpPr>
              <p:cNvPr id="6831" name="Freeform 771"/>
              <p:cNvSpPr>
                <a:spLocks/>
              </p:cNvSpPr>
              <p:nvPr/>
            </p:nvSpPr>
            <p:spPr bwMode="auto">
              <a:xfrm>
                <a:off x="4739" y="3174"/>
                <a:ext cx="42" cy="28"/>
              </a:xfrm>
              <a:custGeom>
                <a:avLst/>
                <a:gdLst>
                  <a:gd name="T0" fmla="*/ 0 w 42"/>
                  <a:gd name="T1" fmla="*/ 20 h 28"/>
                  <a:gd name="T2" fmla="*/ 7 w 42"/>
                  <a:gd name="T3" fmla="*/ 11 h 28"/>
                  <a:gd name="T4" fmla="*/ 13 w 42"/>
                  <a:gd name="T5" fmla="*/ 4 h 28"/>
                  <a:gd name="T6" fmla="*/ 20 w 42"/>
                  <a:gd name="T7" fmla="*/ 0 h 28"/>
                  <a:gd name="T8" fmla="*/ 29 w 42"/>
                  <a:gd name="T9" fmla="*/ 1 h 28"/>
                  <a:gd name="T10" fmla="*/ 35 w 42"/>
                  <a:gd name="T11" fmla="*/ 7 h 28"/>
                  <a:gd name="T12" fmla="*/ 38 w 42"/>
                  <a:gd name="T13" fmla="*/ 14 h 28"/>
                  <a:gd name="T14" fmla="*/ 41 w 42"/>
                  <a:gd name="T15" fmla="*/ 26 h 28"/>
                  <a:gd name="T16" fmla="*/ 31 w 42"/>
                  <a:gd name="T17" fmla="*/ 14 h 28"/>
                  <a:gd name="T18" fmla="*/ 27 w 42"/>
                  <a:gd name="T19" fmla="*/ 24 h 28"/>
                  <a:gd name="T20" fmla="*/ 27 w 42"/>
                  <a:gd name="T21" fmla="*/ 27 h 28"/>
                  <a:gd name="T22" fmla="*/ 26 w 42"/>
                  <a:gd name="T23" fmla="*/ 20 h 28"/>
                  <a:gd name="T24" fmla="*/ 29 w 42"/>
                  <a:gd name="T25" fmla="*/ 14 h 28"/>
                  <a:gd name="T26" fmla="*/ 27 w 42"/>
                  <a:gd name="T27" fmla="*/ 7 h 28"/>
                  <a:gd name="T28" fmla="*/ 23 w 42"/>
                  <a:gd name="T29" fmla="*/ 2 h 28"/>
                  <a:gd name="T30" fmla="*/ 16 w 42"/>
                  <a:gd name="T31" fmla="*/ 4 h 28"/>
                  <a:gd name="T32" fmla="*/ 12 w 42"/>
                  <a:gd name="T33" fmla="*/ 9 h 28"/>
                  <a:gd name="T34" fmla="*/ 13 w 42"/>
                  <a:gd name="T35" fmla="*/ 14 h 28"/>
                  <a:gd name="T36" fmla="*/ 9 w 42"/>
                  <a:gd name="T37" fmla="*/ 16 h 28"/>
                  <a:gd name="T38" fmla="*/ 7 w 42"/>
                  <a:gd name="T39" fmla="*/ 24 h 28"/>
                  <a:gd name="T40" fmla="*/ 4 w 42"/>
                  <a:gd name="T41" fmla="*/ 17 h 28"/>
                  <a:gd name="T42" fmla="*/ 0 w 42"/>
                  <a:gd name="T43" fmla="*/ 2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28"/>
                  <a:gd name="T68" fmla="*/ 42 w 42"/>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28">
                    <a:moveTo>
                      <a:pt x="0" y="20"/>
                    </a:moveTo>
                    <a:lnTo>
                      <a:pt x="7" y="11"/>
                    </a:lnTo>
                    <a:lnTo>
                      <a:pt x="13" y="4"/>
                    </a:lnTo>
                    <a:lnTo>
                      <a:pt x="20" y="0"/>
                    </a:lnTo>
                    <a:lnTo>
                      <a:pt x="29" y="1"/>
                    </a:lnTo>
                    <a:lnTo>
                      <a:pt x="35" y="7"/>
                    </a:lnTo>
                    <a:lnTo>
                      <a:pt x="38" y="14"/>
                    </a:lnTo>
                    <a:lnTo>
                      <a:pt x="41" y="26"/>
                    </a:lnTo>
                    <a:lnTo>
                      <a:pt x="31" y="14"/>
                    </a:lnTo>
                    <a:lnTo>
                      <a:pt x="27" y="24"/>
                    </a:lnTo>
                    <a:lnTo>
                      <a:pt x="27" y="27"/>
                    </a:lnTo>
                    <a:lnTo>
                      <a:pt x="26" y="20"/>
                    </a:lnTo>
                    <a:lnTo>
                      <a:pt x="29" y="14"/>
                    </a:lnTo>
                    <a:lnTo>
                      <a:pt x="27" y="7"/>
                    </a:lnTo>
                    <a:lnTo>
                      <a:pt x="23" y="2"/>
                    </a:lnTo>
                    <a:lnTo>
                      <a:pt x="16" y="4"/>
                    </a:lnTo>
                    <a:lnTo>
                      <a:pt x="12" y="9"/>
                    </a:lnTo>
                    <a:lnTo>
                      <a:pt x="13" y="14"/>
                    </a:lnTo>
                    <a:lnTo>
                      <a:pt x="9" y="16"/>
                    </a:lnTo>
                    <a:lnTo>
                      <a:pt x="7" y="24"/>
                    </a:lnTo>
                    <a:lnTo>
                      <a:pt x="4" y="17"/>
                    </a:lnTo>
                    <a:lnTo>
                      <a:pt x="0" y="20"/>
                    </a:lnTo>
                  </a:path>
                </a:pathLst>
              </a:custGeom>
              <a:solidFill>
                <a:srgbClr val="000000"/>
              </a:solidFill>
              <a:ln w="9525" cap="rnd">
                <a:noFill/>
                <a:round/>
                <a:headEnd/>
                <a:tailEnd/>
              </a:ln>
            </p:spPr>
            <p:txBody>
              <a:bodyPr/>
              <a:lstStyle/>
              <a:p>
                <a:endParaRPr lang="en-US"/>
              </a:p>
            </p:txBody>
          </p:sp>
          <p:sp>
            <p:nvSpPr>
              <p:cNvPr id="6832" name="Freeform 772"/>
              <p:cNvSpPr>
                <a:spLocks/>
              </p:cNvSpPr>
              <p:nvPr/>
            </p:nvSpPr>
            <p:spPr bwMode="auto">
              <a:xfrm>
                <a:off x="4738" y="3187"/>
                <a:ext cx="40" cy="70"/>
              </a:xfrm>
              <a:custGeom>
                <a:avLst/>
                <a:gdLst>
                  <a:gd name="T0" fmla="*/ 14 w 40"/>
                  <a:gd name="T1" fmla="*/ 0 h 70"/>
                  <a:gd name="T2" fmla="*/ 21 w 40"/>
                  <a:gd name="T3" fmla="*/ 12 h 70"/>
                  <a:gd name="T4" fmla="*/ 28 w 40"/>
                  <a:gd name="T5" fmla="*/ 11 h 70"/>
                  <a:gd name="T6" fmla="*/ 28 w 40"/>
                  <a:gd name="T7" fmla="*/ 17 h 70"/>
                  <a:gd name="T8" fmla="*/ 25 w 40"/>
                  <a:gd name="T9" fmla="*/ 17 h 70"/>
                  <a:gd name="T10" fmla="*/ 25 w 40"/>
                  <a:gd name="T11" fmla="*/ 22 h 70"/>
                  <a:gd name="T12" fmla="*/ 22 w 40"/>
                  <a:gd name="T13" fmla="*/ 32 h 70"/>
                  <a:gd name="T14" fmla="*/ 21 w 40"/>
                  <a:gd name="T15" fmla="*/ 26 h 70"/>
                  <a:gd name="T16" fmla="*/ 22 w 40"/>
                  <a:gd name="T17" fmla="*/ 17 h 70"/>
                  <a:gd name="T18" fmla="*/ 16 w 40"/>
                  <a:gd name="T19" fmla="*/ 17 h 70"/>
                  <a:gd name="T20" fmla="*/ 5 w 40"/>
                  <a:gd name="T21" fmla="*/ 56 h 70"/>
                  <a:gd name="T22" fmla="*/ 21 w 40"/>
                  <a:gd name="T23" fmla="*/ 66 h 70"/>
                  <a:gd name="T24" fmla="*/ 39 w 40"/>
                  <a:gd name="T25" fmla="*/ 59 h 70"/>
                  <a:gd name="T26" fmla="*/ 22 w 40"/>
                  <a:gd name="T27" fmla="*/ 69 h 70"/>
                  <a:gd name="T28" fmla="*/ 0 w 40"/>
                  <a:gd name="T29" fmla="*/ 54 h 70"/>
                  <a:gd name="T30" fmla="*/ 0 w 40"/>
                  <a:gd name="T31" fmla="*/ 49 h 70"/>
                  <a:gd name="T32" fmla="*/ 2 w 40"/>
                  <a:gd name="T33" fmla="*/ 52 h 70"/>
                  <a:gd name="T34" fmla="*/ 14 w 40"/>
                  <a:gd name="T35" fmla="*/ 12 h 70"/>
                  <a:gd name="T36" fmla="*/ 10 w 40"/>
                  <a:gd name="T37" fmla="*/ 0 h 70"/>
                  <a:gd name="T38" fmla="*/ 14 w 40"/>
                  <a:gd name="T39" fmla="*/ 0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70"/>
                  <a:gd name="T62" fmla="*/ 40 w 40"/>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70">
                    <a:moveTo>
                      <a:pt x="14" y="0"/>
                    </a:moveTo>
                    <a:lnTo>
                      <a:pt x="21" y="12"/>
                    </a:lnTo>
                    <a:lnTo>
                      <a:pt x="28" y="11"/>
                    </a:lnTo>
                    <a:lnTo>
                      <a:pt x="28" y="17"/>
                    </a:lnTo>
                    <a:lnTo>
                      <a:pt x="25" y="17"/>
                    </a:lnTo>
                    <a:lnTo>
                      <a:pt x="25" y="22"/>
                    </a:lnTo>
                    <a:lnTo>
                      <a:pt x="22" y="32"/>
                    </a:lnTo>
                    <a:lnTo>
                      <a:pt x="21" y="26"/>
                    </a:lnTo>
                    <a:lnTo>
                      <a:pt x="22" y="17"/>
                    </a:lnTo>
                    <a:lnTo>
                      <a:pt x="16" y="17"/>
                    </a:lnTo>
                    <a:lnTo>
                      <a:pt x="5" y="56"/>
                    </a:lnTo>
                    <a:lnTo>
                      <a:pt x="21" y="66"/>
                    </a:lnTo>
                    <a:lnTo>
                      <a:pt x="39" y="59"/>
                    </a:lnTo>
                    <a:lnTo>
                      <a:pt x="22" y="69"/>
                    </a:lnTo>
                    <a:lnTo>
                      <a:pt x="0" y="54"/>
                    </a:lnTo>
                    <a:lnTo>
                      <a:pt x="0" y="49"/>
                    </a:lnTo>
                    <a:lnTo>
                      <a:pt x="2" y="52"/>
                    </a:lnTo>
                    <a:lnTo>
                      <a:pt x="14" y="12"/>
                    </a:lnTo>
                    <a:lnTo>
                      <a:pt x="10" y="0"/>
                    </a:lnTo>
                    <a:lnTo>
                      <a:pt x="14" y="0"/>
                    </a:lnTo>
                  </a:path>
                </a:pathLst>
              </a:custGeom>
              <a:solidFill>
                <a:srgbClr val="000000"/>
              </a:solidFill>
              <a:ln w="9525" cap="rnd">
                <a:noFill/>
                <a:round/>
                <a:headEnd/>
                <a:tailEnd/>
              </a:ln>
            </p:spPr>
            <p:txBody>
              <a:bodyPr/>
              <a:lstStyle/>
              <a:p>
                <a:endParaRPr lang="en-US"/>
              </a:p>
            </p:txBody>
          </p:sp>
          <p:sp>
            <p:nvSpPr>
              <p:cNvPr id="6833" name="Freeform 773"/>
              <p:cNvSpPr>
                <a:spLocks/>
              </p:cNvSpPr>
              <p:nvPr/>
            </p:nvSpPr>
            <p:spPr bwMode="auto">
              <a:xfrm>
                <a:off x="4607" y="3139"/>
                <a:ext cx="213" cy="237"/>
              </a:xfrm>
              <a:custGeom>
                <a:avLst/>
                <a:gdLst>
                  <a:gd name="T0" fmla="*/ 122 w 213"/>
                  <a:gd name="T1" fmla="*/ 40 h 237"/>
                  <a:gd name="T2" fmla="*/ 123 w 213"/>
                  <a:gd name="T3" fmla="*/ 81 h 237"/>
                  <a:gd name="T4" fmla="*/ 139 w 213"/>
                  <a:gd name="T5" fmla="*/ 149 h 237"/>
                  <a:gd name="T6" fmla="*/ 159 w 213"/>
                  <a:gd name="T7" fmla="*/ 141 h 237"/>
                  <a:gd name="T8" fmla="*/ 175 w 213"/>
                  <a:gd name="T9" fmla="*/ 77 h 237"/>
                  <a:gd name="T10" fmla="*/ 183 w 213"/>
                  <a:gd name="T11" fmla="*/ 35 h 237"/>
                  <a:gd name="T12" fmla="*/ 183 w 213"/>
                  <a:gd name="T13" fmla="*/ 17 h 237"/>
                  <a:gd name="T14" fmla="*/ 195 w 213"/>
                  <a:gd name="T15" fmla="*/ 0 h 237"/>
                  <a:gd name="T16" fmla="*/ 192 w 213"/>
                  <a:gd name="T17" fmla="*/ 40 h 237"/>
                  <a:gd name="T18" fmla="*/ 158 w 213"/>
                  <a:gd name="T19" fmla="*/ 164 h 237"/>
                  <a:gd name="T20" fmla="*/ 181 w 213"/>
                  <a:gd name="T21" fmla="*/ 130 h 237"/>
                  <a:gd name="T22" fmla="*/ 212 w 213"/>
                  <a:gd name="T23" fmla="*/ 70 h 237"/>
                  <a:gd name="T24" fmla="*/ 173 w 213"/>
                  <a:gd name="T25" fmla="*/ 158 h 237"/>
                  <a:gd name="T26" fmla="*/ 177 w 213"/>
                  <a:gd name="T27" fmla="*/ 181 h 237"/>
                  <a:gd name="T28" fmla="*/ 144 w 213"/>
                  <a:gd name="T29" fmla="*/ 213 h 237"/>
                  <a:gd name="T30" fmla="*/ 138 w 213"/>
                  <a:gd name="T31" fmla="*/ 236 h 237"/>
                  <a:gd name="T32" fmla="*/ 144 w 213"/>
                  <a:gd name="T33" fmla="*/ 197 h 237"/>
                  <a:gd name="T34" fmla="*/ 116 w 213"/>
                  <a:gd name="T35" fmla="*/ 211 h 237"/>
                  <a:gd name="T36" fmla="*/ 114 w 213"/>
                  <a:gd name="T37" fmla="*/ 211 h 237"/>
                  <a:gd name="T38" fmla="*/ 85 w 213"/>
                  <a:gd name="T39" fmla="*/ 184 h 237"/>
                  <a:gd name="T40" fmla="*/ 39 w 213"/>
                  <a:gd name="T41" fmla="*/ 184 h 237"/>
                  <a:gd name="T42" fmla="*/ 35 w 213"/>
                  <a:gd name="T43" fmla="*/ 141 h 237"/>
                  <a:gd name="T44" fmla="*/ 17 w 213"/>
                  <a:gd name="T45" fmla="*/ 159 h 237"/>
                  <a:gd name="T46" fmla="*/ 14 w 213"/>
                  <a:gd name="T47" fmla="*/ 172 h 237"/>
                  <a:gd name="T48" fmla="*/ 0 w 213"/>
                  <a:gd name="T49" fmla="*/ 158 h 237"/>
                  <a:gd name="T50" fmla="*/ 21 w 213"/>
                  <a:gd name="T51" fmla="*/ 147 h 237"/>
                  <a:gd name="T52" fmla="*/ 46 w 213"/>
                  <a:gd name="T53" fmla="*/ 107 h 237"/>
                  <a:gd name="T54" fmla="*/ 88 w 213"/>
                  <a:gd name="T55" fmla="*/ 171 h 237"/>
                  <a:gd name="T56" fmla="*/ 114 w 213"/>
                  <a:gd name="T57" fmla="*/ 134 h 237"/>
                  <a:gd name="T58" fmla="*/ 91 w 213"/>
                  <a:gd name="T59" fmla="*/ 55 h 237"/>
                  <a:gd name="T60" fmla="*/ 104 w 213"/>
                  <a:gd name="T61" fmla="*/ 97 h 237"/>
                  <a:gd name="T62" fmla="*/ 127 w 213"/>
                  <a:gd name="T63" fmla="*/ 158 h 237"/>
                  <a:gd name="T64" fmla="*/ 144 w 213"/>
                  <a:gd name="T65" fmla="*/ 186 h 237"/>
                  <a:gd name="T66" fmla="*/ 123 w 213"/>
                  <a:gd name="T67" fmla="*/ 106 h 237"/>
                  <a:gd name="T68" fmla="*/ 119 w 213"/>
                  <a:gd name="T69" fmla="*/ 47 h 237"/>
                  <a:gd name="T70" fmla="*/ 122 w 213"/>
                  <a:gd name="T71" fmla="*/ 23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
                  <a:gd name="T109" fmla="*/ 0 h 237"/>
                  <a:gd name="T110" fmla="*/ 213 w 213"/>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 h="237">
                    <a:moveTo>
                      <a:pt x="123" y="27"/>
                    </a:moveTo>
                    <a:lnTo>
                      <a:pt x="122" y="40"/>
                    </a:lnTo>
                    <a:lnTo>
                      <a:pt x="122" y="59"/>
                    </a:lnTo>
                    <a:lnTo>
                      <a:pt x="123" y="81"/>
                    </a:lnTo>
                    <a:lnTo>
                      <a:pt x="127" y="100"/>
                    </a:lnTo>
                    <a:lnTo>
                      <a:pt x="139" y="149"/>
                    </a:lnTo>
                    <a:lnTo>
                      <a:pt x="152" y="182"/>
                    </a:lnTo>
                    <a:lnTo>
                      <a:pt x="159" y="141"/>
                    </a:lnTo>
                    <a:lnTo>
                      <a:pt x="167" y="109"/>
                    </a:lnTo>
                    <a:lnTo>
                      <a:pt x="175" y="77"/>
                    </a:lnTo>
                    <a:lnTo>
                      <a:pt x="181" y="50"/>
                    </a:lnTo>
                    <a:lnTo>
                      <a:pt x="183" y="35"/>
                    </a:lnTo>
                    <a:lnTo>
                      <a:pt x="184" y="22"/>
                    </a:lnTo>
                    <a:lnTo>
                      <a:pt x="183" y="17"/>
                    </a:lnTo>
                    <a:lnTo>
                      <a:pt x="192" y="9"/>
                    </a:lnTo>
                    <a:lnTo>
                      <a:pt x="195" y="0"/>
                    </a:lnTo>
                    <a:lnTo>
                      <a:pt x="195" y="14"/>
                    </a:lnTo>
                    <a:lnTo>
                      <a:pt x="192" y="40"/>
                    </a:lnTo>
                    <a:lnTo>
                      <a:pt x="183" y="70"/>
                    </a:lnTo>
                    <a:lnTo>
                      <a:pt x="158" y="164"/>
                    </a:lnTo>
                    <a:lnTo>
                      <a:pt x="167" y="158"/>
                    </a:lnTo>
                    <a:lnTo>
                      <a:pt x="181" y="130"/>
                    </a:lnTo>
                    <a:lnTo>
                      <a:pt x="208" y="69"/>
                    </a:lnTo>
                    <a:lnTo>
                      <a:pt x="212" y="70"/>
                    </a:lnTo>
                    <a:lnTo>
                      <a:pt x="192" y="117"/>
                    </a:lnTo>
                    <a:lnTo>
                      <a:pt x="173" y="158"/>
                    </a:lnTo>
                    <a:lnTo>
                      <a:pt x="164" y="186"/>
                    </a:lnTo>
                    <a:lnTo>
                      <a:pt x="177" y="181"/>
                    </a:lnTo>
                    <a:lnTo>
                      <a:pt x="150" y="199"/>
                    </a:lnTo>
                    <a:lnTo>
                      <a:pt x="144" y="213"/>
                    </a:lnTo>
                    <a:lnTo>
                      <a:pt x="138" y="227"/>
                    </a:lnTo>
                    <a:lnTo>
                      <a:pt x="138" y="236"/>
                    </a:lnTo>
                    <a:lnTo>
                      <a:pt x="134" y="227"/>
                    </a:lnTo>
                    <a:lnTo>
                      <a:pt x="144" y="197"/>
                    </a:lnTo>
                    <a:lnTo>
                      <a:pt x="108" y="197"/>
                    </a:lnTo>
                    <a:lnTo>
                      <a:pt x="116" y="211"/>
                    </a:lnTo>
                    <a:lnTo>
                      <a:pt x="114" y="217"/>
                    </a:lnTo>
                    <a:lnTo>
                      <a:pt x="114" y="211"/>
                    </a:lnTo>
                    <a:lnTo>
                      <a:pt x="100" y="193"/>
                    </a:lnTo>
                    <a:lnTo>
                      <a:pt x="85" y="184"/>
                    </a:lnTo>
                    <a:lnTo>
                      <a:pt x="66" y="179"/>
                    </a:lnTo>
                    <a:lnTo>
                      <a:pt x="39" y="184"/>
                    </a:lnTo>
                    <a:lnTo>
                      <a:pt x="47" y="179"/>
                    </a:lnTo>
                    <a:lnTo>
                      <a:pt x="35" y="141"/>
                    </a:lnTo>
                    <a:lnTo>
                      <a:pt x="22" y="149"/>
                    </a:lnTo>
                    <a:lnTo>
                      <a:pt x="17" y="159"/>
                    </a:lnTo>
                    <a:lnTo>
                      <a:pt x="18" y="168"/>
                    </a:lnTo>
                    <a:lnTo>
                      <a:pt x="14" y="172"/>
                    </a:lnTo>
                    <a:lnTo>
                      <a:pt x="13" y="165"/>
                    </a:lnTo>
                    <a:lnTo>
                      <a:pt x="0" y="158"/>
                    </a:lnTo>
                    <a:lnTo>
                      <a:pt x="11" y="159"/>
                    </a:lnTo>
                    <a:lnTo>
                      <a:pt x="21" y="147"/>
                    </a:lnTo>
                    <a:lnTo>
                      <a:pt x="43" y="127"/>
                    </a:lnTo>
                    <a:lnTo>
                      <a:pt x="46" y="107"/>
                    </a:lnTo>
                    <a:lnTo>
                      <a:pt x="69" y="134"/>
                    </a:lnTo>
                    <a:lnTo>
                      <a:pt x="88" y="171"/>
                    </a:lnTo>
                    <a:lnTo>
                      <a:pt x="108" y="175"/>
                    </a:lnTo>
                    <a:lnTo>
                      <a:pt x="114" y="134"/>
                    </a:lnTo>
                    <a:lnTo>
                      <a:pt x="93" y="70"/>
                    </a:lnTo>
                    <a:lnTo>
                      <a:pt x="91" y="55"/>
                    </a:lnTo>
                    <a:lnTo>
                      <a:pt x="93" y="55"/>
                    </a:lnTo>
                    <a:lnTo>
                      <a:pt x="104" y="97"/>
                    </a:lnTo>
                    <a:lnTo>
                      <a:pt x="117" y="132"/>
                    </a:lnTo>
                    <a:lnTo>
                      <a:pt x="127" y="158"/>
                    </a:lnTo>
                    <a:lnTo>
                      <a:pt x="136" y="174"/>
                    </a:lnTo>
                    <a:lnTo>
                      <a:pt x="144" y="186"/>
                    </a:lnTo>
                    <a:lnTo>
                      <a:pt x="134" y="154"/>
                    </a:lnTo>
                    <a:lnTo>
                      <a:pt x="123" y="106"/>
                    </a:lnTo>
                    <a:lnTo>
                      <a:pt x="119" y="72"/>
                    </a:lnTo>
                    <a:lnTo>
                      <a:pt x="119" y="47"/>
                    </a:lnTo>
                    <a:lnTo>
                      <a:pt x="119" y="33"/>
                    </a:lnTo>
                    <a:lnTo>
                      <a:pt x="122" y="23"/>
                    </a:lnTo>
                    <a:lnTo>
                      <a:pt x="123" y="27"/>
                    </a:lnTo>
                  </a:path>
                </a:pathLst>
              </a:custGeom>
              <a:solidFill>
                <a:srgbClr val="000000"/>
              </a:solidFill>
              <a:ln w="9525" cap="rnd">
                <a:noFill/>
                <a:round/>
                <a:headEnd/>
                <a:tailEnd/>
              </a:ln>
            </p:spPr>
            <p:txBody>
              <a:bodyPr/>
              <a:lstStyle/>
              <a:p>
                <a:endParaRPr lang="en-US"/>
              </a:p>
            </p:txBody>
          </p:sp>
          <p:sp>
            <p:nvSpPr>
              <p:cNvPr id="6834" name="Freeform 774"/>
              <p:cNvSpPr>
                <a:spLocks/>
              </p:cNvSpPr>
              <p:nvPr/>
            </p:nvSpPr>
            <p:spPr bwMode="auto">
              <a:xfrm>
                <a:off x="4691" y="3162"/>
                <a:ext cx="17" cy="17"/>
              </a:xfrm>
              <a:custGeom>
                <a:avLst/>
                <a:gdLst>
                  <a:gd name="T0" fmla="*/ 16 w 17"/>
                  <a:gd name="T1" fmla="*/ 10 h 17"/>
                  <a:gd name="T2" fmla="*/ 2 w 17"/>
                  <a:gd name="T3" fmla="*/ 0 h 17"/>
                  <a:gd name="T4" fmla="*/ 0 w 17"/>
                  <a:gd name="T5" fmla="*/ 6 h 17"/>
                  <a:gd name="T6" fmla="*/ 12 w 17"/>
                  <a:gd name="T7" fmla="*/ 16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2" y="0"/>
                    </a:lnTo>
                    <a:lnTo>
                      <a:pt x="0" y="6"/>
                    </a:lnTo>
                    <a:lnTo>
                      <a:pt x="12" y="16"/>
                    </a:lnTo>
                    <a:lnTo>
                      <a:pt x="16" y="10"/>
                    </a:lnTo>
                  </a:path>
                </a:pathLst>
              </a:custGeom>
              <a:solidFill>
                <a:srgbClr val="000000"/>
              </a:solidFill>
              <a:ln w="9525" cap="rnd">
                <a:noFill/>
                <a:round/>
                <a:headEnd/>
                <a:tailEnd/>
              </a:ln>
            </p:spPr>
            <p:txBody>
              <a:bodyPr/>
              <a:lstStyle/>
              <a:p>
                <a:endParaRPr lang="en-US"/>
              </a:p>
            </p:txBody>
          </p:sp>
          <p:sp>
            <p:nvSpPr>
              <p:cNvPr id="6835" name="Freeform 775"/>
              <p:cNvSpPr>
                <a:spLocks/>
              </p:cNvSpPr>
              <p:nvPr/>
            </p:nvSpPr>
            <p:spPr bwMode="auto">
              <a:xfrm>
                <a:off x="4626" y="3127"/>
                <a:ext cx="88" cy="33"/>
              </a:xfrm>
              <a:custGeom>
                <a:avLst/>
                <a:gdLst>
                  <a:gd name="T0" fmla="*/ 87 w 88"/>
                  <a:gd name="T1" fmla="*/ 0 h 33"/>
                  <a:gd name="T2" fmla="*/ 67 w 88"/>
                  <a:gd name="T3" fmla="*/ 7 h 33"/>
                  <a:gd name="T4" fmla="*/ 53 w 88"/>
                  <a:gd name="T5" fmla="*/ 11 h 33"/>
                  <a:gd name="T6" fmla="*/ 27 w 88"/>
                  <a:gd name="T7" fmla="*/ 18 h 33"/>
                  <a:gd name="T8" fmla="*/ 8 w 88"/>
                  <a:gd name="T9" fmla="*/ 25 h 33"/>
                  <a:gd name="T10" fmla="*/ 0 w 88"/>
                  <a:gd name="T11" fmla="*/ 32 h 33"/>
                  <a:gd name="T12" fmla="*/ 13 w 88"/>
                  <a:gd name="T13" fmla="*/ 25 h 33"/>
                  <a:gd name="T14" fmla="*/ 27 w 88"/>
                  <a:gd name="T15" fmla="*/ 22 h 33"/>
                  <a:gd name="T16" fmla="*/ 46 w 88"/>
                  <a:gd name="T17" fmla="*/ 19 h 33"/>
                  <a:gd name="T18" fmla="*/ 67 w 88"/>
                  <a:gd name="T19" fmla="*/ 21 h 33"/>
                  <a:gd name="T20" fmla="*/ 77 w 88"/>
                  <a:gd name="T21" fmla="*/ 11 h 33"/>
                  <a:gd name="T22" fmla="*/ 87 w 88"/>
                  <a:gd name="T23" fmla="*/ 4 h 33"/>
                  <a:gd name="T24" fmla="*/ 87 w 88"/>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33"/>
                  <a:gd name="T41" fmla="*/ 88 w 88"/>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33">
                    <a:moveTo>
                      <a:pt x="87" y="0"/>
                    </a:moveTo>
                    <a:lnTo>
                      <a:pt x="67" y="7"/>
                    </a:lnTo>
                    <a:lnTo>
                      <a:pt x="53" y="11"/>
                    </a:lnTo>
                    <a:lnTo>
                      <a:pt x="27" y="18"/>
                    </a:lnTo>
                    <a:lnTo>
                      <a:pt x="8" y="25"/>
                    </a:lnTo>
                    <a:lnTo>
                      <a:pt x="0" y="32"/>
                    </a:lnTo>
                    <a:lnTo>
                      <a:pt x="13" y="25"/>
                    </a:lnTo>
                    <a:lnTo>
                      <a:pt x="27" y="22"/>
                    </a:lnTo>
                    <a:lnTo>
                      <a:pt x="46" y="19"/>
                    </a:lnTo>
                    <a:lnTo>
                      <a:pt x="67" y="21"/>
                    </a:lnTo>
                    <a:lnTo>
                      <a:pt x="77" y="11"/>
                    </a:lnTo>
                    <a:lnTo>
                      <a:pt x="87" y="4"/>
                    </a:lnTo>
                    <a:lnTo>
                      <a:pt x="87" y="0"/>
                    </a:lnTo>
                  </a:path>
                </a:pathLst>
              </a:custGeom>
              <a:solidFill>
                <a:srgbClr val="000000"/>
              </a:solidFill>
              <a:ln w="9525" cap="rnd">
                <a:noFill/>
                <a:round/>
                <a:headEnd/>
                <a:tailEnd/>
              </a:ln>
            </p:spPr>
            <p:txBody>
              <a:bodyPr/>
              <a:lstStyle/>
              <a:p>
                <a:endParaRPr lang="en-US"/>
              </a:p>
            </p:txBody>
          </p:sp>
          <p:sp>
            <p:nvSpPr>
              <p:cNvPr id="6836" name="Freeform 776"/>
              <p:cNvSpPr>
                <a:spLocks/>
              </p:cNvSpPr>
              <p:nvPr/>
            </p:nvSpPr>
            <p:spPr bwMode="auto">
              <a:xfrm>
                <a:off x="4632" y="3167"/>
                <a:ext cx="23" cy="75"/>
              </a:xfrm>
              <a:custGeom>
                <a:avLst/>
                <a:gdLst>
                  <a:gd name="T0" fmla="*/ 0 w 23"/>
                  <a:gd name="T1" fmla="*/ 0 h 75"/>
                  <a:gd name="T2" fmla="*/ 11 w 23"/>
                  <a:gd name="T3" fmla="*/ 24 h 75"/>
                  <a:gd name="T4" fmla="*/ 18 w 23"/>
                  <a:gd name="T5" fmla="*/ 41 h 75"/>
                  <a:gd name="T6" fmla="*/ 19 w 23"/>
                  <a:gd name="T7" fmla="*/ 58 h 75"/>
                  <a:gd name="T8" fmla="*/ 22 w 23"/>
                  <a:gd name="T9" fmla="*/ 74 h 75"/>
                  <a:gd name="T10" fmla="*/ 16 w 23"/>
                  <a:gd name="T11" fmla="*/ 41 h 75"/>
                  <a:gd name="T12" fmla="*/ 10 w 23"/>
                  <a:gd name="T13" fmla="*/ 25 h 75"/>
                  <a:gd name="T14" fmla="*/ 0 w 23"/>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75"/>
                  <a:gd name="T26" fmla="*/ 23 w 23"/>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75">
                    <a:moveTo>
                      <a:pt x="0" y="0"/>
                    </a:moveTo>
                    <a:lnTo>
                      <a:pt x="11" y="24"/>
                    </a:lnTo>
                    <a:lnTo>
                      <a:pt x="18" y="41"/>
                    </a:lnTo>
                    <a:lnTo>
                      <a:pt x="19" y="58"/>
                    </a:lnTo>
                    <a:lnTo>
                      <a:pt x="22" y="74"/>
                    </a:lnTo>
                    <a:lnTo>
                      <a:pt x="16" y="41"/>
                    </a:lnTo>
                    <a:lnTo>
                      <a:pt x="10" y="25"/>
                    </a:lnTo>
                    <a:lnTo>
                      <a:pt x="0" y="0"/>
                    </a:lnTo>
                  </a:path>
                </a:pathLst>
              </a:custGeom>
              <a:solidFill>
                <a:srgbClr val="000000"/>
              </a:solidFill>
              <a:ln w="9525" cap="rnd">
                <a:noFill/>
                <a:round/>
                <a:headEnd/>
                <a:tailEnd/>
              </a:ln>
            </p:spPr>
            <p:txBody>
              <a:bodyPr/>
              <a:lstStyle/>
              <a:p>
                <a:endParaRPr lang="en-US"/>
              </a:p>
            </p:txBody>
          </p:sp>
          <p:sp>
            <p:nvSpPr>
              <p:cNvPr id="6837" name="Freeform 777"/>
              <p:cNvSpPr>
                <a:spLocks/>
              </p:cNvSpPr>
              <p:nvPr/>
            </p:nvSpPr>
            <p:spPr bwMode="auto">
              <a:xfrm>
                <a:off x="4535" y="3166"/>
                <a:ext cx="95" cy="210"/>
              </a:xfrm>
              <a:custGeom>
                <a:avLst/>
                <a:gdLst>
                  <a:gd name="T0" fmla="*/ 85 w 95"/>
                  <a:gd name="T1" fmla="*/ 0 h 210"/>
                  <a:gd name="T2" fmla="*/ 75 w 95"/>
                  <a:gd name="T3" fmla="*/ 17 h 210"/>
                  <a:gd name="T4" fmla="*/ 75 w 95"/>
                  <a:gd name="T5" fmla="*/ 23 h 210"/>
                  <a:gd name="T6" fmla="*/ 69 w 95"/>
                  <a:gd name="T7" fmla="*/ 40 h 210"/>
                  <a:gd name="T8" fmla="*/ 58 w 95"/>
                  <a:gd name="T9" fmla="*/ 58 h 210"/>
                  <a:gd name="T10" fmla="*/ 50 w 95"/>
                  <a:gd name="T11" fmla="*/ 67 h 210"/>
                  <a:gd name="T12" fmla="*/ 43 w 95"/>
                  <a:gd name="T13" fmla="*/ 70 h 210"/>
                  <a:gd name="T14" fmla="*/ 35 w 95"/>
                  <a:gd name="T15" fmla="*/ 93 h 210"/>
                  <a:gd name="T16" fmla="*/ 9 w 95"/>
                  <a:gd name="T17" fmla="*/ 134 h 210"/>
                  <a:gd name="T18" fmla="*/ 10 w 95"/>
                  <a:gd name="T19" fmla="*/ 142 h 210"/>
                  <a:gd name="T20" fmla="*/ 0 w 95"/>
                  <a:gd name="T21" fmla="*/ 152 h 210"/>
                  <a:gd name="T22" fmla="*/ 6 w 95"/>
                  <a:gd name="T23" fmla="*/ 176 h 210"/>
                  <a:gd name="T24" fmla="*/ 29 w 95"/>
                  <a:gd name="T25" fmla="*/ 194 h 210"/>
                  <a:gd name="T26" fmla="*/ 82 w 95"/>
                  <a:gd name="T27" fmla="*/ 209 h 210"/>
                  <a:gd name="T28" fmla="*/ 83 w 95"/>
                  <a:gd name="T29" fmla="*/ 192 h 210"/>
                  <a:gd name="T30" fmla="*/ 94 w 95"/>
                  <a:gd name="T31" fmla="*/ 172 h 210"/>
                  <a:gd name="T32" fmla="*/ 71 w 95"/>
                  <a:gd name="T33" fmla="*/ 172 h 210"/>
                  <a:gd name="T34" fmla="*/ 60 w 95"/>
                  <a:gd name="T35" fmla="*/ 182 h 210"/>
                  <a:gd name="T36" fmla="*/ 43 w 95"/>
                  <a:gd name="T37" fmla="*/ 183 h 210"/>
                  <a:gd name="T38" fmla="*/ 43 w 95"/>
                  <a:gd name="T39" fmla="*/ 165 h 210"/>
                  <a:gd name="T40" fmla="*/ 21 w 95"/>
                  <a:gd name="T41" fmla="*/ 179 h 210"/>
                  <a:gd name="T42" fmla="*/ 6 w 95"/>
                  <a:gd name="T43" fmla="*/ 164 h 210"/>
                  <a:gd name="T44" fmla="*/ 16 w 95"/>
                  <a:gd name="T45" fmla="*/ 147 h 210"/>
                  <a:gd name="T46" fmla="*/ 50 w 95"/>
                  <a:gd name="T47" fmla="*/ 134 h 210"/>
                  <a:gd name="T48" fmla="*/ 66 w 95"/>
                  <a:gd name="T49" fmla="*/ 132 h 210"/>
                  <a:gd name="T50" fmla="*/ 35 w 95"/>
                  <a:gd name="T51" fmla="*/ 131 h 210"/>
                  <a:gd name="T52" fmla="*/ 24 w 95"/>
                  <a:gd name="T53" fmla="*/ 135 h 210"/>
                  <a:gd name="T54" fmla="*/ 32 w 95"/>
                  <a:gd name="T55" fmla="*/ 122 h 210"/>
                  <a:gd name="T56" fmla="*/ 69 w 95"/>
                  <a:gd name="T57" fmla="*/ 102 h 210"/>
                  <a:gd name="T58" fmla="*/ 68 w 95"/>
                  <a:gd name="T59" fmla="*/ 99 h 210"/>
                  <a:gd name="T60" fmla="*/ 41 w 95"/>
                  <a:gd name="T61" fmla="*/ 102 h 210"/>
                  <a:gd name="T62" fmla="*/ 39 w 95"/>
                  <a:gd name="T63" fmla="*/ 97 h 210"/>
                  <a:gd name="T64" fmla="*/ 43 w 95"/>
                  <a:gd name="T65" fmla="*/ 90 h 210"/>
                  <a:gd name="T66" fmla="*/ 71 w 95"/>
                  <a:gd name="T67" fmla="*/ 75 h 210"/>
                  <a:gd name="T68" fmla="*/ 65 w 95"/>
                  <a:gd name="T69" fmla="*/ 55 h 210"/>
                  <a:gd name="T70" fmla="*/ 77 w 95"/>
                  <a:gd name="T71" fmla="*/ 40 h 210"/>
                  <a:gd name="T72" fmla="*/ 82 w 95"/>
                  <a:gd name="T73" fmla="*/ 58 h 210"/>
                  <a:gd name="T74" fmla="*/ 82 w 95"/>
                  <a:gd name="T75" fmla="*/ 79 h 210"/>
                  <a:gd name="T76" fmla="*/ 77 w 95"/>
                  <a:gd name="T77" fmla="*/ 100 h 210"/>
                  <a:gd name="T78" fmla="*/ 88 w 95"/>
                  <a:gd name="T79" fmla="*/ 78 h 210"/>
                  <a:gd name="T80" fmla="*/ 90 w 95"/>
                  <a:gd name="T81" fmla="*/ 58 h 210"/>
                  <a:gd name="T82" fmla="*/ 83 w 95"/>
                  <a:gd name="T83" fmla="*/ 26 h 210"/>
                  <a:gd name="T84" fmla="*/ 79 w 95"/>
                  <a:gd name="T85" fmla="*/ 20 h 210"/>
                  <a:gd name="T86" fmla="*/ 79 w 95"/>
                  <a:gd name="T87" fmla="*/ 13 h 210"/>
                  <a:gd name="T88" fmla="*/ 85 w 95"/>
                  <a:gd name="T89" fmla="*/ 0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5"/>
                  <a:gd name="T136" fmla="*/ 0 h 210"/>
                  <a:gd name="T137" fmla="*/ 95 w 95"/>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5" h="210">
                    <a:moveTo>
                      <a:pt x="85" y="0"/>
                    </a:moveTo>
                    <a:lnTo>
                      <a:pt x="75" y="17"/>
                    </a:lnTo>
                    <a:lnTo>
                      <a:pt x="75" y="23"/>
                    </a:lnTo>
                    <a:lnTo>
                      <a:pt x="69" y="40"/>
                    </a:lnTo>
                    <a:lnTo>
                      <a:pt x="58" y="58"/>
                    </a:lnTo>
                    <a:lnTo>
                      <a:pt x="50" y="67"/>
                    </a:lnTo>
                    <a:lnTo>
                      <a:pt x="43" y="70"/>
                    </a:lnTo>
                    <a:lnTo>
                      <a:pt x="35" y="93"/>
                    </a:lnTo>
                    <a:lnTo>
                      <a:pt x="9" y="134"/>
                    </a:lnTo>
                    <a:lnTo>
                      <a:pt x="10" y="142"/>
                    </a:lnTo>
                    <a:lnTo>
                      <a:pt x="0" y="152"/>
                    </a:lnTo>
                    <a:lnTo>
                      <a:pt x="6" y="176"/>
                    </a:lnTo>
                    <a:lnTo>
                      <a:pt x="29" y="194"/>
                    </a:lnTo>
                    <a:lnTo>
                      <a:pt x="82" y="209"/>
                    </a:lnTo>
                    <a:lnTo>
                      <a:pt x="83" y="192"/>
                    </a:lnTo>
                    <a:lnTo>
                      <a:pt x="94" y="172"/>
                    </a:lnTo>
                    <a:lnTo>
                      <a:pt x="71" y="172"/>
                    </a:lnTo>
                    <a:lnTo>
                      <a:pt x="60" y="182"/>
                    </a:lnTo>
                    <a:lnTo>
                      <a:pt x="43" y="183"/>
                    </a:lnTo>
                    <a:lnTo>
                      <a:pt x="43" y="165"/>
                    </a:lnTo>
                    <a:lnTo>
                      <a:pt x="21" y="179"/>
                    </a:lnTo>
                    <a:lnTo>
                      <a:pt x="6" y="164"/>
                    </a:lnTo>
                    <a:lnTo>
                      <a:pt x="16" y="147"/>
                    </a:lnTo>
                    <a:lnTo>
                      <a:pt x="50" y="134"/>
                    </a:lnTo>
                    <a:lnTo>
                      <a:pt x="66" y="132"/>
                    </a:lnTo>
                    <a:lnTo>
                      <a:pt x="35" y="131"/>
                    </a:lnTo>
                    <a:lnTo>
                      <a:pt x="24" y="135"/>
                    </a:lnTo>
                    <a:lnTo>
                      <a:pt x="32" y="122"/>
                    </a:lnTo>
                    <a:lnTo>
                      <a:pt x="69" y="102"/>
                    </a:lnTo>
                    <a:lnTo>
                      <a:pt x="68" y="99"/>
                    </a:lnTo>
                    <a:lnTo>
                      <a:pt x="41" y="102"/>
                    </a:lnTo>
                    <a:lnTo>
                      <a:pt x="39" y="97"/>
                    </a:lnTo>
                    <a:lnTo>
                      <a:pt x="43" y="90"/>
                    </a:lnTo>
                    <a:lnTo>
                      <a:pt x="71" y="75"/>
                    </a:lnTo>
                    <a:lnTo>
                      <a:pt x="65" y="55"/>
                    </a:lnTo>
                    <a:lnTo>
                      <a:pt x="77" y="40"/>
                    </a:lnTo>
                    <a:lnTo>
                      <a:pt x="82" y="58"/>
                    </a:lnTo>
                    <a:lnTo>
                      <a:pt x="82" y="79"/>
                    </a:lnTo>
                    <a:lnTo>
                      <a:pt x="77" y="100"/>
                    </a:lnTo>
                    <a:lnTo>
                      <a:pt x="88" y="78"/>
                    </a:lnTo>
                    <a:lnTo>
                      <a:pt x="90" y="58"/>
                    </a:lnTo>
                    <a:lnTo>
                      <a:pt x="83" y="26"/>
                    </a:lnTo>
                    <a:lnTo>
                      <a:pt x="79" y="20"/>
                    </a:lnTo>
                    <a:lnTo>
                      <a:pt x="79" y="13"/>
                    </a:lnTo>
                    <a:lnTo>
                      <a:pt x="85" y="0"/>
                    </a:lnTo>
                  </a:path>
                </a:pathLst>
              </a:custGeom>
              <a:solidFill>
                <a:srgbClr val="000000"/>
              </a:solidFill>
              <a:ln w="9525" cap="rnd">
                <a:noFill/>
                <a:round/>
                <a:headEnd/>
                <a:tailEnd/>
              </a:ln>
            </p:spPr>
            <p:txBody>
              <a:bodyPr/>
              <a:lstStyle/>
              <a:p>
                <a:endParaRPr lang="en-US"/>
              </a:p>
            </p:txBody>
          </p:sp>
          <p:sp>
            <p:nvSpPr>
              <p:cNvPr id="6838" name="Freeform 778"/>
              <p:cNvSpPr>
                <a:spLocks/>
              </p:cNvSpPr>
              <p:nvPr/>
            </p:nvSpPr>
            <p:spPr bwMode="auto">
              <a:xfrm>
                <a:off x="4615" y="3324"/>
                <a:ext cx="105" cy="54"/>
              </a:xfrm>
              <a:custGeom>
                <a:avLst/>
                <a:gdLst>
                  <a:gd name="T0" fmla="*/ 3 w 105"/>
                  <a:gd name="T1" fmla="*/ 43 h 54"/>
                  <a:gd name="T2" fmla="*/ 13 w 105"/>
                  <a:gd name="T3" fmla="*/ 46 h 54"/>
                  <a:gd name="T4" fmla="*/ 22 w 105"/>
                  <a:gd name="T5" fmla="*/ 38 h 54"/>
                  <a:gd name="T6" fmla="*/ 35 w 105"/>
                  <a:gd name="T7" fmla="*/ 41 h 54"/>
                  <a:gd name="T8" fmla="*/ 52 w 105"/>
                  <a:gd name="T9" fmla="*/ 50 h 54"/>
                  <a:gd name="T10" fmla="*/ 72 w 105"/>
                  <a:gd name="T11" fmla="*/ 53 h 54"/>
                  <a:gd name="T12" fmla="*/ 83 w 105"/>
                  <a:gd name="T13" fmla="*/ 46 h 54"/>
                  <a:gd name="T14" fmla="*/ 89 w 105"/>
                  <a:gd name="T15" fmla="*/ 44 h 54"/>
                  <a:gd name="T16" fmla="*/ 92 w 105"/>
                  <a:gd name="T17" fmla="*/ 38 h 54"/>
                  <a:gd name="T18" fmla="*/ 100 w 105"/>
                  <a:gd name="T19" fmla="*/ 38 h 54"/>
                  <a:gd name="T20" fmla="*/ 104 w 105"/>
                  <a:gd name="T21" fmla="*/ 36 h 54"/>
                  <a:gd name="T22" fmla="*/ 97 w 105"/>
                  <a:gd name="T23" fmla="*/ 38 h 54"/>
                  <a:gd name="T24" fmla="*/ 89 w 105"/>
                  <a:gd name="T25" fmla="*/ 36 h 54"/>
                  <a:gd name="T26" fmla="*/ 68 w 105"/>
                  <a:gd name="T27" fmla="*/ 22 h 54"/>
                  <a:gd name="T28" fmla="*/ 52 w 105"/>
                  <a:gd name="T29" fmla="*/ 12 h 54"/>
                  <a:gd name="T30" fmla="*/ 65 w 105"/>
                  <a:gd name="T31" fmla="*/ 24 h 54"/>
                  <a:gd name="T32" fmla="*/ 86 w 105"/>
                  <a:gd name="T33" fmla="*/ 38 h 54"/>
                  <a:gd name="T34" fmla="*/ 83 w 105"/>
                  <a:gd name="T35" fmla="*/ 41 h 54"/>
                  <a:gd name="T36" fmla="*/ 75 w 105"/>
                  <a:gd name="T37" fmla="*/ 41 h 54"/>
                  <a:gd name="T38" fmla="*/ 56 w 105"/>
                  <a:gd name="T39" fmla="*/ 34 h 54"/>
                  <a:gd name="T40" fmla="*/ 35 w 105"/>
                  <a:gd name="T41" fmla="*/ 23 h 54"/>
                  <a:gd name="T42" fmla="*/ 53 w 105"/>
                  <a:gd name="T43" fmla="*/ 38 h 54"/>
                  <a:gd name="T44" fmla="*/ 75 w 105"/>
                  <a:gd name="T45" fmla="*/ 46 h 54"/>
                  <a:gd name="T46" fmla="*/ 68 w 105"/>
                  <a:gd name="T47" fmla="*/ 50 h 54"/>
                  <a:gd name="T48" fmla="*/ 58 w 105"/>
                  <a:gd name="T49" fmla="*/ 46 h 54"/>
                  <a:gd name="T50" fmla="*/ 32 w 105"/>
                  <a:gd name="T51" fmla="*/ 34 h 54"/>
                  <a:gd name="T52" fmla="*/ 30 w 105"/>
                  <a:gd name="T53" fmla="*/ 24 h 54"/>
                  <a:gd name="T54" fmla="*/ 27 w 105"/>
                  <a:gd name="T55" fmla="*/ 26 h 54"/>
                  <a:gd name="T56" fmla="*/ 26 w 105"/>
                  <a:gd name="T57" fmla="*/ 16 h 54"/>
                  <a:gd name="T58" fmla="*/ 27 w 105"/>
                  <a:gd name="T59" fmla="*/ 7 h 54"/>
                  <a:gd name="T60" fmla="*/ 32 w 105"/>
                  <a:gd name="T61" fmla="*/ 0 h 54"/>
                  <a:gd name="T62" fmla="*/ 22 w 105"/>
                  <a:gd name="T63" fmla="*/ 6 h 54"/>
                  <a:gd name="T64" fmla="*/ 17 w 105"/>
                  <a:gd name="T65" fmla="*/ 12 h 54"/>
                  <a:gd name="T66" fmla="*/ 13 w 105"/>
                  <a:gd name="T67" fmla="*/ 28 h 54"/>
                  <a:gd name="T68" fmla="*/ 13 w 105"/>
                  <a:gd name="T69" fmla="*/ 41 h 54"/>
                  <a:gd name="T70" fmla="*/ 0 w 105"/>
                  <a:gd name="T71" fmla="*/ 38 h 54"/>
                  <a:gd name="T72" fmla="*/ 3 w 105"/>
                  <a:gd name="T73" fmla="*/ 43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54"/>
                  <a:gd name="T113" fmla="*/ 105 w 105"/>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54">
                    <a:moveTo>
                      <a:pt x="3" y="43"/>
                    </a:moveTo>
                    <a:lnTo>
                      <a:pt x="13" y="46"/>
                    </a:lnTo>
                    <a:lnTo>
                      <a:pt x="22" y="38"/>
                    </a:lnTo>
                    <a:lnTo>
                      <a:pt x="35" y="41"/>
                    </a:lnTo>
                    <a:lnTo>
                      <a:pt x="52" y="50"/>
                    </a:lnTo>
                    <a:lnTo>
                      <a:pt x="72" y="53"/>
                    </a:lnTo>
                    <a:lnTo>
                      <a:pt x="83" y="46"/>
                    </a:lnTo>
                    <a:lnTo>
                      <a:pt x="89" y="44"/>
                    </a:lnTo>
                    <a:lnTo>
                      <a:pt x="92" y="38"/>
                    </a:lnTo>
                    <a:lnTo>
                      <a:pt x="100" y="38"/>
                    </a:lnTo>
                    <a:lnTo>
                      <a:pt x="104" y="36"/>
                    </a:lnTo>
                    <a:lnTo>
                      <a:pt x="97" y="38"/>
                    </a:lnTo>
                    <a:lnTo>
                      <a:pt x="89" y="36"/>
                    </a:lnTo>
                    <a:lnTo>
                      <a:pt x="68" y="22"/>
                    </a:lnTo>
                    <a:lnTo>
                      <a:pt x="52" y="12"/>
                    </a:lnTo>
                    <a:lnTo>
                      <a:pt x="65" y="24"/>
                    </a:lnTo>
                    <a:lnTo>
                      <a:pt x="86" y="38"/>
                    </a:lnTo>
                    <a:lnTo>
                      <a:pt x="83" y="41"/>
                    </a:lnTo>
                    <a:lnTo>
                      <a:pt x="75" y="41"/>
                    </a:lnTo>
                    <a:lnTo>
                      <a:pt x="56" y="34"/>
                    </a:lnTo>
                    <a:lnTo>
                      <a:pt x="35" y="23"/>
                    </a:lnTo>
                    <a:lnTo>
                      <a:pt x="53" y="38"/>
                    </a:lnTo>
                    <a:lnTo>
                      <a:pt x="75" y="46"/>
                    </a:lnTo>
                    <a:lnTo>
                      <a:pt x="68" y="50"/>
                    </a:lnTo>
                    <a:lnTo>
                      <a:pt x="58" y="46"/>
                    </a:lnTo>
                    <a:lnTo>
                      <a:pt x="32" y="34"/>
                    </a:lnTo>
                    <a:lnTo>
                      <a:pt x="30" y="24"/>
                    </a:lnTo>
                    <a:lnTo>
                      <a:pt x="27" y="26"/>
                    </a:lnTo>
                    <a:lnTo>
                      <a:pt x="26" y="16"/>
                    </a:lnTo>
                    <a:lnTo>
                      <a:pt x="27" y="7"/>
                    </a:lnTo>
                    <a:lnTo>
                      <a:pt x="32" y="0"/>
                    </a:lnTo>
                    <a:lnTo>
                      <a:pt x="22" y="6"/>
                    </a:lnTo>
                    <a:lnTo>
                      <a:pt x="17" y="12"/>
                    </a:lnTo>
                    <a:lnTo>
                      <a:pt x="13" y="28"/>
                    </a:lnTo>
                    <a:lnTo>
                      <a:pt x="13" y="41"/>
                    </a:lnTo>
                    <a:lnTo>
                      <a:pt x="0" y="38"/>
                    </a:lnTo>
                    <a:lnTo>
                      <a:pt x="3" y="43"/>
                    </a:lnTo>
                  </a:path>
                </a:pathLst>
              </a:custGeom>
              <a:solidFill>
                <a:srgbClr val="000000"/>
              </a:solidFill>
              <a:ln w="9525" cap="rnd">
                <a:noFill/>
                <a:round/>
                <a:headEnd/>
                <a:tailEnd/>
              </a:ln>
            </p:spPr>
            <p:txBody>
              <a:bodyPr/>
              <a:lstStyle/>
              <a:p>
                <a:endParaRPr lang="en-US"/>
              </a:p>
            </p:txBody>
          </p:sp>
          <p:sp>
            <p:nvSpPr>
              <p:cNvPr id="6839" name="Freeform 779"/>
              <p:cNvSpPr>
                <a:spLocks/>
              </p:cNvSpPr>
              <p:nvPr/>
            </p:nvSpPr>
            <p:spPr bwMode="auto">
              <a:xfrm>
                <a:off x="4607" y="3309"/>
                <a:ext cx="43" cy="17"/>
              </a:xfrm>
              <a:custGeom>
                <a:avLst/>
                <a:gdLst>
                  <a:gd name="T0" fmla="*/ 17 w 43"/>
                  <a:gd name="T1" fmla="*/ 1 h 17"/>
                  <a:gd name="T2" fmla="*/ 42 w 43"/>
                  <a:gd name="T3" fmla="*/ 13 h 17"/>
                  <a:gd name="T4" fmla="*/ 36 w 43"/>
                  <a:gd name="T5" fmla="*/ 16 h 17"/>
                  <a:gd name="T6" fmla="*/ 13 w 43"/>
                  <a:gd name="T7" fmla="*/ 5 h 17"/>
                  <a:gd name="T8" fmla="*/ 0 w 43"/>
                  <a:gd name="T9" fmla="*/ 5 h 17"/>
                  <a:gd name="T10" fmla="*/ 7 w 43"/>
                  <a:gd name="T11" fmla="*/ 0 h 17"/>
                  <a:gd name="T12" fmla="*/ 17 w 43"/>
                  <a:gd name="T13" fmla="*/ 1 h 17"/>
                  <a:gd name="T14" fmla="*/ 0 60000 65536"/>
                  <a:gd name="T15" fmla="*/ 0 60000 65536"/>
                  <a:gd name="T16" fmla="*/ 0 60000 65536"/>
                  <a:gd name="T17" fmla="*/ 0 60000 65536"/>
                  <a:gd name="T18" fmla="*/ 0 60000 65536"/>
                  <a:gd name="T19" fmla="*/ 0 60000 65536"/>
                  <a:gd name="T20" fmla="*/ 0 60000 65536"/>
                  <a:gd name="T21" fmla="*/ 0 w 43"/>
                  <a:gd name="T22" fmla="*/ 0 h 17"/>
                  <a:gd name="T23" fmla="*/ 43 w 4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7">
                    <a:moveTo>
                      <a:pt x="17" y="1"/>
                    </a:moveTo>
                    <a:lnTo>
                      <a:pt x="42" y="13"/>
                    </a:lnTo>
                    <a:lnTo>
                      <a:pt x="36" y="16"/>
                    </a:lnTo>
                    <a:lnTo>
                      <a:pt x="13" y="5"/>
                    </a:lnTo>
                    <a:lnTo>
                      <a:pt x="0" y="5"/>
                    </a:lnTo>
                    <a:lnTo>
                      <a:pt x="7" y="0"/>
                    </a:lnTo>
                    <a:lnTo>
                      <a:pt x="17" y="1"/>
                    </a:lnTo>
                  </a:path>
                </a:pathLst>
              </a:custGeom>
              <a:solidFill>
                <a:srgbClr val="000000"/>
              </a:solidFill>
              <a:ln w="9525" cap="rnd">
                <a:noFill/>
                <a:round/>
                <a:headEnd/>
                <a:tailEnd/>
              </a:ln>
            </p:spPr>
            <p:txBody>
              <a:bodyPr/>
              <a:lstStyle/>
              <a:p>
                <a:endParaRPr lang="en-US"/>
              </a:p>
            </p:txBody>
          </p:sp>
          <p:sp>
            <p:nvSpPr>
              <p:cNvPr id="6840" name="Freeform 780"/>
              <p:cNvSpPr>
                <a:spLocks/>
              </p:cNvSpPr>
              <p:nvPr/>
            </p:nvSpPr>
            <p:spPr bwMode="auto">
              <a:xfrm>
                <a:off x="4646" y="3336"/>
                <a:ext cx="17" cy="20"/>
              </a:xfrm>
              <a:custGeom>
                <a:avLst/>
                <a:gdLst>
                  <a:gd name="T0" fmla="*/ 0 w 17"/>
                  <a:gd name="T1" fmla="*/ 13 h 20"/>
                  <a:gd name="T2" fmla="*/ 11 w 17"/>
                  <a:gd name="T3" fmla="*/ 6 h 20"/>
                  <a:gd name="T4" fmla="*/ 16 w 17"/>
                  <a:gd name="T5" fmla="*/ 0 h 20"/>
                  <a:gd name="T6" fmla="*/ 16 w 17"/>
                  <a:gd name="T7" fmla="*/ 7 h 20"/>
                  <a:gd name="T8" fmla="*/ 9 w 17"/>
                  <a:gd name="T9" fmla="*/ 12 h 20"/>
                  <a:gd name="T10" fmla="*/ 1 w 17"/>
                  <a:gd name="T11" fmla="*/ 16 h 20"/>
                  <a:gd name="T12" fmla="*/ 0 w 17"/>
                  <a:gd name="T13" fmla="*/ 19 h 20"/>
                  <a:gd name="T14" fmla="*/ 0 w 17"/>
                  <a:gd name="T15" fmla="*/ 13 h 20"/>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0"/>
                  <a:gd name="T26" fmla="*/ 17 w 1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0">
                    <a:moveTo>
                      <a:pt x="0" y="13"/>
                    </a:moveTo>
                    <a:lnTo>
                      <a:pt x="11" y="6"/>
                    </a:lnTo>
                    <a:lnTo>
                      <a:pt x="16" y="0"/>
                    </a:lnTo>
                    <a:lnTo>
                      <a:pt x="16" y="7"/>
                    </a:lnTo>
                    <a:lnTo>
                      <a:pt x="9" y="12"/>
                    </a:lnTo>
                    <a:lnTo>
                      <a:pt x="1" y="16"/>
                    </a:lnTo>
                    <a:lnTo>
                      <a:pt x="0" y="19"/>
                    </a:lnTo>
                    <a:lnTo>
                      <a:pt x="0" y="13"/>
                    </a:lnTo>
                  </a:path>
                </a:pathLst>
              </a:custGeom>
              <a:solidFill>
                <a:srgbClr val="000000"/>
              </a:solidFill>
              <a:ln w="9525" cap="rnd">
                <a:noFill/>
                <a:round/>
                <a:headEnd/>
                <a:tailEnd/>
              </a:ln>
            </p:spPr>
            <p:txBody>
              <a:bodyPr/>
              <a:lstStyle/>
              <a:p>
                <a:endParaRPr lang="en-US"/>
              </a:p>
            </p:txBody>
          </p:sp>
          <p:sp>
            <p:nvSpPr>
              <p:cNvPr id="6841" name="Freeform 781"/>
              <p:cNvSpPr>
                <a:spLocks/>
              </p:cNvSpPr>
              <p:nvPr/>
            </p:nvSpPr>
            <p:spPr bwMode="auto">
              <a:xfrm>
                <a:off x="4655" y="3323"/>
                <a:ext cx="25" cy="17"/>
              </a:xfrm>
              <a:custGeom>
                <a:avLst/>
                <a:gdLst>
                  <a:gd name="T0" fmla="*/ 0 w 25"/>
                  <a:gd name="T1" fmla="*/ 16 h 17"/>
                  <a:gd name="T2" fmla="*/ 2 w 25"/>
                  <a:gd name="T3" fmla="*/ 8 h 17"/>
                  <a:gd name="T4" fmla="*/ 9 w 25"/>
                  <a:gd name="T5" fmla="*/ 5 h 17"/>
                  <a:gd name="T6" fmla="*/ 13 w 25"/>
                  <a:gd name="T7" fmla="*/ 5 h 17"/>
                  <a:gd name="T8" fmla="*/ 18 w 25"/>
                  <a:gd name="T9" fmla="*/ 1 h 17"/>
                  <a:gd name="T10" fmla="*/ 24 w 25"/>
                  <a:gd name="T11" fmla="*/ 0 h 17"/>
                  <a:gd name="T12" fmla="*/ 16 w 25"/>
                  <a:gd name="T13" fmla="*/ 8 h 17"/>
                  <a:gd name="T14" fmla="*/ 9 w 25"/>
                  <a:gd name="T15" fmla="*/ 8 h 17"/>
                  <a:gd name="T16" fmla="*/ 0 w 25"/>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7"/>
                  <a:gd name="T29" fmla="*/ 25 w 2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7">
                    <a:moveTo>
                      <a:pt x="0" y="16"/>
                    </a:moveTo>
                    <a:lnTo>
                      <a:pt x="2" y="8"/>
                    </a:lnTo>
                    <a:lnTo>
                      <a:pt x="9" y="5"/>
                    </a:lnTo>
                    <a:lnTo>
                      <a:pt x="13" y="5"/>
                    </a:lnTo>
                    <a:lnTo>
                      <a:pt x="18" y="1"/>
                    </a:lnTo>
                    <a:lnTo>
                      <a:pt x="24" y="0"/>
                    </a:lnTo>
                    <a:lnTo>
                      <a:pt x="16" y="8"/>
                    </a:lnTo>
                    <a:lnTo>
                      <a:pt x="9" y="8"/>
                    </a:lnTo>
                    <a:lnTo>
                      <a:pt x="0" y="16"/>
                    </a:lnTo>
                  </a:path>
                </a:pathLst>
              </a:custGeom>
              <a:solidFill>
                <a:srgbClr val="000000"/>
              </a:solidFill>
              <a:ln w="9525" cap="rnd">
                <a:noFill/>
                <a:round/>
                <a:headEnd/>
                <a:tailEnd/>
              </a:ln>
            </p:spPr>
            <p:txBody>
              <a:bodyPr/>
              <a:lstStyle/>
              <a:p>
                <a:endParaRPr lang="en-US"/>
              </a:p>
            </p:txBody>
          </p:sp>
          <p:sp>
            <p:nvSpPr>
              <p:cNvPr id="6842" name="Freeform 782"/>
              <p:cNvSpPr>
                <a:spLocks/>
              </p:cNvSpPr>
              <p:nvPr/>
            </p:nvSpPr>
            <p:spPr bwMode="auto">
              <a:xfrm>
                <a:off x="4682" y="3330"/>
                <a:ext cx="40" cy="31"/>
              </a:xfrm>
              <a:custGeom>
                <a:avLst/>
                <a:gdLst>
                  <a:gd name="T0" fmla="*/ 0 w 40"/>
                  <a:gd name="T1" fmla="*/ 0 h 31"/>
                  <a:gd name="T2" fmla="*/ 19 w 40"/>
                  <a:gd name="T3" fmla="*/ 13 h 31"/>
                  <a:gd name="T4" fmla="*/ 33 w 40"/>
                  <a:gd name="T5" fmla="*/ 24 h 31"/>
                  <a:gd name="T6" fmla="*/ 33 w 40"/>
                  <a:gd name="T7" fmla="*/ 30 h 31"/>
                  <a:gd name="T8" fmla="*/ 39 w 40"/>
                  <a:gd name="T9" fmla="*/ 24 h 31"/>
                  <a:gd name="T10" fmla="*/ 36 w 40"/>
                  <a:gd name="T11" fmla="*/ 18 h 31"/>
                  <a:gd name="T12" fmla="*/ 32 w 40"/>
                  <a:gd name="T13" fmla="*/ 18 h 31"/>
                  <a:gd name="T14" fmla="*/ 21 w 40"/>
                  <a:gd name="T15" fmla="*/ 10 h 31"/>
                  <a:gd name="T16" fmla="*/ 16 w 40"/>
                  <a:gd name="T17" fmla="*/ 5 h 31"/>
                  <a:gd name="T18" fmla="*/ 4 w 40"/>
                  <a:gd name="T19" fmla="*/ 2 h 31"/>
                  <a:gd name="T20" fmla="*/ 0 w 40"/>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1"/>
                  <a:gd name="T35" fmla="*/ 40 w 40"/>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1">
                    <a:moveTo>
                      <a:pt x="0" y="0"/>
                    </a:moveTo>
                    <a:lnTo>
                      <a:pt x="19" y="13"/>
                    </a:lnTo>
                    <a:lnTo>
                      <a:pt x="33" y="24"/>
                    </a:lnTo>
                    <a:lnTo>
                      <a:pt x="33" y="30"/>
                    </a:lnTo>
                    <a:lnTo>
                      <a:pt x="39" y="24"/>
                    </a:lnTo>
                    <a:lnTo>
                      <a:pt x="36" y="18"/>
                    </a:lnTo>
                    <a:lnTo>
                      <a:pt x="32" y="18"/>
                    </a:lnTo>
                    <a:lnTo>
                      <a:pt x="21" y="10"/>
                    </a:lnTo>
                    <a:lnTo>
                      <a:pt x="16" y="5"/>
                    </a:lnTo>
                    <a:lnTo>
                      <a:pt x="4" y="2"/>
                    </a:lnTo>
                    <a:lnTo>
                      <a:pt x="0" y="0"/>
                    </a:lnTo>
                  </a:path>
                </a:pathLst>
              </a:custGeom>
              <a:solidFill>
                <a:srgbClr val="000000"/>
              </a:solidFill>
              <a:ln w="9525" cap="rnd">
                <a:noFill/>
                <a:round/>
                <a:headEnd/>
                <a:tailEnd/>
              </a:ln>
            </p:spPr>
            <p:txBody>
              <a:bodyPr/>
              <a:lstStyle/>
              <a:p>
                <a:endParaRPr lang="en-US"/>
              </a:p>
            </p:txBody>
          </p:sp>
          <p:sp>
            <p:nvSpPr>
              <p:cNvPr id="6843" name="Freeform 783"/>
              <p:cNvSpPr>
                <a:spLocks/>
              </p:cNvSpPr>
              <p:nvPr/>
            </p:nvSpPr>
            <p:spPr bwMode="auto">
              <a:xfrm>
                <a:off x="4786" y="3229"/>
                <a:ext cx="77" cy="128"/>
              </a:xfrm>
              <a:custGeom>
                <a:avLst/>
                <a:gdLst>
                  <a:gd name="T0" fmla="*/ 0 w 77"/>
                  <a:gd name="T1" fmla="*/ 93 h 128"/>
                  <a:gd name="T2" fmla="*/ 17 w 77"/>
                  <a:gd name="T3" fmla="*/ 97 h 128"/>
                  <a:gd name="T4" fmla="*/ 34 w 77"/>
                  <a:gd name="T5" fmla="*/ 104 h 128"/>
                  <a:gd name="T6" fmla="*/ 31 w 77"/>
                  <a:gd name="T7" fmla="*/ 99 h 128"/>
                  <a:gd name="T8" fmla="*/ 44 w 77"/>
                  <a:gd name="T9" fmla="*/ 104 h 128"/>
                  <a:gd name="T10" fmla="*/ 52 w 77"/>
                  <a:gd name="T11" fmla="*/ 116 h 128"/>
                  <a:gd name="T12" fmla="*/ 53 w 77"/>
                  <a:gd name="T13" fmla="*/ 127 h 128"/>
                  <a:gd name="T14" fmla="*/ 53 w 77"/>
                  <a:gd name="T15" fmla="*/ 114 h 128"/>
                  <a:gd name="T16" fmla="*/ 49 w 77"/>
                  <a:gd name="T17" fmla="*/ 104 h 128"/>
                  <a:gd name="T18" fmla="*/ 53 w 77"/>
                  <a:gd name="T19" fmla="*/ 102 h 128"/>
                  <a:gd name="T20" fmla="*/ 60 w 77"/>
                  <a:gd name="T21" fmla="*/ 110 h 128"/>
                  <a:gd name="T22" fmla="*/ 64 w 77"/>
                  <a:gd name="T23" fmla="*/ 124 h 128"/>
                  <a:gd name="T24" fmla="*/ 61 w 77"/>
                  <a:gd name="T25" fmla="*/ 104 h 128"/>
                  <a:gd name="T26" fmla="*/ 52 w 77"/>
                  <a:gd name="T27" fmla="*/ 93 h 128"/>
                  <a:gd name="T28" fmla="*/ 74 w 77"/>
                  <a:gd name="T29" fmla="*/ 81 h 128"/>
                  <a:gd name="T30" fmla="*/ 63 w 77"/>
                  <a:gd name="T31" fmla="*/ 85 h 128"/>
                  <a:gd name="T32" fmla="*/ 61 w 77"/>
                  <a:gd name="T33" fmla="*/ 65 h 128"/>
                  <a:gd name="T34" fmla="*/ 64 w 77"/>
                  <a:gd name="T35" fmla="*/ 39 h 128"/>
                  <a:gd name="T36" fmla="*/ 76 w 77"/>
                  <a:gd name="T37" fmla="*/ 0 h 128"/>
                  <a:gd name="T38" fmla="*/ 61 w 77"/>
                  <a:gd name="T39" fmla="*/ 44 h 128"/>
                  <a:gd name="T40" fmla="*/ 57 w 77"/>
                  <a:gd name="T41" fmla="*/ 57 h 128"/>
                  <a:gd name="T42" fmla="*/ 39 w 77"/>
                  <a:gd name="T43" fmla="*/ 74 h 128"/>
                  <a:gd name="T44" fmla="*/ 27 w 77"/>
                  <a:gd name="T45" fmla="*/ 91 h 128"/>
                  <a:gd name="T46" fmla="*/ 25 w 77"/>
                  <a:gd name="T47" fmla="*/ 81 h 128"/>
                  <a:gd name="T48" fmla="*/ 49 w 77"/>
                  <a:gd name="T49" fmla="*/ 17 h 128"/>
                  <a:gd name="T50" fmla="*/ 14 w 77"/>
                  <a:gd name="T51" fmla="*/ 81 h 128"/>
                  <a:gd name="T52" fmla="*/ 6 w 77"/>
                  <a:gd name="T53" fmla="*/ 92 h 128"/>
                  <a:gd name="T54" fmla="*/ 0 w 77"/>
                  <a:gd name="T55" fmla="*/ 93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7"/>
                  <a:gd name="T85" fmla="*/ 0 h 128"/>
                  <a:gd name="T86" fmla="*/ 77 w 77"/>
                  <a:gd name="T87" fmla="*/ 128 h 1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7" h="128">
                    <a:moveTo>
                      <a:pt x="0" y="93"/>
                    </a:moveTo>
                    <a:lnTo>
                      <a:pt x="17" y="97"/>
                    </a:lnTo>
                    <a:lnTo>
                      <a:pt x="34" y="104"/>
                    </a:lnTo>
                    <a:lnTo>
                      <a:pt x="31" y="99"/>
                    </a:lnTo>
                    <a:lnTo>
                      <a:pt x="44" y="104"/>
                    </a:lnTo>
                    <a:lnTo>
                      <a:pt x="52" y="116"/>
                    </a:lnTo>
                    <a:lnTo>
                      <a:pt x="53" y="127"/>
                    </a:lnTo>
                    <a:lnTo>
                      <a:pt x="53" y="114"/>
                    </a:lnTo>
                    <a:lnTo>
                      <a:pt x="49" y="104"/>
                    </a:lnTo>
                    <a:lnTo>
                      <a:pt x="53" y="102"/>
                    </a:lnTo>
                    <a:lnTo>
                      <a:pt x="60" y="110"/>
                    </a:lnTo>
                    <a:lnTo>
                      <a:pt x="64" y="124"/>
                    </a:lnTo>
                    <a:lnTo>
                      <a:pt x="61" y="104"/>
                    </a:lnTo>
                    <a:lnTo>
                      <a:pt x="52" y="93"/>
                    </a:lnTo>
                    <a:lnTo>
                      <a:pt x="74" y="81"/>
                    </a:lnTo>
                    <a:lnTo>
                      <a:pt x="63" y="85"/>
                    </a:lnTo>
                    <a:lnTo>
                      <a:pt x="61" y="65"/>
                    </a:lnTo>
                    <a:lnTo>
                      <a:pt x="64" y="39"/>
                    </a:lnTo>
                    <a:lnTo>
                      <a:pt x="76" y="0"/>
                    </a:lnTo>
                    <a:lnTo>
                      <a:pt x="61" y="44"/>
                    </a:lnTo>
                    <a:lnTo>
                      <a:pt x="57" y="57"/>
                    </a:lnTo>
                    <a:lnTo>
                      <a:pt x="39" y="74"/>
                    </a:lnTo>
                    <a:lnTo>
                      <a:pt x="27" y="91"/>
                    </a:lnTo>
                    <a:lnTo>
                      <a:pt x="25" y="81"/>
                    </a:lnTo>
                    <a:lnTo>
                      <a:pt x="49" y="17"/>
                    </a:lnTo>
                    <a:lnTo>
                      <a:pt x="14" y="81"/>
                    </a:lnTo>
                    <a:lnTo>
                      <a:pt x="6" y="92"/>
                    </a:lnTo>
                    <a:lnTo>
                      <a:pt x="0" y="93"/>
                    </a:lnTo>
                  </a:path>
                </a:pathLst>
              </a:custGeom>
              <a:solidFill>
                <a:srgbClr val="000000"/>
              </a:solidFill>
              <a:ln w="9525" cap="rnd">
                <a:noFill/>
                <a:round/>
                <a:headEnd/>
                <a:tailEnd/>
              </a:ln>
            </p:spPr>
            <p:txBody>
              <a:bodyPr/>
              <a:lstStyle/>
              <a:p>
                <a:endParaRPr lang="en-US"/>
              </a:p>
            </p:txBody>
          </p:sp>
          <p:sp>
            <p:nvSpPr>
              <p:cNvPr id="6844" name="Freeform 784"/>
              <p:cNvSpPr>
                <a:spLocks/>
              </p:cNvSpPr>
              <p:nvPr/>
            </p:nvSpPr>
            <p:spPr bwMode="auto">
              <a:xfrm>
                <a:off x="4809" y="3136"/>
                <a:ext cx="82" cy="30"/>
              </a:xfrm>
              <a:custGeom>
                <a:avLst/>
                <a:gdLst>
                  <a:gd name="T0" fmla="*/ 8 w 82"/>
                  <a:gd name="T1" fmla="*/ 0 h 30"/>
                  <a:gd name="T2" fmla="*/ 21 w 82"/>
                  <a:gd name="T3" fmla="*/ 2 h 30"/>
                  <a:gd name="T4" fmla="*/ 34 w 82"/>
                  <a:gd name="T5" fmla="*/ 9 h 30"/>
                  <a:gd name="T6" fmla="*/ 49 w 82"/>
                  <a:gd name="T7" fmla="*/ 13 h 30"/>
                  <a:gd name="T8" fmla="*/ 70 w 82"/>
                  <a:gd name="T9" fmla="*/ 20 h 30"/>
                  <a:gd name="T10" fmla="*/ 81 w 82"/>
                  <a:gd name="T11" fmla="*/ 29 h 30"/>
                  <a:gd name="T12" fmla="*/ 65 w 82"/>
                  <a:gd name="T13" fmla="*/ 22 h 30"/>
                  <a:gd name="T14" fmla="*/ 35 w 82"/>
                  <a:gd name="T15" fmla="*/ 20 h 30"/>
                  <a:gd name="T16" fmla="*/ 18 w 82"/>
                  <a:gd name="T17" fmla="*/ 20 h 30"/>
                  <a:gd name="T18" fmla="*/ 13 w 82"/>
                  <a:gd name="T19" fmla="*/ 12 h 30"/>
                  <a:gd name="T20" fmla="*/ 5 w 82"/>
                  <a:gd name="T21" fmla="*/ 3 h 30"/>
                  <a:gd name="T22" fmla="*/ 0 w 82"/>
                  <a:gd name="T23" fmla="*/ 0 h 30"/>
                  <a:gd name="T24" fmla="*/ 8 w 82"/>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30"/>
                  <a:gd name="T41" fmla="*/ 82 w 8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30">
                    <a:moveTo>
                      <a:pt x="8" y="0"/>
                    </a:moveTo>
                    <a:lnTo>
                      <a:pt x="21" y="2"/>
                    </a:lnTo>
                    <a:lnTo>
                      <a:pt x="34" y="9"/>
                    </a:lnTo>
                    <a:lnTo>
                      <a:pt x="49" y="13"/>
                    </a:lnTo>
                    <a:lnTo>
                      <a:pt x="70" y="20"/>
                    </a:lnTo>
                    <a:lnTo>
                      <a:pt x="81" y="29"/>
                    </a:lnTo>
                    <a:lnTo>
                      <a:pt x="65" y="22"/>
                    </a:lnTo>
                    <a:lnTo>
                      <a:pt x="35" y="20"/>
                    </a:lnTo>
                    <a:lnTo>
                      <a:pt x="18" y="20"/>
                    </a:lnTo>
                    <a:lnTo>
                      <a:pt x="13" y="12"/>
                    </a:lnTo>
                    <a:lnTo>
                      <a:pt x="5" y="3"/>
                    </a:lnTo>
                    <a:lnTo>
                      <a:pt x="0" y="0"/>
                    </a:lnTo>
                    <a:lnTo>
                      <a:pt x="8" y="0"/>
                    </a:lnTo>
                  </a:path>
                </a:pathLst>
              </a:custGeom>
              <a:solidFill>
                <a:srgbClr val="000000"/>
              </a:solidFill>
              <a:ln w="9525" cap="rnd">
                <a:noFill/>
                <a:round/>
                <a:headEnd/>
                <a:tailEnd/>
              </a:ln>
            </p:spPr>
            <p:txBody>
              <a:bodyPr/>
              <a:lstStyle/>
              <a:p>
                <a:endParaRPr lang="en-US"/>
              </a:p>
            </p:txBody>
          </p:sp>
          <p:sp>
            <p:nvSpPr>
              <p:cNvPr id="6845" name="Freeform 785"/>
              <p:cNvSpPr>
                <a:spLocks/>
              </p:cNvSpPr>
              <p:nvPr/>
            </p:nvSpPr>
            <p:spPr bwMode="auto">
              <a:xfrm>
                <a:off x="4811" y="3170"/>
                <a:ext cx="21" cy="17"/>
              </a:xfrm>
              <a:custGeom>
                <a:avLst/>
                <a:gdLst>
                  <a:gd name="T0" fmla="*/ 17 w 21"/>
                  <a:gd name="T1" fmla="*/ 0 h 17"/>
                  <a:gd name="T2" fmla="*/ 0 w 21"/>
                  <a:gd name="T3" fmla="*/ 10 h 17"/>
                  <a:gd name="T4" fmla="*/ 3 w 21"/>
                  <a:gd name="T5" fmla="*/ 16 h 17"/>
                  <a:gd name="T6" fmla="*/ 20 w 21"/>
                  <a:gd name="T7" fmla="*/ 3 h 17"/>
                  <a:gd name="T8" fmla="*/ 1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7" y="0"/>
                    </a:moveTo>
                    <a:lnTo>
                      <a:pt x="0" y="10"/>
                    </a:lnTo>
                    <a:lnTo>
                      <a:pt x="3" y="16"/>
                    </a:lnTo>
                    <a:lnTo>
                      <a:pt x="20" y="3"/>
                    </a:lnTo>
                    <a:lnTo>
                      <a:pt x="17" y="0"/>
                    </a:lnTo>
                  </a:path>
                </a:pathLst>
              </a:custGeom>
              <a:solidFill>
                <a:srgbClr val="000000"/>
              </a:solidFill>
              <a:ln w="9525" cap="rnd">
                <a:noFill/>
                <a:round/>
                <a:headEnd/>
                <a:tailEnd/>
              </a:ln>
            </p:spPr>
            <p:txBody>
              <a:bodyPr/>
              <a:lstStyle/>
              <a:p>
                <a:endParaRPr lang="en-US"/>
              </a:p>
            </p:txBody>
          </p:sp>
          <p:sp>
            <p:nvSpPr>
              <p:cNvPr id="6846" name="Freeform 786"/>
              <p:cNvSpPr>
                <a:spLocks/>
              </p:cNvSpPr>
              <p:nvPr/>
            </p:nvSpPr>
            <p:spPr bwMode="auto">
              <a:xfrm>
                <a:off x="4832" y="3169"/>
                <a:ext cx="111" cy="198"/>
              </a:xfrm>
              <a:custGeom>
                <a:avLst/>
                <a:gdLst>
                  <a:gd name="T0" fmla="*/ 71 w 111"/>
                  <a:gd name="T1" fmla="*/ 12 h 198"/>
                  <a:gd name="T2" fmla="*/ 68 w 111"/>
                  <a:gd name="T3" fmla="*/ 30 h 198"/>
                  <a:gd name="T4" fmla="*/ 69 w 111"/>
                  <a:gd name="T5" fmla="*/ 54 h 198"/>
                  <a:gd name="T6" fmla="*/ 94 w 111"/>
                  <a:gd name="T7" fmla="*/ 122 h 198"/>
                  <a:gd name="T8" fmla="*/ 110 w 111"/>
                  <a:gd name="T9" fmla="*/ 159 h 198"/>
                  <a:gd name="T10" fmla="*/ 55 w 111"/>
                  <a:gd name="T11" fmla="*/ 194 h 198"/>
                  <a:gd name="T12" fmla="*/ 0 w 111"/>
                  <a:gd name="T13" fmla="*/ 197 h 198"/>
                  <a:gd name="T14" fmla="*/ 10 w 111"/>
                  <a:gd name="T15" fmla="*/ 191 h 198"/>
                  <a:gd name="T16" fmla="*/ 18 w 111"/>
                  <a:gd name="T17" fmla="*/ 181 h 198"/>
                  <a:gd name="T18" fmla="*/ 66 w 111"/>
                  <a:gd name="T19" fmla="*/ 172 h 198"/>
                  <a:gd name="T20" fmla="*/ 71 w 111"/>
                  <a:gd name="T21" fmla="*/ 157 h 198"/>
                  <a:gd name="T22" fmla="*/ 104 w 111"/>
                  <a:gd name="T23" fmla="*/ 154 h 198"/>
                  <a:gd name="T24" fmla="*/ 90 w 111"/>
                  <a:gd name="T25" fmla="*/ 131 h 198"/>
                  <a:gd name="T26" fmla="*/ 85 w 111"/>
                  <a:gd name="T27" fmla="*/ 122 h 198"/>
                  <a:gd name="T28" fmla="*/ 74 w 111"/>
                  <a:gd name="T29" fmla="*/ 107 h 198"/>
                  <a:gd name="T30" fmla="*/ 74 w 111"/>
                  <a:gd name="T31" fmla="*/ 74 h 198"/>
                  <a:gd name="T32" fmla="*/ 65 w 111"/>
                  <a:gd name="T33" fmla="*/ 75 h 198"/>
                  <a:gd name="T34" fmla="*/ 52 w 111"/>
                  <a:gd name="T35" fmla="*/ 64 h 198"/>
                  <a:gd name="T36" fmla="*/ 63 w 111"/>
                  <a:gd name="T37" fmla="*/ 35 h 198"/>
                  <a:gd name="T38" fmla="*/ 41 w 111"/>
                  <a:gd name="T39" fmla="*/ 70 h 198"/>
                  <a:gd name="T40" fmla="*/ 29 w 111"/>
                  <a:gd name="T41" fmla="*/ 96 h 198"/>
                  <a:gd name="T42" fmla="*/ 34 w 111"/>
                  <a:gd name="T43" fmla="*/ 114 h 198"/>
                  <a:gd name="T44" fmla="*/ 58 w 111"/>
                  <a:gd name="T45" fmla="*/ 99 h 198"/>
                  <a:gd name="T46" fmla="*/ 37 w 111"/>
                  <a:gd name="T47" fmla="*/ 119 h 198"/>
                  <a:gd name="T48" fmla="*/ 48 w 111"/>
                  <a:gd name="T49" fmla="*/ 122 h 198"/>
                  <a:gd name="T50" fmla="*/ 51 w 111"/>
                  <a:gd name="T51" fmla="*/ 132 h 198"/>
                  <a:gd name="T52" fmla="*/ 29 w 111"/>
                  <a:gd name="T53" fmla="*/ 141 h 198"/>
                  <a:gd name="T54" fmla="*/ 10 w 111"/>
                  <a:gd name="T55" fmla="*/ 147 h 198"/>
                  <a:gd name="T56" fmla="*/ 35 w 111"/>
                  <a:gd name="T57" fmla="*/ 132 h 198"/>
                  <a:gd name="T58" fmla="*/ 30 w 111"/>
                  <a:gd name="T59" fmla="*/ 119 h 198"/>
                  <a:gd name="T60" fmla="*/ 26 w 111"/>
                  <a:gd name="T61" fmla="*/ 104 h 198"/>
                  <a:gd name="T62" fmla="*/ 27 w 111"/>
                  <a:gd name="T63" fmla="*/ 72 h 198"/>
                  <a:gd name="T64" fmla="*/ 49 w 111"/>
                  <a:gd name="T65" fmla="*/ 15 h 198"/>
                  <a:gd name="T66" fmla="*/ 34 w 111"/>
                  <a:gd name="T67" fmla="*/ 65 h 198"/>
                  <a:gd name="T68" fmla="*/ 66 w 111"/>
                  <a:gd name="T69" fmla="*/ 29 h 198"/>
                  <a:gd name="T70" fmla="*/ 69 w 111"/>
                  <a:gd name="T71" fmla="*/ 10 h 1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1"/>
                  <a:gd name="T109" fmla="*/ 0 h 198"/>
                  <a:gd name="T110" fmla="*/ 111 w 111"/>
                  <a:gd name="T111" fmla="*/ 198 h 1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1" h="198">
                    <a:moveTo>
                      <a:pt x="63" y="0"/>
                    </a:moveTo>
                    <a:lnTo>
                      <a:pt x="71" y="12"/>
                    </a:lnTo>
                    <a:lnTo>
                      <a:pt x="71" y="23"/>
                    </a:lnTo>
                    <a:lnTo>
                      <a:pt x="68" y="30"/>
                    </a:lnTo>
                    <a:lnTo>
                      <a:pt x="74" y="47"/>
                    </a:lnTo>
                    <a:lnTo>
                      <a:pt x="69" y="54"/>
                    </a:lnTo>
                    <a:lnTo>
                      <a:pt x="77" y="57"/>
                    </a:lnTo>
                    <a:lnTo>
                      <a:pt x="94" y="122"/>
                    </a:lnTo>
                    <a:lnTo>
                      <a:pt x="110" y="134"/>
                    </a:lnTo>
                    <a:lnTo>
                      <a:pt x="110" y="159"/>
                    </a:lnTo>
                    <a:lnTo>
                      <a:pt x="96" y="177"/>
                    </a:lnTo>
                    <a:lnTo>
                      <a:pt x="55" y="194"/>
                    </a:lnTo>
                    <a:lnTo>
                      <a:pt x="17" y="194"/>
                    </a:lnTo>
                    <a:lnTo>
                      <a:pt x="0" y="197"/>
                    </a:lnTo>
                    <a:lnTo>
                      <a:pt x="8" y="186"/>
                    </a:lnTo>
                    <a:lnTo>
                      <a:pt x="10" y="191"/>
                    </a:lnTo>
                    <a:lnTo>
                      <a:pt x="17" y="187"/>
                    </a:lnTo>
                    <a:lnTo>
                      <a:pt x="18" y="181"/>
                    </a:lnTo>
                    <a:lnTo>
                      <a:pt x="22" y="186"/>
                    </a:lnTo>
                    <a:lnTo>
                      <a:pt x="66" y="172"/>
                    </a:lnTo>
                    <a:lnTo>
                      <a:pt x="60" y="157"/>
                    </a:lnTo>
                    <a:lnTo>
                      <a:pt x="71" y="157"/>
                    </a:lnTo>
                    <a:lnTo>
                      <a:pt x="82" y="163"/>
                    </a:lnTo>
                    <a:lnTo>
                      <a:pt x="104" y="154"/>
                    </a:lnTo>
                    <a:lnTo>
                      <a:pt x="104" y="141"/>
                    </a:lnTo>
                    <a:lnTo>
                      <a:pt x="90" y="131"/>
                    </a:lnTo>
                    <a:lnTo>
                      <a:pt x="73" y="134"/>
                    </a:lnTo>
                    <a:lnTo>
                      <a:pt x="85" y="122"/>
                    </a:lnTo>
                    <a:lnTo>
                      <a:pt x="85" y="112"/>
                    </a:lnTo>
                    <a:lnTo>
                      <a:pt x="74" y="107"/>
                    </a:lnTo>
                    <a:lnTo>
                      <a:pt x="79" y="90"/>
                    </a:lnTo>
                    <a:lnTo>
                      <a:pt x="74" y="74"/>
                    </a:lnTo>
                    <a:lnTo>
                      <a:pt x="51" y="87"/>
                    </a:lnTo>
                    <a:lnTo>
                      <a:pt x="65" y="75"/>
                    </a:lnTo>
                    <a:lnTo>
                      <a:pt x="65" y="58"/>
                    </a:lnTo>
                    <a:lnTo>
                      <a:pt x="52" y="64"/>
                    </a:lnTo>
                    <a:lnTo>
                      <a:pt x="68" y="48"/>
                    </a:lnTo>
                    <a:lnTo>
                      <a:pt x="63" y="35"/>
                    </a:lnTo>
                    <a:lnTo>
                      <a:pt x="41" y="60"/>
                    </a:lnTo>
                    <a:lnTo>
                      <a:pt x="41" y="70"/>
                    </a:lnTo>
                    <a:lnTo>
                      <a:pt x="32" y="85"/>
                    </a:lnTo>
                    <a:lnTo>
                      <a:pt x="29" y="96"/>
                    </a:lnTo>
                    <a:lnTo>
                      <a:pt x="37" y="100"/>
                    </a:lnTo>
                    <a:lnTo>
                      <a:pt x="34" y="114"/>
                    </a:lnTo>
                    <a:lnTo>
                      <a:pt x="46" y="104"/>
                    </a:lnTo>
                    <a:lnTo>
                      <a:pt x="58" y="99"/>
                    </a:lnTo>
                    <a:lnTo>
                      <a:pt x="48" y="107"/>
                    </a:lnTo>
                    <a:lnTo>
                      <a:pt x="37" y="119"/>
                    </a:lnTo>
                    <a:lnTo>
                      <a:pt x="37" y="129"/>
                    </a:lnTo>
                    <a:lnTo>
                      <a:pt x="48" y="122"/>
                    </a:lnTo>
                    <a:lnTo>
                      <a:pt x="65" y="134"/>
                    </a:lnTo>
                    <a:lnTo>
                      <a:pt x="51" y="132"/>
                    </a:lnTo>
                    <a:lnTo>
                      <a:pt x="40" y="134"/>
                    </a:lnTo>
                    <a:lnTo>
                      <a:pt x="29" y="141"/>
                    </a:lnTo>
                    <a:lnTo>
                      <a:pt x="12" y="149"/>
                    </a:lnTo>
                    <a:lnTo>
                      <a:pt x="10" y="147"/>
                    </a:lnTo>
                    <a:lnTo>
                      <a:pt x="29" y="138"/>
                    </a:lnTo>
                    <a:lnTo>
                      <a:pt x="35" y="132"/>
                    </a:lnTo>
                    <a:lnTo>
                      <a:pt x="29" y="127"/>
                    </a:lnTo>
                    <a:lnTo>
                      <a:pt x="30" y="119"/>
                    </a:lnTo>
                    <a:lnTo>
                      <a:pt x="26" y="116"/>
                    </a:lnTo>
                    <a:lnTo>
                      <a:pt x="26" y="104"/>
                    </a:lnTo>
                    <a:lnTo>
                      <a:pt x="19" y="102"/>
                    </a:lnTo>
                    <a:lnTo>
                      <a:pt x="27" y="72"/>
                    </a:lnTo>
                    <a:lnTo>
                      <a:pt x="35" y="47"/>
                    </a:lnTo>
                    <a:lnTo>
                      <a:pt x="49" y="15"/>
                    </a:lnTo>
                    <a:lnTo>
                      <a:pt x="37" y="45"/>
                    </a:lnTo>
                    <a:lnTo>
                      <a:pt x="34" y="65"/>
                    </a:lnTo>
                    <a:lnTo>
                      <a:pt x="48" y="47"/>
                    </a:lnTo>
                    <a:lnTo>
                      <a:pt x="66" y="29"/>
                    </a:lnTo>
                    <a:lnTo>
                      <a:pt x="69" y="19"/>
                    </a:lnTo>
                    <a:lnTo>
                      <a:pt x="69" y="10"/>
                    </a:lnTo>
                    <a:lnTo>
                      <a:pt x="63" y="0"/>
                    </a:lnTo>
                  </a:path>
                </a:pathLst>
              </a:custGeom>
              <a:solidFill>
                <a:srgbClr val="000000"/>
              </a:solidFill>
              <a:ln w="9525" cap="rnd">
                <a:noFill/>
                <a:round/>
                <a:headEnd/>
                <a:tailEnd/>
              </a:ln>
            </p:spPr>
            <p:txBody>
              <a:bodyPr/>
              <a:lstStyle/>
              <a:p>
                <a:endParaRPr lang="en-US"/>
              </a:p>
            </p:txBody>
          </p:sp>
          <p:sp>
            <p:nvSpPr>
              <p:cNvPr id="6847" name="Freeform 787"/>
              <p:cNvSpPr>
                <a:spLocks/>
              </p:cNvSpPr>
              <p:nvPr/>
            </p:nvSpPr>
            <p:spPr bwMode="auto">
              <a:xfrm>
                <a:off x="4753" y="3269"/>
                <a:ext cx="17" cy="17"/>
              </a:xfrm>
              <a:custGeom>
                <a:avLst/>
                <a:gdLst>
                  <a:gd name="T0" fmla="*/ 11 w 17"/>
                  <a:gd name="T1" fmla="*/ 1 h 17"/>
                  <a:gd name="T2" fmla="*/ 7 w 17"/>
                  <a:gd name="T3" fmla="*/ 1 h 17"/>
                  <a:gd name="T4" fmla="*/ 3 w 17"/>
                  <a:gd name="T5" fmla="*/ 2 h 17"/>
                  <a:gd name="T6" fmla="*/ 3 w 17"/>
                  <a:gd name="T7" fmla="*/ 8 h 17"/>
                  <a:gd name="T8" fmla="*/ 9 w 17"/>
                  <a:gd name="T9" fmla="*/ 11 h 17"/>
                  <a:gd name="T10" fmla="*/ 16 w 17"/>
                  <a:gd name="T11" fmla="*/ 8 h 17"/>
                  <a:gd name="T12" fmla="*/ 9 w 17"/>
                  <a:gd name="T13" fmla="*/ 16 h 17"/>
                  <a:gd name="T14" fmla="*/ 2 w 17"/>
                  <a:gd name="T15" fmla="*/ 11 h 17"/>
                  <a:gd name="T16" fmla="*/ 0 w 17"/>
                  <a:gd name="T17" fmla="*/ 8 h 17"/>
                  <a:gd name="T18" fmla="*/ 2 w 17"/>
                  <a:gd name="T19" fmla="*/ 1 h 17"/>
                  <a:gd name="T20" fmla="*/ 7 w 17"/>
                  <a:gd name="T21" fmla="*/ 0 h 17"/>
                  <a:gd name="T22" fmla="*/ 11 w 17"/>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1" y="1"/>
                    </a:moveTo>
                    <a:lnTo>
                      <a:pt x="7" y="1"/>
                    </a:lnTo>
                    <a:lnTo>
                      <a:pt x="3" y="2"/>
                    </a:lnTo>
                    <a:lnTo>
                      <a:pt x="3" y="8"/>
                    </a:lnTo>
                    <a:lnTo>
                      <a:pt x="9" y="11"/>
                    </a:lnTo>
                    <a:lnTo>
                      <a:pt x="16" y="8"/>
                    </a:lnTo>
                    <a:lnTo>
                      <a:pt x="9" y="16"/>
                    </a:lnTo>
                    <a:lnTo>
                      <a:pt x="2" y="11"/>
                    </a:lnTo>
                    <a:lnTo>
                      <a:pt x="0" y="8"/>
                    </a:lnTo>
                    <a:lnTo>
                      <a:pt x="2" y="1"/>
                    </a:lnTo>
                    <a:lnTo>
                      <a:pt x="7" y="0"/>
                    </a:lnTo>
                    <a:lnTo>
                      <a:pt x="11" y="1"/>
                    </a:lnTo>
                  </a:path>
                </a:pathLst>
              </a:custGeom>
              <a:solidFill>
                <a:srgbClr val="000000"/>
              </a:solidFill>
              <a:ln w="9525" cap="rnd">
                <a:noFill/>
                <a:round/>
                <a:headEnd/>
                <a:tailEnd/>
              </a:ln>
            </p:spPr>
            <p:txBody>
              <a:bodyPr/>
              <a:lstStyle/>
              <a:p>
                <a:endParaRPr lang="en-US"/>
              </a:p>
            </p:txBody>
          </p:sp>
          <p:sp>
            <p:nvSpPr>
              <p:cNvPr id="6848" name="Freeform 788"/>
              <p:cNvSpPr>
                <a:spLocks/>
              </p:cNvSpPr>
              <p:nvPr/>
            </p:nvSpPr>
            <p:spPr bwMode="auto">
              <a:xfrm>
                <a:off x="4767" y="3202"/>
                <a:ext cx="17" cy="44"/>
              </a:xfrm>
              <a:custGeom>
                <a:avLst/>
                <a:gdLst>
                  <a:gd name="T0" fmla="*/ 0 w 17"/>
                  <a:gd name="T1" fmla="*/ 0 h 44"/>
                  <a:gd name="T2" fmla="*/ 16 w 17"/>
                  <a:gd name="T3" fmla="*/ 33 h 44"/>
                  <a:gd name="T4" fmla="*/ 13 w 17"/>
                  <a:gd name="T5" fmla="*/ 43 h 44"/>
                  <a:gd name="T6" fmla="*/ 0 w 17"/>
                  <a:gd name="T7" fmla="*/ 1 h 44"/>
                  <a:gd name="T8" fmla="*/ 0 w 17"/>
                  <a:gd name="T9" fmla="*/ 0 h 44"/>
                  <a:gd name="T10" fmla="*/ 0 60000 65536"/>
                  <a:gd name="T11" fmla="*/ 0 60000 65536"/>
                  <a:gd name="T12" fmla="*/ 0 60000 65536"/>
                  <a:gd name="T13" fmla="*/ 0 60000 65536"/>
                  <a:gd name="T14" fmla="*/ 0 60000 65536"/>
                  <a:gd name="T15" fmla="*/ 0 w 17"/>
                  <a:gd name="T16" fmla="*/ 0 h 44"/>
                  <a:gd name="T17" fmla="*/ 17 w 17"/>
                  <a:gd name="T18" fmla="*/ 44 h 44"/>
                </a:gdLst>
                <a:ahLst/>
                <a:cxnLst>
                  <a:cxn ang="T10">
                    <a:pos x="T0" y="T1"/>
                  </a:cxn>
                  <a:cxn ang="T11">
                    <a:pos x="T2" y="T3"/>
                  </a:cxn>
                  <a:cxn ang="T12">
                    <a:pos x="T4" y="T5"/>
                  </a:cxn>
                  <a:cxn ang="T13">
                    <a:pos x="T6" y="T7"/>
                  </a:cxn>
                  <a:cxn ang="T14">
                    <a:pos x="T8" y="T9"/>
                  </a:cxn>
                </a:cxnLst>
                <a:rect l="T15" t="T16" r="T17" b="T18"/>
                <a:pathLst>
                  <a:path w="17" h="44">
                    <a:moveTo>
                      <a:pt x="0" y="0"/>
                    </a:moveTo>
                    <a:lnTo>
                      <a:pt x="16" y="33"/>
                    </a:lnTo>
                    <a:lnTo>
                      <a:pt x="13" y="43"/>
                    </a:lnTo>
                    <a:lnTo>
                      <a:pt x="0" y="1"/>
                    </a:lnTo>
                    <a:lnTo>
                      <a:pt x="0" y="0"/>
                    </a:lnTo>
                  </a:path>
                </a:pathLst>
              </a:custGeom>
              <a:solidFill>
                <a:srgbClr val="000000"/>
              </a:solidFill>
              <a:ln w="9525" cap="rnd">
                <a:noFill/>
                <a:round/>
                <a:headEnd/>
                <a:tailEnd/>
              </a:ln>
            </p:spPr>
            <p:txBody>
              <a:bodyPr/>
              <a:lstStyle/>
              <a:p>
                <a:endParaRPr lang="en-US"/>
              </a:p>
            </p:txBody>
          </p:sp>
          <p:sp>
            <p:nvSpPr>
              <p:cNvPr id="6849" name="Freeform 789"/>
              <p:cNvSpPr>
                <a:spLocks/>
              </p:cNvSpPr>
              <p:nvPr/>
            </p:nvSpPr>
            <p:spPr bwMode="auto">
              <a:xfrm>
                <a:off x="4747" y="3333"/>
                <a:ext cx="93" cy="44"/>
              </a:xfrm>
              <a:custGeom>
                <a:avLst/>
                <a:gdLst>
                  <a:gd name="T0" fmla="*/ 0 w 93"/>
                  <a:gd name="T1" fmla="*/ 38 h 44"/>
                  <a:gd name="T2" fmla="*/ 19 w 93"/>
                  <a:gd name="T3" fmla="*/ 10 h 44"/>
                  <a:gd name="T4" fmla="*/ 43 w 93"/>
                  <a:gd name="T5" fmla="*/ 0 h 44"/>
                  <a:gd name="T6" fmla="*/ 24 w 93"/>
                  <a:gd name="T7" fmla="*/ 12 h 44"/>
                  <a:gd name="T8" fmla="*/ 29 w 93"/>
                  <a:gd name="T9" fmla="*/ 20 h 44"/>
                  <a:gd name="T10" fmla="*/ 44 w 93"/>
                  <a:gd name="T11" fmla="*/ 9 h 44"/>
                  <a:gd name="T12" fmla="*/ 33 w 93"/>
                  <a:gd name="T13" fmla="*/ 20 h 44"/>
                  <a:gd name="T14" fmla="*/ 16 w 93"/>
                  <a:gd name="T15" fmla="*/ 33 h 44"/>
                  <a:gd name="T16" fmla="*/ 24 w 93"/>
                  <a:gd name="T17" fmla="*/ 40 h 44"/>
                  <a:gd name="T18" fmla="*/ 35 w 93"/>
                  <a:gd name="T19" fmla="*/ 33 h 44"/>
                  <a:gd name="T20" fmla="*/ 52 w 93"/>
                  <a:gd name="T21" fmla="*/ 23 h 44"/>
                  <a:gd name="T22" fmla="*/ 35 w 93"/>
                  <a:gd name="T23" fmla="*/ 35 h 44"/>
                  <a:gd name="T24" fmla="*/ 39 w 93"/>
                  <a:gd name="T25" fmla="*/ 42 h 44"/>
                  <a:gd name="T26" fmla="*/ 50 w 93"/>
                  <a:gd name="T27" fmla="*/ 37 h 44"/>
                  <a:gd name="T28" fmla="*/ 66 w 93"/>
                  <a:gd name="T29" fmla="*/ 30 h 44"/>
                  <a:gd name="T30" fmla="*/ 83 w 93"/>
                  <a:gd name="T31" fmla="*/ 30 h 44"/>
                  <a:gd name="T32" fmla="*/ 92 w 93"/>
                  <a:gd name="T33" fmla="*/ 27 h 44"/>
                  <a:gd name="T34" fmla="*/ 83 w 93"/>
                  <a:gd name="T35" fmla="*/ 35 h 44"/>
                  <a:gd name="T36" fmla="*/ 66 w 93"/>
                  <a:gd name="T37" fmla="*/ 35 h 44"/>
                  <a:gd name="T38" fmla="*/ 49 w 93"/>
                  <a:gd name="T39" fmla="*/ 42 h 44"/>
                  <a:gd name="T40" fmla="*/ 35 w 93"/>
                  <a:gd name="T41" fmla="*/ 43 h 44"/>
                  <a:gd name="T42" fmla="*/ 29 w 93"/>
                  <a:gd name="T43" fmla="*/ 38 h 44"/>
                  <a:gd name="T44" fmla="*/ 19 w 93"/>
                  <a:gd name="T45" fmla="*/ 43 h 44"/>
                  <a:gd name="T46" fmla="*/ 13 w 93"/>
                  <a:gd name="T47" fmla="*/ 38 h 44"/>
                  <a:gd name="T48" fmla="*/ 4 w 93"/>
                  <a:gd name="T49" fmla="*/ 43 h 44"/>
                  <a:gd name="T50" fmla="*/ 0 w 93"/>
                  <a:gd name="T51" fmla="*/ 42 h 44"/>
                  <a:gd name="T52" fmla="*/ 0 w 93"/>
                  <a:gd name="T53" fmla="*/ 38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
                  <a:gd name="T82" fmla="*/ 0 h 44"/>
                  <a:gd name="T83" fmla="*/ 93 w 93"/>
                  <a:gd name="T84" fmla="*/ 44 h 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 h="44">
                    <a:moveTo>
                      <a:pt x="0" y="38"/>
                    </a:moveTo>
                    <a:lnTo>
                      <a:pt x="19" y="10"/>
                    </a:lnTo>
                    <a:lnTo>
                      <a:pt x="43" y="0"/>
                    </a:lnTo>
                    <a:lnTo>
                      <a:pt x="24" y="12"/>
                    </a:lnTo>
                    <a:lnTo>
                      <a:pt x="29" y="20"/>
                    </a:lnTo>
                    <a:lnTo>
                      <a:pt x="44" y="9"/>
                    </a:lnTo>
                    <a:lnTo>
                      <a:pt x="33" y="20"/>
                    </a:lnTo>
                    <a:lnTo>
                      <a:pt x="16" y="33"/>
                    </a:lnTo>
                    <a:lnTo>
                      <a:pt x="24" y="40"/>
                    </a:lnTo>
                    <a:lnTo>
                      <a:pt x="35" y="33"/>
                    </a:lnTo>
                    <a:lnTo>
                      <a:pt x="52" y="23"/>
                    </a:lnTo>
                    <a:lnTo>
                      <a:pt x="35" y="35"/>
                    </a:lnTo>
                    <a:lnTo>
                      <a:pt x="39" y="42"/>
                    </a:lnTo>
                    <a:lnTo>
                      <a:pt x="50" y="37"/>
                    </a:lnTo>
                    <a:lnTo>
                      <a:pt x="66" y="30"/>
                    </a:lnTo>
                    <a:lnTo>
                      <a:pt x="83" y="30"/>
                    </a:lnTo>
                    <a:lnTo>
                      <a:pt x="92" y="27"/>
                    </a:lnTo>
                    <a:lnTo>
                      <a:pt x="83" y="35"/>
                    </a:lnTo>
                    <a:lnTo>
                      <a:pt x="66" y="35"/>
                    </a:lnTo>
                    <a:lnTo>
                      <a:pt x="49" y="42"/>
                    </a:lnTo>
                    <a:lnTo>
                      <a:pt x="35" y="43"/>
                    </a:lnTo>
                    <a:lnTo>
                      <a:pt x="29" y="38"/>
                    </a:lnTo>
                    <a:lnTo>
                      <a:pt x="19" y="43"/>
                    </a:lnTo>
                    <a:lnTo>
                      <a:pt x="13" y="38"/>
                    </a:lnTo>
                    <a:lnTo>
                      <a:pt x="4" y="43"/>
                    </a:lnTo>
                    <a:lnTo>
                      <a:pt x="0" y="42"/>
                    </a:lnTo>
                    <a:lnTo>
                      <a:pt x="0" y="38"/>
                    </a:lnTo>
                  </a:path>
                </a:pathLst>
              </a:custGeom>
              <a:solidFill>
                <a:srgbClr val="000000"/>
              </a:solidFill>
              <a:ln w="9525" cap="rnd">
                <a:noFill/>
                <a:round/>
                <a:headEnd/>
                <a:tailEnd/>
              </a:ln>
            </p:spPr>
            <p:txBody>
              <a:bodyPr/>
              <a:lstStyle/>
              <a:p>
                <a:endParaRPr lang="en-US"/>
              </a:p>
            </p:txBody>
          </p:sp>
          <p:sp>
            <p:nvSpPr>
              <p:cNvPr id="6850" name="Freeform 790"/>
              <p:cNvSpPr>
                <a:spLocks/>
              </p:cNvSpPr>
              <p:nvPr/>
            </p:nvSpPr>
            <p:spPr bwMode="auto">
              <a:xfrm>
                <a:off x="4921" y="3337"/>
                <a:ext cx="185" cy="17"/>
              </a:xfrm>
              <a:custGeom>
                <a:avLst/>
                <a:gdLst>
                  <a:gd name="T0" fmla="*/ 184 w 185"/>
                  <a:gd name="T1" fmla="*/ 16 h 17"/>
                  <a:gd name="T2" fmla="*/ 178 w 185"/>
                  <a:gd name="T3" fmla="*/ 0 h 17"/>
                  <a:gd name="T4" fmla="*/ 0 w 185"/>
                  <a:gd name="T5" fmla="*/ 0 h 17"/>
                  <a:gd name="T6" fmla="*/ 0 60000 65536"/>
                  <a:gd name="T7" fmla="*/ 0 60000 65536"/>
                  <a:gd name="T8" fmla="*/ 0 60000 65536"/>
                  <a:gd name="T9" fmla="*/ 0 w 185"/>
                  <a:gd name="T10" fmla="*/ 0 h 17"/>
                  <a:gd name="T11" fmla="*/ 185 w 185"/>
                  <a:gd name="T12" fmla="*/ 17 h 17"/>
                </a:gdLst>
                <a:ahLst/>
                <a:cxnLst>
                  <a:cxn ang="T6">
                    <a:pos x="T0" y="T1"/>
                  </a:cxn>
                  <a:cxn ang="T7">
                    <a:pos x="T2" y="T3"/>
                  </a:cxn>
                  <a:cxn ang="T8">
                    <a:pos x="T4" y="T5"/>
                  </a:cxn>
                </a:cxnLst>
                <a:rect l="T9" t="T10" r="T11" b="T12"/>
                <a:pathLst>
                  <a:path w="185" h="17">
                    <a:moveTo>
                      <a:pt x="184" y="16"/>
                    </a:moveTo>
                    <a:lnTo>
                      <a:pt x="178" y="0"/>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6851" name="Line 791"/>
              <p:cNvSpPr>
                <a:spLocks noChangeShapeType="1"/>
              </p:cNvSpPr>
              <p:nvPr/>
            </p:nvSpPr>
            <p:spPr bwMode="auto">
              <a:xfrm flipH="1">
                <a:off x="4476" y="3337"/>
                <a:ext cx="6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852" name="Line 792"/>
              <p:cNvSpPr>
                <a:spLocks noChangeShapeType="1"/>
              </p:cNvSpPr>
              <p:nvPr/>
            </p:nvSpPr>
            <p:spPr bwMode="auto">
              <a:xfrm flipH="1">
                <a:off x="4722" y="3348"/>
                <a:ext cx="2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853" name="Freeform 793"/>
              <p:cNvSpPr>
                <a:spLocks/>
              </p:cNvSpPr>
              <p:nvPr/>
            </p:nvSpPr>
            <p:spPr bwMode="auto">
              <a:xfrm>
                <a:off x="4597" y="3363"/>
                <a:ext cx="257" cy="32"/>
              </a:xfrm>
              <a:custGeom>
                <a:avLst/>
                <a:gdLst>
                  <a:gd name="T0" fmla="*/ 21 w 257"/>
                  <a:gd name="T1" fmla="*/ 5 h 32"/>
                  <a:gd name="T2" fmla="*/ 0 w 257"/>
                  <a:gd name="T3" fmla="*/ 31 h 32"/>
                  <a:gd name="T4" fmla="*/ 256 w 257"/>
                  <a:gd name="T5" fmla="*/ 31 h 32"/>
                  <a:gd name="T6" fmla="*/ 249 w 257"/>
                  <a:gd name="T7" fmla="*/ 0 h 32"/>
                  <a:gd name="T8" fmla="*/ 0 60000 65536"/>
                  <a:gd name="T9" fmla="*/ 0 60000 65536"/>
                  <a:gd name="T10" fmla="*/ 0 60000 65536"/>
                  <a:gd name="T11" fmla="*/ 0 60000 65536"/>
                  <a:gd name="T12" fmla="*/ 0 w 257"/>
                  <a:gd name="T13" fmla="*/ 0 h 32"/>
                  <a:gd name="T14" fmla="*/ 257 w 257"/>
                  <a:gd name="T15" fmla="*/ 32 h 32"/>
                </a:gdLst>
                <a:ahLst/>
                <a:cxnLst>
                  <a:cxn ang="T8">
                    <a:pos x="T0" y="T1"/>
                  </a:cxn>
                  <a:cxn ang="T9">
                    <a:pos x="T2" y="T3"/>
                  </a:cxn>
                  <a:cxn ang="T10">
                    <a:pos x="T4" y="T5"/>
                  </a:cxn>
                  <a:cxn ang="T11">
                    <a:pos x="T6" y="T7"/>
                  </a:cxn>
                </a:cxnLst>
                <a:rect l="T12" t="T13" r="T14" b="T15"/>
                <a:pathLst>
                  <a:path w="257" h="32">
                    <a:moveTo>
                      <a:pt x="21" y="5"/>
                    </a:moveTo>
                    <a:lnTo>
                      <a:pt x="0" y="31"/>
                    </a:lnTo>
                    <a:lnTo>
                      <a:pt x="256" y="31"/>
                    </a:lnTo>
                    <a:lnTo>
                      <a:pt x="249" y="0"/>
                    </a:lnTo>
                  </a:path>
                </a:pathLst>
              </a:custGeom>
              <a:noFill/>
              <a:ln w="12700" cap="rnd">
                <a:solidFill>
                  <a:srgbClr val="000000"/>
                </a:solidFill>
                <a:round/>
                <a:headEnd type="none" w="sm" len="sm"/>
                <a:tailEnd type="none" w="sm" len="sm"/>
              </a:ln>
            </p:spPr>
            <p:txBody>
              <a:bodyPr/>
              <a:lstStyle/>
              <a:p>
                <a:endParaRPr lang="en-US"/>
              </a:p>
            </p:txBody>
          </p:sp>
          <p:sp>
            <p:nvSpPr>
              <p:cNvPr id="6854" name="Freeform 794"/>
              <p:cNvSpPr>
                <a:spLocks/>
              </p:cNvSpPr>
              <p:nvPr/>
            </p:nvSpPr>
            <p:spPr bwMode="auto">
              <a:xfrm>
                <a:off x="4317" y="3459"/>
                <a:ext cx="268" cy="140"/>
              </a:xfrm>
              <a:custGeom>
                <a:avLst/>
                <a:gdLst>
                  <a:gd name="T0" fmla="*/ 0 w 268"/>
                  <a:gd name="T1" fmla="*/ 106 h 140"/>
                  <a:gd name="T2" fmla="*/ 33 w 268"/>
                  <a:gd name="T3" fmla="*/ 139 h 140"/>
                  <a:gd name="T4" fmla="*/ 267 w 268"/>
                  <a:gd name="T5" fmla="*/ 67 h 140"/>
                  <a:gd name="T6" fmla="*/ 148 w 268"/>
                  <a:gd name="T7" fmla="*/ 0 h 140"/>
                  <a:gd name="T8" fmla="*/ 116 w 268"/>
                  <a:gd name="T9" fmla="*/ 7 h 140"/>
                  <a:gd name="T10" fmla="*/ 0 60000 65536"/>
                  <a:gd name="T11" fmla="*/ 0 60000 65536"/>
                  <a:gd name="T12" fmla="*/ 0 60000 65536"/>
                  <a:gd name="T13" fmla="*/ 0 60000 65536"/>
                  <a:gd name="T14" fmla="*/ 0 60000 65536"/>
                  <a:gd name="T15" fmla="*/ 0 w 268"/>
                  <a:gd name="T16" fmla="*/ 0 h 140"/>
                  <a:gd name="T17" fmla="*/ 268 w 268"/>
                  <a:gd name="T18" fmla="*/ 140 h 140"/>
                </a:gdLst>
                <a:ahLst/>
                <a:cxnLst>
                  <a:cxn ang="T10">
                    <a:pos x="T0" y="T1"/>
                  </a:cxn>
                  <a:cxn ang="T11">
                    <a:pos x="T2" y="T3"/>
                  </a:cxn>
                  <a:cxn ang="T12">
                    <a:pos x="T4" y="T5"/>
                  </a:cxn>
                  <a:cxn ang="T13">
                    <a:pos x="T6" y="T7"/>
                  </a:cxn>
                  <a:cxn ang="T14">
                    <a:pos x="T8" y="T9"/>
                  </a:cxn>
                </a:cxnLst>
                <a:rect l="T15" t="T16" r="T17" b="T18"/>
                <a:pathLst>
                  <a:path w="268" h="140">
                    <a:moveTo>
                      <a:pt x="0" y="106"/>
                    </a:moveTo>
                    <a:lnTo>
                      <a:pt x="33" y="139"/>
                    </a:lnTo>
                    <a:lnTo>
                      <a:pt x="267" y="67"/>
                    </a:lnTo>
                    <a:lnTo>
                      <a:pt x="148" y="0"/>
                    </a:lnTo>
                    <a:lnTo>
                      <a:pt x="116" y="7"/>
                    </a:lnTo>
                  </a:path>
                </a:pathLst>
              </a:custGeom>
              <a:noFill/>
              <a:ln w="12700" cap="rnd">
                <a:solidFill>
                  <a:srgbClr val="000000"/>
                </a:solidFill>
                <a:round/>
                <a:headEnd type="none" w="sm" len="sm"/>
                <a:tailEnd type="none" w="sm" len="sm"/>
              </a:ln>
            </p:spPr>
            <p:txBody>
              <a:bodyPr/>
              <a:lstStyle/>
              <a:p>
                <a:endParaRPr lang="en-US"/>
              </a:p>
            </p:txBody>
          </p:sp>
          <p:sp>
            <p:nvSpPr>
              <p:cNvPr id="6855" name="Freeform 795"/>
              <p:cNvSpPr>
                <a:spLocks/>
              </p:cNvSpPr>
              <p:nvPr/>
            </p:nvSpPr>
            <p:spPr bwMode="auto">
              <a:xfrm>
                <a:off x="4447" y="3369"/>
                <a:ext cx="73" cy="29"/>
              </a:xfrm>
              <a:custGeom>
                <a:avLst/>
                <a:gdLst>
                  <a:gd name="T0" fmla="*/ 0 w 73"/>
                  <a:gd name="T1" fmla="*/ 0 h 29"/>
                  <a:gd name="T2" fmla="*/ 72 w 73"/>
                  <a:gd name="T3" fmla="*/ 0 h 29"/>
                  <a:gd name="T4" fmla="*/ 54 w 73"/>
                  <a:gd name="T5" fmla="*/ 28 h 29"/>
                  <a:gd name="T6" fmla="*/ 0 60000 65536"/>
                  <a:gd name="T7" fmla="*/ 0 60000 65536"/>
                  <a:gd name="T8" fmla="*/ 0 60000 65536"/>
                  <a:gd name="T9" fmla="*/ 0 w 73"/>
                  <a:gd name="T10" fmla="*/ 0 h 29"/>
                  <a:gd name="T11" fmla="*/ 73 w 73"/>
                  <a:gd name="T12" fmla="*/ 29 h 29"/>
                </a:gdLst>
                <a:ahLst/>
                <a:cxnLst>
                  <a:cxn ang="T6">
                    <a:pos x="T0" y="T1"/>
                  </a:cxn>
                  <a:cxn ang="T7">
                    <a:pos x="T2" y="T3"/>
                  </a:cxn>
                  <a:cxn ang="T8">
                    <a:pos x="T4" y="T5"/>
                  </a:cxn>
                </a:cxnLst>
                <a:rect l="T9" t="T10" r="T11" b="T12"/>
                <a:pathLst>
                  <a:path w="73" h="29">
                    <a:moveTo>
                      <a:pt x="0" y="0"/>
                    </a:moveTo>
                    <a:lnTo>
                      <a:pt x="72" y="0"/>
                    </a:lnTo>
                    <a:lnTo>
                      <a:pt x="54" y="28"/>
                    </a:lnTo>
                  </a:path>
                </a:pathLst>
              </a:custGeom>
              <a:noFill/>
              <a:ln w="12700" cap="rnd">
                <a:solidFill>
                  <a:srgbClr val="000000"/>
                </a:solidFill>
                <a:round/>
                <a:headEnd type="none" w="sm" len="sm"/>
                <a:tailEnd type="none" w="sm" len="sm"/>
              </a:ln>
            </p:spPr>
            <p:txBody>
              <a:bodyPr/>
              <a:lstStyle/>
              <a:p>
                <a:endParaRPr lang="en-US"/>
              </a:p>
            </p:txBody>
          </p:sp>
          <p:sp>
            <p:nvSpPr>
              <p:cNvPr id="6856" name="Freeform 796"/>
              <p:cNvSpPr>
                <a:spLocks/>
              </p:cNvSpPr>
              <p:nvPr/>
            </p:nvSpPr>
            <p:spPr bwMode="auto">
              <a:xfrm>
                <a:off x="4219" y="3559"/>
                <a:ext cx="262" cy="70"/>
              </a:xfrm>
              <a:custGeom>
                <a:avLst/>
                <a:gdLst>
                  <a:gd name="T0" fmla="*/ 21 w 262"/>
                  <a:gd name="T1" fmla="*/ 18 h 70"/>
                  <a:gd name="T2" fmla="*/ 0 w 262"/>
                  <a:gd name="T3" fmla="*/ 39 h 70"/>
                  <a:gd name="T4" fmla="*/ 222 w 262"/>
                  <a:gd name="T5" fmla="*/ 69 h 70"/>
                  <a:gd name="T6" fmla="*/ 261 w 262"/>
                  <a:gd name="T7" fmla="*/ 0 h 70"/>
                  <a:gd name="T8" fmla="*/ 0 60000 65536"/>
                  <a:gd name="T9" fmla="*/ 0 60000 65536"/>
                  <a:gd name="T10" fmla="*/ 0 60000 65536"/>
                  <a:gd name="T11" fmla="*/ 0 60000 65536"/>
                  <a:gd name="T12" fmla="*/ 0 w 262"/>
                  <a:gd name="T13" fmla="*/ 0 h 70"/>
                  <a:gd name="T14" fmla="*/ 262 w 262"/>
                  <a:gd name="T15" fmla="*/ 70 h 70"/>
                </a:gdLst>
                <a:ahLst/>
                <a:cxnLst>
                  <a:cxn ang="T8">
                    <a:pos x="T0" y="T1"/>
                  </a:cxn>
                  <a:cxn ang="T9">
                    <a:pos x="T2" y="T3"/>
                  </a:cxn>
                  <a:cxn ang="T10">
                    <a:pos x="T4" y="T5"/>
                  </a:cxn>
                  <a:cxn ang="T11">
                    <a:pos x="T6" y="T7"/>
                  </a:cxn>
                </a:cxnLst>
                <a:rect l="T12" t="T13" r="T14" b="T15"/>
                <a:pathLst>
                  <a:path w="262" h="70">
                    <a:moveTo>
                      <a:pt x="21" y="18"/>
                    </a:moveTo>
                    <a:lnTo>
                      <a:pt x="0" y="39"/>
                    </a:lnTo>
                    <a:lnTo>
                      <a:pt x="222" y="69"/>
                    </a:lnTo>
                    <a:lnTo>
                      <a:pt x="261" y="0"/>
                    </a:lnTo>
                  </a:path>
                </a:pathLst>
              </a:custGeom>
              <a:noFill/>
              <a:ln w="12700" cap="rnd">
                <a:solidFill>
                  <a:srgbClr val="000000"/>
                </a:solidFill>
                <a:round/>
                <a:headEnd type="none" w="sm" len="sm"/>
                <a:tailEnd type="none" w="sm" len="sm"/>
              </a:ln>
            </p:spPr>
            <p:txBody>
              <a:bodyPr/>
              <a:lstStyle/>
              <a:p>
                <a:endParaRPr lang="en-US"/>
              </a:p>
            </p:txBody>
          </p:sp>
          <p:sp>
            <p:nvSpPr>
              <p:cNvPr id="6857" name="Freeform 797"/>
              <p:cNvSpPr>
                <a:spLocks/>
              </p:cNvSpPr>
              <p:nvPr/>
            </p:nvSpPr>
            <p:spPr bwMode="auto">
              <a:xfrm>
                <a:off x="4227" y="3556"/>
                <a:ext cx="268" cy="82"/>
              </a:xfrm>
              <a:custGeom>
                <a:avLst/>
                <a:gdLst>
                  <a:gd name="T0" fmla="*/ 5 w 268"/>
                  <a:gd name="T1" fmla="*/ 44 h 82"/>
                  <a:gd name="T2" fmla="*/ 0 w 268"/>
                  <a:gd name="T3" fmla="*/ 51 h 82"/>
                  <a:gd name="T4" fmla="*/ 219 w 268"/>
                  <a:gd name="T5" fmla="*/ 81 h 82"/>
                  <a:gd name="T6" fmla="*/ 267 w 268"/>
                  <a:gd name="T7" fmla="*/ 0 h 82"/>
                  <a:gd name="T8" fmla="*/ 0 60000 65536"/>
                  <a:gd name="T9" fmla="*/ 0 60000 65536"/>
                  <a:gd name="T10" fmla="*/ 0 60000 65536"/>
                  <a:gd name="T11" fmla="*/ 0 60000 65536"/>
                  <a:gd name="T12" fmla="*/ 0 w 268"/>
                  <a:gd name="T13" fmla="*/ 0 h 82"/>
                  <a:gd name="T14" fmla="*/ 268 w 268"/>
                  <a:gd name="T15" fmla="*/ 82 h 82"/>
                </a:gdLst>
                <a:ahLst/>
                <a:cxnLst>
                  <a:cxn ang="T8">
                    <a:pos x="T0" y="T1"/>
                  </a:cxn>
                  <a:cxn ang="T9">
                    <a:pos x="T2" y="T3"/>
                  </a:cxn>
                  <a:cxn ang="T10">
                    <a:pos x="T4" y="T5"/>
                  </a:cxn>
                  <a:cxn ang="T11">
                    <a:pos x="T6" y="T7"/>
                  </a:cxn>
                </a:cxnLst>
                <a:rect l="T12" t="T13" r="T14" b="T15"/>
                <a:pathLst>
                  <a:path w="268" h="82">
                    <a:moveTo>
                      <a:pt x="5" y="44"/>
                    </a:moveTo>
                    <a:lnTo>
                      <a:pt x="0" y="51"/>
                    </a:lnTo>
                    <a:lnTo>
                      <a:pt x="219" y="81"/>
                    </a:lnTo>
                    <a:lnTo>
                      <a:pt x="267" y="0"/>
                    </a:lnTo>
                  </a:path>
                </a:pathLst>
              </a:custGeom>
              <a:noFill/>
              <a:ln w="12700" cap="rnd">
                <a:solidFill>
                  <a:srgbClr val="000000"/>
                </a:solidFill>
                <a:round/>
                <a:headEnd type="none" w="sm" len="sm"/>
                <a:tailEnd type="none" w="sm" len="sm"/>
              </a:ln>
            </p:spPr>
            <p:txBody>
              <a:bodyPr/>
              <a:lstStyle/>
              <a:p>
                <a:endParaRPr lang="en-US"/>
              </a:p>
            </p:txBody>
          </p:sp>
          <p:sp>
            <p:nvSpPr>
              <p:cNvPr id="6858" name="Freeform 798"/>
              <p:cNvSpPr>
                <a:spLocks/>
              </p:cNvSpPr>
              <p:nvPr/>
            </p:nvSpPr>
            <p:spPr bwMode="auto">
              <a:xfrm>
                <a:off x="5030" y="3448"/>
                <a:ext cx="256" cy="76"/>
              </a:xfrm>
              <a:custGeom>
                <a:avLst/>
                <a:gdLst>
                  <a:gd name="T0" fmla="*/ 82 w 256"/>
                  <a:gd name="T1" fmla="*/ 0 h 76"/>
                  <a:gd name="T2" fmla="*/ 0 w 256"/>
                  <a:gd name="T3" fmla="*/ 0 h 76"/>
                  <a:gd name="T4" fmla="*/ 29 w 256"/>
                  <a:gd name="T5" fmla="*/ 75 h 76"/>
                  <a:gd name="T6" fmla="*/ 255 w 256"/>
                  <a:gd name="T7" fmla="*/ 75 h 76"/>
                  <a:gd name="T8" fmla="*/ 0 60000 65536"/>
                  <a:gd name="T9" fmla="*/ 0 60000 65536"/>
                  <a:gd name="T10" fmla="*/ 0 60000 65536"/>
                  <a:gd name="T11" fmla="*/ 0 60000 65536"/>
                  <a:gd name="T12" fmla="*/ 0 w 256"/>
                  <a:gd name="T13" fmla="*/ 0 h 76"/>
                  <a:gd name="T14" fmla="*/ 256 w 256"/>
                  <a:gd name="T15" fmla="*/ 76 h 76"/>
                </a:gdLst>
                <a:ahLst/>
                <a:cxnLst>
                  <a:cxn ang="T8">
                    <a:pos x="T0" y="T1"/>
                  </a:cxn>
                  <a:cxn ang="T9">
                    <a:pos x="T2" y="T3"/>
                  </a:cxn>
                  <a:cxn ang="T10">
                    <a:pos x="T4" y="T5"/>
                  </a:cxn>
                  <a:cxn ang="T11">
                    <a:pos x="T6" y="T7"/>
                  </a:cxn>
                </a:cxnLst>
                <a:rect l="T12" t="T13" r="T14" b="T15"/>
                <a:pathLst>
                  <a:path w="256" h="76">
                    <a:moveTo>
                      <a:pt x="82" y="0"/>
                    </a:moveTo>
                    <a:lnTo>
                      <a:pt x="0" y="0"/>
                    </a:lnTo>
                    <a:lnTo>
                      <a:pt x="29" y="75"/>
                    </a:lnTo>
                    <a:lnTo>
                      <a:pt x="255" y="75"/>
                    </a:lnTo>
                  </a:path>
                </a:pathLst>
              </a:custGeom>
              <a:noFill/>
              <a:ln w="12700" cap="rnd">
                <a:solidFill>
                  <a:srgbClr val="000000"/>
                </a:solidFill>
                <a:round/>
                <a:headEnd type="none" w="sm" len="sm"/>
                <a:tailEnd type="none" w="sm" len="sm"/>
              </a:ln>
            </p:spPr>
            <p:txBody>
              <a:bodyPr/>
              <a:lstStyle/>
              <a:p>
                <a:endParaRPr lang="en-US"/>
              </a:p>
            </p:txBody>
          </p:sp>
          <p:sp>
            <p:nvSpPr>
              <p:cNvPr id="6859" name="Freeform 799"/>
              <p:cNvSpPr>
                <a:spLocks/>
              </p:cNvSpPr>
              <p:nvPr/>
            </p:nvSpPr>
            <p:spPr bwMode="auto">
              <a:xfrm>
                <a:off x="5273" y="3591"/>
                <a:ext cx="161" cy="140"/>
              </a:xfrm>
              <a:custGeom>
                <a:avLst/>
                <a:gdLst>
                  <a:gd name="T0" fmla="*/ 160 w 161"/>
                  <a:gd name="T1" fmla="*/ 0 h 140"/>
                  <a:gd name="T2" fmla="*/ 0 w 161"/>
                  <a:gd name="T3" fmla="*/ 78 h 140"/>
                  <a:gd name="T4" fmla="*/ 0 w 161"/>
                  <a:gd name="T5" fmla="*/ 139 h 140"/>
                  <a:gd name="T6" fmla="*/ 160 w 161"/>
                  <a:gd name="T7" fmla="*/ 63 h 140"/>
                  <a:gd name="T8" fmla="*/ 160 w 161"/>
                  <a:gd name="T9" fmla="*/ 0 h 140"/>
                  <a:gd name="T10" fmla="*/ 0 60000 65536"/>
                  <a:gd name="T11" fmla="*/ 0 60000 65536"/>
                  <a:gd name="T12" fmla="*/ 0 60000 65536"/>
                  <a:gd name="T13" fmla="*/ 0 60000 65536"/>
                  <a:gd name="T14" fmla="*/ 0 60000 65536"/>
                  <a:gd name="T15" fmla="*/ 0 w 161"/>
                  <a:gd name="T16" fmla="*/ 0 h 140"/>
                  <a:gd name="T17" fmla="*/ 161 w 161"/>
                  <a:gd name="T18" fmla="*/ 140 h 140"/>
                </a:gdLst>
                <a:ahLst/>
                <a:cxnLst>
                  <a:cxn ang="T10">
                    <a:pos x="T0" y="T1"/>
                  </a:cxn>
                  <a:cxn ang="T11">
                    <a:pos x="T2" y="T3"/>
                  </a:cxn>
                  <a:cxn ang="T12">
                    <a:pos x="T4" y="T5"/>
                  </a:cxn>
                  <a:cxn ang="T13">
                    <a:pos x="T6" y="T7"/>
                  </a:cxn>
                  <a:cxn ang="T14">
                    <a:pos x="T8" y="T9"/>
                  </a:cxn>
                </a:cxnLst>
                <a:rect l="T15" t="T16" r="T17" b="T18"/>
                <a:pathLst>
                  <a:path w="161" h="140">
                    <a:moveTo>
                      <a:pt x="160" y="0"/>
                    </a:moveTo>
                    <a:lnTo>
                      <a:pt x="0" y="78"/>
                    </a:lnTo>
                    <a:lnTo>
                      <a:pt x="0" y="139"/>
                    </a:lnTo>
                    <a:lnTo>
                      <a:pt x="160" y="63"/>
                    </a:lnTo>
                    <a:lnTo>
                      <a:pt x="160" y="0"/>
                    </a:lnTo>
                  </a:path>
                </a:pathLst>
              </a:custGeom>
              <a:solidFill>
                <a:srgbClr val="000000"/>
              </a:solidFill>
              <a:ln w="9525" cap="rnd">
                <a:noFill/>
                <a:round/>
                <a:headEnd/>
                <a:tailEnd/>
              </a:ln>
            </p:spPr>
            <p:txBody>
              <a:bodyPr/>
              <a:lstStyle/>
              <a:p>
                <a:endParaRPr lang="en-US"/>
              </a:p>
            </p:txBody>
          </p:sp>
          <p:sp>
            <p:nvSpPr>
              <p:cNvPr id="6860" name="Freeform 800"/>
              <p:cNvSpPr>
                <a:spLocks/>
              </p:cNvSpPr>
              <p:nvPr/>
            </p:nvSpPr>
            <p:spPr bwMode="auto">
              <a:xfrm>
                <a:off x="4324" y="3095"/>
                <a:ext cx="106" cy="35"/>
              </a:xfrm>
              <a:custGeom>
                <a:avLst/>
                <a:gdLst>
                  <a:gd name="T0" fmla="*/ 97 w 106"/>
                  <a:gd name="T1" fmla="*/ 13 h 35"/>
                  <a:gd name="T2" fmla="*/ 91 w 106"/>
                  <a:gd name="T3" fmla="*/ 18 h 35"/>
                  <a:gd name="T4" fmla="*/ 85 w 106"/>
                  <a:gd name="T5" fmla="*/ 21 h 35"/>
                  <a:gd name="T6" fmla="*/ 82 w 106"/>
                  <a:gd name="T7" fmla="*/ 21 h 35"/>
                  <a:gd name="T8" fmla="*/ 74 w 106"/>
                  <a:gd name="T9" fmla="*/ 21 h 35"/>
                  <a:gd name="T10" fmla="*/ 65 w 106"/>
                  <a:gd name="T11" fmla="*/ 21 h 35"/>
                  <a:gd name="T12" fmla="*/ 57 w 106"/>
                  <a:gd name="T13" fmla="*/ 21 h 35"/>
                  <a:gd name="T14" fmla="*/ 49 w 106"/>
                  <a:gd name="T15" fmla="*/ 24 h 35"/>
                  <a:gd name="T16" fmla="*/ 44 w 106"/>
                  <a:gd name="T17" fmla="*/ 26 h 35"/>
                  <a:gd name="T18" fmla="*/ 39 w 106"/>
                  <a:gd name="T19" fmla="*/ 29 h 35"/>
                  <a:gd name="T20" fmla="*/ 32 w 106"/>
                  <a:gd name="T21" fmla="*/ 31 h 35"/>
                  <a:gd name="T22" fmla="*/ 25 w 106"/>
                  <a:gd name="T23" fmla="*/ 32 h 35"/>
                  <a:gd name="T24" fmla="*/ 17 w 106"/>
                  <a:gd name="T25" fmla="*/ 34 h 35"/>
                  <a:gd name="T26" fmla="*/ 11 w 106"/>
                  <a:gd name="T27" fmla="*/ 32 h 35"/>
                  <a:gd name="T28" fmla="*/ 2 w 106"/>
                  <a:gd name="T29" fmla="*/ 29 h 35"/>
                  <a:gd name="T30" fmla="*/ 0 w 106"/>
                  <a:gd name="T31" fmla="*/ 26 h 35"/>
                  <a:gd name="T32" fmla="*/ 11 w 106"/>
                  <a:gd name="T33" fmla="*/ 31 h 35"/>
                  <a:gd name="T34" fmla="*/ 22 w 106"/>
                  <a:gd name="T35" fmla="*/ 29 h 35"/>
                  <a:gd name="T36" fmla="*/ 33 w 106"/>
                  <a:gd name="T37" fmla="*/ 28 h 35"/>
                  <a:gd name="T38" fmla="*/ 41 w 106"/>
                  <a:gd name="T39" fmla="*/ 26 h 35"/>
                  <a:gd name="T40" fmla="*/ 52 w 106"/>
                  <a:gd name="T41" fmla="*/ 19 h 35"/>
                  <a:gd name="T42" fmla="*/ 61 w 106"/>
                  <a:gd name="T43" fmla="*/ 17 h 35"/>
                  <a:gd name="T44" fmla="*/ 75 w 106"/>
                  <a:gd name="T45" fmla="*/ 17 h 35"/>
                  <a:gd name="T46" fmla="*/ 83 w 106"/>
                  <a:gd name="T47" fmla="*/ 16 h 35"/>
                  <a:gd name="T48" fmla="*/ 89 w 106"/>
                  <a:gd name="T49" fmla="*/ 11 h 35"/>
                  <a:gd name="T50" fmla="*/ 82 w 106"/>
                  <a:gd name="T51" fmla="*/ 9 h 35"/>
                  <a:gd name="T52" fmla="*/ 69 w 106"/>
                  <a:gd name="T53" fmla="*/ 8 h 35"/>
                  <a:gd name="T54" fmla="*/ 58 w 106"/>
                  <a:gd name="T55" fmla="*/ 8 h 35"/>
                  <a:gd name="T56" fmla="*/ 73 w 106"/>
                  <a:gd name="T57" fmla="*/ 6 h 35"/>
                  <a:gd name="T58" fmla="*/ 89 w 106"/>
                  <a:gd name="T59" fmla="*/ 6 h 35"/>
                  <a:gd name="T60" fmla="*/ 94 w 106"/>
                  <a:gd name="T61" fmla="*/ 7 h 35"/>
                  <a:gd name="T62" fmla="*/ 94 w 106"/>
                  <a:gd name="T63" fmla="*/ 3 h 35"/>
                  <a:gd name="T64" fmla="*/ 99 w 106"/>
                  <a:gd name="T65" fmla="*/ 4 h 35"/>
                  <a:gd name="T66" fmla="*/ 100 w 106"/>
                  <a:gd name="T67" fmla="*/ 1 h 35"/>
                  <a:gd name="T68" fmla="*/ 105 w 106"/>
                  <a:gd name="T69" fmla="*/ 0 h 35"/>
                  <a:gd name="T70" fmla="*/ 100 w 106"/>
                  <a:gd name="T71" fmla="*/ 6 h 35"/>
                  <a:gd name="T72" fmla="*/ 99 w 106"/>
                  <a:gd name="T73" fmla="*/ 8 h 35"/>
                  <a:gd name="T74" fmla="*/ 97 w 106"/>
                  <a:gd name="T75" fmla="*/ 13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35"/>
                  <a:gd name="T116" fmla="*/ 106 w 106"/>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35">
                    <a:moveTo>
                      <a:pt x="97" y="13"/>
                    </a:moveTo>
                    <a:lnTo>
                      <a:pt x="91" y="18"/>
                    </a:lnTo>
                    <a:lnTo>
                      <a:pt x="85" y="21"/>
                    </a:lnTo>
                    <a:lnTo>
                      <a:pt x="82" y="21"/>
                    </a:lnTo>
                    <a:lnTo>
                      <a:pt x="74" y="21"/>
                    </a:lnTo>
                    <a:lnTo>
                      <a:pt x="65" y="21"/>
                    </a:lnTo>
                    <a:lnTo>
                      <a:pt x="57" y="21"/>
                    </a:lnTo>
                    <a:lnTo>
                      <a:pt x="49" y="24"/>
                    </a:lnTo>
                    <a:lnTo>
                      <a:pt x="44" y="26"/>
                    </a:lnTo>
                    <a:lnTo>
                      <a:pt x="39" y="29"/>
                    </a:lnTo>
                    <a:lnTo>
                      <a:pt x="32" y="31"/>
                    </a:lnTo>
                    <a:lnTo>
                      <a:pt x="25" y="32"/>
                    </a:lnTo>
                    <a:lnTo>
                      <a:pt x="17" y="34"/>
                    </a:lnTo>
                    <a:lnTo>
                      <a:pt x="11" y="32"/>
                    </a:lnTo>
                    <a:lnTo>
                      <a:pt x="2" y="29"/>
                    </a:lnTo>
                    <a:lnTo>
                      <a:pt x="0" y="26"/>
                    </a:lnTo>
                    <a:lnTo>
                      <a:pt x="11" y="31"/>
                    </a:lnTo>
                    <a:lnTo>
                      <a:pt x="22" y="29"/>
                    </a:lnTo>
                    <a:lnTo>
                      <a:pt x="33" y="28"/>
                    </a:lnTo>
                    <a:lnTo>
                      <a:pt x="41" y="26"/>
                    </a:lnTo>
                    <a:lnTo>
                      <a:pt x="52" y="19"/>
                    </a:lnTo>
                    <a:lnTo>
                      <a:pt x="61" y="17"/>
                    </a:lnTo>
                    <a:lnTo>
                      <a:pt x="75" y="17"/>
                    </a:lnTo>
                    <a:lnTo>
                      <a:pt x="83" y="16"/>
                    </a:lnTo>
                    <a:lnTo>
                      <a:pt x="89" y="11"/>
                    </a:lnTo>
                    <a:lnTo>
                      <a:pt x="82" y="9"/>
                    </a:lnTo>
                    <a:lnTo>
                      <a:pt x="69" y="8"/>
                    </a:lnTo>
                    <a:lnTo>
                      <a:pt x="58" y="8"/>
                    </a:lnTo>
                    <a:lnTo>
                      <a:pt x="73" y="6"/>
                    </a:lnTo>
                    <a:lnTo>
                      <a:pt x="89" y="6"/>
                    </a:lnTo>
                    <a:lnTo>
                      <a:pt x="94" y="7"/>
                    </a:lnTo>
                    <a:lnTo>
                      <a:pt x="94" y="3"/>
                    </a:lnTo>
                    <a:lnTo>
                      <a:pt x="99" y="4"/>
                    </a:lnTo>
                    <a:lnTo>
                      <a:pt x="100" y="1"/>
                    </a:lnTo>
                    <a:lnTo>
                      <a:pt x="105" y="0"/>
                    </a:lnTo>
                    <a:lnTo>
                      <a:pt x="100" y="6"/>
                    </a:lnTo>
                    <a:lnTo>
                      <a:pt x="99" y="8"/>
                    </a:lnTo>
                    <a:lnTo>
                      <a:pt x="97" y="13"/>
                    </a:lnTo>
                  </a:path>
                </a:pathLst>
              </a:custGeom>
              <a:solidFill>
                <a:srgbClr val="000000"/>
              </a:solidFill>
              <a:ln w="9525" cap="rnd">
                <a:noFill/>
                <a:round/>
                <a:headEnd/>
                <a:tailEnd/>
              </a:ln>
            </p:spPr>
            <p:txBody>
              <a:bodyPr/>
              <a:lstStyle/>
              <a:p>
                <a:endParaRPr lang="en-US"/>
              </a:p>
            </p:txBody>
          </p:sp>
          <p:sp>
            <p:nvSpPr>
              <p:cNvPr id="6861" name="Freeform 801"/>
              <p:cNvSpPr>
                <a:spLocks/>
              </p:cNvSpPr>
              <p:nvPr/>
            </p:nvSpPr>
            <p:spPr bwMode="auto">
              <a:xfrm>
                <a:off x="4309" y="3125"/>
                <a:ext cx="51" cy="33"/>
              </a:xfrm>
              <a:custGeom>
                <a:avLst/>
                <a:gdLst>
                  <a:gd name="T0" fmla="*/ 50 w 51"/>
                  <a:gd name="T1" fmla="*/ 0 h 33"/>
                  <a:gd name="T2" fmla="*/ 42 w 51"/>
                  <a:gd name="T3" fmla="*/ 7 h 33"/>
                  <a:gd name="T4" fmla="*/ 30 w 51"/>
                  <a:gd name="T5" fmla="*/ 14 h 33"/>
                  <a:gd name="T6" fmla="*/ 22 w 51"/>
                  <a:gd name="T7" fmla="*/ 15 h 33"/>
                  <a:gd name="T8" fmla="*/ 13 w 51"/>
                  <a:gd name="T9" fmla="*/ 19 h 33"/>
                  <a:gd name="T10" fmla="*/ 8 w 51"/>
                  <a:gd name="T11" fmla="*/ 22 h 33"/>
                  <a:gd name="T12" fmla="*/ 3 w 51"/>
                  <a:gd name="T13" fmla="*/ 26 h 33"/>
                  <a:gd name="T14" fmla="*/ 0 w 51"/>
                  <a:gd name="T15" fmla="*/ 32 h 33"/>
                  <a:gd name="T16" fmla="*/ 5 w 51"/>
                  <a:gd name="T17" fmla="*/ 24 h 33"/>
                  <a:gd name="T18" fmla="*/ 13 w 51"/>
                  <a:gd name="T19" fmla="*/ 16 h 33"/>
                  <a:gd name="T20" fmla="*/ 22 w 51"/>
                  <a:gd name="T21" fmla="*/ 12 h 33"/>
                  <a:gd name="T22" fmla="*/ 31 w 51"/>
                  <a:gd name="T23" fmla="*/ 7 h 33"/>
                  <a:gd name="T24" fmla="*/ 39 w 51"/>
                  <a:gd name="T25" fmla="*/ 1 h 33"/>
                  <a:gd name="T26" fmla="*/ 50 w 51"/>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33"/>
                  <a:gd name="T44" fmla="*/ 51 w 51"/>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33">
                    <a:moveTo>
                      <a:pt x="50" y="0"/>
                    </a:moveTo>
                    <a:lnTo>
                      <a:pt x="42" y="7"/>
                    </a:lnTo>
                    <a:lnTo>
                      <a:pt x="30" y="14"/>
                    </a:lnTo>
                    <a:lnTo>
                      <a:pt x="22" y="15"/>
                    </a:lnTo>
                    <a:lnTo>
                      <a:pt x="13" y="19"/>
                    </a:lnTo>
                    <a:lnTo>
                      <a:pt x="8" y="22"/>
                    </a:lnTo>
                    <a:lnTo>
                      <a:pt x="3" y="26"/>
                    </a:lnTo>
                    <a:lnTo>
                      <a:pt x="0" y="32"/>
                    </a:lnTo>
                    <a:lnTo>
                      <a:pt x="5" y="24"/>
                    </a:lnTo>
                    <a:lnTo>
                      <a:pt x="13" y="16"/>
                    </a:lnTo>
                    <a:lnTo>
                      <a:pt x="22" y="12"/>
                    </a:lnTo>
                    <a:lnTo>
                      <a:pt x="31" y="7"/>
                    </a:lnTo>
                    <a:lnTo>
                      <a:pt x="39" y="1"/>
                    </a:lnTo>
                    <a:lnTo>
                      <a:pt x="50" y="0"/>
                    </a:lnTo>
                  </a:path>
                </a:pathLst>
              </a:custGeom>
              <a:solidFill>
                <a:srgbClr val="000000"/>
              </a:solidFill>
              <a:ln w="9525" cap="rnd">
                <a:noFill/>
                <a:round/>
                <a:headEnd/>
                <a:tailEnd/>
              </a:ln>
            </p:spPr>
            <p:txBody>
              <a:bodyPr/>
              <a:lstStyle/>
              <a:p>
                <a:endParaRPr lang="en-US"/>
              </a:p>
            </p:txBody>
          </p:sp>
          <p:sp>
            <p:nvSpPr>
              <p:cNvPr id="6862" name="Freeform 802"/>
              <p:cNvSpPr>
                <a:spLocks/>
              </p:cNvSpPr>
              <p:nvPr/>
            </p:nvSpPr>
            <p:spPr bwMode="auto">
              <a:xfrm>
                <a:off x="4360" y="3184"/>
                <a:ext cx="37" cy="17"/>
              </a:xfrm>
              <a:custGeom>
                <a:avLst/>
                <a:gdLst>
                  <a:gd name="T0" fmla="*/ 0 w 37"/>
                  <a:gd name="T1" fmla="*/ 0 h 17"/>
                  <a:gd name="T2" fmla="*/ 16 w 37"/>
                  <a:gd name="T3" fmla="*/ 0 h 17"/>
                  <a:gd name="T4" fmla="*/ 19 w 37"/>
                  <a:gd name="T5" fmla="*/ 5 h 17"/>
                  <a:gd name="T6" fmla="*/ 25 w 37"/>
                  <a:gd name="T7" fmla="*/ 0 h 17"/>
                  <a:gd name="T8" fmla="*/ 36 w 37"/>
                  <a:gd name="T9" fmla="*/ 16 h 17"/>
                  <a:gd name="T10" fmla="*/ 19 w 37"/>
                  <a:gd name="T11" fmla="*/ 16 h 17"/>
                  <a:gd name="T12" fmla="*/ 2 w 37"/>
                  <a:gd name="T13" fmla="*/ 5 h 17"/>
                  <a:gd name="T14" fmla="*/ 0 w 3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17"/>
                  <a:gd name="T26" fmla="*/ 37 w 3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17">
                    <a:moveTo>
                      <a:pt x="0" y="0"/>
                    </a:moveTo>
                    <a:lnTo>
                      <a:pt x="16" y="0"/>
                    </a:lnTo>
                    <a:lnTo>
                      <a:pt x="19" y="5"/>
                    </a:lnTo>
                    <a:lnTo>
                      <a:pt x="25" y="0"/>
                    </a:lnTo>
                    <a:lnTo>
                      <a:pt x="36" y="16"/>
                    </a:lnTo>
                    <a:lnTo>
                      <a:pt x="19" y="16"/>
                    </a:lnTo>
                    <a:lnTo>
                      <a:pt x="2" y="5"/>
                    </a:lnTo>
                    <a:lnTo>
                      <a:pt x="0" y="0"/>
                    </a:lnTo>
                  </a:path>
                </a:pathLst>
              </a:custGeom>
              <a:solidFill>
                <a:srgbClr val="000000"/>
              </a:solidFill>
              <a:ln w="9525" cap="rnd">
                <a:noFill/>
                <a:round/>
                <a:headEnd/>
                <a:tailEnd/>
              </a:ln>
            </p:spPr>
            <p:txBody>
              <a:bodyPr/>
              <a:lstStyle/>
              <a:p>
                <a:endParaRPr lang="en-US"/>
              </a:p>
            </p:txBody>
          </p:sp>
          <p:sp>
            <p:nvSpPr>
              <p:cNvPr id="6863" name="Freeform 803"/>
              <p:cNvSpPr>
                <a:spLocks/>
              </p:cNvSpPr>
              <p:nvPr/>
            </p:nvSpPr>
            <p:spPr bwMode="auto">
              <a:xfrm>
                <a:off x="4367" y="3189"/>
                <a:ext cx="25" cy="17"/>
              </a:xfrm>
              <a:custGeom>
                <a:avLst/>
                <a:gdLst>
                  <a:gd name="T0" fmla="*/ 0 w 25"/>
                  <a:gd name="T1" fmla="*/ 0 h 17"/>
                  <a:gd name="T2" fmla="*/ 6 w 25"/>
                  <a:gd name="T3" fmla="*/ 3 h 17"/>
                  <a:gd name="T4" fmla="*/ 17 w 25"/>
                  <a:gd name="T5" fmla="*/ 3 h 17"/>
                  <a:gd name="T6" fmla="*/ 24 w 25"/>
                  <a:gd name="T7" fmla="*/ 3 h 17"/>
                  <a:gd name="T8" fmla="*/ 16 w 25"/>
                  <a:gd name="T9" fmla="*/ 16 h 17"/>
                  <a:gd name="T10" fmla="*/ 1 w 25"/>
                  <a:gd name="T11" fmla="*/ 10 h 17"/>
                  <a:gd name="T12" fmla="*/ 0 w 25"/>
                  <a:gd name="T13" fmla="*/ 0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0" y="0"/>
                    </a:moveTo>
                    <a:lnTo>
                      <a:pt x="6" y="3"/>
                    </a:lnTo>
                    <a:lnTo>
                      <a:pt x="17" y="3"/>
                    </a:lnTo>
                    <a:lnTo>
                      <a:pt x="24" y="3"/>
                    </a:lnTo>
                    <a:lnTo>
                      <a:pt x="16" y="16"/>
                    </a:lnTo>
                    <a:lnTo>
                      <a:pt x="1" y="10"/>
                    </a:lnTo>
                    <a:lnTo>
                      <a:pt x="0" y="0"/>
                    </a:lnTo>
                  </a:path>
                </a:pathLst>
              </a:custGeom>
              <a:solidFill>
                <a:srgbClr val="000000"/>
              </a:solidFill>
              <a:ln w="9525" cap="rnd">
                <a:noFill/>
                <a:round/>
                <a:headEnd/>
                <a:tailEnd/>
              </a:ln>
            </p:spPr>
            <p:txBody>
              <a:bodyPr/>
              <a:lstStyle/>
              <a:p>
                <a:endParaRPr lang="en-US"/>
              </a:p>
            </p:txBody>
          </p:sp>
          <p:sp>
            <p:nvSpPr>
              <p:cNvPr id="6864" name="Freeform 804"/>
              <p:cNvSpPr>
                <a:spLocks/>
              </p:cNvSpPr>
              <p:nvPr/>
            </p:nvSpPr>
            <p:spPr bwMode="auto">
              <a:xfrm>
                <a:off x="4367" y="3146"/>
                <a:ext cx="25" cy="30"/>
              </a:xfrm>
              <a:custGeom>
                <a:avLst/>
                <a:gdLst>
                  <a:gd name="T0" fmla="*/ 0 w 25"/>
                  <a:gd name="T1" fmla="*/ 24 h 30"/>
                  <a:gd name="T2" fmla="*/ 6 w 25"/>
                  <a:gd name="T3" fmla="*/ 22 h 30"/>
                  <a:gd name="T4" fmla="*/ 10 w 25"/>
                  <a:gd name="T5" fmla="*/ 24 h 30"/>
                  <a:gd name="T6" fmla="*/ 17 w 25"/>
                  <a:gd name="T7" fmla="*/ 22 h 30"/>
                  <a:gd name="T8" fmla="*/ 20 w 25"/>
                  <a:gd name="T9" fmla="*/ 24 h 30"/>
                  <a:gd name="T10" fmla="*/ 20 w 25"/>
                  <a:gd name="T11" fmla="*/ 10 h 30"/>
                  <a:gd name="T12" fmla="*/ 24 w 25"/>
                  <a:gd name="T13" fmla="*/ 0 h 30"/>
                  <a:gd name="T14" fmla="*/ 21 w 25"/>
                  <a:gd name="T15" fmla="*/ 10 h 30"/>
                  <a:gd name="T16" fmla="*/ 21 w 25"/>
                  <a:gd name="T17" fmla="*/ 24 h 30"/>
                  <a:gd name="T18" fmla="*/ 24 w 25"/>
                  <a:gd name="T19" fmla="*/ 25 h 30"/>
                  <a:gd name="T20" fmla="*/ 24 w 25"/>
                  <a:gd name="T21" fmla="*/ 29 h 30"/>
                  <a:gd name="T22" fmla="*/ 20 w 25"/>
                  <a:gd name="T23" fmla="*/ 29 h 30"/>
                  <a:gd name="T24" fmla="*/ 14 w 25"/>
                  <a:gd name="T25" fmla="*/ 29 h 30"/>
                  <a:gd name="T26" fmla="*/ 9 w 25"/>
                  <a:gd name="T27" fmla="*/ 25 h 30"/>
                  <a:gd name="T28" fmla="*/ 1 w 25"/>
                  <a:gd name="T29" fmla="*/ 25 h 30"/>
                  <a:gd name="T30" fmla="*/ 0 w 25"/>
                  <a:gd name="T31" fmla="*/ 24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30"/>
                  <a:gd name="T50" fmla="*/ 25 w 25"/>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30">
                    <a:moveTo>
                      <a:pt x="0" y="24"/>
                    </a:moveTo>
                    <a:lnTo>
                      <a:pt x="6" y="22"/>
                    </a:lnTo>
                    <a:lnTo>
                      <a:pt x="10" y="24"/>
                    </a:lnTo>
                    <a:lnTo>
                      <a:pt x="17" y="22"/>
                    </a:lnTo>
                    <a:lnTo>
                      <a:pt x="20" y="24"/>
                    </a:lnTo>
                    <a:lnTo>
                      <a:pt x="20" y="10"/>
                    </a:lnTo>
                    <a:lnTo>
                      <a:pt x="24" y="0"/>
                    </a:lnTo>
                    <a:lnTo>
                      <a:pt x="21" y="10"/>
                    </a:lnTo>
                    <a:lnTo>
                      <a:pt x="21" y="24"/>
                    </a:lnTo>
                    <a:lnTo>
                      <a:pt x="24" y="25"/>
                    </a:lnTo>
                    <a:lnTo>
                      <a:pt x="24" y="29"/>
                    </a:lnTo>
                    <a:lnTo>
                      <a:pt x="20" y="29"/>
                    </a:lnTo>
                    <a:lnTo>
                      <a:pt x="14" y="29"/>
                    </a:lnTo>
                    <a:lnTo>
                      <a:pt x="9" y="25"/>
                    </a:lnTo>
                    <a:lnTo>
                      <a:pt x="1" y="25"/>
                    </a:lnTo>
                    <a:lnTo>
                      <a:pt x="0" y="24"/>
                    </a:lnTo>
                  </a:path>
                </a:pathLst>
              </a:custGeom>
              <a:solidFill>
                <a:srgbClr val="000000"/>
              </a:solidFill>
              <a:ln w="9525" cap="rnd">
                <a:noFill/>
                <a:round/>
                <a:headEnd/>
                <a:tailEnd/>
              </a:ln>
            </p:spPr>
            <p:txBody>
              <a:bodyPr/>
              <a:lstStyle/>
              <a:p>
                <a:endParaRPr lang="en-US"/>
              </a:p>
            </p:txBody>
          </p:sp>
          <p:sp>
            <p:nvSpPr>
              <p:cNvPr id="6865" name="Freeform 805"/>
              <p:cNvSpPr>
                <a:spLocks/>
              </p:cNvSpPr>
              <p:nvPr/>
            </p:nvSpPr>
            <p:spPr bwMode="auto">
              <a:xfrm>
                <a:off x="4324" y="3139"/>
                <a:ext cx="76" cy="86"/>
              </a:xfrm>
              <a:custGeom>
                <a:avLst/>
                <a:gdLst>
                  <a:gd name="T0" fmla="*/ 13 w 76"/>
                  <a:gd name="T1" fmla="*/ 0 h 86"/>
                  <a:gd name="T2" fmla="*/ 16 w 76"/>
                  <a:gd name="T3" fmla="*/ 17 h 86"/>
                  <a:gd name="T4" fmla="*/ 17 w 76"/>
                  <a:gd name="T5" fmla="*/ 29 h 86"/>
                  <a:gd name="T6" fmla="*/ 11 w 76"/>
                  <a:gd name="T7" fmla="*/ 23 h 86"/>
                  <a:gd name="T8" fmla="*/ 17 w 76"/>
                  <a:gd name="T9" fmla="*/ 52 h 86"/>
                  <a:gd name="T10" fmla="*/ 28 w 76"/>
                  <a:gd name="T11" fmla="*/ 69 h 86"/>
                  <a:gd name="T12" fmla="*/ 42 w 76"/>
                  <a:gd name="T13" fmla="*/ 75 h 86"/>
                  <a:gd name="T14" fmla="*/ 55 w 76"/>
                  <a:gd name="T15" fmla="*/ 77 h 86"/>
                  <a:gd name="T16" fmla="*/ 64 w 76"/>
                  <a:gd name="T17" fmla="*/ 75 h 86"/>
                  <a:gd name="T18" fmla="*/ 75 w 76"/>
                  <a:gd name="T19" fmla="*/ 71 h 86"/>
                  <a:gd name="T20" fmla="*/ 67 w 76"/>
                  <a:gd name="T21" fmla="*/ 75 h 86"/>
                  <a:gd name="T22" fmla="*/ 55 w 76"/>
                  <a:gd name="T23" fmla="*/ 79 h 86"/>
                  <a:gd name="T24" fmla="*/ 46 w 76"/>
                  <a:gd name="T25" fmla="*/ 85 h 86"/>
                  <a:gd name="T26" fmla="*/ 25 w 76"/>
                  <a:gd name="T27" fmla="*/ 81 h 86"/>
                  <a:gd name="T28" fmla="*/ 16 w 76"/>
                  <a:gd name="T29" fmla="*/ 71 h 86"/>
                  <a:gd name="T30" fmla="*/ 14 w 76"/>
                  <a:gd name="T31" fmla="*/ 59 h 86"/>
                  <a:gd name="T32" fmla="*/ 5 w 76"/>
                  <a:gd name="T33" fmla="*/ 25 h 86"/>
                  <a:gd name="T34" fmla="*/ 0 w 76"/>
                  <a:gd name="T35" fmla="*/ 40 h 86"/>
                  <a:gd name="T36" fmla="*/ 0 w 76"/>
                  <a:gd name="T37" fmla="*/ 29 h 86"/>
                  <a:gd name="T38" fmla="*/ 3 w 76"/>
                  <a:gd name="T39" fmla="*/ 14 h 86"/>
                  <a:gd name="T40" fmla="*/ 10 w 76"/>
                  <a:gd name="T41" fmla="*/ 0 h 86"/>
                  <a:gd name="T42" fmla="*/ 13 w 76"/>
                  <a:gd name="T43" fmla="*/ 0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86"/>
                  <a:gd name="T68" fmla="*/ 76 w 76"/>
                  <a:gd name="T69" fmla="*/ 86 h 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86">
                    <a:moveTo>
                      <a:pt x="13" y="0"/>
                    </a:moveTo>
                    <a:lnTo>
                      <a:pt x="16" y="17"/>
                    </a:lnTo>
                    <a:lnTo>
                      <a:pt x="17" y="29"/>
                    </a:lnTo>
                    <a:lnTo>
                      <a:pt x="11" y="23"/>
                    </a:lnTo>
                    <a:lnTo>
                      <a:pt x="17" y="52"/>
                    </a:lnTo>
                    <a:lnTo>
                      <a:pt x="28" y="69"/>
                    </a:lnTo>
                    <a:lnTo>
                      <a:pt x="42" y="75"/>
                    </a:lnTo>
                    <a:lnTo>
                      <a:pt x="55" y="77"/>
                    </a:lnTo>
                    <a:lnTo>
                      <a:pt x="64" y="75"/>
                    </a:lnTo>
                    <a:lnTo>
                      <a:pt x="75" y="71"/>
                    </a:lnTo>
                    <a:lnTo>
                      <a:pt x="67" y="75"/>
                    </a:lnTo>
                    <a:lnTo>
                      <a:pt x="55" y="79"/>
                    </a:lnTo>
                    <a:lnTo>
                      <a:pt x="46" y="85"/>
                    </a:lnTo>
                    <a:lnTo>
                      <a:pt x="25" y="81"/>
                    </a:lnTo>
                    <a:lnTo>
                      <a:pt x="16" y="71"/>
                    </a:lnTo>
                    <a:lnTo>
                      <a:pt x="14" y="59"/>
                    </a:lnTo>
                    <a:lnTo>
                      <a:pt x="5" y="25"/>
                    </a:lnTo>
                    <a:lnTo>
                      <a:pt x="0" y="40"/>
                    </a:lnTo>
                    <a:lnTo>
                      <a:pt x="0" y="29"/>
                    </a:lnTo>
                    <a:lnTo>
                      <a:pt x="3" y="14"/>
                    </a:lnTo>
                    <a:lnTo>
                      <a:pt x="10" y="0"/>
                    </a:lnTo>
                    <a:lnTo>
                      <a:pt x="13" y="0"/>
                    </a:lnTo>
                  </a:path>
                </a:pathLst>
              </a:custGeom>
              <a:solidFill>
                <a:srgbClr val="000000"/>
              </a:solidFill>
              <a:ln w="9525" cap="rnd">
                <a:noFill/>
                <a:round/>
                <a:headEnd/>
                <a:tailEnd/>
              </a:ln>
            </p:spPr>
            <p:txBody>
              <a:bodyPr/>
              <a:lstStyle/>
              <a:p>
                <a:endParaRPr lang="en-US"/>
              </a:p>
            </p:txBody>
          </p:sp>
          <p:sp>
            <p:nvSpPr>
              <p:cNvPr id="6866" name="Freeform 806"/>
              <p:cNvSpPr>
                <a:spLocks/>
              </p:cNvSpPr>
              <p:nvPr/>
            </p:nvSpPr>
            <p:spPr bwMode="auto">
              <a:xfrm>
                <a:off x="4399" y="3139"/>
                <a:ext cx="26" cy="17"/>
              </a:xfrm>
              <a:custGeom>
                <a:avLst/>
                <a:gdLst>
                  <a:gd name="T0" fmla="*/ 0 w 26"/>
                  <a:gd name="T1" fmla="*/ 0 h 17"/>
                  <a:gd name="T2" fmla="*/ 17 w 26"/>
                  <a:gd name="T3" fmla="*/ 0 h 17"/>
                  <a:gd name="T4" fmla="*/ 25 w 26"/>
                  <a:gd name="T5" fmla="*/ 16 h 17"/>
                  <a:gd name="T6" fmla="*/ 19 w 26"/>
                  <a:gd name="T7" fmla="*/ 8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17" y="0"/>
                    </a:lnTo>
                    <a:lnTo>
                      <a:pt x="25" y="16"/>
                    </a:lnTo>
                    <a:lnTo>
                      <a:pt x="19" y="8"/>
                    </a:lnTo>
                    <a:lnTo>
                      <a:pt x="0" y="0"/>
                    </a:lnTo>
                  </a:path>
                </a:pathLst>
              </a:custGeom>
              <a:solidFill>
                <a:srgbClr val="000000"/>
              </a:solidFill>
              <a:ln w="9525" cap="rnd">
                <a:noFill/>
                <a:round/>
                <a:headEnd/>
                <a:tailEnd/>
              </a:ln>
            </p:spPr>
            <p:txBody>
              <a:bodyPr/>
              <a:lstStyle/>
              <a:p>
                <a:endParaRPr lang="en-US"/>
              </a:p>
            </p:txBody>
          </p:sp>
          <p:sp>
            <p:nvSpPr>
              <p:cNvPr id="6867" name="Freeform 807"/>
              <p:cNvSpPr>
                <a:spLocks/>
              </p:cNvSpPr>
              <p:nvPr/>
            </p:nvSpPr>
            <p:spPr bwMode="auto">
              <a:xfrm>
                <a:off x="4352" y="3127"/>
                <a:ext cx="29" cy="17"/>
              </a:xfrm>
              <a:custGeom>
                <a:avLst/>
                <a:gdLst>
                  <a:gd name="T0" fmla="*/ 28 w 29"/>
                  <a:gd name="T1" fmla="*/ 16 h 17"/>
                  <a:gd name="T2" fmla="*/ 7 w 29"/>
                  <a:gd name="T3" fmla="*/ 4 h 17"/>
                  <a:gd name="T4" fmla="*/ 0 w 29"/>
                  <a:gd name="T5" fmla="*/ 9 h 17"/>
                  <a:gd name="T6" fmla="*/ 7 w 29"/>
                  <a:gd name="T7" fmla="*/ 0 h 17"/>
                  <a:gd name="T8" fmla="*/ 22 w 29"/>
                  <a:gd name="T9" fmla="*/ 9 h 17"/>
                  <a:gd name="T10" fmla="*/ 28 w 29"/>
                  <a:gd name="T11" fmla="*/ 16 h 17"/>
                  <a:gd name="T12" fmla="*/ 0 60000 65536"/>
                  <a:gd name="T13" fmla="*/ 0 60000 65536"/>
                  <a:gd name="T14" fmla="*/ 0 60000 65536"/>
                  <a:gd name="T15" fmla="*/ 0 60000 65536"/>
                  <a:gd name="T16" fmla="*/ 0 60000 65536"/>
                  <a:gd name="T17" fmla="*/ 0 60000 65536"/>
                  <a:gd name="T18" fmla="*/ 0 w 29"/>
                  <a:gd name="T19" fmla="*/ 0 h 17"/>
                  <a:gd name="T20" fmla="*/ 29 w 2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9" h="17">
                    <a:moveTo>
                      <a:pt x="28" y="16"/>
                    </a:moveTo>
                    <a:lnTo>
                      <a:pt x="7" y="4"/>
                    </a:lnTo>
                    <a:lnTo>
                      <a:pt x="0" y="9"/>
                    </a:lnTo>
                    <a:lnTo>
                      <a:pt x="7" y="0"/>
                    </a:lnTo>
                    <a:lnTo>
                      <a:pt x="22" y="9"/>
                    </a:lnTo>
                    <a:lnTo>
                      <a:pt x="28" y="16"/>
                    </a:lnTo>
                  </a:path>
                </a:pathLst>
              </a:custGeom>
              <a:solidFill>
                <a:srgbClr val="000000"/>
              </a:solidFill>
              <a:ln w="9525" cap="rnd">
                <a:noFill/>
                <a:round/>
                <a:headEnd/>
                <a:tailEnd/>
              </a:ln>
            </p:spPr>
            <p:txBody>
              <a:bodyPr/>
              <a:lstStyle/>
              <a:p>
                <a:endParaRPr lang="en-US"/>
              </a:p>
            </p:txBody>
          </p:sp>
          <p:sp>
            <p:nvSpPr>
              <p:cNvPr id="6868" name="Freeform 808"/>
              <p:cNvSpPr>
                <a:spLocks/>
              </p:cNvSpPr>
              <p:nvPr/>
            </p:nvSpPr>
            <p:spPr bwMode="auto">
              <a:xfrm>
                <a:off x="4350" y="3136"/>
                <a:ext cx="29" cy="17"/>
              </a:xfrm>
              <a:custGeom>
                <a:avLst/>
                <a:gdLst>
                  <a:gd name="T0" fmla="*/ 24 w 29"/>
                  <a:gd name="T1" fmla="*/ 0 h 17"/>
                  <a:gd name="T2" fmla="*/ 10 w 29"/>
                  <a:gd name="T3" fmla="*/ 0 h 17"/>
                  <a:gd name="T4" fmla="*/ 4 w 29"/>
                  <a:gd name="T5" fmla="*/ 3 h 17"/>
                  <a:gd name="T6" fmla="*/ 0 w 29"/>
                  <a:gd name="T7" fmla="*/ 3 h 17"/>
                  <a:gd name="T8" fmla="*/ 4 w 29"/>
                  <a:gd name="T9" fmla="*/ 9 h 17"/>
                  <a:gd name="T10" fmla="*/ 1 w 29"/>
                  <a:gd name="T11" fmla="*/ 11 h 17"/>
                  <a:gd name="T12" fmla="*/ 7 w 29"/>
                  <a:gd name="T13" fmla="*/ 12 h 17"/>
                  <a:gd name="T14" fmla="*/ 7 w 29"/>
                  <a:gd name="T15" fmla="*/ 16 h 17"/>
                  <a:gd name="T16" fmla="*/ 15 w 29"/>
                  <a:gd name="T17" fmla="*/ 12 h 17"/>
                  <a:gd name="T18" fmla="*/ 7 w 29"/>
                  <a:gd name="T19" fmla="*/ 11 h 17"/>
                  <a:gd name="T20" fmla="*/ 7 w 29"/>
                  <a:gd name="T21" fmla="*/ 8 h 17"/>
                  <a:gd name="T22" fmla="*/ 12 w 29"/>
                  <a:gd name="T23" fmla="*/ 5 h 17"/>
                  <a:gd name="T24" fmla="*/ 18 w 29"/>
                  <a:gd name="T25" fmla="*/ 8 h 17"/>
                  <a:gd name="T26" fmla="*/ 28 w 29"/>
                  <a:gd name="T27" fmla="*/ 12 h 17"/>
                  <a:gd name="T28" fmla="*/ 23 w 29"/>
                  <a:gd name="T29" fmla="*/ 5 h 17"/>
                  <a:gd name="T30" fmla="*/ 10 w 29"/>
                  <a:gd name="T31" fmla="*/ 2 h 17"/>
                  <a:gd name="T32" fmla="*/ 16 w 29"/>
                  <a:gd name="T33" fmla="*/ 0 h 17"/>
                  <a:gd name="T34" fmla="*/ 24 w 29"/>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17"/>
                  <a:gd name="T56" fmla="*/ 29 w 29"/>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17">
                    <a:moveTo>
                      <a:pt x="24" y="0"/>
                    </a:moveTo>
                    <a:lnTo>
                      <a:pt x="10" y="0"/>
                    </a:lnTo>
                    <a:lnTo>
                      <a:pt x="4" y="3"/>
                    </a:lnTo>
                    <a:lnTo>
                      <a:pt x="0" y="3"/>
                    </a:lnTo>
                    <a:lnTo>
                      <a:pt x="4" y="9"/>
                    </a:lnTo>
                    <a:lnTo>
                      <a:pt x="1" y="11"/>
                    </a:lnTo>
                    <a:lnTo>
                      <a:pt x="7" y="12"/>
                    </a:lnTo>
                    <a:lnTo>
                      <a:pt x="7" y="16"/>
                    </a:lnTo>
                    <a:lnTo>
                      <a:pt x="15" y="12"/>
                    </a:lnTo>
                    <a:lnTo>
                      <a:pt x="7" y="11"/>
                    </a:lnTo>
                    <a:lnTo>
                      <a:pt x="7" y="8"/>
                    </a:lnTo>
                    <a:lnTo>
                      <a:pt x="12" y="5"/>
                    </a:lnTo>
                    <a:lnTo>
                      <a:pt x="18" y="8"/>
                    </a:lnTo>
                    <a:lnTo>
                      <a:pt x="28" y="12"/>
                    </a:lnTo>
                    <a:lnTo>
                      <a:pt x="23" y="5"/>
                    </a:lnTo>
                    <a:lnTo>
                      <a:pt x="10" y="2"/>
                    </a:lnTo>
                    <a:lnTo>
                      <a:pt x="16" y="0"/>
                    </a:lnTo>
                    <a:lnTo>
                      <a:pt x="24" y="0"/>
                    </a:lnTo>
                  </a:path>
                </a:pathLst>
              </a:custGeom>
              <a:solidFill>
                <a:srgbClr val="000000"/>
              </a:solidFill>
              <a:ln w="9525" cap="rnd">
                <a:noFill/>
                <a:round/>
                <a:headEnd/>
                <a:tailEnd/>
              </a:ln>
            </p:spPr>
            <p:txBody>
              <a:bodyPr/>
              <a:lstStyle/>
              <a:p>
                <a:endParaRPr lang="en-US"/>
              </a:p>
            </p:txBody>
          </p:sp>
          <p:sp>
            <p:nvSpPr>
              <p:cNvPr id="6869" name="Freeform 809"/>
              <p:cNvSpPr>
                <a:spLocks/>
              </p:cNvSpPr>
              <p:nvPr/>
            </p:nvSpPr>
            <p:spPr bwMode="auto">
              <a:xfrm>
                <a:off x="4360" y="3142"/>
                <a:ext cx="17" cy="17"/>
              </a:xfrm>
              <a:custGeom>
                <a:avLst/>
                <a:gdLst>
                  <a:gd name="T0" fmla="*/ 16 w 17"/>
                  <a:gd name="T1" fmla="*/ 4 h 17"/>
                  <a:gd name="T2" fmla="*/ 13 w 17"/>
                  <a:gd name="T3" fmla="*/ 16 h 17"/>
                  <a:gd name="T4" fmla="*/ 1 w 17"/>
                  <a:gd name="T5" fmla="*/ 12 h 17"/>
                  <a:gd name="T6" fmla="*/ 0 w 17"/>
                  <a:gd name="T7" fmla="*/ 0 h 17"/>
                  <a:gd name="T8" fmla="*/ 6 w 17"/>
                  <a:gd name="T9" fmla="*/ 0 h 17"/>
                  <a:gd name="T10" fmla="*/ 6 w 17"/>
                  <a:gd name="T11" fmla="*/ 8 h 17"/>
                  <a:gd name="T12" fmla="*/ 8 w 17"/>
                  <a:gd name="T13" fmla="*/ 8 h 17"/>
                  <a:gd name="T14" fmla="*/ 13 w 17"/>
                  <a:gd name="T15" fmla="*/ 0 h 17"/>
                  <a:gd name="T16" fmla="*/ 16 w 17"/>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4"/>
                    </a:moveTo>
                    <a:lnTo>
                      <a:pt x="13" y="16"/>
                    </a:lnTo>
                    <a:lnTo>
                      <a:pt x="1" y="12"/>
                    </a:lnTo>
                    <a:lnTo>
                      <a:pt x="0" y="0"/>
                    </a:lnTo>
                    <a:lnTo>
                      <a:pt x="6" y="0"/>
                    </a:lnTo>
                    <a:lnTo>
                      <a:pt x="6" y="8"/>
                    </a:lnTo>
                    <a:lnTo>
                      <a:pt x="8" y="8"/>
                    </a:lnTo>
                    <a:lnTo>
                      <a:pt x="13" y="0"/>
                    </a:lnTo>
                    <a:lnTo>
                      <a:pt x="16" y="4"/>
                    </a:lnTo>
                  </a:path>
                </a:pathLst>
              </a:custGeom>
              <a:solidFill>
                <a:srgbClr val="000000"/>
              </a:solidFill>
              <a:ln w="9525" cap="rnd">
                <a:noFill/>
                <a:round/>
                <a:headEnd/>
                <a:tailEnd/>
              </a:ln>
            </p:spPr>
            <p:txBody>
              <a:bodyPr/>
              <a:lstStyle/>
              <a:p>
                <a:endParaRPr lang="en-US"/>
              </a:p>
            </p:txBody>
          </p:sp>
          <p:sp>
            <p:nvSpPr>
              <p:cNvPr id="6870" name="Freeform 810"/>
              <p:cNvSpPr>
                <a:spLocks/>
              </p:cNvSpPr>
              <p:nvPr/>
            </p:nvSpPr>
            <p:spPr bwMode="auto">
              <a:xfrm>
                <a:off x="4395" y="3144"/>
                <a:ext cx="28" cy="17"/>
              </a:xfrm>
              <a:custGeom>
                <a:avLst/>
                <a:gdLst>
                  <a:gd name="T0" fmla="*/ 0 w 28"/>
                  <a:gd name="T1" fmla="*/ 4 h 17"/>
                  <a:gd name="T2" fmla="*/ 5 w 28"/>
                  <a:gd name="T3" fmla="*/ 2 h 17"/>
                  <a:gd name="T4" fmla="*/ 13 w 28"/>
                  <a:gd name="T5" fmla="*/ 4 h 17"/>
                  <a:gd name="T6" fmla="*/ 19 w 28"/>
                  <a:gd name="T7" fmla="*/ 4 h 17"/>
                  <a:gd name="T8" fmla="*/ 15 w 28"/>
                  <a:gd name="T9" fmla="*/ 1 h 17"/>
                  <a:gd name="T10" fmla="*/ 7 w 28"/>
                  <a:gd name="T11" fmla="*/ 0 h 17"/>
                  <a:gd name="T12" fmla="*/ 15 w 28"/>
                  <a:gd name="T13" fmla="*/ 1 h 17"/>
                  <a:gd name="T14" fmla="*/ 21 w 28"/>
                  <a:gd name="T15" fmla="*/ 4 h 17"/>
                  <a:gd name="T16" fmla="*/ 23 w 28"/>
                  <a:gd name="T17" fmla="*/ 8 h 17"/>
                  <a:gd name="T18" fmla="*/ 27 w 28"/>
                  <a:gd name="T19" fmla="*/ 10 h 17"/>
                  <a:gd name="T20" fmla="*/ 19 w 28"/>
                  <a:gd name="T21" fmla="*/ 11 h 17"/>
                  <a:gd name="T22" fmla="*/ 21 w 28"/>
                  <a:gd name="T23" fmla="*/ 16 h 17"/>
                  <a:gd name="T24" fmla="*/ 14 w 28"/>
                  <a:gd name="T25" fmla="*/ 11 h 17"/>
                  <a:gd name="T26" fmla="*/ 15 w 28"/>
                  <a:gd name="T27" fmla="*/ 8 h 17"/>
                  <a:gd name="T28" fmla="*/ 14 w 28"/>
                  <a:gd name="T29" fmla="*/ 5 h 17"/>
                  <a:gd name="T30" fmla="*/ 7 w 28"/>
                  <a:gd name="T31" fmla="*/ 4 h 17"/>
                  <a:gd name="T32" fmla="*/ 2 w 28"/>
                  <a:gd name="T33" fmla="*/ 5 h 17"/>
                  <a:gd name="T34" fmla="*/ 7 w 28"/>
                  <a:gd name="T35" fmla="*/ 10 h 17"/>
                  <a:gd name="T36" fmla="*/ 0 w 28"/>
                  <a:gd name="T37" fmla="*/ 5 h 17"/>
                  <a:gd name="T38" fmla="*/ 0 w 28"/>
                  <a:gd name="T39" fmla="*/ 4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17"/>
                  <a:gd name="T62" fmla="*/ 28 w 28"/>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17">
                    <a:moveTo>
                      <a:pt x="0" y="4"/>
                    </a:moveTo>
                    <a:lnTo>
                      <a:pt x="5" y="2"/>
                    </a:lnTo>
                    <a:lnTo>
                      <a:pt x="13" y="4"/>
                    </a:lnTo>
                    <a:lnTo>
                      <a:pt x="19" y="4"/>
                    </a:lnTo>
                    <a:lnTo>
                      <a:pt x="15" y="1"/>
                    </a:lnTo>
                    <a:lnTo>
                      <a:pt x="7" y="0"/>
                    </a:lnTo>
                    <a:lnTo>
                      <a:pt x="15" y="1"/>
                    </a:lnTo>
                    <a:lnTo>
                      <a:pt x="21" y="4"/>
                    </a:lnTo>
                    <a:lnTo>
                      <a:pt x="23" y="8"/>
                    </a:lnTo>
                    <a:lnTo>
                      <a:pt x="27" y="10"/>
                    </a:lnTo>
                    <a:lnTo>
                      <a:pt x="19" y="11"/>
                    </a:lnTo>
                    <a:lnTo>
                      <a:pt x="21" y="16"/>
                    </a:lnTo>
                    <a:lnTo>
                      <a:pt x="14" y="11"/>
                    </a:lnTo>
                    <a:lnTo>
                      <a:pt x="15" y="8"/>
                    </a:lnTo>
                    <a:lnTo>
                      <a:pt x="14" y="5"/>
                    </a:lnTo>
                    <a:lnTo>
                      <a:pt x="7" y="4"/>
                    </a:lnTo>
                    <a:lnTo>
                      <a:pt x="2" y="5"/>
                    </a:lnTo>
                    <a:lnTo>
                      <a:pt x="7" y="10"/>
                    </a:lnTo>
                    <a:lnTo>
                      <a:pt x="0" y="5"/>
                    </a:lnTo>
                    <a:lnTo>
                      <a:pt x="0" y="4"/>
                    </a:lnTo>
                  </a:path>
                </a:pathLst>
              </a:custGeom>
              <a:solidFill>
                <a:srgbClr val="000000"/>
              </a:solidFill>
              <a:ln w="9525" cap="rnd">
                <a:noFill/>
                <a:round/>
                <a:headEnd/>
                <a:tailEnd/>
              </a:ln>
            </p:spPr>
            <p:txBody>
              <a:bodyPr/>
              <a:lstStyle/>
              <a:p>
                <a:endParaRPr lang="en-US"/>
              </a:p>
            </p:txBody>
          </p:sp>
          <p:sp>
            <p:nvSpPr>
              <p:cNvPr id="6871" name="Freeform 811"/>
              <p:cNvSpPr>
                <a:spLocks/>
              </p:cNvSpPr>
              <p:nvPr/>
            </p:nvSpPr>
            <p:spPr bwMode="auto">
              <a:xfrm>
                <a:off x="4400" y="3149"/>
                <a:ext cx="17" cy="17"/>
              </a:xfrm>
              <a:custGeom>
                <a:avLst/>
                <a:gdLst>
                  <a:gd name="T0" fmla="*/ 0 w 17"/>
                  <a:gd name="T1" fmla="*/ 0 h 17"/>
                  <a:gd name="T2" fmla="*/ 0 w 17"/>
                  <a:gd name="T3" fmla="*/ 8 h 17"/>
                  <a:gd name="T4" fmla="*/ 5 w 17"/>
                  <a:gd name="T5" fmla="*/ 16 h 17"/>
                  <a:gd name="T6" fmla="*/ 16 w 17"/>
                  <a:gd name="T7" fmla="*/ 1 h 17"/>
                  <a:gd name="T8" fmla="*/ 13 w 17"/>
                  <a:gd name="T9" fmla="*/ 0 h 17"/>
                  <a:gd name="T10" fmla="*/ 5 w 17"/>
                  <a:gd name="T11" fmla="*/ 8 h 17"/>
                  <a:gd name="T12" fmla="*/ 3 w 17"/>
                  <a:gd name="T13" fmla="*/ 8 h 17"/>
                  <a:gd name="T14" fmla="*/ 3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8"/>
                    </a:lnTo>
                    <a:lnTo>
                      <a:pt x="5" y="16"/>
                    </a:lnTo>
                    <a:lnTo>
                      <a:pt x="16" y="1"/>
                    </a:lnTo>
                    <a:lnTo>
                      <a:pt x="13" y="0"/>
                    </a:lnTo>
                    <a:lnTo>
                      <a:pt x="5" y="8"/>
                    </a:lnTo>
                    <a:lnTo>
                      <a:pt x="3" y="8"/>
                    </a:lnTo>
                    <a:lnTo>
                      <a:pt x="3" y="0"/>
                    </a:lnTo>
                    <a:lnTo>
                      <a:pt x="0" y="0"/>
                    </a:lnTo>
                  </a:path>
                </a:pathLst>
              </a:custGeom>
              <a:solidFill>
                <a:srgbClr val="000000"/>
              </a:solidFill>
              <a:ln w="9525" cap="rnd">
                <a:noFill/>
                <a:round/>
                <a:headEnd/>
                <a:tailEnd/>
              </a:ln>
            </p:spPr>
            <p:txBody>
              <a:bodyPr/>
              <a:lstStyle/>
              <a:p>
                <a:endParaRPr lang="en-US"/>
              </a:p>
            </p:txBody>
          </p:sp>
          <p:sp>
            <p:nvSpPr>
              <p:cNvPr id="6872" name="Freeform 812"/>
              <p:cNvSpPr>
                <a:spLocks/>
              </p:cNvSpPr>
              <p:nvPr/>
            </p:nvSpPr>
            <p:spPr bwMode="auto">
              <a:xfrm>
                <a:off x="5109" y="3074"/>
                <a:ext cx="17" cy="17"/>
              </a:xfrm>
              <a:custGeom>
                <a:avLst/>
                <a:gdLst>
                  <a:gd name="T0" fmla="*/ 0 w 17"/>
                  <a:gd name="T1" fmla="*/ 16 h 17"/>
                  <a:gd name="T2" fmla="*/ 8 w 17"/>
                  <a:gd name="T3" fmla="*/ 0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8" y="0"/>
                    </a:lnTo>
                    <a:lnTo>
                      <a:pt x="16" y="0"/>
                    </a:lnTo>
                    <a:lnTo>
                      <a:pt x="0" y="16"/>
                    </a:lnTo>
                  </a:path>
                </a:pathLst>
              </a:custGeom>
              <a:solidFill>
                <a:srgbClr val="515151"/>
              </a:solidFill>
              <a:ln w="9525" cap="rnd">
                <a:noFill/>
                <a:round/>
                <a:headEnd/>
                <a:tailEnd/>
              </a:ln>
            </p:spPr>
            <p:txBody>
              <a:bodyPr/>
              <a:lstStyle/>
              <a:p>
                <a:endParaRPr lang="en-US"/>
              </a:p>
            </p:txBody>
          </p:sp>
          <p:sp>
            <p:nvSpPr>
              <p:cNvPr id="6873" name="Freeform 813"/>
              <p:cNvSpPr>
                <a:spLocks/>
              </p:cNvSpPr>
              <p:nvPr/>
            </p:nvSpPr>
            <p:spPr bwMode="auto">
              <a:xfrm>
                <a:off x="5105" y="3087"/>
                <a:ext cx="17" cy="28"/>
              </a:xfrm>
              <a:custGeom>
                <a:avLst/>
                <a:gdLst>
                  <a:gd name="T0" fmla="*/ 8 w 17"/>
                  <a:gd name="T1" fmla="*/ 11 h 28"/>
                  <a:gd name="T2" fmla="*/ 5 w 17"/>
                  <a:gd name="T3" fmla="*/ 12 h 28"/>
                  <a:gd name="T4" fmla="*/ 8 w 17"/>
                  <a:gd name="T5" fmla="*/ 14 h 28"/>
                  <a:gd name="T6" fmla="*/ 11 w 17"/>
                  <a:gd name="T7" fmla="*/ 16 h 28"/>
                  <a:gd name="T8" fmla="*/ 1 w 17"/>
                  <a:gd name="T9" fmla="*/ 27 h 28"/>
                  <a:gd name="T10" fmla="*/ 16 w 17"/>
                  <a:gd name="T11" fmla="*/ 14 h 28"/>
                  <a:gd name="T12" fmla="*/ 16 w 17"/>
                  <a:gd name="T13" fmla="*/ 11 h 28"/>
                  <a:gd name="T14" fmla="*/ 8 w 17"/>
                  <a:gd name="T15" fmla="*/ 2 h 28"/>
                  <a:gd name="T16" fmla="*/ 5 w 17"/>
                  <a:gd name="T17" fmla="*/ 0 h 28"/>
                  <a:gd name="T18" fmla="*/ 0 w 17"/>
                  <a:gd name="T19" fmla="*/ 1 h 28"/>
                  <a:gd name="T20" fmla="*/ 1 w 17"/>
                  <a:gd name="T21" fmla="*/ 2 h 28"/>
                  <a:gd name="T22" fmla="*/ 8 w 17"/>
                  <a:gd name="T23" fmla="*/ 7 h 28"/>
                  <a:gd name="T24" fmla="*/ 8 w 17"/>
                  <a:gd name="T25" fmla="*/ 1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8" y="11"/>
                    </a:moveTo>
                    <a:lnTo>
                      <a:pt x="5" y="12"/>
                    </a:lnTo>
                    <a:lnTo>
                      <a:pt x="8" y="14"/>
                    </a:lnTo>
                    <a:lnTo>
                      <a:pt x="11" y="16"/>
                    </a:lnTo>
                    <a:lnTo>
                      <a:pt x="1" y="27"/>
                    </a:lnTo>
                    <a:lnTo>
                      <a:pt x="16" y="14"/>
                    </a:lnTo>
                    <a:lnTo>
                      <a:pt x="16" y="11"/>
                    </a:lnTo>
                    <a:lnTo>
                      <a:pt x="8" y="2"/>
                    </a:lnTo>
                    <a:lnTo>
                      <a:pt x="5" y="0"/>
                    </a:lnTo>
                    <a:lnTo>
                      <a:pt x="0" y="1"/>
                    </a:lnTo>
                    <a:lnTo>
                      <a:pt x="1" y="2"/>
                    </a:lnTo>
                    <a:lnTo>
                      <a:pt x="8" y="7"/>
                    </a:lnTo>
                    <a:lnTo>
                      <a:pt x="8" y="11"/>
                    </a:lnTo>
                  </a:path>
                </a:pathLst>
              </a:custGeom>
              <a:solidFill>
                <a:srgbClr val="000000"/>
              </a:solidFill>
              <a:ln w="9525" cap="rnd">
                <a:noFill/>
                <a:round/>
                <a:headEnd/>
                <a:tailEnd/>
              </a:ln>
            </p:spPr>
            <p:txBody>
              <a:bodyPr/>
              <a:lstStyle/>
              <a:p>
                <a:endParaRPr lang="en-US"/>
              </a:p>
            </p:txBody>
          </p:sp>
          <p:sp>
            <p:nvSpPr>
              <p:cNvPr id="6874" name="Freeform 814"/>
              <p:cNvSpPr>
                <a:spLocks/>
              </p:cNvSpPr>
              <p:nvPr/>
            </p:nvSpPr>
            <p:spPr bwMode="auto">
              <a:xfrm>
                <a:off x="5120" y="3091"/>
                <a:ext cx="36" cy="17"/>
              </a:xfrm>
              <a:custGeom>
                <a:avLst/>
                <a:gdLst>
                  <a:gd name="T0" fmla="*/ 1 w 36"/>
                  <a:gd name="T1" fmla="*/ 4 h 17"/>
                  <a:gd name="T2" fmla="*/ 0 w 36"/>
                  <a:gd name="T3" fmla="*/ 4 h 17"/>
                  <a:gd name="T4" fmla="*/ 4 w 36"/>
                  <a:gd name="T5" fmla="*/ 0 h 17"/>
                  <a:gd name="T6" fmla="*/ 14 w 36"/>
                  <a:gd name="T7" fmla="*/ 0 h 17"/>
                  <a:gd name="T8" fmla="*/ 23 w 36"/>
                  <a:gd name="T9" fmla="*/ 9 h 17"/>
                  <a:gd name="T10" fmla="*/ 35 w 36"/>
                  <a:gd name="T11" fmla="*/ 16 h 17"/>
                  <a:gd name="T12" fmla="*/ 15 w 36"/>
                  <a:gd name="T13" fmla="*/ 4 h 17"/>
                  <a:gd name="T14" fmla="*/ 7 w 36"/>
                  <a:gd name="T15" fmla="*/ 6 h 17"/>
                  <a:gd name="T16" fmla="*/ 1 w 36"/>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17"/>
                  <a:gd name="T29" fmla="*/ 36 w 3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17">
                    <a:moveTo>
                      <a:pt x="1" y="4"/>
                    </a:moveTo>
                    <a:lnTo>
                      <a:pt x="0" y="4"/>
                    </a:lnTo>
                    <a:lnTo>
                      <a:pt x="4" y="0"/>
                    </a:lnTo>
                    <a:lnTo>
                      <a:pt x="14" y="0"/>
                    </a:lnTo>
                    <a:lnTo>
                      <a:pt x="23" y="9"/>
                    </a:lnTo>
                    <a:lnTo>
                      <a:pt x="35" y="16"/>
                    </a:lnTo>
                    <a:lnTo>
                      <a:pt x="15" y="4"/>
                    </a:lnTo>
                    <a:lnTo>
                      <a:pt x="7" y="6"/>
                    </a:lnTo>
                    <a:lnTo>
                      <a:pt x="1" y="4"/>
                    </a:lnTo>
                  </a:path>
                </a:pathLst>
              </a:custGeom>
              <a:solidFill>
                <a:srgbClr val="000000"/>
              </a:solidFill>
              <a:ln w="9525" cap="rnd">
                <a:noFill/>
                <a:round/>
                <a:headEnd/>
                <a:tailEnd/>
              </a:ln>
            </p:spPr>
            <p:txBody>
              <a:bodyPr/>
              <a:lstStyle/>
              <a:p>
                <a:endParaRPr lang="en-US"/>
              </a:p>
            </p:txBody>
          </p:sp>
          <p:sp>
            <p:nvSpPr>
              <p:cNvPr id="6875" name="Freeform 815"/>
              <p:cNvSpPr>
                <a:spLocks/>
              </p:cNvSpPr>
              <p:nvPr/>
            </p:nvSpPr>
            <p:spPr bwMode="auto">
              <a:xfrm>
                <a:off x="5132" y="3105"/>
                <a:ext cx="17" cy="17"/>
              </a:xfrm>
              <a:custGeom>
                <a:avLst/>
                <a:gdLst>
                  <a:gd name="T0" fmla="*/ 5 w 17"/>
                  <a:gd name="T1" fmla="*/ 1 h 17"/>
                  <a:gd name="T2" fmla="*/ 5 w 17"/>
                  <a:gd name="T3" fmla="*/ 9 h 17"/>
                  <a:gd name="T4" fmla="*/ 8 w 17"/>
                  <a:gd name="T5" fmla="*/ 9 h 17"/>
                  <a:gd name="T6" fmla="*/ 16 w 17"/>
                  <a:gd name="T7" fmla="*/ 6 h 17"/>
                  <a:gd name="T8" fmla="*/ 16 w 17"/>
                  <a:gd name="T9" fmla="*/ 9 h 17"/>
                  <a:gd name="T10" fmla="*/ 14 w 17"/>
                  <a:gd name="T11" fmla="*/ 10 h 17"/>
                  <a:gd name="T12" fmla="*/ 5 w 17"/>
                  <a:gd name="T13" fmla="*/ 16 h 17"/>
                  <a:gd name="T14" fmla="*/ 0 w 17"/>
                  <a:gd name="T15" fmla="*/ 13 h 17"/>
                  <a:gd name="T16" fmla="*/ 2 w 17"/>
                  <a:gd name="T17" fmla="*/ 9 h 17"/>
                  <a:gd name="T18" fmla="*/ 1 w 17"/>
                  <a:gd name="T19" fmla="*/ 0 h 17"/>
                  <a:gd name="T20" fmla="*/ 5 w 17"/>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5" y="1"/>
                    </a:moveTo>
                    <a:lnTo>
                      <a:pt x="5" y="9"/>
                    </a:lnTo>
                    <a:lnTo>
                      <a:pt x="8" y="9"/>
                    </a:lnTo>
                    <a:lnTo>
                      <a:pt x="16" y="6"/>
                    </a:lnTo>
                    <a:lnTo>
                      <a:pt x="16" y="9"/>
                    </a:lnTo>
                    <a:lnTo>
                      <a:pt x="14" y="10"/>
                    </a:lnTo>
                    <a:lnTo>
                      <a:pt x="5" y="16"/>
                    </a:lnTo>
                    <a:lnTo>
                      <a:pt x="0" y="13"/>
                    </a:lnTo>
                    <a:lnTo>
                      <a:pt x="2" y="9"/>
                    </a:lnTo>
                    <a:lnTo>
                      <a:pt x="1" y="0"/>
                    </a:lnTo>
                    <a:lnTo>
                      <a:pt x="5" y="1"/>
                    </a:lnTo>
                  </a:path>
                </a:pathLst>
              </a:custGeom>
              <a:solidFill>
                <a:srgbClr val="000000"/>
              </a:solidFill>
              <a:ln w="9525" cap="rnd">
                <a:noFill/>
                <a:round/>
                <a:headEnd/>
                <a:tailEnd/>
              </a:ln>
            </p:spPr>
            <p:txBody>
              <a:bodyPr/>
              <a:lstStyle/>
              <a:p>
                <a:endParaRPr lang="en-US"/>
              </a:p>
            </p:txBody>
          </p:sp>
          <p:sp>
            <p:nvSpPr>
              <p:cNvPr id="6876" name="Freeform 816"/>
              <p:cNvSpPr>
                <a:spLocks/>
              </p:cNvSpPr>
              <p:nvPr/>
            </p:nvSpPr>
            <p:spPr bwMode="auto">
              <a:xfrm>
                <a:off x="5127" y="3101"/>
                <a:ext cx="21" cy="17"/>
              </a:xfrm>
              <a:custGeom>
                <a:avLst/>
                <a:gdLst>
                  <a:gd name="T0" fmla="*/ 17 w 21"/>
                  <a:gd name="T1" fmla="*/ 16 h 17"/>
                  <a:gd name="T2" fmla="*/ 20 w 21"/>
                  <a:gd name="T3" fmla="*/ 12 h 17"/>
                  <a:gd name="T4" fmla="*/ 14 w 21"/>
                  <a:gd name="T5" fmla="*/ 4 h 17"/>
                  <a:gd name="T6" fmla="*/ 0 w 21"/>
                  <a:gd name="T7" fmla="*/ 0 h 17"/>
                  <a:gd name="T8" fmla="*/ 2 w 21"/>
                  <a:gd name="T9" fmla="*/ 3 h 17"/>
                  <a:gd name="T10" fmla="*/ 0 w 21"/>
                  <a:gd name="T11" fmla="*/ 4 h 17"/>
                  <a:gd name="T12" fmla="*/ 14 w 21"/>
                  <a:gd name="T13" fmla="*/ 10 h 17"/>
                  <a:gd name="T14" fmla="*/ 17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17" y="16"/>
                    </a:moveTo>
                    <a:lnTo>
                      <a:pt x="20" y="12"/>
                    </a:lnTo>
                    <a:lnTo>
                      <a:pt x="14" y="4"/>
                    </a:lnTo>
                    <a:lnTo>
                      <a:pt x="0" y="0"/>
                    </a:lnTo>
                    <a:lnTo>
                      <a:pt x="2" y="3"/>
                    </a:lnTo>
                    <a:lnTo>
                      <a:pt x="0" y="4"/>
                    </a:lnTo>
                    <a:lnTo>
                      <a:pt x="14" y="10"/>
                    </a:lnTo>
                    <a:lnTo>
                      <a:pt x="17" y="16"/>
                    </a:lnTo>
                  </a:path>
                </a:pathLst>
              </a:custGeom>
              <a:solidFill>
                <a:srgbClr val="000000"/>
              </a:solidFill>
              <a:ln w="9525" cap="rnd">
                <a:noFill/>
                <a:round/>
                <a:headEnd/>
                <a:tailEnd/>
              </a:ln>
            </p:spPr>
            <p:txBody>
              <a:bodyPr/>
              <a:lstStyle/>
              <a:p>
                <a:endParaRPr lang="en-US"/>
              </a:p>
            </p:txBody>
          </p:sp>
          <p:sp>
            <p:nvSpPr>
              <p:cNvPr id="6877" name="Freeform 817"/>
              <p:cNvSpPr>
                <a:spLocks/>
              </p:cNvSpPr>
              <p:nvPr/>
            </p:nvSpPr>
            <p:spPr bwMode="auto">
              <a:xfrm>
                <a:off x="5108" y="3137"/>
                <a:ext cx="17" cy="17"/>
              </a:xfrm>
              <a:custGeom>
                <a:avLst/>
                <a:gdLst>
                  <a:gd name="T0" fmla="*/ 0 w 17"/>
                  <a:gd name="T1" fmla="*/ 0 h 17"/>
                  <a:gd name="T2" fmla="*/ 0 w 17"/>
                  <a:gd name="T3" fmla="*/ 3 h 17"/>
                  <a:gd name="T4" fmla="*/ 4 w 17"/>
                  <a:gd name="T5" fmla="*/ 3 h 17"/>
                  <a:gd name="T6" fmla="*/ 16 w 17"/>
                  <a:gd name="T7" fmla="*/ 16 h 17"/>
                  <a:gd name="T8" fmla="*/ 4 w 17"/>
                  <a:gd name="T9" fmla="*/ 10 h 17"/>
                  <a:gd name="T10" fmla="*/ 0 w 17"/>
                  <a:gd name="T11" fmla="*/ 1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3"/>
                    </a:lnTo>
                    <a:lnTo>
                      <a:pt x="4" y="3"/>
                    </a:lnTo>
                    <a:lnTo>
                      <a:pt x="16" y="16"/>
                    </a:lnTo>
                    <a:lnTo>
                      <a:pt x="4" y="10"/>
                    </a:lnTo>
                    <a:lnTo>
                      <a:pt x="0" y="10"/>
                    </a:lnTo>
                    <a:lnTo>
                      <a:pt x="0" y="0"/>
                    </a:lnTo>
                  </a:path>
                </a:pathLst>
              </a:custGeom>
              <a:solidFill>
                <a:srgbClr val="000000"/>
              </a:solidFill>
              <a:ln w="9525" cap="rnd">
                <a:noFill/>
                <a:round/>
                <a:headEnd/>
                <a:tailEnd/>
              </a:ln>
            </p:spPr>
            <p:txBody>
              <a:bodyPr/>
              <a:lstStyle/>
              <a:p>
                <a:endParaRPr lang="en-US"/>
              </a:p>
            </p:txBody>
          </p:sp>
          <p:sp>
            <p:nvSpPr>
              <p:cNvPr id="6878" name="Freeform 818"/>
              <p:cNvSpPr>
                <a:spLocks/>
              </p:cNvSpPr>
              <p:nvPr/>
            </p:nvSpPr>
            <p:spPr bwMode="auto">
              <a:xfrm>
                <a:off x="5108" y="3144"/>
                <a:ext cx="17" cy="17"/>
              </a:xfrm>
              <a:custGeom>
                <a:avLst/>
                <a:gdLst>
                  <a:gd name="T0" fmla="*/ 0 w 17"/>
                  <a:gd name="T1" fmla="*/ 2 h 17"/>
                  <a:gd name="T2" fmla="*/ 5 w 17"/>
                  <a:gd name="T3" fmla="*/ 3 h 17"/>
                  <a:gd name="T4" fmla="*/ 16 w 17"/>
                  <a:gd name="T5" fmla="*/ 2 h 17"/>
                  <a:gd name="T6" fmla="*/ 6 w 17"/>
                  <a:gd name="T7" fmla="*/ 8 h 17"/>
                  <a:gd name="T8" fmla="*/ 6 w 17"/>
                  <a:gd name="T9" fmla="*/ 11 h 17"/>
                  <a:gd name="T10" fmla="*/ 0 w 17"/>
                  <a:gd name="T11" fmla="*/ 16 h 17"/>
                  <a:gd name="T12" fmla="*/ 0 w 17"/>
                  <a:gd name="T13" fmla="*/ 3 h 17"/>
                  <a:gd name="T14" fmla="*/ 0 w 17"/>
                  <a:gd name="T15" fmla="*/ 0 h 17"/>
                  <a:gd name="T16" fmla="*/ 0 w 17"/>
                  <a:gd name="T17" fmla="*/ 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2"/>
                    </a:moveTo>
                    <a:lnTo>
                      <a:pt x="5" y="3"/>
                    </a:lnTo>
                    <a:lnTo>
                      <a:pt x="16" y="2"/>
                    </a:lnTo>
                    <a:lnTo>
                      <a:pt x="6" y="8"/>
                    </a:lnTo>
                    <a:lnTo>
                      <a:pt x="6" y="11"/>
                    </a:lnTo>
                    <a:lnTo>
                      <a:pt x="0" y="16"/>
                    </a:lnTo>
                    <a:lnTo>
                      <a:pt x="0" y="3"/>
                    </a:lnTo>
                    <a:lnTo>
                      <a:pt x="0" y="0"/>
                    </a:lnTo>
                    <a:lnTo>
                      <a:pt x="0" y="2"/>
                    </a:lnTo>
                  </a:path>
                </a:pathLst>
              </a:custGeom>
              <a:solidFill>
                <a:srgbClr val="000000"/>
              </a:solidFill>
              <a:ln w="9525" cap="rnd">
                <a:noFill/>
                <a:round/>
                <a:headEnd/>
                <a:tailEnd/>
              </a:ln>
            </p:spPr>
            <p:txBody>
              <a:bodyPr/>
              <a:lstStyle/>
              <a:p>
                <a:endParaRPr lang="en-US"/>
              </a:p>
            </p:txBody>
          </p:sp>
          <p:sp>
            <p:nvSpPr>
              <p:cNvPr id="6879" name="Freeform 819"/>
              <p:cNvSpPr>
                <a:spLocks/>
              </p:cNvSpPr>
              <p:nvPr/>
            </p:nvSpPr>
            <p:spPr bwMode="auto">
              <a:xfrm>
                <a:off x="5102" y="3124"/>
                <a:ext cx="17" cy="17"/>
              </a:xfrm>
              <a:custGeom>
                <a:avLst/>
                <a:gdLst>
                  <a:gd name="T0" fmla="*/ 0 w 17"/>
                  <a:gd name="T1" fmla="*/ 0 h 17"/>
                  <a:gd name="T2" fmla="*/ 3 w 17"/>
                  <a:gd name="T3" fmla="*/ 0 h 17"/>
                  <a:gd name="T4" fmla="*/ 10 w 17"/>
                  <a:gd name="T5" fmla="*/ 3 h 17"/>
                  <a:gd name="T6" fmla="*/ 13 w 17"/>
                  <a:gd name="T7" fmla="*/ 4 h 17"/>
                  <a:gd name="T8" fmla="*/ 16 w 17"/>
                  <a:gd name="T9" fmla="*/ 3 h 17"/>
                  <a:gd name="T10" fmla="*/ 16 w 17"/>
                  <a:gd name="T11" fmla="*/ 9 h 17"/>
                  <a:gd name="T12" fmla="*/ 5 w 17"/>
                  <a:gd name="T13" fmla="*/ 16 h 17"/>
                  <a:gd name="T14" fmla="*/ 5 w 17"/>
                  <a:gd name="T15" fmla="*/ 4 h 17"/>
                  <a:gd name="T16" fmla="*/ 0 w 17"/>
                  <a:gd name="T17" fmla="*/ 3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3" y="0"/>
                    </a:lnTo>
                    <a:lnTo>
                      <a:pt x="10" y="3"/>
                    </a:lnTo>
                    <a:lnTo>
                      <a:pt x="13" y="4"/>
                    </a:lnTo>
                    <a:lnTo>
                      <a:pt x="16" y="3"/>
                    </a:lnTo>
                    <a:lnTo>
                      <a:pt x="16" y="9"/>
                    </a:lnTo>
                    <a:lnTo>
                      <a:pt x="5" y="16"/>
                    </a:lnTo>
                    <a:lnTo>
                      <a:pt x="5" y="4"/>
                    </a:lnTo>
                    <a:lnTo>
                      <a:pt x="0" y="3"/>
                    </a:lnTo>
                    <a:lnTo>
                      <a:pt x="0" y="0"/>
                    </a:lnTo>
                  </a:path>
                </a:pathLst>
              </a:custGeom>
              <a:solidFill>
                <a:srgbClr val="000000"/>
              </a:solidFill>
              <a:ln w="9525" cap="rnd">
                <a:noFill/>
                <a:round/>
                <a:headEnd/>
                <a:tailEnd/>
              </a:ln>
            </p:spPr>
            <p:txBody>
              <a:bodyPr/>
              <a:lstStyle/>
              <a:p>
                <a:endParaRPr lang="en-US"/>
              </a:p>
            </p:txBody>
          </p:sp>
          <p:sp>
            <p:nvSpPr>
              <p:cNvPr id="6880" name="Freeform 820"/>
              <p:cNvSpPr>
                <a:spLocks/>
              </p:cNvSpPr>
              <p:nvPr/>
            </p:nvSpPr>
            <p:spPr bwMode="auto">
              <a:xfrm>
                <a:off x="5113" y="3119"/>
                <a:ext cx="17" cy="17"/>
              </a:xfrm>
              <a:custGeom>
                <a:avLst/>
                <a:gdLst>
                  <a:gd name="T0" fmla="*/ 10 w 17"/>
                  <a:gd name="T1" fmla="*/ 0 h 17"/>
                  <a:gd name="T2" fmla="*/ 0 w 17"/>
                  <a:gd name="T3" fmla="*/ 16 h 17"/>
                  <a:gd name="T4" fmla="*/ 16 w 17"/>
                  <a:gd name="T5" fmla="*/ 16 h 17"/>
                  <a:gd name="T6" fmla="*/ 1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0" y="0"/>
                    </a:moveTo>
                    <a:lnTo>
                      <a:pt x="0" y="16"/>
                    </a:lnTo>
                    <a:lnTo>
                      <a:pt x="16" y="16"/>
                    </a:lnTo>
                    <a:lnTo>
                      <a:pt x="10" y="0"/>
                    </a:lnTo>
                  </a:path>
                </a:pathLst>
              </a:custGeom>
              <a:solidFill>
                <a:srgbClr val="000000"/>
              </a:solidFill>
              <a:ln w="9525" cap="rnd">
                <a:noFill/>
                <a:round/>
                <a:headEnd/>
                <a:tailEnd/>
              </a:ln>
            </p:spPr>
            <p:txBody>
              <a:bodyPr/>
              <a:lstStyle/>
              <a:p>
                <a:endParaRPr lang="en-US"/>
              </a:p>
            </p:txBody>
          </p:sp>
          <p:sp>
            <p:nvSpPr>
              <p:cNvPr id="6881" name="Freeform 821"/>
              <p:cNvSpPr>
                <a:spLocks/>
              </p:cNvSpPr>
              <p:nvPr/>
            </p:nvSpPr>
            <p:spPr bwMode="auto">
              <a:xfrm>
                <a:off x="5109" y="3150"/>
                <a:ext cx="62" cy="55"/>
              </a:xfrm>
              <a:custGeom>
                <a:avLst/>
                <a:gdLst>
                  <a:gd name="T0" fmla="*/ 0 w 62"/>
                  <a:gd name="T1" fmla="*/ 8 h 55"/>
                  <a:gd name="T2" fmla="*/ 0 w 62"/>
                  <a:gd name="T3" fmla="*/ 12 h 55"/>
                  <a:gd name="T4" fmla="*/ 4 w 62"/>
                  <a:gd name="T5" fmla="*/ 15 h 55"/>
                  <a:gd name="T6" fmla="*/ 12 w 62"/>
                  <a:gd name="T7" fmla="*/ 15 h 55"/>
                  <a:gd name="T8" fmla="*/ 35 w 62"/>
                  <a:gd name="T9" fmla="*/ 15 h 55"/>
                  <a:gd name="T10" fmla="*/ 42 w 62"/>
                  <a:gd name="T11" fmla="*/ 31 h 55"/>
                  <a:gd name="T12" fmla="*/ 48 w 62"/>
                  <a:gd name="T13" fmla="*/ 54 h 55"/>
                  <a:gd name="T14" fmla="*/ 43 w 62"/>
                  <a:gd name="T15" fmla="*/ 26 h 55"/>
                  <a:gd name="T16" fmla="*/ 43 w 62"/>
                  <a:gd name="T17" fmla="*/ 14 h 55"/>
                  <a:gd name="T18" fmla="*/ 61 w 62"/>
                  <a:gd name="T19" fmla="*/ 6 h 55"/>
                  <a:gd name="T20" fmla="*/ 54 w 62"/>
                  <a:gd name="T21" fmla="*/ 0 h 55"/>
                  <a:gd name="T22" fmla="*/ 54 w 62"/>
                  <a:gd name="T23" fmla="*/ 4 h 55"/>
                  <a:gd name="T24" fmla="*/ 35 w 62"/>
                  <a:gd name="T25" fmla="*/ 9 h 55"/>
                  <a:gd name="T26" fmla="*/ 14 w 62"/>
                  <a:gd name="T27" fmla="*/ 14 h 55"/>
                  <a:gd name="T28" fmla="*/ 4 w 62"/>
                  <a:gd name="T29" fmla="*/ 14 h 55"/>
                  <a:gd name="T30" fmla="*/ 1 w 62"/>
                  <a:gd name="T31" fmla="*/ 11 h 55"/>
                  <a:gd name="T32" fmla="*/ 0 w 62"/>
                  <a:gd name="T33" fmla="*/ 8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55"/>
                  <a:gd name="T53" fmla="*/ 62 w 6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55">
                    <a:moveTo>
                      <a:pt x="0" y="8"/>
                    </a:moveTo>
                    <a:lnTo>
                      <a:pt x="0" y="12"/>
                    </a:lnTo>
                    <a:lnTo>
                      <a:pt x="4" y="15"/>
                    </a:lnTo>
                    <a:lnTo>
                      <a:pt x="12" y="15"/>
                    </a:lnTo>
                    <a:lnTo>
                      <a:pt x="35" y="15"/>
                    </a:lnTo>
                    <a:lnTo>
                      <a:pt x="42" y="31"/>
                    </a:lnTo>
                    <a:lnTo>
                      <a:pt x="48" y="54"/>
                    </a:lnTo>
                    <a:lnTo>
                      <a:pt x="43" y="26"/>
                    </a:lnTo>
                    <a:lnTo>
                      <a:pt x="43" y="14"/>
                    </a:lnTo>
                    <a:lnTo>
                      <a:pt x="61" y="6"/>
                    </a:lnTo>
                    <a:lnTo>
                      <a:pt x="54" y="0"/>
                    </a:lnTo>
                    <a:lnTo>
                      <a:pt x="54" y="4"/>
                    </a:lnTo>
                    <a:lnTo>
                      <a:pt x="35" y="9"/>
                    </a:lnTo>
                    <a:lnTo>
                      <a:pt x="14" y="14"/>
                    </a:lnTo>
                    <a:lnTo>
                      <a:pt x="4" y="14"/>
                    </a:lnTo>
                    <a:lnTo>
                      <a:pt x="1" y="11"/>
                    </a:lnTo>
                    <a:lnTo>
                      <a:pt x="0" y="8"/>
                    </a:lnTo>
                  </a:path>
                </a:pathLst>
              </a:custGeom>
              <a:solidFill>
                <a:srgbClr val="000000"/>
              </a:solidFill>
              <a:ln w="9525" cap="rnd">
                <a:noFill/>
                <a:round/>
                <a:headEnd/>
                <a:tailEnd/>
              </a:ln>
            </p:spPr>
            <p:txBody>
              <a:bodyPr/>
              <a:lstStyle/>
              <a:p>
                <a:endParaRPr lang="en-US"/>
              </a:p>
            </p:txBody>
          </p:sp>
          <p:sp>
            <p:nvSpPr>
              <p:cNvPr id="6882" name="Freeform 822"/>
              <p:cNvSpPr>
                <a:spLocks/>
              </p:cNvSpPr>
              <p:nvPr/>
            </p:nvSpPr>
            <p:spPr bwMode="auto">
              <a:xfrm>
                <a:off x="5109" y="3063"/>
                <a:ext cx="33" cy="27"/>
              </a:xfrm>
              <a:custGeom>
                <a:avLst/>
                <a:gdLst>
                  <a:gd name="T0" fmla="*/ 0 w 33"/>
                  <a:gd name="T1" fmla="*/ 22 h 27"/>
                  <a:gd name="T2" fmla="*/ 6 w 33"/>
                  <a:gd name="T3" fmla="*/ 6 h 27"/>
                  <a:gd name="T4" fmla="*/ 4 w 33"/>
                  <a:gd name="T5" fmla="*/ 0 h 27"/>
                  <a:gd name="T6" fmla="*/ 8 w 33"/>
                  <a:gd name="T7" fmla="*/ 8 h 27"/>
                  <a:gd name="T8" fmla="*/ 16 w 33"/>
                  <a:gd name="T9" fmla="*/ 19 h 27"/>
                  <a:gd name="T10" fmla="*/ 21 w 33"/>
                  <a:gd name="T11" fmla="*/ 23 h 27"/>
                  <a:gd name="T12" fmla="*/ 32 w 33"/>
                  <a:gd name="T13" fmla="*/ 26 h 27"/>
                  <a:gd name="T14" fmla="*/ 14 w 33"/>
                  <a:gd name="T15" fmla="*/ 22 h 27"/>
                  <a:gd name="T16" fmla="*/ 6 w 33"/>
                  <a:gd name="T17" fmla="*/ 11 h 27"/>
                  <a:gd name="T18" fmla="*/ 0 w 33"/>
                  <a:gd name="T19" fmla="*/ 22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7"/>
                  <a:gd name="T32" fmla="*/ 33 w 3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7">
                    <a:moveTo>
                      <a:pt x="0" y="22"/>
                    </a:moveTo>
                    <a:lnTo>
                      <a:pt x="6" y="6"/>
                    </a:lnTo>
                    <a:lnTo>
                      <a:pt x="4" y="0"/>
                    </a:lnTo>
                    <a:lnTo>
                      <a:pt x="8" y="8"/>
                    </a:lnTo>
                    <a:lnTo>
                      <a:pt x="16" y="19"/>
                    </a:lnTo>
                    <a:lnTo>
                      <a:pt x="21" y="23"/>
                    </a:lnTo>
                    <a:lnTo>
                      <a:pt x="32" y="26"/>
                    </a:lnTo>
                    <a:lnTo>
                      <a:pt x="14" y="22"/>
                    </a:lnTo>
                    <a:lnTo>
                      <a:pt x="6" y="11"/>
                    </a:lnTo>
                    <a:lnTo>
                      <a:pt x="0" y="22"/>
                    </a:lnTo>
                  </a:path>
                </a:pathLst>
              </a:custGeom>
              <a:solidFill>
                <a:srgbClr val="000000"/>
              </a:solidFill>
              <a:ln w="9525" cap="rnd">
                <a:noFill/>
                <a:round/>
                <a:headEnd/>
                <a:tailEnd/>
              </a:ln>
            </p:spPr>
            <p:txBody>
              <a:bodyPr/>
              <a:lstStyle/>
              <a:p>
                <a:endParaRPr lang="en-US"/>
              </a:p>
            </p:txBody>
          </p:sp>
          <p:sp>
            <p:nvSpPr>
              <p:cNvPr id="6883" name="Freeform 823"/>
              <p:cNvSpPr>
                <a:spLocks/>
              </p:cNvSpPr>
              <p:nvPr/>
            </p:nvSpPr>
            <p:spPr bwMode="auto">
              <a:xfrm>
                <a:off x="5099" y="3029"/>
                <a:ext cx="132" cy="57"/>
              </a:xfrm>
              <a:custGeom>
                <a:avLst/>
                <a:gdLst>
                  <a:gd name="T0" fmla="*/ 12 w 132"/>
                  <a:gd name="T1" fmla="*/ 36 h 57"/>
                  <a:gd name="T2" fmla="*/ 10 w 132"/>
                  <a:gd name="T3" fmla="*/ 41 h 57"/>
                  <a:gd name="T4" fmla="*/ 12 w 132"/>
                  <a:gd name="T5" fmla="*/ 47 h 57"/>
                  <a:gd name="T6" fmla="*/ 17 w 132"/>
                  <a:gd name="T7" fmla="*/ 56 h 57"/>
                  <a:gd name="T8" fmla="*/ 7 w 132"/>
                  <a:gd name="T9" fmla="*/ 51 h 57"/>
                  <a:gd name="T10" fmla="*/ 1 w 132"/>
                  <a:gd name="T11" fmla="*/ 46 h 57"/>
                  <a:gd name="T12" fmla="*/ 0 w 132"/>
                  <a:gd name="T13" fmla="*/ 37 h 57"/>
                  <a:gd name="T14" fmla="*/ 0 w 132"/>
                  <a:gd name="T15" fmla="*/ 30 h 57"/>
                  <a:gd name="T16" fmla="*/ 6 w 132"/>
                  <a:gd name="T17" fmla="*/ 22 h 57"/>
                  <a:gd name="T18" fmla="*/ 17 w 132"/>
                  <a:gd name="T19" fmla="*/ 15 h 57"/>
                  <a:gd name="T20" fmla="*/ 33 w 132"/>
                  <a:gd name="T21" fmla="*/ 10 h 57"/>
                  <a:gd name="T22" fmla="*/ 68 w 132"/>
                  <a:gd name="T23" fmla="*/ 2 h 57"/>
                  <a:gd name="T24" fmla="*/ 96 w 132"/>
                  <a:gd name="T25" fmla="*/ 0 h 57"/>
                  <a:gd name="T26" fmla="*/ 116 w 132"/>
                  <a:gd name="T27" fmla="*/ 1 h 57"/>
                  <a:gd name="T28" fmla="*/ 131 w 132"/>
                  <a:gd name="T29" fmla="*/ 7 h 57"/>
                  <a:gd name="T30" fmla="*/ 115 w 132"/>
                  <a:gd name="T31" fmla="*/ 2 h 57"/>
                  <a:gd name="T32" fmla="*/ 94 w 132"/>
                  <a:gd name="T33" fmla="*/ 1 h 57"/>
                  <a:gd name="T34" fmla="*/ 69 w 132"/>
                  <a:gd name="T35" fmla="*/ 4 h 57"/>
                  <a:gd name="T36" fmla="*/ 33 w 132"/>
                  <a:gd name="T37" fmla="*/ 12 h 57"/>
                  <a:gd name="T38" fmla="*/ 12 w 132"/>
                  <a:gd name="T39" fmla="*/ 20 h 57"/>
                  <a:gd name="T40" fmla="*/ 12 w 132"/>
                  <a:gd name="T41" fmla="*/ 24 h 57"/>
                  <a:gd name="T42" fmla="*/ 4 w 132"/>
                  <a:gd name="T43" fmla="*/ 30 h 57"/>
                  <a:gd name="T44" fmla="*/ 1 w 132"/>
                  <a:gd name="T45" fmla="*/ 37 h 57"/>
                  <a:gd name="T46" fmla="*/ 3 w 132"/>
                  <a:gd name="T47" fmla="*/ 44 h 57"/>
                  <a:gd name="T48" fmla="*/ 6 w 132"/>
                  <a:gd name="T49" fmla="*/ 46 h 57"/>
                  <a:gd name="T50" fmla="*/ 6 w 132"/>
                  <a:gd name="T51" fmla="*/ 40 h 57"/>
                  <a:gd name="T52" fmla="*/ 7 w 132"/>
                  <a:gd name="T53" fmla="*/ 36 h 57"/>
                  <a:gd name="T54" fmla="*/ 7 w 132"/>
                  <a:gd name="T55" fmla="*/ 40 h 57"/>
                  <a:gd name="T56" fmla="*/ 9 w 132"/>
                  <a:gd name="T57" fmla="*/ 46 h 57"/>
                  <a:gd name="T58" fmla="*/ 9 w 132"/>
                  <a:gd name="T59" fmla="*/ 40 h 57"/>
                  <a:gd name="T60" fmla="*/ 10 w 132"/>
                  <a:gd name="T61" fmla="*/ 36 h 57"/>
                  <a:gd name="T62" fmla="*/ 17 w 132"/>
                  <a:gd name="T63" fmla="*/ 32 h 57"/>
                  <a:gd name="T64" fmla="*/ 12 w 132"/>
                  <a:gd name="T65" fmla="*/ 36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57"/>
                  <a:gd name="T101" fmla="*/ 132 w 132"/>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57">
                    <a:moveTo>
                      <a:pt x="12" y="36"/>
                    </a:moveTo>
                    <a:lnTo>
                      <a:pt x="10" y="41"/>
                    </a:lnTo>
                    <a:lnTo>
                      <a:pt x="12" y="47"/>
                    </a:lnTo>
                    <a:lnTo>
                      <a:pt x="17" y="56"/>
                    </a:lnTo>
                    <a:lnTo>
                      <a:pt x="7" y="51"/>
                    </a:lnTo>
                    <a:lnTo>
                      <a:pt x="1" y="46"/>
                    </a:lnTo>
                    <a:lnTo>
                      <a:pt x="0" y="37"/>
                    </a:lnTo>
                    <a:lnTo>
                      <a:pt x="0" y="30"/>
                    </a:lnTo>
                    <a:lnTo>
                      <a:pt x="6" y="22"/>
                    </a:lnTo>
                    <a:lnTo>
                      <a:pt x="17" y="15"/>
                    </a:lnTo>
                    <a:lnTo>
                      <a:pt x="33" y="10"/>
                    </a:lnTo>
                    <a:lnTo>
                      <a:pt x="68" y="2"/>
                    </a:lnTo>
                    <a:lnTo>
                      <a:pt x="96" y="0"/>
                    </a:lnTo>
                    <a:lnTo>
                      <a:pt x="116" y="1"/>
                    </a:lnTo>
                    <a:lnTo>
                      <a:pt x="131" y="7"/>
                    </a:lnTo>
                    <a:lnTo>
                      <a:pt x="115" y="2"/>
                    </a:lnTo>
                    <a:lnTo>
                      <a:pt x="94" y="1"/>
                    </a:lnTo>
                    <a:lnTo>
                      <a:pt x="69" y="4"/>
                    </a:lnTo>
                    <a:lnTo>
                      <a:pt x="33" y="12"/>
                    </a:lnTo>
                    <a:lnTo>
                      <a:pt x="12" y="20"/>
                    </a:lnTo>
                    <a:lnTo>
                      <a:pt x="12" y="24"/>
                    </a:lnTo>
                    <a:lnTo>
                      <a:pt x="4" y="30"/>
                    </a:lnTo>
                    <a:lnTo>
                      <a:pt x="1" y="37"/>
                    </a:lnTo>
                    <a:lnTo>
                      <a:pt x="3" y="44"/>
                    </a:lnTo>
                    <a:lnTo>
                      <a:pt x="6" y="46"/>
                    </a:lnTo>
                    <a:lnTo>
                      <a:pt x="6" y="40"/>
                    </a:lnTo>
                    <a:lnTo>
                      <a:pt x="7" y="36"/>
                    </a:lnTo>
                    <a:lnTo>
                      <a:pt x="7" y="40"/>
                    </a:lnTo>
                    <a:lnTo>
                      <a:pt x="9" y="46"/>
                    </a:lnTo>
                    <a:lnTo>
                      <a:pt x="9" y="40"/>
                    </a:lnTo>
                    <a:lnTo>
                      <a:pt x="10" y="36"/>
                    </a:lnTo>
                    <a:lnTo>
                      <a:pt x="17" y="32"/>
                    </a:lnTo>
                    <a:lnTo>
                      <a:pt x="12" y="36"/>
                    </a:lnTo>
                  </a:path>
                </a:pathLst>
              </a:custGeom>
              <a:solidFill>
                <a:srgbClr val="000000"/>
              </a:solidFill>
              <a:ln w="9525" cap="rnd">
                <a:noFill/>
                <a:round/>
                <a:headEnd/>
                <a:tailEnd/>
              </a:ln>
            </p:spPr>
            <p:txBody>
              <a:bodyPr/>
              <a:lstStyle/>
              <a:p>
                <a:endParaRPr lang="en-US"/>
              </a:p>
            </p:txBody>
          </p:sp>
          <p:sp>
            <p:nvSpPr>
              <p:cNvPr id="6884" name="Freeform 824"/>
              <p:cNvSpPr>
                <a:spLocks/>
              </p:cNvSpPr>
              <p:nvPr/>
            </p:nvSpPr>
            <p:spPr bwMode="auto">
              <a:xfrm>
                <a:off x="5127" y="3076"/>
                <a:ext cx="53" cy="23"/>
              </a:xfrm>
              <a:custGeom>
                <a:avLst/>
                <a:gdLst>
                  <a:gd name="T0" fmla="*/ 8 w 53"/>
                  <a:gd name="T1" fmla="*/ 10 h 23"/>
                  <a:gd name="T2" fmla="*/ 3 w 53"/>
                  <a:gd name="T3" fmla="*/ 7 h 23"/>
                  <a:gd name="T4" fmla="*/ 0 w 53"/>
                  <a:gd name="T5" fmla="*/ 0 h 23"/>
                  <a:gd name="T6" fmla="*/ 8 w 53"/>
                  <a:gd name="T7" fmla="*/ 6 h 23"/>
                  <a:gd name="T8" fmla="*/ 22 w 53"/>
                  <a:gd name="T9" fmla="*/ 10 h 23"/>
                  <a:gd name="T10" fmla="*/ 28 w 53"/>
                  <a:gd name="T11" fmla="*/ 17 h 23"/>
                  <a:gd name="T12" fmla="*/ 19 w 53"/>
                  <a:gd name="T13" fmla="*/ 7 h 23"/>
                  <a:gd name="T14" fmla="*/ 34 w 53"/>
                  <a:gd name="T15" fmla="*/ 13 h 23"/>
                  <a:gd name="T16" fmla="*/ 52 w 53"/>
                  <a:gd name="T17" fmla="*/ 17 h 23"/>
                  <a:gd name="T18" fmla="*/ 37 w 53"/>
                  <a:gd name="T19" fmla="*/ 15 h 23"/>
                  <a:gd name="T20" fmla="*/ 28 w 53"/>
                  <a:gd name="T21" fmla="*/ 15 h 23"/>
                  <a:gd name="T22" fmla="*/ 31 w 53"/>
                  <a:gd name="T23" fmla="*/ 22 h 23"/>
                  <a:gd name="T24" fmla="*/ 25 w 53"/>
                  <a:gd name="T25" fmla="*/ 15 h 23"/>
                  <a:gd name="T26" fmla="*/ 17 w 53"/>
                  <a:gd name="T27" fmla="*/ 10 h 23"/>
                  <a:gd name="T28" fmla="*/ 6 w 53"/>
                  <a:gd name="T29" fmla="*/ 7 h 23"/>
                  <a:gd name="T30" fmla="*/ 8 w 53"/>
                  <a:gd name="T31" fmla="*/ 1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3"/>
                  <a:gd name="T50" fmla="*/ 53 w 53"/>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3">
                    <a:moveTo>
                      <a:pt x="8" y="10"/>
                    </a:moveTo>
                    <a:lnTo>
                      <a:pt x="3" y="7"/>
                    </a:lnTo>
                    <a:lnTo>
                      <a:pt x="0" y="0"/>
                    </a:lnTo>
                    <a:lnTo>
                      <a:pt x="8" y="6"/>
                    </a:lnTo>
                    <a:lnTo>
                      <a:pt x="22" y="10"/>
                    </a:lnTo>
                    <a:lnTo>
                      <a:pt x="28" y="17"/>
                    </a:lnTo>
                    <a:lnTo>
                      <a:pt x="19" y="7"/>
                    </a:lnTo>
                    <a:lnTo>
                      <a:pt x="34" y="13"/>
                    </a:lnTo>
                    <a:lnTo>
                      <a:pt x="52" y="17"/>
                    </a:lnTo>
                    <a:lnTo>
                      <a:pt x="37" y="15"/>
                    </a:lnTo>
                    <a:lnTo>
                      <a:pt x="28" y="15"/>
                    </a:lnTo>
                    <a:lnTo>
                      <a:pt x="31" y="22"/>
                    </a:lnTo>
                    <a:lnTo>
                      <a:pt x="25" y="15"/>
                    </a:lnTo>
                    <a:lnTo>
                      <a:pt x="17" y="10"/>
                    </a:lnTo>
                    <a:lnTo>
                      <a:pt x="6" y="7"/>
                    </a:lnTo>
                    <a:lnTo>
                      <a:pt x="8" y="10"/>
                    </a:lnTo>
                  </a:path>
                </a:pathLst>
              </a:custGeom>
              <a:solidFill>
                <a:srgbClr val="000000"/>
              </a:solidFill>
              <a:ln w="9525" cap="rnd">
                <a:noFill/>
                <a:round/>
                <a:headEnd/>
                <a:tailEnd/>
              </a:ln>
            </p:spPr>
            <p:txBody>
              <a:bodyPr/>
              <a:lstStyle/>
              <a:p>
                <a:endParaRPr lang="en-US"/>
              </a:p>
            </p:txBody>
          </p:sp>
          <p:sp>
            <p:nvSpPr>
              <p:cNvPr id="6885" name="Freeform 825"/>
              <p:cNvSpPr>
                <a:spLocks/>
              </p:cNvSpPr>
              <p:nvPr/>
            </p:nvSpPr>
            <p:spPr bwMode="auto">
              <a:xfrm>
                <a:off x="5159" y="3091"/>
                <a:ext cx="39" cy="53"/>
              </a:xfrm>
              <a:custGeom>
                <a:avLst/>
                <a:gdLst>
                  <a:gd name="T0" fmla="*/ 0 w 39"/>
                  <a:gd name="T1" fmla="*/ 0 h 53"/>
                  <a:gd name="T2" fmla="*/ 2 w 39"/>
                  <a:gd name="T3" fmla="*/ 12 h 53"/>
                  <a:gd name="T4" fmla="*/ 7 w 39"/>
                  <a:gd name="T5" fmla="*/ 20 h 53"/>
                  <a:gd name="T6" fmla="*/ 13 w 39"/>
                  <a:gd name="T7" fmla="*/ 25 h 53"/>
                  <a:gd name="T8" fmla="*/ 24 w 39"/>
                  <a:gd name="T9" fmla="*/ 31 h 53"/>
                  <a:gd name="T10" fmla="*/ 32 w 39"/>
                  <a:gd name="T11" fmla="*/ 38 h 53"/>
                  <a:gd name="T12" fmla="*/ 35 w 39"/>
                  <a:gd name="T13" fmla="*/ 44 h 53"/>
                  <a:gd name="T14" fmla="*/ 38 w 39"/>
                  <a:gd name="T15" fmla="*/ 52 h 53"/>
                  <a:gd name="T16" fmla="*/ 38 w 39"/>
                  <a:gd name="T17" fmla="*/ 39 h 53"/>
                  <a:gd name="T18" fmla="*/ 31 w 39"/>
                  <a:gd name="T19" fmla="*/ 31 h 53"/>
                  <a:gd name="T20" fmla="*/ 19 w 39"/>
                  <a:gd name="T21" fmla="*/ 24 h 53"/>
                  <a:gd name="T22" fmla="*/ 13 w 39"/>
                  <a:gd name="T23" fmla="*/ 17 h 53"/>
                  <a:gd name="T24" fmla="*/ 13 w 39"/>
                  <a:gd name="T25" fmla="*/ 24 h 53"/>
                  <a:gd name="T26" fmla="*/ 7 w 39"/>
                  <a:gd name="T27" fmla="*/ 19 h 53"/>
                  <a:gd name="T28" fmla="*/ 4 w 39"/>
                  <a:gd name="T29" fmla="*/ 12 h 53"/>
                  <a:gd name="T30" fmla="*/ 4 w 39"/>
                  <a:gd name="T31" fmla="*/ 0 h 53"/>
                  <a:gd name="T32" fmla="*/ 0 w 3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53"/>
                  <a:gd name="T53" fmla="*/ 39 w 39"/>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53">
                    <a:moveTo>
                      <a:pt x="0" y="0"/>
                    </a:moveTo>
                    <a:lnTo>
                      <a:pt x="2" y="12"/>
                    </a:lnTo>
                    <a:lnTo>
                      <a:pt x="7" y="20"/>
                    </a:lnTo>
                    <a:lnTo>
                      <a:pt x="13" y="25"/>
                    </a:lnTo>
                    <a:lnTo>
                      <a:pt x="24" y="31"/>
                    </a:lnTo>
                    <a:lnTo>
                      <a:pt x="32" y="38"/>
                    </a:lnTo>
                    <a:lnTo>
                      <a:pt x="35" y="44"/>
                    </a:lnTo>
                    <a:lnTo>
                      <a:pt x="38" y="52"/>
                    </a:lnTo>
                    <a:lnTo>
                      <a:pt x="38" y="39"/>
                    </a:lnTo>
                    <a:lnTo>
                      <a:pt x="31" y="31"/>
                    </a:lnTo>
                    <a:lnTo>
                      <a:pt x="19" y="24"/>
                    </a:lnTo>
                    <a:lnTo>
                      <a:pt x="13" y="17"/>
                    </a:lnTo>
                    <a:lnTo>
                      <a:pt x="13" y="24"/>
                    </a:lnTo>
                    <a:lnTo>
                      <a:pt x="7" y="19"/>
                    </a:lnTo>
                    <a:lnTo>
                      <a:pt x="4" y="12"/>
                    </a:lnTo>
                    <a:lnTo>
                      <a:pt x="4" y="0"/>
                    </a:lnTo>
                    <a:lnTo>
                      <a:pt x="0" y="0"/>
                    </a:lnTo>
                  </a:path>
                </a:pathLst>
              </a:custGeom>
              <a:solidFill>
                <a:srgbClr val="000000"/>
              </a:solidFill>
              <a:ln w="9525" cap="rnd">
                <a:noFill/>
                <a:round/>
                <a:headEnd/>
                <a:tailEnd/>
              </a:ln>
            </p:spPr>
            <p:txBody>
              <a:bodyPr/>
              <a:lstStyle/>
              <a:p>
                <a:endParaRPr lang="en-US"/>
              </a:p>
            </p:txBody>
          </p:sp>
          <p:sp>
            <p:nvSpPr>
              <p:cNvPr id="6886" name="Freeform 826"/>
              <p:cNvSpPr>
                <a:spLocks/>
              </p:cNvSpPr>
              <p:nvPr/>
            </p:nvSpPr>
            <p:spPr bwMode="auto">
              <a:xfrm>
                <a:off x="5150" y="3112"/>
                <a:ext cx="24" cy="20"/>
              </a:xfrm>
              <a:custGeom>
                <a:avLst/>
                <a:gdLst>
                  <a:gd name="T0" fmla="*/ 16 w 24"/>
                  <a:gd name="T1" fmla="*/ 0 h 20"/>
                  <a:gd name="T2" fmla="*/ 11 w 24"/>
                  <a:gd name="T3" fmla="*/ 8 h 20"/>
                  <a:gd name="T4" fmla="*/ 0 w 24"/>
                  <a:gd name="T5" fmla="*/ 19 h 20"/>
                  <a:gd name="T6" fmla="*/ 16 w 24"/>
                  <a:gd name="T7" fmla="*/ 11 h 20"/>
                  <a:gd name="T8" fmla="*/ 23 w 24"/>
                  <a:gd name="T9" fmla="*/ 4 h 20"/>
                  <a:gd name="T10" fmla="*/ 16 w 24"/>
                  <a:gd name="T11" fmla="*/ 0 h 20"/>
                  <a:gd name="T12" fmla="*/ 0 60000 65536"/>
                  <a:gd name="T13" fmla="*/ 0 60000 65536"/>
                  <a:gd name="T14" fmla="*/ 0 60000 65536"/>
                  <a:gd name="T15" fmla="*/ 0 60000 65536"/>
                  <a:gd name="T16" fmla="*/ 0 60000 65536"/>
                  <a:gd name="T17" fmla="*/ 0 60000 65536"/>
                  <a:gd name="T18" fmla="*/ 0 w 24"/>
                  <a:gd name="T19" fmla="*/ 0 h 20"/>
                  <a:gd name="T20" fmla="*/ 24 w 2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4" h="20">
                    <a:moveTo>
                      <a:pt x="16" y="0"/>
                    </a:moveTo>
                    <a:lnTo>
                      <a:pt x="11" y="8"/>
                    </a:lnTo>
                    <a:lnTo>
                      <a:pt x="0" y="19"/>
                    </a:lnTo>
                    <a:lnTo>
                      <a:pt x="16" y="11"/>
                    </a:lnTo>
                    <a:lnTo>
                      <a:pt x="23" y="4"/>
                    </a:lnTo>
                    <a:lnTo>
                      <a:pt x="16" y="0"/>
                    </a:lnTo>
                  </a:path>
                </a:pathLst>
              </a:custGeom>
              <a:solidFill>
                <a:srgbClr val="000000"/>
              </a:solidFill>
              <a:ln w="9525" cap="rnd">
                <a:noFill/>
                <a:round/>
                <a:headEnd/>
                <a:tailEnd/>
              </a:ln>
            </p:spPr>
            <p:txBody>
              <a:bodyPr/>
              <a:lstStyle/>
              <a:p>
                <a:endParaRPr lang="en-US"/>
              </a:p>
            </p:txBody>
          </p:sp>
          <p:sp>
            <p:nvSpPr>
              <p:cNvPr id="6887" name="Freeform 827"/>
              <p:cNvSpPr>
                <a:spLocks/>
              </p:cNvSpPr>
              <p:nvPr/>
            </p:nvSpPr>
            <p:spPr bwMode="auto">
              <a:xfrm>
                <a:off x="5168" y="3124"/>
                <a:ext cx="20" cy="30"/>
              </a:xfrm>
              <a:custGeom>
                <a:avLst/>
                <a:gdLst>
                  <a:gd name="T0" fmla="*/ 10 w 20"/>
                  <a:gd name="T1" fmla="*/ 0 h 30"/>
                  <a:gd name="T2" fmla="*/ 15 w 20"/>
                  <a:gd name="T3" fmla="*/ 7 h 30"/>
                  <a:gd name="T4" fmla="*/ 19 w 20"/>
                  <a:gd name="T5" fmla="*/ 15 h 30"/>
                  <a:gd name="T6" fmla="*/ 19 w 20"/>
                  <a:gd name="T7" fmla="*/ 22 h 30"/>
                  <a:gd name="T8" fmla="*/ 13 w 20"/>
                  <a:gd name="T9" fmla="*/ 29 h 30"/>
                  <a:gd name="T10" fmla="*/ 0 w 20"/>
                  <a:gd name="T11" fmla="*/ 25 h 30"/>
                  <a:gd name="T12" fmla="*/ 10 w 20"/>
                  <a:gd name="T13" fmla="*/ 22 h 30"/>
                  <a:gd name="T14" fmla="*/ 15 w 20"/>
                  <a:gd name="T15" fmla="*/ 15 h 30"/>
                  <a:gd name="T16" fmla="*/ 13 w 20"/>
                  <a:gd name="T17" fmla="*/ 10 h 30"/>
                  <a:gd name="T18" fmla="*/ 10 w 20"/>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0"/>
                  <a:gd name="T32" fmla="*/ 20 w 2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0">
                    <a:moveTo>
                      <a:pt x="10" y="0"/>
                    </a:moveTo>
                    <a:lnTo>
                      <a:pt x="15" y="7"/>
                    </a:lnTo>
                    <a:lnTo>
                      <a:pt x="19" y="15"/>
                    </a:lnTo>
                    <a:lnTo>
                      <a:pt x="19" y="22"/>
                    </a:lnTo>
                    <a:lnTo>
                      <a:pt x="13" y="29"/>
                    </a:lnTo>
                    <a:lnTo>
                      <a:pt x="0" y="25"/>
                    </a:lnTo>
                    <a:lnTo>
                      <a:pt x="10" y="22"/>
                    </a:lnTo>
                    <a:lnTo>
                      <a:pt x="15" y="15"/>
                    </a:lnTo>
                    <a:lnTo>
                      <a:pt x="13" y="10"/>
                    </a:lnTo>
                    <a:lnTo>
                      <a:pt x="10" y="0"/>
                    </a:lnTo>
                  </a:path>
                </a:pathLst>
              </a:custGeom>
              <a:solidFill>
                <a:srgbClr val="000000"/>
              </a:solidFill>
              <a:ln w="9525" cap="rnd">
                <a:noFill/>
                <a:round/>
                <a:headEnd/>
                <a:tailEnd/>
              </a:ln>
            </p:spPr>
            <p:txBody>
              <a:bodyPr/>
              <a:lstStyle/>
              <a:p>
                <a:endParaRPr lang="en-US"/>
              </a:p>
            </p:txBody>
          </p:sp>
          <p:sp>
            <p:nvSpPr>
              <p:cNvPr id="6888" name="Freeform 828"/>
              <p:cNvSpPr>
                <a:spLocks/>
              </p:cNvSpPr>
              <p:nvPr/>
            </p:nvSpPr>
            <p:spPr bwMode="auto">
              <a:xfrm>
                <a:off x="5170" y="3129"/>
                <a:ext cx="17" cy="17"/>
              </a:xfrm>
              <a:custGeom>
                <a:avLst/>
                <a:gdLst>
                  <a:gd name="T0" fmla="*/ 9 w 17"/>
                  <a:gd name="T1" fmla="*/ 0 h 17"/>
                  <a:gd name="T2" fmla="*/ 2 w 17"/>
                  <a:gd name="T3" fmla="*/ 1 h 17"/>
                  <a:gd name="T4" fmla="*/ 0 w 17"/>
                  <a:gd name="T5" fmla="*/ 6 h 17"/>
                  <a:gd name="T6" fmla="*/ 0 w 17"/>
                  <a:gd name="T7" fmla="*/ 11 h 17"/>
                  <a:gd name="T8" fmla="*/ 2 w 17"/>
                  <a:gd name="T9" fmla="*/ 16 h 17"/>
                  <a:gd name="T10" fmla="*/ 9 w 17"/>
                  <a:gd name="T11" fmla="*/ 16 h 17"/>
                  <a:gd name="T12" fmla="*/ 16 w 17"/>
                  <a:gd name="T13" fmla="*/ 16 h 17"/>
                  <a:gd name="T14" fmla="*/ 16 w 17"/>
                  <a:gd name="T15" fmla="*/ 13 h 17"/>
                  <a:gd name="T16" fmla="*/ 6 w 17"/>
                  <a:gd name="T17" fmla="*/ 13 h 17"/>
                  <a:gd name="T18" fmla="*/ 2 w 17"/>
                  <a:gd name="T19" fmla="*/ 9 h 17"/>
                  <a:gd name="T20" fmla="*/ 2 w 17"/>
                  <a:gd name="T21" fmla="*/ 5 h 17"/>
                  <a:gd name="T22" fmla="*/ 6 w 17"/>
                  <a:gd name="T23" fmla="*/ 2 h 17"/>
                  <a:gd name="T24" fmla="*/ 9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9" y="0"/>
                    </a:moveTo>
                    <a:lnTo>
                      <a:pt x="2" y="1"/>
                    </a:lnTo>
                    <a:lnTo>
                      <a:pt x="0" y="6"/>
                    </a:lnTo>
                    <a:lnTo>
                      <a:pt x="0" y="11"/>
                    </a:lnTo>
                    <a:lnTo>
                      <a:pt x="2" y="16"/>
                    </a:lnTo>
                    <a:lnTo>
                      <a:pt x="9" y="16"/>
                    </a:lnTo>
                    <a:lnTo>
                      <a:pt x="16" y="16"/>
                    </a:lnTo>
                    <a:lnTo>
                      <a:pt x="16" y="13"/>
                    </a:lnTo>
                    <a:lnTo>
                      <a:pt x="6" y="13"/>
                    </a:lnTo>
                    <a:lnTo>
                      <a:pt x="2" y="9"/>
                    </a:lnTo>
                    <a:lnTo>
                      <a:pt x="2" y="5"/>
                    </a:lnTo>
                    <a:lnTo>
                      <a:pt x="6" y="2"/>
                    </a:lnTo>
                    <a:lnTo>
                      <a:pt x="9" y="0"/>
                    </a:lnTo>
                  </a:path>
                </a:pathLst>
              </a:custGeom>
              <a:solidFill>
                <a:srgbClr val="000000"/>
              </a:solidFill>
              <a:ln w="9525" cap="rnd">
                <a:noFill/>
                <a:round/>
                <a:headEnd/>
                <a:tailEnd/>
              </a:ln>
            </p:spPr>
            <p:txBody>
              <a:bodyPr/>
              <a:lstStyle/>
              <a:p>
                <a:endParaRPr lang="en-US"/>
              </a:p>
            </p:txBody>
          </p:sp>
          <p:sp>
            <p:nvSpPr>
              <p:cNvPr id="6889" name="Freeform 829"/>
              <p:cNvSpPr>
                <a:spLocks/>
              </p:cNvSpPr>
              <p:nvPr/>
            </p:nvSpPr>
            <p:spPr bwMode="auto">
              <a:xfrm>
                <a:off x="5173" y="3159"/>
                <a:ext cx="48" cy="17"/>
              </a:xfrm>
              <a:custGeom>
                <a:avLst/>
                <a:gdLst>
                  <a:gd name="T0" fmla="*/ 0 w 48"/>
                  <a:gd name="T1" fmla="*/ 0 h 17"/>
                  <a:gd name="T2" fmla="*/ 10 w 48"/>
                  <a:gd name="T3" fmla="*/ 2 h 17"/>
                  <a:gd name="T4" fmla="*/ 24 w 48"/>
                  <a:gd name="T5" fmla="*/ 0 h 17"/>
                  <a:gd name="T6" fmla="*/ 19 w 48"/>
                  <a:gd name="T7" fmla="*/ 6 h 17"/>
                  <a:gd name="T8" fmla="*/ 27 w 48"/>
                  <a:gd name="T9" fmla="*/ 9 h 17"/>
                  <a:gd name="T10" fmla="*/ 47 w 48"/>
                  <a:gd name="T11" fmla="*/ 10 h 17"/>
                  <a:gd name="T12" fmla="*/ 41 w 48"/>
                  <a:gd name="T13" fmla="*/ 16 h 17"/>
                  <a:gd name="T14" fmla="*/ 29 w 48"/>
                  <a:gd name="T15" fmla="*/ 12 h 17"/>
                  <a:gd name="T16" fmla="*/ 16 w 48"/>
                  <a:gd name="T17" fmla="*/ 7 h 17"/>
                  <a:gd name="T18" fmla="*/ 8 w 48"/>
                  <a:gd name="T19" fmla="*/ 3 h 17"/>
                  <a:gd name="T20" fmla="*/ 0 w 4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7"/>
                  <a:gd name="T35" fmla="*/ 48 w 4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7">
                    <a:moveTo>
                      <a:pt x="0" y="0"/>
                    </a:moveTo>
                    <a:lnTo>
                      <a:pt x="10" y="2"/>
                    </a:lnTo>
                    <a:lnTo>
                      <a:pt x="24" y="0"/>
                    </a:lnTo>
                    <a:lnTo>
                      <a:pt x="19" y="6"/>
                    </a:lnTo>
                    <a:lnTo>
                      <a:pt x="27" y="9"/>
                    </a:lnTo>
                    <a:lnTo>
                      <a:pt x="47" y="10"/>
                    </a:lnTo>
                    <a:lnTo>
                      <a:pt x="41" y="16"/>
                    </a:lnTo>
                    <a:lnTo>
                      <a:pt x="29" y="12"/>
                    </a:lnTo>
                    <a:lnTo>
                      <a:pt x="16" y="7"/>
                    </a:lnTo>
                    <a:lnTo>
                      <a:pt x="8" y="3"/>
                    </a:lnTo>
                    <a:lnTo>
                      <a:pt x="0" y="0"/>
                    </a:lnTo>
                  </a:path>
                </a:pathLst>
              </a:custGeom>
              <a:solidFill>
                <a:srgbClr val="000000"/>
              </a:solidFill>
              <a:ln w="9525" cap="rnd">
                <a:noFill/>
                <a:round/>
                <a:headEnd/>
                <a:tailEnd/>
              </a:ln>
            </p:spPr>
            <p:txBody>
              <a:bodyPr/>
              <a:lstStyle/>
              <a:p>
                <a:endParaRPr lang="en-US"/>
              </a:p>
            </p:txBody>
          </p:sp>
          <p:sp>
            <p:nvSpPr>
              <p:cNvPr id="6890" name="Freeform 830"/>
              <p:cNvSpPr>
                <a:spLocks/>
              </p:cNvSpPr>
              <p:nvPr/>
            </p:nvSpPr>
            <p:spPr bwMode="auto">
              <a:xfrm>
                <a:off x="5198" y="3118"/>
                <a:ext cx="17" cy="30"/>
              </a:xfrm>
              <a:custGeom>
                <a:avLst/>
                <a:gdLst>
                  <a:gd name="T0" fmla="*/ 0 w 17"/>
                  <a:gd name="T1" fmla="*/ 0 h 30"/>
                  <a:gd name="T2" fmla="*/ 8 w 17"/>
                  <a:gd name="T3" fmla="*/ 9 h 30"/>
                  <a:gd name="T4" fmla="*/ 11 w 17"/>
                  <a:gd name="T5" fmla="*/ 18 h 30"/>
                  <a:gd name="T6" fmla="*/ 8 w 17"/>
                  <a:gd name="T7" fmla="*/ 29 h 30"/>
                  <a:gd name="T8" fmla="*/ 12 w 17"/>
                  <a:gd name="T9" fmla="*/ 22 h 30"/>
                  <a:gd name="T10" fmla="*/ 16 w 17"/>
                  <a:gd name="T11" fmla="*/ 18 h 30"/>
                  <a:gd name="T12" fmla="*/ 12 w 17"/>
                  <a:gd name="T13" fmla="*/ 13 h 30"/>
                  <a:gd name="T14" fmla="*/ 11 w 17"/>
                  <a:gd name="T15" fmla="*/ 8 h 30"/>
                  <a:gd name="T16" fmla="*/ 0 w 1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0"/>
                  <a:gd name="T29" fmla="*/ 17 w 1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0">
                    <a:moveTo>
                      <a:pt x="0" y="0"/>
                    </a:moveTo>
                    <a:lnTo>
                      <a:pt x="8" y="9"/>
                    </a:lnTo>
                    <a:lnTo>
                      <a:pt x="11" y="18"/>
                    </a:lnTo>
                    <a:lnTo>
                      <a:pt x="8" y="29"/>
                    </a:lnTo>
                    <a:lnTo>
                      <a:pt x="12" y="22"/>
                    </a:lnTo>
                    <a:lnTo>
                      <a:pt x="16" y="18"/>
                    </a:lnTo>
                    <a:lnTo>
                      <a:pt x="12" y="13"/>
                    </a:lnTo>
                    <a:lnTo>
                      <a:pt x="11" y="8"/>
                    </a:lnTo>
                    <a:lnTo>
                      <a:pt x="0" y="0"/>
                    </a:lnTo>
                  </a:path>
                </a:pathLst>
              </a:custGeom>
              <a:solidFill>
                <a:srgbClr val="000000"/>
              </a:solidFill>
              <a:ln w="9525" cap="rnd">
                <a:noFill/>
                <a:round/>
                <a:headEnd/>
                <a:tailEnd/>
              </a:ln>
            </p:spPr>
            <p:txBody>
              <a:bodyPr/>
              <a:lstStyle/>
              <a:p>
                <a:endParaRPr lang="en-US"/>
              </a:p>
            </p:txBody>
          </p:sp>
          <p:sp>
            <p:nvSpPr>
              <p:cNvPr id="6891" name="Freeform 831"/>
              <p:cNvSpPr>
                <a:spLocks/>
              </p:cNvSpPr>
              <p:nvPr/>
            </p:nvSpPr>
            <p:spPr bwMode="auto">
              <a:xfrm>
                <a:off x="5238" y="3042"/>
                <a:ext cx="34" cy="44"/>
              </a:xfrm>
              <a:custGeom>
                <a:avLst/>
                <a:gdLst>
                  <a:gd name="T0" fmla="*/ 0 w 34"/>
                  <a:gd name="T1" fmla="*/ 0 h 44"/>
                  <a:gd name="T2" fmla="*/ 10 w 34"/>
                  <a:gd name="T3" fmla="*/ 7 h 44"/>
                  <a:gd name="T4" fmla="*/ 18 w 34"/>
                  <a:gd name="T5" fmla="*/ 17 h 44"/>
                  <a:gd name="T6" fmla="*/ 27 w 34"/>
                  <a:gd name="T7" fmla="*/ 33 h 44"/>
                  <a:gd name="T8" fmla="*/ 33 w 34"/>
                  <a:gd name="T9" fmla="*/ 43 h 44"/>
                  <a:gd name="T10" fmla="*/ 27 w 34"/>
                  <a:gd name="T11" fmla="*/ 43 h 44"/>
                  <a:gd name="T12" fmla="*/ 18 w 34"/>
                  <a:gd name="T13" fmla="*/ 20 h 44"/>
                  <a:gd name="T14" fmla="*/ 13 w 34"/>
                  <a:gd name="T15" fmla="*/ 14 h 44"/>
                  <a:gd name="T16" fmla="*/ 9 w 34"/>
                  <a:gd name="T17" fmla="*/ 7 h 44"/>
                  <a:gd name="T18" fmla="*/ 0 w 34"/>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44"/>
                  <a:gd name="T32" fmla="*/ 34 w 3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44">
                    <a:moveTo>
                      <a:pt x="0" y="0"/>
                    </a:moveTo>
                    <a:lnTo>
                      <a:pt x="10" y="7"/>
                    </a:lnTo>
                    <a:lnTo>
                      <a:pt x="18" y="17"/>
                    </a:lnTo>
                    <a:lnTo>
                      <a:pt x="27" y="33"/>
                    </a:lnTo>
                    <a:lnTo>
                      <a:pt x="33" y="43"/>
                    </a:lnTo>
                    <a:lnTo>
                      <a:pt x="27" y="43"/>
                    </a:lnTo>
                    <a:lnTo>
                      <a:pt x="18" y="20"/>
                    </a:lnTo>
                    <a:lnTo>
                      <a:pt x="13" y="14"/>
                    </a:lnTo>
                    <a:lnTo>
                      <a:pt x="9" y="7"/>
                    </a:lnTo>
                    <a:lnTo>
                      <a:pt x="0" y="0"/>
                    </a:lnTo>
                  </a:path>
                </a:pathLst>
              </a:custGeom>
              <a:solidFill>
                <a:srgbClr val="000000"/>
              </a:solidFill>
              <a:ln w="9525" cap="rnd">
                <a:noFill/>
                <a:round/>
                <a:headEnd/>
                <a:tailEnd/>
              </a:ln>
            </p:spPr>
            <p:txBody>
              <a:bodyPr/>
              <a:lstStyle/>
              <a:p>
                <a:endParaRPr lang="en-US"/>
              </a:p>
            </p:txBody>
          </p:sp>
          <p:sp>
            <p:nvSpPr>
              <p:cNvPr id="6892" name="Freeform 832"/>
              <p:cNvSpPr>
                <a:spLocks/>
              </p:cNvSpPr>
              <p:nvPr/>
            </p:nvSpPr>
            <p:spPr bwMode="auto">
              <a:xfrm>
                <a:off x="5178" y="3087"/>
                <a:ext cx="20" cy="17"/>
              </a:xfrm>
              <a:custGeom>
                <a:avLst/>
                <a:gdLst>
                  <a:gd name="T0" fmla="*/ 0 w 20"/>
                  <a:gd name="T1" fmla="*/ 0 h 17"/>
                  <a:gd name="T2" fmla="*/ 10 w 20"/>
                  <a:gd name="T3" fmla="*/ 5 h 17"/>
                  <a:gd name="T4" fmla="*/ 19 w 20"/>
                  <a:gd name="T5" fmla="*/ 16 h 17"/>
                  <a:gd name="T6" fmla="*/ 14 w 20"/>
                  <a:gd name="T7" fmla="*/ 8 h 17"/>
                  <a:gd name="T8" fmla="*/ 10 w 20"/>
                  <a:gd name="T9" fmla="*/ 4 h 17"/>
                  <a:gd name="T10" fmla="*/ 0 w 20"/>
                  <a:gd name="T11" fmla="*/ 0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0"/>
                    </a:moveTo>
                    <a:lnTo>
                      <a:pt x="10" y="5"/>
                    </a:lnTo>
                    <a:lnTo>
                      <a:pt x="19" y="16"/>
                    </a:lnTo>
                    <a:lnTo>
                      <a:pt x="14" y="8"/>
                    </a:lnTo>
                    <a:lnTo>
                      <a:pt x="10" y="4"/>
                    </a:lnTo>
                    <a:lnTo>
                      <a:pt x="0" y="0"/>
                    </a:lnTo>
                  </a:path>
                </a:pathLst>
              </a:custGeom>
              <a:solidFill>
                <a:srgbClr val="000000"/>
              </a:solidFill>
              <a:ln w="9525" cap="rnd">
                <a:noFill/>
                <a:round/>
                <a:headEnd/>
                <a:tailEnd/>
              </a:ln>
            </p:spPr>
            <p:txBody>
              <a:bodyPr/>
              <a:lstStyle/>
              <a:p>
                <a:endParaRPr lang="en-US"/>
              </a:p>
            </p:txBody>
          </p:sp>
          <p:sp>
            <p:nvSpPr>
              <p:cNvPr id="6893" name="Freeform 833"/>
              <p:cNvSpPr>
                <a:spLocks/>
              </p:cNvSpPr>
              <p:nvPr/>
            </p:nvSpPr>
            <p:spPr bwMode="auto">
              <a:xfrm>
                <a:off x="5113" y="3032"/>
                <a:ext cx="114" cy="35"/>
              </a:xfrm>
              <a:custGeom>
                <a:avLst/>
                <a:gdLst>
                  <a:gd name="T0" fmla="*/ 0 w 114"/>
                  <a:gd name="T1" fmla="*/ 14 h 35"/>
                  <a:gd name="T2" fmla="*/ 10 w 114"/>
                  <a:gd name="T3" fmla="*/ 14 h 35"/>
                  <a:gd name="T4" fmla="*/ 3 w 114"/>
                  <a:gd name="T5" fmla="*/ 19 h 35"/>
                  <a:gd name="T6" fmla="*/ 0 w 114"/>
                  <a:gd name="T7" fmla="*/ 24 h 35"/>
                  <a:gd name="T8" fmla="*/ 8 w 114"/>
                  <a:gd name="T9" fmla="*/ 21 h 35"/>
                  <a:gd name="T10" fmla="*/ 3 w 114"/>
                  <a:gd name="T11" fmla="*/ 27 h 35"/>
                  <a:gd name="T12" fmla="*/ 14 w 114"/>
                  <a:gd name="T13" fmla="*/ 21 h 35"/>
                  <a:gd name="T14" fmla="*/ 14 w 114"/>
                  <a:gd name="T15" fmla="*/ 28 h 35"/>
                  <a:gd name="T16" fmla="*/ 20 w 114"/>
                  <a:gd name="T17" fmla="*/ 34 h 35"/>
                  <a:gd name="T18" fmla="*/ 19 w 114"/>
                  <a:gd name="T19" fmla="*/ 26 h 35"/>
                  <a:gd name="T20" fmla="*/ 26 w 114"/>
                  <a:gd name="T21" fmla="*/ 28 h 35"/>
                  <a:gd name="T22" fmla="*/ 26 w 114"/>
                  <a:gd name="T23" fmla="*/ 19 h 35"/>
                  <a:gd name="T24" fmla="*/ 32 w 114"/>
                  <a:gd name="T25" fmla="*/ 23 h 35"/>
                  <a:gd name="T26" fmla="*/ 44 w 114"/>
                  <a:gd name="T27" fmla="*/ 28 h 35"/>
                  <a:gd name="T28" fmla="*/ 61 w 114"/>
                  <a:gd name="T29" fmla="*/ 29 h 35"/>
                  <a:gd name="T30" fmla="*/ 48 w 114"/>
                  <a:gd name="T31" fmla="*/ 24 h 35"/>
                  <a:gd name="T32" fmla="*/ 40 w 114"/>
                  <a:gd name="T33" fmla="*/ 14 h 35"/>
                  <a:gd name="T34" fmla="*/ 53 w 114"/>
                  <a:gd name="T35" fmla="*/ 16 h 35"/>
                  <a:gd name="T36" fmla="*/ 52 w 114"/>
                  <a:gd name="T37" fmla="*/ 9 h 35"/>
                  <a:gd name="T38" fmla="*/ 70 w 114"/>
                  <a:gd name="T39" fmla="*/ 12 h 35"/>
                  <a:gd name="T40" fmla="*/ 68 w 114"/>
                  <a:gd name="T41" fmla="*/ 7 h 35"/>
                  <a:gd name="T42" fmla="*/ 84 w 114"/>
                  <a:gd name="T43" fmla="*/ 5 h 35"/>
                  <a:gd name="T44" fmla="*/ 101 w 114"/>
                  <a:gd name="T45" fmla="*/ 5 h 35"/>
                  <a:gd name="T46" fmla="*/ 113 w 114"/>
                  <a:gd name="T47" fmla="*/ 7 h 35"/>
                  <a:gd name="T48" fmla="*/ 103 w 114"/>
                  <a:gd name="T49" fmla="*/ 2 h 35"/>
                  <a:gd name="T50" fmla="*/ 78 w 114"/>
                  <a:gd name="T51" fmla="*/ 0 h 35"/>
                  <a:gd name="T52" fmla="*/ 61 w 114"/>
                  <a:gd name="T53" fmla="*/ 0 h 35"/>
                  <a:gd name="T54" fmla="*/ 50 w 114"/>
                  <a:gd name="T55" fmla="*/ 1 h 35"/>
                  <a:gd name="T56" fmla="*/ 14 w 114"/>
                  <a:gd name="T57" fmla="*/ 9 h 35"/>
                  <a:gd name="T58" fmla="*/ 0 w 114"/>
                  <a:gd name="T59" fmla="*/ 14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35"/>
                  <a:gd name="T92" fmla="*/ 114 w 114"/>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35">
                    <a:moveTo>
                      <a:pt x="0" y="14"/>
                    </a:moveTo>
                    <a:lnTo>
                      <a:pt x="10" y="14"/>
                    </a:lnTo>
                    <a:lnTo>
                      <a:pt x="3" y="19"/>
                    </a:lnTo>
                    <a:lnTo>
                      <a:pt x="0" y="24"/>
                    </a:lnTo>
                    <a:lnTo>
                      <a:pt x="8" y="21"/>
                    </a:lnTo>
                    <a:lnTo>
                      <a:pt x="3" y="27"/>
                    </a:lnTo>
                    <a:lnTo>
                      <a:pt x="14" y="21"/>
                    </a:lnTo>
                    <a:lnTo>
                      <a:pt x="14" y="28"/>
                    </a:lnTo>
                    <a:lnTo>
                      <a:pt x="20" y="34"/>
                    </a:lnTo>
                    <a:lnTo>
                      <a:pt x="19" y="26"/>
                    </a:lnTo>
                    <a:lnTo>
                      <a:pt x="26" y="28"/>
                    </a:lnTo>
                    <a:lnTo>
                      <a:pt x="26" y="19"/>
                    </a:lnTo>
                    <a:lnTo>
                      <a:pt x="32" y="23"/>
                    </a:lnTo>
                    <a:lnTo>
                      <a:pt x="44" y="28"/>
                    </a:lnTo>
                    <a:lnTo>
                      <a:pt x="61" y="29"/>
                    </a:lnTo>
                    <a:lnTo>
                      <a:pt x="48" y="24"/>
                    </a:lnTo>
                    <a:lnTo>
                      <a:pt x="40" y="14"/>
                    </a:lnTo>
                    <a:lnTo>
                      <a:pt x="53" y="16"/>
                    </a:lnTo>
                    <a:lnTo>
                      <a:pt x="52" y="9"/>
                    </a:lnTo>
                    <a:lnTo>
                      <a:pt x="70" y="12"/>
                    </a:lnTo>
                    <a:lnTo>
                      <a:pt x="68" y="7"/>
                    </a:lnTo>
                    <a:lnTo>
                      <a:pt x="84" y="5"/>
                    </a:lnTo>
                    <a:lnTo>
                      <a:pt x="101" y="5"/>
                    </a:lnTo>
                    <a:lnTo>
                      <a:pt x="113" y="7"/>
                    </a:lnTo>
                    <a:lnTo>
                      <a:pt x="103" y="2"/>
                    </a:lnTo>
                    <a:lnTo>
                      <a:pt x="78" y="0"/>
                    </a:lnTo>
                    <a:lnTo>
                      <a:pt x="61" y="0"/>
                    </a:lnTo>
                    <a:lnTo>
                      <a:pt x="50" y="1"/>
                    </a:lnTo>
                    <a:lnTo>
                      <a:pt x="14" y="9"/>
                    </a:lnTo>
                    <a:lnTo>
                      <a:pt x="0" y="14"/>
                    </a:lnTo>
                  </a:path>
                </a:pathLst>
              </a:custGeom>
              <a:solidFill>
                <a:srgbClr val="000000"/>
              </a:solidFill>
              <a:ln w="9525" cap="rnd">
                <a:noFill/>
                <a:round/>
                <a:headEnd/>
                <a:tailEnd/>
              </a:ln>
            </p:spPr>
            <p:txBody>
              <a:bodyPr/>
              <a:lstStyle/>
              <a:p>
                <a:endParaRPr lang="en-US"/>
              </a:p>
            </p:txBody>
          </p:sp>
          <p:sp>
            <p:nvSpPr>
              <p:cNvPr id="6894" name="Freeform 834"/>
              <p:cNvSpPr>
                <a:spLocks/>
              </p:cNvSpPr>
              <p:nvPr/>
            </p:nvSpPr>
            <p:spPr bwMode="auto">
              <a:xfrm>
                <a:off x="5206" y="3092"/>
                <a:ext cx="63" cy="123"/>
              </a:xfrm>
              <a:custGeom>
                <a:avLst/>
                <a:gdLst>
                  <a:gd name="T0" fmla="*/ 29 w 63"/>
                  <a:gd name="T1" fmla="*/ 19 h 123"/>
                  <a:gd name="T2" fmla="*/ 18 w 63"/>
                  <a:gd name="T3" fmla="*/ 46 h 123"/>
                  <a:gd name="T4" fmla="*/ 13 w 63"/>
                  <a:gd name="T5" fmla="*/ 63 h 123"/>
                  <a:gd name="T6" fmla="*/ 18 w 63"/>
                  <a:gd name="T7" fmla="*/ 69 h 123"/>
                  <a:gd name="T8" fmla="*/ 13 w 63"/>
                  <a:gd name="T9" fmla="*/ 77 h 123"/>
                  <a:gd name="T10" fmla="*/ 0 w 63"/>
                  <a:gd name="T11" fmla="*/ 94 h 123"/>
                  <a:gd name="T12" fmla="*/ 0 w 63"/>
                  <a:gd name="T13" fmla="*/ 99 h 123"/>
                  <a:gd name="T14" fmla="*/ 4 w 63"/>
                  <a:gd name="T15" fmla="*/ 104 h 123"/>
                  <a:gd name="T16" fmla="*/ 11 w 63"/>
                  <a:gd name="T17" fmla="*/ 108 h 123"/>
                  <a:gd name="T18" fmla="*/ 10 w 63"/>
                  <a:gd name="T19" fmla="*/ 114 h 123"/>
                  <a:gd name="T20" fmla="*/ 21 w 63"/>
                  <a:gd name="T21" fmla="*/ 119 h 123"/>
                  <a:gd name="T22" fmla="*/ 40 w 63"/>
                  <a:gd name="T23" fmla="*/ 122 h 123"/>
                  <a:gd name="T24" fmla="*/ 33 w 63"/>
                  <a:gd name="T25" fmla="*/ 114 h 123"/>
                  <a:gd name="T26" fmla="*/ 32 w 63"/>
                  <a:gd name="T27" fmla="*/ 116 h 123"/>
                  <a:gd name="T28" fmla="*/ 18 w 63"/>
                  <a:gd name="T29" fmla="*/ 118 h 123"/>
                  <a:gd name="T30" fmla="*/ 18 w 63"/>
                  <a:gd name="T31" fmla="*/ 114 h 123"/>
                  <a:gd name="T32" fmla="*/ 21 w 63"/>
                  <a:gd name="T33" fmla="*/ 114 h 123"/>
                  <a:gd name="T34" fmla="*/ 21 w 63"/>
                  <a:gd name="T35" fmla="*/ 112 h 123"/>
                  <a:gd name="T36" fmla="*/ 13 w 63"/>
                  <a:gd name="T37" fmla="*/ 108 h 123"/>
                  <a:gd name="T38" fmla="*/ 4 w 63"/>
                  <a:gd name="T39" fmla="*/ 102 h 123"/>
                  <a:gd name="T40" fmla="*/ 0 w 63"/>
                  <a:gd name="T41" fmla="*/ 98 h 123"/>
                  <a:gd name="T42" fmla="*/ 4 w 63"/>
                  <a:gd name="T43" fmla="*/ 91 h 123"/>
                  <a:gd name="T44" fmla="*/ 16 w 63"/>
                  <a:gd name="T45" fmla="*/ 77 h 123"/>
                  <a:gd name="T46" fmla="*/ 19 w 63"/>
                  <a:gd name="T47" fmla="*/ 69 h 123"/>
                  <a:gd name="T48" fmla="*/ 27 w 63"/>
                  <a:gd name="T49" fmla="*/ 69 h 123"/>
                  <a:gd name="T50" fmla="*/ 41 w 63"/>
                  <a:gd name="T51" fmla="*/ 73 h 123"/>
                  <a:gd name="T52" fmla="*/ 19 w 63"/>
                  <a:gd name="T53" fmla="*/ 64 h 123"/>
                  <a:gd name="T54" fmla="*/ 24 w 63"/>
                  <a:gd name="T55" fmla="*/ 61 h 123"/>
                  <a:gd name="T56" fmla="*/ 35 w 63"/>
                  <a:gd name="T57" fmla="*/ 59 h 123"/>
                  <a:gd name="T58" fmla="*/ 36 w 63"/>
                  <a:gd name="T59" fmla="*/ 59 h 123"/>
                  <a:gd name="T60" fmla="*/ 29 w 63"/>
                  <a:gd name="T61" fmla="*/ 57 h 123"/>
                  <a:gd name="T62" fmla="*/ 18 w 63"/>
                  <a:gd name="T63" fmla="*/ 51 h 123"/>
                  <a:gd name="T64" fmla="*/ 29 w 63"/>
                  <a:gd name="T65" fmla="*/ 24 h 123"/>
                  <a:gd name="T66" fmla="*/ 43 w 63"/>
                  <a:gd name="T67" fmla="*/ 8 h 123"/>
                  <a:gd name="T68" fmla="*/ 62 w 63"/>
                  <a:gd name="T69" fmla="*/ 0 h 123"/>
                  <a:gd name="T70" fmla="*/ 41 w 63"/>
                  <a:gd name="T71" fmla="*/ 7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
                  <a:gd name="T109" fmla="*/ 0 h 123"/>
                  <a:gd name="T110" fmla="*/ 63 w 63"/>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 h="123">
                    <a:moveTo>
                      <a:pt x="41" y="7"/>
                    </a:moveTo>
                    <a:lnTo>
                      <a:pt x="29" y="19"/>
                    </a:lnTo>
                    <a:lnTo>
                      <a:pt x="22" y="31"/>
                    </a:lnTo>
                    <a:lnTo>
                      <a:pt x="18" y="46"/>
                    </a:lnTo>
                    <a:lnTo>
                      <a:pt x="13" y="59"/>
                    </a:lnTo>
                    <a:lnTo>
                      <a:pt x="13" y="63"/>
                    </a:lnTo>
                    <a:lnTo>
                      <a:pt x="16" y="66"/>
                    </a:lnTo>
                    <a:lnTo>
                      <a:pt x="18" y="69"/>
                    </a:lnTo>
                    <a:lnTo>
                      <a:pt x="16" y="73"/>
                    </a:lnTo>
                    <a:lnTo>
                      <a:pt x="13" y="77"/>
                    </a:lnTo>
                    <a:lnTo>
                      <a:pt x="5" y="87"/>
                    </a:lnTo>
                    <a:lnTo>
                      <a:pt x="0" y="94"/>
                    </a:lnTo>
                    <a:lnTo>
                      <a:pt x="0" y="98"/>
                    </a:lnTo>
                    <a:lnTo>
                      <a:pt x="0" y="99"/>
                    </a:lnTo>
                    <a:lnTo>
                      <a:pt x="0" y="102"/>
                    </a:lnTo>
                    <a:lnTo>
                      <a:pt x="4" y="104"/>
                    </a:lnTo>
                    <a:lnTo>
                      <a:pt x="10" y="105"/>
                    </a:lnTo>
                    <a:lnTo>
                      <a:pt x="11" y="108"/>
                    </a:lnTo>
                    <a:lnTo>
                      <a:pt x="11" y="112"/>
                    </a:lnTo>
                    <a:lnTo>
                      <a:pt x="10" y="114"/>
                    </a:lnTo>
                    <a:lnTo>
                      <a:pt x="13" y="118"/>
                    </a:lnTo>
                    <a:lnTo>
                      <a:pt x="21" y="119"/>
                    </a:lnTo>
                    <a:lnTo>
                      <a:pt x="29" y="118"/>
                    </a:lnTo>
                    <a:lnTo>
                      <a:pt x="40" y="122"/>
                    </a:lnTo>
                    <a:lnTo>
                      <a:pt x="39" y="118"/>
                    </a:lnTo>
                    <a:lnTo>
                      <a:pt x="33" y="114"/>
                    </a:lnTo>
                    <a:lnTo>
                      <a:pt x="27" y="114"/>
                    </a:lnTo>
                    <a:lnTo>
                      <a:pt x="32" y="116"/>
                    </a:lnTo>
                    <a:lnTo>
                      <a:pt x="24" y="118"/>
                    </a:lnTo>
                    <a:lnTo>
                      <a:pt x="18" y="118"/>
                    </a:lnTo>
                    <a:lnTo>
                      <a:pt x="13" y="114"/>
                    </a:lnTo>
                    <a:lnTo>
                      <a:pt x="18" y="114"/>
                    </a:lnTo>
                    <a:lnTo>
                      <a:pt x="21" y="114"/>
                    </a:lnTo>
                    <a:lnTo>
                      <a:pt x="24" y="114"/>
                    </a:lnTo>
                    <a:lnTo>
                      <a:pt x="21" y="112"/>
                    </a:lnTo>
                    <a:lnTo>
                      <a:pt x="18" y="111"/>
                    </a:lnTo>
                    <a:lnTo>
                      <a:pt x="13" y="108"/>
                    </a:lnTo>
                    <a:lnTo>
                      <a:pt x="10" y="104"/>
                    </a:lnTo>
                    <a:lnTo>
                      <a:pt x="4" y="102"/>
                    </a:lnTo>
                    <a:lnTo>
                      <a:pt x="0" y="99"/>
                    </a:lnTo>
                    <a:lnTo>
                      <a:pt x="0" y="98"/>
                    </a:lnTo>
                    <a:lnTo>
                      <a:pt x="0" y="96"/>
                    </a:lnTo>
                    <a:lnTo>
                      <a:pt x="4" y="91"/>
                    </a:lnTo>
                    <a:lnTo>
                      <a:pt x="13" y="83"/>
                    </a:lnTo>
                    <a:lnTo>
                      <a:pt x="16" y="77"/>
                    </a:lnTo>
                    <a:lnTo>
                      <a:pt x="18" y="73"/>
                    </a:lnTo>
                    <a:lnTo>
                      <a:pt x="19" y="69"/>
                    </a:lnTo>
                    <a:lnTo>
                      <a:pt x="19" y="67"/>
                    </a:lnTo>
                    <a:lnTo>
                      <a:pt x="27" y="69"/>
                    </a:lnTo>
                    <a:lnTo>
                      <a:pt x="40" y="74"/>
                    </a:lnTo>
                    <a:lnTo>
                      <a:pt x="41" y="73"/>
                    </a:lnTo>
                    <a:lnTo>
                      <a:pt x="27" y="66"/>
                    </a:lnTo>
                    <a:lnTo>
                      <a:pt x="19" y="64"/>
                    </a:lnTo>
                    <a:lnTo>
                      <a:pt x="16" y="61"/>
                    </a:lnTo>
                    <a:lnTo>
                      <a:pt x="24" y="61"/>
                    </a:lnTo>
                    <a:lnTo>
                      <a:pt x="31" y="59"/>
                    </a:lnTo>
                    <a:lnTo>
                      <a:pt x="35" y="59"/>
                    </a:lnTo>
                    <a:lnTo>
                      <a:pt x="41" y="63"/>
                    </a:lnTo>
                    <a:lnTo>
                      <a:pt x="36" y="59"/>
                    </a:lnTo>
                    <a:lnTo>
                      <a:pt x="32" y="57"/>
                    </a:lnTo>
                    <a:lnTo>
                      <a:pt x="29" y="57"/>
                    </a:lnTo>
                    <a:lnTo>
                      <a:pt x="16" y="59"/>
                    </a:lnTo>
                    <a:lnTo>
                      <a:pt x="18" y="51"/>
                    </a:lnTo>
                    <a:lnTo>
                      <a:pt x="24" y="32"/>
                    </a:lnTo>
                    <a:lnTo>
                      <a:pt x="29" y="24"/>
                    </a:lnTo>
                    <a:lnTo>
                      <a:pt x="35" y="16"/>
                    </a:lnTo>
                    <a:lnTo>
                      <a:pt x="43" y="8"/>
                    </a:lnTo>
                    <a:lnTo>
                      <a:pt x="51" y="4"/>
                    </a:lnTo>
                    <a:lnTo>
                      <a:pt x="62" y="0"/>
                    </a:lnTo>
                    <a:lnTo>
                      <a:pt x="49" y="4"/>
                    </a:lnTo>
                    <a:lnTo>
                      <a:pt x="41" y="7"/>
                    </a:lnTo>
                  </a:path>
                </a:pathLst>
              </a:custGeom>
              <a:solidFill>
                <a:srgbClr val="000000"/>
              </a:solidFill>
              <a:ln w="9525" cap="rnd">
                <a:noFill/>
                <a:round/>
                <a:headEnd/>
                <a:tailEnd/>
              </a:ln>
            </p:spPr>
            <p:txBody>
              <a:bodyPr/>
              <a:lstStyle/>
              <a:p>
                <a:endParaRPr lang="en-US"/>
              </a:p>
            </p:txBody>
          </p:sp>
          <p:sp>
            <p:nvSpPr>
              <p:cNvPr id="6895" name="Freeform 835"/>
              <p:cNvSpPr>
                <a:spLocks/>
              </p:cNvSpPr>
              <p:nvPr/>
            </p:nvSpPr>
            <p:spPr bwMode="auto">
              <a:xfrm>
                <a:off x="5215" y="3184"/>
                <a:ext cx="34" cy="18"/>
              </a:xfrm>
              <a:custGeom>
                <a:avLst/>
                <a:gdLst>
                  <a:gd name="T0" fmla="*/ 2 w 34"/>
                  <a:gd name="T1" fmla="*/ 10 h 18"/>
                  <a:gd name="T2" fmla="*/ 0 w 34"/>
                  <a:gd name="T3" fmla="*/ 10 h 18"/>
                  <a:gd name="T4" fmla="*/ 1 w 34"/>
                  <a:gd name="T5" fmla="*/ 7 h 18"/>
                  <a:gd name="T6" fmla="*/ 7 w 34"/>
                  <a:gd name="T7" fmla="*/ 6 h 18"/>
                  <a:gd name="T8" fmla="*/ 10 w 34"/>
                  <a:gd name="T9" fmla="*/ 7 h 18"/>
                  <a:gd name="T10" fmla="*/ 13 w 34"/>
                  <a:gd name="T11" fmla="*/ 7 h 18"/>
                  <a:gd name="T12" fmla="*/ 13 w 34"/>
                  <a:gd name="T13" fmla="*/ 2 h 18"/>
                  <a:gd name="T14" fmla="*/ 7 w 34"/>
                  <a:gd name="T15" fmla="*/ 2 h 18"/>
                  <a:gd name="T16" fmla="*/ 10 w 34"/>
                  <a:gd name="T17" fmla="*/ 0 h 18"/>
                  <a:gd name="T18" fmla="*/ 13 w 34"/>
                  <a:gd name="T19" fmla="*/ 2 h 18"/>
                  <a:gd name="T20" fmla="*/ 15 w 34"/>
                  <a:gd name="T21" fmla="*/ 5 h 18"/>
                  <a:gd name="T22" fmla="*/ 20 w 34"/>
                  <a:gd name="T23" fmla="*/ 9 h 18"/>
                  <a:gd name="T24" fmla="*/ 23 w 34"/>
                  <a:gd name="T25" fmla="*/ 10 h 18"/>
                  <a:gd name="T26" fmla="*/ 33 w 34"/>
                  <a:gd name="T27" fmla="*/ 17 h 18"/>
                  <a:gd name="T28" fmla="*/ 25 w 34"/>
                  <a:gd name="T29" fmla="*/ 17 h 18"/>
                  <a:gd name="T30" fmla="*/ 18 w 34"/>
                  <a:gd name="T31" fmla="*/ 13 h 18"/>
                  <a:gd name="T32" fmla="*/ 13 w 34"/>
                  <a:gd name="T33" fmla="*/ 7 h 18"/>
                  <a:gd name="T34" fmla="*/ 10 w 34"/>
                  <a:gd name="T35" fmla="*/ 9 h 18"/>
                  <a:gd name="T36" fmla="*/ 7 w 34"/>
                  <a:gd name="T37" fmla="*/ 7 h 18"/>
                  <a:gd name="T38" fmla="*/ 2 w 34"/>
                  <a:gd name="T39" fmla="*/ 1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8"/>
                  <a:gd name="T62" fmla="*/ 34 w 34"/>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8">
                    <a:moveTo>
                      <a:pt x="2" y="10"/>
                    </a:moveTo>
                    <a:lnTo>
                      <a:pt x="0" y="10"/>
                    </a:lnTo>
                    <a:lnTo>
                      <a:pt x="1" y="7"/>
                    </a:lnTo>
                    <a:lnTo>
                      <a:pt x="7" y="6"/>
                    </a:lnTo>
                    <a:lnTo>
                      <a:pt x="10" y="7"/>
                    </a:lnTo>
                    <a:lnTo>
                      <a:pt x="13" y="7"/>
                    </a:lnTo>
                    <a:lnTo>
                      <a:pt x="13" y="2"/>
                    </a:lnTo>
                    <a:lnTo>
                      <a:pt x="7" y="2"/>
                    </a:lnTo>
                    <a:lnTo>
                      <a:pt x="10" y="0"/>
                    </a:lnTo>
                    <a:lnTo>
                      <a:pt x="13" y="2"/>
                    </a:lnTo>
                    <a:lnTo>
                      <a:pt x="15" y="5"/>
                    </a:lnTo>
                    <a:lnTo>
                      <a:pt x="20" y="9"/>
                    </a:lnTo>
                    <a:lnTo>
                      <a:pt x="23" y="10"/>
                    </a:lnTo>
                    <a:lnTo>
                      <a:pt x="33" y="17"/>
                    </a:lnTo>
                    <a:lnTo>
                      <a:pt x="25" y="17"/>
                    </a:lnTo>
                    <a:lnTo>
                      <a:pt x="18" y="13"/>
                    </a:lnTo>
                    <a:lnTo>
                      <a:pt x="13" y="7"/>
                    </a:lnTo>
                    <a:lnTo>
                      <a:pt x="10" y="9"/>
                    </a:lnTo>
                    <a:lnTo>
                      <a:pt x="7" y="7"/>
                    </a:lnTo>
                    <a:lnTo>
                      <a:pt x="2" y="10"/>
                    </a:lnTo>
                  </a:path>
                </a:pathLst>
              </a:custGeom>
              <a:solidFill>
                <a:srgbClr val="000000"/>
              </a:solidFill>
              <a:ln w="9525" cap="rnd">
                <a:noFill/>
                <a:round/>
                <a:headEnd/>
                <a:tailEnd/>
              </a:ln>
            </p:spPr>
            <p:txBody>
              <a:bodyPr/>
              <a:lstStyle/>
              <a:p>
                <a:endParaRPr lang="en-US"/>
              </a:p>
            </p:txBody>
          </p:sp>
          <p:sp>
            <p:nvSpPr>
              <p:cNvPr id="6896" name="Freeform 836"/>
              <p:cNvSpPr>
                <a:spLocks/>
              </p:cNvSpPr>
              <p:nvPr/>
            </p:nvSpPr>
            <p:spPr bwMode="auto">
              <a:xfrm>
                <a:off x="5233" y="3171"/>
                <a:ext cx="17" cy="17"/>
              </a:xfrm>
              <a:custGeom>
                <a:avLst/>
                <a:gdLst>
                  <a:gd name="T0" fmla="*/ 0 w 17"/>
                  <a:gd name="T1" fmla="*/ 4 h 17"/>
                  <a:gd name="T2" fmla="*/ 16 w 17"/>
                  <a:gd name="T3" fmla="*/ 16 h 17"/>
                  <a:gd name="T4" fmla="*/ 16 w 17"/>
                  <a:gd name="T5" fmla="*/ 8 h 17"/>
                  <a:gd name="T6" fmla="*/ 3 w 17"/>
                  <a:gd name="T7" fmla="*/ 4 h 17"/>
                  <a:gd name="T8" fmla="*/ 3 w 17"/>
                  <a:gd name="T9" fmla="*/ 0 h 17"/>
                  <a:gd name="T10" fmla="*/ 0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4"/>
                    </a:moveTo>
                    <a:lnTo>
                      <a:pt x="16" y="16"/>
                    </a:lnTo>
                    <a:lnTo>
                      <a:pt x="16" y="8"/>
                    </a:lnTo>
                    <a:lnTo>
                      <a:pt x="3" y="4"/>
                    </a:lnTo>
                    <a:lnTo>
                      <a:pt x="3" y="0"/>
                    </a:lnTo>
                    <a:lnTo>
                      <a:pt x="0" y="4"/>
                    </a:lnTo>
                  </a:path>
                </a:pathLst>
              </a:custGeom>
              <a:solidFill>
                <a:srgbClr val="000000"/>
              </a:solidFill>
              <a:ln w="9525" cap="rnd">
                <a:noFill/>
                <a:round/>
                <a:headEnd/>
                <a:tailEnd/>
              </a:ln>
            </p:spPr>
            <p:txBody>
              <a:bodyPr/>
              <a:lstStyle/>
              <a:p>
                <a:endParaRPr lang="en-US"/>
              </a:p>
            </p:txBody>
          </p:sp>
          <p:sp>
            <p:nvSpPr>
              <p:cNvPr id="6897" name="Freeform 837"/>
              <p:cNvSpPr>
                <a:spLocks/>
              </p:cNvSpPr>
              <p:nvPr/>
            </p:nvSpPr>
            <p:spPr bwMode="auto">
              <a:xfrm>
                <a:off x="5250" y="3137"/>
                <a:ext cx="23" cy="20"/>
              </a:xfrm>
              <a:custGeom>
                <a:avLst/>
                <a:gdLst>
                  <a:gd name="T0" fmla="*/ 0 w 23"/>
                  <a:gd name="T1" fmla="*/ 18 h 20"/>
                  <a:gd name="T2" fmla="*/ 0 w 23"/>
                  <a:gd name="T3" fmla="*/ 11 h 20"/>
                  <a:gd name="T4" fmla="*/ 5 w 23"/>
                  <a:gd name="T5" fmla="*/ 15 h 20"/>
                  <a:gd name="T6" fmla="*/ 0 w 23"/>
                  <a:gd name="T7" fmla="*/ 6 h 20"/>
                  <a:gd name="T8" fmla="*/ 8 w 23"/>
                  <a:gd name="T9" fmla="*/ 13 h 20"/>
                  <a:gd name="T10" fmla="*/ 5 w 23"/>
                  <a:gd name="T11" fmla="*/ 2 h 20"/>
                  <a:gd name="T12" fmla="*/ 11 w 23"/>
                  <a:gd name="T13" fmla="*/ 11 h 20"/>
                  <a:gd name="T14" fmla="*/ 10 w 23"/>
                  <a:gd name="T15" fmla="*/ 1 h 20"/>
                  <a:gd name="T16" fmla="*/ 15 w 23"/>
                  <a:gd name="T17" fmla="*/ 6 h 20"/>
                  <a:gd name="T18" fmla="*/ 15 w 23"/>
                  <a:gd name="T19" fmla="*/ 0 h 20"/>
                  <a:gd name="T20" fmla="*/ 17 w 23"/>
                  <a:gd name="T21" fmla="*/ 4 h 20"/>
                  <a:gd name="T22" fmla="*/ 19 w 23"/>
                  <a:gd name="T23" fmla="*/ 0 h 20"/>
                  <a:gd name="T24" fmla="*/ 22 w 23"/>
                  <a:gd name="T25" fmla="*/ 1 h 20"/>
                  <a:gd name="T26" fmla="*/ 16 w 23"/>
                  <a:gd name="T27" fmla="*/ 11 h 20"/>
                  <a:gd name="T28" fmla="*/ 11 w 23"/>
                  <a:gd name="T29" fmla="*/ 16 h 20"/>
                  <a:gd name="T30" fmla="*/ 8 w 23"/>
                  <a:gd name="T31" fmla="*/ 19 h 20"/>
                  <a:gd name="T32" fmla="*/ 3 w 23"/>
                  <a:gd name="T33" fmla="*/ 19 h 20"/>
                  <a:gd name="T34" fmla="*/ 0 w 23"/>
                  <a:gd name="T35" fmla="*/ 18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0"/>
                  <a:gd name="T56" fmla="*/ 23 w 2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0">
                    <a:moveTo>
                      <a:pt x="0" y="18"/>
                    </a:moveTo>
                    <a:lnTo>
                      <a:pt x="0" y="11"/>
                    </a:lnTo>
                    <a:lnTo>
                      <a:pt x="5" y="15"/>
                    </a:lnTo>
                    <a:lnTo>
                      <a:pt x="0" y="6"/>
                    </a:lnTo>
                    <a:lnTo>
                      <a:pt x="8" y="13"/>
                    </a:lnTo>
                    <a:lnTo>
                      <a:pt x="5" y="2"/>
                    </a:lnTo>
                    <a:lnTo>
                      <a:pt x="11" y="11"/>
                    </a:lnTo>
                    <a:lnTo>
                      <a:pt x="10" y="1"/>
                    </a:lnTo>
                    <a:lnTo>
                      <a:pt x="15" y="6"/>
                    </a:lnTo>
                    <a:lnTo>
                      <a:pt x="15" y="0"/>
                    </a:lnTo>
                    <a:lnTo>
                      <a:pt x="17" y="4"/>
                    </a:lnTo>
                    <a:lnTo>
                      <a:pt x="19" y="0"/>
                    </a:lnTo>
                    <a:lnTo>
                      <a:pt x="22" y="1"/>
                    </a:lnTo>
                    <a:lnTo>
                      <a:pt x="16" y="11"/>
                    </a:lnTo>
                    <a:lnTo>
                      <a:pt x="11" y="16"/>
                    </a:lnTo>
                    <a:lnTo>
                      <a:pt x="8" y="19"/>
                    </a:lnTo>
                    <a:lnTo>
                      <a:pt x="3" y="19"/>
                    </a:lnTo>
                    <a:lnTo>
                      <a:pt x="0" y="18"/>
                    </a:lnTo>
                  </a:path>
                </a:pathLst>
              </a:custGeom>
              <a:solidFill>
                <a:srgbClr val="000000"/>
              </a:solidFill>
              <a:ln w="9525" cap="rnd">
                <a:noFill/>
                <a:round/>
                <a:headEnd/>
                <a:tailEnd/>
              </a:ln>
            </p:spPr>
            <p:txBody>
              <a:bodyPr/>
              <a:lstStyle/>
              <a:p>
                <a:endParaRPr lang="en-US"/>
              </a:p>
            </p:txBody>
          </p:sp>
          <p:sp>
            <p:nvSpPr>
              <p:cNvPr id="6898" name="Freeform 838"/>
              <p:cNvSpPr>
                <a:spLocks/>
              </p:cNvSpPr>
              <p:nvPr/>
            </p:nvSpPr>
            <p:spPr bwMode="auto">
              <a:xfrm>
                <a:off x="5237" y="3162"/>
                <a:ext cx="17" cy="17"/>
              </a:xfrm>
              <a:custGeom>
                <a:avLst/>
                <a:gdLst>
                  <a:gd name="T0" fmla="*/ 0 w 17"/>
                  <a:gd name="T1" fmla="*/ 0 h 17"/>
                  <a:gd name="T2" fmla="*/ 5 w 17"/>
                  <a:gd name="T3" fmla="*/ 8 h 17"/>
                  <a:gd name="T4" fmla="*/ 16 w 17"/>
                  <a:gd name="T5" fmla="*/ 16 h 17"/>
                  <a:gd name="T6" fmla="*/ 16 w 17"/>
                  <a:gd name="T7" fmla="*/ 8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5" y="8"/>
                    </a:lnTo>
                    <a:lnTo>
                      <a:pt x="16" y="16"/>
                    </a:lnTo>
                    <a:lnTo>
                      <a:pt x="16" y="8"/>
                    </a:lnTo>
                    <a:lnTo>
                      <a:pt x="16" y="0"/>
                    </a:lnTo>
                    <a:lnTo>
                      <a:pt x="0" y="0"/>
                    </a:lnTo>
                  </a:path>
                </a:pathLst>
              </a:custGeom>
              <a:solidFill>
                <a:srgbClr val="000000"/>
              </a:solidFill>
              <a:ln w="9525" cap="rnd">
                <a:noFill/>
                <a:round/>
                <a:headEnd/>
                <a:tailEnd/>
              </a:ln>
            </p:spPr>
            <p:txBody>
              <a:bodyPr/>
              <a:lstStyle/>
              <a:p>
                <a:endParaRPr lang="en-US"/>
              </a:p>
            </p:txBody>
          </p:sp>
          <p:sp>
            <p:nvSpPr>
              <p:cNvPr id="6899" name="Freeform 839"/>
              <p:cNvSpPr>
                <a:spLocks/>
              </p:cNvSpPr>
              <p:nvPr/>
            </p:nvSpPr>
            <p:spPr bwMode="auto">
              <a:xfrm>
                <a:off x="5237" y="3166"/>
                <a:ext cx="17" cy="17"/>
              </a:xfrm>
              <a:custGeom>
                <a:avLst/>
                <a:gdLst>
                  <a:gd name="T0" fmla="*/ 0 w 17"/>
                  <a:gd name="T1" fmla="*/ 16 h 17"/>
                  <a:gd name="T2" fmla="*/ 16 w 17"/>
                  <a:gd name="T3" fmla="*/ 0 h 17"/>
                  <a:gd name="T4" fmla="*/ 12 w 17"/>
                  <a:gd name="T5" fmla="*/ 9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12" y="9"/>
                    </a:lnTo>
                    <a:lnTo>
                      <a:pt x="0" y="16"/>
                    </a:lnTo>
                  </a:path>
                </a:pathLst>
              </a:custGeom>
              <a:solidFill>
                <a:srgbClr val="000000"/>
              </a:solidFill>
              <a:ln w="9525" cap="rnd">
                <a:noFill/>
                <a:round/>
                <a:headEnd/>
                <a:tailEnd/>
              </a:ln>
            </p:spPr>
            <p:txBody>
              <a:bodyPr/>
              <a:lstStyle/>
              <a:p>
                <a:endParaRPr lang="en-US"/>
              </a:p>
            </p:txBody>
          </p:sp>
          <p:sp>
            <p:nvSpPr>
              <p:cNvPr id="6900" name="Freeform 840"/>
              <p:cNvSpPr>
                <a:spLocks/>
              </p:cNvSpPr>
              <p:nvPr/>
            </p:nvSpPr>
            <p:spPr bwMode="auto">
              <a:xfrm>
                <a:off x="5229" y="3211"/>
                <a:ext cx="17" cy="17"/>
              </a:xfrm>
              <a:custGeom>
                <a:avLst/>
                <a:gdLst>
                  <a:gd name="T0" fmla="*/ 0 w 17"/>
                  <a:gd name="T1" fmla="*/ 0 h 17"/>
                  <a:gd name="T2" fmla="*/ 5 w 17"/>
                  <a:gd name="T3" fmla="*/ 16 h 17"/>
                  <a:gd name="T4" fmla="*/ 16 w 17"/>
                  <a:gd name="T5" fmla="*/ 12 h 17"/>
                  <a:gd name="T6" fmla="*/ 5 w 17"/>
                  <a:gd name="T7" fmla="*/ 1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5" y="16"/>
                    </a:lnTo>
                    <a:lnTo>
                      <a:pt x="16" y="12"/>
                    </a:lnTo>
                    <a:lnTo>
                      <a:pt x="5" y="1"/>
                    </a:lnTo>
                    <a:lnTo>
                      <a:pt x="0" y="0"/>
                    </a:lnTo>
                  </a:path>
                </a:pathLst>
              </a:custGeom>
              <a:solidFill>
                <a:srgbClr val="000000"/>
              </a:solidFill>
              <a:ln w="9525" cap="rnd">
                <a:noFill/>
                <a:round/>
                <a:headEnd/>
                <a:tailEnd/>
              </a:ln>
            </p:spPr>
            <p:txBody>
              <a:bodyPr/>
              <a:lstStyle/>
              <a:p>
                <a:endParaRPr lang="en-US"/>
              </a:p>
            </p:txBody>
          </p:sp>
          <p:sp>
            <p:nvSpPr>
              <p:cNvPr id="6901" name="Freeform 841"/>
              <p:cNvSpPr>
                <a:spLocks/>
              </p:cNvSpPr>
              <p:nvPr/>
            </p:nvSpPr>
            <p:spPr bwMode="auto">
              <a:xfrm>
                <a:off x="5223" y="3076"/>
                <a:ext cx="166" cy="190"/>
              </a:xfrm>
              <a:custGeom>
                <a:avLst/>
                <a:gdLst>
                  <a:gd name="T0" fmla="*/ 6 w 166"/>
                  <a:gd name="T1" fmla="*/ 140 h 190"/>
                  <a:gd name="T2" fmla="*/ 6 w 166"/>
                  <a:gd name="T3" fmla="*/ 154 h 190"/>
                  <a:gd name="T4" fmla="*/ 14 w 166"/>
                  <a:gd name="T5" fmla="*/ 149 h 190"/>
                  <a:gd name="T6" fmla="*/ 17 w 166"/>
                  <a:gd name="T7" fmla="*/ 160 h 190"/>
                  <a:gd name="T8" fmla="*/ 27 w 166"/>
                  <a:gd name="T9" fmla="*/ 159 h 190"/>
                  <a:gd name="T10" fmla="*/ 27 w 166"/>
                  <a:gd name="T11" fmla="*/ 152 h 190"/>
                  <a:gd name="T12" fmla="*/ 34 w 166"/>
                  <a:gd name="T13" fmla="*/ 157 h 190"/>
                  <a:gd name="T14" fmla="*/ 50 w 166"/>
                  <a:gd name="T15" fmla="*/ 147 h 190"/>
                  <a:gd name="T16" fmla="*/ 61 w 166"/>
                  <a:gd name="T17" fmla="*/ 120 h 190"/>
                  <a:gd name="T18" fmla="*/ 50 w 166"/>
                  <a:gd name="T19" fmla="*/ 121 h 190"/>
                  <a:gd name="T20" fmla="*/ 50 w 166"/>
                  <a:gd name="T21" fmla="*/ 114 h 190"/>
                  <a:gd name="T22" fmla="*/ 59 w 166"/>
                  <a:gd name="T23" fmla="*/ 114 h 190"/>
                  <a:gd name="T24" fmla="*/ 55 w 166"/>
                  <a:gd name="T25" fmla="*/ 102 h 190"/>
                  <a:gd name="T26" fmla="*/ 64 w 166"/>
                  <a:gd name="T27" fmla="*/ 95 h 190"/>
                  <a:gd name="T28" fmla="*/ 53 w 166"/>
                  <a:gd name="T29" fmla="*/ 69 h 190"/>
                  <a:gd name="T30" fmla="*/ 71 w 166"/>
                  <a:gd name="T31" fmla="*/ 30 h 190"/>
                  <a:gd name="T32" fmla="*/ 53 w 166"/>
                  <a:gd name="T33" fmla="*/ 16 h 190"/>
                  <a:gd name="T34" fmla="*/ 25 w 166"/>
                  <a:gd name="T35" fmla="*/ 25 h 190"/>
                  <a:gd name="T36" fmla="*/ 47 w 166"/>
                  <a:gd name="T37" fmla="*/ 5 h 190"/>
                  <a:gd name="T38" fmla="*/ 112 w 166"/>
                  <a:gd name="T39" fmla="*/ 2 h 190"/>
                  <a:gd name="T40" fmla="*/ 157 w 166"/>
                  <a:gd name="T41" fmla="*/ 28 h 190"/>
                  <a:gd name="T42" fmla="*/ 162 w 166"/>
                  <a:gd name="T43" fmla="*/ 72 h 190"/>
                  <a:gd name="T44" fmla="*/ 139 w 166"/>
                  <a:gd name="T45" fmla="*/ 112 h 190"/>
                  <a:gd name="T46" fmla="*/ 131 w 166"/>
                  <a:gd name="T47" fmla="*/ 134 h 190"/>
                  <a:gd name="T48" fmla="*/ 109 w 166"/>
                  <a:gd name="T49" fmla="*/ 140 h 190"/>
                  <a:gd name="T50" fmla="*/ 126 w 166"/>
                  <a:gd name="T51" fmla="*/ 129 h 190"/>
                  <a:gd name="T52" fmla="*/ 126 w 166"/>
                  <a:gd name="T53" fmla="*/ 121 h 190"/>
                  <a:gd name="T54" fmla="*/ 105 w 166"/>
                  <a:gd name="T55" fmla="*/ 107 h 190"/>
                  <a:gd name="T56" fmla="*/ 84 w 166"/>
                  <a:gd name="T57" fmla="*/ 121 h 190"/>
                  <a:gd name="T58" fmla="*/ 100 w 166"/>
                  <a:gd name="T59" fmla="*/ 112 h 190"/>
                  <a:gd name="T60" fmla="*/ 109 w 166"/>
                  <a:gd name="T61" fmla="*/ 93 h 190"/>
                  <a:gd name="T62" fmla="*/ 101 w 166"/>
                  <a:gd name="T63" fmla="*/ 79 h 190"/>
                  <a:gd name="T64" fmla="*/ 78 w 166"/>
                  <a:gd name="T65" fmla="*/ 82 h 190"/>
                  <a:gd name="T66" fmla="*/ 71 w 166"/>
                  <a:gd name="T67" fmla="*/ 109 h 190"/>
                  <a:gd name="T68" fmla="*/ 72 w 166"/>
                  <a:gd name="T69" fmla="*/ 131 h 190"/>
                  <a:gd name="T70" fmla="*/ 69 w 166"/>
                  <a:gd name="T71" fmla="*/ 147 h 190"/>
                  <a:gd name="T72" fmla="*/ 61 w 166"/>
                  <a:gd name="T73" fmla="*/ 157 h 190"/>
                  <a:gd name="T74" fmla="*/ 53 w 166"/>
                  <a:gd name="T75" fmla="*/ 167 h 190"/>
                  <a:gd name="T76" fmla="*/ 67 w 166"/>
                  <a:gd name="T77" fmla="*/ 182 h 190"/>
                  <a:gd name="T78" fmla="*/ 53 w 166"/>
                  <a:gd name="T79" fmla="*/ 176 h 190"/>
                  <a:gd name="T80" fmla="*/ 17 w 166"/>
                  <a:gd name="T81" fmla="*/ 172 h 190"/>
                  <a:gd name="T82" fmla="*/ 6 w 166"/>
                  <a:gd name="T83" fmla="*/ 160 h 190"/>
                  <a:gd name="T84" fmla="*/ 0 w 166"/>
                  <a:gd name="T85" fmla="*/ 152 h 190"/>
                  <a:gd name="T86" fmla="*/ 5 w 166"/>
                  <a:gd name="T87" fmla="*/ 140 h 190"/>
                  <a:gd name="T88" fmla="*/ 19 w 166"/>
                  <a:gd name="T89" fmla="*/ 137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6"/>
                  <a:gd name="T136" fmla="*/ 0 h 190"/>
                  <a:gd name="T137" fmla="*/ 166 w 16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6" h="190">
                    <a:moveTo>
                      <a:pt x="19" y="137"/>
                    </a:moveTo>
                    <a:lnTo>
                      <a:pt x="17" y="138"/>
                    </a:lnTo>
                    <a:lnTo>
                      <a:pt x="6" y="140"/>
                    </a:lnTo>
                    <a:lnTo>
                      <a:pt x="0" y="145"/>
                    </a:lnTo>
                    <a:lnTo>
                      <a:pt x="0" y="152"/>
                    </a:lnTo>
                    <a:lnTo>
                      <a:pt x="6" y="154"/>
                    </a:lnTo>
                    <a:lnTo>
                      <a:pt x="14" y="144"/>
                    </a:lnTo>
                    <a:lnTo>
                      <a:pt x="13" y="149"/>
                    </a:lnTo>
                    <a:lnTo>
                      <a:pt x="14" y="149"/>
                    </a:lnTo>
                    <a:lnTo>
                      <a:pt x="10" y="155"/>
                    </a:lnTo>
                    <a:lnTo>
                      <a:pt x="14" y="156"/>
                    </a:lnTo>
                    <a:lnTo>
                      <a:pt x="17" y="160"/>
                    </a:lnTo>
                    <a:lnTo>
                      <a:pt x="22" y="160"/>
                    </a:lnTo>
                    <a:lnTo>
                      <a:pt x="25" y="159"/>
                    </a:lnTo>
                    <a:lnTo>
                      <a:pt x="27" y="159"/>
                    </a:lnTo>
                    <a:lnTo>
                      <a:pt x="26" y="156"/>
                    </a:lnTo>
                    <a:lnTo>
                      <a:pt x="27" y="155"/>
                    </a:lnTo>
                    <a:lnTo>
                      <a:pt x="27" y="152"/>
                    </a:lnTo>
                    <a:lnTo>
                      <a:pt x="27" y="145"/>
                    </a:lnTo>
                    <a:lnTo>
                      <a:pt x="28" y="154"/>
                    </a:lnTo>
                    <a:lnTo>
                      <a:pt x="34" y="157"/>
                    </a:lnTo>
                    <a:lnTo>
                      <a:pt x="38" y="155"/>
                    </a:lnTo>
                    <a:lnTo>
                      <a:pt x="45" y="152"/>
                    </a:lnTo>
                    <a:lnTo>
                      <a:pt x="50" y="147"/>
                    </a:lnTo>
                    <a:lnTo>
                      <a:pt x="55" y="144"/>
                    </a:lnTo>
                    <a:lnTo>
                      <a:pt x="63" y="114"/>
                    </a:lnTo>
                    <a:lnTo>
                      <a:pt x="61" y="120"/>
                    </a:lnTo>
                    <a:lnTo>
                      <a:pt x="47" y="124"/>
                    </a:lnTo>
                    <a:lnTo>
                      <a:pt x="44" y="121"/>
                    </a:lnTo>
                    <a:lnTo>
                      <a:pt x="50" y="121"/>
                    </a:lnTo>
                    <a:lnTo>
                      <a:pt x="45" y="118"/>
                    </a:lnTo>
                    <a:lnTo>
                      <a:pt x="51" y="120"/>
                    </a:lnTo>
                    <a:lnTo>
                      <a:pt x="50" y="114"/>
                    </a:lnTo>
                    <a:lnTo>
                      <a:pt x="55" y="118"/>
                    </a:lnTo>
                    <a:lnTo>
                      <a:pt x="52" y="112"/>
                    </a:lnTo>
                    <a:lnTo>
                      <a:pt x="59" y="114"/>
                    </a:lnTo>
                    <a:lnTo>
                      <a:pt x="53" y="107"/>
                    </a:lnTo>
                    <a:lnTo>
                      <a:pt x="61" y="109"/>
                    </a:lnTo>
                    <a:lnTo>
                      <a:pt x="55" y="102"/>
                    </a:lnTo>
                    <a:lnTo>
                      <a:pt x="63" y="103"/>
                    </a:lnTo>
                    <a:lnTo>
                      <a:pt x="56" y="95"/>
                    </a:lnTo>
                    <a:lnTo>
                      <a:pt x="64" y="95"/>
                    </a:lnTo>
                    <a:lnTo>
                      <a:pt x="55" y="90"/>
                    </a:lnTo>
                    <a:lnTo>
                      <a:pt x="55" y="82"/>
                    </a:lnTo>
                    <a:lnTo>
                      <a:pt x="53" y="69"/>
                    </a:lnTo>
                    <a:lnTo>
                      <a:pt x="68" y="50"/>
                    </a:lnTo>
                    <a:lnTo>
                      <a:pt x="71" y="40"/>
                    </a:lnTo>
                    <a:lnTo>
                      <a:pt x="71" y="30"/>
                    </a:lnTo>
                    <a:lnTo>
                      <a:pt x="68" y="22"/>
                    </a:lnTo>
                    <a:lnTo>
                      <a:pt x="61" y="17"/>
                    </a:lnTo>
                    <a:lnTo>
                      <a:pt x="53" y="16"/>
                    </a:lnTo>
                    <a:lnTo>
                      <a:pt x="43" y="17"/>
                    </a:lnTo>
                    <a:lnTo>
                      <a:pt x="28" y="22"/>
                    </a:lnTo>
                    <a:lnTo>
                      <a:pt x="25" y="25"/>
                    </a:lnTo>
                    <a:lnTo>
                      <a:pt x="28" y="16"/>
                    </a:lnTo>
                    <a:lnTo>
                      <a:pt x="36" y="10"/>
                    </a:lnTo>
                    <a:lnTo>
                      <a:pt x="47" y="5"/>
                    </a:lnTo>
                    <a:lnTo>
                      <a:pt x="63" y="0"/>
                    </a:lnTo>
                    <a:lnTo>
                      <a:pt x="86" y="0"/>
                    </a:lnTo>
                    <a:lnTo>
                      <a:pt x="112" y="2"/>
                    </a:lnTo>
                    <a:lnTo>
                      <a:pt x="134" y="9"/>
                    </a:lnTo>
                    <a:lnTo>
                      <a:pt x="148" y="18"/>
                    </a:lnTo>
                    <a:lnTo>
                      <a:pt x="157" y="28"/>
                    </a:lnTo>
                    <a:lnTo>
                      <a:pt x="161" y="40"/>
                    </a:lnTo>
                    <a:lnTo>
                      <a:pt x="165" y="54"/>
                    </a:lnTo>
                    <a:lnTo>
                      <a:pt x="162" y="72"/>
                    </a:lnTo>
                    <a:lnTo>
                      <a:pt x="157" y="86"/>
                    </a:lnTo>
                    <a:lnTo>
                      <a:pt x="147" y="102"/>
                    </a:lnTo>
                    <a:lnTo>
                      <a:pt x="139" y="112"/>
                    </a:lnTo>
                    <a:lnTo>
                      <a:pt x="131" y="125"/>
                    </a:lnTo>
                    <a:lnTo>
                      <a:pt x="133" y="129"/>
                    </a:lnTo>
                    <a:lnTo>
                      <a:pt x="131" y="134"/>
                    </a:lnTo>
                    <a:lnTo>
                      <a:pt x="133" y="137"/>
                    </a:lnTo>
                    <a:lnTo>
                      <a:pt x="123" y="140"/>
                    </a:lnTo>
                    <a:lnTo>
                      <a:pt x="109" y="140"/>
                    </a:lnTo>
                    <a:lnTo>
                      <a:pt x="128" y="134"/>
                    </a:lnTo>
                    <a:lnTo>
                      <a:pt x="128" y="129"/>
                    </a:lnTo>
                    <a:lnTo>
                      <a:pt x="126" y="129"/>
                    </a:lnTo>
                    <a:lnTo>
                      <a:pt x="95" y="134"/>
                    </a:lnTo>
                    <a:lnTo>
                      <a:pt x="126" y="125"/>
                    </a:lnTo>
                    <a:lnTo>
                      <a:pt x="126" y="121"/>
                    </a:lnTo>
                    <a:lnTo>
                      <a:pt x="122" y="117"/>
                    </a:lnTo>
                    <a:lnTo>
                      <a:pt x="115" y="112"/>
                    </a:lnTo>
                    <a:lnTo>
                      <a:pt x="105" y="107"/>
                    </a:lnTo>
                    <a:lnTo>
                      <a:pt x="95" y="118"/>
                    </a:lnTo>
                    <a:lnTo>
                      <a:pt x="89" y="121"/>
                    </a:lnTo>
                    <a:lnTo>
                      <a:pt x="84" y="121"/>
                    </a:lnTo>
                    <a:lnTo>
                      <a:pt x="89" y="120"/>
                    </a:lnTo>
                    <a:lnTo>
                      <a:pt x="93" y="115"/>
                    </a:lnTo>
                    <a:lnTo>
                      <a:pt x="100" y="112"/>
                    </a:lnTo>
                    <a:lnTo>
                      <a:pt x="105" y="104"/>
                    </a:lnTo>
                    <a:lnTo>
                      <a:pt x="108" y="99"/>
                    </a:lnTo>
                    <a:lnTo>
                      <a:pt x="109" y="93"/>
                    </a:lnTo>
                    <a:lnTo>
                      <a:pt x="108" y="86"/>
                    </a:lnTo>
                    <a:lnTo>
                      <a:pt x="105" y="82"/>
                    </a:lnTo>
                    <a:lnTo>
                      <a:pt x="101" y="79"/>
                    </a:lnTo>
                    <a:lnTo>
                      <a:pt x="95" y="77"/>
                    </a:lnTo>
                    <a:lnTo>
                      <a:pt x="86" y="79"/>
                    </a:lnTo>
                    <a:lnTo>
                      <a:pt x="78" y="82"/>
                    </a:lnTo>
                    <a:lnTo>
                      <a:pt x="72" y="89"/>
                    </a:lnTo>
                    <a:lnTo>
                      <a:pt x="71" y="97"/>
                    </a:lnTo>
                    <a:lnTo>
                      <a:pt x="71" y="109"/>
                    </a:lnTo>
                    <a:lnTo>
                      <a:pt x="72" y="118"/>
                    </a:lnTo>
                    <a:lnTo>
                      <a:pt x="71" y="124"/>
                    </a:lnTo>
                    <a:lnTo>
                      <a:pt x="72" y="131"/>
                    </a:lnTo>
                    <a:lnTo>
                      <a:pt x="71" y="138"/>
                    </a:lnTo>
                    <a:lnTo>
                      <a:pt x="71" y="144"/>
                    </a:lnTo>
                    <a:lnTo>
                      <a:pt x="69" y="147"/>
                    </a:lnTo>
                    <a:lnTo>
                      <a:pt x="68" y="150"/>
                    </a:lnTo>
                    <a:lnTo>
                      <a:pt x="67" y="156"/>
                    </a:lnTo>
                    <a:lnTo>
                      <a:pt x="61" y="157"/>
                    </a:lnTo>
                    <a:lnTo>
                      <a:pt x="61" y="163"/>
                    </a:lnTo>
                    <a:lnTo>
                      <a:pt x="56" y="164"/>
                    </a:lnTo>
                    <a:lnTo>
                      <a:pt x="53" y="167"/>
                    </a:lnTo>
                    <a:lnTo>
                      <a:pt x="51" y="170"/>
                    </a:lnTo>
                    <a:lnTo>
                      <a:pt x="59" y="176"/>
                    </a:lnTo>
                    <a:lnTo>
                      <a:pt x="67" y="182"/>
                    </a:lnTo>
                    <a:lnTo>
                      <a:pt x="61" y="189"/>
                    </a:lnTo>
                    <a:lnTo>
                      <a:pt x="61" y="181"/>
                    </a:lnTo>
                    <a:lnTo>
                      <a:pt x="53" y="176"/>
                    </a:lnTo>
                    <a:lnTo>
                      <a:pt x="50" y="172"/>
                    </a:lnTo>
                    <a:lnTo>
                      <a:pt x="42" y="170"/>
                    </a:lnTo>
                    <a:lnTo>
                      <a:pt x="17" y="172"/>
                    </a:lnTo>
                    <a:lnTo>
                      <a:pt x="11" y="170"/>
                    </a:lnTo>
                    <a:lnTo>
                      <a:pt x="8" y="167"/>
                    </a:lnTo>
                    <a:lnTo>
                      <a:pt x="6" y="160"/>
                    </a:lnTo>
                    <a:lnTo>
                      <a:pt x="6" y="157"/>
                    </a:lnTo>
                    <a:lnTo>
                      <a:pt x="0" y="154"/>
                    </a:lnTo>
                    <a:lnTo>
                      <a:pt x="0" y="152"/>
                    </a:lnTo>
                    <a:lnTo>
                      <a:pt x="0" y="147"/>
                    </a:lnTo>
                    <a:lnTo>
                      <a:pt x="0" y="144"/>
                    </a:lnTo>
                    <a:lnTo>
                      <a:pt x="5" y="140"/>
                    </a:lnTo>
                    <a:lnTo>
                      <a:pt x="14" y="138"/>
                    </a:lnTo>
                    <a:lnTo>
                      <a:pt x="17" y="137"/>
                    </a:lnTo>
                    <a:lnTo>
                      <a:pt x="19" y="137"/>
                    </a:lnTo>
                  </a:path>
                </a:pathLst>
              </a:custGeom>
              <a:solidFill>
                <a:srgbClr val="000000"/>
              </a:solidFill>
              <a:ln w="9525" cap="rnd">
                <a:noFill/>
                <a:round/>
                <a:headEnd/>
                <a:tailEnd/>
              </a:ln>
            </p:spPr>
            <p:txBody>
              <a:bodyPr/>
              <a:lstStyle/>
              <a:p>
                <a:endParaRPr lang="en-US"/>
              </a:p>
            </p:txBody>
          </p:sp>
          <p:sp>
            <p:nvSpPr>
              <p:cNvPr id="6902" name="Freeform 842"/>
              <p:cNvSpPr>
                <a:spLocks/>
              </p:cNvSpPr>
              <p:nvPr/>
            </p:nvSpPr>
            <p:spPr bwMode="auto">
              <a:xfrm>
                <a:off x="5298" y="3160"/>
                <a:ext cx="27" cy="27"/>
              </a:xfrm>
              <a:custGeom>
                <a:avLst/>
                <a:gdLst>
                  <a:gd name="T0" fmla="*/ 2 w 27"/>
                  <a:gd name="T1" fmla="*/ 6 h 27"/>
                  <a:gd name="T2" fmla="*/ 10 w 27"/>
                  <a:gd name="T3" fmla="*/ 2 h 27"/>
                  <a:gd name="T4" fmla="*/ 26 w 27"/>
                  <a:gd name="T5" fmla="*/ 0 h 27"/>
                  <a:gd name="T6" fmla="*/ 16 w 27"/>
                  <a:gd name="T7" fmla="*/ 4 h 27"/>
                  <a:gd name="T8" fmla="*/ 21 w 27"/>
                  <a:gd name="T9" fmla="*/ 9 h 27"/>
                  <a:gd name="T10" fmla="*/ 21 w 27"/>
                  <a:gd name="T11" fmla="*/ 15 h 27"/>
                  <a:gd name="T12" fmla="*/ 14 w 27"/>
                  <a:gd name="T13" fmla="*/ 25 h 27"/>
                  <a:gd name="T14" fmla="*/ 20 w 27"/>
                  <a:gd name="T15" fmla="*/ 15 h 27"/>
                  <a:gd name="T16" fmla="*/ 20 w 27"/>
                  <a:gd name="T17" fmla="*/ 12 h 27"/>
                  <a:gd name="T18" fmla="*/ 13 w 27"/>
                  <a:gd name="T19" fmla="*/ 9 h 27"/>
                  <a:gd name="T20" fmla="*/ 10 w 27"/>
                  <a:gd name="T21" fmla="*/ 6 h 27"/>
                  <a:gd name="T22" fmla="*/ 5 w 27"/>
                  <a:gd name="T23" fmla="*/ 8 h 27"/>
                  <a:gd name="T24" fmla="*/ 6 w 27"/>
                  <a:gd name="T25" fmla="*/ 12 h 27"/>
                  <a:gd name="T26" fmla="*/ 13 w 27"/>
                  <a:gd name="T27" fmla="*/ 15 h 27"/>
                  <a:gd name="T28" fmla="*/ 13 w 27"/>
                  <a:gd name="T29" fmla="*/ 19 h 27"/>
                  <a:gd name="T30" fmla="*/ 2 w 27"/>
                  <a:gd name="T31" fmla="*/ 26 h 27"/>
                  <a:gd name="T32" fmla="*/ 2 w 27"/>
                  <a:gd name="T33" fmla="*/ 23 h 27"/>
                  <a:gd name="T34" fmla="*/ 5 w 27"/>
                  <a:gd name="T35" fmla="*/ 20 h 27"/>
                  <a:gd name="T36" fmla="*/ 0 w 27"/>
                  <a:gd name="T37" fmla="*/ 15 h 27"/>
                  <a:gd name="T38" fmla="*/ 0 w 27"/>
                  <a:gd name="T39" fmla="*/ 11 h 27"/>
                  <a:gd name="T40" fmla="*/ 2 w 27"/>
                  <a:gd name="T41" fmla="*/ 6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27"/>
                  <a:gd name="T65" fmla="*/ 27 w 27"/>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27">
                    <a:moveTo>
                      <a:pt x="2" y="6"/>
                    </a:moveTo>
                    <a:lnTo>
                      <a:pt x="10" y="2"/>
                    </a:lnTo>
                    <a:lnTo>
                      <a:pt x="26" y="0"/>
                    </a:lnTo>
                    <a:lnTo>
                      <a:pt x="16" y="4"/>
                    </a:lnTo>
                    <a:lnTo>
                      <a:pt x="21" y="9"/>
                    </a:lnTo>
                    <a:lnTo>
                      <a:pt x="21" y="15"/>
                    </a:lnTo>
                    <a:lnTo>
                      <a:pt x="14" y="25"/>
                    </a:lnTo>
                    <a:lnTo>
                      <a:pt x="20" y="15"/>
                    </a:lnTo>
                    <a:lnTo>
                      <a:pt x="20" y="12"/>
                    </a:lnTo>
                    <a:lnTo>
                      <a:pt x="13" y="9"/>
                    </a:lnTo>
                    <a:lnTo>
                      <a:pt x="10" y="6"/>
                    </a:lnTo>
                    <a:lnTo>
                      <a:pt x="5" y="8"/>
                    </a:lnTo>
                    <a:lnTo>
                      <a:pt x="6" y="12"/>
                    </a:lnTo>
                    <a:lnTo>
                      <a:pt x="13" y="15"/>
                    </a:lnTo>
                    <a:lnTo>
                      <a:pt x="13" y="19"/>
                    </a:lnTo>
                    <a:lnTo>
                      <a:pt x="2" y="26"/>
                    </a:lnTo>
                    <a:lnTo>
                      <a:pt x="2" y="23"/>
                    </a:lnTo>
                    <a:lnTo>
                      <a:pt x="5" y="20"/>
                    </a:lnTo>
                    <a:lnTo>
                      <a:pt x="0" y="15"/>
                    </a:lnTo>
                    <a:lnTo>
                      <a:pt x="0" y="11"/>
                    </a:lnTo>
                    <a:lnTo>
                      <a:pt x="2" y="6"/>
                    </a:lnTo>
                  </a:path>
                </a:pathLst>
              </a:custGeom>
              <a:solidFill>
                <a:srgbClr val="000000"/>
              </a:solidFill>
              <a:ln w="9525" cap="rnd">
                <a:noFill/>
                <a:round/>
                <a:headEnd/>
                <a:tailEnd/>
              </a:ln>
            </p:spPr>
            <p:txBody>
              <a:bodyPr/>
              <a:lstStyle/>
              <a:p>
                <a:endParaRPr lang="en-US"/>
              </a:p>
            </p:txBody>
          </p:sp>
          <p:sp>
            <p:nvSpPr>
              <p:cNvPr id="6903" name="Freeform 843"/>
              <p:cNvSpPr>
                <a:spLocks/>
              </p:cNvSpPr>
              <p:nvPr/>
            </p:nvSpPr>
            <p:spPr bwMode="auto">
              <a:xfrm>
                <a:off x="5303" y="3188"/>
                <a:ext cx="17" cy="17"/>
              </a:xfrm>
              <a:custGeom>
                <a:avLst/>
                <a:gdLst>
                  <a:gd name="T0" fmla="*/ 16 w 17"/>
                  <a:gd name="T1" fmla="*/ 0 h 17"/>
                  <a:gd name="T2" fmla="*/ 0 w 17"/>
                  <a:gd name="T3" fmla="*/ 4 h 17"/>
                  <a:gd name="T4" fmla="*/ 0 w 17"/>
                  <a:gd name="T5" fmla="*/ 16 h 17"/>
                  <a:gd name="T6" fmla="*/ 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4"/>
                    </a:lnTo>
                    <a:lnTo>
                      <a:pt x="0" y="16"/>
                    </a:lnTo>
                    <a:lnTo>
                      <a:pt x="6" y="16"/>
                    </a:lnTo>
                    <a:lnTo>
                      <a:pt x="16" y="0"/>
                    </a:lnTo>
                  </a:path>
                </a:pathLst>
              </a:custGeom>
              <a:solidFill>
                <a:srgbClr val="000000"/>
              </a:solidFill>
              <a:ln w="9525" cap="rnd">
                <a:noFill/>
                <a:round/>
                <a:headEnd/>
                <a:tailEnd/>
              </a:ln>
            </p:spPr>
            <p:txBody>
              <a:bodyPr/>
              <a:lstStyle/>
              <a:p>
                <a:endParaRPr lang="en-US"/>
              </a:p>
            </p:txBody>
          </p:sp>
          <p:sp>
            <p:nvSpPr>
              <p:cNvPr id="6904" name="Freeform 844"/>
              <p:cNvSpPr>
                <a:spLocks/>
              </p:cNvSpPr>
              <p:nvPr/>
            </p:nvSpPr>
            <p:spPr bwMode="auto">
              <a:xfrm>
                <a:off x="5159" y="3187"/>
                <a:ext cx="39" cy="23"/>
              </a:xfrm>
              <a:custGeom>
                <a:avLst/>
                <a:gdLst>
                  <a:gd name="T0" fmla="*/ 38 w 39"/>
                  <a:gd name="T1" fmla="*/ 0 h 23"/>
                  <a:gd name="T2" fmla="*/ 21 w 39"/>
                  <a:gd name="T3" fmla="*/ 12 h 23"/>
                  <a:gd name="T4" fmla="*/ 8 w 39"/>
                  <a:gd name="T5" fmla="*/ 17 h 23"/>
                  <a:gd name="T6" fmla="*/ 0 w 39"/>
                  <a:gd name="T7" fmla="*/ 19 h 23"/>
                  <a:gd name="T8" fmla="*/ 0 w 39"/>
                  <a:gd name="T9" fmla="*/ 22 h 23"/>
                  <a:gd name="T10" fmla="*/ 8 w 39"/>
                  <a:gd name="T11" fmla="*/ 21 h 23"/>
                  <a:gd name="T12" fmla="*/ 19 w 39"/>
                  <a:gd name="T13" fmla="*/ 15 h 23"/>
                  <a:gd name="T14" fmla="*/ 33 w 39"/>
                  <a:gd name="T15" fmla="*/ 4 h 23"/>
                  <a:gd name="T16" fmla="*/ 38 w 39"/>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3"/>
                  <a:gd name="T29" fmla="*/ 39 w 3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3">
                    <a:moveTo>
                      <a:pt x="38" y="0"/>
                    </a:moveTo>
                    <a:lnTo>
                      <a:pt x="21" y="12"/>
                    </a:lnTo>
                    <a:lnTo>
                      <a:pt x="8" y="17"/>
                    </a:lnTo>
                    <a:lnTo>
                      <a:pt x="0" y="19"/>
                    </a:lnTo>
                    <a:lnTo>
                      <a:pt x="0" y="22"/>
                    </a:lnTo>
                    <a:lnTo>
                      <a:pt x="8" y="21"/>
                    </a:lnTo>
                    <a:lnTo>
                      <a:pt x="19" y="15"/>
                    </a:lnTo>
                    <a:lnTo>
                      <a:pt x="33" y="4"/>
                    </a:lnTo>
                    <a:lnTo>
                      <a:pt x="38" y="0"/>
                    </a:lnTo>
                  </a:path>
                </a:pathLst>
              </a:custGeom>
              <a:solidFill>
                <a:srgbClr val="000000"/>
              </a:solidFill>
              <a:ln w="9525" cap="rnd">
                <a:noFill/>
                <a:round/>
                <a:headEnd/>
                <a:tailEnd/>
              </a:ln>
            </p:spPr>
            <p:txBody>
              <a:bodyPr/>
              <a:lstStyle/>
              <a:p>
                <a:endParaRPr lang="en-US"/>
              </a:p>
            </p:txBody>
          </p:sp>
          <p:sp>
            <p:nvSpPr>
              <p:cNvPr id="6905" name="Freeform 845"/>
              <p:cNvSpPr>
                <a:spLocks/>
              </p:cNvSpPr>
              <p:nvPr/>
            </p:nvSpPr>
            <p:spPr bwMode="auto">
              <a:xfrm>
                <a:off x="5161" y="3204"/>
                <a:ext cx="29" cy="17"/>
              </a:xfrm>
              <a:custGeom>
                <a:avLst/>
                <a:gdLst>
                  <a:gd name="T0" fmla="*/ 0 w 29"/>
                  <a:gd name="T1" fmla="*/ 11 h 17"/>
                  <a:gd name="T2" fmla="*/ 8 w 29"/>
                  <a:gd name="T3" fmla="*/ 10 h 17"/>
                  <a:gd name="T4" fmla="*/ 19 w 29"/>
                  <a:gd name="T5" fmla="*/ 5 h 17"/>
                  <a:gd name="T6" fmla="*/ 28 w 29"/>
                  <a:gd name="T7" fmla="*/ 0 h 17"/>
                  <a:gd name="T8" fmla="*/ 28 w 29"/>
                  <a:gd name="T9" fmla="*/ 2 h 17"/>
                  <a:gd name="T10" fmla="*/ 19 w 29"/>
                  <a:gd name="T11" fmla="*/ 8 h 17"/>
                  <a:gd name="T12" fmla="*/ 8 w 29"/>
                  <a:gd name="T13" fmla="*/ 11 h 17"/>
                  <a:gd name="T14" fmla="*/ 0 w 29"/>
                  <a:gd name="T15" fmla="*/ 16 h 17"/>
                  <a:gd name="T16" fmla="*/ 0 w 29"/>
                  <a:gd name="T17" fmla="*/ 1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7"/>
                  <a:gd name="T29" fmla="*/ 29 w 2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7">
                    <a:moveTo>
                      <a:pt x="0" y="11"/>
                    </a:moveTo>
                    <a:lnTo>
                      <a:pt x="8" y="10"/>
                    </a:lnTo>
                    <a:lnTo>
                      <a:pt x="19" y="5"/>
                    </a:lnTo>
                    <a:lnTo>
                      <a:pt x="28" y="0"/>
                    </a:lnTo>
                    <a:lnTo>
                      <a:pt x="28" y="2"/>
                    </a:lnTo>
                    <a:lnTo>
                      <a:pt x="19" y="8"/>
                    </a:lnTo>
                    <a:lnTo>
                      <a:pt x="8" y="11"/>
                    </a:lnTo>
                    <a:lnTo>
                      <a:pt x="0" y="16"/>
                    </a:lnTo>
                    <a:lnTo>
                      <a:pt x="0" y="11"/>
                    </a:lnTo>
                  </a:path>
                </a:pathLst>
              </a:custGeom>
              <a:solidFill>
                <a:srgbClr val="000000"/>
              </a:solidFill>
              <a:ln w="9525" cap="rnd">
                <a:noFill/>
                <a:round/>
                <a:headEnd/>
                <a:tailEnd/>
              </a:ln>
            </p:spPr>
            <p:txBody>
              <a:bodyPr/>
              <a:lstStyle/>
              <a:p>
                <a:endParaRPr lang="en-US"/>
              </a:p>
            </p:txBody>
          </p:sp>
        </p:grpSp>
        <p:grpSp>
          <p:nvGrpSpPr>
            <p:cNvPr id="13" name="Group 947"/>
            <p:cNvGrpSpPr>
              <a:grpSpLocks/>
            </p:cNvGrpSpPr>
            <p:nvPr/>
          </p:nvGrpSpPr>
          <p:grpSpPr bwMode="auto">
            <a:xfrm>
              <a:off x="4022" y="2022"/>
              <a:ext cx="1380" cy="541"/>
              <a:chOff x="4022" y="2022"/>
              <a:chExt cx="1380" cy="541"/>
            </a:xfrm>
          </p:grpSpPr>
          <p:sp>
            <p:nvSpPr>
              <p:cNvPr id="6539" name="Freeform 948"/>
              <p:cNvSpPr>
                <a:spLocks/>
              </p:cNvSpPr>
              <p:nvPr/>
            </p:nvSpPr>
            <p:spPr bwMode="auto">
              <a:xfrm>
                <a:off x="4396" y="2031"/>
                <a:ext cx="81" cy="72"/>
              </a:xfrm>
              <a:custGeom>
                <a:avLst/>
                <a:gdLst>
                  <a:gd name="T0" fmla="*/ 0 w 81"/>
                  <a:gd name="T1" fmla="*/ 0 h 72"/>
                  <a:gd name="T2" fmla="*/ 22 w 81"/>
                  <a:gd name="T3" fmla="*/ 16 h 72"/>
                  <a:gd name="T4" fmla="*/ 46 w 81"/>
                  <a:gd name="T5" fmla="*/ 36 h 72"/>
                  <a:gd name="T6" fmla="*/ 80 w 81"/>
                  <a:gd name="T7" fmla="*/ 71 h 72"/>
                  <a:gd name="T8" fmla="*/ 0 60000 65536"/>
                  <a:gd name="T9" fmla="*/ 0 60000 65536"/>
                  <a:gd name="T10" fmla="*/ 0 60000 65536"/>
                  <a:gd name="T11" fmla="*/ 0 60000 65536"/>
                  <a:gd name="T12" fmla="*/ 0 w 81"/>
                  <a:gd name="T13" fmla="*/ 0 h 72"/>
                  <a:gd name="T14" fmla="*/ 81 w 81"/>
                  <a:gd name="T15" fmla="*/ 72 h 72"/>
                </a:gdLst>
                <a:ahLst/>
                <a:cxnLst>
                  <a:cxn ang="T8">
                    <a:pos x="T0" y="T1"/>
                  </a:cxn>
                  <a:cxn ang="T9">
                    <a:pos x="T2" y="T3"/>
                  </a:cxn>
                  <a:cxn ang="T10">
                    <a:pos x="T4" y="T5"/>
                  </a:cxn>
                  <a:cxn ang="T11">
                    <a:pos x="T6" y="T7"/>
                  </a:cxn>
                </a:cxnLst>
                <a:rect l="T12" t="T13" r="T14" b="T15"/>
                <a:pathLst>
                  <a:path w="81" h="72">
                    <a:moveTo>
                      <a:pt x="0" y="0"/>
                    </a:moveTo>
                    <a:lnTo>
                      <a:pt x="22" y="16"/>
                    </a:lnTo>
                    <a:lnTo>
                      <a:pt x="46" y="36"/>
                    </a:lnTo>
                    <a:lnTo>
                      <a:pt x="80" y="71"/>
                    </a:lnTo>
                  </a:path>
                </a:pathLst>
              </a:custGeom>
              <a:noFill/>
              <a:ln w="12700" cap="rnd">
                <a:solidFill>
                  <a:srgbClr val="000000"/>
                </a:solidFill>
                <a:round/>
                <a:headEnd type="none" w="sm" len="sm"/>
                <a:tailEnd type="none" w="sm" len="sm"/>
              </a:ln>
            </p:spPr>
            <p:txBody>
              <a:bodyPr/>
              <a:lstStyle/>
              <a:p>
                <a:endParaRPr lang="en-US"/>
              </a:p>
            </p:txBody>
          </p:sp>
          <p:sp>
            <p:nvSpPr>
              <p:cNvPr id="6540" name="Line 949"/>
              <p:cNvSpPr>
                <a:spLocks noChangeShapeType="1"/>
              </p:cNvSpPr>
              <p:nvPr/>
            </p:nvSpPr>
            <p:spPr bwMode="auto">
              <a:xfrm>
                <a:off x="4729" y="2540"/>
                <a:ext cx="13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41" name="Freeform 950"/>
              <p:cNvSpPr>
                <a:spLocks/>
              </p:cNvSpPr>
              <p:nvPr/>
            </p:nvSpPr>
            <p:spPr bwMode="auto">
              <a:xfrm>
                <a:off x="4419" y="2036"/>
                <a:ext cx="84" cy="67"/>
              </a:xfrm>
              <a:custGeom>
                <a:avLst/>
                <a:gdLst>
                  <a:gd name="T0" fmla="*/ 0 w 84"/>
                  <a:gd name="T1" fmla="*/ 0 h 67"/>
                  <a:gd name="T2" fmla="*/ 23 w 84"/>
                  <a:gd name="T3" fmla="*/ 14 h 67"/>
                  <a:gd name="T4" fmla="*/ 43 w 84"/>
                  <a:gd name="T5" fmla="*/ 31 h 67"/>
                  <a:gd name="T6" fmla="*/ 83 w 84"/>
                  <a:gd name="T7" fmla="*/ 66 h 67"/>
                  <a:gd name="T8" fmla="*/ 0 60000 65536"/>
                  <a:gd name="T9" fmla="*/ 0 60000 65536"/>
                  <a:gd name="T10" fmla="*/ 0 60000 65536"/>
                  <a:gd name="T11" fmla="*/ 0 60000 65536"/>
                  <a:gd name="T12" fmla="*/ 0 w 84"/>
                  <a:gd name="T13" fmla="*/ 0 h 67"/>
                  <a:gd name="T14" fmla="*/ 84 w 84"/>
                  <a:gd name="T15" fmla="*/ 67 h 67"/>
                </a:gdLst>
                <a:ahLst/>
                <a:cxnLst>
                  <a:cxn ang="T8">
                    <a:pos x="T0" y="T1"/>
                  </a:cxn>
                  <a:cxn ang="T9">
                    <a:pos x="T2" y="T3"/>
                  </a:cxn>
                  <a:cxn ang="T10">
                    <a:pos x="T4" y="T5"/>
                  </a:cxn>
                  <a:cxn ang="T11">
                    <a:pos x="T6" y="T7"/>
                  </a:cxn>
                </a:cxnLst>
                <a:rect l="T12" t="T13" r="T14" b="T15"/>
                <a:pathLst>
                  <a:path w="84" h="67">
                    <a:moveTo>
                      <a:pt x="0" y="0"/>
                    </a:moveTo>
                    <a:lnTo>
                      <a:pt x="23" y="14"/>
                    </a:lnTo>
                    <a:lnTo>
                      <a:pt x="43" y="31"/>
                    </a:lnTo>
                    <a:lnTo>
                      <a:pt x="83" y="66"/>
                    </a:lnTo>
                  </a:path>
                </a:pathLst>
              </a:custGeom>
              <a:noFill/>
              <a:ln w="12700" cap="rnd">
                <a:solidFill>
                  <a:srgbClr val="000000"/>
                </a:solidFill>
                <a:round/>
                <a:headEnd type="none" w="sm" len="sm"/>
                <a:tailEnd type="none" w="sm" len="sm"/>
              </a:ln>
            </p:spPr>
            <p:txBody>
              <a:bodyPr/>
              <a:lstStyle/>
              <a:p>
                <a:endParaRPr lang="en-US"/>
              </a:p>
            </p:txBody>
          </p:sp>
          <p:sp>
            <p:nvSpPr>
              <p:cNvPr id="6542" name="Freeform 951"/>
              <p:cNvSpPr>
                <a:spLocks/>
              </p:cNvSpPr>
              <p:nvPr/>
            </p:nvSpPr>
            <p:spPr bwMode="auto">
              <a:xfrm>
                <a:off x="4458" y="2048"/>
                <a:ext cx="70" cy="54"/>
              </a:xfrm>
              <a:custGeom>
                <a:avLst/>
                <a:gdLst>
                  <a:gd name="T0" fmla="*/ 0 w 70"/>
                  <a:gd name="T1" fmla="*/ 0 h 54"/>
                  <a:gd name="T2" fmla="*/ 23 w 70"/>
                  <a:gd name="T3" fmla="*/ 14 h 54"/>
                  <a:gd name="T4" fmla="*/ 43 w 70"/>
                  <a:gd name="T5" fmla="*/ 30 h 54"/>
                  <a:gd name="T6" fmla="*/ 69 w 70"/>
                  <a:gd name="T7" fmla="*/ 53 h 54"/>
                  <a:gd name="T8" fmla="*/ 0 60000 65536"/>
                  <a:gd name="T9" fmla="*/ 0 60000 65536"/>
                  <a:gd name="T10" fmla="*/ 0 60000 65536"/>
                  <a:gd name="T11" fmla="*/ 0 60000 65536"/>
                  <a:gd name="T12" fmla="*/ 0 w 70"/>
                  <a:gd name="T13" fmla="*/ 0 h 54"/>
                  <a:gd name="T14" fmla="*/ 70 w 70"/>
                  <a:gd name="T15" fmla="*/ 54 h 54"/>
                </a:gdLst>
                <a:ahLst/>
                <a:cxnLst>
                  <a:cxn ang="T8">
                    <a:pos x="T0" y="T1"/>
                  </a:cxn>
                  <a:cxn ang="T9">
                    <a:pos x="T2" y="T3"/>
                  </a:cxn>
                  <a:cxn ang="T10">
                    <a:pos x="T4" y="T5"/>
                  </a:cxn>
                  <a:cxn ang="T11">
                    <a:pos x="T6" y="T7"/>
                  </a:cxn>
                </a:cxnLst>
                <a:rect l="T12" t="T13" r="T14" b="T15"/>
                <a:pathLst>
                  <a:path w="70" h="54">
                    <a:moveTo>
                      <a:pt x="0" y="0"/>
                    </a:moveTo>
                    <a:lnTo>
                      <a:pt x="23" y="14"/>
                    </a:lnTo>
                    <a:lnTo>
                      <a:pt x="43" y="30"/>
                    </a:lnTo>
                    <a:lnTo>
                      <a:pt x="69" y="53"/>
                    </a:lnTo>
                  </a:path>
                </a:pathLst>
              </a:custGeom>
              <a:noFill/>
              <a:ln w="12700" cap="rnd">
                <a:solidFill>
                  <a:srgbClr val="000000"/>
                </a:solidFill>
                <a:round/>
                <a:headEnd type="none" w="sm" len="sm"/>
                <a:tailEnd type="none" w="sm" len="sm"/>
              </a:ln>
            </p:spPr>
            <p:txBody>
              <a:bodyPr/>
              <a:lstStyle/>
              <a:p>
                <a:endParaRPr lang="en-US"/>
              </a:p>
            </p:txBody>
          </p:sp>
          <p:sp>
            <p:nvSpPr>
              <p:cNvPr id="6543" name="Freeform 952"/>
              <p:cNvSpPr>
                <a:spLocks/>
              </p:cNvSpPr>
              <p:nvPr/>
            </p:nvSpPr>
            <p:spPr bwMode="auto">
              <a:xfrm>
                <a:off x="5109" y="2056"/>
                <a:ext cx="132" cy="74"/>
              </a:xfrm>
              <a:custGeom>
                <a:avLst/>
                <a:gdLst>
                  <a:gd name="T0" fmla="*/ 0 w 132"/>
                  <a:gd name="T1" fmla="*/ 0 h 74"/>
                  <a:gd name="T2" fmla="*/ 42 w 132"/>
                  <a:gd name="T3" fmla="*/ 21 h 74"/>
                  <a:gd name="T4" fmla="*/ 86 w 132"/>
                  <a:gd name="T5" fmla="*/ 44 h 74"/>
                  <a:gd name="T6" fmla="*/ 131 w 132"/>
                  <a:gd name="T7" fmla="*/ 73 h 74"/>
                  <a:gd name="T8" fmla="*/ 0 60000 65536"/>
                  <a:gd name="T9" fmla="*/ 0 60000 65536"/>
                  <a:gd name="T10" fmla="*/ 0 60000 65536"/>
                  <a:gd name="T11" fmla="*/ 0 60000 65536"/>
                  <a:gd name="T12" fmla="*/ 0 w 132"/>
                  <a:gd name="T13" fmla="*/ 0 h 74"/>
                  <a:gd name="T14" fmla="*/ 132 w 132"/>
                  <a:gd name="T15" fmla="*/ 74 h 74"/>
                </a:gdLst>
                <a:ahLst/>
                <a:cxnLst>
                  <a:cxn ang="T8">
                    <a:pos x="T0" y="T1"/>
                  </a:cxn>
                  <a:cxn ang="T9">
                    <a:pos x="T2" y="T3"/>
                  </a:cxn>
                  <a:cxn ang="T10">
                    <a:pos x="T4" y="T5"/>
                  </a:cxn>
                  <a:cxn ang="T11">
                    <a:pos x="T6" y="T7"/>
                  </a:cxn>
                </a:cxnLst>
                <a:rect l="T12" t="T13" r="T14" b="T15"/>
                <a:pathLst>
                  <a:path w="132" h="74">
                    <a:moveTo>
                      <a:pt x="0" y="0"/>
                    </a:moveTo>
                    <a:lnTo>
                      <a:pt x="42" y="21"/>
                    </a:lnTo>
                    <a:lnTo>
                      <a:pt x="86" y="44"/>
                    </a:lnTo>
                    <a:lnTo>
                      <a:pt x="131" y="73"/>
                    </a:lnTo>
                  </a:path>
                </a:pathLst>
              </a:custGeom>
              <a:noFill/>
              <a:ln w="12700" cap="rnd">
                <a:solidFill>
                  <a:srgbClr val="000000"/>
                </a:solidFill>
                <a:round/>
                <a:headEnd type="none" w="sm" len="sm"/>
                <a:tailEnd type="none" w="sm" len="sm"/>
              </a:ln>
            </p:spPr>
            <p:txBody>
              <a:bodyPr/>
              <a:lstStyle/>
              <a:p>
                <a:endParaRPr lang="en-US"/>
              </a:p>
            </p:txBody>
          </p:sp>
          <p:sp>
            <p:nvSpPr>
              <p:cNvPr id="6544" name="Line 953"/>
              <p:cNvSpPr>
                <a:spLocks noChangeShapeType="1"/>
              </p:cNvSpPr>
              <p:nvPr/>
            </p:nvSpPr>
            <p:spPr bwMode="auto">
              <a:xfrm>
                <a:off x="4652" y="2097"/>
                <a:ext cx="57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45" name="Line 954"/>
              <p:cNvSpPr>
                <a:spLocks noChangeShapeType="1"/>
              </p:cNvSpPr>
              <p:nvPr/>
            </p:nvSpPr>
            <p:spPr bwMode="auto">
              <a:xfrm>
                <a:off x="4652" y="2122"/>
                <a:ext cx="62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46" name="Line 955"/>
              <p:cNvSpPr>
                <a:spLocks noChangeShapeType="1"/>
              </p:cNvSpPr>
              <p:nvPr/>
            </p:nvSpPr>
            <p:spPr bwMode="auto">
              <a:xfrm>
                <a:off x="4623" y="2155"/>
                <a:ext cx="65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47" name="Freeform 956"/>
              <p:cNvSpPr>
                <a:spLocks/>
              </p:cNvSpPr>
              <p:nvPr/>
            </p:nvSpPr>
            <p:spPr bwMode="auto">
              <a:xfrm>
                <a:off x="4502" y="2261"/>
                <a:ext cx="63" cy="302"/>
              </a:xfrm>
              <a:custGeom>
                <a:avLst/>
                <a:gdLst>
                  <a:gd name="T0" fmla="*/ 62 w 63"/>
                  <a:gd name="T1" fmla="*/ 0 h 302"/>
                  <a:gd name="T2" fmla="*/ 62 w 63"/>
                  <a:gd name="T3" fmla="*/ 28 h 302"/>
                  <a:gd name="T4" fmla="*/ 60 w 63"/>
                  <a:gd name="T5" fmla="*/ 62 h 302"/>
                  <a:gd name="T6" fmla="*/ 53 w 63"/>
                  <a:gd name="T7" fmla="*/ 94 h 302"/>
                  <a:gd name="T8" fmla="*/ 47 w 63"/>
                  <a:gd name="T9" fmla="*/ 132 h 302"/>
                  <a:gd name="T10" fmla="*/ 39 w 63"/>
                  <a:gd name="T11" fmla="*/ 162 h 302"/>
                  <a:gd name="T12" fmla="*/ 33 w 63"/>
                  <a:gd name="T13" fmla="*/ 199 h 302"/>
                  <a:gd name="T14" fmla="*/ 27 w 63"/>
                  <a:gd name="T15" fmla="*/ 230 h 302"/>
                  <a:gd name="T16" fmla="*/ 17 w 63"/>
                  <a:gd name="T17" fmla="*/ 256 h 302"/>
                  <a:gd name="T18" fmla="*/ 10 w 63"/>
                  <a:gd name="T19" fmla="*/ 277 h 302"/>
                  <a:gd name="T20" fmla="*/ 0 w 63"/>
                  <a:gd name="T21" fmla="*/ 301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02"/>
                  <a:gd name="T35" fmla="*/ 63 w 63"/>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02">
                    <a:moveTo>
                      <a:pt x="62" y="0"/>
                    </a:moveTo>
                    <a:lnTo>
                      <a:pt x="62" y="28"/>
                    </a:lnTo>
                    <a:lnTo>
                      <a:pt x="60" y="62"/>
                    </a:lnTo>
                    <a:lnTo>
                      <a:pt x="53" y="94"/>
                    </a:lnTo>
                    <a:lnTo>
                      <a:pt x="47" y="132"/>
                    </a:lnTo>
                    <a:lnTo>
                      <a:pt x="39" y="162"/>
                    </a:lnTo>
                    <a:lnTo>
                      <a:pt x="33" y="199"/>
                    </a:lnTo>
                    <a:lnTo>
                      <a:pt x="27" y="230"/>
                    </a:lnTo>
                    <a:lnTo>
                      <a:pt x="17" y="256"/>
                    </a:lnTo>
                    <a:lnTo>
                      <a:pt x="10" y="277"/>
                    </a:lnTo>
                    <a:lnTo>
                      <a:pt x="0" y="301"/>
                    </a:lnTo>
                  </a:path>
                </a:pathLst>
              </a:custGeom>
              <a:noFill/>
              <a:ln w="12700" cap="rnd">
                <a:solidFill>
                  <a:srgbClr val="000000"/>
                </a:solidFill>
                <a:round/>
                <a:headEnd type="none" w="sm" len="sm"/>
                <a:tailEnd type="none" w="sm" len="sm"/>
              </a:ln>
            </p:spPr>
            <p:txBody>
              <a:bodyPr/>
              <a:lstStyle/>
              <a:p>
                <a:endParaRPr lang="en-US"/>
              </a:p>
            </p:txBody>
          </p:sp>
          <p:sp>
            <p:nvSpPr>
              <p:cNvPr id="6548" name="Line 957"/>
              <p:cNvSpPr>
                <a:spLocks noChangeShapeType="1"/>
              </p:cNvSpPr>
              <p:nvPr/>
            </p:nvSpPr>
            <p:spPr bwMode="auto">
              <a:xfrm>
                <a:off x="4598" y="2190"/>
                <a:ext cx="73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49" name="Line 958"/>
              <p:cNvSpPr>
                <a:spLocks noChangeShapeType="1"/>
              </p:cNvSpPr>
              <p:nvPr/>
            </p:nvSpPr>
            <p:spPr bwMode="auto">
              <a:xfrm>
                <a:off x="4581" y="2224"/>
                <a:ext cx="78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50" name="Line 959"/>
              <p:cNvSpPr>
                <a:spLocks noChangeShapeType="1"/>
              </p:cNvSpPr>
              <p:nvPr/>
            </p:nvSpPr>
            <p:spPr bwMode="auto">
              <a:xfrm>
                <a:off x="4022" y="2323"/>
                <a:ext cx="137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51" name="Freeform 960"/>
              <p:cNvSpPr>
                <a:spLocks/>
              </p:cNvSpPr>
              <p:nvPr/>
            </p:nvSpPr>
            <p:spPr bwMode="auto">
              <a:xfrm>
                <a:off x="4099" y="2031"/>
                <a:ext cx="179" cy="527"/>
              </a:xfrm>
              <a:custGeom>
                <a:avLst/>
                <a:gdLst>
                  <a:gd name="T0" fmla="*/ 178 w 179"/>
                  <a:gd name="T1" fmla="*/ 0 h 527"/>
                  <a:gd name="T2" fmla="*/ 160 w 179"/>
                  <a:gd name="T3" fmla="*/ 8 h 527"/>
                  <a:gd name="T4" fmla="*/ 127 w 179"/>
                  <a:gd name="T5" fmla="*/ 32 h 527"/>
                  <a:gd name="T6" fmla="*/ 93 w 179"/>
                  <a:gd name="T7" fmla="*/ 61 h 527"/>
                  <a:gd name="T8" fmla="*/ 71 w 179"/>
                  <a:gd name="T9" fmla="*/ 92 h 527"/>
                  <a:gd name="T10" fmla="*/ 51 w 179"/>
                  <a:gd name="T11" fmla="*/ 126 h 527"/>
                  <a:gd name="T12" fmla="*/ 29 w 179"/>
                  <a:gd name="T13" fmla="*/ 161 h 527"/>
                  <a:gd name="T14" fmla="*/ 15 w 179"/>
                  <a:gd name="T15" fmla="*/ 193 h 527"/>
                  <a:gd name="T16" fmla="*/ 2 w 179"/>
                  <a:gd name="T17" fmla="*/ 229 h 527"/>
                  <a:gd name="T18" fmla="*/ 0 w 179"/>
                  <a:gd name="T19" fmla="*/ 258 h 527"/>
                  <a:gd name="T20" fmla="*/ 0 w 179"/>
                  <a:gd name="T21" fmla="*/ 292 h 527"/>
                  <a:gd name="T22" fmla="*/ 0 w 179"/>
                  <a:gd name="T23" fmla="*/ 324 h 527"/>
                  <a:gd name="T24" fmla="*/ 1 w 179"/>
                  <a:gd name="T25" fmla="*/ 361 h 527"/>
                  <a:gd name="T26" fmla="*/ 0 w 179"/>
                  <a:gd name="T27" fmla="*/ 396 h 527"/>
                  <a:gd name="T28" fmla="*/ 0 w 179"/>
                  <a:gd name="T29" fmla="*/ 431 h 527"/>
                  <a:gd name="T30" fmla="*/ 1 w 179"/>
                  <a:gd name="T31" fmla="*/ 506 h 527"/>
                  <a:gd name="T32" fmla="*/ 2 w 179"/>
                  <a:gd name="T33" fmla="*/ 526 h 5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527"/>
                  <a:gd name="T53" fmla="*/ 179 w 179"/>
                  <a:gd name="T54" fmla="*/ 527 h 5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527">
                    <a:moveTo>
                      <a:pt x="178" y="0"/>
                    </a:moveTo>
                    <a:lnTo>
                      <a:pt x="160" y="8"/>
                    </a:lnTo>
                    <a:lnTo>
                      <a:pt x="127" y="32"/>
                    </a:lnTo>
                    <a:lnTo>
                      <a:pt x="93" y="61"/>
                    </a:lnTo>
                    <a:lnTo>
                      <a:pt x="71" y="92"/>
                    </a:lnTo>
                    <a:lnTo>
                      <a:pt x="51" y="126"/>
                    </a:lnTo>
                    <a:lnTo>
                      <a:pt x="29" y="161"/>
                    </a:lnTo>
                    <a:lnTo>
                      <a:pt x="15" y="193"/>
                    </a:lnTo>
                    <a:lnTo>
                      <a:pt x="2" y="229"/>
                    </a:lnTo>
                    <a:lnTo>
                      <a:pt x="0" y="258"/>
                    </a:lnTo>
                    <a:lnTo>
                      <a:pt x="0" y="292"/>
                    </a:lnTo>
                    <a:lnTo>
                      <a:pt x="0" y="324"/>
                    </a:lnTo>
                    <a:lnTo>
                      <a:pt x="1" y="361"/>
                    </a:lnTo>
                    <a:lnTo>
                      <a:pt x="0" y="396"/>
                    </a:lnTo>
                    <a:lnTo>
                      <a:pt x="0" y="431"/>
                    </a:lnTo>
                    <a:lnTo>
                      <a:pt x="1" y="506"/>
                    </a:lnTo>
                    <a:lnTo>
                      <a:pt x="2" y="526"/>
                    </a:lnTo>
                  </a:path>
                </a:pathLst>
              </a:custGeom>
              <a:noFill/>
              <a:ln w="12700" cap="rnd">
                <a:solidFill>
                  <a:srgbClr val="000000"/>
                </a:solidFill>
                <a:round/>
                <a:headEnd type="none" w="sm" len="sm"/>
                <a:tailEnd type="none" w="sm" len="sm"/>
              </a:ln>
            </p:spPr>
            <p:txBody>
              <a:bodyPr/>
              <a:lstStyle/>
              <a:p>
                <a:endParaRPr lang="en-US"/>
              </a:p>
            </p:txBody>
          </p:sp>
          <p:sp>
            <p:nvSpPr>
              <p:cNvPr id="6552" name="Freeform 961"/>
              <p:cNvSpPr>
                <a:spLocks/>
              </p:cNvSpPr>
              <p:nvPr/>
            </p:nvSpPr>
            <p:spPr bwMode="auto">
              <a:xfrm>
                <a:off x="4104" y="2030"/>
                <a:ext cx="184" cy="532"/>
              </a:xfrm>
              <a:custGeom>
                <a:avLst/>
                <a:gdLst>
                  <a:gd name="T0" fmla="*/ 183 w 184"/>
                  <a:gd name="T1" fmla="*/ 0 h 532"/>
                  <a:gd name="T2" fmla="*/ 164 w 184"/>
                  <a:gd name="T3" fmla="*/ 12 h 532"/>
                  <a:gd name="T4" fmla="*/ 141 w 184"/>
                  <a:gd name="T5" fmla="*/ 33 h 532"/>
                  <a:gd name="T6" fmla="*/ 116 w 184"/>
                  <a:gd name="T7" fmla="*/ 62 h 532"/>
                  <a:gd name="T8" fmla="*/ 96 w 184"/>
                  <a:gd name="T9" fmla="*/ 92 h 532"/>
                  <a:gd name="T10" fmla="*/ 78 w 184"/>
                  <a:gd name="T11" fmla="*/ 124 h 532"/>
                  <a:gd name="T12" fmla="*/ 59 w 184"/>
                  <a:gd name="T13" fmla="*/ 157 h 532"/>
                  <a:gd name="T14" fmla="*/ 44 w 184"/>
                  <a:gd name="T15" fmla="*/ 194 h 532"/>
                  <a:gd name="T16" fmla="*/ 35 w 184"/>
                  <a:gd name="T17" fmla="*/ 226 h 532"/>
                  <a:gd name="T18" fmla="*/ 33 w 184"/>
                  <a:gd name="T19" fmla="*/ 259 h 532"/>
                  <a:gd name="T20" fmla="*/ 30 w 184"/>
                  <a:gd name="T21" fmla="*/ 290 h 532"/>
                  <a:gd name="T22" fmla="*/ 27 w 184"/>
                  <a:gd name="T23" fmla="*/ 323 h 532"/>
                  <a:gd name="T24" fmla="*/ 27 w 184"/>
                  <a:gd name="T25" fmla="*/ 357 h 532"/>
                  <a:gd name="T26" fmla="*/ 25 w 184"/>
                  <a:gd name="T27" fmla="*/ 390 h 532"/>
                  <a:gd name="T28" fmla="*/ 19 w 184"/>
                  <a:gd name="T29" fmla="*/ 431 h 532"/>
                  <a:gd name="T30" fmla="*/ 17 w 184"/>
                  <a:gd name="T31" fmla="*/ 457 h 532"/>
                  <a:gd name="T32" fmla="*/ 13 w 184"/>
                  <a:gd name="T33" fmla="*/ 487 h 532"/>
                  <a:gd name="T34" fmla="*/ 0 w 184"/>
                  <a:gd name="T35" fmla="*/ 531 h 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4"/>
                  <a:gd name="T55" fmla="*/ 0 h 532"/>
                  <a:gd name="T56" fmla="*/ 184 w 184"/>
                  <a:gd name="T57" fmla="*/ 532 h 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4" h="532">
                    <a:moveTo>
                      <a:pt x="183" y="0"/>
                    </a:moveTo>
                    <a:lnTo>
                      <a:pt x="164" y="12"/>
                    </a:lnTo>
                    <a:lnTo>
                      <a:pt x="141" y="33"/>
                    </a:lnTo>
                    <a:lnTo>
                      <a:pt x="116" y="62"/>
                    </a:lnTo>
                    <a:lnTo>
                      <a:pt x="96" y="92"/>
                    </a:lnTo>
                    <a:lnTo>
                      <a:pt x="78" y="124"/>
                    </a:lnTo>
                    <a:lnTo>
                      <a:pt x="59" y="157"/>
                    </a:lnTo>
                    <a:lnTo>
                      <a:pt x="44" y="194"/>
                    </a:lnTo>
                    <a:lnTo>
                      <a:pt x="35" y="226"/>
                    </a:lnTo>
                    <a:lnTo>
                      <a:pt x="33" y="259"/>
                    </a:lnTo>
                    <a:lnTo>
                      <a:pt x="30" y="290"/>
                    </a:lnTo>
                    <a:lnTo>
                      <a:pt x="27" y="323"/>
                    </a:lnTo>
                    <a:lnTo>
                      <a:pt x="27" y="357"/>
                    </a:lnTo>
                    <a:lnTo>
                      <a:pt x="25" y="390"/>
                    </a:lnTo>
                    <a:lnTo>
                      <a:pt x="19" y="431"/>
                    </a:lnTo>
                    <a:lnTo>
                      <a:pt x="17" y="457"/>
                    </a:lnTo>
                    <a:lnTo>
                      <a:pt x="13" y="487"/>
                    </a:lnTo>
                    <a:lnTo>
                      <a:pt x="0" y="531"/>
                    </a:lnTo>
                  </a:path>
                </a:pathLst>
              </a:custGeom>
              <a:noFill/>
              <a:ln w="12700" cap="rnd">
                <a:solidFill>
                  <a:srgbClr val="000000"/>
                </a:solidFill>
                <a:round/>
                <a:headEnd type="none" w="sm" len="sm"/>
                <a:tailEnd type="none" w="sm" len="sm"/>
              </a:ln>
            </p:spPr>
            <p:txBody>
              <a:bodyPr/>
              <a:lstStyle/>
              <a:p>
                <a:endParaRPr lang="en-US"/>
              </a:p>
            </p:txBody>
          </p:sp>
          <p:sp>
            <p:nvSpPr>
              <p:cNvPr id="6553" name="Freeform 962"/>
              <p:cNvSpPr>
                <a:spLocks/>
              </p:cNvSpPr>
              <p:nvPr/>
            </p:nvSpPr>
            <p:spPr bwMode="auto">
              <a:xfrm>
                <a:off x="4112" y="2028"/>
                <a:ext cx="190" cy="532"/>
              </a:xfrm>
              <a:custGeom>
                <a:avLst/>
                <a:gdLst>
                  <a:gd name="T0" fmla="*/ 189 w 190"/>
                  <a:gd name="T1" fmla="*/ 0 h 532"/>
                  <a:gd name="T2" fmla="*/ 172 w 190"/>
                  <a:gd name="T3" fmla="*/ 12 h 532"/>
                  <a:gd name="T4" fmla="*/ 156 w 190"/>
                  <a:gd name="T5" fmla="*/ 30 h 532"/>
                  <a:gd name="T6" fmla="*/ 134 w 190"/>
                  <a:gd name="T7" fmla="*/ 60 h 532"/>
                  <a:gd name="T8" fmla="*/ 111 w 190"/>
                  <a:gd name="T9" fmla="*/ 96 h 532"/>
                  <a:gd name="T10" fmla="*/ 97 w 190"/>
                  <a:gd name="T11" fmla="*/ 127 h 532"/>
                  <a:gd name="T12" fmla="*/ 86 w 190"/>
                  <a:gd name="T13" fmla="*/ 162 h 532"/>
                  <a:gd name="T14" fmla="*/ 75 w 190"/>
                  <a:gd name="T15" fmla="*/ 191 h 532"/>
                  <a:gd name="T16" fmla="*/ 69 w 190"/>
                  <a:gd name="T17" fmla="*/ 229 h 532"/>
                  <a:gd name="T18" fmla="*/ 64 w 190"/>
                  <a:gd name="T19" fmla="*/ 261 h 532"/>
                  <a:gd name="T20" fmla="*/ 61 w 190"/>
                  <a:gd name="T21" fmla="*/ 295 h 532"/>
                  <a:gd name="T22" fmla="*/ 55 w 190"/>
                  <a:gd name="T23" fmla="*/ 328 h 532"/>
                  <a:gd name="T24" fmla="*/ 50 w 190"/>
                  <a:gd name="T25" fmla="*/ 365 h 532"/>
                  <a:gd name="T26" fmla="*/ 44 w 190"/>
                  <a:gd name="T27" fmla="*/ 397 h 532"/>
                  <a:gd name="T28" fmla="*/ 38 w 190"/>
                  <a:gd name="T29" fmla="*/ 431 h 532"/>
                  <a:gd name="T30" fmla="*/ 33 w 190"/>
                  <a:gd name="T31" fmla="*/ 463 h 532"/>
                  <a:gd name="T32" fmla="*/ 25 w 190"/>
                  <a:gd name="T33" fmla="*/ 489 h 532"/>
                  <a:gd name="T34" fmla="*/ 13 w 190"/>
                  <a:gd name="T35" fmla="*/ 511 h 532"/>
                  <a:gd name="T36" fmla="*/ 0 w 190"/>
                  <a:gd name="T37" fmla="*/ 531 h 5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
                  <a:gd name="T58" fmla="*/ 0 h 532"/>
                  <a:gd name="T59" fmla="*/ 190 w 190"/>
                  <a:gd name="T60" fmla="*/ 532 h 5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 h="532">
                    <a:moveTo>
                      <a:pt x="189" y="0"/>
                    </a:moveTo>
                    <a:lnTo>
                      <a:pt x="172" y="12"/>
                    </a:lnTo>
                    <a:lnTo>
                      <a:pt x="156" y="30"/>
                    </a:lnTo>
                    <a:lnTo>
                      <a:pt x="134" y="60"/>
                    </a:lnTo>
                    <a:lnTo>
                      <a:pt x="111" y="96"/>
                    </a:lnTo>
                    <a:lnTo>
                      <a:pt x="97" y="127"/>
                    </a:lnTo>
                    <a:lnTo>
                      <a:pt x="86" y="162"/>
                    </a:lnTo>
                    <a:lnTo>
                      <a:pt x="75" y="191"/>
                    </a:lnTo>
                    <a:lnTo>
                      <a:pt x="69" y="229"/>
                    </a:lnTo>
                    <a:lnTo>
                      <a:pt x="64" y="261"/>
                    </a:lnTo>
                    <a:lnTo>
                      <a:pt x="61" y="295"/>
                    </a:lnTo>
                    <a:lnTo>
                      <a:pt x="55" y="328"/>
                    </a:lnTo>
                    <a:lnTo>
                      <a:pt x="50" y="365"/>
                    </a:lnTo>
                    <a:lnTo>
                      <a:pt x="44" y="397"/>
                    </a:lnTo>
                    <a:lnTo>
                      <a:pt x="38" y="431"/>
                    </a:lnTo>
                    <a:lnTo>
                      <a:pt x="33" y="463"/>
                    </a:lnTo>
                    <a:lnTo>
                      <a:pt x="25" y="489"/>
                    </a:lnTo>
                    <a:lnTo>
                      <a:pt x="13" y="511"/>
                    </a:lnTo>
                    <a:lnTo>
                      <a:pt x="0" y="531"/>
                    </a:lnTo>
                  </a:path>
                </a:pathLst>
              </a:custGeom>
              <a:noFill/>
              <a:ln w="12700" cap="rnd">
                <a:solidFill>
                  <a:srgbClr val="000000"/>
                </a:solidFill>
                <a:round/>
                <a:headEnd type="none" w="sm" len="sm"/>
                <a:tailEnd type="none" w="sm" len="sm"/>
              </a:ln>
            </p:spPr>
            <p:txBody>
              <a:bodyPr/>
              <a:lstStyle/>
              <a:p>
                <a:endParaRPr lang="en-US"/>
              </a:p>
            </p:txBody>
          </p:sp>
          <p:sp>
            <p:nvSpPr>
              <p:cNvPr id="6554" name="Freeform 963"/>
              <p:cNvSpPr>
                <a:spLocks/>
              </p:cNvSpPr>
              <p:nvPr/>
            </p:nvSpPr>
            <p:spPr bwMode="auto">
              <a:xfrm>
                <a:off x="4113" y="2028"/>
                <a:ext cx="199" cy="532"/>
              </a:xfrm>
              <a:custGeom>
                <a:avLst/>
                <a:gdLst>
                  <a:gd name="T0" fmla="*/ 198 w 199"/>
                  <a:gd name="T1" fmla="*/ 0 h 532"/>
                  <a:gd name="T2" fmla="*/ 183 w 199"/>
                  <a:gd name="T3" fmla="*/ 16 h 532"/>
                  <a:gd name="T4" fmla="*/ 170 w 199"/>
                  <a:gd name="T5" fmla="*/ 36 h 532"/>
                  <a:gd name="T6" fmla="*/ 153 w 199"/>
                  <a:gd name="T7" fmla="*/ 62 h 532"/>
                  <a:gd name="T8" fmla="*/ 137 w 199"/>
                  <a:gd name="T9" fmla="*/ 94 h 532"/>
                  <a:gd name="T10" fmla="*/ 129 w 199"/>
                  <a:gd name="T11" fmla="*/ 126 h 532"/>
                  <a:gd name="T12" fmla="*/ 119 w 199"/>
                  <a:gd name="T13" fmla="*/ 161 h 532"/>
                  <a:gd name="T14" fmla="*/ 107 w 199"/>
                  <a:gd name="T15" fmla="*/ 195 h 532"/>
                  <a:gd name="T16" fmla="*/ 104 w 199"/>
                  <a:gd name="T17" fmla="*/ 232 h 532"/>
                  <a:gd name="T18" fmla="*/ 103 w 199"/>
                  <a:gd name="T19" fmla="*/ 260 h 532"/>
                  <a:gd name="T20" fmla="*/ 97 w 199"/>
                  <a:gd name="T21" fmla="*/ 293 h 532"/>
                  <a:gd name="T22" fmla="*/ 94 w 199"/>
                  <a:gd name="T23" fmla="*/ 328 h 532"/>
                  <a:gd name="T24" fmla="*/ 86 w 199"/>
                  <a:gd name="T25" fmla="*/ 362 h 532"/>
                  <a:gd name="T26" fmla="*/ 74 w 199"/>
                  <a:gd name="T27" fmla="*/ 396 h 532"/>
                  <a:gd name="T28" fmla="*/ 66 w 199"/>
                  <a:gd name="T29" fmla="*/ 429 h 532"/>
                  <a:gd name="T30" fmla="*/ 53 w 199"/>
                  <a:gd name="T31" fmla="*/ 459 h 532"/>
                  <a:gd name="T32" fmla="*/ 41 w 199"/>
                  <a:gd name="T33" fmla="*/ 488 h 532"/>
                  <a:gd name="T34" fmla="*/ 21 w 199"/>
                  <a:gd name="T35" fmla="*/ 511 h 532"/>
                  <a:gd name="T36" fmla="*/ 0 w 199"/>
                  <a:gd name="T37" fmla="*/ 531 h 5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9"/>
                  <a:gd name="T58" fmla="*/ 0 h 532"/>
                  <a:gd name="T59" fmla="*/ 199 w 199"/>
                  <a:gd name="T60" fmla="*/ 532 h 5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9" h="532">
                    <a:moveTo>
                      <a:pt x="198" y="0"/>
                    </a:moveTo>
                    <a:lnTo>
                      <a:pt x="183" y="16"/>
                    </a:lnTo>
                    <a:lnTo>
                      <a:pt x="170" y="36"/>
                    </a:lnTo>
                    <a:lnTo>
                      <a:pt x="153" y="62"/>
                    </a:lnTo>
                    <a:lnTo>
                      <a:pt x="137" y="94"/>
                    </a:lnTo>
                    <a:lnTo>
                      <a:pt x="129" y="126"/>
                    </a:lnTo>
                    <a:lnTo>
                      <a:pt x="119" y="161"/>
                    </a:lnTo>
                    <a:lnTo>
                      <a:pt x="107" y="195"/>
                    </a:lnTo>
                    <a:lnTo>
                      <a:pt x="104" y="232"/>
                    </a:lnTo>
                    <a:lnTo>
                      <a:pt x="103" y="260"/>
                    </a:lnTo>
                    <a:lnTo>
                      <a:pt x="97" y="293"/>
                    </a:lnTo>
                    <a:lnTo>
                      <a:pt x="94" y="328"/>
                    </a:lnTo>
                    <a:lnTo>
                      <a:pt x="86" y="362"/>
                    </a:lnTo>
                    <a:lnTo>
                      <a:pt x="74" y="396"/>
                    </a:lnTo>
                    <a:lnTo>
                      <a:pt x="66" y="429"/>
                    </a:lnTo>
                    <a:lnTo>
                      <a:pt x="53" y="459"/>
                    </a:lnTo>
                    <a:lnTo>
                      <a:pt x="41" y="488"/>
                    </a:lnTo>
                    <a:lnTo>
                      <a:pt x="21" y="511"/>
                    </a:lnTo>
                    <a:lnTo>
                      <a:pt x="0" y="531"/>
                    </a:lnTo>
                  </a:path>
                </a:pathLst>
              </a:custGeom>
              <a:noFill/>
              <a:ln w="12700" cap="rnd">
                <a:solidFill>
                  <a:srgbClr val="000000"/>
                </a:solidFill>
                <a:round/>
                <a:headEnd type="none" w="sm" len="sm"/>
                <a:tailEnd type="none" w="sm" len="sm"/>
              </a:ln>
            </p:spPr>
            <p:txBody>
              <a:bodyPr/>
              <a:lstStyle/>
              <a:p>
                <a:endParaRPr lang="en-US"/>
              </a:p>
            </p:txBody>
          </p:sp>
          <p:sp>
            <p:nvSpPr>
              <p:cNvPr id="6555" name="Freeform 964"/>
              <p:cNvSpPr>
                <a:spLocks/>
              </p:cNvSpPr>
              <p:nvPr/>
            </p:nvSpPr>
            <p:spPr bwMode="auto">
              <a:xfrm>
                <a:off x="4123" y="2026"/>
                <a:ext cx="198" cy="534"/>
              </a:xfrm>
              <a:custGeom>
                <a:avLst/>
                <a:gdLst>
                  <a:gd name="T0" fmla="*/ 197 w 198"/>
                  <a:gd name="T1" fmla="*/ 0 h 534"/>
                  <a:gd name="T2" fmla="*/ 185 w 198"/>
                  <a:gd name="T3" fmla="*/ 16 h 534"/>
                  <a:gd name="T4" fmla="*/ 173 w 198"/>
                  <a:gd name="T5" fmla="*/ 41 h 534"/>
                  <a:gd name="T6" fmla="*/ 162 w 198"/>
                  <a:gd name="T7" fmla="*/ 67 h 534"/>
                  <a:gd name="T8" fmla="*/ 155 w 198"/>
                  <a:gd name="T9" fmla="*/ 96 h 534"/>
                  <a:gd name="T10" fmla="*/ 147 w 198"/>
                  <a:gd name="T11" fmla="*/ 126 h 534"/>
                  <a:gd name="T12" fmla="*/ 143 w 198"/>
                  <a:gd name="T13" fmla="*/ 163 h 534"/>
                  <a:gd name="T14" fmla="*/ 135 w 198"/>
                  <a:gd name="T15" fmla="*/ 197 h 534"/>
                  <a:gd name="T16" fmla="*/ 134 w 198"/>
                  <a:gd name="T17" fmla="*/ 230 h 534"/>
                  <a:gd name="T18" fmla="*/ 130 w 198"/>
                  <a:gd name="T19" fmla="*/ 262 h 534"/>
                  <a:gd name="T20" fmla="*/ 126 w 198"/>
                  <a:gd name="T21" fmla="*/ 294 h 534"/>
                  <a:gd name="T22" fmla="*/ 115 w 198"/>
                  <a:gd name="T23" fmla="*/ 329 h 534"/>
                  <a:gd name="T24" fmla="*/ 108 w 198"/>
                  <a:gd name="T25" fmla="*/ 359 h 534"/>
                  <a:gd name="T26" fmla="*/ 94 w 198"/>
                  <a:gd name="T27" fmla="*/ 398 h 534"/>
                  <a:gd name="T28" fmla="*/ 81 w 198"/>
                  <a:gd name="T29" fmla="*/ 433 h 534"/>
                  <a:gd name="T30" fmla="*/ 61 w 198"/>
                  <a:gd name="T31" fmla="*/ 465 h 534"/>
                  <a:gd name="T32" fmla="*/ 47 w 198"/>
                  <a:gd name="T33" fmla="*/ 488 h 534"/>
                  <a:gd name="T34" fmla="*/ 21 w 198"/>
                  <a:gd name="T35" fmla="*/ 513 h 534"/>
                  <a:gd name="T36" fmla="*/ 0 w 198"/>
                  <a:gd name="T37" fmla="*/ 533 h 5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534"/>
                  <a:gd name="T59" fmla="*/ 198 w 198"/>
                  <a:gd name="T60" fmla="*/ 534 h 5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534">
                    <a:moveTo>
                      <a:pt x="197" y="0"/>
                    </a:moveTo>
                    <a:lnTo>
                      <a:pt x="185" y="16"/>
                    </a:lnTo>
                    <a:lnTo>
                      <a:pt x="173" y="41"/>
                    </a:lnTo>
                    <a:lnTo>
                      <a:pt x="162" y="67"/>
                    </a:lnTo>
                    <a:lnTo>
                      <a:pt x="155" y="96"/>
                    </a:lnTo>
                    <a:lnTo>
                      <a:pt x="147" y="126"/>
                    </a:lnTo>
                    <a:lnTo>
                      <a:pt x="143" y="163"/>
                    </a:lnTo>
                    <a:lnTo>
                      <a:pt x="135" y="197"/>
                    </a:lnTo>
                    <a:lnTo>
                      <a:pt x="134" y="230"/>
                    </a:lnTo>
                    <a:lnTo>
                      <a:pt x="130" y="262"/>
                    </a:lnTo>
                    <a:lnTo>
                      <a:pt x="126" y="294"/>
                    </a:lnTo>
                    <a:lnTo>
                      <a:pt x="115" y="329"/>
                    </a:lnTo>
                    <a:lnTo>
                      <a:pt x="108" y="359"/>
                    </a:lnTo>
                    <a:lnTo>
                      <a:pt x="94" y="398"/>
                    </a:lnTo>
                    <a:lnTo>
                      <a:pt x="81" y="433"/>
                    </a:lnTo>
                    <a:lnTo>
                      <a:pt x="61" y="465"/>
                    </a:lnTo>
                    <a:lnTo>
                      <a:pt x="47" y="488"/>
                    </a:lnTo>
                    <a:lnTo>
                      <a:pt x="21" y="513"/>
                    </a:lnTo>
                    <a:lnTo>
                      <a:pt x="0" y="533"/>
                    </a:lnTo>
                  </a:path>
                </a:pathLst>
              </a:custGeom>
              <a:noFill/>
              <a:ln w="12700" cap="rnd">
                <a:solidFill>
                  <a:srgbClr val="000000"/>
                </a:solidFill>
                <a:round/>
                <a:headEnd type="none" w="sm" len="sm"/>
                <a:tailEnd type="none" w="sm" len="sm"/>
              </a:ln>
            </p:spPr>
            <p:txBody>
              <a:bodyPr/>
              <a:lstStyle/>
              <a:p>
                <a:endParaRPr lang="en-US"/>
              </a:p>
            </p:txBody>
          </p:sp>
          <p:sp>
            <p:nvSpPr>
              <p:cNvPr id="6556" name="Freeform 965"/>
              <p:cNvSpPr>
                <a:spLocks/>
              </p:cNvSpPr>
              <p:nvPr/>
            </p:nvSpPr>
            <p:spPr bwMode="auto">
              <a:xfrm>
                <a:off x="4140" y="2028"/>
                <a:ext cx="188" cy="532"/>
              </a:xfrm>
              <a:custGeom>
                <a:avLst/>
                <a:gdLst>
                  <a:gd name="T0" fmla="*/ 187 w 188"/>
                  <a:gd name="T1" fmla="*/ 0 h 532"/>
                  <a:gd name="T2" fmla="*/ 182 w 188"/>
                  <a:gd name="T3" fmla="*/ 15 h 532"/>
                  <a:gd name="T4" fmla="*/ 178 w 188"/>
                  <a:gd name="T5" fmla="*/ 39 h 532"/>
                  <a:gd name="T6" fmla="*/ 170 w 188"/>
                  <a:gd name="T7" fmla="*/ 68 h 532"/>
                  <a:gd name="T8" fmla="*/ 164 w 188"/>
                  <a:gd name="T9" fmla="*/ 94 h 532"/>
                  <a:gd name="T10" fmla="*/ 159 w 188"/>
                  <a:gd name="T11" fmla="*/ 120 h 532"/>
                  <a:gd name="T12" fmla="*/ 156 w 188"/>
                  <a:gd name="T13" fmla="*/ 162 h 532"/>
                  <a:gd name="T14" fmla="*/ 153 w 188"/>
                  <a:gd name="T15" fmla="*/ 194 h 532"/>
                  <a:gd name="T16" fmla="*/ 153 w 188"/>
                  <a:gd name="T17" fmla="*/ 226 h 532"/>
                  <a:gd name="T18" fmla="*/ 148 w 188"/>
                  <a:gd name="T19" fmla="*/ 261 h 532"/>
                  <a:gd name="T20" fmla="*/ 143 w 188"/>
                  <a:gd name="T21" fmla="*/ 292 h 532"/>
                  <a:gd name="T22" fmla="*/ 136 w 188"/>
                  <a:gd name="T23" fmla="*/ 328 h 532"/>
                  <a:gd name="T24" fmla="*/ 125 w 188"/>
                  <a:gd name="T25" fmla="*/ 365 h 532"/>
                  <a:gd name="T26" fmla="*/ 109 w 188"/>
                  <a:gd name="T27" fmla="*/ 400 h 532"/>
                  <a:gd name="T28" fmla="*/ 88 w 188"/>
                  <a:gd name="T29" fmla="*/ 437 h 532"/>
                  <a:gd name="T30" fmla="*/ 70 w 188"/>
                  <a:gd name="T31" fmla="*/ 463 h 532"/>
                  <a:gd name="T32" fmla="*/ 47 w 188"/>
                  <a:gd name="T33" fmla="*/ 489 h 532"/>
                  <a:gd name="T34" fmla="*/ 27 w 188"/>
                  <a:gd name="T35" fmla="*/ 506 h 532"/>
                  <a:gd name="T36" fmla="*/ 0 w 188"/>
                  <a:gd name="T37" fmla="*/ 531 h 5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8"/>
                  <a:gd name="T58" fmla="*/ 0 h 532"/>
                  <a:gd name="T59" fmla="*/ 188 w 188"/>
                  <a:gd name="T60" fmla="*/ 532 h 5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8" h="532">
                    <a:moveTo>
                      <a:pt x="187" y="0"/>
                    </a:moveTo>
                    <a:lnTo>
                      <a:pt x="182" y="15"/>
                    </a:lnTo>
                    <a:lnTo>
                      <a:pt x="178" y="39"/>
                    </a:lnTo>
                    <a:lnTo>
                      <a:pt x="170" y="68"/>
                    </a:lnTo>
                    <a:lnTo>
                      <a:pt x="164" y="94"/>
                    </a:lnTo>
                    <a:lnTo>
                      <a:pt x="159" y="120"/>
                    </a:lnTo>
                    <a:lnTo>
                      <a:pt x="156" y="162"/>
                    </a:lnTo>
                    <a:lnTo>
                      <a:pt x="153" y="194"/>
                    </a:lnTo>
                    <a:lnTo>
                      <a:pt x="153" y="226"/>
                    </a:lnTo>
                    <a:lnTo>
                      <a:pt x="148" y="261"/>
                    </a:lnTo>
                    <a:lnTo>
                      <a:pt x="143" y="292"/>
                    </a:lnTo>
                    <a:lnTo>
                      <a:pt x="136" y="328"/>
                    </a:lnTo>
                    <a:lnTo>
                      <a:pt x="125" y="365"/>
                    </a:lnTo>
                    <a:lnTo>
                      <a:pt x="109" y="400"/>
                    </a:lnTo>
                    <a:lnTo>
                      <a:pt x="88" y="437"/>
                    </a:lnTo>
                    <a:lnTo>
                      <a:pt x="70" y="463"/>
                    </a:lnTo>
                    <a:lnTo>
                      <a:pt x="47" y="489"/>
                    </a:lnTo>
                    <a:lnTo>
                      <a:pt x="27" y="506"/>
                    </a:lnTo>
                    <a:lnTo>
                      <a:pt x="0" y="531"/>
                    </a:lnTo>
                  </a:path>
                </a:pathLst>
              </a:custGeom>
              <a:noFill/>
              <a:ln w="12700" cap="rnd">
                <a:solidFill>
                  <a:srgbClr val="000000"/>
                </a:solidFill>
                <a:round/>
                <a:headEnd type="none" w="sm" len="sm"/>
                <a:tailEnd type="none" w="sm" len="sm"/>
              </a:ln>
            </p:spPr>
            <p:txBody>
              <a:bodyPr/>
              <a:lstStyle/>
              <a:p>
                <a:endParaRPr lang="en-US"/>
              </a:p>
            </p:txBody>
          </p:sp>
          <p:sp>
            <p:nvSpPr>
              <p:cNvPr id="6557" name="Line 966"/>
              <p:cNvSpPr>
                <a:spLocks noChangeShapeType="1"/>
              </p:cNvSpPr>
              <p:nvPr/>
            </p:nvSpPr>
            <p:spPr bwMode="auto">
              <a:xfrm flipV="1">
                <a:off x="4334" y="2025"/>
                <a:ext cx="0" cy="29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58" name="Line 967"/>
              <p:cNvSpPr>
                <a:spLocks noChangeShapeType="1"/>
              </p:cNvSpPr>
              <p:nvPr/>
            </p:nvSpPr>
            <p:spPr bwMode="auto">
              <a:xfrm>
                <a:off x="4026" y="2257"/>
                <a:ext cx="136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59" name="Line 968"/>
              <p:cNvSpPr>
                <a:spLocks noChangeShapeType="1"/>
              </p:cNvSpPr>
              <p:nvPr/>
            </p:nvSpPr>
            <p:spPr bwMode="auto">
              <a:xfrm>
                <a:off x="4022" y="2289"/>
                <a:ext cx="137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60" name="Line 969"/>
              <p:cNvSpPr>
                <a:spLocks noChangeShapeType="1"/>
              </p:cNvSpPr>
              <p:nvPr/>
            </p:nvSpPr>
            <p:spPr bwMode="auto">
              <a:xfrm>
                <a:off x="4030" y="2356"/>
                <a:ext cx="29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61" name="Line 970"/>
              <p:cNvSpPr>
                <a:spLocks noChangeShapeType="1"/>
              </p:cNvSpPr>
              <p:nvPr/>
            </p:nvSpPr>
            <p:spPr bwMode="auto">
              <a:xfrm>
                <a:off x="4342" y="2356"/>
                <a:ext cx="29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62" name="Line 971"/>
              <p:cNvSpPr>
                <a:spLocks noChangeShapeType="1"/>
              </p:cNvSpPr>
              <p:nvPr/>
            </p:nvSpPr>
            <p:spPr bwMode="auto">
              <a:xfrm>
                <a:off x="4120" y="2122"/>
                <a:ext cx="37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63" name="Line 972"/>
              <p:cNvSpPr>
                <a:spLocks noChangeShapeType="1"/>
              </p:cNvSpPr>
              <p:nvPr/>
            </p:nvSpPr>
            <p:spPr bwMode="auto">
              <a:xfrm>
                <a:off x="4091" y="2155"/>
                <a:ext cx="42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64" name="Line 973"/>
              <p:cNvSpPr>
                <a:spLocks noChangeShapeType="1"/>
              </p:cNvSpPr>
              <p:nvPr/>
            </p:nvSpPr>
            <p:spPr bwMode="auto">
              <a:xfrm>
                <a:off x="4062" y="2190"/>
                <a:ext cx="47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65" name="Line 974"/>
              <p:cNvSpPr>
                <a:spLocks noChangeShapeType="1"/>
              </p:cNvSpPr>
              <p:nvPr/>
            </p:nvSpPr>
            <p:spPr bwMode="auto">
              <a:xfrm>
                <a:off x="4040" y="2224"/>
                <a:ext cx="5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66" name="Line 975"/>
              <p:cNvSpPr>
                <a:spLocks noChangeShapeType="1"/>
              </p:cNvSpPr>
              <p:nvPr/>
            </p:nvSpPr>
            <p:spPr bwMode="auto">
              <a:xfrm>
                <a:off x="4032" y="2391"/>
                <a:ext cx="27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67" name="Line 976"/>
              <p:cNvSpPr>
                <a:spLocks noChangeShapeType="1"/>
              </p:cNvSpPr>
              <p:nvPr/>
            </p:nvSpPr>
            <p:spPr bwMode="auto">
              <a:xfrm>
                <a:off x="4037" y="2427"/>
                <a:ext cx="25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68" name="Line 977"/>
              <p:cNvSpPr>
                <a:spLocks noChangeShapeType="1"/>
              </p:cNvSpPr>
              <p:nvPr/>
            </p:nvSpPr>
            <p:spPr bwMode="auto">
              <a:xfrm>
                <a:off x="4043" y="2460"/>
                <a:ext cx="22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69" name="Line 978"/>
              <p:cNvSpPr>
                <a:spLocks noChangeShapeType="1"/>
              </p:cNvSpPr>
              <p:nvPr/>
            </p:nvSpPr>
            <p:spPr bwMode="auto">
              <a:xfrm>
                <a:off x="4349" y="2391"/>
                <a:ext cx="27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70" name="Line 979"/>
              <p:cNvSpPr>
                <a:spLocks noChangeShapeType="1"/>
              </p:cNvSpPr>
              <p:nvPr/>
            </p:nvSpPr>
            <p:spPr bwMode="auto">
              <a:xfrm>
                <a:off x="4361" y="2427"/>
                <a:ext cx="24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71" name="Line 980"/>
              <p:cNvSpPr>
                <a:spLocks noChangeShapeType="1"/>
              </p:cNvSpPr>
              <p:nvPr/>
            </p:nvSpPr>
            <p:spPr bwMode="auto">
              <a:xfrm>
                <a:off x="4373" y="2460"/>
                <a:ext cx="22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72" name="Line 981"/>
              <p:cNvSpPr>
                <a:spLocks noChangeShapeType="1"/>
              </p:cNvSpPr>
              <p:nvPr/>
            </p:nvSpPr>
            <p:spPr bwMode="auto">
              <a:xfrm>
                <a:off x="4200" y="2065"/>
                <a:ext cx="29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73" name="Line 982"/>
              <p:cNvSpPr>
                <a:spLocks noChangeShapeType="1"/>
              </p:cNvSpPr>
              <p:nvPr/>
            </p:nvSpPr>
            <p:spPr bwMode="auto">
              <a:xfrm>
                <a:off x="4155" y="2097"/>
                <a:ext cx="37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74" name="Line 983"/>
              <p:cNvSpPr>
                <a:spLocks noChangeShapeType="1"/>
              </p:cNvSpPr>
              <p:nvPr/>
            </p:nvSpPr>
            <p:spPr bwMode="auto">
              <a:xfrm>
                <a:off x="4236" y="2042"/>
                <a:ext cx="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75" name="Freeform 984"/>
              <p:cNvSpPr>
                <a:spLocks/>
              </p:cNvSpPr>
              <p:nvPr/>
            </p:nvSpPr>
            <p:spPr bwMode="auto">
              <a:xfrm>
                <a:off x="5166" y="2073"/>
                <a:ext cx="110" cy="58"/>
              </a:xfrm>
              <a:custGeom>
                <a:avLst/>
                <a:gdLst>
                  <a:gd name="T0" fmla="*/ 0 w 110"/>
                  <a:gd name="T1" fmla="*/ 0 h 58"/>
                  <a:gd name="T2" fmla="*/ 48 w 110"/>
                  <a:gd name="T3" fmla="*/ 24 h 58"/>
                  <a:gd name="T4" fmla="*/ 109 w 110"/>
                  <a:gd name="T5" fmla="*/ 57 h 58"/>
                  <a:gd name="T6" fmla="*/ 0 60000 65536"/>
                  <a:gd name="T7" fmla="*/ 0 60000 65536"/>
                  <a:gd name="T8" fmla="*/ 0 60000 65536"/>
                  <a:gd name="T9" fmla="*/ 0 w 110"/>
                  <a:gd name="T10" fmla="*/ 0 h 58"/>
                  <a:gd name="T11" fmla="*/ 110 w 110"/>
                  <a:gd name="T12" fmla="*/ 58 h 58"/>
                </a:gdLst>
                <a:ahLst/>
                <a:cxnLst>
                  <a:cxn ang="T6">
                    <a:pos x="T0" y="T1"/>
                  </a:cxn>
                  <a:cxn ang="T7">
                    <a:pos x="T2" y="T3"/>
                  </a:cxn>
                  <a:cxn ang="T8">
                    <a:pos x="T4" y="T5"/>
                  </a:cxn>
                </a:cxnLst>
                <a:rect l="T9" t="T10" r="T11" b="T12"/>
                <a:pathLst>
                  <a:path w="110" h="58">
                    <a:moveTo>
                      <a:pt x="0" y="0"/>
                    </a:moveTo>
                    <a:lnTo>
                      <a:pt x="48" y="24"/>
                    </a:lnTo>
                    <a:lnTo>
                      <a:pt x="109" y="57"/>
                    </a:lnTo>
                  </a:path>
                </a:pathLst>
              </a:custGeom>
              <a:noFill/>
              <a:ln w="12700" cap="rnd">
                <a:solidFill>
                  <a:srgbClr val="000000"/>
                </a:solidFill>
                <a:round/>
                <a:headEnd type="none" w="sm" len="sm"/>
                <a:tailEnd type="none" w="sm" len="sm"/>
              </a:ln>
            </p:spPr>
            <p:txBody>
              <a:bodyPr/>
              <a:lstStyle/>
              <a:p>
                <a:endParaRPr lang="en-US"/>
              </a:p>
            </p:txBody>
          </p:sp>
          <p:sp>
            <p:nvSpPr>
              <p:cNvPr id="6576" name="Line 985"/>
              <p:cNvSpPr>
                <a:spLocks noChangeShapeType="1"/>
              </p:cNvSpPr>
              <p:nvPr/>
            </p:nvSpPr>
            <p:spPr bwMode="auto">
              <a:xfrm>
                <a:off x="4688" y="2065"/>
                <a:ext cx="45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77" name="Freeform 986"/>
              <p:cNvSpPr>
                <a:spLocks/>
              </p:cNvSpPr>
              <p:nvPr/>
            </p:nvSpPr>
            <p:spPr bwMode="auto">
              <a:xfrm>
                <a:off x="4670" y="2036"/>
                <a:ext cx="76" cy="68"/>
              </a:xfrm>
              <a:custGeom>
                <a:avLst/>
                <a:gdLst>
                  <a:gd name="T0" fmla="*/ 75 w 76"/>
                  <a:gd name="T1" fmla="*/ 0 h 68"/>
                  <a:gd name="T2" fmla="*/ 42 w 76"/>
                  <a:gd name="T3" fmla="*/ 25 h 68"/>
                  <a:gd name="T4" fmla="*/ 17 w 76"/>
                  <a:gd name="T5" fmla="*/ 48 h 68"/>
                  <a:gd name="T6" fmla="*/ 0 w 76"/>
                  <a:gd name="T7" fmla="*/ 67 h 68"/>
                  <a:gd name="T8" fmla="*/ 0 60000 65536"/>
                  <a:gd name="T9" fmla="*/ 0 60000 65536"/>
                  <a:gd name="T10" fmla="*/ 0 60000 65536"/>
                  <a:gd name="T11" fmla="*/ 0 60000 65536"/>
                  <a:gd name="T12" fmla="*/ 0 w 76"/>
                  <a:gd name="T13" fmla="*/ 0 h 68"/>
                  <a:gd name="T14" fmla="*/ 76 w 76"/>
                  <a:gd name="T15" fmla="*/ 68 h 68"/>
                </a:gdLst>
                <a:ahLst/>
                <a:cxnLst>
                  <a:cxn ang="T8">
                    <a:pos x="T0" y="T1"/>
                  </a:cxn>
                  <a:cxn ang="T9">
                    <a:pos x="T2" y="T3"/>
                  </a:cxn>
                  <a:cxn ang="T10">
                    <a:pos x="T4" y="T5"/>
                  </a:cxn>
                  <a:cxn ang="T11">
                    <a:pos x="T6" y="T7"/>
                  </a:cxn>
                </a:cxnLst>
                <a:rect l="T12" t="T13" r="T14" b="T15"/>
                <a:pathLst>
                  <a:path w="76" h="68">
                    <a:moveTo>
                      <a:pt x="75" y="0"/>
                    </a:moveTo>
                    <a:lnTo>
                      <a:pt x="42" y="25"/>
                    </a:lnTo>
                    <a:lnTo>
                      <a:pt x="17" y="48"/>
                    </a:lnTo>
                    <a:lnTo>
                      <a:pt x="0" y="67"/>
                    </a:lnTo>
                  </a:path>
                </a:pathLst>
              </a:custGeom>
              <a:noFill/>
              <a:ln w="12700" cap="rnd">
                <a:solidFill>
                  <a:srgbClr val="000000"/>
                </a:solidFill>
                <a:round/>
                <a:headEnd type="none" w="sm" len="sm"/>
                <a:tailEnd type="none" w="sm" len="sm"/>
              </a:ln>
            </p:spPr>
            <p:txBody>
              <a:bodyPr/>
              <a:lstStyle/>
              <a:p>
                <a:endParaRPr lang="en-US"/>
              </a:p>
            </p:txBody>
          </p:sp>
          <p:sp>
            <p:nvSpPr>
              <p:cNvPr id="6578" name="Freeform 987"/>
              <p:cNvSpPr>
                <a:spLocks/>
              </p:cNvSpPr>
              <p:nvPr/>
            </p:nvSpPr>
            <p:spPr bwMode="auto">
              <a:xfrm>
                <a:off x="5020" y="2036"/>
                <a:ext cx="266" cy="520"/>
              </a:xfrm>
              <a:custGeom>
                <a:avLst/>
                <a:gdLst>
                  <a:gd name="T0" fmla="*/ 0 w 266"/>
                  <a:gd name="T1" fmla="*/ 0 h 520"/>
                  <a:gd name="T2" fmla="*/ 42 w 266"/>
                  <a:gd name="T3" fmla="*/ 22 h 520"/>
                  <a:gd name="T4" fmla="*/ 67 w 266"/>
                  <a:gd name="T5" fmla="*/ 41 h 520"/>
                  <a:gd name="T6" fmla="*/ 89 w 266"/>
                  <a:gd name="T7" fmla="*/ 58 h 520"/>
                  <a:gd name="T8" fmla="*/ 121 w 266"/>
                  <a:gd name="T9" fmla="*/ 80 h 520"/>
                  <a:gd name="T10" fmla="*/ 167 w 266"/>
                  <a:gd name="T11" fmla="*/ 118 h 520"/>
                  <a:gd name="T12" fmla="*/ 209 w 266"/>
                  <a:gd name="T13" fmla="*/ 153 h 520"/>
                  <a:gd name="T14" fmla="*/ 242 w 266"/>
                  <a:gd name="T15" fmla="*/ 187 h 520"/>
                  <a:gd name="T16" fmla="*/ 259 w 266"/>
                  <a:gd name="T17" fmla="*/ 220 h 520"/>
                  <a:gd name="T18" fmla="*/ 262 w 266"/>
                  <a:gd name="T19" fmla="*/ 249 h 520"/>
                  <a:gd name="T20" fmla="*/ 265 w 266"/>
                  <a:gd name="T21" fmla="*/ 284 h 520"/>
                  <a:gd name="T22" fmla="*/ 265 w 266"/>
                  <a:gd name="T23" fmla="*/ 317 h 520"/>
                  <a:gd name="T24" fmla="*/ 261 w 266"/>
                  <a:gd name="T25" fmla="*/ 356 h 520"/>
                  <a:gd name="T26" fmla="*/ 258 w 266"/>
                  <a:gd name="T27" fmla="*/ 387 h 520"/>
                  <a:gd name="T28" fmla="*/ 255 w 266"/>
                  <a:gd name="T29" fmla="*/ 424 h 520"/>
                  <a:gd name="T30" fmla="*/ 251 w 266"/>
                  <a:gd name="T31" fmla="*/ 451 h 520"/>
                  <a:gd name="T32" fmla="*/ 247 w 266"/>
                  <a:gd name="T33" fmla="*/ 490 h 520"/>
                  <a:gd name="T34" fmla="*/ 237 w 266"/>
                  <a:gd name="T35" fmla="*/ 519 h 5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6"/>
                  <a:gd name="T55" fmla="*/ 0 h 520"/>
                  <a:gd name="T56" fmla="*/ 266 w 266"/>
                  <a:gd name="T57" fmla="*/ 520 h 5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6" h="520">
                    <a:moveTo>
                      <a:pt x="0" y="0"/>
                    </a:moveTo>
                    <a:lnTo>
                      <a:pt x="42" y="22"/>
                    </a:lnTo>
                    <a:lnTo>
                      <a:pt x="67" y="41"/>
                    </a:lnTo>
                    <a:lnTo>
                      <a:pt x="89" y="58"/>
                    </a:lnTo>
                    <a:lnTo>
                      <a:pt x="121" y="80"/>
                    </a:lnTo>
                    <a:lnTo>
                      <a:pt x="167" y="118"/>
                    </a:lnTo>
                    <a:lnTo>
                      <a:pt x="209" y="153"/>
                    </a:lnTo>
                    <a:lnTo>
                      <a:pt x="242" y="187"/>
                    </a:lnTo>
                    <a:lnTo>
                      <a:pt x="259" y="220"/>
                    </a:lnTo>
                    <a:lnTo>
                      <a:pt x="262" y="249"/>
                    </a:lnTo>
                    <a:lnTo>
                      <a:pt x="265" y="284"/>
                    </a:lnTo>
                    <a:lnTo>
                      <a:pt x="265" y="317"/>
                    </a:lnTo>
                    <a:lnTo>
                      <a:pt x="261" y="356"/>
                    </a:lnTo>
                    <a:lnTo>
                      <a:pt x="258" y="387"/>
                    </a:lnTo>
                    <a:lnTo>
                      <a:pt x="255" y="424"/>
                    </a:lnTo>
                    <a:lnTo>
                      <a:pt x="251" y="451"/>
                    </a:lnTo>
                    <a:lnTo>
                      <a:pt x="247" y="490"/>
                    </a:lnTo>
                    <a:lnTo>
                      <a:pt x="237" y="519"/>
                    </a:lnTo>
                  </a:path>
                </a:pathLst>
              </a:custGeom>
              <a:noFill/>
              <a:ln w="12700" cap="rnd">
                <a:solidFill>
                  <a:srgbClr val="000000"/>
                </a:solidFill>
                <a:round/>
                <a:headEnd type="none" w="sm" len="sm"/>
                <a:tailEnd type="none" w="sm" len="sm"/>
              </a:ln>
            </p:spPr>
            <p:txBody>
              <a:bodyPr/>
              <a:lstStyle/>
              <a:p>
                <a:endParaRPr lang="en-US"/>
              </a:p>
            </p:txBody>
          </p:sp>
          <p:sp>
            <p:nvSpPr>
              <p:cNvPr id="6579" name="Freeform 988"/>
              <p:cNvSpPr>
                <a:spLocks/>
              </p:cNvSpPr>
              <p:nvPr/>
            </p:nvSpPr>
            <p:spPr bwMode="auto">
              <a:xfrm>
                <a:off x="5048" y="2040"/>
                <a:ext cx="276" cy="515"/>
              </a:xfrm>
              <a:custGeom>
                <a:avLst/>
                <a:gdLst>
                  <a:gd name="T0" fmla="*/ 0 w 276"/>
                  <a:gd name="T1" fmla="*/ 0 h 515"/>
                  <a:gd name="T2" fmla="*/ 38 w 276"/>
                  <a:gd name="T3" fmla="*/ 21 h 515"/>
                  <a:gd name="T4" fmla="*/ 65 w 276"/>
                  <a:gd name="T5" fmla="*/ 39 h 515"/>
                  <a:gd name="T6" fmla="*/ 89 w 276"/>
                  <a:gd name="T7" fmla="*/ 56 h 515"/>
                  <a:gd name="T8" fmla="*/ 122 w 276"/>
                  <a:gd name="T9" fmla="*/ 79 h 515"/>
                  <a:gd name="T10" fmla="*/ 165 w 276"/>
                  <a:gd name="T11" fmla="*/ 111 h 515"/>
                  <a:gd name="T12" fmla="*/ 212 w 276"/>
                  <a:gd name="T13" fmla="*/ 146 h 515"/>
                  <a:gd name="T14" fmla="*/ 251 w 276"/>
                  <a:gd name="T15" fmla="*/ 183 h 515"/>
                  <a:gd name="T16" fmla="*/ 270 w 276"/>
                  <a:gd name="T17" fmla="*/ 218 h 515"/>
                  <a:gd name="T18" fmla="*/ 275 w 276"/>
                  <a:gd name="T19" fmla="*/ 252 h 515"/>
                  <a:gd name="T20" fmla="*/ 275 w 276"/>
                  <a:gd name="T21" fmla="*/ 283 h 515"/>
                  <a:gd name="T22" fmla="*/ 275 w 276"/>
                  <a:gd name="T23" fmla="*/ 317 h 515"/>
                  <a:gd name="T24" fmla="*/ 267 w 276"/>
                  <a:gd name="T25" fmla="*/ 351 h 515"/>
                  <a:gd name="T26" fmla="*/ 260 w 276"/>
                  <a:gd name="T27" fmla="*/ 383 h 515"/>
                  <a:gd name="T28" fmla="*/ 253 w 276"/>
                  <a:gd name="T29" fmla="*/ 419 h 515"/>
                  <a:gd name="T30" fmla="*/ 246 w 276"/>
                  <a:gd name="T31" fmla="*/ 451 h 515"/>
                  <a:gd name="T32" fmla="*/ 237 w 276"/>
                  <a:gd name="T33" fmla="*/ 477 h 515"/>
                  <a:gd name="T34" fmla="*/ 220 w 276"/>
                  <a:gd name="T35" fmla="*/ 514 h 5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6"/>
                  <a:gd name="T55" fmla="*/ 0 h 515"/>
                  <a:gd name="T56" fmla="*/ 276 w 276"/>
                  <a:gd name="T57" fmla="*/ 515 h 5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6" h="515">
                    <a:moveTo>
                      <a:pt x="0" y="0"/>
                    </a:moveTo>
                    <a:lnTo>
                      <a:pt x="38" y="21"/>
                    </a:lnTo>
                    <a:lnTo>
                      <a:pt x="65" y="39"/>
                    </a:lnTo>
                    <a:lnTo>
                      <a:pt x="89" y="56"/>
                    </a:lnTo>
                    <a:lnTo>
                      <a:pt x="122" y="79"/>
                    </a:lnTo>
                    <a:lnTo>
                      <a:pt x="165" y="111"/>
                    </a:lnTo>
                    <a:lnTo>
                      <a:pt x="212" y="146"/>
                    </a:lnTo>
                    <a:lnTo>
                      <a:pt x="251" y="183"/>
                    </a:lnTo>
                    <a:lnTo>
                      <a:pt x="270" y="218"/>
                    </a:lnTo>
                    <a:lnTo>
                      <a:pt x="275" y="252"/>
                    </a:lnTo>
                    <a:lnTo>
                      <a:pt x="275" y="283"/>
                    </a:lnTo>
                    <a:lnTo>
                      <a:pt x="275" y="317"/>
                    </a:lnTo>
                    <a:lnTo>
                      <a:pt x="267" y="351"/>
                    </a:lnTo>
                    <a:lnTo>
                      <a:pt x="260" y="383"/>
                    </a:lnTo>
                    <a:lnTo>
                      <a:pt x="253" y="419"/>
                    </a:lnTo>
                    <a:lnTo>
                      <a:pt x="246" y="451"/>
                    </a:lnTo>
                    <a:lnTo>
                      <a:pt x="237" y="477"/>
                    </a:lnTo>
                    <a:lnTo>
                      <a:pt x="220" y="514"/>
                    </a:lnTo>
                  </a:path>
                </a:pathLst>
              </a:custGeom>
              <a:noFill/>
              <a:ln w="12700" cap="rnd">
                <a:solidFill>
                  <a:srgbClr val="000000"/>
                </a:solidFill>
                <a:round/>
                <a:headEnd type="none" w="sm" len="sm"/>
                <a:tailEnd type="none" w="sm" len="sm"/>
              </a:ln>
            </p:spPr>
            <p:txBody>
              <a:bodyPr/>
              <a:lstStyle/>
              <a:p>
                <a:endParaRPr lang="en-US"/>
              </a:p>
            </p:txBody>
          </p:sp>
          <p:sp>
            <p:nvSpPr>
              <p:cNvPr id="6580" name="Freeform 989"/>
              <p:cNvSpPr>
                <a:spLocks/>
              </p:cNvSpPr>
              <p:nvPr/>
            </p:nvSpPr>
            <p:spPr bwMode="auto">
              <a:xfrm>
                <a:off x="5081" y="2048"/>
                <a:ext cx="285" cy="502"/>
              </a:xfrm>
              <a:custGeom>
                <a:avLst/>
                <a:gdLst>
                  <a:gd name="T0" fmla="*/ 0 w 285"/>
                  <a:gd name="T1" fmla="*/ 0 h 502"/>
                  <a:gd name="T2" fmla="*/ 34 w 285"/>
                  <a:gd name="T3" fmla="*/ 20 h 502"/>
                  <a:gd name="T4" fmla="*/ 77 w 285"/>
                  <a:gd name="T5" fmla="*/ 46 h 502"/>
                  <a:gd name="T6" fmla="*/ 116 w 285"/>
                  <a:gd name="T7" fmla="*/ 71 h 502"/>
                  <a:gd name="T8" fmla="*/ 165 w 285"/>
                  <a:gd name="T9" fmla="*/ 106 h 502"/>
                  <a:gd name="T10" fmla="*/ 213 w 285"/>
                  <a:gd name="T11" fmla="*/ 142 h 502"/>
                  <a:gd name="T12" fmla="*/ 250 w 285"/>
                  <a:gd name="T13" fmla="*/ 174 h 502"/>
                  <a:gd name="T14" fmla="*/ 276 w 285"/>
                  <a:gd name="T15" fmla="*/ 209 h 502"/>
                  <a:gd name="T16" fmla="*/ 278 w 285"/>
                  <a:gd name="T17" fmla="*/ 240 h 502"/>
                  <a:gd name="T18" fmla="*/ 284 w 285"/>
                  <a:gd name="T19" fmla="*/ 275 h 502"/>
                  <a:gd name="T20" fmla="*/ 277 w 285"/>
                  <a:gd name="T21" fmla="*/ 307 h 502"/>
                  <a:gd name="T22" fmla="*/ 266 w 285"/>
                  <a:gd name="T23" fmla="*/ 342 h 502"/>
                  <a:gd name="T24" fmla="*/ 257 w 285"/>
                  <a:gd name="T25" fmla="*/ 377 h 502"/>
                  <a:gd name="T26" fmla="*/ 247 w 285"/>
                  <a:gd name="T27" fmla="*/ 412 h 502"/>
                  <a:gd name="T28" fmla="*/ 236 w 285"/>
                  <a:gd name="T29" fmla="*/ 444 h 502"/>
                  <a:gd name="T30" fmla="*/ 221 w 285"/>
                  <a:gd name="T31" fmla="*/ 471 h 502"/>
                  <a:gd name="T32" fmla="*/ 199 w 285"/>
                  <a:gd name="T33" fmla="*/ 501 h 5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502"/>
                  <a:gd name="T53" fmla="*/ 285 w 285"/>
                  <a:gd name="T54" fmla="*/ 502 h 5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502">
                    <a:moveTo>
                      <a:pt x="0" y="0"/>
                    </a:moveTo>
                    <a:lnTo>
                      <a:pt x="34" y="20"/>
                    </a:lnTo>
                    <a:lnTo>
                      <a:pt x="77" y="46"/>
                    </a:lnTo>
                    <a:lnTo>
                      <a:pt x="116" y="71"/>
                    </a:lnTo>
                    <a:lnTo>
                      <a:pt x="165" y="106"/>
                    </a:lnTo>
                    <a:lnTo>
                      <a:pt x="213" y="142"/>
                    </a:lnTo>
                    <a:lnTo>
                      <a:pt x="250" y="174"/>
                    </a:lnTo>
                    <a:lnTo>
                      <a:pt x="276" y="209"/>
                    </a:lnTo>
                    <a:lnTo>
                      <a:pt x="278" y="240"/>
                    </a:lnTo>
                    <a:lnTo>
                      <a:pt x="284" y="275"/>
                    </a:lnTo>
                    <a:lnTo>
                      <a:pt x="277" y="307"/>
                    </a:lnTo>
                    <a:lnTo>
                      <a:pt x="266" y="342"/>
                    </a:lnTo>
                    <a:lnTo>
                      <a:pt x="257" y="377"/>
                    </a:lnTo>
                    <a:lnTo>
                      <a:pt x="247" y="412"/>
                    </a:lnTo>
                    <a:lnTo>
                      <a:pt x="236" y="444"/>
                    </a:lnTo>
                    <a:lnTo>
                      <a:pt x="221" y="471"/>
                    </a:lnTo>
                    <a:lnTo>
                      <a:pt x="199" y="501"/>
                    </a:lnTo>
                  </a:path>
                </a:pathLst>
              </a:custGeom>
              <a:noFill/>
              <a:ln w="12700" cap="rnd">
                <a:solidFill>
                  <a:srgbClr val="000000"/>
                </a:solidFill>
                <a:round/>
                <a:headEnd type="none" w="sm" len="sm"/>
                <a:tailEnd type="none" w="sm" len="sm"/>
              </a:ln>
            </p:spPr>
            <p:txBody>
              <a:bodyPr/>
              <a:lstStyle/>
              <a:p>
                <a:endParaRPr lang="en-US"/>
              </a:p>
            </p:txBody>
          </p:sp>
          <p:sp>
            <p:nvSpPr>
              <p:cNvPr id="6581" name="Freeform 990"/>
              <p:cNvSpPr>
                <a:spLocks/>
              </p:cNvSpPr>
              <p:nvPr/>
            </p:nvSpPr>
            <p:spPr bwMode="auto">
              <a:xfrm>
                <a:off x="4799" y="2026"/>
                <a:ext cx="34" cy="532"/>
              </a:xfrm>
              <a:custGeom>
                <a:avLst/>
                <a:gdLst>
                  <a:gd name="T0" fmla="*/ 26 w 34"/>
                  <a:gd name="T1" fmla="*/ 0 h 532"/>
                  <a:gd name="T2" fmla="*/ 27 w 34"/>
                  <a:gd name="T3" fmla="*/ 16 h 532"/>
                  <a:gd name="T4" fmla="*/ 29 w 34"/>
                  <a:gd name="T5" fmla="*/ 41 h 532"/>
                  <a:gd name="T6" fmla="*/ 29 w 34"/>
                  <a:gd name="T7" fmla="*/ 71 h 532"/>
                  <a:gd name="T8" fmla="*/ 30 w 34"/>
                  <a:gd name="T9" fmla="*/ 99 h 532"/>
                  <a:gd name="T10" fmla="*/ 33 w 34"/>
                  <a:gd name="T11" fmla="*/ 128 h 532"/>
                  <a:gd name="T12" fmla="*/ 33 w 34"/>
                  <a:gd name="T13" fmla="*/ 161 h 532"/>
                  <a:gd name="T14" fmla="*/ 33 w 34"/>
                  <a:gd name="T15" fmla="*/ 198 h 532"/>
                  <a:gd name="T16" fmla="*/ 33 w 34"/>
                  <a:gd name="T17" fmla="*/ 235 h 532"/>
                  <a:gd name="T18" fmla="*/ 30 w 34"/>
                  <a:gd name="T19" fmla="*/ 262 h 532"/>
                  <a:gd name="T20" fmla="*/ 29 w 34"/>
                  <a:gd name="T21" fmla="*/ 297 h 532"/>
                  <a:gd name="T22" fmla="*/ 25 w 34"/>
                  <a:gd name="T23" fmla="*/ 327 h 532"/>
                  <a:gd name="T24" fmla="*/ 22 w 34"/>
                  <a:gd name="T25" fmla="*/ 364 h 532"/>
                  <a:gd name="T26" fmla="*/ 18 w 34"/>
                  <a:gd name="T27" fmla="*/ 401 h 532"/>
                  <a:gd name="T28" fmla="*/ 15 w 34"/>
                  <a:gd name="T29" fmla="*/ 434 h 532"/>
                  <a:gd name="T30" fmla="*/ 13 w 34"/>
                  <a:gd name="T31" fmla="*/ 465 h 532"/>
                  <a:gd name="T32" fmla="*/ 8 w 34"/>
                  <a:gd name="T33" fmla="*/ 501 h 532"/>
                  <a:gd name="T34" fmla="*/ 0 w 34"/>
                  <a:gd name="T35" fmla="*/ 531 h 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32"/>
                  <a:gd name="T56" fmla="*/ 34 w 34"/>
                  <a:gd name="T57" fmla="*/ 532 h 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32">
                    <a:moveTo>
                      <a:pt x="26" y="0"/>
                    </a:moveTo>
                    <a:lnTo>
                      <a:pt x="27" y="16"/>
                    </a:lnTo>
                    <a:lnTo>
                      <a:pt x="29" y="41"/>
                    </a:lnTo>
                    <a:lnTo>
                      <a:pt x="29" y="71"/>
                    </a:lnTo>
                    <a:lnTo>
                      <a:pt x="30" y="99"/>
                    </a:lnTo>
                    <a:lnTo>
                      <a:pt x="33" y="128"/>
                    </a:lnTo>
                    <a:lnTo>
                      <a:pt x="33" y="161"/>
                    </a:lnTo>
                    <a:lnTo>
                      <a:pt x="33" y="198"/>
                    </a:lnTo>
                    <a:lnTo>
                      <a:pt x="33" y="235"/>
                    </a:lnTo>
                    <a:lnTo>
                      <a:pt x="30" y="262"/>
                    </a:lnTo>
                    <a:lnTo>
                      <a:pt x="29" y="297"/>
                    </a:lnTo>
                    <a:lnTo>
                      <a:pt x="25" y="327"/>
                    </a:lnTo>
                    <a:lnTo>
                      <a:pt x="22" y="364"/>
                    </a:lnTo>
                    <a:lnTo>
                      <a:pt x="18" y="401"/>
                    </a:lnTo>
                    <a:lnTo>
                      <a:pt x="15" y="434"/>
                    </a:lnTo>
                    <a:lnTo>
                      <a:pt x="13" y="465"/>
                    </a:lnTo>
                    <a:lnTo>
                      <a:pt x="8" y="501"/>
                    </a:lnTo>
                    <a:lnTo>
                      <a:pt x="0" y="531"/>
                    </a:lnTo>
                  </a:path>
                </a:pathLst>
              </a:custGeom>
              <a:noFill/>
              <a:ln w="12700" cap="rnd">
                <a:solidFill>
                  <a:srgbClr val="000000"/>
                </a:solidFill>
                <a:round/>
                <a:headEnd type="none" w="sm" len="sm"/>
                <a:tailEnd type="none" w="sm" len="sm"/>
              </a:ln>
            </p:spPr>
            <p:txBody>
              <a:bodyPr/>
              <a:lstStyle/>
              <a:p>
                <a:endParaRPr lang="en-US"/>
              </a:p>
            </p:txBody>
          </p:sp>
          <p:sp>
            <p:nvSpPr>
              <p:cNvPr id="6582" name="Freeform 991"/>
              <p:cNvSpPr>
                <a:spLocks/>
              </p:cNvSpPr>
              <p:nvPr/>
            </p:nvSpPr>
            <p:spPr bwMode="auto">
              <a:xfrm>
                <a:off x="4811" y="2025"/>
                <a:ext cx="62" cy="531"/>
              </a:xfrm>
              <a:custGeom>
                <a:avLst/>
                <a:gdLst>
                  <a:gd name="T0" fmla="*/ 21 w 62"/>
                  <a:gd name="T1" fmla="*/ 0 h 531"/>
                  <a:gd name="T2" fmla="*/ 26 w 62"/>
                  <a:gd name="T3" fmla="*/ 14 h 531"/>
                  <a:gd name="T4" fmla="*/ 32 w 62"/>
                  <a:gd name="T5" fmla="*/ 39 h 531"/>
                  <a:gd name="T6" fmla="*/ 40 w 62"/>
                  <a:gd name="T7" fmla="*/ 68 h 531"/>
                  <a:gd name="T8" fmla="*/ 46 w 62"/>
                  <a:gd name="T9" fmla="*/ 94 h 531"/>
                  <a:gd name="T10" fmla="*/ 50 w 62"/>
                  <a:gd name="T11" fmla="*/ 127 h 531"/>
                  <a:gd name="T12" fmla="*/ 54 w 62"/>
                  <a:gd name="T13" fmla="*/ 161 h 531"/>
                  <a:gd name="T14" fmla="*/ 59 w 62"/>
                  <a:gd name="T15" fmla="*/ 198 h 531"/>
                  <a:gd name="T16" fmla="*/ 61 w 62"/>
                  <a:gd name="T17" fmla="*/ 231 h 531"/>
                  <a:gd name="T18" fmla="*/ 59 w 62"/>
                  <a:gd name="T19" fmla="*/ 265 h 531"/>
                  <a:gd name="T20" fmla="*/ 54 w 62"/>
                  <a:gd name="T21" fmla="*/ 299 h 531"/>
                  <a:gd name="T22" fmla="*/ 50 w 62"/>
                  <a:gd name="T23" fmla="*/ 333 h 531"/>
                  <a:gd name="T24" fmla="*/ 46 w 62"/>
                  <a:gd name="T25" fmla="*/ 367 h 531"/>
                  <a:gd name="T26" fmla="*/ 37 w 62"/>
                  <a:gd name="T27" fmla="*/ 402 h 531"/>
                  <a:gd name="T28" fmla="*/ 29 w 62"/>
                  <a:gd name="T29" fmla="*/ 436 h 531"/>
                  <a:gd name="T30" fmla="*/ 21 w 62"/>
                  <a:gd name="T31" fmla="*/ 467 h 531"/>
                  <a:gd name="T32" fmla="*/ 12 w 62"/>
                  <a:gd name="T33" fmla="*/ 501 h 531"/>
                  <a:gd name="T34" fmla="*/ 0 w 62"/>
                  <a:gd name="T35" fmla="*/ 530 h 5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531"/>
                  <a:gd name="T56" fmla="*/ 62 w 62"/>
                  <a:gd name="T57" fmla="*/ 531 h 5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531">
                    <a:moveTo>
                      <a:pt x="21" y="0"/>
                    </a:moveTo>
                    <a:lnTo>
                      <a:pt x="26" y="14"/>
                    </a:lnTo>
                    <a:lnTo>
                      <a:pt x="32" y="39"/>
                    </a:lnTo>
                    <a:lnTo>
                      <a:pt x="40" y="68"/>
                    </a:lnTo>
                    <a:lnTo>
                      <a:pt x="46" y="94"/>
                    </a:lnTo>
                    <a:lnTo>
                      <a:pt x="50" y="127"/>
                    </a:lnTo>
                    <a:lnTo>
                      <a:pt x="54" y="161"/>
                    </a:lnTo>
                    <a:lnTo>
                      <a:pt x="59" y="198"/>
                    </a:lnTo>
                    <a:lnTo>
                      <a:pt x="61" y="231"/>
                    </a:lnTo>
                    <a:lnTo>
                      <a:pt x="59" y="265"/>
                    </a:lnTo>
                    <a:lnTo>
                      <a:pt x="54" y="299"/>
                    </a:lnTo>
                    <a:lnTo>
                      <a:pt x="50" y="333"/>
                    </a:lnTo>
                    <a:lnTo>
                      <a:pt x="46" y="367"/>
                    </a:lnTo>
                    <a:lnTo>
                      <a:pt x="37" y="402"/>
                    </a:lnTo>
                    <a:lnTo>
                      <a:pt x="29" y="436"/>
                    </a:lnTo>
                    <a:lnTo>
                      <a:pt x="21" y="467"/>
                    </a:lnTo>
                    <a:lnTo>
                      <a:pt x="12" y="501"/>
                    </a:lnTo>
                    <a:lnTo>
                      <a:pt x="0" y="530"/>
                    </a:lnTo>
                  </a:path>
                </a:pathLst>
              </a:custGeom>
              <a:noFill/>
              <a:ln w="12700" cap="rnd">
                <a:solidFill>
                  <a:srgbClr val="000000"/>
                </a:solidFill>
                <a:round/>
                <a:headEnd type="none" w="sm" len="sm"/>
                <a:tailEnd type="none" w="sm" len="sm"/>
              </a:ln>
            </p:spPr>
            <p:txBody>
              <a:bodyPr/>
              <a:lstStyle/>
              <a:p>
                <a:endParaRPr lang="en-US"/>
              </a:p>
            </p:txBody>
          </p:sp>
          <p:sp>
            <p:nvSpPr>
              <p:cNvPr id="6583" name="Freeform 992"/>
              <p:cNvSpPr>
                <a:spLocks/>
              </p:cNvSpPr>
              <p:nvPr/>
            </p:nvSpPr>
            <p:spPr bwMode="auto">
              <a:xfrm>
                <a:off x="4819" y="2023"/>
                <a:ext cx="87" cy="534"/>
              </a:xfrm>
              <a:custGeom>
                <a:avLst/>
                <a:gdLst>
                  <a:gd name="T0" fmla="*/ 21 w 87"/>
                  <a:gd name="T1" fmla="*/ 0 h 534"/>
                  <a:gd name="T2" fmla="*/ 32 w 87"/>
                  <a:gd name="T3" fmla="*/ 18 h 534"/>
                  <a:gd name="T4" fmla="*/ 43 w 87"/>
                  <a:gd name="T5" fmla="*/ 39 h 534"/>
                  <a:gd name="T6" fmla="*/ 55 w 87"/>
                  <a:gd name="T7" fmla="*/ 68 h 534"/>
                  <a:gd name="T8" fmla="*/ 66 w 87"/>
                  <a:gd name="T9" fmla="*/ 101 h 534"/>
                  <a:gd name="T10" fmla="*/ 72 w 87"/>
                  <a:gd name="T11" fmla="*/ 131 h 534"/>
                  <a:gd name="T12" fmla="*/ 79 w 87"/>
                  <a:gd name="T13" fmla="*/ 162 h 534"/>
                  <a:gd name="T14" fmla="*/ 83 w 87"/>
                  <a:gd name="T15" fmla="*/ 201 h 534"/>
                  <a:gd name="T16" fmla="*/ 86 w 87"/>
                  <a:gd name="T17" fmla="*/ 235 h 534"/>
                  <a:gd name="T18" fmla="*/ 86 w 87"/>
                  <a:gd name="T19" fmla="*/ 270 h 534"/>
                  <a:gd name="T20" fmla="*/ 82 w 87"/>
                  <a:gd name="T21" fmla="*/ 300 h 534"/>
                  <a:gd name="T22" fmla="*/ 77 w 87"/>
                  <a:gd name="T23" fmla="*/ 332 h 534"/>
                  <a:gd name="T24" fmla="*/ 69 w 87"/>
                  <a:gd name="T25" fmla="*/ 366 h 534"/>
                  <a:gd name="T26" fmla="*/ 58 w 87"/>
                  <a:gd name="T27" fmla="*/ 403 h 534"/>
                  <a:gd name="T28" fmla="*/ 47 w 87"/>
                  <a:gd name="T29" fmla="*/ 438 h 534"/>
                  <a:gd name="T30" fmla="*/ 35 w 87"/>
                  <a:gd name="T31" fmla="*/ 468 h 534"/>
                  <a:gd name="T32" fmla="*/ 21 w 87"/>
                  <a:gd name="T33" fmla="*/ 500 h 534"/>
                  <a:gd name="T34" fmla="*/ 0 w 87"/>
                  <a:gd name="T35" fmla="*/ 533 h 5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
                  <a:gd name="T55" fmla="*/ 0 h 534"/>
                  <a:gd name="T56" fmla="*/ 87 w 87"/>
                  <a:gd name="T57" fmla="*/ 534 h 5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 h="534">
                    <a:moveTo>
                      <a:pt x="21" y="0"/>
                    </a:moveTo>
                    <a:lnTo>
                      <a:pt x="32" y="18"/>
                    </a:lnTo>
                    <a:lnTo>
                      <a:pt x="43" y="39"/>
                    </a:lnTo>
                    <a:lnTo>
                      <a:pt x="55" y="68"/>
                    </a:lnTo>
                    <a:lnTo>
                      <a:pt x="66" y="101"/>
                    </a:lnTo>
                    <a:lnTo>
                      <a:pt x="72" y="131"/>
                    </a:lnTo>
                    <a:lnTo>
                      <a:pt x="79" y="162"/>
                    </a:lnTo>
                    <a:lnTo>
                      <a:pt x="83" y="201"/>
                    </a:lnTo>
                    <a:lnTo>
                      <a:pt x="86" y="235"/>
                    </a:lnTo>
                    <a:lnTo>
                      <a:pt x="86" y="270"/>
                    </a:lnTo>
                    <a:lnTo>
                      <a:pt x="82" y="300"/>
                    </a:lnTo>
                    <a:lnTo>
                      <a:pt x="77" y="332"/>
                    </a:lnTo>
                    <a:lnTo>
                      <a:pt x="69" y="366"/>
                    </a:lnTo>
                    <a:lnTo>
                      <a:pt x="58" y="403"/>
                    </a:lnTo>
                    <a:lnTo>
                      <a:pt x="47" y="438"/>
                    </a:lnTo>
                    <a:lnTo>
                      <a:pt x="35" y="468"/>
                    </a:lnTo>
                    <a:lnTo>
                      <a:pt x="21" y="500"/>
                    </a:lnTo>
                    <a:lnTo>
                      <a:pt x="0" y="533"/>
                    </a:lnTo>
                  </a:path>
                </a:pathLst>
              </a:custGeom>
              <a:noFill/>
              <a:ln w="12700" cap="rnd">
                <a:solidFill>
                  <a:srgbClr val="000000"/>
                </a:solidFill>
                <a:round/>
                <a:headEnd type="none" w="sm" len="sm"/>
                <a:tailEnd type="none" w="sm" len="sm"/>
              </a:ln>
            </p:spPr>
            <p:txBody>
              <a:bodyPr/>
              <a:lstStyle/>
              <a:p>
                <a:endParaRPr lang="en-US"/>
              </a:p>
            </p:txBody>
          </p:sp>
          <p:sp>
            <p:nvSpPr>
              <p:cNvPr id="6584" name="Freeform 993"/>
              <p:cNvSpPr>
                <a:spLocks/>
              </p:cNvSpPr>
              <p:nvPr/>
            </p:nvSpPr>
            <p:spPr bwMode="auto">
              <a:xfrm>
                <a:off x="4839" y="2022"/>
                <a:ext cx="106" cy="528"/>
              </a:xfrm>
              <a:custGeom>
                <a:avLst/>
                <a:gdLst>
                  <a:gd name="T0" fmla="*/ 7 w 106"/>
                  <a:gd name="T1" fmla="*/ 0 h 528"/>
                  <a:gd name="T2" fmla="*/ 23 w 106"/>
                  <a:gd name="T3" fmla="*/ 17 h 528"/>
                  <a:gd name="T4" fmla="*/ 41 w 106"/>
                  <a:gd name="T5" fmla="*/ 44 h 528"/>
                  <a:gd name="T6" fmla="*/ 54 w 106"/>
                  <a:gd name="T7" fmla="*/ 64 h 528"/>
                  <a:gd name="T8" fmla="*/ 68 w 106"/>
                  <a:gd name="T9" fmla="*/ 90 h 528"/>
                  <a:gd name="T10" fmla="*/ 82 w 106"/>
                  <a:gd name="T11" fmla="*/ 122 h 528"/>
                  <a:gd name="T12" fmla="*/ 91 w 106"/>
                  <a:gd name="T13" fmla="*/ 161 h 528"/>
                  <a:gd name="T14" fmla="*/ 99 w 106"/>
                  <a:gd name="T15" fmla="*/ 204 h 528"/>
                  <a:gd name="T16" fmla="*/ 102 w 106"/>
                  <a:gd name="T17" fmla="*/ 234 h 528"/>
                  <a:gd name="T18" fmla="*/ 105 w 106"/>
                  <a:gd name="T19" fmla="*/ 268 h 528"/>
                  <a:gd name="T20" fmla="*/ 98 w 106"/>
                  <a:gd name="T21" fmla="*/ 303 h 528"/>
                  <a:gd name="T22" fmla="*/ 93 w 106"/>
                  <a:gd name="T23" fmla="*/ 333 h 528"/>
                  <a:gd name="T24" fmla="*/ 82 w 106"/>
                  <a:gd name="T25" fmla="*/ 369 h 528"/>
                  <a:gd name="T26" fmla="*/ 68 w 106"/>
                  <a:gd name="T27" fmla="*/ 402 h 528"/>
                  <a:gd name="T28" fmla="*/ 52 w 106"/>
                  <a:gd name="T29" fmla="*/ 439 h 528"/>
                  <a:gd name="T30" fmla="*/ 37 w 106"/>
                  <a:gd name="T31" fmla="*/ 468 h 528"/>
                  <a:gd name="T32" fmla="*/ 19 w 106"/>
                  <a:gd name="T33" fmla="*/ 497 h 528"/>
                  <a:gd name="T34" fmla="*/ 0 w 106"/>
                  <a:gd name="T35" fmla="*/ 527 h 5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528"/>
                  <a:gd name="T56" fmla="*/ 106 w 106"/>
                  <a:gd name="T57" fmla="*/ 528 h 5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528">
                    <a:moveTo>
                      <a:pt x="7" y="0"/>
                    </a:moveTo>
                    <a:lnTo>
                      <a:pt x="23" y="17"/>
                    </a:lnTo>
                    <a:lnTo>
                      <a:pt x="41" y="44"/>
                    </a:lnTo>
                    <a:lnTo>
                      <a:pt x="54" y="64"/>
                    </a:lnTo>
                    <a:lnTo>
                      <a:pt x="68" y="90"/>
                    </a:lnTo>
                    <a:lnTo>
                      <a:pt x="82" y="122"/>
                    </a:lnTo>
                    <a:lnTo>
                      <a:pt x="91" y="161"/>
                    </a:lnTo>
                    <a:lnTo>
                      <a:pt x="99" y="204"/>
                    </a:lnTo>
                    <a:lnTo>
                      <a:pt x="102" y="234"/>
                    </a:lnTo>
                    <a:lnTo>
                      <a:pt x="105" y="268"/>
                    </a:lnTo>
                    <a:lnTo>
                      <a:pt x="98" y="303"/>
                    </a:lnTo>
                    <a:lnTo>
                      <a:pt x="93" y="333"/>
                    </a:lnTo>
                    <a:lnTo>
                      <a:pt x="82" y="369"/>
                    </a:lnTo>
                    <a:lnTo>
                      <a:pt x="68" y="402"/>
                    </a:lnTo>
                    <a:lnTo>
                      <a:pt x="52" y="439"/>
                    </a:lnTo>
                    <a:lnTo>
                      <a:pt x="37" y="468"/>
                    </a:lnTo>
                    <a:lnTo>
                      <a:pt x="19" y="497"/>
                    </a:lnTo>
                    <a:lnTo>
                      <a:pt x="0" y="527"/>
                    </a:lnTo>
                  </a:path>
                </a:pathLst>
              </a:custGeom>
              <a:noFill/>
              <a:ln w="12700" cap="rnd">
                <a:solidFill>
                  <a:srgbClr val="000000"/>
                </a:solidFill>
                <a:round/>
                <a:headEnd type="none" w="sm" len="sm"/>
                <a:tailEnd type="none" w="sm" len="sm"/>
              </a:ln>
            </p:spPr>
            <p:txBody>
              <a:bodyPr/>
              <a:lstStyle/>
              <a:p>
                <a:endParaRPr lang="en-US"/>
              </a:p>
            </p:txBody>
          </p:sp>
          <p:sp>
            <p:nvSpPr>
              <p:cNvPr id="6585" name="Freeform 994"/>
              <p:cNvSpPr>
                <a:spLocks/>
              </p:cNvSpPr>
              <p:nvPr/>
            </p:nvSpPr>
            <p:spPr bwMode="auto">
              <a:xfrm>
                <a:off x="4851" y="2022"/>
                <a:ext cx="130" cy="523"/>
              </a:xfrm>
              <a:custGeom>
                <a:avLst/>
                <a:gdLst>
                  <a:gd name="T0" fmla="*/ 2 w 130"/>
                  <a:gd name="T1" fmla="*/ 0 h 523"/>
                  <a:gd name="T2" fmla="*/ 20 w 130"/>
                  <a:gd name="T3" fmla="*/ 17 h 523"/>
                  <a:gd name="T4" fmla="*/ 42 w 130"/>
                  <a:gd name="T5" fmla="*/ 42 h 523"/>
                  <a:gd name="T6" fmla="*/ 59 w 130"/>
                  <a:gd name="T7" fmla="*/ 67 h 523"/>
                  <a:gd name="T8" fmla="*/ 75 w 130"/>
                  <a:gd name="T9" fmla="*/ 92 h 523"/>
                  <a:gd name="T10" fmla="*/ 93 w 130"/>
                  <a:gd name="T11" fmla="*/ 125 h 523"/>
                  <a:gd name="T12" fmla="*/ 108 w 130"/>
                  <a:gd name="T13" fmla="*/ 160 h 523"/>
                  <a:gd name="T14" fmla="*/ 123 w 130"/>
                  <a:gd name="T15" fmla="*/ 203 h 523"/>
                  <a:gd name="T16" fmla="*/ 126 w 130"/>
                  <a:gd name="T17" fmla="*/ 236 h 523"/>
                  <a:gd name="T18" fmla="*/ 129 w 130"/>
                  <a:gd name="T19" fmla="*/ 266 h 523"/>
                  <a:gd name="T20" fmla="*/ 123 w 130"/>
                  <a:gd name="T21" fmla="*/ 300 h 523"/>
                  <a:gd name="T22" fmla="*/ 114 w 130"/>
                  <a:gd name="T23" fmla="*/ 333 h 523"/>
                  <a:gd name="T24" fmla="*/ 98 w 130"/>
                  <a:gd name="T25" fmla="*/ 371 h 523"/>
                  <a:gd name="T26" fmla="*/ 78 w 130"/>
                  <a:gd name="T27" fmla="*/ 407 h 523"/>
                  <a:gd name="T28" fmla="*/ 61 w 130"/>
                  <a:gd name="T29" fmla="*/ 439 h 523"/>
                  <a:gd name="T30" fmla="*/ 40 w 130"/>
                  <a:gd name="T31" fmla="*/ 472 h 523"/>
                  <a:gd name="T32" fmla="*/ 19 w 130"/>
                  <a:gd name="T33" fmla="*/ 501 h 523"/>
                  <a:gd name="T34" fmla="*/ 0 w 130"/>
                  <a:gd name="T35" fmla="*/ 522 h 5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523"/>
                  <a:gd name="T56" fmla="*/ 130 w 130"/>
                  <a:gd name="T57" fmla="*/ 523 h 5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523">
                    <a:moveTo>
                      <a:pt x="2" y="0"/>
                    </a:moveTo>
                    <a:lnTo>
                      <a:pt x="20" y="17"/>
                    </a:lnTo>
                    <a:lnTo>
                      <a:pt x="42" y="42"/>
                    </a:lnTo>
                    <a:lnTo>
                      <a:pt x="59" y="67"/>
                    </a:lnTo>
                    <a:lnTo>
                      <a:pt x="75" y="92"/>
                    </a:lnTo>
                    <a:lnTo>
                      <a:pt x="93" y="125"/>
                    </a:lnTo>
                    <a:lnTo>
                      <a:pt x="108" y="160"/>
                    </a:lnTo>
                    <a:lnTo>
                      <a:pt x="123" y="203"/>
                    </a:lnTo>
                    <a:lnTo>
                      <a:pt x="126" y="236"/>
                    </a:lnTo>
                    <a:lnTo>
                      <a:pt x="129" y="266"/>
                    </a:lnTo>
                    <a:lnTo>
                      <a:pt x="123" y="300"/>
                    </a:lnTo>
                    <a:lnTo>
                      <a:pt x="114" y="333"/>
                    </a:lnTo>
                    <a:lnTo>
                      <a:pt x="98" y="371"/>
                    </a:lnTo>
                    <a:lnTo>
                      <a:pt x="78" y="407"/>
                    </a:lnTo>
                    <a:lnTo>
                      <a:pt x="61" y="439"/>
                    </a:lnTo>
                    <a:lnTo>
                      <a:pt x="40" y="472"/>
                    </a:lnTo>
                    <a:lnTo>
                      <a:pt x="19" y="501"/>
                    </a:lnTo>
                    <a:lnTo>
                      <a:pt x="0" y="522"/>
                    </a:lnTo>
                  </a:path>
                </a:pathLst>
              </a:custGeom>
              <a:noFill/>
              <a:ln w="12700" cap="rnd">
                <a:solidFill>
                  <a:srgbClr val="000000"/>
                </a:solidFill>
                <a:round/>
                <a:headEnd type="none" w="sm" len="sm"/>
                <a:tailEnd type="none" w="sm" len="sm"/>
              </a:ln>
            </p:spPr>
            <p:txBody>
              <a:bodyPr/>
              <a:lstStyle/>
              <a:p>
                <a:endParaRPr lang="en-US"/>
              </a:p>
            </p:txBody>
          </p:sp>
          <p:sp>
            <p:nvSpPr>
              <p:cNvPr id="6586" name="Freeform 995"/>
              <p:cNvSpPr>
                <a:spLocks/>
              </p:cNvSpPr>
              <p:nvPr/>
            </p:nvSpPr>
            <p:spPr bwMode="auto">
              <a:xfrm>
                <a:off x="4864" y="2022"/>
                <a:ext cx="154" cy="319"/>
              </a:xfrm>
              <a:custGeom>
                <a:avLst/>
                <a:gdLst>
                  <a:gd name="T0" fmla="*/ 0 w 154"/>
                  <a:gd name="T1" fmla="*/ 0 h 319"/>
                  <a:gd name="T2" fmla="*/ 27 w 154"/>
                  <a:gd name="T3" fmla="*/ 23 h 319"/>
                  <a:gd name="T4" fmla="*/ 52 w 154"/>
                  <a:gd name="T5" fmla="*/ 47 h 319"/>
                  <a:gd name="T6" fmla="*/ 77 w 154"/>
                  <a:gd name="T7" fmla="*/ 69 h 319"/>
                  <a:gd name="T8" fmla="*/ 100 w 154"/>
                  <a:gd name="T9" fmla="*/ 97 h 319"/>
                  <a:gd name="T10" fmla="*/ 119 w 154"/>
                  <a:gd name="T11" fmla="*/ 128 h 319"/>
                  <a:gd name="T12" fmla="*/ 135 w 154"/>
                  <a:gd name="T13" fmla="*/ 160 h 319"/>
                  <a:gd name="T14" fmla="*/ 147 w 154"/>
                  <a:gd name="T15" fmla="*/ 203 h 319"/>
                  <a:gd name="T16" fmla="*/ 153 w 154"/>
                  <a:gd name="T17" fmla="*/ 237 h 319"/>
                  <a:gd name="T18" fmla="*/ 153 w 154"/>
                  <a:gd name="T19" fmla="*/ 269 h 319"/>
                  <a:gd name="T20" fmla="*/ 145 w 154"/>
                  <a:gd name="T21" fmla="*/ 318 h 3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319"/>
                  <a:gd name="T35" fmla="*/ 154 w 154"/>
                  <a:gd name="T36" fmla="*/ 319 h 3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319">
                    <a:moveTo>
                      <a:pt x="0" y="0"/>
                    </a:moveTo>
                    <a:lnTo>
                      <a:pt x="27" y="23"/>
                    </a:lnTo>
                    <a:lnTo>
                      <a:pt x="52" y="47"/>
                    </a:lnTo>
                    <a:lnTo>
                      <a:pt x="77" y="69"/>
                    </a:lnTo>
                    <a:lnTo>
                      <a:pt x="100" y="97"/>
                    </a:lnTo>
                    <a:lnTo>
                      <a:pt x="119" y="128"/>
                    </a:lnTo>
                    <a:lnTo>
                      <a:pt x="135" y="160"/>
                    </a:lnTo>
                    <a:lnTo>
                      <a:pt x="147" y="203"/>
                    </a:lnTo>
                    <a:lnTo>
                      <a:pt x="153" y="237"/>
                    </a:lnTo>
                    <a:lnTo>
                      <a:pt x="153" y="269"/>
                    </a:lnTo>
                    <a:lnTo>
                      <a:pt x="145" y="318"/>
                    </a:lnTo>
                  </a:path>
                </a:pathLst>
              </a:custGeom>
              <a:noFill/>
              <a:ln w="12700" cap="rnd">
                <a:solidFill>
                  <a:srgbClr val="000000"/>
                </a:solidFill>
                <a:round/>
                <a:headEnd type="none" w="sm" len="sm"/>
                <a:tailEnd type="none" w="sm" len="sm"/>
              </a:ln>
            </p:spPr>
            <p:txBody>
              <a:bodyPr/>
              <a:lstStyle/>
              <a:p>
                <a:endParaRPr lang="en-US"/>
              </a:p>
            </p:txBody>
          </p:sp>
          <p:sp>
            <p:nvSpPr>
              <p:cNvPr id="6587" name="Freeform 996"/>
              <p:cNvSpPr>
                <a:spLocks/>
              </p:cNvSpPr>
              <p:nvPr/>
            </p:nvSpPr>
            <p:spPr bwMode="auto">
              <a:xfrm>
                <a:off x="4877" y="2023"/>
                <a:ext cx="320" cy="529"/>
              </a:xfrm>
              <a:custGeom>
                <a:avLst/>
                <a:gdLst>
                  <a:gd name="T0" fmla="*/ 0 w 320"/>
                  <a:gd name="T1" fmla="*/ 0 h 529"/>
                  <a:gd name="T2" fmla="*/ 28 w 320"/>
                  <a:gd name="T3" fmla="*/ 17 h 529"/>
                  <a:gd name="T4" fmla="*/ 53 w 320"/>
                  <a:gd name="T5" fmla="*/ 36 h 529"/>
                  <a:gd name="T6" fmla="*/ 89 w 320"/>
                  <a:gd name="T7" fmla="*/ 70 h 529"/>
                  <a:gd name="T8" fmla="*/ 115 w 320"/>
                  <a:gd name="T9" fmla="*/ 99 h 529"/>
                  <a:gd name="T10" fmla="*/ 139 w 320"/>
                  <a:gd name="T11" fmla="*/ 131 h 529"/>
                  <a:gd name="T12" fmla="*/ 155 w 320"/>
                  <a:gd name="T13" fmla="*/ 166 h 529"/>
                  <a:gd name="T14" fmla="*/ 170 w 320"/>
                  <a:gd name="T15" fmla="*/ 200 h 529"/>
                  <a:gd name="T16" fmla="*/ 177 w 320"/>
                  <a:gd name="T17" fmla="*/ 235 h 529"/>
                  <a:gd name="T18" fmla="*/ 179 w 320"/>
                  <a:gd name="T19" fmla="*/ 264 h 529"/>
                  <a:gd name="T20" fmla="*/ 181 w 320"/>
                  <a:gd name="T21" fmla="*/ 298 h 529"/>
                  <a:gd name="T22" fmla="*/ 190 w 320"/>
                  <a:gd name="T23" fmla="*/ 332 h 529"/>
                  <a:gd name="T24" fmla="*/ 202 w 320"/>
                  <a:gd name="T25" fmla="*/ 368 h 529"/>
                  <a:gd name="T26" fmla="*/ 224 w 320"/>
                  <a:gd name="T27" fmla="*/ 403 h 529"/>
                  <a:gd name="T28" fmla="*/ 241 w 320"/>
                  <a:gd name="T29" fmla="*/ 436 h 529"/>
                  <a:gd name="T30" fmla="*/ 260 w 320"/>
                  <a:gd name="T31" fmla="*/ 464 h 529"/>
                  <a:gd name="T32" fmla="*/ 288 w 320"/>
                  <a:gd name="T33" fmla="*/ 498 h 529"/>
                  <a:gd name="T34" fmla="*/ 319 w 320"/>
                  <a:gd name="T35" fmla="*/ 528 h 5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0"/>
                  <a:gd name="T55" fmla="*/ 0 h 529"/>
                  <a:gd name="T56" fmla="*/ 320 w 320"/>
                  <a:gd name="T57" fmla="*/ 529 h 5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0" h="529">
                    <a:moveTo>
                      <a:pt x="0" y="0"/>
                    </a:moveTo>
                    <a:lnTo>
                      <a:pt x="28" y="17"/>
                    </a:lnTo>
                    <a:lnTo>
                      <a:pt x="53" y="36"/>
                    </a:lnTo>
                    <a:lnTo>
                      <a:pt x="89" y="70"/>
                    </a:lnTo>
                    <a:lnTo>
                      <a:pt x="115" y="99"/>
                    </a:lnTo>
                    <a:lnTo>
                      <a:pt x="139" y="131"/>
                    </a:lnTo>
                    <a:lnTo>
                      <a:pt x="155" y="166"/>
                    </a:lnTo>
                    <a:lnTo>
                      <a:pt x="170" y="200"/>
                    </a:lnTo>
                    <a:lnTo>
                      <a:pt x="177" y="235"/>
                    </a:lnTo>
                    <a:lnTo>
                      <a:pt x="179" y="264"/>
                    </a:lnTo>
                    <a:lnTo>
                      <a:pt x="181" y="298"/>
                    </a:lnTo>
                    <a:lnTo>
                      <a:pt x="190" y="332"/>
                    </a:lnTo>
                    <a:lnTo>
                      <a:pt x="202" y="368"/>
                    </a:lnTo>
                    <a:lnTo>
                      <a:pt x="224" y="403"/>
                    </a:lnTo>
                    <a:lnTo>
                      <a:pt x="241" y="436"/>
                    </a:lnTo>
                    <a:lnTo>
                      <a:pt x="260" y="464"/>
                    </a:lnTo>
                    <a:lnTo>
                      <a:pt x="288" y="498"/>
                    </a:lnTo>
                    <a:lnTo>
                      <a:pt x="319" y="528"/>
                    </a:lnTo>
                  </a:path>
                </a:pathLst>
              </a:custGeom>
              <a:noFill/>
              <a:ln w="12700" cap="rnd">
                <a:solidFill>
                  <a:srgbClr val="000000"/>
                </a:solidFill>
                <a:round/>
                <a:headEnd type="none" w="sm" len="sm"/>
                <a:tailEnd type="none" w="sm" len="sm"/>
              </a:ln>
            </p:spPr>
            <p:txBody>
              <a:bodyPr/>
              <a:lstStyle/>
              <a:p>
                <a:endParaRPr lang="en-US"/>
              </a:p>
            </p:txBody>
          </p:sp>
          <p:sp>
            <p:nvSpPr>
              <p:cNvPr id="6588" name="Freeform 997"/>
              <p:cNvSpPr>
                <a:spLocks/>
              </p:cNvSpPr>
              <p:nvPr/>
            </p:nvSpPr>
            <p:spPr bwMode="auto">
              <a:xfrm>
                <a:off x="4897" y="2023"/>
                <a:ext cx="318" cy="530"/>
              </a:xfrm>
              <a:custGeom>
                <a:avLst/>
                <a:gdLst>
                  <a:gd name="T0" fmla="*/ 0 w 318"/>
                  <a:gd name="T1" fmla="*/ 0 h 530"/>
                  <a:gd name="T2" fmla="*/ 41 w 318"/>
                  <a:gd name="T3" fmla="*/ 22 h 530"/>
                  <a:gd name="T4" fmla="*/ 70 w 318"/>
                  <a:gd name="T5" fmla="*/ 46 h 530"/>
                  <a:gd name="T6" fmla="*/ 106 w 318"/>
                  <a:gd name="T7" fmla="*/ 78 h 530"/>
                  <a:gd name="T8" fmla="*/ 132 w 318"/>
                  <a:gd name="T9" fmla="*/ 106 h 530"/>
                  <a:gd name="T10" fmla="*/ 157 w 318"/>
                  <a:gd name="T11" fmla="*/ 140 h 530"/>
                  <a:gd name="T12" fmla="*/ 175 w 318"/>
                  <a:gd name="T13" fmla="*/ 173 h 530"/>
                  <a:gd name="T14" fmla="*/ 187 w 318"/>
                  <a:gd name="T15" fmla="*/ 207 h 530"/>
                  <a:gd name="T16" fmla="*/ 195 w 318"/>
                  <a:gd name="T17" fmla="*/ 242 h 530"/>
                  <a:gd name="T18" fmla="*/ 197 w 318"/>
                  <a:gd name="T19" fmla="*/ 272 h 530"/>
                  <a:gd name="T20" fmla="*/ 200 w 318"/>
                  <a:gd name="T21" fmla="*/ 305 h 530"/>
                  <a:gd name="T22" fmla="*/ 208 w 318"/>
                  <a:gd name="T23" fmla="*/ 339 h 530"/>
                  <a:gd name="T24" fmla="*/ 220 w 318"/>
                  <a:gd name="T25" fmla="*/ 374 h 530"/>
                  <a:gd name="T26" fmla="*/ 233 w 318"/>
                  <a:gd name="T27" fmla="*/ 404 h 530"/>
                  <a:gd name="T28" fmla="*/ 248 w 318"/>
                  <a:gd name="T29" fmla="*/ 436 h 530"/>
                  <a:gd name="T30" fmla="*/ 263 w 318"/>
                  <a:gd name="T31" fmla="*/ 468 h 530"/>
                  <a:gd name="T32" fmla="*/ 284 w 318"/>
                  <a:gd name="T33" fmla="*/ 494 h 530"/>
                  <a:gd name="T34" fmla="*/ 317 w 318"/>
                  <a:gd name="T35" fmla="*/ 529 h 5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8"/>
                  <a:gd name="T55" fmla="*/ 0 h 530"/>
                  <a:gd name="T56" fmla="*/ 318 w 318"/>
                  <a:gd name="T57" fmla="*/ 530 h 5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8" h="530">
                    <a:moveTo>
                      <a:pt x="0" y="0"/>
                    </a:moveTo>
                    <a:lnTo>
                      <a:pt x="41" y="22"/>
                    </a:lnTo>
                    <a:lnTo>
                      <a:pt x="70" y="46"/>
                    </a:lnTo>
                    <a:lnTo>
                      <a:pt x="106" y="78"/>
                    </a:lnTo>
                    <a:lnTo>
                      <a:pt x="132" y="106"/>
                    </a:lnTo>
                    <a:lnTo>
                      <a:pt x="157" y="140"/>
                    </a:lnTo>
                    <a:lnTo>
                      <a:pt x="175" y="173"/>
                    </a:lnTo>
                    <a:lnTo>
                      <a:pt x="187" y="207"/>
                    </a:lnTo>
                    <a:lnTo>
                      <a:pt x="195" y="242"/>
                    </a:lnTo>
                    <a:lnTo>
                      <a:pt x="197" y="272"/>
                    </a:lnTo>
                    <a:lnTo>
                      <a:pt x="200" y="305"/>
                    </a:lnTo>
                    <a:lnTo>
                      <a:pt x="208" y="339"/>
                    </a:lnTo>
                    <a:lnTo>
                      <a:pt x="220" y="374"/>
                    </a:lnTo>
                    <a:lnTo>
                      <a:pt x="233" y="404"/>
                    </a:lnTo>
                    <a:lnTo>
                      <a:pt x="248" y="436"/>
                    </a:lnTo>
                    <a:lnTo>
                      <a:pt x="263" y="468"/>
                    </a:lnTo>
                    <a:lnTo>
                      <a:pt x="284" y="494"/>
                    </a:lnTo>
                    <a:lnTo>
                      <a:pt x="317" y="529"/>
                    </a:lnTo>
                  </a:path>
                </a:pathLst>
              </a:custGeom>
              <a:noFill/>
              <a:ln w="12700" cap="rnd">
                <a:solidFill>
                  <a:srgbClr val="000000"/>
                </a:solidFill>
                <a:round/>
                <a:headEnd type="none" w="sm" len="sm"/>
                <a:tailEnd type="none" w="sm" len="sm"/>
              </a:ln>
            </p:spPr>
            <p:txBody>
              <a:bodyPr/>
              <a:lstStyle/>
              <a:p>
                <a:endParaRPr lang="en-US"/>
              </a:p>
            </p:txBody>
          </p:sp>
          <p:sp>
            <p:nvSpPr>
              <p:cNvPr id="6589" name="Freeform 998"/>
              <p:cNvSpPr>
                <a:spLocks/>
              </p:cNvSpPr>
              <p:nvPr/>
            </p:nvSpPr>
            <p:spPr bwMode="auto">
              <a:xfrm>
                <a:off x="4510" y="2032"/>
                <a:ext cx="250" cy="528"/>
              </a:xfrm>
              <a:custGeom>
                <a:avLst/>
                <a:gdLst>
                  <a:gd name="T0" fmla="*/ 249 w 250"/>
                  <a:gd name="T1" fmla="*/ 0 h 528"/>
                  <a:gd name="T2" fmla="*/ 220 w 250"/>
                  <a:gd name="T3" fmla="*/ 25 h 528"/>
                  <a:gd name="T4" fmla="*/ 189 w 250"/>
                  <a:gd name="T5" fmla="*/ 59 h 528"/>
                  <a:gd name="T6" fmla="*/ 167 w 250"/>
                  <a:gd name="T7" fmla="*/ 90 h 528"/>
                  <a:gd name="T8" fmla="*/ 145 w 250"/>
                  <a:gd name="T9" fmla="*/ 124 h 528"/>
                  <a:gd name="T10" fmla="*/ 129 w 250"/>
                  <a:gd name="T11" fmla="*/ 156 h 528"/>
                  <a:gd name="T12" fmla="*/ 108 w 250"/>
                  <a:gd name="T13" fmla="*/ 191 h 528"/>
                  <a:gd name="T14" fmla="*/ 94 w 250"/>
                  <a:gd name="T15" fmla="*/ 226 h 528"/>
                  <a:gd name="T16" fmla="*/ 92 w 250"/>
                  <a:gd name="T17" fmla="*/ 255 h 528"/>
                  <a:gd name="T18" fmla="*/ 86 w 250"/>
                  <a:gd name="T19" fmla="*/ 290 h 528"/>
                  <a:gd name="T20" fmla="*/ 78 w 250"/>
                  <a:gd name="T21" fmla="*/ 323 h 528"/>
                  <a:gd name="T22" fmla="*/ 69 w 250"/>
                  <a:gd name="T23" fmla="*/ 360 h 528"/>
                  <a:gd name="T24" fmla="*/ 60 w 250"/>
                  <a:gd name="T25" fmla="*/ 394 h 528"/>
                  <a:gd name="T26" fmla="*/ 50 w 250"/>
                  <a:gd name="T27" fmla="*/ 429 h 528"/>
                  <a:gd name="T28" fmla="*/ 40 w 250"/>
                  <a:gd name="T29" fmla="*/ 459 h 528"/>
                  <a:gd name="T30" fmla="*/ 27 w 250"/>
                  <a:gd name="T31" fmla="*/ 484 h 528"/>
                  <a:gd name="T32" fmla="*/ 13 w 250"/>
                  <a:gd name="T33" fmla="*/ 503 h 528"/>
                  <a:gd name="T34" fmla="*/ 0 w 250"/>
                  <a:gd name="T35" fmla="*/ 527 h 5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0"/>
                  <a:gd name="T55" fmla="*/ 0 h 528"/>
                  <a:gd name="T56" fmla="*/ 250 w 250"/>
                  <a:gd name="T57" fmla="*/ 528 h 5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0" h="528">
                    <a:moveTo>
                      <a:pt x="249" y="0"/>
                    </a:moveTo>
                    <a:lnTo>
                      <a:pt x="220" y="25"/>
                    </a:lnTo>
                    <a:lnTo>
                      <a:pt x="189" y="59"/>
                    </a:lnTo>
                    <a:lnTo>
                      <a:pt x="167" y="90"/>
                    </a:lnTo>
                    <a:lnTo>
                      <a:pt x="145" y="124"/>
                    </a:lnTo>
                    <a:lnTo>
                      <a:pt x="129" y="156"/>
                    </a:lnTo>
                    <a:lnTo>
                      <a:pt x="108" y="191"/>
                    </a:lnTo>
                    <a:lnTo>
                      <a:pt x="94" y="226"/>
                    </a:lnTo>
                    <a:lnTo>
                      <a:pt x="92" y="255"/>
                    </a:lnTo>
                    <a:lnTo>
                      <a:pt x="86" y="290"/>
                    </a:lnTo>
                    <a:lnTo>
                      <a:pt x="78" y="323"/>
                    </a:lnTo>
                    <a:lnTo>
                      <a:pt x="69" y="360"/>
                    </a:lnTo>
                    <a:lnTo>
                      <a:pt x="60" y="394"/>
                    </a:lnTo>
                    <a:lnTo>
                      <a:pt x="50" y="429"/>
                    </a:lnTo>
                    <a:lnTo>
                      <a:pt x="40" y="459"/>
                    </a:lnTo>
                    <a:lnTo>
                      <a:pt x="27" y="484"/>
                    </a:lnTo>
                    <a:lnTo>
                      <a:pt x="13" y="503"/>
                    </a:lnTo>
                    <a:lnTo>
                      <a:pt x="0" y="527"/>
                    </a:lnTo>
                  </a:path>
                </a:pathLst>
              </a:custGeom>
              <a:noFill/>
              <a:ln w="12700" cap="rnd">
                <a:solidFill>
                  <a:srgbClr val="000000"/>
                </a:solidFill>
                <a:round/>
                <a:headEnd type="none" w="sm" len="sm"/>
                <a:tailEnd type="none" w="sm" len="sm"/>
              </a:ln>
            </p:spPr>
            <p:txBody>
              <a:bodyPr/>
              <a:lstStyle/>
              <a:p>
                <a:endParaRPr lang="en-US"/>
              </a:p>
            </p:txBody>
          </p:sp>
          <p:sp>
            <p:nvSpPr>
              <p:cNvPr id="6590" name="Freeform 999"/>
              <p:cNvSpPr>
                <a:spLocks/>
              </p:cNvSpPr>
              <p:nvPr/>
            </p:nvSpPr>
            <p:spPr bwMode="auto">
              <a:xfrm>
                <a:off x="4639" y="2025"/>
                <a:ext cx="144" cy="307"/>
              </a:xfrm>
              <a:custGeom>
                <a:avLst/>
                <a:gdLst>
                  <a:gd name="T0" fmla="*/ 143 w 144"/>
                  <a:gd name="T1" fmla="*/ 0 h 307"/>
                  <a:gd name="T2" fmla="*/ 105 w 144"/>
                  <a:gd name="T3" fmla="*/ 39 h 307"/>
                  <a:gd name="T4" fmla="*/ 81 w 144"/>
                  <a:gd name="T5" fmla="*/ 68 h 307"/>
                  <a:gd name="T6" fmla="*/ 66 w 144"/>
                  <a:gd name="T7" fmla="*/ 96 h 307"/>
                  <a:gd name="T8" fmla="*/ 44 w 144"/>
                  <a:gd name="T9" fmla="*/ 129 h 307"/>
                  <a:gd name="T10" fmla="*/ 27 w 144"/>
                  <a:gd name="T11" fmla="*/ 166 h 307"/>
                  <a:gd name="T12" fmla="*/ 13 w 144"/>
                  <a:gd name="T13" fmla="*/ 198 h 307"/>
                  <a:gd name="T14" fmla="*/ 2 w 144"/>
                  <a:gd name="T15" fmla="*/ 233 h 307"/>
                  <a:gd name="T16" fmla="*/ 0 w 144"/>
                  <a:gd name="T17" fmla="*/ 260 h 307"/>
                  <a:gd name="T18" fmla="*/ 0 w 144"/>
                  <a:gd name="T19" fmla="*/ 306 h 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307"/>
                  <a:gd name="T32" fmla="*/ 144 w 144"/>
                  <a:gd name="T33" fmla="*/ 307 h 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307">
                    <a:moveTo>
                      <a:pt x="143" y="0"/>
                    </a:moveTo>
                    <a:lnTo>
                      <a:pt x="105" y="39"/>
                    </a:lnTo>
                    <a:lnTo>
                      <a:pt x="81" y="68"/>
                    </a:lnTo>
                    <a:lnTo>
                      <a:pt x="66" y="96"/>
                    </a:lnTo>
                    <a:lnTo>
                      <a:pt x="44" y="129"/>
                    </a:lnTo>
                    <a:lnTo>
                      <a:pt x="27" y="166"/>
                    </a:lnTo>
                    <a:lnTo>
                      <a:pt x="13" y="198"/>
                    </a:lnTo>
                    <a:lnTo>
                      <a:pt x="2" y="233"/>
                    </a:lnTo>
                    <a:lnTo>
                      <a:pt x="0" y="260"/>
                    </a:lnTo>
                    <a:lnTo>
                      <a:pt x="0" y="306"/>
                    </a:lnTo>
                  </a:path>
                </a:pathLst>
              </a:custGeom>
              <a:noFill/>
              <a:ln w="12700" cap="rnd">
                <a:solidFill>
                  <a:srgbClr val="000000"/>
                </a:solidFill>
                <a:round/>
                <a:headEnd type="none" w="sm" len="sm"/>
                <a:tailEnd type="none" w="sm" len="sm"/>
              </a:ln>
            </p:spPr>
            <p:txBody>
              <a:bodyPr/>
              <a:lstStyle/>
              <a:p>
                <a:endParaRPr lang="en-US"/>
              </a:p>
            </p:txBody>
          </p:sp>
          <p:sp>
            <p:nvSpPr>
              <p:cNvPr id="6591" name="Freeform 1000"/>
              <p:cNvSpPr>
                <a:spLocks/>
              </p:cNvSpPr>
              <p:nvPr/>
            </p:nvSpPr>
            <p:spPr bwMode="auto">
              <a:xfrm>
                <a:off x="4679" y="2025"/>
                <a:ext cx="117" cy="531"/>
              </a:xfrm>
              <a:custGeom>
                <a:avLst/>
                <a:gdLst>
                  <a:gd name="T0" fmla="*/ 116 w 117"/>
                  <a:gd name="T1" fmla="*/ 0 h 531"/>
                  <a:gd name="T2" fmla="*/ 102 w 117"/>
                  <a:gd name="T3" fmla="*/ 14 h 531"/>
                  <a:gd name="T4" fmla="*/ 83 w 117"/>
                  <a:gd name="T5" fmla="*/ 39 h 531"/>
                  <a:gd name="T6" fmla="*/ 63 w 117"/>
                  <a:gd name="T7" fmla="*/ 67 h 531"/>
                  <a:gd name="T8" fmla="*/ 46 w 117"/>
                  <a:gd name="T9" fmla="*/ 97 h 531"/>
                  <a:gd name="T10" fmla="*/ 32 w 117"/>
                  <a:gd name="T11" fmla="*/ 131 h 531"/>
                  <a:gd name="T12" fmla="*/ 18 w 117"/>
                  <a:gd name="T13" fmla="*/ 166 h 531"/>
                  <a:gd name="T14" fmla="*/ 7 w 117"/>
                  <a:gd name="T15" fmla="*/ 198 h 531"/>
                  <a:gd name="T16" fmla="*/ 2 w 117"/>
                  <a:gd name="T17" fmla="*/ 229 h 531"/>
                  <a:gd name="T18" fmla="*/ 0 w 117"/>
                  <a:gd name="T19" fmla="*/ 264 h 531"/>
                  <a:gd name="T20" fmla="*/ 1 w 117"/>
                  <a:gd name="T21" fmla="*/ 298 h 531"/>
                  <a:gd name="T22" fmla="*/ 4 w 117"/>
                  <a:gd name="T23" fmla="*/ 328 h 531"/>
                  <a:gd name="T24" fmla="*/ 13 w 117"/>
                  <a:gd name="T25" fmla="*/ 368 h 531"/>
                  <a:gd name="T26" fmla="*/ 22 w 117"/>
                  <a:gd name="T27" fmla="*/ 400 h 531"/>
                  <a:gd name="T28" fmla="*/ 32 w 117"/>
                  <a:gd name="T29" fmla="*/ 437 h 531"/>
                  <a:gd name="T30" fmla="*/ 46 w 117"/>
                  <a:gd name="T31" fmla="*/ 469 h 531"/>
                  <a:gd name="T32" fmla="*/ 58 w 117"/>
                  <a:gd name="T33" fmla="*/ 492 h 531"/>
                  <a:gd name="T34" fmla="*/ 77 w 117"/>
                  <a:gd name="T35" fmla="*/ 530 h 5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7"/>
                  <a:gd name="T55" fmla="*/ 0 h 531"/>
                  <a:gd name="T56" fmla="*/ 117 w 117"/>
                  <a:gd name="T57" fmla="*/ 531 h 5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7" h="531">
                    <a:moveTo>
                      <a:pt x="116" y="0"/>
                    </a:moveTo>
                    <a:lnTo>
                      <a:pt x="102" y="14"/>
                    </a:lnTo>
                    <a:lnTo>
                      <a:pt x="83" y="39"/>
                    </a:lnTo>
                    <a:lnTo>
                      <a:pt x="63" y="67"/>
                    </a:lnTo>
                    <a:lnTo>
                      <a:pt x="46" y="97"/>
                    </a:lnTo>
                    <a:lnTo>
                      <a:pt x="32" y="131"/>
                    </a:lnTo>
                    <a:lnTo>
                      <a:pt x="18" y="166"/>
                    </a:lnTo>
                    <a:lnTo>
                      <a:pt x="7" y="198"/>
                    </a:lnTo>
                    <a:lnTo>
                      <a:pt x="2" y="229"/>
                    </a:lnTo>
                    <a:lnTo>
                      <a:pt x="0" y="264"/>
                    </a:lnTo>
                    <a:lnTo>
                      <a:pt x="1" y="298"/>
                    </a:lnTo>
                    <a:lnTo>
                      <a:pt x="4" y="328"/>
                    </a:lnTo>
                    <a:lnTo>
                      <a:pt x="13" y="368"/>
                    </a:lnTo>
                    <a:lnTo>
                      <a:pt x="22" y="400"/>
                    </a:lnTo>
                    <a:lnTo>
                      <a:pt x="32" y="437"/>
                    </a:lnTo>
                    <a:lnTo>
                      <a:pt x="46" y="469"/>
                    </a:lnTo>
                    <a:lnTo>
                      <a:pt x="58" y="492"/>
                    </a:lnTo>
                    <a:lnTo>
                      <a:pt x="77" y="530"/>
                    </a:lnTo>
                  </a:path>
                </a:pathLst>
              </a:custGeom>
              <a:noFill/>
              <a:ln w="12700" cap="rnd">
                <a:solidFill>
                  <a:srgbClr val="000000"/>
                </a:solidFill>
                <a:round/>
                <a:headEnd type="none" w="sm" len="sm"/>
                <a:tailEnd type="none" w="sm" len="sm"/>
              </a:ln>
            </p:spPr>
            <p:txBody>
              <a:bodyPr/>
              <a:lstStyle/>
              <a:p>
                <a:endParaRPr lang="en-US"/>
              </a:p>
            </p:txBody>
          </p:sp>
          <p:sp>
            <p:nvSpPr>
              <p:cNvPr id="6592" name="Freeform 1001"/>
              <p:cNvSpPr>
                <a:spLocks/>
              </p:cNvSpPr>
              <p:nvPr/>
            </p:nvSpPr>
            <p:spPr bwMode="auto">
              <a:xfrm>
                <a:off x="4717" y="2025"/>
                <a:ext cx="91" cy="531"/>
              </a:xfrm>
              <a:custGeom>
                <a:avLst/>
                <a:gdLst>
                  <a:gd name="T0" fmla="*/ 90 w 91"/>
                  <a:gd name="T1" fmla="*/ 0 h 531"/>
                  <a:gd name="T2" fmla="*/ 80 w 91"/>
                  <a:gd name="T3" fmla="*/ 14 h 531"/>
                  <a:gd name="T4" fmla="*/ 64 w 91"/>
                  <a:gd name="T5" fmla="*/ 39 h 531"/>
                  <a:gd name="T6" fmla="*/ 44 w 91"/>
                  <a:gd name="T7" fmla="*/ 71 h 531"/>
                  <a:gd name="T8" fmla="*/ 33 w 91"/>
                  <a:gd name="T9" fmla="*/ 99 h 531"/>
                  <a:gd name="T10" fmla="*/ 24 w 91"/>
                  <a:gd name="T11" fmla="*/ 132 h 531"/>
                  <a:gd name="T12" fmla="*/ 13 w 91"/>
                  <a:gd name="T13" fmla="*/ 162 h 531"/>
                  <a:gd name="T14" fmla="*/ 6 w 91"/>
                  <a:gd name="T15" fmla="*/ 196 h 531"/>
                  <a:gd name="T16" fmla="*/ 0 w 91"/>
                  <a:gd name="T17" fmla="*/ 228 h 531"/>
                  <a:gd name="T18" fmla="*/ 0 w 91"/>
                  <a:gd name="T19" fmla="*/ 264 h 531"/>
                  <a:gd name="T20" fmla="*/ 0 w 91"/>
                  <a:gd name="T21" fmla="*/ 295 h 531"/>
                  <a:gd name="T22" fmla="*/ 2 w 91"/>
                  <a:gd name="T23" fmla="*/ 330 h 531"/>
                  <a:gd name="T24" fmla="*/ 8 w 91"/>
                  <a:gd name="T25" fmla="*/ 368 h 531"/>
                  <a:gd name="T26" fmla="*/ 14 w 91"/>
                  <a:gd name="T27" fmla="*/ 400 h 531"/>
                  <a:gd name="T28" fmla="*/ 19 w 91"/>
                  <a:gd name="T29" fmla="*/ 436 h 531"/>
                  <a:gd name="T30" fmla="*/ 28 w 91"/>
                  <a:gd name="T31" fmla="*/ 466 h 531"/>
                  <a:gd name="T32" fmla="*/ 38 w 91"/>
                  <a:gd name="T33" fmla="*/ 492 h 531"/>
                  <a:gd name="T34" fmla="*/ 50 w 91"/>
                  <a:gd name="T35" fmla="*/ 530 h 5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531"/>
                  <a:gd name="T56" fmla="*/ 91 w 91"/>
                  <a:gd name="T57" fmla="*/ 531 h 5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531">
                    <a:moveTo>
                      <a:pt x="90" y="0"/>
                    </a:moveTo>
                    <a:lnTo>
                      <a:pt x="80" y="14"/>
                    </a:lnTo>
                    <a:lnTo>
                      <a:pt x="64" y="39"/>
                    </a:lnTo>
                    <a:lnTo>
                      <a:pt x="44" y="71"/>
                    </a:lnTo>
                    <a:lnTo>
                      <a:pt x="33" y="99"/>
                    </a:lnTo>
                    <a:lnTo>
                      <a:pt x="24" y="132"/>
                    </a:lnTo>
                    <a:lnTo>
                      <a:pt x="13" y="162"/>
                    </a:lnTo>
                    <a:lnTo>
                      <a:pt x="6" y="196"/>
                    </a:lnTo>
                    <a:lnTo>
                      <a:pt x="0" y="228"/>
                    </a:lnTo>
                    <a:lnTo>
                      <a:pt x="0" y="264"/>
                    </a:lnTo>
                    <a:lnTo>
                      <a:pt x="0" y="295"/>
                    </a:lnTo>
                    <a:lnTo>
                      <a:pt x="2" y="330"/>
                    </a:lnTo>
                    <a:lnTo>
                      <a:pt x="8" y="368"/>
                    </a:lnTo>
                    <a:lnTo>
                      <a:pt x="14" y="400"/>
                    </a:lnTo>
                    <a:lnTo>
                      <a:pt x="19" y="436"/>
                    </a:lnTo>
                    <a:lnTo>
                      <a:pt x="28" y="466"/>
                    </a:lnTo>
                    <a:lnTo>
                      <a:pt x="38" y="492"/>
                    </a:lnTo>
                    <a:lnTo>
                      <a:pt x="50" y="530"/>
                    </a:lnTo>
                  </a:path>
                </a:pathLst>
              </a:custGeom>
              <a:noFill/>
              <a:ln w="12700" cap="rnd">
                <a:solidFill>
                  <a:srgbClr val="000000"/>
                </a:solidFill>
                <a:round/>
                <a:headEnd type="none" w="sm" len="sm"/>
                <a:tailEnd type="none" w="sm" len="sm"/>
              </a:ln>
            </p:spPr>
            <p:txBody>
              <a:bodyPr/>
              <a:lstStyle/>
              <a:p>
                <a:endParaRPr lang="en-US"/>
              </a:p>
            </p:txBody>
          </p:sp>
          <p:sp>
            <p:nvSpPr>
              <p:cNvPr id="6593" name="Freeform 1002"/>
              <p:cNvSpPr>
                <a:spLocks/>
              </p:cNvSpPr>
              <p:nvPr/>
            </p:nvSpPr>
            <p:spPr bwMode="auto">
              <a:xfrm>
                <a:off x="4754" y="2026"/>
                <a:ext cx="62" cy="530"/>
              </a:xfrm>
              <a:custGeom>
                <a:avLst/>
                <a:gdLst>
                  <a:gd name="T0" fmla="*/ 61 w 62"/>
                  <a:gd name="T1" fmla="*/ 0 h 530"/>
                  <a:gd name="T2" fmla="*/ 51 w 62"/>
                  <a:gd name="T3" fmla="*/ 14 h 530"/>
                  <a:gd name="T4" fmla="*/ 40 w 62"/>
                  <a:gd name="T5" fmla="*/ 41 h 530"/>
                  <a:gd name="T6" fmla="*/ 29 w 62"/>
                  <a:gd name="T7" fmla="*/ 68 h 530"/>
                  <a:gd name="T8" fmla="*/ 23 w 62"/>
                  <a:gd name="T9" fmla="*/ 96 h 530"/>
                  <a:gd name="T10" fmla="*/ 16 w 62"/>
                  <a:gd name="T11" fmla="*/ 133 h 530"/>
                  <a:gd name="T12" fmla="*/ 10 w 62"/>
                  <a:gd name="T13" fmla="*/ 168 h 530"/>
                  <a:gd name="T14" fmla="*/ 7 w 62"/>
                  <a:gd name="T15" fmla="*/ 195 h 530"/>
                  <a:gd name="T16" fmla="*/ 4 w 62"/>
                  <a:gd name="T17" fmla="*/ 228 h 530"/>
                  <a:gd name="T18" fmla="*/ 0 w 62"/>
                  <a:gd name="T19" fmla="*/ 263 h 530"/>
                  <a:gd name="T20" fmla="*/ 0 w 62"/>
                  <a:gd name="T21" fmla="*/ 298 h 530"/>
                  <a:gd name="T22" fmla="*/ 0 w 62"/>
                  <a:gd name="T23" fmla="*/ 329 h 530"/>
                  <a:gd name="T24" fmla="*/ 2 w 62"/>
                  <a:gd name="T25" fmla="*/ 361 h 530"/>
                  <a:gd name="T26" fmla="*/ 4 w 62"/>
                  <a:gd name="T27" fmla="*/ 399 h 530"/>
                  <a:gd name="T28" fmla="*/ 8 w 62"/>
                  <a:gd name="T29" fmla="*/ 431 h 530"/>
                  <a:gd name="T30" fmla="*/ 15 w 62"/>
                  <a:gd name="T31" fmla="*/ 466 h 530"/>
                  <a:gd name="T32" fmla="*/ 18 w 62"/>
                  <a:gd name="T33" fmla="*/ 491 h 530"/>
                  <a:gd name="T34" fmla="*/ 21 w 62"/>
                  <a:gd name="T35" fmla="*/ 529 h 5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530"/>
                  <a:gd name="T56" fmla="*/ 62 w 62"/>
                  <a:gd name="T57" fmla="*/ 530 h 5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530">
                    <a:moveTo>
                      <a:pt x="61" y="0"/>
                    </a:moveTo>
                    <a:lnTo>
                      <a:pt x="51" y="14"/>
                    </a:lnTo>
                    <a:lnTo>
                      <a:pt x="40" y="41"/>
                    </a:lnTo>
                    <a:lnTo>
                      <a:pt x="29" y="68"/>
                    </a:lnTo>
                    <a:lnTo>
                      <a:pt x="23" y="96"/>
                    </a:lnTo>
                    <a:lnTo>
                      <a:pt x="16" y="133"/>
                    </a:lnTo>
                    <a:lnTo>
                      <a:pt x="10" y="168"/>
                    </a:lnTo>
                    <a:lnTo>
                      <a:pt x="7" y="195"/>
                    </a:lnTo>
                    <a:lnTo>
                      <a:pt x="4" y="228"/>
                    </a:lnTo>
                    <a:lnTo>
                      <a:pt x="0" y="263"/>
                    </a:lnTo>
                    <a:lnTo>
                      <a:pt x="0" y="298"/>
                    </a:lnTo>
                    <a:lnTo>
                      <a:pt x="0" y="329"/>
                    </a:lnTo>
                    <a:lnTo>
                      <a:pt x="2" y="361"/>
                    </a:lnTo>
                    <a:lnTo>
                      <a:pt x="4" y="399"/>
                    </a:lnTo>
                    <a:lnTo>
                      <a:pt x="8" y="431"/>
                    </a:lnTo>
                    <a:lnTo>
                      <a:pt x="15" y="466"/>
                    </a:lnTo>
                    <a:lnTo>
                      <a:pt x="18" y="491"/>
                    </a:lnTo>
                    <a:lnTo>
                      <a:pt x="21" y="529"/>
                    </a:lnTo>
                  </a:path>
                </a:pathLst>
              </a:custGeom>
              <a:noFill/>
              <a:ln w="12700" cap="rnd">
                <a:solidFill>
                  <a:srgbClr val="000000"/>
                </a:solidFill>
                <a:round/>
                <a:headEnd type="none" w="sm" len="sm"/>
                <a:tailEnd type="none" w="sm" len="sm"/>
              </a:ln>
            </p:spPr>
            <p:txBody>
              <a:bodyPr/>
              <a:lstStyle/>
              <a:p>
                <a:endParaRPr lang="en-US"/>
              </a:p>
            </p:txBody>
          </p:sp>
          <p:sp>
            <p:nvSpPr>
              <p:cNvPr id="6594" name="Freeform 1003"/>
              <p:cNvSpPr>
                <a:spLocks/>
              </p:cNvSpPr>
              <p:nvPr/>
            </p:nvSpPr>
            <p:spPr bwMode="auto">
              <a:xfrm>
                <a:off x="4788" y="2025"/>
                <a:ext cx="37" cy="534"/>
              </a:xfrm>
              <a:custGeom>
                <a:avLst/>
                <a:gdLst>
                  <a:gd name="T0" fmla="*/ 36 w 37"/>
                  <a:gd name="T1" fmla="*/ 0 h 534"/>
                  <a:gd name="T2" fmla="*/ 29 w 37"/>
                  <a:gd name="T3" fmla="*/ 16 h 534"/>
                  <a:gd name="T4" fmla="*/ 19 w 37"/>
                  <a:gd name="T5" fmla="*/ 42 h 534"/>
                  <a:gd name="T6" fmla="*/ 15 w 37"/>
                  <a:gd name="T7" fmla="*/ 71 h 534"/>
                  <a:gd name="T8" fmla="*/ 11 w 37"/>
                  <a:gd name="T9" fmla="*/ 96 h 534"/>
                  <a:gd name="T10" fmla="*/ 11 w 37"/>
                  <a:gd name="T11" fmla="*/ 128 h 534"/>
                  <a:gd name="T12" fmla="*/ 10 w 37"/>
                  <a:gd name="T13" fmla="*/ 161 h 534"/>
                  <a:gd name="T14" fmla="*/ 10 w 37"/>
                  <a:gd name="T15" fmla="*/ 195 h 534"/>
                  <a:gd name="T16" fmla="*/ 8 w 37"/>
                  <a:gd name="T17" fmla="*/ 226 h 534"/>
                  <a:gd name="T18" fmla="*/ 7 w 37"/>
                  <a:gd name="T19" fmla="*/ 260 h 534"/>
                  <a:gd name="T20" fmla="*/ 5 w 37"/>
                  <a:gd name="T21" fmla="*/ 297 h 534"/>
                  <a:gd name="T22" fmla="*/ 4 w 37"/>
                  <a:gd name="T23" fmla="*/ 330 h 534"/>
                  <a:gd name="T24" fmla="*/ 4 w 37"/>
                  <a:gd name="T25" fmla="*/ 364 h 534"/>
                  <a:gd name="T26" fmla="*/ 4 w 37"/>
                  <a:gd name="T27" fmla="*/ 399 h 534"/>
                  <a:gd name="T28" fmla="*/ 2 w 37"/>
                  <a:gd name="T29" fmla="*/ 434 h 534"/>
                  <a:gd name="T30" fmla="*/ 4 w 37"/>
                  <a:gd name="T31" fmla="*/ 466 h 534"/>
                  <a:gd name="T32" fmla="*/ 2 w 37"/>
                  <a:gd name="T33" fmla="*/ 494 h 534"/>
                  <a:gd name="T34" fmla="*/ 0 w 37"/>
                  <a:gd name="T35" fmla="*/ 533 h 5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534"/>
                  <a:gd name="T56" fmla="*/ 37 w 37"/>
                  <a:gd name="T57" fmla="*/ 534 h 5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534">
                    <a:moveTo>
                      <a:pt x="36" y="0"/>
                    </a:moveTo>
                    <a:lnTo>
                      <a:pt x="29" y="16"/>
                    </a:lnTo>
                    <a:lnTo>
                      <a:pt x="19" y="42"/>
                    </a:lnTo>
                    <a:lnTo>
                      <a:pt x="15" y="71"/>
                    </a:lnTo>
                    <a:lnTo>
                      <a:pt x="11" y="96"/>
                    </a:lnTo>
                    <a:lnTo>
                      <a:pt x="11" y="128"/>
                    </a:lnTo>
                    <a:lnTo>
                      <a:pt x="10" y="161"/>
                    </a:lnTo>
                    <a:lnTo>
                      <a:pt x="10" y="195"/>
                    </a:lnTo>
                    <a:lnTo>
                      <a:pt x="8" y="226"/>
                    </a:lnTo>
                    <a:lnTo>
                      <a:pt x="7" y="260"/>
                    </a:lnTo>
                    <a:lnTo>
                      <a:pt x="5" y="297"/>
                    </a:lnTo>
                    <a:lnTo>
                      <a:pt x="4" y="330"/>
                    </a:lnTo>
                    <a:lnTo>
                      <a:pt x="4" y="364"/>
                    </a:lnTo>
                    <a:lnTo>
                      <a:pt x="4" y="399"/>
                    </a:lnTo>
                    <a:lnTo>
                      <a:pt x="2" y="434"/>
                    </a:lnTo>
                    <a:lnTo>
                      <a:pt x="4" y="466"/>
                    </a:lnTo>
                    <a:lnTo>
                      <a:pt x="2" y="494"/>
                    </a:lnTo>
                    <a:lnTo>
                      <a:pt x="0" y="533"/>
                    </a:lnTo>
                  </a:path>
                </a:pathLst>
              </a:custGeom>
              <a:noFill/>
              <a:ln w="12700" cap="rnd">
                <a:solidFill>
                  <a:srgbClr val="000000"/>
                </a:solidFill>
                <a:round/>
                <a:headEnd type="none" w="sm" len="sm"/>
                <a:tailEnd type="none" w="sm" len="sm"/>
              </a:ln>
            </p:spPr>
            <p:txBody>
              <a:bodyPr/>
              <a:lstStyle/>
              <a:p>
                <a:endParaRPr lang="en-US"/>
              </a:p>
            </p:txBody>
          </p:sp>
          <p:sp>
            <p:nvSpPr>
              <p:cNvPr id="6595" name="Line 1004"/>
              <p:cNvSpPr>
                <a:spLocks noChangeShapeType="1"/>
              </p:cNvSpPr>
              <p:nvPr/>
            </p:nvSpPr>
            <p:spPr bwMode="auto">
              <a:xfrm>
                <a:off x="4690" y="2493"/>
                <a:ext cx="23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96" name="Line 1005"/>
              <p:cNvSpPr>
                <a:spLocks noChangeShapeType="1"/>
              </p:cNvSpPr>
              <p:nvPr/>
            </p:nvSpPr>
            <p:spPr bwMode="auto">
              <a:xfrm>
                <a:off x="4712" y="2518"/>
                <a:ext cx="18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97" name="Freeform 1006"/>
              <p:cNvSpPr>
                <a:spLocks/>
              </p:cNvSpPr>
              <p:nvPr/>
            </p:nvSpPr>
            <p:spPr bwMode="auto">
              <a:xfrm>
                <a:off x="4339" y="2026"/>
                <a:ext cx="114" cy="529"/>
              </a:xfrm>
              <a:custGeom>
                <a:avLst/>
                <a:gdLst>
                  <a:gd name="T0" fmla="*/ 0 w 114"/>
                  <a:gd name="T1" fmla="*/ 0 h 529"/>
                  <a:gd name="T2" fmla="*/ 3 w 114"/>
                  <a:gd name="T3" fmla="*/ 13 h 529"/>
                  <a:gd name="T4" fmla="*/ 8 w 114"/>
                  <a:gd name="T5" fmla="*/ 41 h 529"/>
                  <a:gd name="T6" fmla="*/ 13 w 114"/>
                  <a:gd name="T7" fmla="*/ 68 h 529"/>
                  <a:gd name="T8" fmla="*/ 20 w 114"/>
                  <a:gd name="T9" fmla="*/ 108 h 529"/>
                  <a:gd name="T10" fmla="*/ 25 w 114"/>
                  <a:gd name="T11" fmla="*/ 162 h 529"/>
                  <a:gd name="T12" fmla="*/ 27 w 114"/>
                  <a:gd name="T13" fmla="*/ 196 h 529"/>
                  <a:gd name="T14" fmla="*/ 28 w 114"/>
                  <a:gd name="T15" fmla="*/ 228 h 529"/>
                  <a:gd name="T16" fmla="*/ 30 w 114"/>
                  <a:gd name="T17" fmla="*/ 260 h 529"/>
                  <a:gd name="T18" fmla="*/ 32 w 114"/>
                  <a:gd name="T19" fmla="*/ 294 h 529"/>
                  <a:gd name="T20" fmla="*/ 36 w 114"/>
                  <a:gd name="T21" fmla="*/ 327 h 529"/>
                  <a:gd name="T22" fmla="*/ 43 w 114"/>
                  <a:gd name="T23" fmla="*/ 362 h 529"/>
                  <a:gd name="T24" fmla="*/ 53 w 114"/>
                  <a:gd name="T25" fmla="*/ 399 h 529"/>
                  <a:gd name="T26" fmla="*/ 64 w 114"/>
                  <a:gd name="T27" fmla="*/ 435 h 529"/>
                  <a:gd name="T28" fmla="*/ 75 w 114"/>
                  <a:gd name="T29" fmla="*/ 465 h 529"/>
                  <a:gd name="T30" fmla="*/ 89 w 114"/>
                  <a:gd name="T31" fmla="*/ 491 h 529"/>
                  <a:gd name="T32" fmla="*/ 113 w 114"/>
                  <a:gd name="T33" fmla="*/ 528 h 5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529"/>
                  <a:gd name="T53" fmla="*/ 114 w 114"/>
                  <a:gd name="T54" fmla="*/ 529 h 5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529">
                    <a:moveTo>
                      <a:pt x="0" y="0"/>
                    </a:moveTo>
                    <a:lnTo>
                      <a:pt x="3" y="13"/>
                    </a:lnTo>
                    <a:lnTo>
                      <a:pt x="8" y="41"/>
                    </a:lnTo>
                    <a:lnTo>
                      <a:pt x="13" y="68"/>
                    </a:lnTo>
                    <a:lnTo>
                      <a:pt x="20" y="108"/>
                    </a:lnTo>
                    <a:lnTo>
                      <a:pt x="25" y="162"/>
                    </a:lnTo>
                    <a:lnTo>
                      <a:pt x="27" y="196"/>
                    </a:lnTo>
                    <a:lnTo>
                      <a:pt x="28" y="228"/>
                    </a:lnTo>
                    <a:lnTo>
                      <a:pt x="30" y="260"/>
                    </a:lnTo>
                    <a:lnTo>
                      <a:pt x="32" y="294"/>
                    </a:lnTo>
                    <a:lnTo>
                      <a:pt x="36" y="327"/>
                    </a:lnTo>
                    <a:lnTo>
                      <a:pt x="43" y="362"/>
                    </a:lnTo>
                    <a:lnTo>
                      <a:pt x="53" y="399"/>
                    </a:lnTo>
                    <a:lnTo>
                      <a:pt x="64" y="435"/>
                    </a:lnTo>
                    <a:lnTo>
                      <a:pt x="75" y="465"/>
                    </a:lnTo>
                    <a:lnTo>
                      <a:pt x="89" y="491"/>
                    </a:lnTo>
                    <a:lnTo>
                      <a:pt x="113" y="528"/>
                    </a:lnTo>
                  </a:path>
                </a:pathLst>
              </a:custGeom>
              <a:noFill/>
              <a:ln w="12700" cap="rnd">
                <a:solidFill>
                  <a:srgbClr val="000000"/>
                </a:solidFill>
                <a:round/>
                <a:headEnd type="none" w="sm" len="sm"/>
                <a:tailEnd type="none" w="sm" len="sm"/>
              </a:ln>
            </p:spPr>
            <p:txBody>
              <a:bodyPr/>
              <a:lstStyle/>
              <a:p>
                <a:endParaRPr lang="en-US"/>
              </a:p>
            </p:txBody>
          </p:sp>
          <p:sp>
            <p:nvSpPr>
              <p:cNvPr id="6598" name="Freeform 1007"/>
              <p:cNvSpPr>
                <a:spLocks/>
              </p:cNvSpPr>
              <p:nvPr/>
            </p:nvSpPr>
            <p:spPr bwMode="auto">
              <a:xfrm>
                <a:off x="4343" y="2026"/>
                <a:ext cx="127" cy="534"/>
              </a:xfrm>
              <a:custGeom>
                <a:avLst/>
                <a:gdLst>
                  <a:gd name="T0" fmla="*/ 0 w 127"/>
                  <a:gd name="T1" fmla="*/ 0 h 534"/>
                  <a:gd name="T2" fmla="*/ 13 w 127"/>
                  <a:gd name="T3" fmla="*/ 19 h 534"/>
                  <a:gd name="T4" fmla="*/ 25 w 127"/>
                  <a:gd name="T5" fmla="*/ 38 h 534"/>
                  <a:gd name="T6" fmla="*/ 35 w 127"/>
                  <a:gd name="T7" fmla="*/ 66 h 534"/>
                  <a:gd name="T8" fmla="*/ 51 w 127"/>
                  <a:gd name="T9" fmla="*/ 128 h 534"/>
                  <a:gd name="T10" fmla="*/ 57 w 127"/>
                  <a:gd name="T11" fmla="*/ 161 h 534"/>
                  <a:gd name="T12" fmla="*/ 59 w 127"/>
                  <a:gd name="T13" fmla="*/ 194 h 534"/>
                  <a:gd name="T14" fmla="*/ 64 w 127"/>
                  <a:gd name="T15" fmla="*/ 230 h 534"/>
                  <a:gd name="T16" fmla="*/ 67 w 127"/>
                  <a:gd name="T17" fmla="*/ 264 h 534"/>
                  <a:gd name="T18" fmla="*/ 67 w 127"/>
                  <a:gd name="T19" fmla="*/ 294 h 534"/>
                  <a:gd name="T20" fmla="*/ 71 w 127"/>
                  <a:gd name="T21" fmla="*/ 329 h 534"/>
                  <a:gd name="T22" fmla="*/ 75 w 127"/>
                  <a:gd name="T23" fmla="*/ 365 h 534"/>
                  <a:gd name="T24" fmla="*/ 82 w 127"/>
                  <a:gd name="T25" fmla="*/ 400 h 534"/>
                  <a:gd name="T26" fmla="*/ 86 w 127"/>
                  <a:gd name="T27" fmla="*/ 431 h 534"/>
                  <a:gd name="T28" fmla="*/ 94 w 127"/>
                  <a:gd name="T29" fmla="*/ 466 h 534"/>
                  <a:gd name="T30" fmla="*/ 105 w 127"/>
                  <a:gd name="T31" fmla="*/ 491 h 534"/>
                  <a:gd name="T32" fmla="*/ 126 w 127"/>
                  <a:gd name="T33" fmla="*/ 533 h 5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7"/>
                  <a:gd name="T52" fmla="*/ 0 h 534"/>
                  <a:gd name="T53" fmla="*/ 127 w 127"/>
                  <a:gd name="T54" fmla="*/ 534 h 5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7" h="534">
                    <a:moveTo>
                      <a:pt x="0" y="0"/>
                    </a:moveTo>
                    <a:lnTo>
                      <a:pt x="13" y="19"/>
                    </a:lnTo>
                    <a:lnTo>
                      <a:pt x="25" y="38"/>
                    </a:lnTo>
                    <a:lnTo>
                      <a:pt x="35" y="66"/>
                    </a:lnTo>
                    <a:lnTo>
                      <a:pt x="51" y="128"/>
                    </a:lnTo>
                    <a:lnTo>
                      <a:pt x="57" y="161"/>
                    </a:lnTo>
                    <a:lnTo>
                      <a:pt x="59" y="194"/>
                    </a:lnTo>
                    <a:lnTo>
                      <a:pt x="64" y="230"/>
                    </a:lnTo>
                    <a:lnTo>
                      <a:pt x="67" y="264"/>
                    </a:lnTo>
                    <a:lnTo>
                      <a:pt x="67" y="294"/>
                    </a:lnTo>
                    <a:lnTo>
                      <a:pt x="71" y="329"/>
                    </a:lnTo>
                    <a:lnTo>
                      <a:pt x="75" y="365"/>
                    </a:lnTo>
                    <a:lnTo>
                      <a:pt x="82" y="400"/>
                    </a:lnTo>
                    <a:lnTo>
                      <a:pt x="86" y="431"/>
                    </a:lnTo>
                    <a:lnTo>
                      <a:pt x="94" y="466"/>
                    </a:lnTo>
                    <a:lnTo>
                      <a:pt x="105" y="491"/>
                    </a:lnTo>
                    <a:lnTo>
                      <a:pt x="126" y="533"/>
                    </a:lnTo>
                  </a:path>
                </a:pathLst>
              </a:custGeom>
              <a:noFill/>
              <a:ln w="12700" cap="rnd">
                <a:solidFill>
                  <a:srgbClr val="000000"/>
                </a:solidFill>
                <a:round/>
                <a:headEnd type="none" w="sm" len="sm"/>
                <a:tailEnd type="none" w="sm" len="sm"/>
              </a:ln>
            </p:spPr>
            <p:txBody>
              <a:bodyPr/>
              <a:lstStyle/>
              <a:p>
                <a:endParaRPr lang="en-US"/>
              </a:p>
            </p:txBody>
          </p:sp>
          <p:sp>
            <p:nvSpPr>
              <p:cNvPr id="6599" name="Freeform 1008"/>
              <p:cNvSpPr>
                <a:spLocks/>
              </p:cNvSpPr>
              <p:nvPr/>
            </p:nvSpPr>
            <p:spPr bwMode="auto">
              <a:xfrm>
                <a:off x="4356" y="2028"/>
                <a:ext cx="124" cy="532"/>
              </a:xfrm>
              <a:custGeom>
                <a:avLst/>
                <a:gdLst>
                  <a:gd name="T0" fmla="*/ 0 w 124"/>
                  <a:gd name="T1" fmla="*/ 0 h 532"/>
                  <a:gd name="T2" fmla="*/ 14 w 124"/>
                  <a:gd name="T3" fmla="*/ 20 h 532"/>
                  <a:gd name="T4" fmla="*/ 33 w 124"/>
                  <a:gd name="T5" fmla="*/ 44 h 532"/>
                  <a:gd name="T6" fmla="*/ 44 w 124"/>
                  <a:gd name="T7" fmla="*/ 69 h 532"/>
                  <a:gd name="T8" fmla="*/ 57 w 124"/>
                  <a:gd name="T9" fmla="*/ 94 h 532"/>
                  <a:gd name="T10" fmla="*/ 66 w 124"/>
                  <a:gd name="T11" fmla="*/ 124 h 532"/>
                  <a:gd name="T12" fmla="*/ 75 w 124"/>
                  <a:gd name="T13" fmla="*/ 166 h 532"/>
                  <a:gd name="T14" fmla="*/ 82 w 124"/>
                  <a:gd name="T15" fmla="*/ 198 h 532"/>
                  <a:gd name="T16" fmla="*/ 88 w 124"/>
                  <a:gd name="T17" fmla="*/ 223 h 532"/>
                  <a:gd name="T18" fmla="*/ 93 w 124"/>
                  <a:gd name="T19" fmla="*/ 263 h 532"/>
                  <a:gd name="T20" fmla="*/ 93 w 124"/>
                  <a:gd name="T21" fmla="*/ 293 h 532"/>
                  <a:gd name="T22" fmla="*/ 91 w 124"/>
                  <a:gd name="T23" fmla="*/ 332 h 532"/>
                  <a:gd name="T24" fmla="*/ 94 w 124"/>
                  <a:gd name="T25" fmla="*/ 364 h 532"/>
                  <a:gd name="T26" fmla="*/ 94 w 124"/>
                  <a:gd name="T27" fmla="*/ 397 h 532"/>
                  <a:gd name="T28" fmla="*/ 97 w 124"/>
                  <a:gd name="T29" fmla="*/ 431 h 532"/>
                  <a:gd name="T30" fmla="*/ 100 w 124"/>
                  <a:gd name="T31" fmla="*/ 462 h 532"/>
                  <a:gd name="T32" fmla="*/ 107 w 124"/>
                  <a:gd name="T33" fmla="*/ 489 h 532"/>
                  <a:gd name="T34" fmla="*/ 115 w 124"/>
                  <a:gd name="T35" fmla="*/ 511 h 532"/>
                  <a:gd name="T36" fmla="*/ 123 w 124"/>
                  <a:gd name="T37" fmla="*/ 531 h 5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532"/>
                  <a:gd name="T59" fmla="*/ 124 w 124"/>
                  <a:gd name="T60" fmla="*/ 532 h 5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532">
                    <a:moveTo>
                      <a:pt x="0" y="0"/>
                    </a:moveTo>
                    <a:lnTo>
                      <a:pt x="14" y="20"/>
                    </a:lnTo>
                    <a:lnTo>
                      <a:pt x="33" y="44"/>
                    </a:lnTo>
                    <a:lnTo>
                      <a:pt x="44" y="69"/>
                    </a:lnTo>
                    <a:lnTo>
                      <a:pt x="57" y="94"/>
                    </a:lnTo>
                    <a:lnTo>
                      <a:pt x="66" y="124"/>
                    </a:lnTo>
                    <a:lnTo>
                      <a:pt x="75" y="166"/>
                    </a:lnTo>
                    <a:lnTo>
                      <a:pt x="82" y="198"/>
                    </a:lnTo>
                    <a:lnTo>
                      <a:pt x="88" y="223"/>
                    </a:lnTo>
                    <a:lnTo>
                      <a:pt x="93" y="263"/>
                    </a:lnTo>
                    <a:lnTo>
                      <a:pt x="93" y="293"/>
                    </a:lnTo>
                    <a:lnTo>
                      <a:pt x="91" y="332"/>
                    </a:lnTo>
                    <a:lnTo>
                      <a:pt x="94" y="364"/>
                    </a:lnTo>
                    <a:lnTo>
                      <a:pt x="94" y="397"/>
                    </a:lnTo>
                    <a:lnTo>
                      <a:pt x="97" y="431"/>
                    </a:lnTo>
                    <a:lnTo>
                      <a:pt x="100" y="462"/>
                    </a:lnTo>
                    <a:lnTo>
                      <a:pt x="107" y="489"/>
                    </a:lnTo>
                    <a:lnTo>
                      <a:pt x="115" y="511"/>
                    </a:lnTo>
                    <a:lnTo>
                      <a:pt x="123" y="531"/>
                    </a:lnTo>
                  </a:path>
                </a:pathLst>
              </a:custGeom>
              <a:noFill/>
              <a:ln w="12700" cap="rnd">
                <a:solidFill>
                  <a:srgbClr val="000000"/>
                </a:solidFill>
                <a:round/>
                <a:headEnd type="none" w="sm" len="sm"/>
                <a:tailEnd type="none" w="sm" len="sm"/>
              </a:ln>
            </p:spPr>
            <p:txBody>
              <a:bodyPr/>
              <a:lstStyle/>
              <a:p>
                <a:endParaRPr lang="en-US"/>
              </a:p>
            </p:txBody>
          </p:sp>
          <p:sp>
            <p:nvSpPr>
              <p:cNvPr id="6600" name="Freeform 1009"/>
              <p:cNvSpPr>
                <a:spLocks/>
              </p:cNvSpPr>
              <p:nvPr/>
            </p:nvSpPr>
            <p:spPr bwMode="auto">
              <a:xfrm>
                <a:off x="4365" y="2030"/>
                <a:ext cx="124" cy="531"/>
              </a:xfrm>
              <a:custGeom>
                <a:avLst/>
                <a:gdLst>
                  <a:gd name="T0" fmla="*/ 0 w 124"/>
                  <a:gd name="T1" fmla="*/ 0 h 531"/>
                  <a:gd name="T2" fmla="*/ 18 w 124"/>
                  <a:gd name="T3" fmla="*/ 16 h 531"/>
                  <a:gd name="T4" fmla="*/ 35 w 124"/>
                  <a:gd name="T5" fmla="*/ 33 h 531"/>
                  <a:gd name="T6" fmla="*/ 55 w 124"/>
                  <a:gd name="T7" fmla="*/ 62 h 531"/>
                  <a:gd name="T8" fmla="*/ 70 w 124"/>
                  <a:gd name="T9" fmla="*/ 92 h 531"/>
                  <a:gd name="T10" fmla="*/ 86 w 124"/>
                  <a:gd name="T11" fmla="*/ 125 h 531"/>
                  <a:gd name="T12" fmla="*/ 99 w 124"/>
                  <a:gd name="T13" fmla="*/ 159 h 531"/>
                  <a:gd name="T14" fmla="*/ 108 w 124"/>
                  <a:gd name="T15" fmla="*/ 194 h 531"/>
                  <a:gd name="T16" fmla="*/ 115 w 124"/>
                  <a:gd name="T17" fmla="*/ 226 h 531"/>
                  <a:gd name="T18" fmla="*/ 117 w 124"/>
                  <a:gd name="T19" fmla="*/ 258 h 531"/>
                  <a:gd name="T20" fmla="*/ 117 w 124"/>
                  <a:gd name="T21" fmla="*/ 289 h 531"/>
                  <a:gd name="T22" fmla="*/ 117 w 124"/>
                  <a:gd name="T23" fmla="*/ 328 h 531"/>
                  <a:gd name="T24" fmla="*/ 117 w 124"/>
                  <a:gd name="T25" fmla="*/ 360 h 531"/>
                  <a:gd name="T26" fmla="*/ 116 w 124"/>
                  <a:gd name="T27" fmla="*/ 395 h 531"/>
                  <a:gd name="T28" fmla="*/ 115 w 124"/>
                  <a:gd name="T29" fmla="*/ 430 h 531"/>
                  <a:gd name="T30" fmla="*/ 116 w 124"/>
                  <a:gd name="T31" fmla="*/ 458 h 531"/>
                  <a:gd name="T32" fmla="*/ 116 w 124"/>
                  <a:gd name="T33" fmla="*/ 487 h 531"/>
                  <a:gd name="T34" fmla="*/ 117 w 124"/>
                  <a:gd name="T35" fmla="*/ 507 h 531"/>
                  <a:gd name="T36" fmla="*/ 123 w 124"/>
                  <a:gd name="T37" fmla="*/ 530 h 5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531"/>
                  <a:gd name="T59" fmla="*/ 124 w 124"/>
                  <a:gd name="T60" fmla="*/ 531 h 5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531">
                    <a:moveTo>
                      <a:pt x="0" y="0"/>
                    </a:moveTo>
                    <a:lnTo>
                      <a:pt x="18" y="16"/>
                    </a:lnTo>
                    <a:lnTo>
                      <a:pt x="35" y="33"/>
                    </a:lnTo>
                    <a:lnTo>
                      <a:pt x="55" y="62"/>
                    </a:lnTo>
                    <a:lnTo>
                      <a:pt x="70" y="92"/>
                    </a:lnTo>
                    <a:lnTo>
                      <a:pt x="86" y="125"/>
                    </a:lnTo>
                    <a:lnTo>
                      <a:pt x="99" y="159"/>
                    </a:lnTo>
                    <a:lnTo>
                      <a:pt x="108" y="194"/>
                    </a:lnTo>
                    <a:lnTo>
                      <a:pt x="115" y="226"/>
                    </a:lnTo>
                    <a:lnTo>
                      <a:pt x="117" y="258"/>
                    </a:lnTo>
                    <a:lnTo>
                      <a:pt x="117" y="289"/>
                    </a:lnTo>
                    <a:lnTo>
                      <a:pt x="117" y="328"/>
                    </a:lnTo>
                    <a:lnTo>
                      <a:pt x="117" y="360"/>
                    </a:lnTo>
                    <a:lnTo>
                      <a:pt x="116" y="395"/>
                    </a:lnTo>
                    <a:lnTo>
                      <a:pt x="115" y="430"/>
                    </a:lnTo>
                    <a:lnTo>
                      <a:pt x="116" y="458"/>
                    </a:lnTo>
                    <a:lnTo>
                      <a:pt x="116" y="487"/>
                    </a:lnTo>
                    <a:lnTo>
                      <a:pt x="117" y="507"/>
                    </a:lnTo>
                    <a:lnTo>
                      <a:pt x="123" y="530"/>
                    </a:lnTo>
                  </a:path>
                </a:pathLst>
              </a:custGeom>
              <a:noFill/>
              <a:ln w="12700" cap="rnd">
                <a:solidFill>
                  <a:srgbClr val="000000"/>
                </a:solidFill>
                <a:round/>
                <a:headEnd type="none" w="sm" len="sm"/>
                <a:tailEnd type="none" w="sm" len="sm"/>
              </a:ln>
            </p:spPr>
            <p:txBody>
              <a:bodyPr/>
              <a:lstStyle/>
              <a:p>
                <a:endParaRPr lang="en-US"/>
              </a:p>
            </p:txBody>
          </p:sp>
          <p:sp>
            <p:nvSpPr>
              <p:cNvPr id="6601" name="Freeform 1010"/>
              <p:cNvSpPr>
                <a:spLocks/>
              </p:cNvSpPr>
              <p:nvPr/>
            </p:nvSpPr>
            <p:spPr bwMode="auto">
              <a:xfrm>
                <a:off x="4381" y="2031"/>
                <a:ext cx="143" cy="532"/>
              </a:xfrm>
              <a:custGeom>
                <a:avLst/>
                <a:gdLst>
                  <a:gd name="T0" fmla="*/ 0 w 143"/>
                  <a:gd name="T1" fmla="*/ 0 h 532"/>
                  <a:gd name="T2" fmla="*/ 19 w 143"/>
                  <a:gd name="T3" fmla="*/ 15 h 532"/>
                  <a:gd name="T4" fmla="*/ 33 w 143"/>
                  <a:gd name="T5" fmla="*/ 31 h 532"/>
                  <a:gd name="T6" fmla="*/ 61 w 143"/>
                  <a:gd name="T7" fmla="*/ 66 h 532"/>
                  <a:gd name="T8" fmla="*/ 80 w 143"/>
                  <a:gd name="T9" fmla="*/ 89 h 532"/>
                  <a:gd name="T10" fmla="*/ 98 w 143"/>
                  <a:gd name="T11" fmla="*/ 123 h 532"/>
                  <a:gd name="T12" fmla="*/ 116 w 143"/>
                  <a:gd name="T13" fmla="*/ 159 h 532"/>
                  <a:gd name="T14" fmla="*/ 131 w 143"/>
                  <a:gd name="T15" fmla="*/ 196 h 532"/>
                  <a:gd name="T16" fmla="*/ 139 w 143"/>
                  <a:gd name="T17" fmla="*/ 230 h 532"/>
                  <a:gd name="T18" fmla="*/ 142 w 143"/>
                  <a:gd name="T19" fmla="*/ 257 h 532"/>
                  <a:gd name="T20" fmla="*/ 142 w 143"/>
                  <a:gd name="T21" fmla="*/ 291 h 532"/>
                  <a:gd name="T22" fmla="*/ 142 w 143"/>
                  <a:gd name="T23" fmla="*/ 322 h 532"/>
                  <a:gd name="T24" fmla="*/ 134 w 143"/>
                  <a:gd name="T25" fmla="*/ 360 h 532"/>
                  <a:gd name="T26" fmla="*/ 131 w 143"/>
                  <a:gd name="T27" fmla="*/ 390 h 532"/>
                  <a:gd name="T28" fmla="*/ 127 w 143"/>
                  <a:gd name="T29" fmla="*/ 429 h 532"/>
                  <a:gd name="T30" fmla="*/ 123 w 143"/>
                  <a:gd name="T31" fmla="*/ 461 h 532"/>
                  <a:gd name="T32" fmla="*/ 120 w 143"/>
                  <a:gd name="T33" fmla="*/ 486 h 532"/>
                  <a:gd name="T34" fmla="*/ 116 w 143"/>
                  <a:gd name="T35" fmla="*/ 509 h 532"/>
                  <a:gd name="T36" fmla="*/ 112 w 143"/>
                  <a:gd name="T37" fmla="*/ 531 h 5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532"/>
                  <a:gd name="T59" fmla="*/ 143 w 143"/>
                  <a:gd name="T60" fmla="*/ 532 h 5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532">
                    <a:moveTo>
                      <a:pt x="0" y="0"/>
                    </a:moveTo>
                    <a:lnTo>
                      <a:pt x="19" y="15"/>
                    </a:lnTo>
                    <a:lnTo>
                      <a:pt x="33" y="31"/>
                    </a:lnTo>
                    <a:lnTo>
                      <a:pt x="61" y="66"/>
                    </a:lnTo>
                    <a:lnTo>
                      <a:pt x="80" y="89"/>
                    </a:lnTo>
                    <a:lnTo>
                      <a:pt x="98" y="123"/>
                    </a:lnTo>
                    <a:lnTo>
                      <a:pt x="116" y="159"/>
                    </a:lnTo>
                    <a:lnTo>
                      <a:pt x="131" y="196"/>
                    </a:lnTo>
                    <a:lnTo>
                      <a:pt x="139" y="230"/>
                    </a:lnTo>
                    <a:lnTo>
                      <a:pt x="142" y="257"/>
                    </a:lnTo>
                    <a:lnTo>
                      <a:pt x="142" y="291"/>
                    </a:lnTo>
                    <a:lnTo>
                      <a:pt x="142" y="322"/>
                    </a:lnTo>
                    <a:lnTo>
                      <a:pt x="134" y="360"/>
                    </a:lnTo>
                    <a:lnTo>
                      <a:pt x="131" y="390"/>
                    </a:lnTo>
                    <a:lnTo>
                      <a:pt x="127" y="429"/>
                    </a:lnTo>
                    <a:lnTo>
                      <a:pt x="123" y="461"/>
                    </a:lnTo>
                    <a:lnTo>
                      <a:pt x="120" y="486"/>
                    </a:lnTo>
                    <a:lnTo>
                      <a:pt x="116" y="509"/>
                    </a:lnTo>
                    <a:lnTo>
                      <a:pt x="112" y="531"/>
                    </a:lnTo>
                  </a:path>
                </a:pathLst>
              </a:custGeom>
              <a:noFill/>
              <a:ln w="12700" cap="rnd">
                <a:solidFill>
                  <a:srgbClr val="000000"/>
                </a:solidFill>
                <a:round/>
                <a:headEnd type="none" w="sm" len="sm"/>
                <a:tailEnd type="none" w="sm" len="sm"/>
              </a:ln>
            </p:spPr>
            <p:txBody>
              <a:bodyPr/>
              <a:lstStyle/>
              <a:p>
                <a:endParaRPr lang="en-US"/>
              </a:p>
            </p:txBody>
          </p:sp>
          <p:sp>
            <p:nvSpPr>
              <p:cNvPr id="6602" name="Freeform 1011"/>
              <p:cNvSpPr>
                <a:spLocks/>
              </p:cNvSpPr>
              <p:nvPr/>
            </p:nvSpPr>
            <p:spPr bwMode="auto">
              <a:xfrm>
                <a:off x="4022" y="2023"/>
                <a:ext cx="1380" cy="540"/>
              </a:xfrm>
              <a:custGeom>
                <a:avLst/>
                <a:gdLst>
                  <a:gd name="T0" fmla="*/ 468 w 1380"/>
                  <a:gd name="T1" fmla="*/ 39 h 540"/>
                  <a:gd name="T2" fmla="*/ 362 w 1380"/>
                  <a:gd name="T3" fmla="*/ 7 h 540"/>
                  <a:gd name="T4" fmla="*/ 258 w 1380"/>
                  <a:gd name="T5" fmla="*/ 6 h 540"/>
                  <a:gd name="T6" fmla="*/ 155 w 1380"/>
                  <a:gd name="T7" fmla="*/ 53 h 540"/>
                  <a:gd name="T8" fmla="*/ 78 w 1380"/>
                  <a:gd name="T9" fmla="*/ 120 h 540"/>
                  <a:gd name="T10" fmla="*/ 22 w 1380"/>
                  <a:gd name="T11" fmla="*/ 188 h 540"/>
                  <a:gd name="T12" fmla="*/ 0 w 1380"/>
                  <a:gd name="T13" fmla="*/ 257 h 540"/>
                  <a:gd name="T14" fmla="*/ 5 w 1380"/>
                  <a:gd name="T15" fmla="*/ 342 h 540"/>
                  <a:gd name="T16" fmla="*/ 22 w 1380"/>
                  <a:gd name="T17" fmla="*/ 441 h 540"/>
                  <a:gd name="T18" fmla="*/ 53 w 1380"/>
                  <a:gd name="T19" fmla="*/ 511 h 540"/>
                  <a:gd name="T20" fmla="*/ 93 w 1380"/>
                  <a:gd name="T21" fmla="*/ 538 h 540"/>
                  <a:gd name="T22" fmla="*/ 171 w 1380"/>
                  <a:gd name="T23" fmla="*/ 514 h 540"/>
                  <a:gd name="T24" fmla="*/ 232 w 1380"/>
                  <a:gd name="T25" fmla="*/ 459 h 540"/>
                  <a:gd name="T26" fmla="*/ 289 w 1380"/>
                  <a:gd name="T27" fmla="*/ 364 h 540"/>
                  <a:gd name="T28" fmla="*/ 311 w 1380"/>
                  <a:gd name="T29" fmla="*/ 298 h 540"/>
                  <a:gd name="T30" fmla="*/ 358 w 1380"/>
                  <a:gd name="T31" fmla="*/ 454 h 540"/>
                  <a:gd name="T32" fmla="*/ 417 w 1380"/>
                  <a:gd name="T33" fmla="*/ 525 h 540"/>
                  <a:gd name="T34" fmla="*/ 498 w 1380"/>
                  <a:gd name="T35" fmla="*/ 535 h 540"/>
                  <a:gd name="T36" fmla="*/ 560 w 1380"/>
                  <a:gd name="T37" fmla="*/ 464 h 540"/>
                  <a:gd name="T38" fmla="*/ 616 w 1380"/>
                  <a:gd name="T39" fmla="*/ 307 h 540"/>
                  <a:gd name="T40" fmla="*/ 653 w 1380"/>
                  <a:gd name="T41" fmla="*/ 438 h 540"/>
                  <a:gd name="T42" fmla="*/ 708 w 1380"/>
                  <a:gd name="T43" fmla="*/ 518 h 540"/>
                  <a:gd name="T44" fmla="*/ 799 w 1380"/>
                  <a:gd name="T45" fmla="*/ 533 h 540"/>
                  <a:gd name="T46" fmla="*/ 879 w 1380"/>
                  <a:gd name="T47" fmla="*/ 490 h 540"/>
                  <a:gd name="T48" fmla="*/ 947 w 1380"/>
                  <a:gd name="T49" fmla="*/ 402 h 540"/>
                  <a:gd name="T50" fmla="*/ 988 w 1380"/>
                  <a:gd name="T51" fmla="*/ 315 h 540"/>
                  <a:gd name="T52" fmla="*/ 1042 w 1380"/>
                  <a:gd name="T53" fmla="*/ 419 h 540"/>
                  <a:gd name="T54" fmla="*/ 1112 w 1380"/>
                  <a:gd name="T55" fmla="*/ 498 h 540"/>
                  <a:gd name="T56" fmla="*/ 1223 w 1380"/>
                  <a:gd name="T57" fmla="*/ 538 h 540"/>
                  <a:gd name="T58" fmla="*/ 1304 w 1380"/>
                  <a:gd name="T59" fmla="*/ 483 h 540"/>
                  <a:gd name="T60" fmla="*/ 1358 w 1380"/>
                  <a:gd name="T61" fmla="*/ 374 h 540"/>
                  <a:gd name="T62" fmla="*/ 1379 w 1380"/>
                  <a:gd name="T63" fmla="*/ 265 h 540"/>
                  <a:gd name="T64" fmla="*/ 1306 w 1380"/>
                  <a:gd name="T65" fmla="*/ 165 h 540"/>
                  <a:gd name="T66" fmla="*/ 1257 w 1380"/>
                  <a:gd name="T67" fmla="*/ 108 h 540"/>
                  <a:gd name="T68" fmla="*/ 1139 w 1380"/>
                  <a:gd name="T69" fmla="*/ 47 h 540"/>
                  <a:gd name="T70" fmla="*/ 984 w 1380"/>
                  <a:gd name="T71" fmla="*/ 9 h 540"/>
                  <a:gd name="T72" fmla="*/ 812 w 1380"/>
                  <a:gd name="T73" fmla="*/ 0 h 540"/>
                  <a:gd name="T74" fmla="*/ 692 w 1380"/>
                  <a:gd name="T75" fmla="*/ 24 h 540"/>
                  <a:gd name="T76" fmla="*/ 621 w 1380"/>
                  <a:gd name="T77" fmla="*/ 81 h 540"/>
                  <a:gd name="T78" fmla="*/ 610 w 1380"/>
                  <a:gd name="T79" fmla="*/ 118 h 540"/>
                  <a:gd name="T80" fmla="*/ 557 w 1380"/>
                  <a:gd name="T81" fmla="*/ 198 h 540"/>
                  <a:gd name="T82" fmla="*/ 516 w 1380"/>
                  <a:gd name="T83" fmla="*/ 168 h 540"/>
                  <a:gd name="T84" fmla="*/ 453 w 1380"/>
                  <a:gd name="T85" fmla="*/ 78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0"/>
                  <a:gd name="T130" fmla="*/ 0 h 540"/>
                  <a:gd name="T131" fmla="*/ 1380 w 1380"/>
                  <a:gd name="T132" fmla="*/ 540 h 5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0" h="540">
                    <a:moveTo>
                      <a:pt x="521" y="78"/>
                    </a:moveTo>
                    <a:lnTo>
                      <a:pt x="496" y="56"/>
                    </a:lnTo>
                    <a:lnTo>
                      <a:pt x="468" y="39"/>
                    </a:lnTo>
                    <a:lnTo>
                      <a:pt x="434" y="24"/>
                    </a:lnTo>
                    <a:lnTo>
                      <a:pt x="398" y="12"/>
                    </a:lnTo>
                    <a:lnTo>
                      <a:pt x="362" y="7"/>
                    </a:lnTo>
                    <a:lnTo>
                      <a:pt x="325" y="2"/>
                    </a:lnTo>
                    <a:lnTo>
                      <a:pt x="293" y="2"/>
                    </a:lnTo>
                    <a:lnTo>
                      <a:pt x="258" y="6"/>
                    </a:lnTo>
                    <a:lnTo>
                      <a:pt x="216" y="16"/>
                    </a:lnTo>
                    <a:lnTo>
                      <a:pt x="184" y="34"/>
                    </a:lnTo>
                    <a:lnTo>
                      <a:pt x="155" y="53"/>
                    </a:lnTo>
                    <a:lnTo>
                      <a:pt x="130" y="71"/>
                    </a:lnTo>
                    <a:lnTo>
                      <a:pt x="103" y="94"/>
                    </a:lnTo>
                    <a:lnTo>
                      <a:pt x="78" y="120"/>
                    </a:lnTo>
                    <a:lnTo>
                      <a:pt x="57" y="144"/>
                    </a:lnTo>
                    <a:lnTo>
                      <a:pt x="38" y="166"/>
                    </a:lnTo>
                    <a:lnTo>
                      <a:pt x="22" y="188"/>
                    </a:lnTo>
                    <a:lnTo>
                      <a:pt x="11" y="208"/>
                    </a:lnTo>
                    <a:lnTo>
                      <a:pt x="3" y="230"/>
                    </a:lnTo>
                    <a:lnTo>
                      <a:pt x="0" y="257"/>
                    </a:lnTo>
                    <a:lnTo>
                      <a:pt x="0" y="287"/>
                    </a:lnTo>
                    <a:lnTo>
                      <a:pt x="2" y="315"/>
                    </a:lnTo>
                    <a:lnTo>
                      <a:pt x="5" y="342"/>
                    </a:lnTo>
                    <a:lnTo>
                      <a:pt x="9" y="371"/>
                    </a:lnTo>
                    <a:lnTo>
                      <a:pt x="14" y="406"/>
                    </a:lnTo>
                    <a:lnTo>
                      <a:pt x="22" y="441"/>
                    </a:lnTo>
                    <a:lnTo>
                      <a:pt x="30" y="471"/>
                    </a:lnTo>
                    <a:lnTo>
                      <a:pt x="39" y="494"/>
                    </a:lnTo>
                    <a:lnTo>
                      <a:pt x="53" y="511"/>
                    </a:lnTo>
                    <a:lnTo>
                      <a:pt x="65" y="526"/>
                    </a:lnTo>
                    <a:lnTo>
                      <a:pt x="79" y="536"/>
                    </a:lnTo>
                    <a:lnTo>
                      <a:pt x="93" y="538"/>
                    </a:lnTo>
                    <a:lnTo>
                      <a:pt x="118" y="533"/>
                    </a:lnTo>
                    <a:lnTo>
                      <a:pt x="146" y="525"/>
                    </a:lnTo>
                    <a:lnTo>
                      <a:pt x="171" y="514"/>
                    </a:lnTo>
                    <a:lnTo>
                      <a:pt x="190" y="501"/>
                    </a:lnTo>
                    <a:lnTo>
                      <a:pt x="213" y="481"/>
                    </a:lnTo>
                    <a:lnTo>
                      <a:pt x="232" y="459"/>
                    </a:lnTo>
                    <a:lnTo>
                      <a:pt x="253" y="427"/>
                    </a:lnTo>
                    <a:lnTo>
                      <a:pt x="272" y="394"/>
                    </a:lnTo>
                    <a:lnTo>
                      <a:pt x="289" y="364"/>
                    </a:lnTo>
                    <a:lnTo>
                      <a:pt x="301" y="337"/>
                    </a:lnTo>
                    <a:lnTo>
                      <a:pt x="309" y="317"/>
                    </a:lnTo>
                    <a:lnTo>
                      <a:pt x="311" y="298"/>
                    </a:lnTo>
                    <a:lnTo>
                      <a:pt x="319" y="344"/>
                    </a:lnTo>
                    <a:lnTo>
                      <a:pt x="336" y="396"/>
                    </a:lnTo>
                    <a:lnTo>
                      <a:pt x="358" y="454"/>
                    </a:lnTo>
                    <a:lnTo>
                      <a:pt x="373" y="480"/>
                    </a:lnTo>
                    <a:lnTo>
                      <a:pt x="391" y="504"/>
                    </a:lnTo>
                    <a:lnTo>
                      <a:pt x="417" y="525"/>
                    </a:lnTo>
                    <a:lnTo>
                      <a:pt x="448" y="538"/>
                    </a:lnTo>
                    <a:lnTo>
                      <a:pt x="473" y="539"/>
                    </a:lnTo>
                    <a:lnTo>
                      <a:pt x="498" y="535"/>
                    </a:lnTo>
                    <a:lnTo>
                      <a:pt x="517" y="522"/>
                    </a:lnTo>
                    <a:lnTo>
                      <a:pt x="540" y="498"/>
                    </a:lnTo>
                    <a:lnTo>
                      <a:pt x="560" y="464"/>
                    </a:lnTo>
                    <a:lnTo>
                      <a:pt x="582" y="411"/>
                    </a:lnTo>
                    <a:lnTo>
                      <a:pt x="605" y="360"/>
                    </a:lnTo>
                    <a:lnTo>
                      <a:pt x="616" y="307"/>
                    </a:lnTo>
                    <a:lnTo>
                      <a:pt x="624" y="355"/>
                    </a:lnTo>
                    <a:lnTo>
                      <a:pt x="639" y="402"/>
                    </a:lnTo>
                    <a:lnTo>
                      <a:pt x="653" y="438"/>
                    </a:lnTo>
                    <a:lnTo>
                      <a:pt x="669" y="471"/>
                    </a:lnTo>
                    <a:lnTo>
                      <a:pt x="690" y="497"/>
                    </a:lnTo>
                    <a:lnTo>
                      <a:pt x="708" y="518"/>
                    </a:lnTo>
                    <a:lnTo>
                      <a:pt x="731" y="531"/>
                    </a:lnTo>
                    <a:lnTo>
                      <a:pt x="765" y="536"/>
                    </a:lnTo>
                    <a:lnTo>
                      <a:pt x="799" y="533"/>
                    </a:lnTo>
                    <a:lnTo>
                      <a:pt x="828" y="525"/>
                    </a:lnTo>
                    <a:lnTo>
                      <a:pt x="854" y="511"/>
                    </a:lnTo>
                    <a:lnTo>
                      <a:pt x="879" y="490"/>
                    </a:lnTo>
                    <a:lnTo>
                      <a:pt x="904" y="462"/>
                    </a:lnTo>
                    <a:lnTo>
                      <a:pt x="927" y="431"/>
                    </a:lnTo>
                    <a:lnTo>
                      <a:pt x="947" y="402"/>
                    </a:lnTo>
                    <a:lnTo>
                      <a:pt x="966" y="375"/>
                    </a:lnTo>
                    <a:lnTo>
                      <a:pt x="977" y="349"/>
                    </a:lnTo>
                    <a:lnTo>
                      <a:pt x="988" y="315"/>
                    </a:lnTo>
                    <a:lnTo>
                      <a:pt x="1006" y="350"/>
                    </a:lnTo>
                    <a:lnTo>
                      <a:pt x="1023" y="385"/>
                    </a:lnTo>
                    <a:lnTo>
                      <a:pt x="1042" y="419"/>
                    </a:lnTo>
                    <a:lnTo>
                      <a:pt x="1060" y="445"/>
                    </a:lnTo>
                    <a:lnTo>
                      <a:pt x="1084" y="473"/>
                    </a:lnTo>
                    <a:lnTo>
                      <a:pt x="1112" y="498"/>
                    </a:lnTo>
                    <a:lnTo>
                      <a:pt x="1145" y="519"/>
                    </a:lnTo>
                    <a:lnTo>
                      <a:pt x="1182" y="531"/>
                    </a:lnTo>
                    <a:lnTo>
                      <a:pt x="1223" y="538"/>
                    </a:lnTo>
                    <a:lnTo>
                      <a:pt x="1254" y="529"/>
                    </a:lnTo>
                    <a:lnTo>
                      <a:pt x="1279" y="514"/>
                    </a:lnTo>
                    <a:lnTo>
                      <a:pt x="1304" y="483"/>
                    </a:lnTo>
                    <a:lnTo>
                      <a:pt x="1326" y="451"/>
                    </a:lnTo>
                    <a:lnTo>
                      <a:pt x="1342" y="416"/>
                    </a:lnTo>
                    <a:lnTo>
                      <a:pt x="1358" y="374"/>
                    </a:lnTo>
                    <a:lnTo>
                      <a:pt x="1371" y="336"/>
                    </a:lnTo>
                    <a:lnTo>
                      <a:pt x="1377" y="304"/>
                    </a:lnTo>
                    <a:lnTo>
                      <a:pt x="1379" y="265"/>
                    </a:lnTo>
                    <a:lnTo>
                      <a:pt x="1373" y="237"/>
                    </a:lnTo>
                    <a:lnTo>
                      <a:pt x="1344" y="200"/>
                    </a:lnTo>
                    <a:lnTo>
                      <a:pt x="1306" y="165"/>
                    </a:lnTo>
                    <a:lnTo>
                      <a:pt x="1254" y="130"/>
                    </a:lnTo>
                    <a:lnTo>
                      <a:pt x="1218" y="108"/>
                    </a:lnTo>
                    <a:lnTo>
                      <a:pt x="1257" y="108"/>
                    </a:lnTo>
                    <a:lnTo>
                      <a:pt x="1231" y="86"/>
                    </a:lnTo>
                    <a:lnTo>
                      <a:pt x="1191" y="66"/>
                    </a:lnTo>
                    <a:lnTo>
                      <a:pt x="1139" y="47"/>
                    </a:lnTo>
                    <a:lnTo>
                      <a:pt x="1087" y="31"/>
                    </a:lnTo>
                    <a:lnTo>
                      <a:pt x="1039" y="19"/>
                    </a:lnTo>
                    <a:lnTo>
                      <a:pt x="984" y="9"/>
                    </a:lnTo>
                    <a:lnTo>
                      <a:pt x="934" y="2"/>
                    </a:lnTo>
                    <a:lnTo>
                      <a:pt x="869" y="0"/>
                    </a:lnTo>
                    <a:lnTo>
                      <a:pt x="812" y="0"/>
                    </a:lnTo>
                    <a:lnTo>
                      <a:pt x="759" y="1"/>
                    </a:lnTo>
                    <a:lnTo>
                      <a:pt x="725" y="9"/>
                    </a:lnTo>
                    <a:lnTo>
                      <a:pt x="692" y="24"/>
                    </a:lnTo>
                    <a:lnTo>
                      <a:pt x="665" y="41"/>
                    </a:lnTo>
                    <a:lnTo>
                      <a:pt x="636" y="63"/>
                    </a:lnTo>
                    <a:lnTo>
                      <a:pt x="621" y="81"/>
                    </a:lnTo>
                    <a:lnTo>
                      <a:pt x="644" y="81"/>
                    </a:lnTo>
                    <a:lnTo>
                      <a:pt x="627" y="96"/>
                    </a:lnTo>
                    <a:lnTo>
                      <a:pt x="610" y="118"/>
                    </a:lnTo>
                    <a:lnTo>
                      <a:pt x="592" y="141"/>
                    </a:lnTo>
                    <a:lnTo>
                      <a:pt x="573" y="168"/>
                    </a:lnTo>
                    <a:lnTo>
                      <a:pt x="557" y="198"/>
                    </a:lnTo>
                    <a:lnTo>
                      <a:pt x="543" y="240"/>
                    </a:lnTo>
                    <a:lnTo>
                      <a:pt x="530" y="197"/>
                    </a:lnTo>
                    <a:lnTo>
                      <a:pt x="516" y="168"/>
                    </a:lnTo>
                    <a:lnTo>
                      <a:pt x="497" y="134"/>
                    </a:lnTo>
                    <a:lnTo>
                      <a:pt x="479" y="106"/>
                    </a:lnTo>
                    <a:lnTo>
                      <a:pt x="453" y="78"/>
                    </a:lnTo>
                    <a:lnTo>
                      <a:pt x="521" y="78"/>
                    </a:lnTo>
                  </a:path>
                </a:pathLst>
              </a:custGeom>
              <a:noFill/>
              <a:ln w="12700" cap="rnd">
                <a:solidFill>
                  <a:srgbClr val="000000"/>
                </a:solidFill>
                <a:round/>
                <a:headEnd/>
                <a:tailEnd/>
              </a:ln>
            </p:spPr>
            <p:txBody>
              <a:bodyPr/>
              <a:lstStyle/>
              <a:p>
                <a:endParaRPr lang="en-US"/>
              </a:p>
            </p:txBody>
          </p:sp>
          <p:sp>
            <p:nvSpPr>
              <p:cNvPr id="6603" name="Line 1012"/>
              <p:cNvSpPr>
                <a:spLocks noChangeShapeType="1"/>
              </p:cNvSpPr>
              <p:nvPr/>
            </p:nvSpPr>
            <p:spPr bwMode="auto">
              <a:xfrm>
                <a:off x="4080" y="2540"/>
                <a:ext cx="10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04" name="Line 1013"/>
              <p:cNvSpPr>
                <a:spLocks noChangeShapeType="1"/>
              </p:cNvSpPr>
              <p:nvPr/>
            </p:nvSpPr>
            <p:spPr bwMode="auto">
              <a:xfrm>
                <a:off x="4051" y="2494"/>
                <a:ext cx="19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05" name="Line 1014"/>
              <p:cNvSpPr>
                <a:spLocks noChangeShapeType="1"/>
              </p:cNvSpPr>
              <p:nvPr/>
            </p:nvSpPr>
            <p:spPr bwMode="auto">
              <a:xfrm>
                <a:off x="4063" y="2519"/>
                <a:ext cx="15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06" name="Line 1015"/>
              <p:cNvSpPr>
                <a:spLocks noChangeShapeType="1"/>
              </p:cNvSpPr>
              <p:nvPr/>
            </p:nvSpPr>
            <p:spPr bwMode="auto">
              <a:xfrm>
                <a:off x="4389" y="2494"/>
                <a:ext cx="19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07" name="Line 1016"/>
              <p:cNvSpPr>
                <a:spLocks noChangeShapeType="1"/>
              </p:cNvSpPr>
              <p:nvPr/>
            </p:nvSpPr>
            <p:spPr bwMode="auto">
              <a:xfrm>
                <a:off x="4407" y="2519"/>
                <a:ext cx="15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08" name="Line 1017"/>
              <p:cNvSpPr>
                <a:spLocks noChangeShapeType="1"/>
              </p:cNvSpPr>
              <p:nvPr/>
            </p:nvSpPr>
            <p:spPr bwMode="auto">
              <a:xfrm>
                <a:off x="4430" y="2540"/>
                <a:ext cx="11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09" name="Line 1018"/>
              <p:cNvSpPr>
                <a:spLocks noChangeShapeType="1"/>
              </p:cNvSpPr>
              <p:nvPr/>
            </p:nvSpPr>
            <p:spPr bwMode="auto">
              <a:xfrm>
                <a:off x="4648" y="2357"/>
                <a:ext cx="35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10" name="Line 1019"/>
              <p:cNvSpPr>
                <a:spLocks noChangeShapeType="1"/>
              </p:cNvSpPr>
              <p:nvPr/>
            </p:nvSpPr>
            <p:spPr bwMode="auto">
              <a:xfrm>
                <a:off x="4651" y="2391"/>
                <a:ext cx="3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11" name="Line 1020"/>
              <p:cNvSpPr>
                <a:spLocks noChangeShapeType="1"/>
              </p:cNvSpPr>
              <p:nvPr/>
            </p:nvSpPr>
            <p:spPr bwMode="auto">
              <a:xfrm>
                <a:off x="4666" y="2429"/>
                <a:ext cx="30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12" name="Line 1021"/>
              <p:cNvSpPr>
                <a:spLocks noChangeShapeType="1"/>
              </p:cNvSpPr>
              <p:nvPr/>
            </p:nvSpPr>
            <p:spPr bwMode="auto">
              <a:xfrm>
                <a:off x="4683" y="2463"/>
                <a:ext cx="26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13" name="Freeform 1022"/>
              <p:cNvSpPr>
                <a:spLocks/>
              </p:cNvSpPr>
              <p:nvPr/>
            </p:nvSpPr>
            <p:spPr bwMode="auto">
              <a:xfrm>
                <a:off x="4063" y="2030"/>
                <a:ext cx="212" cy="523"/>
              </a:xfrm>
              <a:custGeom>
                <a:avLst/>
                <a:gdLst>
                  <a:gd name="T0" fmla="*/ 211 w 212"/>
                  <a:gd name="T1" fmla="*/ 0 h 523"/>
                  <a:gd name="T2" fmla="*/ 183 w 212"/>
                  <a:gd name="T3" fmla="*/ 12 h 523"/>
                  <a:gd name="T4" fmla="*/ 146 w 212"/>
                  <a:gd name="T5" fmla="*/ 34 h 523"/>
                  <a:gd name="T6" fmla="*/ 114 w 212"/>
                  <a:gd name="T7" fmla="*/ 60 h 523"/>
                  <a:gd name="T8" fmla="*/ 87 w 212"/>
                  <a:gd name="T9" fmla="*/ 89 h 523"/>
                  <a:gd name="T10" fmla="*/ 62 w 212"/>
                  <a:gd name="T11" fmla="*/ 122 h 523"/>
                  <a:gd name="T12" fmla="*/ 35 w 212"/>
                  <a:gd name="T13" fmla="*/ 157 h 523"/>
                  <a:gd name="T14" fmla="*/ 18 w 212"/>
                  <a:gd name="T15" fmla="*/ 191 h 523"/>
                  <a:gd name="T16" fmla="*/ 2 w 212"/>
                  <a:gd name="T17" fmla="*/ 224 h 523"/>
                  <a:gd name="T18" fmla="*/ 0 w 212"/>
                  <a:gd name="T19" fmla="*/ 255 h 523"/>
                  <a:gd name="T20" fmla="*/ 0 w 212"/>
                  <a:gd name="T21" fmla="*/ 290 h 523"/>
                  <a:gd name="T22" fmla="*/ 0 w 212"/>
                  <a:gd name="T23" fmla="*/ 322 h 523"/>
                  <a:gd name="T24" fmla="*/ 2 w 212"/>
                  <a:gd name="T25" fmla="*/ 358 h 523"/>
                  <a:gd name="T26" fmla="*/ 5 w 212"/>
                  <a:gd name="T27" fmla="*/ 396 h 523"/>
                  <a:gd name="T28" fmla="*/ 10 w 212"/>
                  <a:gd name="T29" fmla="*/ 431 h 523"/>
                  <a:gd name="T30" fmla="*/ 13 w 212"/>
                  <a:gd name="T31" fmla="*/ 461 h 523"/>
                  <a:gd name="T32" fmla="*/ 18 w 212"/>
                  <a:gd name="T33" fmla="*/ 484 h 523"/>
                  <a:gd name="T34" fmla="*/ 31 w 212"/>
                  <a:gd name="T35" fmla="*/ 522 h 5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2"/>
                  <a:gd name="T55" fmla="*/ 0 h 523"/>
                  <a:gd name="T56" fmla="*/ 212 w 212"/>
                  <a:gd name="T57" fmla="*/ 523 h 5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2" h="523">
                    <a:moveTo>
                      <a:pt x="211" y="0"/>
                    </a:moveTo>
                    <a:lnTo>
                      <a:pt x="183" y="12"/>
                    </a:lnTo>
                    <a:lnTo>
                      <a:pt x="146" y="34"/>
                    </a:lnTo>
                    <a:lnTo>
                      <a:pt x="114" y="60"/>
                    </a:lnTo>
                    <a:lnTo>
                      <a:pt x="87" y="89"/>
                    </a:lnTo>
                    <a:lnTo>
                      <a:pt x="62" y="122"/>
                    </a:lnTo>
                    <a:lnTo>
                      <a:pt x="35" y="157"/>
                    </a:lnTo>
                    <a:lnTo>
                      <a:pt x="18" y="191"/>
                    </a:lnTo>
                    <a:lnTo>
                      <a:pt x="2" y="224"/>
                    </a:lnTo>
                    <a:lnTo>
                      <a:pt x="0" y="255"/>
                    </a:lnTo>
                    <a:lnTo>
                      <a:pt x="0" y="290"/>
                    </a:lnTo>
                    <a:lnTo>
                      <a:pt x="0" y="322"/>
                    </a:lnTo>
                    <a:lnTo>
                      <a:pt x="2" y="358"/>
                    </a:lnTo>
                    <a:lnTo>
                      <a:pt x="5" y="396"/>
                    </a:lnTo>
                    <a:lnTo>
                      <a:pt x="10" y="431"/>
                    </a:lnTo>
                    <a:lnTo>
                      <a:pt x="13" y="461"/>
                    </a:lnTo>
                    <a:lnTo>
                      <a:pt x="18" y="484"/>
                    </a:lnTo>
                    <a:lnTo>
                      <a:pt x="31" y="522"/>
                    </a:lnTo>
                  </a:path>
                </a:pathLst>
              </a:custGeom>
              <a:noFill/>
              <a:ln w="12700" cap="rnd">
                <a:solidFill>
                  <a:srgbClr val="000000"/>
                </a:solidFill>
                <a:round/>
                <a:headEnd type="none" w="sm" len="sm"/>
                <a:tailEnd type="none" w="sm" len="sm"/>
              </a:ln>
            </p:spPr>
            <p:txBody>
              <a:bodyPr/>
              <a:lstStyle/>
              <a:p>
                <a:endParaRPr lang="en-US"/>
              </a:p>
            </p:txBody>
          </p:sp>
          <p:sp>
            <p:nvSpPr>
              <p:cNvPr id="6614" name="Freeform 1023"/>
              <p:cNvSpPr>
                <a:spLocks/>
              </p:cNvSpPr>
              <p:nvPr/>
            </p:nvSpPr>
            <p:spPr bwMode="auto">
              <a:xfrm>
                <a:off x="4962" y="2028"/>
                <a:ext cx="289" cy="532"/>
              </a:xfrm>
              <a:custGeom>
                <a:avLst/>
                <a:gdLst>
                  <a:gd name="T0" fmla="*/ 0 w 289"/>
                  <a:gd name="T1" fmla="*/ 0 h 532"/>
                  <a:gd name="T2" fmla="*/ 46 w 289"/>
                  <a:gd name="T3" fmla="*/ 22 h 532"/>
                  <a:gd name="T4" fmla="*/ 78 w 289"/>
                  <a:gd name="T5" fmla="*/ 42 h 532"/>
                  <a:gd name="T6" fmla="*/ 108 w 289"/>
                  <a:gd name="T7" fmla="*/ 64 h 532"/>
                  <a:gd name="T8" fmla="*/ 133 w 289"/>
                  <a:gd name="T9" fmla="*/ 92 h 532"/>
                  <a:gd name="T10" fmla="*/ 165 w 289"/>
                  <a:gd name="T11" fmla="*/ 123 h 532"/>
                  <a:gd name="T12" fmla="*/ 201 w 289"/>
                  <a:gd name="T13" fmla="*/ 162 h 532"/>
                  <a:gd name="T14" fmla="*/ 228 w 289"/>
                  <a:gd name="T15" fmla="*/ 197 h 532"/>
                  <a:gd name="T16" fmla="*/ 245 w 289"/>
                  <a:gd name="T17" fmla="*/ 229 h 532"/>
                  <a:gd name="T18" fmla="*/ 248 w 289"/>
                  <a:gd name="T19" fmla="*/ 260 h 532"/>
                  <a:gd name="T20" fmla="*/ 245 w 289"/>
                  <a:gd name="T21" fmla="*/ 293 h 532"/>
                  <a:gd name="T22" fmla="*/ 249 w 289"/>
                  <a:gd name="T23" fmla="*/ 330 h 532"/>
                  <a:gd name="T24" fmla="*/ 252 w 289"/>
                  <a:gd name="T25" fmla="*/ 365 h 532"/>
                  <a:gd name="T26" fmla="*/ 256 w 289"/>
                  <a:gd name="T27" fmla="*/ 395 h 532"/>
                  <a:gd name="T28" fmla="*/ 260 w 289"/>
                  <a:gd name="T29" fmla="*/ 434 h 532"/>
                  <a:gd name="T30" fmla="*/ 265 w 289"/>
                  <a:gd name="T31" fmla="*/ 466 h 532"/>
                  <a:gd name="T32" fmla="*/ 274 w 289"/>
                  <a:gd name="T33" fmla="*/ 501 h 532"/>
                  <a:gd name="T34" fmla="*/ 288 w 289"/>
                  <a:gd name="T35" fmla="*/ 531 h 5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
                  <a:gd name="T55" fmla="*/ 0 h 532"/>
                  <a:gd name="T56" fmla="*/ 289 w 289"/>
                  <a:gd name="T57" fmla="*/ 532 h 5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 h="532">
                    <a:moveTo>
                      <a:pt x="0" y="0"/>
                    </a:moveTo>
                    <a:lnTo>
                      <a:pt x="46" y="22"/>
                    </a:lnTo>
                    <a:lnTo>
                      <a:pt x="78" y="42"/>
                    </a:lnTo>
                    <a:lnTo>
                      <a:pt x="108" y="64"/>
                    </a:lnTo>
                    <a:lnTo>
                      <a:pt x="133" y="92"/>
                    </a:lnTo>
                    <a:lnTo>
                      <a:pt x="165" y="123"/>
                    </a:lnTo>
                    <a:lnTo>
                      <a:pt x="201" y="162"/>
                    </a:lnTo>
                    <a:lnTo>
                      <a:pt x="228" y="197"/>
                    </a:lnTo>
                    <a:lnTo>
                      <a:pt x="245" y="229"/>
                    </a:lnTo>
                    <a:lnTo>
                      <a:pt x="248" y="260"/>
                    </a:lnTo>
                    <a:lnTo>
                      <a:pt x="245" y="293"/>
                    </a:lnTo>
                    <a:lnTo>
                      <a:pt x="249" y="330"/>
                    </a:lnTo>
                    <a:lnTo>
                      <a:pt x="252" y="365"/>
                    </a:lnTo>
                    <a:lnTo>
                      <a:pt x="256" y="395"/>
                    </a:lnTo>
                    <a:lnTo>
                      <a:pt x="260" y="434"/>
                    </a:lnTo>
                    <a:lnTo>
                      <a:pt x="265" y="466"/>
                    </a:lnTo>
                    <a:lnTo>
                      <a:pt x="274" y="501"/>
                    </a:lnTo>
                    <a:lnTo>
                      <a:pt x="288" y="531"/>
                    </a:lnTo>
                  </a:path>
                </a:pathLst>
              </a:custGeom>
              <a:noFill/>
              <a:ln w="12700" cap="rnd">
                <a:solidFill>
                  <a:srgbClr val="000000"/>
                </a:solidFill>
                <a:round/>
                <a:headEnd type="none" w="sm" len="sm"/>
                <a:tailEnd type="none" w="sm" len="sm"/>
              </a:ln>
            </p:spPr>
            <p:txBody>
              <a:bodyPr/>
              <a:lstStyle/>
              <a:p>
                <a:endParaRPr lang="en-US"/>
              </a:p>
            </p:txBody>
          </p:sp>
          <p:sp>
            <p:nvSpPr>
              <p:cNvPr id="6615" name="Line 0"/>
              <p:cNvSpPr>
                <a:spLocks noChangeShapeType="1"/>
              </p:cNvSpPr>
              <p:nvPr/>
            </p:nvSpPr>
            <p:spPr bwMode="auto">
              <a:xfrm>
                <a:off x="4727" y="2043"/>
                <a:ext cx="29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16" name="Freeform 1"/>
              <p:cNvSpPr>
                <a:spLocks/>
              </p:cNvSpPr>
              <p:nvPr/>
            </p:nvSpPr>
            <p:spPr bwMode="auto">
              <a:xfrm>
                <a:off x="4917" y="2023"/>
                <a:ext cx="324" cy="540"/>
              </a:xfrm>
              <a:custGeom>
                <a:avLst/>
                <a:gdLst>
                  <a:gd name="T0" fmla="*/ 0 w 324"/>
                  <a:gd name="T1" fmla="*/ 0 h 540"/>
                  <a:gd name="T2" fmla="*/ 38 w 324"/>
                  <a:gd name="T3" fmla="*/ 24 h 540"/>
                  <a:gd name="T4" fmla="*/ 75 w 324"/>
                  <a:gd name="T5" fmla="*/ 47 h 540"/>
                  <a:gd name="T6" fmla="*/ 105 w 324"/>
                  <a:gd name="T7" fmla="*/ 70 h 540"/>
                  <a:gd name="T8" fmla="*/ 132 w 324"/>
                  <a:gd name="T9" fmla="*/ 99 h 540"/>
                  <a:gd name="T10" fmla="*/ 158 w 324"/>
                  <a:gd name="T11" fmla="*/ 131 h 540"/>
                  <a:gd name="T12" fmla="*/ 183 w 324"/>
                  <a:gd name="T13" fmla="*/ 164 h 540"/>
                  <a:gd name="T14" fmla="*/ 202 w 324"/>
                  <a:gd name="T15" fmla="*/ 200 h 540"/>
                  <a:gd name="T16" fmla="*/ 211 w 324"/>
                  <a:gd name="T17" fmla="*/ 233 h 540"/>
                  <a:gd name="T18" fmla="*/ 216 w 324"/>
                  <a:gd name="T19" fmla="*/ 265 h 540"/>
                  <a:gd name="T20" fmla="*/ 218 w 324"/>
                  <a:gd name="T21" fmla="*/ 298 h 540"/>
                  <a:gd name="T22" fmla="*/ 224 w 324"/>
                  <a:gd name="T23" fmla="*/ 333 h 540"/>
                  <a:gd name="T24" fmla="*/ 230 w 324"/>
                  <a:gd name="T25" fmla="*/ 367 h 540"/>
                  <a:gd name="T26" fmla="*/ 239 w 324"/>
                  <a:gd name="T27" fmla="*/ 400 h 540"/>
                  <a:gd name="T28" fmla="*/ 251 w 324"/>
                  <a:gd name="T29" fmla="*/ 439 h 540"/>
                  <a:gd name="T30" fmla="*/ 267 w 324"/>
                  <a:gd name="T31" fmla="*/ 469 h 540"/>
                  <a:gd name="T32" fmla="*/ 290 w 324"/>
                  <a:gd name="T33" fmla="*/ 502 h 540"/>
                  <a:gd name="T34" fmla="*/ 323 w 324"/>
                  <a:gd name="T35" fmla="*/ 539 h 5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4"/>
                  <a:gd name="T55" fmla="*/ 0 h 540"/>
                  <a:gd name="T56" fmla="*/ 324 w 324"/>
                  <a:gd name="T57" fmla="*/ 540 h 5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4" h="540">
                    <a:moveTo>
                      <a:pt x="0" y="0"/>
                    </a:moveTo>
                    <a:lnTo>
                      <a:pt x="38" y="24"/>
                    </a:lnTo>
                    <a:lnTo>
                      <a:pt x="75" y="47"/>
                    </a:lnTo>
                    <a:lnTo>
                      <a:pt x="105" y="70"/>
                    </a:lnTo>
                    <a:lnTo>
                      <a:pt x="132" y="99"/>
                    </a:lnTo>
                    <a:lnTo>
                      <a:pt x="158" y="131"/>
                    </a:lnTo>
                    <a:lnTo>
                      <a:pt x="183" y="164"/>
                    </a:lnTo>
                    <a:lnTo>
                      <a:pt x="202" y="200"/>
                    </a:lnTo>
                    <a:lnTo>
                      <a:pt x="211" y="233"/>
                    </a:lnTo>
                    <a:lnTo>
                      <a:pt x="216" y="265"/>
                    </a:lnTo>
                    <a:lnTo>
                      <a:pt x="218" y="298"/>
                    </a:lnTo>
                    <a:lnTo>
                      <a:pt x="224" y="333"/>
                    </a:lnTo>
                    <a:lnTo>
                      <a:pt x="230" y="367"/>
                    </a:lnTo>
                    <a:lnTo>
                      <a:pt x="239" y="400"/>
                    </a:lnTo>
                    <a:lnTo>
                      <a:pt x="251" y="439"/>
                    </a:lnTo>
                    <a:lnTo>
                      <a:pt x="267" y="469"/>
                    </a:lnTo>
                    <a:lnTo>
                      <a:pt x="290" y="502"/>
                    </a:lnTo>
                    <a:lnTo>
                      <a:pt x="323" y="539"/>
                    </a:lnTo>
                  </a:path>
                </a:pathLst>
              </a:custGeom>
              <a:noFill/>
              <a:ln w="12700" cap="rnd">
                <a:solidFill>
                  <a:srgbClr val="000000"/>
                </a:solidFill>
                <a:round/>
                <a:headEnd type="none" w="sm" len="sm"/>
                <a:tailEnd type="none" w="sm" len="sm"/>
              </a:ln>
            </p:spPr>
            <p:txBody>
              <a:bodyPr/>
              <a:lstStyle/>
              <a:p>
                <a:endParaRPr lang="en-US"/>
              </a:p>
            </p:txBody>
          </p:sp>
          <p:sp>
            <p:nvSpPr>
              <p:cNvPr id="6617" name="Freeform 2"/>
              <p:cNvSpPr>
                <a:spLocks/>
              </p:cNvSpPr>
              <p:nvPr/>
            </p:nvSpPr>
            <p:spPr bwMode="auto">
              <a:xfrm>
                <a:off x="4942" y="2028"/>
                <a:ext cx="307" cy="533"/>
              </a:xfrm>
              <a:custGeom>
                <a:avLst/>
                <a:gdLst>
                  <a:gd name="T0" fmla="*/ 0 w 307"/>
                  <a:gd name="T1" fmla="*/ 0 h 533"/>
                  <a:gd name="T2" fmla="*/ 44 w 307"/>
                  <a:gd name="T3" fmla="*/ 25 h 533"/>
                  <a:gd name="T4" fmla="*/ 81 w 307"/>
                  <a:gd name="T5" fmla="*/ 47 h 533"/>
                  <a:gd name="T6" fmla="*/ 108 w 307"/>
                  <a:gd name="T7" fmla="*/ 68 h 533"/>
                  <a:gd name="T8" fmla="*/ 131 w 307"/>
                  <a:gd name="T9" fmla="*/ 94 h 533"/>
                  <a:gd name="T10" fmla="*/ 158 w 307"/>
                  <a:gd name="T11" fmla="*/ 123 h 533"/>
                  <a:gd name="T12" fmla="*/ 190 w 307"/>
                  <a:gd name="T13" fmla="*/ 162 h 533"/>
                  <a:gd name="T14" fmla="*/ 212 w 307"/>
                  <a:gd name="T15" fmla="*/ 196 h 533"/>
                  <a:gd name="T16" fmla="*/ 227 w 307"/>
                  <a:gd name="T17" fmla="*/ 232 h 533"/>
                  <a:gd name="T18" fmla="*/ 228 w 307"/>
                  <a:gd name="T19" fmla="*/ 265 h 533"/>
                  <a:gd name="T20" fmla="*/ 229 w 307"/>
                  <a:gd name="T21" fmla="*/ 293 h 533"/>
                  <a:gd name="T22" fmla="*/ 235 w 307"/>
                  <a:gd name="T23" fmla="*/ 323 h 533"/>
                  <a:gd name="T24" fmla="*/ 237 w 307"/>
                  <a:gd name="T25" fmla="*/ 358 h 533"/>
                  <a:gd name="T26" fmla="*/ 245 w 307"/>
                  <a:gd name="T27" fmla="*/ 397 h 533"/>
                  <a:gd name="T28" fmla="*/ 254 w 307"/>
                  <a:gd name="T29" fmla="*/ 431 h 533"/>
                  <a:gd name="T30" fmla="*/ 262 w 307"/>
                  <a:gd name="T31" fmla="*/ 460 h 533"/>
                  <a:gd name="T32" fmla="*/ 276 w 307"/>
                  <a:gd name="T33" fmla="*/ 490 h 533"/>
                  <a:gd name="T34" fmla="*/ 306 w 307"/>
                  <a:gd name="T35" fmla="*/ 532 h 5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533"/>
                  <a:gd name="T56" fmla="*/ 307 w 307"/>
                  <a:gd name="T57" fmla="*/ 533 h 5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533">
                    <a:moveTo>
                      <a:pt x="0" y="0"/>
                    </a:moveTo>
                    <a:lnTo>
                      <a:pt x="44" y="25"/>
                    </a:lnTo>
                    <a:lnTo>
                      <a:pt x="81" y="47"/>
                    </a:lnTo>
                    <a:lnTo>
                      <a:pt x="108" y="68"/>
                    </a:lnTo>
                    <a:lnTo>
                      <a:pt x="131" y="94"/>
                    </a:lnTo>
                    <a:lnTo>
                      <a:pt x="158" y="123"/>
                    </a:lnTo>
                    <a:lnTo>
                      <a:pt x="190" y="162"/>
                    </a:lnTo>
                    <a:lnTo>
                      <a:pt x="212" y="196"/>
                    </a:lnTo>
                    <a:lnTo>
                      <a:pt x="227" y="232"/>
                    </a:lnTo>
                    <a:lnTo>
                      <a:pt x="228" y="265"/>
                    </a:lnTo>
                    <a:lnTo>
                      <a:pt x="229" y="293"/>
                    </a:lnTo>
                    <a:lnTo>
                      <a:pt x="235" y="323"/>
                    </a:lnTo>
                    <a:lnTo>
                      <a:pt x="237" y="358"/>
                    </a:lnTo>
                    <a:lnTo>
                      <a:pt x="245" y="397"/>
                    </a:lnTo>
                    <a:lnTo>
                      <a:pt x="254" y="431"/>
                    </a:lnTo>
                    <a:lnTo>
                      <a:pt x="262" y="460"/>
                    </a:lnTo>
                    <a:lnTo>
                      <a:pt x="276" y="490"/>
                    </a:lnTo>
                    <a:lnTo>
                      <a:pt x="306" y="532"/>
                    </a:lnTo>
                  </a:path>
                </a:pathLst>
              </a:custGeom>
              <a:noFill/>
              <a:ln w="12700" cap="rnd">
                <a:solidFill>
                  <a:srgbClr val="000000"/>
                </a:solidFill>
                <a:round/>
                <a:headEnd type="none" w="sm" len="sm"/>
                <a:tailEnd type="none" w="sm" len="sm"/>
              </a:ln>
            </p:spPr>
            <p:txBody>
              <a:bodyPr/>
              <a:lstStyle/>
              <a:p>
                <a:endParaRPr lang="en-US"/>
              </a:p>
            </p:txBody>
          </p:sp>
          <p:sp>
            <p:nvSpPr>
              <p:cNvPr id="6618" name="Freeform 3"/>
              <p:cNvSpPr>
                <a:spLocks/>
              </p:cNvSpPr>
              <p:nvPr/>
            </p:nvSpPr>
            <p:spPr bwMode="auto">
              <a:xfrm>
                <a:off x="4989" y="2031"/>
                <a:ext cx="265" cy="530"/>
              </a:xfrm>
              <a:custGeom>
                <a:avLst/>
                <a:gdLst>
                  <a:gd name="T0" fmla="*/ 0 w 265"/>
                  <a:gd name="T1" fmla="*/ 0 h 530"/>
                  <a:gd name="T2" fmla="*/ 35 w 265"/>
                  <a:gd name="T3" fmla="*/ 17 h 530"/>
                  <a:gd name="T4" fmla="*/ 64 w 265"/>
                  <a:gd name="T5" fmla="*/ 34 h 530"/>
                  <a:gd name="T6" fmla="*/ 94 w 265"/>
                  <a:gd name="T7" fmla="*/ 57 h 530"/>
                  <a:gd name="T8" fmla="*/ 126 w 265"/>
                  <a:gd name="T9" fmla="*/ 86 h 530"/>
                  <a:gd name="T10" fmla="*/ 168 w 265"/>
                  <a:gd name="T11" fmla="*/ 123 h 530"/>
                  <a:gd name="T12" fmla="*/ 206 w 265"/>
                  <a:gd name="T13" fmla="*/ 156 h 530"/>
                  <a:gd name="T14" fmla="*/ 235 w 265"/>
                  <a:gd name="T15" fmla="*/ 191 h 530"/>
                  <a:gd name="T16" fmla="*/ 254 w 265"/>
                  <a:gd name="T17" fmla="*/ 226 h 530"/>
                  <a:gd name="T18" fmla="*/ 257 w 265"/>
                  <a:gd name="T19" fmla="*/ 259 h 530"/>
                  <a:gd name="T20" fmla="*/ 260 w 265"/>
                  <a:gd name="T21" fmla="*/ 293 h 530"/>
                  <a:gd name="T22" fmla="*/ 260 w 265"/>
                  <a:gd name="T23" fmla="*/ 323 h 530"/>
                  <a:gd name="T24" fmla="*/ 260 w 265"/>
                  <a:gd name="T25" fmla="*/ 362 h 530"/>
                  <a:gd name="T26" fmla="*/ 260 w 265"/>
                  <a:gd name="T27" fmla="*/ 395 h 530"/>
                  <a:gd name="T28" fmla="*/ 258 w 265"/>
                  <a:gd name="T29" fmla="*/ 432 h 530"/>
                  <a:gd name="T30" fmla="*/ 258 w 265"/>
                  <a:gd name="T31" fmla="*/ 461 h 530"/>
                  <a:gd name="T32" fmla="*/ 261 w 265"/>
                  <a:gd name="T33" fmla="*/ 499 h 530"/>
                  <a:gd name="T34" fmla="*/ 264 w 265"/>
                  <a:gd name="T35" fmla="*/ 529 h 5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5"/>
                  <a:gd name="T55" fmla="*/ 0 h 530"/>
                  <a:gd name="T56" fmla="*/ 265 w 265"/>
                  <a:gd name="T57" fmla="*/ 530 h 5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5" h="530">
                    <a:moveTo>
                      <a:pt x="0" y="0"/>
                    </a:moveTo>
                    <a:lnTo>
                      <a:pt x="35" y="17"/>
                    </a:lnTo>
                    <a:lnTo>
                      <a:pt x="64" y="34"/>
                    </a:lnTo>
                    <a:lnTo>
                      <a:pt x="94" y="57"/>
                    </a:lnTo>
                    <a:lnTo>
                      <a:pt x="126" y="86"/>
                    </a:lnTo>
                    <a:lnTo>
                      <a:pt x="168" y="123"/>
                    </a:lnTo>
                    <a:lnTo>
                      <a:pt x="206" y="156"/>
                    </a:lnTo>
                    <a:lnTo>
                      <a:pt x="235" y="191"/>
                    </a:lnTo>
                    <a:lnTo>
                      <a:pt x="254" y="226"/>
                    </a:lnTo>
                    <a:lnTo>
                      <a:pt x="257" y="259"/>
                    </a:lnTo>
                    <a:lnTo>
                      <a:pt x="260" y="293"/>
                    </a:lnTo>
                    <a:lnTo>
                      <a:pt x="260" y="323"/>
                    </a:lnTo>
                    <a:lnTo>
                      <a:pt x="260" y="362"/>
                    </a:lnTo>
                    <a:lnTo>
                      <a:pt x="260" y="395"/>
                    </a:lnTo>
                    <a:lnTo>
                      <a:pt x="258" y="432"/>
                    </a:lnTo>
                    <a:lnTo>
                      <a:pt x="258" y="461"/>
                    </a:lnTo>
                    <a:lnTo>
                      <a:pt x="261" y="499"/>
                    </a:lnTo>
                    <a:lnTo>
                      <a:pt x="264" y="529"/>
                    </a:lnTo>
                  </a:path>
                </a:pathLst>
              </a:custGeom>
              <a:noFill/>
              <a:ln w="12700" cap="rnd">
                <a:solidFill>
                  <a:srgbClr val="000000"/>
                </a:solidFill>
                <a:round/>
                <a:headEnd type="none" w="sm" len="sm"/>
                <a:tailEnd type="none" w="sm" len="sm"/>
              </a:ln>
            </p:spPr>
            <p:txBody>
              <a:bodyPr/>
              <a:lstStyle/>
              <a:p>
                <a:endParaRPr lang="en-US"/>
              </a:p>
            </p:txBody>
          </p:sp>
          <p:sp>
            <p:nvSpPr>
              <p:cNvPr id="6619" name="Line 4"/>
              <p:cNvSpPr>
                <a:spLocks noChangeShapeType="1"/>
              </p:cNvSpPr>
              <p:nvPr/>
            </p:nvSpPr>
            <p:spPr bwMode="auto">
              <a:xfrm>
                <a:off x="5023" y="2356"/>
                <a:ext cx="37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20" name="Line 5"/>
              <p:cNvSpPr>
                <a:spLocks noChangeShapeType="1"/>
              </p:cNvSpPr>
              <p:nvPr/>
            </p:nvSpPr>
            <p:spPr bwMode="auto">
              <a:xfrm>
                <a:off x="5037" y="2391"/>
                <a:ext cx="34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21" name="Line 6"/>
              <p:cNvSpPr>
                <a:spLocks noChangeShapeType="1"/>
              </p:cNvSpPr>
              <p:nvPr/>
            </p:nvSpPr>
            <p:spPr bwMode="auto">
              <a:xfrm>
                <a:off x="5058" y="2428"/>
                <a:ext cx="3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22" name="Line 7"/>
              <p:cNvSpPr>
                <a:spLocks noChangeShapeType="1"/>
              </p:cNvSpPr>
              <p:nvPr/>
            </p:nvSpPr>
            <p:spPr bwMode="auto">
              <a:xfrm>
                <a:off x="5079" y="2461"/>
                <a:ext cx="27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23" name="Line 8"/>
              <p:cNvSpPr>
                <a:spLocks noChangeShapeType="1"/>
              </p:cNvSpPr>
              <p:nvPr/>
            </p:nvSpPr>
            <p:spPr bwMode="auto">
              <a:xfrm>
                <a:off x="5107" y="2494"/>
                <a:ext cx="23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24" name="Line 9"/>
              <p:cNvSpPr>
                <a:spLocks noChangeShapeType="1"/>
              </p:cNvSpPr>
              <p:nvPr/>
            </p:nvSpPr>
            <p:spPr bwMode="auto">
              <a:xfrm>
                <a:off x="5133" y="2520"/>
                <a:ext cx="18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25" name="Line 10"/>
              <p:cNvSpPr>
                <a:spLocks noChangeShapeType="1"/>
              </p:cNvSpPr>
              <p:nvPr/>
            </p:nvSpPr>
            <p:spPr bwMode="auto">
              <a:xfrm>
                <a:off x="5168" y="2543"/>
                <a:ext cx="12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26" name="Freeform 11"/>
              <p:cNvSpPr>
                <a:spLocks/>
              </p:cNvSpPr>
              <p:nvPr/>
            </p:nvSpPr>
            <p:spPr bwMode="auto">
              <a:xfrm>
                <a:off x="4777" y="2165"/>
                <a:ext cx="17" cy="17"/>
              </a:xfrm>
              <a:custGeom>
                <a:avLst/>
                <a:gdLst>
                  <a:gd name="T0" fmla="*/ 16 w 17"/>
                  <a:gd name="T1" fmla="*/ 0 h 17"/>
                  <a:gd name="T2" fmla="*/ 16 w 17"/>
                  <a:gd name="T3" fmla="*/ 16 h 17"/>
                  <a:gd name="T4" fmla="*/ 12 w 17"/>
                  <a:gd name="T5" fmla="*/ 16 h 17"/>
                  <a:gd name="T6" fmla="*/ 0 w 17"/>
                  <a:gd name="T7" fmla="*/ 1 h 17"/>
                  <a:gd name="T8" fmla="*/ 7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16"/>
                    </a:lnTo>
                    <a:lnTo>
                      <a:pt x="12" y="16"/>
                    </a:lnTo>
                    <a:lnTo>
                      <a:pt x="0" y="1"/>
                    </a:lnTo>
                    <a:lnTo>
                      <a:pt x="7" y="0"/>
                    </a:lnTo>
                    <a:lnTo>
                      <a:pt x="16" y="0"/>
                    </a:lnTo>
                  </a:path>
                </a:pathLst>
              </a:custGeom>
              <a:solidFill>
                <a:srgbClr val="008000"/>
              </a:solidFill>
              <a:ln w="12700" cap="rnd">
                <a:solidFill>
                  <a:srgbClr val="000000"/>
                </a:solidFill>
                <a:round/>
                <a:headEnd/>
                <a:tailEnd/>
              </a:ln>
            </p:spPr>
            <p:txBody>
              <a:bodyPr/>
              <a:lstStyle/>
              <a:p>
                <a:endParaRPr lang="en-US"/>
              </a:p>
            </p:txBody>
          </p:sp>
          <p:sp>
            <p:nvSpPr>
              <p:cNvPr id="6627" name="Freeform 12"/>
              <p:cNvSpPr>
                <a:spLocks/>
              </p:cNvSpPr>
              <p:nvPr/>
            </p:nvSpPr>
            <p:spPr bwMode="auto">
              <a:xfrm>
                <a:off x="4766" y="2155"/>
                <a:ext cx="17" cy="17"/>
              </a:xfrm>
              <a:custGeom>
                <a:avLst/>
                <a:gdLst>
                  <a:gd name="T0" fmla="*/ 16 w 17"/>
                  <a:gd name="T1" fmla="*/ 0 h 17"/>
                  <a:gd name="T2" fmla="*/ 0 w 17"/>
                  <a:gd name="T3" fmla="*/ 0 h 17"/>
                  <a:gd name="T4" fmla="*/ 0 w 17"/>
                  <a:gd name="T5" fmla="*/ 16 h 17"/>
                  <a:gd name="T6" fmla="*/ 16 w 17"/>
                  <a:gd name="T7" fmla="*/ 1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3"/>
                    </a:lnTo>
                    <a:lnTo>
                      <a:pt x="16" y="0"/>
                    </a:lnTo>
                  </a:path>
                </a:pathLst>
              </a:custGeom>
              <a:solidFill>
                <a:srgbClr val="008000"/>
              </a:solidFill>
              <a:ln w="12700" cap="rnd">
                <a:solidFill>
                  <a:srgbClr val="000000"/>
                </a:solidFill>
                <a:round/>
                <a:headEnd/>
                <a:tailEnd/>
              </a:ln>
            </p:spPr>
            <p:txBody>
              <a:bodyPr/>
              <a:lstStyle/>
              <a:p>
                <a:endParaRPr lang="en-US"/>
              </a:p>
            </p:txBody>
          </p:sp>
          <p:sp>
            <p:nvSpPr>
              <p:cNvPr id="6628" name="Freeform 13"/>
              <p:cNvSpPr>
                <a:spLocks/>
              </p:cNvSpPr>
              <p:nvPr/>
            </p:nvSpPr>
            <p:spPr bwMode="auto">
              <a:xfrm>
                <a:off x="5141" y="2511"/>
                <a:ext cx="156" cy="49"/>
              </a:xfrm>
              <a:custGeom>
                <a:avLst/>
                <a:gdLst>
                  <a:gd name="T0" fmla="*/ 29 w 156"/>
                  <a:gd name="T1" fmla="*/ 1 h 49"/>
                  <a:gd name="T2" fmla="*/ 41 w 156"/>
                  <a:gd name="T3" fmla="*/ 3 h 49"/>
                  <a:gd name="T4" fmla="*/ 46 w 156"/>
                  <a:gd name="T5" fmla="*/ 3 h 49"/>
                  <a:gd name="T6" fmla="*/ 51 w 156"/>
                  <a:gd name="T7" fmla="*/ 0 h 49"/>
                  <a:gd name="T8" fmla="*/ 57 w 156"/>
                  <a:gd name="T9" fmla="*/ 0 h 49"/>
                  <a:gd name="T10" fmla="*/ 60 w 156"/>
                  <a:gd name="T11" fmla="*/ 0 h 49"/>
                  <a:gd name="T12" fmla="*/ 65 w 156"/>
                  <a:gd name="T13" fmla="*/ 3 h 49"/>
                  <a:gd name="T14" fmla="*/ 68 w 156"/>
                  <a:gd name="T15" fmla="*/ 4 h 49"/>
                  <a:gd name="T16" fmla="*/ 72 w 156"/>
                  <a:gd name="T17" fmla="*/ 4 h 49"/>
                  <a:gd name="T18" fmla="*/ 77 w 156"/>
                  <a:gd name="T19" fmla="*/ 4 h 49"/>
                  <a:gd name="T20" fmla="*/ 82 w 156"/>
                  <a:gd name="T21" fmla="*/ 3 h 49"/>
                  <a:gd name="T22" fmla="*/ 85 w 156"/>
                  <a:gd name="T23" fmla="*/ 1 h 49"/>
                  <a:gd name="T24" fmla="*/ 88 w 156"/>
                  <a:gd name="T25" fmla="*/ 1 h 49"/>
                  <a:gd name="T26" fmla="*/ 94 w 156"/>
                  <a:gd name="T27" fmla="*/ 3 h 49"/>
                  <a:gd name="T28" fmla="*/ 104 w 156"/>
                  <a:gd name="T29" fmla="*/ 3 h 49"/>
                  <a:gd name="T30" fmla="*/ 113 w 156"/>
                  <a:gd name="T31" fmla="*/ 6 h 49"/>
                  <a:gd name="T32" fmla="*/ 119 w 156"/>
                  <a:gd name="T33" fmla="*/ 7 h 49"/>
                  <a:gd name="T34" fmla="*/ 123 w 156"/>
                  <a:gd name="T35" fmla="*/ 8 h 49"/>
                  <a:gd name="T36" fmla="*/ 129 w 156"/>
                  <a:gd name="T37" fmla="*/ 6 h 49"/>
                  <a:gd name="T38" fmla="*/ 135 w 156"/>
                  <a:gd name="T39" fmla="*/ 7 h 49"/>
                  <a:gd name="T40" fmla="*/ 139 w 156"/>
                  <a:gd name="T41" fmla="*/ 8 h 49"/>
                  <a:gd name="T42" fmla="*/ 143 w 156"/>
                  <a:gd name="T43" fmla="*/ 9 h 49"/>
                  <a:gd name="T44" fmla="*/ 148 w 156"/>
                  <a:gd name="T45" fmla="*/ 11 h 49"/>
                  <a:gd name="T46" fmla="*/ 151 w 156"/>
                  <a:gd name="T47" fmla="*/ 14 h 49"/>
                  <a:gd name="T48" fmla="*/ 155 w 156"/>
                  <a:gd name="T49" fmla="*/ 15 h 49"/>
                  <a:gd name="T50" fmla="*/ 155 w 156"/>
                  <a:gd name="T51" fmla="*/ 18 h 49"/>
                  <a:gd name="T52" fmla="*/ 149 w 156"/>
                  <a:gd name="T53" fmla="*/ 19 h 49"/>
                  <a:gd name="T54" fmla="*/ 143 w 156"/>
                  <a:gd name="T55" fmla="*/ 21 h 49"/>
                  <a:gd name="T56" fmla="*/ 139 w 156"/>
                  <a:gd name="T57" fmla="*/ 26 h 49"/>
                  <a:gd name="T58" fmla="*/ 140 w 156"/>
                  <a:gd name="T59" fmla="*/ 28 h 49"/>
                  <a:gd name="T60" fmla="*/ 137 w 156"/>
                  <a:gd name="T61" fmla="*/ 30 h 49"/>
                  <a:gd name="T62" fmla="*/ 134 w 156"/>
                  <a:gd name="T63" fmla="*/ 33 h 49"/>
                  <a:gd name="T64" fmla="*/ 131 w 156"/>
                  <a:gd name="T65" fmla="*/ 33 h 49"/>
                  <a:gd name="T66" fmla="*/ 126 w 156"/>
                  <a:gd name="T67" fmla="*/ 35 h 49"/>
                  <a:gd name="T68" fmla="*/ 135 w 156"/>
                  <a:gd name="T69" fmla="*/ 38 h 49"/>
                  <a:gd name="T70" fmla="*/ 129 w 156"/>
                  <a:gd name="T71" fmla="*/ 41 h 49"/>
                  <a:gd name="T72" fmla="*/ 116 w 156"/>
                  <a:gd name="T73" fmla="*/ 41 h 49"/>
                  <a:gd name="T74" fmla="*/ 108 w 156"/>
                  <a:gd name="T75" fmla="*/ 45 h 49"/>
                  <a:gd name="T76" fmla="*/ 102 w 156"/>
                  <a:gd name="T77" fmla="*/ 48 h 49"/>
                  <a:gd name="T78" fmla="*/ 90 w 156"/>
                  <a:gd name="T79" fmla="*/ 47 h 49"/>
                  <a:gd name="T80" fmla="*/ 79 w 156"/>
                  <a:gd name="T81" fmla="*/ 43 h 49"/>
                  <a:gd name="T82" fmla="*/ 69 w 156"/>
                  <a:gd name="T83" fmla="*/ 42 h 49"/>
                  <a:gd name="T84" fmla="*/ 60 w 156"/>
                  <a:gd name="T85" fmla="*/ 41 h 49"/>
                  <a:gd name="T86" fmla="*/ 55 w 156"/>
                  <a:gd name="T87" fmla="*/ 40 h 49"/>
                  <a:gd name="T88" fmla="*/ 43 w 156"/>
                  <a:gd name="T89" fmla="*/ 35 h 49"/>
                  <a:gd name="T90" fmla="*/ 33 w 156"/>
                  <a:gd name="T91" fmla="*/ 33 h 49"/>
                  <a:gd name="T92" fmla="*/ 26 w 156"/>
                  <a:gd name="T93" fmla="*/ 28 h 49"/>
                  <a:gd name="T94" fmla="*/ 19 w 156"/>
                  <a:gd name="T95" fmla="*/ 26 h 49"/>
                  <a:gd name="T96" fmla="*/ 13 w 156"/>
                  <a:gd name="T97" fmla="*/ 21 h 49"/>
                  <a:gd name="T98" fmla="*/ 5 w 156"/>
                  <a:gd name="T99" fmla="*/ 18 h 49"/>
                  <a:gd name="T100" fmla="*/ 1 w 156"/>
                  <a:gd name="T101" fmla="*/ 14 h 49"/>
                  <a:gd name="T102" fmla="*/ 4 w 156"/>
                  <a:gd name="T103" fmla="*/ 11 h 49"/>
                  <a:gd name="T104" fmla="*/ 7 w 156"/>
                  <a:gd name="T105" fmla="*/ 6 h 49"/>
                  <a:gd name="T106" fmla="*/ 11 w 156"/>
                  <a:gd name="T107" fmla="*/ 3 h 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49"/>
                  <a:gd name="T164" fmla="*/ 156 w 156"/>
                  <a:gd name="T165" fmla="*/ 49 h 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49">
                    <a:moveTo>
                      <a:pt x="13" y="1"/>
                    </a:moveTo>
                    <a:lnTo>
                      <a:pt x="29" y="1"/>
                    </a:lnTo>
                    <a:lnTo>
                      <a:pt x="35" y="3"/>
                    </a:lnTo>
                    <a:lnTo>
                      <a:pt x="41" y="3"/>
                    </a:lnTo>
                    <a:lnTo>
                      <a:pt x="43" y="4"/>
                    </a:lnTo>
                    <a:lnTo>
                      <a:pt x="46" y="3"/>
                    </a:lnTo>
                    <a:lnTo>
                      <a:pt x="49" y="1"/>
                    </a:lnTo>
                    <a:lnTo>
                      <a:pt x="51" y="0"/>
                    </a:lnTo>
                    <a:lnTo>
                      <a:pt x="55" y="0"/>
                    </a:lnTo>
                    <a:lnTo>
                      <a:pt x="57" y="0"/>
                    </a:lnTo>
                    <a:lnTo>
                      <a:pt x="58" y="0"/>
                    </a:lnTo>
                    <a:lnTo>
                      <a:pt x="60" y="0"/>
                    </a:lnTo>
                    <a:lnTo>
                      <a:pt x="65" y="3"/>
                    </a:lnTo>
                    <a:lnTo>
                      <a:pt x="66" y="4"/>
                    </a:lnTo>
                    <a:lnTo>
                      <a:pt x="68" y="4"/>
                    </a:lnTo>
                    <a:lnTo>
                      <a:pt x="71" y="4"/>
                    </a:lnTo>
                    <a:lnTo>
                      <a:pt x="72" y="4"/>
                    </a:lnTo>
                    <a:lnTo>
                      <a:pt x="76" y="4"/>
                    </a:lnTo>
                    <a:lnTo>
                      <a:pt x="77" y="4"/>
                    </a:lnTo>
                    <a:lnTo>
                      <a:pt x="80" y="4"/>
                    </a:lnTo>
                    <a:lnTo>
                      <a:pt x="82" y="3"/>
                    </a:lnTo>
                    <a:lnTo>
                      <a:pt x="83" y="1"/>
                    </a:lnTo>
                    <a:lnTo>
                      <a:pt x="85" y="1"/>
                    </a:lnTo>
                    <a:lnTo>
                      <a:pt x="87" y="1"/>
                    </a:lnTo>
                    <a:lnTo>
                      <a:pt x="88" y="1"/>
                    </a:lnTo>
                    <a:lnTo>
                      <a:pt x="91" y="1"/>
                    </a:lnTo>
                    <a:lnTo>
                      <a:pt x="94" y="3"/>
                    </a:lnTo>
                    <a:lnTo>
                      <a:pt x="98" y="3"/>
                    </a:lnTo>
                    <a:lnTo>
                      <a:pt x="104" y="3"/>
                    </a:lnTo>
                    <a:lnTo>
                      <a:pt x="110" y="6"/>
                    </a:lnTo>
                    <a:lnTo>
                      <a:pt x="113" y="6"/>
                    </a:lnTo>
                    <a:lnTo>
                      <a:pt x="116" y="6"/>
                    </a:lnTo>
                    <a:lnTo>
                      <a:pt x="119" y="7"/>
                    </a:lnTo>
                    <a:lnTo>
                      <a:pt x="121" y="7"/>
                    </a:lnTo>
                    <a:lnTo>
                      <a:pt x="123" y="8"/>
                    </a:lnTo>
                    <a:lnTo>
                      <a:pt x="127" y="7"/>
                    </a:lnTo>
                    <a:lnTo>
                      <a:pt x="129" y="6"/>
                    </a:lnTo>
                    <a:lnTo>
                      <a:pt x="132" y="6"/>
                    </a:lnTo>
                    <a:lnTo>
                      <a:pt x="135" y="7"/>
                    </a:lnTo>
                    <a:lnTo>
                      <a:pt x="139" y="8"/>
                    </a:lnTo>
                    <a:lnTo>
                      <a:pt x="140" y="8"/>
                    </a:lnTo>
                    <a:lnTo>
                      <a:pt x="143" y="9"/>
                    </a:lnTo>
                    <a:lnTo>
                      <a:pt x="144" y="11"/>
                    </a:lnTo>
                    <a:lnTo>
                      <a:pt x="148" y="11"/>
                    </a:lnTo>
                    <a:lnTo>
                      <a:pt x="149" y="12"/>
                    </a:lnTo>
                    <a:lnTo>
                      <a:pt x="151" y="14"/>
                    </a:lnTo>
                    <a:lnTo>
                      <a:pt x="152" y="14"/>
                    </a:lnTo>
                    <a:lnTo>
                      <a:pt x="155" y="15"/>
                    </a:lnTo>
                    <a:lnTo>
                      <a:pt x="155" y="16"/>
                    </a:lnTo>
                    <a:lnTo>
                      <a:pt x="155" y="18"/>
                    </a:lnTo>
                    <a:lnTo>
                      <a:pt x="152" y="19"/>
                    </a:lnTo>
                    <a:lnTo>
                      <a:pt x="149" y="19"/>
                    </a:lnTo>
                    <a:lnTo>
                      <a:pt x="147" y="21"/>
                    </a:lnTo>
                    <a:lnTo>
                      <a:pt x="143" y="21"/>
                    </a:lnTo>
                    <a:lnTo>
                      <a:pt x="140" y="23"/>
                    </a:lnTo>
                    <a:lnTo>
                      <a:pt x="139" y="26"/>
                    </a:lnTo>
                    <a:lnTo>
                      <a:pt x="140" y="28"/>
                    </a:lnTo>
                    <a:lnTo>
                      <a:pt x="137" y="30"/>
                    </a:lnTo>
                    <a:lnTo>
                      <a:pt x="135" y="31"/>
                    </a:lnTo>
                    <a:lnTo>
                      <a:pt x="134" y="33"/>
                    </a:lnTo>
                    <a:lnTo>
                      <a:pt x="132" y="33"/>
                    </a:lnTo>
                    <a:lnTo>
                      <a:pt x="131" y="33"/>
                    </a:lnTo>
                    <a:lnTo>
                      <a:pt x="127" y="34"/>
                    </a:lnTo>
                    <a:lnTo>
                      <a:pt x="126" y="35"/>
                    </a:lnTo>
                    <a:lnTo>
                      <a:pt x="124" y="37"/>
                    </a:lnTo>
                    <a:lnTo>
                      <a:pt x="135" y="38"/>
                    </a:lnTo>
                    <a:lnTo>
                      <a:pt x="134" y="41"/>
                    </a:lnTo>
                    <a:lnTo>
                      <a:pt x="129" y="41"/>
                    </a:lnTo>
                    <a:lnTo>
                      <a:pt x="123" y="41"/>
                    </a:lnTo>
                    <a:lnTo>
                      <a:pt x="116" y="41"/>
                    </a:lnTo>
                    <a:lnTo>
                      <a:pt x="112" y="42"/>
                    </a:lnTo>
                    <a:lnTo>
                      <a:pt x="108" y="45"/>
                    </a:lnTo>
                    <a:lnTo>
                      <a:pt x="108" y="48"/>
                    </a:lnTo>
                    <a:lnTo>
                      <a:pt x="102" y="48"/>
                    </a:lnTo>
                    <a:lnTo>
                      <a:pt x="98" y="48"/>
                    </a:lnTo>
                    <a:lnTo>
                      <a:pt x="90" y="47"/>
                    </a:lnTo>
                    <a:lnTo>
                      <a:pt x="85" y="45"/>
                    </a:lnTo>
                    <a:lnTo>
                      <a:pt x="79" y="43"/>
                    </a:lnTo>
                    <a:lnTo>
                      <a:pt x="76" y="43"/>
                    </a:lnTo>
                    <a:lnTo>
                      <a:pt x="69" y="42"/>
                    </a:lnTo>
                    <a:lnTo>
                      <a:pt x="65" y="42"/>
                    </a:lnTo>
                    <a:lnTo>
                      <a:pt x="60" y="41"/>
                    </a:lnTo>
                    <a:lnTo>
                      <a:pt x="57" y="40"/>
                    </a:lnTo>
                    <a:lnTo>
                      <a:pt x="55" y="40"/>
                    </a:lnTo>
                    <a:lnTo>
                      <a:pt x="49" y="38"/>
                    </a:lnTo>
                    <a:lnTo>
                      <a:pt x="43" y="35"/>
                    </a:lnTo>
                    <a:lnTo>
                      <a:pt x="36" y="34"/>
                    </a:lnTo>
                    <a:lnTo>
                      <a:pt x="33" y="33"/>
                    </a:lnTo>
                    <a:lnTo>
                      <a:pt x="30" y="30"/>
                    </a:lnTo>
                    <a:lnTo>
                      <a:pt x="26" y="28"/>
                    </a:lnTo>
                    <a:lnTo>
                      <a:pt x="22" y="28"/>
                    </a:lnTo>
                    <a:lnTo>
                      <a:pt x="19" y="26"/>
                    </a:lnTo>
                    <a:lnTo>
                      <a:pt x="16" y="23"/>
                    </a:lnTo>
                    <a:lnTo>
                      <a:pt x="13" y="21"/>
                    </a:lnTo>
                    <a:lnTo>
                      <a:pt x="10" y="21"/>
                    </a:lnTo>
                    <a:lnTo>
                      <a:pt x="5" y="18"/>
                    </a:lnTo>
                    <a:lnTo>
                      <a:pt x="2" y="15"/>
                    </a:lnTo>
                    <a:lnTo>
                      <a:pt x="1" y="14"/>
                    </a:lnTo>
                    <a:lnTo>
                      <a:pt x="0" y="12"/>
                    </a:lnTo>
                    <a:lnTo>
                      <a:pt x="4" y="11"/>
                    </a:lnTo>
                    <a:lnTo>
                      <a:pt x="1" y="7"/>
                    </a:lnTo>
                    <a:lnTo>
                      <a:pt x="7" y="6"/>
                    </a:lnTo>
                    <a:lnTo>
                      <a:pt x="4" y="4"/>
                    </a:lnTo>
                    <a:lnTo>
                      <a:pt x="11" y="3"/>
                    </a:lnTo>
                    <a:lnTo>
                      <a:pt x="13" y="1"/>
                    </a:lnTo>
                  </a:path>
                </a:pathLst>
              </a:custGeom>
              <a:solidFill>
                <a:srgbClr val="008000"/>
              </a:solidFill>
              <a:ln w="12700" cap="rnd">
                <a:solidFill>
                  <a:srgbClr val="000000"/>
                </a:solidFill>
                <a:round/>
                <a:headEnd/>
                <a:tailEnd/>
              </a:ln>
            </p:spPr>
            <p:txBody>
              <a:bodyPr/>
              <a:lstStyle/>
              <a:p>
                <a:endParaRPr lang="en-US"/>
              </a:p>
            </p:txBody>
          </p:sp>
          <p:sp>
            <p:nvSpPr>
              <p:cNvPr id="6629" name="Freeform 14"/>
              <p:cNvSpPr>
                <a:spLocks/>
              </p:cNvSpPr>
              <p:nvPr/>
            </p:nvSpPr>
            <p:spPr bwMode="auto">
              <a:xfrm>
                <a:off x="5345" y="2406"/>
                <a:ext cx="17" cy="26"/>
              </a:xfrm>
              <a:custGeom>
                <a:avLst/>
                <a:gdLst>
                  <a:gd name="T0" fmla="*/ 5 w 17"/>
                  <a:gd name="T1" fmla="*/ 0 h 26"/>
                  <a:gd name="T2" fmla="*/ 5 w 17"/>
                  <a:gd name="T3" fmla="*/ 0 h 26"/>
                  <a:gd name="T4" fmla="*/ 8 w 17"/>
                  <a:gd name="T5" fmla="*/ 2 h 26"/>
                  <a:gd name="T6" fmla="*/ 8 w 17"/>
                  <a:gd name="T7" fmla="*/ 10 h 26"/>
                  <a:gd name="T8" fmla="*/ 10 w 17"/>
                  <a:gd name="T9" fmla="*/ 10 h 26"/>
                  <a:gd name="T10" fmla="*/ 10 w 17"/>
                  <a:gd name="T11" fmla="*/ 12 h 26"/>
                  <a:gd name="T12" fmla="*/ 11 w 17"/>
                  <a:gd name="T13" fmla="*/ 13 h 26"/>
                  <a:gd name="T14" fmla="*/ 11 w 17"/>
                  <a:gd name="T15" fmla="*/ 14 h 26"/>
                  <a:gd name="T16" fmla="*/ 13 w 17"/>
                  <a:gd name="T17" fmla="*/ 13 h 26"/>
                  <a:gd name="T18" fmla="*/ 16 w 17"/>
                  <a:gd name="T19" fmla="*/ 12 h 26"/>
                  <a:gd name="T20" fmla="*/ 16 w 17"/>
                  <a:gd name="T21" fmla="*/ 13 h 26"/>
                  <a:gd name="T22" fmla="*/ 16 w 17"/>
                  <a:gd name="T23" fmla="*/ 14 h 26"/>
                  <a:gd name="T24" fmla="*/ 13 w 17"/>
                  <a:gd name="T25" fmla="*/ 15 h 26"/>
                  <a:gd name="T26" fmla="*/ 13 w 17"/>
                  <a:gd name="T27" fmla="*/ 17 h 26"/>
                  <a:gd name="T28" fmla="*/ 11 w 17"/>
                  <a:gd name="T29" fmla="*/ 18 h 26"/>
                  <a:gd name="T30" fmla="*/ 10 w 17"/>
                  <a:gd name="T31" fmla="*/ 18 h 26"/>
                  <a:gd name="T32" fmla="*/ 8 w 17"/>
                  <a:gd name="T33" fmla="*/ 19 h 26"/>
                  <a:gd name="T34" fmla="*/ 8 w 17"/>
                  <a:gd name="T35" fmla="*/ 21 h 26"/>
                  <a:gd name="T36" fmla="*/ 8 w 17"/>
                  <a:gd name="T37" fmla="*/ 22 h 26"/>
                  <a:gd name="T38" fmla="*/ 8 w 17"/>
                  <a:gd name="T39" fmla="*/ 24 h 26"/>
                  <a:gd name="T40" fmla="*/ 7 w 17"/>
                  <a:gd name="T41" fmla="*/ 25 h 26"/>
                  <a:gd name="T42" fmla="*/ 5 w 17"/>
                  <a:gd name="T43" fmla="*/ 25 h 26"/>
                  <a:gd name="T44" fmla="*/ 5 w 17"/>
                  <a:gd name="T45" fmla="*/ 25 h 26"/>
                  <a:gd name="T46" fmla="*/ 5 w 17"/>
                  <a:gd name="T47" fmla="*/ 25 h 26"/>
                  <a:gd name="T48" fmla="*/ 0 w 17"/>
                  <a:gd name="T49" fmla="*/ 25 h 26"/>
                  <a:gd name="T50" fmla="*/ 0 w 17"/>
                  <a:gd name="T51" fmla="*/ 24 h 26"/>
                  <a:gd name="T52" fmla="*/ 0 w 17"/>
                  <a:gd name="T53" fmla="*/ 22 h 26"/>
                  <a:gd name="T54" fmla="*/ 2 w 17"/>
                  <a:gd name="T55" fmla="*/ 22 h 26"/>
                  <a:gd name="T56" fmla="*/ 5 w 17"/>
                  <a:gd name="T57" fmla="*/ 19 h 26"/>
                  <a:gd name="T58" fmla="*/ 5 w 17"/>
                  <a:gd name="T59" fmla="*/ 19 h 26"/>
                  <a:gd name="T60" fmla="*/ 2 w 17"/>
                  <a:gd name="T61" fmla="*/ 18 h 26"/>
                  <a:gd name="T62" fmla="*/ 0 w 17"/>
                  <a:gd name="T63" fmla="*/ 18 h 26"/>
                  <a:gd name="T64" fmla="*/ 0 w 17"/>
                  <a:gd name="T65" fmla="*/ 18 h 26"/>
                  <a:gd name="T66" fmla="*/ 0 w 17"/>
                  <a:gd name="T67" fmla="*/ 17 h 26"/>
                  <a:gd name="T68" fmla="*/ 0 w 17"/>
                  <a:gd name="T69" fmla="*/ 17 h 26"/>
                  <a:gd name="T70" fmla="*/ 0 w 17"/>
                  <a:gd name="T71" fmla="*/ 15 h 26"/>
                  <a:gd name="T72" fmla="*/ 0 w 17"/>
                  <a:gd name="T73" fmla="*/ 15 h 26"/>
                  <a:gd name="T74" fmla="*/ 0 w 17"/>
                  <a:gd name="T75" fmla="*/ 15 h 26"/>
                  <a:gd name="T76" fmla="*/ 2 w 17"/>
                  <a:gd name="T77" fmla="*/ 14 h 26"/>
                  <a:gd name="T78" fmla="*/ 5 w 17"/>
                  <a:gd name="T79" fmla="*/ 14 h 26"/>
                  <a:gd name="T80" fmla="*/ 5 w 17"/>
                  <a:gd name="T81" fmla="*/ 10 h 26"/>
                  <a:gd name="T82" fmla="*/ 5 w 17"/>
                  <a:gd name="T83" fmla="*/ 9 h 26"/>
                  <a:gd name="T84" fmla="*/ 2 w 17"/>
                  <a:gd name="T85" fmla="*/ 9 h 26"/>
                  <a:gd name="T86" fmla="*/ 2 w 17"/>
                  <a:gd name="T87" fmla="*/ 6 h 26"/>
                  <a:gd name="T88" fmla="*/ 2 w 17"/>
                  <a:gd name="T89" fmla="*/ 3 h 26"/>
                  <a:gd name="T90" fmla="*/ 2 w 17"/>
                  <a:gd name="T91" fmla="*/ 2 h 26"/>
                  <a:gd name="T92" fmla="*/ 5 w 17"/>
                  <a:gd name="T93" fmla="*/ 0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
                  <a:gd name="T142" fmla="*/ 0 h 26"/>
                  <a:gd name="T143" fmla="*/ 17 w 17"/>
                  <a:gd name="T144" fmla="*/ 26 h 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 h="26">
                    <a:moveTo>
                      <a:pt x="5" y="0"/>
                    </a:moveTo>
                    <a:lnTo>
                      <a:pt x="5" y="0"/>
                    </a:lnTo>
                    <a:lnTo>
                      <a:pt x="8" y="2"/>
                    </a:lnTo>
                    <a:lnTo>
                      <a:pt x="8" y="10"/>
                    </a:lnTo>
                    <a:lnTo>
                      <a:pt x="10" y="10"/>
                    </a:lnTo>
                    <a:lnTo>
                      <a:pt x="10" y="12"/>
                    </a:lnTo>
                    <a:lnTo>
                      <a:pt x="11" y="13"/>
                    </a:lnTo>
                    <a:lnTo>
                      <a:pt x="11" y="14"/>
                    </a:lnTo>
                    <a:lnTo>
                      <a:pt x="13" y="13"/>
                    </a:lnTo>
                    <a:lnTo>
                      <a:pt x="16" y="12"/>
                    </a:lnTo>
                    <a:lnTo>
                      <a:pt x="16" y="13"/>
                    </a:lnTo>
                    <a:lnTo>
                      <a:pt x="16" y="14"/>
                    </a:lnTo>
                    <a:lnTo>
                      <a:pt x="13" y="15"/>
                    </a:lnTo>
                    <a:lnTo>
                      <a:pt x="13" y="17"/>
                    </a:lnTo>
                    <a:lnTo>
                      <a:pt x="11" y="18"/>
                    </a:lnTo>
                    <a:lnTo>
                      <a:pt x="10" y="18"/>
                    </a:lnTo>
                    <a:lnTo>
                      <a:pt x="8" y="19"/>
                    </a:lnTo>
                    <a:lnTo>
                      <a:pt x="8" y="21"/>
                    </a:lnTo>
                    <a:lnTo>
                      <a:pt x="8" y="22"/>
                    </a:lnTo>
                    <a:lnTo>
                      <a:pt x="8" y="24"/>
                    </a:lnTo>
                    <a:lnTo>
                      <a:pt x="7" y="25"/>
                    </a:lnTo>
                    <a:lnTo>
                      <a:pt x="5" y="25"/>
                    </a:lnTo>
                    <a:lnTo>
                      <a:pt x="0" y="25"/>
                    </a:lnTo>
                    <a:lnTo>
                      <a:pt x="0" y="24"/>
                    </a:lnTo>
                    <a:lnTo>
                      <a:pt x="0" y="22"/>
                    </a:lnTo>
                    <a:lnTo>
                      <a:pt x="2" y="22"/>
                    </a:lnTo>
                    <a:lnTo>
                      <a:pt x="5" y="19"/>
                    </a:lnTo>
                    <a:lnTo>
                      <a:pt x="2" y="18"/>
                    </a:lnTo>
                    <a:lnTo>
                      <a:pt x="0" y="18"/>
                    </a:lnTo>
                    <a:lnTo>
                      <a:pt x="0" y="17"/>
                    </a:lnTo>
                    <a:lnTo>
                      <a:pt x="0" y="15"/>
                    </a:lnTo>
                    <a:lnTo>
                      <a:pt x="2" y="14"/>
                    </a:lnTo>
                    <a:lnTo>
                      <a:pt x="5" y="14"/>
                    </a:lnTo>
                    <a:lnTo>
                      <a:pt x="5" y="10"/>
                    </a:lnTo>
                    <a:lnTo>
                      <a:pt x="5" y="9"/>
                    </a:lnTo>
                    <a:lnTo>
                      <a:pt x="2" y="9"/>
                    </a:lnTo>
                    <a:lnTo>
                      <a:pt x="2" y="6"/>
                    </a:lnTo>
                    <a:lnTo>
                      <a:pt x="2" y="3"/>
                    </a:lnTo>
                    <a:lnTo>
                      <a:pt x="2" y="2"/>
                    </a:lnTo>
                    <a:lnTo>
                      <a:pt x="5" y="0"/>
                    </a:lnTo>
                  </a:path>
                </a:pathLst>
              </a:custGeom>
              <a:solidFill>
                <a:srgbClr val="008000"/>
              </a:solidFill>
              <a:ln w="12700" cap="rnd">
                <a:solidFill>
                  <a:srgbClr val="000000"/>
                </a:solidFill>
                <a:round/>
                <a:headEnd/>
                <a:tailEnd/>
              </a:ln>
            </p:spPr>
            <p:txBody>
              <a:bodyPr/>
              <a:lstStyle/>
              <a:p>
                <a:endParaRPr lang="en-US"/>
              </a:p>
            </p:txBody>
          </p:sp>
          <p:sp>
            <p:nvSpPr>
              <p:cNvPr id="6630" name="Freeform 15"/>
              <p:cNvSpPr>
                <a:spLocks/>
              </p:cNvSpPr>
              <p:nvPr/>
            </p:nvSpPr>
            <p:spPr bwMode="auto">
              <a:xfrm>
                <a:off x="5314" y="2427"/>
                <a:ext cx="30" cy="22"/>
              </a:xfrm>
              <a:custGeom>
                <a:avLst/>
                <a:gdLst>
                  <a:gd name="T0" fmla="*/ 19 w 30"/>
                  <a:gd name="T1" fmla="*/ 0 h 22"/>
                  <a:gd name="T2" fmla="*/ 24 w 30"/>
                  <a:gd name="T3" fmla="*/ 0 h 22"/>
                  <a:gd name="T4" fmla="*/ 29 w 30"/>
                  <a:gd name="T5" fmla="*/ 6 h 22"/>
                  <a:gd name="T6" fmla="*/ 22 w 30"/>
                  <a:gd name="T7" fmla="*/ 11 h 22"/>
                  <a:gd name="T8" fmla="*/ 22 w 30"/>
                  <a:gd name="T9" fmla="*/ 13 h 22"/>
                  <a:gd name="T10" fmla="*/ 22 w 30"/>
                  <a:gd name="T11" fmla="*/ 13 h 22"/>
                  <a:gd name="T12" fmla="*/ 19 w 30"/>
                  <a:gd name="T13" fmla="*/ 13 h 22"/>
                  <a:gd name="T14" fmla="*/ 15 w 30"/>
                  <a:gd name="T15" fmla="*/ 16 h 22"/>
                  <a:gd name="T16" fmla="*/ 11 w 30"/>
                  <a:gd name="T17" fmla="*/ 19 h 22"/>
                  <a:gd name="T18" fmla="*/ 8 w 30"/>
                  <a:gd name="T19" fmla="*/ 21 h 22"/>
                  <a:gd name="T20" fmla="*/ 8 w 30"/>
                  <a:gd name="T21" fmla="*/ 19 h 22"/>
                  <a:gd name="T22" fmla="*/ 3 w 30"/>
                  <a:gd name="T23" fmla="*/ 19 h 22"/>
                  <a:gd name="T24" fmla="*/ 2 w 30"/>
                  <a:gd name="T25" fmla="*/ 19 h 22"/>
                  <a:gd name="T26" fmla="*/ 0 w 30"/>
                  <a:gd name="T27" fmla="*/ 19 h 22"/>
                  <a:gd name="T28" fmla="*/ 3 w 30"/>
                  <a:gd name="T29" fmla="*/ 16 h 22"/>
                  <a:gd name="T30" fmla="*/ 5 w 30"/>
                  <a:gd name="T31" fmla="*/ 14 h 22"/>
                  <a:gd name="T32" fmla="*/ 6 w 30"/>
                  <a:gd name="T33" fmla="*/ 14 h 22"/>
                  <a:gd name="T34" fmla="*/ 9 w 30"/>
                  <a:gd name="T35" fmla="*/ 11 h 22"/>
                  <a:gd name="T36" fmla="*/ 11 w 30"/>
                  <a:gd name="T37" fmla="*/ 11 h 22"/>
                  <a:gd name="T38" fmla="*/ 11 w 30"/>
                  <a:gd name="T39" fmla="*/ 11 h 22"/>
                  <a:gd name="T40" fmla="*/ 13 w 30"/>
                  <a:gd name="T41" fmla="*/ 11 h 22"/>
                  <a:gd name="T42" fmla="*/ 15 w 30"/>
                  <a:gd name="T43" fmla="*/ 11 h 22"/>
                  <a:gd name="T44" fmla="*/ 15 w 30"/>
                  <a:gd name="T45" fmla="*/ 7 h 22"/>
                  <a:gd name="T46" fmla="*/ 15 w 30"/>
                  <a:gd name="T47" fmla="*/ 7 h 22"/>
                  <a:gd name="T48" fmla="*/ 16 w 30"/>
                  <a:gd name="T49" fmla="*/ 5 h 22"/>
                  <a:gd name="T50" fmla="*/ 17 w 30"/>
                  <a:gd name="T51" fmla="*/ 6 h 22"/>
                  <a:gd name="T52" fmla="*/ 20 w 30"/>
                  <a:gd name="T53" fmla="*/ 5 h 22"/>
                  <a:gd name="T54" fmla="*/ 19 w 30"/>
                  <a:gd name="T55" fmla="*/ 0 h 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
                  <a:gd name="T85" fmla="*/ 0 h 22"/>
                  <a:gd name="T86" fmla="*/ 30 w 30"/>
                  <a:gd name="T87" fmla="*/ 22 h 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 h="22">
                    <a:moveTo>
                      <a:pt x="19" y="0"/>
                    </a:moveTo>
                    <a:lnTo>
                      <a:pt x="24" y="0"/>
                    </a:lnTo>
                    <a:lnTo>
                      <a:pt x="29" y="6"/>
                    </a:lnTo>
                    <a:lnTo>
                      <a:pt x="22" y="11"/>
                    </a:lnTo>
                    <a:lnTo>
                      <a:pt x="22" y="13"/>
                    </a:lnTo>
                    <a:lnTo>
                      <a:pt x="19" y="13"/>
                    </a:lnTo>
                    <a:lnTo>
                      <a:pt x="15" y="16"/>
                    </a:lnTo>
                    <a:lnTo>
                      <a:pt x="11" y="19"/>
                    </a:lnTo>
                    <a:lnTo>
                      <a:pt x="8" y="21"/>
                    </a:lnTo>
                    <a:lnTo>
                      <a:pt x="8" y="19"/>
                    </a:lnTo>
                    <a:lnTo>
                      <a:pt x="3" y="19"/>
                    </a:lnTo>
                    <a:lnTo>
                      <a:pt x="2" y="19"/>
                    </a:lnTo>
                    <a:lnTo>
                      <a:pt x="0" y="19"/>
                    </a:lnTo>
                    <a:lnTo>
                      <a:pt x="3" y="16"/>
                    </a:lnTo>
                    <a:lnTo>
                      <a:pt x="5" y="14"/>
                    </a:lnTo>
                    <a:lnTo>
                      <a:pt x="6" y="14"/>
                    </a:lnTo>
                    <a:lnTo>
                      <a:pt x="9" y="11"/>
                    </a:lnTo>
                    <a:lnTo>
                      <a:pt x="11" y="11"/>
                    </a:lnTo>
                    <a:lnTo>
                      <a:pt x="13" y="11"/>
                    </a:lnTo>
                    <a:lnTo>
                      <a:pt x="15" y="11"/>
                    </a:lnTo>
                    <a:lnTo>
                      <a:pt x="15" y="7"/>
                    </a:lnTo>
                    <a:lnTo>
                      <a:pt x="16" y="5"/>
                    </a:lnTo>
                    <a:lnTo>
                      <a:pt x="17" y="6"/>
                    </a:lnTo>
                    <a:lnTo>
                      <a:pt x="20" y="5"/>
                    </a:lnTo>
                    <a:lnTo>
                      <a:pt x="19" y="0"/>
                    </a:lnTo>
                  </a:path>
                </a:pathLst>
              </a:custGeom>
              <a:solidFill>
                <a:srgbClr val="008000"/>
              </a:solidFill>
              <a:ln w="12700" cap="rnd">
                <a:solidFill>
                  <a:srgbClr val="000000"/>
                </a:solidFill>
                <a:round/>
                <a:headEnd/>
                <a:tailEnd/>
              </a:ln>
            </p:spPr>
            <p:txBody>
              <a:bodyPr/>
              <a:lstStyle/>
              <a:p>
                <a:endParaRPr lang="en-US"/>
              </a:p>
            </p:txBody>
          </p:sp>
          <p:sp>
            <p:nvSpPr>
              <p:cNvPr id="6631" name="Freeform 16"/>
              <p:cNvSpPr>
                <a:spLocks/>
              </p:cNvSpPr>
              <p:nvPr/>
            </p:nvSpPr>
            <p:spPr bwMode="auto">
              <a:xfrm>
                <a:off x="5259" y="2428"/>
                <a:ext cx="17" cy="17"/>
              </a:xfrm>
              <a:custGeom>
                <a:avLst/>
                <a:gdLst>
                  <a:gd name="T0" fmla="*/ 0 w 17"/>
                  <a:gd name="T1" fmla="*/ 0 h 17"/>
                  <a:gd name="T2" fmla="*/ 0 w 17"/>
                  <a:gd name="T3" fmla="*/ 0 h 17"/>
                  <a:gd name="T4" fmla="*/ 5 w 17"/>
                  <a:gd name="T5" fmla="*/ 0 h 17"/>
                  <a:gd name="T6" fmla="*/ 16 w 17"/>
                  <a:gd name="T7" fmla="*/ 0 h 17"/>
                  <a:gd name="T8" fmla="*/ 11 w 17"/>
                  <a:gd name="T9" fmla="*/ 3 h 17"/>
                  <a:gd name="T10" fmla="*/ 16 w 17"/>
                  <a:gd name="T11" fmla="*/ 4 h 17"/>
                  <a:gd name="T12" fmla="*/ 11 w 17"/>
                  <a:gd name="T13" fmla="*/ 4 h 17"/>
                  <a:gd name="T14" fmla="*/ 10 w 17"/>
                  <a:gd name="T15" fmla="*/ 7 h 17"/>
                  <a:gd name="T16" fmla="*/ 10 w 17"/>
                  <a:gd name="T17" fmla="*/ 7 h 17"/>
                  <a:gd name="T18" fmla="*/ 10 w 17"/>
                  <a:gd name="T19" fmla="*/ 16 h 17"/>
                  <a:gd name="T20" fmla="*/ 5 w 17"/>
                  <a:gd name="T21" fmla="*/ 16 h 17"/>
                  <a:gd name="T22" fmla="*/ 0 w 17"/>
                  <a:gd name="T23" fmla="*/ 11 h 17"/>
                  <a:gd name="T24" fmla="*/ 0 w 17"/>
                  <a:gd name="T25" fmla="*/ 7 h 17"/>
                  <a:gd name="T26" fmla="*/ 0 w 17"/>
                  <a:gd name="T27" fmla="*/ 4 h 17"/>
                  <a:gd name="T28" fmla="*/ 0 w 17"/>
                  <a:gd name="T29" fmla="*/ 3 h 17"/>
                  <a:gd name="T30" fmla="*/ 0 w 17"/>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0" y="0"/>
                    </a:moveTo>
                    <a:lnTo>
                      <a:pt x="0" y="0"/>
                    </a:lnTo>
                    <a:lnTo>
                      <a:pt x="5" y="0"/>
                    </a:lnTo>
                    <a:lnTo>
                      <a:pt x="16" y="0"/>
                    </a:lnTo>
                    <a:lnTo>
                      <a:pt x="11" y="3"/>
                    </a:lnTo>
                    <a:lnTo>
                      <a:pt x="16" y="4"/>
                    </a:lnTo>
                    <a:lnTo>
                      <a:pt x="11" y="4"/>
                    </a:lnTo>
                    <a:lnTo>
                      <a:pt x="10" y="7"/>
                    </a:lnTo>
                    <a:lnTo>
                      <a:pt x="10" y="16"/>
                    </a:lnTo>
                    <a:lnTo>
                      <a:pt x="5" y="16"/>
                    </a:lnTo>
                    <a:lnTo>
                      <a:pt x="0" y="11"/>
                    </a:lnTo>
                    <a:lnTo>
                      <a:pt x="0" y="7"/>
                    </a:lnTo>
                    <a:lnTo>
                      <a:pt x="0" y="4"/>
                    </a:lnTo>
                    <a:lnTo>
                      <a:pt x="0" y="3"/>
                    </a:lnTo>
                    <a:lnTo>
                      <a:pt x="0" y="0"/>
                    </a:lnTo>
                  </a:path>
                </a:pathLst>
              </a:custGeom>
              <a:solidFill>
                <a:srgbClr val="008000"/>
              </a:solidFill>
              <a:ln w="12700" cap="rnd">
                <a:solidFill>
                  <a:srgbClr val="000000"/>
                </a:solidFill>
                <a:round/>
                <a:headEnd/>
                <a:tailEnd/>
              </a:ln>
            </p:spPr>
            <p:txBody>
              <a:bodyPr/>
              <a:lstStyle/>
              <a:p>
                <a:endParaRPr lang="en-US"/>
              </a:p>
            </p:txBody>
          </p:sp>
          <p:sp>
            <p:nvSpPr>
              <p:cNvPr id="6632" name="Freeform 17"/>
              <p:cNvSpPr>
                <a:spLocks/>
              </p:cNvSpPr>
              <p:nvPr/>
            </p:nvSpPr>
            <p:spPr bwMode="auto">
              <a:xfrm>
                <a:off x="5278" y="2300"/>
                <a:ext cx="19" cy="17"/>
              </a:xfrm>
              <a:custGeom>
                <a:avLst/>
                <a:gdLst>
                  <a:gd name="T0" fmla="*/ 2 w 19"/>
                  <a:gd name="T1" fmla="*/ 6 h 17"/>
                  <a:gd name="T2" fmla="*/ 0 w 19"/>
                  <a:gd name="T3" fmla="*/ 12 h 17"/>
                  <a:gd name="T4" fmla="*/ 1 w 19"/>
                  <a:gd name="T5" fmla="*/ 13 h 17"/>
                  <a:gd name="T6" fmla="*/ 5 w 19"/>
                  <a:gd name="T7" fmla="*/ 16 h 17"/>
                  <a:gd name="T8" fmla="*/ 10 w 19"/>
                  <a:gd name="T9" fmla="*/ 16 h 17"/>
                  <a:gd name="T10" fmla="*/ 12 w 19"/>
                  <a:gd name="T11" fmla="*/ 12 h 17"/>
                  <a:gd name="T12" fmla="*/ 12 w 19"/>
                  <a:gd name="T13" fmla="*/ 9 h 17"/>
                  <a:gd name="T14" fmla="*/ 18 w 19"/>
                  <a:gd name="T15" fmla="*/ 9 h 17"/>
                  <a:gd name="T16" fmla="*/ 15 w 19"/>
                  <a:gd name="T17" fmla="*/ 6 h 17"/>
                  <a:gd name="T18" fmla="*/ 15 w 19"/>
                  <a:gd name="T19" fmla="*/ 2 h 17"/>
                  <a:gd name="T20" fmla="*/ 12 w 19"/>
                  <a:gd name="T21" fmla="*/ 0 h 17"/>
                  <a:gd name="T22" fmla="*/ 12 w 19"/>
                  <a:gd name="T23" fmla="*/ 4 h 17"/>
                  <a:gd name="T24" fmla="*/ 14 w 19"/>
                  <a:gd name="T25" fmla="*/ 8 h 17"/>
                  <a:gd name="T26" fmla="*/ 10 w 19"/>
                  <a:gd name="T27" fmla="*/ 8 h 17"/>
                  <a:gd name="T28" fmla="*/ 7 w 19"/>
                  <a:gd name="T29" fmla="*/ 9 h 17"/>
                  <a:gd name="T30" fmla="*/ 2 w 19"/>
                  <a:gd name="T31" fmla="*/ 6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7"/>
                  <a:gd name="T50" fmla="*/ 19 w 19"/>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7">
                    <a:moveTo>
                      <a:pt x="2" y="6"/>
                    </a:moveTo>
                    <a:lnTo>
                      <a:pt x="0" y="12"/>
                    </a:lnTo>
                    <a:lnTo>
                      <a:pt x="1" y="13"/>
                    </a:lnTo>
                    <a:lnTo>
                      <a:pt x="5" y="16"/>
                    </a:lnTo>
                    <a:lnTo>
                      <a:pt x="10" y="16"/>
                    </a:lnTo>
                    <a:lnTo>
                      <a:pt x="12" y="12"/>
                    </a:lnTo>
                    <a:lnTo>
                      <a:pt x="12" y="9"/>
                    </a:lnTo>
                    <a:lnTo>
                      <a:pt x="18" y="9"/>
                    </a:lnTo>
                    <a:lnTo>
                      <a:pt x="15" y="6"/>
                    </a:lnTo>
                    <a:lnTo>
                      <a:pt x="15" y="2"/>
                    </a:lnTo>
                    <a:lnTo>
                      <a:pt x="12" y="0"/>
                    </a:lnTo>
                    <a:lnTo>
                      <a:pt x="12" y="4"/>
                    </a:lnTo>
                    <a:lnTo>
                      <a:pt x="14" y="8"/>
                    </a:lnTo>
                    <a:lnTo>
                      <a:pt x="10" y="8"/>
                    </a:lnTo>
                    <a:lnTo>
                      <a:pt x="7" y="9"/>
                    </a:lnTo>
                    <a:lnTo>
                      <a:pt x="2" y="6"/>
                    </a:lnTo>
                  </a:path>
                </a:pathLst>
              </a:custGeom>
              <a:solidFill>
                <a:srgbClr val="008000"/>
              </a:solidFill>
              <a:ln w="12700" cap="rnd">
                <a:solidFill>
                  <a:srgbClr val="000000"/>
                </a:solidFill>
                <a:round/>
                <a:headEnd/>
                <a:tailEnd/>
              </a:ln>
            </p:spPr>
            <p:txBody>
              <a:bodyPr/>
              <a:lstStyle/>
              <a:p>
                <a:endParaRPr lang="en-US"/>
              </a:p>
            </p:txBody>
          </p:sp>
          <p:sp>
            <p:nvSpPr>
              <p:cNvPr id="6633" name="Freeform 18"/>
              <p:cNvSpPr>
                <a:spLocks/>
              </p:cNvSpPr>
              <p:nvPr/>
            </p:nvSpPr>
            <p:spPr bwMode="auto">
              <a:xfrm>
                <a:off x="5107" y="2223"/>
                <a:ext cx="17" cy="17"/>
              </a:xfrm>
              <a:custGeom>
                <a:avLst/>
                <a:gdLst>
                  <a:gd name="T0" fmla="*/ 0 w 17"/>
                  <a:gd name="T1" fmla="*/ 13 h 17"/>
                  <a:gd name="T2" fmla="*/ 3 w 17"/>
                  <a:gd name="T3" fmla="*/ 16 h 17"/>
                  <a:gd name="T4" fmla="*/ 5 w 17"/>
                  <a:gd name="T5" fmla="*/ 16 h 17"/>
                  <a:gd name="T6" fmla="*/ 10 w 17"/>
                  <a:gd name="T7" fmla="*/ 16 h 17"/>
                  <a:gd name="T8" fmla="*/ 12 w 17"/>
                  <a:gd name="T9" fmla="*/ 16 h 17"/>
                  <a:gd name="T10" fmla="*/ 16 w 17"/>
                  <a:gd name="T11" fmla="*/ 10 h 17"/>
                  <a:gd name="T12" fmla="*/ 12 w 17"/>
                  <a:gd name="T13" fmla="*/ 6 h 17"/>
                  <a:gd name="T14" fmla="*/ 10 w 17"/>
                  <a:gd name="T15" fmla="*/ 1 h 17"/>
                  <a:gd name="T16" fmla="*/ 6 w 17"/>
                  <a:gd name="T17" fmla="*/ 1 h 17"/>
                  <a:gd name="T18" fmla="*/ 6 w 17"/>
                  <a:gd name="T19" fmla="*/ 0 h 17"/>
                  <a:gd name="T20" fmla="*/ 3 w 17"/>
                  <a:gd name="T21" fmla="*/ 0 h 17"/>
                  <a:gd name="T22" fmla="*/ 3 w 17"/>
                  <a:gd name="T23" fmla="*/ 3 h 17"/>
                  <a:gd name="T24" fmla="*/ 0 w 17"/>
                  <a:gd name="T25" fmla="*/ 1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3"/>
                    </a:moveTo>
                    <a:lnTo>
                      <a:pt x="3" y="16"/>
                    </a:lnTo>
                    <a:lnTo>
                      <a:pt x="5" y="16"/>
                    </a:lnTo>
                    <a:lnTo>
                      <a:pt x="10" y="16"/>
                    </a:lnTo>
                    <a:lnTo>
                      <a:pt x="12" y="16"/>
                    </a:lnTo>
                    <a:lnTo>
                      <a:pt x="16" y="10"/>
                    </a:lnTo>
                    <a:lnTo>
                      <a:pt x="12" y="6"/>
                    </a:lnTo>
                    <a:lnTo>
                      <a:pt x="10" y="1"/>
                    </a:lnTo>
                    <a:lnTo>
                      <a:pt x="6" y="1"/>
                    </a:lnTo>
                    <a:lnTo>
                      <a:pt x="6" y="0"/>
                    </a:lnTo>
                    <a:lnTo>
                      <a:pt x="3" y="0"/>
                    </a:lnTo>
                    <a:lnTo>
                      <a:pt x="3" y="3"/>
                    </a:lnTo>
                    <a:lnTo>
                      <a:pt x="0" y="13"/>
                    </a:lnTo>
                  </a:path>
                </a:pathLst>
              </a:custGeom>
              <a:solidFill>
                <a:srgbClr val="008000"/>
              </a:solidFill>
              <a:ln w="12700" cap="rnd">
                <a:solidFill>
                  <a:srgbClr val="000000"/>
                </a:solidFill>
                <a:round/>
                <a:headEnd/>
                <a:tailEnd/>
              </a:ln>
            </p:spPr>
            <p:txBody>
              <a:bodyPr/>
              <a:lstStyle/>
              <a:p>
                <a:endParaRPr lang="en-US"/>
              </a:p>
            </p:txBody>
          </p:sp>
          <p:sp>
            <p:nvSpPr>
              <p:cNvPr id="6634" name="Freeform 19"/>
              <p:cNvSpPr>
                <a:spLocks/>
              </p:cNvSpPr>
              <p:nvPr/>
            </p:nvSpPr>
            <p:spPr bwMode="auto">
              <a:xfrm>
                <a:off x="5139" y="2207"/>
                <a:ext cx="17" cy="17"/>
              </a:xfrm>
              <a:custGeom>
                <a:avLst/>
                <a:gdLst>
                  <a:gd name="T0" fmla="*/ 5 w 17"/>
                  <a:gd name="T1" fmla="*/ 0 h 17"/>
                  <a:gd name="T2" fmla="*/ 10 w 17"/>
                  <a:gd name="T3" fmla="*/ 0 h 17"/>
                  <a:gd name="T4" fmla="*/ 13 w 17"/>
                  <a:gd name="T5" fmla="*/ 3 h 17"/>
                  <a:gd name="T6" fmla="*/ 16 w 17"/>
                  <a:gd name="T7" fmla="*/ 5 h 17"/>
                  <a:gd name="T8" fmla="*/ 13 w 17"/>
                  <a:gd name="T9" fmla="*/ 8 h 17"/>
                  <a:gd name="T10" fmla="*/ 16 w 17"/>
                  <a:gd name="T11" fmla="*/ 11 h 17"/>
                  <a:gd name="T12" fmla="*/ 16 w 17"/>
                  <a:gd name="T13" fmla="*/ 12 h 17"/>
                  <a:gd name="T14" fmla="*/ 10 w 17"/>
                  <a:gd name="T15" fmla="*/ 16 h 17"/>
                  <a:gd name="T16" fmla="*/ 6 w 17"/>
                  <a:gd name="T17" fmla="*/ 16 h 17"/>
                  <a:gd name="T18" fmla="*/ 5 w 17"/>
                  <a:gd name="T19" fmla="*/ 16 h 17"/>
                  <a:gd name="T20" fmla="*/ 2 w 17"/>
                  <a:gd name="T21" fmla="*/ 12 h 17"/>
                  <a:gd name="T22" fmla="*/ 2 w 17"/>
                  <a:gd name="T23" fmla="*/ 9 h 17"/>
                  <a:gd name="T24" fmla="*/ 2 w 17"/>
                  <a:gd name="T25" fmla="*/ 8 h 17"/>
                  <a:gd name="T26" fmla="*/ 0 w 17"/>
                  <a:gd name="T27" fmla="*/ 3 h 17"/>
                  <a:gd name="T28" fmla="*/ 5 w 17"/>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5" y="0"/>
                    </a:moveTo>
                    <a:lnTo>
                      <a:pt x="10" y="0"/>
                    </a:lnTo>
                    <a:lnTo>
                      <a:pt x="13" y="3"/>
                    </a:lnTo>
                    <a:lnTo>
                      <a:pt x="16" y="5"/>
                    </a:lnTo>
                    <a:lnTo>
                      <a:pt x="13" y="8"/>
                    </a:lnTo>
                    <a:lnTo>
                      <a:pt x="16" y="11"/>
                    </a:lnTo>
                    <a:lnTo>
                      <a:pt x="16" y="12"/>
                    </a:lnTo>
                    <a:lnTo>
                      <a:pt x="10" y="16"/>
                    </a:lnTo>
                    <a:lnTo>
                      <a:pt x="6" y="16"/>
                    </a:lnTo>
                    <a:lnTo>
                      <a:pt x="5" y="16"/>
                    </a:lnTo>
                    <a:lnTo>
                      <a:pt x="2" y="12"/>
                    </a:lnTo>
                    <a:lnTo>
                      <a:pt x="2" y="9"/>
                    </a:lnTo>
                    <a:lnTo>
                      <a:pt x="2" y="8"/>
                    </a:lnTo>
                    <a:lnTo>
                      <a:pt x="0" y="3"/>
                    </a:lnTo>
                    <a:lnTo>
                      <a:pt x="5" y="0"/>
                    </a:lnTo>
                  </a:path>
                </a:pathLst>
              </a:custGeom>
              <a:solidFill>
                <a:srgbClr val="008000"/>
              </a:solidFill>
              <a:ln w="12700" cap="rnd">
                <a:solidFill>
                  <a:srgbClr val="000000"/>
                </a:solidFill>
                <a:round/>
                <a:headEnd/>
                <a:tailEnd/>
              </a:ln>
            </p:spPr>
            <p:txBody>
              <a:bodyPr/>
              <a:lstStyle/>
              <a:p>
                <a:endParaRPr lang="en-US"/>
              </a:p>
            </p:txBody>
          </p:sp>
          <p:sp>
            <p:nvSpPr>
              <p:cNvPr id="6635" name="Freeform 20"/>
              <p:cNvSpPr>
                <a:spLocks/>
              </p:cNvSpPr>
              <p:nvPr/>
            </p:nvSpPr>
            <p:spPr bwMode="auto">
              <a:xfrm>
                <a:off x="5138" y="2138"/>
                <a:ext cx="19" cy="17"/>
              </a:xfrm>
              <a:custGeom>
                <a:avLst/>
                <a:gdLst>
                  <a:gd name="T0" fmla="*/ 2 w 19"/>
                  <a:gd name="T1" fmla="*/ 0 h 17"/>
                  <a:gd name="T2" fmla="*/ 4 w 19"/>
                  <a:gd name="T3" fmla="*/ 3 h 17"/>
                  <a:gd name="T4" fmla="*/ 6 w 19"/>
                  <a:gd name="T5" fmla="*/ 1 h 17"/>
                  <a:gd name="T6" fmla="*/ 10 w 19"/>
                  <a:gd name="T7" fmla="*/ 3 h 17"/>
                  <a:gd name="T8" fmla="*/ 12 w 19"/>
                  <a:gd name="T9" fmla="*/ 3 h 17"/>
                  <a:gd name="T10" fmla="*/ 13 w 19"/>
                  <a:gd name="T11" fmla="*/ 3 h 17"/>
                  <a:gd name="T12" fmla="*/ 15 w 19"/>
                  <a:gd name="T13" fmla="*/ 8 h 17"/>
                  <a:gd name="T14" fmla="*/ 18 w 19"/>
                  <a:gd name="T15" fmla="*/ 9 h 17"/>
                  <a:gd name="T16" fmla="*/ 12 w 19"/>
                  <a:gd name="T17" fmla="*/ 11 h 17"/>
                  <a:gd name="T18" fmla="*/ 12 w 19"/>
                  <a:gd name="T19" fmla="*/ 11 h 17"/>
                  <a:gd name="T20" fmla="*/ 12 w 19"/>
                  <a:gd name="T21" fmla="*/ 13 h 17"/>
                  <a:gd name="T22" fmla="*/ 12 w 19"/>
                  <a:gd name="T23" fmla="*/ 16 h 17"/>
                  <a:gd name="T24" fmla="*/ 7 w 19"/>
                  <a:gd name="T25" fmla="*/ 13 h 17"/>
                  <a:gd name="T26" fmla="*/ 5 w 19"/>
                  <a:gd name="T27" fmla="*/ 11 h 17"/>
                  <a:gd name="T28" fmla="*/ 4 w 19"/>
                  <a:gd name="T29" fmla="*/ 13 h 17"/>
                  <a:gd name="T30" fmla="*/ 4 w 19"/>
                  <a:gd name="T31" fmla="*/ 16 h 17"/>
                  <a:gd name="T32" fmla="*/ 2 w 19"/>
                  <a:gd name="T33" fmla="*/ 16 h 17"/>
                  <a:gd name="T34" fmla="*/ 0 w 19"/>
                  <a:gd name="T35" fmla="*/ 13 h 17"/>
                  <a:gd name="T36" fmla="*/ 0 w 19"/>
                  <a:gd name="T37" fmla="*/ 11 h 17"/>
                  <a:gd name="T38" fmla="*/ 0 w 19"/>
                  <a:gd name="T39" fmla="*/ 9 h 17"/>
                  <a:gd name="T40" fmla="*/ 0 w 19"/>
                  <a:gd name="T41" fmla="*/ 8 h 17"/>
                  <a:gd name="T42" fmla="*/ 2 w 19"/>
                  <a:gd name="T43" fmla="*/ 5 h 17"/>
                  <a:gd name="T44" fmla="*/ 2 w 19"/>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7"/>
                  <a:gd name="T71" fmla="*/ 19 w 1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7">
                    <a:moveTo>
                      <a:pt x="2" y="0"/>
                    </a:moveTo>
                    <a:lnTo>
                      <a:pt x="4" y="3"/>
                    </a:lnTo>
                    <a:lnTo>
                      <a:pt x="6" y="1"/>
                    </a:lnTo>
                    <a:lnTo>
                      <a:pt x="10" y="3"/>
                    </a:lnTo>
                    <a:lnTo>
                      <a:pt x="12" y="3"/>
                    </a:lnTo>
                    <a:lnTo>
                      <a:pt x="13" y="3"/>
                    </a:lnTo>
                    <a:lnTo>
                      <a:pt x="15" y="8"/>
                    </a:lnTo>
                    <a:lnTo>
                      <a:pt x="18" y="9"/>
                    </a:lnTo>
                    <a:lnTo>
                      <a:pt x="12" y="11"/>
                    </a:lnTo>
                    <a:lnTo>
                      <a:pt x="12" y="13"/>
                    </a:lnTo>
                    <a:lnTo>
                      <a:pt x="12" y="16"/>
                    </a:lnTo>
                    <a:lnTo>
                      <a:pt x="7" y="13"/>
                    </a:lnTo>
                    <a:lnTo>
                      <a:pt x="5" y="11"/>
                    </a:lnTo>
                    <a:lnTo>
                      <a:pt x="4" y="13"/>
                    </a:lnTo>
                    <a:lnTo>
                      <a:pt x="4" y="16"/>
                    </a:lnTo>
                    <a:lnTo>
                      <a:pt x="2" y="16"/>
                    </a:lnTo>
                    <a:lnTo>
                      <a:pt x="0" y="13"/>
                    </a:lnTo>
                    <a:lnTo>
                      <a:pt x="0" y="11"/>
                    </a:lnTo>
                    <a:lnTo>
                      <a:pt x="0" y="9"/>
                    </a:lnTo>
                    <a:lnTo>
                      <a:pt x="0" y="8"/>
                    </a:lnTo>
                    <a:lnTo>
                      <a:pt x="2" y="5"/>
                    </a:lnTo>
                    <a:lnTo>
                      <a:pt x="2" y="0"/>
                    </a:lnTo>
                  </a:path>
                </a:pathLst>
              </a:custGeom>
              <a:solidFill>
                <a:srgbClr val="008000"/>
              </a:solidFill>
              <a:ln w="12700" cap="rnd">
                <a:solidFill>
                  <a:srgbClr val="000000"/>
                </a:solidFill>
                <a:round/>
                <a:headEnd/>
                <a:tailEnd/>
              </a:ln>
            </p:spPr>
            <p:txBody>
              <a:bodyPr/>
              <a:lstStyle/>
              <a:p>
                <a:endParaRPr lang="en-US"/>
              </a:p>
            </p:txBody>
          </p:sp>
          <p:sp>
            <p:nvSpPr>
              <p:cNvPr id="6636" name="Freeform 21"/>
              <p:cNvSpPr>
                <a:spLocks/>
              </p:cNvSpPr>
              <p:nvPr/>
            </p:nvSpPr>
            <p:spPr bwMode="auto">
              <a:xfrm>
                <a:off x="5153" y="2330"/>
                <a:ext cx="139" cy="91"/>
              </a:xfrm>
              <a:custGeom>
                <a:avLst/>
                <a:gdLst>
                  <a:gd name="T0" fmla="*/ 106 w 139"/>
                  <a:gd name="T1" fmla="*/ 7 h 91"/>
                  <a:gd name="T2" fmla="*/ 111 w 139"/>
                  <a:gd name="T3" fmla="*/ 9 h 91"/>
                  <a:gd name="T4" fmla="*/ 117 w 139"/>
                  <a:gd name="T5" fmla="*/ 23 h 91"/>
                  <a:gd name="T6" fmla="*/ 130 w 139"/>
                  <a:gd name="T7" fmla="*/ 37 h 91"/>
                  <a:gd name="T8" fmla="*/ 138 w 139"/>
                  <a:gd name="T9" fmla="*/ 51 h 91"/>
                  <a:gd name="T10" fmla="*/ 131 w 139"/>
                  <a:gd name="T11" fmla="*/ 64 h 91"/>
                  <a:gd name="T12" fmla="*/ 126 w 139"/>
                  <a:gd name="T13" fmla="*/ 72 h 91"/>
                  <a:gd name="T14" fmla="*/ 123 w 139"/>
                  <a:gd name="T15" fmla="*/ 80 h 91"/>
                  <a:gd name="T16" fmla="*/ 120 w 139"/>
                  <a:gd name="T17" fmla="*/ 86 h 91"/>
                  <a:gd name="T18" fmla="*/ 112 w 139"/>
                  <a:gd name="T19" fmla="*/ 89 h 91"/>
                  <a:gd name="T20" fmla="*/ 103 w 139"/>
                  <a:gd name="T21" fmla="*/ 87 h 91"/>
                  <a:gd name="T22" fmla="*/ 92 w 139"/>
                  <a:gd name="T23" fmla="*/ 86 h 91"/>
                  <a:gd name="T24" fmla="*/ 86 w 139"/>
                  <a:gd name="T25" fmla="*/ 80 h 91"/>
                  <a:gd name="T26" fmla="*/ 84 w 139"/>
                  <a:gd name="T27" fmla="*/ 74 h 91"/>
                  <a:gd name="T28" fmla="*/ 81 w 139"/>
                  <a:gd name="T29" fmla="*/ 70 h 91"/>
                  <a:gd name="T30" fmla="*/ 75 w 139"/>
                  <a:gd name="T31" fmla="*/ 70 h 91"/>
                  <a:gd name="T32" fmla="*/ 70 w 139"/>
                  <a:gd name="T33" fmla="*/ 66 h 91"/>
                  <a:gd name="T34" fmla="*/ 65 w 139"/>
                  <a:gd name="T35" fmla="*/ 65 h 91"/>
                  <a:gd name="T36" fmla="*/ 57 w 139"/>
                  <a:gd name="T37" fmla="*/ 66 h 91"/>
                  <a:gd name="T38" fmla="*/ 53 w 139"/>
                  <a:gd name="T39" fmla="*/ 66 h 91"/>
                  <a:gd name="T40" fmla="*/ 46 w 139"/>
                  <a:gd name="T41" fmla="*/ 69 h 91"/>
                  <a:gd name="T42" fmla="*/ 39 w 139"/>
                  <a:gd name="T43" fmla="*/ 72 h 91"/>
                  <a:gd name="T44" fmla="*/ 31 w 139"/>
                  <a:gd name="T45" fmla="*/ 74 h 91"/>
                  <a:gd name="T46" fmla="*/ 28 w 139"/>
                  <a:gd name="T47" fmla="*/ 76 h 91"/>
                  <a:gd name="T48" fmla="*/ 15 w 139"/>
                  <a:gd name="T49" fmla="*/ 76 h 91"/>
                  <a:gd name="T50" fmla="*/ 14 w 139"/>
                  <a:gd name="T51" fmla="*/ 74 h 91"/>
                  <a:gd name="T52" fmla="*/ 14 w 139"/>
                  <a:gd name="T53" fmla="*/ 64 h 91"/>
                  <a:gd name="T54" fmla="*/ 10 w 139"/>
                  <a:gd name="T55" fmla="*/ 57 h 91"/>
                  <a:gd name="T56" fmla="*/ 6 w 139"/>
                  <a:gd name="T57" fmla="*/ 54 h 91"/>
                  <a:gd name="T58" fmla="*/ 1 w 139"/>
                  <a:gd name="T59" fmla="*/ 37 h 91"/>
                  <a:gd name="T60" fmla="*/ 1 w 139"/>
                  <a:gd name="T61" fmla="*/ 32 h 91"/>
                  <a:gd name="T62" fmla="*/ 12 w 139"/>
                  <a:gd name="T63" fmla="*/ 29 h 91"/>
                  <a:gd name="T64" fmla="*/ 18 w 139"/>
                  <a:gd name="T65" fmla="*/ 27 h 91"/>
                  <a:gd name="T66" fmla="*/ 23 w 139"/>
                  <a:gd name="T67" fmla="*/ 25 h 91"/>
                  <a:gd name="T68" fmla="*/ 24 w 139"/>
                  <a:gd name="T69" fmla="*/ 22 h 91"/>
                  <a:gd name="T70" fmla="*/ 24 w 139"/>
                  <a:gd name="T71" fmla="*/ 19 h 91"/>
                  <a:gd name="T72" fmla="*/ 34 w 139"/>
                  <a:gd name="T73" fmla="*/ 12 h 91"/>
                  <a:gd name="T74" fmla="*/ 42 w 139"/>
                  <a:gd name="T75" fmla="*/ 8 h 91"/>
                  <a:gd name="T76" fmla="*/ 49 w 139"/>
                  <a:gd name="T77" fmla="*/ 10 h 91"/>
                  <a:gd name="T78" fmla="*/ 54 w 139"/>
                  <a:gd name="T79" fmla="*/ 7 h 91"/>
                  <a:gd name="T80" fmla="*/ 59 w 139"/>
                  <a:gd name="T81" fmla="*/ 2 h 91"/>
                  <a:gd name="T82" fmla="*/ 65 w 139"/>
                  <a:gd name="T83" fmla="*/ 0 h 91"/>
                  <a:gd name="T84" fmla="*/ 75 w 139"/>
                  <a:gd name="T85" fmla="*/ 0 h 91"/>
                  <a:gd name="T86" fmla="*/ 78 w 139"/>
                  <a:gd name="T87" fmla="*/ 3 h 91"/>
                  <a:gd name="T88" fmla="*/ 78 w 139"/>
                  <a:gd name="T89" fmla="*/ 8 h 91"/>
                  <a:gd name="T90" fmla="*/ 86 w 139"/>
                  <a:gd name="T91" fmla="*/ 16 h 91"/>
                  <a:gd name="T92" fmla="*/ 92 w 139"/>
                  <a:gd name="T93" fmla="*/ 17 h 91"/>
                  <a:gd name="T94" fmla="*/ 96 w 139"/>
                  <a:gd name="T95" fmla="*/ 10 h 91"/>
                  <a:gd name="T96" fmla="*/ 98 w 139"/>
                  <a:gd name="T97" fmla="*/ 0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9"/>
                  <a:gd name="T148" fmla="*/ 0 h 91"/>
                  <a:gd name="T149" fmla="*/ 139 w 13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9" h="91">
                    <a:moveTo>
                      <a:pt x="98" y="0"/>
                    </a:moveTo>
                    <a:lnTo>
                      <a:pt x="106" y="0"/>
                    </a:lnTo>
                    <a:lnTo>
                      <a:pt x="106" y="7"/>
                    </a:lnTo>
                    <a:lnTo>
                      <a:pt x="109" y="8"/>
                    </a:lnTo>
                    <a:lnTo>
                      <a:pt x="109" y="9"/>
                    </a:lnTo>
                    <a:lnTo>
                      <a:pt x="111" y="9"/>
                    </a:lnTo>
                    <a:lnTo>
                      <a:pt x="112" y="10"/>
                    </a:lnTo>
                    <a:lnTo>
                      <a:pt x="112" y="17"/>
                    </a:lnTo>
                    <a:lnTo>
                      <a:pt x="117" y="23"/>
                    </a:lnTo>
                    <a:lnTo>
                      <a:pt x="123" y="30"/>
                    </a:lnTo>
                    <a:lnTo>
                      <a:pt x="123" y="32"/>
                    </a:lnTo>
                    <a:lnTo>
                      <a:pt x="130" y="37"/>
                    </a:lnTo>
                    <a:lnTo>
                      <a:pt x="130" y="39"/>
                    </a:lnTo>
                    <a:lnTo>
                      <a:pt x="136" y="42"/>
                    </a:lnTo>
                    <a:lnTo>
                      <a:pt x="138" y="51"/>
                    </a:lnTo>
                    <a:lnTo>
                      <a:pt x="136" y="59"/>
                    </a:lnTo>
                    <a:lnTo>
                      <a:pt x="134" y="62"/>
                    </a:lnTo>
                    <a:lnTo>
                      <a:pt x="131" y="64"/>
                    </a:lnTo>
                    <a:lnTo>
                      <a:pt x="131" y="67"/>
                    </a:lnTo>
                    <a:lnTo>
                      <a:pt x="128" y="70"/>
                    </a:lnTo>
                    <a:lnTo>
                      <a:pt x="126" y="72"/>
                    </a:lnTo>
                    <a:lnTo>
                      <a:pt x="126" y="74"/>
                    </a:lnTo>
                    <a:lnTo>
                      <a:pt x="123" y="76"/>
                    </a:lnTo>
                    <a:lnTo>
                      <a:pt x="123" y="80"/>
                    </a:lnTo>
                    <a:lnTo>
                      <a:pt x="122" y="83"/>
                    </a:lnTo>
                    <a:lnTo>
                      <a:pt x="120" y="84"/>
                    </a:lnTo>
                    <a:lnTo>
                      <a:pt x="120" y="86"/>
                    </a:lnTo>
                    <a:lnTo>
                      <a:pt x="118" y="87"/>
                    </a:lnTo>
                    <a:lnTo>
                      <a:pt x="115" y="87"/>
                    </a:lnTo>
                    <a:lnTo>
                      <a:pt x="112" y="89"/>
                    </a:lnTo>
                    <a:lnTo>
                      <a:pt x="111" y="90"/>
                    </a:lnTo>
                    <a:lnTo>
                      <a:pt x="106" y="87"/>
                    </a:lnTo>
                    <a:lnTo>
                      <a:pt x="103" y="87"/>
                    </a:lnTo>
                    <a:lnTo>
                      <a:pt x="101" y="87"/>
                    </a:lnTo>
                    <a:lnTo>
                      <a:pt x="95" y="89"/>
                    </a:lnTo>
                    <a:lnTo>
                      <a:pt x="92" y="86"/>
                    </a:lnTo>
                    <a:lnTo>
                      <a:pt x="89" y="83"/>
                    </a:lnTo>
                    <a:lnTo>
                      <a:pt x="87" y="83"/>
                    </a:lnTo>
                    <a:lnTo>
                      <a:pt x="86" y="80"/>
                    </a:lnTo>
                    <a:lnTo>
                      <a:pt x="86" y="77"/>
                    </a:lnTo>
                    <a:lnTo>
                      <a:pt x="84" y="77"/>
                    </a:lnTo>
                    <a:lnTo>
                      <a:pt x="84" y="74"/>
                    </a:lnTo>
                    <a:lnTo>
                      <a:pt x="86" y="72"/>
                    </a:lnTo>
                    <a:lnTo>
                      <a:pt x="84" y="70"/>
                    </a:lnTo>
                    <a:lnTo>
                      <a:pt x="81" y="70"/>
                    </a:lnTo>
                    <a:lnTo>
                      <a:pt x="79" y="70"/>
                    </a:lnTo>
                    <a:lnTo>
                      <a:pt x="76" y="70"/>
                    </a:lnTo>
                    <a:lnTo>
                      <a:pt x="75" y="70"/>
                    </a:lnTo>
                    <a:lnTo>
                      <a:pt x="71" y="69"/>
                    </a:lnTo>
                    <a:lnTo>
                      <a:pt x="70" y="66"/>
                    </a:lnTo>
                    <a:lnTo>
                      <a:pt x="65" y="66"/>
                    </a:lnTo>
                    <a:lnTo>
                      <a:pt x="65" y="65"/>
                    </a:lnTo>
                    <a:lnTo>
                      <a:pt x="65" y="66"/>
                    </a:lnTo>
                    <a:lnTo>
                      <a:pt x="60" y="66"/>
                    </a:lnTo>
                    <a:lnTo>
                      <a:pt x="57" y="66"/>
                    </a:lnTo>
                    <a:lnTo>
                      <a:pt x="57" y="65"/>
                    </a:lnTo>
                    <a:lnTo>
                      <a:pt x="57" y="66"/>
                    </a:lnTo>
                    <a:lnTo>
                      <a:pt x="53" y="66"/>
                    </a:lnTo>
                    <a:lnTo>
                      <a:pt x="51" y="66"/>
                    </a:lnTo>
                    <a:lnTo>
                      <a:pt x="50" y="67"/>
                    </a:lnTo>
                    <a:lnTo>
                      <a:pt x="46" y="69"/>
                    </a:lnTo>
                    <a:lnTo>
                      <a:pt x="45" y="69"/>
                    </a:lnTo>
                    <a:lnTo>
                      <a:pt x="43" y="72"/>
                    </a:lnTo>
                    <a:lnTo>
                      <a:pt x="39" y="72"/>
                    </a:lnTo>
                    <a:lnTo>
                      <a:pt x="35" y="72"/>
                    </a:lnTo>
                    <a:lnTo>
                      <a:pt x="32" y="74"/>
                    </a:lnTo>
                    <a:lnTo>
                      <a:pt x="31" y="74"/>
                    </a:lnTo>
                    <a:lnTo>
                      <a:pt x="29" y="76"/>
                    </a:lnTo>
                    <a:lnTo>
                      <a:pt x="28" y="76"/>
                    </a:lnTo>
                    <a:lnTo>
                      <a:pt x="24" y="79"/>
                    </a:lnTo>
                    <a:lnTo>
                      <a:pt x="18" y="79"/>
                    </a:lnTo>
                    <a:lnTo>
                      <a:pt x="15" y="76"/>
                    </a:lnTo>
                    <a:lnTo>
                      <a:pt x="15" y="74"/>
                    </a:lnTo>
                    <a:lnTo>
                      <a:pt x="15" y="76"/>
                    </a:lnTo>
                    <a:lnTo>
                      <a:pt x="14" y="74"/>
                    </a:lnTo>
                    <a:lnTo>
                      <a:pt x="14" y="69"/>
                    </a:lnTo>
                    <a:lnTo>
                      <a:pt x="15" y="66"/>
                    </a:lnTo>
                    <a:lnTo>
                      <a:pt x="14" y="64"/>
                    </a:lnTo>
                    <a:lnTo>
                      <a:pt x="12" y="62"/>
                    </a:lnTo>
                    <a:lnTo>
                      <a:pt x="12" y="59"/>
                    </a:lnTo>
                    <a:lnTo>
                      <a:pt x="10" y="57"/>
                    </a:lnTo>
                    <a:lnTo>
                      <a:pt x="9" y="57"/>
                    </a:lnTo>
                    <a:lnTo>
                      <a:pt x="6" y="54"/>
                    </a:lnTo>
                    <a:lnTo>
                      <a:pt x="3" y="45"/>
                    </a:lnTo>
                    <a:lnTo>
                      <a:pt x="1" y="40"/>
                    </a:lnTo>
                    <a:lnTo>
                      <a:pt x="1" y="37"/>
                    </a:lnTo>
                    <a:lnTo>
                      <a:pt x="0" y="35"/>
                    </a:lnTo>
                    <a:lnTo>
                      <a:pt x="1" y="33"/>
                    </a:lnTo>
                    <a:lnTo>
                      <a:pt x="1" y="32"/>
                    </a:lnTo>
                    <a:lnTo>
                      <a:pt x="6" y="27"/>
                    </a:lnTo>
                    <a:lnTo>
                      <a:pt x="10" y="27"/>
                    </a:lnTo>
                    <a:lnTo>
                      <a:pt x="12" y="29"/>
                    </a:lnTo>
                    <a:lnTo>
                      <a:pt x="17" y="29"/>
                    </a:lnTo>
                    <a:lnTo>
                      <a:pt x="18" y="27"/>
                    </a:lnTo>
                    <a:lnTo>
                      <a:pt x="20" y="25"/>
                    </a:lnTo>
                    <a:lnTo>
                      <a:pt x="21" y="27"/>
                    </a:lnTo>
                    <a:lnTo>
                      <a:pt x="23" y="25"/>
                    </a:lnTo>
                    <a:lnTo>
                      <a:pt x="23" y="24"/>
                    </a:lnTo>
                    <a:lnTo>
                      <a:pt x="23" y="23"/>
                    </a:lnTo>
                    <a:lnTo>
                      <a:pt x="24" y="22"/>
                    </a:lnTo>
                    <a:lnTo>
                      <a:pt x="24" y="20"/>
                    </a:lnTo>
                    <a:lnTo>
                      <a:pt x="24" y="19"/>
                    </a:lnTo>
                    <a:lnTo>
                      <a:pt x="26" y="17"/>
                    </a:lnTo>
                    <a:lnTo>
                      <a:pt x="31" y="16"/>
                    </a:lnTo>
                    <a:lnTo>
                      <a:pt x="34" y="12"/>
                    </a:lnTo>
                    <a:lnTo>
                      <a:pt x="39" y="9"/>
                    </a:lnTo>
                    <a:lnTo>
                      <a:pt x="40" y="8"/>
                    </a:lnTo>
                    <a:lnTo>
                      <a:pt x="42" y="8"/>
                    </a:lnTo>
                    <a:lnTo>
                      <a:pt x="43" y="8"/>
                    </a:lnTo>
                    <a:lnTo>
                      <a:pt x="49" y="10"/>
                    </a:lnTo>
                    <a:lnTo>
                      <a:pt x="50" y="9"/>
                    </a:lnTo>
                    <a:lnTo>
                      <a:pt x="53" y="8"/>
                    </a:lnTo>
                    <a:lnTo>
                      <a:pt x="54" y="7"/>
                    </a:lnTo>
                    <a:lnTo>
                      <a:pt x="57" y="3"/>
                    </a:lnTo>
                    <a:lnTo>
                      <a:pt x="59" y="2"/>
                    </a:lnTo>
                    <a:lnTo>
                      <a:pt x="60" y="0"/>
                    </a:lnTo>
                    <a:lnTo>
                      <a:pt x="65" y="0"/>
                    </a:lnTo>
                    <a:lnTo>
                      <a:pt x="67" y="0"/>
                    </a:lnTo>
                    <a:lnTo>
                      <a:pt x="70" y="0"/>
                    </a:lnTo>
                    <a:lnTo>
                      <a:pt x="75" y="0"/>
                    </a:lnTo>
                    <a:lnTo>
                      <a:pt x="76" y="2"/>
                    </a:lnTo>
                    <a:lnTo>
                      <a:pt x="76" y="3"/>
                    </a:lnTo>
                    <a:lnTo>
                      <a:pt x="78" y="3"/>
                    </a:lnTo>
                    <a:lnTo>
                      <a:pt x="78" y="7"/>
                    </a:lnTo>
                    <a:lnTo>
                      <a:pt x="78" y="8"/>
                    </a:lnTo>
                    <a:lnTo>
                      <a:pt x="76" y="9"/>
                    </a:lnTo>
                    <a:lnTo>
                      <a:pt x="82" y="13"/>
                    </a:lnTo>
                    <a:lnTo>
                      <a:pt x="86" y="16"/>
                    </a:lnTo>
                    <a:lnTo>
                      <a:pt x="87" y="16"/>
                    </a:lnTo>
                    <a:lnTo>
                      <a:pt x="90" y="17"/>
                    </a:lnTo>
                    <a:lnTo>
                      <a:pt x="92" y="17"/>
                    </a:lnTo>
                    <a:lnTo>
                      <a:pt x="93" y="16"/>
                    </a:lnTo>
                    <a:lnTo>
                      <a:pt x="96" y="13"/>
                    </a:lnTo>
                    <a:lnTo>
                      <a:pt x="96" y="10"/>
                    </a:lnTo>
                    <a:lnTo>
                      <a:pt x="98" y="7"/>
                    </a:lnTo>
                    <a:lnTo>
                      <a:pt x="98" y="3"/>
                    </a:lnTo>
                    <a:lnTo>
                      <a:pt x="98" y="0"/>
                    </a:lnTo>
                  </a:path>
                </a:pathLst>
              </a:custGeom>
              <a:solidFill>
                <a:srgbClr val="008000"/>
              </a:solidFill>
              <a:ln w="12700" cap="rnd">
                <a:solidFill>
                  <a:srgbClr val="000000"/>
                </a:solidFill>
                <a:round/>
                <a:headEnd/>
                <a:tailEnd/>
              </a:ln>
            </p:spPr>
            <p:txBody>
              <a:bodyPr/>
              <a:lstStyle/>
              <a:p>
                <a:endParaRPr lang="en-US"/>
              </a:p>
            </p:txBody>
          </p:sp>
          <p:sp>
            <p:nvSpPr>
              <p:cNvPr id="6637" name="Freeform 22"/>
              <p:cNvSpPr>
                <a:spLocks/>
              </p:cNvSpPr>
              <p:nvPr/>
            </p:nvSpPr>
            <p:spPr bwMode="auto">
              <a:xfrm>
                <a:off x="5122" y="2310"/>
                <a:ext cx="75" cy="17"/>
              </a:xfrm>
              <a:custGeom>
                <a:avLst/>
                <a:gdLst>
                  <a:gd name="T0" fmla="*/ 5 w 75"/>
                  <a:gd name="T1" fmla="*/ 0 h 17"/>
                  <a:gd name="T2" fmla="*/ 13 w 75"/>
                  <a:gd name="T3" fmla="*/ 0 h 17"/>
                  <a:gd name="T4" fmla="*/ 20 w 75"/>
                  <a:gd name="T5" fmla="*/ 0 h 17"/>
                  <a:gd name="T6" fmla="*/ 24 w 75"/>
                  <a:gd name="T7" fmla="*/ 5 h 17"/>
                  <a:gd name="T8" fmla="*/ 29 w 75"/>
                  <a:gd name="T9" fmla="*/ 5 h 17"/>
                  <a:gd name="T10" fmla="*/ 35 w 75"/>
                  <a:gd name="T11" fmla="*/ 8 h 17"/>
                  <a:gd name="T12" fmla="*/ 39 w 75"/>
                  <a:gd name="T13" fmla="*/ 9 h 17"/>
                  <a:gd name="T14" fmla="*/ 41 w 75"/>
                  <a:gd name="T15" fmla="*/ 5 h 17"/>
                  <a:gd name="T16" fmla="*/ 51 w 75"/>
                  <a:gd name="T17" fmla="*/ 5 h 17"/>
                  <a:gd name="T18" fmla="*/ 56 w 75"/>
                  <a:gd name="T19" fmla="*/ 8 h 17"/>
                  <a:gd name="T20" fmla="*/ 61 w 75"/>
                  <a:gd name="T21" fmla="*/ 8 h 17"/>
                  <a:gd name="T22" fmla="*/ 64 w 75"/>
                  <a:gd name="T23" fmla="*/ 5 h 17"/>
                  <a:gd name="T24" fmla="*/ 69 w 75"/>
                  <a:gd name="T25" fmla="*/ 5 h 17"/>
                  <a:gd name="T26" fmla="*/ 74 w 75"/>
                  <a:gd name="T27" fmla="*/ 4 h 17"/>
                  <a:gd name="T28" fmla="*/ 72 w 75"/>
                  <a:gd name="T29" fmla="*/ 9 h 17"/>
                  <a:gd name="T30" fmla="*/ 69 w 75"/>
                  <a:gd name="T31" fmla="*/ 11 h 17"/>
                  <a:gd name="T32" fmla="*/ 67 w 75"/>
                  <a:gd name="T33" fmla="*/ 11 h 17"/>
                  <a:gd name="T34" fmla="*/ 64 w 75"/>
                  <a:gd name="T35" fmla="*/ 12 h 17"/>
                  <a:gd name="T36" fmla="*/ 61 w 75"/>
                  <a:gd name="T37" fmla="*/ 12 h 17"/>
                  <a:gd name="T38" fmla="*/ 59 w 75"/>
                  <a:gd name="T39" fmla="*/ 12 h 17"/>
                  <a:gd name="T40" fmla="*/ 53 w 75"/>
                  <a:gd name="T41" fmla="*/ 16 h 17"/>
                  <a:gd name="T42" fmla="*/ 51 w 75"/>
                  <a:gd name="T43" fmla="*/ 11 h 17"/>
                  <a:gd name="T44" fmla="*/ 47 w 75"/>
                  <a:gd name="T45" fmla="*/ 16 h 17"/>
                  <a:gd name="T46" fmla="*/ 43 w 75"/>
                  <a:gd name="T47" fmla="*/ 11 h 17"/>
                  <a:gd name="T48" fmla="*/ 41 w 75"/>
                  <a:gd name="T49" fmla="*/ 11 h 17"/>
                  <a:gd name="T50" fmla="*/ 37 w 75"/>
                  <a:gd name="T51" fmla="*/ 12 h 17"/>
                  <a:gd name="T52" fmla="*/ 34 w 75"/>
                  <a:gd name="T53" fmla="*/ 11 h 17"/>
                  <a:gd name="T54" fmla="*/ 29 w 75"/>
                  <a:gd name="T55" fmla="*/ 11 h 17"/>
                  <a:gd name="T56" fmla="*/ 26 w 75"/>
                  <a:gd name="T57" fmla="*/ 12 h 17"/>
                  <a:gd name="T58" fmla="*/ 20 w 75"/>
                  <a:gd name="T59" fmla="*/ 9 h 17"/>
                  <a:gd name="T60" fmla="*/ 13 w 75"/>
                  <a:gd name="T61" fmla="*/ 9 h 17"/>
                  <a:gd name="T62" fmla="*/ 7 w 75"/>
                  <a:gd name="T63" fmla="*/ 8 h 17"/>
                  <a:gd name="T64" fmla="*/ 2 w 75"/>
                  <a:gd name="T65" fmla="*/ 5 h 17"/>
                  <a:gd name="T66" fmla="*/ 0 w 75"/>
                  <a:gd name="T67" fmla="*/ 4 h 17"/>
                  <a:gd name="T68" fmla="*/ 0 w 75"/>
                  <a:gd name="T69" fmla="*/ 0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17"/>
                  <a:gd name="T107" fmla="*/ 75 w 75"/>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17">
                    <a:moveTo>
                      <a:pt x="0" y="0"/>
                    </a:moveTo>
                    <a:lnTo>
                      <a:pt x="5" y="0"/>
                    </a:lnTo>
                    <a:lnTo>
                      <a:pt x="10" y="0"/>
                    </a:lnTo>
                    <a:lnTo>
                      <a:pt x="13" y="0"/>
                    </a:lnTo>
                    <a:lnTo>
                      <a:pt x="18" y="0"/>
                    </a:lnTo>
                    <a:lnTo>
                      <a:pt x="20" y="0"/>
                    </a:lnTo>
                    <a:lnTo>
                      <a:pt x="22" y="2"/>
                    </a:lnTo>
                    <a:lnTo>
                      <a:pt x="24" y="5"/>
                    </a:lnTo>
                    <a:lnTo>
                      <a:pt x="26" y="8"/>
                    </a:lnTo>
                    <a:lnTo>
                      <a:pt x="29" y="5"/>
                    </a:lnTo>
                    <a:lnTo>
                      <a:pt x="31" y="5"/>
                    </a:lnTo>
                    <a:lnTo>
                      <a:pt x="35" y="8"/>
                    </a:lnTo>
                    <a:lnTo>
                      <a:pt x="37" y="9"/>
                    </a:lnTo>
                    <a:lnTo>
                      <a:pt x="39" y="9"/>
                    </a:lnTo>
                    <a:lnTo>
                      <a:pt x="39" y="8"/>
                    </a:lnTo>
                    <a:lnTo>
                      <a:pt x="41" y="5"/>
                    </a:lnTo>
                    <a:lnTo>
                      <a:pt x="45" y="5"/>
                    </a:lnTo>
                    <a:lnTo>
                      <a:pt x="51" y="5"/>
                    </a:lnTo>
                    <a:lnTo>
                      <a:pt x="53" y="5"/>
                    </a:lnTo>
                    <a:lnTo>
                      <a:pt x="56" y="8"/>
                    </a:lnTo>
                    <a:lnTo>
                      <a:pt x="59" y="9"/>
                    </a:lnTo>
                    <a:lnTo>
                      <a:pt x="61" y="8"/>
                    </a:lnTo>
                    <a:lnTo>
                      <a:pt x="62" y="8"/>
                    </a:lnTo>
                    <a:lnTo>
                      <a:pt x="64" y="5"/>
                    </a:lnTo>
                    <a:lnTo>
                      <a:pt x="67" y="5"/>
                    </a:lnTo>
                    <a:lnTo>
                      <a:pt x="69" y="5"/>
                    </a:lnTo>
                    <a:lnTo>
                      <a:pt x="72" y="4"/>
                    </a:lnTo>
                    <a:lnTo>
                      <a:pt x="74" y="4"/>
                    </a:lnTo>
                    <a:lnTo>
                      <a:pt x="74" y="8"/>
                    </a:lnTo>
                    <a:lnTo>
                      <a:pt x="72" y="9"/>
                    </a:lnTo>
                    <a:lnTo>
                      <a:pt x="70" y="11"/>
                    </a:lnTo>
                    <a:lnTo>
                      <a:pt x="69" y="11"/>
                    </a:lnTo>
                    <a:lnTo>
                      <a:pt x="67" y="11"/>
                    </a:lnTo>
                    <a:lnTo>
                      <a:pt x="66" y="12"/>
                    </a:lnTo>
                    <a:lnTo>
                      <a:pt x="64" y="12"/>
                    </a:lnTo>
                    <a:lnTo>
                      <a:pt x="62" y="11"/>
                    </a:lnTo>
                    <a:lnTo>
                      <a:pt x="61" y="12"/>
                    </a:lnTo>
                    <a:lnTo>
                      <a:pt x="60" y="12"/>
                    </a:lnTo>
                    <a:lnTo>
                      <a:pt x="59" y="12"/>
                    </a:lnTo>
                    <a:lnTo>
                      <a:pt x="56" y="16"/>
                    </a:lnTo>
                    <a:lnTo>
                      <a:pt x="53" y="16"/>
                    </a:lnTo>
                    <a:lnTo>
                      <a:pt x="52" y="12"/>
                    </a:lnTo>
                    <a:lnTo>
                      <a:pt x="51" y="11"/>
                    </a:lnTo>
                    <a:lnTo>
                      <a:pt x="49" y="12"/>
                    </a:lnTo>
                    <a:lnTo>
                      <a:pt x="47" y="16"/>
                    </a:lnTo>
                    <a:lnTo>
                      <a:pt x="45" y="16"/>
                    </a:lnTo>
                    <a:lnTo>
                      <a:pt x="43" y="11"/>
                    </a:lnTo>
                    <a:lnTo>
                      <a:pt x="41" y="11"/>
                    </a:lnTo>
                    <a:lnTo>
                      <a:pt x="39" y="12"/>
                    </a:lnTo>
                    <a:lnTo>
                      <a:pt x="37" y="12"/>
                    </a:lnTo>
                    <a:lnTo>
                      <a:pt x="35" y="12"/>
                    </a:lnTo>
                    <a:lnTo>
                      <a:pt x="34" y="11"/>
                    </a:lnTo>
                    <a:lnTo>
                      <a:pt x="31" y="11"/>
                    </a:lnTo>
                    <a:lnTo>
                      <a:pt x="29" y="11"/>
                    </a:lnTo>
                    <a:lnTo>
                      <a:pt x="27" y="12"/>
                    </a:lnTo>
                    <a:lnTo>
                      <a:pt x="26" y="12"/>
                    </a:lnTo>
                    <a:lnTo>
                      <a:pt x="22" y="11"/>
                    </a:lnTo>
                    <a:lnTo>
                      <a:pt x="20" y="9"/>
                    </a:lnTo>
                    <a:lnTo>
                      <a:pt x="18" y="9"/>
                    </a:lnTo>
                    <a:lnTo>
                      <a:pt x="13" y="9"/>
                    </a:lnTo>
                    <a:lnTo>
                      <a:pt x="10" y="8"/>
                    </a:lnTo>
                    <a:lnTo>
                      <a:pt x="7" y="8"/>
                    </a:lnTo>
                    <a:lnTo>
                      <a:pt x="4" y="8"/>
                    </a:lnTo>
                    <a:lnTo>
                      <a:pt x="2" y="5"/>
                    </a:lnTo>
                    <a:lnTo>
                      <a:pt x="1" y="4"/>
                    </a:lnTo>
                    <a:lnTo>
                      <a:pt x="0" y="4"/>
                    </a:lnTo>
                    <a:lnTo>
                      <a:pt x="0" y="0"/>
                    </a:lnTo>
                  </a:path>
                </a:pathLst>
              </a:custGeom>
              <a:solidFill>
                <a:srgbClr val="008000"/>
              </a:solidFill>
              <a:ln w="12700" cap="rnd">
                <a:solidFill>
                  <a:srgbClr val="000000"/>
                </a:solidFill>
                <a:round/>
                <a:headEnd/>
                <a:tailEnd/>
              </a:ln>
            </p:spPr>
            <p:txBody>
              <a:bodyPr/>
              <a:lstStyle/>
              <a:p>
                <a:endParaRPr lang="en-US"/>
              </a:p>
            </p:txBody>
          </p:sp>
          <p:sp>
            <p:nvSpPr>
              <p:cNvPr id="6638" name="Freeform 23"/>
              <p:cNvSpPr>
                <a:spLocks/>
              </p:cNvSpPr>
              <p:nvPr/>
            </p:nvSpPr>
            <p:spPr bwMode="auto">
              <a:xfrm>
                <a:off x="5163" y="2285"/>
                <a:ext cx="34" cy="24"/>
              </a:xfrm>
              <a:custGeom>
                <a:avLst/>
                <a:gdLst>
                  <a:gd name="T0" fmla="*/ 16 w 34"/>
                  <a:gd name="T1" fmla="*/ 0 h 24"/>
                  <a:gd name="T2" fmla="*/ 27 w 34"/>
                  <a:gd name="T3" fmla="*/ 0 h 24"/>
                  <a:gd name="T4" fmla="*/ 29 w 34"/>
                  <a:gd name="T5" fmla="*/ 2 h 24"/>
                  <a:gd name="T6" fmla="*/ 27 w 34"/>
                  <a:gd name="T7" fmla="*/ 5 h 24"/>
                  <a:gd name="T8" fmla="*/ 25 w 34"/>
                  <a:gd name="T9" fmla="*/ 7 h 24"/>
                  <a:gd name="T10" fmla="*/ 23 w 34"/>
                  <a:gd name="T11" fmla="*/ 8 h 24"/>
                  <a:gd name="T12" fmla="*/ 20 w 34"/>
                  <a:gd name="T13" fmla="*/ 8 h 24"/>
                  <a:gd name="T14" fmla="*/ 18 w 34"/>
                  <a:gd name="T15" fmla="*/ 7 h 24"/>
                  <a:gd name="T16" fmla="*/ 13 w 34"/>
                  <a:gd name="T17" fmla="*/ 5 h 24"/>
                  <a:gd name="T18" fmla="*/ 10 w 34"/>
                  <a:gd name="T19" fmla="*/ 5 h 24"/>
                  <a:gd name="T20" fmla="*/ 10 w 34"/>
                  <a:gd name="T21" fmla="*/ 8 h 24"/>
                  <a:gd name="T22" fmla="*/ 10 w 34"/>
                  <a:gd name="T23" fmla="*/ 10 h 24"/>
                  <a:gd name="T24" fmla="*/ 13 w 34"/>
                  <a:gd name="T25" fmla="*/ 9 h 24"/>
                  <a:gd name="T26" fmla="*/ 18 w 34"/>
                  <a:gd name="T27" fmla="*/ 9 h 24"/>
                  <a:gd name="T28" fmla="*/ 16 w 34"/>
                  <a:gd name="T29" fmla="*/ 12 h 24"/>
                  <a:gd name="T30" fmla="*/ 16 w 34"/>
                  <a:gd name="T31" fmla="*/ 13 h 24"/>
                  <a:gd name="T32" fmla="*/ 16 w 34"/>
                  <a:gd name="T33" fmla="*/ 15 h 24"/>
                  <a:gd name="T34" fmla="*/ 19 w 34"/>
                  <a:gd name="T35" fmla="*/ 16 h 24"/>
                  <a:gd name="T36" fmla="*/ 18 w 34"/>
                  <a:gd name="T37" fmla="*/ 19 h 24"/>
                  <a:gd name="T38" fmla="*/ 16 w 34"/>
                  <a:gd name="T39" fmla="*/ 22 h 24"/>
                  <a:gd name="T40" fmla="*/ 13 w 34"/>
                  <a:gd name="T41" fmla="*/ 23 h 24"/>
                  <a:gd name="T42" fmla="*/ 13 w 34"/>
                  <a:gd name="T43" fmla="*/ 22 h 24"/>
                  <a:gd name="T44" fmla="*/ 11 w 34"/>
                  <a:gd name="T45" fmla="*/ 17 h 24"/>
                  <a:gd name="T46" fmla="*/ 11 w 34"/>
                  <a:gd name="T47" fmla="*/ 15 h 24"/>
                  <a:gd name="T48" fmla="*/ 6 w 34"/>
                  <a:gd name="T49" fmla="*/ 15 h 24"/>
                  <a:gd name="T50" fmla="*/ 4 w 34"/>
                  <a:gd name="T51" fmla="*/ 15 h 24"/>
                  <a:gd name="T52" fmla="*/ 8 w 34"/>
                  <a:gd name="T53" fmla="*/ 16 h 24"/>
                  <a:gd name="T54" fmla="*/ 10 w 34"/>
                  <a:gd name="T55" fmla="*/ 19 h 24"/>
                  <a:gd name="T56" fmla="*/ 8 w 34"/>
                  <a:gd name="T57" fmla="*/ 22 h 24"/>
                  <a:gd name="T58" fmla="*/ 5 w 34"/>
                  <a:gd name="T59" fmla="*/ 23 h 24"/>
                  <a:gd name="T60" fmla="*/ 5 w 34"/>
                  <a:gd name="T61" fmla="*/ 22 h 24"/>
                  <a:gd name="T62" fmla="*/ 4 w 34"/>
                  <a:gd name="T63" fmla="*/ 19 h 24"/>
                  <a:gd name="T64" fmla="*/ 2 w 34"/>
                  <a:gd name="T65" fmla="*/ 16 h 24"/>
                  <a:gd name="T66" fmla="*/ 0 w 34"/>
                  <a:gd name="T67" fmla="*/ 13 h 24"/>
                  <a:gd name="T68" fmla="*/ 2 w 34"/>
                  <a:gd name="T69" fmla="*/ 10 h 24"/>
                  <a:gd name="T70" fmla="*/ 4 w 34"/>
                  <a:gd name="T71" fmla="*/ 8 h 24"/>
                  <a:gd name="T72" fmla="*/ 5 w 34"/>
                  <a:gd name="T73" fmla="*/ 5 h 24"/>
                  <a:gd name="T74" fmla="*/ 4 w 34"/>
                  <a:gd name="T75" fmla="*/ 2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24"/>
                  <a:gd name="T116" fmla="*/ 34 w 34"/>
                  <a:gd name="T117" fmla="*/ 24 h 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24">
                    <a:moveTo>
                      <a:pt x="8" y="0"/>
                    </a:moveTo>
                    <a:lnTo>
                      <a:pt x="16" y="0"/>
                    </a:lnTo>
                    <a:lnTo>
                      <a:pt x="23" y="0"/>
                    </a:lnTo>
                    <a:lnTo>
                      <a:pt x="27" y="0"/>
                    </a:lnTo>
                    <a:lnTo>
                      <a:pt x="33" y="2"/>
                    </a:lnTo>
                    <a:lnTo>
                      <a:pt x="29" y="2"/>
                    </a:lnTo>
                    <a:lnTo>
                      <a:pt x="27" y="3"/>
                    </a:lnTo>
                    <a:lnTo>
                      <a:pt x="27" y="5"/>
                    </a:lnTo>
                    <a:lnTo>
                      <a:pt x="25" y="5"/>
                    </a:lnTo>
                    <a:lnTo>
                      <a:pt x="25" y="7"/>
                    </a:lnTo>
                    <a:lnTo>
                      <a:pt x="23" y="8"/>
                    </a:lnTo>
                    <a:lnTo>
                      <a:pt x="20" y="8"/>
                    </a:lnTo>
                    <a:lnTo>
                      <a:pt x="19" y="8"/>
                    </a:lnTo>
                    <a:lnTo>
                      <a:pt x="18" y="7"/>
                    </a:lnTo>
                    <a:lnTo>
                      <a:pt x="16" y="5"/>
                    </a:lnTo>
                    <a:lnTo>
                      <a:pt x="13" y="5"/>
                    </a:lnTo>
                    <a:lnTo>
                      <a:pt x="11" y="5"/>
                    </a:lnTo>
                    <a:lnTo>
                      <a:pt x="10" y="5"/>
                    </a:lnTo>
                    <a:lnTo>
                      <a:pt x="10" y="7"/>
                    </a:lnTo>
                    <a:lnTo>
                      <a:pt x="10" y="8"/>
                    </a:lnTo>
                    <a:lnTo>
                      <a:pt x="10" y="9"/>
                    </a:lnTo>
                    <a:lnTo>
                      <a:pt x="10" y="10"/>
                    </a:lnTo>
                    <a:lnTo>
                      <a:pt x="11" y="9"/>
                    </a:lnTo>
                    <a:lnTo>
                      <a:pt x="13" y="9"/>
                    </a:lnTo>
                    <a:lnTo>
                      <a:pt x="16" y="9"/>
                    </a:lnTo>
                    <a:lnTo>
                      <a:pt x="18" y="9"/>
                    </a:lnTo>
                    <a:lnTo>
                      <a:pt x="18" y="10"/>
                    </a:lnTo>
                    <a:lnTo>
                      <a:pt x="16" y="12"/>
                    </a:lnTo>
                    <a:lnTo>
                      <a:pt x="16" y="13"/>
                    </a:lnTo>
                    <a:lnTo>
                      <a:pt x="16" y="15"/>
                    </a:lnTo>
                    <a:lnTo>
                      <a:pt x="18" y="16"/>
                    </a:lnTo>
                    <a:lnTo>
                      <a:pt x="19" y="16"/>
                    </a:lnTo>
                    <a:lnTo>
                      <a:pt x="19" y="17"/>
                    </a:lnTo>
                    <a:lnTo>
                      <a:pt x="18" y="19"/>
                    </a:lnTo>
                    <a:lnTo>
                      <a:pt x="16" y="20"/>
                    </a:lnTo>
                    <a:lnTo>
                      <a:pt x="16" y="22"/>
                    </a:lnTo>
                    <a:lnTo>
                      <a:pt x="13" y="23"/>
                    </a:lnTo>
                    <a:lnTo>
                      <a:pt x="13" y="22"/>
                    </a:lnTo>
                    <a:lnTo>
                      <a:pt x="11" y="19"/>
                    </a:lnTo>
                    <a:lnTo>
                      <a:pt x="11" y="17"/>
                    </a:lnTo>
                    <a:lnTo>
                      <a:pt x="10" y="16"/>
                    </a:lnTo>
                    <a:lnTo>
                      <a:pt x="11" y="15"/>
                    </a:lnTo>
                    <a:lnTo>
                      <a:pt x="10" y="13"/>
                    </a:lnTo>
                    <a:lnTo>
                      <a:pt x="6" y="15"/>
                    </a:lnTo>
                    <a:lnTo>
                      <a:pt x="5" y="13"/>
                    </a:lnTo>
                    <a:lnTo>
                      <a:pt x="4" y="15"/>
                    </a:lnTo>
                    <a:lnTo>
                      <a:pt x="5" y="16"/>
                    </a:lnTo>
                    <a:lnTo>
                      <a:pt x="8" y="16"/>
                    </a:lnTo>
                    <a:lnTo>
                      <a:pt x="8" y="17"/>
                    </a:lnTo>
                    <a:lnTo>
                      <a:pt x="10" y="19"/>
                    </a:lnTo>
                    <a:lnTo>
                      <a:pt x="10" y="20"/>
                    </a:lnTo>
                    <a:lnTo>
                      <a:pt x="8" y="22"/>
                    </a:lnTo>
                    <a:lnTo>
                      <a:pt x="6" y="23"/>
                    </a:lnTo>
                    <a:lnTo>
                      <a:pt x="5" y="23"/>
                    </a:lnTo>
                    <a:lnTo>
                      <a:pt x="5" y="22"/>
                    </a:lnTo>
                    <a:lnTo>
                      <a:pt x="5" y="20"/>
                    </a:lnTo>
                    <a:lnTo>
                      <a:pt x="4" y="19"/>
                    </a:lnTo>
                    <a:lnTo>
                      <a:pt x="2" y="17"/>
                    </a:lnTo>
                    <a:lnTo>
                      <a:pt x="2" y="16"/>
                    </a:lnTo>
                    <a:lnTo>
                      <a:pt x="0" y="16"/>
                    </a:lnTo>
                    <a:lnTo>
                      <a:pt x="0" y="13"/>
                    </a:lnTo>
                    <a:lnTo>
                      <a:pt x="2" y="13"/>
                    </a:lnTo>
                    <a:lnTo>
                      <a:pt x="2" y="10"/>
                    </a:lnTo>
                    <a:lnTo>
                      <a:pt x="4" y="9"/>
                    </a:lnTo>
                    <a:lnTo>
                      <a:pt x="4" y="8"/>
                    </a:lnTo>
                    <a:lnTo>
                      <a:pt x="4" y="5"/>
                    </a:lnTo>
                    <a:lnTo>
                      <a:pt x="5" y="5"/>
                    </a:lnTo>
                    <a:lnTo>
                      <a:pt x="5" y="3"/>
                    </a:lnTo>
                    <a:lnTo>
                      <a:pt x="4" y="2"/>
                    </a:lnTo>
                    <a:lnTo>
                      <a:pt x="8" y="0"/>
                    </a:lnTo>
                  </a:path>
                </a:pathLst>
              </a:custGeom>
              <a:solidFill>
                <a:srgbClr val="008000"/>
              </a:solidFill>
              <a:ln w="12700" cap="rnd">
                <a:solidFill>
                  <a:srgbClr val="000000"/>
                </a:solidFill>
                <a:round/>
                <a:headEnd/>
                <a:tailEnd/>
              </a:ln>
            </p:spPr>
            <p:txBody>
              <a:bodyPr/>
              <a:lstStyle/>
              <a:p>
                <a:endParaRPr lang="en-US"/>
              </a:p>
            </p:txBody>
          </p:sp>
          <p:sp>
            <p:nvSpPr>
              <p:cNvPr id="6639" name="Freeform 24"/>
              <p:cNvSpPr>
                <a:spLocks/>
              </p:cNvSpPr>
              <p:nvPr/>
            </p:nvSpPr>
            <p:spPr bwMode="auto">
              <a:xfrm>
                <a:off x="5126" y="2276"/>
                <a:ext cx="38" cy="32"/>
              </a:xfrm>
              <a:custGeom>
                <a:avLst/>
                <a:gdLst>
                  <a:gd name="T0" fmla="*/ 0 w 38"/>
                  <a:gd name="T1" fmla="*/ 9 h 32"/>
                  <a:gd name="T2" fmla="*/ 7 w 38"/>
                  <a:gd name="T3" fmla="*/ 5 h 32"/>
                  <a:gd name="T4" fmla="*/ 11 w 38"/>
                  <a:gd name="T5" fmla="*/ 2 h 32"/>
                  <a:gd name="T6" fmla="*/ 13 w 38"/>
                  <a:gd name="T7" fmla="*/ 0 h 32"/>
                  <a:gd name="T8" fmla="*/ 19 w 38"/>
                  <a:gd name="T9" fmla="*/ 0 h 32"/>
                  <a:gd name="T10" fmla="*/ 22 w 38"/>
                  <a:gd name="T11" fmla="*/ 2 h 32"/>
                  <a:gd name="T12" fmla="*/ 25 w 38"/>
                  <a:gd name="T13" fmla="*/ 0 h 32"/>
                  <a:gd name="T14" fmla="*/ 27 w 38"/>
                  <a:gd name="T15" fmla="*/ 0 h 32"/>
                  <a:gd name="T16" fmla="*/ 30 w 38"/>
                  <a:gd name="T17" fmla="*/ 0 h 32"/>
                  <a:gd name="T18" fmla="*/ 32 w 38"/>
                  <a:gd name="T19" fmla="*/ 0 h 32"/>
                  <a:gd name="T20" fmla="*/ 32 w 38"/>
                  <a:gd name="T21" fmla="*/ 0 h 32"/>
                  <a:gd name="T22" fmla="*/ 32 w 38"/>
                  <a:gd name="T23" fmla="*/ 0 h 32"/>
                  <a:gd name="T24" fmla="*/ 30 w 38"/>
                  <a:gd name="T25" fmla="*/ 3 h 32"/>
                  <a:gd name="T26" fmla="*/ 30 w 38"/>
                  <a:gd name="T27" fmla="*/ 3 h 32"/>
                  <a:gd name="T28" fmla="*/ 35 w 38"/>
                  <a:gd name="T29" fmla="*/ 9 h 32"/>
                  <a:gd name="T30" fmla="*/ 35 w 38"/>
                  <a:gd name="T31" fmla="*/ 12 h 32"/>
                  <a:gd name="T32" fmla="*/ 37 w 38"/>
                  <a:gd name="T33" fmla="*/ 12 h 32"/>
                  <a:gd name="T34" fmla="*/ 37 w 38"/>
                  <a:gd name="T35" fmla="*/ 12 h 32"/>
                  <a:gd name="T36" fmla="*/ 35 w 38"/>
                  <a:gd name="T37" fmla="*/ 14 h 32"/>
                  <a:gd name="T38" fmla="*/ 35 w 38"/>
                  <a:gd name="T39" fmla="*/ 14 h 32"/>
                  <a:gd name="T40" fmla="*/ 32 w 38"/>
                  <a:gd name="T41" fmla="*/ 14 h 32"/>
                  <a:gd name="T42" fmla="*/ 32 w 38"/>
                  <a:gd name="T43" fmla="*/ 17 h 32"/>
                  <a:gd name="T44" fmla="*/ 30 w 38"/>
                  <a:gd name="T45" fmla="*/ 19 h 32"/>
                  <a:gd name="T46" fmla="*/ 30 w 38"/>
                  <a:gd name="T47" fmla="*/ 24 h 32"/>
                  <a:gd name="T48" fmla="*/ 30 w 38"/>
                  <a:gd name="T49" fmla="*/ 26 h 32"/>
                  <a:gd name="T50" fmla="*/ 27 w 38"/>
                  <a:gd name="T51" fmla="*/ 29 h 32"/>
                  <a:gd name="T52" fmla="*/ 25 w 38"/>
                  <a:gd name="T53" fmla="*/ 31 h 32"/>
                  <a:gd name="T54" fmla="*/ 24 w 38"/>
                  <a:gd name="T55" fmla="*/ 31 h 32"/>
                  <a:gd name="T56" fmla="*/ 22 w 38"/>
                  <a:gd name="T57" fmla="*/ 29 h 32"/>
                  <a:gd name="T58" fmla="*/ 19 w 38"/>
                  <a:gd name="T59" fmla="*/ 28 h 32"/>
                  <a:gd name="T60" fmla="*/ 18 w 38"/>
                  <a:gd name="T61" fmla="*/ 26 h 32"/>
                  <a:gd name="T62" fmla="*/ 13 w 38"/>
                  <a:gd name="T63" fmla="*/ 26 h 32"/>
                  <a:gd name="T64" fmla="*/ 7 w 38"/>
                  <a:gd name="T65" fmla="*/ 25 h 32"/>
                  <a:gd name="T66" fmla="*/ 4 w 38"/>
                  <a:gd name="T67" fmla="*/ 22 h 32"/>
                  <a:gd name="T68" fmla="*/ 2 w 38"/>
                  <a:gd name="T69" fmla="*/ 21 h 32"/>
                  <a:gd name="T70" fmla="*/ 0 w 38"/>
                  <a:gd name="T71" fmla="*/ 19 h 32"/>
                  <a:gd name="T72" fmla="*/ 0 w 38"/>
                  <a:gd name="T73" fmla="*/ 16 h 32"/>
                  <a:gd name="T74" fmla="*/ 0 w 38"/>
                  <a:gd name="T75" fmla="*/ 9 h 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
                  <a:gd name="T115" fmla="*/ 0 h 32"/>
                  <a:gd name="T116" fmla="*/ 38 w 38"/>
                  <a:gd name="T117" fmla="*/ 32 h 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 h="32">
                    <a:moveTo>
                      <a:pt x="0" y="9"/>
                    </a:moveTo>
                    <a:lnTo>
                      <a:pt x="7" y="5"/>
                    </a:lnTo>
                    <a:lnTo>
                      <a:pt x="11" y="2"/>
                    </a:lnTo>
                    <a:lnTo>
                      <a:pt x="13" y="0"/>
                    </a:lnTo>
                    <a:lnTo>
                      <a:pt x="19" y="0"/>
                    </a:lnTo>
                    <a:lnTo>
                      <a:pt x="22" y="2"/>
                    </a:lnTo>
                    <a:lnTo>
                      <a:pt x="25" y="0"/>
                    </a:lnTo>
                    <a:lnTo>
                      <a:pt x="27" y="0"/>
                    </a:lnTo>
                    <a:lnTo>
                      <a:pt x="30" y="0"/>
                    </a:lnTo>
                    <a:lnTo>
                      <a:pt x="32" y="0"/>
                    </a:lnTo>
                    <a:lnTo>
                      <a:pt x="30" y="3"/>
                    </a:lnTo>
                    <a:lnTo>
                      <a:pt x="35" y="9"/>
                    </a:lnTo>
                    <a:lnTo>
                      <a:pt x="35" y="12"/>
                    </a:lnTo>
                    <a:lnTo>
                      <a:pt x="37" y="12"/>
                    </a:lnTo>
                    <a:lnTo>
                      <a:pt x="35" y="14"/>
                    </a:lnTo>
                    <a:lnTo>
                      <a:pt x="32" y="14"/>
                    </a:lnTo>
                    <a:lnTo>
                      <a:pt x="32" y="17"/>
                    </a:lnTo>
                    <a:lnTo>
                      <a:pt x="30" y="19"/>
                    </a:lnTo>
                    <a:lnTo>
                      <a:pt x="30" y="24"/>
                    </a:lnTo>
                    <a:lnTo>
                      <a:pt x="30" y="26"/>
                    </a:lnTo>
                    <a:lnTo>
                      <a:pt x="27" y="29"/>
                    </a:lnTo>
                    <a:lnTo>
                      <a:pt x="25" y="31"/>
                    </a:lnTo>
                    <a:lnTo>
                      <a:pt x="24" y="31"/>
                    </a:lnTo>
                    <a:lnTo>
                      <a:pt x="22" y="29"/>
                    </a:lnTo>
                    <a:lnTo>
                      <a:pt x="19" y="28"/>
                    </a:lnTo>
                    <a:lnTo>
                      <a:pt x="18" y="26"/>
                    </a:lnTo>
                    <a:lnTo>
                      <a:pt x="13" y="26"/>
                    </a:lnTo>
                    <a:lnTo>
                      <a:pt x="7" y="25"/>
                    </a:lnTo>
                    <a:lnTo>
                      <a:pt x="4" y="22"/>
                    </a:lnTo>
                    <a:lnTo>
                      <a:pt x="2" y="21"/>
                    </a:lnTo>
                    <a:lnTo>
                      <a:pt x="0" y="19"/>
                    </a:lnTo>
                    <a:lnTo>
                      <a:pt x="0" y="16"/>
                    </a:lnTo>
                    <a:lnTo>
                      <a:pt x="0" y="9"/>
                    </a:lnTo>
                  </a:path>
                </a:pathLst>
              </a:custGeom>
              <a:solidFill>
                <a:srgbClr val="008000"/>
              </a:solidFill>
              <a:ln w="12700" cap="rnd">
                <a:solidFill>
                  <a:srgbClr val="000000"/>
                </a:solidFill>
                <a:round/>
                <a:headEnd/>
                <a:tailEnd/>
              </a:ln>
            </p:spPr>
            <p:txBody>
              <a:bodyPr/>
              <a:lstStyle/>
              <a:p>
                <a:endParaRPr lang="en-US"/>
              </a:p>
            </p:txBody>
          </p:sp>
          <p:sp>
            <p:nvSpPr>
              <p:cNvPr id="6640" name="Freeform 25"/>
              <p:cNvSpPr>
                <a:spLocks/>
              </p:cNvSpPr>
              <p:nvPr/>
            </p:nvSpPr>
            <p:spPr bwMode="auto">
              <a:xfrm>
                <a:off x="5207" y="2293"/>
                <a:ext cx="73" cy="31"/>
              </a:xfrm>
              <a:custGeom>
                <a:avLst/>
                <a:gdLst>
                  <a:gd name="T0" fmla="*/ 5 w 73"/>
                  <a:gd name="T1" fmla="*/ 0 h 31"/>
                  <a:gd name="T2" fmla="*/ 13 w 73"/>
                  <a:gd name="T3" fmla="*/ 5 h 31"/>
                  <a:gd name="T4" fmla="*/ 13 w 73"/>
                  <a:gd name="T5" fmla="*/ 7 h 31"/>
                  <a:gd name="T6" fmla="*/ 18 w 73"/>
                  <a:gd name="T7" fmla="*/ 5 h 31"/>
                  <a:gd name="T8" fmla="*/ 21 w 73"/>
                  <a:gd name="T9" fmla="*/ 7 h 31"/>
                  <a:gd name="T10" fmla="*/ 24 w 73"/>
                  <a:gd name="T11" fmla="*/ 5 h 31"/>
                  <a:gd name="T12" fmla="*/ 27 w 73"/>
                  <a:gd name="T13" fmla="*/ 4 h 31"/>
                  <a:gd name="T14" fmla="*/ 37 w 73"/>
                  <a:gd name="T15" fmla="*/ 5 h 31"/>
                  <a:gd name="T16" fmla="*/ 43 w 73"/>
                  <a:gd name="T17" fmla="*/ 7 h 31"/>
                  <a:gd name="T18" fmla="*/ 48 w 73"/>
                  <a:gd name="T19" fmla="*/ 9 h 31"/>
                  <a:gd name="T20" fmla="*/ 56 w 73"/>
                  <a:gd name="T21" fmla="*/ 14 h 31"/>
                  <a:gd name="T22" fmla="*/ 56 w 73"/>
                  <a:gd name="T23" fmla="*/ 16 h 31"/>
                  <a:gd name="T24" fmla="*/ 59 w 73"/>
                  <a:gd name="T25" fmla="*/ 17 h 31"/>
                  <a:gd name="T26" fmla="*/ 62 w 73"/>
                  <a:gd name="T27" fmla="*/ 19 h 31"/>
                  <a:gd name="T28" fmla="*/ 65 w 73"/>
                  <a:gd name="T29" fmla="*/ 22 h 31"/>
                  <a:gd name="T30" fmla="*/ 68 w 73"/>
                  <a:gd name="T31" fmla="*/ 24 h 31"/>
                  <a:gd name="T32" fmla="*/ 68 w 73"/>
                  <a:gd name="T33" fmla="*/ 30 h 31"/>
                  <a:gd name="T34" fmla="*/ 65 w 73"/>
                  <a:gd name="T35" fmla="*/ 30 h 31"/>
                  <a:gd name="T36" fmla="*/ 64 w 73"/>
                  <a:gd name="T37" fmla="*/ 29 h 31"/>
                  <a:gd name="T38" fmla="*/ 56 w 73"/>
                  <a:gd name="T39" fmla="*/ 23 h 31"/>
                  <a:gd name="T40" fmla="*/ 48 w 73"/>
                  <a:gd name="T41" fmla="*/ 23 h 31"/>
                  <a:gd name="T42" fmla="*/ 46 w 73"/>
                  <a:gd name="T43" fmla="*/ 24 h 31"/>
                  <a:gd name="T44" fmla="*/ 45 w 73"/>
                  <a:gd name="T45" fmla="*/ 26 h 31"/>
                  <a:gd name="T46" fmla="*/ 40 w 73"/>
                  <a:gd name="T47" fmla="*/ 27 h 31"/>
                  <a:gd name="T48" fmla="*/ 35 w 73"/>
                  <a:gd name="T49" fmla="*/ 27 h 31"/>
                  <a:gd name="T50" fmla="*/ 32 w 73"/>
                  <a:gd name="T51" fmla="*/ 27 h 31"/>
                  <a:gd name="T52" fmla="*/ 27 w 73"/>
                  <a:gd name="T53" fmla="*/ 21 h 31"/>
                  <a:gd name="T54" fmla="*/ 24 w 73"/>
                  <a:gd name="T55" fmla="*/ 14 h 31"/>
                  <a:gd name="T56" fmla="*/ 16 w 73"/>
                  <a:gd name="T57" fmla="*/ 12 h 31"/>
                  <a:gd name="T58" fmla="*/ 10 w 73"/>
                  <a:gd name="T59" fmla="*/ 12 h 31"/>
                  <a:gd name="T60" fmla="*/ 4 w 73"/>
                  <a:gd name="T61" fmla="*/ 9 h 31"/>
                  <a:gd name="T62" fmla="*/ 4 w 73"/>
                  <a:gd name="T63" fmla="*/ 2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31"/>
                  <a:gd name="T98" fmla="*/ 73 w 73"/>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31">
                    <a:moveTo>
                      <a:pt x="0" y="0"/>
                    </a:moveTo>
                    <a:lnTo>
                      <a:pt x="5" y="0"/>
                    </a:lnTo>
                    <a:lnTo>
                      <a:pt x="10" y="0"/>
                    </a:lnTo>
                    <a:lnTo>
                      <a:pt x="13" y="5"/>
                    </a:lnTo>
                    <a:lnTo>
                      <a:pt x="13" y="7"/>
                    </a:lnTo>
                    <a:lnTo>
                      <a:pt x="16" y="5"/>
                    </a:lnTo>
                    <a:lnTo>
                      <a:pt x="18" y="5"/>
                    </a:lnTo>
                    <a:lnTo>
                      <a:pt x="20" y="7"/>
                    </a:lnTo>
                    <a:lnTo>
                      <a:pt x="21" y="7"/>
                    </a:lnTo>
                    <a:lnTo>
                      <a:pt x="24" y="5"/>
                    </a:lnTo>
                    <a:lnTo>
                      <a:pt x="26" y="4"/>
                    </a:lnTo>
                    <a:lnTo>
                      <a:pt x="27" y="4"/>
                    </a:lnTo>
                    <a:lnTo>
                      <a:pt x="34" y="5"/>
                    </a:lnTo>
                    <a:lnTo>
                      <a:pt x="37" y="5"/>
                    </a:lnTo>
                    <a:lnTo>
                      <a:pt x="40" y="7"/>
                    </a:lnTo>
                    <a:lnTo>
                      <a:pt x="43" y="7"/>
                    </a:lnTo>
                    <a:lnTo>
                      <a:pt x="45" y="9"/>
                    </a:lnTo>
                    <a:lnTo>
                      <a:pt x="48" y="9"/>
                    </a:lnTo>
                    <a:lnTo>
                      <a:pt x="52" y="12"/>
                    </a:lnTo>
                    <a:lnTo>
                      <a:pt x="56" y="14"/>
                    </a:lnTo>
                    <a:lnTo>
                      <a:pt x="56" y="15"/>
                    </a:lnTo>
                    <a:lnTo>
                      <a:pt x="56" y="16"/>
                    </a:lnTo>
                    <a:lnTo>
                      <a:pt x="57" y="17"/>
                    </a:lnTo>
                    <a:lnTo>
                      <a:pt x="59" y="17"/>
                    </a:lnTo>
                    <a:lnTo>
                      <a:pt x="60" y="19"/>
                    </a:lnTo>
                    <a:lnTo>
                      <a:pt x="62" y="19"/>
                    </a:lnTo>
                    <a:lnTo>
                      <a:pt x="65" y="21"/>
                    </a:lnTo>
                    <a:lnTo>
                      <a:pt x="65" y="22"/>
                    </a:lnTo>
                    <a:lnTo>
                      <a:pt x="68" y="23"/>
                    </a:lnTo>
                    <a:lnTo>
                      <a:pt x="68" y="24"/>
                    </a:lnTo>
                    <a:lnTo>
                      <a:pt x="72" y="27"/>
                    </a:lnTo>
                    <a:lnTo>
                      <a:pt x="68" y="30"/>
                    </a:lnTo>
                    <a:lnTo>
                      <a:pt x="65" y="30"/>
                    </a:lnTo>
                    <a:lnTo>
                      <a:pt x="65" y="29"/>
                    </a:lnTo>
                    <a:lnTo>
                      <a:pt x="64" y="29"/>
                    </a:lnTo>
                    <a:lnTo>
                      <a:pt x="62" y="29"/>
                    </a:lnTo>
                    <a:lnTo>
                      <a:pt x="56" y="23"/>
                    </a:lnTo>
                    <a:lnTo>
                      <a:pt x="52" y="23"/>
                    </a:lnTo>
                    <a:lnTo>
                      <a:pt x="48" y="23"/>
                    </a:lnTo>
                    <a:lnTo>
                      <a:pt x="48" y="24"/>
                    </a:lnTo>
                    <a:lnTo>
                      <a:pt x="46" y="24"/>
                    </a:lnTo>
                    <a:lnTo>
                      <a:pt x="45" y="26"/>
                    </a:lnTo>
                    <a:lnTo>
                      <a:pt x="41" y="29"/>
                    </a:lnTo>
                    <a:lnTo>
                      <a:pt x="40" y="27"/>
                    </a:lnTo>
                    <a:lnTo>
                      <a:pt x="37" y="27"/>
                    </a:lnTo>
                    <a:lnTo>
                      <a:pt x="35" y="27"/>
                    </a:lnTo>
                    <a:lnTo>
                      <a:pt x="34" y="26"/>
                    </a:lnTo>
                    <a:lnTo>
                      <a:pt x="32" y="27"/>
                    </a:lnTo>
                    <a:lnTo>
                      <a:pt x="32" y="23"/>
                    </a:lnTo>
                    <a:lnTo>
                      <a:pt x="27" y="21"/>
                    </a:lnTo>
                    <a:lnTo>
                      <a:pt x="24" y="16"/>
                    </a:lnTo>
                    <a:lnTo>
                      <a:pt x="24" y="14"/>
                    </a:lnTo>
                    <a:lnTo>
                      <a:pt x="20" y="12"/>
                    </a:lnTo>
                    <a:lnTo>
                      <a:pt x="16" y="12"/>
                    </a:lnTo>
                    <a:lnTo>
                      <a:pt x="12" y="14"/>
                    </a:lnTo>
                    <a:lnTo>
                      <a:pt x="10" y="12"/>
                    </a:lnTo>
                    <a:lnTo>
                      <a:pt x="5" y="11"/>
                    </a:lnTo>
                    <a:lnTo>
                      <a:pt x="4" y="9"/>
                    </a:lnTo>
                    <a:lnTo>
                      <a:pt x="4" y="5"/>
                    </a:lnTo>
                    <a:lnTo>
                      <a:pt x="4" y="2"/>
                    </a:lnTo>
                    <a:lnTo>
                      <a:pt x="0" y="0"/>
                    </a:lnTo>
                  </a:path>
                </a:pathLst>
              </a:custGeom>
              <a:solidFill>
                <a:srgbClr val="008000"/>
              </a:solidFill>
              <a:ln w="12700" cap="rnd">
                <a:solidFill>
                  <a:srgbClr val="000000"/>
                </a:solidFill>
                <a:round/>
                <a:headEnd/>
                <a:tailEnd/>
              </a:ln>
            </p:spPr>
            <p:txBody>
              <a:bodyPr/>
              <a:lstStyle/>
              <a:p>
                <a:endParaRPr lang="en-US"/>
              </a:p>
            </p:txBody>
          </p:sp>
          <p:sp>
            <p:nvSpPr>
              <p:cNvPr id="6641" name="Freeform 26"/>
              <p:cNvSpPr>
                <a:spLocks/>
              </p:cNvSpPr>
              <p:nvPr/>
            </p:nvSpPr>
            <p:spPr bwMode="auto">
              <a:xfrm>
                <a:off x="5073" y="2271"/>
                <a:ext cx="43" cy="40"/>
              </a:xfrm>
              <a:custGeom>
                <a:avLst/>
                <a:gdLst>
                  <a:gd name="T0" fmla="*/ 0 w 43"/>
                  <a:gd name="T1" fmla="*/ 1 h 40"/>
                  <a:gd name="T2" fmla="*/ 3 w 43"/>
                  <a:gd name="T3" fmla="*/ 0 h 40"/>
                  <a:gd name="T4" fmla="*/ 8 w 43"/>
                  <a:gd name="T5" fmla="*/ 1 h 40"/>
                  <a:gd name="T6" fmla="*/ 10 w 43"/>
                  <a:gd name="T7" fmla="*/ 4 h 40"/>
                  <a:gd name="T8" fmla="*/ 10 w 43"/>
                  <a:gd name="T9" fmla="*/ 4 h 40"/>
                  <a:gd name="T10" fmla="*/ 11 w 43"/>
                  <a:gd name="T11" fmla="*/ 5 h 40"/>
                  <a:gd name="T12" fmla="*/ 11 w 43"/>
                  <a:gd name="T13" fmla="*/ 5 h 40"/>
                  <a:gd name="T14" fmla="*/ 13 w 43"/>
                  <a:gd name="T15" fmla="*/ 5 h 40"/>
                  <a:gd name="T16" fmla="*/ 13 w 43"/>
                  <a:gd name="T17" fmla="*/ 6 h 40"/>
                  <a:gd name="T18" fmla="*/ 17 w 43"/>
                  <a:gd name="T19" fmla="*/ 12 h 40"/>
                  <a:gd name="T20" fmla="*/ 17 w 43"/>
                  <a:gd name="T21" fmla="*/ 12 h 40"/>
                  <a:gd name="T22" fmla="*/ 19 w 43"/>
                  <a:gd name="T23" fmla="*/ 12 h 40"/>
                  <a:gd name="T24" fmla="*/ 21 w 43"/>
                  <a:gd name="T25" fmla="*/ 13 h 40"/>
                  <a:gd name="T26" fmla="*/ 21 w 43"/>
                  <a:gd name="T27" fmla="*/ 13 h 40"/>
                  <a:gd name="T28" fmla="*/ 23 w 43"/>
                  <a:gd name="T29" fmla="*/ 14 h 40"/>
                  <a:gd name="T30" fmla="*/ 31 w 43"/>
                  <a:gd name="T31" fmla="*/ 16 h 40"/>
                  <a:gd name="T32" fmla="*/ 31 w 43"/>
                  <a:gd name="T33" fmla="*/ 20 h 40"/>
                  <a:gd name="T34" fmla="*/ 32 w 43"/>
                  <a:gd name="T35" fmla="*/ 21 h 40"/>
                  <a:gd name="T36" fmla="*/ 32 w 43"/>
                  <a:gd name="T37" fmla="*/ 23 h 40"/>
                  <a:gd name="T38" fmla="*/ 35 w 43"/>
                  <a:gd name="T39" fmla="*/ 26 h 40"/>
                  <a:gd name="T40" fmla="*/ 40 w 43"/>
                  <a:gd name="T41" fmla="*/ 26 h 40"/>
                  <a:gd name="T42" fmla="*/ 40 w 43"/>
                  <a:gd name="T43" fmla="*/ 35 h 40"/>
                  <a:gd name="T44" fmla="*/ 42 w 43"/>
                  <a:gd name="T45" fmla="*/ 38 h 40"/>
                  <a:gd name="T46" fmla="*/ 40 w 43"/>
                  <a:gd name="T47" fmla="*/ 39 h 40"/>
                  <a:gd name="T48" fmla="*/ 38 w 43"/>
                  <a:gd name="T49" fmla="*/ 39 h 40"/>
                  <a:gd name="T50" fmla="*/ 37 w 43"/>
                  <a:gd name="T51" fmla="*/ 36 h 40"/>
                  <a:gd name="T52" fmla="*/ 35 w 43"/>
                  <a:gd name="T53" fmla="*/ 39 h 40"/>
                  <a:gd name="T54" fmla="*/ 31 w 43"/>
                  <a:gd name="T55" fmla="*/ 35 h 40"/>
                  <a:gd name="T56" fmla="*/ 29 w 43"/>
                  <a:gd name="T57" fmla="*/ 33 h 40"/>
                  <a:gd name="T58" fmla="*/ 25 w 43"/>
                  <a:gd name="T59" fmla="*/ 28 h 40"/>
                  <a:gd name="T60" fmla="*/ 23 w 43"/>
                  <a:gd name="T61" fmla="*/ 28 h 40"/>
                  <a:gd name="T62" fmla="*/ 19 w 43"/>
                  <a:gd name="T63" fmla="*/ 26 h 40"/>
                  <a:gd name="T64" fmla="*/ 19 w 43"/>
                  <a:gd name="T65" fmla="*/ 24 h 40"/>
                  <a:gd name="T66" fmla="*/ 19 w 43"/>
                  <a:gd name="T67" fmla="*/ 23 h 40"/>
                  <a:gd name="T68" fmla="*/ 14 w 43"/>
                  <a:gd name="T69" fmla="*/ 17 h 40"/>
                  <a:gd name="T70" fmla="*/ 13 w 43"/>
                  <a:gd name="T71" fmla="*/ 13 h 40"/>
                  <a:gd name="T72" fmla="*/ 10 w 43"/>
                  <a:gd name="T73" fmla="*/ 11 h 40"/>
                  <a:gd name="T74" fmla="*/ 3 w 43"/>
                  <a:gd name="T75" fmla="*/ 5 h 40"/>
                  <a:gd name="T76" fmla="*/ 0 w 43"/>
                  <a:gd name="T77" fmla="*/ 1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
                  <a:gd name="T118" fmla="*/ 0 h 40"/>
                  <a:gd name="T119" fmla="*/ 43 w 43"/>
                  <a:gd name="T120" fmla="*/ 40 h 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 h="40">
                    <a:moveTo>
                      <a:pt x="0" y="1"/>
                    </a:moveTo>
                    <a:lnTo>
                      <a:pt x="3" y="0"/>
                    </a:lnTo>
                    <a:lnTo>
                      <a:pt x="8" y="1"/>
                    </a:lnTo>
                    <a:lnTo>
                      <a:pt x="10" y="4"/>
                    </a:lnTo>
                    <a:lnTo>
                      <a:pt x="11" y="5"/>
                    </a:lnTo>
                    <a:lnTo>
                      <a:pt x="13" y="5"/>
                    </a:lnTo>
                    <a:lnTo>
                      <a:pt x="13" y="6"/>
                    </a:lnTo>
                    <a:lnTo>
                      <a:pt x="17" y="12"/>
                    </a:lnTo>
                    <a:lnTo>
                      <a:pt x="19" y="12"/>
                    </a:lnTo>
                    <a:lnTo>
                      <a:pt x="21" y="13"/>
                    </a:lnTo>
                    <a:lnTo>
                      <a:pt x="23" y="14"/>
                    </a:lnTo>
                    <a:lnTo>
                      <a:pt x="31" y="16"/>
                    </a:lnTo>
                    <a:lnTo>
                      <a:pt x="31" y="20"/>
                    </a:lnTo>
                    <a:lnTo>
                      <a:pt x="32" y="21"/>
                    </a:lnTo>
                    <a:lnTo>
                      <a:pt x="32" y="23"/>
                    </a:lnTo>
                    <a:lnTo>
                      <a:pt x="35" y="26"/>
                    </a:lnTo>
                    <a:lnTo>
                      <a:pt x="40" y="26"/>
                    </a:lnTo>
                    <a:lnTo>
                      <a:pt x="40" y="35"/>
                    </a:lnTo>
                    <a:lnTo>
                      <a:pt x="42" y="38"/>
                    </a:lnTo>
                    <a:lnTo>
                      <a:pt x="40" y="39"/>
                    </a:lnTo>
                    <a:lnTo>
                      <a:pt x="38" y="39"/>
                    </a:lnTo>
                    <a:lnTo>
                      <a:pt x="37" y="36"/>
                    </a:lnTo>
                    <a:lnTo>
                      <a:pt x="35" y="39"/>
                    </a:lnTo>
                    <a:lnTo>
                      <a:pt x="31" y="35"/>
                    </a:lnTo>
                    <a:lnTo>
                      <a:pt x="29" y="33"/>
                    </a:lnTo>
                    <a:lnTo>
                      <a:pt x="25" y="28"/>
                    </a:lnTo>
                    <a:lnTo>
                      <a:pt x="23" y="28"/>
                    </a:lnTo>
                    <a:lnTo>
                      <a:pt x="19" y="26"/>
                    </a:lnTo>
                    <a:lnTo>
                      <a:pt x="19" y="24"/>
                    </a:lnTo>
                    <a:lnTo>
                      <a:pt x="19" y="23"/>
                    </a:lnTo>
                    <a:lnTo>
                      <a:pt x="14" y="17"/>
                    </a:lnTo>
                    <a:lnTo>
                      <a:pt x="13" y="13"/>
                    </a:lnTo>
                    <a:lnTo>
                      <a:pt x="10" y="11"/>
                    </a:lnTo>
                    <a:lnTo>
                      <a:pt x="3" y="5"/>
                    </a:lnTo>
                    <a:lnTo>
                      <a:pt x="0" y="1"/>
                    </a:lnTo>
                  </a:path>
                </a:pathLst>
              </a:custGeom>
              <a:solidFill>
                <a:srgbClr val="008000"/>
              </a:solidFill>
              <a:ln w="12700" cap="rnd">
                <a:solidFill>
                  <a:srgbClr val="000000"/>
                </a:solidFill>
                <a:round/>
                <a:headEnd/>
                <a:tailEnd/>
              </a:ln>
            </p:spPr>
            <p:txBody>
              <a:bodyPr/>
              <a:lstStyle/>
              <a:p>
                <a:endParaRPr lang="en-US"/>
              </a:p>
            </p:txBody>
          </p:sp>
          <p:sp>
            <p:nvSpPr>
              <p:cNvPr id="6642" name="Freeform 27"/>
              <p:cNvSpPr>
                <a:spLocks/>
              </p:cNvSpPr>
              <p:nvPr/>
            </p:nvSpPr>
            <p:spPr bwMode="auto">
              <a:xfrm>
                <a:off x="5151" y="2228"/>
                <a:ext cx="43" cy="45"/>
              </a:xfrm>
              <a:custGeom>
                <a:avLst/>
                <a:gdLst>
                  <a:gd name="T0" fmla="*/ 2 w 43"/>
                  <a:gd name="T1" fmla="*/ 0 h 45"/>
                  <a:gd name="T2" fmla="*/ 5 w 43"/>
                  <a:gd name="T3" fmla="*/ 0 h 45"/>
                  <a:gd name="T4" fmla="*/ 10 w 43"/>
                  <a:gd name="T5" fmla="*/ 3 h 45"/>
                  <a:gd name="T6" fmla="*/ 8 w 43"/>
                  <a:gd name="T7" fmla="*/ 7 h 45"/>
                  <a:gd name="T8" fmla="*/ 11 w 43"/>
                  <a:gd name="T9" fmla="*/ 9 h 45"/>
                  <a:gd name="T10" fmla="*/ 11 w 43"/>
                  <a:gd name="T11" fmla="*/ 12 h 45"/>
                  <a:gd name="T12" fmla="*/ 15 w 43"/>
                  <a:gd name="T13" fmla="*/ 13 h 45"/>
                  <a:gd name="T14" fmla="*/ 18 w 43"/>
                  <a:gd name="T15" fmla="*/ 15 h 45"/>
                  <a:gd name="T16" fmla="*/ 22 w 43"/>
                  <a:gd name="T17" fmla="*/ 15 h 45"/>
                  <a:gd name="T18" fmla="*/ 25 w 43"/>
                  <a:gd name="T19" fmla="*/ 18 h 45"/>
                  <a:gd name="T20" fmla="*/ 28 w 43"/>
                  <a:gd name="T21" fmla="*/ 18 h 45"/>
                  <a:gd name="T22" fmla="*/ 32 w 43"/>
                  <a:gd name="T23" fmla="*/ 22 h 45"/>
                  <a:gd name="T24" fmla="*/ 32 w 43"/>
                  <a:gd name="T25" fmla="*/ 27 h 45"/>
                  <a:gd name="T26" fmla="*/ 32 w 43"/>
                  <a:gd name="T27" fmla="*/ 30 h 45"/>
                  <a:gd name="T28" fmla="*/ 33 w 43"/>
                  <a:gd name="T29" fmla="*/ 31 h 45"/>
                  <a:gd name="T30" fmla="*/ 35 w 43"/>
                  <a:gd name="T31" fmla="*/ 32 h 45"/>
                  <a:gd name="T32" fmla="*/ 36 w 43"/>
                  <a:gd name="T33" fmla="*/ 34 h 45"/>
                  <a:gd name="T34" fmla="*/ 38 w 43"/>
                  <a:gd name="T35" fmla="*/ 37 h 45"/>
                  <a:gd name="T36" fmla="*/ 42 w 43"/>
                  <a:gd name="T37" fmla="*/ 37 h 45"/>
                  <a:gd name="T38" fmla="*/ 42 w 43"/>
                  <a:gd name="T39" fmla="*/ 41 h 45"/>
                  <a:gd name="T40" fmla="*/ 36 w 43"/>
                  <a:gd name="T41" fmla="*/ 41 h 45"/>
                  <a:gd name="T42" fmla="*/ 36 w 43"/>
                  <a:gd name="T43" fmla="*/ 39 h 45"/>
                  <a:gd name="T44" fmla="*/ 33 w 43"/>
                  <a:gd name="T45" fmla="*/ 39 h 45"/>
                  <a:gd name="T46" fmla="*/ 33 w 43"/>
                  <a:gd name="T47" fmla="*/ 44 h 45"/>
                  <a:gd name="T48" fmla="*/ 32 w 43"/>
                  <a:gd name="T49" fmla="*/ 44 h 45"/>
                  <a:gd name="T50" fmla="*/ 29 w 43"/>
                  <a:gd name="T51" fmla="*/ 41 h 45"/>
                  <a:gd name="T52" fmla="*/ 28 w 43"/>
                  <a:gd name="T53" fmla="*/ 41 h 45"/>
                  <a:gd name="T54" fmla="*/ 28 w 43"/>
                  <a:gd name="T55" fmla="*/ 37 h 45"/>
                  <a:gd name="T56" fmla="*/ 24 w 43"/>
                  <a:gd name="T57" fmla="*/ 37 h 45"/>
                  <a:gd name="T58" fmla="*/ 22 w 43"/>
                  <a:gd name="T59" fmla="*/ 41 h 45"/>
                  <a:gd name="T60" fmla="*/ 21 w 43"/>
                  <a:gd name="T61" fmla="*/ 37 h 45"/>
                  <a:gd name="T62" fmla="*/ 21 w 43"/>
                  <a:gd name="T63" fmla="*/ 35 h 45"/>
                  <a:gd name="T64" fmla="*/ 25 w 43"/>
                  <a:gd name="T65" fmla="*/ 34 h 45"/>
                  <a:gd name="T66" fmla="*/ 28 w 43"/>
                  <a:gd name="T67" fmla="*/ 35 h 45"/>
                  <a:gd name="T68" fmla="*/ 29 w 43"/>
                  <a:gd name="T69" fmla="*/ 31 h 45"/>
                  <a:gd name="T70" fmla="*/ 25 w 43"/>
                  <a:gd name="T71" fmla="*/ 28 h 45"/>
                  <a:gd name="T72" fmla="*/ 24 w 43"/>
                  <a:gd name="T73" fmla="*/ 25 h 45"/>
                  <a:gd name="T74" fmla="*/ 22 w 43"/>
                  <a:gd name="T75" fmla="*/ 22 h 45"/>
                  <a:gd name="T76" fmla="*/ 19 w 43"/>
                  <a:gd name="T77" fmla="*/ 20 h 45"/>
                  <a:gd name="T78" fmla="*/ 16 w 43"/>
                  <a:gd name="T79" fmla="*/ 17 h 45"/>
                  <a:gd name="T80" fmla="*/ 14 w 43"/>
                  <a:gd name="T81" fmla="*/ 15 h 45"/>
                  <a:gd name="T82" fmla="*/ 15 w 43"/>
                  <a:gd name="T83" fmla="*/ 20 h 45"/>
                  <a:gd name="T84" fmla="*/ 11 w 43"/>
                  <a:gd name="T85" fmla="*/ 22 h 45"/>
                  <a:gd name="T86" fmla="*/ 8 w 43"/>
                  <a:gd name="T87" fmla="*/ 17 h 45"/>
                  <a:gd name="T88" fmla="*/ 7 w 43"/>
                  <a:gd name="T89" fmla="*/ 17 h 45"/>
                  <a:gd name="T90" fmla="*/ 7 w 43"/>
                  <a:gd name="T91" fmla="*/ 15 h 45"/>
                  <a:gd name="T92" fmla="*/ 4 w 43"/>
                  <a:gd name="T93" fmla="*/ 12 h 45"/>
                  <a:gd name="T94" fmla="*/ 0 w 43"/>
                  <a:gd name="T95" fmla="*/ 9 h 45"/>
                  <a:gd name="T96" fmla="*/ 0 w 43"/>
                  <a:gd name="T97" fmla="*/ 7 h 45"/>
                  <a:gd name="T98" fmla="*/ 0 w 43"/>
                  <a:gd name="T99" fmla="*/ 6 h 45"/>
                  <a:gd name="T100" fmla="*/ 2 w 43"/>
                  <a:gd name="T101" fmla="*/ 7 h 45"/>
                  <a:gd name="T102" fmla="*/ 2 w 43"/>
                  <a:gd name="T103" fmla="*/ 5 h 45"/>
                  <a:gd name="T104" fmla="*/ 2 w 43"/>
                  <a:gd name="T105" fmla="*/ 2 h 45"/>
                  <a:gd name="T106" fmla="*/ 2 w 43"/>
                  <a:gd name="T107" fmla="*/ 0 h 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
                  <a:gd name="T163" fmla="*/ 0 h 45"/>
                  <a:gd name="T164" fmla="*/ 43 w 43"/>
                  <a:gd name="T165" fmla="*/ 45 h 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 h="45">
                    <a:moveTo>
                      <a:pt x="2" y="0"/>
                    </a:moveTo>
                    <a:lnTo>
                      <a:pt x="5" y="0"/>
                    </a:lnTo>
                    <a:lnTo>
                      <a:pt x="10" y="3"/>
                    </a:lnTo>
                    <a:lnTo>
                      <a:pt x="8" y="7"/>
                    </a:lnTo>
                    <a:lnTo>
                      <a:pt x="11" y="9"/>
                    </a:lnTo>
                    <a:lnTo>
                      <a:pt x="11" y="12"/>
                    </a:lnTo>
                    <a:lnTo>
                      <a:pt x="15" y="13"/>
                    </a:lnTo>
                    <a:lnTo>
                      <a:pt x="18" y="15"/>
                    </a:lnTo>
                    <a:lnTo>
                      <a:pt x="22" y="15"/>
                    </a:lnTo>
                    <a:lnTo>
                      <a:pt x="25" y="18"/>
                    </a:lnTo>
                    <a:lnTo>
                      <a:pt x="28" y="18"/>
                    </a:lnTo>
                    <a:lnTo>
                      <a:pt x="32" y="22"/>
                    </a:lnTo>
                    <a:lnTo>
                      <a:pt x="32" y="27"/>
                    </a:lnTo>
                    <a:lnTo>
                      <a:pt x="32" y="30"/>
                    </a:lnTo>
                    <a:lnTo>
                      <a:pt x="33" y="31"/>
                    </a:lnTo>
                    <a:lnTo>
                      <a:pt x="35" y="32"/>
                    </a:lnTo>
                    <a:lnTo>
                      <a:pt x="36" y="34"/>
                    </a:lnTo>
                    <a:lnTo>
                      <a:pt x="38" y="37"/>
                    </a:lnTo>
                    <a:lnTo>
                      <a:pt x="42" y="37"/>
                    </a:lnTo>
                    <a:lnTo>
                      <a:pt x="42" y="41"/>
                    </a:lnTo>
                    <a:lnTo>
                      <a:pt x="36" y="41"/>
                    </a:lnTo>
                    <a:lnTo>
                      <a:pt x="36" y="39"/>
                    </a:lnTo>
                    <a:lnTo>
                      <a:pt x="33" y="39"/>
                    </a:lnTo>
                    <a:lnTo>
                      <a:pt x="33" y="44"/>
                    </a:lnTo>
                    <a:lnTo>
                      <a:pt x="32" y="44"/>
                    </a:lnTo>
                    <a:lnTo>
                      <a:pt x="29" y="41"/>
                    </a:lnTo>
                    <a:lnTo>
                      <a:pt x="28" y="41"/>
                    </a:lnTo>
                    <a:lnTo>
                      <a:pt x="28" y="37"/>
                    </a:lnTo>
                    <a:lnTo>
                      <a:pt x="24" y="37"/>
                    </a:lnTo>
                    <a:lnTo>
                      <a:pt x="22" y="41"/>
                    </a:lnTo>
                    <a:lnTo>
                      <a:pt x="21" y="37"/>
                    </a:lnTo>
                    <a:lnTo>
                      <a:pt x="21" y="35"/>
                    </a:lnTo>
                    <a:lnTo>
                      <a:pt x="25" y="34"/>
                    </a:lnTo>
                    <a:lnTo>
                      <a:pt x="28" y="35"/>
                    </a:lnTo>
                    <a:lnTo>
                      <a:pt x="29" y="31"/>
                    </a:lnTo>
                    <a:lnTo>
                      <a:pt x="25" y="28"/>
                    </a:lnTo>
                    <a:lnTo>
                      <a:pt x="24" y="25"/>
                    </a:lnTo>
                    <a:lnTo>
                      <a:pt x="22" y="22"/>
                    </a:lnTo>
                    <a:lnTo>
                      <a:pt x="19" y="20"/>
                    </a:lnTo>
                    <a:lnTo>
                      <a:pt x="16" y="17"/>
                    </a:lnTo>
                    <a:lnTo>
                      <a:pt x="14" y="15"/>
                    </a:lnTo>
                    <a:lnTo>
                      <a:pt x="15" y="20"/>
                    </a:lnTo>
                    <a:lnTo>
                      <a:pt x="11" y="22"/>
                    </a:lnTo>
                    <a:lnTo>
                      <a:pt x="8" y="17"/>
                    </a:lnTo>
                    <a:lnTo>
                      <a:pt x="7" y="17"/>
                    </a:lnTo>
                    <a:lnTo>
                      <a:pt x="7" y="15"/>
                    </a:lnTo>
                    <a:lnTo>
                      <a:pt x="4" y="12"/>
                    </a:lnTo>
                    <a:lnTo>
                      <a:pt x="0" y="9"/>
                    </a:lnTo>
                    <a:lnTo>
                      <a:pt x="0" y="7"/>
                    </a:lnTo>
                    <a:lnTo>
                      <a:pt x="0" y="6"/>
                    </a:lnTo>
                    <a:lnTo>
                      <a:pt x="2" y="7"/>
                    </a:lnTo>
                    <a:lnTo>
                      <a:pt x="2" y="5"/>
                    </a:lnTo>
                    <a:lnTo>
                      <a:pt x="2" y="2"/>
                    </a:lnTo>
                    <a:lnTo>
                      <a:pt x="2" y="0"/>
                    </a:lnTo>
                  </a:path>
                </a:pathLst>
              </a:custGeom>
              <a:solidFill>
                <a:srgbClr val="008000"/>
              </a:solidFill>
              <a:ln w="12700" cap="rnd">
                <a:solidFill>
                  <a:srgbClr val="000000"/>
                </a:solidFill>
                <a:round/>
                <a:headEnd/>
                <a:tailEnd/>
              </a:ln>
            </p:spPr>
            <p:txBody>
              <a:bodyPr/>
              <a:lstStyle/>
              <a:p>
                <a:endParaRPr lang="en-US"/>
              </a:p>
            </p:txBody>
          </p:sp>
          <p:sp>
            <p:nvSpPr>
              <p:cNvPr id="6643" name="Freeform 28"/>
              <p:cNvSpPr>
                <a:spLocks/>
              </p:cNvSpPr>
              <p:nvPr/>
            </p:nvSpPr>
            <p:spPr bwMode="auto">
              <a:xfrm>
                <a:off x="5142" y="2152"/>
                <a:ext cx="32" cy="39"/>
              </a:xfrm>
              <a:custGeom>
                <a:avLst/>
                <a:gdLst>
                  <a:gd name="T0" fmla="*/ 5 w 32"/>
                  <a:gd name="T1" fmla="*/ 0 h 39"/>
                  <a:gd name="T2" fmla="*/ 11 w 32"/>
                  <a:gd name="T3" fmla="*/ 2 h 39"/>
                  <a:gd name="T4" fmla="*/ 14 w 32"/>
                  <a:gd name="T5" fmla="*/ 5 h 39"/>
                  <a:gd name="T6" fmla="*/ 17 w 32"/>
                  <a:gd name="T7" fmla="*/ 7 h 39"/>
                  <a:gd name="T8" fmla="*/ 19 w 32"/>
                  <a:gd name="T9" fmla="*/ 7 h 39"/>
                  <a:gd name="T10" fmla="*/ 19 w 32"/>
                  <a:gd name="T11" fmla="*/ 10 h 39"/>
                  <a:gd name="T12" fmla="*/ 20 w 32"/>
                  <a:gd name="T13" fmla="*/ 12 h 39"/>
                  <a:gd name="T14" fmla="*/ 22 w 32"/>
                  <a:gd name="T15" fmla="*/ 13 h 39"/>
                  <a:gd name="T16" fmla="*/ 27 w 32"/>
                  <a:gd name="T17" fmla="*/ 19 h 39"/>
                  <a:gd name="T18" fmla="*/ 31 w 32"/>
                  <a:gd name="T19" fmla="*/ 23 h 39"/>
                  <a:gd name="T20" fmla="*/ 24 w 32"/>
                  <a:gd name="T21" fmla="*/ 23 h 39"/>
                  <a:gd name="T22" fmla="*/ 20 w 32"/>
                  <a:gd name="T23" fmla="*/ 23 h 39"/>
                  <a:gd name="T24" fmla="*/ 22 w 32"/>
                  <a:gd name="T25" fmla="*/ 25 h 39"/>
                  <a:gd name="T26" fmla="*/ 22 w 32"/>
                  <a:gd name="T27" fmla="*/ 28 h 39"/>
                  <a:gd name="T28" fmla="*/ 22 w 32"/>
                  <a:gd name="T29" fmla="*/ 30 h 39"/>
                  <a:gd name="T30" fmla="*/ 20 w 32"/>
                  <a:gd name="T31" fmla="*/ 28 h 39"/>
                  <a:gd name="T32" fmla="*/ 19 w 32"/>
                  <a:gd name="T33" fmla="*/ 27 h 39"/>
                  <a:gd name="T34" fmla="*/ 16 w 32"/>
                  <a:gd name="T35" fmla="*/ 25 h 39"/>
                  <a:gd name="T36" fmla="*/ 13 w 32"/>
                  <a:gd name="T37" fmla="*/ 24 h 39"/>
                  <a:gd name="T38" fmla="*/ 9 w 32"/>
                  <a:gd name="T39" fmla="*/ 25 h 39"/>
                  <a:gd name="T40" fmla="*/ 8 w 32"/>
                  <a:gd name="T41" fmla="*/ 25 h 39"/>
                  <a:gd name="T42" fmla="*/ 9 w 32"/>
                  <a:gd name="T43" fmla="*/ 27 h 39"/>
                  <a:gd name="T44" fmla="*/ 13 w 32"/>
                  <a:gd name="T45" fmla="*/ 28 h 39"/>
                  <a:gd name="T46" fmla="*/ 16 w 32"/>
                  <a:gd name="T47" fmla="*/ 31 h 39"/>
                  <a:gd name="T48" fmla="*/ 17 w 32"/>
                  <a:gd name="T49" fmla="*/ 32 h 39"/>
                  <a:gd name="T50" fmla="*/ 17 w 32"/>
                  <a:gd name="T51" fmla="*/ 37 h 39"/>
                  <a:gd name="T52" fmla="*/ 17 w 32"/>
                  <a:gd name="T53" fmla="*/ 38 h 39"/>
                  <a:gd name="T54" fmla="*/ 16 w 32"/>
                  <a:gd name="T55" fmla="*/ 38 h 39"/>
                  <a:gd name="T56" fmla="*/ 13 w 32"/>
                  <a:gd name="T57" fmla="*/ 37 h 39"/>
                  <a:gd name="T58" fmla="*/ 13 w 32"/>
                  <a:gd name="T59" fmla="*/ 35 h 39"/>
                  <a:gd name="T60" fmla="*/ 11 w 32"/>
                  <a:gd name="T61" fmla="*/ 35 h 39"/>
                  <a:gd name="T62" fmla="*/ 9 w 32"/>
                  <a:gd name="T63" fmla="*/ 37 h 39"/>
                  <a:gd name="T64" fmla="*/ 8 w 32"/>
                  <a:gd name="T65" fmla="*/ 38 h 39"/>
                  <a:gd name="T66" fmla="*/ 6 w 32"/>
                  <a:gd name="T67" fmla="*/ 35 h 39"/>
                  <a:gd name="T68" fmla="*/ 6 w 32"/>
                  <a:gd name="T69" fmla="*/ 32 h 39"/>
                  <a:gd name="T70" fmla="*/ 6 w 32"/>
                  <a:gd name="T71" fmla="*/ 31 h 39"/>
                  <a:gd name="T72" fmla="*/ 3 w 32"/>
                  <a:gd name="T73" fmla="*/ 30 h 39"/>
                  <a:gd name="T74" fmla="*/ 2 w 32"/>
                  <a:gd name="T75" fmla="*/ 31 h 39"/>
                  <a:gd name="T76" fmla="*/ 0 w 32"/>
                  <a:gd name="T77" fmla="*/ 31 h 39"/>
                  <a:gd name="T78" fmla="*/ 0 w 32"/>
                  <a:gd name="T79" fmla="*/ 30 h 39"/>
                  <a:gd name="T80" fmla="*/ 0 w 32"/>
                  <a:gd name="T81" fmla="*/ 27 h 39"/>
                  <a:gd name="T82" fmla="*/ 2 w 32"/>
                  <a:gd name="T83" fmla="*/ 24 h 39"/>
                  <a:gd name="T84" fmla="*/ 0 w 32"/>
                  <a:gd name="T85" fmla="*/ 19 h 39"/>
                  <a:gd name="T86" fmla="*/ 0 w 32"/>
                  <a:gd name="T87" fmla="*/ 17 h 39"/>
                  <a:gd name="T88" fmla="*/ 3 w 32"/>
                  <a:gd name="T89" fmla="*/ 17 h 39"/>
                  <a:gd name="T90" fmla="*/ 5 w 32"/>
                  <a:gd name="T91" fmla="*/ 19 h 39"/>
                  <a:gd name="T92" fmla="*/ 9 w 32"/>
                  <a:gd name="T93" fmla="*/ 19 h 39"/>
                  <a:gd name="T94" fmla="*/ 9 w 32"/>
                  <a:gd name="T95" fmla="*/ 15 h 39"/>
                  <a:gd name="T96" fmla="*/ 8 w 32"/>
                  <a:gd name="T97" fmla="*/ 15 h 39"/>
                  <a:gd name="T98" fmla="*/ 6 w 32"/>
                  <a:gd name="T99" fmla="*/ 13 h 39"/>
                  <a:gd name="T100" fmla="*/ 8 w 32"/>
                  <a:gd name="T101" fmla="*/ 13 h 39"/>
                  <a:gd name="T102" fmla="*/ 8 w 32"/>
                  <a:gd name="T103" fmla="*/ 13 h 39"/>
                  <a:gd name="T104" fmla="*/ 9 w 32"/>
                  <a:gd name="T105" fmla="*/ 13 h 39"/>
                  <a:gd name="T106" fmla="*/ 9 w 32"/>
                  <a:gd name="T107" fmla="*/ 13 h 39"/>
                  <a:gd name="T108" fmla="*/ 11 w 32"/>
                  <a:gd name="T109" fmla="*/ 13 h 39"/>
                  <a:gd name="T110" fmla="*/ 11 w 32"/>
                  <a:gd name="T111" fmla="*/ 12 h 39"/>
                  <a:gd name="T112" fmla="*/ 9 w 32"/>
                  <a:gd name="T113" fmla="*/ 9 h 39"/>
                  <a:gd name="T114" fmla="*/ 8 w 32"/>
                  <a:gd name="T115" fmla="*/ 6 h 39"/>
                  <a:gd name="T116" fmla="*/ 3 w 32"/>
                  <a:gd name="T117" fmla="*/ 5 h 39"/>
                  <a:gd name="T118" fmla="*/ 3 w 32"/>
                  <a:gd name="T119" fmla="*/ 3 h 39"/>
                  <a:gd name="T120" fmla="*/ 5 w 32"/>
                  <a:gd name="T121" fmla="*/ 0 h 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39"/>
                  <a:gd name="T185" fmla="*/ 32 w 32"/>
                  <a:gd name="T186" fmla="*/ 39 h 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39">
                    <a:moveTo>
                      <a:pt x="5" y="0"/>
                    </a:moveTo>
                    <a:lnTo>
                      <a:pt x="11" y="2"/>
                    </a:lnTo>
                    <a:lnTo>
                      <a:pt x="14" y="5"/>
                    </a:lnTo>
                    <a:lnTo>
                      <a:pt x="17" y="7"/>
                    </a:lnTo>
                    <a:lnTo>
                      <a:pt x="19" y="7"/>
                    </a:lnTo>
                    <a:lnTo>
                      <a:pt x="19" y="10"/>
                    </a:lnTo>
                    <a:lnTo>
                      <a:pt x="20" y="12"/>
                    </a:lnTo>
                    <a:lnTo>
                      <a:pt x="22" y="13"/>
                    </a:lnTo>
                    <a:lnTo>
                      <a:pt x="27" y="19"/>
                    </a:lnTo>
                    <a:lnTo>
                      <a:pt x="31" y="23"/>
                    </a:lnTo>
                    <a:lnTo>
                      <a:pt x="24" y="23"/>
                    </a:lnTo>
                    <a:lnTo>
                      <a:pt x="20" y="23"/>
                    </a:lnTo>
                    <a:lnTo>
                      <a:pt x="22" y="25"/>
                    </a:lnTo>
                    <a:lnTo>
                      <a:pt x="22" y="28"/>
                    </a:lnTo>
                    <a:lnTo>
                      <a:pt x="22" y="30"/>
                    </a:lnTo>
                    <a:lnTo>
                      <a:pt x="20" y="28"/>
                    </a:lnTo>
                    <a:lnTo>
                      <a:pt x="19" y="27"/>
                    </a:lnTo>
                    <a:lnTo>
                      <a:pt x="16" y="25"/>
                    </a:lnTo>
                    <a:lnTo>
                      <a:pt x="13" y="24"/>
                    </a:lnTo>
                    <a:lnTo>
                      <a:pt x="9" y="25"/>
                    </a:lnTo>
                    <a:lnTo>
                      <a:pt x="8" y="25"/>
                    </a:lnTo>
                    <a:lnTo>
                      <a:pt x="9" y="27"/>
                    </a:lnTo>
                    <a:lnTo>
                      <a:pt x="13" y="28"/>
                    </a:lnTo>
                    <a:lnTo>
                      <a:pt x="16" y="31"/>
                    </a:lnTo>
                    <a:lnTo>
                      <a:pt x="17" y="32"/>
                    </a:lnTo>
                    <a:lnTo>
                      <a:pt x="17" y="37"/>
                    </a:lnTo>
                    <a:lnTo>
                      <a:pt x="17" y="38"/>
                    </a:lnTo>
                    <a:lnTo>
                      <a:pt x="16" y="38"/>
                    </a:lnTo>
                    <a:lnTo>
                      <a:pt x="13" y="37"/>
                    </a:lnTo>
                    <a:lnTo>
                      <a:pt x="13" y="35"/>
                    </a:lnTo>
                    <a:lnTo>
                      <a:pt x="11" y="35"/>
                    </a:lnTo>
                    <a:lnTo>
                      <a:pt x="9" y="37"/>
                    </a:lnTo>
                    <a:lnTo>
                      <a:pt x="8" y="38"/>
                    </a:lnTo>
                    <a:lnTo>
                      <a:pt x="6" y="35"/>
                    </a:lnTo>
                    <a:lnTo>
                      <a:pt x="6" y="32"/>
                    </a:lnTo>
                    <a:lnTo>
                      <a:pt x="6" y="31"/>
                    </a:lnTo>
                    <a:lnTo>
                      <a:pt x="3" y="30"/>
                    </a:lnTo>
                    <a:lnTo>
                      <a:pt x="2" y="31"/>
                    </a:lnTo>
                    <a:lnTo>
                      <a:pt x="0" y="31"/>
                    </a:lnTo>
                    <a:lnTo>
                      <a:pt x="0" y="30"/>
                    </a:lnTo>
                    <a:lnTo>
                      <a:pt x="0" y="27"/>
                    </a:lnTo>
                    <a:lnTo>
                      <a:pt x="2" y="24"/>
                    </a:lnTo>
                    <a:lnTo>
                      <a:pt x="0" y="19"/>
                    </a:lnTo>
                    <a:lnTo>
                      <a:pt x="0" y="17"/>
                    </a:lnTo>
                    <a:lnTo>
                      <a:pt x="3" y="17"/>
                    </a:lnTo>
                    <a:lnTo>
                      <a:pt x="5" y="19"/>
                    </a:lnTo>
                    <a:lnTo>
                      <a:pt x="9" y="19"/>
                    </a:lnTo>
                    <a:lnTo>
                      <a:pt x="9" y="15"/>
                    </a:lnTo>
                    <a:lnTo>
                      <a:pt x="8" y="15"/>
                    </a:lnTo>
                    <a:lnTo>
                      <a:pt x="6" y="13"/>
                    </a:lnTo>
                    <a:lnTo>
                      <a:pt x="8" y="13"/>
                    </a:lnTo>
                    <a:lnTo>
                      <a:pt x="9" y="13"/>
                    </a:lnTo>
                    <a:lnTo>
                      <a:pt x="11" y="13"/>
                    </a:lnTo>
                    <a:lnTo>
                      <a:pt x="11" y="12"/>
                    </a:lnTo>
                    <a:lnTo>
                      <a:pt x="9" y="9"/>
                    </a:lnTo>
                    <a:lnTo>
                      <a:pt x="8" y="6"/>
                    </a:lnTo>
                    <a:lnTo>
                      <a:pt x="3" y="5"/>
                    </a:lnTo>
                    <a:lnTo>
                      <a:pt x="3" y="3"/>
                    </a:lnTo>
                    <a:lnTo>
                      <a:pt x="5" y="0"/>
                    </a:lnTo>
                  </a:path>
                </a:pathLst>
              </a:custGeom>
              <a:solidFill>
                <a:srgbClr val="008000"/>
              </a:solidFill>
              <a:ln w="12700" cap="rnd">
                <a:solidFill>
                  <a:srgbClr val="000000"/>
                </a:solidFill>
                <a:round/>
                <a:headEnd/>
                <a:tailEnd/>
              </a:ln>
            </p:spPr>
            <p:txBody>
              <a:bodyPr/>
              <a:lstStyle/>
              <a:p>
                <a:endParaRPr lang="en-US"/>
              </a:p>
            </p:txBody>
          </p:sp>
          <p:sp>
            <p:nvSpPr>
              <p:cNvPr id="6644" name="Freeform 29"/>
              <p:cNvSpPr>
                <a:spLocks/>
              </p:cNvSpPr>
              <p:nvPr/>
            </p:nvSpPr>
            <p:spPr bwMode="auto">
              <a:xfrm>
                <a:off x="5107" y="2105"/>
                <a:ext cx="34" cy="32"/>
              </a:xfrm>
              <a:custGeom>
                <a:avLst/>
                <a:gdLst>
                  <a:gd name="T0" fmla="*/ 0 w 34"/>
                  <a:gd name="T1" fmla="*/ 0 h 32"/>
                  <a:gd name="T2" fmla="*/ 2 w 34"/>
                  <a:gd name="T3" fmla="*/ 0 h 32"/>
                  <a:gd name="T4" fmla="*/ 3 w 34"/>
                  <a:gd name="T5" fmla="*/ 2 h 32"/>
                  <a:gd name="T6" fmla="*/ 6 w 34"/>
                  <a:gd name="T7" fmla="*/ 5 h 32"/>
                  <a:gd name="T8" fmla="*/ 9 w 34"/>
                  <a:gd name="T9" fmla="*/ 9 h 32"/>
                  <a:gd name="T10" fmla="*/ 13 w 34"/>
                  <a:gd name="T11" fmla="*/ 9 h 32"/>
                  <a:gd name="T12" fmla="*/ 13 w 34"/>
                  <a:gd name="T13" fmla="*/ 11 h 32"/>
                  <a:gd name="T14" fmla="*/ 17 w 34"/>
                  <a:gd name="T15" fmla="*/ 12 h 32"/>
                  <a:gd name="T16" fmla="*/ 19 w 34"/>
                  <a:gd name="T17" fmla="*/ 12 h 32"/>
                  <a:gd name="T18" fmla="*/ 21 w 34"/>
                  <a:gd name="T19" fmla="*/ 13 h 32"/>
                  <a:gd name="T20" fmla="*/ 25 w 34"/>
                  <a:gd name="T21" fmla="*/ 16 h 32"/>
                  <a:gd name="T22" fmla="*/ 27 w 34"/>
                  <a:gd name="T23" fmla="*/ 16 h 32"/>
                  <a:gd name="T24" fmla="*/ 27 w 34"/>
                  <a:gd name="T25" fmla="*/ 17 h 32"/>
                  <a:gd name="T26" fmla="*/ 25 w 34"/>
                  <a:gd name="T27" fmla="*/ 19 h 32"/>
                  <a:gd name="T28" fmla="*/ 23 w 34"/>
                  <a:gd name="T29" fmla="*/ 19 h 32"/>
                  <a:gd name="T30" fmla="*/ 23 w 34"/>
                  <a:gd name="T31" fmla="*/ 19 h 32"/>
                  <a:gd name="T32" fmla="*/ 27 w 34"/>
                  <a:gd name="T33" fmla="*/ 21 h 32"/>
                  <a:gd name="T34" fmla="*/ 27 w 34"/>
                  <a:gd name="T35" fmla="*/ 24 h 32"/>
                  <a:gd name="T36" fmla="*/ 33 w 34"/>
                  <a:gd name="T37" fmla="*/ 25 h 32"/>
                  <a:gd name="T38" fmla="*/ 29 w 34"/>
                  <a:gd name="T39" fmla="*/ 28 h 32"/>
                  <a:gd name="T40" fmla="*/ 27 w 34"/>
                  <a:gd name="T41" fmla="*/ 28 h 32"/>
                  <a:gd name="T42" fmla="*/ 27 w 34"/>
                  <a:gd name="T43" fmla="*/ 31 h 32"/>
                  <a:gd name="T44" fmla="*/ 25 w 34"/>
                  <a:gd name="T45" fmla="*/ 31 h 32"/>
                  <a:gd name="T46" fmla="*/ 23 w 34"/>
                  <a:gd name="T47" fmla="*/ 29 h 32"/>
                  <a:gd name="T48" fmla="*/ 20 w 34"/>
                  <a:gd name="T49" fmla="*/ 26 h 32"/>
                  <a:gd name="T50" fmla="*/ 19 w 34"/>
                  <a:gd name="T51" fmla="*/ 24 h 32"/>
                  <a:gd name="T52" fmla="*/ 16 w 34"/>
                  <a:gd name="T53" fmla="*/ 19 h 32"/>
                  <a:gd name="T54" fmla="*/ 11 w 34"/>
                  <a:gd name="T55" fmla="*/ 16 h 32"/>
                  <a:gd name="T56" fmla="*/ 8 w 34"/>
                  <a:gd name="T57" fmla="*/ 12 h 32"/>
                  <a:gd name="T58" fmla="*/ 5 w 34"/>
                  <a:gd name="T59" fmla="*/ 11 h 32"/>
                  <a:gd name="T60" fmla="*/ 3 w 34"/>
                  <a:gd name="T61" fmla="*/ 9 h 32"/>
                  <a:gd name="T62" fmla="*/ 2 w 34"/>
                  <a:gd name="T63" fmla="*/ 6 h 32"/>
                  <a:gd name="T64" fmla="*/ 0 w 34"/>
                  <a:gd name="T65" fmla="*/ 5 h 32"/>
                  <a:gd name="T66" fmla="*/ 0 w 34"/>
                  <a:gd name="T67" fmla="*/ 4 h 32"/>
                  <a:gd name="T68" fmla="*/ 0 w 34"/>
                  <a:gd name="T69" fmla="*/ 0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32"/>
                  <a:gd name="T107" fmla="*/ 34 w 34"/>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32">
                    <a:moveTo>
                      <a:pt x="0" y="0"/>
                    </a:moveTo>
                    <a:lnTo>
                      <a:pt x="2" y="0"/>
                    </a:lnTo>
                    <a:lnTo>
                      <a:pt x="3" y="2"/>
                    </a:lnTo>
                    <a:lnTo>
                      <a:pt x="6" y="5"/>
                    </a:lnTo>
                    <a:lnTo>
                      <a:pt x="9" y="9"/>
                    </a:lnTo>
                    <a:lnTo>
                      <a:pt x="13" y="9"/>
                    </a:lnTo>
                    <a:lnTo>
                      <a:pt x="13" y="11"/>
                    </a:lnTo>
                    <a:lnTo>
                      <a:pt x="17" y="12"/>
                    </a:lnTo>
                    <a:lnTo>
                      <a:pt x="19" y="12"/>
                    </a:lnTo>
                    <a:lnTo>
                      <a:pt x="21" y="13"/>
                    </a:lnTo>
                    <a:lnTo>
                      <a:pt x="25" y="16"/>
                    </a:lnTo>
                    <a:lnTo>
                      <a:pt x="27" y="16"/>
                    </a:lnTo>
                    <a:lnTo>
                      <a:pt x="27" y="17"/>
                    </a:lnTo>
                    <a:lnTo>
                      <a:pt x="25" y="19"/>
                    </a:lnTo>
                    <a:lnTo>
                      <a:pt x="23" y="19"/>
                    </a:lnTo>
                    <a:lnTo>
                      <a:pt x="27" y="21"/>
                    </a:lnTo>
                    <a:lnTo>
                      <a:pt x="27" y="24"/>
                    </a:lnTo>
                    <a:lnTo>
                      <a:pt x="33" y="25"/>
                    </a:lnTo>
                    <a:lnTo>
                      <a:pt x="29" y="28"/>
                    </a:lnTo>
                    <a:lnTo>
                      <a:pt x="27" y="28"/>
                    </a:lnTo>
                    <a:lnTo>
                      <a:pt x="27" y="31"/>
                    </a:lnTo>
                    <a:lnTo>
                      <a:pt x="25" y="31"/>
                    </a:lnTo>
                    <a:lnTo>
                      <a:pt x="23" y="29"/>
                    </a:lnTo>
                    <a:lnTo>
                      <a:pt x="20" y="26"/>
                    </a:lnTo>
                    <a:lnTo>
                      <a:pt x="19" y="24"/>
                    </a:lnTo>
                    <a:lnTo>
                      <a:pt x="16" y="19"/>
                    </a:lnTo>
                    <a:lnTo>
                      <a:pt x="11" y="16"/>
                    </a:lnTo>
                    <a:lnTo>
                      <a:pt x="8" y="12"/>
                    </a:lnTo>
                    <a:lnTo>
                      <a:pt x="5" y="11"/>
                    </a:lnTo>
                    <a:lnTo>
                      <a:pt x="3" y="9"/>
                    </a:lnTo>
                    <a:lnTo>
                      <a:pt x="2" y="6"/>
                    </a:lnTo>
                    <a:lnTo>
                      <a:pt x="0" y="5"/>
                    </a:lnTo>
                    <a:lnTo>
                      <a:pt x="0" y="4"/>
                    </a:lnTo>
                    <a:lnTo>
                      <a:pt x="0" y="0"/>
                    </a:lnTo>
                  </a:path>
                </a:pathLst>
              </a:custGeom>
              <a:solidFill>
                <a:srgbClr val="008000"/>
              </a:solidFill>
              <a:ln w="12700" cap="rnd">
                <a:solidFill>
                  <a:srgbClr val="000000"/>
                </a:solidFill>
                <a:round/>
                <a:headEnd/>
                <a:tailEnd/>
              </a:ln>
            </p:spPr>
            <p:txBody>
              <a:bodyPr/>
              <a:lstStyle/>
              <a:p>
                <a:endParaRPr lang="en-US"/>
              </a:p>
            </p:txBody>
          </p:sp>
          <p:sp>
            <p:nvSpPr>
              <p:cNvPr id="6645" name="Freeform 30"/>
              <p:cNvSpPr>
                <a:spLocks/>
              </p:cNvSpPr>
              <p:nvPr/>
            </p:nvSpPr>
            <p:spPr bwMode="auto">
              <a:xfrm>
                <a:off x="4654" y="2170"/>
                <a:ext cx="252" cy="237"/>
              </a:xfrm>
              <a:custGeom>
                <a:avLst/>
                <a:gdLst>
                  <a:gd name="T0" fmla="*/ 190 w 252"/>
                  <a:gd name="T1" fmla="*/ 37 h 237"/>
                  <a:gd name="T2" fmla="*/ 214 w 252"/>
                  <a:gd name="T3" fmla="*/ 76 h 237"/>
                  <a:gd name="T4" fmla="*/ 223 w 252"/>
                  <a:gd name="T5" fmla="*/ 87 h 237"/>
                  <a:gd name="T6" fmla="*/ 244 w 252"/>
                  <a:gd name="T7" fmla="*/ 84 h 237"/>
                  <a:gd name="T8" fmla="*/ 251 w 252"/>
                  <a:gd name="T9" fmla="*/ 94 h 237"/>
                  <a:gd name="T10" fmla="*/ 225 w 252"/>
                  <a:gd name="T11" fmla="*/ 121 h 237"/>
                  <a:gd name="T12" fmla="*/ 204 w 252"/>
                  <a:gd name="T13" fmla="*/ 151 h 237"/>
                  <a:gd name="T14" fmla="*/ 208 w 252"/>
                  <a:gd name="T15" fmla="*/ 161 h 237"/>
                  <a:gd name="T16" fmla="*/ 208 w 252"/>
                  <a:gd name="T17" fmla="*/ 173 h 237"/>
                  <a:gd name="T18" fmla="*/ 198 w 252"/>
                  <a:gd name="T19" fmla="*/ 177 h 237"/>
                  <a:gd name="T20" fmla="*/ 186 w 252"/>
                  <a:gd name="T21" fmla="*/ 193 h 237"/>
                  <a:gd name="T22" fmla="*/ 181 w 252"/>
                  <a:gd name="T23" fmla="*/ 205 h 237"/>
                  <a:gd name="T24" fmla="*/ 167 w 252"/>
                  <a:gd name="T25" fmla="*/ 223 h 237"/>
                  <a:gd name="T26" fmla="*/ 162 w 252"/>
                  <a:gd name="T27" fmla="*/ 226 h 237"/>
                  <a:gd name="T28" fmla="*/ 146 w 252"/>
                  <a:gd name="T29" fmla="*/ 236 h 237"/>
                  <a:gd name="T30" fmla="*/ 127 w 252"/>
                  <a:gd name="T31" fmla="*/ 233 h 237"/>
                  <a:gd name="T32" fmla="*/ 125 w 252"/>
                  <a:gd name="T33" fmla="*/ 225 h 237"/>
                  <a:gd name="T34" fmla="*/ 117 w 252"/>
                  <a:gd name="T35" fmla="*/ 212 h 237"/>
                  <a:gd name="T36" fmla="*/ 116 w 252"/>
                  <a:gd name="T37" fmla="*/ 203 h 237"/>
                  <a:gd name="T38" fmla="*/ 113 w 252"/>
                  <a:gd name="T39" fmla="*/ 195 h 237"/>
                  <a:gd name="T40" fmla="*/ 105 w 252"/>
                  <a:gd name="T41" fmla="*/ 188 h 237"/>
                  <a:gd name="T42" fmla="*/ 100 w 252"/>
                  <a:gd name="T43" fmla="*/ 178 h 237"/>
                  <a:gd name="T44" fmla="*/ 108 w 252"/>
                  <a:gd name="T45" fmla="*/ 163 h 237"/>
                  <a:gd name="T46" fmla="*/ 105 w 252"/>
                  <a:gd name="T47" fmla="*/ 139 h 237"/>
                  <a:gd name="T48" fmla="*/ 94 w 252"/>
                  <a:gd name="T49" fmla="*/ 128 h 237"/>
                  <a:gd name="T50" fmla="*/ 92 w 252"/>
                  <a:gd name="T51" fmla="*/ 110 h 237"/>
                  <a:gd name="T52" fmla="*/ 75 w 252"/>
                  <a:gd name="T53" fmla="*/ 104 h 237"/>
                  <a:gd name="T54" fmla="*/ 54 w 252"/>
                  <a:gd name="T55" fmla="*/ 106 h 237"/>
                  <a:gd name="T56" fmla="*/ 11 w 252"/>
                  <a:gd name="T57" fmla="*/ 92 h 237"/>
                  <a:gd name="T58" fmla="*/ 2 w 252"/>
                  <a:gd name="T59" fmla="*/ 68 h 237"/>
                  <a:gd name="T60" fmla="*/ 10 w 252"/>
                  <a:gd name="T61" fmla="*/ 51 h 237"/>
                  <a:gd name="T62" fmla="*/ 25 w 252"/>
                  <a:gd name="T63" fmla="*/ 33 h 237"/>
                  <a:gd name="T64" fmla="*/ 44 w 252"/>
                  <a:gd name="T65" fmla="*/ 20 h 237"/>
                  <a:gd name="T66" fmla="*/ 60 w 252"/>
                  <a:gd name="T67" fmla="*/ 7 h 237"/>
                  <a:gd name="T68" fmla="*/ 77 w 252"/>
                  <a:gd name="T69" fmla="*/ 9 h 237"/>
                  <a:gd name="T70" fmla="*/ 92 w 252"/>
                  <a:gd name="T71" fmla="*/ 4 h 237"/>
                  <a:gd name="T72" fmla="*/ 103 w 252"/>
                  <a:gd name="T73" fmla="*/ 1 h 237"/>
                  <a:gd name="T74" fmla="*/ 111 w 252"/>
                  <a:gd name="T75" fmla="*/ 8 h 237"/>
                  <a:gd name="T76" fmla="*/ 128 w 252"/>
                  <a:gd name="T77" fmla="*/ 19 h 237"/>
                  <a:gd name="T78" fmla="*/ 141 w 252"/>
                  <a:gd name="T79" fmla="*/ 14 h 237"/>
                  <a:gd name="T80" fmla="*/ 158 w 252"/>
                  <a:gd name="T81" fmla="*/ 17 h 237"/>
                  <a:gd name="T82" fmla="*/ 179 w 252"/>
                  <a:gd name="T83" fmla="*/ 17 h 2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2"/>
                  <a:gd name="T127" fmla="*/ 0 h 237"/>
                  <a:gd name="T128" fmla="*/ 252 w 252"/>
                  <a:gd name="T129" fmla="*/ 237 h 2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2" h="237">
                    <a:moveTo>
                      <a:pt x="187" y="27"/>
                    </a:moveTo>
                    <a:lnTo>
                      <a:pt x="190" y="37"/>
                    </a:lnTo>
                    <a:lnTo>
                      <a:pt x="198" y="52"/>
                    </a:lnTo>
                    <a:lnTo>
                      <a:pt x="214" y="76"/>
                    </a:lnTo>
                    <a:lnTo>
                      <a:pt x="220" y="81"/>
                    </a:lnTo>
                    <a:lnTo>
                      <a:pt x="223" y="87"/>
                    </a:lnTo>
                    <a:lnTo>
                      <a:pt x="236" y="86"/>
                    </a:lnTo>
                    <a:lnTo>
                      <a:pt x="244" y="84"/>
                    </a:lnTo>
                    <a:lnTo>
                      <a:pt x="251" y="84"/>
                    </a:lnTo>
                    <a:lnTo>
                      <a:pt x="251" y="94"/>
                    </a:lnTo>
                    <a:lnTo>
                      <a:pt x="247" y="99"/>
                    </a:lnTo>
                    <a:lnTo>
                      <a:pt x="225" y="121"/>
                    </a:lnTo>
                    <a:lnTo>
                      <a:pt x="204" y="142"/>
                    </a:lnTo>
                    <a:lnTo>
                      <a:pt x="204" y="151"/>
                    </a:lnTo>
                    <a:lnTo>
                      <a:pt x="211" y="158"/>
                    </a:lnTo>
                    <a:lnTo>
                      <a:pt x="208" y="161"/>
                    </a:lnTo>
                    <a:lnTo>
                      <a:pt x="208" y="169"/>
                    </a:lnTo>
                    <a:lnTo>
                      <a:pt x="208" y="173"/>
                    </a:lnTo>
                    <a:lnTo>
                      <a:pt x="203" y="177"/>
                    </a:lnTo>
                    <a:lnTo>
                      <a:pt x="198" y="177"/>
                    </a:lnTo>
                    <a:lnTo>
                      <a:pt x="191" y="184"/>
                    </a:lnTo>
                    <a:lnTo>
                      <a:pt x="186" y="193"/>
                    </a:lnTo>
                    <a:lnTo>
                      <a:pt x="187" y="201"/>
                    </a:lnTo>
                    <a:lnTo>
                      <a:pt x="181" y="205"/>
                    </a:lnTo>
                    <a:lnTo>
                      <a:pt x="174" y="215"/>
                    </a:lnTo>
                    <a:lnTo>
                      <a:pt x="167" y="223"/>
                    </a:lnTo>
                    <a:lnTo>
                      <a:pt x="165" y="226"/>
                    </a:lnTo>
                    <a:lnTo>
                      <a:pt x="162" y="226"/>
                    </a:lnTo>
                    <a:lnTo>
                      <a:pt x="156" y="231"/>
                    </a:lnTo>
                    <a:lnTo>
                      <a:pt x="146" y="236"/>
                    </a:lnTo>
                    <a:lnTo>
                      <a:pt x="133" y="236"/>
                    </a:lnTo>
                    <a:lnTo>
                      <a:pt x="127" y="233"/>
                    </a:lnTo>
                    <a:lnTo>
                      <a:pt x="127" y="228"/>
                    </a:lnTo>
                    <a:lnTo>
                      <a:pt x="125" y="225"/>
                    </a:lnTo>
                    <a:lnTo>
                      <a:pt x="120" y="222"/>
                    </a:lnTo>
                    <a:lnTo>
                      <a:pt x="117" y="212"/>
                    </a:lnTo>
                    <a:lnTo>
                      <a:pt x="116" y="208"/>
                    </a:lnTo>
                    <a:lnTo>
                      <a:pt x="116" y="203"/>
                    </a:lnTo>
                    <a:lnTo>
                      <a:pt x="114" y="198"/>
                    </a:lnTo>
                    <a:lnTo>
                      <a:pt x="113" y="195"/>
                    </a:lnTo>
                    <a:lnTo>
                      <a:pt x="109" y="193"/>
                    </a:lnTo>
                    <a:lnTo>
                      <a:pt x="105" y="188"/>
                    </a:lnTo>
                    <a:lnTo>
                      <a:pt x="103" y="183"/>
                    </a:lnTo>
                    <a:lnTo>
                      <a:pt x="100" y="178"/>
                    </a:lnTo>
                    <a:lnTo>
                      <a:pt x="102" y="173"/>
                    </a:lnTo>
                    <a:lnTo>
                      <a:pt x="108" y="163"/>
                    </a:lnTo>
                    <a:lnTo>
                      <a:pt x="108" y="152"/>
                    </a:lnTo>
                    <a:lnTo>
                      <a:pt x="105" y="139"/>
                    </a:lnTo>
                    <a:lnTo>
                      <a:pt x="97" y="135"/>
                    </a:lnTo>
                    <a:lnTo>
                      <a:pt x="94" y="128"/>
                    </a:lnTo>
                    <a:lnTo>
                      <a:pt x="95" y="118"/>
                    </a:lnTo>
                    <a:lnTo>
                      <a:pt x="92" y="110"/>
                    </a:lnTo>
                    <a:lnTo>
                      <a:pt x="84" y="110"/>
                    </a:lnTo>
                    <a:lnTo>
                      <a:pt x="75" y="104"/>
                    </a:lnTo>
                    <a:lnTo>
                      <a:pt x="66" y="101"/>
                    </a:lnTo>
                    <a:lnTo>
                      <a:pt x="54" y="106"/>
                    </a:lnTo>
                    <a:lnTo>
                      <a:pt x="27" y="104"/>
                    </a:lnTo>
                    <a:lnTo>
                      <a:pt x="11" y="92"/>
                    </a:lnTo>
                    <a:lnTo>
                      <a:pt x="0" y="74"/>
                    </a:lnTo>
                    <a:lnTo>
                      <a:pt x="2" y="68"/>
                    </a:lnTo>
                    <a:lnTo>
                      <a:pt x="7" y="64"/>
                    </a:lnTo>
                    <a:lnTo>
                      <a:pt x="10" y="51"/>
                    </a:lnTo>
                    <a:lnTo>
                      <a:pt x="13" y="42"/>
                    </a:lnTo>
                    <a:lnTo>
                      <a:pt x="25" y="33"/>
                    </a:lnTo>
                    <a:lnTo>
                      <a:pt x="35" y="30"/>
                    </a:lnTo>
                    <a:lnTo>
                      <a:pt x="44" y="20"/>
                    </a:lnTo>
                    <a:lnTo>
                      <a:pt x="47" y="16"/>
                    </a:lnTo>
                    <a:lnTo>
                      <a:pt x="60" y="7"/>
                    </a:lnTo>
                    <a:lnTo>
                      <a:pt x="69" y="9"/>
                    </a:lnTo>
                    <a:lnTo>
                      <a:pt x="77" y="9"/>
                    </a:lnTo>
                    <a:lnTo>
                      <a:pt x="83" y="4"/>
                    </a:lnTo>
                    <a:lnTo>
                      <a:pt x="92" y="4"/>
                    </a:lnTo>
                    <a:lnTo>
                      <a:pt x="97" y="5"/>
                    </a:lnTo>
                    <a:lnTo>
                      <a:pt x="103" y="1"/>
                    </a:lnTo>
                    <a:lnTo>
                      <a:pt x="109" y="0"/>
                    </a:lnTo>
                    <a:lnTo>
                      <a:pt x="111" y="8"/>
                    </a:lnTo>
                    <a:lnTo>
                      <a:pt x="116" y="14"/>
                    </a:lnTo>
                    <a:lnTo>
                      <a:pt x="128" y="19"/>
                    </a:lnTo>
                    <a:lnTo>
                      <a:pt x="139" y="20"/>
                    </a:lnTo>
                    <a:lnTo>
                      <a:pt x="141" y="14"/>
                    </a:lnTo>
                    <a:lnTo>
                      <a:pt x="149" y="14"/>
                    </a:lnTo>
                    <a:lnTo>
                      <a:pt x="158" y="17"/>
                    </a:lnTo>
                    <a:lnTo>
                      <a:pt x="170" y="20"/>
                    </a:lnTo>
                    <a:lnTo>
                      <a:pt x="179" y="17"/>
                    </a:lnTo>
                    <a:lnTo>
                      <a:pt x="187" y="27"/>
                    </a:lnTo>
                  </a:path>
                </a:pathLst>
              </a:custGeom>
              <a:solidFill>
                <a:srgbClr val="008000"/>
              </a:solidFill>
              <a:ln w="12700" cap="rnd">
                <a:solidFill>
                  <a:srgbClr val="000000"/>
                </a:solidFill>
                <a:round/>
                <a:headEnd/>
                <a:tailEnd/>
              </a:ln>
            </p:spPr>
            <p:txBody>
              <a:bodyPr/>
              <a:lstStyle/>
              <a:p>
                <a:endParaRPr lang="en-US"/>
              </a:p>
            </p:txBody>
          </p:sp>
          <p:sp>
            <p:nvSpPr>
              <p:cNvPr id="6646" name="Freeform 31"/>
              <p:cNvSpPr>
                <a:spLocks/>
              </p:cNvSpPr>
              <p:nvPr/>
            </p:nvSpPr>
            <p:spPr bwMode="auto">
              <a:xfrm>
                <a:off x="4716" y="2103"/>
                <a:ext cx="17" cy="17"/>
              </a:xfrm>
              <a:custGeom>
                <a:avLst/>
                <a:gdLst>
                  <a:gd name="T0" fmla="*/ 2 w 17"/>
                  <a:gd name="T1" fmla="*/ 5 h 17"/>
                  <a:gd name="T2" fmla="*/ 4 w 17"/>
                  <a:gd name="T3" fmla="*/ 3 h 17"/>
                  <a:gd name="T4" fmla="*/ 7 w 17"/>
                  <a:gd name="T5" fmla="*/ 3 h 17"/>
                  <a:gd name="T6" fmla="*/ 10 w 17"/>
                  <a:gd name="T7" fmla="*/ 0 h 17"/>
                  <a:gd name="T8" fmla="*/ 10 w 17"/>
                  <a:gd name="T9" fmla="*/ 3 h 17"/>
                  <a:gd name="T10" fmla="*/ 16 w 17"/>
                  <a:gd name="T11" fmla="*/ 3 h 17"/>
                  <a:gd name="T12" fmla="*/ 16 w 17"/>
                  <a:gd name="T13" fmla="*/ 3 h 17"/>
                  <a:gd name="T14" fmla="*/ 12 w 17"/>
                  <a:gd name="T15" fmla="*/ 5 h 17"/>
                  <a:gd name="T16" fmla="*/ 10 w 17"/>
                  <a:gd name="T17" fmla="*/ 5 h 17"/>
                  <a:gd name="T18" fmla="*/ 10 w 17"/>
                  <a:gd name="T19" fmla="*/ 6 h 17"/>
                  <a:gd name="T20" fmla="*/ 10 w 17"/>
                  <a:gd name="T21" fmla="*/ 8 h 17"/>
                  <a:gd name="T22" fmla="*/ 10 w 17"/>
                  <a:gd name="T23" fmla="*/ 9 h 17"/>
                  <a:gd name="T24" fmla="*/ 10 w 17"/>
                  <a:gd name="T25" fmla="*/ 11 h 17"/>
                  <a:gd name="T26" fmla="*/ 10 w 17"/>
                  <a:gd name="T27" fmla="*/ 12 h 17"/>
                  <a:gd name="T28" fmla="*/ 10 w 17"/>
                  <a:gd name="T29" fmla="*/ 12 h 17"/>
                  <a:gd name="T30" fmla="*/ 8 w 17"/>
                  <a:gd name="T31" fmla="*/ 12 h 17"/>
                  <a:gd name="T32" fmla="*/ 8 w 17"/>
                  <a:gd name="T33" fmla="*/ 12 h 17"/>
                  <a:gd name="T34" fmla="*/ 8 w 17"/>
                  <a:gd name="T35" fmla="*/ 13 h 17"/>
                  <a:gd name="T36" fmla="*/ 5 w 17"/>
                  <a:gd name="T37" fmla="*/ 13 h 17"/>
                  <a:gd name="T38" fmla="*/ 5 w 17"/>
                  <a:gd name="T39" fmla="*/ 13 h 17"/>
                  <a:gd name="T40" fmla="*/ 4 w 17"/>
                  <a:gd name="T41" fmla="*/ 15 h 17"/>
                  <a:gd name="T42" fmla="*/ 4 w 17"/>
                  <a:gd name="T43" fmla="*/ 15 h 17"/>
                  <a:gd name="T44" fmla="*/ 1 w 17"/>
                  <a:gd name="T45" fmla="*/ 16 h 17"/>
                  <a:gd name="T46" fmla="*/ 1 w 17"/>
                  <a:gd name="T47" fmla="*/ 16 h 17"/>
                  <a:gd name="T48" fmla="*/ 1 w 17"/>
                  <a:gd name="T49" fmla="*/ 15 h 17"/>
                  <a:gd name="T50" fmla="*/ 0 w 17"/>
                  <a:gd name="T51" fmla="*/ 13 h 17"/>
                  <a:gd name="T52" fmla="*/ 0 w 17"/>
                  <a:gd name="T53" fmla="*/ 13 h 17"/>
                  <a:gd name="T54" fmla="*/ 0 w 17"/>
                  <a:gd name="T55" fmla="*/ 12 h 17"/>
                  <a:gd name="T56" fmla="*/ 1 w 17"/>
                  <a:gd name="T57" fmla="*/ 11 h 17"/>
                  <a:gd name="T58" fmla="*/ 2 w 17"/>
                  <a:gd name="T59" fmla="*/ 11 h 17"/>
                  <a:gd name="T60" fmla="*/ 2 w 17"/>
                  <a:gd name="T61" fmla="*/ 9 h 17"/>
                  <a:gd name="T62" fmla="*/ 4 w 17"/>
                  <a:gd name="T63" fmla="*/ 9 h 17"/>
                  <a:gd name="T64" fmla="*/ 4 w 17"/>
                  <a:gd name="T65" fmla="*/ 9 h 17"/>
                  <a:gd name="T66" fmla="*/ 5 w 17"/>
                  <a:gd name="T67" fmla="*/ 9 h 17"/>
                  <a:gd name="T68" fmla="*/ 4 w 17"/>
                  <a:gd name="T69" fmla="*/ 9 h 17"/>
                  <a:gd name="T70" fmla="*/ 2 w 17"/>
                  <a:gd name="T71" fmla="*/ 5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
                  <a:gd name="T109" fmla="*/ 0 h 17"/>
                  <a:gd name="T110" fmla="*/ 17 w 17"/>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 h="17">
                    <a:moveTo>
                      <a:pt x="2" y="5"/>
                    </a:moveTo>
                    <a:lnTo>
                      <a:pt x="4" y="3"/>
                    </a:lnTo>
                    <a:lnTo>
                      <a:pt x="7" y="3"/>
                    </a:lnTo>
                    <a:lnTo>
                      <a:pt x="10" y="0"/>
                    </a:lnTo>
                    <a:lnTo>
                      <a:pt x="10" y="3"/>
                    </a:lnTo>
                    <a:lnTo>
                      <a:pt x="16" y="3"/>
                    </a:lnTo>
                    <a:lnTo>
                      <a:pt x="12" y="5"/>
                    </a:lnTo>
                    <a:lnTo>
                      <a:pt x="10" y="5"/>
                    </a:lnTo>
                    <a:lnTo>
                      <a:pt x="10" y="6"/>
                    </a:lnTo>
                    <a:lnTo>
                      <a:pt x="10" y="8"/>
                    </a:lnTo>
                    <a:lnTo>
                      <a:pt x="10" y="9"/>
                    </a:lnTo>
                    <a:lnTo>
                      <a:pt x="10" y="11"/>
                    </a:lnTo>
                    <a:lnTo>
                      <a:pt x="10" y="12"/>
                    </a:lnTo>
                    <a:lnTo>
                      <a:pt x="8" y="12"/>
                    </a:lnTo>
                    <a:lnTo>
                      <a:pt x="8" y="13"/>
                    </a:lnTo>
                    <a:lnTo>
                      <a:pt x="5" y="13"/>
                    </a:lnTo>
                    <a:lnTo>
                      <a:pt x="4" y="15"/>
                    </a:lnTo>
                    <a:lnTo>
                      <a:pt x="1" y="16"/>
                    </a:lnTo>
                    <a:lnTo>
                      <a:pt x="1" y="15"/>
                    </a:lnTo>
                    <a:lnTo>
                      <a:pt x="0" y="13"/>
                    </a:lnTo>
                    <a:lnTo>
                      <a:pt x="0" y="12"/>
                    </a:lnTo>
                    <a:lnTo>
                      <a:pt x="1" y="11"/>
                    </a:lnTo>
                    <a:lnTo>
                      <a:pt x="2" y="11"/>
                    </a:lnTo>
                    <a:lnTo>
                      <a:pt x="2" y="9"/>
                    </a:lnTo>
                    <a:lnTo>
                      <a:pt x="4" y="9"/>
                    </a:lnTo>
                    <a:lnTo>
                      <a:pt x="5" y="9"/>
                    </a:lnTo>
                    <a:lnTo>
                      <a:pt x="4" y="9"/>
                    </a:lnTo>
                    <a:lnTo>
                      <a:pt x="2" y="5"/>
                    </a:lnTo>
                  </a:path>
                </a:pathLst>
              </a:custGeom>
              <a:solidFill>
                <a:srgbClr val="008000"/>
              </a:solidFill>
              <a:ln w="12700" cap="rnd">
                <a:solidFill>
                  <a:srgbClr val="000000"/>
                </a:solidFill>
                <a:round/>
                <a:headEnd/>
                <a:tailEnd/>
              </a:ln>
            </p:spPr>
            <p:txBody>
              <a:bodyPr/>
              <a:lstStyle/>
              <a:p>
                <a:endParaRPr lang="en-US"/>
              </a:p>
            </p:txBody>
          </p:sp>
          <p:sp>
            <p:nvSpPr>
              <p:cNvPr id="6647" name="Freeform 32"/>
              <p:cNvSpPr>
                <a:spLocks/>
              </p:cNvSpPr>
              <p:nvPr/>
            </p:nvSpPr>
            <p:spPr bwMode="auto">
              <a:xfrm>
                <a:off x="4730" y="2092"/>
                <a:ext cx="21" cy="31"/>
              </a:xfrm>
              <a:custGeom>
                <a:avLst/>
                <a:gdLst>
                  <a:gd name="T0" fmla="*/ 7 w 21"/>
                  <a:gd name="T1" fmla="*/ 2 h 31"/>
                  <a:gd name="T2" fmla="*/ 12 w 21"/>
                  <a:gd name="T3" fmla="*/ 2 h 31"/>
                  <a:gd name="T4" fmla="*/ 14 w 21"/>
                  <a:gd name="T5" fmla="*/ 1 h 31"/>
                  <a:gd name="T6" fmla="*/ 15 w 21"/>
                  <a:gd name="T7" fmla="*/ 0 h 31"/>
                  <a:gd name="T8" fmla="*/ 20 w 21"/>
                  <a:gd name="T9" fmla="*/ 0 h 31"/>
                  <a:gd name="T10" fmla="*/ 18 w 21"/>
                  <a:gd name="T11" fmla="*/ 2 h 31"/>
                  <a:gd name="T12" fmla="*/ 16 w 21"/>
                  <a:gd name="T13" fmla="*/ 2 h 31"/>
                  <a:gd name="T14" fmla="*/ 14 w 21"/>
                  <a:gd name="T15" fmla="*/ 5 h 31"/>
                  <a:gd name="T16" fmla="*/ 16 w 21"/>
                  <a:gd name="T17" fmla="*/ 5 h 31"/>
                  <a:gd name="T18" fmla="*/ 20 w 21"/>
                  <a:gd name="T19" fmla="*/ 5 h 31"/>
                  <a:gd name="T20" fmla="*/ 18 w 21"/>
                  <a:gd name="T21" fmla="*/ 7 h 31"/>
                  <a:gd name="T22" fmla="*/ 15 w 21"/>
                  <a:gd name="T23" fmla="*/ 9 h 31"/>
                  <a:gd name="T24" fmla="*/ 14 w 21"/>
                  <a:gd name="T25" fmla="*/ 10 h 31"/>
                  <a:gd name="T26" fmla="*/ 16 w 21"/>
                  <a:gd name="T27" fmla="*/ 14 h 31"/>
                  <a:gd name="T28" fmla="*/ 18 w 21"/>
                  <a:gd name="T29" fmla="*/ 16 h 31"/>
                  <a:gd name="T30" fmla="*/ 20 w 21"/>
                  <a:gd name="T31" fmla="*/ 19 h 31"/>
                  <a:gd name="T32" fmla="*/ 18 w 21"/>
                  <a:gd name="T33" fmla="*/ 23 h 31"/>
                  <a:gd name="T34" fmla="*/ 16 w 21"/>
                  <a:gd name="T35" fmla="*/ 24 h 31"/>
                  <a:gd name="T36" fmla="*/ 18 w 21"/>
                  <a:gd name="T37" fmla="*/ 27 h 31"/>
                  <a:gd name="T38" fmla="*/ 14 w 21"/>
                  <a:gd name="T39" fmla="*/ 27 h 31"/>
                  <a:gd name="T40" fmla="*/ 10 w 21"/>
                  <a:gd name="T41" fmla="*/ 27 h 31"/>
                  <a:gd name="T42" fmla="*/ 7 w 21"/>
                  <a:gd name="T43" fmla="*/ 29 h 31"/>
                  <a:gd name="T44" fmla="*/ 5 w 21"/>
                  <a:gd name="T45" fmla="*/ 29 h 31"/>
                  <a:gd name="T46" fmla="*/ 2 w 21"/>
                  <a:gd name="T47" fmla="*/ 29 h 31"/>
                  <a:gd name="T48" fmla="*/ 1 w 21"/>
                  <a:gd name="T49" fmla="*/ 29 h 31"/>
                  <a:gd name="T50" fmla="*/ 0 w 21"/>
                  <a:gd name="T51" fmla="*/ 26 h 31"/>
                  <a:gd name="T52" fmla="*/ 2 w 21"/>
                  <a:gd name="T53" fmla="*/ 24 h 31"/>
                  <a:gd name="T54" fmla="*/ 5 w 21"/>
                  <a:gd name="T55" fmla="*/ 24 h 31"/>
                  <a:gd name="T56" fmla="*/ 2 w 21"/>
                  <a:gd name="T57" fmla="*/ 23 h 31"/>
                  <a:gd name="T58" fmla="*/ 2 w 21"/>
                  <a:gd name="T59" fmla="*/ 22 h 31"/>
                  <a:gd name="T60" fmla="*/ 5 w 21"/>
                  <a:gd name="T61" fmla="*/ 20 h 31"/>
                  <a:gd name="T62" fmla="*/ 7 w 21"/>
                  <a:gd name="T63" fmla="*/ 20 h 31"/>
                  <a:gd name="T64" fmla="*/ 8 w 21"/>
                  <a:gd name="T65" fmla="*/ 16 h 31"/>
                  <a:gd name="T66" fmla="*/ 10 w 21"/>
                  <a:gd name="T67" fmla="*/ 14 h 31"/>
                  <a:gd name="T68" fmla="*/ 8 w 21"/>
                  <a:gd name="T69" fmla="*/ 10 h 31"/>
                  <a:gd name="T70" fmla="*/ 4 w 21"/>
                  <a:gd name="T71" fmla="*/ 10 h 31"/>
                  <a:gd name="T72" fmla="*/ 5 w 21"/>
                  <a:gd name="T73" fmla="*/ 4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31"/>
                  <a:gd name="T113" fmla="*/ 21 w 21"/>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31">
                    <a:moveTo>
                      <a:pt x="5" y="4"/>
                    </a:moveTo>
                    <a:lnTo>
                      <a:pt x="7" y="2"/>
                    </a:lnTo>
                    <a:lnTo>
                      <a:pt x="10" y="2"/>
                    </a:lnTo>
                    <a:lnTo>
                      <a:pt x="12" y="2"/>
                    </a:lnTo>
                    <a:lnTo>
                      <a:pt x="12" y="1"/>
                    </a:lnTo>
                    <a:lnTo>
                      <a:pt x="14" y="1"/>
                    </a:lnTo>
                    <a:lnTo>
                      <a:pt x="15" y="0"/>
                    </a:lnTo>
                    <a:lnTo>
                      <a:pt x="16" y="0"/>
                    </a:lnTo>
                    <a:lnTo>
                      <a:pt x="20" y="0"/>
                    </a:lnTo>
                    <a:lnTo>
                      <a:pt x="18" y="1"/>
                    </a:lnTo>
                    <a:lnTo>
                      <a:pt x="18" y="2"/>
                    </a:lnTo>
                    <a:lnTo>
                      <a:pt x="16" y="2"/>
                    </a:lnTo>
                    <a:lnTo>
                      <a:pt x="14" y="4"/>
                    </a:lnTo>
                    <a:lnTo>
                      <a:pt x="14" y="5"/>
                    </a:lnTo>
                    <a:lnTo>
                      <a:pt x="14" y="7"/>
                    </a:lnTo>
                    <a:lnTo>
                      <a:pt x="16" y="5"/>
                    </a:lnTo>
                    <a:lnTo>
                      <a:pt x="18" y="5"/>
                    </a:lnTo>
                    <a:lnTo>
                      <a:pt x="20" y="5"/>
                    </a:lnTo>
                    <a:lnTo>
                      <a:pt x="20" y="7"/>
                    </a:lnTo>
                    <a:lnTo>
                      <a:pt x="18" y="7"/>
                    </a:lnTo>
                    <a:lnTo>
                      <a:pt x="16" y="7"/>
                    </a:lnTo>
                    <a:lnTo>
                      <a:pt x="15" y="9"/>
                    </a:lnTo>
                    <a:lnTo>
                      <a:pt x="14" y="9"/>
                    </a:lnTo>
                    <a:lnTo>
                      <a:pt x="14" y="10"/>
                    </a:lnTo>
                    <a:lnTo>
                      <a:pt x="15" y="12"/>
                    </a:lnTo>
                    <a:lnTo>
                      <a:pt x="16" y="14"/>
                    </a:lnTo>
                    <a:lnTo>
                      <a:pt x="18" y="15"/>
                    </a:lnTo>
                    <a:lnTo>
                      <a:pt x="18" y="16"/>
                    </a:lnTo>
                    <a:lnTo>
                      <a:pt x="18" y="17"/>
                    </a:lnTo>
                    <a:lnTo>
                      <a:pt x="20" y="19"/>
                    </a:lnTo>
                    <a:lnTo>
                      <a:pt x="20" y="22"/>
                    </a:lnTo>
                    <a:lnTo>
                      <a:pt x="18" y="23"/>
                    </a:lnTo>
                    <a:lnTo>
                      <a:pt x="16" y="24"/>
                    </a:lnTo>
                    <a:lnTo>
                      <a:pt x="16" y="26"/>
                    </a:lnTo>
                    <a:lnTo>
                      <a:pt x="18" y="27"/>
                    </a:lnTo>
                    <a:lnTo>
                      <a:pt x="15" y="27"/>
                    </a:lnTo>
                    <a:lnTo>
                      <a:pt x="14" y="27"/>
                    </a:lnTo>
                    <a:lnTo>
                      <a:pt x="12" y="27"/>
                    </a:lnTo>
                    <a:lnTo>
                      <a:pt x="10" y="27"/>
                    </a:lnTo>
                    <a:lnTo>
                      <a:pt x="8" y="27"/>
                    </a:lnTo>
                    <a:lnTo>
                      <a:pt x="7" y="29"/>
                    </a:lnTo>
                    <a:lnTo>
                      <a:pt x="5" y="29"/>
                    </a:lnTo>
                    <a:lnTo>
                      <a:pt x="2" y="30"/>
                    </a:lnTo>
                    <a:lnTo>
                      <a:pt x="2" y="29"/>
                    </a:lnTo>
                    <a:lnTo>
                      <a:pt x="1" y="29"/>
                    </a:lnTo>
                    <a:lnTo>
                      <a:pt x="0" y="27"/>
                    </a:lnTo>
                    <a:lnTo>
                      <a:pt x="0" y="26"/>
                    </a:lnTo>
                    <a:lnTo>
                      <a:pt x="1" y="24"/>
                    </a:lnTo>
                    <a:lnTo>
                      <a:pt x="2" y="24"/>
                    </a:lnTo>
                    <a:lnTo>
                      <a:pt x="5" y="24"/>
                    </a:lnTo>
                    <a:lnTo>
                      <a:pt x="5" y="23"/>
                    </a:lnTo>
                    <a:lnTo>
                      <a:pt x="2" y="23"/>
                    </a:lnTo>
                    <a:lnTo>
                      <a:pt x="2" y="22"/>
                    </a:lnTo>
                    <a:lnTo>
                      <a:pt x="5" y="20"/>
                    </a:lnTo>
                    <a:lnTo>
                      <a:pt x="7" y="20"/>
                    </a:lnTo>
                    <a:lnTo>
                      <a:pt x="8" y="19"/>
                    </a:lnTo>
                    <a:lnTo>
                      <a:pt x="8" y="16"/>
                    </a:lnTo>
                    <a:lnTo>
                      <a:pt x="10" y="15"/>
                    </a:lnTo>
                    <a:lnTo>
                      <a:pt x="10" y="14"/>
                    </a:lnTo>
                    <a:lnTo>
                      <a:pt x="7" y="14"/>
                    </a:lnTo>
                    <a:lnTo>
                      <a:pt x="8" y="10"/>
                    </a:lnTo>
                    <a:lnTo>
                      <a:pt x="5" y="9"/>
                    </a:lnTo>
                    <a:lnTo>
                      <a:pt x="4" y="10"/>
                    </a:lnTo>
                    <a:lnTo>
                      <a:pt x="7" y="7"/>
                    </a:lnTo>
                    <a:lnTo>
                      <a:pt x="5" y="4"/>
                    </a:lnTo>
                  </a:path>
                </a:pathLst>
              </a:custGeom>
              <a:solidFill>
                <a:srgbClr val="008000"/>
              </a:solidFill>
              <a:ln w="12700" cap="rnd">
                <a:solidFill>
                  <a:srgbClr val="000000"/>
                </a:solidFill>
                <a:round/>
                <a:headEnd/>
                <a:tailEnd/>
              </a:ln>
            </p:spPr>
            <p:txBody>
              <a:bodyPr/>
              <a:lstStyle/>
              <a:p>
                <a:endParaRPr lang="en-US"/>
              </a:p>
            </p:txBody>
          </p:sp>
          <p:sp>
            <p:nvSpPr>
              <p:cNvPr id="6648" name="Freeform 33"/>
              <p:cNvSpPr>
                <a:spLocks/>
              </p:cNvSpPr>
              <p:nvPr/>
            </p:nvSpPr>
            <p:spPr bwMode="auto">
              <a:xfrm>
                <a:off x="4672" y="2040"/>
                <a:ext cx="112" cy="52"/>
              </a:xfrm>
              <a:custGeom>
                <a:avLst/>
                <a:gdLst>
                  <a:gd name="T0" fmla="*/ 5 w 112"/>
                  <a:gd name="T1" fmla="*/ 49 h 52"/>
                  <a:gd name="T2" fmla="*/ 10 w 112"/>
                  <a:gd name="T3" fmla="*/ 46 h 52"/>
                  <a:gd name="T4" fmla="*/ 13 w 112"/>
                  <a:gd name="T5" fmla="*/ 45 h 52"/>
                  <a:gd name="T6" fmla="*/ 17 w 112"/>
                  <a:gd name="T7" fmla="*/ 44 h 52"/>
                  <a:gd name="T8" fmla="*/ 19 w 112"/>
                  <a:gd name="T9" fmla="*/ 44 h 52"/>
                  <a:gd name="T10" fmla="*/ 21 w 112"/>
                  <a:gd name="T11" fmla="*/ 43 h 52"/>
                  <a:gd name="T12" fmla="*/ 25 w 112"/>
                  <a:gd name="T13" fmla="*/ 41 h 52"/>
                  <a:gd name="T14" fmla="*/ 27 w 112"/>
                  <a:gd name="T15" fmla="*/ 39 h 52"/>
                  <a:gd name="T16" fmla="*/ 30 w 112"/>
                  <a:gd name="T17" fmla="*/ 38 h 52"/>
                  <a:gd name="T18" fmla="*/ 34 w 112"/>
                  <a:gd name="T19" fmla="*/ 37 h 52"/>
                  <a:gd name="T20" fmla="*/ 37 w 112"/>
                  <a:gd name="T21" fmla="*/ 36 h 52"/>
                  <a:gd name="T22" fmla="*/ 45 w 112"/>
                  <a:gd name="T23" fmla="*/ 37 h 52"/>
                  <a:gd name="T24" fmla="*/ 50 w 112"/>
                  <a:gd name="T25" fmla="*/ 36 h 52"/>
                  <a:gd name="T26" fmla="*/ 52 w 112"/>
                  <a:gd name="T27" fmla="*/ 31 h 52"/>
                  <a:gd name="T28" fmla="*/ 56 w 112"/>
                  <a:gd name="T29" fmla="*/ 29 h 52"/>
                  <a:gd name="T30" fmla="*/ 60 w 112"/>
                  <a:gd name="T31" fmla="*/ 26 h 52"/>
                  <a:gd name="T32" fmla="*/ 60 w 112"/>
                  <a:gd name="T33" fmla="*/ 24 h 52"/>
                  <a:gd name="T34" fmla="*/ 66 w 112"/>
                  <a:gd name="T35" fmla="*/ 22 h 52"/>
                  <a:gd name="T36" fmla="*/ 66 w 112"/>
                  <a:gd name="T37" fmla="*/ 24 h 52"/>
                  <a:gd name="T38" fmla="*/ 68 w 112"/>
                  <a:gd name="T39" fmla="*/ 26 h 52"/>
                  <a:gd name="T40" fmla="*/ 72 w 112"/>
                  <a:gd name="T41" fmla="*/ 26 h 52"/>
                  <a:gd name="T42" fmla="*/ 74 w 112"/>
                  <a:gd name="T43" fmla="*/ 23 h 52"/>
                  <a:gd name="T44" fmla="*/ 75 w 112"/>
                  <a:gd name="T45" fmla="*/ 21 h 52"/>
                  <a:gd name="T46" fmla="*/ 77 w 112"/>
                  <a:gd name="T47" fmla="*/ 19 h 52"/>
                  <a:gd name="T48" fmla="*/ 83 w 112"/>
                  <a:gd name="T49" fmla="*/ 19 h 52"/>
                  <a:gd name="T50" fmla="*/ 89 w 112"/>
                  <a:gd name="T51" fmla="*/ 14 h 52"/>
                  <a:gd name="T52" fmla="*/ 94 w 112"/>
                  <a:gd name="T53" fmla="*/ 12 h 52"/>
                  <a:gd name="T54" fmla="*/ 102 w 112"/>
                  <a:gd name="T55" fmla="*/ 7 h 52"/>
                  <a:gd name="T56" fmla="*/ 107 w 112"/>
                  <a:gd name="T57" fmla="*/ 4 h 52"/>
                  <a:gd name="T58" fmla="*/ 105 w 112"/>
                  <a:gd name="T59" fmla="*/ 0 h 52"/>
                  <a:gd name="T60" fmla="*/ 96 w 112"/>
                  <a:gd name="T61" fmla="*/ 2 h 52"/>
                  <a:gd name="T62" fmla="*/ 89 w 112"/>
                  <a:gd name="T63" fmla="*/ 4 h 52"/>
                  <a:gd name="T64" fmla="*/ 82 w 112"/>
                  <a:gd name="T65" fmla="*/ 5 h 52"/>
                  <a:gd name="T66" fmla="*/ 74 w 112"/>
                  <a:gd name="T67" fmla="*/ 7 h 52"/>
                  <a:gd name="T68" fmla="*/ 66 w 112"/>
                  <a:gd name="T69" fmla="*/ 9 h 52"/>
                  <a:gd name="T70" fmla="*/ 58 w 112"/>
                  <a:gd name="T71" fmla="*/ 12 h 52"/>
                  <a:gd name="T72" fmla="*/ 52 w 112"/>
                  <a:gd name="T73" fmla="*/ 16 h 52"/>
                  <a:gd name="T74" fmla="*/ 49 w 112"/>
                  <a:gd name="T75" fmla="*/ 19 h 52"/>
                  <a:gd name="T76" fmla="*/ 38 w 112"/>
                  <a:gd name="T77" fmla="*/ 23 h 52"/>
                  <a:gd name="T78" fmla="*/ 30 w 112"/>
                  <a:gd name="T79" fmla="*/ 29 h 52"/>
                  <a:gd name="T80" fmla="*/ 24 w 112"/>
                  <a:gd name="T81" fmla="*/ 33 h 52"/>
                  <a:gd name="T82" fmla="*/ 17 w 112"/>
                  <a:gd name="T83" fmla="*/ 38 h 52"/>
                  <a:gd name="T84" fmla="*/ 10 w 112"/>
                  <a:gd name="T85" fmla="*/ 41 h 52"/>
                  <a:gd name="T86" fmla="*/ 0 w 112"/>
                  <a:gd name="T87" fmla="*/ 51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52"/>
                  <a:gd name="T134" fmla="*/ 112 w 112"/>
                  <a:gd name="T135" fmla="*/ 52 h 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52">
                    <a:moveTo>
                      <a:pt x="0" y="51"/>
                    </a:moveTo>
                    <a:lnTo>
                      <a:pt x="5" y="49"/>
                    </a:lnTo>
                    <a:lnTo>
                      <a:pt x="9" y="48"/>
                    </a:lnTo>
                    <a:lnTo>
                      <a:pt x="10" y="46"/>
                    </a:lnTo>
                    <a:lnTo>
                      <a:pt x="12" y="45"/>
                    </a:lnTo>
                    <a:lnTo>
                      <a:pt x="13" y="45"/>
                    </a:lnTo>
                    <a:lnTo>
                      <a:pt x="16" y="44"/>
                    </a:lnTo>
                    <a:lnTo>
                      <a:pt x="17" y="44"/>
                    </a:lnTo>
                    <a:lnTo>
                      <a:pt x="18" y="44"/>
                    </a:lnTo>
                    <a:lnTo>
                      <a:pt x="19" y="44"/>
                    </a:lnTo>
                    <a:lnTo>
                      <a:pt x="21" y="43"/>
                    </a:lnTo>
                    <a:lnTo>
                      <a:pt x="24" y="41"/>
                    </a:lnTo>
                    <a:lnTo>
                      <a:pt x="25" y="41"/>
                    </a:lnTo>
                    <a:lnTo>
                      <a:pt x="26" y="39"/>
                    </a:lnTo>
                    <a:lnTo>
                      <a:pt x="27" y="39"/>
                    </a:lnTo>
                    <a:lnTo>
                      <a:pt x="29" y="38"/>
                    </a:lnTo>
                    <a:lnTo>
                      <a:pt x="30" y="38"/>
                    </a:lnTo>
                    <a:lnTo>
                      <a:pt x="33" y="37"/>
                    </a:lnTo>
                    <a:lnTo>
                      <a:pt x="34" y="37"/>
                    </a:lnTo>
                    <a:lnTo>
                      <a:pt x="35" y="36"/>
                    </a:lnTo>
                    <a:lnTo>
                      <a:pt x="37" y="36"/>
                    </a:lnTo>
                    <a:lnTo>
                      <a:pt x="42" y="37"/>
                    </a:lnTo>
                    <a:lnTo>
                      <a:pt x="45" y="37"/>
                    </a:lnTo>
                    <a:lnTo>
                      <a:pt x="49" y="36"/>
                    </a:lnTo>
                    <a:lnTo>
                      <a:pt x="50" y="36"/>
                    </a:lnTo>
                    <a:lnTo>
                      <a:pt x="51" y="33"/>
                    </a:lnTo>
                    <a:lnTo>
                      <a:pt x="52" y="31"/>
                    </a:lnTo>
                    <a:lnTo>
                      <a:pt x="56" y="29"/>
                    </a:lnTo>
                    <a:lnTo>
                      <a:pt x="56" y="27"/>
                    </a:lnTo>
                    <a:lnTo>
                      <a:pt x="60" y="26"/>
                    </a:lnTo>
                    <a:lnTo>
                      <a:pt x="60" y="24"/>
                    </a:lnTo>
                    <a:lnTo>
                      <a:pt x="60" y="23"/>
                    </a:lnTo>
                    <a:lnTo>
                      <a:pt x="66" y="22"/>
                    </a:lnTo>
                    <a:lnTo>
                      <a:pt x="66" y="23"/>
                    </a:lnTo>
                    <a:lnTo>
                      <a:pt x="66" y="24"/>
                    </a:lnTo>
                    <a:lnTo>
                      <a:pt x="66" y="26"/>
                    </a:lnTo>
                    <a:lnTo>
                      <a:pt x="68" y="26"/>
                    </a:lnTo>
                    <a:lnTo>
                      <a:pt x="71" y="26"/>
                    </a:lnTo>
                    <a:lnTo>
                      <a:pt x="72" y="26"/>
                    </a:lnTo>
                    <a:lnTo>
                      <a:pt x="74" y="23"/>
                    </a:lnTo>
                    <a:lnTo>
                      <a:pt x="75" y="22"/>
                    </a:lnTo>
                    <a:lnTo>
                      <a:pt x="75" y="21"/>
                    </a:lnTo>
                    <a:lnTo>
                      <a:pt x="75" y="19"/>
                    </a:lnTo>
                    <a:lnTo>
                      <a:pt x="77" y="19"/>
                    </a:lnTo>
                    <a:lnTo>
                      <a:pt x="83" y="19"/>
                    </a:lnTo>
                    <a:lnTo>
                      <a:pt x="86" y="16"/>
                    </a:lnTo>
                    <a:lnTo>
                      <a:pt x="89" y="14"/>
                    </a:lnTo>
                    <a:lnTo>
                      <a:pt x="92" y="14"/>
                    </a:lnTo>
                    <a:lnTo>
                      <a:pt x="94" y="12"/>
                    </a:lnTo>
                    <a:lnTo>
                      <a:pt x="97" y="9"/>
                    </a:lnTo>
                    <a:lnTo>
                      <a:pt x="102" y="7"/>
                    </a:lnTo>
                    <a:lnTo>
                      <a:pt x="103" y="5"/>
                    </a:lnTo>
                    <a:lnTo>
                      <a:pt x="107" y="4"/>
                    </a:lnTo>
                    <a:lnTo>
                      <a:pt x="111" y="1"/>
                    </a:lnTo>
                    <a:lnTo>
                      <a:pt x="105" y="0"/>
                    </a:lnTo>
                    <a:lnTo>
                      <a:pt x="100" y="0"/>
                    </a:lnTo>
                    <a:lnTo>
                      <a:pt x="96" y="2"/>
                    </a:lnTo>
                    <a:lnTo>
                      <a:pt x="92" y="4"/>
                    </a:lnTo>
                    <a:lnTo>
                      <a:pt x="89" y="4"/>
                    </a:lnTo>
                    <a:lnTo>
                      <a:pt x="85" y="4"/>
                    </a:lnTo>
                    <a:lnTo>
                      <a:pt x="82" y="5"/>
                    </a:lnTo>
                    <a:lnTo>
                      <a:pt x="77" y="7"/>
                    </a:lnTo>
                    <a:lnTo>
                      <a:pt x="74" y="7"/>
                    </a:lnTo>
                    <a:lnTo>
                      <a:pt x="71" y="9"/>
                    </a:lnTo>
                    <a:lnTo>
                      <a:pt x="66" y="9"/>
                    </a:lnTo>
                    <a:lnTo>
                      <a:pt x="60" y="11"/>
                    </a:lnTo>
                    <a:lnTo>
                      <a:pt x="58" y="12"/>
                    </a:lnTo>
                    <a:lnTo>
                      <a:pt x="55" y="14"/>
                    </a:lnTo>
                    <a:lnTo>
                      <a:pt x="52" y="16"/>
                    </a:lnTo>
                    <a:lnTo>
                      <a:pt x="50" y="17"/>
                    </a:lnTo>
                    <a:lnTo>
                      <a:pt x="49" y="19"/>
                    </a:lnTo>
                    <a:lnTo>
                      <a:pt x="43" y="21"/>
                    </a:lnTo>
                    <a:lnTo>
                      <a:pt x="38" y="23"/>
                    </a:lnTo>
                    <a:lnTo>
                      <a:pt x="34" y="26"/>
                    </a:lnTo>
                    <a:lnTo>
                      <a:pt x="30" y="29"/>
                    </a:lnTo>
                    <a:lnTo>
                      <a:pt x="26" y="31"/>
                    </a:lnTo>
                    <a:lnTo>
                      <a:pt x="24" y="33"/>
                    </a:lnTo>
                    <a:lnTo>
                      <a:pt x="18" y="36"/>
                    </a:lnTo>
                    <a:lnTo>
                      <a:pt x="17" y="38"/>
                    </a:lnTo>
                    <a:lnTo>
                      <a:pt x="13" y="39"/>
                    </a:lnTo>
                    <a:lnTo>
                      <a:pt x="10" y="41"/>
                    </a:lnTo>
                    <a:lnTo>
                      <a:pt x="5" y="43"/>
                    </a:lnTo>
                    <a:lnTo>
                      <a:pt x="0" y="51"/>
                    </a:lnTo>
                  </a:path>
                </a:pathLst>
              </a:custGeom>
              <a:solidFill>
                <a:srgbClr val="008000"/>
              </a:solidFill>
              <a:ln w="12700" cap="rnd">
                <a:solidFill>
                  <a:srgbClr val="000000"/>
                </a:solidFill>
                <a:round/>
                <a:headEnd/>
                <a:tailEnd/>
              </a:ln>
            </p:spPr>
            <p:txBody>
              <a:bodyPr/>
              <a:lstStyle/>
              <a:p>
                <a:endParaRPr lang="en-US"/>
              </a:p>
            </p:txBody>
          </p:sp>
          <p:sp>
            <p:nvSpPr>
              <p:cNvPr id="6649" name="Freeform 34"/>
              <p:cNvSpPr>
                <a:spLocks/>
              </p:cNvSpPr>
              <p:nvPr/>
            </p:nvSpPr>
            <p:spPr bwMode="auto">
              <a:xfrm>
                <a:off x="4722" y="2510"/>
                <a:ext cx="167" cy="49"/>
              </a:xfrm>
              <a:custGeom>
                <a:avLst/>
                <a:gdLst>
                  <a:gd name="T0" fmla="*/ 16 w 167"/>
                  <a:gd name="T1" fmla="*/ 14 h 49"/>
                  <a:gd name="T2" fmla="*/ 24 w 167"/>
                  <a:gd name="T3" fmla="*/ 12 h 49"/>
                  <a:gd name="T4" fmla="*/ 41 w 167"/>
                  <a:gd name="T5" fmla="*/ 12 h 49"/>
                  <a:gd name="T6" fmla="*/ 49 w 167"/>
                  <a:gd name="T7" fmla="*/ 9 h 49"/>
                  <a:gd name="T8" fmla="*/ 52 w 167"/>
                  <a:gd name="T9" fmla="*/ 8 h 49"/>
                  <a:gd name="T10" fmla="*/ 55 w 167"/>
                  <a:gd name="T11" fmla="*/ 8 h 49"/>
                  <a:gd name="T12" fmla="*/ 60 w 167"/>
                  <a:gd name="T13" fmla="*/ 9 h 49"/>
                  <a:gd name="T14" fmla="*/ 64 w 167"/>
                  <a:gd name="T15" fmla="*/ 12 h 49"/>
                  <a:gd name="T16" fmla="*/ 68 w 167"/>
                  <a:gd name="T17" fmla="*/ 14 h 49"/>
                  <a:gd name="T18" fmla="*/ 75 w 167"/>
                  <a:gd name="T19" fmla="*/ 12 h 49"/>
                  <a:gd name="T20" fmla="*/ 82 w 167"/>
                  <a:gd name="T21" fmla="*/ 9 h 49"/>
                  <a:gd name="T22" fmla="*/ 85 w 167"/>
                  <a:gd name="T23" fmla="*/ 8 h 49"/>
                  <a:gd name="T24" fmla="*/ 91 w 167"/>
                  <a:gd name="T25" fmla="*/ 8 h 49"/>
                  <a:gd name="T26" fmla="*/ 100 w 167"/>
                  <a:gd name="T27" fmla="*/ 11 h 49"/>
                  <a:gd name="T28" fmla="*/ 108 w 167"/>
                  <a:gd name="T29" fmla="*/ 8 h 49"/>
                  <a:gd name="T30" fmla="*/ 110 w 167"/>
                  <a:gd name="T31" fmla="*/ 8 h 49"/>
                  <a:gd name="T32" fmla="*/ 118 w 167"/>
                  <a:gd name="T33" fmla="*/ 6 h 49"/>
                  <a:gd name="T34" fmla="*/ 124 w 167"/>
                  <a:gd name="T35" fmla="*/ 4 h 49"/>
                  <a:gd name="T36" fmla="*/ 130 w 167"/>
                  <a:gd name="T37" fmla="*/ 1 h 49"/>
                  <a:gd name="T38" fmla="*/ 132 w 167"/>
                  <a:gd name="T39" fmla="*/ 0 h 49"/>
                  <a:gd name="T40" fmla="*/ 135 w 167"/>
                  <a:gd name="T41" fmla="*/ 0 h 49"/>
                  <a:gd name="T42" fmla="*/ 136 w 167"/>
                  <a:gd name="T43" fmla="*/ 3 h 49"/>
                  <a:gd name="T44" fmla="*/ 140 w 167"/>
                  <a:gd name="T45" fmla="*/ 6 h 49"/>
                  <a:gd name="T46" fmla="*/ 141 w 167"/>
                  <a:gd name="T47" fmla="*/ 7 h 49"/>
                  <a:gd name="T48" fmla="*/ 143 w 167"/>
                  <a:gd name="T49" fmla="*/ 7 h 49"/>
                  <a:gd name="T50" fmla="*/ 155 w 167"/>
                  <a:gd name="T51" fmla="*/ 9 h 49"/>
                  <a:gd name="T52" fmla="*/ 157 w 167"/>
                  <a:gd name="T53" fmla="*/ 11 h 49"/>
                  <a:gd name="T54" fmla="*/ 163 w 167"/>
                  <a:gd name="T55" fmla="*/ 11 h 49"/>
                  <a:gd name="T56" fmla="*/ 166 w 167"/>
                  <a:gd name="T57" fmla="*/ 16 h 49"/>
                  <a:gd name="T58" fmla="*/ 154 w 167"/>
                  <a:gd name="T59" fmla="*/ 22 h 49"/>
                  <a:gd name="T60" fmla="*/ 136 w 167"/>
                  <a:gd name="T61" fmla="*/ 33 h 49"/>
                  <a:gd name="T62" fmla="*/ 118 w 167"/>
                  <a:gd name="T63" fmla="*/ 41 h 49"/>
                  <a:gd name="T64" fmla="*/ 107 w 167"/>
                  <a:gd name="T65" fmla="*/ 43 h 49"/>
                  <a:gd name="T66" fmla="*/ 97 w 167"/>
                  <a:gd name="T67" fmla="*/ 44 h 49"/>
                  <a:gd name="T68" fmla="*/ 89 w 167"/>
                  <a:gd name="T69" fmla="*/ 46 h 49"/>
                  <a:gd name="T70" fmla="*/ 80 w 167"/>
                  <a:gd name="T71" fmla="*/ 46 h 49"/>
                  <a:gd name="T72" fmla="*/ 68 w 167"/>
                  <a:gd name="T73" fmla="*/ 48 h 49"/>
                  <a:gd name="T74" fmla="*/ 60 w 167"/>
                  <a:gd name="T75" fmla="*/ 44 h 49"/>
                  <a:gd name="T76" fmla="*/ 50 w 167"/>
                  <a:gd name="T77" fmla="*/ 44 h 49"/>
                  <a:gd name="T78" fmla="*/ 41 w 167"/>
                  <a:gd name="T79" fmla="*/ 44 h 49"/>
                  <a:gd name="T80" fmla="*/ 34 w 167"/>
                  <a:gd name="T81" fmla="*/ 41 h 49"/>
                  <a:gd name="T82" fmla="*/ 25 w 167"/>
                  <a:gd name="T83" fmla="*/ 38 h 49"/>
                  <a:gd name="T84" fmla="*/ 16 w 167"/>
                  <a:gd name="T85" fmla="*/ 33 h 49"/>
                  <a:gd name="T86" fmla="*/ 8 w 167"/>
                  <a:gd name="T87" fmla="*/ 26 h 49"/>
                  <a:gd name="T88" fmla="*/ 0 w 167"/>
                  <a:gd name="T89" fmla="*/ 21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7"/>
                  <a:gd name="T136" fmla="*/ 0 h 49"/>
                  <a:gd name="T137" fmla="*/ 167 w 167"/>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7" h="49">
                    <a:moveTo>
                      <a:pt x="0" y="21"/>
                    </a:moveTo>
                    <a:lnTo>
                      <a:pt x="16" y="14"/>
                    </a:lnTo>
                    <a:lnTo>
                      <a:pt x="20" y="14"/>
                    </a:lnTo>
                    <a:lnTo>
                      <a:pt x="24" y="12"/>
                    </a:lnTo>
                    <a:lnTo>
                      <a:pt x="41" y="14"/>
                    </a:lnTo>
                    <a:lnTo>
                      <a:pt x="41" y="12"/>
                    </a:lnTo>
                    <a:lnTo>
                      <a:pt x="43" y="11"/>
                    </a:lnTo>
                    <a:lnTo>
                      <a:pt x="49" y="9"/>
                    </a:lnTo>
                    <a:lnTo>
                      <a:pt x="50" y="8"/>
                    </a:lnTo>
                    <a:lnTo>
                      <a:pt x="52" y="8"/>
                    </a:lnTo>
                    <a:lnTo>
                      <a:pt x="55" y="8"/>
                    </a:lnTo>
                    <a:lnTo>
                      <a:pt x="58" y="8"/>
                    </a:lnTo>
                    <a:lnTo>
                      <a:pt x="60" y="9"/>
                    </a:lnTo>
                    <a:lnTo>
                      <a:pt x="63" y="12"/>
                    </a:lnTo>
                    <a:lnTo>
                      <a:pt x="64" y="12"/>
                    </a:lnTo>
                    <a:lnTo>
                      <a:pt x="64" y="14"/>
                    </a:lnTo>
                    <a:lnTo>
                      <a:pt x="68" y="14"/>
                    </a:lnTo>
                    <a:lnTo>
                      <a:pt x="74" y="12"/>
                    </a:lnTo>
                    <a:lnTo>
                      <a:pt x="75" y="12"/>
                    </a:lnTo>
                    <a:lnTo>
                      <a:pt x="77" y="11"/>
                    </a:lnTo>
                    <a:lnTo>
                      <a:pt x="82" y="9"/>
                    </a:lnTo>
                    <a:lnTo>
                      <a:pt x="84" y="9"/>
                    </a:lnTo>
                    <a:lnTo>
                      <a:pt x="85" y="8"/>
                    </a:lnTo>
                    <a:lnTo>
                      <a:pt x="89" y="8"/>
                    </a:lnTo>
                    <a:lnTo>
                      <a:pt x="91" y="8"/>
                    </a:lnTo>
                    <a:lnTo>
                      <a:pt x="96" y="9"/>
                    </a:lnTo>
                    <a:lnTo>
                      <a:pt x="100" y="11"/>
                    </a:lnTo>
                    <a:lnTo>
                      <a:pt x="105" y="11"/>
                    </a:lnTo>
                    <a:lnTo>
                      <a:pt x="108" y="8"/>
                    </a:lnTo>
                    <a:lnTo>
                      <a:pt x="110" y="8"/>
                    </a:lnTo>
                    <a:lnTo>
                      <a:pt x="114" y="6"/>
                    </a:lnTo>
                    <a:lnTo>
                      <a:pt x="118" y="6"/>
                    </a:lnTo>
                    <a:lnTo>
                      <a:pt x="121" y="6"/>
                    </a:lnTo>
                    <a:lnTo>
                      <a:pt x="124" y="4"/>
                    </a:lnTo>
                    <a:lnTo>
                      <a:pt x="125" y="4"/>
                    </a:lnTo>
                    <a:lnTo>
                      <a:pt x="130" y="1"/>
                    </a:lnTo>
                    <a:lnTo>
                      <a:pt x="132" y="3"/>
                    </a:lnTo>
                    <a:lnTo>
                      <a:pt x="132" y="0"/>
                    </a:lnTo>
                    <a:lnTo>
                      <a:pt x="133" y="0"/>
                    </a:lnTo>
                    <a:lnTo>
                      <a:pt x="135" y="0"/>
                    </a:lnTo>
                    <a:lnTo>
                      <a:pt x="135" y="1"/>
                    </a:lnTo>
                    <a:lnTo>
                      <a:pt x="136" y="3"/>
                    </a:lnTo>
                    <a:lnTo>
                      <a:pt x="138" y="4"/>
                    </a:lnTo>
                    <a:lnTo>
                      <a:pt x="140" y="6"/>
                    </a:lnTo>
                    <a:lnTo>
                      <a:pt x="141" y="6"/>
                    </a:lnTo>
                    <a:lnTo>
                      <a:pt x="141" y="7"/>
                    </a:lnTo>
                    <a:lnTo>
                      <a:pt x="143" y="7"/>
                    </a:lnTo>
                    <a:lnTo>
                      <a:pt x="152" y="7"/>
                    </a:lnTo>
                    <a:lnTo>
                      <a:pt x="155" y="9"/>
                    </a:lnTo>
                    <a:lnTo>
                      <a:pt x="157" y="11"/>
                    </a:lnTo>
                    <a:lnTo>
                      <a:pt x="158" y="9"/>
                    </a:lnTo>
                    <a:lnTo>
                      <a:pt x="163" y="11"/>
                    </a:lnTo>
                    <a:lnTo>
                      <a:pt x="163" y="14"/>
                    </a:lnTo>
                    <a:lnTo>
                      <a:pt x="166" y="16"/>
                    </a:lnTo>
                    <a:lnTo>
                      <a:pt x="158" y="19"/>
                    </a:lnTo>
                    <a:lnTo>
                      <a:pt x="154" y="22"/>
                    </a:lnTo>
                    <a:lnTo>
                      <a:pt x="147" y="28"/>
                    </a:lnTo>
                    <a:lnTo>
                      <a:pt x="136" y="33"/>
                    </a:lnTo>
                    <a:lnTo>
                      <a:pt x="127" y="38"/>
                    </a:lnTo>
                    <a:lnTo>
                      <a:pt x="118" y="41"/>
                    </a:lnTo>
                    <a:lnTo>
                      <a:pt x="113" y="41"/>
                    </a:lnTo>
                    <a:lnTo>
                      <a:pt x="107" y="43"/>
                    </a:lnTo>
                    <a:lnTo>
                      <a:pt x="100" y="44"/>
                    </a:lnTo>
                    <a:lnTo>
                      <a:pt x="97" y="44"/>
                    </a:lnTo>
                    <a:lnTo>
                      <a:pt x="92" y="46"/>
                    </a:lnTo>
                    <a:lnTo>
                      <a:pt x="89" y="46"/>
                    </a:lnTo>
                    <a:lnTo>
                      <a:pt x="84" y="46"/>
                    </a:lnTo>
                    <a:lnTo>
                      <a:pt x="80" y="46"/>
                    </a:lnTo>
                    <a:lnTo>
                      <a:pt x="74" y="46"/>
                    </a:lnTo>
                    <a:lnTo>
                      <a:pt x="68" y="48"/>
                    </a:lnTo>
                    <a:lnTo>
                      <a:pt x="66" y="46"/>
                    </a:lnTo>
                    <a:lnTo>
                      <a:pt x="60" y="44"/>
                    </a:lnTo>
                    <a:lnTo>
                      <a:pt x="55" y="46"/>
                    </a:lnTo>
                    <a:lnTo>
                      <a:pt x="50" y="44"/>
                    </a:lnTo>
                    <a:lnTo>
                      <a:pt x="45" y="44"/>
                    </a:lnTo>
                    <a:lnTo>
                      <a:pt x="41" y="44"/>
                    </a:lnTo>
                    <a:lnTo>
                      <a:pt x="38" y="44"/>
                    </a:lnTo>
                    <a:lnTo>
                      <a:pt x="34" y="41"/>
                    </a:lnTo>
                    <a:lnTo>
                      <a:pt x="29" y="40"/>
                    </a:lnTo>
                    <a:lnTo>
                      <a:pt x="25" y="38"/>
                    </a:lnTo>
                    <a:lnTo>
                      <a:pt x="20" y="36"/>
                    </a:lnTo>
                    <a:lnTo>
                      <a:pt x="16" y="33"/>
                    </a:lnTo>
                    <a:lnTo>
                      <a:pt x="10" y="29"/>
                    </a:lnTo>
                    <a:lnTo>
                      <a:pt x="8" y="26"/>
                    </a:lnTo>
                    <a:lnTo>
                      <a:pt x="4" y="24"/>
                    </a:lnTo>
                    <a:lnTo>
                      <a:pt x="0" y="21"/>
                    </a:lnTo>
                  </a:path>
                </a:pathLst>
              </a:custGeom>
              <a:solidFill>
                <a:srgbClr val="008000"/>
              </a:solidFill>
              <a:ln w="12700" cap="rnd">
                <a:solidFill>
                  <a:srgbClr val="000000"/>
                </a:solidFill>
                <a:round/>
                <a:headEnd/>
                <a:tailEnd/>
              </a:ln>
            </p:spPr>
            <p:txBody>
              <a:bodyPr/>
              <a:lstStyle/>
              <a:p>
                <a:endParaRPr lang="en-US"/>
              </a:p>
            </p:txBody>
          </p:sp>
          <p:sp>
            <p:nvSpPr>
              <p:cNvPr id="6650" name="Freeform 35"/>
              <p:cNvSpPr>
                <a:spLocks/>
              </p:cNvSpPr>
              <p:nvPr/>
            </p:nvSpPr>
            <p:spPr bwMode="auto">
              <a:xfrm>
                <a:off x="4867" y="2331"/>
                <a:ext cx="34" cy="50"/>
              </a:xfrm>
              <a:custGeom>
                <a:avLst/>
                <a:gdLst>
                  <a:gd name="T0" fmla="*/ 5 w 34"/>
                  <a:gd name="T1" fmla="*/ 15 h 50"/>
                  <a:gd name="T2" fmla="*/ 5 w 34"/>
                  <a:gd name="T3" fmla="*/ 25 h 50"/>
                  <a:gd name="T4" fmla="*/ 2 w 34"/>
                  <a:gd name="T5" fmla="*/ 32 h 50"/>
                  <a:gd name="T6" fmla="*/ 0 w 34"/>
                  <a:gd name="T7" fmla="*/ 38 h 50"/>
                  <a:gd name="T8" fmla="*/ 0 w 34"/>
                  <a:gd name="T9" fmla="*/ 41 h 50"/>
                  <a:gd name="T10" fmla="*/ 1 w 34"/>
                  <a:gd name="T11" fmla="*/ 46 h 50"/>
                  <a:gd name="T12" fmla="*/ 4 w 34"/>
                  <a:gd name="T13" fmla="*/ 49 h 50"/>
                  <a:gd name="T14" fmla="*/ 5 w 34"/>
                  <a:gd name="T15" fmla="*/ 49 h 50"/>
                  <a:gd name="T16" fmla="*/ 9 w 34"/>
                  <a:gd name="T17" fmla="*/ 49 h 50"/>
                  <a:gd name="T18" fmla="*/ 10 w 34"/>
                  <a:gd name="T19" fmla="*/ 49 h 50"/>
                  <a:gd name="T20" fmla="*/ 12 w 34"/>
                  <a:gd name="T21" fmla="*/ 47 h 50"/>
                  <a:gd name="T22" fmla="*/ 13 w 34"/>
                  <a:gd name="T23" fmla="*/ 41 h 50"/>
                  <a:gd name="T24" fmla="*/ 17 w 34"/>
                  <a:gd name="T25" fmla="*/ 36 h 50"/>
                  <a:gd name="T26" fmla="*/ 18 w 34"/>
                  <a:gd name="T27" fmla="*/ 29 h 50"/>
                  <a:gd name="T28" fmla="*/ 20 w 34"/>
                  <a:gd name="T29" fmla="*/ 26 h 50"/>
                  <a:gd name="T30" fmla="*/ 21 w 34"/>
                  <a:gd name="T31" fmla="*/ 25 h 50"/>
                  <a:gd name="T32" fmla="*/ 21 w 34"/>
                  <a:gd name="T33" fmla="*/ 21 h 50"/>
                  <a:gd name="T34" fmla="*/ 25 w 34"/>
                  <a:gd name="T35" fmla="*/ 16 h 50"/>
                  <a:gd name="T36" fmla="*/ 26 w 34"/>
                  <a:gd name="T37" fmla="*/ 15 h 50"/>
                  <a:gd name="T38" fmla="*/ 27 w 34"/>
                  <a:gd name="T39" fmla="*/ 14 h 50"/>
                  <a:gd name="T40" fmla="*/ 27 w 34"/>
                  <a:gd name="T41" fmla="*/ 12 h 50"/>
                  <a:gd name="T42" fmla="*/ 31 w 34"/>
                  <a:gd name="T43" fmla="*/ 9 h 50"/>
                  <a:gd name="T44" fmla="*/ 33 w 34"/>
                  <a:gd name="T45" fmla="*/ 6 h 50"/>
                  <a:gd name="T46" fmla="*/ 33 w 34"/>
                  <a:gd name="T47" fmla="*/ 2 h 50"/>
                  <a:gd name="T48" fmla="*/ 29 w 34"/>
                  <a:gd name="T49" fmla="*/ 1 h 50"/>
                  <a:gd name="T50" fmla="*/ 27 w 34"/>
                  <a:gd name="T51" fmla="*/ 0 h 50"/>
                  <a:gd name="T52" fmla="*/ 25 w 34"/>
                  <a:gd name="T53" fmla="*/ 1 h 50"/>
                  <a:gd name="T54" fmla="*/ 21 w 34"/>
                  <a:gd name="T55" fmla="*/ 6 h 50"/>
                  <a:gd name="T56" fmla="*/ 20 w 34"/>
                  <a:gd name="T57" fmla="*/ 9 h 50"/>
                  <a:gd name="T58" fmla="*/ 17 w 34"/>
                  <a:gd name="T59" fmla="*/ 12 h 50"/>
                  <a:gd name="T60" fmla="*/ 15 w 34"/>
                  <a:gd name="T61" fmla="*/ 12 h 50"/>
                  <a:gd name="T62" fmla="*/ 13 w 34"/>
                  <a:gd name="T63" fmla="*/ 14 h 50"/>
                  <a:gd name="T64" fmla="*/ 12 w 34"/>
                  <a:gd name="T65" fmla="*/ 15 h 50"/>
                  <a:gd name="T66" fmla="*/ 5 w 34"/>
                  <a:gd name="T67" fmla="*/ 15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50"/>
                  <a:gd name="T104" fmla="*/ 34 w 34"/>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50">
                    <a:moveTo>
                      <a:pt x="5" y="15"/>
                    </a:moveTo>
                    <a:lnTo>
                      <a:pt x="5" y="25"/>
                    </a:lnTo>
                    <a:lnTo>
                      <a:pt x="2" y="32"/>
                    </a:lnTo>
                    <a:lnTo>
                      <a:pt x="0" y="38"/>
                    </a:lnTo>
                    <a:lnTo>
                      <a:pt x="0" y="41"/>
                    </a:lnTo>
                    <a:lnTo>
                      <a:pt x="1" y="46"/>
                    </a:lnTo>
                    <a:lnTo>
                      <a:pt x="4" y="49"/>
                    </a:lnTo>
                    <a:lnTo>
                      <a:pt x="5" y="49"/>
                    </a:lnTo>
                    <a:lnTo>
                      <a:pt x="9" y="49"/>
                    </a:lnTo>
                    <a:lnTo>
                      <a:pt x="10" y="49"/>
                    </a:lnTo>
                    <a:lnTo>
                      <a:pt x="12" y="47"/>
                    </a:lnTo>
                    <a:lnTo>
                      <a:pt x="13" y="41"/>
                    </a:lnTo>
                    <a:lnTo>
                      <a:pt x="17" y="36"/>
                    </a:lnTo>
                    <a:lnTo>
                      <a:pt x="18" y="29"/>
                    </a:lnTo>
                    <a:lnTo>
                      <a:pt x="20" y="26"/>
                    </a:lnTo>
                    <a:lnTo>
                      <a:pt x="21" y="25"/>
                    </a:lnTo>
                    <a:lnTo>
                      <a:pt x="21" y="21"/>
                    </a:lnTo>
                    <a:lnTo>
                      <a:pt x="25" y="16"/>
                    </a:lnTo>
                    <a:lnTo>
                      <a:pt x="26" y="15"/>
                    </a:lnTo>
                    <a:lnTo>
                      <a:pt x="27" y="14"/>
                    </a:lnTo>
                    <a:lnTo>
                      <a:pt x="27" y="12"/>
                    </a:lnTo>
                    <a:lnTo>
                      <a:pt x="31" y="9"/>
                    </a:lnTo>
                    <a:lnTo>
                      <a:pt x="33" y="6"/>
                    </a:lnTo>
                    <a:lnTo>
                      <a:pt x="33" y="2"/>
                    </a:lnTo>
                    <a:lnTo>
                      <a:pt x="29" y="1"/>
                    </a:lnTo>
                    <a:lnTo>
                      <a:pt x="27" y="0"/>
                    </a:lnTo>
                    <a:lnTo>
                      <a:pt x="25" y="1"/>
                    </a:lnTo>
                    <a:lnTo>
                      <a:pt x="21" y="6"/>
                    </a:lnTo>
                    <a:lnTo>
                      <a:pt x="20" y="9"/>
                    </a:lnTo>
                    <a:lnTo>
                      <a:pt x="17" y="12"/>
                    </a:lnTo>
                    <a:lnTo>
                      <a:pt x="15" y="12"/>
                    </a:lnTo>
                    <a:lnTo>
                      <a:pt x="13" y="14"/>
                    </a:lnTo>
                    <a:lnTo>
                      <a:pt x="12" y="15"/>
                    </a:lnTo>
                    <a:lnTo>
                      <a:pt x="5" y="15"/>
                    </a:lnTo>
                  </a:path>
                </a:pathLst>
              </a:custGeom>
              <a:solidFill>
                <a:srgbClr val="008000"/>
              </a:solidFill>
              <a:ln w="12700" cap="rnd">
                <a:solidFill>
                  <a:srgbClr val="000000"/>
                </a:solidFill>
                <a:round/>
                <a:headEnd/>
                <a:tailEnd/>
              </a:ln>
            </p:spPr>
            <p:txBody>
              <a:bodyPr/>
              <a:lstStyle/>
              <a:p>
                <a:endParaRPr lang="en-US"/>
              </a:p>
            </p:txBody>
          </p:sp>
          <p:sp>
            <p:nvSpPr>
              <p:cNvPr id="6651" name="Freeform 36"/>
              <p:cNvSpPr>
                <a:spLocks/>
              </p:cNvSpPr>
              <p:nvPr/>
            </p:nvSpPr>
            <p:spPr bwMode="auto">
              <a:xfrm>
                <a:off x="4710" y="2046"/>
                <a:ext cx="448" cy="237"/>
              </a:xfrm>
              <a:custGeom>
                <a:avLst/>
                <a:gdLst>
                  <a:gd name="T0" fmla="*/ 25 w 448"/>
                  <a:gd name="T1" fmla="*/ 98 h 237"/>
                  <a:gd name="T2" fmla="*/ 28 w 448"/>
                  <a:gd name="T3" fmla="*/ 81 h 237"/>
                  <a:gd name="T4" fmla="*/ 44 w 448"/>
                  <a:gd name="T5" fmla="*/ 71 h 237"/>
                  <a:gd name="T6" fmla="*/ 61 w 448"/>
                  <a:gd name="T7" fmla="*/ 66 h 237"/>
                  <a:gd name="T8" fmla="*/ 67 w 448"/>
                  <a:gd name="T9" fmla="*/ 57 h 237"/>
                  <a:gd name="T10" fmla="*/ 89 w 448"/>
                  <a:gd name="T11" fmla="*/ 48 h 237"/>
                  <a:gd name="T12" fmla="*/ 103 w 448"/>
                  <a:gd name="T13" fmla="*/ 36 h 237"/>
                  <a:gd name="T14" fmla="*/ 97 w 448"/>
                  <a:gd name="T15" fmla="*/ 29 h 237"/>
                  <a:gd name="T16" fmla="*/ 97 w 448"/>
                  <a:gd name="T17" fmla="*/ 24 h 237"/>
                  <a:gd name="T18" fmla="*/ 83 w 448"/>
                  <a:gd name="T19" fmla="*/ 32 h 237"/>
                  <a:gd name="T20" fmla="*/ 77 w 448"/>
                  <a:gd name="T21" fmla="*/ 49 h 237"/>
                  <a:gd name="T22" fmla="*/ 68 w 448"/>
                  <a:gd name="T23" fmla="*/ 54 h 237"/>
                  <a:gd name="T24" fmla="*/ 63 w 448"/>
                  <a:gd name="T25" fmla="*/ 44 h 237"/>
                  <a:gd name="T26" fmla="*/ 51 w 448"/>
                  <a:gd name="T27" fmla="*/ 49 h 237"/>
                  <a:gd name="T28" fmla="*/ 46 w 448"/>
                  <a:gd name="T29" fmla="*/ 41 h 237"/>
                  <a:gd name="T30" fmla="*/ 47 w 448"/>
                  <a:gd name="T31" fmla="*/ 36 h 237"/>
                  <a:gd name="T32" fmla="*/ 61 w 448"/>
                  <a:gd name="T33" fmla="*/ 32 h 237"/>
                  <a:gd name="T34" fmla="*/ 71 w 448"/>
                  <a:gd name="T35" fmla="*/ 21 h 237"/>
                  <a:gd name="T36" fmla="*/ 86 w 448"/>
                  <a:gd name="T37" fmla="*/ 7 h 237"/>
                  <a:gd name="T38" fmla="*/ 106 w 448"/>
                  <a:gd name="T39" fmla="*/ 2 h 237"/>
                  <a:gd name="T40" fmla="*/ 134 w 448"/>
                  <a:gd name="T41" fmla="*/ 14 h 237"/>
                  <a:gd name="T42" fmla="*/ 125 w 448"/>
                  <a:gd name="T43" fmla="*/ 29 h 237"/>
                  <a:gd name="T44" fmla="*/ 134 w 448"/>
                  <a:gd name="T45" fmla="*/ 38 h 237"/>
                  <a:gd name="T46" fmla="*/ 142 w 448"/>
                  <a:gd name="T47" fmla="*/ 28 h 237"/>
                  <a:gd name="T48" fmla="*/ 180 w 448"/>
                  <a:gd name="T49" fmla="*/ 24 h 237"/>
                  <a:gd name="T50" fmla="*/ 224 w 448"/>
                  <a:gd name="T51" fmla="*/ 4 h 237"/>
                  <a:gd name="T52" fmla="*/ 295 w 448"/>
                  <a:gd name="T53" fmla="*/ 14 h 237"/>
                  <a:gd name="T54" fmla="*/ 421 w 448"/>
                  <a:gd name="T55" fmla="*/ 29 h 237"/>
                  <a:gd name="T56" fmla="*/ 432 w 448"/>
                  <a:gd name="T57" fmla="*/ 39 h 237"/>
                  <a:gd name="T58" fmla="*/ 437 w 448"/>
                  <a:gd name="T59" fmla="*/ 71 h 237"/>
                  <a:gd name="T60" fmla="*/ 399 w 448"/>
                  <a:gd name="T61" fmla="*/ 46 h 237"/>
                  <a:gd name="T62" fmla="*/ 370 w 448"/>
                  <a:gd name="T63" fmla="*/ 57 h 237"/>
                  <a:gd name="T64" fmla="*/ 410 w 448"/>
                  <a:gd name="T65" fmla="*/ 101 h 237"/>
                  <a:gd name="T66" fmla="*/ 395 w 448"/>
                  <a:gd name="T67" fmla="*/ 121 h 237"/>
                  <a:gd name="T68" fmla="*/ 421 w 448"/>
                  <a:gd name="T69" fmla="*/ 164 h 237"/>
                  <a:gd name="T70" fmla="*/ 395 w 448"/>
                  <a:gd name="T71" fmla="*/ 187 h 237"/>
                  <a:gd name="T72" fmla="*/ 387 w 448"/>
                  <a:gd name="T73" fmla="*/ 204 h 237"/>
                  <a:gd name="T74" fmla="*/ 385 w 448"/>
                  <a:gd name="T75" fmla="*/ 223 h 237"/>
                  <a:gd name="T76" fmla="*/ 376 w 448"/>
                  <a:gd name="T77" fmla="*/ 221 h 237"/>
                  <a:gd name="T78" fmla="*/ 348 w 448"/>
                  <a:gd name="T79" fmla="*/ 185 h 237"/>
                  <a:gd name="T80" fmla="*/ 310 w 448"/>
                  <a:gd name="T81" fmla="*/ 184 h 237"/>
                  <a:gd name="T82" fmla="*/ 286 w 448"/>
                  <a:gd name="T83" fmla="*/ 206 h 237"/>
                  <a:gd name="T84" fmla="*/ 237 w 448"/>
                  <a:gd name="T85" fmla="*/ 160 h 237"/>
                  <a:gd name="T86" fmla="*/ 172 w 448"/>
                  <a:gd name="T87" fmla="*/ 143 h 237"/>
                  <a:gd name="T88" fmla="*/ 221 w 448"/>
                  <a:gd name="T89" fmla="*/ 171 h 237"/>
                  <a:gd name="T90" fmla="*/ 164 w 448"/>
                  <a:gd name="T91" fmla="*/ 197 h 237"/>
                  <a:gd name="T92" fmla="*/ 150 w 448"/>
                  <a:gd name="T93" fmla="*/ 174 h 237"/>
                  <a:gd name="T94" fmla="*/ 126 w 448"/>
                  <a:gd name="T95" fmla="*/ 145 h 237"/>
                  <a:gd name="T96" fmla="*/ 112 w 448"/>
                  <a:gd name="T97" fmla="*/ 124 h 237"/>
                  <a:gd name="T98" fmla="*/ 106 w 448"/>
                  <a:gd name="T99" fmla="*/ 115 h 237"/>
                  <a:gd name="T100" fmla="*/ 97 w 448"/>
                  <a:gd name="T101" fmla="*/ 108 h 237"/>
                  <a:gd name="T102" fmla="*/ 94 w 448"/>
                  <a:gd name="T103" fmla="*/ 120 h 237"/>
                  <a:gd name="T104" fmla="*/ 83 w 448"/>
                  <a:gd name="T105" fmla="*/ 103 h 237"/>
                  <a:gd name="T106" fmla="*/ 68 w 448"/>
                  <a:gd name="T107" fmla="*/ 98 h 237"/>
                  <a:gd name="T108" fmla="*/ 83 w 448"/>
                  <a:gd name="T109" fmla="*/ 111 h 237"/>
                  <a:gd name="T110" fmla="*/ 76 w 448"/>
                  <a:gd name="T111" fmla="*/ 115 h 237"/>
                  <a:gd name="T112" fmla="*/ 65 w 448"/>
                  <a:gd name="T113" fmla="*/ 106 h 237"/>
                  <a:gd name="T114" fmla="*/ 52 w 448"/>
                  <a:gd name="T115" fmla="*/ 98 h 237"/>
                  <a:gd name="T116" fmla="*/ 35 w 448"/>
                  <a:gd name="T117" fmla="*/ 107 h 237"/>
                  <a:gd name="T118" fmla="*/ 30 w 448"/>
                  <a:gd name="T119" fmla="*/ 117 h 237"/>
                  <a:gd name="T120" fmla="*/ 19 w 448"/>
                  <a:gd name="T121" fmla="*/ 124 h 237"/>
                  <a:gd name="T122" fmla="*/ 2 w 448"/>
                  <a:gd name="T123" fmla="*/ 120 h 2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8"/>
                  <a:gd name="T187" fmla="*/ 0 h 237"/>
                  <a:gd name="T188" fmla="*/ 448 w 448"/>
                  <a:gd name="T189" fmla="*/ 237 h 2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8" h="237">
                    <a:moveTo>
                      <a:pt x="0" y="106"/>
                    </a:moveTo>
                    <a:lnTo>
                      <a:pt x="3" y="101"/>
                    </a:lnTo>
                    <a:lnTo>
                      <a:pt x="5" y="98"/>
                    </a:lnTo>
                    <a:lnTo>
                      <a:pt x="11" y="98"/>
                    </a:lnTo>
                    <a:lnTo>
                      <a:pt x="17" y="100"/>
                    </a:lnTo>
                    <a:lnTo>
                      <a:pt x="21" y="98"/>
                    </a:lnTo>
                    <a:lnTo>
                      <a:pt x="25" y="98"/>
                    </a:lnTo>
                    <a:lnTo>
                      <a:pt x="25" y="93"/>
                    </a:lnTo>
                    <a:lnTo>
                      <a:pt x="28" y="90"/>
                    </a:lnTo>
                    <a:lnTo>
                      <a:pt x="22" y="88"/>
                    </a:lnTo>
                    <a:lnTo>
                      <a:pt x="21" y="85"/>
                    </a:lnTo>
                    <a:lnTo>
                      <a:pt x="21" y="82"/>
                    </a:lnTo>
                    <a:lnTo>
                      <a:pt x="25" y="82"/>
                    </a:lnTo>
                    <a:lnTo>
                      <a:pt x="28" y="81"/>
                    </a:lnTo>
                    <a:lnTo>
                      <a:pt x="28" y="82"/>
                    </a:lnTo>
                    <a:lnTo>
                      <a:pt x="33" y="79"/>
                    </a:lnTo>
                    <a:lnTo>
                      <a:pt x="36" y="78"/>
                    </a:lnTo>
                    <a:lnTo>
                      <a:pt x="39" y="76"/>
                    </a:lnTo>
                    <a:lnTo>
                      <a:pt x="42" y="75"/>
                    </a:lnTo>
                    <a:lnTo>
                      <a:pt x="44" y="71"/>
                    </a:lnTo>
                    <a:lnTo>
                      <a:pt x="46" y="73"/>
                    </a:lnTo>
                    <a:lnTo>
                      <a:pt x="50" y="70"/>
                    </a:lnTo>
                    <a:lnTo>
                      <a:pt x="53" y="66"/>
                    </a:lnTo>
                    <a:lnTo>
                      <a:pt x="55" y="66"/>
                    </a:lnTo>
                    <a:lnTo>
                      <a:pt x="59" y="66"/>
                    </a:lnTo>
                    <a:lnTo>
                      <a:pt x="61" y="66"/>
                    </a:lnTo>
                    <a:lnTo>
                      <a:pt x="60" y="63"/>
                    </a:lnTo>
                    <a:lnTo>
                      <a:pt x="59" y="60"/>
                    </a:lnTo>
                    <a:lnTo>
                      <a:pt x="59" y="54"/>
                    </a:lnTo>
                    <a:lnTo>
                      <a:pt x="63" y="53"/>
                    </a:lnTo>
                    <a:lnTo>
                      <a:pt x="65" y="53"/>
                    </a:lnTo>
                    <a:lnTo>
                      <a:pt x="63" y="54"/>
                    </a:lnTo>
                    <a:lnTo>
                      <a:pt x="67" y="57"/>
                    </a:lnTo>
                    <a:lnTo>
                      <a:pt x="68" y="58"/>
                    </a:lnTo>
                    <a:lnTo>
                      <a:pt x="69" y="60"/>
                    </a:lnTo>
                    <a:lnTo>
                      <a:pt x="75" y="60"/>
                    </a:lnTo>
                    <a:lnTo>
                      <a:pt x="79" y="54"/>
                    </a:lnTo>
                    <a:lnTo>
                      <a:pt x="84" y="51"/>
                    </a:lnTo>
                    <a:lnTo>
                      <a:pt x="86" y="50"/>
                    </a:lnTo>
                    <a:lnTo>
                      <a:pt x="89" y="48"/>
                    </a:lnTo>
                    <a:lnTo>
                      <a:pt x="90" y="44"/>
                    </a:lnTo>
                    <a:lnTo>
                      <a:pt x="94" y="46"/>
                    </a:lnTo>
                    <a:lnTo>
                      <a:pt x="94" y="44"/>
                    </a:lnTo>
                    <a:lnTo>
                      <a:pt x="94" y="43"/>
                    </a:lnTo>
                    <a:lnTo>
                      <a:pt x="98" y="44"/>
                    </a:lnTo>
                    <a:lnTo>
                      <a:pt x="105" y="49"/>
                    </a:lnTo>
                    <a:lnTo>
                      <a:pt x="103" y="36"/>
                    </a:lnTo>
                    <a:lnTo>
                      <a:pt x="97" y="41"/>
                    </a:lnTo>
                    <a:lnTo>
                      <a:pt x="94" y="40"/>
                    </a:lnTo>
                    <a:lnTo>
                      <a:pt x="92" y="38"/>
                    </a:lnTo>
                    <a:lnTo>
                      <a:pt x="92" y="36"/>
                    </a:lnTo>
                    <a:lnTo>
                      <a:pt x="90" y="34"/>
                    </a:lnTo>
                    <a:lnTo>
                      <a:pt x="94" y="32"/>
                    </a:lnTo>
                    <a:lnTo>
                      <a:pt x="97" y="29"/>
                    </a:lnTo>
                    <a:lnTo>
                      <a:pt x="98" y="29"/>
                    </a:lnTo>
                    <a:lnTo>
                      <a:pt x="100" y="28"/>
                    </a:lnTo>
                    <a:lnTo>
                      <a:pt x="101" y="26"/>
                    </a:lnTo>
                    <a:lnTo>
                      <a:pt x="103" y="26"/>
                    </a:lnTo>
                    <a:lnTo>
                      <a:pt x="105" y="26"/>
                    </a:lnTo>
                    <a:lnTo>
                      <a:pt x="101" y="22"/>
                    </a:lnTo>
                    <a:lnTo>
                      <a:pt x="97" y="24"/>
                    </a:lnTo>
                    <a:lnTo>
                      <a:pt x="94" y="24"/>
                    </a:lnTo>
                    <a:lnTo>
                      <a:pt x="94" y="22"/>
                    </a:lnTo>
                    <a:lnTo>
                      <a:pt x="94" y="24"/>
                    </a:lnTo>
                    <a:lnTo>
                      <a:pt x="90" y="26"/>
                    </a:lnTo>
                    <a:lnTo>
                      <a:pt x="86" y="31"/>
                    </a:lnTo>
                    <a:lnTo>
                      <a:pt x="86" y="32"/>
                    </a:lnTo>
                    <a:lnTo>
                      <a:pt x="83" y="32"/>
                    </a:lnTo>
                    <a:lnTo>
                      <a:pt x="83" y="34"/>
                    </a:lnTo>
                    <a:lnTo>
                      <a:pt x="83" y="36"/>
                    </a:lnTo>
                    <a:lnTo>
                      <a:pt x="81" y="36"/>
                    </a:lnTo>
                    <a:lnTo>
                      <a:pt x="83" y="40"/>
                    </a:lnTo>
                    <a:lnTo>
                      <a:pt x="84" y="43"/>
                    </a:lnTo>
                    <a:lnTo>
                      <a:pt x="81" y="46"/>
                    </a:lnTo>
                    <a:lnTo>
                      <a:pt x="77" y="49"/>
                    </a:lnTo>
                    <a:lnTo>
                      <a:pt x="77" y="51"/>
                    </a:lnTo>
                    <a:lnTo>
                      <a:pt x="76" y="54"/>
                    </a:lnTo>
                    <a:lnTo>
                      <a:pt x="75" y="54"/>
                    </a:lnTo>
                    <a:lnTo>
                      <a:pt x="71" y="54"/>
                    </a:lnTo>
                    <a:lnTo>
                      <a:pt x="69" y="56"/>
                    </a:lnTo>
                    <a:lnTo>
                      <a:pt x="68" y="56"/>
                    </a:lnTo>
                    <a:lnTo>
                      <a:pt x="68" y="54"/>
                    </a:lnTo>
                    <a:lnTo>
                      <a:pt x="68" y="51"/>
                    </a:lnTo>
                    <a:lnTo>
                      <a:pt x="67" y="51"/>
                    </a:lnTo>
                    <a:lnTo>
                      <a:pt x="65" y="49"/>
                    </a:lnTo>
                    <a:lnTo>
                      <a:pt x="65" y="46"/>
                    </a:lnTo>
                    <a:lnTo>
                      <a:pt x="65" y="44"/>
                    </a:lnTo>
                    <a:lnTo>
                      <a:pt x="63" y="44"/>
                    </a:lnTo>
                    <a:lnTo>
                      <a:pt x="61" y="44"/>
                    </a:lnTo>
                    <a:lnTo>
                      <a:pt x="60" y="44"/>
                    </a:lnTo>
                    <a:lnTo>
                      <a:pt x="59" y="46"/>
                    </a:lnTo>
                    <a:lnTo>
                      <a:pt x="58" y="48"/>
                    </a:lnTo>
                    <a:lnTo>
                      <a:pt x="53" y="49"/>
                    </a:lnTo>
                    <a:lnTo>
                      <a:pt x="51" y="49"/>
                    </a:lnTo>
                    <a:lnTo>
                      <a:pt x="47" y="49"/>
                    </a:lnTo>
                    <a:lnTo>
                      <a:pt x="44" y="48"/>
                    </a:lnTo>
                    <a:lnTo>
                      <a:pt x="44" y="46"/>
                    </a:lnTo>
                    <a:lnTo>
                      <a:pt x="46" y="44"/>
                    </a:lnTo>
                    <a:lnTo>
                      <a:pt x="47" y="43"/>
                    </a:lnTo>
                    <a:lnTo>
                      <a:pt x="50" y="41"/>
                    </a:lnTo>
                    <a:lnTo>
                      <a:pt x="46" y="41"/>
                    </a:lnTo>
                    <a:lnTo>
                      <a:pt x="44" y="40"/>
                    </a:lnTo>
                    <a:lnTo>
                      <a:pt x="44" y="39"/>
                    </a:lnTo>
                    <a:lnTo>
                      <a:pt x="50" y="39"/>
                    </a:lnTo>
                    <a:lnTo>
                      <a:pt x="52" y="39"/>
                    </a:lnTo>
                    <a:lnTo>
                      <a:pt x="51" y="38"/>
                    </a:lnTo>
                    <a:lnTo>
                      <a:pt x="47" y="38"/>
                    </a:lnTo>
                    <a:lnTo>
                      <a:pt x="47" y="36"/>
                    </a:lnTo>
                    <a:lnTo>
                      <a:pt x="50" y="34"/>
                    </a:lnTo>
                    <a:lnTo>
                      <a:pt x="52" y="33"/>
                    </a:lnTo>
                    <a:lnTo>
                      <a:pt x="53" y="32"/>
                    </a:lnTo>
                    <a:lnTo>
                      <a:pt x="53" y="31"/>
                    </a:lnTo>
                    <a:lnTo>
                      <a:pt x="58" y="31"/>
                    </a:lnTo>
                    <a:lnTo>
                      <a:pt x="60" y="31"/>
                    </a:lnTo>
                    <a:lnTo>
                      <a:pt x="61" y="32"/>
                    </a:lnTo>
                    <a:lnTo>
                      <a:pt x="63" y="31"/>
                    </a:lnTo>
                    <a:lnTo>
                      <a:pt x="61" y="31"/>
                    </a:lnTo>
                    <a:lnTo>
                      <a:pt x="61" y="26"/>
                    </a:lnTo>
                    <a:lnTo>
                      <a:pt x="67" y="24"/>
                    </a:lnTo>
                    <a:lnTo>
                      <a:pt x="69" y="22"/>
                    </a:lnTo>
                    <a:lnTo>
                      <a:pt x="71" y="21"/>
                    </a:lnTo>
                    <a:lnTo>
                      <a:pt x="73" y="18"/>
                    </a:lnTo>
                    <a:lnTo>
                      <a:pt x="76" y="14"/>
                    </a:lnTo>
                    <a:lnTo>
                      <a:pt x="79" y="12"/>
                    </a:lnTo>
                    <a:lnTo>
                      <a:pt x="76" y="11"/>
                    </a:lnTo>
                    <a:lnTo>
                      <a:pt x="84" y="8"/>
                    </a:lnTo>
                    <a:lnTo>
                      <a:pt x="86" y="8"/>
                    </a:lnTo>
                    <a:lnTo>
                      <a:pt x="86" y="7"/>
                    </a:lnTo>
                    <a:lnTo>
                      <a:pt x="92" y="7"/>
                    </a:lnTo>
                    <a:lnTo>
                      <a:pt x="101" y="0"/>
                    </a:lnTo>
                    <a:lnTo>
                      <a:pt x="105" y="0"/>
                    </a:lnTo>
                    <a:lnTo>
                      <a:pt x="101" y="4"/>
                    </a:lnTo>
                    <a:lnTo>
                      <a:pt x="105" y="1"/>
                    </a:lnTo>
                    <a:lnTo>
                      <a:pt x="108" y="1"/>
                    </a:lnTo>
                    <a:lnTo>
                      <a:pt x="106" y="2"/>
                    </a:lnTo>
                    <a:lnTo>
                      <a:pt x="116" y="1"/>
                    </a:lnTo>
                    <a:lnTo>
                      <a:pt x="119" y="2"/>
                    </a:lnTo>
                    <a:lnTo>
                      <a:pt x="112" y="4"/>
                    </a:lnTo>
                    <a:lnTo>
                      <a:pt x="116" y="7"/>
                    </a:lnTo>
                    <a:lnTo>
                      <a:pt x="123" y="7"/>
                    </a:lnTo>
                    <a:lnTo>
                      <a:pt x="134" y="9"/>
                    </a:lnTo>
                    <a:lnTo>
                      <a:pt x="134" y="14"/>
                    </a:lnTo>
                    <a:lnTo>
                      <a:pt x="130" y="16"/>
                    </a:lnTo>
                    <a:lnTo>
                      <a:pt x="122" y="18"/>
                    </a:lnTo>
                    <a:lnTo>
                      <a:pt x="120" y="22"/>
                    </a:lnTo>
                    <a:lnTo>
                      <a:pt x="122" y="26"/>
                    </a:lnTo>
                    <a:lnTo>
                      <a:pt x="123" y="26"/>
                    </a:lnTo>
                    <a:lnTo>
                      <a:pt x="123" y="29"/>
                    </a:lnTo>
                    <a:lnTo>
                      <a:pt x="125" y="29"/>
                    </a:lnTo>
                    <a:lnTo>
                      <a:pt x="126" y="31"/>
                    </a:lnTo>
                    <a:lnTo>
                      <a:pt x="126" y="32"/>
                    </a:lnTo>
                    <a:lnTo>
                      <a:pt x="130" y="34"/>
                    </a:lnTo>
                    <a:lnTo>
                      <a:pt x="130" y="36"/>
                    </a:lnTo>
                    <a:lnTo>
                      <a:pt x="131" y="36"/>
                    </a:lnTo>
                    <a:lnTo>
                      <a:pt x="133" y="36"/>
                    </a:lnTo>
                    <a:lnTo>
                      <a:pt x="134" y="38"/>
                    </a:lnTo>
                    <a:lnTo>
                      <a:pt x="136" y="36"/>
                    </a:lnTo>
                    <a:lnTo>
                      <a:pt x="137" y="34"/>
                    </a:lnTo>
                    <a:lnTo>
                      <a:pt x="137" y="33"/>
                    </a:lnTo>
                    <a:lnTo>
                      <a:pt x="139" y="33"/>
                    </a:lnTo>
                    <a:lnTo>
                      <a:pt x="142" y="32"/>
                    </a:lnTo>
                    <a:lnTo>
                      <a:pt x="142" y="29"/>
                    </a:lnTo>
                    <a:lnTo>
                      <a:pt x="142" y="28"/>
                    </a:lnTo>
                    <a:lnTo>
                      <a:pt x="144" y="26"/>
                    </a:lnTo>
                    <a:lnTo>
                      <a:pt x="148" y="26"/>
                    </a:lnTo>
                    <a:lnTo>
                      <a:pt x="152" y="24"/>
                    </a:lnTo>
                    <a:lnTo>
                      <a:pt x="158" y="24"/>
                    </a:lnTo>
                    <a:lnTo>
                      <a:pt x="164" y="24"/>
                    </a:lnTo>
                    <a:lnTo>
                      <a:pt x="171" y="24"/>
                    </a:lnTo>
                    <a:lnTo>
                      <a:pt x="180" y="24"/>
                    </a:lnTo>
                    <a:lnTo>
                      <a:pt x="181" y="16"/>
                    </a:lnTo>
                    <a:lnTo>
                      <a:pt x="189" y="16"/>
                    </a:lnTo>
                    <a:lnTo>
                      <a:pt x="191" y="22"/>
                    </a:lnTo>
                    <a:lnTo>
                      <a:pt x="192" y="16"/>
                    </a:lnTo>
                    <a:lnTo>
                      <a:pt x="212" y="1"/>
                    </a:lnTo>
                    <a:lnTo>
                      <a:pt x="217" y="1"/>
                    </a:lnTo>
                    <a:lnTo>
                      <a:pt x="224" y="4"/>
                    </a:lnTo>
                    <a:lnTo>
                      <a:pt x="233" y="4"/>
                    </a:lnTo>
                    <a:lnTo>
                      <a:pt x="245" y="9"/>
                    </a:lnTo>
                    <a:lnTo>
                      <a:pt x="257" y="12"/>
                    </a:lnTo>
                    <a:lnTo>
                      <a:pt x="267" y="12"/>
                    </a:lnTo>
                    <a:lnTo>
                      <a:pt x="279" y="16"/>
                    </a:lnTo>
                    <a:lnTo>
                      <a:pt x="290" y="16"/>
                    </a:lnTo>
                    <a:lnTo>
                      <a:pt x="295" y="14"/>
                    </a:lnTo>
                    <a:lnTo>
                      <a:pt x="306" y="14"/>
                    </a:lnTo>
                    <a:lnTo>
                      <a:pt x="312" y="16"/>
                    </a:lnTo>
                    <a:lnTo>
                      <a:pt x="328" y="16"/>
                    </a:lnTo>
                    <a:lnTo>
                      <a:pt x="340" y="21"/>
                    </a:lnTo>
                    <a:lnTo>
                      <a:pt x="364" y="21"/>
                    </a:lnTo>
                    <a:lnTo>
                      <a:pt x="402" y="22"/>
                    </a:lnTo>
                    <a:lnTo>
                      <a:pt x="421" y="29"/>
                    </a:lnTo>
                    <a:lnTo>
                      <a:pt x="437" y="33"/>
                    </a:lnTo>
                    <a:lnTo>
                      <a:pt x="447" y="38"/>
                    </a:lnTo>
                    <a:lnTo>
                      <a:pt x="443" y="39"/>
                    </a:lnTo>
                    <a:lnTo>
                      <a:pt x="437" y="36"/>
                    </a:lnTo>
                    <a:lnTo>
                      <a:pt x="421" y="34"/>
                    </a:lnTo>
                    <a:lnTo>
                      <a:pt x="426" y="38"/>
                    </a:lnTo>
                    <a:lnTo>
                      <a:pt x="432" y="39"/>
                    </a:lnTo>
                    <a:lnTo>
                      <a:pt x="431" y="44"/>
                    </a:lnTo>
                    <a:lnTo>
                      <a:pt x="423" y="48"/>
                    </a:lnTo>
                    <a:lnTo>
                      <a:pt x="421" y="51"/>
                    </a:lnTo>
                    <a:lnTo>
                      <a:pt x="431" y="56"/>
                    </a:lnTo>
                    <a:lnTo>
                      <a:pt x="437" y="61"/>
                    </a:lnTo>
                    <a:lnTo>
                      <a:pt x="441" y="70"/>
                    </a:lnTo>
                    <a:lnTo>
                      <a:pt x="437" y="71"/>
                    </a:lnTo>
                    <a:lnTo>
                      <a:pt x="427" y="68"/>
                    </a:lnTo>
                    <a:lnTo>
                      <a:pt x="416" y="63"/>
                    </a:lnTo>
                    <a:lnTo>
                      <a:pt x="412" y="58"/>
                    </a:lnTo>
                    <a:lnTo>
                      <a:pt x="410" y="54"/>
                    </a:lnTo>
                    <a:lnTo>
                      <a:pt x="407" y="48"/>
                    </a:lnTo>
                    <a:lnTo>
                      <a:pt x="404" y="46"/>
                    </a:lnTo>
                    <a:lnTo>
                      <a:pt x="399" y="46"/>
                    </a:lnTo>
                    <a:lnTo>
                      <a:pt x="396" y="46"/>
                    </a:lnTo>
                    <a:lnTo>
                      <a:pt x="401" y="51"/>
                    </a:lnTo>
                    <a:lnTo>
                      <a:pt x="390" y="51"/>
                    </a:lnTo>
                    <a:lnTo>
                      <a:pt x="387" y="49"/>
                    </a:lnTo>
                    <a:lnTo>
                      <a:pt x="377" y="51"/>
                    </a:lnTo>
                    <a:lnTo>
                      <a:pt x="370" y="54"/>
                    </a:lnTo>
                    <a:lnTo>
                      <a:pt x="370" y="57"/>
                    </a:lnTo>
                    <a:lnTo>
                      <a:pt x="374" y="61"/>
                    </a:lnTo>
                    <a:lnTo>
                      <a:pt x="384" y="61"/>
                    </a:lnTo>
                    <a:lnTo>
                      <a:pt x="391" y="66"/>
                    </a:lnTo>
                    <a:lnTo>
                      <a:pt x="404" y="78"/>
                    </a:lnTo>
                    <a:lnTo>
                      <a:pt x="412" y="86"/>
                    </a:lnTo>
                    <a:lnTo>
                      <a:pt x="412" y="95"/>
                    </a:lnTo>
                    <a:lnTo>
                      <a:pt x="410" y="101"/>
                    </a:lnTo>
                    <a:lnTo>
                      <a:pt x="407" y="101"/>
                    </a:lnTo>
                    <a:lnTo>
                      <a:pt x="404" y="98"/>
                    </a:lnTo>
                    <a:lnTo>
                      <a:pt x="399" y="101"/>
                    </a:lnTo>
                    <a:lnTo>
                      <a:pt x="393" y="106"/>
                    </a:lnTo>
                    <a:lnTo>
                      <a:pt x="393" y="110"/>
                    </a:lnTo>
                    <a:lnTo>
                      <a:pt x="398" y="117"/>
                    </a:lnTo>
                    <a:lnTo>
                      <a:pt x="395" y="121"/>
                    </a:lnTo>
                    <a:lnTo>
                      <a:pt x="393" y="130"/>
                    </a:lnTo>
                    <a:lnTo>
                      <a:pt x="401" y="133"/>
                    </a:lnTo>
                    <a:lnTo>
                      <a:pt x="409" y="137"/>
                    </a:lnTo>
                    <a:lnTo>
                      <a:pt x="416" y="140"/>
                    </a:lnTo>
                    <a:lnTo>
                      <a:pt x="423" y="149"/>
                    </a:lnTo>
                    <a:lnTo>
                      <a:pt x="423" y="160"/>
                    </a:lnTo>
                    <a:lnTo>
                      <a:pt x="421" y="164"/>
                    </a:lnTo>
                    <a:lnTo>
                      <a:pt x="413" y="169"/>
                    </a:lnTo>
                    <a:lnTo>
                      <a:pt x="404" y="171"/>
                    </a:lnTo>
                    <a:lnTo>
                      <a:pt x="399" y="174"/>
                    </a:lnTo>
                    <a:lnTo>
                      <a:pt x="396" y="172"/>
                    </a:lnTo>
                    <a:lnTo>
                      <a:pt x="393" y="174"/>
                    </a:lnTo>
                    <a:lnTo>
                      <a:pt x="391" y="182"/>
                    </a:lnTo>
                    <a:lnTo>
                      <a:pt x="395" y="187"/>
                    </a:lnTo>
                    <a:lnTo>
                      <a:pt x="402" y="192"/>
                    </a:lnTo>
                    <a:lnTo>
                      <a:pt x="407" y="197"/>
                    </a:lnTo>
                    <a:lnTo>
                      <a:pt x="410" y="202"/>
                    </a:lnTo>
                    <a:lnTo>
                      <a:pt x="409" y="207"/>
                    </a:lnTo>
                    <a:lnTo>
                      <a:pt x="402" y="212"/>
                    </a:lnTo>
                    <a:lnTo>
                      <a:pt x="398" y="212"/>
                    </a:lnTo>
                    <a:lnTo>
                      <a:pt x="387" y="204"/>
                    </a:lnTo>
                    <a:lnTo>
                      <a:pt x="379" y="202"/>
                    </a:lnTo>
                    <a:lnTo>
                      <a:pt x="377" y="200"/>
                    </a:lnTo>
                    <a:lnTo>
                      <a:pt x="374" y="204"/>
                    </a:lnTo>
                    <a:lnTo>
                      <a:pt x="376" y="210"/>
                    </a:lnTo>
                    <a:lnTo>
                      <a:pt x="377" y="214"/>
                    </a:lnTo>
                    <a:lnTo>
                      <a:pt x="379" y="220"/>
                    </a:lnTo>
                    <a:lnTo>
                      <a:pt x="385" y="223"/>
                    </a:lnTo>
                    <a:lnTo>
                      <a:pt x="384" y="226"/>
                    </a:lnTo>
                    <a:lnTo>
                      <a:pt x="384" y="229"/>
                    </a:lnTo>
                    <a:lnTo>
                      <a:pt x="387" y="236"/>
                    </a:lnTo>
                    <a:lnTo>
                      <a:pt x="382" y="236"/>
                    </a:lnTo>
                    <a:lnTo>
                      <a:pt x="377" y="229"/>
                    </a:lnTo>
                    <a:lnTo>
                      <a:pt x="377" y="223"/>
                    </a:lnTo>
                    <a:lnTo>
                      <a:pt x="376" y="221"/>
                    </a:lnTo>
                    <a:lnTo>
                      <a:pt x="374" y="214"/>
                    </a:lnTo>
                    <a:lnTo>
                      <a:pt x="372" y="213"/>
                    </a:lnTo>
                    <a:lnTo>
                      <a:pt x="372" y="204"/>
                    </a:lnTo>
                    <a:lnTo>
                      <a:pt x="369" y="197"/>
                    </a:lnTo>
                    <a:lnTo>
                      <a:pt x="364" y="194"/>
                    </a:lnTo>
                    <a:lnTo>
                      <a:pt x="354" y="191"/>
                    </a:lnTo>
                    <a:lnTo>
                      <a:pt x="348" y="185"/>
                    </a:lnTo>
                    <a:lnTo>
                      <a:pt x="345" y="182"/>
                    </a:lnTo>
                    <a:lnTo>
                      <a:pt x="340" y="178"/>
                    </a:lnTo>
                    <a:lnTo>
                      <a:pt x="335" y="169"/>
                    </a:lnTo>
                    <a:lnTo>
                      <a:pt x="328" y="170"/>
                    </a:lnTo>
                    <a:lnTo>
                      <a:pt x="320" y="174"/>
                    </a:lnTo>
                    <a:lnTo>
                      <a:pt x="315" y="177"/>
                    </a:lnTo>
                    <a:lnTo>
                      <a:pt x="310" y="184"/>
                    </a:lnTo>
                    <a:lnTo>
                      <a:pt x="303" y="192"/>
                    </a:lnTo>
                    <a:lnTo>
                      <a:pt x="301" y="194"/>
                    </a:lnTo>
                    <a:lnTo>
                      <a:pt x="303" y="204"/>
                    </a:lnTo>
                    <a:lnTo>
                      <a:pt x="303" y="212"/>
                    </a:lnTo>
                    <a:lnTo>
                      <a:pt x="296" y="217"/>
                    </a:lnTo>
                    <a:lnTo>
                      <a:pt x="293" y="217"/>
                    </a:lnTo>
                    <a:lnTo>
                      <a:pt x="286" y="206"/>
                    </a:lnTo>
                    <a:lnTo>
                      <a:pt x="279" y="196"/>
                    </a:lnTo>
                    <a:lnTo>
                      <a:pt x="267" y="181"/>
                    </a:lnTo>
                    <a:lnTo>
                      <a:pt x="267" y="174"/>
                    </a:lnTo>
                    <a:lnTo>
                      <a:pt x="264" y="171"/>
                    </a:lnTo>
                    <a:lnTo>
                      <a:pt x="262" y="175"/>
                    </a:lnTo>
                    <a:lnTo>
                      <a:pt x="250" y="167"/>
                    </a:lnTo>
                    <a:lnTo>
                      <a:pt x="237" y="160"/>
                    </a:lnTo>
                    <a:lnTo>
                      <a:pt x="228" y="162"/>
                    </a:lnTo>
                    <a:lnTo>
                      <a:pt x="215" y="160"/>
                    </a:lnTo>
                    <a:lnTo>
                      <a:pt x="208" y="155"/>
                    </a:lnTo>
                    <a:lnTo>
                      <a:pt x="200" y="155"/>
                    </a:lnTo>
                    <a:lnTo>
                      <a:pt x="191" y="153"/>
                    </a:lnTo>
                    <a:lnTo>
                      <a:pt x="171" y="137"/>
                    </a:lnTo>
                    <a:lnTo>
                      <a:pt x="172" y="143"/>
                    </a:lnTo>
                    <a:lnTo>
                      <a:pt x="179" y="153"/>
                    </a:lnTo>
                    <a:lnTo>
                      <a:pt x="184" y="160"/>
                    </a:lnTo>
                    <a:lnTo>
                      <a:pt x="192" y="164"/>
                    </a:lnTo>
                    <a:lnTo>
                      <a:pt x="200" y="162"/>
                    </a:lnTo>
                    <a:lnTo>
                      <a:pt x="206" y="162"/>
                    </a:lnTo>
                    <a:lnTo>
                      <a:pt x="216" y="167"/>
                    </a:lnTo>
                    <a:lnTo>
                      <a:pt x="221" y="171"/>
                    </a:lnTo>
                    <a:lnTo>
                      <a:pt x="220" y="175"/>
                    </a:lnTo>
                    <a:lnTo>
                      <a:pt x="206" y="187"/>
                    </a:lnTo>
                    <a:lnTo>
                      <a:pt x="196" y="194"/>
                    </a:lnTo>
                    <a:lnTo>
                      <a:pt x="175" y="200"/>
                    </a:lnTo>
                    <a:lnTo>
                      <a:pt x="169" y="202"/>
                    </a:lnTo>
                    <a:lnTo>
                      <a:pt x="166" y="200"/>
                    </a:lnTo>
                    <a:lnTo>
                      <a:pt x="164" y="197"/>
                    </a:lnTo>
                    <a:lnTo>
                      <a:pt x="164" y="194"/>
                    </a:lnTo>
                    <a:lnTo>
                      <a:pt x="163" y="189"/>
                    </a:lnTo>
                    <a:lnTo>
                      <a:pt x="159" y="187"/>
                    </a:lnTo>
                    <a:lnTo>
                      <a:pt x="156" y="184"/>
                    </a:lnTo>
                    <a:lnTo>
                      <a:pt x="153" y="179"/>
                    </a:lnTo>
                    <a:lnTo>
                      <a:pt x="152" y="177"/>
                    </a:lnTo>
                    <a:lnTo>
                      <a:pt x="150" y="174"/>
                    </a:lnTo>
                    <a:lnTo>
                      <a:pt x="147" y="170"/>
                    </a:lnTo>
                    <a:lnTo>
                      <a:pt x="142" y="163"/>
                    </a:lnTo>
                    <a:lnTo>
                      <a:pt x="139" y="160"/>
                    </a:lnTo>
                    <a:lnTo>
                      <a:pt x="136" y="155"/>
                    </a:lnTo>
                    <a:lnTo>
                      <a:pt x="131" y="150"/>
                    </a:lnTo>
                    <a:lnTo>
                      <a:pt x="128" y="147"/>
                    </a:lnTo>
                    <a:lnTo>
                      <a:pt x="126" y="145"/>
                    </a:lnTo>
                    <a:lnTo>
                      <a:pt x="123" y="140"/>
                    </a:lnTo>
                    <a:lnTo>
                      <a:pt x="131" y="137"/>
                    </a:lnTo>
                    <a:lnTo>
                      <a:pt x="134" y="127"/>
                    </a:lnTo>
                    <a:lnTo>
                      <a:pt x="126" y="124"/>
                    </a:lnTo>
                    <a:lnTo>
                      <a:pt x="116" y="125"/>
                    </a:lnTo>
                    <a:lnTo>
                      <a:pt x="112" y="124"/>
                    </a:lnTo>
                    <a:lnTo>
                      <a:pt x="111" y="124"/>
                    </a:lnTo>
                    <a:lnTo>
                      <a:pt x="109" y="124"/>
                    </a:lnTo>
                    <a:lnTo>
                      <a:pt x="109" y="122"/>
                    </a:lnTo>
                    <a:lnTo>
                      <a:pt x="108" y="121"/>
                    </a:lnTo>
                    <a:lnTo>
                      <a:pt x="108" y="118"/>
                    </a:lnTo>
                    <a:lnTo>
                      <a:pt x="106" y="117"/>
                    </a:lnTo>
                    <a:lnTo>
                      <a:pt x="106" y="115"/>
                    </a:lnTo>
                    <a:lnTo>
                      <a:pt x="105" y="114"/>
                    </a:lnTo>
                    <a:lnTo>
                      <a:pt x="103" y="113"/>
                    </a:lnTo>
                    <a:lnTo>
                      <a:pt x="103" y="111"/>
                    </a:lnTo>
                    <a:lnTo>
                      <a:pt x="101" y="110"/>
                    </a:lnTo>
                    <a:lnTo>
                      <a:pt x="101" y="108"/>
                    </a:lnTo>
                    <a:lnTo>
                      <a:pt x="98" y="108"/>
                    </a:lnTo>
                    <a:lnTo>
                      <a:pt x="97" y="108"/>
                    </a:lnTo>
                    <a:lnTo>
                      <a:pt x="94" y="111"/>
                    </a:lnTo>
                    <a:lnTo>
                      <a:pt x="94" y="113"/>
                    </a:lnTo>
                    <a:lnTo>
                      <a:pt x="94" y="115"/>
                    </a:lnTo>
                    <a:lnTo>
                      <a:pt x="94" y="117"/>
                    </a:lnTo>
                    <a:lnTo>
                      <a:pt x="94" y="118"/>
                    </a:lnTo>
                    <a:lnTo>
                      <a:pt x="94" y="120"/>
                    </a:lnTo>
                    <a:lnTo>
                      <a:pt x="92" y="121"/>
                    </a:lnTo>
                    <a:lnTo>
                      <a:pt x="89" y="118"/>
                    </a:lnTo>
                    <a:lnTo>
                      <a:pt x="86" y="115"/>
                    </a:lnTo>
                    <a:lnTo>
                      <a:pt x="89" y="113"/>
                    </a:lnTo>
                    <a:lnTo>
                      <a:pt x="86" y="107"/>
                    </a:lnTo>
                    <a:lnTo>
                      <a:pt x="84" y="105"/>
                    </a:lnTo>
                    <a:lnTo>
                      <a:pt x="83" y="103"/>
                    </a:lnTo>
                    <a:lnTo>
                      <a:pt x="77" y="101"/>
                    </a:lnTo>
                    <a:lnTo>
                      <a:pt x="76" y="98"/>
                    </a:lnTo>
                    <a:lnTo>
                      <a:pt x="73" y="96"/>
                    </a:lnTo>
                    <a:lnTo>
                      <a:pt x="71" y="95"/>
                    </a:lnTo>
                    <a:lnTo>
                      <a:pt x="69" y="95"/>
                    </a:lnTo>
                    <a:lnTo>
                      <a:pt x="68" y="98"/>
                    </a:lnTo>
                    <a:lnTo>
                      <a:pt x="67" y="98"/>
                    </a:lnTo>
                    <a:lnTo>
                      <a:pt x="69" y="100"/>
                    </a:lnTo>
                    <a:lnTo>
                      <a:pt x="73" y="103"/>
                    </a:lnTo>
                    <a:lnTo>
                      <a:pt x="76" y="106"/>
                    </a:lnTo>
                    <a:lnTo>
                      <a:pt x="77" y="107"/>
                    </a:lnTo>
                    <a:lnTo>
                      <a:pt x="81" y="108"/>
                    </a:lnTo>
                    <a:lnTo>
                      <a:pt x="83" y="111"/>
                    </a:lnTo>
                    <a:lnTo>
                      <a:pt x="79" y="114"/>
                    </a:lnTo>
                    <a:lnTo>
                      <a:pt x="79" y="113"/>
                    </a:lnTo>
                    <a:lnTo>
                      <a:pt x="79" y="111"/>
                    </a:lnTo>
                    <a:lnTo>
                      <a:pt x="77" y="115"/>
                    </a:lnTo>
                    <a:lnTo>
                      <a:pt x="77" y="118"/>
                    </a:lnTo>
                    <a:lnTo>
                      <a:pt x="76" y="118"/>
                    </a:lnTo>
                    <a:lnTo>
                      <a:pt x="76" y="115"/>
                    </a:lnTo>
                    <a:lnTo>
                      <a:pt x="76" y="113"/>
                    </a:lnTo>
                    <a:lnTo>
                      <a:pt x="73" y="113"/>
                    </a:lnTo>
                    <a:lnTo>
                      <a:pt x="71" y="111"/>
                    </a:lnTo>
                    <a:lnTo>
                      <a:pt x="71" y="110"/>
                    </a:lnTo>
                    <a:lnTo>
                      <a:pt x="68" y="108"/>
                    </a:lnTo>
                    <a:lnTo>
                      <a:pt x="67" y="107"/>
                    </a:lnTo>
                    <a:lnTo>
                      <a:pt x="65" y="106"/>
                    </a:lnTo>
                    <a:lnTo>
                      <a:pt x="63" y="105"/>
                    </a:lnTo>
                    <a:lnTo>
                      <a:pt x="61" y="101"/>
                    </a:lnTo>
                    <a:lnTo>
                      <a:pt x="61" y="100"/>
                    </a:lnTo>
                    <a:lnTo>
                      <a:pt x="60" y="98"/>
                    </a:lnTo>
                    <a:lnTo>
                      <a:pt x="59" y="98"/>
                    </a:lnTo>
                    <a:lnTo>
                      <a:pt x="53" y="98"/>
                    </a:lnTo>
                    <a:lnTo>
                      <a:pt x="52" y="98"/>
                    </a:lnTo>
                    <a:lnTo>
                      <a:pt x="50" y="98"/>
                    </a:lnTo>
                    <a:lnTo>
                      <a:pt x="43" y="98"/>
                    </a:lnTo>
                    <a:lnTo>
                      <a:pt x="38" y="98"/>
                    </a:lnTo>
                    <a:lnTo>
                      <a:pt x="38" y="100"/>
                    </a:lnTo>
                    <a:lnTo>
                      <a:pt x="36" y="101"/>
                    </a:lnTo>
                    <a:lnTo>
                      <a:pt x="36" y="105"/>
                    </a:lnTo>
                    <a:lnTo>
                      <a:pt x="35" y="107"/>
                    </a:lnTo>
                    <a:lnTo>
                      <a:pt x="34" y="108"/>
                    </a:lnTo>
                    <a:lnTo>
                      <a:pt x="33" y="108"/>
                    </a:lnTo>
                    <a:lnTo>
                      <a:pt x="30" y="111"/>
                    </a:lnTo>
                    <a:lnTo>
                      <a:pt x="30" y="113"/>
                    </a:lnTo>
                    <a:lnTo>
                      <a:pt x="33" y="114"/>
                    </a:lnTo>
                    <a:lnTo>
                      <a:pt x="33" y="115"/>
                    </a:lnTo>
                    <a:lnTo>
                      <a:pt x="30" y="117"/>
                    </a:lnTo>
                    <a:lnTo>
                      <a:pt x="30" y="118"/>
                    </a:lnTo>
                    <a:lnTo>
                      <a:pt x="28" y="121"/>
                    </a:lnTo>
                    <a:lnTo>
                      <a:pt x="27" y="120"/>
                    </a:lnTo>
                    <a:lnTo>
                      <a:pt x="25" y="121"/>
                    </a:lnTo>
                    <a:lnTo>
                      <a:pt x="25" y="122"/>
                    </a:lnTo>
                    <a:lnTo>
                      <a:pt x="21" y="122"/>
                    </a:lnTo>
                    <a:lnTo>
                      <a:pt x="19" y="124"/>
                    </a:lnTo>
                    <a:lnTo>
                      <a:pt x="17" y="124"/>
                    </a:lnTo>
                    <a:lnTo>
                      <a:pt x="14" y="124"/>
                    </a:lnTo>
                    <a:lnTo>
                      <a:pt x="11" y="124"/>
                    </a:lnTo>
                    <a:lnTo>
                      <a:pt x="7" y="125"/>
                    </a:lnTo>
                    <a:lnTo>
                      <a:pt x="3" y="125"/>
                    </a:lnTo>
                    <a:lnTo>
                      <a:pt x="3" y="122"/>
                    </a:lnTo>
                    <a:lnTo>
                      <a:pt x="2" y="120"/>
                    </a:lnTo>
                    <a:lnTo>
                      <a:pt x="0" y="117"/>
                    </a:lnTo>
                    <a:lnTo>
                      <a:pt x="0" y="114"/>
                    </a:lnTo>
                    <a:lnTo>
                      <a:pt x="0" y="110"/>
                    </a:lnTo>
                    <a:lnTo>
                      <a:pt x="0" y="106"/>
                    </a:lnTo>
                  </a:path>
                </a:pathLst>
              </a:custGeom>
              <a:solidFill>
                <a:srgbClr val="008000"/>
              </a:solidFill>
              <a:ln w="12700" cap="rnd">
                <a:solidFill>
                  <a:srgbClr val="000000"/>
                </a:solidFill>
                <a:round/>
                <a:headEnd/>
                <a:tailEnd/>
              </a:ln>
            </p:spPr>
            <p:txBody>
              <a:bodyPr/>
              <a:lstStyle/>
              <a:p>
                <a:endParaRPr lang="en-US"/>
              </a:p>
            </p:txBody>
          </p:sp>
          <p:sp>
            <p:nvSpPr>
              <p:cNvPr id="6652" name="Freeform 37"/>
              <p:cNvSpPr>
                <a:spLocks/>
              </p:cNvSpPr>
              <p:nvPr/>
            </p:nvSpPr>
            <p:spPr bwMode="auto">
              <a:xfrm>
                <a:off x="4088" y="2526"/>
                <a:ext cx="123" cy="35"/>
              </a:xfrm>
              <a:custGeom>
                <a:avLst/>
                <a:gdLst>
                  <a:gd name="T0" fmla="*/ 24 w 123"/>
                  <a:gd name="T1" fmla="*/ 12 h 35"/>
                  <a:gd name="T2" fmla="*/ 31 w 123"/>
                  <a:gd name="T3" fmla="*/ 12 h 35"/>
                  <a:gd name="T4" fmla="*/ 38 w 123"/>
                  <a:gd name="T5" fmla="*/ 11 h 35"/>
                  <a:gd name="T6" fmla="*/ 45 w 123"/>
                  <a:gd name="T7" fmla="*/ 9 h 35"/>
                  <a:gd name="T8" fmla="*/ 49 w 123"/>
                  <a:gd name="T9" fmla="*/ 9 h 35"/>
                  <a:gd name="T10" fmla="*/ 59 w 123"/>
                  <a:gd name="T11" fmla="*/ 7 h 35"/>
                  <a:gd name="T12" fmla="*/ 68 w 123"/>
                  <a:gd name="T13" fmla="*/ 5 h 35"/>
                  <a:gd name="T14" fmla="*/ 78 w 123"/>
                  <a:gd name="T15" fmla="*/ 5 h 35"/>
                  <a:gd name="T16" fmla="*/ 88 w 123"/>
                  <a:gd name="T17" fmla="*/ 5 h 35"/>
                  <a:gd name="T18" fmla="*/ 96 w 123"/>
                  <a:gd name="T19" fmla="*/ 7 h 35"/>
                  <a:gd name="T20" fmla="*/ 106 w 123"/>
                  <a:gd name="T21" fmla="*/ 4 h 35"/>
                  <a:gd name="T22" fmla="*/ 114 w 123"/>
                  <a:gd name="T23" fmla="*/ 0 h 35"/>
                  <a:gd name="T24" fmla="*/ 118 w 123"/>
                  <a:gd name="T25" fmla="*/ 2 h 35"/>
                  <a:gd name="T26" fmla="*/ 114 w 123"/>
                  <a:gd name="T27" fmla="*/ 5 h 35"/>
                  <a:gd name="T28" fmla="*/ 109 w 123"/>
                  <a:gd name="T29" fmla="*/ 9 h 35"/>
                  <a:gd name="T30" fmla="*/ 103 w 123"/>
                  <a:gd name="T31" fmla="*/ 14 h 35"/>
                  <a:gd name="T32" fmla="*/ 98 w 123"/>
                  <a:gd name="T33" fmla="*/ 14 h 35"/>
                  <a:gd name="T34" fmla="*/ 92 w 123"/>
                  <a:gd name="T35" fmla="*/ 16 h 35"/>
                  <a:gd name="T36" fmla="*/ 85 w 123"/>
                  <a:gd name="T37" fmla="*/ 20 h 35"/>
                  <a:gd name="T38" fmla="*/ 78 w 123"/>
                  <a:gd name="T39" fmla="*/ 23 h 35"/>
                  <a:gd name="T40" fmla="*/ 70 w 123"/>
                  <a:gd name="T41" fmla="*/ 26 h 35"/>
                  <a:gd name="T42" fmla="*/ 62 w 123"/>
                  <a:gd name="T43" fmla="*/ 28 h 35"/>
                  <a:gd name="T44" fmla="*/ 54 w 123"/>
                  <a:gd name="T45" fmla="*/ 29 h 35"/>
                  <a:gd name="T46" fmla="*/ 46 w 123"/>
                  <a:gd name="T47" fmla="*/ 31 h 35"/>
                  <a:gd name="T48" fmla="*/ 37 w 123"/>
                  <a:gd name="T49" fmla="*/ 33 h 35"/>
                  <a:gd name="T50" fmla="*/ 27 w 123"/>
                  <a:gd name="T51" fmla="*/ 34 h 35"/>
                  <a:gd name="T52" fmla="*/ 20 w 123"/>
                  <a:gd name="T53" fmla="*/ 34 h 35"/>
                  <a:gd name="T54" fmla="*/ 12 w 123"/>
                  <a:gd name="T55" fmla="*/ 29 h 35"/>
                  <a:gd name="T56" fmla="*/ 4 w 123"/>
                  <a:gd name="T57" fmla="*/ 26 h 35"/>
                  <a:gd name="T58" fmla="*/ 10 w 123"/>
                  <a:gd name="T59" fmla="*/ 21 h 35"/>
                  <a:gd name="T60" fmla="*/ 13 w 123"/>
                  <a:gd name="T61" fmla="*/ 21 h 35"/>
                  <a:gd name="T62" fmla="*/ 20 w 123"/>
                  <a:gd name="T63" fmla="*/ 21 h 35"/>
                  <a:gd name="T64" fmla="*/ 23 w 123"/>
                  <a:gd name="T65" fmla="*/ 24 h 35"/>
                  <a:gd name="T66" fmla="*/ 27 w 123"/>
                  <a:gd name="T67" fmla="*/ 24 h 35"/>
                  <a:gd name="T68" fmla="*/ 29 w 123"/>
                  <a:gd name="T69" fmla="*/ 19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35"/>
                  <a:gd name="T107" fmla="*/ 123 w 123"/>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35">
                    <a:moveTo>
                      <a:pt x="26" y="16"/>
                    </a:moveTo>
                    <a:lnTo>
                      <a:pt x="24" y="12"/>
                    </a:lnTo>
                    <a:lnTo>
                      <a:pt x="27" y="12"/>
                    </a:lnTo>
                    <a:lnTo>
                      <a:pt x="31" y="12"/>
                    </a:lnTo>
                    <a:lnTo>
                      <a:pt x="35" y="14"/>
                    </a:lnTo>
                    <a:lnTo>
                      <a:pt x="38" y="11"/>
                    </a:lnTo>
                    <a:lnTo>
                      <a:pt x="38" y="7"/>
                    </a:lnTo>
                    <a:lnTo>
                      <a:pt x="45" y="9"/>
                    </a:lnTo>
                    <a:lnTo>
                      <a:pt x="46" y="9"/>
                    </a:lnTo>
                    <a:lnTo>
                      <a:pt x="49" y="9"/>
                    </a:lnTo>
                    <a:lnTo>
                      <a:pt x="54" y="7"/>
                    </a:lnTo>
                    <a:lnTo>
                      <a:pt x="59" y="7"/>
                    </a:lnTo>
                    <a:lnTo>
                      <a:pt x="65" y="7"/>
                    </a:lnTo>
                    <a:lnTo>
                      <a:pt x="68" y="5"/>
                    </a:lnTo>
                    <a:lnTo>
                      <a:pt x="73" y="5"/>
                    </a:lnTo>
                    <a:lnTo>
                      <a:pt x="78" y="5"/>
                    </a:lnTo>
                    <a:lnTo>
                      <a:pt x="82" y="5"/>
                    </a:lnTo>
                    <a:lnTo>
                      <a:pt x="88" y="5"/>
                    </a:lnTo>
                    <a:lnTo>
                      <a:pt x="90" y="5"/>
                    </a:lnTo>
                    <a:lnTo>
                      <a:pt x="96" y="7"/>
                    </a:lnTo>
                    <a:lnTo>
                      <a:pt x="103" y="7"/>
                    </a:lnTo>
                    <a:lnTo>
                      <a:pt x="106" y="4"/>
                    </a:lnTo>
                    <a:lnTo>
                      <a:pt x="109" y="2"/>
                    </a:lnTo>
                    <a:lnTo>
                      <a:pt x="114" y="0"/>
                    </a:lnTo>
                    <a:lnTo>
                      <a:pt x="122" y="0"/>
                    </a:lnTo>
                    <a:lnTo>
                      <a:pt x="118" y="2"/>
                    </a:lnTo>
                    <a:lnTo>
                      <a:pt x="117" y="4"/>
                    </a:lnTo>
                    <a:lnTo>
                      <a:pt x="114" y="5"/>
                    </a:lnTo>
                    <a:lnTo>
                      <a:pt x="110" y="7"/>
                    </a:lnTo>
                    <a:lnTo>
                      <a:pt x="109" y="9"/>
                    </a:lnTo>
                    <a:lnTo>
                      <a:pt x="104" y="12"/>
                    </a:lnTo>
                    <a:lnTo>
                      <a:pt x="103" y="14"/>
                    </a:lnTo>
                    <a:lnTo>
                      <a:pt x="99" y="14"/>
                    </a:lnTo>
                    <a:lnTo>
                      <a:pt x="98" y="14"/>
                    </a:lnTo>
                    <a:lnTo>
                      <a:pt x="95" y="16"/>
                    </a:lnTo>
                    <a:lnTo>
                      <a:pt x="92" y="16"/>
                    </a:lnTo>
                    <a:lnTo>
                      <a:pt x="90" y="19"/>
                    </a:lnTo>
                    <a:lnTo>
                      <a:pt x="85" y="20"/>
                    </a:lnTo>
                    <a:lnTo>
                      <a:pt x="82" y="21"/>
                    </a:lnTo>
                    <a:lnTo>
                      <a:pt x="78" y="23"/>
                    </a:lnTo>
                    <a:lnTo>
                      <a:pt x="73" y="24"/>
                    </a:lnTo>
                    <a:lnTo>
                      <a:pt x="70" y="26"/>
                    </a:lnTo>
                    <a:lnTo>
                      <a:pt x="65" y="27"/>
                    </a:lnTo>
                    <a:lnTo>
                      <a:pt x="62" y="28"/>
                    </a:lnTo>
                    <a:lnTo>
                      <a:pt x="57" y="28"/>
                    </a:lnTo>
                    <a:lnTo>
                      <a:pt x="54" y="29"/>
                    </a:lnTo>
                    <a:lnTo>
                      <a:pt x="51" y="29"/>
                    </a:lnTo>
                    <a:lnTo>
                      <a:pt x="46" y="31"/>
                    </a:lnTo>
                    <a:lnTo>
                      <a:pt x="42" y="31"/>
                    </a:lnTo>
                    <a:lnTo>
                      <a:pt x="37" y="33"/>
                    </a:lnTo>
                    <a:lnTo>
                      <a:pt x="32" y="34"/>
                    </a:lnTo>
                    <a:lnTo>
                      <a:pt x="27" y="34"/>
                    </a:lnTo>
                    <a:lnTo>
                      <a:pt x="23" y="33"/>
                    </a:lnTo>
                    <a:lnTo>
                      <a:pt x="20" y="34"/>
                    </a:lnTo>
                    <a:lnTo>
                      <a:pt x="15" y="31"/>
                    </a:lnTo>
                    <a:lnTo>
                      <a:pt x="12" y="29"/>
                    </a:lnTo>
                    <a:lnTo>
                      <a:pt x="7" y="28"/>
                    </a:lnTo>
                    <a:lnTo>
                      <a:pt x="4" y="26"/>
                    </a:lnTo>
                    <a:lnTo>
                      <a:pt x="0" y="23"/>
                    </a:lnTo>
                    <a:lnTo>
                      <a:pt x="10" y="21"/>
                    </a:lnTo>
                    <a:lnTo>
                      <a:pt x="12" y="21"/>
                    </a:lnTo>
                    <a:lnTo>
                      <a:pt x="13" y="21"/>
                    </a:lnTo>
                    <a:lnTo>
                      <a:pt x="16" y="21"/>
                    </a:lnTo>
                    <a:lnTo>
                      <a:pt x="20" y="21"/>
                    </a:lnTo>
                    <a:lnTo>
                      <a:pt x="21" y="24"/>
                    </a:lnTo>
                    <a:lnTo>
                      <a:pt x="23" y="24"/>
                    </a:lnTo>
                    <a:lnTo>
                      <a:pt x="24" y="24"/>
                    </a:lnTo>
                    <a:lnTo>
                      <a:pt x="27" y="24"/>
                    </a:lnTo>
                    <a:lnTo>
                      <a:pt x="27" y="21"/>
                    </a:lnTo>
                    <a:lnTo>
                      <a:pt x="29" y="19"/>
                    </a:lnTo>
                    <a:lnTo>
                      <a:pt x="26" y="16"/>
                    </a:lnTo>
                  </a:path>
                </a:pathLst>
              </a:custGeom>
              <a:solidFill>
                <a:srgbClr val="008000"/>
              </a:solidFill>
              <a:ln w="12700" cap="rnd">
                <a:solidFill>
                  <a:srgbClr val="000000"/>
                </a:solidFill>
                <a:round/>
                <a:headEnd/>
                <a:tailEnd/>
              </a:ln>
            </p:spPr>
            <p:txBody>
              <a:bodyPr/>
              <a:lstStyle/>
              <a:p>
                <a:endParaRPr lang="en-US"/>
              </a:p>
            </p:txBody>
          </p:sp>
          <p:sp>
            <p:nvSpPr>
              <p:cNvPr id="6653" name="Freeform 38"/>
              <p:cNvSpPr>
                <a:spLocks/>
              </p:cNvSpPr>
              <p:nvPr/>
            </p:nvSpPr>
            <p:spPr bwMode="auto">
              <a:xfrm>
                <a:off x="4427" y="2502"/>
                <a:ext cx="125" cy="61"/>
              </a:xfrm>
              <a:custGeom>
                <a:avLst/>
                <a:gdLst>
                  <a:gd name="T0" fmla="*/ 60 w 125"/>
                  <a:gd name="T1" fmla="*/ 8 h 61"/>
                  <a:gd name="T2" fmla="*/ 55 w 125"/>
                  <a:gd name="T3" fmla="*/ 11 h 61"/>
                  <a:gd name="T4" fmla="*/ 52 w 125"/>
                  <a:gd name="T5" fmla="*/ 13 h 61"/>
                  <a:gd name="T6" fmla="*/ 55 w 125"/>
                  <a:gd name="T7" fmla="*/ 18 h 61"/>
                  <a:gd name="T8" fmla="*/ 62 w 125"/>
                  <a:gd name="T9" fmla="*/ 26 h 61"/>
                  <a:gd name="T10" fmla="*/ 62 w 125"/>
                  <a:gd name="T11" fmla="*/ 35 h 61"/>
                  <a:gd name="T12" fmla="*/ 51 w 125"/>
                  <a:gd name="T13" fmla="*/ 43 h 61"/>
                  <a:gd name="T14" fmla="*/ 43 w 125"/>
                  <a:gd name="T15" fmla="*/ 43 h 61"/>
                  <a:gd name="T16" fmla="*/ 37 w 125"/>
                  <a:gd name="T17" fmla="*/ 43 h 61"/>
                  <a:gd name="T18" fmla="*/ 38 w 125"/>
                  <a:gd name="T19" fmla="*/ 45 h 61"/>
                  <a:gd name="T20" fmla="*/ 43 w 125"/>
                  <a:gd name="T21" fmla="*/ 47 h 61"/>
                  <a:gd name="T22" fmla="*/ 59 w 125"/>
                  <a:gd name="T23" fmla="*/ 48 h 61"/>
                  <a:gd name="T24" fmla="*/ 77 w 125"/>
                  <a:gd name="T25" fmla="*/ 48 h 61"/>
                  <a:gd name="T26" fmla="*/ 91 w 125"/>
                  <a:gd name="T27" fmla="*/ 44 h 61"/>
                  <a:gd name="T28" fmla="*/ 96 w 125"/>
                  <a:gd name="T29" fmla="*/ 41 h 61"/>
                  <a:gd name="T30" fmla="*/ 102 w 125"/>
                  <a:gd name="T31" fmla="*/ 38 h 61"/>
                  <a:gd name="T32" fmla="*/ 110 w 125"/>
                  <a:gd name="T33" fmla="*/ 36 h 61"/>
                  <a:gd name="T34" fmla="*/ 121 w 125"/>
                  <a:gd name="T35" fmla="*/ 35 h 61"/>
                  <a:gd name="T36" fmla="*/ 117 w 125"/>
                  <a:gd name="T37" fmla="*/ 40 h 61"/>
                  <a:gd name="T38" fmla="*/ 110 w 125"/>
                  <a:gd name="T39" fmla="*/ 45 h 61"/>
                  <a:gd name="T40" fmla="*/ 104 w 125"/>
                  <a:gd name="T41" fmla="*/ 50 h 61"/>
                  <a:gd name="T42" fmla="*/ 95 w 125"/>
                  <a:gd name="T43" fmla="*/ 55 h 61"/>
                  <a:gd name="T44" fmla="*/ 84 w 125"/>
                  <a:gd name="T45" fmla="*/ 58 h 61"/>
                  <a:gd name="T46" fmla="*/ 68 w 125"/>
                  <a:gd name="T47" fmla="*/ 60 h 61"/>
                  <a:gd name="T48" fmla="*/ 52 w 125"/>
                  <a:gd name="T49" fmla="*/ 60 h 61"/>
                  <a:gd name="T50" fmla="*/ 40 w 125"/>
                  <a:gd name="T51" fmla="*/ 58 h 61"/>
                  <a:gd name="T52" fmla="*/ 30 w 125"/>
                  <a:gd name="T53" fmla="*/ 53 h 61"/>
                  <a:gd name="T54" fmla="*/ 23 w 125"/>
                  <a:gd name="T55" fmla="*/ 51 h 61"/>
                  <a:gd name="T56" fmla="*/ 18 w 125"/>
                  <a:gd name="T57" fmla="*/ 48 h 61"/>
                  <a:gd name="T58" fmla="*/ 10 w 125"/>
                  <a:gd name="T59" fmla="*/ 45 h 61"/>
                  <a:gd name="T60" fmla="*/ 5 w 125"/>
                  <a:gd name="T61" fmla="*/ 41 h 61"/>
                  <a:gd name="T62" fmla="*/ 1 w 125"/>
                  <a:gd name="T63" fmla="*/ 38 h 61"/>
                  <a:gd name="T64" fmla="*/ 4 w 125"/>
                  <a:gd name="T65" fmla="*/ 33 h 61"/>
                  <a:gd name="T66" fmla="*/ 7 w 125"/>
                  <a:gd name="T67" fmla="*/ 33 h 61"/>
                  <a:gd name="T68" fmla="*/ 13 w 125"/>
                  <a:gd name="T69" fmla="*/ 31 h 61"/>
                  <a:gd name="T70" fmla="*/ 19 w 125"/>
                  <a:gd name="T71" fmla="*/ 31 h 61"/>
                  <a:gd name="T72" fmla="*/ 26 w 125"/>
                  <a:gd name="T73" fmla="*/ 31 h 61"/>
                  <a:gd name="T74" fmla="*/ 30 w 125"/>
                  <a:gd name="T75" fmla="*/ 31 h 61"/>
                  <a:gd name="T76" fmla="*/ 34 w 125"/>
                  <a:gd name="T77" fmla="*/ 31 h 61"/>
                  <a:gd name="T78" fmla="*/ 40 w 125"/>
                  <a:gd name="T79" fmla="*/ 30 h 61"/>
                  <a:gd name="T80" fmla="*/ 46 w 125"/>
                  <a:gd name="T81" fmla="*/ 30 h 61"/>
                  <a:gd name="T82" fmla="*/ 46 w 125"/>
                  <a:gd name="T83" fmla="*/ 29 h 61"/>
                  <a:gd name="T84" fmla="*/ 45 w 125"/>
                  <a:gd name="T85" fmla="*/ 25 h 61"/>
                  <a:gd name="T86" fmla="*/ 46 w 125"/>
                  <a:gd name="T87" fmla="*/ 22 h 61"/>
                  <a:gd name="T88" fmla="*/ 51 w 125"/>
                  <a:gd name="T89" fmla="*/ 18 h 61"/>
                  <a:gd name="T90" fmla="*/ 48 w 125"/>
                  <a:gd name="T91" fmla="*/ 15 h 61"/>
                  <a:gd name="T92" fmla="*/ 48 w 125"/>
                  <a:gd name="T93" fmla="*/ 13 h 61"/>
                  <a:gd name="T94" fmla="*/ 51 w 125"/>
                  <a:gd name="T95" fmla="*/ 7 h 61"/>
                  <a:gd name="T96" fmla="*/ 54 w 125"/>
                  <a:gd name="T97" fmla="*/ 6 h 61"/>
                  <a:gd name="T98" fmla="*/ 58 w 125"/>
                  <a:gd name="T99" fmla="*/ 1 h 61"/>
                  <a:gd name="T100" fmla="*/ 62 w 125"/>
                  <a:gd name="T101" fmla="*/ 0 h 61"/>
                  <a:gd name="T102" fmla="*/ 65 w 125"/>
                  <a:gd name="T103" fmla="*/ 0 h 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5"/>
                  <a:gd name="T157" fmla="*/ 0 h 61"/>
                  <a:gd name="T158" fmla="*/ 125 w 125"/>
                  <a:gd name="T159" fmla="*/ 61 h 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5" h="61">
                    <a:moveTo>
                      <a:pt x="66" y="4"/>
                    </a:moveTo>
                    <a:lnTo>
                      <a:pt x="60" y="8"/>
                    </a:lnTo>
                    <a:lnTo>
                      <a:pt x="59" y="9"/>
                    </a:lnTo>
                    <a:lnTo>
                      <a:pt x="55" y="11"/>
                    </a:lnTo>
                    <a:lnTo>
                      <a:pt x="54" y="13"/>
                    </a:lnTo>
                    <a:lnTo>
                      <a:pt x="52" y="13"/>
                    </a:lnTo>
                    <a:lnTo>
                      <a:pt x="55" y="16"/>
                    </a:lnTo>
                    <a:lnTo>
                      <a:pt x="55" y="18"/>
                    </a:lnTo>
                    <a:lnTo>
                      <a:pt x="55" y="21"/>
                    </a:lnTo>
                    <a:lnTo>
                      <a:pt x="62" y="26"/>
                    </a:lnTo>
                    <a:lnTo>
                      <a:pt x="62" y="30"/>
                    </a:lnTo>
                    <a:lnTo>
                      <a:pt x="62" y="35"/>
                    </a:lnTo>
                    <a:lnTo>
                      <a:pt x="54" y="40"/>
                    </a:lnTo>
                    <a:lnTo>
                      <a:pt x="51" y="43"/>
                    </a:lnTo>
                    <a:lnTo>
                      <a:pt x="48" y="43"/>
                    </a:lnTo>
                    <a:lnTo>
                      <a:pt x="43" y="43"/>
                    </a:lnTo>
                    <a:lnTo>
                      <a:pt x="41" y="41"/>
                    </a:lnTo>
                    <a:lnTo>
                      <a:pt x="37" y="43"/>
                    </a:lnTo>
                    <a:lnTo>
                      <a:pt x="38" y="43"/>
                    </a:lnTo>
                    <a:lnTo>
                      <a:pt x="38" y="45"/>
                    </a:lnTo>
                    <a:lnTo>
                      <a:pt x="41" y="47"/>
                    </a:lnTo>
                    <a:lnTo>
                      <a:pt x="43" y="47"/>
                    </a:lnTo>
                    <a:lnTo>
                      <a:pt x="48" y="48"/>
                    </a:lnTo>
                    <a:lnTo>
                      <a:pt x="59" y="48"/>
                    </a:lnTo>
                    <a:lnTo>
                      <a:pt x="60" y="50"/>
                    </a:lnTo>
                    <a:lnTo>
                      <a:pt x="77" y="48"/>
                    </a:lnTo>
                    <a:lnTo>
                      <a:pt x="85" y="45"/>
                    </a:lnTo>
                    <a:lnTo>
                      <a:pt x="91" y="44"/>
                    </a:lnTo>
                    <a:lnTo>
                      <a:pt x="95" y="43"/>
                    </a:lnTo>
                    <a:lnTo>
                      <a:pt x="96" y="41"/>
                    </a:lnTo>
                    <a:lnTo>
                      <a:pt x="98" y="40"/>
                    </a:lnTo>
                    <a:lnTo>
                      <a:pt x="102" y="38"/>
                    </a:lnTo>
                    <a:lnTo>
                      <a:pt x="106" y="36"/>
                    </a:lnTo>
                    <a:lnTo>
                      <a:pt x="110" y="36"/>
                    </a:lnTo>
                    <a:lnTo>
                      <a:pt x="124" y="29"/>
                    </a:lnTo>
                    <a:lnTo>
                      <a:pt x="121" y="35"/>
                    </a:lnTo>
                    <a:lnTo>
                      <a:pt x="120" y="38"/>
                    </a:lnTo>
                    <a:lnTo>
                      <a:pt x="117" y="40"/>
                    </a:lnTo>
                    <a:lnTo>
                      <a:pt x="116" y="43"/>
                    </a:lnTo>
                    <a:lnTo>
                      <a:pt x="110" y="45"/>
                    </a:lnTo>
                    <a:lnTo>
                      <a:pt x="108" y="47"/>
                    </a:lnTo>
                    <a:lnTo>
                      <a:pt x="104" y="50"/>
                    </a:lnTo>
                    <a:lnTo>
                      <a:pt x="100" y="53"/>
                    </a:lnTo>
                    <a:lnTo>
                      <a:pt x="95" y="55"/>
                    </a:lnTo>
                    <a:lnTo>
                      <a:pt x="88" y="57"/>
                    </a:lnTo>
                    <a:lnTo>
                      <a:pt x="84" y="58"/>
                    </a:lnTo>
                    <a:lnTo>
                      <a:pt x="77" y="60"/>
                    </a:lnTo>
                    <a:lnTo>
                      <a:pt x="68" y="60"/>
                    </a:lnTo>
                    <a:lnTo>
                      <a:pt x="62" y="60"/>
                    </a:lnTo>
                    <a:lnTo>
                      <a:pt x="52" y="60"/>
                    </a:lnTo>
                    <a:lnTo>
                      <a:pt x="48" y="60"/>
                    </a:lnTo>
                    <a:lnTo>
                      <a:pt x="40" y="58"/>
                    </a:lnTo>
                    <a:lnTo>
                      <a:pt x="35" y="57"/>
                    </a:lnTo>
                    <a:lnTo>
                      <a:pt x="30" y="53"/>
                    </a:lnTo>
                    <a:lnTo>
                      <a:pt x="26" y="53"/>
                    </a:lnTo>
                    <a:lnTo>
                      <a:pt x="23" y="51"/>
                    </a:lnTo>
                    <a:lnTo>
                      <a:pt x="19" y="50"/>
                    </a:lnTo>
                    <a:lnTo>
                      <a:pt x="18" y="48"/>
                    </a:lnTo>
                    <a:lnTo>
                      <a:pt x="13" y="47"/>
                    </a:lnTo>
                    <a:lnTo>
                      <a:pt x="10" y="45"/>
                    </a:lnTo>
                    <a:lnTo>
                      <a:pt x="9" y="44"/>
                    </a:lnTo>
                    <a:lnTo>
                      <a:pt x="5" y="41"/>
                    </a:lnTo>
                    <a:lnTo>
                      <a:pt x="4" y="40"/>
                    </a:lnTo>
                    <a:lnTo>
                      <a:pt x="1" y="38"/>
                    </a:lnTo>
                    <a:lnTo>
                      <a:pt x="0" y="38"/>
                    </a:lnTo>
                    <a:lnTo>
                      <a:pt x="4" y="33"/>
                    </a:lnTo>
                    <a:lnTo>
                      <a:pt x="5" y="33"/>
                    </a:lnTo>
                    <a:lnTo>
                      <a:pt x="7" y="33"/>
                    </a:lnTo>
                    <a:lnTo>
                      <a:pt x="10" y="33"/>
                    </a:lnTo>
                    <a:lnTo>
                      <a:pt x="13" y="31"/>
                    </a:lnTo>
                    <a:lnTo>
                      <a:pt x="16" y="31"/>
                    </a:lnTo>
                    <a:lnTo>
                      <a:pt x="19" y="31"/>
                    </a:lnTo>
                    <a:lnTo>
                      <a:pt x="23" y="30"/>
                    </a:lnTo>
                    <a:lnTo>
                      <a:pt x="26" y="31"/>
                    </a:lnTo>
                    <a:lnTo>
                      <a:pt x="29" y="31"/>
                    </a:lnTo>
                    <a:lnTo>
                      <a:pt x="30" y="31"/>
                    </a:lnTo>
                    <a:lnTo>
                      <a:pt x="32" y="31"/>
                    </a:lnTo>
                    <a:lnTo>
                      <a:pt x="34" y="31"/>
                    </a:lnTo>
                    <a:lnTo>
                      <a:pt x="35" y="31"/>
                    </a:lnTo>
                    <a:lnTo>
                      <a:pt x="40" y="30"/>
                    </a:lnTo>
                    <a:lnTo>
                      <a:pt x="45" y="30"/>
                    </a:lnTo>
                    <a:lnTo>
                      <a:pt x="46" y="30"/>
                    </a:lnTo>
                    <a:lnTo>
                      <a:pt x="48" y="30"/>
                    </a:lnTo>
                    <a:lnTo>
                      <a:pt x="46" y="29"/>
                    </a:lnTo>
                    <a:lnTo>
                      <a:pt x="46" y="26"/>
                    </a:lnTo>
                    <a:lnTo>
                      <a:pt x="45" y="25"/>
                    </a:lnTo>
                    <a:lnTo>
                      <a:pt x="45" y="23"/>
                    </a:lnTo>
                    <a:lnTo>
                      <a:pt x="46" y="22"/>
                    </a:lnTo>
                    <a:lnTo>
                      <a:pt x="48" y="21"/>
                    </a:lnTo>
                    <a:lnTo>
                      <a:pt x="51" y="18"/>
                    </a:lnTo>
                    <a:lnTo>
                      <a:pt x="48" y="16"/>
                    </a:lnTo>
                    <a:lnTo>
                      <a:pt x="48" y="15"/>
                    </a:lnTo>
                    <a:lnTo>
                      <a:pt x="46" y="14"/>
                    </a:lnTo>
                    <a:lnTo>
                      <a:pt x="48" y="13"/>
                    </a:lnTo>
                    <a:lnTo>
                      <a:pt x="50" y="9"/>
                    </a:lnTo>
                    <a:lnTo>
                      <a:pt x="51" y="7"/>
                    </a:lnTo>
                    <a:lnTo>
                      <a:pt x="52" y="6"/>
                    </a:lnTo>
                    <a:lnTo>
                      <a:pt x="54" y="6"/>
                    </a:lnTo>
                    <a:lnTo>
                      <a:pt x="55" y="3"/>
                    </a:lnTo>
                    <a:lnTo>
                      <a:pt x="58" y="1"/>
                    </a:lnTo>
                    <a:lnTo>
                      <a:pt x="59" y="1"/>
                    </a:lnTo>
                    <a:lnTo>
                      <a:pt x="62" y="0"/>
                    </a:lnTo>
                    <a:lnTo>
                      <a:pt x="63" y="0"/>
                    </a:lnTo>
                    <a:lnTo>
                      <a:pt x="65" y="0"/>
                    </a:lnTo>
                    <a:lnTo>
                      <a:pt x="66" y="4"/>
                    </a:lnTo>
                  </a:path>
                </a:pathLst>
              </a:custGeom>
              <a:solidFill>
                <a:srgbClr val="008000"/>
              </a:solidFill>
              <a:ln w="12700" cap="rnd">
                <a:solidFill>
                  <a:srgbClr val="000000"/>
                </a:solidFill>
                <a:round/>
                <a:headEnd/>
                <a:tailEnd/>
              </a:ln>
            </p:spPr>
            <p:txBody>
              <a:bodyPr/>
              <a:lstStyle/>
              <a:p>
                <a:endParaRPr lang="en-US"/>
              </a:p>
            </p:txBody>
          </p:sp>
          <p:sp>
            <p:nvSpPr>
              <p:cNvPr id="6654" name="Freeform 39"/>
              <p:cNvSpPr>
                <a:spLocks/>
              </p:cNvSpPr>
              <p:nvPr/>
            </p:nvSpPr>
            <p:spPr bwMode="auto">
              <a:xfrm>
                <a:off x="4184" y="2060"/>
                <a:ext cx="268" cy="205"/>
              </a:xfrm>
              <a:custGeom>
                <a:avLst/>
                <a:gdLst>
                  <a:gd name="T0" fmla="*/ 21 w 268"/>
                  <a:gd name="T1" fmla="*/ 37 h 205"/>
                  <a:gd name="T2" fmla="*/ 17 w 268"/>
                  <a:gd name="T3" fmla="*/ 26 h 205"/>
                  <a:gd name="T4" fmla="*/ 37 w 268"/>
                  <a:gd name="T5" fmla="*/ 17 h 205"/>
                  <a:gd name="T6" fmla="*/ 46 w 268"/>
                  <a:gd name="T7" fmla="*/ 9 h 205"/>
                  <a:gd name="T8" fmla="*/ 63 w 268"/>
                  <a:gd name="T9" fmla="*/ 8 h 205"/>
                  <a:gd name="T10" fmla="*/ 114 w 268"/>
                  <a:gd name="T11" fmla="*/ 8 h 205"/>
                  <a:gd name="T12" fmla="*/ 139 w 268"/>
                  <a:gd name="T13" fmla="*/ 12 h 205"/>
                  <a:gd name="T14" fmla="*/ 130 w 268"/>
                  <a:gd name="T15" fmla="*/ 12 h 205"/>
                  <a:gd name="T16" fmla="*/ 124 w 268"/>
                  <a:gd name="T17" fmla="*/ 0 h 205"/>
                  <a:gd name="T18" fmla="*/ 136 w 268"/>
                  <a:gd name="T19" fmla="*/ 0 h 205"/>
                  <a:gd name="T20" fmla="*/ 146 w 268"/>
                  <a:gd name="T21" fmla="*/ 5 h 205"/>
                  <a:gd name="T22" fmla="*/ 162 w 268"/>
                  <a:gd name="T23" fmla="*/ 14 h 205"/>
                  <a:gd name="T24" fmla="*/ 158 w 268"/>
                  <a:gd name="T25" fmla="*/ 4 h 205"/>
                  <a:gd name="T26" fmla="*/ 187 w 268"/>
                  <a:gd name="T27" fmla="*/ 12 h 205"/>
                  <a:gd name="T28" fmla="*/ 187 w 268"/>
                  <a:gd name="T29" fmla="*/ 17 h 205"/>
                  <a:gd name="T30" fmla="*/ 178 w 268"/>
                  <a:gd name="T31" fmla="*/ 26 h 205"/>
                  <a:gd name="T32" fmla="*/ 172 w 268"/>
                  <a:gd name="T33" fmla="*/ 40 h 205"/>
                  <a:gd name="T34" fmla="*/ 197 w 268"/>
                  <a:gd name="T35" fmla="*/ 49 h 205"/>
                  <a:gd name="T36" fmla="*/ 198 w 268"/>
                  <a:gd name="T37" fmla="*/ 62 h 205"/>
                  <a:gd name="T38" fmla="*/ 200 w 268"/>
                  <a:gd name="T39" fmla="*/ 52 h 205"/>
                  <a:gd name="T40" fmla="*/ 200 w 268"/>
                  <a:gd name="T41" fmla="*/ 34 h 205"/>
                  <a:gd name="T42" fmla="*/ 220 w 268"/>
                  <a:gd name="T43" fmla="*/ 39 h 205"/>
                  <a:gd name="T44" fmla="*/ 231 w 268"/>
                  <a:gd name="T45" fmla="*/ 34 h 205"/>
                  <a:gd name="T46" fmla="*/ 252 w 268"/>
                  <a:gd name="T47" fmla="*/ 47 h 205"/>
                  <a:gd name="T48" fmla="*/ 267 w 268"/>
                  <a:gd name="T49" fmla="*/ 59 h 205"/>
                  <a:gd name="T50" fmla="*/ 255 w 268"/>
                  <a:gd name="T51" fmla="*/ 64 h 205"/>
                  <a:gd name="T52" fmla="*/ 236 w 268"/>
                  <a:gd name="T53" fmla="*/ 68 h 205"/>
                  <a:gd name="T54" fmla="*/ 248 w 268"/>
                  <a:gd name="T55" fmla="*/ 69 h 205"/>
                  <a:gd name="T56" fmla="*/ 255 w 268"/>
                  <a:gd name="T57" fmla="*/ 81 h 205"/>
                  <a:gd name="T58" fmla="*/ 250 w 268"/>
                  <a:gd name="T59" fmla="*/ 82 h 205"/>
                  <a:gd name="T60" fmla="*/ 242 w 268"/>
                  <a:gd name="T61" fmla="*/ 86 h 205"/>
                  <a:gd name="T62" fmla="*/ 230 w 268"/>
                  <a:gd name="T63" fmla="*/ 96 h 205"/>
                  <a:gd name="T64" fmla="*/ 228 w 268"/>
                  <a:gd name="T65" fmla="*/ 111 h 205"/>
                  <a:gd name="T66" fmla="*/ 216 w 268"/>
                  <a:gd name="T67" fmla="*/ 133 h 205"/>
                  <a:gd name="T68" fmla="*/ 219 w 268"/>
                  <a:gd name="T69" fmla="*/ 151 h 205"/>
                  <a:gd name="T70" fmla="*/ 211 w 268"/>
                  <a:gd name="T71" fmla="*/ 138 h 205"/>
                  <a:gd name="T72" fmla="*/ 198 w 268"/>
                  <a:gd name="T73" fmla="*/ 133 h 205"/>
                  <a:gd name="T74" fmla="*/ 187 w 268"/>
                  <a:gd name="T75" fmla="*/ 136 h 205"/>
                  <a:gd name="T76" fmla="*/ 170 w 268"/>
                  <a:gd name="T77" fmla="*/ 138 h 205"/>
                  <a:gd name="T78" fmla="*/ 160 w 268"/>
                  <a:gd name="T79" fmla="*/ 152 h 205"/>
                  <a:gd name="T80" fmla="*/ 181 w 268"/>
                  <a:gd name="T81" fmla="*/ 170 h 205"/>
                  <a:gd name="T82" fmla="*/ 183 w 268"/>
                  <a:gd name="T83" fmla="*/ 161 h 205"/>
                  <a:gd name="T84" fmla="*/ 197 w 268"/>
                  <a:gd name="T85" fmla="*/ 168 h 205"/>
                  <a:gd name="T86" fmla="*/ 203 w 268"/>
                  <a:gd name="T87" fmla="*/ 178 h 205"/>
                  <a:gd name="T88" fmla="*/ 207 w 268"/>
                  <a:gd name="T89" fmla="*/ 187 h 205"/>
                  <a:gd name="T90" fmla="*/ 220 w 268"/>
                  <a:gd name="T91" fmla="*/ 201 h 205"/>
                  <a:gd name="T92" fmla="*/ 239 w 268"/>
                  <a:gd name="T93" fmla="*/ 201 h 205"/>
                  <a:gd name="T94" fmla="*/ 228 w 268"/>
                  <a:gd name="T95" fmla="*/ 203 h 205"/>
                  <a:gd name="T96" fmla="*/ 206 w 268"/>
                  <a:gd name="T97" fmla="*/ 200 h 205"/>
                  <a:gd name="T98" fmla="*/ 190 w 268"/>
                  <a:gd name="T99" fmla="*/ 187 h 205"/>
                  <a:gd name="T100" fmla="*/ 180 w 268"/>
                  <a:gd name="T101" fmla="*/ 183 h 205"/>
                  <a:gd name="T102" fmla="*/ 162 w 268"/>
                  <a:gd name="T103" fmla="*/ 178 h 205"/>
                  <a:gd name="T104" fmla="*/ 130 w 268"/>
                  <a:gd name="T105" fmla="*/ 156 h 205"/>
                  <a:gd name="T106" fmla="*/ 105 w 268"/>
                  <a:gd name="T107" fmla="*/ 128 h 205"/>
                  <a:gd name="T108" fmla="*/ 114 w 268"/>
                  <a:gd name="T109" fmla="*/ 153 h 205"/>
                  <a:gd name="T110" fmla="*/ 97 w 268"/>
                  <a:gd name="T111" fmla="*/ 136 h 205"/>
                  <a:gd name="T112" fmla="*/ 83 w 268"/>
                  <a:gd name="T113" fmla="*/ 101 h 205"/>
                  <a:gd name="T114" fmla="*/ 85 w 268"/>
                  <a:gd name="T115" fmla="*/ 74 h 205"/>
                  <a:gd name="T116" fmla="*/ 77 w 268"/>
                  <a:gd name="T117" fmla="*/ 54 h 205"/>
                  <a:gd name="T118" fmla="*/ 74 w 268"/>
                  <a:gd name="T119" fmla="*/ 42 h 205"/>
                  <a:gd name="T120" fmla="*/ 63 w 268"/>
                  <a:gd name="T121" fmla="*/ 36 h 205"/>
                  <a:gd name="T122" fmla="*/ 42 w 268"/>
                  <a:gd name="T123" fmla="*/ 37 h 205"/>
                  <a:gd name="T124" fmla="*/ 26 w 268"/>
                  <a:gd name="T125" fmla="*/ 46 h 2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205"/>
                  <a:gd name="T191" fmla="*/ 268 w 268"/>
                  <a:gd name="T192" fmla="*/ 205 h 2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205">
                    <a:moveTo>
                      <a:pt x="0" y="52"/>
                    </a:moveTo>
                    <a:lnTo>
                      <a:pt x="12" y="46"/>
                    </a:lnTo>
                    <a:lnTo>
                      <a:pt x="19" y="42"/>
                    </a:lnTo>
                    <a:lnTo>
                      <a:pt x="21" y="37"/>
                    </a:lnTo>
                    <a:lnTo>
                      <a:pt x="15" y="34"/>
                    </a:lnTo>
                    <a:lnTo>
                      <a:pt x="15" y="30"/>
                    </a:lnTo>
                    <a:lnTo>
                      <a:pt x="17" y="29"/>
                    </a:lnTo>
                    <a:lnTo>
                      <a:pt x="17" y="26"/>
                    </a:lnTo>
                    <a:lnTo>
                      <a:pt x="26" y="26"/>
                    </a:lnTo>
                    <a:lnTo>
                      <a:pt x="29" y="22"/>
                    </a:lnTo>
                    <a:lnTo>
                      <a:pt x="29" y="17"/>
                    </a:lnTo>
                    <a:lnTo>
                      <a:pt x="37" y="17"/>
                    </a:lnTo>
                    <a:lnTo>
                      <a:pt x="38" y="14"/>
                    </a:lnTo>
                    <a:lnTo>
                      <a:pt x="30" y="12"/>
                    </a:lnTo>
                    <a:lnTo>
                      <a:pt x="34" y="9"/>
                    </a:lnTo>
                    <a:lnTo>
                      <a:pt x="46" y="9"/>
                    </a:lnTo>
                    <a:lnTo>
                      <a:pt x="51" y="7"/>
                    </a:lnTo>
                    <a:lnTo>
                      <a:pt x="55" y="7"/>
                    </a:lnTo>
                    <a:lnTo>
                      <a:pt x="60" y="4"/>
                    </a:lnTo>
                    <a:lnTo>
                      <a:pt x="63" y="8"/>
                    </a:lnTo>
                    <a:lnTo>
                      <a:pt x="79" y="8"/>
                    </a:lnTo>
                    <a:lnTo>
                      <a:pt x="86" y="12"/>
                    </a:lnTo>
                    <a:lnTo>
                      <a:pt x="110" y="10"/>
                    </a:lnTo>
                    <a:lnTo>
                      <a:pt x="114" y="8"/>
                    </a:lnTo>
                    <a:lnTo>
                      <a:pt x="122" y="12"/>
                    </a:lnTo>
                    <a:lnTo>
                      <a:pt x="132" y="15"/>
                    </a:lnTo>
                    <a:lnTo>
                      <a:pt x="136" y="14"/>
                    </a:lnTo>
                    <a:lnTo>
                      <a:pt x="139" y="12"/>
                    </a:lnTo>
                    <a:lnTo>
                      <a:pt x="147" y="14"/>
                    </a:lnTo>
                    <a:lnTo>
                      <a:pt x="143" y="10"/>
                    </a:lnTo>
                    <a:lnTo>
                      <a:pt x="138" y="10"/>
                    </a:lnTo>
                    <a:lnTo>
                      <a:pt x="130" y="12"/>
                    </a:lnTo>
                    <a:lnTo>
                      <a:pt x="127" y="8"/>
                    </a:lnTo>
                    <a:lnTo>
                      <a:pt x="122" y="7"/>
                    </a:lnTo>
                    <a:lnTo>
                      <a:pt x="122" y="2"/>
                    </a:lnTo>
                    <a:lnTo>
                      <a:pt x="124" y="0"/>
                    </a:lnTo>
                    <a:lnTo>
                      <a:pt x="127" y="0"/>
                    </a:lnTo>
                    <a:lnTo>
                      <a:pt x="132" y="2"/>
                    </a:lnTo>
                    <a:lnTo>
                      <a:pt x="132" y="1"/>
                    </a:lnTo>
                    <a:lnTo>
                      <a:pt x="136" y="0"/>
                    </a:lnTo>
                    <a:lnTo>
                      <a:pt x="141" y="1"/>
                    </a:lnTo>
                    <a:lnTo>
                      <a:pt x="143" y="0"/>
                    </a:lnTo>
                    <a:lnTo>
                      <a:pt x="146" y="2"/>
                    </a:lnTo>
                    <a:lnTo>
                      <a:pt x="146" y="5"/>
                    </a:lnTo>
                    <a:lnTo>
                      <a:pt x="152" y="8"/>
                    </a:lnTo>
                    <a:lnTo>
                      <a:pt x="150" y="9"/>
                    </a:lnTo>
                    <a:lnTo>
                      <a:pt x="150" y="12"/>
                    </a:lnTo>
                    <a:lnTo>
                      <a:pt x="162" y="14"/>
                    </a:lnTo>
                    <a:lnTo>
                      <a:pt x="164" y="9"/>
                    </a:lnTo>
                    <a:lnTo>
                      <a:pt x="162" y="8"/>
                    </a:lnTo>
                    <a:lnTo>
                      <a:pt x="157" y="8"/>
                    </a:lnTo>
                    <a:lnTo>
                      <a:pt x="158" y="4"/>
                    </a:lnTo>
                    <a:lnTo>
                      <a:pt x="168" y="7"/>
                    </a:lnTo>
                    <a:lnTo>
                      <a:pt x="170" y="9"/>
                    </a:lnTo>
                    <a:lnTo>
                      <a:pt x="178" y="9"/>
                    </a:lnTo>
                    <a:lnTo>
                      <a:pt x="187" y="12"/>
                    </a:lnTo>
                    <a:lnTo>
                      <a:pt x="190" y="12"/>
                    </a:lnTo>
                    <a:lnTo>
                      <a:pt x="195" y="15"/>
                    </a:lnTo>
                    <a:lnTo>
                      <a:pt x="190" y="19"/>
                    </a:lnTo>
                    <a:lnTo>
                      <a:pt x="187" y="17"/>
                    </a:lnTo>
                    <a:lnTo>
                      <a:pt x="183" y="17"/>
                    </a:lnTo>
                    <a:lnTo>
                      <a:pt x="181" y="20"/>
                    </a:lnTo>
                    <a:lnTo>
                      <a:pt x="174" y="22"/>
                    </a:lnTo>
                    <a:lnTo>
                      <a:pt x="178" y="26"/>
                    </a:lnTo>
                    <a:lnTo>
                      <a:pt x="172" y="26"/>
                    </a:lnTo>
                    <a:lnTo>
                      <a:pt x="170" y="30"/>
                    </a:lnTo>
                    <a:lnTo>
                      <a:pt x="164" y="36"/>
                    </a:lnTo>
                    <a:lnTo>
                      <a:pt x="172" y="40"/>
                    </a:lnTo>
                    <a:lnTo>
                      <a:pt x="175" y="46"/>
                    </a:lnTo>
                    <a:lnTo>
                      <a:pt x="186" y="47"/>
                    </a:lnTo>
                    <a:lnTo>
                      <a:pt x="194" y="46"/>
                    </a:lnTo>
                    <a:lnTo>
                      <a:pt x="197" y="49"/>
                    </a:lnTo>
                    <a:lnTo>
                      <a:pt x="195" y="50"/>
                    </a:lnTo>
                    <a:lnTo>
                      <a:pt x="194" y="54"/>
                    </a:lnTo>
                    <a:lnTo>
                      <a:pt x="197" y="59"/>
                    </a:lnTo>
                    <a:lnTo>
                      <a:pt x="198" y="62"/>
                    </a:lnTo>
                    <a:lnTo>
                      <a:pt x="203" y="64"/>
                    </a:lnTo>
                    <a:lnTo>
                      <a:pt x="208" y="61"/>
                    </a:lnTo>
                    <a:lnTo>
                      <a:pt x="207" y="56"/>
                    </a:lnTo>
                    <a:lnTo>
                      <a:pt x="200" y="52"/>
                    </a:lnTo>
                    <a:lnTo>
                      <a:pt x="207" y="47"/>
                    </a:lnTo>
                    <a:lnTo>
                      <a:pt x="203" y="39"/>
                    </a:lnTo>
                    <a:lnTo>
                      <a:pt x="198" y="36"/>
                    </a:lnTo>
                    <a:lnTo>
                      <a:pt x="200" y="34"/>
                    </a:lnTo>
                    <a:lnTo>
                      <a:pt x="200" y="29"/>
                    </a:lnTo>
                    <a:lnTo>
                      <a:pt x="205" y="26"/>
                    </a:lnTo>
                    <a:lnTo>
                      <a:pt x="208" y="29"/>
                    </a:lnTo>
                    <a:lnTo>
                      <a:pt x="220" y="39"/>
                    </a:lnTo>
                    <a:lnTo>
                      <a:pt x="227" y="40"/>
                    </a:lnTo>
                    <a:lnTo>
                      <a:pt x="230" y="37"/>
                    </a:lnTo>
                    <a:lnTo>
                      <a:pt x="228" y="32"/>
                    </a:lnTo>
                    <a:lnTo>
                      <a:pt x="231" y="34"/>
                    </a:lnTo>
                    <a:lnTo>
                      <a:pt x="239" y="39"/>
                    </a:lnTo>
                    <a:lnTo>
                      <a:pt x="239" y="42"/>
                    </a:lnTo>
                    <a:lnTo>
                      <a:pt x="244" y="44"/>
                    </a:lnTo>
                    <a:lnTo>
                      <a:pt x="252" y="47"/>
                    </a:lnTo>
                    <a:lnTo>
                      <a:pt x="256" y="51"/>
                    </a:lnTo>
                    <a:lnTo>
                      <a:pt x="262" y="54"/>
                    </a:lnTo>
                    <a:lnTo>
                      <a:pt x="267" y="56"/>
                    </a:lnTo>
                    <a:lnTo>
                      <a:pt x="267" y="59"/>
                    </a:lnTo>
                    <a:lnTo>
                      <a:pt x="261" y="61"/>
                    </a:lnTo>
                    <a:lnTo>
                      <a:pt x="259" y="59"/>
                    </a:lnTo>
                    <a:lnTo>
                      <a:pt x="255" y="59"/>
                    </a:lnTo>
                    <a:lnTo>
                      <a:pt x="255" y="64"/>
                    </a:lnTo>
                    <a:lnTo>
                      <a:pt x="250" y="64"/>
                    </a:lnTo>
                    <a:lnTo>
                      <a:pt x="245" y="62"/>
                    </a:lnTo>
                    <a:lnTo>
                      <a:pt x="237" y="62"/>
                    </a:lnTo>
                    <a:lnTo>
                      <a:pt x="236" y="68"/>
                    </a:lnTo>
                    <a:lnTo>
                      <a:pt x="237" y="71"/>
                    </a:lnTo>
                    <a:lnTo>
                      <a:pt x="242" y="69"/>
                    </a:lnTo>
                    <a:lnTo>
                      <a:pt x="245" y="68"/>
                    </a:lnTo>
                    <a:lnTo>
                      <a:pt x="248" y="69"/>
                    </a:lnTo>
                    <a:lnTo>
                      <a:pt x="244" y="74"/>
                    </a:lnTo>
                    <a:lnTo>
                      <a:pt x="248" y="78"/>
                    </a:lnTo>
                    <a:lnTo>
                      <a:pt x="255" y="79"/>
                    </a:lnTo>
                    <a:lnTo>
                      <a:pt x="255" y="81"/>
                    </a:lnTo>
                    <a:lnTo>
                      <a:pt x="252" y="81"/>
                    </a:lnTo>
                    <a:lnTo>
                      <a:pt x="245" y="93"/>
                    </a:lnTo>
                    <a:lnTo>
                      <a:pt x="247" y="86"/>
                    </a:lnTo>
                    <a:lnTo>
                      <a:pt x="250" y="82"/>
                    </a:lnTo>
                    <a:lnTo>
                      <a:pt x="245" y="79"/>
                    </a:lnTo>
                    <a:lnTo>
                      <a:pt x="242" y="82"/>
                    </a:lnTo>
                    <a:lnTo>
                      <a:pt x="244" y="85"/>
                    </a:lnTo>
                    <a:lnTo>
                      <a:pt x="242" y="86"/>
                    </a:lnTo>
                    <a:lnTo>
                      <a:pt x="239" y="87"/>
                    </a:lnTo>
                    <a:lnTo>
                      <a:pt x="239" y="93"/>
                    </a:lnTo>
                    <a:lnTo>
                      <a:pt x="234" y="96"/>
                    </a:lnTo>
                    <a:lnTo>
                      <a:pt x="230" y="96"/>
                    </a:lnTo>
                    <a:lnTo>
                      <a:pt x="231" y="99"/>
                    </a:lnTo>
                    <a:lnTo>
                      <a:pt x="230" y="103"/>
                    </a:lnTo>
                    <a:lnTo>
                      <a:pt x="231" y="104"/>
                    </a:lnTo>
                    <a:lnTo>
                      <a:pt x="228" y="111"/>
                    </a:lnTo>
                    <a:lnTo>
                      <a:pt x="227" y="116"/>
                    </a:lnTo>
                    <a:lnTo>
                      <a:pt x="222" y="119"/>
                    </a:lnTo>
                    <a:lnTo>
                      <a:pt x="216" y="127"/>
                    </a:lnTo>
                    <a:lnTo>
                      <a:pt x="216" y="133"/>
                    </a:lnTo>
                    <a:lnTo>
                      <a:pt x="216" y="136"/>
                    </a:lnTo>
                    <a:lnTo>
                      <a:pt x="220" y="142"/>
                    </a:lnTo>
                    <a:lnTo>
                      <a:pt x="222" y="148"/>
                    </a:lnTo>
                    <a:lnTo>
                      <a:pt x="219" y="151"/>
                    </a:lnTo>
                    <a:lnTo>
                      <a:pt x="216" y="149"/>
                    </a:lnTo>
                    <a:lnTo>
                      <a:pt x="216" y="146"/>
                    </a:lnTo>
                    <a:lnTo>
                      <a:pt x="214" y="139"/>
                    </a:lnTo>
                    <a:lnTo>
                      <a:pt x="211" y="138"/>
                    </a:lnTo>
                    <a:lnTo>
                      <a:pt x="208" y="134"/>
                    </a:lnTo>
                    <a:lnTo>
                      <a:pt x="206" y="134"/>
                    </a:lnTo>
                    <a:lnTo>
                      <a:pt x="203" y="133"/>
                    </a:lnTo>
                    <a:lnTo>
                      <a:pt x="198" y="133"/>
                    </a:lnTo>
                    <a:lnTo>
                      <a:pt x="195" y="131"/>
                    </a:lnTo>
                    <a:lnTo>
                      <a:pt x="190" y="133"/>
                    </a:lnTo>
                    <a:lnTo>
                      <a:pt x="182" y="131"/>
                    </a:lnTo>
                    <a:lnTo>
                      <a:pt x="187" y="136"/>
                    </a:lnTo>
                    <a:lnTo>
                      <a:pt x="181" y="136"/>
                    </a:lnTo>
                    <a:lnTo>
                      <a:pt x="175" y="133"/>
                    </a:lnTo>
                    <a:lnTo>
                      <a:pt x="168" y="133"/>
                    </a:lnTo>
                    <a:lnTo>
                      <a:pt x="170" y="138"/>
                    </a:lnTo>
                    <a:lnTo>
                      <a:pt x="164" y="136"/>
                    </a:lnTo>
                    <a:lnTo>
                      <a:pt x="160" y="142"/>
                    </a:lnTo>
                    <a:lnTo>
                      <a:pt x="162" y="145"/>
                    </a:lnTo>
                    <a:lnTo>
                      <a:pt x="160" y="152"/>
                    </a:lnTo>
                    <a:lnTo>
                      <a:pt x="162" y="161"/>
                    </a:lnTo>
                    <a:lnTo>
                      <a:pt x="164" y="164"/>
                    </a:lnTo>
                    <a:lnTo>
                      <a:pt x="170" y="170"/>
                    </a:lnTo>
                    <a:lnTo>
                      <a:pt x="181" y="170"/>
                    </a:lnTo>
                    <a:lnTo>
                      <a:pt x="186" y="169"/>
                    </a:lnTo>
                    <a:lnTo>
                      <a:pt x="187" y="164"/>
                    </a:lnTo>
                    <a:lnTo>
                      <a:pt x="183" y="162"/>
                    </a:lnTo>
                    <a:lnTo>
                      <a:pt x="183" y="161"/>
                    </a:lnTo>
                    <a:lnTo>
                      <a:pt x="191" y="161"/>
                    </a:lnTo>
                    <a:lnTo>
                      <a:pt x="198" y="159"/>
                    </a:lnTo>
                    <a:lnTo>
                      <a:pt x="198" y="162"/>
                    </a:lnTo>
                    <a:lnTo>
                      <a:pt x="197" y="168"/>
                    </a:lnTo>
                    <a:lnTo>
                      <a:pt x="194" y="170"/>
                    </a:lnTo>
                    <a:lnTo>
                      <a:pt x="191" y="176"/>
                    </a:lnTo>
                    <a:lnTo>
                      <a:pt x="197" y="179"/>
                    </a:lnTo>
                    <a:lnTo>
                      <a:pt x="203" y="178"/>
                    </a:lnTo>
                    <a:lnTo>
                      <a:pt x="206" y="179"/>
                    </a:lnTo>
                    <a:lnTo>
                      <a:pt x="208" y="179"/>
                    </a:lnTo>
                    <a:lnTo>
                      <a:pt x="211" y="181"/>
                    </a:lnTo>
                    <a:lnTo>
                      <a:pt x="207" y="187"/>
                    </a:lnTo>
                    <a:lnTo>
                      <a:pt x="211" y="190"/>
                    </a:lnTo>
                    <a:lnTo>
                      <a:pt x="211" y="196"/>
                    </a:lnTo>
                    <a:lnTo>
                      <a:pt x="216" y="200"/>
                    </a:lnTo>
                    <a:lnTo>
                      <a:pt x="220" y="201"/>
                    </a:lnTo>
                    <a:lnTo>
                      <a:pt x="223" y="200"/>
                    </a:lnTo>
                    <a:lnTo>
                      <a:pt x="227" y="200"/>
                    </a:lnTo>
                    <a:lnTo>
                      <a:pt x="233" y="200"/>
                    </a:lnTo>
                    <a:lnTo>
                      <a:pt x="239" y="201"/>
                    </a:lnTo>
                    <a:lnTo>
                      <a:pt x="241" y="198"/>
                    </a:lnTo>
                    <a:lnTo>
                      <a:pt x="234" y="203"/>
                    </a:lnTo>
                    <a:lnTo>
                      <a:pt x="231" y="203"/>
                    </a:lnTo>
                    <a:lnTo>
                      <a:pt x="228" y="203"/>
                    </a:lnTo>
                    <a:lnTo>
                      <a:pt x="220" y="204"/>
                    </a:lnTo>
                    <a:lnTo>
                      <a:pt x="214" y="201"/>
                    </a:lnTo>
                    <a:lnTo>
                      <a:pt x="208" y="200"/>
                    </a:lnTo>
                    <a:lnTo>
                      <a:pt x="206" y="200"/>
                    </a:lnTo>
                    <a:lnTo>
                      <a:pt x="206" y="196"/>
                    </a:lnTo>
                    <a:lnTo>
                      <a:pt x="206" y="194"/>
                    </a:lnTo>
                    <a:lnTo>
                      <a:pt x="200" y="190"/>
                    </a:lnTo>
                    <a:lnTo>
                      <a:pt x="190" y="187"/>
                    </a:lnTo>
                    <a:lnTo>
                      <a:pt x="189" y="186"/>
                    </a:lnTo>
                    <a:lnTo>
                      <a:pt x="187" y="186"/>
                    </a:lnTo>
                    <a:lnTo>
                      <a:pt x="183" y="184"/>
                    </a:lnTo>
                    <a:lnTo>
                      <a:pt x="180" y="183"/>
                    </a:lnTo>
                    <a:lnTo>
                      <a:pt x="174" y="178"/>
                    </a:lnTo>
                    <a:lnTo>
                      <a:pt x="168" y="176"/>
                    </a:lnTo>
                    <a:lnTo>
                      <a:pt x="164" y="179"/>
                    </a:lnTo>
                    <a:lnTo>
                      <a:pt x="162" y="178"/>
                    </a:lnTo>
                    <a:lnTo>
                      <a:pt x="157" y="178"/>
                    </a:lnTo>
                    <a:lnTo>
                      <a:pt x="147" y="174"/>
                    </a:lnTo>
                    <a:lnTo>
                      <a:pt x="132" y="166"/>
                    </a:lnTo>
                    <a:lnTo>
                      <a:pt x="130" y="156"/>
                    </a:lnTo>
                    <a:lnTo>
                      <a:pt x="128" y="153"/>
                    </a:lnTo>
                    <a:lnTo>
                      <a:pt x="125" y="151"/>
                    </a:lnTo>
                    <a:lnTo>
                      <a:pt x="122" y="145"/>
                    </a:lnTo>
                    <a:lnTo>
                      <a:pt x="105" y="128"/>
                    </a:lnTo>
                    <a:lnTo>
                      <a:pt x="105" y="134"/>
                    </a:lnTo>
                    <a:lnTo>
                      <a:pt x="116" y="146"/>
                    </a:lnTo>
                    <a:lnTo>
                      <a:pt x="121" y="156"/>
                    </a:lnTo>
                    <a:lnTo>
                      <a:pt x="114" y="153"/>
                    </a:lnTo>
                    <a:lnTo>
                      <a:pt x="113" y="148"/>
                    </a:lnTo>
                    <a:lnTo>
                      <a:pt x="103" y="145"/>
                    </a:lnTo>
                    <a:lnTo>
                      <a:pt x="108" y="142"/>
                    </a:lnTo>
                    <a:lnTo>
                      <a:pt x="97" y="136"/>
                    </a:lnTo>
                    <a:lnTo>
                      <a:pt x="102" y="133"/>
                    </a:lnTo>
                    <a:lnTo>
                      <a:pt x="97" y="126"/>
                    </a:lnTo>
                    <a:lnTo>
                      <a:pt x="85" y="111"/>
                    </a:lnTo>
                    <a:lnTo>
                      <a:pt x="83" y="101"/>
                    </a:lnTo>
                    <a:lnTo>
                      <a:pt x="83" y="93"/>
                    </a:lnTo>
                    <a:lnTo>
                      <a:pt x="86" y="86"/>
                    </a:lnTo>
                    <a:lnTo>
                      <a:pt x="86" y="79"/>
                    </a:lnTo>
                    <a:lnTo>
                      <a:pt x="85" y="74"/>
                    </a:lnTo>
                    <a:lnTo>
                      <a:pt x="92" y="72"/>
                    </a:lnTo>
                    <a:lnTo>
                      <a:pt x="83" y="64"/>
                    </a:lnTo>
                    <a:lnTo>
                      <a:pt x="83" y="59"/>
                    </a:lnTo>
                    <a:lnTo>
                      <a:pt x="77" y="54"/>
                    </a:lnTo>
                    <a:lnTo>
                      <a:pt x="79" y="51"/>
                    </a:lnTo>
                    <a:lnTo>
                      <a:pt x="77" y="50"/>
                    </a:lnTo>
                    <a:lnTo>
                      <a:pt x="77" y="46"/>
                    </a:lnTo>
                    <a:lnTo>
                      <a:pt x="74" y="42"/>
                    </a:lnTo>
                    <a:lnTo>
                      <a:pt x="77" y="40"/>
                    </a:lnTo>
                    <a:lnTo>
                      <a:pt x="74" y="39"/>
                    </a:lnTo>
                    <a:lnTo>
                      <a:pt x="69" y="42"/>
                    </a:lnTo>
                    <a:lnTo>
                      <a:pt x="63" y="36"/>
                    </a:lnTo>
                    <a:lnTo>
                      <a:pt x="58" y="34"/>
                    </a:lnTo>
                    <a:lnTo>
                      <a:pt x="50" y="34"/>
                    </a:lnTo>
                    <a:lnTo>
                      <a:pt x="45" y="39"/>
                    </a:lnTo>
                    <a:lnTo>
                      <a:pt x="42" y="37"/>
                    </a:lnTo>
                    <a:lnTo>
                      <a:pt x="46" y="32"/>
                    </a:lnTo>
                    <a:lnTo>
                      <a:pt x="42" y="34"/>
                    </a:lnTo>
                    <a:lnTo>
                      <a:pt x="34" y="39"/>
                    </a:lnTo>
                    <a:lnTo>
                      <a:pt x="26" y="46"/>
                    </a:lnTo>
                    <a:lnTo>
                      <a:pt x="18" y="47"/>
                    </a:lnTo>
                    <a:lnTo>
                      <a:pt x="5" y="52"/>
                    </a:lnTo>
                    <a:lnTo>
                      <a:pt x="0" y="52"/>
                    </a:lnTo>
                  </a:path>
                </a:pathLst>
              </a:custGeom>
              <a:solidFill>
                <a:srgbClr val="008000"/>
              </a:solidFill>
              <a:ln w="12700" cap="rnd">
                <a:solidFill>
                  <a:srgbClr val="000000"/>
                </a:solidFill>
                <a:round/>
                <a:headEnd/>
                <a:tailEnd/>
              </a:ln>
            </p:spPr>
            <p:txBody>
              <a:bodyPr/>
              <a:lstStyle/>
              <a:p>
                <a:endParaRPr lang="en-US"/>
              </a:p>
            </p:txBody>
          </p:sp>
          <p:sp>
            <p:nvSpPr>
              <p:cNvPr id="6655" name="Freeform 40"/>
              <p:cNvSpPr>
                <a:spLocks/>
              </p:cNvSpPr>
              <p:nvPr/>
            </p:nvSpPr>
            <p:spPr bwMode="auto">
              <a:xfrm>
                <a:off x="4375" y="2040"/>
                <a:ext cx="91" cy="54"/>
              </a:xfrm>
              <a:custGeom>
                <a:avLst/>
                <a:gdLst>
                  <a:gd name="T0" fmla="*/ 0 w 91"/>
                  <a:gd name="T1" fmla="*/ 11 h 54"/>
                  <a:gd name="T2" fmla="*/ 0 w 91"/>
                  <a:gd name="T3" fmla="*/ 7 h 54"/>
                  <a:gd name="T4" fmla="*/ 0 w 91"/>
                  <a:gd name="T5" fmla="*/ 4 h 54"/>
                  <a:gd name="T6" fmla="*/ 3 w 91"/>
                  <a:gd name="T7" fmla="*/ 0 h 54"/>
                  <a:gd name="T8" fmla="*/ 20 w 91"/>
                  <a:gd name="T9" fmla="*/ 2 h 54"/>
                  <a:gd name="T10" fmla="*/ 49 w 91"/>
                  <a:gd name="T11" fmla="*/ 7 h 54"/>
                  <a:gd name="T12" fmla="*/ 61 w 91"/>
                  <a:gd name="T13" fmla="*/ 11 h 54"/>
                  <a:gd name="T14" fmla="*/ 75 w 91"/>
                  <a:gd name="T15" fmla="*/ 15 h 54"/>
                  <a:gd name="T16" fmla="*/ 82 w 91"/>
                  <a:gd name="T17" fmla="*/ 22 h 54"/>
                  <a:gd name="T18" fmla="*/ 90 w 91"/>
                  <a:gd name="T19" fmla="*/ 24 h 54"/>
                  <a:gd name="T20" fmla="*/ 86 w 91"/>
                  <a:gd name="T21" fmla="*/ 27 h 54"/>
                  <a:gd name="T22" fmla="*/ 86 w 91"/>
                  <a:gd name="T23" fmla="*/ 30 h 54"/>
                  <a:gd name="T24" fmla="*/ 84 w 91"/>
                  <a:gd name="T25" fmla="*/ 31 h 54"/>
                  <a:gd name="T26" fmla="*/ 81 w 91"/>
                  <a:gd name="T27" fmla="*/ 34 h 54"/>
                  <a:gd name="T28" fmla="*/ 84 w 91"/>
                  <a:gd name="T29" fmla="*/ 37 h 54"/>
                  <a:gd name="T30" fmla="*/ 82 w 91"/>
                  <a:gd name="T31" fmla="*/ 39 h 54"/>
                  <a:gd name="T32" fmla="*/ 81 w 91"/>
                  <a:gd name="T33" fmla="*/ 43 h 54"/>
                  <a:gd name="T34" fmla="*/ 81 w 91"/>
                  <a:gd name="T35" fmla="*/ 46 h 54"/>
                  <a:gd name="T36" fmla="*/ 86 w 91"/>
                  <a:gd name="T37" fmla="*/ 48 h 54"/>
                  <a:gd name="T38" fmla="*/ 86 w 91"/>
                  <a:gd name="T39" fmla="*/ 51 h 54"/>
                  <a:gd name="T40" fmla="*/ 84 w 91"/>
                  <a:gd name="T41" fmla="*/ 53 h 54"/>
                  <a:gd name="T42" fmla="*/ 79 w 91"/>
                  <a:gd name="T43" fmla="*/ 53 h 54"/>
                  <a:gd name="T44" fmla="*/ 76 w 91"/>
                  <a:gd name="T45" fmla="*/ 51 h 54"/>
                  <a:gd name="T46" fmla="*/ 71 w 91"/>
                  <a:gd name="T47" fmla="*/ 48 h 54"/>
                  <a:gd name="T48" fmla="*/ 70 w 91"/>
                  <a:gd name="T49" fmla="*/ 48 h 54"/>
                  <a:gd name="T50" fmla="*/ 68 w 91"/>
                  <a:gd name="T51" fmla="*/ 46 h 54"/>
                  <a:gd name="T52" fmla="*/ 67 w 91"/>
                  <a:gd name="T53" fmla="*/ 43 h 54"/>
                  <a:gd name="T54" fmla="*/ 64 w 91"/>
                  <a:gd name="T55" fmla="*/ 41 h 54"/>
                  <a:gd name="T56" fmla="*/ 58 w 91"/>
                  <a:gd name="T57" fmla="*/ 38 h 54"/>
                  <a:gd name="T58" fmla="*/ 54 w 91"/>
                  <a:gd name="T59" fmla="*/ 37 h 54"/>
                  <a:gd name="T60" fmla="*/ 48 w 91"/>
                  <a:gd name="T61" fmla="*/ 33 h 54"/>
                  <a:gd name="T62" fmla="*/ 45 w 91"/>
                  <a:gd name="T63" fmla="*/ 30 h 54"/>
                  <a:gd name="T64" fmla="*/ 45 w 91"/>
                  <a:gd name="T65" fmla="*/ 27 h 54"/>
                  <a:gd name="T66" fmla="*/ 48 w 91"/>
                  <a:gd name="T67" fmla="*/ 26 h 54"/>
                  <a:gd name="T68" fmla="*/ 46 w 91"/>
                  <a:gd name="T69" fmla="*/ 23 h 54"/>
                  <a:gd name="T70" fmla="*/ 42 w 91"/>
                  <a:gd name="T71" fmla="*/ 24 h 54"/>
                  <a:gd name="T72" fmla="*/ 39 w 91"/>
                  <a:gd name="T73" fmla="*/ 22 h 54"/>
                  <a:gd name="T74" fmla="*/ 39 w 91"/>
                  <a:gd name="T75" fmla="*/ 23 h 54"/>
                  <a:gd name="T76" fmla="*/ 35 w 91"/>
                  <a:gd name="T77" fmla="*/ 23 h 54"/>
                  <a:gd name="T78" fmla="*/ 33 w 91"/>
                  <a:gd name="T79" fmla="*/ 22 h 54"/>
                  <a:gd name="T80" fmla="*/ 33 w 91"/>
                  <a:gd name="T81" fmla="*/ 19 h 54"/>
                  <a:gd name="T82" fmla="*/ 32 w 91"/>
                  <a:gd name="T83" fmla="*/ 17 h 54"/>
                  <a:gd name="T84" fmla="*/ 28 w 91"/>
                  <a:gd name="T85" fmla="*/ 17 h 54"/>
                  <a:gd name="T86" fmla="*/ 25 w 91"/>
                  <a:gd name="T87" fmla="*/ 14 h 54"/>
                  <a:gd name="T88" fmla="*/ 24 w 91"/>
                  <a:gd name="T89" fmla="*/ 14 h 54"/>
                  <a:gd name="T90" fmla="*/ 19 w 91"/>
                  <a:gd name="T91" fmla="*/ 12 h 54"/>
                  <a:gd name="T92" fmla="*/ 13 w 91"/>
                  <a:gd name="T93" fmla="*/ 12 h 54"/>
                  <a:gd name="T94" fmla="*/ 5 w 91"/>
                  <a:gd name="T95" fmla="*/ 12 h 54"/>
                  <a:gd name="T96" fmla="*/ 0 w 91"/>
                  <a:gd name="T97" fmla="*/ 11 h 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
                  <a:gd name="T148" fmla="*/ 0 h 54"/>
                  <a:gd name="T149" fmla="*/ 91 w 91"/>
                  <a:gd name="T150" fmla="*/ 54 h 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 h="54">
                    <a:moveTo>
                      <a:pt x="0" y="11"/>
                    </a:moveTo>
                    <a:lnTo>
                      <a:pt x="0" y="7"/>
                    </a:lnTo>
                    <a:lnTo>
                      <a:pt x="0" y="4"/>
                    </a:lnTo>
                    <a:lnTo>
                      <a:pt x="3" y="0"/>
                    </a:lnTo>
                    <a:lnTo>
                      <a:pt x="20" y="2"/>
                    </a:lnTo>
                    <a:lnTo>
                      <a:pt x="49" y="7"/>
                    </a:lnTo>
                    <a:lnTo>
                      <a:pt x="61" y="11"/>
                    </a:lnTo>
                    <a:lnTo>
                      <a:pt x="75" y="15"/>
                    </a:lnTo>
                    <a:lnTo>
                      <a:pt x="82" y="22"/>
                    </a:lnTo>
                    <a:lnTo>
                      <a:pt x="90" y="24"/>
                    </a:lnTo>
                    <a:lnTo>
                      <a:pt x="86" y="27"/>
                    </a:lnTo>
                    <a:lnTo>
                      <a:pt x="86" y="30"/>
                    </a:lnTo>
                    <a:lnTo>
                      <a:pt x="84" y="31"/>
                    </a:lnTo>
                    <a:lnTo>
                      <a:pt x="81" y="34"/>
                    </a:lnTo>
                    <a:lnTo>
                      <a:pt x="84" y="37"/>
                    </a:lnTo>
                    <a:lnTo>
                      <a:pt x="82" y="39"/>
                    </a:lnTo>
                    <a:lnTo>
                      <a:pt x="81" y="43"/>
                    </a:lnTo>
                    <a:lnTo>
                      <a:pt x="81" y="46"/>
                    </a:lnTo>
                    <a:lnTo>
                      <a:pt x="86" y="48"/>
                    </a:lnTo>
                    <a:lnTo>
                      <a:pt x="86" y="51"/>
                    </a:lnTo>
                    <a:lnTo>
                      <a:pt x="84" y="53"/>
                    </a:lnTo>
                    <a:lnTo>
                      <a:pt x="79" y="53"/>
                    </a:lnTo>
                    <a:lnTo>
                      <a:pt x="76" y="51"/>
                    </a:lnTo>
                    <a:lnTo>
                      <a:pt x="71" y="48"/>
                    </a:lnTo>
                    <a:lnTo>
                      <a:pt x="70" y="48"/>
                    </a:lnTo>
                    <a:lnTo>
                      <a:pt x="68" y="46"/>
                    </a:lnTo>
                    <a:lnTo>
                      <a:pt x="67" y="43"/>
                    </a:lnTo>
                    <a:lnTo>
                      <a:pt x="64" y="41"/>
                    </a:lnTo>
                    <a:lnTo>
                      <a:pt x="58" y="38"/>
                    </a:lnTo>
                    <a:lnTo>
                      <a:pt x="54" y="37"/>
                    </a:lnTo>
                    <a:lnTo>
                      <a:pt x="48" y="33"/>
                    </a:lnTo>
                    <a:lnTo>
                      <a:pt x="45" y="30"/>
                    </a:lnTo>
                    <a:lnTo>
                      <a:pt x="45" y="27"/>
                    </a:lnTo>
                    <a:lnTo>
                      <a:pt x="48" y="26"/>
                    </a:lnTo>
                    <a:lnTo>
                      <a:pt x="46" y="23"/>
                    </a:lnTo>
                    <a:lnTo>
                      <a:pt x="42" y="24"/>
                    </a:lnTo>
                    <a:lnTo>
                      <a:pt x="39" y="22"/>
                    </a:lnTo>
                    <a:lnTo>
                      <a:pt x="39" y="23"/>
                    </a:lnTo>
                    <a:lnTo>
                      <a:pt x="35" y="23"/>
                    </a:lnTo>
                    <a:lnTo>
                      <a:pt x="33" y="22"/>
                    </a:lnTo>
                    <a:lnTo>
                      <a:pt x="33" y="19"/>
                    </a:lnTo>
                    <a:lnTo>
                      <a:pt x="32" y="17"/>
                    </a:lnTo>
                    <a:lnTo>
                      <a:pt x="28" y="17"/>
                    </a:lnTo>
                    <a:lnTo>
                      <a:pt x="25" y="14"/>
                    </a:lnTo>
                    <a:lnTo>
                      <a:pt x="24" y="14"/>
                    </a:lnTo>
                    <a:lnTo>
                      <a:pt x="19" y="12"/>
                    </a:lnTo>
                    <a:lnTo>
                      <a:pt x="13" y="12"/>
                    </a:lnTo>
                    <a:lnTo>
                      <a:pt x="5" y="12"/>
                    </a:lnTo>
                    <a:lnTo>
                      <a:pt x="0" y="11"/>
                    </a:lnTo>
                  </a:path>
                </a:pathLst>
              </a:custGeom>
              <a:solidFill>
                <a:srgbClr val="008000"/>
              </a:solidFill>
              <a:ln w="12700" cap="rnd">
                <a:solidFill>
                  <a:srgbClr val="000000"/>
                </a:solidFill>
                <a:round/>
                <a:headEnd/>
                <a:tailEnd/>
              </a:ln>
            </p:spPr>
            <p:txBody>
              <a:bodyPr/>
              <a:lstStyle/>
              <a:p>
                <a:endParaRPr lang="en-US"/>
              </a:p>
            </p:txBody>
          </p:sp>
          <p:sp>
            <p:nvSpPr>
              <p:cNvPr id="6656" name="Freeform 41"/>
              <p:cNvSpPr>
                <a:spLocks/>
              </p:cNvSpPr>
              <p:nvPr/>
            </p:nvSpPr>
            <p:spPr bwMode="auto">
              <a:xfrm>
                <a:off x="4356" y="2060"/>
                <a:ext cx="59" cy="27"/>
              </a:xfrm>
              <a:custGeom>
                <a:avLst/>
                <a:gdLst>
                  <a:gd name="T0" fmla="*/ 0 w 59"/>
                  <a:gd name="T1" fmla="*/ 0 h 27"/>
                  <a:gd name="T2" fmla="*/ 0 w 59"/>
                  <a:gd name="T3" fmla="*/ 1 h 27"/>
                  <a:gd name="T4" fmla="*/ 0 w 59"/>
                  <a:gd name="T5" fmla="*/ 4 h 27"/>
                  <a:gd name="T6" fmla="*/ 2 w 59"/>
                  <a:gd name="T7" fmla="*/ 6 h 27"/>
                  <a:gd name="T8" fmla="*/ 5 w 59"/>
                  <a:gd name="T9" fmla="*/ 6 h 27"/>
                  <a:gd name="T10" fmla="*/ 5 w 59"/>
                  <a:gd name="T11" fmla="*/ 6 h 27"/>
                  <a:gd name="T12" fmla="*/ 10 w 59"/>
                  <a:gd name="T13" fmla="*/ 7 h 27"/>
                  <a:gd name="T14" fmla="*/ 11 w 59"/>
                  <a:gd name="T15" fmla="*/ 5 h 27"/>
                  <a:gd name="T16" fmla="*/ 16 w 59"/>
                  <a:gd name="T17" fmla="*/ 6 h 27"/>
                  <a:gd name="T18" fmla="*/ 18 w 59"/>
                  <a:gd name="T19" fmla="*/ 7 h 27"/>
                  <a:gd name="T20" fmla="*/ 19 w 59"/>
                  <a:gd name="T21" fmla="*/ 7 h 27"/>
                  <a:gd name="T22" fmla="*/ 25 w 59"/>
                  <a:gd name="T23" fmla="*/ 7 h 27"/>
                  <a:gd name="T24" fmla="*/ 25 w 59"/>
                  <a:gd name="T25" fmla="*/ 9 h 27"/>
                  <a:gd name="T26" fmla="*/ 28 w 59"/>
                  <a:gd name="T27" fmla="*/ 10 h 27"/>
                  <a:gd name="T28" fmla="*/ 30 w 59"/>
                  <a:gd name="T29" fmla="*/ 12 h 27"/>
                  <a:gd name="T30" fmla="*/ 30 w 59"/>
                  <a:gd name="T31" fmla="*/ 14 h 27"/>
                  <a:gd name="T32" fmla="*/ 28 w 59"/>
                  <a:gd name="T33" fmla="*/ 16 h 27"/>
                  <a:gd name="T34" fmla="*/ 28 w 59"/>
                  <a:gd name="T35" fmla="*/ 17 h 27"/>
                  <a:gd name="T36" fmla="*/ 27 w 59"/>
                  <a:gd name="T37" fmla="*/ 19 h 27"/>
                  <a:gd name="T38" fmla="*/ 27 w 59"/>
                  <a:gd name="T39" fmla="*/ 21 h 27"/>
                  <a:gd name="T40" fmla="*/ 30 w 59"/>
                  <a:gd name="T41" fmla="*/ 21 h 27"/>
                  <a:gd name="T42" fmla="*/ 33 w 59"/>
                  <a:gd name="T43" fmla="*/ 21 h 27"/>
                  <a:gd name="T44" fmla="*/ 33 w 59"/>
                  <a:gd name="T45" fmla="*/ 20 h 27"/>
                  <a:gd name="T46" fmla="*/ 35 w 59"/>
                  <a:gd name="T47" fmla="*/ 21 h 27"/>
                  <a:gd name="T48" fmla="*/ 36 w 59"/>
                  <a:gd name="T49" fmla="*/ 20 h 27"/>
                  <a:gd name="T50" fmla="*/ 42 w 59"/>
                  <a:gd name="T51" fmla="*/ 21 h 27"/>
                  <a:gd name="T52" fmla="*/ 44 w 59"/>
                  <a:gd name="T53" fmla="*/ 24 h 27"/>
                  <a:gd name="T54" fmla="*/ 44 w 59"/>
                  <a:gd name="T55" fmla="*/ 24 h 27"/>
                  <a:gd name="T56" fmla="*/ 46 w 59"/>
                  <a:gd name="T57" fmla="*/ 26 h 27"/>
                  <a:gd name="T58" fmla="*/ 47 w 59"/>
                  <a:gd name="T59" fmla="*/ 26 h 27"/>
                  <a:gd name="T60" fmla="*/ 50 w 59"/>
                  <a:gd name="T61" fmla="*/ 26 h 27"/>
                  <a:gd name="T62" fmla="*/ 50 w 59"/>
                  <a:gd name="T63" fmla="*/ 24 h 27"/>
                  <a:gd name="T64" fmla="*/ 50 w 59"/>
                  <a:gd name="T65" fmla="*/ 23 h 27"/>
                  <a:gd name="T66" fmla="*/ 52 w 59"/>
                  <a:gd name="T67" fmla="*/ 24 h 27"/>
                  <a:gd name="T68" fmla="*/ 55 w 59"/>
                  <a:gd name="T69" fmla="*/ 26 h 27"/>
                  <a:gd name="T70" fmla="*/ 55 w 59"/>
                  <a:gd name="T71" fmla="*/ 23 h 27"/>
                  <a:gd name="T72" fmla="*/ 54 w 59"/>
                  <a:gd name="T73" fmla="*/ 21 h 27"/>
                  <a:gd name="T74" fmla="*/ 50 w 59"/>
                  <a:gd name="T75" fmla="*/ 21 h 27"/>
                  <a:gd name="T76" fmla="*/ 47 w 59"/>
                  <a:gd name="T77" fmla="*/ 19 h 27"/>
                  <a:gd name="T78" fmla="*/ 50 w 59"/>
                  <a:gd name="T79" fmla="*/ 19 h 27"/>
                  <a:gd name="T80" fmla="*/ 54 w 59"/>
                  <a:gd name="T81" fmla="*/ 20 h 27"/>
                  <a:gd name="T82" fmla="*/ 58 w 59"/>
                  <a:gd name="T83" fmla="*/ 20 h 27"/>
                  <a:gd name="T84" fmla="*/ 58 w 59"/>
                  <a:gd name="T85" fmla="*/ 19 h 27"/>
                  <a:gd name="T86" fmla="*/ 52 w 59"/>
                  <a:gd name="T87" fmla="*/ 16 h 27"/>
                  <a:gd name="T88" fmla="*/ 50 w 59"/>
                  <a:gd name="T89" fmla="*/ 16 h 27"/>
                  <a:gd name="T90" fmla="*/ 46 w 59"/>
                  <a:gd name="T91" fmla="*/ 13 h 27"/>
                  <a:gd name="T92" fmla="*/ 43 w 59"/>
                  <a:gd name="T93" fmla="*/ 12 h 27"/>
                  <a:gd name="T94" fmla="*/ 38 w 59"/>
                  <a:gd name="T95" fmla="*/ 12 h 27"/>
                  <a:gd name="T96" fmla="*/ 35 w 59"/>
                  <a:gd name="T97" fmla="*/ 7 h 27"/>
                  <a:gd name="T98" fmla="*/ 33 w 59"/>
                  <a:gd name="T99" fmla="*/ 4 h 27"/>
                  <a:gd name="T100" fmla="*/ 30 w 59"/>
                  <a:gd name="T101" fmla="*/ 4 h 27"/>
                  <a:gd name="T102" fmla="*/ 30 w 59"/>
                  <a:gd name="T103" fmla="*/ 2 h 27"/>
                  <a:gd name="T104" fmla="*/ 28 w 59"/>
                  <a:gd name="T105" fmla="*/ 4 h 27"/>
                  <a:gd name="T106" fmla="*/ 25 w 59"/>
                  <a:gd name="T107" fmla="*/ 1 h 27"/>
                  <a:gd name="T108" fmla="*/ 21 w 59"/>
                  <a:gd name="T109" fmla="*/ 1 h 27"/>
                  <a:gd name="T110" fmla="*/ 18 w 59"/>
                  <a:gd name="T111" fmla="*/ 2 h 27"/>
                  <a:gd name="T112" fmla="*/ 14 w 59"/>
                  <a:gd name="T113" fmla="*/ 1 h 27"/>
                  <a:gd name="T114" fmla="*/ 11 w 59"/>
                  <a:gd name="T115" fmla="*/ 1 h 27"/>
                  <a:gd name="T116" fmla="*/ 10 w 59"/>
                  <a:gd name="T117" fmla="*/ 0 h 27"/>
                  <a:gd name="T118" fmla="*/ 8 w 59"/>
                  <a:gd name="T119" fmla="*/ 0 h 27"/>
                  <a:gd name="T120" fmla="*/ 5 w 59"/>
                  <a:gd name="T121" fmla="*/ 0 h 27"/>
                  <a:gd name="T122" fmla="*/ 0 w 59"/>
                  <a:gd name="T123" fmla="*/ 0 h 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27"/>
                  <a:gd name="T188" fmla="*/ 59 w 59"/>
                  <a:gd name="T189" fmla="*/ 27 h 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27">
                    <a:moveTo>
                      <a:pt x="0" y="0"/>
                    </a:moveTo>
                    <a:lnTo>
                      <a:pt x="0" y="1"/>
                    </a:lnTo>
                    <a:lnTo>
                      <a:pt x="0" y="4"/>
                    </a:lnTo>
                    <a:lnTo>
                      <a:pt x="2" y="6"/>
                    </a:lnTo>
                    <a:lnTo>
                      <a:pt x="5" y="6"/>
                    </a:lnTo>
                    <a:lnTo>
                      <a:pt x="10" y="7"/>
                    </a:lnTo>
                    <a:lnTo>
                      <a:pt x="11" y="5"/>
                    </a:lnTo>
                    <a:lnTo>
                      <a:pt x="16" y="6"/>
                    </a:lnTo>
                    <a:lnTo>
                      <a:pt x="18" y="7"/>
                    </a:lnTo>
                    <a:lnTo>
                      <a:pt x="19" y="7"/>
                    </a:lnTo>
                    <a:lnTo>
                      <a:pt x="25" y="7"/>
                    </a:lnTo>
                    <a:lnTo>
                      <a:pt x="25" y="9"/>
                    </a:lnTo>
                    <a:lnTo>
                      <a:pt x="28" y="10"/>
                    </a:lnTo>
                    <a:lnTo>
                      <a:pt x="30" y="12"/>
                    </a:lnTo>
                    <a:lnTo>
                      <a:pt x="30" y="14"/>
                    </a:lnTo>
                    <a:lnTo>
                      <a:pt x="28" y="16"/>
                    </a:lnTo>
                    <a:lnTo>
                      <a:pt x="28" y="17"/>
                    </a:lnTo>
                    <a:lnTo>
                      <a:pt x="27" y="19"/>
                    </a:lnTo>
                    <a:lnTo>
                      <a:pt x="27" y="21"/>
                    </a:lnTo>
                    <a:lnTo>
                      <a:pt x="30" y="21"/>
                    </a:lnTo>
                    <a:lnTo>
                      <a:pt x="33" y="21"/>
                    </a:lnTo>
                    <a:lnTo>
                      <a:pt x="33" y="20"/>
                    </a:lnTo>
                    <a:lnTo>
                      <a:pt x="35" y="21"/>
                    </a:lnTo>
                    <a:lnTo>
                      <a:pt x="36" y="20"/>
                    </a:lnTo>
                    <a:lnTo>
                      <a:pt x="42" y="21"/>
                    </a:lnTo>
                    <a:lnTo>
                      <a:pt x="44" y="24"/>
                    </a:lnTo>
                    <a:lnTo>
                      <a:pt x="46" y="26"/>
                    </a:lnTo>
                    <a:lnTo>
                      <a:pt x="47" y="26"/>
                    </a:lnTo>
                    <a:lnTo>
                      <a:pt x="50" y="26"/>
                    </a:lnTo>
                    <a:lnTo>
                      <a:pt x="50" y="24"/>
                    </a:lnTo>
                    <a:lnTo>
                      <a:pt x="50" y="23"/>
                    </a:lnTo>
                    <a:lnTo>
                      <a:pt x="52" y="24"/>
                    </a:lnTo>
                    <a:lnTo>
                      <a:pt x="55" y="26"/>
                    </a:lnTo>
                    <a:lnTo>
                      <a:pt x="55" y="23"/>
                    </a:lnTo>
                    <a:lnTo>
                      <a:pt x="54" y="21"/>
                    </a:lnTo>
                    <a:lnTo>
                      <a:pt x="50" y="21"/>
                    </a:lnTo>
                    <a:lnTo>
                      <a:pt x="47" y="19"/>
                    </a:lnTo>
                    <a:lnTo>
                      <a:pt x="50" y="19"/>
                    </a:lnTo>
                    <a:lnTo>
                      <a:pt x="54" y="20"/>
                    </a:lnTo>
                    <a:lnTo>
                      <a:pt x="58" y="20"/>
                    </a:lnTo>
                    <a:lnTo>
                      <a:pt x="58" y="19"/>
                    </a:lnTo>
                    <a:lnTo>
                      <a:pt x="52" y="16"/>
                    </a:lnTo>
                    <a:lnTo>
                      <a:pt x="50" y="16"/>
                    </a:lnTo>
                    <a:lnTo>
                      <a:pt x="46" y="13"/>
                    </a:lnTo>
                    <a:lnTo>
                      <a:pt x="43" y="12"/>
                    </a:lnTo>
                    <a:lnTo>
                      <a:pt x="38" y="12"/>
                    </a:lnTo>
                    <a:lnTo>
                      <a:pt x="35" y="7"/>
                    </a:lnTo>
                    <a:lnTo>
                      <a:pt x="33" y="4"/>
                    </a:lnTo>
                    <a:lnTo>
                      <a:pt x="30" y="4"/>
                    </a:lnTo>
                    <a:lnTo>
                      <a:pt x="30" y="2"/>
                    </a:lnTo>
                    <a:lnTo>
                      <a:pt x="28" y="4"/>
                    </a:lnTo>
                    <a:lnTo>
                      <a:pt x="25" y="1"/>
                    </a:lnTo>
                    <a:lnTo>
                      <a:pt x="21" y="1"/>
                    </a:lnTo>
                    <a:lnTo>
                      <a:pt x="18" y="2"/>
                    </a:lnTo>
                    <a:lnTo>
                      <a:pt x="14" y="1"/>
                    </a:lnTo>
                    <a:lnTo>
                      <a:pt x="11" y="1"/>
                    </a:lnTo>
                    <a:lnTo>
                      <a:pt x="10" y="0"/>
                    </a:lnTo>
                    <a:lnTo>
                      <a:pt x="8" y="0"/>
                    </a:lnTo>
                    <a:lnTo>
                      <a:pt x="5" y="0"/>
                    </a:lnTo>
                    <a:lnTo>
                      <a:pt x="0" y="0"/>
                    </a:lnTo>
                  </a:path>
                </a:pathLst>
              </a:custGeom>
              <a:solidFill>
                <a:srgbClr val="008000"/>
              </a:solidFill>
              <a:ln w="12700" cap="rnd">
                <a:solidFill>
                  <a:srgbClr val="000000"/>
                </a:solidFill>
                <a:round/>
                <a:headEnd/>
                <a:tailEnd/>
              </a:ln>
            </p:spPr>
            <p:txBody>
              <a:bodyPr/>
              <a:lstStyle/>
              <a:p>
                <a:endParaRPr lang="en-US"/>
              </a:p>
            </p:txBody>
          </p:sp>
          <p:sp>
            <p:nvSpPr>
              <p:cNvPr id="6657" name="Freeform 42"/>
              <p:cNvSpPr>
                <a:spLocks/>
              </p:cNvSpPr>
              <p:nvPr/>
            </p:nvSpPr>
            <p:spPr bwMode="auto">
              <a:xfrm>
                <a:off x="4389" y="2215"/>
                <a:ext cx="41" cy="17"/>
              </a:xfrm>
              <a:custGeom>
                <a:avLst/>
                <a:gdLst>
                  <a:gd name="T0" fmla="*/ 0 w 41"/>
                  <a:gd name="T1" fmla="*/ 8 h 17"/>
                  <a:gd name="T2" fmla="*/ 2 w 41"/>
                  <a:gd name="T3" fmla="*/ 2 h 17"/>
                  <a:gd name="T4" fmla="*/ 3 w 41"/>
                  <a:gd name="T5" fmla="*/ 2 h 17"/>
                  <a:gd name="T6" fmla="*/ 6 w 41"/>
                  <a:gd name="T7" fmla="*/ 1 h 17"/>
                  <a:gd name="T8" fmla="*/ 10 w 41"/>
                  <a:gd name="T9" fmla="*/ 1 h 17"/>
                  <a:gd name="T10" fmla="*/ 11 w 41"/>
                  <a:gd name="T11" fmla="*/ 0 h 17"/>
                  <a:gd name="T12" fmla="*/ 13 w 41"/>
                  <a:gd name="T13" fmla="*/ 0 h 17"/>
                  <a:gd name="T14" fmla="*/ 16 w 41"/>
                  <a:gd name="T15" fmla="*/ 2 h 17"/>
                  <a:gd name="T16" fmla="*/ 17 w 41"/>
                  <a:gd name="T17" fmla="*/ 4 h 17"/>
                  <a:gd name="T18" fmla="*/ 17 w 41"/>
                  <a:gd name="T19" fmla="*/ 2 h 17"/>
                  <a:gd name="T20" fmla="*/ 22 w 41"/>
                  <a:gd name="T21" fmla="*/ 4 h 17"/>
                  <a:gd name="T22" fmla="*/ 24 w 41"/>
                  <a:gd name="T23" fmla="*/ 4 h 17"/>
                  <a:gd name="T24" fmla="*/ 25 w 41"/>
                  <a:gd name="T25" fmla="*/ 5 h 17"/>
                  <a:gd name="T26" fmla="*/ 28 w 41"/>
                  <a:gd name="T27" fmla="*/ 8 h 17"/>
                  <a:gd name="T28" fmla="*/ 28 w 41"/>
                  <a:gd name="T29" fmla="*/ 9 h 17"/>
                  <a:gd name="T30" fmla="*/ 33 w 41"/>
                  <a:gd name="T31" fmla="*/ 9 h 17"/>
                  <a:gd name="T32" fmla="*/ 35 w 41"/>
                  <a:gd name="T33" fmla="*/ 11 h 17"/>
                  <a:gd name="T34" fmla="*/ 38 w 41"/>
                  <a:gd name="T35" fmla="*/ 11 h 17"/>
                  <a:gd name="T36" fmla="*/ 40 w 41"/>
                  <a:gd name="T37" fmla="*/ 16 h 17"/>
                  <a:gd name="T38" fmla="*/ 38 w 41"/>
                  <a:gd name="T39" fmla="*/ 16 h 17"/>
                  <a:gd name="T40" fmla="*/ 38 w 41"/>
                  <a:gd name="T41" fmla="*/ 12 h 17"/>
                  <a:gd name="T42" fmla="*/ 38 w 41"/>
                  <a:gd name="T43" fmla="*/ 12 h 17"/>
                  <a:gd name="T44" fmla="*/ 35 w 41"/>
                  <a:gd name="T45" fmla="*/ 12 h 17"/>
                  <a:gd name="T46" fmla="*/ 33 w 41"/>
                  <a:gd name="T47" fmla="*/ 16 h 17"/>
                  <a:gd name="T48" fmla="*/ 32 w 41"/>
                  <a:gd name="T49" fmla="*/ 16 h 17"/>
                  <a:gd name="T50" fmla="*/ 27 w 41"/>
                  <a:gd name="T51" fmla="*/ 16 h 17"/>
                  <a:gd name="T52" fmla="*/ 25 w 41"/>
                  <a:gd name="T53" fmla="*/ 16 h 17"/>
                  <a:gd name="T54" fmla="*/ 25 w 41"/>
                  <a:gd name="T55" fmla="*/ 12 h 17"/>
                  <a:gd name="T56" fmla="*/ 22 w 41"/>
                  <a:gd name="T57" fmla="*/ 9 h 17"/>
                  <a:gd name="T58" fmla="*/ 22 w 41"/>
                  <a:gd name="T59" fmla="*/ 8 h 17"/>
                  <a:gd name="T60" fmla="*/ 17 w 41"/>
                  <a:gd name="T61" fmla="*/ 8 h 17"/>
                  <a:gd name="T62" fmla="*/ 16 w 41"/>
                  <a:gd name="T63" fmla="*/ 5 h 17"/>
                  <a:gd name="T64" fmla="*/ 14 w 41"/>
                  <a:gd name="T65" fmla="*/ 8 h 17"/>
                  <a:gd name="T66" fmla="*/ 13 w 41"/>
                  <a:gd name="T67" fmla="*/ 5 h 17"/>
                  <a:gd name="T68" fmla="*/ 13 w 41"/>
                  <a:gd name="T69" fmla="*/ 5 h 17"/>
                  <a:gd name="T70" fmla="*/ 13 w 41"/>
                  <a:gd name="T71" fmla="*/ 2 h 17"/>
                  <a:gd name="T72" fmla="*/ 11 w 41"/>
                  <a:gd name="T73" fmla="*/ 2 h 17"/>
                  <a:gd name="T74" fmla="*/ 6 w 41"/>
                  <a:gd name="T75" fmla="*/ 2 h 17"/>
                  <a:gd name="T76" fmla="*/ 5 w 41"/>
                  <a:gd name="T77" fmla="*/ 5 h 17"/>
                  <a:gd name="T78" fmla="*/ 2 w 41"/>
                  <a:gd name="T79" fmla="*/ 5 h 17"/>
                  <a:gd name="T80" fmla="*/ 0 w 41"/>
                  <a:gd name="T81" fmla="*/ 8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
                  <a:gd name="T124" fmla="*/ 0 h 17"/>
                  <a:gd name="T125" fmla="*/ 41 w 41"/>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 h="17">
                    <a:moveTo>
                      <a:pt x="0" y="8"/>
                    </a:moveTo>
                    <a:lnTo>
                      <a:pt x="2" y="2"/>
                    </a:lnTo>
                    <a:lnTo>
                      <a:pt x="3" y="2"/>
                    </a:lnTo>
                    <a:lnTo>
                      <a:pt x="6" y="1"/>
                    </a:lnTo>
                    <a:lnTo>
                      <a:pt x="10" y="1"/>
                    </a:lnTo>
                    <a:lnTo>
                      <a:pt x="11" y="0"/>
                    </a:lnTo>
                    <a:lnTo>
                      <a:pt x="13" y="0"/>
                    </a:lnTo>
                    <a:lnTo>
                      <a:pt x="16" y="2"/>
                    </a:lnTo>
                    <a:lnTo>
                      <a:pt x="17" y="4"/>
                    </a:lnTo>
                    <a:lnTo>
                      <a:pt x="17" y="2"/>
                    </a:lnTo>
                    <a:lnTo>
                      <a:pt x="22" y="4"/>
                    </a:lnTo>
                    <a:lnTo>
                      <a:pt x="24" y="4"/>
                    </a:lnTo>
                    <a:lnTo>
                      <a:pt x="25" y="5"/>
                    </a:lnTo>
                    <a:lnTo>
                      <a:pt x="28" y="8"/>
                    </a:lnTo>
                    <a:lnTo>
                      <a:pt x="28" y="9"/>
                    </a:lnTo>
                    <a:lnTo>
                      <a:pt x="33" y="9"/>
                    </a:lnTo>
                    <a:lnTo>
                      <a:pt x="35" y="11"/>
                    </a:lnTo>
                    <a:lnTo>
                      <a:pt x="38" y="11"/>
                    </a:lnTo>
                    <a:lnTo>
                      <a:pt x="40" y="16"/>
                    </a:lnTo>
                    <a:lnTo>
                      <a:pt x="38" y="16"/>
                    </a:lnTo>
                    <a:lnTo>
                      <a:pt x="38" y="12"/>
                    </a:lnTo>
                    <a:lnTo>
                      <a:pt x="35" y="12"/>
                    </a:lnTo>
                    <a:lnTo>
                      <a:pt x="33" y="16"/>
                    </a:lnTo>
                    <a:lnTo>
                      <a:pt x="32" y="16"/>
                    </a:lnTo>
                    <a:lnTo>
                      <a:pt x="27" y="16"/>
                    </a:lnTo>
                    <a:lnTo>
                      <a:pt x="25" y="16"/>
                    </a:lnTo>
                    <a:lnTo>
                      <a:pt x="25" y="12"/>
                    </a:lnTo>
                    <a:lnTo>
                      <a:pt x="22" y="9"/>
                    </a:lnTo>
                    <a:lnTo>
                      <a:pt x="22" y="8"/>
                    </a:lnTo>
                    <a:lnTo>
                      <a:pt x="17" y="8"/>
                    </a:lnTo>
                    <a:lnTo>
                      <a:pt x="16" y="5"/>
                    </a:lnTo>
                    <a:lnTo>
                      <a:pt x="14" y="8"/>
                    </a:lnTo>
                    <a:lnTo>
                      <a:pt x="13" y="5"/>
                    </a:lnTo>
                    <a:lnTo>
                      <a:pt x="13" y="2"/>
                    </a:lnTo>
                    <a:lnTo>
                      <a:pt x="11" y="2"/>
                    </a:lnTo>
                    <a:lnTo>
                      <a:pt x="6" y="2"/>
                    </a:lnTo>
                    <a:lnTo>
                      <a:pt x="5" y="5"/>
                    </a:lnTo>
                    <a:lnTo>
                      <a:pt x="2" y="5"/>
                    </a:lnTo>
                    <a:lnTo>
                      <a:pt x="0" y="8"/>
                    </a:lnTo>
                  </a:path>
                </a:pathLst>
              </a:custGeom>
              <a:solidFill>
                <a:srgbClr val="008000"/>
              </a:solidFill>
              <a:ln w="12700" cap="rnd">
                <a:solidFill>
                  <a:srgbClr val="000000"/>
                </a:solidFill>
                <a:round/>
                <a:headEnd/>
                <a:tailEnd/>
              </a:ln>
            </p:spPr>
            <p:txBody>
              <a:bodyPr/>
              <a:lstStyle/>
              <a:p>
                <a:endParaRPr lang="en-US"/>
              </a:p>
            </p:txBody>
          </p:sp>
          <p:sp>
            <p:nvSpPr>
              <p:cNvPr id="6658" name="Freeform 43"/>
              <p:cNvSpPr>
                <a:spLocks/>
              </p:cNvSpPr>
              <p:nvPr/>
            </p:nvSpPr>
            <p:spPr bwMode="auto">
              <a:xfrm>
                <a:off x="4426" y="2224"/>
                <a:ext cx="26" cy="17"/>
              </a:xfrm>
              <a:custGeom>
                <a:avLst/>
                <a:gdLst>
                  <a:gd name="T0" fmla="*/ 0 w 26"/>
                  <a:gd name="T1" fmla="*/ 10 h 17"/>
                  <a:gd name="T2" fmla="*/ 2 w 26"/>
                  <a:gd name="T3" fmla="*/ 12 h 17"/>
                  <a:gd name="T4" fmla="*/ 6 w 26"/>
                  <a:gd name="T5" fmla="*/ 10 h 17"/>
                  <a:gd name="T6" fmla="*/ 10 w 26"/>
                  <a:gd name="T7" fmla="*/ 16 h 17"/>
                  <a:gd name="T8" fmla="*/ 13 w 26"/>
                  <a:gd name="T9" fmla="*/ 16 h 17"/>
                  <a:gd name="T10" fmla="*/ 13 w 26"/>
                  <a:gd name="T11" fmla="*/ 10 h 17"/>
                  <a:gd name="T12" fmla="*/ 13 w 26"/>
                  <a:gd name="T13" fmla="*/ 10 h 17"/>
                  <a:gd name="T14" fmla="*/ 13 w 26"/>
                  <a:gd name="T15" fmla="*/ 8 h 17"/>
                  <a:gd name="T16" fmla="*/ 19 w 26"/>
                  <a:gd name="T17" fmla="*/ 10 h 17"/>
                  <a:gd name="T18" fmla="*/ 19 w 26"/>
                  <a:gd name="T19" fmla="*/ 10 h 17"/>
                  <a:gd name="T20" fmla="*/ 19 w 26"/>
                  <a:gd name="T21" fmla="*/ 10 h 17"/>
                  <a:gd name="T22" fmla="*/ 21 w 26"/>
                  <a:gd name="T23" fmla="*/ 10 h 17"/>
                  <a:gd name="T24" fmla="*/ 25 w 26"/>
                  <a:gd name="T25" fmla="*/ 6 h 17"/>
                  <a:gd name="T26" fmla="*/ 23 w 26"/>
                  <a:gd name="T27" fmla="*/ 6 h 17"/>
                  <a:gd name="T28" fmla="*/ 23 w 26"/>
                  <a:gd name="T29" fmla="*/ 3 h 17"/>
                  <a:gd name="T30" fmla="*/ 23 w 26"/>
                  <a:gd name="T31" fmla="*/ 0 h 17"/>
                  <a:gd name="T32" fmla="*/ 19 w 26"/>
                  <a:gd name="T33" fmla="*/ 0 h 17"/>
                  <a:gd name="T34" fmla="*/ 17 w 26"/>
                  <a:gd name="T35" fmla="*/ 0 h 17"/>
                  <a:gd name="T36" fmla="*/ 13 w 26"/>
                  <a:gd name="T37" fmla="*/ 0 h 17"/>
                  <a:gd name="T38" fmla="*/ 11 w 26"/>
                  <a:gd name="T39" fmla="*/ 0 h 17"/>
                  <a:gd name="T40" fmla="*/ 8 w 26"/>
                  <a:gd name="T41" fmla="*/ 0 h 17"/>
                  <a:gd name="T42" fmla="*/ 6 w 26"/>
                  <a:gd name="T43" fmla="*/ 0 h 17"/>
                  <a:gd name="T44" fmla="*/ 6 w 26"/>
                  <a:gd name="T45" fmla="*/ 3 h 17"/>
                  <a:gd name="T46" fmla="*/ 3 w 26"/>
                  <a:gd name="T47" fmla="*/ 3 h 17"/>
                  <a:gd name="T48" fmla="*/ 3 w 26"/>
                  <a:gd name="T49" fmla="*/ 6 h 17"/>
                  <a:gd name="T50" fmla="*/ 2 w 26"/>
                  <a:gd name="T51" fmla="*/ 8 h 17"/>
                  <a:gd name="T52" fmla="*/ 0 w 26"/>
                  <a:gd name="T53" fmla="*/ 10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
                  <a:gd name="T82" fmla="*/ 0 h 17"/>
                  <a:gd name="T83" fmla="*/ 26 w 26"/>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 h="17">
                    <a:moveTo>
                      <a:pt x="0" y="10"/>
                    </a:moveTo>
                    <a:lnTo>
                      <a:pt x="2" y="12"/>
                    </a:lnTo>
                    <a:lnTo>
                      <a:pt x="6" y="10"/>
                    </a:lnTo>
                    <a:lnTo>
                      <a:pt x="10" y="16"/>
                    </a:lnTo>
                    <a:lnTo>
                      <a:pt x="13" y="16"/>
                    </a:lnTo>
                    <a:lnTo>
                      <a:pt x="13" y="10"/>
                    </a:lnTo>
                    <a:lnTo>
                      <a:pt x="13" y="8"/>
                    </a:lnTo>
                    <a:lnTo>
                      <a:pt x="19" y="10"/>
                    </a:lnTo>
                    <a:lnTo>
                      <a:pt x="21" y="10"/>
                    </a:lnTo>
                    <a:lnTo>
                      <a:pt x="25" y="6"/>
                    </a:lnTo>
                    <a:lnTo>
                      <a:pt x="23" y="6"/>
                    </a:lnTo>
                    <a:lnTo>
                      <a:pt x="23" y="3"/>
                    </a:lnTo>
                    <a:lnTo>
                      <a:pt x="23" y="0"/>
                    </a:lnTo>
                    <a:lnTo>
                      <a:pt x="19" y="0"/>
                    </a:lnTo>
                    <a:lnTo>
                      <a:pt x="17" y="0"/>
                    </a:lnTo>
                    <a:lnTo>
                      <a:pt x="13" y="0"/>
                    </a:lnTo>
                    <a:lnTo>
                      <a:pt x="11" y="0"/>
                    </a:lnTo>
                    <a:lnTo>
                      <a:pt x="8" y="0"/>
                    </a:lnTo>
                    <a:lnTo>
                      <a:pt x="6" y="0"/>
                    </a:lnTo>
                    <a:lnTo>
                      <a:pt x="6" y="3"/>
                    </a:lnTo>
                    <a:lnTo>
                      <a:pt x="3" y="3"/>
                    </a:lnTo>
                    <a:lnTo>
                      <a:pt x="3" y="6"/>
                    </a:lnTo>
                    <a:lnTo>
                      <a:pt x="2" y="8"/>
                    </a:lnTo>
                    <a:lnTo>
                      <a:pt x="0" y="10"/>
                    </a:lnTo>
                  </a:path>
                </a:pathLst>
              </a:custGeom>
              <a:solidFill>
                <a:srgbClr val="008000"/>
              </a:solidFill>
              <a:ln w="12700" cap="rnd">
                <a:solidFill>
                  <a:srgbClr val="000000"/>
                </a:solidFill>
                <a:round/>
                <a:headEnd/>
                <a:tailEnd/>
              </a:ln>
            </p:spPr>
            <p:txBody>
              <a:bodyPr/>
              <a:lstStyle/>
              <a:p>
                <a:endParaRPr lang="en-US"/>
              </a:p>
            </p:txBody>
          </p:sp>
          <p:sp>
            <p:nvSpPr>
              <p:cNvPr id="6659" name="Freeform 44"/>
              <p:cNvSpPr>
                <a:spLocks/>
              </p:cNvSpPr>
              <p:nvPr/>
            </p:nvSpPr>
            <p:spPr bwMode="auto">
              <a:xfrm>
                <a:off x="4407" y="2255"/>
                <a:ext cx="170" cy="225"/>
              </a:xfrm>
              <a:custGeom>
                <a:avLst/>
                <a:gdLst>
                  <a:gd name="T0" fmla="*/ 20 w 170"/>
                  <a:gd name="T1" fmla="*/ 2 h 225"/>
                  <a:gd name="T2" fmla="*/ 33 w 170"/>
                  <a:gd name="T3" fmla="*/ 0 h 225"/>
                  <a:gd name="T4" fmla="*/ 26 w 170"/>
                  <a:gd name="T5" fmla="*/ 7 h 225"/>
                  <a:gd name="T6" fmla="*/ 33 w 170"/>
                  <a:gd name="T7" fmla="*/ 7 h 225"/>
                  <a:gd name="T8" fmla="*/ 37 w 170"/>
                  <a:gd name="T9" fmla="*/ 7 h 225"/>
                  <a:gd name="T10" fmla="*/ 45 w 170"/>
                  <a:gd name="T11" fmla="*/ 9 h 225"/>
                  <a:gd name="T12" fmla="*/ 68 w 170"/>
                  <a:gd name="T13" fmla="*/ 14 h 225"/>
                  <a:gd name="T14" fmla="*/ 78 w 170"/>
                  <a:gd name="T15" fmla="*/ 17 h 225"/>
                  <a:gd name="T16" fmla="*/ 93 w 170"/>
                  <a:gd name="T17" fmla="*/ 19 h 225"/>
                  <a:gd name="T18" fmla="*/ 110 w 170"/>
                  <a:gd name="T19" fmla="*/ 31 h 225"/>
                  <a:gd name="T20" fmla="*/ 122 w 170"/>
                  <a:gd name="T21" fmla="*/ 44 h 225"/>
                  <a:gd name="T22" fmla="*/ 163 w 170"/>
                  <a:gd name="T23" fmla="*/ 56 h 225"/>
                  <a:gd name="T24" fmla="*/ 163 w 170"/>
                  <a:gd name="T25" fmla="*/ 74 h 225"/>
                  <a:gd name="T26" fmla="*/ 154 w 170"/>
                  <a:gd name="T27" fmla="*/ 84 h 225"/>
                  <a:gd name="T28" fmla="*/ 153 w 170"/>
                  <a:gd name="T29" fmla="*/ 99 h 225"/>
                  <a:gd name="T30" fmla="*/ 146 w 170"/>
                  <a:gd name="T31" fmla="*/ 105 h 225"/>
                  <a:gd name="T32" fmla="*/ 137 w 170"/>
                  <a:gd name="T33" fmla="*/ 116 h 225"/>
                  <a:gd name="T34" fmla="*/ 121 w 170"/>
                  <a:gd name="T35" fmla="*/ 119 h 225"/>
                  <a:gd name="T36" fmla="*/ 115 w 170"/>
                  <a:gd name="T37" fmla="*/ 130 h 225"/>
                  <a:gd name="T38" fmla="*/ 113 w 170"/>
                  <a:gd name="T39" fmla="*/ 140 h 225"/>
                  <a:gd name="T40" fmla="*/ 101 w 170"/>
                  <a:gd name="T41" fmla="*/ 148 h 225"/>
                  <a:gd name="T42" fmla="*/ 93 w 170"/>
                  <a:gd name="T43" fmla="*/ 154 h 225"/>
                  <a:gd name="T44" fmla="*/ 90 w 170"/>
                  <a:gd name="T45" fmla="*/ 158 h 225"/>
                  <a:gd name="T46" fmla="*/ 88 w 170"/>
                  <a:gd name="T47" fmla="*/ 166 h 225"/>
                  <a:gd name="T48" fmla="*/ 75 w 170"/>
                  <a:gd name="T49" fmla="*/ 171 h 225"/>
                  <a:gd name="T50" fmla="*/ 68 w 170"/>
                  <a:gd name="T51" fmla="*/ 173 h 225"/>
                  <a:gd name="T52" fmla="*/ 66 w 170"/>
                  <a:gd name="T53" fmla="*/ 183 h 225"/>
                  <a:gd name="T54" fmla="*/ 58 w 170"/>
                  <a:gd name="T55" fmla="*/ 190 h 225"/>
                  <a:gd name="T56" fmla="*/ 62 w 170"/>
                  <a:gd name="T57" fmla="*/ 196 h 225"/>
                  <a:gd name="T58" fmla="*/ 54 w 170"/>
                  <a:gd name="T59" fmla="*/ 201 h 225"/>
                  <a:gd name="T60" fmla="*/ 50 w 170"/>
                  <a:gd name="T61" fmla="*/ 210 h 225"/>
                  <a:gd name="T62" fmla="*/ 60 w 170"/>
                  <a:gd name="T63" fmla="*/ 224 h 225"/>
                  <a:gd name="T64" fmla="*/ 49 w 170"/>
                  <a:gd name="T65" fmla="*/ 217 h 225"/>
                  <a:gd name="T66" fmla="*/ 38 w 170"/>
                  <a:gd name="T67" fmla="*/ 206 h 225"/>
                  <a:gd name="T68" fmla="*/ 38 w 170"/>
                  <a:gd name="T69" fmla="*/ 173 h 225"/>
                  <a:gd name="T70" fmla="*/ 37 w 170"/>
                  <a:gd name="T71" fmla="*/ 161 h 225"/>
                  <a:gd name="T72" fmla="*/ 38 w 170"/>
                  <a:gd name="T73" fmla="*/ 147 h 225"/>
                  <a:gd name="T74" fmla="*/ 41 w 170"/>
                  <a:gd name="T75" fmla="*/ 136 h 225"/>
                  <a:gd name="T76" fmla="*/ 38 w 170"/>
                  <a:gd name="T77" fmla="*/ 116 h 225"/>
                  <a:gd name="T78" fmla="*/ 41 w 170"/>
                  <a:gd name="T79" fmla="*/ 102 h 225"/>
                  <a:gd name="T80" fmla="*/ 32 w 170"/>
                  <a:gd name="T81" fmla="*/ 91 h 225"/>
                  <a:gd name="T82" fmla="*/ 16 w 170"/>
                  <a:gd name="T83" fmla="*/ 83 h 225"/>
                  <a:gd name="T84" fmla="*/ 10 w 170"/>
                  <a:gd name="T85" fmla="*/ 69 h 225"/>
                  <a:gd name="T86" fmla="*/ 3 w 170"/>
                  <a:gd name="T87" fmla="*/ 63 h 225"/>
                  <a:gd name="T88" fmla="*/ 4 w 170"/>
                  <a:gd name="T89" fmla="*/ 51 h 225"/>
                  <a:gd name="T90" fmla="*/ 3 w 170"/>
                  <a:gd name="T91" fmla="*/ 41 h 225"/>
                  <a:gd name="T92" fmla="*/ 12 w 170"/>
                  <a:gd name="T93" fmla="*/ 18 h 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0"/>
                  <a:gd name="T142" fmla="*/ 0 h 225"/>
                  <a:gd name="T143" fmla="*/ 170 w 170"/>
                  <a:gd name="T144" fmla="*/ 225 h 2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0" h="225">
                    <a:moveTo>
                      <a:pt x="13" y="9"/>
                    </a:moveTo>
                    <a:lnTo>
                      <a:pt x="16" y="7"/>
                    </a:lnTo>
                    <a:lnTo>
                      <a:pt x="20" y="2"/>
                    </a:lnTo>
                    <a:lnTo>
                      <a:pt x="26" y="1"/>
                    </a:lnTo>
                    <a:lnTo>
                      <a:pt x="29" y="0"/>
                    </a:lnTo>
                    <a:lnTo>
                      <a:pt x="33" y="0"/>
                    </a:lnTo>
                    <a:lnTo>
                      <a:pt x="32" y="1"/>
                    </a:lnTo>
                    <a:lnTo>
                      <a:pt x="28" y="4"/>
                    </a:lnTo>
                    <a:lnTo>
                      <a:pt x="26" y="7"/>
                    </a:lnTo>
                    <a:lnTo>
                      <a:pt x="28" y="9"/>
                    </a:lnTo>
                    <a:lnTo>
                      <a:pt x="32" y="9"/>
                    </a:lnTo>
                    <a:lnTo>
                      <a:pt x="33" y="7"/>
                    </a:lnTo>
                    <a:lnTo>
                      <a:pt x="33" y="4"/>
                    </a:lnTo>
                    <a:lnTo>
                      <a:pt x="35" y="6"/>
                    </a:lnTo>
                    <a:lnTo>
                      <a:pt x="37" y="7"/>
                    </a:lnTo>
                    <a:lnTo>
                      <a:pt x="42" y="6"/>
                    </a:lnTo>
                    <a:lnTo>
                      <a:pt x="43" y="7"/>
                    </a:lnTo>
                    <a:lnTo>
                      <a:pt x="45" y="9"/>
                    </a:lnTo>
                    <a:lnTo>
                      <a:pt x="51" y="8"/>
                    </a:lnTo>
                    <a:lnTo>
                      <a:pt x="62" y="7"/>
                    </a:lnTo>
                    <a:lnTo>
                      <a:pt x="68" y="14"/>
                    </a:lnTo>
                    <a:lnTo>
                      <a:pt x="75" y="17"/>
                    </a:lnTo>
                    <a:lnTo>
                      <a:pt x="75" y="18"/>
                    </a:lnTo>
                    <a:lnTo>
                      <a:pt x="78" y="17"/>
                    </a:lnTo>
                    <a:lnTo>
                      <a:pt x="82" y="17"/>
                    </a:lnTo>
                    <a:lnTo>
                      <a:pt x="85" y="19"/>
                    </a:lnTo>
                    <a:lnTo>
                      <a:pt x="93" y="19"/>
                    </a:lnTo>
                    <a:lnTo>
                      <a:pt x="96" y="19"/>
                    </a:lnTo>
                    <a:lnTo>
                      <a:pt x="104" y="25"/>
                    </a:lnTo>
                    <a:lnTo>
                      <a:pt x="110" y="31"/>
                    </a:lnTo>
                    <a:lnTo>
                      <a:pt x="115" y="38"/>
                    </a:lnTo>
                    <a:lnTo>
                      <a:pt x="113" y="42"/>
                    </a:lnTo>
                    <a:lnTo>
                      <a:pt x="122" y="44"/>
                    </a:lnTo>
                    <a:lnTo>
                      <a:pt x="138" y="46"/>
                    </a:lnTo>
                    <a:lnTo>
                      <a:pt x="154" y="49"/>
                    </a:lnTo>
                    <a:lnTo>
                      <a:pt x="163" y="56"/>
                    </a:lnTo>
                    <a:lnTo>
                      <a:pt x="169" y="61"/>
                    </a:lnTo>
                    <a:lnTo>
                      <a:pt x="169" y="69"/>
                    </a:lnTo>
                    <a:lnTo>
                      <a:pt x="163" y="74"/>
                    </a:lnTo>
                    <a:lnTo>
                      <a:pt x="161" y="77"/>
                    </a:lnTo>
                    <a:lnTo>
                      <a:pt x="157" y="79"/>
                    </a:lnTo>
                    <a:lnTo>
                      <a:pt x="154" y="84"/>
                    </a:lnTo>
                    <a:lnTo>
                      <a:pt x="153" y="88"/>
                    </a:lnTo>
                    <a:lnTo>
                      <a:pt x="154" y="94"/>
                    </a:lnTo>
                    <a:lnTo>
                      <a:pt x="153" y="99"/>
                    </a:lnTo>
                    <a:lnTo>
                      <a:pt x="149" y="99"/>
                    </a:lnTo>
                    <a:lnTo>
                      <a:pt x="149" y="102"/>
                    </a:lnTo>
                    <a:lnTo>
                      <a:pt x="146" y="105"/>
                    </a:lnTo>
                    <a:lnTo>
                      <a:pt x="144" y="108"/>
                    </a:lnTo>
                    <a:lnTo>
                      <a:pt x="141" y="111"/>
                    </a:lnTo>
                    <a:lnTo>
                      <a:pt x="137" y="116"/>
                    </a:lnTo>
                    <a:lnTo>
                      <a:pt x="130" y="118"/>
                    </a:lnTo>
                    <a:lnTo>
                      <a:pt x="127" y="116"/>
                    </a:lnTo>
                    <a:lnTo>
                      <a:pt x="121" y="119"/>
                    </a:lnTo>
                    <a:lnTo>
                      <a:pt x="116" y="124"/>
                    </a:lnTo>
                    <a:lnTo>
                      <a:pt x="115" y="128"/>
                    </a:lnTo>
                    <a:lnTo>
                      <a:pt x="115" y="130"/>
                    </a:lnTo>
                    <a:lnTo>
                      <a:pt x="116" y="133"/>
                    </a:lnTo>
                    <a:lnTo>
                      <a:pt x="113" y="138"/>
                    </a:lnTo>
                    <a:lnTo>
                      <a:pt x="113" y="140"/>
                    </a:lnTo>
                    <a:lnTo>
                      <a:pt x="108" y="143"/>
                    </a:lnTo>
                    <a:lnTo>
                      <a:pt x="104" y="144"/>
                    </a:lnTo>
                    <a:lnTo>
                      <a:pt x="101" y="148"/>
                    </a:lnTo>
                    <a:lnTo>
                      <a:pt x="101" y="151"/>
                    </a:lnTo>
                    <a:lnTo>
                      <a:pt x="96" y="155"/>
                    </a:lnTo>
                    <a:lnTo>
                      <a:pt x="93" y="154"/>
                    </a:lnTo>
                    <a:lnTo>
                      <a:pt x="91" y="154"/>
                    </a:lnTo>
                    <a:lnTo>
                      <a:pt x="85" y="155"/>
                    </a:lnTo>
                    <a:lnTo>
                      <a:pt x="90" y="158"/>
                    </a:lnTo>
                    <a:lnTo>
                      <a:pt x="90" y="161"/>
                    </a:lnTo>
                    <a:lnTo>
                      <a:pt x="90" y="164"/>
                    </a:lnTo>
                    <a:lnTo>
                      <a:pt x="88" y="166"/>
                    </a:lnTo>
                    <a:lnTo>
                      <a:pt x="82" y="166"/>
                    </a:lnTo>
                    <a:lnTo>
                      <a:pt x="78" y="168"/>
                    </a:lnTo>
                    <a:lnTo>
                      <a:pt x="75" y="171"/>
                    </a:lnTo>
                    <a:lnTo>
                      <a:pt x="75" y="173"/>
                    </a:lnTo>
                    <a:lnTo>
                      <a:pt x="70" y="175"/>
                    </a:lnTo>
                    <a:lnTo>
                      <a:pt x="68" y="173"/>
                    </a:lnTo>
                    <a:lnTo>
                      <a:pt x="66" y="176"/>
                    </a:lnTo>
                    <a:lnTo>
                      <a:pt x="68" y="178"/>
                    </a:lnTo>
                    <a:lnTo>
                      <a:pt x="66" y="183"/>
                    </a:lnTo>
                    <a:lnTo>
                      <a:pt x="65" y="188"/>
                    </a:lnTo>
                    <a:lnTo>
                      <a:pt x="59" y="188"/>
                    </a:lnTo>
                    <a:lnTo>
                      <a:pt x="58" y="190"/>
                    </a:lnTo>
                    <a:lnTo>
                      <a:pt x="58" y="193"/>
                    </a:lnTo>
                    <a:lnTo>
                      <a:pt x="60" y="193"/>
                    </a:lnTo>
                    <a:lnTo>
                      <a:pt x="62" y="196"/>
                    </a:lnTo>
                    <a:lnTo>
                      <a:pt x="62" y="199"/>
                    </a:lnTo>
                    <a:lnTo>
                      <a:pt x="59" y="200"/>
                    </a:lnTo>
                    <a:lnTo>
                      <a:pt x="54" y="201"/>
                    </a:lnTo>
                    <a:lnTo>
                      <a:pt x="53" y="205"/>
                    </a:lnTo>
                    <a:lnTo>
                      <a:pt x="53" y="208"/>
                    </a:lnTo>
                    <a:lnTo>
                      <a:pt x="50" y="210"/>
                    </a:lnTo>
                    <a:lnTo>
                      <a:pt x="60" y="218"/>
                    </a:lnTo>
                    <a:lnTo>
                      <a:pt x="62" y="221"/>
                    </a:lnTo>
                    <a:lnTo>
                      <a:pt x="60" y="224"/>
                    </a:lnTo>
                    <a:lnTo>
                      <a:pt x="58" y="223"/>
                    </a:lnTo>
                    <a:lnTo>
                      <a:pt x="53" y="220"/>
                    </a:lnTo>
                    <a:lnTo>
                      <a:pt x="49" y="217"/>
                    </a:lnTo>
                    <a:lnTo>
                      <a:pt x="43" y="215"/>
                    </a:lnTo>
                    <a:lnTo>
                      <a:pt x="41" y="208"/>
                    </a:lnTo>
                    <a:lnTo>
                      <a:pt x="38" y="206"/>
                    </a:lnTo>
                    <a:lnTo>
                      <a:pt x="41" y="203"/>
                    </a:lnTo>
                    <a:lnTo>
                      <a:pt x="41" y="179"/>
                    </a:lnTo>
                    <a:lnTo>
                      <a:pt x="38" y="173"/>
                    </a:lnTo>
                    <a:lnTo>
                      <a:pt x="35" y="169"/>
                    </a:lnTo>
                    <a:lnTo>
                      <a:pt x="35" y="165"/>
                    </a:lnTo>
                    <a:lnTo>
                      <a:pt x="37" y="161"/>
                    </a:lnTo>
                    <a:lnTo>
                      <a:pt x="38" y="155"/>
                    </a:lnTo>
                    <a:lnTo>
                      <a:pt x="38" y="148"/>
                    </a:lnTo>
                    <a:lnTo>
                      <a:pt x="38" y="147"/>
                    </a:lnTo>
                    <a:lnTo>
                      <a:pt x="37" y="143"/>
                    </a:lnTo>
                    <a:lnTo>
                      <a:pt x="38" y="141"/>
                    </a:lnTo>
                    <a:lnTo>
                      <a:pt x="41" y="136"/>
                    </a:lnTo>
                    <a:lnTo>
                      <a:pt x="38" y="131"/>
                    </a:lnTo>
                    <a:lnTo>
                      <a:pt x="41" y="123"/>
                    </a:lnTo>
                    <a:lnTo>
                      <a:pt x="38" y="116"/>
                    </a:lnTo>
                    <a:lnTo>
                      <a:pt x="41" y="113"/>
                    </a:lnTo>
                    <a:lnTo>
                      <a:pt x="42" y="106"/>
                    </a:lnTo>
                    <a:lnTo>
                      <a:pt x="41" y="102"/>
                    </a:lnTo>
                    <a:lnTo>
                      <a:pt x="35" y="98"/>
                    </a:lnTo>
                    <a:lnTo>
                      <a:pt x="35" y="95"/>
                    </a:lnTo>
                    <a:lnTo>
                      <a:pt x="32" y="91"/>
                    </a:lnTo>
                    <a:lnTo>
                      <a:pt x="26" y="89"/>
                    </a:lnTo>
                    <a:lnTo>
                      <a:pt x="18" y="88"/>
                    </a:lnTo>
                    <a:lnTo>
                      <a:pt x="16" y="83"/>
                    </a:lnTo>
                    <a:lnTo>
                      <a:pt x="10" y="78"/>
                    </a:lnTo>
                    <a:lnTo>
                      <a:pt x="10" y="74"/>
                    </a:lnTo>
                    <a:lnTo>
                      <a:pt x="10" y="69"/>
                    </a:lnTo>
                    <a:lnTo>
                      <a:pt x="9" y="69"/>
                    </a:lnTo>
                    <a:lnTo>
                      <a:pt x="6" y="64"/>
                    </a:lnTo>
                    <a:lnTo>
                      <a:pt x="3" y="63"/>
                    </a:lnTo>
                    <a:lnTo>
                      <a:pt x="1" y="60"/>
                    </a:lnTo>
                    <a:lnTo>
                      <a:pt x="4" y="59"/>
                    </a:lnTo>
                    <a:lnTo>
                      <a:pt x="4" y="51"/>
                    </a:lnTo>
                    <a:lnTo>
                      <a:pt x="3" y="49"/>
                    </a:lnTo>
                    <a:lnTo>
                      <a:pt x="0" y="44"/>
                    </a:lnTo>
                    <a:lnTo>
                      <a:pt x="3" y="41"/>
                    </a:lnTo>
                    <a:lnTo>
                      <a:pt x="9" y="29"/>
                    </a:lnTo>
                    <a:lnTo>
                      <a:pt x="9" y="24"/>
                    </a:lnTo>
                    <a:lnTo>
                      <a:pt x="12" y="18"/>
                    </a:lnTo>
                    <a:lnTo>
                      <a:pt x="12" y="16"/>
                    </a:lnTo>
                    <a:lnTo>
                      <a:pt x="13" y="9"/>
                    </a:lnTo>
                  </a:path>
                </a:pathLst>
              </a:custGeom>
              <a:solidFill>
                <a:srgbClr val="008000"/>
              </a:solidFill>
              <a:ln w="12700" cap="rnd">
                <a:solidFill>
                  <a:srgbClr val="000000"/>
                </a:solidFill>
                <a:round/>
                <a:headEnd/>
                <a:tailEnd/>
              </a:ln>
            </p:spPr>
            <p:txBody>
              <a:bodyPr/>
              <a:lstStyle/>
              <a:p>
                <a:endParaRPr lang="en-US"/>
              </a:p>
            </p:txBody>
          </p:sp>
        </p:grpSp>
        <p:grpSp>
          <p:nvGrpSpPr>
            <p:cNvPr id="14" name="Group 98"/>
            <p:cNvGrpSpPr>
              <a:grpSpLocks/>
            </p:cNvGrpSpPr>
            <p:nvPr/>
          </p:nvGrpSpPr>
          <p:grpSpPr bwMode="auto">
            <a:xfrm>
              <a:off x="3888" y="2605"/>
              <a:ext cx="1726" cy="460"/>
              <a:chOff x="3888" y="2605"/>
              <a:chExt cx="1726" cy="460"/>
            </a:xfrm>
          </p:grpSpPr>
          <p:sp>
            <p:nvSpPr>
              <p:cNvPr id="6536" name="Rectangle 99"/>
              <p:cNvSpPr>
                <a:spLocks noChangeArrowheads="1"/>
              </p:cNvSpPr>
              <p:nvPr/>
            </p:nvSpPr>
            <p:spPr bwMode="auto">
              <a:xfrm>
                <a:off x="3896" y="2605"/>
                <a:ext cx="1718" cy="460"/>
              </a:xfrm>
              <a:prstGeom prst="rect">
                <a:avLst/>
              </a:prstGeom>
              <a:noFill/>
              <a:ln w="9525">
                <a:noFill/>
                <a:miter lim="800000"/>
                <a:headEnd/>
                <a:tailEnd/>
              </a:ln>
            </p:spPr>
            <p:txBody>
              <a:bodyPr wrap="none" lIns="92075" tIns="46038" rIns="92075" bIns="46038">
                <a:spAutoFit/>
              </a:bodyPr>
              <a:lstStyle/>
              <a:p>
                <a:r>
                  <a:rPr lang="en-US" sz="1400">
                    <a:latin typeface="Arial" pitchFamily="34" charset="0"/>
                  </a:rPr>
                  <a:t>Regulatory Affairs</a:t>
                </a:r>
              </a:p>
              <a:p>
                <a:r>
                  <a:rPr lang="en-US" sz="1400">
                    <a:latin typeface="Arial" pitchFamily="34" charset="0"/>
                  </a:rPr>
                  <a:t>Project Planning &amp; Management</a:t>
                </a:r>
              </a:p>
              <a:p>
                <a:r>
                  <a:rPr lang="en-US" sz="1400">
                    <a:latin typeface="Arial" pitchFamily="34" charset="0"/>
                  </a:rPr>
                  <a:t>Marketing</a:t>
                </a:r>
              </a:p>
            </p:txBody>
          </p:sp>
          <p:sp>
            <p:nvSpPr>
              <p:cNvPr id="6537" name="Rectangle 100"/>
              <p:cNvSpPr>
                <a:spLocks noChangeArrowheads="1"/>
              </p:cNvSpPr>
              <p:nvPr/>
            </p:nvSpPr>
            <p:spPr bwMode="auto">
              <a:xfrm>
                <a:off x="3888" y="2678"/>
                <a:ext cx="116" cy="190"/>
              </a:xfrm>
              <a:prstGeom prst="rect">
                <a:avLst/>
              </a:prstGeom>
              <a:noFill/>
              <a:ln w="9525">
                <a:noFill/>
                <a:miter lim="800000"/>
                <a:headEnd/>
                <a:tailEnd/>
              </a:ln>
            </p:spPr>
            <p:txBody>
              <a:bodyPr wrap="none" lIns="90488" tIns="44450" rIns="90488" bIns="44450" anchor="ctr"/>
              <a:lstStyle/>
              <a:p>
                <a:pPr>
                  <a:spcBef>
                    <a:spcPct val="50000"/>
                  </a:spcBef>
                </a:pPr>
                <a:endParaRPr lang="en-US" sz="2400"/>
              </a:p>
            </p:txBody>
          </p:sp>
          <p:sp>
            <p:nvSpPr>
              <p:cNvPr id="6538" name="Rectangle 101"/>
              <p:cNvSpPr>
                <a:spLocks noChangeArrowheads="1"/>
              </p:cNvSpPr>
              <p:nvPr/>
            </p:nvSpPr>
            <p:spPr bwMode="auto">
              <a:xfrm>
                <a:off x="3888" y="2758"/>
                <a:ext cx="116" cy="190"/>
              </a:xfrm>
              <a:prstGeom prst="rect">
                <a:avLst/>
              </a:prstGeom>
              <a:noFill/>
              <a:ln w="9525">
                <a:noFill/>
                <a:miter lim="800000"/>
                <a:headEnd/>
                <a:tailEnd/>
              </a:ln>
            </p:spPr>
            <p:txBody>
              <a:bodyPr wrap="none" lIns="90488" tIns="44450" rIns="90488" bIns="44450" anchor="ctr"/>
              <a:lstStyle/>
              <a:p>
                <a:pPr>
                  <a:spcBef>
                    <a:spcPct val="50000"/>
                  </a:spcBef>
                </a:pPr>
                <a:endParaRPr lang="en-US" sz="2400"/>
              </a:p>
            </p:txBody>
          </p:sp>
        </p:grpSp>
      </p:grpSp>
      <p:grpSp>
        <p:nvGrpSpPr>
          <p:cNvPr id="15" name="Group 112"/>
          <p:cNvGrpSpPr>
            <a:grpSpLocks/>
          </p:cNvGrpSpPr>
          <p:nvPr/>
        </p:nvGrpSpPr>
        <p:grpSpPr bwMode="auto">
          <a:xfrm>
            <a:off x="5449888" y="974725"/>
            <a:ext cx="3457575" cy="2095500"/>
            <a:chOff x="3289" y="614"/>
            <a:chExt cx="2178" cy="1320"/>
          </a:xfrm>
        </p:grpSpPr>
        <p:grpSp>
          <p:nvGrpSpPr>
            <p:cNvPr id="16" name="Group 404"/>
            <p:cNvGrpSpPr>
              <a:grpSpLocks/>
            </p:cNvGrpSpPr>
            <p:nvPr/>
          </p:nvGrpSpPr>
          <p:grpSpPr bwMode="auto">
            <a:xfrm>
              <a:off x="3839" y="944"/>
              <a:ext cx="1628" cy="749"/>
              <a:chOff x="3839" y="944"/>
              <a:chExt cx="1628" cy="749"/>
            </a:xfrm>
          </p:grpSpPr>
          <p:sp>
            <p:nvSpPr>
              <p:cNvPr id="6458" name="Freeform 405"/>
              <p:cNvSpPr>
                <a:spLocks/>
              </p:cNvSpPr>
              <p:nvPr/>
            </p:nvSpPr>
            <p:spPr bwMode="auto">
              <a:xfrm>
                <a:off x="5050" y="944"/>
                <a:ext cx="62" cy="598"/>
              </a:xfrm>
              <a:custGeom>
                <a:avLst/>
                <a:gdLst>
                  <a:gd name="T0" fmla="*/ 14 w 62"/>
                  <a:gd name="T1" fmla="*/ 0 h 598"/>
                  <a:gd name="T2" fmla="*/ 14 w 62"/>
                  <a:gd name="T3" fmla="*/ 95 h 598"/>
                  <a:gd name="T4" fmla="*/ 10 w 62"/>
                  <a:gd name="T5" fmla="*/ 95 h 598"/>
                  <a:gd name="T6" fmla="*/ 10 w 62"/>
                  <a:gd name="T7" fmla="*/ 189 h 598"/>
                  <a:gd name="T8" fmla="*/ 5 w 62"/>
                  <a:gd name="T9" fmla="*/ 189 h 598"/>
                  <a:gd name="T10" fmla="*/ 5 w 62"/>
                  <a:gd name="T11" fmla="*/ 279 h 598"/>
                  <a:gd name="T12" fmla="*/ 2 w 62"/>
                  <a:gd name="T13" fmla="*/ 279 h 598"/>
                  <a:gd name="T14" fmla="*/ 2 w 62"/>
                  <a:gd name="T15" fmla="*/ 399 h 598"/>
                  <a:gd name="T16" fmla="*/ 0 w 62"/>
                  <a:gd name="T17" fmla="*/ 399 h 598"/>
                  <a:gd name="T18" fmla="*/ 0 w 62"/>
                  <a:gd name="T19" fmla="*/ 597 h 598"/>
                  <a:gd name="T20" fmla="*/ 32 w 62"/>
                  <a:gd name="T21" fmla="*/ 597 h 598"/>
                  <a:gd name="T22" fmla="*/ 61 w 62"/>
                  <a:gd name="T23" fmla="*/ 397 h 598"/>
                  <a:gd name="T24" fmla="*/ 61 w 62"/>
                  <a:gd name="T25" fmla="*/ 277 h 598"/>
                  <a:gd name="T26" fmla="*/ 57 w 62"/>
                  <a:gd name="T27" fmla="*/ 277 h 598"/>
                  <a:gd name="T28" fmla="*/ 57 w 62"/>
                  <a:gd name="T29" fmla="*/ 189 h 598"/>
                  <a:gd name="T30" fmla="*/ 52 w 62"/>
                  <a:gd name="T31" fmla="*/ 189 h 598"/>
                  <a:gd name="T32" fmla="*/ 52 w 62"/>
                  <a:gd name="T33" fmla="*/ 95 h 598"/>
                  <a:gd name="T34" fmla="*/ 47 w 62"/>
                  <a:gd name="T35" fmla="*/ 95 h 598"/>
                  <a:gd name="T36" fmla="*/ 47 w 62"/>
                  <a:gd name="T37" fmla="*/ 0 h 598"/>
                  <a:gd name="T38" fmla="*/ 14 w 62"/>
                  <a:gd name="T39" fmla="*/ 0 h 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598"/>
                  <a:gd name="T62" fmla="*/ 62 w 62"/>
                  <a:gd name="T63" fmla="*/ 598 h 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598">
                    <a:moveTo>
                      <a:pt x="14" y="0"/>
                    </a:moveTo>
                    <a:lnTo>
                      <a:pt x="14" y="95"/>
                    </a:lnTo>
                    <a:lnTo>
                      <a:pt x="10" y="95"/>
                    </a:lnTo>
                    <a:lnTo>
                      <a:pt x="10" y="189"/>
                    </a:lnTo>
                    <a:lnTo>
                      <a:pt x="5" y="189"/>
                    </a:lnTo>
                    <a:lnTo>
                      <a:pt x="5" y="279"/>
                    </a:lnTo>
                    <a:lnTo>
                      <a:pt x="2" y="279"/>
                    </a:lnTo>
                    <a:lnTo>
                      <a:pt x="2" y="399"/>
                    </a:lnTo>
                    <a:lnTo>
                      <a:pt x="0" y="399"/>
                    </a:lnTo>
                    <a:lnTo>
                      <a:pt x="0" y="597"/>
                    </a:lnTo>
                    <a:lnTo>
                      <a:pt x="32" y="597"/>
                    </a:lnTo>
                    <a:lnTo>
                      <a:pt x="61" y="397"/>
                    </a:lnTo>
                    <a:lnTo>
                      <a:pt x="61" y="277"/>
                    </a:lnTo>
                    <a:lnTo>
                      <a:pt x="57" y="277"/>
                    </a:lnTo>
                    <a:lnTo>
                      <a:pt x="57" y="189"/>
                    </a:lnTo>
                    <a:lnTo>
                      <a:pt x="52" y="189"/>
                    </a:lnTo>
                    <a:lnTo>
                      <a:pt x="52" y="95"/>
                    </a:lnTo>
                    <a:lnTo>
                      <a:pt x="47" y="95"/>
                    </a:lnTo>
                    <a:lnTo>
                      <a:pt x="47" y="0"/>
                    </a:lnTo>
                    <a:lnTo>
                      <a:pt x="14" y="0"/>
                    </a:lnTo>
                  </a:path>
                </a:pathLst>
              </a:custGeom>
              <a:solidFill>
                <a:srgbClr val="808080"/>
              </a:solidFill>
              <a:ln w="12700" cap="rnd">
                <a:solidFill>
                  <a:srgbClr val="000000"/>
                </a:solidFill>
                <a:round/>
                <a:headEnd/>
                <a:tailEnd/>
              </a:ln>
            </p:spPr>
            <p:txBody>
              <a:bodyPr/>
              <a:lstStyle/>
              <a:p>
                <a:endParaRPr lang="en-US"/>
              </a:p>
            </p:txBody>
          </p:sp>
          <p:sp>
            <p:nvSpPr>
              <p:cNvPr id="6459" name="Freeform 406"/>
              <p:cNvSpPr>
                <a:spLocks/>
              </p:cNvSpPr>
              <p:nvPr/>
            </p:nvSpPr>
            <p:spPr bwMode="auto">
              <a:xfrm>
                <a:off x="5161" y="944"/>
                <a:ext cx="65" cy="598"/>
              </a:xfrm>
              <a:custGeom>
                <a:avLst/>
                <a:gdLst>
                  <a:gd name="T0" fmla="*/ 16 w 65"/>
                  <a:gd name="T1" fmla="*/ 0 h 598"/>
                  <a:gd name="T2" fmla="*/ 16 w 65"/>
                  <a:gd name="T3" fmla="*/ 95 h 598"/>
                  <a:gd name="T4" fmla="*/ 10 w 65"/>
                  <a:gd name="T5" fmla="*/ 95 h 598"/>
                  <a:gd name="T6" fmla="*/ 10 w 65"/>
                  <a:gd name="T7" fmla="*/ 189 h 598"/>
                  <a:gd name="T8" fmla="*/ 6 w 65"/>
                  <a:gd name="T9" fmla="*/ 189 h 598"/>
                  <a:gd name="T10" fmla="*/ 6 w 65"/>
                  <a:gd name="T11" fmla="*/ 279 h 598"/>
                  <a:gd name="T12" fmla="*/ 2 w 65"/>
                  <a:gd name="T13" fmla="*/ 279 h 598"/>
                  <a:gd name="T14" fmla="*/ 2 w 65"/>
                  <a:gd name="T15" fmla="*/ 399 h 598"/>
                  <a:gd name="T16" fmla="*/ 0 w 65"/>
                  <a:gd name="T17" fmla="*/ 399 h 598"/>
                  <a:gd name="T18" fmla="*/ 0 w 65"/>
                  <a:gd name="T19" fmla="*/ 597 h 598"/>
                  <a:gd name="T20" fmla="*/ 64 w 65"/>
                  <a:gd name="T21" fmla="*/ 597 h 598"/>
                  <a:gd name="T22" fmla="*/ 64 w 65"/>
                  <a:gd name="T23" fmla="*/ 397 h 598"/>
                  <a:gd name="T24" fmla="*/ 60 w 65"/>
                  <a:gd name="T25" fmla="*/ 397 h 598"/>
                  <a:gd name="T26" fmla="*/ 60 w 65"/>
                  <a:gd name="T27" fmla="*/ 277 h 598"/>
                  <a:gd name="T28" fmla="*/ 57 w 65"/>
                  <a:gd name="T29" fmla="*/ 277 h 598"/>
                  <a:gd name="T30" fmla="*/ 57 w 65"/>
                  <a:gd name="T31" fmla="*/ 189 h 598"/>
                  <a:gd name="T32" fmla="*/ 53 w 65"/>
                  <a:gd name="T33" fmla="*/ 189 h 598"/>
                  <a:gd name="T34" fmla="*/ 53 w 65"/>
                  <a:gd name="T35" fmla="*/ 95 h 598"/>
                  <a:gd name="T36" fmla="*/ 48 w 65"/>
                  <a:gd name="T37" fmla="*/ 95 h 598"/>
                  <a:gd name="T38" fmla="*/ 48 w 65"/>
                  <a:gd name="T39" fmla="*/ 0 h 598"/>
                  <a:gd name="T40" fmla="*/ 16 w 65"/>
                  <a:gd name="T41" fmla="*/ 0 h 5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598"/>
                  <a:gd name="T65" fmla="*/ 65 w 65"/>
                  <a:gd name="T66" fmla="*/ 598 h 5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598">
                    <a:moveTo>
                      <a:pt x="16" y="0"/>
                    </a:moveTo>
                    <a:lnTo>
                      <a:pt x="16" y="95"/>
                    </a:lnTo>
                    <a:lnTo>
                      <a:pt x="10" y="95"/>
                    </a:lnTo>
                    <a:lnTo>
                      <a:pt x="10" y="189"/>
                    </a:lnTo>
                    <a:lnTo>
                      <a:pt x="6" y="189"/>
                    </a:lnTo>
                    <a:lnTo>
                      <a:pt x="6" y="279"/>
                    </a:lnTo>
                    <a:lnTo>
                      <a:pt x="2" y="279"/>
                    </a:lnTo>
                    <a:lnTo>
                      <a:pt x="2" y="399"/>
                    </a:lnTo>
                    <a:lnTo>
                      <a:pt x="0" y="399"/>
                    </a:lnTo>
                    <a:lnTo>
                      <a:pt x="0" y="597"/>
                    </a:lnTo>
                    <a:lnTo>
                      <a:pt x="64" y="597"/>
                    </a:lnTo>
                    <a:lnTo>
                      <a:pt x="64" y="397"/>
                    </a:lnTo>
                    <a:lnTo>
                      <a:pt x="60" y="397"/>
                    </a:lnTo>
                    <a:lnTo>
                      <a:pt x="60" y="277"/>
                    </a:lnTo>
                    <a:lnTo>
                      <a:pt x="57" y="277"/>
                    </a:lnTo>
                    <a:lnTo>
                      <a:pt x="57" y="189"/>
                    </a:lnTo>
                    <a:lnTo>
                      <a:pt x="53" y="189"/>
                    </a:lnTo>
                    <a:lnTo>
                      <a:pt x="53" y="95"/>
                    </a:lnTo>
                    <a:lnTo>
                      <a:pt x="48" y="95"/>
                    </a:lnTo>
                    <a:lnTo>
                      <a:pt x="48" y="0"/>
                    </a:lnTo>
                    <a:lnTo>
                      <a:pt x="16" y="0"/>
                    </a:lnTo>
                  </a:path>
                </a:pathLst>
              </a:custGeom>
              <a:solidFill>
                <a:srgbClr val="808080"/>
              </a:solidFill>
              <a:ln w="12700" cap="rnd">
                <a:solidFill>
                  <a:srgbClr val="000000"/>
                </a:solidFill>
                <a:round/>
                <a:headEnd/>
                <a:tailEnd/>
              </a:ln>
            </p:spPr>
            <p:txBody>
              <a:bodyPr/>
              <a:lstStyle/>
              <a:p>
                <a:endParaRPr lang="en-US"/>
              </a:p>
            </p:txBody>
          </p:sp>
          <p:sp>
            <p:nvSpPr>
              <p:cNvPr id="6460" name="Rectangle 407"/>
              <p:cNvSpPr>
                <a:spLocks noChangeArrowheads="1"/>
              </p:cNvSpPr>
              <p:nvPr/>
            </p:nvSpPr>
            <p:spPr bwMode="auto">
              <a:xfrm>
                <a:off x="5280" y="1427"/>
                <a:ext cx="37" cy="14"/>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61" name="Rectangle 408"/>
              <p:cNvSpPr>
                <a:spLocks noChangeArrowheads="1"/>
              </p:cNvSpPr>
              <p:nvPr/>
            </p:nvSpPr>
            <p:spPr bwMode="auto">
              <a:xfrm>
                <a:off x="5264" y="1447"/>
                <a:ext cx="68" cy="89"/>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62" name="Rectangle 409"/>
              <p:cNvSpPr>
                <a:spLocks noChangeArrowheads="1"/>
              </p:cNvSpPr>
              <p:nvPr/>
            </p:nvSpPr>
            <p:spPr bwMode="auto">
              <a:xfrm>
                <a:off x="5201" y="1559"/>
                <a:ext cx="256" cy="111"/>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63" name="Rectangle 410"/>
              <p:cNvSpPr>
                <a:spLocks noChangeArrowheads="1"/>
              </p:cNvSpPr>
              <p:nvPr/>
            </p:nvSpPr>
            <p:spPr bwMode="auto">
              <a:xfrm>
                <a:off x="5191" y="1544"/>
                <a:ext cx="276" cy="7"/>
              </a:xfrm>
              <a:prstGeom prst="rect">
                <a:avLst/>
              </a:prstGeom>
              <a:solidFill>
                <a:srgbClr val="C0C0C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64" name="Rectangle 411"/>
              <p:cNvSpPr>
                <a:spLocks noChangeArrowheads="1"/>
              </p:cNvSpPr>
              <p:nvPr/>
            </p:nvSpPr>
            <p:spPr bwMode="auto">
              <a:xfrm>
                <a:off x="5224" y="1578"/>
                <a:ext cx="42" cy="68"/>
              </a:xfrm>
              <a:prstGeom prst="rect">
                <a:avLst/>
              </a:prstGeom>
              <a:solidFill>
                <a:srgbClr val="C0C0C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65" name="Rectangle 412"/>
              <p:cNvSpPr>
                <a:spLocks noChangeArrowheads="1"/>
              </p:cNvSpPr>
              <p:nvPr/>
            </p:nvSpPr>
            <p:spPr bwMode="auto">
              <a:xfrm>
                <a:off x="5387" y="1578"/>
                <a:ext cx="43" cy="68"/>
              </a:xfrm>
              <a:prstGeom prst="rect">
                <a:avLst/>
              </a:prstGeom>
              <a:solidFill>
                <a:srgbClr val="C0C0C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66" name="Rectangle 413"/>
              <p:cNvSpPr>
                <a:spLocks noChangeArrowheads="1"/>
              </p:cNvSpPr>
              <p:nvPr/>
            </p:nvSpPr>
            <p:spPr bwMode="auto">
              <a:xfrm>
                <a:off x="5306" y="1578"/>
                <a:ext cx="43" cy="68"/>
              </a:xfrm>
              <a:prstGeom prst="rect">
                <a:avLst/>
              </a:prstGeom>
              <a:solidFill>
                <a:srgbClr val="C0C0C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67" name="Rectangle 414"/>
              <p:cNvSpPr>
                <a:spLocks noChangeArrowheads="1"/>
              </p:cNvSpPr>
              <p:nvPr/>
            </p:nvSpPr>
            <p:spPr bwMode="auto">
              <a:xfrm>
                <a:off x="4007" y="1501"/>
                <a:ext cx="74" cy="35"/>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68" name="Rectangle 415"/>
              <p:cNvSpPr>
                <a:spLocks noChangeArrowheads="1"/>
              </p:cNvSpPr>
              <p:nvPr/>
            </p:nvSpPr>
            <p:spPr bwMode="auto">
              <a:xfrm>
                <a:off x="3848" y="1560"/>
                <a:ext cx="256" cy="111"/>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69" name="Rectangle 416"/>
              <p:cNvSpPr>
                <a:spLocks noChangeArrowheads="1"/>
              </p:cNvSpPr>
              <p:nvPr/>
            </p:nvSpPr>
            <p:spPr bwMode="auto">
              <a:xfrm>
                <a:off x="3839" y="1545"/>
                <a:ext cx="275" cy="7"/>
              </a:xfrm>
              <a:prstGeom prst="rect">
                <a:avLst/>
              </a:prstGeom>
              <a:solidFill>
                <a:srgbClr val="C0C0C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70" name="Rectangle 417"/>
              <p:cNvSpPr>
                <a:spLocks noChangeArrowheads="1"/>
              </p:cNvSpPr>
              <p:nvPr/>
            </p:nvSpPr>
            <p:spPr bwMode="auto">
              <a:xfrm>
                <a:off x="4032" y="1579"/>
                <a:ext cx="50" cy="70"/>
              </a:xfrm>
              <a:prstGeom prst="rect">
                <a:avLst/>
              </a:prstGeom>
              <a:solidFill>
                <a:srgbClr val="C0C0C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71" name="Rectangle 418"/>
              <p:cNvSpPr>
                <a:spLocks noChangeArrowheads="1"/>
              </p:cNvSpPr>
              <p:nvPr/>
            </p:nvSpPr>
            <p:spPr bwMode="auto">
              <a:xfrm>
                <a:off x="3867" y="1579"/>
                <a:ext cx="52" cy="70"/>
              </a:xfrm>
              <a:prstGeom prst="rect">
                <a:avLst/>
              </a:prstGeom>
              <a:solidFill>
                <a:srgbClr val="C0C0C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72" name="Rectangle 419"/>
              <p:cNvSpPr>
                <a:spLocks noChangeArrowheads="1"/>
              </p:cNvSpPr>
              <p:nvPr/>
            </p:nvSpPr>
            <p:spPr bwMode="auto">
              <a:xfrm>
                <a:off x="3949" y="1579"/>
                <a:ext cx="53" cy="70"/>
              </a:xfrm>
              <a:prstGeom prst="rect">
                <a:avLst/>
              </a:prstGeom>
              <a:solidFill>
                <a:srgbClr val="C0C0C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73" name="Rectangle 420"/>
              <p:cNvSpPr>
                <a:spLocks noChangeArrowheads="1"/>
              </p:cNvSpPr>
              <p:nvPr/>
            </p:nvSpPr>
            <p:spPr bwMode="auto">
              <a:xfrm>
                <a:off x="4108" y="1340"/>
                <a:ext cx="1080" cy="353"/>
              </a:xfrm>
              <a:prstGeom prst="rect">
                <a:avLst/>
              </a:prstGeom>
              <a:solidFill>
                <a:srgbClr val="C0C0C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74" name="Rectangle 421"/>
              <p:cNvSpPr>
                <a:spLocks noChangeArrowheads="1"/>
              </p:cNvSpPr>
              <p:nvPr/>
            </p:nvSpPr>
            <p:spPr bwMode="auto">
              <a:xfrm>
                <a:off x="4380" y="1280"/>
                <a:ext cx="68" cy="31"/>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75" name="Rectangle 422"/>
              <p:cNvSpPr>
                <a:spLocks noChangeArrowheads="1"/>
              </p:cNvSpPr>
              <p:nvPr/>
            </p:nvSpPr>
            <p:spPr bwMode="auto">
              <a:xfrm>
                <a:off x="4579" y="1269"/>
                <a:ext cx="96" cy="47"/>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76" name="Rectangle 423"/>
              <p:cNvSpPr>
                <a:spLocks noChangeArrowheads="1"/>
              </p:cNvSpPr>
              <p:nvPr/>
            </p:nvSpPr>
            <p:spPr bwMode="auto">
              <a:xfrm>
                <a:off x="4089" y="1322"/>
                <a:ext cx="1116" cy="15"/>
              </a:xfrm>
              <a:prstGeom prst="rect">
                <a:avLst/>
              </a:prstGeom>
              <a:solidFill>
                <a:srgbClr val="C0C0C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77" name="Rectangle 424"/>
              <p:cNvSpPr>
                <a:spLocks noChangeArrowheads="1"/>
              </p:cNvSpPr>
              <p:nvPr/>
            </p:nvSpPr>
            <p:spPr bwMode="auto">
              <a:xfrm>
                <a:off x="4108" y="1519"/>
                <a:ext cx="1080" cy="0"/>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78" name="Rectangle 425"/>
              <p:cNvSpPr>
                <a:spLocks noChangeArrowheads="1"/>
              </p:cNvSpPr>
              <p:nvPr/>
            </p:nvSpPr>
            <p:spPr bwMode="auto">
              <a:xfrm>
                <a:off x="4286" y="1553"/>
                <a:ext cx="107" cy="95"/>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79" name="Rectangle 426"/>
              <p:cNvSpPr>
                <a:spLocks noChangeArrowheads="1"/>
              </p:cNvSpPr>
              <p:nvPr/>
            </p:nvSpPr>
            <p:spPr bwMode="auto">
              <a:xfrm flipV="1">
                <a:off x="4279" y="1660"/>
                <a:ext cx="119"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480" name="Line 427"/>
              <p:cNvSpPr>
                <a:spLocks noChangeShapeType="1"/>
              </p:cNvSpPr>
              <p:nvPr/>
            </p:nvSpPr>
            <p:spPr bwMode="auto">
              <a:xfrm>
                <a:off x="4338" y="1545"/>
                <a:ext cx="0" cy="10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81" name="Line 428"/>
              <p:cNvSpPr>
                <a:spLocks noChangeShapeType="1"/>
              </p:cNvSpPr>
              <p:nvPr/>
            </p:nvSpPr>
            <p:spPr bwMode="auto">
              <a:xfrm>
                <a:off x="4280" y="1600"/>
                <a:ext cx="11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82" name="Rectangle 429"/>
              <p:cNvSpPr>
                <a:spLocks noChangeArrowheads="1"/>
              </p:cNvSpPr>
              <p:nvPr/>
            </p:nvSpPr>
            <p:spPr bwMode="auto">
              <a:xfrm>
                <a:off x="4437" y="1553"/>
                <a:ext cx="108" cy="95"/>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83" name="Rectangle 430"/>
              <p:cNvSpPr>
                <a:spLocks noChangeArrowheads="1"/>
              </p:cNvSpPr>
              <p:nvPr/>
            </p:nvSpPr>
            <p:spPr bwMode="auto">
              <a:xfrm flipV="1">
                <a:off x="4429" y="1660"/>
                <a:ext cx="122"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484" name="Line 431"/>
              <p:cNvSpPr>
                <a:spLocks noChangeShapeType="1"/>
              </p:cNvSpPr>
              <p:nvPr/>
            </p:nvSpPr>
            <p:spPr bwMode="auto">
              <a:xfrm>
                <a:off x="4490" y="1545"/>
                <a:ext cx="0" cy="10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85" name="Line 432"/>
              <p:cNvSpPr>
                <a:spLocks noChangeShapeType="1"/>
              </p:cNvSpPr>
              <p:nvPr/>
            </p:nvSpPr>
            <p:spPr bwMode="auto">
              <a:xfrm>
                <a:off x="4432" y="1600"/>
                <a:ext cx="12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86" name="Rectangle 433"/>
              <p:cNvSpPr>
                <a:spLocks noChangeArrowheads="1"/>
              </p:cNvSpPr>
              <p:nvPr/>
            </p:nvSpPr>
            <p:spPr bwMode="auto">
              <a:xfrm>
                <a:off x="5037" y="1553"/>
                <a:ext cx="109" cy="95"/>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87" name="Rectangle 434"/>
              <p:cNvSpPr>
                <a:spLocks noChangeArrowheads="1"/>
              </p:cNvSpPr>
              <p:nvPr/>
            </p:nvSpPr>
            <p:spPr bwMode="auto">
              <a:xfrm flipV="1">
                <a:off x="5030" y="1660"/>
                <a:ext cx="122"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488" name="Line 435"/>
              <p:cNvSpPr>
                <a:spLocks noChangeShapeType="1"/>
              </p:cNvSpPr>
              <p:nvPr/>
            </p:nvSpPr>
            <p:spPr bwMode="auto">
              <a:xfrm>
                <a:off x="5090" y="1545"/>
                <a:ext cx="0" cy="10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89" name="Line 436"/>
              <p:cNvSpPr>
                <a:spLocks noChangeShapeType="1"/>
              </p:cNvSpPr>
              <p:nvPr/>
            </p:nvSpPr>
            <p:spPr bwMode="auto">
              <a:xfrm>
                <a:off x="5031" y="1600"/>
                <a:ext cx="12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90" name="Rectangle 437"/>
              <p:cNvSpPr>
                <a:spLocks noChangeArrowheads="1"/>
              </p:cNvSpPr>
              <p:nvPr/>
            </p:nvSpPr>
            <p:spPr bwMode="auto">
              <a:xfrm>
                <a:off x="4134" y="1553"/>
                <a:ext cx="109" cy="95"/>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91" name="Rectangle 438"/>
              <p:cNvSpPr>
                <a:spLocks noChangeArrowheads="1"/>
              </p:cNvSpPr>
              <p:nvPr/>
            </p:nvSpPr>
            <p:spPr bwMode="auto">
              <a:xfrm flipV="1">
                <a:off x="4127" y="1660"/>
                <a:ext cx="122"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492" name="Line 439"/>
              <p:cNvSpPr>
                <a:spLocks noChangeShapeType="1"/>
              </p:cNvSpPr>
              <p:nvPr/>
            </p:nvSpPr>
            <p:spPr bwMode="auto">
              <a:xfrm>
                <a:off x="4188" y="1545"/>
                <a:ext cx="0" cy="10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93" name="Line 440"/>
              <p:cNvSpPr>
                <a:spLocks noChangeShapeType="1"/>
              </p:cNvSpPr>
              <p:nvPr/>
            </p:nvSpPr>
            <p:spPr bwMode="auto">
              <a:xfrm>
                <a:off x="4127" y="1600"/>
                <a:ext cx="12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94" name="Rectangle 441"/>
              <p:cNvSpPr>
                <a:spLocks noChangeArrowheads="1"/>
              </p:cNvSpPr>
              <p:nvPr/>
            </p:nvSpPr>
            <p:spPr bwMode="auto">
              <a:xfrm>
                <a:off x="4591" y="1375"/>
                <a:ext cx="108" cy="94"/>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95" name="Rectangle 442"/>
              <p:cNvSpPr>
                <a:spLocks noChangeArrowheads="1"/>
              </p:cNvSpPr>
              <p:nvPr/>
            </p:nvSpPr>
            <p:spPr bwMode="auto">
              <a:xfrm flipV="1">
                <a:off x="4583" y="1483"/>
                <a:ext cx="122"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496" name="Line 443"/>
              <p:cNvSpPr>
                <a:spLocks noChangeShapeType="1"/>
              </p:cNvSpPr>
              <p:nvPr/>
            </p:nvSpPr>
            <p:spPr bwMode="auto">
              <a:xfrm>
                <a:off x="4644" y="1368"/>
                <a:ext cx="0" cy="10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97" name="Line 444"/>
              <p:cNvSpPr>
                <a:spLocks noChangeShapeType="1"/>
              </p:cNvSpPr>
              <p:nvPr/>
            </p:nvSpPr>
            <p:spPr bwMode="auto">
              <a:xfrm>
                <a:off x="4584" y="1422"/>
                <a:ext cx="12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98" name="Rectangle 445"/>
              <p:cNvSpPr>
                <a:spLocks noChangeArrowheads="1"/>
              </p:cNvSpPr>
              <p:nvPr/>
            </p:nvSpPr>
            <p:spPr bwMode="auto">
              <a:xfrm>
                <a:off x="4737" y="1553"/>
                <a:ext cx="109" cy="95"/>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499" name="Rectangle 446"/>
              <p:cNvSpPr>
                <a:spLocks noChangeArrowheads="1"/>
              </p:cNvSpPr>
              <p:nvPr/>
            </p:nvSpPr>
            <p:spPr bwMode="auto">
              <a:xfrm flipV="1">
                <a:off x="4730" y="1660"/>
                <a:ext cx="122"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500" name="Line 447"/>
              <p:cNvSpPr>
                <a:spLocks noChangeShapeType="1"/>
              </p:cNvSpPr>
              <p:nvPr/>
            </p:nvSpPr>
            <p:spPr bwMode="auto">
              <a:xfrm>
                <a:off x="4790" y="1545"/>
                <a:ext cx="0" cy="10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01" name="Line 448"/>
              <p:cNvSpPr>
                <a:spLocks noChangeShapeType="1"/>
              </p:cNvSpPr>
              <p:nvPr/>
            </p:nvSpPr>
            <p:spPr bwMode="auto">
              <a:xfrm>
                <a:off x="4731" y="1600"/>
                <a:ext cx="12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02" name="Rectangle 449"/>
              <p:cNvSpPr>
                <a:spLocks noChangeArrowheads="1"/>
              </p:cNvSpPr>
              <p:nvPr/>
            </p:nvSpPr>
            <p:spPr bwMode="auto">
              <a:xfrm>
                <a:off x="4887" y="1553"/>
                <a:ext cx="109" cy="95"/>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503" name="Rectangle 450"/>
              <p:cNvSpPr>
                <a:spLocks noChangeArrowheads="1"/>
              </p:cNvSpPr>
              <p:nvPr/>
            </p:nvSpPr>
            <p:spPr bwMode="auto">
              <a:xfrm flipV="1">
                <a:off x="4879" y="1660"/>
                <a:ext cx="123"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504" name="Line 451"/>
              <p:cNvSpPr>
                <a:spLocks noChangeShapeType="1"/>
              </p:cNvSpPr>
              <p:nvPr/>
            </p:nvSpPr>
            <p:spPr bwMode="auto">
              <a:xfrm>
                <a:off x="4941" y="1545"/>
                <a:ext cx="0" cy="10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05" name="Line 452"/>
              <p:cNvSpPr>
                <a:spLocks noChangeShapeType="1"/>
              </p:cNvSpPr>
              <p:nvPr/>
            </p:nvSpPr>
            <p:spPr bwMode="auto">
              <a:xfrm>
                <a:off x="4880" y="1600"/>
                <a:ext cx="12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06" name="Rectangle 453"/>
              <p:cNvSpPr>
                <a:spLocks noChangeArrowheads="1"/>
              </p:cNvSpPr>
              <p:nvPr/>
            </p:nvSpPr>
            <p:spPr bwMode="auto">
              <a:xfrm>
                <a:off x="4288" y="1375"/>
                <a:ext cx="107" cy="94"/>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507" name="Rectangle 454"/>
              <p:cNvSpPr>
                <a:spLocks noChangeArrowheads="1"/>
              </p:cNvSpPr>
              <p:nvPr/>
            </p:nvSpPr>
            <p:spPr bwMode="auto">
              <a:xfrm flipV="1">
                <a:off x="4280" y="1483"/>
                <a:ext cx="120"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508" name="Line 455"/>
              <p:cNvSpPr>
                <a:spLocks noChangeShapeType="1"/>
              </p:cNvSpPr>
              <p:nvPr/>
            </p:nvSpPr>
            <p:spPr bwMode="auto">
              <a:xfrm>
                <a:off x="4342" y="1368"/>
                <a:ext cx="0" cy="10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09" name="Line 456"/>
              <p:cNvSpPr>
                <a:spLocks noChangeShapeType="1"/>
              </p:cNvSpPr>
              <p:nvPr/>
            </p:nvSpPr>
            <p:spPr bwMode="auto">
              <a:xfrm>
                <a:off x="4281" y="1422"/>
                <a:ext cx="11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10" name="Rectangle 457"/>
              <p:cNvSpPr>
                <a:spLocks noChangeArrowheads="1"/>
              </p:cNvSpPr>
              <p:nvPr/>
            </p:nvSpPr>
            <p:spPr bwMode="auto">
              <a:xfrm>
                <a:off x="4440" y="1375"/>
                <a:ext cx="107" cy="94"/>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511" name="Rectangle 458"/>
              <p:cNvSpPr>
                <a:spLocks noChangeArrowheads="1"/>
              </p:cNvSpPr>
              <p:nvPr/>
            </p:nvSpPr>
            <p:spPr bwMode="auto">
              <a:xfrm flipV="1">
                <a:off x="4433" y="1483"/>
                <a:ext cx="119"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512" name="Line 459"/>
              <p:cNvSpPr>
                <a:spLocks noChangeShapeType="1"/>
              </p:cNvSpPr>
              <p:nvPr/>
            </p:nvSpPr>
            <p:spPr bwMode="auto">
              <a:xfrm>
                <a:off x="4494" y="1368"/>
                <a:ext cx="0" cy="10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13" name="Line 460"/>
              <p:cNvSpPr>
                <a:spLocks noChangeShapeType="1"/>
              </p:cNvSpPr>
              <p:nvPr/>
            </p:nvSpPr>
            <p:spPr bwMode="auto">
              <a:xfrm>
                <a:off x="4432" y="1422"/>
                <a:ext cx="11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14" name="Rectangle 461"/>
              <p:cNvSpPr>
                <a:spLocks noChangeArrowheads="1"/>
              </p:cNvSpPr>
              <p:nvPr/>
            </p:nvSpPr>
            <p:spPr bwMode="auto">
              <a:xfrm>
                <a:off x="5039" y="1375"/>
                <a:ext cx="110" cy="94"/>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515" name="Rectangle 462"/>
              <p:cNvSpPr>
                <a:spLocks noChangeArrowheads="1"/>
              </p:cNvSpPr>
              <p:nvPr/>
            </p:nvSpPr>
            <p:spPr bwMode="auto">
              <a:xfrm flipV="1">
                <a:off x="5032" y="1483"/>
                <a:ext cx="122"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516" name="Line 463"/>
              <p:cNvSpPr>
                <a:spLocks noChangeShapeType="1"/>
              </p:cNvSpPr>
              <p:nvPr/>
            </p:nvSpPr>
            <p:spPr bwMode="auto">
              <a:xfrm>
                <a:off x="5093" y="1368"/>
                <a:ext cx="0" cy="10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17" name="Line 464"/>
              <p:cNvSpPr>
                <a:spLocks noChangeShapeType="1"/>
              </p:cNvSpPr>
              <p:nvPr/>
            </p:nvSpPr>
            <p:spPr bwMode="auto">
              <a:xfrm>
                <a:off x="5033" y="1422"/>
                <a:ext cx="11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18" name="Rectangle 465"/>
              <p:cNvSpPr>
                <a:spLocks noChangeArrowheads="1"/>
              </p:cNvSpPr>
              <p:nvPr/>
            </p:nvSpPr>
            <p:spPr bwMode="auto">
              <a:xfrm>
                <a:off x="4135" y="1375"/>
                <a:ext cx="110" cy="94"/>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519" name="Rectangle 466"/>
              <p:cNvSpPr>
                <a:spLocks noChangeArrowheads="1"/>
              </p:cNvSpPr>
              <p:nvPr/>
            </p:nvSpPr>
            <p:spPr bwMode="auto">
              <a:xfrm flipV="1">
                <a:off x="4129" y="1483"/>
                <a:ext cx="122"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520" name="Line 467"/>
              <p:cNvSpPr>
                <a:spLocks noChangeShapeType="1"/>
              </p:cNvSpPr>
              <p:nvPr/>
            </p:nvSpPr>
            <p:spPr bwMode="auto">
              <a:xfrm>
                <a:off x="4189" y="1368"/>
                <a:ext cx="0" cy="10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21" name="Line 468"/>
              <p:cNvSpPr>
                <a:spLocks noChangeShapeType="1"/>
              </p:cNvSpPr>
              <p:nvPr/>
            </p:nvSpPr>
            <p:spPr bwMode="auto">
              <a:xfrm>
                <a:off x="4130" y="1422"/>
                <a:ext cx="12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22" name="Rectangle 469"/>
              <p:cNvSpPr>
                <a:spLocks noChangeArrowheads="1"/>
              </p:cNvSpPr>
              <p:nvPr/>
            </p:nvSpPr>
            <p:spPr bwMode="auto">
              <a:xfrm>
                <a:off x="4739" y="1375"/>
                <a:ext cx="108" cy="94"/>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523" name="Rectangle 470"/>
              <p:cNvSpPr>
                <a:spLocks noChangeArrowheads="1"/>
              </p:cNvSpPr>
              <p:nvPr/>
            </p:nvSpPr>
            <p:spPr bwMode="auto">
              <a:xfrm flipV="1">
                <a:off x="4731" y="1483"/>
                <a:ext cx="122"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524" name="Line 471"/>
              <p:cNvSpPr>
                <a:spLocks noChangeShapeType="1"/>
              </p:cNvSpPr>
              <p:nvPr/>
            </p:nvSpPr>
            <p:spPr bwMode="auto">
              <a:xfrm>
                <a:off x="4793" y="1368"/>
                <a:ext cx="0" cy="10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25" name="Line 472"/>
              <p:cNvSpPr>
                <a:spLocks noChangeShapeType="1"/>
              </p:cNvSpPr>
              <p:nvPr/>
            </p:nvSpPr>
            <p:spPr bwMode="auto">
              <a:xfrm>
                <a:off x="4732" y="1422"/>
                <a:ext cx="12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26" name="Rectangle 473"/>
              <p:cNvSpPr>
                <a:spLocks noChangeArrowheads="1"/>
              </p:cNvSpPr>
              <p:nvPr/>
            </p:nvSpPr>
            <p:spPr bwMode="auto">
              <a:xfrm>
                <a:off x="4888" y="1375"/>
                <a:ext cx="110" cy="94"/>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527" name="Rectangle 474"/>
              <p:cNvSpPr>
                <a:spLocks noChangeArrowheads="1"/>
              </p:cNvSpPr>
              <p:nvPr/>
            </p:nvSpPr>
            <p:spPr bwMode="auto">
              <a:xfrm flipV="1">
                <a:off x="4882" y="1483"/>
                <a:ext cx="122" cy="1"/>
              </a:xfrm>
              <a:prstGeom prst="rect">
                <a:avLst/>
              </a:prstGeom>
              <a:solidFill>
                <a:srgbClr val="808080"/>
              </a:solidFill>
              <a:ln w="12700">
                <a:solidFill>
                  <a:schemeClr val="tx1"/>
                </a:solidFill>
                <a:miter lim="800000"/>
                <a:headEnd/>
                <a:tailEnd/>
              </a:ln>
            </p:spPr>
            <p:txBody>
              <a:bodyPr rot="10800000" wrap="none" lIns="90488" tIns="44450" rIns="90488" bIns="44450" anchor="ctr"/>
              <a:lstStyle/>
              <a:p>
                <a:pPr>
                  <a:spcBef>
                    <a:spcPct val="50000"/>
                  </a:spcBef>
                </a:pPr>
                <a:endParaRPr lang="en-US" sz="2400"/>
              </a:p>
            </p:txBody>
          </p:sp>
          <p:sp>
            <p:nvSpPr>
              <p:cNvPr id="6528" name="Line 475"/>
              <p:cNvSpPr>
                <a:spLocks noChangeShapeType="1"/>
              </p:cNvSpPr>
              <p:nvPr/>
            </p:nvSpPr>
            <p:spPr bwMode="auto">
              <a:xfrm>
                <a:off x="4942" y="1368"/>
                <a:ext cx="0" cy="10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29" name="Line 476"/>
              <p:cNvSpPr>
                <a:spLocks noChangeShapeType="1"/>
              </p:cNvSpPr>
              <p:nvPr/>
            </p:nvSpPr>
            <p:spPr bwMode="auto">
              <a:xfrm>
                <a:off x="4883" y="1422"/>
                <a:ext cx="12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530" name="Rectangle 477"/>
              <p:cNvSpPr>
                <a:spLocks noChangeArrowheads="1"/>
              </p:cNvSpPr>
              <p:nvPr/>
            </p:nvSpPr>
            <p:spPr bwMode="auto">
              <a:xfrm>
                <a:off x="4585" y="1542"/>
                <a:ext cx="114" cy="149"/>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531" name="Rectangle 478"/>
              <p:cNvSpPr>
                <a:spLocks noChangeArrowheads="1"/>
              </p:cNvSpPr>
              <p:nvPr/>
            </p:nvSpPr>
            <p:spPr bwMode="auto">
              <a:xfrm>
                <a:off x="4600" y="1560"/>
                <a:ext cx="84" cy="123"/>
              </a:xfrm>
              <a:prstGeom prst="rect">
                <a:avLst/>
              </a:prstGeom>
              <a:solidFill>
                <a:srgbClr val="808080"/>
              </a:solidFill>
              <a:ln w="12700">
                <a:solidFill>
                  <a:schemeClr val="tx1"/>
                </a:solidFill>
                <a:miter lim="800000"/>
                <a:headEnd/>
                <a:tailEnd/>
              </a:ln>
            </p:spPr>
            <p:txBody>
              <a:bodyPr wrap="none" lIns="90488" tIns="44450" rIns="90488" bIns="44450" anchor="ctr"/>
              <a:lstStyle/>
              <a:p>
                <a:pPr>
                  <a:spcBef>
                    <a:spcPct val="50000"/>
                  </a:spcBef>
                </a:pPr>
                <a:endParaRPr lang="en-US" sz="2400"/>
              </a:p>
            </p:txBody>
          </p:sp>
          <p:sp>
            <p:nvSpPr>
              <p:cNvPr id="6532" name="Oval 479"/>
              <p:cNvSpPr>
                <a:spLocks noChangeArrowheads="1"/>
              </p:cNvSpPr>
              <p:nvPr/>
            </p:nvSpPr>
            <p:spPr bwMode="auto">
              <a:xfrm flipV="1">
                <a:off x="4678" y="1626"/>
                <a:ext cx="0" cy="1"/>
              </a:xfrm>
              <a:prstGeom prst="ellipse">
                <a:avLst/>
              </a:prstGeom>
              <a:solidFill>
                <a:srgbClr val="C0C0C0"/>
              </a:solidFill>
              <a:ln w="12700">
                <a:solidFill>
                  <a:schemeClr val="tx1"/>
                </a:solidFill>
                <a:round/>
                <a:headEnd/>
                <a:tailEnd/>
              </a:ln>
            </p:spPr>
            <p:txBody>
              <a:bodyPr rot="10800000" wrap="none" lIns="90488" tIns="44450" rIns="90488" bIns="44450" anchor="ctr"/>
              <a:lstStyle/>
              <a:p>
                <a:pPr>
                  <a:spcBef>
                    <a:spcPct val="50000"/>
                  </a:spcBef>
                </a:pPr>
                <a:endParaRPr lang="en-US" sz="2400"/>
              </a:p>
            </p:txBody>
          </p:sp>
        </p:grpSp>
        <p:grpSp>
          <p:nvGrpSpPr>
            <p:cNvPr id="17" name="Group 45"/>
            <p:cNvGrpSpPr>
              <a:grpSpLocks/>
            </p:cNvGrpSpPr>
            <p:nvPr/>
          </p:nvGrpSpPr>
          <p:grpSpPr bwMode="auto">
            <a:xfrm>
              <a:off x="3289" y="768"/>
              <a:ext cx="631" cy="545"/>
              <a:chOff x="3289" y="768"/>
              <a:chExt cx="631" cy="545"/>
            </a:xfrm>
          </p:grpSpPr>
          <p:sp>
            <p:nvSpPr>
              <p:cNvPr id="6428" name="Freeform 46"/>
              <p:cNvSpPr>
                <a:spLocks/>
              </p:cNvSpPr>
              <p:nvPr/>
            </p:nvSpPr>
            <p:spPr bwMode="auto">
              <a:xfrm>
                <a:off x="3297" y="819"/>
                <a:ext cx="617" cy="490"/>
              </a:xfrm>
              <a:custGeom>
                <a:avLst/>
                <a:gdLst>
                  <a:gd name="T0" fmla="*/ 0 w 617"/>
                  <a:gd name="T1" fmla="*/ 170 h 490"/>
                  <a:gd name="T2" fmla="*/ 67 w 617"/>
                  <a:gd name="T3" fmla="*/ 157 h 490"/>
                  <a:gd name="T4" fmla="*/ 136 w 617"/>
                  <a:gd name="T5" fmla="*/ 156 h 490"/>
                  <a:gd name="T6" fmla="*/ 203 w 617"/>
                  <a:gd name="T7" fmla="*/ 163 h 490"/>
                  <a:gd name="T8" fmla="*/ 248 w 617"/>
                  <a:gd name="T9" fmla="*/ 176 h 490"/>
                  <a:gd name="T10" fmla="*/ 246 w 617"/>
                  <a:gd name="T11" fmla="*/ 184 h 490"/>
                  <a:gd name="T12" fmla="*/ 232 w 617"/>
                  <a:gd name="T13" fmla="*/ 194 h 490"/>
                  <a:gd name="T14" fmla="*/ 236 w 617"/>
                  <a:gd name="T15" fmla="*/ 240 h 490"/>
                  <a:gd name="T16" fmla="*/ 282 w 617"/>
                  <a:gd name="T17" fmla="*/ 101 h 490"/>
                  <a:gd name="T18" fmla="*/ 283 w 617"/>
                  <a:gd name="T19" fmla="*/ 42 h 490"/>
                  <a:gd name="T20" fmla="*/ 273 w 617"/>
                  <a:gd name="T21" fmla="*/ 26 h 490"/>
                  <a:gd name="T22" fmla="*/ 273 w 617"/>
                  <a:gd name="T23" fmla="*/ 9 h 490"/>
                  <a:gd name="T24" fmla="*/ 293 w 617"/>
                  <a:gd name="T25" fmla="*/ 0 h 490"/>
                  <a:gd name="T26" fmla="*/ 377 w 617"/>
                  <a:gd name="T27" fmla="*/ 1 h 490"/>
                  <a:gd name="T28" fmla="*/ 396 w 617"/>
                  <a:gd name="T29" fmla="*/ 9 h 490"/>
                  <a:gd name="T30" fmla="*/ 399 w 617"/>
                  <a:gd name="T31" fmla="*/ 24 h 490"/>
                  <a:gd name="T32" fmla="*/ 391 w 617"/>
                  <a:gd name="T33" fmla="*/ 38 h 490"/>
                  <a:gd name="T34" fmla="*/ 385 w 617"/>
                  <a:gd name="T35" fmla="*/ 109 h 490"/>
                  <a:gd name="T36" fmla="*/ 435 w 617"/>
                  <a:gd name="T37" fmla="*/ 254 h 490"/>
                  <a:gd name="T38" fmla="*/ 450 w 617"/>
                  <a:gd name="T39" fmla="*/ 241 h 490"/>
                  <a:gd name="T40" fmla="*/ 452 w 617"/>
                  <a:gd name="T41" fmla="*/ 205 h 490"/>
                  <a:gd name="T42" fmla="*/ 450 w 617"/>
                  <a:gd name="T43" fmla="*/ 98 h 490"/>
                  <a:gd name="T44" fmla="*/ 442 w 617"/>
                  <a:gd name="T45" fmla="*/ 91 h 490"/>
                  <a:gd name="T46" fmla="*/ 441 w 617"/>
                  <a:gd name="T47" fmla="*/ 80 h 490"/>
                  <a:gd name="T48" fmla="*/ 450 w 617"/>
                  <a:gd name="T49" fmla="*/ 73 h 490"/>
                  <a:gd name="T50" fmla="*/ 481 w 617"/>
                  <a:gd name="T51" fmla="*/ 71 h 490"/>
                  <a:gd name="T52" fmla="*/ 509 w 617"/>
                  <a:gd name="T53" fmla="*/ 73 h 490"/>
                  <a:gd name="T54" fmla="*/ 530 w 617"/>
                  <a:gd name="T55" fmla="*/ 80 h 490"/>
                  <a:gd name="T56" fmla="*/ 533 w 617"/>
                  <a:gd name="T57" fmla="*/ 89 h 490"/>
                  <a:gd name="T58" fmla="*/ 523 w 617"/>
                  <a:gd name="T59" fmla="*/ 101 h 490"/>
                  <a:gd name="T60" fmla="*/ 523 w 617"/>
                  <a:gd name="T61" fmla="*/ 239 h 490"/>
                  <a:gd name="T62" fmla="*/ 535 w 617"/>
                  <a:gd name="T63" fmla="*/ 254 h 490"/>
                  <a:gd name="T64" fmla="*/ 576 w 617"/>
                  <a:gd name="T65" fmla="*/ 276 h 490"/>
                  <a:gd name="T66" fmla="*/ 603 w 617"/>
                  <a:gd name="T67" fmla="*/ 302 h 490"/>
                  <a:gd name="T68" fmla="*/ 609 w 617"/>
                  <a:gd name="T69" fmla="*/ 330 h 490"/>
                  <a:gd name="T70" fmla="*/ 616 w 617"/>
                  <a:gd name="T71" fmla="*/ 363 h 490"/>
                  <a:gd name="T72" fmla="*/ 612 w 617"/>
                  <a:gd name="T73" fmla="*/ 395 h 490"/>
                  <a:gd name="T74" fmla="*/ 599 w 617"/>
                  <a:gd name="T75" fmla="*/ 418 h 490"/>
                  <a:gd name="T76" fmla="*/ 577 w 617"/>
                  <a:gd name="T77" fmla="*/ 436 h 490"/>
                  <a:gd name="T78" fmla="*/ 547 w 617"/>
                  <a:gd name="T79" fmla="*/ 451 h 490"/>
                  <a:gd name="T80" fmla="*/ 479 w 617"/>
                  <a:gd name="T81" fmla="*/ 453 h 490"/>
                  <a:gd name="T82" fmla="*/ 458 w 617"/>
                  <a:gd name="T83" fmla="*/ 472 h 490"/>
                  <a:gd name="T84" fmla="*/ 417 w 617"/>
                  <a:gd name="T85" fmla="*/ 485 h 490"/>
                  <a:gd name="T86" fmla="*/ 361 w 617"/>
                  <a:gd name="T87" fmla="*/ 489 h 490"/>
                  <a:gd name="T88" fmla="*/ 246 w 617"/>
                  <a:gd name="T89" fmla="*/ 488 h 490"/>
                  <a:gd name="T90" fmla="*/ 209 w 617"/>
                  <a:gd name="T91" fmla="*/ 479 h 490"/>
                  <a:gd name="T92" fmla="*/ 184 w 617"/>
                  <a:gd name="T93" fmla="*/ 453 h 490"/>
                  <a:gd name="T94" fmla="*/ 51 w 617"/>
                  <a:gd name="T95" fmla="*/ 453 h 490"/>
                  <a:gd name="T96" fmla="*/ 27 w 617"/>
                  <a:gd name="T97" fmla="*/ 453 h 490"/>
                  <a:gd name="T98" fmla="*/ 14 w 617"/>
                  <a:gd name="T99" fmla="*/ 440 h 490"/>
                  <a:gd name="T100" fmla="*/ 17 w 617"/>
                  <a:gd name="T101" fmla="*/ 421 h 490"/>
                  <a:gd name="T102" fmla="*/ 14 w 617"/>
                  <a:gd name="T103" fmla="*/ 193 h 490"/>
                  <a:gd name="T104" fmla="*/ 10 w 617"/>
                  <a:gd name="T105" fmla="*/ 183 h 490"/>
                  <a:gd name="T106" fmla="*/ 3 w 617"/>
                  <a:gd name="T107" fmla="*/ 177 h 490"/>
                  <a:gd name="T108" fmla="*/ 0 w 617"/>
                  <a:gd name="T109" fmla="*/ 170 h 4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7"/>
                  <a:gd name="T166" fmla="*/ 0 h 490"/>
                  <a:gd name="T167" fmla="*/ 617 w 617"/>
                  <a:gd name="T168" fmla="*/ 490 h 4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7" h="490">
                    <a:moveTo>
                      <a:pt x="0" y="170"/>
                    </a:moveTo>
                    <a:lnTo>
                      <a:pt x="67" y="157"/>
                    </a:lnTo>
                    <a:lnTo>
                      <a:pt x="136" y="156"/>
                    </a:lnTo>
                    <a:lnTo>
                      <a:pt x="203" y="163"/>
                    </a:lnTo>
                    <a:lnTo>
                      <a:pt x="248" y="176"/>
                    </a:lnTo>
                    <a:lnTo>
                      <a:pt x="246" y="184"/>
                    </a:lnTo>
                    <a:lnTo>
                      <a:pt x="232" y="194"/>
                    </a:lnTo>
                    <a:lnTo>
                      <a:pt x="236" y="240"/>
                    </a:lnTo>
                    <a:lnTo>
                      <a:pt x="282" y="101"/>
                    </a:lnTo>
                    <a:lnTo>
                      <a:pt x="283" y="42"/>
                    </a:lnTo>
                    <a:lnTo>
                      <a:pt x="273" y="26"/>
                    </a:lnTo>
                    <a:lnTo>
                      <a:pt x="273" y="9"/>
                    </a:lnTo>
                    <a:lnTo>
                      <a:pt x="293" y="0"/>
                    </a:lnTo>
                    <a:lnTo>
                      <a:pt x="377" y="1"/>
                    </a:lnTo>
                    <a:lnTo>
                      <a:pt x="396" y="9"/>
                    </a:lnTo>
                    <a:lnTo>
                      <a:pt x="399" y="24"/>
                    </a:lnTo>
                    <a:lnTo>
                      <a:pt x="391" y="38"/>
                    </a:lnTo>
                    <a:lnTo>
                      <a:pt x="385" y="109"/>
                    </a:lnTo>
                    <a:lnTo>
                      <a:pt x="435" y="254"/>
                    </a:lnTo>
                    <a:lnTo>
                      <a:pt x="450" y="241"/>
                    </a:lnTo>
                    <a:lnTo>
                      <a:pt x="452" y="205"/>
                    </a:lnTo>
                    <a:lnTo>
                      <a:pt x="450" y="98"/>
                    </a:lnTo>
                    <a:lnTo>
                      <a:pt x="442" y="91"/>
                    </a:lnTo>
                    <a:lnTo>
                      <a:pt x="441" y="80"/>
                    </a:lnTo>
                    <a:lnTo>
                      <a:pt x="450" y="73"/>
                    </a:lnTo>
                    <a:lnTo>
                      <a:pt x="481" y="71"/>
                    </a:lnTo>
                    <a:lnTo>
                      <a:pt x="509" y="73"/>
                    </a:lnTo>
                    <a:lnTo>
                      <a:pt x="530" y="80"/>
                    </a:lnTo>
                    <a:lnTo>
                      <a:pt x="533" y="89"/>
                    </a:lnTo>
                    <a:lnTo>
                      <a:pt x="523" y="101"/>
                    </a:lnTo>
                    <a:lnTo>
                      <a:pt x="523" y="239"/>
                    </a:lnTo>
                    <a:lnTo>
                      <a:pt x="535" y="254"/>
                    </a:lnTo>
                    <a:lnTo>
                      <a:pt x="576" y="276"/>
                    </a:lnTo>
                    <a:lnTo>
                      <a:pt x="603" y="302"/>
                    </a:lnTo>
                    <a:lnTo>
                      <a:pt x="609" y="330"/>
                    </a:lnTo>
                    <a:lnTo>
                      <a:pt x="616" y="363"/>
                    </a:lnTo>
                    <a:lnTo>
                      <a:pt x="612" y="395"/>
                    </a:lnTo>
                    <a:lnTo>
                      <a:pt x="599" y="418"/>
                    </a:lnTo>
                    <a:lnTo>
                      <a:pt x="577" y="436"/>
                    </a:lnTo>
                    <a:lnTo>
                      <a:pt x="547" y="451"/>
                    </a:lnTo>
                    <a:lnTo>
                      <a:pt x="479" y="453"/>
                    </a:lnTo>
                    <a:lnTo>
                      <a:pt x="458" y="472"/>
                    </a:lnTo>
                    <a:lnTo>
                      <a:pt x="417" y="485"/>
                    </a:lnTo>
                    <a:lnTo>
                      <a:pt x="361" y="489"/>
                    </a:lnTo>
                    <a:lnTo>
                      <a:pt x="246" y="488"/>
                    </a:lnTo>
                    <a:lnTo>
                      <a:pt x="209" y="479"/>
                    </a:lnTo>
                    <a:lnTo>
                      <a:pt x="184" y="453"/>
                    </a:lnTo>
                    <a:lnTo>
                      <a:pt x="51" y="453"/>
                    </a:lnTo>
                    <a:lnTo>
                      <a:pt x="27" y="453"/>
                    </a:lnTo>
                    <a:lnTo>
                      <a:pt x="14" y="440"/>
                    </a:lnTo>
                    <a:lnTo>
                      <a:pt x="17" y="421"/>
                    </a:lnTo>
                    <a:lnTo>
                      <a:pt x="14" y="193"/>
                    </a:lnTo>
                    <a:lnTo>
                      <a:pt x="10" y="183"/>
                    </a:lnTo>
                    <a:lnTo>
                      <a:pt x="3" y="177"/>
                    </a:lnTo>
                    <a:lnTo>
                      <a:pt x="0" y="170"/>
                    </a:lnTo>
                  </a:path>
                </a:pathLst>
              </a:custGeom>
              <a:solidFill>
                <a:srgbClr val="B5B5B5"/>
              </a:solidFill>
              <a:ln w="9525" cap="rnd">
                <a:noFill/>
                <a:round/>
                <a:headEnd/>
                <a:tailEnd/>
              </a:ln>
            </p:spPr>
            <p:txBody>
              <a:bodyPr/>
              <a:lstStyle/>
              <a:p>
                <a:endParaRPr lang="en-US"/>
              </a:p>
            </p:txBody>
          </p:sp>
          <p:sp>
            <p:nvSpPr>
              <p:cNvPr id="6429" name="Freeform 47"/>
              <p:cNvSpPr>
                <a:spLocks/>
              </p:cNvSpPr>
              <p:nvPr/>
            </p:nvSpPr>
            <p:spPr bwMode="auto">
              <a:xfrm>
                <a:off x="3407" y="770"/>
                <a:ext cx="113" cy="339"/>
              </a:xfrm>
              <a:custGeom>
                <a:avLst/>
                <a:gdLst>
                  <a:gd name="T0" fmla="*/ 94 w 113"/>
                  <a:gd name="T1" fmla="*/ 0 h 339"/>
                  <a:gd name="T2" fmla="*/ 0 w 113"/>
                  <a:gd name="T3" fmla="*/ 338 h 339"/>
                  <a:gd name="T4" fmla="*/ 24 w 113"/>
                  <a:gd name="T5" fmla="*/ 332 h 339"/>
                  <a:gd name="T6" fmla="*/ 112 w 113"/>
                  <a:gd name="T7" fmla="*/ 3 h 339"/>
                  <a:gd name="T8" fmla="*/ 107 w 113"/>
                  <a:gd name="T9" fmla="*/ 0 h 339"/>
                  <a:gd name="T10" fmla="*/ 94 w 113"/>
                  <a:gd name="T11" fmla="*/ 0 h 339"/>
                  <a:gd name="T12" fmla="*/ 0 60000 65536"/>
                  <a:gd name="T13" fmla="*/ 0 60000 65536"/>
                  <a:gd name="T14" fmla="*/ 0 60000 65536"/>
                  <a:gd name="T15" fmla="*/ 0 60000 65536"/>
                  <a:gd name="T16" fmla="*/ 0 60000 65536"/>
                  <a:gd name="T17" fmla="*/ 0 60000 65536"/>
                  <a:gd name="T18" fmla="*/ 0 w 113"/>
                  <a:gd name="T19" fmla="*/ 0 h 339"/>
                  <a:gd name="T20" fmla="*/ 113 w 113"/>
                  <a:gd name="T21" fmla="*/ 339 h 339"/>
                </a:gdLst>
                <a:ahLst/>
                <a:cxnLst>
                  <a:cxn ang="T12">
                    <a:pos x="T0" y="T1"/>
                  </a:cxn>
                  <a:cxn ang="T13">
                    <a:pos x="T2" y="T3"/>
                  </a:cxn>
                  <a:cxn ang="T14">
                    <a:pos x="T4" y="T5"/>
                  </a:cxn>
                  <a:cxn ang="T15">
                    <a:pos x="T6" y="T7"/>
                  </a:cxn>
                  <a:cxn ang="T16">
                    <a:pos x="T8" y="T9"/>
                  </a:cxn>
                  <a:cxn ang="T17">
                    <a:pos x="T10" y="T11"/>
                  </a:cxn>
                </a:cxnLst>
                <a:rect l="T18" t="T19" r="T20" b="T21"/>
                <a:pathLst>
                  <a:path w="113" h="339">
                    <a:moveTo>
                      <a:pt x="94" y="0"/>
                    </a:moveTo>
                    <a:lnTo>
                      <a:pt x="0" y="338"/>
                    </a:lnTo>
                    <a:lnTo>
                      <a:pt x="24" y="332"/>
                    </a:lnTo>
                    <a:lnTo>
                      <a:pt x="112" y="3"/>
                    </a:lnTo>
                    <a:lnTo>
                      <a:pt x="107" y="0"/>
                    </a:lnTo>
                    <a:lnTo>
                      <a:pt x="94" y="0"/>
                    </a:lnTo>
                  </a:path>
                </a:pathLst>
              </a:custGeom>
              <a:solidFill>
                <a:srgbClr val="00EAFF"/>
              </a:solidFill>
              <a:ln w="9525" cap="rnd">
                <a:noFill/>
                <a:round/>
                <a:headEnd/>
                <a:tailEnd/>
              </a:ln>
            </p:spPr>
            <p:txBody>
              <a:bodyPr/>
              <a:lstStyle/>
              <a:p>
                <a:endParaRPr lang="en-US"/>
              </a:p>
            </p:txBody>
          </p:sp>
          <p:sp>
            <p:nvSpPr>
              <p:cNvPr id="6430" name="Freeform 48"/>
              <p:cNvSpPr>
                <a:spLocks/>
              </p:cNvSpPr>
              <p:nvPr/>
            </p:nvSpPr>
            <p:spPr bwMode="auto">
              <a:xfrm>
                <a:off x="3322" y="1082"/>
                <a:ext cx="204" cy="186"/>
              </a:xfrm>
              <a:custGeom>
                <a:avLst/>
                <a:gdLst>
                  <a:gd name="T0" fmla="*/ 11 w 204"/>
                  <a:gd name="T1" fmla="*/ 0 h 186"/>
                  <a:gd name="T2" fmla="*/ 203 w 204"/>
                  <a:gd name="T3" fmla="*/ 0 h 186"/>
                  <a:gd name="T4" fmla="*/ 148 w 204"/>
                  <a:gd name="T5" fmla="*/ 162 h 186"/>
                  <a:gd name="T6" fmla="*/ 150 w 204"/>
                  <a:gd name="T7" fmla="*/ 185 h 186"/>
                  <a:gd name="T8" fmla="*/ 21 w 204"/>
                  <a:gd name="T9" fmla="*/ 185 h 186"/>
                  <a:gd name="T10" fmla="*/ 8 w 204"/>
                  <a:gd name="T11" fmla="*/ 179 h 186"/>
                  <a:gd name="T12" fmla="*/ 0 w 204"/>
                  <a:gd name="T13" fmla="*/ 168 h 186"/>
                  <a:gd name="T14" fmla="*/ 0 w 204"/>
                  <a:gd name="T15" fmla="*/ 3 h 186"/>
                  <a:gd name="T16" fmla="*/ 11 w 204"/>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186"/>
                  <a:gd name="T29" fmla="*/ 204 w 204"/>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186">
                    <a:moveTo>
                      <a:pt x="11" y="0"/>
                    </a:moveTo>
                    <a:lnTo>
                      <a:pt x="203" y="0"/>
                    </a:lnTo>
                    <a:lnTo>
                      <a:pt x="148" y="162"/>
                    </a:lnTo>
                    <a:lnTo>
                      <a:pt x="150" y="185"/>
                    </a:lnTo>
                    <a:lnTo>
                      <a:pt x="21" y="185"/>
                    </a:lnTo>
                    <a:lnTo>
                      <a:pt x="8" y="179"/>
                    </a:lnTo>
                    <a:lnTo>
                      <a:pt x="0" y="168"/>
                    </a:lnTo>
                    <a:lnTo>
                      <a:pt x="0" y="3"/>
                    </a:lnTo>
                    <a:lnTo>
                      <a:pt x="11" y="0"/>
                    </a:lnTo>
                  </a:path>
                </a:pathLst>
              </a:custGeom>
              <a:solidFill>
                <a:srgbClr val="70230C"/>
              </a:solidFill>
              <a:ln w="9525" cap="rnd">
                <a:noFill/>
                <a:round/>
                <a:headEnd/>
                <a:tailEnd/>
              </a:ln>
            </p:spPr>
            <p:txBody>
              <a:bodyPr/>
              <a:lstStyle/>
              <a:p>
                <a:endParaRPr lang="en-US"/>
              </a:p>
            </p:txBody>
          </p:sp>
          <p:sp>
            <p:nvSpPr>
              <p:cNvPr id="6431" name="Freeform 49"/>
              <p:cNvSpPr>
                <a:spLocks/>
              </p:cNvSpPr>
              <p:nvPr/>
            </p:nvSpPr>
            <p:spPr bwMode="auto">
              <a:xfrm>
                <a:off x="3334" y="1082"/>
                <a:ext cx="81" cy="178"/>
              </a:xfrm>
              <a:custGeom>
                <a:avLst/>
                <a:gdLst>
                  <a:gd name="T0" fmla="*/ 61 w 81"/>
                  <a:gd name="T1" fmla="*/ 0 h 178"/>
                  <a:gd name="T2" fmla="*/ 69 w 81"/>
                  <a:gd name="T3" fmla="*/ 12 h 178"/>
                  <a:gd name="T4" fmla="*/ 64 w 81"/>
                  <a:gd name="T5" fmla="*/ 33 h 178"/>
                  <a:gd name="T6" fmla="*/ 77 w 81"/>
                  <a:gd name="T7" fmla="*/ 48 h 178"/>
                  <a:gd name="T8" fmla="*/ 72 w 81"/>
                  <a:gd name="T9" fmla="*/ 62 h 178"/>
                  <a:gd name="T10" fmla="*/ 77 w 81"/>
                  <a:gd name="T11" fmla="*/ 80 h 178"/>
                  <a:gd name="T12" fmla="*/ 69 w 81"/>
                  <a:gd name="T13" fmla="*/ 97 h 178"/>
                  <a:gd name="T14" fmla="*/ 80 w 81"/>
                  <a:gd name="T15" fmla="*/ 113 h 178"/>
                  <a:gd name="T16" fmla="*/ 72 w 81"/>
                  <a:gd name="T17" fmla="*/ 130 h 178"/>
                  <a:gd name="T18" fmla="*/ 77 w 81"/>
                  <a:gd name="T19" fmla="*/ 142 h 178"/>
                  <a:gd name="T20" fmla="*/ 69 w 81"/>
                  <a:gd name="T21" fmla="*/ 158 h 178"/>
                  <a:gd name="T22" fmla="*/ 77 w 81"/>
                  <a:gd name="T23" fmla="*/ 172 h 178"/>
                  <a:gd name="T24" fmla="*/ 72 w 81"/>
                  <a:gd name="T25" fmla="*/ 177 h 178"/>
                  <a:gd name="T26" fmla="*/ 11 w 81"/>
                  <a:gd name="T27" fmla="*/ 175 h 178"/>
                  <a:gd name="T28" fmla="*/ 0 w 81"/>
                  <a:gd name="T29" fmla="*/ 161 h 178"/>
                  <a:gd name="T30" fmla="*/ 0 w 81"/>
                  <a:gd name="T31" fmla="*/ 0 h 178"/>
                  <a:gd name="T32" fmla="*/ 61 w 81"/>
                  <a:gd name="T33" fmla="*/ 0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78"/>
                  <a:gd name="T53" fmla="*/ 81 w 81"/>
                  <a:gd name="T54" fmla="*/ 178 h 1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78">
                    <a:moveTo>
                      <a:pt x="61" y="0"/>
                    </a:moveTo>
                    <a:lnTo>
                      <a:pt x="69" y="12"/>
                    </a:lnTo>
                    <a:lnTo>
                      <a:pt x="64" y="33"/>
                    </a:lnTo>
                    <a:lnTo>
                      <a:pt x="77" y="48"/>
                    </a:lnTo>
                    <a:lnTo>
                      <a:pt x="72" y="62"/>
                    </a:lnTo>
                    <a:lnTo>
                      <a:pt x="77" y="80"/>
                    </a:lnTo>
                    <a:lnTo>
                      <a:pt x="69" y="97"/>
                    </a:lnTo>
                    <a:lnTo>
                      <a:pt x="80" y="113"/>
                    </a:lnTo>
                    <a:lnTo>
                      <a:pt x="72" y="130"/>
                    </a:lnTo>
                    <a:lnTo>
                      <a:pt x="77" y="142"/>
                    </a:lnTo>
                    <a:lnTo>
                      <a:pt x="69" y="158"/>
                    </a:lnTo>
                    <a:lnTo>
                      <a:pt x="77" y="172"/>
                    </a:lnTo>
                    <a:lnTo>
                      <a:pt x="72" y="177"/>
                    </a:lnTo>
                    <a:lnTo>
                      <a:pt x="11" y="175"/>
                    </a:lnTo>
                    <a:lnTo>
                      <a:pt x="0" y="161"/>
                    </a:lnTo>
                    <a:lnTo>
                      <a:pt x="0" y="0"/>
                    </a:lnTo>
                    <a:lnTo>
                      <a:pt x="61" y="0"/>
                    </a:lnTo>
                  </a:path>
                </a:pathLst>
              </a:custGeom>
              <a:solidFill>
                <a:srgbClr val="FFEA00"/>
              </a:solidFill>
              <a:ln w="9525" cap="rnd">
                <a:noFill/>
                <a:round/>
                <a:headEnd/>
                <a:tailEnd/>
              </a:ln>
            </p:spPr>
            <p:txBody>
              <a:bodyPr/>
              <a:lstStyle/>
              <a:p>
                <a:endParaRPr lang="en-US"/>
              </a:p>
            </p:txBody>
          </p:sp>
          <p:sp>
            <p:nvSpPr>
              <p:cNvPr id="6432" name="Freeform 50"/>
              <p:cNvSpPr>
                <a:spLocks/>
              </p:cNvSpPr>
              <p:nvPr/>
            </p:nvSpPr>
            <p:spPr bwMode="auto">
              <a:xfrm>
                <a:off x="3774" y="1115"/>
                <a:ext cx="124" cy="142"/>
              </a:xfrm>
              <a:custGeom>
                <a:avLst/>
                <a:gdLst>
                  <a:gd name="T0" fmla="*/ 37 w 124"/>
                  <a:gd name="T1" fmla="*/ 0 h 142"/>
                  <a:gd name="T2" fmla="*/ 104 w 124"/>
                  <a:gd name="T3" fmla="*/ 0 h 142"/>
                  <a:gd name="T4" fmla="*/ 116 w 124"/>
                  <a:gd name="T5" fmla="*/ 25 h 142"/>
                  <a:gd name="T6" fmla="*/ 123 w 124"/>
                  <a:gd name="T7" fmla="*/ 52 h 142"/>
                  <a:gd name="T8" fmla="*/ 121 w 124"/>
                  <a:gd name="T9" fmla="*/ 83 h 142"/>
                  <a:gd name="T10" fmla="*/ 115 w 124"/>
                  <a:gd name="T11" fmla="*/ 107 h 142"/>
                  <a:gd name="T12" fmla="*/ 104 w 124"/>
                  <a:gd name="T13" fmla="*/ 125 h 142"/>
                  <a:gd name="T14" fmla="*/ 85 w 124"/>
                  <a:gd name="T15" fmla="*/ 134 h 142"/>
                  <a:gd name="T16" fmla="*/ 49 w 124"/>
                  <a:gd name="T17" fmla="*/ 141 h 142"/>
                  <a:gd name="T18" fmla="*/ 4 w 124"/>
                  <a:gd name="T19" fmla="*/ 141 h 142"/>
                  <a:gd name="T20" fmla="*/ 0 w 124"/>
                  <a:gd name="T21" fmla="*/ 100 h 142"/>
                  <a:gd name="T22" fmla="*/ 37 w 124"/>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142"/>
                  <a:gd name="T38" fmla="*/ 124 w 124"/>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142">
                    <a:moveTo>
                      <a:pt x="37" y="0"/>
                    </a:moveTo>
                    <a:lnTo>
                      <a:pt x="104" y="0"/>
                    </a:lnTo>
                    <a:lnTo>
                      <a:pt x="116" y="25"/>
                    </a:lnTo>
                    <a:lnTo>
                      <a:pt x="123" y="52"/>
                    </a:lnTo>
                    <a:lnTo>
                      <a:pt x="121" y="83"/>
                    </a:lnTo>
                    <a:lnTo>
                      <a:pt x="115" y="107"/>
                    </a:lnTo>
                    <a:lnTo>
                      <a:pt x="104" y="125"/>
                    </a:lnTo>
                    <a:lnTo>
                      <a:pt x="85" y="134"/>
                    </a:lnTo>
                    <a:lnTo>
                      <a:pt x="49" y="141"/>
                    </a:lnTo>
                    <a:lnTo>
                      <a:pt x="4" y="141"/>
                    </a:lnTo>
                    <a:lnTo>
                      <a:pt x="0" y="100"/>
                    </a:lnTo>
                    <a:lnTo>
                      <a:pt x="37" y="0"/>
                    </a:lnTo>
                  </a:path>
                </a:pathLst>
              </a:custGeom>
              <a:solidFill>
                <a:srgbClr val="00420C"/>
              </a:solidFill>
              <a:ln w="9525" cap="rnd">
                <a:noFill/>
                <a:round/>
                <a:headEnd/>
                <a:tailEnd/>
              </a:ln>
            </p:spPr>
            <p:txBody>
              <a:bodyPr/>
              <a:lstStyle/>
              <a:p>
                <a:endParaRPr lang="en-US"/>
              </a:p>
            </p:txBody>
          </p:sp>
          <p:sp>
            <p:nvSpPr>
              <p:cNvPr id="6433" name="Freeform 51"/>
              <p:cNvSpPr>
                <a:spLocks/>
              </p:cNvSpPr>
              <p:nvPr/>
            </p:nvSpPr>
            <p:spPr bwMode="auto">
              <a:xfrm>
                <a:off x="3743" y="1113"/>
                <a:ext cx="89" cy="135"/>
              </a:xfrm>
              <a:custGeom>
                <a:avLst/>
                <a:gdLst>
                  <a:gd name="T0" fmla="*/ 74 w 89"/>
                  <a:gd name="T1" fmla="*/ 2 h 135"/>
                  <a:gd name="T2" fmla="*/ 84 w 89"/>
                  <a:gd name="T3" fmla="*/ 24 h 135"/>
                  <a:gd name="T4" fmla="*/ 76 w 89"/>
                  <a:gd name="T5" fmla="*/ 36 h 135"/>
                  <a:gd name="T6" fmla="*/ 88 w 89"/>
                  <a:gd name="T7" fmla="*/ 50 h 135"/>
                  <a:gd name="T8" fmla="*/ 80 w 89"/>
                  <a:gd name="T9" fmla="*/ 59 h 135"/>
                  <a:gd name="T10" fmla="*/ 88 w 89"/>
                  <a:gd name="T11" fmla="*/ 75 h 135"/>
                  <a:gd name="T12" fmla="*/ 74 w 89"/>
                  <a:gd name="T13" fmla="*/ 89 h 135"/>
                  <a:gd name="T14" fmla="*/ 80 w 89"/>
                  <a:gd name="T15" fmla="*/ 101 h 135"/>
                  <a:gd name="T16" fmla="*/ 68 w 89"/>
                  <a:gd name="T17" fmla="*/ 114 h 135"/>
                  <a:gd name="T18" fmla="*/ 69 w 89"/>
                  <a:gd name="T19" fmla="*/ 124 h 135"/>
                  <a:gd name="T20" fmla="*/ 51 w 89"/>
                  <a:gd name="T21" fmla="*/ 134 h 135"/>
                  <a:gd name="T22" fmla="*/ 40 w 89"/>
                  <a:gd name="T23" fmla="*/ 134 h 135"/>
                  <a:gd name="T24" fmla="*/ 30 w 89"/>
                  <a:gd name="T25" fmla="*/ 92 h 135"/>
                  <a:gd name="T26" fmla="*/ 0 w 89"/>
                  <a:gd name="T27" fmla="*/ 0 h 135"/>
                  <a:gd name="T28" fmla="*/ 74 w 89"/>
                  <a:gd name="T29" fmla="*/ 2 h 1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35"/>
                  <a:gd name="T47" fmla="*/ 89 w 89"/>
                  <a:gd name="T48" fmla="*/ 135 h 1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35">
                    <a:moveTo>
                      <a:pt x="74" y="2"/>
                    </a:moveTo>
                    <a:lnTo>
                      <a:pt x="84" y="24"/>
                    </a:lnTo>
                    <a:lnTo>
                      <a:pt x="76" y="36"/>
                    </a:lnTo>
                    <a:lnTo>
                      <a:pt x="88" y="50"/>
                    </a:lnTo>
                    <a:lnTo>
                      <a:pt x="80" y="59"/>
                    </a:lnTo>
                    <a:lnTo>
                      <a:pt x="88" y="75"/>
                    </a:lnTo>
                    <a:lnTo>
                      <a:pt x="74" y="89"/>
                    </a:lnTo>
                    <a:lnTo>
                      <a:pt x="80" y="101"/>
                    </a:lnTo>
                    <a:lnTo>
                      <a:pt x="68" y="114"/>
                    </a:lnTo>
                    <a:lnTo>
                      <a:pt x="69" y="124"/>
                    </a:lnTo>
                    <a:lnTo>
                      <a:pt x="51" y="134"/>
                    </a:lnTo>
                    <a:lnTo>
                      <a:pt x="40" y="134"/>
                    </a:lnTo>
                    <a:lnTo>
                      <a:pt x="30" y="92"/>
                    </a:lnTo>
                    <a:lnTo>
                      <a:pt x="0" y="0"/>
                    </a:lnTo>
                    <a:lnTo>
                      <a:pt x="74" y="2"/>
                    </a:lnTo>
                  </a:path>
                </a:pathLst>
              </a:custGeom>
              <a:solidFill>
                <a:srgbClr val="0CC10C"/>
              </a:solidFill>
              <a:ln w="9525" cap="rnd">
                <a:noFill/>
                <a:round/>
                <a:headEnd/>
                <a:tailEnd/>
              </a:ln>
            </p:spPr>
            <p:txBody>
              <a:bodyPr/>
              <a:lstStyle/>
              <a:p>
                <a:endParaRPr lang="en-US"/>
              </a:p>
            </p:txBody>
          </p:sp>
          <p:sp>
            <p:nvSpPr>
              <p:cNvPr id="6434" name="Freeform 52"/>
              <p:cNvSpPr>
                <a:spLocks/>
              </p:cNvSpPr>
              <p:nvPr/>
            </p:nvSpPr>
            <p:spPr bwMode="auto">
              <a:xfrm>
                <a:off x="3488" y="1023"/>
                <a:ext cx="279" cy="275"/>
              </a:xfrm>
              <a:custGeom>
                <a:avLst/>
                <a:gdLst>
                  <a:gd name="T0" fmla="*/ 70 w 279"/>
                  <a:gd name="T1" fmla="*/ 0 h 275"/>
                  <a:gd name="T2" fmla="*/ 211 w 279"/>
                  <a:gd name="T3" fmla="*/ 0 h 275"/>
                  <a:gd name="T4" fmla="*/ 278 w 279"/>
                  <a:gd name="T5" fmla="*/ 224 h 275"/>
                  <a:gd name="T6" fmla="*/ 270 w 279"/>
                  <a:gd name="T7" fmla="*/ 244 h 275"/>
                  <a:gd name="T8" fmla="*/ 256 w 279"/>
                  <a:gd name="T9" fmla="*/ 259 h 275"/>
                  <a:gd name="T10" fmla="*/ 234 w 279"/>
                  <a:gd name="T11" fmla="*/ 269 h 275"/>
                  <a:gd name="T12" fmla="*/ 200 w 279"/>
                  <a:gd name="T13" fmla="*/ 274 h 275"/>
                  <a:gd name="T14" fmla="*/ 58 w 279"/>
                  <a:gd name="T15" fmla="*/ 271 h 275"/>
                  <a:gd name="T16" fmla="*/ 35 w 279"/>
                  <a:gd name="T17" fmla="*/ 266 h 275"/>
                  <a:gd name="T18" fmla="*/ 13 w 279"/>
                  <a:gd name="T19" fmla="*/ 254 h 275"/>
                  <a:gd name="T20" fmla="*/ 7 w 279"/>
                  <a:gd name="T21" fmla="*/ 239 h 275"/>
                  <a:gd name="T22" fmla="*/ 0 w 279"/>
                  <a:gd name="T23" fmla="*/ 221 h 275"/>
                  <a:gd name="T24" fmla="*/ 69 w 279"/>
                  <a:gd name="T25" fmla="*/ 4 h 275"/>
                  <a:gd name="T26" fmla="*/ 70 w 279"/>
                  <a:gd name="T27" fmla="*/ 0 h 2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9"/>
                  <a:gd name="T43" fmla="*/ 0 h 275"/>
                  <a:gd name="T44" fmla="*/ 279 w 279"/>
                  <a:gd name="T45" fmla="*/ 275 h 2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9" h="275">
                    <a:moveTo>
                      <a:pt x="70" y="0"/>
                    </a:moveTo>
                    <a:lnTo>
                      <a:pt x="211" y="0"/>
                    </a:lnTo>
                    <a:lnTo>
                      <a:pt x="278" y="224"/>
                    </a:lnTo>
                    <a:lnTo>
                      <a:pt x="270" y="244"/>
                    </a:lnTo>
                    <a:lnTo>
                      <a:pt x="256" y="259"/>
                    </a:lnTo>
                    <a:lnTo>
                      <a:pt x="234" y="269"/>
                    </a:lnTo>
                    <a:lnTo>
                      <a:pt x="200" y="274"/>
                    </a:lnTo>
                    <a:lnTo>
                      <a:pt x="58" y="271"/>
                    </a:lnTo>
                    <a:lnTo>
                      <a:pt x="35" y="266"/>
                    </a:lnTo>
                    <a:lnTo>
                      <a:pt x="13" y="254"/>
                    </a:lnTo>
                    <a:lnTo>
                      <a:pt x="7" y="239"/>
                    </a:lnTo>
                    <a:lnTo>
                      <a:pt x="0" y="221"/>
                    </a:lnTo>
                    <a:lnTo>
                      <a:pt x="69" y="4"/>
                    </a:lnTo>
                    <a:lnTo>
                      <a:pt x="70" y="0"/>
                    </a:lnTo>
                  </a:path>
                </a:pathLst>
              </a:custGeom>
              <a:solidFill>
                <a:srgbClr val="FF0000"/>
              </a:solidFill>
              <a:ln w="9525" cap="rnd">
                <a:noFill/>
                <a:round/>
                <a:headEnd/>
                <a:tailEnd/>
              </a:ln>
            </p:spPr>
            <p:txBody>
              <a:bodyPr/>
              <a:lstStyle/>
              <a:p>
                <a:endParaRPr lang="en-US"/>
              </a:p>
            </p:txBody>
          </p:sp>
          <p:sp>
            <p:nvSpPr>
              <p:cNvPr id="6435" name="Freeform 53"/>
              <p:cNvSpPr>
                <a:spLocks/>
              </p:cNvSpPr>
              <p:nvPr/>
            </p:nvSpPr>
            <p:spPr bwMode="auto">
              <a:xfrm>
                <a:off x="3523" y="1023"/>
                <a:ext cx="115" cy="255"/>
              </a:xfrm>
              <a:custGeom>
                <a:avLst/>
                <a:gdLst>
                  <a:gd name="T0" fmla="*/ 99 w 115"/>
                  <a:gd name="T1" fmla="*/ 1 h 255"/>
                  <a:gd name="T2" fmla="*/ 99 w 115"/>
                  <a:gd name="T3" fmla="*/ 14 h 255"/>
                  <a:gd name="T4" fmla="*/ 92 w 115"/>
                  <a:gd name="T5" fmla="*/ 29 h 255"/>
                  <a:gd name="T6" fmla="*/ 106 w 115"/>
                  <a:gd name="T7" fmla="*/ 43 h 255"/>
                  <a:gd name="T8" fmla="*/ 102 w 115"/>
                  <a:gd name="T9" fmla="*/ 64 h 255"/>
                  <a:gd name="T10" fmla="*/ 108 w 115"/>
                  <a:gd name="T11" fmla="*/ 85 h 255"/>
                  <a:gd name="T12" fmla="*/ 99 w 115"/>
                  <a:gd name="T13" fmla="*/ 105 h 255"/>
                  <a:gd name="T14" fmla="*/ 114 w 115"/>
                  <a:gd name="T15" fmla="*/ 127 h 255"/>
                  <a:gd name="T16" fmla="*/ 108 w 115"/>
                  <a:gd name="T17" fmla="*/ 144 h 255"/>
                  <a:gd name="T18" fmla="*/ 103 w 115"/>
                  <a:gd name="T19" fmla="*/ 176 h 255"/>
                  <a:gd name="T20" fmla="*/ 100 w 115"/>
                  <a:gd name="T21" fmla="*/ 193 h 255"/>
                  <a:gd name="T22" fmla="*/ 106 w 115"/>
                  <a:gd name="T23" fmla="*/ 211 h 255"/>
                  <a:gd name="T24" fmla="*/ 106 w 115"/>
                  <a:gd name="T25" fmla="*/ 231 h 255"/>
                  <a:gd name="T26" fmla="*/ 96 w 115"/>
                  <a:gd name="T27" fmla="*/ 246 h 255"/>
                  <a:gd name="T28" fmla="*/ 60 w 115"/>
                  <a:gd name="T29" fmla="*/ 254 h 255"/>
                  <a:gd name="T30" fmla="*/ 19 w 115"/>
                  <a:gd name="T31" fmla="*/ 252 h 255"/>
                  <a:gd name="T32" fmla="*/ 0 w 115"/>
                  <a:gd name="T33" fmla="*/ 238 h 255"/>
                  <a:gd name="T34" fmla="*/ 2 w 115"/>
                  <a:gd name="T35" fmla="*/ 209 h 255"/>
                  <a:gd name="T36" fmla="*/ 0 w 115"/>
                  <a:gd name="T37" fmla="*/ 176 h 255"/>
                  <a:gd name="T38" fmla="*/ 11 w 115"/>
                  <a:gd name="T39" fmla="*/ 149 h 255"/>
                  <a:gd name="T40" fmla="*/ 13 w 115"/>
                  <a:gd name="T41" fmla="*/ 131 h 255"/>
                  <a:gd name="T42" fmla="*/ 24 w 115"/>
                  <a:gd name="T43" fmla="*/ 105 h 255"/>
                  <a:gd name="T44" fmla="*/ 22 w 115"/>
                  <a:gd name="T45" fmla="*/ 81 h 255"/>
                  <a:gd name="T46" fmla="*/ 39 w 115"/>
                  <a:gd name="T47" fmla="*/ 52 h 255"/>
                  <a:gd name="T48" fmla="*/ 39 w 115"/>
                  <a:gd name="T49" fmla="*/ 34 h 255"/>
                  <a:gd name="T50" fmla="*/ 47 w 115"/>
                  <a:gd name="T51" fmla="*/ 15 h 255"/>
                  <a:gd name="T52" fmla="*/ 53 w 115"/>
                  <a:gd name="T53" fmla="*/ 0 h 255"/>
                  <a:gd name="T54" fmla="*/ 99 w 115"/>
                  <a:gd name="T55" fmla="*/ 1 h 2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
                  <a:gd name="T85" fmla="*/ 0 h 255"/>
                  <a:gd name="T86" fmla="*/ 115 w 115"/>
                  <a:gd name="T87" fmla="*/ 255 h 2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 h="255">
                    <a:moveTo>
                      <a:pt x="99" y="1"/>
                    </a:moveTo>
                    <a:lnTo>
                      <a:pt x="99" y="14"/>
                    </a:lnTo>
                    <a:lnTo>
                      <a:pt x="92" y="29"/>
                    </a:lnTo>
                    <a:lnTo>
                      <a:pt x="106" y="43"/>
                    </a:lnTo>
                    <a:lnTo>
                      <a:pt x="102" y="64"/>
                    </a:lnTo>
                    <a:lnTo>
                      <a:pt x="108" y="85"/>
                    </a:lnTo>
                    <a:lnTo>
                      <a:pt x="99" y="105"/>
                    </a:lnTo>
                    <a:lnTo>
                      <a:pt x="114" y="127"/>
                    </a:lnTo>
                    <a:lnTo>
                      <a:pt x="108" y="144"/>
                    </a:lnTo>
                    <a:lnTo>
                      <a:pt x="103" y="176"/>
                    </a:lnTo>
                    <a:lnTo>
                      <a:pt x="100" y="193"/>
                    </a:lnTo>
                    <a:lnTo>
                      <a:pt x="106" y="211"/>
                    </a:lnTo>
                    <a:lnTo>
                      <a:pt x="106" y="231"/>
                    </a:lnTo>
                    <a:lnTo>
                      <a:pt x="96" y="246"/>
                    </a:lnTo>
                    <a:lnTo>
                      <a:pt x="60" y="254"/>
                    </a:lnTo>
                    <a:lnTo>
                      <a:pt x="19" y="252"/>
                    </a:lnTo>
                    <a:lnTo>
                      <a:pt x="0" y="238"/>
                    </a:lnTo>
                    <a:lnTo>
                      <a:pt x="2" y="209"/>
                    </a:lnTo>
                    <a:lnTo>
                      <a:pt x="0" y="176"/>
                    </a:lnTo>
                    <a:lnTo>
                      <a:pt x="11" y="149"/>
                    </a:lnTo>
                    <a:lnTo>
                      <a:pt x="13" y="131"/>
                    </a:lnTo>
                    <a:lnTo>
                      <a:pt x="24" y="105"/>
                    </a:lnTo>
                    <a:lnTo>
                      <a:pt x="22" y="81"/>
                    </a:lnTo>
                    <a:lnTo>
                      <a:pt x="39" y="52"/>
                    </a:lnTo>
                    <a:lnTo>
                      <a:pt x="39" y="34"/>
                    </a:lnTo>
                    <a:lnTo>
                      <a:pt x="47" y="15"/>
                    </a:lnTo>
                    <a:lnTo>
                      <a:pt x="53" y="0"/>
                    </a:lnTo>
                    <a:lnTo>
                      <a:pt x="99" y="1"/>
                    </a:lnTo>
                  </a:path>
                </a:pathLst>
              </a:custGeom>
              <a:solidFill>
                <a:srgbClr val="FFC98E"/>
              </a:solidFill>
              <a:ln w="9525" cap="rnd">
                <a:noFill/>
                <a:round/>
                <a:headEnd/>
                <a:tailEnd/>
              </a:ln>
            </p:spPr>
            <p:txBody>
              <a:bodyPr/>
              <a:lstStyle/>
              <a:p>
                <a:endParaRPr lang="en-US"/>
              </a:p>
            </p:txBody>
          </p:sp>
          <p:sp>
            <p:nvSpPr>
              <p:cNvPr id="6436" name="Freeform 54"/>
              <p:cNvSpPr>
                <a:spLocks/>
              </p:cNvSpPr>
              <p:nvPr/>
            </p:nvSpPr>
            <p:spPr bwMode="auto">
              <a:xfrm>
                <a:off x="3370" y="771"/>
                <a:ext cx="138" cy="466"/>
              </a:xfrm>
              <a:custGeom>
                <a:avLst/>
                <a:gdLst>
                  <a:gd name="T0" fmla="*/ 135 w 138"/>
                  <a:gd name="T1" fmla="*/ 0 h 466"/>
                  <a:gd name="T2" fmla="*/ 0 w 138"/>
                  <a:gd name="T3" fmla="*/ 465 h 466"/>
                  <a:gd name="T4" fmla="*/ 10 w 138"/>
                  <a:gd name="T5" fmla="*/ 443 h 466"/>
                  <a:gd name="T6" fmla="*/ 133 w 138"/>
                  <a:gd name="T7" fmla="*/ 11 h 466"/>
                  <a:gd name="T8" fmla="*/ 137 w 138"/>
                  <a:gd name="T9" fmla="*/ 0 h 466"/>
                  <a:gd name="T10" fmla="*/ 135 w 138"/>
                  <a:gd name="T11" fmla="*/ 0 h 466"/>
                  <a:gd name="T12" fmla="*/ 0 60000 65536"/>
                  <a:gd name="T13" fmla="*/ 0 60000 65536"/>
                  <a:gd name="T14" fmla="*/ 0 60000 65536"/>
                  <a:gd name="T15" fmla="*/ 0 60000 65536"/>
                  <a:gd name="T16" fmla="*/ 0 60000 65536"/>
                  <a:gd name="T17" fmla="*/ 0 60000 65536"/>
                  <a:gd name="T18" fmla="*/ 0 w 138"/>
                  <a:gd name="T19" fmla="*/ 0 h 466"/>
                  <a:gd name="T20" fmla="*/ 138 w 138"/>
                  <a:gd name="T21" fmla="*/ 466 h 466"/>
                </a:gdLst>
                <a:ahLst/>
                <a:cxnLst>
                  <a:cxn ang="T12">
                    <a:pos x="T0" y="T1"/>
                  </a:cxn>
                  <a:cxn ang="T13">
                    <a:pos x="T2" y="T3"/>
                  </a:cxn>
                  <a:cxn ang="T14">
                    <a:pos x="T4" y="T5"/>
                  </a:cxn>
                  <a:cxn ang="T15">
                    <a:pos x="T6" y="T7"/>
                  </a:cxn>
                  <a:cxn ang="T16">
                    <a:pos x="T8" y="T9"/>
                  </a:cxn>
                  <a:cxn ang="T17">
                    <a:pos x="T10" y="T11"/>
                  </a:cxn>
                </a:cxnLst>
                <a:rect l="T18" t="T19" r="T20" b="T21"/>
                <a:pathLst>
                  <a:path w="138" h="466">
                    <a:moveTo>
                      <a:pt x="135" y="0"/>
                    </a:moveTo>
                    <a:lnTo>
                      <a:pt x="0" y="465"/>
                    </a:lnTo>
                    <a:lnTo>
                      <a:pt x="10" y="443"/>
                    </a:lnTo>
                    <a:lnTo>
                      <a:pt x="133" y="11"/>
                    </a:lnTo>
                    <a:lnTo>
                      <a:pt x="137" y="0"/>
                    </a:lnTo>
                    <a:lnTo>
                      <a:pt x="135" y="0"/>
                    </a:lnTo>
                  </a:path>
                </a:pathLst>
              </a:custGeom>
              <a:solidFill>
                <a:srgbClr val="FFFFFF"/>
              </a:solidFill>
              <a:ln w="9525" cap="rnd">
                <a:noFill/>
                <a:round/>
                <a:headEnd/>
                <a:tailEnd/>
              </a:ln>
            </p:spPr>
            <p:txBody>
              <a:bodyPr/>
              <a:lstStyle/>
              <a:p>
                <a:endParaRPr lang="en-US"/>
              </a:p>
            </p:txBody>
          </p:sp>
          <p:sp>
            <p:nvSpPr>
              <p:cNvPr id="6437" name="Freeform 55"/>
              <p:cNvSpPr>
                <a:spLocks/>
              </p:cNvSpPr>
              <p:nvPr/>
            </p:nvSpPr>
            <p:spPr bwMode="auto">
              <a:xfrm>
                <a:off x="3715" y="1106"/>
                <a:ext cx="56" cy="154"/>
              </a:xfrm>
              <a:custGeom>
                <a:avLst/>
                <a:gdLst>
                  <a:gd name="T0" fmla="*/ 0 w 56"/>
                  <a:gd name="T1" fmla="*/ 7 h 154"/>
                  <a:gd name="T2" fmla="*/ 11 w 56"/>
                  <a:gd name="T3" fmla="*/ 0 h 154"/>
                  <a:gd name="T4" fmla="*/ 55 w 56"/>
                  <a:gd name="T5" fmla="*/ 128 h 154"/>
                  <a:gd name="T6" fmla="*/ 48 w 56"/>
                  <a:gd name="T7" fmla="*/ 144 h 154"/>
                  <a:gd name="T8" fmla="*/ 30 w 56"/>
                  <a:gd name="T9" fmla="*/ 153 h 154"/>
                  <a:gd name="T10" fmla="*/ 0 w 56"/>
                  <a:gd name="T11" fmla="*/ 7 h 154"/>
                  <a:gd name="T12" fmla="*/ 0 60000 65536"/>
                  <a:gd name="T13" fmla="*/ 0 60000 65536"/>
                  <a:gd name="T14" fmla="*/ 0 60000 65536"/>
                  <a:gd name="T15" fmla="*/ 0 60000 65536"/>
                  <a:gd name="T16" fmla="*/ 0 60000 65536"/>
                  <a:gd name="T17" fmla="*/ 0 60000 65536"/>
                  <a:gd name="T18" fmla="*/ 0 w 56"/>
                  <a:gd name="T19" fmla="*/ 0 h 154"/>
                  <a:gd name="T20" fmla="*/ 56 w 56"/>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56" h="154">
                    <a:moveTo>
                      <a:pt x="0" y="7"/>
                    </a:moveTo>
                    <a:lnTo>
                      <a:pt x="11" y="0"/>
                    </a:lnTo>
                    <a:lnTo>
                      <a:pt x="55" y="128"/>
                    </a:lnTo>
                    <a:lnTo>
                      <a:pt x="48" y="144"/>
                    </a:lnTo>
                    <a:lnTo>
                      <a:pt x="30" y="153"/>
                    </a:lnTo>
                    <a:lnTo>
                      <a:pt x="0" y="7"/>
                    </a:lnTo>
                  </a:path>
                </a:pathLst>
              </a:custGeom>
              <a:solidFill>
                <a:srgbClr val="FFFFFF"/>
              </a:solidFill>
              <a:ln w="9525" cap="rnd">
                <a:noFill/>
                <a:round/>
                <a:headEnd/>
                <a:tailEnd/>
              </a:ln>
            </p:spPr>
            <p:txBody>
              <a:bodyPr/>
              <a:lstStyle/>
              <a:p>
                <a:endParaRPr lang="en-US"/>
              </a:p>
            </p:txBody>
          </p:sp>
          <p:sp>
            <p:nvSpPr>
              <p:cNvPr id="6438" name="Freeform 56"/>
              <p:cNvSpPr>
                <a:spLocks/>
              </p:cNvSpPr>
              <p:nvPr/>
            </p:nvSpPr>
            <p:spPr bwMode="auto">
              <a:xfrm>
                <a:off x="3743" y="895"/>
                <a:ext cx="71" cy="328"/>
              </a:xfrm>
              <a:custGeom>
                <a:avLst/>
                <a:gdLst>
                  <a:gd name="T0" fmla="*/ 16 w 71"/>
                  <a:gd name="T1" fmla="*/ 2 h 328"/>
                  <a:gd name="T2" fmla="*/ 7 w 71"/>
                  <a:gd name="T3" fmla="*/ 9 h 328"/>
                  <a:gd name="T4" fmla="*/ 10 w 71"/>
                  <a:gd name="T5" fmla="*/ 15 h 328"/>
                  <a:gd name="T6" fmla="*/ 16 w 71"/>
                  <a:gd name="T7" fmla="*/ 17 h 328"/>
                  <a:gd name="T8" fmla="*/ 16 w 71"/>
                  <a:gd name="T9" fmla="*/ 174 h 328"/>
                  <a:gd name="T10" fmla="*/ 8 w 71"/>
                  <a:gd name="T11" fmla="*/ 185 h 328"/>
                  <a:gd name="T12" fmla="*/ 0 w 71"/>
                  <a:gd name="T13" fmla="*/ 195 h 328"/>
                  <a:gd name="T14" fmla="*/ 39 w 71"/>
                  <a:gd name="T15" fmla="*/ 327 h 328"/>
                  <a:gd name="T16" fmla="*/ 49 w 71"/>
                  <a:gd name="T17" fmla="*/ 312 h 328"/>
                  <a:gd name="T18" fmla="*/ 43 w 71"/>
                  <a:gd name="T19" fmla="*/ 301 h 328"/>
                  <a:gd name="T20" fmla="*/ 57 w 71"/>
                  <a:gd name="T21" fmla="*/ 287 h 328"/>
                  <a:gd name="T22" fmla="*/ 49 w 71"/>
                  <a:gd name="T23" fmla="*/ 279 h 328"/>
                  <a:gd name="T24" fmla="*/ 60 w 71"/>
                  <a:gd name="T25" fmla="*/ 266 h 328"/>
                  <a:gd name="T26" fmla="*/ 55 w 71"/>
                  <a:gd name="T27" fmla="*/ 254 h 328"/>
                  <a:gd name="T28" fmla="*/ 70 w 71"/>
                  <a:gd name="T29" fmla="*/ 239 h 328"/>
                  <a:gd name="T30" fmla="*/ 59 w 71"/>
                  <a:gd name="T31" fmla="*/ 229 h 328"/>
                  <a:gd name="T32" fmla="*/ 59 w 71"/>
                  <a:gd name="T33" fmla="*/ 212 h 328"/>
                  <a:gd name="T34" fmla="*/ 48 w 71"/>
                  <a:gd name="T35" fmla="*/ 203 h 328"/>
                  <a:gd name="T36" fmla="*/ 48 w 71"/>
                  <a:gd name="T37" fmla="*/ 194 h 328"/>
                  <a:gd name="T38" fmla="*/ 37 w 71"/>
                  <a:gd name="T39" fmla="*/ 190 h 328"/>
                  <a:gd name="T40" fmla="*/ 39 w 71"/>
                  <a:gd name="T41" fmla="*/ 180 h 328"/>
                  <a:gd name="T42" fmla="*/ 32 w 71"/>
                  <a:gd name="T43" fmla="*/ 174 h 328"/>
                  <a:gd name="T44" fmla="*/ 37 w 71"/>
                  <a:gd name="T45" fmla="*/ 159 h 328"/>
                  <a:gd name="T46" fmla="*/ 27 w 71"/>
                  <a:gd name="T47" fmla="*/ 150 h 328"/>
                  <a:gd name="T48" fmla="*/ 33 w 71"/>
                  <a:gd name="T49" fmla="*/ 132 h 328"/>
                  <a:gd name="T50" fmla="*/ 29 w 71"/>
                  <a:gd name="T51" fmla="*/ 124 h 328"/>
                  <a:gd name="T52" fmla="*/ 35 w 71"/>
                  <a:gd name="T53" fmla="*/ 115 h 328"/>
                  <a:gd name="T54" fmla="*/ 29 w 71"/>
                  <a:gd name="T55" fmla="*/ 103 h 328"/>
                  <a:gd name="T56" fmla="*/ 32 w 71"/>
                  <a:gd name="T57" fmla="*/ 95 h 328"/>
                  <a:gd name="T58" fmla="*/ 24 w 71"/>
                  <a:gd name="T59" fmla="*/ 84 h 328"/>
                  <a:gd name="T60" fmla="*/ 30 w 71"/>
                  <a:gd name="T61" fmla="*/ 71 h 328"/>
                  <a:gd name="T62" fmla="*/ 24 w 71"/>
                  <a:gd name="T63" fmla="*/ 62 h 328"/>
                  <a:gd name="T64" fmla="*/ 32 w 71"/>
                  <a:gd name="T65" fmla="*/ 50 h 328"/>
                  <a:gd name="T66" fmla="*/ 26 w 71"/>
                  <a:gd name="T67" fmla="*/ 40 h 328"/>
                  <a:gd name="T68" fmla="*/ 30 w 71"/>
                  <a:gd name="T69" fmla="*/ 29 h 328"/>
                  <a:gd name="T70" fmla="*/ 27 w 71"/>
                  <a:gd name="T71" fmla="*/ 17 h 328"/>
                  <a:gd name="T72" fmla="*/ 30 w 71"/>
                  <a:gd name="T73" fmla="*/ 12 h 328"/>
                  <a:gd name="T74" fmla="*/ 21 w 71"/>
                  <a:gd name="T75" fmla="*/ 9 h 328"/>
                  <a:gd name="T76" fmla="*/ 35 w 71"/>
                  <a:gd name="T77" fmla="*/ 3 h 328"/>
                  <a:gd name="T78" fmla="*/ 32 w 71"/>
                  <a:gd name="T79" fmla="*/ 0 h 328"/>
                  <a:gd name="T80" fmla="*/ 16 w 71"/>
                  <a:gd name="T81" fmla="*/ 2 h 3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
                  <a:gd name="T124" fmla="*/ 0 h 328"/>
                  <a:gd name="T125" fmla="*/ 71 w 71"/>
                  <a:gd name="T126" fmla="*/ 328 h 3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 h="328">
                    <a:moveTo>
                      <a:pt x="16" y="2"/>
                    </a:moveTo>
                    <a:lnTo>
                      <a:pt x="7" y="9"/>
                    </a:lnTo>
                    <a:lnTo>
                      <a:pt x="10" y="15"/>
                    </a:lnTo>
                    <a:lnTo>
                      <a:pt x="16" y="17"/>
                    </a:lnTo>
                    <a:lnTo>
                      <a:pt x="16" y="174"/>
                    </a:lnTo>
                    <a:lnTo>
                      <a:pt x="8" y="185"/>
                    </a:lnTo>
                    <a:lnTo>
                      <a:pt x="0" y="195"/>
                    </a:lnTo>
                    <a:lnTo>
                      <a:pt x="39" y="327"/>
                    </a:lnTo>
                    <a:lnTo>
                      <a:pt x="49" y="312"/>
                    </a:lnTo>
                    <a:lnTo>
                      <a:pt x="43" y="301"/>
                    </a:lnTo>
                    <a:lnTo>
                      <a:pt x="57" y="287"/>
                    </a:lnTo>
                    <a:lnTo>
                      <a:pt x="49" y="279"/>
                    </a:lnTo>
                    <a:lnTo>
                      <a:pt x="60" y="266"/>
                    </a:lnTo>
                    <a:lnTo>
                      <a:pt x="55" y="254"/>
                    </a:lnTo>
                    <a:lnTo>
                      <a:pt x="70" y="239"/>
                    </a:lnTo>
                    <a:lnTo>
                      <a:pt x="59" y="229"/>
                    </a:lnTo>
                    <a:lnTo>
                      <a:pt x="59" y="212"/>
                    </a:lnTo>
                    <a:lnTo>
                      <a:pt x="48" y="203"/>
                    </a:lnTo>
                    <a:lnTo>
                      <a:pt x="48" y="194"/>
                    </a:lnTo>
                    <a:lnTo>
                      <a:pt x="37" y="190"/>
                    </a:lnTo>
                    <a:lnTo>
                      <a:pt x="39" y="180"/>
                    </a:lnTo>
                    <a:lnTo>
                      <a:pt x="32" y="174"/>
                    </a:lnTo>
                    <a:lnTo>
                      <a:pt x="37" y="159"/>
                    </a:lnTo>
                    <a:lnTo>
                      <a:pt x="27" y="150"/>
                    </a:lnTo>
                    <a:lnTo>
                      <a:pt x="33" y="132"/>
                    </a:lnTo>
                    <a:lnTo>
                      <a:pt x="29" y="124"/>
                    </a:lnTo>
                    <a:lnTo>
                      <a:pt x="35" y="115"/>
                    </a:lnTo>
                    <a:lnTo>
                      <a:pt x="29" y="103"/>
                    </a:lnTo>
                    <a:lnTo>
                      <a:pt x="32" y="95"/>
                    </a:lnTo>
                    <a:lnTo>
                      <a:pt x="24" y="84"/>
                    </a:lnTo>
                    <a:lnTo>
                      <a:pt x="30" y="71"/>
                    </a:lnTo>
                    <a:lnTo>
                      <a:pt x="24" y="62"/>
                    </a:lnTo>
                    <a:lnTo>
                      <a:pt x="32" y="50"/>
                    </a:lnTo>
                    <a:lnTo>
                      <a:pt x="26" y="40"/>
                    </a:lnTo>
                    <a:lnTo>
                      <a:pt x="30" y="29"/>
                    </a:lnTo>
                    <a:lnTo>
                      <a:pt x="27" y="17"/>
                    </a:lnTo>
                    <a:lnTo>
                      <a:pt x="30" y="12"/>
                    </a:lnTo>
                    <a:lnTo>
                      <a:pt x="21" y="9"/>
                    </a:lnTo>
                    <a:lnTo>
                      <a:pt x="35" y="3"/>
                    </a:lnTo>
                    <a:lnTo>
                      <a:pt x="32" y="0"/>
                    </a:lnTo>
                    <a:lnTo>
                      <a:pt x="16" y="2"/>
                    </a:lnTo>
                  </a:path>
                </a:pathLst>
              </a:custGeom>
              <a:solidFill>
                <a:srgbClr val="FFFFFF"/>
              </a:solidFill>
              <a:ln w="9525" cap="rnd">
                <a:noFill/>
                <a:round/>
                <a:headEnd/>
                <a:tailEnd/>
              </a:ln>
            </p:spPr>
            <p:txBody>
              <a:bodyPr/>
              <a:lstStyle/>
              <a:p>
                <a:endParaRPr lang="en-US"/>
              </a:p>
            </p:txBody>
          </p:sp>
          <p:sp>
            <p:nvSpPr>
              <p:cNvPr id="6439" name="Freeform 57"/>
              <p:cNvSpPr>
                <a:spLocks/>
              </p:cNvSpPr>
              <p:nvPr/>
            </p:nvSpPr>
            <p:spPr bwMode="auto">
              <a:xfrm>
                <a:off x="3545" y="850"/>
                <a:ext cx="80" cy="413"/>
              </a:xfrm>
              <a:custGeom>
                <a:avLst/>
                <a:gdLst>
                  <a:gd name="T0" fmla="*/ 49 w 80"/>
                  <a:gd name="T1" fmla="*/ 8 h 413"/>
                  <a:gd name="T2" fmla="*/ 51 w 80"/>
                  <a:gd name="T3" fmla="*/ 72 h 413"/>
                  <a:gd name="T4" fmla="*/ 48 w 80"/>
                  <a:gd name="T5" fmla="*/ 79 h 413"/>
                  <a:gd name="T6" fmla="*/ 51 w 80"/>
                  <a:gd name="T7" fmla="*/ 96 h 413"/>
                  <a:gd name="T8" fmla="*/ 40 w 80"/>
                  <a:gd name="T9" fmla="*/ 106 h 413"/>
                  <a:gd name="T10" fmla="*/ 48 w 80"/>
                  <a:gd name="T11" fmla="*/ 120 h 413"/>
                  <a:gd name="T12" fmla="*/ 40 w 80"/>
                  <a:gd name="T13" fmla="*/ 140 h 413"/>
                  <a:gd name="T14" fmla="*/ 45 w 80"/>
                  <a:gd name="T15" fmla="*/ 155 h 413"/>
                  <a:gd name="T16" fmla="*/ 34 w 80"/>
                  <a:gd name="T17" fmla="*/ 171 h 413"/>
                  <a:gd name="T18" fmla="*/ 45 w 80"/>
                  <a:gd name="T19" fmla="*/ 194 h 413"/>
                  <a:gd name="T20" fmla="*/ 29 w 80"/>
                  <a:gd name="T21" fmla="*/ 225 h 413"/>
                  <a:gd name="T22" fmla="*/ 26 w 80"/>
                  <a:gd name="T23" fmla="*/ 257 h 413"/>
                  <a:gd name="T24" fmla="*/ 12 w 80"/>
                  <a:gd name="T25" fmla="*/ 284 h 413"/>
                  <a:gd name="T26" fmla="*/ 17 w 80"/>
                  <a:gd name="T27" fmla="*/ 309 h 413"/>
                  <a:gd name="T28" fmla="*/ 3 w 80"/>
                  <a:gd name="T29" fmla="*/ 334 h 413"/>
                  <a:gd name="T30" fmla="*/ 10 w 80"/>
                  <a:gd name="T31" fmla="*/ 359 h 413"/>
                  <a:gd name="T32" fmla="*/ 1 w 80"/>
                  <a:gd name="T33" fmla="*/ 377 h 413"/>
                  <a:gd name="T34" fmla="*/ 0 w 80"/>
                  <a:gd name="T35" fmla="*/ 401 h 413"/>
                  <a:gd name="T36" fmla="*/ 10 w 80"/>
                  <a:gd name="T37" fmla="*/ 409 h 413"/>
                  <a:gd name="T38" fmla="*/ 29 w 80"/>
                  <a:gd name="T39" fmla="*/ 412 h 413"/>
                  <a:gd name="T40" fmla="*/ 49 w 80"/>
                  <a:gd name="T41" fmla="*/ 408 h 413"/>
                  <a:gd name="T42" fmla="*/ 70 w 80"/>
                  <a:gd name="T43" fmla="*/ 395 h 413"/>
                  <a:gd name="T44" fmla="*/ 57 w 80"/>
                  <a:gd name="T45" fmla="*/ 386 h 413"/>
                  <a:gd name="T46" fmla="*/ 68 w 80"/>
                  <a:gd name="T47" fmla="*/ 373 h 413"/>
                  <a:gd name="T48" fmla="*/ 57 w 80"/>
                  <a:gd name="T49" fmla="*/ 356 h 413"/>
                  <a:gd name="T50" fmla="*/ 68 w 80"/>
                  <a:gd name="T51" fmla="*/ 331 h 413"/>
                  <a:gd name="T52" fmla="*/ 57 w 80"/>
                  <a:gd name="T53" fmla="*/ 309 h 413"/>
                  <a:gd name="T54" fmla="*/ 72 w 80"/>
                  <a:gd name="T55" fmla="*/ 291 h 413"/>
                  <a:gd name="T56" fmla="*/ 62 w 80"/>
                  <a:gd name="T57" fmla="*/ 277 h 413"/>
                  <a:gd name="T58" fmla="*/ 73 w 80"/>
                  <a:gd name="T59" fmla="*/ 257 h 413"/>
                  <a:gd name="T60" fmla="*/ 59 w 80"/>
                  <a:gd name="T61" fmla="*/ 241 h 413"/>
                  <a:gd name="T62" fmla="*/ 72 w 80"/>
                  <a:gd name="T63" fmla="*/ 219 h 413"/>
                  <a:gd name="T64" fmla="*/ 57 w 80"/>
                  <a:gd name="T65" fmla="*/ 209 h 413"/>
                  <a:gd name="T66" fmla="*/ 68 w 80"/>
                  <a:gd name="T67" fmla="*/ 186 h 413"/>
                  <a:gd name="T68" fmla="*/ 59 w 80"/>
                  <a:gd name="T69" fmla="*/ 169 h 413"/>
                  <a:gd name="T70" fmla="*/ 75 w 80"/>
                  <a:gd name="T71" fmla="*/ 152 h 413"/>
                  <a:gd name="T72" fmla="*/ 67 w 80"/>
                  <a:gd name="T73" fmla="*/ 142 h 413"/>
                  <a:gd name="T74" fmla="*/ 79 w 80"/>
                  <a:gd name="T75" fmla="*/ 124 h 413"/>
                  <a:gd name="T76" fmla="*/ 67 w 80"/>
                  <a:gd name="T77" fmla="*/ 113 h 413"/>
                  <a:gd name="T78" fmla="*/ 76 w 80"/>
                  <a:gd name="T79" fmla="*/ 103 h 413"/>
                  <a:gd name="T80" fmla="*/ 72 w 80"/>
                  <a:gd name="T81" fmla="*/ 90 h 413"/>
                  <a:gd name="T82" fmla="*/ 70 w 80"/>
                  <a:gd name="T83" fmla="*/ 70 h 413"/>
                  <a:gd name="T84" fmla="*/ 67 w 80"/>
                  <a:gd name="T85" fmla="*/ 30 h 413"/>
                  <a:gd name="T86" fmla="*/ 72 w 80"/>
                  <a:gd name="T87" fmla="*/ 8 h 413"/>
                  <a:gd name="T88" fmla="*/ 79 w 80"/>
                  <a:gd name="T89" fmla="*/ 3 h 413"/>
                  <a:gd name="T90" fmla="*/ 62 w 80"/>
                  <a:gd name="T91" fmla="*/ 0 h 413"/>
                  <a:gd name="T92" fmla="*/ 54 w 80"/>
                  <a:gd name="T93" fmla="*/ 2 h 413"/>
                  <a:gd name="T94" fmla="*/ 49 w 80"/>
                  <a:gd name="T95" fmla="*/ 8 h 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413"/>
                  <a:gd name="T146" fmla="*/ 80 w 80"/>
                  <a:gd name="T147" fmla="*/ 413 h 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413">
                    <a:moveTo>
                      <a:pt x="49" y="8"/>
                    </a:moveTo>
                    <a:lnTo>
                      <a:pt x="51" y="72"/>
                    </a:lnTo>
                    <a:lnTo>
                      <a:pt x="48" y="79"/>
                    </a:lnTo>
                    <a:lnTo>
                      <a:pt x="51" y="96"/>
                    </a:lnTo>
                    <a:lnTo>
                      <a:pt x="40" y="106"/>
                    </a:lnTo>
                    <a:lnTo>
                      <a:pt x="48" y="120"/>
                    </a:lnTo>
                    <a:lnTo>
                      <a:pt x="40" y="140"/>
                    </a:lnTo>
                    <a:lnTo>
                      <a:pt x="45" y="155"/>
                    </a:lnTo>
                    <a:lnTo>
                      <a:pt x="34" y="171"/>
                    </a:lnTo>
                    <a:lnTo>
                      <a:pt x="45" y="194"/>
                    </a:lnTo>
                    <a:lnTo>
                      <a:pt x="29" y="225"/>
                    </a:lnTo>
                    <a:lnTo>
                      <a:pt x="26" y="257"/>
                    </a:lnTo>
                    <a:lnTo>
                      <a:pt x="12" y="284"/>
                    </a:lnTo>
                    <a:lnTo>
                      <a:pt x="17" y="309"/>
                    </a:lnTo>
                    <a:lnTo>
                      <a:pt x="3" y="334"/>
                    </a:lnTo>
                    <a:lnTo>
                      <a:pt x="10" y="359"/>
                    </a:lnTo>
                    <a:lnTo>
                      <a:pt x="1" y="377"/>
                    </a:lnTo>
                    <a:lnTo>
                      <a:pt x="0" y="401"/>
                    </a:lnTo>
                    <a:lnTo>
                      <a:pt x="10" y="409"/>
                    </a:lnTo>
                    <a:lnTo>
                      <a:pt x="29" y="412"/>
                    </a:lnTo>
                    <a:lnTo>
                      <a:pt x="49" y="408"/>
                    </a:lnTo>
                    <a:lnTo>
                      <a:pt x="70" y="395"/>
                    </a:lnTo>
                    <a:lnTo>
                      <a:pt x="57" y="386"/>
                    </a:lnTo>
                    <a:lnTo>
                      <a:pt x="68" y="373"/>
                    </a:lnTo>
                    <a:lnTo>
                      <a:pt x="57" y="356"/>
                    </a:lnTo>
                    <a:lnTo>
                      <a:pt x="68" y="331"/>
                    </a:lnTo>
                    <a:lnTo>
                      <a:pt x="57" y="309"/>
                    </a:lnTo>
                    <a:lnTo>
                      <a:pt x="72" y="291"/>
                    </a:lnTo>
                    <a:lnTo>
                      <a:pt x="62" y="277"/>
                    </a:lnTo>
                    <a:lnTo>
                      <a:pt x="73" y="257"/>
                    </a:lnTo>
                    <a:lnTo>
                      <a:pt x="59" y="241"/>
                    </a:lnTo>
                    <a:lnTo>
                      <a:pt x="72" y="219"/>
                    </a:lnTo>
                    <a:lnTo>
                      <a:pt x="57" y="209"/>
                    </a:lnTo>
                    <a:lnTo>
                      <a:pt x="68" y="186"/>
                    </a:lnTo>
                    <a:lnTo>
                      <a:pt x="59" y="169"/>
                    </a:lnTo>
                    <a:lnTo>
                      <a:pt x="75" y="152"/>
                    </a:lnTo>
                    <a:lnTo>
                      <a:pt x="67" y="142"/>
                    </a:lnTo>
                    <a:lnTo>
                      <a:pt x="79" y="124"/>
                    </a:lnTo>
                    <a:lnTo>
                      <a:pt x="67" y="113"/>
                    </a:lnTo>
                    <a:lnTo>
                      <a:pt x="76" y="103"/>
                    </a:lnTo>
                    <a:lnTo>
                      <a:pt x="72" y="90"/>
                    </a:lnTo>
                    <a:lnTo>
                      <a:pt x="70" y="70"/>
                    </a:lnTo>
                    <a:lnTo>
                      <a:pt x="67" y="30"/>
                    </a:lnTo>
                    <a:lnTo>
                      <a:pt x="72" y="8"/>
                    </a:lnTo>
                    <a:lnTo>
                      <a:pt x="79" y="3"/>
                    </a:lnTo>
                    <a:lnTo>
                      <a:pt x="62" y="0"/>
                    </a:lnTo>
                    <a:lnTo>
                      <a:pt x="54" y="2"/>
                    </a:lnTo>
                    <a:lnTo>
                      <a:pt x="49" y="8"/>
                    </a:lnTo>
                  </a:path>
                </a:pathLst>
              </a:custGeom>
              <a:solidFill>
                <a:srgbClr val="FFFFFF"/>
              </a:solidFill>
              <a:ln w="9525" cap="rnd">
                <a:noFill/>
                <a:round/>
                <a:headEnd/>
                <a:tailEnd/>
              </a:ln>
            </p:spPr>
            <p:txBody>
              <a:bodyPr/>
              <a:lstStyle/>
              <a:p>
                <a:endParaRPr lang="en-US"/>
              </a:p>
            </p:txBody>
          </p:sp>
          <p:sp>
            <p:nvSpPr>
              <p:cNvPr id="6440" name="Freeform 58"/>
              <p:cNvSpPr>
                <a:spLocks/>
              </p:cNvSpPr>
              <p:nvPr/>
            </p:nvSpPr>
            <p:spPr bwMode="auto">
              <a:xfrm>
                <a:off x="3317" y="988"/>
                <a:ext cx="112" cy="272"/>
              </a:xfrm>
              <a:custGeom>
                <a:avLst/>
                <a:gdLst>
                  <a:gd name="T0" fmla="*/ 5 w 112"/>
                  <a:gd name="T1" fmla="*/ 4 h 272"/>
                  <a:gd name="T2" fmla="*/ 48 w 112"/>
                  <a:gd name="T3" fmla="*/ 0 h 272"/>
                  <a:gd name="T4" fmla="*/ 107 w 112"/>
                  <a:gd name="T5" fmla="*/ 0 h 272"/>
                  <a:gd name="T6" fmla="*/ 111 w 112"/>
                  <a:gd name="T7" fmla="*/ 4 h 272"/>
                  <a:gd name="T8" fmla="*/ 103 w 112"/>
                  <a:gd name="T9" fmla="*/ 9 h 272"/>
                  <a:gd name="T10" fmla="*/ 57 w 112"/>
                  <a:gd name="T11" fmla="*/ 9 h 272"/>
                  <a:gd name="T12" fmla="*/ 29 w 112"/>
                  <a:gd name="T13" fmla="*/ 10 h 272"/>
                  <a:gd name="T14" fmla="*/ 8 w 112"/>
                  <a:gd name="T15" fmla="*/ 14 h 272"/>
                  <a:gd name="T16" fmla="*/ 35 w 112"/>
                  <a:gd name="T17" fmla="*/ 24 h 272"/>
                  <a:gd name="T18" fmla="*/ 63 w 112"/>
                  <a:gd name="T19" fmla="*/ 30 h 272"/>
                  <a:gd name="T20" fmla="*/ 54 w 112"/>
                  <a:gd name="T21" fmla="*/ 39 h 272"/>
                  <a:gd name="T22" fmla="*/ 62 w 112"/>
                  <a:gd name="T23" fmla="*/ 44 h 272"/>
                  <a:gd name="T24" fmla="*/ 57 w 112"/>
                  <a:gd name="T25" fmla="*/ 50 h 272"/>
                  <a:gd name="T26" fmla="*/ 63 w 112"/>
                  <a:gd name="T27" fmla="*/ 57 h 272"/>
                  <a:gd name="T28" fmla="*/ 55 w 112"/>
                  <a:gd name="T29" fmla="*/ 65 h 272"/>
                  <a:gd name="T30" fmla="*/ 63 w 112"/>
                  <a:gd name="T31" fmla="*/ 74 h 272"/>
                  <a:gd name="T32" fmla="*/ 57 w 112"/>
                  <a:gd name="T33" fmla="*/ 84 h 272"/>
                  <a:gd name="T34" fmla="*/ 63 w 112"/>
                  <a:gd name="T35" fmla="*/ 101 h 272"/>
                  <a:gd name="T36" fmla="*/ 60 w 112"/>
                  <a:gd name="T37" fmla="*/ 124 h 272"/>
                  <a:gd name="T38" fmla="*/ 68 w 112"/>
                  <a:gd name="T39" fmla="*/ 175 h 272"/>
                  <a:gd name="T40" fmla="*/ 62 w 112"/>
                  <a:gd name="T41" fmla="*/ 192 h 272"/>
                  <a:gd name="T42" fmla="*/ 66 w 112"/>
                  <a:gd name="T43" fmla="*/ 207 h 272"/>
                  <a:gd name="T44" fmla="*/ 62 w 112"/>
                  <a:gd name="T45" fmla="*/ 227 h 272"/>
                  <a:gd name="T46" fmla="*/ 68 w 112"/>
                  <a:gd name="T47" fmla="*/ 246 h 272"/>
                  <a:gd name="T48" fmla="*/ 62 w 112"/>
                  <a:gd name="T49" fmla="*/ 261 h 272"/>
                  <a:gd name="T50" fmla="*/ 69 w 112"/>
                  <a:gd name="T51" fmla="*/ 268 h 272"/>
                  <a:gd name="T52" fmla="*/ 94 w 112"/>
                  <a:gd name="T53" fmla="*/ 271 h 272"/>
                  <a:gd name="T54" fmla="*/ 44 w 112"/>
                  <a:gd name="T55" fmla="*/ 268 h 272"/>
                  <a:gd name="T56" fmla="*/ 30 w 112"/>
                  <a:gd name="T57" fmla="*/ 256 h 272"/>
                  <a:gd name="T58" fmla="*/ 33 w 112"/>
                  <a:gd name="T59" fmla="*/ 239 h 272"/>
                  <a:gd name="T60" fmla="*/ 26 w 112"/>
                  <a:gd name="T61" fmla="*/ 226 h 272"/>
                  <a:gd name="T62" fmla="*/ 29 w 112"/>
                  <a:gd name="T63" fmla="*/ 207 h 272"/>
                  <a:gd name="T64" fmla="*/ 23 w 112"/>
                  <a:gd name="T65" fmla="*/ 182 h 272"/>
                  <a:gd name="T66" fmla="*/ 29 w 112"/>
                  <a:gd name="T67" fmla="*/ 157 h 272"/>
                  <a:gd name="T68" fmla="*/ 24 w 112"/>
                  <a:gd name="T69" fmla="*/ 137 h 272"/>
                  <a:gd name="T70" fmla="*/ 26 w 112"/>
                  <a:gd name="T71" fmla="*/ 116 h 272"/>
                  <a:gd name="T72" fmla="*/ 21 w 112"/>
                  <a:gd name="T73" fmla="*/ 104 h 272"/>
                  <a:gd name="T74" fmla="*/ 29 w 112"/>
                  <a:gd name="T75" fmla="*/ 87 h 272"/>
                  <a:gd name="T76" fmla="*/ 21 w 112"/>
                  <a:gd name="T77" fmla="*/ 72 h 272"/>
                  <a:gd name="T78" fmla="*/ 21 w 112"/>
                  <a:gd name="T79" fmla="*/ 59 h 272"/>
                  <a:gd name="T80" fmla="*/ 15 w 112"/>
                  <a:gd name="T81" fmla="*/ 46 h 272"/>
                  <a:gd name="T82" fmla="*/ 23 w 112"/>
                  <a:gd name="T83" fmla="*/ 30 h 272"/>
                  <a:gd name="T84" fmla="*/ 15 w 112"/>
                  <a:gd name="T85" fmla="*/ 26 h 272"/>
                  <a:gd name="T86" fmla="*/ 2 w 112"/>
                  <a:gd name="T87" fmla="*/ 12 h 272"/>
                  <a:gd name="T88" fmla="*/ 0 w 112"/>
                  <a:gd name="T89" fmla="*/ 8 h 272"/>
                  <a:gd name="T90" fmla="*/ 5 w 112"/>
                  <a:gd name="T91" fmla="*/ 4 h 2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2"/>
                  <a:gd name="T139" fmla="*/ 0 h 272"/>
                  <a:gd name="T140" fmla="*/ 112 w 112"/>
                  <a:gd name="T141" fmla="*/ 272 h 2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2" h="272">
                    <a:moveTo>
                      <a:pt x="5" y="4"/>
                    </a:moveTo>
                    <a:lnTo>
                      <a:pt x="48" y="0"/>
                    </a:lnTo>
                    <a:lnTo>
                      <a:pt x="107" y="0"/>
                    </a:lnTo>
                    <a:lnTo>
                      <a:pt x="111" y="4"/>
                    </a:lnTo>
                    <a:lnTo>
                      <a:pt x="103" y="9"/>
                    </a:lnTo>
                    <a:lnTo>
                      <a:pt x="57" y="9"/>
                    </a:lnTo>
                    <a:lnTo>
                      <a:pt x="29" y="10"/>
                    </a:lnTo>
                    <a:lnTo>
                      <a:pt x="8" y="14"/>
                    </a:lnTo>
                    <a:lnTo>
                      <a:pt x="35" y="24"/>
                    </a:lnTo>
                    <a:lnTo>
                      <a:pt x="63" y="30"/>
                    </a:lnTo>
                    <a:lnTo>
                      <a:pt x="54" y="39"/>
                    </a:lnTo>
                    <a:lnTo>
                      <a:pt x="62" y="44"/>
                    </a:lnTo>
                    <a:lnTo>
                      <a:pt x="57" y="50"/>
                    </a:lnTo>
                    <a:lnTo>
                      <a:pt x="63" y="57"/>
                    </a:lnTo>
                    <a:lnTo>
                      <a:pt x="55" y="65"/>
                    </a:lnTo>
                    <a:lnTo>
                      <a:pt x="63" y="74"/>
                    </a:lnTo>
                    <a:lnTo>
                      <a:pt x="57" y="84"/>
                    </a:lnTo>
                    <a:lnTo>
                      <a:pt x="63" y="101"/>
                    </a:lnTo>
                    <a:lnTo>
                      <a:pt x="60" y="124"/>
                    </a:lnTo>
                    <a:lnTo>
                      <a:pt x="68" y="175"/>
                    </a:lnTo>
                    <a:lnTo>
                      <a:pt x="62" y="192"/>
                    </a:lnTo>
                    <a:lnTo>
                      <a:pt x="66" y="207"/>
                    </a:lnTo>
                    <a:lnTo>
                      <a:pt x="62" y="227"/>
                    </a:lnTo>
                    <a:lnTo>
                      <a:pt x="68" y="246"/>
                    </a:lnTo>
                    <a:lnTo>
                      <a:pt x="62" y="261"/>
                    </a:lnTo>
                    <a:lnTo>
                      <a:pt x="69" y="268"/>
                    </a:lnTo>
                    <a:lnTo>
                      <a:pt x="94" y="271"/>
                    </a:lnTo>
                    <a:lnTo>
                      <a:pt x="44" y="268"/>
                    </a:lnTo>
                    <a:lnTo>
                      <a:pt x="30" y="256"/>
                    </a:lnTo>
                    <a:lnTo>
                      <a:pt x="33" y="239"/>
                    </a:lnTo>
                    <a:lnTo>
                      <a:pt x="26" y="226"/>
                    </a:lnTo>
                    <a:lnTo>
                      <a:pt x="29" y="207"/>
                    </a:lnTo>
                    <a:lnTo>
                      <a:pt x="23" y="182"/>
                    </a:lnTo>
                    <a:lnTo>
                      <a:pt x="29" y="157"/>
                    </a:lnTo>
                    <a:lnTo>
                      <a:pt x="24" y="137"/>
                    </a:lnTo>
                    <a:lnTo>
                      <a:pt x="26" y="116"/>
                    </a:lnTo>
                    <a:lnTo>
                      <a:pt x="21" y="104"/>
                    </a:lnTo>
                    <a:lnTo>
                      <a:pt x="29" y="87"/>
                    </a:lnTo>
                    <a:lnTo>
                      <a:pt x="21" y="72"/>
                    </a:lnTo>
                    <a:lnTo>
                      <a:pt x="21" y="59"/>
                    </a:lnTo>
                    <a:lnTo>
                      <a:pt x="15" y="46"/>
                    </a:lnTo>
                    <a:lnTo>
                      <a:pt x="23" y="30"/>
                    </a:lnTo>
                    <a:lnTo>
                      <a:pt x="15" y="26"/>
                    </a:lnTo>
                    <a:lnTo>
                      <a:pt x="2" y="12"/>
                    </a:lnTo>
                    <a:lnTo>
                      <a:pt x="0" y="8"/>
                    </a:lnTo>
                    <a:lnTo>
                      <a:pt x="5" y="4"/>
                    </a:lnTo>
                  </a:path>
                </a:pathLst>
              </a:custGeom>
              <a:solidFill>
                <a:srgbClr val="FFFFFF"/>
              </a:solidFill>
              <a:ln w="9525" cap="rnd">
                <a:noFill/>
                <a:round/>
                <a:headEnd/>
                <a:tailEnd/>
              </a:ln>
            </p:spPr>
            <p:txBody>
              <a:bodyPr/>
              <a:lstStyle/>
              <a:p>
                <a:endParaRPr lang="en-US"/>
              </a:p>
            </p:txBody>
          </p:sp>
          <p:sp>
            <p:nvSpPr>
              <p:cNvPr id="6441" name="Freeform 59"/>
              <p:cNvSpPr>
                <a:spLocks/>
              </p:cNvSpPr>
              <p:nvPr/>
            </p:nvSpPr>
            <p:spPr bwMode="auto">
              <a:xfrm>
                <a:off x="3583" y="829"/>
                <a:ext cx="48" cy="22"/>
              </a:xfrm>
              <a:custGeom>
                <a:avLst/>
                <a:gdLst>
                  <a:gd name="T0" fmla="*/ 2 w 48"/>
                  <a:gd name="T1" fmla="*/ 2 h 22"/>
                  <a:gd name="T2" fmla="*/ 11 w 48"/>
                  <a:gd name="T3" fmla="*/ 0 h 22"/>
                  <a:gd name="T4" fmla="*/ 47 w 48"/>
                  <a:gd name="T5" fmla="*/ 0 h 22"/>
                  <a:gd name="T6" fmla="*/ 47 w 48"/>
                  <a:gd name="T7" fmla="*/ 16 h 22"/>
                  <a:gd name="T8" fmla="*/ 18 w 48"/>
                  <a:gd name="T9" fmla="*/ 18 h 22"/>
                  <a:gd name="T10" fmla="*/ 8 w 48"/>
                  <a:gd name="T11" fmla="*/ 21 h 22"/>
                  <a:gd name="T12" fmla="*/ 0 w 48"/>
                  <a:gd name="T13" fmla="*/ 15 h 22"/>
                  <a:gd name="T14" fmla="*/ 0 w 48"/>
                  <a:gd name="T15" fmla="*/ 9 h 22"/>
                  <a:gd name="T16" fmla="*/ 2 w 48"/>
                  <a:gd name="T17" fmla="*/ 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22"/>
                  <a:gd name="T29" fmla="*/ 48 w 48"/>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22">
                    <a:moveTo>
                      <a:pt x="2" y="2"/>
                    </a:moveTo>
                    <a:lnTo>
                      <a:pt x="11" y="0"/>
                    </a:lnTo>
                    <a:lnTo>
                      <a:pt x="47" y="0"/>
                    </a:lnTo>
                    <a:lnTo>
                      <a:pt x="47" y="16"/>
                    </a:lnTo>
                    <a:lnTo>
                      <a:pt x="18" y="18"/>
                    </a:lnTo>
                    <a:lnTo>
                      <a:pt x="8" y="21"/>
                    </a:lnTo>
                    <a:lnTo>
                      <a:pt x="0" y="15"/>
                    </a:lnTo>
                    <a:lnTo>
                      <a:pt x="0" y="9"/>
                    </a:lnTo>
                    <a:lnTo>
                      <a:pt x="2" y="2"/>
                    </a:lnTo>
                  </a:path>
                </a:pathLst>
              </a:custGeom>
              <a:solidFill>
                <a:srgbClr val="FFFFFF"/>
              </a:solidFill>
              <a:ln w="9525" cap="rnd">
                <a:noFill/>
                <a:round/>
                <a:headEnd/>
                <a:tailEnd/>
              </a:ln>
            </p:spPr>
            <p:txBody>
              <a:bodyPr/>
              <a:lstStyle/>
              <a:p>
                <a:endParaRPr lang="en-US"/>
              </a:p>
            </p:txBody>
          </p:sp>
          <p:sp>
            <p:nvSpPr>
              <p:cNvPr id="6442" name="Freeform 60"/>
              <p:cNvSpPr>
                <a:spLocks/>
              </p:cNvSpPr>
              <p:nvPr/>
            </p:nvSpPr>
            <p:spPr bwMode="auto">
              <a:xfrm>
                <a:off x="3479" y="992"/>
                <a:ext cx="44" cy="17"/>
              </a:xfrm>
              <a:custGeom>
                <a:avLst/>
                <a:gdLst>
                  <a:gd name="T0" fmla="*/ 43 w 44"/>
                  <a:gd name="T1" fmla="*/ 8 h 17"/>
                  <a:gd name="T2" fmla="*/ 5 w 44"/>
                  <a:gd name="T3" fmla="*/ 0 h 17"/>
                  <a:gd name="T4" fmla="*/ 0 w 44"/>
                  <a:gd name="T5" fmla="*/ 0 h 17"/>
                  <a:gd name="T6" fmla="*/ 2 w 44"/>
                  <a:gd name="T7" fmla="*/ 5 h 17"/>
                  <a:gd name="T8" fmla="*/ 40 w 44"/>
                  <a:gd name="T9" fmla="*/ 16 h 17"/>
                  <a:gd name="T10" fmla="*/ 43 w 44"/>
                  <a:gd name="T11" fmla="*/ 8 h 17"/>
                  <a:gd name="T12" fmla="*/ 0 60000 65536"/>
                  <a:gd name="T13" fmla="*/ 0 60000 65536"/>
                  <a:gd name="T14" fmla="*/ 0 60000 65536"/>
                  <a:gd name="T15" fmla="*/ 0 60000 65536"/>
                  <a:gd name="T16" fmla="*/ 0 60000 65536"/>
                  <a:gd name="T17" fmla="*/ 0 60000 65536"/>
                  <a:gd name="T18" fmla="*/ 0 w 44"/>
                  <a:gd name="T19" fmla="*/ 0 h 17"/>
                  <a:gd name="T20" fmla="*/ 44 w 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4" h="17">
                    <a:moveTo>
                      <a:pt x="43" y="8"/>
                    </a:moveTo>
                    <a:lnTo>
                      <a:pt x="5" y="0"/>
                    </a:lnTo>
                    <a:lnTo>
                      <a:pt x="0" y="0"/>
                    </a:lnTo>
                    <a:lnTo>
                      <a:pt x="2" y="5"/>
                    </a:lnTo>
                    <a:lnTo>
                      <a:pt x="40" y="16"/>
                    </a:lnTo>
                    <a:lnTo>
                      <a:pt x="43" y="8"/>
                    </a:lnTo>
                  </a:path>
                </a:pathLst>
              </a:custGeom>
              <a:solidFill>
                <a:srgbClr val="FFFFFF"/>
              </a:solidFill>
              <a:ln w="9525" cap="rnd">
                <a:noFill/>
                <a:round/>
                <a:headEnd/>
                <a:tailEnd/>
              </a:ln>
            </p:spPr>
            <p:txBody>
              <a:bodyPr/>
              <a:lstStyle/>
              <a:p>
                <a:endParaRPr lang="en-US"/>
              </a:p>
            </p:txBody>
          </p:sp>
          <p:sp>
            <p:nvSpPr>
              <p:cNvPr id="6443" name="Freeform 61"/>
              <p:cNvSpPr>
                <a:spLocks/>
              </p:cNvSpPr>
              <p:nvPr/>
            </p:nvSpPr>
            <p:spPr bwMode="auto">
              <a:xfrm>
                <a:off x="3491" y="1010"/>
                <a:ext cx="26" cy="142"/>
              </a:xfrm>
              <a:custGeom>
                <a:avLst/>
                <a:gdLst>
                  <a:gd name="T0" fmla="*/ 25 w 26"/>
                  <a:gd name="T1" fmla="*/ 5 h 142"/>
                  <a:gd name="T2" fmla="*/ 25 w 26"/>
                  <a:gd name="T3" fmla="*/ 103 h 142"/>
                  <a:gd name="T4" fmla="*/ 13 w 26"/>
                  <a:gd name="T5" fmla="*/ 141 h 142"/>
                  <a:gd name="T6" fmla="*/ 9 w 26"/>
                  <a:gd name="T7" fmla="*/ 113 h 142"/>
                  <a:gd name="T8" fmla="*/ 10 w 26"/>
                  <a:gd name="T9" fmla="*/ 101 h 142"/>
                  <a:gd name="T10" fmla="*/ 7 w 26"/>
                  <a:gd name="T11" fmla="*/ 89 h 142"/>
                  <a:gd name="T12" fmla="*/ 10 w 26"/>
                  <a:gd name="T13" fmla="*/ 75 h 142"/>
                  <a:gd name="T14" fmla="*/ 1 w 26"/>
                  <a:gd name="T15" fmla="*/ 65 h 142"/>
                  <a:gd name="T16" fmla="*/ 9 w 26"/>
                  <a:gd name="T17" fmla="*/ 51 h 142"/>
                  <a:gd name="T18" fmla="*/ 2 w 26"/>
                  <a:gd name="T19" fmla="*/ 42 h 142"/>
                  <a:gd name="T20" fmla="*/ 5 w 26"/>
                  <a:gd name="T21" fmla="*/ 30 h 142"/>
                  <a:gd name="T22" fmla="*/ 0 w 26"/>
                  <a:gd name="T23" fmla="*/ 24 h 142"/>
                  <a:gd name="T24" fmla="*/ 7 w 26"/>
                  <a:gd name="T25" fmla="*/ 14 h 142"/>
                  <a:gd name="T26" fmla="*/ 1 w 26"/>
                  <a:gd name="T27" fmla="*/ 8 h 142"/>
                  <a:gd name="T28" fmla="*/ 4 w 26"/>
                  <a:gd name="T29" fmla="*/ 1 h 142"/>
                  <a:gd name="T30" fmla="*/ 17 w 26"/>
                  <a:gd name="T31" fmla="*/ 0 h 142"/>
                  <a:gd name="T32" fmla="*/ 25 w 26"/>
                  <a:gd name="T33" fmla="*/ 5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42"/>
                  <a:gd name="T53" fmla="*/ 26 w 26"/>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42">
                    <a:moveTo>
                      <a:pt x="25" y="5"/>
                    </a:moveTo>
                    <a:lnTo>
                      <a:pt x="25" y="103"/>
                    </a:lnTo>
                    <a:lnTo>
                      <a:pt x="13" y="141"/>
                    </a:lnTo>
                    <a:lnTo>
                      <a:pt x="9" y="113"/>
                    </a:lnTo>
                    <a:lnTo>
                      <a:pt x="10" y="101"/>
                    </a:lnTo>
                    <a:lnTo>
                      <a:pt x="7" y="89"/>
                    </a:lnTo>
                    <a:lnTo>
                      <a:pt x="10" y="75"/>
                    </a:lnTo>
                    <a:lnTo>
                      <a:pt x="1" y="65"/>
                    </a:lnTo>
                    <a:lnTo>
                      <a:pt x="9" y="51"/>
                    </a:lnTo>
                    <a:lnTo>
                      <a:pt x="2" y="42"/>
                    </a:lnTo>
                    <a:lnTo>
                      <a:pt x="5" y="30"/>
                    </a:lnTo>
                    <a:lnTo>
                      <a:pt x="0" y="24"/>
                    </a:lnTo>
                    <a:lnTo>
                      <a:pt x="7" y="14"/>
                    </a:lnTo>
                    <a:lnTo>
                      <a:pt x="1" y="8"/>
                    </a:lnTo>
                    <a:lnTo>
                      <a:pt x="4" y="1"/>
                    </a:lnTo>
                    <a:lnTo>
                      <a:pt x="17" y="0"/>
                    </a:lnTo>
                    <a:lnTo>
                      <a:pt x="25" y="5"/>
                    </a:lnTo>
                  </a:path>
                </a:pathLst>
              </a:custGeom>
              <a:solidFill>
                <a:srgbClr val="FFFFFF"/>
              </a:solidFill>
              <a:ln w="9525" cap="rnd">
                <a:noFill/>
                <a:round/>
                <a:headEnd/>
                <a:tailEnd/>
              </a:ln>
            </p:spPr>
            <p:txBody>
              <a:bodyPr/>
              <a:lstStyle/>
              <a:p>
                <a:endParaRPr lang="en-US"/>
              </a:p>
            </p:txBody>
          </p:sp>
          <p:sp>
            <p:nvSpPr>
              <p:cNvPr id="6444" name="Freeform 62"/>
              <p:cNvSpPr>
                <a:spLocks/>
              </p:cNvSpPr>
              <p:nvPr/>
            </p:nvSpPr>
            <p:spPr bwMode="auto">
              <a:xfrm>
                <a:off x="3736" y="888"/>
                <a:ext cx="184" cy="388"/>
              </a:xfrm>
              <a:custGeom>
                <a:avLst/>
                <a:gdLst>
                  <a:gd name="T0" fmla="*/ 76 w 184"/>
                  <a:gd name="T1" fmla="*/ 9 h 388"/>
                  <a:gd name="T2" fmla="*/ 83 w 184"/>
                  <a:gd name="T3" fmla="*/ 12 h 388"/>
                  <a:gd name="T4" fmla="*/ 84 w 184"/>
                  <a:gd name="T5" fmla="*/ 17 h 388"/>
                  <a:gd name="T6" fmla="*/ 84 w 184"/>
                  <a:gd name="T7" fmla="*/ 22 h 388"/>
                  <a:gd name="T8" fmla="*/ 83 w 184"/>
                  <a:gd name="T9" fmla="*/ 27 h 388"/>
                  <a:gd name="T10" fmla="*/ 81 w 184"/>
                  <a:gd name="T11" fmla="*/ 30 h 388"/>
                  <a:gd name="T12" fmla="*/ 81 w 184"/>
                  <a:gd name="T13" fmla="*/ 165 h 388"/>
                  <a:gd name="T14" fmla="*/ 81 w 184"/>
                  <a:gd name="T15" fmla="*/ 171 h 388"/>
                  <a:gd name="T16" fmla="*/ 89 w 184"/>
                  <a:gd name="T17" fmla="*/ 179 h 388"/>
                  <a:gd name="T18" fmla="*/ 97 w 184"/>
                  <a:gd name="T19" fmla="*/ 187 h 388"/>
                  <a:gd name="T20" fmla="*/ 114 w 184"/>
                  <a:gd name="T21" fmla="*/ 201 h 388"/>
                  <a:gd name="T22" fmla="*/ 137 w 184"/>
                  <a:gd name="T23" fmla="*/ 213 h 388"/>
                  <a:gd name="T24" fmla="*/ 148 w 184"/>
                  <a:gd name="T25" fmla="*/ 224 h 388"/>
                  <a:gd name="T26" fmla="*/ 159 w 184"/>
                  <a:gd name="T27" fmla="*/ 238 h 388"/>
                  <a:gd name="T28" fmla="*/ 165 w 184"/>
                  <a:gd name="T29" fmla="*/ 258 h 388"/>
                  <a:gd name="T30" fmla="*/ 171 w 184"/>
                  <a:gd name="T31" fmla="*/ 281 h 388"/>
                  <a:gd name="T32" fmla="*/ 170 w 184"/>
                  <a:gd name="T33" fmla="*/ 300 h 388"/>
                  <a:gd name="T34" fmla="*/ 167 w 184"/>
                  <a:gd name="T35" fmla="*/ 319 h 388"/>
                  <a:gd name="T36" fmla="*/ 160 w 184"/>
                  <a:gd name="T37" fmla="*/ 336 h 388"/>
                  <a:gd name="T38" fmla="*/ 148 w 184"/>
                  <a:gd name="T39" fmla="*/ 352 h 388"/>
                  <a:gd name="T40" fmla="*/ 140 w 184"/>
                  <a:gd name="T41" fmla="*/ 358 h 388"/>
                  <a:gd name="T42" fmla="*/ 131 w 184"/>
                  <a:gd name="T43" fmla="*/ 361 h 388"/>
                  <a:gd name="T44" fmla="*/ 131 w 184"/>
                  <a:gd name="T45" fmla="*/ 368 h 388"/>
                  <a:gd name="T46" fmla="*/ 122 w 184"/>
                  <a:gd name="T47" fmla="*/ 366 h 388"/>
                  <a:gd name="T48" fmla="*/ 117 w 184"/>
                  <a:gd name="T49" fmla="*/ 371 h 388"/>
                  <a:gd name="T50" fmla="*/ 109 w 184"/>
                  <a:gd name="T51" fmla="*/ 369 h 388"/>
                  <a:gd name="T52" fmla="*/ 105 w 184"/>
                  <a:gd name="T53" fmla="*/ 374 h 388"/>
                  <a:gd name="T54" fmla="*/ 96 w 184"/>
                  <a:gd name="T55" fmla="*/ 374 h 388"/>
                  <a:gd name="T56" fmla="*/ 42 w 184"/>
                  <a:gd name="T57" fmla="*/ 374 h 388"/>
                  <a:gd name="T58" fmla="*/ 35 w 184"/>
                  <a:gd name="T59" fmla="*/ 386 h 388"/>
                  <a:gd name="T60" fmla="*/ 87 w 184"/>
                  <a:gd name="T61" fmla="*/ 387 h 388"/>
                  <a:gd name="T62" fmla="*/ 113 w 184"/>
                  <a:gd name="T63" fmla="*/ 384 h 388"/>
                  <a:gd name="T64" fmla="*/ 140 w 184"/>
                  <a:gd name="T65" fmla="*/ 376 h 388"/>
                  <a:gd name="T66" fmla="*/ 159 w 184"/>
                  <a:gd name="T67" fmla="*/ 361 h 388"/>
                  <a:gd name="T68" fmla="*/ 176 w 184"/>
                  <a:gd name="T69" fmla="*/ 334 h 388"/>
                  <a:gd name="T70" fmla="*/ 183 w 184"/>
                  <a:gd name="T71" fmla="*/ 306 h 388"/>
                  <a:gd name="T72" fmla="*/ 183 w 184"/>
                  <a:gd name="T73" fmla="*/ 278 h 388"/>
                  <a:gd name="T74" fmla="*/ 176 w 184"/>
                  <a:gd name="T75" fmla="*/ 251 h 388"/>
                  <a:gd name="T76" fmla="*/ 154 w 184"/>
                  <a:gd name="T77" fmla="*/ 214 h 388"/>
                  <a:gd name="T78" fmla="*/ 114 w 184"/>
                  <a:gd name="T79" fmla="*/ 189 h 388"/>
                  <a:gd name="T80" fmla="*/ 96 w 184"/>
                  <a:gd name="T81" fmla="*/ 176 h 388"/>
                  <a:gd name="T82" fmla="*/ 89 w 184"/>
                  <a:gd name="T83" fmla="*/ 168 h 388"/>
                  <a:gd name="T84" fmla="*/ 89 w 184"/>
                  <a:gd name="T85" fmla="*/ 36 h 388"/>
                  <a:gd name="T86" fmla="*/ 94 w 184"/>
                  <a:gd name="T87" fmla="*/ 25 h 388"/>
                  <a:gd name="T88" fmla="*/ 96 w 184"/>
                  <a:gd name="T89" fmla="*/ 10 h 388"/>
                  <a:gd name="T90" fmla="*/ 84 w 184"/>
                  <a:gd name="T91" fmla="*/ 2 h 388"/>
                  <a:gd name="T92" fmla="*/ 51 w 184"/>
                  <a:gd name="T93" fmla="*/ 0 h 388"/>
                  <a:gd name="T94" fmla="*/ 13 w 184"/>
                  <a:gd name="T95" fmla="*/ 1 h 388"/>
                  <a:gd name="T96" fmla="*/ 0 w 184"/>
                  <a:gd name="T97" fmla="*/ 10 h 388"/>
                  <a:gd name="T98" fmla="*/ 8 w 184"/>
                  <a:gd name="T99" fmla="*/ 10 h 388"/>
                  <a:gd name="T100" fmla="*/ 18 w 184"/>
                  <a:gd name="T101" fmla="*/ 7 h 388"/>
                  <a:gd name="T102" fmla="*/ 50 w 184"/>
                  <a:gd name="T103" fmla="*/ 5 h 388"/>
                  <a:gd name="T104" fmla="*/ 64 w 184"/>
                  <a:gd name="T105" fmla="*/ 7 h 388"/>
                  <a:gd name="T106" fmla="*/ 76 w 184"/>
                  <a:gd name="T107" fmla="*/ 9 h 3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388"/>
                  <a:gd name="T164" fmla="*/ 184 w 184"/>
                  <a:gd name="T165" fmla="*/ 388 h 3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388">
                    <a:moveTo>
                      <a:pt x="76" y="9"/>
                    </a:moveTo>
                    <a:lnTo>
                      <a:pt x="83" y="12"/>
                    </a:lnTo>
                    <a:lnTo>
                      <a:pt x="84" y="17"/>
                    </a:lnTo>
                    <a:lnTo>
                      <a:pt x="84" y="22"/>
                    </a:lnTo>
                    <a:lnTo>
                      <a:pt x="83" y="27"/>
                    </a:lnTo>
                    <a:lnTo>
                      <a:pt x="81" y="30"/>
                    </a:lnTo>
                    <a:lnTo>
                      <a:pt x="81" y="165"/>
                    </a:lnTo>
                    <a:lnTo>
                      <a:pt x="81" y="171"/>
                    </a:lnTo>
                    <a:lnTo>
                      <a:pt x="89" y="179"/>
                    </a:lnTo>
                    <a:lnTo>
                      <a:pt x="97" y="187"/>
                    </a:lnTo>
                    <a:lnTo>
                      <a:pt x="114" y="201"/>
                    </a:lnTo>
                    <a:lnTo>
                      <a:pt x="137" y="213"/>
                    </a:lnTo>
                    <a:lnTo>
                      <a:pt x="148" y="224"/>
                    </a:lnTo>
                    <a:lnTo>
                      <a:pt x="159" y="238"/>
                    </a:lnTo>
                    <a:lnTo>
                      <a:pt x="165" y="258"/>
                    </a:lnTo>
                    <a:lnTo>
                      <a:pt x="171" y="281"/>
                    </a:lnTo>
                    <a:lnTo>
                      <a:pt x="170" y="300"/>
                    </a:lnTo>
                    <a:lnTo>
                      <a:pt x="167" y="319"/>
                    </a:lnTo>
                    <a:lnTo>
                      <a:pt x="160" y="336"/>
                    </a:lnTo>
                    <a:lnTo>
                      <a:pt x="148" y="352"/>
                    </a:lnTo>
                    <a:lnTo>
                      <a:pt x="140" y="358"/>
                    </a:lnTo>
                    <a:lnTo>
                      <a:pt x="131" y="361"/>
                    </a:lnTo>
                    <a:lnTo>
                      <a:pt x="131" y="368"/>
                    </a:lnTo>
                    <a:lnTo>
                      <a:pt x="122" y="366"/>
                    </a:lnTo>
                    <a:lnTo>
                      <a:pt x="117" y="371"/>
                    </a:lnTo>
                    <a:lnTo>
                      <a:pt x="109" y="369"/>
                    </a:lnTo>
                    <a:lnTo>
                      <a:pt x="105" y="374"/>
                    </a:lnTo>
                    <a:lnTo>
                      <a:pt x="96" y="374"/>
                    </a:lnTo>
                    <a:lnTo>
                      <a:pt x="42" y="374"/>
                    </a:lnTo>
                    <a:lnTo>
                      <a:pt x="35" y="386"/>
                    </a:lnTo>
                    <a:lnTo>
                      <a:pt x="87" y="387"/>
                    </a:lnTo>
                    <a:lnTo>
                      <a:pt x="113" y="384"/>
                    </a:lnTo>
                    <a:lnTo>
                      <a:pt x="140" y="376"/>
                    </a:lnTo>
                    <a:lnTo>
                      <a:pt x="159" y="361"/>
                    </a:lnTo>
                    <a:lnTo>
                      <a:pt x="176" y="334"/>
                    </a:lnTo>
                    <a:lnTo>
                      <a:pt x="183" y="306"/>
                    </a:lnTo>
                    <a:lnTo>
                      <a:pt x="183" y="278"/>
                    </a:lnTo>
                    <a:lnTo>
                      <a:pt x="176" y="251"/>
                    </a:lnTo>
                    <a:lnTo>
                      <a:pt x="154" y="214"/>
                    </a:lnTo>
                    <a:lnTo>
                      <a:pt x="114" y="189"/>
                    </a:lnTo>
                    <a:lnTo>
                      <a:pt x="96" y="176"/>
                    </a:lnTo>
                    <a:lnTo>
                      <a:pt x="89" y="168"/>
                    </a:lnTo>
                    <a:lnTo>
                      <a:pt x="89" y="36"/>
                    </a:lnTo>
                    <a:lnTo>
                      <a:pt x="94" y="25"/>
                    </a:lnTo>
                    <a:lnTo>
                      <a:pt x="96" y="10"/>
                    </a:lnTo>
                    <a:lnTo>
                      <a:pt x="84" y="2"/>
                    </a:lnTo>
                    <a:lnTo>
                      <a:pt x="51" y="0"/>
                    </a:lnTo>
                    <a:lnTo>
                      <a:pt x="13" y="1"/>
                    </a:lnTo>
                    <a:lnTo>
                      <a:pt x="0" y="10"/>
                    </a:lnTo>
                    <a:lnTo>
                      <a:pt x="8" y="10"/>
                    </a:lnTo>
                    <a:lnTo>
                      <a:pt x="18" y="7"/>
                    </a:lnTo>
                    <a:lnTo>
                      <a:pt x="50" y="5"/>
                    </a:lnTo>
                    <a:lnTo>
                      <a:pt x="64" y="7"/>
                    </a:lnTo>
                    <a:lnTo>
                      <a:pt x="76" y="9"/>
                    </a:lnTo>
                  </a:path>
                </a:pathLst>
              </a:custGeom>
              <a:solidFill>
                <a:srgbClr val="000000"/>
              </a:solidFill>
              <a:ln w="9525" cap="rnd">
                <a:noFill/>
                <a:round/>
                <a:headEnd/>
                <a:tailEnd/>
              </a:ln>
            </p:spPr>
            <p:txBody>
              <a:bodyPr/>
              <a:lstStyle/>
              <a:p>
                <a:endParaRPr lang="en-US"/>
              </a:p>
            </p:txBody>
          </p:sp>
          <p:sp>
            <p:nvSpPr>
              <p:cNvPr id="6445" name="Freeform 63"/>
              <p:cNvSpPr>
                <a:spLocks/>
              </p:cNvSpPr>
              <p:nvPr/>
            </p:nvSpPr>
            <p:spPr bwMode="auto">
              <a:xfrm>
                <a:off x="3467" y="813"/>
                <a:ext cx="318" cy="500"/>
              </a:xfrm>
              <a:custGeom>
                <a:avLst/>
                <a:gdLst>
                  <a:gd name="T0" fmla="*/ 157 w 318"/>
                  <a:gd name="T1" fmla="*/ 12 h 500"/>
                  <a:gd name="T2" fmla="*/ 179 w 318"/>
                  <a:gd name="T3" fmla="*/ 12 h 500"/>
                  <a:gd name="T4" fmla="*/ 199 w 318"/>
                  <a:gd name="T5" fmla="*/ 12 h 500"/>
                  <a:gd name="T6" fmla="*/ 209 w 318"/>
                  <a:gd name="T7" fmla="*/ 13 h 500"/>
                  <a:gd name="T8" fmla="*/ 220 w 318"/>
                  <a:gd name="T9" fmla="*/ 22 h 500"/>
                  <a:gd name="T10" fmla="*/ 221 w 318"/>
                  <a:gd name="T11" fmla="*/ 30 h 500"/>
                  <a:gd name="T12" fmla="*/ 218 w 318"/>
                  <a:gd name="T13" fmla="*/ 38 h 500"/>
                  <a:gd name="T14" fmla="*/ 210 w 318"/>
                  <a:gd name="T15" fmla="*/ 43 h 500"/>
                  <a:gd name="T16" fmla="*/ 210 w 318"/>
                  <a:gd name="T17" fmla="*/ 114 h 500"/>
                  <a:gd name="T18" fmla="*/ 302 w 318"/>
                  <a:gd name="T19" fmla="*/ 409 h 500"/>
                  <a:gd name="T20" fmla="*/ 305 w 318"/>
                  <a:gd name="T21" fmla="*/ 436 h 500"/>
                  <a:gd name="T22" fmla="*/ 299 w 318"/>
                  <a:gd name="T23" fmla="*/ 451 h 500"/>
                  <a:gd name="T24" fmla="*/ 291 w 318"/>
                  <a:gd name="T25" fmla="*/ 461 h 500"/>
                  <a:gd name="T26" fmla="*/ 280 w 318"/>
                  <a:gd name="T27" fmla="*/ 472 h 500"/>
                  <a:gd name="T28" fmla="*/ 255 w 318"/>
                  <a:gd name="T29" fmla="*/ 482 h 500"/>
                  <a:gd name="T30" fmla="*/ 221 w 318"/>
                  <a:gd name="T31" fmla="*/ 486 h 500"/>
                  <a:gd name="T32" fmla="*/ 167 w 318"/>
                  <a:gd name="T33" fmla="*/ 486 h 500"/>
                  <a:gd name="T34" fmla="*/ 86 w 318"/>
                  <a:gd name="T35" fmla="*/ 486 h 500"/>
                  <a:gd name="T36" fmla="*/ 44 w 318"/>
                  <a:gd name="T37" fmla="*/ 481 h 500"/>
                  <a:gd name="T38" fmla="*/ 22 w 318"/>
                  <a:gd name="T39" fmla="*/ 465 h 500"/>
                  <a:gd name="T40" fmla="*/ 13 w 318"/>
                  <a:gd name="T41" fmla="*/ 439 h 500"/>
                  <a:gd name="T42" fmla="*/ 13 w 318"/>
                  <a:gd name="T43" fmla="*/ 427 h 500"/>
                  <a:gd name="T44" fmla="*/ 19 w 318"/>
                  <a:gd name="T45" fmla="*/ 406 h 500"/>
                  <a:gd name="T46" fmla="*/ 114 w 318"/>
                  <a:gd name="T47" fmla="*/ 124 h 500"/>
                  <a:gd name="T48" fmla="*/ 119 w 318"/>
                  <a:gd name="T49" fmla="*/ 105 h 500"/>
                  <a:gd name="T50" fmla="*/ 119 w 318"/>
                  <a:gd name="T51" fmla="*/ 45 h 500"/>
                  <a:gd name="T52" fmla="*/ 111 w 318"/>
                  <a:gd name="T53" fmla="*/ 40 h 500"/>
                  <a:gd name="T54" fmla="*/ 108 w 318"/>
                  <a:gd name="T55" fmla="*/ 30 h 500"/>
                  <a:gd name="T56" fmla="*/ 111 w 318"/>
                  <a:gd name="T57" fmla="*/ 16 h 500"/>
                  <a:gd name="T58" fmla="*/ 123 w 318"/>
                  <a:gd name="T59" fmla="*/ 12 h 500"/>
                  <a:gd name="T60" fmla="*/ 156 w 318"/>
                  <a:gd name="T61" fmla="*/ 12 h 500"/>
                  <a:gd name="T62" fmla="*/ 156 w 318"/>
                  <a:gd name="T63" fmla="*/ 0 h 500"/>
                  <a:gd name="T64" fmla="*/ 136 w 318"/>
                  <a:gd name="T65" fmla="*/ 0 h 500"/>
                  <a:gd name="T66" fmla="*/ 112 w 318"/>
                  <a:gd name="T67" fmla="*/ 3 h 500"/>
                  <a:gd name="T68" fmla="*/ 97 w 318"/>
                  <a:gd name="T69" fmla="*/ 13 h 500"/>
                  <a:gd name="T70" fmla="*/ 94 w 318"/>
                  <a:gd name="T71" fmla="*/ 25 h 500"/>
                  <a:gd name="T72" fmla="*/ 95 w 318"/>
                  <a:gd name="T73" fmla="*/ 38 h 500"/>
                  <a:gd name="T74" fmla="*/ 108 w 318"/>
                  <a:gd name="T75" fmla="*/ 51 h 500"/>
                  <a:gd name="T76" fmla="*/ 108 w 318"/>
                  <a:gd name="T77" fmla="*/ 105 h 500"/>
                  <a:gd name="T78" fmla="*/ 0 w 318"/>
                  <a:gd name="T79" fmla="*/ 430 h 500"/>
                  <a:gd name="T80" fmla="*/ 0 w 318"/>
                  <a:gd name="T81" fmla="*/ 446 h 500"/>
                  <a:gd name="T82" fmla="*/ 5 w 318"/>
                  <a:gd name="T83" fmla="*/ 462 h 500"/>
                  <a:gd name="T84" fmla="*/ 18 w 318"/>
                  <a:gd name="T85" fmla="*/ 481 h 500"/>
                  <a:gd name="T86" fmla="*/ 38 w 318"/>
                  <a:gd name="T87" fmla="*/ 493 h 500"/>
                  <a:gd name="T88" fmla="*/ 79 w 318"/>
                  <a:gd name="T89" fmla="*/ 499 h 500"/>
                  <a:gd name="T90" fmla="*/ 146 w 318"/>
                  <a:gd name="T91" fmla="*/ 499 h 500"/>
                  <a:gd name="T92" fmla="*/ 236 w 318"/>
                  <a:gd name="T93" fmla="*/ 499 h 500"/>
                  <a:gd name="T94" fmla="*/ 277 w 318"/>
                  <a:gd name="T95" fmla="*/ 489 h 500"/>
                  <a:gd name="T96" fmla="*/ 298 w 318"/>
                  <a:gd name="T97" fmla="*/ 476 h 500"/>
                  <a:gd name="T98" fmla="*/ 312 w 318"/>
                  <a:gd name="T99" fmla="*/ 459 h 500"/>
                  <a:gd name="T100" fmla="*/ 317 w 318"/>
                  <a:gd name="T101" fmla="*/ 436 h 500"/>
                  <a:gd name="T102" fmla="*/ 317 w 318"/>
                  <a:gd name="T103" fmla="*/ 421 h 500"/>
                  <a:gd name="T104" fmla="*/ 315 w 318"/>
                  <a:gd name="T105" fmla="*/ 401 h 500"/>
                  <a:gd name="T106" fmla="*/ 221 w 318"/>
                  <a:gd name="T107" fmla="*/ 114 h 500"/>
                  <a:gd name="T108" fmla="*/ 223 w 318"/>
                  <a:gd name="T109" fmla="*/ 48 h 500"/>
                  <a:gd name="T110" fmla="*/ 231 w 318"/>
                  <a:gd name="T111" fmla="*/ 38 h 500"/>
                  <a:gd name="T112" fmla="*/ 236 w 318"/>
                  <a:gd name="T113" fmla="*/ 23 h 500"/>
                  <a:gd name="T114" fmla="*/ 229 w 318"/>
                  <a:gd name="T115" fmla="*/ 10 h 500"/>
                  <a:gd name="T116" fmla="*/ 210 w 318"/>
                  <a:gd name="T117" fmla="*/ 3 h 500"/>
                  <a:gd name="T118" fmla="*/ 181 w 318"/>
                  <a:gd name="T119" fmla="*/ 0 h 500"/>
                  <a:gd name="T120" fmla="*/ 157 w 318"/>
                  <a:gd name="T121" fmla="*/ 0 h 500"/>
                  <a:gd name="T122" fmla="*/ 157 w 318"/>
                  <a:gd name="T123" fmla="*/ 12 h 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8"/>
                  <a:gd name="T187" fmla="*/ 0 h 500"/>
                  <a:gd name="T188" fmla="*/ 318 w 318"/>
                  <a:gd name="T189" fmla="*/ 500 h 5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8" h="500">
                    <a:moveTo>
                      <a:pt x="157" y="12"/>
                    </a:moveTo>
                    <a:lnTo>
                      <a:pt x="179" y="12"/>
                    </a:lnTo>
                    <a:lnTo>
                      <a:pt x="199" y="12"/>
                    </a:lnTo>
                    <a:lnTo>
                      <a:pt x="209" y="13"/>
                    </a:lnTo>
                    <a:lnTo>
                      <a:pt x="220" y="22"/>
                    </a:lnTo>
                    <a:lnTo>
                      <a:pt x="221" y="30"/>
                    </a:lnTo>
                    <a:lnTo>
                      <a:pt x="218" y="38"/>
                    </a:lnTo>
                    <a:lnTo>
                      <a:pt x="210" y="43"/>
                    </a:lnTo>
                    <a:lnTo>
                      <a:pt x="210" y="114"/>
                    </a:lnTo>
                    <a:lnTo>
                      <a:pt x="302" y="409"/>
                    </a:lnTo>
                    <a:lnTo>
                      <a:pt x="305" y="436"/>
                    </a:lnTo>
                    <a:lnTo>
                      <a:pt x="299" y="451"/>
                    </a:lnTo>
                    <a:lnTo>
                      <a:pt x="291" y="461"/>
                    </a:lnTo>
                    <a:lnTo>
                      <a:pt x="280" y="472"/>
                    </a:lnTo>
                    <a:lnTo>
                      <a:pt x="255" y="482"/>
                    </a:lnTo>
                    <a:lnTo>
                      <a:pt x="221" y="486"/>
                    </a:lnTo>
                    <a:lnTo>
                      <a:pt x="167" y="486"/>
                    </a:lnTo>
                    <a:lnTo>
                      <a:pt x="86" y="486"/>
                    </a:lnTo>
                    <a:lnTo>
                      <a:pt x="44" y="481"/>
                    </a:lnTo>
                    <a:lnTo>
                      <a:pt x="22" y="465"/>
                    </a:lnTo>
                    <a:lnTo>
                      <a:pt x="13" y="439"/>
                    </a:lnTo>
                    <a:lnTo>
                      <a:pt x="13" y="427"/>
                    </a:lnTo>
                    <a:lnTo>
                      <a:pt x="19" y="406"/>
                    </a:lnTo>
                    <a:lnTo>
                      <a:pt x="114" y="124"/>
                    </a:lnTo>
                    <a:lnTo>
                      <a:pt x="119" y="105"/>
                    </a:lnTo>
                    <a:lnTo>
                      <a:pt x="119" y="45"/>
                    </a:lnTo>
                    <a:lnTo>
                      <a:pt x="111" y="40"/>
                    </a:lnTo>
                    <a:lnTo>
                      <a:pt x="108" y="30"/>
                    </a:lnTo>
                    <a:lnTo>
                      <a:pt x="111" y="16"/>
                    </a:lnTo>
                    <a:lnTo>
                      <a:pt x="123" y="12"/>
                    </a:lnTo>
                    <a:lnTo>
                      <a:pt x="156" y="12"/>
                    </a:lnTo>
                    <a:lnTo>
                      <a:pt x="156" y="0"/>
                    </a:lnTo>
                    <a:lnTo>
                      <a:pt x="136" y="0"/>
                    </a:lnTo>
                    <a:lnTo>
                      <a:pt x="112" y="3"/>
                    </a:lnTo>
                    <a:lnTo>
                      <a:pt x="97" y="13"/>
                    </a:lnTo>
                    <a:lnTo>
                      <a:pt x="94" y="25"/>
                    </a:lnTo>
                    <a:lnTo>
                      <a:pt x="95" y="38"/>
                    </a:lnTo>
                    <a:lnTo>
                      <a:pt x="108" y="51"/>
                    </a:lnTo>
                    <a:lnTo>
                      <a:pt x="108" y="105"/>
                    </a:lnTo>
                    <a:lnTo>
                      <a:pt x="0" y="430"/>
                    </a:lnTo>
                    <a:lnTo>
                      <a:pt x="0" y="446"/>
                    </a:lnTo>
                    <a:lnTo>
                      <a:pt x="5" y="462"/>
                    </a:lnTo>
                    <a:lnTo>
                      <a:pt x="18" y="481"/>
                    </a:lnTo>
                    <a:lnTo>
                      <a:pt x="38" y="493"/>
                    </a:lnTo>
                    <a:lnTo>
                      <a:pt x="79" y="499"/>
                    </a:lnTo>
                    <a:lnTo>
                      <a:pt x="146" y="499"/>
                    </a:lnTo>
                    <a:lnTo>
                      <a:pt x="236" y="499"/>
                    </a:lnTo>
                    <a:lnTo>
                      <a:pt x="277" y="489"/>
                    </a:lnTo>
                    <a:lnTo>
                      <a:pt x="298" y="476"/>
                    </a:lnTo>
                    <a:lnTo>
                      <a:pt x="312" y="459"/>
                    </a:lnTo>
                    <a:lnTo>
                      <a:pt x="317" y="436"/>
                    </a:lnTo>
                    <a:lnTo>
                      <a:pt x="317" y="421"/>
                    </a:lnTo>
                    <a:lnTo>
                      <a:pt x="315" y="401"/>
                    </a:lnTo>
                    <a:lnTo>
                      <a:pt x="221" y="114"/>
                    </a:lnTo>
                    <a:lnTo>
                      <a:pt x="223" y="48"/>
                    </a:lnTo>
                    <a:lnTo>
                      <a:pt x="231" y="38"/>
                    </a:lnTo>
                    <a:lnTo>
                      <a:pt x="236" y="23"/>
                    </a:lnTo>
                    <a:lnTo>
                      <a:pt x="229" y="10"/>
                    </a:lnTo>
                    <a:lnTo>
                      <a:pt x="210" y="3"/>
                    </a:lnTo>
                    <a:lnTo>
                      <a:pt x="181" y="0"/>
                    </a:lnTo>
                    <a:lnTo>
                      <a:pt x="157" y="0"/>
                    </a:lnTo>
                    <a:lnTo>
                      <a:pt x="157" y="12"/>
                    </a:lnTo>
                  </a:path>
                </a:pathLst>
              </a:custGeom>
              <a:solidFill>
                <a:srgbClr val="000000"/>
              </a:solidFill>
              <a:ln w="9525" cap="rnd">
                <a:noFill/>
                <a:round/>
                <a:headEnd/>
                <a:tailEnd/>
              </a:ln>
            </p:spPr>
            <p:txBody>
              <a:bodyPr/>
              <a:lstStyle/>
              <a:p>
                <a:endParaRPr lang="en-US"/>
              </a:p>
            </p:txBody>
          </p:sp>
          <p:sp>
            <p:nvSpPr>
              <p:cNvPr id="6446" name="Freeform 64"/>
              <p:cNvSpPr>
                <a:spLocks/>
              </p:cNvSpPr>
              <p:nvPr/>
            </p:nvSpPr>
            <p:spPr bwMode="auto">
              <a:xfrm>
                <a:off x="3731" y="901"/>
                <a:ext cx="24" cy="180"/>
              </a:xfrm>
              <a:custGeom>
                <a:avLst/>
                <a:gdLst>
                  <a:gd name="T0" fmla="*/ 5 w 24"/>
                  <a:gd name="T1" fmla="*/ 0 h 180"/>
                  <a:gd name="T2" fmla="*/ 5 w 24"/>
                  <a:gd name="T3" fmla="*/ 9 h 180"/>
                  <a:gd name="T4" fmla="*/ 13 w 24"/>
                  <a:gd name="T5" fmla="*/ 17 h 180"/>
                  <a:gd name="T6" fmla="*/ 13 w 24"/>
                  <a:gd name="T7" fmla="*/ 154 h 180"/>
                  <a:gd name="T8" fmla="*/ 9 w 24"/>
                  <a:gd name="T9" fmla="*/ 163 h 180"/>
                  <a:gd name="T10" fmla="*/ 0 w 24"/>
                  <a:gd name="T11" fmla="*/ 171 h 180"/>
                  <a:gd name="T12" fmla="*/ 3 w 24"/>
                  <a:gd name="T13" fmla="*/ 179 h 180"/>
                  <a:gd name="T14" fmla="*/ 19 w 24"/>
                  <a:gd name="T15" fmla="*/ 165 h 180"/>
                  <a:gd name="T16" fmla="*/ 23 w 24"/>
                  <a:gd name="T17" fmla="*/ 159 h 180"/>
                  <a:gd name="T18" fmla="*/ 23 w 24"/>
                  <a:gd name="T19" fmla="*/ 12 h 180"/>
                  <a:gd name="T20" fmla="*/ 14 w 24"/>
                  <a:gd name="T21" fmla="*/ 8 h 180"/>
                  <a:gd name="T22" fmla="*/ 14 w 24"/>
                  <a:gd name="T23" fmla="*/ 0 h 180"/>
                  <a:gd name="T24" fmla="*/ 5 w 24"/>
                  <a:gd name="T25" fmla="*/ 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80"/>
                  <a:gd name="T41" fmla="*/ 24 w 24"/>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80">
                    <a:moveTo>
                      <a:pt x="5" y="0"/>
                    </a:moveTo>
                    <a:lnTo>
                      <a:pt x="5" y="9"/>
                    </a:lnTo>
                    <a:lnTo>
                      <a:pt x="13" y="17"/>
                    </a:lnTo>
                    <a:lnTo>
                      <a:pt x="13" y="154"/>
                    </a:lnTo>
                    <a:lnTo>
                      <a:pt x="9" y="163"/>
                    </a:lnTo>
                    <a:lnTo>
                      <a:pt x="0" y="171"/>
                    </a:lnTo>
                    <a:lnTo>
                      <a:pt x="3" y="179"/>
                    </a:lnTo>
                    <a:lnTo>
                      <a:pt x="19" y="165"/>
                    </a:lnTo>
                    <a:lnTo>
                      <a:pt x="23" y="159"/>
                    </a:lnTo>
                    <a:lnTo>
                      <a:pt x="23" y="12"/>
                    </a:lnTo>
                    <a:lnTo>
                      <a:pt x="14" y="8"/>
                    </a:lnTo>
                    <a:lnTo>
                      <a:pt x="14" y="0"/>
                    </a:lnTo>
                    <a:lnTo>
                      <a:pt x="5" y="0"/>
                    </a:lnTo>
                  </a:path>
                </a:pathLst>
              </a:custGeom>
              <a:solidFill>
                <a:srgbClr val="000000"/>
              </a:solidFill>
              <a:ln w="9525" cap="rnd">
                <a:noFill/>
                <a:round/>
                <a:headEnd/>
                <a:tailEnd/>
              </a:ln>
            </p:spPr>
            <p:txBody>
              <a:bodyPr/>
              <a:lstStyle/>
              <a:p>
                <a:endParaRPr lang="en-US"/>
              </a:p>
            </p:txBody>
          </p:sp>
          <p:sp>
            <p:nvSpPr>
              <p:cNvPr id="6447" name="Freeform 65"/>
              <p:cNvSpPr>
                <a:spLocks/>
              </p:cNvSpPr>
              <p:nvPr/>
            </p:nvSpPr>
            <p:spPr bwMode="auto">
              <a:xfrm>
                <a:off x="3289" y="974"/>
                <a:ext cx="263" cy="306"/>
              </a:xfrm>
              <a:custGeom>
                <a:avLst/>
                <a:gdLst>
                  <a:gd name="T0" fmla="*/ 14 w 263"/>
                  <a:gd name="T1" fmla="*/ 17 h 306"/>
                  <a:gd name="T2" fmla="*/ 66 w 263"/>
                  <a:gd name="T3" fmla="*/ 8 h 306"/>
                  <a:gd name="T4" fmla="*/ 124 w 263"/>
                  <a:gd name="T5" fmla="*/ 7 h 306"/>
                  <a:gd name="T6" fmla="*/ 178 w 263"/>
                  <a:gd name="T7" fmla="*/ 8 h 306"/>
                  <a:gd name="T8" fmla="*/ 227 w 263"/>
                  <a:gd name="T9" fmla="*/ 17 h 306"/>
                  <a:gd name="T10" fmla="*/ 248 w 263"/>
                  <a:gd name="T11" fmla="*/ 22 h 306"/>
                  <a:gd name="T12" fmla="*/ 248 w 263"/>
                  <a:gd name="T13" fmla="*/ 26 h 306"/>
                  <a:gd name="T14" fmla="*/ 239 w 263"/>
                  <a:gd name="T15" fmla="*/ 34 h 306"/>
                  <a:gd name="T16" fmla="*/ 234 w 263"/>
                  <a:gd name="T17" fmla="*/ 43 h 306"/>
                  <a:gd name="T18" fmla="*/ 236 w 263"/>
                  <a:gd name="T19" fmla="*/ 81 h 306"/>
                  <a:gd name="T20" fmla="*/ 236 w 263"/>
                  <a:gd name="T21" fmla="*/ 106 h 306"/>
                  <a:gd name="T22" fmla="*/ 243 w 263"/>
                  <a:gd name="T23" fmla="*/ 86 h 306"/>
                  <a:gd name="T24" fmla="*/ 243 w 263"/>
                  <a:gd name="T25" fmla="*/ 44 h 306"/>
                  <a:gd name="T26" fmla="*/ 248 w 263"/>
                  <a:gd name="T27" fmla="*/ 39 h 306"/>
                  <a:gd name="T28" fmla="*/ 262 w 263"/>
                  <a:gd name="T29" fmla="*/ 28 h 306"/>
                  <a:gd name="T30" fmla="*/ 262 w 263"/>
                  <a:gd name="T31" fmla="*/ 17 h 306"/>
                  <a:gd name="T32" fmla="*/ 236 w 263"/>
                  <a:gd name="T33" fmla="*/ 9 h 306"/>
                  <a:gd name="T34" fmla="*/ 201 w 263"/>
                  <a:gd name="T35" fmla="*/ 2 h 306"/>
                  <a:gd name="T36" fmla="*/ 161 w 263"/>
                  <a:gd name="T37" fmla="*/ 0 h 306"/>
                  <a:gd name="T38" fmla="*/ 115 w 263"/>
                  <a:gd name="T39" fmla="*/ 0 h 306"/>
                  <a:gd name="T40" fmla="*/ 69 w 263"/>
                  <a:gd name="T41" fmla="*/ 1 h 306"/>
                  <a:gd name="T42" fmla="*/ 29 w 263"/>
                  <a:gd name="T43" fmla="*/ 6 h 306"/>
                  <a:gd name="T44" fmla="*/ 4 w 263"/>
                  <a:gd name="T45" fmla="*/ 11 h 306"/>
                  <a:gd name="T46" fmla="*/ 0 w 263"/>
                  <a:gd name="T47" fmla="*/ 19 h 306"/>
                  <a:gd name="T48" fmla="*/ 14 w 263"/>
                  <a:gd name="T49" fmla="*/ 31 h 306"/>
                  <a:gd name="T50" fmla="*/ 20 w 263"/>
                  <a:gd name="T51" fmla="*/ 52 h 306"/>
                  <a:gd name="T52" fmla="*/ 20 w 263"/>
                  <a:gd name="T53" fmla="*/ 283 h 306"/>
                  <a:gd name="T54" fmla="*/ 29 w 263"/>
                  <a:gd name="T55" fmla="*/ 298 h 306"/>
                  <a:gd name="T56" fmla="*/ 46 w 263"/>
                  <a:gd name="T57" fmla="*/ 305 h 306"/>
                  <a:gd name="T58" fmla="*/ 197 w 263"/>
                  <a:gd name="T59" fmla="*/ 305 h 306"/>
                  <a:gd name="T60" fmla="*/ 196 w 263"/>
                  <a:gd name="T61" fmla="*/ 296 h 306"/>
                  <a:gd name="T62" fmla="*/ 51 w 263"/>
                  <a:gd name="T63" fmla="*/ 296 h 306"/>
                  <a:gd name="T64" fmla="*/ 37 w 263"/>
                  <a:gd name="T65" fmla="*/ 292 h 306"/>
                  <a:gd name="T66" fmla="*/ 32 w 263"/>
                  <a:gd name="T67" fmla="*/ 283 h 306"/>
                  <a:gd name="T68" fmla="*/ 28 w 263"/>
                  <a:gd name="T69" fmla="*/ 271 h 306"/>
                  <a:gd name="T70" fmla="*/ 28 w 263"/>
                  <a:gd name="T71" fmla="*/ 46 h 306"/>
                  <a:gd name="T72" fmla="*/ 24 w 263"/>
                  <a:gd name="T73" fmla="*/ 28 h 306"/>
                  <a:gd name="T74" fmla="*/ 14 w 263"/>
                  <a:gd name="T75" fmla="*/ 21 h 306"/>
                  <a:gd name="T76" fmla="*/ 14 w 263"/>
                  <a:gd name="T77" fmla="*/ 17 h 3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3"/>
                  <a:gd name="T118" fmla="*/ 0 h 306"/>
                  <a:gd name="T119" fmla="*/ 263 w 263"/>
                  <a:gd name="T120" fmla="*/ 306 h 3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3" h="306">
                    <a:moveTo>
                      <a:pt x="14" y="17"/>
                    </a:moveTo>
                    <a:lnTo>
                      <a:pt x="66" y="8"/>
                    </a:lnTo>
                    <a:lnTo>
                      <a:pt x="124" y="7"/>
                    </a:lnTo>
                    <a:lnTo>
                      <a:pt x="178" y="8"/>
                    </a:lnTo>
                    <a:lnTo>
                      <a:pt x="227" y="17"/>
                    </a:lnTo>
                    <a:lnTo>
                      <a:pt x="248" y="22"/>
                    </a:lnTo>
                    <a:lnTo>
                      <a:pt x="248" y="26"/>
                    </a:lnTo>
                    <a:lnTo>
                      <a:pt x="239" y="34"/>
                    </a:lnTo>
                    <a:lnTo>
                      <a:pt x="234" y="43"/>
                    </a:lnTo>
                    <a:lnTo>
                      <a:pt x="236" y="81"/>
                    </a:lnTo>
                    <a:lnTo>
                      <a:pt x="236" y="106"/>
                    </a:lnTo>
                    <a:lnTo>
                      <a:pt x="243" y="86"/>
                    </a:lnTo>
                    <a:lnTo>
                      <a:pt x="243" y="44"/>
                    </a:lnTo>
                    <a:lnTo>
                      <a:pt x="248" y="39"/>
                    </a:lnTo>
                    <a:lnTo>
                      <a:pt x="262" y="28"/>
                    </a:lnTo>
                    <a:lnTo>
                      <a:pt x="262" y="17"/>
                    </a:lnTo>
                    <a:lnTo>
                      <a:pt x="236" y="9"/>
                    </a:lnTo>
                    <a:lnTo>
                      <a:pt x="201" y="2"/>
                    </a:lnTo>
                    <a:lnTo>
                      <a:pt x="161" y="0"/>
                    </a:lnTo>
                    <a:lnTo>
                      <a:pt x="115" y="0"/>
                    </a:lnTo>
                    <a:lnTo>
                      <a:pt x="69" y="1"/>
                    </a:lnTo>
                    <a:lnTo>
                      <a:pt x="29" y="6"/>
                    </a:lnTo>
                    <a:lnTo>
                      <a:pt x="4" y="11"/>
                    </a:lnTo>
                    <a:lnTo>
                      <a:pt x="0" y="19"/>
                    </a:lnTo>
                    <a:lnTo>
                      <a:pt x="14" y="31"/>
                    </a:lnTo>
                    <a:lnTo>
                      <a:pt x="20" y="52"/>
                    </a:lnTo>
                    <a:lnTo>
                      <a:pt x="20" y="283"/>
                    </a:lnTo>
                    <a:lnTo>
                      <a:pt x="29" y="298"/>
                    </a:lnTo>
                    <a:lnTo>
                      <a:pt x="46" y="305"/>
                    </a:lnTo>
                    <a:lnTo>
                      <a:pt x="197" y="305"/>
                    </a:lnTo>
                    <a:lnTo>
                      <a:pt x="196" y="296"/>
                    </a:lnTo>
                    <a:lnTo>
                      <a:pt x="51" y="296"/>
                    </a:lnTo>
                    <a:lnTo>
                      <a:pt x="37" y="292"/>
                    </a:lnTo>
                    <a:lnTo>
                      <a:pt x="32" y="283"/>
                    </a:lnTo>
                    <a:lnTo>
                      <a:pt x="28" y="271"/>
                    </a:lnTo>
                    <a:lnTo>
                      <a:pt x="28" y="46"/>
                    </a:lnTo>
                    <a:lnTo>
                      <a:pt x="24" y="28"/>
                    </a:lnTo>
                    <a:lnTo>
                      <a:pt x="14" y="21"/>
                    </a:lnTo>
                    <a:lnTo>
                      <a:pt x="14" y="17"/>
                    </a:lnTo>
                  </a:path>
                </a:pathLst>
              </a:custGeom>
              <a:solidFill>
                <a:srgbClr val="000000"/>
              </a:solidFill>
              <a:ln w="9525" cap="rnd">
                <a:noFill/>
                <a:round/>
                <a:headEnd/>
                <a:tailEnd/>
              </a:ln>
            </p:spPr>
            <p:txBody>
              <a:bodyPr/>
              <a:lstStyle/>
              <a:p>
                <a:endParaRPr lang="en-US"/>
              </a:p>
            </p:txBody>
          </p:sp>
          <p:sp>
            <p:nvSpPr>
              <p:cNvPr id="6448" name="Freeform 66"/>
              <p:cNvSpPr>
                <a:spLocks/>
              </p:cNvSpPr>
              <p:nvPr/>
            </p:nvSpPr>
            <p:spPr bwMode="auto">
              <a:xfrm>
                <a:off x="3380" y="1082"/>
                <a:ext cx="136" cy="178"/>
              </a:xfrm>
              <a:custGeom>
                <a:avLst/>
                <a:gdLst>
                  <a:gd name="T0" fmla="*/ 25 w 136"/>
                  <a:gd name="T1" fmla="*/ 0 h 178"/>
                  <a:gd name="T2" fmla="*/ 72 w 136"/>
                  <a:gd name="T3" fmla="*/ 0 h 178"/>
                  <a:gd name="T4" fmla="*/ 111 w 136"/>
                  <a:gd name="T5" fmla="*/ 0 h 178"/>
                  <a:gd name="T6" fmla="*/ 135 w 136"/>
                  <a:gd name="T7" fmla="*/ 2 h 178"/>
                  <a:gd name="T8" fmla="*/ 81 w 136"/>
                  <a:gd name="T9" fmla="*/ 164 h 178"/>
                  <a:gd name="T10" fmla="*/ 79 w 136"/>
                  <a:gd name="T11" fmla="*/ 177 h 178"/>
                  <a:gd name="T12" fmla="*/ 3 w 136"/>
                  <a:gd name="T13" fmla="*/ 177 h 178"/>
                  <a:gd name="T14" fmla="*/ 61 w 136"/>
                  <a:gd name="T15" fmla="*/ 170 h 178"/>
                  <a:gd name="T16" fmla="*/ 0 w 136"/>
                  <a:gd name="T17" fmla="*/ 165 h 178"/>
                  <a:gd name="T18" fmla="*/ 64 w 136"/>
                  <a:gd name="T19" fmla="*/ 160 h 178"/>
                  <a:gd name="T20" fmla="*/ 0 w 136"/>
                  <a:gd name="T21" fmla="*/ 154 h 178"/>
                  <a:gd name="T22" fmla="*/ 64 w 136"/>
                  <a:gd name="T23" fmla="*/ 148 h 178"/>
                  <a:gd name="T24" fmla="*/ 0 w 136"/>
                  <a:gd name="T25" fmla="*/ 142 h 178"/>
                  <a:gd name="T26" fmla="*/ 64 w 136"/>
                  <a:gd name="T27" fmla="*/ 139 h 178"/>
                  <a:gd name="T28" fmla="*/ 0 w 136"/>
                  <a:gd name="T29" fmla="*/ 132 h 178"/>
                  <a:gd name="T30" fmla="*/ 64 w 136"/>
                  <a:gd name="T31" fmla="*/ 129 h 178"/>
                  <a:gd name="T32" fmla="*/ 0 w 136"/>
                  <a:gd name="T33" fmla="*/ 123 h 178"/>
                  <a:gd name="T34" fmla="*/ 64 w 136"/>
                  <a:gd name="T35" fmla="*/ 117 h 178"/>
                  <a:gd name="T36" fmla="*/ 0 w 136"/>
                  <a:gd name="T37" fmla="*/ 112 h 178"/>
                  <a:gd name="T38" fmla="*/ 64 w 136"/>
                  <a:gd name="T39" fmla="*/ 107 h 178"/>
                  <a:gd name="T40" fmla="*/ 0 w 136"/>
                  <a:gd name="T41" fmla="*/ 103 h 178"/>
                  <a:gd name="T42" fmla="*/ 65 w 136"/>
                  <a:gd name="T43" fmla="*/ 99 h 178"/>
                  <a:gd name="T44" fmla="*/ 0 w 136"/>
                  <a:gd name="T45" fmla="*/ 93 h 178"/>
                  <a:gd name="T46" fmla="*/ 65 w 136"/>
                  <a:gd name="T47" fmla="*/ 89 h 178"/>
                  <a:gd name="T48" fmla="*/ 0 w 136"/>
                  <a:gd name="T49" fmla="*/ 85 h 178"/>
                  <a:gd name="T50" fmla="*/ 64 w 136"/>
                  <a:gd name="T51" fmla="*/ 80 h 178"/>
                  <a:gd name="T52" fmla="*/ 0 w 136"/>
                  <a:gd name="T53" fmla="*/ 75 h 178"/>
                  <a:gd name="T54" fmla="*/ 64 w 136"/>
                  <a:gd name="T55" fmla="*/ 71 h 178"/>
                  <a:gd name="T56" fmla="*/ 0 w 136"/>
                  <a:gd name="T57" fmla="*/ 65 h 178"/>
                  <a:gd name="T58" fmla="*/ 65 w 136"/>
                  <a:gd name="T59" fmla="*/ 62 h 178"/>
                  <a:gd name="T60" fmla="*/ 0 w 136"/>
                  <a:gd name="T61" fmla="*/ 55 h 178"/>
                  <a:gd name="T62" fmla="*/ 65 w 136"/>
                  <a:gd name="T63" fmla="*/ 50 h 178"/>
                  <a:gd name="T64" fmla="*/ 0 w 136"/>
                  <a:gd name="T65" fmla="*/ 44 h 178"/>
                  <a:gd name="T66" fmla="*/ 65 w 136"/>
                  <a:gd name="T67" fmla="*/ 42 h 178"/>
                  <a:gd name="T68" fmla="*/ 0 w 136"/>
                  <a:gd name="T69" fmla="*/ 35 h 178"/>
                  <a:gd name="T70" fmla="*/ 65 w 136"/>
                  <a:gd name="T71" fmla="*/ 32 h 178"/>
                  <a:gd name="T72" fmla="*/ 0 w 136"/>
                  <a:gd name="T73" fmla="*/ 27 h 178"/>
                  <a:gd name="T74" fmla="*/ 67 w 136"/>
                  <a:gd name="T75" fmla="*/ 23 h 178"/>
                  <a:gd name="T76" fmla="*/ 0 w 136"/>
                  <a:gd name="T77" fmla="*/ 19 h 178"/>
                  <a:gd name="T78" fmla="*/ 65 w 136"/>
                  <a:gd name="T79" fmla="*/ 13 h 178"/>
                  <a:gd name="T80" fmla="*/ 0 w 136"/>
                  <a:gd name="T81" fmla="*/ 9 h 178"/>
                  <a:gd name="T82" fmla="*/ 67 w 136"/>
                  <a:gd name="T83" fmla="*/ 3 h 178"/>
                  <a:gd name="T84" fmla="*/ 0 w 136"/>
                  <a:gd name="T85" fmla="*/ 0 h 178"/>
                  <a:gd name="T86" fmla="*/ 25 w 136"/>
                  <a:gd name="T87" fmla="*/ 0 h 1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8"/>
                  <a:gd name="T134" fmla="*/ 136 w 136"/>
                  <a:gd name="T135" fmla="*/ 178 h 1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8">
                    <a:moveTo>
                      <a:pt x="25" y="0"/>
                    </a:moveTo>
                    <a:lnTo>
                      <a:pt x="72" y="0"/>
                    </a:lnTo>
                    <a:lnTo>
                      <a:pt x="111" y="0"/>
                    </a:lnTo>
                    <a:lnTo>
                      <a:pt x="135" y="2"/>
                    </a:lnTo>
                    <a:lnTo>
                      <a:pt x="81" y="164"/>
                    </a:lnTo>
                    <a:lnTo>
                      <a:pt x="79" y="177"/>
                    </a:lnTo>
                    <a:lnTo>
                      <a:pt x="3" y="177"/>
                    </a:lnTo>
                    <a:lnTo>
                      <a:pt x="61" y="170"/>
                    </a:lnTo>
                    <a:lnTo>
                      <a:pt x="0" y="165"/>
                    </a:lnTo>
                    <a:lnTo>
                      <a:pt x="64" y="160"/>
                    </a:lnTo>
                    <a:lnTo>
                      <a:pt x="0" y="154"/>
                    </a:lnTo>
                    <a:lnTo>
                      <a:pt x="64" y="148"/>
                    </a:lnTo>
                    <a:lnTo>
                      <a:pt x="0" y="142"/>
                    </a:lnTo>
                    <a:lnTo>
                      <a:pt x="64" y="139"/>
                    </a:lnTo>
                    <a:lnTo>
                      <a:pt x="0" y="132"/>
                    </a:lnTo>
                    <a:lnTo>
                      <a:pt x="64" y="129"/>
                    </a:lnTo>
                    <a:lnTo>
                      <a:pt x="0" y="123"/>
                    </a:lnTo>
                    <a:lnTo>
                      <a:pt x="64" y="117"/>
                    </a:lnTo>
                    <a:lnTo>
                      <a:pt x="0" y="112"/>
                    </a:lnTo>
                    <a:lnTo>
                      <a:pt x="64" y="107"/>
                    </a:lnTo>
                    <a:lnTo>
                      <a:pt x="0" y="103"/>
                    </a:lnTo>
                    <a:lnTo>
                      <a:pt x="65" y="99"/>
                    </a:lnTo>
                    <a:lnTo>
                      <a:pt x="0" y="93"/>
                    </a:lnTo>
                    <a:lnTo>
                      <a:pt x="65" y="89"/>
                    </a:lnTo>
                    <a:lnTo>
                      <a:pt x="0" y="85"/>
                    </a:lnTo>
                    <a:lnTo>
                      <a:pt x="64" y="80"/>
                    </a:lnTo>
                    <a:lnTo>
                      <a:pt x="0" y="75"/>
                    </a:lnTo>
                    <a:lnTo>
                      <a:pt x="64" y="71"/>
                    </a:lnTo>
                    <a:lnTo>
                      <a:pt x="0" y="65"/>
                    </a:lnTo>
                    <a:lnTo>
                      <a:pt x="65" y="62"/>
                    </a:lnTo>
                    <a:lnTo>
                      <a:pt x="0" y="55"/>
                    </a:lnTo>
                    <a:lnTo>
                      <a:pt x="65" y="50"/>
                    </a:lnTo>
                    <a:lnTo>
                      <a:pt x="0" y="44"/>
                    </a:lnTo>
                    <a:lnTo>
                      <a:pt x="65" y="42"/>
                    </a:lnTo>
                    <a:lnTo>
                      <a:pt x="0" y="35"/>
                    </a:lnTo>
                    <a:lnTo>
                      <a:pt x="65" y="32"/>
                    </a:lnTo>
                    <a:lnTo>
                      <a:pt x="0" y="27"/>
                    </a:lnTo>
                    <a:lnTo>
                      <a:pt x="67" y="23"/>
                    </a:lnTo>
                    <a:lnTo>
                      <a:pt x="0" y="19"/>
                    </a:lnTo>
                    <a:lnTo>
                      <a:pt x="65" y="13"/>
                    </a:lnTo>
                    <a:lnTo>
                      <a:pt x="0" y="9"/>
                    </a:lnTo>
                    <a:lnTo>
                      <a:pt x="67" y="3"/>
                    </a:lnTo>
                    <a:lnTo>
                      <a:pt x="0" y="0"/>
                    </a:lnTo>
                    <a:lnTo>
                      <a:pt x="25" y="0"/>
                    </a:lnTo>
                  </a:path>
                </a:pathLst>
              </a:custGeom>
              <a:solidFill>
                <a:srgbClr val="000000"/>
              </a:solidFill>
              <a:ln w="9525" cap="rnd">
                <a:noFill/>
                <a:round/>
                <a:headEnd/>
                <a:tailEnd/>
              </a:ln>
            </p:spPr>
            <p:txBody>
              <a:bodyPr/>
              <a:lstStyle/>
              <a:p>
                <a:endParaRPr lang="en-US"/>
              </a:p>
            </p:txBody>
          </p:sp>
          <p:sp>
            <p:nvSpPr>
              <p:cNvPr id="6449" name="Freeform 67"/>
              <p:cNvSpPr>
                <a:spLocks/>
              </p:cNvSpPr>
              <p:nvPr/>
            </p:nvSpPr>
            <p:spPr bwMode="auto">
              <a:xfrm>
                <a:off x="3325" y="1083"/>
                <a:ext cx="44" cy="177"/>
              </a:xfrm>
              <a:custGeom>
                <a:avLst/>
                <a:gdLst>
                  <a:gd name="T0" fmla="*/ 0 w 44"/>
                  <a:gd name="T1" fmla="*/ 2 h 177"/>
                  <a:gd name="T2" fmla="*/ 0 w 44"/>
                  <a:gd name="T3" fmla="*/ 166 h 177"/>
                  <a:gd name="T4" fmla="*/ 4 w 44"/>
                  <a:gd name="T5" fmla="*/ 174 h 177"/>
                  <a:gd name="T6" fmla="*/ 11 w 44"/>
                  <a:gd name="T7" fmla="*/ 176 h 177"/>
                  <a:gd name="T8" fmla="*/ 43 w 44"/>
                  <a:gd name="T9" fmla="*/ 176 h 177"/>
                  <a:gd name="T10" fmla="*/ 11 w 44"/>
                  <a:gd name="T11" fmla="*/ 168 h 177"/>
                  <a:gd name="T12" fmla="*/ 40 w 44"/>
                  <a:gd name="T13" fmla="*/ 166 h 177"/>
                  <a:gd name="T14" fmla="*/ 11 w 44"/>
                  <a:gd name="T15" fmla="*/ 163 h 177"/>
                  <a:gd name="T16" fmla="*/ 39 w 44"/>
                  <a:gd name="T17" fmla="*/ 156 h 177"/>
                  <a:gd name="T18" fmla="*/ 7 w 44"/>
                  <a:gd name="T19" fmla="*/ 154 h 177"/>
                  <a:gd name="T20" fmla="*/ 39 w 44"/>
                  <a:gd name="T21" fmla="*/ 146 h 177"/>
                  <a:gd name="T22" fmla="*/ 10 w 44"/>
                  <a:gd name="T23" fmla="*/ 144 h 177"/>
                  <a:gd name="T24" fmla="*/ 39 w 44"/>
                  <a:gd name="T25" fmla="*/ 136 h 177"/>
                  <a:gd name="T26" fmla="*/ 10 w 44"/>
                  <a:gd name="T27" fmla="*/ 133 h 177"/>
                  <a:gd name="T28" fmla="*/ 43 w 44"/>
                  <a:gd name="T29" fmla="*/ 128 h 177"/>
                  <a:gd name="T30" fmla="*/ 7 w 44"/>
                  <a:gd name="T31" fmla="*/ 123 h 177"/>
                  <a:gd name="T32" fmla="*/ 40 w 44"/>
                  <a:gd name="T33" fmla="*/ 119 h 177"/>
                  <a:gd name="T34" fmla="*/ 8 w 44"/>
                  <a:gd name="T35" fmla="*/ 114 h 177"/>
                  <a:gd name="T36" fmla="*/ 39 w 44"/>
                  <a:gd name="T37" fmla="*/ 109 h 177"/>
                  <a:gd name="T38" fmla="*/ 7 w 44"/>
                  <a:gd name="T39" fmla="*/ 104 h 177"/>
                  <a:gd name="T40" fmla="*/ 39 w 44"/>
                  <a:gd name="T41" fmla="*/ 99 h 177"/>
                  <a:gd name="T42" fmla="*/ 5 w 44"/>
                  <a:gd name="T43" fmla="*/ 97 h 177"/>
                  <a:gd name="T44" fmla="*/ 39 w 44"/>
                  <a:gd name="T45" fmla="*/ 89 h 177"/>
                  <a:gd name="T46" fmla="*/ 7 w 44"/>
                  <a:gd name="T47" fmla="*/ 87 h 177"/>
                  <a:gd name="T48" fmla="*/ 39 w 44"/>
                  <a:gd name="T49" fmla="*/ 79 h 177"/>
                  <a:gd name="T50" fmla="*/ 7 w 44"/>
                  <a:gd name="T51" fmla="*/ 76 h 177"/>
                  <a:gd name="T52" fmla="*/ 37 w 44"/>
                  <a:gd name="T53" fmla="*/ 71 h 177"/>
                  <a:gd name="T54" fmla="*/ 7 w 44"/>
                  <a:gd name="T55" fmla="*/ 66 h 177"/>
                  <a:gd name="T56" fmla="*/ 40 w 44"/>
                  <a:gd name="T57" fmla="*/ 61 h 177"/>
                  <a:gd name="T58" fmla="*/ 7 w 44"/>
                  <a:gd name="T59" fmla="*/ 57 h 177"/>
                  <a:gd name="T60" fmla="*/ 40 w 44"/>
                  <a:gd name="T61" fmla="*/ 52 h 177"/>
                  <a:gd name="T62" fmla="*/ 7 w 44"/>
                  <a:gd name="T63" fmla="*/ 49 h 177"/>
                  <a:gd name="T64" fmla="*/ 39 w 44"/>
                  <a:gd name="T65" fmla="*/ 44 h 177"/>
                  <a:gd name="T66" fmla="*/ 7 w 44"/>
                  <a:gd name="T67" fmla="*/ 39 h 177"/>
                  <a:gd name="T68" fmla="*/ 39 w 44"/>
                  <a:gd name="T69" fmla="*/ 34 h 177"/>
                  <a:gd name="T70" fmla="*/ 5 w 44"/>
                  <a:gd name="T71" fmla="*/ 31 h 177"/>
                  <a:gd name="T72" fmla="*/ 40 w 44"/>
                  <a:gd name="T73" fmla="*/ 24 h 177"/>
                  <a:gd name="T74" fmla="*/ 7 w 44"/>
                  <a:gd name="T75" fmla="*/ 21 h 177"/>
                  <a:gd name="T76" fmla="*/ 39 w 44"/>
                  <a:gd name="T77" fmla="*/ 14 h 177"/>
                  <a:gd name="T78" fmla="*/ 5 w 44"/>
                  <a:gd name="T79" fmla="*/ 11 h 177"/>
                  <a:gd name="T80" fmla="*/ 40 w 44"/>
                  <a:gd name="T81" fmla="*/ 6 h 177"/>
                  <a:gd name="T82" fmla="*/ 10 w 44"/>
                  <a:gd name="T83" fmla="*/ 4 h 177"/>
                  <a:gd name="T84" fmla="*/ 43 w 44"/>
                  <a:gd name="T85" fmla="*/ 0 h 177"/>
                  <a:gd name="T86" fmla="*/ 7 w 44"/>
                  <a:gd name="T87" fmla="*/ 0 h 177"/>
                  <a:gd name="T88" fmla="*/ 0 w 44"/>
                  <a:gd name="T89" fmla="*/ 2 h 1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
                  <a:gd name="T136" fmla="*/ 0 h 177"/>
                  <a:gd name="T137" fmla="*/ 44 w 44"/>
                  <a:gd name="T138" fmla="*/ 177 h 1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 h="177">
                    <a:moveTo>
                      <a:pt x="0" y="2"/>
                    </a:moveTo>
                    <a:lnTo>
                      <a:pt x="0" y="166"/>
                    </a:lnTo>
                    <a:lnTo>
                      <a:pt x="4" y="174"/>
                    </a:lnTo>
                    <a:lnTo>
                      <a:pt x="11" y="176"/>
                    </a:lnTo>
                    <a:lnTo>
                      <a:pt x="43" y="176"/>
                    </a:lnTo>
                    <a:lnTo>
                      <a:pt x="11" y="168"/>
                    </a:lnTo>
                    <a:lnTo>
                      <a:pt x="40" y="166"/>
                    </a:lnTo>
                    <a:lnTo>
                      <a:pt x="11" y="163"/>
                    </a:lnTo>
                    <a:lnTo>
                      <a:pt x="39" y="156"/>
                    </a:lnTo>
                    <a:lnTo>
                      <a:pt x="7" y="154"/>
                    </a:lnTo>
                    <a:lnTo>
                      <a:pt x="39" y="146"/>
                    </a:lnTo>
                    <a:lnTo>
                      <a:pt x="10" y="144"/>
                    </a:lnTo>
                    <a:lnTo>
                      <a:pt x="39" y="136"/>
                    </a:lnTo>
                    <a:lnTo>
                      <a:pt x="10" y="133"/>
                    </a:lnTo>
                    <a:lnTo>
                      <a:pt x="43" y="128"/>
                    </a:lnTo>
                    <a:lnTo>
                      <a:pt x="7" y="123"/>
                    </a:lnTo>
                    <a:lnTo>
                      <a:pt x="40" y="119"/>
                    </a:lnTo>
                    <a:lnTo>
                      <a:pt x="8" y="114"/>
                    </a:lnTo>
                    <a:lnTo>
                      <a:pt x="39" y="109"/>
                    </a:lnTo>
                    <a:lnTo>
                      <a:pt x="7" y="104"/>
                    </a:lnTo>
                    <a:lnTo>
                      <a:pt x="39" y="99"/>
                    </a:lnTo>
                    <a:lnTo>
                      <a:pt x="5" y="97"/>
                    </a:lnTo>
                    <a:lnTo>
                      <a:pt x="39" y="89"/>
                    </a:lnTo>
                    <a:lnTo>
                      <a:pt x="7" y="87"/>
                    </a:lnTo>
                    <a:lnTo>
                      <a:pt x="39" y="79"/>
                    </a:lnTo>
                    <a:lnTo>
                      <a:pt x="7" y="76"/>
                    </a:lnTo>
                    <a:lnTo>
                      <a:pt x="37" y="71"/>
                    </a:lnTo>
                    <a:lnTo>
                      <a:pt x="7" y="66"/>
                    </a:lnTo>
                    <a:lnTo>
                      <a:pt x="40" y="61"/>
                    </a:lnTo>
                    <a:lnTo>
                      <a:pt x="7" y="57"/>
                    </a:lnTo>
                    <a:lnTo>
                      <a:pt x="40" y="52"/>
                    </a:lnTo>
                    <a:lnTo>
                      <a:pt x="7" y="49"/>
                    </a:lnTo>
                    <a:lnTo>
                      <a:pt x="39" y="44"/>
                    </a:lnTo>
                    <a:lnTo>
                      <a:pt x="7" y="39"/>
                    </a:lnTo>
                    <a:lnTo>
                      <a:pt x="39" y="34"/>
                    </a:lnTo>
                    <a:lnTo>
                      <a:pt x="5" y="31"/>
                    </a:lnTo>
                    <a:lnTo>
                      <a:pt x="40" y="24"/>
                    </a:lnTo>
                    <a:lnTo>
                      <a:pt x="7" y="21"/>
                    </a:lnTo>
                    <a:lnTo>
                      <a:pt x="39" y="14"/>
                    </a:lnTo>
                    <a:lnTo>
                      <a:pt x="5" y="11"/>
                    </a:lnTo>
                    <a:lnTo>
                      <a:pt x="40" y="6"/>
                    </a:lnTo>
                    <a:lnTo>
                      <a:pt x="10" y="4"/>
                    </a:lnTo>
                    <a:lnTo>
                      <a:pt x="43" y="0"/>
                    </a:lnTo>
                    <a:lnTo>
                      <a:pt x="7" y="0"/>
                    </a:lnTo>
                    <a:lnTo>
                      <a:pt x="0" y="2"/>
                    </a:lnTo>
                  </a:path>
                </a:pathLst>
              </a:custGeom>
              <a:solidFill>
                <a:srgbClr val="000000"/>
              </a:solidFill>
              <a:ln w="9525" cap="rnd">
                <a:noFill/>
                <a:round/>
                <a:headEnd/>
                <a:tailEnd/>
              </a:ln>
            </p:spPr>
            <p:txBody>
              <a:bodyPr/>
              <a:lstStyle/>
              <a:p>
                <a:endParaRPr lang="en-US"/>
              </a:p>
            </p:txBody>
          </p:sp>
          <p:sp>
            <p:nvSpPr>
              <p:cNvPr id="6450" name="Freeform 68"/>
              <p:cNvSpPr>
                <a:spLocks/>
              </p:cNvSpPr>
              <p:nvPr/>
            </p:nvSpPr>
            <p:spPr bwMode="auto">
              <a:xfrm>
                <a:off x="3415" y="768"/>
                <a:ext cx="108" cy="320"/>
              </a:xfrm>
              <a:custGeom>
                <a:avLst/>
                <a:gdLst>
                  <a:gd name="T0" fmla="*/ 24 w 108"/>
                  <a:gd name="T1" fmla="*/ 314 h 320"/>
                  <a:gd name="T2" fmla="*/ 107 w 108"/>
                  <a:gd name="T3" fmla="*/ 5 h 320"/>
                  <a:gd name="T4" fmla="*/ 101 w 108"/>
                  <a:gd name="T5" fmla="*/ 0 h 320"/>
                  <a:gd name="T6" fmla="*/ 91 w 108"/>
                  <a:gd name="T7" fmla="*/ 0 h 320"/>
                  <a:gd name="T8" fmla="*/ 84 w 108"/>
                  <a:gd name="T9" fmla="*/ 5 h 320"/>
                  <a:gd name="T10" fmla="*/ 0 w 108"/>
                  <a:gd name="T11" fmla="*/ 319 h 320"/>
                  <a:gd name="T12" fmla="*/ 91 w 108"/>
                  <a:gd name="T13" fmla="*/ 2 h 320"/>
                  <a:gd name="T14" fmla="*/ 96 w 108"/>
                  <a:gd name="T15" fmla="*/ 5 h 320"/>
                  <a:gd name="T16" fmla="*/ 12 w 108"/>
                  <a:gd name="T17" fmla="*/ 314 h 320"/>
                  <a:gd name="T18" fmla="*/ 24 w 108"/>
                  <a:gd name="T19" fmla="*/ 314 h 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320"/>
                  <a:gd name="T32" fmla="*/ 108 w 108"/>
                  <a:gd name="T33" fmla="*/ 320 h 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320">
                    <a:moveTo>
                      <a:pt x="24" y="314"/>
                    </a:moveTo>
                    <a:lnTo>
                      <a:pt x="107" y="5"/>
                    </a:lnTo>
                    <a:lnTo>
                      <a:pt x="101" y="0"/>
                    </a:lnTo>
                    <a:lnTo>
                      <a:pt x="91" y="0"/>
                    </a:lnTo>
                    <a:lnTo>
                      <a:pt x="84" y="5"/>
                    </a:lnTo>
                    <a:lnTo>
                      <a:pt x="0" y="319"/>
                    </a:lnTo>
                    <a:lnTo>
                      <a:pt x="91" y="2"/>
                    </a:lnTo>
                    <a:lnTo>
                      <a:pt x="96" y="5"/>
                    </a:lnTo>
                    <a:lnTo>
                      <a:pt x="12" y="314"/>
                    </a:lnTo>
                    <a:lnTo>
                      <a:pt x="24" y="314"/>
                    </a:lnTo>
                  </a:path>
                </a:pathLst>
              </a:custGeom>
              <a:solidFill>
                <a:srgbClr val="000000"/>
              </a:solidFill>
              <a:ln w="9525" cap="rnd">
                <a:noFill/>
                <a:round/>
                <a:headEnd/>
                <a:tailEnd/>
              </a:ln>
            </p:spPr>
            <p:txBody>
              <a:bodyPr/>
              <a:lstStyle/>
              <a:p>
                <a:endParaRPr lang="en-US"/>
              </a:p>
            </p:txBody>
          </p:sp>
          <p:sp>
            <p:nvSpPr>
              <p:cNvPr id="6451" name="Freeform 69"/>
              <p:cNvSpPr>
                <a:spLocks/>
              </p:cNvSpPr>
              <p:nvPr/>
            </p:nvSpPr>
            <p:spPr bwMode="auto">
              <a:xfrm>
                <a:off x="3502" y="1023"/>
                <a:ext cx="257" cy="268"/>
              </a:xfrm>
              <a:custGeom>
                <a:avLst/>
                <a:gdLst>
                  <a:gd name="T0" fmla="*/ 116 w 257"/>
                  <a:gd name="T1" fmla="*/ 0 h 268"/>
                  <a:gd name="T2" fmla="*/ 188 w 257"/>
                  <a:gd name="T3" fmla="*/ 0 h 268"/>
                  <a:gd name="T4" fmla="*/ 256 w 257"/>
                  <a:gd name="T5" fmla="*/ 214 h 268"/>
                  <a:gd name="T6" fmla="*/ 252 w 257"/>
                  <a:gd name="T7" fmla="*/ 229 h 268"/>
                  <a:gd name="T8" fmla="*/ 247 w 257"/>
                  <a:gd name="T9" fmla="*/ 247 h 268"/>
                  <a:gd name="T10" fmla="*/ 236 w 257"/>
                  <a:gd name="T11" fmla="*/ 256 h 268"/>
                  <a:gd name="T12" fmla="*/ 203 w 257"/>
                  <a:gd name="T13" fmla="*/ 267 h 268"/>
                  <a:gd name="T14" fmla="*/ 57 w 257"/>
                  <a:gd name="T15" fmla="*/ 267 h 268"/>
                  <a:gd name="T16" fmla="*/ 37 w 257"/>
                  <a:gd name="T17" fmla="*/ 267 h 268"/>
                  <a:gd name="T18" fmla="*/ 5 w 257"/>
                  <a:gd name="T19" fmla="*/ 252 h 268"/>
                  <a:gd name="T20" fmla="*/ 0 w 257"/>
                  <a:gd name="T21" fmla="*/ 241 h 268"/>
                  <a:gd name="T22" fmla="*/ 29 w 257"/>
                  <a:gd name="T23" fmla="*/ 234 h 268"/>
                  <a:gd name="T24" fmla="*/ 38 w 257"/>
                  <a:gd name="T25" fmla="*/ 244 h 268"/>
                  <a:gd name="T26" fmla="*/ 57 w 257"/>
                  <a:gd name="T27" fmla="*/ 250 h 268"/>
                  <a:gd name="T28" fmla="*/ 75 w 257"/>
                  <a:gd name="T29" fmla="*/ 252 h 268"/>
                  <a:gd name="T30" fmla="*/ 92 w 257"/>
                  <a:gd name="T31" fmla="*/ 247 h 268"/>
                  <a:gd name="T32" fmla="*/ 102 w 257"/>
                  <a:gd name="T33" fmla="*/ 244 h 268"/>
                  <a:gd name="T34" fmla="*/ 110 w 257"/>
                  <a:gd name="T35" fmla="*/ 234 h 268"/>
                  <a:gd name="T36" fmla="*/ 176 w 257"/>
                  <a:gd name="T37" fmla="*/ 230 h 268"/>
                  <a:gd name="T38" fmla="*/ 110 w 257"/>
                  <a:gd name="T39" fmla="*/ 224 h 268"/>
                  <a:gd name="T40" fmla="*/ 144 w 257"/>
                  <a:gd name="T41" fmla="*/ 219 h 268"/>
                  <a:gd name="T42" fmla="*/ 110 w 257"/>
                  <a:gd name="T43" fmla="*/ 214 h 268"/>
                  <a:gd name="T44" fmla="*/ 144 w 257"/>
                  <a:gd name="T45" fmla="*/ 207 h 268"/>
                  <a:gd name="T46" fmla="*/ 110 w 257"/>
                  <a:gd name="T47" fmla="*/ 201 h 268"/>
                  <a:gd name="T48" fmla="*/ 144 w 257"/>
                  <a:gd name="T49" fmla="*/ 195 h 268"/>
                  <a:gd name="T50" fmla="*/ 110 w 257"/>
                  <a:gd name="T51" fmla="*/ 189 h 268"/>
                  <a:gd name="T52" fmla="*/ 144 w 257"/>
                  <a:gd name="T53" fmla="*/ 184 h 268"/>
                  <a:gd name="T54" fmla="*/ 110 w 257"/>
                  <a:gd name="T55" fmla="*/ 178 h 268"/>
                  <a:gd name="T56" fmla="*/ 144 w 257"/>
                  <a:gd name="T57" fmla="*/ 171 h 268"/>
                  <a:gd name="T58" fmla="*/ 110 w 257"/>
                  <a:gd name="T59" fmla="*/ 166 h 268"/>
                  <a:gd name="T60" fmla="*/ 144 w 257"/>
                  <a:gd name="T61" fmla="*/ 160 h 268"/>
                  <a:gd name="T62" fmla="*/ 110 w 257"/>
                  <a:gd name="T63" fmla="*/ 154 h 268"/>
                  <a:gd name="T64" fmla="*/ 144 w 257"/>
                  <a:gd name="T65" fmla="*/ 147 h 268"/>
                  <a:gd name="T66" fmla="*/ 110 w 257"/>
                  <a:gd name="T67" fmla="*/ 142 h 268"/>
                  <a:gd name="T68" fmla="*/ 144 w 257"/>
                  <a:gd name="T69" fmla="*/ 136 h 268"/>
                  <a:gd name="T70" fmla="*/ 110 w 257"/>
                  <a:gd name="T71" fmla="*/ 130 h 268"/>
                  <a:gd name="T72" fmla="*/ 144 w 257"/>
                  <a:gd name="T73" fmla="*/ 125 h 268"/>
                  <a:gd name="T74" fmla="*/ 110 w 257"/>
                  <a:gd name="T75" fmla="*/ 117 h 268"/>
                  <a:gd name="T76" fmla="*/ 144 w 257"/>
                  <a:gd name="T77" fmla="*/ 112 h 268"/>
                  <a:gd name="T78" fmla="*/ 110 w 257"/>
                  <a:gd name="T79" fmla="*/ 107 h 268"/>
                  <a:gd name="T80" fmla="*/ 144 w 257"/>
                  <a:gd name="T81" fmla="*/ 101 h 268"/>
                  <a:gd name="T82" fmla="*/ 110 w 257"/>
                  <a:gd name="T83" fmla="*/ 94 h 268"/>
                  <a:gd name="T84" fmla="*/ 144 w 257"/>
                  <a:gd name="T85" fmla="*/ 89 h 268"/>
                  <a:gd name="T86" fmla="*/ 110 w 257"/>
                  <a:gd name="T87" fmla="*/ 82 h 268"/>
                  <a:gd name="T88" fmla="*/ 144 w 257"/>
                  <a:gd name="T89" fmla="*/ 77 h 268"/>
                  <a:gd name="T90" fmla="*/ 110 w 257"/>
                  <a:gd name="T91" fmla="*/ 71 h 268"/>
                  <a:gd name="T92" fmla="*/ 144 w 257"/>
                  <a:gd name="T93" fmla="*/ 64 h 268"/>
                  <a:gd name="T94" fmla="*/ 110 w 257"/>
                  <a:gd name="T95" fmla="*/ 59 h 268"/>
                  <a:gd name="T96" fmla="*/ 144 w 257"/>
                  <a:gd name="T97" fmla="*/ 53 h 268"/>
                  <a:gd name="T98" fmla="*/ 110 w 257"/>
                  <a:gd name="T99" fmla="*/ 47 h 268"/>
                  <a:gd name="T100" fmla="*/ 144 w 257"/>
                  <a:gd name="T101" fmla="*/ 40 h 268"/>
                  <a:gd name="T102" fmla="*/ 110 w 257"/>
                  <a:gd name="T103" fmla="*/ 35 h 268"/>
                  <a:gd name="T104" fmla="*/ 144 w 257"/>
                  <a:gd name="T105" fmla="*/ 29 h 268"/>
                  <a:gd name="T106" fmla="*/ 110 w 257"/>
                  <a:gd name="T107" fmla="*/ 24 h 268"/>
                  <a:gd name="T108" fmla="*/ 144 w 257"/>
                  <a:gd name="T109" fmla="*/ 17 h 268"/>
                  <a:gd name="T110" fmla="*/ 110 w 257"/>
                  <a:gd name="T111" fmla="*/ 11 h 268"/>
                  <a:gd name="T112" fmla="*/ 141 w 257"/>
                  <a:gd name="T113" fmla="*/ 4 h 268"/>
                  <a:gd name="T114" fmla="*/ 116 w 257"/>
                  <a:gd name="T115" fmla="*/ 0 h 2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68"/>
                  <a:gd name="T176" fmla="*/ 257 w 257"/>
                  <a:gd name="T177" fmla="*/ 268 h 2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68">
                    <a:moveTo>
                      <a:pt x="116" y="0"/>
                    </a:moveTo>
                    <a:lnTo>
                      <a:pt x="188" y="0"/>
                    </a:lnTo>
                    <a:lnTo>
                      <a:pt x="256" y="214"/>
                    </a:lnTo>
                    <a:lnTo>
                      <a:pt x="252" y="229"/>
                    </a:lnTo>
                    <a:lnTo>
                      <a:pt x="247" y="247"/>
                    </a:lnTo>
                    <a:lnTo>
                      <a:pt x="236" y="256"/>
                    </a:lnTo>
                    <a:lnTo>
                      <a:pt x="203" y="267"/>
                    </a:lnTo>
                    <a:lnTo>
                      <a:pt x="57" y="267"/>
                    </a:lnTo>
                    <a:lnTo>
                      <a:pt x="37" y="267"/>
                    </a:lnTo>
                    <a:lnTo>
                      <a:pt x="5" y="252"/>
                    </a:lnTo>
                    <a:lnTo>
                      <a:pt x="0" y="241"/>
                    </a:lnTo>
                    <a:lnTo>
                      <a:pt x="29" y="234"/>
                    </a:lnTo>
                    <a:lnTo>
                      <a:pt x="38" y="244"/>
                    </a:lnTo>
                    <a:lnTo>
                      <a:pt x="57" y="250"/>
                    </a:lnTo>
                    <a:lnTo>
                      <a:pt x="75" y="252"/>
                    </a:lnTo>
                    <a:lnTo>
                      <a:pt x="92" y="247"/>
                    </a:lnTo>
                    <a:lnTo>
                      <a:pt x="102" y="244"/>
                    </a:lnTo>
                    <a:lnTo>
                      <a:pt x="110" y="234"/>
                    </a:lnTo>
                    <a:lnTo>
                      <a:pt x="176" y="230"/>
                    </a:lnTo>
                    <a:lnTo>
                      <a:pt x="110" y="224"/>
                    </a:lnTo>
                    <a:lnTo>
                      <a:pt x="144" y="219"/>
                    </a:lnTo>
                    <a:lnTo>
                      <a:pt x="110" y="214"/>
                    </a:lnTo>
                    <a:lnTo>
                      <a:pt x="144" y="207"/>
                    </a:lnTo>
                    <a:lnTo>
                      <a:pt x="110" y="201"/>
                    </a:lnTo>
                    <a:lnTo>
                      <a:pt x="144" y="195"/>
                    </a:lnTo>
                    <a:lnTo>
                      <a:pt x="110" y="189"/>
                    </a:lnTo>
                    <a:lnTo>
                      <a:pt x="144" y="184"/>
                    </a:lnTo>
                    <a:lnTo>
                      <a:pt x="110" y="178"/>
                    </a:lnTo>
                    <a:lnTo>
                      <a:pt x="144" y="171"/>
                    </a:lnTo>
                    <a:lnTo>
                      <a:pt x="110" y="166"/>
                    </a:lnTo>
                    <a:lnTo>
                      <a:pt x="144" y="160"/>
                    </a:lnTo>
                    <a:lnTo>
                      <a:pt x="110" y="154"/>
                    </a:lnTo>
                    <a:lnTo>
                      <a:pt x="144" y="147"/>
                    </a:lnTo>
                    <a:lnTo>
                      <a:pt x="110" y="142"/>
                    </a:lnTo>
                    <a:lnTo>
                      <a:pt x="144" y="136"/>
                    </a:lnTo>
                    <a:lnTo>
                      <a:pt x="110" y="130"/>
                    </a:lnTo>
                    <a:lnTo>
                      <a:pt x="144" y="125"/>
                    </a:lnTo>
                    <a:lnTo>
                      <a:pt x="110" y="117"/>
                    </a:lnTo>
                    <a:lnTo>
                      <a:pt x="144" y="112"/>
                    </a:lnTo>
                    <a:lnTo>
                      <a:pt x="110" y="107"/>
                    </a:lnTo>
                    <a:lnTo>
                      <a:pt x="144" y="101"/>
                    </a:lnTo>
                    <a:lnTo>
                      <a:pt x="110" y="94"/>
                    </a:lnTo>
                    <a:lnTo>
                      <a:pt x="144" y="89"/>
                    </a:lnTo>
                    <a:lnTo>
                      <a:pt x="110" y="82"/>
                    </a:lnTo>
                    <a:lnTo>
                      <a:pt x="144" y="77"/>
                    </a:lnTo>
                    <a:lnTo>
                      <a:pt x="110" y="71"/>
                    </a:lnTo>
                    <a:lnTo>
                      <a:pt x="144" y="64"/>
                    </a:lnTo>
                    <a:lnTo>
                      <a:pt x="110" y="59"/>
                    </a:lnTo>
                    <a:lnTo>
                      <a:pt x="144" y="53"/>
                    </a:lnTo>
                    <a:lnTo>
                      <a:pt x="110" y="47"/>
                    </a:lnTo>
                    <a:lnTo>
                      <a:pt x="144" y="40"/>
                    </a:lnTo>
                    <a:lnTo>
                      <a:pt x="110" y="35"/>
                    </a:lnTo>
                    <a:lnTo>
                      <a:pt x="144" y="29"/>
                    </a:lnTo>
                    <a:lnTo>
                      <a:pt x="110" y="24"/>
                    </a:lnTo>
                    <a:lnTo>
                      <a:pt x="144" y="17"/>
                    </a:lnTo>
                    <a:lnTo>
                      <a:pt x="110" y="11"/>
                    </a:lnTo>
                    <a:lnTo>
                      <a:pt x="141" y="4"/>
                    </a:lnTo>
                    <a:lnTo>
                      <a:pt x="116" y="0"/>
                    </a:lnTo>
                  </a:path>
                </a:pathLst>
              </a:custGeom>
              <a:solidFill>
                <a:srgbClr val="000000"/>
              </a:solidFill>
              <a:ln w="9525" cap="rnd">
                <a:noFill/>
                <a:round/>
                <a:headEnd/>
                <a:tailEnd/>
              </a:ln>
            </p:spPr>
            <p:txBody>
              <a:bodyPr/>
              <a:lstStyle/>
              <a:p>
                <a:endParaRPr lang="en-US"/>
              </a:p>
            </p:txBody>
          </p:sp>
          <p:sp>
            <p:nvSpPr>
              <p:cNvPr id="6452" name="Freeform 70"/>
              <p:cNvSpPr>
                <a:spLocks/>
              </p:cNvSpPr>
              <p:nvPr/>
            </p:nvSpPr>
            <p:spPr bwMode="auto">
              <a:xfrm>
                <a:off x="3493" y="1023"/>
                <a:ext cx="106" cy="225"/>
              </a:xfrm>
              <a:custGeom>
                <a:avLst/>
                <a:gdLst>
                  <a:gd name="T0" fmla="*/ 71 w 106"/>
                  <a:gd name="T1" fmla="*/ 17 h 225"/>
                  <a:gd name="T2" fmla="*/ 105 w 106"/>
                  <a:gd name="T3" fmla="*/ 11 h 225"/>
                  <a:gd name="T4" fmla="*/ 71 w 106"/>
                  <a:gd name="T5" fmla="*/ 5 h 225"/>
                  <a:gd name="T6" fmla="*/ 105 w 106"/>
                  <a:gd name="T7" fmla="*/ 0 h 225"/>
                  <a:gd name="T8" fmla="*/ 71 w 106"/>
                  <a:gd name="T9" fmla="*/ 0 h 225"/>
                  <a:gd name="T10" fmla="*/ 2 w 106"/>
                  <a:gd name="T11" fmla="*/ 213 h 225"/>
                  <a:gd name="T12" fmla="*/ 0 w 106"/>
                  <a:gd name="T13" fmla="*/ 224 h 225"/>
                  <a:gd name="T14" fmla="*/ 71 w 106"/>
                  <a:gd name="T15" fmla="*/ 224 h 225"/>
                  <a:gd name="T16" fmla="*/ 7 w 106"/>
                  <a:gd name="T17" fmla="*/ 218 h 225"/>
                  <a:gd name="T18" fmla="*/ 71 w 106"/>
                  <a:gd name="T19" fmla="*/ 213 h 225"/>
                  <a:gd name="T20" fmla="*/ 13 w 106"/>
                  <a:gd name="T21" fmla="*/ 207 h 225"/>
                  <a:gd name="T22" fmla="*/ 71 w 106"/>
                  <a:gd name="T23" fmla="*/ 200 h 225"/>
                  <a:gd name="T24" fmla="*/ 13 w 106"/>
                  <a:gd name="T25" fmla="*/ 194 h 225"/>
                  <a:gd name="T26" fmla="*/ 71 w 106"/>
                  <a:gd name="T27" fmla="*/ 189 h 225"/>
                  <a:gd name="T28" fmla="*/ 19 w 106"/>
                  <a:gd name="T29" fmla="*/ 183 h 225"/>
                  <a:gd name="T30" fmla="*/ 71 w 106"/>
                  <a:gd name="T31" fmla="*/ 178 h 225"/>
                  <a:gd name="T32" fmla="*/ 19 w 106"/>
                  <a:gd name="T33" fmla="*/ 171 h 225"/>
                  <a:gd name="T34" fmla="*/ 71 w 106"/>
                  <a:gd name="T35" fmla="*/ 165 h 225"/>
                  <a:gd name="T36" fmla="*/ 25 w 106"/>
                  <a:gd name="T37" fmla="*/ 159 h 225"/>
                  <a:gd name="T38" fmla="*/ 71 w 106"/>
                  <a:gd name="T39" fmla="*/ 154 h 225"/>
                  <a:gd name="T40" fmla="*/ 25 w 106"/>
                  <a:gd name="T41" fmla="*/ 147 h 225"/>
                  <a:gd name="T42" fmla="*/ 71 w 106"/>
                  <a:gd name="T43" fmla="*/ 141 h 225"/>
                  <a:gd name="T44" fmla="*/ 38 w 106"/>
                  <a:gd name="T45" fmla="*/ 136 h 225"/>
                  <a:gd name="T46" fmla="*/ 79 w 106"/>
                  <a:gd name="T47" fmla="*/ 129 h 225"/>
                  <a:gd name="T48" fmla="*/ 38 w 106"/>
                  <a:gd name="T49" fmla="*/ 124 h 225"/>
                  <a:gd name="T50" fmla="*/ 79 w 106"/>
                  <a:gd name="T51" fmla="*/ 117 h 225"/>
                  <a:gd name="T52" fmla="*/ 46 w 106"/>
                  <a:gd name="T53" fmla="*/ 112 h 225"/>
                  <a:gd name="T54" fmla="*/ 79 w 106"/>
                  <a:gd name="T55" fmla="*/ 106 h 225"/>
                  <a:gd name="T56" fmla="*/ 46 w 106"/>
                  <a:gd name="T57" fmla="*/ 101 h 225"/>
                  <a:gd name="T58" fmla="*/ 85 w 106"/>
                  <a:gd name="T59" fmla="*/ 94 h 225"/>
                  <a:gd name="T60" fmla="*/ 52 w 106"/>
                  <a:gd name="T61" fmla="*/ 88 h 225"/>
                  <a:gd name="T62" fmla="*/ 85 w 106"/>
                  <a:gd name="T63" fmla="*/ 82 h 225"/>
                  <a:gd name="T64" fmla="*/ 52 w 106"/>
                  <a:gd name="T65" fmla="*/ 77 h 225"/>
                  <a:gd name="T66" fmla="*/ 85 w 106"/>
                  <a:gd name="T67" fmla="*/ 71 h 225"/>
                  <a:gd name="T68" fmla="*/ 52 w 106"/>
                  <a:gd name="T69" fmla="*/ 64 h 225"/>
                  <a:gd name="T70" fmla="*/ 91 w 106"/>
                  <a:gd name="T71" fmla="*/ 59 h 225"/>
                  <a:gd name="T72" fmla="*/ 58 w 106"/>
                  <a:gd name="T73" fmla="*/ 52 h 225"/>
                  <a:gd name="T74" fmla="*/ 91 w 106"/>
                  <a:gd name="T75" fmla="*/ 47 h 225"/>
                  <a:gd name="T76" fmla="*/ 65 w 106"/>
                  <a:gd name="T77" fmla="*/ 40 h 225"/>
                  <a:gd name="T78" fmla="*/ 91 w 106"/>
                  <a:gd name="T79" fmla="*/ 34 h 225"/>
                  <a:gd name="T80" fmla="*/ 71 w 106"/>
                  <a:gd name="T81" fmla="*/ 29 h 225"/>
                  <a:gd name="T82" fmla="*/ 97 w 106"/>
                  <a:gd name="T83" fmla="*/ 24 h 225"/>
                  <a:gd name="T84" fmla="*/ 71 w 106"/>
                  <a:gd name="T85" fmla="*/ 17 h 2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225"/>
                  <a:gd name="T131" fmla="*/ 106 w 106"/>
                  <a:gd name="T132" fmla="*/ 225 h 2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 h="225">
                    <a:moveTo>
                      <a:pt x="71" y="17"/>
                    </a:moveTo>
                    <a:lnTo>
                      <a:pt x="105" y="11"/>
                    </a:lnTo>
                    <a:lnTo>
                      <a:pt x="71" y="5"/>
                    </a:lnTo>
                    <a:lnTo>
                      <a:pt x="105" y="0"/>
                    </a:lnTo>
                    <a:lnTo>
                      <a:pt x="71" y="0"/>
                    </a:lnTo>
                    <a:lnTo>
                      <a:pt x="2" y="213"/>
                    </a:lnTo>
                    <a:lnTo>
                      <a:pt x="0" y="224"/>
                    </a:lnTo>
                    <a:lnTo>
                      <a:pt x="71" y="224"/>
                    </a:lnTo>
                    <a:lnTo>
                      <a:pt x="7" y="218"/>
                    </a:lnTo>
                    <a:lnTo>
                      <a:pt x="71" y="213"/>
                    </a:lnTo>
                    <a:lnTo>
                      <a:pt x="13" y="207"/>
                    </a:lnTo>
                    <a:lnTo>
                      <a:pt x="71" y="200"/>
                    </a:lnTo>
                    <a:lnTo>
                      <a:pt x="13" y="194"/>
                    </a:lnTo>
                    <a:lnTo>
                      <a:pt x="71" y="189"/>
                    </a:lnTo>
                    <a:lnTo>
                      <a:pt x="19" y="183"/>
                    </a:lnTo>
                    <a:lnTo>
                      <a:pt x="71" y="178"/>
                    </a:lnTo>
                    <a:lnTo>
                      <a:pt x="19" y="171"/>
                    </a:lnTo>
                    <a:lnTo>
                      <a:pt x="71" y="165"/>
                    </a:lnTo>
                    <a:lnTo>
                      <a:pt x="25" y="159"/>
                    </a:lnTo>
                    <a:lnTo>
                      <a:pt x="71" y="154"/>
                    </a:lnTo>
                    <a:lnTo>
                      <a:pt x="25" y="147"/>
                    </a:lnTo>
                    <a:lnTo>
                      <a:pt x="71" y="141"/>
                    </a:lnTo>
                    <a:lnTo>
                      <a:pt x="38" y="136"/>
                    </a:lnTo>
                    <a:lnTo>
                      <a:pt x="79" y="129"/>
                    </a:lnTo>
                    <a:lnTo>
                      <a:pt x="38" y="124"/>
                    </a:lnTo>
                    <a:lnTo>
                      <a:pt x="79" y="117"/>
                    </a:lnTo>
                    <a:lnTo>
                      <a:pt x="46" y="112"/>
                    </a:lnTo>
                    <a:lnTo>
                      <a:pt x="79" y="106"/>
                    </a:lnTo>
                    <a:lnTo>
                      <a:pt x="46" y="101"/>
                    </a:lnTo>
                    <a:lnTo>
                      <a:pt x="85" y="94"/>
                    </a:lnTo>
                    <a:lnTo>
                      <a:pt x="52" y="88"/>
                    </a:lnTo>
                    <a:lnTo>
                      <a:pt x="85" y="82"/>
                    </a:lnTo>
                    <a:lnTo>
                      <a:pt x="52" y="77"/>
                    </a:lnTo>
                    <a:lnTo>
                      <a:pt x="85" y="71"/>
                    </a:lnTo>
                    <a:lnTo>
                      <a:pt x="52" y="64"/>
                    </a:lnTo>
                    <a:lnTo>
                      <a:pt x="91" y="59"/>
                    </a:lnTo>
                    <a:lnTo>
                      <a:pt x="58" y="52"/>
                    </a:lnTo>
                    <a:lnTo>
                      <a:pt x="91" y="47"/>
                    </a:lnTo>
                    <a:lnTo>
                      <a:pt x="65" y="40"/>
                    </a:lnTo>
                    <a:lnTo>
                      <a:pt x="91" y="34"/>
                    </a:lnTo>
                    <a:lnTo>
                      <a:pt x="71" y="29"/>
                    </a:lnTo>
                    <a:lnTo>
                      <a:pt x="97" y="24"/>
                    </a:lnTo>
                    <a:lnTo>
                      <a:pt x="71" y="17"/>
                    </a:lnTo>
                  </a:path>
                </a:pathLst>
              </a:custGeom>
              <a:solidFill>
                <a:srgbClr val="000000"/>
              </a:solidFill>
              <a:ln w="9525" cap="rnd">
                <a:noFill/>
                <a:round/>
                <a:headEnd/>
                <a:tailEnd/>
              </a:ln>
            </p:spPr>
            <p:txBody>
              <a:bodyPr/>
              <a:lstStyle/>
              <a:p>
                <a:endParaRPr lang="en-US"/>
              </a:p>
            </p:txBody>
          </p:sp>
          <p:sp>
            <p:nvSpPr>
              <p:cNvPr id="6453" name="Freeform 71"/>
              <p:cNvSpPr>
                <a:spLocks/>
              </p:cNvSpPr>
              <p:nvPr/>
            </p:nvSpPr>
            <p:spPr bwMode="auto">
              <a:xfrm>
                <a:off x="3645" y="829"/>
                <a:ext cx="35" cy="19"/>
              </a:xfrm>
              <a:custGeom>
                <a:avLst/>
                <a:gdLst>
                  <a:gd name="T0" fmla="*/ 34 w 35"/>
                  <a:gd name="T1" fmla="*/ 6 h 19"/>
                  <a:gd name="T2" fmla="*/ 27 w 35"/>
                  <a:gd name="T3" fmla="*/ 18 h 19"/>
                  <a:gd name="T4" fmla="*/ 19 w 35"/>
                  <a:gd name="T5" fmla="*/ 18 h 19"/>
                  <a:gd name="T6" fmla="*/ 2 w 35"/>
                  <a:gd name="T7" fmla="*/ 16 h 19"/>
                  <a:gd name="T8" fmla="*/ 4 w 35"/>
                  <a:gd name="T9" fmla="*/ 6 h 19"/>
                  <a:gd name="T10" fmla="*/ 0 w 35"/>
                  <a:gd name="T11" fmla="*/ 0 h 19"/>
                  <a:gd name="T12" fmla="*/ 18 w 35"/>
                  <a:gd name="T13" fmla="*/ 2 h 19"/>
                  <a:gd name="T14" fmla="*/ 34 w 35"/>
                  <a:gd name="T15" fmla="*/ 6 h 19"/>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9"/>
                  <a:gd name="T26" fmla="*/ 35 w 3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9">
                    <a:moveTo>
                      <a:pt x="34" y="6"/>
                    </a:moveTo>
                    <a:lnTo>
                      <a:pt x="27" y="18"/>
                    </a:lnTo>
                    <a:lnTo>
                      <a:pt x="19" y="18"/>
                    </a:lnTo>
                    <a:lnTo>
                      <a:pt x="2" y="16"/>
                    </a:lnTo>
                    <a:lnTo>
                      <a:pt x="4" y="6"/>
                    </a:lnTo>
                    <a:lnTo>
                      <a:pt x="0" y="0"/>
                    </a:lnTo>
                    <a:lnTo>
                      <a:pt x="18" y="2"/>
                    </a:lnTo>
                    <a:lnTo>
                      <a:pt x="34" y="6"/>
                    </a:lnTo>
                  </a:path>
                </a:pathLst>
              </a:custGeom>
              <a:solidFill>
                <a:srgbClr val="000000"/>
              </a:solidFill>
              <a:ln w="9525" cap="rnd">
                <a:noFill/>
                <a:round/>
                <a:headEnd/>
                <a:tailEnd/>
              </a:ln>
            </p:spPr>
            <p:txBody>
              <a:bodyPr/>
              <a:lstStyle/>
              <a:p>
                <a:endParaRPr lang="en-US"/>
              </a:p>
            </p:txBody>
          </p:sp>
          <p:sp>
            <p:nvSpPr>
              <p:cNvPr id="6454" name="Freeform 72"/>
              <p:cNvSpPr>
                <a:spLocks/>
              </p:cNvSpPr>
              <p:nvPr/>
            </p:nvSpPr>
            <p:spPr bwMode="auto">
              <a:xfrm>
                <a:off x="3631" y="853"/>
                <a:ext cx="53" cy="148"/>
              </a:xfrm>
              <a:custGeom>
                <a:avLst/>
                <a:gdLst>
                  <a:gd name="T0" fmla="*/ 35 w 53"/>
                  <a:gd name="T1" fmla="*/ 5 h 148"/>
                  <a:gd name="T2" fmla="*/ 35 w 53"/>
                  <a:gd name="T3" fmla="*/ 77 h 148"/>
                  <a:gd name="T4" fmla="*/ 52 w 53"/>
                  <a:gd name="T5" fmla="*/ 147 h 148"/>
                  <a:gd name="T6" fmla="*/ 1 w 53"/>
                  <a:gd name="T7" fmla="*/ 141 h 148"/>
                  <a:gd name="T8" fmla="*/ 40 w 53"/>
                  <a:gd name="T9" fmla="*/ 131 h 148"/>
                  <a:gd name="T10" fmla="*/ 1 w 53"/>
                  <a:gd name="T11" fmla="*/ 127 h 148"/>
                  <a:gd name="T12" fmla="*/ 35 w 53"/>
                  <a:gd name="T13" fmla="*/ 119 h 148"/>
                  <a:gd name="T14" fmla="*/ 3 w 53"/>
                  <a:gd name="T15" fmla="*/ 113 h 148"/>
                  <a:gd name="T16" fmla="*/ 32 w 53"/>
                  <a:gd name="T17" fmla="*/ 104 h 148"/>
                  <a:gd name="T18" fmla="*/ 1 w 53"/>
                  <a:gd name="T19" fmla="*/ 97 h 148"/>
                  <a:gd name="T20" fmla="*/ 28 w 53"/>
                  <a:gd name="T21" fmla="*/ 89 h 148"/>
                  <a:gd name="T22" fmla="*/ 1 w 53"/>
                  <a:gd name="T23" fmla="*/ 85 h 148"/>
                  <a:gd name="T24" fmla="*/ 26 w 53"/>
                  <a:gd name="T25" fmla="*/ 78 h 148"/>
                  <a:gd name="T26" fmla="*/ 3 w 53"/>
                  <a:gd name="T27" fmla="*/ 72 h 148"/>
                  <a:gd name="T28" fmla="*/ 26 w 53"/>
                  <a:gd name="T29" fmla="*/ 65 h 148"/>
                  <a:gd name="T30" fmla="*/ 1 w 53"/>
                  <a:gd name="T31" fmla="*/ 59 h 148"/>
                  <a:gd name="T32" fmla="*/ 26 w 53"/>
                  <a:gd name="T33" fmla="*/ 52 h 148"/>
                  <a:gd name="T34" fmla="*/ 0 w 53"/>
                  <a:gd name="T35" fmla="*/ 44 h 148"/>
                  <a:gd name="T36" fmla="*/ 26 w 53"/>
                  <a:gd name="T37" fmla="*/ 40 h 148"/>
                  <a:gd name="T38" fmla="*/ 1 w 53"/>
                  <a:gd name="T39" fmla="*/ 30 h 148"/>
                  <a:gd name="T40" fmla="*/ 26 w 53"/>
                  <a:gd name="T41" fmla="*/ 25 h 148"/>
                  <a:gd name="T42" fmla="*/ 1 w 53"/>
                  <a:gd name="T43" fmla="*/ 17 h 148"/>
                  <a:gd name="T44" fmla="*/ 26 w 53"/>
                  <a:gd name="T45" fmla="*/ 12 h 148"/>
                  <a:gd name="T46" fmla="*/ 0 w 53"/>
                  <a:gd name="T47" fmla="*/ 5 h 148"/>
                  <a:gd name="T48" fmla="*/ 25 w 53"/>
                  <a:gd name="T49" fmla="*/ 0 h 148"/>
                  <a:gd name="T50" fmla="*/ 35 w 53"/>
                  <a:gd name="T51" fmla="*/ 5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148"/>
                  <a:gd name="T80" fmla="*/ 53 w 53"/>
                  <a:gd name="T81" fmla="*/ 148 h 1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148">
                    <a:moveTo>
                      <a:pt x="35" y="5"/>
                    </a:moveTo>
                    <a:lnTo>
                      <a:pt x="35" y="77"/>
                    </a:lnTo>
                    <a:lnTo>
                      <a:pt x="52" y="147"/>
                    </a:lnTo>
                    <a:lnTo>
                      <a:pt x="1" y="141"/>
                    </a:lnTo>
                    <a:lnTo>
                      <a:pt x="40" y="131"/>
                    </a:lnTo>
                    <a:lnTo>
                      <a:pt x="1" y="127"/>
                    </a:lnTo>
                    <a:lnTo>
                      <a:pt x="35" y="119"/>
                    </a:lnTo>
                    <a:lnTo>
                      <a:pt x="3" y="113"/>
                    </a:lnTo>
                    <a:lnTo>
                      <a:pt x="32" y="104"/>
                    </a:lnTo>
                    <a:lnTo>
                      <a:pt x="1" y="97"/>
                    </a:lnTo>
                    <a:lnTo>
                      <a:pt x="28" y="89"/>
                    </a:lnTo>
                    <a:lnTo>
                      <a:pt x="1" y="85"/>
                    </a:lnTo>
                    <a:lnTo>
                      <a:pt x="26" y="78"/>
                    </a:lnTo>
                    <a:lnTo>
                      <a:pt x="3" y="72"/>
                    </a:lnTo>
                    <a:lnTo>
                      <a:pt x="26" y="65"/>
                    </a:lnTo>
                    <a:lnTo>
                      <a:pt x="1" y="59"/>
                    </a:lnTo>
                    <a:lnTo>
                      <a:pt x="26" y="52"/>
                    </a:lnTo>
                    <a:lnTo>
                      <a:pt x="0" y="44"/>
                    </a:lnTo>
                    <a:lnTo>
                      <a:pt x="26" y="40"/>
                    </a:lnTo>
                    <a:lnTo>
                      <a:pt x="1" y="30"/>
                    </a:lnTo>
                    <a:lnTo>
                      <a:pt x="26" y="25"/>
                    </a:lnTo>
                    <a:lnTo>
                      <a:pt x="1" y="17"/>
                    </a:lnTo>
                    <a:lnTo>
                      <a:pt x="26" y="12"/>
                    </a:lnTo>
                    <a:lnTo>
                      <a:pt x="0" y="5"/>
                    </a:lnTo>
                    <a:lnTo>
                      <a:pt x="25" y="0"/>
                    </a:lnTo>
                    <a:lnTo>
                      <a:pt x="35" y="5"/>
                    </a:lnTo>
                  </a:path>
                </a:pathLst>
              </a:custGeom>
              <a:solidFill>
                <a:srgbClr val="000000"/>
              </a:solidFill>
              <a:ln w="9525" cap="rnd">
                <a:noFill/>
                <a:round/>
                <a:headEnd/>
                <a:tailEnd/>
              </a:ln>
            </p:spPr>
            <p:txBody>
              <a:bodyPr/>
              <a:lstStyle/>
              <a:p>
                <a:endParaRPr lang="en-US"/>
              </a:p>
            </p:txBody>
          </p:sp>
          <p:sp>
            <p:nvSpPr>
              <p:cNvPr id="6455" name="Freeform 73"/>
              <p:cNvSpPr>
                <a:spLocks/>
              </p:cNvSpPr>
              <p:nvPr/>
            </p:nvSpPr>
            <p:spPr bwMode="auto">
              <a:xfrm>
                <a:off x="3751" y="1115"/>
                <a:ext cx="140" cy="135"/>
              </a:xfrm>
              <a:custGeom>
                <a:avLst/>
                <a:gdLst>
                  <a:gd name="T0" fmla="*/ 4 w 140"/>
                  <a:gd name="T1" fmla="*/ 0 h 135"/>
                  <a:gd name="T2" fmla="*/ 116 w 140"/>
                  <a:gd name="T3" fmla="*/ 0 h 135"/>
                  <a:gd name="T4" fmla="*/ 133 w 140"/>
                  <a:gd name="T5" fmla="*/ 20 h 135"/>
                  <a:gd name="T6" fmla="*/ 139 w 140"/>
                  <a:gd name="T7" fmla="*/ 50 h 135"/>
                  <a:gd name="T8" fmla="*/ 134 w 140"/>
                  <a:gd name="T9" fmla="*/ 83 h 135"/>
                  <a:gd name="T10" fmla="*/ 125 w 140"/>
                  <a:gd name="T11" fmla="*/ 112 h 135"/>
                  <a:gd name="T12" fmla="*/ 105 w 140"/>
                  <a:gd name="T13" fmla="*/ 128 h 135"/>
                  <a:gd name="T14" fmla="*/ 79 w 140"/>
                  <a:gd name="T15" fmla="*/ 134 h 135"/>
                  <a:gd name="T16" fmla="*/ 25 w 140"/>
                  <a:gd name="T17" fmla="*/ 134 h 135"/>
                  <a:gd name="T18" fmla="*/ 87 w 140"/>
                  <a:gd name="T19" fmla="*/ 125 h 135"/>
                  <a:gd name="T20" fmla="*/ 27 w 140"/>
                  <a:gd name="T21" fmla="*/ 122 h 135"/>
                  <a:gd name="T22" fmla="*/ 95 w 140"/>
                  <a:gd name="T23" fmla="*/ 118 h 135"/>
                  <a:gd name="T24" fmla="*/ 29 w 140"/>
                  <a:gd name="T25" fmla="*/ 112 h 135"/>
                  <a:gd name="T26" fmla="*/ 114 w 140"/>
                  <a:gd name="T27" fmla="*/ 107 h 135"/>
                  <a:gd name="T28" fmla="*/ 22 w 140"/>
                  <a:gd name="T29" fmla="*/ 99 h 135"/>
                  <a:gd name="T30" fmla="*/ 116 w 140"/>
                  <a:gd name="T31" fmla="*/ 97 h 135"/>
                  <a:gd name="T32" fmla="*/ 18 w 140"/>
                  <a:gd name="T33" fmla="*/ 89 h 135"/>
                  <a:gd name="T34" fmla="*/ 120 w 140"/>
                  <a:gd name="T35" fmla="*/ 83 h 135"/>
                  <a:gd name="T36" fmla="*/ 22 w 140"/>
                  <a:gd name="T37" fmla="*/ 77 h 135"/>
                  <a:gd name="T38" fmla="*/ 123 w 140"/>
                  <a:gd name="T39" fmla="*/ 74 h 135"/>
                  <a:gd name="T40" fmla="*/ 15 w 140"/>
                  <a:gd name="T41" fmla="*/ 65 h 135"/>
                  <a:gd name="T42" fmla="*/ 120 w 140"/>
                  <a:gd name="T43" fmla="*/ 59 h 135"/>
                  <a:gd name="T44" fmla="*/ 7 w 140"/>
                  <a:gd name="T45" fmla="*/ 52 h 135"/>
                  <a:gd name="T46" fmla="*/ 128 w 140"/>
                  <a:gd name="T47" fmla="*/ 47 h 135"/>
                  <a:gd name="T48" fmla="*/ 4 w 140"/>
                  <a:gd name="T49" fmla="*/ 38 h 135"/>
                  <a:gd name="T50" fmla="*/ 120 w 140"/>
                  <a:gd name="T51" fmla="*/ 34 h 135"/>
                  <a:gd name="T52" fmla="*/ 4 w 140"/>
                  <a:gd name="T53" fmla="*/ 25 h 135"/>
                  <a:gd name="T54" fmla="*/ 116 w 140"/>
                  <a:gd name="T55" fmla="*/ 20 h 135"/>
                  <a:gd name="T56" fmla="*/ 0 w 140"/>
                  <a:gd name="T57" fmla="*/ 13 h 135"/>
                  <a:gd name="T58" fmla="*/ 109 w 140"/>
                  <a:gd name="T59" fmla="*/ 8 h 135"/>
                  <a:gd name="T60" fmla="*/ 4 w 140"/>
                  <a:gd name="T61" fmla="*/ 0 h 1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0"/>
                  <a:gd name="T94" fmla="*/ 0 h 135"/>
                  <a:gd name="T95" fmla="*/ 140 w 140"/>
                  <a:gd name="T96" fmla="*/ 135 h 1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0" h="135">
                    <a:moveTo>
                      <a:pt x="4" y="0"/>
                    </a:moveTo>
                    <a:lnTo>
                      <a:pt x="116" y="0"/>
                    </a:lnTo>
                    <a:lnTo>
                      <a:pt x="133" y="20"/>
                    </a:lnTo>
                    <a:lnTo>
                      <a:pt x="139" y="50"/>
                    </a:lnTo>
                    <a:lnTo>
                      <a:pt x="134" y="83"/>
                    </a:lnTo>
                    <a:lnTo>
                      <a:pt x="125" y="112"/>
                    </a:lnTo>
                    <a:lnTo>
                      <a:pt x="105" y="128"/>
                    </a:lnTo>
                    <a:lnTo>
                      <a:pt x="79" y="134"/>
                    </a:lnTo>
                    <a:lnTo>
                      <a:pt x="25" y="134"/>
                    </a:lnTo>
                    <a:lnTo>
                      <a:pt x="87" y="125"/>
                    </a:lnTo>
                    <a:lnTo>
                      <a:pt x="27" y="122"/>
                    </a:lnTo>
                    <a:lnTo>
                      <a:pt x="95" y="118"/>
                    </a:lnTo>
                    <a:lnTo>
                      <a:pt x="29" y="112"/>
                    </a:lnTo>
                    <a:lnTo>
                      <a:pt x="114" y="107"/>
                    </a:lnTo>
                    <a:lnTo>
                      <a:pt x="22" y="99"/>
                    </a:lnTo>
                    <a:lnTo>
                      <a:pt x="116" y="97"/>
                    </a:lnTo>
                    <a:lnTo>
                      <a:pt x="18" y="89"/>
                    </a:lnTo>
                    <a:lnTo>
                      <a:pt x="120" y="83"/>
                    </a:lnTo>
                    <a:lnTo>
                      <a:pt x="22" y="77"/>
                    </a:lnTo>
                    <a:lnTo>
                      <a:pt x="123" y="74"/>
                    </a:lnTo>
                    <a:lnTo>
                      <a:pt x="15" y="65"/>
                    </a:lnTo>
                    <a:lnTo>
                      <a:pt x="120" y="59"/>
                    </a:lnTo>
                    <a:lnTo>
                      <a:pt x="7" y="52"/>
                    </a:lnTo>
                    <a:lnTo>
                      <a:pt x="128" y="47"/>
                    </a:lnTo>
                    <a:lnTo>
                      <a:pt x="4" y="38"/>
                    </a:lnTo>
                    <a:lnTo>
                      <a:pt x="120" y="34"/>
                    </a:lnTo>
                    <a:lnTo>
                      <a:pt x="4" y="25"/>
                    </a:lnTo>
                    <a:lnTo>
                      <a:pt x="116" y="20"/>
                    </a:lnTo>
                    <a:lnTo>
                      <a:pt x="0" y="13"/>
                    </a:lnTo>
                    <a:lnTo>
                      <a:pt x="109" y="8"/>
                    </a:lnTo>
                    <a:lnTo>
                      <a:pt x="4" y="0"/>
                    </a:lnTo>
                  </a:path>
                </a:pathLst>
              </a:custGeom>
              <a:solidFill>
                <a:srgbClr val="000000"/>
              </a:solidFill>
              <a:ln w="9525" cap="rnd">
                <a:noFill/>
                <a:round/>
                <a:headEnd/>
                <a:tailEnd/>
              </a:ln>
            </p:spPr>
            <p:txBody>
              <a:bodyPr/>
              <a:lstStyle/>
              <a:p>
                <a:endParaRPr lang="en-US"/>
              </a:p>
            </p:txBody>
          </p:sp>
          <p:sp>
            <p:nvSpPr>
              <p:cNvPr id="6456" name="Freeform 74"/>
              <p:cNvSpPr>
                <a:spLocks/>
              </p:cNvSpPr>
              <p:nvPr/>
            </p:nvSpPr>
            <p:spPr bwMode="auto">
              <a:xfrm>
                <a:off x="3330" y="1003"/>
                <a:ext cx="94" cy="17"/>
              </a:xfrm>
              <a:custGeom>
                <a:avLst/>
                <a:gdLst>
                  <a:gd name="T0" fmla="*/ 0 w 94"/>
                  <a:gd name="T1" fmla="*/ 0 h 17"/>
                  <a:gd name="T2" fmla="*/ 50 w 94"/>
                  <a:gd name="T3" fmla="*/ 5 h 17"/>
                  <a:gd name="T4" fmla="*/ 93 w 94"/>
                  <a:gd name="T5" fmla="*/ 5 h 17"/>
                  <a:gd name="T6" fmla="*/ 20 w 94"/>
                  <a:gd name="T7" fmla="*/ 8 h 17"/>
                  <a:gd name="T8" fmla="*/ 0 w 94"/>
                  <a:gd name="T9" fmla="*/ 16 h 17"/>
                  <a:gd name="T10" fmla="*/ 0 w 94"/>
                  <a:gd name="T11" fmla="*/ 8 h 17"/>
                  <a:gd name="T12" fmla="*/ 0 w 94"/>
                  <a:gd name="T13" fmla="*/ 0 h 17"/>
                  <a:gd name="T14" fmla="*/ 0 60000 65536"/>
                  <a:gd name="T15" fmla="*/ 0 60000 65536"/>
                  <a:gd name="T16" fmla="*/ 0 60000 65536"/>
                  <a:gd name="T17" fmla="*/ 0 60000 65536"/>
                  <a:gd name="T18" fmla="*/ 0 60000 65536"/>
                  <a:gd name="T19" fmla="*/ 0 60000 65536"/>
                  <a:gd name="T20" fmla="*/ 0 60000 65536"/>
                  <a:gd name="T21" fmla="*/ 0 w 94"/>
                  <a:gd name="T22" fmla="*/ 0 h 17"/>
                  <a:gd name="T23" fmla="*/ 94 w 94"/>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17">
                    <a:moveTo>
                      <a:pt x="0" y="0"/>
                    </a:moveTo>
                    <a:lnTo>
                      <a:pt x="50" y="5"/>
                    </a:lnTo>
                    <a:lnTo>
                      <a:pt x="93" y="5"/>
                    </a:lnTo>
                    <a:lnTo>
                      <a:pt x="20" y="8"/>
                    </a:lnTo>
                    <a:lnTo>
                      <a:pt x="0" y="16"/>
                    </a:lnTo>
                    <a:lnTo>
                      <a:pt x="0" y="8"/>
                    </a:lnTo>
                    <a:lnTo>
                      <a:pt x="0" y="0"/>
                    </a:lnTo>
                  </a:path>
                </a:pathLst>
              </a:custGeom>
              <a:solidFill>
                <a:srgbClr val="000000"/>
              </a:solidFill>
              <a:ln w="9525" cap="rnd">
                <a:noFill/>
                <a:round/>
                <a:headEnd/>
                <a:tailEnd/>
              </a:ln>
            </p:spPr>
            <p:txBody>
              <a:bodyPr/>
              <a:lstStyle/>
              <a:p>
                <a:endParaRPr lang="en-US"/>
              </a:p>
            </p:txBody>
          </p:sp>
          <p:sp>
            <p:nvSpPr>
              <p:cNvPr id="6457" name="Freeform 75"/>
              <p:cNvSpPr>
                <a:spLocks/>
              </p:cNvSpPr>
              <p:nvPr/>
            </p:nvSpPr>
            <p:spPr bwMode="auto">
              <a:xfrm>
                <a:off x="3770" y="901"/>
                <a:ext cx="51" cy="178"/>
              </a:xfrm>
              <a:custGeom>
                <a:avLst/>
                <a:gdLst>
                  <a:gd name="T0" fmla="*/ 42 w 51"/>
                  <a:gd name="T1" fmla="*/ 8 h 178"/>
                  <a:gd name="T2" fmla="*/ 36 w 51"/>
                  <a:gd name="T3" fmla="*/ 15 h 178"/>
                  <a:gd name="T4" fmla="*/ 36 w 51"/>
                  <a:gd name="T5" fmla="*/ 159 h 178"/>
                  <a:gd name="T6" fmla="*/ 50 w 51"/>
                  <a:gd name="T7" fmla="*/ 174 h 178"/>
                  <a:gd name="T8" fmla="*/ 22 w 51"/>
                  <a:gd name="T9" fmla="*/ 177 h 178"/>
                  <a:gd name="T10" fmla="*/ 8 w 51"/>
                  <a:gd name="T11" fmla="*/ 154 h 178"/>
                  <a:gd name="T12" fmla="*/ 28 w 51"/>
                  <a:gd name="T13" fmla="*/ 146 h 178"/>
                  <a:gd name="T14" fmla="*/ 8 w 51"/>
                  <a:gd name="T15" fmla="*/ 137 h 178"/>
                  <a:gd name="T16" fmla="*/ 30 w 51"/>
                  <a:gd name="T17" fmla="*/ 129 h 178"/>
                  <a:gd name="T18" fmla="*/ 8 w 51"/>
                  <a:gd name="T19" fmla="*/ 124 h 178"/>
                  <a:gd name="T20" fmla="*/ 30 w 51"/>
                  <a:gd name="T21" fmla="*/ 116 h 178"/>
                  <a:gd name="T22" fmla="*/ 6 w 51"/>
                  <a:gd name="T23" fmla="*/ 112 h 178"/>
                  <a:gd name="T24" fmla="*/ 30 w 51"/>
                  <a:gd name="T25" fmla="*/ 104 h 178"/>
                  <a:gd name="T26" fmla="*/ 6 w 51"/>
                  <a:gd name="T27" fmla="*/ 97 h 178"/>
                  <a:gd name="T28" fmla="*/ 30 w 51"/>
                  <a:gd name="T29" fmla="*/ 91 h 178"/>
                  <a:gd name="T30" fmla="*/ 8 w 51"/>
                  <a:gd name="T31" fmla="*/ 84 h 178"/>
                  <a:gd name="T32" fmla="*/ 30 w 51"/>
                  <a:gd name="T33" fmla="*/ 77 h 178"/>
                  <a:gd name="T34" fmla="*/ 6 w 51"/>
                  <a:gd name="T35" fmla="*/ 69 h 178"/>
                  <a:gd name="T36" fmla="*/ 30 w 51"/>
                  <a:gd name="T37" fmla="*/ 62 h 178"/>
                  <a:gd name="T38" fmla="*/ 6 w 51"/>
                  <a:gd name="T39" fmla="*/ 54 h 178"/>
                  <a:gd name="T40" fmla="*/ 32 w 51"/>
                  <a:gd name="T41" fmla="*/ 47 h 178"/>
                  <a:gd name="T42" fmla="*/ 6 w 51"/>
                  <a:gd name="T43" fmla="*/ 40 h 178"/>
                  <a:gd name="T44" fmla="*/ 30 w 51"/>
                  <a:gd name="T45" fmla="*/ 34 h 178"/>
                  <a:gd name="T46" fmla="*/ 8 w 51"/>
                  <a:gd name="T47" fmla="*/ 26 h 178"/>
                  <a:gd name="T48" fmla="*/ 32 w 51"/>
                  <a:gd name="T49" fmla="*/ 17 h 178"/>
                  <a:gd name="T50" fmla="*/ 17 w 51"/>
                  <a:gd name="T51" fmla="*/ 15 h 178"/>
                  <a:gd name="T52" fmla="*/ 0 w 51"/>
                  <a:gd name="T53" fmla="*/ 12 h 178"/>
                  <a:gd name="T54" fmla="*/ 10 w 51"/>
                  <a:gd name="T55" fmla="*/ 5 h 178"/>
                  <a:gd name="T56" fmla="*/ 10 w 51"/>
                  <a:gd name="T57" fmla="*/ 0 h 178"/>
                  <a:gd name="T58" fmla="*/ 28 w 51"/>
                  <a:gd name="T59" fmla="*/ 0 h 178"/>
                  <a:gd name="T60" fmla="*/ 38 w 51"/>
                  <a:gd name="T61" fmla="*/ 2 h 178"/>
                  <a:gd name="T62" fmla="*/ 42 w 51"/>
                  <a:gd name="T63" fmla="*/ 8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178"/>
                  <a:gd name="T98" fmla="*/ 51 w 51"/>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178">
                    <a:moveTo>
                      <a:pt x="42" y="8"/>
                    </a:moveTo>
                    <a:lnTo>
                      <a:pt x="36" y="15"/>
                    </a:lnTo>
                    <a:lnTo>
                      <a:pt x="36" y="159"/>
                    </a:lnTo>
                    <a:lnTo>
                      <a:pt x="50" y="174"/>
                    </a:lnTo>
                    <a:lnTo>
                      <a:pt x="22" y="177"/>
                    </a:lnTo>
                    <a:lnTo>
                      <a:pt x="8" y="154"/>
                    </a:lnTo>
                    <a:lnTo>
                      <a:pt x="28" y="146"/>
                    </a:lnTo>
                    <a:lnTo>
                      <a:pt x="8" y="137"/>
                    </a:lnTo>
                    <a:lnTo>
                      <a:pt x="30" y="129"/>
                    </a:lnTo>
                    <a:lnTo>
                      <a:pt x="8" y="124"/>
                    </a:lnTo>
                    <a:lnTo>
                      <a:pt x="30" y="116"/>
                    </a:lnTo>
                    <a:lnTo>
                      <a:pt x="6" y="112"/>
                    </a:lnTo>
                    <a:lnTo>
                      <a:pt x="30" y="104"/>
                    </a:lnTo>
                    <a:lnTo>
                      <a:pt x="6" y="97"/>
                    </a:lnTo>
                    <a:lnTo>
                      <a:pt x="30" y="91"/>
                    </a:lnTo>
                    <a:lnTo>
                      <a:pt x="8" y="84"/>
                    </a:lnTo>
                    <a:lnTo>
                      <a:pt x="30" y="77"/>
                    </a:lnTo>
                    <a:lnTo>
                      <a:pt x="6" y="69"/>
                    </a:lnTo>
                    <a:lnTo>
                      <a:pt x="30" y="62"/>
                    </a:lnTo>
                    <a:lnTo>
                      <a:pt x="6" y="54"/>
                    </a:lnTo>
                    <a:lnTo>
                      <a:pt x="32" y="47"/>
                    </a:lnTo>
                    <a:lnTo>
                      <a:pt x="6" y="40"/>
                    </a:lnTo>
                    <a:lnTo>
                      <a:pt x="30" y="34"/>
                    </a:lnTo>
                    <a:lnTo>
                      <a:pt x="8" y="26"/>
                    </a:lnTo>
                    <a:lnTo>
                      <a:pt x="32" y="17"/>
                    </a:lnTo>
                    <a:lnTo>
                      <a:pt x="17" y="15"/>
                    </a:lnTo>
                    <a:lnTo>
                      <a:pt x="0" y="12"/>
                    </a:lnTo>
                    <a:lnTo>
                      <a:pt x="10" y="5"/>
                    </a:lnTo>
                    <a:lnTo>
                      <a:pt x="10" y="0"/>
                    </a:lnTo>
                    <a:lnTo>
                      <a:pt x="28" y="0"/>
                    </a:lnTo>
                    <a:lnTo>
                      <a:pt x="38" y="2"/>
                    </a:lnTo>
                    <a:lnTo>
                      <a:pt x="42" y="8"/>
                    </a:lnTo>
                  </a:path>
                </a:pathLst>
              </a:custGeom>
              <a:solidFill>
                <a:srgbClr val="000000"/>
              </a:solidFill>
              <a:ln w="9525" cap="rnd">
                <a:noFill/>
                <a:round/>
                <a:headEnd/>
                <a:tailEnd/>
              </a:ln>
            </p:spPr>
            <p:txBody>
              <a:bodyPr/>
              <a:lstStyle/>
              <a:p>
                <a:endParaRPr lang="en-US"/>
              </a:p>
            </p:txBody>
          </p:sp>
        </p:grpSp>
        <p:grpSp>
          <p:nvGrpSpPr>
            <p:cNvPr id="18" name="Group 82"/>
            <p:cNvGrpSpPr>
              <a:grpSpLocks/>
            </p:cNvGrpSpPr>
            <p:nvPr/>
          </p:nvGrpSpPr>
          <p:grpSpPr bwMode="auto">
            <a:xfrm>
              <a:off x="3968" y="614"/>
              <a:ext cx="1109" cy="460"/>
              <a:chOff x="3968" y="614"/>
              <a:chExt cx="1109" cy="460"/>
            </a:xfrm>
          </p:grpSpPr>
          <p:sp>
            <p:nvSpPr>
              <p:cNvPr id="6426" name="Rectangle 83"/>
              <p:cNvSpPr>
                <a:spLocks noChangeArrowheads="1"/>
              </p:cNvSpPr>
              <p:nvPr/>
            </p:nvSpPr>
            <p:spPr bwMode="auto">
              <a:xfrm>
                <a:off x="4133" y="614"/>
                <a:ext cx="944" cy="460"/>
              </a:xfrm>
              <a:prstGeom prst="rect">
                <a:avLst/>
              </a:prstGeom>
              <a:noFill/>
              <a:ln w="9525">
                <a:noFill/>
                <a:miter lim="800000"/>
                <a:headEnd/>
                <a:tailEnd/>
              </a:ln>
            </p:spPr>
            <p:txBody>
              <a:bodyPr wrap="none" lIns="92075" tIns="46038" rIns="92075" bIns="46038">
                <a:spAutoFit/>
              </a:bodyPr>
              <a:lstStyle/>
              <a:p>
                <a:pPr algn="ctr"/>
                <a:r>
                  <a:rPr lang="en-US" sz="1400">
                    <a:latin typeface="Arial" pitchFamily="34" charset="0"/>
                  </a:rPr>
                  <a:t>Process R&amp;D</a:t>
                </a:r>
              </a:p>
              <a:p>
                <a:pPr algn="ctr"/>
                <a:r>
                  <a:rPr lang="en-US" sz="1400">
                    <a:latin typeface="Arial" pitchFamily="34" charset="0"/>
                  </a:rPr>
                  <a:t>Chem Eng. R&amp;D</a:t>
                </a:r>
              </a:p>
              <a:p>
                <a:pPr algn="ctr"/>
                <a:r>
                  <a:rPr lang="en-US" sz="1400">
                    <a:latin typeface="Arial" pitchFamily="34" charset="0"/>
                  </a:rPr>
                  <a:t>Manufacturing</a:t>
                </a:r>
              </a:p>
            </p:txBody>
          </p:sp>
          <p:sp>
            <p:nvSpPr>
              <p:cNvPr id="6427" name="Rectangle 84"/>
              <p:cNvSpPr>
                <a:spLocks noChangeArrowheads="1"/>
              </p:cNvSpPr>
              <p:nvPr/>
            </p:nvSpPr>
            <p:spPr bwMode="auto">
              <a:xfrm>
                <a:off x="3968" y="686"/>
                <a:ext cx="117" cy="190"/>
              </a:xfrm>
              <a:prstGeom prst="rect">
                <a:avLst/>
              </a:prstGeom>
              <a:noFill/>
              <a:ln w="9525">
                <a:noFill/>
                <a:miter lim="800000"/>
                <a:headEnd/>
                <a:tailEnd/>
              </a:ln>
            </p:spPr>
            <p:txBody>
              <a:bodyPr wrap="none" lIns="90488" tIns="44450" rIns="90488" bIns="44450" anchor="ctr"/>
              <a:lstStyle/>
              <a:p>
                <a:pPr>
                  <a:spcBef>
                    <a:spcPct val="50000"/>
                  </a:spcBef>
                </a:pPr>
                <a:endParaRPr lang="en-US" sz="2400"/>
              </a:p>
            </p:txBody>
          </p:sp>
        </p:grpSp>
        <p:sp>
          <p:nvSpPr>
            <p:cNvPr id="6425" name="Rectangle 102"/>
            <p:cNvSpPr>
              <a:spLocks noChangeArrowheads="1"/>
            </p:cNvSpPr>
            <p:nvPr/>
          </p:nvSpPr>
          <p:spPr bwMode="auto">
            <a:xfrm>
              <a:off x="4118" y="1742"/>
              <a:ext cx="981" cy="192"/>
            </a:xfrm>
            <a:prstGeom prst="rect">
              <a:avLst/>
            </a:prstGeom>
            <a:noFill/>
            <a:ln w="9525">
              <a:noFill/>
              <a:miter lim="800000"/>
              <a:headEnd/>
              <a:tailEnd/>
            </a:ln>
          </p:spPr>
          <p:txBody>
            <a:bodyPr wrap="none" lIns="92075" tIns="46038" rIns="92075" bIns="46038">
              <a:spAutoFit/>
            </a:bodyPr>
            <a:lstStyle/>
            <a:p>
              <a:r>
                <a:rPr lang="en-US" sz="1400">
                  <a:latin typeface="Arial" pitchFamily="34" charset="0"/>
                </a:rPr>
                <a:t>Bio Process R&amp;D</a:t>
              </a:r>
            </a:p>
          </p:txBody>
        </p:sp>
      </p:grpSp>
      <p:grpSp>
        <p:nvGrpSpPr>
          <p:cNvPr id="19" name="Group 119"/>
          <p:cNvGrpSpPr>
            <a:grpSpLocks/>
          </p:cNvGrpSpPr>
          <p:nvPr/>
        </p:nvGrpSpPr>
        <p:grpSpPr bwMode="auto">
          <a:xfrm>
            <a:off x="879475" y="1143000"/>
            <a:ext cx="4302125" cy="2212975"/>
            <a:chOff x="0" y="720"/>
            <a:chExt cx="2710" cy="1394"/>
          </a:xfrm>
        </p:grpSpPr>
        <p:grpSp>
          <p:nvGrpSpPr>
            <p:cNvPr id="20" name="Group 233"/>
            <p:cNvGrpSpPr>
              <a:grpSpLocks/>
            </p:cNvGrpSpPr>
            <p:nvPr/>
          </p:nvGrpSpPr>
          <p:grpSpPr bwMode="auto">
            <a:xfrm>
              <a:off x="1968" y="816"/>
              <a:ext cx="742" cy="693"/>
              <a:chOff x="2719" y="2435"/>
              <a:chExt cx="742" cy="693"/>
            </a:xfrm>
          </p:grpSpPr>
          <p:sp>
            <p:nvSpPr>
              <p:cNvPr id="6252" name="Freeform 234"/>
              <p:cNvSpPr>
                <a:spLocks/>
              </p:cNvSpPr>
              <p:nvPr/>
            </p:nvSpPr>
            <p:spPr bwMode="auto">
              <a:xfrm>
                <a:off x="3030" y="2661"/>
                <a:ext cx="426" cy="466"/>
              </a:xfrm>
              <a:custGeom>
                <a:avLst/>
                <a:gdLst>
                  <a:gd name="T0" fmla="*/ 0 w 426"/>
                  <a:gd name="T1" fmla="*/ 39 h 466"/>
                  <a:gd name="T2" fmla="*/ 30 w 426"/>
                  <a:gd name="T3" fmla="*/ 24 h 466"/>
                  <a:gd name="T4" fmla="*/ 52 w 426"/>
                  <a:gd name="T5" fmla="*/ 0 h 466"/>
                  <a:gd name="T6" fmla="*/ 58 w 426"/>
                  <a:gd name="T7" fmla="*/ 2 h 466"/>
                  <a:gd name="T8" fmla="*/ 62 w 426"/>
                  <a:gd name="T9" fmla="*/ 22 h 466"/>
                  <a:gd name="T10" fmla="*/ 72 w 426"/>
                  <a:gd name="T11" fmla="*/ 29 h 466"/>
                  <a:gd name="T12" fmla="*/ 73 w 426"/>
                  <a:gd name="T13" fmla="*/ 35 h 466"/>
                  <a:gd name="T14" fmla="*/ 91 w 426"/>
                  <a:gd name="T15" fmla="*/ 49 h 466"/>
                  <a:gd name="T16" fmla="*/ 91 w 426"/>
                  <a:gd name="T17" fmla="*/ 56 h 466"/>
                  <a:gd name="T18" fmla="*/ 108 w 426"/>
                  <a:gd name="T19" fmla="*/ 66 h 466"/>
                  <a:gd name="T20" fmla="*/ 124 w 426"/>
                  <a:gd name="T21" fmla="*/ 60 h 466"/>
                  <a:gd name="T22" fmla="*/ 142 w 426"/>
                  <a:gd name="T23" fmla="*/ 69 h 466"/>
                  <a:gd name="T24" fmla="*/ 142 w 426"/>
                  <a:gd name="T25" fmla="*/ 79 h 466"/>
                  <a:gd name="T26" fmla="*/ 150 w 426"/>
                  <a:gd name="T27" fmla="*/ 84 h 466"/>
                  <a:gd name="T28" fmla="*/ 153 w 426"/>
                  <a:gd name="T29" fmla="*/ 89 h 466"/>
                  <a:gd name="T30" fmla="*/ 187 w 426"/>
                  <a:gd name="T31" fmla="*/ 99 h 466"/>
                  <a:gd name="T32" fmla="*/ 306 w 426"/>
                  <a:gd name="T33" fmla="*/ 102 h 466"/>
                  <a:gd name="T34" fmla="*/ 321 w 426"/>
                  <a:gd name="T35" fmla="*/ 105 h 466"/>
                  <a:gd name="T36" fmla="*/ 321 w 426"/>
                  <a:gd name="T37" fmla="*/ 114 h 466"/>
                  <a:gd name="T38" fmla="*/ 330 w 426"/>
                  <a:gd name="T39" fmla="*/ 119 h 466"/>
                  <a:gd name="T40" fmla="*/ 323 w 426"/>
                  <a:gd name="T41" fmla="*/ 133 h 466"/>
                  <a:gd name="T42" fmla="*/ 355 w 426"/>
                  <a:gd name="T43" fmla="*/ 147 h 466"/>
                  <a:gd name="T44" fmla="*/ 393 w 426"/>
                  <a:gd name="T45" fmla="*/ 174 h 466"/>
                  <a:gd name="T46" fmla="*/ 399 w 426"/>
                  <a:gd name="T47" fmla="*/ 181 h 466"/>
                  <a:gd name="T48" fmla="*/ 399 w 426"/>
                  <a:gd name="T49" fmla="*/ 192 h 466"/>
                  <a:gd name="T50" fmla="*/ 416 w 426"/>
                  <a:gd name="T51" fmla="*/ 221 h 466"/>
                  <a:gd name="T52" fmla="*/ 416 w 426"/>
                  <a:gd name="T53" fmla="*/ 244 h 466"/>
                  <a:gd name="T54" fmla="*/ 425 w 426"/>
                  <a:gd name="T55" fmla="*/ 286 h 466"/>
                  <a:gd name="T56" fmla="*/ 425 w 426"/>
                  <a:gd name="T57" fmla="*/ 360 h 466"/>
                  <a:gd name="T58" fmla="*/ 396 w 426"/>
                  <a:gd name="T59" fmla="*/ 465 h 466"/>
                  <a:gd name="T60" fmla="*/ 130 w 426"/>
                  <a:gd name="T61" fmla="*/ 465 h 466"/>
                  <a:gd name="T62" fmla="*/ 114 w 426"/>
                  <a:gd name="T63" fmla="*/ 362 h 466"/>
                  <a:gd name="T64" fmla="*/ 114 w 426"/>
                  <a:gd name="T65" fmla="*/ 331 h 466"/>
                  <a:gd name="T66" fmla="*/ 117 w 426"/>
                  <a:gd name="T67" fmla="*/ 256 h 466"/>
                  <a:gd name="T68" fmla="*/ 124 w 426"/>
                  <a:gd name="T69" fmla="*/ 209 h 466"/>
                  <a:gd name="T70" fmla="*/ 142 w 426"/>
                  <a:gd name="T71" fmla="*/ 176 h 466"/>
                  <a:gd name="T72" fmla="*/ 77 w 426"/>
                  <a:gd name="T73" fmla="*/ 126 h 466"/>
                  <a:gd name="T74" fmla="*/ 33 w 426"/>
                  <a:gd name="T75" fmla="*/ 84 h 466"/>
                  <a:gd name="T76" fmla="*/ 21 w 426"/>
                  <a:gd name="T77" fmla="*/ 67 h 466"/>
                  <a:gd name="T78" fmla="*/ 17 w 426"/>
                  <a:gd name="T79" fmla="*/ 67 h 466"/>
                  <a:gd name="T80" fmla="*/ 0 w 426"/>
                  <a:gd name="T81" fmla="*/ 51 h 466"/>
                  <a:gd name="T82" fmla="*/ 0 w 426"/>
                  <a:gd name="T83" fmla="*/ 39 h 4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466"/>
                  <a:gd name="T128" fmla="*/ 426 w 426"/>
                  <a:gd name="T129" fmla="*/ 466 h 4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466">
                    <a:moveTo>
                      <a:pt x="0" y="39"/>
                    </a:moveTo>
                    <a:lnTo>
                      <a:pt x="30" y="24"/>
                    </a:lnTo>
                    <a:lnTo>
                      <a:pt x="52" y="0"/>
                    </a:lnTo>
                    <a:lnTo>
                      <a:pt x="58" y="2"/>
                    </a:lnTo>
                    <a:lnTo>
                      <a:pt x="62" y="22"/>
                    </a:lnTo>
                    <a:lnTo>
                      <a:pt x="72" y="29"/>
                    </a:lnTo>
                    <a:lnTo>
                      <a:pt x="73" y="35"/>
                    </a:lnTo>
                    <a:lnTo>
                      <a:pt x="91" y="49"/>
                    </a:lnTo>
                    <a:lnTo>
                      <a:pt x="91" y="56"/>
                    </a:lnTo>
                    <a:lnTo>
                      <a:pt x="108" y="66"/>
                    </a:lnTo>
                    <a:lnTo>
                      <a:pt x="124" y="60"/>
                    </a:lnTo>
                    <a:lnTo>
                      <a:pt x="142" y="69"/>
                    </a:lnTo>
                    <a:lnTo>
                      <a:pt x="142" y="79"/>
                    </a:lnTo>
                    <a:lnTo>
                      <a:pt x="150" y="84"/>
                    </a:lnTo>
                    <a:lnTo>
                      <a:pt x="153" y="89"/>
                    </a:lnTo>
                    <a:lnTo>
                      <a:pt x="187" y="99"/>
                    </a:lnTo>
                    <a:lnTo>
                      <a:pt x="306" y="102"/>
                    </a:lnTo>
                    <a:lnTo>
                      <a:pt x="321" y="105"/>
                    </a:lnTo>
                    <a:lnTo>
                      <a:pt x="321" y="114"/>
                    </a:lnTo>
                    <a:lnTo>
                      <a:pt x="330" y="119"/>
                    </a:lnTo>
                    <a:lnTo>
                      <a:pt x="323" y="133"/>
                    </a:lnTo>
                    <a:lnTo>
                      <a:pt x="355" y="147"/>
                    </a:lnTo>
                    <a:lnTo>
                      <a:pt x="393" y="174"/>
                    </a:lnTo>
                    <a:lnTo>
                      <a:pt x="399" y="181"/>
                    </a:lnTo>
                    <a:lnTo>
                      <a:pt x="399" y="192"/>
                    </a:lnTo>
                    <a:lnTo>
                      <a:pt x="416" y="221"/>
                    </a:lnTo>
                    <a:lnTo>
                      <a:pt x="416" y="244"/>
                    </a:lnTo>
                    <a:lnTo>
                      <a:pt x="425" y="286"/>
                    </a:lnTo>
                    <a:lnTo>
                      <a:pt x="425" y="360"/>
                    </a:lnTo>
                    <a:lnTo>
                      <a:pt x="396" y="465"/>
                    </a:lnTo>
                    <a:lnTo>
                      <a:pt x="130" y="465"/>
                    </a:lnTo>
                    <a:lnTo>
                      <a:pt x="114" y="362"/>
                    </a:lnTo>
                    <a:lnTo>
                      <a:pt x="114" y="331"/>
                    </a:lnTo>
                    <a:lnTo>
                      <a:pt x="117" y="256"/>
                    </a:lnTo>
                    <a:lnTo>
                      <a:pt x="124" y="209"/>
                    </a:lnTo>
                    <a:lnTo>
                      <a:pt x="142" y="176"/>
                    </a:lnTo>
                    <a:lnTo>
                      <a:pt x="77" y="126"/>
                    </a:lnTo>
                    <a:lnTo>
                      <a:pt x="33" y="84"/>
                    </a:lnTo>
                    <a:lnTo>
                      <a:pt x="21" y="67"/>
                    </a:lnTo>
                    <a:lnTo>
                      <a:pt x="17" y="67"/>
                    </a:lnTo>
                    <a:lnTo>
                      <a:pt x="0" y="51"/>
                    </a:lnTo>
                    <a:lnTo>
                      <a:pt x="0" y="39"/>
                    </a:lnTo>
                  </a:path>
                </a:pathLst>
              </a:custGeom>
              <a:solidFill>
                <a:srgbClr val="FFFFFF"/>
              </a:solidFill>
              <a:ln w="9525" cap="rnd">
                <a:noFill/>
                <a:round/>
                <a:headEnd/>
                <a:tailEnd/>
              </a:ln>
            </p:spPr>
            <p:txBody>
              <a:bodyPr/>
              <a:lstStyle/>
              <a:p>
                <a:endParaRPr lang="en-US"/>
              </a:p>
            </p:txBody>
          </p:sp>
          <p:sp>
            <p:nvSpPr>
              <p:cNvPr id="6253" name="Freeform 235"/>
              <p:cNvSpPr>
                <a:spLocks/>
              </p:cNvSpPr>
              <p:nvPr/>
            </p:nvSpPr>
            <p:spPr bwMode="auto">
              <a:xfrm>
                <a:off x="3311" y="2851"/>
                <a:ext cx="138" cy="276"/>
              </a:xfrm>
              <a:custGeom>
                <a:avLst/>
                <a:gdLst>
                  <a:gd name="T0" fmla="*/ 117 w 138"/>
                  <a:gd name="T1" fmla="*/ 0 h 276"/>
                  <a:gd name="T2" fmla="*/ 81 w 138"/>
                  <a:gd name="T3" fmla="*/ 42 h 276"/>
                  <a:gd name="T4" fmla="*/ 77 w 138"/>
                  <a:gd name="T5" fmla="*/ 84 h 276"/>
                  <a:gd name="T6" fmla="*/ 102 w 138"/>
                  <a:gd name="T7" fmla="*/ 86 h 276"/>
                  <a:gd name="T8" fmla="*/ 137 w 138"/>
                  <a:gd name="T9" fmla="*/ 156 h 276"/>
                  <a:gd name="T10" fmla="*/ 122 w 138"/>
                  <a:gd name="T11" fmla="*/ 176 h 276"/>
                  <a:gd name="T12" fmla="*/ 131 w 138"/>
                  <a:gd name="T13" fmla="*/ 224 h 276"/>
                  <a:gd name="T14" fmla="*/ 117 w 138"/>
                  <a:gd name="T15" fmla="*/ 250 h 276"/>
                  <a:gd name="T16" fmla="*/ 100 w 138"/>
                  <a:gd name="T17" fmla="*/ 237 h 276"/>
                  <a:gd name="T18" fmla="*/ 84 w 138"/>
                  <a:gd name="T19" fmla="*/ 235 h 276"/>
                  <a:gd name="T20" fmla="*/ 59 w 138"/>
                  <a:gd name="T21" fmla="*/ 221 h 276"/>
                  <a:gd name="T22" fmla="*/ 84 w 138"/>
                  <a:gd name="T23" fmla="*/ 253 h 276"/>
                  <a:gd name="T24" fmla="*/ 54 w 138"/>
                  <a:gd name="T25" fmla="*/ 250 h 276"/>
                  <a:gd name="T26" fmla="*/ 62 w 138"/>
                  <a:gd name="T27" fmla="*/ 260 h 276"/>
                  <a:gd name="T28" fmla="*/ 94 w 138"/>
                  <a:gd name="T29" fmla="*/ 275 h 276"/>
                  <a:gd name="T30" fmla="*/ 41 w 138"/>
                  <a:gd name="T31" fmla="*/ 275 h 276"/>
                  <a:gd name="T32" fmla="*/ 43 w 138"/>
                  <a:gd name="T33" fmla="*/ 255 h 276"/>
                  <a:gd name="T34" fmla="*/ 41 w 138"/>
                  <a:gd name="T35" fmla="*/ 242 h 276"/>
                  <a:gd name="T36" fmla="*/ 42 w 138"/>
                  <a:gd name="T37" fmla="*/ 225 h 276"/>
                  <a:gd name="T38" fmla="*/ 34 w 138"/>
                  <a:gd name="T39" fmla="*/ 218 h 276"/>
                  <a:gd name="T40" fmla="*/ 10 w 138"/>
                  <a:gd name="T41" fmla="*/ 255 h 276"/>
                  <a:gd name="T42" fmla="*/ 26 w 138"/>
                  <a:gd name="T43" fmla="*/ 201 h 276"/>
                  <a:gd name="T44" fmla="*/ 44 w 138"/>
                  <a:gd name="T45" fmla="*/ 182 h 276"/>
                  <a:gd name="T46" fmla="*/ 51 w 138"/>
                  <a:gd name="T47" fmla="*/ 175 h 276"/>
                  <a:gd name="T48" fmla="*/ 50 w 138"/>
                  <a:gd name="T49" fmla="*/ 161 h 276"/>
                  <a:gd name="T50" fmla="*/ 27 w 138"/>
                  <a:gd name="T51" fmla="*/ 148 h 276"/>
                  <a:gd name="T52" fmla="*/ 0 w 138"/>
                  <a:gd name="T53" fmla="*/ 129 h 276"/>
                  <a:gd name="T54" fmla="*/ 34 w 138"/>
                  <a:gd name="T55" fmla="*/ 118 h 276"/>
                  <a:gd name="T56" fmla="*/ 42 w 138"/>
                  <a:gd name="T57" fmla="*/ 79 h 276"/>
                  <a:gd name="T58" fmla="*/ 77 w 138"/>
                  <a:gd name="T59" fmla="*/ 25 h 276"/>
                  <a:gd name="T60" fmla="*/ 117 w 138"/>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276"/>
                  <a:gd name="T95" fmla="*/ 138 w 138"/>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276">
                    <a:moveTo>
                      <a:pt x="117" y="0"/>
                    </a:moveTo>
                    <a:lnTo>
                      <a:pt x="81" y="42"/>
                    </a:lnTo>
                    <a:lnTo>
                      <a:pt x="77" y="84"/>
                    </a:lnTo>
                    <a:lnTo>
                      <a:pt x="102" y="86"/>
                    </a:lnTo>
                    <a:lnTo>
                      <a:pt x="137" y="156"/>
                    </a:lnTo>
                    <a:lnTo>
                      <a:pt x="122" y="176"/>
                    </a:lnTo>
                    <a:lnTo>
                      <a:pt x="131" y="224"/>
                    </a:lnTo>
                    <a:lnTo>
                      <a:pt x="117" y="250"/>
                    </a:lnTo>
                    <a:lnTo>
                      <a:pt x="100" y="237"/>
                    </a:lnTo>
                    <a:lnTo>
                      <a:pt x="84" y="235"/>
                    </a:lnTo>
                    <a:lnTo>
                      <a:pt x="59" y="221"/>
                    </a:lnTo>
                    <a:lnTo>
                      <a:pt x="84" y="253"/>
                    </a:lnTo>
                    <a:lnTo>
                      <a:pt x="54" y="250"/>
                    </a:lnTo>
                    <a:lnTo>
                      <a:pt x="62" y="260"/>
                    </a:lnTo>
                    <a:lnTo>
                      <a:pt x="94" y="275"/>
                    </a:lnTo>
                    <a:lnTo>
                      <a:pt x="41" y="275"/>
                    </a:lnTo>
                    <a:lnTo>
                      <a:pt x="43" y="255"/>
                    </a:lnTo>
                    <a:lnTo>
                      <a:pt x="41" y="242"/>
                    </a:lnTo>
                    <a:lnTo>
                      <a:pt x="42" y="225"/>
                    </a:lnTo>
                    <a:lnTo>
                      <a:pt x="34" y="218"/>
                    </a:lnTo>
                    <a:lnTo>
                      <a:pt x="10" y="255"/>
                    </a:lnTo>
                    <a:lnTo>
                      <a:pt x="26" y="201"/>
                    </a:lnTo>
                    <a:lnTo>
                      <a:pt x="44" y="182"/>
                    </a:lnTo>
                    <a:lnTo>
                      <a:pt x="51" y="175"/>
                    </a:lnTo>
                    <a:lnTo>
                      <a:pt x="50" y="161"/>
                    </a:lnTo>
                    <a:lnTo>
                      <a:pt x="27" y="148"/>
                    </a:lnTo>
                    <a:lnTo>
                      <a:pt x="0" y="129"/>
                    </a:lnTo>
                    <a:lnTo>
                      <a:pt x="34" y="118"/>
                    </a:lnTo>
                    <a:lnTo>
                      <a:pt x="42" y="79"/>
                    </a:lnTo>
                    <a:lnTo>
                      <a:pt x="77" y="25"/>
                    </a:lnTo>
                    <a:lnTo>
                      <a:pt x="117" y="0"/>
                    </a:lnTo>
                  </a:path>
                </a:pathLst>
              </a:custGeom>
              <a:solidFill>
                <a:srgbClr val="B5B5B5"/>
              </a:solidFill>
              <a:ln w="9525" cap="rnd">
                <a:noFill/>
                <a:round/>
                <a:headEnd/>
                <a:tailEnd/>
              </a:ln>
            </p:spPr>
            <p:txBody>
              <a:bodyPr/>
              <a:lstStyle/>
              <a:p>
                <a:endParaRPr lang="en-US"/>
              </a:p>
            </p:txBody>
          </p:sp>
          <p:sp>
            <p:nvSpPr>
              <p:cNvPr id="6254" name="Freeform 236"/>
              <p:cNvSpPr>
                <a:spLocks/>
              </p:cNvSpPr>
              <p:nvPr/>
            </p:nvSpPr>
            <p:spPr bwMode="auto">
              <a:xfrm>
                <a:off x="3236" y="2795"/>
                <a:ext cx="158" cy="68"/>
              </a:xfrm>
              <a:custGeom>
                <a:avLst/>
                <a:gdLst>
                  <a:gd name="T0" fmla="*/ 0 w 158"/>
                  <a:gd name="T1" fmla="*/ 67 h 68"/>
                  <a:gd name="T2" fmla="*/ 43 w 158"/>
                  <a:gd name="T3" fmla="*/ 42 h 68"/>
                  <a:gd name="T4" fmla="*/ 74 w 158"/>
                  <a:gd name="T5" fmla="*/ 37 h 68"/>
                  <a:gd name="T6" fmla="*/ 98 w 158"/>
                  <a:gd name="T7" fmla="*/ 34 h 68"/>
                  <a:gd name="T8" fmla="*/ 91 w 158"/>
                  <a:gd name="T9" fmla="*/ 23 h 68"/>
                  <a:gd name="T10" fmla="*/ 118 w 158"/>
                  <a:gd name="T11" fmla="*/ 25 h 68"/>
                  <a:gd name="T12" fmla="*/ 125 w 158"/>
                  <a:gd name="T13" fmla="*/ 13 h 68"/>
                  <a:gd name="T14" fmla="*/ 157 w 158"/>
                  <a:gd name="T15" fmla="*/ 25 h 68"/>
                  <a:gd name="T16" fmla="*/ 145 w 158"/>
                  <a:gd name="T17" fmla="*/ 10 h 68"/>
                  <a:gd name="T18" fmla="*/ 116 w 158"/>
                  <a:gd name="T19" fmla="*/ 0 h 68"/>
                  <a:gd name="T20" fmla="*/ 100 w 158"/>
                  <a:gd name="T21" fmla="*/ 13 h 68"/>
                  <a:gd name="T22" fmla="*/ 76 w 158"/>
                  <a:gd name="T23" fmla="*/ 12 h 68"/>
                  <a:gd name="T24" fmla="*/ 79 w 158"/>
                  <a:gd name="T25" fmla="*/ 19 h 68"/>
                  <a:gd name="T26" fmla="*/ 67 w 158"/>
                  <a:gd name="T27" fmla="*/ 22 h 68"/>
                  <a:gd name="T28" fmla="*/ 34 w 158"/>
                  <a:gd name="T29" fmla="*/ 34 h 68"/>
                  <a:gd name="T30" fmla="*/ 0 w 158"/>
                  <a:gd name="T31" fmla="*/ 59 h 68"/>
                  <a:gd name="T32" fmla="*/ 0 w 158"/>
                  <a:gd name="T33" fmla="*/ 67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68"/>
                  <a:gd name="T53" fmla="*/ 158 w 15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68">
                    <a:moveTo>
                      <a:pt x="0" y="67"/>
                    </a:moveTo>
                    <a:lnTo>
                      <a:pt x="43" y="42"/>
                    </a:lnTo>
                    <a:lnTo>
                      <a:pt x="74" y="37"/>
                    </a:lnTo>
                    <a:lnTo>
                      <a:pt x="98" y="34"/>
                    </a:lnTo>
                    <a:lnTo>
                      <a:pt x="91" y="23"/>
                    </a:lnTo>
                    <a:lnTo>
                      <a:pt x="118" y="25"/>
                    </a:lnTo>
                    <a:lnTo>
                      <a:pt x="125" y="13"/>
                    </a:lnTo>
                    <a:lnTo>
                      <a:pt x="157" y="25"/>
                    </a:lnTo>
                    <a:lnTo>
                      <a:pt x="145" y="10"/>
                    </a:lnTo>
                    <a:lnTo>
                      <a:pt x="116" y="0"/>
                    </a:lnTo>
                    <a:lnTo>
                      <a:pt x="100" y="13"/>
                    </a:lnTo>
                    <a:lnTo>
                      <a:pt x="76" y="12"/>
                    </a:lnTo>
                    <a:lnTo>
                      <a:pt x="79" y="19"/>
                    </a:lnTo>
                    <a:lnTo>
                      <a:pt x="67" y="22"/>
                    </a:lnTo>
                    <a:lnTo>
                      <a:pt x="34" y="34"/>
                    </a:lnTo>
                    <a:lnTo>
                      <a:pt x="0" y="59"/>
                    </a:lnTo>
                    <a:lnTo>
                      <a:pt x="0" y="67"/>
                    </a:lnTo>
                  </a:path>
                </a:pathLst>
              </a:custGeom>
              <a:solidFill>
                <a:srgbClr val="B5B5B5"/>
              </a:solidFill>
              <a:ln w="9525" cap="rnd">
                <a:noFill/>
                <a:round/>
                <a:headEnd/>
                <a:tailEnd/>
              </a:ln>
            </p:spPr>
            <p:txBody>
              <a:bodyPr/>
              <a:lstStyle/>
              <a:p>
                <a:endParaRPr lang="en-US"/>
              </a:p>
            </p:txBody>
          </p:sp>
          <p:sp>
            <p:nvSpPr>
              <p:cNvPr id="6255" name="Freeform 237"/>
              <p:cNvSpPr>
                <a:spLocks/>
              </p:cNvSpPr>
              <p:nvPr/>
            </p:nvSpPr>
            <p:spPr bwMode="auto">
              <a:xfrm>
                <a:off x="3148" y="2853"/>
                <a:ext cx="166" cy="275"/>
              </a:xfrm>
              <a:custGeom>
                <a:avLst/>
                <a:gdLst>
                  <a:gd name="T0" fmla="*/ 17 w 166"/>
                  <a:gd name="T1" fmla="*/ 0 h 275"/>
                  <a:gd name="T2" fmla="*/ 13 w 166"/>
                  <a:gd name="T3" fmla="*/ 19 h 275"/>
                  <a:gd name="T4" fmla="*/ 21 w 166"/>
                  <a:gd name="T5" fmla="*/ 35 h 275"/>
                  <a:gd name="T6" fmla="*/ 33 w 166"/>
                  <a:gd name="T7" fmla="*/ 55 h 275"/>
                  <a:gd name="T8" fmla="*/ 52 w 166"/>
                  <a:gd name="T9" fmla="*/ 62 h 275"/>
                  <a:gd name="T10" fmla="*/ 61 w 166"/>
                  <a:gd name="T11" fmla="*/ 72 h 275"/>
                  <a:gd name="T12" fmla="*/ 59 w 166"/>
                  <a:gd name="T13" fmla="*/ 90 h 275"/>
                  <a:gd name="T14" fmla="*/ 109 w 166"/>
                  <a:gd name="T15" fmla="*/ 137 h 275"/>
                  <a:gd name="T16" fmla="*/ 83 w 166"/>
                  <a:gd name="T17" fmla="*/ 127 h 275"/>
                  <a:gd name="T18" fmla="*/ 116 w 166"/>
                  <a:gd name="T19" fmla="*/ 217 h 275"/>
                  <a:gd name="T20" fmla="*/ 109 w 166"/>
                  <a:gd name="T21" fmla="*/ 219 h 275"/>
                  <a:gd name="T22" fmla="*/ 54 w 166"/>
                  <a:gd name="T23" fmla="*/ 133 h 275"/>
                  <a:gd name="T24" fmla="*/ 52 w 166"/>
                  <a:gd name="T25" fmla="*/ 157 h 275"/>
                  <a:gd name="T26" fmla="*/ 94 w 166"/>
                  <a:gd name="T27" fmla="*/ 239 h 275"/>
                  <a:gd name="T28" fmla="*/ 165 w 166"/>
                  <a:gd name="T29" fmla="*/ 274 h 275"/>
                  <a:gd name="T30" fmla="*/ 125 w 166"/>
                  <a:gd name="T31" fmla="*/ 274 h 275"/>
                  <a:gd name="T32" fmla="*/ 109 w 166"/>
                  <a:gd name="T33" fmla="*/ 258 h 275"/>
                  <a:gd name="T34" fmla="*/ 43 w 166"/>
                  <a:gd name="T35" fmla="*/ 219 h 275"/>
                  <a:gd name="T36" fmla="*/ 78 w 166"/>
                  <a:gd name="T37" fmla="*/ 227 h 275"/>
                  <a:gd name="T38" fmla="*/ 39 w 166"/>
                  <a:gd name="T39" fmla="*/ 182 h 275"/>
                  <a:gd name="T40" fmla="*/ 30 w 166"/>
                  <a:gd name="T41" fmla="*/ 202 h 275"/>
                  <a:gd name="T42" fmla="*/ 0 w 166"/>
                  <a:gd name="T43" fmla="*/ 124 h 275"/>
                  <a:gd name="T44" fmla="*/ 0 w 166"/>
                  <a:gd name="T45" fmla="*/ 77 h 275"/>
                  <a:gd name="T46" fmla="*/ 28 w 166"/>
                  <a:gd name="T47" fmla="*/ 172 h 275"/>
                  <a:gd name="T48" fmla="*/ 34 w 166"/>
                  <a:gd name="T49" fmla="*/ 147 h 275"/>
                  <a:gd name="T50" fmla="*/ 39 w 166"/>
                  <a:gd name="T51" fmla="*/ 136 h 275"/>
                  <a:gd name="T52" fmla="*/ 0 w 166"/>
                  <a:gd name="T53" fmla="*/ 47 h 275"/>
                  <a:gd name="T54" fmla="*/ 7 w 166"/>
                  <a:gd name="T55" fmla="*/ 20 h 275"/>
                  <a:gd name="T56" fmla="*/ 17 w 166"/>
                  <a:gd name="T57" fmla="*/ 0 h 2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275"/>
                  <a:gd name="T89" fmla="*/ 166 w 166"/>
                  <a:gd name="T90" fmla="*/ 275 h 2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275">
                    <a:moveTo>
                      <a:pt x="17" y="0"/>
                    </a:moveTo>
                    <a:lnTo>
                      <a:pt x="13" y="19"/>
                    </a:lnTo>
                    <a:lnTo>
                      <a:pt x="21" y="35"/>
                    </a:lnTo>
                    <a:lnTo>
                      <a:pt x="33" y="55"/>
                    </a:lnTo>
                    <a:lnTo>
                      <a:pt x="52" y="62"/>
                    </a:lnTo>
                    <a:lnTo>
                      <a:pt x="61" y="72"/>
                    </a:lnTo>
                    <a:lnTo>
                      <a:pt x="59" y="90"/>
                    </a:lnTo>
                    <a:lnTo>
                      <a:pt x="109" y="137"/>
                    </a:lnTo>
                    <a:lnTo>
                      <a:pt x="83" y="127"/>
                    </a:lnTo>
                    <a:lnTo>
                      <a:pt x="116" y="217"/>
                    </a:lnTo>
                    <a:lnTo>
                      <a:pt x="109" y="219"/>
                    </a:lnTo>
                    <a:lnTo>
                      <a:pt x="54" y="133"/>
                    </a:lnTo>
                    <a:lnTo>
                      <a:pt x="52" y="157"/>
                    </a:lnTo>
                    <a:lnTo>
                      <a:pt x="94" y="239"/>
                    </a:lnTo>
                    <a:lnTo>
                      <a:pt x="165" y="274"/>
                    </a:lnTo>
                    <a:lnTo>
                      <a:pt x="125" y="274"/>
                    </a:lnTo>
                    <a:lnTo>
                      <a:pt x="109" y="258"/>
                    </a:lnTo>
                    <a:lnTo>
                      <a:pt x="43" y="219"/>
                    </a:lnTo>
                    <a:lnTo>
                      <a:pt x="78" y="227"/>
                    </a:lnTo>
                    <a:lnTo>
                      <a:pt x="39" y="182"/>
                    </a:lnTo>
                    <a:lnTo>
                      <a:pt x="30" y="202"/>
                    </a:lnTo>
                    <a:lnTo>
                      <a:pt x="0" y="124"/>
                    </a:lnTo>
                    <a:lnTo>
                      <a:pt x="0" y="77"/>
                    </a:lnTo>
                    <a:lnTo>
                      <a:pt x="28" y="172"/>
                    </a:lnTo>
                    <a:lnTo>
                      <a:pt x="34" y="147"/>
                    </a:lnTo>
                    <a:lnTo>
                      <a:pt x="39" y="136"/>
                    </a:lnTo>
                    <a:lnTo>
                      <a:pt x="0" y="47"/>
                    </a:lnTo>
                    <a:lnTo>
                      <a:pt x="7" y="20"/>
                    </a:lnTo>
                    <a:lnTo>
                      <a:pt x="17" y="0"/>
                    </a:lnTo>
                  </a:path>
                </a:pathLst>
              </a:custGeom>
              <a:solidFill>
                <a:srgbClr val="B5B5B5"/>
              </a:solidFill>
              <a:ln w="9525" cap="rnd">
                <a:noFill/>
                <a:round/>
                <a:headEnd/>
                <a:tailEnd/>
              </a:ln>
            </p:spPr>
            <p:txBody>
              <a:bodyPr/>
              <a:lstStyle/>
              <a:p>
                <a:endParaRPr lang="en-US"/>
              </a:p>
            </p:txBody>
          </p:sp>
          <p:sp>
            <p:nvSpPr>
              <p:cNvPr id="6256" name="Freeform 238"/>
              <p:cNvSpPr>
                <a:spLocks/>
              </p:cNvSpPr>
              <p:nvPr/>
            </p:nvSpPr>
            <p:spPr bwMode="auto">
              <a:xfrm>
                <a:off x="3059" y="2712"/>
                <a:ext cx="132" cy="124"/>
              </a:xfrm>
              <a:custGeom>
                <a:avLst/>
                <a:gdLst>
                  <a:gd name="T0" fmla="*/ 26 w 132"/>
                  <a:gd name="T1" fmla="*/ 0 h 124"/>
                  <a:gd name="T2" fmla="*/ 27 w 132"/>
                  <a:gd name="T3" fmla="*/ 6 h 124"/>
                  <a:gd name="T4" fmla="*/ 50 w 132"/>
                  <a:gd name="T5" fmla="*/ 5 h 124"/>
                  <a:gd name="T6" fmla="*/ 62 w 132"/>
                  <a:gd name="T7" fmla="*/ 58 h 124"/>
                  <a:gd name="T8" fmla="*/ 78 w 132"/>
                  <a:gd name="T9" fmla="*/ 65 h 124"/>
                  <a:gd name="T10" fmla="*/ 99 w 132"/>
                  <a:gd name="T11" fmla="*/ 37 h 124"/>
                  <a:gd name="T12" fmla="*/ 102 w 132"/>
                  <a:gd name="T13" fmla="*/ 57 h 124"/>
                  <a:gd name="T14" fmla="*/ 100 w 132"/>
                  <a:gd name="T15" fmla="*/ 73 h 124"/>
                  <a:gd name="T16" fmla="*/ 114 w 132"/>
                  <a:gd name="T17" fmla="*/ 107 h 124"/>
                  <a:gd name="T18" fmla="*/ 114 w 132"/>
                  <a:gd name="T19" fmla="*/ 72 h 124"/>
                  <a:gd name="T20" fmla="*/ 131 w 132"/>
                  <a:gd name="T21" fmla="*/ 40 h 124"/>
                  <a:gd name="T22" fmla="*/ 131 w 132"/>
                  <a:gd name="T23" fmla="*/ 90 h 124"/>
                  <a:gd name="T24" fmla="*/ 113 w 132"/>
                  <a:gd name="T25" fmla="*/ 123 h 124"/>
                  <a:gd name="T26" fmla="*/ 44 w 132"/>
                  <a:gd name="T27" fmla="*/ 78 h 124"/>
                  <a:gd name="T28" fmla="*/ 30 w 132"/>
                  <a:gd name="T29" fmla="*/ 54 h 124"/>
                  <a:gd name="T30" fmla="*/ 8 w 132"/>
                  <a:gd name="T31" fmla="*/ 40 h 124"/>
                  <a:gd name="T32" fmla="*/ 0 w 132"/>
                  <a:gd name="T33" fmla="*/ 16 h 124"/>
                  <a:gd name="T34" fmla="*/ 13 w 132"/>
                  <a:gd name="T35" fmla="*/ 8 h 124"/>
                  <a:gd name="T36" fmla="*/ 26 w 132"/>
                  <a:gd name="T37" fmla="*/ 0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24"/>
                  <a:gd name="T59" fmla="*/ 132 w 132"/>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24">
                    <a:moveTo>
                      <a:pt x="26" y="0"/>
                    </a:moveTo>
                    <a:lnTo>
                      <a:pt x="27" y="6"/>
                    </a:lnTo>
                    <a:lnTo>
                      <a:pt x="50" y="5"/>
                    </a:lnTo>
                    <a:lnTo>
                      <a:pt x="62" y="58"/>
                    </a:lnTo>
                    <a:lnTo>
                      <a:pt x="78" y="65"/>
                    </a:lnTo>
                    <a:lnTo>
                      <a:pt x="99" y="37"/>
                    </a:lnTo>
                    <a:lnTo>
                      <a:pt x="102" y="57"/>
                    </a:lnTo>
                    <a:lnTo>
                      <a:pt x="100" y="73"/>
                    </a:lnTo>
                    <a:lnTo>
                      <a:pt x="114" y="107"/>
                    </a:lnTo>
                    <a:lnTo>
                      <a:pt x="114" y="72"/>
                    </a:lnTo>
                    <a:lnTo>
                      <a:pt x="131" y="40"/>
                    </a:lnTo>
                    <a:lnTo>
                      <a:pt x="131" y="90"/>
                    </a:lnTo>
                    <a:lnTo>
                      <a:pt x="113" y="123"/>
                    </a:lnTo>
                    <a:lnTo>
                      <a:pt x="44" y="78"/>
                    </a:lnTo>
                    <a:lnTo>
                      <a:pt x="30" y="54"/>
                    </a:lnTo>
                    <a:lnTo>
                      <a:pt x="8" y="40"/>
                    </a:lnTo>
                    <a:lnTo>
                      <a:pt x="0" y="16"/>
                    </a:lnTo>
                    <a:lnTo>
                      <a:pt x="13" y="8"/>
                    </a:lnTo>
                    <a:lnTo>
                      <a:pt x="26" y="0"/>
                    </a:lnTo>
                  </a:path>
                </a:pathLst>
              </a:custGeom>
              <a:solidFill>
                <a:srgbClr val="B5B5B5"/>
              </a:solidFill>
              <a:ln w="9525" cap="rnd">
                <a:noFill/>
                <a:round/>
                <a:headEnd/>
                <a:tailEnd/>
              </a:ln>
            </p:spPr>
            <p:txBody>
              <a:bodyPr/>
              <a:lstStyle/>
              <a:p>
                <a:endParaRPr lang="en-US"/>
              </a:p>
            </p:txBody>
          </p:sp>
          <p:sp>
            <p:nvSpPr>
              <p:cNvPr id="6257" name="Freeform 239"/>
              <p:cNvSpPr>
                <a:spLocks/>
              </p:cNvSpPr>
              <p:nvPr/>
            </p:nvSpPr>
            <p:spPr bwMode="auto">
              <a:xfrm>
                <a:off x="3238" y="2776"/>
                <a:ext cx="67" cy="72"/>
              </a:xfrm>
              <a:custGeom>
                <a:avLst/>
                <a:gdLst>
                  <a:gd name="T0" fmla="*/ 15 w 67"/>
                  <a:gd name="T1" fmla="*/ 0 h 72"/>
                  <a:gd name="T2" fmla="*/ 7 w 67"/>
                  <a:gd name="T3" fmla="*/ 6 h 72"/>
                  <a:gd name="T4" fmla="*/ 5 w 67"/>
                  <a:gd name="T5" fmla="*/ 19 h 72"/>
                  <a:gd name="T6" fmla="*/ 8 w 67"/>
                  <a:gd name="T7" fmla="*/ 29 h 72"/>
                  <a:gd name="T8" fmla="*/ 10 w 67"/>
                  <a:gd name="T9" fmla="*/ 39 h 72"/>
                  <a:gd name="T10" fmla="*/ 0 w 67"/>
                  <a:gd name="T11" fmla="*/ 71 h 72"/>
                  <a:gd name="T12" fmla="*/ 25 w 67"/>
                  <a:gd name="T13" fmla="*/ 48 h 72"/>
                  <a:gd name="T14" fmla="*/ 66 w 67"/>
                  <a:gd name="T15" fmla="*/ 18 h 72"/>
                  <a:gd name="T16" fmla="*/ 44 w 67"/>
                  <a:gd name="T17" fmla="*/ 9 h 72"/>
                  <a:gd name="T18" fmla="*/ 15 w 67"/>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2"/>
                  <a:gd name="T32" fmla="*/ 67 w 67"/>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2">
                    <a:moveTo>
                      <a:pt x="15" y="0"/>
                    </a:moveTo>
                    <a:lnTo>
                      <a:pt x="7" y="6"/>
                    </a:lnTo>
                    <a:lnTo>
                      <a:pt x="5" y="19"/>
                    </a:lnTo>
                    <a:lnTo>
                      <a:pt x="8" y="29"/>
                    </a:lnTo>
                    <a:lnTo>
                      <a:pt x="10" y="39"/>
                    </a:lnTo>
                    <a:lnTo>
                      <a:pt x="0" y="71"/>
                    </a:lnTo>
                    <a:lnTo>
                      <a:pt x="25" y="48"/>
                    </a:lnTo>
                    <a:lnTo>
                      <a:pt x="66" y="18"/>
                    </a:lnTo>
                    <a:lnTo>
                      <a:pt x="44" y="9"/>
                    </a:lnTo>
                    <a:lnTo>
                      <a:pt x="15" y="0"/>
                    </a:lnTo>
                  </a:path>
                </a:pathLst>
              </a:custGeom>
              <a:solidFill>
                <a:srgbClr val="FFEA00"/>
              </a:solidFill>
              <a:ln w="9525" cap="rnd">
                <a:noFill/>
                <a:round/>
                <a:headEnd/>
                <a:tailEnd/>
              </a:ln>
            </p:spPr>
            <p:txBody>
              <a:bodyPr/>
              <a:lstStyle/>
              <a:p>
                <a:endParaRPr lang="en-US"/>
              </a:p>
            </p:txBody>
          </p:sp>
          <p:sp>
            <p:nvSpPr>
              <p:cNvPr id="6258" name="Freeform 240"/>
              <p:cNvSpPr>
                <a:spLocks/>
              </p:cNvSpPr>
              <p:nvPr/>
            </p:nvSpPr>
            <p:spPr bwMode="auto">
              <a:xfrm>
                <a:off x="3210" y="2644"/>
                <a:ext cx="137" cy="124"/>
              </a:xfrm>
              <a:custGeom>
                <a:avLst/>
                <a:gdLst>
                  <a:gd name="T0" fmla="*/ 50 w 137"/>
                  <a:gd name="T1" fmla="*/ 0 h 124"/>
                  <a:gd name="T2" fmla="*/ 43 w 137"/>
                  <a:gd name="T3" fmla="*/ 4 h 124"/>
                  <a:gd name="T4" fmla="*/ 34 w 137"/>
                  <a:gd name="T5" fmla="*/ 14 h 124"/>
                  <a:gd name="T6" fmla="*/ 28 w 137"/>
                  <a:gd name="T7" fmla="*/ 21 h 124"/>
                  <a:gd name="T8" fmla="*/ 21 w 137"/>
                  <a:gd name="T9" fmla="*/ 32 h 124"/>
                  <a:gd name="T10" fmla="*/ 18 w 137"/>
                  <a:gd name="T11" fmla="*/ 41 h 124"/>
                  <a:gd name="T12" fmla="*/ 16 w 137"/>
                  <a:gd name="T13" fmla="*/ 53 h 124"/>
                  <a:gd name="T14" fmla="*/ 1 w 137"/>
                  <a:gd name="T15" fmla="*/ 61 h 124"/>
                  <a:gd name="T16" fmla="*/ 0 w 137"/>
                  <a:gd name="T17" fmla="*/ 66 h 124"/>
                  <a:gd name="T18" fmla="*/ 1 w 137"/>
                  <a:gd name="T19" fmla="*/ 68 h 124"/>
                  <a:gd name="T20" fmla="*/ 2 w 137"/>
                  <a:gd name="T21" fmla="*/ 70 h 124"/>
                  <a:gd name="T22" fmla="*/ 6 w 137"/>
                  <a:gd name="T23" fmla="*/ 71 h 124"/>
                  <a:gd name="T24" fmla="*/ 1 w 137"/>
                  <a:gd name="T25" fmla="*/ 83 h 124"/>
                  <a:gd name="T26" fmla="*/ 1 w 137"/>
                  <a:gd name="T27" fmla="*/ 86 h 124"/>
                  <a:gd name="T28" fmla="*/ 1 w 137"/>
                  <a:gd name="T29" fmla="*/ 90 h 124"/>
                  <a:gd name="T30" fmla="*/ 0 w 137"/>
                  <a:gd name="T31" fmla="*/ 95 h 124"/>
                  <a:gd name="T32" fmla="*/ 0 w 137"/>
                  <a:gd name="T33" fmla="*/ 98 h 124"/>
                  <a:gd name="T34" fmla="*/ 4 w 137"/>
                  <a:gd name="T35" fmla="*/ 102 h 124"/>
                  <a:gd name="T36" fmla="*/ 4 w 137"/>
                  <a:gd name="T37" fmla="*/ 108 h 124"/>
                  <a:gd name="T38" fmla="*/ 8 w 137"/>
                  <a:gd name="T39" fmla="*/ 115 h 124"/>
                  <a:gd name="T40" fmla="*/ 16 w 137"/>
                  <a:gd name="T41" fmla="*/ 120 h 124"/>
                  <a:gd name="T42" fmla="*/ 53 w 137"/>
                  <a:gd name="T43" fmla="*/ 123 h 124"/>
                  <a:gd name="T44" fmla="*/ 107 w 137"/>
                  <a:gd name="T45" fmla="*/ 103 h 124"/>
                  <a:gd name="T46" fmla="*/ 136 w 137"/>
                  <a:gd name="T47" fmla="*/ 73 h 124"/>
                  <a:gd name="T48" fmla="*/ 97 w 137"/>
                  <a:gd name="T49" fmla="*/ 0 h 124"/>
                  <a:gd name="T50" fmla="*/ 50 w 137"/>
                  <a:gd name="T51" fmla="*/ 0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7"/>
                  <a:gd name="T79" fmla="*/ 0 h 124"/>
                  <a:gd name="T80" fmla="*/ 137 w 137"/>
                  <a:gd name="T81" fmla="*/ 124 h 1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7" h="124">
                    <a:moveTo>
                      <a:pt x="50" y="0"/>
                    </a:moveTo>
                    <a:lnTo>
                      <a:pt x="43" y="4"/>
                    </a:lnTo>
                    <a:lnTo>
                      <a:pt x="34" y="14"/>
                    </a:lnTo>
                    <a:lnTo>
                      <a:pt x="28" y="21"/>
                    </a:lnTo>
                    <a:lnTo>
                      <a:pt x="21" y="32"/>
                    </a:lnTo>
                    <a:lnTo>
                      <a:pt x="18" y="41"/>
                    </a:lnTo>
                    <a:lnTo>
                      <a:pt x="16" y="53"/>
                    </a:lnTo>
                    <a:lnTo>
                      <a:pt x="1" y="61"/>
                    </a:lnTo>
                    <a:lnTo>
                      <a:pt x="0" y="66"/>
                    </a:lnTo>
                    <a:lnTo>
                      <a:pt x="1" y="68"/>
                    </a:lnTo>
                    <a:lnTo>
                      <a:pt x="2" y="70"/>
                    </a:lnTo>
                    <a:lnTo>
                      <a:pt x="6" y="71"/>
                    </a:lnTo>
                    <a:lnTo>
                      <a:pt x="1" y="83"/>
                    </a:lnTo>
                    <a:lnTo>
                      <a:pt x="1" y="86"/>
                    </a:lnTo>
                    <a:lnTo>
                      <a:pt x="1" y="90"/>
                    </a:lnTo>
                    <a:lnTo>
                      <a:pt x="0" y="95"/>
                    </a:lnTo>
                    <a:lnTo>
                      <a:pt x="0" y="98"/>
                    </a:lnTo>
                    <a:lnTo>
                      <a:pt x="4" y="102"/>
                    </a:lnTo>
                    <a:lnTo>
                      <a:pt x="4" y="108"/>
                    </a:lnTo>
                    <a:lnTo>
                      <a:pt x="8" y="115"/>
                    </a:lnTo>
                    <a:lnTo>
                      <a:pt x="16" y="120"/>
                    </a:lnTo>
                    <a:lnTo>
                      <a:pt x="53" y="123"/>
                    </a:lnTo>
                    <a:lnTo>
                      <a:pt x="107" y="103"/>
                    </a:lnTo>
                    <a:lnTo>
                      <a:pt x="136" y="73"/>
                    </a:lnTo>
                    <a:lnTo>
                      <a:pt x="97" y="0"/>
                    </a:lnTo>
                    <a:lnTo>
                      <a:pt x="50" y="0"/>
                    </a:lnTo>
                  </a:path>
                </a:pathLst>
              </a:custGeom>
              <a:solidFill>
                <a:srgbClr val="70230C"/>
              </a:solidFill>
              <a:ln w="9525" cap="rnd">
                <a:noFill/>
                <a:round/>
                <a:headEnd/>
                <a:tailEnd/>
              </a:ln>
            </p:spPr>
            <p:txBody>
              <a:bodyPr/>
              <a:lstStyle/>
              <a:p>
                <a:endParaRPr lang="en-US"/>
              </a:p>
            </p:txBody>
          </p:sp>
          <p:sp>
            <p:nvSpPr>
              <p:cNvPr id="6259" name="Freeform 241"/>
              <p:cNvSpPr>
                <a:spLocks/>
              </p:cNvSpPr>
              <p:nvPr/>
            </p:nvSpPr>
            <p:spPr bwMode="auto">
              <a:xfrm>
                <a:off x="3226" y="2693"/>
                <a:ext cx="17" cy="17"/>
              </a:xfrm>
              <a:custGeom>
                <a:avLst/>
                <a:gdLst>
                  <a:gd name="T0" fmla="*/ 0 w 17"/>
                  <a:gd name="T1" fmla="*/ 16 h 17"/>
                  <a:gd name="T2" fmla="*/ 13 w 17"/>
                  <a:gd name="T3" fmla="*/ 16 h 17"/>
                  <a:gd name="T4" fmla="*/ 16 w 17"/>
                  <a:gd name="T5" fmla="*/ 3 h 17"/>
                  <a:gd name="T6" fmla="*/ 13 w 17"/>
                  <a:gd name="T7" fmla="*/ 0 h 17"/>
                  <a:gd name="T8" fmla="*/ 5 w 17"/>
                  <a:gd name="T9" fmla="*/ 0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3" y="16"/>
                    </a:lnTo>
                    <a:lnTo>
                      <a:pt x="16" y="3"/>
                    </a:lnTo>
                    <a:lnTo>
                      <a:pt x="13" y="0"/>
                    </a:lnTo>
                    <a:lnTo>
                      <a:pt x="5" y="0"/>
                    </a:lnTo>
                    <a:lnTo>
                      <a:pt x="0" y="16"/>
                    </a:lnTo>
                  </a:path>
                </a:pathLst>
              </a:custGeom>
              <a:solidFill>
                <a:srgbClr val="FFFFFF"/>
              </a:solidFill>
              <a:ln w="9525" cap="rnd">
                <a:noFill/>
                <a:round/>
                <a:headEnd/>
                <a:tailEnd/>
              </a:ln>
            </p:spPr>
            <p:txBody>
              <a:bodyPr/>
              <a:lstStyle/>
              <a:p>
                <a:endParaRPr lang="en-US"/>
              </a:p>
            </p:txBody>
          </p:sp>
          <p:sp>
            <p:nvSpPr>
              <p:cNvPr id="6260" name="Freeform 242"/>
              <p:cNvSpPr>
                <a:spLocks/>
              </p:cNvSpPr>
              <p:nvPr/>
            </p:nvSpPr>
            <p:spPr bwMode="auto">
              <a:xfrm>
                <a:off x="3254" y="2693"/>
                <a:ext cx="17" cy="17"/>
              </a:xfrm>
              <a:custGeom>
                <a:avLst/>
                <a:gdLst>
                  <a:gd name="T0" fmla="*/ 5 w 17"/>
                  <a:gd name="T1" fmla="*/ 16 h 17"/>
                  <a:gd name="T2" fmla="*/ 14 w 17"/>
                  <a:gd name="T3" fmla="*/ 16 h 17"/>
                  <a:gd name="T4" fmla="*/ 16 w 17"/>
                  <a:gd name="T5" fmla="*/ 16 h 17"/>
                  <a:gd name="T6" fmla="*/ 5 w 17"/>
                  <a:gd name="T7" fmla="*/ 0 h 17"/>
                  <a:gd name="T8" fmla="*/ 0 w 17"/>
                  <a:gd name="T9" fmla="*/ 0 h 17"/>
                  <a:gd name="T10" fmla="*/ 0 w 17"/>
                  <a:gd name="T11" fmla="*/ 12 h 17"/>
                  <a:gd name="T12" fmla="*/ 5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5" y="16"/>
                    </a:moveTo>
                    <a:lnTo>
                      <a:pt x="14" y="16"/>
                    </a:lnTo>
                    <a:lnTo>
                      <a:pt x="16" y="16"/>
                    </a:lnTo>
                    <a:lnTo>
                      <a:pt x="5" y="0"/>
                    </a:lnTo>
                    <a:lnTo>
                      <a:pt x="0" y="0"/>
                    </a:lnTo>
                    <a:lnTo>
                      <a:pt x="0" y="12"/>
                    </a:lnTo>
                    <a:lnTo>
                      <a:pt x="5" y="16"/>
                    </a:lnTo>
                  </a:path>
                </a:pathLst>
              </a:custGeom>
              <a:solidFill>
                <a:srgbClr val="FFFFFF"/>
              </a:solidFill>
              <a:ln w="9525" cap="rnd">
                <a:noFill/>
                <a:round/>
                <a:headEnd/>
                <a:tailEnd/>
              </a:ln>
            </p:spPr>
            <p:txBody>
              <a:bodyPr/>
              <a:lstStyle/>
              <a:p>
                <a:endParaRPr lang="en-US"/>
              </a:p>
            </p:txBody>
          </p:sp>
          <p:sp>
            <p:nvSpPr>
              <p:cNvPr id="6261" name="Freeform 243"/>
              <p:cNvSpPr>
                <a:spLocks/>
              </p:cNvSpPr>
              <p:nvPr/>
            </p:nvSpPr>
            <p:spPr bwMode="auto">
              <a:xfrm>
                <a:off x="2974" y="2452"/>
                <a:ext cx="52" cy="255"/>
              </a:xfrm>
              <a:custGeom>
                <a:avLst/>
                <a:gdLst>
                  <a:gd name="T0" fmla="*/ 51 w 52"/>
                  <a:gd name="T1" fmla="*/ 254 h 255"/>
                  <a:gd name="T2" fmla="*/ 46 w 52"/>
                  <a:gd name="T3" fmla="*/ 231 h 255"/>
                  <a:gd name="T4" fmla="*/ 46 w 52"/>
                  <a:gd name="T5" fmla="*/ 228 h 255"/>
                  <a:gd name="T6" fmla="*/ 46 w 52"/>
                  <a:gd name="T7" fmla="*/ 224 h 255"/>
                  <a:gd name="T8" fmla="*/ 5 w 52"/>
                  <a:gd name="T9" fmla="*/ 1 h 255"/>
                  <a:gd name="T10" fmla="*/ 3 w 52"/>
                  <a:gd name="T11" fmla="*/ 0 h 255"/>
                  <a:gd name="T12" fmla="*/ 0 w 52"/>
                  <a:gd name="T13" fmla="*/ 0 h 255"/>
                  <a:gd name="T14" fmla="*/ 0 w 52"/>
                  <a:gd name="T15" fmla="*/ 1 h 255"/>
                  <a:gd name="T16" fmla="*/ 0 w 52"/>
                  <a:gd name="T17" fmla="*/ 6 h 255"/>
                  <a:gd name="T18" fmla="*/ 41 w 52"/>
                  <a:gd name="T19" fmla="*/ 230 h 255"/>
                  <a:gd name="T20" fmla="*/ 51 w 52"/>
                  <a:gd name="T21" fmla="*/ 254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255"/>
                  <a:gd name="T35" fmla="*/ 52 w 52"/>
                  <a:gd name="T36" fmla="*/ 255 h 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255">
                    <a:moveTo>
                      <a:pt x="51" y="254"/>
                    </a:moveTo>
                    <a:lnTo>
                      <a:pt x="46" y="231"/>
                    </a:lnTo>
                    <a:lnTo>
                      <a:pt x="46" y="228"/>
                    </a:lnTo>
                    <a:lnTo>
                      <a:pt x="46" y="224"/>
                    </a:lnTo>
                    <a:lnTo>
                      <a:pt x="5" y="1"/>
                    </a:lnTo>
                    <a:lnTo>
                      <a:pt x="3" y="0"/>
                    </a:lnTo>
                    <a:lnTo>
                      <a:pt x="0" y="0"/>
                    </a:lnTo>
                    <a:lnTo>
                      <a:pt x="0" y="1"/>
                    </a:lnTo>
                    <a:lnTo>
                      <a:pt x="0" y="6"/>
                    </a:lnTo>
                    <a:lnTo>
                      <a:pt x="41" y="230"/>
                    </a:lnTo>
                    <a:lnTo>
                      <a:pt x="51" y="254"/>
                    </a:lnTo>
                  </a:path>
                </a:pathLst>
              </a:custGeom>
              <a:solidFill>
                <a:srgbClr val="FFFFFF"/>
              </a:solidFill>
              <a:ln w="9525" cap="rnd">
                <a:noFill/>
                <a:round/>
                <a:headEnd/>
                <a:tailEnd/>
              </a:ln>
            </p:spPr>
            <p:txBody>
              <a:bodyPr/>
              <a:lstStyle/>
              <a:p>
                <a:endParaRPr lang="en-US"/>
              </a:p>
            </p:txBody>
          </p:sp>
          <p:sp>
            <p:nvSpPr>
              <p:cNvPr id="6262" name="Freeform 244"/>
              <p:cNvSpPr>
                <a:spLocks/>
              </p:cNvSpPr>
              <p:nvPr/>
            </p:nvSpPr>
            <p:spPr bwMode="auto">
              <a:xfrm>
                <a:off x="2964" y="2483"/>
                <a:ext cx="27" cy="65"/>
              </a:xfrm>
              <a:custGeom>
                <a:avLst/>
                <a:gdLst>
                  <a:gd name="T0" fmla="*/ 10 w 27"/>
                  <a:gd name="T1" fmla="*/ 0 h 65"/>
                  <a:gd name="T2" fmla="*/ 20 w 27"/>
                  <a:gd name="T3" fmla="*/ 17 h 65"/>
                  <a:gd name="T4" fmla="*/ 20 w 27"/>
                  <a:gd name="T5" fmla="*/ 20 h 65"/>
                  <a:gd name="T6" fmla="*/ 18 w 27"/>
                  <a:gd name="T7" fmla="*/ 25 h 65"/>
                  <a:gd name="T8" fmla="*/ 23 w 27"/>
                  <a:gd name="T9" fmla="*/ 41 h 65"/>
                  <a:gd name="T10" fmla="*/ 22 w 27"/>
                  <a:gd name="T11" fmla="*/ 44 h 65"/>
                  <a:gd name="T12" fmla="*/ 23 w 27"/>
                  <a:gd name="T13" fmla="*/ 51 h 65"/>
                  <a:gd name="T14" fmla="*/ 23 w 27"/>
                  <a:gd name="T15" fmla="*/ 54 h 65"/>
                  <a:gd name="T16" fmla="*/ 26 w 27"/>
                  <a:gd name="T17" fmla="*/ 64 h 65"/>
                  <a:gd name="T18" fmla="*/ 10 w 27"/>
                  <a:gd name="T19" fmla="*/ 54 h 65"/>
                  <a:gd name="T20" fmla="*/ 5 w 27"/>
                  <a:gd name="T21" fmla="*/ 44 h 65"/>
                  <a:gd name="T22" fmla="*/ 6 w 27"/>
                  <a:gd name="T23" fmla="*/ 38 h 65"/>
                  <a:gd name="T24" fmla="*/ 2 w 27"/>
                  <a:gd name="T25" fmla="*/ 32 h 65"/>
                  <a:gd name="T26" fmla="*/ 2 w 27"/>
                  <a:gd name="T27" fmla="*/ 29 h 65"/>
                  <a:gd name="T28" fmla="*/ 9 w 27"/>
                  <a:gd name="T29" fmla="*/ 20 h 65"/>
                  <a:gd name="T30" fmla="*/ 0 w 27"/>
                  <a:gd name="T31" fmla="*/ 9 h 65"/>
                  <a:gd name="T32" fmla="*/ 0 w 27"/>
                  <a:gd name="T33" fmla="*/ 5 h 65"/>
                  <a:gd name="T34" fmla="*/ 2 w 27"/>
                  <a:gd name="T35" fmla="*/ 0 h 65"/>
                  <a:gd name="T36" fmla="*/ 5 w 27"/>
                  <a:gd name="T37" fmla="*/ 0 h 65"/>
                  <a:gd name="T38" fmla="*/ 10 w 27"/>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
                  <a:gd name="T61" fmla="*/ 0 h 65"/>
                  <a:gd name="T62" fmla="*/ 27 w 27"/>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 h="65">
                    <a:moveTo>
                      <a:pt x="10" y="0"/>
                    </a:moveTo>
                    <a:lnTo>
                      <a:pt x="20" y="17"/>
                    </a:lnTo>
                    <a:lnTo>
                      <a:pt x="20" y="20"/>
                    </a:lnTo>
                    <a:lnTo>
                      <a:pt x="18" y="25"/>
                    </a:lnTo>
                    <a:lnTo>
                      <a:pt x="23" y="41"/>
                    </a:lnTo>
                    <a:lnTo>
                      <a:pt x="22" y="44"/>
                    </a:lnTo>
                    <a:lnTo>
                      <a:pt x="23" y="51"/>
                    </a:lnTo>
                    <a:lnTo>
                      <a:pt x="23" y="54"/>
                    </a:lnTo>
                    <a:lnTo>
                      <a:pt x="26" y="64"/>
                    </a:lnTo>
                    <a:lnTo>
                      <a:pt x="10" y="54"/>
                    </a:lnTo>
                    <a:lnTo>
                      <a:pt x="5" y="44"/>
                    </a:lnTo>
                    <a:lnTo>
                      <a:pt x="6" y="38"/>
                    </a:lnTo>
                    <a:lnTo>
                      <a:pt x="2" y="32"/>
                    </a:lnTo>
                    <a:lnTo>
                      <a:pt x="2" y="29"/>
                    </a:lnTo>
                    <a:lnTo>
                      <a:pt x="9" y="20"/>
                    </a:lnTo>
                    <a:lnTo>
                      <a:pt x="0" y="9"/>
                    </a:lnTo>
                    <a:lnTo>
                      <a:pt x="0" y="5"/>
                    </a:lnTo>
                    <a:lnTo>
                      <a:pt x="2" y="0"/>
                    </a:lnTo>
                    <a:lnTo>
                      <a:pt x="5" y="0"/>
                    </a:lnTo>
                    <a:lnTo>
                      <a:pt x="10" y="0"/>
                    </a:lnTo>
                  </a:path>
                </a:pathLst>
              </a:custGeom>
              <a:solidFill>
                <a:srgbClr val="70230C"/>
              </a:solidFill>
              <a:ln w="9525" cap="rnd">
                <a:noFill/>
                <a:round/>
                <a:headEnd/>
                <a:tailEnd/>
              </a:ln>
            </p:spPr>
            <p:txBody>
              <a:bodyPr/>
              <a:lstStyle/>
              <a:p>
                <a:endParaRPr lang="en-US"/>
              </a:p>
            </p:txBody>
          </p:sp>
          <p:sp>
            <p:nvSpPr>
              <p:cNvPr id="6263" name="Freeform 245"/>
              <p:cNvSpPr>
                <a:spLocks/>
              </p:cNvSpPr>
              <p:nvPr/>
            </p:nvSpPr>
            <p:spPr bwMode="auto">
              <a:xfrm>
                <a:off x="2967" y="2436"/>
                <a:ext cx="113" cy="228"/>
              </a:xfrm>
              <a:custGeom>
                <a:avLst/>
                <a:gdLst>
                  <a:gd name="T0" fmla="*/ 112 w 113"/>
                  <a:gd name="T1" fmla="*/ 227 h 228"/>
                  <a:gd name="T2" fmla="*/ 78 w 113"/>
                  <a:gd name="T3" fmla="*/ 156 h 228"/>
                  <a:gd name="T4" fmla="*/ 70 w 113"/>
                  <a:gd name="T5" fmla="*/ 121 h 228"/>
                  <a:gd name="T6" fmla="*/ 54 w 113"/>
                  <a:gd name="T7" fmla="*/ 74 h 228"/>
                  <a:gd name="T8" fmla="*/ 46 w 113"/>
                  <a:gd name="T9" fmla="*/ 53 h 228"/>
                  <a:gd name="T10" fmla="*/ 29 w 113"/>
                  <a:gd name="T11" fmla="*/ 32 h 228"/>
                  <a:gd name="T12" fmla="*/ 17 w 113"/>
                  <a:gd name="T13" fmla="*/ 14 h 228"/>
                  <a:gd name="T14" fmla="*/ 4 w 113"/>
                  <a:gd name="T15" fmla="*/ 0 h 228"/>
                  <a:gd name="T16" fmla="*/ 0 w 113"/>
                  <a:gd name="T17" fmla="*/ 2 h 228"/>
                  <a:gd name="T18" fmla="*/ 0 w 113"/>
                  <a:gd name="T19" fmla="*/ 12 h 228"/>
                  <a:gd name="T20" fmla="*/ 10 w 113"/>
                  <a:gd name="T21" fmla="*/ 15 h 228"/>
                  <a:gd name="T22" fmla="*/ 13 w 113"/>
                  <a:gd name="T23" fmla="*/ 22 h 228"/>
                  <a:gd name="T24" fmla="*/ 24 w 113"/>
                  <a:gd name="T25" fmla="*/ 66 h 228"/>
                  <a:gd name="T26" fmla="*/ 21 w 113"/>
                  <a:gd name="T27" fmla="*/ 69 h 228"/>
                  <a:gd name="T28" fmla="*/ 21 w 113"/>
                  <a:gd name="T29" fmla="*/ 71 h 228"/>
                  <a:gd name="T30" fmla="*/ 25 w 113"/>
                  <a:gd name="T31" fmla="*/ 76 h 228"/>
                  <a:gd name="T32" fmla="*/ 54 w 113"/>
                  <a:gd name="T33" fmla="*/ 219 h 228"/>
                  <a:gd name="T34" fmla="*/ 112 w 113"/>
                  <a:gd name="T35" fmla="*/ 227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228"/>
                  <a:gd name="T56" fmla="*/ 113 w 11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228">
                    <a:moveTo>
                      <a:pt x="112" y="227"/>
                    </a:moveTo>
                    <a:lnTo>
                      <a:pt x="78" y="156"/>
                    </a:lnTo>
                    <a:lnTo>
                      <a:pt x="70" y="121"/>
                    </a:lnTo>
                    <a:lnTo>
                      <a:pt x="54" y="74"/>
                    </a:lnTo>
                    <a:lnTo>
                      <a:pt x="46" y="53"/>
                    </a:lnTo>
                    <a:lnTo>
                      <a:pt x="29" y="32"/>
                    </a:lnTo>
                    <a:lnTo>
                      <a:pt x="17" y="14"/>
                    </a:lnTo>
                    <a:lnTo>
                      <a:pt x="4" y="0"/>
                    </a:lnTo>
                    <a:lnTo>
                      <a:pt x="0" y="2"/>
                    </a:lnTo>
                    <a:lnTo>
                      <a:pt x="0" y="12"/>
                    </a:lnTo>
                    <a:lnTo>
                      <a:pt x="10" y="15"/>
                    </a:lnTo>
                    <a:lnTo>
                      <a:pt x="13" y="22"/>
                    </a:lnTo>
                    <a:lnTo>
                      <a:pt x="24" y="66"/>
                    </a:lnTo>
                    <a:lnTo>
                      <a:pt x="21" y="69"/>
                    </a:lnTo>
                    <a:lnTo>
                      <a:pt x="21" y="71"/>
                    </a:lnTo>
                    <a:lnTo>
                      <a:pt x="25" y="76"/>
                    </a:lnTo>
                    <a:lnTo>
                      <a:pt x="54" y="219"/>
                    </a:lnTo>
                    <a:lnTo>
                      <a:pt x="112" y="227"/>
                    </a:lnTo>
                  </a:path>
                </a:pathLst>
              </a:custGeom>
              <a:solidFill>
                <a:srgbClr val="70230C"/>
              </a:solidFill>
              <a:ln w="9525" cap="rnd">
                <a:noFill/>
                <a:round/>
                <a:headEnd/>
                <a:tailEnd/>
              </a:ln>
            </p:spPr>
            <p:txBody>
              <a:bodyPr/>
              <a:lstStyle/>
              <a:p>
                <a:endParaRPr lang="en-US"/>
              </a:p>
            </p:txBody>
          </p:sp>
          <p:sp>
            <p:nvSpPr>
              <p:cNvPr id="6264" name="Freeform 246"/>
              <p:cNvSpPr>
                <a:spLocks/>
              </p:cNvSpPr>
              <p:nvPr/>
            </p:nvSpPr>
            <p:spPr bwMode="auto">
              <a:xfrm>
                <a:off x="2755" y="2735"/>
                <a:ext cx="17" cy="17"/>
              </a:xfrm>
              <a:custGeom>
                <a:avLst/>
                <a:gdLst>
                  <a:gd name="T0" fmla="*/ 16 w 17"/>
                  <a:gd name="T1" fmla="*/ 6 h 17"/>
                  <a:gd name="T2" fmla="*/ 16 w 17"/>
                  <a:gd name="T3" fmla="*/ 5 h 17"/>
                  <a:gd name="T4" fmla="*/ 16 w 17"/>
                  <a:gd name="T5" fmla="*/ 3 h 17"/>
                  <a:gd name="T6" fmla="*/ 13 w 17"/>
                  <a:gd name="T7" fmla="*/ 2 h 17"/>
                  <a:gd name="T8" fmla="*/ 13 w 17"/>
                  <a:gd name="T9" fmla="*/ 0 h 17"/>
                  <a:gd name="T10" fmla="*/ 12 w 17"/>
                  <a:gd name="T11" fmla="*/ 0 h 17"/>
                  <a:gd name="T12" fmla="*/ 8 w 17"/>
                  <a:gd name="T13" fmla="*/ 0 h 17"/>
                  <a:gd name="T14" fmla="*/ 6 w 17"/>
                  <a:gd name="T15" fmla="*/ 0 h 17"/>
                  <a:gd name="T16" fmla="*/ 4 w 17"/>
                  <a:gd name="T17" fmla="*/ 0 h 17"/>
                  <a:gd name="T18" fmla="*/ 2 w 17"/>
                  <a:gd name="T19" fmla="*/ 0 h 17"/>
                  <a:gd name="T20" fmla="*/ 0 w 17"/>
                  <a:gd name="T21" fmla="*/ 0 h 17"/>
                  <a:gd name="T22" fmla="*/ 0 w 17"/>
                  <a:gd name="T23" fmla="*/ 2 h 17"/>
                  <a:gd name="T24" fmla="*/ 0 w 17"/>
                  <a:gd name="T25" fmla="*/ 3 h 17"/>
                  <a:gd name="T26" fmla="*/ 0 w 17"/>
                  <a:gd name="T27" fmla="*/ 5 h 17"/>
                  <a:gd name="T28" fmla="*/ 0 w 17"/>
                  <a:gd name="T29" fmla="*/ 6 h 17"/>
                  <a:gd name="T30" fmla="*/ 0 w 17"/>
                  <a:gd name="T31" fmla="*/ 8 h 17"/>
                  <a:gd name="T32" fmla="*/ 0 w 17"/>
                  <a:gd name="T33" fmla="*/ 9 h 17"/>
                  <a:gd name="T34" fmla="*/ 0 w 17"/>
                  <a:gd name="T35" fmla="*/ 11 h 17"/>
                  <a:gd name="T36" fmla="*/ 0 w 17"/>
                  <a:gd name="T37" fmla="*/ 13 h 17"/>
                  <a:gd name="T38" fmla="*/ 2 w 17"/>
                  <a:gd name="T39" fmla="*/ 13 h 17"/>
                  <a:gd name="T40" fmla="*/ 4 w 17"/>
                  <a:gd name="T41" fmla="*/ 16 h 17"/>
                  <a:gd name="T42" fmla="*/ 8 w 17"/>
                  <a:gd name="T43" fmla="*/ 16 h 17"/>
                  <a:gd name="T44" fmla="*/ 8 w 17"/>
                  <a:gd name="T45" fmla="*/ 16 h 17"/>
                  <a:gd name="T46" fmla="*/ 12 w 17"/>
                  <a:gd name="T47" fmla="*/ 13 h 17"/>
                  <a:gd name="T48" fmla="*/ 13 w 17"/>
                  <a:gd name="T49" fmla="*/ 13 h 17"/>
                  <a:gd name="T50" fmla="*/ 13 w 17"/>
                  <a:gd name="T51" fmla="*/ 11 h 17"/>
                  <a:gd name="T52" fmla="*/ 16 w 17"/>
                  <a:gd name="T53" fmla="*/ 9 h 17"/>
                  <a:gd name="T54" fmla="*/ 16 w 17"/>
                  <a:gd name="T55" fmla="*/ 8 h 17"/>
                  <a:gd name="T56" fmla="*/ 16 w 17"/>
                  <a:gd name="T57" fmla="*/ 6 h 17"/>
                  <a:gd name="T58" fmla="*/ 16 w 17"/>
                  <a:gd name="T59" fmla="*/ 6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7"/>
                  <a:gd name="T92" fmla="*/ 17 w 17"/>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7">
                    <a:moveTo>
                      <a:pt x="16" y="6"/>
                    </a:moveTo>
                    <a:lnTo>
                      <a:pt x="16" y="5"/>
                    </a:lnTo>
                    <a:lnTo>
                      <a:pt x="16" y="3"/>
                    </a:lnTo>
                    <a:lnTo>
                      <a:pt x="13" y="2"/>
                    </a:lnTo>
                    <a:lnTo>
                      <a:pt x="13" y="0"/>
                    </a:lnTo>
                    <a:lnTo>
                      <a:pt x="12" y="0"/>
                    </a:lnTo>
                    <a:lnTo>
                      <a:pt x="8" y="0"/>
                    </a:lnTo>
                    <a:lnTo>
                      <a:pt x="6" y="0"/>
                    </a:lnTo>
                    <a:lnTo>
                      <a:pt x="4" y="0"/>
                    </a:lnTo>
                    <a:lnTo>
                      <a:pt x="2" y="0"/>
                    </a:lnTo>
                    <a:lnTo>
                      <a:pt x="0" y="0"/>
                    </a:lnTo>
                    <a:lnTo>
                      <a:pt x="0" y="2"/>
                    </a:lnTo>
                    <a:lnTo>
                      <a:pt x="0" y="3"/>
                    </a:lnTo>
                    <a:lnTo>
                      <a:pt x="0" y="5"/>
                    </a:lnTo>
                    <a:lnTo>
                      <a:pt x="0" y="6"/>
                    </a:lnTo>
                    <a:lnTo>
                      <a:pt x="0" y="8"/>
                    </a:lnTo>
                    <a:lnTo>
                      <a:pt x="0" y="9"/>
                    </a:lnTo>
                    <a:lnTo>
                      <a:pt x="0" y="11"/>
                    </a:lnTo>
                    <a:lnTo>
                      <a:pt x="0" y="13"/>
                    </a:lnTo>
                    <a:lnTo>
                      <a:pt x="2" y="13"/>
                    </a:lnTo>
                    <a:lnTo>
                      <a:pt x="4" y="16"/>
                    </a:lnTo>
                    <a:lnTo>
                      <a:pt x="8" y="16"/>
                    </a:lnTo>
                    <a:lnTo>
                      <a:pt x="12" y="13"/>
                    </a:lnTo>
                    <a:lnTo>
                      <a:pt x="13" y="13"/>
                    </a:lnTo>
                    <a:lnTo>
                      <a:pt x="13" y="11"/>
                    </a:lnTo>
                    <a:lnTo>
                      <a:pt x="16" y="9"/>
                    </a:lnTo>
                    <a:lnTo>
                      <a:pt x="16" y="8"/>
                    </a:lnTo>
                    <a:lnTo>
                      <a:pt x="16" y="6"/>
                    </a:lnTo>
                  </a:path>
                </a:pathLst>
              </a:custGeom>
              <a:solidFill>
                <a:srgbClr val="FFEA00"/>
              </a:solidFill>
              <a:ln w="9525" cap="rnd">
                <a:noFill/>
                <a:round/>
                <a:headEnd/>
                <a:tailEnd/>
              </a:ln>
            </p:spPr>
            <p:txBody>
              <a:bodyPr/>
              <a:lstStyle/>
              <a:p>
                <a:endParaRPr lang="en-US"/>
              </a:p>
            </p:txBody>
          </p:sp>
          <p:sp>
            <p:nvSpPr>
              <p:cNvPr id="6265" name="Freeform 247"/>
              <p:cNvSpPr>
                <a:spLocks/>
              </p:cNvSpPr>
              <p:nvPr/>
            </p:nvSpPr>
            <p:spPr bwMode="auto">
              <a:xfrm>
                <a:off x="2720" y="2667"/>
                <a:ext cx="443" cy="461"/>
              </a:xfrm>
              <a:custGeom>
                <a:avLst/>
                <a:gdLst>
                  <a:gd name="T0" fmla="*/ 0 w 443"/>
                  <a:gd name="T1" fmla="*/ 401 h 461"/>
                  <a:gd name="T2" fmla="*/ 26 w 443"/>
                  <a:gd name="T3" fmla="*/ 394 h 461"/>
                  <a:gd name="T4" fmla="*/ 26 w 443"/>
                  <a:gd name="T5" fmla="*/ 55 h 461"/>
                  <a:gd name="T6" fmla="*/ 0 w 443"/>
                  <a:gd name="T7" fmla="*/ 55 h 461"/>
                  <a:gd name="T8" fmla="*/ 0 w 443"/>
                  <a:gd name="T9" fmla="*/ 51 h 461"/>
                  <a:gd name="T10" fmla="*/ 26 w 443"/>
                  <a:gd name="T11" fmla="*/ 51 h 461"/>
                  <a:gd name="T12" fmla="*/ 26 w 443"/>
                  <a:gd name="T13" fmla="*/ 0 h 461"/>
                  <a:gd name="T14" fmla="*/ 33 w 443"/>
                  <a:gd name="T15" fmla="*/ 0 h 461"/>
                  <a:gd name="T16" fmla="*/ 33 w 443"/>
                  <a:gd name="T17" fmla="*/ 51 h 461"/>
                  <a:gd name="T18" fmla="*/ 78 w 443"/>
                  <a:gd name="T19" fmla="*/ 51 h 461"/>
                  <a:gd name="T20" fmla="*/ 78 w 443"/>
                  <a:gd name="T21" fmla="*/ 0 h 461"/>
                  <a:gd name="T22" fmla="*/ 94 w 443"/>
                  <a:gd name="T23" fmla="*/ 0 h 461"/>
                  <a:gd name="T24" fmla="*/ 94 w 443"/>
                  <a:gd name="T25" fmla="*/ 68 h 461"/>
                  <a:gd name="T26" fmla="*/ 78 w 443"/>
                  <a:gd name="T27" fmla="*/ 68 h 461"/>
                  <a:gd name="T28" fmla="*/ 78 w 443"/>
                  <a:gd name="T29" fmla="*/ 55 h 461"/>
                  <a:gd name="T30" fmla="*/ 33 w 443"/>
                  <a:gd name="T31" fmla="*/ 55 h 461"/>
                  <a:gd name="T32" fmla="*/ 33 w 443"/>
                  <a:gd name="T33" fmla="*/ 392 h 461"/>
                  <a:gd name="T34" fmla="*/ 164 w 443"/>
                  <a:gd name="T35" fmla="*/ 364 h 461"/>
                  <a:gd name="T36" fmla="*/ 195 w 443"/>
                  <a:gd name="T37" fmla="*/ 367 h 461"/>
                  <a:gd name="T38" fmla="*/ 195 w 443"/>
                  <a:gd name="T39" fmla="*/ 242 h 461"/>
                  <a:gd name="T40" fmla="*/ 164 w 443"/>
                  <a:gd name="T41" fmla="*/ 242 h 461"/>
                  <a:gd name="T42" fmla="*/ 164 w 443"/>
                  <a:gd name="T43" fmla="*/ 238 h 461"/>
                  <a:gd name="T44" fmla="*/ 195 w 443"/>
                  <a:gd name="T45" fmla="*/ 238 h 461"/>
                  <a:gd name="T46" fmla="*/ 195 w 443"/>
                  <a:gd name="T47" fmla="*/ 138 h 461"/>
                  <a:gd name="T48" fmla="*/ 138 w 443"/>
                  <a:gd name="T49" fmla="*/ 138 h 461"/>
                  <a:gd name="T50" fmla="*/ 138 w 443"/>
                  <a:gd name="T51" fmla="*/ 132 h 461"/>
                  <a:gd name="T52" fmla="*/ 195 w 443"/>
                  <a:gd name="T53" fmla="*/ 132 h 461"/>
                  <a:gd name="T54" fmla="*/ 195 w 443"/>
                  <a:gd name="T55" fmla="*/ 10 h 461"/>
                  <a:gd name="T56" fmla="*/ 203 w 443"/>
                  <a:gd name="T57" fmla="*/ 10 h 461"/>
                  <a:gd name="T58" fmla="*/ 203 w 443"/>
                  <a:gd name="T59" fmla="*/ 132 h 461"/>
                  <a:gd name="T60" fmla="*/ 295 w 443"/>
                  <a:gd name="T61" fmla="*/ 132 h 461"/>
                  <a:gd name="T62" fmla="*/ 295 w 443"/>
                  <a:gd name="T63" fmla="*/ 20 h 461"/>
                  <a:gd name="T64" fmla="*/ 309 w 443"/>
                  <a:gd name="T65" fmla="*/ 20 h 461"/>
                  <a:gd name="T66" fmla="*/ 309 w 443"/>
                  <a:gd name="T67" fmla="*/ 190 h 461"/>
                  <a:gd name="T68" fmla="*/ 295 w 443"/>
                  <a:gd name="T69" fmla="*/ 190 h 461"/>
                  <a:gd name="T70" fmla="*/ 295 w 443"/>
                  <a:gd name="T71" fmla="*/ 138 h 461"/>
                  <a:gd name="T72" fmla="*/ 203 w 443"/>
                  <a:gd name="T73" fmla="*/ 138 h 461"/>
                  <a:gd name="T74" fmla="*/ 203 w 443"/>
                  <a:gd name="T75" fmla="*/ 238 h 461"/>
                  <a:gd name="T76" fmla="*/ 244 w 443"/>
                  <a:gd name="T77" fmla="*/ 238 h 461"/>
                  <a:gd name="T78" fmla="*/ 244 w 443"/>
                  <a:gd name="T79" fmla="*/ 186 h 461"/>
                  <a:gd name="T80" fmla="*/ 260 w 443"/>
                  <a:gd name="T81" fmla="*/ 186 h 461"/>
                  <a:gd name="T82" fmla="*/ 260 w 443"/>
                  <a:gd name="T83" fmla="*/ 260 h 461"/>
                  <a:gd name="T84" fmla="*/ 244 w 443"/>
                  <a:gd name="T85" fmla="*/ 260 h 461"/>
                  <a:gd name="T86" fmla="*/ 244 w 443"/>
                  <a:gd name="T87" fmla="*/ 242 h 461"/>
                  <a:gd name="T88" fmla="*/ 203 w 443"/>
                  <a:gd name="T89" fmla="*/ 242 h 461"/>
                  <a:gd name="T90" fmla="*/ 203 w 443"/>
                  <a:gd name="T91" fmla="*/ 369 h 461"/>
                  <a:gd name="T92" fmla="*/ 432 w 443"/>
                  <a:gd name="T93" fmla="*/ 391 h 461"/>
                  <a:gd name="T94" fmla="*/ 442 w 443"/>
                  <a:gd name="T95" fmla="*/ 460 h 461"/>
                  <a:gd name="T96" fmla="*/ 0 w 443"/>
                  <a:gd name="T97" fmla="*/ 460 h 461"/>
                  <a:gd name="T98" fmla="*/ 0 w 443"/>
                  <a:gd name="T99" fmla="*/ 401 h 4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3"/>
                  <a:gd name="T151" fmla="*/ 0 h 461"/>
                  <a:gd name="T152" fmla="*/ 443 w 443"/>
                  <a:gd name="T153" fmla="*/ 461 h 4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3" h="461">
                    <a:moveTo>
                      <a:pt x="0" y="401"/>
                    </a:moveTo>
                    <a:lnTo>
                      <a:pt x="26" y="394"/>
                    </a:lnTo>
                    <a:lnTo>
                      <a:pt x="26" y="55"/>
                    </a:lnTo>
                    <a:lnTo>
                      <a:pt x="0" y="55"/>
                    </a:lnTo>
                    <a:lnTo>
                      <a:pt x="0" y="51"/>
                    </a:lnTo>
                    <a:lnTo>
                      <a:pt x="26" y="51"/>
                    </a:lnTo>
                    <a:lnTo>
                      <a:pt x="26" y="0"/>
                    </a:lnTo>
                    <a:lnTo>
                      <a:pt x="33" y="0"/>
                    </a:lnTo>
                    <a:lnTo>
                      <a:pt x="33" y="51"/>
                    </a:lnTo>
                    <a:lnTo>
                      <a:pt x="78" y="51"/>
                    </a:lnTo>
                    <a:lnTo>
                      <a:pt x="78" y="0"/>
                    </a:lnTo>
                    <a:lnTo>
                      <a:pt x="94" y="0"/>
                    </a:lnTo>
                    <a:lnTo>
                      <a:pt x="94" y="68"/>
                    </a:lnTo>
                    <a:lnTo>
                      <a:pt x="78" y="68"/>
                    </a:lnTo>
                    <a:lnTo>
                      <a:pt x="78" y="55"/>
                    </a:lnTo>
                    <a:lnTo>
                      <a:pt x="33" y="55"/>
                    </a:lnTo>
                    <a:lnTo>
                      <a:pt x="33" y="392"/>
                    </a:lnTo>
                    <a:lnTo>
                      <a:pt x="164" y="364"/>
                    </a:lnTo>
                    <a:lnTo>
                      <a:pt x="195" y="367"/>
                    </a:lnTo>
                    <a:lnTo>
                      <a:pt x="195" y="242"/>
                    </a:lnTo>
                    <a:lnTo>
                      <a:pt x="164" y="242"/>
                    </a:lnTo>
                    <a:lnTo>
                      <a:pt x="164" y="238"/>
                    </a:lnTo>
                    <a:lnTo>
                      <a:pt x="195" y="238"/>
                    </a:lnTo>
                    <a:lnTo>
                      <a:pt x="195" y="138"/>
                    </a:lnTo>
                    <a:lnTo>
                      <a:pt x="138" y="138"/>
                    </a:lnTo>
                    <a:lnTo>
                      <a:pt x="138" y="132"/>
                    </a:lnTo>
                    <a:lnTo>
                      <a:pt x="195" y="132"/>
                    </a:lnTo>
                    <a:lnTo>
                      <a:pt x="195" y="10"/>
                    </a:lnTo>
                    <a:lnTo>
                      <a:pt x="203" y="10"/>
                    </a:lnTo>
                    <a:lnTo>
                      <a:pt x="203" y="132"/>
                    </a:lnTo>
                    <a:lnTo>
                      <a:pt x="295" y="132"/>
                    </a:lnTo>
                    <a:lnTo>
                      <a:pt x="295" y="20"/>
                    </a:lnTo>
                    <a:lnTo>
                      <a:pt x="309" y="20"/>
                    </a:lnTo>
                    <a:lnTo>
                      <a:pt x="309" y="190"/>
                    </a:lnTo>
                    <a:lnTo>
                      <a:pt x="295" y="190"/>
                    </a:lnTo>
                    <a:lnTo>
                      <a:pt x="295" y="138"/>
                    </a:lnTo>
                    <a:lnTo>
                      <a:pt x="203" y="138"/>
                    </a:lnTo>
                    <a:lnTo>
                      <a:pt x="203" y="238"/>
                    </a:lnTo>
                    <a:lnTo>
                      <a:pt x="244" y="238"/>
                    </a:lnTo>
                    <a:lnTo>
                      <a:pt x="244" y="186"/>
                    </a:lnTo>
                    <a:lnTo>
                      <a:pt x="260" y="186"/>
                    </a:lnTo>
                    <a:lnTo>
                      <a:pt x="260" y="260"/>
                    </a:lnTo>
                    <a:lnTo>
                      <a:pt x="244" y="260"/>
                    </a:lnTo>
                    <a:lnTo>
                      <a:pt x="244" y="242"/>
                    </a:lnTo>
                    <a:lnTo>
                      <a:pt x="203" y="242"/>
                    </a:lnTo>
                    <a:lnTo>
                      <a:pt x="203" y="369"/>
                    </a:lnTo>
                    <a:lnTo>
                      <a:pt x="432" y="391"/>
                    </a:lnTo>
                    <a:lnTo>
                      <a:pt x="442" y="460"/>
                    </a:lnTo>
                    <a:lnTo>
                      <a:pt x="0" y="460"/>
                    </a:lnTo>
                    <a:lnTo>
                      <a:pt x="0" y="401"/>
                    </a:lnTo>
                  </a:path>
                </a:pathLst>
              </a:custGeom>
              <a:solidFill>
                <a:srgbClr val="FFFFFF"/>
              </a:solidFill>
              <a:ln w="9525" cap="rnd">
                <a:noFill/>
                <a:round/>
                <a:headEnd/>
                <a:tailEnd/>
              </a:ln>
            </p:spPr>
            <p:txBody>
              <a:bodyPr/>
              <a:lstStyle/>
              <a:p>
                <a:endParaRPr lang="en-US"/>
              </a:p>
            </p:txBody>
          </p:sp>
          <p:sp>
            <p:nvSpPr>
              <p:cNvPr id="6266" name="Freeform 248"/>
              <p:cNvSpPr>
                <a:spLocks/>
              </p:cNvSpPr>
              <p:nvPr/>
            </p:nvSpPr>
            <p:spPr bwMode="auto">
              <a:xfrm>
                <a:off x="2966" y="2923"/>
                <a:ext cx="17" cy="35"/>
              </a:xfrm>
              <a:custGeom>
                <a:avLst/>
                <a:gdLst>
                  <a:gd name="T0" fmla="*/ 0 w 17"/>
                  <a:gd name="T1" fmla="*/ 0 h 35"/>
                  <a:gd name="T2" fmla="*/ 16 w 17"/>
                  <a:gd name="T3" fmla="*/ 0 h 35"/>
                  <a:gd name="T4" fmla="*/ 16 w 17"/>
                  <a:gd name="T5" fmla="*/ 27 h 35"/>
                  <a:gd name="T6" fmla="*/ 16 w 17"/>
                  <a:gd name="T7" fmla="*/ 29 h 35"/>
                  <a:gd name="T8" fmla="*/ 14 w 17"/>
                  <a:gd name="T9" fmla="*/ 30 h 35"/>
                  <a:gd name="T10" fmla="*/ 14 w 17"/>
                  <a:gd name="T11" fmla="*/ 32 h 35"/>
                  <a:gd name="T12" fmla="*/ 12 w 17"/>
                  <a:gd name="T13" fmla="*/ 34 h 35"/>
                  <a:gd name="T14" fmla="*/ 8 w 17"/>
                  <a:gd name="T15" fmla="*/ 34 h 35"/>
                  <a:gd name="T16" fmla="*/ 6 w 17"/>
                  <a:gd name="T17" fmla="*/ 34 h 35"/>
                  <a:gd name="T18" fmla="*/ 3 w 17"/>
                  <a:gd name="T19" fmla="*/ 34 h 35"/>
                  <a:gd name="T20" fmla="*/ 2 w 17"/>
                  <a:gd name="T21" fmla="*/ 32 h 35"/>
                  <a:gd name="T22" fmla="*/ 2 w 17"/>
                  <a:gd name="T23" fmla="*/ 32 h 35"/>
                  <a:gd name="T24" fmla="*/ 0 w 17"/>
                  <a:gd name="T25" fmla="*/ 30 h 35"/>
                  <a:gd name="T26" fmla="*/ 0 w 17"/>
                  <a:gd name="T27" fmla="*/ 29 h 35"/>
                  <a:gd name="T28" fmla="*/ 0 w 17"/>
                  <a:gd name="T29" fmla="*/ 27 h 35"/>
                  <a:gd name="T30" fmla="*/ 0 w 17"/>
                  <a:gd name="T31" fmla="*/ 4 h 35"/>
                  <a:gd name="T32" fmla="*/ 0 w 1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5"/>
                  <a:gd name="T53" fmla="*/ 17 w 1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5">
                    <a:moveTo>
                      <a:pt x="0" y="0"/>
                    </a:moveTo>
                    <a:lnTo>
                      <a:pt x="16" y="0"/>
                    </a:lnTo>
                    <a:lnTo>
                      <a:pt x="16" y="27"/>
                    </a:lnTo>
                    <a:lnTo>
                      <a:pt x="16" y="29"/>
                    </a:lnTo>
                    <a:lnTo>
                      <a:pt x="14" y="30"/>
                    </a:lnTo>
                    <a:lnTo>
                      <a:pt x="14" y="32"/>
                    </a:lnTo>
                    <a:lnTo>
                      <a:pt x="12" y="34"/>
                    </a:lnTo>
                    <a:lnTo>
                      <a:pt x="8" y="34"/>
                    </a:lnTo>
                    <a:lnTo>
                      <a:pt x="6" y="34"/>
                    </a:lnTo>
                    <a:lnTo>
                      <a:pt x="3" y="34"/>
                    </a:lnTo>
                    <a:lnTo>
                      <a:pt x="2" y="32"/>
                    </a:lnTo>
                    <a:lnTo>
                      <a:pt x="0" y="30"/>
                    </a:lnTo>
                    <a:lnTo>
                      <a:pt x="0" y="29"/>
                    </a:lnTo>
                    <a:lnTo>
                      <a:pt x="0" y="27"/>
                    </a:lnTo>
                    <a:lnTo>
                      <a:pt x="0" y="4"/>
                    </a:lnTo>
                    <a:lnTo>
                      <a:pt x="0" y="0"/>
                    </a:lnTo>
                  </a:path>
                </a:pathLst>
              </a:custGeom>
              <a:solidFill>
                <a:srgbClr val="FFEA00"/>
              </a:solidFill>
              <a:ln w="9525" cap="rnd">
                <a:noFill/>
                <a:round/>
                <a:headEnd/>
                <a:tailEnd/>
              </a:ln>
            </p:spPr>
            <p:txBody>
              <a:bodyPr/>
              <a:lstStyle/>
              <a:p>
                <a:endParaRPr lang="en-US"/>
              </a:p>
            </p:txBody>
          </p:sp>
          <p:sp>
            <p:nvSpPr>
              <p:cNvPr id="6267" name="Freeform 249"/>
              <p:cNvSpPr>
                <a:spLocks/>
              </p:cNvSpPr>
              <p:nvPr/>
            </p:nvSpPr>
            <p:spPr bwMode="auto">
              <a:xfrm>
                <a:off x="2799" y="2736"/>
                <a:ext cx="17" cy="35"/>
              </a:xfrm>
              <a:custGeom>
                <a:avLst/>
                <a:gdLst>
                  <a:gd name="T0" fmla="*/ 0 w 17"/>
                  <a:gd name="T1" fmla="*/ 0 h 35"/>
                  <a:gd name="T2" fmla="*/ 16 w 17"/>
                  <a:gd name="T3" fmla="*/ 0 h 35"/>
                  <a:gd name="T4" fmla="*/ 16 w 17"/>
                  <a:gd name="T5" fmla="*/ 27 h 35"/>
                  <a:gd name="T6" fmla="*/ 16 w 17"/>
                  <a:gd name="T7" fmla="*/ 29 h 35"/>
                  <a:gd name="T8" fmla="*/ 14 w 17"/>
                  <a:gd name="T9" fmla="*/ 31 h 35"/>
                  <a:gd name="T10" fmla="*/ 12 w 17"/>
                  <a:gd name="T11" fmla="*/ 32 h 35"/>
                  <a:gd name="T12" fmla="*/ 10 w 17"/>
                  <a:gd name="T13" fmla="*/ 34 h 35"/>
                  <a:gd name="T14" fmla="*/ 9 w 17"/>
                  <a:gd name="T15" fmla="*/ 34 h 35"/>
                  <a:gd name="T16" fmla="*/ 6 w 17"/>
                  <a:gd name="T17" fmla="*/ 34 h 35"/>
                  <a:gd name="T18" fmla="*/ 4 w 17"/>
                  <a:gd name="T19" fmla="*/ 34 h 35"/>
                  <a:gd name="T20" fmla="*/ 3 w 17"/>
                  <a:gd name="T21" fmla="*/ 32 h 35"/>
                  <a:gd name="T22" fmla="*/ 1 w 17"/>
                  <a:gd name="T23" fmla="*/ 32 h 35"/>
                  <a:gd name="T24" fmla="*/ 1 w 17"/>
                  <a:gd name="T25" fmla="*/ 31 h 35"/>
                  <a:gd name="T26" fmla="*/ 0 w 17"/>
                  <a:gd name="T27" fmla="*/ 29 h 35"/>
                  <a:gd name="T28" fmla="*/ 0 w 17"/>
                  <a:gd name="T29" fmla="*/ 27 h 35"/>
                  <a:gd name="T30" fmla="*/ 0 w 17"/>
                  <a:gd name="T31" fmla="*/ 4 h 35"/>
                  <a:gd name="T32" fmla="*/ 0 w 1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5"/>
                  <a:gd name="T53" fmla="*/ 17 w 1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5">
                    <a:moveTo>
                      <a:pt x="0" y="0"/>
                    </a:moveTo>
                    <a:lnTo>
                      <a:pt x="16" y="0"/>
                    </a:lnTo>
                    <a:lnTo>
                      <a:pt x="16" y="27"/>
                    </a:lnTo>
                    <a:lnTo>
                      <a:pt x="16" y="29"/>
                    </a:lnTo>
                    <a:lnTo>
                      <a:pt x="14" y="31"/>
                    </a:lnTo>
                    <a:lnTo>
                      <a:pt x="12" y="32"/>
                    </a:lnTo>
                    <a:lnTo>
                      <a:pt x="10" y="34"/>
                    </a:lnTo>
                    <a:lnTo>
                      <a:pt x="9" y="34"/>
                    </a:lnTo>
                    <a:lnTo>
                      <a:pt x="6" y="34"/>
                    </a:lnTo>
                    <a:lnTo>
                      <a:pt x="4" y="34"/>
                    </a:lnTo>
                    <a:lnTo>
                      <a:pt x="3" y="32"/>
                    </a:lnTo>
                    <a:lnTo>
                      <a:pt x="1" y="32"/>
                    </a:lnTo>
                    <a:lnTo>
                      <a:pt x="1" y="31"/>
                    </a:lnTo>
                    <a:lnTo>
                      <a:pt x="0" y="29"/>
                    </a:lnTo>
                    <a:lnTo>
                      <a:pt x="0" y="27"/>
                    </a:lnTo>
                    <a:lnTo>
                      <a:pt x="0" y="4"/>
                    </a:lnTo>
                    <a:lnTo>
                      <a:pt x="0" y="0"/>
                    </a:lnTo>
                  </a:path>
                </a:pathLst>
              </a:custGeom>
              <a:solidFill>
                <a:srgbClr val="FFEA00"/>
              </a:solidFill>
              <a:ln w="9525" cap="rnd">
                <a:noFill/>
                <a:round/>
                <a:headEnd/>
                <a:tailEnd/>
              </a:ln>
            </p:spPr>
            <p:txBody>
              <a:bodyPr/>
              <a:lstStyle/>
              <a:p>
                <a:endParaRPr lang="en-US"/>
              </a:p>
            </p:txBody>
          </p:sp>
          <p:sp>
            <p:nvSpPr>
              <p:cNvPr id="6268" name="Freeform 250"/>
              <p:cNvSpPr>
                <a:spLocks/>
              </p:cNvSpPr>
              <p:nvPr/>
            </p:nvSpPr>
            <p:spPr bwMode="auto">
              <a:xfrm>
                <a:off x="2916" y="2658"/>
                <a:ext cx="67" cy="114"/>
              </a:xfrm>
              <a:custGeom>
                <a:avLst/>
                <a:gdLst>
                  <a:gd name="T0" fmla="*/ 66 w 67"/>
                  <a:gd name="T1" fmla="*/ 62 h 114"/>
                  <a:gd name="T2" fmla="*/ 66 w 67"/>
                  <a:gd name="T3" fmla="*/ 35 h 114"/>
                  <a:gd name="T4" fmla="*/ 63 w 67"/>
                  <a:gd name="T5" fmla="*/ 30 h 114"/>
                  <a:gd name="T6" fmla="*/ 59 w 67"/>
                  <a:gd name="T7" fmla="*/ 26 h 114"/>
                  <a:gd name="T8" fmla="*/ 51 w 67"/>
                  <a:gd name="T9" fmla="*/ 22 h 114"/>
                  <a:gd name="T10" fmla="*/ 45 w 67"/>
                  <a:gd name="T11" fmla="*/ 18 h 114"/>
                  <a:gd name="T12" fmla="*/ 40 w 67"/>
                  <a:gd name="T13" fmla="*/ 18 h 114"/>
                  <a:gd name="T14" fmla="*/ 40 w 67"/>
                  <a:gd name="T15" fmla="*/ 3 h 114"/>
                  <a:gd name="T16" fmla="*/ 42 w 67"/>
                  <a:gd name="T17" fmla="*/ 3 h 114"/>
                  <a:gd name="T18" fmla="*/ 42 w 67"/>
                  <a:gd name="T19" fmla="*/ 0 h 114"/>
                  <a:gd name="T20" fmla="*/ 23 w 67"/>
                  <a:gd name="T21" fmla="*/ 0 h 114"/>
                  <a:gd name="T22" fmla="*/ 23 w 67"/>
                  <a:gd name="T23" fmla="*/ 3 h 114"/>
                  <a:gd name="T24" fmla="*/ 25 w 67"/>
                  <a:gd name="T25" fmla="*/ 3 h 114"/>
                  <a:gd name="T26" fmla="*/ 25 w 67"/>
                  <a:gd name="T27" fmla="*/ 18 h 114"/>
                  <a:gd name="T28" fmla="*/ 15 w 67"/>
                  <a:gd name="T29" fmla="*/ 20 h 114"/>
                  <a:gd name="T30" fmla="*/ 9 w 67"/>
                  <a:gd name="T31" fmla="*/ 23 h 114"/>
                  <a:gd name="T32" fmla="*/ 6 w 67"/>
                  <a:gd name="T33" fmla="*/ 27 h 114"/>
                  <a:gd name="T34" fmla="*/ 2 w 67"/>
                  <a:gd name="T35" fmla="*/ 28 h 114"/>
                  <a:gd name="T36" fmla="*/ 1 w 67"/>
                  <a:gd name="T37" fmla="*/ 33 h 114"/>
                  <a:gd name="T38" fmla="*/ 0 w 67"/>
                  <a:gd name="T39" fmla="*/ 37 h 114"/>
                  <a:gd name="T40" fmla="*/ 0 w 67"/>
                  <a:gd name="T41" fmla="*/ 113 h 114"/>
                  <a:gd name="T42" fmla="*/ 66 w 67"/>
                  <a:gd name="T43" fmla="*/ 113 h 114"/>
                  <a:gd name="T44" fmla="*/ 66 w 67"/>
                  <a:gd name="T45" fmla="*/ 62 h 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114"/>
                  <a:gd name="T71" fmla="*/ 67 w 67"/>
                  <a:gd name="T72" fmla="*/ 114 h 1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114">
                    <a:moveTo>
                      <a:pt x="66" y="62"/>
                    </a:moveTo>
                    <a:lnTo>
                      <a:pt x="66" y="35"/>
                    </a:lnTo>
                    <a:lnTo>
                      <a:pt x="63" y="30"/>
                    </a:lnTo>
                    <a:lnTo>
                      <a:pt x="59" y="26"/>
                    </a:lnTo>
                    <a:lnTo>
                      <a:pt x="51" y="22"/>
                    </a:lnTo>
                    <a:lnTo>
                      <a:pt x="45" y="18"/>
                    </a:lnTo>
                    <a:lnTo>
                      <a:pt x="40" y="18"/>
                    </a:lnTo>
                    <a:lnTo>
                      <a:pt x="40" y="3"/>
                    </a:lnTo>
                    <a:lnTo>
                      <a:pt x="42" y="3"/>
                    </a:lnTo>
                    <a:lnTo>
                      <a:pt x="42" y="0"/>
                    </a:lnTo>
                    <a:lnTo>
                      <a:pt x="23" y="0"/>
                    </a:lnTo>
                    <a:lnTo>
                      <a:pt x="23" y="3"/>
                    </a:lnTo>
                    <a:lnTo>
                      <a:pt x="25" y="3"/>
                    </a:lnTo>
                    <a:lnTo>
                      <a:pt x="25" y="18"/>
                    </a:lnTo>
                    <a:lnTo>
                      <a:pt x="15" y="20"/>
                    </a:lnTo>
                    <a:lnTo>
                      <a:pt x="9" y="23"/>
                    </a:lnTo>
                    <a:lnTo>
                      <a:pt x="6" y="27"/>
                    </a:lnTo>
                    <a:lnTo>
                      <a:pt x="2" y="28"/>
                    </a:lnTo>
                    <a:lnTo>
                      <a:pt x="1" y="33"/>
                    </a:lnTo>
                    <a:lnTo>
                      <a:pt x="0" y="37"/>
                    </a:lnTo>
                    <a:lnTo>
                      <a:pt x="0" y="113"/>
                    </a:lnTo>
                    <a:lnTo>
                      <a:pt x="66" y="113"/>
                    </a:lnTo>
                    <a:lnTo>
                      <a:pt x="66" y="62"/>
                    </a:lnTo>
                  </a:path>
                </a:pathLst>
              </a:custGeom>
              <a:solidFill>
                <a:srgbClr val="FFFFFF"/>
              </a:solidFill>
              <a:ln w="9525" cap="rnd">
                <a:noFill/>
                <a:round/>
                <a:headEnd/>
                <a:tailEnd/>
              </a:ln>
            </p:spPr>
            <p:txBody>
              <a:bodyPr/>
              <a:lstStyle/>
              <a:p>
                <a:endParaRPr lang="en-US"/>
              </a:p>
            </p:txBody>
          </p:sp>
          <p:sp>
            <p:nvSpPr>
              <p:cNvPr id="6269" name="Freeform 251"/>
              <p:cNvSpPr>
                <a:spLocks/>
              </p:cNvSpPr>
              <p:nvPr/>
            </p:nvSpPr>
            <p:spPr bwMode="auto">
              <a:xfrm>
                <a:off x="2905" y="2654"/>
                <a:ext cx="59" cy="27"/>
              </a:xfrm>
              <a:custGeom>
                <a:avLst/>
                <a:gdLst>
                  <a:gd name="T0" fmla="*/ 7 w 59"/>
                  <a:gd name="T1" fmla="*/ 4 h 27"/>
                  <a:gd name="T2" fmla="*/ 3 w 59"/>
                  <a:gd name="T3" fmla="*/ 4 h 27"/>
                  <a:gd name="T4" fmla="*/ 0 w 59"/>
                  <a:gd name="T5" fmla="*/ 6 h 27"/>
                  <a:gd name="T6" fmla="*/ 0 w 59"/>
                  <a:gd name="T7" fmla="*/ 9 h 27"/>
                  <a:gd name="T8" fmla="*/ 0 w 59"/>
                  <a:gd name="T9" fmla="*/ 13 h 27"/>
                  <a:gd name="T10" fmla="*/ 0 w 59"/>
                  <a:gd name="T11" fmla="*/ 16 h 27"/>
                  <a:gd name="T12" fmla="*/ 2 w 59"/>
                  <a:gd name="T13" fmla="*/ 18 h 27"/>
                  <a:gd name="T14" fmla="*/ 5 w 59"/>
                  <a:gd name="T15" fmla="*/ 19 h 27"/>
                  <a:gd name="T16" fmla="*/ 7 w 59"/>
                  <a:gd name="T17" fmla="*/ 19 h 27"/>
                  <a:gd name="T18" fmla="*/ 7 w 59"/>
                  <a:gd name="T19" fmla="*/ 26 h 27"/>
                  <a:gd name="T20" fmla="*/ 25 w 59"/>
                  <a:gd name="T21" fmla="*/ 26 h 27"/>
                  <a:gd name="T22" fmla="*/ 25 w 59"/>
                  <a:gd name="T23" fmla="*/ 15 h 27"/>
                  <a:gd name="T24" fmla="*/ 58 w 59"/>
                  <a:gd name="T25" fmla="*/ 15 h 27"/>
                  <a:gd name="T26" fmla="*/ 58 w 59"/>
                  <a:gd name="T27" fmla="*/ 11 h 27"/>
                  <a:gd name="T28" fmla="*/ 25 w 59"/>
                  <a:gd name="T29" fmla="*/ 11 h 27"/>
                  <a:gd name="T30" fmla="*/ 25 w 59"/>
                  <a:gd name="T31" fmla="*/ 0 h 27"/>
                  <a:gd name="T32" fmla="*/ 7 w 59"/>
                  <a:gd name="T33" fmla="*/ 0 h 27"/>
                  <a:gd name="T34" fmla="*/ 7 w 59"/>
                  <a:gd name="T35" fmla="*/ 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27"/>
                  <a:gd name="T56" fmla="*/ 59 w 59"/>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27">
                    <a:moveTo>
                      <a:pt x="7" y="4"/>
                    </a:moveTo>
                    <a:lnTo>
                      <a:pt x="3" y="4"/>
                    </a:lnTo>
                    <a:lnTo>
                      <a:pt x="0" y="6"/>
                    </a:lnTo>
                    <a:lnTo>
                      <a:pt x="0" y="9"/>
                    </a:lnTo>
                    <a:lnTo>
                      <a:pt x="0" y="13"/>
                    </a:lnTo>
                    <a:lnTo>
                      <a:pt x="0" y="16"/>
                    </a:lnTo>
                    <a:lnTo>
                      <a:pt x="2" y="18"/>
                    </a:lnTo>
                    <a:lnTo>
                      <a:pt x="5" y="19"/>
                    </a:lnTo>
                    <a:lnTo>
                      <a:pt x="7" y="19"/>
                    </a:lnTo>
                    <a:lnTo>
                      <a:pt x="7" y="26"/>
                    </a:lnTo>
                    <a:lnTo>
                      <a:pt x="25" y="26"/>
                    </a:lnTo>
                    <a:lnTo>
                      <a:pt x="25" y="15"/>
                    </a:lnTo>
                    <a:lnTo>
                      <a:pt x="58" y="15"/>
                    </a:lnTo>
                    <a:lnTo>
                      <a:pt x="58" y="11"/>
                    </a:lnTo>
                    <a:lnTo>
                      <a:pt x="25" y="11"/>
                    </a:lnTo>
                    <a:lnTo>
                      <a:pt x="25" y="0"/>
                    </a:lnTo>
                    <a:lnTo>
                      <a:pt x="7" y="0"/>
                    </a:lnTo>
                    <a:lnTo>
                      <a:pt x="7" y="4"/>
                    </a:lnTo>
                  </a:path>
                </a:pathLst>
              </a:custGeom>
              <a:solidFill>
                <a:srgbClr val="FFFFFF"/>
              </a:solidFill>
              <a:ln w="9525" cap="rnd">
                <a:noFill/>
                <a:round/>
                <a:headEnd/>
                <a:tailEnd/>
              </a:ln>
            </p:spPr>
            <p:txBody>
              <a:bodyPr/>
              <a:lstStyle/>
              <a:p>
                <a:endParaRPr lang="en-US"/>
              </a:p>
            </p:txBody>
          </p:sp>
          <p:sp>
            <p:nvSpPr>
              <p:cNvPr id="6270" name="Freeform 252"/>
              <p:cNvSpPr>
                <a:spLocks/>
              </p:cNvSpPr>
              <p:nvPr/>
            </p:nvSpPr>
            <p:spPr bwMode="auto">
              <a:xfrm>
                <a:off x="2923" y="2676"/>
                <a:ext cx="30" cy="40"/>
              </a:xfrm>
              <a:custGeom>
                <a:avLst/>
                <a:gdLst>
                  <a:gd name="T0" fmla="*/ 9 w 30"/>
                  <a:gd name="T1" fmla="*/ 39 h 40"/>
                  <a:gd name="T2" fmla="*/ 9 w 30"/>
                  <a:gd name="T3" fmla="*/ 24 h 40"/>
                  <a:gd name="T4" fmla="*/ 11 w 30"/>
                  <a:gd name="T5" fmla="*/ 16 h 40"/>
                  <a:gd name="T6" fmla="*/ 16 w 30"/>
                  <a:gd name="T7" fmla="*/ 9 h 40"/>
                  <a:gd name="T8" fmla="*/ 22 w 30"/>
                  <a:gd name="T9" fmla="*/ 4 h 40"/>
                  <a:gd name="T10" fmla="*/ 29 w 30"/>
                  <a:gd name="T11" fmla="*/ 0 h 40"/>
                  <a:gd name="T12" fmla="*/ 19 w 30"/>
                  <a:gd name="T13" fmla="*/ 1 h 40"/>
                  <a:gd name="T14" fmla="*/ 13 w 30"/>
                  <a:gd name="T15" fmla="*/ 4 h 40"/>
                  <a:gd name="T16" fmla="*/ 6 w 30"/>
                  <a:gd name="T17" fmla="*/ 8 h 40"/>
                  <a:gd name="T18" fmla="*/ 2 w 30"/>
                  <a:gd name="T19" fmla="*/ 13 h 40"/>
                  <a:gd name="T20" fmla="*/ 0 w 30"/>
                  <a:gd name="T21" fmla="*/ 19 h 40"/>
                  <a:gd name="T22" fmla="*/ 0 w 30"/>
                  <a:gd name="T23" fmla="*/ 24 h 40"/>
                  <a:gd name="T24" fmla="*/ 0 w 30"/>
                  <a:gd name="T25" fmla="*/ 39 h 40"/>
                  <a:gd name="T26" fmla="*/ 9 w 30"/>
                  <a:gd name="T27" fmla="*/ 39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0"/>
                  <a:gd name="T44" fmla="*/ 30 w 3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0">
                    <a:moveTo>
                      <a:pt x="9" y="39"/>
                    </a:moveTo>
                    <a:lnTo>
                      <a:pt x="9" y="24"/>
                    </a:lnTo>
                    <a:lnTo>
                      <a:pt x="11" y="16"/>
                    </a:lnTo>
                    <a:lnTo>
                      <a:pt x="16" y="9"/>
                    </a:lnTo>
                    <a:lnTo>
                      <a:pt x="22" y="4"/>
                    </a:lnTo>
                    <a:lnTo>
                      <a:pt x="29" y="0"/>
                    </a:lnTo>
                    <a:lnTo>
                      <a:pt x="19" y="1"/>
                    </a:lnTo>
                    <a:lnTo>
                      <a:pt x="13" y="4"/>
                    </a:lnTo>
                    <a:lnTo>
                      <a:pt x="6" y="8"/>
                    </a:lnTo>
                    <a:lnTo>
                      <a:pt x="2" y="13"/>
                    </a:lnTo>
                    <a:lnTo>
                      <a:pt x="0" y="19"/>
                    </a:lnTo>
                    <a:lnTo>
                      <a:pt x="0" y="24"/>
                    </a:lnTo>
                    <a:lnTo>
                      <a:pt x="0" y="39"/>
                    </a:lnTo>
                    <a:lnTo>
                      <a:pt x="9" y="39"/>
                    </a:lnTo>
                  </a:path>
                </a:pathLst>
              </a:custGeom>
              <a:solidFill>
                <a:srgbClr val="00EAFF"/>
              </a:solidFill>
              <a:ln w="9525" cap="rnd">
                <a:noFill/>
                <a:round/>
                <a:headEnd/>
                <a:tailEnd/>
              </a:ln>
            </p:spPr>
            <p:txBody>
              <a:bodyPr/>
              <a:lstStyle/>
              <a:p>
                <a:endParaRPr lang="en-US"/>
              </a:p>
            </p:txBody>
          </p:sp>
          <p:sp>
            <p:nvSpPr>
              <p:cNvPr id="6271" name="Freeform 253"/>
              <p:cNvSpPr>
                <a:spLocks/>
              </p:cNvSpPr>
              <p:nvPr/>
            </p:nvSpPr>
            <p:spPr bwMode="auto">
              <a:xfrm>
                <a:off x="2916" y="2715"/>
                <a:ext cx="67" cy="66"/>
              </a:xfrm>
              <a:custGeom>
                <a:avLst/>
                <a:gdLst>
                  <a:gd name="T0" fmla="*/ 0 w 67"/>
                  <a:gd name="T1" fmla="*/ 3 h 66"/>
                  <a:gd name="T2" fmla="*/ 2 w 67"/>
                  <a:gd name="T3" fmla="*/ 2 h 66"/>
                  <a:gd name="T4" fmla="*/ 6 w 67"/>
                  <a:gd name="T5" fmla="*/ 0 h 66"/>
                  <a:gd name="T6" fmla="*/ 13 w 67"/>
                  <a:gd name="T7" fmla="*/ 0 h 66"/>
                  <a:gd name="T8" fmla="*/ 25 w 67"/>
                  <a:gd name="T9" fmla="*/ 0 h 66"/>
                  <a:gd name="T10" fmla="*/ 42 w 67"/>
                  <a:gd name="T11" fmla="*/ 0 h 66"/>
                  <a:gd name="T12" fmla="*/ 51 w 67"/>
                  <a:gd name="T13" fmla="*/ 0 h 66"/>
                  <a:gd name="T14" fmla="*/ 59 w 67"/>
                  <a:gd name="T15" fmla="*/ 0 h 66"/>
                  <a:gd name="T16" fmla="*/ 63 w 67"/>
                  <a:gd name="T17" fmla="*/ 2 h 66"/>
                  <a:gd name="T18" fmla="*/ 66 w 67"/>
                  <a:gd name="T19" fmla="*/ 2 h 66"/>
                  <a:gd name="T20" fmla="*/ 66 w 67"/>
                  <a:gd name="T21" fmla="*/ 3 h 66"/>
                  <a:gd name="T22" fmla="*/ 66 w 67"/>
                  <a:gd name="T23" fmla="*/ 55 h 66"/>
                  <a:gd name="T24" fmla="*/ 66 w 67"/>
                  <a:gd name="T25" fmla="*/ 57 h 66"/>
                  <a:gd name="T26" fmla="*/ 63 w 67"/>
                  <a:gd name="T27" fmla="*/ 59 h 66"/>
                  <a:gd name="T28" fmla="*/ 58 w 67"/>
                  <a:gd name="T29" fmla="*/ 60 h 66"/>
                  <a:gd name="T30" fmla="*/ 51 w 67"/>
                  <a:gd name="T31" fmla="*/ 64 h 66"/>
                  <a:gd name="T32" fmla="*/ 38 w 67"/>
                  <a:gd name="T33" fmla="*/ 65 h 66"/>
                  <a:gd name="T34" fmla="*/ 26 w 67"/>
                  <a:gd name="T35" fmla="*/ 65 h 66"/>
                  <a:gd name="T36" fmla="*/ 13 w 67"/>
                  <a:gd name="T37" fmla="*/ 64 h 66"/>
                  <a:gd name="T38" fmla="*/ 6 w 67"/>
                  <a:gd name="T39" fmla="*/ 60 h 66"/>
                  <a:gd name="T40" fmla="*/ 2 w 67"/>
                  <a:gd name="T41" fmla="*/ 59 h 66"/>
                  <a:gd name="T42" fmla="*/ 1 w 67"/>
                  <a:gd name="T43" fmla="*/ 57 h 66"/>
                  <a:gd name="T44" fmla="*/ 0 w 67"/>
                  <a:gd name="T45" fmla="*/ 57 h 66"/>
                  <a:gd name="T46" fmla="*/ 0 w 67"/>
                  <a:gd name="T47" fmla="*/ 3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
                  <a:gd name="T73" fmla="*/ 0 h 66"/>
                  <a:gd name="T74" fmla="*/ 67 w 67"/>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 h="66">
                    <a:moveTo>
                      <a:pt x="0" y="3"/>
                    </a:moveTo>
                    <a:lnTo>
                      <a:pt x="2" y="2"/>
                    </a:lnTo>
                    <a:lnTo>
                      <a:pt x="6" y="0"/>
                    </a:lnTo>
                    <a:lnTo>
                      <a:pt x="13" y="0"/>
                    </a:lnTo>
                    <a:lnTo>
                      <a:pt x="25" y="0"/>
                    </a:lnTo>
                    <a:lnTo>
                      <a:pt x="42" y="0"/>
                    </a:lnTo>
                    <a:lnTo>
                      <a:pt x="51" y="0"/>
                    </a:lnTo>
                    <a:lnTo>
                      <a:pt x="59" y="0"/>
                    </a:lnTo>
                    <a:lnTo>
                      <a:pt x="63" y="2"/>
                    </a:lnTo>
                    <a:lnTo>
                      <a:pt x="66" y="2"/>
                    </a:lnTo>
                    <a:lnTo>
                      <a:pt x="66" y="3"/>
                    </a:lnTo>
                    <a:lnTo>
                      <a:pt x="66" y="55"/>
                    </a:lnTo>
                    <a:lnTo>
                      <a:pt x="66" y="57"/>
                    </a:lnTo>
                    <a:lnTo>
                      <a:pt x="63" y="59"/>
                    </a:lnTo>
                    <a:lnTo>
                      <a:pt x="58" y="60"/>
                    </a:lnTo>
                    <a:lnTo>
                      <a:pt x="51" y="64"/>
                    </a:lnTo>
                    <a:lnTo>
                      <a:pt x="38" y="65"/>
                    </a:lnTo>
                    <a:lnTo>
                      <a:pt x="26" y="65"/>
                    </a:lnTo>
                    <a:lnTo>
                      <a:pt x="13" y="64"/>
                    </a:lnTo>
                    <a:lnTo>
                      <a:pt x="6" y="60"/>
                    </a:lnTo>
                    <a:lnTo>
                      <a:pt x="2" y="59"/>
                    </a:lnTo>
                    <a:lnTo>
                      <a:pt x="1" y="57"/>
                    </a:lnTo>
                    <a:lnTo>
                      <a:pt x="0" y="57"/>
                    </a:lnTo>
                    <a:lnTo>
                      <a:pt x="0" y="3"/>
                    </a:lnTo>
                  </a:path>
                </a:pathLst>
              </a:custGeom>
              <a:solidFill>
                <a:srgbClr val="FF0000"/>
              </a:solidFill>
              <a:ln w="9525" cap="rnd">
                <a:noFill/>
                <a:round/>
                <a:headEnd/>
                <a:tailEnd/>
              </a:ln>
            </p:spPr>
            <p:txBody>
              <a:bodyPr/>
              <a:lstStyle/>
              <a:p>
                <a:endParaRPr lang="en-US"/>
              </a:p>
            </p:txBody>
          </p:sp>
          <p:sp>
            <p:nvSpPr>
              <p:cNvPr id="6272" name="Freeform 254"/>
              <p:cNvSpPr>
                <a:spLocks/>
              </p:cNvSpPr>
              <p:nvPr/>
            </p:nvSpPr>
            <p:spPr bwMode="auto">
              <a:xfrm>
                <a:off x="2922" y="2715"/>
                <a:ext cx="34" cy="17"/>
              </a:xfrm>
              <a:custGeom>
                <a:avLst/>
                <a:gdLst>
                  <a:gd name="T0" fmla="*/ 33 w 34"/>
                  <a:gd name="T1" fmla="*/ 0 h 17"/>
                  <a:gd name="T2" fmla="*/ 27 w 34"/>
                  <a:gd name="T3" fmla="*/ 1 h 17"/>
                  <a:gd name="T4" fmla="*/ 25 w 34"/>
                  <a:gd name="T5" fmla="*/ 5 h 17"/>
                  <a:gd name="T6" fmla="*/ 25 w 34"/>
                  <a:gd name="T7" fmla="*/ 8 h 17"/>
                  <a:gd name="T8" fmla="*/ 27 w 34"/>
                  <a:gd name="T9" fmla="*/ 12 h 17"/>
                  <a:gd name="T10" fmla="*/ 30 w 34"/>
                  <a:gd name="T11" fmla="*/ 16 h 17"/>
                  <a:gd name="T12" fmla="*/ 17 w 34"/>
                  <a:gd name="T13" fmla="*/ 16 h 17"/>
                  <a:gd name="T14" fmla="*/ 4 w 34"/>
                  <a:gd name="T15" fmla="*/ 12 h 17"/>
                  <a:gd name="T16" fmla="*/ 0 w 34"/>
                  <a:gd name="T17" fmla="*/ 8 h 17"/>
                  <a:gd name="T18" fmla="*/ 0 w 34"/>
                  <a:gd name="T19" fmla="*/ 5 h 17"/>
                  <a:gd name="T20" fmla="*/ 2 w 34"/>
                  <a:gd name="T21" fmla="*/ 1 h 17"/>
                  <a:gd name="T22" fmla="*/ 15 w 34"/>
                  <a:gd name="T23" fmla="*/ 1 h 17"/>
                  <a:gd name="T24" fmla="*/ 33 w 34"/>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7"/>
                  <a:gd name="T41" fmla="*/ 34 w 3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7">
                    <a:moveTo>
                      <a:pt x="33" y="0"/>
                    </a:moveTo>
                    <a:lnTo>
                      <a:pt x="27" y="1"/>
                    </a:lnTo>
                    <a:lnTo>
                      <a:pt x="25" y="5"/>
                    </a:lnTo>
                    <a:lnTo>
                      <a:pt x="25" y="8"/>
                    </a:lnTo>
                    <a:lnTo>
                      <a:pt x="27" y="12"/>
                    </a:lnTo>
                    <a:lnTo>
                      <a:pt x="30" y="16"/>
                    </a:lnTo>
                    <a:lnTo>
                      <a:pt x="17" y="16"/>
                    </a:lnTo>
                    <a:lnTo>
                      <a:pt x="4" y="12"/>
                    </a:lnTo>
                    <a:lnTo>
                      <a:pt x="0" y="8"/>
                    </a:lnTo>
                    <a:lnTo>
                      <a:pt x="0" y="5"/>
                    </a:lnTo>
                    <a:lnTo>
                      <a:pt x="2" y="1"/>
                    </a:lnTo>
                    <a:lnTo>
                      <a:pt x="15" y="1"/>
                    </a:lnTo>
                    <a:lnTo>
                      <a:pt x="33" y="0"/>
                    </a:lnTo>
                  </a:path>
                </a:pathLst>
              </a:custGeom>
              <a:solidFill>
                <a:srgbClr val="70230C"/>
              </a:solidFill>
              <a:ln w="9525" cap="rnd">
                <a:noFill/>
                <a:round/>
                <a:headEnd/>
                <a:tailEnd/>
              </a:ln>
            </p:spPr>
            <p:txBody>
              <a:bodyPr/>
              <a:lstStyle/>
              <a:p>
                <a:endParaRPr lang="en-US"/>
              </a:p>
            </p:txBody>
          </p:sp>
          <p:sp>
            <p:nvSpPr>
              <p:cNvPr id="6273" name="Freeform 255"/>
              <p:cNvSpPr>
                <a:spLocks/>
              </p:cNvSpPr>
              <p:nvPr/>
            </p:nvSpPr>
            <p:spPr bwMode="auto">
              <a:xfrm>
                <a:off x="2959" y="2723"/>
                <a:ext cx="18" cy="55"/>
              </a:xfrm>
              <a:custGeom>
                <a:avLst/>
                <a:gdLst>
                  <a:gd name="T0" fmla="*/ 13 w 18"/>
                  <a:gd name="T1" fmla="*/ 0 h 55"/>
                  <a:gd name="T2" fmla="*/ 0 w 18"/>
                  <a:gd name="T3" fmla="*/ 4 h 55"/>
                  <a:gd name="T4" fmla="*/ 2 w 18"/>
                  <a:gd name="T5" fmla="*/ 9 h 55"/>
                  <a:gd name="T6" fmla="*/ 0 w 18"/>
                  <a:gd name="T7" fmla="*/ 15 h 55"/>
                  <a:gd name="T8" fmla="*/ 6 w 18"/>
                  <a:gd name="T9" fmla="*/ 17 h 55"/>
                  <a:gd name="T10" fmla="*/ 3 w 18"/>
                  <a:gd name="T11" fmla="*/ 22 h 55"/>
                  <a:gd name="T12" fmla="*/ 3 w 18"/>
                  <a:gd name="T13" fmla="*/ 54 h 55"/>
                  <a:gd name="T14" fmla="*/ 6 w 18"/>
                  <a:gd name="T15" fmla="*/ 54 h 55"/>
                  <a:gd name="T16" fmla="*/ 9 w 18"/>
                  <a:gd name="T17" fmla="*/ 52 h 55"/>
                  <a:gd name="T18" fmla="*/ 9 w 18"/>
                  <a:gd name="T19" fmla="*/ 23 h 55"/>
                  <a:gd name="T20" fmla="*/ 17 w 18"/>
                  <a:gd name="T21" fmla="*/ 15 h 55"/>
                  <a:gd name="T22" fmla="*/ 12 w 18"/>
                  <a:gd name="T23" fmla="*/ 12 h 55"/>
                  <a:gd name="T24" fmla="*/ 17 w 18"/>
                  <a:gd name="T25" fmla="*/ 7 h 55"/>
                  <a:gd name="T26" fmla="*/ 12 w 18"/>
                  <a:gd name="T27" fmla="*/ 4 h 55"/>
                  <a:gd name="T28" fmla="*/ 13 w 18"/>
                  <a:gd name="T29" fmla="*/ 0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55"/>
                  <a:gd name="T47" fmla="*/ 18 w 18"/>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55">
                    <a:moveTo>
                      <a:pt x="13" y="0"/>
                    </a:moveTo>
                    <a:lnTo>
                      <a:pt x="0" y="4"/>
                    </a:lnTo>
                    <a:lnTo>
                      <a:pt x="2" y="9"/>
                    </a:lnTo>
                    <a:lnTo>
                      <a:pt x="0" y="15"/>
                    </a:lnTo>
                    <a:lnTo>
                      <a:pt x="6" y="17"/>
                    </a:lnTo>
                    <a:lnTo>
                      <a:pt x="3" y="22"/>
                    </a:lnTo>
                    <a:lnTo>
                      <a:pt x="3" y="54"/>
                    </a:lnTo>
                    <a:lnTo>
                      <a:pt x="6" y="54"/>
                    </a:lnTo>
                    <a:lnTo>
                      <a:pt x="9" y="52"/>
                    </a:lnTo>
                    <a:lnTo>
                      <a:pt x="9" y="23"/>
                    </a:lnTo>
                    <a:lnTo>
                      <a:pt x="17" y="15"/>
                    </a:lnTo>
                    <a:lnTo>
                      <a:pt x="12" y="12"/>
                    </a:lnTo>
                    <a:lnTo>
                      <a:pt x="17" y="7"/>
                    </a:lnTo>
                    <a:lnTo>
                      <a:pt x="12" y="4"/>
                    </a:lnTo>
                    <a:lnTo>
                      <a:pt x="13" y="0"/>
                    </a:lnTo>
                  </a:path>
                </a:pathLst>
              </a:custGeom>
              <a:solidFill>
                <a:srgbClr val="70230C"/>
              </a:solidFill>
              <a:ln w="9525" cap="rnd">
                <a:noFill/>
                <a:round/>
                <a:headEnd/>
                <a:tailEnd/>
              </a:ln>
            </p:spPr>
            <p:txBody>
              <a:bodyPr/>
              <a:lstStyle/>
              <a:p>
                <a:endParaRPr lang="en-US"/>
              </a:p>
            </p:txBody>
          </p:sp>
          <p:sp>
            <p:nvSpPr>
              <p:cNvPr id="6274" name="Freeform 256"/>
              <p:cNvSpPr>
                <a:spLocks/>
              </p:cNvSpPr>
              <p:nvPr/>
            </p:nvSpPr>
            <p:spPr bwMode="auto">
              <a:xfrm>
                <a:off x="2941" y="2765"/>
                <a:ext cx="39" cy="17"/>
              </a:xfrm>
              <a:custGeom>
                <a:avLst/>
                <a:gdLst>
                  <a:gd name="T0" fmla="*/ 1 w 39"/>
                  <a:gd name="T1" fmla="*/ 8 h 17"/>
                  <a:gd name="T2" fmla="*/ 10 w 39"/>
                  <a:gd name="T3" fmla="*/ 8 h 17"/>
                  <a:gd name="T4" fmla="*/ 21 w 39"/>
                  <a:gd name="T5" fmla="*/ 8 h 17"/>
                  <a:gd name="T6" fmla="*/ 29 w 39"/>
                  <a:gd name="T7" fmla="*/ 12 h 17"/>
                  <a:gd name="T8" fmla="*/ 34 w 39"/>
                  <a:gd name="T9" fmla="*/ 16 h 17"/>
                  <a:gd name="T10" fmla="*/ 38 w 39"/>
                  <a:gd name="T11" fmla="*/ 12 h 17"/>
                  <a:gd name="T12" fmla="*/ 31 w 39"/>
                  <a:gd name="T13" fmla="*/ 8 h 17"/>
                  <a:gd name="T14" fmla="*/ 24 w 39"/>
                  <a:gd name="T15" fmla="*/ 4 h 17"/>
                  <a:gd name="T16" fmla="*/ 18 w 39"/>
                  <a:gd name="T17" fmla="*/ 0 h 17"/>
                  <a:gd name="T18" fmla="*/ 10 w 39"/>
                  <a:gd name="T19" fmla="*/ 0 h 17"/>
                  <a:gd name="T20" fmla="*/ 2 w 39"/>
                  <a:gd name="T21" fmla="*/ 0 h 17"/>
                  <a:gd name="T22" fmla="*/ 0 w 39"/>
                  <a:gd name="T23" fmla="*/ 0 h 17"/>
                  <a:gd name="T24" fmla="*/ 1 w 39"/>
                  <a:gd name="T25" fmla="*/ 8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7"/>
                  <a:gd name="T41" fmla="*/ 39 w 3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7">
                    <a:moveTo>
                      <a:pt x="1" y="8"/>
                    </a:moveTo>
                    <a:lnTo>
                      <a:pt x="10" y="8"/>
                    </a:lnTo>
                    <a:lnTo>
                      <a:pt x="21" y="8"/>
                    </a:lnTo>
                    <a:lnTo>
                      <a:pt x="29" y="12"/>
                    </a:lnTo>
                    <a:lnTo>
                      <a:pt x="34" y="16"/>
                    </a:lnTo>
                    <a:lnTo>
                      <a:pt x="38" y="12"/>
                    </a:lnTo>
                    <a:lnTo>
                      <a:pt x="31" y="8"/>
                    </a:lnTo>
                    <a:lnTo>
                      <a:pt x="24" y="4"/>
                    </a:lnTo>
                    <a:lnTo>
                      <a:pt x="18" y="0"/>
                    </a:lnTo>
                    <a:lnTo>
                      <a:pt x="10" y="0"/>
                    </a:lnTo>
                    <a:lnTo>
                      <a:pt x="2" y="0"/>
                    </a:lnTo>
                    <a:lnTo>
                      <a:pt x="0" y="0"/>
                    </a:lnTo>
                    <a:lnTo>
                      <a:pt x="1" y="8"/>
                    </a:lnTo>
                  </a:path>
                </a:pathLst>
              </a:custGeom>
              <a:solidFill>
                <a:srgbClr val="70230C"/>
              </a:solidFill>
              <a:ln w="9525" cap="rnd">
                <a:noFill/>
                <a:round/>
                <a:headEnd/>
                <a:tailEnd/>
              </a:ln>
            </p:spPr>
            <p:txBody>
              <a:bodyPr/>
              <a:lstStyle/>
              <a:p>
                <a:endParaRPr lang="en-US"/>
              </a:p>
            </p:txBody>
          </p:sp>
          <p:sp>
            <p:nvSpPr>
              <p:cNvPr id="6275" name="Freeform 257"/>
              <p:cNvSpPr>
                <a:spLocks/>
              </p:cNvSpPr>
              <p:nvPr/>
            </p:nvSpPr>
            <p:spPr bwMode="auto">
              <a:xfrm>
                <a:off x="2923" y="2720"/>
                <a:ext cx="17" cy="58"/>
              </a:xfrm>
              <a:custGeom>
                <a:avLst/>
                <a:gdLst>
                  <a:gd name="T0" fmla="*/ 0 w 17"/>
                  <a:gd name="T1" fmla="*/ 0 h 58"/>
                  <a:gd name="T2" fmla="*/ 0 w 17"/>
                  <a:gd name="T3" fmla="*/ 54 h 58"/>
                  <a:gd name="T4" fmla="*/ 4 w 17"/>
                  <a:gd name="T5" fmla="*/ 55 h 58"/>
                  <a:gd name="T6" fmla="*/ 10 w 17"/>
                  <a:gd name="T7" fmla="*/ 57 h 58"/>
                  <a:gd name="T8" fmla="*/ 16 w 17"/>
                  <a:gd name="T9" fmla="*/ 57 h 58"/>
                  <a:gd name="T10" fmla="*/ 16 w 17"/>
                  <a:gd name="T11" fmla="*/ 0 h 58"/>
                  <a:gd name="T12" fmla="*/ 6 w 17"/>
                  <a:gd name="T13" fmla="*/ 0 h 58"/>
                  <a:gd name="T14" fmla="*/ 0 w 17"/>
                  <a:gd name="T15" fmla="*/ 0 h 58"/>
                  <a:gd name="T16" fmla="*/ 0 w 17"/>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8"/>
                  <a:gd name="T29" fmla="*/ 17 w 17"/>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8">
                    <a:moveTo>
                      <a:pt x="0" y="0"/>
                    </a:moveTo>
                    <a:lnTo>
                      <a:pt x="0" y="54"/>
                    </a:lnTo>
                    <a:lnTo>
                      <a:pt x="4" y="55"/>
                    </a:lnTo>
                    <a:lnTo>
                      <a:pt x="10" y="57"/>
                    </a:lnTo>
                    <a:lnTo>
                      <a:pt x="16" y="57"/>
                    </a:lnTo>
                    <a:lnTo>
                      <a:pt x="16" y="0"/>
                    </a:lnTo>
                    <a:lnTo>
                      <a:pt x="6" y="0"/>
                    </a:lnTo>
                    <a:lnTo>
                      <a:pt x="0" y="0"/>
                    </a:lnTo>
                  </a:path>
                </a:pathLst>
              </a:custGeom>
              <a:solidFill>
                <a:srgbClr val="70230C"/>
              </a:solidFill>
              <a:ln w="9525" cap="rnd">
                <a:noFill/>
                <a:round/>
                <a:headEnd/>
                <a:tailEnd/>
              </a:ln>
            </p:spPr>
            <p:txBody>
              <a:bodyPr/>
              <a:lstStyle/>
              <a:p>
                <a:endParaRPr lang="en-US"/>
              </a:p>
            </p:txBody>
          </p:sp>
          <p:sp>
            <p:nvSpPr>
              <p:cNvPr id="6276" name="Freeform 258"/>
              <p:cNvSpPr>
                <a:spLocks/>
              </p:cNvSpPr>
              <p:nvPr/>
            </p:nvSpPr>
            <p:spPr bwMode="auto">
              <a:xfrm>
                <a:off x="3016" y="2780"/>
                <a:ext cx="17" cy="76"/>
              </a:xfrm>
              <a:custGeom>
                <a:avLst/>
                <a:gdLst>
                  <a:gd name="T0" fmla="*/ 0 w 17"/>
                  <a:gd name="T1" fmla="*/ 0 h 76"/>
                  <a:gd name="T2" fmla="*/ 16 w 17"/>
                  <a:gd name="T3" fmla="*/ 0 h 76"/>
                  <a:gd name="T4" fmla="*/ 16 w 17"/>
                  <a:gd name="T5" fmla="*/ 75 h 76"/>
                  <a:gd name="T6" fmla="*/ 0 w 17"/>
                  <a:gd name="T7" fmla="*/ 75 h 76"/>
                  <a:gd name="T8" fmla="*/ 0 w 17"/>
                  <a:gd name="T9" fmla="*/ 0 h 76"/>
                  <a:gd name="T10" fmla="*/ 0 60000 65536"/>
                  <a:gd name="T11" fmla="*/ 0 60000 65536"/>
                  <a:gd name="T12" fmla="*/ 0 60000 65536"/>
                  <a:gd name="T13" fmla="*/ 0 60000 65536"/>
                  <a:gd name="T14" fmla="*/ 0 60000 65536"/>
                  <a:gd name="T15" fmla="*/ 0 w 17"/>
                  <a:gd name="T16" fmla="*/ 0 h 76"/>
                  <a:gd name="T17" fmla="*/ 17 w 17"/>
                  <a:gd name="T18" fmla="*/ 76 h 76"/>
                </a:gdLst>
                <a:ahLst/>
                <a:cxnLst>
                  <a:cxn ang="T10">
                    <a:pos x="T0" y="T1"/>
                  </a:cxn>
                  <a:cxn ang="T11">
                    <a:pos x="T2" y="T3"/>
                  </a:cxn>
                  <a:cxn ang="T12">
                    <a:pos x="T4" y="T5"/>
                  </a:cxn>
                  <a:cxn ang="T13">
                    <a:pos x="T6" y="T7"/>
                  </a:cxn>
                  <a:cxn ang="T14">
                    <a:pos x="T8" y="T9"/>
                  </a:cxn>
                </a:cxnLst>
                <a:rect l="T15" t="T16" r="T17" b="T18"/>
                <a:pathLst>
                  <a:path w="17" h="76">
                    <a:moveTo>
                      <a:pt x="0" y="0"/>
                    </a:moveTo>
                    <a:lnTo>
                      <a:pt x="16" y="0"/>
                    </a:lnTo>
                    <a:lnTo>
                      <a:pt x="16" y="75"/>
                    </a:lnTo>
                    <a:lnTo>
                      <a:pt x="0" y="75"/>
                    </a:lnTo>
                    <a:lnTo>
                      <a:pt x="0" y="0"/>
                    </a:lnTo>
                  </a:path>
                </a:pathLst>
              </a:custGeom>
              <a:solidFill>
                <a:srgbClr val="FFEA00"/>
              </a:solidFill>
              <a:ln w="9525" cap="rnd">
                <a:noFill/>
                <a:round/>
                <a:headEnd/>
                <a:tailEnd/>
              </a:ln>
            </p:spPr>
            <p:txBody>
              <a:bodyPr/>
              <a:lstStyle/>
              <a:p>
                <a:endParaRPr lang="en-US"/>
              </a:p>
            </p:txBody>
          </p:sp>
          <p:sp>
            <p:nvSpPr>
              <p:cNvPr id="6277" name="Freeform 259"/>
              <p:cNvSpPr>
                <a:spLocks/>
              </p:cNvSpPr>
              <p:nvPr/>
            </p:nvSpPr>
            <p:spPr bwMode="auto">
              <a:xfrm>
                <a:off x="2938" y="290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EAFF"/>
              </a:solidFill>
              <a:ln w="9525" cap="rnd">
                <a:noFill/>
                <a:round/>
                <a:headEnd/>
                <a:tailEnd/>
              </a:ln>
            </p:spPr>
            <p:txBody>
              <a:bodyPr/>
              <a:lstStyle/>
              <a:p>
                <a:endParaRPr lang="en-US"/>
              </a:p>
            </p:txBody>
          </p:sp>
          <p:sp>
            <p:nvSpPr>
              <p:cNvPr id="6278" name="Freeform 260"/>
              <p:cNvSpPr>
                <a:spLocks/>
              </p:cNvSpPr>
              <p:nvPr/>
            </p:nvSpPr>
            <p:spPr bwMode="auto">
              <a:xfrm>
                <a:off x="2959" y="2897"/>
                <a:ext cx="27" cy="20"/>
              </a:xfrm>
              <a:custGeom>
                <a:avLst/>
                <a:gdLst>
                  <a:gd name="T0" fmla="*/ 0 w 27"/>
                  <a:gd name="T1" fmla="*/ 19 h 20"/>
                  <a:gd name="T2" fmla="*/ 0 w 27"/>
                  <a:gd name="T3" fmla="*/ 19 h 20"/>
                  <a:gd name="T4" fmla="*/ 0 w 27"/>
                  <a:gd name="T5" fmla="*/ 19 h 20"/>
                  <a:gd name="T6" fmla="*/ 0 w 27"/>
                  <a:gd name="T7" fmla="*/ 19 h 20"/>
                  <a:gd name="T8" fmla="*/ 0 w 27"/>
                  <a:gd name="T9" fmla="*/ 17 h 20"/>
                  <a:gd name="T10" fmla="*/ 0 w 27"/>
                  <a:gd name="T11" fmla="*/ 0 h 20"/>
                  <a:gd name="T12" fmla="*/ 0 w 27"/>
                  <a:gd name="T13" fmla="*/ 0 h 20"/>
                  <a:gd name="T14" fmla="*/ 0 w 27"/>
                  <a:gd name="T15" fmla="*/ 0 h 20"/>
                  <a:gd name="T16" fmla="*/ 0 w 27"/>
                  <a:gd name="T17" fmla="*/ 0 h 20"/>
                  <a:gd name="T18" fmla="*/ 0 w 27"/>
                  <a:gd name="T19" fmla="*/ 0 h 20"/>
                  <a:gd name="T20" fmla="*/ 24 w 27"/>
                  <a:gd name="T21" fmla="*/ 0 h 20"/>
                  <a:gd name="T22" fmla="*/ 24 w 27"/>
                  <a:gd name="T23" fmla="*/ 0 h 20"/>
                  <a:gd name="T24" fmla="*/ 26 w 27"/>
                  <a:gd name="T25" fmla="*/ 0 h 20"/>
                  <a:gd name="T26" fmla="*/ 26 w 27"/>
                  <a:gd name="T27" fmla="*/ 0 h 20"/>
                  <a:gd name="T28" fmla="*/ 26 w 27"/>
                  <a:gd name="T29" fmla="*/ 0 h 20"/>
                  <a:gd name="T30" fmla="*/ 26 w 27"/>
                  <a:gd name="T31" fmla="*/ 2 h 20"/>
                  <a:gd name="T32" fmla="*/ 26 w 27"/>
                  <a:gd name="T33" fmla="*/ 2 h 20"/>
                  <a:gd name="T34" fmla="*/ 26 w 27"/>
                  <a:gd name="T35" fmla="*/ 4 h 20"/>
                  <a:gd name="T36" fmla="*/ 24 w 27"/>
                  <a:gd name="T37" fmla="*/ 4 h 20"/>
                  <a:gd name="T38" fmla="*/ 24 w 27"/>
                  <a:gd name="T39" fmla="*/ 4 h 20"/>
                  <a:gd name="T40" fmla="*/ 3 w 27"/>
                  <a:gd name="T41" fmla="*/ 4 h 20"/>
                  <a:gd name="T42" fmla="*/ 3 w 27"/>
                  <a:gd name="T43" fmla="*/ 14 h 20"/>
                  <a:gd name="T44" fmla="*/ 24 w 27"/>
                  <a:gd name="T45" fmla="*/ 14 h 20"/>
                  <a:gd name="T46" fmla="*/ 24 w 27"/>
                  <a:gd name="T47" fmla="*/ 14 h 20"/>
                  <a:gd name="T48" fmla="*/ 26 w 27"/>
                  <a:gd name="T49" fmla="*/ 16 h 20"/>
                  <a:gd name="T50" fmla="*/ 26 w 27"/>
                  <a:gd name="T51" fmla="*/ 16 h 20"/>
                  <a:gd name="T52" fmla="*/ 26 w 27"/>
                  <a:gd name="T53" fmla="*/ 17 h 20"/>
                  <a:gd name="T54" fmla="*/ 26 w 27"/>
                  <a:gd name="T55" fmla="*/ 17 h 20"/>
                  <a:gd name="T56" fmla="*/ 26 w 27"/>
                  <a:gd name="T57" fmla="*/ 19 h 20"/>
                  <a:gd name="T58" fmla="*/ 26 w 27"/>
                  <a:gd name="T59" fmla="*/ 19 h 20"/>
                  <a:gd name="T60" fmla="*/ 24 w 27"/>
                  <a:gd name="T61" fmla="*/ 19 h 20"/>
                  <a:gd name="T62" fmla="*/ 24 w 27"/>
                  <a:gd name="T63" fmla="*/ 19 h 20"/>
                  <a:gd name="T64" fmla="*/ 0 w 27"/>
                  <a:gd name="T65" fmla="*/ 19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0"/>
                  <a:gd name="T101" fmla="*/ 27 w 27"/>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0">
                    <a:moveTo>
                      <a:pt x="0" y="19"/>
                    </a:moveTo>
                    <a:lnTo>
                      <a:pt x="0" y="19"/>
                    </a:lnTo>
                    <a:lnTo>
                      <a:pt x="0" y="17"/>
                    </a:lnTo>
                    <a:lnTo>
                      <a:pt x="0" y="0"/>
                    </a:lnTo>
                    <a:lnTo>
                      <a:pt x="24" y="0"/>
                    </a:lnTo>
                    <a:lnTo>
                      <a:pt x="26" y="0"/>
                    </a:lnTo>
                    <a:lnTo>
                      <a:pt x="26" y="2"/>
                    </a:lnTo>
                    <a:lnTo>
                      <a:pt x="26" y="4"/>
                    </a:lnTo>
                    <a:lnTo>
                      <a:pt x="24" y="4"/>
                    </a:lnTo>
                    <a:lnTo>
                      <a:pt x="3" y="4"/>
                    </a:lnTo>
                    <a:lnTo>
                      <a:pt x="3" y="14"/>
                    </a:lnTo>
                    <a:lnTo>
                      <a:pt x="24" y="14"/>
                    </a:lnTo>
                    <a:lnTo>
                      <a:pt x="26" y="16"/>
                    </a:lnTo>
                    <a:lnTo>
                      <a:pt x="26" y="17"/>
                    </a:lnTo>
                    <a:lnTo>
                      <a:pt x="26" y="19"/>
                    </a:lnTo>
                    <a:lnTo>
                      <a:pt x="24" y="19"/>
                    </a:lnTo>
                    <a:lnTo>
                      <a:pt x="0" y="19"/>
                    </a:lnTo>
                  </a:path>
                </a:pathLst>
              </a:custGeom>
              <a:solidFill>
                <a:srgbClr val="FF0000"/>
              </a:solidFill>
              <a:ln w="9525" cap="rnd">
                <a:noFill/>
                <a:round/>
                <a:headEnd/>
                <a:tailEnd/>
              </a:ln>
            </p:spPr>
            <p:txBody>
              <a:bodyPr/>
              <a:lstStyle/>
              <a:p>
                <a:endParaRPr lang="en-US"/>
              </a:p>
            </p:txBody>
          </p:sp>
          <p:sp>
            <p:nvSpPr>
              <p:cNvPr id="6279" name="Freeform 261"/>
              <p:cNvSpPr>
                <a:spLocks/>
              </p:cNvSpPr>
              <p:nvPr/>
            </p:nvSpPr>
            <p:spPr bwMode="auto">
              <a:xfrm>
                <a:off x="2770" y="271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EAFF"/>
              </a:solidFill>
              <a:ln w="9525" cap="rnd">
                <a:noFill/>
                <a:round/>
                <a:headEnd/>
                <a:tailEnd/>
              </a:ln>
            </p:spPr>
            <p:txBody>
              <a:bodyPr/>
              <a:lstStyle/>
              <a:p>
                <a:endParaRPr lang="en-US"/>
              </a:p>
            </p:txBody>
          </p:sp>
          <p:sp>
            <p:nvSpPr>
              <p:cNvPr id="6280" name="Freeform 262"/>
              <p:cNvSpPr>
                <a:spLocks/>
              </p:cNvSpPr>
              <p:nvPr/>
            </p:nvSpPr>
            <p:spPr bwMode="auto">
              <a:xfrm>
                <a:off x="2792" y="2711"/>
                <a:ext cx="28" cy="20"/>
              </a:xfrm>
              <a:custGeom>
                <a:avLst/>
                <a:gdLst>
                  <a:gd name="T0" fmla="*/ 2 w 28"/>
                  <a:gd name="T1" fmla="*/ 19 h 20"/>
                  <a:gd name="T2" fmla="*/ 0 w 28"/>
                  <a:gd name="T3" fmla="*/ 19 h 20"/>
                  <a:gd name="T4" fmla="*/ 0 w 28"/>
                  <a:gd name="T5" fmla="*/ 19 h 20"/>
                  <a:gd name="T6" fmla="*/ 0 w 28"/>
                  <a:gd name="T7" fmla="*/ 17 h 20"/>
                  <a:gd name="T8" fmla="*/ 0 w 28"/>
                  <a:gd name="T9" fmla="*/ 17 h 20"/>
                  <a:gd name="T10" fmla="*/ 0 w 28"/>
                  <a:gd name="T11" fmla="*/ 1 h 20"/>
                  <a:gd name="T12" fmla="*/ 0 w 28"/>
                  <a:gd name="T13" fmla="*/ 1 h 20"/>
                  <a:gd name="T14" fmla="*/ 0 w 28"/>
                  <a:gd name="T15" fmla="*/ 0 h 20"/>
                  <a:gd name="T16" fmla="*/ 0 w 28"/>
                  <a:gd name="T17" fmla="*/ 0 h 20"/>
                  <a:gd name="T18" fmla="*/ 2 w 28"/>
                  <a:gd name="T19" fmla="*/ 0 h 20"/>
                  <a:gd name="T20" fmla="*/ 23 w 28"/>
                  <a:gd name="T21" fmla="*/ 0 h 20"/>
                  <a:gd name="T22" fmla="*/ 24 w 28"/>
                  <a:gd name="T23" fmla="*/ 0 h 20"/>
                  <a:gd name="T24" fmla="*/ 27 w 28"/>
                  <a:gd name="T25" fmla="*/ 0 h 20"/>
                  <a:gd name="T26" fmla="*/ 27 w 28"/>
                  <a:gd name="T27" fmla="*/ 1 h 20"/>
                  <a:gd name="T28" fmla="*/ 27 w 28"/>
                  <a:gd name="T29" fmla="*/ 1 h 20"/>
                  <a:gd name="T30" fmla="*/ 27 w 28"/>
                  <a:gd name="T31" fmla="*/ 2 h 20"/>
                  <a:gd name="T32" fmla="*/ 27 w 28"/>
                  <a:gd name="T33" fmla="*/ 2 h 20"/>
                  <a:gd name="T34" fmla="*/ 27 w 28"/>
                  <a:gd name="T35" fmla="*/ 2 h 20"/>
                  <a:gd name="T36" fmla="*/ 24 w 28"/>
                  <a:gd name="T37" fmla="*/ 4 h 20"/>
                  <a:gd name="T38" fmla="*/ 23 w 28"/>
                  <a:gd name="T39" fmla="*/ 4 h 20"/>
                  <a:gd name="T40" fmla="*/ 5 w 28"/>
                  <a:gd name="T41" fmla="*/ 4 h 20"/>
                  <a:gd name="T42" fmla="*/ 5 w 28"/>
                  <a:gd name="T43" fmla="*/ 14 h 20"/>
                  <a:gd name="T44" fmla="*/ 23 w 28"/>
                  <a:gd name="T45" fmla="*/ 14 h 20"/>
                  <a:gd name="T46" fmla="*/ 24 w 28"/>
                  <a:gd name="T47" fmla="*/ 16 h 20"/>
                  <a:gd name="T48" fmla="*/ 27 w 28"/>
                  <a:gd name="T49" fmla="*/ 16 h 20"/>
                  <a:gd name="T50" fmla="*/ 27 w 28"/>
                  <a:gd name="T51" fmla="*/ 16 h 20"/>
                  <a:gd name="T52" fmla="*/ 27 w 28"/>
                  <a:gd name="T53" fmla="*/ 17 h 20"/>
                  <a:gd name="T54" fmla="*/ 27 w 28"/>
                  <a:gd name="T55" fmla="*/ 17 h 20"/>
                  <a:gd name="T56" fmla="*/ 27 w 28"/>
                  <a:gd name="T57" fmla="*/ 17 h 20"/>
                  <a:gd name="T58" fmla="*/ 27 w 28"/>
                  <a:gd name="T59" fmla="*/ 19 h 20"/>
                  <a:gd name="T60" fmla="*/ 24 w 28"/>
                  <a:gd name="T61" fmla="*/ 19 h 20"/>
                  <a:gd name="T62" fmla="*/ 23 w 28"/>
                  <a:gd name="T63" fmla="*/ 19 h 20"/>
                  <a:gd name="T64" fmla="*/ 2 w 28"/>
                  <a:gd name="T65" fmla="*/ 19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0"/>
                  <a:gd name="T101" fmla="*/ 28 w 2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0">
                    <a:moveTo>
                      <a:pt x="2" y="19"/>
                    </a:moveTo>
                    <a:lnTo>
                      <a:pt x="0" y="19"/>
                    </a:lnTo>
                    <a:lnTo>
                      <a:pt x="0" y="17"/>
                    </a:lnTo>
                    <a:lnTo>
                      <a:pt x="0" y="1"/>
                    </a:lnTo>
                    <a:lnTo>
                      <a:pt x="0" y="0"/>
                    </a:lnTo>
                    <a:lnTo>
                      <a:pt x="2" y="0"/>
                    </a:lnTo>
                    <a:lnTo>
                      <a:pt x="23" y="0"/>
                    </a:lnTo>
                    <a:lnTo>
                      <a:pt x="24" y="0"/>
                    </a:lnTo>
                    <a:lnTo>
                      <a:pt x="27" y="0"/>
                    </a:lnTo>
                    <a:lnTo>
                      <a:pt x="27" y="1"/>
                    </a:lnTo>
                    <a:lnTo>
                      <a:pt x="27" y="2"/>
                    </a:lnTo>
                    <a:lnTo>
                      <a:pt x="24" y="4"/>
                    </a:lnTo>
                    <a:lnTo>
                      <a:pt x="23" y="4"/>
                    </a:lnTo>
                    <a:lnTo>
                      <a:pt x="5" y="4"/>
                    </a:lnTo>
                    <a:lnTo>
                      <a:pt x="5" y="14"/>
                    </a:lnTo>
                    <a:lnTo>
                      <a:pt x="23" y="14"/>
                    </a:lnTo>
                    <a:lnTo>
                      <a:pt x="24" y="16"/>
                    </a:lnTo>
                    <a:lnTo>
                      <a:pt x="27" y="16"/>
                    </a:lnTo>
                    <a:lnTo>
                      <a:pt x="27" y="17"/>
                    </a:lnTo>
                    <a:lnTo>
                      <a:pt x="27" y="19"/>
                    </a:lnTo>
                    <a:lnTo>
                      <a:pt x="24" y="19"/>
                    </a:lnTo>
                    <a:lnTo>
                      <a:pt x="23" y="19"/>
                    </a:lnTo>
                    <a:lnTo>
                      <a:pt x="2" y="19"/>
                    </a:lnTo>
                  </a:path>
                </a:pathLst>
              </a:custGeom>
              <a:solidFill>
                <a:srgbClr val="FF0000"/>
              </a:solidFill>
              <a:ln w="9525" cap="rnd">
                <a:noFill/>
                <a:round/>
                <a:headEnd/>
                <a:tailEnd/>
              </a:ln>
            </p:spPr>
            <p:txBody>
              <a:bodyPr/>
              <a:lstStyle/>
              <a:p>
                <a:endParaRPr lang="en-US"/>
              </a:p>
            </p:txBody>
          </p:sp>
          <p:sp>
            <p:nvSpPr>
              <p:cNvPr id="6281" name="Freeform 263"/>
              <p:cNvSpPr>
                <a:spLocks/>
              </p:cNvSpPr>
              <p:nvPr/>
            </p:nvSpPr>
            <p:spPr bwMode="auto">
              <a:xfrm>
                <a:off x="2961" y="279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EAFF"/>
              </a:solidFill>
              <a:ln w="9525" cap="rnd">
                <a:noFill/>
                <a:round/>
                <a:headEnd/>
                <a:tailEnd/>
              </a:ln>
            </p:spPr>
            <p:txBody>
              <a:bodyPr/>
              <a:lstStyle/>
              <a:p>
                <a:endParaRPr lang="en-US"/>
              </a:p>
            </p:txBody>
          </p:sp>
          <p:sp>
            <p:nvSpPr>
              <p:cNvPr id="6282" name="Freeform 264"/>
              <p:cNvSpPr>
                <a:spLocks/>
              </p:cNvSpPr>
              <p:nvPr/>
            </p:nvSpPr>
            <p:spPr bwMode="auto">
              <a:xfrm>
                <a:off x="2996" y="2790"/>
                <a:ext cx="41" cy="29"/>
              </a:xfrm>
              <a:custGeom>
                <a:avLst/>
                <a:gdLst>
                  <a:gd name="T0" fmla="*/ 2 w 41"/>
                  <a:gd name="T1" fmla="*/ 28 h 29"/>
                  <a:gd name="T2" fmla="*/ 0 w 41"/>
                  <a:gd name="T3" fmla="*/ 28 h 29"/>
                  <a:gd name="T4" fmla="*/ 0 w 41"/>
                  <a:gd name="T5" fmla="*/ 28 h 29"/>
                  <a:gd name="T6" fmla="*/ 0 w 41"/>
                  <a:gd name="T7" fmla="*/ 27 h 29"/>
                  <a:gd name="T8" fmla="*/ 0 w 41"/>
                  <a:gd name="T9" fmla="*/ 25 h 29"/>
                  <a:gd name="T10" fmla="*/ 0 w 41"/>
                  <a:gd name="T11" fmla="*/ 0 h 29"/>
                  <a:gd name="T12" fmla="*/ 0 w 41"/>
                  <a:gd name="T13" fmla="*/ 0 h 29"/>
                  <a:gd name="T14" fmla="*/ 0 w 41"/>
                  <a:gd name="T15" fmla="*/ 0 h 29"/>
                  <a:gd name="T16" fmla="*/ 0 w 41"/>
                  <a:gd name="T17" fmla="*/ 0 h 29"/>
                  <a:gd name="T18" fmla="*/ 2 w 41"/>
                  <a:gd name="T19" fmla="*/ 0 h 29"/>
                  <a:gd name="T20" fmla="*/ 36 w 41"/>
                  <a:gd name="T21" fmla="*/ 0 h 29"/>
                  <a:gd name="T22" fmla="*/ 36 w 41"/>
                  <a:gd name="T23" fmla="*/ 0 h 29"/>
                  <a:gd name="T24" fmla="*/ 38 w 41"/>
                  <a:gd name="T25" fmla="*/ 0 h 29"/>
                  <a:gd name="T26" fmla="*/ 40 w 41"/>
                  <a:gd name="T27" fmla="*/ 0 h 29"/>
                  <a:gd name="T28" fmla="*/ 40 w 41"/>
                  <a:gd name="T29" fmla="*/ 0 h 29"/>
                  <a:gd name="T30" fmla="*/ 40 w 41"/>
                  <a:gd name="T31" fmla="*/ 2 h 29"/>
                  <a:gd name="T32" fmla="*/ 40 w 41"/>
                  <a:gd name="T33" fmla="*/ 3 h 29"/>
                  <a:gd name="T34" fmla="*/ 38 w 41"/>
                  <a:gd name="T35" fmla="*/ 3 h 29"/>
                  <a:gd name="T36" fmla="*/ 36 w 41"/>
                  <a:gd name="T37" fmla="*/ 5 h 29"/>
                  <a:gd name="T38" fmla="*/ 36 w 41"/>
                  <a:gd name="T39" fmla="*/ 5 h 29"/>
                  <a:gd name="T40" fmla="*/ 5 w 41"/>
                  <a:gd name="T41" fmla="*/ 5 h 29"/>
                  <a:gd name="T42" fmla="*/ 5 w 41"/>
                  <a:gd name="T43" fmla="*/ 22 h 29"/>
                  <a:gd name="T44" fmla="*/ 36 w 41"/>
                  <a:gd name="T45" fmla="*/ 22 h 29"/>
                  <a:gd name="T46" fmla="*/ 36 w 41"/>
                  <a:gd name="T47" fmla="*/ 22 h 29"/>
                  <a:gd name="T48" fmla="*/ 38 w 41"/>
                  <a:gd name="T49" fmla="*/ 22 h 29"/>
                  <a:gd name="T50" fmla="*/ 40 w 41"/>
                  <a:gd name="T51" fmla="*/ 24 h 29"/>
                  <a:gd name="T52" fmla="*/ 40 w 41"/>
                  <a:gd name="T53" fmla="*/ 25 h 29"/>
                  <a:gd name="T54" fmla="*/ 40 w 41"/>
                  <a:gd name="T55" fmla="*/ 25 h 29"/>
                  <a:gd name="T56" fmla="*/ 40 w 41"/>
                  <a:gd name="T57" fmla="*/ 27 h 29"/>
                  <a:gd name="T58" fmla="*/ 38 w 41"/>
                  <a:gd name="T59" fmla="*/ 28 h 29"/>
                  <a:gd name="T60" fmla="*/ 36 w 41"/>
                  <a:gd name="T61" fmla="*/ 28 h 29"/>
                  <a:gd name="T62" fmla="*/ 36 w 41"/>
                  <a:gd name="T63" fmla="*/ 28 h 29"/>
                  <a:gd name="T64" fmla="*/ 2 w 41"/>
                  <a:gd name="T65" fmla="*/ 28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29"/>
                  <a:gd name="T101" fmla="*/ 41 w 4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29">
                    <a:moveTo>
                      <a:pt x="2" y="28"/>
                    </a:moveTo>
                    <a:lnTo>
                      <a:pt x="0" y="28"/>
                    </a:lnTo>
                    <a:lnTo>
                      <a:pt x="0" y="27"/>
                    </a:lnTo>
                    <a:lnTo>
                      <a:pt x="0" y="25"/>
                    </a:lnTo>
                    <a:lnTo>
                      <a:pt x="0" y="0"/>
                    </a:lnTo>
                    <a:lnTo>
                      <a:pt x="2" y="0"/>
                    </a:lnTo>
                    <a:lnTo>
                      <a:pt x="36" y="0"/>
                    </a:lnTo>
                    <a:lnTo>
                      <a:pt x="38" y="0"/>
                    </a:lnTo>
                    <a:lnTo>
                      <a:pt x="40" y="0"/>
                    </a:lnTo>
                    <a:lnTo>
                      <a:pt x="40" y="2"/>
                    </a:lnTo>
                    <a:lnTo>
                      <a:pt x="40" y="3"/>
                    </a:lnTo>
                    <a:lnTo>
                      <a:pt x="38" y="3"/>
                    </a:lnTo>
                    <a:lnTo>
                      <a:pt x="36" y="5"/>
                    </a:lnTo>
                    <a:lnTo>
                      <a:pt x="5" y="5"/>
                    </a:lnTo>
                    <a:lnTo>
                      <a:pt x="5" y="22"/>
                    </a:lnTo>
                    <a:lnTo>
                      <a:pt x="36" y="22"/>
                    </a:lnTo>
                    <a:lnTo>
                      <a:pt x="38" y="22"/>
                    </a:lnTo>
                    <a:lnTo>
                      <a:pt x="40" y="24"/>
                    </a:lnTo>
                    <a:lnTo>
                      <a:pt x="40" y="25"/>
                    </a:lnTo>
                    <a:lnTo>
                      <a:pt x="40" y="27"/>
                    </a:lnTo>
                    <a:lnTo>
                      <a:pt x="38" y="28"/>
                    </a:lnTo>
                    <a:lnTo>
                      <a:pt x="36" y="28"/>
                    </a:lnTo>
                    <a:lnTo>
                      <a:pt x="2" y="28"/>
                    </a:lnTo>
                  </a:path>
                </a:pathLst>
              </a:custGeom>
              <a:solidFill>
                <a:srgbClr val="FF0000"/>
              </a:solidFill>
              <a:ln w="9525" cap="rnd">
                <a:noFill/>
                <a:round/>
                <a:headEnd/>
                <a:tailEnd/>
              </a:ln>
            </p:spPr>
            <p:txBody>
              <a:bodyPr/>
              <a:lstStyle/>
              <a:p>
                <a:endParaRPr lang="en-US"/>
              </a:p>
            </p:txBody>
          </p:sp>
          <p:sp>
            <p:nvSpPr>
              <p:cNvPr id="6283" name="Freeform 265"/>
              <p:cNvSpPr>
                <a:spLocks/>
              </p:cNvSpPr>
              <p:nvPr/>
            </p:nvSpPr>
            <p:spPr bwMode="auto">
              <a:xfrm>
                <a:off x="3257" y="2685"/>
                <a:ext cx="21" cy="17"/>
              </a:xfrm>
              <a:custGeom>
                <a:avLst/>
                <a:gdLst>
                  <a:gd name="T0" fmla="*/ 0 w 21"/>
                  <a:gd name="T1" fmla="*/ 0 h 17"/>
                  <a:gd name="T2" fmla="*/ 20 w 21"/>
                  <a:gd name="T3" fmla="*/ 16 h 17"/>
                  <a:gd name="T4" fmla="*/ 20 w 21"/>
                  <a:gd name="T5" fmla="*/ 12 h 17"/>
                  <a:gd name="T6" fmla="*/ 7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20" y="16"/>
                    </a:lnTo>
                    <a:lnTo>
                      <a:pt x="20" y="12"/>
                    </a:lnTo>
                    <a:lnTo>
                      <a:pt x="7" y="0"/>
                    </a:lnTo>
                    <a:lnTo>
                      <a:pt x="0" y="0"/>
                    </a:lnTo>
                  </a:path>
                </a:pathLst>
              </a:custGeom>
              <a:solidFill>
                <a:srgbClr val="000000"/>
              </a:solidFill>
              <a:ln w="9525" cap="rnd">
                <a:noFill/>
                <a:round/>
                <a:headEnd/>
                <a:tailEnd/>
              </a:ln>
            </p:spPr>
            <p:txBody>
              <a:bodyPr/>
              <a:lstStyle/>
              <a:p>
                <a:endParaRPr lang="en-US"/>
              </a:p>
            </p:txBody>
          </p:sp>
          <p:sp>
            <p:nvSpPr>
              <p:cNvPr id="6284" name="Freeform 266"/>
              <p:cNvSpPr>
                <a:spLocks/>
              </p:cNvSpPr>
              <p:nvPr/>
            </p:nvSpPr>
            <p:spPr bwMode="auto">
              <a:xfrm>
                <a:off x="3249" y="2675"/>
                <a:ext cx="35" cy="18"/>
              </a:xfrm>
              <a:custGeom>
                <a:avLst/>
                <a:gdLst>
                  <a:gd name="T0" fmla="*/ 22 w 35"/>
                  <a:gd name="T1" fmla="*/ 9 h 18"/>
                  <a:gd name="T2" fmla="*/ 29 w 35"/>
                  <a:gd name="T3" fmla="*/ 9 h 18"/>
                  <a:gd name="T4" fmla="*/ 21 w 35"/>
                  <a:gd name="T5" fmla="*/ 4 h 18"/>
                  <a:gd name="T6" fmla="*/ 17 w 35"/>
                  <a:gd name="T7" fmla="*/ 4 h 18"/>
                  <a:gd name="T8" fmla="*/ 13 w 35"/>
                  <a:gd name="T9" fmla="*/ 2 h 18"/>
                  <a:gd name="T10" fmla="*/ 8 w 35"/>
                  <a:gd name="T11" fmla="*/ 2 h 18"/>
                  <a:gd name="T12" fmla="*/ 5 w 35"/>
                  <a:gd name="T13" fmla="*/ 4 h 18"/>
                  <a:gd name="T14" fmla="*/ 8 w 35"/>
                  <a:gd name="T15" fmla="*/ 5 h 18"/>
                  <a:gd name="T16" fmla="*/ 4 w 35"/>
                  <a:gd name="T17" fmla="*/ 5 h 18"/>
                  <a:gd name="T18" fmla="*/ 4 w 35"/>
                  <a:gd name="T19" fmla="*/ 9 h 18"/>
                  <a:gd name="T20" fmla="*/ 0 w 35"/>
                  <a:gd name="T21" fmla="*/ 6 h 18"/>
                  <a:gd name="T22" fmla="*/ 4 w 35"/>
                  <a:gd name="T23" fmla="*/ 0 h 18"/>
                  <a:gd name="T24" fmla="*/ 13 w 35"/>
                  <a:gd name="T25" fmla="*/ 0 h 18"/>
                  <a:gd name="T26" fmla="*/ 26 w 35"/>
                  <a:gd name="T27" fmla="*/ 5 h 18"/>
                  <a:gd name="T28" fmla="*/ 29 w 35"/>
                  <a:gd name="T29" fmla="*/ 4 h 18"/>
                  <a:gd name="T30" fmla="*/ 34 w 35"/>
                  <a:gd name="T31" fmla="*/ 12 h 18"/>
                  <a:gd name="T32" fmla="*/ 30 w 35"/>
                  <a:gd name="T33" fmla="*/ 12 h 18"/>
                  <a:gd name="T34" fmla="*/ 34 w 35"/>
                  <a:gd name="T35" fmla="*/ 14 h 18"/>
                  <a:gd name="T36" fmla="*/ 30 w 35"/>
                  <a:gd name="T37" fmla="*/ 17 h 18"/>
                  <a:gd name="T38" fmla="*/ 27 w 35"/>
                  <a:gd name="T39" fmla="*/ 17 h 18"/>
                  <a:gd name="T40" fmla="*/ 30 w 35"/>
                  <a:gd name="T41" fmla="*/ 16 h 18"/>
                  <a:gd name="T42" fmla="*/ 22 w 35"/>
                  <a:gd name="T43" fmla="*/ 9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18"/>
                  <a:gd name="T68" fmla="*/ 35 w 35"/>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18">
                    <a:moveTo>
                      <a:pt x="22" y="9"/>
                    </a:moveTo>
                    <a:lnTo>
                      <a:pt x="29" y="9"/>
                    </a:lnTo>
                    <a:lnTo>
                      <a:pt x="21" y="4"/>
                    </a:lnTo>
                    <a:lnTo>
                      <a:pt x="17" y="4"/>
                    </a:lnTo>
                    <a:lnTo>
                      <a:pt x="13" y="2"/>
                    </a:lnTo>
                    <a:lnTo>
                      <a:pt x="8" y="2"/>
                    </a:lnTo>
                    <a:lnTo>
                      <a:pt x="5" y="4"/>
                    </a:lnTo>
                    <a:lnTo>
                      <a:pt x="8" y="5"/>
                    </a:lnTo>
                    <a:lnTo>
                      <a:pt x="4" y="5"/>
                    </a:lnTo>
                    <a:lnTo>
                      <a:pt x="4" y="9"/>
                    </a:lnTo>
                    <a:lnTo>
                      <a:pt x="0" y="6"/>
                    </a:lnTo>
                    <a:lnTo>
                      <a:pt x="4" y="0"/>
                    </a:lnTo>
                    <a:lnTo>
                      <a:pt x="13" y="0"/>
                    </a:lnTo>
                    <a:lnTo>
                      <a:pt x="26" y="5"/>
                    </a:lnTo>
                    <a:lnTo>
                      <a:pt x="29" y="4"/>
                    </a:lnTo>
                    <a:lnTo>
                      <a:pt x="34" y="12"/>
                    </a:lnTo>
                    <a:lnTo>
                      <a:pt x="30" y="12"/>
                    </a:lnTo>
                    <a:lnTo>
                      <a:pt x="34" y="14"/>
                    </a:lnTo>
                    <a:lnTo>
                      <a:pt x="30" y="17"/>
                    </a:lnTo>
                    <a:lnTo>
                      <a:pt x="27" y="17"/>
                    </a:lnTo>
                    <a:lnTo>
                      <a:pt x="30" y="16"/>
                    </a:lnTo>
                    <a:lnTo>
                      <a:pt x="22" y="9"/>
                    </a:lnTo>
                  </a:path>
                </a:pathLst>
              </a:custGeom>
              <a:solidFill>
                <a:srgbClr val="000000"/>
              </a:solidFill>
              <a:ln w="9525" cap="rnd">
                <a:noFill/>
                <a:round/>
                <a:headEnd/>
                <a:tailEnd/>
              </a:ln>
            </p:spPr>
            <p:txBody>
              <a:bodyPr/>
              <a:lstStyle/>
              <a:p>
                <a:endParaRPr lang="en-US"/>
              </a:p>
            </p:txBody>
          </p:sp>
          <p:sp>
            <p:nvSpPr>
              <p:cNvPr id="6285" name="Freeform 267"/>
              <p:cNvSpPr>
                <a:spLocks/>
              </p:cNvSpPr>
              <p:nvPr/>
            </p:nvSpPr>
            <p:spPr bwMode="auto">
              <a:xfrm>
                <a:off x="3249" y="2690"/>
                <a:ext cx="17" cy="17"/>
              </a:xfrm>
              <a:custGeom>
                <a:avLst/>
                <a:gdLst>
                  <a:gd name="T0" fmla="*/ 5 w 17"/>
                  <a:gd name="T1" fmla="*/ 0 h 17"/>
                  <a:gd name="T2" fmla="*/ 5 w 17"/>
                  <a:gd name="T3" fmla="*/ 10 h 17"/>
                  <a:gd name="T4" fmla="*/ 1 w 17"/>
                  <a:gd name="T5" fmla="*/ 13 h 17"/>
                  <a:gd name="T6" fmla="*/ 0 w 17"/>
                  <a:gd name="T7" fmla="*/ 16 h 17"/>
                  <a:gd name="T8" fmla="*/ 16 w 17"/>
                  <a:gd name="T9" fmla="*/ 16 h 17"/>
                  <a:gd name="T10" fmla="*/ 16 w 17"/>
                  <a:gd name="T11" fmla="*/ 13 h 17"/>
                  <a:gd name="T12" fmla="*/ 10 w 17"/>
                  <a:gd name="T13" fmla="*/ 10 h 17"/>
                  <a:gd name="T14" fmla="*/ 14 w 17"/>
                  <a:gd name="T15" fmla="*/ 0 h 17"/>
                  <a:gd name="T16" fmla="*/ 5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5" y="0"/>
                    </a:moveTo>
                    <a:lnTo>
                      <a:pt x="5" y="10"/>
                    </a:lnTo>
                    <a:lnTo>
                      <a:pt x="1" y="13"/>
                    </a:lnTo>
                    <a:lnTo>
                      <a:pt x="0" y="16"/>
                    </a:lnTo>
                    <a:lnTo>
                      <a:pt x="16" y="16"/>
                    </a:lnTo>
                    <a:lnTo>
                      <a:pt x="16" y="13"/>
                    </a:lnTo>
                    <a:lnTo>
                      <a:pt x="10" y="10"/>
                    </a:lnTo>
                    <a:lnTo>
                      <a:pt x="14" y="0"/>
                    </a:lnTo>
                    <a:lnTo>
                      <a:pt x="5" y="0"/>
                    </a:lnTo>
                  </a:path>
                </a:pathLst>
              </a:custGeom>
              <a:solidFill>
                <a:srgbClr val="000000"/>
              </a:solidFill>
              <a:ln w="9525" cap="rnd">
                <a:noFill/>
                <a:round/>
                <a:headEnd/>
                <a:tailEnd/>
              </a:ln>
            </p:spPr>
            <p:txBody>
              <a:bodyPr/>
              <a:lstStyle/>
              <a:p>
                <a:endParaRPr lang="en-US"/>
              </a:p>
            </p:txBody>
          </p:sp>
          <p:sp>
            <p:nvSpPr>
              <p:cNvPr id="6286" name="Freeform 268"/>
              <p:cNvSpPr>
                <a:spLocks/>
              </p:cNvSpPr>
              <p:nvPr/>
            </p:nvSpPr>
            <p:spPr bwMode="auto">
              <a:xfrm>
                <a:off x="3257" y="2691"/>
                <a:ext cx="17" cy="17"/>
              </a:xfrm>
              <a:custGeom>
                <a:avLst/>
                <a:gdLst>
                  <a:gd name="T0" fmla="*/ 0 w 17"/>
                  <a:gd name="T1" fmla="*/ 0 h 17"/>
                  <a:gd name="T2" fmla="*/ 8 w 17"/>
                  <a:gd name="T3" fmla="*/ 16 h 17"/>
                  <a:gd name="T4" fmla="*/ 8 w 17"/>
                  <a:gd name="T5" fmla="*/ 9 h 17"/>
                  <a:gd name="T6" fmla="*/ 16 w 17"/>
                  <a:gd name="T7" fmla="*/ 16 h 17"/>
                  <a:gd name="T8" fmla="*/ 6 w 17"/>
                  <a:gd name="T9" fmla="*/ 0 h 17"/>
                  <a:gd name="T10" fmla="*/ 6 w 17"/>
                  <a:gd name="T11" fmla="*/ 3 h 17"/>
                  <a:gd name="T12" fmla="*/ 0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16"/>
                    </a:lnTo>
                    <a:lnTo>
                      <a:pt x="8" y="9"/>
                    </a:lnTo>
                    <a:lnTo>
                      <a:pt x="16" y="16"/>
                    </a:lnTo>
                    <a:lnTo>
                      <a:pt x="6" y="0"/>
                    </a:lnTo>
                    <a:lnTo>
                      <a:pt x="6" y="3"/>
                    </a:lnTo>
                    <a:lnTo>
                      <a:pt x="0" y="0"/>
                    </a:lnTo>
                  </a:path>
                </a:pathLst>
              </a:custGeom>
              <a:solidFill>
                <a:srgbClr val="000000"/>
              </a:solidFill>
              <a:ln w="9525" cap="rnd">
                <a:noFill/>
                <a:round/>
                <a:headEnd/>
                <a:tailEnd/>
              </a:ln>
            </p:spPr>
            <p:txBody>
              <a:bodyPr/>
              <a:lstStyle/>
              <a:p>
                <a:endParaRPr lang="en-US"/>
              </a:p>
            </p:txBody>
          </p:sp>
          <p:sp>
            <p:nvSpPr>
              <p:cNvPr id="6287" name="Freeform 269"/>
              <p:cNvSpPr>
                <a:spLocks/>
              </p:cNvSpPr>
              <p:nvPr/>
            </p:nvSpPr>
            <p:spPr bwMode="auto">
              <a:xfrm>
                <a:off x="3224" y="2675"/>
                <a:ext cx="17" cy="20"/>
              </a:xfrm>
              <a:custGeom>
                <a:avLst/>
                <a:gdLst>
                  <a:gd name="T0" fmla="*/ 4 w 17"/>
                  <a:gd name="T1" fmla="*/ 17 h 20"/>
                  <a:gd name="T2" fmla="*/ 4 w 17"/>
                  <a:gd name="T3" fmla="*/ 13 h 20"/>
                  <a:gd name="T4" fmla="*/ 8 w 17"/>
                  <a:gd name="T5" fmla="*/ 13 h 20"/>
                  <a:gd name="T6" fmla="*/ 4 w 17"/>
                  <a:gd name="T7" fmla="*/ 12 h 20"/>
                  <a:gd name="T8" fmla="*/ 5 w 17"/>
                  <a:gd name="T9" fmla="*/ 10 h 20"/>
                  <a:gd name="T10" fmla="*/ 11 w 17"/>
                  <a:gd name="T11" fmla="*/ 13 h 20"/>
                  <a:gd name="T12" fmla="*/ 5 w 17"/>
                  <a:gd name="T13" fmla="*/ 9 h 20"/>
                  <a:gd name="T14" fmla="*/ 8 w 17"/>
                  <a:gd name="T15" fmla="*/ 5 h 20"/>
                  <a:gd name="T16" fmla="*/ 11 w 17"/>
                  <a:gd name="T17" fmla="*/ 6 h 20"/>
                  <a:gd name="T18" fmla="*/ 13 w 17"/>
                  <a:gd name="T19" fmla="*/ 7 h 20"/>
                  <a:gd name="T20" fmla="*/ 13 w 17"/>
                  <a:gd name="T21" fmla="*/ 10 h 20"/>
                  <a:gd name="T22" fmla="*/ 16 w 17"/>
                  <a:gd name="T23" fmla="*/ 9 h 20"/>
                  <a:gd name="T24" fmla="*/ 16 w 17"/>
                  <a:gd name="T25" fmla="*/ 5 h 20"/>
                  <a:gd name="T26" fmla="*/ 9 w 17"/>
                  <a:gd name="T27" fmla="*/ 0 h 20"/>
                  <a:gd name="T28" fmla="*/ 5 w 17"/>
                  <a:gd name="T29" fmla="*/ 0 h 20"/>
                  <a:gd name="T30" fmla="*/ 5 w 17"/>
                  <a:gd name="T31" fmla="*/ 4 h 20"/>
                  <a:gd name="T32" fmla="*/ 4 w 17"/>
                  <a:gd name="T33" fmla="*/ 7 h 20"/>
                  <a:gd name="T34" fmla="*/ 4 w 17"/>
                  <a:gd name="T35" fmla="*/ 10 h 20"/>
                  <a:gd name="T36" fmla="*/ 1 w 17"/>
                  <a:gd name="T37" fmla="*/ 13 h 20"/>
                  <a:gd name="T38" fmla="*/ 0 w 17"/>
                  <a:gd name="T39" fmla="*/ 19 h 20"/>
                  <a:gd name="T40" fmla="*/ 4 w 17"/>
                  <a:gd name="T41" fmla="*/ 17 h 20"/>
                  <a:gd name="T42" fmla="*/ 4 w 17"/>
                  <a:gd name="T43" fmla="*/ 17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20"/>
                  <a:gd name="T68" fmla="*/ 17 w 17"/>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20">
                    <a:moveTo>
                      <a:pt x="4" y="17"/>
                    </a:moveTo>
                    <a:lnTo>
                      <a:pt x="4" y="13"/>
                    </a:lnTo>
                    <a:lnTo>
                      <a:pt x="8" y="13"/>
                    </a:lnTo>
                    <a:lnTo>
                      <a:pt x="4" y="12"/>
                    </a:lnTo>
                    <a:lnTo>
                      <a:pt x="5" y="10"/>
                    </a:lnTo>
                    <a:lnTo>
                      <a:pt x="11" y="13"/>
                    </a:lnTo>
                    <a:lnTo>
                      <a:pt x="5" y="9"/>
                    </a:lnTo>
                    <a:lnTo>
                      <a:pt x="8" y="5"/>
                    </a:lnTo>
                    <a:lnTo>
                      <a:pt x="11" y="6"/>
                    </a:lnTo>
                    <a:lnTo>
                      <a:pt x="13" y="7"/>
                    </a:lnTo>
                    <a:lnTo>
                      <a:pt x="13" y="10"/>
                    </a:lnTo>
                    <a:lnTo>
                      <a:pt x="16" y="9"/>
                    </a:lnTo>
                    <a:lnTo>
                      <a:pt x="16" y="5"/>
                    </a:lnTo>
                    <a:lnTo>
                      <a:pt x="9" y="0"/>
                    </a:lnTo>
                    <a:lnTo>
                      <a:pt x="5" y="0"/>
                    </a:lnTo>
                    <a:lnTo>
                      <a:pt x="5" y="4"/>
                    </a:lnTo>
                    <a:lnTo>
                      <a:pt x="4" y="7"/>
                    </a:lnTo>
                    <a:lnTo>
                      <a:pt x="4" y="10"/>
                    </a:lnTo>
                    <a:lnTo>
                      <a:pt x="1" y="13"/>
                    </a:lnTo>
                    <a:lnTo>
                      <a:pt x="0" y="19"/>
                    </a:lnTo>
                    <a:lnTo>
                      <a:pt x="4" y="17"/>
                    </a:lnTo>
                  </a:path>
                </a:pathLst>
              </a:custGeom>
              <a:solidFill>
                <a:srgbClr val="000000"/>
              </a:solidFill>
              <a:ln w="9525" cap="rnd">
                <a:noFill/>
                <a:round/>
                <a:headEnd/>
                <a:tailEnd/>
              </a:ln>
            </p:spPr>
            <p:txBody>
              <a:bodyPr/>
              <a:lstStyle/>
              <a:p>
                <a:endParaRPr lang="en-US"/>
              </a:p>
            </p:txBody>
          </p:sp>
          <p:sp>
            <p:nvSpPr>
              <p:cNvPr id="6288" name="Freeform 270"/>
              <p:cNvSpPr>
                <a:spLocks/>
              </p:cNvSpPr>
              <p:nvPr/>
            </p:nvSpPr>
            <p:spPr bwMode="auto">
              <a:xfrm>
                <a:off x="3232" y="2643"/>
                <a:ext cx="29" cy="33"/>
              </a:xfrm>
              <a:custGeom>
                <a:avLst/>
                <a:gdLst>
                  <a:gd name="T0" fmla="*/ 0 w 29"/>
                  <a:gd name="T1" fmla="*/ 30 h 33"/>
                  <a:gd name="T2" fmla="*/ 7 w 29"/>
                  <a:gd name="T3" fmla="*/ 17 h 33"/>
                  <a:gd name="T4" fmla="*/ 16 w 29"/>
                  <a:gd name="T5" fmla="*/ 7 h 33"/>
                  <a:gd name="T6" fmla="*/ 23 w 29"/>
                  <a:gd name="T7" fmla="*/ 0 h 33"/>
                  <a:gd name="T8" fmla="*/ 28 w 29"/>
                  <a:gd name="T9" fmla="*/ 0 h 33"/>
                  <a:gd name="T10" fmla="*/ 23 w 29"/>
                  <a:gd name="T11" fmla="*/ 2 h 33"/>
                  <a:gd name="T12" fmla="*/ 16 w 29"/>
                  <a:gd name="T13" fmla="*/ 8 h 33"/>
                  <a:gd name="T14" fmla="*/ 9 w 29"/>
                  <a:gd name="T15" fmla="*/ 17 h 33"/>
                  <a:gd name="T16" fmla="*/ 0 w 29"/>
                  <a:gd name="T17" fmla="*/ 32 h 33"/>
                  <a:gd name="T18" fmla="*/ 0 w 29"/>
                  <a:gd name="T19" fmla="*/ 3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30"/>
                    </a:moveTo>
                    <a:lnTo>
                      <a:pt x="7" y="17"/>
                    </a:lnTo>
                    <a:lnTo>
                      <a:pt x="16" y="7"/>
                    </a:lnTo>
                    <a:lnTo>
                      <a:pt x="23" y="0"/>
                    </a:lnTo>
                    <a:lnTo>
                      <a:pt x="28" y="0"/>
                    </a:lnTo>
                    <a:lnTo>
                      <a:pt x="23" y="2"/>
                    </a:lnTo>
                    <a:lnTo>
                      <a:pt x="16" y="8"/>
                    </a:lnTo>
                    <a:lnTo>
                      <a:pt x="9" y="17"/>
                    </a:lnTo>
                    <a:lnTo>
                      <a:pt x="0" y="32"/>
                    </a:lnTo>
                    <a:lnTo>
                      <a:pt x="0" y="30"/>
                    </a:lnTo>
                  </a:path>
                </a:pathLst>
              </a:custGeom>
              <a:solidFill>
                <a:srgbClr val="000000"/>
              </a:solidFill>
              <a:ln w="9525" cap="rnd">
                <a:noFill/>
                <a:round/>
                <a:headEnd/>
                <a:tailEnd/>
              </a:ln>
            </p:spPr>
            <p:txBody>
              <a:bodyPr/>
              <a:lstStyle/>
              <a:p>
                <a:endParaRPr lang="en-US"/>
              </a:p>
            </p:txBody>
          </p:sp>
          <p:sp>
            <p:nvSpPr>
              <p:cNvPr id="6289" name="Freeform 271"/>
              <p:cNvSpPr>
                <a:spLocks/>
              </p:cNvSpPr>
              <p:nvPr/>
            </p:nvSpPr>
            <p:spPr bwMode="auto">
              <a:xfrm>
                <a:off x="3210" y="2690"/>
                <a:ext cx="28" cy="41"/>
              </a:xfrm>
              <a:custGeom>
                <a:avLst/>
                <a:gdLst>
                  <a:gd name="T0" fmla="*/ 23 w 28"/>
                  <a:gd name="T1" fmla="*/ 0 h 41"/>
                  <a:gd name="T2" fmla="*/ 18 w 28"/>
                  <a:gd name="T3" fmla="*/ 5 h 41"/>
                  <a:gd name="T4" fmla="*/ 12 w 28"/>
                  <a:gd name="T5" fmla="*/ 8 h 41"/>
                  <a:gd name="T6" fmla="*/ 4 w 28"/>
                  <a:gd name="T7" fmla="*/ 12 h 41"/>
                  <a:gd name="T8" fmla="*/ 1 w 28"/>
                  <a:gd name="T9" fmla="*/ 15 h 41"/>
                  <a:gd name="T10" fmla="*/ 1 w 28"/>
                  <a:gd name="T11" fmla="*/ 17 h 41"/>
                  <a:gd name="T12" fmla="*/ 1 w 28"/>
                  <a:gd name="T13" fmla="*/ 20 h 41"/>
                  <a:gd name="T14" fmla="*/ 1 w 28"/>
                  <a:gd name="T15" fmla="*/ 23 h 41"/>
                  <a:gd name="T16" fmla="*/ 4 w 28"/>
                  <a:gd name="T17" fmla="*/ 23 h 41"/>
                  <a:gd name="T18" fmla="*/ 7 w 28"/>
                  <a:gd name="T19" fmla="*/ 23 h 41"/>
                  <a:gd name="T20" fmla="*/ 12 w 28"/>
                  <a:gd name="T21" fmla="*/ 23 h 41"/>
                  <a:gd name="T22" fmla="*/ 17 w 28"/>
                  <a:gd name="T23" fmla="*/ 23 h 41"/>
                  <a:gd name="T24" fmla="*/ 21 w 28"/>
                  <a:gd name="T25" fmla="*/ 24 h 41"/>
                  <a:gd name="T26" fmla="*/ 23 w 28"/>
                  <a:gd name="T27" fmla="*/ 23 h 41"/>
                  <a:gd name="T28" fmla="*/ 27 w 28"/>
                  <a:gd name="T29" fmla="*/ 20 h 41"/>
                  <a:gd name="T30" fmla="*/ 23 w 28"/>
                  <a:gd name="T31" fmla="*/ 25 h 41"/>
                  <a:gd name="T32" fmla="*/ 18 w 28"/>
                  <a:gd name="T33" fmla="*/ 27 h 41"/>
                  <a:gd name="T34" fmla="*/ 10 w 28"/>
                  <a:gd name="T35" fmla="*/ 28 h 41"/>
                  <a:gd name="T36" fmla="*/ 7 w 28"/>
                  <a:gd name="T37" fmla="*/ 32 h 41"/>
                  <a:gd name="T38" fmla="*/ 4 w 28"/>
                  <a:gd name="T39" fmla="*/ 32 h 41"/>
                  <a:gd name="T40" fmla="*/ 1 w 28"/>
                  <a:gd name="T41" fmla="*/ 40 h 41"/>
                  <a:gd name="T42" fmla="*/ 2 w 28"/>
                  <a:gd name="T43" fmla="*/ 32 h 41"/>
                  <a:gd name="T44" fmla="*/ 7 w 28"/>
                  <a:gd name="T45" fmla="*/ 25 h 41"/>
                  <a:gd name="T46" fmla="*/ 0 w 28"/>
                  <a:gd name="T47" fmla="*/ 23 h 41"/>
                  <a:gd name="T48" fmla="*/ 0 w 28"/>
                  <a:gd name="T49" fmla="*/ 20 h 41"/>
                  <a:gd name="T50" fmla="*/ 0 w 28"/>
                  <a:gd name="T51" fmla="*/ 17 h 41"/>
                  <a:gd name="T52" fmla="*/ 1 w 28"/>
                  <a:gd name="T53" fmla="*/ 13 h 41"/>
                  <a:gd name="T54" fmla="*/ 7 w 28"/>
                  <a:gd name="T55" fmla="*/ 8 h 41"/>
                  <a:gd name="T56" fmla="*/ 18 w 28"/>
                  <a:gd name="T57" fmla="*/ 3 h 41"/>
                  <a:gd name="T58" fmla="*/ 23 w 28"/>
                  <a:gd name="T59" fmla="*/ 0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41"/>
                  <a:gd name="T92" fmla="*/ 28 w 2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41">
                    <a:moveTo>
                      <a:pt x="23" y="0"/>
                    </a:moveTo>
                    <a:lnTo>
                      <a:pt x="18" y="5"/>
                    </a:lnTo>
                    <a:lnTo>
                      <a:pt x="12" y="8"/>
                    </a:lnTo>
                    <a:lnTo>
                      <a:pt x="4" y="12"/>
                    </a:lnTo>
                    <a:lnTo>
                      <a:pt x="1" y="15"/>
                    </a:lnTo>
                    <a:lnTo>
                      <a:pt x="1" y="17"/>
                    </a:lnTo>
                    <a:lnTo>
                      <a:pt x="1" y="20"/>
                    </a:lnTo>
                    <a:lnTo>
                      <a:pt x="1" y="23"/>
                    </a:lnTo>
                    <a:lnTo>
                      <a:pt x="4" y="23"/>
                    </a:lnTo>
                    <a:lnTo>
                      <a:pt x="7" y="23"/>
                    </a:lnTo>
                    <a:lnTo>
                      <a:pt x="12" y="23"/>
                    </a:lnTo>
                    <a:lnTo>
                      <a:pt x="17" y="23"/>
                    </a:lnTo>
                    <a:lnTo>
                      <a:pt x="21" y="24"/>
                    </a:lnTo>
                    <a:lnTo>
                      <a:pt x="23" y="23"/>
                    </a:lnTo>
                    <a:lnTo>
                      <a:pt x="27" y="20"/>
                    </a:lnTo>
                    <a:lnTo>
                      <a:pt x="23" y="25"/>
                    </a:lnTo>
                    <a:lnTo>
                      <a:pt x="18" y="27"/>
                    </a:lnTo>
                    <a:lnTo>
                      <a:pt x="10" y="28"/>
                    </a:lnTo>
                    <a:lnTo>
                      <a:pt x="7" y="32"/>
                    </a:lnTo>
                    <a:lnTo>
                      <a:pt x="4" y="32"/>
                    </a:lnTo>
                    <a:lnTo>
                      <a:pt x="1" y="40"/>
                    </a:lnTo>
                    <a:lnTo>
                      <a:pt x="2" y="32"/>
                    </a:lnTo>
                    <a:lnTo>
                      <a:pt x="7" y="25"/>
                    </a:lnTo>
                    <a:lnTo>
                      <a:pt x="0" y="23"/>
                    </a:lnTo>
                    <a:lnTo>
                      <a:pt x="0" y="20"/>
                    </a:lnTo>
                    <a:lnTo>
                      <a:pt x="0" y="17"/>
                    </a:lnTo>
                    <a:lnTo>
                      <a:pt x="1" y="13"/>
                    </a:lnTo>
                    <a:lnTo>
                      <a:pt x="7" y="8"/>
                    </a:lnTo>
                    <a:lnTo>
                      <a:pt x="18" y="3"/>
                    </a:lnTo>
                    <a:lnTo>
                      <a:pt x="23" y="0"/>
                    </a:lnTo>
                  </a:path>
                </a:pathLst>
              </a:custGeom>
              <a:solidFill>
                <a:srgbClr val="000000"/>
              </a:solidFill>
              <a:ln w="9525" cap="rnd">
                <a:noFill/>
                <a:round/>
                <a:headEnd/>
                <a:tailEnd/>
              </a:ln>
            </p:spPr>
            <p:txBody>
              <a:bodyPr/>
              <a:lstStyle/>
              <a:p>
                <a:endParaRPr lang="en-US"/>
              </a:p>
            </p:txBody>
          </p:sp>
          <p:sp>
            <p:nvSpPr>
              <p:cNvPr id="6290" name="Freeform 272"/>
              <p:cNvSpPr>
                <a:spLocks/>
              </p:cNvSpPr>
              <p:nvPr/>
            </p:nvSpPr>
            <p:spPr bwMode="auto">
              <a:xfrm>
                <a:off x="3238" y="2709"/>
                <a:ext cx="17" cy="25"/>
              </a:xfrm>
              <a:custGeom>
                <a:avLst/>
                <a:gdLst>
                  <a:gd name="T0" fmla="*/ 0 w 17"/>
                  <a:gd name="T1" fmla="*/ 0 h 25"/>
                  <a:gd name="T2" fmla="*/ 8 w 17"/>
                  <a:gd name="T3" fmla="*/ 4 h 25"/>
                  <a:gd name="T4" fmla="*/ 11 w 17"/>
                  <a:gd name="T5" fmla="*/ 7 h 25"/>
                  <a:gd name="T6" fmla="*/ 11 w 17"/>
                  <a:gd name="T7" fmla="*/ 14 h 25"/>
                  <a:gd name="T8" fmla="*/ 16 w 17"/>
                  <a:gd name="T9" fmla="*/ 24 h 25"/>
                  <a:gd name="T10" fmla="*/ 6 w 17"/>
                  <a:gd name="T11" fmla="*/ 3 h 25"/>
                  <a:gd name="T12" fmla="*/ 0 w 17"/>
                  <a:gd name="T13" fmla="*/ 0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0"/>
                    </a:moveTo>
                    <a:lnTo>
                      <a:pt x="8" y="4"/>
                    </a:lnTo>
                    <a:lnTo>
                      <a:pt x="11" y="7"/>
                    </a:lnTo>
                    <a:lnTo>
                      <a:pt x="11" y="14"/>
                    </a:lnTo>
                    <a:lnTo>
                      <a:pt x="16" y="24"/>
                    </a:lnTo>
                    <a:lnTo>
                      <a:pt x="6" y="3"/>
                    </a:lnTo>
                    <a:lnTo>
                      <a:pt x="0" y="0"/>
                    </a:lnTo>
                  </a:path>
                </a:pathLst>
              </a:custGeom>
              <a:solidFill>
                <a:srgbClr val="000000"/>
              </a:solidFill>
              <a:ln w="9525" cap="rnd">
                <a:noFill/>
                <a:round/>
                <a:headEnd/>
                <a:tailEnd/>
              </a:ln>
            </p:spPr>
            <p:txBody>
              <a:bodyPr/>
              <a:lstStyle/>
              <a:p>
                <a:endParaRPr lang="en-US"/>
              </a:p>
            </p:txBody>
          </p:sp>
          <p:sp>
            <p:nvSpPr>
              <p:cNvPr id="6291" name="Freeform 273"/>
              <p:cNvSpPr>
                <a:spLocks/>
              </p:cNvSpPr>
              <p:nvPr/>
            </p:nvSpPr>
            <p:spPr bwMode="auto">
              <a:xfrm>
                <a:off x="3215" y="2681"/>
                <a:ext cx="132" cy="117"/>
              </a:xfrm>
              <a:custGeom>
                <a:avLst/>
                <a:gdLst>
                  <a:gd name="T0" fmla="*/ 10 w 132"/>
                  <a:gd name="T1" fmla="*/ 51 h 117"/>
                  <a:gd name="T2" fmla="*/ 17 w 132"/>
                  <a:gd name="T3" fmla="*/ 53 h 117"/>
                  <a:gd name="T4" fmla="*/ 30 w 132"/>
                  <a:gd name="T5" fmla="*/ 69 h 117"/>
                  <a:gd name="T6" fmla="*/ 17 w 132"/>
                  <a:gd name="T7" fmla="*/ 79 h 117"/>
                  <a:gd name="T8" fmla="*/ 5 w 132"/>
                  <a:gd name="T9" fmla="*/ 76 h 117"/>
                  <a:gd name="T10" fmla="*/ 0 w 132"/>
                  <a:gd name="T11" fmla="*/ 69 h 117"/>
                  <a:gd name="T12" fmla="*/ 2 w 132"/>
                  <a:gd name="T13" fmla="*/ 81 h 117"/>
                  <a:gd name="T14" fmla="*/ 17 w 132"/>
                  <a:gd name="T15" fmla="*/ 88 h 117"/>
                  <a:gd name="T16" fmla="*/ 30 w 132"/>
                  <a:gd name="T17" fmla="*/ 91 h 117"/>
                  <a:gd name="T18" fmla="*/ 37 w 132"/>
                  <a:gd name="T19" fmla="*/ 94 h 117"/>
                  <a:gd name="T20" fmla="*/ 38 w 132"/>
                  <a:gd name="T21" fmla="*/ 104 h 117"/>
                  <a:gd name="T22" fmla="*/ 46 w 132"/>
                  <a:gd name="T23" fmla="*/ 111 h 117"/>
                  <a:gd name="T24" fmla="*/ 61 w 132"/>
                  <a:gd name="T25" fmla="*/ 110 h 117"/>
                  <a:gd name="T26" fmla="*/ 74 w 132"/>
                  <a:gd name="T27" fmla="*/ 108 h 117"/>
                  <a:gd name="T28" fmla="*/ 80 w 132"/>
                  <a:gd name="T29" fmla="*/ 110 h 117"/>
                  <a:gd name="T30" fmla="*/ 79 w 132"/>
                  <a:gd name="T31" fmla="*/ 116 h 117"/>
                  <a:gd name="T32" fmla="*/ 111 w 132"/>
                  <a:gd name="T33" fmla="*/ 94 h 117"/>
                  <a:gd name="T34" fmla="*/ 131 w 132"/>
                  <a:gd name="T35" fmla="*/ 88 h 117"/>
                  <a:gd name="T36" fmla="*/ 123 w 132"/>
                  <a:gd name="T37" fmla="*/ 82 h 117"/>
                  <a:gd name="T38" fmla="*/ 103 w 132"/>
                  <a:gd name="T39" fmla="*/ 53 h 117"/>
                  <a:gd name="T40" fmla="*/ 92 w 132"/>
                  <a:gd name="T41" fmla="*/ 51 h 117"/>
                  <a:gd name="T42" fmla="*/ 88 w 132"/>
                  <a:gd name="T43" fmla="*/ 62 h 117"/>
                  <a:gd name="T44" fmla="*/ 62 w 132"/>
                  <a:gd name="T45" fmla="*/ 76 h 117"/>
                  <a:gd name="T46" fmla="*/ 61 w 132"/>
                  <a:gd name="T47" fmla="*/ 74 h 117"/>
                  <a:gd name="T48" fmla="*/ 88 w 132"/>
                  <a:gd name="T49" fmla="*/ 50 h 117"/>
                  <a:gd name="T50" fmla="*/ 94 w 132"/>
                  <a:gd name="T51" fmla="*/ 46 h 117"/>
                  <a:gd name="T52" fmla="*/ 99 w 132"/>
                  <a:gd name="T53" fmla="*/ 43 h 117"/>
                  <a:gd name="T54" fmla="*/ 100 w 132"/>
                  <a:gd name="T55" fmla="*/ 40 h 117"/>
                  <a:gd name="T56" fmla="*/ 103 w 132"/>
                  <a:gd name="T57" fmla="*/ 37 h 117"/>
                  <a:gd name="T58" fmla="*/ 106 w 132"/>
                  <a:gd name="T59" fmla="*/ 37 h 117"/>
                  <a:gd name="T60" fmla="*/ 110 w 132"/>
                  <a:gd name="T61" fmla="*/ 31 h 117"/>
                  <a:gd name="T62" fmla="*/ 111 w 132"/>
                  <a:gd name="T63" fmla="*/ 37 h 117"/>
                  <a:gd name="T64" fmla="*/ 110 w 132"/>
                  <a:gd name="T65" fmla="*/ 29 h 117"/>
                  <a:gd name="T66" fmla="*/ 94 w 132"/>
                  <a:gd name="T67" fmla="*/ 36 h 117"/>
                  <a:gd name="T68" fmla="*/ 94 w 132"/>
                  <a:gd name="T69" fmla="*/ 27 h 117"/>
                  <a:gd name="T70" fmla="*/ 88 w 132"/>
                  <a:gd name="T71" fmla="*/ 11 h 117"/>
                  <a:gd name="T72" fmla="*/ 85 w 132"/>
                  <a:gd name="T73" fmla="*/ 14 h 117"/>
                  <a:gd name="T74" fmla="*/ 71 w 132"/>
                  <a:gd name="T75" fmla="*/ 19 h 117"/>
                  <a:gd name="T76" fmla="*/ 46 w 132"/>
                  <a:gd name="T77" fmla="*/ 44 h 117"/>
                  <a:gd name="T78" fmla="*/ 35 w 132"/>
                  <a:gd name="T79" fmla="*/ 66 h 117"/>
                  <a:gd name="T80" fmla="*/ 19 w 132"/>
                  <a:gd name="T81" fmla="*/ 49 h 117"/>
                  <a:gd name="T82" fmla="*/ 10 w 132"/>
                  <a:gd name="T83" fmla="*/ 47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
                  <a:gd name="T127" fmla="*/ 0 h 117"/>
                  <a:gd name="T128" fmla="*/ 132 w 132"/>
                  <a:gd name="T129" fmla="*/ 117 h 1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 h="117">
                    <a:moveTo>
                      <a:pt x="8" y="47"/>
                    </a:moveTo>
                    <a:lnTo>
                      <a:pt x="10" y="51"/>
                    </a:lnTo>
                    <a:lnTo>
                      <a:pt x="17" y="53"/>
                    </a:lnTo>
                    <a:lnTo>
                      <a:pt x="23" y="53"/>
                    </a:lnTo>
                    <a:lnTo>
                      <a:pt x="30" y="69"/>
                    </a:lnTo>
                    <a:lnTo>
                      <a:pt x="23" y="78"/>
                    </a:lnTo>
                    <a:lnTo>
                      <a:pt x="17" y="79"/>
                    </a:lnTo>
                    <a:lnTo>
                      <a:pt x="10" y="79"/>
                    </a:lnTo>
                    <a:lnTo>
                      <a:pt x="5" y="76"/>
                    </a:lnTo>
                    <a:lnTo>
                      <a:pt x="2" y="74"/>
                    </a:lnTo>
                    <a:lnTo>
                      <a:pt x="0" y="69"/>
                    </a:lnTo>
                    <a:lnTo>
                      <a:pt x="1" y="75"/>
                    </a:lnTo>
                    <a:lnTo>
                      <a:pt x="2" y="81"/>
                    </a:lnTo>
                    <a:lnTo>
                      <a:pt x="8" y="85"/>
                    </a:lnTo>
                    <a:lnTo>
                      <a:pt x="17" y="88"/>
                    </a:lnTo>
                    <a:lnTo>
                      <a:pt x="23" y="89"/>
                    </a:lnTo>
                    <a:lnTo>
                      <a:pt x="30" y="91"/>
                    </a:lnTo>
                    <a:lnTo>
                      <a:pt x="35" y="91"/>
                    </a:lnTo>
                    <a:lnTo>
                      <a:pt x="37" y="94"/>
                    </a:lnTo>
                    <a:lnTo>
                      <a:pt x="37" y="99"/>
                    </a:lnTo>
                    <a:lnTo>
                      <a:pt x="38" y="104"/>
                    </a:lnTo>
                    <a:lnTo>
                      <a:pt x="41" y="108"/>
                    </a:lnTo>
                    <a:lnTo>
                      <a:pt x="46" y="111"/>
                    </a:lnTo>
                    <a:lnTo>
                      <a:pt x="52" y="111"/>
                    </a:lnTo>
                    <a:lnTo>
                      <a:pt x="61" y="110"/>
                    </a:lnTo>
                    <a:lnTo>
                      <a:pt x="69" y="108"/>
                    </a:lnTo>
                    <a:lnTo>
                      <a:pt x="74" y="108"/>
                    </a:lnTo>
                    <a:lnTo>
                      <a:pt x="78" y="108"/>
                    </a:lnTo>
                    <a:lnTo>
                      <a:pt x="80" y="110"/>
                    </a:lnTo>
                    <a:lnTo>
                      <a:pt x="85" y="111"/>
                    </a:lnTo>
                    <a:lnTo>
                      <a:pt x="79" y="116"/>
                    </a:lnTo>
                    <a:lnTo>
                      <a:pt x="94" y="106"/>
                    </a:lnTo>
                    <a:lnTo>
                      <a:pt x="111" y="94"/>
                    </a:lnTo>
                    <a:lnTo>
                      <a:pt x="127" y="88"/>
                    </a:lnTo>
                    <a:lnTo>
                      <a:pt x="131" y="88"/>
                    </a:lnTo>
                    <a:lnTo>
                      <a:pt x="123" y="88"/>
                    </a:lnTo>
                    <a:lnTo>
                      <a:pt x="123" y="82"/>
                    </a:lnTo>
                    <a:lnTo>
                      <a:pt x="125" y="71"/>
                    </a:lnTo>
                    <a:lnTo>
                      <a:pt x="103" y="53"/>
                    </a:lnTo>
                    <a:lnTo>
                      <a:pt x="99" y="53"/>
                    </a:lnTo>
                    <a:lnTo>
                      <a:pt x="92" y="51"/>
                    </a:lnTo>
                    <a:lnTo>
                      <a:pt x="95" y="54"/>
                    </a:lnTo>
                    <a:lnTo>
                      <a:pt x="88" y="62"/>
                    </a:lnTo>
                    <a:lnTo>
                      <a:pt x="79" y="69"/>
                    </a:lnTo>
                    <a:lnTo>
                      <a:pt x="62" y="76"/>
                    </a:lnTo>
                    <a:lnTo>
                      <a:pt x="42" y="79"/>
                    </a:lnTo>
                    <a:lnTo>
                      <a:pt x="61" y="74"/>
                    </a:lnTo>
                    <a:lnTo>
                      <a:pt x="79" y="66"/>
                    </a:lnTo>
                    <a:lnTo>
                      <a:pt x="88" y="50"/>
                    </a:lnTo>
                    <a:lnTo>
                      <a:pt x="91" y="50"/>
                    </a:lnTo>
                    <a:lnTo>
                      <a:pt x="94" y="46"/>
                    </a:lnTo>
                    <a:lnTo>
                      <a:pt x="94" y="41"/>
                    </a:lnTo>
                    <a:lnTo>
                      <a:pt x="99" y="43"/>
                    </a:lnTo>
                    <a:lnTo>
                      <a:pt x="102" y="43"/>
                    </a:lnTo>
                    <a:lnTo>
                      <a:pt x="100" y="40"/>
                    </a:lnTo>
                    <a:lnTo>
                      <a:pt x="100" y="37"/>
                    </a:lnTo>
                    <a:lnTo>
                      <a:pt x="103" y="37"/>
                    </a:lnTo>
                    <a:lnTo>
                      <a:pt x="103" y="40"/>
                    </a:lnTo>
                    <a:lnTo>
                      <a:pt x="106" y="37"/>
                    </a:lnTo>
                    <a:lnTo>
                      <a:pt x="103" y="32"/>
                    </a:lnTo>
                    <a:lnTo>
                      <a:pt x="110" y="31"/>
                    </a:lnTo>
                    <a:lnTo>
                      <a:pt x="111" y="33"/>
                    </a:lnTo>
                    <a:lnTo>
                      <a:pt x="111" y="37"/>
                    </a:lnTo>
                    <a:lnTo>
                      <a:pt x="113" y="32"/>
                    </a:lnTo>
                    <a:lnTo>
                      <a:pt x="110" y="29"/>
                    </a:lnTo>
                    <a:lnTo>
                      <a:pt x="106" y="29"/>
                    </a:lnTo>
                    <a:lnTo>
                      <a:pt x="94" y="36"/>
                    </a:lnTo>
                    <a:lnTo>
                      <a:pt x="91" y="32"/>
                    </a:lnTo>
                    <a:lnTo>
                      <a:pt x="94" y="27"/>
                    </a:lnTo>
                    <a:lnTo>
                      <a:pt x="88" y="0"/>
                    </a:lnTo>
                    <a:lnTo>
                      <a:pt x="88" y="11"/>
                    </a:lnTo>
                    <a:lnTo>
                      <a:pt x="85" y="8"/>
                    </a:lnTo>
                    <a:lnTo>
                      <a:pt x="85" y="14"/>
                    </a:lnTo>
                    <a:lnTo>
                      <a:pt x="79" y="14"/>
                    </a:lnTo>
                    <a:lnTo>
                      <a:pt x="71" y="19"/>
                    </a:lnTo>
                    <a:lnTo>
                      <a:pt x="67" y="32"/>
                    </a:lnTo>
                    <a:lnTo>
                      <a:pt x="46" y="44"/>
                    </a:lnTo>
                    <a:lnTo>
                      <a:pt x="41" y="66"/>
                    </a:lnTo>
                    <a:lnTo>
                      <a:pt x="35" y="66"/>
                    </a:lnTo>
                    <a:lnTo>
                      <a:pt x="26" y="53"/>
                    </a:lnTo>
                    <a:lnTo>
                      <a:pt x="19" y="49"/>
                    </a:lnTo>
                    <a:lnTo>
                      <a:pt x="21" y="51"/>
                    </a:lnTo>
                    <a:lnTo>
                      <a:pt x="10" y="47"/>
                    </a:lnTo>
                    <a:lnTo>
                      <a:pt x="8" y="47"/>
                    </a:lnTo>
                  </a:path>
                </a:pathLst>
              </a:custGeom>
              <a:solidFill>
                <a:srgbClr val="000000"/>
              </a:solidFill>
              <a:ln w="9525" cap="rnd">
                <a:noFill/>
                <a:round/>
                <a:headEnd/>
                <a:tailEnd/>
              </a:ln>
            </p:spPr>
            <p:txBody>
              <a:bodyPr/>
              <a:lstStyle/>
              <a:p>
                <a:endParaRPr lang="en-US"/>
              </a:p>
            </p:txBody>
          </p:sp>
          <p:sp>
            <p:nvSpPr>
              <p:cNvPr id="6292" name="Freeform 274"/>
              <p:cNvSpPr>
                <a:spLocks/>
              </p:cNvSpPr>
              <p:nvPr/>
            </p:nvSpPr>
            <p:spPr bwMode="auto">
              <a:xfrm>
                <a:off x="3213" y="2730"/>
                <a:ext cx="17" cy="17"/>
              </a:xfrm>
              <a:custGeom>
                <a:avLst/>
                <a:gdLst>
                  <a:gd name="T0" fmla="*/ 0 w 17"/>
                  <a:gd name="T1" fmla="*/ 0 h 17"/>
                  <a:gd name="T2" fmla="*/ 0 w 17"/>
                  <a:gd name="T3" fmla="*/ 16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0" y="16"/>
                    </a:lnTo>
                    <a:lnTo>
                      <a:pt x="16" y="16"/>
                    </a:lnTo>
                  </a:path>
                </a:pathLst>
              </a:custGeom>
              <a:noFill/>
              <a:ln w="12700" cap="rnd">
                <a:solidFill>
                  <a:srgbClr val="000000"/>
                </a:solidFill>
                <a:round/>
                <a:headEnd type="none" w="sm" len="sm"/>
                <a:tailEnd type="none" w="sm" len="sm"/>
              </a:ln>
            </p:spPr>
            <p:txBody>
              <a:bodyPr/>
              <a:lstStyle/>
              <a:p>
                <a:endParaRPr lang="en-US"/>
              </a:p>
            </p:txBody>
          </p:sp>
          <p:sp>
            <p:nvSpPr>
              <p:cNvPr id="6293" name="Freeform 275"/>
              <p:cNvSpPr>
                <a:spLocks/>
              </p:cNvSpPr>
              <p:nvPr/>
            </p:nvSpPr>
            <p:spPr bwMode="auto">
              <a:xfrm>
                <a:off x="3214" y="2729"/>
                <a:ext cx="17" cy="17"/>
              </a:xfrm>
              <a:custGeom>
                <a:avLst/>
                <a:gdLst>
                  <a:gd name="T0" fmla="*/ 0 w 17"/>
                  <a:gd name="T1" fmla="*/ 0 h 17"/>
                  <a:gd name="T2" fmla="*/ 5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5" y="16"/>
                    </a:lnTo>
                    <a:lnTo>
                      <a:pt x="16" y="0"/>
                    </a:lnTo>
                  </a:path>
                </a:pathLst>
              </a:custGeom>
              <a:noFill/>
              <a:ln w="12700" cap="rnd">
                <a:solidFill>
                  <a:srgbClr val="000000"/>
                </a:solidFill>
                <a:round/>
                <a:headEnd type="none" w="sm" len="sm"/>
                <a:tailEnd type="none" w="sm" len="sm"/>
              </a:ln>
            </p:spPr>
            <p:txBody>
              <a:bodyPr/>
              <a:lstStyle/>
              <a:p>
                <a:endParaRPr lang="en-US"/>
              </a:p>
            </p:txBody>
          </p:sp>
          <p:sp>
            <p:nvSpPr>
              <p:cNvPr id="6294" name="Freeform 276"/>
              <p:cNvSpPr>
                <a:spLocks/>
              </p:cNvSpPr>
              <p:nvPr/>
            </p:nvSpPr>
            <p:spPr bwMode="auto">
              <a:xfrm>
                <a:off x="3210" y="2733"/>
                <a:ext cx="28" cy="20"/>
              </a:xfrm>
              <a:custGeom>
                <a:avLst/>
                <a:gdLst>
                  <a:gd name="T0" fmla="*/ 1 w 28"/>
                  <a:gd name="T1" fmla="*/ 0 h 20"/>
                  <a:gd name="T2" fmla="*/ 0 w 28"/>
                  <a:gd name="T3" fmla="*/ 4 h 20"/>
                  <a:gd name="T4" fmla="*/ 0 w 28"/>
                  <a:gd name="T5" fmla="*/ 7 h 20"/>
                  <a:gd name="T6" fmla="*/ 1 w 28"/>
                  <a:gd name="T7" fmla="*/ 7 h 20"/>
                  <a:gd name="T8" fmla="*/ 9 w 28"/>
                  <a:gd name="T9" fmla="*/ 7 h 20"/>
                  <a:gd name="T10" fmla="*/ 17 w 28"/>
                  <a:gd name="T11" fmla="*/ 7 h 20"/>
                  <a:gd name="T12" fmla="*/ 23 w 28"/>
                  <a:gd name="T13" fmla="*/ 6 h 20"/>
                  <a:gd name="T14" fmla="*/ 18 w 28"/>
                  <a:gd name="T15" fmla="*/ 10 h 20"/>
                  <a:gd name="T16" fmla="*/ 27 w 28"/>
                  <a:gd name="T17" fmla="*/ 13 h 20"/>
                  <a:gd name="T18" fmla="*/ 21 w 28"/>
                  <a:gd name="T19" fmla="*/ 14 h 20"/>
                  <a:gd name="T20" fmla="*/ 21 w 28"/>
                  <a:gd name="T21" fmla="*/ 19 h 20"/>
                  <a:gd name="T22" fmla="*/ 18 w 28"/>
                  <a:gd name="T23" fmla="*/ 16 h 20"/>
                  <a:gd name="T24" fmla="*/ 15 w 28"/>
                  <a:gd name="T25" fmla="*/ 14 h 20"/>
                  <a:gd name="T26" fmla="*/ 10 w 28"/>
                  <a:gd name="T27" fmla="*/ 14 h 20"/>
                  <a:gd name="T28" fmla="*/ 7 w 28"/>
                  <a:gd name="T29" fmla="*/ 14 h 20"/>
                  <a:gd name="T30" fmla="*/ 4 w 28"/>
                  <a:gd name="T31" fmla="*/ 16 h 20"/>
                  <a:gd name="T32" fmla="*/ 0 w 28"/>
                  <a:gd name="T33" fmla="*/ 7 h 20"/>
                  <a:gd name="T34" fmla="*/ 0 w 28"/>
                  <a:gd name="T35" fmla="*/ 5 h 20"/>
                  <a:gd name="T36" fmla="*/ 0 w 28"/>
                  <a:gd name="T37" fmla="*/ 2 h 20"/>
                  <a:gd name="T38" fmla="*/ 1 w 28"/>
                  <a:gd name="T39" fmla="*/ 0 h 20"/>
                  <a:gd name="T40" fmla="*/ 1 w 28"/>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0"/>
                  <a:gd name="T65" fmla="*/ 28 w 2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0">
                    <a:moveTo>
                      <a:pt x="1" y="0"/>
                    </a:moveTo>
                    <a:lnTo>
                      <a:pt x="0" y="4"/>
                    </a:lnTo>
                    <a:lnTo>
                      <a:pt x="0" y="7"/>
                    </a:lnTo>
                    <a:lnTo>
                      <a:pt x="1" y="7"/>
                    </a:lnTo>
                    <a:lnTo>
                      <a:pt x="9" y="7"/>
                    </a:lnTo>
                    <a:lnTo>
                      <a:pt x="17" y="7"/>
                    </a:lnTo>
                    <a:lnTo>
                      <a:pt x="23" y="6"/>
                    </a:lnTo>
                    <a:lnTo>
                      <a:pt x="18" y="10"/>
                    </a:lnTo>
                    <a:lnTo>
                      <a:pt x="27" y="13"/>
                    </a:lnTo>
                    <a:lnTo>
                      <a:pt x="21" y="14"/>
                    </a:lnTo>
                    <a:lnTo>
                      <a:pt x="21" y="19"/>
                    </a:lnTo>
                    <a:lnTo>
                      <a:pt x="18" y="16"/>
                    </a:lnTo>
                    <a:lnTo>
                      <a:pt x="15" y="14"/>
                    </a:lnTo>
                    <a:lnTo>
                      <a:pt x="10" y="14"/>
                    </a:lnTo>
                    <a:lnTo>
                      <a:pt x="7" y="14"/>
                    </a:lnTo>
                    <a:lnTo>
                      <a:pt x="4" y="16"/>
                    </a:lnTo>
                    <a:lnTo>
                      <a:pt x="0" y="7"/>
                    </a:lnTo>
                    <a:lnTo>
                      <a:pt x="0" y="5"/>
                    </a:lnTo>
                    <a:lnTo>
                      <a:pt x="0" y="2"/>
                    </a:lnTo>
                    <a:lnTo>
                      <a:pt x="1" y="0"/>
                    </a:lnTo>
                  </a:path>
                </a:pathLst>
              </a:custGeom>
              <a:solidFill>
                <a:srgbClr val="000000"/>
              </a:solidFill>
              <a:ln w="9525" cap="rnd">
                <a:noFill/>
                <a:round/>
                <a:headEnd/>
                <a:tailEnd/>
              </a:ln>
            </p:spPr>
            <p:txBody>
              <a:bodyPr/>
              <a:lstStyle/>
              <a:p>
                <a:endParaRPr lang="en-US"/>
              </a:p>
            </p:txBody>
          </p:sp>
          <p:sp>
            <p:nvSpPr>
              <p:cNvPr id="6295" name="Freeform 277"/>
              <p:cNvSpPr>
                <a:spLocks/>
              </p:cNvSpPr>
              <p:nvPr/>
            </p:nvSpPr>
            <p:spPr bwMode="auto">
              <a:xfrm>
                <a:off x="3258" y="2616"/>
                <a:ext cx="153" cy="138"/>
              </a:xfrm>
              <a:custGeom>
                <a:avLst/>
                <a:gdLst>
                  <a:gd name="T0" fmla="*/ 51 w 153"/>
                  <a:gd name="T1" fmla="*/ 92 h 138"/>
                  <a:gd name="T2" fmla="*/ 51 w 153"/>
                  <a:gd name="T3" fmla="*/ 96 h 138"/>
                  <a:gd name="T4" fmla="*/ 58 w 153"/>
                  <a:gd name="T5" fmla="*/ 94 h 138"/>
                  <a:gd name="T6" fmla="*/ 59 w 153"/>
                  <a:gd name="T7" fmla="*/ 89 h 138"/>
                  <a:gd name="T8" fmla="*/ 68 w 153"/>
                  <a:gd name="T9" fmla="*/ 88 h 138"/>
                  <a:gd name="T10" fmla="*/ 72 w 153"/>
                  <a:gd name="T11" fmla="*/ 88 h 138"/>
                  <a:gd name="T12" fmla="*/ 74 w 153"/>
                  <a:gd name="T13" fmla="*/ 91 h 138"/>
                  <a:gd name="T14" fmla="*/ 75 w 153"/>
                  <a:gd name="T15" fmla="*/ 96 h 138"/>
                  <a:gd name="T16" fmla="*/ 74 w 153"/>
                  <a:gd name="T17" fmla="*/ 102 h 138"/>
                  <a:gd name="T18" fmla="*/ 68 w 153"/>
                  <a:gd name="T19" fmla="*/ 113 h 138"/>
                  <a:gd name="T20" fmla="*/ 59 w 153"/>
                  <a:gd name="T21" fmla="*/ 118 h 138"/>
                  <a:gd name="T22" fmla="*/ 83 w 153"/>
                  <a:gd name="T23" fmla="*/ 137 h 138"/>
                  <a:gd name="T24" fmla="*/ 102 w 153"/>
                  <a:gd name="T25" fmla="*/ 123 h 138"/>
                  <a:gd name="T26" fmla="*/ 113 w 153"/>
                  <a:gd name="T27" fmla="*/ 111 h 138"/>
                  <a:gd name="T28" fmla="*/ 124 w 153"/>
                  <a:gd name="T29" fmla="*/ 112 h 138"/>
                  <a:gd name="T30" fmla="*/ 135 w 153"/>
                  <a:gd name="T31" fmla="*/ 109 h 138"/>
                  <a:gd name="T32" fmla="*/ 144 w 153"/>
                  <a:gd name="T33" fmla="*/ 101 h 138"/>
                  <a:gd name="T34" fmla="*/ 149 w 153"/>
                  <a:gd name="T35" fmla="*/ 91 h 138"/>
                  <a:gd name="T36" fmla="*/ 152 w 153"/>
                  <a:gd name="T37" fmla="*/ 78 h 138"/>
                  <a:gd name="T38" fmla="*/ 146 w 153"/>
                  <a:gd name="T39" fmla="*/ 61 h 138"/>
                  <a:gd name="T40" fmla="*/ 140 w 153"/>
                  <a:gd name="T41" fmla="*/ 53 h 138"/>
                  <a:gd name="T42" fmla="*/ 132 w 153"/>
                  <a:gd name="T43" fmla="*/ 49 h 138"/>
                  <a:gd name="T44" fmla="*/ 125 w 153"/>
                  <a:gd name="T45" fmla="*/ 49 h 138"/>
                  <a:gd name="T46" fmla="*/ 119 w 153"/>
                  <a:gd name="T47" fmla="*/ 34 h 138"/>
                  <a:gd name="T48" fmla="*/ 108 w 153"/>
                  <a:gd name="T49" fmla="*/ 21 h 138"/>
                  <a:gd name="T50" fmla="*/ 96 w 153"/>
                  <a:gd name="T51" fmla="*/ 9 h 138"/>
                  <a:gd name="T52" fmla="*/ 80 w 153"/>
                  <a:gd name="T53" fmla="*/ 2 h 138"/>
                  <a:gd name="T54" fmla="*/ 62 w 153"/>
                  <a:gd name="T55" fmla="*/ 0 h 138"/>
                  <a:gd name="T56" fmla="*/ 42 w 153"/>
                  <a:gd name="T57" fmla="*/ 1 h 138"/>
                  <a:gd name="T58" fmla="*/ 25 w 153"/>
                  <a:gd name="T59" fmla="*/ 5 h 138"/>
                  <a:gd name="T60" fmla="*/ 8 w 153"/>
                  <a:gd name="T61" fmla="*/ 14 h 138"/>
                  <a:gd name="T62" fmla="*/ 4 w 153"/>
                  <a:gd name="T63" fmla="*/ 17 h 138"/>
                  <a:gd name="T64" fmla="*/ 0 w 153"/>
                  <a:gd name="T65" fmla="*/ 22 h 138"/>
                  <a:gd name="T66" fmla="*/ 1 w 153"/>
                  <a:gd name="T67" fmla="*/ 26 h 138"/>
                  <a:gd name="T68" fmla="*/ 6 w 153"/>
                  <a:gd name="T69" fmla="*/ 26 h 138"/>
                  <a:gd name="T70" fmla="*/ 20 w 153"/>
                  <a:gd name="T71" fmla="*/ 29 h 138"/>
                  <a:gd name="T72" fmla="*/ 34 w 153"/>
                  <a:gd name="T73" fmla="*/ 34 h 138"/>
                  <a:gd name="T74" fmla="*/ 42 w 153"/>
                  <a:gd name="T75" fmla="*/ 36 h 138"/>
                  <a:gd name="T76" fmla="*/ 49 w 153"/>
                  <a:gd name="T77" fmla="*/ 41 h 138"/>
                  <a:gd name="T78" fmla="*/ 49 w 153"/>
                  <a:gd name="T79" fmla="*/ 56 h 138"/>
                  <a:gd name="T80" fmla="*/ 45 w 153"/>
                  <a:gd name="T81" fmla="*/ 60 h 138"/>
                  <a:gd name="T82" fmla="*/ 43 w 153"/>
                  <a:gd name="T83" fmla="*/ 64 h 138"/>
                  <a:gd name="T84" fmla="*/ 45 w 153"/>
                  <a:gd name="T85" fmla="*/ 78 h 138"/>
                  <a:gd name="T86" fmla="*/ 51 w 153"/>
                  <a:gd name="T87" fmla="*/ 92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3"/>
                  <a:gd name="T133" fmla="*/ 0 h 138"/>
                  <a:gd name="T134" fmla="*/ 153 w 153"/>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3" h="138">
                    <a:moveTo>
                      <a:pt x="51" y="92"/>
                    </a:moveTo>
                    <a:lnTo>
                      <a:pt x="51" y="96"/>
                    </a:lnTo>
                    <a:lnTo>
                      <a:pt x="58" y="94"/>
                    </a:lnTo>
                    <a:lnTo>
                      <a:pt x="59" y="89"/>
                    </a:lnTo>
                    <a:lnTo>
                      <a:pt x="68" y="88"/>
                    </a:lnTo>
                    <a:lnTo>
                      <a:pt x="72" y="88"/>
                    </a:lnTo>
                    <a:lnTo>
                      <a:pt x="74" y="91"/>
                    </a:lnTo>
                    <a:lnTo>
                      <a:pt x="75" y="96"/>
                    </a:lnTo>
                    <a:lnTo>
                      <a:pt x="74" y="102"/>
                    </a:lnTo>
                    <a:lnTo>
                      <a:pt x="68" y="113"/>
                    </a:lnTo>
                    <a:lnTo>
                      <a:pt x="59" y="118"/>
                    </a:lnTo>
                    <a:lnTo>
                      <a:pt x="83" y="137"/>
                    </a:lnTo>
                    <a:lnTo>
                      <a:pt x="102" y="123"/>
                    </a:lnTo>
                    <a:lnTo>
                      <a:pt x="113" y="111"/>
                    </a:lnTo>
                    <a:lnTo>
                      <a:pt x="124" y="112"/>
                    </a:lnTo>
                    <a:lnTo>
                      <a:pt x="135" y="109"/>
                    </a:lnTo>
                    <a:lnTo>
                      <a:pt x="144" y="101"/>
                    </a:lnTo>
                    <a:lnTo>
                      <a:pt x="149" y="91"/>
                    </a:lnTo>
                    <a:lnTo>
                      <a:pt x="152" y="78"/>
                    </a:lnTo>
                    <a:lnTo>
                      <a:pt x="146" y="61"/>
                    </a:lnTo>
                    <a:lnTo>
                      <a:pt x="140" y="53"/>
                    </a:lnTo>
                    <a:lnTo>
                      <a:pt x="132" y="49"/>
                    </a:lnTo>
                    <a:lnTo>
                      <a:pt x="125" y="49"/>
                    </a:lnTo>
                    <a:lnTo>
                      <a:pt x="119" y="34"/>
                    </a:lnTo>
                    <a:lnTo>
                      <a:pt x="108" y="21"/>
                    </a:lnTo>
                    <a:lnTo>
                      <a:pt x="96" y="9"/>
                    </a:lnTo>
                    <a:lnTo>
                      <a:pt x="80" y="2"/>
                    </a:lnTo>
                    <a:lnTo>
                      <a:pt x="62" y="0"/>
                    </a:lnTo>
                    <a:lnTo>
                      <a:pt x="42" y="1"/>
                    </a:lnTo>
                    <a:lnTo>
                      <a:pt x="25" y="5"/>
                    </a:lnTo>
                    <a:lnTo>
                      <a:pt x="8" y="14"/>
                    </a:lnTo>
                    <a:lnTo>
                      <a:pt x="4" y="17"/>
                    </a:lnTo>
                    <a:lnTo>
                      <a:pt x="0" y="22"/>
                    </a:lnTo>
                    <a:lnTo>
                      <a:pt x="1" y="26"/>
                    </a:lnTo>
                    <a:lnTo>
                      <a:pt x="6" y="26"/>
                    </a:lnTo>
                    <a:lnTo>
                      <a:pt x="20" y="29"/>
                    </a:lnTo>
                    <a:lnTo>
                      <a:pt x="34" y="34"/>
                    </a:lnTo>
                    <a:lnTo>
                      <a:pt x="42" y="36"/>
                    </a:lnTo>
                    <a:lnTo>
                      <a:pt x="49" y="41"/>
                    </a:lnTo>
                    <a:lnTo>
                      <a:pt x="49" y="56"/>
                    </a:lnTo>
                    <a:lnTo>
                      <a:pt x="45" y="60"/>
                    </a:lnTo>
                    <a:lnTo>
                      <a:pt x="43" y="64"/>
                    </a:lnTo>
                    <a:lnTo>
                      <a:pt x="45" y="78"/>
                    </a:lnTo>
                    <a:lnTo>
                      <a:pt x="51" y="92"/>
                    </a:lnTo>
                  </a:path>
                </a:pathLst>
              </a:custGeom>
              <a:solidFill>
                <a:srgbClr val="000000"/>
              </a:solidFill>
              <a:ln w="9525" cap="rnd">
                <a:noFill/>
                <a:round/>
                <a:headEnd/>
                <a:tailEnd/>
              </a:ln>
            </p:spPr>
            <p:txBody>
              <a:bodyPr/>
              <a:lstStyle/>
              <a:p>
                <a:endParaRPr lang="en-US"/>
              </a:p>
            </p:txBody>
          </p:sp>
          <p:sp>
            <p:nvSpPr>
              <p:cNvPr id="6296" name="Freeform 278"/>
              <p:cNvSpPr>
                <a:spLocks/>
              </p:cNvSpPr>
              <p:nvPr/>
            </p:nvSpPr>
            <p:spPr bwMode="auto">
              <a:xfrm>
                <a:off x="3320" y="2721"/>
                <a:ext cx="17" cy="17"/>
              </a:xfrm>
              <a:custGeom>
                <a:avLst/>
                <a:gdLst>
                  <a:gd name="T0" fmla="*/ 16 w 17"/>
                  <a:gd name="T1" fmla="*/ 0 h 17"/>
                  <a:gd name="T2" fmla="*/ 0 w 17"/>
                  <a:gd name="T3" fmla="*/ 16 h 17"/>
                  <a:gd name="T4" fmla="*/ 10 w 17"/>
                  <a:gd name="T5" fmla="*/ 8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0" y="8"/>
                    </a:lnTo>
                    <a:lnTo>
                      <a:pt x="16" y="0"/>
                    </a:lnTo>
                  </a:path>
                </a:pathLst>
              </a:custGeom>
              <a:solidFill>
                <a:srgbClr val="000000"/>
              </a:solidFill>
              <a:ln w="9525" cap="rnd">
                <a:noFill/>
                <a:round/>
                <a:headEnd/>
                <a:tailEnd/>
              </a:ln>
            </p:spPr>
            <p:txBody>
              <a:bodyPr/>
              <a:lstStyle/>
              <a:p>
                <a:endParaRPr lang="en-US"/>
              </a:p>
            </p:txBody>
          </p:sp>
          <p:sp>
            <p:nvSpPr>
              <p:cNvPr id="6297" name="Freeform 279"/>
              <p:cNvSpPr>
                <a:spLocks/>
              </p:cNvSpPr>
              <p:nvPr/>
            </p:nvSpPr>
            <p:spPr bwMode="auto">
              <a:xfrm>
                <a:off x="2967" y="2444"/>
                <a:ext cx="17" cy="17"/>
              </a:xfrm>
              <a:custGeom>
                <a:avLst/>
                <a:gdLst>
                  <a:gd name="T0" fmla="*/ 0 w 17"/>
                  <a:gd name="T1" fmla="*/ 0 h 17"/>
                  <a:gd name="T2" fmla="*/ 9 w 17"/>
                  <a:gd name="T3" fmla="*/ 5 h 17"/>
                  <a:gd name="T4" fmla="*/ 16 w 17"/>
                  <a:gd name="T5" fmla="*/ 5 h 17"/>
                  <a:gd name="T6" fmla="*/ 13 w 17"/>
                  <a:gd name="T7" fmla="*/ 8 h 17"/>
                  <a:gd name="T8" fmla="*/ 13 w 17"/>
                  <a:gd name="T9" fmla="*/ 16 h 17"/>
                  <a:gd name="T10" fmla="*/ 3 w 17"/>
                  <a:gd name="T11" fmla="*/ 8 h 17"/>
                  <a:gd name="T12" fmla="*/ 0 w 17"/>
                  <a:gd name="T13" fmla="*/ 3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9" y="5"/>
                    </a:lnTo>
                    <a:lnTo>
                      <a:pt x="16" y="5"/>
                    </a:lnTo>
                    <a:lnTo>
                      <a:pt x="13" y="8"/>
                    </a:lnTo>
                    <a:lnTo>
                      <a:pt x="13" y="16"/>
                    </a:lnTo>
                    <a:lnTo>
                      <a:pt x="3" y="8"/>
                    </a:lnTo>
                    <a:lnTo>
                      <a:pt x="0" y="3"/>
                    </a:lnTo>
                    <a:lnTo>
                      <a:pt x="0" y="0"/>
                    </a:lnTo>
                  </a:path>
                </a:pathLst>
              </a:custGeom>
              <a:solidFill>
                <a:srgbClr val="000000"/>
              </a:solidFill>
              <a:ln w="9525" cap="rnd">
                <a:noFill/>
                <a:round/>
                <a:headEnd/>
                <a:tailEnd/>
              </a:ln>
            </p:spPr>
            <p:txBody>
              <a:bodyPr/>
              <a:lstStyle/>
              <a:p>
                <a:endParaRPr lang="en-US"/>
              </a:p>
            </p:txBody>
          </p:sp>
          <p:sp>
            <p:nvSpPr>
              <p:cNvPr id="6298" name="Freeform 280"/>
              <p:cNvSpPr>
                <a:spLocks/>
              </p:cNvSpPr>
              <p:nvPr/>
            </p:nvSpPr>
            <p:spPr bwMode="auto">
              <a:xfrm>
                <a:off x="2978" y="2451"/>
                <a:ext cx="22" cy="69"/>
              </a:xfrm>
              <a:custGeom>
                <a:avLst/>
                <a:gdLst>
                  <a:gd name="T0" fmla="*/ 0 w 22"/>
                  <a:gd name="T1" fmla="*/ 0 h 69"/>
                  <a:gd name="T2" fmla="*/ 8 w 22"/>
                  <a:gd name="T3" fmla="*/ 9 h 69"/>
                  <a:gd name="T4" fmla="*/ 10 w 22"/>
                  <a:gd name="T5" fmla="*/ 16 h 69"/>
                  <a:gd name="T6" fmla="*/ 7 w 22"/>
                  <a:gd name="T7" fmla="*/ 19 h 69"/>
                  <a:gd name="T8" fmla="*/ 8 w 22"/>
                  <a:gd name="T9" fmla="*/ 25 h 69"/>
                  <a:gd name="T10" fmla="*/ 12 w 22"/>
                  <a:gd name="T11" fmla="*/ 30 h 69"/>
                  <a:gd name="T12" fmla="*/ 21 w 22"/>
                  <a:gd name="T13" fmla="*/ 33 h 69"/>
                  <a:gd name="T14" fmla="*/ 10 w 22"/>
                  <a:gd name="T15" fmla="*/ 32 h 69"/>
                  <a:gd name="T16" fmla="*/ 10 w 22"/>
                  <a:gd name="T17" fmla="*/ 35 h 69"/>
                  <a:gd name="T18" fmla="*/ 12 w 22"/>
                  <a:gd name="T19" fmla="*/ 50 h 69"/>
                  <a:gd name="T20" fmla="*/ 10 w 22"/>
                  <a:gd name="T21" fmla="*/ 51 h 69"/>
                  <a:gd name="T22" fmla="*/ 10 w 22"/>
                  <a:gd name="T23" fmla="*/ 55 h 69"/>
                  <a:gd name="T24" fmla="*/ 16 w 22"/>
                  <a:gd name="T25" fmla="*/ 68 h 69"/>
                  <a:gd name="T26" fmla="*/ 12 w 22"/>
                  <a:gd name="T27" fmla="*/ 61 h 69"/>
                  <a:gd name="T28" fmla="*/ 10 w 22"/>
                  <a:gd name="T29" fmla="*/ 54 h 69"/>
                  <a:gd name="T30" fmla="*/ 10 w 22"/>
                  <a:gd name="T31" fmla="*/ 51 h 69"/>
                  <a:gd name="T32" fmla="*/ 10 w 22"/>
                  <a:gd name="T33" fmla="*/ 50 h 69"/>
                  <a:gd name="T34" fmla="*/ 0 w 22"/>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69"/>
                  <a:gd name="T56" fmla="*/ 22 w 22"/>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69">
                    <a:moveTo>
                      <a:pt x="0" y="0"/>
                    </a:moveTo>
                    <a:lnTo>
                      <a:pt x="8" y="9"/>
                    </a:lnTo>
                    <a:lnTo>
                      <a:pt x="10" y="16"/>
                    </a:lnTo>
                    <a:lnTo>
                      <a:pt x="7" y="19"/>
                    </a:lnTo>
                    <a:lnTo>
                      <a:pt x="8" y="25"/>
                    </a:lnTo>
                    <a:lnTo>
                      <a:pt x="12" y="30"/>
                    </a:lnTo>
                    <a:lnTo>
                      <a:pt x="21" y="33"/>
                    </a:lnTo>
                    <a:lnTo>
                      <a:pt x="10" y="32"/>
                    </a:lnTo>
                    <a:lnTo>
                      <a:pt x="10" y="35"/>
                    </a:lnTo>
                    <a:lnTo>
                      <a:pt x="12" y="50"/>
                    </a:lnTo>
                    <a:lnTo>
                      <a:pt x="10" y="51"/>
                    </a:lnTo>
                    <a:lnTo>
                      <a:pt x="10" y="55"/>
                    </a:lnTo>
                    <a:lnTo>
                      <a:pt x="16" y="68"/>
                    </a:lnTo>
                    <a:lnTo>
                      <a:pt x="12" y="61"/>
                    </a:lnTo>
                    <a:lnTo>
                      <a:pt x="10" y="54"/>
                    </a:lnTo>
                    <a:lnTo>
                      <a:pt x="10" y="51"/>
                    </a:lnTo>
                    <a:lnTo>
                      <a:pt x="10" y="50"/>
                    </a:lnTo>
                    <a:lnTo>
                      <a:pt x="0" y="0"/>
                    </a:lnTo>
                  </a:path>
                </a:pathLst>
              </a:custGeom>
              <a:solidFill>
                <a:srgbClr val="000000"/>
              </a:solidFill>
              <a:ln w="9525" cap="rnd">
                <a:noFill/>
                <a:round/>
                <a:headEnd/>
                <a:tailEnd/>
              </a:ln>
            </p:spPr>
            <p:txBody>
              <a:bodyPr/>
              <a:lstStyle/>
              <a:p>
                <a:endParaRPr lang="en-US"/>
              </a:p>
            </p:txBody>
          </p:sp>
          <p:sp>
            <p:nvSpPr>
              <p:cNvPr id="6299" name="Freeform 281"/>
              <p:cNvSpPr>
                <a:spLocks/>
              </p:cNvSpPr>
              <p:nvPr/>
            </p:nvSpPr>
            <p:spPr bwMode="auto">
              <a:xfrm>
                <a:off x="2967" y="2435"/>
                <a:ext cx="20" cy="17"/>
              </a:xfrm>
              <a:custGeom>
                <a:avLst/>
                <a:gdLst>
                  <a:gd name="T0" fmla="*/ 0 w 20"/>
                  <a:gd name="T1" fmla="*/ 9 h 17"/>
                  <a:gd name="T2" fmla="*/ 0 w 20"/>
                  <a:gd name="T3" fmla="*/ 2 h 17"/>
                  <a:gd name="T4" fmla="*/ 2 w 20"/>
                  <a:gd name="T5" fmla="*/ 0 h 17"/>
                  <a:gd name="T6" fmla="*/ 19 w 20"/>
                  <a:gd name="T7" fmla="*/ 16 h 17"/>
                  <a:gd name="T8" fmla="*/ 0 60000 65536"/>
                  <a:gd name="T9" fmla="*/ 0 60000 65536"/>
                  <a:gd name="T10" fmla="*/ 0 60000 65536"/>
                  <a:gd name="T11" fmla="*/ 0 60000 65536"/>
                  <a:gd name="T12" fmla="*/ 0 w 20"/>
                  <a:gd name="T13" fmla="*/ 0 h 17"/>
                  <a:gd name="T14" fmla="*/ 20 w 20"/>
                  <a:gd name="T15" fmla="*/ 17 h 17"/>
                </a:gdLst>
                <a:ahLst/>
                <a:cxnLst>
                  <a:cxn ang="T8">
                    <a:pos x="T0" y="T1"/>
                  </a:cxn>
                  <a:cxn ang="T9">
                    <a:pos x="T2" y="T3"/>
                  </a:cxn>
                  <a:cxn ang="T10">
                    <a:pos x="T4" y="T5"/>
                  </a:cxn>
                  <a:cxn ang="T11">
                    <a:pos x="T6" y="T7"/>
                  </a:cxn>
                </a:cxnLst>
                <a:rect l="T12" t="T13" r="T14" b="T15"/>
                <a:pathLst>
                  <a:path w="20" h="17">
                    <a:moveTo>
                      <a:pt x="0" y="9"/>
                    </a:moveTo>
                    <a:lnTo>
                      <a:pt x="0" y="2"/>
                    </a:lnTo>
                    <a:lnTo>
                      <a:pt x="2" y="0"/>
                    </a:lnTo>
                    <a:lnTo>
                      <a:pt x="19" y="16"/>
                    </a:lnTo>
                  </a:path>
                </a:pathLst>
              </a:custGeom>
              <a:noFill/>
              <a:ln w="12700" cap="rnd">
                <a:solidFill>
                  <a:srgbClr val="000000"/>
                </a:solidFill>
                <a:round/>
                <a:headEnd type="none" w="sm" len="sm"/>
                <a:tailEnd type="none" w="sm" len="sm"/>
              </a:ln>
            </p:spPr>
            <p:txBody>
              <a:bodyPr/>
              <a:lstStyle/>
              <a:p>
                <a:endParaRPr lang="en-US"/>
              </a:p>
            </p:txBody>
          </p:sp>
          <p:sp>
            <p:nvSpPr>
              <p:cNvPr id="6300" name="Freeform 282"/>
              <p:cNvSpPr>
                <a:spLocks/>
              </p:cNvSpPr>
              <p:nvPr/>
            </p:nvSpPr>
            <p:spPr bwMode="auto">
              <a:xfrm>
                <a:off x="2986" y="2449"/>
                <a:ext cx="56" cy="118"/>
              </a:xfrm>
              <a:custGeom>
                <a:avLst/>
                <a:gdLst>
                  <a:gd name="T0" fmla="*/ 0 w 56"/>
                  <a:gd name="T1" fmla="*/ 0 h 118"/>
                  <a:gd name="T2" fmla="*/ 16 w 56"/>
                  <a:gd name="T3" fmla="*/ 26 h 118"/>
                  <a:gd name="T4" fmla="*/ 27 w 56"/>
                  <a:gd name="T5" fmla="*/ 41 h 118"/>
                  <a:gd name="T6" fmla="*/ 34 w 56"/>
                  <a:gd name="T7" fmla="*/ 59 h 118"/>
                  <a:gd name="T8" fmla="*/ 27 w 56"/>
                  <a:gd name="T9" fmla="*/ 59 h 118"/>
                  <a:gd name="T10" fmla="*/ 13 w 56"/>
                  <a:gd name="T11" fmla="*/ 57 h 118"/>
                  <a:gd name="T12" fmla="*/ 27 w 56"/>
                  <a:gd name="T13" fmla="*/ 61 h 118"/>
                  <a:gd name="T14" fmla="*/ 35 w 56"/>
                  <a:gd name="T15" fmla="*/ 71 h 118"/>
                  <a:gd name="T16" fmla="*/ 24 w 56"/>
                  <a:gd name="T17" fmla="*/ 66 h 118"/>
                  <a:gd name="T18" fmla="*/ 10 w 56"/>
                  <a:gd name="T19" fmla="*/ 56 h 118"/>
                  <a:gd name="T20" fmla="*/ 8 w 56"/>
                  <a:gd name="T21" fmla="*/ 50 h 118"/>
                  <a:gd name="T22" fmla="*/ 12 w 56"/>
                  <a:gd name="T23" fmla="*/ 59 h 118"/>
                  <a:gd name="T24" fmla="*/ 12 w 56"/>
                  <a:gd name="T25" fmla="*/ 61 h 118"/>
                  <a:gd name="T26" fmla="*/ 9 w 56"/>
                  <a:gd name="T27" fmla="*/ 63 h 118"/>
                  <a:gd name="T28" fmla="*/ 2 w 56"/>
                  <a:gd name="T29" fmla="*/ 59 h 118"/>
                  <a:gd name="T30" fmla="*/ 5 w 56"/>
                  <a:gd name="T31" fmla="*/ 64 h 118"/>
                  <a:gd name="T32" fmla="*/ 10 w 56"/>
                  <a:gd name="T33" fmla="*/ 69 h 118"/>
                  <a:gd name="T34" fmla="*/ 24 w 56"/>
                  <a:gd name="T35" fmla="*/ 75 h 118"/>
                  <a:gd name="T36" fmla="*/ 35 w 56"/>
                  <a:gd name="T37" fmla="*/ 78 h 118"/>
                  <a:gd name="T38" fmla="*/ 29 w 56"/>
                  <a:gd name="T39" fmla="*/ 79 h 118"/>
                  <a:gd name="T40" fmla="*/ 38 w 56"/>
                  <a:gd name="T41" fmla="*/ 85 h 118"/>
                  <a:gd name="T42" fmla="*/ 38 w 56"/>
                  <a:gd name="T43" fmla="*/ 91 h 118"/>
                  <a:gd name="T44" fmla="*/ 35 w 56"/>
                  <a:gd name="T45" fmla="*/ 96 h 118"/>
                  <a:gd name="T46" fmla="*/ 27 w 56"/>
                  <a:gd name="T47" fmla="*/ 99 h 118"/>
                  <a:gd name="T48" fmla="*/ 16 w 56"/>
                  <a:gd name="T49" fmla="*/ 81 h 118"/>
                  <a:gd name="T50" fmla="*/ 21 w 56"/>
                  <a:gd name="T51" fmla="*/ 98 h 118"/>
                  <a:gd name="T52" fmla="*/ 27 w 56"/>
                  <a:gd name="T53" fmla="*/ 101 h 118"/>
                  <a:gd name="T54" fmla="*/ 37 w 56"/>
                  <a:gd name="T55" fmla="*/ 101 h 118"/>
                  <a:gd name="T56" fmla="*/ 43 w 56"/>
                  <a:gd name="T57" fmla="*/ 99 h 118"/>
                  <a:gd name="T58" fmla="*/ 49 w 56"/>
                  <a:gd name="T59" fmla="*/ 104 h 118"/>
                  <a:gd name="T60" fmla="*/ 55 w 56"/>
                  <a:gd name="T61" fmla="*/ 117 h 118"/>
                  <a:gd name="T62" fmla="*/ 51 w 56"/>
                  <a:gd name="T63" fmla="*/ 101 h 118"/>
                  <a:gd name="T64" fmla="*/ 43 w 56"/>
                  <a:gd name="T65" fmla="*/ 69 h 118"/>
                  <a:gd name="T66" fmla="*/ 35 w 56"/>
                  <a:gd name="T67" fmla="*/ 57 h 118"/>
                  <a:gd name="T68" fmla="*/ 27 w 56"/>
                  <a:gd name="T69" fmla="*/ 41 h 118"/>
                  <a:gd name="T70" fmla="*/ 18 w 56"/>
                  <a:gd name="T71" fmla="*/ 27 h 118"/>
                  <a:gd name="T72" fmla="*/ 10 w 56"/>
                  <a:gd name="T73" fmla="*/ 19 h 118"/>
                  <a:gd name="T74" fmla="*/ 1 w 56"/>
                  <a:gd name="T75" fmla="*/ 1 h 118"/>
                  <a:gd name="T76" fmla="*/ 0 w 56"/>
                  <a:gd name="T77" fmla="*/ 0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118"/>
                  <a:gd name="T119" fmla="*/ 56 w 56"/>
                  <a:gd name="T120" fmla="*/ 118 h 1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118">
                    <a:moveTo>
                      <a:pt x="0" y="0"/>
                    </a:moveTo>
                    <a:lnTo>
                      <a:pt x="16" y="26"/>
                    </a:lnTo>
                    <a:lnTo>
                      <a:pt x="27" y="41"/>
                    </a:lnTo>
                    <a:lnTo>
                      <a:pt x="34" y="59"/>
                    </a:lnTo>
                    <a:lnTo>
                      <a:pt x="27" y="59"/>
                    </a:lnTo>
                    <a:lnTo>
                      <a:pt x="13" y="57"/>
                    </a:lnTo>
                    <a:lnTo>
                      <a:pt x="27" y="61"/>
                    </a:lnTo>
                    <a:lnTo>
                      <a:pt x="35" y="71"/>
                    </a:lnTo>
                    <a:lnTo>
                      <a:pt x="24" y="66"/>
                    </a:lnTo>
                    <a:lnTo>
                      <a:pt x="10" y="56"/>
                    </a:lnTo>
                    <a:lnTo>
                      <a:pt x="8" y="50"/>
                    </a:lnTo>
                    <a:lnTo>
                      <a:pt x="12" y="59"/>
                    </a:lnTo>
                    <a:lnTo>
                      <a:pt x="12" y="61"/>
                    </a:lnTo>
                    <a:lnTo>
                      <a:pt x="9" y="63"/>
                    </a:lnTo>
                    <a:lnTo>
                      <a:pt x="2" y="59"/>
                    </a:lnTo>
                    <a:lnTo>
                      <a:pt x="5" y="64"/>
                    </a:lnTo>
                    <a:lnTo>
                      <a:pt x="10" y="69"/>
                    </a:lnTo>
                    <a:lnTo>
                      <a:pt x="24" y="75"/>
                    </a:lnTo>
                    <a:lnTo>
                      <a:pt x="35" y="78"/>
                    </a:lnTo>
                    <a:lnTo>
                      <a:pt x="29" y="79"/>
                    </a:lnTo>
                    <a:lnTo>
                      <a:pt x="38" y="85"/>
                    </a:lnTo>
                    <a:lnTo>
                      <a:pt x="38" y="91"/>
                    </a:lnTo>
                    <a:lnTo>
                      <a:pt x="35" y="96"/>
                    </a:lnTo>
                    <a:lnTo>
                      <a:pt x="27" y="99"/>
                    </a:lnTo>
                    <a:lnTo>
                      <a:pt x="16" y="81"/>
                    </a:lnTo>
                    <a:lnTo>
                      <a:pt x="21" y="98"/>
                    </a:lnTo>
                    <a:lnTo>
                      <a:pt x="27" y="101"/>
                    </a:lnTo>
                    <a:lnTo>
                      <a:pt x="37" y="101"/>
                    </a:lnTo>
                    <a:lnTo>
                      <a:pt x="43" y="99"/>
                    </a:lnTo>
                    <a:lnTo>
                      <a:pt x="49" y="104"/>
                    </a:lnTo>
                    <a:lnTo>
                      <a:pt x="55" y="117"/>
                    </a:lnTo>
                    <a:lnTo>
                      <a:pt x="51" y="101"/>
                    </a:lnTo>
                    <a:lnTo>
                      <a:pt x="43" y="69"/>
                    </a:lnTo>
                    <a:lnTo>
                      <a:pt x="35" y="57"/>
                    </a:lnTo>
                    <a:lnTo>
                      <a:pt x="27" y="41"/>
                    </a:lnTo>
                    <a:lnTo>
                      <a:pt x="18" y="27"/>
                    </a:lnTo>
                    <a:lnTo>
                      <a:pt x="10" y="19"/>
                    </a:lnTo>
                    <a:lnTo>
                      <a:pt x="1" y="1"/>
                    </a:lnTo>
                    <a:lnTo>
                      <a:pt x="0" y="0"/>
                    </a:lnTo>
                  </a:path>
                </a:pathLst>
              </a:custGeom>
              <a:solidFill>
                <a:srgbClr val="000000"/>
              </a:solidFill>
              <a:ln w="9525" cap="rnd">
                <a:noFill/>
                <a:round/>
                <a:headEnd/>
                <a:tailEnd/>
              </a:ln>
            </p:spPr>
            <p:txBody>
              <a:bodyPr/>
              <a:lstStyle/>
              <a:p>
                <a:endParaRPr lang="en-US"/>
              </a:p>
            </p:txBody>
          </p:sp>
          <p:sp>
            <p:nvSpPr>
              <p:cNvPr id="6301" name="Freeform 283"/>
              <p:cNvSpPr>
                <a:spLocks/>
              </p:cNvSpPr>
              <p:nvPr/>
            </p:nvSpPr>
            <p:spPr bwMode="auto">
              <a:xfrm>
                <a:off x="2991" y="2513"/>
                <a:ext cx="35" cy="58"/>
              </a:xfrm>
              <a:custGeom>
                <a:avLst/>
                <a:gdLst>
                  <a:gd name="T0" fmla="*/ 0 w 35"/>
                  <a:gd name="T1" fmla="*/ 0 h 58"/>
                  <a:gd name="T2" fmla="*/ 10 w 35"/>
                  <a:gd name="T3" fmla="*/ 53 h 58"/>
                  <a:gd name="T4" fmla="*/ 14 w 35"/>
                  <a:gd name="T5" fmla="*/ 53 h 58"/>
                  <a:gd name="T6" fmla="*/ 21 w 35"/>
                  <a:gd name="T7" fmla="*/ 53 h 58"/>
                  <a:gd name="T8" fmla="*/ 28 w 35"/>
                  <a:gd name="T9" fmla="*/ 53 h 58"/>
                  <a:gd name="T10" fmla="*/ 34 w 35"/>
                  <a:gd name="T11" fmla="*/ 57 h 58"/>
                  <a:gd name="T12" fmla="*/ 28 w 35"/>
                  <a:gd name="T13" fmla="*/ 37 h 58"/>
                  <a:gd name="T14" fmla="*/ 19 w 35"/>
                  <a:gd name="T15" fmla="*/ 37 h 58"/>
                  <a:gd name="T16" fmla="*/ 14 w 35"/>
                  <a:gd name="T17" fmla="*/ 35 h 58"/>
                  <a:gd name="T18" fmla="*/ 8 w 35"/>
                  <a:gd name="T19" fmla="*/ 27 h 58"/>
                  <a:gd name="T20" fmla="*/ 7 w 35"/>
                  <a:gd name="T21" fmla="*/ 18 h 58"/>
                  <a:gd name="T22" fmla="*/ 5 w 35"/>
                  <a:gd name="T23" fmla="*/ 20 h 58"/>
                  <a:gd name="T24" fmla="*/ 2 w 35"/>
                  <a:gd name="T25" fmla="*/ 0 h 58"/>
                  <a:gd name="T26" fmla="*/ 0 w 35"/>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58"/>
                  <a:gd name="T44" fmla="*/ 35 w 35"/>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58">
                    <a:moveTo>
                      <a:pt x="0" y="0"/>
                    </a:moveTo>
                    <a:lnTo>
                      <a:pt x="10" y="53"/>
                    </a:lnTo>
                    <a:lnTo>
                      <a:pt x="14" y="53"/>
                    </a:lnTo>
                    <a:lnTo>
                      <a:pt x="21" y="53"/>
                    </a:lnTo>
                    <a:lnTo>
                      <a:pt x="28" y="53"/>
                    </a:lnTo>
                    <a:lnTo>
                      <a:pt x="34" y="57"/>
                    </a:lnTo>
                    <a:lnTo>
                      <a:pt x="28" y="37"/>
                    </a:lnTo>
                    <a:lnTo>
                      <a:pt x="19" y="37"/>
                    </a:lnTo>
                    <a:lnTo>
                      <a:pt x="14" y="35"/>
                    </a:lnTo>
                    <a:lnTo>
                      <a:pt x="8" y="27"/>
                    </a:lnTo>
                    <a:lnTo>
                      <a:pt x="7" y="18"/>
                    </a:lnTo>
                    <a:lnTo>
                      <a:pt x="5" y="20"/>
                    </a:lnTo>
                    <a:lnTo>
                      <a:pt x="2" y="0"/>
                    </a:lnTo>
                    <a:lnTo>
                      <a:pt x="0" y="0"/>
                    </a:lnTo>
                  </a:path>
                </a:pathLst>
              </a:custGeom>
              <a:solidFill>
                <a:srgbClr val="000000"/>
              </a:solidFill>
              <a:ln w="9525" cap="rnd">
                <a:noFill/>
                <a:round/>
                <a:headEnd/>
                <a:tailEnd/>
              </a:ln>
            </p:spPr>
            <p:txBody>
              <a:bodyPr/>
              <a:lstStyle/>
              <a:p>
                <a:endParaRPr lang="en-US"/>
              </a:p>
            </p:txBody>
          </p:sp>
          <p:sp>
            <p:nvSpPr>
              <p:cNvPr id="6302" name="Freeform 284"/>
              <p:cNvSpPr>
                <a:spLocks/>
              </p:cNvSpPr>
              <p:nvPr/>
            </p:nvSpPr>
            <p:spPr bwMode="auto">
              <a:xfrm>
                <a:off x="2996" y="2497"/>
                <a:ext cx="17" cy="17"/>
              </a:xfrm>
              <a:custGeom>
                <a:avLst/>
                <a:gdLst>
                  <a:gd name="T0" fmla="*/ 0 w 17"/>
                  <a:gd name="T1" fmla="*/ 16 h 17"/>
                  <a:gd name="T2" fmla="*/ 16 w 17"/>
                  <a:gd name="T3" fmla="*/ 0 h 17"/>
                  <a:gd name="T4" fmla="*/ 8 w 17"/>
                  <a:gd name="T5" fmla="*/ 5 h 17"/>
                  <a:gd name="T6" fmla="*/ 0 w 17"/>
                  <a:gd name="T7" fmla="*/ 5 h 17"/>
                  <a:gd name="T8" fmla="*/ 0 w 17"/>
                  <a:gd name="T9" fmla="*/ 13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6" y="0"/>
                    </a:lnTo>
                    <a:lnTo>
                      <a:pt x="8" y="5"/>
                    </a:lnTo>
                    <a:lnTo>
                      <a:pt x="0" y="5"/>
                    </a:lnTo>
                    <a:lnTo>
                      <a:pt x="0" y="13"/>
                    </a:lnTo>
                    <a:lnTo>
                      <a:pt x="0" y="16"/>
                    </a:lnTo>
                  </a:path>
                </a:pathLst>
              </a:custGeom>
              <a:solidFill>
                <a:srgbClr val="000000"/>
              </a:solidFill>
              <a:ln w="9525" cap="rnd">
                <a:noFill/>
                <a:round/>
                <a:headEnd/>
                <a:tailEnd/>
              </a:ln>
            </p:spPr>
            <p:txBody>
              <a:bodyPr/>
              <a:lstStyle/>
              <a:p>
                <a:endParaRPr lang="en-US"/>
              </a:p>
            </p:txBody>
          </p:sp>
          <p:sp>
            <p:nvSpPr>
              <p:cNvPr id="6303" name="Freeform 285"/>
              <p:cNvSpPr>
                <a:spLocks/>
              </p:cNvSpPr>
              <p:nvPr/>
            </p:nvSpPr>
            <p:spPr bwMode="auto">
              <a:xfrm>
                <a:off x="2963" y="2481"/>
                <a:ext cx="29" cy="65"/>
              </a:xfrm>
              <a:custGeom>
                <a:avLst/>
                <a:gdLst>
                  <a:gd name="T0" fmla="*/ 2 w 29"/>
                  <a:gd name="T1" fmla="*/ 11 h 65"/>
                  <a:gd name="T2" fmla="*/ 0 w 29"/>
                  <a:gd name="T3" fmla="*/ 4 h 65"/>
                  <a:gd name="T4" fmla="*/ 3 w 29"/>
                  <a:gd name="T5" fmla="*/ 1 h 65"/>
                  <a:gd name="T6" fmla="*/ 7 w 29"/>
                  <a:gd name="T7" fmla="*/ 0 h 65"/>
                  <a:gd name="T8" fmla="*/ 10 w 29"/>
                  <a:gd name="T9" fmla="*/ 1 h 65"/>
                  <a:gd name="T10" fmla="*/ 21 w 29"/>
                  <a:gd name="T11" fmla="*/ 17 h 65"/>
                  <a:gd name="T12" fmla="*/ 21 w 29"/>
                  <a:gd name="T13" fmla="*/ 22 h 65"/>
                  <a:gd name="T14" fmla="*/ 16 w 29"/>
                  <a:gd name="T15" fmla="*/ 24 h 65"/>
                  <a:gd name="T16" fmla="*/ 13 w 29"/>
                  <a:gd name="T17" fmla="*/ 24 h 65"/>
                  <a:gd name="T18" fmla="*/ 5 w 29"/>
                  <a:gd name="T19" fmla="*/ 14 h 65"/>
                  <a:gd name="T20" fmla="*/ 7 w 29"/>
                  <a:gd name="T21" fmla="*/ 21 h 65"/>
                  <a:gd name="T22" fmla="*/ 3 w 29"/>
                  <a:gd name="T23" fmla="*/ 24 h 65"/>
                  <a:gd name="T24" fmla="*/ 2 w 29"/>
                  <a:gd name="T25" fmla="*/ 27 h 65"/>
                  <a:gd name="T26" fmla="*/ 2 w 29"/>
                  <a:gd name="T27" fmla="*/ 32 h 65"/>
                  <a:gd name="T28" fmla="*/ 6 w 29"/>
                  <a:gd name="T29" fmla="*/ 39 h 65"/>
                  <a:gd name="T30" fmla="*/ 3 w 29"/>
                  <a:gd name="T31" fmla="*/ 31 h 65"/>
                  <a:gd name="T32" fmla="*/ 5 w 29"/>
                  <a:gd name="T33" fmla="*/ 27 h 65"/>
                  <a:gd name="T34" fmla="*/ 7 w 29"/>
                  <a:gd name="T35" fmla="*/ 26 h 65"/>
                  <a:gd name="T36" fmla="*/ 13 w 29"/>
                  <a:gd name="T37" fmla="*/ 27 h 65"/>
                  <a:gd name="T38" fmla="*/ 23 w 29"/>
                  <a:gd name="T39" fmla="*/ 40 h 65"/>
                  <a:gd name="T40" fmla="*/ 21 w 29"/>
                  <a:gd name="T41" fmla="*/ 46 h 65"/>
                  <a:gd name="T42" fmla="*/ 23 w 29"/>
                  <a:gd name="T43" fmla="*/ 48 h 65"/>
                  <a:gd name="T44" fmla="*/ 21 w 29"/>
                  <a:gd name="T45" fmla="*/ 53 h 65"/>
                  <a:gd name="T46" fmla="*/ 6 w 29"/>
                  <a:gd name="T47" fmla="*/ 46 h 65"/>
                  <a:gd name="T48" fmla="*/ 6 w 29"/>
                  <a:gd name="T49" fmla="*/ 40 h 65"/>
                  <a:gd name="T50" fmla="*/ 5 w 29"/>
                  <a:gd name="T51" fmla="*/ 46 h 65"/>
                  <a:gd name="T52" fmla="*/ 10 w 29"/>
                  <a:gd name="T53" fmla="*/ 56 h 65"/>
                  <a:gd name="T54" fmla="*/ 26 w 29"/>
                  <a:gd name="T55" fmla="*/ 64 h 65"/>
                  <a:gd name="T56" fmla="*/ 14 w 29"/>
                  <a:gd name="T57" fmla="*/ 56 h 65"/>
                  <a:gd name="T58" fmla="*/ 11 w 29"/>
                  <a:gd name="T59" fmla="*/ 51 h 65"/>
                  <a:gd name="T60" fmla="*/ 23 w 29"/>
                  <a:gd name="T61" fmla="*/ 54 h 65"/>
                  <a:gd name="T62" fmla="*/ 28 w 29"/>
                  <a:gd name="T63" fmla="*/ 51 h 65"/>
                  <a:gd name="T64" fmla="*/ 28 w 29"/>
                  <a:gd name="T65" fmla="*/ 48 h 65"/>
                  <a:gd name="T66" fmla="*/ 23 w 29"/>
                  <a:gd name="T67" fmla="*/ 44 h 65"/>
                  <a:gd name="T68" fmla="*/ 26 w 29"/>
                  <a:gd name="T69" fmla="*/ 40 h 65"/>
                  <a:gd name="T70" fmla="*/ 26 w 29"/>
                  <a:gd name="T71" fmla="*/ 39 h 65"/>
                  <a:gd name="T72" fmla="*/ 21 w 29"/>
                  <a:gd name="T73" fmla="*/ 27 h 65"/>
                  <a:gd name="T74" fmla="*/ 19 w 29"/>
                  <a:gd name="T75" fmla="*/ 24 h 65"/>
                  <a:gd name="T76" fmla="*/ 21 w 29"/>
                  <a:gd name="T77" fmla="*/ 21 h 65"/>
                  <a:gd name="T78" fmla="*/ 21 w 29"/>
                  <a:gd name="T79" fmla="*/ 16 h 65"/>
                  <a:gd name="T80" fmla="*/ 11 w 29"/>
                  <a:gd name="T81" fmla="*/ 0 h 65"/>
                  <a:gd name="T82" fmla="*/ 7 w 29"/>
                  <a:gd name="T83" fmla="*/ 0 h 65"/>
                  <a:gd name="T84" fmla="*/ 5 w 29"/>
                  <a:gd name="T85" fmla="*/ 0 h 65"/>
                  <a:gd name="T86" fmla="*/ 2 w 29"/>
                  <a:gd name="T87" fmla="*/ 1 h 65"/>
                  <a:gd name="T88" fmla="*/ 0 w 29"/>
                  <a:gd name="T89" fmla="*/ 2 h 65"/>
                  <a:gd name="T90" fmla="*/ 0 w 29"/>
                  <a:gd name="T91" fmla="*/ 5 h 65"/>
                  <a:gd name="T92" fmla="*/ 2 w 29"/>
                  <a:gd name="T93" fmla="*/ 11 h 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
                  <a:gd name="T142" fmla="*/ 0 h 65"/>
                  <a:gd name="T143" fmla="*/ 29 w 29"/>
                  <a:gd name="T144" fmla="*/ 65 h 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 h="65">
                    <a:moveTo>
                      <a:pt x="2" y="11"/>
                    </a:moveTo>
                    <a:lnTo>
                      <a:pt x="0" y="4"/>
                    </a:lnTo>
                    <a:lnTo>
                      <a:pt x="3" y="1"/>
                    </a:lnTo>
                    <a:lnTo>
                      <a:pt x="7" y="0"/>
                    </a:lnTo>
                    <a:lnTo>
                      <a:pt x="10" y="1"/>
                    </a:lnTo>
                    <a:lnTo>
                      <a:pt x="21" y="17"/>
                    </a:lnTo>
                    <a:lnTo>
                      <a:pt x="21" y="22"/>
                    </a:lnTo>
                    <a:lnTo>
                      <a:pt x="16" y="24"/>
                    </a:lnTo>
                    <a:lnTo>
                      <a:pt x="13" y="24"/>
                    </a:lnTo>
                    <a:lnTo>
                      <a:pt x="5" y="14"/>
                    </a:lnTo>
                    <a:lnTo>
                      <a:pt x="7" y="21"/>
                    </a:lnTo>
                    <a:lnTo>
                      <a:pt x="3" y="24"/>
                    </a:lnTo>
                    <a:lnTo>
                      <a:pt x="2" y="27"/>
                    </a:lnTo>
                    <a:lnTo>
                      <a:pt x="2" y="32"/>
                    </a:lnTo>
                    <a:lnTo>
                      <a:pt x="6" y="39"/>
                    </a:lnTo>
                    <a:lnTo>
                      <a:pt x="3" y="31"/>
                    </a:lnTo>
                    <a:lnTo>
                      <a:pt x="5" y="27"/>
                    </a:lnTo>
                    <a:lnTo>
                      <a:pt x="7" y="26"/>
                    </a:lnTo>
                    <a:lnTo>
                      <a:pt x="13" y="27"/>
                    </a:lnTo>
                    <a:lnTo>
                      <a:pt x="23" y="40"/>
                    </a:lnTo>
                    <a:lnTo>
                      <a:pt x="21" y="46"/>
                    </a:lnTo>
                    <a:lnTo>
                      <a:pt x="23" y="48"/>
                    </a:lnTo>
                    <a:lnTo>
                      <a:pt x="21" y="53"/>
                    </a:lnTo>
                    <a:lnTo>
                      <a:pt x="6" y="46"/>
                    </a:lnTo>
                    <a:lnTo>
                      <a:pt x="6" y="40"/>
                    </a:lnTo>
                    <a:lnTo>
                      <a:pt x="5" y="46"/>
                    </a:lnTo>
                    <a:lnTo>
                      <a:pt x="10" y="56"/>
                    </a:lnTo>
                    <a:lnTo>
                      <a:pt x="26" y="64"/>
                    </a:lnTo>
                    <a:lnTo>
                      <a:pt x="14" y="56"/>
                    </a:lnTo>
                    <a:lnTo>
                      <a:pt x="11" y="51"/>
                    </a:lnTo>
                    <a:lnTo>
                      <a:pt x="23" y="54"/>
                    </a:lnTo>
                    <a:lnTo>
                      <a:pt x="28" y="51"/>
                    </a:lnTo>
                    <a:lnTo>
                      <a:pt x="28" y="48"/>
                    </a:lnTo>
                    <a:lnTo>
                      <a:pt x="23" y="44"/>
                    </a:lnTo>
                    <a:lnTo>
                      <a:pt x="26" y="40"/>
                    </a:lnTo>
                    <a:lnTo>
                      <a:pt x="26" y="39"/>
                    </a:lnTo>
                    <a:lnTo>
                      <a:pt x="21" y="27"/>
                    </a:lnTo>
                    <a:lnTo>
                      <a:pt x="19" y="24"/>
                    </a:lnTo>
                    <a:lnTo>
                      <a:pt x="21" y="21"/>
                    </a:lnTo>
                    <a:lnTo>
                      <a:pt x="21" y="16"/>
                    </a:lnTo>
                    <a:lnTo>
                      <a:pt x="11" y="0"/>
                    </a:lnTo>
                    <a:lnTo>
                      <a:pt x="7" y="0"/>
                    </a:lnTo>
                    <a:lnTo>
                      <a:pt x="5" y="0"/>
                    </a:lnTo>
                    <a:lnTo>
                      <a:pt x="2" y="1"/>
                    </a:lnTo>
                    <a:lnTo>
                      <a:pt x="0" y="2"/>
                    </a:lnTo>
                    <a:lnTo>
                      <a:pt x="0" y="5"/>
                    </a:lnTo>
                    <a:lnTo>
                      <a:pt x="2" y="11"/>
                    </a:lnTo>
                  </a:path>
                </a:pathLst>
              </a:custGeom>
              <a:solidFill>
                <a:srgbClr val="000000"/>
              </a:solidFill>
              <a:ln w="9525" cap="rnd">
                <a:noFill/>
                <a:round/>
                <a:headEnd/>
                <a:tailEnd/>
              </a:ln>
            </p:spPr>
            <p:txBody>
              <a:bodyPr/>
              <a:lstStyle/>
              <a:p>
                <a:endParaRPr lang="en-US"/>
              </a:p>
            </p:txBody>
          </p:sp>
          <p:sp>
            <p:nvSpPr>
              <p:cNvPr id="6304" name="Freeform 286"/>
              <p:cNvSpPr>
                <a:spLocks/>
              </p:cNvSpPr>
              <p:nvPr/>
            </p:nvSpPr>
            <p:spPr bwMode="auto">
              <a:xfrm>
                <a:off x="2972" y="2521"/>
                <a:ext cx="17" cy="17"/>
              </a:xfrm>
              <a:custGeom>
                <a:avLst/>
                <a:gdLst>
                  <a:gd name="T0" fmla="*/ 0 w 17"/>
                  <a:gd name="T1" fmla="*/ 0 h 17"/>
                  <a:gd name="T2" fmla="*/ 16 w 17"/>
                  <a:gd name="T3" fmla="*/ 16 h 17"/>
                  <a:gd name="T4" fmla="*/ 0 w 17"/>
                  <a:gd name="T5" fmla="*/ 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
                    </a:lnTo>
                    <a:lnTo>
                      <a:pt x="0" y="0"/>
                    </a:lnTo>
                  </a:path>
                </a:pathLst>
              </a:custGeom>
              <a:solidFill>
                <a:srgbClr val="000000"/>
              </a:solidFill>
              <a:ln w="9525" cap="rnd">
                <a:noFill/>
                <a:round/>
                <a:headEnd/>
                <a:tailEnd/>
              </a:ln>
            </p:spPr>
            <p:txBody>
              <a:bodyPr/>
              <a:lstStyle/>
              <a:p>
                <a:endParaRPr lang="en-US"/>
              </a:p>
            </p:txBody>
          </p:sp>
          <p:sp>
            <p:nvSpPr>
              <p:cNvPr id="6305" name="Line 287"/>
              <p:cNvSpPr>
                <a:spLocks noChangeShapeType="1"/>
              </p:cNvSpPr>
              <p:nvPr/>
            </p:nvSpPr>
            <p:spPr bwMode="auto">
              <a:xfrm>
                <a:off x="2974" y="2456"/>
                <a:ext cx="6" cy="3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06" name="Freeform 288"/>
              <p:cNvSpPr>
                <a:spLocks/>
              </p:cNvSpPr>
              <p:nvPr/>
            </p:nvSpPr>
            <p:spPr bwMode="auto">
              <a:xfrm>
                <a:off x="2989" y="2511"/>
                <a:ext cx="35" cy="195"/>
              </a:xfrm>
              <a:custGeom>
                <a:avLst/>
                <a:gdLst>
                  <a:gd name="T0" fmla="*/ 0 w 35"/>
                  <a:gd name="T1" fmla="*/ 24 h 195"/>
                  <a:gd name="T2" fmla="*/ 26 w 35"/>
                  <a:gd name="T3" fmla="*/ 168 h 195"/>
                  <a:gd name="T4" fmla="*/ 28 w 35"/>
                  <a:gd name="T5" fmla="*/ 175 h 195"/>
                  <a:gd name="T6" fmla="*/ 34 w 35"/>
                  <a:gd name="T7" fmla="*/ 194 h 195"/>
                  <a:gd name="T8" fmla="*/ 30 w 35"/>
                  <a:gd name="T9" fmla="*/ 171 h 195"/>
                  <a:gd name="T10" fmla="*/ 30 w 35"/>
                  <a:gd name="T11" fmla="*/ 165 h 195"/>
                  <a:gd name="T12" fmla="*/ 30 w 35"/>
                  <a:gd name="T13" fmla="*/ 162 h 195"/>
                  <a:gd name="T14" fmla="*/ 1 w 35"/>
                  <a:gd name="T15" fmla="*/ 0 h 195"/>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95"/>
                  <a:gd name="T26" fmla="*/ 35 w 35"/>
                  <a:gd name="T27" fmla="*/ 195 h 1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95">
                    <a:moveTo>
                      <a:pt x="0" y="24"/>
                    </a:moveTo>
                    <a:lnTo>
                      <a:pt x="26" y="168"/>
                    </a:lnTo>
                    <a:lnTo>
                      <a:pt x="28" y="175"/>
                    </a:lnTo>
                    <a:lnTo>
                      <a:pt x="34" y="194"/>
                    </a:lnTo>
                    <a:lnTo>
                      <a:pt x="30" y="171"/>
                    </a:lnTo>
                    <a:lnTo>
                      <a:pt x="30" y="165"/>
                    </a:lnTo>
                    <a:lnTo>
                      <a:pt x="30" y="162"/>
                    </a:lnTo>
                    <a:lnTo>
                      <a:pt x="1" y="0"/>
                    </a:lnTo>
                  </a:path>
                </a:pathLst>
              </a:custGeom>
              <a:noFill/>
              <a:ln w="12700" cap="rnd">
                <a:solidFill>
                  <a:srgbClr val="000000"/>
                </a:solidFill>
                <a:round/>
                <a:headEnd type="none" w="sm" len="sm"/>
                <a:tailEnd type="none" w="sm" len="sm"/>
              </a:ln>
            </p:spPr>
            <p:txBody>
              <a:bodyPr/>
              <a:lstStyle/>
              <a:p>
                <a:endParaRPr lang="en-US"/>
              </a:p>
            </p:txBody>
          </p:sp>
          <p:sp>
            <p:nvSpPr>
              <p:cNvPr id="6307" name="Freeform 289"/>
              <p:cNvSpPr>
                <a:spLocks/>
              </p:cNvSpPr>
              <p:nvPr/>
            </p:nvSpPr>
            <p:spPr bwMode="auto">
              <a:xfrm>
                <a:off x="3002" y="2566"/>
                <a:ext cx="79" cy="135"/>
              </a:xfrm>
              <a:custGeom>
                <a:avLst/>
                <a:gdLst>
                  <a:gd name="T0" fmla="*/ 0 w 79"/>
                  <a:gd name="T1" fmla="*/ 0 h 135"/>
                  <a:gd name="T2" fmla="*/ 13 w 79"/>
                  <a:gd name="T3" fmla="*/ 77 h 135"/>
                  <a:gd name="T4" fmla="*/ 26 w 79"/>
                  <a:gd name="T5" fmla="*/ 116 h 135"/>
                  <a:gd name="T6" fmla="*/ 35 w 79"/>
                  <a:gd name="T7" fmla="*/ 128 h 135"/>
                  <a:gd name="T8" fmla="*/ 27 w 79"/>
                  <a:gd name="T9" fmla="*/ 131 h 135"/>
                  <a:gd name="T10" fmla="*/ 27 w 79"/>
                  <a:gd name="T11" fmla="*/ 134 h 135"/>
                  <a:gd name="T12" fmla="*/ 38 w 79"/>
                  <a:gd name="T13" fmla="*/ 131 h 135"/>
                  <a:gd name="T14" fmla="*/ 61 w 79"/>
                  <a:gd name="T15" fmla="*/ 116 h 135"/>
                  <a:gd name="T16" fmla="*/ 78 w 79"/>
                  <a:gd name="T17" fmla="*/ 96 h 135"/>
                  <a:gd name="T18" fmla="*/ 54 w 79"/>
                  <a:gd name="T19" fmla="*/ 42 h 135"/>
                  <a:gd name="T20" fmla="*/ 44 w 79"/>
                  <a:gd name="T21" fmla="*/ 27 h 135"/>
                  <a:gd name="T22" fmla="*/ 38 w 79"/>
                  <a:gd name="T23" fmla="*/ 0 h 135"/>
                  <a:gd name="T24" fmla="*/ 49 w 79"/>
                  <a:gd name="T25" fmla="*/ 59 h 135"/>
                  <a:gd name="T26" fmla="*/ 46 w 79"/>
                  <a:gd name="T27" fmla="*/ 77 h 135"/>
                  <a:gd name="T28" fmla="*/ 38 w 79"/>
                  <a:gd name="T29" fmla="*/ 77 h 135"/>
                  <a:gd name="T30" fmla="*/ 27 w 79"/>
                  <a:gd name="T31" fmla="*/ 68 h 135"/>
                  <a:gd name="T32" fmla="*/ 7 w 79"/>
                  <a:gd name="T33" fmla="*/ 0 h 135"/>
                  <a:gd name="T34" fmla="*/ 0 w 79"/>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135"/>
                  <a:gd name="T56" fmla="*/ 79 w 79"/>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135">
                    <a:moveTo>
                      <a:pt x="0" y="0"/>
                    </a:moveTo>
                    <a:lnTo>
                      <a:pt x="13" y="77"/>
                    </a:lnTo>
                    <a:lnTo>
                      <a:pt x="26" y="116"/>
                    </a:lnTo>
                    <a:lnTo>
                      <a:pt x="35" y="128"/>
                    </a:lnTo>
                    <a:lnTo>
                      <a:pt x="27" y="131"/>
                    </a:lnTo>
                    <a:lnTo>
                      <a:pt x="27" y="134"/>
                    </a:lnTo>
                    <a:lnTo>
                      <a:pt x="38" y="131"/>
                    </a:lnTo>
                    <a:lnTo>
                      <a:pt x="61" y="116"/>
                    </a:lnTo>
                    <a:lnTo>
                      <a:pt x="78" y="96"/>
                    </a:lnTo>
                    <a:lnTo>
                      <a:pt x="54" y="42"/>
                    </a:lnTo>
                    <a:lnTo>
                      <a:pt x="44" y="27"/>
                    </a:lnTo>
                    <a:lnTo>
                      <a:pt x="38" y="0"/>
                    </a:lnTo>
                    <a:lnTo>
                      <a:pt x="49" y="59"/>
                    </a:lnTo>
                    <a:lnTo>
                      <a:pt x="46" y="77"/>
                    </a:lnTo>
                    <a:lnTo>
                      <a:pt x="38" y="77"/>
                    </a:lnTo>
                    <a:lnTo>
                      <a:pt x="27" y="68"/>
                    </a:lnTo>
                    <a:lnTo>
                      <a:pt x="7" y="0"/>
                    </a:lnTo>
                    <a:lnTo>
                      <a:pt x="0" y="0"/>
                    </a:lnTo>
                  </a:path>
                </a:pathLst>
              </a:custGeom>
              <a:solidFill>
                <a:srgbClr val="000000"/>
              </a:solidFill>
              <a:ln w="9525" cap="rnd">
                <a:noFill/>
                <a:round/>
                <a:headEnd/>
                <a:tailEnd/>
              </a:ln>
            </p:spPr>
            <p:txBody>
              <a:bodyPr/>
              <a:lstStyle/>
              <a:p>
                <a:endParaRPr lang="en-US"/>
              </a:p>
            </p:txBody>
          </p:sp>
          <p:sp>
            <p:nvSpPr>
              <p:cNvPr id="6308" name="Freeform 290"/>
              <p:cNvSpPr>
                <a:spLocks/>
              </p:cNvSpPr>
              <p:nvPr/>
            </p:nvSpPr>
            <p:spPr bwMode="auto">
              <a:xfrm>
                <a:off x="3086" y="2661"/>
                <a:ext cx="21" cy="43"/>
              </a:xfrm>
              <a:custGeom>
                <a:avLst/>
                <a:gdLst>
                  <a:gd name="T0" fmla="*/ 0 w 21"/>
                  <a:gd name="T1" fmla="*/ 0 h 43"/>
                  <a:gd name="T2" fmla="*/ 5 w 21"/>
                  <a:gd name="T3" fmla="*/ 18 h 43"/>
                  <a:gd name="T4" fmla="*/ 14 w 21"/>
                  <a:gd name="T5" fmla="*/ 29 h 43"/>
                  <a:gd name="T6" fmla="*/ 14 w 21"/>
                  <a:gd name="T7" fmla="*/ 42 h 43"/>
                  <a:gd name="T8" fmla="*/ 20 w 21"/>
                  <a:gd name="T9" fmla="*/ 34 h 43"/>
                  <a:gd name="T10" fmla="*/ 20 w 21"/>
                  <a:gd name="T11" fmla="*/ 26 h 43"/>
                  <a:gd name="T12" fmla="*/ 8 w 21"/>
                  <a:gd name="T13" fmla="*/ 18 h 43"/>
                  <a:gd name="T14" fmla="*/ 0 w 21"/>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43"/>
                  <a:gd name="T26" fmla="*/ 21 w 21"/>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43">
                    <a:moveTo>
                      <a:pt x="0" y="0"/>
                    </a:moveTo>
                    <a:lnTo>
                      <a:pt x="5" y="18"/>
                    </a:lnTo>
                    <a:lnTo>
                      <a:pt x="14" y="29"/>
                    </a:lnTo>
                    <a:lnTo>
                      <a:pt x="14" y="42"/>
                    </a:lnTo>
                    <a:lnTo>
                      <a:pt x="20" y="34"/>
                    </a:lnTo>
                    <a:lnTo>
                      <a:pt x="20" y="26"/>
                    </a:lnTo>
                    <a:lnTo>
                      <a:pt x="8" y="18"/>
                    </a:lnTo>
                    <a:lnTo>
                      <a:pt x="0" y="0"/>
                    </a:lnTo>
                  </a:path>
                </a:pathLst>
              </a:custGeom>
              <a:solidFill>
                <a:srgbClr val="000000"/>
              </a:solidFill>
              <a:ln w="9525" cap="rnd">
                <a:noFill/>
                <a:round/>
                <a:headEnd/>
                <a:tailEnd/>
              </a:ln>
            </p:spPr>
            <p:txBody>
              <a:bodyPr/>
              <a:lstStyle/>
              <a:p>
                <a:endParaRPr lang="en-US"/>
              </a:p>
            </p:txBody>
          </p:sp>
          <p:sp>
            <p:nvSpPr>
              <p:cNvPr id="6309" name="Freeform 291"/>
              <p:cNvSpPr>
                <a:spLocks/>
              </p:cNvSpPr>
              <p:nvPr/>
            </p:nvSpPr>
            <p:spPr bwMode="auto">
              <a:xfrm>
                <a:off x="3032" y="2695"/>
                <a:ext cx="178" cy="149"/>
              </a:xfrm>
              <a:custGeom>
                <a:avLst/>
                <a:gdLst>
                  <a:gd name="T0" fmla="*/ 70 w 178"/>
                  <a:gd name="T1" fmla="*/ 2 h 149"/>
                  <a:gd name="T2" fmla="*/ 86 w 178"/>
                  <a:gd name="T3" fmla="*/ 15 h 149"/>
                  <a:gd name="T4" fmla="*/ 90 w 178"/>
                  <a:gd name="T5" fmla="*/ 19 h 149"/>
                  <a:gd name="T6" fmla="*/ 97 w 178"/>
                  <a:gd name="T7" fmla="*/ 79 h 149"/>
                  <a:gd name="T8" fmla="*/ 106 w 178"/>
                  <a:gd name="T9" fmla="*/ 87 h 149"/>
                  <a:gd name="T10" fmla="*/ 117 w 178"/>
                  <a:gd name="T11" fmla="*/ 112 h 149"/>
                  <a:gd name="T12" fmla="*/ 98 w 178"/>
                  <a:gd name="T13" fmla="*/ 96 h 149"/>
                  <a:gd name="T14" fmla="*/ 94 w 178"/>
                  <a:gd name="T15" fmla="*/ 84 h 149"/>
                  <a:gd name="T16" fmla="*/ 85 w 178"/>
                  <a:gd name="T17" fmla="*/ 82 h 149"/>
                  <a:gd name="T18" fmla="*/ 77 w 178"/>
                  <a:gd name="T19" fmla="*/ 75 h 149"/>
                  <a:gd name="T20" fmla="*/ 84 w 178"/>
                  <a:gd name="T21" fmla="*/ 62 h 149"/>
                  <a:gd name="T22" fmla="*/ 70 w 178"/>
                  <a:gd name="T23" fmla="*/ 64 h 149"/>
                  <a:gd name="T24" fmla="*/ 42 w 178"/>
                  <a:gd name="T25" fmla="*/ 54 h 149"/>
                  <a:gd name="T26" fmla="*/ 59 w 178"/>
                  <a:gd name="T27" fmla="*/ 43 h 149"/>
                  <a:gd name="T28" fmla="*/ 70 w 178"/>
                  <a:gd name="T29" fmla="*/ 26 h 149"/>
                  <a:gd name="T30" fmla="*/ 64 w 178"/>
                  <a:gd name="T31" fmla="*/ 26 h 149"/>
                  <a:gd name="T32" fmla="*/ 42 w 178"/>
                  <a:gd name="T33" fmla="*/ 35 h 149"/>
                  <a:gd name="T34" fmla="*/ 36 w 178"/>
                  <a:gd name="T35" fmla="*/ 30 h 149"/>
                  <a:gd name="T36" fmla="*/ 45 w 178"/>
                  <a:gd name="T37" fmla="*/ 19 h 149"/>
                  <a:gd name="T38" fmla="*/ 33 w 178"/>
                  <a:gd name="T39" fmla="*/ 29 h 149"/>
                  <a:gd name="T40" fmla="*/ 13 w 178"/>
                  <a:gd name="T41" fmla="*/ 32 h 149"/>
                  <a:gd name="T42" fmla="*/ 8 w 178"/>
                  <a:gd name="T43" fmla="*/ 20 h 149"/>
                  <a:gd name="T44" fmla="*/ 0 w 178"/>
                  <a:gd name="T45" fmla="*/ 17 h 149"/>
                  <a:gd name="T46" fmla="*/ 13 w 178"/>
                  <a:gd name="T47" fmla="*/ 33 h 149"/>
                  <a:gd name="T48" fmla="*/ 17 w 178"/>
                  <a:gd name="T49" fmla="*/ 33 h 149"/>
                  <a:gd name="T50" fmla="*/ 19 w 178"/>
                  <a:gd name="T51" fmla="*/ 44 h 149"/>
                  <a:gd name="T52" fmla="*/ 30 w 178"/>
                  <a:gd name="T53" fmla="*/ 52 h 149"/>
                  <a:gd name="T54" fmla="*/ 36 w 178"/>
                  <a:gd name="T55" fmla="*/ 61 h 149"/>
                  <a:gd name="T56" fmla="*/ 59 w 178"/>
                  <a:gd name="T57" fmla="*/ 78 h 149"/>
                  <a:gd name="T58" fmla="*/ 70 w 178"/>
                  <a:gd name="T59" fmla="*/ 103 h 149"/>
                  <a:gd name="T60" fmla="*/ 109 w 178"/>
                  <a:gd name="T61" fmla="*/ 122 h 149"/>
                  <a:gd name="T62" fmla="*/ 136 w 178"/>
                  <a:gd name="T63" fmla="*/ 144 h 149"/>
                  <a:gd name="T64" fmla="*/ 136 w 178"/>
                  <a:gd name="T65" fmla="*/ 148 h 149"/>
                  <a:gd name="T66" fmla="*/ 154 w 178"/>
                  <a:gd name="T67" fmla="*/ 113 h 149"/>
                  <a:gd name="T68" fmla="*/ 172 w 178"/>
                  <a:gd name="T69" fmla="*/ 89 h 149"/>
                  <a:gd name="T70" fmla="*/ 177 w 178"/>
                  <a:gd name="T71" fmla="*/ 75 h 149"/>
                  <a:gd name="T72" fmla="*/ 154 w 178"/>
                  <a:gd name="T73" fmla="*/ 106 h 149"/>
                  <a:gd name="T74" fmla="*/ 156 w 178"/>
                  <a:gd name="T75" fmla="*/ 90 h 149"/>
                  <a:gd name="T76" fmla="*/ 154 w 178"/>
                  <a:gd name="T77" fmla="*/ 82 h 149"/>
                  <a:gd name="T78" fmla="*/ 150 w 178"/>
                  <a:gd name="T79" fmla="*/ 100 h 149"/>
                  <a:gd name="T80" fmla="*/ 150 w 178"/>
                  <a:gd name="T81" fmla="*/ 114 h 149"/>
                  <a:gd name="T82" fmla="*/ 140 w 178"/>
                  <a:gd name="T83" fmla="*/ 132 h 149"/>
                  <a:gd name="T84" fmla="*/ 133 w 178"/>
                  <a:gd name="T85" fmla="*/ 122 h 149"/>
                  <a:gd name="T86" fmla="*/ 125 w 178"/>
                  <a:gd name="T87" fmla="*/ 102 h 149"/>
                  <a:gd name="T88" fmla="*/ 126 w 178"/>
                  <a:gd name="T89" fmla="*/ 99 h 149"/>
                  <a:gd name="T90" fmla="*/ 134 w 178"/>
                  <a:gd name="T91" fmla="*/ 107 h 149"/>
                  <a:gd name="T92" fmla="*/ 140 w 178"/>
                  <a:gd name="T93" fmla="*/ 124 h 149"/>
                  <a:gd name="T94" fmla="*/ 134 w 178"/>
                  <a:gd name="T95" fmla="*/ 100 h 149"/>
                  <a:gd name="T96" fmla="*/ 126 w 178"/>
                  <a:gd name="T97" fmla="*/ 82 h 149"/>
                  <a:gd name="T98" fmla="*/ 126 w 178"/>
                  <a:gd name="T99" fmla="*/ 70 h 149"/>
                  <a:gd name="T100" fmla="*/ 117 w 178"/>
                  <a:gd name="T101" fmla="*/ 64 h 149"/>
                  <a:gd name="T102" fmla="*/ 120 w 178"/>
                  <a:gd name="T103" fmla="*/ 55 h 149"/>
                  <a:gd name="T104" fmla="*/ 109 w 178"/>
                  <a:gd name="T105" fmla="*/ 64 h 149"/>
                  <a:gd name="T106" fmla="*/ 97 w 178"/>
                  <a:gd name="T107" fmla="*/ 58 h 149"/>
                  <a:gd name="T108" fmla="*/ 90 w 178"/>
                  <a:gd name="T109" fmla="*/ 17 h 149"/>
                  <a:gd name="T110" fmla="*/ 86 w 178"/>
                  <a:gd name="T111" fmla="*/ 12 h 149"/>
                  <a:gd name="T112" fmla="*/ 73 w 178"/>
                  <a:gd name="T113" fmla="*/ 0 h 149"/>
                  <a:gd name="T114" fmla="*/ 70 w 178"/>
                  <a:gd name="T115" fmla="*/ 2 h 1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
                  <a:gd name="T175" fmla="*/ 0 h 149"/>
                  <a:gd name="T176" fmla="*/ 178 w 178"/>
                  <a:gd name="T177" fmla="*/ 149 h 1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 h="149">
                    <a:moveTo>
                      <a:pt x="70" y="2"/>
                    </a:moveTo>
                    <a:lnTo>
                      <a:pt x="86" y="15"/>
                    </a:lnTo>
                    <a:lnTo>
                      <a:pt x="90" y="19"/>
                    </a:lnTo>
                    <a:lnTo>
                      <a:pt x="97" y="79"/>
                    </a:lnTo>
                    <a:lnTo>
                      <a:pt x="106" y="87"/>
                    </a:lnTo>
                    <a:lnTo>
                      <a:pt x="117" y="112"/>
                    </a:lnTo>
                    <a:lnTo>
                      <a:pt x="98" y="96"/>
                    </a:lnTo>
                    <a:lnTo>
                      <a:pt x="94" y="84"/>
                    </a:lnTo>
                    <a:lnTo>
                      <a:pt x="85" y="82"/>
                    </a:lnTo>
                    <a:lnTo>
                      <a:pt x="77" y="75"/>
                    </a:lnTo>
                    <a:lnTo>
                      <a:pt x="84" y="62"/>
                    </a:lnTo>
                    <a:lnTo>
                      <a:pt x="70" y="64"/>
                    </a:lnTo>
                    <a:lnTo>
                      <a:pt x="42" y="54"/>
                    </a:lnTo>
                    <a:lnTo>
                      <a:pt x="59" y="43"/>
                    </a:lnTo>
                    <a:lnTo>
                      <a:pt x="70" y="26"/>
                    </a:lnTo>
                    <a:lnTo>
                      <a:pt x="64" y="26"/>
                    </a:lnTo>
                    <a:lnTo>
                      <a:pt x="42" y="35"/>
                    </a:lnTo>
                    <a:lnTo>
                      <a:pt x="36" y="30"/>
                    </a:lnTo>
                    <a:lnTo>
                      <a:pt x="45" y="19"/>
                    </a:lnTo>
                    <a:lnTo>
                      <a:pt x="33" y="29"/>
                    </a:lnTo>
                    <a:lnTo>
                      <a:pt x="13" y="32"/>
                    </a:lnTo>
                    <a:lnTo>
                      <a:pt x="8" y="20"/>
                    </a:lnTo>
                    <a:lnTo>
                      <a:pt x="0" y="17"/>
                    </a:lnTo>
                    <a:lnTo>
                      <a:pt x="13" y="33"/>
                    </a:lnTo>
                    <a:lnTo>
                      <a:pt x="17" y="33"/>
                    </a:lnTo>
                    <a:lnTo>
                      <a:pt x="19" y="44"/>
                    </a:lnTo>
                    <a:lnTo>
                      <a:pt x="30" y="52"/>
                    </a:lnTo>
                    <a:lnTo>
                      <a:pt x="36" y="61"/>
                    </a:lnTo>
                    <a:lnTo>
                      <a:pt x="59" y="78"/>
                    </a:lnTo>
                    <a:lnTo>
                      <a:pt x="70" y="103"/>
                    </a:lnTo>
                    <a:lnTo>
                      <a:pt x="109" y="122"/>
                    </a:lnTo>
                    <a:lnTo>
                      <a:pt x="136" y="144"/>
                    </a:lnTo>
                    <a:lnTo>
                      <a:pt x="136" y="148"/>
                    </a:lnTo>
                    <a:lnTo>
                      <a:pt x="154" y="113"/>
                    </a:lnTo>
                    <a:lnTo>
                      <a:pt x="172" y="89"/>
                    </a:lnTo>
                    <a:lnTo>
                      <a:pt x="177" y="75"/>
                    </a:lnTo>
                    <a:lnTo>
                      <a:pt x="154" y="106"/>
                    </a:lnTo>
                    <a:lnTo>
                      <a:pt x="156" y="90"/>
                    </a:lnTo>
                    <a:lnTo>
                      <a:pt x="154" y="82"/>
                    </a:lnTo>
                    <a:lnTo>
                      <a:pt x="150" y="100"/>
                    </a:lnTo>
                    <a:lnTo>
                      <a:pt x="150" y="114"/>
                    </a:lnTo>
                    <a:lnTo>
                      <a:pt x="140" y="132"/>
                    </a:lnTo>
                    <a:lnTo>
                      <a:pt x="133" y="122"/>
                    </a:lnTo>
                    <a:lnTo>
                      <a:pt x="125" y="102"/>
                    </a:lnTo>
                    <a:lnTo>
                      <a:pt x="126" y="99"/>
                    </a:lnTo>
                    <a:lnTo>
                      <a:pt x="134" y="107"/>
                    </a:lnTo>
                    <a:lnTo>
                      <a:pt x="140" y="124"/>
                    </a:lnTo>
                    <a:lnTo>
                      <a:pt x="134" y="100"/>
                    </a:lnTo>
                    <a:lnTo>
                      <a:pt x="126" y="82"/>
                    </a:lnTo>
                    <a:lnTo>
                      <a:pt x="126" y="70"/>
                    </a:lnTo>
                    <a:lnTo>
                      <a:pt x="117" y="64"/>
                    </a:lnTo>
                    <a:lnTo>
                      <a:pt x="120" y="55"/>
                    </a:lnTo>
                    <a:lnTo>
                      <a:pt x="109" y="64"/>
                    </a:lnTo>
                    <a:lnTo>
                      <a:pt x="97" y="58"/>
                    </a:lnTo>
                    <a:lnTo>
                      <a:pt x="90" y="17"/>
                    </a:lnTo>
                    <a:lnTo>
                      <a:pt x="86" y="12"/>
                    </a:lnTo>
                    <a:lnTo>
                      <a:pt x="73" y="0"/>
                    </a:lnTo>
                    <a:lnTo>
                      <a:pt x="70" y="2"/>
                    </a:lnTo>
                  </a:path>
                </a:pathLst>
              </a:custGeom>
              <a:solidFill>
                <a:srgbClr val="000000"/>
              </a:solidFill>
              <a:ln w="9525" cap="rnd">
                <a:noFill/>
                <a:round/>
                <a:headEnd/>
                <a:tailEnd/>
              </a:ln>
            </p:spPr>
            <p:txBody>
              <a:bodyPr/>
              <a:lstStyle/>
              <a:p>
                <a:endParaRPr lang="en-US"/>
              </a:p>
            </p:txBody>
          </p:sp>
          <p:sp>
            <p:nvSpPr>
              <p:cNvPr id="6310" name="Freeform 292"/>
              <p:cNvSpPr>
                <a:spLocks/>
              </p:cNvSpPr>
              <p:nvPr/>
            </p:nvSpPr>
            <p:spPr bwMode="auto">
              <a:xfrm>
                <a:off x="3126" y="2719"/>
                <a:ext cx="50" cy="110"/>
              </a:xfrm>
              <a:custGeom>
                <a:avLst/>
                <a:gdLst>
                  <a:gd name="T0" fmla="*/ 0 w 50"/>
                  <a:gd name="T1" fmla="*/ 0 h 110"/>
                  <a:gd name="T2" fmla="*/ 10 w 50"/>
                  <a:gd name="T3" fmla="*/ 7 h 110"/>
                  <a:gd name="T4" fmla="*/ 28 w 50"/>
                  <a:gd name="T5" fmla="*/ 2 h 110"/>
                  <a:gd name="T6" fmla="*/ 43 w 50"/>
                  <a:gd name="T7" fmla="*/ 9 h 110"/>
                  <a:gd name="T8" fmla="*/ 45 w 50"/>
                  <a:gd name="T9" fmla="*/ 16 h 110"/>
                  <a:gd name="T10" fmla="*/ 49 w 50"/>
                  <a:gd name="T11" fmla="*/ 109 h 110"/>
                  <a:gd name="T12" fmla="*/ 49 w 50"/>
                  <a:gd name="T13" fmla="*/ 12 h 110"/>
                  <a:gd name="T14" fmla="*/ 46 w 50"/>
                  <a:gd name="T15" fmla="*/ 8 h 110"/>
                  <a:gd name="T16" fmla="*/ 26 w 50"/>
                  <a:gd name="T17" fmla="*/ 0 h 110"/>
                  <a:gd name="T18" fmla="*/ 12 w 50"/>
                  <a:gd name="T19" fmla="*/ 6 h 110"/>
                  <a:gd name="T20" fmla="*/ 0 w 50"/>
                  <a:gd name="T21" fmla="*/ 0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10"/>
                  <a:gd name="T35" fmla="*/ 50 w 50"/>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10">
                    <a:moveTo>
                      <a:pt x="0" y="0"/>
                    </a:moveTo>
                    <a:lnTo>
                      <a:pt x="10" y="7"/>
                    </a:lnTo>
                    <a:lnTo>
                      <a:pt x="28" y="2"/>
                    </a:lnTo>
                    <a:lnTo>
                      <a:pt x="43" y="9"/>
                    </a:lnTo>
                    <a:lnTo>
                      <a:pt x="45" y="16"/>
                    </a:lnTo>
                    <a:lnTo>
                      <a:pt x="49" y="109"/>
                    </a:lnTo>
                    <a:lnTo>
                      <a:pt x="49" y="12"/>
                    </a:lnTo>
                    <a:lnTo>
                      <a:pt x="46" y="8"/>
                    </a:lnTo>
                    <a:lnTo>
                      <a:pt x="26" y="0"/>
                    </a:lnTo>
                    <a:lnTo>
                      <a:pt x="12" y="6"/>
                    </a:lnTo>
                    <a:lnTo>
                      <a:pt x="0" y="0"/>
                    </a:lnTo>
                  </a:path>
                </a:pathLst>
              </a:custGeom>
              <a:solidFill>
                <a:srgbClr val="000000"/>
              </a:solidFill>
              <a:ln w="9525" cap="rnd">
                <a:noFill/>
                <a:round/>
                <a:headEnd/>
                <a:tailEnd/>
              </a:ln>
            </p:spPr>
            <p:txBody>
              <a:bodyPr/>
              <a:lstStyle/>
              <a:p>
                <a:endParaRPr lang="en-US"/>
              </a:p>
            </p:txBody>
          </p:sp>
          <p:sp>
            <p:nvSpPr>
              <p:cNvPr id="6311" name="Freeform 293"/>
              <p:cNvSpPr>
                <a:spLocks/>
              </p:cNvSpPr>
              <p:nvPr/>
            </p:nvSpPr>
            <p:spPr bwMode="auto">
              <a:xfrm>
                <a:off x="3176" y="2740"/>
                <a:ext cx="45" cy="20"/>
              </a:xfrm>
              <a:custGeom>
                <a:avLst/>
                <a:gdLst>
                  <a:gd name="T0" fmla="*/ 0 w 45"/>
                  <a:gd name="T1" fmla="*/ 0 h 20"/>
                  <a:gd name="T2" fmla="*/ 7 w 45"/>
                  <a:gd name="T3" fmla="*/ 3 h 20"/>
                  <a:gd name="T4" fmla="*/ 7 w 45"/>
                  <a:gd name="T5" fmla="*/ 7 h 20"/>
                  <a:gd name="T6" fmla="*/ 40 w 45"/>
                  <a:gd name="T7" fmla="*/ 16 h 20"/>
                  <a:gd name="T8" fmla="*/ 44 w 45"/>
                  <a:gd name="T9" fmla="*/ 19 h 20"/>
                  <a:gd name="T10" fmla="*/ 5 w 45"/>
                  <a:gd name="T11" fmla="*/ 9 h 20"/>
                  <a:gd name="T12" fmla="*/ 5 w 45"/>
                  <a:gd name="T13" fmla="*/ 3 h 20"/>
                  <a:gd name="T14" fmla="*/ 0 w 45"/>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0"/>
                  <a:gd name="T26" fmla="*/ 45 w 4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0">
                    <a:moveTo>
                      <a:pt x="0" y="0"/>
                    </a:moveTo>
                    <a:lnTo>
                      <a:pt x="7" y="3"/>
                    </a:lnTo>
                    <a:lnTo>
                      <a:pt x="7" y="7"/>
                    </a:lnTo>
                    <a:lnTo>
                      <a:pt x="40" y="16"/>
                    </a:lnTo>
                    <a:lnTo>
                      <a:pt x="44" y="19"/>
                    </a:lnTo>
                    <a:lnTo>
                      <a:pt x="5" y="9"/>
                    </a:lnTo>
                    <a:lnTo>
                      <a:pt x="5" y="3"/>
                    </a:lnTo>
                    <a:lnTo>
                      <a:pt x="0" y="0"/>
                    </a:lnTo>
                  </a:path>
                </a:pathLst>
              </a:custGeom>
              <a:solidFill>
                <a:srgbClr val="000000"/>
              </a:solidFill>
              <a:ln w="9525" cap="rnd">
                <a:noFill/>
                <a:round/>
                <a:headEnd/>
                <a:tailEnd/>
              </a:ln>
            </p:spPr>
            <p:txBody>
              <a:bodyPr/>
              <a:lstStyle/>
              <a:p>
                <a:endParaRPr lang="en-US"/>
              </a:p>
            </p:txBody>
          </p:sp>
          <p:sp>
            <p:nvSpPr>
              <p:cNvPr id="6312" name="Line 294"/>
              <p:cNvSpPr>
                <a:spLocks noChangeShapeType="1"/>
              </p:cNvSpPr>
              <p:nvPr/>
            </p:nvSpPr>
            <p:spPr bwMode="auto">
              <a:xfrm flipV="1">
                <a:off x="3176" y="2750"/>
                <a:ext cx="12" cy="3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13" name="Freeform 295"/>
              <p:cNvSpPr>
                <a:spLocks/>
              </p:cNvSpPr>
              <p:nvPr/>
            </p:nvSpPr>
            <p:spPr bwMode="auto">
              <a:xfrm>
                <a:off x="3232" y="2775"/>
                <a:ext cx="20" cy="69"/>
              </a:xfrm>
              <a:custGeom>
                <a:avLst/>
                <a:gdLst>
                  <a:gd name="T0" fmla="*/ 19 w 20"/>
                  <a:gd name="T1" fmla="*/ 0 h 69"/>
                  <a:gd name="T2" fmla="*/ 10 w 20"/>
                  <a:gd name="T3" fmla="*/ 5 h 69"/>
                  <a:gd name="T4" fmla="*/ 0 w 20"/>
                  <a:gd name="T5" fmla="*/ 17 h 69"/>
                  <a:gd name="T6" fmla="*/ 4 w 20"/>
                  <a:gd name="T7" fmla="*/ 14 h 69"/>
                  <a:gd name="T8" fmla="*/ 10 w 20"/>
                  <a:gd name="T9" fmla="*/ 20 h 69"/>
                  <a:gd name="T10" fmla="*/ 10 w 20"/>
                  <a:gd name="T11" fmla="*/ 27 h 69"/>
                  <a:gd name="T12" fmla="*/ 13 w 20"/>
                  <a:gd name="T13" fmla="*/ 36 h 69"/>
                  <a:gd name="T14" fmla="*/ 7 w 20"/>
                  <a:gd name="T15" fmla="*/ 47 h 69"/>
                  <a:gd name="T16" fmla="*/ 4 w 20"/>
                  <a:gd name="T17" fmla="*/ 68 h 69"/>
                  <a:gd name="T18" fmla="*/ 15 w 20"/>
                  <a:gd name="T19" fmla="*/ 44 h 69"/>
                  <a:gd name="T20" fmla="*/ 15 w 20"/>
                  <a:gd name="T21" fmla="*/ 25 h 69"/>
                  <a:gd name="T22" fmla="*/ 13 w 20"/>
                  <a:gd name="T23" fmla="*/ 19 h 69"/>
                  <a:gd name="T24" fmla="*/ 13 w 20"/>
                  <a:gd name="T25" fmla="*/ 5 h 69"/>
                  <a:gd name="T26" fmla="*/ 19 w 20"/>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69"/>
                  <a:gd name="T44" fmla="*/ 20 w 20"/>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69">
                    <a:moveTo>
                      <a:pt x="19" y="0"/>
                    </a:moveTo>
                    <a:lnTo>
                      <a:pt x="10" y="5"/>
                    </a:lnTo>
                    <a:lnTo>
                      <a:pt x="0" y="17"/>
                    </a:lnTo>
                    <a:lnTo>
                      <a:pt x="4" y="14"/>
                    </a:lnTo>
                    <a:lnTo>
                      <a:pt x="10" y="20"/>
                    </a:lnTo>
                    <a:lnTo>
                      <a:pt x="10" y="27"/>
                    </a:lnTo>
                    <a:lnTo>
                      <a:pt x="13" y="36"/>
                    </a:lnTo>
                    <a:lnTo>
                      <a:pt x="7" y="47"/>
                    </a:lnTo>
                    <a:lnTo>
                      <a:pt x="4" y="68"/>
                    </a:lnTo>
                    <a:lnTo>
                      <a:pt x="15" y="44"/>
                    </a:lnTo>
                    <a:lnTo>
                      <a:pt x="15" y="25"/>
                    </a:lnTo>
                    <a:lnTo>
                      <a:pt x="13" y="19"/>
                    </a:lnTo>
                    <a:lnTo>
                      <a:pt x="13" y="5"/>
                    </a:lnTo>
                    <a:lnTo>
                      <a:pt x="19" y="0"/>
                    </a:lnTo>
                  </a:path>
                </a:pathLst>
              </a:custGeom>
              <a:solidFill>
                <a:srgbClr val="000000"/>
              </a:solidFill>
              <a:ln w="9525" cap="rnd">
                <a:noFill/>
                <a:round/>
                <a:headEnd/>
                <a:tailEnd/>
              </a:ln>
            </p:spPr>
            <p:txBody>
              <a:bodyPr/>
              <a:lstStyle/>
              <a:p>
                <a:endParaRPr lang="en-US"/>
              </a:p>
            </p:txBody>
          </p:sp>
          <p:sp>
            <p:nvSpPr>
              <p:cNvPr id="6314" name="Line 296"/>
              <p:cNvSpPr>
                <a:spLocks noChangeShapeType="1"/>
              </p:cNvSpPr>
              <p:nvPr/>
            </p:nvSpPr>
            <p:spPr bwMode="auto">
              <a:xfrm>
                <a:off x="3236" y="2792"/>
                <a:ext cx="8" cy="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15" name="Line 297"/>
              <p:cNvSpPr>
                <a:spLocks noChangeShapeType="1"/>
              </p:cNvSpPr>
              <p:nvPr/>
            </p:nvSpPr>
            <p:spPr bwMode="auto">
              <a:xfrm flipH="1" flipV="1">
                <a:off x="3231" y="2792"/>
                <a:ext cx="9" cy="1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16" name="Line 298"/>
              <p:cNvSpPr>
                <a:spLocks noChangeShapeType="1"/>
              </p:cNvSpPr>
              <p:nvPr/>
            </p:nvSpPr>
            <p:spPr bwMode="auto">
              <a:xfrm>
                <a:off x="3232" y="2798"/>
                <a:ext cx="8" cy="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17" name="Line 299"/>
              <p:cNvSpPr>
                <a:spLocks noChangeShapeType="1"/>
              </p:cNvSpPr>
              <p:nvPr/>
            </p:nvSpPr>
            <p:spPr bwMode="auto">
              <a:xfrm>
                <a:off x="3232" y="2802"/>
                <a:ext cx="3" cy="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18" name="Freeform 300"/>
              <p:cNvSpPr>
                <a:spLocks/>
              </p:cNvSpPr>
              <p:nvPr/>
            </p:nvSpPr>
            <p:spPr bwMode="auto">
              <a:xfrm>
                <a:off x="3196" y="2802"/>
                <a:ext cx="34" cy="101"/>
              </a:xfrm>
              <a:custGeom>
                <a:avLst/>
                <a:gdLst>
                  <a:gd name="T0" fmla="*/ 0 w 34"/>
                  <a:gd name="T1" fmla="*/ 37 h 101"/>
                  <a:gd name="T2" fmla="*/ 6 w 34"/>
                  <a:gd name="T3" fmla="*/ 16 h 101"/>
                  <a:gd name="T4" fmla="*/ 23 w 34"/>
                  <a:gd name="T5" fmla="*/ 0 h 101"/>
                  <a:gd name="T6" fmla="*/ 15 w 34"/>
                  <a:gd name="T7" fmla="*/ 18 h 101"/>
                  <a:gd name="T8" fmla="*/ 15 w 34"/>
                  <a:gd name="T9" fmla="*/ 25 h 101"/>
                  <a:gd name="T10" fmla="*/ 33 w 34"/>
                  <a:gd name="T11" fmla="*/ 69 h 101"/>
                  <a:gd name="T12" fmla="*/ 33 w 34"/>
                  <a:gd name="T13" fmla="*/ 75 h 101"/>
                  <a:gd name="T14" fmla="*/ 20 w 34"/>
                  <a:gd name="T15" fmla="*/ 100 h 101"/>
                  <a:gd name="T16" fmla="*/ 26 w 34"/>
                  <a:gd name="T17" fmla="*/ 80 h 101"/>
                  <a:gd name="T18" fmla="*/ 26 w 34"/>
                  <a:gd name="T19" fmla="*/ 70 h 101"/>
                  <a:gd name="T20" fmla="*/ 27 w 34"/>
                  <a:gd name="T21" fmla="*/ 72 h 101"/>
                  <a:gd name="T22" fmla="*/ 29 w 34"/>
                  <a:gd name="T23" fmla="*/ 70 h 101"/>
                  <a:gd name="T24" fmla="*/ 29 w 34"/>
                  <a:gd name="T25" fmla="*/ 67 h 101"/>
                  <a:gd name="T26" fmla="*/ 27 w 34"/>
                  <a:gd name="T27" fmla="*/ 62 h 101"/>
                  <a:gd name="T28" fmla="*/ 25 w 34"/>
                  <a:gd name="T29" fmla="*/ 64 h 101"/>
                  <a:gd name="T30" fmla="*/ 13 w 34"/>
                  <a:gd name="T31" fmla="*/ 25 h 101"/>
                  <a:gd name="T32" fmla="*/ 13 w 34"/>
                  <a:gd name="T33" fmla="*/ 15 h 101"/>
                  <a:gd name="T34" fmla="*/ 0 w 34"/>
                  <a:gd name="T35" fmla="*/ 37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01"/>
                  <a:gd name="T56" fmla="*/ 34 w 34"/>
                  <a:gd name="T57" fmla="*/ 101 h 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01">
                    <a:moveTo>
                      <a:pt x="0" y="37"/>
                    </a:moveTo>
                    <a:lnTo>
                      <a:pt x="6" y="16"/>
                    </a:lnTo>
                    <a:lnTo>
                      <a:pt x="23" y="0"/>
                    </a:lnTo>
                    <a:lnTo>
                      <a:pt x="15" y="18"/>
                    </a:lnTo>
                    <a:lnTo>
                      <a:pt x="15" y="25"/>
                    </a:lnTo>
                    <a:lnTo>
                      <a:pt x="33" y="69"/>
                    </a:lnTo>
                    <a:lnTo>
                      <a:pt x="33" y="75"/>
                    </a:lnTo>
                    <a:lnTo>
                      <a:pt x="20" y="100"/>
                    </a:lnTo>
                    <a:lnTo>
                      <a:pt x="26" y="80"/>
                    </a:lnTo>
                    <a:lnTo>
                      <a:pt x="26" y="70"/>
                    </a:lnTo>
                    <a:lnTo>
                      <a:pt x="27" y="72"/>
                    </a:lnTo>
                    <a:lnTo>
                      <a:pt x="29" y="70"/>
                    </a:lnTo>
                    <a:lnTo>
                      <a:pt x="29" y="67"/>
                    </a:lnTo>
                    <a:lnTo>
                      <a:pt x="27" y="62"/>
                    </a:lnTo>
                    <a:lnTo>
                      <a:pt x="25" y="64"/>
                    </a:lnTo>
                    <a:lnTo>
                      <a:pt x="13" y="25"/>
                    </a:lnTo>
                    <a:lnTo>
                      <a:pt x="13" y="15"/>
                    </a:lnTo>
                    <a:lnTo>
                      <a:pt x="0" y="37"/>
                    </a:lnTo>
                  </a:path>
                </a:pathLst>
              </a:custGeom>
              <a:solidFill>
                <a:srgbClr val="000000"/>
              </a:solidFill>
              <a:ln w="9525" cap="rnd">
                <a:noFill/>
                <a:round/>
                <a:headEnd/>
                <a:tailEnd/>
              </a:ln>
            </p:spPr>
            <p:txBody>
              <a:bodyPr/>
              <a:lstStyle/>
              <a:p>
                <a:endParaRPr lang="en-US"/>
              </a:p>
            </p:txBody>
          </p:sp>
          <p:sp>
            <p:nvSpPr>
              <p:cNvPr id="6319" name="Line 301"/>
              <p:cNvSpPr>
                <a:spLocks noChangeShapeType="1"/>
              </p:cNvSpPr>
              <p:nvPr/>
            </p:nvSpPr>
            <p:spPr bwMode="auto">
              <a:xfrm flipH="1">
                <a:off x="3229" y="2844"/>
                <a:ext cx="8" cy="3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20" name="Freeform 302"/>
              <p:cNvSpPr>
                <a:spLocks/>
              </p:cNvSpPr>
              <p:nvPr/>
            </p:nvSpPr>
            <p:spPr bwMode="auto">
              <a:xfrm>
                <a:off x="3181" y="2906"/>
                <a:ext cx="35" cy="119"/>
              </a:xfrm>
              <a:custGeom>
                <a:avLst/>
                <a:gdLst>
                  <a:gd name="T0" fmla="*/ 34 w 35"/>
                  <a:gd name="T1" fmla="*/ 0 h 119"/>
                  <a:gd name="T2" fmla="*/ 26 w 35"/>
                  <a:gd name="T3" fmla="*/ 8 h 119"/>
                  <a:gd name="T4" fmla="*/ 21 w 35"/>
                  <a:gd name="T5" fmla="*/ 42 h 119"/>
                  <a:gd name="T6" fmla="*/ 0 w 35"/>
                  <a:gd name="T7" fmla="*/ 92 h 119"/>
                  <a:gd name="T8" fmla="*/ 0 w 35"/>
                  <a:gd name="T9" fmla="*/ 118 h 119"/>
                  <a:gd name="T10" fmla="*/ 0 w 35"/>
                  <a:gd name="T11" fmla="*/ 102 h 119"/>
                  <a:gd name="T12" fmla="*/ 22 w 35"/>
                  <a:gd name="T13" fmla="*/ 46 h 119"/>
                  <a:gd name="T14" fmla="*/ 28 w 35"/>
                  <a:gd name="T15" fmla="*/ 8 h 119"/>
                  <a:gd name="T16" fmla="*/ 34 w 35"/>
                  <a:gd name="T17" fmla="*/ 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19"/>
                  <a:gd name="T29" fmla="*/ 35 w 35"/>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19">
                    <a:moveTo>
                      <a:pt x="34" y="0"/>
                    </a:moveTo>
                    <a:lnTo>
                      <a:pt x="26" y="8"/>
                    </a:lnTo>
                    <a:lnTo>
                      <a:pt x="21" y="42"/>
                    </a:lnTo>
                    <a:lnTo>
                      <a:pt x="0" y="92"/>
                    </a:lnTo>
                    <a:lnTo>
                      <a:pt x="0" y="118"/>
                    </a:lnTo>
                    <a:lnTo>
                      <a:pt x="0" y="102"/>
                    </a:lnTo>
                    <a:lnTo>
                      <a:pt x="22" y="46"/>
                    </a:lnTo>
                    <a:lnTo>
                      <a:pt x="28" y="8"/>
                    </a:lnTo>
                    <a:lnTo>
                      <a:pt x="34" y="0"/>
                    </a:lnTo>
                  </a:path>
                </a:pathLst>
              </a:custGeom>
              <a:solidFill>
                <a:srgbClr val="000000"/>
              </a:solidFill>
              <a:ln w="9525" cap="rnd">
                <a:noFill/>
                <a:round/>
                <a:headEnd/>
                <a:tailEnd/>
              </a:ln>
            </p:spPr>
            <p:txBody>
              <a:bodyPr/>
              <a:lstStyle/>
              <a:p>
                <a:endParaRPr lang="en-US"/>
              </a:p>
            </p:txBody>
          </p:sp>
          <p:sp>
            <p:nvSpPr>
              <p:cNvPr id="6321" name="Freeform 303"/>
              <p:cNvSpPr>
                <a:spLocks/>
              </p:cNvSpPr>
              <p:nvPr/>
            </p:nvSpPr>
            <p:spPr bwMode="auto">
              <a:xfrm>
                <a:off x="3171" y="2886"/>
                <a:ext cx="71" cy="135"/>
              </a:xfrm>
              <a:custGeom>
                <a:avLst/>
                <a:gdLst>
                  <a:gd name="T0" fmla="*/ 23 w 71"/>
                  <a:gd name="T1" fmla="*/ 59 h 135"/>
                  <a:gd name="T2" fmla="*/ 18 w 71"/>
                  <a:gd name="T3" fmla="*/ 60 h 135"/>
                  <a:gd name="T4" fmla="*/ 21 w 71"/>
                  <a:gd name="T5" fmla="*/ 56 h 135"/>
                  <a:gd name="T6" fmla="*/ 0 w 71"/>
                  <a:gd name="T7" fmla="*/ 0 h 135"/>
                  <a:gd name="T8" fmla="*/ 2 w 71"/>
                  <a:gd name="T9" fmla="*/ 3 h 135"/>
                  <a:gd name="T10" fmla="*/ 10 w 71"/>
                  <a:gd name="T11" fmla="*/ 21 h 135"/>
                  <a:gd name="T12" fmla="*/ 27 w 71"/>
                  <a:gd name="T13" fmla="*/ 26 h 135"/>
                  <a:gd name="T14" fmla="*/ 27 w 71"/>
                  <a:gd name="T15" fmla="*/ 57 h 135"/>
                  <a:gd name="T16" fmla="*/ 31 w 71"/>
                  <a:gd name="T17" fmla="*/ 70 h 135"/>
                  <a:gd name="T18" fmla="*/ 39 w 71"/>
                  <a:gd name="T19" fmla="*/ 75 h 135"/>
                  <a:gd name="T20" fmla="*/ 70 w 71"/>
                  <a:gd name="T21" fmla="*/ 134 h 135"/>
                  <a:gd name="T22" fmla="*/ 62 w 71"/>
                  <a:gd name="T23" fmla="*/ 134 h 135"/>
                  <a:gd name="T24" fmla="*/ 23 w 71"/>
                  <a:gd name="T25" fmla="*/ 66 h 135"/>
                  <a:gd name="T26" fmla="*/ 21 w 71"/>
                  <a:gd name="T27" fmla="*/ 66 h 135"/>
                  <a:gd name="T28" fmla="*/ 18 w 71"/>
                  <a:gd name="T29" fmla="*/ 63 h 135"/>
                  <a:gd name="T30" fmla="*/ 23 w 71"/>
                  <a:gd name="T31" fmla="*/ 64 h 135"/>
                  <a:gd name="T32" fmla="*/ 23 w 71"/>
                  <a:gd name="T33" fmla="*/ 63 h 135"/>
                  <a:gd name="T34" fmla="*/ 23 w 71"/>
                  <a:gd name="T35" fmla="*/ 60 h 135"/>
                  <a:gd name="T36" fmla="*/ 23 w 71"/>
                  <a:gd name="T37" fmla="*/ 59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135"/>
                  <a:gd name="T59" fmla="*/ 71 w 71"/>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135">
                    <a:moveTo>
                      <a:pt x="23" y="59"/>
                    </a:moveTo>
                    <a:lnTo>
                      <a:pt x="18" y="60"/>
                    </a:lnTo>
                    <a:lnTo>
                      <a:pt x="21" y="56"/>
                    </a:lnTo>
                    <a:lnTo>
                      <a:pt x="0" y="0"/>
                    </a:lnTo>
                    <a:lnTo>
                      <a:pt x="2" y="3"/>
                    </a:lnTo>
                    <a:lnTo>
                      <a:pt x="10" y="21"/>
                    </a:lnTo>
                    <a:lnTo>
                      <a:pt x="27" y="26"/>
                    </a:lnTo>
                    <a:lnTo>
                      <a:pt x="27" y="57"/>
                    </a:lnTo>
                    <a:lnTo>
                      <a:pt x="31" y="70"/>
                    </a:lnTo>
                    <a:lnTo>
                      <a:pt x="39" y="75"/>
                    </a:lnTo>
                    <a:lnTo>
                      <a:pt x="70" y="134"/>
                    </a:lnTo>
                    <a:lnTo>
                      <a:pt x="62" y="134"/>
                    </a:lnTo>
                    <a:lnTo>
                      <a:pt x="23" y="66"/>
                    </a:lnTo>
                    <a:lnTo>
                      <a:pt x="21" y="66"/>
                    </a:lnTo>
                    <a:lnTo>
                      <a:pt x="18" y="63"/>
                    </a:lnTo>
                    <a:lnTo>
                      <a:pt x="23" y="64"/>
                    </a:lnTo>
                    <a:lnTo>
                      <a:pt x="23" y="63"/>
                    </a:lnTo>
                    <a:lnTo>
                      <a:pt x="23" y="60"/>
                    </a:lnTo>
                    <a:lnTo>
                      <a:pt x="23" y="59"/>
                    </a:lnTo>
                  </a:path>
                </a:pathLst>
              </a:custGeom>
              <a:solidFill>
                <a:srgbClr val="000000"/>
              </a:solidFill>
              <a:ln w="9525" cap="rnd">
                <a:noFill/>
                <a:round/>
                <a:headEnd/>
                <a:tailEnd/>
              </a:ln>
            </p:spPr>
            <p:txBody>
              <a:bodyPr/>
              <a:lstStyle/>
              <a:p>
                <a:endParaRPr lang="en-US"/>
              </a:p>
            </p:txBody>
          </p:sp>
          <p:sp>
            <p:nvSpPr>
              <p:cNvPr id="6322" name="Freeform 304"/>
              <p:cNvSpPr>
                <a:spLocks/>
              </p:cNvSpPr>
              <p:nvPr/>
            </p:nvSpPr>
            <p:spPr bwMode="auto">
              <a:xfrm>
                <a:off x="3145" y="2831"/>
                <a:ext cx="43" cy="199"/>
              </a:xfrm>
              <a:custGeom>
                <a:avLst/>
                <a:gdLst>
                  <a:gd name="T0" fmla="*/ 24 w 43"/>
                  <a:gd name="T1" fmla="*/ 12 h 199"/>
                  <a:gd name="T2" fmla="*/ 10 w 43"/>
                  <a:gd name="T3" fmla="*/ 36 h 199"/>
                  <a:gd name="T4" fmla="*/ 10 w 43"/>
                  <a:gd name="T5" fmla="*/ 53 h 199"/>
                  <a:gd name="T6" fmla="*/ 42 w 43"/>
                  <a:gd name="T7" fmla="*/ 123 h 199"/>
                  <a:gd name="T8" fmla="*/ 21 w 43"/>
                  <a:gd name="T9" fmla="*/ 94 h 199"/>
                  <a:gd name="T10" fmla="*/ 18 w 43"/>
                  <a:gd name="T11" fmla="*/ 76 h 199"/>
                  <a:gd name="T12" fmla="*/ 8 w 43"/>
                  <a:gd name="T13" fmla="*/ 58 h 199"/>
                  <a:gd name="T14" fmla="*/ 8 w 43"/>
                  <a:gd name="T15" fmla="*/ 73 h 199"/>
                  <a:gd name="T16" fmla="*/ 31 w 43"/>
                  <a:gd name="T17" fmla="*/ 198 h 199"/>
                  <a:gd name="T18" fmla="*/ 1 w 43"/>
                  <a:gd name="T19" fmla="*/ 93 h 199"/>
                  <a:gd name="T20" fmla="*/ 0 w 43"/>
                  <a:gd name="T21" fmla="*/ 54 h 199"/>
                  <a:gd name="T22" fmla="*/ 9 w 43"/>
                  <a:gd name="T23" fmla="*/ 34 h 199"/>
                  <a:gd name="T24" fmla="*/ 28 w 43"/>
                  <a:gd name="T25" fmla="*/ 0 h 199"/>
                  <a:gd name="T26" fmla="*/ 24 w 43"/>
                  <a:gd name="T27" fmla="*/ 12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199"/>
                  <a:gd name="T44" fmla="*/ 43 w 43"/>
                  <a:gd name="T45" fmla="*/ 199 h 1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199">
                    <a:moveTo>
                      <a:pt x="24" y="12"/>
                    </a:moveTo>
                    <a:lnTo>
                      <a:pt x="10" y="36"/>
                    </a:lnTo>
                    <a:lnTo>
                      <a:pt x="10" y="53"/>
                    </a:lnTo>
                    <a:lnTo>
                      <a:pt x="42" y="123"/>
                    </a:lnTo>
                    <a:lnTo>
                      <a:pt x="21" y="94"/>
                    </a:lnTo>
                    <a:lnTo>
                      <a:pt x="18" y="76"/>
                    </a:lnTo>
                    <a:lnTo>
                      <a:pt x="8" y="58"/>
                    </a:lnTo>
                    <a:lnTo>
                      <a:pt x="8" y="73"/>
                    </a:lnTo>
                    <a:lnTo>
                      <a:pt x="31" y="198"/>
                    </a:lnTo>
                    <a:lnTo>
                      <a:pt x="1" y="93"/>
                    </a:lnTo>
                    <a:lnTo>
                      <a:pt x="0" y="54"/>
                    </a:lnTo>
                    <a:lnTo>
                      <a:pt x="9" y="34"/>
                    </a:lnTo>
                    <a:lnTo>
                      <a:pt x="28" y="0"/>
                    </a:lnTo>
                    <a:lnTo>
                      <a:pt x="24" y="12"/>
                    </a:lnTo>
                  </a:path>
                </a:pathLst>
              </a:custGeom>
              <a:solidFill>
                <a:srgbClr val="000000"/>
              </a:solidFill>
              <a:ln w="9525" cap="rnd">
                <a:noFill/>
                <a:round/>
                <a:headEnd/>
                <a:tailEnd/>
              </a:ln>
            </p:spPr>
            <p:txBody>
              <a:bodyPr/>
              <a:lstStyle/>
              <a:p>
                <a:endParaRPr lang="en-US"/>
              </a:p>
            </p:txBody>
          </p:sp>
          <p:sp>
            <p:nvSpPr>
              <p:cNvPr id="6323" name="Freeform 305"/>
              <p:cNvSpPr>
                <a:spLocks/>
              </p:cNvSpPr>
              <p:nvPr/>
            </p:nvSpPr>
            <p:spPr bwMode="auto">
              <a:xfrm>
                <a:off x="3268" y="2986"/>
                <a:ext cx="87" cy="44"/>
              </a:xfrm>
              <a:custGeom>
                <a:avLst/>
                <a:gdLst>
                  <a:gd name="T0" fmla="*/ 27 w 87"/>
                  <a:gd name="T1" fmla="*/ 11 h 44"/>
                  <a:gd name="T2" fmla="*/ 38 w 87"/>
                  <a:gd name="T3" fmla="*/ 11 h 44"/>
                  <a:gd name="T4" fmla="*/ 46 w 87"/>
                  <a:gd name="T5" fmla="*/ 7 h 44"/>
                  <a:gd name="T6" fmla="*/ 39 w 87"/>
                  <a:gd name="T7" fmla="*/ 21 h 44"/>
                  <a:gd name="T8" fmla="*/ 71 w 87"/>
                  <a:gd name="T9" fmla="*/ 30 h 44"/>
                  <a:gd name="T10" fmla="*/ 80 w 87"/>
                  <a:gd name="T11" fmla="*/ 30 h 44"/>
                  <a:gd name="T12" fmla="*/ 86 w 87"/>
                  <a:gd name="T13" fmla="*/ 33 h 44"/>
                  <a:gd name="T14" fmla="*/ 55 w 87"/>
                  <a:gd name="T15" fmla="*/ 43 h 44"/>
                  <a:gd name="T16" fmla="*/ 0 w 87"/>
                  <a:gd name="T17" fmla="*/ 0 h 44"/>
                  <a:gd name="T18" fmla="*/ 27 w 87"/>
                  <a:gd name="T19" fmla="*/ 1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44"/>
                  <a:gd name="T32" fmla="*/ 87 w 87"/>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44">
                    <a:moveTo>
                      <a:pt x="27" y="11"/>
                    </a:moveTo>
                    <a:lnTo>
                      <a:pt x="38" y="11"/>
                    </a:lnTo>
                    <a:lnTo>
                      <a:pt x="46" y="7"/>
                    </a:lnTo>
                    <a:lnTo>
                      <a:pt x="39" y="21"/>
                    </a:lnTo>
                    <a:lnTo>
                      <a:pt x="71" y="30"/>
                    </a:lnTo>
                    <a:lnTo>
                      <a:pt x="80" y="30"/>
                    </a:lnTo>
                    <a:lnTo>
                      <a:pt x="86" y="33"/>
                    </a:lnTo>
                    <a:lnTo>
                      <a:pt x="55" y="43"/>
                    </a:lnTo>
                    <a:lnTo>
                      <a:pt x="0" y="0"/>
                    </a:lnTo>
                    <a:lnTo>
                      <a:pt x="27" y="11"/>
                    </a:lnTo>
                  </a:path>
                </a:pathLst>
              </a:custGeom>
              <a:solidFill>
                <a:srgbClr val="000000"/>
              </a:solidFill>
              <a:ln w="9525" cap="rnd">
                <a:noFill/>
                <a:round/>
                <a:headEnd/>
                <a:tailEnd/>
              </a:ln>
            </p:spPr>
            <p:txBody>
              <a:bodyPr/>
              <a:lstStyle/>
              <a:p>
                <a:endParaRPr lang="en-US"/>
              </a:p>
            </p:txBody>
          </p:sp>
          <p:sp>
            <p:nvSpPr>
              <p:cNvPr id="6324" name="Freeform 306"/>
              <p:cNvSpPr>
                <a:spLocks/>
              </p:cNvSpPr>
              <p:nvPr/>
            </p:nvSpPr>
            <p:spPr bwMode="auto">
              <a:xfrm>
                <a:off x="3238" y="2799"/>
                <a:ext cx="56" cy="50"/>
              </a:xfrm>
              <a:custGeom>
                <a:avLst/>
                <a:gdLst>
                  <a:gd name="T0" fmla="*/ 55 w 56"/>
                  <a:gd name="T1" fmla="*/ 0 h 50"/>
                  <a:gd name="T2" fmla="*/ 16 w 56"/>
                  <a:gd name="T3" fmla="*/ 31 h 50"/>
                  <a:gd name="T4" fmla="*/ 0 w 56"/>
                  <a:gd name="T5" fmla="*/ 49 h 50"/>
                  <a:gd name="T6" fmla="*/ 1 w 56"/>
                  <a:gd name="T7" fmla="*/ 44 h 50"/>
                  <a:gd name="T8" fmla="*/ 22 w 56"/>
                  <a:gd name="T9" fmla="*/ 22 h 50"/>
                  <a:gd name="T10" fmla="*/ 55 w 56"/>
                  <a:gd name="T11" fmla="*/ 0 h 50"/>
                  <a:gd name="T12" fmla="*/ 0 60000 65536"/>
                  <a:gd name="T13" fmla="*/ 0 60000 65536"/>
                  <a:gd name="T14" fmla="*/ 0 60000 65536"/>
                  <a:gd name="T15" fmla="*/ 0 60000 65536"/>
                  <a:gd name="T16" fmla="*/ 0 60000 65536"/>
                  <a:gd name="T17" fmla="*/ 0 60000 65536"/>
                  <a:gd name="T18" fmla="*/ 0 w 56"/>
                  <a:gd name="T19" fmla="*/ 0 h 50"/>
                  <a:gd name="T20" fmla="*/ 56 w 5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6" h="50">
                    <a:moveTo>
                      <a:pt x="55" y="0"/>
                    </a:moveTo>
                    <a:lnTo>
                      <a:pt x="16" y="31"/>
                    </a:lnTo>
                    <a:lnTo>
                      <a:pt x="0" y="49"/>
                    </a:lnTo>
                    <a:lnTo>
                      <a:pt x="1" y="44"/>
                    </a:lnTo>
                    <a:lnTo>
                      <a:pt x="22" y="22"/>
                    </a:lnTo>
                    <a:lnTo>
                      <a:pt x="55" y="0"/>
                    </a:lnTo>
                  </a:path>
                </a:pathLst>
              </a:custGeom>
              <a:solidFill>
                <a:srgbClr val="000000"/>
              </a:solidFill>
              <a:ln w="9525" cap="rnd">
                <a:noFill/>
                <a:round/>
                <a:headEnd/>
                <a:tailEnd/>
              </a:ln>
            </p:spPr>
            <p:txBody>
              <a:bodyPr/>
              <a:lstStyle/>
              <a:p>
                <a:endParaRPr lang="en-US"/>
              </a:p>
            </p:txBody>
          </p:sp>
          <p:sp>
            <p:nvSpPr>
              <p:cNvPr id="6325" name="Freeform 307"/>
              <p:cNvSpPr>
                <a:spLocks/>
              </p:cNvSpPr>
              <p:nvPr/>
            </p:nvSpPr>
            <p:spPr bwMode="auto">
              <a:xfrm>
                <a:off x="3234" y="2763"/>
                <a:ext cx="197" cy="95"/>
              </a:xfrm>
              <a:custGeom>
                <a:avLst/>
                <a:gdLst>
                  <a:gd name="T0" fmla="*/ 0 w 197"/>
                  <a:gd name="T1" fmla="*/ 90 h 95"/>
                  <a:gd name="T2" fmla="*/ 39 w 197"/>
                  <a:gd name="T3" fmla="*/ 61 h 95"/>
                  <a:gd name="T4" fmla="*/ 67 w 197"/>
                  <a:gd name="T5" fmla="*/ 50 h 95"/>
                  <a:gd name="T6" fmla="*/ 80 w 197"/>
                  <a:gd name="T7" fmla="*/ 50 h 95"/>
                  <a:gd name="T8" fmla="*/ 75 w 197"/>
                  <a:gd name="T9" fmla="*/ 42 h 95"/>
                  <a:gd name="T10" fmla="*/ 98 w 197"/>
                  <a:gd name="T11" fmla="*/ 44 h 95"/>
                  <a:gd name="T12" fmla="*/ 126 w 197"/>
                  <a:gd name="T13" fmla="*/ 17 h 95"/>
                  <a:gd name="T14" fmla="*/ 118 w 197"/>
                  <a:gd name="T15" fmla="*/ 10 h 95"/>
                  <a:gd name="T16" fmla="*/ 112 w 197"/>
                  <a:gd name="T17" fmla="*/ 2 h 95"/>
                  <a:gd name="T18" fmla="*/ 102 w 197"/>
                  <a:gd name="T19" fmla="*/ 0 h 95"/>
                  <a:gd name="T20" fmla="*/ 116 w 197"/>
                  <a:gd name="T21" fmla="*/ 2 h 95"/>
                  <a:gd name="T22" fmla="*/ 119 w 197"/>
                  <a:gd name="T23" fmla="*/ 10 h 95"/>
                  <a:gd name="T24" fmla="*/ 128 w 197"/>
                  <a:gd name="T25" fmla="*/ 15 h 95"/>
                  <a:gd name="T26" fmla="*/ 120 w 197"/>
                  <a:gd name="T27" fmla="*/ 29 h 95"/>
                  <a:gd name="T28" fmla="*/ 147 w 197"/>
                  <a:gd name="T29" fmla="*/ 42 h 95"/>
                  <a:gd name="T30" fmla="*/ 185 w 197"/>
                  <a:gd name="T31" fmla="*/ 69 h 95"/>
                  <a:gd name="T32" fmla="*/ 196 w 197"/>
                  <a:gd name="T33" fmla="*/ 77 h 95"/>
                  <a:gd name="T34" fmla="*/ 175 w 197"/>
                  <a:gd name="T35" fmla="*/ 64 h 95"/>
                  <a:gd name="T36" fmla="*/ 154 w 197"/>
                  <a:gd name="T37" fmla="*/ 54 h 95"/>
                  <a:gd name="T38" fmla="*/ 145 w 197"/>
                  <a:gd name="T39" fmla="*/ 44 h 95"/>
                  <a:gd name="T40" fmla="*/ 119 w 197"/>
                  <a:gd name="T41" fmla="*/ 32 h 95"/>
                  <a:gd name="T42" fmla="*/ 102 w 197"/>
                  <a:gd name="T43" fmla="*/ 47 h 95"/>
                  <a:gd name="T44" fmla="*/ 80 w 197"/>
                  <a:gd name="T45" fmla="*/ 44 h 95"/>
                  <a:gd name="T46" fmla="*/ 83 w 197"/>
                  <a:gd name="T47" fmla="*/ 51 h 95"/>
                  <a:gd name="T48" fmla="*/ 73 w 197"/>
                  <a:gd name="T49" fmla="*/ 51 h 95"/>
                  <a:gd name="T50" fmla="*/ 76 w 197"/>
                  <a:gd name="T51" fmla="*/ 58 h 95"/>
                  <a:gd name="T52" fmla="*/ 61 w 197"/>
                  <a:gd name="T53" fmla="*/ 58 h 95"/>
                  <a:gd name="T54" fmla="*/ 35 w 197"/>
                  <a:gd name="T55" fmla="*/ 67 h 95"/>
                  <a:gd name="T56" fmla="*/ 0 w 197"/>
                  <a:gd name="T57" fmla="*/ 94 h 95"/>
                  <a:gd name="T58" fmla="*/ 0 w 197"/>
                  <a:gd name="T59" fmla="*/ 90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7"/>
                  <a:gd name="T91" fmla="*/ 0 h 95"/>
                  <a:gd name="T92" fmla="*/ 197 w 197"/>
                  <a:gd name="T93" fmla="*/ 95 h 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7" h="95">
                    <a:moveTo>
                      <a:pt x="0" y="90"/>
                    </a:moveTo>
                    <a:lnTo>
                      <a:pt x="39" y="61"/>
                    </a:lnTo>
                    <a:lnTo>
                      <a:pt x="67" y="50"/>
                    </a:lnTo>
                    <a:lnTo>
                      <a:pt x="80" y="50"/>
                    </a:lnTo>
                    <a:lnTo>
                      <a:pt x="75" y="42"/>
                    </a:lnTo>
                    <a:lnTo>
                      <a:pt x="98" y="44"/>
                    </a:lnTo>
                    <a:lnTo>
                      <a:pt x="126" y="17"/>
                    </a:lnTo>
                    <a:lnTo>
                      <a:pt x="118" y="10"/>
                    </a:lnTo>
                    <a:lnTo>
                      <a:pt x="112" y="2"/>
                    </a:lnTo>
                    <a:lnTo>
                      <a:pt x="102" y="0"/>
                    </a:lnTo>
                    <a:lnTo>
                      <a:pt x="116" y="2"/>
                    </a:lnTo>
                    <a:lnTo>
                      <a:pt x="119" y="10"/>
                    </a:lnTo>
                    <a:lnTo>
                      <a:pt x="128" y="15"/>
                    </a:lnTo>
                    <a:lnTo>
                      <a:pt x="120" y="29"/>
                    </a:lnTo>
                    <a:lnTo>
                      <a:pt x="147" y="42"/>
                    </a:lnTo>
                    <a:lnTo>
                      <a:pt x="185" y="69"/>
                    </a:lnTo>
                    <a:lnTo>
                      <a:pt x="196" y="77"/>
                    </a:lnTo>
                    <a:lnTo>
                      <a:pt x="175" y="64"/>
                    </a:lnTo>
                    <a:lnTo>
                      <a:pt x="154" y="54"/>
                    </a:lnTo>
                    <a:lnTo>
                      <a:pt x="145" y="44"/>
                    </a:lnTo>
                    <a:lnTo>
                      <a:pt x="119" y="32"/>
                    </a:lnTo>
                    <a:lnTo>
                      <a:pt x="102" y="47"/>
                    </a:lnTo>
                    <a:lnTo>
                      <a:pt x="80" y="44"/>
                    </a:lnTo>
                    <a:lnTo>
                      <a:pt x="83" y="51"/>
                    </a:lnTo>
                    <a:lnTo>
                      <a:pt x="73" y="51"/>
                    </a:lnTo>
                    <a:lnTo>
                      <a:pt x="76" y="58"/>
                    </a:lnTo>
                    <a:lnTo>
                      <a:pt x="61" y="58"/>
                    </a:lnTo>
                    <a:lnTo>
                      <a:pt x="35" y="67"/>
                    </a:lnTo>
                    <a:lnTo>
                      <a:pt x="0" y="94"/>
                    </a:lnTo>
                    <a:lnTo>
                      <a:pt x="0" y="90"/>
                    </a:lnTo>
                  </a:path>
                </a:pathLst>
              </a:custGeom>
              <a:solidFill>
                <a:srgbClr val="000000"/>
              </a:solidFill>
              <a:ln w="9525" cap="rnd">
                <a:noFill/>
                <a:round/>
                <a:headEnd/>
                <a:tailEnd/>
              </a:ln>
            </p:spPr>
            <p:txBody>
              <a:bodyPr/>
              <a:lstStyle/>
              <a:p>
                <a:endParaRPr lang="en-US"/>
              </a:p>
            </p:txBody>
          </p:sp>
          <p:sp>
            <p:nvSpPr>
              <p:cNvPr id="6326" name="Freeform 308"/>
              <p:cNvSpPr>
                <a:spLocks/>
              </p:cNvSpPr>
              <p:nvPr/>
            </p:nvSpPr>
            <p:spPr bwMode="auto">
              <a:xfrm>
                <a:off x="3364" y="2843"/>
                <a:ext cx="64" cy="85"/>
              </a:xfrm>
              <a:custGeom>
                <a:avLst/>
                <a:gdLst>
                  <a:gd name="T0" fmla="*/ 0 w 64"/>
                  <a:gd name="T1" fmla="*/ 84 h 85"/>
                  <a:gd name="T2" fmla="*/ 13 w 64"/>
                  <a:gd name="T3" fmla="*/ 49 h 85"/>
                  <a:gd name="T4" fmla="*/ 34 w 64"/>
                  <a:gd name="T5" fmla="*/ 17 h 85"/>
                  <a:gd name="T6" fmla="*/ 54 w 64"/>
                  <a:gd name="T7" fmla="*/ 0 h 85"/>
                  <a:gd name="T8" fmla="*/ 59 w 64"/>
                  <a:gd name="T9" fmla="*/ 0 h 85"/>
                  <a:gd name="T10" fmla="*/ 63 w 64"/>
                  <a:gd name="T11" fmla="*/ 5 h 85"/>
                  <a:gd name="T12" fmla="*/ 21 w 64"/>
                  <a:gd name="T13" fmla="*/ 39 h 85"/>
                  <a:gd name="T14" fmla="*/ 8 w 64"/>
                  <a:gd name="T15" fmla="*/ 74 h 85"/>
                  <a:gd name="T16" fmla="*/ 0 w 64"/>
                  <a:gd name="T17" fmla="*/ 84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85"/>
                  <a:gd name="T29" fmla="*/ 64 w 64"/>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85">
                    <a:moveTo>
                      <a:pt x="0" y="84"/>
                    </a:moveTo>
                    <a:lnTo>
                      <a:pt x="13" y="49"/>
                    </a:lnTo>
                    <a:lnTo>
                      <a:pt x="34" y="17"/>
                    </a:lnTo>
                    <a:lnTo>
                      <a:pt x="54" y="0"/>
                    </a:lnTo>
                    <a:lnTo>
                      <a:pt x="59" y="0"/>
                    </a:lnTo>
                    <a:lnTo>
                      <a:pt x="63" y="5"/>
                    </a:lnTo>
                    <a:lnTo>
                      <a:pt x="21" y="39"/>
                    </a:lnTo>
                    <a:lnTo>
                      <a:pt x="8" y="74"/>
                    </a:lnTo>
                    <a:lnTo>
                      <a:pt x="0" y="84"/>
                    </a:lnTo>
                  </a:path>
                </a:pathLst>
              </a:custGeom>
              <a:solidFill>
                <a:srgbClr val="000000"/>
              </a:solidFill>
              <a:ln w="9525" cap="rnd">
                <a:noFill/>
                <a:round/>
                <a:headEnd/>
                <a:tailEnd/>
              </a:ln>
            </p:spPr>
            <p:txBody>
              <a:bodyPr/>
              <a:lstStyle/>
              <a:p>
                <a:endParaRPr lang="en-US"/>
              </a:p>
            </p:txBody>
          </p:sp>
          <p:sp>
            <p:nvSpPr>
              <p:cNvPr id="6327" name="Freeform 309"/>
              <p:cNvSpPr>
                <a:spLocks/>
              </p:cNvSpPr>
              <p:nvPr/>
            </p:nvSpPr>
            <p:spPr bwMode="auto">
              <a:xfrm>
                <a:off x="3390" y="2850"/>
                <a:ext cx="68" cy="111"/>
              </a:xfrm>
              <a:custGeom>
                <a:avLst/>
                <a:gdLst>
                  <a:gd name="T0" fmla="*/ 42 w 68"/>
                  <a:gd name="T1" fmla="*/ 0 h 111"/>
                  <a:gd name="T2" fmla="*/ 52 w 68"/>
                  <a:gd name="T3" fmla="*/ 25 h 111"/>
                  <a:gd name="T4" fmla="*/ 52 w 68"/>
                  <a:gd name="T5" fmla="*/ 42 h 111"/>
                  <a:gd name="T6" fmla="*/ 15 w 68"/>
                  <a:gd name="T7" fmla="*/ 61 h 111"/>
                  <a:gd name="T8" fmla="*/ 0 w 68"/>
                  <a:gd name="T9" fmla="*/ 84 h 111"/>
                  <a:gd name="T10" fmla="*/ 29 w 68"/>
                  <a:gd name="T11" fmla="*/ 58 h 111"/>
                  <a:gd name="T12" fmla="*/ 54 w 68"/>
                  <a:gd name="T13" fmla="*/ 48 h 111"/>
                  <a:gd name="T14" fmla="*/ 57 w 68"/>
                  <a:gd name="T15" fmla="*/ 62 h 111"/>
                  <a:gd name="T16" fmla="*/ 30 w 68"/>
                  <a:gd name="T17" fmla="*/ 64 h 111"/>
                  <a:gd name="T18" fmla="*/ 57 w 68"/>
                  <a:gd name="T19" fmla="*/ 64 h 111"/>
                  <a:gd name="T20" fmla="*/ 67 w 68"/>
                  <a:gd name="T21" fmla="*/ 110 h 111"/>
                  <a:gd name="T22" fmla="*/ 67 w 68"/>
                  <a:gd name="T23" fmla="*/ 69 h 111"/>
                  <a:gd name="T24" fmla="*/ 62 w 68"/>
                  <a:gd name="T25" fmla="*/ 54 h 111"/>
                  <a:gd name="T26" fmla="*/ 62 w 68"/>
                  <a:gd name="T27" fmla="*/ 40 h 111"/>
                  <a:gd name="T28" fmla="*/ 49 w 68"/>
                  <a:gd name="T29" fmla="*/ 5 h 111"/>
                  <a:gd name="T30" fmla="*/ 42 w 68"/>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11"/>
                  <a:gd name="T50" fmla="*/ 68 w 68"/>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11">
                    <a:moveTo>
                      <a:pt x="42" y="0"/>
                    </a:moveTo>
                    <a:lnTo>
                      <a:pt x="52" y="25"/>
                    </a:lnTo>
                    <a:lnTo>
                      <a:pt x="52" y="42"/>
                    </a:lnTo>
                    <a:lnTo>
                      <a:pt x="15" y="61"/>
                    </a:lnTo>
                    <a:lnTo>
                      <a:pt x="0" y="84"/>
                    </a:lnTo>
                    <a:lnTo>
                      <a:pt x="29" y="58"/>
                    </a:lnTo>
                    <a:lnTo>
                      <a:pt x="54" y="48"/>
                    </a:lnTo>
                    <a:lnTo>
                      <a:pt x="57" y="62"/>
                    </a:lnTo>
                    <a:lnTo>
                      <a:pt x="30" y="64"/>
                    </a:lnTo>
                    <a:lnTo>
                      <a:pt x="57" y="64"/>
                    </a:lnTo>
                    <a:lnTo>
                      <a:pt x="67" y="110"/>
                    </a:lnTo>
                    <a:lnTo>
                      <a:pt x="67" y="69"/>
                    </a:lnTo>
                    <a:lnTo>
                      <a:pt x="62" y="54"/>
                    </a:lnTo>
                    <a:lnTo>
                      <a:pt x="62" y="40"/>
                    </a:lnTo>
                    <a:lnTo>
                      <a:pt x="49" y="5"/>
                    </a:lnTo>
                    <a:lnTo>
                      <a:pt x="42" y="0"/>
                    </a:lnTo>
                  </a:path>
                </a:pathLst>
              </a:custGeom>
              <a:solidFill>
                <a:srgbClr val="000000"/>
              </a:solidFill>
              <a:ln w="9525" cap="rnd">
                <a:noFill/>
                <a:round/>
                <a:headEnd/>
                <a:tailEnd/>
              </a:ln>
            </p:spPr>
            <p:txBody>
              <a:bodyPr/>
              <a:lstStyle/>
              <a:p>
                <a:endParaRPr lang="en-US"/>
              </a:p>
            </p:txBody>
          </p:sp>
          <p:sp>
            <p:nvSpPr>
              <p:cNvPr id="6328" name="Freeform 310"/>
              <p:cNvSpPr>
                <a:spLocks/>
              </p:cNvSpPr>
              <p:nvPr/>
            </p:nvSpPr>
            <p:spPr bwMode="auto">
              <a:xfrm>
                <a:off x="3141" y="2886"/>
                <a:ext cx="61" cy="239"/>
              </a:xfrm>
              <a:custGeom>
                <a:avLst/>
                <a:gdLst>
                  <a:gd name="T0" fmla="*/ 4 w 61"/>
                  <a:gd name="T1" fmla="*/ 0 h 239"/>
                  <a:gd name="T2" fmla="*/ 7 w 61"/>
                  <a:gd name="T3" fmla="*/ 54 h 239"/>
                  <a:gd name="T4" fmla="*/ 6 w 61"/>
                  <a:gd name="T5" fmla="*/ 120 h 239"/>
                  <a:gd name="T6" fmla="*/ 10 w 61"/>
                  <a:gd name="T7" fmla="*/ 148 h 239"/>
                  <a:gd name="T8" fmla="*/ 60 w 61"/>
                  <a:gd name="T9" fmla="*/ 238 h 239"/>
                  <a:gd name="T10" fmla="*/ 15 w 61"/>
                  <a:gd name="T11" fmla="*/ 238 h 239"/>
                  <a:gd name="T12" fmla="*/ 1 w 61"/>
                  <a:gd name="T13" fmla="*/ 151 h 239"/>
                  <a:gd name="T14" fmla="*/ 0 w 61"/>
                  <a:gd name="T15" fmla="*/ 119 h 239"/>
                  <a:gd name="T16" fmla="*/ 4 w 61"/>
                  <a:gd name="T17" fmla="*/ 0 h 239"/>
                  <a:gd name="T18" fmla="*/ 4 w 61"/>
                  <a:gd name="T19" fmla="*/ 0 h 2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239"/>
                  <a:gd name="T32" fmla="*/ 61 w 61"/>
                  <a:gd name="T33" fmla="*/ 239 h 2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239">
                    <a:moveTo>
                      <a:pt x="4" y="0"/>
                    </a:moveTo>
                    <a:lnTo>
                      <a:pt x="7" y="54"/>
                    </a:lnTo>
                    <a:lnTo>
                      <a:pt x="6" y="120"/>
                    </a:lnTo>
                    <a:lnTo>
                      <a:pt x="10" y="148"/>
                    </a:lnTo>
                    <a:lnTo>
                      <a:pt x="60" y="238"/>
                    </a:lnTo>
                    <a:lnTo>
                      <a:pt x="15" y="238"/>
                    </a:lnTo>
                    <a:lnTo>
                      <a:pt x="1" y="151"/>
                    </a:lnTo>
                    <a:lnTo>
                      <a:pt x="0" y="119"/>
                    </a:lnTo>
                    <a:lnTo>
                      <a:pt x="4" y="0"/>
                    </a:lnTo>
                  </a:path>
                </a:pathLst>
              </a:custGeom>
              <a:solidFill>
                <a:srgbClr val="000000"/>
              </a:solidFill>
              <a:ln w="9525" cap="rnd">
                <a:noFill/>
                <a:round/>
                <a:headEnd/>
                <a:tailEnd/>
              </a:ln>
            </p:spPr>
            <p:txBody>
              <a:bodyPr/>
              <a:lstStyle/>
              <a:p>
                <a:endParaRPr lang="en-US"/>
              </a:p>
            </p:txBody>
          </p:sp>
          <p:sp>
            <p:nvSpPr>
              <p:cNvPr id="6329" name="Freeform 311"/>
              <p:cNvSpPr>
                <a:spLocks/>
              </p:cNvSpPr>
              <p:nvPr/>
            </p:nvSpPr>
            <p:spPr bwMode="auto">
              <a:xfrm>
                <a:off x="3173" y="3035"/>
                <a:ext cx="17" cy="17"/>
              </a:xfrm>
              <a:custGeom>
                <a:avLst/>
                <a:gdLst>
                  <a:gd name="T0" fmla="*/ 2 w 17"/>
                  <a:gd name="T1" fmla="*/ 5 h 17"/>
                  <a:gd name="T2" fmla="*/ 8 w 17"/>
                  <a:gd name="T3" fmla="*/ 3 h 17"/>
                  <a:gd name="T4" fmla="*/ 10 w 17"/>
                  <a:gd name="T5" fmla="*/ 3 h 17"/>
                  <a:gd name="T6" fmla="*/ 10 w 17"/>
                  <a:gd name="T7" fmla="*/ 9 h 17"/>
                  <a:gd name="T8" fmla="*/ 8 w 17"/>
                  <a:gd name="T9" fmla="*/ 16 h 17"/>
                  <a:gd name="T10" fmla="*/ 0 w 17"/>
                  <a:gd name="T11" fmla="*/ 16 h 17"/>
                  <a:gd name="T12" fmla="*/ 0 w 17"/>
                  <a:gd name="T13" fmla="*/ 11 h 17"/>
                  <a:gd name="T14" fmla="*/ 0 w 17"/>
                  <a:gd name="T15" fmla="*/ 16 h 17"/>
                  <a:gd name="T16" fmla="*/ 8 w 17"/>
                  <a:gd name="T17" fmla="*/ 16 h 17"/>
                  <a:gd name="T18" fmla="*/ 16 w 17"/>
                  <a:gd name="T19" fmla="*/ 11 h 17"/>
                  <a:gd name="T20" fmla="*/ 16 w 17"/>
                  <a:gd name="T21" fmla="*/ 0 h 17"/>
                  <a:gd name="T22" fmla="*/ 8 w 17"/>
                  <a:gd name="T23" fmla="*/ 0 h 17"/>
                  <a:gd name="T24" fmla="*/ 2 w 17"/>
                  <a:gd name="T25" fmla="*/ 5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2" y="5"/>
                    </a:moveTo>
                    <a:lnTo>
                      <a:pt x="8" y="3"/>
                    </a:lnTo>
                    <a:lnTo>
                      <a:pt x="10" y="3"/>
                    </a:lnTo>
                    <a:lnTo>
                      <a:pt x="10" y="9"/>
                    </a:lnTo>
                    <a:lnTo>
                      <a:pt x="8" y="16"/>
                    </a:lnTo>
                    <a:lnTo>
                      <a:pt x="0" y="16"/>
                    </a:lnTo>
                    <a:lnTo>
                      <a:pt x="0" y="11"/>
                    </a:lnTo>
                    <a:lnTo>
                      <a:pt x="0" y="16"/>
                    </a:lnTo>
                    <a:lnTo>
                      <a:pt x="8" y="16"/>
                    </a:lnTo>
                    <a:lnTo>
                      <a:pt x="16" y="11"/>
                    </a:lnTo>
                    <a:lnTo>
                      <a:pt x="16" y="0"/>
                    </a:lnTo>
                    <a:lnTo>
                      <a:pt x="8" y="0"/>
                    </a:lnTo>
                    <a:lnTo>
                      <a:pt x="2" y="5"/>
                    </a:lnTo>
                  </a:path>
                </a:pathLst>
              </a:custGeom>
              <a:solidFill>
                <a:srgbClr val="000000"/>
              </a:solidFill>
              <a:ln w="9525" cap="rnd">
                <a:noFill/>
                <a:round/>
                <a:headEnd/>
                <a:tailEnd/>
              </a:ln>
            </p:spPr>
            <p:txBody>
              <a:bodyPr/>
              <a:lstStyle/>
              <a:p>
                <a:endParaRPr lang="en-US"/>
              </a:p>
            </p:txBody>
          </p:sp>
          <p:sp>
            <p:nvSpPr>
              <p:cNvPr id="6330" name="Freeform 312"/>
              <p:cNvSpPr>
                <a:spLocks/>
              </p:cNvSpPr>
              <p:nvPr/>
            </p:nvSpPr>
            <p:spPr bwMode="auto">
              <a:xfrm>
                <a:off x="3171" y="3034"/>
                <a:ext cx="17" cy="51"/>
              </a:xfrm>
              <a:custGeom>
                <a:avLst/>
                <a:gdLst>
                  <a:gd name="T0" fmla="*/ 16 w 17"/>
                  <a:gd name="T1" fmla="*/ 0 h 51"/>
                  <a:gd name="T2" fmla="*/ 16 w 17"/>
                  <a:gd name="T3" fmla="*/ 8 h 51"/>
                  <a:gd name="T4" fmla="*/ 5 w 17"/>
                  <a:gd name="T5" fmla="*/ 50 h 51"/>
                  <a:gd name="T6" fmla="*/ 0 w 17"/>
                  <a:gd name="T7" fmla="*/ 35 h 51"/>
                  <a:gd name="T8" fmla="*/ 13 w 17"/>
                  <a:gd name="T9" fmla="*/ 8 h 51"/>
                  <a:gd name="T10" fmla="*/ 16 w 17"/>
                  <a:gd name="T11" fmla="*/ 0 h 51"/>
                  <a:gd name="T12" fmla="*/ 0 60000 65536"/>
                  <a:gd name="T13" fmla="*/ 0 60000 65536"/>
                  <a:gd name="T14" fmla="*/ 0 60000 65536"/>
                  <a:gd name="T15" fmla="*/ 0 60000 65536"/>
                  <a:gd name="T16" fmla="*/ 0 60000 65536"/>
                  <a:gd name="T17" fmla="*/ 0 60000 65536"/>
                  <a:gd name="T18" fmla="*/ 0 w 17"/>
                  <a:gd name="T19" fmla="*/ 0 h 51"/>
                  <a:gd name="T20" fmla="*/ 17 w 1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7" h="51">
                    <a:moveTo>
                      <a:pt x="16" y="0"/>
                    </a:moveTo>
                    <a:lnTo>
                      <a:pt x="16" y="8"/>
                    </a:lnTo>
                    <a:lnTo>
                      <a:pt x="5" y="50"/>
                    </a:lnTo>
                    <a:lnTo>
                      <a:pt x="0" y="35"/>
                    </a:lnTo>
                    <a:lnTo>
                      <a:pt x="13" y="8"/>
                    </a:lnTo>
                    <a:lnTo>
                      <a:pt x="16" y="0"/>
                    </a:lnTo>
                  </a:path>
                </a:pathLst>
              </a:custGeom>
              <a:solidFill>
                <a:srgbClr val="000000"/>
              </a:solidFill>
              <a:ln w="9525" cap="rnd">
                <a:noFill/>
                <a:round/>
                <a:headEnd/>
                <a:tailEnd/>
              </a:ln>
            </p:spPr>
            <p:txBody>
              <a:bodyPr/>
              <a:lstStyle/>
              <a:p>
                <a:endParaRPr lang="en-US"/>
              </a:p>
            </p:txBody>
          </p:sp>
          <p:sp>
            <p:nvSpPr>
              <p:cNvPr id="6331" name="Freeform 313"/>
              <p:cNvSpPr>
                <a:spLocks/>
              </p:cNvSpPr>
              <p:nvPr/>
            </p:nvSpPr>
            <p:spPr bwMode="auto">
              <a:xfrm>
                <a:off x="3182" y="2998"/>
                <a:ext cx="47" cy="85"/>
              </a:xfrm>
              <a:custGeom>
                <a:avLst/>
                <a:gdLst>
                  <a:gd name="T0" fmla="*/ 2 w 47"/>
                  <a:gd name="T1" fmla="*/ 0 h 85"/>
                  <a:gd name="T2" fmla="*/ 46 w 47"/>
                  <a:gd name="T3" fmla="*/ 84 h 85"/>
                  <a:gd name="T4" fmla="*/ 7 w 47"/>
                  <a:gd name="T5" fmla="*/ 24 h 85"/>
                  <a:gd name="T6" fmla="*/ 0 w 47"/>
                  <a:gd name="T7" fmla="*/ 6 h 85"/>
                  <a:gd name="T8" fmla="*/ 2 w 47"/>
                  <a:gd name="T9" fmla="*/ 0 h 85"/>
                  <a:gd name="T10" fmla="*/ 0 60000 65536"/>
                  <a:gd name="T11" fmla="*/ 0 60000 65536"/>
                  <a:gd name="T12" fmla="*/ 0 60000 65536"/>
                  <a:gd name="T13" fmla="*/ 0 60000 65536"/>
                  <a:gd name="T14" fmla="*/ 0 60000 65536"/>
                  <a:gd name="T15" fmla="*/ 0 w 47"/>
                  <a:gd name="T16" fmla="*/ 0 h 85"/>
                  <a:gd name="T17" fmla="*/ 47 w 47"/>
                  <a:gd name="T18" fmla="*/ 85 h 85"/>
                </a:gdLst>
                <a:ahLst/>
                <a:cxnLst>
                  <a:cxn ang="T10">
                    <a:pos x="T0" y="T1"/>
                  </a:cxn>
                  <a:cxn ang="T11">
                    <a:pos x="T2" y="T3"/>
                  </a:cxn>
                  <a:cxn ang="T12">
                    <a:pos x="T4" y="T5"/>
                  </a:cxn>
                  <a:cxn ang="T13">
                    <a:pos x="T6" y="T7"/>
                  </a:cxn>
                  <a:cxn ang="T14">
                    <a:pos x="T8" y="T9"/>
                  </a:cxn>
                </a:cxnLst>
                <a:rect l="T15" t="T16" r="T17" b="T18"/>
                <a:pathLst>
                  <a:path w="47" h="85">
                    <a:moveTo>
                      <a:pt x="2" y="0"/>
                    </a:moveTo>
                    <a:lnTo>
                      <a:pt x="46" y="84"/>
                    </a:lnTo>
                    <a:lnTo>
                      <a:pt x="7" y="24"/>
                    </a:lnTo>
                    <a:lnTo>
                      <a:pt x="0" y="6"/>
                    </a:lnTo>
                    <a:lnTo>
                      <a:pt x="2" y="0"/>
                    </a:lnTo>
                  </a:path>
                </a:pathLst>
              </a:custGeom>
              <a:solidFill>
                <a:srgbClr val="000000"/>
              </a:solidFill>
              <a:ln w="9525" cap="rnd">
                <a:noFill/>
                <a:round/>
                <a:headEnd/>
                <a:tailEnd/>
              </a:ln>
            </p:spPr>
            <p:txBody>
              <a:bodyPr/>
              <a:lstStyle/>
              <a:p>
                <a:endParaRPr lang="en-US"/>
              </a:p>
            </p:txBody>
          </p:sp>
          <p:sp>
            <p:nvSpPr>
              <p:cNvPr id="6332" name="Freeform 314"/>
              <p:cNvSpPr>
                <a:spLocks/>
              </p:cNvSpPr>
              <p:nvPr/>
            </p:nvSpPr>
            <p:spPr bwMode="auto">
              <a:xfrm>
                <a:off x="3232" y="2972"/>
                <a:ext cx="88" cy="79"/>
              </a:xfrm>
              <a:custGeom>
                <a:avLst/>
                <a:gdLst>
                  <a:gd name="T0" fmla="*/ 0 w 88"/>
                  <a:gd name="T1" fmla="*/ 0 h 79"/>
                  <a:gd name="T2" fmla="*/ 20 w 88"/>
                  <a:gd name="T3" fmla="*/ 9 h 79"/>
                  <a:gd name="T4" fmla="*/ 37 w 88"/>
                  <a:gd name="T5" fmla="*/ 30 h 79"/>
                  <a:gd name="T6" fmla="*/ 45 w 88"/>
                  <a:gd name="T7" fmla="*/ 52 h 79"/>
                  <a:gd name="T8" fmla="*/ 87 w 88"/>
                  <a:gd name="T9" fmla="*/ 75 h 79"/>
                  <a:gd name="T10" fmla="*/ 66 w 88"/>
                  <a:gd name="T11" fmla="*/ 75 h 79"/>
                  <a:gd name="T12" fmla="*/ 61 w 88"/>
                  <a:gd name="T13" fmla="*/ 78 h 79"/>
                  <a:gd name="T14" fmla="*/ 37 w 88"/>
                  <a:gd name="T15" fmla="*/ 60 h 79"/>
                  <a:gd name="T16" fmla="*/ 27 w 88"/>
                  <a:gd name="T17" fmla="*/ 32 h 79"/>
                  <a:gd name="T18" fmla="*/ 0 w 8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9"/>
                  <a:gd name="T32" fmla="*/ 88 w 8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9">
                    <a:moveTo>
                      <a:pt x="0" y="0"/>
                    </a:moveTo>
                    <a:lnTo>
                      <a:pt x="20" y="9"/>
                    </a:lnTo>
                    <a:lnTo>
                      <a:pt x="37" y="30"/>
                    </a:lnTo>
                    <a:lnTo>
                      <a:pt x="45" y="52"/>
                    </a:lnTo>
                    <a:lnTo>
                      <a:pt x="87" y="75"/>
                    </a:lnTo>
                    <a:lnTo>
                      <a:pt x="66" y="75"/>
                    </a:lnTo>
                    <a:lnTo>
                      <a:pt x="61" y="78"/>
                    </a:lnTo>
                    <a:lnTo>
                      <a:pt x="37" y="60"/>
                    </a:lnTo>
                    <a:lnTo>
                      <a:pt x="27" y="32"/>
                    </a:lnTo>
                    <a:lnTo>
                      <a:pt x="0" y="0"/>
                    </a:lnTo>
                  </a:path>
                </a:pathLst>
              </a:custGeom>
              <a:solidFill>
                <a:srgbClr val="000000"/>
              </a:solidFill>
              <a:ln w="9525" cap="rnd">
                <a:noFill/>
                <a:round/>
                <a:headEnd/>
                <a:tailEnd/>
              </a:ln>
            </p:spPr>
            <p:txBody>
              <a:bodyPr/>
              <a:lstStyle/>
              <a:p>
                <a:endParaRPr lang="en-US"/>
              </a:p>
            </p:txBody>
          </p:sp>
          <p:sp>
            <p:nvSpPr>
              <p:cNvPr id="6333" name="Freeform 315"/>
              <p:cNvSpPr>
                <a:spLocks/>
              </p:cNvSpPr>
              <p:nvPr/>
            </p:nvSpPr>
            <p:spPr bwMode="auto">
              <a:xfrm>
                <a:off x="3205" y="3077"/>
                <a:ext cx="87" cy="48"/>
              </a:xfrm>
              <a:custGeom>
                <a:avLst/>
                <a:gdLst>
                  <a:gd name="T0" fmla="*/ 86 w 87"/>
                  <a:gd name="T1" fmla="*/ 47 h 48"/>
                  <a:gd name="T2" fmla="*/ 0 w 87"/>
                  <a:gd name="T3" fmla="*/ 0 h 48"/>
                  <a:gd name="T4" fmla="*/ 54 w 87"/>
                  <a:gd name="T5" fmla="*/ 39 h 48"/>
                  <a:gd name="T6" fmla="*/ 57 w 87"/>
                  <a:gd name="T7" fmla="*/ 47 h 48"/>
                  <a:gd name="T8" fmla="*/ 86 w 87"/>
                  <a:gd name="T9" fmla="*/ 47 h 48"/>
                  <a:gd name="T10" fmla="*/ 0 60000 65536"/>
                  <a:gd name="T11" fmla="*/ 0 60000 65536"/>
                  <a:gd name="T12" fmla="*/ 0 60000 65536"/>
                  <a:gd name="T13" fmla="*/ 0 60000 65536"/>
                  <a:gd name="T14" fmla="*/ 0 60000 65536"/>
                  <a:gd name="T15" fmla="*/ 0 w 87"/>
                  <a:gd name="T16" fmla="*/ 0 h 48"/>
                  <a:gd name="T17" fmla="*/ 87 w 87"/>
                  <a:gd name="T18" fmla="*/ 48 h 48"/>
                </a:gdLst>
                <a:ahLst/>
                <a:cxnLst>
                  <a:cxn ang="T10">
                    <a:pos x="T0" y="T1"/>
                  </a:cxn>
                  <a:cxn ang="T11">
                    <a:pos x="T2" y="T3"/>
                  </a:cxn>
                  <a:cxn ang="T12">
                    <a:pos x="T4" y="T5"/>
                  </a:cxn>
                  <a:cxn ang="T13">
                    <a:pos x="T6" y="T7"/>
                  </a:cxn>
                  <a:cxn ang="T14">
                    <a:pos x="T8" y="T9"/>
                  </a:cxn>
                </a:cxnLst>
                <a:rect l="T15" t="T16" r="T17" b="T18"/>
                <a:pathLst>
                  <a:path w="87" h="48">
                    <a:moveTo>
                      <a:pt x="86" y="47"/>
                    </a:moveTo>
                    <a:lnTo>
                      <a:pt x="0" y="0"/>
                    </a:lnTo>
                    <a:lnTo>
                      <a:pt x="54" y="39"/>
                    </a:lnTo>
                    <a:lnTo>
                      <a:pt x="57" y="47"/>
                    </a:lnTo>
                    <a:lnTo>
                      <a:pt x="86" y="47"/>
                    </a:lnTo>
                  </a:path>
                </a:pathLst>
              </a:custGeom>
              <a:solidFill>
                <a:srgbClr val="000000"/>
              </a:solidFill>
              <a:ln w="9525" cap="rnd">
                <a:noFill/>
                <a:round/>
                <a:headEnd/>
                <a:tailEnd/>
              </a:ln>
            </p:spPr>
            <p:txBody>
              <a:bodyPr/>
              <a:lstStyle/>
              <a:p>
                <a:endParaRPr lang="en-US"/>
              </a:p>
            </p:txBody>
          </p:sp>
          <p:sp>
            <p:nvSpPr>
              <p:cNvPr id="6334" name="Freeform 316"/>
              <p:cNvSpPr>
                <a:spLocks/>
              </p:cNvSpPr>
              <p:nvPr/>
            </p:nvSpPr>
            <p:spPr bwMode="auto">
              <a:xfrm>
                <a:off x="3367" y="2950"/>
                <a:ext cx="94" cy="176"/>
              </a:xfrm>
              <a:custGeom>
                <a:avLst/>
                <a:gdLst>
                  <a:gd name="T0" fmla="*/ 85 w 94"/>
                  <a:gd name="T1" fmla="*/ 0 h 176"/>
                  <a:gd name="T2" fmla="*/ 76 w 94"/>
                  <a:gd name="T3" fmla="*/ 29 h 176"/>
                  <a:gd name="T4" fmla="*/ 63 w 94"/>
                  <a:gd name="T5" fmla="*/ 33 h 176"/>
                  <a:gd name="T6" fmla="*/ 73 w 94"/>
                  <a:gd name="T7" fmla="*/ 52 h 176"/>
                  <a:gd name="T8" fmla="*/ 65 w 94"/>
                  <a:gd name="T9" fmla="*/ 65 h 176"/>
                  <a:gd name="T10" fmla="*/ 43 w 94"/>
                  <a:gd name="T11" fmla="*/ 60 h 176"/>
                  <a:gd name="T12" fmla="*/ 34 w 94"/>
                  <a:gd name="T13" fmla="*/ 65 h 176"/>
                  <a:gd name="T14" fmla="*/ 12 w 94"/>
                  <a:gd name="T15" fmla="*/ 61 h 176"/>
                  <a:gd name="T16" fmla="*/ 62 w 94"/>
                  <a:gd name="T17" fmla="*/ 100 h 176"/>
                  <a:gd name="T18" fmla="*/ 62 w 94"/>
                  <a:gd name="T19" fmla="*/ 109 h 176"/>
                  <a:gd name="T20" fmla="*/ 51 w 94"/>
                  <a:gd name="T21" fmla="*/ 116 h 176"/>
                  <a:gd name="T22" fmla="*/ 7 w 94"/>
                  <a:gd name="T23" fmla="*/ 112 h 176"/>
                  <a:gd name="T24" fmla="*/ 27 w 94"/>
                  <a:gd name="T25" fmla="*/ 129 h 176"/>
                  <a:gd name="T26" fmla="*/ 45 w 94"/>
                  <a:gd name="T27" fmla="*/ 129 h 176"/>
                  <a:gd name="T28" fmla="*/ 59 w 94"/>
                  <a:gd name="T29" fmla="*/ 139 h 176"/>
                  <a:gd name="T30" fmla="*/ 57 w 94"/>
                  <a:gd name="T31" fmla="*/ 149 h 176"/>
                  <a:gd name="T32" fmla="*/ 35 w 94"/>
                  <a:gd name="T33" fmla="*/ 154 h 176"/>
                  <a:gd name="T34" fmla="*/ 34 w 94"/>
                  <a:gd name="T35" fmla="*/ 158 h 176"/>
                  <a:gd name="T36" fmla="*/ 49 w 94"/>
                  <a:gd name="T37" fmla="*/ 165 h 176"/>
                  <a:gd name="T38" fmla="*/ 49 w 94"/>
                  <a:gd name="T39" fmla="*/ 169 h 176"/>
                  <a:gd name="T40" fmla="*/ 34 w 94"/>
                  <a:gd name="T41" fmla="*/ 174 h 176"/>
                  <a:gd name="T42" fmla="*/ 17 w 94"/>
                  <a:gd name="T43" fmla="*/ 164 h 176"/>
                  <a:gd name="T44" fmla="*/ 0 w 94"/>
                  <a:gd name="T45" fmla="*/ 159 h 176"/>
                  <a:gd name="T46" fmla="*/ 17 w 94"/>
                  <a:gd name="T47" fmla="*/ 165 h 176"/>
                  <a:gd name="T48" fmla="*/ 34 w 94"/>
                  <a:gd name="T49" fmla="*/ 175 h 176"/>
                  <a:gd name="T50" fmla="*/ 65 w 94"/>
                  <a:gd name="T51" fmla="*/ 175 h 176"/>
                  <a:gd name="T52" fmla="*/ 70 w 94"/>
                  <a:gd name="T53" fmla="*/ 157 h 176"/>
                  <a:gd name="T54" fmla="*/ 87 w 94"/>
                  <a:gd name="T55" fmla="*/ 116 h 176"/>
                  <a:gd name="T56" fmla="*/ 93 w 94"/>
                  <a:gd name="T57" fmla="*/ 43 h 176"/>
                  <a:gd name="T58" fmla="*/ 90 w 94"/>
                  <a:gd name="T59" fmla="*/ 13 h 176"/>
                  <a:gd name="T60" fmla="*/ 85 w 94"/>
                  <a:gd name="T61" fmla="*/ 0 h 1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176"/>
                  <a:gd name="T95" fmla="*/ 94 w 94"/>
                  <a:gd name="T96" fmla="*/ 176 h 1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176">
                    <a:moveTo>
                      <a:pt x="85" y="0"/>
                    </a:moveTo>
                    <a:lnTo>
                      <a:pt x="76" y="29"/>
                    </a:lnTo>
                    <a:lnTo>
                      <a:pt x="63" y="33"/>
                    </a:lnTo>
                    <a:lnTo>
                      <a:pt x="73" y="52"/>
                    </a:lnTo>
                    <a:lnTo>
                      <a:pt x="65" y="65"/>
                    </a:lnTo>
                    <a:lnTo>
                      <a:pt x="43" y="60"/>
                    </a:lnTo>
                    <a:lnTo>
                      <a:pt x="34" y="65"/>
                    </a:lnTo>
                    <a:lnTo>
                      <a:pt x="12" y="61"/>
                    </a:lnTo>
                    <a:lnTo>
                      <a:pt x="62" y="100"/>
                    </a:lnTo>
                    <a:lnTo>
                      <a:pt x="62" y="109"/>
                    </a:lnTo>
                    <a:lnTo>
                      <a:pt x="51" y="116"/>
                    </a:lnTo>
                    <a:lnTo>
                      <a:pt x="7" y="112"/>
                    </a:lnTo>
                    <a:lnTo>
                      <a:pt x="27" y="129"/>
                    </a:lnTo>
                    <a:lnTo>
                      <a:pt x="45" y="129"/>
                    </a:lnTo>
                    <a:lnTo>
                      <a:pt x="59" y="139"/>
                    </a:lnTo>
                    <a:lnTo>
                      <a:pt x="57" y="149"/>
                    </a:lnTo>
                    <a:lnTo>
                      <a:pt x="35" y="154"/>
                    </a:lnTo>
                    <a:lnTo>
                      <a:pt x="34" y="158"/>
                    </a:lnTo>
                    <a:lnTo>
                      <a:pt x="49" y="165"/>
                    </a:lnTo>
                    <a:lnTo>
                      <a:pt x="49" y="169"/>
                    </a:lnTo>
                    <a:lnTo>
                      <a:pt x="34" y="174"/>
                    </a:lnTo>
                    <a:lnTo>
                      <a:pt x="17" y="164"/>
                    </a:lnTo>
                    <a:lnTo>
                      <a:pt x="0" y="159"/>
                    </a:lnTo>
                    <a:lnTo>
                      <a:pt x="17" y="165"/>
                    </a:lnTo>
                    <a:lnTo>
                      <a:pt x="34" y="175"/>
                    </a:lnTo>
                    <a:lnTo>
                      <a:pt x="65" y="175"/>
                    </a:lnTo>
                    <a:lnTo>
                      <a:pt x="70" y="157"/>
                    </a:lnTo>
                    <a:lnTo>
                      <a:pt x="87" y="116"/>
                    </a:lnTo>
                    <a:lnTo>
                      <a:pt x="93" y="43"/>
                    </a:lnTo>
                    <a:lnTo>
                      <a:pt x="90" y="13"/>
                    </a:lnTo>
                    <a:lnTo>
                      <a:pt x="85" y="0"/>
                    </a:lnTo>
                  </a:path>
                </a:pathLst>
              </a:custGeom>
              <a:solidFill>
                <a:srgbClr val="000000"/>
              </a:solidFill>
              <a:ln w="9525" cap="rnd">
                <a:noFill/>
                <a:round/>
                <a:headEnd/>
                <a:tailEnd/>
              </a:ln>
            </p:spPr>
            <p:txBody>
              <a:bodyPr/>
              <a:lstStyle/>
              <a:p>
                <a:endParaRPr lang="en-US"/>
              </a:p>
            </p:txBody>
          </p:sp>
          <p:sp>
            <p:nvSpPr>
              <p:cNvPr id="6335" name="Freeform 317"/>
              <p:cNvSpPr>
                <a:spLocks/>
              </p:cNvSpPr>
              <p:nvPr/>
            </p:nvSpPr>
            <p:spPr bwMode="auto">
              <a:xfrm>
                <a:off x="3328" y="2930"/>
                <a:ext cx="79" cy="195"/>
              </a:xfrm>
              <a:custGeom>
                <a:avLst/>
                <a:gdLst>
                  <a:gd name="T0" fmla="*/ 35 w 79"/>
                  <a:gd name="T1" fmla="*/ 0 h 195"/>
                  <a:gd name="T2" fmla="*/ 33 w 79"/>
                  <a:gd name="T3" fmla="*/ 7 h 195"/>
                  <a:gd name="T4" fmla="*/ 49 w 79"/>
                  <a:gd name="T5" fmla="*/ 16 h 195"/>
                  <a:gd name="T6" fmla="*/ 78 w 79"/>
                  <a:gd name="T7" fmla="*/ 84 h 195"/>
                  <a:gd name="T8" fmla="*/ 52 w 79"/>
                  <a:gd name="T9" fmla="*/ 30 h 195"/>
                  <a:gd name="T10" fmla="*/ 45 w 79"/>
                  <a:gd name="T11" fmla="*/ 29 h 195"/>
                  <a:gd name="T12" fmla="*/ 37 w 79"/>
                  <a:gd name="T13" fmla="*/ 36 h 195"/>
                  <a:gd name="T14" fmla="*/ 37 w 79"/>
                  <a:gd name="T15" fmla="*/ 71 h 195"/>
                  <a:gd name="T16" fmla="*/ 37 w 79"/>
                  <a:gd name="T17" fmla="*/ 94 h 195"/>
                  <a:gd name="T18" fmla="*/ 42 w 79"/>
                  <a:gd name="T19" fmla="*/ 118 h 195"/>
                  <a:gd name="T20" fmla="*/ 25 w 79"/>
                  <a:gd name="T21" fmla="*/ 151 h 195"/>
                  <a:gd name="T22" fmla="*/ 25 w 79"/>
                  <a:gd name="T23" fmla="*/ 159 h 195"/>
                  <a:gd name="T24" fmla="*/ 29 w 79"/>
                  <a:gd name="T25" fmla="*/ 166 h 195"/>
                  <a:gd name="T26" fmla="*/ 29 w 79"/>
                  <a:gd name="T27" fmla="*/ 177 h 195"/>
                  <a:gd name="T28" fmla="*/ 21 w 79"/>
                  <a:gd name="T29" fmla="*/ 194 h 195"/>
                  <a:gd name="T30" fmla="*/ 21 w 79"/>
                  <a:gd name="T31" fmla="*/ 178 h 195"/>
                  <a:gd name="T32" fmla="*/ 25 w 79"/>
                  <a:gd name="T33" fmla="*/ 174 h 195"/>
                  <a:gd name="T34" fmla="*/ 19 w 79"/>
                  <a:gd name="T35" fmla="*/ 161 h 195"/>
                  <a:gd name="T36" fmla="*/ 24 w 79"/>
                  <a:gd name="T37" fmla="*/ 144 h 195"/>
                  <a:gd name="T38" fmla="*/ 29 w 79"/>
                  <a:gd name="T39" fmla="*/ 139 h 195"/>
                  <a:gd name="T40" fmla="*/ 39 w 79"/>
                  <a:gd name="T41" fmla="*/ 119 h 195"/>
                  <a:gd name="T42" fmla="*/ 33 w 79"/>
                  <a:gd name="T43" fmla="*/ 111 h 195"/>
                  <a:gd name="T44" fmla="*/ 24 w 79"/>
                  <a:gd name="T45" fmla="*/ 111 h 195"/>
                  <a:gd name="T46" fmla="*/ 10 w 79"/>
                  <a:gd name="T47" fmla="*/ 122 h 195"/>
                  <a:gd name="T48" fmla="*/ 0 w 79"/>
                  <a:gd name="T49" fmla="*/ 151 h 195"/>
                  <a:gd name="T50" fmla="*/ 5 w 79"/>
                  <a:gd name="T51" fmla="*/ 119 h 195"/>
                  <a:gd name="T52" fmla="*/ 17 w 79"/>
                  <a:gd name="T53" fmla="*/ 107 h 195"/>
                  <a:gd name="T54" fmla="*/ 35 w 79"/>
                  <a:gd name="T55" fmla="*/ 93 h 195"/>
                  <a:gd name="T56" fmla="*/ 35 w 79"/>
                  <a:gd name="T57" fmla="*/ 67 h 195"/>
                  <a:gd name="T58" fmla="*/ 12 w 79"/>
                  <a:gd name="T59" fmla="*/ 59 h 195"/>
                  <a:gd name="T60" fmla="*/ 4 w 79"/>
                  <a:gd name="T61" fmla="*/ 51 h 195"/>
                  <a:gd name="T62" fmla="*/ 21 w 79"/>
                  <a:gd name="T63" fmla="*/ 47 h 195"/>
                  <a:gd name="T64" fmla="*/ 27 w 79"/>
                  <a:gd name="T65" fmla="*/ 30 h 195"/>
                  <a:gd name="T66" fmla="*/ 27 w 79"/>
                  <a:gd name="T67" fmla="*/ 8 h 195"/>
                  <a:gd name="T68" fmla="*/ 35 w 79"/>
                  <a:gd name="T69" fmla="*/ 0 h 1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95"/>
                  <a:gd name="T107" fmla="*/ 79 w 79"/>
                  <a:gd name="T108" fmla="*/ 195 h 1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95">
                    <a:moveTo>
                      <a:pt x="35" y="0"/>
                    </a:moveTo>
                    <a:lnTo>
                      <a:pt x="33" y="7"/>
                    </a:lnTo>
                    <a:lnTo>
                      <a:pt x="49" y="16"/>
                    </a:lnTo>
                    <a:lnTo>
                      <a:pt x="78" y="84"/>
                    </a:lnTo>
                    <a:lnTo>
                      <a:pt x="52" y="30"/>
                    </a:lnTo>
                    <a:lnTo>
                      <a:pt x="45" y="29"/>
                    </a:lnTo>
                    <a:lnTo>
                      <a:pt x="37" y="36"/>
                    </a:lnTo>
                    <a:lnTo>
                      <a:pt x="37" y="71"/>
                    </a:lnTo>
                    <a:lnTo>
                      <a:pt x="37" y="94"/>
                    </a:lnTo>
                    <a:lnTo>
                      <a:pt x="42" y="118"/>
                    </a:lnTo>
                    <a:lnTo>
                      <a:pt x="25" y="151"/>
                    </a:lnTo>
                    <a:lnTo>
                      <a:pt x="25" y="159"/>
                    </a:lnTo>
                    <a:lnTo>
                      <a:pt x="29" y="166"/>
                    </a:lnTo>
                    <a:lnTo>
                      <a:pt x="29" y="177"/>
                    </a:lnTo>
                    <a:lnTo>
                      <a:pt x="21" y="194"/>
                    </a:lnTo>
                    <a:lnTo>
                      <a:pt x="21" y="178"/>
                    </a:lnTo>
                    <a:lnTo>
                      <a:pt x="25" y="174"/>
                    </a:lnTo>
                    <a:lnTo>
                      <a:pt x="19" y="161"/>
                    </a:lnTo>
                    <a:lnTo>
                      <a:pt x="24" y="144"/>
                    </a:lnTo>
                    <a:lnTo>
                      <a:pt x="29" y="139"/>
                    </a:lnTo>
                    <a:lnTo>
                      <a:pt x="39" y="119"/>
                    </a:lnTo>
                    <a:lnTo>
                      <a:pt x="33" y="111"/>
                    </a:lnTo>
                    <a:lnTo>
                      <a:pt x="24" y="111"/>
                    </a:lnTo>
                    <a:lnTo>
                      <a:pt x="10" y="122"/>
                    </a:lnTo>
                    <a:lnTo>
                      <a:pt x="0" y="151"/>
                    </a:lnTo>
                    <a:lnTo>
                      <a:pt x="5" y="119"/>
                    </a:lnTo>
                    <a:lnTo>
                      <a:pt x="17" y="107"/>
                    </a:lnTo>
                    <a:lnTo>
                      <a:pt x="35" y="93"/>
                    </a:lnTo>
                    <a:lnTo>
                      <a:pt x="35" y="67"/>
                    </a:lnTo>
                    <a:lnTo>
                      <a:pt x="12" y="59"/>
                    </a:lnTo>
                    <a:lnTo>
                      <a:pt x="4" y="51"/>
                    </a:lnTo>
                    <a:lnTo>
                      <a:pt x="21" y="47"/>
                    </a:lnTo>
                    <a:lnTo>
                      <a:pt x="27" y="30"/>
                    </a:lnTo>
                    <a:lnTo>
                      <a:pt x="27" y="8"/>
                    </a:lnTo>
                    <a:lnTo>
                      <a:pt x="35" y="0"/>
                    </a:lnTo>
                  </a:path>
                </a:pathLst>
              </a:custGeom>
              <a:solidFill>
                <a:srgbClr val="000000"/>
              </a:solidFill>
              <a:ln w="9525" cap="rnd">
                <a:noFill/>
                <a:round/>
                <a:headEnd/>
                <a:tailEnd/>
              </a:ln>
            </p:spPr>
            <p:txBody>
              <a:bodyPr/>
              <a:lstStyle/>
              <a:p>
                <a:endParaRPr lang="en-US"/>
              </a:p>
            </p:txBody>
          </p:sp>
          <p:sp>
            <p:nvSpPr>
              <p:cNvPr id="6336" name="Freeform 318"/>
              <p:cNvSpPr>
                <a:spLocks/>
              </p:cNvSpPr>
              <p:nvPr/>
            </p:nvSpPr>
            <p:spPr bwMode="auto">
              <a:xfrm>
                <a:off x="3369" y="3018"/>
                <a:ext cx="38" cy="40"/>
              </a:xfrm>
              <a:custGeom>
                <a:avLst/>
                <a:gdLst>
                  <a:gd name="T0" fmla="*/ 0 w 38"/>
                  <a:gd name="T1" fmla="*/ 0 h 40"/>
                  <a:gd name="T2" fmla="*/ 10 w 38"/>
                  <a:gd name="T3" fmla="*/ 7 h 40"/>
                  <a:gd name="T4" fmla="*/ 18 w 38"/>
                  <a:gd name="T5" fmla="*/ 21 h 40"/>
                  <a:gd name="T6" fmla="*/ 33 w 38"/>
                  <a:gd name="T7" fmla="*/ 31 h 40"/>
                  <a:gd name="T8" fmla="*/ 37 w 38"/>
                  <a:gd name="T9" fmla="*/ 39 h 40"/>
                  <a:gd name="T10" fmla="*/ 0 w 38"/>
                  <a:gd name="T11" fmla="*/ 31 h 40"/>
                  <a:gd name="T12" fmla="*/ 8 w 38"/>
                  <a:gd name="T13" fmla="*/ 26 h 40"/>
                  <a:gd name="T14" fmla="*/ 10 w 38"/>
                  <a:gd name="T15" fmla="*/ 18 h 40"/>
                  <a:gd name="T16" fmla="*/ 7 w 38"/>
                  <a:gd name="T17" fmla="*/ 6 h 40"/>
                  <a:gd name="T18" fmla="*/ 0 w 3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0"/>
                  <a:gd name="T32" fmla="*/ 38 w 3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0">
                    <a:moveTo>
                      <a:pt x="0" y="0"/>
                    </a:moveTo>
                    <a:lnTo>
                      <a:pt x="10" y="7"/>
                    </a:lnTo>
                    <a:lnTo>
                      <a:pt x="18" y="21"/>
                    </a:lnTo>
                    <a:lnTo>
                      <a:pt x="33" y="31"/>
                    </a:lnTo>
                    <a:lnTo>
                      <a:pt x="37" y="39"/>
                    </a:lnTo>
                    <a:lnTo>
                      <a:pt x="0" y="31"/>
                    </a:lnTo>
                    <a:lnTo>
                      <a:pt x="8" y="26"/>
                    </a:lnTo>
                    <a:lnTo>
                      <a:pt x="10" y="18"/>
                    </a:lnTo>
                    <a:lnTo>
                      <a:pt x="7" y="6"/>
                    </a:lnTo>
                    <a:lnTo>
                      <a:pt x="0" y="0"/>
                    </a:lnTo>
                  </a:path>
                </a:pathLst>
              </a:custGeom>
              <a:solidFill>
                <a:srgbClr val="000000"/>
              </a:solidFill>
              <a:ln w="9525" cap="rnd">
                <a:noFill/>
                <a:round/>
                <a:headEnd/>
                <a:tailEnd/>
              </a:ln>
            </p:spPr>
            <p:txBody>
              <a:bodyPr/>
              <a:lstStyle/>
              <a:p>
                <a:endParaRPr lang="en-US"/>
              </a:p>
            </p:txBody>
          </p:sp>
          <p:sp>
            <p:nvSpPr>
              <p:cNvPr id="6337" name="Freeform 319"/>
              <p:cNvSpPr>
                <a:spLocks/>
              </p:cNvSpPr>
              <p:nvPr/>
            </p:nvSpPr>
            <p:spPr bwMode="auto">
              <a:xfrm>
                <a:off x="3364" y="3073"/>
                <a:ext cx="32" cy="30"/>
              </a:xfrm>
              <a:custGeom>
                <a:avLst/>
                <a:gdLst>
                  <a:gd name="T0" fmla="*/ 0 w 32"/>
                  <a:gd name="T1" fmla="*/ 0 h 30"/>
                  <a:gd name="T2" fmla="*/ 4 w 32"/>
                  <a:gd name="T3" fmla="*/ 14 h 30"/>
                  <a:gd name="T4" fmla="*/ 10 w 32"/>
                  <a:gd name="T5" fmla="*/ 24 h 30"/>
                  <a:gd name="T6" fmla="*/ 13 w 32"/>
                  <a:gd name="T7" fmla="*/ 21 h 30"/>
                  <a:gd name="T8" fmla="*/ 31 w 32"/>
                  <a:gd name="T9" fmla="*/ 29 h 30"/>
                  <a:gd name="T10" fmla="*/ 18 w 32"/>
                  <a:gd name="T11" fmla="*/ 15 h 30"/>
                  <a:gd name="T12" fmla="*/ 0 w 32"/>
                  <a:gd name="T13" fmla="*/ 0 h 30"/>
                  <a:gd name="T14" fmla="*/ 0 60000 65536"/>
                  <a:gd name="T15" fmla="*/ 0 60000 65536"/>
                  <a:gd name="T16" fmla="*/ 0 60000 65536"/>
                  <a:gd name="T17" fmla="*/ 0 60000 65536"/>
                  <a:gd name="T18" fmla="*/ 0 60000 65536"/>
                  <a:gd name="T19" fmla="*/ 0 60000 65536"/>
                  <a:gd name="T20" fmla="*/ 0 60000 65536"/>
                  <a:gd name="T21" fmla="*/ 0 w 32"/>
                  <a:gd name="T22" fmla="*/ 0 h 30"/>
                  <a:gd name="T23" fmla="*/ 32 w 3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0">
                    <a:moveTo>
                      <a:pt x="0" y="0"/>
                    </a:moveTo>
                    <a:lnTo>
                      <a:pt x="4" y="14"/>
                    </a:lnTo>
                    <a:lnTo>
                      <a:pt x="10" y="24"/>
                    </a:lnTo>
                    <a:lnTo>
                      <a:pt x="13" y="21"/>
                    </a:lnTo>
                    <a:lnTo>
                      <a:pt x="31" y="29"/>
                    </a:lnTo>
                    <a:lnTo>
                      <a:pt x="18" y="15"/>
                    </a:lnTo>
                    <a:lnTo>
                      <a:pt x="0" y="0"/>
                    </a:lnTo>
                  </a:path>
                </a:pathLst>
              </a:custGeom>
              <a:solidFill>
                <a:srgbClr val="000000"/>
              </a:solidFill>
              <a:ln w="9525" cap="rnd">
                <a:noFill/>
                <a:round/>
                <a:headEnd/>
                <a:tailEnd/>
              </a:ln>
            </p:spPr>
            <p:txBody>
              <a:bodyPr/>
              <a:lstStyle/>
              <a:p>
                <a:endParaRPr lang="en-US"/>
              </a:p>
            </p:txBody>
          </p:sp>
          <p:sp>
            <p:nvSpPr>
              <p:cNvPr id="6338" name="Freeform 320"/>
              <p:cNvSpPr>
                <a:spLocks/>
              </p:cNvSpPr>
              <p:nvPr/>
            </p:nvSpPr>
            <p:spPr bwMode="auto">
              <a:xfrm>
                <a:off x="3029" y="2799"/>
                <a:ext cx="17" cy="17"/>
              </a:xfrm>
              <a:custGeom>
                <a:avLst/>
                <a:gdLst>
                  <a:gd name="T0" fmla="*/ 0 w 17"/>
                  <a:gd name="T1" fmla="*/ 0 h 17"/>
                  <a:gd name="T2" fmla="*/ 8 w 17"/>
                  <a:gd name="T3" fmla="*/ 0 h 17"/>
                  <a:gd name="T4" fmla="*/ 9 w 17"/>
                  <a:gd name="T5" fmla="*/ 0 h 17"/>
                  <a:gd name="T6" fmla="*/ 13 w 17"/>
                  <a:gd name="T7" fmla="*/ 0 h 17"/>
                  <a:gd name="T8" fmla="*/ 16 w 17"/>
                  <a:gd name="T9" fmla="*/ 3 h 17"/>
                  <a:gd name="T10" fmla="*/ 16 w 17"/>
                  <a:gd name="T11" fmla="*/ 8 h 17"/>
                  <a:gd name="T12" fmla="*/ 16 w 17"/>
                  <a:gd name="T13" fmla="*/ 8 h 17"/>
                  <a:gd name="T14" fmla="*/ 16 w 17"/>
                  <a:gd name="T15" fmla="*/ 10 h 17"/>
                  <a:gd name="T16" fmla="*/ 13 w 17"/>
                  <a:gd name="T17" fmla="*/ 10 h 17"/>
                  <a:gd name="T18" fmla="*/ 9 w 17"/>
                  <a:gd name="T19" fmla="*/ 16 h 17"/>
                  <a:gd name="T20" fmla="*/ 8 w 17"/>
                  <a:gd name="T21" fmla="*/ 16 h 17"/>
                  <a:gd name="T22" fmla="*/ 0 w 17"/>
                  <a:gd name="T23" fmla="*/ 16 h 17"/>
                  <a:gd name="T24" fmla="*/ 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0"/>
                    </a:moveTo>
                    <a:lnTo>
                      <a:pt x="8" y="0"/>
                    </a:lnTo>
                    <a:lnTo>
                      <a:pt x="9" y="0"/>
                    </a:lnTo>
                    <a:lnTo>
                      <a:pt x="13" y="0"/>
                    </a:lnTo>
                    <a:lnTo>
                      <a:pt x="16" y="3"/>
                    </a:lnTo>
                    <a:lnTo>
                      <a:pt x="16" y="8"/>
                    </a:lnTo>
                    <a:lnTo>
                      <a:pt x="16" y="10"/>
                    </a:lnTo>
                    <a:lnTo>
                      <a:pt x="13" y="10"/>
                    </a:lnTo>
                    <a:lnTo>
                      <a:pt x="9" y="16"/>
                    </a:lnTo>
                    <a:lnTo>
                      <a:pt x="8" y="16"/>
                    </a:lnTo>
                    <a:lnTo>
                      <a:pt x="0" y="16"/>
                    </a:lnTo>
                    <a:lnTo>
                      <a:pt x="0" y="0"/>
                    </a:lnTo>
                  </a:path>
                </a:pathLst>
              </a:custGeom>
              <a:solidFill>
                <a:srgbClr val="000000"/>
              </a:solidFill>
              <a:ln w="9525" cap="rnd">
                <a:noFill/>
                <a:round/>
                <a:headEnd/>
                <a:tailEnd/>
              </a:ln>
            </p:spPr>
            <p:txBody>
              <a:bodyPr/>
              <a:lstStyle/>
              <a:p>
                <a:endParaRPr lang="en-US"/>
              </a:p>
            </p:txBody>
          </p:sp>
          <p:sp>
            <p:nvSpPr>
              <p:cNvPr id="6339" name="Freeform 321"/>
              <p:cNvSpPr>
                <a:spLocks/>
              </p:cNvSpPr>
              <p:nvPr/>
            </p:nvSpPr>
            <p:spPr bwMode="auto">
              <a:xfrm>
                <a:off x="2996" y="2786"/>
                <a:ext cx="41" cy="32"/>
              </a:xfrm>
              <a:custGeom>
                <a:avLst/>
                <a:gdLst>
                  <a:gd name="T0" fmla="*/ 0 w 41"/>
                  <a:gd name="T1" fmla="*/ 31 h 32"/>
                  <a:gd name="T2" fmla="*/ 0 w 41"/>
                  <a:gd name="T3" fmla="*/ 31 h 32"/>
                  <a:gd name="T4" fmla="*/ 0 w 41"/>
                  <a:gd name="T5" fmla="*/ 29 h 32"/>
                  <a:gd name="T6" fmla="*/ 0 w 41"/>
                  <a:gd name="T7" fmla="*/ 29 h 32"/>
                  <a:gd name="T8" fmla="*/ 0 w 41"/>
                  <a:gd name="T9" fmla="*/ 28 h 32"/>
                  <a:gd name="T10" fmla="*/ 0 w 41"/>
                  <a:gd name="T11" fmla="*/ 3 h 32"/>
                  <a:gd name="T12" fmla="*/ 0 w 41"/>
                  <a:gd name="T13" fmla="*/ 1 h 32"/>
                  <a:gd name="T14" fmla="*/ 0 w 41"/>
                  <a:gd name="T15" fmla="*/ 1 h 32"/>
                  <a:gd name="T16" fmla="*/ 0 w 41"/>
                  <a:gd name="T17" fmla="*/ 0 h 32"/>
                  <a:gd name="T18" fmla="*/ 0 w 41"/>
                  <a:gd name="T19" fmla="*/ 0 h 32"/>
                  <a:gd name="T20" fmla="*/ 35 w 41"/>
                  <a:gd name="T21" fmla="*/ 0 h 32"/>
                  <a:gd name="T22" fmla="*/ 36 w 41"/>
                  <a:gd name="T23" fmla="*/ 0 h 32"/>
                  <a:gd name="T24" fmla="*/ 38 w 41"/>
                  <a:gd name="T25" fmla="*/ 1 h 32"/>
                  <a:gd name="T26" fmla="*/ 40 w 41"/>
                  <a:gd name="T27" fmla="*/ 1 h 32"/>
                  <a:gd name="T28" fmla="*/ 40 w 41"/>
                  <a:gd name="T29" fmla="*/ 3 h 32"/>
                  <a:gd name="T30" fmla="*/ 40 w 41"/>
                  <a:gd name="T31" fmla="*/ 4 h 32"/>
                  <a:gd name="T32" fmla="*/ 40 w 41"/>
                  <a:gd name="T33" fmla="*/ 6 h 32"/>
                  <a:gd name="T34" fmla="*/ 38 w 41"/>
                  <a:gd name="T35" fmla="*/ 6 h 32"/>
                  <a:gd name="T36" fmla="*/ 36 w 41"/>
                  <a:gd name="T37" fmla="*/ 6 h 32"/>
                  <a:gd name="T38" fmla="*/ 35 w 41"/>
                  <a:gd name="T39" fmla="*/ 7 h 32"/>
                  <a:gd name="T40" fmla="*/ 5 w 41"/>
                  <a:gd name="T41" fmla="*/ 7 h 32"/>
                  <a:gd name="T42" fmla="*/ 5 w 41"/>
                  <a:gd name="T43" fmla="*/ 24 h 32"/>
                  <a:gd name="T44" fmla="*/ 35 w 41"/>
                  <a:gd name="T45" fmla="*/ 25 h 32"/>
                  <a:gd name="T46" fmla="*/ 36 w 41"/>
                  <a:gd name="T47" fmla="*/ 25 h 32"/>
                  <a:gd name="T48" fmla="*/ 38 w 41"/>
                  <a:gd name="T49" fmla="*/ 25 h 32"/>
                  <a:gd name="T50" fmla="*/ 40 w 41"/>
                  <a:gd name="T51" fmla="*/ 26 h 32"/>
                  <a:gd name="T52" fmla="*/ 40 w 41"/>
                  <a:gd name="T53" fmla="*/ 26 h 32"/>
                  <a:gd name="T54" fmla="*/ 40 w 41"/>
                  <a:gd name="T55" fmla="*/ 28 h 32"/>
                  <a:gd name="T56" fmla="*/ 40 w 41"/>
                  <a:gd name="T57" fmla="*/ 29 h 32"/>
                  <a:gd name="T58" fmla="*/ 38 w 41"/>
                  <a:gd name="T59" fmla="*/ 29 h 32"/>
                  <a:gd name="T60" fmla="*/ 36 w 41"/>
                  <a:gd name="T61" fmla="*/ 31 h 32"/>
                  <a:gd name="T62" fmla="*/ 35 w 41"/>
                  <a:gd name="T63" fmla="*/ 31 h 32"/>
                  <a:gd name="T64" fmla="*/ 0 w 41"/>
                  <a:gd name="T65" fmla="*/ 3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2"/>
                  <a:gd name="T101" fmla="*/ 41 w 4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2">
                    <a:moveTo>
                      <a:pt x="0" y="31"/>
                    </a:moveTo>
                    <a:lnTo>
                      <a:pt x="0" y="31"/>
                    </a:lnTo>
                    <a:lnTo>
                      <a:pt x="0" y="29"/>
                    </a:lnTo>
                    <a:lnTo>
                      <a:pt x="0" y="28"/>
                    </a:lnTo>
                    <a:lnTo>
                      <a:pt x="0" y="3"/>
                    </a:lnTo>
                    <a:lnTo>
                      <a:pt x="0" y="1"/>
                    </a:lnTo>
                    <a:lnTo>
                      <a:pt x="0" y="0"/>
                    </a:lnTo>
                    <a:lnTo>
                      <a:pt x="35" y="0"/>
                    </a:lnTo>
                    <a:lnTo>
                      <a:pt x="36" y="0"/>
                    </a:lnTo>
                    <a:lnTo>
                      <a:pt x="38" y="1"/>
                    </a:lnTo>
                    <a:lnTo>
                      <a:pt x="40" y="1"/>
                    </a:lnTo>
                    <a:lnTo>
                      <a:pt x="40" y="3"/>
                    </a:lnTo>
                    <a:lnTo>
                      <a:pt x="40" y="4"/>
                    </a:lnTo>
                    <a:lnTo>
                      <a:pt x="40" y="6"/>
                    </a:lnTo>
                    <a:lnTo>
                      <a:pt x="38" y="6"/>
                    </a:lnTo>
                    <a:lnTo>
                      <a:pt x="36" y="6"/>
                    </a:lnTo>
                    <a:lnTo>
                      <a:pt x="35" y="7"/>
                    </a:lnTo>
                    <a:lnTo>
                      <a:pt x="5" y="7"/>
                    </a:lnTo>
                    <a:lnTo>
                      <a:pt x="5" y="24"/>
                    </a:lnTo>
                    <a:lnTo>
                      <a:pt x="35" y="25"/>
                    </a:lnTo>
                    <a:lnTo>
                      <a:pt x="36" y="25"/>
                    </a:lnTo>
                    <a:lnTo>
                      <a:pt x="38" y="25"/>
                    </a:lnTo>
                    <a:lnTo>
                      <a:pt x="40" y="26"/>
                    </a:lnTo>
                    <a:lnTo>
                      <a:pt x="40" y="28"/>
                    </a:lnTo>
                    <a:lnTo>
                      <a:pt x="40" y="29"/>
                    </a:lnTo>
                    <a:lnTo>
                      <a:pt x="38" y="29"/>
                    </a:lnTo>
                    <a:lnTo>
                      <a:pt x="36" y="31"/>
                    </a:lnTo>
                    <a:lnTo>
                      <a:pt x="35" y="31"/>
                    </a:lnTo>
                    <a:lnTo>
                      <a:pt x="0" y="31"/>
                    </a:lnTo>
                  </a:path>
                </a:pathLst>
              </a:custGeom>
              <a:noFill/>
              <a:ln w="12700" cap="rnd">
                <a:solidFill>
                  <a:srgbClr val="000000"/>
                </a:solidFill>
                <a:round/>
                <a:headEnd/>
                <a:tailEnd/>
              </a:ln>
            </p:spPr>
            <p:txBody>
              <a:bodyPr/>
              <a:lstStyle/>
              <a:p>
                <a:endParaRPr lang="en-US"/>
              </a:p>
            </p:txBody>
          </p:sp>
          <p:sp>
            <p:nvSpPr>
              <p:cNvPr id="6340" name="Freeform 322"/>
              <p:cNvSpPr>
                <a:spLocks/>
              </p:cNvSpPr>
              <p:nvPr/>
            </p:nvSpPr>
            <p:spPr bwMode="auto">
              <a:xfrm>
                <a:off x="3002" y="2799"/>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w="9525" cap="rnd">
                <a:noFill/>
                <a:round/>
                <a:headEnd/>
                <a:tailEnd/>
              </a:ln>
            </p:spPr>
            <p:txBody>
              <a:bodyPr/>
              <a:lstStyle/>
              <a:p>
                <a:endParaRPr lang="en-US"/>
              </a:p>
            </p:txBody>
          </p:sp>
          <p:sp>
            <p:nvSpPr>
              <p:cNvPr id="6341" name="Freeform 323"/>
              <p:cNvSpPr>
                <a:spLocks/>
              </p:cNvSpPr>
              <p:nvPr/>
            </p:nvSpPr>
            <p:spPr bwMode="auto">
              <a:xfrm>
                <a:off x="2977" y="2799"/>
                <a:ext cx="19" cy="17"/>
              </a:xfrm>
              <a:custGeom>
                <a:avLst/>
                <a:gdLst>
                  <a:gd name="T0" fmla="*/ 0 w 19"/>
                  <a:gd name="T1" fmla="*/ 16 h 17"/>
                  <a:gd name="T2" fmla="*/ 0 w 19"/>
                  <a:gd name="T3" fmla="*/ 0 h 17"/>
                  <a:gd name="T4" fmla="*/ 18 w 19"/>
                  <a:gd name="T5" fmla="*/ 0 h 17"/>
                  <a:gd name="T6" fmla="*/ 18 w 19"/>
                  <a:gd name="T7" fmla="*/ 16 h 17"/>
                  <a:gd name="T8" fmla="*/ 0 w 19"/>
                  <a:gd name="T9" fmla="*/ 16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16"/>
                    </a:moveTo>
                    <a:lnTo>
                      <a:pt x="0" y="0"/>
                    </a:lnTo>
                    <a:lnTo>
                      <a:pt x="18" y="0"/>
                    </a:lnTo>
                    <a:lnTo>
                      <a:pt x="18" y="16"/>
                    </a:lnTo>
                    <a:lnTo>
                      <a:pt x="0" y="16"/>
                    </a:lnTo>
                  </a:path>
                </a:pathLst>
              </a:custGeom>
              <a:noFill/>
              <a:ln w="12700" cap="rnd">
                <a:solidFill>
                  <a:srgbClr val="000000"/>
                </a:solidFill>
                <a:round/>
                <a:headEnd/>
                <a:tailEnd/>
              </a:ln>
            </p:spPr>
            <p:txBody>
              <a:bodyPr/>
              <a:lstStyle/>
              <a:p>
                <a:endParaRPr lang="en-US"/>
              </a:p>
            </p:txBody>
          </p:sp>
          <p:sp>
            <p:nvSpPr>
              <p:cNvPr id="6342" name="Freeform 324"/>
              <p:cNvSpPr>
                <a:spLocks/>
              </p:cNvSpPr>
              <p:nvPr/>
            </p:nvSpPr>
            <p:spPr bwMode="auto">
              <a:xfrm>
                <a:off x="2961" y="279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noFill/>
              <a:ln w="12700" cap="rnd">
                <a:solidFill>
                  <a:srgbClr val="000000"/>
                </a:solidFill>
                <a:round/>
                <a:headEnd/>
                <a:tailEnd/>
              </a:ln>
            </p:spPr>
            <p:txBody>
              <a:bodyPr/>
              <a:lstStyle/>
              <a:p>
                <a:endParaRPr lang="en-US"/>
              </a:p>
            </p:txBody>
          </p:sp>
          <p:sp>
            <p:nvSpPr>
              <p:cNvPr id="6343" name="Freeform 325"/>
              <p:cNvSpPr>
                <a:spLocks/>
              </p:cNvSpPr>
              <p:nvPr/>
            </p:nvSpPr>
            <p:spPr bwMode="auto">
              <a:xfrm>
                <a:off x="2816" y="2716"/>
                <a:ext cx="17" cy="17"/>
              </a:xfrm>
              <a:custGeom>
                <a:avLst/>
                <a:gdLst>
                  <a:gd name="T0" fmla="*/ 0 w 17"/>
                  <a:gd name="T1" fmla="*/ 0 h 17"/>
                  <a:gd name="T2" fmla="*/ 6 w 17"/>
                  <a:gd name="T3" fmla="*/ 0 h 17"/>
                  <a:gd name="T4" fmla="*/ 8 w 17"/>
                  <a:gd name="T5" fmla="*/ 0 h 17"/>
                  <a:gd name="T6" fmla="*/ 8 w 17"/>
                  <a:gd name="T7" fmla="*/ 5 h 17"/>
                  <a:gd name="T8" fmla="*/ 16 w 17"/>
                  <a:gd name="T9" fmla="*/ 5 h 17"/>
                  <a:gd name="T10" fmla="*/ 16 w 17"/>
                  <a:gd name="T11" fmla="*/ 8 h 17"/>
                  <a:gd name="T12" fmla="*/ 16 w 17"/>
                  <a:gd name="T13" fmla="*/ 8 h 17"/>
                  <a:gd name="T14" fmla="*/ 16 w 17"/>
                  <a:gd name="T15" fmla="*/ 8 h 17"/>
                  <a:gd name="T16" fmla="*/ 8 w 17"/>
                  <a:gd name="T17" fmla="*/ 16 h 17"/>
                  <a:gd name="T18" fmla="*/ 8 w 17"/>
                  <a:gd name="T19" fmla="*/ 16 h 17"/>
                  <a:gd name="T20" fmla="*/ 6 w 17"/>
                  <a:gd name="T21" fmla="*/ 16 h 17"/>
                  <a:gd name="T22" fmla="*/ 0 w 17"/>
                  <a:gd name="T23" fmla="*/ 16 h 17"/>
                  <a:gd name="T24" fmla="*/ 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0"/>
                    </a:moveTo>
                    <a:lnTo>
                      <a:pt x="6" y="0"/>
                    </a:lnTo>
                    <a:lnTo>
                      <a:pt x="8" y="0"/>
                    </a:lnTo>
                    <a:lnTo>
                      <a:pt x="8" y="5"/>
                    </a:lnTo>
                    <a:lnTo>
                      <a:pt x="16" y="5"/>
                    </a:lnTo>
                    <a:lnTo>
                      <a:pt x="16" y="8"/>
                    </a:lnTo>
                    <a:lnTo>
                      <a:pt x="8" y="16"/>
                    </a:lnTo>
                    <a:lnTo>
                      <a:pt x="6" y="16"/>
                    </a:lnTo>
                    <a:lnTo>
                      <a:pt x="0" y="16"/>
                    </a:lnTo>
                    <a:lnTo>
                      <a:pt x="0" y="0"/>
                    </a:lnTo>
                  </a:path>
                </a:pathLst>
              </a:custGeom>
              <a:solidFill>
                <a:srgbClr val="000000"/>
              </a:solidFill>
              <a:ln w="9525" cap="rnd">
                <a:noFill/>
                <a:round/>
                <a:headEnd/>
                <a:tailEnd/>
              </a:ln>
            </p:spPr>
            <p:txBody>
              <a:bodyPr/>
              <a:lstStyle/>
              <a:p>
                <a:endParaRPr lang="en-US"/>
              </a:p>
            </p:txBody>
          </p:sp>
          <p:sp>
            <p:nvSpPr>
              <p:cNvPr id="6344" name="Freeform 326"/>
              <p:cNvSpPr>
                <a:spLocks/>
              </p:cNvSpPr>
              <p:nvPr/>
            </p:nvSpPr>
            <p:spPr bwMode="auto">
              <a:xfrm>
                <a:off x="2792" y="2709"/>
                <a:ext cx="28" cy="20"/>
              </a:xfrm>
              <a:custGeom>
                <a:avLst/>
                <a:gdLst>
                  <a:gd name="T0" fmla="*/ 2 w 28"/>
                  <a:gd name="T1" fmla="*/ 19 h 20"/>
                  <a:gd name="T2" fmla="*/ 0 w 28"/>
                  <a:gd name="T3" fmla="*/ 19 h 20"/>
                  <a:gd name="T4" fmla="*/ 0 w 28"/>
                  <a:gd name="T5" fmla="*/ 19 h 20"/>
                  <a:gd name="T6" fmla="*/ 0 w 28"/>
                  <a:gd name="T7" fmla="*/ 18 h 20"/>
                  <a:gd name="T8" fmla="*/ 0 w 28"/>
                  <a:gd name="T9" fmla="*/ 18 h 20"/>
                  <a:gd name="T10" fmla="*/ 0 w 28"/>
                  <a:gd name="T11" fmla="*/ 1 h 20"/>
                  <a:gd name="T12" fmla="*/ 0 w 28"/>
                  <a:gd name="T13" fmla="*/ 0 h 20"/>
                  <a:gd name="T14" fmla="*/ 0 w 28"/>
                  <a:gd name="T15" fmla="*/ 0 h 20"/>
                  <a:gd name="T16" fmla="*/ 0 w 28"/>
                  <a:gd name="T17" fmla="*/ 0 h 20"/>
                  <a:gd name="T18" fmla="*/ 2 w 28"/>
                  <a:gd name="T19" fmla="*/ 0 h 20"/>
                  <a:gd name="T20" fmla="*/ 23 w 28"/>
                  <a:gd name="T21" fmla="*/ 0 h 20"/>
                  <a:gd name="T22" fmla="*/ 24 w 28"/>
                  <a:gd name="T23" fmla="*/ 0 h 20"/>
                  <a:gd name="T24" fmla="*/ 24 w 28"/>
                  <a:gd name="T25" fmla="*/ 0 h 20"/>
                  <a:gd name="T26" fmla="*/ 27 w 28"/>
                  <a:gd name="T27" fmla="*/ 0 h 20"/>
                  <a:gd name="T28" fmla="*/ 27 w 28"/>
                  <a:gd name="T29" fmla="*/ 1 h 20"/>
                  <a:gd name="T30" fmla="*/ 27 w 28"/>
                  <a:gd name="T31" fmla="*/ 1 h 20"/>
                  <a:gd name="T32" fmla="*/ 27 w 28"/>
                  <a:gd name="T33" fmla="*/ 3 h 20"/>
                  <a:gd name="T34" fmla="*/ 24 w 28"/>
                  <a:gd name="T35" fmla="*/ 3 h 20"/>
                  <a:gd name="T36" fmla="*/ 24 w 28"/>
                  <a:gd name="T37" fmla="*/ 3 h 20"/>
                  <a:gd name="T38" fmla="*/ 23 w 28"/>
                  <a:gd name="T39" fmla="*/ 4 h 20"/>
                  <a:gd name="T40" fmla="*/ 3 w 28"/>
                  <a:gd name="T41" fmla="*/ 4 h 20"/>
                  <a:gd name="T42" fmla="*/ 3 w 28"/>
                  <a:gd name="T43" fmla="*/ 15 h 20"/>
                  <a:gd name="T44" fmla="*/ 23 w 28"/>
                  <a:gd name="T45" fmla="*/ 15 h 20"/>
                  <a:gd name="T46" fmla="*/ 24 w 28"/>
                  <a:gd name="T47" fmla="*/ 15 h 20"/>
                  <a:gd name="T48" fmla="*/ 24 w 28"/>
                  <a:gd name="T49" fmla="*/ 15 h 20"/>
                  <a:gd name="T50" fmla="*/ 27 w 28"/>
                  <a:gd name="T51" fmla="*/ 16 h 20"/>
                  <a:gd name="T52" fmla="*/ 27 w 28"/>
                  <a:gd name="T53" fmla="*/ 16 h 20"/>
                  <a:gd name="T54" fmla="*/ 27 w 28"/>
                  <a:gd name="T55" fmla="*/ 18 h 20"/>
                  <a:gd name="T56" fmla="*/ 27 w 28"/>
                  <a:gd name="T57" fmla="*/ 18 h 20"/>
                  <a:gd name="T58" fmla="*/ 24 w 28"/>
                  <a:gd name="T59" fmla="*/ 19 h 20"/>
                  <a:gd name="T60" fmla="*/ 24 w 28"/>
                  <a:gd name="T61" fmla="*/ 19 h 20"/>
                  <a:gd name="T62" fmla="*/ 23 w 28"/>
                  <a:gd name="T63" fmla="*/ 19 h 20"/>
                  <a:gd name="T64" fmla="*/ 2 w 28"/>
                  <a:gd name="T65" fmla="*/ 19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0"/>
                  <a:gd name="T101" fmla="*/ 28 w 2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0">
                    <a:moveTo>
                      <a:pt x="2" y="19"/>
                    </a:moveTo>
                    <a:lnTo>
                      <a:pt x="0" y="19"/>
                    </a:lnTo>
                    <a:lnTo>
                      <a:pt x="0" y="18"/>
                    </a:lnTo>
                    <a:lnTo>
                      <a:pt x="0" y="1"/>
                    </a:lnTo>
                    <a:lnTo>
                      <a:pt x="0" y="0"/>
                    </a:lnTo>
                    <a:lnTo>
                      <a:pt x="2" y="0"/>
                    </a:lnTo>
                    <a:lnTo>
                      <a:pt x="23" y="0"/>
                    </a:lnTo>
                    <a:lnTo>
                      <a:pt x="24" y="0"/>
                    </a:lnTo>
                    <a:lnTo>
                      <a:pt x="27" y="0"/>
                    </a:lnTo>
                    <a:lnTo>
                      <a:pt x="27" y="1"/>
                    </a:lnTo>
                    <a:lnTo>
                      <a:pt x="27" y="3"/>
                    </a:lnTo>
                    <a:lnTo>
                      <a:pt x="24" y="3"/>
                    </a:lnTo>
                    <a:lnTo>
                      <a:pt x="23" y="4"/>
                    </a:lnTo>
                    <a:lnTo>
                      <a:pt x="3" y="4"/>
                    </a:lnTo>
                    <a:lnTo>
                      <a:pt x="3" y="15"/>
                    </a:lnTo>
                    <a:lnTo>
                      <a:pt x="23" y="15"/>
                    </a:lnTo>
                    <a:lnTo>
                      <a:pt x="24" y="15"/>
                    </a:lnTo>
                    <a:lnTo>
                      <a:pt x="27" y="16"/>
                    </a:lnTo>
                    <a:lnTo>
                      <a:pt x="27" y="18"/>
                    </a:lnTo>
                    <a:lnTo>
                      <a:pt x="24" y="19"/>
                    </a:lnTo>
                    <a:lnTo>
                      <a:pt x="23" y="19"/>
                    </a:lnTo>
                    <a:lnTo>
                      <a:pt x="2" y="19"/>
                    </a:lnTo>
                  </a:path>
                </a:pathLst>
              </a:custGeom>
              <a:noFill/>
              <a:ln w="12700" cap="rnd">
                <a:solidFill>
                  <a:srgbClr val="000000"/>
                </a:solidFill>
                <a:round/>
                <a:headEnd/>
                <a:tailEnd/>
              </a:ln>
            </p:spPr>
            <p:txBody>
              <a:bodyPr/>
              <a:lstStyle/>
              <a:p>
                <a:endParaRPr lang="en-US"/>
              </a:p>
            </p:txBody>
          </p:sp>
          <p:sp>
            <p:nvSpPr>
              <p:cNvPr id="6345" name="Freeform 327"/>
              <p:cNvSpPr>
                <a:spLocks/>
              </p:cNvSpPr>
              <p:nvPr/>
            </p:nvSpPr>
            <p:spPr bwMode="auto">
              <a:xfrm>
                <a:off x="2796" y="2716"/>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w="9525" cap="rnd">
                <a:noFill/>
                <a:round/>
                <a:headEnd/>
                <a:tailEnd/>
              </a:ln>
            </p:spPr>
            <p:txBody>
              <a:bodyPr/>
              <a:lstStyle/>
              <a:p>
                <a:endParaRPr lang="en-US"/>
              </a:p>
            </p:txBody>
          </p:sp>
          <p:sp>
            <p:nvSpPr>
              <p:cNvPr id="6346" name="Freeform 328"/>
              <p:cNvSpPr>
                <a:spLocks/>
              </p:cNvSpPr>
              <p:nvPr/>
            </p:nvSpPr>
            <p:spPr bwMode="auto">
              <a:xfrm>
                <a:off x="2781" y="271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noFill/>
              <a:ln w="12700" cap="rnd">
                <a:solidFill>
                  <a:srgbClr val="000000"/>
                </a:solidFill>
                <a:round/>
                <a:headEnd/>
                <a:tailEnd/>
              </a:ln>
            </p:spPr>
            <p:txBody>
              <a:bodyPr/>
              <a:lstStyle/>
              <a:p>
                <a:endParaRPr lang="en-US"/>
              </a:p>
            </p:txBody>
          </p:sp>
          <p:sp>
            <p:nvSpPr>
              <p:cNvPr id="6347" name="Freeform 329"/>
              <p:cNvSpPr>
                <a:spLocks/>
              </p:cNvSpPr>
              <p:nvPr/>
            </p:nvSpPr>
            <p:spPr bwMode="auto">
              <a:xfrm>
                <a:off x="2770" y="2715"/>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noFill/>
              <a:ln w="12700" cap="rnd">
                <a:solidFill>
                  <a:srgbClr val="000000"/>
                </a:solidFill>
                <a:round/>
                <a:headEnd/>
                <a:tailEnd/>
              </a:ln>
            </p:spPr>
            <p:txBody>
              <a:bodyPr/>
              <a:lstStyle/>
              <a:p>
                <a:endParaRPr lang="en-US"/>
              </a:p>
            </p:txBody>
          </p:sp>
          <p:sp>
            <p:nvSpPr>
              <p:cNvPr id="6348" name="Freeform 330"/>
              <p:cNvSpPr>
                <a:spLocks/>
              </p:cNvSpPr>
              <p:nvPr/>
            </p:nvSpPr>
            <p:spPr bwMode="auto">
              <a:xfrm>
                <a:off x="3016" y="2686"/>
                <a:ext cx="17" cy="100"/>
              </a:xfrm>
              <a:custGeom>
                <a:avLst/>
                <a:gdLst>
                  <a:gd name="T0" fmla="*/ 16 w 17"/>
                  <a:gd name="T1" fmla="*/ 99 h 100"/>
                  <a:gd name="T2" fmla="*/ 16 w 17"/>
                  <a:gd name="T3" fmla="*/ 0 h 100"/>
                  <a:gd name="T4" fmla="*/ 0 w 17"/>
                  <a:gd name="T5" fmla="*/ 0 h 100"/>
                  <a:gd name="T6" fmla="*/ 0 w 17"/>
                  <a:gd name="T7" fmla="*/ 99 h 100"/>
                  <a:gd name="T8" fmla="*/ 0 60000 65536"/>
                  <a:gd name="T9" fmla="*/ 0 60000 65536"/>
                  <a:gd name="T10" fmla="*/ 0 60000 65536"/>
                  <a:gd name="T11" fmla="*/ 0 60000 65536"/>
                  <a:gd name="T12" fmla="*/ 0 w 17"/>
                  <a:gd name="T13" fmla="*/ 0 h 100"/>
                  <a:gd name="T14" fmla="*/ 17 w 17"/>
                  <a:gd name="T15" fmla="*/ 100 h 100"/>
                </a:gdLst>
                <a:ahLst/>
                <a:cxnLst>
                  <a:cxn ang="T8">
                    <a:pos x="T0" y="T1"/>
                  </a:cxn>
                  <a:cxn ang="T9">
                    <a:pos x="T2" y="T3"/>
                  </a:cxn>
                  <a:cxn ang="T10">
                    <a:pos x="T4" y="T5"/>
                  </a:cxn>
                  <a:cxn ang="T11">
                    <a:pos x="T6" y="T7"/>
                  </a:cxn>
                </a:cxnLst>
                <a:rect l="T12" t="T13" r="T14" b="T15"/>
                <a:pathLst>
                  <a:path w="17" h="100">
                    <a:moveTo>
                      <a:pt x="16" y="99"/>
                    </a:moveTo>
                    <a:lnTo>
                      <a:pt x="16" y="0"/>
                    </a:lnTo>
                    <a:lnTo>
                      <a:pt x="0" y="0"/>
                    </a:lnTo>
                    <a:lnTo>
                      <a:pt x="0" y="99"/>
                    </a:lnTo>
                  </a:path>
                </a:pathLst>
              </a:custGeom>
              <a:noFill/>
              <a:ln w="12700" cap="rnd">
                <a:solidFill>
                  <a:srgbClr val="000000"/>
                </a:solidFill>
                <a:round/>
                <a:headEnd type="none" w="sm" len="sm"/>
                <a:tailEnd type="none" w="sm" len="sm"/>
              </a:ln>
            </p:spPr>
            <p:txBody>
              <a:bodyPr/>
              <a:lstStyle/>
              <a:p>
                <a:endParaRPr lang="en-US"/>
              </a:p>
            </p:txBody>
          </p:sp>
          <p:sp>
            <p:nvSpPr>
              <p:cNvPr id="6349" name="Line 331"/>
              <p:cNvSpPr>
                <a:spLocks noChangeShapeType="1"/>
              </p:cNvSpPr>
              <p:nvPr/>
            </p:nvSpPr>
            <p:spPr bwMode="auto">
              <a:xfrm>
                <a:off x="3016" y="2793"/>
                <a:ext cx="0" cy="1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50" name="Freeform 332"/>
              <p:cNvSpPr>
                <a:spLocks/>
              </p:cNvSpPr>
              <p:nvPr/>
            </p:nvSpPr>
            <p:spPr bwMode="auto">
              <a:xfrm>
                <a:off x="3016" y="2818"/>
                <a:ext cx="17" cy="40"/>
              </a:xfrm>
              <a:custGeom>
                <a:avLst/>
                <a:gdLst>
                  <a:gd name="T0" fmla="*/ 0 w 17"/>
                  <a:gd name="T1" fmla="*/ 0 h 40"/>
                  <a:gd name="T2" fmla="*/ 0 w 17"/>
                  <a:gd name="T3" fmla="*/ 39 h 40"/>
                  <a:gd name="T4" fmla="*/ 16 w 17"/>
                  <a:gd name="T5" fmla="*/ 39 h 40"/>
                  <a:gd name="T6" fmla="*/ 16 w 17"/>
                  <a:gd name="T7" fmla="*/ 0 h 40"/>
                  <a:gd name="T8" fmla="*/ 0 60000 65536"/>
                  <a:gd name="T9" fmla="*/ 0 60000 65536"/>
                  <a:gd name="T10" fmla="*/ 0 60000 65536"/>
                  <a:gd name="T11" fmla="*/ 0 60000 65536"/>
                  <a:gd name="T12" fmla="*/ 0 w 17"/>
                  <a:gd name="T13" fmla="*/ 0 h 40"/>
                  <a:gd name="T14" fmla="*/ 17 w 17"/>
                  <a:gd name="T15" fmla="*/ 40 h 40"/>
                </a:gdLst>
                <a:ahLst/>
                <a:cxnLst>
                  <a:cxn ang="T8">
                    <a:pos x="T0" y="T1"/>
                  </a:cxn>
                  <a:cxn ang="T9">
                    <a:pos x="T2" y="T3"/>
                  </a:cxn>
                  <a:cxn ang="T10">
                    <a:pos x="T4" y="T5"/>
                  </a:cxn>
                  <a:cxn ang="T11">
                    <a:pos x="T6" y="T7"/>
                  </a:cxn>
                </a:cxnLst>
                <a:rect l="T12" t="T13" r="T14" b="T15"/>
                <a:pathLst>
                  <a:path w="17" h="40">
                    <a:moveTo>
                      <a:pt x="0" y="0"/>
                    </a:moveTo>
                    <a:lnTo>
                      <a:pt x="0" y="39"/>
                    </a:lnTo>
                    <a:lnTo>
                      <a:pt x="16" y="39"/>
                    </a:lnTo>
                    <a:lnTo>
                      <a:pt x="16" y="0"/>
                    </a:lnTo>
                  </a:path>
                </a:pathLst>
              </a:custGeom>
              <a:noFill/>
              <a:ln w="12700" cap="rnd">
                <a:solidFill>
                  <a:srgbClr val="000000"/>
                </a:solidFill>
                <a:round/>
                <a:headEnd type="none" w="sm" len="sm"/>
                <a:tailEnd type="none" w="sm" len="sm"/>
              </a:ln>
            </p:spPr>
            <p:txBody>
              <a:bodyPr/>
              <a:lstStyle/>
              <a:p>
                <a:endParaRPr lang="en-US"/>
              </a:p>
            </p:txBody>
          </p:sp>
          <p:sp>
            <p:nvSpPr>
              <p:cNvPr id="6351" name="Line 333"/>
              <p:cNvSpPr>
                <a:spLocks noChangeShapeType="1"/>
              </p:cNvSpPr>
              <p:nvPr/>
            </p:nvSpPr>
            <p:spPr bwMode="auto">
              <a:xfrm flipV="1">
                <a:off x="3029" y="2792"/>
                <a:ext cx="0" cy="1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52" name="Line 334"/>
              <p:cNvSpPr>
                <a:spLocks noChangeShapeType="1"/>
              </p:cNvSpPr>
              <p:nvPr/>
            </p:nvSpPr>
            <p:spPr bwMode="auto">
              <a:xfrm>
                <a:off x="3016" y="2726"/>
                <a:ext cx="1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53" name="Line 335"/>
              <p:cNvSpPr>
                <a:spLocks noChangeShapeType="1"/>
              </p:cNvSpPr>
              <p:nvPr/>
            </p:nvSpPr>
            <p:spPr bwMode="auto">
              <a:xfrm>
                <a:off x="3016" y="2753"/>
                <a:ext cx="1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54" name="Line 336"/>
              <p:cNvSpPr>
                <a:spLocks noChangeShapeType="1"/>
              </p:cNvSpPr>
              <p:nvPr/>
            </p:nvSpPr>
            <p:spPr bwMode="auto">
              <a:xfrm>
                <a:off x="3016" y="2776"/>
                <a:ext cx="1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55" name="Line 337"/>
              <p:cNvSpPr>
                <a:spLocks noChangeShapeType="1"/>
              </p:cNvSpPr>
              <p:nvPr/>
            </p:nvSpPr>
            <p:spPr bwMode="auto">
              <a:xfrm>
                <a:off x="3016" y="2853"/>
                <a:ext cx="1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56" name="Freeform 338"/>
              <p:cNvSpPr>
                <a:spLocks/>
              </p:cNvSpPr>
              <p:nvPr/>
            </p:nvSpPr>
            <p:spPr bwMode="auto">
              <a:xfrm>
                <a:off x="3021" y="2728"/>
                <a:ext cx="17" cy="26"/>
              </a:xfrm>
              <a:custGeom>
                <a:avLst/>
                <a:gdLst>
                  <a:gd name="T0" fmla="*/ 0 w 17"/>
                  <a:gd name="T1" fmla="*/ 25 h 26"/>
                  <a:gd name="T2" fmla="*/ 0 w 17"/>
                  <a:gd name="T3" fmla="*/ 0 h 26"/>
                  <a:gd name="T4" fmla="*/ 16 w 17"/>
                  <a:gd name="T5" fmla="*/ 0 h 26"/>
                  <a:gd name="T6" fmla="*/ 16 w 17"/>
                  <a:gd name="T7" fmla="*/ 25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0" y="0"/>
                    </a:lnTo>
                    <a:lnTo>
                      <a:pt x="16" y="0"/>
                    </a:lnTo>
                    <a:lnTo>
                      <a:pt x="16" y="25"/>
                    </a:lnTo>
                    <a:lnTo>
                      <a:pt x="0" y="25"/>
                    </a:lnTo>
                  </a:path>
                </a:pathLst>
              </a:custGeom>
              <a:solidFill>
                <a:srgbClr val="000000"/>
              </a:solidFill>
              <a:ln w="9525" cap="rnd">
                <a:noFill/>
                <a:round/>
                <a:headEnd/>
                <a:tailEnd/>
              </a:ln>
            </p:spPr>
            <p:txBody>
              <a:bodyPr/>
              <a:lstStyle/>
              <a:p>
                <a:endParaRPr lang="en-US"/>
              </a:p>
            </p:txBody>
          </p:sp>
          <p:sp>
            <p:nvSpPr>
              <p:cNvPr id="6357" name="Freeform 339"/>
              <p:cNvSpPr>
                <a:spLocks/>
              </p:cNvSpPr>
              <p:nvPr/>
            </p:nvSpPr>
            <p:spPr bwMode="auto">
              <a:xfrm>
                <a:off x="3021" y="277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9525" cap="rnd">
                <a:noFill/>
                <a:round/>
                <a:headEnd/>
                <a:tailEnd/>
              </a:ln>
            </p:spPr>
            <p:txBody>
              <a:bodyPr/>
              <a:lstStyle/>
              <a:p>
                <a:endParaRPr lang="en-US"/>
              </a:p>
            </p:txBody>
          </p:sp>
          <p:sp>
            <p:nvSpPr>
              <p:cNvPr id="6358" name="Freeform 340"/>
              <p:cNvSpPr>
                <a:spLocks/>
              </p:cNvSpPr>
              <p:nvPr/>
            </p:nvSpPr>
            <p:spPr bwMode="auto">
              <a:xfrm>
                <a:off x="3021" y="279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9525" cap="rnd">
                <a:noFill/>
                <a:round/>
                <a:headEnd/>
                <a:tailEnd/>
              </a:ln>
            </p:spPr>
            <p:txBody>
              <a:bodyPr/>
              <a:lstStyle/>
              <a:p>
                <a:endParaRPr lang="en-US"/>
              </a:p>
            </p:txBody>
          </p:sp>
          <p:sp>
            <p:nvSpPr>
              <p:cNvPr id="6359" name="Freeform 341"/>
              <p:cNvSpPr>
                <a:spLocks/>
              </p:cNvSpPr>
              <p:nvPr/>
            </p:nvSpPr>
            <p:spPr bwMode="auto">
              <a:xfrm>
                <a:off x="3021" y="2818"/>
                <a:ext cx="17" cy="35"/>
              </a:xfrm>
              <a:custGeom>
                <a:avLst/>
                <a:gdLst>
                  <a:gd name="T0" fmla="*/ 0 w 17"/>
                  <a:gd name="T1" fmla="*/ 34 h 35"/>
                  <a:gd name="T2" fmla="*/ 0 w 17"/>
                  <a:gd name="T3" fmla="*/ 0 h 35"/>
                  <a:gd name="T4" fmla="*/ 16 w 17"/>
                  <a:gd name="T5" fmla="*/ 0 h 35"/>
                  <a:gd name="T6" fmla="*/ 16 w 17"/>
                  <a:gd name="T7" fmla="*/ 34 h 35"/>
                  <a:gd name="T8" fmla="*/ 0 w 17"/>
                  <a:gd name="T9" fmla="*/ 34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34"/>
                    </a:moveTo>
                    <a:lnTo>
                      <a:pt x="0" y="0"/>
                    </a:lnTo>
                    <a:lnTo>
                      <a:pt x="16" y="0"/>
                    </a:lnTo>
                    <a:lnTo>
                      <a:pt x="16" y="34"/>
                    </a:lnTo>
                    <a:lnTo>
                      <a:pt x="0" y="34"/>
                    </a:lnTo>
                  </a:path>
                </a:pathLst>
              </a:custGeom>
              <a:solidFill>
                <a:srgbClr val="000000"/>
              </a:solidFill>
              <a:ln w="9525" cap="rnd">
                <a:noFill/>
                <a:round/>
                <a:headEnd/>
                <a:tailEnd/>
              </a:ln>
            </p:spPr>
            <p:txBody>
              <a:bodyPr/>
              <a:lstStyle/>
              <a:p>
                <a:endParaRPr lang="en-US"/>
              </a:p>
            </p:txBody>
          </p:sp>
          <p:sp>
            <p:nvSpPr>
              <p:cNvPr id="6360" name="Freeform 342"/>
              <p:cNvSpPr>
                <a:spLocks/>
              </p:cNvSpPr>
              <p:nvPr/>
            </p:nvSpPr>
            <p:spPr bwMode="auto">
              <a:xfrm>
                <a:off x="3016" y="2857"/>
                <a:ext cx="17" cy="17"/>
              </a:xfrm>
              <a:custGeom>
                <a:avLst/>
                <a:gdLst>
                  <a:gd name="T0" fmla="*/ 0 w 17"/>
                  <a:gd name="T1" fmla="*/ 0 h 17"/>
                  <a:gd name="T2" fmla="*/ 3 w 17"/>
                  <a:gd name="T3" fmla="*/ 16 h 17"/>
                  <a:gd name="T4" fmla="*/ 11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3" y="16"/>
                    </a:lnTo>
                    <a:lnTo>
                      <a:pt x="11" y="16"/>
                    </a:lnTo>
                    <a:lnTo>
                      <a:pt x="16" y="0"/>
                    </a:lnTo>
                    <a:lnTo>
                      <a:pt x="0" y="0"/>
                    </a:lnTo>
                  </a:path>
                </a:pathLst>
              </a:custGeom>
              <a:solidFill>
                <a:srgbClr val="000000"/>
              </a:solidFill>
              <a:ln w="9525" cap="rnd">
                <a:noFill/>
                <a:round/>
                <a:headEnd/>
                <a:tailEnd/>
              </a:ln>
            </p:spPr>
            <p:txBody>
              <a:bodyPr/>
              <a:lstStyle/>
              <a:p>
                <a:endParaRPr lang="en-US"/>
              </a:p>
            </p:txBody>
          </p:sp>
          <p:sp>
            <p:nvSpPr>
              <p:cNvPr id="6361" name="Freeform 343"/>
              <p:cNvSpPr>
                <a:spLocks/>
              </p:cNvSpPr>
              <p:nvPr/>
            </p:nvSpPr>
            <p:spPr bwMode="auto">
              <a:xfrm>
                <a:off x="2799" y="2729"/>
                <a:ext cx="17" cy="40"/>
              </a:xfrm>
              <a:custGeom>
                <a:avLst/>
                <a:gdLst>
                  <a:gd name="T0" fmla="*/ 0 w 17"/>
                  <a:gd name="T1" fmla="*/ 0 h 40"/>
                  <a:gd name="T2" fmla="*/ 0 w 17"/>
                  <a:gd name="T3" fmla="*/ 33 h 40"/>
                  <a:gd name="T4" fmla="*/ 0 w 17"/>
                  <a:gd name="T5" fmla="*/ 34 h 40"/>
                  <a:gd name="T6" fmla="*/ 0 w 17"/>
                  <a:gd name="T7" fmla="*/ 36 h 40"/>
                  <a:gd name="T8" fmla="*/ 1 w 17"/>
                  <a:gd name="T9" fmla="*/ 38 h 40"/>
                  <a:gd name="T10" fmla="*/ 3 w 17"/>
                  <a:gd name="T11" fmla="*/ 38 h 40"/>
                  <a:gd name="T12" fmla="*/ 4 w 17"/>
                  <a:gd name="T13" fmla="*/ 39 h 40"/>
                  <a:gd name="T14" fmla="*/ 6 w 17"/>
                  <a:gd name="T15" fmla="*/ 39 h 40"/>
                  <a:gd name="T16" fmla="*/ 8 w 17"/>
                  <a:gd name="T17" fmla="*/ 39 h 40"/>
                  <a:gd name="T18" fmla="*/ 9 w 17"/>
                  <a:gd name="T19" fmla="*/ 39 h 40"/>
                  <a:gd name="T20" fmla="*/ 10 w 17"/>
                  <a:gd name="T21" fmla="*/ 38 h 40"/>
                  <a:gd name="T22" fmla="*/ 12 w 17"/>
                  <a:gd name="T23" fmla="*/ 38 h 40"/>
                  <a:gd name="T24" fmla="*/ 14 w 17"/>
                  <a:gd name="T25" fmla="*/ 36 h 40"/>
                  <a:gd name="T26" fmla="*/ 14 w 17"/>
                  <a:gd name="T27" fmla="*/ 34 h 40"/>
                  <a:gd name="T28" fmla="*/ 16 w 17"/>
                  <a:gd name="T29" fmla="*/ 33 h 40"/>
                  <a:gd name="T30" fmla="*/ 16 w 17"/>
                  <a:gd name="T31" fmla="*/ 32 h 40"/>
                  <a:gd name="T32" fmla="*/ 16 w 17"/>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0"/>
                  <a:gd name="T53" fmla="*/ 17 w 1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0">
                    <a:moveTo>
                      <a:pt x="0" y="0"/>
                    </a:moveTo>
                    <a:lnTo>
                      <a:pt x="0" y="33"/>
                    </a:lnTo>
                    <a:lnTo>
                      <a:pt x="0" y="34"/>
                    </a:lnTo>
                    <a:lnTo>
                      <a:pt x="0" y="36"/>
                    </a:lnTo>
                    <a:lnTo>
                      <a:pt x="1" y="38"/>
                    </a:lnTo>
                    <a:lnTo>
                      <a:pt x="3" y="38"/>
                    </a:lnTo>
                    <a:lnTo>
                      <a:pt x="4" y="39"/>
                    </a:lnTo>
                    <a:lnTo>
                      <a:pt x="6" y="39"/>
                    </a:lnTo>
                    <a:lnTo>
                      <a:pt x="8" y="39"/>
                    </a:lnTo>
                    <a:lnTo>
                      <a:pt x="9" y="39"/>
                    </a:lnTo>
                    <a:lnTo>
                      <a:pt x="10" y="38"/>
                    </a:lnTo>
                    <a:lnTo>
                      <a:pt x="12" y="38"/>
                    </a:lnTo>
                    <a:lnTo>
                      <a:pt x="14" y="36"/>
                    </a:lnTo>
                    <a:lnTo>
                      <a:pt x="14" y="34"/>
                    </a:lnTo>
                    <a:lnTo>
                      <a:pt x="16" y="33"/>
                    </a:lnTo>
                    <a:lnTo>
                      <a:pt x="16" y="32"/>
                    </a:lnTo>
                    <a:lnTo>
                      <a:pt x="16" y="0"/>
                    </a:lnTo>
                  </a:path>
                </a:pathLst>
              </a:custGeom>
              <a:noFill/>
              <a:ln w="12700" cap="rnd">
                <a:solidFill>
                  <a:srgbClr val="000000"/>
                </a:solidFill>
                <a:round/>
                <a:headEnd type="none" w="sm" len="sm"/>
                <a:tailEnd type="none" w="sm" len="sm"/>
              </a:ln>
            </p:spPr>
            <p:txBody>
              <a:bodyPr/>
              <a:lstStyle/>
              <a:p>
                <a:endParaRPr lang="en-US"/>
              </a:p>
            </p:txBody>
          </p:sp>
          <p:sp>
            <p:nvSpPr>
              <p:cNvPr id="6362" name="Line 344"/>
              <p:cNvSpPr>
                <a:spLocks noChangeShapeType="1"/>
              </p:cNvSpPr>
              <p:nvPr/>
            </p:nvSpPr>
            <p:spPr bwMode="auto">
              <a:xfrm flipV="1">
                <a:off x="2799" y="2712"/>
                <a:ext cx="0" cy="1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63" name="Freeform 345"/>
              <p:cNvSpPr>
                <a:spLocks/>
              </p:cNvSpPr>
              <p:nvPr/>
            </p:nvSpPr>
            <p:spPr bwMode="auto">
              <a:xfrm>
                <a:off x="2799" y="2666"/>
                <a:ext cx="17" cy="43"/>
              </a:xfrm>
              <a:custGeom>
                <a:avLst/>
                <a:gdLst>
                  <a:gd name="T0" fmla="*/ 0 w 17"/>
                  <a:gd name="T1" fmla="*/ 42 h 43"/>
                  <a:gd name="T2" fmla="*/ 0 w 17"/>
                  <a:gd name="T3" fmla="*/ 0 h 43"/>
                  <a:gd name="T4" fmla="*/ 16 w 17"/>
                  <a:gd name="T5" fmla="*/ 0 h 43"/>
                  <a:gd name="T6" fmla="*/ 16 w 17"/>
                  <a:gd name="T7" fmla="*/ 42 h 43"/>
                  <a:gd name="T8" fmla="*/ 0 60000 65536"/>
                  <a:gd name="T9" fmla="*/ 0 60000 65536"/>
                  <a:gd name="T10" fmla="*/ 0 60000 65536"/>
                  <a:gd name="T11" fmla="*/ 0 60000 65536"/>
                  <a:gd name="T12" fmla="*/ 0 w 17"/>
                  <a:gd name="T13" fmla="*/ 0 h 43"/>
                  <a:gd name="T14" fmla="*/ 17 w 17"/>
                  <a:gd name="T15" fmla="*/ 43 h 43"/>
                </a:gdLst>
                <a:ahLst/>
                <a:cxnLst>
                  <a:cxn ang="T8">
                    <a:pos x="T0" y="T1"/>
                  </a:cxn>
                  <a:cxn ang="T9">
                    <a:pos x="T2" y="T3"/>
                  </a:cxn>
                  <a:cxn ang="T10">
                    <a:pos x="T4" y="T5"/>
                  </a:cxn>
                  <a:cxn ang="T11">
                    <a:pos x="T6" y="T7"/>
                  </a:cxn>
                </a:cxnLst>
                <a:rect l="T12" t="T13" r="T14" b="T15"/>
                <a:pathLst>
                  <a:path w="17" h="43">
                    <a:moveTo>
                      <a:pt x="0" y="42"/>
                    </a:moveTo>
                    <a:lnTo>
                      <a:pt x="0" y="0"/>
                    </a:lnTo>
                    <a:lnTo>
                      <a:pt x="16" y="0"/>
                    </a:lnTo>
                    <a:lnTo>
                      <a:pt x="16" y="42"/>
                    </a:lnTo>
                  </a:path>
                </a:pathLst>
              </a:custGeom>
              <a:noFill/>
              <a:ln w="12700" cap="rnd">
                <a:solidFill>
                  <a:srgbClr val="000000"/>
                </a:solidFill>
                <a:round/>
                <a:headEnd type="none" w="sm" len="sm"/>
                <a:tailEnd type="none" w="sm" len="sm"/>
              </a:ln>
            </p:spPr>
            <p:txBody>
              <a:bodyPr/>
              <a:lstStyle/>
              <a:p>
                <a:endParaRPr lang="en-US"/>
              </a:p>
            </p:txBody>
          </p:sp>
          <p:sp>
            <p:nvSpPr>
              <p:cNvPr id="6364" name="Line 346"/>
              <p:cNvSpPr>
                <a:spLocks noChangeShapeType="1"/>
              </p:cNvSpPr>
              <p:nvPr/>
            </p:nvSpPr>
            <p:spPr bwMode="auto">
              <a:xfrm>
                <a:off x="2816" y="2713"/>
                <a:ext cx="0" cy="1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65" name="Freeform 347"/>
              <p:cNvSpPr>
                <a:spLocks/>
              </p:cNvSpPr>
              <p:nvPr/>
            </p:nvSpPr>
            <p:spPr bwMode="auto">
              <a:xfrm>
                <a:off x="2799" y="26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9525" cap="rnd">
                <a:noFill/>
                <a:round/>
                <a:headEnd/>
                <a:tailEnd/>
              </a:ln>
            </p:spPr>
            <p:txBody>
              <a:bodyPr/>
              <a:lstStyle/>
              <a:p>
                <a:endParaRPr lang="en-US"/>
              </a:p>
            </p:txBody>
          </p:sp>
          <p:sp>
            <p:nvSpPr>
              <p:cNvPr id="6366" name="Freeform 348"/>
              <p:cNvSpPr>
                <a:spLocks/>
              </p:cNvSpPr>
              <p:nvPr/>
            </p:nvSpPr>
            <p:spPr bwMode="auto">
              <a:xfrm>
                <a:off x="2804" y="2733"/>
                <a:ext cx="17" cy="33"/>
              </a:xfrm>
              <a:custGeom>
                <a:avLst/>
                <a:gdLst>
                  <a:gd name="T0" fmla="*/ 16 w 17"/>
                  <a:gd name="T1" fmla="*/ 0 h 33"/>
                  <a:gd name="T2" fmla="*/ 0 w 17"/>
                  <a:gd name="T3" fmla="*/ 0 h 33"/>
                  <a:gd name="T4" fmla="*/ 0 w 17"/>
                  <a:gd name="T5" fmla="*/ 29 h 33"/>
                  <a:gd name="T6" fmla="*/ 0 w 17"/>
                  <a:gd name="T7" fmla="*/ 29 h 33"/>
                  <a:gd name="T8" fmla="*/ 0 w 17"/>
                  <a:gd name="T9" fmla="*/ 30 h 33"/>
                  <a:gd name="T10" fmla="*/ 0 w 17"/>
                  <a:gd name="T11" fmla="*/ 30 h 33"/>
                  <a:gd name="T12" fmla="*/ 0 w 17"/>
                  <a:gd name="T13" fmla="*/ 30 h 33"/>
                  <a:gd name="T14" fmla="*/ 6 w 17"/>
                  <a:gd name="T15" fmla="*/ 30 h 33"/>
                  <a:gd name="T16" fmla="*/ 6 w 17"/>
                  <a:gd name="T17" fmla="*/ 30 h 33"/>
                  <a:gd name="T18" fmla="*/ 6 w 17"/>
                  <a:gd name="T19" fmla="*/ 32 h 33"/>
                  <a:gd name="T20" fmla="*/ 8 w 17"/>
                  <a:gd name="T21" fmla="*/ 32 h 33"/>
                  <a:gd name="T22" fmla="*/ 8 w 17"/>
                  <a:gd name="T23" fmla="*/ 32 h 33"/>
                  <a:gd name="T24" fmla="*/ 8 w 17"/>
                  <a:gd name="T25" fmla="*/ 32 h 33"/>
                  <a:gd name="T26" fmla="*/ 8 w 17"/>
                  <a:gd name="T27" fmla="*/ 30 h 33"/>
                  <a:gd name="T28" fmla="*/ 16 w 17"/>
                  <a:gd name="T29" fmla="*/ 30 h 33"/>
                  <a:gd name="T30" fmla="*/ 16 w 17"/>
                  <a:gd name="T31" fmla="*/ 30 h 33"/>
                  <a:gd name="T32" fmla="*/ 16 w 17"/>
                  <a:gd name="T33" fmla="*/ 30 h 33"/>
                  <a:gd name="T34" fmla="*/ 16 w 17"/>
                  <a:gd name="T35" fmla="*/ 30 h 33"/>
                  <a:gd name="T36" fmla="*/ 16 w 17"/>
                  <a:gd name="T37" fmla="*/ 29 h 33"/>
                  <a:gd name="T38" fmla="*/ 16 w 17"/>
                  <a:gd name="T39" fmla="*/ 29 h 33"/>
                  <a:gd name="T40" fmla="*/ 16 w 17"/>
                  <a:gd name="T41" fmla="*/ 29 h 33"/>
                  <a:gd name="T42" fmla="*/ 16 w 17"/>
                  <a:gd name="T43" fmla="*/ 29 h 33"/>
                  <a:gd name="T44" fmla="*/ 16 w 17"/>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33"/>
                  <a:gd name="T71" fmla="*/ 17 w 17"/>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33">
                    <a:moveTo>
                      <a:pt x="16" y="0"/>
                    </a:moveTo>
                    <a:lnTo>
                      <a:pt x="0" y="0"/>
                    </a:lnTo>
                    <a:lnTo>
                      <a:pt x="0" y="29"/>
                    </a:lnTo>
                    <a:lnTo>
                      <a:pt x="0" y="30"/>
                    </a:lnTo>
                    <a:lnTo>
                      <a:pt x="6" y="30"/>
                    </a:lnTo>
                    <a:lnTo>
                      <a:pt x="6" y="32"/>
                    </a:lnTo>
                    <a:lnTo>
                      <a:pt x="8" y="32"/>
                    </a:lnTo>
                    <a:lnTo>
                      <a:pt x="8" y="30"/>
                    </a:lnTo>
                    <a:lnTo>
                      <a:pt x="16" y="30"/>
                    </a:lnTo>
                    <a:lnTo>
                      <a:pt x="16" y="29"/>
                    </a:lnTo>
                    <a:lnTo>
                      <a:pt x="16" y="0"/>
                    </a:lnTo>
                  </a:path>
                </a:pathLst>
              </a:custGeom>
              <a:solidFill>
                <a:srgbClr val="000000"/>
              </a:solidFill>
              <a:ln w="9525" cap="rnd">
                <a:noFill/>
                <a:round/>
                <a:headEnd/>
                <a:tailEnd/>
              </a:ln>
            </p:spPr>
            <p:txBody>
              <a:bodyPr/>
              <a:lstStyle/>
              <a:p>
                <a:endParaRPr lang="en-US"/>
              </a:p>
            </p:txBody>
          </p:sp>
          <p:sp>
            <p:nvSpPr>
              <p:cNvPr id="6367" name="Line 349"/>
              <p:cNvSpPr>
                <a:spLocks noChangeShapeType="1"/>
              </p:cNvSpPr>
              <p:nvPr/>
            </p:nvSpPr>
            <p:spPr bwMode="auto">
              <a:xfrm>
                <a:off x="2799" y="2733"/>
                <a:ext cx="1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68" name="Freeform 350"/>
              <p:cNvSpPr>
                <a:spLocks/>
              </p:cNvSpPr>
              <p:nvPr/>
            </p:nvSpPr>
            <p:spPr bwMode="auto">
              <a:xfrm>
                <a:off x="2719" y="2716"/>
                <a:ext cx="51" cy="17"/>
              </a:xfrm>
              <a:custGeom>
                <a:avLst/>
                <a:gdLst>
                  <a:gd name="T0" fmla="*/ 50 w 51"/>
                  <a:gd name="T1" fmla="*/ 0 h 17"/>
                  <a:gd name="T2" fmla="*/ 0 w 51"/>
                  <a:gd name="T3" fmla="*/ 0 h 17"/>
                  <a:gd name="T4" fmla="*/ 0 w 51"/>
                  <a:gd name="T5" fmla="*/ 16 h 17"/>
                  <a:gd name="T6" fmla="*/ 50 w 51"/>
                  <a:gd name="T7" fmla="*/ 16 h 17"/>
                  <a:gd name="T8" fmla="*/ 0 60000 65536"/>
                  <a:gd name="T9" fmla="*/ 0 60000 65536"/>
                  <a:gd name="T10" fmla="*/ 0 60000 65536"/>
                  <a:gd name="T11" fmla="*/ 0 60000 65536"/>
                  <a:gd name="T12" fmla="*/ 0 w 51"/>
                  <a:gd name="T13" fmla="*/ 0 h 17"/>
                  <a:gd name="T14" fmla="*/ 51 w 51"/>
                  <a:gd name="T15" fmla="*/ 17 h 17"/>
                </a:gdLst>
                <a:ahLst/>
                <a:cxnLst>
                  <a:cxn ang="T8">
                    <a:pos x="T0" y="T1"/>
                  </a:cxn>
                  <a:cxn ang="T9">
                    <a:pos x="T2" y="T3"/>
                  </a:cxn>
                  <a:cxn ang="T10">
                    <a:pos x="T4" y="T5"/>
                  </a:cxn>
                  <a:cxn ang="T11">
                    <a:pos x="T6" y="T7"/>
                  </a:cxn>
                </a:cxnLst>
                <a:rect l="T12" t="T13" r="T14" b="T15"/>
                <a:pathLst>
                  <a:path w="51" h="17">
                    <a:moveTo>
                      <a:pt x="50" y="0"/>
                    </a:moveTo>
                    <a:lnTo>
                      <a:pt x="0" y="0"/>
                    </a:lnTo>
                    <a:lnTo>
                      <a:pt x="0" y="16"/>
                    </a:lnTo>
                    <a:lnTo>
                      <a:pt x="50" y="16"/>
                    </a:lnTo>
                  </a:path>
                </a:pathLst>
              </a:custGeom>
              <a:noFill/>
              <a:ln w="12700" cap="rnd">
                <a:solidFill>
                  <a:srgbClr val="000000"/>
                </a:solidFill>
                <a:round/>
                <a:headEnd type="none" w="sm" len="sm"/>
                <a:tailEnd type="none" w="sm" len="sm"/>
              </a:ln>
            </p:spPr>
            <p:txBody>
              <a:bodyPr/>
              <a:lstStyle/>
              <a:p>
                <a:endParaRPr lang="en-US"/>
              </a:p>
            </p:txBody>
          </p:sp>
          <p:sp>
            <p:nvSpPr>
              <p:cNvPr id="6369" name="Freeform 351"/>
              <p:cNvSpPr>
                <a:spLocks/>
              </p:cNvSpPr>
              <p:nvPr/>
            </p:nvSpPr>
            <p:spPr bwMode="auto">
              <a:xfrm>
                <a:off x="2981" y="2903"/>
                <a:ext cx="17" cy="17"/>
              </a:xfrm>
              <a:custGeom>
                <a:avLst/>
                <a:gdLst>
                  <a:gd name="T0" fmla="*/ 0 w 17"/>
                  <a:gd name="T1" fmla="*/ 0 h 17"/>
                  <a:gd name="T2" fmla="*/ 12 w 17"/>
                  <a:gd name="T3" fmla="*/ 0 h 17"/>
                  <a:gd name="T4" fmla="*/ 12 w 17"/>
                  <a:gd name="T5" fmla="*/ 0 h 17"/>
                  <a:gd name="T6" fmla="*/ 16 w 17"/>
                  <a:gd name="T7" fmla="*/ 5 h 17"/>
                  <a:gd name="T8" fmla="*/ 16 w 17"/>
                  <a:gd name="T9" fmla="*/ 5 h 17"/>
                  <a:gd name="T10" fmla="*/ 16 w 17"/>
                  <a:gd name="T11" fmla="*/ 5 h 17"/>
                  <a:gd name="T12" fmla="*/ 16 w 17"/>
                  <a:gd name="T13" fmla="*/ 8 h 17"/>
                  <a:gd name="T14" fmla="*/ 16 w 17"/>
                  <a:gd name="T15" fmla="*/ 8 h 17"/>
                  <a:gd name="T16" fmla="*/ 16 w 17"/>
                  <a:gd name="T17" fmla="*/ 16 h 17"/>
                  <a:gd name="T18" fmla="*/ 12 w 17"/>
                  <a:gd name="T19" fmla="*/ 16 h 17"/>
                  <a:gd name="T20" fmla="*/ 12 w 17"/>
                  <a:gd name="T21" fmla="*/ 16 h 17"/>
                  <a:gd name="T22" fmla="*/ 0 w 17"/>
                  <a:gd name="T23" fmla="*/ 16 h 17"/>
                  <a:gd name="T24" fmla="*/ 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0"/>
                    </a:moveTo>
                    <a:lnTo>
                      <a:pt x="12" y="0"/>
                    </a:lnTo>
                    <a:lnTo>
                      <a:pt x="16" y="5"/>
                    </a:lnTo>
                    <a:lnTo>
                      <a:pt x="16" y="8"/>
                    </a:lnTo>
                    <a:lnTo>
                      <a:pt x="16" y="16"/>
                    </a:lnTo>
                    <a:lnTo>
                      <a:pt x="12" y="16"/>
                    </a:lnTo>
                    <a:lnTo>
                      <a:pt x="0" y="16"/>
                    </a:lnTo>
                    <a:lnTo>
                      <a:pt x="0" y="0"/>
                    </a:lnTo>
                  </a:path>
                </a:pathLst>
              </a:custGeom>
              <a:solidFill>
                <a:srgbClr val="000000"/>
              </a:solidFill>
              <a:ln w="9525" cap="rnd">
                <a:noFill/>
                <a:round/>
                <a:headEnd/>
                <a:tailEnd/>
              </a:ln>
            </p:spPr>
            <p:txBody>
              <a:bodyPr/>
              <a:lstStyle/>
              <a:p>
                <a:endParaRPr lang="en-US"/>
              </a:p>
            </p:txBody>
          </p:sp>
          <p:sp>
            <p:nvSpPr>
              <p:cNvPr id="6370" name="Freeform 352"/>
              <p:cNvSpPr>
                <a:spLocks/>
              </p:cNvSpPr>
              <p:nvPr/>
            </p:nvSpPr>
            <p:spPr bwMode="auto">
              <a:xfrm>
                <a:off x="2959" y="2896"/>
                <a:ext cx="27" cy="20"/>
              </a:xfrm>
              <a:custGeom>
                <a:avLst/>
                <a:gdLst>
                  <a:gd name="T0" fmla="*/ 0 w 27"/>
                  <a:gd name="T1" fmla="*/ 19 h 20"/>
                  <a:gd name="T2" fmla="*/ 0 w 27"/>
                  <a:gd name="T3" fmla="*/ 19 h 20"/>
                  <a:gd name="T4" fmla="*/ 0 w 27"/>
                  <a:gd name="T5" fmla="*/ 19 h 20"/>
                  <a:gd name="T6" fmla="*/ 0 w 27"/>
                  <a:gd name="T7" fmla="*/ 18 h 20"/>
                  <a:gd name="T8" fmla="*/ 0 w 27"/>
                  <a:gd name="T9" fmla="*/ 18 h 20"/>
                  <a:gd name="T10" fmla="*/ 0 w 27"/>
                  <a:gd name="T11" fmla="*/ 1 h 20"/>
                  <a:gd name="T12" fmla="*/ 0 w 27"/>
                  <a:gd name="T13" fmla="*/ 0 h 20"/>
                  <a:gd name="T14" fmla="*/ 0 w 27"/>
                  <a:gd name="T15" fmla="*/ 0 h 20"/>
                  <a:gd name="T16" fmla="*/ 0 w 27"/>
                  <a:gd name="T17" fmla="*/ 0 h 20"/>
                  <a:gd name="T18" fmla="*/ 0 w 27"/>
                  <a:gd name="T19" fmla="*/ 0 h 20"/>
                  <a:gd name="T20" fmla="*/ 24 w 27"/>
                  <a:gd name="T21" fmla="*/ 0 h 20"/>
                  <a:gd name="T22" fmla="*/ 24 w 27"/>
                  <a:gd name="T23" fmla="*/ 0 h 20"/>
                  <a:gd name="T24" fmla="*/ 26 w 27"/>
                  <a:gd name="T25" fmla="*/ 0 h 20"/>
                  <a:gd name="T26" fmla="*/ 26 w 27"/>
                  <a:gd name="T27" fmla="*/ 0 h 20"/>
                  <a:gd name="T28" fmla="*/ 26 w 27"/>
                  <a:gd name="T29" fmla="*/ 1 h 20"/>
                  <a:gd name="T30" fmla="*/ 26 w 27"/>
                  <a:gd name="T31" fmla="*/ 1 h 20"/>
                  <a:gd name="T32" fmla="*/ 26 w 27"/>
                  <a:gd name="T33" fmla="*/ 2 h 20"/>
                  <a:gd name="T34" fmla="*/ 26 w 27"/>
                  <a:gd name="T35" fmla="*/ 2 h 20"/>
                  <a:gd name="T36" fmla="*/ 24 w 27"/>
                  <a:gd name="T37" fmla="*/ 2 h 20"/>
                  <a:gd name="T38" fmla="*/ 24 w 27"/>
                  <a:gd name="T39" fmla="*/ 4 h 20"/>
                  <a:gd name="T40" fmla="*/ 2 w 27"/>
                  <a:gd name="T41" fmla="*/ 4 h 20"/>
                  <a:gd name="T42" fmla="*/ 2 w 27"/>
                  <a:gd name="T43" fmla="*/ 15 h 20"/>
                  <a:gd name="T44" fmla="*/ 24 w 27"/>
                  <a:gd name="T45" fmla="*/ 15 h 20"/>
                  <a:gd name="T46" fmla="*/ 24 w 27"/>
                  <a:gd name="T47" fmla="*/ 15 h 20"/>
                  <a:gd name="T48" fmla="*/ 26 w 27"/>
                  <a:gd name="T49" fmla="*/ 15 h 20"/>
                  <a:gd name="T50" fmla="*/ 26 w 27"/>
                  <a:gd name="T51" fmla="*/ 16 h 20"/>
                  <a:gd name="T52" fmla="*/ 26 w 27"/>
                  <a:gd name="T53" fmla="*/ 16 h 20"/>
                  <a:gd name="T54" fmla="*/ 26 w 27"/>
                  <a:gd name="T55" fmla="*/ 18 h 20"/>
                  <a:gd name="T56" fmla="*/ 26 w 27"/>
                  <a:gd name="T57" fmla="*/ 18 h 20"/>
                  <a:gd name="T58" fmla="*/ 26 w 27"/>
                  <a:gd name="T59" fmla="*/ 19 h 20"/>
                  <a:gd name="T60" fmla="*/ 24 w 27"/>
                  <a:gd name="T61" fmla="*/ 19 h 20"/>
                  <a:gd name="T62" fmla="*/ 24 w 27"/>
                  <a:gd name="T63" fmla="*/ 19 h 20"/>
                  <a:gd name="T64" fmla="*/ 0 w 27"/>
                  <a:gd name="T65" fmla="*/ 19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0"/>
                  <a:gd name="T101" fmla="*/ 27 w 27"/>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0">
                    <a:moveTo>
                      <a:pt x="0" y="19"/>
                    </a:moveTo>
                    <a:lnTo>
                      <a:pt x="0" y="19"/>
                    </a:lnTo>
                    <a:lnTo>
                      <a:pt x="0" y="18"/>
                    </a:lnTo>
                    <a:lnTo>
                      <a:pt x="0" y="1"/>
                    </a:lnTo>
                    <a:lnTo>
                      <a:pt x="0" y="0"/>
                    </a:lnTo>
                    <a:lnTo>
                      <a:pt x="24" y="0"/>
                    </a:lnTo>
                    <a:lnTo>
                      <a:pt x="26" y="0"/>
                    </a:lnTo>
                    <a:lnTo>
                      <a:pt x="26" y="1"/>
                    </a:lnTo>
                    <a:lnTo>
                      <a:pt x="26" y="2"/>
                    </a:lnTo>
                    <a:lnTo>
                      <a:pt x="24" y="2"/>
                    </a:lnTo>
                    <a:lnTo>
                      <a:pt x="24" y="4"/>
                    </a:lnTo>
                    <a:lnTo>
                      <a:pt x="2" y="4"/>
                    </a:lnTo>
                    <a:lnTo>
                      <a:pt x="2" y="15"/>
                    </a:lnTo>
                    <a:lnTo>
                      <a:pt x="24" y="15"/>
                    </a:lnTo>
                    <a:lnTo>
                      <a:pt x="26" y="15"/>
                    </a:lnTo>
                    <a:lnTo>
                      <a:pt x="26" y="16"/>
                    </a:lnTo>
                    <a:lnTo>
                      <a:pt x="26" y="18"/>
                    </a:lnTo>
                    <a:lnTo>
                      <a:pt x="26" y="19"/>
                    </a:lnTo>
                    <a:lnTo>
                      <a:pt x="24" y="19"/>
                    </a:lnTo>
                    <a:lnTo>
                      <a:pt x="0" y="19"/>
                    </a:lnTo>
                  </a:path>
                </a:pathLst>
              </a:custGeom>
              <a:noFill/>
              <a:ln w="12700" cap="rnd">
                <a:solidFill>
                  <a:srgbClr val="000000"/>
                </a:solidFill>
                <a:round/>
                <a:headEnd/>
                <a:tailEnd/>
              </a:ln>
            </p:spPr>
            <p:txBody>
              <a:bodyPr/>
              <a:lstStyle/>
              <a:p>
                <a:endParaRPr lang="en-US"/>
              </a:p>
            </p:txBody>
          </p:sp>
          <p:sp>
            <p:nvSpPr>
              <p:cNvPr id="6371" name="Freeform 353"/>
              <p:cNvSpPr>
                <a:spLocks/>
              </p:cNvSpPr>
              <p:nvPr/>
            </p:nvSpPr>
            <p:spPr bwMode="auto">
              <a:xfrm>
                <a:off x="2964" y="2903"/>
                <a:ext cx="1" cy="17"/>
              </a:xfrm>
              <a:custGeom>
                <a:avLst/>
                <a:gdLst>
                  <a:gd name="T0" fmla="*/ 0 w 1"/>
                  <a:gd name="T1" fmla="*/ 16 h 17"/>
                  <a:gd name="T2" fmla="*/ 0 w 1"/>
                  <a:gd name="T3" fmla="*/ 0 h 17"/>
                  <a:gd name="T4" fmla="*/ 0 w 1"/>
                  <a:gd name="T5" fmla="*/ 0 h 17"/>
                  <a:gd name="T6" fmla="*/ 0 w 1"/>
                  <a:gd name="T7" fmla="*/ 16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0"/>
                    </a:lnTo>
                    <a:lnTo>
                      <a:pt x="0" y="16"/>
                    </a:lnTo>
                  </a:path>
                </a:pathLst>
              </a:custGeom>
              <a:solidFill>
                <a:srgbClr val="000000"/>
              </a:solidFill>
              <a:ln w="9525" cap="rnd">
                <a:noFill/>
                <a:round/>
                <a:headEnd/>
                <a:tailEnd/>
              </a:ln>
            </p:spPr>
            <p:txBody>
              <a:bodyPr/>
              <a:lstStyle/>
              <a:p>
                <a:endParaRPr lang="en-US"/>
              </a:p>
            </p:txBody>
          </p:sp>
          <p:sp>
            <p:nvSpPr>
              <p:cNvPr id="6372" name="Freeform 354"/>
              <p:cNvSpPr>
                <a:spLocks/>
              </p:cNvSpPr>
              <p:nvPr/>
            </p:nvSpPr>
            <p:spPr bwMode="auto">
              <a:xfrm>
                <a:off x="2947" y="290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noFill/>
              <a:ln w="12700" cap="rnd">
                <a:solidFill>
                  <a:srgbClr val="000000"/>
                </a:solidFill>
                <a:round/>
                <a:headEnd/>
                <a:tailEnd/>
              </a:ln>
            </p:spPr>
            <p:txBody>
              <a:bodyPr/>
              <a:lstStyle/>
              <a:p>
                <a:endParaRPr lang="en-US"/>
              </a:p>
            </p:txBody>
          </p:sp>
          <p:sp>
            <p:nvSpPr>
              <p:cNvPr id="6373" name="Freeform 355"/>
              <p:cNvSpPr>
                <a:spLocks/>
              </p:cNvSpPr>
              <p:nvPr/>
            </p:nvSpPr>
            <p:spPr bwMode="auto">
              <a:xfrm>
                <a:off x="2935" y="2902"/>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noFill/>
              <a:ln w="12700" cap="rnd">
                <a:solidFill>
                  <a:srgbClr val="000000"/>
                </a:solidFill>
                <a:round/>
                <a:headEnd/>
                <a:tailEnd/>
              </a:ln>
            </p:spPr>
            <p:txBody>
              <a:bodyPr/>
              <a:lstStyle/>
              <a:p>
                <a:endParaRPr lang="en-US"/>
              </a:p>
            </p:txBody>
          </p:sp>
          <p:sp>
            <p:nvSpPr>
              <p:cNvPr id="6374" name="Freeform 356"/>
              <p:cNvSpPr>
                <a:spLocks/>
              </p:cNvSpPr>
              <p:nvPr/>
            </p:nvSpPr>
            <p:spPr bwMode="auto">
              <a:xfrm>
                <a:off x="2966" y="2915"/>
                <a:ext cx="17" cy="40"/>
              </a:xfrm>
              <a:custGeom>
                <a:avLst/>
                <a:gdLst>
                  <a:gd name="T0" fmla="*/ 0 w 17"/>
                  <a:gd name="T1" fmla="*/ 0 h 40"/>
                  <a:gd name="T2" fmla="*/ 0 w 17"/>
                  <a:gd name="T3" fmla="*/ 33 h 40"/>
                  <a:gd name="T4" fmla="*/ 0 w 17"/>
                  <a:gd name="T5" fmla="*/ 34 h 40"/>
                  <a:gd name="T6" fmla="*/ 0 w 17"/>
                  <a:gd name="T7" fmla="*/ 36 h 40"/>
                  <a:gd name="T8" fmla="*/ 0 w 17"/>
                  <a:gd name="T9" fmla="*/ 37 h 40"/>
                  <a:gd name="T10" fmla="*/ 2 w 17"/>
                  <a:gd name="T11" fmla="*/ 37 h 40"/>
                  <a:gd name="T12" fmla="*/ 3 w 17"/>
                  <a:gd name="T13" fmla="*/ 39 h 40"/>
                  <a:gd name="T14" fmla="*/ 6 w 17"/>
                  <a:gd name="T15" fmla="*/ 39 h 40"/>
                  <a:gd name="T16" fmla="*/ 8 w 17"/>
                  <a:gd name="T17" fmla="*/ 39 h 40"/>
                  <a:gd name="T18" fmla="*/ 8 w 17"/>
                  <a:gd name="T19" fmla="*/ 39 h 40"/>
                  <a:gd name="T20" fmla="*/ 11 w 17"/>
                  <a:gd name="T21" fmla="*/ 37 h 40"/>
                  <a:gd name="T22" fmla="*/ 12 w 17"/>
                  <a:gd name="T23" fmla="*/ 37 h 40"/>
                  <a:gd name="T24" fmla="*/ 14 w 17"/>
                  <a:gd name="T25" fmla="*/ 36 h 40"/>
                  <a:gd name="T26" fmla="*/ 16 w 17"/>
                  <a:gd name="T27" fmla="*/ 34 h 40"/>
                  <a:gd name="T28" fmla="*/ 16 w 17"/>
                  <a:gd name="T29" fmla="*/ 33 h 40"/>
                  <a:gd name="T30" fmla="*/ 16 w 17"/>
                  <a:gd name="T31" fmla="*/ 32 h 40"/>
                  <a:gd name="T32" fmla="*/ 16 w 17"/>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0"/>
                  <a:gd name="T53" fmla="*/ 17 w 1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0">
                    <a:moveTo>
                      <a:pt x="0" y="0"/>
                    </a:moveTo>
                    <a:lnTo>
                      <a:pt x="0" y="33"/>
                    </a:lnTo>
                    <a:lnTo>
                      <a:pt x="0" y="34"/>
                    </a:lnTo>
                    <a:lnTo>
                      <a:pt x="0" y="36"/>
                    </a:lnTo>
                    <a:lnTo>
                      <a:pt x="0" y="37"/>
                    </a:lnTo>
                    <a:lnTo>
                      <a:pt x="2" y="37"/>
                    </a:lnTo>
                    <a:lnTo>
                      <a:pt x="3" y="39"/>
                    </a:lnTo>
                    <a:lnTo>
                      <a:pt x="6" y="39"/>
                    </a:lnTo>
                    <a:lnTo>
                      <a:pt x="8" y="39"/>
                    </a:lnTo>
                    <a:lnTo>
                      <a:pt x="11" y="37"/>
                    </a:lnTo>
                    <a:lnTo>
                      <a:pt x="12" y="37"/>
                    </a:lnTo>
                    <a:lnTo>
                      <a:pt x="14" y="36"/>
                    </a:lnTo>
                    <a:lnTo>
                      <a:pt x="16" y="34"/>
                    </a:lnTo>
                    <a:lnTo>
                      <a:pt x="16" y="33"/>
                    </a:lnTo>
                    <a:lnTo>
                      <a:pt x="16" y="32"/>
                    </a:lnTo>
                    <a:lnTo>
                      <a:pt x="16" y="0"/>
                    </a:lnTo>
                  </a:path>
                </a:pathLst>
              </a:custGeom>
              <a:noFill/>
              <a:ln w="12700" cap="rnd">
                <a:solidFill>
                  <a:srgbClr val="000000"/>
                </a:solidFill>
                <a:round/>
                <a:headEnd type="none" w="sm" len="sm"/>
                <a:tailEnd type="none" w="sm" len="sm"/>
              </a:ln>
            </p:spPr>
            <p:txBody>
              <a:bodyPr/>
              <a:lstStyle/>
              <a:p>
                <a:endParaRPr lang="en-US"/>
              </a:p>
            </p:txBody>
          </p:sp>
          <p:sp>
            <p:nvSpPr>
              <p:cNvPr id="6375" name="Line 357"/>
              <p:cNvSpPr>
                <a:spLocks noChangeShapeType="1"/>
              </p:cNvSpPr>
              <p:nvPr/>
            </p:nvSpPr>
            <p:spPr bwMode="auto">
              <a:xfrm flipV="1">
                <a:off x="2966" y="2899"/>
                <a:ext cx="0" cy="1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76" name="Freeform 358"/>
              <p:cNvSpPr>
                <a:spLocks/>
              </p:cNvSpPr>
              <p:nvPr/>
            </p:nvSpPr>
            <p:spPr bwMode="auto">
              <a:xfrm>
                <a:off x="2966" y="2853"/>
                <a:ext cx="17" cy="43"/>
              </a:xfrm>
              <a:custGeom>
                <a:avLst/>
                <a:gdLst>
                  <a:gd name="T0" fmla="*/ 0 w 17"/>
                  <a:gd name="T1" fmla="*/ 42 h 43"/>
                  <a:gd name="T2" fmla="*/ 0 w 17"/>
                  <a:gd name="T3" fmla="*/ 0 h 43"/>
                  <a:gd name="T4" fmla="*/ 16 w 17"/>
                  <a:gd name="T5" fmla="*/ 0 h 43"/>
                  <a:gd name="T6" fmla="*/ 16 w 17"/>
                  <a:gd name="T7" fmla="*/ 42 h 43"/>
                  <a:gd name="T8" fmla="*/ 0 60000 65536"/>
                  <a:gd name="T9" fmla="*/ 0 60000 65536"/>
                  <a:gd name="T10" fmla="*/ 0 60000 65536"/>
                  <a:gd name="T11" fmla="*/ 0 60000 65536"/>
                  <a:gd name="T12" fmla="*/ 0 w 17"/>
                  <a:gd name="T13" fmla="*/ 0 h 43"/>
                  <a:gd name="T14" fmla="*/ 17 w 17"/>
                  <a:gd name="T15" fmla="*/ 43 h 43"/>
                </a:gdLst>
                <a:ahLst/>
                <a:cxnLst>
                  <a:cxn ang="T8">
                    <a:pos x="T0" y="T1"/>
                  </a:cxn>
                  <a:cxn ang="T9">
                    <a:pos x="T2" y="T3"/>
                  </a:cxn>
                  <a:cxn ang="T10">
                    <a:pos x="T4" y="T5"/>
                  </a:cxn>
                  <a:cxn ang="T11">
                    <a:pos x="T6" y="T7"/>
                  </a:cxn>
                </a:cxnLst>
                <a:rect l="T12" t="T13" r="T14" b="T15"/>
                <a:pathLst>
                  <a:path w="17" h="43">
                    <a:moveTo>
                      <a:pt x="0" y="42"/>
                    </a:moveTo>
                    <a:lnTo>
                      <a:pt x="0" y="0"/>
                    </a:lnTo>
                    <a:lnTo>
                      <a:pt x="16" y="0"/>
                    </a:lnTo>
                    <a:lnTo>
                      <a:pt x="16" y="42"/>
                    </a:lnTo>
                  </a:path>
                </a:pathLst>
              </a:custGeom>
              <a:noFill/>
              <a:ln w="12700" cap="rnd">
                <a:solidFill>
                  <a:srgbClr val="000000"/>
                </a:solidFill>
                <a:round/>
                <a:headEnd type="none" w="sm" len="sm"/>
                <a:tailEnd type="none" w="sm" len="sm"/>
              </a:ln>
            </p:spPr>
            <p:txBody>
              <a:bodyPr/>
              <a:lstStyle/>
              <a:p>
                <a:endParaRPr lang="en-US"/>
              </a:p>
            </p:txBody>
          </p:sp>
          <p:sp>
            <p:nvSpPr>
              <p:cNvPr id="6377" name="Line 359"/>
              <p:cNvSpPr>
                <a:spLocks noChangeShapeType="1"/>
              </p:cNvSpPr>
              <p:nvPr/>
            </p:nvSpPr>
            <p:spPr bwMode="auto">
              <a:xfrm>
                <a:off x="2981" y="2900"/>
                <a:ext cx="0" cy="1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78" name="Freeform 360"/>
              <p:cNvSpPr>
                <a:spLocks/>
              </p:cNvSpPr>
              <p:nvPr/>
            </p:nvSpPr>
            <p:spPr bwMode="auto">
              <a:xfrm>
                <a:off x="2966" y="28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9525" cap="rnd">
                <a:noFill/>
                <a:round/>
                <a:headEnd/>
                <a:tailEnd/>
              </a:ln>
            </p:spPr>
            <p:txBody>
              <a:bodyPr/>
              <a:lstStyle/>
              <a:p>
                <a:endParaRPr lang="en-US"/>
              </a:p>
            </p:txBody>
          </p:sp>
          <p:sp>
            <p:nvSpPr>
              <p:cNvPr id="6379" name="Freeform 361"/>
              <p:cNvSpPr>
                <a:spLocks/>
              </p:cNvSpPr>
              <p:nvPr/>
            </p:nvSpPr>
            <p:spPr bwMode="auto">
              <a:xfrm>
                <a:off x="2970" y="2920"/>
                <a:ext cx="17" cy="33"/>
              </a:xfrm>
              <a:custGeom>
                <a:avLst/>
                <a:gdLst>
                  <a:gd name="T0" fmla="*/ 16 w 17"/>
                  <a:gd name="T1" fmla="*/ 0 h 33"/>
                  <a:gd name="T2" fmla="*/ 0 w 17"/>
                  <a:gd name="T3" fmla="*/ 0 h 33"/>
                  <a:gd name="T4" fmla="*/ 0 w 17"/>
                  <a:gd name="T5" fmla="*/ 29 h 33"/>
                  <a:gd name="T6" fmla="*/ 0 w 17"/>
                  <a:gd name="T7" fmla="*/ 29 h 33"/>
                  <a:gd name="T8" fmla="*/ 0 w 17"/>
                  <a:gd name="T9" fmla="*/ 30 h 33"/>
                  <a:gd name="T10" fmla="*/ 0 w 17"/>
                  <a:gd name="T11" fmla="*/ 30 h 33"/>
                  <a:gd name="T12" fmla="*/ 4 w 17"/>
                  <a:gd name="T13" fmla="*/ 30 h 33"/>
                  <a:gd name="T14" fmla="*/ 4 w 17"/>
                  <a:gd name="T15" fmla="*/ 30 h 33"/>
                  <a:gd name="T16" fmla="*/ 4 w 17"/>
                  <a:gd name="T17" fmla="*/ 30 h 33"/>
                  <a:gd name="T18" fmla="*/ 8 w 17"/>
                  <a:gd name="T19" fmla="*/ 32 h 33"/>
                  <a:gd name="T20" fmla="*/ 8 w 17"/>
                  <a:gd name="T21" fmla="*/ 32 h 33"/>
                  <a:gd name="T22" fmla="*/ 8 w 17"/>
                  <a:gd name="T23" fmla="*/ 32 h 33"/>
                  <a:gd name="T24" fmla="*/ 8 w 17"/>
                  <a:gd name="T25" fmla="*/ 32 h 33"/>
                  <a:gd name="T26" fmla="*/ 10 w 17"/>
                  <a:gd name="T27" fmla="*/ 30 h 33"/>
                  <a:gd name="T28" fmla="*/ 10 w 17"/>
                  <a:gd name="T29" fmla="*/ 30 h 33"/>
                  <a:gd name="T30" fmla="*/ 10 w 17"/>
                  <a:gd name="T31" fmla="*/ 30 h 33"/>
                  <a:gd name="T32" fmla="*/ 10 w 17"/>
                  <a:gd name="T33" fmla="*/ 30 h 33"/>
                  <a:gd name="T34" fmla="*/ 16 w 17"/>
                  <a:gd name="T35" fmla="*/ 30 h 33"/>
                  <a:gd name="T36" fmla="*/ 16 w 17"/>
                  <a:gd name="T37" fmla="*/ 29 h 33"/>
                  <a:gd name="T38" fmla="*/ 16 w 17"/>
                  <a:gd name="T39" fmla="*/ 29 h 33"/>
                  <a:gd name="T40" fmla="*/ 16 w 17"/>
                  <a:gd name="T41" fmla="*/ 29 h 33"/>
                  <a:gd name="T42" fmla="*/ 16 w 17"/>
                  <a:gd name="T43" fmla="*/ 29 h 33"/>
                  <a:gd name="T44" fmla="*/ 16 w 17"/>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33"/>
                  <a:gd name="T71" fmla="*/ 17 w 17"/>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33">
                    <a:moveTo>
                      <a:pt x="16" y="0"/>
                    </a:moveTo>
                    <a:lnTo>
                      <a:pt x="0" y="0"/>
                    </a:lnTo>
                    <a:lnTo>
                      <a:pt x="0" y="29"/>
                    </a:lnTo>
                    <a:lnTo>
                      <a:pt x="0" y="30"/>
                    </a:lnTo>
                    <a:lnTo>
                      <a:pt x="4" y="30"/>
                    </a:lnTo>
                    <a:lnTo>
                      <a:pt x="8" y="32"/>
                    </a:lnTo>
                    <a:lnTo>
                      <a:pt x="10" y="30"/>
                    </a:lnTo>
                    <a:lnTo>
                      <a:pt x="16" y="30"/>
                    </a:lnTo>
                    <a:lnTo>
                      <a:pt x="16" y="29"/>
                    </a:lnTo>
                    <a:lnTo>
                      <a:pt x="16" y="0"/>
                    </a:lnTo>
                  </a:path>
                </a:pathLst>
              </a:custGeom>
              <a:solidFill>
                <a:srgbClr val="000000"/>
              </a:solidFill>
              <a:ln w="9525" cap="rnd">
                <a:noFill/>
                <a:round/>
                <a:headEnd/>
                <a:tailEnd/>
              </a:ln>
            </p:spPr>
            <p:txBody>
              <a:bodyPr/>
              <a:lstStyle/>
              <a:p>
                <a:endParaRPr lang="en-US"/>
              </a:p>
            </p:txBody>
          </p:sp>
          <p:sp>
            <p:nvSpPr>
              <p:cNvPr id="6380" name="Line 362"/>
              <p:cNvSpPr>
                <a:spLocks noChangeShapeType="1"/>
              </p:cNvSpPr>
              <p:nvPr/>
            </p:nvSpPr>
            <p:spPr bwMode="auto">
              <a:xfrm>
                <a:off x="2966" y="2920"/>
                <a:ext cx="1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81" name="Freeform 363"/>
              <p:cNvSpPr>
                <a:spLocks/>
              </p:cNvSpPr>
              <p:nvPr/>
            </p:nvSpPr>
            <p:spPr bwMode="auto">
              <a:xfrm>
                <a:off x="2887" y="2903"/>
                <a:ext cx="49" cy="17"/>
              </a:xfrm>
              <a:custGeom>
                <a:avLst/>
                <a:gdLst>
                  <a:gd name="T0" fmla="*/ 48 w 49"/>
                  <a:gd name="T1" fmla="*/ 0 h 17"/>
                  <a:gd name="T2" fmla="*/ 0 w 49"/>
                  <a:gd name="T3" fmla="*/ 0 h 17"/>
                  <a:gd name="T4" fmla="*/ 0 w 49"/>
                  <a:gd name="T5" fmla="*/ 16 h 17"/>
                  <a:gd name="T6" fmla="*/ 48 w 49"/>
                  <a:gd name="T7" fmla="*/ 16 h 17"/>
                  <a:gd name="T8" fmla="*/ 0 60000 65536"/>
                  <a:gd name="T9" fmla="*/ 0 60000 65536"/>
                  <a:gd name="T10" fmla="*/ 0 60000 65536"/>
                  <a:gd name="T11" fmla="*/ 0 60000 65536"/>
                  <a:gd name="T12" fmla="*/ 0 w 49"/>
                  <a:gd name="T13" fmla="*/ 0 h 17"/>
                  <a:gd name="T14" fmla="*/ 49 w 49"/>
                  <a:gd name="T15" fmla="*/ 17 h 17"/>
                </a:gdLst>
                <a:ahLst/>
                <a:cxnLst>
                  <a:cxn ang="T8">
                    <a:pos x="T0" y="T1"/>
                  </a:cxn>
                  <a:cxn ang="T9">
                    <a:pos x="T2" y="T3"/>
                  </a:cxn>
                  <a:cxn ang="T10">
                    <a:pos x="T4" y="T5"/>
                  </a:cxn>
                  <a:cxn ang="T11">
                    <a:pos x="T6" y="T7"/>
                  </a:cxn>
                </a:cxnLst>
                <a:rect l="T12" t="T13" r="T14" b="T15"/>
                <a:pathLst>
                  <a:path w="49" h="17">
                    <a:moveTo>
                      <a:pt x="48" y="0"/>
                    </a:moveTo>
                    <a:lnTo>
                      <a:pt x="0" y="0"/>
                    </a:lnTo>
                    <a:lnTo>
                      <a:pt x="0" y="16"/>
                    </a:lnTo>
                    <a:lnTo>
                      <a:pt x="48" y="16"/>
                    </a:lnTo>
                  </a:path>
                </a:pathLst>
              </a:custGeom>
              <a:noFill/>
              <a:ln w="12700" cap="rnd">
                <a:solidFill>
                  <a:srgbClr val="000000"/>
                </a:solidFill>
                <a:round/>
                <a:headEnd type="none" w="sm" len="sm"/>
                <a:tailEnd type="none" w="sm" len="sm"/>
              </a:ln>
            </p:spPr>
            <p:txBody>
              <a:bodyPr/>
              <a:lstStyle/>
              <a:p>
                <a:endParaRPr lang="en-US"/>
              </a:p>
            </p:txBody>
          </p:sp>
          <p:sp>
            <p:nvSpPr>
              <p:cNvPr id="6382" name="Freeform 364"/>
              <p:cNvSpPr>
                <a:spLocks/>
              </p:cNvSpPr>
              <p:nvPr/>
            </p:nvSpPr>
            <p:spPr bwMode="auto">
              <a:xfrm>
                <a:off x="2756" y="271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9525" cap="rnd">
                <a:noFill/>
                <a:round/>
                <a:headEnd/>
                <a:tailEnd/>
              </a:ln>
            </p:spPr>
            <p:txBody>
              <a:bodyPr/>
              <a:lstStyle/>
              <a:p>
                <a:endParaRPr lang="en-US"/>
              </a:p>
            </p:txBody>
          </p:sp>
          <p:sp>
            <p:nvSpPr>
              <p:cNvPr id="6383" name="Freeform 365"/>
              <p:cNvSpPr>
                <a:spLocks/>
              </p:cNvSpPr>
              <p:nvPr/>
            </p:nvSpPr>
            <p:spPr bwMode="auto">
              <a:xfrm>
                <a:off x="2754" y="2733"/>
                <a:ext cx="17" cy="17"/>
              </a:xfrm>
              <a:custGeom>
                <a:avLst/>
                <a:gdLst>
                  <a:gd name="T0" fmla="*/ 16 w 17"/>
                  <a:gd name="T1" fmla="*/ 8 h 17"/>
                  <a:gd name="T2" fmla="*/ 16 w 17"/>
                  <a:gd name="T3" fmla="*/ 4 h 17"/>
                  <a:gd name="T4" fmla="*/ 16 w 17"/>
                  <a:gd name="T5" fmla="*/ 2 h 17"/>
                  <a:gd name="T6" fmla="*/ 13 w 17"/>
                  <a:gd name="T7" fmla="*/ 1 h 17"/>
                  <a:gd name="T8" fmla="*/ 12 w 17"/>
                  <a:gd name="T9" fmla="*/ 1 h 17"/>
                  <a:gd name="T10" fmla="*/ 10 w 17"/>
                  <a:gd name="T11" fmla="*/ 0 h 17"/>
                  <a:gd name="T12" fmla="*/ 8 w 17"/>
                  <a:gd name="T13" fmla="*/ 0 h 17"/>
                  <a:gd name="T14" fmla="*/ 8 w 17"/>
                  <a:gd name="T15" fmla="*/ 0 h 17"/>
                  <a:gd name="T16" fmla="*/ 5 w 17"/>
                  <a:gd name="T17" fmla="*/ 0 h 17"/>
                  <a:gd name="T18" fmla="*/ 4 w 17"/>
                  <a:gd name="T19" fmla="*/ 0 h 17"/>
                  <a:gd name="T20" fmla="*/ 2 w 17"/>
                  <a:gd name="T21" fmla="*/ 1 h 17"/>
                  <a:gd name="T22" fmla="*/ 1 w 17"/>
                  <a:gd name="T23" fmla="*/ 2 h 17"/>
                  <a:gd name="T24" fmla="*/ 1 w 17"/>
                  <a:gd name="T25" fmla="*/ 4 h 17"/>
                  <a:gd name="T26" fmla="*/ 0 w 17"/>
                  <a:gd name="T27" fmla="*/ 4 h 17"/>
                  <a:gd name="T28" fmla="*/ 0 w 17"/>
                  <a:gd name="T29" fmla="*/ 8 h 17"/>
                  <a:gd name="T30" fmla="*/ 0 w 17"/>
                  <a:gd name="T31" fmla="*/ 9 h 17"/>
                  <a:gd name="T32" fmla="*/ 1 w 17"/>
                  <a:gd name="T33" fmla="*/ 11 h 17"/>
                  <a:gd name="T34" fmla="*/ 1 w 17"/>
                  <a:gd name="T35" fmla="*/ 12 h 17"/>
                  <a:gd name="T36" fmla="*/ 2 w 17"/>
                  <a:gd name="T37" fmla="*/ 12 h 17"/>
                  <a:gd name="T38" fmla="*/ 4 w 17"/>
                  <a:gd name="T39" fmla="*/ 16 h 17"/>
                  <a:gd name="T40" fmla="*/ 5 w 17"/>
                  <a:gd name="T41" fmla="*/ 16 h 17"/>
                  <a:gd name="T42" fmla="*/ 8 w 17"/>
                  <a:gd name="T43" fmla="*/ 16 h 17"/>
                  <a:gd name="T44" fmla="*/ 8 w 17"/>
                  <a:gd name="T45" fmla="*/ 16 h 17"/>
                  <a:gd name="T46" fmla="*/ 12 w 17"/>
                  <a:gd name="T47" fmla="*/ 16 h 17"/>
                  <a:gd name="T48" fmla="*/ 12 w 17"/>
                  <a:gd name="T49" fmla="*/ 12 h 17"/>
                  <a:gd name="T50" fmla="*/ 13 w 17"/>
                  <a:gd name="T51" fmla="*/ 11 h 17"/>
                  <a:gd name="T52" fmla="*/ 16 w 17"/>
                  <a:gd name="T53" fmla="*/ 9 h 17"/>
                  <a:gd name="T54" fmla="*/ 16 w 17"/>
                  <a:gd name="T55" fmla="*/ 8 h 17"/>
                  <a:gd name="T56" fmla="*/ 16 w 17"/>
                  <a:gd name="T57" fmla="*/ 8 h 17"/>
                  <a:gd name="T58" fmla="*/ 16 w 17"/>
                  <a:gd name="T59" fmla="*/ 8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7"/>
                  <a:gd name="T92" fmla="*/ 17 w 17"/>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7">
                    <a:moveTo>
                      <a:pt x="16" y="8"/>
                    </a:moveTo>
                    <a:lnTo>
                      <a:pt x="16" y="4"/>
                    </a:lnTo>
                    <a:lnTo>
                      <a:pt x="16" y="2"/>
                    </a:lnTo>
                    <a:lnTo>
                      <a:pt x="13" y="1"/>
                    </a:lnTo>
                    <a:lnTo>
                      <a:pt x="12" y="1"/>
                    </a:lnTo>
                    <a:lnTo>
                      <a:pt x="10" y="0"/>
                    </a:lnTo>
                    <a:lnTo>
                      <a:pt x="8" y="0"/>
                    </a:lnTo>
                    <a:lnTo>
                      <a:pt x="5" y="0"/>
                    </a:lnTo>
                    <a:lnTo>
                      <a:pt x="4" y="0"/>
                    </a:lnTo>
                    <a:lnTo>
                      <a:pt x="2" y="1"/>
                    </a:lnTo>
                    <a:lnTo>
                      <a:pt x="1" y="2"/>
                    </a:lnTo>
                    <a:lnTo>
                      <a:pt x="1" y="4"/>
                    </a:lnTo>
                    <a:lnTo>
                      <a:pt x="0" y="4"/>
                    </a:lnTo>
                    <a:lnTo>
                      <a:pt x="0" y="8"/>
                    </a:lnTo>
                    <a:lnTo>
                      <a:pt x="0" y="9"/>
                    </a:lnTo>
                    <a:lnTo>
                      <a:pt x="1" y="11"/>
                    </a:lnTo>
                    <a:lnTo>
                      <a:pt x="1" y="12"/>
                    </a:lnTo>
                    <a:lnTo>
                      <a:pt x="2" y="12"/>
                    </a:lnTo>
                    <a:lnTo>
                      <a:pt x="4" y="16"/>
                    </a:lnTo>
                    <a:lnTo>
                      <a:pt x="5" y="16"/>
                    </a:lnTo>
                    <a:lnTo>
                      <a:pt x="8" y="16"/>
                    </a:lnTo>
                    <a:lnTo>
                      <a:pt x="12" y="16"/>
                    </a:lnTo>
                    <a:lnTo>
                      <a:pt x="12" y="12"/>
                    </a:lnTo>
                    <a:lnTo>
                      <a:pt x="13" y="11"/>
                    </a:lnTo>
                    <a:lnTo>
                      <a:pt x="16" y="9"/>
                    </a:lnTo>
                    <a:lnTo>
                      <a:pt x="16" y="8"/>
                    </a:lnTo>
                  </a:path>
                </a:pathLst>
              </a:custGeom>
              <a:noFill/>
              <a:ln w="12700" cap="rnd">
                <a:solidFill>
                  <a:srgbClr val="000000"/>
                </a:solidFill>
                <a:round/>
                <a:headEnd/>
                <a:tailEnd/>
              </a:ln>
            </p:spPr>
            <p:txBody>
              <a:bodyPr/>
              <a:lstStyle/>
              <a:p>
                <a:endParaRPr lang="en-US"/>
              </a:p>
            </p:txBody>
          </p:sp>
          <p:sp>
            <p:nvSpPr>
              <p:cNvPr id="6384" name="Freeform 366"/>
              <p:cNvSpPr>
                <a:spLocks/>
              </p:cNvSpPr>
              <p:nvPr/>
            </p:nvSpPr>
            <p:spPr bwMode="auto">
              <a:xfrm>
                <a:off x="2803" y="265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9525" cap="rnd">
                <a:noFill/>
                <a:round/>
                <a:headEnd/>
                <a:tailEnd/>
              </a:ln>
            </p:spPr>
            <p:txBody>
              <a:bodyPr/>
              <a:lstStyle/>
              <a:p>
                <a:endParaRPr lang="en-US"/>
              </a:p>
            </p:txBody>
          </p:sp>
          <p:sp>
            <p:nvSpPr>
              <p:cNvPr id="6385" name="Freeform 367"/>
              <p:cNvSpPr>
                <a:spLocks/>
              </p:cNvSpPr>
              <p:nvPr/>
            </p:nvSpPr>
            <p:spPr bwMode="auto">
              <a:xfrm>
                <a:off x="2772" y="2643"/>
                <a:ext cx="37" cy="71"/>
              </a:xfrm>
              <a:custGeom>
                <a:avLst/>
                <a:gdLst>
                  <a:gd name="T0" fmla="*/ 30 w 37"/>
                  <a:gd name="T1" fmla="*/ 9 h 71"/>
                  <a:gd name="T2" fmla="*/ 29 w 37"/>
                  <a:gd name="T3" fmla="*/ 5 h 71"/>
                  <a:gd name="T4" fmla="*/ 24 w 37"/>
                  <a:gd name="T5" fmla="*/ 2 h 71"/>
                  <a:gd name="T6" fmla="*/ 19 w 37"/>
                  <a:gd name="T7" fmla="*/ 2 h 71"/>
                  <a:gd name="T8" fmla="*/ 13 w 37"/>
                  <a:gd name="T9" fmla="*/ 7 h 71"/>
                  <a:gd name="T10" fmla="*/ 8 w 37"/>
                  <a:gd name="T11" fmla="*/ 17 h 71"/>
                  <a:gd name="T12" fmla="*/ 4 w 37"/>
                  <a:gd name="T13" fmla="*/ 37 h 71"/>
                  <a:gd name="T14" fmla="*/ 4 w 37"/>
                  <a:gd name="T15" fmla="*/ 55 h 71"/>
                  <a:gd name="T16" fmla="*/ 2 w 37"/>
                  <a:gd name="T17" fmla="*/ 70 h 71"/>
                  <a:gd name="T18" fmla="*/ 0 w 37"/>
                  <a:gd name="T19" fmla="*/ 70 h 71"/>
                  <a:gd name="T20" fmla="*/ 0 w 37"/>
                  <a:gd name="T21" fmla="*/ 49 h 71"/>
                  <a:gd name="T22" fmla="*/ 2 w 37"/>
                  <a:gd name="T23" fmla="*/ 27 h 71"/>
                  <a:gd name="T24" fmla="*/ 7 w 37"/>
                  <a:gd name="T25" fmla="*/ 14 h 71"/>
                  <a:gd name="T26" fmla="*/ 11 w 37"/>
                  <a:gd name="T27" fmla="*/ 4 h 71"/>
                  <a:gd name="T28" fmla="*/ 18 w 37"/>
                  <a:gd name="T29" fmla="*/ 0 h 71"/>
                  <a:gd name="T30" fmla="*/ 22 w 37"/>
                  <a:gd name="T31" fmla="*/ 0 h 71"/>
                  <a:gd name="T32" fmla="*/ 29 w 37"/>
                  <a:gd name="T33" fmla="*/ 0 h 71"/>
                  <a:gd name="T34" fmla="*/ 33 w 37"/>
                  <a:gd name="T35" fmla="*/ 5 h 71"/>
                  <a:gd name="T36" fmla="*/ 36 w 37"/>
                  <a:gd name="T37" fmla="*/ 9 h 71"/>
                  <a:gd name="T38" fmla="*/ 30 w 37"/>
                  <a:gd name="T39" fmla="*/ 9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71"/>
                  <a:gd name="T62" fmla="*/ 37 w 37"/>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71">
                    <a:moveTo>
                      <a:pt x="30" y="9"/>
                    </a:moveTo>
                    <a:lnTo>
                      <a:pt x="29" y="5"/>
                    </a:lnTo>
                    <a:lnTo>
                      <a:pt x="24" y="2"/>
                    </a:lnTo>
                    <a:lnTo>
                      <a:pt x="19" y="2"/>
                    </a:lnTo>
                    <a:lnTo>
                      <a:pt x="13" y="7"/>
                    </a:lnTo>
                    <a:lnTo>
                      <a:pt x="8" y="17"/>
                    </a:lnTo>
                    <a:lnTo>
                      <a:pt x="4" y="37"/>
                    </a:lnTo>
                    <a:lnTo>
                      <a:pt x="4" y="55"/>
                    </a:lnTo>
                    <a:lnTo>
                      <a:pt x="2" y="70"/>
                    </a:lnTo>
                    <a:lnTo>
                      <a:pt x="0" y="70"/>
                    </a:lnTo>
                    <a:lnTo>
                      <a:pt x="0" y="49"/>
                    </a:lnTo>
                    <a:lnTo>
                      <a:pt x="2" y="27"/>
                    </a:lnTo>
                    <a:lnTo>
                      <a:pt x="7" y="14"/>
                    </a:lnTo>
                    <a:lnTo>
                      <a:pt x="11" y="4"/>
                    </a:lnTo>
                    <a:lnTo>
                      <a:pt x="18" y="0"/>
                    </a:lnTo>
                    <a:lnTo>
                      <a:pt x="22" y="0"/>
                    </a:lnTo>
                    <a:lnTo>
                      <a:pt x="29" y="0"/>
                    </a:lnTo>
                    <a:lnTo>
                      <a:pt x="33" y="5"/>
                    </a:lnTo>
                    <a:lnTo>
                      <a:pt x="36" y="9"/>
                    </a:lnTo>
                    <a:lnTo>
                      <a:pt x="30" y="9"/>
                    </a:lnTo>
                  </a:path>
                </a:pathLst>
              </a:custGeom>
              <a:solidFill>
                <a:srgbClr val="000000"/>
              </a:solidFill>
              <a:ln w="9525" cap="rnd">
                <a:noFill/>
                <a:round/>
                <a:headEnd/>
                <a:tailEnd/>
              </a:ln>
            </p:spPr>
            <p:txBody>
              <a:bodyPr/>
              <a:lstStyle/>
              <a:p>
                <a:endParaRPr lang="en-US"/>
              </a:p>
            </p:txBody>
          </p:sp>
          <p:sp>
            <p:nvSpPr>
              <p:cNvPr id="6386" name="Freeform 368"/>
              <p:cNvSpPr>
                <a:spLocks/>
              </p:cNvSpPr>
              <p:nvPr/>
            </p:nvSpPr>
            <p:spPr bwMode="auto">
              <a:xfrm>
                <a:off x="2772" y="2723"/>
                <a:ext cx="40" cy="322"/>
              </a:xfrm>
              <a:custGeom>
                <a:avLst/>
                <a:gdLst>
                  <a:gd name="T0" fmla="*/ 0 w 40"/>
                  <a:gd name="T1" fmla="*/ 1 h 322"/>
                  <a:gd name="T2" fmla="*/ 0 w 40"/>
                  <a:gd name="T3" fmla="*/ 26 h 322"/>
                  <a:gd name="T4" fmla="*/ 0 w 40"/>
                  <a:gd name="T5" fmla="*/ 81 h 322"/>
                  <a:gd name="T6" fmla="*/ 5 w 40"/>
                  <a:gd name="T7" fmla="*/ 146 h 322"/>
                  <a:gd name="T8" fmla="*/ 11 w 40"/>
                  <a:gd name="T9" fmla="*/ 200 h 322"/>
                  <a:gd name="T10" fmla="*/ 19 w 40"/>
                  <a:gd name="T11" fmla="*/ 249 h 322"/>
                  <a:gd name="T12" fmla="*/ 29 w 40"/>
                  <a:gd name="T13" fmla="*/ 300 h 322"/>
                  <a:gd name="T14" fmla="*/ 36 w 40"/>
                  <a:gd name="T15" fmla="*/ 321 h 322"/>
                  <a:gd name="T16" fmla="*/ 39 w 40"/>
                  <a:gd name="T17" fmla="*/ 319 h 322"/>
                  <a:gd name="T18" fmla="*/ 29 w 40"/>
                  <a:gd name="T19" fmla="*/ 290 h 322"/>
                  <a:gd name="T20" fmla="*/ 21 w 40"/>
                  <a:gd name="T21" fmla="*/ 252 h 322"/>
                  <a:gd name="T22" fmla="*/ 13 w 40"/>
                  <a:gd name="T23" fmla="*/ 197 h 322"/>
                  <a:gd name="T24" fmla="*/ 8 w 40"/>
                  <a:gd name="T25" fmla="*/ 147 h 322"/>
                  <a:gd name="T26" fmla="*/ 4 w 40"/>
                  <a:gd name="T27" fmla="*/ 82 h 322"/>
                  <a:gd name="T28" fmla="*/ 2 w 40"/>
                  <a:gd name="T29" fmla="*/ 44 h 322"/>
                  <a:gd name="T30" fmla="*/ 2 w 40"/>
                  <a:gd name="T31" fmla="*/ 0 h 322"/>
                  <a:gd name="T32" fmla="*/ 0 w 40"/>
                  <a:gd name="T33" fmla="*/ 1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22"/>
                  <a:gd name="T53" fmla="*/ 40 w 40"/>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22">
                    <a:moveTo>
                      <a:pt x="0" y="1"/>
                    </a:moveTo>
                    <a:lnTo>
                      <a:pt x="0" y="26"/>
                    </a:lnTo>
                    <a:lnTo>
                      <a:pt x="0" y="81"/>
                    </a:lnTo>
                    <a:lnTo>
                      <a:pt x="5" y="146"/>
                    </a:lnTo>
                    <a:lnTo>
                      <a:pt x="11" y="200"/>
                    </a:lnTo>
                    <a:lnTo>
                      <a:pt x="19" y="249"/>
                    </a:lnTo>
                    <a:lnTo>
                      <a:pt x="29" y="300"/>
                    </a:lnTo>
                    <a:lnTo>
                      <a:pt x="36" y="321"/>
                    </a:lnTo>
                    <a:lnTo>
                      <a:pt x="39" y="319"/>
                    </a:lnTo>
                    <a:lnTo>
                      <a:pt x="29" y="290"/>
                    </a:lnTo>
                    <a:lnTo>
                      <a:pt x="21" y="252"/>
                    </a:lnTo>
                    <a:lnTo>
                      <a:pt x="13" y="197"/>
                    </a:lnTo>
                    <a:lnTo>
                      <a:pt x="8" y="147"/>
                    </a:lnTo>
                    <a:lnTo>
                      <a:pt x="4" y="82"/>
                    </a:lnTo>
                    <a:lnTo>
                      <a:pt x="2" y="44"/>
                    </a:lnTo>
                    <a:lnTo>
                      <a:pt x="2" y="0"/>
                    </a:lnTo>
                    <a:lnTo>
                      <a:pt x="0" y="1"/>
                    </a:lnTo>
                  </a:path>
                </a:pathLst>
              </a:custGeom>
              <a:solidFill>
                <a:srgbClr val="000000"/>
              </a:solidFill>
              <a:ln w="9525" cap="rnd">
                <a:noFill/>
                <a:round/>
                <a:headEnd/>
                <a:tailEnd/>
              </a:ln>
            </p:spPr>
            <p:txBody>
              <a:bodyPr/>
              <a:lstStyle/>
              <a:p>
                <a:endParaRPr lang="en-US"/>
              </a:p>
            </p:txBody>
          </p:sp>
          <p:sp>
            <p:nvSpPr>
              <p:cNvPr id="6387" name="Line 369"/>
              <p:cNvSpPr>
                <a:spLocks noChangeShapeType="1"/>
              </p:cNvSpPr>
              <p:nvPr/>
            </p:nvSpPr>
            <p:spPr bwMode="auto">
              <a:xfrm flipV="1">
                <a:off x="2747" y="2721"/>
                <a:ext cx="0" cy="3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88" name="Freeform 370"/>
              <p:cNvSpPr>
                <a:spLocks/>
              </p:cNvSpPr>
              <p:nvPr/>
            </p:nvSpPr>
            <p:spPr bwMode="auto">
              <a:xfrm>
                <a:off x="2747" y="2668"/>
                <a:ext cx="17" cy="47"/>
              </a:xfrm>
              <a:custGeom>
                <a:avLst/>
                <a:gdLst>
                  <a:gd name="T0" fmla="*/ 0 w 17"/>
                  <a:gd name="T1" fmla="*/ 46 h 47"/>
                  <a:gd name="T2" fmla="*/ 0 w 17"/>
                  <a:gd name="T3" fmla="*/ 0 h 47"/>
                  <a:gd name="T4" fmla="*/ 16 w 17"/>
                  <a:gd name="T5" fmla="*/ 0 h 47"/>
                  <a:gd name="T6" fmla="*/ 16 w 17"/>
                  <a:gd name="T7" fmla="*/ 46 h 47"/>
                  <a:gd name="T8" fmla="*/ 0 60000 65536"/>
                  <a:gd name="T9" fmla="*/ 0 60000 65536"/>
                  <a:gd name="T10" fmla="*/ 0 60000 65536"/>
                  <a:gd name="T11" fmla="*/ 0 60000 65536"/>
                  <a:gd name="T12" fmla="*/ 0 w 17"/>
                  <a:gd name="T13" fmla="*/ 0 h 47"/>
                  <a:gd name="T14" fmla="*/ 17 w 17"/>
                  <a:gd name="T15" fmla="*/ 47 h 47"/>
                </a:gdLst>
                <a:ahLst/>
                <a:cxnLst>
                  <a:cxn ang="T8">
                    <a:pos x="T0" y="T1"/>
                  </a:cxn>
                  <a:cxn ang="T9">
                    <a:pos x="T2" y="T3"/>
                  </a:cxn>
                  <a:cxn ang="T10">
                    <a:pos x="T4" y="T5"/>
                  </a:cxn>
                  <a:cxn ang="T11">
                    <a:pos x="T6" y="T7"/>
                  </a:cxn>
                </a:cxnLst>
                <a:rect l="T12" t="T13" r="T14" b="T15"/>
                <a:pathLst>
                  <a:path w="17" h="47">
                    <a:moveTo>
                      <a:pt x="0" y="46"/>
                    </a:moveTo>
                    <a:lnTo>
                      <a:pt x="0" y="0"/>
                    </a:lnTo>
                    <a:lnTo>
                      <a:pt x="16" y="0"/>
                    </a:lnTo>
                    <a:lnTo>
                      <a:pt x="16" y="46"/>
                    </a:lnTo>
                  </a:path>
                </a:pathLst>
              </a:custGeom>
              <a:noFill/>
              <a:ln w="12700" cap="rnd">
                <a:solidFill>
                  <a:srgbClr val="000000"/>
                </a:solidFill>
                <a:round/>
                <a:headEnd type="none" w="sm" len="sm"/>
                <a:tailEnd type="none" w="sm" len="sm"/>
              </a:ln>
            </p:spPr>
            <p:txBody>
              <a:bodyPr/>
              <a:lstStyle/>
              <a:p>
                <a:endParaRPr lang="en-US"/>
              </a:p>
            </p:txBody>
          </p:sp>
          <p:sp>
            <p:nvSpPr>
              <p:cNvPr id="6389" name="Line 371"/>
              <p:cNvSpPr>
                <a:spLocks noChangeShapeType="1"/>
              </p:cNvSpPr>
              <p:nvPr/>
            </p:nvSpPr>
            <p:spPr bwMode="auto">
              <a:xfrm>
                <a:off x="2754" y="2721"/>
                <a:ext cx="0" cy="3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90" name="Freeform 372"/>
              <p:cNvSpPr>
                <a:spLocks/>
              </p:cNvSpPr>
              <p:nvPr/>
            </p:nvSpPr>
            <p:spPr bwMode="auto">
              <a:xfrm>
                <a:off x="2916" y="2713"/>
                <a:ext cx="67" cy="17"/>
              </a:xfrm>
              <a:custGeom>
                <a:avLst/>
                <a:gdLst>
                  <a:gd name="T0" fmla="*/ 66 w 67"/>
                  <a:gd name="T1" fmla="*/ 5 h 17"/>
                  <a:gd name="T2" fmla="*/ 66 w 67"/>
                  <a:gd name="T3" fmla="*/ 5 h 17"/>
                  <a:gd name="T4" fmla="*/ 66 w 67"/>
                  <a:gd name="T5" fmla="*/ 5 h 17"/>
                  <a:gd name="T6" fmla="*/ 63 w 67"/>
                  <a:gd name="T7" fmla="*/ 3 h 17"/>
                  <a:gd name="T8" fmla="*/ 62 w 67"/>
                  <a:gd name="T9" fmla="*/ 3 h 17"/>
                  <a:gd name="T10" fmla="*/ 60 w 67"/>
                  <a:gd name="T11" fmla="*/ 3 h 17"/>
                  <a:gd name="T12" fmla="*/ 59 w 67"/>
                  <a:gd name="T13" fmla="*/ 3 h 17"/>
                  <a:gd name="T14" fmla="*/ 56 w 67"/>
                  <a:gd name="T15" fmla="*/ 0 h 17"/>
                  <a:gd name="T16" fmla="*/ 52 w 67"/>
                  <a:gd name="T17" fmla="*/ 0 h 17"/>
                  <a:gd name="T18" fmla="*/ 51 w 67"/>
                  <a:gd name="T19" fmla="*/ 0 h 17"/>
                  <a:gd name="T20" fmla="*/ 48 w 67"/>
                  <a:gd name="T21" fmla="*/ 0 h 17"/>
                  <a:gd name="T22" fmla="*/ 45 w 67"/>
                  <a:gd name="T23" fmla="*/ 0 h 17"/>
                  <a:gd name="T24" fmla="*/ 42 w 67"/>
                  <a:gd name="T25" fmla="*/ 0 h 17"/>
                  <a:gd name="T26" fmla="*/ 38 w 67"/>
                  <a:gd name="T27" fmla="*/ 0 h 17"/>
                  <a:gd name="T28" fmla="*/ 34 w 67"/>
                  <a:gd name="T29" fmla="*/ 0 h 17"/>
                  <a:gd name="T30" fmla="*/ 31 w 67"/>
                  <a:gd name="T31" fmla="*/ 0 h 17"/>
                  <a:gd name="T32" fmla="*/ 27 w 67"/>
                  <a:gd name="T33" fmla="*/ 0 h 17"/>
                  <a:gd name="T34" fmla="*/ 25 w 67"/>
                  <a:gd name="T35" fmla="*/ 0 h 17"/>
                  <a:gd name="T36" fmla="*/ 20 w 67"/>
                  <a:gd name="T37" fmla="*/ 0 h 17"/>
                  <a:gd name="T38" fmla="*/ 16 w 67"/>
                  <a:gd name="T39" fmla="*/ 0 h 17"/>
                  <a:gd name="T40" fmla="*/ 13 w 67"/>
                  <a:gd name="T41" fmla="*/ 0 h 17"/>
                  <a:gd name="T42" fmla="*/ 12 w 67"/>
                  <a:gd name="T43" fmla="*/ 0 h 17"/>
                  <a:gd name="T44" fmla="*/ 9 w 67"/>
                  <a:gd name="T45" fmla="*/ 0 h 17"/>
                  <a:gd name="T46" fmla="*/ 6 w 67"/>
                  <a:gd name="T47" fmla="*/ 3 h 17"/>
                  <a:gd name="T48" fmla="*/ 4 w 67"/>
                  <a:gd name="T49" fmla="*/ 3 h 17"/>
                  <a:gd name="T50" fmla="*/ 2 w 67"/>
                  <a:gd name="T51" fmla="*/ 3 h 17"/>
                  <a:gd name="T52" fmla="*/ 1 w 67"/>
                  <a:gd name="T53" fmla="*/ 3 h 17"/>
                  <a:gd name="T54" fmla="*/ 1 w 67"/>
                  <a:gd name="T55" fmla="*/ 5 h 17"/>
                  <a:gd name="T56" fmla="*/ 0 w 67"/>
                  <a:gd name="T57" fmla="*/ 5 h 17"/>
                  <a:gd name="T58" fmla="*/ 0 w 67"/>
                  <a:gd name="T59" fmla="*/ 5 h 17"/>
                  <a:gd name="T60" fmla="*/ 0 w 67"/>
                  <a:gd name="T61" fmla="*/ 5 h 17"/>
                  <a:gd name="T62" fmla="*/ 0 w 67"/>
                  <a:gd name="T63" fmla="*/ 9 h 17"/>
                  <a:gd name="T64" fmla="*/ 1 w 67"/>
                  <a:gd name="T65" fmla="*/ 9 h 17"/>
                  <a:gd name="T66" fmla="*/ 2 w 67"/>
                  <a:gd name="T67" fmla="*/ 9 h 17"/>
                  <a:gd name="T68" fmla="*/ 4 w 67"/>
                  <a:gd name="T69" fmla="*/ 11 h 17"/>
                  <a:gd name="T70" fmla="*/ 6 w 67"/>
                  <a:gd name="T71" fmla="*/ 11 h 17"/>
                  <a:gd name="T72" fmla="*/ 7 w 67"/>
                  <a:gd name="T73" fmla="*/ 11 h 17"/>
                  <a:gd name="T74" fmla="*/ 10 w 67"/>
                  <a:gd name="T75" fmla="*/ 11 h 17"/>
                  <a:gd name="T76" fmla="*/ 13 w 67"/>
                  <a:gd name="T77" fmla="*/ 11 h 17"/>
                  <a:gd name="T78" fmla="*/ 16 w 67"/>
                  <a:gd name="T79" fmla="*/ 11 h 17"/>
                  <a:gd name="T80" fmla="*/ 20 w 67"/>
                  <a:gd name="T81" fmla="*/ 16 h 17"/>
                  <a:gd name="T82" fmla="*/ 23 w 67"/>
                  <a:gd name="T83" fmla="*/ 16 h 17"/>
                  <a:gd name="T84" fmla="*/ 26 w 67"/>
                  <a:gd name="T85" fmla="*/ 16 h 17"/>
                  <a:gd name="T86" fmla="*/ 29 w 67"/>
                  <a:gd name="T87" fmla="*/ 16 h 17"/>
                  <a:gd name="T88" fmla="*/ 34 w 67"/>
                  <a:gd name="T89" fmla="*/ 16 h 17"/>
                  <a:gd name="T90" fmla="*/ 37 w 67"/>
                  <a:gd name="T91" fmla="*/ 16 h 17"/>
                  <a:gd name="T92" fmla="*/ 40 w 67"/>
                  <a:gd name="T93" fmla="*/ 16 h 17"/>
                  <a:gd name="T94" fmla="*/ 43 w 67"/>
                  <a:gd name="T95" fmla="*/ 16 h 17"/>
                  <a:gd name="T96" fmla="*/ 46 w 67"/>
                  <a:gd name="T97" fmla="*/ 16 h 17"/>
                  <a:gd name="T98" fmla="*/ 50 w 67"/>
                  <a:gd name="T99" fmla="*/ 11 h 17"/>
                  <a:gd name="T100" fmla="*/ 52 w 67"/>
                  <a:gd name="T101" fmla="*/ 11 h 17"/>
                  <a:gd name="T102" fmla="*/ 56 w 67"/>
                  <a:gd name="T103" fmla="*/ 11 h 17"/>
                  <a:gd name="T104" fmla="*/ 58 w 67"/>
                  <a:gd name="T105" fmla="*/ 11 h 17"/>
                  <a:gd name="T106" fmla="*/ 59 w 67"/>
                  <a:gd name="T107" fmla="*/ 11 h 17"/>
                  <a:gd name="T108" fmla="*/ 62 w 67"/>
                  <a:gd name="T109" fmla="*/ 9 h 17"/>
                  <a:gd name="T110" fmla="*/ 62 w 67"/>
                  <a:gd name="T111" fmla="*/ 9 h 17"/>
                  <a:gd name="T112" fmla="*/ 63 w 67"/>
                  <a:gd name="T113" fmla="*/ 9 h 17"/>
                  <a:gd name="T114" fmla="*/ 66 w 67"/>
                  <a:gd name="T115" fmla="*/ 9 h 17"/>
                  <a:gd name="T116" fmla="*/ 66 w 67"/>
                  <a:gd name="T117" fmla="*/ 5 h 17"/>
                  <a:gd name="T118" fmla="*/ 66 w 67"/>
                  <a:gd name="T119" fmla="*/ 5 h 17"/>
                  <a:gd name="T120" fmla="*/ 66 w 67"/>
                  <a:gd name="T121" fmla="*/ 5 h 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
                  <a:gd name="T184" fmla="*/ 0 h 17"/>
                  <a:gd name="T185" fmla="*/ 67 w 67"/>
                  <a:gd name="T186" fmla="*/ 17 h 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 h="17">
                    <a:moveTo>
                      <a:pt x="66" y="5"/>
                    </a:moveTo>
                    <a:lnTo>
                      <a:pt x="66" y="5"/>
                    </a:lnTo>
                    <a:lnTo>
                      <a:pt x="63" y="3"/>
                    </a:lnTo>
                    <a:lnTo>
                      <a:pt x="62" y="3"/>
                    </a:lnTo>
                    <a:lnTo>
                      <a:pt x="60" y="3"/>
                    </a:lnTo>
                    <a:lnTo>
                      <a:pt x="59" y="3"/>
                    </a:lnTo>
                    <a:lnTo>
                      <a:pt x="56" y="0"/>
                    </a:lnTo>
                    <a:lnTo>
                      <a:pt x="52" y="0"/>
                    </a:lnTo>
                    <a:lnTo>
                      <a:pt x="51" y="0"/>
                    </a:lnTo>
                    <a:lnTo>
                      <a:pt x="48" y="0"/>
                    </a:lnTo>
                    <a:lnTo>
                      <a:pt x="45" y="0"/>
                    </a:lnTo>
                    <a:lnTo>
                      <a:pt x="42" y="0"/>
                    </a:lnTo>
                    <a:lnTo>
                      <a:pt x="38" y="0"/>
                    </a:lnTo>
                    <a:lnTo>
                      <a:pt x="34" y="0"/>
                    </a:lnTo>
                    <a:lnTo>
                      <a:pt x="31" y="0"/>
                    </a:lnTo>
                    <a:lnTo>
                      <a:pt x="27" y="0"/>
                    </a:lnTo>
                    <a:lnTo>
                      <a:pt x="25" y="0"/>
                    </a:lnTo>
                    <a:lnTo>
                      <a:pt x="20" y="0"/>
                    </a:lnTo>
                    <a:lnTo>
                      <a:pt x="16" y="0"/>
                    </a:lnTo>
                    <a:lnTo>
                      <a:pt x="13" y="0"/>
                    </a:lnTo>
                    <a:lnTo>
                      <a:pt x="12" y="0"/>
                    </a:lnTo>
                    <a:lnTo>
                      <a:pt x="9" y="0"/>
                    </a:lnTo>
                    <a:lnTo>
                      <a:pt x="6" y="3"/>
                    </a:lnTo>
                    <a:lnTo>
                      <a:pt x="4" y="3"/>
                    </a:lnTo>
                    <a:lnTo>
                      <a:pt x="2" y="3"/>
                    </a:lnTo>
                    <a:lnTo>
                      <a:pt x="1" y="3"/>
                    </a:lnTo>
                    <a:lnTo>
                      <a:pt x="1" y="5"/>
                    </a:lnTo>
                    <a:lnTo>
                      <a:pt x="0" y="5"/>
                    </a:lnTo>
                    <a:lnTo>
                      <a:pt x="0" y="9"/>
                    </a:lnTo>
                    <a:lnTo>
                      <a:pt x="1" y="9"/>
                    </a:lnTo>
                    <a:lnTo>
                      <a:pt x="2" y="9"/>
                    </a:lnTo>
                    <a:lnTo>
                      <a:pt x="4" y="11"/>
                    </a:lnTo>
                    <a:lnTo>
                      <a:pt x="6" y="11"/>
                    </a:lnTo>
                    <a:lnTo>
                      <a:pt x="7" y="11"/>
                    </a:lnTo>
                    <a:lnTo>
                      <a:pt x="10" y="11"/>
                    </a:lnTo>
                    <a:lnTo>
                      <a:pt x="13" y="11"/>
                    </a:lnTo>
                    <a:lnTo>
                      <a:pt x="16" y="11"/>
                    </a:lnTo>
                    <a:lnTo>
                      <a:pt x="20" y="16"/>
                    </a:lnTo>
                    <a:lnTo>
                      <a:pt x="23" y="16"/>
                    </a:lnTo>
                    <a:lnTo>
                      <a:pt x="26" y="16"/>
                    </a:lnTo>
                    <a:lnTo>
                      <a:pt x="29" y="16"/>
                    </a:lnTo>
                    <a:lnTo>
                      <a:pt x="34" y="16"/>
                    </a:lnTo>
                    <a:lnTo>
                      <a:pt x="37" y="16"/>
                    </a:lnTo>
                    <a:lnTo>
                      <a:pt x="40" y="16"/>
                    </a:lnTo>
                    <a:lnTo>
                      <a:pt x="43" y="16"/>
                    </a:lnTo>
                    <a:lnTo>
                      <a:pt x="46" y="16"/>
                    </a:lnTo>
                    <a:lnTo>
                      <a:pt x="50" y="11"/>
                    </a:lnTo>
                    <a:lnTo>
                      <a:pt x="52" y="11"/>
                    </a:lnTo>
                    <a:lnTo>
                      <a:pt x="56" y="11"/>
                    </a:lnTo>
                    <a:lnTo>
                      <a:pt x="58" y="11"/>
                    </a:lnTo>
                    <a:lnTo>
                      <a:pt x="59" y="11"/>
                    </a:lnTo>
                    <a:lnTo>
                      <a:pt x="62" y="9"/>
                    </a:lnTo>
                    <a:lnTo>
                      <a:pt x="63" y="9"/>
                    </a:lnTo>
                    <a:lnTo>
                      <a:pt x="66" y="9"/>
                    </a:lnTo>
                    <a:lnTo>
                      <a:pt x="66" y="5"/>
                    </a:lnTo>
                  </a:path>
                </a:pathLst>
              </a:custGeom>
              <a:noFill/>
              <a:ln w="12700" cap="rnd">
                <a:solidFill>
                  <a:srgbClr val="000000"/>
                </a:solidFill>
                <a:round/>
                <a:headEnd/>
                <a:tailEnd/>
              </a:ln>
            </p:spPr>
            <p:txBody>
              <a:bodyPr/>
              <a:lstStyle/>
              <a:p>
                <a:endParaRPr lang="en-US"/>
              </a:p>
            </p:txBody>
          </p:sp>
          <p:sp>
            <p:nvSpPr>
              <p:cNvPr id="6391" name="Freeform 373"/>
              <p:cNvSpPr>
                <a:spLocks/>
              </p:cNvSpPr>
              <p:nvPr/>
            </p:nvSpPr>
            <p:spPr bwMode="auto">
              <a:xfrm>
                <a:off x="2922" y="2761"/>
                <a:ext cx="59" cy="17"/>
              </a:xfrm>
              <a:custGeom>
                <a:avLst/>
                <a:gdLst>
                  <a:gd name="T0" fmla="*/ 58 w 59"/>
                  <a:gd name="T1" fmla="*/ 16 h 17"/>
                  <a:gd name="T2" fmla="*/ 55 w 59"/>
                  <a:gd name="T3" fmla="*/ 10 h 17"/>
                  <a:gd name="T4" fmla="*/ 54 w 59"/>
                  <a:gd name="T5" fmla="*/ 10 h 17"/>
                  <a:gd name="T6" fmla="*/ 51 w 59"/>
                  <a:gd name="T7" fmla="*/ 5 h 17"/>
                  <a:gd name="T8" fmla="*/ 50 w 59"/>
                  <a:gd name="T9" fmla="*/ 5 h 17"/>
                  <a:gd name="T10" fmla="*/ 46 w 59"/>
                  <a:gd name="T11" fmla="*/ 3 h 17"/>
                  <a:gd name="T12" fmla="*/ 43 w 59"/>
                  <a:gd name="T13" fmla="*/ 3 h 17"/>
                  <a:gd name="T14" fmla="*/ 40 w 59"/>
                  <a:gd name="T15" fmla="*/ 3 h 17"/>
                  <a:gd name="T16" fmla="*/ 37 w 59"/>
                  <a:gd name="T17" fmla="*/ 0 h 17"/>
                  <a:gd name="T18" fmla="*/ 33 w 59"/>
                  <a:gd name="T19" fmla="*/ 0 h 17"/>
                  <a:gd name="T20" fmla="*/ 29 w 59"/>
                  <a:gd name="T21" fmla="*/ 0 h 17"/>
                  <a:gd name="T22" fmla="*/ 26 w 59"/>
                  <a:gd name="T23" fmla="*/ 0 h 17"/>
                  <a:gd name="T24" fmla="*/ 22 w 59"/>
                  <a:gd name="T25" fmla="*/ 0 h 17"/>
                  <a:gd name="T26" fmla="*/ 19 w 59"/>
                  <a:gd name="T27" fmla="*/ 0 h 17"/>
                  <a:gd name="T28" fmla="*/ 16 w 59"/>
                  <a:gd name="T29" fmla="*/ 3 h 17"/>
                  <a:gd name="T30" fmla="*/ 13 w 59"/>
                  <a:gd name="T31" fmla="*/ 3 h 17"/>
                  <a:gd name="T32" fmla="*/ 10 w 59"/>
                  <a:gd name="T33" fmla="*/ 3 h 17"/>
                  <a:gd name="T34" fmla="*/ 7 w 59"/>
                  <a:gd name="T35" fmla="*/ 5 h 17"/>
                  <a:gd name="T36" fmla="*/ 4 w 59"/>
                  <a:gd name="T37" fmla="*/ 5 h 17"/>
                  <a:gd name="T38" fmla="*/ 1 w 59"/>
                  <a:gd name="T39" fmla="*/ 5 h 17"/>
                  <a:gd name="T40" fmla="*/ 0 w 59"/>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7"/>
                  <a:gd name="T65" fmla="*/ 59 w 5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7">
                    <a:moveTo>
                      <a:pt x="58" y="16"/>
                    </a:moveTo>
                    <a:lnTo>
                      <a:pt x="55" y="10"/>
                    </a:lnTo>
                    <a:lnTo>
                      <a:pt x="54" y="10"/>
                    </a:lnTo>
                    <a:lnTo>
                      <a:pt x="51" y="5"/>
                    </a:lnTo>
                    <a:lnTo>
                      <a:pt x="50" y="5"/>
                    </a:lnTo>
                    <a:lnTo>
                      <a:pt x="46" y="3"/>
                    </a:lnTo>
                    <a:lnTo>
                      <a:pt x="43" y="3"/>
                    </a:lnTo>
                    <a:lnTo>
                      <a:pt x="40" y="3"/>
                    </a:lnTo>
                    <a:lnTo>
                      <a:pt x="37" y="0"/>
                    </a:lnTo>
                    <a:lnTo>
                      <a:pt x="33" y="0"/>
                    </a:lnTo>
                    <a:lnTo>
                      <a:pt x="29" y="0"/>
                    </a:lnTo>
                    <a:lnTo>
                      <a:pt x="26" y="0"/>
                    </a:lnTo>
                    <a:lnTo>
                      <a:pt x="22" y="0"/>
                    </a:lnTo>
                    <a:lnTo>
                      <a:pt x="19" y="0"/>
                    </a:lnTo>
                    <a:lnTo>
                      <a:pt x="16" y="3"/>
                    </a:lnTo>
                    <a:lnTo>
                      <a:pt x="13" y="3"/>
                    </a:lnTo>
                    <a:lnTo>
                      <a:pt x="10" y="3"/>
                    </a:lnTo>
                    <a:lnTo>
                      <a:pt x="7" y="5"/>
                    </a:lnTo>
                    <a:lnTo>
                      <a:pt x="4" y="5"/>
                    </a:lnTo>
                    <a:lnTo>
                      <a:pt x="1" y="5"/>
                    </a:lnTo>
                    <a:lnTo>
                      <a:pt x="0" y="10"/>
                    </a:lnTo>
                  </a:path>
                </a:pathLst>
              </a:custGeom>
              <a:noFill/>
              <a:ln w="12700" cap="rnd">
                <a:solidFill>
                  <a:srgbClr val="000000"/>
                </a:solidFill>
                <a:round/>
                <a:headEnd type="none" w="sm" len="sm"/>
                <a:tailEnd type="none" w="sm" len="sm"/>
              </a:ln>
            </p:spPr>
            <p:txBody>
              <a:bodyPr/>
              <a:lstStyle/>
              <a:p>
                <a:endParaRPr lang="en-US"/>
              </a:p>
            </p:txBody>
          </p:sp>
          <p:sp>
            <p:nvSpPr>
              <p:cNvPr id="6392" name="Freeform 374"/>
              <p:cNvSpPr>
                <a:spLocks/>
              </p:cNvSpPr>
              <p:nvPr/>
            </p:nvSpPr>
            <p:spPr bwMode="auto">
              <a:xfrm>
                <a:off x="2916" y="2674"/>
                <a:ext cx="67" cy="105"/>
              </a:xfrm>
              <a:custGeom>
                <a:avLst/>
                <a:gdLst>
                  <a:gd name="T0" fmla="*/ 0 w 67"/>
                  <a:gd name="T1" fmla="*/ 96 h 105"/>
                  <a:gd name="T2" fmla="*/ 0 w 67"/>
                  <a:gd name="T3" fmla="*/ 96 h 105"/>
                  <a:gd name="T4" fmla="*/ 1 w 67"/>
                  <a:gd name="T5" fmla="*/ 98 h 105"/>
                  <a:gd name="T6" fmla="*/ 2 w 67"/>
                  <a:gd name="T7" fmla="*/ 99 h 105"/>
                  <a:gd name="T8" fmla="*/ 4 w 67"/>
                  <a:gd name="T9" fmla="*/ 99 h 105"/>
                  <a:gd name="T10" fmla="*/ 6 w 67"/>
                  <a:gd name="T11" fmla="*/ 101 h 105"/>
                  <a:gd name="T12" fmla="*/ 7 w 67"/>
                  <a:gd name="T13" fmla="*/ 101 h 105"/>
                  <a:gd name="T14" fmla="*/ 10 w 67"/>
                  <a:gd name="T15" fmla="*/ 102 h 105"/>
                  <a:gd name="T16" fmla="*/ 13 w 67"/>
                  <a:gd name="T17" fmla="*/ 102 h 105"/>
                  <a:gd name="T18" fmla="*/ 16 w 67"/>
                  <a:gd name="T19" fmla="*/ 102 h 105"/>
                  <a:gd name="T20" fmla="*/ 20 w 67"/>
                  <a:gd name="T21" fmla="*/ 104 h 105"/>
                  <a:gd name="T22" fmla="*/ 23 w 67"/>
                  <a:gd name="T23" fmla="*/ 104 h 105"/>
                  <a:gd name="T24" fmla="*/ 26 w 67"/>
                  <a:gd name="T25" fmla="*/ 104 h 105"/>
                  <a:gd name="T26" fmla="*/ 29 w 67"/>
                  <a:gd name="T27" fmla="*/ 104 h 105"/>
                  <a:gd name="T28" fmla="*/ 34 w 67"/>
                  <a:gd name="T29" fmla="*/ 104 h 105"/>
                  <a:gd name="T30" fmla="*/ 37 w 67"/>
                  <a:gd name="T31" fmla="*/ 104 h 105"/>
                  <a:gd name="T32" fmla="*/ 40 w 67"/>
                  <a:gd name="T33" fmla="*/ 104 h 105"/>
                  <a:gd name="T34" fmla="*/ 43 w 67"/>
                  <a:gd name="T35" fmla="*/ 104 h 105"/>
                  <a:gd name="T36" fmla="*/ 46 w 67"/>
                  <a:gd name="T37" fmla="*/ 104 h 105"/>
                  <a:gd name="T38" fmla="*/ 50 w 67"/>
                  <a:gd name="T39" fmla="*/ 102 h 105"/>
                  <a:gd name="T40" fmla="*/ 52 w 67"/>
                  <a:gd name="T41" fmla="*/ 102 h 105"/>
                  <a:gd name="T42" fmla="*/ 56 w 67"/>
                  <a:gd name="T43" fmla="*/ 102 h 105"/>
                  <a:gd name="T44" fmla="*/ 58 w 67"/>
                  <a:gd name="T45" fmla="*/ 101 h 105"/>
                  <a:gd name="T46" fmla="*/ 59 w 67"/>
                  <a:gd name="T47" fmla="*/ 101 h 105"/>
                  <a:gd name="T48" fmla="*/ 62 w 67"/>
                  <a:gd name="T49" fmla="*/ 99 h 105"/>
                  <a:gd name="T50" fmla="*/ 62 w 67"/>
                  <a:gd name="T51" fmla="*/ 98 h 105"/>
                  <a:gd name="T52" fmla="*/ 63 w 67"/>
                  <a:gd name="T53" fmla="*/ 98 h 105"/>
                  <a:gd name="T54" fmla="*/ 66 w 67"/>
                  <a:gd name="T55" fmla="*/ 96 h 105"/>
                  <a:gd name="T56" fmla="*/ 66 w 67"/>
                  <a:gd name="T57" fmla="*/ 96 h 105"/>
                  <a:gd name="T58" fmla="*/ 66 w 67"/>
                  <a:gd name="T59" fmla="*/ 96 h 105"/>
                  <a:gd name="T60" fmla="*/ 66 w 67"/>
                  <a:gd name="T61" fmla="*/ 19 h 105"/>
                  <a:gd name="T62" fmla="*/ 66 w 67"/>
                  <a:gd name="T63" fmla="*/ 17 h 105"/>
                  <a:gd name="T64" fmla="*/ 66 w 67"/>
                  <a:gd name="T65" fmla="*/ 16 h 105"/>
                  <a:gd name="T66" fmla="*/ 63 w 67"/>
                  <a:gd name="T67" fmla="*/ 12 h 105"/>
                  <a:gd name="T68" fmla="*/ 62 w 67"/>
                  <a:gd name="T69" fmla="*/ 11 h 105"/>
                  <a:gd name="T70" fmla="*/ 60 w 67"/>
                  <a:gd name="T71" fmla="*/ 9 h 105"/>
                  <a:gd name="T72" fmla="*/ 59 w 67"/>
                  <a:gd name="T73" fmla="*/ 7 h 105"/>
                  <a:gd name="T74" fmla="*/ 56 w 67"/>
                  <a:gd name="T75" fmla="*/ 6 h 105"/>
                  <a:gd name="T76" fmla="*/ 52 w 67"/>
                  <a:gd name="T77" fmla="*/ 4 h 105"/>
                  <a:gd name="T78" fmla="*/ 51 w 67"/>
                  <a:gd name="T79" fmla="*/ 2 h 105"/>
                  <a:gd name="T80" fmla="*/ 48 w 67"/>
                  <a:gd name="T81" fmla="*/ 2 h 105"/>
                  <a:gd name="T82" fmla="*/ 45 w 67"/>
                  <a:gd name="T83" fmla="*/ 1 h 105"/>
                  <a:gd name="T84" fmla="*/ 42 w 67"/>
                  <a:gd name="T85" fmla="*/ 0 h 105"/>
                  <a:gd name="T86" fmla="*/ 38 w 67"/>
                  <a:gd name="T87" fmla="*/ 0 h 105"/>
                  <a:gd name="T88" fmla="*/ 34 w 67"/>
                  <a:gd name="T89" fmla="*/ 0 h 105"/>
                  <a:gd name="T90" fmla="*/ 31 w 67"/>
                  <a:gd name="T91" fmla="*/ 0 h 105"/>
                  <a:gd name="T92" fmla="*/ 27 w 67"/>
                  <a:gd name="T93" fmla="*/ 0 h 105"/>
                  <a:gd name="T94" fmla="*/ 25 w 67"/>
                  <a:gd name="T95" fmla="*/ 0 h 105"/>
                  <a:gd name="T96" fmla="*/ 20 w 67"/>
                  <a:gd name="T97" fmla="*/ 1 h 105"/>
                  <a:gd name="T98" fmla="*/ 16 w 67"/>
                  <a:gd name="T99" fmla="*/ 2 h 105"/>
                  <a:gd name="T100" fmla="*/ 13 w 67"/>
                  <a:gd name="T101" fmla="*/ 2 h 105"/>
                  <a:gd name="T102" fmla="*/ 12 w 67"/>
                  <a:gd name="T103" fmla="*/ 4 h 105"/>
                  <a:gd name="T104" fmla="*/ 9 w 67"/>
                  <a:gd name="T105" fmla="*/ 6 h 105"/>
                  <a:gd name="T106" fmla="*/ 6 w 67"/>
                  <a:gd name="T107" fmla="*/ 7 h 105"/>
                  <a:gd name="T108" fmla="*/ 4 w 67"/>
                  <a:gd name="T109" fmla="*/ 8 h 105"/>
                  <a:gd name="T110" fmla="*/ 2 w 67"/>
                  <a:gd name="T111" fmla="*/ 11 h 105"/>
                  <a:gd name="T112" fmla="*/ 1 w 67"/>
                  <a:gd name="T113" fmla="*/ 12 h 105"/>
                  <a:gd name="T114" fmla="*/ 1 w 67"/>
                  <a:gd name="T115" fmla="*/ 16 h 105"/>
                  <a:gd name="T116" fmla="*/ 0 w 67"/>
                  <a:gd name="T117" fmla="*/ 17 h 105"/>
                  <a:gd name="T118" fmla="*/ 0 w 67"/>
                  <a:gd name="T119" fmla="*/ 19 h 105"/>
                  <a:gd name="T120" fmla="*/ 0 w 67"/>
                  <a:gd name="T121" fmla="*/ 96 h 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
                  <a:gd name="T184" fmla="*/ 0 h 105"/>
                  <a:gd name="T185" fmla="*/ 67 w 67"/>
                  <a:gd name="T186" fmla="*/ 105 h 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 h="105">
                    <a:moveTo>
                      <a:pt x="0" y="96"/>
                    </a:moveTo>
                    <a:lnTo>
                      <a:pt x="0" y="96"/>
                    </a:lnTo>
                    <a:lnTo>
                      <a:pt x="1" y="98"/>
                    </a:lnTo>
                    <a:lnTo>
                      <a:pt x="2" y="99"/>
                    </a:lnTo>
                    <a:lnTo>
                      <a:pt x="4" y="99"/>
                    </a:lnTo>
                    <a:lnTo>
                      <a:pt x="6" y="101"/>
                    </a:lnTo>
                    <a:lnTo>
                      <a:pt x="7" y="101"/>
                    </a:lnTo>
                    <a:lnTo>
                      <a:pt x="10" y="102"/>
                    </a:lnTo>
                    <a:lnTo>
                      <a:pt x="13" y="102"/>
                    </a:lnTo>
                    <a:lnTo>
                      <a:pt x="16" y="102"/>
                    </a:lnTo>
                    <a:lnTo>
                      <a:pt x="20" y="104"/>
                    </a:lnTo>
                    <a:lnTo>
                      <a:pt x="23" y="104"/>
                    </a:lnTo>
                    <a:lnTo>
                      <a:pt x="26" y="104"/>
                    </a:lnTo>
                    <a:lnTo>
                      <a:pt x="29" y="104"/>
                    </a:lnTo>
                    <a:lnTo>
                      <a:pt x="34" y="104"/>
                    </a:lnTo>
                    <a:lnTo>
                      <a:pt x="37" y="104"/>
                    </a:lnTo>
                    <a:lnTo>
                      <a:pt x="40" y="104"/>
                    </a:lnTo>
                    <a:lnTo>
                      <a:pt x="43" y="104"/>
                    </a:lnTo>
                    <a:lnTo>
                      <a:pt x="46" y="104"/>
                    </a:lnTo>
                    <a:lnTo>
                      <a:pt x="50" y="102"/>
                    </a:lnTo>
                    <a:lnTo>
                      <a:pt x="52" y="102"/>
                    </a:lnTo>
                    <a:lnTo>
                      <a:pt x="56" y="102"/>
                    </a:lnTo>
                    <a:lnTo>
                      <a:pt x="58" y="101"/>
                    </a:lnTo>
                    <a:lnTo>
                      <a:pt x="59" y="101"/>
                    </a:lnTo>
                    <a:lnTo>
                      <a:pt x="62" y="99"/>
                    </a:lnTo>
                    <a:lnTo>
                      <a:pt x="62" y="98"/>
                    </a:lnTo>
                    <a:lnTo>
                      <a:pt x="63" y="98"/>
                    </a:lnTo>
                    <a:lnTo>
                      <a:pt x="66" y="96"/>
                    </a:lnTo>
                    <a:lnTo>
                      <a:pt x="66" y="19"/>
                    </a:lnTo>
                    <a:lnTo>
                      <a:pt x="66" y="17"/>
                    </a:lnTo>
                    <a:lnTo>
                      <a:pt x="66" y="16"/>
                    </a:lnTo>
                    <a:lnTo>
                      <a:pt x="63" y="12"/>
                    </a:lnTo>
                    <a:lnTo>
                      <a:pt x="62" y="11"/>
                    </a:lnTo>
                    <a:lnTo>
                      <a:pt x="60" y="9"/>
                    </a:lnTo>
                    <a:lnTo>
                      <a:pt x="59" y="7"/>
                    </a:lnTo>
                    <a:lnTo>
                      <a:pt x="56" y="6"/>
                    </a:lnTo>
                    <a:lnTo>
                      <a:pt x="52" y="4"/>
                    </a:lnTo>
                    <a:lnTo>
                      <a:pt x="51" y="2"/>
                    </a:lnTo>
                    <a:lnTo>
                      <a:pt x="48" y="2"/>
                    </a:lnTo>
                    <a:lnTo>
                      <a:pt x="45" y="1"/>
                    </a:lnTo>
                    <a:lnTo>
                      <a:pt x="42" y="0"/>
                    </a:lnTo>
                    <a:lnTo>
                      <a:pt x="38" y="0"/>
                    </a:lnTo>
                    <a:lnTo>
                      <a:pt x="34" y="0"/>
                    </a:lnTo>
                    <a:lnTo>
                      <a:pt x="31" y="0"/>
                    </a:lnTo>
                    <a:lnTo>
                      <a:pt x="27" y="0"/>
                    </a:lnTo>
                    <a:lnTo>
                      <a:pt x="25" y="0"/>
                    </a:lnTo>
                    <a:lnTo>
                      <a:pt x="20" y="1"/>
                    </a:lnTo>
                    <a:lnTo>
                      <a:pt x="16" y="2"/>
                    </a:lnTo>
                    <a:lnTo>
                      <a:pt x="13" y="2"/>
                    </a:lnTo>
                    <a:lnTo>
                      <a:pt x="12" y="4"/>
                    </a:lnTo>
                    <a:lnTo>
                      <a:pt x="9" y="6"/>
                    </a:lnTo>
                    <a:lnTo>
                      <a:pt x="6" y="7"/>
                    </a:lnTo>
                    <a:lnTo>
                      <a:pt x="4" y="8"/>
                    </a:lnTo>
                    <a:lnTo>
                      <a:pt x="2" y="11"/>
                    </a:lnTo>
                    <a:lnTo>
                      <a:pt x="1" y="12"/>
                    </a:lnTo>
                    <a:lnTo>
                      <a:pt x="1" y="16"/>
                    </a:lnTo>
                    <a:lnTo>
                      <a:pt x="0" y="17"/>
                    </a:lnTo>
                    <a:lnTo>
                      <a:pt x="0" y="19"/>
                    </a:lnTo>
                    <a:lnTo>
                      <a:pt x="0" y="96"/>
                    </a:lnTo>
                  </a:path>
                </a:pathLst>
              </a:custGeom>
              <a:noFill/>
              <a:ln w="12700" cap="rnd">
                <a:solidFill>
                  <a:srgbClr val="000000"/>
                </a:solidFill>
                <a:round/>
                <a:headEnd/>
                <a:tailEnd/>
              </a:ln>
            </p:spPr>
            <p:txBody>
              <a:bodyPr/>
              <a:lstStyle/>
              <a:p>
                <a:endParaRPr lang="en-US"/>
              </a:p>
            </p:txBody>
          </p:sp>
          <p:sp>
            <p:nvSpPr>
              <p:cNvPr id="6393" name="Freeform 375"/>
              <p:cNvSpPr>
                <a:spLocks/>
              </p:cNvSpPr>
              <p:nvPr/>
            </p:nvSpPr>
            <p:spPr bwMode="auto">
              <a:xfrm>
                <a:off x="2926" y="2720"/>
                <a:ext cx="17" cy="53"/>
              </a:xfrm>
              <a:custGeom>
                <a:avLst/>
                <a:gdLst>
                  <a:gd name="T0" fmla="*/ 16 w 17"/>
                  <a:gd name="T1" fmla="*/ 0 h 53"/>
                  <a:gd name="T2" fmla="*/ 16 w 17"/>
                  <a:gd name="T3" fmla="*/ 52 h 53"/>
                  <a:gd name="T4" fmla="*/ 3 w 17"/>
                  <a:gd name="T5" fmla="*/ 52 h 53"/>
                  <a:gd name="T6" fmla="*/ 0 w 17"/>
                  <a:gd name="T7" fmla="*/ 50 h 53"/>
                  <a:gd name="T8" fmla="*/ 0 w 17"/>
                  <a:gd name="T9" fmla="*/ 0 h 53"/>
                  <a:gd name="T10" fmla="*/ 0 w 17"/>
                  <a:gd name="T11" fmla="*/ 0 h 53"/>
                  <a:gd name="T12" fmla="*/ 16 w 17"/>
                  <a:gd name="T13" fmla="*/ 0 h 53"/>
                  <a:gd name="T14" fmla="*/ 0 60000 65536"/>
                  <a:gd name="T15" fmla="*/ 0 60000 65536"/>
                  <a:gd name="T16" fmla="*/ 0 60000 65536"/>
                  <a:gd name="T17" fmla="*/ 0 60000 65536"/>
                  <a:gd name="T18" fmla="*/ 0 60000 65536"/>
                  <a:gd name="T19" fmla="*/ 0 60000 65536"/>
                  <a:gd name="T20" fmla="*/ 0 60000 65536"/>
                  <a:gd name="T21" fmla="*/ 0 w 17"/>
                  <a:gd name="T22" fmla="*/ 0 h 53"/>
                  <a:gd name="T23" fmla="*/ 17 w 17"/>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53">
                    <a:moveTo>
                      <a:pt x="16" y="0"/>
                    </a:moveTo>
                    <a:lnTo>
                      <a:pt x="16" y="52"/>
                    </a:lnTo>
                    <a:lnTo>
                      <a:pt x="3" y="52"/>
                    </a:lnTo>
                    <a:lnTo>
                      <a:pt x="0" y="50"/>
                    </a:lnTo>
                    <a:lnTo>
                      <a:pt x="0" y="0"/>
                    </a:lnTo>
                    <a:lnTo>
                      <a:pt x="16" y="0"/>
                    </a:lnTo>
                  </a:path>
                </a:pathLst>
              </a:custGeom>
              <a:solidFill>
                <a:srgbClr val="000000"/>
              </a:solidFill>
              <a:ln w="9525" cap="rnd">
                <a:noFill/>
                <a:round/>
                <a:headEnd/>
                <a:tailEnd/>
              </a:ln>
            </p:spPr>
            <p:txBody>
              <a:bodyPr/>
              <a:lstStyle/>
              <a:p>
                <a:endParaRPr lang="en-US"/>
              </a:p>
            </p:txBody>
          </p:sp>
          <p:sp>
            <p:nvSpPr>
              <p:cNvPr id="6394" name="Freeform 376"/>
              <p:cNvSpPr>
                <a:spLocks/>
              </p:cNvSpPr>
              <p:nvPr/>
            </p:nvSpPr>
            <p:spPr bwMode="auto">
              <a:xfrm>
                <a:off x="2963" y="2725"/>
                <a:ext cx="17" cy="31"/>
              </a:xfrm>
              <a:custGeom>
                <a:avLst/>
                <a:gdLst>
                  <a:gd name="T0" fmla="*/ 10 w 17"/>
                  <a:gd name="T1" fmla="*/ 0 h 31"/>
                  <a:gd name="T2" fmla="*/ 0 w 17"/>
                  <a:gd name="T3" fmla="*/ 0 h 31"/>
                  <a:gd name="T4" fmla="*/ 10 w 17"/>
                  <a:gd name="T5" fmla="*/ 5 h 31"/>
                  <a:gd name="T6" fmla="*/ 1 w 17"/>
                  <a:gd name="T7" fmla="*/ 10 h 31"/>
                  <a:gd name="T8" fmla="*/ 10 w 17"/>
                  <a:gd name="T9" fmla="*/ 12 h 31"/>
                  <a:gd name="T10" fmla="*/ 7 w 17"/>
                  <a:gd name="T11" fmla="*/ 15 h 31"/>
                  <a:gd name="T12" fmla="*/ 7 w 17"/>
                  <a:gd name="T13" fmla="*/ 30 h 31"/>
                  <a:gd name="T14" fmla="*/ 10 w 17"/>
                  <a:gd name="T15" fmla="*/ 15 h 31"/>
                  <a:gd name="T16" fmla="*/ 12 w 17"/>
                  <a:gd name="T17" fmla="*/ 12 h 31"/>
                  <a:gd name="T18" fmla="*/ 5 w 17"/>
                  <a:gd name="T19" fmla="*/ 10 h 31"/>
                  <a:gd name="T20" fmla="*/ 16 w 17"/>
                  <a:gd name="T21" fmla="*/ 5 h 31"/>
                  <a:gd name="T22" fmla="*/ 5 w 17"/>
                  <a:gd name="T23" fmla="*/ 0 h 31"/>
                  <a:gd name="T24" fmla="*/ 10 w 17"/>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1"/>
                  <a:gd name="T41" fmla="*/ 17 w 1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1">
                    <a:moveTo>
                      <a:pt x="10" y="0"/>
                    </a:moveTo>
                    <a:lnTo>
                      <a:pt x="0" y="0"/>
                    </a:lnTo>
                    <a:lnTo>
                      <a:pt x="10" y="5"/>
                    </a:lnTo>
                    <a:lnTo>
                      <a:pt x="1" y="10"/>
                    </a:lnTo>
                    <a:lnTo>
                      <a:pt x="10" y="12"/>
                    </a:lnTo>
                    <a:lnTo>
                      <a:pt x="7" y="15"/>
                    </a:lnTo>
                    <a:lnTo>
                      <a:pt x="7" y="30"/>
                    </a:lnTo>
                    <a:lnTo>
                      <a:pt x="10" y="15"/>
                    </a:lnTo>
                    <a:lnTo>
                      <a:pt x="12" y="12"/>
                    </a:lnTo>
                    <a:lnTo>
                      <a:pt x="5" y="10"/>
                    </a:lnTo>
                    <a:lnTo>
                      <a:pt x="16" y="5"/>
                    </a:lnTo>
                    <a:lnTo>
                      <a:pt x="5" y="0"/>
                    </a:lnTo>
                    <a:lnTo>
                      <a:pt x="10" y="0"/>
                    </a:lnTo>
                  </a:path>
                </a:pathLst>
              </a:custGeom>
              <a:solidFill>
                <a:srgbClr val="000000"/>
              </a:solidFill>
              <a:ln w="9525" cap="rnd">
                <a:noFill/>
                <a:round/>
                <a:headEnd/>
                <a:tailEnd/>
              </a:ln>
            </p:spPr>
            <p:txBody>
              <a:bodyPr/>
              <a:lstStyle/>
              <a:p>
                <a:endParaRPr lang="en-US"/>
              </a:p>
            </p:txBody>
          </p:sp>
          <p:sp>
            <p:nvSpPr>
              <p:cNvPr id="6395" name="Freeform 377"/>
              <p:cNvSpPr>
                <a:spLocks/>
              </p:cNvSpPr>
              <p:nvPr/>
            </p:nvSpPr>
            <p:spPr bwMode="auto">
              <a:xfrm>
                <a:off x="2902" y="2656"/>
                <a:ext cx="17" cy="17"/>
              </a:xfrm>
              <a:custGeom>
                <a:avLst/>
                <a:gdLst>
                  <a:gd name="T0" fmla="*/ 16 w 17"/>
                  <a:gd name="T1" fmla="*/ 7 h 17"/>
                  <a:gd name="T2" fmla="*/ 16 w 17"/>
                  <a:gd name="T3" fmla="*/ 6 h 17"/>
                  <a:gd name="T4" fmla="*/ 16 w 17"/>
                  <a:gd name="T5" fmla="*/ 5 h 17"/>
                  <a:gd name="T6" fmla="*/ 14 w 17"/>
                  <a:gd name="T7" fmla="*/ 4 h 17"/>
                  <a:gd name="T8" fmla="*/ 12 w 17"/>
                  <a:gd name="T9" fmla="*/ 2 h 17"/>
                  <a:gd name="T10" fmla="*/ 11 w 17"/>
                  <a:gd name="T11" fmla="*/ 1 h 17"/>
                  <a:gd name="T12" fmla="*/ 10 w 17"/>
                  <a:gd name="T13" fmla="*/ 1 h 17"/>
                  <a:gd name="T14" fmla="*/ 9 w 17"/>
                  <a:gd name="T15" fmla="*/ 0 h 17"/>
                  <a:gd name="T16" fmla="*/ 6 w 17"/>
                  <a:gd name="T17" fmla="*/ 0 h 17"/>
                  <a:gd name="T18" fmla="*/ 5 w 17"/>
                  <a:gd name="T19" fmla="*/ 1 h 17"/>
                  <a:gd name="T20" fmla="*/ 4 w 17"/>
                  <a:gd name="T21" fmla="*/ 1 h 17"/>
                  <a:gd name="T22" fmla="*/ 2 w 17"/>
                  <a:gd name="T23" fmla="*/ 2 h 17"/>
                  <a:gd name="T24" fmla="*/ 1 w 17"/>
                  <a:gd name="T25" fmla="*/ 4 h 17"/>
                  <a:gd name="T26" fmla="*/ 1 w 17"/>
                  <a:gd name="T27" fmla="*/ 5 h 17"/>
                  <a:gd name="T28" fmla="*/ 0 w 17"/>
                  <a:gd name="T29" fmla="*/ 6 h 17"/>
                  <a:gd name="T30" fmla="*/ 0 w 17"/>
                  <a:gd name="T31" fmla="*/ 7 h 17"/>
                  <a:gd name="T32" fmla="*/ 0 w 17"/>
                  <a:gd name="T33" fmla="*/ 9 h 17"/>
                  <a:gd name="T34" fmla="*/ 1 w 17"/>
                  <a:gd name="T35" fmla="*/ 11 h 17"/>
                  <a:gd name="T36" fmla="*/ 1 w 17"/>
                  <a:gd name="T37" fmla="*/ 11 h 17"/>
                  <a:gd name="T38" fmla="*/ 2 w 17"/>
                  <a:gd name="T39" fmla="*/ 13 h 17"/>
                  <a:gd name="T40" fmla="*/ 4 w 17"/>
                  <a:gd name="T41" fmla="*/ 14 h 17"/>
                  <a:gd name="T42" fmla="*/ 5 w 17"/>
                  <a:gd name="T43" fmla="*/ 14 h 17"/>
                  <a:gd name="T44" fmla="*/ 6 w 17"/>
                  <a:gd name="T45" fmla="*/ 16 h 17"/>
                  <a:gd name="T46" fmla="*/ 9 w 17"/>
                  <a:gd name="T47" fmla="*/ 16 h 17"/>
                  <a:gd name="T48" fmla="*/ 10 w 17"/>
                  <a:gd name="T49" fmla="*/ 14 h 17"/>
                  <a:gd name="T50" fmla="*/ 11 w 17"/>
                  <a:gd name="T51" fmla="*/ 14 h 17"/>
                  <a:gd name="T52" fmla="*/ 12 w 17"/>
                  <a:gd name="T53" fmla="*/ 13 h 17"/>
                  <a:gd name="T54" fmla="*/ 14 w 17"/>
                  <a:gd name="T55" fmla="*/ 11 h 17"/>
                  <a:gd name="T56" fmla="*/ 16 w 17"/>
                  <a:gd name="T57" fmla="*/ 11 h 17"/>
                  <a:gd name="T58" fmla="*/ 16 w 17"/>
                  <a:gd name="T59" fmla="*/ 9 h 17"/>
                  <a:gd name="T60" fmla="*/ 16 w 17"/>
                  <a:gd name="T61" fmla="*/ 7 h 17"/>
                  <a:gd name="T62" fmla="*/ 16 w 17"/>
                  <a:gd name="T63" fmla="*/ 7 h 17"/>
                  <a:gd name="T64" fmla="*/ 16 w 17"/>
                  <a:gd name="T65" fmla="*/ 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6" y="7"/>
                    </a:moveTo>
                    <a:lnTo>
                      <a:pt x="16" y="6"/>
                    </a:lnTo>
                    <a:lnTo>
                      <a:pt x="16" y="5"/>
                    </a:lnTo>
                    <a:lnTo>
                      <a:pt x="14" y="4"/>
                    </a:lnTo>
                    <a:lnTo>
                      <a:pt x="12" y="2"/>
                    </a:lnTo>
                    <a:lnTo>
                      <a:pt x="11" y="1"/>
                    </a:lnTo>
                    <a:lnTo>
                      <a:pt x="10" y="1"/>
                    </a:lnTo>
                    <a:lnTo>
                      <a:pt x="9" y="0"/>
                    </a:lnTo>
                    <a:lnTo>
                      <a:pt x="6" y="0"/>
                    </a:lnTo>
                    <a:lnTo>
                      <a:pt x="5" y="1"/>
                    </a:lnTo>
                    <a:lnTo>
                      <a:pt x="4" y="1"/>
                    </a:lnTo>
                    <a:lnTo>
                      <a:pt x="2" y="2"/>
                    </a:lnTo>
                    <a:lnTo>
                      <a:pt x="1" y="4"/>
                    </a:lnTo>
                    <a:lnTo>
                      <a:pt x="1" y="5"/>
                    </a:lnTo>
                    <a:lnTo>
                      <a:pt x="0" y="6"/>
                    </a:lnTo>
                    <a:lnTo>
                      <a:pt x="0" y="7"/>
                    </a:lnTo>
                    <a:lnTo>
                      <a:pt x="0" y="9"/>
                    </a:lnTo>
                    <a:lnTo>
                      <a:pt x="1" y="11"/>
                    </a:lnTo>
                    <a:lnTo>
                      <a:pt x="2" y="13"/>
                    </a:lnTo>
                    <a:lnTo>
                      <a:pt x="4" y="14"/>
                    </a:lnTo>
                    <a:lnTo>
                      <a:pt x="5" y="14"/>
                    </a:lnTo>
                    <a:lnTo>
                      <a:pt x="6" y="16"/>
                    </a:lnTo>
                    <a:lnTo>
                      <a:pt x="9" y="16"/>
                    </a:lnTo>
                    <a:lnTo>
                      <a:pt x="10" y="14"/>
                    </a:lnTo>
                    <a:lnTo>
                      <a:pt x="11" y="14"/>
                    </a:lnTo>
                    <a:lnTo>
                      <a:pt x="12" y="13"/>
                    </a:lnTo>
                    <a:lnTo>
                      <a:pt x="14" y="11"/>
                    </a:lnTo>
                    <a:lnTo>
                      <a:pt x="16" y="11"/>
                    </a:lnTo>
                    <a:lnTo>
                      <a:pt x="16" y="9"/>
                    </a:lnTo>
                    <a:lnTo>
                      <a:pt x="16" y="7"/>
                    </a:lnTo>
                  </a:path>
                </a:pathLst>
              </a:custGeom>
              <a:noFill/>
              <a:ln w="12700" cap="rnd">
                <a:solidFill>
                  <a:srgbClr val="000000"/>
                </a:solidFill>
                <a:round/>
                <a:headEnd/>
                <a:tailEnd/>
              </a:ln>
            </p:spPr>
            <p:txBody>
              <a:bodyPr/>
              <a:lstStyle/>
              <a:p>
                <a:endParaRPr lang="en-US"/>
              </a:p>
            </p:txBody>
          </p:sp>
          <p:sp>
            <p:nvSpPr>
              <p:cNvPr id="6396" name="Freeform 378"/>
              <p:cNvSpPr>
                <a:spLocks/>
              </p:cNvSpPr>
              <p:nvPr/>
            </p:nvSpPr>
            <p:spPr bwMode="auto">
              <a:xfrm>
                <a:off x="2913" y="2651"/>
                <a:ext cx="17" cy="27"/>
              </a:xfrm>
              <a:custGeom>
                <a:avLst/>
                <a:gdLst>
                  <a:gd name="T0" fmla="*/ 0 w 17"/>
                  <a:gd name="T1" fmla="*/ 4 h 27"/>
                  <a:gd name="T2" fmla="*/ 0 w 17"/>
                  <a:gd name="T3" fmla="*/ 0 h 27"/>
                  <a:gd name="T4" fmla="*/ 16 w 17"/>
                  <a:gd name="T5" fmla="*/ 0 h 27"/>
                  <a:gd name="T6" fmla="*/ 16 w 17"/>
                  <a:gd name="T7" fmla="*/ 26 h 27"/>
                  <a:gd name="T8" fmla="*/ 0 60000 65536"/>
                  <a:gd name="T9" fmla="*/ 0 60000 65536"/>
                  <a:gd name="T10" fmla="*/ 0 60000 65536"/>
                  <a:gd name="T11" fmla="*/ 0 60000 65536"/>
                  <a:gd name="T12" fmla="*/ 0 w 17"/>
                  <a:gd name="T13" fmla="*/ 0 h 27"/>
                  <a:gd name="T14" fmla="*/ 17 w 17"/>
                  <a:gd name="T15" fmla="*/ 27 h 27"/>
                </a:gdLst>
                <a:ahLst/>
                <a:cxnLst>
                  <a:cxn ang="T8">
                    <a:pos x="T0" y="T1"/>
                  </a:cxn>
                  <a:cxn ang="T9">
                    <a:pos x="T2" y="T3"/>
                  </a:cxn>
                  <a:cxn ang="T10">
                    <a:pos x="T4" y="T5"/>
                  </a:cxn>
                  <a:cxn ang="T11">
                    <a:pos x="T6" y="T7"/>
                  </a:cxn>
                </a:cxnLst>
                <a:rect l="T12" t="T13" r="T14" b="T15"/>
                <a:pathLst>
                  <a:path w="17" h="27">
                    <a:moveTo>
                      <a:pt x="0" y="4"/>
                    </a:moveTo>
                    <a:lnTo>
                      <a:pt x="0" y="0"/>
                    </a:lnTo>
                    <a:lnTo>
                      <a:pt x="16" y="0"/>
                    </a:lnTo>
                    <a:lnTo>
                      <a:pt x="16" y="26"/>
                    </a:lnTo>
                  </a:path>
                </a:pathLst>
              </a:custGeom>
              <a:noFill/>
              <a:ln w="12700" cap="rnd">
                <a:solidFill>
                  <a:srgbClr val="000000"/>
                </a:solidFill>
                <a:round/>
                <a:headEnd type="none" w="sm" len="sm"/>
                <a:tailEnd type="none" w="sm" len="sm"/>
              </a:ln>
            </p:spPr>
            <p:txBody>
              <a:bodyPr/>
              <a:lstStyle/>
              <a:p>
                <a:endParaRPr lang="en-US"/>
              </a:p>
            </p:txBody>
          </p:sp>
          <p:sp>
            <p:nvSpPr>
              <p:cNvPr id="6397" name="Freeform 379"/>
              <p:cNvSpPr>
                <a:spLocks/>
              </p:cNvSpPr>
              <p:nvPr/>
            </p:nvSpPr>
            <p:spPr bwMode="auto">
              <a:xfrm>
                <a:off x="2913" y="2673"/>
                <a:ext cx="17" cy="17"/>
              </a:xfrm>
              <a:custGeom>
                <a:avLst/>
                <a:gdLst>
                  <a:gd name="T0" fmla="*/ 16 w 17"/>
                  <a:gd name="T1" fmla="*/ 16 h 17"/>
                  <a:gd name="T2" fmla="*/ 0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16"/>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6398" name="Freeform 380"/>
              <p:cNvSpPr>
                <a:spLocks/>
              </p:cNvSpPr>
              <p:nvPr/>
            </p:nvSpPr>
            <p:spPr bwMode="auto">
              <a:xfrm>
                <a:off x="2930" y="2664"/>
                <a:ext cx="34" cy="17"/>
              </a:xfrm>
              <a:custGeom>
                <a:avLst/>
                <a:gdLst>
                  <a:gd name="T0" fmla="*/ 0 w 34"/>
                  <a:gd name="T1" fmla="*/ 0 h 17"/>
                  <a:gd name="T2" fmla="*/ 33 w 34"/>
                  <a:gd name="T3" fmla="*/ 0 h 17"/>
                  <a:gd name="T4" fmla="*/ 33 w 34"/>
                  <a:gd name="T5" fmla="*/ 16 h 17"/>
                  <a:gd name="T6" fmla="*/ 0 w 34"/>
                  <a:gd name="T7" fmla="*/ 16 h 17"/>
                  <a:gd name="T8" fmla="*/ 0 60000 65536"/>
                  <a:gd name="T9" fmla="*/ 0 60000 65536"/>
                  <a:gd name="T10" fmla="*/ 0 60000 65536"/>
                  <a:gd name="T11" fmla="*/ 0 60000 65536"/>
                  <a:gd name="T12" fmla="*/ 0 w 34"/>
                  <a:gd name="T13" fmla="*/ 0 h 17"/>
                  <a:gd name="T14" fmla="*/ 34 w 34"/>
                  <a:gd name="T15" fmla="*/ 17 h 17"/>
                </a:gdLst>
                <a:ahLst/>
                <a:cxnLst>
                  <a:cxn ang="T8">
                    <a:pos x="T0" y="T1"/>
                  </a:cxn>
                  <a:cxn ang="T9">
                    <a:pos x="T2" y="T3"/>
                  </a:cxn>
                  <a:cxn ang="T10">
                    <a:pos x="T4" y="T5"/>
                  </a:cxn>
                  <a:cxn ang="T11">
                    <a:pos x="T6" y="T7"/>
                  </a:cxn>
                </a:cxnLst>
                <a:rect l="T12" t="T13" r="T14" b="T15"/>
                <a:pathLst>
                  <a:path w="34" h="17">
                    <a:moveTo>
                      <a:pt x="0" y="0"/>
                    </a:moveTo>
                    <a:lnTo>
                      <a:pt x="33" y="0"/>
                    </a:lnTo>
                    <a:lnTo>
                      <a:pt x="33" y="16"/>
                    </a:lnTo>
                    <a:lnTo>
                      <a:pt x="0" y="16"/>
                    </a:lnTo>
                  </a:path>
                </a:pathLst>
              </a:custGeom>
              <a:noFill/>
              <a:ln w="12700" cap="rnd">
                <a:solidFill>
                  <a:srgbClr val="000000"/>
                </a:solidFill>
                <a:round/>
                <a:headEnd type="none" w="sm" len="sm"/>
                <a:tailEnd type="none" w="sm" len="sm"/>
              </a:ln>
            </p:spPr>
            <p:txBody>
              <a:bodyPr/>
              <a:lstStyle/>
              <a:p>
                <a:endParaRPr lang="en-US"/>
              </a:p>
            </p:txBody>
          </p:sp>
          <p:sp>
            <p:nvSpPr>
              <p:cNvPr id="6399" name="Line 381"/>
              <p:cNvSpPr>
                <a:spLocks noChangeShapeType="1"/>
              </p:cNvSpPr>
              <p:nvPr/>
            </p:nvSpPr>
            <p:spPr bwMode="auto">
              <a:xfrm flipV="1">
                <a:off x="2941" y="2667"/>
                <a:ext cx="0" cy="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00" name="Line 382"/>
              <p:cNvSpPr>
                <a:spLocks noChangeShapeType="1"/>
              </p:cNvSpPr>
              <p:nvPr/>
            </p:nvSpPr>
            <p:spPr bwMode="auto">
              <a:xfrm flipV="1">
                <a:off x="2941" y="2659"/>
                <a:ext cx="0" cy="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01" name="Line 383"/>
              <p:cNvSpPr>
                <a:spLocks noChangeShapeType="1"/>
              </p:cNvSpPr>
              <p:nvPr/>
            </p:nvSpPr>
            <p:spPr bwMode="auto">
              <a:xfrm flipV="1">
                <a:off x="2958" y="2667"/>
                <a:ext cx="0" cy="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02" name="Line 384"/>
              <p:cNvSpPr>
                <a:spLocks noChangeShapeType="1"/>
              </p:cNvSpPr>
              <p:nvPr/>
            </p:nvSpPr>
            <p:spPr bwMode="auto">
              <a:xfrm flipV="1">
                <a:off x="2958" y="2659"/>
                <a:ext cx="0" cy="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03" name="Freeform 385"/>
              <p:cNvSpPr>
                <a:spLocks/>
              </p:cNvSpPr>
              <p:nvPr/>
            </p:nvSpPr>
            <p:spPr bwMode="auto">
              <a:xfrm>
                <a:off x="2940" y="2656"/>
                <a:ext cx="19" cy="17"/>
              </a:xfrm>
              <a:custGeom>
                <a:avLst/>
                <a:gdLst>
                  <a:gd name="T0" fmla="*/ 0 w 19"/>
                  <a:gd name="T1" fmla="*/ 16 h 17"/>
                  <a:gd name="T2" fmla="*/ 0 w 19"/>
                  <a:gd name="T3" fmla="*/ 0 h 17"/>
                  <a:gd name="T4" fmla="*/ 18 w 19"/>
                  <a:gd name="T5" fmla="*/ 0 h 17"/>
                  <a:gd name="T6" fmla="*/ 18 w 19"/>
                  <a:gd name="T7" fmla="*/ 16 h 17"/>
                  <a:gd name="T8" fmla="*/ 0 w 19"/>
                  <a:gd name="T9" fmla="*/ 16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16"/>
                    </a:moveTo>
                    <a:lnTo>
                      <a:pt x="0" y="0"/>
                    </a:lnTo>
                    <a:lnTo>
                      <a:pt x="18" y="0"/>
                    </a:lnTo>
                    <a:lnTo>
                      <a:pt x="18" y="16"/>
                    </a:lnTo>
                    <a:lnTo>
                      <a:pt x="0" y="16"/>
                    </a:lnTo>
                  </a:path>
                </a:pathLst>
              </a:custGeom>
              <a:noFill/>
              <a:ln w="12700" cap="rnd">
                <a:solidFill>
                  <a:srgbClr val="000000"/>
                </a:solidFill>
                <a:round/>
                <a:headEnd/>
                <a:tailEnd/>
              </a:ln>
            </p:spPr>
            <p:txBody>
              <a:bodyPr/>
              <a:lstStyle/>
              <a:p>
                <a:endParaRPr lang="en-US"/>
              </a:p>
            </p:txBody>
          </p:sp>
          <p:sp>
            <p:nvSpPr>
              <p:cNvPr id="6404" name="Freeform 386"/>
              <p:cNvSpPr>
                <a:spLocks/>
              </p:cNvSpPr>
              <p:nvPr/>
            </p:nvSpPr>
            <p:spPr bwMode="auto">
              <a:xfrm>
                <a:off x="2926" y="2680"/>
                <a:ext cx="17" cy="33"/>
              </a:xfrm>
              <a:custGeom>
                <a:avLst/>
                <a:gdLst>
                  <a:gd name="T0" fmla="*/ 2 w 17"/>
                  <a:gd name="T1" fmla="*/ 32 h 33"/>
                  <a:gd name="T2" fmla="*/ 0 w 17"/>
                  <a:gd name="T3" fmla="*/ 30 h 33"/>
                  <a:gd name="T4" fmla="*/ 0 w 17"/>
                  <a:gd name="T5" fmla="*/ 20 h 33"/>
                  <a:gd name="T6" fmla="*/ 0 w 17"/>
                  <a:gd name="T7" fmla="*/ 15 h 33"/>
                  <a:gd name="T8" fmla="*/ 2 w 17"/>
                  <a:gd name="T9" fmla="*/ 10 h 33"/>
                  <a:gd name="T10" fmla="*/ 4 w 17"/>
                  <a:gd name="T11" fmla="*/ 8 h 33"/>
                  <a:gd name="T12" fmla="*/ 8 w 17"/>
                  <a:gd name="T13" fmla="*/ 5 h 33"/>
                  <a:gd name="T14" fmla="*/ 12 w 17"/>
                  <a:gd name="T15" fmla="*/ 0 h 33"/>
                  <a:gd name="T16" fmla="*/ 16 w 17"/>
                  <a:gd name="T17" fmla="*/ 0 h 33"/>
                  <a:gd name="T18" fmla="*/ 9 w 17"/>
                  <a:gd name="T19" fmla="*/ 3 h 33"/>
                  <a:gd name="T20" fmla="*/ 6 w 17"/>
                  <a:gd name="T21" fmla="*/ 8 h 33"/>
                  <a:gd name="T22" fmla="*/ 4 w 17"/>
                  <a:gd name="T23" fmla="*/ 12 h 33"/>
                  <a:gd name="T24" fmla="*/ 2 w 17"/>
                  <a:gd name="T25" fmla="*/ 17 h 33"/>
                  <a:gd name="T26" fmla="*/ 2 w 17"/>
                  <a:gd name="T27" fmla="*/ 32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3"/>
                  <a:gd name="T44" fmla="*/ 17 w 17"/>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3">
                    <a:moveTo>
                      <a:pt x="2" y="32"/>
                    </a:moveTo>
                    <a:lnTo>
                      <a:pt x="0" y="30"/>
                    </a:lnTo>
                    <a:lnTo>
                      <a:pt x="0" y="20"/>
                    </a:lnTo>
                    <a:lnTo>
                      <a:pt x="0" y="15"/>
                    </a:lnTo>
                    <a:lnTo>
                      <a:pt x="2" y="10"/>
                    </a:lnTo>
                    <a:lnTo>
                      <a:pt x="4" y="8"/>
                    </a:lnTo>
                    <a:lnTo>
                      <a:pt x="8" y="5"/>
                    </a:lnTo>
                    <a:lnTo>
                      <a:pt x="12" y="0"/>
                    </a:lnTo>
                    <a:lnTo>
                      <a:pt x="16" y="0"/>
                    </a:lnTo>
                    <a:lnTo>
                      <a:pt x="9" y="3"/>
                    </a:lnTo>
                    <a:lnTo>
                      <a:pt x="6" y="8"/>
                    </a:lnTo>
                    <a:lnTo>
                      <a:pt x="4" y="12"/>
                    </a:lnTo>
                    <a:lnTo>
                      <a:pt x="2" y="17"/>
                    </a:lnTo>
                    <a:lnTo>
                      <a:pt x="2" y="32"/>
                    </a:lnTo>
                  </a:path>
                </a:pathLst>
              </a:custGeom>
              <a:solidFill>
                <a:srgbClr val="000000"/>
              </a:solidFill>
              <a:ln w="9525" cap="rnd">
                <a:noFill/>
                <a:round/>
                <a:headEnd/>
                <a:tailEnd/>
              </a:ln>
            </p:spPr>
            <p:txBody>
              <a:bodyPr/>
              <a:lstStyle/>
              <a:p>
                <a:endParaRPr lang="en-US"/>
              </a:p>
            </p:txBody>
          </p:sp>
          <p:sp>
            <p:nvSpPr>
              <p:cNvPr id="6405" name="Line 387"/>
              <p:cNvSpPr>
                <a:spLocks noChangeShapeType="1"/>
              </p:cNvSpPr>
              <p:nvPr/>
            </p:nvSpPr>
            <p:spPr bwMode="auto">
              <a:xfrm>
                <a:off x="2916" y="2681"/>
                <a:ext cx="0" cy="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06" name="Freeform 388"/>
              <p:cNvSpPr>
                <a:spLocks/>
              </p:cNvSpPr>
              <p:nvPr/>
            </p:nvSpPr>
            <p:spPr bwMode="auto">
              <a:xfrm>
                <a:off x="2858" y="2799"/>
                <a:ext cx="102" cy="17"/>
              </a:xfrm>
              <a:custGeom>
                <a:avLst/>
                <a:gdLst>
                  <a:gd name="T0" fmla="*/ 101 w 102"/>
                  <a:gd name="T1" fmla="*/ 0 h 17"/>
                  <a:gd name="T2" fmla="*/ 0 w 102"/>
                  <a:gd name="T3" fmla="*/ 0 h 17"/>
                  <a:gd name="T4" fmla="*/ 0 w 102"/>
                  <a:gd name="T5" fmla="*/ 16 h 17"/>
                  <a:gd name="T6" fmla="*/ 101 w 102"/>
                  <a:gd name="T7" fmla="*/ 16 h 17"/>
                  <a:gd name="T8" fmla="*/ 0 60000 65536"/>
                  <a:gd name="T9" fmla="*/ 0 60000 65536"/>
                  <a:gd name="T10" fmla="*/ 0 60000 65536"/>
                  <a:gd name="T11" fmla="*/ 0 60000 65536"/>
                  <a:gd name="T12" fmla="*/ 0 w 102"/>
                  <a:gd name="T13" fmla="*/ 0 h 17"/>
                  <a:gd name="T14" fmla="*/ 102 w 102"/>
                  <a:gd name="T15" fmla="*/ 17 h 17"/>
                </a:gdLst>
                <a:ahLst/>
                <a:cxnLst>
                  <a:cxn ang="T8">
                    <a:pos x="T0" y="T1"/>
                  </a:cxn>
                  <a:cxn ang="T9">
                    <a:pos x="T2" y="T3"/>
                  </a:cxn>
                  <a:cxn ang="T10">
                    <a:pos x="T4" y="T5"/>
                  </a:cxn>
                  <a:cxn ang="T11">
                    <a:pos x="T6" y="T7"/>
                  </a:cxn>
                </a:cxnLst>
                <a:rect l="T12" t="T13" r="T14" b="T15"/>
                <a:pathLst>
                  <a:path w="102" h="17">
                    <a:moveTo>
                      <a:pt x="101" y="0"/>
                    </a:moveTo>
                    <a:lnTo>
                      <a:pt x="0" y="0"/>
                    </a:lnTo>
                    <a:lnTo>
                      <a:pt x="0" y="16"/>
                    </a:lnTo>
                    <a:lnTo>
                      <a:pt x="101" y="16"/>
                    </a:lnTo>
                  </a:path>
                </a:pathLst>
              </a:custGeom>
              <a:noFill/>
              <a:ln w="12700" cap="rnd">
                <a:solidFill>
                  <a:srgbClr val="000000"/>
                </a:solidFill>
                <a:round/>
                <a:headEnd type="none" w="sm" len="sm"/>
                <a:tailEnd type="none" w="sm" len="sm"/>
              </a:ln>
            </p:spPr>
            <p:txBody>
              <a:bodyPr/>
              <a:lstStyle/>
              <a:p>
                <a:endParaRPr lang="en-US"/>
              </a:p>
            </p:txBody>
          </p:sp>
          <p:sp>
            <p:nvSpPr>
              <p:cNvPr id="6407" name="Line 389"/>
              <p:cNvSpPr>
                <a:spLocks noChangeShapeType="1"/>
              </p:cNvSpPr>
              <p:nvPr/>
            </p:nvSpPr>
            <p:spPr bwMode="auto">
              <a:xfrm>
                <a:off x="2916" y="2770"/>
                <a:ext cx="0" cy="2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08" name="Line 390"/>
              <p:cNvSpPr>
                <a:spLocks noChangeShapeType="1"/>
              </p:cNvSpPr>
              <p:nvPr/>
            </p:nvSpPr>
            <p:spPr bwMode="auto">
              <a:xfrm>
                <a:off x="2916" y="2806"/>
                <a:ext cx="0" cy="9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09" name="Line 391"/>
              <p:cNvSpPr>
                <a:spLocks noChangeShapeType="1"/>
              </p:cNvSpPr>
              <p:nvPr/>
            </p:nvSpPr>
            <p:spPr bwMode="auto">
              <a:xfrm>
                <a:off x="2916" y="2908"/>
                <a:ext cx="0" cy="16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10" name="Line 392"/>
              <p:cNvSpPr>
                <a:spLocks noChangeShapeType="1"/>
              </p:cNvSpPr>
              <p:nvPr/>
            </p:nvSpPr>
            <p:spPr bwMode="auto">
              <a:xfrm>
                <a:off x="2924" y="2776"/>
                <a:ext cx="0" cy="2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11" name="Line 393"/>
              <p:cNvSpPr>
                <a:spLocks noChangeShapeType="1"/>
              </p:cNvSpPr>
              <p:nvPr/>
            </p:nvSpPr>
            <p:spPr bwMode="auto">
              <a:xfrm>
                <a:off x="2924" y="2806"/>
                <a:ext cx="0" cy="9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12" name="Line 394"/>
              <p:cNvSpPr>
                <a:spLocks noChangeShapeType="1"/>
              </p:cNvSpPr>
              <p:nvPr/>
            </p:nvSpPr>
            <p:spPr bwMode="auto">
              <a:xfrm>
                <a:off x="2924" y="2908"/>
                <a:ext cx="0" cy="16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13" name="Freeform 395"/>
              <p:cNvSpPr>
                <a:spLocks/>
              </p:cNvSpPr>
              <p:nvPr/>
            </p:nvSpPr>
            <p:spPr bwMode="auto">
              <a:xfrm>
                <a:off x="3020" y="2862"/>
                <a:ext cx="52" cy="186"/>
              </a:xfrm>
              <a:custGeom>
                <a:avLst/>
                <a:gdLst>
                  <a:gd name="T0" fmla="*/ 51 w 52"/>
                  <a:gd name="T1" fmla="*/ 185 h 186"/>
                  <a:gd name="T2" fmla="*/ 51 w 52"/>
                  <a:gd name="T3" fmla="*/ 182 h 186"/>
                  <a:gd name="T4" fmla="*/ 48 w 52"/>
                  <a:gd name="T5" fmla="*/ 172 h 186"/>
                  <a:gd name="T6" fmla="*/ 43 w 52"/>
                  <a:gd name="T7" fmla="*/ 161 h 186"/>
                  <a:gd name="T8" fmla="*/ 35 w 52"/>
                  <a:gd name="T9" fmla="*/ 147 h 186"/>
                  <a:gd name="T10" fmla="*/ 22 w 52"/>
                  <a:gd name="T11" fmla="*/ 126 h 186"/>
                  <a:gd name="T12" fmla="*/ 12 w 52"/>
                  <a:gd name="T13" fmla="*/ 104 h 186"/>
                  <a:gd name="T14" fmla="*/ 5 w 52"/>
                  <a:gd name="T15" fmla="*/ 82 h 186"/>
                  <a:gd name="T16" fmla="*/ 4 w 52"/>
                  <a:gd name="T17" fmla="*/ 67 h 186"/>
                  <a:gd name="T18" fmla="*/ 2 w 52"/>
                  <a:gd name="T19" fmla="*/ 44 h 186"/>
                  <a:gd name="T20" fmla="*/ 2 w 52"/>
                  <a:gd name="T21" fmla="*/ 15 h 186"/>
                  <a:gd name="T22" fmla="*/ 5 w 52"/>
                  <a:gd name="T23" fmla="*/ 0 h 186"/>
                  <a:gd name="T24" fmla="*/ 1 w 52"/>
                  <a:gd name="T25" fmla="*/ 0 h 186"/>
                  <a:gd name="T26" fmla="*/ 0 w 52"/>
                  <a:gd name="T27" fmla="*/ 15 h 186"/>
                  <a:gd name="T28" fmla="*/ 0 w 52"/>
                  <a:gd name="T29" fmla="*/ 44 h 186"/>
                  <a:gd name="T30" fmla="*/ 1 w 52"/>
                  <a:gd name="T31" fmla="*/ 67 h 186"/>
                  <a:gd name="T32" fmla="*/ 2 w 52"/>
                  <a:gd name="T33" fmla="*/ 82 h 186"/>
                  <a:gd name="T34" fmla="*/ 8 w 52"/>
                  <a:gd name="T35" fmla="*/ 104 h 186"/>
                  <a:gd name="T36" fmla="*/ 18 w 52"/>
                  <a:gd name="T37" fmla="*/ 126 h 186"/>
                  <a:gd name="T38" fmla="*/ 31 w 52"/>
                  <a:gd name="T39" fmla="*/ 147 h 186"/>
                  <a:gd name="T40" fmla="*/ 39 w 52"/>
                  <a:gd name="T41" fmla="*/ 161 h 186"/>
                  <a:gd name="T42" fmla="*/ 44 w 52"/>
                  <a:gd name="T43" fmla="*/ 172 h 186"/>
                  <a:gd name="T44" fmla="*/ 46 w 52"/>
                  <a:gd name="T45" fmla="*/ 182 h 186"/>
                  <a:gd name="T46" fmla="*/ 46 w 52"/>
                  <a:gd name="T47" fmla="*/ 185 h 186"/>
                  <a:gd name="T48" fmla="*/ 51 w 52"/>
                  <a:gd name="T49" fmla="*/ 185 h 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186"/>
                  <a:gd name="T77" fmla="*/ 52 w 52"/>
                  <a:gd name="T78" fmla="*/ 186 h 1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186">
                    <a:moveTo>
                      <a:pt x="51" y="185"/>
                    </a:moveTo>
                    <a:lnTo>
                      <a:pt x="51" y="182"/>
                    </a:lnTo>
                    <a:lnTo>
                      <a:pt x="48" y="172"/>
                    </a:lnTo>
                    <a:lnTo>
                      <a:pt x="43" y="161"/>
                    </a:lnTo>
                    <a:lnTo>
                      <a:pt x="35" y="147"/>
                    </a:lnTo>
                    <a:lnTo>
                      <a:pt x="22" y="126"/>
                    </a:lnTo>
                    <a:lnTo>
                      <a:pt x="12" y="104"/>
                    </a:lnTo>
                    <a:lnTo>
                      <a:pt x="5" y="82"/>
                    </a:lnTo>
                    <a:lnTo>
                      <a:pt x="4" y="67"/>
                    </a:lnTo>
                    <a:lnTo>
                      <a:pt x="2" y="44"/>
                    </a:lnTo>
                    <a:lnTo>
                      <a:pt x="2" y="15"/>
                    </a:lnTo>
                    <a:lnTo>
                      <a:pt x="5" y="0"/>
                    </a:lnTo>
                    <a:lnTo>
                      <a:pt x="1" y="0"/>
                    </a:lnTo>
                    <a:lnTo>
                      <a:pt x="0" y="15"/>
                    </a:lnTo>
                    <a:lnTo>
                      <a:pt x="0" y="44"/>
                    </a:lnTo>
                    <a:lnTo>
                      <a:pt x="1" y="67"/>
                    </a:lnTo>
                    <a:lnTo>
                      <a:pt x="2" y="82"/>
                    </a:lnTo>
                    <a:lnTo>
                      <a:pt x="8" y="104"/>
                    </a:lnTo>
                    <a:lnTo>
                      <a:pt x="18" y="126"/>
                    </a:lnTo>
                    <a:lnTo>
                      <a:pt x="31" y="147"/>
                    </a:lnTo>
                    <a:lnTo>
                      <a:pt x="39" y="161"/>
                    </a:lnTo>
                    <a:lnTo>
                      <a:pt x="44" y="172"/>
                    </a:lnTo>
                    <a:lnTo>
                      <a:pt x="46" y="182"/>
                    </a:lnTo>
                    <a:lnTo>
                      <a:pt x="46" y="185"/>
                    </a:lnTo>
                    <a:lnTo>
                      <a:pt x="51" y="185"/>
                    </a:lnTo>
                  </a:path>
                </a:pathLst>
              </a:custGeom>
              <a:solidFill>
                <a:srgbClr val="000000"/>
              </a:solidFill>
              <a:ln w="9525" cap="rnd">
                <a:noFill/>
                <a:round/>
                <a:headEnd/>
                <a:tailEnd/>
              </a:ln>
            </p:spPr>
            <p:txBody>
              <a:bodyPr/>
              <a:lstStyle/>
              <a:p>
                <a:endParaRPr lang="en-US"/>
              </a:p>
            </p:txBody>
          </p:sp>
          <p:sp>
            <p:nvSpPr>
              <p:cNvPr id="6414" name="Freeform 396"/>
              <p:cNvSpPr>
                <a:spLocks/>
              </p:cNvSpPr>
              <p:nvPr/>
            </p:nvSpPr>
            <p:spPr bwMode="auto">
              <a:xfrm>
                <a:off x="2964" y="2778"/>
                <a:ext cx="17" cy="17"/>
              </a:xfrm>
              <a:custGeom>
                <a:avLst/>
                <a:gdLst>
                  <a:gd name="T0" fmla="*/ 10 w 17"/>
                  <a:gd name="T1" fmla="*/ 0 h 17"/>
                  <a:gd name="T2" fmla="*/ 16 w 17"/>
                  <a:gd name="T3" fmla="*/ 5 h 17"/>
                  <a:gd name="T4" fmla="*/ 16 w 17"/>
                  <a:gd name="T5" fmla="*/ 11 h 17"/>
                  <a:gd name="T6" fmla="*/ 10 w 17"/>
                  <a:gd name="T7" fmla="*/ 16 h 17"/>
                  <a:gd name="T8" fmla="*/ 0 w 17"/>
                  <a:gd name="T9" fmla="*/ 16 h 17"/>
                  <a:gd name="T10" fmla="*/ 0 w 17"/>
                  <a:gd name="T11" fmla="*/ 11 h 17"/>
                  <a:gd name="T12" fmla="*/ 0 w 17"/>
                  <a:gd name="T13" fmla="*/ 5 h 17"/>
                  <a:gd name="T14" fmla="*/ 0 w 17"/>
                  <a:gd name="T15" fmla="*/ 1 h 17"/>
                  <a:gd name="T16" fmla="*/ 1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0" y="0"/>
                    </a:moveTo>
                    <a:lnTo>
                      <a:pt x="16" y="5"/>
                    </a:lnTo>
                    <a:lnTo>
                      <a:pt x="16" y="11"/>
                    </a:lnTo>
                    <a:lnTo>
                      <a:pt x="10" y="16"/>
                    </a:lnTo>
                    <a:lnTo>
                      <a:pt x="0" y="16"/>
                    </a:lnTo>
                    <a:lnTo>
                      <a:pt x="0" y="11"/>
                    </a:lnTo>
                    <a:lnTo>
                      <a:pt x="0" y="5"/>
                    </a:lnTo>
                    <a:lnTo>
                      <a:pt x="0" y="1"/>
                    </a:lnTo>
                    <a:lnTo>
                      <a:pt x="10" y="0"/>
                    </a:lnTo>
                  </a:path>
                </a:pathLst>
              </a:custGeom>
              <a:solidFill>
                <a:srgbClr val="000000"/>
              </a:solidFill>
              <a:ln w="9525" cap="rnd">
                <a:noFill/>
                <a:round/>
                <a:headEnd/>
                <a:tailEnd/>
              </a:ln>
            </p:spPr>
            <p:txBody>
              <a:bodyPr/>
              <a:lstStyle/>
              <a:p>
                <a:endParaRPr lang="en-US"/>
              </a:p>
            </p:txBody>
          </p:sp>
          <p:sp>
            <p:nvSpPr>
              <p:cNvPr id="6415" name="Freeform 397"/>
              <p:cNvSpPr>
                <a:spLocks/>
              </p:cNvSpPr>
              <p:nvPr/>
            </p:nvSpPr>
            <p:spPr bwMode="auto">
              <a:xfrm>
                <a:off x="2924" y="2809"/>
                <a:ext cx="40" cy="95"/>
              </a:xfrm>
              <a:custGeom>
                <a:avLst/>
                <a:gdLst>
                  <a:gd name="T0" fmla="*/ 39 w 40"/>
                  <a:gd name="T1" fmla="*/ 0 h 95"/>
                  <a:gd name="T2" fmla="*/ 35 w 40"/>
                  <a:gd name="T3" fmla="*/ 18 h 95"/>
                  <a:gd name="T4" fmla="*/ 29 w 40"/>
                  <a:gd name="T5" fmla="*/ 34 h 95"/>
                  <a:gd name="T6" fmla="*/ 19 w 40"/>
                  <a:gd name="T7" fmla="*/ 58 h 95"/>
                  <a:gd name="T8" fmla="*/ 10 w 40"/>
                  <a:gd name="T9" fmla="*/ 78 h 95"/>
                  <a:gd name="T10" fmla="*/ 2 w 40"/>
                  <a:gd name="T11" fmla="*/ 94 h 95"/>
                  <a:gd name="T12" fmla="*/ 0 w 40"/>
                  <a:gd name="T13" fmla="*/ 94 h 95"/>
                  <a:gd name="T14" fmla="*/ 1 w 40"/>
                  <a:gd name="T15" fmla="*/ 89 h 95"/>
                  <a:gd name="T16" fmla="*/ 24 w 40"/>
                  <a:gd name="T17" fmla="*/ 41 h 95"/>
                  <a:gd name="T18" fmla="*/ 34 w 40"/>
                  <a:gd name="T19" fmla="*/ 18 h 95"/>
                  <a:gd name="T20" fmla="*/ 35 w 40"/>
                  <a:gd name="T21" fmla="*/ 4 h 95"/>
                  <a:gd name="T22" fmla="*/ 37 w 40"/>
                  <a:gd name="T23" fmla="*/ 0 h 95"/>
                  <a:gd name="T24" fmla="*/ 39 w 40"/>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95"/>
                  <a:gd name="T41" fmla="*/ 40 w 40"/>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95">
                    <a:moveTo>
                      <a:pt x="39" y="0"/>
                    </a:moveTo>
                    <a:lnTo>
                      <a:pt x="35" y="18"/>
                    </a:lnTo>
                    <a:lnTo>
                      <a:pt x="29" y="34"/>
                    </a:lnTo>
                    <a:lnTo>
                      <a:pt x="19" y="58"/>
                    </a:lnTo>
                    <a:lnTo>
                      <a:pt x="10" y="78"/>
                    </a:lnTo>
                    <a:lnTo>
                      <a:pt x="2" y="94"/>
                    </a:lnTo>
                    <a:lnTo>
                      <a:pt x="0" y="94"/>
                    </a:lnTo>
                    <a:lnTo>
                      <a:pt x="1" y="89"/>
                    </a:lnTo>
                    <a:lnTo>
                      <a:pt x="24" y="41"/>
                    </a:lnTo>
                    <a:lnTo>
                      <a:pt x="34" y="18"/>
                    </a:lnTo>
                    <a:lnTo>
                      <a:pt x="35" y="4"/>
                    </a:lnTo>
                    <a:lnTo>
                      <a:pt x="37" y="0"/>
                    </a:lnTo>
                    <a:lnTo>
                      <a:pt x="39" y="0"/>
                    </a:lnTo>
                  </a:path>
                </a:pathLst>
              </a:custGeom>
              <a:solidFill>
                <a:srgbClr val="000000"/>
              </a:solidFill>
              <a:ln w="9525" cap="rnd">
                <a:noFill/>
                <a:round/>
                <a:headEnd/>
                <a:tailEnd/>
              </a:ln>
            </p:spPr>
            <p:txBody>
              <a:bodyPr/>
              <a:lstStyle/>
              <a:p>
                <a:endParaRPr lang="en-US"/>
              </a:p>
            </p:txBody>
          </p:sp>
          <p:sp>
            <p:nvSpPr>
              <p:cNvPr id="6416" name="Freeform 398"/>
              <p:cNvSpPr>
                <a:spLocks/>
              </p:cNvSpPr>
              <p:nvPr/>
            </p:nvSpPr>
            <p:spPr bwMode="auto">
              <a:xfrm>
                <a:off x="2897" y="2917"/>
                <a:ext cx="19" cy="162"/>
              </a:xfrm>
              <a:custGeom>
                <a:avLst/>
                <a:gdLst>
                  <a:gd name="T0" fmla="*/ 13 w 19"/>
                  <a:gd name="T1" fmla="*/ 161 h 162"/>
                  <a:gd name="T2" fmla="*/ 12 w 19"/>
                  <a:gd name="T3" fmla="*/ 153 h 162"/>
                  <a:gd name="T4" fmla="*/ 6 w 19"/>
                  <a:gd name="T5" fmla="*/ 134 h 162"/>
                  <a:gd name="T6" fmla="*/ 6 w 19"/>
                  <a:gd name="T7" fmla="*/ 117 h 162"/>
                  <a:gd name="T8" fmla="*/ 3 w 19"/>
                  <a:gd name="T9" fmla="*/ 93 h 162"/>
                  <a:gd name="T10" fmla="*/ 3 w 19"/>
                  <a:gd name="T11" fmla="*/ 67 h 162"/>
                  <a:gd name="T12" fmla="*/ 6 w 19"/>
                  <a:gd name="T13" fmla="*/ 50 h 162"/>
                  <a:gd name="T14" fmla="*/ 12 w 19"/>
                  <a:gd name="T15" fmla="*/ 25 h 162"/>
                  <a:gd name="T16" fmla="*/ 18 w 19"/>
                  <a:gd name="T17" fmla="*/ 5 h 162"/>
                  <a:gd name="T18" fmla="*/ 18 w 19"/>
                  <a:gd name="T19" fmla="*/ 0 h 162"/>
                  <a:gd name="T20" fmla="*/ 6 w 19"/>
                  <a:gd name="T21" fmla="*/ 25 h 162"/>
                  <a:gd name="T22" fmla="*/ 1 w 19"/>
                  <a:gd name="T23" fmla="*/ 50 h 162"/>
                  <a:gd name="T24" fmla="*/ 0 w 19"/>
                  <a:gd name="T25" fmla="*/ 67 h 162"/>
                  <a:gd name="T26" fmla="*/ 0 w 19"/>
                  <a:gd name="T27" fmla="*/ 93 h 162"/>
                  <a:gd name="T28" fmla="*/ 1 w 19"/>
                  <a:gd name="T29" fmla="*/ 117 h 162"/>
                  <a:gd name="T30" fmla="*/ 4 w 19"/>
                  <a:gd name="T31" fmla="*/ 134 h 162"/>
                  <a:gd name="T32" fmla="*/ 9 w 19"/>
                  <a:gd name="T33" fmla="*/ 153 h 162"/>
                  <a:gd name="T34" fmla="*/ 10 w 19"/>
                  <a:gd name="T35" fmla="*/ 161 h 162"/>
                  <a:gd name="T36" fmla="*/ 13 w 19"/>
                  <a:gd name="T37" fmla="*/ 161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62"/>
                  <a:gd name="T59" fmla="*/ 19 w 19"/>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62">
                    <a:moveTo>
                      <a:pt x="13" y="161"/>
                    </a:moveTo>
                    <a:lnTo>
                      <a:pt x="12" y="153"/>
                    </a:lnTo>
                    <a:lnTo>
                      <a:pt x="6" y="134"/>
                    </a:lnTo>
                    <a:lnTo>
                      <a:pt x="6" y="117"/>
                    </a:lnTo>
                    <a:lnTo>
                      <a:pt x="3" y="93"/>
                    </a:lnTo>
                    <a:lnTo>
                      <a:pt x="3" y="67"/>
                    </a:lnTo>
                    <a:lnTo>
                      <a:pt x="6" y="50"/>
                    </a:lnTo>
                    <a:lnTo>
                      <a:pt x="12" y="25"/>
                    </a:lnTo>
                    <a:lnTo>
                      <a:pt x="18" y="5"/>
                    </a:lnTo>
                    <a:lnTo>
                      <a:pt x="18" y="0"/>
                    </a:lnTo>
                    <a:lnTo>
                      <a:pt x="6" y="25"/>
                    </a:lnTo>
                    <a:lnTo>
                      <a:pt x="1" y="50"/>
                    </a:lnTo>
                    <a:lnTo>
                      <a:pt x="0" y="67"/>
                    </a:lnTo>
                    <a:lnTo>
                      <a:pt x="0" y="93"/>
                    </a:lnTo>
                    <a:lnTo>
                      <a:pt x="1" y="117"/>
                    </a:lnTo>
                    <a:lnTo>
                      <a:pt x="4" y="134"/>
                    </a:lnTo>
                    <a:lnTo>
                      <a:pt x="9" y="153"/>
                    </a:lnTo>
                    <a:lnTo>
                      <a:pt x="10" y="161"/>
                    </a:lnTo>
                    <a:lnTo>
                      <a:pt x="13" y="161"/>
                    </a:lnTo>
                  </a:path>
                </a:pathLst>
              </a:custGeom>
              <a:solidFill>
                <a:srgbClr val="000000"/>
              </a:solidFill>
              <a:ln w="9525" cap="rnd">
                <a:noFill/>
                <a:round/>
                <a:headEnd/>
                <a:tailEnd/>
              </a:ln>
            </p:spPr>
            <p:txBody>
              <a:bodyPr/>
              <a:lstStyle/>
              <a:p>
                <a:endParaRPr lang="en-US"/>
              </a:p>
            </p:txBody>
          </p:sp>
          <p:sp>
            <p:nvSpPr>
              <p:cNvPr id="6417" name="Freeform 399"/>
              <p:cNvSpPr>
                <a:spLocks/>
              </p:cNvSpPr>
              <p:nvPr/>
            </p:nvSpPr>
            <p:spPr bwMode="auto">
              <a:xfrm>
                <a:off x="2870" y="3075"/>
                <a:ext cx="206" cy="41"/>
              </a:xfrm>
              <a:custGeom>
                <a:avLst/>
                <a:gdLst>
                  <a:gd name="T0" fmla="*/ 0 w 206"/>
                  <a:gd name="T1" fmla="*/ 10 h 41"/>
                  <a:gd name="T2" fmla="*/ 66 w 206"/>
                  <a:gd name="T3" fmla="*/ 0 h 41"/>
                  <a:gd name="T4" fmla="*/ 196 w 206"/>
                  <a:gd name="T5" fmla="*/ 14 h 41"/>
                  <a:gd name="T6" fmla="*/ 205 w 206"/>
                  <a:gd name="T7" fmla="*/ 24 h 41"/>
                  <a:gd name="T8" fmla="*/ 150 w 206"/>
                  <a:gd name="T9" fmla="*/ 40 h 41"/>
                  <a:gd name="T10" fmla="*/ 0 w 206"/>
                  <a:gd name="T11" fmla="*/ 22 h 41"/>
                  <a:gd name="T12" fmla="*/ 0 w 206"/>
                  <a:gd name="T13" fmla="*/ 10 h 41"/>
                  <a:gd name="T14" fmla="*/ 0 60000 65536"/>
                  <a:gd name="T15" fmla="*/ 0 60000 65536"/>
                  <a:gd name="T16" fmla="*/ 0 60000 65536"/>
                  <a:gd name="T17" fmla="*/ 0 60000 65536"/>
                  <a:gd name="T18" fmla="*/ 0 60000 65536"/>
                  <a:gd name="T19" fmla="*/ 0 60000 65536"/>
                  <a:gd name="T20" fmla="*/ 0 60000 65536"/>
                  <a:gd name="T21" fmla="*/ 0 w 206"/>
                  <a:gd name="T22" fmla="*/ 0 h 41"/>
                  <a:gd name="T23" fmla="*/ 206 w 20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41">
                    <a:moveTo>
                      <a:pt x="0" y="10"/>
                    </a:moveTo>
                    <a:lnTo>
                      <a:pt x="66" y="0"/>
                    </a:lnTo>
                    <a:lnTo>
                      <a:pt x="196" y="14"/>
                    </a:lnTo>
                    <a:lnTo>
                      <a:pt x="205" y="24"/>
                    </a:lnTo>
                    <a:lnTo>
                      <a:pt x="150" y="40"/>
                    </a:lnTo>
                    <a:lnTo>
                      <a:pt x="0" y="22"/>
                    </a:lnTo>
                    <a:lnTo>
                      <a:pt x="0" y="10"/>
                    </a:lnTo>
                  </a:path>
                </a:pathLst>
              </a:custGeom>
              <a:noFill/>
              <a:ln w="12700" cap="rnd">
                <a:solidFill>
                  <a:srgbClr val="000000"/>
                </a:solidFill>
                <a:round/>
                <a:headEnd/>
                <a:tailEnd/>
              </a:ln>
            </p:spPr>
            <p:txBody>
              <a:bodyPr/>
              <a:lstStyle/>
              <a:p>
                <a:endParaRPr lang="en-US"/>
              </a:p>
            </p:txBody>
          </p:sp>
          <p:sp>
            <p:nvSpPr>
              <p:cNvPr id="6418" name="Freeform 400"/>
              <p:cNvSpPr>
                <a:spLocks/>
              </p:cNvSpPr>
              <p:nvPr/>
            </p:nvSpPr>
            <p:spPr bwMode="auto">
              <a:xfrm>
                <a:off x="2870" y="3085"/>
                <a:ext cx="198" cy="17"/>
              </a:xfrm>
              <a:custGeom>
                <a:avLst/>
                <a:gdLst>
                  <a:gd name="T0" fmla="*/ 0 w 198"/>
                  <a:gd name="T1" fmla="*/ 0 h 17"/>
                  <a:gd name="T2" fmla="*/ 143 w 198"/>
                  <a:gd name="T3" fmla="*/ 16 h 17"/>
                  <a:gd name="T4" fmla="*/ 197 w 198"/>
                  <a:gd name="T5" fmla="*/ 3 h 17"/>
                  <a:gd name="T6" fmla="*/ 0 60000 65536"/>
                  <a:gd name="T7" fmla="*/ 0 60000 65536"/>
                  <a:gd name="T8" fmla="*/ 0 60000 65536"/>
                  <a:gd name="T9" fmla="*/ 0 w 198"/>
                  <a:gd name="T10" fmla="*/ 0 h 17"/>
                  <a:gd name="T11" fmla="*/ 198 w 198"/>
                  <a:gd name="T12" fmla="*/ 17 h 17"/>
                </a:gdLst>
                <a:ahLst/>
                <a:cxnLst>
                  <a:cxn ang="T6">
                    <a:pos x="T0" y="T1"/>
                  </a:cxn>
                  <a:cxn ang="T7">
                    <a:pos x="T2" y="T3"/>
                  </a:cxn>
                  <a:cxn ang="T8">
                    <a:pos x="T4" y="T5"/>
                  </a:cxn>
                </a:cxnLst>
                <a:rect l="T9" t="T10" r="T11" b="T12"/>
                <a:pathLst>
                  <a:path w="198" h="17">
                    <a:moveTo>
                      <a:pt x="0" y="0"/>
                    </a:moveTo>
                    <a:lnTo>
                      <a:pt x="143" y="16"/>
                    </a:lnTo>
                    <a:lnTo>
                      <a:pt x="197" y="3"/>
                    </a:lnTo>
                  </a:path>
                </a:pathLst>
              </a:custGeom>
              <a:noFill/>
              <a:ln w="12700" cap="rnd">
                <a:solidFill>
                  <a:srgbClr val="000000"/>
                </a:solidFill>
                <a:round/>
                <a:headEnd type="none" w="sm" len="sm"/>
                <a:tailEnd type="none" w="sm" len="sm"/>
              </a:ln>
            </p:spPr>
            <p:txBody>
              <a:bodyPr/>
              <a:lstStyle/>
              <a:p>
                <a:endParaRPr lang="en-US"/>
              </a:p>
            </p:txBody>
          </p:sp>
          <p:sp>
            <p:nvSpPr>
              <p:cNvPr id="6419" name="Line 401"/>
              <p:cNvSpPr>
                <a:spLocks noChangeShapeType="1"/>
              </p:cNvSpPr>
              <p:nvPr/>
            </p:nvSpPr>
            <p:spPr bwMode="auto">
              <a:xfrm>
                <a:off x="3014" y="3102"/>
                <a:ext cx="5" cy="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20" name="Freeform 402"/>
              <p:cNvSpPr>
                <a:spLocks/>
              </p:cNvSpPr>
              <p:nvPr/>
            </p:nvSpPr>
            <p:spPr bwMode="auto">
              <a:xfrm>
                <a:off x="2726" y="3030"/>
                <a:ext cx="433" cy="96"/>
              </a:xfrm>
              <a:custGeom>
                <a:avLst/>
                <a:gdLst>
                  <a:gd name="T0" fmla="*/ 314 w 433"/>
                  <a:gd name="T1" fmla="*/ 95 h 96"/>
                  <a:gd name="T2" fmla="*/ 432 w 433"/>
                  <a:gd name="T3" fmla="*/ 43 h 96"/>
                  <a:gd name="T4" fmla="*/ 420 w 433"/>
                  <a:gd name="T5" fmla="*/ 25 h 96"/>
                  <a:gd name="T6" fmla="*/ 155 w 433"/>
                  <a:gd name="T7" fmla="*/ 0 h 96"/>
                  <a:gd name="T8" fmla="*/ 0 w 433"/>
                  <a:gd name="T9" fmla="*/ 34 h 96"/>
                  <a:gd name="T10" fmla="*/ 0 60000 65536"/>
                  <a:gd name="T11" fmla="*/ 0 60000 65536"/>
                  <a:gd name="T12" fmla="*/ 0 60000 65536"/>
                  <a:gd name="T13" fmla="*/ 0 60000 65536"/>
                  <a:gd name="T14" fmla="*/ 0 60000 65536"/>
                  <a:gd name="T15" fmla="*/ 0 w 433"/>
                  <a:gd name="T16" fmla="*/ 0 h 96"/>
                  <a:gd name="T17" fmla="*/ 433 w 433"/>
                  <a:gd name="T18" fmla="*/ 96 h 96"/>
                </a:gdLst>
                <a:ahLst/>
                <a:cxnLst>
                  <a:cxn ang="T10">
                    <a:pos x="T0" y="T1"/>
                  </a:cxn>
                  <a:cxn ang="T11">
                    <a:pos x="T2" y="T3"/>
                  </a:cxn>
                  <a:cxn ang="T12">
                    <a:pos x="T4" y="T5"/>
                  </a:cxn>
                  <a:cxn ang="T13">
                    <a:pos x="T6" y="T7"/>
                  </a:cxn>
                  <a:cxn ang="T14">
                    <a:pos x="T8" y="T9"/>
                  </a:cxn>
                </a:cxnLst>
                <a:rect l="T15" t="T16" r="T17" b="T18"/>
                <a:pathLst>
                  <a:path w="433" h="96">
                    <a:moveTo>
                      <a:pt x="314" y="95"/>
                    </a:moveTo>
                    <a:lnTo>
                      <a:pt x="432" y="43"/>
                    </a:lnTo>
                    <a:lnTo>
                      <a:pt x="420" y="25"/>
                    </a:lnTo>
                    <a:lnTo>
                      <a:pt x="155" y="0"/>
                    </a:lnTo>
                    <a:lnTo>
                      <a:pt x="0" y="34"/>
                    </a:lnTo>
                  </a:path>
                </a:pathLst>
              </a:custGeom>
              <a:noFill/>
              <a:ln w="12700" cap="rnd">
                <a:solidFill>
                  <a:srgbClr val="000000"/>
                </a:solidFill>
                <a:round/>
                <a:headEnd type="none" w="sm" len="sm"/>
                <a:tailEnd type="none" w="sm" len="sm"/>
              </a:ln>
            </p:spPr>
            <p:txBody>
              <a:bodyPr/>
              <a:lstStyle/>
              <a:p>
                <a:endParaRPr lang="en-US"/>
              </a:p>
            </p:txBody>
          </p:sp>
          <p:sp>
            <p:nvSpPr>
              <p:cNvPr id="6421" name="Line 403"/>
              <p:cNvSpPr>
                <a:spLocks noChangeShapeType="1"/>
              </p:cNvSpPr>
              <p:nvPr/>
            </p:nvSpPr>
            <p:spPr bwMode="auto">
              <a:xfrm flipH="1">
                <a:off x="3064" y="3085"/>
                <a:ext cx="86" cy="39"/>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1" name="Group 76"/>
            <p:cNvGrpSpPr>
              <a:grpSpLocks/>
            </p:cNvGrpSpPr>
            <p:nvPr/>
          </p:nvGrpSpPr>
          <p:grpSpPr bwMode="auto">
            <a:xfrm>
              <a:off x="0" y="864"/>
              <a:ext cx="1269" cy="326"/>
              <a:chOff x="0" y="824"/>
              <a:chExt cx="1368" cy="326"/>
            </a:xfrm>
          </p:grpSpPr>
          <p:sp>
            <p:nvSpPr>
              <p:cNvPr id="6250" name="Rectangle 77"/>
              <p:cNvSpPr>
                <a:spLocks noChangeArrowheads="1"/>
              </p:cNvSpPr>
              <p:nvPr/>
            </p:nvSpPr>
            <p:spPr bwMode="auto">
              <a:xfrm>
                <a:off x="211" y="824"/>
                <a:ext cx="1157" cy="326"/>
              </a:xfrm>
              <a:prstGeom prst="rect">
                <a:avLst/>
              </a:prstGeom>
              <a:noFill/>
              <a:ln w="9525">
                <a:noFill/>
                <a:miter lim="800000"/>
                <a:headEnd/>
                <a:tailEnd/>
              </a:ln>
            </p:spPr>
            <p:txBody>
              <a:bodyPr wrap="none" lIns="92075" tIns="46038" rIns="92075" bIns="46038">
                <a:spAutoFit/>
              </a:bodyPr>
              <a:lstStyle/>
              <a:p>
                <a:pPr algn="ctr"/>
                <a:r>
                  <a:rPr lang="en-US" sz="1400">
                    <a:latin typeface="Arial" pitchFamily="34" charset="0"/>
                  </a:rPr>
                  <a:t>Safety Assessment</a:t>
                </a:r>
              </a:p>
              <a:p>
                <a:pPr algn="ctr"/>
                <a:r>
                  <a:rPr lang="en-US" sz="1400">
                    <a:latin typeface="Arial" pitchFamily="34" charset="0"/>
                  </a:rPr>
                  <a:t>Toxicology</a:t>
                </a:r>
              </a:p>
            </p:txBody>
          </p:sp>
          <p:sp>
            <p:nvSpPr>
              <p:cNvPr id="6251" name="Rectangle 78"/>
              <p:cNvSpPr>
                <a:spLocks noChangeArrowheads="1"/>
              </p:cNvSpPr>
              <p:nvPr/>
            </p:nvSpPr>
            <p:spPr bwMode="auto">
              <a:xfrm>
                <a:off x="0" y="957"/>
                <a:ext cx="116" cy="112"/>
              </a:xfrm>
              <a:prstGeom prst="rect">
                <a:avLst/>
              </a:prstGeom>
              <a:noFill/>
              <a:ln w="9525">
                <a:noFill/>
                <a:miter lim="800000"/>
                <a:headEnd/>
                <a:tailEnd/>
              </a:ln>
            </p:spPr>
            <p:txBody>
              <a:bodyPr wrap="none" lIns="90488" tIns="44450" rIns="90488" bIns="44450" anchor="ctr"/>
              <a:lstStyle/>
              <a:p>
                <a:pPr>
                  <a:spcBef>
                    <a:spcPct val="50000"/>
                  </a:spcBef>
                </a:pPr>
                <a:endParaRPr lang="en-US" sz="2400"/>
              </a:p>
            </p:txBody>
          </p:sp>
        </p:grpSp>
        <p:grpSp>
          <p:nvGrpSpPr>
            <p:cNvPr id="22" name="Group 3"/>
            <p:cNvGrpSpPr>
              <a:grpSpLocks/>
            </p:cNvGrpSpPr>
            <p:nvPr/>
          </p:nvGrpSpPr>
          <p:grpSpPr bwMode="auto">
            <a:xfrm>
              <a:off x="308" y="1332"/>
              <a:ext cx="730" cy="782"/>
              <a:chOff x="308" y="1332"/>
              <a:chExt cx="730" cy="782"/>
            </a:xfrm>
          </p:grpSpPr>
          <p:sp>
            <p:nvSpPr>
              <p:cNvPr id="6164" name="Freeform 4"/>
              <p:cNvSpPr>
                <a:spLocks/>
              </p:cNvSpPr>
              <p:nvPr/>
            </p:nvSpPr>
            <p:spPr bwMode="auto">
              <a:xfrm>
                <a:off x="688" y="1457"/>
                <a:ext cx="185" cy="70"/>
              </a:xfrm>
              <a:custGeom>
                <a:avLst/>
                <a:gdLst>
                  <a:gd name="T0" fmla="*/ 6 w 185"/>
                  <a:gd name="T1" fmla="*/ 8 h 70"/>
                  <a:gd name="T2" fmla="*/ 10 w 185"/>
                  <a:gd name="T3" fmla="*/ 4 h 70"/>
                  <a:gd name="T4" fmla="*/ 41 w 185"/>
                  <a:gd name="T5" fmla="*/ 17 h 70"/>
                  <a:gd name="T6" fmla="*/ 54 w 185"/>
                  <a:gd name="T7" fmla="*/ 0 h 70"/>
                  <a:gd name="T8" fmla="*/ 107 w 185"/>
                  <a:gd name="T9" fmla="*/ 30 h 70"/>
                  <a:gd name="T10" fmla="*/ 158 w 185"/>
                  <a:gd name="T11" fmla="*/ 30 h 70"/>
                  <a:gd name="T12" fmla="*/ 184 w 185"/>
                  <a:gd name="T13" fmla="*/ 44 h 70"/>
                  <a:gd name="T14" fmla="*/ 46 w 185"/>
                  <a:gd name="T15" fmla="*/ 61 h 70"/>
                  <a:gd name="T16" fmla="*/ 37 w 185"/>
                  <a:gd name="T17" fmla="*/ 69 h 70"/>
                  <a:gd name="T18" fmla="*/ 25 w 185"/>
                  <a:gd name="T19" fmla="*/ 47 h 70"/>
                  <a:gd name="T20" fmla="*/ 26 w 185"/>
                  <a:gd name="T21" fmla="*/ 40 h 70"/>
                  <a:gd name="T22" fmla="*/ 0 w 185"/>
                  <a:gd name="T23" fmla="*/ 20 h 70"/>
                  <a:gd name="T24" fmla="*/ 6 w 185"/>
                  <a:gd name="T25" fmla="*/ 8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70"/>
                  <a:gd name="T41" fmla="*/ 185 w 185"/>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70">
                    <a:moveTo>
                      <a:pt x="6" y="8"/>
                    </a:moveTo>
                    <a:lnTo>
                      <a:pt x="10" y="4"/>
                    </a:lnTo>
                    <a:lnTo>
                      <a:pt x="41" y="17"/>
                    </a:lnTo>
                    <a:lnTo>
                      <a:pt x="54" y="0"/>
                    </a:lnTo>
                    <a:lnTo>
                      <a:pt x="107" y="30"/>
                    </a:lnTo>
                    <a:lnTo>
                      <a:pt x="158" y="30"/>
                    </a:lnTo>
                    <a:lnTo>
                      <a:pt x="184" y="44"/>
                    </a:lnTo>
                    <a:lnTo>
                      <a:pt x="46" y="61"/>
                    </a:lnTo>
                    <a:lnTo>
                      <a:pt x="37" y="69"/>
                    </a:lnTo>
                    <a:lnTo>
                      <a:pt x="25" y="47"/>
                    </a:lnTo>
                    <a:lnTo>
                      <a:pt x="26" y="40"/>
                    </a:lnTo>
                    <a:lnTo>
                      <a:pt x="0" y="20"/>
                    </a:lnTo>
                    <a:lnTo>
                      <a:pt x="6" y="8"/>
                    </a:lnTo>
                  </a:path>
                </a:pathLst>
              </a:custGeom>
              <a:solidFill>
                <a:srgbClr val="FFFFFF"/>
              </a:solidFill>
              <a:ln w="9525" cap="rnd">
                <a:noFill/>
                <a:round/>
                <a:headEnd/>
                <a:tailEnd/>
              </a:ln>
            </p:spPr>
            <p:txBody>
              <a:bodyPr/>
              <a:lstStyle/>
              <a:p>
                <a:endParaRPr lang="en-US"/>
              </a:p>
            </p:txBody>
          </p:sp>
          <p:sp>
            <p:nvSpPr>
              <p:cNvPr id="6165" name="Freeform 5"/>
              <p:cNvSpPr>
                <a:spLocks/>
              </p:cNvSpPr>
              <p:nvPr/>
            </p:nvSpPr>
            <p:spPr bwMode="auto">
              <a:xfrm>
                <a:off x="763" y="1536"/>
                <a:ext cx="275" cy="341"/>
              </a:xfrm>
              <a:custGeom>
                <a:avLst/>
                <a:gdLst>
                  <a:gd name="T0" fmla="*/ 0 w 275"/>
                  <a:gd name="T1" fmla="*/ 0 h 341"/>
                  <a:gd name="T2" fmla="*/ 258 w 275"/>
                  <a:gd name="T3" fmla="*/ 0 h 341"/>
                  <a:gd name="T4" fmla="*/ 274 w 275"/>
                  <a:gd name="T5" fmla="*/ 9 h 341"/>
                  <a:gd name="T6" fmla="*/ 274 w 275"/>
                  <a:gd name="T7" fmla="*/ 312 h 341"/>
                  <a:gd name="T8" fmla="*/ 254 w 275"/>
                  <a:gd name="T9" fmla="*/ 312 h 341"/>
                  <a:gd name="T10" fmla="*/ 254 w 275"/>
                  <a:gd name="T11" fmla="*/ 340 h 341"/>
                  <a:gd name="T12" fmla="*/ 120 w 275"/>
                  <a:gd name="T13" fmla="*/ 340 h 341"/>
                  <a:gd name="T14" fmla="*/ 120 w 275"/>
                  <a:gd name="T15" fmla="*/ 208 h 341"/>
                  <a:gd name="T16" fmla="*/ 97 w 275"/>
                  <a:gd name="T17" fmla="*/ 141 h 341"/>
                  <a:gd name="T18" fmla="*/ 119 w 275"/>
                  <a:gd name="T19" fmla="*/ 141 h 341"/>
                  <a:gd name="T20" fmla="*/ 138 w 275"/>
                  <a:gd name="T21" fmla="*/ 185 h 341"/>
                  <a:gd name="T22" fmla="*/ 138 w 275"/>
                  <a:gd name="T23" fmla="*/ 99 h 341"/>
                  <a:gd name="T24" fmla="*/ 4 w 275"/>
                  <a:gd name="T25" fmla="*/ 69 h 341"/>
                  <a:gd name="T26" fmla="*/ 0 w 275"/>
                  <a:gd name="T27" fmla="*/ 29 h 341"/>
                  <a:gd name="T28" fmla="*/ 0 w 275"/>
                  <a:gd name="T29" fmla="*/ 0 h 3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341"/>
                  <a:gd name="T47" fmla="*/ 275 w 275"/>
                  <a:gd name="T48" fmla="*/ 341 h 3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341">
                    <a:moveTo>
                      <a:pt x="0" y="0"/>
                    </a:moveTo>
                    <a:lnTo>
                      <a:pt x="258" y="0"/>
                    </a:lnTo>
                    <a:lnTo>
                      <a:pt x="274" y="9"/>
                    </a:lnTo>
                    <a:lnTo>
                      <a:pt x="274" y="312"/>
                    </a:lnTo>
                    <a:lnTo>
                      <a:pt x="254" y="312"/>
                    </a:lnTo>
                    <a:lnTo>
                      <a:pt x="254" y="340"/>
                    </a:lnTo>
                    <a:lnTo>
                      <a:pt x="120" y="340"/>
                    </a:lnTo>
                    <a:lnTo>
                      <a:pt x="120" y="208"/>
                    </a:lnTo>
                    <a:lnTo>
                      <a:pt x="97" y="141"/>
                    </a:lnTo>
                    <a:lnTo>
                      <a:pt x="119" y="141"/>
                    </a:lnTo>
                    <a:lnTo>
                      <a:pt x="138" y="185"/>
                    </a:lnTo>
                    <a:lnTo>
                      <a:pt x="138" y="99"/>
                    </a:lnTo>
                    <a:lnTo>
                      <a:pt x="4" y="69"/>
                    </a:lnTo>
                    <a:lnTo>
                      <a:pt x="0" y="29"/>
                    </a:lnTo>
                    <a:lnTo>
                      <a:pt x="0" y="0"/>
                    </a:lnTo>
                  </a:path>
                </a:pathLst>
              </a:custGeom>
              <a:solidFill>
                <a:srgbClr val="FFFFFF"/>
              </a:solidFill>
              <a:ln w="9525" cap="rnd">
                <a:noFill/>
                <a:round/>
                <a:headEnd/>
                <a:tailEnd/>
              </a:ln>
            </p:spPr>
            <p:txBody>
              <a:bodyPr/>
              <a:lstStyle/>
              <a:p>
                <a:endParaRPr lang="en-US"/>
              </a:p>
            </p:txBody>
          </p:sp>
          <p:sp>
            <p:nvSpPr>
              <p:cNvPr id="6166" name="Freeform 6"/>
              <p:cNvSpPr>
                <a:spLocks/>
              </p:cNvSpPr>
              <p:nvPr/>
            </p:nvSpPr>
            <p:spPr bwMode="auto">
              <a:xfrm>
                <a:off x="735" y="1644"/>
                <a:ext cx="88" cy="61"/>
              </a:xfrm>
              <a:custGeom>
                <a:avLst/>
                <a:gdLst>
                  <a:gd name="T0" fmla="*/ 0 w 88"/>
                  <a:gd name="T1" fmla="*/ 22 h 61"/>
                  <a:gd name="T2" fmla="*/ 33 w 88"/>
                  <a:gd name="T3" fmla="*/ 0 h 61"/>
                  <a:gd name="T4" fmla="*/ 68 w 88"/>
                  <a:gd name="T5" fmla="*/ 0 h 61"/>
                  <a:gd name="T6" fmla="*/ 87 w 88"/>
                  <a:gd name="T7" fmla="*/ 20 h 61"/>
                  <a:gd name="T8" fmla="*/ 46 w 88"/>
                  <a:gd name="T9" fmla="*/ 34 h 61"/>
                  <a:gd name="T10" fmla="*/ 18 w 88"/>
                  <a:gd name="T11" fmla="*/ 60 h 61"/>
                  <a:gd name="T12" fmla="*/ 0 w 88"/>
                  <a:gd name="T13" fmla="*/ 22 h 61"/>
                  <a:gd name="T14" fmla="*/ 0 60000 65536"/>
                  <a:gd name="T15" fmla="*/ 0 60000 65536"/>
                  <a:gd name="T16" fmla="*/ 0 60000 65536"/>
                  <a:gd name="T17" fmla="*/ 0 60000 65536"/>
                  <a:gd name="T18" fmla="*/ 0 60000 65536"/>
                  <a:gd name="T19" fmla="*/ 0 60000 65536"/>
                  <a:gd name="T20" fmla="*/ 0 60000 65536"/>
                  <a:gd name="T21" fmla="*/ 0 w 88"/>
                  <a:gd name="T22" fmla="*/ 0 h 61"/>
                  <a:gd name="T23" fmla="*/ 88 w 88"/>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61">
                    <a:moveTo>
                      <a:pt x="0" y="22"/>
                    </a:moveTo>
                    <a:lnTo>
                      <a:pt x="33" y="0"/>
                    </a:lnTo>
                    <a:lnTo>
                      <a:pt x="68" y="0"/>
                    </a:lnTo>
                    <a:lnTo>
                      <a:pt x="87" y="20"/>
                    </a:lnTo>
                    <a:lnTo>
                      <a:pt x="46" y="34"/>
                    </a:lnTo>
                    <a:lnTo>
                      <a:pt x="18" y="60"/>
                    </a:lnTo>
                    <a:lnTo>
                      <a:pt x="0" y="22"/>
                    </a:lnTo>
                  </a:path>
                </a:pathLst>
              </a:custGeom>
              <a:solidFill>
                <a:srgbClr val="FFEA00"/>
              </a:solidFill>
              <a:ln w="9525" cap="rnd">
                <a:noFill/>
                <a:round/>
                <a:headEnd/>
                <a:tailEnd/>
              </a:ln>
            </p:spPr>
            <p:txBody>
              <a:bodyPr/>
              <a:lstStyle/>
              <a:p>
                <a:endParaRPr lang="en-US"/>
              </a:p>
            </p:txBody>
          </p:sp>
          <p:sp>
            <p:nvSpPr>
              <p:cNvPr id="6167" name="Freeform 7"/>
              <p:cNvSpPr>
                <a:spLocks/>
              </p:cNvSpPr>
              <p:nvPr/>
            </p:nvSpPr>
            <p:spPr bwMode="auto">
              <a:xfrm>
                <a:off x="308" y="1532"/>
                <a:ext cx="605" cy="582"/>
              </a:xfrm>
              <a:custGeom>
                <a:avLst/>
                <a:gdLst>
                  <a:gd name="T0" fmla="*/ 282 w 605"/>
                  <a:gd name="T1" fmla="*/ 19 h 582"/>
                  <a:gd name="T2" fmla="*/ 299 w 605"/>
                  <a:gd name="T3" fmla="*/ 60 h 582"/>
                  <a:gd name="T4" fmla="*/ 288 w 605"/>
                  <a:gd name="T5" fmla="*/ 110 h 582"/>
                  <a:gd name="T6" fmla="*/ 291 w 605"/>
                  <a:gd name="T7" fmla="*/ 135 h 582"/>
                  <a:gd name="T8" fmla="*/ 293 w 605"/>
                  <a:gd name="T9" fmla="*/ 149 h 582"/>
                  <a:gd name="T10" fmla="*/ 304 w 605"/>
                  <a:gd name="T11" fmla="*/ 141 h 582"/>
                  <a:gd name="T12" fmla="*/ 307 w 605"/>
                  <a:gd name="T13" fmla="*/ 140 h 582"/>
                  <a:gd name="T14" fmla="*/ 318 w 605"/>
                  <a:gd name="T15" fmla="*/ 147 h 582"/>
                  <a:gd name="T16" fmla="*/ 422 w 605"/>
                  <a:gd name="T17" fmla="*/ 130 h 582"/>
                  <a:gd name="T18" fmla="*/ 447 w 605"/>
                  <a:gd name="T19" fmla="*/ 159 h 582"/>
                  <a:gd name="T20" fmla="*/ 341 w 605"/>
                  <a:gd name="T21" fmla="*/ 200 h 582"/>
                  <a:gd name="T22" fmla="*/ 359 w 605"/>
                  <a:gd name="T23" fmla="*/ 212 h 582"/>
                  <a:gd name="T24" fmla="*/ 363 w 605"/>
                  <a:gd name="T25" fmla="*/ 222 h 582"/>
                  <a:gd name="T26" fmla="*/ 378 w 605"/>
                  <a:gd name="T27" fmla="*/ 229 h 582"/>
                  <a:gd name="T28" fmla="*/ 381 w 605"/>
                  <a:gd name="T29" fmla="*/ 248 h 582"/>
                  <a:gd name="T30" fmla="*/ 396 w 605"/>
                  <a:gd name="T31" fmla="*/ 248 h 582"/>
                  <a:gd name="T32" fmla="*/ 408 w 605"/>
                  <a:gd name="T33" fmla="*/ 254 h 582"/>
                  <a:gd name="T34" fmla="*/ 437 w 605"/>
                  <a:gd name="T35" fmla="*/ 259 h 582"/>
                  <a:gd name="T36" fmla="*/ 449 w 605"/>
                  <a:gd name="T37" fmla="*/ 256 h 582"/>
                  <a:gd name="T38" fmla="*/ 459 w 605"/>
                  <a:gd name="T39" fmla="*/ 257 h 582"/>
                  <a:gd name="T40" fmla="*/ 522 w 605"/>
                  <a:gd name="T41" fmla="*/ 231 h 582"/>
                  <a:gd name="T42" fmla="*/ 568 w 605"/>
                  <a:gd name="T43" fmla="*/ 229 h 582"/>
                  <a:gd name="T44" fmla="*/ 592 w 605"/>
                  <a:gd name="T45" fmla="*/ 239 h 582"/>
                  <a:gd name="T46" fmla="*/ 604 w 605"/>
                  <a:gd name="T47" fmla="*/ 296 h 582"/>
                  <a:gd name="T48" fmla="*/ 595 w 605"/>
                  <a:gd name="T49" fmla="*/ 312 h 582"/>
                  <a:gd name="T50" fmla="*/ 536 w 605"/>
                  <a:gd name="T51" fmla="*/ 343 h 582"/>
                  <a:gd name="T52" fmla="*/ 413 w 605"/>
                  <a:gd name="T53" fmla="*/ 371 h 582"/>
                  <a:gd name="T54" fmla="*/ 339 w 605"/>
                  <a:gd name="T55" fmla="*/ 361 h 582"/>
                  <a:gd name="T56" fmla="*/ 296 w 605"/>
                  <a:gd name="T57" fmla="*/ 343 h 582"/>
                  <a:gd name="T58" fmla="*/ 263 w 605"/>
                  <a:gd name="T59" fmla="*/ 283 h 582"/>
                  <a:gd name="T60" fmla="*/ 252 w 605"/>
                  <a:gd name="T61" fmla="*/ 467 h 582"/>
                  <a:gd name="T62" fmla="*/ 229 w 605"/>
                  <a:gd name="T63" fmla="*/ 581 h 582"/>
                  <a:gd name="T64" fmla="*/ 173 w 605"/>
                  <a:gd name="T65" fmla="*/ 581 h 582"/>
                  <a:gd name="T66" fmla="*/ 131 w 605"/>
                  <a:gd name="T67" fmla="*/ 558 h 582"/>
                  <a:gd name="T68" fmla="*/ 123 w 605"/>
                  <a:gd name="T69" fmla="*/ 546 h 582"/>
                  <a:gd name="T70" fmla="*/ 10 w 605"/>
                  <a:gd name="T71" fmla="*/ 467 h 582"/>
                  <a:gd name="T72" fmla="*/ 0 w 605"/>
                  <a:gd name="T73" fmla="*/ 433 h 582"/>
                  <a:gd name="T74" fmla="*/ 0 w 605"/>
                  <a:gd name="T75" fmla="*/ 371 h 582"/>
                  <a:gd name="T76" fmla="*/ 18 w 605"/>
                  <a:gd name="T77" fmla="*/ 273 h 582"/>
                  <a:gd name="T78" fmla="*/ 36 w 605"/>
                  <a:gd name="T79" fmla="*/ 237 h 582"/>
                  <a:gd name="T80" fmla="*/ 52 w 605"/>
                  <a:gd name="T81" fmla="*/ 194 h 582"/>
                  <a:gd name="T82" fmla="*/ 58 w 605"/>
                  <a:gd name="T83" fmla="*/ 157 h 582"/>
                  <a:gd name="T84" fmla="*/ 72 w 605"/>
                  <a:gd name="T85" fmla="*/ 97 h 582"/>
                  <a:gd name="T86" fmla="*/ 94 w 605"/>
                  <a:gd name="T87" fmla="*/ 54 h 582"/>
                  <a:gd name="T88" fmla="*/ 142 w 605"/>
                  <a:gd name="T89" fmla="*/ 9 h 582"/>
                  <a:gd name="T90" fmla="*/ 251 w 605"/>
                  <a:gd name="T91" fmla="*/ 0 h 582"/>
                  <a:gd name="T92" fmla="*/ 282 w 605"/>
                  <a:gd name="T93" fmla="*/ 19 h 5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5"/>
                  <a:gd name="T142" fmla="*/ 0 h 582"/>
                  <a:gd name="T143" fmla="*/ 605 w 605"/>
                  <a:gd name="T144" fmla="*/ 582 h 5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5" h="582">
                    <a:moveTo>
                      <a:pt x="282" y="19"/>
                    </a:moveTo>
                    <a:lnTo>
                      <a:pt x="299" y="60"/>
                    </a:lnTo>
                    <a:lnTo>
                      <a:pt x="288" y="110"/>
                    </a:lnTo>
                    <a:lnTo>
                      <a:pt x="291" y="135"/>
                    </a:lnTo>
                    <a:lnTo>
                      <a:pt x="293" y="149"/>
                    </a:lnTo>
                    <a:lnTo>
                      <a:pt x="304" y="141"/>
                    </a:lnTo>
                    <a:lnTo>
                      <a:pt x="307" y="140"/>
                    </a:lnTo>
                    <a:lnTo>
                      <a:pt x="318" y="147"/>
                    </a:lnTo>
                    <a:lnTo>
                      <a:pt x="422" y="130"/>
                    </a:lnTo>
                    <a:lnTo>
                      <a:pt x="447" y="159"/>
                    </a:lnTo>
                    <a:lnTo>
                      <a:pt x="341" y="200"/>
                    </a:lnTo>
                    <a:lnTo>
                      <a:pt x="359" y="212"/>
                    </a:lnTo>
                    <a:lnTo>
                      <a:pt x="363" y="222"/>
                    </a:lnTo>
                    <a:lnTo>
                      <a:pt x="378" y="229"/>
                    </a:lnTo>
                    <a:lnTo>
                      <a:pt x="381" y="248"/>
                    </a:lnTo>
                    <a:lnTo>
                      <a:pt x="396" y="248"/>
                    </a:lnTo>
                    <a:lnTo>
                      <a:pt x="408" y="254"/>
                    </a:lnTo>
                    <a:lnTo>
                      <a:pt x="437" y="259"/>
                    </a:lnTo>
                    <a:lnTo>
                      <a:pt x="449" y="256"/>
                    </a:lnTo>
                    <a:lnTo>
                      <a:pt x="459" y="257"/>
                    </a:lnTo>
                    <a:lnTo>
                      <a:pt x="522" y="231"/>
                    </a:lnTo>
                    <a:lnTo>
                      <a:pt x="568" y="229"/>
                    </a:lnTo>
                    <a:lnTo>
                      <a:pt x="592" y="239"/>
                    </a:lnTo>
                    <a:lnTo>
                      <a:pt x="604" y="296"/>
                    </a:lnTo>
                    <a:lnTo>
                      <a:pt x="595" y="312"/>
                    </a:lnTo>
                    <a:lnTo>
                      <a:pt x="536" y="343"/>
                    </a:lnTo>
                    <a:lnTo>
                      <a:pt x="413" y="371"/>
                    </a:lnTo>
                    <a:lnTo>
                      <a:pt x="339" y="361"/>
                    </a:lnTo>
                    <a:lnTo>
                      <a:pt x="296" y="343"/>
                    </a:lnTo>
                    <a:lnTo>
                      <a:pt x="263" y="283"/>
                    </a:lnTo>
                    <a:lnTo>
                      <a:pt x="252" y="467"/>
                    </a:lnTo>
                    <a:lnTo>
                      <a:pt x="229" y="581"/>
                    </a:lnTo>
                    <a:lnTo>
                      <a:pt x="173" y="581"/>
                    </a:lnTo>
                    <a:lnTo>
                      <a:pt x="131" y="558"/>
                    </a:lnTo>
                    <a:lnTo>
                      <a:pt x="123" y="546"/>
                    </a:lnTo>
                    <a:lnTo>
                      <a:pt x="10" y="467"/>
                    </a:lnTo>
                    <a:lnTo>
                      <a:pt x="0" y="433"/>
                    </a:lnTo>
                    <a:lnTo>
                      <a:pt x="0" y="371"/>
                    </a:lnTo>
                    <a:lnTo>
                      <a:pt x="18" y="273"/>
                    </a:lnTo>
                    <a:lnTo>
                      <a:pt x="36" y="237"/>
                    </a:lnTo>
                    <a:lnTo>
                      <a:pt x="52" y="194"/>
                    </a:lnTo>
                    <a:lnTo>
                      <a:pt x="58" y="157"/>
                    </a:lnTo>
                    <a:lnTo>
                      <a:pt x="72" y="97"/>
                    </a:lnTo>
                    <a:lnTo>
                      <a:pt x="94" y="54"/>
                    </a:lnTo>
                    <a:lnTo>
                      <a:pt x="142" y="9"/>
                    </a:lnTo>
                    <a:lnTo>
                      <a:pt x="251" y="0"/>
                    </a:lnTo>
                    <a:lnTo>
                      <a:pt x="282" y="19"/>
                    </a:lnTo>
                  </a:path>
                </a:pathLst>
              </a:custGeom>
              <a:solidFill>
                <a:srgbClr val="00EAFF"/>
              </a:solidFill>
              <a:ln w="9525" cap="rnd">
                <a:noFill/>
                <a:round/>
                <a:headEnd/>
                <a:tailEnd/>
              </a:ln>
            </p:spPr>
            <p:txBody>
              <a:bodyPr/>
              <a:lstStyle/>
              <a:p>
                <a:endParaRPr lang="en-US"/>
              </a:p>
            </p:txBody>
          </p:sp>
          <p:sp>
            <p:nvSpPr>
              <p:cNvPr id="6168" name="Freeform 8"/>
              <p:cNvSpPr>
                <a:spLocks/>
              </p:cNvSpPr>
              <p:nvPr/>
            </p:nvSpPr>
            <p:spPr bwMode="auto">
              <a:xfrm>
                <a:off x="425" y="1332"/>
                <a:ext cx="313" cy="243"/>
              </a:xfrm>
              <a:custGeom>
                <a:avLst/>
                <a:gdLst>
                  <a:gd name="T0" fmla="*/ 182 w 313"/>
                  <a:gd name="T1" fmla="*/ 194 h 243"/>
                  <a:gd name="T2" fmla="*/ 182 w 313"/>
                  <a:gd name="T3" fmla="*/ 207 h 243"/>
                  <a:gd name="T4" fmla="*/ 165 w 313"/>
                  <a:gd name="T5" fmla="*/ 216 h 243"/>
                  <a:gd name="T6" fmla="*/ 156 w 313"/>
                  <a:gd name="T7" fmla="*/ 216 h 243"/>
                  <a:gd name="T8" fmla="*/ 150 w 313"/>
                  <a:gd name="T9" fmla="*/ 224 h 243"/>
                  <a:gd name="T10" fmla="*/ 154 w 313"/>
                  <a:gd name="T11" fmla="*/ 234 h 243"/>
                  <a:gd name="T12" fmla="*/ 148 w 313"/>
                  <a:gd name="T13" fmla="*/ 242 h 243"/>
                  <a:gd name="T14" fmla="*/ 104 w 313"/>
                  <a:gd name="T15" fmla="*/ 239 h 243"/>
                  <a:gd name="T16" fmla="*/ 92 w 313"/>
                  <a:gd name="T17" fmla="*/ 221 h 243"/>
                  <a:gd name="T18" fmla="*/ 78 w 313"/>
                  <a:gd name="T19" fmla="*/ 216 h 243"/>
                  <a:gd name="T20" fmla="*/ 53 w 313"/>
                  <a:gd name="T21" fmla="*/ 218 h 243"/>
                  <a:gd name="T22" fmla="*/ 48 w 313"/>
                  <a:gd name="T23" fmla="*/ 207 h 243"/>
                  <a:gd name="T24" fmla="*/ 17 w 313"/>
                  <a:gd name="T25" fmla="*/ 221 h 243"/>
                  <a:gd name="T26" fmla="*/ 0 w 313"/>
                  <a:gd name="T27" fmla="*/ 194 h 243"/>
                  <a:gd name="T28" fmla="*/ 13 w 313"/>
                  <a:gd name="T29" fmla="*/ 184 h 243"/>
                  <a:gd name="T30" fmla="*/ 22 w 313"/>
                  <a:gd name="T31" fmla="*/ 172 h 243"/>
                  <a:gd name="T32" fmla="*/ 19 w 313"/>
                  <a:gd name="T33" fmla="*/ 164 h 243"/>
                  <a:gd name="T34" fmla="*/ 22 w 313"/>
                  <a:gd name="T35" fmla="*/ 152 h 243"/>
                  <a:gd name="T36" fmla="*/ 50 w 313"/>
                  <a:gd name="T37" fmla="*/ 138 h 243"/>
                  <a:gd name="T38" fmla="*/ 76 w 313"/>
                  <a:gd name="T39" fmla="*/ 99 h 243"/>
                  <a:gd name="T40" fmla="*/ 95 w 313"/>
                  <a:gd name="T41" fmla="*/ 42 h 243"/>
                  <a:gd name="T42" fmla="*/ 122 w 313"/>
                  <a:gd name="T43" fmla="*/ 15 h 243"/>
                  <a:gd name="T44" fmla="*/ 140 w 313"/>
                  <a:gd name="T45" fmla="*/ 2 h 243"/>
                  <a:gd name="T46" fmla="*/ 181 w 313"/>
                  <a:gd name="T47" fmla="*/ 0 h 243"/>
                  <a:gd name="T48" fmla="*/ 225 w 313"/>
                  <a:gd name="T49" fmla="*/ 7 h 243"/>
                  <a:gd name="T50" fmla="*/ 257 w 313"/>
                  <a:gd name="T51" fmla="*/ 25 h 243"/>
                  <a:gd name="T52" fmla="*/ 288 w 313"/>
                  <a:gd name="T53" fmla="*/ 40 h 243"/>
                  <a:gd name="T54" fmla="*/ 299 w 313"/>
                  <a:gd name="T55" fmla="*/ 52 h 243"/>
                  <a:gd name="T56" fmla="*/ 308 w 313"/>
                  <a:gd name="T57" fmla="*/ 62 h 243"/>
                  <a:gd name="T58" fmla="*/ 312 w 313"/>
                  <a:gd name="T59" fmla="*/ 75 h 243"/>
                  <a:gd name="T60" fmla="*/ 312 w 313"/>
                  <a:gd name="T61" fmla="*/ 94 h 243"/>
                  <a:gd name="T62" fmla="*/ 300 w 313"/>
                  <a:gd name="T63" fmla="*/ 106 h 243"/>
                  <a:gd name="T64" fmla="*/ 291 w 313"/>
                  <a:gd name="T65" fmla="*/ 112 h 243"/>
                  <a:gd name="T66" fmla="*/ 290 w 313"/>
                  <a:gd name="T67" fmla="*/ 106 h 243"/>
                  <a:gd name="T68" fmla="*/ 246 w 313"/>
                  <a:gd name="T69" fmla="*/ 119 h 243"/>
                  <a:gd name="T70" fmla="*/ 182 w 313"/>
                  <a:gd name="T71" fmla="*/ 194 h 2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
                  <a:gd name="T109" fmla="*/ 0 h 243"/>
                  <a:gd name="T110" fmla="*/ 313 w 313"/>
                  <a:gd name="T111" fmla="*/ 243 h 2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 h="243">
                    <a:moveTo>
                      <a:pt x="182" y="194"/>
                    </a:moveTo>
                    <a:lnTo>
                      <a:pt x="182" y="207"/>
                    </a:lnTo>
                    <a:lnTo>
                      <a:pt x="165" y="216"/>
                    </a:lnTo>
                    <a:lnTo>
                      <a:pt x="156" y="216"/>
                    </a:lnTo>
                    <a:lnTo>
                      <a:pt x="150" y="224"/>
                    </a:lnTo>
                    <a:lnTo>
                      <a:pt x="154" y="234"/>
                    </a:lnTo>
                    <a:lnTo>
                      <a:pt x="148" y="242"/>
                    </a:lnTo>
                    <a:lnTo>
                      <a:pt x="104" y="239"/>
                    </a:lnTo>
                    <a:lnTo>
                      <a:pt x="92" y="221"/>
                    </a:lnTo>
                    <a:lnTo>
                      <a:pt x="78" y="216"/>
                    </a:lnTo>
                    <a:lnTo>
                      <a:pt x="53" y="218"/>
                    </a:lnTo>
                    <a:lnTo>
                      <a:pt x="48" y="207"/>
                    </a:lnTo>
                    <a:lnTo>
                      <a:pt x="17" y="221"/>
                    </a:lnTo>
                    <a:lnTo>
                      <a:pt x="0" y="194"/>
                    </a:lnTo>
                    <a:lnTo>
                      <a:pt x="13" y="184"/>
                    </a:lnTo>
                    <a:lnTo>
                      <a:pt x="22" y="172"/>
                    </a:lnTo>
                    <a:lnTo>
                      <a:pt x="19" y="164"/>
                    </a:lnTo>
                    <a:lnTo>
                      <a:pt x="22" y="152"/>
                    </a:lnTo>
                    <a:lnTo>
                      <a:pt x="50" y="138"/>
                    </a:lnTo>
                    <a:lnTo>
                      <a:pt x="76" y="99"/>
                    </a:lnTo>
                    <a:lnTo>
                      <a:pt x="95" y="42"/>
                    </a:lnTo>
                    <a:lnTo>
                      <a:pt x="122" y="15"/>
                    </a:lnTo>
                    <a:lnTo>
                      <a:pt x="140" y="2"/>
                    </a:lnTo>
                    <a:lnTo>
                      <a:pt x="181" y="0"/>
                    </a:lnTo>
                    <a:lnTo>
                      <a:pt x="225" y="7"/>
                    </a:lnTo>
                    <a:lnTo>
                      <a:pt x="257" y="25"/>
                    </a:lnTo>
                    <a:lnTo>
                      <a:pt x="288" y="40"/>
                    </a:lnTo>
                    <a:lnTo>
                      <a:pt x="299" y="52"/>
                    </a:lnTo>
                    <a:lnTo>
                      <a:pt x="308" y="62"/>
                    </a:lnTo>
                    <a:lnTo>
                      <a:pt x="312" y="75"/>
                    </a:lnTo>
                    <a:lnTo>
                      <a:pt x="312" y="94"/>
                    </a:lnTo>
                    <a:lnTo>
                      <a:pt x="300" y="106"/>
                    </a:lnTo>
                    <a:lnTo>
                      <a:pt x="291" y="112"/>
                    </a:lnTo>
                    <a:lnTo>
                      <a:pt x="290" y="106"/>
                    </a:lnTo>
                    <a:lnTo>
                      <a:pt x="246" y="119"/>
                    </a:lnTo>
                    <a:lnTo>
                      <a:pt x="182" y="194"/>
                    </a:lnTo>
                  </a:path>
                </a:pathLst>
              </a:custGeom>
              <a:solidFill>
                <a:srgbClr val="FFEA00"/>
              </a:solidFill>
              <a:ln w="9525" cap="rnd">
                <a:noFill/>
                <a:round/>
                <a:headEnd/>
                <a:tailEnd/>
              </a:ln>
            </p:spPr>
            <p:txBody>
              <a:bodyPr/>
              <a:lstStyle/>
              <a:p>
                <a:endParaRPr lang="en-US"/>
              </a:p>
            </p:txBody>
          </p:sp>
          <p:sp>
            <p:nvSpPr>
              <p:cNvPr id="6169" name="Freeform 9"/>
              <p:cNvSpPr>
                <a:spLocks/>
              </p:cNvSpPr>
              <p:nvPr/>
            </p:nvSpPr>
            <p:spPr bwMode="auto">
              <a:xfrm>
                <a:off x="569" y="1427"/>
                <a:ext cx="138" cy="118"/>
              </a:xfrm>
              <a:custGeom>
                <a:avLst/>
                <a:gdLst>
                  <a:gd name="T0" fmla="*/ 17 w 138"/>
                  <a:gd name="T1" fmla="*/ 0 h 118"/>
                  <a:gd name="T2" fmla="*/ 5 w 138"/>
                  <a:gd name="T3" fmla="*/ 8 h 118"/>
                  <a:gd name="T4" fmla="*/ 4 w 138"/>
                  <a:gd name="T5" fmla="*/ 15 h 118"/>
                  <a:gd name="T6" fmla="*/ 8 w 138"/>
                  <a:gd name="T7" fmla="*/ 34 h 118"/>
                  <a:gd name="T8" fmla="*/ 0 w 138"/>
                  <a:gd name="T9" fmla="*/ 50 h 118"/>
                  <a:gd name="T10" fmla="*/ 12 w 138"/>
                  <a:gd name="T11" fmla="*/ 72 h 118"/>
                  <a:gd name="T12" fmla="*/ 16 w 138"/>
                  <a:gd name="T13" fmla="*/ 92 h 118"/>
                  <a:gd name="T14" fmla="*/ 17 w 138"/>
                  <a:gd name="T15" fmla="*/ 117 h 118"/>
                  <a:gd name="T16" fmla="*/ 26 w 138"/>
                  <a:gd name="T17" fmla="*/ 95 h 118"/>
                  <a:gd name="T18" fmla="*/ 35 w 138"/>
                  <a:gd name="T19" fmla="*/ 95 h 118"/>
                  <a:gd name="T20" fmla="*/ 62 w 138"/>
                  <a:gd name="T21" fmla="*/ 115 h 118"/>
                  <a:gd name="T22" fmla="*/ 72 w 138"/>
                  <a:gd name="T23" fmla="*/ 115 h 118"/>
                  <a:gd name="T24" fmla="*/ 80 w 138"/>
                  <a:gd name="T25" fmla="*/ 112 h 118"/>
                  <a:gd name="T26" fmla="*/ 81 w 138"/>
                  <a:gd name="T27" fmla="*/ 105 h 118"/>
                  <a:gd name="T28" fmla="*/ 81 w 138"/>
                  <a:gd name="T29" fmla="*/ 95 h 118"/>
                  <a:gd name="T30" fmla="*/ 86 w 138"/>
                  <a:gd name="T31" fmla="*/ 89 h 118"/>
                  <a:gd name="T32" fmla="*/ 99 w 138"/>
                  <a:gd name="T33" fmla="*/ 84 h 118"/>
                  <a:gd name="T34" fmla="*/ 103 w 138"/>
                  <a:gd name="T35" fmla="*/ 73 h 118"/>
                  <a:gd name="T36" fmla="*/ 122 w 138"/>
                  <a:gd name="T37" fmla="*/ 72 h 118"/>
                  <a:gd name="T38" fmla="*/ 124 w 138"/>
                  <a:gd name="T39" fmla="*/ 69 h 118"/>
                  <a:gd name="T40" fmla="*/ 114 w 138"/>
                  <a:gd name="T41" fmla="*/ 38 h 118"/>
                  <a:gd name="T42" fmla="*/ 131 w 138"/>
                  <a:gd name="T43" fmla="*/ 28 h 118"/>
                  <a:gd name="T44" fmla="*/ 137 w 138"/>
                  <a:gd name="T45" fmla="*/ 15 h 118"/>
                  <a:gd name="T46" fmla="*/ 125 w 138"/>
                  <a:gd name="T47" fmla="*/ 15 h 118"/>
                  <a:gd name="T48" fmla="*/ 119 w 138"/>
                  <a:gd name="T49" fmla="*/ 8 h 118"/>
                  <a:gd name="T50" fmla="*/ 113 w 138"/>
                  <a:gd name="T51" fmla="*/ 16 h 118"/>
                  <a:gd name="T52" fmla="*/ 110 w 138"/>
                  <a:gd name="T53" fmla="*/ 10 h 118"/>
                  <a:gd name="T54" fmla="*/ 99 w 138"/>
                  <a:gd name="T55" fmla="*/ 18 h 118"/>
                  <a:gd name="T56" fmla="*/ 91 w 138"/>
                  <a:gd name="T57" fmla="*/ 6 h 118"/>
                  <a:gd name="T58" fmla="*/ 69 w 138"/>
                  <a:gd name="T59" fmla="*/ 10 h 118"/>
                  <a:gd name="T60" fmla="*/ 22 w 138"/>
                  <a:gd name="T61" fmla="*/ 0 h 118"/>
                  <a:gd name="T62" fmla="*/ 17 w 138"/>
                  <a:gd name="T63" fmla="*/ 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
                  <a:gd name="T97" fmla="*/ 0 h 118"/>
                  <a:gd name="T98" fmla="*/ 138 w 138"/>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 h="118">
                    <a:moveTo>
                      <a:pt x="17" y="0"/>
                    </a:moveTo>
                    <a:lnTo>
                      <a:pt x="5" y="8"/>
                    </a:lnTo>
                    <a:lnTo>
                      <a:pt x="4" y="15"/>
                    </a:lnTo>
                    <a:lnTo>
                      <a:pt x="8" y="34"/>
                    </a:lnTo>
                    <a:lnTo>
                      <a:pt x="0" y="50"/>
                    </a:lnTo>
                    <a:lnTo>
                      <a:pt x="12" y="72"/>
                    </a:lnTo>
                    <a:lnTo>
                      <a:pt x="16" y="92"/>
                    </a:lnTo>
                    <a:lnTo>
                      <a:pt x="17" y="117"/>
                    </a:lnTo>
                    <a:lnTo>
                      <a:pt x="26" y="95"/>
                    </a:lnTo>
                    <a:lnTo>
                      <a:pt x="35" y="95"/>
                    </a:lnTo>
                    <a:lnTo>
                      <a:pt x="62" y="115"/>
                    </a:lnTo>
                    <a:lnTo>
                      <a:pt x="72" y="115"/>
                    </a:lnTo>
                    <a:lnTo>
                      <a:pt x="80" y="112"/>
                    </a:lnTo>
                    <a:lnTo>
                      <a:pt x="81" y="105"/>
                    </a:lnTo>
                    <a:lnTo>
                      <a:pt x="81" y="95"/>
                    </a:lnTo>
                    <a:lnTo>
                      <a:pt x="86" y="89"/>
                    </a:lnTo>
                    <a:lnTo>
                      <a:pt x="99" y="84"/>
                    </a:lnTo>
                    <a:lnTo>
                      <a:pt x="103" y="73"/>
                    </a:lnTo>
                    <a:lnTo>
                      <a:pt x="122" y="72"/>
                    </a:lnTo>
                    <a:lnTo>
                      <a:pt x="124" y="69"/>
                    </a:lnTo>
                    <a:lnTo>
                      <a:pt x="114" y="38"/>
                    </a:lnTo>
                    <a:lnTo>
                      <a:pt x="131" y="28"/>
                    </a:lnTo>
                    <a:lnTo>
                      <a:pt x="137" y="15"/>
                    </a:lnTo>
                    <a:lnTo>
                      <a:pt x="125" y="15"/>
                    </a:lnTo>
                    <a:lnTo>
                      <a:pt x="119" y="8"/>
                    </a:lnTo>
                    <a:lnTo>
                      <a:pt x="113" y="16"/>
                    </a:lnTo>
                    <a:lnTo>
                      <a:pt x="110" y="10"/>
                    </a:lnTo>
                    <a:lnTo>
                      <a:pt x="99" y="18"/>
                    </a:lnTo>
                    <a:lnTo>
                      <a:pt x="91" y="6"/>
                    </a:lnTo>
                    <a:lnTo>
                      <a:pt x="69" y="10"/>
                    </a:lnTo>
                    <a:lnTo>
                      <a:pt x="22" y="0"/>
                    </a:lnTo>
                    <a:lnTo>
                      <a:pt x="17" y="0"/>
                    </a:lnTo>
                  </a:path>
                </a:pathLst>
              </a:custGeom>
              <a:solidFill>
                <a:srgbClr val="FFC98E"/>
              </a:solidFill>
              <a:ln w="9525" cap="rnd">
                <a:noFill/>
                <a:round/>
                <a:headEnd/>
                <a:tailEnd/>
              </a:ln>
            </p:spPr>
            <p:txBody>
              <a:bodyPr/>
              <a:lstStyle/>
              <a:p>
                <a:endParaRPr lang="en-US"/>
              </a:p>
            </p:txBody>
          </p:sp>
          <p:sp>
            <p:nvSpPr>
              <p:cNvPr id="6170" name="Freeform 10"/>
              <p:cNvSpPr>
                <a:spLocks/>
              </p:cNvSpPr>
              <p:nvPr/>
            </p:nvSpPr>
            <p:spPr bwMode="auto">
              <a:xfrm>
                <a:off x="577" y="1473"/>
                <a:ext cx="17" cy="17"/>
              </a:xfrm>
              <a:custGeom>
                <a:avLst/>
                <a:gdLst>
                  <a:gd name="T0" fmla="*/ 5 w 17"/>
                  <a:gd name="T1" fmla="*/ 0 h 17"/>
                  <a:gd name="T2" fmla="*/ 12 w 17"/>
                  <a:gd name="T3" fmla="*/ 0 h 17"/>
                  <a:gd name="T4" fmla="*/ 16 w 17"/>
                  <a:gd name="T5" fmla="*/ 1 h 17"/>
                  <a:gd name="T6" fmla="*/ 16 w 17"/>
                  <a:gd name="T7" fmla="*/ 8 h 17"/>
                  <a:gd name="T8" fmla="*/ 9 w 17"/>
                  <a:gd name="T9" fmla="*/ 16 h 17"/>
                  <a:gd name="T10" fmla="*/ 2 w 17"/>
                  <a:gd name="T11" fmla="*/ 16 h 17"/>
                  <a:gd name="T12" fmla="*/ 0 w 17"/>
                  <a:gd name="T13" fmla="*/ 8 h 17"/>
                  <a:gd name="T14" fmla="*/ 5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5" y="0"/>
                    </a:moveTo>
                    <a:lnTo>
                      <a:pt x="12" y="0"/>
                    </a:lnTo>
                    <a:lnTo>
                      <a:pt x="16" y="1"/>
                    </a:lnTo>
                    <a:lnTo>
                      <a:pt x="16" y="8"/>
                    </a:lnTo>
                    <a:lnTo>
                      <a:pt x="9" y="16"/>
                    </a:lnTo>
                    <a:lnTo>
                      <a:pt x="2" y="16"/>
                    </a:lnTo>
                    <a:lnTo>
                      <a:pt x="0" y="8"/>
                    </a:lnTo>
                    <a:lnTo>
                      <a:pt x="5" y="0"/>
                    </a:lnTo>
                  </a:path>
                </a:pathLst>
              </a:custGeom>
              <a:solidFill>
                <a:srgbClr val="FFEA00"/>
              </a:solidFill>
              <a:ln w="9525" cap="rnd">
                <a:noFill/>
                <a:round/>
                <a:headEnd/>
                <a:tailEnd/>
              </a:ln>
            </p:spPr>
            <p:txBody>
              <a:bodyPr/>
              <a:lstStyle/>
              <a:p>
                <a:endParaRPr lang="en-US"/>
              </a:p>
            </p:txBody>
          </p:sp>
          <p:sp>
            <p:nvSpPr>
              <p:cNvPr id="6171" name="Freeform 11"/>
              <p:cNvSpPr>
                <a:spLocks/>
              </p:cNvSpPr>
              <p:nvPr/>
            </p:nvSpPr>
            <p:spPr bwMode="auto">
              <a:xfrm>
                <a:off x="897" y="1720"/>
                <a:ext cx="107" cy="109"/>
              </a:xfrm>
              <a:custGeom>
                <a:avLst/>
                <a:gdLst>
                  <a:gd name="T0" fmla="*/ 0 w 107"/>
                  <a:gd name="T1" fmla="*/ 51 h 109"/>
                  <a:gd name="T2" fmla="*/ 13 w 107"/>
                  <a:gd name="T3" fmla="*/ 108 h 109"/>
                  <a:gd name="T4" fmla="*/ 52 w 107"/>
                  <a:gd name="T5" fmla="*/ 108 h 109"/>
                  <a:gd name="T6" fmla="*/ 63 w 107"/>
                  <a:gd name="T7" fmla="*/ 99 h 109"/>
                  <a:gd name="T8" fmla="*/ 93 w 107"/>
                  <a:gd name="T9" fmla="*/ 96 h 109"/>
                  <a:gd name="T10" fmla="*/ 98 w 107"/>
                  <a:gd name="T11" fmla="*/ 89 h 109"/>
                  <a:gd name="T12" fmla="*/ 106 w 107"/>
                  <a:gd name="T13" fmla="*/ 54 h 109"/>
                  <a:gd name="T14" fmla="*/ 90 w 107"/>
                  <a:gd name="T15" fmla="*/ 32 h 109"/>
                  <a:gd name="T16" fmla="*/ 69 w 107"/>
                  <a:gd name="T17" fmla="*/ 25 h 109"/>
                  <a:gd name="T18" fmla="*/ 49 w 107"/>
                  <a:gd name="T19" fmla="*/ 16 h 109"/>
                  <a:gd name="T20" fmla="*/ 41 w 107"/>
                  <a:gd name="T21" fmla="*/ 0 h 109"/>
                  <a:gd name="T22" fmla="*/ 30 w 107"/>
                  <a:gd name="T23" fmla="*/ 1 h 109"/>
                  <a:gd name="T24" fmla="*/ 24 w 107"/>
                  <a:gd name="T25" fmla="*/ 22 h 109"/>
                  <a:gd name="T26" fmla="*/ 0 w 107"/>
                  <a:gd name="T27" fmla="*/ 51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109"/>
                  <a:gd name="T44" fmla="*/ 107 w 10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109">
                    <a:moveTo>
                      <a:pt x="0" y="51"/>
                    </a:moveTo>
                    <a:lnTo>
                      <a:pt x="13" y="108"/>
                    </a:lnTo>
                    <a:lnTo>
                      <a:pt x="52" y="108"/>
                    </a:lnTo>
                    <a:lnTo>
                      <a:pt x="63" y="99"/>
                    </a:lnTo>
                    <a:lnTo>
                      <a:pt x="93" y="96"/>
                    </a:lnTo>
                    <a:lnTo>
                      <a:pt x="98" y="89"/>
                    </a:lnTo>
                    <a:lnTo>
                      <a:pt x="106" y="54"/>
                    </a:lnTo>
                    <a:lnTo>
                      <a:pt x="90" y="32"/>
                    </a:lnTo>
                    <a:lnTo>
                      <a:pt x="69" y="25"/>
                    </a:lnTo>
                    <a:lnTo>
                      <a:pt x="49" y="16"/>
                    </a:lnTo>
                    <a:lnTo>
                      <a:pt x="41" y="0"/>
                    </a:lnTo>
                    <a:lnTo>
                      <a:pt x="30" y="1"/>
                    </a:lnTo>
                    <a:lnTo>
                      <a:pt x="24" y="22"/>
                    </a:lnTo>
                    <a:lnTo>
                      <a:pt x="0" y="51"/>
                    </a:lnTo>
                  </a:path>
                </a:pathLst>
              </a:custGeom>
              <a:solidFill>
                <a:srgbClr val="FFEA00"/>
              </a:solidFill>
              <a:ln w="9525" cap="rnd">
                <a:noFill/>
                <a:round/>
                <a:headEnd/>
                <a:tailEnd/>
              </a:ln>
            </p:spPr>
            <p:txBody>
              <a:bodyPr/>
              <a:lstStyle/>
              <a:p>
                <a:endParaRPr lang="en-US"/>
              </a:p>
            </p:txBody>
          </p:sp>
          <p:sp>
            <p:nvSpPr>
              <p:cNvPr id="6172" name="Freeform 12"/>
              <p:cNvSpPr>
                <a:spLocks/>
              </p:cNvSpPr>
              <p:nvPr/>
            </p:nvSpPr>
            <p:spPr bwMode="auto">
              <a:xfrm>
                <a:off x="629" y="1336"/>
                <a:ext cx="80" cy="47"/>
              </a:xfrm>
              <a:custGeom>
                <a:avLst/>
                <a:gdLst>
                  <a:gd name="T0" fmla="*/ 79 w 80"/>
                  <a:gd name="T1" fmla="*/ 33 h 47"/>
                  <a:gd name="T2" fmla="*/ 67 w 80"/>
                  <a:gd name="T3" fmla="*/ 29 h 47"/>
                  <a:gd name="T4" fmla="*/ 71 w 80"/>
                  <a:gd name="T5" fmla="*/ 33 h 47"/>
                  <a:gd name="T6" fmla="*/ 64 w 80"/>
                  <a:gd name="T7" fmla="*/ 38 h 47"/>
                  <a:gd name="T8" fmla="*/ 56 w 80"/>
                  <a:gd name="T9" fmla="*/ 43 h 47"/>
                  <a:gd name="T10" fmla="*/ 53 w 80"/>
                  <a:gd name="T11" fmla="*/ 41 h 47"/>
                  <a:gd name="T12" fmla="*/ 37 w 80"/>
                  <a:gd name="T13" fmla="*/ 46 h 47"/>
                  <a:gd name="T14" fmla="*/ 57 w 80"/>
                  <a:gd name="T15" fmla="*/ 38 h 47"/>
                  <a:gd name="T16" fmla="*/ 50 w 80"/>
                  <a:gd name="T17" fmla="*/ 33 h 47"/>
                  <a:gd name="T18" fmla="*/ 64 w 80"/>
                  <a:gd name="T19" fmla="*/ 31 h 47"/>
                  <a:gd name="T20" fmla="*/ 51 w 80"/>
                  <a:gd name="T21" fmla="*/ 21 h 47"/>
                  <a:gd name="T22" fmla="*/ 34 w 80"/>
                  <a:gd name="T23" fmla="*/ 26 h 47"/>
                  <a:gd name="T24" fmla="*/ 42 w 80"/>
                  <a:gd name="T25" fmla="*/ 31 h 47"/>
                  <a:gd name="T26" fmla="*/ 42 w 80"/>
                  <a:gd name="T27" fmla="*/ 36 h 47"/>
                  <a:gd name="T28" fmla="*/ 24 w 80"/>
                  <a:gd name="T29" fmla="*/ 39 h 47"/>
                  <a:gd name="T30" fmla="*/ 31 w 80"/>
                  <a:gd name="T31" fmla="*/ 41 h 47"/>
                  <a:gd name="T32" fmla="*/ 14 w 80"/>
                  <a:gd name="T33" fmla="*/ 43 h 47"/>
                  <a:gd name="T34" fmla="*/ 7 w 80"/>
                  <a:gd name="T35" fmla="*/ 35 h 47"/>
                  <a:gd name="T36" fmla="*/ 14 w 80"/>
                  <a:gd name="T37" fmla="*/ 33 h 47"/>
                  <a:gd name="T38" fmla="*/ 7 w 80"/>
                  <a:gd name="T39" fmla="*/ 25 h 47"/>
                  <a:gd name="T40" fmla="*/ 21 w 80"/>
                  <a:gd name="T41" fmla="*/ 33 h 47"/>
                  <a:gd name="T42" fmla="*/ 34 w 80"/>
                  <a:gd name="T43" fmla="*/ 33 h 47"/>
                  <a:gd name="T44" fmla="*/ 21 w 80"/>
                  <a:gd name="T45" fmla="*/ 25 h 47"/>
                  <a:gd name="T46" fmla="*/ 35 w 80"/>
                  <a:gd name="T47" fmla="*/ 21 h 47"/>
                  <a:gd name="T48" fmla="*/ 28 w 80"/>
                  <a:gd name="T49" fmla="*/ 18 h 47"/>
                  <a:gd name="T50" fmla="*/ 42 w 80"/>
                  <a:gd name="T51" fmla="*/ 16 h 47"/>
                  <a:gd name="T52" fmla="*/ 23 w 80"/>
                  <a:gd name="T53" fmla="*/ 9 h 47"/>
                  <a:gd name="T54" fmla="*/ 18 w 80"/>
                  <a:gd name="T55" fmla="*/ 4 h 47"/>
                  <a:gd name="T56" fmla="*/ 0 w 80"/>
                  <a:gd name="T57" fmla="*/ 0 h 47"/>
                  <a:gd name="T58" fmla="*/ 18 w 80"/>
                  <a:gd name="T59" fmla="*/ 3 h 47"/>
                  <a:gd name="T60" fmla="*/ 39 w 80"/>
                  <a:gd name="T61" fmla="*/ 8 h 47"/>
                  <a:gd name="T62" fmla="*/ 53 w 80"/>
                  <a:gd name="T63" fmla="*/ 18 h 47"/>
                  <a:gd name="T64" fmla="*/ 65 w 80"/>
                  <a:gd name="T65" fmla="*/ 26 h 47"/>
                  <a:gd name="T66" fmla="*/ 79 w 80"/>
                  <a:gd name="T67" fmla="*/ 33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47"/>
                  <a:gd name="T104" fmla="*/ 80 w 80"/>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47">
                    <a:moveTo>
                      <a:pt x="79" y="33"/>
                    </a:moveTo>
                    <a:lnTo>
                      <a:pt x="67" y="29"/>
                    </a:lnTo>
                    <a:lnTo>
                      <a:pt x="71" y="33"/>
                    </a:lnTo>
                    <a:lnTo>
                      <a:pt x="64" y="38"/>
                    </a:lnTo>
                    <a:lnTo>
                      <a:pt x="56" y="43"/>
                    </a:lnTo>
                    <a:lnTo>
                      <a:pt x="53" y="41"/>
                    </a:lnTo>
                    <a:lnTo>
                      <a:pt x="37" y="46"/>
                    </a:lnTo>
                    <a:lnTo>
                      <a:pt x="57" y="38"/>
                    </a:lnTo>
                    <a:lnTo>
                      <a:pt x="50" y="33"/>
                    </a:lnTo>
                    <a:lnTo>
                      <a:pt x="64" y="31"/>
                    </a:lnTo>
                    <a:lnTo>
                      <a:pt x="51" y="21"/>
                    </a:lnTo>
                    <a:lnTo>
                      <a:pt x="34" y="26"/>
                    </a:lnTo>
                    <a:lnTo>
                      <a:pt x="42" y="31"/>
                    </a:lnTo>
                    <a:lnTo>
                      <a:pt x="42" y="36"/>
                    </a:lnTo>
                    <a:lnTo>
                      <a:pt x="24" y="39"/>
                    </a:lnTo>
                    <a:lnTo>
                      <a:pt x="31" y="41"/>
                    </a:lnTo>
                    <a:lnTo>
                      <a:pt x="14" y="43"/>
                    </a:lnTo>
                    <a:lnTo>
                      <a:pt x="7" y="35"/>
                    </a:lnTo>
                    <a:lnTo>
                      <a:pt x="14" y="33"/>
                    </a:lnTo>
                    <a:lnTo>
                      <a:pt x="7" y="25"/>
                    </a:lnTo>
                    <a:lnTo>
                      <a:pt x="21" y="33"/>
                    </a:lnTo>
                    <a:lnTo>
                      <a:pt x="34" y="33"/>
                    </a:lnTo>
                    <a:lnTo>
                      <a:pt x="21" y="25"/>
                    </a:lnTo>
                    <a:lnTo>
                      <a:pt x="35" y="21"/>
                    </a:lnTo>
                    <a:lnTo>
                      <a:pt x="28" y="18"/>
                    </a:lnTo>
                    <a:lnTo>
                      <a:pt x="42" y="16"/>
                    </a:lnTo>
                    <a:lnTo>
                      <a:pt x="23" y="9"/>
                    </a:lnTo>
                    <a:lnTo>
                      <a:pt x="18" y="4"/>
                    </a:lnTo>
                    <a:lnTo>
                      <a:pt x="0" y="0"/>
                    </a:lnTo>
                    <a:lnTo>
                      <a:pt x="18" y="3"/>
                    </a:lnTo>
                    <a:lnTo>
                      <a:pt x="39" y="8"/>
                    </a:lnTo>
                    <a:lnTo>
                      <a:pt x="53" y="18"/>
                    </a:lnTo>
                    <a:lnTo>
                      <a:pt x="65" y="26"/>
                    </a:lnTo>
                    <a:lnTo>
                      <a:pt x="79" y="33"/>
                    </a:lnTo>
                  </a:path>
                </a:pathLst>
              </a:custGeom>
              <a:solidFill>
                <a:srgbClr val="000000"/>
              </a:solidFill>
              <a:ln w="9525" cap="rnd">
                <a:noFill/>
                <a:round/>
                <a:headEnd/>
                <a:tailEnd/>
              </a:ln>
            </p:spPr>
            <p:txBody>
              <a:bodyPr/>
              <a:lstStyle/>
              <a:p>
                <a:endParaRPr lang="en-US"/>
              </a:p>
            </p:txBody>
          </p:sp>
          <p:sp>
            <p:nvSpPr>
              <p:cNvPr id="6173" name="Freeform 13"/>
              <p:cNvSpPr>
                <a:spLocks/>
              </p:cNvSpPr>
              <p:nvPr/>
            </p:nvSpPr>
            <p:spPr bwMode="auto">
              <a:xfrm>
                <a:off x="667" y="1378"/>
                <a:ext cx="44" cy="52"/>
              </a:xfrm>
              <a:custGeom>
                <a:avLst/>
                <a:gdLst>
                  <a:gd name="T0" fmla="*/ 30 w 44"/>
                  <a:gd name="T1" fmla="*/ 0 h 52"/>
                  <a:gd name="T2" fmla="*/ 25 w 44"/>
                  <a:gd name="T3" fmla="*/ 17 h 52"/>
                  <a:gd name="T4" fmla="*/ 19 w 44"/>
                  <a:gd name="T5" fmla="*/ 11 h 52"/>
                  <a:gd name="T6" fmla="*/ 16 w 44"/>
                  <a:gd name="T7" fmla="*/ 24 h 52"/>
                  <a:gd name="T8" fmla="*/ 0 w 44"/>
                  <a:gd name="T9" fmla="*/ 39 h 52"/>
                  <a:gd name="T10" fmla="*/ 23 w 44"/>
                  <a:gd name="T11" fmla="*/ 24 h 52"/>
                  <a:gd name="T12" fmla="*/ 26 w 44"/>
                  <a:gd name="T13" fmla="*/ 29 h 52"/>
                  <a:gd name="T14" fmla="*/ 26 w 44"/>
                  <a:gd name="T15" fmla="*/ 51 h 52"/>
                  <a:gd name="T16" fmla="*/ 41 w 44"/>
                  <a:gd name="T17" fmla="*/ 34 h 52"/>
                  <a:gd name="T18" fmla="*/ 43 w 44"/>
                  <a:gd name="T19" fmla="*/ 12 h 52"/>
                  <a:gd name="T20" fmla="*/ 38 w 44"/>
                  <a:gd name="T21" fmla="*/ 34 h 52"/>
                  <a:gd name="T22" fmla="*/ 30 w 44"/>
                  <a:gd name="T23" fmla="*/ 39 h 52"/>
                  <a:gd name="T24" fmla="*/ 30 w 44"/>
                  <a:gd name="T25" fmla="*/ 26 h 52"/>
                  <a:gd name="T26" fmla="*/ 28 w 44"/>
                  <a:gd name="T27" fmla="*/ 22 h 52"/>
                  <a:gd name="T28" fmla="*/ 33 w 44"/>
                  <a:gd name="T29" fmla="*/ 7 h 52"/>
                  <a:gd name="T30" fmla="*/ 30 w 44"/>
                  <a:gd name="T31" fmla="*/ 0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52"/>
                  <a:gd name="T50" fmla="*/ 44 w 44"/>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52">
                    <a:moveTo>
                      <a:pt x="30" y="0"/>
                    </a:moveTo>
                    <a:lnTo>
                      <a:pt x="25" y="17"/>
                    </a:lnTo>
                    <a:lnTo>
                      <a:pt x="19" y="11"/>
                    </a:lnTo>
                    <a:lnTo>
                      <a:pt x="16" y="24"/>
                    </a:lnTo>
                    <a:lnTo>
                      <a:pt x="0" y="39"/>
                    </a:lnTo>
                    <a:lnTo>
                      <a:pt x="23" y="24"/>
                    </a:lnTo>
                    <a:lnTo>
                      <a:pt x="26" y="29"/>
                    </a:lnTo>
                    <a:lnTo>
                      <a:pt x="26" y="51"/>
                    </a:lnTo>
                    <a:lnTo>
                      <a:pt x="41" y="34"/>
                    </a:lnTo>
                    <a:lnTo>
                      <a:pt x="43" y="12"/>
                    </a:lnTo>
                    <a:lnTo>
                      <a:pt x="38" y="34"/>
                    </a:lnTo>
                    <a:lnTo>
                      <a:pt x="30" y="39"/>
                    </a:lnTo>
                    <a:lnTo>
                      <a:pt x="30" y="26"/>
                    </a:lnTo>
                    <a:lnTo>
                      <a:pt x="28" y="22"/>
                    </a:lnTo>
                    <a:lnTo>
                      <a:pt x="33" y="7"/>
                    </a:lnTo>
                    <a:lnTo>
                      <a:pt x="30" y="0"/>
                    </a:lnTo>
                  </a:path>
                </a:pathLst>
              </a:custGeom>
              <a:solidFill>
                <a:srgbClr val="000000"/>
              </a:solidFill>
              <a:ln w="9525" cap="rnd">
                <a:noFill/>
                <a:round/>
                <a:headEnd/>
                <a:tailEnd/>
              </a:ln>
            </p:spPr>
            <p:txBody>
              <a:bodyPr/>
              <a:lstStyle/>
              <a:p>
                <a:endParaRPr lang="en-US"/>
              </a:p>
            </p:txBody>
          </p:sp>
          <p:sp>
            <p:nvSpPr>
              <p:cNvPr id="6174" name="Freeform 14"/>
              <p:cNvSpPr>
                <a:spLocks/>
              </p:cNvSpPr>
              <p:nvPr/>
            </p:nvSpPr>
            <p:spPr bwMode="auto">
              <a:xfrm>
                <a:off x="671" y="1427"/>
                <a:ext cx="17" cy="18"/>
              </a:xfrm>
              <a:custGeom>
                <a:avLst/>
                <a:gdLst>
                  <a:gd name="T0" fmla="*/ 9 w 17"/>
                  <a:gd name="T1" fmla="*/ 0 h 18"/>
                  <a:gd name="T2" fmla="*/ 1 w 17"/>
                  <a:gd name="T3" fmla="*/ 10 h 18"/>
                  <a:gd name="T4" fmla="*/ 0 w 17"/>
                  <a:gd name="T5" fmla="*/ 17 h 18"/>
                  <a:gd name="T6" fmla="*/ 9 w 17"/>
                  <a:gd name="T7" fmla="*/ 12 h 18"/>
                  <a:gd name="T8" fmla="*/ 12 w 17"/>
                  <a:gd name="T9" fmla="*/ 17 h 18"/>
                  <a:gd name="T10" fmla="*/ 16 w 17"/>
                  <a:gd name="T11" fmla="*/ 6 h 18"/>
                  <a:gd name="T12" fmla="*/ 9 w 17"/>
                  <a:gd name="T13" fmla="*/ 8 h 18"/>
                  <a:gd name="T14" fmla="*/ 9 w 17"/>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8"/>
                  <a:gd name="T26" fmla="*/ 17 w 17"/>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8">
                    <a:moveTo>
                      <a:pt x="9" y="0"/>
                    </a:moveTo>
                    <a:lnTo>
                      <a:pt x="1" y="10"/>
                    </a:lnTo>
                    <a:lnTo>
                      <a:pt x="0" y="17"/>
                    </a:lnTo>
                    <a:lnTo>
                      <a:pt x="9" y="12"/>
                    </a:lnTo>
                    <a:lnTo>
                      <a:pt x="12" y="17"/>
                    </a:lnTo>
                    <a:lnTo>
                      <a:pt x="16" y="6"/>
                    </a:lnTo>
                    <a:lnTo>
                      <a:pt x="9" y="8"/>
                    </a:lnTo>
                    <a:lnTo>
                      <a:pt x="9" y="0"/>
                    </a:lnTo>
                  </a:path>
                </a:pathLst>
              </a:custGeom>
              <a:solidFill>
                <a:srgbClr val="000000"/>
              </a:solidFill>
              <a:ln w="9525" cap="rnd">
                <a:noFill/>
                <a:round/>
                <a:headEnd/>
                <a:tailEnd/>
              </a:ln>
            </p:spPr>
            <p:txBody>
              <a:bodyPr/>
              <a:lstStyle/>
              <a:p>
                <a:endParaRPr lang="en-US"/>
              </a:p>
            </p:txBody>
          </p:sp>
          <p:sp>
            <p:nvSpPr>
              <p:cNvPr id="6175" name="Freeform 15"/>
              <p:cNvSpPr>
                <a:spLocks/>
              </p:cNvSpPr>
              <p:nvPr/>
            </p:nvSpPr>
            <p:spPr bwMode="auto">
              <a:xfrm>
                <a:off x="695" y="1407"/>
                <a:ext cx="48" cy="39"/>
              </a:xfrm>
              <a:custGeom>
                <a:avLst/>
                <a:gdLst>
                  <a:gd name="T0" fmla="*/ 0 w 48"/>
                  <a:gd name="T1" fmla="*/ 37 h 39"/>
                  <a:gd name="T2" fmla="*/ 0 w 48"/>
                  <a:gd name="T3" fmla="*/ 30 h 39"/>
                  <a:gd name="T4" fmla="*/ 6 w 48"/>
                  <a:gd name="T5" fmla="*/ 25 h 39"/>
                  <a:gd name="T6" fmla="*/ 6 w 48"/>
                  <a:gd name="T7" fmla="*/ 31 h 39"/>
                  <a:gd name="T8" fmla="*/ 13 w 48"/>
                  <a:gd name="T9" fmla="*/ 24 h 39"/>
                  <a:gd name="T10" fmla="*/ 21 w 48"/>
                  <a:gd name="T11" fmla="*/ 12 h 39"/>
                  <a:gd name="T12" fmla="*/ 17 w 48"/>
                  <a:gd name="T13" fmla="*/ 30 h 39"/>
                  <a:gd name="T14" fmla="*/ 24 w 48"/>
                  <a:gd name="T15" fmla="*/ 24 h 39"/>
                  <a:gd name="T16" fmla="*/ 24 w 48"/>
                  <a:gd name="T17" fmla="*/ 28 h 39"/>
                  <a:gd name="T18" fmla="*/ 28 w 48"/>
                  <a:gd name="T19" fmla="*/ 25 h 39"/>
                  <a:gd name="T20" fmla="*/ 30 w 48"/>
                  <a:gd name="T21" fmla="*/ 28 h 39"/>
                  <a:gd name="T22" fmla="*/ 38 w 48"/>
                  <a:gd name="T23" fmla="*/ 22 h 39"/>
                  <a:gd name="T24" fmla="*/ 42 w 48"/>
                  <a:gd name="T25" fmla="*/ 10 h 39"/>
                  <a:gd name="T26" fmla="*/ 42 w 48"/>
                  <a:gd name="T27" fmla="*/ 0 h 39"/>
                  <a:gd name="T28" fmla="*/ 47 w 48"/>
                  <a:gd name="T29" fmla="*/ 10 h 39"/>
                  <a:gd name="T30" fmla="*/ 42 w 48"/>
                  <a:gd name="T31" fmla="*/ 28 h 39"/>
                  <a:gd name="T32" fmla="*/ 28 w 48"/>
                  <a:gd name="T33" fmla="*/ 37 h 39"/>
                  <a:gd name="T34" fmla="*/ 17 w 48"/>
                  <a:gd name="T35" fmla="*/ 38 h 39"/>
                  <a:gd name="T36" fmla="*/ 21 w 48"/>
                  <a:gd name="T37" fmla="*/ 32 h 39"/>
                  <a:gd name="T38" fmla="*/ 10 w 48"/>
                  <a:gd name="T39" fmla="*/ 37 h 39"/>
                  <a:gd name="T40" fmla="*/ 0 w 48"/>
                  <a:gd name="T41" fmla="*/ 3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39"/>
                  <a:gd name="T65" fmla="*/ 48 w 48"/>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39">
                    <a:moveTo>
                      <a:pt x="0" y="37"/>
                    </a:moveTo>
                    <a:lnTo>
                      <a:pt x="0" y="30"/>
                    </a:lnTo>
                    <a:lnTo>
                      <a:pt x="6" y="25"/>
                    </a:lnTo>
                    <a:lnTo>
                      <a:pt x="6" y="31"/>
                    </a:lnTo>
                    <a:lnTo>
                      <a:pt x="13" y="24"/>
                    </a:lnTo>
                    <a:lnTo>
                      <a:pt x="21" y="12"/>
                    </a:lnTo>
                    <a:lnTo>
                      <a:pt x="17" y="30"/>
                    </a:lnTo>
                    <a:lnTo>
                      <a:pt x="24" y="24"/>
                    </a:lnTo>
                    <a:lnTo>
                      <a:pt x="24" y="28"/>
                    </a:lnTo>
                    <a:lnTo>
                      <a:pt x="28" y="25"/>
                    </a:lnTo>
                    <a:lnTo>
                      <a:pt x="30" y="28"/>
                    </a:lnTo>
                    <a:lnTo>
                      <a:pt x="38" y="22"/>
                    </a:lnTo>
                    <a:lnTo>
                      <a:pt x="42" y="10"/>
                    </a:lnTo>
                    <a:lnTo>
                      <a:pt x="42" y="0"/>
                    </a:lnTo>
                    <a:lnTo>
                      <a:pt x="47" y="10"/>
                    </a:lnTo>
                    <a:lnTo>
                      <a:pt x="42" y="28"/>
                    </a:lnTo>
                    <a:lnTo>
                      <a:pt x="28" y="37"/>
                    </a:lnTo>
                    <a:lnTo>
                      <a:pt x="17" y="38"/>
                    </a:lnTo>
                    <a:lnTo>
                      <a:pt x="21" y="32"/>
                    </a:lnTo>
                    <a:lnTo>
                      <a:pt x="10" y="37"/>
                    </a:lnTo>
                    <a:lnTo>
                      <a:pt x="0" y="37"/>
                    </a:lnTo>
                  </a:path>
                </a:pathLst>
              </a:custGeom>
              <a:solidFill>
                <a:srgbClr val="000000"/>
              </a:solidFill>
              <a:ln w="9525" cap="rnd">
                <a:noFill/>
                <a:round/>
                <a:headEnd/>
                <a:tailEnd/>
              </a:ln>
            </p:spPr>
            <p:txBody>
              <a:bodyPr/>
              <a:lstStyle/>
              <a:p>
                <a:endParaRPr lang="en-US"/>
              </a:p>
            </p:txBody>
          </p:sp>
          <p:sp>
            <p:nvSpPr>
              <p:cNvPr id="6176" name="Freeform 16"/>
              <p:cNvSpPr>
                <a:spLocks/>
              </p:cNvSpPr>
              <p:nvPr/>
            </p:nvSpPr>
            <p:spPr bwMode="auto">
              <a:xfrm>
                <a:off x="687" y="1458"/>
                <a:ext cx="17" cy="17"/>
              </a:xfrm>
              <a:custGeom>
                <a:avLst/>
                <a:gdLst>
                  <a:gd name="T0" fmla="*/ 0 w 17"/>
                  <a:gd name="T1" fmla="*/ 0 h 17"/>
                  <a:gd name="T2" fmla="*/ 0 w 17"/>
                  <a:gd name="T3" fmla="*/ 16 h 17"/>
                  <a:gd name="T4" fmla="*/ 5 w 17"/>
                  <a:gd name="T5" fmla="*/ 16 h 17"/>
                  <a:gd name="T6" fmla="*/ 16 w 17"/>
                  <a:gd name="T7" fmla="*/ 3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5" y="16"/>
                    </a:lnTo>
                    <a:lnTo>
                      <a:pt x="16" y="3"/>
                    </a:lnTo>
                    <a:lnTo>
                      <a:pt x="16" y="0"/>
                    </a:lnTo>
                    <a:lnTo>
                      <a:pt x="0" y="0"/>
                    </a:lnTo>
                  </a:path>
                </a:pathLst>
              </a:custGeom>
              <a:solidFill>
                <a:srgbClr val="000000"/>
              </a:solidFill>
              <a:ln w="9525" cap="rnd">
                <a:noFill/>
                <a:round/>
                <a:headEnd/>
                <a:tailEnd/>
              </a:ln>
            </p:spPr>
            <p:txBody>
              <a:bodyPr/>
              <a:lstStyle/>
              <a:p>
                <a:endParaRPr lang="en-US"/>
              </a:p>
            </p:txBody>
          </p:sp>
          <p:sp>
            <p:nvSpPr>
              <p:cNvPr id="6177" name="Freeform 17"/>
              <p:cNvSpPr>
                <a:spLocks/>
              </p:cNvSpPr>
              <p:nvPr/>
            </p:nvSpPr>
            <p:spPr bwMode="auto">
              <a:xfrm>
                <a:off x="673" y="1465"/>
                <a:ext cx="17" cy="17"/>
              </a:xfrm>
              <a:custGeom>
                <a:avLst/>
                <a:gdLst>
                  <a:gd name="T0" fmla="*/ 16 w 17"/>
                  <a:gd name="T1" fmla="*/ 0 h 17"/>
                  <a:gd name="T2" fmla="*/ 16 w 17"/>
                  <a:gd name="T3" fmla="*/ 5 h 17"/>
                  <a:gd name="T4" fmla="*/ 11 w 17"/>
                  <a:gd name="T5" fmla="*/ 5 h 17"/>
                  <a:gd name="T6" fmla="*/ 0 w 17"/>
                  <a:gd name="T7" fmla="*/ 16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5"/>
                    </a:lnTo>
                    <a:lnTo>
                      <a:pt x="11" y="5"/>
                    </a:lnTo>
                    <a:lnTo>
                      <a:pt x="0" y="16"/>
                    </a:lnTo>
                    <a:lnTo>
                      <a:pt x="0" y="0"/>
                    </a:lnTo>
                    <a:lnTo>
                      <a:pt x="16" y="0"/>
                    </a:lnTo>
                  </a:path>
                </a:pathLst>
              </a:custGeom>
              <a:solidFill>
                <a:srgbClr val="000000"/>
              </a:solidFill>
              <a:ln w="9525" cap="rnd">
                <a:noFill/>
                <a:round/>
                <a:headEnd/>
                <a:tailEnd/>
              </a:ln>
            </p:spPr>
            <p:txBody>
              <a:bodyPr/>
              <a:lstStyle/>
              <a:p>
                <a:endParaRPr lang="en-US"/>
              </a:p>
            </p:txBody>
          </p:sp>
          <p:sp>
            <p:nvSpPr>
              <p:cNvPr id="6178" name="Freeform 18"/>
              <p:cNvSpPr>
                <a:spLocks/>
              </p:cNvSpPr>
              <p:nvPr/>
            </p:nvSpPr>
            <p:spPr bwMode="auto">
              <a:xfrm>
                <a:off x="663" y="1478"/>
                <a:ext cx="17" cy="17"/>
              </a:xfrm>
              <a:custGeom>
                <a:avLst/>
                <a:gdLst>
                  <a:gd name="T0" fmla="*/ 14 w 17"/>
                  <a:gd name="T1" fmla="*/ 0 h 17"/>
                  <a:gd name="T2" fmla="*/ 0 w 17"/>
                  <a:gd name="T3" fmla="*/ 16 h 17"/>
                  <a:gd name="T4" fmla="*/ 14 w 17"/>
                  <a:gd name="T5" fmla="*/ 16 h 17"/>
                  <a:gd name="T6" fmla="*/ 16 w 17"/>
                  <a:gd name="T7" fmla="*/ 6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0" y="16"/>
                    </a:lnTo>
                    <a:lnTo>
                      <a:pt x="14" y="16"/>
                    </a:lnTo>
                    <a:lnTo>
                      <a:pt x="16" y="6"/>
                    </a:lnTo>
                    <a:lnTo>
                      <a:pt x="14" y="0"/>
                    </a:lnTo>
                  </a:path>
                </a:pathLst>
              </a:custGeom>
              <a:solidFill>
                <a:srgbClr val="000000"/>
              </a:solidFill>
              <a:ln w="9525" cap="rnd">
                <a:noFill/>
                <a:round/>
                <a:headEnd/>
                <a:tailEnd/>
              </a:ln>
            </p:spPr>
            <p:txBody>
              <a:bodyPr/>
              <a:lstStyle/>
              <a:p>
                <a:endParaRPr lang="en-US"/>
              </a:p>
            </p:txBody>
          </p:sp>
          <p:sp>
            <p:nvSpPr>
              <p:cNvPr id="6179" name="Freeform 19"/>
              <p:cNvSpPr>
                <a:spLocks/>
              </p:cNvSpPr>
              <p:nvPr/>
            </p:nvSpPr>
            <p:spPr bwMode="auto">
              <a:xfrm>
                <a:off x="656" y="1500"/>
                <a:ext cx="36" cy="18"/>
              </a:xfrm>
              <a:custGeom>
                <a:avLst/>
                <a:gdLst>
                  <a:gd name="T0" fmla="*/ 15 w 36"/>
                  <a:gd name="T1" fmla="*/ 0 h 18"/>
                  <a:gd name="T2" fmla="*/ 10 w 36"/>
                  <a:gd name="T3" fmla="*/ 12 h 18"/>
                  <a:gd name="T4" fmla="*/ 0 w 36"/>
                  <a:gd name="T5" fmla="*/ 16 h 18"/>
                  <a:gd name="T6" fmla="*/ 2 w 36"/>
                  <a:gd name="T7" fmla="*/ 17 h 18"/>
                  <a:gd name="T8" fmla="*/ 13 w 36"/>
                  <a:gd name="T9" fmla="*/ 12 h 18"/>
                  <a:gd name="T10" fmla="*/ 18 w 36"/>
                  <a:gd name="T11" fmla="*/ 4 h 18"/>
                  <a:gd name="T12" fmla="*/ 32 w 36"/>
                  <a:gd name="T13" fmla="*/ 0 h 18"/>
                  <a:gd name="T14" fmla="*/ 35 w 36"/>
                  <a:gd name="T15" fmla="*/ 0 h 18"/>
                  <a:gd name="T16" fmla="*/ 15 w 3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18"/>
                  <a:gd name="T29" fmla="*/ 36 w 3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18">
                    <a:moveTo>
                      <a:pt x="15" y="0"/>
                    </a:moveTo>
                    <a:lnTo>
                      <a:pt x="10" y="12"/>
                    </a:lnTo>
                    <a:lnTo>
                      <a:pt x="0" y="16"/>
                    </a:lnTo>
                    <a:lnTo>
                      <a:pt x="2" y="17"/>
                    </a:lnTo>
                    <a:lnTo>
                      <a:pt x="13" y="12"/>
                    </a:lnTo>
                    <a:lnTo>
                      <a:pt x="18" y="4"/>
                    </a:lnTo>
                    <a:lnTo>
                      <a:pt x="32" y="0"/>
                    </a:lnTo>
                    <a:lnTo>
                      <a:pt x="35" y="0"/>
                    </a:lnTo>
                    <a:lnTo>
                      <a:pt x="15" y="0"/>
                    </a:lnTo>
                  </a:path>
                </a:pathLst>
              </a:custGeom>
              <a:solidFill>
                <a:srgbClr val="000000"/>
              </a:solidFill>
              <a:ln w="9525" cap="rnd">
                <a:noFill/>
                <a:round/>
                <a:headEnd/>
                <a:tailEnd/>
              </a:ln>
            </p:spPr>
            <p:txBody>
              <a:bodyPr/>
              <a:lstStyle/>
              <a:p>
                <a:endParaRPr lang="en-US"/>
              </a:p>
            </p:txBody>
          </p:sp>
          <p:sp>
            <p:nvSpPr>
              <p:cNvPr id="6180" name="Freeform 20"/>
              <p:cNvSpPr>
                <a:spLocks/>
              </p:cNvSpPr>
              <p:nvPr/>
            </p:nvSpPr>
            <p:spPr bwMode="auto">
              <a:xfrm>
                <a:off x="583" y="1480"/>
                <a:ext cx="66" cy="65"/>
              </a:xfrm>
              <a:custGeom>
                <a:avLst/>
                <a:gdLst>
                  <a:gd name="T0" fmla="*/ 65 w 66"/>
                  <a:gd name="T1" fmla="*/ 59 h 65"/>
                  <a:gd name="T2" fmla="*/ 57 w 66"/>
                  <a:gd name="T3" fmla="*/ 62 h 65"/>
                  <a:gd name="T4" fmla="*/ 50 w 66"/>
                  <a:gd name="T5" fmla="*/ 62 h 65"/>
                  <a:gd name="T6" fmla="*/ 20 w 66"/>
                  <a:gd name="T7" fmla="*/ 37 h 65"/>
                  <a:gd name="T8" fmla="*/ 6 w 66"/>
                  <a:gd name="T9" fmla="*/ 0 h 65"/>
                  <a:gd name="T10" fmla="*/ 3 w 66"/>
                  <a:gd name="T11" fmla="*/ 2 h 65"/>
                  <a:gd name="T12" fmla="*/ 9 w 66"/>
                  <a:gd name="T13" fmla="*/ 20 h 65"/>
                  <a:gd name="T14" fmla="*/ 6 w 66"/>
                  <a:gd name="T15" fmla="*/ 24 h 65"/>
                  <a:gd name="T16" fmla="*/ 0 w 66"/>
                  <a:gd name="T17" fmla="*/ 19 h 65"/>
                  <a:gd name="T18" fmla="*/ 6 w 66"/>
                  <a:gd name="T19" fmla="*/ 36 h 65"/>
                  <a:gd name="T20" fmla="*/ 6 w 66"/>
                  <a:gd name="T21" fmla="*/ 44 h 65"/>
                  <a:gd name="T22" fmla="*/ 3 w 66"/>
                  <a:gd name="T23" fmla="*/ 64 h 65"/>
                  <a:gd name="T24" fmla="*/ 14 w 66"/>
                  <a:gd name="T25" fmla="*/ 47 h 65"/>
                  <a:gd name="T26" fmla="*/ 19 w 66"/>
                  <a:gd name="T27" fmla="*/ 47 h 65"/>
                  <a:gd name="T28" fmla="*/ 49 w 66"/>
                  <a:gd name="T29" fmla="*/ 64 h 65"/>
                  <a:gd name="T30" fmla="*/ 55 w 66"/>
                  <a:gd name="T31" fmla="*/ 64 h 65"/>
                  <a:gd name="T32" fmla="*/ 65 w 66"/>
                  <a:gd name="T33" fmla="*/ 59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65"/>
                  <a:gd name="T53" fmla="*/ 66 w 66"/>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65">
                    <a:moveTo>
                      <a:pt x="65" y="59"/>
                    </a:moveTo>
                    <a:lnTo>
                      <a:pt x="57" y="62"/>
                    </a:lnTo>
                    <a:lnTo>
                      <a:pt x="50" y="62"/>
                    </a:lnTo>
                    <a:lnTo>
                      <a:pt x="20" y="37"/>
                    </a:lnTo>
                    <a:lnTo>
                      <a:pt x="6" y="0"/>
                    </a:lnTo>
                    <a:lnTo>
                      <a:pt x="3" y="2"/>
                    </a:lnTo>
                    <a:lnTo>
                      <a:pt x="9" y="20"/>
                    </a:lnTo>
                    <a:lnTo>
                      <a:pt x="6" y="24"/>
                    </a:lnTo>
                    <a:lnTo>
                      <a:pt x="0" y="19"/>
                    </a:lnTo>
                    <a:lnTo>
                      <a:pt x="6" y="36"/>
                    </a:lnTo>
                    <a:lnTo>
                      <a:pt x="6" y="44"/>
                    </a:lnTo>
                    <a:lnTo>
                      <a:pt x="3" y="64"/>
                    </a:lnTo>
                    <a:lnTo>
                      <a:pt x="14" y="47"/>
                    </a:lnTo>
                    <a:lnTo>
                      <a:pt x="19" y="47"/>
                    </a:lnTo>
                    <a:lnTo>
                      <a:pt x="49" y="64"/>
                    </a:lnTo>
                    <a:lnTo>
                      <a:pt x="55" y="64"/>
                    </a:lnTo>
                    <a:lnTo>
                      <a:pt x="65" y="59"/>
                    </a:lnTo>
                  </a:path>
                </a:pathLst>
              </a:custGeom>
              <a:solidFill>
                <a:srgbClr val="000000"/>
              </a:solidFill>
              <a:ln w="9525" cap="rnd">
                <a:noFill/>
                <a:round/>
                <a:headEnd/>
                <a:tailEnd/>
              </a:ln>
            </p:spPr>
            <p:txBody>
              <a:bodyPr/>
              <a:lstStyle/>
              <a:p>
                <a:endParaRPr lang="en-US"/>
              </a:p>
            </p:txBody>
          </p:sp>
          <p:sp>
            <p:nvSpPr>
              <p:cNvPr id="6181" name="Freeform 21"/>
              <p:cNvSpPr>
                <a:spLocks/>
              </p:cNvSpPr>
              <p:nvPr/>
            </p:nvSpPr>
            <p:spPr bwMode="auto">
              <a:xfrm>
                <a:off x="651" y="1525"/>
                <a:ext cx="17" cy="17"/>
              </a:xfrm>
              <a:custGeom>
                <a:avLst/>
                <a:gdLst>
                  <a:gd name="T0" fmla="*/ 0 w 17"/>
                  <a:gd name="T1" fmla="*/ 0 h 17"/>
                  <a:gd name="T2" fmla="*/ 0 w 17"/>
                  <a:gd name="T3" fmla="*/ 16 h 17"/>
                  <a:gd name="T4" fmla="*/ 16 w 17"/>
                  <a:gd name="T5" fmla="*/ 12 h 17"/>
                  <a:gd name="T6" fmla="*/ 16 w 17"/>
                  <a:gd name="T7" fmla="*/ 3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2"/>
                    </a:lnTo>
                    <a:lnTo>
                      <a:pt x="16" y="3"/>
                    </a:lnTo>
                    <a:lnTo>
                      <a:pt x="0" y="0"/>
                    </a:lnTo>
                  </a:path>
                </a:pathLst>
              </a:custGeom>
              <a:solidFill>
                <a:srgbClr val="000000"/>
              </a:solidFill>
              <a:ln w="9525" cap="rnd">
                <a:noFill/>
                <a:round/>
                <a:headEnd/>
                <a:tailEnd/>
              </a:ln>
            </p:spPr>
            <p:txBody>
              <a:bodyPr/>
              <a:lstStyle/>
              <a:p>
                <a:endParaRPr lang="en-US"/>
              </a:p>
            </p:txBody>
          </p:sp>
          <p:sp>
            <p:nvSpPr>
              <p:cNvPr id="6182" name="Freeform 22"/>
              <p:cNvSpPr>
                <a:spLocks/>
              </p:cNvSpPr>
              <p:nvPr/>
            </p:nvSpPr>
            <p:spPr bwMode="auto">
              <a:xfrm>
                <a:off x="626" y="1380"/>
                <a:ext cx="37" cy="28"/>
              </a:xfrm>
              <a:custGeom>
                <a:avLst/>
                <a:gdLst>
                  <a:gd name="T0" fmla="*/ 36 w 37"/>
                  <a:gd name="T1" fmla="*/ 14 h 28"/>
                  <a:gd name="T2" fmla="*/ 24 w 37"/>
                  <a:gd name="T3" fmla="*/ 10 h 28"/>
                  <a:gd name="T4" fmla="*/ 17 w 37"/>
                  <a:gd name="T5" fmla="*/ 4 h 28"/>
                  <a:gd name="T6" fmla="*/ 6 w 37"/>
                  <a:gd name="T7" fmla="*/ 0 h 28"/>
                  <a:gd name="T8" fmla="*/ 12 w 37"/>
                  <a:gd name="T9" fmla="*/ 9 h 28"/>
                  <a:gd name="T10" fmla="*/ 0 w 37"/>
                  <a:gd name="T11" fmla="*/ 4 h 28"/>
                  <a:gd name="T12" fmla="*/ 9 w 37"/>
                  <a:gd name="T13" fmla="*/ 16 h 28"/>
                  <a:gd name="T14" fmla="*/ 26 w 37"/>
                  <a:gd name="T15" fmla="*/ 27 h 28"/>
                  <a:gd name="T16" fmla="*/ 17 w 37"/>
                  <a:gd name="T17" fmla="*/ 17 h 28"/>
                  <a:gd name="T18" fmla="*/ 27 w 37"/>
                  <a:gd name="T19" fmla="*/ 16 h 28"/>
                  <a:gd name="T20" fmla="*/ 36 w 37"/>
                  <a:gd name="T21" fmla="*/ 1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28"/>
                  <a:gd name="T35" fmla="*/ 37 w 3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28">
                    <a:moveTo>
                      <a:pt x="36" y="14"/>
                    </a:moveTo>
                    <a:lnTo>
                      <a:pt x="24" y="10"/>
                    </a:lnTo>
                    <a:lnTo>
                      <a:pt x="17" y="4"/>
                    </a:lnTo>
                    <a:lnTo>
                      <a:pt x="6" y="0"/>
                    </a:lnTo>
                    <a:lnTo>
                      <a:pt x="12" y="9"/>
                    </a:lnTo>
                    <a:lnTo>
                      <a:pt x="0" y="4"/>
                    </a:lnTo>
                    <a:lnTo>
                      <a:pt x="9" y="16"/>
                    </a:lnTo>
                    <a:lnTo>
                      <a:pt x="26" y="27"/>
                    </a:lnTo>
                    <a:lnTo>
                      <a:pt x="17" y="17"/>
                    </a:lnTo>
                    <a:lnTo>
                      <a:pt x="27" y="16"/>
                    </a:lnTo>
                    <a:lnTo>
                      <a:pt x="36" y="14"/>
                    </a:lnTo>
                  </a:path>
                </a:pathLst>
              </a:custGeom>
              <a:solidFill>
                <a:srgbClr val="000000"/>
              </a:solidFill>
              <a:ln w="9525" cap="rnd">
                <a:noFill/>
                <a:round/>
                <a:headEnd/>
                <a:tailEnd/>
              </a:ln>
            </p:spPr>
            <p:txBody>
              <a:bodyPr/>
              <a:lstStyle/>
              <a:p>
                <a:endParaRPr lang="en-US"/>
              </a:p>
            </p:txBody>
          </p:sp>
          <p:sp>
            <p:nvSpPr>
              <p:cNvPr id="6183" name="Freeform 23"/>
              <p:cNvSpPr>
                <a:spLocks/>
              </p:cNvSpPr>
              <p:nvPr/>
            </p:nvSpPr>
            <p:spPr bwMode="auto">
              <a:xfrm>
                <a:off x="606" y="1381"/>
                <a:ext cx="43" cy="30"/>
              </a:xfrm>
              <a:custGeom>
                <a:avLst/>
                <a:gdLst>
                  <a:gd name="T0" fmla="*/ 42 w 43"/>
                  <a:gd name="T1" fmla="*/ 29 h 30"/>
                  <a:gd name="T2" fmla="*/ 32 w 43"/>
                  <a:gd name="T3" fmla="*/ 29 h 30"/>
                  <a:gd name="T4" fmla="*/ 13 w 43"/>
                  <a:gd name="T5" fmla="*/ 25 h 30"/>
                  <a:gd name="T6" fmla="*/ 0 w 43"/>
                  <a:gd name="T7" fmla="*/ 14 h 30"/>
                  <a:gd name="T8" fmla="*/ 17 w 43"/>
                  <a:gd name="T9" fmla="*/ 15 h 30"/>
                  <a:gd name="T10" fmla="*/ 11 w 43"/>
                  <a:gd name="T11" fmla="*/ 6 h 30"/>
                  <a:gd name="T12" fmla="*/ 1 w 43"/>
                  <a:gd name="T13" fmla="*/ 0 h 30"/>
                  <a:gd name="T14" fmla="*/ 15 w 43"/>
                  <a:gd name="T15" fmla="*/ 7 h 30"/>
                  <a:gd name="T16" fmla="*/ 27 w 43"/>
                  <a:gd name="T17" fmla="*/ 23 h 30"/>
                  <a:gd name="T18" fmla="*/ 42 w 43"/>
                  <a:gd name="T19" fmla="*/ 29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0"/>
                  <a:gd name="T32" fmla="*/ 43 w 4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0">
                    <a:moveTo>
                      <a:pt x="42" y="29"/>
                    </a:moveTo>
                    <a:lnTo>
                      <a:pt x="32" y="29"/>
                    </a:lnTo>
                    <a:lnTo>
                      <a:pt x="13" y="25"/>
                    </a:lnTo>
                    <a:lnTo>
                      <a:pt x="0" y="14"/>
                    </a:lnTo>
                    <a:lnTo>
                      <a:pt x="17" y="15"/>
                    </a:lnTo>
                    <a:lnTo>
                      <a:pt x="11" y="6"/>
                    </a:lnTo>
                    <a:lnTo>
                      <a:pt x="1" y="0"/>
                    </a:lnTo>
                    <a:lnTo>
                      <a:pt x="15" y="7"/>
                    </a:lnTo>
                    <a:lnTo>
                      <a:pt x="27" y="23"/>
                    </a:lnTo>
                    <a:lnTo>
                      <a:pt x="42" y="29"/>
                    </a:lnTo>
                  </a:path>
                </a:pathLst>
              </a:custGeom>
              <a:solidFill>
                <a:srgbClr val="000000"/>
              </a:solidFill>
              <a:ln w="9525" cap="rnd">
                <a:noFill/>
                <a:round/>
                <a:headEnd/>
                <a:tailEnd/>
              </a:ln>
            </p:spPr>
            <p:txBody>
              <a:bodyPr/>
              <a:lstStyle/>
              <a:p>
                <a:endParaRPr lang="en-US"/>
              </a:p>
            </p:txBody>
          </p:sp>
          <p:sp>
            <p:nvSpPr>
              <p:cNvPr id="6184" name="Freeform 24"/>
              <p:cNvSpPr>
                <a:spLocks/>
              </p:cNvSpPr>
              <p:nvPr/>
            </p:nvSpPr>
            <p:spPr bwMode="auto">
              <a:xfrm>
                <a:off x="565" y="1380"/>
                <a:ext cx="87" cy="65"/>
              </a:xfrm>
              <a:custGeom>
                <a:avLst/>
                <a:gdLst>
                  <a:gd name="T0" fmla="*/ 79 w 87"/>
                  <a:gd name="T1" fmla="*/ 34 h 65"/>
                  <a:gd name="T2" fmla="*/ 70 w 87"/>
                  <a:gd name="T3" fmla="*/ 34 h 65"/>
                  <a:gd name="T4" fmla="*/ 52 w 87"/>
                  <a:gd name="T5" fmla="*/ 32 h 65"/>
                  <a:gd name="T6" fmla="*/ 38 w 87"/>
                  <a:gd name="T7" fmla="*/ 24 h 65"/>
                  <a:gd name="T8" fmla="*/ 26 w 87"/>
                  <a:gd name="T9" fmla="*/ 20 h 65"/>
                  <a:gd name="T10" fmla="*/ 35 w 87"/>
                  <a:gd name="T11" fmla="*/ 29 h 65"/>
                  <a:gd name="T12" fmla="*/ 34 w 87"/>
                  <a:gd name="T13" fmla="*/ 34 h 65"/>
                  <a:gd name="T14" fmla="*/ 21 w 87"/>
                  <a:gd name="T15" fmla="*/ 27 h 65"/>
                  <a:gd name="T16" fmla="*/ 13 w 87"/>
                  <a:gd name="T17" fmla="*/ 0 h 65"/>
                  <a:gd name="T18" fmla="*/ 10 w 87"/>
                  <a:gd name="T19" fmla="*/ 0 h 65"/>
                  <a:gd name="T20" fmla="*/ 7 w 87"/>
                  <a:gd name="T21" fmla="*/ 8 h 65"/>
                  <a:gd name="T22" fmla="*/ 0 w 87"/>
                  <a:gd name="T23" fmla="*/ 16 h 65"/>
                  <a:gd name="T24" fmla="*/ 0 w 87"/>
                  <a:gd name="T25" fmla="*/ 29 h 65"/>
                  <a:gd name="T26" fmla="*/ 12 w 87"/>
                  <a:gd name="T27" fmla="*/ 54 h 65"/>
                  <a:gd name="T28" fmla="*/ 21 w 87"/>
                  <a:gd name="T29" fmla="*/ 47 h 65"/>
                  <a:gd name="T30" fmla="*/ 32 w 87"/>
                  <a:gd name="T31" fmla="*/ 58 h 65"/>
                  <a:gd name="T32" fmla="*/ 38 w 87"/>
                  <a:gd name="T33" fmla="*/ 58 h 65"/>
                  <a:gd name="T34" fmla="*/ 32 w 87"/>
                  <a:gd name="T35" fmla="*/ 47 h 65"/>
                  <a:gd name="T36" fmla="*/ 48 w 87"/>
                  <a:gd name="T37" fmla="*/ 58 h 65"/>
                  <a:gd name="T38" fmla="*/ 56 w 87"/>
                  <a:gd name="T39" fmla="*/ 58 h 65"/>
                  <a:gd name="T40" fmla="*/ 46 w 87"/>
                  <a:gd name="T41" fmla="*/ 64 h 65"/>
                  <a:gd name="T42" fmla="*/ 70 w 87"/>
                  <a:gd name="T43" fmla="*/ 64 h 65"/>
                  <a:gd name="T44" fmla="*/ 60 w 87"/>
                  <a:gd name="T45" fmla="*/ 54 h 65"/>
                  <a:gd name="T46" fmla="*/ 73 w 87"/>
                  <a:gd name="T47" fmla="*/ 58 h 65"/>
                  <a:gd name="T48" fmla="*/ 86 w 87"/>
                  <a:gd name="T49" fmla="*/ 55 h 65"/>
                  <a:gd name="T50" fmla="*/ 74 w 87"/>
                  <a:gd name="T51" fmla="*/ 55 h 65"/>
                  <a:gd name="T52" fmla="*/ 65 w 87"/>
                  <a:gd name="T53" fmla="*/ 48 h 65"/>
                  <a:gd name="T54" fmla="*/ 73 w 87"/>
                  <a:gd name="T55" fmla="*/ 47 h 65"/>
                  <a:gd name="T56" fmla="*/ 78 w 87"/>
                  <a:gd name="T57" fmla="*/ 44 h 65"/>
                  <a:gd name="T58" fmla="*/ 70 w 87"/>
                  <a:gd name="T59" fmla="*/ 42 h 65"/>
                  <a:gd name="T60" fmla="*/ 62 w 87"/>
                  <a:gd name="T61" fmla="*/ 40 h 65"/>
                  <a:gd name="T62" fmla="*/ 73 w 87"/>
                  <a:gd name="T63" fmla="*/ 40 h 65"/>
                  <a:gd name="T64" fmla="*/ 67 w 87"/>
                  <a:gd name="T65" fmla="*/ 37 h 65"/>
                  <a:gd name="T66" fmla="*/ 79 w 87"/>
                  <a:gd name="T67" fmla="*/ 34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65"/>
                  <a:gd name="T104" fmla="*/ 87 w 87"/>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65">
                    <a:moveTo>
                      <a:pt x="79" y="34"/>
                    </a:moveTo>
                    <a:lnTo>
                      <a:pt x="70" y="34"/>
                    </a:lnTo>
                    <a:lnTo>
                      <a:pt x="52" y="32"/>
                    </a:lnTo>
                    <a:lnTo>
                      <a:pt x="38" y="24"/>
                    </a:lnTo>
                    <a:lnTo>
                      <a:pt x="26" y="20"/>
                    </a:lnTo>
                    <a:lnTo>
                      <a:pt x="35" y="29"/>
                    </a:lnTo>
                    <a:lnTo>
                      <a:pt x="34" y="34"/>
                    </a:lnTo>
                    <a:lnTo>
                      <a:pt x="21" y="27"/>
                    </a:lnTo>
                    <a:lnTo>
                      <a:pt x="13" y="0"/>
                    </a:lnTo>
                    <a:lnTo>
                      <a:pt x="10" y="0"/>
                    </a:lnTo>
                    <a:lnTo>
                      <a:pt x="7" y="8"/>
                    </a:lnTo>
                    <a:lnTo>
                      <a:pt x="0" y="16"/>
                    </a:lnTo>
                    <a:lnTo>
                      <a:pt x="0" y="29"/>
                    </a:lnTo>
                    <a:lnTo>
                      <a:pt x="12" y="54"/>
                    </a:lnTo>
                    <a:lnTo>
                      <a:pt x="21" y="47"/>
                    </a:lnTo>
                    <a:lnTo>
                      <a:pt x="32" y="58"/>
                    </a:lnTo>
                    <a:lnTo>
                      <a:pt x="38" y="58"/>
                    </a:lnTo>
                    <a:lnTo>
                      <a:pt x="32" y="47"/>
                    </a:lnTo>
                    <a:lnTo>
                      <a:pt x="48" y="58"/>
                    </a:lnTo>
                    <a:lnTo>
                      <a:pt x="56" y="58"/>
                    </a:lnTo>
                    <a:lnTo>
                      <a:pt x="46" y="64"/>
                    </a:lnTo>
                    <a:lnTo>
                      <a:pt x="70" y="64"/>
                    </a:lnTo>
                    <a:lnTo>
                      <a:pt x="60" y="54"/>
                    </a:lnTo>
                    <a:lnTo>
                      <a:pt x="73" y="58"/>
                    </a:lnTo>
                    <a:lnTo>
                      <a:pt x="86" y="55"/>
                    </a:lnTo>
                    <a:lnTo>
                      <a:pt x="74" y="55"/>
                    </a:lnTo>
                    <a:lnTo>
                      <a:pt x="65" y="48"/>
                    </a:lnTo>
                    <a:lnTo>
                      <a:pt x="73" y="47"/>
                    </a:lnTo>
                    <a:lnTo>
                      <a:pt x="78" y="44"/>
                    </a:lnTo>
                    <a:lnTo>
                      <a:pt x="70" y="42"/>
                    </a:lnTo>
                    <a:lnTo>
                      <a:pt x="62" y="40"/>
                    </a:lnTo>
                    <a:lnTo>
                      <a:pt x="73" y="40"/>
                    </a:lnTo>
                    <a:lnTo>
                      <a:pt x="67" y="37"/>
                    </a:lnTo>
                    <a:lnTo>
                      <a:pt x="79" y="34"/>
                    </a:lnTo>
                  </a:path>
                </a:pathLst>
              </a:custGeom>
              <a:solidFill>
                <a:srgbClr val="000000"/>
              </a:solidFill>
              <a:ln w="9525" cap="rnd">
                <a:noFill/>
                <a:round/>
                <a:headEnd/>
                <a:tailEnd/>
              </a:ln>
            </p:spPr>
            <p:txBody>
              <a:bodyPr/>
              <a:lstStyle/>
              <a:p>
                <a:endParaRPr lang="en-US"/>
              </a:p>
            </p:txBody>
          </p:sp>
          <p:sp>
            <p:nvSpPr>
              <p:cNvPr id="6185" name="Freeform 25"/>
              <p:cNvSpPr>
                <a:spLocks/>
              </p:cNvSpPr>
              <p:nvPr/>
            </p:nvSpPr>
            <p:spPr bwMode="auto">
              <a:xfrm>
                <a:off x="585" y="1439"/>
                <a:ext cx="17" cy="23"/>
              </a:xfrm>
              <a:custGeom>
                <a:avLst/>
                <a:gdLst>
                  <a:gd name="T0" fmla="*/ 0 w 17"/>
                  <a:gd name="T1" fmla="*/ 0 h 23"/>
                  <a:gd name="T2" fmla="*/ 0 w 17"/>
                  <a:gd name="T3" fmla="*/ 2 h 23"/>
                  <a:gd name="T4" fmla="*/ 0 w 17"/>
                  <a:gd name="T5" fmla="*/ 7 h 23"/>
                  <a:gd name="T6" fmla="*/ 8 w 17"/>
                  <a:gd name="T7" fmla="*/ 22 h 23"/>
                  <a:gd name="T8" fmla="*/ 8 w 17"/>
                  <a:gd name="T9" fmla="*/ 15 h 23"/>
                  <a:gd name="T10" fmla="*/ 6 w 17"/>
                  <a:gd name="T11" fmla="*/ 12 h 23"/>
                  <a:gd name="T12" fmla="*/ 16 w 17"/>
                  <a:gd name="T13" fmla="*/ 6 h 23"/>
                  <a:gd name="T14" fmla="*/ 8 w 17"/>
                  <a:gd name="T15" fmla="*/ 0 h 23"/>
                  <a:gd name="T16" fmla="*/ 0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0" y="0"/>
                    </a:moveTo>
                    <a:lnTo>
                      <a:pt x="0" y="2"/>
                    </a:lnTo>
                    <a:lnTo>
                      <a:pt x="0" y="7"/>
                    </a:lnTo>
                    <a:lnTo>
                      <a:pt x="8" y="22"/>
                    </a:lnTo>
                    <a:lnTo>
                      <a:pt x="8" y="15"/>
                    </a:lnTo>
                    <a:lnTo>
                      <a:pt x="6" y="12"/>
                    </a:lnTo>
                    <a:lnTo>
                      <a:pt x="16" y="6"/>
                    </a:lnTo>
                    <a:lnTo>
                      <a:pt x="8" y="0"/>
                    </a:lnTo>
                    <a:lnTo>
                      <a:pt x="0" y="0"/>
                    </a:lnTo>
                  </a:path>
                </a:pathLst>
              </a:custGeom>
              <a:solidFill>
                <a:srgbClr val="000000"/>
              </a:solidFill>
              <a:ln w="9525" cap="rnd">
                <a:noFill/>
                <a:round/>
                <a:headEnd/>
                <a:tailEnd/>
              </a:ln>
            </p:spPr>
            <p:txBody>
              <a:bodyPr/>
              <a:lstStyle/>
              <a:p>
                <a:endParaRPr lang="en-US"/>
              </a:p>
            </p:txBody>
          </p:sp>
          <p:sp>
            <p:nvSpPr>
              <p:cNvPr id="6186" name="Freeform 26"/>
              <p:cNvSpPr>
                <a:spLocks/>
              </p:cNvSpPr>
              <p:nvPr/>
            </p:nvSpPr>
            <p:spPr bwMode="auto">
              <a:xfrm>
                <a:off x="516" y="1494"/>
                <a:ext cx="23" cy="39"/>
              </a:xfrm>
              <a:custGeom>
                <a:avLst/>
                <a:gdLst>
                  <a:gd name="T0" fmla="*/ 7 w 23"/>
                  <a:gd name="T1" fmla="*/ 3 h 39"/>
                  <a:gd name="T2" fmla="*/ 3 w 23"/>
                  <a:gd name="T3" fmla="*/ 6 h 39"/>
                  <a:gd name="T4" fmla="*/ 2 w 23"/>
                  <a:gd name="T5" fmla="*/ 12 h 39"/>
                  <a:gd name="T6" fmla="*/ 7 w 23"/>
                  <a:gd name="T7" fmla="*/ 12 h 39"/>
                  <a:gd name="T8" fmla="*/ 3 w 23"/>
                  <a:gd name="T9" fmla="*/ 18 h 39"/>
                  <a:gd name="T10" fmla="*/ 7 w 23"/>
                  <a:gd name="T11" fmla="*/ 20 h 39"/>
                  <a:gd name="T12" fmla="*/ 0 w 23"/>
                  <a:gd name="T13" fmla="*/ 28 h 39"/>
                  <a:gd name="T14" fmla="*/ 5 w 23"/>
                  <a:gd name="T15" fmla="*/ 27 h 39"/>
                  <a:gd name="T16" fmla="*/ 0 w 23"/>
                  <a:gd name="T17" fmla="*/ 38 h 39"/>
                  <a:gd name="T18" fmla="*/ 14 w 23"/>
                  <a:gd name="T19" fmla="*/ 25 h 39"/>
                  <a:gd name="T20" fmla="*/ 22 w 23"/>
                  <a:gd name="T21" fmla="*/ 7 h 39"/>
                  <a:gd name="T22" fmla="*/ 15 w 23"/>
                  <a:gd name="T23" fmla="*/ 7 h 39"/>
                  <a:gd name="T24" fmla="*/ 9 w 23"/>
                  <a:gd name="T25" fmla="*/ 9 h 39"/>
                  <a:gd name="T26" fmla="*/ 11 w 23"/>
                  <a:gd name="T27" fmla="*/ 0 h 39"/>
                  <a:gd name="T28" fmla="*/ 7 w 23"/>
                  <a:gd name="T29" fmla="*/ 3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39"/>
                  <a:gd name="T47" fmla="*/ 23 w 23"/>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39">
                    <a:moveTo>
                      <a:pt x="7" y="3"/>
                    </a:moveTo>
                    <a:lnTo>
                      <a:pt x="3" y="6"/>
                    </a:lnTo>
                    <a:lnTo>
                      <a:pt x="2" y="12"/>
                    </a:lnTo>
                    <a:lnTo>
                      <a:pt x="7" y="12"/>
                    </a:lnTo>
                    <a:lnTo>
                      <a:pt x="3" y="18"/>
                    </a:lnTo>
                    <a:lnTo>
                      <a:pt x="7" y="20"/>
                    </a:lnTo>
                    <a:lnTo>
                      <a:pt x="0" y="28"/>
                    </a:lnTo>
                    <a:lnTo>
                      <a:pt x="5" y="27"/>
                    </a:lnTo>
                    <a:lnTo>
                      <a:pt x="0" y="38"/>
                    </a:lnTo>
                    <a:lnTo>
                      <a:pt x="14" y="25"/>
                    </a:lnTo>
                    <a:lnTo>
                      <a:pt x="22" y="7"/>
                    </a:lnTo>
                    <a:lnTo>
                      <a:pt x="15" y="7"/>
                    </a:lnTo>
                    <a:lnTo>
                      <a:pt x="9" y="9"/>
                    </a:lnTo>
                    <a:lnTo>
                      <a:pt x="11" y="0"/>
                    </a:lnTo>
                    <a:lnTo>
                      <a:pt x="7" y="3"/>
                    </a:lnTo>
                  </a:path>
                </a:pathLst>
              </a:custGeom>
              <a:solidFill>
                <a:srgbClr val="000000"/>
              </a:solidFill>
              <a:ln w="9525" cap="rnd">
                <a:noFill/>
                <a:round/>
                <a:headEnd/>
                <a:tailEnd/>
              </a:ln>
            </p:spPr>
            <p:txBody>
              <a:bodyPr/>
              <a:lstStyle/>
              <a:p>
                <a:endParaRPr lang="en-US"/>
              </a:p>
            </p:txBody>
          </p:sp>
          <p:sp>
            <p:nvSpPr>
              <p:cNvPr id="6187" name="Freeform 27"/>
              <p:cNvSpPr>
                <a:spLocks/>
              </p:cNvSpPr>
              <p:nvPr/>
            </p:nvSpPr>
            <p:spPr bwMode="auto">
              <a:xfrm>
                <a:off x="546" y="1333"/>
                <a:ext cx="70" cy="60"/>
              </a:xfrm>
              <a:custGeom>
                <a:avLst/>
                <a:gdLst>
                  <a:gd name="T0" fmla="*/ 0 w 70"/>
                  <a:gd name="T1" fmla="*/ 59 h 60"/>
                  <a:gd name="T2" fmla="*/ 9 w 70"/>
                  <a:gd name="T3" fmla="*/ 43 h 60"/>
                  <a:gd name="T4" fmla="*/ 27 w 70"/>
                  <a:gd name="T5" fmla="*/ 36 h 60"/>
                  <a:gd name="T6" fmla="*/ 17 w 70"/>
                  <a:gd name="T7" fmla="*/ 36 h 60"/>
                  <a:gd name="T8" fmla="*/ 46 w 70"/>
                  <a:gd name="T9" fmla="*/ 21 h 60"/>
                  <a:gd name="T10" fmla="*/ 32 w 70"/>
                  <a:gd name="T11" fmla="*/ 21 h 60"/>
                  <a:gd name="T12" fmla="*/ 46 w 70"/>
                  <a:gd name="T13" fmla="*/ 12 h 60"/>
                  <a:gd name="T14" fmla="*/ 59 w 70"/>
                  <a:gd name="T15" fmla="*/ 12 h 60"/>
                  <a:gd name="T16" fmla="*/ 40 w 70"/>
                  <a:gd name="T17" fmla="*/ 7 h 60"/>
                  <a:gd name="T18" fmla="*/ 69 w 70"/>
                  <a:gd name="T19" fmla="*/ 2 h 60"/>
                  <a:gd name="T20" fmla="*/ 61 w 70"/>
                  <a:gd name="T21" fmla="*/ 0 h 60"/>
                  <a:gd name="T22" fmla="*/ 28 w 70"/>
                  <a:gd name="T23" fmla="*/ 7 h 60"/>
                  <a:gd name="T24" fmla="*/ 3 w 70"/>
                  <a:gd name="T25" fmla="*/ 28 h 60"/>
                  <a:gd name="T26" fmla="*/ 28 w 70"/>
                  <a:gd name="T27" fmla="*/ 14 h 60"/>
                  <a:gd name="T28" fmla="*/ 8 w 70"/>
                  <a:gd name="T29" fmla="*/ 34 h 60"/>
                  <a:gd name="T30" fmla="*/ 0 w 70"/>
                  <a:gd name="T31" fmla="*/ 59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60"/>
                  <a:gd name="T50" fmla="*/ 70 w 7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60">
                    <a:moveTo>
                      <a:pt x="0" y="59"/>
                    </a:moveTo>
                    <a:lnTo>
                      <a:pt x="9" y="43"/>
                    </a:lnTo>
                    <a:lnTo>
                      <a:pt x="27" y="36"/>
                    </a:lnTo>
                    <a:lnTo>
                      <a:pt x="17" y="36"/>
                    </a:lnTo>
                    <a:lnTo>
                      <a:pt x="46" y="21"/>
                    </a:lnTo>
                    <a:lnTo>
                      <a:pt x="32" y="21"/>
                    </a:lnTo>
                    <a:lnTo>
                      <a:pt x="46" y="12"/>
                    </a:lnTo>
                    <a:lnTo>
                      <a:pt x="59" y="12"/>
                    </a:lnTo>
                    <a:lnTo>
                      <a:pt x="40" y="7"/>
                    </a:lnTo>
                    <a:lnTo>
                      <a:pt x="69" y="2"/>
                    </a:lnTo>
                    <a:lnTo>
                      <a:pt x="61" y="0"/>
                    </a:lnTo>
                    <a:lnTo>
                      <a:pt x="28" y="7"/>
                    </a:lnTo>
                    <a:lnTo>
                      <a:pt x="3" y="28"/>
                    </a:lnTo>
                    <a:lnTo>
                      <a:pt x="28" y="14"/>
                    </a:lnTo>
                    <a:lnTo>
                      <a:pt x="8" y="34"/>
                    </a:lnTo>
                    <a:lnTo>
                      <a:pt x="0" y="59"/>
                    </a:lnTo>
                  </a:path>
                </a:pathLst>
              </a:custGeom>
              <a:solidFill>
                <a:srgbClr val="000000"/>
              </a:solidFill>
              <a:ln w="9525" cap="rnd">
                <a:noFill/>
                <a:round/>
                <a:headEnd/>
                <a:tailEnd/>
              </a:ln>
            </p:spPr>
            <p:txBody>
              <a:bodyPr/>
              <a:lstStyle/>
              <a:p>
                <a:endParaRPr lang="en-US"/>
              </a:p>
            </p:txBody>
          </p:sp>
          <p:sp>
            <p:nvSpPr>
              <p:cNvPr id="6188" name="Freeform 28"/>
              <p:cNvSpPr>
                <a:spLocks/>
              </p:cNvSpPr>
              <p:nvPr/>
            </p:nvSpPr>
            <p:spPr bwMode="auto">
              <a:xfrm>
                <a:off x="452" y="1338"/>
                <a:ext cx="115" cy="169"/>
              </a:xfrm>
              <a:custGeom>
                <a:avLst/>
                <a:gdLst>
                  <a:gd name="T0" fmla="*/ 114 w 115"/>
                  <a:gd name="T1" fmla="*/ 0 h 169"/>
                  <a:gd name="T2" fmla="*/ 97 w 115"/>
                  <a:gd name="T3" fmla="*/ 8 h 169"/>
                  <a:gd name="T4" fmla="*/ 66 w 115"/>
                  <a:gd name="T5" fmla="*/ 39 h 169"/>
                  <a:gd name="T6" fmla="*/ 46 w 115"/>
                  <a:gd name="T7" fmla="*/ 94 h 169"/>
                  <a:gd name="T8" fmla="*/ 23 w 115"/>
                  <a:gd name="T9" fmla="*/ 133 h 169"/>
                  <a:gd name="T10" fmla="*/ 2 w 115"/>
                  <a:gd name="T11" fmla="*/ 146 h 169"/>
                  <a:gd name="T12" fmla="*/ 0 w 115"/>
                  <a:gd name="T13" fmla="*/ 155 h 169"/>
                  <a:gd name="T14" fmla="*/ 4 w 115"/>
                  <a:gd name="T15" fmla="*/ 165 h 169"/>
                  <a:gd name="T16" fmla="*/ 15 w 115"/>
                  <a:gd name="T17" fmla="*/ 168 h 169"/>
                  <a:gd name="T18" fmla="*/ 9 w 115"/>
                  <a:gd name="T19" fmla="*/ 161 h 169"/>
                  <a:gd name="T20" fmla="*/ 7 w 115"/>
                  <a:gd name="T21" fmla="*/ 155 h 169"/>
                  <a:gd name="T22" fmla="*/ 18 w 115"/>
                  <a:gd name="T23" fmla="*/ 146 h 169"/>
                  <a:gd name="T24" fmla="*/ 25 w 115"/>
                  <a:gd name="T25" fmla="*/ 146 h 169"/>
                  <a:gd name="T26" fmla="*/ 29 w 115"/>
                  <a:gd name="T27" fmla="*/ 158 h 169"/>
                  <a:gd name="T28" fmla="*/ 42 w 115"/>
                  <a:gd name="T29" fmla="*/ 149 h 169"/>
                  <a:gd name="T30" fmla="*/ 50 w 115"/>
                  <a:gd name="T31" fmla="*/ 135 h 169"/>
                  <a:gd name="T32" fmla="*/ 62 w 115"/>
                  <a:gd name="T33" fmla="*/ 123 h 169"/>
                  <a:gd name="T34" fmla="*/ 42 w 115"/>
                  <a:gd name="T35" fmla="*/ 133 h 169"/>
                  <a:gd name="T36" fmla="*/ 49 w 115"/>
                  <a:gd name="T37" fmla="*/ 114 h 169"/>
                  <a:gd name="T38" fmla="*/ 63 w 115"/>
                  <a:gd name="T39" fmla="*/ 96 h 169"/>
                  <a:gd name="T40" fmla="*/ 75 w 115"/>
                  <a:gd name="T41" fmla="*/ 59 h 169"/>
                  <a:gd name="T42" fmla="*/ 61 w 115"/>
                  <a:gd name="T43" fmla="*/ 92 h 169"/>
                  <a:gd name="T44" fmla="*/ 60 w 115"/>
                  <a:gd name="T45" fmla="*/ 79 h 169"/>
                  <a:gd name="T46" fmla="*/ 71 w 115"/>
                  <a:gd name="T47" fmla="*/ 39 h 169"/>
                  <a:gd name="T48" fmla="*/ 97 w 115"/>
                  <a:gd name="T49" fmla="*/ 8 h 169"/>
                  <a:gd name="T50" fmla="*/ 114 w 115"/>
                  <a:gd name="T51" fmla="*/ 0 h 1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169"/>
                  <a:gd name="T80" fmla="*/ 115 w 115"/>
                  <a:gd name="T81" fmla="*/ 169 h 1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169">
                    <a:moveTo>
                      <a:pt x="114" y="0"/>
                    </a:moveTo>
                    <a:lnTo>
                      <a:pt x="97" y="8"/>
                    </a:lnTo>
                    <a:lnTo>
                      <a:pt x="66" y="39"/>
                    </a:lnTo>
                    <a:lnTo>
                      <a:pt x="46" y="94"/>
                    </a:lnTo>
                    <a:lnTo>
                      <a:pt x="23" y="133"/>
                    </a:lnTo>
                    <a:lnTo>
                      <a:pt x="2" y="146"/>
                    </a:lnTo>
                    <a:lnTo>
                      <a:pt x="0" y="155"/>
                    </a:lnTo>
                    <a:lnTo>
                      <a:pt x="4" y="165"/>
                    </a:lnTo>
                    <a:lnTo>
                      <a:pt x="15" y="168"/>
                    </a:lnTo>
                    <a:lnTo>
                      <a:pt x="9" y="161"/>
                    </a:lnTo>
                    <a:lnTo>
                      <a:pt x="7" y="155"/>
                    </a:lnTo>
                    <a:lnTo>
                      <a:pt x="18" y="146"/>
                    </a:lnTo>
                    <a:lnTo>
                      <a:pt x="25" y="146"/>
                    </a:lnTo>
                    <a:lnTo>
                      <a:pt x="29" y="158"/>
                    </a:lnTo>
                    <a:lnTo>
                      <a:pt x="42" y="149"/>
                    </a:lnTo>
                    <a:lnTo>
                      <a:pt x="50" y="135"/>
                    </a:lnTo>
                    <a:lnTo>
                      <a:pt x="62" y="123"/>
                    </a:lnTo>
                    <a:lnTo>
                      <a:pt x="42" y="133"/>
                    </a:lnTo>
                    <a:lnTo>
                      <a:pt x="49" y="114"/>
                    </a:lnTo>
                    <a:lnTo>
                      <a:pt x="63" y="96"/>
                    </a:lnTo>
                    <a:lnTo>
                      <a:pt x="75" y="59"/>
                    </a:lnTo>
                    <a:lnTo>
                      <a:pt x="61" y="92"/>
                    </a:lnTo>
                    <a:lnTo>
                      <a:pt x="60" y="79"/>
                    </a:lnTo>
                    <a:lnTo>
                      <a:pt x="71" y="39"/>
                    </a:lnTo>
                    <a:lnTo>
                      <a:pt x="97" y="8"/>
                    </a:lnTo>
                    <a:lnTo>
                      <a:pt x="114" y="0"/>
                    </a:lnTo>
                  </a:path>
                </a:pathLst>
              </a:custGeom>
              <a:solidFill>
                <a:srgbClr val="000000"/>
              </a:solidFill>
              <a:ln w="9525" cap="rnd">
                <a:noFill/>
                <a:round/>
                <a:headEnd/>
                <a:tailEnd/>
              </a:ln>
            </p:spPr>
            <p:txBody>
              <a:bodyPr/>
              <a:lstStyle/>
              <a:p>
                <a:endParaRPr lang="en-US"/>
              </a:p>
            </p:txBody>
          </p:sp>
          <p:sp>
            <p:nvSpPr>
              <p:cNvPr id="6189" name="Freeform 29"/>
              <p:cNvSpPr>
                <a:spLocks/>
              </p:cNvSpPr>
              <p:nvPr/>
            </p:nvSpPr>
            <p:spPr bwMode="auto">
              <a:xfrm>
                <a:off x="433" y="1497"/>
                <a:ext cx="25" cy="24"/>
              </a:xfrm>
              <a:custGeom>
                <a:avLst/>
                <a:gdLst>
                  <a:gd name="T0" fmla="*/ 24 w 25"/>
                  <a:gd name="T1" fmla="*/ 9 h 24"/>
                  <a:gd name="T2" fmla="*/ 17 w 25"/>
                  <a:gd name="T3" fmla="*/ 9 h 24"/>
                  <a:gd name="T4" fmla="*/ 10 w 25"/>
                  <a:gd name="T5" fmla="*/ 0 h 24"/>
                  <a:gd name="T6" fmla="*/ 6 w 25"/>
                  <a:gd name="T7" fmla="*/ 10 h 24"/>
                  <a:gd name="T8" fmla="*/ 6 w 25"/>
                  <a:gd name="T9" fmla="*/ 16 h 24"/>
                  <a:gd name="T10" fmla="*/ 0 w 25"/>
                  <a:gd name="T11" fmla="*/ 23 h 24"/>
                  <a:gd name="T12" fmla="*/ 16 w 25"/>
                  <a:gd name="T13" fmla="*/ 17 h 24"/>
                  <a:gd name="T14" fmla="*/ 24 w 25"/>
                  <a:gd name="T15" fmla="*/ 9 h 24"/>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4"/>
                  <a:gd name="T26" fmla="*/ 25 w 2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4">
                    <a:moveTo>
                      <a:pt x="24" y="9"/>
                    </a:moveTo>
                    <a:lnTo>
                      <a:pt x="17" y="9"/>
                    </a:lnTo>
                    <a:lnTo>
                      <a:pt x="10" y="0"/>
                    </a:lnTo>
                    <a:lnTo>
                      <a:pt x="6" y="10"/>
                    </a:lnTo>
                    <a:lnTo>
                      <a:pt x="6" y="16"/>
                    </a:lnTo>
                    <a:lnTo>
                      <a:pt x="0" y="23"/>
                    </a:lnTo>
                    <a:lnTo>
                      <a:pt x="16" y="17"/>
                    </a:lnTo>
                    <a:lnTo>
                      <a:pt x="24" y="9"/>
                    </a:lnTo>
                  </a:path>
                </a:pathLst>
              </a:custGeom>
              <a:solidFill>
                <a:srgbClr val="000000"/>
              </a:solidFill>
              <a:ln w="9525" cap="rnd">
                <a:noFill/>
                <a:round/>
                <a:headEnd/>
                <a:tailEnd/>
              </a:ln>
            </p:spPr>
            <p:txBody>
              <a:bodyPr/>
              <a:lstStyle/>
              <a:p>
                <a:endParaRPr lang="en-US"/>
              </a:p>
            </p:txBody>
          </p:sp>
          <p:sp>
            <p:nvSpPr>
              <p:cNvPr id="6190" name="Freeform 30"/>
              <p:cNvSpPr>
                <a:spLocks/>
              </p:cNvSpPr>
              <p:nvPr/>
            </p:nvSpPr>
            <p:spPr bwMode="auto">
              <a:xfrm>
                <a:off x="505" y="1412"/>
                <a:ext cx="37" cy="88"/>
              </a:xfrm>
              <a:custGeom>
                <a:avLst/>
                <a:gdLst>
                  <a:gd name="T0" fmla="*/ 36 w 37"/>
                  <a:gd name="T1" fmla="*/ 0 h 88"/>
                  <a:gd name="T2" fmla="*/ 20 w 37"/>
                  <a:gd name="T3" fmla="*/ 48 h 88"/>
                  <a:gd name="T4" fmla="*/ 1 w 37"/>
                  <a:gd name="T5" fmla="*/ 72 h 88"/>
                  <a:gd name="T6" fmla="*/ 9 w 37"/>
                  <a:gd name="T7" fmla="*/ 67 h 88"/>
                  <a:gd name="T8" fmla="*/ 6 w 37"/>
                  <a:gd name="T9" fmla="*/ 77 h 88"/>
                  <a:gd name="T10" fmla="*/ 0 w 37"/>
                  <a:gd name="T11" fmla="*/ 87 h 88"/>
                  <a:gd name="T12" fmla="*/ 20 w 37"/>
                  <a:gd name="T13" fmla="*/ 66 h 88"/>
                  <a:gd name="T14" fmla="*/ 29 w 37"/>
                  <a:gd name="T15" fmla="*/ 48 h 88"/>
                  <a:gd name="T16" fmla="*/ 10 w 37"/>
                  <a:gd name="T17" fmla="*/ 66 h 88"/>
                  <a:gd name="T18" fmla="*/ 22 w 37"/>
                  <a:gd name="T19" fmla="*/ 48 h 88"/>
                  <a:gd name="T20" fmla="*/ 36 w 37"/>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88"/>
                  <a:gd name="T35" fmla="*/ 37 w 37"/>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88">
                    <a:moveTo>
                      <a:pt x="36" y="0"/>
                    </a:moveTo>
                    <a:lnTo>
                      <a:pt x="20" y="48"/>
                    </a:lnTo>
                    <a:lnTo>
                      <a:pt x="1" y="72"/>
                    </a:lnTo>
                    <a:lnTo>
                      <a:pt x="9" y="67"/>
                    </a:lnTo>
                    <a:lnTo>
                      <a:pt x="6" y="77"/>
                    </a:lnTo>
                    <a:lnTo>
                      <a:pt x="0" y="87"/>
                    </a:lnTo>
                    <a:lnTo>
                      <a:pt x="20" y="66"/>
                    </a:lnTo>
                    <a:lnTo>
                      <a:pt x="29" y="48"/>
                    </a:lnTo>
                    <a:lnTo>
                      <a:pt x="10" y="66"/>
                    </a:lnTo>
                    <a:lnTo>
                      <a:pt x="22" y="48"/>
                    </a:lnTo>
                    <a:lnTo>
                      <a:pt x="36" y="0"/>
                    </a:lnTo>
                  </a:path>
                </a:pathLst>
              </a:custGeom>
              <a:solidFill>
                <a:srgbClr val="000000"/>
              </a:solidFill>
              <a:ln w="9525" cap="rnd">
                <a:noFill/>
                <a:round/>
                <a:headEnd/>
                <a:tailEnd/>
              </a:ln>
            </p:spPr>
            <p:txBody>
              <a:bodyPr/>
              <a:lstStyle/>
              <a:p>
                <a:endParaRPr lang="en-US"/>
              </a:p>
            </p:txBody>
          </p:sp>
          <p:sp>
            <p:nvSpPr>
              <p:cNvPr id="6191" name="Freeform 31"/>
              <p:cNvSpPr>
                <a:spLocks/>
              </p:cNvSpPr>
              <p:nvPr/>
            </p:nvSpPr>
            <p:spPr bwMode="auto">
              <a:xfrm>
                <a:off x="575" y="1473"/>
                <a:ext cx="17" cy="17"/>
              </a:xfrm>
              <a:custGeom>
                <a:avLst/>
                <a:gdLst>
                  <a:gd name="T0" fmla="*/ 3 w 17"/>
                  <a:gd name="T1" fmla="*/ 1 h 17"/>
                  <a:gd name="T2" fmla="*/ 0 w 17"/>
                  <a:gd name="T3" fmla="*/ 8 h 17"/>
                  <a:gd name="T4" fmla="*/ 8 w 17"/>
                  <a:gd name="T5" fmla="*/ 16 h 17"/>
                  <a:gd name="T6" fmla="*/ 16 w 17"/>
                  <a:gd name="T7" fmla="*/ 8 h 17"/>
                  <a:gd name="T8" fmla="*/ 8 w 17"/>
                  <a:gd name="T9" fmla="*/ 8 h 17"/>
                  <a:gd name="T10" fmla="*/ 6 w 17"/>
                  <a:gd name="T11" fmla="*/ 5 h 17"/>
                  <a:gd name="T12" fmla="*/ 8 w 17"/>
                  <a:gd name="T13" fmla="*/ 0 h 17"/>
                  <a:gd name="T14" fmla="*/ 3 w 17"/>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3" y="1"/>
                    </a:moveTo>
                    <a:lnTo>
                      <a:pt x="0" y="8"/>
                    </a:lnTo>
                    <a:lnTo>
                      <a:pt x="8" y="16"/>
                    </a:lnTo>
                    <a:lnTo>
                      <a:pt x="16" y="8"/>
                    </a:lnTo>
                    <a:lnTo>
                      <a:pt x="8" y="8"/>
                    </a:lnTo>
                    <a:lnTo>
                      <a:pt x="6" y="5"/>
                    </a:lnTo>
                    <a:lnTo>
                      <a:pt x="8" y="0"/>
                    </a:lnTo>
                    <a:lnTo>
                      <a:pt x="3" y="1"/>
                    </a:lnTo>
                  </a:path>
                </a:pathLst>
              </a:custGeom>
              <a:solidFill>
                <a:srgbClr val="000000"/>
              </a:solidFill>
              <a:ln w="9525" cap="rnd">
                <a:noFill/>
                <a:round/>
                <a:headEnd/>
                <a:tailEnd/>
              </a:ln>
            </p:spPr>
            <p:txBody>
              <a:bodyPr/>
              <a:lstStyle/>
              <a:p>
                <a:endParaRPr lang="en-US"/>
              </a:p>
            </p:txBody>
          </p:sp>
          <p:sp>
            <p:nvSpPr>
              <p:cNvPr id="6192" name="Freeform 32"/>
              <p:cNvSpPr>
                <a:spLocks/>
              </p:cNvSpPr>
              <p:nvPr/>
            </p:nvSpPr>
            <p:spPr bwMode="auto">
              <a:xfrm>
                <a:off x="550" y="1430"/>
                <a:ext cx="28" cy="48"/>
              </a:xfrm>
              <a:custGeom>
                <a:avLst/>
                <a:gdLst>
                  <a:gd name="T0" fmla="*/ 10 w 28"/>
                  <a:gd name="T1" fmla="*/ 0 h 48"/>
                  <a:gd name="T2" fmla="*/ 22 w 28"/>
                  <a:gd name="T3" fmla="*/ 8 h 48"/>
                  <a:gd name="T4" fmla="*/ 27 w 28"/>
                  <a:gd name="T5" fmla="*/ 19 h 48"/>
                  <a:gd name="T6" fmla="*/ 27 w 28"/>
                  <a:gd name="T7" fmla="*/ 29 h 48"/>
                  <a:gd name="T8" fmla="*/ 18 w 28"/>
                  <a:gd name="T9" fmla="*/ 47 h 48"/>
                  <a:gd name="T10" fmla="*/ 20 w 28"/>
                  <a:gd name="T11" fmla="*/ 32 h 48"/>
                  <a:gd name="T12" fmla="*/ 9 w 28"/>
                  <a:gd name="T13" fmla="*/ 16 h 48"/>
                  <a:gd name="T14" fmla="*/ 9 w 28"/>
                  <a:gd name="T15" fmla="*/ 29 h 48"/>
                  <a:gd name="T16" fmla="*/ 0 w 28"/>
                  <a:gd name="T17" fmla="*/ 0 h 48"/>
                  <a:gd name="T18" fmla="*/ 20 w 28"/>
                  <a:gd name="T19" fmla="*/ 24 h 48"/>
                  <a:gd name="T20" fmla="*/ 18 w 28"/>
                  <a:gd name="T21" fmla="*/ 14 h 48"/>
                  <a:gd name="T22" fmla="*/ 10 w 28"/>
                  <a:gd name="T23" fmla="*/ 5 h 48"/>
                  <a:gd name="T24" fmla="*/ 10 w 2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48"/>
                  <a:gd name="T41" fmla="*/ 28 w 2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48">
                    <a:moveTo>
                      <a:pt x="10" y="0"/>
                    </a:moveTo>
                    <a:lnTo>
                      <a:pt x="22" y="8"/>
                    </a:lnTo>
                    <a:lnTo>
                      <a:pt x="27" y="19"/>
                    </a:lnTo>
                    <a:lnTo>
                      <a:pt x="27" y="29"/>
                    </a:lnTo>
                    <a:lnTo>
                      <a:pt x="18" y="47"/>
                    </a:lnTo>
                    <a:lnTo>
                      <a:pt x="20" y="32"/>
                    </a:lnTo>
                    <a:lnTo>
                      <a:pt x="9" y="16"/>
                    </a:lnTo>
                    <a:lnTo>
                      <a:pt x="9" y="29"/>
                    </a:lnTo>
                    <a:lnTo>
                      <a:pt x="0" y="0"/>
                    </a:lnTo>
                    <a:lnTo>
                      <a:pt x="20" y="24"/>
                    </a:lnTo>
                    <a:lnTo>
                      <a:pt x="18" y="14"/>
                    </a:lnTo>
                    <a:lnTo>
                      <a:pt x="10" y="5"/>
                    </a:lnTo>
                    <a:lnTo>
                      <a:pt x="10" y="0"/>
                    </a:lnTo>
                  </a:path>
                </a:pathLst>
              </a:custGeom>
              <a:solidFill>
                <a:srgbClr val="000000"/>
              </a:solidFill>
              <a:ln w="9525" cap="rnd">
                <a:noFill/>
                <a:round/>
                <a:headEnd/>
                <a:tailEnd/>
              </a:ln>
            </p:spPr>
            <p:txBody>
              <a:bodyPr/>
              <a:lstStyle/>
              <a:p>
                <a:endParaRPr lang="en-US"/>
              </a:p>
            </p:txBody>
          </p:sp>
          <p:sp>
            <p:nvSpPr>
              <p:cNvPr id="6193" name="Freeform 33"/>
              <p:cNvSpPr>
                <a:spLocks/>
              </p:cNvSpPr>
              <p:nvPr/>
            </p:nvSpPr>
            <p:spPr bwMode="auto">
              <a:xfrm>
                <a:off x="535" y="1448"/>
                <a:ext cx="26" cy="38"/>
              </a:xfrm>
              <a:custGeom>
                <a:avLst/>
                <a:gdLst>
                  <a:gd name="T0" fmla="*/ 13 w 26"/>
                  <a:gd name="T1" fmla="*/ 0 h 38"/>
                  <a:gd name="T2" fmla="*/ 25 w 26"/>
                  <a:gd name="T3" fmla="*/ 27 h 38"/>
                  <a:gd name="T4" fmla="*/ 10 w 26"/>
                  <a:gd name="T5" fmla="*/ 34 h 38"/>
                  <a:gd name="T6" fmla="*/ 11 w 26"/>
                  <a:gd name="T7" fmla="*/ 26 h 38"/>
                  <a:gd name="T8" fmla="*/ 0 w 26"/>
                  <a:gd name="T9" fmla="*/ 37 h 38"/>
                  <a:gd name="T10" fmla="*/ 8 w 26"/>
                  <a:gd name="T11" fmla="*/ 22 h 38"/>
                  <a:gd name="T12" fmla="*/ 10 w 26"/>
                  <a:gd name="T13" fmla="*/ 7 h 38"/>
                  <a:gd name="T14" fmla="*/ 13 w 26"/>
                  <a:gd name="T15" fmla="*/ 20 h 38"/>
                  <a:gd name="T16" fmla="*/ 19 w 26"/>
                  <a:gd name="T17" fmla="*/ 16 h 38"/>
                  <a:gd name="T18" fmla="*/ 13 w 26"/>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8"/>
                  <a:gd name="T32" fmla="*/ 26 w 26"/>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8">
                    <a:moveTo>
                      <a:pt x="13" y="0"/>
                    </a:moveTo>
                    <a:lnTo>
                      <a:pt x="25" y="27"/>
                    </a:lnTo>
                    <a:lnTo>
                      <a:pt x="10" y="34"/>
                    </a:lnTo>
                    <a:lnTo>
                      <a:pt x="11" y="26"/>
                    </a:lnTo>
                    <a:lnTo>
                      <a:pt x="0" y="37"/>
                    </a:lnTo>
                    <a:lnTo>
                      <a:pt x="8" y="22"/>
                    </a:lnTo>
                    <a:lnTo>
                      <a:pt x="10" y="7"/>
                    </a:lnTo>
                    <a:lnTo>
                      <a:pt x="13" y="20"/>
                    </a:lnTo>
                    <a:lnTo>
                      <a:pt x="19" y="16"/>
                    </a:lnTo>
                    <a:lnTo>
                      <a:pt x="13" y="0"/>
                    </a:lnTo>
                  </a:path>
                </a:pathLst>
              </a:custGeom>
              <a:solidFill>
                <a:srgbClr val="000000"/>
              </a:solidFill>
              <a:ln w="9525" cap="rnd">
                <a:noFill/>
                <a:round/>
                <a:headEnd/>
                <a:tailEnd/>
              </a:ln>
            </p:spPr>
            <p:txBody>
              <a:bodyPr/>
              <a:lstStyle/>
              <a:p>
                <a:endParaRPr lang="en-US"/>
              </a:p>
            </p:txBody>
          </p:sp>
          <p:sp>
            <p:nvSpPr>
              <p:cNvPr id="6194" name="Freeform 34"/>
              <p:cNvSpPr>
                <a:spLocks/>
              </p:cNvSpPr>
              <p:nvPr/>
            </p:nvSpPr>
            <p:spPr bwMode="auto">
              <a:xfrm>
                <a:off x="531" y="1465"/>
                <a:ext cx="17" cy="17"/>
              </a:xfrm>
              <a:custGeom>
                <a:avLst/>
                <a:gdLst>
                  <a:gd name="T0" fmla="*/ 8 w 17"/>
                  <a:gd name="T1" fmla="*/ 0 h 17"/>
                  <a:gd name="T2" fmla="*/ 0 w 17"/>
                  <a:gd name="T3" fmla="*/ 16 h 17"/>
                  <a:gd name="T4" fmla="*/ 16 w 17"/>
                  <a:gd name="T5" fmla="*/ 8 h 17"/>
                  <a:gd name="T6" fmla="*/ 16 w 17"/>
                  <a:gd name="T7" fmla="*/ 0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16"/>
                    </a:lnTo>
                    <a:lnTo>
                      <a:pt x="16" y="8"/>
                    </a:lnTo>
                    <a:lnTo>
                      <a:pt x="16" y="0"/>
                    </a:lnTo>
                    <a:lnTo>
                      <a:pt x="8" y="0"/>
                    </a:lnTo>
                  </a:path>
                </a:pathLst>
              </a:custGeom>
              <a:solidFill>
                <a:srgbClr val="000000"/>
              </a:solidFill>
              <a:ln w="9525" cap="rnd">
                <a:noFill/>
                <a:round/>
                <a:headEnd/>
                <a:tailEnd/>
              </a:ln>
            </p:spPr>
            <p:txBody>
              <a:bodyPr/>
              <a:lstStyle/>
              <a:p>
                <a:endParaRPr lang="en-US"/>
              </a:p>
            </p:txBody>
          </p:sp>
          <p:sp>
            <p:nvSpPr>
              <p:cNvPr id="6195" name="Freeform 35"/>
              <p:cNvSpPr>
                <a:spLocks/>
              </p:cNvSpPr>
              <p:nvPr/>
            </p:nvSpPr>
            <p:spPr bwMode="auto">
              <a:xfrm>
                <a:off x="517" y="1508"/>
                <a:ext cx="67" cy="106"/>
              </a:xfrm>
              <a:custGeom>
                <a:avLst/>
                <a:gdLst>
                  <a:gd name="T0" fmla="*/ 53 w 67"/>
                  <a:gd name="T1" fmla="*/ 2 h 106"/>
                  <a:gd name="T2" fmla="*/ 50 w 67"/>
                  <a:gd name="T3" fmla="*/ 7 h 106"/>
                  <a:gd name="T4" fmla="*/ 40 w 67"/>
                  <a:gd name="T5" fmla="*/ 27 h 106"/>
                  <a:gd name="T6" fmla="*/ 37 w 67"/>
                  <a:gd name="T7" fmla="*/ 7 h 106"/>
                  <a:gd name="T8" fmla="*/ 33 w 67"/>
                  <a:gd name="T9" fmla="*/ 27 h 106"/>
                  <a:gd name="T10" fmla="*/ 23 w 67"/>
                  <a:gd name="T11" fmla="*/ 44 h 106"/>
                  <a:gd name="T12" fmla="*/ 25 w 67"/>
                  <a:gd name="T13" fmla="*/ 25 h 106"/>
                  <a:gd name="T14" fmla="*/ 17 w 67"/>
                  <a:gd name="T15" fmla="*/ 37 h 106"/>
                  <a:gd name="T16" fmla="*/ 18 w 67"/>
                  <a:gd name="T17" fmla="*/ 52 h 106"/>
                  <a:gd name="T18" fmla="*/ 6 w 67"/>
                  <a:gd name="T19" fmla="*/ 36 h 106"/>
                  <a:gd name="T20" fmla="*/ 6 w 67"/>
                  <a:gd name="T21" fmla="*/ 52 h 106"/>
                  <a:gd name="T22" fmla="*/ 12 w 67"/>
                  <a:gd name="T23" fmla="*/ 71 h 106"/>
                  <a:gd name="T24" fmla="*/ 0 w 67"/>
                  <a:gd name="T25" fmla="*/ 64 h 106"/>
                  <a:gd name="T26" fmla="*/ 9 w 67"/>
                  <a:gd name="T27" fmla="*/ 79 h 106"/>
                  <a:gd name="T28" fmla="*/ 25 w 67"/>
                  <a:gd name="T29" fmla="*/ 81 h 106"/>
                  <a:gd name="T30" fmla="*/ 40 w 67"/>
                  <a:gd name="T31" fmla="*/ 105 h 106"/>
                  <a:gd name="T32" fmla="*/ 43 w 67"/>
                  <a:gd name="T33" fmla="*/ 97 h 106"/>
                  <a:gd name="T34" fmla="*/ 43 w 67"/>
                  <a:gd name="T35" fmla="*/ 87 h 106"/>
                  <a:gd name="T36" fmla="*/ 62 w 67"/>
                  <a:gd name="T37" fmla="*/ 70 h 106"/>
                  <a:gd name="T38" fmla="*/ 66 w 67"/>
                  <a:gd name="T39" fmla="*/ 57 h 106"/>
                  <a:gd name="T40" fmla="*/ 59 w 67"/>
                  <a:gd name="T41" fmla="*/ 49 h 106"/>
                  <a:gd name="T42" fmla="*/ 60 w 67"/>
                  <a:gd name="T43" fmla="*/ 57 h 106"/>
                  <a:gd name="T44" fmla="*/ 58 w 67"/>
                  <a:gd name="T45" fmla="*/ 64 h 106"/>
                  <a:gd name="T46" fmla="*/ 43 w 67"/>
                  <a:gd name="T47" fmla="*/ 64 h 106"/>
                  <a:gd name="T48" fmla="*/ 42 w 67"/>
                  <a:gd name="T49" fmla="*/ 60 h 106"/>
                  <a:gd name="T50" fmla="*/ 53 w 67"/>
                  <a:gd name="T51" fmla="*/ 47 h 106"/>
                  <a:gd name="T52" fmla="*/ 58 w 67"/>
                  <a:gd name="T53" fmla="*/ 32 h 106"/>
                  <a:gd name="T54" fmla="*/ 43 w 67"/>
                  <a:gd name="T55" fmla="*/ 49 h 106"/>
                  <a:gd name="T56" fmla="*/ 43 w 67"/>
                  <a:gd name="T57" fmla="*/ 34 h 106"/>
                  <a:gd name="T58" fmla="*/ 53 w 67"/>
                  <a:gd name="T59" fmla="*/ 12 h 106"/>
                  <a:gd name="T60" fmla="*/ 50 w 67"/>
                  <a:gd name="T61" fmla="*/ 32 h 106"/>
                  <a:gd name="T62" fmla="*/ 60 w 67"/>
                  <a:gd name="T63" fmla="*/ 0 h 106"/>
                  <a:gd name="T64" fmla="*/ 54 w 67"/>
                  <a:gd name="T65" fmla="*/ 8 h 106"/>
                  <a:gd name="T66" fmla="*/ 53 w 67"/>
                  <a:gd name="T67" fmla="*/ 2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
                  <a:gd name="T103" fmla="*/ 0 h 106"/>
                  <a:gd name="T104" fmla="*/ 67 w 67"/>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 h="106">
                    <a:moveTo>
                      <a:pt x="53" y="2"/>
                    </a:moveTo>
                    <a:lnTo>
                      <a:pt x="50" y="7"/>
                    </a:lnTo>
                    <a:lnTo>
                      <a:pt x="40" y="27"/>
                    </a:lnTo>
                    <a:lnTo>
                      <a:pt x="37" y="7"/>
                    </a:lnTo>
                    <a:lnTo>
                      <a:pt x="33" y="27"/>
                    </a:lnTo>
                    <a:lnTo>
                      <a:pt x="23" y="44"/>
                    </a:lnTo>
                    <a:lnTo>
                      <a:pt x="25" y="25"/>
                    </a:lnTo>
                    <a:lnTo>
                      <a:pt x="17" y="37"/>
                    </a:lnTo>
                    <a:lnTo>
                      <a:pt x="18" y="52"/>
                    </a:lnTo>
                    <a:lnTo>
                      <a:pt x="6" y="36"/>
                    </a:lnTo>
                    <a:lnTo>
                      <a:pt x="6" y="52"/>
                    </a:lnTo>
                    <a:lnTo>
                      <a:pt x="12" y="71"/>
                    </a:lnTo>
                    <a:lnTo>
                      <a:pt x="0" y="64"/>
                    </a:lnTo>
                    <a:lnTo>
                      <a:pt x="9" y="79"/>
                    </a:lnTo>
                    <a:lnTo>
                      <a:pt x="25" y="81"/>
                    </a:lnTo>
                    <a:lnTo>
                      <a:pt x="40" y="105"/>
                    </a:lnTo>
                    <a:lnTo>
                      <a:pt x="43" y="97"/>
                    </a:lnTo>
                    <a:lnTo>
                      <a:pt x="43" y="87"/>
                    </a:lnTo>
                    <a:lnTo>
                      <a:pt x="62" y="70"/>
                    </a:lnTo>
                    <a:lnTo>
                      <a:pt x="66" y="57"/>
                    </a:lnTo>
                    <a:lnTo>
                      <a:pt x="59" y="49"/>
                    </a:lnTo>
                    <a:lnTo>
                      <a:pt x="60" y="57"/>
                    </a:lnTo>
                    <a:lnTo>
                      <a:pt x="58" y="64"/>
                    </a:lnTo>
                    <a:lnTo>
                      <a:pt x="43" y="64"/>
                    </a:lnTo>
                    <a:lnTo>
                      <a:pt x="42" y="60"/>
                    </a:lnTo>
                    <a:lnTo>
                      <a:pt x="53" y="47"/>
                    </a:lnTo>
                    <a:lnTo>
                      <a:pt x="58" y="32"/>
                    </a:lnTo>
                    <a:lnTo>
                      <a:pt x="43" y="49"/>
                    </a:lnTo>
                    <a:lnTo>
                      <a:pt x="43" y="34"/>
                    </a:lnTo>
                    <a:lnTo>
                      <a:pt x="53" y="12"/>
                    </a:lnTo>
                    <a:lnTo>
                      <a:pt x="50" y="32"/>
                    </a:lnTo>
                    <a:lnTo>
                      <a:pt x="60" y="0"/>
                    </a:lnTo>
                    <a:lnTo>
                      <a:pt x="54" y="8"/>
                    </a:lnTo>
                    <a:lnTo>
                      <a:pt x="53" y="2"/>
                    </a:lnTo>
                  </a:path>
                </a:pathLst>
              </a:custGeom>
              <a:solidFill>
                <a:srgbClr val="000000"/>
              </a:solidFill>
              <a:ln w="9525" cap="rnd">
                <a:noFill/>
                <a:round/>
                <a:headEnd/>
                <a:tailEnd/>
              </a:ln>
            </p:spPr>
            <p:txBody>
              <a:bodyPr/>
              <a:lstStyle/>
              <a:p>
                <a:endParaRPr lang="en-US"/>
              </a:p>
            </p:txBody>
          </p:sp>
          <p:sp>
            <p:nvSpPr>
              <p:cNvPr id="6196" name="Freeform 36"/>
              <p:cNvSpPr>
                <a:spLocks/>
              </p:cNvSpPr>
              <p:nvPr/>
            </p:nvSpPr>
            <p:spPr bwMode="auto">
              <a:xfrm>
                <a:off x="593" y="1536"/>
                <a:ext cx="18" cy="17"/>
              </a:xfrm>
              <a:custGeom>
                <a:avLst/>
                <a:gdLst>
                  <a:gd name="T0" fmla="*/ 3 w 18"/>
                  <a:gd name="T1" fmla="*/ 8 h 17"/>
                  <a:gd name="T2" fmla="*/ 0 w 18"/>
                  <a:gd name="T3" fmla="*/ 16 h 17"/>
                  <a:gd name="T4" fmla="*/ 6 w 18"/>
                  <a:gd name="T5" fmla="*/ 14 h 17"/>
                  <a:gd name="T6" fmla="*/ 12 w 18"/>
                  <a:gd name="T7" fmla="*/ 8 h 17"/>
                  <a:gd name="T8" fmla="*/ 17 w 18"/>
                  <a:gd name="T9" fmla="*/ 11 h 17"/>
                  <a:gd name="T10" fmla="*/ 14 w 18"/>
                  <a:gd name="T11" fmla="*/ 0 h 17"/>
                  <a:gd name="T12" fmla="*/ 12 w 18"/>
                  <a:gd name="T13" fmla="*/ 6 h 17"/>
                  <a:gd name="T14" fmla="*/ 9 w 18"/>
                  <a:gd name="T15" fmla="*/ 3 h 17"/>
                  <a:gd name="T16" fmla="*/ 4 w 18"/>
                  <a:gd name="T17" fmla="*/ 8 h 17"/>
                  <a:gd name="T18" fmla="*/ 3 w 18"/>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7"/>
                  <a:gd name="T32" fmla="*/ 18 w 1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7">
                    <a:moveTo>
                      <a:pt x="3" y="8"/>
                    </a:moveTo>
                    <a:lnTo>
                      <a:pt x="0" y="16"/>
                    </a:lnTo>
                    <a:lnTo>
                      <a:pt x="6" y="14"/>
                    </a:lnTo>
                    <a:lnTo>
                      <a:pt x="12" y="8"/>
                    </a:lnTo>
                    <a:lnTo>
                      <a:pt x="17" y="11"/>
                    </a:lnTo>
                    <a:lnTo>
                      <a:pt x="14" y="0"/>
                    </a:lnTo>
                    <a:lnTo>
                      <a:pt x="12" y="6"/>
                    </a:lnTo>
                    <a:lnTo>
                      <a:pt x="9" y="3"/>
                    </a:lnTo>
                    <a:lnTo>
                      <a:pt x="4" y="8"/>
                    </a:lnTo>
                    <a:lnTo>
                      <a:pt x="3" y="8"/>
                    </a:lnTo>
                  </a:path>
                </a:pathLst>
              </a:custGeom>
              <a:solidFill>
                <a:srgbClr val="000000"/>
              </a:solidFill>
              <a:ln w="9525" cap="rnd">
                <a:noFill/>
                <a:round/>
                <a:headEnd/>
                <a:tailEnd/>
              </a:ln>
            </p:spPr>
            <p:txBody>
              <a:bodyPr/>
              <a:lstStyle/>
              <a:p>
                <a:endParaRPr lang="en-US"/>
              </a:p>
            </p:txBody>
          </p:sp>
          <p:sp>
            <p:nvSpPr>
              <p:cNvPr id="6197" name="Freeform 37"/>
              <p:cNvSpPr>
                <a:spLocks/>
              </p:cNvSpPr>
              <p:nvPr/>
            </p:nvSpPr>
            <p:spPr bwMode="auto">
              <a:xfrm>
                <a:off x="466" y="1512"/>
                <a:ext cx="54" cy="50"/>
              </a:xfrm>
              <a:custGeom>
                <a:avLst/>
                <a:gdLst>
                  <a:gd name="T0" fmla="*/ 53 w 54"/>
                  <a:gd name="T1" fmla="*/ 29 h 50"/>
                  <a:gd name="T2" fmla="*/ 43 w 54"/>
                  <a:gd name="T3" fmla="*/ 39 h 50"/>
                  <a:gd name="T4" fmla="*/ 35 w 54"/>
                  <a:gd name="T5" fmla="*/ 40 h 50"/>
                  <a:gd name="T6" fmla="*/ 23 w 54"/>
                  <a:gd name="T7" fmla="*/ 40 h 50"/>
                  <a:gd name="T8" fmla="*/ 2 w 54"/>
                  <a:gd name="T9" fmla="*/ 49 h 50"/>
                  <a:gd name="T10" fmla="*/ 7 w 54"/>
                  <a:gd name="T11" fmla="*/ 30 h 50"/>
                  <a:gd name="T12" fmla="*/ 1 w 54"/>
                  <a:gd name="T13" fmla="*/ 33 h 50"/>
                  <a:gd name="T14" fmla="*/ 7 w 54"/>
                  <a:gd name="T15" fmla="*/ 16 h 50"/>
                  <a:gd name="T16" fmla="*/ 0 w 54"/>
                  <a:gd name="T17" fmla="*/ 19 h 50"/>
                  <a:gd name="T18" fmla="*/ 15 w 54"/>
                  <a:gd name="T19" fmla="*/ 0 h 50"/>
                  <a:gd name="T20" fmla="*/ 10 w 54"/>
                  <a:gd name="T21" fmla="*/ 10 h 50"/>
                  <a:gd name="T22" fmla="*/ 16 w 54"/>
                  <a:gd name="T23" fmla="*/ 9 h 50"/>
                  <a:gd name="T24" fmla="*/ 10 w 54"/>
                  <a:gd name="T25" fmla="*/ 26 h 50"/>
                  <a:gd name="T26" fmla="*/ 18 w 54"/>
                  <a:gd name="T27" fmla="*/ 23 h 50"/>
                  <a:gd name="T28" fmla="*/ 18 w 54"/>
                  <a:gd name="T29" fmla="*/ 30 h 50"/>
                  <a:gd name="T30" fmla="*/ 38 w 54"/>
                  <a:gd name="T31" fmla="*/ 34 h 50"/>
                  <a:gd name="T32" fmla="*/ 43 w 54"/>
                  <a:gd name="T33" fmla="*/ 34 h 50"/>
                  <a:gd name="T34" fmla="*/ 53 w 54"/>
                  <a:gd name="T35" fmla="*/ 29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0"/>
                  <a:gd name="T56" fmla="*/ 54 w 5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0">
                    <a:moveTo>
                      <a:pt x="53" y="29"/>
                    </a:moveTo>
                    <a:lnTo>
                      <a:pt x="43" y="39"/>
                    </a:lnTo>
                    <a:lnTo>
                      <a:pt x="35" y="40"/>
                    </a:lnTo>
                    <a:lnTo>
                      <a:pt x="23" y="40"/>
                    </a:lnTo>
                    <a:lnTo>
                      <a:pt x="2" y="49"/>
                    </a:lnTo>
                    <a:lnTo>
                      <a:pt x="7" y="30"/>
                    </a:lnTo>
                    <a:lnTo>
                      <a:pt x="1" y="33"/>
                    </a:lnTo>
                    <a:lnTo>
                      <a:pt x="7" y="16"/>
                    </a:lnTo>
                    <a:lnTo>
                      <a:pt x="0" y="19"/>
                    </a:lnTo>
                    <a:lnTo>
                      <a:pt x="15" y="0"/>
                    </a:lnTo>
                    <a:lnTo>
                      <a:pt x="10" y="10"/>
                    </a:lnTo>
                    <a:lnTo>
                      <a:pt x="16" y="9"/>
                    </a:lnTo>
                    <a:lnTo>
                      <a:pt x="10" y="26"/>
                    </a:lnTo>
                    <a:lnTo>
                      <a:pt x="18" y="23"/>
                    </a:lnTo>
                    <a:lnTo>
                      <a:pt x="18" y="30"/>
                    </a:lnTo>
                    <a:lnTo>
                      <a:pt x="38" y="34"/>
                    </a:lnTo>
                    <a:lnTo>
                      <a:pt x="43" y="34"/>
                    </a:lnTo>
                    <a:lnTo>
                      <a:pt x="53" y="29"/>
                    </a:lnTo>
                  </a:path>
                </a:pathLst>
              </a:custGeom>
              <a:solidFill>
                <a:srgbClr val="000000"/>
              </a:solidFill>
              <a:ln w="9525" cap="rnd">
                <a:noFill/>
                <a:round/>
                <a:headEnd/>
                <a:tailEnd/>
              </a:ln>
            </p:spPr>
            <p:txBody>
              <a:bodyPr/>
              <a:lstStyle/>
              <a:p>
                <a:endParaRPr lang="en-US"/>
              </a:p>
            </p:txBody>
          </p:sp>
          <p:sp>
            <p:nvSpPr>
              <p:cNvPr id="6198" name="Freeform 38"/>
              <p:cNvSpPr>
                <a:spLocks/>
              </p:cNvSpPr>
              <p:nvPr/>
            </p:nvSpPr>
            <p:spPr bwMode="auto">
              <a:xfrm>
                <a:off x="392" y="1519"/>
                <a:ext cx="69" cy="98"/>
              </a:xfrm>
              <a:custGeom>
                <a:avLst/>
                <a:gdLst>
                  <a:gd name="T0" fmla="*/ 68 w 69"/>
                  <a:gd name="T1" fmla="*/ 0 h 98"/>
                  <a:gd name="T2" fmla="*/ 47 w 69"/>
                  <a:gd name="T3" fmla="*/ 10 h 98"/>
                  <a:gd name="T4" fmla="*/ 39 w 69"/>
                  <a:gd name="T5" fmla="*/ 9 h 98"/>
                  <a:gd name="T6" fmla="*/ 31 w 69"/>
                  <a:gd name="T7" fmla="*/ 5 h 98"/>
                  <a:gd name="T8" fmla="*/ 25 w 69"/>
                  <a:gd name="T9" fmla="*/ 22 h 98"/>
                  <a:gd name="T10" fmla="*/ 35 w 69"/>
                  <a:gd name="T11" fmla="*/ 40 h 98"/>
                  <a:gd name="T12" fmla="*/ 17 w 69"/>
                  <a:gd name="T13" fmla="*/ 35 h 98"/>
                  <a:gd name="T14" fmla="*/ 21 w 69"/>
                  <a:gd name="T15" fmla="*/ 45 h 98"/>
                  <a:gd name="T16" fmla="*/ 17 w 69"/>
                  <a:gd name="T17" fmla="*/ 54 h 98"/>
                  <a:gd name="T18" fmla="*/ 11 w 69"/>
                  <a:gd name="T19" fmla="*/ 57 h 98"/>
                  <a:gd name="T20" fmla="*/ 3 w 69"/>
                  <a:gd name="T21" fmla="*/ 72 h 98"/>
                  <a:gd name="T22" fmla="*/ 0 w 69"/>
                  <a:gd name="T23" fmla="*/ 97 h 98"/>
                  <a:gd name="T24" fmla="*/ 10 w 69"/>
                  <a:gd name="T25" fmla="*/ 70 h 98"/>
                  <a:gd name="T26" fmla="*/ 31 w 69"/>
                  <a:gd name="T27" fmla="*/ 54 h 98"/>
                  <a:gd name="T28" fmla="*/ 54 w 69"/>
                  <a:gd name="T29" fmla="*/ 32 h 98"/>
                  <a:gd name="T30" fmla="*/ 59 w 69"/>
                  <a:gd name="T31" fmla="*/ 20 h 98"/>
                  <a:gd name="T32" fmla="*/ 58 w 69"/>
                  <a:gd name="T33" fmla="*/ 12 h 98"/>
                  <a:gd name="T34" fmla="*/ 68 w 69"/>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98"/>
                  <a:gd name="T56" fmla="*/ 69 w 69"/>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98">
                    <a:moveTo>
                      <a:pt x="68" y="0"/>
                    </a:moveTo>
                    <a:lnTo>
                      <a:pt x="47" y="10"/>
                    </a:lnTo>
                    <a:lnTo>
                      <a:pt x="39" y="9"/>
                    </a:lnTo>
                    <a:lnTo>
                      <a:pt x="31" y="5"/>
                    </a:lnTo>
                    <a:lnTo>
                      <a:pt x="25" y="22"/>
                    </a:lnTo>
                    <a:lnTo>
                      <a:pt x="35" y="40"/>
                    </a:lnTo>
                    <a:lnTo>
                      <a:pt x="17" y="35"/>
                    </a:lnTo>
                    <a:lnTo>
                      <a:pt x="21" y="45"/>
                    </a:lnTo>
                    <a:lnTo>
                      <a:pt x="17" y="54"/>
                    </a:lnTo>
                    <a:lnTo>
                      <a:pt x="11" y="57"/>
                    </a:lnTo>
                    <a:lnTo>
                      <a:pt x="3" y="72"/>
                    </a:lnTo>
                    <a:lnTo>
                      <a:pt x="0" y="97"/>
                    </a:lnTo>
                    <a:lnTo>
                      <a:pt x="10" y="70"/>
                    </a:lnTo>
                    <a:lnTo>
                      <a:pt x="31" y="54"/>
                    </a:lnTo>
                    <a:lnTo>
                      <a:pt x="54" y="32"/>
                    </a:lnTo>
                    <a:lnTo>
                      <a:pt x="59" y="20"/>
                    </a:lnTo>
                    <a:lnTo>
                      <a:pt x="58" y="12"/>
                    </a:lnTo>
                    <a:lnTo>
                      <a:pt x="68" y="0"/>
                    </a:lnTo>
                  </a:path>
                </a:pathLst>
              </a:custGeom>
              <a:solidFill>
                <a:srgbClr val="000000"/>
              </a:solidFill>
              <a:ln w="9525" cap="rnd">
                <a:noFill/>
                <a:round/>
                <a:headEnd/>
                <a:tailEnd/>
              </a:ln>
            </p:spPr>
            <p:txBody>
              <a:bodyPr/>
              <a:lstStyle/>
              <a:p>
                <a:endParaRPr lang="en-US"/>
              </a:p>
            </p:txBody>
          </p:sp>
          <p:sp>
            <p:nvSpPr>
              <p:cNvPr id="6199" name="Freeform 39"/>
              <p:cNvSpPr>
                <a:spLocks/>
              </p:cNvSpPr>
              <p:nvPr/>
            </p:nvSpPr>
            <p:spPr bwMode="auto">
              <a:xfrm>
                <a:off x="525" y="1617"/>
                <a:ext cx="62" cy="49"/>
              </a:xfrm>
              <a:custGeom>
                <a:avLst/>
                <a:gdLst>
                  <a:gd name="T0" fmla="*/ 61 w 62"/>
                  <a:gd name="T1" fmla="*/ 48 h 49"/>
                  <a:gd name="T2" fmla="*/ 61 w 62"/>
                  <a:gd name="T3" fmla="*/ 40 h 49"/>
                  <a:gd name="T4" fmla="*/ 27 w 62"/>
                  <a:gd name="T5" fmla="*/ 8 h 49"/>
                  <a:gd name="T6" fmla="*/ 0 w 62"/>
                  <a:gd name="T7" fmla="*/ 0 h 49"/>
                  <a:gd name="T8" fmla="*/ 23 w 62"/>
                  <a:gd name="T9" fmla="*/ 12 h 49"/>
                  <a:gd name="T10" fmla="*/ 29 w 62"/>
                  <a:gd name="T11" fmla="*/ 24 h 49"/>
                  <a:gd name="T12" fmla="*/ 54 w 62"/>
                  <a:gd name="T13" fmla="*/ 40 h 49"/>
                  <a:gd name="T14" fmla="*/ 61 w 62"/>
                  <a:gd name="T15" fmla="*/ 48 h 4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9"/>
                  <a:gd name="T26" fmla="*/ 62 w 6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9">
                    <a:moveTo>
                      <a:pt x="61" y="48"/>
                    </a:moveTo>
                    <a:lnTo>
                      <a:pt x="61" y="40"/>
                    </a:lnTo>
                    <a:lnTo>
                      <a:pt x="27" y="8"/>
                    </a:lnTo>
                    <a:lnTo>
                      <a:pt x="0" y="0"/>
                    </a:lnTo>
                    <a:lnTo>
                      <a:pt x="23" y="12"/>
                    </a:lnTo>
                    <a:lnTo>
                      <a:pt x="29" y="24"/>
                    </a:lnTo>
                    <a:lnTo>
                      <a:pt x="54" y="40"/>
                    </a:lnTo>
                    <a:lnTo>
                      <a:pt x="61" y="48"/>
                    </a:lnTo>
                  </a:path>
                </a:pathLst>
              </a:custGeom>
              <a:solidFill>
                <a:srgbClr val="000000"/>
              </a:solidFill>
              <a:ln w="9525" cap="rnd">
                <a:noFill/>
                <a:round/>
                <a:headEnd/>
                <a:tailEnd/>
              </a:ln>
            </p:spPr>
            <p:txBody>
              <a:bodyPr/>
              <a:lstStyle/>
              <a:p>
                <a:endParaRPr lang="en-US"/>
              </a:p>
            </p:txBody>
          </p:sp>
          <p:sp>
            <p:nvSpPr>
              <p:cNvPr id="6200" name="Freeform 40"/>
              <p:cNvSpPr>
                <a:spLocks/>
              </p:cNvSpPr>
              <p:nvPr/>
            </p:nvSpPr>
            <p:spPr bwMode="auto">
              <a:xfrm>
                <a:off x="495" y="1627"/>
                <a:ext cx="104" cy="89"/>
              </a:xfrm>
              <a:custGeom>
                <a:avLst/>
                <a:gdLst>
                  <a:gd name="T0" fmla="*/ 103 w 104"/>
                  <a:gd name="T1" fmla="*/ 88 h 89"/>
                  <a:gd name="T2" fmla="*/ 82 w 104"/>
                  <a:gd name="T3" fmla="*/ 56 h 89"/>
                  <a:gd name="T4" fmla="*/ 0 w 104"/>
                  <a:gd name="T5" fmla="*/ 0 h 89"/>
                  <a:gd name="T6" fmla="*/ 8 w 104"/>
                  <a:gd name="T7" fmla="*/ 12 h 89"/>
                  <a:gd name="T8" fmla="*/ 34 w 104"/>
                  <a:gd name="T9" fmla="*/ 36 h 89"/>
                  <a:gd name="T10" fmla="*/ 37 w 104"/>
                  <a:gd name="T11" fmla="*/ 46 h 89"/>
                  <a:gd name="T12" fmla="*/ 28 w 104"/>
                  <a:gd name="T13" fmla="*/ 52 h 89"/>
                  <a:gd name="T14" fmla="*/ 51 w 104"/>
                  <a:gd name="T15" fmla="*/ 62 h 89"/>
                  <a:gd name="T16" fmla="*/ 79 w 104"/>
                  <a:gd name="T17" fmla="*/ 69 h 89"/>
                  <a:gd name="T18" fmla="*/ 103 w 104"/>
                  <a:gd name="T19" fmla="*/ 88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89"/>
                  <a:gd name="T32" fmla="*/ 104 w 10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89">
                    <a:moveTo>
                      <a:pt x="103" y="88"/>
                    </a:moveTo>
                    <a:lnTo>
                      <a:pt x="82" y="56"/>
                    </a:lnTo>
                    <a:lnTo>
                      <a:pt x="0" y="0"/>
                    </a:lnTo>
                    <a:lnTo>
                      <a:pt x="8" y="12"/>
                    </a:lnTo>
                    <a:lnTo>
                      <a:pt x="34" y="36"/>
                    </a:lnTo>
                    <a:lnTo>
                      <a:pt x="37" y="46"/>
                    </a:lnTo>
                    <a:lnTo>
                      <a:pt x="28" y="52"/>
                    </a:lnTo>
                    <a:lnTo>
                      <a:pt x="51" y="62"/>
                    </a:lnTo>
                    <a:lnTo>
                      <a:pt x="79" y="69"/>
                    </a:lnTo>
                    <a:lnTo>
                      <a:pt x="103" y="88"/>
                    </a:lnTo>
                  </a:path>
                </a:pathLst>
              </a:custGeom>
              <a:solidFill>
                <a:srgbClr val="000000"/>
              </a:solidFill>
              <a:ln w="9525" cap="rnd">
                <a:noFill/>
                <a:round/>
                <a:headEnd/>
                <a:tailEnd/>
              </a:ln>
            </p:spPr>
            <p:txBody>
              <a:bodyPr/>
              <a:lstStyle/>
              <a:p>
                <a:endParaRPr lang="en-US"/>
              </a:p>
            </p:txBody>
          </p:sp>
          <p:sp>
            <p:nvSpPr>
              <p:cNvPr id="6201" name="Freeform 41"/>
              <p:cNvSpPr>
                <a:spLocks/>
              </p:cNvSpPr>
              <p:nvPr/>
            </p:nvSpPr>
            <p:spPr bwMode="auto">
              <a:xfrm>
                <a:off x="500" y="1694"/>
                <a:ext cx="115" cy="93"/>
              </a:xfrm>
              <a:custGeom>
                <a:avLst/>
                <a:gdLst>
                  <a:gd name="T0" fmla="*/ 114 w 115"/>
                  <a:gd name="T1" fmla="*/ 82 h 93"/>
                  <a:gd name="T2" fmla="*/ 99 w 115"/>
                  <a:gd name="T3" fmla="*/ 69 h 93"/>
                  <a:gd name="T4" fmla="*/ 90 w 115"/>
                  <a:gd name="T5" fmla="*/ 73 h 93"/>
                  <a:gd name="T6" fmla="*/ 62 w 115"/>
                  <a:gd name="T7" fmla="*/ 45 h 93"/>
                  <a:gd name="T8" fmla="*/ 19 w 115"/>
                  <a:gd name="T9" fmla="*/ 23 h 93"/>
                  <a:gd name="T10" fmla="*/ 0 w 115"/>
                  <a:gd name="T11" fmla="*/ 0 h 93"/>
                  <a:gd name="T12" fmla="*/ 21 w 115"/>
                  <a:gd name="T13" fmla="*/ 33 h 93"/>
                  <a:gd name="T14" fmla="*/ 52 w 115"/>
                  <a:gd name="T15" fmla="*/ 62 h 93"/>
                  <a:gd name="T16" fmla="*/ 114 w 115"/>
                  <a:gd name="T17" fmla="*/ 92 h 93"/>
                  <a:gd name="T18" fmla="*/ 114 w 115"/>
                  <a:gd name="T19" fmla="*/ 82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93"/>
                  <a:gd name="T32" fmla="*/ 115 w 11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93">
                    <a:moveTo>
                      <a:pt x="114" y="82"/>
                    </a:moveTo>
                    <a:lnTo>
                      <a:pt x="99" y="69"/>
                    </a:lnTo>
                    <a:lnTo>
                      <a:pt x="90" y="73"/>
                    </a:lnTo>
                    <a:lnTo>
                      <a:pt x="62" y="45"/>
                    </a:lnTo>
                    <a:lnTo>
                      <a:pt x="19" y="23"/>
                    </a:lnTo>
                    <a:lnTo>
                      <a:pt x="0" y="0"/>
                    </a:lnTo>
                    <a:lnTo>
                      <a:pt x="21" y="33"/>
                    </a:lnTo>
                    <a:lnTo>
                      <a:pt x="52" y="62"/>
                    </a:lnTo>
                    <a:lnTo>
                      <a:pt x="114" y="92"/>
                    </a:lnTo>
                    <a:lnTo>
                      <a:pt x="114" y="82"/>
                    </a:lnTo>
                  </a:path>
                </a:pathLst>
              </a:custGeom>
              <a:solidFill>
                <a:srgbClr val="000000"/>
              </a:solidFill>
              <a:ln w="9525" cap="rnd">
                <a:noFill/>
                <a:round/>
                <a:headEnd/>
                <a:tailEnd/>
              </a:ln>
            </p:spPr>
            <p:txBody>
              <a:bodyPr/>
              <a:lstStyle/>
              <a:p>
                <a:endParaRPr lang="en-US"/>
              </a:p>
            </p:txBody>
          </p:sp>
          <p:sp>
            <p:nvSpPr>
              <p:cNvPr id="6202" name="Freeform 42"/>
              <p:cNvSpPr>
                <a:spLocks/>
              </p:cNvSpPr>
              <p:nvPr/>
            </p:nvSpPr>
            <p:spPr bwMode="auto">
              <a:xfrm>
                <a:off x="535" y="1706"/>
                <a:ext cx="142" cy="59"/>
              </a:xfrm>
              <a:custGeom>
                <a:avLst/>
                <a:gdLst>
                  <a:gd name="T0" fmla="*/ 0 w 142"/>
                  <a:gd name="T1" fmla="*/ 0 h 59"/>
                  <a:gd name="T2" fmla="*/ 64 w 142"/>
                  <a:gd name="T3" fmla="*/ 22 h 59"/>
                  <a:gd name="T4" fmla="*/ 87 w 142"/>
                  <a:gd name="T5" fmla="*/ 25 h 59"/>
                  <a:gd name="T6" fmla="*/ 131 w 142"/>
                  <a:gd name="T7" fmla="*/ 42 h 59"/>
                  <a:gd name="T8" fmla="*/ 122 w 142"/>
                  <a:gd name="T9" fmla="*/ 47 h 59"/>
                  <a:gd name="T10" fmla="*/ 141 w 142"/>
                  <a:gd name="T11" fmla="*/ 58 h 59"/>
                  <a:gd name="T12" fmla="*/ 129 w 142"/>
                  <a:gd name="T13" fmla="*/ 58 h 59"/>
                  <a:gd name="T14" fmla="*/ 88 w 142"/>
                  <a:gd name="T15" fmla="*/ 47 h 59"/>
                  <a:gd name="T16" fmla="*/ 78 w 142"/>
                  <a:gd name="T17" fmla="*/ 54 h 59"/>
                  <a:gd name="T18" fmla="*/ 64 w 142"/>
                  <a:gd name="T19" fmla="*/ 33 h 59"/>
                  <a:gd name="T20" fmla="*/ 59 w 142"/>
                  <a:gd name="T21" fmla="*/ 38 h 59"/>
                  <a:gd name="T22" fmla="*/ 31 w 142"/>
                  <a:gd name="T23" fmla="*/ 25 h 59"/>
                  <a:gd name="T24" fmla="*/ 22 w 142"/>
                  <a:gd name="T25" fmla="*/ 13 h 59"/>
                  <a:gd name="T26" fmla="*/ 0 w 142"/>
                  <a:gd name="T27" fmla="*/ 3 h 59"/>
                  <a:gd name="T28" fmla="*/ 0 w 142"/>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59"/>
                  <a:gd name="T47" fmla="*/ 142 w 142"/>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59">
                    <a:moveTo>
                      <a:pt x="0" y="0"/>
                    </a:moveTo>
                    <a:lnTo>
                      <a:pt x="64" y="22"/>
                    </a:lnTo>
                    <a:lnTo>
                      <a:pt x="87" y="25"/>
                    </a:lnTo>
                    <a:lnTo>
                      <a:pt x="131" y="42"/>
                    </a:lnTo>
                    <a:lnTo>
                      <a:pt x="122" y="47"/>
                    </a:lnTo>
                    <a:lnTo>
                      <a:pt x="141" y="58"/>
                    </a:lnTo>
                    <a:lnTo>
                      <a:pt x="129" y="58"/>
                    </a:lnTo>
                    <a:lnTo>
                      <a:pt x="88" y="47"/>
                    </a:lnTo>
                    <a:lnTo>
                      <a:pt x="78" y="54"/>
                    </a:lnTo>
                    <a:lnTo>
                      <a:pt x="64" y="33"/>
                    </a:lnTo>
                    <a:lnTo>
                      <a:pt x="59" y="38"/>
                    </a:lnTo>
                    <a:lnTo>
                      <a:pt x="31" y="25"/>
                    </a:lnTo>
                    <a:lnTo>
                      <a:pt x="22" y="13"/>
                    </a:lnTo>
                    <a:lnTo>
                      <a:pt x="0" y="3"/>
                    </a:lnTo>
                    <a:lnTo>
                      <a:pt x="0" y="0"/>
                    </a:lnTo>
                  </a:path>
                </a:pathLst>
              </a:custGeom>
              <a:solidFill>
                <a:srgbClr val="000000"/>
              </a:solidFill>
              <a:ln w="9525" cap="rnd">
                <a:noFill/>
                <a:round/>
                <a:headEnd/>
                <a:tailEnd/>
              </a:ln>
            </p:spPr>
            <p:txBody>
              <a:bodyPr/>
              <a:lstStyle/>
              <a:p>
                <a:endParaRPr lang="en-US"/>
              </a:p>
            </p:txBody>
          </p:sp>
          <p:sp>
            <p:nvSpPr>
              <p:cNvPr id="6203" name="Freeform 43"/>
              <p:cNvSpPr>
                <a:spLocks/>
              </p:cNvSpPr>
              <p:nvPr/>
            </p:nvSpPr>
            <p:spPr bwMode="auto">
              <a:xfrm>
                <a:off x="586" y="1588"/>
                <a:ext cx="28" cy="82"/>
              </a:xfrm>
              <a:custGeom>
                <a:avLst/>
                <a:gdLst>
                  <a:gd name="T0" fmla="*/ 21 w 28"/>
                  <a:gd name="T1" fmla="*/ 0 h 82"/>
                  <a:gd name="T2" fmla="*/ 24 w 28"/>
                  <a:gd name="T3" fmla="*/ 6 h 82"/>
                  <a:gd name="T4" fmla="*/ 24 w 28"/>
                  <a:gd name="T5" fmla="*/ 19 h 82"/>
                  <a:gd name="T6" fmla="*/ 21 w 28"/>
                  <a:gd name="T7" fmla="*/ 39 h 82"/>
                  <a:gd name="T8" fmla="*/ 27 w 28"/>
                  <a:gd name="T9" fmla="*/ 54 h 82"/>
                  <a:gd name="T10" fmla="*/ 14 w 28"/>
                  <a:gd name="T11" fmla="*/ 81 h 82"/>
                  <a:gd name="T12" fmla="*/ 12 w 28"/>
                  <a:gd name="T13" fmla="*/ 71 h 82"/>
                  <a:gd name="T14" fmla="*/ 5 w 28"/>
                  <a:gd name="T15" fmla="*/ 64 h 82"/>
                  <a:gd name="T16" fmla="*/ 0 w 28"/>
                  <a:gd name="T17" fmla="*/ 38 h 82"/>
                  <a:gd name="T18" fmla="*/ 18 w 28"/>
                  <a:gd name="T19" fmla="*/ 14 h 82"/>
                  <a:gd name="T20" fmla="*/ 21 w 28"/>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82"/>
                  <a:gd name="T35" fmla="*/ 28 w 28"/>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82">
                    <a:moveTo>
                      <a:pt x="21" y="0"/>
                    </a:moveTo>
                    <a:lnTo>
                      <a:pt x="24" y="6"/>
                    </a:lnTo>
                    <a:lnTo>
                      <a:pt x="24" y="19"/>
                    </a:lnTo>
                    <a:lnTo>
                      <a:pt x="21" y="39"/>
                    </a:lnTo>
                    <a:lnTo>
                      <a:pt x="27" y="54"/>
                    </a:lnTo>
                    <a:lnTo>
                      <a:pt x="14" y="81"/>
                    </a:lnTo>
                    <a:lnTo>
                      <a:pt x="12" y="71"/>
                    </a:lnTo>
                    <a:lnTo>
                      <a:pt x="5" y="64"/>
                    </a:lnTo>
                    <a:lnTo>
                      <a:pt x="0" y="38"/>
                    </a:lnTo>
                    <a:lnTo>
                      <a:pt x="18" y="14"/>
                    </a:lnTo>
                    <a:lnTo>
                      <a:pt x="21" y="0"/>
                    </a:lnTo>
                  </a:path>
                </a:pathLst>
              </a:custGeom>
              <a:solidFill>
                <a:srgbClr val="000000"/>
              </a:solidFill>
              <a:ln w="9525" cap="rnd">
                <a:noFill/>
                <a:round/>
                <a:headEnd/>
                <a:tailEnd/>
              </a:ln>
            </p:spPr>
            <p:txBody>
              <a:bodyPr/>
              <a:lstStyle/>
              <a:p>
                <a:endParaRPr lang="en-US"/>
              </a:p>
            </p:txBody>
          </p:sp>
          <p:sp>
            <p:nvSpPr>
              <p:cNvPr id="6204" name="Freeform 44"/>
              <p:cNvSpPr>
                <a:spLocks/>
              </p:cNvSpPr>
              <p:nvPr/>
            </p:nvSpPr>
            <p:spPr bwMode="auto">
              <a:xfrm>
                <a:off x="311" y="1630"/>
                <a:ext cx="527" cy="379"/>
              </a:xfrm>
              <a:custGeom>
                <a:avLst/>
                <a:gdLst>
                  <a:gd name="T0" fmla="*/ 457 w 527"/>
                  <a:gd name="T1" fmla="*/ 289 h 379"/>
                  <a:gd name="T2" fmla="*/ 302 w 527"/>
                  <a:gd name="T3" fmla="*/ 343 h 379"/>
                  <a:gd name="T4" fmla="*/ 248 w 527"/>
                  <a:gd name="T5" fmla="*/ 372 h 379"/>
                  <a:gd name="T6" fmla="*/ 245 w 527"/>
                  <a:gd name="T7" fmla="*/ 358 h 379"/>
                  <a:gd name="T8" fmla="*/ 197 w 527"/>
                  <a:gd name="T9" fmla="*/ 343 h 379"/>
                  <a:gd name="T10" fmla="*/ 197 w 527"/>
                  <a:gd name="T11" fmla="*/ 326 h 379"/>
                  <a:gd name="T12" fmla="*/ 133 w 527"/>
                  <a:gd name="T13" fmla="*/ 340 h 379"/>
                  <a:gd name="T14" fmla="*/ 201 w 527"/>
                  <a:gd name="T15" fmla="*/ 308 h 379"/>
                  <a:gd name="T16" fmla="*/ 173 w 527"/>
                  <a:gd name="T17" fmla="*/ 298 h 379"/>
                  <a:gd name="T18" fmla="*/ 146 w 527"/>
                  <a:gd name="T19" fmla="*/ 268 h 379"/>
                  <a:gd name="T20" fmla="*/ 167 w 527"/>
                  <a:gd name="T21" fmla="*/ 263 h 379"/>
                  <a:gd name="T22" fmla="*/ 189 w 527"/>
                  <a:gd name="T23" fmla="*/ 226 h 379"/>
                  <a:gd name="T24" fmla="*/ 148 w 527"/>
                  <a:gd name="T25" fmla="*/ 243 h 379"/>
                  <a:gd name="T26" fmla="*/ 114 w 527"/>
                  <a:gd name="T27" fmla="*/ 258 h 379"/>
                  <a:gd name="T28" fmla="*/ 106 w 527"/>
                  <a:gd name="T29" fmla="*/ 246 h 379"/>
                  <a:gd name="T30" fmla="*/ 92 w 527"/>
                  <a:gd name="T31" fmla="*/ 253 h 379"/>
                  <a:gd name="T32" fmla="*/ 73 w 527"/>
                  <a:gd name="T33" fmla="*/ 251 h 379"/>
                  <a:gd name="T34" fmla="*/ 25 w 527"/>
                  <a:gd name="T35" fmla="*/ 301 h 379"/>
                  <a:gd name="T36" fmla="*/ 69 w 527"/>
                  <a:gd name="T37" fmla="*/ 243 h 379"/>
                  <a:gd name="T38" fmla="*/ 10 w 527"/>
                  <a:gd name="T39" fmla="*/ 265 h 379"/>
                  <a:gd name="T40" fmla="*/ 38 w 527"/>
                  <a:gd name="T41" fmla="*/ 229 h 379"/>
                  <a:gd name="T42" fmla="*/ 87 w 527"/>
                  <a:gd name="T43" fmla="*/ 209 h 379"/>
                  <a:gd name="T44" fmla="*/ 108 w 527"/>
                  <a:gd name="T45" fmla="*/ 203 h 379"/>
                  <a:gd name="T46" fmla="*/ 141 w 527"/>
                  <a:gd name="T47" fmla="*/ 195 h 379"/>
                  <a:gd name="T48" fmla="*/ 214 w 527"/>
                  <a:gd name="T49" fmla="*/ 213 h 379"/>
                  <a:gd name="T50" fmla="*/ 229 w 527"/>
                  <a:gd name="T51" fmla="*/ 202 h 379"/>
                  <a:gd name="T52" fmla="*/ 198 w 527"/>
                  <a:gd name="T53" fmla="*/ 191 h 379"/>
                  <a:gd name="T54" fmla="*/ 152 w 527"/>
                  <a:gd name="T55" fmla="*/ 139 h 379"/>
                  <a:gd name="T56" fmla="*/ 133 w 527"/>
                  <a:gd name="T57" fmla="*/ 104 h 379"/>
                  <a:gd name="T58" fmla="*/ 116 w 527"/>
                  <a:gd name="T59" fmla="*/ 116 h 379"/>
                  <a:gd name="T60" fmla="*/ 157 w 527"/>
                  <a:gd name="T61" fmla="*/ 106 h 379"/>
                  <a:gd name="T62" fmla="*/ 116 w 527"/>
                  <a:gd name="T63" fmla="*/ 0 h 379"/>
                  <a:gd name="T64" fmla="*/ 240 w 527"/>
                  <a:gd name="T65" fmla="*/ 169 h 379"/>
                  <a:gd name="T66" fmla="*/ 251 w 527"/>
                  <a:gd name="T67" fmla="*/ 193 h 379"/>
                  <a:gd name="T68" fmla="*/ 288 w 527"/>
                  <a:gd name="T69" fmla="*/ 202 h 379"/>
                  <a:gd name="T70" fmla="*/ 296 w 527"/>
                  <a:gd name="T71" fmla="*/ 220 h 379"/>
                  <a:gd name="T72" fmla="*/ 313 w 527"/>
                  <a:gd name="T73" fmla="*/ 253 h 379"/>
                  <a:gd name="T74" fmla="*/ 265 w 527"/>
                  <a:gd name="T75" fmla="*/ 275 h 379"/>
                  <a:gd name="T76" fmla="*/ 345 w 527"/>
                  <a:gd name="T77" fmla="*/ 268 h 379"/>
                  <a:gd name="T78" fmla="*/ 407 w 527"/>
                  <a:gd name="T79" fmla="*/ 273 h 379"/>
                  <a:gd name="T80" fmla="*/ 506 w 527"/>
                  <a:gd name="T81" fmla="*/ 259 h 3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7"/>
                  <a:gd name="T124" fmla="*/ 0 h 379"/>
                  <a:gd name="T125" fmla="*/ 527 w 527"/>
                  <a:gd name="T126" fmla="*/ 379 h 3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7" h="379">
                    <a:moveTo>
                      <a:pt x="526" y="258"/>
                    </a:moveTo>
                    <a:lnTo>
                      <a:pt x="457" y="289"/>
                    </a:lnTo>
                    <a:lnTo>
                      <a:pt x="377" y="299"/>
                    </a:lnTo>
                    <a:lnTo>
                      <a:pt x="302" y="343"/>
                    </a:lnTo>
                    <a:lnTo>
                      <a:pt x="277" y="343"/>
                    </a:lnTo>
                    <a:lnTo>
                      <a:pt x="248" y="372"/>
                    </a:lnTo>
                    <a:lnTo>
                      <a:pt x="228" y="378"/>
                    </a:lnTo>
                    <a:lnTo>
                      <a:pt x="245" y="358"/>
                    </a:lnTo>
                    <a:lnTo>
                      <a:pt x="235" y="328"/>
                    </a:lnTo>
                    <a:lnTo>
                      <a:pt x="197" y="343"/>
                    </a:lnTo>
                    <a:lnTo>
                      <a:pt x="181" y="359"/>
                    </a:lnTo>
                    <a:lnTo>
                      <a:pt x="197" y="326"/>
                    </a:lnTo>
                    <a:lnTo>
                      <a:pt x="175" y="326"/>
                    </a:lnTo>
                    <a:lnTo>
                      <a:pt x="133" y="340"/>
                    </a:lnTo>
                    <a:lnTo>
                      <a:pt x="167" y="316"/>
                    </a:lnTo>
                    <a:lnTo>
                      <a:pt x="201" y="308"/>
                    </a:lnTo>
                    <a:lnTo>
                      <a:pt x="192" y="301"/>
                    </a:lnTo>
                    <a:lnTo>
                      <a:pt x="173" y="298"/>
                    </a:lnTo>
                    <a:lnTo>
                      <a:pt x="167" y="281"/>
                    </a:lnTo>
                    <a:lnTo>
                      <a:pt x="146" y="268"/>
                    </a:lnTo>
                    <a:lnTo>
                      <a:pt x="156" y="264"/>
                    </a:lnTo>
                    <a:lnTo>
                      <a:pt x="167" y="263"/>
                    </a:lnTo>
                    <a:lnTo>
                      <a:pt x="182" y="248"/>
                    </a:lnTo>
                    <a:lnTo>
                      <a:pt x="189" y="226"/>
                    </a:lnTo>
                    <a:lnTo>
                      <a:pt x="175" y="226"/>
                    </a:lnTo>
                    <a:lnTo>
                      <a:pt x="148" y="243"/>
                    </a:lnTo>
                    <a:lnTo>
                      <a:pt x="120" y="243"/>
                    </a:lnTo>
                    <a:lnTo>
                      <a:pt x="114" y="258"/>
                    </a:lnTo>
                    <a:lnTo>
                      <a:pt x="111" y="258"/>
                    </a:lnTo>
                    <a:lnTo>
                      <a:pt x="106" y="246"/>
                    </a:lnTo>
                    <a:lnTo>
                      <a:pt x="75" y="293"/>
                    </a:lnTo>
                    <a:lnTo>
                      <a:pt x="92" y="253"/>
                    </a:lnTo>
                    <a:lnTo>
                      <a:pt x="84" y="248"/>
                    </a:lnTo>
                    <a:lnTo>
                      <a:pt x="73" y="251"/>
                    </a:lnTo>
                    <a:lnTo>
                      <a:pt x="43" y="291"/>
                    </a:lnTo>
                    <a:lnTo>
                      <a:pt x="25" y="301"/>
                    </a:lnTo>
                    <a:lnTo>
                      <a:pt x="66" y="250"/>
                    </a:lnTo>
                    <a:lnTo>
                      <a:pt x="69" y="243"/>
                    </a:lnTo>
                    <a:lnTo>
                      <a:pt x="0" y="296"/>
                    </a:lnTo>
                    <a:lnTo>
                      <a:pt x="10" y="265"/>
                    </a:lnTo>
                    <a:lnTo>
                      <a:pt x="66" y="231"/>
                    </a:lnTo>
                    <a:lnTo>
                      <a:pt x="38" y="229"/>
                    </a:lnTo>
                    <a:lnTo>
                      <a:pt x="66" y="221"/>
                    </a:lnTo>
                    <a:lnTo>
                      <a:pt x="87" y="209"/>
                    </a:lnTo>
                    <a:lnTo>
                      <a:pt x="89" y="220"/>
                    </a:lnTo>
                    <a:lnTo>
                      <a:pt x="108" y="203"/>
                    </a:lnTo>
                    <a:lnTo>
                      <a:pt x="133" y="202"/>
                    </a:lnTo>
                    <a:lnTo>
                      <a:pt x="141" y="195"/>
                    </a:lnTo>
                    <a:lnTo>
                      <a:pt x="141" y="178"/>
                    </a:lnTo>
                    <a:lnTo>
                      <a:pt x="214" y="213"/>
                    </a:lnTo>
                    <a:lnTo>
                      <a:pt x="229" y="211"/>
                    </a:lnTo>
                    <a:lnTo>
                      <a:pt x="229" y="202"/>
                    </a:lnTo>
                    <a:lnTo>
                      <a:pt x="214" y="185"/>
                    </a:lnTo>
                    <a:lnTo>
                      <a:pt x="198" y="191"/>
                    </a:lnTo>
                    <a:lnTo>
                      <a:pt x="184" y="158"/>
                    </a:lnTo>
                    <a:lnTo>
                      <a:pt x="152" y="139"/>
                    </a:lnTo>
                    <a:lnTo>
                      <a:pt x="164" y="133"/>
                    </a:lnTo>
                    <a:lnTo>
                      <a:pt x="133" y="104"/>
                    </a:lnTo>
                    <a:lnTo>
                      <a:pt x="122" y="105"/>
                    </a:lnTo>
                    <a:lnTo>
                      <a:pt x="116" y="116"/>
                    </a:lnTo>
                    <a:lnTo>
                      <a:pt x="97" y="47"/>
                    </a:lnTo>
                    <a:lnTo>
                      <a:pt x="157" y="106"/>
                    </a:lnTo>
                    <a:lnTo>
                      <a:pt x="131" y="64"/>
                    </a:lnTo>
                    <a:lnTo>
                      <a:pt x="116" y="0"/>
                    </a:lnTo>
                    <a:lnTo>
                      <a:pt x="140" y="66"/>
                    </a:lnTo>
                    <a:lnTo>
                      <a:pt x="240" y="169"/>
                    </a:lnTo>
                    <a:lnTo>
                      <a:pt x="227" y="169"/>
                    </a:lnTo>
                    <a:lnTo>
                      <a:pt x="251" y="193"/>
                    </a:lnTo>
                    <a:lnTo>
                      <a:pt x="279" y="196"/>
                    </a:lnTo>
                    <a:lnTo>
                      <a:pt x="288" y="202"/>
                    </a:lnTo>
                    <a:lnTo>
                      <a:pt x="284" y="218"/>
                    </a:lnTo>
                    <a:lnTo>
                      <a:pt x="296" y="220"/>
                    </a:lnTo>
                    <a:lnTo>
                      <a:pt x="301" y="241"/>
                    </a:lnTo>
                    <a:lnTo>
                      <a:pt x="313" y="253"/>
                    </a:lnTo>
                    <a:lnTo>
                      <a:pt x="271" y="240"/>
                    </a:lnTo>
                    <a:lnTo>
                      <a:pt x="265" y="275"/>
                    </a:lnTo>
                    <a:lnTo>
                      <a:pt x="301" y="281"/>
                    </a:lnTo>
                    <a:lnTo>
                      <a:pt x="345" y="268"/>
                    </a:lnTo>
                    <a:lnTo>
                      <a:pt x="324" y="259"/>
                    </a:lnTo>
                    <a:lnTo>
                      <a:pt x="407" y="273"/>
                    </a:lnTo>
                    <a:lnTo>
                      <a:pt x="508" y="253"/>
                    </a:lnTo>
                    <a:lnTo>
                      <a:pt x="506" y="259"/>
                    </a:lnTo>
                    <a:lnTo>
                      <a:pt x="526" y="258"/>
                    </a:lnTo>
                  </a:path>
                </a:pathLst>
              </a:custGeom>
              <a:solidFill>
                <a:srgbClr val="000000"/>
              </a:solidFill>
              <a:ln w="9525" cap="rnd">
                <a:noFill/>
                <a:round/>
                <a:headEnd/>
                <a:tailEnd/>
              </a:ln>
            </p:spPr>
            <p:txBody>
              <a:bodyPr/>
              <a:lstStyle/>
              <a:p>
                <a:endParaRPr lang="en-US"/>
              </a:p>
            </p:txBody>
          </p:sp>
          <p:sp>
            <p:nvSpPr>
              <p:cNvPr id="6205" name="Freeform 45"/>
              <p:cNvSpPr>
                <a:spLocks/>
              </p:cNvSpPr>
              <p:nvPr/>
            </p:nvSpPr>
            <p:spPr bwMode="auto">
              <a:xfrm>
                <a:off x="367" y="1697"/>
                <a:ext cx="71" cy="109"/>
              </a:xfrm>
              <a:custGeom>
                <a:avLst/>
                <a:gdLst>
                  <a:gd name="T0" fmla="*/ 21 w 71"/>
                  <a:gd name="T1" fmla="*/ 0 h 109"/>
                  <a:gd name="T2" fmla="*/ 58 w 71"/>
                  <a:gd name="T3" fmla="*/ 75 h 109"/>
                  <a:gd name="T4" fmla="*/ 47 w 71"/>
                  <a:gd name="T5" fmla="*/ 67 h 109"/>
                  <a:gd name="T6" fmla="*/ 47 w 71"/>
                  <a:gd name="T7" fmla="*/ 78 h 109"/>
                  <a:gd name="T8" fmla="*/ 70 w 71"/>
                  <a:gd name="T9" fmla="*/ 100 h 109"/>
                  <a:gd name="T10" fmla="*/ 25 w 71"/>
                  <a:gd name="T11" fmla="*/ 86 h 109"/>
                  <a:gd name="T12" fmla="*/ 0 w 71"/>
                  <a:gd name="T13" fmla="*/ 108 h 109"/>
                  <a:gd name="T14" fmla="*/ 17 w 71"/>
                  <a:gd name="T15" fmla="*/ 68 h 109"/>
                  <a:gd name="T16" fmla="*/ 30 w 71"/>
                  <a:gd name="T17" fmla="*/ 56 h 109"/>
                  <a:gd name="T18" fmla="*/ 32 w 71"/>
                  <a:gd name="T19" fmla="*/ 41 h 109"/>
                  <a:gd name="T20" fmla="*/ 22 w 71"/>
                  <a:gd name="T21" fmla="*/ 22 h 109"/>
                  <a:gd name="T22" fmla="*/ 21 w 7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109"/>
                  <a:gd name="T38" fmla="*/ 71 w 7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109">
                    <a:moveTo>
                      <a:pt x="21" y="0"/>
                    </a:moveTo>
                    <a:lnTo>
                      <a:pt x="58" y="75"/>
                    </a:lnTo>
                    <a:lnTo>
                      <a:pt x="47" y="67"/>
                    </a:lnTo>
                    <a:lnTo>
                      <a:pt x="47" y="78"/>
                    </a:lnTo>
                    <a:lnTo>
                      <a:pt x="70" y="100"/>
                    </a:lnTo>
                    <a:lnTo>
                      <a:pt x="25" y="86"/>
                    </a:lnTo>
                    <a:lnTo>
                      <a:pt x="0" y="108"/>
                    </a:lnTo>
                    <a:lnTo>
                      <a:pt x="17" y="68"/>
                    </a:lnTo>
                    <a:lnTo>
                      <a:pt x="30" y="56"/>
                    </a:lnTo>
                    <a:lnTo>
                      <a:pt x="32" y="41"/>
                    </a:lnTo>
                    <a:lnTo>
                      <a:pt x="22" y="22"/>
                    </a:lnTo>
                    <a:lnTo>
                      <a:pt x="21" y="0"/>
                    </a:lnTo>
                  </a:path>
                </a:pathLst>
              </a:custGeom>
              <a:solidFill>
                <a:srgbClr val="000000"/>
              </a:solidFill>
              <a:ln w="9525" cap="rnd">
                <a:noFill/>
                <a:round/>
                <a:headEnd/>
                <a:tailEnd/>
              </a:ln>
            </p:spPr>
            <p:txBody>
              <a:bodyPr/>
              <a:lstStyle/>
              <a:p>
                <a:endParaRPr lang="en-US"/>
              </a:p>
            </p:txBody>
          </p:sp>
          <p:sp>
            <p:nvSpPr>
              <p:cNvPr id="6206" name="Freeform 46"/>
              <p:cNvSpPr>
                <a:spLocks/>
              </p:cNvSpPr>
              <p:nvPr/>
            </p:nvSpPr>
            <p:spPr bwMode="auto">
              <a:xfrm>
                <a:off x="332" y="1821"/>
                <a:ext cx="72" cy="27"/>
              </a:xfrm>
              <a:custGeom>
                <a:avLst/>
                <a:gdLst>
                  <a:gd name="T0" fmla="*/ 71 w 72"/>
                  <a:gd name="T1" fmla="*/ 6 h 27"/>
                  <a:gd name="T2" fmla="*/ 40 w 72"/>
                  <a:gd name="T3" fmla="*/ 0 h 27"/>
                  <a:gd name="T4" fmla="*/ 27 w 72"/>
                  <a:gd name="T5" fmla="*/ 0 h 27"/>
                  <a:gd name="T6" fmla="*/ 4 w 72"/>
                  <a:gd name="T7" fmla="*/ 12 h 27"/>
                  <a:gd name="T8" fmla="*/ 0 w 72"/>
                  <a:gd name="T9" fmla="*/ 26 h 27"/>
                  <a:gd name="T10" fmla="*/ 35 w 72"/>
                  <a:gd name="T11" fmla="*/ 6 h 27"/>
                  <a:gd name="T12" fmla="*/ 71 w 72"/>
                  <a:gd name="T13" fmla="*/ 6 h 27"/>
                  <a:gd name="T14" fmla="*/ 0 60000 65536"/>
                  <a:gd name="T15" fmla="*/ 0 60000 65536"/>
                  <a:gd name="T16" fmla="*/ 0 60000 65536"/>
                  <a:gd name="T17" fmla="*/ 0 60000 65536"/>
                  <a:gd name="T18" fmla="*/ 0 60000 65536"/>
                  <a:gd name="T19" fmla="*/ 0 60000 65536"/>
                  <a:gd name="T20" fmla="*/ 0 60000 65536"/>
                  <a:gd name="T21" fmla="*/ 0 w 72"/>
                  <a:gd name="T22" fmla="*/ 0 h 27"/>
                  <a:gd name="T23" fmla="*/ 72 w 7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27">
                    <a:moveTo>
                      <a:pt x="71" y="6"/>
                    </a:moveTo>
                    <a:lnTo>
                      <a:pt x="40" y="0"/>
                    </a:lnTo>
                    <a:lnTo>
                      <a:pt x="27" y="0"/>
                    </a:lnTo>
                    <a:lnTo>
                      <a:pt x="4" y="12"/>
                    </a:lnTo>
                    <a:lnTo>
                      <a:pt x="0" y="26"/>
                    </a:lnTo>
                    <a:lnTo>
                      <a:pt x="35" y="6"/>
                    </a:lnTo>
                    <a:lnTo>
                      <a:pt x="71" y="6"/>
                    </a:lnTo>
                  </a:path>
                </a:pathLst>
              </a:custGeom>
              <a:solidFill>
                <a:srgbClr val="000000"/>
              </a:solidFill>
              <a:ln w="9525" cap="rnd">
                <a:noFill/>
                <a:round/>
                <a:headEnd/>
                <a:tailEnd/>
              </a:ln>
            </p:spPr>
            <p:txBody>
              <a:bodyPr/>
              <a:lstStyle/>
              <a:p>
                <a:endParaRPr lang="en-US"/>
              </a:p>
            </p:txBody>
          </p:sp>
          <p:sp>
            <p:nvSpPr>
              <p:cNvPr id="6207" name="Freeform 47"/>
              <p:cNvSpPr>
                <a:spLocks/>
              </p:cNvSpPr>
              <p:nvPr/>
            </p:nvSpPr>
            <p:spPr bwMode="auto">
              <a:xfrm>
                <a:off x="602" y="1677"/>
                <a:ext cx="154" cy="56"/>
              </a:xfrm>
              <a:custGeom>
                <a:avLst/>
                <a:gdLst>
                  <a:gd name="T0" fmla="*/ 0 w 154"/>
                  <a:gd name="T1" fmla="*/ 2 h 56"/>
                  <a:gd name="T2" fmla="*/ 0 w 154"/>
                  <a:gd name="T3" fmla="*/ 22 h 56"/>
                  <a:gd name="T4" fmla="*/ 13 w 154"/>
                  <a:gd name="T5" fmla="*/ 29 h 56"/>
                  <a:gd name="T6" fmla="*/ 13 w 154"/>
                  <a:gd name="T7" fmla="*/ 42 h 56"/>
                  <a:gd name="T8" fmla="*/ 46 w 154"/>
                  <a:gd name="T9" fmla="*/ 55 h 56"/>
                  <a:gd name="T10" fmla="*/ 81 w 154"/>
                  <a:gd name="T11" fmla="*/ 55 h 56"/>
                  <a:gd name="T12" fmla="*/ 153 w 154"/>
                  <a:gd name="T13" fmla="*/ 29 h 56"/>
                  <a:gd name="T14" fmla="*/ 153 w 154"/>
                  <a:gd name="T15" fmla="*/ 13 h 56"/>
                  <a:gd name="T16" fmla="*/ 134 w 154"/>
                  <a:gd name="T17" fmla="*/ 0 h 56"/>
                  <a:gd name="T18" fmla="*/ 128 w 154"/>
                  <a:gd name="T19" fmla="*/ 13 h 56"/>
                  <a:gd name="T20" fmla="*/ 116 w 154"/>
                  <a:gd name="T21" fmla="*/ 0 h 56"/>
                  <a:gd name="T22" fmla="*/ 60 w 154"/>
                  <a:gd name="T23" fmla="*/ 7 h 56"/>
                  <a:gd name="T24" fmla="*/ 46 w 154"/>
                  <a:gd name="T25" fmla="*/ 17 h 56"/>
                  <a:gd name="T26" fmla="*/ 29 w 154"/>
                  <a:gd name="T27" fmla="*/ 9 h 56"/>
                  <a:gd name="T28" fmla="*/ 22 w 154"/>
                  <a:gd name="T29" fmla="*/ 9 h 56"/>
                  <a:gd name="T30" fmla="*/ 17 w 154"/>
                  <a:gd name="T31" fmla="*/ 15 h 56"/>
                  <a:gd name="T32" fmla="*/ 5 w 154"/>
                  <a:gd name="T33" fmla="*/ 15 h 56"/>
                  <a:gd name="T34" fmla="*/ 0 w 154"/>
                  <a:gd name="T35" fmla="*/ 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56"/>
                  <a:gd name="T56" fmla="*/ 154 w 154"/>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56">
                    <a:moveTo>
                      <a:pt x="0" y="2"/>
                    </a:moveTo>
                    <a:lnTo>
                      <a:pt x="0" y="22"/>
                    </a:lnTo>
                    <a:lnTo>
                      <a:pt x="13" y="29"/>
                    </a:lnTo>
                    <a:lnTo>
                      <a:pt x="13" y="42"/>
                    </a:lnTo>
                    <a:lnTo>
                      <a:pt x="46" y="55"/>
                    </a:lnTo>
                    <a:lnTo>
                      <a:pt x="81" y="55"/>
                    </a:lnTo>
                    <a:lnTo>
                      <a:pt x="153" y="29"/>
                    </a:lnTo>
                    <a:lnTo>
                      <a:pt x="153" y="13"/>
                    </a:lnTo>
                    <a:lnTo>
                      <a:pt x="134" y="0"/>
                    </a:lnTo>
                    <a:lnTo>
                      <a:pt x="128" y="13"/>
                    </a:lnTo>
                    <a:lnTo>
                      <a:pt x="116" y="0"/>
                    </a:lnTo>
                    <a:lnTo>
                      <a:pt x="60" y="7"/>
                    </a:lnTo>
                    <a:lnTo>
                      <a:pt x="46" y="17"/>
                    </a:lnTo>
                    <a:lnTo>
                      <a:pt x="29" y="9"/>
                    </a:lnTo>
                    <a:lnTo>
                      <a:pt x="22" y="9"/>
                    </a:lnTo>
                    <a:lnTo>
                      <a:pt x="17" y="15"/>
                    </a:lnTo>
                    <a:lnTo>
                      <a:pt x="5" y="15"/>
                    </a:lnTo>
                    <a:lnTo>
                      <a:pt x="0" y="2"/>
                    </a:lnTo>
                  </a:path>
                </a:pathLst>
              </a:custGeom>
              <a:solidFill>
                <a:srgbClr val="000000"/>
              </a:solidFill>
              <a:ln w="9525" cap="rnd">
                <a:noFill/>
                <a:round/>
                <a:headEnd/>
                <a:tailEnd/>
              </a:ln>
            </p:spPr>
            <p:txBody>
              <a:bodyPr/>
              <a:lstStyle/>
              <a:p>
                <a:endParaRPr lang="en-US"/>
              </a:p>
            </p:txBody>
          </p:sp>
          <p:sp>
            <p:nvSpPr>
              <p:cNvPr id="6208" name="Freeform 48"/>
              <p:cNvSpPr>
                <a:spLocks/>
              </p:cNvSpPr>
              <p:nvPr/>
            </p:nvSpPr>
            <p:spPr bwMode="auto">
              <a:xfrm>
                <a:off x="631" y="1764"/>
                <a:ext cx="62" cy="97"/>
              </a:xfrm>
              <a:custGeom>
                <a:avLst/>
                <a:gdLst>
                  <a:gd name="T0" fmla="*/ 55 w 62"/>
                  <a:gd name="T1" fmla="*/ 0 h 97"/>
                  <a:gd name="T2" fmla="*/ 55 w 62"/>
                  <a:gd name="T3" fmla="*/ 16 h 97"/>
                  <a:gd name="T4" fmla="*/ 7 w 62"/>
                  <a:gd name="T5" fmla="*/ 69 h 97"/>
                  <a:gd name="T6" fmla="*/ 0 w 62"/>
                  <a:gd name="T7" fmla="*/ 96 h 97"/>
                  <a:gd name="T8" fmla="*/ 13 w 62"/>
                  <a:gd name="T9" fmla="*/ 81 h 97"/>
                  <a:gd name="T10" fmla="*/ 26 w 62"/>
                  <a:gd name="T11" fmla="*/ 57 h 97"/>
                  <a:gd name="T12" fmla="*/ 40 w 62"/>
                  <a:gd name="T13" fmla="*/ 54 h 97"/>
                  <a:gd name="T14" fmla="*/ 61 w 62"/>
                  <a:gd name="T15" fmla="*/ 20 h 97"/>
                  <a:gd name="T16" fmla="*/ 61 w 62"/>
                  <a:gd name="T17" fmla="*/ 12 h 97"/>
                  <a:gd name="T18" fmla="*/ 55 w 62"/>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97"/>
                  <a:gd name="T32" fmla="*/ 62 w 6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97">
                    <a:moveTo>
                      <a:pt x="55" y="0"/>
                    </a:moveTo>
                    <a:lnTo>
                      <a:pt x="55" y="16"/>
                    </a:lnTo>
                    <a:lnTo>
                      <a:pt x="7" y="69"/>
                    </a:lnTo>
                    <a:lnTo>
                      <a:pt x="0" y="96"/>
                    </a:lnTo>
                    <a:lnTo>
                      <a:pt x="13" y="81"/>
                    </a:lnTo>
                    <a:lnTo>
                      <a:pt x="26" y="57"/>
                    </a:lnTo>
                    <a:lnTo>
                      <a:pt x="40" y="54"/>
                    </a:lnTo>
                    <a:lnTo>
                      <a:pt x="61" y="20"/>
                    </a:lnTo>
                    <a:lnTo>
                      <a:pt x="61" y="12"/>
                    </a:lnTo>
                    <a:lnTo>
                      <a:pt x="55" y="0"/>
                    </a:lnTo>
                  </a:path>
                </a:pathLst>
              </a:custGeom>
              <a:solidFill>
                <a:srgbClr val="000000"/>
              </a:solidFill>
              <a:ln w="9525" cap="rnd">
                <a:noFill/>
                <a:round/>
                <a:headEnd/>
                <a:tailEnd/>
              </a:ln>
            </p:spPr>
            <p:txBody>
              <a:bodyPr/>
              <a:lstStyle/>
              <a:p>
                <a:endParaRPr lang="en-US"/>
              </a:p>
            </p:txBody>
          </p:sp>
          <p:sp>
            <p:nvSpPr>
              <p:cNvPr id="6209" name="Freeform 49"/>
              <p:cNvSpPr>
                <a:spLocks/>
              </p:cNvSpPr>
              <p:nvPr/>
            </p:nvSpPr>
            <p:spPr bwMode="auto">
              <a:xfrm>
                <a:off x="308" y="1729"/>
                <a:ext cx="54" cy="180"/>
              </a:xfrm>
              <a:custGeom>
                <a:avLst/>
                <a:gdLst>
                  <a:gd name="T0" fmla="*/ 0 w 54"/>
                  <a:gd name="T1" fmla="*/ 2 h 180"/>
                  <a:gd name="T2" fmla="*/ 0 w 54"/>
                  <a:gd name="T3" fmla="*/ 179 h 180"/>
                  <a:gd name="T4" fmla="*/ 11 w 54"/>
                  <a:gd name="T5" fmla="*/ 137 h 180"/>
                  <a:gd name="T6" fmla="*/ 23 w 54"/>
                  <a:gd name="T7" fmla="*/ 86 h 180"/>
                  <a:gd name="T8" fmla="*/ 39 w 54"/>
                  <a:gd name="T9" fmla="*/ 57 h 180"/>
                  <a:gd name="T10" fmla="*/ 53 w 54"/>
                  <a:gd name="T11" fmla="*/ 0 h 180"/>
                  <a:gd name="T12" fmla="*/ 36 w 54"/>
                  <a:gd name="T13" fmla="*/ 42 h 180"/>
                  <a:gd name="T14" fmla="*/ 21 w 54"/>
                  <a:gd name="T15" fmla="*/ 42 h 180"/>
                  <a:gd name="T16" fmla="*/ 0 w 54"/>
                  <a:gd name="T17" fmla="*/ 2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80"/>
                  <a:gd name="T29" fmla="*/ 54 w 54"/>
                  <a:gd name="T30" fmla="*/ 180 h 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80">
                    <a:moveTo>
                      <a:pt x="0" y="2"/>
                    </a:moveTo>
                    <a:lnTo>
                      <a:pt x="0" y="179"/>
                    </a:lnTo>
                    <a:lnTo>
                      <a:pt x="11" y="137"/>
                    </a:lnTo>
                    <a:lnTo>
                      <a:pt x="23" y="86"/>
                    </a:lnTo>
                    <a:lnTo>
                      <a:pt x="39" y="57"/>
                    </a:lnTo>
                    <a:lnTo>
                      <a:pt x="53" y="0"/>
                    </a:lnTo>
                    <a:lnTo>
                      <a:pt x="36" y="42"/>
                    </a:lnTo>
                    <a:lnTo>
                      <a:pt x="21" y="42"/>
                    </a:lnTo>
                    <a:lnTo>
                      <a:pt x="0" y="2"/>
                    </a:lnTo>
                  </a:path>
                </a:pathLst>
              </a:custGeom>
              <a:solidFill>
                <a:srgbClr val="000000"/>
              </a:solidFill>
              <a:ln w="9525" cap="rnd">
                <a:noFill/>
                <a:round/>
                <a:headEnd/>
                <a:tailEnd/>
              </a:ln>
            </p:spPr>
            <p:txBody>
              <a:bodyPr/>
              <a:lstStyle/>
              <a:p>
                <a:endParaRPr lang="en-US"/>
              </a:p>
            </p:txBody>
          </p:sp>
          <p:sp>
            <p:nvSpPr>
              <p:cNvPr id="6210" name="Freeform 50"/>
              <p:cNvSpPr>
                <a:spLocks/>
              </p:cNvSpPr>
              <p:nvPr/>
            </p:nvSpPr>
            <p:spPr bwMode="auto">
              <a:xfrm>
                <a:off x="691" y="1782"/>
                <a:ext cx="17" cy="30"/>
              </a:xfrm>
              <a:custGeom>
                <a:avLst/>
                <a:gdLst>
                  <a:gd name="T0" fmla="*/ 1 w 17"/>
                  <a:gd name="T1" fmla="*/ 1 h 30"/>
                  <a:gd name="T2" fmla="*/ 1 w 17"/>
                  <a:gd name="T3" fmla="*/ 29 h 30"/>
                  <a:gd name="T4" fmla="*/ 16 w 17"/>
                  <a:gd name="T5" fmla="*/ 15 h 30"/>
                  <a:gd name="T6" fmla="*/ 10 w 17"/>
                  <a:gd name="T7" fmla="*/ 2 h 30"/>
                  <a:gd name="T8" fmla="*/ 0 w 17"/>
                  <a:gd name="T9" fmla="*/ 0 h 30"/>
                  <a:gd name="T10" fmla="*/ 1 w 17"/>
                  <a:gd name="T11" fmla="*/ 1 h 30"/>
                  <a:gd name="T12" fmla="*/ 0 60000 65536"/>
                  <a:gd name="T13" fmla="*/ 0 60000 65536"/>
                  <a:gd name="T14" fmla="*/ 0 60000 65536"/>
                  <a:gd name="T15" fmla="*/ 0 60000 65536"/>
                  <a:gd name="T16" fmla="*/ 0 60000 65536"/>
                  <a:gd name="T17" fmla="*/ 0 60000 65536"/>
                  <a:gd name="T18" fmla="*/ 0 w 17"/>
                  <a:gd name="T19" fmla="*/ 0 h 30"/>
                  <a:gd name="T20" fmla="*/ 17 w 1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 h="30">
                    <a:moveTo>
                      <a:pt x="1" y="1"/>
                    </a:moveTo>
                    <a:lnTo>
                      <a:pt x="1" y="29"/>
                    </a:lnTo>
                    <a:lnTo>
                      <a:pt x="16" y="15"/>
                    </a:lnTo>
                    <a:lnTo>
                      <a:pt x="10" y="2"/>
                    </a:lnTo>
                    <a:lnTo>
                      <a:pt x="0" y="0"/>
                    </a:lnTo>
                    <a:lnTo>
                      <a:pt x="1" y="1"/>
                    </a:lnTo>
                  </a:path>
                </a:pathLst>
              </a:custGeom>
              <a:solidFill>
                <a:srgbClr val="000000"/>
              </a:solidFill>
              <a:ln w="9525" cap="rnd">
                <a:noFill/>
                <a:round/>
                <a:headEnd/>
                <a:tailEnd/>
              </a:ln>
            </p:spPr>
            <p:txBody>
              <a:bodyPr/>
              <a:lstStyle/>
              <a:p>
                <a:endParaRPr lang="en-US"/>
              </a:p>
            </p:txBody>
          </p:sp>
          <p:sp>
            <p:nvSpPr>
              <p:cNvPr id="6211" name="Freeform 51"/>
              <p:cNvSpPr>
                <a:spLocks/>
              </p:cNvSpPr>
              <p:nvPr/>
            </p:nvSpPr>
            <p:spPr bwMode="auto">
              <a:xfrm>
                <a:off x="368" y="1911"/>
                <a:ext cx="104" cy="62"/>
              </a:xfrm>
              <a:custGeom>
                <a:avLst/>
                <a:gdLst>
                  <a:gd name="T0" fmla="*/ 103 w 104"/>
                  <a:gd name="T1" fmla="*/ 19 h 62"/>
                  <a:gd name="T2" fmla="*/ 103 w 104"/>
                  <a:gd name="T3" fmla="*/ 7 h 62"/>
                  <a:gd name="T4" fmla="*/ 86 w 104"/>
                  <a:gd name="T5" fmla="*/ 0 h 62"/>
                  <a:gd name="T6" fmla="*/ 41 w 104"/>
                  <a:gd name="T7" fmla="*/ 23 h 62"/>
                  <a:gd name="T8" fmla="*/ 32 w 104"/>
                  <a:gd name="T9" fmla="*/ 41 h 62"/>
                  <a:gd name="T10" fmla="*/ 0 w 104"/>
                  <a:gd name="T11" fmla="*/ 61 h 62"/>
                  <a:gd name="T12" fmla="*/ 24 w 104"/>
                  <a:gd name="T13" fmla="*/ 61 h 62"/>
                  <a:gd name="T14" fmla="*/ 103 w 104"/>
                  <a:gd name="T15" fmla="*/ 19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103" y="19"/>
                    </a:moveTo>
                    <a:lnTo>
                      <a:pt x="103" y="7"/>
                    </a:lnTo>
                    <a:lnTo>
                      <a:pt x="86" y="0"/>
                    </a:lnTo>
                    <a:lnTo>
                      <a:pt x="41" y="23"/>
                    </a:lnTo>
                    <a:lnTo>
                      <a:pt x="32" y="41"/>
                    </a:lnTo>
                    <a:lnTo>
                      <a:pt x="0" y="61"/>
                    </a:lnTo>
                    <a:lnTo>
                      <a:pt x="24" y="61"/>
                    </a:lnTo>
                    <a:lnTo>
                      <a:pt x="103" y="19"/>
                    </a:lnTo>
                  </a:path>
                </a:pathLst>
              </a:custGeom>
              <a:solidFill>
                <a:srgbClr val="000000"/>
              </a:solidFill>
              <a:ln w="9525" cap="rnd">
                <a:noFill/>
                <a:round/>
                <a:headEnd/>
                <a:tailEnd/>
              </a:ln>
            </p:spPr>
            <p:txBody>
              <a:bodyPr/>
              <a:lstStyle/>
              <a:p>
                <a:endParaRPr lang="en-US"/>
              </a:p>
            </p:txBody>
          </p:sp>
          <p:sp>
            <p:nvSpPr>
              <p:cNvPr id="6212" name="Freeform 52"/>
              <p:cNvSpPr>
                <a:spLocks/>
              </p:cNvSpPr>
              <p:nvPr/>
            </p:nvSpPr>
            <p:spPr bwMode="auto">
              <a:xfrm>
                <a:off x="309" y="1941"/>
                <a:ext cx="230" cy="148"/>
              </a:xfrm>
              <a:custGeom>
                <a:avLst/>
                <a:gdLst>
                  <a:gd name="T0" fmla="*/ 45 w 230"/>
                  <a:gd name="T1" fmla="*/ 10 h 148"/>
                  <a:gd name="T2" fmla="*/ 28 w 230"/>
                  <a:gd name="T3" fmla="*/ 10 h 148"/>
                  <a:gd name="T4" fmla="*/ 17 w 230"/>
                  <a:gd name="T5" fmla="*/ 0 h 148"/>
                  <a:gd name="T6" fmla="*/ 4 w 230"/>
                  <a:gd name="T7" fmla="*/ 16 h 148"/>
                  <a:gd name="T8" fmla="*/ 1 w 230"/>
                  <a:gd name="T9" fmla="*/ 7 h 148"/>
                  <a:gd name="T10" fmla="*/ 0 w 230"/>
                  <a:gd name="T11" fmla="*/ 25 h 148"/>
                  <a:gd name="T12" fmla="*/ 6 w 230"/>
                  <a:gd name="T13" fmla="*/ 47 h 148"/>
                  <a:gd name="T14" fmla="*/ 12 w 230"/>
                  <a:gd name="T15" fmla="*/ 42 h 148"/>
                  <a:gd name="T16" fmla="*/ 17 w 230"/>
                  <a:gd name="T17" fmla="*/ 60 h 148"/>
                  <a:gd name="T18" fmla="*/ 7 w 230"/>
                  <a:gd name="T19" fmla="*/ 60 h 148"/>
                  <a:gd name="T20" fmla="*/ 12 w 230"/>
                  <a:gd name="T21" fmla="*/ 68 h 148"/>
                  <a:gd name="T22" fmla="*/ 35 w 230"/>
                  <a:gd name="T23" fmla="*/ 82 h 148"/>
                  <a:gd name="T24" fmla="*/ 49 w 230"/>
                  <a:gd name="T25" fmla="*/ 109 h 148"/>
                  <a:gd name="T26" fmla="*/ 70 w 230"/>
                  <a:gd name="T27" fmla="*/ 122 h 148"/>
                  <a:gd name="T28" fmla="*/ 82 w 230"/>
                  <a:gd name="T29" fmla="*/ 120 h 148"/>
                  <a:gd name="T30" fmla="*/ 124 w 230"/>
                  <a:gd name="T31" fmla="*/ 141 h 148"/>
                  <a:gd name="T32" fmla="*/ 150 w 230"/>
                  <a:gd name="T33" fmla="*/ 141 h 148"/>
                  <a:gd name="T34" fmla="*/ 164 w 230"/>
                  <a:gd name="T35" fmla="*/ 147 h 148"/>
                  <a:gd name="T36" fmla="*/ 184 w 230"/>
                  <a:gd name="T37" fmla="*/ 141 h 148"/>
                  <a:gd name="T38" fmla="*/ 192 w 230"/>
                  <a:gd name="T39" fmla="*/ 144 h 148"/>
                  <a:gd name="T40" fmla="*/ 225 w 230"/>
                  <a:gd name="T41" fmla="*/ 135 h 148"/>
                  <a:gd name="T42" fmla="*/ 202 w 230"/>
                  <a:gd name="T43" fmla="*/ 132 h 148"/>
                  <a:gd name="T44" fmla="*/ 209 w 230"/>
                  <a:gd name="T45" fmla="*/ 125 h 148"/>
                  <a:gd name="T46" fmla="*/ 192 w 230"/>
                  <a:gd name="T47" fmla="*/ 131 h 148"/>
                  <a:gd name="T48" fmla="*/ 141 w 230"/>
                  <a:gd name="T49" fmla="*/ 131 h 148"/>
                  <a:gd name="T50" fmla="*/ 102 w 230"/>
                  <a:gd name="T51" fmla="*/ 114 h 148"/>
                  <a:gd name="T52" fmla="*/ 133 w 230"/>
                  <a:gd name="T53" fmla="*/ 117 h 148"/>
                  <a:gd name="T54" fmla="*/ 154 w 230"/>
                  <a:gd name="T55" fmla="*/ 117 h 148"/>
                  <a:gd name="T56" fmla="*/ 194 w 230"/>
                  <a:gd name="T57" fmla="*/ 102 h 148"/>
                  <a:gd name="T58" fmla="*/ 211 w 230"/>
                  <a:gd name="T59" fmla="*/ 102 h 148"/>
                  <a:gd name="T60" fmla="*/ 229 w 230"/>
                  <a:gd name="T61" fmla="*/ 95 h 148"/>
                  <a:gd name="T62" fmla="*/ 209 w 230"/>
                  <a:gd name="T63" fmla="*/ 99 h 148"/>
                  <a:gd name="T64" fmla="*/ 189 w 230"/>
                  <a:gd name="T65" fmla="*/ 97 h 148"/>
                  <a:gd name="T66" fmla="*/ 152 w 230"/>
                  <a:gd name="T67" fmla="*/ 107 h 148"/>
                  <a:gd name="T68" fmla="*/ 90 w 230"/>
                  <a:gd name="T69" fmla="*/ 107 h 148"/>
                  <a:gd name="T70" fmla="*/ 77 w 230"/>
                  <a:gd name="T71" fmla="*/ 100 h 148"/>
                  <a:gd name="T72" fmla="*/ 74 w 230"/>
                  <a:gd name="T73" fmla="*/ 89 h 148"/>
                  <a:gd name="T74" fmla="*/ 61 w 230"/>
                  <a:gd name="T75" fmla="*/ 92 h 148"/>
                  <a:gd name="T76" fmla="*/ 54 w 230"/>
                  <a:gd name="T77" fmla="*/ 74 h 148"/>
                  <a:gd name="T78" fmla="*/ 68 w 230"/>
                  <a:gd name="T79" fmla="*/ 72 h 148"/>
                  <a:gd name="T80" fmla="*/ 83 w 230"/>
                  <a:gd name="T81" fmla="*/ 65 h 148"/>
                  <a:gd name="T82" fmla="*/ 115 w 230"/>
                  <a:gd name="T83" fmla="*/ 64 h 148"/>
                  <a:gd name="T84" fmla="*/ 166 w 230"/>
                  <a:gd name="T85" fmla="*/ 48 h 148"/>
                  <a:gd name="T86" fmla="*/ 176 w 230"/>
                  <a:gd name="T87" fmla="*/ 33 h 148"/>
                  <a:gd name="T88" fmla="*/ 154 w 230"/>
                  <a:gd name="T89" fmla="*/ 45 h 148"/>
                  <a:gd name="T90" fmla="*/ 119 w 230"/>
                  <a:gd name="T91" fmla="*/ 45 h 148"/>
                  <a:gd name="T92" fmla="*/ 105 w 230"/>
                  <a:gd name="T93" fmla="*/ 37 h 148"/>
                  <a:gd name="T94" fmla="*/ 63 w 230"/>
                  <a:gd name="T95" fmla="*/ 48 h 148"/>
                  <a:gd name="T96" fmla="*/ 44 w 230"/>
                  <a:gd name="T97" fmla="*/ 33 h 148"/>
                  <a:gd name="T98" fmla="*/ 41 w 230"/>
                  <a:gd name="T99" fmla="*/ 37 h 148"/>
                  <a:gd name="T100" fmla="*/ 45 w 230"/>
                  <a:gd name="T101" fmla="*/ 48 h 148"/>
                  <a:gd name="T102" fmla="*/ 38 w 230"/>
                  <a:gd name="T103" fmla="*/ 62 h 148"/>
                  <a:gd name="T104" fmla="*/ 28 w 230"/>
                  <a:gd name="T105" fmla="*/ 65 h 148"/>
                  <a:gd name="T106" fmla="*/ 23 w 230"/>
                  <a:gd name="T107" fmla="*/ 61 h 148"/>
                  <a:gd name="T108" fmla="*/ 35 w 230"/>
                  <a:gd name="T109" fmla="*/ 52 h 148"/>
                  <a:gd name="T110" fmla="*/ 20 w 230"/>
                  <a:gd name="T111" fmla="*/ 29 h 148"/>
                  <a:gd name="T112" fmla="*/ 10 w 230"/>
                  <a:gd name="T113" fmla="*/ 37 h 148"/>
                  <a:gd name="T114" fmla="*/ 7 w 230"/>
                  <a:gd name="T115" fmla="*/ 27 h 148"/>
                  <a:gd name="T116" fmla="*/ 12 w 230"/>
                  <a:gd name="T117" fmla="*/ 16 h 148"/>
                  <a:gd name="T118" fmla="*/ 31 w 230"/>
                  <a:gd name="T119" fmla="*/ 17 h 148"/>
                  <a:gd name="T120" fmla="*/ 45 w 230"/>
                  <a:gd name="T121" fmla="*/ 10 h 1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48"/>
                  <a:gd name="T185" fmla="*/ 230 w 230"/>
                  <a:gd name="T186" fmla="*/ 148 h 1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48">
                    <a:moveTo>
                      <a:pt x="45" y="10"/>
                    </a:moveTo>
                    <a:lnTo>
                      <a:pt x="28" y="10"/>
                    </a:lnTo>
                    <a:lnTo>
                      <a:pt x="17" y="0"/>
                    </a:lnTo>
                    <a:lnTo>
                      <a:pt x="4" y="16"/>
                    </a:lnTo>
                    <a:lnTo>
                      <a:pt x="1" y="7"/>
                    </a:lnTo>
                    <a:lnTo>
                      <a:pt x="0" y="25"/>
                    </a:lnTo>
                    <a:lnTo>
                      <a:pt x="6" y="47"/>
                    </a:lnTo>
                    <a:lnTo>
                      <a:pt x="12" y="42"/>
                    </a:lnTo>
                    <a:lnTo>
                      <a:pt x="17" y="60"/>
                    </a:lnTo>
                    <a:lnTo>
                      <a:pt x="7" y="60"/>
                    </a:lnTo>
                    <a:lnTo>
                      <a:pt x="12" y="68"/>
                    </a:lnTo>
                    <a:lnTo>
                      <a:pt x="35" y="82"/>
                    </a:lnTo>
                    <a:lnTo>
                      <a:pt x="49" y="109"/>
                    </a:lnTo>
                    <a:lnTo>
                      <a:pt x="70" y="122"/>
                    </a:lnTo>
                    <a:lnTo>
                      <a:pt x="82" y="120"/>
                    </a:lnTo>
                    <a:lnTo>
                      <a:pt x="124" y="141"/>
                    </a:lnTo>
                    <a:lnTo>
                      <a:pt x="150" y="141"/>
                    </a:lnTo>
                    <a:lnTo>
                      <a:pt x="164" y="147"/>
                    </a:lnTo>
                    <a:lnTo>
                      <a:pt x="184" y="141"/>
                    </a:lnTo>
                    <a:lnTo>
                      <a:pt x="192" y="144"/>
                    </a:lnTo>
                    <a:lnTo>
                      <a:pt x="225" y="135"/>
                    </a:lnTo>
                    <a:lnTo>
                      <a:pt x="202" y="132"/>
                    </a:lnTo>
                    <a:lnTo>
                      <a:pt x="209" y="125"/>
                    </a:lnTo>
                    <a:lnTo>
                      <a:pt x="192" y="131"/>
                    </a:lnTo>
                    <a:lnTo>
                      <a:pt x="141" y="131"/>
                    </a:lnTo>
                    <a:lnTo>
                      <a:pt x="102" y="114"/>
                    </a:lnTo>
                    <a:lnTo>
                      <a:pt x="133" y="117"/>
                    </a:lnTo>
                    <a:lnTo>
                      <a:pt x="154" y="117"/>
                    </a:lnTo>
                    <a:lnTo>
                      <a:pt x="194" y="102"/>
                    </a:lnTo>
                    <a:lnTo>
                      <a:pt x="211" y="102"/>
                    </a:lnTo>
                    <a:lnTo>
                      <a:pt x="229" y="95"/>
                    </a:lnTo>
                    <a:lnTo>
                      <a:pt x="209" y="99"/>
                    </a:lnTo>
                    <a:lnTo>
                      <a:pt x="189" y="97"/>
                    </a:lnTo>
                    <a:lnTo>
                      <a:pt x="152" y="107"/>
                    </a:lnTo>
                    <a:lnTo>
                      <a:pt x="90" y="107"/>
                    </a:lnTo>
                    <a:lnTo>
                      <a:pt x="77" y="100"/>
                    </a:lnTo>
                    <a:lnTo>
                      <a:pt x="74" y="89"/>
                    </a:lnTo>
                    <a:lnTo>
                      <a:pt x="61" y="92"/>
                    </a:lnTo>
                    <a:lnTo>
                      <a:pt x="54" y="74"/>
                    </a:lnTo>
                    <a:lnTo>
                      <a:pt x="68" y="72"/>
                    </a:lnTo>
                    <a:lnTo>
                      <a:pt x="83" y="65"/>
                    </a:lnTo>
                    <a:lnTo>
                      <a:pt x="115" y="64"/>
                    </a:lnTo>
                    <a:lnTo>
                      <a:pt x="166" y="48"/>
                    </a:lnTo>
                    <a:lnTo>
                      <a:pt x="176" y="33"/>
                    </a:lnTo>
                    <a:lnTo>
                      <a:pt x="154" y="45"/>
                    </a:lnTo>
                    <a:lnTo>
                      <a:pt x="119" y="45"/>
                    </a:lnTo>
                    <a:lnTo>
                      <a:pt x="105" y="37"/>
                    </a:lnTo>
                    <a:lnTo>
                      <a:pt x="63" y="48"/>
                    </a:lnTo>
                    <a:lnTo>
                      <a:pt x="44" y="33"/>
                    </a:lnTo>
                    <a:lnTo>
                      <a:pt x="41" y="37"/>
                    </a:lnTo>
                    <a:lnTo>
                      <a:pt x="45" y="48"/>
                    </a:lnTo>
                    <a:lnTo>
                      <a:pt x="38" y="62"/>
                    </a:lnTo>
                    <a:lnTo>
                      <a:pt x="28" y="65"/>
                    </a:lnTo>
                    <a:lnTo>
                      <a:pt x="23" y="61"/>
                    </a:lnTo>
                    <a:lnTo>
                      <a:pt x="35" y="52"/>
                    </a:lnTo>
                    <a:lnTo>
                      <a:pt x="20" y="29"/>
                    </a:lnTo>
                    <a:lnTo>
                      <a:pt x="10" y="37"/>
                    </a:lnTo>
                    <a:lnTo>
                      <a:pt x="7" y="27"/>
                    </a:lnTo>
                    <a:lnTo>
                      <a:pt x="12" y="16"/>
                    </a:lnTo>
                    <a:lnTo>
                      <a:pt x="31" y="17"/>
                    </a:lnTo>
                    <a:lnTo>
                      <a:pt x="45" y="10"/>
                    </a:lnTo>
                  </a:path>
                </a:pathLst>
              </a:custGeom>
              <a:solidFill>
                <a:srgbClr val="000000"/>
              </a:solidFill>
              <a:ln w="9525" cap="rnd">
                <a:noFill/>
                <a:round/>
                <a:headEnd/>
                <a:tailEnd/>
              </a:ln>
            </p:spPr>
            <p:txBody>
              <a:bodyPr/>
              <a:lstStyle/>
              <a:p>
                <a:endParaRPr lang="en-US"/>
              </a:p>
            </p:txBody>
          </p:sp>
          <p:sp>
            <p:nvSpPr>
              <p:cNvPr id="6213" name="Freeform 53"/>
              <p:cNvSpPr>
                <a:spLocks/>
              </p:cNvSpPr>
              <p:nvPr/>
            </p:nvSpPr>
            <p:spPr bwMode="auto">
              <a:xfrm>
                <a:off x="411" y="2012"/>
                <a:ext cx="114" cy="32"/>
              </a:xfrm>
              <a:custGeom>
                <a:avLst/>
                <a:gdLst>
                  <a:gd name="T0" fmla="*/ 113 w 114"/>
                  <a:gd name="T1" fmla="*/ 0 h 32"/>
                  <a:gd name="T2" fmla="*/ 62 w 114"/>
                  <a:gd name="T3" fmla="*/ 6 h 32"/>
                  <a:gd name="T4" fmla="*/ 0 w 114"/>
                  <a:gd name="T5" fmla="*/ 31 h 32"/>
                  <a:gd name="T6" fmla="*/ 93 w 114"/>
                  <a:gd name="T7" fmla="*/ 11 h 32"/>
                  <a:gd name="T8" fmla="*/ 113 w 114"/>
                  <a:gd name="T9" fmla="*/ 0 h 32"/>
                  <a:gd name="T10" fmla="*/ 0 60000 65536"/>
                  <a:gd name="T11" fmla="*/ 0 60000 65536"/>
                  <a:gd name="T12" fmla="*/ 0 60000 65536"/>
                  <a:gd name="T13" fmla="*/ 0 60000 65536"/>
                  <a:gd name="T14" fmla="*/ 0 60000 65536"/>
                  <a:gd name="T15" fmla="*/ 0 w 114"/>
                  <a:gd name="T16" fmla="*/ 0 h 32"/>
                  <a:gd name="T17" fmla="*/ 114 w 114"/>
                  <a:gd name="T18" fmla="*/ 32 h 32"/>
                </a:gdLst>
                <a:ahLst/>
                <a:cxnLst>
                  <a:cxn ang="T10">
                    <a:pos x="T0" y="T1"/>
                  </a:cxn>
                  <a:cxn ang="T11">
                    <a:pos x="T2" y="T3"/>
                  </a:cxn>
                  <a:cxn ang="T12">
                    <a:pos x="T4" y="T5"/>
                  </a:cxn>
                  <a:cxn ang="T13">
                    <a:pos x="T6" y="T7"/>
                  </a:cxn>
                  <a:cxn ang="T14">
                    <a:pos x="T8" y="T9"/>
                  </a:cxn>
                </a:cxnLst>
                <a:rect l="T15" t="T16" r="T17" b="T18"/>
                <a:pathLst>
                  <a:path w="114" h="32">
                    <a:moveTo>
                      <a:pt x="113" y="0"/>
                    </a:moveTo>
                    <a:lnTo>
                      <a:pt x="62" y="6"/>
                    </a:lnTo>
                    <a:lnTo>
                      <a:pt x="0" y="31"/>
                    </a:lnTo>
                    <a:lnTo>
                      <a:pt x="93" y="11"/>
                    </a:lnTo>
                    <a:lnTo>
                      <a:pt x="113" y="0"/>
                    </a:lnTo>
                  </a:path>
                </a:pathLst>
              </a:custGeom>
              <a:solidFill>
                <a:srgbClr val="000000"/>
              </a:solidFill>
              <a:ln w="9525" cap="rnd">
                <a:noFill/>
                <a:round/>
                <a:headEnd/>
                <a:tailEnd/>
              </a:ln>
            </p:spPr>
            <p:txBody>
              <a:bodyPr/>
              <a:lstStyle/>
              <a:p>
                <a:endParaRPr lang="en-US"/>
              </a:p>
            </p:txBody>
          </p:sp>
          <p:sp>
            <p:nvSpPr>
              <p:cNvPr id="6214" name="Freeform 54"/>
              <p:cNvSpPr>
                <a:spLocks/>
              </p:cNvSpPr>
              <p:nvPr/>
            </p:nvSpPr>
            <p:spPr bwMode="auto">
              <a:xfrm>
                <a:off x="447" y="2096"/>
                <a:ext cx="79" cy="18"/>
              </a:xfrm>
              <a:custGeom>
                <a:avLst/>
                <a:gdLst>
                  <a:gd name="T0" fmla="*/ 78 w 79"/>
                  <a:gd name="T1" fmla="*/ 17 h 18"/>
                  <a:gd name="T2" fmla="*/ 33 w 79"/>
                  <a:gd name="T3" fmla="*/ 17 h 18"/>
                  <a:gd name="T4" fmla="*/ 0 w 79"/>
                  <a:gd name="T5" fmla="*/ 0 h 18"/>
                  <a:gd name="T6" fmla="*/ 62 w 79"/>
                  <a:gd name="T7" fmla="*/ 12 h 18"/>
                  <a:gd name="T8" fmla="*/ 78 w 79"/>
                  <a:gd name="T9" fmla="*/ 17 h 18"/>
                  <a:gd name="T10" fmla="*/ 0 60000 65536"/>
                  <a:gd name="T11" fmla="*/ 0 60000 65536"/>
                  <a:gd name="T12" fmla="*/ 0 60000 65536"/>
                  <a:gd name="T13" fmla="*/ 0 60000 65536"/>
                  <a:gd name="T14" fmla="*/ 0 60000 65536"/>
                  <a:gd name="T15" fmla="*/ 0 w 79"/>
                  <a:gd name="T16" fmla="*/ 0 h 18"/>
                  <a:gd name="T17" fmla="*/ 79 w 79"/>
                  <a:gd name="T18" fmla="*/ 18 h 18"/>
                </a:gdLst>
                <a:ahLst/>
                <a:cxnLst>
                  <a:cxn ang="T10">
                    <a:pos x="T0" y="T1"/>
                  </a:cxn>
                  <a:cxn ang="T11">
                    <a:pos x="T2" y="T3"/>
                  </a:cxn>
                  <a:cxn ang="T12">
                    <a:pos x="T4" y="T5"/>
                  </a:cxn>
                  <a:cxn ang="T13">
                    <a:pos x="T6" y="T7"/>
                  </a:cxn>
                  <a:cxn ang="T14">
                    <a:pos x="T8" y="T9"/>
                  </a:cxn>
                </a:cxnLst>
                <a:rect l="T15" t="T16" r="T17" b="T18"/>
                <a:pathLst>
                  <a:path w="79" h="18">
                    <a:moveTo>
                      <a:pt x="78" y="17"/>
                    </a:moveTo>
                    <a:lnTo>
                      <a:pt x="33" y="17"/>
                    </a:lnTo>
                    <a:lnTo>
                      <a:pt x="0" y="0"/>
                    </a:lnTo>
                    <a:lnTo>
                      <a:pt x="62" y="12"/>
                    </a:lnTo>
                    <a:lnTo>
                      <a:pt x="78" y="17"/>
                    </a:lnTo>
                  </a:path>
                </a:pathLst>
              </a:custGeom>
              <a:solidFill>
                <a:srgbClr val="000000"/>
              </a:solidFill>
              <a:ln w="9525" cap="rnd">
                <a:noFill/>
                <a:round/>
                <a:headEnd/>
                <a:tailEnd/>
              </a:ln>
            </p:spPr>
            <p:txBody>
              <a:bodyPr/>
              <a:lstStyle/>
              <a:p>
                <a:endParaRPr lang="en-US"/>
              </a:p>
            </p:txBody>
          </p:sp>
          <p:sp>
            <p:nvSpPr>
              <p:cNvPr id="6215" name="Freeform 55"/>
              <p:cNvSpPr>
                <a:spLocks/>
              </p:cNvSpPr>
              <p:nvPr/>
            </p:nvSpPr>
            <p:spPr bwMode="auto">
              <a:xfrm>
                <a:off x="494" y="2083"/>
                <a:ext cx="53" cy="17"/>
              </a:xfrm>
              <a:custGeom>
                <a:avLst/>
                <a:gdLst>
                  <a:gd name="T0" fmla="*/ 52 w 53"/>
                  <a:gd name="T1" fmla="*/ 0 h 17"/>
                  <a:gd name="T2" fmla="*/ 0 w 53"/>
                  <a:gd name="T3" fmla="*/ 15 h 17"/>
                  <a:gd name="T4" fmla="*/ 47 w 53"/>
                  <a:gd name="T5" fmla="*/ 16 h 17"/>
                  <a:gd name="T6" fmla="*/ 52 w 53"/>
                  <a:gd name="T7" fmla="*/ 0 h 17"/>
                  <a:gd name="T8" fmla="*/ 0 60000 65536"/>
                  <a:gd name="T9" fmla="*/ 0 60000 65536"/>
                  <a:gd name="T10" fmla="*/ 0 60000 65536"/>
                  <a:gd name="T11" fmla="*/ 0 60000 65536"/>
                  <a:gd name="T12" fmla="*/ 0 w 53"/>
                  <a:gd name="T13" fmla="*/ 0 h 17"/>
                  <a:gd name="T14" fmla="*/ 53 w 53"/>
                  <a:gd name="T15" fmla="*/ 17 h 17"/>
                </a:gdLst>
                <a:ahLst/>
                <a:cxnLst>
                  <a:cxn ang="T8">
                    <a:pos x="T0" y="T1"/>
                  </a:cxn>
                  <a:cxn ang="T9">
                    <a:pos x="T2" y="T3"/>
                  </a:cxn>
                  <a:cxn ang="T10">
                    <a:pos x="T4" y="T5"/>
                  </a:cxn>
                  <a:cxn ang="T11">
                    <a:pos x="T6" y="T7"/>
                  </a:cxn>
                </a:cxnLst>
                <a:rect l="T12" t="T13" r="T14" b="T15"/>
                <a:pathLst>
                  <a:path w="53" h="17">
                    <a:moveTo>
                      <a:pt x="52" y="0"/>
                    </a:moveTo>
                    <a:lnTo>
                      <a:pt x="0" y="15"/>
                    </a:lnTo>
                    <a:lnTo>
                      <a:pt x="47" y="16"/>
                    </a:lnTo>
                    <a:lnTo>
                      <a:pt x="52" y="0"/>
                    </a:lnTo>
                  </a:path>
                </a:pathLst>
              </a:custGeom>
              <a:solidFill>
                <a:srgbClr val="000000"/>
              </a:solidFill>
              <a:ln w="9525" cap="rnd">
                <a:noFill/>
                <a:round/>
                <a:headEnd/>
                <a:tailEnd/>
              </a:ln>
            </p:spPr>
            <p:txBody>
              <a:bodyPr/>
              <a:lstStyle/>
              <a:p>
                <a:endParaRPr lang="en-US"/>
              </a:p>
            </p:txBody>
          </p:sp>
          <p:sp>
            <p:nvSpPr>
              <p:cNvPr id="6216" name="Line 56"/>
              <p:cNvSpPr>
                <a:spLocks noChangeShapeType="1"/>
              </p:cNvSpPr>
              <p:nvPr/>
            </p:nvSpPr>
            <p:spPr bwMode="auto">
              <a:xfrm flipV="1">
                <a:off x="549" y="1993"/>
                <a:ext cx="15" cy="7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217" name="Line 57"/>
              <p:cNvSpPr>
                <a:spLocks noChangeShapeType="1"/>
              </p:cNvSpPr>
              <p:nvPr/>
            </p:nvSpPr>
            <p:spPr bwMode="auto">
              <a:xfrm flipH="1">
                <a:off x="363" y="1632"/>
                <a:ext cx="17" cy="6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218" name="Freeform 58"/>
              <p:cNvSpPr>
                <a:spLocks/>
              </p:cNvSpPr>
              <p:nvPr/>
            </p:nvSpPr>
            <p:spPr bwMode="auto">
              <a:xfrm>
                <a:off x="681" y="1467"/>
                <a:ext cx="52" cy="34"/>
              </a:xfrm>
              <a:custGeom>
                <a:avLst/>
                <a:gdLst>
                  <a:gd name="T0" fmla="*/ 13 w 52"/>
                  <a:gd name="T1" fmla="*/ 0 h 34"/>
                  <a:gd name="T2" fmla="*/ 0 w 52"/>
                  <a:gd name="T3" fmla="*/ 13 h 34"/>
                  <a:gd name="T4" fmla="*/ 36 w 52"/>
                  <a:gd name="T5" fmla="*/ 33 h 34"/>
                  <a:gd name="T6" fmla="*/ 51 w 52"/>
                  <a:gd name="T7" fmla="*/ 17 h 34"/>
                  <a:gd name="T8" fmla="*/ 36 w 52"/>
                  <a:gd name="T9" fmla="*/ 8 h 34"/>
                  <a:gd name="T10" fmla="*/ 26 w 52"/>
                  <a:gd name="T11" fmla="*/ 19 h 34"/>
                  <a:gd name="T12" fmla="*/ 27 w 52"/>
                  <a:gd name="T13" fmla="*/ 5 h 34"/>
                  <a:gd name="T14" fmla="*/ 13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34"/>
                  <a:gd name="T26" fmla="*/ 52 w 5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34">
                    <a:moveTo>
                      <a:pt x="13" y="0"/>
                    </a:moveTo>
                    <a:lnTo>
                      <a:pt x="0" y="13"/>
                    </a:lnTo>
                    <a:lnTo>
                      <a:pt x="36" y="33"/>
                    </a:lnTo>
                    <a:lnTo>
                      <a:pt x="51" y="17"/>
                    </a:lnTo>
                    <a:lnTo>
                      <a:pt x="36" y="8"/>
                    </a:lnTo>
                    <a:lnTo>
                      <a:pt x="26" y="19"/>
                    </a:lnTo>
                    <a:lnTo>
                      <a:pt x="27" y="5"/>
                    </a:lnTo>
                    <a:lnTo>
                      <a:pt x="13" y="0"/>
                    </a:lnTo>
                  </a:path>
                </a:pathLst>
              </a:custGeom>
              <a:solidFill>
                <a:srgbClr val="000000"/>
              </a:solidFill>
              <a:ln w="9525" cap="rnd">
                <a:noFill/>
                <a:round/>
                <a:headEnd/>
                <a:tailEnd/>
              </a:ln>
            </p:spPr>
            <p:txBody>
              <a:bodyPr/>
              <a:lstStyle/>
              <a:p>
                <a:endParaRPr lang="en-US"/>
              </a:p>
            </p:txBody>
          </p:sp>
          <p:sp>
            <p:nvSpPr>
              <p:cNvPr id="6219" name="Freeform 59"/>
              <p:cNvSpPr>
                <a:spLocks/>
              </p:cNvSpPr>
              <p:nvPr/>
            </p:nvSpPr>
            <p:spPr bwMode="auto">
              <a:xfrm>
                <a:off x="710" y="1465"/>
                <a:ext cx="25" cy="17"/>
              </a:xfrm>
              <a:custGeom>
                <a:avLst/>
                <a:gdLst>
                  <a:gd name="T0" fmla="*/ 0 w 25"/>
                  <a:gd name="T1" fmla="*/ 0 h 17"/>
                  <a:gd name="T2" fmla="*/ 24 w 25"/>
                  <a:gd name="T3" fmla="*/ 16 h 17"/>
                  <a:gd name="T4" fmla="*/ 24 w 25"/>
                  <a:gd name="T5" fmla="*/ 10 h 17"/>
                  <a:gd name="T6" fmla="*/ 2 w 25"/>
                  <a:gd name="T7" fmla="*/ 0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16"/>
                    </a:lnTo>
                    <a:lnTo>
                      <a:pt x="24" y="10"/>
                    </a:lnTo>
                    <a:lnTo>
                      <a:pt x="2" y="0"/>
                    </a:lnTo>
                    <a:lnTo>
                      <a:pt x="0" y="0"/>
                    </a:lnTo>
                  </a:path>
                </a:pathLst>
              </a:custGeom>
              <a:solidFill>
                <a:srgbClr val="000000"/>
              </a:solidFill>
              <a:ln w="9525" cap="rnd">
                <a:noFill/>
                <a:round/>
                <a:headEnd/>
                <a:tailEnd/>
              </a:ln>
            </p:spPr>
            <p:txBody>
              <a:bodyPr/>
              <a:lstStyle/>
              <a:p>
                <a:endParaRPr lang="en-US"/>
              </a:p>
            </p:txBody>
          </p:sp>
          <p:sp>
            <p:nvSpPr>
              <p:cNvPr id="6220" name="Freeform 60"/>
              <p:cNvSpPr>
                <a:spLocks/>
              </p:cNvSpPr>
              <p:nvPr/>
            </p:nvSpPr>
            <p:spPr bwMode="auto">
              <a:xfrm>
                <a:off x="721" y="1490"/>
                <a:ext cx="27" cy="20"/>
              </a:xfrm>
              <a:custGeom>
                <a:avLst/>
                <a:gdLst>
                  <a:gd name="T0" fmla="*/ 0 w 27"/>
                  <a:gd name="T1" fmla="*/ 4 h 20"/>
                  <a:gd name="T2" fmla="*/ 20 w 27"/>
                  <a:gd name="T3" fmla="*/ 19 h 20"/>
                  <a:gd name="T4" fmla="*/ 26 w 27"/>
                  <a:gd name="T5" fmla="*/ 12 h 20"/>
                  <a:gd name="T6" fmla="*/ 5 w 27"/>
                  <a:gd name="T7" fmla="*/ 0 h 20"/>
                  <a:gd name="T8" fmla="*/ 0 w 27"/>
                  <a:gd name="T9" fmla="*/ 4 h 20"/>
                  <a:gd name="T10" fmla="*/ 0 60000 65536"/>
                  <a:gd name="T11" fmla="*/ 0 60000 65536"/>
                  <a:gd name="T12" fmla="*/ 0 60000 65536"/>
                  <a:gd name="T13" fmla="*/ 0 60000 65536"/>
                  <a:gd name="T14" fmla="*/ 0 60000 65536"/>
                  <a:gd name="T15" fmla="*/ 0 w 27"/>
                  <a:gd name="T16" fmla="*/ 0 h 20"/>
                  <a:gd name="T17" fmla="*/ 27 w 27"/>
                  <a:gd name="T18" fmla="*/ 20 h 20"/>
                </a:gdLst>
                <a:ahLst/>
                <a:cxnLst>
                  <a:cxn ang="T10">
                    <a:pos x="T0" y="T1"/>
                  </a:cxn>
                  <a:cxn ang="T11">
                    <a:pos x="T2" y="T3"/>
                  </a:cxn>
                  <a:cxn ang="T12">
                    <a:pos x="T4" y="T5"/>
                  </a:cxn>
                  <a:cxn ang="T13">
                    <a:pos x="T6" y="T7"/>
                  </a:cxn>
                  <a:cxn ang="T14">
                    <a:pos x="T8" y="T9"/>
                  </a:cxn>
                </a:cxnLst>
                <a:rect l="T15" t="T16" r="T17" b="T18"/>
                <a:pathLst>
                  <a:path w="27" h="20">
                    <a:moveTo>
                      <a:pt x="0" y="4"/>
                    </a:moveTo>
                    <a:lnTo>
                      <a:pt x="20" y="19"/>
                    </a:lnTo>
                    <a:lnTo>
                      <a:pt x="26" y="12"/>
                    </a:lnTo>
                    <a:lnTo>
                      <a:pt x="5" y="0"/>
                    </a:lnTo>
                    <a:lnTo>
                      <a:pt x="0" y="4"/>
                    </a:lnTo>
                  </a:path>
                </a:pathLst>
              </a:custGeom>
              <a:solidFill>
                <a:srgbClr val="000000"/>
              </a:solidFill>
              <a:ln w="9525" cap="rnd">
                <a:noFill/>
                <a:round/>
                <a:headEnd/>
                <a:tailEnd/>
              </a:ln>
            </p:spPr>
            <p:txBody>
              <a:bodyPr/>
              <a:lstStyle/>
              <a:p>
                <a:endParaRPr lang="en-US"/>
              </a:p>
            </p:txBody>
          </p:sp>
          <p:sp>
            <p:nvSpPr>
              <p:cNvPr id="6221" name="Freeform 61"/>
              <p:cNvSpPr>
                <a:spLocks/>
              </p:cNvSpPr>
              <p:nvPr/>
            </p:nvSpPr>
            <p:spPr bwMode="auto">
              <a:xfrm>
                <a:off x="727" y="1475"/>
                <a:ext cx="311" cy="95"/>
              </a:xfrm>
              <a:custGeom>
                <a:avLst/>
                <a:gdLst>
                  <a:gd name="T0" fmla="*/ 0 w 311"/>
                  <a:gd name="T1" fmla="*/ 51 h 95"/>
                  <a:gd name="T2" fmla="*/ 31 w 311"/>
                  <a:gd name="T3" fmla="*/ 0 h 95"/>
                  <a:gd name="T4" fmla="*/ 76 w 311"/>
                  <a:gd name="T5" fmla="*/ 26 h 95"/>
                  <a:gd name="T6" fmla="*/ 143 w 311"/>
                  <a:gd name="T7" fmla="*/ 26 h 95"/>
                  <a:gd name="T8" fmla="*/ 143 w 311"/>
                  <a:gd name="T9" fmla="*/ 73 h 95"/>
                  <a:gd name="T10" fmla="*/ 308 w 311"/>
                  <a:gd name="T11" fmla="*/ 73 h 95"/>
                  <a:gd name="T12" fmla="*/ 308 w 311"/>
                  <a:gd name="T13" fmla="*/ 69 h 95"/>
                  <a:gd name="T14" fmla="*/ 294 w 311"/>
                  <a:gd name="T15" fmla="*/ 61 h 95"/>
                  <a:gd name="T16" fmla="*/ 310 w 311"/>
                  <a:gd name="T17" fmla="*/ 67 h 95"/>
                  <a:gd name="T18" fmla="*/ 310 w 311"/>
                  <a:gd name="T19" fmla="*/ 94 h 95"/>
                  <a:gd name="T20" fmla="*/ 44 w 311"/>
                  <a:gd name="T21" fmla="*/ 94 h 95"/>
                  <a:gd name="T22" fmla="*/ 44 w 311"/>
                  <a:gd name="T23" fmla="*/ 67 h 95"/>
                  <a:gd name="T24" fmla="*/ 15 w 311"/>
                  <a:gd name="T25" fmla="*/ 49 h 95"/>
                  <a:gd name="T26" fmla="*/ 10 w 311"/>
                  <a:gd name="T27" fmla="*/ 56 h 95"/>
                  <a:gd name="T28" fmla="*/ 0 w 311"/>
                  <a:gd name="T29" fmla="*/ 51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1"/>
                  <a:gd name="T46" fmla="*/ 0 h 95"/>
                  <a:gd name="T47" fmla="*/ 311 w 311"/>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1" h="95">
                    <a:moveTo>
                      <a:pt x="0" y="51"/>
                    </a:moveTo>
                    <a:lnTo>
                      <a:pt x="31" y="0"/>
                    </a:lnTo>
                    <a:lnTo>
                      <a:pt x="76" y="26"/>
                    </a:lnTo>
                    <a:lnTo>
                      <a:pt x="143" y="26"/>
                    </a:lnTo>
                    <a:lnTo>
                      <a:pt x="143" y="73"/>
                    </a:lnTo>
                    <a:lnTo>
                      <a:pt x="308" y="73"/>
                    </a:lnTo>
                    <a:lnTo>
                      <a:pt x="308" y="69"/>
                    </a:lnTo>
                    <a:lnTo>
                      <a:pt x="294" y="61"/>
                    </a:lnTo>
                    <a:lnTo>
                      <a:pt x="310" y="67"/>
                    </a:lnTo>
                    <a:lnTo>
                      <a:pt x="310" y="94"/>
                    </a:lnTo>
                    <a:lnTo>
                      <a:pt x="44" y="94"/>
                    </a:lnTo>
                    <a:lnTo>
                      <a:pt x="44" y="67"/>
                    </a:lnTo>
                    <a:lnTo>
                      <a:pt x="15" y="49"/>
                    </a:lnTo>
                    <a:lnTo>
                      <a:pt x="10" y="56"/>
                    </a:lnTo>
                    <a:lnTo>
                      <a:pt x="0" y="51"/>
                    </a:lnTo>
                  </a:path>
                </a:pathLst>
              </a:custGeom>
              <a:solidFill>
                <a:srgbClr val="000000"/>
              </a:solidFill>
              <a:ln w="9525" cap="rnd">
                <a:noFill/>
                <a:round/>
                <a:headEnd/>
                <a:tailEnd/>
              </a:ln>
            </p:spPr>
            <p:txBody>
              <a:bodyPr/>
              <a:lstStyle/>
              <a:p>
                <a:endParaRPr lang="en-US"/>
              </a:p>
            </p:txBody>
          </p:sp>
          <p:sp>
            <p:nvSpPr>
              <p:cNvPr id="6222" name="Freeform 62"/>
              <p:cNvSpPr>
                <a:spLocks/>
              </p:cNvSpPr>
              <p:nvPr/>
            </p:nvSpPr>
            <p:spPr bwMode="auto">
              <a:xfrm>
                <a:off x="796" y="1452"/>
                <a:ext cx="40" cy="39"/>
              </a:xfrm>
              <a:custGeom>
                <a:avLst/>
                <a:gdLst>
                  <a:gd name="T0" fmla="*/ 0 w 40"/>
                  <a:gd name="T1" fmla="*/ 38 h 39"/>
                  <a:gd name="T2" fmla="*/ 39 w 40"/>
                  <a:gd name="T3" fmla="*/ 38 h 39"/>
                  <a:gd name="T4" fmla="*/ 39 w 40"/>
                  <a:gd name="T5" fmla="*/ 0 h 39"/>
                  <a:gd name="T6" fmla="*/ 0 w 40"/>
                  <a:gd name="T7" fmla="*/ 0 h 39"/>
                  <a:gd name="T8" fmla="*/ 0 w 40"/>
                  <a:gd name="T9" fmla="*/ 38 h 39"/>
                  <a:gd name="T10" fmla="*/ 0 60000 65536"/>
                  <a:gd name="T11" fmla="*/ 0 60000 65536"/>
                  <a:gd name="T12" fmla="*/ 0 60000 65536"/>
                  <a:gd name="T13" fmla="*/ 0 60000 65536"/>
                  <a:gd name="T14" fmla="*/ 0 60000 65536"/>
                  <a:gd name="T15" fmla="*/ 0 w 40"/>
                  <a:gd name="T16" fmla="*/ 0 h 39"/>
                  <a:gd name="T17" fmla="*/ 40 w 40"/>
                  <a:gd name="T18" fmla="*/ 39 h 39"/>
                </a:gdLst>
                <a:ahLst/>
                <a:cxnLst>
                  <a:cxn ang="T10">
                    <a:pos x="T0" y="T1"/>
                  </a:cxn>
                  <a:cxn ang="T11">
                    <a:pos x="T2" y="T3"/>
                  </a:cxn>
                  <a:cxn ang="T12">
                    <a:pos x="T4" y="T5"/>
                  </a:cxn>
                  <a:cxn ang="T13">
                    <a:pos x="T6" y="T7"/>
                  </a:cxn>
                  <a:cxn ang="T14">
                    <a:pos x="T8" y="T9"/>
                  </a:cxn>
                </a:cxnLst>
                <a:rect l="T15" t="T16" r="T17" b="T18"/>
                <a:pathLst>
                  <a:path w="40" h="39">
                    <a:moveTo>
                      <a:pt x="0" y="38"/>
                    </a:moveTo>
                    <a:lnTo>
                      <a:pt x="39" y="38"/>
                    </a:lnTo>
                    <a:lnTo>
                      <a:pt x="39" y="0"/>
                    </a:lnTo>
                    <a:lnTo>
                      <a:pt x="0" y="0"/>
                    </a:lnTo>
                    <a:lnTo>
                      <a:pt x="0" y="38"/>
                    </a:lnTo>
                  </a:path>
                </a:pathLst>
              </a:custGeom>
              <a:solidFill>
                <a:srgbClr val="000000"/>
              </a:solidFill>
              <a:ln w="9525" cap="rnd">
                <a:noFill/>
                <a:round/>
                <a:headEnd/>
                <a:tailEnd/>
              </a:ln>
            </p:spPr>
            <p:txBody>
              <a:bodyPr/>
              <a:lstStyle/>
              <a:p>
                <a:endParaRPr lang="en-US"/>
              </a:p>
            </p:txBody>
          </p:sp>
          <p:sp>
            <p:nvSpPr>
              <p:cNvPr id="6223" name="Freeform 63"/>
              <p:cNvSpPr>
                <a:spLocks/>
              </p:cNvSpPr>
              <p:nvPr/>
            </p:nvSpPr>
            <p:spPr bwMode="auto">
              <a:xfrm>
                <a:off x="732" y="1457"/>
                <a:ext cx="17" cy="17"/>
              </a:xfrm>
              <a:custGeom>
                <a:avLst/>
                <a:gdLst>
                  <a:gd name="T0" fmla="*/ 3 w 17"/>
                  <a:gd name="T1" fmla="*/ 16 h 17"/>
                  <a:gd name="T2" fmla="*/ 16 w 17"/>
                  <a:gd name="T3" fmla="*/ 0 h 17"/>
                  <a:gd name="T4" fmla="*/ 11 w 17"/>
                  <a:gd name="T5" fmla="*/ 0 h 17"/>
                  <a:gd name="T6" fmla="*/ 0 w 17"/>
                  <a:gd name="T7" fmla="*/ 11 h 17"/>
                  <a:gd name="T8" fmla="*/ 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16" y="0"/>
                    </a:lnTo>
                    <a:lnTo>
                      <a:pt x="11" y="0"/>
                    </a:lnTo>
                    <a:lnTo>
                      <a:pt x="0" y="11"/>
                    </a:lnTo>
                    <a:lnTo>
                      <a:pt x="3" y="16"/>
                    </a:lnTo>
                  </a:path>
                </a:pathLst>
              </a:custGeom>
              <a:solidFill>
                <a:srgbClr val="000000"/>
              </a:solidFill>
              <a:ln w="9525" cap="rnd">
                <a:noFill/>
                <a:round/>
                <a:headEnd/>
                <a:tailEnd/>
              </a:ln>
            </p:spPr>
            <p:txBody>
              <a:bodyPr/>
              <a:lstStyle/>
              <a:p>
                <a:endParaRPr lang="en-US"/>
              </a:p>
            </p:txBody>
          </p:sp>
          <p:sp>
            <p:nvSpPr>
              <p:cNvPr id="6224" name="Line 64"/>
              <p:cNvSpPr>
                <a:spLocks noChangeShapeType="1"/>
              </p:cNvSpPr>
              <p:nvPr/>
            </p:nvSpPr>
            <p:spPr bwMode="auto">
              <a:xfrm>
                <a:off x="748" y="1458"/>
                <a:ext cx="43" cy="2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225" name="Line 65"/>
              <p:cNvSpPr>
                <a:spLocks noChangeShapeType="1"/>
              </p:cNvSpPr>
              <p:nvPr/>
            </p:nvSpPr>
            <p:spPr bwMode="auto">
              <a:xfrm>
                <a:off x="748" y="1462"/>
                <a:ext cx="8" cy="1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226" name="Line 66"/>
              <p:cNvSpPr>
                <a:spLocks noChangeShapeType="1"/>
              </p:cNvSpPr>
              <p:nvPr/>
            </p:nvSpPr>
            <p:spPr bwMode="auto">
              <a:xfrm>
                <a:off x="717" y="1510"/>
                <a:ext cx="7" cy="1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227" name="Freeform 67"/>
              <p:cNvSpPr>
                <a:spLocks/>
              </p:cNvSpPr>
              <p:nvPr/>
            </p:nvSpPr>
            <p:spPr bwMode="auto">
              <a:xfrm>
                <a:off x="836" y="1588"/>
                <a:ext cx="33" cy="29"/>
              </a:xfrm>
              <a:custGeom>
                <a:avLst/>
                <a:gdLst>
                  <a:gd name="T0" fmla="*/ 32 w 33"/>
                  <a:gd name="T1" fmla="*/ 12 h 29"/>
                  <a:gd name="T2" fmla="*/ 32 w 33"/>
                  <a:gd name="T3" fmla="*/ 9 h 29"/>
                  <a:gd name="T4" fmla="*/ 29 w 33"/>
                  <a:gd name="T5" fmla="*/ 7 h 29"/>
                  <a:gd name="T6" fmla="*/ 28 w 33"/>
                  <a:gd name="T7" fmla="*/ 4 h 29"/>
                  <a:gd name="T8" fmla="*/ 24 w 33"/>
                  <a:gd name="T9" fmla="*/ 2 h 29"/>
                  <a:gd name="T10" fmla="*/ 24 w 33"/>
                  <a:gd name="T11" fmla="*/ 1 h 29"/>
                  <a:gd name="T12" fmla="*/ 20 w 33"/>
                  <a:gd name="T13" fmla="*/ 0 h 29"/>
                  <a:gd name="T14" fmla="*/ 17 w 33"/>
                  <a:gd name="T15" fmla="*/ 0 h 29"/>
                  <a:gd name="T16" fmla="*/ 14 w 33"/>
                  <a:gd name="T17" fmla="*/ 0 h 29"/>
                  <a:gd name="T18" fmla="*/ 10 w 33"/>
                  <a:gd name="T19" fmla="*/ 0 h 29"/>
                  <a:gd name="T20" fmla="*/ 9 w 33"/>
                  <a:gd name="T21" fmla="*/ 1 h 29"/>
                  <a:gd name="T22" fmla="*/ 6 w 33"/>
                  <a:gd name="T23" fmla="*/ 2 h 29"/>
                  <a:gd name="T24" fmla="*/ 3 w 33"/>
                  <a:gd name="T25" fmla="*/ 4 h 29"/>
                  <a:gd name="T26" fmla="*/ 1 w 33"/>
                  <a:gd name="T27" fmla="*/ 7 h 29"/>
                  <a:gd name="T28" fmla="*/ 1 w 33"/>
                  <a:gd name="T29" fmla="*/ 9 h 29"/>
                  <a:gd name="T30" fmla="*/ 0 w 33"/>
                  <a:gd name="T31" fmla="*/ 12 h 29"/>
                  <a:gd name="T32" fmla="*/ 0 w 33"/>
                  <a:gd name="T33" fmla="*/ 14 h 29"/>
                  <a:gd name="T34" fmla="*/ 1 w 33"/>
                  <a:gd name="T35" fmla="*/ 18 h 29"/>
                  <a:gd name="T36" fmla="*/ 1 w 33"/>
                  <a:gd name="T37" fmla="*/ 19 h 29"/>
                  <a:gd name="T38" fmla="*/ 3 w 33"/>
                  <a:gd name="T39" fmla="*/ 21 h 29"/>
                  <a:gd name="T40" fmla="*/ 6 w 33"/>
                  <a:gd name="T41" fmla="*/ 23 h 29"/>
                  <a:gd name="T42" fmla="*/ 8 w 33"/>
                  <a:gd name="T43" fmla="*/ 24 h 29"/>
                  <a:gd name="T44" fmla="*/ 10 w 33"/>
                  <a:gd name="T45" fmla="*/ 26 h 29"/>
                  <a:gd name="T46" fmla="*/ 14 w 33"/>
                  <a:gd name="T47" fmla="*/ 28 h 29"/>
                  <a:gd name="T48" fmla="*/ 17 w 33"/>
                  <a:gd name="T49" fmla="*/ 28 h 29"/>
                  <a:gd name="T50" fmla="*/ 20 w 33"/>
                  <a:gd name="T51" fmla="*/ 26 h 29"/>
                  <a:gd name="T52" fmla="*/ 21 w 33"/>
                  <a:gd name="T53" fmla="*/ 24 h 29"/>
                  <a:gd name="T54" fmla="*/ 24 w 33"/>
                  <a:gd name="T55" fmla="*/ 24 h 29"/>
                  <a:gd name="T56" fmla="*/ 28 w 33"/>
                  <a:gd name="T57" fmla="*/ 21 h 29"/>
                  <a:gd name="T58" fmla="*/ 29 w 33"/>
                  <a:gd name="T59" fmla="*/ 21 h 29"/>
                  <a:gd name="T60" fmla="*/ 32 w 33"/>
                  <a:gd name="T61" fmla="*/ 18 h 29"/>
                  <a:gd name="T62" fmla="*/ 32 w 33"/>
                  <a:gd name="T63" fmla="*/ 15 h 29"/>
                  <a:gd name="T64" fmla="*/ 32 w 33"/>
                  <a:gd name="T65" fmla="*/ 14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29"/>
                  <a:gd name="T101" fmla="*/ 33 w 33"/>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29">
                    <a:moveTo>
                      <a:pt x="32" y="14"/>
                    </a:moveTo>
                    <a:lnTo>
                      <a:pt x="32" y="12"/>
                    </a:lnTo>
                    <a:lnTo>
                      <a:pt x="32" y="11"/>
                    </a:lnTo>
                    <a:lnTo>
                      <a:pt x="32" y="9"/>
                    </a:lnTo>
                    <a:lnTo>
                      <a:pt x="29" y="8"/>
                    </a:lnTo>
                    <a:lnTo>
                      <a:pt x="29" y="7"/>
                    </a:lnTo>
                    <a:lnTo>
                      <a:pt x="28" y="6"/>
                    </a:lnTo>
                    <a:lnTo>
                      <a:pt x="28" y="4"/>
                    </a:lnTo>
                    <a:lnTo>
                      <a:pt x="26" y="4"/>
                    </a:lnTo>
                    <a:lnTo>
                      <a:pt x="24" y="2"/>
                    </a:lnTo>
                    <a:lnTo>
                      <a:pt x="24" y="1"/>
                    </a:lnTo>
                    <a:lnTo>
                      <a:pt x="21" y="1"/>
                    </a:lnTo>
                    <a:lnTo>
                      <a:pt x="20" y="0"/>
                    </a:lnTo>
                    <a:lnTo>
                      <a:pt x="18" y="0"/>
                    </a:lnTo>
                    <a:lnTo>
                      <a:pt x="17" y="0"/>
                    </a:lnTo>
                    <a:lnTo>
                      <a:pt x="16" y="0"/>
                    </a:lnTo>
                    <a:lnTo>
                      <a:pt x="14" y="0"/>
                    </a:lnTo>
                    <a:lnTo>
                      <a:pt x="12" y="0"/>
                    </a:lnTo>
                    <a:lnTo>
                      <a:pt x="10" y="0"/>
                    </a:lnTo>
                    <a:lnTo>
                      <a:pt x="9" y="1"/>
                    </a:lnTo>
                    <a:lnTo>
                      <a:pt x="8" y="1"/>
                    </a:lnTo>
                    <a:lnTo>
                      <a:pt x="6" y="2"/>
                    </a:lnTo>
                    <a:lnTo>
                      <a:pt x="4" y="4"/>
                    </a:lnTo>
                    <a:lnTo>
                      <a:pt x="3" y="4"/>
                    </a:lnTo>
                    <a:lnTo>
                      <a:pt x="3" y="6"/>
                    </a:lnTo>
                    <a:lnTo>
                      <a:pt x="1" y="7"/>
                    </a:lnTo>
                    <a:lnTo>
                      <a:pt x="1" y="8"/>
                    </a:lnTo>
                    <a:lnTo>
                      <a:pt x="1" y="9"/>
                    </a:lnTo>
                    <a:lnTo>
                      <a:pt x="0" y="11"/>
                    </a:lnTo>
                    <a:lnTo>
                      <a:pt x="0" y="12"/>
                    </a:lnTo>
                    <a:lnTo>
                      <a:pt x="0" y="14"/>
                    </a:lnTo>
                    <a:lnTo>
                      <a:pt x="0" y="15"/>
                    </a:lnTo>
                    <a:lnTo>
                      <a:pt x="1" y="18"/>
                    </a:lnTo>
                    <a:lnTo>
                      <a:pt x="1" y="19"/>
                    </a:lnTo>
                    <a:lnTo>
                      <a:pt x="3" y="21"/>
                    </a:lnTo>
                    <a:lnTo>
                      <a:pt x="4" y="23"/>
                    </a:lnTo>
                    <a:lnTo>
                      <a:pt x="6" y="23"/>
                    </a:lnTo>
                    <a:lnTo>
                      <a:pt x="6" y="24"/>
                    </a:lnTo>
                    <a:lnTo>
                      <a:pt x="8" y="24"/>
                    </a:lnTo>
                    <a:lnTo>
                      <a:pt x="9" y="26"/>
                    </a:lnTo>
                    <a:lnTo>
                      <a:pt x="10" y="26"/>
                    </a:lnTo>
                    <a:lnTo>
                      <a:pt x="12" y="28"/>
                    </a:lnTo>
                    <a:lnTo>
                      <a:pt x="14" y="28"/>
                    </a:lnTo>
                    <a:lnTo>
                      <a:pt x="16" y="28"/>
                    </a:lnTo>
                    <a:lnTo>
                      <a:pt x="17" y="28"/>
                    </a:lnTo>
                    <a:lnTo>
                      <a:pt x="18" y="28"/>
                    </a:lnTo>
                    <a:lnTo>
                      <a:pt x="20" y="26"/>
                    </a:lnTo>
                    <a:lnTo>
                      <a:pt x="21" y="26"/>
                    </a:lnTo>
                    <a:lnTo>
                      <a:pt x="21" y="24"/>
                    </a:lnTo>
                    <a:lnTo>
                      <a:pt x="24" y="24"/>
                    </a:lnTo>
                    <a:lnTo>
                      <a:pt x="26" y="23"/>
                    </a:lnTo>
                    <a:lnTo>
                      <a:pt x="28" y="21"/>
                    </a:lnTo>
                    <a:lnTo>
                      <a:pt x="29" y="21"/>
                    </a:lnTo>
                    <a:lnTo>
                      <a:pt x="29" y="19"/>
                    </a:lnTo>
                    <a:lnTo>
                      <a:pt x="32" y="18"/>
                    </a:lnTo>
                    <a:lnTo>
                      <a:pt x="32" y="16"/>
                    </a:lnTo>
                    <a:lnTo>
                      <a:pt x="32" y="15"/>
                    </a:lnTo>
                    <a:lnTo>
                      <a:pt x="32" y="14"/>
                    </a:lnTo>
                  </a:path>
                </a:pathLst>
              </a:custGeom>
              <a:solidFill>
                <a:srgbClr val="000000"/>
              </a:solidFill>
              <a:ln w="9525" cap="rnd">
                <a:noFill/>
                <a:round/>
                <a:headEnd/>
                <a:tailEnd/>
              </a:ln>
            </p:spPr>
            <p:txBody>
              <a:bodyPr/>
              <a:lstStyle/>
              <a:p>
                <a:endParaRPr lang="en-US"/>
              </a:p>
            </p:txBody>
          </p:sp>
          <p:sp>
            <p:nvSpPr>
              <p:cNvPr id="6228" name="Freeform 68"/>
              <p:cNvSpPr>
                <a:spLocks/>
              </p:cNvSpPr>
              <p:nvPr/>
            </p:nvSpPr>
            <p:spPr bwMode="auto">
              <a:xfrm>
                <a:off x="846" y="1481"/>
                <a:ext cx="18" cy="17"/>
              </a:xfrm>
              <a:custGeom>
                <a:avLst/>
                <a:gdLst>
                  <a:gd name="T0" fmla="*/ 0 w 18"/>
                  <a:gd name="T1" fmla="*/ 16 h 17"/>
                  <a:gd name="T2" fmla="*/ 0 w 18"/>
                  <a:gd name="T3" fmla="*/ 0 h 17"/>
                  <a:gd name="T4" fmla="*/ 17 w 18"/>
                  <a:gd name="T5" fmla="*/ 0 h 17"/>
                  <a:gd name="T6" fmla="*/ 17 w 18"/>
                  <a:gd name="T7" fmla="*/ 16 h 17"/>
                  <a:gd name="T8" fmla="*/ 0 w 18"/>
                  <a:gd name="T9" fmla="*/ 16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6"/>
                    </a:moveTo>
                    <a:lnTo>
                      <a:pt x="0" y="0"/>
                    </a:lnTo>
                    <a:lnTo>
                      <a:pt x="17" y="0"/>
                    </a:lnTo>
                    <a:lnTo>
                      <a:pt x="17" y="16"/>
                    </a:lnTo>
                    <a:lnTo>
                      <a:pt x="0" y="16"/>
                    </a:lnTo>
                  </a:path>
                </a:pathLst>
              </a:custGeom>
              <a:solidFill>
                <a:srgbClr val="000000"/>
              </a:solidFill>
              <a:ln w="9525" cap="rnd">
                <a:noFill/>
                <a:round/>
                <a:headEnd/>
                <a:tailEnd/>
              </a:ln>
            </p:spPr>
            <p:txBody>
              <a:bodyPr/>
              <a:lstStyle/>
              <a:p>
                <a:endParaRPr lang="en-US"/>
              </a:p>
            </p:txBody>
          </p:sp>
          <p:sp>
            <p:nvSpPr>
              <p:cNvPr id="6229" name="Freeform 69"/>
              <p:cNvSpPr>
                <a:spLocks/>
              </p:cNvSpPr>
              <p:nvPr/>
            </p:nvSpPr>
            <p:spPr bwMode="auto">
              <a:xfrm>
                <a:off x="763" y="1552"/>
                <a:ext cx="17" cy="41"/>
              </a:xfrm>
              <a:custGeom>
                <a:avLst/>
                <a:gdLst>
                  <a:gd name="T0" fmla="*/ 0 w 17"/>
                  <a:gd name="T1" fmla="*/ 0 h 41"/>
                  <a:gd name="T2" fmla="*/ 16 w 17"/>
                  <a:gd name="T3" fmla="*/ 12 h 41"/>
                  <a:gd name="T4" fmla="*/ 16 w 17"/>
                  <a:gd name="T5" fmla="*/ 40 h 41"/>
                  <a:gd name="T6" fmla="*/ 0 w 17"/>
                  <a:gd name="T7" fmla="*/ 24 h 41"/>
                  <a:gd name="T8" fmla="*/ 0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0"/>
                    </a:moveTo>
                    <a:lnTo>
                      <a:pt x="16" y="12"/>
                    </a:lnTo>
                    <a:lnTo>
                      <a:pt x="16" y="40"/>
                    </a:lnTo>
                    <a:lnTo>
                      <a:pt x="0" y="24"/>
                    </a:lnTo>
                    <a:lnTo>
                      <a:pt x="0" y="0"/>
                    </a:lnTo>
                  </a:path>
                </a:pathLst>
              </a:custGeom>
              <a:solidFill>
                <a:srgbClr val="000000"/>
              </a:solidFill>
              <a:ln w="9525" cap="rnd">
                <a:noFill/>
                <a:round/>
                <a:headEnd/>
                <a:tailEnd/>
              </a:ln>
            </p:spPr>
            <p:txBody>
              <a:bodyPr/>
              <a:lstStyle/>
              <a:p>
                <a:endParaRPr lang="en-US"/>
              </a:p>
            </p:txBody>
          </p:sp>
          <p:sp>
            <p:nvSpPr>
              <p:cNvPr id="6230" name="Freeform 70"/>
              <p:cNvSpPr>
                <a:spLocks/>
              </p:cNvSpPr>
              <p:nvPr/>
            </p:nvSpPr>
            <p:spPr bwMode="auto">
              <a:xfrm>
                <a:off x="768" y="1607"/>
                <a:ext cx="101" cy="62"/>
              </a:xfrm>
              <a:custGeom>
                <a:avLst/>
                <a:gdLst>
                  <a:gd name="T0" fmla="*/ 6 w 101"/>
                  <a:gd name="T1" fmla="*/ 30 h 62"/>
                  <a:gd name="T2" fmla="*/ 6 w 101"/>
                  <a:gd name="T3" fmla="*/ 20 h 62"/>
                  <a:gd name="T4" fmla="*/ 3 w 101"/>
                  <a:gd name="T5" fmla="*/ 20 h 62"/>
                  <a:gd name="T6" fmla="*/ 0 w 101"/>
                  <a:gd name="T7" fmla="*/ 0 h 62"/>
                  <a:gd name="T8" fmla="*/ 100 w 101"/>
                  <a:gd name="T9" fmla="*/ 20 h 62"/>
                  <a:gd name="T10" fmla="*/ 60 w 101"/>
                  <a:gd name="T11" fmla="*/ 20 h 62"/>
                  <a:gd name="T12" fmla="*/ 60 w 101"/>
                  <a:gd name="T13" fmla="*/ 37 h 62"/>
                  <a:gd name="T14" fmla="*/ 60 w 101"/>
                  <a:gd name="T15" fmla="*/ 53 h 62"/>
                  <a:gd name="T16" fmla="*/ 60 w 101"/>
                  <a:gd name="T17" fmla="*/ 53 h 62"/>
                  <a:gd name="T18" fmla="*/ 60 w 101"/>
                  <a:gd name="T19" fmla="*/ 54 h 62"/>
                  <a:gd name="T20" fmla="*/ 58 w 101"/>
                  <a:gd name="T21" fmla="*/ 54 h 62"/>
                  <a:gd name="T22" fmla="*/ 57 w 101"/>
                  <a:gd name="T23" fmla="*/ 55 h 62"/>
                  <a:gd name="T24" fmla="*/ 57 w 101"/>
                  <a:gd name="T25" fmla="*/ 57 h 62"/>
                  <a:gd name="T26" fmla="*/ 55 w 101"/>
                  <a:gd name="T27" fmla="*/ 57 h 62"/>
                  <a:gd name="T28" fmla="*/ 53 w 101"/>
                  <a:gd name="T29" fmla="*/ 58 h 62"/>
                  <a:gd name="T30" fmla="*/ 52 w 101"/>
                  <a:gd name="T31" fmla="*/ 58 h 62"/>
                  <a:gd name="T32" fmla="*/ 52 w 101"/>
                  <a:gd name="T33" fmla="*/ 58 h 62"/>
                  <a:gd name="T34" fmla="*/ 50 w 101"/>
                  <a:gd name="T35" fmla="*/ 60 h 62"/>
                  <a:gd name="T36" fmla="*/ 47 w 101"/>
                  <a:gd name="T37" fmla="*/ 60 h 62"/>
                  <a:gd name="T38" fmla="*/ 46 w 101"/>
                  <a:gd name="T39" fmla="*/ 61 h 62"/>
                  <a:gd name="T40" fmla="*/ 44 w 101"/>
                  <a:gd name="T41" fmla="*/ 61 h 62"/>
                  <a:gd name="T42" fmla="*/ 42 w 101"/>
                  <a:gd name="T43" fmla="*/ 61 h 62"/>
                  <a:gd name="T44" fmla="*/ 42 w 101"/>
                  <a:gd name="T45" fmla="*/ 61 h 62"/>
                  <a:gd name="T46" fmla="*/ 39 w 101"/>
                  <a:gd name="T47" fmla="*/ 61 h 62"/>
                  <a:gd name="T48" fmla="*/ 36 w 101"/>
                  <a:gd name="T49" fmla="*/ 61 h 62"/>
                  <a:gd name="T50" fmla="*/ 35 w 101"/>
                  <a:gd name="T51" fmla="*/ 61 h 62"/>
                  <a:gd name="T52" fmla="*/ 33 w 101"/>
                  <a:gd name="T53" fmla="*/ 61 h 62"/>
                  <a:gd name="T54" fmla="*/ 31 w 101"/>
                  <a:gd name="T55" fmla="*/ 61 h 62"/>
                  <a:gd name="T56" fmla="*/ 28 w 101"/>
                  <a:gd name="T57" fmla="*/ 61 h 62"/>
                  <a:gd name="T58" fmla="*/ 27 w 101"/>
                  <a:gd name="T59" fmla="*/ 61 h 62"/>
                  <a:gd name="T60" fmla="*/ 25 w 101"/>
                  <a:gd name="T61" fmla="*/ 61 h 62"/>
                  <a:gd name="T62" fmla="*/ 22 w 101"/>
                  <a:gd name="T63" fmla="*/ 61 h 62"/>
                  <a:gd name="T64" fmla="*/ 22 w 101"/>
                  <a:gd name="T65" fmla="*/ 61 h 62"/>
                  <a:gd name="T66" fmla="*/ 19 w 101"/>
                  <a:gd name="T67" fmla="*/ 61 h 62"/>
                  <a:gd name="T68" fmla="*/ 17 w 101"/>
                  <a:gd name="T69" fmla="*/ 60 h 62"/>
                  <a:gd name="T70" fmla="*/ 16 w 101"/>
                  <a:gd name="T71" fmla="*/ 60 h 62"/>
                  <a:gd name="T72" fmla="*/ 14 w 101"/>
                  <a:gd name="T73" fmla="*/ 58 h 62"/>
                  <a:gd name="T74" fmla="*/ 13 w 101"/>
                  <a:gd name="T75" fmla="*/ 58 h 62"/>
                  <a:gd name="T76" fmla="*/ 13 w 101"/>
                  <a:gd name="T77" fmla="*/ 57 h 62"/>
                  <a:gd name="T78" fmla="*/ 11 w 101"/>
                  <a:gd name="T79" fmla="*/ 57 h 62"/>
                  <a:gd name="T80" fmla="*/ 10 w 101"/>
                  <a:gd name="T81" fmla="*/ 55 h 62"/>
                  <a:gd name="T82" fmla="*/ 10 w 101"/>
                  <a:gd name="T83" fmla="*/ 55 h 62"/>
                  <a:gd name="T84" fmla="*/ 8 w 101"/>
                  <a:gd name="T85" fmla="*/ 54 h 62"/>
                  <a:gd name="T86" fmla="*/ 8 w 101"/>
                  <a:gd name="T87" fmla="*/ 53 h 62"/>
                  <a:gd name="T88" fmla="*/ 6 w 101"/>
                  <a:gd name="T89" fmla="*/ 53 h 62"/>
                  <a:gd name="T90" fmla="*/ 6 w 101"/>
                  <a:gd name="T91" fmla="*/ 3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
                  <a:gd name="T139" fmla="*/ 0 h 62"/>
                  <a:gd name="T140" fmla="*/ 101 w 10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 h="62">
                    <a:moveTo>
                      <a:pt x="6" y="30"/>
                    </a:moveTo>
                    <a:lnTo>
                      <a:pt x="6" y="20"/>
                    </a:lnTo>
                    <a:lnTo>
                      <a:pt x="3" y="20"/>
                    </a:lnTo>
                    <a:lnTo>
                      <a:pt x="0" y="0"/>
                    </a:lnTo>
                    <a:lnTo>
                      <a:pt x="100" y="20"/>
                    </a:lnTo>
                    <a:lnTo>
                      <a:pt x="60" y="20"/>
                    </a:lnTo>
                    <a:lnTo>
                      <a:pt x="60" y="37"/>
                    </a:lnTo>
                    <a:lnTo>
                      <a:pt x="60" y="53"/>
                    </a:lnTo>
                    <a:lnTo>
                      <a:pt x="60" y="54"/>
                    </a:lnTo>
                    <a:lnTo>
                      <a:pt x="58" y="54"/>
                    </a:lnTo>
                    <a:lnTo>
                      <a:pt x="57" y="55"/>
                    </a:lnTo>
                    <a:lnTo>
                      <a:pt x="57" y="57"/>
                    </a:lnTo>
                    <a:lnTo>
                      <a:pt x="55" y="57"/>
                    </a:lnTo>
                    <a:lnTo>
                      <a:pt x="53" y="58"/>
                    </a:lnTo>
                    <a:lnTo>
                      <a:pt x="52" y="58"/>
                    </a:lnTo>
                    <a:lnTo>
                      <a:pt x="50" y="60"/>
                    </a:lnTo>
                    <a:lnTo>
                      <a:pt x="47" y="60"/>
                    </a:lnTo>
                    <a:lnTo>
                      <a:pt x="46" y="61"/>
                    </a:lnTo>
                    <a:lnTo>
                      <a:pt x="44" y="61"/>
                    </a:lnTo>
                    <a:lnTo>
                      <a:pt x="42" y="61"/>
                    </a:lnTo>
                    <a:lnTo>
                      <a:pt x="39" y="61"/>
                    </a:lnTo>
                    <a:lnTo>
                      <a:pt x="36" y="61"/>
                    </a:lnTo>
                    <a:lnTo>
                      <a:pt x="35" y="61"/>
                    </a:lnTo>
                    <a:lnTo>
                      <a:pt x="33" y="61"/>
                    </a:lnTo>
                    <a:lnTo>
                      <a:pt x="31" y="61"/>
                    </a:lnTo>
                    <a:lnTo>
                      <a:pt x="28" y="61"/>
                    </a:lnTo>
                    <a:lnTo>
                      <a:pt x="27" y="61"/>
                    </a:lnTo>
                    <a:lnTo>
                      <a:pt x="25" y="61"/>
                    </a:lnTo>
                    <a:lnTo>
                      <a:pt x="22" y="61"/>
                    </a:lnTo>
                    <a:lnTo>
                      <a:pt x="19" y="61"/>
                    </a:lnTo>
                    <a:lnTo>
                      <a:pt x="17" y="60"/>
                    </a:lnTo>
                    <a:lnTo>
                      <a:pt x="16" y="60"/>
                    </a:lnTo>
                    <a:lnTo>
                      <a:pt x="14" y="58"/>
                    </a:lnTo>
                    <a:lnTo>
                      <a:pt x="13" y="58"/>
                    </a:lnTo>
                    <a:lnTo>
                      <a:pt x="13" y="57"/>
                    </a:lnTo>
                    <a:lnTo>
                      <a:pt x="11" y="57"/>
                    </a:lnTo>
                    <a:lnTo>
                      <a:pt x="10" y="55"/>
                    </a:lnTo>
                    <a:lnTo>
                      <a:pt x="8" y="54"/>
                    </a:lnTo>
                    <a:lnTo>
                      <a:pt x="8" y="53"/>
                    </a:lnTo>
                    <a:lnTo>
                      <a:pt x="6" y="53"/>
                    </a:lnTo>
                    <a:lnTo>
                      <a:pt x="6" y="30"/>
                    </a:lnTo>
                  </a:path>
                </a:pathLst>
              </a:custGeom>
              <a:solidFill>
                <a:srgbClr val="000000"/>
              </a:solidFill>
              <a:ln w="9525" cap="rnd">
                <a:noFill/>
                <a:round/>
                <a:headEnd/>
                <a:tailEnd/>
              </a:ln>
            </p:spPr>
            <p:txBody>
              <a:bodyPr/>
              <a:lstStyle/>
              <a:p>
                <a:endParaRPr lang="en-US"/>
              </a:p>
            </p:txBody>
          </p:sp>
          <p:sp>
            <p:nvSpPr>
              <p:cNvPr id="6231" name="Line 71"/>
              <p:cNvSpPr>
                <a:spLocks noChangeShapeType="1"/>
              </p:cNvSpPr>
              <p:nvPr/>
            </p:nvSpPr>
            <p:spPr bwMode="auto">
              <a:xfrm flipH="1">
                <a:off x="869" y="1536"/>
                <a:ext cx="14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232" name="Freeform 72"/>
              <p:cNvSpPr>
                <a:spLocks/>
              </p:cNvSpPr>
              <p:nvPr/>
            </p:nvSpPr>
            <p:spPr bwMode="auto">
              <a:xfrm>
                <a:off x="775" y="1635"/>
                <a:ext cx="150" cy="155"/>
              </a:xfrm>
              <a:custGeom>
                <a:avLst/>
                <a:gdLst>
                  <a:gd name="T0" fmla="*/ 126 w 150"/>
                  <a:gd name="T1" fmla="*/ 0 h 155"/>
                  <a:gd name="T2" fmla="*/ 143 w 150"/>
                  <a:gd name="T3" fmla="*/ 4 h 155"/>
                  <a:gd name="T4" fmla="*/ 143 w 150"/>
                  <a:gd name="T5" fmla="*/ 99 h 155"/>
                  <a:gd name="T6" fmla="*/ 149 w 150"/>
                  <a:gd name="T7" fmla="*/ 104 h 155"/>
                  <a:gd name="T8" fmla="*/ 149 w 150"/>
                  <a:gd name="T9" fmla="*/ 120 h 155"/>
                  <a:gd name="T10" fmla="*/ 133 w 150"/>
                  <a:gd name="T11" fmla="*/ 134 h 155"/>
                  <a:gd name="T12" fmla="*/ 124 w 150"/>
                  <a:gd name="T13" fmla="*/ 137 h 155"/>
                  <a:gd name="T14" fmla="*/ 97 w 150"/>
                  <a:gd name="T15" fmla="*/ 129 h 155"/>
                  <a:gd name="T16" fmla="*/ 53 w 150"/>
                  <a:gd name="T17" fmla="*/ 132 h 155"/>
                  <a:gd name="T18" fmla="*/ 0 w 150"/>
                  <a:gd name="T19" fmla="*/ 154 h 155"/>
                  <a:gd name="T20" fmla="*/ 48 w 150"/>
                  <a:gd name="T21" fmla="*/ 129 h 155"/>
                  <a:gd name="T22" fmla="*/ 66 w 150"/>
                  <a:gd name="T23" fmla="*/ 114 h 155"/>
                  <a:gd name="T24" fmla="*/ 91 w 150"/>
                  <a:gd name="T25" fmla="*/ 107 h 155"/>
                  <a:gd name="T26" fmla="*/ 91 w 150"/>
                  <a:gd name="T27" fmla="*/ 75 h 155"/>
                  <a:gd name="T28" fmla="*/ 83 w 150"/>
                  <a:gd name="T29" fmla="*/ 57 h 155"/>
                  <a:gd name="T30" fmla="*/ 83 w 150"/>
                  <a:gd name="T31" fmla="*/ 45 h 155"/>
                  <a:gd name="T32" fmla="*/ 107 w 150"/>
                  <a:gd name="T33" fmla="*/ 104 h 155"/>
                  <a:gd name="T34" fmla="*/ 133 w 150"/>
                  <a:gd name="T35" fmla="*/ 104 h 155"/>
                  <a:gd name="T36" fmla="*/ 126 w 150"/>
                  <a:gd name="T37" fmla="*/ 85 h 155"/>
                  <a:gd name="T38" fmla="*/ 126 w 150"/>
                  <a:gd name="T39" fmla="*/ 0 h 1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0"/>
                  <a:gd name="T61" fmla="*/ 0 h 155"/>
                  <a:gd name="T62" fmla="*/ 150 w 150"/>
                  <a:gd name="T63" fmla="*/ 155 h 1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0" h="155">
                    <a:moveTo>
                      <a:pt x="126" y="0"/>
                    </a:moveTo>
                    <a:lnTo>
                      <a:pt x="143" y="4"/>
                    </a:lnTo>
                    <a:lnTo>
                      <a:pt x="143" y="99"/>
                    </a:lnTo>
                    <a:lnTo>
                      <a:pt x="149" y="104"/>
                    </a:lnTo>
                    <a:lnTo>
                      <a:pt x="149" y="120"/>
                    </a:lnTo>
                    <a:lnTo>
                      <a:pt x="133" y="134"/>
                    </a:lnTo>
                    <a:lnTo>
                      <a:pt x="124" y="137"/>
                    </a:lnTo>
                    <a:lnTo>
                      <a:pt x="97" y="129"/>
                    </a:lnTo>
                    <a:lnTo>
                      <a:pt x="53" y="132"/>
                    </a:lnTo>
                    <a:lnTo>
                      <a:pt x="0" y="154"/>
                    </a:lnTo>
                    <a:lnTo>
                      <a:pt x="48" y="129"/>
                    </a:lnTo>
                    <a:lnTo>
                      <a:pt x="66" y="114"/>
                    </a:lnTo>
                    <a:lnTo>
                      <a:pt x="91" y="107"/>
                    </a:lnTo>
                    <a:lnTo>
                      <a:pt x="91" y="75"/>
                    </a:lnTo>
                    <a:lnTo>
                      <a:pt x="83" y="57"/>
                    </a:lnTo>
                    <a:lnTo>
                      <a:pt x="83" y="45"/>
                    </a:lnTo>
                    <a:lnTo>
                      <a:pt x="107" y="104"/>
                    </a:lnTo>
                    <a:lnTo>
                      <a:pt x="133" y="104"/>
                    </a:lnTo>
                    <a:lnTo>
                      <a:pt x="126" y="85"/>
                    </a:lnTo>
                    <a:lnTo>
                      <a:pt x="126" y="0"/>
                    </a:lnTo>
                  </a:path>
                </a:pathLst>
              </a:custGeom>
              <a:solidFill>
                <a:srgbClr val="000000"/>
              </a:solidFill>
              <a:ln w="9525" cap="rnd">
                <a:noFill/>
                <a:round/>
                <a:headEnd/>
                <a:tailEnd/>
              </a:ln>
            </p:spPr>
            <p:txBody>
              <a:bodyPr/>
              <a:lstStyle/>
              <a:p>
                <a:endParaRPr lang="en-US"/>
              </a:p>
            </p:txBody>
          </p:sp>
          <p:sp>
            <p:nvSpPr>
              <p:cNvPr id="6233" name="Freeform 73"/>
              <p:cNvSpPr>
                <a:spLocks/>
              </p:cNvSpPr>
              <p:nvPr/>
            </p:nvSpPr>
            <p:spPr bwMode="auto">
              <a:xfrm>
                <a:off x="634" y="1822"/>
                <a:ext cx="134" cy="67"/>
              </a:xfrm>
              <a:custGeom>
                <a:avLst/>
                <a:gdLst>
                  <a:gd name="T0" fmla="*/ 1 w 134"/>
                  <a:gd name="T1" fmla="*/ 66 h 67"/>
                  <a:gd name="T2" fmla="*/ 0 w 134"/>
                  <a:gd name="T3" fmla="*/ 46 h 67"/>
                  <a:gd name="T4" fmla="*/ 5 w 134"/>
                  <a:gd name="T5" fmla="*/ 39 h 67"/>
                  <a:gd name="T6" fmla="*/ 24 w 134"/>
                  <a:gd name="T7" fmla="*/ 43 h 67"/>
                  <a:gd name="T8" fmla="*/ 33 w 134"/>
                  <a:gd name="T9" fmla="*/ 43 h 67"/>
                  <a:gd name="T10" fmla="*/ 51 w 134"/>
                  <a:gd name="T11" fmla="*/ 16 h 67"/>
                  <a:gd name="T12" fmla="*/ 68 w 134"/>
                  <a:gd name="T13" fmla="*/ 16 h 67"/>
                  <a:gd name="T14" fmla="*/ 59 w 134"/>
                  <a:gd name="T15" fmla="*/ 0 h 67"/>
                  <a:gd name="T16" fmla="*/ 80 w 134"/>
                  <a:gd name="T17" fmla="*/ 0 h 67"/>
                  <a:gd name="T18" fmla="*/ 114 w 134"/>
                  <a:gd name="T19" fmla="*/ 22 h 67"/>
                  <a:gd name="T20" fmla="*/ 124 w 134"/>
                  <a:gd name="T21" fmla="*/ 22 h 67"/>
                  <a:gd name="T22" fmla="*/ 133 w 134"/>
                  <a:gd name="T23" fmla="*/ 25 h 67"/>
                  <a:gd name="T24" fmla="*/ 127 w 134"/>
                  <a:gd name="T25" fmla="*/ 33 h 67"/>
                  <a:gd name="T26" fmla="*/ 89 w 134"/>
                  <a:gd name="T27" fmla="*/ 58 h 67"/>
                  <a:gd name="T28" fmla="*/ 97 w 134"/>
                  <a:gd name="T29" fmla="*/ 44 h 67"/>
                  <a:gd name="T30" fmla="*/ 105 w 134"/>
                  <a:gd name="T31" fmla="*/ 41 h 67"/>
                  <a:gd name="T32" fmla="*/ 111 w 134"/>
                  <a:gd name="T33" fmla="*/ 33 h 67"/>
                  <a:gd name="T34" fmla="*/ 86 w 134"/>
                  <a:gd name="T35" fmla="*/ 8 h 67"/>
                  <a:gd name="T36" fmla="*/ 86 w 134"/>
                  <a:gd name="T37" fmla="*/ 26 h 67"/>
                  <a:gd name="T38" fmla="*/ 60 w 134"/>
                  <a:gd name="T39" fmla="*/ 63 h 67"/>
                  <a:gd name="T40" fmla="*/ 51 w 134"/>
                  <a:gd name="T41" fmla="*/ 63 h 67"/>
                  <a:gd name="T42" fmla="*/ 47 w 134"/>
                  <a:gd name="T43" fmla="*/ 58 h 67"/>
                  <a:gd name="T44" fmla="*/ 55 w 134"/>
                  <a:gd name="T45" fmla="*/ 58 h 67"/>
                  <a:gd name="T46" fmla="*/ 71 w 134"/>
                  <a:gd name="T47" fmla="*/ 33 h 67"/>
                  <a:gd name="T48" fmla="*/ 63 w 134"/>
                  <a:gd name="T49" fmla="*/ 25 h 67"/>
                  <a:gd name="T50" fmla="*/ 34 w 134"/>
                  <a:gd name="T51" fmla="*/ 58 h 67"/>
                  <a:gd name="T52" fmla="*/ 16 w 134"/>
                  <a:gd name="T53" fmla="*/ 50 h 67"/>
                  <a:gd name="T54" fmla="*/ 1 w 134"/>
                  <a:gd name="T55" fmla="*/ 6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67"/>
                  <a:gd name="T86" fmla="*/ 134 w 134"/>
                  <a:gd name="T87" fmla="*/ 67 h 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67">
                    <a:moveTo>
                      <a:pt x="1" y="66"/>
                    </a:moveTo>
                    <a:lnTo>
                      <a:pt x="0" y="46"/>
                    </a:lnTo>
                    <a:lnTo>
                      <a:pt x="5" y="39"/>
                    </a:lnTo>
                    <a:lnTo>
                      <a:pt x="24" y="43"/>
                    </a:lnTo>
                    <a:lnTo>
                      <a:pt x="33" y="43"/>
                    </a:lnTo>
                    <a:lnTo>
                      <a:pt x="51" y="16"/>
                    </a:lnTo>
                    <a:lnTo>
                      <a:pt x="68" y="16"/>
                    </a:lnTo>
                    <a:lnTo>
                      <a:pt x="59" y="0"/>
                    </a:lnTo>
                    <a:lnTo>
                      <a:pt x="80" y="0"/>
                    </a:lnTo>
                    <a:lnTo>
                      <a:pt x="114" y="22"/>
                    </a:lnTo>
                    <a:lnTo>
                      <a:pt x="124" y="22"/>
                    </a:lnTo>
                    <a:lnTo>
                      <a:pt x="133" y="25"/>
                    </a:lnTo>
                    <a:lnTo>
                      <a:pt x="127" y="33"/>
                    </a:lnTo>
                    <a:lnTo>
                      <a:pt x="89" y="58"/>
                    </a:lnTo>
                    <a:lnTo>
                      <a:pt x="97" y="44"/>
                    </a:lnTo>
                    <a:lnTo>
                      <a:pt x="105" y="41"/>
                    </a:lnTo>
                    <a:lnTo>
                      <a:pt x="111" y="33"/>
                    </a:lnTo>
                    <a:lnTo>
                      <a:pt x="86" y="8"/>
                    </a:lnTo>
                    <a:lnTo>
                      <a:pt x="86" y="26"/>
                    </a:lnTo>
                    <a:lnTo>
                      <a:pt x="60" y="63"/>
                    </a:lnTo>
                    <a:lnTo>
                      <a:pt x="51" y="63"/>
                    </a:lnTo>
                    <a:lnTo>
                      <a:pt x="47" y="58"/>
                    </a:lnTo>
                    <a:lnTo>
                      <a:pt x="55" y="58"/>
                    </a:lnTo>
                    <a:lnTo>
                      <a:pt x="71" y="33"/>
                    </a:lnTo>
                    <a:lnTo>
                      <a:pt x="63" y="25"/>
                    </a:lnTo>
                    <a:lnTo>
                      <a:pt x="34" y="58"/>
                    </a:lnTo>
                    <a:lnTo>
                      <a:pt x="16" y="50"/>
                    </a:lnTo>
                    <a:lnTo>
                      <a:pt x="1" y="66"/>
                    </a:lnTo>
                  </a:path>
                </a:pathLst>
              </a:custGeom>
              <a:solidFill>
                <a:srgbClr val="000000"/>
              </a:solidFill>
              <a:ln w="9525" cap="rnd">
                <a:noFill/>
                <a:round/>
                <a:headEnd/>
                <a:tailEnd/>
              </a:ln>
            </p:spPr>
            <p:txBody>
              <a:bodyPr/>
              <a:lstStyle/>
              <a:p>
                <a:endParaRPr lang="en-US"/>
              </a:p>
            </p:txBody>
          </p:sp>
          <p:sp>
            <p:nvSpPr>
              <p:cNvPr id="6234" name="Freeform 74"/>
              <p:cNvSpPr>
                <a:spLocks/>
              </p:cNvSpPr>
              <p:nvPr/>
            </p:nvSpPr>
            <p:spPr bwMode="auto">
              <a:xfrm>
                <a:off x="717" y="1796"/>
                <a:ext cx="24" cy="38"/>
              </a:xfrm>
              <a:custGeom>
                <a:avLst/>
                <a:gdLst>
                  <a:gd name="T0" fmla="*/ 0 w 24"/>
                  <a:gd name="T1" fmla="*/ 10 h 38"/>
                  <a:gd name="T2" fmla="*/ 2 w 24"/>
                  <a:gd name="T3" fmla="*/ 0 h 38"/>
                  <a:gd name="T4" fmla="*/ 9 w 24"/>
                  <a:gd name="T5" fmla="*/ 0 h 38"/>
                  <a:gd name="T6" fmla="*/ 16 w 24"/>
                  <a:gd name="T7" fmla="*/ 7 h 38"/>
                  <a:gd name="T8" fmla="*/ 23 w 24"/>
                  <a:gd name="T9" fmla="*/ 37 h 38"/>
                  <a:gd name="T10" fmla="*/ 8 w 24"/>
                  <a:gd name="T11" fmla="*/ 7 h 38"/>
                  <a:gd name="T12" fmla="*/ 3 w 24"/>
                  <a:gd name="T13" fmla="*/ 7 h 38"/>
                  <a:gd name="T14" fmla="*/ 0 w 24"/>
                  <a:gd name="T15" fmla="*/ 10 h 3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8"/>
                  <a:gd name="T26" fmla="*/ 24 w 2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8">
                    <a:moveTo>
                      <a:pt x="0" y="10"/>
                    </a:moveTo>
                    <a:lnTo>
                      <a:pt x="2" y="0"/>
                    </a:lnTo>
                    <a:lnTo>
                      <a:pt x="9" y="0"/>
                    </a:lnTo>
                    <a:lnTo>
                      <a:pt x="16" y="7"/>
                    </a:lnTo>
                    <a:lnTo>
                      <a:pt x="23" y="37"/>
                    </a:lnTo>
                    <a:lnTo>
                      <a:pt x="8" y="7"/>
                    </a:lnTo>
                    <a:lnTo>
                      <a:pt x="3" y="7"/>
                    </a:lnTo>
                    <a:lnTo>
                      <a:pt x="0" y="10"/>
                    </a:lnTo>
                  </a:path>
                </a:pathLst>
              </a:custGeom>
              <a:solidFill>
                <a:srgbClr val="000000"/>
              </a:solidFill>
              <a:ln w="9525" cap="rnd">
                <a:noFill/>
                <a:round/>
                <a:headEnd/>
                <a:tailEnd/>
              </a:ln>
            </p:spPr>
            <p:txBody>
              <a:bodyPr/>
              <a:lstStyle/>
              <a:p>
                <a:endParaRPr lang="en-US"/>
              </a:p>
            </p:txBody>
          </p:sp>
          <p:sp>
            <p:nvSpPr>
              <p:cNvPr id="6235" name="Freeform 75"/>
              <p:cNvSpPr>
                <a:spLocks/>
              </p:cNvSpPr>
              <p:nvPr/>
            </p:nvSpPr>
            <p:spPr bwMode="auto">
              <a:xfrm>
                <a:off x="745" y="1800"/>
                <a:ext cx="17" cy="37"/>
              </a:xfrm>
              <a:custGeom>
                <a:avLst/>
                <a:gdLst>
                  <a:gd name="T0" fmla="*/ 5 w 17"/>
                  <a:gd name="T1" fmla="*/ 0 h 37"/>
                  <a:gd name="T2" fmla="*/ 0 w 17"/>
                  <a:gd name="T3" fmla="*/ 21 h 37"/>
                  <a:gd name="T4" fmla="*/ 5 w 17"/>
                  <a:gd name="T5" fmla="*/ 36 h 37"/>
                  <a:gd name="T6" fmla="*/ 16 w 17"/>
                  <a:gd name="T7" fmla="*/ 31 h 37"/>
                  <a:gd name="T8" fmla="*/ 10 w 17"/>
                  <a:gd name="T9" fmla="*/ 16 h 37"/>
                  <a:gd name="T10" fmla="*/ 5 w 17"/>
                  <a:gd name="T11" fmla="*/ 0 h 37"/>
                  <a:gd name="T12" fmla="*/ 0 60000 65536"/>
                  <a:gd name="T13" fmla="*/ 0 60000 65536"/>
                  <a:gd name="T14" fmla="*/ 0 60000 65536"/>
                  <a:gd name="T15" fmla="*/ 0 60000 65536"/>
                  <a:gd name="T16" fmla="*/ 0 60000 65536"/>
                  <a:gd name="T17" fmla="*/ 0 60000 65536"/>
                  <a:gd name="T18" fmla="*/ 0 w 17"/>
                  <a:gd name="T19" fmla="*/ 0 h 37"/>
                  <a:gd name="T20" fmla="*/ 17 w 1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7" h="37">
                    <a:moveTo>
                      <a:pt x="5" y="0"/>
                    </a:moveTo>
                    <a:lnTo>
                      <a:pt x="0" y="21"/>
                    </a:lnTo>
                    <a:lnTo>
                      <a:pt x="5" y="36"/>
                    </a:lnTo>
                    <a:lnTo>
                      <a:pt x="16" y="31"/>
                    </a:lnTo>
                    <a:lnTo>
                      <a:pt x="10" y="16"/>
                    </a:lnTo>
                    <a:lnTo>
                      <a:pt x="5" y="0"/>
                    </a:lnTo>
                  </a:path>
                </a:pathLst>
              </a:custGeom>
              <a:solidFill>
                <a:srgbClr val="000000"/>
              </a:solidFill>
              <a:ln w="9525" cap="rnd">
                <a:noFill/>
                <a:round/>
                <a:headEnd/>
                <a:tailEnd/>
              </a:ln>
            </p:spPr>
            <p:txBody>
              <a:bodyPr/>
              <a:lstStyle/>
              <a:p>
                <a:endParaRPr lang="en-US"/>
              </a:p>
            </p:txBody>
          </p:sp>
          <p:sp>
            <p:nvSpPr>
              <p:cNvPr id="6236" name="Freeform 76"/>
              <p:cNvSpPr>
                <a:spLocks/>
              </p:cNvSpPr>
              <p:nvPr/>
            </p:nvSpPr>
            <p:spPr bwMode="auto">
              <a:xfrm>
                <a:off x="717" y="1784"/>
                <a:ext cx="55" cy="18"/>
              </a:xfrm>
              <a:custGeom>
                <a:avLst/>
                <a:gdLst>
                  <a:gd name="T0" fmla="*/ 0 w 55"/>
                  <a:gd name="T1" fmla="*/ 5 h 18"/>
                  <a:gd name="T2" fmla="*/ 14 w 55"/>
                  <a:gd name="T3" fmla="*/ 0 h 18"/>
                  <a:gd name="T4" fmla="*/ 25 w 55"/>
                  <a:gd name="T5" fmla="*/ 6 h 18"/>
                  <a:gd name="T6" fmla="*/ 41 w 55"/>
                  <a:gd name="T7" fmla="*/ 2 h 18"/>
                  <a:gd name="T8" fmla="*/ 54 w 55"/>
                  <a:gd name="T9" fmla="*/ 9 h 18"/>
                  <a:gd name="T10" fmla="*/ 49 w 55"/>
                  <a:gd name="T11" fmla="*/ 17 h 18"/>
                  <a:gd name="T12" fmla="*/ 39 w 55"/>
                  <a:gd name="T13" fmla="*/ 6 h 18"/>
                  <a:gd name="T14" fmla="*/ 20 w 55"/>
                  <a:gd name="T15" fmla="*/ 12 h 18"/>
                  <a:gd name="T16" fmla="*/ 16 w 55"/>
                  <a:gd name="T17" fmla="*/ 10 h 18"/>
                  <a:gd name="T18" fmla="*/ 13 w 55"/>
                  <a:gd name="T19" fmla="*/ 5 h 18"/>
                  <a:gd name="T20" fmla="*/ 0 w 55"/>
                  <a:gd name="T21" fmla="*/ 5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8"/>
                  <a:gd name="T35" fmla="*/ 55 w 55"/>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8">
                    <a:moveTo>
                      <a:pt x="0" y="5"/>
                    </a:moveTo>
                    <a:lnTo>
                      <a:pt x="14" y="0"/>
                    </a:lnTo>
                    <a:lnTo>
                      <a:pt x="25" y="6"/>
                    </a:lnTo>
                    <a:lnTo>
                      <a:pt x="41" y="2"/>
                    </a:lnTo>
                    <a:lnTo>
                      <a:pt x="54" y="9"/>
                    </a:lnTo>
                    <a:lnTo>
                      <a:pt x="49" y="17"/>
                    </a:lnTo>
                    <a:lnTo>
                      <a:pt x="39" y="6"/>
                    </a:lnTo>
                    <a:lnTo>
                      <a:pt x="20" y="12"/>
                    </a:lnTo>
                    <a:lnTo>
                      <a:pt x="16" y="10"/>
                    </a:lnTo>
                    <a:lnTo>
                      <a:pt x="13" y="5"/>
                    </a:lnTo>
                    <a:lnTo>
                      <a:pt x="0" y="5"/>
                    </a:lnTo>
                  </a:path>
                </a:pathLst>
              </a:custGeom>
              <a:solidFill>
                <a:srgbClr val="000000"/>
              </a:solidFill>
              <a:ln w="9525" cap="rnd">
                <a:noFill/>
                <a:round/>
                <a:headEnd/>
                <a:tailEnd/>
              </a:ln>
            </p:spPr>
            <p:txBody>
              <a:bodyPr/>
              <a:lstStyle/>
              <a:p>
                <a:endParaRPr lang="en-US"/>
              </a:p>
            </p:txBody>
          </p:sp>
          <p:sp>
            <p:nvSpPr>
              <p:cNvPr id="6237" name="Freeform 77"/>
              <p:cNvSpPr>
                <a:spLocks/>
              </p:cNvSpPr>
              <p:nvPr/>
            </p:nvSpPr>
            <p:spPr bwMode="auto">
              <a:xfrm>
                <a:off x="791" y="1775"/>
                <a:ext cx="35" cy="45"/>
              </a:xfrm>
              <a:custGeom>
                <a:avLst/>
                <a:gdLst>
                  <a:gd name="T0" fmla="*/ 34 w 35"/>
                  <a:gd name="T1" fmla="*/ 0 h 45"/>
                  <a:gd name="T2" fmla="*/ 13 w 35"/>
                  <a:gd name="T3" fmla="*/ 21 h 45"/>
                  <a:gd name="T4" fmla="*/ 2 w 35"/>
                  <a:gd name="T5" fmla="*/ 44 h 45"/>
                  <a:gd name="T6" fmla="*/ 0 w 35"/>
                  <a:gd name="T7" fmla="*/ 38 h 45"/>
                  <a:gd name="T8" fmla="*/ 1 w 35"/>
                  <a:gd name="T9" fmla="*/ 21 h 45"/>
                  <a:gd name="T10" fmla="*/ 5 w 35"/>
                  <a:gd name="T11" fmla="*/ 9 h 45"/>
                  <a:gd name="T12" fmla="*/ 5 w 35"/>
                  <a:gd name="T13" fmla="*/ 26 h 45"/>
                  <a:gd name="T14" fmla="*/ 10 w 35"/>
                  <a:gd name="T15" fmla="*/ 19 h 45"/>
                  <a:gd name="T16" fmla="*/ 34 w 35"/>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45"/>
                  <a:gd name="T29" fmla="*/ 35 w 3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45">
                    <a:moveTo>
                      <a:pt x="34" y="0"/>
                    </a:moveTo>
                    <a:lnTo>
                      <a:pt x="13" y="21"/>
                    </a:lnTo>
                    <a:lnTo>
                      <a:pt x="2" y="44"/>
                    </a:lnTo>
                    <a:lnTo>
                      <a:pt x="0" y="38"/>
                    </a:lnTo>
                    <a:lnTo>
                      <a:pt x="1" y="21"/>
                    </a:lnTo>
                    <a:lnTo>
                      <a:pt x="5" y="9"/>
                    </a:lnTo>
                    <a:lnTo>
                      <a:pt x="5" y="26"/>
                    </a:lnTo>
                    <a:lnTo>
                      <a:pt x="10" y="19"/>
                    </a:lnTo>
                    <a:lnTo>
                      <a:pt x="34" y="0"/>
                    </a:lnTo>
                  </a:path>
                </a:pathLst>
              </a:custGeom>
              <a:solidFill>
                <a:srgbClr val="000000"/>
              </a:solidFill>
              <a:ln w="9525" cap="rnd">
                <a:noFill/>
                <a:round/>
                <a:headEnd/>
                <a:tailEnd/>
              </a:ln>
            </p:spPr>
            <p:txBody>
              <a:bodyPr/>
              <a:lstStyle/>
              <a:p>
                <a:endParaRPr lang="en-US"/>
              </a:p>
            </p:txBody>
          </p:sp>
          <p:sp>
            <p:nvSpPr>
              <p:cNvPr id="6238" name="Freeform 78"/>
              <p:cNvSpPr>
                <a:spLocks/>
              </p:cNvSpPr>
              <p:nvPr/>
            </p:nvSpPr>
            <p:spPr bwMode="auto">
              <a:xfrm>
                <a:off x="797" y="1804"/>
                <a:ext cx="102" cy="68"/>
              </a:xfrm>
              <a:custGeom>
                <a:avLst/>
                <a:gdLst>
                  <a:gd name="T0" fmla="*/ 45 w 102"/>
                  <a:gd name="T1" fmla="*/ 7 h 68"/>
                  <a:gd name="T2" fmla="*/ 0 w 102"/>
                  <a:gd name="T3" fmla="*/ 25 h 68"/>
                  <a:gd name="T4" fmla="*/ 10 w 102"/>
                  <a:gd name="T5" fmla="*/ 36 h 68"/>
                  <a:gd name="T6" fmla="*/ 41 w 102"/>
                  <a:gd name="T7" fmla="*/ 44 h 68"/>
                  <a:gd name="T8" fmla="*/ 26 w 102"/>
                  <a:gd name="T9" fmla="*/ 29 h 68"/>
                  <a:gd name="T10" fmla="*/ 47 w 102"/>
                  <a:gd name="T11" fmla="*/ 17 h 68"/>
                  <a:gd name="T12" fmla="*/ 75 w 102"/>
                  <a:gd name="T13" fmla="*/ 17 h 68"/>
                  <a:gd name="T14" fmla="*/ 58 w 102"/>
                  <a:gd name="T15" fmla="*/ 29 h 68"/>
                  <a:gd name="T16" fmla="*/ 60 w 102"/>
                  <a:gd name="T17" fmla="*/ 42 h 68"/>
                  <a:gd name="T18" fmla="*/ 41 w 102"/>
                  <a:gd name="T19" fmla="*/ 67 h 68"/>
                  <a:gd name="T20" fmla="*/ 97 w 102"/>
                  <a:gd name="T21" fmla="*/ 27 h 68"/>
                  <a:gd name="T22" fmla="*/ 101 w 102"/>
                  <a:gd name="T23" fmla="*/ 14 h 68"/>
                  <a:gd name="T24" fmla="*/ 91 w 102"/>
                  <a:gd name="T25" fmla="*/ 17 h 68"/>
                  <a:gd name="T26" fmla="*/ 86 w 102"/>
                  <a:gd name="T27" fmla="*/ 12 h 68"/>
                  <a:gd name="T28" fmla="*/ 93 w 102"/>
                  <a:gd name="T29" fmla="*/ 0 h 68"/>
                  <a:gd name="T30" fmla="*/ 57 w 102"/>
                  <a:gd name="T31" fmla="*/ 11 h 68"/>
                  <a:gd name="T32" fmla="*/ 45 w 102"/>
                  <a:gd name="T33" fmla="*/ 7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68"/>
                  <a:gd name="T53" fmla="*/ 102 w 102"/>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68">
                    <a:moveTo>
                      <a:pt x="45" y="7"/>
                    </a:moveTo>
                    <a:lnTo>
                      <a:pt x="0" y="25"/>
                    </a:lnTo>
                    <a:lnTo>
                      <a:pt x="10" y="36"/>
                    </a:lnTo>
                    <a:lnTo>
                      <a:pt x="41" y="44"/>
                    </a:lnTo>
                    <a:lnTo>
                      <a:pt x="26" y="29"/>
                    </a:lnTo>
                    <a:lnTo>
                      <a:pt x="47" y="17"/>
                    </a:lnTo>
                    <a:lnTo>
                      <a:pt x="75" y="17"/>
                    </a:lnTo>
                    <a:lnTo>
                      <a:pt x="58" y="29"/>
                    </a:lnTo>
                    <a:lnTo>
                      <a:pt x="60" y="42"/>
                    </a:lnTo>
                    <a:lnTo>
                      <a:pt x="41" y="67"/>
                    </a:lnTo>
                    <a:lnTo>
                      <a:pt x="97" y="27"/>
                    </a:lnTo>
                    <a:lnTo>
                      <a:pt x="101" y="14"/>
                    </a:lnTo>
                    <a:lnTo>
                      <a:pt x="91" y="17"/>
                    </a:lnTo>
                    <a:lnTo>
                      <a:pt x="86" y="12"/>
                    </a:lnTo>
                    <a:lnTo>
                      <a:pt x="93" y="0"/>
                    </a:lnTo>
                    <a:lnTo>
                      <a:pt x="57" y="11"/>
                    </a:lnTo>
                    <a:lnTo>
                      <a:pt x="45" y="7"/>
                    </a:lnTo>
                  </a:path>
                </a:pathLst>
              </a:custGeom>
              <a:solidFill>
                <a:srgbClr val="000000"/>
              </a:solidFill>
              <a:ln w="9525" cap="rnd">
                <a:noFill/>
                <a:round/>
                <a:headEnd/>
                <a:tailEnd/>
              </a:ln>
            </p:spPr>
            <p:txBody>
              <a:bodyPr/>
              <a:lstStyle/>
              <a:p>
                <a:endParaRPr lang="en-US"/>
              </a:p>
            </p:txBody>
          </p:sp>
          <p:sp>
            <p:nvSpPr>
              <p:cNvPr id="6239" name="Freeform 79"/>
              <p:cNvSpPr>
                <a:spLocks/>
              </p:cNvSpPr>
              <p:nvPr/>
            </p:nvSpPr>
            <p:spPr bwMode="auto">
              <a:xfrm>
                <a:off x="929" y="1716"/>
                <a:ext cx="63" cy="33"/>
              </a:xfrm>
              <a:custGeom>
                <a:avLst/>
                <a:gdLst>
                  <a:gd name="T0" fmla="*/ 0 w 63"/>
                  <a:gd name="T1" fmla="*/ 5 h 33"/>
                  <a:gd name="T2" fmla="*/ 10 w 63"/>
                  <a:gd name="T3" fmla="*/ 5 h 33"/>
                  <a:gd name="T4" fmla="*/ 18 w 63"/>
                  <a:gd name="T5" fmla="*/ 20 h 33"/>
                  <a:gd name="T6" fmla="*/ 45 w 63"/>
                  <a:gd name="T7" fmla="*/ 32 h 33"/>
                  <a:gd name="T8" fmla="*/ 62 w 63"/>
                  <a:gd name="T9" fmla="*/ 32 h 33"/>
                  <a:gd name="T10" fmla="*/ 42 w 63"/>
                  <a:gd name="T11" fmla="*/ 25 h 33"/>
                  <a:gd name="T12" fmla="*/ 27 w 63"/>
                  <a:gd name="T13" fmla="*/ 2 h 33"/>
                  <a:gd name="T14" fmla="*/ 15 w 63"/>
                  <a:gd name="T15" fmla="*/ 0 h 33"/>
                  <a:gd name="T16" fmla="*/ 7 w 63"/>
                  <a:gd name="T17" fmla="*/ 0 h 33"/>
                  <a:gd name="T18" fmla="*/ 0 w 63"/>
                  <a:gd name="T19" fmla="*/ 5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3"/>
                  <a:gd name="T32" fmla="*/ 63 w 63"/>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3">
                    <a:moveTo>
                      <a:pt x="0" y="5"/>
                    </a:moveTo>
                    <a:lnTo>
                      <a:pt x="10" y="5"/>
                    </a:lnTo>
                    <a:lnTo>
                      <a:pt x="18" y="20"/>
                    </a:lnTo>
                    <a:lnTo>
                      <a:pt x="45" y="32"/>
                    </a:lnTo>
                    <a:lnTo>
                      <a:pt x="62" y="32"/>
                    </a:lnTo>
                    <a:lnTo>
                      <a:pt x="42" y="25"/>
                    </a:lnTo>
                    <a:lnTo>
                      <a:pt x="27" y="2"/>
                    </a:lnTo>
                    <a:lnTo>
                      <a:pt x="15" y="0"/>
                    </a:lnTo>
                    <a:lnTo>
                      <a:pt x="7" y="0"/>
                    </a:lnTo>
                    <a:lnTo>
                      <a:pt x="0" y="5"/>
                    </a:lnTo>
                  </a:path>
                </a:pathLst>
              </a:custGeom>
              <a:solidFill>
                <a:srgbClr val="000000"/>
              </a:solidFill>
              <a:ln w="9525" cap="rnd">
                <a:noFill/>
                <a:round/>
                <a:headEnd/>
                <a:tailEnd/>
              </a:ln>
            </p:spPr>
            <p:txBody>
              <a:bodyPr/>
              <a:lstStyle/>
              <a:p>
                <a:endParaRPr lang="en-US"/>
              </a:p>
            </p:txBody>
          </p:sp>
          <p:sp>
            <p:nvSpPr>
              <p:cNvPr id="6240" name="Freeform 80"/>
              <p:cNvSpPr>
                <a:spLocks/>
              </p:cNvSpPr>
              <p:nvPr/>
            </p:nvSpPr>
            <p:spPr bwMode="auto">
              <a:xfrm>
                <a:off x="850" y="1795"/>
                <a:ext cx="97" cy="82"/>
              </a:xfrm>
              <a:custGeom>
                <a:avLst/>
                <a:gdLst>
                  <a:gd name="T0" fmla="*/ 0 w 97"/>
                  <a:gd name="T1" fmla="*/ 81 h 82"/>
                  <a:gd name="T2" fmla="*/ 58 w 97"/>
                  <a:gd name="T3" fmla="*/ 43 h 82"/>
                  <a:gd name="T4" fmla="*/ 61 w 97"/>
                  <a:gd name="T5" fmla="*/ 34 h 82"/>
                  <a:gd name="T6" fmla="*/ 52 w 97"/>
                  <a:gd name="T7" fmla="*/ 1 h 82"/>
                  <a:gd name="T8" fmla="*/ 64 w 97"/>
                  <a:gd name="T9" fmla="*/ 0 h 82"/>
                  <a:gd name="T10" fmla="*/ 74 w 97"/>
                  <a:gd name="T11" fmla="*/ 7 h 82"/>
                  <a:gd name="T12" fmla="*/ 89 w 97"/>
                  <a:gd name="T13" fmla="*/ 0 h 82"/>
                  <a:gd name="T14" fmla="*/ 96 w 97"/>
                  <a:gd name="T15" fmla="*/ 7 h 82"/>
                  <a:gd name="T16" fmla="*/ 83 w 97"/>
                  <a:gd name="T17" fmla="*/ 34 h 82"/>
                  <a:gd name="T18" fmla="*/ 74 w 97"/>
                  <a:gd name="T19" fmla="*/ 34 h 82"/>
                  <a:gd name="T20" fmla="*/ 69 w 97"/>
                  <a:gd name="T21" fmla="*/ 39 h 82"/>
                  <a:gd name="T22" fmla="*/ 72 w 97"/>
                  <a:gd name="T23" fmla="*/ 46 h 82"/>
                  <a:gd name="T24" fmla="*/ 59 w 97"/>
                  <a:gd name="T25" fmla="*/ 49 h 82"/>
                  <a:gd name="T26" fmla="*/ 48 w 97"/>
                  <a:gd name="T27" fmla="*/ 69 h 82"/>
                  <a:gd name="T28" fmla="*/ 37 w 97"/>
                  <a:gd name="T29" fmla="*/ 65 h 82"/>
                  <a:gd name="T30" fmla="*/ 0 w 97"/>
                  <a:gd name="T31" fmla="*/ 81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82"/>
                  <a:gd name="T50" fmla="*/ 97 w 97"/>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82">
                    <a:moveTo>
                      <a:pt x="0" y="81"/>
                    </a:moveTo>
                    <a:lnTo>
                      <a:pt x="58" y="43"/>
                    </a:lnTo>
                    <a:lnTo>
                      <a:pt x="61" y="34"/>
                    </a:lnTo>
                    <a:lnTo>
                      <a:pt x="52" y="1"/>
                    </a:lnTo>
                    <a:lnTo>
                      <a:pt x="64" y="0"/>
                    </a:lnTo>
                    <a:lnTo>
                      <a:pt x="74" y="7"/>
                    </a:lnTo>
                    <a:lnTo>
                      <a:pt x="89" y="0"/>
                    </a:lnTo>
                    <a:lnTo>
                      <a:pt x="96" y="7"/>
                    </a:lnTo>
                    <a:lnTo>
                      <a:pt x="83" y="34"/>
                    </a:lnTo>
                    <a:lnTo>
                      <a:pt x="74" y="34"/>
                    </a:lnTo>
                    <a:lnTo>
                      <a:pt x="69" y="39"/>
                    </a:lnTo>
                    <a:lnTo>
                      <a:pt x="72" y="46"/>
                    </a:lnTo>
                    <a:lnTo>
                      <a:pt x="59" y="49"/>
                    </a:lnTo>
                    <a:lnTo>
                      <a:pt x="48" y="69"/>
                    </a:lnTo>
                    <a:lnTo>
                      <a:pt x="37" y="65"/>
                    </a:lnTo>
                    <a:lnTo>
                      <a:pt x="0" y="81"/>
                    </a:lnTo>
                  </a:path>
                </a:pathLst>
              </a:custGeom>
              <a:solidFill>
                <a:srgbClr val="000000"/>
              </a:solidFill>
              <a:ln w="9525" cap="rnd">
                <a:noFill/>
                <a:round/>
                <a:headEnd/>
                <a:tailEnd/>
              </a:ln>
            </p:spPr>
            <p:txBody>
              <a:bodyPr/>
              <a:lstStyle/>
              <a:p>
                <a:endParaRPr lang="en-US"/>
              </a:p>
            </p:txBody>
          </p:sp>
          <p:sp>
            <p:nvSpPr>
              <p:cNvPr id="6241" name="Freeform 81"/>
              <p:cNvSpPr>
                <a:spLocks/>
              </p:cNvSpPr>
              <p:nvPr/>
            </p:nvSpPr>
            <p:spPr bwMode="auto">
              <a:xfrm>
                <a:off x="961" y="1779"/>
                <a:ext cx="29" cy="28"/>
              </a:xfrm>
              <a:custGeom>
                <a:avLst/>
                <a:gdLst>
                  <a:gd name="T0" fmla="*/ 0 w 29"/>
                  <a:gd name="T1" fmla="*/ 24 h 28"/>
                  <a:gd name="T2" fmla="*/ 0 w 29"/>
                  <a:gd name="T3" fmla="*/ 17 h 28"/>
                  <a:gd name="T4" fmla="*/ 7 w 29"/>
                  <a:gd name="T5" fmla="*/ 9 h 28"/>
                  <a:gd name="T6" fmla="*/ 7 w 29"/>
                  <a:gd name="T7" fmla="*/ 16 h 28"/>
                  <a:gd name="T8" fmla="*/ 20 w 29"/>
                  <a:gd name="T9" fmla="*/ 7 h 28"/>
                  <a:gd name="T10" fmla="*/ 20 w 29"/>
                  <a:gd name="T11" fmla="*/ 0 h 28"/>
                  <a:gd name="T12" fmla="*/ 28 w 29"/>
                  <a:gd name="T13" fmla="*/ 4 h 28"/>
                  <a:gd name="T14" fmla="*/ 28 w 29"/>
                  <a:gd name="T15" fmla="*/ 20 h 28"/>
                  <a:gd name="T16" fmla="*/ 20 w 29"/>
                  <a:gd name="T17" fmla="*/ 27 h 28"/>
                  <a:gd name="T18" fmla="*/ 9 w 29"/>
                  <a:gd name="T19" fmla="*/ 24 h 28"/>
                  <a:gd name="T20" fmla="*/ 0 w 29"/>
                  <a:gd name="T21" fmla="*/ 2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0" y="24"/>
                    </a:moveTo>
                    <a:lnTo>
                      <a:pt x="0" y="17"/>
                    </a:lnTo>
                    <a:lnTo>
                      <a:pt x="7" y="9"/>
                    </a:lnTo>
                    <a:lnTo>
                      <a:pt x="7" y="16"/>
                    </a:lnTo>
                    <a:lnTo>
                      <a:pt x="20" y="7"/>
                    </a:lnTo>
                    <a:lnTo>
                      <a:pt x="20" y="0"/>
                    </a:lnTo>
                    <a:lnTo>
                      <a:pt x="28" y="4"/>
                    </a:lnTo>
                    <a:lnTo>
                      <a:pt x="28" y="20"/>
                    </a:lnTo>
                    <a:lnTo>
                      <a:pt x="20" y="27"/>
                    </a:lnTo>
                    <a:lnTo>
                      <a:pt x="9" y="24"/>
                    </a:lnTo>
                    <a:lnTo>
                      <a:pt x="0" y="24"/>
                    </a:lnTo>
                  </a:path>
                </a:pathLst>
              </a:custGeom>
              <a:solidFill>
                <a:srgbClr val="000000"/>
              </a:solidFill>
              <a:ln w="9525" cap="rnd">
                <a:noFill/>
                <a:round/>
                <a:headEnd/>
                <a:tailEnd/>
              </a:ln>
            </p:spPr>
            <p:txBody>
              <a:bodyPr/>
              <a:lstStyle/>
              <a:p>
                <a:endParaRPr lang="en-US"/>
              </a:p>
            </p:txBody>
          </p:sp>
          <p:sp>
            <p:nvSpPr>
              <p:cNvPr id="6242" name="Freeform 82"/>
              <p:cNvSpPr>
                <a:spLocks/>
              </p:cNvSpPr>
              <p:nvPr/>
            </p:nvSpPr>
            <p:spPr bwMode="auto">
              <a:xfrm>
                <a:off x="932" y="1812"/>
                <a:ext cx="61" cy="23"/>
              </a:xfrm>
              <a:custGeom>
                <a:avLst/>
                <a:gdLst>
                  <a:gd name="T0" fmla="*/ 0 w 61"/>
                  <a:gd name="T1" fmla="*/ 17 h 23"/>
                  <a:gd name="T2" fmla="*/ 15 w 61"/>
                  <a:gd name="T3" fmla="*/ 22 h 23"/>
                  <a:gd name="T4" fmla="*/ 31 w 61"/>
                  <a:gd name="T5" fmla="*/ 10 h 23"/>
                  <a:gd name="T6" fmla="*/ 53 w 61"/>
                  <a:gd name="T7" fmla="*/ 10 h 23"/>
                  <a:gd name="T8" fmla="*/ 60 w 61"/>
                  <a:gd name="T9" fmla="*/ 5 h 23"/>
                  <a:gd name="T10" fmla="*/ 53 w 61"/>
                  <a:gd name="T11" fmla="*/ 0 h 23"/>
                  <a:gd name="T12" fmla="*/ 24 w 61"/>
                  <a:gd name="T13" fmla="*/ 4 h 23"/>
                  <a:gd name="T14" fmla="*/ 17 w 61"/>
                  <a:gd name="T15" fmla="*/ 17 h 23"/>
                  <a:gd name="T16" fmla="*/ 0 w 61"/>
                  <a:gd name="T17" fmla="*/ 1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23"/>
                  <a:gd name="T29" fmla="*/ 61 w 6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23">
                    <a:moveTo>
                      <a:pt x="0" y="17"/>
                    </a:moveTo>
                    <a:lnTo>
                      <a:pt x="15" y="22"/>
                    </a:lnTo>
                    <a:lnTo>
                      <a:pt x="31" y="10"/>
                    </a:lnTo>
                    <a:lnTo>
                      <a:pt x="53" y="10"/>
                    </a:lnTo>
                    <a:lnTo>
                      <a:pt x="60" y="5"/>
                    </a:lnTo>
                    <a:lnTo>
                      <a:pt x="53" y="0"/>
                    </a:lnTo>
                    <a:lnTo>
                      <a:pt x="24" y="4"/>
                    </a:lnTo>
                    <a:lnTo>
                      <a:pt x="17" y="17"/>
                    </a:lnTo>
                    <a:lnTo>
                      <a:pt x="0" y="17"/>
                    </a:lnTo>
                  </a:path>
                </a:pathLst>
              </a:custGeom>
              <a:solidFill>
                <a:srgbClr val="000000"/>
              </a:solidFill>
              <a:ln w="9525" cap="rnd">
                <a:noFill/>
                <a:round/>
                <a:headEnd/>
                <a:tailEnd/>
              </a:ln>
            </p:spPr>
            <p:txBody>
              <a:bodyPr/>
              <a:lstStyle/>
              <a:p>
                <a:endParaRPr lang="en-US"/>
              </a:p>
            </p:txBody>
          </p:sp>
          <p:sp>
            <p:nvSpPr>
              <p:cNvPr id="6243" name="Freeform 83"/>
              <p:cNvSpPr>
                <a:spLocks/>
              </p:cNvSpPr>
              <p:nvPr/>
            </p:nvSpPr>
            <p:spPr bwMode="auto">
              <a:xfrm>
                <a:off x="995" y="1764"/>
                <a:ext cx="17" cy="49"/>
              </a:xfrm>
              <a:custGeom>
                <a:avLst/>
                <a:gdLst>
                  <a:gd name="T0" fmla="*/ 2 w 17"/>
                  <a:gd name="T1" fmla="*/ 0 h 49"/>
                  <a:gd name="T2" fmla="*/ 10 w 17"/>
                  <a:gd name="T3" fmla="*/ 9 h 49"/>
                  <a:gd name="T4" fmla="*/ 10 w 17"/>
                  <a:gd name="T5" fmla="*/ 15 h 49"/>
                  <a:gd name="T6" fmla="*/ 0 w 17"/>
                  <a:gd name="T7" fmla="*/ 32 h 49"/>
                  <a:gd name="T8" fmla="*/ 0 w 17"/>
                  <a:gd name="T9" fmla="*/ 48 h 49"/>
                  <a:gd name="T10" fmla="*/ 16 w 17"/>
                  <a:gd name="T11" fmla="*/ 23 h 49"/>
                  <a:gd name="T12" fmla="*/ 16 w 17"/>
                  <a:gd name="T13" fmla="*/ 9 h 49"/>
                  <a:gd name="T14" fmla="*/ 2 w 17"/>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9"/>
                  <a:gd name="T26" fmla="*/ 17 w 17"/>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9">
                    <a:moveTo>
                      <a:pt x="2" y="0"/>
                    </a:moveTo>
                    <a:lnTo>
                      <a:pt x="10" y="9"/>
                    </a:lnTo>
                    <a:lnTo>
                      <a:pt x="10" y="15"/>
                    </a:lnTo>
                    <a:lnTo>
                      <a:pt x="0" y="32"/>
                    </a:lnTo>
                    <a:lnTo>
                      <a:pt x="0" y="48"/>
                    </a:lnTo>
                    <a:lnTo>
                      <a:pt x="16" y="23"/>
                    </a:lnTo>
                    <a:lnTo>
                      <a:pt x="16" y="9"/>
                    </a:lnTo>
                    <a:lnTo>
                      <a:pt x="2" y="0"/>
                    </a:lnTo>
                  </a:path>
                </a:pathLst>
              </a:custGeom>
              <a:solidFill>
                <a:srgbClr val="000000"/>
              </a:solidFill>
              <a:ln w="9525" cap="rnd">
                <a:noFill/>
                <a:round/>
                <a:headEnd/>
                <a:tailEnd/>
              </a:ln>
            </p:spPr>
            <p:txBody>
              <a:bodyPr/>
              <a:lstStyle/>
              <a:p>
                <a:endParaRPr lang="en-US"/>
              </a:p>
            </p:txBody>
          </p:sp>
          <p:sp>
            <p:nvSpPr>
              <p:cNvPr id="6244" name="Freeform 84"/>
              <p:cNvSpPr>
                <a:spLocks/>
              </p:cNvSpPr>
              <p:nvPr/>
            </p:nvSpPr>
            <p:spPr bwMode="auto">
              <a:xfrm>
                <a:off x="997" y="1779"/>
                <a:ext cx="24" cy="38"/>
              </a:xfrm>
              <a:custGeom>
                <a:avLst/>
                <a:gdLst>
                  <a:gd name="T0" fmla="*/ 5 w 24"/>
                  <a:gd name="T1" fmla="*/ 37 h 38"/>
                  <a:gd name="T2" fmla="*/ 19 w 24"/>
                  <a:gd name="T3" fmla="*/ 15 h 38"/>
                  <a:gd name="T4" fmla="*/ 23 w 24"/>
                  <a:gd name="T5" fmla="*/ 0 h 38"/>
                  <a:gd name="T6" fmla="*/ 14 w 24"/>
                  <a:gd name="T7" fmla="*/ 16 h 38"/>
                  <a:gd name="T8" fmla="*/ 0 w 24"/>
                  <a:gd name="T9" fmla="*/ 32 h 38"/>
                  <a:gd name="T10" fmla="*/ 5 w 24"/>
                  <a:gd name="T11" fmla="*/ 37 h 38"/>
                  <a:gd name="T12" fmla="*/ 0 60000 65536"/>
                  <a:gd name="T13" fmla="*/ 0 60000 65536"/>
                  <a:gd name="T14" fmla="*/ 0 60000 65536"/>
                  <a:gd name="T15" fmla="*/ 0 60000 65536"/>
                  <a:gd name="T16" fmla="*/ 0 60000 65536"/>
                  <a:gd name="T17" fmla="*/ 0 60000 65536"/>
                  <a:gd name="T18" fmla="*/ 0 w 24"/>
                  <a:gd name="T19" fmla="*/ 0 h 38"/>
                  <a:gd name="T20" fmla="*/ 24 w 2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4" h="38">
                    <a:moveTo>
                      <a:pt x="5" y="37"/>
                    </a:moveTo>
                    <a:lnTo>
                      <a:pt x="19" y="15"/>
                    </a:lnTo>
                    <a:lnTo>
                      <a:pt x="23" y="0"/>
                    </a:lnTo>
                    <a:lnTo>
                      <a:pt x="14" y="16"/>
                    </a:lnTo>
                    <a:lnTo>
                      <a:pt x="0" y="32"/>
                    </a:lnTo>
                    <a:lnTo>
                      <a:pt x="5" y="37"/>
                    </a:lnTo>
                  </a:path>
                </a:pathLst>
              </a:custGeom>
              <a:solidFill>
                <a:srgbClr val="000000"/>
              </a:solidFill>
              <a:ln w="9525" cap="rnd">
                <a:noFill/>
                <a:round/>
                <a:headEnd/>
                <a:tailEnd/>
              </a:ln>
            </p:spPr>
            <p:txBody>
              <a:bodyPr/>
              <a:lstStyle/>
              <a:p>
                <a:endParaRPr lang="en-US"/>
              </a:p>
            </p:txBody>
          </p:sp>
          <p:sp>
            <p:nvSpPr>
              <p:cNvPr id="6245" name="Freeform 85"/>
              <p:cNvSpPr>
                <a:spLocks/>
              </p:cNvSpPr>
              <p:nvPr/>
            </p:nvSpPr>
            <p:spPr bwMode="auto">
              <a:xfrm>
                <a:off x="886" y="1848"/>
                <a:ext cx="152" cy="28"/>
              </a:xfrm>
              <a:custGeom>
                <a:avLst/>
                <a:gdLst>
                  <a:gd name="T0" fmla="*/ 0 w 152"/>
                  <a:gd name="T1" fmla="*/ 27 h 28"/>
                  <a:gd name="T2" fmla="*/ 41 w 152"/>
                  <a:gd name="T3" fmla="*/ 13 h 28"/>
                  <a:gd name="T4" fmla="*/ 127 w 152"/>
                  <a:gd name="T5" fmla="*/ 13 h 28"/>
                  <a:gd name="T6" fmla="*/ 127 w 152"/>
                  <a:gd name="T7" fmla="*/ 0 h 28"/>
                  <a:gd name="T8" fmla="*/ 151 w 152"/>
                  <a:gd name="T9" fmla="*/ 0 h 28"/>
                  <a:gd name="T10" fmla="*/ 151 w 152"/>
                  <a:gd name="T11" fmla="*/ 13 h 28"/>
                  <a:gd name="T12" fmla="*/ 135 w 152"/>
                  <a:gd name="T13" fmla="*/ 13 h 28"/>
                  <a:gd name="T14" fmla="*/ 135 w 152"/>
                  <a:gd name="T15" fmla="*/ 27 h 28"/>
                  <a:gd name="T16" fmla="*/ 0 w 152"/>
                  <a:gd name="T17" fmla="*/ 2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28"/>
                  <a:gd name="T29" fmla="*/ 152 w 152"/>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28">
                    <a:moveTo>
                      <a:pt x="0" y="27"/>
                    </a:moveTo>
                    <a:lnTo>
                      <a:pt x="41" y="13"/>
                    </a:lnTo>
                    <a:lnTo>
                      <a:pt x="127" y="13"/>
                    </a:lnTo>
                    <a:lnTo>
                      <a:pt x="127" y="0"/>
                    </a:lnTo>
                    <a:lnTo>
                      <a:pt x="151" y="0"/>
                    </a:lnTo>
                    <a:lnTo>
                      <a:pt x="151" y="13"/>
                    </a:lnTo>
                    <a:lnTo>
                      <a:pt x="135" y="13"/>
                    </a:lnTo>
                    <a:lnTo>
                      <a:pt x="135" y="27"/>
                    </a:lnTo>
                    <a:lnTo>
                      <a:pt x="0" y="27"/>
                    </a:lnTo>
                  </a:path>
                </a:pathLst>
              </a:custGeom>
              <a:solidFill>
                <a:srgbClr val="000000"/>
              </a:solidFill>
              <a:ln w="9525" cap="rnd">
                <a:noFill/>
                <a:round/>
                <a:headEnd/>
                <a:tailEnd/>
              </a:ln>
            </p:spPr>
            <p:txBody>
              <a:bodyPr/>
              <a:lstStyle/>
              <a:p>
                <a:endParaRPr lang="en-US"/>
              </a:p>
            </p:txBody>
          </p:sp>
          <p:sp>
            <p:nvSpPr>
              <p:cNvPr id="6246" name="Line 86"/>
              <p:cNvSpPr>
                <a:spLocks noChangeShapeType="1"/>
              </p:cNvSpPr>
              <p:nvPr/>
            </p:nvSpPr>
            <p:spPr bwMode="auto">
              <a:xfrm>
                <a:off x="1038" y="1577"/>
                <a:ext cx="0" cy="26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247" name="Freeform 87"/>
              <p:cNvSpPr>
                <a:spLocks/>
              </p:cNvSpPr>
              <p:nvPr/>
            </p:nvSpPr>
            <p:spPr bwMode="auto">
              <a:xfrm>
                <a:off x="602" y="1675"/>
                <a:ext cx="48" cy="17"/>
              </a:xfrm>
              <a:custGeom>
                <a:avLst/>
                <a:gdLst>
                  <a:gd name="T0" fmla="*/ 0 w 48"/>
                  <a:gd name="T1" fmla="*/ 16 h 17"/>
                  <a:gd name="T2" fmla="*/ 8 w 48"/>
                  <a:gd name="T3" fmla="*/ 0 h 17"/>
                  <a:gd name="T4" fmla="*/ 13 w 48"/>
                  <a:gd name="T5" fmla="*/ 0 h 17"/>
                  <a:gd name="T6" fmla="*/ 21 w 48"/>
                  <a:gd name="T7" fmla="*/ 16 h 17"/>
                  <a:gd name="T8" fmla="*/ 47 w 48"/>
                  <a:gd name="T9" fmla="*/ 16 h 17"/>
                  <a:gd name="T10" fmla="*/ 0 60000 65536"/>
                  <a:gd name="T11" fmla="*/ 0 60000 65536"/>
                  <a:gd name="T12" fmla="*/ 0 60000 65536"/>
                  <a:gd name="T13" fmla="*/ 0 60000 65536"/>
                  <a:gd name="T14" fmla="*/ 0 60000 65536"/>
                  <a:gd name="T15" fmla="*/ 0 w 48"/>
                  <a:gd name="T16" fmla="*/ 0 h 17"/>
                  <a:gd name="T17" fmla="*/ 48 w 48"/>
                  <a:gd name="T18" fmla="*/ 17 h 17"/>
                </a:gdLst>
                <a:ahLst/>
                <a:cxnLst>
                  <a:cxn ang="T10">
                    <a:pos x="T0" y="T1"/>
                  </a:cxn>
                  <a:cxn ang="T11">
                    <a:pos x="T2" y="T3"/>
                  </a:cxn>
                  <a:cxn ang="T12">
                    <a:pos x="T4" y="T5"/>
                  </a:cxn>
                  <a:cxn ang="T13">
                    <a:pos x="T6" y="T7"/>
                  </a:cxn>
                  <a:cxn ang="T14">
                    <a:pos x="T8" y="T9"/>
                  </a:cxn>
                </a:cxnLst>
                <a:rect l="T15" t="T16" r="T17" b="T18"/>
                <a:pathLst>
                  <a:path w="48" h="17">
                    <a:moveTo>
                      <a:pt x="0" y="16"/>
                    </a:moveTo>
                    <a:lnTo>
                      <a:pt x="8" y="0"/>
                    </a:lnTo>
                    <a:lnTo>
                      <a:pt x="13" y="0"/>
                    </a:lnTo>
                    <a:lnTo>
                      <a:pt x="21" y="16"/>
                    </a:lnTo>
                    <a:lnTo>
                      <a:pt x="47" y="16"/>
                    </a:lnTo>
                  </a:path>
                </a:pathLst>
              </a:custGeom>
              <a:noFill/>
              <a:ln w="12700" cap="rnd">
                <a:solidFill>
                  <a:srgbClr val="000000"/>
                </a:solidFill>
                <a:round/>
                <a:headEnd type="none" w="sm" len="sm"/>
                <a:tailEnd type="none" w="sm" len="sm"/>
              </a:ln>
            </p:spPr>
            <p:txBody>
              <a:bodyPr/>
              <a:lstStyle/>
              <a:p>
                <a:endParaRPr lang="en-US"/>
              </a:p>
            </p:txBody>
          </p:sp>
          <p:sp>
            <p:nvSpPr>
              <p:cNvPr id="6248" name="Freeform 88"/>
              <p:cNvSpPr>
                <a:spLocks/>
              </p:cNvSpPr>
              <p:nvPr/>
            </p:nvSpPr>
            <p:spPr bwMode="auto">
              <a:xfrm>
                <a:off x="620" y="1575"/>
                <a:ext cx="64" cy="93"/>
              </a:xfrm>
              <a:custGeom>
                <a:avLst/>
                <a:gdLst>
                  <a:gd name="T0" fmla="*/ 16 w 64"/>
                  <a:gd name="T1" fmla="*/ 92 h 93"/>
                  <a:gd name="T2" fmla="*/ 18 w 64"/>
                  <a:gd name="T3" fmla="*/ 46 h 93"/>
                  <a:gd name="T4" fmla="*/ 8 w 64"/>
                  <a:gd name="T5" fmla="*/ 46 h 93"/>
                  <a:gd name="T6" fmla="*/ 0 w 64"/>
                  <a:gd name="T7" fmla="*/ 41 h 93"/>
                  <a:gd name="T8" fmla="*/ 0 w 64"/>
                  <a:gd name="T9" fmla="*/ 19 h 93"/>
                  <a:gd name="T10" fmla="*/ 29 w 64"/>
                  <a:gd name="T11" fmla="*/ 0 h 93"/>
                  <a:gd name="T12" fmla="*/ 38 w 64"/>
                  <a:gd name="T13" fmla="*/ 5 h 93"/>
                  <a:gd name="T14" fmla="*/ 63 w 64"/>
                  <a:gd name="T15" fmla="*/ 5 h 93"/>
                  <a:gd name="T16" fmla="*/ 63 w 64"/>
                  <a:gd name="T17" fmla="*/ 22 h 93"/>
                  <a:gd name="T18" fmla="*/ 40 w 64"/>
                  <a:gd name="T19" fmla="*/ 22 h 93"/>
                  <a:gd name="T20" fmla="*/ 27 w 64"/>
                  <a:gd name="T21" fmla="*/ 32 h 93"/>
                  <a:gd name="T22" fmla="*/ 16 w 64"/>
                  <a:gd name="T23" fmla="*/ 92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93"/>
                  <a:gd name="T38" fmla="*/ 64 w 64"/>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93">
                    <a:moveTo>
                      <a:pt x="16" y="92"/>
                    </a:moveTo>
                    <a:lnTo>
                      <a:pt x="18" y="46"/>
                    </a:lnTo>
                    <a:lnTo>
                      <a:pt x="8" y="46"/>
                    </a:lnTo>
                    <a:lnTo>
                      <a:pt x="0" y="41"/>
                    </a:lnTo>
                    <a:lnTo>
                      <a:pt x="0" y="19"/>
                    </a:lnTo>
                    <a:lnTo>
                      <a:pt x="29" y="0"/>
                    </a:lnTo>
                    <a:lnTo>
                      <a:pt x="38" y="5"/>
                    </a:lnTo>
                    <a:lnTo>
                      <a:pt x="63" y="5"/>
                    </a:lnTo>
                    <a:lnTo>
                      <a:pt x="63" y="22"/>
                    </a:lnTo>
                    <a:lnTo>
                      <a:pt x="40" y="22"/>
                    </a:lnTo>
                    <a:lnTo>
                      <a:pt x="27" y="32"/>
                    </a:lnTo>
                    <a:lnTo>
                      <a:pt x="16" y="92"/>
                    </a:lnTo>
                  </a:path>
                </a:pathLst>
              </a:custGeom>
              <a:solidFill>
                <a:srgbClr val="000000"/>
              </a:solidFill>
              <a:ln w="9525" cap="rnd">
                <a:noFill/>
                <a:round/>
                <a:headEnd/>
                <a:tailEnd/>
              </a:ln>
            </p:spPr>
            <p:txBody>
              <a:bodyPr/>
              <a:lstStyle/>
              <a:p>
                <a:endParaRPr lang="en-US"/>
              </a:p>
            </p:txBody>
          </p:sp>
          <p:sp>
            <p:nvSpPr>
              <p:cNvPr id="6249" name="Freeform 89"/>
              <p:cNvSpPr>
                <a:spLocks/>
              </p:cNvSpPr>
              <p:nvPr/>
            </p:nvSpPr>
            <p:spPr bwMode="auto">
              <a:xfrm>
                <a:off x="737" y="1649"/>
                <a:ext cx="31" cy="17"/>
              </a:xfrm>
              <a:custGeom>
                <a:avLst/>
                <a:gdLst>
                  <a:gd name="T0" fmla="*/ 25 w 31"/>
                  <a:gd name="T1" fmla="*/ 0 h 17"/>
                  <a:gd name="T2" fmla="*/ 0 w 31"/>
                  <a:gd name="T3" fmla="*/ 16 h 17"/>
                  <a:gd name="T4" fmla="*/ 30 w 31"/>
                  <a:gd name="T5" fmla="*/ 8 h 17"/>
                  <a:gd name="T6" fmla="*/ 25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25" y="0"/>
                    </a:moveTo>
                    <a:lnTo>
                      <a:pt x="0" y="16"/>
                    </a:lnTo>
                    <a:lnTo>
                      <a:pt x="30" y="8"/>
                    </a:lnTo>
                    <a:lnTo>
                      <a:pt x="25" y="0"/>
                    </a:lnTo>
                  </a:path>
                </a:pathLst>
              </a:custGeom>
              <a:solidFill>
                <a:srgbClr val="000000"/>
              </a:solidFill>
              <a:ln w="9525" cap="rnd">
                <a:noFill/>
                <a:round/>
                <a:headEnd/>
                <a:tailEnd/>
              </a:ln>
            </p:spPr>
            <p:txBody>
              <a:bodyPr/>
              <a:lstStyle/>
              <a:p>
                <a:endParaRPr lang="en-US"/>
              </a:p>
            </p:txBody>
          </p:sp>
        </p:grpSp>
        <p:grpSp>
          <p:nvGrpSpPr>
            <p:cNvPr id="23" name="Group 79"/>
            <p:cNvGrpSpPr>
              <a:grpSpLocks/>
            </p:cNvGrpSpPr>
            <p:nvPr/>
          </p:nvGrpSpPr>
          <p:grpSpPr bwMode="auto">
            <a:xfrm>
              <a:off x="816" y="1170"/>
              <a:ext cx="968" cy="326"/>
              <a:chOff x="816" y="1170"/>
              <a:chExt cx="968" cy="326"/>
            </a:xfrm>
          </p:grpSpPr>
          <p:sp>
            <p:nvSpPr>
              <p:cNvPr id="6162" name="Rectangle 80"/>
              <p:cNvSpPr>
                <a:spLocks noChangeArrowheads="1"/>
              </p:cNvSpPr>
              <p:nvPr/>
            </p:nvSpPr>
            <p:spPr bwMode="auto">
              <a:xfrm>
                <a:off x="824" y="1170"/>
                <a:ext cx="960" cy="326"/>
              </a:xfrm>
              <a:prstGeom prst="rect">
                <a:avLst/>
              </a:prstGeom>
              <a:noFill/>
              <a:ln w="9525">
                <a:noFill/>
                <a:miter lim="800000"/>
                <a:headEnd/>
                <a:tailEnd/>
              </a:ln>
            </p:spPr>
            <p:txBody>
              <a:bodyPr wrap="none" lIns="92075" tIns="46038" rIns="92075" bIns="46038">
                <a:spAutoFit/>
              </a:bodyPr>
              <a:lstStyle/>
              <a:p>
                <a:pPr algn="ctr"/>
                <a:r>
                  <a:rPr lang="en-US" sz="1400">
                    <a:latin typeface="Arial" pitchFamily="34" charset="0"/>
                  </a:rPr>
                  <a:t>Drug Metabolism</a:t>
                </a:r>
              </a:p>
              <a:p>
                <a:pPr algn="ctr"/>
                <a:r>
                  <a:rPr lang="en-US" sz="1400">
                    <a:latin typeface="Arial" pitchFamily="34" charset="0"/>
                  </a:rPr>
                  <a:t>(ADME)</a:t>
                </a:r>
              </a:p>
            </p:txBody>
          </p:sp>
          <p:sp>
            <p:nvSpPr>
              <p:cNvPr id="6163" name="Rectangle 81"/>
              <p:cNvSpPr>
                <a:spLocks noChangeArrowheads="1"/>
              </p:cNvSpPr>
              <p:nvPr/>
            </p:nvSpPr>
            <p:spPr bwMode="auto">
              <a:xfrm>
                <a:off x="816" y="1242"/>
                <a:ext cx="117" cy="190"/>
              </a:xfrm>
              <a:prstGeom prst="rect">
                <a:avLst/>
              </a:prstGeom>
              <a:noFill/>
              <a:ln w="9525">
                <a:noFill/>
                <a:miter lim="800000"/>
                <a:headEnd/>
                <a:tailEnd/>
              </a:ln>
            </p:spPr>
            <p:txBody>
              <a:bodyPr wrap="none" lIns="90488" tIns="44450" rIns="90488" bIns="44450" anchor="ctr"/>
              <a:lstStyle/>
              <a:p>
                <a:pPr algn="ctr">
                  <a:spcBef>
                    <a:spcPct val="50000"/>
                  </a:spcBef>
                </a:pPr>
                <a:endParaRPr lang="en-US" sz="2400"/>
              </a:p>
            </p:txBody>
          </p:sp>
        </p:grpSp>
        <p:sp>
          <p:nvSpPr>
            <p:cNvPr id="6161" name="Text Box 103"/>
            <p:cNvSpPr txBox="1">
              <a:spLocks noChangeArrowheads="1"/>
            </p:cNvSpPr>
            <p:nvPr/>
          </p:nvSpPr>
          <p:spPr bwMode="auto">
            <a:xfrm>
              <a:off x="1344" y="720"/>
              <a:ext cx="830" cy="192"/>
            </a:xfrm>
            <a:prstGeom prst="rect">
              <a:avLst/>
            </a:prstGeom>
            <a:noFill/>
            <a:ln w="12700">
              <a:noFill/>
              <a:miter lim="800000"/>
              <a:headEnd type="none" w="sm" len="sm"/>
              <a:tailEnd type="none" w="sm" len="sm"/>
            </a:ln>
          </p:spPr>
          <p:txBody>
            <a:bodyPr wrap="none">
              <a:spAutoFit/>
            </a:bodyPr>
            <a:lstStyle/>
            <a:p>
              <a:r>
                <a:rPr lang="en-US" sz="1400">
                  <a:latin typeface="Arial" pitchFamily="34" charset="0"/>
                </a:rPr>
                <a:t>Pharmacology</a:t>
              </a:r>
            </a:p>
          </p:txBody>
        </p:sp>
      </p:grpSp>
      <p:grpSp>
        <p:nvGrpSpPr>
          <p:cNvPr id="24" name="Group 120"/>
          <p:cNvGrpSpPr>
            <a:grpSpLocks/>
          </p:cNvGrpSpPr>
          <p:nvPr/>
        </p:nvGrpSpPr>
        <p:grpSpPr bwMode="auto">
          <a:xfrm>
            <a:off x="349250" y="685800"/>
            <a:ext cx="1860550" cy="5943600"/>
            <a:chOff x="0" y="432"/>
            <a:chExt cx="1172" cy="3744"/>
          </a:xfrm>
        </p:grpSpPr>
        <p:sp>
          <p:nvSpPr>
            <p:cNvPr id="6154" name="Rectangle 107"/>
            <p:cNvSpPr>
              <a:spLocks noChangeArrowheads="1"/>
            </p:cNvSpPr>
            <p:nvPr/>
          </p:nvSpPr>
          <p:spPr bwMode="auto">
            <a:xfrm>
              <a:off x="0" y="432"/>
              <a:ext cx="1172" cy="288"/>
            </a:xfrm>
            <a:prstGeom prst="rect">
              <a:avLst/>
            </a:prstGeom>
            <a:noFill/>
            <a:ln w="12700">
              <a:noFill/>
              <a:miter lim="800000"/>
              <a:headEnd type="none" w="sm" len="sm"/>
              <a:tailEnd type="none" w="sm" len="sm"/>
            </a:ln>
          </p:spPr>
          <p:txBody>
            <a:bodyPr wrap="none">
              <a:spAutoFit/>
            </a:bodyPr>
            <a:lstStyle/>
            <a:p>
              <a:r>
                <a:rPr lang="en-US" sz="2400" b="1">
                  <a:solidFill>
                    <a:schemeClr val="hlink"/>
                  </a:solidFill>
                  <a:latin typeface="Arial" pitchFamily="34" charset="0"/>
                </a:rPr>
                <a:t>Pre-Clinical</a:t>
              </a:r>
            </a:p>
          </p:txBody>
        </p:sp>
        <p:sp>
          <p:nvSpPr>
            <p:cNvPr id="6155" name="Rectangle 109"/>
            <p:cNvSpPr>
              <a:spLocks noChangeArrowheads="1"/>
            </p:cNvSpPr>
            <p:nvPr/>
          </p:nvSpPr>
          <p:spPr bwMode="auto">
            <a:xfrm>
              <a:off x="0" y="3888"/>
              <a:ext cx="798" cy="288"/>
            </a:xfrm>
            <a:prstGeom prst="rect">
              <a:avLst/>
            </a:prstGeom>
            <a:noFill/>
            <a:ln w="12700">
              <a:noFill/>
              <a:miter lim="800000"/>
              <a:headEnd type="none" w="sm" len="sm"/>
              <a:tailEnd type="none" w="sm" len="sm"/>
            </a:ln>
          </p:spPr>
          <p:txBody>
            <a:bodyPr wrap="none">
              <a:spAutoFit/>
            </a:bodyPr>
            <a:lstStyle/>
            <a:p>
              <a:r>
                <a:rPr lang="en-US" sz="2400" b="1">
                  <a:solidFill>
                    <a:srgbClr val="FF0033"/>
                  </a:solidFill>
                  <a:latin typeface="Arial" pitchFamily="34" charset="0"/>
                </a:rPr>
                <a:t>Clinical</a:t>
              </a:r>
            </a:p>
          </p:txBody>
        </p:sp>
        <p:sp>
          <p:nvSpPr>
            <p:cNvPr id="6156" name="Line 110"/>
            <p:cNvSpPr>
              <a:spLocks noChangeShapeType="1"/>
            </p:cNvSpPr>
            <p:nvPr/>
          </p:nvSpPr>
          <p:spPr bwMode="auto">
            <a:xfrm>
              <a:off x="192" y="816"/>
              <a:ext cx="0" cy="3024"/>
            </a:xfrm>
            <a:prstGeom prst="line">
              <a:avLst/>
            </a:prstGeom>
            <a:noFill/>
            <a:ln w="63500">
              <a:solidFill>
                <a:schemeClr val="accent1"/>
              </a:solidFill>
              <a:round/>
              <a:headEnd type="none" w="sm" len="sm"/>
              <a:tailEnd type="triangle" w="lg" len="lg"/>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3200400" y="-3509963"/>
            <a:ext cx="4572000" cy="13876338"/>
          </a:xfrm>
          <a:prstGeom prst="rect">
            <a:avLst/>
          </a:prstGeom>
          <a:noFill/>
          <a:ln w="9525">
            <a:noFill/>
            <a:miter lim="800000"/>
            <a:headEnd/>
            <a:tailEnd/>
          </a:ln>
        </p:spPr>
        <p:txBody>
          <a:bodyPr>
            <a:spAutoFit/>
          </a:bodyPr>
          <a:lstStyle/>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endParaRPr lang="en-US" sz="2400">
              <a:solidFill>
                <a:schemeClr val="tx2"/>
              </a:solidFill>
              <a:latin typeface="Times New Roman" pitchFamily="18" charset="0"/>
            </a:endParaRPr>
          </a:p>
          <a:p>
            <a:pPr algn="ctr" eaLnBrk="1" hangingPunct="1">
              <a:spcBef>
                <a:spcPct val="50000"/>
              </a:spcBef>
            </a:pPr>
            <a:endParaRPr lang="en-US" sz="4400">
              <a:solidFill>
                <a:schemeClr val="tx2"/>
              </a:solidFill>
              <a:latin typeface="Times" pitchFamily="18" charset="0"/>
            </a:endParaRPr>
          </a:p>
        </p:txBody>
      </p:sp>
      <p:sp>
        <p:nvSpPr>
          <p:cNvPr id="1028" name="Rectangle 3"/>
          <p:cNvSpPr>
            <a:spLocks noChangeArrowheads="1"/>
          </p:cNvSpPr>
          <p:nvPr/>
        </p:nvSpPr>
        <p:spPr bwMode="auto">
          <a:xfrm>
            <a:off x="5394325" y="3048000"/>
            <a:ext cx="3140075" cy="762000"/>
          </a:xfrm>
          <a:prstGeom prst="rect">
            <a:avLst/>
          </a:prstGeom>
          <a:noFill/>
          <a:ln w="9525">
            <a:noFill/>
            <a:miter lim="800000"/>
            <a:headEnd/>
            <a:tailEnd/>
          </a:ln>
        </p:spPr>
        <p:txBody>
          <a:bodyPr>
            <a:spAutoFit/>
          </a:bodyPr>
          <a:lstStyle/>
          <a:p>
            <a:pPr algn="ctr" eaLnBrk="1" hangingPunct="1"/>
            <a:endParaRPr lang="en-US" sz="4400">
              <a:solidFill>
                <a:schemeClr val="tx2"/>
              </a:solidFill>
              <a:latin typeface="Times" pitchFamily="18" charset="0"/>
            </a:endParaRPr>
          </a:p>
        </p:txBody>
      </p:sp>
      <p:pic>
        <p:nvPicPr>
          <p:cNvPr id="1029" name="Picture 4"/>
          <p:cNvPicPr>
            <a:picLocks noChangeAspect="1" noChangeArrowheads="1"/>
          </p:cNvPicPr>
          <p:nvPr/>
        </p:nvPicPr>
        <p:blipFill>
          <a:blip r:embed="rId2"/>
          <a:srcRect/>
          <a:stretch>
            <a:fillRect/>
          </a:stretch>
        </p:blipFill>
        <p:spPr bwMode="auto">
          <a:xfrm>
            <a:off x="4038600" y="1371600"/>
            <a:ext cx="2921000" cy="1955800"/>
          </a:xfrm>
          <a:prstGeom prst="rect">
            <a:avLst/>
          </a:prstGeom>
          <a:noFill/>
          <a:ln w="9525">
            <a:noFill/>
            <a:miter lim="800000"/>
            <a:headEnd/>
            <a:tailEnd/>
          </a:ln>
        </p:spPr>
      </p:pic>
      <p:pic>
        <p:nvPicPr>
          <p:cNvPr id="1030" name="Picture 5"/>
          <p:cNvPicPr>
            <a:picLocks noChangeAspect="1" noChangeArrowheads="1"/>
          </p:cNvPicPr>
          <p:nvPr/>
        </p:nvPicPr>
        <p:blipFill>
          <a:blip r:embed="rId3"/>
          <a:srcRect/>
          <a:stretch>
            <a:fillRect/>
          </a:stretch>
        </p:blipFill>
        <p:spPr bwMode="auto">
          <a:xfrm>
            <a:off x="3048000" y="4724400"/>
            <a:ext cx="2286000" cy="1401763"/>
          </a:xfrm>
          <a:prstGeom prst="rect">
            <a:avLst/>
          </a:prstGeom>
          <a:noFill/>
          <a:ln w="9525">
            <a:noFill/>
            <a:miter lim="800000"/>
            <a:headEnd/>
            <a:tailEnd/>
          </a:ln>
        </p:spPr>
      </p:pic>
      <p:sp>
        <p:nvSpPr>
          <p:cNvPr id="1031" name="Text Box 6"/>
          <p:cNvSpPr txBox="1">
            <a:spLocks noChangeArrowheads="1"/>
          </p:cNvSpPr>
          <p:nvPr/>
        </p:nvSpPr>
        <p:spPr bwMode="auto">
          <a:xfrm>
            <a:off x="2667000" y="381000"/>
            <a:ext cx="5747086" cy="646331"/>
          </a:xfrm>
          <a:prstGeom prst="rect">
            <a:avLst/>
          </a:prstGeom>
          <a:noFill/>
          <a:ln w="9525">
            <a:noFill/>
            <a:miter lim="800000"/>
            <a:headEnd/>
            <a:tailEnd/>
          </a:ln>
        </p:spPr>
        <p:txBody>
          <a:bodyPr wrap="none">
            <a:spAutoFit/>
          </a:bodyPr>
          <a:lstStyle/>
          <a:p>
            <a:r>
              <a:rPr lang="en-US" sz="3600" b="1" dirty="0">
                <a:latin typeface="Times" pitchFamily="18" charset="0"/>
              </a:rPr>
              <a:t>Drug Design &amp; </a:t>
            </a:r>
            <a:r>
              <a:rPr lang="en-US" sz="3600" b="1" dirty="0" smtClean="0">
                <a:latin typeface="Times" pitchFamily="18" charset="0"/>
              </a:rPr>
              <a:t>Discovery</a:t>
            </a:r>
            <a:endParaRPr lang="en-US" sz="3600" b="1" dirty="0">
              <a:latin typeface="Times" pitchFamily="18" charset="0"/>
            </a:endParaRPr>
          </a:p>
        </p:txBody>
      </p:sp>
      <p:pic>
        <p:nvPicPr>
          <p:cNvPr id="1032" name="Picture 7"/>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a:off x="6858000" y="4419600"/>
            <a:ext cx="1981200" cy="1905000"/>
          </a:xfrm>
          <a:prstGeom prst="rect">
            <a:avLst/>
          </a:prstGeom>
          <a:noFill/>
          <a:ln w="9525">
            <a:noFill/>
            <a:miter lim="800000"/>
            <a:headEnd/>
            <a:tailEnd/>
          </a:ln>
        </p:spPr>
      </p:pic>
      <p:sp>
        <p:nvSpPr>
          <p:cNvPr id="1033" name="Text Box 8"/>
          <p:cNvSpPr txBox="1">
            <a:spLocks noChangeArrowheads="1"/>
          </p:cNvSpPr>
          <p:nvPr/>
        </p:nvSpPr>
        <p:spPr bwMode="auto">
          <a:xfrm>
            <a:off x="2590800" y="3429000"/>
            <a:ext cx="1014413" cy="457200"/>
          </a:xfrm>
          <a:prstGeom prst="rect">
            <a:avLst/>
          </a:prstGeom>
          <a:noFill/>
          <a:ln w="9525">
            <a:noFill/>
            <a:miter lim="800000"/>
            <a:headEnd/>
            <a:tailEnd/>
          </a:ln>
        </p:spPr>
        <p:txBody>
          <a:bodyPr wrap="none">
            <a:spAutoFit/>
          </a:bodyPr>
          <a:lstStyle/>
          <a:p>
            <a:r>
              <a:rPr lang="en-US" sz="2400">
                <a:latin typeface="Times" pitchFamily="18" charset="0"/>
              </a:rPr>
              <a:t>Drugs:</a:t>
            </a:r>
          </a:p>
        </p:txBody>
      </p:sp>
      <p:pic>
        <p:nvPicPr>
          <p:cNvPr id="1034" name="Picture 9"/>
          <p:cNvPicPr>
            <a:picLocks noChangeAspect="1" noChangeArrowheads="1"/>
          </p:cNvPicPr>
          <p:nvPr/>
        </p:nvPicPr>
        <p:blipFill>
          <a:blip r:embed="rId5">
            <a:clrChange>
              <a:clrFrom>
                <a:srgbClr val="FFFFFE"/>
              </a:clrFrom>
              <a:clrTo>
                <a:srgbClr val="FFFFFE">
                  <a:alpha val="0"/>
                </a:srgbClr>
              </a:clrTo>
            </a:clrChange>
          </a:blip>
          <a:srcRect/>
          <a:stretch>
            <a:fillRect/>
          </a:stretch>
        </p:blipFill>
        <p:spPr bwMode="auto">
          <a:xfrm>
            <a:off x="1447800" y="4495800"/>
            <a:ext cx="1358900" cy="1651000"/>
          </a:xfrm>
          <a:prstGeom prst="rect">
            <a:avLst/>
          </a:prstGeom>
          <a:noFill/>
          <a:ln w="9525">
            <a:noFill/>
            <a:miter lim="800000"/>
            <a:headEnd/>
            <a:tailEnd/>
          </a:ln>
        </p:spPr>
      </p:pic>
      <p:sp>
        <p:nvSpPr>
          <p:cNvPr id="1035" name="Text Box 10"/>
          <p:cNvSpPr txBox="1">
            <a:spLocks noChangeArrowheads="1"/>
          </p:cNvSpPr>
          <p:nvPr/>
        </p:nvSpPr>
        <p:spPr bwMode="auto">
          <a:xfrm>
            <a:off x="914400" y="4038600"/>
            <a:ext cx="2089150" cy="457200"/>
          </a:xfrm>
          <a:prstGeom prst="rect">
            <a:avLst/>
          </a:prstGeom>
          <a:noFill/>
          <a:ln w="9525">
            <a:noFill/>
            <a:miter lim="800000"/>
            <a:headEnd/>
            <a:tailEnd/>
          </a:ln>
        </p:spPr>
        <p:txBody>
          <a:bodyPr wrap="none">
            <a:spAutoFit/>
          </a:bodyPr>
          <a:lstStyle/>
          <a:p>
            <a:r>
              <a:rPr lang="en-US" sz="2400">
                <a:latin typeface="Times" pitchFamily="18" charset="0"/>
              </a:rPr>
              <a:t>Natural sources</a:t>
            </a:r>
          </a:p>
        </p:txBody>
      </p:sp>
      <p:sp>
        <p:nvSpPr>
          <p:cNvPr id="1036" name="Text Box 11"/>
          <p:cNvSpPr txBox="1">
            <a:spLocks noChangeArrowheads="1"/>
          </p:cNvSpPr>
          <p:nvPr/>
        </p:nvSpPr>
        <p:spPr bwMode="auto">
          <a:xfrm>
            <a:off x="3200400" y="4038600"/>
            <a:ext cx="2325688" cy="457200"/>
          </a:xfrm>
          <a:prstGeom prst="rect">
            <a:avLst/>
          </a:prstGeom>
          <a:noFill/>
          <a:ln w="9525">
            <a:noFill/>
            <a:miter lim="800000"/>
            <a:headEnd/>
            <a:tailEnd/>
          </a:ln>
        </p:spPr>
        <p:txBody>
          <a:bodyPr wrap="none">
            <a:spAutoFit/>
          </a:bodyPr>
          <a:lstStyle/>
          <a:p>
            <a:r>
              <a:rPr lang="en-US" sz="2400">
                <a:latin typeface="Times" pitchFamily="18" charset="0"/>
              </a:rPr>
              <a:t>Synthetic sources</a:t>
            </a:r>
          </a:p>
        </p:txBody>
      </p:sp>
      <p:sp>
        <p:nvSpPr>
          <p:cNvPr id="1037" name="Text Box 12"/>
          <p:cNvSpPr txBox="1">
            <a:spLocks noChangeArrowheads="1"/>
          </p:cNvSpPr>
          <p:nvPr/>
        </p:nvSpPr>
        <p:spPr bwMode="auto">
          <a:xfrm>
            <a:off x="7162800" y="3657600"/>
            <a:ext cx="1349375" cy="461665"/>
          </a:xfrm>
          <a:prstGeom prst="rect">
            <a:avLst/>
          </a:prstGeom>
          <a:noFill/>
          <a:ln w="9525">
            <a:noFill/>
            <a:miter lim="800000"/>
            <a:headEnd/>
            <a:tailEnd/>
          </a:ln>
        </p:spPr>
        <p:txBody>
          <a:bodyPr wrap="square">
            <a:spAutoFit/>
          </a:bodyPr>
          <a:lstStyle/>
          <a:p>
            <a:pPr>
              <a:spcBef>
                <a:spcPct val="50000"/>
              </a:spcBef>
            </a:pPr>
            <a:r>
              <a:rPr lang="en-US" sz="2400" dirty="0" smtClean="0">
                <a:latin typeface="Times" pitchFamily="18" charset="0"/>
              </a:rPr>
              <a:t>Targets</a:t>
            </a:r>
            <a:endParaRPr lang="en-US" sz="2400" dirty="0">
              <a:latin typeface="Times"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ChangeArrowheads="1"/>
          </p:cNvSpPr>
          <p:nvPr/>
        </p:nvSpPr>
        <p:spPr bwMode="auto">
          <a:xfrm>
            <a:off x="677862" y="609600"/>
            <a:ext cx="2286000" cy="1143000"/>
          </a:xfrm>
          <a:prstGeom prst="rect">
            <a:avLst/>
          </a:prstGeom>
          <a:noFill/>
          <a:ln w="9525">
            <a:noFill/>
            <a:miter lim="800000"/>
            <a:headEnd/>
            <a:tailEnd/>
          </a:ln>
          <a:effectLst>
            <a:outerShdw dist="35921" dir="2700000" algn="ctr" rotWithShape="0">
              <a:srgbClr val="443500"/>
            </a:outerShdw>
          </a:effectLst>
        </p:spPr>
        <p:txBody>
          <a:bodyPr lIns="90488" tIns="44450" rIns="90488" bIns="44450" anchor="ctr"/>
          <a:lstStyle/>
          <a:p>
            <a:pPr algn="r">
              <a:defRPr/>
            </a:pPr>
            <a:r>
              <a:rPr lang="en-US" sz="3200" b="1">
                <a:solidFill>
                  <a:schemeClr val="hlink"/>
                </a:solidFill>
                <a:latin typeface="Arial" charset="0"/>
              </a:rPr>
              <a:t>Clinical Trials</a:t>
            </a:r>
            <a:br>
              <a:rPr lang="en-US" sz="3200" b="1">
                <a:solidFill>
                  <a:schemeClr val="hlink"/>
                </a:solidFill>
                <a:latin typeface="Arial" charset="0"/>
              </a:rPr>
            </a:br>
            <a:r>
              <a:rPr lang="en-US" sz="3200" b="1">
                <a:solidFill>
                  <a:schemeClr val="hlink"/>
                </a:solidFill>
                <a:latin typeface="Arial" charset="0"/>
              </a:rPr>
              <a:t>Continued</a:t>
            </a:r>
            <a:endParaRPr lang="en-US" sz="2000">
              <a:solidFill>
                <a:schemeClr val="hlink"/>
              </a:solidFill>
              <a:latin typeface="Arial Black" pitchFamily="34" charset="0"/>
            </a:endParaRPr>
          </a:p>
        </p:txBody>
      </p:sp>
      <p:grpSp>
        <p:nvGrpSpPr>
          <p:cNvPr id="2" name="Group 1064"/>
          <p:cNvGrpSpPr>
            <a:grpSpLocks/>
          </p:cNvGrpSpPr>
          <p:nvPr/>
        </p:nvGrpSpPr>
        <p:grpSpPr bwMode="auto">
          <a:xfrm>
            <a:off x="5378450" y="1803400"/>
            <a:ext cx="1293812" cy="1206500"/>
            <a:chOff x="3105" y="1136"/>
            <a:chExt cx="815" cy="760"/>
          </a:xfrm>
        </p:grpSpPr>
        <p:sp>
          <p:nvSpPr>
            <p:cNvPr id="1066" name="Oval 1029"/>
            <p:cNvSpPr>
              <a:spLocks noChangeArrowheads="1"/>
            </p:cNvSpPr>
            <p:nvPr/>
          </p:nvSpPr>
          <p:spPr bwMode="auto">
            <a:xfrm>
              <a:off x="3105" y="1136"/>
              <a:ext cx="815" cy="760"/>
            </a:xfrm>
            <a:prstGeom prst="ellipse">
              <a:avLst/>
            </a:prstGeom>
            <a:noFill/>
            <a:ln w="12700">
              <a:solidFill>
                <a:srgbClr val="6666FF"/>
              </a:solidFill>
              <a:round/>
              <a:headEnd/>
              <a:tailEnd/>
            </a:ln>
          </p:spPr>
          <p:txBody>
            <a:bodyPr wrap="none" lIns="90488" tIns="44450" rIns="90488" bIns="44450" anchor="ctr"/>
            <a:lstStyle/>
            <a:p>
              <a:pPr>
                <a:spcBef>
                  <a:spcPct val="50000"/>
                </a:spcBef>
              </a:pPr>
              <a:endParaRPr lang="en-US" sz="2400"/>
            </a:p>
          </p:txBody>
        </p:sp>
        <p:sp>
          <p:nvSpPr>
            <p:cNvPr id="1067" name="Rectangle 1030"/>
            <p:cNvSpPr>
              <a:spLocks noChangeArrowheads="1"/>
            </p:cNvSpPr>
            <p:nvPr/>
          </p:nvSpPr>
          <p:spPr bwMode="auto">
            <a:xfrm>
              <a:off x="3198" y="1337"/>
              <a:ext cx="649" cy="374"/>
            </a:xfrm>
            <a:prstGeom prst="rect">
              <a:avLst/>
            </a:prstGeom>
            <a:noFill/>
            <a:ln w="9525">
              <a:noFill/>
              <a:miter lim="800000"/>
              <a:headEnd/>
              <a:tailEnd/>
            </a:ln>
          </p:spPr>
          <p:txBody>
            <a:bodyPr wrap="none" lIns="92075" tIns="46038" rIns="92075" bIns="46038">
              <a:spAutoFit/>
            </a:bodyPr>
            <a:lstStyle/>
            <a:p>
              <a:pPr algn="ctr"/>
              <a:r>
                <a:rPr lang="en-US" sz="1200" b="1">
                  <a:latin typeface="Arial" pitchFamily="34" charset="0"/>
                </a:rPr>
                <a:t>APPROVAL</a:t>
              </a:r>
            </a:p>
            <a:p>
              <a:pPr algn="ctr"/>
              <a:r>
                <a:rPr lang="en-US" sz="1200" b="1">
                  <a:latin typeface="Arial" pitchFamily="34" charset="0"/>
                </a:rPr>
                <a:t>PROCESS</a:t>
              </a:r>
            </a:p>
            <a:p>
              <a:pPr algn="ctr"/>
              <a:r>
                <a:rPr lang="en-US" sz="900">
                  <a:latin typeface="Arial" pitchFamily="34" charset="0"/>
                </a:rPr>
                <a:t>(Ex. FDA)</a:t>
              </a:r>
            </a:p>
          </p:txBody>
        </p:sp>
      </p:grpSp>
      <p:sp>
        <p:nvSpPr>
          <p:cNvPr id="167945" name="Rectangle 1033"/>
          <p:cNvSpPr>
            <a:spLocks noChangeArrowheads="1"/>
          </p:cNvSpPr>
          <p:nvPr/>
        </p:nvSpPr>
        <p:spPr bwMode="auto">
          <a:xfrm>
            <a:off x="7096125" y="1943100"/>
            <a:ext cx="1860550" cy="915988"/>
          </a:xfrm>
          <a:prstGeom prst="rect">
            <a:avLst/>
          </a:prstGeom>
          <a:noFill/>
          <a:ln w="9525">
            <a:noFill/>
            <a:miter lim="800000"/>
            <a:headEnd/>
            <a:tailEnd/>
          </a:ln>
        </p:spPr>
        <p:txBody>
          <a:bodyPr wrap="none" lIns="92075" tIns="46038" rIns="92075" bIns="46038">
            <a:spAutoFit/>
          </a:bodyPr>
          <a:lstStyle/>
          <a:p>
            <a:pPr algn="ctr"/>
            <a:r>
              <a:rPr lang="en-US" sz="1800" b="1">
                <a:latin typeface="Arial" pitchFamily="34" charset="0"/>
              </a:rPr>
              <a:t>Reviews,</a:t>
            </a:r>
          </a:p>
          <a:p>
            <a:pPr algn="ctr"/>
            <a:r>
              <a:rPr lang="en-US" sz="1800" b="1">
                <a:latin typeface="Arial" pitchFamily="34" charset="0"/>
              </a:rPr>
              <a:t>comments, and</a:t>
            </a:r>
          </a:p>
          <a:p>
            <a:pPr algn="ctr"/>
            <a:r>
              <a:rPr lang="en-US" sz="1800" b="1">
                <a:latin typeface="Arial" pitchFamily="34" charset="0"/>
              </a:rPr>
              <a:t>discussions</a:t>
            </a:r>
          </a:p>
        </p:txBody>
      </p:sp>
      <p:sp>
        <p:nvSpPr>
          <p:cNvPr id="167946" name="Rectangle 1034"/>
          <p:cNvSpPr>
            <a:spLocks noChangeArrowheads="1"/>
          </p:cNvSpPr>
          <p:nvPr/>
        </p:nvSpPr>
        <p:spPr bwMode="auto">
          <a:xfrm>
            <a:off x="6870700" y="3548063"/>
            <a:ext cx="2273300" cy="1016305"/>
          </a:xfrm>
          <a:prstGeom prst="rect">
            <a:avLst/>
          </a:prstGeom>
          <a:noFill/>
          <a:ln w="9525">
            <a:noFill/>
            <a:miter lim="800000"/>
            <a:headEnd/>
            <a:tailEnd/>
          </a:ln>
        </p:spPr>
        <p:txBody>
          <a:bodyPr wrap="square" lIns="92075" tIns="46038" rIns="92075" bIns="46038">
            <a:spAutoFit/>
          </a:bodyPr>
          <a:lstStyle/>
          <a:p>
            <a:pPr algn="ctr"/>
            <a:r>
              <a:rPr lang="en-US" sz="2000" b="1" dirty="0">
                <a:latin typeface="Arial" pitchFamily="34" charset="0"/>
              </a:rPr>
              <a:t>Drug Co./Regulatory</a:t>
            </a:r>
          </a:p>
          <a:p>
            <a:pPr algn="ctr"/>
            <a:r>
              <a:rPr lang="en-US" sz="2000" b="1" dirty="0">
                <a:latin typeface="Arial" pitchFamily="34" charset="0"/>
              </a:rPr>
              <a:t>liaison activities</a:t>
            </a:r>
          </a:p>
        </p:txBody>
      </p:sp>
      <p:grpSp>
        <p:nvGrpSpPr>
          <p:cNvPr id="3" name="Group 1068"/>
          <p:cNvGrpSpPr>
            <a:grpSpLocks/>
          </p:cNvGrpSpPr>
          <p:nvPr/>
        </p:nvGrpSpPr>
        <p:grpSpPr bwMode="auto">
          <a:xfrm>
            <a:off x="6272212" y="2992438"/>
            <a:ext cx="2314575" cy="3179762"/>
            <a:chOff x="3668" y="1885"/>
            <a:chExt cx="1458" cy="2003"/>
          </a:xfrm>
        </p:grpSpPr>
        <p:graphicFrame>
          <p:nvGraphicFramePr>
            <p:cNvPr id="1027" name="Object 1027"/>
            <p:cNvGraphicFramePr>
              <a:graphicFrameLocks/>
            </p:cNvGraphicFramePr>
            <p:nvPr/>
          </p:nvGraphicFramePr>
          <p:xfrm>
            <a:off x="4032" y="2880"/>
            <a:ext cx="1094" cy="1008"/>
          </p:xfrm>
          <a:graphic>
            <a:graphicData uri="http://schemas.openxmlformats.org/presentationml/2006/ole">
              <mc:AlternateContent xmlns:mc="http://schemas.openxmlformats.org/markup-compatibility/2006">
                <mc:Choice xmlns:v="urn:schemas-microsoft-com:vml" Requires="v">
                  <p:oleObj spid="_x0000_s18438" name="Clip" r:id="rId4" imgW="1257368" imgH="1179592" progId="">
                    <p:embed/>
                  </p:oleObj>
                </mc:Choice>
                <mc:Fallback>
                  <p:oleObj name="Clip" r:id="rId4" imgW="1257368" imgH="1179592" progId="">
                    <p:embed/>
                    <p:pic>
                      <p:nvPicPr>
                        <p:cNvPr id="0" name="Object 10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2880"/>
                          <a:ext cx="1094"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4" name="Rectangle 1028"/>
            <p:cNvSpPr>
              <a:spLocks noChangeArrowheads="1"/>
            </p:cNvSpPr>
            <p:nvPr/>
          </p:nvSpPr>
          <p:spPr bwMode="auto">
            <a:xfrm>
              <a:off x="4286" y="3286"/>
              <a:ext cx="700" cy="174"/>
            </a:xfrm>
            <a:prstGeom prst="rect">
              <a:avLst/>
            </a:prstGeom>
            <a:noFill/>
            <a:ln w="9525">
              <a:noFill/>
              <a:miter lim="800000"/>
              <a:headEnd/>
              <a:tailEnd/>
            </a:ln>
          </p:spPr>
          <p:txBody>
            <a:bodyPr wrap="none" lIns="92075" tIns="46038" rIns="92075" bIns="46038">
              <a:spAutoFit/>
            </a:bodyPr>
            <a:lstStyle/>
            <a:p>
              <a:pPr algn="ctr">
                <a:lnSpc>
                  <a:spcPct val="75000"/>
                </a:lnSpc>
              </a:pPr>
              <a:r>
                <a:rPr lang="en-US" sz="1600" b="1">
                  <a:solidFill>
                    <a:schemeClr val="bg2"/>
                  </a:solidFill>
                  <a:latin typeface="Arial Narrow" pitchFamily="34" charset="0"/>
                </a:rPr>
                <a:t>APPROVAL</a:t>
              </a:r>
            </a:p>
          </p:txBody>
        </p:sp>
        <p:sp>
          <p:nvSpPr>
            <p:cNvPr id="1065" name="Line 1040"/>
            <p:cNvSpPr>
              <a:spLocks noChangeShapeType="1"/>
            </p:cNvSpPr>
            <p:nvPr/>
          </p:nvSpPr>
          <p:spPr bwMode="auto">
            <a:xfrm>
              <a:off x="3668" y="1885"/>
              <a:ext cx="652" cy="1091"/>
            </a:xfrm>
            <a:prstGeom prst="line">
              <a:avLst/>
            </a:prstGeom>
            <a:noFill/>
            <a:ln w="12700">
              <a:solidFill>
                <a:schemeClr val="tx1"/>
              </a:solidFill>
              <a:round/>
              <a:headEnd type="none" w="sm" len="sm"/>
              <a:tailEnd type="stealth" w="med" len="med"/>
            </a:ln>
          </p:spPr>
          <p:txBody>
            <a:bodyPr wrap="none" anchor="ctr"/>
            <a:lstStyle/>
            <a:p>
              <a:endParaRPr lang="en-US"/>
            </a:p>
          </p:txBody>
        </p:sp>
      </p:grpSp>
      <p:grpSp>
        <p:nvGrpSpPr>
          <p:cNvPr id="4" name="Group 1063"/>
          <p:cNvGrpSpPr>
            <a:grpSpLocks/>
          </p:cNvGrpSpPr>
          <p:nvPr/>
        </p:nvGrpSpPr>
        <p:grpSpPr bwMode="auto">
          <a:xfrm>
            <a:off x="698500" y="2778125"/>
            <a:ext cx="3354387" cy="2955925"/>
            <a:chOff x="157" y="1750"/>
            <a:chExt cx="2113" cy="1862"/>
          </a:xfrm>
        </p:grpSpPr>
        <p:sp>
          <p:nvSpPr>
            <p:cNvPr id="1062" name="Rectangle 1037"/>
            <p:cNvSpPr>
              <a:spLocks noChangeArrowheads="1"/>
            </p:cNvSpPr>
            <p:nvPr/>
          </p:nvSpPr>
          <p:spPr bwMode="auto">
            <a:xfrm>
              <a:off x="157" y="1750"/>
              <a:ext cx="2026" cy="518"/>
            </a:xfrm>
            <a:prstGeom prst="rect">
              <a:avLst/>
            </a:prstGeom>
            <a:noFill/>
            <a:ln w="9525">
              <a:noFill/>
              <a:miter lim="800000"/>
              <a:headEnd/>
              <a:tailEnd/>
            </a:ln>
          </p:spPr>
          <p:txBody>
            <a:bodyPr wrap="none" lIns="92075" tIns="46038" rIns="92075" bIns="46038">
              <a:spAutoFit/>
            </a:bodyPr>
            <a:lstStyle/>
            <a:p>
              <a:pPr algn="ctr"/>
              <a:r>
                <a:rPr lang="en-US" sz="2400" b="1">
                  <a:latin typeface="Arial" pitchFamily="34" charset="0"/>
                </a:rPr>
                <a:t>Submit to</a:t>
              </a:r>
            </a:p>
            <a:p>
              <a:pPr algn="ctr"/>
              <a:r>
                <a:rPr lang="en-US" sz="2400" b="1">
                  <a:latin typeface="Arial" pitchFamily="34" charset="0"/>
                </a:rPr>
                <a:t>Regulatory Agencies</a:t>
              </a:r>
            </a:p>
          </p:txBody>
        </p:sp>
        <p:graphicFrame>
          <p:nvGraphicFramePr>
            <p:cNvPr id="1026" name="Object 1038"/>
            <p:cNvGraphicFramePr>
              <a:graphicFrameLocks/>
            </p:cNvGraphicFramePr>
            <p:nvPr/>
          </p:nvGraphicFramePr>
          <p:xfrm>
            <a:off x="624" y="2452"/>
            <a:ext cx="990" cy="627"/>
          </p:xfrm>
          <a:graphic>
            <a:graphicData uri="http://schemas.openxmlformats.org/presentationml/2006/ole">
              <mc:AlternateContent xmlns:mc="http://schemas.openxmlformats.org/markup-compatibility/2006">
                <mc:Choice xmlns:v="urn:schemas-microsoft-com:vml" Requires="v">
                  <p:oleObj spid="_x0000_s18439" name="Clip" r:id="rId6" imgW="961091" imgH="615136" progId="">
                    <p:embed/>
                  </p:oleObj>
                </mc:Choice>
                <mc:Fallback>
                  <p:oleObj name="Clip" r:id="rId6" imgW="961091" imgH="615136" progId="">
                    <p:embed/>
                    <p:pic>
                      <p:nvPicPr>
                        <p:cNvPr id="0" name="Object 103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 y="2452"/>
                          <a:ext cx="990" cy="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63" name="Picture 1041"/>
            <p:cNvPicPr>
              <a:picLocks noChangeArrowheads="1"/>
            </p:cNvPicPr>
            <p:nvPr/>
          </p:nvPicPr>
          <p:blipFill>
            <a:blip r:embed="rId8"/>
            <a:srcRect/>
            <a:stretch>
              <a:fillRect/>
            </a:stretch>
          </p:blipFill>
          <p:spPr bwMode="auto">
            <a:xfrm>
              <a:off x="1632" y="3072"/>
              <a:ext cx="638" cy="540"/>
            </a:xfrm>
            <a:prstGeom prst="rect">
              <a:avLst/>
            </a:prstGeom>
            <a:noFill/>
            <a:ln w="9525">
              <a:noFill/>
              <a:miter lim="800000"/>
              <a:headEnd/>
              <a:tailEnd/>
            </a:ln>
          </p:spPr>
        </p:pic>
      </p:grpSp>
      <p:grpSp>
        <p:nvGrpSpPr>
          <p:cNvPr id="5" name="Group 1066"/>
          <p:cNvGrpSpPr>
            <a:grpSpLocks/>
          </p:cNvGrpSpPr>
          <p:nvPr/>
        </p:nvGrpSpPr>
        <p:grpSpPr bwMode="auto">
          <a:xfrm>
            <a:off x="4062412" y="492125"/>
            <a:ext cx="1365250" cy="1779588"/>
            <a:chOff x="2276" y="310"/>
            <a:chExt cx="860" cy="1121"/>
          </a:xfrm>
        </p:grpSpPr>
        <p:sp>
          <p:nvSpPr>
            <p:cNvPr id="1051" name="Rectangle 1032"/>
            <p:cNvSpPr>
              <a:spLocks noChangeArrowheads="1"/>
            </p:cNvSpPr>
            <p:nvPr/>
          </p:nvSpPr>
          <p:spPr bwMode="auto">
            <a:xfrm>
              <a:off x="2276" y="310"/>
              <a:ext cx="860" cy="404"/>
            </a:xfrm>
            <a:prstGeom prst="rect">
              <a:avLst/>
            </a:prstGeom>
            <a:noFill/>
            <a:ln w="9525">
              <a:noFill/>
              <a:miter lim="800000"/>
              <a:headEnd/>
              <a:tailEnd/>
            </a:ln>
          </p:spPr>
          <p:txBody>
            <a:bodyPr wrap="none" lIns="92075" tIns="46038" rIns="92075" bIns="46038">
              <a:spAutoFit/>
            </a:bodyPr>
            <a:lstStyle/>
            <a:p>
              <a:pPr algn="ctr"/>
              <a:r>
                <a:rPr lang="en-US" sz="1800" b="1">
                  <a:latin typeface="Arial" pitchFamily="34" charset="0"/>
                </a:rPr>
                <a:t>Advisory</a:t>
              </a:r>
            </a:p>
            <a:p>
              <a:pPr algn="ctr"/>
              <a:r>
                <a:rPr lang="en-US" sz="1800" b="1">
                  <a:latin typeface="Arial" pitchFamily="34" charset="0"/>
                </a:rPr>
                <a:t>Committee</a:t>
              </a:r>
            </a:p>
          </p:txBody>
        </p:sp>
        <p:sp>
          <p:nvSpPr>
            <p:cNvPr id="1052" name="Freeform 1042"/>
            <p:cNvSpPr>
              <a:spLocks/>
            </p:cNvSpPr>
            <p:nvPr/>
          </p:nvSpPr>
          <p:spPr bwMode="auto">
            <a:xfrm>
              <a:off x="2447" y="962"/>
              <a:ext cx="43" cy="212"/>
            </a:xfrm>
            <a:custGeom>
              <a:avLst/>
              <a:gdLst>
                <a:gd name="T0" fmla="*/ 9 w 43"/>
                <a:gd name="T1" fmla="*/ 3 h 212"/>
                <a:gd name="T2" fmla="*/ 9 w 43"/>
                <a:gd name="T3" fmla="*/ 9 h 212"/>
                <a:gd name="T4" fmla="*/ 10 w 43"/>
                <a:gd name="T5" fmla="*/ 11 h 212"/>
                <a:gd name="T6" fmla="*/ 8 w 43"/>
                <a:gd name="T7" fmla="*/ 14 h 212"/>
                <a:gd name="T8" fmla="*/ 9 w 43"/>
                <a:gd name="T9" fmla="*/ 15 h 212"/>
                <a:gd name="T10" fmla="*/ 9 w 43"/>
                <a:gd name="T11" fmla="*/ 17 h 212"/>
                <a:gd name="T12" fmla="*/ 10 w 43"/>
                <a:gd name="T13" fmla="*/ 23 h 212"/>
                <a:gd name="T14" fmla="*/ 10 w 43"/>
                <a:gd name="T15" fmla="*/ 25 h 212"/>
                <a:gd name="T16" fmla="*/ 2 w 43"/>
                <a:gd name="T17" fmla="*/ 30 h 212"/>
                <a:gd name="T18" fmla="*/ 0 w 43"/>
                <a:gd name="T19" fmla="*/ 74 h 212"/>
                <a:gd name="T20" fmla="*/ 4 w 43"/>
                <a:gd name="T21" fmla="*/ 82 h 212"/>
                <a:gd name="T22" fmla="*/ 2 w 43"/>
                <a:gd name="T23" fmla="*/ 105 h 212"/>
                <a:gd name="T24" fmla="*/ 5 w 43"/>
                <a:gd name="T25" fmla="*/ 108 h 212"/>
                <a:gd name="T26" fmla="*/ 6 w 43"/>
                <a:gd name="T27" fmla="*/ 145 h 212"/>
                <a:gd name="T28" fmla="*/ 8 w 43"/>
                <a:gd name="T29" fmla="*/ 182 h 212"/>
                <a:gd name="T30" fmla="*/ 8 w 43"/>
                <a:gd name="T31" fmla="*/ 185 h 212"/>
                <a:gd name="T32" fmla="*/ 0 w 43"/>
                <a:gd name="T33" fmla="*/ 191 h 212"/>
                <a:gd name="T34" fmla="*/ 1 w 43"/>
                <a:gd name="T35" fmla="*/ 193 h 212"/>
                <a:gd name="T36" fmla="*/ 4 w 43"/>
                <a:gd name="T37" fmla="*/ 194 h 212"/>
                <a:gd name="T38" fmla="*/ 8 w 43"/>
                <a:gd name="T39" fmla="*/ 193 h 212"/>
                <a:gd name="T40" fmla="*/ 13 w 43"/>
                <a:gd name="T41" fmla="*/ 190 h 212"/>
                <a:gd name="T42" fmla="*/ 17 w 43"/>
                <a:gd name="T43" fmla="*/ 189 h 212"/>
                <a:gd name="T44" fmla="*/ 17 w 43"/>
                <a:gd name="T45" fmla="*/ 195 h 212"/>
                <a:gd name="T46" fmla="*/ 18 w 43"/>
                <a:gd name="T47" fmla="*/ 195 h 212"/>
                <a:gd name="T48" fmla="*/ 16 w 43"/>
                <a:gd name="T49" fmla="*/ 201 h 212"/>
                <a:gd name="T50" fmla="*/ 17 w 43"/>
                <a:gd name="T51" fmla="*/ 210 h 212"/>
                <a:gd name="T52" fmla="*/ 18 w 43"/>
                <a:gd name="T53" fmla="*/ 211 h 212"/>
                <a:gd name="T54" fmla="*/ 24 w 43"/>
                <a:gd name="T55" fmla="*/ 203 h 212"/>
                <a:gd name="T56" fmla="*/ 24 w 43"/>
                <a:gd name="T57" fmla="*/ 198 h 212"/>
                <a:gd name="T58" fmla="*/ 25 w 43"/>
                <a:gd name="T59" fmla="*/ 198 h 212"/>
                <a:gd name="T60" fmla="*/ 28 w 43"/>
                <a:gd name="T61" fmla="*/ 149 h 212"/>
                <a:gd name="T62" fmla="*/ 25 w 43"/>
                <a:gd name="T63" fmla="*/ 145 h 212"/>
                <a:gd name="T64" fmla="*/ 30 w 43"/>
                <a:gd name="T65" fmla="*/ 112 h 212"/>
                <a:gd name="T66" fmla="*/ 34 w 43"/>
                <a:gd name="T67" fmla="*/ 111 h 212"/>
                <a:gd name="T68" fmla="*/ 34 w 43"/>
                <a:gd name="T69" fmla="*/ 78 h 212"/>
                <a:gd name="T70" fmla="*/ 42 w 43"/>
                <a:gd name="T71" fmla="*/ 74 h 212"/>
                <a:gd name="T72" fmla="*/ 40 w 43"/>
                <a:gd name="T73" fmla="*/ 38 h 212"/>
                <a:gd name="T74" fmla="*/ 26 w 43"/>
                <a:gd name="T75" fmla="*/ 27 h 212"/>
                <a:gd name="T76" fmla="*/ 24 w 43"/>
                <a:gd name="T77" fmla="*/ 23 h 212"/>
                <a:gd name="T78" fmla="*/ 24 w 43"/>
                <a:gd name="T79" fmla="*/ 21 h 212"/>
                <a:gd name="T80" fmla="*/ 25 w 43"/>
                <a:gd name="T81" fmla="*/ 18 h 212"/>
                <a:gd name="T82" fmla="*/ 26 w 43"/>
                <a:gd name="T83" fmla="*/ 15 h 212"/>
                <a:gd name="T84" fmla="*/ 28 w 43"/>
                <a:gd name="T85" fmla="*/ 13 h 212"/>
                <a:gd name="T86" fmla="*/ 29 w 43"/>
                <a:gd name="T87" fmla="*/ 11 h 212"/>
                <a:gd name="T88" fmla="*/ 29 w 43"/>
                <a:gd name="T89" fmla="*/ 9 h 212"/>
                <a:gd name="T90" fmla="*/ 28 w 43"/>
                <a:gd name="T91" fmla="*/ 6 h 212"/>
                <a:gd name="T92" fmla="*/ 26 w 43"/>
                <a:gd name="T93" fmla="*/ 3 h 212"/>
                <a:gd name="T94" fmla="*/ 24 w 43"/>
                <a:gd name="T95" fmla="*/ 1 h 212"/>
                <a:gd name="T96" fmla="*/ 21 w 43"/>
                <a:gd name="T97" fmla="*/ 0 h 212"/>
                <a:gd name="T98" fmla="*/ 18 w 43"/>
                <a:gd name="T99" fmla="*/ 0 h 212"/>
                <a:gd name="T100" fmla="*/ 16 w 43"/>
                <a:gd name="T101" fmla="*/ 0 h 212"/>
                <a:gd name="T102" fmla="*/ 13 w 43"/>
                <a:gd name="T103" fmla="*/ 1 h 212"/>
                <a:gd name="T104" fmla="*/ 9 w 43"/>
                <a:gd name="T105" fmla="*/ 3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
                <a:gd name="T160" fmla="*/ 0 h 212"/>
                <a:gd name="T161" fmla="*/ 43 w 4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 h="212">
                  <a:moveTo>
                    <a:pt x="9" y="3"/>
                  </a:moveTo>
                  <a:lnTo>
                    <a:pt x="9" y="9"/>
                  </a:lnTo>
                  <a:lnTo>
                    <a:pt x="10" y="11"/>
                  </a:lnTo>
                  <a:lnTo>
                    <a:pt x="8" y="14"/>
                  </a:lnTo>
                  <a:lnTo>
                    <a:pt x="9" y="15"/>
                  </a:lnTo>
                  <a:lnTo>
                    <a:pt x="9" y="17"/>
                  </a:lnTo>
                  <a:lnTo>
                    <a:pt x="10" y="23"/>
                  </a:lnTo>
                  <a:lnTo>
                    <a:pt x="10" y="25"/>
                  </a:lnTo>
                  <a:lnTo>
                    <a:pt x="2" y="30"/>
                  </a:lnTo>
                  <a:lnTo>
                    <a:pt x="0" y="74"/>
                  </a:lnTo>
                  <a:lnTo>
                    <a:pt x="4" y="82"/>
                  </a:lnTo>
                  <a:lnTo>
                    <a:pt x="2" y="105"/>
                  </a:lnTo>
                  <a:lnTo>
                    <a:pt x="5" y="108"/>
                  </a:lnTo>
                  <a:lnTo>
                    <a:pt x="6" y="145"/>
                  </a:lnTo>
                  <a:lnTo>
                    <a:pt x="8" y="182"/>
                  </a:lnTo>
                  <a:lnTo>
                    <a:pt x="8" y="185"/>
                  </a:lnTo>
                  <a:lnTo>
                    <a:pt x="0" y="191"/>
                  </a:lnTo>
                  <a:lnTo>
                    <a:pt x="1" y="193"/>
                  </a:lnTo>
                  <a:lnTo>
                    <a:pt x="4" y="194"/>
                  </a:lnTo>
                  <a:lnTo>
                    <a:pt x="8" y="193"/>
                  </a:lnTo>
                  <a:lnTo>
                    <a:pt x="13" y="190"/>
                  </a:lnTo>
                  <a:lnTo>
                    <a:pt x="17" y="189"/>
                  </a:lnTo>
                  <a:lnTo>
                    <a:pt x="17" y="195"/>
                  </a:lnTo>
                  <a:lnTo>
                    <a:pt x="18" y="195"/>
                  </a:lnTo>
                  <a:lnTo>
                    <a:pt x="16" y="201"/>
                  </a:lnTo>
                  <a:lnTo>
                    <a:pt x="17" y="210"/>
                  </a:lnTo>
                  <a:lnTo>
                    <a:pt x="18" y="211"/>
                  </a:lnTo>
                  <a:lnTo>
                    <a:pt x="24" y="203"/>
                  </a:lnTo>
                  <a:lnTo>
                    <a:pt x="24" y="198"/>
                  </a:lnTo>
                  <a:lnTo>
                    <a:pt x="25" y="198"/>
                  </a:lnTo>
                  <a:lnTo>
                    <a:pt x="28" y="149"/>
                  </a:lnTo>
                  <a:lnTo>
                    <a:pt x="25" y="145"/>
                  </a:lnTo>
                  <a:lnTo>
                    <a:pt x="30" y="112"/>
                  </a:lnTo>
                  <a:lnTo>
                    <a:pt x="34" y="111"/>
                  </a:lnTo>
                  <a:lnTo>
                    <a:pt x="34" y="78"/>
                  </a:lnTo>
                  <a:lnTo>
                    <a:pt x="42" y="74"/>
                  </a:lnTo>
                  <a:lnTo>
                    <a:pt x="40" y="38"/>
                  </a:lnTo>
                  <a:lnTo>
                    <a:pt x="26" y="27"/>
                  </a:lnTo>
                  <a:lnTo>
                    <a:pt x="24" y="23"/>
                  </a:lnTo>
                  <a:lnTo>
                    <a:pt x="24" y="21"/>
                  </a:lnTo>
                  <a:lnTo>
                    <a:pt x="25" y="18"/>
                  </a:lnTo>
                  <a:lnTo>
                    <a:pt x="26" y="15"/>
                  </a:lnTo>
                  <a:lnTo>
                    <a:pt x="28" y="13"/>
                  </a:lnTo>
                  <a:lnTo>
                    <a:pt x="29" y="11"/>
                  </a:lnTo>
                  <a:lnTo>
                    <a:pt x="29" y="9"/>
                  </a:lnTo>
                  <a:lnTo>
                    <a:pt x="28" y="6"/>
                  </a:lnTo>
                  <a:lnTo>
                    <a:pt x="26" y="3"/>
                  </a:lnTo>
                  <a:lnTo>
                    <a:pt x="24" y="1"/>
                  </a:lnTo>
                  <a:lnTo>
                    <a:pt x="21" y="0"/>
                  </a:lnTo>
                  <a:lnTo>
                    <a:pt x="18" y="0"/>
                  </a:lnTo>
                  <a:lnTo>
                    <a:pt x="16" y="0"/>
                  </a:lnTo>
                  <a:lnTo>
                    <a:pt x="13" y="1"/>
                  </a:lnTo>
                  <a:lnTo>
                    <a:pt x="9" y="3"/>
                  </a:lnTo>
                </a:path>
              </a:pathLst>
            </a:custGeom>
            <a:solidFill>
              <a:srgbClr val="3333CC"/>
            </a:solidFill>
            <a:ln w="9525" cap="rnd">
              <a:noFill/>
              <a:round/>
              <a:headEnd/>
              <a:tailEnd/>
            </a:ln>
          </p:spPr>
          <p:txBody>
            <a:bodyPr/>
            <a:lstStyle/>
            <a:p>
              <a:endParaRPr lang="en-US"/>
            </a:p>
          </p:txBody>
        </p:sp>
        <p:sp>
          <p:nvSpPr>
            <p:cNvPr id="1053" name="Freeform 1043"/>
            <p:cNvSpPr>
              <a:spLocks/>
            </p:cNvSpPr>
            <p:nvPr/>
          </p:nvSpPr>
          <p:spPr bwMode="auto">
            <a:xfrm>
              <a:off x="2657" y="954"/>
              <a:ext cx="59" cy="211"/>
            </a:xfrm>
            <a:custGeom>
              <a:avLst/>
              <a:gdLst>
                <a:gd name="T0" fmla="*/ 36 w 59"/>
                <a:gd name="T1" fmla="*/ 2 h 211"/>
                <a:gd name="T2" fmla="*/ 48 w 59"/>
                <a:gd name="T3" fmla="*/ 0 h 211"/>
                <a:gd name="T4" fmla="*/ 52 w 59"/>
                <a:gd name="T5" fmla="*/ 5 h 211"/>
                <a:gd name="T6" fmla="*/ 54 w 59"/>
                <a:gd name="T7" fmla="*/ 3 h 211"/>
                <a:gd name="T8" fmla="*/ 56 w 59"/>
                <a:gd name="T9" fmla="*/ 13 h 211"/>
                <a:gd name="T10" fmla="*/ 50 w 59"/>
                <a:gd name="T11" fmla="*/ 18 h 211"/>
                <a:gd name="T12" fmla="*/ 49 w 59"/>
                <a:gd name="T13" fmla="*/ 22 h 211"/>
                <a:gd name="T14" fmla="*/ 48 w 59"/>
                <a:gd name="T15" fmla="*/ 23 h 211"/>
                <a:gd name="T16" fmla="*/ 48 w 59"/>
                <a:gd name="T17" fmla="*/ 28 h 211"/>
                <a:gd name="T18" fmla="*/ 42 w 59"/>
                <a:gd name="T19" fmla="*/ 28 h 211"/>
                <a:gd name="T20" fmla="*/ 42 w 59"/>
                <a:gd name="T21" fmla="*/ 31 h 211"/>
                <a:gd name="T22" fmla="*/ 50 w 59"/>
                <a:gd name="T23" fmla="*/ 38 h 211"/>
                <a:gd name="T24" fmla="*/ 56 w 59"/>
                <a:gd name="T25" fmla="*/ 67 h 211"/>
                <a:gd name="T26" fmla="*/ 52 w 59"/>
                <a:gd name="T27" fmla="*/ 75 h 211"/>
                <a:gd name="T28" fmla="*/ 52 w 59"/>
                <a:gd name="T29" fmla="*/ 130 h 211"/>
                <a:gd name="T30" fmla="*/ 45 w 59"/>
                <a:gd name="T31" fmla="*/ 132 h 211"/>
                <a:gd name="T32" fmla="*/ 44 w 59"/>
                <a:gd name="T33" fmla="*/ 142 h 211"/>
                <a:gd name="T34" fmla="*/ 41 w 59"/>
                <a:gd name="T35" fmla="*/ 165 h 211"/>
                <a:gd name="T36" fmla="*/ 41 w 59"/>
                <a:gd name="T37" fmla="*/ 177 h 211"/>
                <a:gd name="T38" fmla="*/ 52 w 59"/>
                <a:gd name="T39" fmla="*/ 185 h 211"/>
                <a:gd name="T40" fmla="*/ 58 w 59"/>
                <a:gd name="T41" fmla="*/ 189 h 211"/>
                <a:gd name="T42" fmla="*/ 58 w 59"/>
                <a:gd name="T43" fmla="*/ 192 h 211"/>
                <a:gd name="T44" fmla="*/ 44 w 59"/>
                <a:gd name="T45" fmla="*/ 188 h 211"/>
                <a:gd name="T46" fmla="*/ 41 w 59"/>
                <a:gd name="T47" fmla="*/ 185 h 211"/>
                <a:gd name="T48" fmla="*/ 40 w 59"/>
                <a:gd name="T49" fmla="*/ 188 h 211"/>
                <a:gd name="T50" fmla="*/ 38 w 59"/>
                <a:gd name="T51" fmla="*/ 188 h 211"/>
                <a:gd name="T52" fmla="*/ 37 w 59"/>
                <a:gd name="T53" fmla="*/ 179 h 211"/>
                <a:gd name="T54" fmla="*/ 36 w 59"/>
                <a:gd name="T55" fmla="*/ 139 h 211"/>
                <a:gd name="T56" fmla="*/ 33 w 59"/>
                <a:gd name="T57" fmla="*/ 139 h 211"/>
                <a:gd name="T58" fmla="*/ 24 w 59"/>
                <a:gd name="T59" fmla="*/ 175 h 211"/>
                <a:gd name="T60" fmla="*/ 24 w 59"/>
                <a:gd name="T61" fmla="*/ 197 h 211"/>
                <a:gd name="T62" fmla="*/ 20 w 59"/>
                <a:gd name="T63" fmla="*/ 208 h 211"/>
                <a:gd name="T64" fmla="*/ 18 w 59"/>
                <a:gd name="T65" fmla="*/ 210 h 211"/>
                <a:gd name="T66" fmla="*/ 16 w 59"/>
                <a:gd name="T67" fmla="*/ 204 h 211"/>
                <a:gd name="T68" fmla="*/ 18 w 59"/>
                <a:gd name="T69" fmla="*/ 197 h 211"/>
                <a:gd name="T70" fmla="*/ 20 w 59"/>
                <a:gd name="T71" fmla="*/ 184 h 211"/>
                <a:gd name="T72" fmla="*/ 21 w 59"/>
                <a:gd name="T73" fmla="*/ 134 h 211"/>
                <a:gd name="T74" fmla="*/ 24 w 59"/>
                <a:gd name="T75" fmla="*/ 84 h 211"/>
                <a:gd name="T76" fmla="*/ 18 w 59"/>
                <a:gd name="T77" fmla="*/ 80 h 211"/>
                <a:gd name="T78" fmla="*/ 18 w 59"/>
                <a:gd name="T79" fmla="*/ 72 h 211"/>
                <a:gd name="T80" fmla="*/ 18 w 59"/>
                <a:gd name="T81" fmla="*/ 60 h 211"/>
                <a:gd name="T82" fmla="*/ 12 w 59"/>
                <a:gd name="T83" fmla="*/ 63 h 211"/>
                <a:gd name="T84" fmla="*/ 18 w 59"/>
                <a:gd name="T85" fmla="*/ 71 h 211"/>
                <a:gd name="T86" fmla="*/ 18 w 59"/>
                <a:gd name="T87" fmla="*/ 79 h 211"/>
                <a:gd name="T88" fmla="*/ 12 w 59"/>
                <a:gd name="T89" fmla="*/ 73 h 211"/>
                <a:gd name="T90" fmla="*/ 9 w 59"/>
                <a:gd name="T91" fmla="*/ 68 h 211"/>
                <a:gd name="T92" fmla="*/ 5 w 59"/>
                <a:gd name="T93" fmla="*/ 69 h 211"/>
                <a:gd name="T94" fmla="*/ 0 w 59"/>
                <a:gd name="T95" fmla="*/ 63 h 211"/>
                <a:gd name="T96" fmla="*/ 0 w 59"/>
                <a:gd name="T97" fmla="*/ 60 h 211"/>
                <a:gd name="T98" fmla="*/ 2 w 59"/>
                <a:gd name="T99" fmla="*/ 57 h 211"/>
                <a:gd name="T100" fmla="*/ 10 w 59"/>
                <a:gd name="T101" fmla="*/ 48 h 211"/>
                <a:gd name="T102" fmla="*/ 18 w 59"/>
                <a:gd name="T103" fmla="*/ 40 h 211"/>
                <a:gd name="T104" fmla="*/ 28 w 59"/>
                <a:gd name="T105" fmla="*/ 31 h 211"/>
                <a:gd name="T106" fmla="*/ 36 w 59"/>
                <a:gd name="T107" fmla="*/ 28 h 211"/>
                <a:gd name="T108" fmla="*/ 36 w 59"/>
                <a:gd name="T109" fmla="*/ 22 h 211"/>
                <a:gd name="T110" fmla="*/ 33 w 59"/>
                <a:gd name="T111" fmla="*/ 18 h 211"/>
                <a:gd name="T112" fmla="*/ 33 w 59"/>
                <a:gd name="T113" fmla="*/ 10 h 211"/>
                <a:gd name="T114" fmla="*/ 30 w 59"/>
                <a:gd name="T115" fmla="*/ 9 h 211"/>
                <a:gd name="T116" fmla="*/ 36 w 59"/>
                <a:gd name="T117" fmla="*/ 2 h 2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
                <a:gd name="T178" fmla="*/ 0 h 211"/>
                <a:gd name="T179" fmla="*/ 59 w 59"/>
                <a:gd name="T180" fmla="*/ 211 h 2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 h="211">
                  <a:moveTo>
                    <a:pt x="36" y="2"/>
                  </a:moveTo>
                  <a:lnTo>
                    <a:pt x="48" y="0"/>
                  </a:lnTo>
                  <a:lnTo>
                    <a:pt x="52" y="5"/>
                  </a:lnTo>
                  <a:lnTo>
                    <a:pt x="54" y="3"/>
                  </a:lnTo>
                  <a:lnTo>
                    <a:pt x="56" y="13"/>
                  </a:lnTo>
                  <a:lnTo>
                    <a:pt x="50" y="18"/>
                  </a:lnTo>
                  <a:lnTo>
                    <a:pt x="49" y="22"/>
                  </a:lnTo>
                  <a:lnTo>
                    <a:pt x="48" y="23"/>
                  </a:lnTo>
                  <a:lnTo>
                    <a:pt x="48" y="28"/>
                  </a:lnTo>
                  <a:lnTo>
                    <a:pt x="42" y="28"/>
                  </a:lnTo>
                  <a:lnTo>
                    <a:pt x="42" y="31"/>
                  </a:lnTo>
                  <a:lnTo>
                    <a:pt x="50" y="38"/>
                  </a:lnTo>
                  <a:lnTo>
                    <a:pt x="56" y="67"/>
                  </a:lnTo>
                  <a:lnTo>
                    <a:pt x="52" y="75"/>
                  </a:lnTo>
                  <a:lnTo>
                    <a:pt x="52" y="130"/>
                  </a:lnTo>
                  <a:lnTo>
                    <a:pt x="45" y="132"/>
                  </a:lnTo>
                  <a:lnTo>
                    <a:pt x="44" y="142"/>
                  </a:lnTo>
                  <a:lnTo>
                    <a:pt x="41" y="165"/>
                  </a:lnTo>
                  <a:lnTo>
                    <a:pt x="41" y="177"/>
                  </a:lnTo>
                  <a:lnTo>
                    <a:pt x="52" y="185"/>
                  </a:lnTo>
                  <a:lnTo>
                    <a:pt x="58" y="189"/>
                  </a:lnTo>
                  <a:lnTo>
                    <a:pt x="58" y="192"/>
                  </a:lnTo>
                  <a:lnTo>
                    <a:pt x="44" y="188"/>
                  </a:lnTo>
                  <a:lnTo>
                    <a:pt x="41" y="185"/>
                  </a:lnTo>
                  <a:lnTo>
                    <a:pt x="40" y="188"/>
                  </a:lnTo>
                  <a:lnTo>
                    <a:pt x="38" y="188"/>
                  </a:lnTo>
                  <a:lnTo>
                    <a:pt x="37" y="179"/>
                  </a:lnTo>
                  <a:lnTo>
                    <a:pt x="36" y="139"/>
                  </a:lnTo>
                  <a:lnTo>
                    <a:pt x="33" y="139"/>
                  </a:lnTo>
                  <a:lnTo>
                    <a:pt x="24" y="175"/>
                  </a:lnTo>
                  <a:lnTo>
                    <a:pt x="24" y="197"/>
                  </a:lnTo>
                  <a:lnTo>
                    <a:pt x="20" y="208"/>
                  </a:lnTo>
                  <a:lnTo>
                    <a:pt x="18" y="210"/>
                  </a:lnTo>
                  <a:lnTo>
                    <a:pt x="16" y="204"/>
                  </a:lnTo>
                  <a:lnTo>
                    <a:pt x="18" y="197"/>
                  </a:lnTo>
                  <a:lnTo>
                    <a:pt x="20" y="184"/>
                  </a:lnTo>
                  <a:lnTo>
                    <a:pt x="21" y="134"/>
                  </a:lnTo>
                  <a:lnTo>
                    <a:pt x="24" y="84"/>
                  </a:lnTo>
                  <a:lnTo>
                    <a:pt x="18" y="80"/>
                  </a:lnTo>
                  <a:lnTo>
                    <a:pt x="18" y="72"/>
                  </a:lnTo>
                  <a:lnTo>
                    <a:pt x="18" y="60"/>
                  </a:lnTo>
                  <a:lnTo>
                    <a:pt x="12" y="63"/>
                  </a:lnTo>
                  <a:lnTo>
                    <a:pt x="18" y="71"/>
                  </a:lnTo>
                  <a:lnTo>
                    <a:pt x="18" y="79"/>
                  </a:lnTo>
                  <a:lnTo>
                    <a:pt x="12" y="73"/>
                  </a:lnTo>
                  <a:lnTo>
                    <a:pt x="9" y="68"/>
                  </a:lnTo>
                  <a:lnTo>
                    <a:pt x="5" y="69"/>
                  </a:lnTo>
                  <a:lnTo>
                    <a:pt x="0" y="63"/>
                  </a:lnTo>
                  <a:lnTo>
                    <a:pt x="0" y="60"/>
                  </a:lnTo>
                  <a:lnTo>
                    <a:pt x="2" y="57"/>
                  </a:lnTo>
                  <a:lnTo>
                    <a:pt x="10" y="48"/>
                  </a:lnTo>
                  <a:lnTo>
                    <a:pt x="18" y="40"/>
                  </a:lnTo>
                  <a:lnTo>
                    <a:pt x="28" y="31"/>
                  </a:lnTo>
                  <a:lnTo>
                    <a:pt x="36" y="28"/>
                  </a:lnTo>
                  <a:lnTo>
                    <a:pt x="36" y="22"/>
                  </a:lnTo>
                  <a:lnTo>
                    <a:pt x="33" y="18"/>
                  </a:lnTo>
                  <a:lnTo>
                    <a:pt x="33" y="10"/>
                  </a:lnTo>
                  <a:lnTo>
                    <a:pt x="30" y="9"/>
                  </a:lnTo>
                  <a:lnTo>
                    <a:pt x="36" y="2"/>
                  </a:lnTo>
                </a:path>
              </a:pathLst>
            </a:custGeom>
            <a:solidFill>
              <a:srgbClr val="3333CC"/>
            </a:solidFill>
            <a:ln w="9525" cap="rnd">
              <a:noFill/>
              <a:round/>
              <a:headEnd/>
              <a:tailEnd/>
            </a:ln>
          </p:spPr>
          <p:txBody>
            <a:bodyPr/>
            <a:lstStyle/>
            <a:p>
              <a:endParaRPr lang="en-US"/>
            </a:p>
          </p:txBody>
        </p:sp>
        <p:sp>
          <p:nvSpPr>
            <p:cNvPr id="1054" name="Freeform 1044"/>
            <p:cNvSpPr>
              <a:spLocks/>
            </p:cNvSpPr>
            <p:nvPr/>
          </p:nvSpPr>
          <p:spPr bwMode="auto">
            <a:xfrm>
              <a:off x="2714" y="955"/>
              <a:ext cx="40" cy="202"/>
            </a:xfrm>
            <a:custGeom>
              <a:avLst/>
              <a:gdLst>
                <a:gd name="T0" fmla="*/ 9 w 40"/>
                <a:gd name="T1" fmla="*/ 3 h 202"/>
                <a:gd name="T2" fmla="*/ 9 w 40"/>
                <a:gd name="T3" fmla="*/ 9 h 202"/>
                <a:gd name="T4" fmla="*/ 10 w 40"/>
                <a:gd name="T5" fmla="*/ 10 h 202"/>
                <a:gd name="T6" fmla="*/ 7 w 40"/>
                <a:gd name="T7" fmla="*/ 13 h 202"/>
                <a:gd name="T8" fmla="*/ 9 w 40"/>
                <a:gd name="T9" fmla="*/ 14 h 202"/>
                <a:gd name="T10" fmla="*/ 9 w 40"/>
                <a:gd name="T11" fmla="*/ 15 h 202"/>
                <a:gd name="T12" fmla="*/ 10 w 40"/>
                <a:gd name="T13" fmla="*/ 22 h 202"/>
                <a:gd name="T14" fmla="*/ 10 w 40"/>
                <a:gd name="T15" fmla="*/ 23 h 202"/>
                <a:gd name="T16" fmla="*/ 2 w 40"/>
                <a:gd name="T17" fmla="*/ 29 h 202"/>
                <a:gd name="T18" fmla="*/ 0 w 40"/>
                <a:gd name="T19" fmla="*/ 69 h 202"/>
                <a:gd name="T20" fmla="*/ 3 w 40"/>
                <a:gd name="T21" fmla="*/ 77 h 202"/>
                <a:gd name="T22" fmla="*/ 2 w 40"/>
                <a:gd name="T23" fmla="*/ 100 h 202"/>
                <a:gd name="T24" fmla="*/ 5 w 40"/>
                <a:gd name="T25" fmla="*/ 102 h 202"/>
                <a:gd name="T26" fmla="*/ 6 w 40"/>
                <a:gd name="T27" fmla="*/ 138 h 202"/>
                <a:gd name="T28" fmla="*/ 7 w 40"/>
                <a:gd name="T29" fmla="*/ 174 h 202"/>
                <a:gd name="T30" fmla="*/ 7 w 40"/>
                <a:gd name="T31" fmla="*/ 176 h 202"/>
                <a:gd name="T32" fmla="*/ 1 w 40"/>
                <a:gd name="T33" fmla="*/ 183 h 202"/>
                <a:gd name="T34" fmla="*/ 1 w 40"/>
                <a:gd name="T35" fmla="*/ 184 h 202"/>
                <a:gd name="T36" fmla="*/ 3 w 40"/>
                <a:gd name="T37" fmla="*/ 185 h 202"/>
                <a:gd name="T38" fmla="*/ 7 w 40"/>
                <a:gd name="T39" fmla="*/ 184 h 202"/>
                <a:gd name="T40" fmla="*/ 11 w 40"/>
                <a:gd name="T41" fmla="*/ 181 h 202"/>
                <a:gd name="T42" fmla="*/ 15 w 40"/>
                <a:gd name="T43" fmla="*/ 180 h 202"/>
                <a:gd name="T44" fmla="*/ 15 w 40"/>
                <a:gd name="T45" fmla="*/ 185 h 202"/>
                <a:gd name="T46" fmla="*/ 17 w 40"/>
                <a:gd name="T47" fmla="*/ 187 h 202"/>
                <a:gd name="T48" fmla="*/ 14 w 40"/>
                <a:gd name="T49" fmla="*/ 191 h 202"/>
                <a:gd name="T50" fmla="*/ 15 w 40"/>
                <a:gd name="T51" fmla="*/ 200 h 202"/>
                <a:gd name="T52" fmla="*/ 18 w 40"/>
                <a:gd name="T53" fmla="*/ 201 h 202"/>
                <a:gd name="T54" fmla="*/ 22 w 40"/>
                <a:gd name="T55" fmla="*/ 193 h 202"/>
                <a:gd name="T56" fmla="*/ 22 w 40"/>
                <a:gd name="T57" fmla="*/ 188 h 202"/>
                <a:gd name="T58" fmla="*/ 23 w 40"/>
                <a:gd name="T59" fmla="*/ 188 h 202"/>
                <a:gd name="T60" fmla="*/ 26 w 40"/>
                <a:gd name="T61" fmla="*/ 142 h 202"/>
                <a:gd name="T62" fmla="*/ 23 w 40"/>
                <a:gd name="T63" fmla="*/ 138 h 202"/>
                <a:gd name="T64" fmla="*/ 29 w 40"/>
                <a:gd name="T65" fmla="*/ 108 h 202"/>
                <a:gd name="T66" fmla="*/ 31 w 40"/>
                <a:gd name="T67" fmla="*/ 106 h 202"/>
                <a:gd name="T68" fmla="*/ 33 w 40"/>
                <a:gd name="T69" fmla="*/ 73 h 202"/>
                <a:gd name="T70" fmla="*/ 39 w 40"/>
                <a:gd name="T71" fmla="*/ 69 h 202"/>
                <a:gd name="T72" fmla="*/ 37 w 40"/>
                <a:gd name="T73" fmla="*/ 35 h 202"/>
                <a:gd name="T74" fmla="*/ 26 w 40"/>
                <a:gd name="T75" fmla="*/ 26 h 202"/>
                <a:gd name="T76" fmla="*/ 22 w 40"/>
                <a:gd name="T77" fmla="*/ 22 h 202"/>
                <a:gd name="T78" fmla="*/ 22 w 40"/>
                <a:gd name="T79" fmla="*/ 19 h 202"/>
                <a:gd name="T80" fmla="*/ 23 w 40"/>
                <a:gd name="T81" fmla="*/ 17 h 202"/>
                <a:gd name="T82" fmla="*/ 25 w 40"/>
                <a:gd name="T83" fmla="*/ 14 h 202"/>
                <a:gd name="T84" fmla="*/ 26 w 40"/>
                <a:gd name="T85" fmla="*/ 13 h 202"/>
                <a:gd name="T86" fmla="*/ 27 w 40"/>
                <a:gd name="T87" fmla="*/ 11 h 202"/>
                <a:gd name="T88" fmla="*/ 27 w 40"/>
                <a:gd name="T89" fmla="*/ 9 h 202"/>
                <a:gd name="T90" fmla="*/ 26 w 40"/>
                <a:gd name="T91" fmla="*/ 6 h 202"/>
                <a:gd name="T92" fmla="*/ 25 w 40"/>
                <a:gd name="T93" fmla="*/ 2 h 202"/>
                <a:gd name="T94" fmla="*/ 22 w 40"/>
                <a:gd name="T95" fmla="*/ 1 h 202"/>
                <a:gd name="T96" fmla="*/ 19 w 40"/>
                <a:gd name="T97" fmla="*/ 0 h 202"/>
                <a:gd name="T98" fmla="*/ 17 w 40"/>
                <a:gd name="T99" fmla="*/ 0 h 202"/>
                <a:gd name="T100" fmla="*/ 14 w 40"/>
                <a:gd name="T101" fmla="*/ 0 h 202"/>
                <a:gd name="T102" fmla="*/ 11 w 40"/>
                <a:gd name="T103" fmla="*/ 1 h 202"/>
                <a:gd name="T104" fmla="*/ 9 w 40"/>
                <a:gd name="T105" fmla="*/ 3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
                <a:gd name="T160" fmla="*/ 0 h 202"/>
                <a:gd name="T161" fmla="*/ 40 w 40"/>
                <a:gd name="T162" fmla="*/ 202 h 2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 h="202">
                  <a:moveTo>
                    <a:pt x="9" y="3"/>
                  </a:moveTo>
                  <a:lnTo>
                    <a:pt x="9" y="9"/>
                  </a:lnTo>
                  <a:lnTo>
                    <a:pt x="10" y="10"/>
                  </a:lnTo>
                  <a:lnTo>
                    <a:pt x="7" y="13"/>
                  </a:lnTo>
                  <a:lnTo>
                    <a:pt x="9" y="14"/>
                  </a:lnTo>
                  <a:lnTo>
                    <a:pt x="9" y="15"/>
                  </a:lnTo>
                  <a:lnTo>
                    <a:pt x="10" y="22"/>
                  </a:lnTo>
                  <a:lnTo>
                    <a:pt x="10" y="23"/>
                  </a:lnTo>
                  <a:lnTo>
                    <a:pt x="2" y="29"/>
                  </a:lnTo>
                  <a:lnTo>
                    <a:pt x="0" y="69"/>
                  </a:lnTo>
                  <a:lnTo>
                    <a:pt x="3" y="77"/>
                  </a:lnTo>
                  <a:lnTo>
                    <a:pt x="2" y="100"/>
                  </a:lnTo>
                  <a:lnTo>
                    <a:pt x="5" y="102"/>
                  </a:lnTo>
                  <a:lnTo>
                    <a:pt x="6" y="138"/>
                  </a:lnTo>
                  <a:lnTo>
                    <a:pt x="7" y="174"/>
                  </a:lnTo>
                  <a:lnTo>
                    <a:pt x="7" y="176"/>
                  </a:lnTo>
                  <a:lnTo>
                    <a:pt x="1" y="183"/>
                  </a:lnTo>
                  <a:lnTo>
                    <a:pt x="1" y="184"/>
                  </a:lnTo>
                  <a:lnTo>
                    <a:pt x="3" y="185"/>
                  </a:lnTo>
                  <a:lnTo>
                    <a:pt x="7" y="184"/>
                  </a:lnTo>
                  <a:lnTo>
                    <a:pt x="11" y="181"/>
                  </a:lnTo>
                  <a:lnTo>
                    <a:pt x="15" y="180"/>
                  </a:lnTo>
                  <a:lnTo>
                    <a:pt x="15" y="185"/>
                  </a:lnTo>
                  <a:lnTo>
                    <a:pt x="17" y="187"/>
                  </a:lnTo>
                  <a:lnTo>
                    <a:pt x="14" y="191"/>
                  </a:lnTo>
                  <a:lnTo>
                    <a:pt x="15" y="200"/>
                  </a:lnTo>
                  <a:lnTo>
                    <a:pt x="18" y="201"/>
                  </a:lnTo>
                  <a:lnTo>
                    <a:pt x="22" y="193"/>
                  </a:lnTo>
                  <a:lnTo>
                    <a:pt x="22" y="188"/>
                  </a:lnTo>
                  <a:lnTo>
                    <a:pt x="23" y="188"/>
                  </a:lnTo>
                  <a:lnTo>
                    <a:pt x="26" y="142"/>
                  </a:lnTo>
                  <a:lnTo>
                    <a:pt x="23" y="138"/>
                  </a:lnTo>
                  <a:lnTo>
                    <a:pt x="29" y="108"/>
                  </a:lnTo>
                  <a:lnTo>
                    <a:pt x="31" y="106"/>
                  </a:lnTo>
                  <a:lnTo>
                    <a:pt x="33" y="73"/>
                  </a:lnTo>
                  <a:lnTo>
                    <a:pt x="39" y="69"/>
                  </a:lnTo>
                  <a:lnTo>
                    <a:pt x="37" y="35"/>
                  </a:lnTo>
                  <a:lnTo>
                    <a:pt x="26" y="26"/>
                  </a:lnTo>
                  <a:lnTo>
                    <a:pt x="22" y="22"/>
                  </a:lnTo>
                  <a:lnTo>
                    <a:pt x="22" y="19"/>
                  </a:lnTo>
                  <a:lnTo>
                    <a:pt x="23" y="17"/>
                  </a:lnTo>
                  <a:lnTo>
                    <a:pt x="25" y="14"/>
                  </a:lnTo>
                  <a:lnTo>
                    <a:pt x="26" y="13"/>
                  </a:lnTo>
                  <a:lnTo>
                    <a:pt x="27" y="11"/>
                  </a:lnTo>
                  <a:lnTo>
                    <a:pt x="27" y="9"/>
                  </a:lnTo>
                  <a:lnTo>
                    <a:pt x="26" y="6"/>
                  </a:lnTo>
                  <a:lnTo>
                    <a:pt x="25" y="2"/>
                  </a:lnTo>
                  <a:lnTo>
                    <a:pt x="22" y="1"/>
                  </a:lnTo>
                  <a:lnTo>
                    <a:pt x="19" y="0"/>
                  </a:lnTo>
                  <a:lnTo>
                    <a:pt x="17" y="0"/>
                  </a:lnTo>
                  <a:lnTo>
                    <a:pt x="14" y="0"/>
                  </a:lnTo>
                  <a:lnTo>
                    <a:pt x="11" y="1"/>
                  </a:lnTo>
                  <a:lnTo>
                    <a:pt x="9" y="3"/>
                  </a:lnTo>
                </a:path>
              </a:pathLst>
            </a:custGeom>
            <a:solidFill>
              <a:srgbClr val="3333CC"/>
            </a:solidFill>
            <a:ln w="9525" cap="rnd">
              <a:noFill/>
              <a:round/>
              <a:headEnd/>
              <a:tailEnd/>
            </a:ln>
          </p:spPr>
          <p:txBody>
            <a:bodyPr/>
            <a:lstStyle/>
            <a:p>
              <a:endParaRPr lang="en-US"/>
            </a:p>
          </p:txBody>
        </p:sp>
        <p:sp>
          <p:nvSpPr>
            <p:cNvPr id="1055" name="Freeform 1045"/>
            <p:cNvSpPr>
              <a:spLocks/>
            </p:cNvSpPr>
            <p:nvPr/>
          </p:nvSpPr>
          <p:spPr bwMode="auto">
            <a:xfrm>
              <a:off x="2573" y="956"/>
              <a:ext cx="20" cy="128"/>
            </a:xfrm>
            <a:custGeom>
              <a:avLst/>
              <a:gdLst>
                <a:gd name="T0" fmla="*/ 6 w 20"/>
                <a:gd name="T1" fmla="*/ 1 h 128"/>
                <a:gd name="T2" fmla="*/ 9 w 20"/>
                <a:gd name="T3" fmla="*/ 0 h 128"/>
                <a:gd name="T4" fmla="*/ 13 w 20"/>
                <a:gd name="T5" fmla="*/ 0 h 128"/>
                <a:gd name="T6" fmla="*/ 17 w 20"/>
                <a:gd name="T7" fmla="*/ 0 h 128"/>
                <a:gd name="T8" fmla="*/ 17 w 20"/>
                <a:gd name="T9" fmla="*/ 5 h 128"/>
                <a:gd name="T10" fmla="*/ 17 w 20"/>
                <a:gd name="T11" fmla="*/ 7 h 128"/>
                <a:gd name="T12" fmla="*/ 16 w 20"/>
                <a:gd name="T13" fmla="*/ 13 h 128"/>
                <a:gd name="T14" fmla="*/ 14 w 20"/>
                <a:gd name="T15" fmla="*/ 13 h 128"/>
                <a:gd name="T16" fmla="*/ 17 w 20"/>
                <a:gd name="T17" fmla="*/ 18 h 128"/>
                <a:gd name="T18" fmla="*/ 19 w 20"/>
                <a:gd name="T19" fmla="*/ 26 h 128"/>
                <a:gd name="T20" fmla="*/ 19 w 20"/>
                <a:gd name="T21" fmla="*/ 34 h 128"/>
                <a:gd name="T22" fmla="*/ 17 w 20"/>
                <a:gd name="T23" fmla="*/ 43 h 128"/>
                <a:gd name="T24" fmla="*/ 17 w 20"/>
                <a:gd name="T25" fmla="*/ 52 h 128"/>
                <a:gd name="T26" fmla="*/ 14 w 20"/>
                <a:gd name="T27" fmla="*/ 53 h 128"/>
                <a:gd name="T28" fmla="*/ 14 w 20"/>
                <a:gd name="T29" fmla="*/ 55 h 128"/>
                <a:gd name="T30" fmla="*/ 13 w 20"/>
                <a:gd name="T31" fmla="*/ 56 h 128"/>
                <a:gd name="T32" fmla="*/ 13 w 20"/>
                <a:gd name="T33" fmla="*/ 67 h 128"/>
                <a:gd name="T34" fmla="*/ 12 w 20"/>
                <a:gd name="T35" fmla="*/ 68 h 128"/>
                <a:gd name="T36" fmla="*/ 12 w 20"/>
                <a:gd name="T37" fmla="*/ 86 h 128"/>
                <a:gd name="T38" fmla="*/ 12 w 20"/>
                <a:gd name="T39" fmla="*/ 97 h 128"/>
                <a:gd name="T40" fmla="*/ 13 w 20"/>
                <a:gd name="T41" fmla="*/ 109 h 128"/>
                <a:gd name="T42" fmla="*/ 14 w 20"/>
                <a:gd name="T43" fmla="*/ 125 h 128"/>
                <a:gd name="T44" fmla="*/ 12 w 20"/>
                <a:gd name="T45" fmla="*/ 126 h 128"/>
                <a:gd name="T46" fmla="*/ 12 w 20"/>
                <a:gd name="T47" fmla="*/ 127 h 128"/>
                <a:gd name="T48" fmla="*/ 9 w 20"/>
                <a:gd name="T49" fmla="*/ 127 h 128"/>
                <a:gd name="T50" fmla="*/ 8 w 20"/>
                <a:gd name="T51" fmla="*/ 127 h 128"/>
                <a:gd name="T52" fmla="*/ 8 w 20"/>
                <a:gd name="T53" fmla="*/ 127 h 128"/>
                <a:gd name="T54" fmla="*/ 6 w 20"/>
                <a:gd name="T55" fmla="*/ 127 h 128"/>
                <a:gd name="T56" fmla="*/ 1 w 20"/>
                <a:gd name="T57" fmla="*/ 127 h 128"/>
                <a:gd name="T58" fmla="*/ 1 w 20"/>
                <a:gd name="T59" fmla="*/ 126 h 128"/>
                <a:gd name="T60" fmla="*/ 4 w 20"/>
                <a:gd name="T61" fmla="*/ 123 h 128"/>
                <a:gd name="T62" fmla="*/ 4 w 20"/>
                <a:gd name="T63" fmla="*/ 121 h 128"/>
                <a:gd name="T64" fmla="*/ 1 w 20"/>
                <a:gd name="T65" fmla="*/ 119 h 128"/>
                <a:gd name="T66" fmla="*/ 1 w 20"/>
                <a:gd name="T67" fmla="*/ 119 h 128"/>
                <a:gd name="T68" fmla="*/ 3 w 20"/>
                <a:gd name="T69" fmla="*/ 117 h 128"/>
                <a:gd name="T70" fmla="*/ 3 w 20"/>
                <a:gd name="T71" fmla="*/ 98 h 128"/>
                <a:gd name="T72" fmla="*/ 3 w 20"/>
                <a:gd name="T73" fmla="*/ 82 h 128"/>
                <a:gd name="T74" fmla="*/ 3 w 20"/>
                <a:gd name="T75" fmla="*/ 67 h 128"/>
                <a:gd name="T76" fmla="*/ 3 w 20"/>
                <a:gd name="T77" fmla="*/ 56 h 128"/>
                <a:gd name="T78" fmla="*/ 3 w 20"/>
                <a:gd name="T79" fmla="*/ 55 h 128"/>
                <a:gd name="T80" fmla="*/ 3 w 20"/>
                <a:gd name="T81" fmla="*/ 40 h 128"/>
                <a:gd name="T82" fmla="*/ 0 w 20"/>
                <a:gd name="T83" fmla="*/ 39 h 128"/>
                <a:gd name="T84" fmla="*/ 0 w 20"/>
                <a:gd name="T85" fmla="*/ 38 h 128"/>
                <a:gd name="T86" fmla="*/ 6 w 20"/>
                <a:gd name="T87" fmla="*/ 21 h 128"/>
                <a:gd name="T88" fmla="*/ 9 w 20"/>
                <a:gd name="T89" fmla="*/ 18 h 128"/>
                <a:gd name="T90" fmla="*/ 9 w 20"/>
                <a:gd name="T91" fmla="*/ 17 h 128"/>
                <a:gd name="T92" fmla="*/ 7 w 20"/>
                <a:gd name="T93" fmla="*/ 15 h 128"/>
                <a:gd name="T94" fmla="*/ 7 w 20"/>
                <a:gd name="T95" fmla="*/ 14 h 128"/>
                <a:gd name="T96" fmla="*/ 6 w 20"/>
                <a:gd name="T97" fmla="*/ 14 h 128"/>
                <a:gd name="T98" fmla="*/ 6 w 20"/>
                <a:gd name="T99" fmla="*/ 13 h 128"/>
                <a:gd name="T100" fmla="*/ 6 w 20"/>
                <a:gd name="T101" fmla="*/ 11 h 128"/>
                <a:gd name="T102" fmla="*/ 7 w 20"/>
                <a:gd name="T103" fmla="*/ 7 h 128"/>
                <a:gd name="T104" fmla="*/ 6 w 20"/>
                <a:gd name="T105" fmla="*/ 7 h 128"/>
                <a:gd name="T106" fmla="*/ 7 w 20"/>
                <a:gd name="T107" fmla="*/ 5 h 128"/>
                <a:gd name="T108" fmla="*/ 6 w 20"/>
                <a:gd name="T109" fmla="*/ 3 h 128"/>
                <a:gd name="T110" fmla="*/ 6 w 20"/>
                <a:gd name="T111" fmla="*/ 1 h 1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
                <a:gd name="T169" fmla="*/ 0 h 128"/>
                <a:gd name="T170" fmla="*/ 20 w 20"/>
                <a:gd name="T171" fmla="*/ 128 h 1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 h="128">
                  <a:moveTo>
                    <a:pt x="6" y="1"/>
                  </a:moveTo>
                  <a:lnTo>
                    <a:pt x="9" y="0"/>
                  </a:lnTo>
                  <a:lnTo>
                    <a:pt x="13" y="0"/>
                  </a:lnTo>
                  <a:lnTo>
                    <a:pt x="17" y="0"/>
                  </a:lnTo>
                  <a:lnTo>
                    <a:pt x="17" y="5"/>
                  </a:lnTo>
                  <a:lnTo>
                    <a:pt x="17" y="7"/>
                  </a:lnTo>
                  <a:lnTo>
                    <a:pt x="16" y="13"/>
                  </a:lnTo>
                  <a:lnTo>
                    <a:pt x="14" y="13"/>
                  </a:lnTo>
                  <a:lnTo>
                    <a:pt x="17" y="18"/>
                  </a:lnTo>
                  <a:lnTo>
                    <a:pt x="19" y="26"/>
                  </a:lnTo>
                  <a:lnTo>
                    <a:pt x="19" y="34"/>
                  </a:lnTo>
                  <a:lnTo>
                    <a:pt x="17" y="43"/>
                  </a:lnTo>
                  <a:lnTo>
                    <a:pt x="17" y="52"/>
                  </a:lnTo>
                  <a:lnTo>
                    <a:pt x="14" y="53"/>
                  </a:lnTo>
                  <a:lnTo>
                    <a:pt x="14" y="55"/>
                  </a:lnTo>
                  <a:lnTo>
                    <a:pt x="13" y="56"/>
                  </a:lnTo>
                  <a:lnTo>
                    <a:pt x="13" y="67"/>
                  </a:lnTo>
                  <a:lnTo>
                    <a:pt x="12" y="68"/>
                  </a:lnTo>
                  <a:lnTo>
                    <a:pt x="12" y="86"/>
                  </a:lnTo>
                  <a:lnTo>
                    <a:pt x="12" y="97"/>
                  </a:lnTo>
                  <a:lnTo>
                    <a:pt x="13" y="109"/>
                  </a:lnTo>
                  <a:lnTo>
                    <a:pt x="14" y="125"/>
                  </a:lnTo>
                  <a:lnTo>
                    <a:pt x="12" y="126"/>
                  </a:lnTo>
                  <a:lnTo>
                    <a:pt x="12" y="127"/>
                  </a:lnTo>
                  <a:lnTo>
                    <a:pt x="9" y="127"/>
                  </a:lnTo>
                  <a:lnTo>
                    <a:pt x="8" y="127"/>
                  </a:lnTo>
                  <a:lnTo>
                    <a:pt x="6" y="127"/>
                  </a:lnTo>
                  <a:lnTo>
                    <a:pt x="1" y="127"/>
                  </a:lnTo>
                  <a:lnTo>
                    <a:pt x="1" y="126"/>
                  </a:lnTo>
                  <a:lnTo>
                    <a:pt x="4" y="123"/>
                  </a:lnTo>
                  <a:lnTo>
                    <a:pt x="4" y="121"/>
                  </a:lnTo>
                  <a:lnTo>
                    <a:pt x="1" y="119"/>
                  </a:lnTo>
                  <a:lnTo>
                    <a:pt x="3" y="117"/>
                  </a:lnTo>
                  <a:lnTo>
                    <a:pt x="3" y="98"/>
                  </a:lnTo>
                  <a:lnTo>
                    <a:pt x="3" y="82"/>
                  </a:lnTo>
                  <a:lnTo>
                    <a:pt x="3" y="67"/>
                  </a:lnTo>
                  <a:lnTo>
                    <a:pt x="3" y="56"/>
                  </a:lnTo>
                  <a:lnTo>
                    <a:pt x="3" y="55"/>
                  </a:lnTo>
                  <a:lnTo>
                    <a:pt x="3" y="40"/>
                  </a:lnTo>
                  <a:lnTo>
                    <a:pt x="0" y="39"/>
                  </a:lnTo>
                  <a:lnTo>
                    <a:pt x="0" y="38"/>
                  </a:lnTo>
                  <a:lnTo>
                    <a:pt x="6" y="21"/>
                  </a:lnTo>
                  <a:lnTo>
                    <a:pt x="9" y="18"/>
                  </a:lnTo>
                  <a:lnTo>
                    <a:pt x="9" y="17"/>
                  </a:lnTo>
                  <a:lnTo>
                    <a:pt x="7" y="15"/>
                  </a:lnTo>
                  <a:lnTo>
                    <a:pt x="7" y="14"/>
                  </a:lnTo>
                  <a:lnTo>
                    <a:pt x="6" y="14"/>
                  </a:lnTo>
                  <a:lnTo>
                    <a:pt x="6" y="13"/>
                  </a:lnTo>
                  <a:lnTo>
                    <a:pt x="6" y="11"/>
                  </a:lnTo>
                  <a:lnTo>
                    <a:pt x="7" y="7"/>
                  </a:lnTo>
                  <a:lnTo>
                    <a:pt x="6" y="7"/>
                  </a:lnTo>
                  <a:lnTo>
                    <a:pt x="7" y="5"/>
                  </a:lnTo>
                  <a:lnTo>
                    <a:pt x="6" y="3"/>
                  </a:lnTo>
                  <a:lnTo>
                    <a:pt x="6" y="1"/>
                  </a:lnTo>
                </a:path>
              </a:pathLst>
            </a:custGeom>
            <a:solidFill>
              <a:srgbClr val="3333CC"/>
            </a:solidFill>
            <a:ln w="9525" cap="rnd">
              <a:noFill/>
              <a:round/>
              <a:headEnd/>
              <a:tailEnd/>
            </a:ln>
          </p:spPr>
          <p:txBody>
            <a:bodyPr/>
            <a:lstStyle/>
            <a:p>
              <a:endParaRPr lang="en-US"/>
            </a:p>
          </p:txBody>
        </p:sp>
        <p:sp>
          <p:nvSpPr>
            <p:cNvPr id="1056" name="Freeform 1046"/>
            <p:cNvSpPr>
              <a:spLocks/>
            </p:cNvSpPr>
            <p:nvPr/>
          </p:nvSpPr>
          <p:spPr bwMode="auto">
            <a:xfrm>
              <a:off x="2450" y="989"/>
              <a:ext cx="51" cy="245"/>
            </a:xfrm>
            <a:custGeom>
              <a:avLst/>
              <a:gdLst>
                <a:gd name="T0" fmla="*/ 39 w 51"/>
                <a:gd name="T1" fmla="*/ 5 h 245"/>
                <a:gd name="T2" fmla="*/ 39 w 51"/>
                <a:gd name="T3" fmla="*/ 11 h 245"/>
                <a:gd name="T4" fmla="*/ 37 w 51"/>
                <a:gd name="T5" fmla="*/ 13 h 245"/>
                <a:gd name="T6" fmla="*/ 40 w 51"/>
                <a:gd name="T7" fmla="*/ 17 h 245"/>
                <a:gd name="T8" fmla="*/ 39 w 51"/>
                <a:gd name="T9" fmla="*/ 18 h 245"/>
                <a:gd name="T10" fmla="*/ 39 w 51"/>
                <a:gd name="T11" fmla="*/ 21 h 245"/>
                <a:gd name="T12" fmla="*/ 37 w 51"/>
                <a:gd name="T13" fmla="*/ 27 h 245"/>
                <a:gd name="T14" fmla="*/ 37 w 51"/>
                <a:gd name="T15" fmla="*/ 29 h 245"/>
                <a:gd name="T16" fmla="*/ 46 w 51"/>
                <a:gd name="T17" fmla="*/ 35 h 245"/>
                <a:gd name="T18" fmla="*/ 50 w 51"/>
                <a:gd name="T19" fmla="*/ 85 h 245"/>
                <a:gd name="T20" fmla="*/ 45 w 51"/>
                <a:gd name="T21" fmla="*/ 95 h 245"/>
                <a:gd name="T22" fmla="*/ 46 w 51"/>
                <a:gd name="T23" fmla="*/ 121 h 245"/>
                <a:gd name="T24" fmla="*/ 42 w 51"/>
                <a:gd name="T25" fmla="*/ 125 h 245"/>
                <a:gd name="T26" fmla="*/ 41 w 51"/>
                <a:gd name="T27" fmla="*/ 167 h 245"/>
                <a:gd name="T28" fmla="*/ 39 w 51"/>
                <a:gd name="T29" fmla="*/ 211 h 245"/>
                <a:gd name="T30" fmla="*/ 40 w 51"/>
                <a:gd name="T31" fmla="*/ 214 h 245"/>
                <a:gd name="T32" fmla="*/ 49 w 51"/>
                <a:gd name="T33" fmla="*/ 222 h 245"/>
                <a:gd name="T34" fmla="*/ 48 w 51"/>
                <a:gd name="T35" fmla="*/ 223 h 245"/>
                <a:gd name="T36" fmla="*/ 45 w 51"/>
                <a:gd name="T37" fmla="*/ 224 h 245"/>
                <a:gd name="T38" fmla="*/ 40 w 51"/>
                <a:gd name="T39" fmla="*/ 223 h 245"/>
                <a:gd name="T40" fmla="*/ 35 w 51"/>
                <a:gd name="T41" fmla="*/ 220 h 245"/>
                <a:gd name="T42" fmla="*/ 29 w 51"/>
                <a:gd name="T43" fmla="*/ 218 h 245"/>
                <a:gd name="T44" fmla="*/ 29 w 51"/>
                <a:gd name="T45" fmla="*/ 226 h 245"/>
                <a:gd name="T46" fmla="*/ 28 w 51"/>
                <a:gd name="T47" fmla="*/ 226 h 245"/>
                <a:gd name="T48" fmla="*/ 31 w 51"/>
                <a:gd name="T49" fmla="*/ 231 h 245"/>
                <a:gd name="T50" fmla="*/ 29 w 51"/>
                <a:gd name="T51" fmla="*/ 243 h 245"/>
                <a:gd name="T52" fmla="*/ 27 w 51"/>
                <a:gd name="T53" fmla="*/ 244 h 245"/>
                <a:gd name="T54" fmla="*/ 22 w 51"/>
                <a:gd name="T55" fmla="*/ 235 h 245"/>
                <a:gd name="T56" fmla="*/ 22 w 51"/>
                <a:gd name="T57" fmla="*/ 228 h 245"/>
                <a:gd name="T58" fmla="*/ 19 w 51"/>
                <a:gd name="T59" fmla="*/ 228 h 245"/>
                <a:gd name="T60" fmla="*/ 18 w 51"/>
                <a:gd name="T61" fmla="*/ 173 h 245"/>
                <a:gd name="T62" fmla="*/ 19 w 51"/>
                <a:gd name="T63" fmla="*/ 167 h 245"/>
                <a:gd name="T64" fmla="*/ 14 w 51"/>
                <a:gd name="T65" fmla="*/ 130 h 245"/>
                <a:gd name="T66" fmla="*/ 10 w 51"/>
                <a:gd name="T67" fmla="*/ 129 h 245"/>
                <a:gd name="T68" fmla="*/ 9 w 51"/>
                <a:gd name="T69" fmla="*/ 89 h 245"/>
                <a:gd name="T70" fmla="*/ 0 w 51"/>
                <a:gd name="T71" fmla="*/ 85 h 245"/>
                <a:gd name="T72" fmla="*/ 3 w 51"/>
                <a:gd name="T73" fmla="*/ 44 h 245"/>
                <a:gd name="T74" fmla="*/ 18 w 51"/>
                <a:gd name="T75" fmla="*/ 33 h 245"/>
                <a:gd name="T76" fmla="*/ 22 w 51"/>
                <a:gd name="T77" fmla="*/ 29 h 245"/>
                <a:gd name="T78" fmla="*/ 22 w 51"/>
                <a:gd name="T79" fmla="*/ 25 h 245"/>
                <a:gd name="T80" fmla="*/ 20 w 51"/>
                <a:gd name="T81" fmla="*/ 21 h 245"/>
                <a:gd name="T82" fmla="*/ 19 w 51"/>
                <a:gd name="T83" fmla="*/ 19 h 245"/>
                <a:gd name="T84" fmla="*/ 16 w 51"/>
                <a:gd name="T85" fmla="*/ 15 h 245"/>
                <a:gd name="T86" fmla="*/ 15 w 51"/>
                <a:gd name="T87" fmla="*/ 14 h 245"/>
                <a:gd name="T88" fmla="*/ 15 w 51"/>
                <a:gd name="T89" fmla="*/ 11 h 245"/>
                <a:gd name="T90" fmla="*/ 16 w 51"/>
                <a:gd name="T91" fmla="*/ 7 h 245"/>
                <a:gd name="T92" fmla="*/ 19 w 51"/>
                <a:gd name="T93" fmla="*/ 5 h 245"/>
                <a:gd name="T94" fmla="*/ 22 w 51"/>
                <a:gd name="T95" fmla="*/ 2 h 245"/>
                <a:gd name="T96" fmla="*/ 24 w 51"/>
                <a:gd name="T97" fmla="*/ 1 h 245"/>
                <a:gd name="T98" fmla="*/ 28 w 51"/>
                <a:gd name="T99" fmla="*/ 0 h 245"/>
                <a:gd name="T100" fmla="*/ 31 w 51"/>
                <a:gd name="T101" fmla="*/ 1 h 245"/>
                <a:gd name="T102" fmla="*/ 35 w 51"/>
                <a:gd name="T103" fmla="*/ 2 h 245"/>
                <a:gd name="T104" fmla="*/ 39 w 51"/>
                <a:gd name="T105" fmla="*/ 5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
                <a:gd name="T160" fmla="*/ 0 h 245"/>
                <a:gd name="T161" fmla="*/ 51 w 51"/>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 h="245">
                  <a:moveTo>
                    <a:pt x="39" y="5"/>
                  </a:moveTo>
                  <a:lnTo>
                    <a:pt x="39" y="11"/>
                  </a:lnTo>
                  <a:lnTo>
                    <a:pt x="37" y="13"/>
                  </a:lnTo>
                  <a:lnTo>
                    <a:pt x="40" y="17"/>
                  </a:lnTo>
                  <a:lnTo>
                    <a:pt x="39" y="18"/>
                  </a:lnTo>
                  <a:lnTo>
                    <a:pt x="39" y="21"/>
                  </a:lnTo>
                  <a:lnTo>
                    <a:pt x="37" y="27"/>
                  </a:lnTo>
                  <a:lnTo>
                    <a:pt x="37" y="29"/>
                  </a:lnTo>
                  <a:lnTo>
                    <a:pt x="46" y="35"/>
                  </a:lnTo>
                  <a:lnTo>
                    <a:pt x="50" y="85"/>
                  </a:lnTo>
                  <a:lnTo>
                    <a:pt x="45" y="95"/>
                  </a:lnTo>
                  <a:lnTo>
                    <a:pt x="46" y="121"/>
                  </a:lnTo>
                  <a:lnTo>
                    <a:pt x="42" y="125"/>
                  </a:lnTo>
                  <a:lnTo>
                    <a:pt x="41" y="167"/>
                  </a:lnTo>
                  <a:lnTo>
                    <a:pt x="39" y="211"/>
                  </a:lnTo>
                  <a:lnTo>
                    <a:pt x="40" y="214"/>
                  </a:lnTo>
                  <a:lnTo>
                    <a:pt x="49" y="222"/>
                  </a:lnTo>
                  <a:lnTo>
                    <a:pt x="48" y="223"/>
                  </a:lnTo>
                  <a:lnTo>
                    <a:pt x="45" y="224"/>
                  </a:lnTo>
                  <a:lnTo>
                    <a:pt x="40" y="223"/>
                  </a:lnTo>
                  <a:lnTo>
                    <a:pt x="35" y="220"/>
                  </a:lnTo>
                  <a:lnTo>
                    <a:pt x="29" y="218"/>
                  </a:lnTo>
                  <a:lnTo>
                    <a:pt x="29" y="226"/>
                  </a:lnTo>
                  <a:lnTo>
                    <a:pt x="28" y="226"/>
                  </a:lnTo>
                  <a:lnTo>
                    <a:pt x="31" y="231"/>
                  </a:lnTo>
                  <a:lnTo>
                    <a:pt x="29" y="243"/>
                  </a:lnTo>
                  <a:lnTo>
                    <a:pt x="27" y="244"/>
                  </a:lnTo>
                  <a:lnTo>
                    <a:pt x="22" y="235"/>
                  </a:lnTo>
                  <a:lnTo>
                    <a:pt x="22" y="228"/>
                  </a:lnTo>
                  <a:lnTo>
                    <a:pt x="19" y="228"/>
                  </a:lnTo>
                  <a:lnTo>
                    <a:pt x="18" y="173"/>
                  </a:lnTo>
                  <a:lnTo>
                    <a:pt x="19" y="167"/>
                  </a:lnTo>
                  <a:lnTo>
                    <a:pt x="14" y="130"/>
                  </a:lnTo>
                  <a:lnTo>
                    <a:pt x="10" y="129"/>
                  </a:lnTo>
                  <a:lnTo>
                    <a:pt x="9" y="89"/>
                  </a:lnTo>
                  <a:lnTo>
                    <a:pt x="0" y="85"/>
                  </a:lnTo>
                  <a:lnTo>
                    <a:pt x="3" y="44"/>
                  </a:lnTo>
                  <a:lnTo>
                    <a:pt x="18" y="33"/>
                  </a:lnTo>
                  <a:lnTo>
                    <a:pt x="22" y="29"/>
                  </a:lnTo>
                  <a:lnTo>
                    <a:pt x="22" y="25"/>
                  </a:lnTo>
                  <a:lnTo>
                    <a:pt x="20" y="21"/>
                  </a:lnTo>
                  <a:lnTo>
                    <a:pt x="19" y="19"/>
                  </a:lnTo>
                  <a:lnTo>
                    <a:pt x="16" y="15"/>
                  </a:lnTo>
                  <a:lnTo>
                    <a:pt x="15" y="14"/>
                  </a:lnTo>
                  <a:lnTo>
                    <a:pt x="15" y="11"/>
                  </a:lnTo>
                  <a:lnTo>
                    <a:pt x="16" y="7"/>
                  </a:lnTo>
                  <a:lnTo>
                    <a:pt x="19" y="5"/>
                  </a:lnTo>
                  <a:lnTo>
                    <a:pt x="22" y="2"/>
                  </a:lnTo>
                  <a:lnTo>
                    <a:pt x="24" y="1"/>
                  </a:lnTo>
                  <a:lnTo>
                    <a:pt x="28" y="0"/>
                  </a:lnTo>
                  <a:lnTo>
                    <a:pt x="31" y="1"/>
                  </a:lnTo>
                  <a:lnTo>
                    <a:pt x="35" y="2"/>
                  </a:lnTo>
                  <a:lnTo>
                    <a:pt x="39" y="5"/>
                  </a:lnTo>
                </a:path>
              </a:pathLst>
            </a:custGeom>
            <a:solidFill>
              <a:srgbClr val="6666FF"/>
            </a:solidFill>
            <a:ln w="9525" cap="rnd">
              <a:noFill/>
              <a:round/>
              <a:headEnd/>
              <a:tailEnd/>
            </a:ln>
          </p:spPr>
          <p:txBody>
            <a:bodyPr/>
            <a:lstStyle/>
            <a:p>
              <a:endParaRPr lang="en-US"/>
            </a:p>
          </p:txBody>
        </p:sp>
        <p:sp>
          <p:nvSpPr>
            <p:cNvPr id="1057" name="Freeform 1047"/>
            <p:cNvSpPr>
              <a:spLocks/>
            </p:cNvSpPr>
            <p:nvPr/>
          </p:nvSpPr>
          <p:spPr bwMode="auto">
            <a:xfrm>
              <a:off x="2315" y="988"/>
              <a:ext cx="62" cy="222"/>
            </a:xfrm>
            <a:custGeom>
              <a:avLst/>
              <a:gdLst>
                <a:gd name="T0" fmla="*/ 36 w 62"/>
                <a:gd name="T1" fmla="*/ 2 h 222"/>
                <a:gd name="T2" fmla="*/ 49 w 62"/>
                <a:gd name="T3" fmla="*/ 0 h 222"/>
                <a:gd name="T4" fmla="*/ 53 w 62"/>
                <a:gd name="T5" fmla="*/ 6 h 222"/>
                <a:gd name="T6" fmla="*/ 56 w 62"/>
                <a:gd name="T7" fmla="*/ 3 h 222"/>
                <a:gd name="T8" fmla="*/ 59 w 62"/>
                <a:gd name="T9" fmla="*/ 14 h 222"/>
                <a:gd name="T10" fmla="*/ 52 w 62"/>
                <a:gd name="T11" fmla="*/ 19 h 222"/>
                <a:gd name="T12" fmla="*/ 52 w 62"/>
                <a:gd name="T13" fmla="*/ 25 h 222"/>
                <a:gd name="T14" fmla="*/ 49 w 62"/>
                <a:gd name="T15" fmla="*/ 25 h 222"/>
                <a:gd name="T16" fmla="*/ 49 w 62"/>
                <a:gd name="T17" fmla="*/ 30 h 222"/>
                <a:gd name="T18" fmla="*/ 44 w 62"/>
                <a:gd name="T19" fmla="*/ 31 h 222"/>
                <a:gd name="T20" fmla="*/ 44 w 62"/>
                <a:gd name="T21" fmla="*/ 32 h 222"/>
                <a:gd name="T22" fmla="*/ 52 w 62"/>
                <a:gd name="T23" fmla="*/ 40 h 222"/>
                <a:gd name="T24" fmla="*/ 59 w 62"/>
                <a:gd name="T25" fmla="*/ 71 h 222"/>
                <a:gd name="T26" fmla="*/ 53 w 62"/>
                <a:gd name="T27" fmla="*/ 79 h 222"/>
                <a:gd name="T28" fmla="*/ 53 w 62"/>
                <a:gd name="T29" fmla="*/ 137 h 222"/>
                <a:gd name="T30" fmla="*/ 48 w 62"/>
                <a:gd name="T31" fmla="*/ 139 h 222"/>
                <a:gd name="T32" fmla="*/ 47 w 62"/>
                <a:gd name="T33" fmla="*/ 150 h 222"/>
                <a:gd name="T34" fmla="*/ 43 w 62"/>
                <a:gd name="T35" fmla="*/ 174 h 222"/>
                <a:gd name="T36" fmla="*/ 43 w 62"/>
                <a:gd name="T37" fmla="*/ 186 h 222"/>
                <a:gd name="T38" fmla="*/ 53 w 62"/>
                <a:gd name="T39" fmla="*/ 195 h 222"/>
                <a:gd name="T40" fmla="*/ 61 w 62"/>
                <a:gd name="T41" fmla="*/ 199 h 222"/>
                <a:gd name="T42" fmla="*/ 61 w 62"/>
                <a:gd name="T43" fmla="*/ 201 h 222"/>
                <a:gd name="T44" fmla="*/ 45 w 62"/>
                <a:gd name="T45" fmla="*/ 197 h 222"/>
                <a:gd name="T46" fmla="*/ 43 w 62"/>
                <a:gd name="T47" fmla="*/ 195 h 222"/>
                <a:gd name="T48" fmla="*/ 42 w 62"/>
                <a:gd name="T49" fmla="*/ 197 h 222"/>
                <a:gd name="T50" fmla="*/ 40 w 62"/>
                <a:gd name="T51" fmla="*/ 197 h 222"/>
                <a:gd name="T52" fmla="*/ 39 w 62"/>
                <a:gd name="T53" fmla="*/ 188 h 222"/>
                <a:gd name="T54" fmla="*/ 36 w 62"/>
                <a:gd name="T55" fmla="*/ 146 h 222"/>
                <a:gd name="T56" fmla="*/ 34 w 62"/>
                <a:gd name="T57" fmla="*/ 146 h 222"/>
                <a:gd name="T58" fmla="*/ 26 w 62"/>
                <a:gd name="T59" fmla="*/ 183 h 222"/>
                <a:gd name="T60" fmla="*/ 26 w 62"/>
                <a:gd name="T61" fmla="*/ 207 h 222"/>
                <a:gd name="T62" fmla="*/ 22 w 62"/>
                <a:gd name="T63" fmla="*/ 217 h 222"/>
                <a:gd name="T64" fmla="*/ 19 w 62"/>
                <a:gd name="T65" fmla="*/ 221 h 222"/>
                <a:gd name="T66" fmla="*/ 17 w 62"/>
                <a:gd name="T67" fmla="*/ 215 h 222"/>
                <a:gd name="T68" fmla="*/ 19 w 62"/>
                <a:gd name="T69" fmla="*/ 208 h 222"/>
                <a:gd name="T70" fmla="*/ 22 w 62"/>
                <a:gd name="T71" fmla="*/ 193 h 222"/>
                <a:gd name="T72" fmla="*/ 22 w 62"/>
                <a:gd name="T73" fmla="*/ 141 h 222"/>
                <a:gd name="T74" fmla="*/ 26 w 62"/>
                <a:gd name="T75" fmla="*/ 89 h 222"/>
                <a:gd name="T76" fmla="*/ 19 w 62"/>
                <a:gd name="T77" fmla="*/ 84 h 222"/>
                <a:gd name="T78" fmla="*/ 19 w 62"/>
                <a:gd name="T79" fmla="*/ 76 h 222"/>
                <a:gd name="T80" fmla="*/ 19 w 62"/>
                <a:gd name="T81" fmla="*/ 63 h 222"/>
                <a:gd name="T82" fmla="*/ 13 w 62"/>
                <a:gd name="T83" fmla="*/ 67 h 222"/>
                <a:gd name="T84" fmla="*/ 19 w 62"/>
                <a:gd name="T85" fmla="*/ 75 h 222"/>
                <a:gd name="T86" fmla="*/ 19 w 62"/>
                <a:gd name="T87" fmla="*/ 84 h 222"/>
                <a:gd name="T88" fmla="*/ 13 w 62"/>
                <a:gd name="T89" fmla="*/ 77 h 222"/>
                <a:gd name="T90" fmla="*/ 10 w 62"/>
                <a:gd name="T91" fmla="*/ 72 h 222"/>
                <a:gd name="T92" fmla="*/ 6 w 62"/>
                <a:gd name="T93" fmla="*/ 73 h 222"/>
                <a:gd name="T94" fmla="*/ 0 w 62"/>
                <a:gd name="T95" fmla="*/ 67 h 222"/>
                <a:gd name="T96" fmla="*/ 0 w 62"/>
                <a:gd name="T97" fmla="*/ 63 h 222"/>
                <a:gd name="T98" fmla="*/ 3 w 62"/>
                <a:gd name="T99" fmla="*/ 62 h 222"/>
                <a:gd name="T100" fmla="*/ 11 w 62"/>
                <a:gd name="T101" fmla="*/ 51 h 222"/>
                <a:gd name="T102" fmla="*/ 19 w 62"/>
                <a:gd name="T103" fmla="*/ 43 h 222"/>
                <a:gd name="T104" fmla="*/ 30 w 62"/>
                <a:gd name="T105" fmla="*/ 34 h 222"/>
                <a:gd name="T106" fmla="*/ 36 w 62"/>
                <a:gd name="T107" fmla="*/ 30 h 222"/>
                <a:gd name="T108" fmla="*/ 36 w 62"/>
                <a:gd name="T109" fmla="*/ 23 h 222"/>
                <a:gd name="T110" fmla="*/ 34 w 62"/>
                <a:gd name="T111" fmla="*/ 19 h 222"/>
                <a:gd name="T112" fmla="*/ 34 w 62"/>
                <a:gd name="T113" fmla="*/ 11 h 222"/>
                <a:gd name="T114" fmla="*/ 32 w 62"/>
                <a:gd name="T115" fmla="*/ 10 h 222"/>
                <a:gd name="T116" fmla="*/ 36 w 62"/>
                <a:gd name="T117" fmla="*/ 2 h 2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
                <a:gd name="T178" fmla="*/ 0 h 222"/>
                <a:gd name="T179" fmla="*/ 62 w 62"/>
                <a:gd name="T180" fmla="*/ 222 h 2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 h="222">
                  <a:moveTo>
                    <a:pt x="36" y="2"/>
                  </a:moveTo>
                  <a:lnTo>
                    <a:pt x="49" y="0"/>
                  </a:lnTo>
                  <a:lnTo>
                    <a:pt x="53" y="6"/>
                  </a:lnTo>
                  <a:lnTo>
                    <a:pt x="56" y="3"/>
                  </a:lnTo>
                  <a:lnTo>
                    <a:pt x="59" y="14"/>
                  </a:lnTo>
                  <a:lnTo>
                    <a:pt x="52" y="19"/>
                  </a:lnTo>
                  <a:lnTo>
                    <a:pt x="52" y="25"/>
                  </a:lnTo>
                  <a:lnTo>
                    <a:pt x="49" y="25"/>
                  </a:lnTo>
                  <a:lnTo>
                    <a:pt x="49" y="30"/>
                  </a:lnTo>
                  <a:lnTo>
                    <a:pt x="44" y="31"/>
                  </a:lnTo>
                  <a:lnTo>
                    <a:pt x="44" y="32"/>
                  </a:lnTo>
                  <a:lnTo>
                    <a:pt x="52" y="40"/>
                  </a:lnTo>
                  <a:lnTo>
                    <a:pt x="59" y="71"/>
                  </a:lnTo>
                  <a:lnTo>
                    <a:pt x="53" y="79"/>
                  </a:lnTo>
                  <a:lnTo>
                    <a:pt x="53" y="137"/>
                  </a:lnTo>
                  <a:lnTo>
                    <a:pt x="48" y="139"/>
                  </a:lnTo>
                  <a:lnTo>
                    <a:pt x="47" y="150"/>
                  </a:lnTo>
                  <a:lnTo>
                    <a:pt x="43" y="174"/>
                  </a:lnTo>
                  <a:lnTo>
                    <a:pt x="43" y="186"/>
                  </a:lnTo>
                  <a:lnTo>
                    <a:pt x="53" y="195"/>
                  </a:lnTo>
                  <a:lnTo>
                    <a:pt x="61" y="199"/>
                  </a:lnTo>
                  <a:lnTo>
                    <a:pt x="61" y="201"/>
                  </a:lnTo>
                  <a:lnTo>
                    <a:pt x="45" y="197"/>
                  </a:lnTo>
                  <a:lnTo>
                    <a:pt x="43" y="195"/>
                  </a:lnTo>
                  <a:lnTo>
                    <a:pt x="42" y="197"/>
                  </a:lnTo>
                  <a:lnTo>
                    <a:pt x="40" y="197"/>
                  </a:lnTo>
                  <a:lnTo>
                    <a:pt x="39" y="188"/>
                  </a:lnTo>
                  <a:lnTo>
                    <a:pt x="36" y="146"/>
                  </a:lnTo>
                  <a:lnTo>
                    <a:pt x="34" y="146"/>
                  </a:lnTo>
                  <a:lnTo>
                    <a:pt x="26" y="183"/>
                  </a:lnTo>
                  <a:lnTo>
                    <a:pt x="26" y="207"/>
                  </a:lnTo>
                  <a:lnTo>
                    <a:pt x="22" y="217"/>
                  </a:lnTo>
                  <a:lnTo>
                    <a:pt x="19" y="221"/>
                  </a:lnTo>
                  <a:lnTo>
                    <a:pt x="17" y="215"/>
                  </a:lnTo>
                  <a:lnTo>
                    <a:pt x="19" y="208"/>
                  </a:lnTo>
                  <a:lnTo>
                    <a:pt x="22" y="193"/>
                  </a:lnTo>
                  <a:lnTo>
                    <a:pt x="22" y="141"/>
                  </a:lnTo>
                  <a:lnTo>
                    <a:pt x="26" y="89"/>
                  </a:lnTo>
                  <a:lnTo>
                    <a:pt x="19" y="84"/>
                  </a:lnTo>
                  <a:lnTo>
                    <a:pt x="19" y="76"/>
                  </a:lnTo>
                  <a:lnTo>
                    <a:pt x="19" y="63"/>
                  </a:lnTo>
                  <a:lnTo>
                    <a:pt x="13" y="67"/>
                  </a:lnTo>
                  <a:lnTo>
                    <a:pt x="19" y="75"/>
                  </a:lnTo>
                  <a:lnTo>
                    <a:pt x="19" y="84"/>
                  </a:lnTo>
                  <a:lnTo>
                    <a:pt x="13" y="77"/>
                  </a:lnTo>
                  <a:lnTo>
                    <a:pt x="10" y="72"/>
                  </a:lnTo>
                  <a:lnTo>
                    <a:pt x="6" y="73"/>
                  </a:lnTo>
                  <a:lnTo>
                    <a:pt x="0" y="67"/>
                  </a:lnTo>
                  <a:lnTo>
                    <a:pt x="0" y="63"/>
                  </a:lnTo>
                  <a:lnTo>
                    <a:pt x="3" y="62"/>
                  </a:lnTo>
                  <a:lnTo>
                    <a:pt x="11" y="51"/>
                  </a:lnTo>
                  <a:lnTo>
                    <a:pt x="19" y="43"/>
                  </a:lnTo>
                  <a:lnTo>
                    <a:pt x="30" y="34"/>
                  </a:lnTo>
                  <a:lnTo>
                    <a:pt x="36" y="30"/>
                  </a:lnTo>
                  <a:lnTo>
                    <a:pt x="36" y="23"/>
                  </a:lnTo>
                  <a:lnTo>
                    <a:pt x="34" y="19"/>
                  </a:lnTo>
                  <a:lnTo>
                    <a:pt x="34" y="11"/>
                  </a:lnTo>
                  <a:lnTo>
                    <a:pt x="32" y="10"/>
                  </a:lnTo>
                  <a:lnTo>
                    <a:pt x="36" y="2"/>
                  </a:lnTo>
                </a:path>
              </a:pathLst>
            </a:custGeom>
            <a:solidFill>
              <a:srgbClr val="006699"/>
            </a:solidFill>
            <a:ln w="9525" cap="rnd">
              <a:noFill/>
              <a:round/>
              <a:headEnd/>
              <a:tailEnd/>
            </a:ln>
          </p:spPr>
          <p:txBody>
            <a:bodyPr/>
            <a:lstStyle/>
            <a:p>
              <a:endParaRPr lang="en-US"/>
            </a:p>
          </p:txBody>
        </p:sp>
        <p:sp>
          <p:nvSpPr>
            <p:cNvPr id="1058" name="Freeform 1048"/>
            <p:cNvSpPr>
              <a:spLocks/>
            </p:cNvSpPr>
            <p:nvPr/>
          </p:nvSpPr>
          <p:spPr bwMode="auto">
            <a:xfrm>
              <a:off x="2724" y="1035"/>
              <a:ext cx="94" cy="303"/>
            </a:xfrm>
            <a:custGeom>
              <a:avLst/>
              <a:gdLst>
                <a:gd name="T0" fmla="*/ 56 w 94"/>
                <a:gd name="T1" fmla="*/ 3 h 303"/>
                <a:gd name="T2" fmla="*/ 62 w 94"/>
                <a:gd name="T3" fmla="*/ 21 h 303"/>
                <a:gd name="T4" fmla="*/ 58 w 94"/>
                <a:gd name="T5" fmla="*/ 22 h 303"/>
                <a:gd name="T6" fmla="*/ 55 w 94"/>
                <a:gd name="T7" fmla="*/ 29 h 303"/>
                <a:gd name="T8" fmla="*/ 51 w 94"/>
                <a:gd name="T9" fmla="*/ 39 h 303"/>
                <a:gd name="T10" fmla="*/ 55 w 94"/>
                <a:gd name="T11" fmla="*/ 42 h 303"/>
                <a:gd name="T12" fmla="*/ 76 w 94"/>
                <a:gd name="T13" fmla="*/ 56 h 303"/>
                <a:gd name="T14" fmla="*/ 89 w 94"/>
                <a:gd name="T15" fmla="*/ 149 h 303"/>
                <a:gd name="T16" fmla="*/ 93 w 94"/>
                <a:gd name="T17" fmla="*/ 165 h 303"/>
                <a:gd name="T18" fmla="*/ 87 w 94"/>
                <a:gd name="T19" fmla="*/ 173 h 303"/>
                <a:gd name="T20" fmla="*/ 83 w 94"/>
                <a:gd name="T21" fmla="*/ 175 h 303"/>
                <a:gd name="T22" fmla="*/ 83 w 94"/>
                <a:gd name="T23" fmla="*/ 161 h 303"/>
                <a:gd name="T24" fmla="*/ 83 w 94"/>
                <a:gd name="T25" fmla="*/ 169 h 303"/>
                <a:gd name="T26" fmla="*/ 77 w 94"/>
                <a:gd name="T27" fmla="*/ 163 h 303"/>
                <a:gd name="T28" fmla="*/ 75 w 94"/>
                <a:gd name="T29" fmla="*/ 152 h 303"/>
                <a:gd name="T30" fmla="*/ 63 w 94"/>
                <a:gd name="T31" fmla="*/ 231 h 303"/>
                <a:gd name="T32" fmla="*/ 56 w 94"/>
                <a:gd name="T33" fmla="*/ 280 h 303"/>
                <a:gd name="T34" fmla="*/ 60 w 94"/>
                <a:gd name="T35" fmla="*/ 301 h 303"/>
                <a:gd name="T36" fmla="*/ 44 w 94"/>
                <a:gd name="T37" fmla="*/ 297 h 303"/>
                <a:gd name="T38" fmla="*/ 48 w 94"/>
                <a:gd name="T39" fmla="*/ 270 h 303"/>
                <a:gd name="T40" fmla="*/ 42 w 94"/>
                <a:gd name="T41" fmla="*/ 233 h 303"/>
                <a:gd name="T42" fmla="*/ 40 w 94"/>
                <a:gd name="T43" fmla="*/ 269 h 303"/>
                <a:gd name="T44" fmla="*/ 39 w 94"/>
                <a:gd name="T45" fmla="*/ 294 h 303"/>
                <a:gd name="T46" fmla="*/ 26 w 94"/>
                <a:gd name="T47" fmla="*/ 296 h 303"/>
                <a:gd name="T48" fmla="*/ 22 w 94"/>
                <a:gd name="T49" fmla="*/ 231 h 303"/>
                <a:gd name="T50" fmla="*/ 17 w 94"/>
                <a:gd name="T51" fmla="*/ 224 h 303"/>
                <a:gd name="T52" fmla="*/ 2 w 94"/>
                <a:gd name="T53" fmla="*/ 231 h 303"/>
                <a:gd name="T54" fmla="*/ 10 w 94"/>
                <a:gd name="T55" fmla="*/ 154 h 303"/>
                <a:gd name="T56" fmla="*/ 7 w 94"/>
                <a:gd name="T57" fmla="*/ 140 h 303"/>
                <a:gd name="T58" fmla="*/ 9 w 94"/>
                <a:gd name="T59" fmla="*/ 101 h 303"/>
                <a:gd name="T60" fmla="*/ 30 w 94"/>
                <a:gd name="T61" fmla="*/ 51 h 303"/>
                <a:gd name="T62" fmla="*/ 30 w 94"/>
                <a:gd name="T63" fmla="*/ 33 h 303"/>
                <a:gd name="T64" fmla="*/ 26 w 94"/>
                <a:gd name="T65" fmla="*/ 30 h 303"/>
                <a:gd name="T66" fmla="*/ 22 w 94"/>
                <a:gd name="T67" fmla="*/ 25 h 303"/>
                <a:gd name="T68" fmla="*/ 25 w 94"/>
                <a:gd name="T69" fmla="*/ 3 h 303"/>
                <a:gd name="T70" fmla="*/ 36 w 94"/>
                <a:gd name="T71" fmla="*/ 1 h 303"/>
                <a:gd name="T72" fmla="*/ 46 w 94"/>
                <a:gd name="T73" fmla="*/ 2 h 3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303"/>
                <a:gd name="T113" fmla="*/ 94 w 94"/>
                <a:gd name="T114" fmla="*/ 303 h 3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303">
                  <a:moveTo>
                    <a:pt x="46" y="2"/>
                  </a:moveTo>
                  <a:lnTo>
                    <a:pt x="56" y="3"/>
                  </a:lnTo>
                  <a:lnTo>
                    <a:pt x="62" y="17"/>
                  </a:lnTo>
                  <a:lnTo>
                    <a:pt x="62" y="21"/>
                  </a:lnTo>
                  <a:lnTo>
                    <a:pt x="56" y="21"/>
                  </a:lnTo>
                  <a:lnTo>
                    <a:pt x="58" y="22"/>
                  </a:lnTo>
                  <a:lnTo>
                    <a:pt x="56" y="23"/>
                  </a:lnTo>
                  <a:lnTo>
                    <a:pt x="55" y="29"/>
                  </a:lnTo>
                  <a:lnTo>
                    <a:pt x="52" y="30"/>
                  </a:lnTo>
                  <a:lnTo>
                    <a:pt x="51" y="39"/>
                  </a:lnTo>
                  <a:lnTo>
                    <a:pt x="51" y="42"/>
                  </a:lnTo>
                  <a:lnTo>
                    <a:pt x="55" y="42"/>
                  </a:lnTo>
                  <a:lnTo>
                    <a:pt x="63" y="54"/>
                  </a:lnTo>
                  <a:lnTo>
                    <a:pt x="76" y="56"/>
                  </a:lnTo>
                  <a:lnTo>
                    <a:pt x="83" y="66"/>
                  </a:lnTo>
                  <a:lnTo>
                    <a:pt x="89" y="149"/>
                  </a:lnTo>
                  <a:lnTo>
                    <a:pt x="87" y="149"/>
                  </a:lnTo>
                  <a:lnTo>
                    <a:pt x="93" y="165"/>
                  </a:lnTo>
                  <a:lnTo>
                    <a:pt x="89" y="173"/>
                  </a:lnTo>
                  <a:lnTo>
                    <a:pt x="87" y="173"/>
                  </a:lnTo>
                  <a:lnTo>
                    <a:pt x="85" y="175"/>
                  </a:lnTo>
                  <a:lnTo>
                    <a:pt x="83" y="175"/>
                  </a:lnTo>
                  <a:lnTo>
                    <a:pt x="84" y="167"/>
                  </a:lnTo>
                  <a:lnTo>
                    <a:pt x="83" y="161"/>
                  </a:lnTo>
                  <a:lnTo>
                    <a:pt x="81" y="166"/>
                  </a:lnTo>
                  <a:lnTo>
                    <a:pt x="83" y="169"/>
                  </a:lnTo>
                  <a:lnTo>
                    <a:pt x="80" y="170"/>
                  </a:lnTo>
                  <a:lnTo>
                    <a:pt x="77" y="163"/>
                  </a:lnTo>
                  <a:lnTo>
                    <a:pt x="79" y="152"/>
                  </a:lnTo>
                  <a:lnTo>
                    <a:pt x="75" y="152"/>
                  </a:lnTo>
                  <a:lnTo>
                    <a:pt x="77" y="227"/>
                  </a:lnTo>
                  <a:lnTo>
                    <a:pt x="63" y="231"/>
                  </a:lnTo>
                  <a:lnTo>
                    <a:pt x="55" y="274"/>
                  </a:lnTo>
                  <a:lnTo>
                    <a:pt x="56" y="280"/>
                  </a:lnTo>
                  <a:lnTo>
                    <a:pt x="60" y="297"/>
                  </a:lnTo>
                  <a:lnTo>
                    <a:pt x="60" y="301"/>
                  </a:lnTo>
                  <a:lnTo>
                    <a:pt x="48" y="302"/>
                  </a:lnTo>
                  <a:lnTo>
                    <a:pt x="44" y="297"/>
                  </a:lnTo>
                  <a:lnTo>
                    <a:pt x="47" y="281"/>
                  </a:lnTo>
                  <a:lnTo>
                    <a:pt x="48" y="270"/>
                  </a:lnTo>
                  <a:lnTo>
                    <a:pt x="44" y="232"/>
                  </a:lnTo>
                  <a:lnTo>
                    <a:pt x="42" y="233"/>
                  </a:lnTo>
                  <a:lnTo>
                    <a:pt x="39" y="245"/>
                  </a:lnTo>
                  <a:lnTo>
                    <a:pt x="40" y="269"/>
                  </a:lnTo>
                  <a:lnTo>
                    <a:pt x="44" y="270"/>
                  </a:lnTo>
                  <a:lnTo>
                    <a:pt x="39" y="294"/>
                  </a:lnTo>
                  <a:lnTo>
                    <a:pt x="29" y="297"/>
                  </a:lnTo>
                  <a:lnTo>
                    <a:pt x="26" y="296"/>
                  </a:lnTo>
                  <a:lnTo>
                    <a:pt x="34" y="272"/>
                  </a:lnTo>
                  <a:lnTo>
                    <a:pt x="22" y="231"/>
                  </a:lnTo>
                  <a:lnTo>
                    <a:pt x="17" y="227"/>
                  </a:lnTo>
                  <a:lnTo>
                    <a:pt x="17" y="224"/>
                  </a:lnTo>
                  <a:lnTo>
                    <a:pt x="5" y="226"/>
                  </a:lnTo>
                  <a:lnTo>
                    <a:pt x="2" y="231"/>
                  </a:lnTo>
                  <a:lnTo>
                    <a:pt x="0" y="227"/>
                  </a:lnTo>
                  <a:lnTo>
                    <a:pt x="10" y="154"/>
                  </a:lnTo>
                  <a:lnTo>
                    <a:pt x="7" y="154"/>
                  </a:lnTo>
                  <a:lnTo>
                    <a:pt x="7" y="140"/>
                  </a:lnTo>
                  <a:lnTo>
                    <a:pt x="6" y="137"/>
                  </a:lnTo>
                  <a:lnTo>
                    <a:pt x="9" y="101"/>
                  </a:lnTo>
                  <a:lnTo>
                    <a:pt x="13" y="59"/>
                  </a:lnTo>
                  <a:lnTo>
                    <a:pt x="30" y="51"/>
                  </a:lnTo>
                  <a:lnTo>
                    <a:pt x="35" y="42"/>
                  </a:lnTo>
                  <a:lnTo>
                    <a:pt x="30" y="33"/>
                  </a:lnTo>
                  <a:lnTo>
                    <a:pt x="29" y="34"/>
                  </a:lnTo>
                  <a:lnTo>
                    <a:pt x="26" y="30"/>
                  </a:lnTo>
                  <a:lnTo>
                    <a:pt x="26" y="25"/>
                  </a:lnTo>
                  <a:lnTo>
                    <a:pt x="22" y="25"/>
                  </a:lnTo>
                  <a:lnTo>
                    <a:pt x="21" y="13"/>
                  </a:lnTo>
                  <a:lnTo>
                    <a:pt x="25" y="3"/>
                  </a:lnTo>
                  <a:lnTo>
                    <a:pt x="29" y="1"/>
                  </a:lnTo>
                  <a:lnTo>
                    <a:pt x="36" y="1"/>
                  </a:lnTo>
                  <a:lnTo>
                    <a:pt x="40" y="0"/>
                  </a:lnTo>
                  <a:lnTo>
                    <a:pt x="46" y="2"/>
                  </a:lnTo>
                </a:path>
              </a:pathLst>
            </a:custGeom>
            <a:solidFill>
              <a:srgbClr val="6666FF"/>
            </a:solidFill>
            <a:ln w="9525" cap="rnd">
              <a:noFill/>
              <a:round/>
              <a:headEnd/>
              <a:tailEnd/>
            </a:ln>
          </p:spPr>
          <p:txBody>
            <a:bodyPr/>
            <a:lstStyle/>
            <a:p>
              <a:endParaRPr lang="en-US"/>
            </a:p>
          </p:txBody>
        </p:sp>
        <p:sp>
          <p:nvSpPr>
            <p:cNvPr id="1059" name="Freeform 1049"/>
            <p:cNvSpPr>
              <a:spLocks/>
            </p:cNvSpPr>
            <p:nvPr/>
          </p:nvSpPr>
          <p:spPr bwMode="auto">
            <a:xfrm>
              <a:off x="2504" y="1102"/>
              <a:ext cx="92" cy="328"/>
            </a:xfrm>
            <a:custGeom>
              <a:avLst/>
              <a:gdLst>
                <a:gd name="T0" fmla="*/ 35 w 92"/>
                <a:gd name="T1" fmla="*/ 5 h 328"/>
                <a:gd name="T2" fmla="*/ 30 w 92"/>
                <a:gd name="T3" fmla="*/ 22 h 328"/>
                <a:gd name="T4" fmla="*/ 34 w 92"/>
                <a:gd name="T5" fmla="*/ 23 h 328"/>
                <a:gd name="T6" fmla="*/ 36 w 92"/>
                <a:gd name="T7" fmla="*/ 31 h 328"/>
                <a:gd name="T8" fmla="*/ 40 w 92"/>
                <a:gd name="T9" fmla="*/ 42 h 328"/>
                <a:gd name="T10" fmla="*/ 36 w 92"/>
                <a:gd name="T11" fmla="*/ 44 h 328"/>
                <a:gd name="T12" fmla="*/ 17 w 92"/>
                <a:gd name="T13" fmla="*/ 62 h 328"/>
                <a:gd name="T14" fmla="*/ 2 w 92"/>
                <a:gd name="T15" fmla="*/ 161 h 328"/>
                <a:gd name="T16" fmla="*/ 0 w 92"/>
                <a:gd name="T17" fmla="*/ 178 h 328"/>
                <a:gd name="T18" fmla="*/ 5 w 92"/>
                <a:gd name="T19" fmla="*/ 186 h 328"/>
                <a:gd name="T20" fmla="*/ 9 w 92"/>
                <a:gd name="T21" fmla="*/ 188 h 328"/>
                <a:gd name="T22" fmla="*/ 9 w 92"/>
                <a:gd name="T23" fmla="*/ 174 h 328"/>
                <a:gd name="T24" fmla="*/ 9 w 92"/>
                <a:gd name="T25" fmla="*/ 182 h 328"/>
                <a:gd name="T26" fmla="*/ 14 w 92"/>
                <a:gd name="T27" fmla="*/ 177 h 328"/>
                <a:gd name="T28" fmla="*/ 17 w 92"/>
                <a:gd name="T29" fmla="*/ 163 h 328"/>
                <a:gd name="T30" fmla="*/ 28 w 92"/>
                <a:gd name="T31" fmla="*/ 249 h 328"/>
                <a:gd name="T32" fmla="*/ 35 w 92"/>
                <a:gd name="T33" fmla="*/ 301 h 328"/>
                <a:gd name="T34" fmla="*/ 32 w 92"/>
                <a:gd name="T35" fmla="*/ 325 h 328"/>
                <a:gd name="T36" fmla="*/ 47 w 92"/>
                <a:gd name="T37" fmla="*/ 321 h 328"/>
                <a:gd name="T38" fmla="*/ 43 w 92"/>
                <a:gd name="T39" fmla="*/ 292 h 328"/>
                <a:gd name="T40" fmla="*/ 48 w 92"/>
                <a:gd name="T41" fmla="*/ 252 h 328"/>
                <a:gd name="T42" fmla="*/ 51 w 92"/>
                <a:gd name="T43" fmla="*/ 290 h 328"/>
                <a:gd name="T44" fmla="*/ 52 w 92"/>
                <a:gd name="T45" fmla="*/ 318 h 328"/>
                <a:gd name="T46" fmla="*/ 65 w 92"/>
                <a:gd name="T47" fmla="*/ 319 h 328"/>
                <a:gd name="T48" fmla="*/ 69 w 92"/>
                <a:gd name="T49" fmla="*/ 249 h 328"/>
                <a:gd name="T50" fmla="*/ 74 w 92"/>
                <a:gd name="T51" fmla="*/ 243 h 328"/>
                <a:gd name="T52" fmla="*/ 89 w 92"/>
                <a:gd name="T53" fmla="*/ 249 h 328"/>
                <a:gd name="T54" fmla="*/ 81 w 92"/>
                <a:gd name="T55" fmla="*/ 166 h 328"/>
                <a:gd name="T56" fmla="*/ 83 w 92"/>
                <a:gd name="T57" fmla="*/ 150 h 328"/>
                <a:gd name="T58" fmla="*/ 82 w 92"/>
                <a:gd name="T59" fmla="*/ 109 h 328"/>
                <a:gd name="T60" fmla="*/ 61 w 92"/>
                <a:gd name="T61" fmla="*/ 55 h 328"/>
                <a:gd name="T62" fmla="*/ 61 w 92"/>
                <a:gd name="T63" fmla="*/ 35 h 328"/>
                <a:gd name="T64" fmla="*/ 65 w 92"/>
                <a:gd name="T65" fmla="*/ 33 h 328"/>
                <a:gd name="T66" fmla="*/ 69 w 92"/>
                <a:gd name="T67" fmla="*/ 26 h 328"/>
                <a:gd name="T68" fmla="*/ 66 w 92"/>
                <a:gd name="T69" fmla="*/ 5 h 328"/>
                <a:gd name="T70" fmla="*/ 55 w 92"/>
                <a:gd name="T71" fmla="*/ 1 h 328"/>
                <a:gd name="T72" fmla="*/ 45 w 92"/>
                <a:gd name="T73" fmla="*/ 2 h 3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328"/>
                <a:gd name="T113" fmla="*/ 92 w 92"/>
                <a:gd name="T114" fmla="*/ 328 h 3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328">
                  <a:moveTo>
                    <a:pt x="45" y="2"/>
                  </a:moveTo>
                  <a:lnTo>
                    <a:pt x="35" y="5"/>
                  </a:lnTo>
                  <a:lnTo>
                    <a:pt x="30" y="17"/>
                  </a:lnTo>
                  <a:lnTo>
                    <a:pt x="30" y="22"/>
                  </a:lnTo>
                  <a:lnTo>
                    <a:pt x="35" y="22"/>
                  </a:lnTo>
                  <a:lnTo>
                    <a:pt x="34" y="23"/>
                  </a:lnTo>
                  <a:lnTo>
                    <a:pt x="35" y="26"/>
                  </a:lnTo>
                  <a:lnTo>
                    <a:pt x="36" y="31"/>
                  </a:lnTo>
                  <a:lnTo>
                    <a:pt x="39" y="31"/>
                  </a:lnTo>
                  <a:lnTo>
                    <a:pt x="40" y="42"/>
                  </a:lnTo>
                  <a:lnTo>
                    <a:pt x="40" y="44"/>
                  </a:lnTo>
                  <a:lnTo>
                    <a:pt x="36" y="44"/>
                  </a:lnTo>
                  <a:lnTo>
                    <a:pt x="28" y="58"/>
                  </a:lnTo>
                  <a:lnTo>
                    <a:pt x="17" y="62"/>
                  </a:lnTo>
                  <a:lnTo>
                    <a:pt x="9" y="71"/>
                  </a:lnTo>
                  <a:lnTo>
                    <a:pt x="2" y="161"/>
                  </a:lnTo>
                  <a:lnTo>
                    <a:pt x="5" y="161"/>
                  </a:lnTo>
                  <a:lnTo>
                    <a:pt x="0" y="178"/>
                  </a:lnTo>
                  <a:lnTo>
                    <a:pt x="2" y="186"/>
                  </a:lnTo>
                  <a:lnTo>
                    <a:pt x="5" y="186"/>
                  </a:lnTo>
                  <a:lnTo>
                    <a:pt x="6" y="188"/>
                  </a:lnTo>
                  <a:lnTo>
                    <a:pt x="9" y="188"/>
                  </a:lnTo>
                  <a:lnTo>
                    <a:pt x="7" y="181"/>
                  </a:lnTo>
                  <a:lnTo>
                    <a:pt x="9" y="174"/>
                  </a:lnTo>
                  <a:lnTo>
                    <a:pt x="11" y="179"/>
                  </a:lnTo>
                  <a:lnTo>
                    <a:pt x="9" y="182"/>
                  </a:lnTo>
                  <a:lnTo>
                    <a:pt x="11" y="184"/>
                  </a:lnTo>
                  <a:lnTo>
                    <a:pt x="14" y="177"/>
                  </a:lnTo>
                  <a:lnTo>
                    <a:pt x="13" y="163"/>
                  </a:lnTo>
                  <a:lnTo>
                    <a:pt x="17" y="163"/>
                  </a:lnTo>
                  <a:lnTo>
                    <a:pt x="14" y="245"/>
                  </a:lnTo>
                  <a:lnTo>
                    <a:pt x="28" y="249"/>
                  </a:lnTo>
                  <a:lnTo>
                    <a:pt x="36" y="297"/>
                  </a:lnTo>
                  <a:lnTo>
                    <a:pt x="35" y="301"/>
                  </a:lnTo>
                  <a:lnTo>
                    <a:pt x="32" y="321"/>
                  </a:lnTo>
                  <a:lnTo>
                    <a:pt x="32" y="325"/>
                  </a:lnTo>
                  <a:lnTo>
                    <a:pt x="43" y="327"/>
                  </a:lnTo>
                  <a:lnTo>
                    <a:pt x="47" y="321"/>
                  </a:lnTo>
                  <a:lnTo>
                    <a:pt x="44" y="305"/>
                  </a:lnTo>
                  <a:lnTo>
                    <a:pt x="43" y="292"/>
                  </a:lnTo>
                  <a:lnTo>
                    <a:pt x="47" y="252"/>
                  </a:lnTo>
                  <a:lnTo>
                    <a:pt x="48" y="252"/>
                  </a:lnTo>
                  <a:lnTo>
                    <a:pt x="52" y="266"/>
                  </a:lnTo>
                  <a:lnTo>
                    <a:pt x="51" y="290"/>
                  </a:lnTo>
                  <a:lnTo>
                    <a:pt x="47" y="293"/>
                  </a:lnTo>
                  <a:lnTo>
                    <a:pt x="52" y="318"/>
                  </a:lnTo>
                  <a:lnTo>
                    <a:pt x="62" y="321"/>
                  </a:lnTo>
                  <a:lnTo>
                    <a:pt x="65" y="319"/>
                  </a:lnTo>
                  <a:lnTo>
                    <a:pt x="57" y="293"/>
                  </a:lnTo>
                  <a:lnTo>
                    <a:pt x="69" y="249"/>
                  </a:lnTo>
                  <a:lnTo>
                    <a:pt x="74" y="245"/>
                  </a:lnTo>
                  <a:lnTo>
                    <a:pt x="74" y="243"/>
                  </a:lnTo>
                  <a:lnTo>
                    <a:pt x="86" y="244"/>
                  </a:lnTo>
                  <a:lnTo>
                    <a:pt x="89" y="249"/>
                  </a:lnTo>
                  <a:lnTo>
                    <a:pt x="91" y="245"/>
                  </a:lnTo>
                  <a:lnTo>
                    <a:pt x="81" y="166"/>
                  </a:lnTo>
                  <a:lnTo>
                    <a:pt x="83" y="167"/>
                  </a:lnTo>
                  <a:lnTo>
                    <a:pt x="83" y="150"/>
                  </a:lnTo>
                  <a:lnTo>
                    <a:pt x="85" y="147"/>
                  </a:lnTo>
                  <a:lnTo>
                    <a:pt x="82" y="109"/>
                  </a:lnTo>
                  <a:lnTo>
                    <a:pt x="78" y="63"/>
                  </a:lnTo>
                  <a:lnTo>
                    <a:pt x="61" y="55"/>
                  </a:lnTo>
                  <a:lnTo>
                    <a:pt x="56" y="44"/>
                  </a:lnTo>
                  <a:lnTo>
                    <a:pt x="61" y="35"/>
                  </a:lnTo>
                  <a:lnTo>
                    <a:pt x="62" y="36"/>
                  </a:lnTo>
                  <a:lnTo>
                    <a:pt x="65" y="33"/>
                  </a:lnTo>
                  <a:lnTo>
                    <a:pt x="65" y="27"/>
                  </a:lnTo>
                  <a:lnTo>
                    <a:pt x="69" y="26"/>
                  </a:lnTo>
                  <a:lnTo>
                    <a:pt x="70" y="14"/>
                  </a:lnTo>
                  <a:lnTo>
                    <a:pt x="66" y="5"/>
                  </a:lnTo>
                  <a:lnTo>
                    <a:pt x="62" y="1"/>
                  </a:lnTo>
                  <a:lnTo>
                    <a:pt x="55" y="1"/>
                  </a:lnTo>
                  <a:lnTo>
                    <a:pt x="51" y="0"/>
                  </a:lnTo>
                  <a:lnTo>
                    <a:pt x="45" y="2"/>
                  </a:lnTo>
                </a:path>
              </a:pathLst>
            </a:custGeom>
            <a:solidFill>
              <a:srgbClr val="9FBFFF"/>
            </a:solidFill>
            <a:ln w="9525" cap="rnd">
              <a:noFill/>
              <a:round/>
              <a:headEnd/>
              <a:tailEnd/>
            </a:ln>
          </p:spPr>
          <p:txBody>
            <a:bodyPr/>
            <a:lstStyle/>
            <a:p>
              <a:endParaRPr lang="en-US"/>
            </a:p>
          </p:txBody>
        </p:sp>
        <p:sp>
          <p:nvSpPr>
            <p:cNvPr id="1060" name="Freeform 1050"/>
            <p:cNvSpPr>
              <a:spLocks/>
            </p:cNvSpPr>
            <p:nvPr/>
          </p:nvSpPr>
          <p:spPr bwMode="auto">
            <a:xfrm>
              <a:off x="2628" y="1102"/>
              <a:ext cx="95" cy="327"/>
            </a:xfrm>
            <a:custGeom>
              <a:avLst/>
              <a:gdLst>
                <a:gd name="T0" fmla="*/ 35 w 95"/>
                <a:gd name="T1" fmla="*/ 0 h 327"/>
                <a:gd name="T2" fmla="*/ 55 w 95"/>
                <a:gd name="T3" fmla="*/ 10 h 327"/>
                <a:gd name="T4" fmla="*/ 55 w 95"/>
                <a:gd name="T5" fmla="*/ 31 h 327"/>
                <a:gd name="T6" fmla="*/ 65 w 95"/>
                <a:gd name="T7" fmla="*/ 42 h 327"/>
                <a:gd name="T8" fmla="*/ 88 w 95"/>
                <a:gd name="T9" fmla="*/ 54 h 327"/>
                <a:gd name="T10" fmla="*/ 90 w 95"/>
                <a:gd name="T11" fmla="*/ 117 h 327"/>
                <a:gd name="T12" fmla="*/ 77 w 95"/>
                <a:gd name="T13" fmla="*/ 171 h 327"/>
                <a:gd name="T14" fmla="*/ 61 w 95"/>
                <a:gd name="T15" fmla="*/ 212 h 327"/>
                <a:gd name="T16" fmla="*/ 65 w 95"/>
                <a:gd name="T17" fmla="*/ 310 h 327"/>
                <a:gd name="T18" fmla="*/ 61 w 95"/>
                <a:gd name="T19" fmla="*/ 314 h 327"/>
                <a:gd name="T20" fmla="*/ 47 w 95"/>
                <a:gd name="T21" fmla="*/ 325 h 327"/>
                <a:gd name="T22" fmla="*/ 39 w 95"/>
                <a:gd name="T23" fmla="*/ 326 h 327"/>
                <a:gd name="T24" fmla="*/ 32 w 95"/>
                <a:gd name="T25" fmla="*/ 324 h 327"/>
                <a:gd name="T26" fmla="*/ 36 w 95"/>
                <a:gd name="T27" fmla="*/ 318 h 327"/>
                <a:gd name="T28" fmla="*/ 43 w 95"/>
                <a:gd name="T29" fmla="*/ 310 h 327"/>
                <a:gd name="T30" fmla="*/ 42 w 95"/>
                <a:gd name="T31" fmla="*/ 306 h 327"/>
                <a:gd name="T32" fmla="*/ 22 w 95"/>
                <a:gd name="T33" fmla="*/ 313 h 327"/>
                <a:gd name="T34" fmla="*/ 21 w 95"/>
                <a:gd name="T35" fmla="*/ 309 h 327"/>
                <a:gd name="T36" fmla="*/ 22 w 95"/>
                <a:gd name="T37" fmla="*/ 306 h 327"/>
                <a:gd name="T38" fmla="*/ 28 w 95"/>
                <a:gd name="T39" fmla="*/ 300 h 327"/>
                <a:gd name="T40" fmla="*/ 22 w 95"/>
                <a:gd name="T41" fmla="*/ 267 h 327"/>
                <a:gd name="T42" fmla="*/ 15 w 95"/>
                <a:gd name="T43" fmla="*/ 178 h 327"/>
                <a:gd name="T44" fmla="*/ 11 w 95"/>
                <a:gd name="T45" fmla="*/ 161 h 327"/>
                <a:gd name="T46" fmla="*/ 18 w 95"/>
                <a:gd name="T47" fmla="*/ 125 h 327"/>
                <a:gd name="T48" fmla="*/ 13 w 95"/>
                <a:gd name="T49" fmla="*/ 125 h 327"/>
                <a:gd name="T50" fmla="*/ 9 w 95"/>
                <a:gd name="T51" fmla="*/ 124 h 327"/>
                <a:gd name="T52" fmla="*/ 6 w 95"/>
                <a:gd name="T53" fmla="*/ 121 h 327"/>
                <a:gd name="T54" fmla="*/ 3 w 95"/>
                <a:gd name="T55" fmla="*/ 119 h 327"/>
                <a:gd name="T56" fmla="*/ 0 w 95"/>
                <a:gd name="T57" fmla="*/ 113 h 327"/>
                <a:gd name="T58" fmla="*/ 3 w 95"/>
                <a:gd name="T59" fmla="*/ 96 h 327"/>
                <a:gd name="T60" fmla="*/ 26 w 95"/>
                <a:gd name="T61" fmla="*/ 55 h 327"/>
                <a:gd name="T62" fmla="*/ 32 w 95"/>
                <a:gd name="T63" fmla="*/ 43 h 327"/>
                <a:gd name="T64" fmla="*/ 23 w 95"/>
                <a:gd name="T65" fmla="*/ 35 h 327"/>
                <a:gd name="T66" fmla="*/ 23 w 95"/>
                <a:gd name="T67" fmla="*/ 34 h 327"/>
                <a:gd name="T68" fmla="*/ 19 w 95"/>
                <a:gd name="T69" fmla="*/ 30 h 327"/>
                <a:gd name="T70" fmla="*/ 21 w 95"/>
                <a:gd name="T71" fmla="*/ 21 h 327"/>
                <a:gd name="T72" fmla="*/ 19 w 95"/>
                <a:gd name="T73" fmla="*/ 11 h 3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
                <a:gd name="T112" fmla="*/ 0 h 327"/>
                <a:gd name="T113" fmla="*/ 95 w 95"/>
                <a:gd name="T114" fmla="*/ 327 h 3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 h="327">
                  <a:moveTo>
                    <a:pt x="23" y="3"/>
                  </a:moveTo>
                  <a:lnTo>
                    <a:pt x="35" y="0"/>
                  </a:lnTo>
                  <a:lnTo>
                    <a:pt x="47" y="1"/>
                  </a:lnTo>
                  <a:lnTo>
                    <a:pt x="55" y="10"/>
                  </a:lnTo>
                  <a:lnTo>
                    <a:pt x="59" y="19"/>
                  </a:lnTo>
                  <a:lnTo>
                    <a:pt x="55" y="31"/>
                  </a:lnTo>
                  <a:lnTo>
                    <a:pt x="60" y="39"/>
                  </a:lnTo>
                  <a:lnTo>
                    <a:pt x="65" y="42"/>
                  </a:lnTo>
                  <a:lnTo>
                    <a:pt x="82" y="50"/>
                  </a:lnTo>
                  <a:lnTo>
                    <a:pt x="88" y="54"/>
                  </a:lnTo>
                  <a:lnTo>
                    <a:pt x="94" y="105"/>
                  </a:lnTo>
                  <a:lnTo>
                    <a:pt x="90" y="117"/>
                  </a:lnTo>
                  <a:lnTo>
                    <a:pt x="73" y="121"/>
                  </a:lnTo>
                  <a:lnTo>
                    <a:pt x="77" y="171"/>
                  </a:lnTo>
                  <a:lnTo>
                    <a:pt x="65" y="175"/>
                  </a:lnTo>
                  <a:lnTo>
                    <a:pt x="61" y="212"/>
                  </a:lnTo>
                  <a:lnTo>
                    <a:pt x="64" y="276"/>
                  </a:lnTo>
                  <a:lnTo>
                    <a:pt x="65" y="310"/>
                  </a:lnTo>
                  <a:lnTo>
                    <a:pt x="61" y="312"/>
                  </a:lnTo>
                  <a:lnTo>
                    <a:pt x="61" y="314"/>
                  </a:lnTo>
                  <a:lnTo>
                    <a:pt x="53" y="321"/>
                  </a:lnTo>
                  <a:lnTo>
                    <a:pt x="47" y="325"/>
                  </a:lnTo>
                  <a:lnTo>
                    <a:pt x="43" y="326"/>
                  </a:lnTo>
                  <a:lnTo>
                    <a:pt x="39" y="326"/>
                  </a:lnTo>
                  <a:lnTo>
                    <a:pt x="34" y="325"/>
                  </a:lnTo>
                  <a:lnTo>
                    <a:pt x="32" y="324"/>
                  </a:lnTo>
                  <a:lnTo>
                    <a:pt x="34" y="321"/>
                  </a:lnTo>
                  <a:lnTo>
                    <a:pt x="36" y="318"/>
                  </a:lnTo>
                  <a:lnTo>
                    <a:pt x="40" y="314"/>
                  </a:lnTo>
                  <a:lnTo>
                    <a:pt x="43" y="310"/>
                  </a:lnTo>
                  <a:lnTo>
                    <a:pt x="42" y="312"/>
                  </a:lnTo>
                  <a:lnTo>
                    <a:pt x="42" y="306"/>
                  </a:lnTo>
                  <a:lnTo>
                    <a:pt x="27" y="313"/>
                  </a:lnTo>
                  <a:lnTo>
                    <a:pt x="22" y="313"/>
                  </a:lnTo>
                  <a:lnTo>
                    <a:pt x="21" y="312"/>
                  </a:lnTo>
                  <a:lnTo>
                    <a:pt x="21" y="309"/>
                  </a:lnTo>
                  <a:lnTo>
                    <a:pt x="21" y="306"/>
                  </a:lnTo>
                  <a:lnTo>
                    <a:pt x="22" y="306"/>
                  </a:lnTo>
                  <a:lnTo>
                    <a:pt x="26" y="302"/>
                  </a:lnTo>
                  <a:lnTo>
                    <a:pt x="28" y="300"/>
                  </a:lnTo>
                  <a:lnTo>
                    <a:pt x="24" y="298"/>
                  </a:lnTo>
                  <a:lnTo>
                    <a:pt x="22" y="267"/>
                  </a:lnTo>
                  <a:lnTo>
                    <a:pt x="21" y="219"/>
                  </a:lnTo>
                  <a:lnTo>
                    <a:pt x="15" y="178"/>
                  </a:lnTo>
                  <a:lnTo>
                    <a:pt x="14" y="167"/>
                  </a:lnTo>
                  <a:lnTo>
                    <a:pt x="11" y="161"/>
                  </a:lnTo>
                  <a:lnTo>
                    <a:pt x="17" y="137"/>
                  </a:lnTo>
                  <a:lnTo>
                    <a:pt x="18" y="125"/>
                  </a:lnTo>
                  <a:lnTo>
                    <a:pt x="15" y="126"/>
                  </a:lnTo>
                  <a:lnTo>
                    <a:pt x="13" y="125"/>
                  </a:lnTo>
                  <a:lnTo>
                    <a:pt x="11" y="125"/>
                  </a:lnTo>
                  <a:lnTo>
                    <a:pt x="9" y="124"/>
                  </a:lnTo>
                  <a:lnTo>
                    <a:pt x="6" y="124"/>
                  </a:lnTo>
                  <a:lnTo>
                    <a:pt x="6" y="121"/>
                  </a:lnTo>
                  <a:lnTo>
                    <a:pt x="5" y="121"/>
                  </a:lnTo>
                  <a:lnTo>
                    <a:pt x="3" y="119"/>
                  </a:lnTo>
                  <a:lnTo>
                    <a:pt x="1" y="117"/>
                  </a:lnTo>
                  <a:lnTo>
                    <a:pt x="0" y="113"/>
                  </a:lnTo>
                  <a:lnTo>
                    <a:pt x="5" y="103"/>
                  </a:lnTo>
                  <a:lnTo>
                    <a:pt x="3" y="96"/>
                  </a:lnTo>
                  <a:lnTo>
                    <a:pt x="11" y="103"/>
                  </a:lnTo>
                  <a:lnTo>
                    <a:pt x="26" y="55"/>
                  </a:lnTo>
                  <a:lnTo>
                    <a:pt x="35" y="46"/>
                  </a:lnTo>
                  <a:lnTo>
                    <a:pt x="32" y="43"/>
                  </a:lnTo>
                  <a:lnTo>
                    <a:pt x="24" y="42"/>
                  </a:lnTo>
                  <a:lnTo>
                    <a:pt x="23" y="35"/>
                  </a:lnTo>
                  <a:lnTo>
                    <a:pt x="26" y="34"/>
                  </a:lnTo>
                  <a:lnTo>
                    <a:pt x="23" y="34"/>
                  </a:lnTo>
                  <a:lnTo>
                    <a:pt x="23" y="31"/>
                  </a:lnTo>
                  <a:lnTo>
                    <a:pt x="19" y="30"/>
                  </a:lnTo>
                  <a:lnTo>
                    <a:pt x="22" y="22"/>
                  </a:lnTo>
                  <a:lnTo>
                    <a:pt x="21" y="21"/>
                  </a:lnTo>
                  <a:lnTo>
                    <a:pt x="22" y="11"/>
                  </a:lnTo>
                  <a:lnTo>
                    <a:pt x="19" y="11"/>
                  </a:lnTo>
                  <a:lnTo>
                    <a:pt x="23" y="3"/>
                  </a:lnTo>
                </a:path>
              </a:pathLst>
            </a:custGeom>
            <a:solidFill>
              <a:srgbClr val="3F7FFF"/>
            </a:solidFill>
            <a:ln w="9525" cap="rnd">
              <a:noFill/>
              <a:round/>
              <a:headEnd/>
              <a:tailEnd/>
            </a:ln>
          </p:spPr>
          <p:txBody>
            <a:bodyPr/>
            <a:lstStyle/>
            <a:p>
              <a:endParaRPr lang="en-US"/>
            </a:p>
          </p:txBody>
        </p:sp>
        <p:sp>
          <p:nvSpPr>
            <p:cNvPr id="1061" name="Freeform 1051"/>
            <p:cNvSpPr>
              <a:spLocks/>
            </p:cNvSpPr>
            <p:nvPr/>
          </p:nvSpPr>
          <p:spPr bwMode="auto">
            <a:xfrm>
              <a:off x="2394" y="1101"/>
              <a:ext cx="63" cy="330"/>
            </a:xfrm>
            <a:custGeom>
              <a:avLst/>
              <a:gdLst>
                <a:gd name="T0" fmla="*/ 41 w 63"/>
                <a:gd name="T1" fmla="*/ 5 h 330"/>
                <a:gd name="T2" fmla="*/ 26 w 63"/>
                <a:gd name="T3" fmla="*/ 1 h 330"/>
                <a:gd name="T4" fmla="*/ 14 w 63"/>
                <a:gd name="T5" fmla="*/ 0 h 330"/>
                <a:gd name="T6" fmla="*/ 5 w 63"/>
                <a:gd name="T7" fmla="*/ 3 h 330"/>
                <a:gd name="T8" fmla="*/ 1 w 63"/>
                <a:gd name="T9" fmla="*/ 14 h 330"/>
                <a:gd name="T10" fmla="*/ 1 w 63"/>
                <a:gd name="T11" fmla="*/ 23 h 330"/>
                <a:gd name="T12" fmla="*/ 6 w 63"/>
                <a:gd name="T13" fmla="*/ 35 h 330"/>
                <a:gd name="T14" fmla="*/ 11 w 63"/>
                <a:gd name="T15" fmla="*/ 35 h 330"/>
                <a:gd name="T16" fmla="*/ 3 w 63"/>
                <a:gd name="T17" fmla="*/ 48 h 330"/>
                <a:gd name="T18" fmla="*/ 0 w 63"/>
                <a:gd name="T19" fmla="*/ 71 h 330"/>
                <a:gd name="T20" fmla="*/ 0 w 63"/>
                <a:gd name="T21" fmla="*/ 90 h 330"/>
                <a:gd name="T22" fmla="*/ 1 w 63"/>
                <a:gd name="T23" fmla="*/ 113 h 330"/>
                <a:gd name="T24" fmla="*/ 5 w 63"/>
                <a:gd name="T25" fmla="*/ 137 h 330"/>
                <a:gd name="T26" fmla="*/ 11 w 63"/>
                <a:gd name="T27" fmla="*/ 139 h 330"/>
                <a:gd name="T28" fmla="*/ 11 w 63"/>
                <a:gd name="T29" fmla="*/ 145 h 330"/>
                <a:gd name="T30" fmla="*/ 16 w 63"/>
                <a:gd name="T31" fmla="*/ 148 h 330"/>
                <a:gd name="T32" fmla="*/ 16 w 63"/>
                <a:gd name="T33" fmla="*/ 173 h 330"/>
                <a:gd name="T34" fmla="*/ 19 w 63"/>
                <a:gd name="T35" fmla="*/ 177 h 330"/>
                <a:gd name="T36" fmla="*/ 19 w 63"/>
                <a:gd name="T37" fmla="*/ 222 h 330"/>
                <a:gd name="T38" fmla="*/ 19 w 63"/>
                <a:gd name="T39" fmla="*/ 250 h 330"/>
                <a:gd name="T40" fmla="*/ 14 w 63"/>
                <a:gd name="T41" fmla="*/ 280 h 330"/>
                <a:gd name="T42" fmla="*/ 11 w 63"/>
                <a:gd name="T43" fmla="*/ 320 h 330"/>
                <a:gd name="T44" fmla="*/ 19 w 63"/>
                <a:gd name="T45" fmla="*/ 324 h 330"/>
                <a:gd name="T46" fmla="*/ 19 w 63"/>
                <a:gd name="T47" fmla="*/ 328 h 330"/>
                <a:gd name="T48" fmla="*/ 28 w 63"/>
                <a:gd name="T49" fmla="*/ 328 h 330"/>
                <a:gd name="T50" fmla="*/ 31 w 63"/>
                <a:gd name="T51" fmla="*/ 327 h 330"/>
                <a:gd name="T52" fmla="*/ 35 w 63"/>
                <a:gd name="T53" fmla="*/ 327 h 330"/>
                <a:gd name="T54" fmla="*/ 35 w 63"/>
                <a:gd name="T55" fmla="*/ 329 h 330"/>
                <a:gd name="T56" fmla="*/ 43 w 63"/>
                <a:gd name="T57" fmla="*/ 328 h 330"/>
                <a:gd name="T58" fmla="*/ 58 w 63"/>
                <a:gd name="T59" fmla="*/ 327 h 330"/>
                <a:gd name="T60" fmla="*/ 58 w 63"/>
                <a:gd name="T61" fmla="*/ 324 h 330"/>
                <a:gd name="T62" fmla="*/ 44 w 63"/>
                <a:gd name="T63" fmla="*/ 317 h 330"/>
                <a:gd name="T64" fmla="*/ 44 w 63"/>
                <a:gd name="T65" fmla="*/ 311 h 330"/>
                <a:gd name="T66" fmla="*/ 58 w 63"/>
                <a:gd name="T67" fmla="*/ 308 h 330"/>
                <a:gd name="T68" fmla="*/ 58 w 63"/>
                <a:gd name="T69" fmla="*/ 305 h 330"/>
                <a:gd name="T70" fmla="*/ 48 w 63"/>
                <a:gd name="T71" fmla="*/ 299 h 330"/>
                <a:gd name="T72" fmla="*/ 48 w 63"/>
                <a:gd name="T73" fmla="*/ 254 h 330"/>
                <a:gd name="T74" fmla="*/ 52 w 63"/>
                <a:gd name="T75" fmla="*/ 213 h 330"/>
                <a:gd name="T76" fmla="*/ 50 w 63"/>
                <a:gd name="T77" fmla="*/ 172 h 330"/>
                <a:gd name="T78" fmla="*/ 50 w 63"/>
                <a:gd name="T79" fmla="*/ 148 h 330"/>
                <a:gd name="T80" fmla="*/ 50 w 63"/>
                <a:gd name="T81" fmla="*/ 141 h 330"/>
                <a:gd name="T82" fmla="*/ 50 w 63"/>
                <a:gd name="T83" fmla="*/ 108 h 330"/>
                <a:gd name="T84" fmla="*/ 62 w 63"/>
                <a:gd name="T85" fmla="*/ 103 h 330"/>
                <a:gd name="T86" fmla="*/ 62 w 63"/>
                <a:gd name="T87" fmla="*/ 97 h 330"/>
                <a:gd name="T88" fmla="*/ 39 w 63"/>
                <a:gd name="T89" fmla="*/ 54 h 330"/>
                <a:gd name="T90" fmla="*/ 27 w 63"/>
                <a:gd name="T91" fmla="*/ 47 h 330"/>
                <a:gd name="T92" fmla="*/ 28 w 63"/>
                <a:gd name="T93" fmla="*/ 45 h 330"/>
                <a:gd name="T94" fmla="*/ 36 w 63"/>
                <a:gd name="T95" fmla="*/ 43 h 330"/>
                <a:gd name="T96" fmla="*/ 36 w 63"/>
                <a:gd name="T97" fmla="*/ 41 h 330"/>
                <a:gd name="T98" fmla="*/ 39 w 63"/>
                <a:gd name="T99" fmla="*/ 39 h 330"/>
                <a:gd name="T100" fmla="*/ 39 w 63"/>
                <a:gd name="T101" fmla="*/ 35 h 330"/>
                <a:gd name="T102" fmla="*/ 41 w 63"/>
                <a:gd name="T103" fmla="*/ 34 h 330"/>
                <a:gd name="T104" fmla="*/ 39 w 63"/>
                <a:gd name="T105" fmla="*/ 33 h 330"/>
                <a:gd name="T106" fmla="*/ 40 w 63"/>
                <a:gd name="T107" fmla="*/ 31 h 330"/>
                <a:gd name="T108" fmla="*/ 36 w 63"/>
                <a:gd name="T109" fmla="*/ 23 h 330"/>
                <a:gd name="T110" fmla="*/ 39 w 63"/>
                <a:gd name="T111" fmla="*/ 21 h 330"/>
                <a:gd name="T112" fmla="*/ 36 w 63"/>
                <a:gd name="T113" fmla="*/ 15 h 330"/>
                <a:gd name="T114" fmla="*/ 40 w 63"/>
                <a:gd name="T115" fmla="*/ 13 h 330"/>
                <a:gd name="T116" fmla="*/ 41 w 63"/>
                <a:gd name="T117" fmla="*/ 5 h 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
                <a:gd name="T178" fmla="*/ 0 h 330"/>
                <a:gd name="T179" fmla="*/ 63 w 63"/>
                <a:gd name="T180" fmla="*/ 330 h 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 h="330">
                  <a:moveTo>
                    <a:pt x="41" y="5"/>
                  </a:moveTo>
                  <a:lnTo>
                    <a:pt x="26" y="1"/>
                  </a:lnTo>
                  <a:lnTo>
                    <a:pt x="14" y="0"/>
                  </a:lnTo>
                  <a:lnTo>
                    <a:pt x="5" y="3"/>
                  </a:lnTo>
                  <a:lnTo>
                    <a:pt x="1" y="14"/>
                  </a:lnTo>
                  <a:lnTo>
                    <a:pt x="1" y="23"/>
                  </a:lnTo>
                  <a:lnTo>
                    <a:pt x="6" y="35"/>
                  </a:lnTo>
                  <a:lnTo>
                    <a:pt x="11" y="35"/>
                  </a:lnTo>
                  <a:lnTo>
                    <a:pt x="3" y="48"/>
                  </a:lnTo>
                  <a:lnTo>
                    <a:pt x="0" y="71"/>
                  </a:lnTo>
                  <a:lnTo>
                    <a:pt x="0" y="90"/>
                  </a:lnTo>
                  <a:lnTo>
                    <a:pt x="1" y="113"/>
                  </a:lnTo>
                  <a:lnTo>
                    <a:pt x="5" y="137"/>
                  </a:lnTo>
                  <a:lnTo>
                    <a:pt x="11" y="139"/>
                  </a:lnTo>
                  <a:lnTo>
                    <a:pt x="11" y="145"/>
                  </a:lnTo>
                  <a:lnTo>
                    <a:pt x="16" y="148"/>
                  </a:lnTo>
                  <a:lnTo>
                    <a:pt x="16" y="173"/>
                  </a:lnTo>
                  <a:lnTo>
                    <a:pt x="19" y="177"/>
                  </a:lnTo>
                  <a:lnTo>
                    <a:pt x="19" y="222"/>
                  </a:lnTo>
                  <a:lnTo>
                    <a:pt x="19" y="250"/>
                  </a:lnTo>
                  <a:lnTo>
                    <a:pt x="14" y="280"/>
                  </a:lnTo>
                  <a:lnTo>
                    <a:pt x="11" y="320"/>
                  </a:lnTo>
                  <a:lnTo>
                    <a:pt x="19" y="324"/>
                  </a:lnTo>
                  <a:lnTo>
                    <a:pt x="19" y="328"/>
                  </a:lnTo>
                  <a:lnTo>
                    <a:pt x="28" y="328"/>
                  </a:lnTo>
                  <a:lnTo>
                    <a:pt x="31" y="327"/>
                  </a:lnTo>
                  <a:lnTo>
                    <a:pt x="35" y="327"/>
                  </a:lnTo>
                  <a:lnTo>
                    <a:pt x="35" y="329"/>
                  </a:lnTo>
                  <a:lnTo>
                    <a:pt x="43" y="328"/>
                  </a:lnTo>
                  <a:lnTo>
                    <a:pt x="58" y="327"/>
                  </a:lnTo>
                  <a:lnTo>
                    <a:pt x="58" y="324"/>
                  </a:lnTo>
                  <a:lnTo>
                    <a:pt x="44" y="317"/>
                  </a:lnTo>
                  <a:lnTo>
                    <a:pt x="44" y="311"/>
                  </a:lnTo>
                  <a:lnTo>
                    <a:pt x="58" y="308"/>
                  </a:lnTo>
                  <a:lnTo>
                    <a:pt x="58" y="305"/>
                  </a:lnTo>
                  <a:lnTo>
                    <a:pt x="48" y="299"/>
                  </a:lnTo>
                  <a:lnTo>
                    <a:pt x="48" y="254"/>
                  </a:lnTo>
                  <a:lnTo>
                    <a:pt x="52" y="213"/>
                  </a:lnTo>
                  <a:lnTo>
                    <a:pt x="50" y="172"/>
                  </a:lnTo>
                  <a:lnTo>
                    <a:pt x="50" y="148"/>
                  </a:lnTo>
                  <a:lnTo>
                    <a:pt x="50" y="141"/>
                  </a:lnTo>
                  <a:lnTo>
                    <a:pt x="50" y="108"/>
                  </a:lnTo>
                  <a:lnTo>
                    <a:pt x="62" y="103"/>
                  </a:lnTo>
                  <a:lnTo>
                    <a:pt x="62" y="97"/>
                  </a:lnTo>
                  <a:lnTo>
                    <a:pt x="39" y="54"/>
                  </a:lnTo>
                  <a:lnTo>
                    <a:pt x="27" y="47"/>
                  </a:lnTo>
                  <a:lnTo>
                    <a:pt x="28" y="45"/>
                  </a:lnTo>
                  <a:lnTo>
                    <a:pt x="36" y="43"/>
                  </a:lnTo>
                  <a:lnTo>
                    <a:pt x="36" y="41"/>
                  </a:lnTo>
                  <a:lnTo>
                    <a:pt x="39" y="39"/>
                  </a:lnTo>
                  <a:lnTo>
                    <a:pt x="39" y="35"/>
                  </a:lnTo>
                  <a:lnTo>
                    <a:pt x="41" y="34"/>
                  </a:lnTo>
                  <a:lnTo>
                    <a:pt x="39" y="33"/>
                  </a:lnTo>
                  <a:lnTo>
                    <a:pt x="40" y="31"/>
                  </a:lnTo>
                  <a:lnTo>
                    <a:pt x="36" y="23"/>
                  </a:lnTo>
                  <a:lnTo>
                    <a:pt x="39" y="21"/>
                  </a:lnTo>
                  <a:lnTo>
                    <a:pt x="36" y="15"/>
                  </a:lnTo>
                  <a:lnTo>
                    <a:pt x="40" y="13"/>
                  </a:lnTo>
                  <a:lnTo>
                    <a:pt x="41" y="5"/>
                  </a:lnTo>
                </a:path>
              </a:pathLst>
            </a:custGeom>
            <a:solidFill>
              <a:srgbClr val="3F7FFF"/>
            </a:solidFill>
            <a:ln w="9525" cap="rnd">
              <a:noFill/>
              <a:round/>
              <a:headEnd/>
              <a:tailEnd/>
            </a:ln>
          </p:spPr>
          <p:txBody>
            <a:bodyPr/>
            <a:lstStyle/>
            <a:p>
              <a:endParaRPr lang="en-US"/>
            </a:p>
          </p:txBody>
        </p:sp>
      </p:grpSp>
      <p:grpSp>
        <p:nvGrpSpPr>
          <p:cNvPr id="6" name="Group 1067"/>
          <p:cNvGrpSpPr>
            <a:grpSpLocks/>
          </p:cNvGrpSpPr>
          <p:nvPr/>
        </p:nvGrpSpPr>
        <p:grpSpPr bwMode="auto">
          <a:xfrm>
            <a:off x="5627687" y="768350"/>
            <a:ext cx="3024188" cy="773113"/>
            <a:chOff x="3262" y="484"/>
            <a:chExt cx="1905" cy="487"/>
          </a:xfrm>
        </p:grpSpPr>
        <p:sp>
          <p:nvSpPr>
            <p:cNvPr id="1041" name="Rectangle 1031"/>
            <p:cNvSpPr>
              <a:spLocks noChangeArrowheads="1"/>
            </p:cNvSpPr>
            <p:nvPr/>
          </p:nvSpPr>
          <p:spPr bwMode="auto">
            <a:xfrm>
              <a:off x="4037" y="484"/>
              <a:ext cx="1130" cy="442"/>
            </a:xfrm>
            <a:prstGeom prst="rect">
              <a:avLst/>
            </a:prstGeom>
            <a:noFill/>
            <a:ln w="9525">
              <a:noFill/>
              <a:miter lim="800000"/>
              <a:headEnd/>
              <a:tailEnd/>
            </a:ln>
          </p:spPr>
          <p:txBody>
            <a:bodyPr wrap="none" lIns="92075" tIns="46038" rIns="92075" bIns="46038">
              <a:spAutoFit/>
            </a:bodyPr>
            <a:lstStyle/>
            <a:p>
              <a:pPr algn="ctr"/>
              <a:r>
                <a:rPr lang="en-US" sz="2000" b="1">
                  <a:latin typeface="Arial" pitchFamily="34" charset="0"/>
                </a:rPr>
                <a:t>Regulatory</a:t>
              </a:r>
            </a:p>
            <a:p>
              <a:pPr algn="ctr"/>
              <a:r>
                <a:rPr lang="en-US" sz="2000" b="1">
                  <a:latin typeface="Arial" pitchFamily="34" charset="0"/>
                </a:rPr>
                <a:t>Review Team</a:t>
              </a:r>
            </a:p>
          </p:txBody>
        </p:sp>
        <p:sp>
          <p:nvSpPr>
            <p:cNvPr id="1042" name="Freeform 1052"/>
            <p:cNvSpPr>
              <a:spLocks/>
            </p:cNvSpPr>
            <p:nvPr/>
          </p:nvSpPr>
          <p:spPr bwMode="auto">
            <a:xfrm>
              <a:off x="3604" y="494"/>
              <a:ext cx="57" cy="211"/>
            </a:xfrm>
            <a:custGeom>
              <a:avLst/>
              <a:gdLst>
                <a:gd name="T0" fmla="*/ 34 w 57"/>
                <a:gd name="T1" fmla="*/ 2 h 211"/>
                <a:gd name="T2" fmla="*/ 46 w 57"/>
                <a:gd name="T3" fmla="*/ 0 h 211"/>
                <a:gd name="T4" fmla="*/ 50 w 57"/>
                <a:gd name="T5" fmla="*/ 5 h 211"/>
                <a:gd name="T6" fmla="*/ 52 w 57"/>
                <a:gd name="T7" fmla="*/ 3 h 211"/>
                <a:gd name="T8" fmla="*/ 54 w 57"/>
                <a:gd name="T9" fmla="*/ 13 h 211"/>
                <a:gd name="T10" fmla="*/ 48 w 57"/>
                <a:gd name="T11" fmla="*/ 18 h 211"/>
                <a:gd name="T12" fmla="*/ 47 w 57"/>
                <a:gd name="T13" fmla="*/ 22 h 211"/>
                <a:gd name="T14" fmla="*/ 46 w 57"/>
                <a:gd name="T15" fmla="*/ 23 h 211"/>
                <a:gd name="T16" fmla="*/ 46 w 57"/>
                <a:gd name="T17" fmla="*/ 28 h 211"/>
                <a:gd name="T18" fmla="*/ 41 w 57"/>
                <a:gd name="T19" fmla="*/ 28 h 211"/>
                <a:gd name="T20" fmla="*/ 41 w 57"/>
                <a:gd name="T21" fmla="*/ 31 h 211"/>
                <a:gd name="T22" fmla="*/ 48 w 57"/>
                <a:gd name="T23" fmla="*/ 38 h 211"/>
                <a:gd name="T24" fmla="*/ 54 w 57"/>
                <a:gd name="T25" fmla="*/ 67 h 211"/>
                <a:gd name="T26" fmla="*/ 50 w 57"/>
                <a:gd name="T27" fmla="*/ 75 h 211"/>
                <a:gd name="T28" fmla="*/ 50 w 57"/>
                <a:gd name="T29" fmla="*/ 130 h 211"/>
                <a:gd name="T30" fmla="*/ 43 w 57"/>
                <a:gd name="T31" fmla="*/ 132 h 211"/>
                <a:gd name="T32" fmla="*/ 42 w 57"/>
                <a:gd name="T33" fmla="*/ 142 h 211"/>
                <a:gd name="T34" fmla="*/ 39 w 57"/>
                <a:gd name="T35" fmla="*/ 165 h 211"/>
                <a:gd name="T36" fmla="*/ 39 w 57"/>
                <a:gd name="T37" fmla="*/ 177 h 211"/>
                <a:gd name="T38" fmla="*/ 50 w 57"/>
                <a:gd name="T39" fmla="*/ 185 h 211"/>
                <a:gd name="T40" fmla="*/ 56 w 57"/>
                <a:gd name="T41" fmla="*/ 189 h 211"/>
                <a:gd name="T42" fmla="*/ 56 w 57"/>
                <a:gd name="T43" fmla="*/ 192 h 211"/>
                <a:gd name="T44" fmla="*/ 42 w 57"/>
                <a:gd name="T45" fmla="*/ 188 h 211"/>
                <a:gd name="T46" fmla="*/ 39 w 57"/>
                <a:gd name="T47" fmla="*/ 185 h 211"/>
                <a:gd name="T48" fmla="*/ 38 w 57"/>
                <a:gd name="T49" fmla="*/ 188 h 211"/>
                <a:gd name="T50" fmla="*/ 37 w 57"/>
                <a:gd name="T51" fmla="*/ 188 h 211"/>
                <a:gd name="T52" fmla="*/ 36 w 57"/>
                <a:gd name="T53" fmla="*/ 179 h 211"/>
                <a:gd name="T54" fmla="*/ 34 w 57"/>
                <a:gd name="T55" fmla="*/ 139 h 211"/>
                <a:gd name="T56" fmla="*/ 32 w 57"/>
                <a:gd name="T57" fmla="*/ 139 h 211"/>
                <a:gd name="T58" fmla="*/ 23 w 57"/>
                <a:gd name="T59" fmla="*/ 175 h 211"/>
                <a:gd name="T60" fmla="*/ 23 w 57"/>
                <a:gd name="T61" fmla="*/ 197 h 211"/>
                <a:gd name="T62" fmla="*/ 19 w 57"/>
                <a:gd name="T63" fmla="*/ 208 h 211"/>
                <a:gd name="T64" fmla="*/ 18 w 57"/>
                <a:gd name="T65" fmla="*/ 210 h 211"/>
                <a:gd name="T66" fmla="*/ 15 w 57"/>
                <a:gd name="T67" fmla="*/ 204 h 211"/>
                <a:gd name="T68" fmla="*/ 18 w 57"/>
                <a:gd name="T69" fmla="*/ 197 h 211"/>
                <a:gd name="T70" fmla="*/ 19 w 57"/>
                <a:gd name="T71" fmla="*/ 184 h 211"/>
                <a:gd name="T72" fmla="*/ 20 w 57"/>
                <a:gd name="T73" fmla="*/ 134 h 211"/>
                <a:gd name="T74" fmla="*/ 23 w 57"/>
                <a:gd name="T75" fmla="*/ 84 h 211"/>
                <a:gd name="T76" fmla="*/ 18 w 57"/>
                <a:gd name="T77" fmla="*/ 80 h 211"/>
                <a:gd name="T78" fmla="*/ 18 w 57"/>
                <a:gd name="T79" fmla="*/ 72 h 211"/>
                <a:gd name="T80" fmla="*/ 18 w 57"/>
                <a:gd name="T81" fmla="*/ 60 h 211"/>
                <a:gd name="T82" fmla="*/ 11 w 57"/>
                <a:gd name="T83" fmla="*/ 63 h 211"/>
                <a:gd name="T84" fmla="*/ 18 w 57"/>
                <a:gd name="T85" fmla="*/ 71 h 211"/>
                <a:gd name="T86" fmla="*/ 18 w 57"/>
                <a:gd name="T87" fmla="*/ 79 h 211"/>
                <a:gd name="T88" fmla="*/ 11 w 57"/>
                <a:gd name="T89" fmla="*/ 73 h 211"/>
                <a:gd name="T90" fmla="*/ 9 w 57"/>
                <a:gd name="T91" fmla="*/ 68 h 211"/>
                <a:gd name="T92" fmla="*/ 5 w 57"/>
                <a:gd name="T93" fmla="*/ 69 h 211"/>
                <a:gd name="T94" fmla="*/ 0 w 57"/>
                <a:gd name="T95" fmla="*/ 63 h 211"/>
                <a:gd name="T96" fmla="*/ 0 w 57"/>
                <a:gd name="T97" fmla="*/ 60 h 211"/>
                <a:gd name="T98" fmla="*/ 2 w 57"/>
                <a:gd name="T99" fmla="*/ 57 h 211"/>
                <a:gd name="T100" fmla="*/ 10 w 57"/>
                <a:gd name="T101" fmla="*/ 48 h 211"/>
                <a:gd name="T102" fmla="*/ 18 w 57"/>
                <a:gd name="T103" fmla="*/ 40 h 211"/>
                <a:gd name="T104" fmla="*/ 27 w 57"/>
                <a:gd name="T105" fmla="*/ 31 h 211"/>
                <a:gd name="T106" fmla="*/ 34 w 57"/>
                <a:gd name="T107" fmla="*/ 28 h 211"/>
                <a:gd name="T108" fmla="*/ 34 w 57"/>
                <a:gd name="T109" fmla="*/ 22 h 211"/>
                <a:gd name="T110" fmla="*/ 32 w 57"/>
                <a:gd name="T111" fmla="*/ 18 h 211"/>
                <a:gd name="T112" fmla="*/ 32 w 57"/>
                <a:gd name="T113" fmla="*/ 10 h 211"/>
                <a:gd name="T114" fmla="*/ 29 w 57"/>
                <a:gd name="T115" fmla="*/ 9 h 211"/>
                <a:gd name="T116" fmla="*/ 34 w 57"/>
                <a:gd name="T117" fmla="*/ 2 h 2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
                <a:gd name="T178" fmla="*/ 0 h 211"/>
                <a:gd name="T179" fmla="*/ 57 w 57"/>
                <a:gd name="T180" fmla="*/ 211 h 2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 h="211">
                  <a:moveTo>
                    <a:pt x="34" y="2"/>
                  </a:moveTo>
                  <a:lnTo>
                    <a:pt x="46" y="0"/>
                  </a:lnTo>
                  <a:lnTo>
                    <a:pt x="50" y="5"/>
                  </a:lnTo>
                  <a:lnTo>
                    <a:pt x="52" y="3"/>
                  </a:lnTo>
                  <a:lnTo>
                    <a:pt x="54" y="13"/>
                  </a:lnTo>
                  <a:lnTo>
                    <a:pt x="48" y="18"/>
                  </a:lnTo>
                  <a:lnTo>
                    <a:pt x="47" y="22"/>
                  </a:lnTo>
                  <a:lnTo>
                    <a:pt x="46" y="23"/>
                  </a:lnTo>
                  <a:lnTo>
                    <a:pt x="46" y="28"/>
                  </a:lnTo>
                  <a:lnTo>
                    <a:pt x="41" y="28"/>
                  </a:lnTo>
                  <a:lnTo>
                    <a:pt x="41" y="31"/>
                  </a:lnTo>
                  <a:lnTo>
                    <a:pt x="48" y="38"/>
                  </a:lnTo>
                  <a:lnTo>
                    <a:pt x="54" y="67"/>
                  </a:lnTo>
                  <a:lnTo>
                    <a:pt x="50" y="75"/>
                  </a:lnTo>
                  <a:lnTo>
                    <a:pt x="50" y="130"/>
                  </a:lnTo>
                  <a:lnTo>
                    <a:pt x="43" y="132"/>
                  </a:lnTo>
                  <a:lnTo>
                    <a:pt x="42" y="142"/>
                  </a:lnTo>
                  <a:lnTo>
                    <a:pt x="39" y="165"/>
                  </a:lnTo>
                  <a:lnTo>
                    <a:pt x="39" y="177"/>
                  </a:lnTo>
                  <a:lnTo>
                    <a:pt x="50" y="185"/>
                  </a:lnTo>
                  <a:lnTo>
                    <a:pt x="56" y="189"/>
                  </a:lnTo>
                  <a:lnTo>
                    <a:pt x="56" y="192"/>
                  </a:lnTo>
                  <a:lnTo>
                    <a:pt x="42" y="188"/>
                  </a:lnTo>
                  <a:lnTo>
                    <a:pt x="39" y="185"/>
                  </a:lnTo>
                  <a:lnTo>
                    <a:pt x="38" y="188"/>
                  </a:lnTo>
                  <a:lnTo>
                    <a:pt x="37" y="188"/>
                  </a:lnTo>
                  <a:lnTo>
                    <a:pt x="36" y="179"/>
                  </a:lnTo>
                  <a:lnTo>
                    <a:pt x="34" y="139"/>
                  </a:lnTo>
                  <a:lnTo>
                    <a:pt x="32" y="139"/>
                  </a:lnTo>
                  <a:lnTo>
                    <a:pt x="23" y="175"/>
                  </a:lnTo>
                  <a:lnTo>
                    <a:pt x="23" y="197"/>
                  </a:lnTo>
                  <a:lnTo>
                    <a:pt x="19" y="208"/>
                  </a:lnTo>
                  <a:lnTo>
                    <a:pt x="18" y="210"/>
                  </a:lnTo>
                  <a:lnTo>
                    <a:pt x="15" y="204"/>
                  </a:lnTo>
                  <a:lnTo>
                    <a:pt x="18" y="197"/>
                  </a:lnTo>
                  <a:lnTo>
                    <a:pt x="19" y="184"/>
                  </a:lnTo>
                  <a:lnTo>
                    <a:pt x="20" y="134"/>
                  </a:lnTo>
                  <a:lnTo>
                    <a:pt x="23" y="84"/>
                  </a:lnTo>
                  <a:lnTo>
                    <a:pt x="18" y="80"/>
                  </a:lnTo>
                  <a:lnTo>
                    <a:pt x="18" y="72"/>
                  </a:lnTo>
                  <a:lnTo>
                    <a:pt x="18" y="60"/>
                  </a:lnTo>
                  <a:lnTo>
                    <a:pt x="11" y="63"/>
                  </a:lnTo>
                  <a:lnTo>
                    <a:pt x="18" y="71"/>
                  </a:lnTo>
                  <a:lnTo>
                    <a:pt x="18" y="79"/>
                  </a:lnTo>
                  <a:lnTo>
                    <a:pt x="11" y="73"/>
                  </a:lnTo>
                  <a:lnTo>
                    <a:pt x="9" y="68"/>
                  </a:lnTo>
                  <a:lnTo>
                    <a:pt x="5" y="69"/>
                  </a:lnTo>
                  <a:lnTo>
                    <a:pt x="0" y="63"/>
                  </a:lnTo>
                  <a:lnTo>
                    <a:pt x="0" y="60"/>
                  </a:lnTo>
                  <a:lnTo>
                    <a:pt x="2" y="57"/>
                  </a:lnTo>
                  <a:lnTo>
                    <a:pt x="10" y="48"/>
                  </a:lnTo>
                  <a:lnTo>
                    <a:pt x="18" y="40"/>
                  </a:lnTo>
                  <a:lnTo>
                    <a:pt x="27" y="31"/>
                  </a:lnTo>
                  <a:lnTo>
                    <a:pt x="34" y="28"/>
                  </a:lnTo>
                  <a:lnTo>
                    <a:pt x="34" y="22"/>
                  </a:lnTo>
                  <a:lnTo>
                    <a:pt x="32" y="18"/>
                  </a:lnTo>
                  <a:lnTo>
                    <a:pt x="32" y="10"/>
                  </a:lnTo>
                  <a:lnTo>
                    <a:pt x="29" y="9"/>
                  </a:lnTo>
                  <a:lnTo>
                    <a:pt x="34" y="2"/>
                  </a:lnTo>
                </a:path>
              </a:pathLst>
            </a:custGeom>
            <a:solidFill>
              <a:srgbClr val="3333CC"/>
            </a:solidFill>
            <a:ln w="9525" cap="rnd">
              <a:noFill/>
              <a:round/>
              <a:headEnd/>
              <a:tailEnd/>
            </a:ln>
          </p:spPr>
          <p:txBody>
            <a:bodyPr/>
            <a:lstStyle/>
            <a:p>
              <a:endParaRPr lang="en-US"/>
            </a:p>
          </p:txBody>
        </p:sp>
        <p:sp>
          <p:nvSpPr>
            <p:cNvPr id="1043" name="Freeform 1053"/>
            <p:cNvSpPr>
              <a:spLocks/>
            </p:cNvSpPr>
            <p:nvPr/>
          </p:nvSpPr>
          <p:spPr bwMode="auto">
            <a:xfrm>
              <a:off x="3660" y="495"/>
              <a:ext cx="39" cy="202"/>
            </a:xfrm>
            <a:custGeom>
              <a:avLst/>
              <a:gdLst>
                <a:gd name="T0" fmla="*/ 9 w 39"/>
                <a:gd name="T1" fmla="*/ 3 h 202"/>
                <a:gd name="T2" fmla="*/ 9 w 39"/>
                <a:gd name="T3" fmla="*/ 9 h 202"/>
                <a:gd name="T4" fmla="*/ 10 w 39"/>
                <a:gd name="T5" fmla="*/ 10 h 202"/>
                <a:gd name="T6" fmla="*/ 7 w 39"/>
                <a:gd name="T7" fmla="*/ 13 h 202"/>
                <a:gd name="T8" fmla="*/ 9 w 39"/>
                <a:gd name="T9" fmla="*/ 14 h 202"/>
                <a:gd name="T10" fmla="*/ 9 w 39"/>
                <a:gd name="T11" fmla="*/ 15 h 202"/>
                <a:gd name="T12" fmla="*/ 10 w 39"/>
                <a:gd name="T13" fmla="*/ 22 h 202"/>
                <a:gd name="T14" fmla="*/ 10 w 39"/>
                <a:gd name="T15" fmla="*/ 23 h 202"/>
                <a:gd name="T16" fmla="*/ 2 w 39"/>
                <a:gd name="T17" fmla="*/ 29 h 202"/>
                <a:gd name="T18" fmla="*/ 0 w 39"/>
                <a:gd name="T19" fmla="*/ 69 h 202"/>
                <a:gd name="T20" fmla="*/ 3 w 39"/>
                <a:gd name="T21" fmla="*/ 77 h 202"/>
                <a:gd name="T22" fmla="*/ 2 w 39"/>
                <a:gd name="T23" fmla="*/ 100 h 202"/>
                <a:gd name="T24" fmla="*/ 5 w 39"/>
                <a:gd name="T25" fmla="*/ 102 h 202"/>
                <a:gd name="T26" fmla="*/ 6 w 39"/>
                <a:gd name="T27" fmla="*/ 138 h 202"/>
                <a:gd name="T28" fmla="*/ 7 w 39"/>
                <a:gd name="T29" fmla="*/ 174 h 202"/>
                <a:gd name="T30" fmla="*/ 7 w 39"/>
                <a:gd name="T31" fmla="*/ 176 h 202"/>
                <a:gd name="T32" fmla="*/ 1 w 39"/>
                <a:gd name="T33" fmla="*/ 183 h 202"/>
                <a:gd name="T34" fmla="*/ 1 w 39"/>
                <a:gd name="T35" fmla="*/ 184 h 202"/>
                <a:gd name="T36" fmla="*/ 3 w 39"/>
                <a:gd name="T37" fmla="*/ 185 h 202"/>
                <a:gd name="T38" fmla="*/ 7 w 39"/>
                <a:gd name="T39" fmla="*/ 184 h 202"/>
                <a:gd name="T40" fmla="*/ 11 w 39"/>
                <a:gd name="T41" fmla="*/ 181 h 202"/>
                <a:gd name="T42" fmla="*/ 15 w 39"/>
                <a:gd name="T43" fmla="*/ 180 h 202"/>
                <a:gd name="T44" fmla="*/ 15 w 39"/>
                <a:gd name="T45" fmla="*/ 185 h 202"/>
                <a:gd name="T46" fmla="*/ 16 w 39"/>
                <a:gd name="T47" fmla="*/ 187 h 202"/>
                <a:gd name="T48" fmla="*/ 14 w 39"/>
                <a:gd name="T49" fmla="*/ 191 h 202"/>
                <a:gd name="T50" fmla="*/ 15 w 39"/>
                <a:gd name="T51" fmla="*/ 200 h 202"/>
                <a:gd name="T52" fmla="*/ 18 w 39"/>
                <a:gd name="T53" fmla="*/ 201 h 202"/>
                <a:gd name="T54" fmla="*/ 21 w 39"/>
                <a:gd name="T55" fmla="*/ 193 h 202"/>
                <a:gd name="T56" fmla="*/ 21 w 39"/>
                <a:gd name="T57" fmla="*/ 188 h 202"/>
                <a:gd name="T58" fmla="*/ 23 w 39"/>
                <a:gd name="T59" fmla="*/ 188 h 202"/>
                <a:gd name="T60" fmla="*/ 25 w 39"/>
                <a:gd name="T61" fmla="*/ 142 h 202"/>
                <a:gd name="T62" fmla="*/ 23 w 39"/>
                <a:gd name="T63" fmla="*/ 138 h 202"/>
                <a:gd name="T64" fmla="*/ 28 w 39"/>
                <a:gd name="T65" fmla="*/ 108 h 202"/>
                <a:gd name="T66" fmla="*/ 30 w 39"/>
                <a:gd name="T67" fmla="*/ 106 h 202"/>
                <a:gd name="T68" fmla="*/ 32 w 39"/>
                <a:gd name="T69" fmla="*/ 73 h 202"/>
                <a:gd name="T70" fmla="*/ 38 w 39"/>
                <a:gd name="T71" fmla="*/ 69 h 202"/>
                <a:gd name="T72" fmla="*/ 36 w 39"/>
                <a:gd name="T73" fmla="*/ 35 h 202"/>
                <a:gd name="T74" fmla="*/ 25 w 39"/>
                <a:gd name="T75" fmla="*/ 26 h 202"/>
                <a:gd name="T76" fmla="*/ 21 w 39"/>
                <a:gd name="T77" fmla="*/ 22 h 202"/>
                <a:gd name="T78" fmla="*/ 21 w 39"/>
                <a:gd name="T79" fmla="*/ 19 h 202"/>
                <a:gd name="T80" fmla="*/ 23 w 39"/>
                <a:gd name="T81" fmla="*/ 17 h 202"/>
                <a:gd name="T82" fmla="*/ 24 w 39"/>
                <a:gd name="T83" fmla="*/ 14 h 202"/>
                <a:gd name="T84" fmla="*/ 25 w 39"/>
                <a:gd name="T85" fmla="*/ 13 h 202"/>
                <a:gd name="T86" fmla="*/ 27 w 39"/>
                <a:gd name="T87" fmla="*/ 11 h 202"/>
                <a:gd name="T88" fmla="*/ 27 w 39"/>
                <a:gd name="T89" fmla="*/ 9 h 202"/>
                <a:gd name="T90" fmla="*/ 25 w 39"/>
                <a:gd name="T91" fmla="*/ 6 h 202"/>
                <a:gd name="T92" fmla="*/ 24 w 39"/>
                <a:gd name="T93" fmla="*/ 2 h 202"/>
                <a:gd name="T94" fmla="*/ 21 w 39"/>
                <a:gd name="T95" fmla="*/ 1 h 202"/>
                <a:gd name="T96" fmla="*/ 19 w 39"/>
                <a:gd name="T97" fmla="*/ 0 h 202"/>
                <a:gd name="T98" fmla="*/ 16 w 39"/>
                <a:gd name="T99" fmla="*/ 0 h 202"/>
                <a:gd name="T100" fmla="*/ 14 w 39"/>
                <a:gd name="T101" fmla="*/ 0 h 202"/>
                <a:gd name="T102" fmla="*/ 11 w 39"/>
                <a:gd name="T103" fmla="*/ 1 h 202"/>
                <a:gd name="T104" fmla="*/ 9 w 39"/>
                <a:gd name="T105" fmla="*/ 3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
                <a:gd name="T160" fmla="*/ 0 h 202"/>
                <a:gd name="T161" fmla="*/ 39 w 39"/>
                <a:gd name="T162" fmla="*/ 202 h 2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 h="202">
                  <a:moveTo>
                    <a:pt x="9" y="3"/>
                  </a:moveTo>
                  <a:lnTo>
                    <a:pt x="9" y="9"/>
                  </a:lnTo>
                  <a:lnTo>
                    <a:pt x="10" y="10"/>
                  </a:lnTo>
                  <a:lnTo>
                    <a:pt x="7" y="13"/>
                  </a:lnTo>
                  <a:lnTo>
                    <a:pt x="9" y="14"/>
                  </a:lnTo>
                  <a:lnTo>
                    <a:pt x="9" y="15"/>
                  </a:lnTo>
                  <a:lnTo>
                    <a:pt x="10" y="22"/>
                  </a:lnTo>
                  <a:lnTo>
                    <a:pt x="10" y="23"/>
                  </a:lnTo>
                  <a:lnTo>
                    <a:pt x="2" y="29"/>
                  </a:lnTo>
                  <a:lnTo>
                    <a:pt x="0" y="69"/>
                  </a:lnTo>
                  <a:lnTo>
                    <a:pt x="3" y="77"/>
                  </a:lnTo>
                  <a:lnTo>
                    <a:pt x="2" y="100"/>
                  </a:lnTo>
                  <a:lnTo>
                    <a:pt x="5" y="102"/>
                  </a:lnTo>
                  <a:lnTo>
                    <a:pt x="6" y="138"/>
                  </a:lnTo>
                  <a:lnTo>
                    <a:pt x="7" y="174"/>
                  </a:lnTo>
                  <a:lnTo>
                    <a:pt x="7" y="176"/>
                  </a:lnTo>
                  <a:lnTo>
                    <a:pt x="1" y="183"/>
                  </a:lnTo>
                  <a:lnTo>
                    <a:pt x="1" y="184"/>
                  </a:lnTo>
                  <a:lnTo>
                    <a:pt x="3" y="185"/>
                  </a:lnTo>
                  <a:lnTo>
                    <a:pt x="7" y="184"/>
                  </a:lnTo>
                  <a:lnTo>
                    <a:pt x="11" y="181"/>
                  </a:lnTo>
                  <a:lnTo>
                    <a:pt x="15" y="180"/>
                  </a:lnTo>
                  <a:lnTo>
                    <a:pt x="15" y="185"/>
                  </a:lnTo>
                  <a:lnTo>
                    <a:pt x="16" y="187"/>
                  </a:lnTo>
                  <a:lnTo>
                    <a:pt x="14" y="191"/>
                  </a:lnTo>
                  <a:lnTo>
                    <a:pt x="15" y="200"/>
                  </a:lnTo>
                  <a:lnTo>
                    <a:pt x="18" y="201"/>
                  </a:lnTo>
                  <a:lnTo>
                    <a:pt x="21" y="193"/>
                  </a:lnTo>
                  <a:lnTo>
                    <a:pt x="21" y="188"/>
                  </a:lnTo>
                  <a:lnTo>
                    <a:pt x="23" y="188"/>
                  </a:lnTo>
                  <a:lnTo>
                    <a:pt x="25" y="142"/>
                  </a:lnTo>
                  <a:lnTo>
                    <a:pt x="23" y="138"/>
                  </a:lnTo>
                  <a:lnTo>
                    <a:pt x="28" y="108"/>
                  </a:lnTo>
                  <a:lnTo>
                    <a:pt x="30" y="106"/>
                  </a:lnTo>
                  <a:lnTo>
                    <a:pt x="32" y="73"/>
                  </a:lnTo>
                  <a:lnTo>
                    <a:pt x="38" y="69"/>
                  </a:lnTo>
                  <a:lnTo>
                    <a:pt x="36" y="35"/>
                  </a:lnTo>
                  <a:lnTo>
                    <a:pt x="25" y="26"/>
                  </a:lnTo>
                  <a:lnTo>
                    <a:pt x="21" y="22"/>
                  </a:lnTo>
                  <a:lnTo>
                    <a:pt x="21" y="19"/>
                  </a:lnTo>
                  <a:lnTo>
                    <a:pt x="23" y="17"/>
                  </a:lnTo>
                  <a:lnTo>
                    <a:pt x="24" y="14"/>
                  </a:lnTo>
                  <a:lnTo>
                    <a:pt x="25" y="13"/>
                  </a:lnTo>
                  <a:lnTo>
                    <a:pt x="27" y="11"/>
                  </a:lnTo>
                  <a:lnTo>
                    <a:pt x="27" y="9"/>
                  </a:lnTo>
                  <a:lnTo>
                    <a:pt x="25" y="6"/>
                  </a:lnTo>
                  <a:lnTo>
                    <a:pt x="24" y="2"/>
                  </a:lnTo>
                  <a:lnTo>
                    <a:pt x="21" y="1"/>
                  </a:lnTo>
                  <a:lnTo>
                    <a:pt x="19" y="0"/>
                  </a:lnTo>
                  <a:lnTo>
                    <a:pt x="16" y="0"/>
                  </a:lnTo>
                  <a:lnTo>
                    <a:pt x="14" y="0"/>
                  </a:lnTo>
                  <a:lnTo>
                    <a:pt x="11" y="1"/>
                  </a:lnTo>
                  <a:lnTo>
                    <a:pt x="9" y="3"/>
                  </a:lnTo>
                </a:path>
              </a:pathLst>
            </a:custGeom>
            <a:solidFill>
              <a:srgbClr val="3333CC"/>
            </a:solidFill>
            <a:ln w="9525" cap="rnd">
              <a:noFill/>
              <a:round/>
              <a:headEnd/>
              <a:tailEnd/>
            </a:ln>
          </p:spPr>
          <p:txBody>
            <a:bodyPr/>
            <a:lstStyle/>
            <a:p>
              <a:endParaRPr lang="en-US"/>
            </a:p>
          </p:txBody>
        </p:sp>
        <p:sp>
          <p:nvSpPr>
            <p:cNvPr id="1044" name="Freeform 1054"/>
            <p:cNvSpPr>
              <a:spLocks/>
            </p:cNvSpPr>
            <p:nvPr/>
          </p:nvSpPr>
          <p:spPr bwMode="auto">
            <a:xfrm>
              <a:off x="3519" y="496"/>
              <a:ext cx="21" cy="128"/>
            </a:xfrm>
            <a:custGeom>
              <a:avLst/>
              <a:gdLst>
                <a:gd name="T0" fmla="*/ 6 w 21"/>
                <a:gd name="T1" fmla="*/ 1 h 128"/>
                <a:gd name="T2" fmla="*/ 10 w 21"/>
                <a:gd name="T3" fmla="*/ 0 h 128"/>
                <a:gd name="T4" fmla="*/ 14 w 21"/>
                <a:gd name="T5" fmla="*/ 0 h 128"/>
                <a:gd name="T6" fmla="*/ 18 w 21"/>
                <a:gd name="T7" fmla="*/ 0 h 128"/>
                <a:gd name="T8" fmla="*/ 18 w 21"/>
                <a:gd name="T9" fmla="*/ 5 h 128"/>
                <a:gd name="T10" fmla="*/ 18 w 21"/>
                <a:gd name="T11" fmla="*/ 7 h 128"/>
                <a:gd name="T12" fmla="*/ 16 w 21"/>
                <a:gd name="T13" fmla="*/ 13 h 128"/>
                <a:gd name="T14" fmla="*/ 15 w 21"/>
                <a:gd name="T15" fmla="*/ 13 h 128"/>
                <a:gd name="T16" fmla="*/ 18 w 21"/>
                <a:gd name="T17" fmla="*/ 18 h 128"/>
                <a:gd name="T18" fmla="*/ 20 w 21"/>
                <a:gd name="T19" fmla="*/ 26 h 128"/>
                <a:gd name="T20" fmla="*/ 20 w 21"/>
                <a:gd name="T21" fmla="*/ 34 h 128"/>
                <a:gd name="T22" fmla="*/ 18 w 21"/>
                <a:gd name="T23" fmla="*/ 43 h 128"/>
                <a:gd name="T24" fmla="*/ 18 w 21"/>
                <a:gd name="T25" fmla="*/ 52 h 128"/>
                <a:gd name="T26" fmla="*/ 15 w 21"/>
                <a:gd name="T27" fmla="*/ 53 h 128"/>
                <a:gd name="T28" fmla="*/ 15 w 21"/>
                <a:gd name="T29" fmla="*/ 55 h 128"/>
                <a:gd name="T30" fmla="*/ 14 w 21"/>
                <a:gd name="T31" fmla="*/ 56 h 128"/>
                <a:gd name="T32" fmla="*/ 14 w 21"/>
                <a:gd name="T33" fmla="*/ 67 h 128"/>
                <a:gd name="T34" fmla="*/ 12 w 21"/>
                <a:gd name="T35" fmla="*/ 68 h 128"/>
                <a:gd name="T36" fmla="*/ 12 w 21"/>
                <a:gd name="T37" fmla="*/ 86 h 128"/>
                <a:gd name="T38" fmla="*/ 12 w 21"/>
                <a:gd name="T39" fmla="*/ 97 h 128"/>
                <a:gd name="T40" fmla="*/ 14 w 21"/>
                <a:gd name="T41" fmla="*/ 109 h 128"/>
                <a:gd name="T42" fmla="*/ 15 w 21"/>
                <a:gd name="T43" fmla="*/ 125 h 128"/>
                <a:gd name="T44" fmla="*/ 12 w 21"/>
                <a:gd name="T45" fmla="*/ 126 h 128"/>
                <a:gd name="T46" fmla="*/ 12 w 21"/>
                <a:gd name="T47" fmla="*/ 127 h 128"/>
                <a:gd name="T48" fmla="*/ 10 w 21"/>
                <a:gd name="T49" fmla="*/ 127 h 128"/>
                <a:gd name="T50" fmla="*/ 9 w 21"/>
                <a:gd name="T51" fmla="*/ 127 h 128"/>
                <a:gd name="T52" fmla="*/ 9 w 21"/>
                <a:gd name="T53" fmla="*/ 127 h 128"/>
                <a:gd name="T54" fmla="*/ 6 w 21"/>
                <a:gd name="T55" fmla="*/ 127 h 128"/>
                <a:gd name="T56" fmla="*/ 1 w 21"/>
                <a:gd name="T57" fmla="*/ 127 h 128"/>
                <a:gd name="T58" fmla="*/ 1 w 21"/>
                <a:gd name="T59" fmla="*/ 126 h 128"/>
                <a:gd name="T60" fmla="*/ 5 w 21"/>
                <a:gd name="T61" fmla="*/ 123 h 128"/>
                <a:gd name="T62" fmla="*/ 5 w 21"/>
                <a:gd name="T63" fmla="*/ 121 h 128"/>
                <a:gd name="T64" fmla="*/ 1 w 21"/>
                <a:gd name="T65" fmla="*/ 119 h 128"/>
                <a:gd name="T66" fmla="*/ 1 w 21"/>
                <a:gd name="T67" fmla="*/ 119 h 128"/>
                <a:gd name="T68" fmla="*/ 3 w 21"/>
                <a:gd name="T69" fmla="*/ 117 h 128"/>
                <a:gd name="T70" fmla="*/ 3 w 21"/>
                <a:gd name="T71" fmla="*/ 98 h 128"/>
                <a:gd name="T72" fmla="*/ 3 w 21"/>
                <a:gd name="T73" fmla="*/ 82 h 128"/>
                <a:gd name="T74" fmla="*/ 3 w 21"/>
                <a:gd name="T75" fmla="*/ 67 h 128"/>
                <a:gd name="T76" fmla="*/ 3 w 21"/>
                <a:gd name="T77" fmla="*/ 56 h 128"/>
                <a:gd name="T78" fmla="*/ 3 w 21"/>
                <a:gd name="T79" fmla="*/ 55 h 128"/>
                <a:gd name="T80" fmla="*/ 3 w 21"/>
                <a:gd name="T81" fmla="*/ 40 h 128"/>
                <a:gd name="T82" fmla="*/ 0 w 21"/>
                <a:gd name="T83" fmla="*/ 39 h 128"/>
                <a:gd name="T84" fmla="*/ 0 w 21"/>
                <a:gd name="T85" fmla="*/ 38 h 128"/>
                <a:gd name="T86" fmla="*/ 6 w 21"/>
                <a:gd name="T87" fmla="*/ 21 h 128"/>
                <a:gd name="T88" fmla="*/ 10 w 21"/>
                <a:gd name="T89" fmla="*/ 18 h 128"/>
                <a:gd name="T90" fmla="*/ 10 w 21"/>
                <a:gd name="T91" fmla="*/ 17 h 128"/>
                <a:gd name="T92" fmla="*/ 7 w 21"/>
                <a:gd name="T93" fmla="*/ 15 h 128"/>
                <a:gd name="T94" fmla="*/ 7 w 21"/>
                <a:gd name="T95" fmla="*/ 14 h 128"/>
                <a:gd name="T96" fmla="*/ 6 w 21"/>
                <a:gd name="T97" fmla="*/ 14 h 128"/>
                <a:gd name="T98" fmla="*/ 6 w 21"/>
                <a:gd name="T99" fmla="*/ 13 h 128"/>
                <a:gd name="T100" fmla="*/ 6 w 21"/>
                <a:gd name="T101" fmla="*/ 11 h 128"/>
                <a:gd name="T102" fmla="*/ 7 w 21"/>
                <a:gd name="T103" fmla="*/ 7 h 128"/>
                <a:gd name="T104" fmla="*/ 6 w 21"/>
                <a:gd name="T105" fmla="*/ 7 h 128"/>
                <a:gd name="T106" fmla="*/ 7 w 21"/>
                <a:gd name="T107" fmla="*/ 5 h 128"/>
                <a:gd name="T108" fmla="*/ 6 w 21"/>
                <a:gd name="T109" fmla="*/ 3 h 128"/>
                <a:gd name="T110" fmla="*/ 6 w 21"/>
                <a:gd name="T111" fmla="*/ 1 h 1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
                <a:gd name="T169" fmla="*/ 0 h 128"/>
                <a:gd name="T170" fmla="*/ 21 w 21"/>
                <a:gd name="T171" fmla="*/ 128 h 1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 h="128">
                  <a:moveTo>
                    <a:pt x="6" y="1"/>
                  </a:moveTo>
                  <a:lnTo>
                    <a:pt x="10" y="0"/>
                  </a:lnTo>
                  <a:lnTo>
                    <a:pt x="14" y="0"/>
                  </a:lnTo>
                  <a:lnTo>
                    <a:pt x="18" y="0"/>
                  </a:lnTo>
                  <a:lnTo>
                    <a:pt x="18" y="5"/>
                  </a:lnTo>
                  <a:lnTo>
                    <a:pt x="18" y="7"/>
                  </a:lnTo>
                  <a:lnTo>
                    <a:pt x="16" y="13"/>
                  </a:lnTo>
                  <a:lnTo>
                    <a:pt x="15" y="13"/>
                  </a:lnTo>
                  <a:lnTo>
                    <a:pt x="18" y="18"/>
                  </a:lnTo>
                  <a:lnTo>
                    <a:pt x="20" y="26"/>
                  </a:lnTo>
                  <a:lnTo>
                    <a:pt x="20" y="34"/>
                  </a:lnTo>
                  <a:lnTo>
                    <a:pt x="18" y="43"/>
                  </a:lnTo>
                  <a:lnTo>
                    <a:pt x="18" y="52"/>
                  </a:lnTo>
                  <a:lnTo>
                    <a:pt x="15" y="53"/>
                  </a:lnTo>
                  <a:lnTo>
                    <a:pt x="15" y="55"/>
                  </a:lnTo>
                  <a:lnTo>
                    <a:pt x="14" y="56"/>
                  </a:lnTo>
                  <a:lnTo>
                    <a:pt x="14" y="67"/>
                  </a:lnTo>
                  <a:lnTo>
                    <a:pt x="12" y="68"/>
                  </a:lnTo>
                  <a:lnTo>
                    <a:pt x="12" y="86"/>
                  </a:lnTo>
                  <a:lnTo>
                    <a:pt x="12" y="97"/>
                  </a:lnTo>
                  <a:lnTo>
                    <a:pt x="14" y="109"/>
                  </a:lnTo>
                  <a:lnTo>
                    <a:pt x="15" y="125"/>
                  </a:lnTo>
                  <a:lnTo>
                    <a:pt x="12" y="126"/>
                  </a:lnTo>
                  <a:lnTo>
                    <a:pt x="12" y="127"/>
                  </a:lnTo>
                  <a:lnTo>
                    <a:pt x="10" y="127"/>
                  </a:lnTo>
                  <a:lnTo>
                    <a:pt x="9" y="127"/>
                  </a:lnTo>
                  <a:lnTo>
                    <a:pt x="6" y="127"/>
                  </a:lnTo>
                  <a:lnTo>
                    <a:pt x="1" y="127"/>
                  </a:lnTo>
                  <a:lnTo>
                    <a:pt x="1" y="126"/>
                  </a:lnTo>
                  <a:lnTo>
                    <a:pt x="5" y="123"/>
                  </a:lnTo>
                  <a:lnTo>
                    <a:pt x="5" y="121"/>
                  </a:lnTo>
                  <a:lnTo>
                    <a:pt x="1" y="119"/>
                  </a:lnTo>
                  <a:lnTo>
                    <a:pt x="3" y="117"/>
                  </a:lnTo>
                  <a:lnTo>
                    <a:pt x="3" y="98"/>
                  </a:lnTo>
                  <a:lnTo>
                    <a:pt x="3" y="82"/>
                  </a:lnTo>
                  <a:lnTo>
                    <a:pt x="3" y="67"/>
                  </a:lnTo>
                  <a:lnTo>
                    <a:pt x="3" y="56"/>
                  </a:lnTo>
                  <a:lnTo>
                    <a:pt x="3" y="55"/>
                  </a:lnTo>
                  <a:lnTo>
                    <a:pt x="3" y="40"/>
                  </a:lnTo>
                  <a:lnTo>
                    <a:pt x="0" y="39"/>
                  </a:lnTo>
                  <a:lnTo>
                    <a:pt x="0" y="38"/>
                  </a:lnTo>
                  <a:lnTo>
                    <a:pt x="6" y="21"/>
                  </a:lnTo>
                  <a:lnTo>
                    <a:pt x="10" y="18"/>
                  </a:lnTo>
                  <a:lnTo>
                    <a:pt x="10" y="17"/>
                  </a:lnTo>
                  <a:lnTo>
                    <a:pt x="7" y="15"/>
                  </a:lnTo>
                  <a:lnTo>
                    <a:pt x="7" y="14"/>
                  </a:lnTo>
                  <a:lnTo>
                    <a:pt x="6" y="14"/>
                  </a:lnTo>
                  <a:lnTo>
                    <a:pt x="6" y="13"/>
                  </a:lnTo>
                  <a:lnTo>
                    <a:pt x="6" y="11"/>
                  </a:lnTo>
                  <a:lnTo>
                    <a:pt x="7" y="7"/>
                  </a:lnTo>
                  <a:lnTo>
                    <a:pt x="6" y="7"/>
                  </a:lnTo>
                  <a:lnTo>
                    <a:pt x="7" y="5"/>
                  </a:lnTo>
                  <a:lnTo>
                    <a:pt x="6" y="3"/>
                  </a:lnTo>
                  <a:lnTo>
                    <a:pt x="6" y="1"/>
                  </a:lnTo>
                </a:path>
              </a:pathLst>
            </a:custGeom>
            <a:solidFill>
              <a:srgbClr val="3333CC"/>
            </a:solidFill>
            <a:ln w="9525" cap="rnd">
              <a:noFill/>
              <a:round/>
              <a:headEnd/>
              <a:tailEnd/>
            </a:ln>
          </p:spPr>
          <p:txBody>
            <a:bodyPr/>
            <a:lstStyle/>
            <a:p>
              <a:endParaRPr lang="en-US"/>
            </a:p>
          </p:txBody>
        </p:sp>
        <p:sp>
          <p:nvSpPr>
            <p:cNvPr id="1045" name="Freeform 1055"/>
            <p:cNvSpPr>
              <a:spLocks/>
            </p:cNvSpPr>
            <p:nvPr/>
          </p:nvSpPr>
          <p:spPr bwMode="auto">
            <a:xfrm>
              <a:off x="3396" y="529"/>
              <a:ext cx="51" cy="245"/>
            </a:xfrm>
            <a:custGeom>
              <a:avLst/>
              <a:gdLst>
                <a:gd name="T0" fmla="*/ 39 w 51"/>
                <a:gd name="T1" fmla="*/ 5 h 245"/>
                <a:gd name="T2" fmla="*/ 39 w 51"/>
                <a:gd name="T3" fmla="*/ 11 h 245"/>
                <a:gd name="T4" fmla="*/ 37 w 51"/>
                <a:gd name="T5" fmla="*/ 13 h 245"/>
                <a:gd name="T6" fmla="*/ 40 w 51"/>
                <a:gd name="T7" fmla="*/ 17 h 245"/>
                <a:gd name="T8" fmla="*/ 39 w 51"/>
                <a:gd name="T9" fmla="*/ 18 h 245"/>
                <a:gd name="T10" fmla="*/ 39 w 51"/>
                <a:gd name="T11" fmla="*/ 21 h 245"/>
                <a:gd name="T12" fmla="*/ 37 w 51"/>
                <a:gd name="T13" fmla="*/ 27 h 245"/>
                <a:gd name="T14" fmla="*/ 37 w 51"/>
                <a:gd name="T15" fmla="*/ 29 h 245"/>
                <a:gd name="T16" fmla="*/ 46 w 51"/>
                <a:gd name="T17" fmla="*/ 35 h 245"/>
                <a:gd name="T18" fmla="*/ 50 w 51"/>
                <a:gd name="T19" fmla="*/ 85 h 245"/>
                <a:gd name="T20" fmla="*/ 45 w 51"/>
                <a:gd name="T21" fmla="*/ 95 h 245"/>
                <a:gd name="T22" fmla="*/ 46 w 51"/>
                <a:gd name="T23" fmla="*/ 121 h 245"/>
                <a:gd name="T24" fmla="*/ 42 w 51"/>
                <a:gd name="T25" fmla="*/ 125 h 245"/>
                <a:gd name="T26" fmla="*/ 41 w 51"/>
                <a:gd name="T27" fmla="*/ 167 h 245"/>
                <a:gd name="T28" fmla="*/ 39 w 51"/>
                <a:gd name="T29" fmla="*/ 211 h 245"/>
                <a:gd name="T30" fmla="*/ 40 w 51"/>
                <a:gd name="T31" fmla="*/ 214 h 245"/>
                <a:gd name="T32" fmla="*/ 49 w 51"/>
                <a:gd name="T33" fmla="*/ 222 h 245"/>
                <a:gd name="T34" fmla="*/ 48 w 51"/>
                <a:gd name="T35" fmla="*/ 223 h 245"/>
                <a:gd name="T36" fmla="*/ 45 w 51"/>
                <a:gd name="T37" fmla="*/ 224 h 245"/>
                <a:gd name="T38" fmla="*/ 40 w 51"/>
                <a:gd name="T39" fmla="*/ 223 h 245"/>
                <a:gd name="T40" fmla="*/ 35 w 51"/>
                <a:gd name="T41" fmla="*/ 220 h 245"/>
                <a:gd name="T42" fmla="*/ 29 w 51"/>
                <a:gd name="T43" fmla="*/ 218 h 245"/>
                <a:gd name="T44" fmla="*/ 29 w 51"/>
                <a:gd name="T45" fmla="*/ 226 h 245"/>
                <a:gd name="T46" fmla="*/ 28 w 51"/>
                <a:gd name="T47" fmla="*/ 226 h 245"/>
                <a:gd name="T48" fmla="*/ 31 w 51"/>
                <a:gd name="T49" fmla="*/ 231 h 245"/>
                <a:gd name="T50" fmla="*/ 29 w 51"/>
                <a:gd name="T51" fmla="*/ 243 h 245"/>
                <a:gd name="T52" fmla="*/ 27 w 51"/>
                <a:gd name="T53" fmla="*/ 244 h 245"/>
                <a:gd name="T54" fmla="*/ 22 w 51"/>
                <a:gd name="T55" fmla="*/ 235 h 245"/>
                <a:gd name="T56" fmla="*/ 22 w 51"/>
                <a:gd name="T57" fmla="*/ 228 h 245"/>
                <a:gd name="T58" fmla="*/ 19 w 51"/>
                <a:gd name="T59" fmla="*/ 228 h 245"/>
                <a:gd name="T60" fmla="*/ 18 w 51"/>
                <a:gd name="T61" fmla="*/ 173 h 245"/>
                <a:gd name="T62" fmla="*/ 19 w 51"/>
                <a:gd name="T63" fmla="*/ 167 h 245"/>
                <a:gd name="T64" fmla="*/ 14 w 51"/>
                <a:gd name="T65" fmla="*/ 130 h 245"/>
                <a:gd name="T66" fmla="*/ 10 w 51"/>
                <a:gd name="T67" fmla="*/ 129 h 245"/>
                <a:gd name="T68" fmla="*/ 9 w 51"/>
                <a:gd name="T69" fmla="*/ 89 h 245"/>
                <a:gd name="T70" fmla="*/ 0 w 51"/>
                <a:gd name="T71" fmla="*/ 85 h 245"/>
                <a:gd name="T72" fmla="*/ 3 w 51"/>
                <a:gd name="T73" fmla="*/ 44 h 245"/>
                <a:gd name="T74" fmla="*/ 18 w 51"/>
                <a:gd name="T75" fmla="*/ 33 h 245"/>
                <a:gd name="T76" fmla="*/ 22 w 51"/>
                <a:gd name="T77" fmla="*/ 29 h 245"/>
                <a:gd name="T78" fmla="*/ 22 w 51"/>
                <a:gd name="T79" fmla="*/ 25 h 245"/>
                <a:gd name="T80" fmla="*/ 20 w 51"/>
                <a:gd name="T81" fmla="*/ 21 h 245"/>
                <a:gd name="T82" fmla="*/ 19 w 51"/>
                <a:gd name="T83" fmla="*/ 19 h 245"/>
                <a:gd name="T84" fmla="*/ 16 w 51"/>
                <a:gd name="T85" fmla="*/ 15 h 245"/>
                <a:gd name="T86" fmla="*/ 15 w 51"/>
                <a:gd name="T87" fmla="*/ 14 h 245"/>
                <a:gd name="T88" fmla="*/ 15 w 51"/>
                <a:gd name="T89" fmla="*/ 11 h 245"/>
                <a:gd name="T90" fmla="*/ 16 w 51"/>
                <a:gd name="T91" fmla="*/ 7 h 245"/>
                <a:gd name="T92" fmla="*/ 19 w 51"/>
                <a:gd name="T93" fmla="*/ 5 h 245"/>
                <a:gd name="T94" fmla="*/ 22 w 51"/>
                <a:gd name="T95" fmla="*/ 2 h 245"/>
                <a:gd name="T96" fmla="*/ 24 w 51"/>
                <a:gd name="T97" fmla="*/ 1 h 245"/>
                <a:gd name="T98" fmla="*/ 28 w 51"/>
                <a:gd name="T99" fmla="*/ 0 h 245"/>
                <a:gd name="T100" fmla="*/ 31 w 51"/>
                <a:gd name="T101" fmla="*/ 1 h 245"/>
                <a:gd name="T102" fmla="*/ 35 w 51"/>
                <a:gd name="T103" fmla="*/ 2 h 245"/>
                <a:gd name="T104" fmla="*/ 39 w 51"/>
                <a:gd name="T105" fmla="*/ 5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
                <a:gd name="T160" fmla="*/ 0 h 245"/>
                <a:gd name="T161" fmla="*/ 51 w 51"/>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 h="245">
                  <a:moveTo>
                    <a:pt x="39" y="5"/>
                  </a:moveTo>
                  <a:lnTo>
                    <a:pt x="39" y="11"/>
                  </a:lnTo>
                  <a:lnTo>
                    <a:pt x="37" y="13"/>
                  </a:lnTo>
                  <a:lnTo>
                    <a:pt x="40" y="17"/>
                  </a:lnTo>
                  <a:lnTo>
                    <a:pt x="39" y="18"/>
                  </a:lnTo>
                  <a:lnTo>
                    <a:pt x="39" y="21"/>
                  </a:lnTo>
                  <a:lnTo>
                    <a:pt x="37" y="27"/>
                  </a:lnTo>
                  <a:lnTo>
                    <a:pt x="37" y="29"/>
                  </a:lnTo>
                  <a:lnTo>
                    <a:pt x="46" y="35"/>
                  </a:lnTo>
                  <a:lnTo>
                    <a:pt x="50" y="85"/>
                  </a:lnTo>
                  <a:lnTo>
                    <a:pt x="45" y="95"/>
                  </a:lnTo>
                  <a:lnTo>
                    <a:pt x="46" y="121"/>
                  </a:lnTo>
                  <a:lnTo>
                    <a:pt x="42" y="125"/>
                  </a:lnTo>
                  <a:lnTo>
                    <a:pt x="41" y="167"/>
                  </a:lnTo>
                  <a:lnTo>
                    <a:pt x="39" y="211"/>
                  </a:lnTo>
                  <a:lnTo>
                    <a:pt x="40" y="214"/>
                  </a:lnTo>
                  <a:lnTo>
                    <a:pt x="49" y="222"/>
                  </a:lnTo>
                  <a:lnTo>
                    <a:pt x="48" y="223"/>
                  </a:lnTo>
                  <a:lnTo>
                    <a:pt x="45" y="224"/>
                  </a:lnTo>
                  <a:lnTo>
                    <a:pt x="40" y="223"/>
                  </a:lnTo>
                  <a:lnTo>
                    <a:pt x="35" y="220"/>
                  </a:lnTo>
                  <a:lnTo>
                    <a:pt x="29" y="218"/>
                  </a:lnTo>
                  <a:lnTo>
                    <a:pt x="29" y="226"/>
                  </a:lnTo>
                  <a:lnTo>
                    <a:pt x="28" y="226"/>
                  </a:lnTo>
                  <a:lnTo>
                    <a:pt x="31" y="231"/>
                  </a:lnTo>
                  <a:lnTo>
                    <a:pt x="29" y="243"/>
                  </a:lnTo>
                  <a:lnTo>
                    <a:pt x="27" y="244"/>
                  </a:lnTo>
                  <a:lnTo>
                    <a:pt x="22" y="235"/>
                  </a:lnTo>
                  <a:lnTo>
                    <a:pt x="22" y="228"/>
                  </a:lnTo>
                  <a:lnTo>
                    <a:pt x="19" y="228"/>
                  </a:lnTo>
                  <a:lnTo>
                    <a:pt x="18" y="173"/>
                  </a:lnTo>
                  <a:lnTo>
                    <a:pt x="19" y="167"/>
                  </a:lnTo>
                  <a:lnTo>
                    <a:pt x="14" y="130"/>
                  </a:lnTo>
                  <a:lnTo>
                    <a:pt x="10" y="129"/>
                  </a:lnTo>
                  <a:lnTo>
                    <a:pt x="9" y="89"/>
                  </a:lnTo>
                  <a:lnTo>
                    <a:pt x="0" y="85"/>
                  </a:lnTo>
                  <a:lnTo>
                    <a:pt x="3" y="44"/>
                  </a:lnTo>
                  <a:lnTo>
                    <a:pt x="18" y="33"/>
                  </a:lnTo>
                  <a:lnTo>
                    <a:pt x="22" y="29"/>
                  </a:lnTo>
                  <a:lnTo>
                    <a:pt x="22" y="25"/>
                  </a:lnTo>
                  <a:lnTo>
                    <a:pt x="20" y="21"/>
                  </a:lnTo>
                  <a:lnTo>
                    <a:pt x="19" y="19"/>
                  </a:lnTo>
                  <a:lnTo>
                    <a:pt x="16" y="15"/>
                  </a:lnTo>
                  <a:lnTo>
                    <a:pt x="15" y="14"/>
                  </a:lnTo>
                  <a:lnTo>
                    <a:pt x="15" y="11"/>
                  </a:lnTo>
                  <a:lnTo>
                    <a:pt x="16" y="7"/>
                  </a:lnTo>
                  <a:lnTo>
                    <a:pt x="19" y="5"/>
                  </a:lnTo>
                  <a:lnTo>
                    <a:pt x="22" y="2"/>
                  </a:lnTo>
                  <a:lnTo>
                    <a:pt x="24" y="1"/>
                  </a:lnTo>
                  <a:lnTo>
                    <a:pt x="28" y="0"/>
                  </a:lnTo>
                  <a:lnTo>
                    <a:pt x="31" y="1"/>
                  </a:lnTo>
                  <a:lnTo>
                    <a:pt x="35" y="2"/>
                  </a:lnTo>
                  <a:lnTo>
                    <a:pt x="39" y="5"/>
                  </a:lnTo>
                </a:path>
              </a:pathLst>
            </a:custGeom>
            <a:solidFill>
              <a:srgbClr val="6666FF"/>
            </a:solidFill>
            <a:ln w="9525" cap="rnd">
              <a:noFill/>
              <a:round/>
              <a:headEnd/>
              <a:tailEnd/>
            </a:ln>
          </p:spPr>
          <p:txBody>
            <a:bodyPr/>
            <a:lstStyle/>
            <a:p>
              <a:endParaRPr lang="en-US"/>
            </a:p>
          </p:txBody>
        </p:sp>
        <p:sp>
          <p:nvSpPr>
            <p:cNvPr id="1046" name="Freeform 1056"/>
            <p:cNvSpPr>
              <a:spLocks/>
            </p:cNvSpPr>
            <p:nvPr/>
          </p:nvSpPr>
          <p:spPr bwMode="auto">
            <a:xfrm>
              <a:off x="3262" y="528"/>
              <a:ext cx="62" cy="222"/>
            </a:xfrm>
            <a:custGeom>
              <a:avLst/>
              <a:gdLst>
                <a:gd name="T0" fmla="*/ 36 w 62"/>
                <a:gd name="T1" fmla="*/ 2 h 222"/>
                <a:gd name="T2" fmla="*/ 49 w 62"/>
                <a:gd name="T3" fmla="*/ 0 h 222"/>
                <a:gd name="T4" fmla="*/ 53 w 62"/>
                <a:gd name="T5" fmla="*/ 6 h 222"/>
                <a:gd name="T6" fmla="*/ 56 w 62"/>
                <a:gd name="T7" fmla="*/ 3 h 222"/>
                <a:gd name="T8" fmla="*/ 59 w 62"/>
                <a:gd name="T9" fmla="*/ 14 h 222"/>
                <a:gd name="T10" fmla="*/ 52 w 62"/>
                <a:gd name="T11" fmla="*/ 19 h 222"/>
                <a:gd name="T12" fmla="*/ 52 w 62"/>
                <a:gd name="T13" fmla="*/ 25 h 222"/>
                <a:gd name="T14" fmla="*/ 49 w 62"/>
                <a:gd name="T15" fmla="*/ 25 h 222"/>
                <a:gd name="T16" fmla="*/ 49 w 62"/>
                <a:gd name="T17" fmla="*/ 30 h 222"/>
                <a:gd name="T18" fmla="*/ 44 w 62"/>
                <a:gd name="T19" fmla="*/ 31 h 222"/>
                <a:gd name="T20" fmla="*/ 44 w 62"/>
                <a:gd name="T21" fmla="*/ 32 h 222"/>
                <a:gd name="T22" fmla="*/ 52 w 62"/>
                <a:gd name="T23" fmla="*/ 40 h 222"/>
                <a:gd name="T24" fmla="*/ 59 w 62"/>
                <a:gd name="T25" fmla="*/ 71 h 222"/>
                <a:gd name="T26" fmla="*/ 53 w 62"/>
                <a:gd name="T27" fmla="*/ 79 h 222"/>
                <a:gd name="T28" fmla="*/ 53 w 62"/>
                <a:gd name="T29" fmla="*/ 137 h 222"/>
                <a:gd name="T30" fmla="*/ 48 w 62"/>
                <a:gd name="T31" fmla="*/ 139 h 222"/>
                <a:gd name="T32" fmla="*/ 47 w 62"/>
                <a:gd name="T33" fmla="*/ 150 h 222"/>
                <a:gd name="T34" fmla="*/ 43 w 62"/>
                <a:gd name="T35" fmla="*/ 174 h 222"/>
                <a:gd name="T36" fmla="*/ 43 w 62"/>
                <a:gd name="T37" fmla="*/ 186 h 222"/>
                <a:gd name="T38" fmla="*/ 53 w 62"/>
                <a:gd name="T39" fmla="*/ 195 h 222"/>
                <a:gd name="T40" fmla="*/ 61 w 62"/>
                <a:gd name="T41" fmla="*/ 199 h 222"/>
                <a:gd name="T42" fmla="*/ 61 w 62"/>
                <a:gd name="T43" fmla="*/ 201 h 222"/>
                <a:gd name="T44" fmla="*/ 45 w 62"/>
                <a:gd name="T45" fmla="*/ 197 h 222"/>
                <a:gd name="T46" fmla="*/ 43 w 62"/>
                <a:gd name="T47" fmla="*/ 195 h 222"/>
                <a:gd name="T48" fmla="*/ 42 w 62"/>
                <a:gd name="T49" fmla="*/ 197 h 222"/>
                <a:gd name="T50" fmla="*/ 40 w 62"/>
                <a:gd name="T51" fmla="*/ 197 h 222"/>
                <a:gd name="T52" fmla="*/ 39 w 62"/>
                <a:gd name="T53" fmla="*/ 188 h 222"/>
                <a:gd name="T54" fmla="*/ 36 w 62"/>
                <a:gd name="T55" fmla="*/ 146 h 222"/>
                <a:gd name="T56" fmla="*/ 34 w 62"/>
                <a:gd name="T57" fmla="*/ 146 h 222"/>
                <a:gd name="T58" fmla="*/ 26 w 62"/>
                <a:gd name="T59" fmla="*/ 183 h 222"/>
                <a:gd name="T60" fmla="*/ 26 w 62"/>
                <a:gd name="T61" fmla="*/ 207 h 222"/>
                <a:gd name="T62" fmla="*/ 22 w 62"/>
                <a:gd name="T63" fmla="*/ 217 h 222"/>
                <a:gd name="T64" fmla="*/ 19 w 62"/>
                <a:gd name="T65" fmla="*/ 221 h 222"/>
                <a:gd name="T66" fmla="*/ 17 w 62"/>
                <a:gd name="T67" fmla="*/ 215 h 222"/>
                <a:gd name="T68" fmla="*/ 19 w 62"/>
                <a:gd name="T69" fmla="*/ 208 h 222"/>
                <a:gd name="T70" fmla="*/ 22 w 62"/>
                <a:gd name="T71" fmla="*/ 193 h 222"/>
                <a:gd name="T72" fmla="*/ 22 w 62"/>
                <a:gd name="T73" fmla="*/ 141 h 222"/>
                <a:gd name="T74" fmla="*/ 26 w 62"/>
                <a:gd name="T75" fmla="*/ 89 h 222"/>
                <a:gd name="T76" fmla="*/ 19 w 62"/>
                <a:gd name="T77" fmla="*/ 84 h 222"/>
                <a:gd name="T78" fmla="*/ 19 w 62"/>
                <a:gd name="T79" fmla="*/ 76 h 222"/>
                <a:gd name="T80" fmla="*/ 19 w 62"/>
                <a:gd name="T81" fmla="*/ 63 h 222"/>
                <a:gd name="T82" fmla="*/ 13 w 62"/>
                <a:gd name="T83" fmla="*/ 67 h 222"/>
                <a:gd name="T84" fmla="*/ 19 w 62"/>
                <a:gd name="T85" fmla="*/ 75 h 222"/>
                <a:gd name="T86" fmla="*/ 19 w 62"/>
                <a:gd name="T87" fmla="*/ 84 h 222"/>
                <a:gd name="T88" fmla="*/ 13 w 62"/>
                <a:gd name="T89" fmla="*/ 77 h 222"/>
                <a:gd name="T90" fmla="*/ 10 w 62"/>
                <a:gd name="T91" fmla="*/ 72 h 222"/>
                <a:gd name="T92" fmla="*/ 6 w 62"/>
                <a:gd name="T93" fmla="*/ 73 h 222"/>
                <a:gd name="T94" fmla="*/ 0 w 62"/>
                <a:gd name="T95" fmla="*/ 67 h 222"/>
                <a:gd name="T96" fmla="*/ 0 w 62"/>
                <a:gd name="T97" fmla="*/ 63 h 222"/>
                <a:gd name="T98" fmla="*/ 3 w 62"/>
                <a:gd name="T99" fmla="*/ 62 h 222"/>
                <a:gd name="T100" fmla="*/ 11 w 62"/>
                <a:gd name="T101" fmla="*/ 51 h 222"/>
                <a:gd name="T102" fmla="*/ 19 w 62"/>
                <a:gd name="T103" fmla="*/ 43 h 222"/>
                <a:gd name="T104" fmla="*/ 30 w 62"/>
                <a:gd name="T105" fmla="*/ 34 h 222"/>
                <a:gd name="T106" fmla="*/ 36 w 62"/>
                <a:gd name="T107" fmla="*/ 30 h 222"/>
                <a:gd name="T108" fmla="*/ 36 w 62"/>
                <a:gd name="T109" fmla="*/ 23 h 222"/>
                <a:gd name="T110" fmla="*/ 34 w 62"/>
                <a:gd name="T111" fmla="*/ 19 h 222"/>
                <a:gd name="T112" fmla="*/ 34 w 62"/>
                <a:gd name="T113" fmla="*/ 11 h 222"/>
                <a:gd name="T114" fmla="*/ 32 w 62"/>
                <a:gd name="T115" fmla="*/ 10 h 222"/>
                <a:gd name="T116" fmla="*/ 36 w 62"/>
                <a:gd name="T117" fmla="*/ 2 h 2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
                <a:gd name="T178" fmla="*/ 0 h 222"/>
                <a:gd name="T179" fmla="*/ 62 w 62"/>
                <a:gd name="T180" fmla="*/ 222 h 2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 h="222">
                  <a:moveTo>
                    <a:pt x="36" y="2"/>
                  </a:moveTo>
                  <a:lnTo>
                    <a:pt x="49" y="0"/>
                  </a:lnTo>
                  <a:lnTo>
                    <a:pt x="53" y="6"/>
                  </a:lnTo>
                  <a:lnTo>
                    <a:pt x="56" y="3"/>
                  </a:lnTo>
                  <a:lnTo>
                    <a:pt x="59" y="14"/>
                  </a:lnTo>
                  <a:lnTo>
                    <a:pt x="52" y="19"/>
                  </a:lnTo>
                  <a:lnTo>
                    <a:pt x="52" y="25"/>
                  </a:lnTo>
                  <a:lnTo>
                    <a:pt x="49" y="25"/>
                  </a:lnTo>
                  <a:lnTo>
                    <a:pt x="49" y="30"/>
                  </a:lnTo>
                  <a:lnTo>
                    <a:pt x="44" y="31"/>
                  </a:lnTo>
                  <a:lnTo>
                    <a:pt x="44" y="32"/>
                  </a:lnTo>
                  <a:lnTo>
                    <a:pt x="52" y="40"/>
                  </a:lnTo>
                  <a:lnTo>
                    <a:pt x="59" y="71"/>
                  </a:lnTo>
                  <a:lnTo>
                    <a:pt x="53" y="79"/>
                  </a:lnTo>
                  <a:lnTo>
                    <a:pt x="53" y="137"/>
                  </a:lnTo>
                  <a:lnTo>
                    <a:pt x="48" y="139"/>
                  </a:lnTo>
                  <a:lnTo>
                    <a:pt x="47" y="150"/>
                  </a:lnTo>
                  <a:lnTo>
                    <a:pt x="43" y="174"/>
                  </a:lnTo>
                  <a:lnTo>
                    <a:pt x="43" y="186"/>
                  </a:lnTo>
                  <a:lnTo>
                    <a:pt x="53" y="195"/>
                  </a:lnTo>
                  <a:lnTo>
                    <a:pt x="61" y="199"/>
                  </a:lnTo>
                  <a:lnTo>
                    <a:pt x="61" y="201"/>
                  </a:lnTo>
                  <a:lnTo>
                    <a:pt x="45" y="197"/>
                  </a:lnTo>
                  <a:lnTo>
                    <a:pt x="43" y="195"/>
                  </a:lnTo>
                  <a:lnTo>
                    <a:pt x="42" y="197"/>
                  </a:lnTo>
                  <a:lnTo>
                    <a:pt x="40" y="197"/>
                  </a:lnTo>
                  <a:lnTo>
                    <a:pt x="39" y="188"/>
                  </a:lnTo>
                  <a:lnTo>
                    <a:pt x="36" y="146"/>
                  </a:lnTo>
                  <a:lnTo>
                    <a:pt x="34" y="146"/>
                  </a:lnTo>
                  <a:lnTo>
                    <a:pt x="26" y="183"/>
                  </a:lnTo>
                  <a:lnTo>
                    <a:pt x="26" y="207"/>
                  </a:lnTo>
                  <a:lnTo>
                    <a:pt x="22" y="217"/>
                  </a:lnTo>
                  <a:lnTo>
                    <a:pt x="19" y="221"/>
                  </a:lnTo>
                  <a:lnTo>
                    <a:pt x="17" y="215"/>
                  </a:lnTo>
                  <a:lnTo>
                    <a:pt x="19" y="208"/>
                  </a:lnTo>
                  <a:lnTo>
                    <a:pt x="22" y="193"/>
                  </a:lnTo>
                  <a:lnTo>
                    <a:pt x="22" y="141"/>
                  </a:lnTo>
                  <a:lnTo>
                    <a:pt x="26" y="89"/>
                  </a:lnTo>
                  <a:lnTo>
                    <a:pt x="19" y="84"/>
                  </a:lnTo>
                  <a:lnTo>
                    <a:pt x="19" y="76"/>
                  </a:lnTo>
                  <a:lnTo>
                    <a:pt x="19" y="63"/>
                  </a:lnTo>
                  <a:lnTo>
                    <a:pt x="13" y="67"/>
                  </a:lnTo>
                  <a:lnTo>
                    <a:pt x="19" y="75"/>
                  </a:lnTo>
                  <a:lnTo>
                    <a:pt x="19" y="84"/>
                  </a:lnTo>
                  <a:lnTo>
                    <a:pt x="13" y="77"/>
                  </a:lnTo>
                  <a:lnTo>
                    <a:pt x="10" y="72"/>
                  </a:lnTo>
                  <a:lnTo>
                    <a:pt x="6" y="73"/>
                  </a:lnTo>
                  <a:lnTo>
                    <a:pt x="0" y="67"/>
                  </a:lnTo>
                  <a:lnTo>
                    <a:pt x="0" y="63"/>
                  </a:lnTo>
                  <a:lnTo>
                    <a:pt x="3" y="62"/>
                  </a:lnTo>
                  <a:lnTo>
                    <a:pt x="11" y="51"/>
                  </a:lnTo>
                  <a:lnTo>
                    <a:pt x="19" y="43"/>
                  </a:lnTo>
                  <a:lnTo>
                    <a:pt x="30" y="34"/>
                  </a:lnTo>
                  <a:lnTo>
                    <a:pt x="36" y="30"/>
                  </a:lnTo>
                  <a:lnTo>
                    <a:pt x="36" y="23"/>
                  </a:lnTo>
                  <a:lnTo>
                    <a:pt x="34" y="19"/>
                  </a:lnTo>
                  <a:lnTo>
                    <a:pt x="34" y="11"/>
                  </a:lnTo>
                  <a:lnTo>
                    <a:pt x="32" y="10"/>
                  </a:lnTo>
                  <a:lnTo>
                    <a:pt x="36" y="2"/>
                  </a:lnTo>
                </a:path>
              </a:pathLst>
            </a:custGeom>
            <a:solidFill>
              <a:srgbClr val="006699"/>
            </a:solidFill>
            <a:ln w="9525" cap="rnd">
              <a:noFill/>
              <a:round/>
              <a:headEnd/>
              <a:tailEnd/>
            </a:ln>
          </p:spPr>
          <p:txBody>
            <a:bodyPr/>
            <a:lstStyle/>
            <a:p>
              <a:endParaRPr lang="en-US"/>
            </a:p>
          </p:txBody>
        </p:sp>
        <p:sp>
          <p:nvSpPr>
            <p:cNvPr id="1047" name="Freeform 1057"/>
            <p:cNvSpPr>
              <a:spLocks/>
            </p:cNvSpPr>
            <p:nvPr/>
          </p:nvSpPr>
          <p:spPr bwMode="auto">
            <a:xfrm>
              <a:off x="3669" y="575"/>
              <a:ext cx="94" cy="303"/>
            </a:xfrm>
            <a:custGeom>
              <a:avLst/>
              <a:gdLst>
                <a:gd name="T0" fmla="*/ 56 w 94"/>
                <a:gd name="T1" fmla="*/ 3 h 303"/>
                <a:gd name="T2" fmla="*/ 62 w 94"/>
                <a:gd name="T3" fmla="*/ 21 h 303"/>
                <a:gd name="T4" fmla="*/ 58 w 94"/>
                <a:gd name="T5" fmla="*/ 22 h 303"/>
                <a:gd name="T6" fmla="*/ 55 w 94"/>
                <a:gd name="T7" fmla="*/ 29 h 303"/>
                <a:gd name="T8" fmla="*/ 51 w 94"/>
                <a:gd name="T9" fmla="*/ 39 h 303"/>
                <a:gd name="T10" fmla="*/ 55 w 94"/>
                <a:gd name="T11" fmla="*/ 42 h 303"/>
                <a:gd name="T12" fmla="*/ 76 w 94"/>
                <a:gd name="T13" fmla="*/ 56 h 303"/>
                <a:gd name="T14" fmla="*/ 89 w 94"/>
                <a:gd name="T15" fmla="*/ 149 h 303"/>
                <a:gd name="T16" fmla="*/ 93 w 94"/>
                <a:gd name="T17" fmla="*/ 165 h 303"/>
                <a:gd name="T18" fmla="*/ 87 w 94"/>
                <a:gd name="T19" fmla="*/ 173 h 303"/>
                <a:gd name="T20" fmla="*/ 83 w 94"/>
                <a:gd name="T21" fmla="*/ 175 h 303"/>
                <a:gd name="T22" fmla="*/ 83 w 94"/>
                <a:gd name="T23" fmla="*/ 161 h 303"/>
                <a:gd name="T24" fmla="*/ 83 w 94"/>
                <a:gd name="T25" fmla="*/ 169 h 303"/>
                <a:gd name="T26" fmla="*/ 77 w 94"/>
                <a:gd name="T27" fmla="*/ 163 h 303"/>
                <a:gd name="T28" fmla="*/ 75 w 94"/>
                <a:gd name="T29" fmla="*/ 152 h 303"/>
                <a:gd name="T30" fmla="*/ 63 w 94"/>
                <a:gd name="T31" fmla="*/ 231 h 303"/>
                <a:gd name="T32" fmla="*/ 56 w 94"/>
                <a:gd name="T33" fmla="*/ 280 h 303"/>
                <a:gd name="T34" fmla="*/ 60 w 94"/>
                <a:gd name="T35" fmla="*/ 301 h 303"/>
                <a:gd name="T36" fmla="*/ 44 w 94"/>
                <a:gd name="T37" fmla="*/ 297 h 303"/>
                <a:gd name="T38" fmla="*/ 48 w 94"/>
                <a:gd name="T39" fmla="*/ 270 h 303"/>
                <a:gd name="T40" fmla="*/ 42 w 94"/>
                <a:gd name="T41" fmla="*/ 233 h 303"/>
                <a:gd name="T42" fmla="*/ 40 w 94"/>
                <a:gd name="T43" fmla="*/ 269 h 303"/>
                <a:gd name="T44" fmla="*/ 39 w 94"/>
                <a:gd name="T45" fmla="*/ 294 h 303"/>
                <a:gd name="T46" fmla="*/ 26 w 94"/>
                <a:gd name="T47" fmla="*/ 296 h 303"/>
                <a:gd name="T48" fmla="*/ 22 w 94"/>
                <a:gd name="T49" fmla="*/ 231 h 303"/>
                <a:gd name="T50" fmla="*/ 17 w 94"/>
                <a:gd name="T51" fmla="*/ 224 h 303"/>
                <a:gd name="T52" fmla="*/ 2 w 94"/>
                <a:gd name="T53" fmla="*/ 231 h 303"/>
                <a:gd name="T54" fmla="*/ 10 w 94"/>
                <a:gd name="T55" fmla="*/ 154 h 303"/>
                <a:gd name="T56" fmla="*/ 7 w 94"/>
                <a:gd name="T57" fmla="*/ 140 h 303"/>
                <a:gd name="T58" fmla="*/ 9 w 94"/>
                <a:gd name="T59" fmla="*/ 101 h 303"/>
                <a:gd name="T60" fmla="*/ 30 w 94"/>
                <a:gd name="T61" fmla="*/ 51 h 303"/>
                <a:gd name="T62" fmla="*/ 30 w 94"/>
                <a:gd name="T63" fmla="*/ 33 h 303"/>
                <a:gd name="T64" fmla="*/ 26 w 94"/>
                <a:gd name="T65" fmla="*/ 30 h 303"/>
                <a:gd name="T66" fmla="*/ 22 w 94"/>
                <a:gd name="T67" fmla="*/ 25 h 303"/>
                <a:gd name="T68" fmla="*/ 25 w 94"/>
                <a:gd name="T69" fmla="*/ 3 h 303"/>
                <a:gd name="T70" fmla="*/ 36 w 94"/>
                <a:gd name="T71" fmla="*/ 1 h 303"/>
                <a:gd name="T72" fmla="*/ 46 w 94"/>
                <a:gd name="T73" fmla="*/ 2 h 3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303"/>
                <a:gd name="T113" fmla="*/ 94 w 94"/>
                <a:gd name="T114" fmla="*/ 303 h 3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303">
                  <a:moveTo>
                    <a:pt x="46" y="2"/>
                  </a:moveTo>
                  <a:lnTo>
                    <a:pt x="56" y="3"/>
                  </a:lnTo>
                  <a:lnTo>
                    <a:pt x="62" y="17"/>
                  </a:lnTo>
                  <a:lnTo>
                    <a:pt x="62" y="21"/>
                  </a:lnTo>
                  <a:lnTo>
                    <a:pt x="56" y="21"/>
                  </a:lnTo>
                  <a:lnTo>
                    <a:pt x="58" y="22"/>
                  </a:lnTo>
                  <a:lnTo>
                    <a:pt x="56" y="23"/>
                  </a:lnTo>
                  <a:lnTo>
                    <a:pt x="55" y="29"/>
                  </a:lnTo>
                  <a:lnTo>
                    <a:pt x="52" y="30"/>
                  </a:lnTo>
                  <a:lnTo>
                    <a:pt x="51" y="39"/>
                  </a:lnTo>
                  <a:lnTo>
                    <a:pt x="51" y="42"/>
                  </a:lnTo>
                  <a:lnTo>
                    <a:pt x="55" y="42"/>
                  </a:lnTo>
                  <a:lnTo>
                    <a:pt x="63" y="54"/>
                  </a:lnTo>
                  <a:lnTo>
                    <a:pt x="76" y="56"/>
                  </a:lnTo>
                  <a:lnTo>
                    <a:pt x="83" y="66"/>
                  </a:lnTo>
                  <a:lnTo>
                    <a:pt x="89" y="149"/>
                  </a:lnTo>
                  <a:lnTo>
                    <a:pt x="87" y="149"/>
                  </a:lnTo>
                  <a:lnTo>
                    <a:pt x="93" y="165"/>
                  </a:lnTo>
                  <a:lnTo>
                    <a:pt x="89" y="173"/>
                  </a:lnTo>
                  <a:lnTo>
                    <a:pt x="87" y="173"/>
                  </a:lnTo>
                  <a:lnTo>
                    <a:pt x="85" y="175"/>
                  </a:lnTo>
                  <a:lnTo>
                    <a:pt x="83" y="175"/>
                  </a:lnTo>
                  <a:lnTo>
                    <a:pt x="84" y="167"/>
                  </a:lnTo>
                  <a:lnTo>
                    <a:pt x="83" y="161"/>
                  </a:lnTo>
                  <a:lnTo>
                    <a:pt x="81" y="166"/>
                  </a:lnTo>
                  <a:lnTo>
                    <a:pt x="83" y="169"/>
                  </a:lnTo>
                  <a:lnTo>
                    <a:pt x="80" y="170"/>
                  </a:lnTo>
                  <a:lnTo>
                    <a:pt x="77" y="163"/>
                  </a:lnTo>
                  <a:lnTo>
                    <a:pt x="79" y="152"/>
                  </a:lnTo>
                  <a:lnTo>
                    <a:pt x="75" y="152"/>
                  </a:lnTo>
                  <a:lnTo>
                    <a:pt x="77" y="227"/>
                  </a:lnTo>
                  <a:lnTo>
                    <a:pt x="63" y="231"/>
                  </a:lnTo>
                  <a:lnTo>
                    <a:pt x="55" y="274"/>
                  </a:lnTo>
                  <a:lnTo>
                    <a:pt x="56" y="280"/>
                  </a:lnTo>
                  <a:lnTo>
                    <a:pt x="60" y="297"/>
                  </a:lnTo>
                  <a:lnTo>
                    <a:pt x="60" y="301"/>
                  </a:lnTo>
                  <a:lnTo>
                    <a:pt x="48" y="302"/>
                  </a:lnTo>
                  <a:lnTo>
                    <a:pt x="44" y="297"/>
                  </a:lnTo>
                  <a:lnTo>
                    <a:pt x="47" y="281"/>
                  </a:lnTo>
                  <a:lnTo>
                    <a:pt x="48" y="270"/>
                  </a:lnTo>
                  <a:lnTo>
                    <a:pt x="44" y="232"/>
                  </a:lnTo>
                  <a:lnTo>
                    <a:pt x="42" y="233"/>
                  </a:lnTo>
                  <a:lnTo>
                    <a:pt x="39" y="245"/>
                  </a:lnTo>
                  <a:lnTo>
                    <a:pt x="40" y="269"/>
                  </a:lnTo>
                  <a:lnTo>
                    <a:pt x="44" y="270"/>
                  </a:lnTo>
                  <a:lnTo>
                    <a:pt x="39" y="294"/>
                  </a:lnTo>
                  <a:lnTo>
                    <a:pt x="29" y="297"/>
                  </a:lnTo>
                  <a:lnTo>
                    <a:pt x="26" y="296"/>
                  </a:lnTo>
                  <a:lnTo>
                    <a:pt x="34" y="272"/>
                  </a:lnTo>
                  <a:lnTo>
                    <a:pt x="22" y="231"/>
                  </a:lnTo>
                  <a:lnTo>
                    <a:pt x="17" y="227"/>
                  </a:lnTo>
                  <a:lnTo>
                    <a:pt x="17" y="224"/>
                  </a:lnTo>
                  <a:lnTo>
                    <a:pt x="5" y="226"/>
                  </a:lnTo>
                  <a:lnTo>
                    <a:pt x="2" y="231"/>
                  </a:lnTo>
                  <a:lnTo>
                    <a:pt x="0" y="227"/>
                  </a:lnTo>
                  <a:lnTo>
                    <a:pt x="10" y="154"/>
                  </a:lnTo>
                  <a:lnTo>
                    <a:pt x="7" y="154"/>
                  </a:lnTo>
                  <a:lnTo>
                    <a:pt x="7" y="140"/>
                  </a:lnTo>
                  <a:lnTo>
                    <a:pt x="6" y="137"/>
                  </a:lnTo>
                  <a:lnTo>
                    <a:pt x="9" y="101"/>
                  </a:lnTo>
                  <a:lnTo>
                    <a:pt x="13" y="59"/>
                  </a:lnTo>
                  <a:lnTo>
                    <a:pt x="30" y="51"/>
                  </a:lnTo>
                  <a:lnTo>
                    <a:pt x="35" y="42"/>
                  </a:lnTo>
                  <a:lnTo>
                    <a:pt x="30" y="33"/>
                  </a:lnTo>
                  <a:lnTo>
                    <a:pt x="29" y="34"/>
                  </a:lnTo>
                  <a:lnTo>
                    <a:pt x="26" y="30"/>
                  </a:lnTo>
                  <a:lnTo>
                    <a:pt x="26" y="25"/>
                  </a:lnTo>
                  <a:lnTo>
                    <a:pt x="22" y="25"/>
                  </a:lnTo>
                  <a:lnTo>
                    <a:pt x="21" y="13"/>
                  </a:lnTo>
                  <a:lnTo>
                    <a:pt x="25" y="3"/>
                  </a:lnTo>
                  <a:lnTo>
                    <a:pt x="29" y="1"/>
                  </a:lnTo>
                  <a:lnTo>
                    <a:pt x="36" y="1"/>
                  </a:lnTo>
                  <a:lnTo>
                    <a:pt x="40" y="0"/>
                  </a:lnTo>
                  <a:lnTo>
                    <a:pt x="46" y="2"/>
                  </a:lnTo>
                </a:path>
              </a:pathLst>
            </a:custGeom>
            <a:solidFill>
              <a:srgbClr val="6666FF"/>
            </a:solidFill>
            <a:ln w="9525" cap="rnd">
              <a:noFill/>
              <a:round/>
              <a:headEnd/>
              <a:tailEnd/>
            </a:ln>
          </p:spPr>
          <p:txBody>
            <a:bodyPr/>
            <a:lstStyle/>
            <a:p>
              <a:endParaRPr lang="en-US"/>
            </a:p>
          </p:txBody>
        </p:sp>
        <p:sp>
          <p:nvSpPr>
            <p:cNvPr id="1048" name="Freeform 1058"/>
            <p:cNvSpPr>
              <a:spLocks/>
            </p:cNvSpPr>
            <p:nvPr/>
          </p:nvSpPr>
          <p:spPr bwMode="auto">
            <a:xfrm>
              <a:off x="3451" y="642"/>
              <a:ext cx="92" cy="328"/>
            </a:xfrm>
            <a:custGeom>
              <a:avLst/>
              <a:gdLst>
                <a:gd name="T0" fmla="*/ 35 w 92"/>
                <a:gd name="T1" fmla="*/ 5 h 328"/>
                <a:gd name="T2" fmla="*/ 30 w 92"/>
                <a:gd name="T3" fmla="*/ 22 h 328"/>
                <a:gd name="T4" fmla="*/ 34 w 92"/>
                <a:gd name="T5" fmla="*/ 23 h 328"/>
                <a:gd name="T6" fmla="*/ 36 w 92"/>
                <a:gd name="T7" fmla="*/ 31 h 328"/>
                <a:gd name="T8" fmla="*/ 40 w 92"/>
                <a:gd name="T9" fmla="*/ 42 h 328"/>
                <a:gd name="T10" fmla="*/ 36 w 92"/>
                <a:gd name="T11" fmla="*/ 44 h 328"/>
                <a:gd name="T12" fmla="*/ 17 w 92"/>
                <a:gd name="T13" fmla="*/ 62 h 328"/>
                <a:gd name="T14" fmla="*/ 2 w 92"/>
                <a:gd name="T15" fmla="*/ 161 h 328"/>
                <a:gd name="T16" fmla="*/ 0 w 92"/>
                <a:gd name="T17" fmla="*/ 178 h 328"/>
                <a:gd name="T18" fmla="*/ 5 w 92"/>
                <a:gd name="T19" fmla="*/ 186 h 328"/>
                <a:gd name="T20" fmla="*/ 9 w 92"/>
                <a:gd name="T21" fmla="*/ 188 h 328"/>
                <a:gd name="T22" fmla="*/ 9 w 92"/>
                <a:gd name="T23" fmla="*/ 174 h 328"/>
                <a:gd name="T24" fmla="*/ 9 w 92"/>
                <a:gd name="T25" fmla="*/ 182 h 328"/>
                <a:gd name="T26" fmla="*/ 14 w 92"/>
                <a:gd name="T27" fmla="*/ 177 h 328"/>
                <a:gd name="T28" fmla="*/ 17 w 92"/>
                <a:gd name="T29" fmla="*/ 163 h 328"/>
                <a:gd name="T30" fmla="*/ 28 w 92"/>
                <a:gd name="T31" fmla="*/ 249 h 328"/>
                <a:gd name="T32" fmla="*/ 35 w 92"/>
                <a:gd name="T33" fmla="*/ 301 h 328"/>
                <a:gd name="T34" fmla="*/ 32 w 92"/>
                <a:gd name="T35" fmla="*/ 325 h 328"/>
                <a:gd name="T36" fmla="*/ 47 w 92"/>
                <a:gd name="T37" fmla="*/ 321 h 328"/>
                <a:gd name="T38" fmla="*/ 43 w 92"/>
                <a:gd name="T39" fmla="*/ 292 h 328"/>
                <a:gd name="T40" fmla="*/ 48 w 92"/>
                <a:gd name="T41" fmla="*/ 252 h 328"/>
                <a:gd name="T42" fmla="*/ 51 w 92"/>
                <a:gd name="T43" fmla="*/ 290 h 328"/>
                <a:gd name="T44" fmla="*/ 52 w 92"/>
                <a:gd name="T45" fmla="*/ 318 h 328"/>
                <a:gd name="T46" fmla="*/ 65 w 92"/>
                <a:gd name="T47" fmla="*/ 319 h 328"/>
                <a:gd name="T48" fmla="*/ 69 w 92"/>
                <a:gd name="T49" fmla="*/ 249 h 328"/>
                <a:gd name="T50" fmla="*/ 74 w 92"/>
                <a:gd name="T51" fmla="*/ 243 h 328"/>
                <a:gd name="T52" fmla="*/ 89 w 92"/>
                <a:gd name="T53" fmla="*/ 249 h 328"/>
                <a:gd name="T54" fmla="*/ 81 w 92"/>
                <a:gd name="T55" fmla="*/ 166 h 328"/>
                <a:gd name="T56" fmla="*/ 83 w 92"/>
                <a:gd name="T57" fmla="*/ 150 h 328"/>
                <a:gd name="T58" fmla="*/ 82 w 92"/>
                <a:gd name="T59" fmla="*/ 109 h 328"/>
                <a:gd name="T60" fmla="*/ 61 w 92"/>
                <a:gd name="T61" fmla="*/ 55 h 328"/>
                <a:gd name="T62" fmla="*/ 61 w 92"/>
                <a:gd name="T63" fmla="*/ 35 h 328"/>
                <a:gd name="T64" fmla="*/ 65 w 92"/>
                <a:gd name="T65" fmla="*/ 33 h 328"/>
                <a:gd name="T66" fmla="*/ 69 w 92"/>
                <a:gd name="T67" fmla="*/ 26 h 328"/>
                <a:gd name="T68" fmla="*/ 66 w 92"/>
                <a:gd name="T69" fmla="*/ 5 h 328"/>
                <a:gd name="T70" fmla="*/ 55 w 92"/>
                <a:gd name="T71" fmla="*/ 1 h 328"/>
                <a:gd name="T72" fmla="*/ 45 w 92"/>
                <a:gd name="T73" fmla="*/ 2 h 3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328"/>
                <a:gd name="T113" fmla="*/ 92 w 92"/>
                <a:gd name="T114" fmla="*/ 328 h 3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328">
                  <a:moveTo>
                    <a:pt x="45" y="2"/>
                  </a:moveTo>
                  <a:lnTo>
                    <a:pt x="35" y="5"/>
                  </a:lnTo>
                  <a:lnTo>
                    <a:pt x="30" y="17"/>
                  </a:lnTo>
                  <a:lnTo>
                    <a:pt x="30" y="22"/>
                  </a:lnTo>
                  <a:lnTo>
                    <a:pt x="35" y="22"/>
                  </a:lnTo>
                  <a:lnTo>
                    <a:pt x="34" y="23"/>
                  </a:lnTo>
                  <a:lnTo>
                    <a:pt x="35" y="26"/>
                  </a:lnTo>
                  <a:lnTo>
                    <a:pt x="36" y="31"/>
                  </a:lnTo>
                  <a:lnTo>
                    <a:pt x="39" y="31"/>
                  </a:lnTo>
                  <a:lnTo>
                    <a:pt x="40" y="42"/>
                  </a:lnTo>
                  <a:lnTo>
                    <a:pt x="40" y="44"/>
                  </a:lnTo>
                  <a:lnTo>
                    <a:pt x="36" y="44"/>
                  </a:lnTo>
                  <a:lnTo>
                    <a:pt x="28" y="58"/>
                  </a:lnTo>
                  <a:lnTo>
                    <a:pt x="17" y="62"/>
                  </a:lnTo>
                  <a:lnTo>
                    <a:pt x="9" y="71"/>
                  </a:lnTo>
                  <a:lnTo>
                    <a:pt x="2" y="161"/>
                  </a:lnTo>
                  <a:lnTo>
                    <a:pt x="5" y="161"/>
                  </a:lnTo>
                  <a:lnTo>
                    <a:pt x="0" y="178"/>
                  </a:lnTo>
                  <a:lnTo>
                    <a:pt x="2" y="186"/>
                  </a:lnTo>
                  <a:lnTo>
                    <a:pt x="5" y="186"/>
                  </a:lnTo>
                  <a:lnTo>
                    <a:pt x="6" y="188"/>
                  </a:lnTo>
                  <a:lnTo>
                    <a:pt x="9" y="188"/>
                  </a:lnTo>
                  <a:lnTo>
                    <a:pt x="7" y="181"/>
                  </a:lnTo>
                  <a:lnTo>
                    <a:pt x="9" y="174"/>
                  </a:lnTo>
                  <a:lnTo>
                    <a:pt x="11" y="179"/>
                  </a:lnTo>
                  <a:lnTo>
                    <a:pt x="9" y="182"/>
                  </a:lnTo>
                  <a:lnTo>
                    <a:pt x="11" y="184"/>
                  </a:lnTo>
                  <a:lnTo>
                    <a:pt x="14" y="177"/>
                  </a:lnTo>
                  <a:lnTo>
                    <a:pt x="13" y="163"/>
                  </a:lnTo>
                  <a:lnTo>
                    <a:pt x="17" y="163"/>
                  </a:lnTo>
                  <a:lnTo>
                    <a:pt x="14" y="245"/>
                  </a:lnTo>
                  <a:lnTo>
                    <a:pt x="28" y="249"/>
                  </a:lnTo>
                  <a:lnTo>
                    <a:pt x="36" y="297"/>
                  </a:lnTo>
                  <a:lnTo>
                    <a:pt x="35" y="301"/>
                  </a:lnTo>
                  <a:lnTo>
                    <a:pt x="32" y="321"/>
                  </a:lnTo>
                  <a:lnTo>
                    <a:pt x="32" y="325"/>
                  </a:lnTo>
                  <a:lnTo>
                    <a:pt x="43" y="327"/>
                  </a:lnTo>
                  <a:lnTo>
                    <a:pt x="47" y="321"/>
                  </a:lnTo>
                  <a:lnTo>
                    <a:pt x="44" y="305"/>
                  </a:lnTo>
                  <a:lnTo>
                    <a:pt x="43" y="292"/>
                  </a:lnTo>
                  <a:lnTo>
                    <a:pt x="47" y="252"/>
                  </a:lnTo>
                  <a:lnTo>
                    <a:pt x="48" y="252"/>
                  </a:lnTo>
                  <a:lnTo>
                    <a:pt x="52" y="266"/>
                  </a:lnTo>
                  <a:lnTo>
                    <a:pt x="51" y="290"/>
                  </a:lnTo>
                  <a:lnTo>
                    <a:pt x="47" y="293"/>
                  </a:lnTo>
                  <a:lnTo>
                    <a:pt x="52" y="318"/>
                  </a:lnTo>
                  <a:lnTo>
                    <a:pt x="62" y="321"/>
                  </a:lnTo>
                  <a:lnTo>
                    <a:pt x="65" y="319"/>
                  </a:lnTo>
                  <a:lnTo>
                    <a:pt x="57" y="293"/>
                  </a:lnTo>
                  <a:lnTo>
                    <a:pt x="69" y="249"/>
                  </a:lnTo>
                  <a:lnTo>
                    <a:pt x="74" y="245"/>
                  </a:lnTo>
                  <a:lnTo>
                    <a:pt x="74" y="243"/>
                  </a:lnTo>
                  <a:lnTo>
                    <a:pt x="86" y="244"/>
                  </a:lnTo>
                  <a:lnTo>
                    <a:pt x="89" y="249"/>
                  </a:lnTo>
                  <a:lnTo>
                    <a:pt x="91" y="245"/>
                  </a:lnTo>
                  <a:lnTo>
                    <a:pt x="81" y="166"/>
                  </a:lnTo>
                  <a:lnTo>
                    <a:pt x="83" y="167"/>
                  </a:lnTo>
                  <a:lnTo>
                    <a:pt x="83" y="150"/>
                  </a:lnTo>
                  <a:lnTo>
                    <a:pt x="85" y="147"/>
                  </a:lnTo>
                  <a:lnTo>
                    <a:pt x="82" y="109"/>
                  </a:lnTo>
                  <a:lnTo>
                    <a:pt x="78" y="63"/>
                  </a:lnTo>
                  <a:lnTo>
                    <a:pt x="61" y="55"/>
                  </a:lnTo>
                  <a:lnTo>
                    <a:pt x="56" y="44"/>
                  </a:lnTo>
                  <a:lnTo>
                    <a:pt x="61" y="35"/>
                  </a:lnTo>
                  <a:lnTo>
                    <a:pt x="62" y="36"/>
                  </a:lnTo>
                  <a:lnTo>
                    <a:pt x="65" y="33"/>
                  </a:lnTo>
                  <a:lnTo>
                    <a:pt x="65" y="27"/>
                  </a:lnTo>
                  <a:lnTo>
                    <a:pt x="69" y="26"/>
                  </a:lnTo>
                  <a:lnTo>
                    <a:pt x="70" y="14"/>
                  </a:lnTo>
                  <a:lnTo>
                    <a:pt x="66" y="5"/>
                  </a:lnTo>
                  <a:lnTo>
                    <a:pt x="62" y="1"/>
                  </a:lnTo>
                  <a:lnTo>
                    <a:pt x="55" y="1"/>
                  </a:lnTo>
                  <a:lnTo>
                    <a:pt x="51" y="0"/>
                  </a:lnTo>
                  <a:lnTo>
                    <a:pt x="45" y="2"/>
                  </a:lnTo>
                </a:path>
              </a:pathLst>
            </a:custGeom>
            <a:solidFill>
              <a:srgbClr val="9FBFFF"/>
            </a:solidFill>
            <a:ln w="9525" cap="rnd">
              <a:noFill/>
              <a:round/>
              <a:headEnd/>
              <a:tailEnd/>
            </a:ln>
          </p:spPr>
          <p:txBody>
            <a:bodyPr/>
            <a:lstStyle/>
            <a:p>
              <a:endParaRPr lang="en-US"/>
            </a:p>
          </p:txBody>
        </p:sp>
        <p:sp>
          <p:nvSpPr>
            <p:cNvPr id="1049" name="Freeform 1059"/>
            <p:cNvSpPr>
              <a:spLocks/>
            </p:cNvSpPr>
            <p:nvPr/>
          </p:nvSpPr>
          <p:spPr bwMode="auto">
            <a:xfrm>
              <a:off x="3575" y="642"/>
              <a:ext cx="94" cy="327"/>
            </a:xfrm>
            <a:custGeom>
              <a:avLst/>
              <a:gdLst>
                <a:gd name="T0" fmla="*/ 35 w 94"/>
                <a:gd name="T1" fmla="*/ 0 h 327"/>
                <a:gd name="T2" fmla="*/ 54 w 94"/>
                <a:gd name="T3" fmla="*/ 10 h 327"/>
                <a:gd name="T4" fmla="*/ 54 w 94"/>
                <a:gd name="T5" fmla="*/ 31 h 327"/>
                <a:gd name="T6" fmla="*/ 65 w 94"/>
                <a:gd name="T7" fmla="*/ 42 h 327"/>
                <a:gd name="T8" fmla="*/ 87 w 94"/>
                <a:gd name="T9" fmla="*/ 54 h 327"/>
                <a:gd name="T10" fmla="*/ 89 w 94"/>
                <a:gd name="T11" fmla="*/ 117 h 327"/>
                <a:gd name="T12" fmla="*/ 76 w 94"/>
                <a:gd name="T13" fmla="*/ 171 h 327"/>
                <a:gd name="T14" fmla="*/ 61 w 94"/>
                <a:gd name="T15" fmla="*/ 212 h 327"/>
                <a:gd name="T16" fmla="*/ 65 w 94"/>
                <a:gd name="T17" fmla="*/ 310 h 327"/>
                <a:gd name="T18" fmla="*/ 61 w 94"/>
                <a:gd name="T19" fmla="*/ 314 h 327"/>
                <a:gd name="T20" fmla="*/ 46 w 94"/>
                <a:gd name="T21" fmla="*/ 325 h 327"/>
                <a:gd name="T22" fmla="*/ 39 w 94"/>
                <a:gd name="T23" fmla="*/ 326 h 327"/>
                <a:gd name="T24" fmla="*/ 32 w 94"/>
                <a:gd name="T25" fmla="*/ 324 h 327"/>
                <a:gd name="T26" fmla="*/ 36 w 94"/>
                <a:gd name="T27" fmla="*/ 318 h 327"/>
                <a:gd name="T28" fmla="*/ 42 w 94"/>
                <a:gd name="T29" fmla="*/ 310 h 327"/>
                <a:gd name="T30" fmla="*/ 41 w 94"/>
                <a:gd name="T31" fmla="*/ 306 h 327"/>
                <a:gd name="T32" fmla="*/ 22 w 94"/>
                <a:gd name="T33" fmla="*/ 313 h 327"/>
                <a:gd name="T34" fmla="*/ 20 w 94"/>
                <a:gd name="T35" fmla="*/ 309 h 327"/>
                <a:gd name="T36" fmla="*/ 22 w 94"/>
                <a:gd name="T37" fmla="*/ 306 h 327"/>
                <a:gd name="T38" fmla="*/ 28 w 94"/>
                <a:gd name="T39" fmla="*/ 300 h 327"/>
                <a:gd name="T40" fmla="*/ 22 w 94"/>
                <a:gd name="T41" fmla="*/ 267 h 327"/>
                <a:gd name="T42" fmla="*/ 15 w 94"/>
                <a:gd name="T43" fmla="*/ 178 h 327"/>
                <a:gd name="T44" fmla="*/ 11 w 94"/>
                <a:gd name="T45" fmla="*/ 161 h 327"/>
                <a:gd name="T46" fmla="*/ 18 w 94"/>
                <a:gd name="T47" fmla="*/ 125 h 327"/>
                <a:gd name="T48" fmla="*/ 13 w 94"/>
                <a:gd name="T49" fmla="*/ 125 h 327"/>
                <a:gd name="T50" fmla="*/ 9 w 94"/>
                <a:gd name="T51" fmla="*/ 124 h 327"/>
                <a:gd name="T52" fmla="*/ 6 w 94"/>
                <a:gd name="T53" fmla="*/ 121 h 327"/>
                <a:gd name="T54" fmla="*/ 3 w 94"/>
                <a:gd name="T55" fmla="*/ 119 h 327"/>
                <a:gd name="T56" fmla="*/ 0 w 94"/>
                <a:gd name="T57" fmla="*/ 113 h 327"/>
                <a:gd name="T58" fmla="*/ 3 w 94"/>
                <a:gd name="T59" fmla="*/ 96 h 327"/>
                <a:gd name="T60" fmla="*/ 26 w 94"/>
                <a:gd name="T61" fmla="*/ 55 h 327"/>
                <a:gd name="T62" fmla="*/ 32 w 94"/>
                <a:gd name="T63" fmla="*/ 43 h 327"/>
                <a:gd name="T64" fmla="*/ 23 w 94"/>
                <a:gd name="T65" fmla="*/ 35 h 327"/>
                <a:gd name="T66" fmla="*/ 23 w 94"/>
                <a:gd name="T67" fmla="*/ 34 h 327"/>
                <a:gd name="T68" fmla="*/ 19 w 94"/>
                <a:gd name="T69" fmla="*/ 30 h 327"/>
                <a:gd name="T70" fmla="*/ 20 w 94"/>
                <a:gd name="T71" fmla="*/ 21 h 327"/>
                <a:gd name="T72" fmla="*/ 19 w 94"/>
                <a:gd name="T73" fmla="*/ 11 h 3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327"/>
                <a:gd name="T113" fmla="*/ 94 w 94"/>
                <a:gd name="T114" fmla="*/ 327 h 3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327">
                  <a:moveTo>
                    <a:pt x="23" y="3"/>
                  </a:moveTo>
                  <a:lnTo>
                    <a:pt x="35" y="0"/>
                  </a:lnTo>
                  <a:lnTo>
                    <a:pt x="46" y="1"/>
                  </a:lnTo>
                  <a:lnTo>
                    <a:pt x="54" y="10"/>
                  </a:lnTo>
                  <a:lnTo>
                    <a:pt x="58" y="19"/>
                  </a:lnTo>
                  <a:lnTo>
                    <a:pt x="54" y="31"/>
                  </a:lnTo>
                  <a:lnTo>
                    <a:pt x="59" y="39"/>
                  </a:lnTo>
                  <a:lnTo>
                    <a:pt x="65" y="42"/>
                  </a:lnTo>
                  <a:lnTo>
                    <a:pt x="81" y="50"/>
                  </a:lnTo>
                  <a:lnTo>
                    <a:pt x="87" y="54"/>
                  </a:lnTo>
                  <a:lnTo>
                    <a:pt x="93" y="105"/>
                  </a:lnTo>
                  <a:lnTo>
                    <a:pt x="89" y="117"/>
                  </a:lnTo>
                  <a:lnTo>
                    <a:pt x="72" y="121"/>
                  </a:lnTo>
                  <a:lnTo>
                    <a:pt x="76" y="171"/>
                  </a:lnTo>
                  <a:lnTo>
                    <a:pt x="65" y="175"/>
                  </a:lnTo>
                  <a:lnTo>
                    <a:pt x="61" y="212"/>
                  </a:lnTo>
                  <a:lnTo>
                    <a:pt x="63" y="276"/>
                  </a:lnTo>
                  <a:lnTo>
                    <a:pt x="65" y="310"/>
                  </a:lnTo>
                  <a:lnTo>
                    <a:pt x="61" y="312"/>
                  </a:lnTo>
                  <a:lnTo>
                    <a:pt x="61" y="314"/>
                  </a:lnTo>
                  <a:lnTo>
                    <a:pt x="53" y="321"/>
                  </a:lnTo>
                  <a:lnTo>
                    <a:pt x="46" y="325"/>
                  </a:lnTo>
                  <a:lnTo>
                    <a:pt x="42" y="326"/>
                  </a:lnTo>
                  <a:lnTo>
                    <a:pt x="39" y="326"/>
                  </a:lnTo>
                  <a:lnTo>
                    <a:pt x="33" y="325"/>
                  </a:lnTo>
                  <a:lnTo>
                    <a:pt x="32" y="324"/>
                  </a:lnTo>
                  <a:lnTo>
                    <a:pt x="33" y="321"/>
                  </a:lnTo>
                  <a:lnTo>
                    <a:pt x="36" y="318"/>
                  </a:lnTo>
                  <a:lnTo>
                    <a:pt x="40" y="314"/>
                  </a:lnTo>
                  <a:lnTo>
                    <a:pt x="42" y="310"/>
                  </a:lnTo>
                  <a:lnTo>
                    <a:pt x="41" y="312"/>
                  </a:lnTo>
                  <a:lnTo>
                    <a:pt x="41" y="306"/>
                  </a:lnTo>
                  <a:lnTo>
                    <a:pt x="27" y="313"/>
                  </a:lnTo>
                  <a:lnTo>
                    <a:pt x="22" y="313"/>
                  </a:lnTo>
                  <a:lnTo>
                    <a:pt x="20" y="312"/>
                  </a:lnTo>
                  <a:lnTo>
                    <a:pt x="20" y="309"/>
                  </a:lnTo>
                  <a:lnTo>
                    <a:pt x="20" y="306"/>
                  </a:lnTo>
                  <a:lnTo>
                    <a:pt x="22" y="306"/>
                  </a:lnTo>
                  <a:lnTo>
                    <a:pt x="26" y="302"/>
                  </a:lnTo>
                  <a:lnTo>
                    <a:pt x="28" y="300"/>
                  </a:lnTo>
                  <a:lnTo>
                    <a:pt x="24" y="298"/>
                  </a:lnTo>
                  <a:lnTo>
                    <a:pt x="22" y="267"/>
                  </a:lnTo>
                  <a:lnTo>
                    <a:pt x="20" y="219"/>
                  </a:lnTo>
                  <a:lnTo>
                    <a:pt x="15" y="178"/>
                  </a:lnTo>
                  <a:lnTo>
                    <a:pt x="14" y="167"/>
                  </a:lnTo>
                  <a:lnTo>
                    <a:pt x="11" y="161"/>
                  </a:lnTo>
                  <a:lnTo>
                    <a:pt x="16" y="137"/>
                  </a:lnTo>
                  <a:lnTo>
                    <a:pt x="18" y="125"/>
                  </a:lnTo>
                  <a:lnTo>
                    <a:pt x="15" y="126"/>
                  </a:lnTo>
                  <a:lnTo>
                    <a:pt x="13" y="125"/>
                  </a:lnTo>
                  <a:lnTo>
                    <a:pt x="11" y="125"/>
                  </a:lnTo>
                  <a:lnTo>
                    <a:pt x="9" y="124"/>
                  </a:lnTo>
                  <a:lnTo>
                    <a:pt x="6" y="124"/>
                  </a:lnTo>
                  <a:lnTo>
                    <a:pt x="6" y="121"/>
                  </a:lnTo>
                  <a:lnTo>
                    <a:pt x="5" y="121"/>
                  </a:lnTo>
                  <a:lnTo>
                    <a:pt x="3" y="119"/>
                  </a:lnTo>
                  <a:lnTo>
                    <a:pt x="1" y="117"/>
                  </a:lnTo>
                  <a:lnTo>
                    <a:pt x="0" y="113"/>
                  </a:lnTo>
                  <a:lnTo>
                    <a:pt x="5" y="103"/>
                  </a:lnTo>
                  <a:lnTo>
                    <a:pt x="3" y="96"/>
                  </a:lnTo>
                  <a:lnTo>
                    <a:pt x="11" y="103"/>
                  </a:lnTo>
                  <a:lnTo>
                    <a:pt x="26" y="55"/>
                  </a:lnTo>
                  <a:lnTo>
                    <a:pt x="35" y="46"/>
                  </a:lnTo>
                  <a:lnTo>
                    <a:pt x="32" y="43"/>
                  </a:lnTo>
                  <a:lnTo>
                    <a:pt x="24" y="42"/>
                  </a:lnTo>
                  <a:lnTo>
                    <a:pt x="23" y="35"/>
                  </a:lnTo>
                  <a:lnTo>
                    <a:pt x="26" y="34"/>
                  </a:lnTo>
                  <a:lnTo>
                    <a:pt x="23" y="34"/>
                  </a:lnTo>
                  <a:lnTo>
                    <a:pt x="23" y="31"/>
                  </a:lnTo>
                  <a:lnTo>
                    <a:pt x="19" y="30"/>
                  </a:lnTo>
                  <a:lnTo>
                    <a:pt x="22" y="22"/>
                  </a:lnTo>
                  <a:lnTo>
                    <a:pt x="20" y="21"/>
                  </a:lnTo>
                  <a:lnTo>
                    <a:pt x="22" y="11"/>
                  </a:lnTo>
                  <a:lnTo>
                    <a:pt x="19" y="11"/>
                  </a:lnTo>
                  <a:lnTo>
                    <a:pt x="23" y="3"/>
                  </a:lnTo>
                </a:path>
              </a:pathLst>
            </a:custGeom>
            <a:solidFill>
              <a:srgbClr val="3F7FFF"/>
            </a:solidFill>
            <a:ln w="9525" cap="rnd">
              <a:noFill/>
              <a:round/>
              <a:headEnd/>
              <a:tailEnd/>
            </a:ln>
          </p:spPr>
          <p:txBody>
            <a:bodyPr/>
            <a:lstStyle/>
            <a:p>
              <a:endParaRPr lang="en-US"/>
            </a:p>
          </p:txBody>
        </p:sp>
        <p:sp>
          <p:nvSpPr>
            <p:cNvPr id="1050" name="Freeform 1060"/>
            <p:cNvSpPr>
              <a:spLocks/>
            </p:cNvSpPr>
            <p:nvPr/>
          </p:nvSpPr>
          <p:spPr bwMode="auto">
            <a:xfrm>
              <a:off x="3341" y="641"/>
              <a:ext cx="63" cy="330"/>
            </a:xfrm>
            <a:custGeom>
              <a:avLst/>
              <a:gdLst>
                <a:gd name="T0" fmla="*/ 41 w 63"/>
                <a:gd name="T1" fmla="*/ 5 h 330"/>
                <a:gd name="T2" fmla="*/ 26 w 63"/>
                <a:gd name="T3" fmla="*/ 1 h 330"/>
                <a:gd name="T4" fmla="*/ 14 w 63"/>
                <a:gd name="T5" fmla="*/ 0 h 330"/>
                <a:gd name="T6" fmla="*/ 5 w 63"/>
                <a:gd name="T7" fmla="*/ 3 h 330"/>
                <a:gd name="T8" fmla="*/ 1 w 63"/>
                <a:gd name="T9" fmla="*/ 14 h 330"/>
                <a:gd name="T10" fmla="*/ 1 w 63"/>
                <a:gd name="T11" fmla="*/ 23 h 330"/>
                <a:gd name="T12" fmla="*/ 6 w 63"/>
                <a:gd name="T13" fmla="*/ 35 h 330"/>
                <a:gd name="T14" fmla="*/ 11 w 63"/>
                <a:gd name="T15" fmla="*/ 35 h 330"/>
                <a:gd name="T16" fmla="*/ 3 w 63"/>
                <a:gd name="T17" fmla="*/ 48 h 330"/>
                <a:gd name="T18" fmla="*/ 0 w 63"/>
                <a:gd name="T19" fmla="*/ 71 h 330"/>
                <a:gd name="T20" fmla="*/ 0 w 63"/>
                <a:gd name="T21" fmla="*/ 90 h 330"/>
                <a:gd name="T22" fmla="*/ 1 w 63"/>
                <a:gd name="T23" fmla="*/ 113 h 330"/>
                <a:gd name="T24" fmla="*/ 5 w 63"/>
                <a:gd name="T25" fmla="*/ 137 h 330"/>
                <a:gd name="T26" fmla="*/ 11 w 63"/>
                <a:gd name="T27" fmla="*/ 139 h 330"/>
                <a:gd name="T28" fmla="*/ 11 w 63"/>
                <a:gd name="T29" fmla="*/ 145 h 330"/>
                <a:gd name="T30" fmla="*/ 16 w 63"/>
                <a:gd name="T31" fmla="*/ 148 h 330"/>
                <a:gd name="T32" fmla="*/ 16 w 63"/>
                <a:gd name="T33" fmla="*/ 173 h 330"/>
                <a:gd name="T34" fmla="*/ 19 w 63"/>
                <a:gd name="T35" fmla="*/ 177 h 330"/>
                <a:gd name="T36" fmla="*/ 19 w 63"/>
                <a:gd name="T37" fmla="*/ 222 h 330"/>
                <a:gd name="T38" fmla="*/ 19 w 63"/>
                <a:gd name="T39" fmla="*/ 250 h 330"/>
                <a:gd name="T40" fmla="*/ 14 w 63"/>
                <a:gd name="T41" fmla="*/ 280 h 330"/>
                <a:gd name="T42" fmla="*/ 11 w 63"/>
                <a:gd name="T43" fmla="*/ 320 h 330"/>
                <a:gd name="T44" fmla="*/ 19 w 63"/>
                <a:gd name="T45" fmla="*/ 324 h 330"/>
                <a:gd name="T46" fmla="*/ 19 w 63"/>
                <a:gd name="T47" fmla="*/ 328 h 330"/>
                <a:gd name="T48" fmla="*/ 28 w 63"/>
                <a:gd name="T49" fmla="*/ 328 h 330"/>
                <a:gd name="T50" fmla="*/ 31 w 63"/>
                <a:gd name="T51" fmla="*/ 327 h 330"/>
                <a:gd name="T52" fmla="*/ 35 w 63"/>
                <a:gd name="T53" fmla="*/ 327 h 330"/>
                <a:gd name="T54" fmla="*/ 35 w 63"/>
                <a:gd name="T55" fmla="*/ 329 h 330"/>
                <a:gd name="T56" fmla="*/ 43 w 63"/>
                <a:gd name="T57" fmla="*/ 328 h 330"/>
                <a:gd name="T58" fmla="*/ 58 w 63"/>
                <a:gd name="T59" fmla="*/ 327 h 330"/>
                <a:gd name="T60" fmla="*/ 58 w 63"/>
                <a:gd name="T61" fmla="*/ 324 h 330"/>
                <a:gd name="T62" fmla="*/ 44 w 63"/>
                <a:gd name="T63" fmla="*/ 317 h 330"/>
                <a:gd name="T64" fmla="*/ 44 w 63"/>
                <a:gd name="T65" fmla="*/ 311 h 330"/>
                <a:gd name="T66" fmla="*/ 58 w 63"/>
                <a:gd name="T67" fmla="*/ 308 h 330"/>
                <a:gd name="T68" fmla="*/ 58 w 63"/>
                <a:gd name="T69" fmla="*/ 305 h 330"/>
                <a:gd name="T70" fmla="*/ 48 w 63"/>
                <a:gd name="T71" fmla="*/ 299 h 330"/>
                <a:gd name="T72" fmla="*/ 48 w 63"/>
                <a:gd name="T73" fmla="*/ 254 h 330"/>
                <a:gd name="T74" fmla="*/ 52 w 63"/>
                <a:gd name="T75" fmla="*/ 213 h 330"/>
                <a:gd name="T76" fmla="*/ 50 w 63"/>
                <a:gd name="T77" fmla="*/ 172 h 330"/>
                <a:gd name="T78" fmla="*/ 50 w 63"/>
                <a:gd name="T79" fmla="*/ 148 h 330"/>
                <a:gd name="T80" fmla="*/ 50 w 63"/>
                <a:gd name="T81" fmla="*/ 141 h 330"/>
                <a:gd name="T82" fmla="*/ 50 w 63"/>
                <a:gd name="T83" fmla="*/ 108 h 330"/>
                <a:gd name="T84" fmla="*/ 62 w 63"/>
                <a:gd name="T85" fmla="*/ 103 h 330"/>
                <a:gd name="T86" fmla="*/ 62 w 63"/>
                <a:gd name="T87" fmla="*/ 97 h 330"/>
                <a:gd name="T88" fmla="*/ 39 w 63"/>
                <a:gd name="T89" fmla="*/ 54 h 330"/>
                <a:gd name="T90" fmla="*/ 27 w 63"/>
                <a:gd name="T91" fmla="*/ 47 h 330"/>
                <a:gd name="T92" fmla="*/ 28 w 63"/>
                <a:gd name="T93" fmla="*/ 45 h 330"/>
                <a:gd name="T94" fmla="*/ 36 w 63"/>
                <a:gd name="T95" fmla="*/ 43 h 330"/>
                <a:gd name="T96" fmla="*/ 36 w 63"/>
                <a:gd name="T97" fmla="*/ 41 h 330"/>
                <a:gd name="T98" fmla="*/ 39 w 63"/>
                <a:gd name="T99" fmla="*/ 39 h 330"/>
                <a:gd name="T100" fmla="*/ 39 w 63"/>
                <a:gd name="T101" fmla="*/ 35 h 330"/>
                <a:gd name="T102" fmla="*/ 41 w 63"/>
                <a:gd name="T103" fmla="*/ 34 h 330"/>
                <a:gd name="T104" fmla="*/ 39 w 63"/>
                <a:gd name="T105" fmla="*/ 33 h 330"/>
                <a:gd name="T106" fmla="*/ 40 w 63"/>
                <a:gd name="T107" fmla="*/ 31 h 330"/>
                <a:gd name="T108" fmla="*/ 36 w 63"/>
                <a:gd name="T109" fmla="*/ 23 h 330"/>
                <a:gd name="T110" fmla="*/ 39 w 63"/>
                <a:gd name="T111" fmla="*/ 21 h 330"/>
                <a:gd name="T112" fmla="*/ 36 w 63"/>
                <a:gd name="T113" fmla="*/ 15 h 330"/>
                <a:gd name="T114" fmla="*/ 40 w 63"/>
                <a:gd name="T115" fmla="*/ 13 h 330"/>
                <a:gd name="T116" fmla="*/ 41 w 63"/>
                <a:gd name="T117" fmla="*/ 5 h 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
                <a:gd name="T178" fmla="*/ 0 h 330"/>
                <a:gd name="T179" fmla="*/ 63 w 63"/>
                <a:gd name="T180" fmla="*/ 330 h 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 h="330">
                  <a:moveTo>
                    <a:pt x="41" y="5"/>
                  </a:moveTo>
                  <a:lnTo>
                    <a:pt x="26" y="1"/>
                  </a:lnTo>
                  <a:lnTo>
                    <a:pt x="14" y="0"/>
                  </a:lnTo>
                  <a:lnTo>
                    <a:pt x="5" y="3"/>
                  </a:lnTo>
                  <a:lnTo>
                    <a:pt x="1" y="14"/>
                  </a:lnTo>
                  <a:lnTo>
                    <a:pt x="1" y="23"/>
                  </a:lnTo>
                  <a:lnTo>
                    <a:pt x="6" y="35"/>
                  </a:lnTo>
                  <a:lnTo>
                    <a:pt x="11" y="35"/>
                  </a:lnTo>
                  <a:lnTo>
                    <a:pt x="3" y="48"/>
                  </a:lnTo>
                  <a:lnTo>
                    <a:pt x="0" y="71"/>
                  </a:lnTo>
                  <a:lnTo>
                    <a:pt x="0" y="90"/>
                  </a:lnTo>
                  <a:lnTo>
                    <a:pt x="1" y="113"/>
                  </a:lnTo>
                  <a:lnTo>
                    <a:pt x="5" y="137"/>
                  </a:lnTo>
                  <a:lnTo>
                    <a:pt x="11" y="139"/>
                  </a:lnTo>
                  <a:lnTo>
                    <a:pt x="11" y="145"/>
                  </a:lnTo>
                  <a:lnTo>
                    <a:pt x="16" y="148"/>
                  </a:lnTo>
                  <a:lnTo>
                    <a:pt x="16" y="173"/>
                  </a:lnTo>
                  <a:lnTo>
                    <a:pt x="19" y="177"/>
                  </a:lnTo>
                  <a:lnTo>
                    <a:pt x="19" y="222"/>
                  </a:lnTo>
                  <a:lnTo>
                    <a:pt x="19" y="250"/>
                  </a:lnTo>
                  <a:lnTo>
                    <a:pt x="14" y="280"/>
                  </a:lnTo>
                  <a:lnTo>
                    <a:pt x="11" y="320"/>
                  </a:lnTo>
                  <a:lnTo>
                    <a:pt x="19" y="324"/>
                  </a:lnTo>
                  <a:lnTo>
                    <a:pt x="19" y="328"/>
                  </a:lnTo>
                  <a:lnTo>
                    <a:pt x="28" y="328"/>
                  </a:lnTo>
                  <a:lnTo>
                    <a:pt x="31" y="327"/>
                  </a:lnTo>
                  <a:lnTo>
                    <a:pt x="35" y="327"/>
                  </a:lnTo>
                  <a:lnTo>
                    <a:pt x="35" y="329"/>
                  </a:lnTo>
                  <a:lnTo>
                    <a:pt x="43" y="328"/>
                  </a:lnTo>
                  <a:lnTo>
                    <a:pt x="58" y="327"/>
                  </a:lnTo>
                  <a:lnTo>
                    <a:pt x="58" y="324"/>
                  </a:lnTo>
                  <a:lnTo>
                    <a:pt x="44" y="317"/>
                  </a:lnTo>
                  <a:lnTo>
                    <a:pt x="44" y="311"/>
                  </a:lnTo>
                  <a:lnTo>
                    <a:pt x="58" y="308"/>
                  </a:lnTo>
                  <a:lnTo>
                    <a:pt x="58" y="305"/>
                  </a:lnTo>
                  <a:lnTo>
                    <a:pt x="48" y="299"/>
                  </a:lnTo>
                  <a:lnTo>
                    <a:pt x="48" y="254"/>
                  </a:lnTo>
                  <a:lnTo>
                    <a:pt x="52" y="213"/>
                  </a:lnTo>
                  <a:lnTo>
                    <a:pt x="50" y="172"/>
                  </a:lnTo>
                  <a:lnTo>
                    <a:pt x="50" y="148"/>
                  </a:lnTo>
                  <a:lnTo>
                    <a:pt x="50" y="141"/>
                  </a:lnTo>
                  <a:lnTo>
                    <a:pt x="50" y="108"/>
                  </a:lnTo>
                  <a:lnTo>
                    <a:pt x="62" y="103"/>
                  </a:lnTo>
                  <a:lnTo>
                    <a:pt x="62" y="97"/>
                  </a:lnTo>
                  <a:lnTo>
                    <a:pt x="39" y="54"/>
                  </a:lnTo>
                  <a:lnTo>
                    <a:pt x="27" y="47"/>
                  </a:lnTo>
                  <a:lnTo>
                    <a:pt x="28" y="45"/>
                  </a:lnTo>
                  <a:lnTo>
                    <a:pt x="36" y="43"/>
                  </a:lnTo>
                  <a:lnTo>
                    <a:pt x="36" y="41"/>
                  </a:lnTo>
                  <a:lnTo>
                    <a:pt x="39" y="39"/>
                  </a:lnTo>
                  <a:lnTo>
                    <a:pt x="39" y="35"/>
                  </a:lnTo>
                  <a:lnTo>
                    <a:pt x="41" y="34"/>
                  </a:lnTo>
                  <a:lnTo>
                    <a:pt x="39" y="33"/>
                  </a:lnTo>
                  <a:lnTo>
                    <a:pt x="40" y="31"/>
                  </a:lnTo>
                  <a:lnTo>
                    <a:pt x="36" y="23"/>
                  </a:lnTo>
                  <a:lnTo>
                    <a:pt x="39" y="21"/>
                  </a:lnTo>
                  <a:lnTo>
                    <a:pt x="36" y="15"/>
                  </a:lnTo>
                  <a:lnTo>
                    <a:pt x="40" y="13"/>
                  </a:lnTo>
                  <a:lnTo>
                    <a:pt x="41" y="5"/>
                  </a:lnTo>
                </a:path>
              </a:pathLst>
            </a:custGeom>
            <a:solidFill>
              <a:srgbClr val="3F7FFF"/>
            </a:solidFill>
            <a:ln w="9525" cap="rnd">
              <a:noFill/>
              <a:round/>
              <a:headEnd/>
              <a:tailEnd/>
            </a:ln>
          </p:spPr>
          <p:txBody>
            <a:bodyPr/>
            <a:lstStyle/>
            <a:p>
              <a:endParaRPr lang="en-US"/>
            </a:p>
          </p:txBody>
        </p:sp>
      </p:grpSp>
      <p:grpSp>
        <p:nvGrpSpPr>
          <p:cNvPr id="7" name="Group 1065"/>
          <p:cNvGrpSpPr>
            <a:grpSpLocks/>
          </p:cNvGrpSpPr>
          <p:nvPr/>
        </p:nvGrpSpPr>
        <p:grpSpPr bwMode="auto">
          <a:xfrm>
            <a:off x="3725862" y="3022600"/>
            <a:ext cx="2079625" cy="2568575"/>
            <a:chOff x="2064" y="1904"/>
            <a:chExt cx="1310" cy="1618"/>
          </a:xfrm>
        </p:grpSpPr>
        <p:sp>
          <p:nvSpPr>
            <p:cNvPr id="1038" name="Line 1036"/>
            <p:cNvSpPr>
              <a:spLocks noChangeShapeType="1"/>
            </p:cNvSpPr>
            <p:nvPr/>
          </p:nvSpPr>
          <p:spPr bwMode="auto">
            <a:xfrm flipV="1">
              <a:off x="3264" y="1904"/>
              <a:ext cx="110" cy="544"/>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1039" name="Rectangle 1039"/>
            <p:cNvSpPr>
              <a:spLocks noChangeArrowheads="1"/>
            </p:cNvSpPr>
            <p:nvPr/>
          </p:nvSpPr>
          <p:spPr bwMode="auto">
            <a:xfrm>
              <a:off x="2170" y="2544"/>
              <a:ext cx="1160" cy="978"/>
            </a:xfrm>
            <a:prstGeom prst="rect">
              <a:avLst/>
            </a:prstGeom>
            <a:noFill/>
            <a:ln w="9525">
              <a:noFill/>
              <a:miter lim="800000"/>
              <a:headEnd/>
              <a:tailEnd/>
            </a:ln>
          </p:spPr>
          <p:txBody>
            <a:bodyPr wrap="none" lIns="92075" tIns="46038" rIns="92075" bIns="46038">
              <a:spAutoFit/>
            </a:bodyPr>
            <a:lstStyle/>
            <a:p>
              <a:pPr algn="ctr"/>
              <a:r>
                <a:rPr lang="en-US" sz="2400" b="1">
                  <a:latin typeface="Arial" pitchFamily="34" charset="0"/>
                </a:rPr>
                <a:t> New Drug</a:t>
              </a:r>
            </a:p>
            <a:p>
              <a:pPr algn="ctr"/>
              <a:r>
                <a:rPr lang="en-US" sz="2400" b="1">
                  <a:latin typeface="Arial" pitchFamily="34" charset="0"/>
                </a:rPr>
                <a:t>Application</a:t>
              </a:r>
            </a:p>
            <a:p>
              <a:pPr algn="ctr"/>
              <a:r>
                <a:rPr lang="en-US" sz="2400" b="1">
                  <a:latin typeface="Arial" pitchFamily="34" charset="0"/>
                </a:rPr>
                <a:t>(NDA)</a:t>
              </a:r>
            </a:p>
            <a:p>
              <a:pPr algn="ctr"/>
              <a:endParaRPr lang="en-US" sz="2400" b="1">
                <a:latin typeface="Arial" pitchFamily="34" charset="0"/>
              </a:endParaRPr>
            </a:p>
          </p:txBody>
        </p:sp>
        <p:sp>
          <p:nvSpPr>
            <p:cNvPr id="1040" name="Line 1061"/>
            <p:cNvSpPr>
              <a:spLocks noChangeShapeType="1"/>
            </p:cNvSpPr>
            <p:nvPr/>
          </p:nvSpPr>
          <p:spPr bwMode="auto">
            <a:xfrm flipH="1">
              <a:off x="2064" y="2448"/>
              <a:ext cx="1200" cy="0"/>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167974" name="Rectangle 1062"/>
          <p:cNvSpPr>
            <a:spLocks noChangeArrowheads="1"/>
          </p:cNvSpPr>
          <p:nvPr/>
        </p:nvSpPr>
        <p:spPr bwMode="auto">
          <a:xfrm>
            <a:off x="754062" y="5791200"/>
            <a:ext cx="5627688" cy="336550"/>
          </a:xfrm>
          <a:prstGeom prst="rect">
            <a:avLst/>
          </a:prstGeom>
          <a:noFill/>
          <a:ln w="9525">
            <a:noFill/>
            <a:miter lim="800000"/>
            <a:headEnd/>
            <a:tailEnd/>
          </a:ln>
        </p:spPr>
        <p:txBody>
          <a:bodyPr wrap="none" lIns="92075" tIns="46038" rIns="92075" bIns="46038">
            <a:spAutoFit/>
          </a:bodyPr>
          <a:lstStyle/>
          <a:p>
            <a:pPr algn="ctr"/>
            <a:r>
              <a:rPr lang="en-US" sz="1600">
                <a:latin typeface="Arial" pitchFamily="34" charset="0"/>
              </a:rPr>
              <a:t>Worldwide Marketing Authorization (WMA) in other countries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6797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67945"/>
                                        </p:tgtEl>
                                        <p:attrNameLst>
                                          <p:attrName>style.visibility</p:attrName>
                                        </p:attrNameLst>
                                      </p:cBhvr>
                                      <p:to>
                                        <p:strVal val="visible"/>
                                      </p:to>
                                    </p:set>
                                    <p:anim calcmode="lin" valueType="num">
                                      <p:cBhvr additive="base">
                                        <p:cTn id="33" dur="500" fill="hold"/>
                                        <p:tgtEl>
                                          <p:spTgt spid="167945"/>
                                        </p:tgtEl>
                                        <p:attrNameLst>
                                          <p:attrName>ppt_x</p:attrName>
                                        </p:attrNameLst>
                                      </p:cBhvr>
                                      <p:tavLst>
                                        <p:tav tm="0">
                                          <p:val>
                                            <p:strVal val="1+#ppt_w/2"/>
                                          </p:val>
                                        </p:tav>
                                        <p:tav tm="100000">
                                          <p:val>
                                            <p:strVal val="#ppt_x"/>
                                          </p:val>
                                        </p:tav>
                                      </p:tavLst>
                                    </p:anim>
                                    <p:anim calcmode="lin" valueType="num">
                                      <p:cBhvr additive="base">
                                        <p:cTn id="34" dur="500" fill="hold"/>
                                        <p:tgtEl>
                                          <p:spTgt spid="167945"/>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67946"/>
                                        </p:tgtEl>
                                        <p:attrNameLst>
                                          <p:attrName>style.visibility</p:attrName>
                                        </p:attrNameLst>
                                      </p:cBhvr>
                                      <p:to>
                                        <p:strVal val="visible"/>
                                      </p:to>
                                    </p:set>
                                    <p:anim calcmode="lin" valueType="num">
                                      <p:cBhvr additive="base">
                                        <p:cTn id="39" dur="500" fill="hold"/>
                                        <p:tgtEl>
                                          <p:spTgt spid="167946"/>
                                        </p:tgtEl>
                                        <p:attrNameLst>
                                          <p:attrName>ppt_x</p:attrName>
                                        </p:attrNameLst>
                                      </p:cBhvr>
                                      <p:tavLst>
                                        <p:tav tm="0">
                                          <p:val>
                                            <p:strVal val="1+#ppt_w/2"/>
                                          </p:val>
                                        </p:tav>
                                        <p:tav tm="100000">
                                          <p:val>
                                            <p:strVal val="#ppt_x"/>
                                          </p:val>
                                        </p:tav>
                                      </p:tavLst>
                                    </p:anim>
                                    <p:anim calcmode="lin" valueType="num">
                                      <p:cBhvr additive="base">
                                        <p:cTn id="40" dur="500" fill="hold"/>
                                        <p:tgtEl>
                                          <p:spTgt spid="167946"/>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5" grpId="0" autoUpdateAnimBg="0"/>
      <p:bldP spid="167946" grpId="0" autoUpdateAnimBg="0"/>
      <p:bldP spid="16797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28600"/>
            <a:ext cx="8229600" cy="685800"/>
          </a:xfrm>
          <a:noFill/>
        </p:spPr>
        <p:txBody>
          <a:bodyPr/>
          <a:lstStyle/>
          <a:p>
            <a:pPr algn="ctr"/>
            <a:r>
              <a:rPr lang="en-US" sz="3200" dirty="0" smtClean="0">
                <a:solidFill>
                  <a:schemeClr val="hlink"/>
                </a:solidFill>
                <a:latin typeface="Cambria" pitchFamily="18" charset="0"/>
              </a:rPr>
              <a:t>Discovery</a:t>
            </a:r>
          </a:p>
        </p:txBody>
      </p:sp>
      <p:sp>
        <p:nvSpPr>
          <p:cNvPr id="4099" name="Rectangle 3"/>
          <p:cNvSpPr>
            <a:spLocks noGrp="1" noChangeArrowheads="1"/>
          </p:cNvSpPr>
          <p:nvPr>
            <p:ph idx="1"/>
          </p:nvPr>
        </p:nvSpPr>
        <p:spPr>
          <a:xfrm>
            <a:off x="1219200" y="1066800"/>
            <a:ext cx="7696200" cy="5105400"/>
          </a:xfrm>
        </p:spPr>
        <p:txBody>
          <a:bodyPr rtlCol="0">
            <a:normAutofit/>
          </a:bodyPr>
          <a:lstStyle/>
          <a:p>
            <a:pPr algn="just" fontAlgn="auto">
              <a:lnSpc>
                <a:spcPct val="90000"/>
              </a:lnSpc>
              <a:spcBef>
                <a:spcPct val="45000"/>
              </a:spcBef>
              <a:spcAft>
                <a:spcPts val="0"/>
              </a:spcAft>
              <a:buClr>
                <a:schemeClr val="hlink"/>
              </a:buClr>
              <a:defRPr/>
            </a:pPr>
            <a:r>
              <a:rPr lang="en-US" sz="2000" dirty="0" smtClean="0">
                <a:latin typeface="Cambria" pitchFamily="18" charset="0"/>
              </a:rPr>
              <a:t>Develop an assay to evaluate activity of compounds on the target</a:t>
            </a:r>
          </a:p>
          <a:p>
            <a:pPr algn="just" fontAlgn="auto">
              <a:lnSpc>
                <a:spcPct val="90000"/>
              </a:lnSpc>
              <a:spcAft>
                <a:spcPts val="0"/>
              </a:spcAft>
              <a:buClr>
                <a:schemeClr val="hlink"/>
              </a:buClr>
              <a:buFont typeface="Symbol" pitchFamily="18" charset="2"/>
              <a:buNone/>
              <a:defRPr/>
            </a:pPr>
            <a:r>
              <a:rPr lang="en-US" sz="2000" dirty="0" smtClean="0">
                <a:latin typeface="Cambria" pitchFamily="18" charset="0"/>
              </a:rPr>
              <a:t>		- </a:t>
            </a:r>
            <a:r>
              <a:rPr lang="en-US" sz="2000" i="1" dirty="0" smtClean="0">
                <a:latin typeface="Cambria" pitchFamily="18" charset="0"/>
              </a:rPr>
              <a:t>in vitro</a:t>
            </a:r>
            <a:r>
              <a:rPr lang="en-US" sz="2000" dirty="0" smtClean="0">
                <a:latin typeface="Cambria" pitchFamily="18" charset="0"/>
              </a:rPr>
              <a:t> (e.g. enzyme assay)</a:t>
            </a:r>
          </a:p>
          <a:p>
            <a:pPr algn="just" fontAlgn="auto">
              <a:lnSpc>
                <a:spcPct val="90000"/>
              </a:lnSpc>
              <a:spcAft>
                <a:spcPts val="0"/>
              </a:spcAft>
              <a:buClr>
                <a:schemeClr val="hlink"/>
              </a:buClr>
              <a:buFont typeface="Symbol" pitchFamily="18" charset="2"/>
              <a:buNone/>
              <a:defRPr/>
            </a:pPr>
            <a:r>
              <a:rPr lang="en-US" sz="2000" dirty="0" smtClean="0">
                <a:latin typeface="Cambria" pitchFamily="18" charset="0"/>
              </a:rPr>
              <a:t>		- </a:t>
            </a:r>
            <a:r>
              <a:rPr lang="en-US" sz="2000" i="1" dirty="0" smtClean="0">
                <a:latin typeface="Cambria" pitchFamily="18" charset="0"/>
              </a:rPr>
              <a:t>in vivo</a:t>
            </a:r>
            <a:r>
              <a:rPr lang="en-US" sz="2000" dirty="0" smtClean="0">
                <a:latin typeface="Cambria" pitchFamily="18" charset="0"/>
              </a:rPr>
              <a:t> (animal model or pharmacodynamic assay)</a:t>
            </a:r>
          </a:p>
          <a:p>
            <a:pPr algn="just" fontAlgn="auto">
              <a:lnSpc>
                <a:spcPct val="90000"/>
              </a:lnSpc>
              <a:spcBef>
                <a:spcPct val="45000"/>
              </a:spcBef>
              <a:spcAft>
                <a:spcPts val="0"/>
              </a:spcAft>
              <a:buClr>
                <a:schemeClr val="hlink"/>
              </a:buClr>
              <a:defRPr/>
            </a:pPr>
            <a:r>
              <a:rPr lang="en-US" sz="2000" dirty="0" smtClean="0">
                <a:latin typeface="Cambria" pitchFamily="18" charset="0"/>
              </a:rPr>
              <a:t>Identify a lead compound</a:t>
            </a:r>
          </a:p>
          <a:p>
            <a:pPr lvl="1" algn="just" fontAlgn="auto">
              <a:lnSpc>
                <a:spcPct val="90000"/>
              </a:lnSpc>
              <a:spcBef>
                <a:spcPct val="45000"/>
              </a:spcBef>
              <a:spcAft>
                <a:spcPts val="0"/>
              </a:spcAft>
              <a:buClr>
                <a:schemeClr val="hlink"/>
              </a:buClr>
              <a:defRPr/>
            </a:pPr>
            <a:r>
              <a:rPr lang="en-US" sz="2000" dirty="0" smtClean="0">
                <a:latin typeface="Cambria" pitchFamily="18" charset="0"/>
              </a:rPr>
              <a:t>screen collection of compounds (“compound library”)</a:t>
            </a:r>
          </a:p>
          <a:p>
            <a:pPr lvl="1" algn="just" fontAlgn="auto">
              <a:lnSpc>
                <a:spcPct val="90000"/>
              </a:lnSpc>
              <a:spcBef>
                <a:spcPct val="45000"/>
              </a:spcBef>
              <a:spcAft>
                <a:spcPts val="0"/>
              </a:spcAft>
              <a:buClr>
                <a:schemeClr val="hlink"/>
              </a:buClr>
              <a:defRPr/>
            </a:pPr>
            <a:r>
              <a:rPr lang="en-US" sz="2000" dirty="0" smtClean="0">
                <a:latin typeface="Cambria" pitchFamily="18" charset="0"/>
              </a:rPr>
              <a:t>compound from published literature</a:t>
            </a:r>
          </a:p>
          <a:p>
            <a:pPr lvl="1" algn="just" fontAlgn="auto">
              <a:lnSpc>
                <a:spcPct val="90000"/>
              </a:lnSpc>
              <a:spcBef>
                <a:spcPct val="45000"/>
              </a:spcBef>
              <a:spcAft>
                <a:spcPts val="0"/>
              </a:spcAft>
              <a:buClr>
                <a:schemeClr val="hlink"/>
              </a:buClr>
              <a:defRPr/>
            </a:pPr>
            <a:r>
              <a:rPr lang="en-US" sz="2000" dirty="0" smtClean="0">
                <a:latin typeface="Cambria" pitchFamily="18" charset="0"/>
              </a:rPr>
              <a:t>screen Natural Products</a:t>
            </a:r>
          </a:p>
          <a:p>
            <a:pPr lvl="1" algn="just" fontAlgn="auto">
              <a:lnSpc>
                <a:spcPct val="90000"/>
              </a:lnSpc>
              <a:spcBef>
                <a:spcPct val="45000"/>
              </a:spcBef>
              <a:spcAft>
                <a:spcPts val="0"/>
              </a:spcAft>
              <a:buClr>
                <a:schemeClr val="hlink"/>
              </a:buClr>
              <a:defRPr/>
            </a:pPr>
            <a:r>
              <a:rPr lang="en-US" sz="2000" dirty="0" smtClean="0">
                <a:latin typeface="Cambria" pitchFamily="18" charset="0"/>
              </a:rPr>
              <a:t>structure-based design (“rational drug design”)</a:t>
            </a:r>
          </a:p>
          <a:p>
            <a:pPr algn="just" fontAlgn="auto">
              <a:lnSpc>
                <a:spcPct val="90000"/>
              </a:lnSpc>
              <a:spcBef>
                <a:spcPct val="45000"/>
              </a:spcBef>
              <a:spcAft>
                <a:spcPts val="0"/>
              </a:spcAft>
              <a:buClr>
                <a:schemeClr val="hlink"/>
              </a:buClr>
              <a:defRPr/>
            </a:pPr>
            <a:r>
              <a:rPr lang="en-US" sz="2000" dirty="0" smtClean="0">
                <a:latin typeface="Cambria" pitchFamily="18" charset="0"/>
              </a:rPr>
              <a:t>Optimize to give a “proof-of-concept” molecule—one that shows efficacy in an animal disease model</a:t>
            </a:r>
          </a:p>
          <a:p>
            <a:pPr algn="just" fontAlgn="auto">
              <a:lnSpc>
                <a:spcPct val="90000"/>
              </a:lnSpc>
              <a:spcBef>
                <a:spcPct val="45000"/>
              </a:spcBef>
              <a:spcAft>
                <a:spcPts val="0"/>
              </a:spcAft>
              <a:buClr>
                <a:schemeClr val="hlink"/>
              </a:buClr>
              <a:defRPr/>
            </a:pPr>
            <a:r>
              <a:rPr lang="en-US" sz="2000" dirty="0" smtClean="0">
                <a:latin typeface="Cambria" pitchFamily="18" charset="0"/>
              </a:rPr>
              <a:t>Optimize to give drug-like properties—pharmacokinetics, metabolism, off-target activities</a:t>
            </a:r>
          </a:p>
          <a:p>
            <a:pPr algn="just" fontAlgn="auto">
              <a:lnSpc>
                <a:spcPct val="90000"/>
              </a:lnSpc>
              <a:spcBef>
                <a:spcPct val="45000"/>
              </a:spcBef>
              <a:spcAft>
                <a:spcPts val="0"/>
              </a:spcAft>
              <a:buClr>
                <a:schemeClr val="hlink"/>
              </a:buClr>
              <a:defRPr/>
            </a:pPr>
            <a:r>
              <a:rPr lang="en-US" sz="2000" dirty="0" smtClean="0">
                <a:latin typeface="Cambria" pitchFamily="18" charset="0"/>
              </a:rPr>
              <a:t>Safety assessment, Preclinical Candidate!!!</a:t>
            </a:r>
          </a:p>
          <a:p>
            <a:pPr algn="just" fontAlgn="auto">
              <a:lnSpc>
                <a:spcPct val="90000"/>
              </a:lnSpc>
              <a:spcAft>
                <a:spcPts val="0"/>
              </a:spcAft>
              <a:buClr>
                <a:schemeClr val="hlink"/>
              </a:buClr>
              <a:buFont typeface="Symbol" pitchFamily="18" charset="2"/>
              <a:buNone/>
              <a:defRPr/>
            </a:pPr>
            <a:endParaRPr lang="en-US" sz="2000" dirty="0" smtClean="0">
              <a:latin typeface="Cambr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6"/>
          <p:cNvSpPr txBox="1">
            <a:spLocks noChangeArrowheads="1"/>
          </p:cNvSpPr>
          <p:nvPr/>
        </p:nvSpPr>
        <p:spPr bwMode="auto">
          <a:xfrm>
            <a:off x="595313" y="152400"/>
            <a:ext cx="7851775" cy="457200"/>
          </a:xfrm>
          <a:prstGeom prst="rect">
            <a:avLst/>
          </a:prstGeom>
          <a:noFill/>
          <a:ln w="9525">
            <a:noFill/>
            <a:miter lim="800000"/>
            <a:headEnd/>
            <a:tailEnd/>
          </a:ln>
        </p:spPr>
        <p:txBody>
          <a:bodyPr>
            <a:spAutoFit/>
          </a:bodyPr>
          <a:lstStyle/>
          <a:p>
            <a:pPr algn="ctr"/>
            <a:r>
              <a:rPr lang="en-US" sz="2400" b="1">
                <a:solidFill>
                  <a:schemeClr val="hlink"/>
                </a:solidFill>
                <a:latin typeface="Arial" pitchFamily="34" charset="0"/>
              </a:rPr>
              <a:t>Drug Discovery—Convergence of Disciplines</a:t>
            </a:r>
            <a:endParaRPr lang="en-US" sz="2400" b="1">
              <a:solidFill>
                <a:schemeClr val="hlink"/>
              </a:solidFill>
              <a:latin typeface="Helvetica" pitchFamily="34" charset="0"/>
            </a:endParaRPr>
          </a:p>
        </p:txBody>
      </p:sp>
      <p:grpSp>
        <p:nvGrpSpPr>
          <p:cNvPr id="2" name="Group 1089"/>
          <p:cNvGrpSpPr>
            <a:grpSpLocks/>
          </p:cNvGrpSpPr>
          <p:nvPr/>
        </p:nvGrpSpPr>
        <p:grpSpPr bwMode="auto">
          <a:xfrm>
            <a:off x="6400800" y="685800"/>
            <a:ext cx="2017713" cy="990600"/>
            <a:chOff x="4032" y="432"/>
            <a:chExt cx="1271" cy="624"/>
          </a:xfrm>
        </p:grpSpPr>
        <p:sp>
          <p:nvSpPr>
            <p:cNvPr id="8268" name="Text Box 1031"/>
            <p:cNvSpPr txBox="1">
              <a:spLocks noChangeArrowheads="1"/>
            </p:cNvSpPr>
            <p:nvPr/>
          </p:nvSpPr>
          <p:spPr bwMode="auto">
            <a:xfrm>
              <a:off x="4416" y="432"/>
              <a:ext cx="887" cy="231"/>
            </a:xfrm>
            <a:prstGeom prst="rect">
              <a:avLst/>
            </a:prstGeom>
            <a:noFill/>
            <a:ln w="9525">
              <a:noFill/>
              <a:miter lim="800000"/>
              <a:headEnd/>
              <a:tailEnd/>
            </a:ln>
          </p:spPr>
          <p:txBody>
            <a:bodyPr>
              <a:spAutoFit/>
            </a:bodyPr>
            <a:lstStyle/>
            <a:p>
              <a:r>
                <a:rPr lang="en-US" sz="1800" b="1">
                  <a:latin typeface="Helvetica" pitchFamily="34" charset="0"/>
                </a:rPr>
                <a:t>Patent Law</a:t>
              </a:r>
            </a:p>
          </p:txBody>
        </p:sp>
        <p:sp>
          <p:nvSpPr>
            <p:cNvPr id="8269" name="Line 1049"/>
            <p:cNvSpPr>
              <a:spLocks noChangeShapeType="1"/>
            </p:cNvSpPr>
            <p:nvPr/>
          </p:nvSpPr>
          <p:spPr bwMode="auto">
            <a:xfrm flipH="1">
              <a:off x="4032" y="672"/>
              <a:ext cx="384" cy="384"/>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3" name="Group 1096"/>
          <p:cNvGrpSpPr>
            <a:grpSpLocks/>
          </p:cNvGrpSpPr>
          <p:nvPr/>
        </p:nvGrpSpPr>
        <p:grpSpPr bwMode="auto">
          <a:xfrm>
            <a:off x="1295400" y="533400"/>
            <a:ext cx="4808538" cy="5913438"/>
            <a:chOff x="1152" y="384"/>
            <a:chExt cx="3029" cy="3725"/>
          </a:xfrm>
        </p:grpSpPr>
        <p:grpSp>
          <p:nvGrpSpPr>
            <p:cNvPr id="4" name="Group 1090"/>
            <p:cNvGrpSpPr>
              <a:grpSpLocks/>
            </p:cNvGrpSpPr>
            <p:nvPr/>
          </p:nvGrpSpPr>
          <p:grpSpPr bwMode="auto">
            <a:xfrm>
              <a:off x="1152" y="384"/>
              <a:ext cx="2836" cy="601"/>
              <a:chOff x="1152" y="384"/>
              <a:chExt cx="2836" cy="601"/>
            </a:xfrm>
          </p:grpSpPr>
          <p:sp>
            <p:nvSpPr>
              <p:cNvPr id="8264" name="Text Box 1027"/>
              <p:cNvSpPr txBox="1">
                <a:spLocks noChangeArrowheads="1"/>
              </p:cNvSpPr>
              <p:nvPr/>
            </p:nvSpPr>
            <p:spPr bwMode="auto">
              <a:xfrm>
                <a:off x="1152" y="480"/>
                <a:ext cx="1084" cy="404"/>
              </a:xfrm>
              <a:prstGeom prst="rect">
                <a:avLst/>
              </a:prstGeom>
              <a:noFill/>
              <a:ln w="9525">
                <a:noFill/>
                <a:miter lim="800000"/>
                <a:headEnd/>
                <a:tailEnd/>
              </a:ln>
            </p:spPr>
            <p:txBody>
              <a:bodyPr wrap="none">
                <a:spAutoFit/>
              </a:bodyPr>
              <a:lstStyle/>
              <a:p>
                <a:pPr algn="ctr"/>
                <a:r>
                  <a:rPr lang="en-US" sz="1800" b="1">
                    <a:latin typeface="Helvetica" pitchFamily="34" charset="0"/>
                  </a:rPr>
                  <a:t>Combinatorial</a:t>
                </a:r>
              </a:p>
              <a:p>
                <a:pPr algn="ctr"/>
                <a:r>
                  <a:rPr lang="en-US" sz="1800" b="1">
                    <a:latin typeface="Helvetica" pitchFamily="34" charset="0"/>
                  </a:rPr>
                  <a:t>Chemistry</a:t>
                </a:r>
              </a:p>
            </p:txBody>
          </p:sp>
          <p:sp>
            <p:nvSpPr>
              <p:cNvPr id="8265" name="Text Box 1029"/>
              <p:cNvSpPr txBox="1">
                <a:spLocks noChangeArrowheads="1"/>
              </p:cNvSpPr>
              <p:nvPr/>
            </p:nvSpPr>
            <p:spPr bwMode="auto">
              <a:xfrm>
                <a:off x="3168" y="384"/>
                <a:ext cx="820" cy="404"/>
              </a:xfrm>
              <a:prstGeom prst="rect">
                <a:avLst/>
              </a:prstGeom>
              <a:noFill/>
              <a:ln w="9525">
                <a:noFill/>
                <a:miter lim="800000"/>
                <a:headEnd/>
                <a:tailEnd/>
              </a:ln>
            </p:spPr>
            <p:txBody>
              <a:bodyPr wrap="none">
                <a:spAutoFit/>
              </a:bodyPr>
              <a:lstStyle/>
              <a:p>
                <a:pPr algn="ctr"/>
                <a:r>
                  <a:rPr lang="en-US" sz="1800" b="1">
                    <a:latin typeface="Helvetica" pitchFamily="34" charset="0"/>
                  </a:rPr>
                  <a:t>Synthetic</a:t>
                </a:r>
              </a:p>
              <a:p>
                <a:pPr algn="ctr"/>
                <a:r>
                  <a:rPr lang="en-US" sz="1800" b="1">
                    <a:latin typeface="Helvetica" pitchFamily="34" charset="0"/>
                  </a:rPr>
                  <a:t>Chemistry</a:t>
                </a:r>
              </a:p>
            </p:txBody>
          </p:sp>
          <p:sp>
            <p:nvSpPr>
              <p:cNvPr id="8266" name="Line 1047"/>
              <p:cNvSpPr>
                <a:spLocks noChangeShapeType="1"/>
              </p:cNvSpPr>
              <p:nvPr/>
            </p:nvSpPr>
            <p:spPr bwMode="auto">
              <a:xfrm>
                <a:off x="2160" y="745"/>
                <a:ext cx="240" cy="240"/>
              </a:xfrm>
              <a:prstGeom prst="line">
                <a:avLst/>
              </a:prstGeom>
              <a:noFill/>
              <a:ln w="38100">
                <a:solidFill>
                  <a:schemeClr val="tx1"/>
                </a:solidFill>
                <a:round/>
                <a:headEnd/>
                <a:tailEnd type="triangle" w="med" len="med"/>
              </a:ln>
            </p:spPr>
            <p:txBody>
              <a:bodyPr wrap="none" anchor="ctr"/>
              <a:lstStyle/>
              <a:p>
                <a:endParaRPr lang="en-US"/>
              </a:p>
            </p:txBody>
          </p:sp>
          <p:sp>
            <p:nvSpPr>
              <p:cNvPr id="8267" name="Line 1048"/>
              <p:cNvSpPr>
                <a:spLocks noChangeShapeType="1"/>
              </p:cNvSpPr>
              <p:nvPr/>
            </p:nvSpPr>
            <p:spPr bwMode="auto">
              <a:xfrm flipH="1">
                <a:off x="2736" y="768"/>
                <a:ext cx="384" cy="192"/>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5" name="Group 1091"/>
            <p:cNvGrpSpPr>
              <a:grpSpLocks/>
            </p:cNvGrpSpPr>
            <p:nvPr/>
          </p:nvGrpSpPr>
          <p:grpSpPr bwMode="auto">
            <a:xfrm>
              <a:off x="3361" y="3346"/>
              <a:ext cx="820" cy="763"/>
              <a:chOff x="3361" y="3346"/>
              <a:chExt cx="820" cy="763"/>
            </a:xfrm>
          </p:grpSpPr>
          <p:sp>
            <p:nvSpPr>
              <p:cNvPr id="8262" name="Text Box 1037"/>
              <p:cNvSpPr txBox="1">
                <a:spLocks noChangeArrowheads="1"/>
              </p:cNvSpPr>
              <p:nvPr/>
            </p:nvSpPr>
            <p:spPr bwMode="auto">
              <a:xfrm>
                <a:off x="3361" y="3705"/>
                <a:ext cx="820" cy="404"/>
              </a:xfrm>
              <a:prstGeom prst="rect">
                <a:avLst/>
              </a:prstGeom>
              <a:noFill/>
              <a:ln w="9525">
                <a:noFill/>
                <a:miter lim="800000"/>
                <a:headEnd/>
                <a:tailEnd/>
              </a:ln>
            </p:spPr>
            <p:txBody>
              <a:bodyPr wrap="none">
                <a:spAutoFit/>
              </a:bodyPr>
              <a:lstStyle/>
              <a:p>
                <a:pPr algn="ctr"/>
                <a:r>
                  <a:rPr lang="en-US" sz="1800" b="1">
                    <a:latin typeface="Helvetica" pitchFamily="34" charset="0"/>
                  </a:rPr>
                  <a:t>Physical</a:t>
                </a:r>
              </a:p>
              <a:p>
                <a:pPr algn="ctr"/>
                <a:r>
                  <a:rPr lang="en-US" sz="1800" b="1">
                    <a:latin typeface="Helvetica" pitchFamily="34" charset="0"/>
                  </a:rPr>
                  <a:t>Chemistry</a:t>
                </a:r>
              </a:p>
            </p:txBody>
          </p:sp>
          <p:sp>
            <p:nvSpPr>
              <p:cNvPr id="8263" name="Line 1052"/>
              <p:cNvSpPr>
                <a:spLocks noChangeShapeType="1"/>
              </p:cNvSpPr>
              <p:nvPr/>
            </p:nvSpPr>
            <p:spPr bwMode="auto">
              <a:xfrm flipV="1">
                <a:off x="3744" y="3346"/>
                <a:ext cx="48" cy="384"/>
              </a:xfrm>
              <a:prstGeom prst="line">
                <a:avLst/>
              </a:prstGeom>
              <a:noFill/>
              <a:ln w="38100">
                <a:solidFill>
                  <a:schemeClr val="tx1"/>
                </a:solidFill>
                <a:round/>
                <a:headEnd/>
                <a:tailEnd type="triangle" w="med" len="med"/>
              </a:ln>
            </p:spPr>
            <p:txBody>
              <a:bodyPr wrap="none" anchor="ctr"/>
              <a:lstStyle/>
              <a:p>
                <a:endParaRPr lang="en-US"/>
              </a:p>
            </p:txBody>
          </p:sp>
        </p:grpSp>
      </p:grpSp>
      <p:grpSp>
        <p:nvGrpSpPr>
          <p:cNvPr id="6" name="Group 1129"/>
          <p:cNvGrpSpPr>
            <a:grpSpLocks/>
          </p:cNvGrpSpPr>
          <p:nvPr/>
        </p:nvGrpSpPr>
        <p:grpSpPr bwMode="auto">
          <a:xfrm>
            <a:off x="7162800" y="3276600"/>
            <a:ext cx="1981200" cy="396875"/>
            <a:chOff x="4512" y="2064"/>
            <a:chExt cx="1248" cy="250"/>
          </a:xfrm>
        </p:grpSpPr>
        <p:sp>
          <p:nvSpPr>
            <p:cNvPr id="8258" name="Text Box 1068"/>
            <p:cNvSpPr txBox="1">
              <a:spLocks noChangeArrowheads="1"/>
            </p:cNvSpPr>
            <p:nvPr/>
          </p:nvSpPr>
          <p:spPr bwMode="auto">
            <a:xfrm>
              <a:off x="4713" y="2064"/>
              <a:ext cx="1047" cy="250"/>
            </a:xfrm>
            <a:prstGeom prst="rect">
              <a:avLst/>
            </a:prstGeom>
            <a:noFill/>
            <a:ln w="9525">
              <a:noFill/>
              <a:miter lim="800000"/>
              <a:headEnd/>
              <a:tailEnd/>
            </a:ln>
          </p:spPr>
          <p:txBody>
            <a:bodyPr>
              <a:spAutoFit/>
            </a:bodyPr>
            <a:lstStyle/>
            <a:p>
              <a:r>
                <a:rPr lang="en-US" sz="2000" b="1">
                  <a:solidFill>
                    <a:srgbClr val="FF9900"/>
                  </a:solidFill>
                  <a:latin typeface="Helvetica" pitchFamily="34" charset="0"/>
                </a:rPr>
                <a:t>Physiology</a:t>
              </a:r>
              <a:endParaRPr lang="en-US" sz="2000">
                <a:solidFill>
                  <a:srgbClr val="FF9900"/>
                </a:solidFill>
                <a:latin typeface="Helvetica" pitchFamily="34" charset="0"/>
              </a:endParaRPr>
            </a:p>
          </p:txBody>
        </p:sp>
        <p:sp>
          <p:nvSpPr>
            <p:cNvPr id="8259" name="Line 1073"/>
            <p:cNvSpPr>
              <a:spLocks noChangeShapeType="1"/>
            </p:cNvSpPr>
            <p:nvPr/>
          </p:nvSpPr>
          <p:spPr bwMode="auto">
            <a:xfrm flipH="1">
              <a:off x="4512" y="2179"/>
              <a:ext cx="192" cy="125"/>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7" name="Group 1136"/>
          <p:cNvGrpSpPr>
            <a:grpSpLocks/>
          </p:cNvGrpSpPr>
          <p:nvPr/>
        </p:nvGrpSpPr>
        <p:grpSpPr bwMode="auto">
          <a:xfrm>
            <a:off x="6858000" y="2286000"/>
            <a:ext cx="2286000" cy="3795713"/>
            <a:chOff x="4320" y="1440"/>
            <a:chExt cx="1440" cy="2391"/>
          </a:xfrm>
        </p:grpSpPr>
        <p:grpSp>
          <p:nvGrpSpPr>
            <p:cNvPr id="8" name="Group 1132"/>
            <p:cNvGrpSpPr>
              <a:grpSpLocks/>
            </p:cNvGrpSpPr>
            <p:nvPr/>
          </p:nvGrpSpPr>
          <p:grpSpPr bwMode="auto">
            <a:xfrm>
              <a:off x="4512" y="1440"/>
              <a:ext cx="1248" cy="720"/>
              <a:chOff x="4512" y="1440"/>
              <a:chExt cx="1248" cy="720"/>
            </a:xfrm>
          </p:grpSpPr>
          <p:sp>
            <p:nvSpPr>
              <p:cNvPr id="8255" name="Text Box 1033"/>
              <p:cNvSpPr txBox="1">
                <a:spLocks noChangeArrowheads="1"/>
              </p:cNvSpPr>
              <p:nvPr/>
            </p:nvSpPr>
            <p:spPr bwMode="auto">
              <a:xfrm>
                <a:off x="4732" y="1440"/>
                <a:ext cx="1028" cy="231"/>
              </a:xfrm>
              <a:prstGeom prst="rect">
                <a:avLst/>
              </a:prstGeom>
              <a:noFill/>
              <a:ln w="9525">
                <a:noFill/>
                <a:miter lim="800000"/>
                <a:headEnd/>
                <a:tailEnd/>
              </a:ln>
            </p:spPr>
            <p:txBody>
              <a:bodyPr>
                <a:spAutoFit/>
              </a:bodyPr>
              <a:lstStyle/>
              <a:p>
                <a:pPr algn="ctr"/>
                <a:r>
                  <a:rPr lang="en-US" sz="1800" b="1">
                    <a:latin typeface="Helvetica" pitchFamily="34" charset="0"/>
                  </a:rPr>
                  <a:t>Biochemistry</a:t>
                </a:r>
              </a:p>
            </p:txBody>
          </p:sp>
          <p:sp>
            <p:nvSpPr>
              <p:cNvPr id="8256" name="Line 1071"/>
              <p:cNvSpPr>
                <a:spLocks noChangeShapeType="1"/>
              </p:cNvSpPr>
              <p:nvPr/>
            </p:nvSpPr>
            <p:spPr bwMode="auto">
              <a:xfrm flipH="1">
                <a:off x="4560" y="1584"/>
                <a:ext cx="192" cy="48"/>
              </a:xfrm>
              <a:prstGeom prst="line">
                <a:avLst/>
              </a:prstGeom>
              <a:noFill/>
              <a:ln w="38100">
                <a:solidFill>
                  <a:schemeClr val="tx1"/>
                </a:solidFill>
                <a:round/>
                <a:headEnd/>
                <a:tailEnd type="triangle" w="med" len="med"/>
              </a:ln>
            </p:spPr>
            <p:txBody>
              <a:bodyPr wrap="none" anchor="ctr"/>
              <a:lstStyle/>
              <a:p>
                <a:endParaRPr lang="en-US"/>
              </a:p>
            </p:txBody>
          </p:sp>
          <p:sp>
            <p:nvSpPr>
              <p:cNvPr id="8257" name="Line 1072"/>
              <p:cNvSpPr>
                <a:spLocks noChangeShapeType="1"/>
              </p:cNvSpPr>
              <p:nvPr/>
            </p:nvSpPr>
            <p:spPr bwMode="auto">
              <a:xfrm flipH="1">
                <a:off x="4512" y="1680"/>
                <a:ext cx="288" cy="480"/>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9" name="Group 1134"/>
            <p:cNvGrpSpPr>
              <a:grpSpLocks/>
            </p:cNvGrpSpPr>
            <p:nvPr/>
          </p:nvGrpSpPr>
          <p:grpSpPr bwMode="auto">
            <a:xfrm>
              <a:off x="4320" y="2352"/>
              <a:ext cx="1440" cy="1479"/>
              <a:chOff x="4320" y="2352"/>
              <a:chExt cx="1440" cy="1479"/>
            </a:xfrm>
          </p:grpSpPr>
          <p:sp>
            <p:nvSpPr>
              <p:cNvPr id="8245" name="Text Box 1034"/>
              <p:cNvSpPr txBox="1">
                <a:spLocks noChangeArrowheads="1"/>
              </p:cNvSpPr>
              <p:nvPr/>
            </p:nvSpPr>
            <p:spPr bwMode="auto">
              <a:xfrm>
                <a:off x="4906" y="2985"/>
                <a:ext cx="566" cy="231"/>
              </a:xfrm>
              <a:prstGeom prst="rect">
                <a:avLst/>
              </a:prstGeom>
              <a:noFill/>
              <a:ln w="9525">
                <a:noFill/>
                <a:miter lim="800000"/>
                <a:headEnd/>
                <a:tailEnd/>
              </a:ln>
            </p:spPr>
            <p:txBody>
              <a:bodyPr>
                <a:spAutoFit/>
              </a:bodyPr>
              <a:lstStyle/>
              <a:p>
                <a:pPr algn="ctr"/>
                <a:r>
                  <a:rPr lang="en-US" sz="1800" b="1">
                    <a:latin typeface="Helvetica" pitchFamily="34" charset="0"/>
                  </a:rPr>
                  <a:t>DMPK</a:t>
                </a:r>
              </a:p>
            </p:txBody>
          </p:sp>
          <p:sp>
            <p:nvSpPr>
              <p:cNvPr id="8246" name="Line 1050"/>
              <p:cNvSpPr>
                <a:spLocks noChangeShapeType="1"/>
              </p:cNvSpPr>
              <p:nvPr/>
            </p:nvSpPr>
            <p:spPr bwMode="auto">
              <a:xfrm flipH="1">
                <a:off x="4464" y="3129"/>
                <a:ext cx="480" cy="0"/>
              </a:xfrm>
              <a:prstGeom prst="line">
                <a:avLst/>
              </a:prstGeom>
              <a:noFill/>
              <a:ln w="38100">
                <a:solidFill>
                  <a:schemeClr val="tx1"/>
                </a:solidFill>
                <a:round/>
                <a:headEnd/>
                <a:tailEnd type="triangle" w="med" len="med"/>
              </a:ln>
            </p:spPr>
            <p:txBody>
              <a:bodyPr wrap="none" anchor="ctr"/>
              <a:lstStyle/>
              <a:p>
                <a:endParaRPr lang="en-US"/>
              </a:p>
            </p:txBody>
          </p:sp>
          <p:grpSp>
            <p:nvGrpSpPr>
              <p:cNvPr id="10" name="Group 1125"/>
              <p:cNvGrpSpPr>
                <a:grpSpLocks/>
              </p:cNvGrpSpPr>
              <p:nvPr/>
            </p:nvGrpSpPr>
            <p:grpSpPr bwMode="auto">
              <a:xfrm>
                <a:off x="4320" y="3312"/>
                <a:ext cx="1348" cy="519"/>
                <a:chOff x="4320" y="3312"/>
                <a:chExt cx="1348" cy="519"/>
              </a:xfrm>
            </p:grpSpPr>
            <p:sp>
              <p:nvSpPr>
                <p:cNvPr id="8253" name="Text Box 1036"/>
                <p:cNvSpPr txBox="1">
                  <a:spLocks noChangeArrowheads="1"/>
                </p:cNvSpPr>
                <p:nvPr/>
              </p:nvSpPr>
              <p:spPr bwMode="auto">
                <a:xfrm>
                  <a:off x="4704" y="3600"/>
                  <a:ext cx="964" cy="231"/>
                </a:xfrm>
                <a:prstGeom prst="rect">
                  <a:avLst/>
                </a:prstGeom>
                <a:noFill/>
                <a:ln w="9525">
                  <a:noFill/>
                  <a:miter lim="800000"/>
                  <a:headEnd/>
                  <a:tailEnd/>
                </a:ln>
              </p:spPr>
              <p:txBody>
                <a:bodyPr wrap="none">
                  <a:spAutoFit/>
                </a:bodyPr>
                <a:lstStyle/>
                <a:p>
                  <a:pPr algn="ctr"/>
                  <a:r>
                    <a:rPr lang="en-US" sz="1800" b="1">
                      <a:latin typeface="Helvetica" pitchFamily="34" charset="0"/>
                    </a:rPr>
                    <a:t>Enzymology</a:t>
                  </a:r>
                </a:p>
              </p:txBody>
            </p:sp>
            <p:sp>
              <p:nvSpPr>
                <p:cNvPr id="8254" name="Line 1051"/>
                <p:cNvSpPr>
                  <a:spLocks noChangeShapeType="1"/>
                </p:cNvSpPr>
                <p:nvPr/>
              </p:nvSpPr>
              <p:spPr bwMode="auto">
                <a:xfrm flipH="1" flipV="1">
                  <a:off x="4320" y="3312"/>
                  <a:ext cx="432" cy="288"/>
                </a:xfrm>
                <a:prstGeom prst="line">
                  <a:avLst/>
                </a:prstGeom>
                <a:noFill/>
                <a:ln w="38100">
                  <a:solidFill>
                    <a:schemeClr val="tx1"/>
                  </a:solidFill>
                  <a:round/>
                  <a:headEnd/>
                  <a:tailEnd type="triangle" w="med" len="med"/>
                </a:ln>
              </p:spPr>
              <p:txBody>
                <a:bodyPr wrap="none" anchor="ctr"/>
                <a:lstStyle/>
                <a:p>
                  <a:endParaRPr lang="en-US"/>
                </a:p>
              </p:txBody>
            </p:sp>
          </p:grpSp>
          <p:sp>
            <p:nvSpPr>
              <p:cNvPr id="8248" name="Text Box 1067"/>
              <p:cNvSpPr txBox="1">
                <a:spLocks noChangeArrowheads="1"/>
              </p:cNvSpPr>
              <p:nvPr/>
            </p:nvSpPr>
            <p:spPr bwMode="auto">
              <a:xfrm>
                <a:off x="4788" y="2688"/>
                <a:ext cx="972" cy="231"/>
              </a:xfrm>
              <a:prstGeom prst="rect">
                <a:avLst/>
              </a:prstGeom>
              <a:noFill/>
              <a:ln w="9525">
                <a:noFill/>
                <a:miter lim="800000"/>
                <a:headEnd/>
                <a:tailEnd/>
              </a:ln>
            </p:spPr>
            <p:txBody>
              <a:bodyPr>
                <a:spAutoFit/>
              </a:bodyPr>
              <a:lstStyle/>
              <a:p>
                <a:r>
                  <a:rPr lang="en-US" sz="1800" b="1">
                    <a:latin typeface="Helvetica" pitchFamily="34" charset="0"/>
                  </a:rPr>
                  <a:t>Immunology</a:t>
                </a:r>
                <a:endParaRPr lang="en-US" sz="4000"/>
              </a:p>
            </p:txBody>
          </p:sp>
          <p:sp>
            <p:nvSpPr>
              <p:cNvPr id="8249" name="Line 1070"/>
              <p:cNvSpPr>
                <a:spLocks noChangeShapeType="1"/>
              </p:cNvSpPr>
              <p:nvPr/>
            </p:nvSpPr>
            <p:spPr bwMode="auto">
              <a:xfrm flipH="1" flipV="1">
                <a:off x="4512" y="2592"/>
                <a:ext cx="288" cy="192"/>
              </a:xfrm>
              <a:prstGeom prst="line">
                <a:avLst/>
              </a:prstGeom>
              <a:noFill/>
              <a:ln w="38100">
                <a:solidFill>
                  <a:schemeClr val="tx1"/>
                </a:solidFill>
                <a:round/>
                <a:headEnd/>
                <a:tailEnd type="triangle" w="med" len="med"/>
              </a:ln>
            </p:spPr>
            <p:txBody>
              <a:bodyPr wrap="none" anchor="ctr"/>
              <a:lstStyle/>
              <a:p>
                <a:endParaRPr lang="en-US"/>
              </a:p>
            </p:txBody>
          </p:sp>
          <p:grpSp>
            <p:nvGrpSpPr>
              <p:cNvPr id="11" name="Group 1133"/>
              <p:cNvGrpSpPr>
                <a:grpSpLocks/>
              </p:cNvGrpSpPr>
              <p:nvPr/>
            </p:nvGrpSpPr>
            <p:grpSpPr bwMode="auto">
              <a:xfrm>
                <a:off x="4464" y="2352"/>
                <a:ext cx="1296" cy="231"/>
                <a:chOff x="4464" y="2352"/>
                <a:chExt cx="1296" cy="231"/>
              </a:xfrm>
            </p:grpSpPr>
            <p:sp>
              <p:nvSpPr>
                <p:cNvPr id="8251" name="Rectangle 1075"/>
                <p:cNvSpPr>
                  <a:spLocks noChangeArrowheads="1"/>
                </p:cNvSpPr>
                <p:nvPr/>
              </p:nvSpPr>
              <p:spPr bwMode="auto">
                <a:xfrm>
                  <a:off x="4652" y="2352"/>
                  <a:ext cx="1108" cy="231"/>
                </a:xfrm>
                <a:prstGeom prst="rect">
                  <a:avLst/>
                </a:prstGeom>
                <a:noFill/>
                <a:ln w="12700">
                  <a:noFill/>
                  <a:miter lim="800000"/>
                  <a:headEnd type="none" w="sm" len="sm"/>
                  <a:tailEnd type="none" w="sm" len="sm"/>
                </a:ln>
              </p:spPr>
              <p:txBody>
                <a:bodyPr wrap="none">
                  <a:spAutoFit/>
                </a:bodyPr>
                <a:lstStyle/>
                <a:p>
                  <a:r>
                    <a:rPr lang="en-US" sz="1800" b="1">
                      <a:latin typeface="Helvetica" pitchFamily="34" charset="0"/>
                    </a:rPr>
                    <a:t>Pharmacology</a:t>
                  </a:r>
                </a:p>
              </p:txBody>
            </p:sp>
            <p:sp>
              <p:nvSpPr>
                <p:cNvPr id="8252" name="Line 1077"/>
                <p:cNvSpPr>
                  <a:spLocks noChangeShapeType="1"/>
                </p:cNvSpPr>
                <p:nvPr/>
              </p:nvSpPr>
              <p:spPr bwMode="auto">
                <a:xfrm flipH="1" flipV="1">
                  <a:off x="4464" y="2448"/>
                  <a:ext cx="192" cy="0"/>
                </a:xfrm>
                <a:prstGeom prst="line">
                  <a:avLst/>
                </a:prstGeom>
                <a:noFill/>
                <a:ln w="38100">
                  <a:solidFill>
                    <a:schemeClr val="tx1"/>
                  </a:solidFill>
                  <a:round/>
                  <a:headEnd/>
                  <a:tailEnd type="triangle" w="med" len="med"/>
                </a:ln>
              </p:spPr>
              <p:txBody>
                <a:bodyPr wrap="none" anchor="ctr"/>
                <a:lstStyle/>
                <a:p>
                  <a:endParaRPr lang="en-US"/>
                </a:p>
              </p:txBody>
            </p:sp>
          </p:grpSp>
        </p:grpSp>
      </p:grpSp>
      <p:grpSp>
        <p:nvGrpSpPr>
          <p:cNvPr id="12" name="Group 1131"/>
          <p:cNvGrpSpPr>
            <a:grpSpLocks/>
          </p:cNvGrpSpPr>
          <p:nvPr/>
        </p:nvGrpSpPr>
        <p:grpSpPr bwMode="auto">
          <a:xfrm>
            <a:off x="7938" y="1371600"/>
            <a:ext cx="2125662" cy="1436688"/>
            <a:chOff x="5" y="864"/>
            <a:chExt cx="1339" cy="905"/>
          </a:xfrm>
        </p:grpSpPr>
        <p:sp>
          <p:nvSpPr>
            <p:cNvPr id="8239" name="Text Box 1044"/>
            <p:cNvSpPr txBox="1">
              <a:spLocks noChangeArrowheads="1"/>
            </p:cNvSpPr>
            <p:nvPr/>
          </p:nvSpPr>
          <p:spPr bwMode="auto">
            <a:xfrm>
              <a:off x="84" y="1365"/>
              <a:ext cx="924" cy="404"/>
            </a:xfrm>
            <a:prstGeom prst="rect">
              <a:avLst/>
            </a:prstGeom>
            <a:noFill/>
            <a:ln w="9525">
              <a:noFill/>
              <a:miter lim="800000"/>
              <a:headEnd/>
              <a:tailEnd/>
            </a:ln>
          </p:spPr>
          <p:txBody>
            <a:bodyPr wrap="none">
              <a:spAutoFit/>
            </a:bodyPr>
            <a:lstStyle/>
            <a:p>
              <a:pPr algn="ctr"/>
              <a:r>
                <a:rPr lang="en-US" sz="1800" b="1">
                  <a:latin typeface="Helvetica" pitchFamily="34" charset="0"/>
                </a:rPr>
                <a:t>Information</a:t>
              </a:r>
            </a:p>
            <a:p>
              <a:pPr algn="ctr"/>
              <a:r>
                <a:rPr lang="en-US" sz="1800" b="1">
                  <a:latin typeface="Helvetica" pitchFamily="34" charset="0"/>
                </a:rPr>
                <a:t>Technology</a:t>
              </a:r>
            </a:p>
          </p:txBody>
        </p:sp>
        <p:sp>
          <p:nvSpPr>
            <p:cNvPr id="8240" name="Text Box 1046"/>
            <p:cNvSpPr txBox="1">
              <a:spLocks noChangeArrowheads="1"/>
            </p:cNvSpPr>
            <p:nvPr/>
          </p:nvSpPr>
          <p:spPr bwMode="auto">
            <a:xfrm>
              <a:off x="5" y="864"/>
              <a:ext cx="852" cy="250"/>
            </a:xfrm>
            <a:prstGeom prst="rect">
              <a:avLst/>
            </a:prstGeom>
            <a:noFill/>
            <a:ln w="9525">
              <a:noFill/>
              <a:miter lim="800000"/>
              <a:headEnd/>
              <a:tailEnd/>
            </a:ln>
          </p:spPr>
          <p:txBody>
            <a:bodyPr wrap="none">
              <a:spAutoFit/>
            </a:bodyPr>
            <a:lstStyle/>
            <a:p>
              <a:pPr algn="ctr"/>
              <a:r>
                <a:rPr lang="en-US" sz="2000" b="1">
                  <a:latin typeface="Helvetica" pitchFamily="34" charset="0"/>
                </a:rPr>
                <a:t>Mo</a:t>
              </a:r>
              <a:r>
                <a:rPr lang="en-US" sz="1800" b="1">
                  <a:latin typeface="Helvetica" pitchFamily="34" charset="0"/>
                </a:rPr>
                <a:t>d</a:t>
              </a:r>
              <a:r>
                <a:rPr lang="en-US" sz="2000" b="1">
                  <a:latin typeface="Helvetica" pitchFamily="34" charset="0"/>
                </a:rPr>
                <a:t>elling</a:t>
              </a:r>
            </a:p>
          </p:txBody>
        </p:sp>
        <p:sp>
          <p:nvSpPr>
            <p:cNvPr id="8241" name="Line 1057"/>
            <p:cNvSpPr>
              <a:spLocks noChangeShapeType="1"/>
            </p:cNvSpPr>
            <p:nvPr/>
          </p:nvSpPr>
          <p:spPr bwMode="auto">
            <a:xfrm>
              <a:off x="864" y="1033"/>
              <a:ext cx="480" cy="336"/>
            </a:xfrm>
            <a:prstGeom prst="line">
              <a:avLst/>
            </a:prstGeom>
            <a:noFill/>
            <a:ln w="38100">
              <a:solidFill>
                <a:schemeClr val="tx1"/>
              </a:solidFill>
              <a:round/>
              <a:headEnd/>
              <a:tailEnd type="triangle" w="med" len="med"/>
            </a:ln>
          </p:spPr>
          <p:txBody>
            <a:bodyPr wrap="none" anchor="ctr"/>
            <a:lstStyle/>
            <a:p>
              <a:endParaRPr lang="en-US"/>
            </a:p>
          </p:txBody>
        </p:sp>
        <p:sp>
          <p:nvSpPr>
            <p:cNvPr id="8242" name="Line 1056"/>
            <p:cNvSpPr>
              <a:spLocks noChangeShapeType="1"/>
            </p:cNvSpPr>
            <p:nvPr/>
          </p:nvSpPr>
          <p:spPr bwMode="auto">
            <a:xfrm>
              <a:off x="960" y="1488"/>
              <a:ext cx="144" cy="48"/>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13" name="Group 1130"/>
          <p:cNvGrpSpPr>
            <a:grpSpLocks/>
          </p:cNvGrpSpPr>
          <p:nvPr/>
        </p:nvGrpSpPr>
        <p:grpSpPr bwMode="auto">
          <a:xfrm>
            <a:off x="2667000" y="4953000"/>
            <a:ext cx="1587500" cy="1311275"/>
            <a:chOff x="1680" y="3120"/>
            <a:chExt cx="1000" cy="826"/>
          </a:xfrm>
        </p:grpSpPr>
        <p:sp>
          <p:nvSpPr>
            <p:cNvPr id="8237" name="Text Box 1059"/>
            <p:cNvSpPr txBox="1">
              <a:spLocks noChangeArrowheads="1"/>
            </p:cNvSpPr>
            <p:nvPr/>
          </p:nvSpPr>
          <p:spPr bwMode="auto">
            <a:xfrm>
              <a:off x="1680" y="3696"/>
              <a:ext cx="1000" cy="250"/>
            </a:xfrm>
            <a:prstGeom prst="rect">
              <a:avLst/>
            </a:prstGeom>
            <a:noFill/>
            <a:ln w="9525">
              <a:noFill/>
              <a:miter lim="800000"/>
              <a:headEnd/>
              <a:tailEnd/>
            </a:ln>
          </p:spPr>
          <p:txBody>
            <a:bodyPr>
              <a:spAutoFit/>
            </a:bodyPr>
            <a:lstStyle/>
            <a:p>
              <a:r>
                <a:rPr lang="en-US" sz="2000" b="1">
                  <a:solidFill>
                    <a:srgbClr val="FF9900"/>
                  </a:solidFill>
                  <a:latin typeface="Helvetica" pitchFamily="34" charset="0"/>
                </a:rPr>
                <a:t>Physiology</a:t>
              </a:r>
              <a:endParaRPr lang="en-US" sz="2000">
                <a:solidFill>
                  <a:srgbClr val="FF9900"/>
                </a:solidFill>
                <a:latin typeface="Helvetica" pitchFamily="34" charset="0"/>
              </a:endParaRPr>
            </a:p>
          </p:txBody>
        </p:sp>
        <p:sp>
          <p:nvSpPr>
            <p:cNvPr id="8238" name="Line 1063"/>
            <p:cNvSpPr>
              <a:spLocks noChangeShapeType="1"/>
            </p:cNvSpPr>
            <p:nvPr/>
          </p:nvSpPr>
          <p:spPr bwMode="auto">
            <a:xfrm flipH="1" flipV="1">
              <a:off x="2016" y="3120"/>
              <a:ext cx="142" cy="586"/>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14" name="Group 1137"/>
          <p:cNvGrpSpPr>
            <a:grpSpLocks/>
          </p:cNvGrpSpPr>
          <p:nvPr/>
        </p:nvGrpSpPr>
        <p:grpSpPr bwMode="auto">
          <a:xfrm>
            <a:off x="-12700" y="3429000"/>
            <a:ext cx="5281613" cy="2557463"/>
            <a:chOff x="-8" y="2160"/>
            <a:chExt cx="3327" cy="1611"/>
          </a:xfrm>
        </p:grpSpPr>
        <p:grpSp>
          <p:nvGrpSpPr>
            <p:cNvPr id="15" name="Group 1135"/>
            <p:cNvGrpSpPr>
              <a:grpSpLocks/>
            </p:cNvGrpSpPr>
            <p:nvPr/>
          </p:nvGrpSpPr>
          <p:grpSpPr bwMode="auto">
            <a:xfrm>
              <a:off x="-8" y="2160"/>
              <a:ext cx="1688" cy="1611"/>
              <a:chOff x="0" y="2208"/>
              <a:chExt cx="1688" cy="1611"/>
            </a:xfrm>
          </p:grpSpPr>
          <p:grpSp>
            <p:nvGrpSpPr>
              <p:cNvPr id="16" name="Group 1097"/>
              <p:cNvGrpSpPr>
                <a:grpSpLocks/>
              </p:cNvGrpSpPr>
              <p:nvPr/>
            </p:nvGrpSpPr>
            <p:grpSpPr bwMode="auto">
              <a:xfrm>
                <a:off x="0" y="2208"/>
                <a:ext cx="1101" cy="754"/>
                <a:chOff x="99" y="2098"/>
                <a:chExt cx="1101" cy="754"/>
              </a:xfrm>
            </p:grpSpPr>
            <p:sp>
              <p:nvSpPr>
                <p:cNvPr id="8233" name="Text Box 1041"/>
                <p:cNvSpPr txBox="1">
                  <a:spLocks noChangeArrowheads="1"/>
                </p:cNvSpPr>
                <p:nvPr/>
              </p:nvSpPr>
              <p:spPr bwMode="auto">
                <a:xfrm>
                  <a:off x="99" y="2448"/>
                  <a:ext cx="960" cy="404"/>
                </a:xfrm>
                <a:prstGeom prst="rect">
                  <a:avLst/>
                </a:prstGeom>
                <a:noFill/>
                <a:ln w="9525">
                  <a:noFill/>
                  <a:miter lim="800000"/>
                  <a:headEnd/>
                  <a:tailEnd/>
                </a:ln>
              </p:spPr>
              <p:txBody>
                <a:bodyPr wrap="none">
                  <a:spAutoFit/>
                </a:bodyPr>
                <a:lstStyle/>
                <a:p>
                  <a:pPr algn="ctr"/>
                  <a:r>
                    <a:rPr lang="en-US" sz="1800" b="1">
                      <a:latin typeface="Helvetica" pitchFamily="34" charset="0"/>
                    </a:rPr>
                    <a:t>Safety</a:t>
                  </a:r>
                </a:p>
                <a:p>
                  <a:pPr algn="ctr"/>
                  <a:r>
                    <a:rPr lang="en-US" sz="1800" b="1">
                      <a:latin typeface="Helvetica" pitchFamily="34" charset="0"/>
                    </a:rPr>
                    <a:t>Assessment</a:t>
                  </a:r>
                </a:p>
              </p:txBody>
            </p:sp>
            <p:sp>
              <p:nvSpPr>
                <p:cNvPr id="8234" name="Text Box 1042"/>
                <p:cNvSpPr txBox="1">
                  <a:spLocks noChangeArrowheads="1"/>
                </p:cNvSpPr>
                <p:nvPr/>
              </p:nvSpPr>
              <p:spPr bwMode="auto">
                <a:xfrm>
                  <a:off x="100" y="2098"/>
                  <a:ext cx="908" cy="231"/>
                </a:xfrm>
                <a:prstGeom prst="rect">
                  <a:avLst/>
                </a:prstGeom>
                <a:noFill/>
                <a:ln w="9525">
                  <a:noFill/>
                  <a:miter lim="800000"/>
                  <a:headEnd/>
                  <a:tailEnd/>
                </a:ln>
              </p:spPr>
              <p:txBody>
                <a:bodyPr wrap="none">
                  <a:spAutoFit/>
                </a:bodyPr>
                <a:lstStyle/>
                <a:p>
                  <a:r>
                    <a:rPr lang="en-US" sz="1800" b="1">
                      <a:latin typeface="Helvetica" pitchFamily="34" charset="0"/>
                    </a:rPr>
                    <a:t>Metabolism</a:t>
                  </a:r>
                </a:p>
              </p:txBody>
            </p:sp>
            <p:sp>
              <p:nvSpPr>
                <p:cNvPr id="8235" name="Line 1054"/>
                <p:cNvSpPr>
                  <a:spLocks noChangeShapeType="1"/>
                </p:cNvSpPr>
                <p:nvPr/>
              </p:nvSpPr>
              <p:spPr bwMode="auto">
                <a:xfrm flipV="1">
                  <a:off x="912" y="2473"/>
                  <a:ext cx="288" cy="96"/>
                </a:xfrm>
                <a:prstGeom prst="line">
                  <a:avLst/>
                </a:prstGeom>
                <a:noFill/>
                <a:ln w="38100">
                  <a:solidFill>
                    <a:schemeClr val="tx1"/>
                  </a:solidFill>
                  <a:round/>
                  <a:headEnd/>
                  <a:tailEnd type="triangle" w="med" len="med"/>
                </a:ln>
              </p:spPr>
              <p:txBody>
                <a:bodyPr wrap="none" anchor="ctr"/>
                <a:lstStyle/>
                <a:p>
                  <a:endParaRPr lang="en-US"/>
                </a:p>
              </p:txBody>
            </p:sp>
            <p:sp>
              <p:nvSpPr>
                <p:cNvPr id="8236" name="Line 1055"/>
                <p:cNvSpPr>
                  <a:spLocks noChangeShapeType="1"/>
                </p:cNvSpPr>
                <p:nvPr/>
              </p:nvSpPr>
              <p:spPr bwMode="auto">
                <a:xfrm>
                  <a:off x="960" y="2208"/>
                  <a:ext cx="240" cy="48"/>
                </a:xfrm>
                <a:prstGeom prst="line">
                  <a:avLst/>
                </a:prstGeom>
                <a:noFill/>
                <a:ln w="38100">
                  <a:solidFill>
                    <a:schemeClr val="tx1"/>
                  </a:solidFill>
                  <a:round/>
                  <a:headEnd/>
                  <a:tailEnd type="triangle" w="med" len="med"/>
                </a:ln>
              </p:spPr>
              <p:txBody>
                <a:bodyPr wrap="none" anchor="ctr"/>
                <a:lstStyle/>
                <a:p>
                  <a:endParaRPr lang="en-US"/>
                </a:p>
              </p:txBody>
            </p:sp>
          </p:grpSp>
          <p:sp>
            <p:nvSpPr>
              <p:cNvPr id="8229" name="Text Box 1039"/>
              <p:cNvSpPr txBox="1">
                <a:spLocks noChangeArrowheads="1"/>
              </p:cNvSpPr>
              <p:nvPr/>
            </p:nvSpPr>
            <p:spPr bwMode="auto">
              <a:xfrm>
                <a:off x="0" y="3325"/>
                <a:ext cx="1252" cy="231"/>
              </a:xfrm>
              <a:prstGeom prst="rect">
                <a:avLst/>
              </a:prstGeom>
              <a:noFill/>
              <a:ln w="9525">
                <a:noFill/>
                <a:miter lim="800000"/>
                <a:headEnd/>
                <a:tailEnd/>
              </a:ln>
            </p:spPr>
            <p:txBody>
              <a:bodyPr>
                <a:spAutoFit/>
              </a:bodyPr>
              <a:lstStyle/>
              <a:p>
                <a:pPr algn="ctr"/>
                <a:r>
                  <a:rPr lang="en-US" sz="1800" b="1">
                    <a:latin typeface="Helvetica" pitchFamily="34" charset="0"/>
                  </a:rPr>
                  <a:t>Pharmacology</a:t>
                </a:r>
              </a:p>
            </p:txBody>
          </p:sp>
          <p:sp>
            <p:nvSpPr>
              <p:cNvPr id="8230" name="Line 1053"/>
              <p:cNvSpPr>
                <a:spLocks noChangeShapeType="1"/>
              </p:cNvSpPr>
              <p:nvPr/>
            </p:nvSpPr>
            <p:spPr bwMode="auto">
              <a:xfrm flipV="1">
                <a:off x="668" y="2996"/>
                <a:ext cx="720" cy="384"/>
              </a:xfrm>
              <a:prstGeom prst="line">
                <a:avLst/>
              </a:prstGeom>
              <a:noFill/>
              <a:ln w="38100">
                <a:solidFill>
                  <a:schemeClr val="tx1"/>
                </a:solidFill>
                <a:round/>
                <a:headEnd/>
                <a:tailEnd type="triangle" w="med" len="med"/>
              </a:ln>
            </p:spPr>
            <p:txBody>
              <a:bodyPr wrap="none" anchor="ctr"/>
              <a:lstStyle/>
              <a:p>
                <a:endParaRPr lang="en-US"/>
              </a:p>
            </p:txBody>
          </p:sp>
          <p:sp>
            <p:nvSpPr>
              <p:cNvPr id="8231" name="Line 1061"/>
              <p:cNvSpPr>
                <a:spLocks noChangeShapeType="1"/>
              </p:cNvSpPr>
              <p:nvPr/>
            </p:nvSpPr>
            <p:spPr bwMode="auto">
              <a:xfrm flipV="1">
                <a:off x="1286" y="3117"/>
                <a:ext cx="319" cy="530"/>
              </a:xfrm>
              <a:prstGeom prst="line">
                <a:avLst/>
              </a:prstGeom>
              <a:noFill/>
              <a:ln w="38100">
                <a:solidFill>
                  <a:schemeClr val="tx1"/>
                </a:solidFill>
                <a:round/>
                <a:headEnd/>
                <a:tailEnd type="triangle" w="med" len="med"/>
              </a:ln>
            </p:spPr>
            <p:txBody>
              <a:bodyPr wrap="none" anchor="ctr"/>
              <a:lstStyle/>
              <a:p>
                <a:endParaRPr lang="en-US"/>
              </a:p>
            </p:txBody>
          </p:sp>
          <p:sp>
            <p:nvSpPr>
              <p:cNvPr id="8232" name="Text Box 1062"/>
              <p:cNvSpPr txBox="1">
                <a:spLocks noChangeArrowheads="1"/>
              </p:cNvSpPr>
              <p:nvPr/>
            </p:nvSpPr>
            <p:spPr bwMode="auto">
              <a:xfrm>
                <a:off x="729" y="3588"/>
                <a:ext cx="959" cy="231"/>
              </a:xfrm>
              <a:prstGeom prst="rect">
                <a:avLst/>
              </a:prstGeom>
              <a:noFill/>
              <a:ln w="9525">
                <a:noFill/>
                <a:miter lim="800000"/>
                <a:headEnd/>
                <a:tailEnd/>
              </a:ln>
            </p:spPr>
            <p:txBody>
              <a:bodyPr>
                <a:spAutoFit/>
              </a:bodyPr>
              <a:lstStyle/>
              <a:p>
                <a:r>
                  <a:rPr lang="en-US" sz="1800" b="1">
                    <a:latin typeface="Helvetica" pitchFamily="34" charset="0"/>
                  </a:rPr>
                  <a:t>Pathology</a:t>
                </a:r>
                <a:endParaRPr lang="en-US" sz="4000"/>
              </a:p>
            </p:txBody>
          </p:sp>
        </p:grpSp>
        <p:grpSp>
          <p:nvGrpSpPr>
            <p:cNvPr id="17" name="Group 1124"/>
            <p:cNvGrpSpPr>
              <a:grpSpLocks/>
            </p:cNvGrpSpPr>
            <p:nvPr/>
          </p:nvGrpSpPr>
          <p:grpSpPr bwMode="auto">
            <a:xfrm>
              <a:off x="2454" y="3072"/>
              <a:ext cx="865" cy="467"/>
              <a:chOff x="2454" y="3072"/>
              <a:chExt cx="865" cy="467"/>
            </a:xfrm>
          </p:grpSpPr>
          <p:sp>
            <p:nvSpPr>
              <p:cNvPr id="8226" name="Text Box 1038"/>
              <p:cNvSpPr txBox="1">
                <a:spLocks noChangeArrowheads="1"/>
              </p:cNvSpPr>
              <p:nvPr/>
            </p:nvSpPr>
            <p:spPr bwMode="auto">
              <a:xfrm>
                <a:off x="2454" y="3308"/>
                <a:ext cx="865" cy="231"/>
              </a:xfrm>
              <a:prstGeom prst="rect">
                <a:avLst/>
              </a:prstGeom>
              <a:noFill/>
              <a:ln w="9525">
                <a:noFill/>
                <a:miter lim="800000"/>
                <a:headEnd/>
                <a:tailEnd/>
              </a:ln>
            </p:spPr>
            <p:txBody>
              <a:bodyPr>
                <a:spAutoFit/>
              </a:bodyPr>
              <a:lstStyle/>
              <a:p>
                <a:pPr algn="ctr"/>
                <a:r>
                  <a:rPr lang="en-US" sz="1800" b="1">
                    <a:latin typeface="Helvetica" pitchFamily="34" charset="0"/>
                  </a:rPr>
                  <a:t>Behavior</a:t>
                </a:r>
              </a:p>
            </p:txBody>
          </p:sp>
          <p:sp>
            <p:nvSpPr>
              <p:cNvPr id="8227" name="Line 1060"/>
              <p:cNvSpPr>
                <a:spLocks noChangeShapeType="1"/>
              </p:cNvSpPr>
              <p:nvPr/>
            </p:nvSpPr>
            <p:spPr bwMode="auto">
              <a:xfrm flipH="1" flipV="1">
                <a:off x="2544" y="3072"/>
                <a:ext cx="258" cy="257"/>
              </a:xfrm>
              <a:prstGeom prst="line">
                <a:avLst/>
              </a:prstGeom>
              <a:noFill/>
              <a:ln w="38100">
                <a:solidFill>
                  <a:schemeClr val="tx1"/>
                </a:solidFill>
                <a:round/>
                <a:headEnd/>
                <a:tailEnd type="triangle" w="med" len="med"/>
              </a:ln>
            </p:spPr>
            <p:txBody>
              <a:bodyPr wrap="none" anchor="ctr"/>
              <a:lstStyle/>
              <a:p>
                <a:endParaRPr lang="en-US"/>
              </a:p>
            </p:txBody>
          </p:sp>
        </p:grpSp>
      </p:grpSp>
      <p:grpSp>
        <p:nvGrpSpPr>
          <p:cNvPr id="18" name="Group 1087"/>
          <p:cNvGrpSpPr>
            <a:grpSpLocks/>
          </p:cNvGrpSpPr>
          <p:nvPr/>
        </p:nvGrpSpPr>
        <p:grpSpPr bwMode="auto">
          <a:xfrm>
            <a:off x="1752600" y="1524000"/>
            <a:ext cx="5438775" cy="3632200"/>
            <a:chOff x="1122" y="993"/>
            <a:chExt cx="3426" cy="2288"/>
          </a:xfrm>
        </p:grpSpPr>
        <p:sp>
          <p:nvSpPr>
            <p:cNvPr id="8212" name="Text Box 1028"/>
            <p:cNvSpPr txBox="1">
              <a:spLocks noChangeArrowheads="1"/>
            </p:cNvSpPr>
            <p:nvPr/>
          </p:nvSpPr>
          <p:spPr bwMode="auto">
            <a:xfrm>
              <a:off x="2013" y="993"/>
              <a:ext cx="806" cy="448"/>
            </a:xfrm>
            <a:prstGeom prst="rect">
              <a:avLst/>
            </a:prstGeom>
            <a:noFill/>
            <a:ln w="9525">
              <a:solidFill>
                <a:schemeClr val="tx1"/>
              </a:solidFill>
              <a:miter lim="800000"/>
              <a:headEnd/>
              <a:tailEnd/>
            </a:ln>
          </p:spPr>
          <p:txBody>
            <a:bodyPr wrap="none">
              <a:spAutoFit/>
            </a:bodyPr>
            <a:lstStyle/>
            <a:p>
              <a:pPr algn="ctr"/>
              <a:r>
                <a:rPr lang="en-US" sz="2000" b="1">
                  <a:solidFill>
                    <a:schemeClr val="hlink"/>
                  </a:solidFill>
                  <a:latin typeface="Helvetica" pitchFamily="34" charset="0"/>
                </a:rPr>
                <a:t>Novel</a:t>
              </a:r>
            </a:p>
            <a:p>
              <a:pPr algn="ctr"/>
              <a:r>
                <a:rPr lang="en-US" sz="2000" b="1">
                  <a:solidFill>
                    <a:schemeClr val="hlink"/>
                  </a:solidFill>
                  <a:latin typeface="Helvetica" pitchFamily="34" charset="0"/>
                </a:rPr>
                <a:t>Molecule</a:t>
              </a:r>
              <a:endParaRPr lang="en-US" sz="2000" b="1">
                <a:latin typeface="Helvetica" pitchFamily="34" charset="0"/>
              </a:endParaRPr>
            </a:p>
          </p:txBody>
        </p:sp>
        <p:sp>
          <p:nvSpPr>
            <p:cNvPr id="8213" name="Text Box 1030"/>
            <p:cNvSpPr txBox="1">
              <a:spLocks noChangeArrowheads="1"/>
            </p:cNvSpPr>
            <p:nvPr/>
          </p:nvSpPr>
          <p:spPr bwMode="auto">
            <a:xfrm>
              <a:off x="2976" y="1110"/>
              <a:ext cx="1488" cy="218"/>
            </a:xfrm>
            <a:prstGeom prst="rect">
              <a:avLst/>
            </a:prstGeom>
            <a:noFill/>
            <a:ln w="9525">
              <a:solidFill>
                <a:schemeClr val="tx1"/>
              </a:solidFill>
              <a:miter lim="800000"/>
              <a:headEnd/>
              <a:tailEnd/>
            </a:ln>
          </p:spPr>
          <p:txBody>
            <a:bodyPr>
              <a:spAutoFit/>
            </a:bodyPr>
            <a:lstStyle/>
            <a:p>
              <a:r>
                <a:rPr lang="en-US" sz="1600" b="1">
                  <a:solidFill>
                    <a:schemeClr val="hlink"/>
                  </a:solidFill>
                  <a:latin typeface="Helvetica" pitchFamily="34" charset="0"/>
                </a:rPr>
                <a:t>Intellectual Property</a:t>
              </a:r>
              <a:endParaRPr lang="en-US" sz="1600" b="1">
                <a:latin typeface="Helvetica" pitchFamily="34" charset="0"/>
              </a:endParaRPr>
            </a:p>
          </p:txBody>
        </p:sp>
        <p:sp>
          <p:nvSpPr>
            <p:cNvPr id="8214" name="Text Box 1032"/>
            <p:cNvSpPr txBox="1">
              <a:spLocks noChangeArrowheads="1"/>
            </p:cNvSpPr>
            <p:nvPr/>
          </p:nvSpPr>
          <p:spPr bwMode="auto">
            <a:xfrm>
              <a:off x="3360" y="1441"/>
              <a:ext cx="1188" cy="448"/>
            </a:xfrm>
            <a:prstGeom prst="rect">
              <a:avLst/>
            </a:prstGeom>
            <a:noFill/>
            <a:ln w="9525">
              <a:solidFill>
                <a:schemeClr val="tx1"/>
              </a:solidFill>
              <a:miter lim="800000"/>
              <a:headEnd/>
              <a:tailEnd/>
            </a:ln>
          </p:spPr>
          <p:txBody>
            <a:bodyPr>
              <a:spAutoFit/>
            </a:bodyPr>
            <a:lstStyle/>
            <a:p>
              <a:pPr algn="ctr"/>
              <a:r>
                <a:rPr lang="en-US" sz="2000" b="1">
                  <a:solidFill>
                    <a:schemeClr val="hlink"/>
                  </a:solidFill>
                  <a:latin typeface="Helvetica" pitchFamily="34" charset="0"/>
                </a:rPr>
                <a:t>Structural</a:t>
              </a:r>
            </a:p>
            <a:p>
              <a:pPr algn="ctr"/>
              <a:r>
                <a:rPr lang="en-US" sz="2000" b="1">
                  <a:solidFill>
                    <a:schemeClr val="hlink"/>
                  </a:solidFill>
                  <a:latin typeface="Helvetica" pitchFamily="34" charset="0"/>
                </a:rPr>
                <a:t>Activity</a:t>
              </a:r>
              <a:endParaRPr lang="en-US" sz="2000" b="1">
                <a:latin typeface="Helvetica" pitchFamily="34" charset="0"/>
              </a:endParaRPr>
            </a:p>
          </p:txBody>
        </p:sp>
        <p:sp>
          <p:nvSpPr>
            <p:cNvPr id="8215" name="Text Box 1035"/>
            <p:cNvSpPr txBox="1">
              <a:spLocks noChangeArrowheads="1"/>
            </p:cNvSpPr>
            <p:nvPr/>
          </p:nvSpPr>
          <p:spPr bwMode="auto">
            <a:xfrm>
              <a:off x="3024" y="2833"/>
              <a:ext cx="1402" cy="448"/>
            </a:xfrm>
            <a:prstGeom prst="rect">
              <a:avLst/>
            </a:prstGeom>
            <a:noFill/>
            <a:ln w="9525">
              <a:solidFill>
                <a:schemeClr val="tx1"/>
              </a:solidFill>
              <a:miter lim="800000"/>
              <a:headEnd/>
              <a:tailEnd/>
            </a:ln>
          </p:spPr>
          <p:txBody>
            <a:bodyPr wrap="none">
              <a:spAutoFit/>
            </a:bodyPr>
            <a:lstStyle/>
            <a:p>
              <a:pPr algn="ctr"/>
              <a:r>
                <a:rPr lang="en-US" sz="2000" b="1">
                  <a:solidFill>
                    <a:schemeClr val="hlink"/>
                  </a:solidFill>
                  <a:latin typeface="Helvetica" pitchFamily="34" charset="0"/>
                </a:rPr>
                <a:t>Pharmacokinetic</a:t>
              </a:r>
            </a:p>
            <a:p>
              <a:pPr algn="ctr"/>
              <a:r>
                <a:rPr lang="en-US" sz="2000" b="1">
                  <a:solidFill>
                    <a:schemeClr val="hlink"/>
                  </a:solidFill>
                  <a:latin typeface="Helvetica" pitchFamily="34" charset="0"/>
                </a:rPr>
                <a:t>Properties</a:t>
              </a:r>
              <a:endParaRPr lang="en-US" sz="2000" b="1">
                <a:latin typeface="Helvetica" pitchFamily="34" charset="0"/>
              </a:endParaRPr>
            </a:p>
          </p:txBody>
        </p:sp>
        <p:sp>
          <p:nvSpPr>
            <p:cNvPr id="8216" name="Text Box 1040"/>
            <p:cNvSpPr txBox="1">
              <a:spLocks noChangeArrowheads="1"/>
            </p:cNvSpPr>
            <p:nvPr/>
          </p:nvSpPr>
          <p:spPr bwMode="auto">
            <a:xfrm>
              <a:off x="1430" y="2817"/>
              <a:ext cx="1234" cy="256"/>
            </a:xfrm>
            <a:prstGeom prst="rect">
              <a:avLst/>
            </a:prstGeom>
            <a:noFill/>
            <a:ln w="9525">
              <a:solidFill>
                <a:schemeClr val="tx1"/>
              </a:solidFill>
              <a:miter lim="800000"/>
              <a:headEnd/>
              <a:tailEnd/>
            </a:ln>
          </p:spPr>
          <p:txBody>
            <a:bodyPr wrap="none">
              <a:spAutoFit/>
            </a:bodyPr>
            <a:lstStyle/>
            <a:p>
              <a:pPr algn="ctr"/>
              <a:r>
                <a:rPr lang="en-US" sz="2000" b="1" i="1">
                  <a:solidFill>
                    <a:schemeClr val="hlink"/>
                  </a:solidFill>
                  <a:latin typeface="Helvetica" pitchFamily="34" charset="0"/>
                </a:rPr>
                <a:t>In Vivo</a:t>
              </a:r>
              <a:r>
                <a:rPr lang="en-US" sz="2000" b="1">
                  <a:solidFill>
                    <a:schemeClr val="hlink"/>
                  </a:solidFill>
                  <a:latin typeface="Helvetica" pitchFamily="34" charset="0"/>
                </a:rPr>
                <a:t> activity</a:t>
              </a:r>
              <a:endParaRPr lang="en-US" sz="2000" b="1">
                <a:latin typeface="Helvetica" pitchFamily="34" charset="0"/>
              </a:endParaRPr>
            </a:p>
          </p:txBody>
        </p:sp>
        <p:sp>
          <p:nvSpPr>
            <p:cNvPr id="8217" name="Text Box 1043"/>
            <p:cNvSpPr txBox="1">
              <a:spLocks noChangeArrowheads="1"/>
            </p:cNvSpPr>
            <p:nvPr/>
          </p:nvSpPr>
          <p:spPr bwMode="auto">
            <a:xfrm>
              <a:off x="1223" y="2170"/>
              <a:ext cx="599" cy="256"/>
            </a:xfrm>
            <a:prstGeom prst="rect">
              <a:avLst/>
            </a:prstGeom>
            <a:noFill/>
            <a:ln w="9525">
              <a:solidFill>
                <a:schemeClr val="tx1"/>
              </a:solidFill>
              <a:miter lim="800000"/>
              <a:headEnd/>
              <a:tailEnd/>
            </a:ln>
          </p:spPr>
          <p:txBody>
            <a:bodyPr wrap="none">
              <a:spAutoFit/>
            </a:bodyPr>
            <a:lstStyle/>
            <a:p>
              <a:pPr algn="ctr"/>
              <a:r>
                <a:rPr lang="en-US" sz="2000" b="1">
                  <a:solidFill>
                    <a:schemeClr val="hlink"/>
                  </a:solidFill>
                  <a:latin typeface="Helvetica" pitchFamily="34" charset="0"/>
                </a:rPr>
                <a:t>Safety</a:t>
              </a:r>
              <a:endParaRPr lang="en-US" sz="2000" b="1">
                <a:latin typeface="Helvetica" pitchFamily="34" charset="0"/>
              </a:endParaRPr>
            </a:p>
          </p:txBody>
        </p:sp>
        <p:sp>
          <p:nvSpPr>
            <p:cNvPr id="8218" name="Text Box 1045"/>
            <p:cNvSpPr txBox="1">
              <a:spLocks noChangeArrowheads="1"/>
            </p:cNvSpPr>
            <p:nvPr/>
          </p:nvSpPr>
          <p:spPr bwMode="auto">
            <a:xfrm>
              <a:off x="1122" y="1425"/>
              <a:ext cx="656" cy="256"/>
            </a:xfrm>
            <a:prstGeom prst="rect">
              <a:avLst/>
            </a:prstGeom>
            <a:noFill/>
            <a:ln w="9525">
              <a:solidFill>
                <a:schemeClr val="tx1"/>
              </a:solidFill>
              <a:miter lim="800000"/>
              <a:headEnd/>
              <a:tailEnd/>
            </a:ln>
          </p:spPr>
          <p:txBody>
            <a:bodyPr wrap="none">
              <a:spAutoFit/>
            </a:bodyPr>
            <a:lstStyle/>
            <a:p>
              <a:pPr algn="ctr"/>
              <a:r>
                <a:rPr lang="en-US" sz="2000" b="1">
                  <a:solidFill>
                    <a:schemeClr val="hlink"/>
                  </a:solidFill>
                  <a:latin typeface="Helvetica" pitchFamily="34" charset="0"/>
                </a:rPr>
                <a:t>Design</a:t>
              </a:r>
              <a:endParaRPr lang="en-US" sz="2000" b="1">
                <a:latin typeface="Helvetica" pitchFamily="34" charset="0"/>
              </a:endParaRPr>
            </a:p>
          </p:txBody>
        </p:sp>
        <p:sp>
          <p:nvSpPr>
            <p:cNvPr id="8219" name="Text Box 1074"/>
            <p:cNvSpPr txBox="1">
              <a:spLocks noChangeArrowheads="1"/>
            </p:cNvSpPr>
            <p:nvPr/>
          </p:nvSpPr>
          <p:spPr bwMode="auto">
            <a:xfrm>
              <a:off x="3552" y="2113"/>
              <a:ext cx="912" cy="499"/>
            </a:xfrm>
            <a:prstGeom prst="rect">
              <a:avLst/>
            </a:prstGeom>
            <a:noFill/>
            <a:ln w="12700">
              <a:solidFill>
                <a:schemeClr val="tx1"/>
              </a:solidFill>
              <a:miter lim="800000"/>
              <a:headEnd type="none" w="sm" len="sm"/>
              <a:tailEnd type="none" w="sm" len="sm"/>
            </a:ln>
          </p:spPr>
          <p:txBody>
            <a:bodyPr>
              <a:spAutoFit/>
            </a:bodyPr>
            <a:lstStyle/>
            <a:p>
              <a:pPr>
                <a:spcBef>
                  <a:spcPct val="50000"/>
                </a:spcBef>
              </a:pPr>
              <a:r>
                <a:rPr lang="en-US" sz="1800" b="1">
                  <a:solidFill>
                    <a:schemeClr val="hlink"/>
                  </a:solidFill>
                  <a:latin typeface="Helvetica" pitchFamily="34" charset="0"/>
                </a:rPr>
                <a:t>Pharmaco-</a:t>
              </a:r>
            </a:p>
            <a:p>
              <a:pPr>
                <a:spcBef>
                  <a:spcPct val="50000"/>
                </a:spcBef>
              </a:pPr>
              <a:r>
                <a:rPr lang="en-US" sz="1800" b="1">
                  <a:solidFill>
                    <a:schemeClr val="hlink"/>
                  </a:solidFill>
                  <a:latin typeface="Helvetica" pitchFamily="34" charset="0"/>
                </a:rPr>
                <a:t>dynamics</a:t>
              </a:r>
              <a:endParaRPr lang="en-US" sz="2400" b="1"/>
            </a:p>
          </p:txBody>
        </p:sp>
        <p:grpSp>
          <p:nvGrpSpPr>
            <p:cNvPr id="19" name="Group 1081"/>
            <p:cNvGrpSpPr>
              <a:grpSpLocks/>
            </p:cNvGrpSpPr>
            <p:nvPr/>
          </p:nvGrpSpPr>
          <p:grpSpPr bwMode="auto">
            <a:xfrm>
              <a:off x="2208" y="1729"/>
              <a:ext cx="816" cy="816"/>
              <a:chOff x="4800" y="2976"/>
              <a:chExt cx="288" cy="288"/>
            </a:xfrm>
          </p:grpSpPr>
          <p:sp>
            <p:nvSpPr>
              <p:cNvPr id="8221" name="Oval 1078"/>
              <p:cNvSpPr>
                <a:spLocks noChangeArrowheads="1"/>
              </p:cNvSpPr>
              <p:nvPr/>
            </p:nvSpPr>
            <p:spPr bwMode="auto">
              <a:xfrm>
                <a:off x="4800" y="2976"/>
                <a:ext cx="288" cy="288"/>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sp>
            <p:nvSpPr>
              <p:cNvPr id="8222" name="Line 1079"/>
              <p:cNvSpPr>
                <a:spLocks noChangeShapeType="1"/>
              </p:cNvSpPr>
              <p:nvPr/>
            </p:nvSpPr>
            <p:spPr bwMode="auto">
              <a:xfrm>
                <a:off x="4944" y="2976"/>
                <a:ext cx="0" cy="288"/>
              </a:xfrm>
              <a:prstGeom prst="line">
                <a:avLst/>
              </a:prstGeom>
              <a:noFill/>
              <a:ln w="12700">
                <a:solidFill>
                  <a:schemeClr val="bg2"/>
                </a:solidFill>
                <a:round/>
                <a:headEnd type="none" w="sm" len="sm"/>
                <a:tailEnd type="none" w="sm" len="sm"/>
              </a:ln>
            </p:spPr>
            <p:txBody>
              <a:bodyPr/>
              <a:lstStyle/>
              <a:p>
                <a:endParaRPr lang="en-US"/>
              </a:p>
            </p:txBody>
          </p:sp>
          <p:sp>
            <p:nvSpPr>
              <p:cNvPr id="8223" name="Line 1080"/>
              <p:cNvSpPr>
                <a:spLocks noChangeShapeType="1"/>
              </p:cNvSpPr>
              <p:nvPr/>
            </p:nvSpPr>
            <p:spPr bwMode="auto">
              <a:xfrm rot="-5400000">
                <a:off x="4944" y="2976"/>
                <a:ext cx="0" cy="288"/>
              </a:xfrm>
              <a:prstGeom prst="line">
                <a:avLst/>
              </a:prstGeom>
              <a:noFill/>
              <a:ln w="12700">
                <a:solidFill>
                  <a:schemeClr val="bg2"/>
                </a:solidFill>
                <a:round/>
                <a:headEnd type="none" w="sm" len="sm"/>
                <a:tailEnd type="none" w="sm" len="sm"/>
              </a:ln>
            </p:spPr>
            <p:txBody>
              <a:bodyPr/>
              <a:lstStyle/>
              <a:p>
                <a:endParaRPr lang="en-US"/>
              </a:p>
            </p:txBody>
          </p:sp>
        </p:grpSp>
      </p:grpSp>
      <p:grpSp>
        <p:nvGrpSpPr>
          <p:cNvPr id="20" name="Group 1126"/>
          <p:cNvGrpSpPr>
            <a:grpSpLocks/>
          </p:cNvGrpSpPr>
          <p:nvPr/>
        </p:nvGrpSpPr>
        <p:grpSpPr bwMode="auto">
          <a:xfrm>
            <a:off x="6019800" y="5257800"/>
            <a:ext cx="1403350" cy="900113"/>
            <a:chOff x="3792" y="3312"/>
            <a:chExt cx="884" cy="567"/>
          </a:xfrm>
        </p:grpSpPr>
        <p:sp>
          <p:nvSpPr>
            <p:cNvPr id="8210" name="Rectangle 1099"/>
            <p:cNvSpPr>
              <a:spLocks noChangeArrowheads="1"/>
            </p:cNvSpPr>
            <p:nvPr/>
          </p:nvSpPr>
          <p:spPr bwMode="auto">
            <a:xfrm>
              <a:off x="3792" y="3648"/>
              <a:ext cx="884" cy="231"/>
            </a:xfrm>
            <a:prstGeom prst="rect">
              <a:avLst/>
            </a:prstGeom>
            <a:noFill/>
            <a:ln w="12700">
              <a:noFill/>
              <a:miter lim="800000"/>
              <a:headEnd type="none" w="sm" len="sm"/>
              <a:tailEnd type="none" w="sm" len="sm"/>
            </a:ln>
          </p:spPr>
          <p:txBody>
            <a:bodyPr wrap="none">
              <a:spAutoFit/>
            </a:bodyPr>
            <a:lstStyle/>
            <a:p>
              <a:r>
                <a:rPr lang="en-US" sz="1800" b="1">
                  <a:solidFill>
                    <a:srgbClr val="FF9900"/>
                  </a:solidFill>
                  <a:latin typeface="Helvetica" pitchFamily="34" charset="0"/>
                </a:rPr>
                <a:t>Physiology</a:t>
              </a:r>
            </a:p>
          </p:txBody>
        </p:sp>
        <p:sp>
          <p:nvSpPr>
            <p:cNvPr id="8211" name="Line 1121"/>
            <p:cNvSpPr>
              <a:spLocks noChangeShapeType="1"/>
            </p:cNvSpPr>
            <p:nvPr/>
          </p:nvSpPr>
          <p:spPr bwMode="auto">
            <a:xfrm flipH="1" flipV="1">
              <a:off x="3984" y="3312"/>
              <a:ext cx="144" cy="384"/>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21" name="Group 1128"/>
          <p:cNvGrpSpPr>
            <a:grpSpLocks/>
          </p:cNvGrpSpPr>
          <p:nvPr/>
        </p:nvGrpSpPr>
        <p:grpSpPr bwMode="auto">
          <a:xfrm>
            <a:off x="7239000" y="1828800"/>
            <a:ext cx="1784350" cy="533400"/>
            <a:chOff x="4560" y="1152"/>
            <a:chExt cx="1124" cy="336"/>
          </a:xfrm>
        </p:grpSpPr>
        <p:sp>
          <p:nvSpPr>
            <p:cNvPr id="8208" name="Rectangle 1115"/>
            <p:cNvSpPr>
              <a:spLocks noChangeArrowheads="1"/>
            </p:cNvSpPr>
            <p:nvPr/>
          </p:nvSpPr>
          <p:spPr bwMode="auto">
            <a:xfrm>
              <a:off x="4800" y="1152"/>
              <a:ext cx="884" cy="231"/>
            </a:xfrm>
            <a:prstGeom prst="rect">
              <a:avLst/>
            </a:prstGeom>
            <a:noFill/>
            <a:ln w="12700">
              <a:noFill/>
              <a:miter lim="800000"/>
              <a:headEnd type="none" w="sm" len="sm"/>
              <a:tailEnd type="none" w="sm" len="sm"/>
            </a:ln>
          </p:spPr>
          <p:txBody>
            <a:bodyPr wrap="none">
              <a:spAutoFit/>
            </a:bodyPr>
            <a:lstStyle/>
            <a:p>
              <a:r>
                <a:rPr lang="en-US" sz="1800" b="1">
                  <a:solidFill>
                    <a:srgbClr val="FF9900"/>
                  </a:solidFill>
                  <a:latin typeface="Helvetica" pitchFamily="34" charset="0"/>
                </a:rPr>
                <a:t>Physiology</a:t>
              </a:r>
            </a:p>
          </p:txBody>
        </p:sp>
        <p:sp>
          <p:nvSpPr>
            <p:cNvPr id="8209" name="Line 1122"/>
            <p:cNvSpPr>
              <a:spLocks noChangeShapeType="1"/>
            </p:cNvSpPr>
            <p:nvPr/>
          </p:nvSpPr>
          <p:spPr bwMode="auto">
            <a:xfrm flipH="1">
              <a:off x="4560" y="1296"/>
              <a:ext cx="240" cy="192"/>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22" name="Group 1127"/>
          <p:cNvGrpSpPr>
            <a:grpSpLocks/>
          </p:cNvGrpSpPr>
          <p:nvPr/>
        </p:nvGrpSpPr>
        <p:grpSpPr bwMode="auto">
          <a:xfrm>
            <a:off x="0" y="3048000"/>
            <a:ext cx="1828800" cy="457200"/>
            <a:chOff x="0" y="1920"/>
            <a:chExt cx="1152" cy="288"/>
          </a:xfrm>
        </p:grpSpPr>
        <p:sp>
          <p:nvSpPr>
            <p:cNvPr id="8206" name="Rectangle 1098"/>
            <p:cNvSpPr>
              <a:spLocks noChangeArrowheads="1"/>
            </p:cNvSpPr>
            <p:nvPr/>
          </p:nvSpPr>
          <p:spPr bwMode="auto">
            <a:xfrm>
              <a:off x="0" y="1920"/>
              <a:ext cx="884" cy="231"/>
            </a:xfrm>
            <a:prstGeom prst="rect">
              <a:avLst/>
            </a:prstGeom>
            <a:noFill/>
            <a:ln w="12700">
              <a:noFill/>
              <a:miter lim="800000"/>
              <a:headEnd type="none" w="sm" len="sm"/>
              <a:tailEnd type="none" w="sm" len="sm"/>
            </a:ln>
          </p:spPr>
          <p:txBody>
            <a:bodyPr wrap="none">
              <a:spAutoFit/>
            </a:bodyPr>
            <a:lstStyle/>
            <a:p>
              <a:r>
                <a:rPr lang="en-US" sz="1800" b="1">
                  <a:solidFill>
                    <a:srgbClr val="FF9900"/>
                  </a:solidFill>
                  <a:latin typeface="Helvetica" pitchFamily="34" charset="0"/>
                </a:rPr>
                <a:t>Physiology</a:t>
              </a:r>
            </a:p>
          </p:txBody>
        </p:sp>
        <p:sp>
          <p:nvSpPr>
            <p:cNvPr id="8207" name="Line 1123"/>
            <p:cNvSpPr>
              <a:spLocks noChangeShapeType="1"/>
            </p:cNvSpPr>
            <p:nvPr/>
          </p:nvSpPr>
          <p:spPr bwMode="auto">
            <a:xfrm>
              <a:off x="864" y="2064"/>
              <a:ext cx="288" cy="144"/>
            </a:xfrm>
            <a:prstGeom prst="line">
              <a:avLst/>
            </a:prstGeom>
            <a:noFill/>
            <a:ln w="38100">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1+#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914400" y="304800"/>
            <a:ext cx="8229600" cy="1139825"/>
          </a:xfrm>
        </p:spPr>
        <p:txBody>
          <a:bodyPr/>
          <a:lstStyle/>
          <a:p>
            <a:pPr eaLnBrk="1" fontAlgn="auto" hangingPunct="1">
              <a:spcAft>
                <a:spcPts val="0"/>
              </a:spcAft>
              <a:defRPr/>
            </a:pPr>
            <a:r>
              <a:rPr lang="en-US" sz="3400" u="sng" dirty="0" smtClean="0">
                <a:effectLst>
                  <a:outerShdw blurRad="38100" dist="38100" dir="2700000" algn="tl">
                    <a:srgbClr val="000000"/>
                  </a:outerShdw>
                </a:effectLst>
              </a:rPr>
              <a:t>Impact of Structural Bioinformatics</a:t>
            </a:r>
            <a:br>
              <a:rPr lang="en-US" sz="3400" u="sng" dirty="0" smtClean="0">
                <a:effectLst>
                  <a:outerShdw blurRad="38100" dist="38100" dir="2700000" algn="tl">
                    <a:srgbClr val="000000"/>
                  </a:outerShdw>
                </a:effectLst>
              </a:rPr>
            </a:br>
            <a:r>
              <a:rPr lang="en-US" sz="3400" u="sng" dirty="0" smtClean="0">
                <a:effectLst>
                  <a:outerShdw blurRad="38100" dist="38100" dir="2700000" algn="tl">
                    <a:srgbClr val="000000"/>
                  </a:outerShdw>
                </a:effectLst>
              </a:rPr>
              <a:t> on Drug Discovery</a:t>
            </a:r>
          </a:p>
        </p:txBody>
      </p:sp>
      <p:graphicFrame>
        <p:nvGraphicFramePr>
          <p:cNvPr id="1026" name="Object 3"/>
          <p:cNvGraphicFramePr>
            <a:graphicFrameLocks noGrp="1" noChangeAspect="1"/>
          </p:cNvGraphicFramePr>
          <p:nvPr>
            <p:ph sz="half" idx="1"/>
          </p:nvPr>
        </p:nvGraphicFramePr>
        <p:xfrm>
          <a:off x="2670175" y="1600200"/>
          <a:ext cx="3954463" cy="2189163"/>
        </p:xfrm>
        <a:graphic>
          <a:graphicData uri="http://schemas.openxmlformats.org/presentationml/2006/ole">
            <mc:AlternateContent xmlns:mc="http://schemas.openxmlformats.org/markup-compatibility/2006">
              <mc:Choice xmlns:v="urn:schemas-microsoft-com:vml" Requires="v">
                <p:oleObj spid="_x0000_s19462" name="Picture" r:id="rId3" imgW="4459224" imgH="2468880" progId="Word.Picture.8">
                  <p:embed/>
                </p:oleObj>
              </mc:Choice>
              <mc:Fallback>
                <p:oleObj name="Picture" r:id="rId3" imgW="4459224" imgH="2468880" progId="Word.Picture.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t="17761"/>
                      <a:stretch>
                        <a:fillRect/>
                      </a:stretch>
                    </p:blipFill>
                    <p:spPr bwMode="auto">
                      <a:xfrm>
                        <a:off x="2670175" y="1600200"/>
                        <a:ext cx="3954463" cy="218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Rectangle 4"/>
          <p:cNvSpPr>
            <a:spLocks noGrp="1" noChangeArrowheads="1"/>
          </p:cNvSpPr>
          <p:nvPr>
            <p:ph type="body" sz="half" idx="2"/>
          </p:nvPr>
        </p:nvSpPr>
        <p:spPr>
          <a:xfrm>
            <a:off x="914400" y="3962400"/>
            <a:ext cx="4191000" cy="2438400"/>
          </a:xfrm>
        </p:spPr>
        <p:txBody>
          <a:bodyPr>
            <a:normAutofit/>
          </a:bodyPr>
          <a:lstStyle/>
          <a:p>
            <a:pPr eaLnBrk="1" fontAlgn="auto" hangingPunct="1">
              <a:spcAft>
                <a:spcPts val="0"/>
              </a:spcAft>
              <a:defRPr/>
            </a:pPr>
            <a:r>
              <a:rPr lang="en-US" sz="2200" dirty="0" smtClean="0">
                <a:solidFill>
                  <a:schemeClr val="hlink"/>
                </a:solidFill>
              </a:rPr>
              <a:t>Speeds up key steps in DD process by combining aspects of bioinformatics, structural biology, and structure-based drug design</a:t>
            </a:r>
          </a:p>
        </p:txBody>
      </p:sp>
      <p:graphicFrame>
        <p:nvGraphicFramePr>
          <p:cNvPr id="1027" name="Object 5"/>
          <p:cNvGraphicFramePr>
            <a:graphicFrameLocks noGrp="1" noChangeAspect="1"/>
          </p:cNvGraphicFramePr>
          <p:nvPr>
            <p:ph sz="quarter" idx="4294967295"/>
          </p:nvPr>
        </p:nvGraphicFramePr>
        <p:xfrm>
          <a:off x="5268913" y="4267200"/>
          <a:ext cx="3951287" cy="2187575"/>
        </p:xfrm>
        <a:graphic>
          <a:graphicData uri="http://schemas.openxmlformats.org/presentationml/2006/ole">
            <mc:AlternateContent xmlns:mc="http://schemas.openxmlformats.org/markup-compatibility/2006">
              <mc:Choice xmlns:v="urn:schemas-microsoft-com:vml" Requires="v">
                <p:oleObj spid="_x0000_s19463" name="Picture" r:id="rId5" imgW="4459224" imgH="2468880" progId="Word.Picture.8">
                  <p:embed/>
                </p:oleObj>
              </mc:Choice>
              <mc:Fallback>
                <p:oleObj name="Picture" r:id="rId5" imgW="4459224" imgH="2468880" progId="Word.Picture.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913" y="4267200"/>
                        <a:ext cx="3951287" cy="218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76200" y="0"/>
            <a:ext cx="9144000" cy="0"/>
          </a:xfrm>
          <a:prstGeom prst="rect">
            <a:avLst/>
          </a:prstGeom>
          <a:noFill/>
          <a:ln w="9525" algn="ctr">
            <a:noFill/>
            <a:miter lim="800000"/>
            <a:headEnd/>
            <a:tailEnd/>
          </a:ln>
        </p:spPr>
        <p:txBody>
          <a:bodyPr vert="eaVert" wrap="none" anchor="ctr">
            <a:spAutoFit/>
          </a:bodyPr>
          <a:lstStyle/>
          <a:p>
            <a:pPr eaLnBrk="1" hangingPunct="1"/>
            <a:endParaRPr lang="en-US"/>
          </a:p>
        </p:txBody>
      </p:sp>
      <p:sp>
        <p:nvSpPr>
          <p:cNvPr id="1031" name="Rectangle 7"/>
          <p:cNvSpPr>
            <a:spLocks noChangeArrowheads="1"/>
          </p:cNvSpPr>
          <p:nvPr/>
        </p:nvSpPr>
        <p:spPr bwMode="auto">
          <a:xfrm>
            <a:off x="76200" y="0"/>
            <a:ext cx="9144000" cy="0"/>
          </a:xfrm>
          <a:prstGeom prst="rect">
            <a:avLst/>
          </a:prstGeom>
          <a:noFill/>
          <a:ln w="9525" algn="ctr">
            <a:noFill/>
            <a:miter lim="800000"/>
            <a:headEnd/>
            <a:tailEnd/>
          </a:ln>
        </p:spPr>
        <p:txBody>
          <a:bodyPr vert="eaVert" wrap="none" anchor="ctr">
            <a:spAutoFit/>
          </a:bodyPr>
          <a:lstStyle/>
          <a:p>
            <a:pPr eaLnBrk="1" hangingPunct="1"/>
            <a:endParaRPr lang="en-US"/>
          </a:p>
        </p:txBody>
      </p:sp>
      <p:sp>
        <p:nvSpPr>
          <p:cNvPr id="1032" name="Text Box 8"/>
          <p:cNvSpPr txBox="1">
            <a:spLocks noChangeArrowheads="1"/>
          </p:cNvSpPr>
          <p:nvPr/>
        </p:nvSpPr>
        <p:spPr bwMode="auto">
          <a:xfrm rot="10800000">
            <a:off x="6400800" y="2514600"/>
            <a:ext cx="2517775" cy="749300"/>
          </a:xfrm>
          <a:prstGeom prst="rect">
            <a:avLst/>
          </a:prstGeom>
          <a:noFill/>
          <a:ln w="9525" algn="ctr">
            <a:noFill/>
            <a:miter lim="800000"/>
            <a:headEnd/>
            <a:tailEnd/>
          </a:ln>
        </p:spPr>
        <p:txBody>
          <a:bodyPr rot="10800000">
            <a:spAutoFit/>
          </a:bodyPr>
          <a:lstStyle/>
          <a:p>
            <a:pPr eaLnBrk="1" hangingPunct="1">
              <a:spcBef>
                <a:spcPct val="50000"/>
              </a:spcBef>
            </a:pPr>
            <a:r>
              <a:rPr lang="en-US" sz="1600" b="1">
                <a:solidFill>
                  <a:schemeClr val="hlink"/>
                </a:solidFill>
                <a:latin typeface="Verdana" pitchFamily="34" charset="0"/>
              </a:rPr>
              <a:t>Fig 1 &amp; 2 </a:t>
            </a:r>
          </a:p>
          <a:p>
            <a:pPr eaLnBrk="1" hangingPunct="1">
              <a:spcBef>
                <a:spcPct val="50000"/>
              </a:spcBef>
            </a:pPr>
            <a:r>
              <a:rPr lang="en-US" sz="1600" b="1">
                <a:solidFill>
                  <a:schemeClr val="hlink"/>
                </a:solidFill>
                <a:latin typeface="Verdana" pitchFamily="34" charset="0"/>
              </a:rPr>
              <a:t>Fauman et al.</a:t>
            </a:r>
            <a:r>
              <a:rPr lang="en-US">
                <a:solidFill>
                  <a:schemeClr val="tx2"/>
                </a:solidFill>
                <a:latin typeface="Verdana"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sz="quarter"/>
          </p:nvPr>
        </p:nvSpPr>
        <p:spPr>
          <a:xfrm>
            <a:off x="381000" y="152400"/>
            <a:ext cx="8382000" cy="609600"/>
          </a:xfrm>
        </p:spPr>
        <p:txBody>
          <a:bodyPr/>
          <a:lstStyle/>
          <a:p>
            <a:pPr eaLnBrk="1" hangingPunct="1">
              <a:defRPr/>
            </a:pPr>
            <a:r>
              <a:rPr lang="en-US" sz="2800" smtClean="0">
                <a:solidFill>
                  <a:schemeClr val="tx1"/>
                </a:solidFill>
              </a:rPr>
              <a:t>Drug Discovery &amp; Development</a:t>
            </a:r>
          </a:p>
        </p:txBody>
      </p:sp>
      <p:graphicFrame>
        <p:nvGraphicFramePr>
          <p:cNvPr id="39945" name="Object 9"/>
          <p:cNvGraphicFramePr>
            <a:graphicFrameLocks noGrp="1" noChangeAspect="1"/>
          </p:cNvGraphicFramePr>
          <p:nvPr>
            <p:ph sz="quarter" idx="1"/>
          </p:nvPr>
        </p:nvGraphicFramePr>
        <p:xfrm>
          <a:off x="1533525" y="1789113"/>
          <a:ext cx="1885950" cy="1809750"/>
        </p:xfrm>
        <a:graphic>
          <a:graphicData uri="http://schemas.openxmlformats.org/presentationml/2006/ole">
            <mc:AlternateContent xmlns:mc="http://schemas.openxmlformats.org/markup-compatibility/2006">
              <mc:Choice xmlns:v="urn:schemas-microsoft-com:vml" Requires="v">
                <p:oleObj spid="_x0000_s21516" name="Bitmap Image" r:id="rId3" imgW="1886213" imgH="1809524" progId="PBrush">
                  <p:embed/>
                </p:oleObj>
              </mc:Choice>
              <mc:Fallback>
                <p:oleObj name="Bitmap Image" r:id="rId3" imgW="1886213" imgH="1809524" progId="PBrush">
                  <p:embed/>
                  <p:pic>
                    <p:nvPicPr>
                      <p:cNvPr id="0" name="Object 9"/>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33525" y="1789113"/>
                        <a:ext cx="18859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943" name="Picture 7" descr="dock"/>
          <p:cNvPicPr>
            <a:picLocks noGrp="1" noChangeAspect="1" noChangeArrowheads="1"/>
          </p:cNvPicPr>
          <p:nvPr>
            <p:ph sz="quarter" idx="2"/>
          </p:nvPr>
        </p:nvPicPr>
        <p:blipFill>
          <a:blip r:embed="rId5">
            <a:clrChange>
              <a:clrFrom>
                <a:srgbClr val="000000"/>
              </a:clrFrom>
              <a:clrTo>
                <a:srgbClr val="000000">
                  <a:alpha val="0"/>
                </a:srgbClr>
              </a:clrTo>
            </a:clrChange>
            <a:lum bright="18000"/>
          </a:blip>
          <a:srcRect r="31482" b="2647"/>
          <a:stretch>
            <a:fillRect/>
          </a:stretch>
        </p:blipFill>
        <p:spPr>
          <a:xfrm>
            <a:off x="1371600" y="1524000"/>
            <a:ext cx="1025525" cy="1066800"/>
          </a:xfrm>
          <a:noFill/>
        </p:spPr>
      </p:pic>
      <p:pic>
        <p:nvPicPr>
          <p:cNvPr id="39944" name="Picture 8" descr="s-tyrosine"/>
          <p:cNvPicPr>
            <a:picLocks noGrp="1" noChangeAspect="1" noChangeArrowheads="1"/>
          </p:cNvPicPr>
          <p:nvPr>
            <p:ph sz="quarter" idx="3"/>
          </p:nvPr>
        </p:nvPicPr>
        <p:blipFill>
          <a:blip r:embed="rId6">
            <a:clrChange>
              <a:clrFrom>
                <a:srgbClr val="000000"/>
              </a:clrFrom>
              <a:clrTo>
                <a:srgbClr val="000000">
                  <a:alpha val="0"/>
                </a:srgbClr>
              </a:clrTo>
            </a:clrChange>
          </a:blip>
          <a:srcRect/>
          <a:stretch>
            <a:fillRect/>
          </a:stretch>
        </p:blipFill>
        <p:spPr>
          <a:xfrm>
            <a:off x="2325688" y="1935163"/>
            <a:ext cx="1163637" cy="1595437"/>
          </a:xfrm>
          <a:noFill/>
        </p:spPr>
      </p:pic>
      <p:graphicFrame>
        <p:nvGraphicFramePr>
          <p:cNvPr id="39940" name="Object 4"/>
          <p:cNvGraphicFramePr>
            <a:graphicFrameLocks noGrp="1" noChangeAspect="1"/>
          </p:cNvGraphicFramePr>
          <p:nvPr>
            <p:ph sz="quarter" idx="4"/>
          </p:nvPr>
        </p:nvGraphicFramePr>
        <p:xfrm>
          <a:off x="4049713" y="4379913"/>
          <a:ext cx="823912" cy="604837"/>
        </p:xfrm>
        <a:graphic>
          <a:graphicData uri="http://schemas.openxmlformats.org/presentationml/2006/ole">
            <mc:AlternateContent xmlns:mc="http://schemas.openxmlformats.org/markup-compatibility/2006">
              <mc:Choice xmlns:v="urn:schemas-microsoft-com:vml" Requires="v">
                <p:oleObj spid="_x0000_s21517" name="Bitmap Image" r:id="rId7" imgW="2152951" imgH="1580952" progId="PBrush">
                  <p:embed/>
                </p:oleObj>
              </mc:Choice>
              <mc:Fallback>
                <p:oleObj name="Bitmap Image" r:id="rId7" imgW="2152951" imgH="1580952" progId="PBrush">
                  <p:embed/>
                  <p:pic>
                    <p:nvPicPr>
                      <p:cNvPr id="0" name="Object 4"/>
                      <p:cNvPicPr>
                        <a:picLocks noChangeAspect="1" noChangeArrowheads="1"/>
                      </p:cNvPicPr>
                      <p:nvPr/>
                    </p:nvPicPr>
                    <p:blipFill>
                      <a:blip r:embed="rId8">
                        <a:clrChange>
                          <a:clrFrom>
                            <a:srgbClr val="004080"/>
                          </a:clrFrom>
                          <a:clrTo>
                            <a:srgbClr val="004080">
                              <a:alpha val="0"/>
                            </a:srgbClr>
                          </a:clrTo>
                        </a:clrChange>
                        <a:extLst>
                          <a:ext uri="{28A0092B-C50C-407E-A947-70E740481C1C}">
                            <a14:useLocalDpi xmlns:a14="http://schemas.microsoft.com/office/drawing/2010/main" val="0"/>
                          </a:ext>
                        </a:extLst>
                      </a:blip>
                      <a:srcRect/>
                      <a:stretch>
                        <a:fillRect/>
                      </a:stretch>
                    </p:blipFill>
                    <p:spPr bwMode="auto">
                      <a:xfrm>
                        <a:off x="4049713" y="4379913"/>
                        <a:ext cx="823912"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Line 3"/>
          <p:cNvSpPr>
            <a:spLocks noChangeShapeType="1"/>
          </p:cNvSpPr>
          <p:nvPr/>
        </p:nvSpPr>
        <p:spPr bwMode="auto">
          <a:xfrm>
            <a:off x="609600" y="1295400"/>
            <a:ext cx="7848600" cy="4419600"/>
          </a:xfrm>
          <a:prstGeom prst="line">
            <a:avLst/>
          </a:prstGeom>
          <a:noFill/>
          <a:ln w="57150">
            <a:solidFill>
              <a:schemeClr val="hlink"/>
            </a:solidFill>
            <a:round/>
            <a:headEnd/>
            <a:tailEnd type="triangle" w="med" len="med"/>
          </a:ln>
        </p:spPr>
        <p:txBody>
          <a:bodyPr/>
          <a:lstStyle/>
          <a:p>
            <a:endParaRPr lang="en-US"/>
          </a:p>
        </p:txBody>
      </p:sp>
      <p:pic>
        <p:nvPicPr>
          <p:cNvPr id="39941" name="Picture 5" descr="chemical"/>
          <p:cNvPicPr>
            <a:picLocks noChangeAspect="1" noChangeArrowheads="1"/>
          </p:cNvPicPr>
          <p:nvPr/>
        </p:nvPicPr>
        <p:blipFill>
          <a:blip r:embed="rId9"/>
          <a:srcRect b="24390"/>
          <a:stretch>
            <a:fillRect/>
          </a:stretch>
        </p:blipFill>
        <p:spPr bwMode="auto">
          <a:xfrm>
            <a:off x="5029200" y="2819400"/>
            <a:ext cx="838200" cy="677863"/>
          </a:xfrm>
          <a:prstGeom prst="rect">
            <a:avLst/>
          </a:prstGeom>
          <a:noFill/>
          <a:ln w="9525">
            <a:noFill/>
            <a:miter lim="800000"/>
            <a:headEnd/>
            <a:tailEnd/>
          </a:ln>
        </p:spPr>
      </p:pic>
      <p:pic>
        <p:nvPicPr>
          <p:cNvPr id="39942" name="Picture 6" descr="sick">
            <a:hlinkClick r:id="rId10"/>
          </p:cNvPr>
          <p:cNvPicPr>
            <a:picLocks noChangeAspect="1" noChangeArrowheads="1"/>
          </p:cNvPicPr>
          <p:nvPr/>
        </p:nvPicPr>
        <p:blipFill>
          <a:blip r:embed="rId11">
            <a:clrChange>
              <a:clrFrom>
                <a:srgbClr val="FEFEFE"/>
              </a:clrFrom>
              <a:clrTo>
                <a:srgbClr val="FEFEFE">
                  <a:alpha val="0"/>
                </a:srgbClr>
              </a:clrTo>
            </a:clrChange>
          </a:blip>
          <a:srcRect/>
          <a:stretch>
            <a:fillRect/>
          </a:stretch>
        </p:blipFill>
        <p:spPr bwMode="auto">
          <a:xfrm>
            <a:off x="533400" y="990600"/>
            <a:ext cx="573088" cy="990600"/>
          </a:xfrm>
          <a:prstGeom prst="rect">
            <a:avLst/>
          </a:prstGeom>
          <a:noFill/>
          <a:ln w="9525">
            <a:noFill/>
            <a:miter lim="800000"/>
            <a:headEnd/>
            <a:tailEnd/>
          </a:ln>
        </p:spPr>
      </p:pic>
      <p:graphicFrame>
        <p:nvGraphicFramePr>
          <p:cNvPr id="39946" name="Object 10"/>
          <p:cNvGraphicFramePr>
            <a:graphicFrameLocks noChangeAspect="1"/>
          </p:cNvGraphicFramePr>
          <p:nvPr/>
        </p:nvGraphicFramePr>
        <p:xfrm>
          <a:off x="8364538" y="5105400"/>
          <a:ext cx="779462" cy="1219200"/>
        </p:xfrm>
        <a:graphic>
          <a:graphicData uri="http://schemas.openxmlformats.org/presentationml/2006/ole">
            <mc:AlternateContent xmlns:mc="http://schemas.openxmlformats.org/markup-compatibility/2006">
              <mc:Choice xmlns:v="urn:schemas-microsoft-com:vml" Requires="v">
                <p:oleObj spid="_x0000_s21518" name="Bitmap Image" r:id="rId12" imgW="1047619" imgH="1638529" progId="PBrush">
                  <p:embed/>
                </p:oleObj>
              </mc:Choice>
              <mc:Fallback>
                <p:oleObj name="Bitmap Image" r:id="rId12" imgW="1047619" imgH="1638529" progId="PBrush">
                  <p:embed/>
                  <p:pic>
                    <p:nvPicPr>
                      <p:cNvPr id="0" name="Object 10"/>
                      <p:cNvPicPr>
                        <a:picLocks noChangeAspect="1" noChangeArrowheads="1"/>
                      </p:cNvPicPr>
                      <p:nvPr/>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364538" y="5105400"/>
                        <a:ext cx="77946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7" name="Text Box 11"/>
          <p:cNvSpPr txBox="1">
            <a:spLocks noChangeArrowheads="1"/>
          </p:cNvSpPr>
          <p:nvPr/>
        </p:nvSpPr>
        <p:spPr bwMode="auto">
          <a:xfrm>
            <a:off x="1127125" y="952500"/>
            <a:ext cx="1612900" cy="366713"/>
          </a:xfrm>
          <a:prstGeom prst="rect">
            <a:avLst/>
          </a:prstGeom>
          <a:noFill/>
          <a:ln w="9525">
            <a:noFill/>
            <a:miter lim="800000"/>
            <a:headEnd/>
            <a:tailEnd/>
          </a:ln>
        </p:spPr>
        <p:txBody>
          <a:bodyPr wrap="none">
            <a:spAutoFit/>
          </a:bodyPr>
          <a:lstStyle/>
          <a:p>
            <a:r>
              <a:rPr lang="en-US" i="1">
                <a:latin typeface="Times New Roman" pitchFamily="18" charset="0"/>
              </a:rPr>
              <a:t>Identify disease</a:t>
            </a:r>
          </a:p>
        </p:txBody>
      </p:sp>
      <p:sp>
        <p:nvSpPr>
          <p:cNvPr id="39948" name="Text Box 12"/>
          <p:cNvSpPr txBox="1">
            <a:spLocks noChangeArrowheads="1"/>
          </p:cNvSpPr>
          <p:nvPr/>
        </p:nvSpPr>
        <p:spPr bwMode="auto">
          <a:xfrm>
            <a:off x="152400" y="2209800"/>
            <a:ext cx="1924050" cy="915988"/>
          </a:xfrm>
          <a:prstGeom prst="rect">
            <a:avLst/>
          </a:prstGeom>
          <a:noFill/>
          <a:ln w="9525">
            <a:noFill/>
            <a:miter lim="800000"/>
            <a:headEnd/>
            <a:tailEnd/>
          </a:ln>
        </p:spPr>
        <p:txBody>
          <a:bodyPr wrap="none">
            <a:spAutoFit/>
          </a:bodyPr>
          <a:lstStyle/>
          <a:p>
            <a:r>
              <a:rPr lang="en-US" i="1">
                <a:latin typeface="Times New Roman" pitchFamily="18" charset="0"/>
              </a:rPr>
              <a:t>Isolate protein</a:t>
            </a:r>
          </a:p>
          <a:p>
            <a:r>
              <a:rPr lang="en-US" i="1">
                <a:latin typeface="Times New Roman" pitchFamily="18" charset="0"/>
              </a:rPr>
              <a:t>involved in </a:t>
            </a:r>
          </a:p>
          <a:p>
            <a:r>
              <a:rPr lang="en-US" i="1">
                <a:latin typeface="Times New Roman" pitchFamily="18" charset="0"/>
              </a:rPr>
              <a:t>disease (2-5 years)</a:t>
            </a:r>
          </a:p>
        </p:txBody>
      </p:sp>
      <p:sp>
        <p:nvSpPr>
          <p:cNvPr id="39949" name="Text Box 13"/>
          <p:cNvSpPr txBox="1">
            <a:spLocks noChangeArrowheads="1"/>
          </p:cNvSpPr>
          <p:nvPr/>
        </p:nvSpPr>
        <p:spPr bwMode="auto">
          <a:xfrm>
            <a:off x="3352800" y="1752600"/>
            <a:ext cx="2305050" cy="915988"/>
          </a:xfrm>
          <a:prstGeom prst="rect">
            <a:avLst/>
          </a:prstGeom>
          <a:noFill/>
          <a:ln w="9525">
            <a:noFill/>
            <a:miter lim="800000"/>
            <a:headEnd/>
            <a:tailEnd/>
          </a:ln>
        </p:spPr>
        <p:txBody>
          <a:bodyPr wrap="none">
            <a:spAutoFit/>
          </a:bodyPr>
          <a:lstStyle/>
          <a:p>
            <a:r>
              <a:rPr lang="en-US" i="1">
                <a:latin typeface="Times New Roman" pitchFamily="18" charset="0"/>
              </a:rPr>
              <a:t>Find a drug effective</a:t>
            </a:r>
          </a:p>
          <a:p>
            <a:r>
              <a:rPr lang="en-US" i="1">
                <a:latin typeface="Times New Roman" pitchFamily="18" charset="0"/>
              </a:rPr>
              <a:t>against disease protein</a:t>
            </a:r>
          </a:p>
          <a:p>
            <a:r>
              <a:rPr lang="en-US" i="1">
                <a:latin typeface="Times New Roman" pitchFamily="18" charset="0"/>
              </a:rPr>
              <a:t>(2-5 years)</a:t>
            </a:r>
          </a:p>
        </p:txBody>
      </p:sp>
      <p:graphicFrame>
        <p:nvGraphicFramePr>
          <p:cNvPr id="39950" name="Object 14"/>
          <p:cNvGraphicFramePr>
            <a:graphicFrameLocks noChangeAspect="1"/>
          </p:cNvGraphicFramePr>
          <p:nvPr/>
        </p:nvGraphicFramePr>
        <p:xfrm>
          <a:off x="3429000" y="2743200"/>
          <a:ext cx="1400175" cy="1238250"/>
        </p:xfrm>
        <a:graphic>
          <a:graphicData uri="http://schemas.openxmlformats.org/presentationml/2006/ole">
            <mc:AlternateContent xmlns:mc="http://schemas.openxmlformats.org/markup-compatibility/2006">
              <mc:Choice xmlns:v="urn:schemas-microsoft-com:vml" Requires="v">
                <p:oleObj spid="_x0000_s21519" name="Bitmap Image" r:id="rId14" imgW="1400000" imgH="1238423" progId="PBrush">
                  <p:embed/>
                </p:oleObj>
              </mc:Choice>
              <mc:Fallback>
                <p:oleObj name="Bitmap Image" r:id="rId14" imgW="1400000" imgH="1238423" progId="PBrush">
                  <p:embed/>
                  <p:pic>
                    <p:nvPicPr>
                      <p:cNvPr id="0" name="Object 14"/>
                      <p:cNvPicPr>
                        <a:picLocks noChangeAspect="1" noChangeArrowheads="1"/>
                      </p:cNvPicPr>
                      <p:nvPr/>
                    </p:nvPicPr>
                    <p:blipFill>
                      <a:blip r:embed="rId15">
                        <a:clrChange>
                          <a:clrFrom>
                            <a:srgbClr val="000080"/>
                          </a:clrFrom>
                          <a:clrTo>
                            <a:srgbClr val="000080">
                              <a:alpha val="0"/>
                            </a:srgbClr>
                          </a:clrTo>
                        </a:clrChange>
                        <a:extLst>
                          <a:ext uri="{28A0092B-C50C-407E-A947-70E740481C1C}">
                            <a14:useLocalDpi xmlns:a14="http://schemas.microsoft.com/office/drawing/2010/main" val="0"/>
                          </a:ext>
                        </a:extLst>
                      </a:blip>
                      <a:srcRect/>
                      <a:stretch>
                        <a:fillRect/>
                      </a:stretch>
                    </p:blipFill>
                    <p:spPr bwMode="auto">
                      <a:xfrm>
                        <a:off x="3429000" y="2743200"/>
                        <a:ext cx="14001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51" name="Text Box 15"/>
          <p:cNvSpPr txBox="1">
            <a:spLocks noChangeArrowheads="1"/>
          </p:cNvSpPr>
          <p:nvPr/>
        </p:nvSpPr>
        <p:spPr bwMode="auto">
          <a:xfrm>
            <a:off x="1828800" y="3429000"/>
            <a:ext cx="1866900" cy="641350"/>
          </a:xfrm>
          <a:prstGeom prst="rect">
            <a:avLst/>
          </a:prstGeom>
          <a:noFill/>
          <a:ln w="9525">
            <a:noFill/>
            <a:miter lim="800000"/>
            <a:headEnd/>
            <a:tailEnd/>
          </a:ln>
        </p:spPr>
        <p:txBody>
          <a:bodyPr wrap="none">
            <a:spAutoFit/>
          </a:bodyPr>
          <a:lstStyle/>
          <a:p>
            <a:r>
              <a:rPr lang="en-US" i="1">
                <a:latin typeface="Times New Roman" pitchFamily="18" charset="0"/>
              </a:rPr>
              <a:t>Preclinical testing</a:t>
            </a:r>
          </a:p>
          <a:p>
            <a:r>
              <a:rPr lang="en-US" i="1">
                <a:latin typeface="Times New Roman" pitchFamily="18" charset="0"/>
              </a:rPr>
              <a:t>(1-3 years)</a:t>
            </a:r>
          </a:p>
        </p:txBody>
      </p:sp>
      <p:sp>
        <p:nvSpPr>
          <p:cNvPr id="39952" name="Text Box 16"/>
          <p:cNvSpPr txBox="1">
            <a:spLocks noChangeArrowheads="1"/>
          </p:cNvSpPr>
          <p:nvPr/>
        </p:nvSpPr>
        <p:spPr bwMode="auto">
          <a:xfrm>
            <a:off x="3810000" y="4724400"/>
            <a:ext cx="1339850" cy="366713"/>
          </a:xfrm>
          <a:prstGeom prst="rect">
            <a:avLst/>
          </a:prstGeom>
          <a:noFill/>
          <a:ln w="9525">
            <a:noFill/>
            <a:miter lim="800000"/>
            <a:headEnd/>
            <a:tailEnd/>
          </a:ln>
        </p:spPr>
        <p:txBody>
          <a:bodyPr wrap="none">
            <a:spAutoFit/>
          </a:bodyPr>
          <a:lstStyle/>
          <a:p>
            <a:r>
              <a:rPr lang="en-US" i="1">
                <a:latin typeface="Times New Roman" pitchFamily="18" charset="0"/>
              </a:rPr>
              <a:t>Formulation</a:t>
            </a:r>
          </a:p>
        </p:txBody>
      </p:sp>
      <p:sp>
        <p:nvSpPr>
          <p:cNvPr id="39953" name="Text Box 17"/>
          <p:cNvSpPr txBox="1">
            <a:spLocks noChangeArrowheads="1"/>
          </p:cNvSpPr>
          <p:nvPr/>
        </p:nvSpPr>
        <p:spPr bwMode="auto">
          <a:xfrm>
            <a:off x="5791200" y="3657600"/>
            <a:ext cx="2743200" cy="641350"/>
          </a:xfrm>
          <a:prstGeom prst="rect">
            <a:avLst/>
          </a:prstGeom>
          <a:noFill/>
          <a:ln w="9525">
            <a:noFill/>
            <a:miter lim="800000"/>
            <a:headEnd/>
            <a:tailEnd/>
          </a:ln>
        </p:spPr>
        <p:txBody>
          <a:bodyPr>
            <a:spAutoFit/>
          </a:bodyPr>
          <a:lstStyle/>
          <a:p>
            <a:pPr algn="r"/>
            <a:r>
              <a:rPr lang="en-US" i="1">
                <a:latin typeface="Times New Roman" pitchFamily="18" charset="0"/>
              </a:rPr>
              <a:t>Human clinical trials</a:t>
            </a:r>
          </a:p>
          <a:p>
            <a:pPr algn="r"/>
            <a:r>
              <a:rPr lang="en-US" i="1">
                <a:latin typeface="Times New Roman" pitchFamily="18" charset="0"/>
              </a:rPr>
              <a:t>(2-10 years)</a:t>
            </a:r>
          </a:p>
        </p:txBody>
      </p:sp>
      <p:sp>
        <p:nvSpPr>
          <p:cNvPr id="39954" name="Text Box 18"/>
          <p:cNvSpPr txBox="1">
            <a:spLocks noChangeArrowheads="1"/>
          </p:cNvSpPr>
          <p:nvPr/>
        </p:nvSpPr>
        <p:spPr bwMode="auto">
          <a:xfrm>
            <a:off x="4953000" y="2514600"/>
            <a:ext cx="984250" cy="366713"/>
          </a:xfrm>
          <a:prstGeom prst="rect">
            <a:avLst/>
          </a:prstGeom>
          <a:noFill/>
          <a:ln w="9525">
            <a:noFill/>
            <a:miter lim="800000"/>
            <a:headEnd/>
            <a:tailEnd/>
          </a:ln>
        </p:spPr>
        <p:txBody>
          <a:bodyPr wrap="none">
            <a:spAutoFit/>
          </a:bodyPr>
          <a:lstStyle/>
          <a:p>
            <a:r>
              <a:rPr lang="en-US" i="1">
                <a:latin typeface="Times New Roman" pitchFamily="18" charset="0"/>
              </a:rPr>
              <a:t>Scale-up</a:t>
            </a:r>
          </a:p>
        </p:txBody>
      </p:sp>
      <p:sp>
        <p:nvSpPr>
          <p:cNvPr id="39955" name="Text Box 19"/>
          <p:cNvSpPr txBox="1">
            <a:spLocks noChangeArrowheads="1"/>
          </p:cNvSpPr>
          <p:nvPr/>
        </p:nvSpPr>
        <p:spPr bwMode="auto">
          <a:xfrm>
            <a:off x="6858000" y="5791200"/>
            <a:ext cx="1511300" cy="641350"/>
          </a:xfrm>
          <a:prstGeom prst="rect">
            <a:avLst/>
          </a:prstGeom>
          <a:noFill/>
          <a:ln w="9525">
            <a:noFill/>
            <a:miter lim="800000"/>
            <a:headEnd/>
            <a:tailEnd/>
          </a:ln>
        </p:spPr>
        <p:txBody>
          <a:bodyPr wrap="none">
            <a:spAutoFit/>
          </a:bodyPr>
          <a:lstStyle/>
          <a:p>
            <a:pPr algn="r"/>
            <a:r>
              <a:rPr lang="en-US" i="1">
                <a:latin typeface="Times New Roman" pitchFamily="18" charset="0"/>
              </a:rPr>
              <a:t>FDA approval</a:t>
            </a:r>
          </a:p>
          <a:p>
            <a:pPr algn="r"/>
            <a:r>
              <a:rPr lang="en-US" i="1">
                <a:latin typeface="Times New Roman" pitchFamily="18" charset="0"/>
              </a:rPr>
              <a:t>(2-3 years)</a:t>
            </a:r>
          </a:p>
        </p:txBody>
      </p:sp>
      <p:sp>
        <p:nvSpPr>
          <p:cNvPr id="39956" name="Text Box 20"/>
          <p:cNvSpPr txBox="1">
            <a:spLocks noChangeArrowheads="1"/>
          </p:cNvSpPr>
          <p:nvPr/>
        </p:nvSpPr>
        <p:spPr bwMode="auto">
          <a:xfrm rot="-3434167">
            <a:off x="4952206" y="3963194"/>
            <a:ext cx="1184275" cy="376238"/>
          </a:xfrm>
          <a:prstGeom prst="rect">
            <a:avLst/>
          </a:prstGeom>
          <a:solidFill>
            <a:srgbClr val="C0C0C0"/>
          </a:solidFill>
          <a:ln w="9525">
            <a:solidFill>
              <a:schemeClr val="tx1"/>
            </a:solidFill>
            <a:miter lim="800000"/>
            <a:headEnd/>
            <a:tailEnd/>
          </a:ln>
        </p:spPr>
        <p:txBody>
          <a:bodyPr>
            <a:spAutoFit/>
          </a:bodyPr>
          <a:lstStyle/>
          <a:p>
            <a:r>
              <a:rPr lang="en-US" b="1" i="1">
                <a:latin typeface="Arial Black" pitchFamily="34" charset="0"/>
              </a:rPr>
              <a:t>File IND</a:t>
            </a:r>
          </a:p>
        </p:txBody>
      </p:sp>
      <p:sp>
        <p:nvSpPr>
          <p:cNvPr id="39957" name="Text Box 21"/>
          <p:cNvSpPr txBox="1">
            <a:spLocks noChangeArrowheads="1"/>
          </p:cNvSpPr>
          <p:nvPr/>
        </p:nvSpPr>
        <p:spPr bwMode="auto">
          <a:xfrm rot="-3330963">
            <a:off x="6857206" y="5029994"/>
            <a:ext cx="1273175" cy="376238"/>
          </a:xfrm>
          <a:prstGeom prst="rect">
            <a:avLst/>
          </a:prstGeom>
          <a:solidFill>
            <a:srgbClr val="C0C0C0"/>
          </a:solidFill>
          <a:ln w="9525">
            <a:solidFill>
              <a:schemeClr val="tx1"/>
            </a:solidFill>
            <a:miter lim="800000"/>
            <a:headEnd/>
            <a:tailEnd/>
          </a:ln>
        </p:spPr>
        <p:txBody>
          <a:bodyPr wrap="none">
            <a:spAutoFit/>
          </a:bodyPr>
          <a:lstStyle/>
          <a:p>
            <a:r>
              <a:rPr lang="en-US" b="1" i="1">
                <a:latin typeface="Arial Black" pitchFamily="34" charset="0"/>
              </a:rPr>
              <a:t>File NDA</a:t>
            </a:r>
          </a:p>
        </p:txBody>
      </p:sp>
      <p:sp>
        <p:nvSpPr>
          <p:cNvPr id="39958" name="Text Box 22"/>
          <p:cNvSpPr txBox="1">
            <a:spLocks noChangeArrowheads="1"/>
          </p:cNvSpPr>
          <p:nvPr/>
        </p:nvSpPr>
        <p:spPr bwMode="auto">
          <a:xfrm>
            <a:off x="5486400" y="914400"/>
            <a:ext cx="2305050" cy="915988"/>
          </a:xfrm>
          <a:prstGeom prst="rect">
            <a:avLst/>
          </a:prstGeom>
          <a:noFill/>
          <a:ln w="9525">
            <a:noFill/>
            <a:miter lim="800000"/>
            <a:headEnd/>
            <a:tailEnd/>
          </a:ln>
        </p:spPr>
        <p:txBody>
          <a:bodyPr wrap="none">
            <a:spAutoFit/>
          </a:bodyPr>
          <a:lstStyle/>
          <a:p>
            <a:pPr eaLnBrk="1" hangingPunct="1"/>
            <a:r>
              <a:rPr lang="en-US" b="1">
                <a:solidFill>
                  <a:srgbClr val="FF0000"/>
                </a:solidFill>
              </a:rPr>
              <a:t>Drug Design</a:t>
            </a:r>
          </a:p>
          <a:p>
            <a:pPr eaLnBrk="1" hangingPunct="1">
              <a:buFontTx/>
              <a:buChar char="-"/>
            </a:pPr>
            <a:r>
              <a:rPr lang="en-US">
                <a:solidFill>
                  <a:srgbClr val="FF0000"/>
                </a:solidFill>
              </a:rPr>
              <a:t> Molecular Modeling</a:t>
            </a:r>
          </a:p>
          <a:p>
            <a:pPr eaLnBrk="1" hangingPunct="1">
              <a:buFontTx/>
              <a:buChar char="-"/>
            </a:pPr>
            <a:r>
              <a:rPr lang="en-US">
                <a:solidFill>
                  <a:srgbClr val="FF0000"/>
                </a:solidFill>
              </a:rPr>
              <a:t> Virtual Screening</a:t>
            </a:r>
          </a:p>
        </p:txBody>
      </p:sp>
      <p:sp>
        <p:nvSpPr>
          <p:cNvPr id="39959" name="Line 23"/>
          <p:cNvSpPr>
            <a:spLocks noChangeShapeType="1"/>
          </p:cNvSpPr>
          <p:nvPr/>
        </p:nvSpPr>
        <p:spPr bwMode="auto">
          <a:xfrm flipV="1">
            <a:off x="4038600" y="1143000"/>
            <a:ext cx="1447800" cy="533400"/>
          </a:xfrm>
          <a:prstGeom prst="line">
            <a:avLst/>
          </a:prstGeom>
          <a:noFill/>
          <a:ln w="9525">
            <a:solidFill>
              <a:srgbClr val="FF0000"/>
            </a:solidFill>
            <a:round/>
            <a:headEnd type="stealth" w="med" len="med"/>
            <a:tailEnd/>
          </a:ln>
        </p:spPr>
        <p:txBody>
          <a:bodyPr/>
          <a:lstStyle/>
          <a:p>
            <a:endParaRPr lang="en-US"/>
          </a:p>
        </p:txBody>
      </p:sp>
      <p:graphicFrame>
        <p:nvGraphicFramePr>
          <p:cNvPr id="5126" name="Object 24"/>
          <p:cNvGraphicFramePr>
            <a:graphicFrameLocks noChangeAspect="1"/>
          </p:cNvGraphicFramePr>
          <p:nvPr/>
        </p:nvGraphicFramePr>
        <p:xfrm>
          <a:off x="7620000" y="6537325"/>
          <a:ext cx="1303338" cy="320675"/>
        </p:xfrm>
        <a:graphic>
          <a:graphicData uri="http://schemas.openxmlformats.org/presentationml/2006/ole">
            <mc:AlternateContent xmlns:mc="http://schemas.openxmlformats.org/markup-compatibility/2006">
              <mc:Choice xmlns:v="urn:schemas-microsoft-com:vml" Requires="v">
                <p:oleObj spid="_x0000_s21520" r:id="rId16" imgW="1303133" imgH="320068" progId="">
                  <p:embed/>
                </p:oleObj>
              </mc:Choice>
              <mc:Fallback>
                <p:oleObj r:id="rId16" imgW="1303133" imgH="320068" progId="">
                  <p:embed/>
                  <p:pic>
                    <p:nvPicPr>
                      <p:cNvPr id="0" name="Object 24"/>
                      <p:cNvPicPr>
                        <a:picLocks noChangeAspect="1" noChangeArrowheads="1"/>
                      </p:cNvPicPr>
                      <p:nvPr/>
                    </p:nvPicPr>
                    <p:blipFill>
                      <a:blip r:embed="rId17">
                        <a:lum contrast="-42000"/>
                        <a:extLst>
                          <a:ext uri="{28A0092B-C50C-407E-A947-70E740481C1C}">
                            <a14:useLocalDpi xmlns:a14="http://schemas.microsoft.com/office/drawing/2010/main" val="0"/>
                          </a:ext>
                        </a:extLst>
                      </a:blip>
                      <a:srcRect/>
                      <a:stretch>
                        <a:fillRect/>
                      </a:stretch>
                    </p:blipFill>
                    <p:spPr bwMode="auto">
                      <a:xfrm>
                        <a:off x="7620000" y="6537325"/>
                        <a:ext cx="1303338" cy="320675"/>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39947"/>
                                        </p:tgtEl>
                                        <p:attrNameLst>
                                          <p:attrName>style.visibility</p:attrName>
                                        </p:attrNameLst>
                                      </p:cBhvr>
                                      <p:to>
                                        <p:strVal val="visible"/>
                                      </p:to>
                                    </p:set>
                                    <p:anim calcmode="lin" valueType="num">
                                      <p:cBhvr additive="base">
                                        <p:cTn id="9" dur="500" fill="hold"/>
                                        <p:tgtEl>
                                          <p:spTgt spid="39947"/>
                                        </p:tgtEl>
                                        <p:attrNameLst>
                                          <p:attrName>ppt_x</p:attrName>
                                        </p:attrNameLst>
                                      </p:cBhvr>
                                      <p:tavLst>
                                        <p:tav tm="0">
                                          <p:val>
                                            <p:strVal val="1+#ppt_w/2"/>
                                          </p:val>
                                        </p:tav>
                                        <p:tav tm="100000">
                                          <p:val>
                                            <p:strVal val="#ppt_x"/>
                                          </p:val>
                                        </p:tav>
                                      </p:tavLst>
                                    </p:anim>
                                    <p:anim calcmode="lin" valueType="num">
                                      <p:cBhvr additive="base">
                                        <p:cTn id="10" dur="500" fill="hold"/>
                                        <p:tgtEl>
                                          <p:spTgt spid="39947"/>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3"/>
                                        </p:tgtEl>
                                        <p:attrNameLst>
                                          <p:attrName>style.visibility</p:attrName>
                                        </p:attrNameLst>
                                      </p:cBhvr>
                                      <p:to>
                                        <p:strVal val="visible"/>
                                      </p:to>
                                    </p:set>
                                  </p:childTnLst>
                                </p:cTn>
                              </p:par>
                              <p:par>
                                <p:cTn id="15" presetID="2" presetClass="entr" presetSubtype="8" fill="hold" grpId="0" nodeType="withEffect">
                                  <p:stCondLst>
                                    <p:cond delay="0"/>
                                  </p:stCondLst>
                                  <p:childTnLst>
                                    <p:set>
                                      <p:cBhvr>
                                        <p:cTn id="16" dur="1" fill="hold">
                                          <p:stCondLst>
                                            <p:cond delay="0"/>
                                          </p:stCondLst>
                                        </p:cTn>
                                        <p:tgtEl>
                                          <p:spTgt spid="39948"/>
                                        </p:tgtEl>
                                        <p:attrNameLst>
                                          <p:attrName>style.visibility</p:attrName>
                                        </p:attrNameLst>
                                      </p:cBhvr>
                                      <p:to>
                                        <p:strVal val="visible"/>
                                      </p:to>
                                    </p:set>
                                    <p:anim calcmode="lin" valueType="num">
                                      <p:cBhvr additive="base">
                                        <p:cTn id="17" dur="500" fill="hold"/>
                                        <p:tgtEl>
                                          <p:spTgt spid="39948"/>
                                        </p:tgtEl>
                                        <p:attrNameLst>
                                          <p:attrName>ppt_x</p:attrName>
                                        </p:attrNameLst>
                                      </p:cBhvr>
                                      <p:tavLst>
                                        <p:tav tm="0">
                                          <p:val>
                                            <p:strVal val="0-#ppt_w/2"/>
                                          </p:val>
                                        </p:tav>
                                        <p:tav tm="100000">
                                          <p:val>
                                            <p:strVal val="#ppt_x"/>
                                          </p:val>
                                        </p:tav>
                                      </p:tavLst>
                                    </p:anim>
                                    <p:anim calcmode="lin" valueType="num">
                                      <p:cBhvr additive="base">
                                        <p:cTn id="18" dur="500" fill="hold"/>
                                        <p:tgtEl>
                                          <p:spTgt spid="3994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44"/>
                                        </p:tgtEl>
                                        <p:attrNameLst>
                                          <p:attrName>style.visibility</p:attrName>
                                        </p:attrNameLst>
                                      </p:cBhvr>
                                      <p:to>
                                        <p:strVal val="visible"/>
                                      </p:to>
                                    </p:set>
                                  </p:childTnLst>
                                </p:cTn>
                              </p:par>
                              <p:par>
                                <p:cTn id="23" presetID="2" presetClass="entr" presetSubtype="2" fill="hold" grpId="0" nodeType="withEffect">
                                  <p:stCondLst>
                                    <p:cond delay="0"/>
                                  </p:stCondLst>
                                  <p:childTnLst>
                                    <p:set>
                                      <p:cBhvr>
                                        <p:cTn id="24" dur="1" fill="hold">
                                          <p:stCondLst>
                                            <p:cond delay="0"/>
                                          </p:stCondLst>
                                        </p:cTn>
                                        <p:tgtEl>
                                          <p:spTgt spid="39949"/>
                                        </p:tgtEl>
                                        <p:attrNameLst>
                                          <p:attrName>style.visibility</p:attrName>
                                        </p:attrNameLst>
                                      </p:cBhvr>
                                      <p:to>
                                        <p:strVal val="visible"/>
                                      </p:to>
                                    </p:set>
                                    <p:anim calcmode="lin" valueType="num">
                                      <p:cBhvr additive="base">
                                        <p:cTn id="25" dur="500" fill="hold"/>
                                        <p:tgtEl>
                                          <p:spTgt spid="39949"/>
                                        </p:tgtEl>
                                        <p:attrNameLst>
                                          <p:attrName>ppt_x</p:attrName>
                                        </p:attrNameLst>
                                      </p:cBhvr>
                                      <p:tavLst>
                                        <p:tav tm="0">
                                          <p:val>
                                            <p:strVal val="1+#ppt_w/2"/>
                                          </p:val>
                                        </p:tav>
                                        <p:tav tm="100000">
                                          <p:val>
                                            <p:strVal val="#ppt_x"/>
                                          </p:val>
                                        </p:tav>
                                      </p:tavLst>
                                    </p:anim>
                                    <p:anim calcmode="lin" valueType="num">
                                      <p:cBhvr additive="base">
                                        <p:cTn id="26" dur="500" fill="hold"/>
                                        <p:tgtEl>
                                          <p:spTgt spid="3994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950"/>
                                        </p:tgtEl>
                                        <p:attrNameLst>
                                          <p:attrName>style.visibility</p:attrName>
                                        </p:attrNameLst>
                                      </p:cBhvr>
                                      <p:to>
                                        <p:strVal val="visible"/>
                                      </p:to>
                                    </p:set>
                                  </p:childTnLst>
                                </p:cTn>
                              </p:par>
                              <p:par>
                                <p:cTn id="31" presetID="2" presetClass="entr" presetSubtype="8" fill="hold" grpId="0" nodeType="withEffect">
                                  <p:stCondLst>
                                    <p:cond delay="0"/>
                                  </p:stCondLst>
                                  <p:childTnLst>
                                    <p:set>
                                      <p:cBhvr>
                                        <p:cTn id="32" dur="1" fill="hold">
                                          <p:stCondLst>
                                            <p:cond delay="0"/>
                                          </p:stCondLst>
                                        </p:cTn>
                                        <p:tgtEl>
                                          <p:spTgt spid="39951"/>
                                        </p:tgtEl>
                                        <p:attrNameLst>
                                          <p:attrName>style.visibility</p:attrName>
                                        </p:attrNameLst>
                                      </p:cBhvr>
                                      <p:to>
                                        <p:strVal val="visible"/>
                                      </p:to>
                                    </p:set>
                                    <p:anim calcmode="lin" valueType="num">
                                      <p:cBhvr additive="base">
                                        <p:cTn id="33" dur="500" fill="hold"/>
                                        <p:tgtEl>
                                          <p:spTgt spid="39951"/>
                                        </p:tgtEl>
                                        <p:attrNameLst>
                                          <p:attrName>ppt_x</p:attrName>
                                        </p:attrNameLst>
                                      </p:cBhvr>
                                      <p:tavLst>
                                        <p:tav tm="0">
                                          <p:val>
                                            <p:strVal val="0-#ppt_w/2"/>
                                          </p:val>
                                        </p:tav>
                                        <p:tav tm="100000">
                                          <p:val>
                                            <p:strVal val="#ppt_x"/>
                                          </p:val>
                                        </p:tav>
                                      </p:tavLst>
                                    </p:anim>
                                    <p:anim calcmode="lin" valueType="num">
                                      <p:cBhvr additive="base">
                                        <p:cTn id="34" dur="500" fill="hold"/>
                                        <p:tgtEl>
                                          <p:spTgt spid="39951"/>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39940"/>
                                        </p:tgtEl>
                                        <p:attrNameLst>
                                          <p:attrName>style.visibility</p:attrName>
                                        </p:attrNameLst>
                                      </p:cBhvr>
                                      <p:to>
                                        <p:strVal val="visible"/>
                                      </p:to>
                                    </p:set>
                                    <p:anim calcmode="lin" valueType="num">
                                      <p:cBhvr additive="base">
                                        <p:cTn id="39" dur="500" fill="hold"/>
                                        <p:tgtEl>
                                          <p:spTgt spid="39940"/>
                                        </p:tgtEl>
                                        <p:attrNameLst>
                                          <p:attrName>ppt_x</p:attrName>
                                        </p:attrNameLst>
                                      </p:cBhvr>
                                      <p:tavLst>
                                        <p:tav tm="0">
                                          <p:val>
                                            <p:strVal val="0-#ppt_w/2"/>
                                          </p:val>
                                        </p:tav>
                                        <p:tav tm="100000">
                                          <p:val>
                                            <p:strVal val="#ppt_x"/>
                                          </p:val>
                                        </p:tav>
                                      </p:tavLst>
                                    </p:anim>
                                    <p:anim calcmode="lin" valueType="num">
                                      <p:cBhvr additive="base">
                                        <p:cTn id="40" dur="500" fill="hold"/>
                                        <p:tgtEl>
                                          <p:spTgt spid="3994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952"/>
                                        </p:tgtEl>
                                        <p:attrNameLst>
                                          <p:attrName>style.visibility</p:attrName>
                                        </p:attrNameLst>
                                      </p:cBhvr>
                                      <p:to>
                                        <p:strVal val="visible"/>
                                      </p:to>
                                    </p:set>
                                    <p:anim calcmode="lin" valueType="num">
                                      <p:cBhvr additive="base">
                                        <p:cTn id="43" dur="500" fill="hold"/>
                                        <p:tgtEl>
                                          <p:spTgt spid="39952"/>
                                        </p:tgtEl>
                                        <p:attrNameLst>
                                          <p:attrName>ppt_x</p:attrName>
                                        </p:attrNameLst>
                                      </p:cBhvr>
                                      <p:tavLst>
                                        <p:tav tm="0">
                                          <p:val>
                                            <p:strVal val="0-#ppt_w/2"/>
                                          </p:val>
                                        </p:tav>
                                        <p:tav tm="100000">
                                          <p:val>
                                            <p:strVal val="#ppt_x"/>
                                          </p:val>
                                        </p:tav>
                                      </p:tavLst>
                                    </p:anim>
                                    <p:anim calcmode="lin" valueType="num">
                                      <p:cBhvr additive="base">
                                        <p:cTn id="44" dur="500" fill="hold"/>
                                        <p:tgtEl>
                                          <p:spTgt spid="3995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9941"/>
                                        </p:tgtEl>
                                        <p:attrNameLst>
                                          <p:attrName>style.visibility</p:attrName>
                                        </p:attrNameLst>
                                      </p:cBhvr>
                                      <p:to>
                                        <p:strVal val="visible"/>
                                      </p:to>
                                    </p:set>
                                    <p:anim calcmode="lin" valueType="num">
                                      <p:cBhvr additive="base">
                                        <p:cTn id="47" dur="500" fill="hold"/>
                                        <p:tgtEl>
                                          <p:spTgt spid="39941"/>
                                        </p:tgtEl>
                                        <p:attrNameLst>
                                          <p:attrName>ppt_x</p:attrName>
                                        </p:attrNameLst>
                                      </p:cBhvr>
                                      <p:tavLst>
                                        <p:tav tm="0">
                                          <p:val>
                                            <p:strVal val="1+#ppt_w/2"/>
                                          </p:val>
                                        </p:tav>
                                        <p:tav tm="100000">
                                          <p:val>
                                            <p:strVal val="#ppt_x"/>
                                          </p:val>
                                        </p:tav>
                                      </p:tavLst>
                                    </p:anim>
                                    <p:anim calcmode="lin" valueType="num">
                                      <p:cBhvr additive="base">
                                        <p:cTn id="48" dur="500" fill="hold"/>
                                        <p:tgtEl>
                                          <p:spTgt spid="3994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9954"/>
                                        </p:tgtEl>
                                        <p:attrNameLst>
                                          <p:attrName>style.visibility</p:attrName>
                                        </p:attrNameLst>
                                      </p:cBhvr>
                                      <p:to>
                                        <p:strVal val="visible"/>
                                      </p:to>
                                    </p:set>
                                    <p:anim calcmode="lin" valueType="num">
                                      <p:cBhvr additive="base">
                                        <p:cTn id="51" dur="500" fill="hold"/>
                                        <p:tgtEl>
                                          <p:spTgt spid="39954"/>
                                        </p:tgtEl>
                                        <p:attrNameLst>
                                          <p:attrName>ppt_x</p:attrName>
                                        </p:attrNameLst>
                                      </p:cBhvr>
                                      <p:tavLst>
                                        <p:tav tm="0">
                                          <p:val>
                                            <p:strVal val="1+#ppt_w/2"/>
                                          </p:val>
                                        </p:tav>
                                        <p:tav tm="100000">
                                          <p:val>
                                            <p:strVal val="#ppt_x"/>
                                          </p:val>
                                        </p:tav>
                                      </p:tavLst>
                                    </p:anim>
                                    <p:anim calcmode="lin" valueType="num">
                                      <p:cBhvr additive="base">
                                        <p:cTn id="52" dur="500" fill="hold"/>
                                        <p:tgtEl>
                                          <p:spTgt spid="39954"/>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39956"/>
                                        </p:tgtEl>
                                        <p:attrNameLst>
                                          <p:attrName>style.visibility</p:attrName>
                                        </p:attrNameLst>
                                      </p:cBhvr>
                                      <p:to>
                                        <p:strVal val="visible"/>
                                      </p:to>
                                    </p:set>
                                    <p:animEffect transition="in" filter="wipe(down)">
                                      <p:cBhvr>
                                        <p:cTn id="57" dur="580">
                                          <p:stCondLst>
                                            <p:cond delay="0"/>
                                          </p:stCondLst>
                                        </p:cTn>
                                        <p:tgtEl>
                                          <p:spTgt spid="39956"/>
                                        </p:tgtEl>
                                      </p:cBhvr>
                                    </p:animEffect>
                                    <p:anim calcmode="lin" valueType="num">
                                      <p:cBhvr>
                                        <p:cTn id="58" dur="1822" tmFilter="0,0; 0.14,0.36; 0.43,0.73; 0.71,0.91; 1.0,1.0">
                                          <p:stCondLst>
                                            <p:cond delay="0"/>
                                          </p:stCondLst>
                                        </p:cTn>
                                        <p:tgtEl>
                                          <p:spTgt spid="3995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995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995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995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9956"/>
                                        </p:tgtEl>
                                        <p:attrNameLst>
                                          <p:attrName>ppt_y</p:attrName>
                                        </p:attrNameLst>
                                      </p:cBhvr>
                                      <p:tavLst>
                                        <p:tav tm="0" fmla="#ppt_y-sin(pi*$)/81">
                                          <p:val>
                                            <p:fltVal val="0"/>
                                          </p:val>
                                        </p:tav>
                                        <p:tav tm="100000">
                                          <p:val>
                                            <p:fltVal val="1"/>
                                          </p:val>
                                        </p:tav>
                                      </p:tavLst>
                                    </p:anim>
                                    <p:animScale>
                                      <p:cBhvr>
                                        <p:cTn id="63" dur="26">
                                          <p:stCondLst>
                                            <p:cond delay="650"/>
                                          </p:stCondLst>
                                        </p:cTn>
                                        <p:tgtEl>
                                          <p:spTgt spid="39956"/>
                                        </p:tgtEl>
                                      </p:cBhvr>
                                      <p:to x="100000" y="60000"/>
                                    </p:animScale>
                                    <p:animScale>
                                      <p:cBhvr>
                                        <p:cTn id="64" dur="166" decel="50000">
                                          <p:stCondLst>
                                            <p:cond delay="676"/>
                                          </p:stCondLst>
                                        </p:cTn>
                                        <p:tgtEl>
                                          <p:spTgt spid="39956"/>
                                        </p:tgtEl>
                                      </p:cBhvr>
                                      <p:to x="100000" y="100000"/>
                                    </p:animScale>
                                    <p:animScale>
                                      <p:cBhvr>
                                        <p:cTn id="65" dur="26">
                                          <p:stCondLst>
                                            <p:cond delay="1312"/>
                                          </p:stCondLst>
                                        </p:cTn>
                                        <p:tgtEl>
                                          <p:spTgt spid="39956"/>
                                        </p:tgtEl>
                                      </p:cBhvr>
                                      <p:to x="100000" y="80000"/>
                                    </p:animScale>
                                    <p:animScale>
                                      <p:cBhvr>
                                        <p:cTn id="66" dur="166" decel="50000">
                                          <p:stCondLst>
                                            <p:cond delay="1338"/>
                                          </p:stCondLst>
                                        </p:cTn>
                                        <p:tgtEl>
                                          <p:spTgt spid="39956"/>
                                        </p:tgtEl>
                                      </p:cBhvr>
                                      <p:to x="100000" y="100000"/>
                                    </p:animScale>
                                    <p:animScale>
                                      <p:cBhvr>
                                        <p:cTn id="67" dur="26">
                                          <p:stCondLst>
                                            <p:cond delay="1642"/>
                                          </p:stCondLst>
                                        </p:cTn>
                                        <p:tgtEl>
                                          <p:spTgt spid="39956"/>
                                        </p:tgtEl>
                                      </p:cBhvr>
                                      <p:to x="100000" y="90000"/>
                                    </p:animScale>
                                    <p:animScale>
                                      <p:cBhvr>
                                        <p:cTn id="68" dur="166" decel="50000">
                                          <p:stCondLst>
                                            <p:cond delay="1668"/>
                                          </p:stCondLst>
                                        </p:cTn>
                                        <p:tgtEl>
                                          <p:spTgt spid="39956"/>
                                        </p:tgtEl>
                                      </p:cBhvr>
                                      <p:to x="100000" y="100000"/>
                                    </p:animScale>
                                    <p:animScale>
                                      <p:cBhvr>
                                        <p:cTn id="69" dur="26">
                                          <p:stCondLst>
                                            <p:cond delay="1808"/>
                                          </p:stCondLst>
                                        </p:cTn>
                                        <p:tgtEl>
                                          <p:spTgt spid="39956"/>
                                        </p:tgtEl>
                                      </p:cBhvr>
                                      <p:to x="100000" y="95000"/>
                                    </p:animScale>
                                    <p:animScale>
                                      <p:cBhvr>
                                        <p:cTn id="70" dur="166" decel="50000">
                                          <p:stCondLst>
                                            <p:cond delay="1834"/>
                                          </p:stCondLst>
                                        </p:cTn>
                                        <p:tgtEl>
                                          <p:spTgt spid="39956"/>
                                        </p:tgtEl>
                                      </p:cBhvr>
                                      <p:to x="100000" y="100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9945"/>
                                        </p:tgtEl>
                                        <p:attrNameLst>
                                          <p:attrName>style.visibility</p:attrName>
                                        </p:attrNameLst>
                                      </p:cBhvr>
                                      <p:to>
                                        <p:strVal val="visible"/>
                                      </p:to>
                                    </p:set>
                                  </p:childTnLst>
                                </p:cTn>
                              </p:par>
                              <p:par>
                                <p:cTn id="75" presetID="2" presetClass="entr" presetSubtype="2" fill="hold" grpId="0" nodeType="withEffect">
                                  <p:stCondLst>
                                    <p:cond delay="0"/>
                                  </p:stCondLst>
                                  <p:childTnLst>
                                    <p:set>
                                      <p:cBhvr>
                                        <p:cTn id="76" dur="1" fill="hold">
                                          <p:stCondLst>
                                            <p:cond delay="0"/>
                                          </p:stCondLst>
                                        </p:cTn>
                                        <p:tgtEl>
                                          <p:spTgt spid="39953"/>
                                        </p:tgtEl>
                                        <p:attrNameLst>
                                          <p:attrName>style.visibility</p:attrName>
                                        </p:attrNameLst>
                                      </p:cBhvr>
                                      <p:to>
                                        <p:strVal val="visible"/>
                                      </p:to>
                                    </p:set>
                                    <p:anim calcmode="lin" valueType="num">
                                      <p:cBhvr additive="base">
                                        <p:cTn id="77" dur="500" fill="hold"/>
                                        <p:tgtEl>
                                          <p:spTgt spid="39953"/>
                                        </p:tgtEl>
                                        <p:attrNameLst>
                                          <p:attrName>ppt_x</p:attrName>
                                        </p:attrNameLst>
                                      </p:cBhvr>
                                      <p:tavLst>
                                        <p:tav tm="0">
                                          <p:val>
                                            <p:strVal val="1+#ppt_w/2"/>
                                          </p:val>
                                        </p:tav>
                                        <p:tav tm="100000">
                                          <p:val>
                                            <p:strVal val="#ppt_x"/>
                                          </p:val>
                                        </p:tav>
                                      </p:tavLst>
                                    </p:anim>
                                    <p:anim calcmode="lin" valueType="num">
                                      <p:cBhvr additive="base">
                                        <p:cTn id="78" dur="500" fill="hold"/>
                                        <p:tgtEl>
                                          <p:spTgt spid="39953"/>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39957"/>
                                        </p:tgtEl>
                                        <p:attrNameLst>
                                          <p:attrName>style.visibility</p:attrName>
                                        </p:attrNameLst>
                                      </p:cBhvr>
                                      <p:to>
                                        <p:strVal val="visible"/>
                                      </p:to>
                                    </p:set>
                                    <p:animEffect transition="in" filter="wipe(down)">
                                      <p:cBhvr>
                                        <p:cTn id="83" dur="580">
                                          <p:stCondLst>
                                            <p:cond delay="0"/>
                                          </p:stCondLst>
                                        </p:cTn>
                                        <p:tgtEl>
                                          <p:spTgt spid="39957"/>
                                        </p:tgtEl>
                                      </p:cBhvr>
                                    </p:animEffect>
                                    <p:anim calcmode="lin" valueType="num">
                                      <p:cBhvr>
                                        <p:cTn id="84" dur="1822" tmFilter="0,0; 0.14,0.36; 0.43,0.73; 0.71,0.91; 1.0,1.0">
                                          <p:stCondLst>
                                            <p:cond delay="0"/>
                                          </p:stCondLst>
                                        </p:cTn>
                                        <p:tgtEl>
                                          <p:spTgt spid="39957"/>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9957"/>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9957"/>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9957"/>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9957"/>
                                        </p:tgtEl>
                                        <p:attrNameLst>
                                          <p:attrName>ppt_y</p:attrName>
                                        </p:attrNameLst>
                                      </p:cBhvr>
                                      <p:tavLst>
                                        <p:tav tm="0" fmla="#ppt_y-sin(pi*$)/81">
                                          <p:val>
                                            <p:fltVal val="0"/>
                                          </p:val>
                                        </p:tav>
                                        <p:tav tm="100000">
                                          <p:val>
                                            <p:fltVal val="1"/>
                                          </p:val>
                                        </p:tav>
                                      </p:tavLst>
                                    </p:anim>
                                    <p:animScale>
                                      <p:cBhvr>
                                        <p:cTn id="89" dur="26">
                                          <p:stCondLst>
                                            <p:cond delay="650"/>
                                          </p:stCondLst>
                                        </p:cTn>
                                        <p:tgtEl>
                                          <p:spTgt spid="39957"/>
                                        </p:tgtEl>
                                      </p:cBhvr>
                                      <p:to x="100000" y="60000"/>
                                    </p:animScale>
                                    <p:animScale>
                                      <p:cBhvr>
                                        <p:cTn id="90" dur="166" decel="50000">
                                          <p:stCondLst>
                                            <p:cond delay="676"/>
                                          </p:stCondLst>
                                        </p:cTn>
                                        <p:tgtEl>
                                          <p:spTgt spid="39957"/>
                                        </p:tgtEl>
                                      </p:cBhvr>
                                      <p:to x="100000" y="100000"/>
                                    </p:animScale>
                                    <p:animScale>
                                      <p:cBhvr>
                                        <p:cTn id="91" dur="26">
                                          <p:stCondLst>
                                            <p:cond delay="1312"/>
                                          </p:stCondLst>
                                        </p:cTn>
                                        <p:tgtEl>
                                          <p:spTgt spid="39957"/>
                                        </p:tgtEl>
                                      </p:cBhvr>
                                      <p:to x="100000" y="80000"/>
                                    </p:animScale>
                                    <p:animScale>
                                      <p:cBhvr>
                                        <p:cTn id="92" dur="166" decel="50000">
                                          <p:stCondLst>
                                            <p:cond delay="1338"/>
                                          </p:stCondLst>
                                        </p:cTn>
                                        <p:tgtEl>
                                          <p:spTgt spid="39957"/>
                                        </p:tgtEl>
                                      </p:cBhvr>
                                      <p:to x="100000" y="100000"/>
                                    </p:animScale>
                                    <p:animScale>
                                      <p:cBhvr>
                                        <p:cTn id="93" dur="26">
                                          <p:stCondLst>
                                            <p:cond delay="1642"/>
                                          </p:stCondLst>
                                        </p:cTn>
                                        <p:tgtEl>
                                          <p:spTgt spid="39957"/>
                                        </p:tgtEl>
                                      </p:cBhvr>
                                      <p:to x="100000" y="90000"/>
                                    </p:animScale>
                                    <p:animScale>
                                      <p:cBhvr>
                                        <p:cTn id="94" dur="166" decel="50000">
                                          <p:stCondLst>
                                            <p:cond delay="1668"/>
                                          </p:stCondLst>
                                        </p:cTn>
                                        <p:tgtEl>
                                          <p:spTgt spid="39957"/>
                                        </p:tgtEl>
                                      </p:cBhvr>
                                      <p:to x="100000" y="100000"/>
                                    </p:animScale>
                                    <p:animScale>
                                      <p:cBhvr>
                                        <p:cTn id="95" dur="26">
                                          <p:stCondLst>
                                            <p:cond delay="1808"/>
                                          </p:stCondLst>
                                        </p:cTn>
                                        <p:tgtEl>
                                          <p:spTgt spid="39957"/>
                                        </p:tgtEl>
                                      </p:cBhvr>
                                      <p:to x="100000" y="95000"/>
                                    </p:animScale>
                                    <p:animScale>
                                      <p:cBhvr>
                                        <p:cTn id="96" dur="166" decel="50000">
                                          <p:stCondLst>
                                            <p:cond delay="1834"/>
                                          </p:stCondLst>
                                        </p:cTn>
                                        <p:tgtEl>
                                          <p:spTgt spid="39957"/>
                                        </p:tgtEl>
                                      </p:cBhvr>
                                      <p:to x="100000" y="100000"/>
                                    </p:animScale>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39946"/>
                                        </p:tgtEl>
                                        <p:attrNameLst>
                                          <p:attrName>style.visibility</p:attrName>
                                        </p:attrNameLst>
                                      </p:cBhvr>
                                      <p:to>
                                        <p:strVal val="visible"/>
                                      </p:to>
                                    </p:set>
                                  </p:childTnLst>
                                </p:cTn>
                              </p:par>
                              <p:par>
                                <p:cTn id="101" presetID="2" presetClass="entr" presetSubtype="8" fill="hold" nodeType="withEffect">
                                  <p:stCondLst>
                                    <p:cond delay="0"/>
                                  </p:stCondLst>
                                  <p:childTnLst>
                                    <p:set>
                                      <p:cBhvr>
                                        <p:cTn id="102" dur="1" fill="hold">
                                          <p:stCondLst>
                                            <p:cond delay="0"/>
                                          </p:stCondLst>
                                        </p:cTn>
                                        <p:tgtEl>
                                          <p:spTgt spid="39955"/>
                                        </p:tgtEl>
                                        <p:attrNameLst>
                                          <p:attrName>style.visibility</p:attrName>
                                        </p:attrNameLst>
                                      </p:cBhvr>
                                      <p:to>
                                        <p:strVal val="visible"/>
                                      </p:to>
                                    </p:set>
                                    <p:anim calcmode="lin" valueType="num">
                                      <p:cBhvr additive="base">
                                        <p:cTn id="103" dur="500" fill="hold"/>
                                        <p:tgtEl>
                                          <p:spTgt spid="39955"/>
                                        </p:tgtEl>
                                        <p:attrNameLst>
                                          <p:attrName>ppt_x</p:attrName>
                                        </p:attrNameLst>
                                      </p:cBhvr>
                                      <p:tavLst>
                                        <p:tav tm="0">
                                          <p:val>
                                            <p:strVal val="0-#ppt_w/2"/>
                                          </p:val>
                                        </p:tav>
                                        <p:tav tm="100000">
                                          <p:val>
                                            <p:strVal val="#ppt_x"/>
                                          </p:val>
                                        </p:tav>
                                      </p:tavLst>
                                    </p:anim>
                                    <p:anim calcmode="lin" valueType="num">
                                      <p:cBhvr additive="base">
                                        <p:cTn id="104" dur="500" fill="hold"/>
                                        <p:tgtEl>
                                          <p:spTgt spid="39955"/>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39958"/>
                                        </p:tgtEl>
                                        <p:attrNameLst>
                                          <p:attrName>style.visibility</p:attrName>
                                        </p:attrNameLst>
                                      </p:cBhvr>
                                      <p:to>
                                        <p:strVal val="visible"/>
                                      </p:to>
                                    </p:set>
                                    <p:animEffect transition="in" filter="box(in)">
                                      <p:cBhvr>
                                        <p:cTn id="109" dur="500"/>
                                        <p:tgtEl>
                                          <p:spTgt spid="3995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9959"/>
                                        </p:tgtEl>
                                        <p:attrNameLst>
                                          <p:attrName>style.visibility</p:attrName>
                                        </p:attrNameLst>
                                      </p:cBhvr>
                                      <p:to>
                                        <p:strVal val="visible"/>
                                      </p:to>
                                    </p:set>
                                    <p:anim calcmode="lin" valueType="num">
                                      <p:cBhvr additive="base">
                                        <p:cTn id="114" dur="500" fill="hold"/>
                                        <p:tgtEl>
                                          <p:spTgt spid="39959"/>
                                        </p:tgtEl>
                                        <p:attrNameLst>
                                          <p:attrName>ppt_x</p:attrName>
                                        </p:attrNameLst>
                                      </p:cBhvr>
                                      <p:tavLst>
                                        <p:tav tm="0">
                                          <p:val>
                                            <p:strVal val="#ppt_x"/>
                                          </p:val>
                                        </p:tav>
                                        <p:tav tm="100000">
                                          <p:val>
                                            <p:strVal val="#ppt_x"/>
                                          </p:val>
                                        </p:tav>
                                      </p:tavLst>
                                    </p:anim>
                                    <p:anim calcmode="lin" valueType="num">
                                      <p:cBhvr additive="base">
                                        <p:cTn id="115" dur="500" fill="hold"/>
                                        <p:tgtEl>
                                          <p:spTgt spid="399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p:bldP spid="39948" grpId="0"/>
      <p:bldP spid="39949" grpId="0"/>
      <p:bldP spid="39951" grpId="0"/>
      <p:bldP spid="39952" grpId="0"/>
      <p:bldP spid="39953" grpId="0"/>
      <p:bldP spid="39954" grpId="0"/>
      <p:bldP spid="39956" grpId="0" animBg="1"/>
      <p:bldP spid="39957" grpId="0" animBg="1"/>
      <p:bldP spid="39958" grpId="0"/>
      <p:bldP spid="399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sz="quarter"/>
          </p:nvPr>
        </p:nvSpPr>
        <p:spPr>
          <a:xfrm>
            <a:off x="381000" y="152400"/>
            <a:ext cx="8382000" cy="609600"/>
          </a:xfrm>
        </p:spPr>
        <p:txBody>
          <a:bodyPr>
            <a:normAutofit fontScale="90000"/>
          </a:bodyPr>
          <a:lstStyle/>
          <a:p>
            <a:pPr algn="ctr" eaLnBrk="1" hangingPunct="1">
              <a:defRPr/>
            </a:pPr>
            <a:r>
              <a:rPr lang="en-US" sz="3600" dirty="0" smtClean="0">
                <a:solidFill>
                  <a:srgbClr val="7030A0"/>
                </a:solidFill>
              </a:rPr>
              <a:t>Technologies Used in Drug Discovery process</a:t>
            </a:r>
          </a:p>
        </p:txBody>
      </p:sp>
      <p:pic>
        <p:nvPicPr>
          <p:cNvPr id="6151" name="Picture 5" descr="dock"/>
          <p:cNvPicPr>
            <a:picLocks noGrp="1" noChangeAspect="1" noChangeArrowheads="1"/>
          </p:cNvPicPr>
          <p:nvPr>
            <p:ph sz="quarter" idx="2"/>
          </p:nvPr>
        </p:nvPicPr>
        <p:blipFill>
          <a:blip r:embed="rId3">
            <a:clrChange>
              <a:clrFrom>
                <a:srgbClr val="000000"/>
              </a:clrFrom>
              <a:clrTo>
                <a:srgbClr val="000000">
                  <a:alpha val="0"/>
                </a:srgbClr>
              </a:clrTo>
            </a:clrChange>
            <a:lum bright="18000"/>
          </a:blip>
          <a:srcRect r="31482" b="2647"/>
          <a:stretch>
            <a:fillRect/>
          </a:stretch>
        </p:blipFill>
        <p:spPr>
          <a:xfrm>
            <a:off x="2252663" y="1768475"/>
            <a:ext cx="1725612" cy="2012950"/>
          </a:xfrm>
          <a:noFill/>
        </p:spPr>
      </p:pic>
      <p:pic>
        <p:nvPicPr>
          <p:cNvPr id="6152" name="Picture 6" descr="s-tyrosine"/>
          <p:cNvPicPr>
            <a:picLocks noGrp="1" noChangeAspect="1" noChangeArrowheads="1"/>
          </p:cNvPicPr>
          <p:nvPr>
            <p:ph sz="quarter" idx="3"/>
          </p:nvPr>
        </p:nvPicPr>
        <p:blipFill>
          <a:blip r:embed="rId4">
            <a:clrChange>
              <a:clrFrom>
                <a:srgbClr val="000000"/>
              </a:clrFrom>
              <a:clrTo>
                <a:srgbClr val="000000">
                  <a:alpha val="0"/>
                </a:srgbClr>
              </a:clrTo>
            </a:clrChange>
          </a:blip>
          <a:srcRect/>
          <a:stretch>
            <a:fillRect/>
          </a:stretch>
        </p:blipFill>
        <p:spPr>
          <a:xfrm>
            <a:off x="4048125" y="2774950"/>
            <a:ext cx="1709738" cy="2349500"/>
          </a:xfrm>
          <a:noFill/>
        </p:spPr>
      </p:pic>
      <p:sp>
        <p:nvSpPr>
          <p:cNvPr id="6149" name="Line 3"/>
          <p:cNvSpPr>
            <a:spLocks noChangeShapeType="1"/>
          </p:cNvSpPr>
          <p:nvPr/>
        </p:nvSpPr>
        <p:spPr bwMode="auto">
          <a:xfrm>
            <a:off x="609600" y="1295400"/>
            <a:ext cx="7848600" cy="4419600"/>
          </a:xfrm>
          <a:prstGeom prst="line">
            <a:avLst/>
          </a:prstGeom>
          <a:noFill/>
          <a:ln w="57150">
            <a:solidFill>
              <a:schemeClr val="hlink"/>
            </a:solidFill>
            <a:round/>
            <a:headEnd/>
            <a:tailEnd type="triangle" w="med" len="med"/>
          </a:ln>
        </p:spPr>
        <p:txBody>
          <a:bodyPr/>
          <a:lstStyle/>
          <a:p>
            <a:endParaRPr lang="en-US">
              <a:solidFill>
                <a:srgbClr val="FF0000"/>
              </a:solidFill>
            </a:endParaRPr>
          </a:p>
        </p:txBody>
      </p:sp>
      <p:pic>
        <p:nvPicPr>
          <p:cNvPr id="6150" name="Picture 4" descr="sick">
            <a:hlinkClick r:id="rId5"/>
          </p:cNvPr>
          <p:cNvPicPr>
            <a:picLocks noChangeAspect="1" noChangeArrowheads="1"/>
          </p:cNvPicPr>
          <p:nvPr/>
        </p:nvPicPr>
        <p:blipFill>
          <a:blip r:embed="rId6">
            <a:clrChange>
              <a:clrFrom>
                <a:srgbClr val="FEFEFE"/>
              </a:clrFrom>
              <a:clrTo>
                <a:srgbClr val="FEFEFE">
                  <a:alpha val="0"/>
                </a:srgbClr>
              </a:clrTo>
            </a:clrChange>
          </a:blip>
          <a:srcRect/>
          <a:stretch>
            <a:fillRect/>
          </a:stretch>
        </p:blipFill>
        <p:spPr bwMode="auto">
          <a:xfrm>
            <a:off x="533400" y="685800"/>
            <a:ext cx="836613" cy="1447800"/>
          </a:xfrm>
          <a:prstGeom prst="rect">
            <a:avLst/>
          </a:prstGeom>
          <a:noFill/>
          <a:ln w="9525">
            <a:noFill/>
            <a:miter lim="800000"/>
            <a:headEnd/>
            <a:tailEnd/>
          </a:ln>
        </p:spPr>
      </p:pic>
      <p:sp>
        <p:nvSpPr>
          <p:cNvPr id="6153" name="Text Box 7"/>
          <p:cNvSpPr txBox="1">
            <a:spLocks noChangeArrowheads="1"/>
          </p:cNvSpPr>
          <p:nvPr/>
        </p:nvSpPr>
        <p:spPr bwMode="auto">
          <a:xfrm>
            <a:off x="152400" y="2209800"/>
            <a:ext cx="1612900" cy="366713"/>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rPr>
              <a:t>Identify disease</a:t>
            </a:r>
          </a:p>
        </p:txBody>
      </p:sp>
      <p:sp>
        <p:nvSpPr>
          <p:cNvPr id="6154" name="Text Box 8"/>
          <p:cNvSpPr txBox="1">
            <a:spLocks noChangeArrowheads="1"/>
          </p:cNvSpPr>
          <p:nvPr/>
        </p:nvSpPr>
        <p:spPr bwMode="auto">
          <a:xfrm>
            <a:off x="2209800" y="3581400"/>
            <a:ext cx="1524000" cy="366713"/>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rPr>
              <a:t>Isolate protein</a:t>
            </a:r>
          </a:p>
        </p:txBody>
      </p:sp>
      <p:sp>
        <p:nvSpPr>
          <p:cNvPr id="6155" name="Text Box 9"/>
          <p:cNvSpPr txBox="1">
            <a:spLocks noChangeArrowheads="1"/>
          </p:cNvSpPr>
          <p:nvPr/>
        </p:nvSpPr>
        <p:spPr bwMode="auto">
          <a:xfrm>
            <a:off x="5334000" y="4495800"/>
            <a:ext cx="1104900" cy="366713"/>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rPr>
              <a:t>Find drug</a:t>
            </a:r>
          </a:p>
        </p:txBody>
      </p:sp>
      <p:graphicFrame>
        <p:nvGraphicFramePr>
          <p:cNvPr id="6146" name="Object 10"/>
          <p:cNvGraphicFramePr>
            <a:graphicFrameLocks noChangeAspect="1"/>
          </p:cNvGraphicFramePr>
          <p:nvPr/>
        </p:nvGraphicFramePr>
        <p:xfrm>
          <a:off x="6324600" y="4267200"/>
          <a:ext cx="1905000" cy="1684338"/>
        </p:xfrm>
        <a:graphic>
          <a:graphicData uri="http://schemas.openxmlformats.org/presentationml/2006/ole">
            <mc:AlternateContent xmlns:mc="http://schemas.openxmlformats.org/markup-compatibility/2006">
              <mc:Choice xmlns:v="urn:schemas-microsoft-com:vml" Requires="v">
                <p:oleObj spid="_x0000_s22532" name="Bitmap Image" r:id="rId7" imgW="1400000" imgH="1238423" progId="PBrush">
                  <p:embed/>
                </p:oleObj>
              </mc:Choice>
              <mc:Fallback>
                <p:oleObj name="Bitmap Image" r:id="rId7" imgW="1400000" imgH="1238423" progId="PBrush">
                  <p:embed/>
                  <p:pic>
                    <p:nvPicPr>
                      <p:cNvPr id="0" name="Object 10"/>
                      <p:cNvPicPr>
                        <a:picLocks noChangeAspect="1" noChangeArrowheads="1"/>
                      </p:cNvPicPr>
                      <p:nvPr/>
                    </p:nvPicPr>
                    <p:blipFill>
                      <a:blip r:embed="rId8">
                        <a:clrChange>
                          <a:clrFrom>
                            <a:srgbClr val="000080"/>
                          </a:clrFrom>
                          <a:clrTo>
                            <a:srgbClr val="000080">
                              <a:alpha val="0"/>
                            </a:srgbClr>
                          </a:clrTo>
                        </a:clrChange>
                        <a:extLst>
                          <a:ext uri="{28A0092B-C50C-407E-A947-70E740481C1C}">
                            <a14:useLocalDpi xmlns:a14="http://schemas.microsoft.com/office/drawing/2010/main" val="0"/>
                          </a:ext>
                        </a:extLst>
                      </a:blip>
                      <a:srcRect/>
                      <a:stretch>
                        <a:fillRect/>
                      </a:stretch>
                    </p:blipFill>
                    <p:spPr bwMode="auto">
                      <a:xfrm>
                        <a:off x="6324600" y="4267200"/>
                        <a:ext cx="1905000"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6" name="Text Box 11"/>
          <p:cNvSpPr txBox="1">
            <a:spLocks noChangeArrowheads="1"/>
          </p:cNvSpPr>
          <p:nvPr/>
        </p:nvSpPr>
        <p:spPr bwMode="auto">
          <a:xfrm>
            <a:off x="6400800" y="5715000"/>
            <a:ext cx="1866900" cy="366713"/>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rPr>
              <a:t>Preclinical testing</a:t>
            </a:r>
          </a:p>
        </p:txBody>
      </p:sp>
      <p:sp>
        <p:nvSpPr>
          <p:cNvPr id="192524" name="Line 12"/>
          <p:cNvSpPr>
            <a:spLocks noChangeShapeType="1"/>
          </p:cNvSpPr>
          <p:nvPr/>
        </p:nvSpPr>
        <p:spPr bwMode="auto">
          <a:xfrm flipV="1">
            <a:off x="3200400" y="1066800"/>
            <a:ext cx="990600" cy="1066800"/>
          </a:xfrm>
          <a:prstGeom prst="line">
            <a:avLst/>
          </a:prstGeom>
          <a:noFill/>
          <a:ln w="9525">
            <a:solidFill>
              <a:srgbClr val="00FF00"/>
            </a:solidFill>
            <a:round/>
            <a:headEnd/>
            <a:tailEnd/>
          </a:ln>
        </p:spPr>
        <p:txBody>
          <a:bodyPr/>
          <a:lstStyle/>
          <a:p>
            <a:endParaRPr lang="en-US">
              <a:solidFill>
                <a:srgbClr val="FF0000"/>
              </a:solidFill>
            </a:endParaRPr>
          </a:p>
        </p:txBody>
      </p:sp>
      <p:sp>
        <p:nvSpPr>
          <p:cNvPr id="192525" name="Oval 13"/>
          <p:cNvSpPr>
            <a:spLocks noChangeArrowheads="1"/>
          </p:cNvSpPr>
          <p:nvPr/>
        </p:nvSpPr>
        <p:spPr bwMode="auto">
          <a:xfrm>
            <a:off x="3048000" y="1981200"/>
            <a:ext cx="304800" cy="304800"/>
          </a:xfrm>
          <a:prstGeom prst="ellipse">
            <a:avLst/>
          </a:prstGeom>
          <a:solidFill>
            <a:schemeClr val="accent1"/>
          </a:solidFill>
          <a:ln w="9525">
            <a:noFill/>
            <a:round/>
            <a:headEnd/>
            <a:tailEnd/>
          </a:ln>
        </p:spPr>
        <p:txBody>
          <a:bodyPr wrap="none" anchor="ctr"/>
          <a:lstStyle/>
          <a:p>
            <a:endParaRPr lang="en-US">
              <a:solidFill>
                <a:srgbClr val="FF0000"/>
              </a:solidFill>
            </a:endParaRPr>
          </a:p>
        </p:txBody>
      </p:sp>
      <p:sp>
        <p:nvSpPr>
          <p:cNvPr id="192526" name="Text Box 14"/>
          <p:cNvSpPr txBox="1">
            <a:spLocks noChangeArrowheads="1"/>
          </p:cNvSpPr>
          <p:nvPr/>
        </p:nvSpPr>
        <p:spPr bwMode="auto">
          <a:xfrm>
            <a:off x="4083050" y="762000"/>
            <a:ext cx="5060950" cy="396875"/>
          </a:xfrm>
          <a:prstGeom prst="rect">
            <a:avLst/>
          </a:prstGeom>
          <a:noFill/>
          <a:ln w="9525">
            <a:noFill/>
            <a:miter lim="800000"/>
            <a:headEnd/>
            <a:tailEnd/>
          </a:ln>
        </p:spPr>
        <p:txBody>
          <a:bodyPr wrap="none">
            <a:spAutoFit/>
          </a:bodyPr>
          <a:lstStyle/>
          <a:p>
            <a:r>
              <a:rPr lang="en-US" sz="2000" b="1">
                <a:solidFill>
                  <a:srgbClr val="FF0000"/>
                </a:solidFill>
                <a:latin typeface="Courier New" pitchFamily="49" charset="0"/>
              </a:rPr>
              <a:t>GENOMICS, PROTEOMICS &amp; BIOPHARM.</a:t>
            </a:r>
          </a:p>
        </p:txBody>
      </p:sp>
      <p:sp>
        <p:nvSpPr>
          <p:cNvPr id="192527" name="Text Box 15"/>
          <p:cNvSpPr txBox="1">
            <a:spLocks noChangeArrowheads="1"/>
          </p:cNvSpPr>
          <p:nvPr/>
        </p:nvSpPr>
        <p:spPr bwMode="auto">
          <a:xfrm>
            <a:off x="5149850" y="1828800"/>
            <a:ext cx="3994150" cy="396875"/>
          </a:xfrm>
          <a:prstGeom prst="rect">
            <a:avLst/>
          </a:prstGeom>
          <a:noFill/>
          <a:ln w="9525">
            <a:noFill/>
            <a:miter lim="800000"/>
            <a:headEnd/>
            <a:tailEnd/>
          </a:ln>
        </p:spPr>
        <p:txBody>
          <a:bodyPr wrap="none">
            <a:spAutoFit/>
          </a:bodyPr>
          <a:lstStyle/>
          <a:p>
            <a:r>
              <a:rPr lang="en-US" sz="2000" b="1">
                <a:solidFill>
                  <a:srgbClr val="FF0000"/>
                </a:solidFill>
                <a:latin typeface="Courier New" pitchFamily="49" charset="0"/>
              </a:rPr>
              <a:t>HIGH THROUGHPUT SCREENING</a:t>
            </a:r>
          </a:p>
        </p:txBody>
      </p:sp>
      <p:sp>
        <p:nvSpPr>
          <p:cNvPr id="192528" name="Line 16"/>
          <p:cNvSpPr>
            <a:spLocks noChangeShapeType="1"/>
          </p:cNvSpPr>
          <p:nvPr/>
        </p:nvSpPr>
        <p:spPr bwMode="auto">
          <a:xfrm flipV="1">
            <a:off x="4038600" y="2133600"/>
            <a:ext cx="1143000" cy="1066800"/>
          </a:xfrm>
          <a:prstGeom prst="line">
            <a:avLst/>
          </a:prstGeom>
          <a:noFill/>
          <a:ln w="9525">
            <a:solidFill>
              <a:srgbClr val="00FF00"/>
            </a:solidFill>
            <a:round/>
            <a:headEnd/>
            <a:tailEnd/>
          </a:ln>
        </p:spPr>
        <p:txBody>
          <a:bodyPr/>
          <a:lstStyle/>
          <a:p>
            <a:endParaRPr lang="en-US">
              <a:solidFill>
                <a:srgbClr val="FF0000"/>
              </a:solidFill>
            </a:endParaRPr>
          </a:p>
        </p:txBody>
      </p:sp>
      <p:sp>
        <p:nvSpPr>
          <p:cNvPr id="192529" name="Oval 17"/>
          <p:cNvSpPr>
            <a:spLocks noChangeArrowheads="1"/>
          </p:cNvSpPr>
          <p:nvPr/>
        </p:nvSpPr>
        <p:spPr bwMode="auto">
          <a:xfrm>
            <a:off x="3886200" y="3124200"/>
            <a:ext cx="304800" cy="304800"/>
          </a:xfrm>
          <a:prstGeom prst="ellipse">
            <a:avLst/>
          </a:prstGeom>
          <a:solidFill>
            <a:schemeClr val="accent1"/>
          </a:solidFill>
          <a:ln w="9525">
            <a:noFill/>
            <a:round/>
            <a:headEnd/>
            <a:tailEnd/>
          </a:ln>
        </p:spPr>
        <p:txBody>
          <a:bodyPr wrap="none" anchor="ctr"/>
          <a:lstStyle/>
          <a:p>
            <a:endParaRPr lang="en-US">
              <a:solidFill>
                <a:srgbClr val="FF0000"/>
              </a:solidFill>
            </a:endParaRPr>
          </a:p>
        </p:txBody>
      </p:sp>
      <p:sp>
        <p:nvSpPr>
          <p:cNvPr id="192530" name="Line 18"/>
          <p:cNvSpPr>
            <a:spLocks noChangeShapeType="1"/>
          </p:cNvSpPr>
          <p:nvPr/>
        </p:nvSpPr>
        <p:spPr bwMode="auto">
          <a:xfrm flipV="1">
            <a:off x="3200400" y="4114800"/>
            <a:ext cx="2133600" cy="990600"/>
          </a:xfrm>
          <a:prstGeom prst="line">
            <a:avLst/>
          </a:prstGeom>
          <a:noFill/>
          <a:ln w="9525">
            <a:solidFill>
              <a:srgbClr val="00FF00"/>
            </a:solidFill>
            <a:round/>
            <a:headEnd/>
            <a:tailEnd/>
          </a:ln>
        </p:spPr>
        <p:txBody>
          <a:bodyPr/>
          <a:lstStyle/>
          <a:p>
            <a:endParaRPr lang="en-US">
              <a:solidFill>
                <a:srgbClr val="FF0000"/>
              </a:solidFill>
            </a:endParaRPr>
          </a:p>
        </p:txBody>
      </p:sp>
      <p:sp>
        <p:nvSpPr>
          <p:cNvPr id="192531" name="Text Box 19"/>
          <p:cNvSpPr txBox="1">
            <a:spLocks noChangeArrowheads="1"/>
          </p:cNvSpPr>
          <p:nvPr/>
        </p:nvSpPr>
        <p:spPr bwMode="auto">
          <a:xfrm>
            <a:off x="457200" y="5105400"/>
            <a:ext cx="2927350" cy="396875"/>
          </a:xfrm>
          <a:prstGeom prst="rect">
            <a:avLst/>
          </a:prstGeom>
          <a:noFill/>
          <a:ln w="9525">
            <a:noFill/>
            <a:miter lim="800000"/>
            <a:headEnd/>
            <a:tailEnd/>
          </a:ln>
        </p:spPr>
        <p:txBody>
          <a:bodyPr wrap="none">
            <a:spAutoFit/>
          </a:bodyPr>
          <a:lstStyle/>
          <a:p>
            <a:r>
              <a:rPr lang="en-US" sz="2000" b="1">
                <a:solidFill>
                  <a:srgbClr val="FF0000"/>
                </a:solidFill>
                <a:latin typeface="Courier New" pitchFamily="49" charset="0"/>
              </a:rPr>
              <a:t>MOLECULAR MODELING</a:t>
            </a:r>
          </a:p>
        </p:txBody>
      </p:sp>
      <p:sp>
        <p:nvSpPr>
          <p:cNvPr id="192532" name="Text Box 20"/>
          <p:cNvSpPr txBox="1">
            <a:spLocks noChangeArrowheads="1"/>
          </p:cNvSpPr>
          <p:nvPr/>
        </p:nvSpPr>
        <p:spPr bwMode="auto">
          <a:xfrm>
            <a:off x="6172200" y="2895600"/>
            <a:ext cx="2774950" cy="396875"/>
          </a:xfrm>
          <a:prstGeom prst="rect">
            <a:avLst/>
          </a:prstGeom>
          <a:noFill/>
          <a:ln w="9525">
            <a:noFill/>
            <a:miter lim="800000"/>
            <a:headEnd/>
            <a:tailEnd/>
          </a:ln>
        </p:spPr>
        <p:txBody>
          <a:bodyPr wrap="none">
            <a:spAutoFit/>
          </a:bodyPr>
          <a:lstStyle/>
          <a:p>
            <a:r>
              <a:rPr lang="en-US" sz="2000" b="1">
                <a:solidFill>
                  <a:srgbClr val="FF0000"/>
                </a:solidFill>
                <a:latin typeface="Courier New" pitchFamily="49" charset="0"/>
              </a:rPr>
              <a:t>VIRTUAL SCREENING</a:t>
            </a:r>
          </a:p>
        </p:txBody>
      </p:sp>
      <p:sp>
        <p:nvSpPr>
          <p:cNvPr id="192533" name="Line 21"/>
          <p:cNvSpPr>
            <a:spLocks noChangeShapeType="1"/>
          </p:cNvSpPr>
          <p:nvPr/>
        </p:nvSpPr>
        <p:spPr bwMode="auto">
          <a:xfrm flipV="1">
            <a:off x="4267200" y="3124200"/>
            <a:ext cx="1828800" cy="228600"/>
          </a:xfrm>
          <a:prstGeom prst="line">
            <a:avLst/>
          </a:prstGeom>
          <a:noFill/>
          <a:ln w="9525">
            <a:solidFill>
              <a:srgbClr val="00FF00"/>
            </a:solidFill>
            <a:round/>
            <a:headEnd/>
            <a:tailEnd/>
          </a:ln>
        </p:spPr>
        <p:txBody>
          <a:bodyPr/>
          <a:lstStyle/>
          <a:p>
            <a:endParaRPr lang="en-US">
              <a:solidFill>
                <a:srgbClr val="FF0000"/>
              </a:solidFill>
            </a:endParaRPr>
          </a:p>
        </p:txBody>
      </p:sp>
      <p:sp>
        <p:nvSpPr>
          <p:cNvPr id="192534" name="Oval 22"/>
          <p:cNvSpPr>
            <a:spLocks noChangeArrowheads="1"/>
          </p:cNvSpPr>
          <p:nvPr/>
        </p:nvSpPr>
        <p:spPr bwMode="auto">
          <a:xfrm>
            <a:off x="4114800" y="3276600"/>
            <a:ext cx="304800" cy="304800"/>
          </a:xfrm>
          <a:prstGeom prst="ellipse">
            <a:avLst/>
          </a:prstGeom>
          <a:solidFill>
            <a:schemeClr val="accent1"/>
          </a:solidFill>
          <a:ln w="9525">
            <a:noFill/>
            <a:round/>
            <a:headEnd/>
            <a:tailEnd/>
          </a:ln>
        </p:spPr>
        <p:txBody>
          <a:bodyPr wrap="none" anchor="ctr"/>
          <a:lstStyle/>
          <a:p>
            <a:endParaRPr lang="en-US">
              <a:solidFill>
                <a:srgbClr val="FF0000"/>
              </a:solidFill>
            </a:endParaRPr>
          </a:p>
        </p:txBody>
      </p:sp>
      <p:sp>
        <p:nvSpPr>
          <p:cNvPr id="192535" name="Line 23"/>
          <p:cNvSpPr>
            <a:spLocks noChangeShapeType="1"/>
          </p:cNvSpPr>
          <p:nvPr/>
        </p:nvSpPr>
        <p:spPr bwMode="auto">
          <a:xfrm flipV="1">
            <a:off x="3886200" y="3657600"/>
            <a:ext cx="990600" cy="533400"/>
          </a:xfrm>
          <a:prstGeom prst="line">
            <a:avLst/>
          </a:prstGeom>
          <a:noFill/>
          <a:ln w="9525">
            <a:solidFill>
              <a:srgbClr val="00FF00"/>
            </a:solidFill>
            <a:round/>
            <a:headEnd/>
            <a:tailEnd/>
          </a:ln>
        </p:spPr>
        <p:txBody>
          <a:bodyPr/>
          <a:lstStyle/>
          <a:p>
            <a:endParaRPr lang="en-US">
              <a:solidFill>
                <a:srgbClr val="FF0000"/>
              </a:solidFill>
            </a:endParaRPr>
          </a:p>
        </p:txBody>
      </p:sp>
      <p:sp>
        <p:nvSpPr>
          <p:cNvPr id="192536" name="Text Box 24"/>
          <p:cNvSpPr txBox="1">
            <a:spLocks noChangeArrowheads="1"/>
          </p:cNvSpPr>
          <p:nvPr/>
        </p:nvSpPr>
        <p:spPr bwMode="auto">
          <a:xfrm>
            <a:off x="228600" y="4114800"/>
            <a:ext cx="3689350" cy="396875"/>
          </a:xfrm>
          <a:prstGeom prst="rect">
            <a:avLst/>
          </a:prstGeom>
          <a:noFill/>
          <a:ln w="9525">
            <a:noFill/>
            <a:miter lim="800000"/>
            <a:headEnd/>
            <a:tailEnd/>
          </a:ln>
        </p:spPr>
        <p:txBody>
          <a:bodyPr wrap="none">
            <a:spAutoFit/>
          </a:bodyPr>
          <a:lstStyle/>
          <a:p>
            <a:r>
              <a:rPr lang="en-US" sz="2000" b="1">
                <a:solidFill>
                  <a:srgbClr val="FF0000"/>
                </a:solidFill>
                <a:latin typeface="Courier New" pitchFamily="49" charset="0"/>
              </a:rPr>
              <a:t>COMBINATORIAL CHEMISTRY</a:t>
            </a:r>
          </a:p>
        </p:txBody>
      </p:sp>
      <p:sp>
        <p:nvSpPr>
          <p:cNvPr id="192537" name="Line 25"/>
          <p:cNvSpPr>
            <a:spLocks noChangeShapeType="1"/>
          </p:cNvSpPr>
          <p:nvPr/>
        </p:nvSpPr>
        <p:spPr bwMode="auto">
          <a:xfrm flipV="1">
            <a:off x="5715000" y="5105400"/>
            <a:ext cx="1295400" cy="685800"/>
          </a:xfrm>
          <a:prstGeom prst="line">
            <a:avLst/>
          </a:prstGeom>
          <a:noFill/>
          <a:ln w="9525">
            <a:solidFill>
              <a:srgbClr val="00FF00"/>
            </a:solidFill>
            <a:round/>
            <a:headEnd/>
            <a:tailEnd/>
          </a:ln>
        </p:spPr>
        <p:txBody>
          <a:bodyPr/>
          <a:lstStyle/>
          <a:p>
            <a:endParaRPr lang="en-US">
              <a:solidFill>
                <a:srgbClr val="FF0000"/>
              </a:solidFill>
            </a:endParaRPr>
          </a:p>
        </p:txBody>
      </p:sp>
      <p:sp>
        <p:nvSpPr>
          <p:cNvPr id="192538" name="Text Box 26"/>
          <p:cNvSpPr txBox="1">
            <a:spLocks noChangeArrowheads="1"/>
          </p:cNvSpPr>
          <p:nvPr/>
        </p:nvSpPr>
        <p:spPr bwMode="auto">
          <a:xfrm>
            <a:off x="533400" y="5867400"/>
            <a:ext cx="5060950" cy="396875"/>
          </a:xfrm>
          <a:prstGeom prst="rect">
            <a:avLst/>
          </a:prstGeom>
          <a:noFill/>
          <a:ln w="9525">
            <a:noFill/>
            <a:miter lim="800000"/>
            <a:headEnd/>
            <a:tailEnd/>
          </a:ln>
        </p:spPr>
        <p:txBody>
          <a:bodyPr wrap="none">
            <a:spAutoFit/>
          </a:bodyPr>
          <a:lstStyle/>
          <a:p>
            <a:r>
              <a:rPr lang="en-US" sz="2000" b="1">
                <a:solidFill>
                  <a:srgbClr val="FF0000"/>
                </a:solidFill>
                <a:latin typeface="Courier New" pitchFamily="49" charset="0"/>
              </a:rPr>
              <a:t>IN VITRO &amp; IN SILICO ADME MODELS</a:t>
            </a:r>
          </a:p>
        </p:txBody>
      </p:sp>
      <p:sp>
        <p:nvSpPr>
          <p:cNvPr id="192539" name="Text Box 27"/>
          <p:cNvSpPr txBox="1">
            <a:spLocks noChangeArrowheads="1"/>
          </p:cNvSpPr>
          <p:nvPr/>
        </p:nvSpPr>
        <p:spPr bwMode="auto">
          <a:xfrm>
            <a:off x="4953000" y="1066800"/>
            <a:ext cx="3956050" cy="641350"/>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rPr>
              <a:t>Potentially producing many more targets</a:t>
            </a:r>
          </a:p>
          <a:p>
            <a:r>
              <a:rPr lang="en-US" i="1">
                <a:solidFill>
                  <a:srgbClr val="FF0000"/>
                </a:solidFill>
                <a:latin typeface="Times New Roman" pitchFamily="18" charset="0"/>
              </a:rPr>
              <a:t>and “personalized” targets</a:t>
            </a:r>
          </a:p>
        </p:txBody>
      </p:sp>
      <p:sp>
        <p:nvSpPr>
          <p:cNvPr id="192540" name="Text Box 28"/>
          <p:cNvSpPr txBox="1">
            <a:spLocks noChangeArrowheads="1"/>
          </p:cNvSpPr>
          <p:nvPr/>
        </p:nvSpPr>
        <p:spPr bwMode="auto">
          <a:xfrm>
            <a:off x="5302250" y="2209800"/>
            <a:ext cx="3790950" cy="641350"/>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rPr>
              <a:t>Screening up to 100,000 compounds a</a:t>
            </a:r>
          </a:p>
          <a:p>
            <a:r>
              <a:rPr lang="en-US" i="1">
                <a:solidFill>
                  <a:srgbClr val="FF0000"/>
                </a:solidFill>
                <a:latin typeface="Times New Roman" pitchFamily="18" charset="0"/>
              </a:rPr>
              <a:t>day for activity against a target protein</a:t>
            </a:r>
          </a:p>
        </p:txBody>
      </p:sp>
      <p:sp>
        <p:nvSpPr>
          <p:cNvPr id="192541" name="Text Box 29"/>
          <p:cNvSpPr txBox="1">
            <a:spLocks noChangeArrowheads="1"/>
          </p:cNvSpPr>
          <p:nvPr/>
        </p:nvSpPr>
        <p:spPr bwMode="auto">
          <a:xfrm>
            <a:off x="6248400" y="3200400"/>
            <a:ext cx="2057400" cy="641350"/>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rPr>
              <a:t>Using a computer to</a:t>
            </a:r>
          </a:p>
          <a:p>
            <a:r>
              <a:rPr lang="en-US" i="1">
                <a:solidFill>
                  <a:srgbClr val="FF0000"/>
                </a:solidFill>
                <a:latin typeface="Times New Roman" pitchFamily="18" charset="0"/>
              </a:rPr>
              <a:t>predict activity</a:t>
            </a:r>
          </a:p>
        </p:txBody>
      </p:sp>
      <p:sp>
        <p:nvSpPr>
          <p:cNvPr id="192542" name="Text Box 30"/>
          <p:cNvSpPr txBox="1">
            <a:spLocks noChangeArrowheads="1"/>
          </p:cNvSpPr>
          <p:nvPr/>
        </p:nvSpPr>
        <p:spPr bwMode="auto">
          <a:xfrm>
            <a:off x="381000" y="4419600"/>
            <a:ext cx="3162300" cy="641350"/>
          </a:xfrm>
          <a:prstGeom prst="rect">
            <a:avLst/>
          </a:prstGeom>
          <a:noFill/>
          <a:ln w="9525">
            <a:noFill/>
            <a:miter lim="800000"/>
            <a:headEnd/>
            <a:tailEnd/>
          </a:ln>
        </p:spPr>
        <p:txBody>
          <a:bodyPr wrap="none">
            <a:spAutoFit/>
          </a:bodyPr>
          <a:lstStyle/>
          <a:p>
            <a:r>
              <a:rPr lang="en-US" i="1" dirty="0">
                <a:solidFill>
                  <a:srgbClr val="FF0000"/>
                </a:solidFill>
                <a:latin typeface="Times New Roman" pitchFamily="18" charset="0"/>
              </a:rPr>
              <a:t>Rapidly producing vast numbers</a:t>
            </a:r>
          </a:p>
          <a:p>
            <a:r>
              <a:rPr lang="en-US" i="1" dirty="0">
                <a:solidFill>
                  <a:srgbClr val="FF0000"/>
                </a:solidFill>
                <a:latin typeface="Times New Roman" pitchFamily="18" charset="0"/>
              </a:rPr>
              <a:t>of compounds</a:t>
            </a:r>
          </a:p>
        </p:txBody>
      </p:sp>
      <p:sp>
        <p:nvSpPr>
          <p:cNvPr id="192543" name="Text Box 31"/>
          <p:cNvSpPr txBox="1">
            <a:spLocks noChangeArrowheads="1"/>
          </p:cNvSpPr>
          <p:nvPr/>
        </p:nvSpPr>
        <p:spPr bwMode="auto">
          <a:xfrm>
            <a:off x="685800" y="5410200"/>
            <a:ext cx="4883150" cy="366713"/>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rPr>
              <a:t>Computer graphics &amp; models help improve activity</a:t>
            </a:r>
          </a:p>
        </p:txBody>
      </p:sp>
      <p:sp>
        <p:nvSpPr>
          <p:cNvPr id="192544" name="Text Box 32"/>
          <p:cNvSpPr txBox="1">
            <a:spLocks noChangeArrowheads="1"/>
          </p:cNvSpPr>
          <p:nvPr/>
        </p:nvSpPr>
        <p:spPr bwMode="auto">
          <a:xfrm>
            <a:off x="914400" y="6172200"/>
            <a:ext cx="5695950" cy="366713"/>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rPr>
              <a:t>Tissue and computer models begin to replace animal testing</a:t>
            </a:r>
          </a:p>
        </p:txBody>
      </p:sp>
      <p:sp>
        <p:nvSpPr>
          <p:cNvPr id="192545" name="Oval 33"/>
          <p:cNvSpPr>
            <a:spLocks noChangeArrowheads="1"/>
          </p:cNvSpPr>
          <p:nvPr/>
        </p:nvSpPr>
        <p:spPr bwMode="auto">
          <a:xfrm>
            <a:off x="5334000" y="3886200"/>
            <a:ext cx="304800" cy="304800"/>
          </a:xfrm>
          <a:prstGeom prst="ellipse">
            <a:avLst/>
          </a:prstGeom>
          <a:solidFill>
            <a:schemeClr val="accent1"/>
          </a:solidFill>
          <a:ln w="9525">
            <a:noFill/>
            <a:round/>
            <a:headEnd/>
            <a:tailEnd/>
          </a:ln>
        </p:spPr>
        <p:txBody>
          <a:bodyPr wrap="none" anchor="ctr"/>
          <a:lstStyle/>
          <a:p>
            <a:endParaRPr lang="en-US">
              <a:solidFill>
                <a:srgbClr val="FF0000"/>
              </a:solidFill>
            </a:endParaRPr>
          </a:p>
        </p:txBody>
      </p:sp>
      <p:sp>
        <p:nvSpPr>
          <p:cNvPr id="192546" name="Oval 34"/>
          <p:cNvSpPr>
            <a:spLocks noChangeArrowheads="1"/>
          </p:cNvSpPr>
          <p:nvPr/>
        </p:nvSpPr>
        <p:spPr bwMode="auto">
          <a:xfrm>
            <a:off x="4724400" y="3505200"/>
            <a:ext cx="304800" cy="304800"/>
          </a:xfrm>
          <a:prstGeom prst="ellipse">
            <a:avLst/>
          </a:prstGeom>
          <a:solidFill>
            <a:schemeClr val="accent1"/>
          </a:solidFill>
          <a:ln w="9525">
            <a:noFill/>
            <a:round/>
            <a:headEnd/>
            <a:tailEnd/>
          </a:ln>
        </p:spPr>
        <p:txBody>
          <a:bodyPr wrap="none" anchor="ctr"/>
          <a:lstStyle/>
          <a:p>
            <a:endParaRPr lang="en-US">
              <a:solidFill>
                <a:srgbClr val="FF0000"/>
              </a:solidFill>
            </a:endParaRPr>
          </a:p>
        </p:txBody>
      </p:sp>
      <p:sp>
        <p:nvSpPr>
          <p:cNvPr id="192547" name="Oval 35"/>
          <p:cNvSpPr>
            <a:spLocks noChangeArrowheads="1"/>
          </p:cNvSpPr>
          <p:nvPr/>
        </p:nvSpPr>
        <p:spPr bwMode="auto">
          <a:xfrm>
            <a:off x="6858000" y="4953000"/>
            <a:ext cx="304800" cy="304800"/>
          </a:xfrm>
          <a:prstGeom prst="ellipse">
            <a:avLst/>
          </a:prstGeom>
          <a:solidFill>
            <a:schemeClr val="accent1"/>
          </a:solidFill>
          <a:ln w="9525">
            <a:noFill/>
            <a:round/>
            <a:headEnd/>
            <a:tailEnd/>
          </a:ln>
        </p:spPr>
        <p:txBody>
          <a:bodyPr wrap="none" anchor="ctr"/>
          <a:lstStyle/>
          <a:p>
            <a:endParaRPr lang="en-US">
              <a:solidFill>
                <a:srgbClr val="FF0000"/>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2526"/>
                                        </p:tgtEl>
                                        <p:attrNameLst>
                                          <p:attrName>style.visibility</p:attrName>
                                        </p:attrNameLst>
                                      </p:cBhvr>
                                      <p:to>
                                        <p:strVal val="visible"/>
                                      </p:to>
                                    </p:set>
                                    <p:anim calcmode="lin" valueType="num">
                                      <p:cBhvr>
                                        <p:cTn id="7" dur="500" fill="hold"/>
                                        <p:tgtEl>
                                          <p:spTgt spid="1925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2526"/>
                                        </p:tgtEl>
                                        <p:attrNameLst>
                                          <p:attrName>ppt_y</p:attrName>
                                        </p:attrNameLst>
                                      </p:cBhvr>
                                      <p:tavLst>
                                        <p:tav tm="0">
                                          <p:val>
                                            <p:strVal val="#ppt_y"/>
                                          </p:val>
                                        </p:tav>
                                        <p:tav tm="100000">
                                          <p:val>
                                            <p:strVal val="#ppt_y"/>
                                          </p:val>
                                        </p:tav>
                                      </p:tavLst>
                                    </p:anim>
                                    <p:anim calcmode="lin" valueType="num">
                                      <p:cBhvr>
                                        <p:cTn id="9" dur="500" fill="hold"/>
                                        <p:tgtEl>
                                          <p:spTgt spid="1925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25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25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2539"/>
                                        </p:tgtEl>
                                        <p:attrNameLst>
                                          <p:attrName>style.visibility</p:attrName>
                                        </p:attrNameLst>
                                      </p:cBhvr>
                                      <p:to>
                                        <p:strVal val="visible"/>
                                      </p:to>
                                    </p:set>
                                    <p:animEffect transition="in" filter="fade">
                                      <p:cBhvr>
                                        <p:cTn id="14" dur="2000"/>
                                        <p:tgtEl>
                                          <p:spTgt spid="192539"/>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925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25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5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2529"/>
                                        </p:tgtEl>
                                        <p:attrNameLst>
                                          <p:attrName>style.visibility</p:attrName>
                                        </p:attrNameLst>
                                      </p:cBhvr>
                                      <p:to>
                                        <p:strVal val="visible"/>
                                      </p:to>
                                    </p:se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192527"/>
                                        </p:tgtEl>
                                        <p:attrNameLst>
                                          <p:attrName>style.visibility</p:attrName>
                                        </p:attrNameLst>
                                      </p:cBhvr>
                                      <p:to>
                                        <p:strVal val="visible"/>
                                      </p:to>
                                    </p:set>
                                    <p:anim calcmode="lin" valueType="num">
                                      <p:cBhvr>
                                        <p:cTn id="27" dur="500" fill="hold"/>
                                        <p:tgtEl>
                                          <p:spTgt spid="19252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92527"/>
                                        </p:tgtEl>
                                        <p:attrNameLst>
                                          <p:attrName>ppt_y</p:attrName>
                                        </p:attrNameLst>
                                      </p:cBhvr>
                                      <p:tavLst>
                                        <p:tav tm="0">
                                          <p:val>
                                            <p:strVal val="#ppt_y"/>
                                          </p:val>
                                        </p:tav>
                                        <p:tav tm="100000">
                                          <p:val>
                                            <p:strVal val="#ppt_y"/>
                                          </p:val>
                                        </p:tav>
                                      </p:tavLst>
                                    </p:anim>
                                    <p:anim calcmode="lin" valueType="num">
                                      <p:cBhvr>
                                        <p:cTn id="29" dur="500" fill="hold"/>
                                        <p:tgtEl>
                                          <p:spTgt spid="19252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9252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925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2540"/>
                                        </p:tgtEl>
                                        <p:attrNameLst>
                                          <p:attrName>style.visibility</p:attrName>
                                        </p:attrNameLst>
                                      </p:cBhvr>
                                      <p:to>
                                        <p:strVal val="visible"/>
                                      </p:to>
                                    </p:set>
                                    <p:animEffect transition="in" filter="fade">
                                      <p:cBhvr>
                                        <p:cTn id="34" dur="2000"/>
                                        <p:tgtEl>
                                          <p:spTgt spid="1925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5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2533"/>
                                        </p:tgtEl>
                                        <p:attrNameLst>
                                          <p:attrName>style.visibility</p:attrName>
                                        </p:attrNameLst>
                                      </p:cBhvr>
                                      <p:to>
                                        <p:strVal val="visible"/>
                                      </p:to>
                                    </p:se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192532"/>
                                        </p:tgtEl>
                                        <p:attrNameLst>
                                          <p:attrName>style.visibility</p:attrName>
                                        </p:attrNameLst>
                                      </p:cBhvr>
                                      <p:to>
                                        <p:strVal val="visible"/>
                                      </p:to>
                                    </p:set>
                                    <p:anim calcmode="lin" valueType="num">
                                      <p:cBhvr>
                                        <p:cTn id="43" dur="500" fill="hold"/>
                                        <p:tgtEl>
                                          <p:spTgt spid="192532"/>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92532"/>
                                        </p:tgtEl>
                                        <p:attrNameLst>
                                          <p:attrName>ppt_y</p:attrName>
                                        </p:attrNameLst>
                                      </p:cBhvr>
                                      <p:tavLst>
                                        <p:tav tm="0">
                                          <p:val>
                                            <p:strVal val="#ppt_y"/>
                                          </p:val>
                                        </p:tav>
                                        <p:tav tm="100000">
                                          <p:val>
                                            <p:strVal val="#ppt_y"/>
                                          </p:val>
                                        </p:tav>
                                      </p:tavLst>
                                    </p:anim>
                                    <p:anim calcmode="lin" valueType="num">
                                      <p:cBhvr>
                                        <p:cTn id="45" dur="500" fill="hold"/>
                                        <p:tgtEl>
                                          <p:spTgt spid="192532"/>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9253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925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2541"/>
                                        </p:tgtEl>
                                        <p:attrNameLst>
                                          <p:attrName>style.visibility</p:attrName>
                                        </p:attrNameLst>
                                      </p:cBhvr>
                                      <p:to>
                                        <p:strVal val="visible"/>
                                      </p:to>
                                    </p:set>
                                    <p:animEffect transition="in" filter="fade">
                                      <p:cBhvr>
                                        <p:cTn id="50" dur="2000"/>
                                        <p:tgtEl>
                                          <p:spTgt spid="19254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92536"/>
                                        </p:tgtEl>
                                        <p:attrNameLst>
                                          <p:attrName>style.visibility</p:attrName>
                                        </p:attrNameLst>
                                      </p:cBhvr>
                                      <p:to>
                                        <p:strVal val="visible"/>
                                      </p:to>
                                    </p:set>
                                    <p:anim calcmode="lin" valueType="num">
                                      <p:cBhvr>
                                        <p:cTn id="55" dur="500" fill="hold"/>
                                        <p:tgtEl>
                                          <p:spTgt spid="192536"/>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92536"/>
                                        </p:tgtEl>
                                        <p:attrNameLst>
                                          <p:attrName>ppt_y</p:attrName>
                                        </p:attrNameLst>
                                      </p:cBhvr>
                                      <p:tavLst>
                                        <p:tav tm="0">
                                          <p:val>
                                            <p:strVal val="#ppt_y"/>
                                          </p:val>
                                        </p:tav>
                                        <p:tav tm="100000">
                                          <p:val>
                                            <p:strVal val="#ppt_y"/>
                                          </p:val>
                                        </p:tav>
                                      </p:tavLst>
                                    </p:anim>
                                    <p:anim calcmode="lin" valueType="num">
                                      <p:cBhvr>
                                        <p:cTn id="57" dur="500" fill="hold"/>
                                        <p:tgtEl>
                                          <p:spTgt spid="192536"/>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9253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92536"/>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19254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92535"/>
                                        </p:tgtEl>
                                        <p:attrNameLst>
                                          <p:attrName>style.visibility</p:attrName>
                                        </p:attrNameLst>
                                      </p:cBhvr>
                                      <p:to>
                                        <p:strVal val="visible"/>
                                      </p:to>
                                    </p:set>
                                  </p:childTnLst>
                                </p:cTn>
                              </p:par>
                              <p:par>
                                <p:cTn id="64" presetID="10" presetClass="entr" presetSubtype="0" fill="hold" grpId="0" nodeType="withEffect">
                                  <p:stCondLst>
                                    <p:cond delay="0"/>
                                  </p:stCondLst>
                                  <p:childTnLst>
                                    <p:set>
                                      <p:cBhvr>
                                        <p:cTn id="65" dur="1" fill="hold">
                                          <p:stCondLst>
                                            <p:cond delay="0"/>
                                          </p:stCondLst>
                                        </p:cTn>
                                        <p:tgtEl>
                                          <p:spTgt spid="192542"/>
                                        </p:tgtEl>
                                        <p:attrNameLst>
                                          <p:attrName>style.visibility</p:attrName>
                                        </p:attrNameLst>
                                      </p:cBhvr>
                                      <p:to>
                                        <p:strVal val="visible"/>
                                      </p:to>
                                    </p:set>
                                    <p:animEffect transition="in" filter="fade">
                                      <p:cBhvr>
                                        <p:cTn id="66" dur="2000"/>
                                        <p:tgtEl>
                                          <p:spTgt spid="19254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192531"/>
                                        </p:tgtEl>
                                        <p:attrNameLst>
                                          <p:attrName>style.visibility</p:attrName>
                                        </p:attrNameLst>
                                      </p:cBhvr>
                                      <p:to>
                                        <p:strVal val="visible"/>
                                      </p:to>
                                    </p:set>
                                    <p:anim calcmode="lin" valueType="num">
                                      <p:cBhvr>
                                        <p:cTn id="71" dur="500" fill="hold"/>
                                        <p:tgtEl>
                                          <p:spTgt spid="192531"/>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92531"/>
                                        </p:tgtEl>
                                        <p:attrNameLst>
                                          <p:attrName>ppt_y</p:attrName>
                                        </p:attrNameLst>
                                      </p:cBhvr>
                                      <p:tavLst>
                                        <p:tav tm="0">
                                          <p:val>
                                            <p:strVal val="#ppt_y"/>
                                          </p:val>
                                        </p:tav>
                                        <p:tav tm="100000">
                                          <p:val>
                                            <p:strVal val="#ppt_y"/>
                                          </p:val>
                                        </p:tav>
                                      </p:tavLst>
                                    </p:anim>
                                    <p:anim calcmode="lin" valueType="num">
                                      <p:cBhvr>
                                        <p:cTn id="73" dur="500" fill="hold"/>
                                        <p:tgtEl>
                                          <p:spTgt spid="192531"/>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92531"/>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92531"/>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192530"/>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92545"/>
                                        </p:tgtEl>
                                        <p:attrNameLst>
                                          <p:attrName>style.visibility</p:attrName>
                                        </p:attrNameLst>
                                      </p:cBhvr>
                                      <p:to>
                                        <p:strVal val="visible"/>
                                      </p:to>
                                    </p:set>
                                  </p:childTnLst>
                                </p:cTn>
                              </p:par>
                              <p:par>
                                <p:cTn id="80" presetID="10" presetClass="entr" presetSubtype="0" fill="hold" grpId="0" nodeType="withEffect">
                                  <p:stCondLst>
                                    <p:cond delay="0"/>
                                  </p:stCondLst>
                                  <p:childTnLst>
                                    <p:set>
                                      <p:cBhvr>
                                        <p:cTn id="81" dur="1" fill="hold">
                                          <p:stCondLst>
                                            <p:cond delay="0"/>
                                          </p:stCondLst>
                                        </p:cTn>
                                        <p:tgtEl>
                                          <p:spTgt spid="192543"/>
                                        </p:tgtEl>
                                        <p:attrNameLst>
                                          <p:attrName>style.visibility</p:attrName>
                                        </p:attrNameLst>
                                      </p:cBhvr>
                                      <p:to>
                                        <p:strVal val="visible"/>
                                      </p:to>
                                    </p:set>
                                    <p:animEffect transition="in" filter="fade">
                                      <p:cBhvr>
                                        <p:cTn id="82" dur="2000"/>
                                        <p:tgtEl>
                                          <p:spTgt spid="19254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192538"/>
                                        </p:tgtEl>
                                        <p:attrNameLst>
                                          <p:attrName>style.visibility</p:attrName>
                                        </p:attrNameLst>
                                      </p:cBhvr>
                                      <p:to>
                                        <p:strVal val="visible"/>
                                      </p:to>
                                    </p:set>
                                    <p:anim calcmode="lin" valueType="num">
                                      <p:cBhvr>
                                        <p:cTn id="87" dur="500" fill="hold"/>
                                        <p:tgtEl>
                                          <p:spTgt spid="192538"/>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92538"/>
                                        </p:tgtEl>
                                        <p:attrNameLst>
                                          <p:attrName>ppt_y</p:attrName>
                                        </p:attrNameLst>
                                      </p:cBhvr>
                                      <p:tavLst>
                                        <p:tav tm="0">
                                          <p:val>
                                            <p:strVal val="#ppt_y"/>
                                          </p:val>
                                        </p:tav>
                                        <p:tav tm="100000">
                                          <p:val>
                                            <p:strVal val="#ppt_y"/>
                                          </p:val>
                                        </p:tav>
                                      </p:tavLst>
                                    </p:anim>
                                    <p:anim calcmode="lin" valueType="num">
                                      <p:cBhvr>
                                        <p:cTn id="89" dur="500" fill="hold"/>
                                        <p:tgtEl>
                                          <p:spTgt spid="192538"/>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92538"/>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92538"/>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19253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92547"/>
                                        </p:tgtEl>
                                        <p:attrNameLst>
                                          <p:attrName>style.visibility</p:attrName>
                                        </p:attrNameLst>
                                      </p:cBhvr>
                                      <p:to>
                                        <p:strVal val="visible"/>
                                      </p:to>
                                    </p:set>
                                  </p:childTnLst>
                                </p:cTn>
                              </p:par>
                              <p:par>
                                <p:cTn id="96" presetID="10" presetClass="entr" presetSubtype="0" fill="hold" grpId="0" nodeType="withEffect">
                                  <p:stCondLst>
                                    <p:cond delay="0"/>
                                  </p:stCondLst>
                                  <p:childTnLst>
                                    <p:set>
                                      <p:cBhvr>
                                        <p:cTn id="97" dur="1" fill="hold">
                                          <p:stCondLst>
                                            <p:cond delay="0"/>
                                          </p:stCondLst>
                                        </p:cTn>
                                        <p:tgtEl>
                                          <p:spTgt spid="192544"/>
                                        </p:tgtEl>
                                        <p:attrNameLst>
                                          <p:attrName>style.visibility</p:attrName>
                                        </p:attrNameLst>
                                      </p:cBhvr>
                                      <p:to>
                                        <p:strVal val="visible"/>
                                      </p:to>
                                    </p:set>
                                    <p:animEffect transition="in" filter="fade">
                                      <p:cBhvr>
                                        <p:cTn id="98" dur="2000"/>
                                        <p:tgtEl>
                                          <p:spTgt spid="192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4" grpId="0" animBg="1"/>
      <p:bldP spid="192525" grpId="0" animBg="1"/>
      <p:bldP spid="192526" grpId="0"/>
      <p:bldP spid="192527" grpId="0"/>
      <p:bldP spid="192528" grpId="0" animBg="1"/>
      <p:bldP spid="192529" grpId="0" animBg="1"/>
      <p:bldP spid="192530" grpId="0" animBg="1"/>
      <p:bldP spid="192531" grpId="0"/>
      <p:bldP spid="192532" grpId="0"/>
      <p:bldP spid="192533" grpId="0" animBg="1"/>
      <p:bldP spid="192534" grpId="0" animBg="1"/>
      <p:bldP spid="192535" grpId="0" animBg="1"/>
      <p:bldP spid="192536" grpId="0"/>
      <p:bldP spid="192537" grpId="0" animBg="1"/>
      <p:bldP spid="192538" grpId="0"/>
      <p:bldP spid="192539" grpId="0"/>
      <p:bldP spid="192540" grpId="0"/>
      <p:bldP spid="192541" grpId="0"/>
      <p:bldP spid="192542" grpId="0"/>
      <p:bldP spid="192543" grpId="0"/>
      <p:bldP spid="192544" grpId="0"/>
      <p:bldP spid="192545" grpId="0" animBg="1"/>
      <p:bldP spid="192546" grpId="0" animBg="1"/>
      <p:bldP spid="1925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71600" y="228600"/>
            <a:ext cx="7498080" cy="1143000"/>
          </a:xfrm>
        </p:spPr>
        <p:txBody>
          <a:bodyPr>
            <a:normAutofit fontScale="90000"/>
          </a:bodyPr>
          <a:lstStyle/>
          <a:p>
            <a:pPr eaLnBrk="1" fontAlgn="auto" hangingPunct="1">
              <a:spcAft>
                <a:spcPts val="0"/>
              </a:spcAft>
              <a:defRPr/>
            </a:pPr>
            <a:r>
              <a:rPr lang="en-US" smtClean="0">
                <a:solidFill>
                  <a:srgbClr val="7030A0"/>
                </a:solidFill>
                <a:latin typeface="Cambria" pitchFamily="18" charset="0"/>
              </a:rPr>
              <a:t>Steps involved in drug designing</a:t>
            </a:r>
          </a:p>
        </p:txBody>
      </p:sp>
      <p:sp>
        <p:nvSpPr>
          <p:cNvPr id="23555" name="Content Placeholder 2"/>
          <p:cNvSpPr>
            <a:spLocks noGrp="1"/>
          </p:cNvSpPr>
          <p:nvPr>
            <p:ph idx="1"/>
          </p:nvPr>
        </p:nvSpPr>
        <p:spPr>
          <a:xfrm>
            <a:off x="972312" y="2366963"/>
            <a:ext cx="7772400" cy="3424237"/>
          </a:xfrm>
          <a:prstGeom prst="rect">
            <a:avLst/>
          </a:prstGeom>
        </p:spPr>
        <p:txBody>
          <a:bodyPr>
            <a:normAutofit fontScale="85000" lnSpcReduction="20000"/>
          </a:bodyPr>
          <a:lstStyle/>
          <a:p>
            <a:pPr marL="514350" indent="-514350" eaLnBrk="1" fontAlgn="auto" hangingPunct="1">
              <a:spcAft>
                <a:spcPts val="0"/>
              </a:spcAft>
              <a:buFont typeface="Calibri" panose="020F0502020204030204" pitchFamily="34" charset="0"/>
              <a:buAutoNum type="arabicPeriod"/>
              <a:defRPr/>
            </a:pPr>
            <a:endParaRPr lang="en-US" dirty="0" smtClean="0">
              <a:latin typeface="Cambria" pitchFamily="18" charset="0"/>
            </a:endParaRPr>
          </a:p>
          <a:p>
            <a:pPr marL="514350" indent="-514350" eaLnBrk="1" fontAlgn="auto" hangingPunct="1">
              <a:spcAft>
                <a:spcPts val="0"/>
              </a:spcAft>
              <a:buFont typeface="Calibri" panose="020F0502020204030204" pitchFamily="34" charset="0"/>
              <a:buAutoNum type="arabicPeriod"/>
              <a:defRPr/>
            </a:pPr>
            <a:r>
              <a:rPr lang="en-US" dirty="0" smtClean="0">
                <a:latin typeface="Cambria" pitchFamily="18" charset="0"/>
              </a:rPr>
              <a:t>Target identification</a:t>
            </a:r>
          </a:p>
          <a:p>
            <a:pPr marL="514350" indent="-514350" eaLnBrk="1" fontAlgn="auto" hangingPunct="1">
              <a:spcAft>
                <a:spcPts val="0"/>
              </a:spcAft>
              <a:buFont typeface="Calibri" panose="020F0502020204030204" pitchFamily="34" charset="0"/>
              <a:buAutoNum type="arabicPeriod"/>
              <a:defRPr/>
            </a:pPr>
            <a:r>
              <a:rPr lang="en-US" dirty="0" smtClean="0">
                <a:latin typeface="Cambria" pitchFamily="18" charset="0"/>
              </a:rPr>
              <a:t>Target validation</a:t>
            </a:r>
          </a:p>
          <a:p>
            <a:pPr marL="514350" indent="-514350" eaLnBrk="1" fontAlgn="auto" hangingPunct="1">
              <a:spcAft>
                <a:spcPts val="0"/>
              </a:spcAft>
              <a:buFont typeface="Calibri" panose="020F0502020204030204" pitchFamily="34" charset="0"/>
              <a:buAutoNum type="arabicPeriod"/>
              <a:defRPr/>
            </a:pPr>
            <a:r>
              <a:rPr lang="en-US" dirty="0" smtClean="0">
                <a:latin typeface="Cambria" pitchFamily="18" charset="0"/>
              </a:rPr>
              <a:t>Lead identification</a:t>
            </a:r>
          </a:p>
          <a:p>
            <a:pPr marL="514350" indent="-514350" eaLnBrk="1" fontAlgn="auto" hangingPunct="1">
              <a:spcAft>
                <a:spcPts val="0"/>
              </a:spcAft>
              <a:buFont typeface="Calibri" panose="020F0502020204030204" pitchFamily="34" charset="0"/>
              <a:buAutoNum type="arabicPeriod"/>
              <a:defRPr/>
            </a:pPr>
            <a:r>
              <a:rPr lang="en-US" dirty="0" smtClean="0">
                <a:latin typeface="Cambria" pitchFamily="18" charset="0"/>
              </a:rPr>
              <a:t>Lead optimization</a:t>
            </a:r>
          </a:p>
          <a:p>
            <a:pPr marL="514350" indent="-514350" eaLnBrk="1" fontAlgn="auto" hangingPunct="1">
              <a:spcAft>
                <a:spcPts val="0"/>
              </a:spcAft>
              <a:buFont typeface="Calibri" panose="020F0502020204030204" pitchFamily="34" charset="0"/>
              <a:buAutoNum type="arabicPeriod"/>
              <a:defRPr/>
            </a:pPr>
            <a:r>
              <a:rPr lang="en-US" dirty="0" smtClean="0">
                <a:latin typeface="Cambria" pitchFamily="18" charset="0"/>
              </a:rPr>
              <a:t>Docking</a:t>
            </a:r>
          </a:p>
          <a:p>
            <a:pPr marL="514350" indent="-514350" eaLnBrk="1" fontAlgn="auto" hangingPunct="1">
              <a:spcAft>
                <a:spcPts val="0"/>
              </a:spcAft>
              <a:buFont typeface="Calibri" panose="020F0502020204030204" pitchFamily="34" charset="0"/>
              <a:buAutoNum type="arabicPeriod"/>
              <a:defRPr/>
            </a:pPr>
            <a:r>
              <a:rPr lang="en-US" dirty="0" smtClean="0">
                <a:latin typeface="Cambria" pitchFamily="18" charset="0"/>
              </a:rPr>
              <a:t>Pre clinical trials</a:t>
            </a:r>
          </a:p>
          <a:p>
            <a:pPr marL="514350" indent="-514350" eaLnBrk="1" fontAlgn="auto" hangingPunct="1">
              <a:spcAft>
                <a:spcPts val="0"/>
              </a:spcAft>
              <a:buFont typeface="Calibri" panose="020F0502020204030204" pitchFamily="34" charset="0"/>
              <a:buAutoNum type="arabicPeriod"/>
              <a:defRPr/>
            </a:pPr>
            <a:r>
              <a:rPr lang="en-US" dirty="0" smtClean="0">
                <a:latin typeface="Cambria" pitchFamily="18" charset="0"/>
              </a:rPr>
              <a:t>Clinical trails</a:t>
            </a:r>
          </a:p>
          <a:p>
            <a:pPr marL="514350" indent="-514350" eaLnBrk="1" fontAlgn="auto" hangingPunct="1">
              <a:spcAft>
                <a:spcPts val="0"/>
              </a:spcAft>
              <a:buFont typeface="Wingdings 2" panose="05020102010507070707" pitchFamily="18" charset="2"/>
              <a:buNone/>
              <a:defRPr/>
            </a:pPr>
            <a:endParaRPr lang="en-US" dirty="0" smtClean="0">
              <a:latin typeface="Cambria" pitchFamily="18" charset="0"/>
            </a:endParaRPr>
          </a:p>
          <a:p>
            <a:pPr marL="514350" indent="-514350" eaLnBrk="1" fontAlgn="auto" hangingPunct="1">
              <a:spcAft>
                <a:spcPts val="0"/>
              </a:spcAft>
              <a:buFont typeface="Wingdings 2" panose="05020102010507070707" pitchFamily="18" charset="2"/>
              <a:buNone/>
              <a:defRPr/>
            </a:pPr>
            <a:endParaRPr lang="en-US" dirty="0" smtClean="0">
              <a:latin typeface="Cambr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228600"/>
            <a:ext cx="8229600" cy="1143000"/>
          </a:xfrm>
        </p:spPr>
        <p:txBody>
          <a:bodyPr/>
          <a:lstStyle/>
          <a:p>
            <a:pPr algn="ctr" eaLnBrk="1" fontAlgn="auto" hangingPunct="1">
              <a:spcAft>
                <a:spcPts val="0"/>
              </a:spcAft>
              <a:defRPr/>
            </a:pPr>
            <a:r>
              <a:rPr lang="en-US" b="1" dirty="0" smtClean="0">
                <a:solidFill>
                  <a:srgbClr val="7030A0"/>
                </a:solidFill>
                <a:latin typeface="Cambria" pitchFamily="18" charset="0"/>
              </a:rPr>
              <a:t>Target identification </a:t>
            </a:r>
          </a:p>
        </p:txBody>
      </p:sp>
      <p:sp>
        <p:nvSpPr>
          <p:cNvPr id="3" name="Content Placeholder 2"/>
          <p:cNvSpPr>
            <a:spLocks noGrp="1"/>
          </p:cNvSpPr>
          <p:nvPr>
            <p:ph idx="1"/>
          </p:nvPr>
        </p:nvSpPr>
        <p:spPr>
          <a:xfrm>
            <a:off x="914400" y="1752600"/>
            <a:ext cx="8229600" cy="4572000"/>
          </a:xfrm>
          <a:prstGeom prst="rect">
            <a:avLst/>
          </a:prstGeom>
        </p:spPr>
        <p:txBody>
          <a:bodyPr>
            <a:normAutofit/>
          </a:bodyPr>
          <a:lstStyle/>
          <a:p>
            <a:pPr marL="274320" indent="-274320" algn="just" eaLnBrk="1" fontAlgn="auto" hangingPunct="1">
              <a:spcAft>
                <a:spcPts val="0"/>
              </a:spcAft>
              <a:buClr>
                <a:schemeClr val="accent3"/>
              </a:buClr>
              <a:buFont typeface="Wingdings 2"/>
              <a:buChar char=""/>
              <a:defRPr/>
            </a:pPr>
            <a:r>
              <a:rPr lang="en-US" sz="2400" dirty="0" smtClean="0">
                <a:latin typeface="Cambria" pitchFamily="18" charset="0"/>
              </a:rPr>
              <a:t>A target is a molecule(namely a protein) which is present within an organism. </a:t>
            </a:r>
          </a:p>
          <a:p>
            <a:pPr marL="274320" lvl="1" indent="-274320" algn="just" eaLnBrk="1" fontAlgn="auto" hangingPunct="1">
              <a:spcAft>
                <a:spcPts val="0"/>
              </a:spcAft>
              <a:buClr>
                <a:schemeClr val="accent3"/>
              </a:buClr>
              <a:buSzPct val="95000"/>
              <a:buFont typeface="Wingdings 2"/>
              <a:buChar char=""/>
              <a:defRPr/>
            </a:pPr>
            <a:r>
              <a:rPr lang="en-US" sz="2400" dirty="0" smtClean="0">
                <a:latin typeface="Cambria" pitchFamily="18" charset="0"/>
              </a:rPr>
              <a:t>The approaches of identifying targets include protein expression, protein biochemistry, structure function studies, study of biochemical pathways.</a:t>
            </a:r>
          </a:p>
          <a:p>
            <a:pPr marL="274320" indent="-274320" algn="just" eaLnBrk="1" fontAlgn="auto" hangingPunct="1">
              <a:spcAft>
                <a:spcPts val="0"/>
              </a:spcAft>
              <a:buClr>
                <a:schemeClr val="accent3"/>
              </a:buClr>
              <a:buFont typeface="Wingdings 2"/>
              <a:buChar char=""/>
              <a:defRPr/>
            </a:pPr>
            <a:r>
              <a:rPr lang="en-US" sz="2400" dirty="0" smtClean="0">
                <a:latin typeface="Cambria" pitchFamily="18" charset="0"/>
              </a:rPr>
              <a:t>There are now several other methods to identify specific molecular targets like high throughput sequencing analysis, positional cloning, generation of cDNA libraries with ESTs and database mining by sequence homology. </a:t>
            </a:r>
          </a:p>
          <a:p>
            <a:pPr marL="274320" indent="-274320" algn="just" eaLnBrk="1" fontAlgn="auto" hangingPunct="1">
              <a:spcAft>
                <a:spcPts val="0"/>
              </a:spcAft>
              <a:buClr>
                <a:schemeClr val="accent3"/>
              </a:buClr>
              <a:buFont typeface="Wingdings 2"/>
              <a:buChar char=""/>
              <a:defRPr/>
            </a:pPr>
            <a:r>
              <a:rPr lang="en-US" sz="2400" dirty="0" smtClean="0">
                <a:latin typeface="Cambria" pitchFamily="18" charset="0"/>
              </a:rPr>
              <a:t>It is important to determine whether the novel targets are actually relevant to the physiology of the disease.</a:t>
            </a:r>
          </a:p>
          <a:p>
            <a:pPr marL="274320" indent="-274320" algn="just" eaLnBrk="1" fontAlgn="auto" hangingPunct="1">
              <a:spcAft>
                <a:spcPts val="0"/>
              </a:spcAft>
              <a:buClr>
                <a:schemeClr val="accent3"/>
              </a:buClr>
              <a:buFont typeface="Wingdings 2"/>
              <a:buNone/>
              <a:defRPr/>
            </a:pPr>
            <a:endParaRPr lang="en-US" sz="2400" dirty="0">
              <a:latin typeface="Cambr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9600" cy="1143000"/>
          </a:xfrm>
        </p:spPr>
        <p:txBody>
          <a:bodyPr/>
          <a:lstStyle/>
          <a:p>
            <a:pPr algn="ctr" eaLnBrk="1" fontAlgn="auto" hangingPunct="1">
              <a:spcAft>
                <a:spcPts val="0"/>
              </a:spcAft>
              <a:defRPr/>
            </a:pPr>
            <a:r>
              <a:rPr lang="en-US" dirty="0" smtClean="0">
                <a:solidFill>
                  <a:srgbClr val="7030A0"/>
                </a:solidFill>
                <a:latin typeface="Cambria" pitchFamily="18" charset="0"/>
              </a:rPr>
              <a:t>Target validation </a:t>
            </a:r>
          </a:p>
        </p:txBody>
      </p:sp>
      <p:sp>
        <p:nvSpPr>
          <p:cNvPr id="3" name="Content Placeholder 2"/>
          <p:cNvSpPr>
            <a:spLocks noGrp="1"/>
          </p:cNvSpPr>
          <p:nvPr>
            <p:ph idx="1"/>
          </p:nvPr>
        </p:nvSpPr>
        <p:spPr>
          <a:xfrm>
            <a:off x="914400" y="1600200"/>
            <a:ext cx="8229600" cy="4724400"/>
          </a:xfrm>
          <a:prstGeom prst="rect">
            <a:avLst/>
          </a:prstGeom>
        </p:spPr>
        <p:txBody>
          <a:bodyPr/>
          <a:lstStyle/>
          <a:p>
            <a:pPr marL="274320" indent="-274320" algn="just" eaLnBrk="1" fontAlgn="auto" hangingPunct="1">
              <a:spcAft>
                <a:spcPts val="0"/>
              </a:spcAft>
              <a:buClr>
                <a:schemeClr val="accent3"/>
              </a:buClr>
              <a:buFont typeface="Wingdings 2"/>
              <a:buChar char=""/>
              <a:defRPr/>
            </a:pPr>
            <a:r>
              <a:rPr lang="en-US" sz="2400" dirty="0" smtClean="0">
                <a:latin typeface="Cambria" pitchFamily="18" charset="0"/>
              </a:rPr>
              <a:t>As there are a plethora of new potential therapeutic drug targets that are being discovered, selection and validation of novel molecular targets has become important.</a:t>
            </a:r>
          </a:p>
          <a:p>
            <a:pPr marL="274320" indent="-274320" algn="just" eaLnBrk="1" fontAlgn="auto" hangingPunct="1">
              <a:spcAft>
                <a:spcPts val="0"/>
              </a:spcAft>
              <a:buClr>
                <a:schemeClr val="accent3"/>
              </a:buClr>
              <a:buFont typeface="Wingdings 2"/>
              <a:buNone/>
              <a:defRPr/>
            </a:pPr>
            <a:endParaRPr lang="en-US" sz="2400" dirty="0" smtClean="0">
              <a:latin typeface="Cambria" pitchFamily="18" charset="0"/>
            </a:endParaRPr>
          </a:p>
          <a:p>
            <a:pPr marL="274320" lvl="1" indent="-274320" algn="just" eaLnBrk="1" fontAlgn="auto" hangingPunct="1">
              <a:spcAft>
                <a:spcPts val="0"/>
              </a:spcAft>
              <a:buClr>
                <a:schemeClr val="accent3"/>
              </a:buClr>
              <a:buSzPct val="95000"/>
              <a:buFont typeface="Wingdings 2"/>
              <a:buChar char=""/>
              <a:defRPr/>
            </a:pPr>
            <a:r>
              <a:rPr lang="en-US" sz="2400" dirty="0" smtClean="0">
                <a:latin typeface="Cambria" pitchFamily="18" charset="0"/>
              </a:rPr>
              <a:t>It needs to be confirmed that the targets identified will affect an appropriate biological response.</a:t>
            </a:r>
          </a:p>
          <a:p>
            <a:pPr marL="274320" lvl="1" indent="-274320" algn="just" eaLnBrk="1" fontAlgn="auto" hangingPunct="1">
              <a:spcAft>
                <a:spcPts val="0"/>
              </a:spcAft>
              <a:buClr>
                <a:schemeClr val="accent3"/>
              </a:buClr>
              <a:buSzPct val="95000"/>
              <a:buFont typeface="Wingdings 2"/>
              <a:buNone/>
              <a:defRPr/>
            </a:pPr>
            <a:endParaRPr lang="en-US" sz="2400" dirty="0" smtClean="0">
              <a:latin typeface="Cambria" pitchFamily="18" charset="0"/>
            </a:endParaRPr>
          </a:p>
          <a:p>
            <a:pPr marL="274320" lvl="1" indent="-274320" algn="just" eaLnBrk="1" fontAlgn="auto" hangingPunct="1">
              <a:spcAft>
                <a:spcPts val="0"/>
              </a:spcAft>
              <a:buClr>
                <a:schemeClr val="accent3"/>
              </a:buClr>
              <a:buSzPct val="95000"/>
              <a:buFont typeface="Wingdings 2"/>
              <a:buChar char=""/>
              <a:defRPr/>
            </a:pPr>
            <a:r>
              <a:rPr lang="en-US" sz="2400" dirty="0" smtClean="0">
                <a:latin typeface="Cambria" pitchFamily="18" charset="0"/>
              </a:rPr>
              <a:t>Targeted gene disruption (TGD) is a term that refers to several different methods of target validation. </a:t>
            </a:r>
          </a:p>
          <a:p>
            <a:pPr marL="274320" lvl="1" indent="-274320" eaLnBrk="1" fontAlgn="auto" hangingPunct="1">
              <a:spcAft>
                <a:spcPts val="0"/>
              </a:spcAft>
              <a:buClr>
                <a:schemeClr val="accent3"/>
              </a:buClr>
              <a:buSzPct val="95000"/>
              <a:buFont typeface="Wingdings 2"/>
              <a:buChar char=""/>
              <a:defRPr/>
            </a:pPr>
            <a:endParaRPr lang="en-US" sz="1800" dirty="0" smtClean="0">
              <a:latin typeface="Cambria" pitchFamily="18" charset="0"/>
            </a:endParaRPr>
          </a:p>
          <a:p>
            <a:pPr marL="274320" indent="-274320" eaLnBrk="1" fontAlgn="auto" hangingPunct="1">
              <a:spcAft>
                <a:spcPts val="0"/>
              </a:spcAft>
              <a:buClr>
                <a:schemeClr val="accent3"/>
              </a:buClr>
              <a:buFont typeface="Wingdings 2"/>
              <a:buNone/>
              <a:defRPr/>
            </a:pPr>
            <a:endParaRPr lang="en-US" dirty="0" smtClean="0">
              <a:latin typeface="Cambria" pitchFamily="18" charset="0"/>
            </a:endParaRPr>
          </a:p>
          <a:p>
            <a:pPr marL="274320" indent="-274320" eaLnBrk="1" fontAlgn="auto" hangingPunct="1">
              <a:spcAft>
                <a:spcPts val="0"/>
              </a:spcAft>
              <a:buClr>
                <a:schemeClr val="accent3"/>
              </a:buClr>
              <a:buFont typeface="Wingdings 2"/>
              <a:buChar char=""/>
              <a:defRPr/>
            </a:pP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533400"/>
            <a:ext cx="8229600" cy="1143000"/>
          </a:xfrm>
        </p:spPr>
        <p:txBody>
          <a:bodyPr/>
          <a:lstStyle/>
          <a:p>
            <a:pPr algn="ctr" eaLnBrk="1" fontAlgn="auto" hangingPunct="1">
              <a:spcAft>
                <a:spcPts val="0"/>
              </a:spcAft>
              <a:defRPr/>
            </a:pPr>
            <a:r>
              <a:rPr lang="en-US" dirty="0" smtClean="0">
                <a:solidFill>
                  <a:srgbClr val="7030A0"/>
                </a:solidFill>
                <a:latin typeface="Cambria" pitchFamily="18" charset="0"/>
              </a:rPr>
              <a:t>Lead identification </a:t>
            </a:r>
          </a:p>
        </p:txBody>
      </p:sp>
      <p:sp>
        <p:nvSpPr>
          <p:cNvPr id="26627" name="Content Placeholder 2"/>
          <p:cNvSpPr>
            <a:spLocks noGrp="1"/>
          </p:cNvSpPr>
          <p:nvPr>
            <p:ph idx="1"/>
          </p:nvPr>
        </p:nvSpPr>
        <p:spPr>
          <a:xfrm>
            <a:off x="914400" y="1752600"/>
            <a:ext cx="8229600" cy="4389438"/>
          </a:xfrm>
          <a:prstGeom prst="rect">
            <a:avLst/>
          </a:prstGeom>
        </p:spPr>
        <p:txBody>
          <a:bodyPr/>
          <a:lstStyle/>
          <a:p>
            <a:pPr algn="just" eaLnBrk="1" fontAlgn="auto" hangingPunct="1">
              <a:spcAft>
                <a:spcPts val="0"/>
              </a:spcAft>
              <a:defRPr/>
            </a:pPr>
            <a:r>
              <a:rPr lang="en-US" sz="2400" dirty="0" smtClean="0">
                <a:latin typeface="Cambria" pitchFamily="18" charset="0"/>
              </a:rPr>
              <a:t>A lead is a compound(usually a small organic molecule) that demonstrates a desired biological activity on a validated molecular target. </a:t>
            </a:r>
          </a:p>
          <a:p>
            <a:pPr algn="just" eaLnBrk="1" fontAlgn="auto" hangingPunct="1">
              <a:spcAft>
                <a:spcPts val="0"/>
              </a:spcAft>
              <a:defRPr/>
            </a:pPr>
            <a:r>
              <a:rPr lang="en-US" sz="2400" dirty="0" smtClean="0">
                <a:latin typeface="Cambria" pitchFamily="18" charset="0"/>
              </a:rPr>
              <a:t>To be termed as a lead, the compound must exceed a specific potency threshold against the target.</a:t>
            </a:r>
          </a:p>
          <a:p>
            <a:pPr algn="just" eaLnBrk="1" fontAlgn="auto" hangingPunct="1">
              <a:spcAft>
                <a:spcPts val="0"/>
              </a:spcAft>
              <a:defRPr/>
            </a:pPr>
            <a:r>
              <a:rPr lang="en-US" sz="2400" dirty="0" smtClean="0">
                <a:latin typeface="Cambria" pitchFamily="18" charset="0"/>
              </a:rPr>
              <a:t>The compounds used as potential leads can be from many sources. The most important sources of leads is libraries of molecules like peptide libraries, natural compounds libraries etc.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noChangeArrowheads="1"/>
          </p:cNvSpPr>
          <p:nvPr/>
        </p:nvSpPr>
        <p:spPr bwMode="auto">
          <a:xfrm>
            <a:off x="1058862" y="228600"/>
            <a:ext cx="7270750" cy="1190625"/>
          </a:xfrm>
          <a:prstGeom prst="rect">
            <a:avLst/>
          </a:prstGeom>
          <a:noFill/>
          <a:ln w="9525">
            <a:noFill/>
            <a:miter lim="800000"/>
            <a:headEnd/>
            <a:tailEnd/>
          </a:ln>
        </p:spPr>
        <p:txBody>
          <a:bodyPr wrap="none">
            <a:spAutoFit/>
          </a:bodyPr>
          <a:lstStyle/>
          <a:p>
            <a:pPr algn="ctr"/>
            <a:r>
              <a:rPr lang="en-US" sz="3600" b="1">
                <a:solidFill>
                  <a:schemeClr val="tx2"/>
                </a:solidFill>
              </a:rPr>
              <a:t>Discovering and Developing the </a:t>
            </a:r>
          </a:p>
          <a:p>
            <a:pPr algn="ctr"/>
            <a:r>
              <a:rPr lang="en-US" sz="3600" b="1">
                <a:solidFill>
                  <a:schemeClr val="tx2"/>
                </a:solidFill>
              </a:rPr>
              <a:t>‘One Drug’</a:t>
            </a:r>
          </a:p>
        </p:txBody>
      </p:sp>
      <p:pic>
        <p:nvPicPr>
          <p:cNvPr id="2052" name="Picture 9"/>
          <p:cNvPicPr>
            <a:picLocks noChangeAspect="1" noChangeArrowheads="1"/>
          </p:cNvPicPr>
          <p:nvPr/>
        </p:nvPicPr>
        <p:blipFill>
          <a:blip r:embed="rId3"/>
          <a:srcRect/>
          <a:stretch>
            <a:fillRect/>
          </a:stretch>
        </p:blipFill>
        <p:spPr bwMode="auto">
          <a:xfrm>
            <a:off x="1363662" y="1600200"/>
            <a:ext cx="7315200" cy="4346575"/>
          </a:xfrm>
          <a:prstGeom prst="rect">
            <a:avLst/>
          </a:prstGeom>
          <a:noFill/>
          <a:ln w="9525">
            <a:noFill/>
            <a:miter lim="800000"/>
            <a:headEnd/>
            <a:tailEnd/>
          </a:ln>
        </p:spPr>
      </p:pic>
      <p:graphicFrame>
        <p:nvGraphicFramePr>
          <p:cNvPr id="2050" name="Object 10"/>
          <p:cNvGraphicFramePr>
            <a:graphicFrameLocks noChangeAspect="1"/>
          </p:cNvGraphicFramePr>
          <p:nvPr/>
        </p:nvGraphicFramePr>
        <p:xfrm>
          <a:off x="7383462" y="6172200"/>
          <a:ext cx="1303338" cy="320675"/>
        </p:xfrm>
        <a:graphic>
          <a:graphicData uri="http://schemas.openxmlformats.org/presentationml/2006/ole">
            <mc:AlternateContent xmlns:mc="http://schemas.openxmlformats.org/markup-compatibility/2006">
              <mc:Choice xmlns:v="urn:schemas-microsoft-com:vml" Requires="v">
                <p:oleObj spid="_x0000_s2052" r:id="rId4" imgW="1303133" imgH="320068" progId="">
                  <p:embed/>
                </p:oleObj>
              </mc:Choice>
              <mc:Fallback>
                <p:oleObj r:id="rId4" imgW="1303133" imgH="320068" progId="">
                  <p:embed/>
                  <p:pic>
                    <p:nvPicPr>
                      <p:cNvPr id="0" name="Object 10"/>
                      <p:cNvPicPr>
                        <a:picLocks noChangeAspect="1" noChangeArrowheads="1"/>
                      </p:cNvPicPr>
                      <p:nvPr/>
                    </p:nvPicPr>
                    <p:blipFill>
                      <a:blip r:embed="rId5">
                        <a:lum contrast="-42000"/>
                        <a:extLst>
                          <a:ext uri="{28A0092B-C50C-407E-A947-70E740481C1C}">
                            <a14:useLocalDpi xmlns:a14="http://schemas.microsoft.com/office/drawing/2010/main" val="0"/>
                          </a:ext>
                        </a:extLst>
                      </a:blip>
                      <a:srcRect/>
                      <a:stretch>
                        <a:fillRect/>
                      </a:stretch>
                    </p:blipFill>
                    <p:spPr bwMode="auto">
                      <a:xfrm>
                        <a:off x="7383462" y="6172200"/>
                        <a:ext cx="1303338" cy="320675"/>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838200" y="533400"/>
            <a:ext cx="8229600" cy="5410200"/>
          </a:xfrm>
          <a:prstGeom prst="rect">
            <a:avLst/>
          </a:prstGeom>
        </p:spPr>
        <p:txBody>
          <a:bodyPr>
            <a:normAutofit/>
          </a:bodyPr>
          <a:lstStyle/>
          <a:p>
            <a:pPr algn="ctr" eaLnBrk="1" fontAlgn="auto" hangingPunct="1">
              <a:spcAft>
                <a:spcPts val="0"/>
              </a:spcAft>
              <a:buNone/>
              <a:defRPr/>
            </a:pPr>
            <a:r>
              <a:rPr lang="en-US" sz="2800" dirty="0" smtClean="0"/>
              <a:t>Some of the technologies  used in the lead identification </a:t>
            </a:r>
          </a:p>
          <a:p>
            <a:pPr algn="just" eaLnBrk="1" fontAlgn="auto" hangingPunct="1">
              <a:spcAft>
                <a:spcPts val="0"/>
              </a:spcAft>
              <a:buFont typeface="Wingdings" panose="05000000000000000000" pitchFamily="2" charset="2"/>
              <a:buChar char="Ø"/>
              <a:defRPr/>
            </a:pPr>
            <a:endParaRPr lang="en-US" sz="2400" dirty="0" smtClean="0"/>
          </a:p>
          <a:p>
            <a:pPr algn="just" eaLnBrk="1" fontAlgn="auto" hangingPunct="1">
              <a:spcAft>
                <a:spcPts val="0"/>
              </a:spcAft>
              <a:buFont typeface="Wingdings" panose="05000000000000000000" pitchFamily="2" charset="2"/>
              <a:buChar char="Ø"/>
              <a:defRPr/>
            </a:pPr>
            <a:endParaRPr lang="en-US" sz="2400" dirty="0" smtClean="0"/>
          </a:p>
          <a:p>
            <a:pPr algn="just" eaLnBrk="1" fontAlgn="auto" hangingPunct="1">
              <a:spcAft>
                <a:spcPts val="0"/>
              </a:spcAft>
              <a:buFont typeface="Wingdings" panose="05000000000000000000" pitchFamily="2" charset="2"/>
              <a:buChar char="Ø"/>
              <a:defRPr/>
            </a:pPr>
            <a:r>
              <a:rPr lang="en-US" sz="2400" dirty="0" smtClean="0">
                <a:latin typeface="Cambria" pitchFamily="18" charset="0"/>
              </a:rPr>
              <a:t>Virtual screening</a:t>
            </a:r>
          </a:p>
          <a:p>
            <a:pPr algn="just" eaLnBrk="1" fontAlgn="auto" hangingPunct="1">
              <a:spcAft>
                <a:spcPts val="0"/>
              </a:spcAft>
              <a:buFont typeface="Wingdings" panose="05000000000000000000" pitchFamily="2" charset="2"/>
              <a:buChar char="Ø"/>
              <a:defRPr/>
            </a:pPr>
            <a:r>
              <a:rPr lang="en-US" sz="2400" dirty="0" err="1" smtClean="0">
                <a:latin typeface="Cambria" pitchFamily="18" charset="0"/>
              </a:rPr>
              <a:t>Chemoinformatics</a:t>
            </a:r>
            <a:endParaRPr lang="en-US" sz="2400" dirty="0" smtClean="0">
              <a:latin typeface="Cambria" pitchFamily="18" charset="0"/>
            </a:endParaRPr>
          </a:p>
          <a:p>
            <a:pPr algn="just" eaLnBrk="1" fontAlgn="auto" hangingPunct="1">
              <a:spcAft>
                <a:spcPts val="0"/>
              </a:spcAft>
              <a:buFont typeface="Wingdings" panose="05000000000000000000" pitchFamily="2" charset="2"/>
              <a:buChar char="Ø"/>
              <a:defRPr/>
            </a:pPr>
            <a:r>
              <a:rPr lang="en-US" sz="2400" dirty="0" err="1" smtClean="0">
                <a:latin typeface="Cambria" pitchFamily="18" charset="0"/>
              </a:rPr>
              <a:t>Pharmacophore</a:t>
            </a:r>
            <a:r>
              <a:rPr lang="en-US" sz="2400" dirty="0" smtClean="0">
                <a:latin typeface="Cambria" pitchFamily="18" charset="0"/>
              </a:rPr>
              <a:t> mapping</a:t>
            </a:r>
          </a:p>
          <a:p>
            <a:pPr algn="just" eaLnBrk="1" fontAlgn="auto" hangingPunct="1">
              <a:spcAft>
                <a:spcPts val="0"/>
              </a:spcAft>
              <a:buFont typeface="Wingdings" panose="05000000000000000000" pitchFamily="2" charset="2"/>
              <a:buChar char="Ø"/>
              <a:defRPr/>
            </a:pPr>
            <a:r>
              <a:rPr lang="en-US" sz="2400" dirty="0" smtClean="0">
                <a:latin typeface="Cambria" pitchFamily="18" charset="0"/>
              </a:rPr>
              <a:t>Quantitative structure activity relationship QSAR</a:t>
            </a:r>
          </a:p>
          <a:p>
            <a:pPr algn="just" eaLnBrk="1" fontAlgn="auto" hangingPunct="1">
              <a:spcAft>
                <a:spcPts val="0"/>
              </a:spcAft>
              <a:buFont typeface="Wingdings" panose="05000000000000000000" pitchFamily="2" charset="2"/>
              <a:buChar char="Ø"/>
              <a:defRPr/>
            </a:pPr>
            <a:r>
              <a:rPr lang="en-US" sz="2400" dirty="0" smtClean="0">
                <a:latin typeface="Cambria" pitchFamily="18" charset="0"/>
              </a:rPr>
              <a:t>High throughput docking</a:t>
            </a:r>
          </a:p>
          <a:p>
            <a:pPr algn="just" eaLnBrk="1" fontAlgn="auto" hangingPunct="1">
              <a:spcAft>
                <a:spcPts val="0"/>
              </a:spcAft>
              <a:buFont typeface="Wingdings" panose="05000000000000000000" pitchFamily="2" charset="2"/>
              <a:buChar char="Ø"/>
              <a:defRPr/>
            </a:pPr>
            <a:r>
              <a:rPr lang="en-US" sz="2400" dirty="0" smtClean="0">
                <a:latin typeface="Cambria" pitchFamily="18" charset="0"/>
              </a:rPr>
              <a:t>NMR – based screening</a:t>
            </a:r>
          </a:p>
          <a:p>
            <a:pPr algn="just" eaLnBrk="1" fontAlgn="auto" hangingPunct="1">
              <a:spcAft>
                <a:spcPts val="0"/>
              </a:spcAft>
              <a:buFont typeface="Wingdings" panose="05000000000000000000" pitchFamily="2" charset="2"/>
              <a:buChar char="Ø"/>
              <a:defRPr/>
            </a:pPr>
            <a:r>
              <a:rPr lang="en-US" sz="2400" dirty="0" smtClean="0">
                <a:latin typeface="Cambria" pitchFamily="18" charset="0"/>
              </a:rPr>
              <a:t>Chemical genetics</a:t>
            </a:r>
          </a:p>
          <a:p>
            <a:pPr algn="just" eaLnBrk="1" fontAlgn="auto" hangingPunct="1">
              <a:spcAft>
                <a:spcPts val="0"/>
              </a:spcAft>
              <a:buFont typeface="Wingdings 2" panose="05020102010507070707" pitchFamily="18" charset="2"/>
              <a:buNone/>
              <a:defRPr/>
            </a:pPr>
            <a:endParaRPr lang="en-US" sz="2400" dirty="0" smtClean="0"/>
          </a:p>
          <a:p>
            <a:pPr algn="just" eaLnBrk="1" fontAlgn="auto" hangingPunct="1">
              <a:spcAft>
                <a:spcPts val="0"/>
              </a:spcAft>
              <a:buFont typeface="Wingdings" panose="05000000000000000000" pitchFamily="2" charset="2"/>
              <a:buChar char="Ø"/>
              <a:defRPr/>
            </a:pPr>
            <a:endParaRPr 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199" y="274638"/>
            <a:ext cx="8471647" cy="1143000"/>
          </a:xfrm>
        </p:spPr>
        <p:txBody>
          <a:bodyPr/>
          <a:lstStyle/>
          <a:p>
            <a:pPr algn="ctr" eaLnBrk="1" fontAlgn="auto" hangingPunct="1">
              <a:spcAft>
                <a:spcPts val="0"/>
              </a:spcAft>
              <a:defRPr/>
            </a:pPr>
            <a:r>
              <a:rPr lang="en-US" dirty="0" smtClean="0">
                <a:solidFill>
                  <a:srgbClr val="7030A0"/>
                </a:solidFill>
                <a:latin typeface="Cambria" pitchFamily="18" charset="0"/>
              </a:rPr>
              <a:t>Lead optimization </a:t>
            </a:r>
          </a:p>
        </p:txBody>
      </p:sp>
      <p:sp>
        <p:nvSpPr>
          <p:cNvPr id="28675" name="Content Placeholder 2"/>
          <p:cNvSpPr>
            <a:spLocks noGrp="1"/>
          </p:cNvSpPr>
          <p:nvPr>
            <p:ph idx="1"/>
          </p:nvPr>
        </p:nvSpPr>
        <p:spPr>
          <a:xfrm>
            <a:off x="914400" y="1828800"/>
            <a:ext cx="8001000" cy="3424237"/>
          </a:xfrm>
          <a:prstGeom prst="rect">
            <a:avLst/>
          </a:prstGeom>
        </p:spPr>
        <p:txBody>
          <a:bodyPr/>
          <a:lstStyle/>
          <a:p>
            <a:pPr algn="just" eaLnBrk="1" fontAlgn="auto" hangingPunct="1">
              <a:spcAft>
                <a:spcPts val="0"/>
              </a:spcAft>
              <a:defRPr/>
            </a:pPr>
            <a:r>
              <a:rPr lang="en-US" dirty="0" smtClean="0">
                <a:latin typeface="Cambria" pitchFamily="18" charset="0"/>
              </a:rPr>
              <a:t>Once a lead compound is established in the identification  process, we need to optimize the desirable traits of the lead</a:t>
            </a:r>
          </a:p>
          <a:p>
            <a:pPr algn="just" eaLnBrk="1" fontAlgn="auto" hangingPunct="1">
              <a:spcAft>
                <a:spcPts val="0"/>
              </a:spcAft>
              <a:defRPr/>
            </a:pPr>
            <a:r>
              <a:rPr lang="en-US" dirty="0" smtClean="0">
                <a:latin typeface="Cambria" pitchFamily="18" charset="0"/>
              </a:rPr>
              <a:t>To be considered for further development , lead should be amenable for chemistry optimization.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fontAlgn="auto" hangingPunct="1">
              <a:spcAft>
                <a:spcPts val="0"/>
              </a:spcAft>
              <a:defRPr/>
            </a:pPr>
            <a:r>
              <a:rPr lang="en-US" dirty="0" smtClean="0">
                <a:solidFill>
                  <a:srgbClr val="7030A0"/>
                </a:solidFill>
                <a:latin typeface="Algerian" panose="04020705040A02060702" pitchFamily="82" charset="0"/>
              </a:rPr>
              <a:t>Docking </a:t>
            </a:r>
          </a:p>
        </p:txBody>
      </p:sp>
      <p:sp>
        <p:nvSpPr>
          <p:cNvPr id="29699" name="Content Placeholder 2"/>
          <p:cNvSpPr>
            <a:spLocks noGrp="1"/>
          </p:cNvSpPr>
          <p:nvPr>
            <p:ph idx="1"/>
          </p:nvPr>
        </p:nvSpPr>
        <p:spPr>
          <a:xfrm>
            <a:off x="990600" y="1752600"/>
            <a:ext cx="7772400" cy="3424237"/>
          </a:xfrm>
          <a:prstGeom prst="rect">
            <a:avLst/>
          </a:prstGeom>
        </p:spPr>
        <p:txBody>
          <a:bodyPr>
            <a:normAutofit fontScale="70000" lnSpcReduction="20000"/>
          </a:bodyPr>
          <a:lstStyle/>
          <a:p>
            <a:pPr algn="just" eaLnBrk="1" fontAlgn="auto" hangingPunct="1">
              <a:spcAft>
                <a:spcPts val="0"/>
              </a:spcAft>
              <a:defRPr/>
            </a:pPr>
            <a:r>
              <a:rPr lang="en-US" dirty="0" smtClean="0">
                <a:latin typeface="Cambria" pitchFamily="18" charset="0"/>
              </a:rPr>
              <a:t>Docking refers to the ability to position a </a:t>
            </a:r>
            <a:r>
              <a:rPr lang="en-US" dirty="0" err="1" smtClean="0">
                <a:latin typeface="Cambria" pitchFamily="18" charset="0"/>
              </a:rPr>
              <a:t>ligand</a:t>
            </a:r>
            <a:r>
              <a:rPr lang="en-US" dirty="0" smtClean="0">
                <a:latin typeface="Cambria" pitchFamily="18" charset="0"/>
              </a:rPr>
              <a:t> in the active or a designated site of a protein and calculate the specific binding affinities. </a:t>
            </a:r>
          </a:p>
          <a:p>
            <a:pPr algn="just" eaLnBrk="1" fontAlgn="auto" hangingPunct="1">
              <a:spcAft>
                <a:spcPts val="0"/>
              </a:spcAft>
              <a:buNone/>
              <a:defRPr/>
            </a:pPr>
            <a:endParaRPr lang="en-US" dirty="0" smtClean="0">
              <a:latin typeface="Cambria" pitchFamily="18" charset="0"/>
            </a:endParaRPr>
          </a:p>
          <a:p>
            <a:pPr algn="just" eaLnBrk="1" fontAlgn="auto" hangingPunct="1">
              <a:spcAft>
                <a:spcPts val="0"/>
              </a:spcAft>
              <a:defRPr/>
            </a:pPr>
            <a:r>
              <a:rPr lang="en-US" dirty="0" smtClean="0">
                <a:latin typeface="Cambria" pitchFamily="18" charset="0"/>
              </a:rPr>
              <a:t> Docking algorithms can be used to find </a:t>
            </a:r>
            <a:r>
              <a:rPr lang="en-US" dirty="0" err="1" smtClean="0">
                <a:latin typeface="Cambria" pitchFamily="18" charset="0"/>
              </a:rPr>
              <a:t>ligands</a:t>
            </a:r>
            <a:r>
              <a:rPr lang="en-US" dirty="0" smtClean="0">
                <a:latin typeface="Cambria" pitchFamily="18" charset="0"/>
              </a:rPr>
              <a:t> and binding conformations at a receptor site close to experimentally determined structures. </a:t>
            </a:r>
          </a:p>
          <a:p>
            <a:pPr algn="just" eaLnBrk="1" fontAlgn="auto" hangingPunct="1">
              <a:spcAft>
                <a:spcPts val="0"/>
              </a:spcAft>
              <a:defRPr/>
            </a:pPr>
            <a:r>
              <a:rPr lang="en-US" dirty="0" smtClean="0">
                <a:latin typeface="Cambria" pitchFamily="18" charset="0"/>
              </a:rPr>
              <a:t>Docking algorithms are also used to identify multiple proteins to which a small molecule can bind. Some of the docking programs are GOLD (Genetic Optimization for </a:t>
            </a:r>
            <a:r>
              <a:rPr lang="en-US" dirty="0" err="1" smtClean="0">
                <a:latin typeface="Cambria" pitchFamily="18" charset="0"/>
              </a:rPr>
              <a:t>Ligand</a:t>
            </a:r>
            <a:r>
              <a:rPr lang="en-US" dirty="0" smtClean="0">
                <a:latin typeface="Cambria" pitchFamily="18" charset="0"/>
              </a:rPr>
              <a:t> Docking), AUTODOCK, LUDI, HEX etc.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GB" smtClean="0"/>
              <a:t>Mechanism of drug action:</a:t>
            </a:r>
          </a:p>
        </p:txBody>
      </p:sp>
      <p:pic>
        <p:nvPicPr>
          <p:cNvPr id="45060" name="Picture 4" descr="cavity"/>
          <p:cNvPicPr>
            <a:picLocks noChangeAspect="1" noChangeArrowheads="1"/>
          </p:cNvPicPr>
          <p:nvPr/>
        </p:nvPicPr>
        <p:blipFill>
          <a:blip r:embed="rId2"/>
          <a:srcRect/>
          <a:stretch>
            <a:fillRect/>
          </a:stretch>
        </p:blipFill>
        <p:spPr bwMode="auto">
          <a:xfrm>
            <a:off x="990600" y="1752600"/>
            <a:ext cx="8153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14400" y="228600"/>
            <a:ext cx="7772400" cy="1143000"/>
          </a:xfrm>
        </p:spPr>
        <p:txBody>
          <a:bodyPr/>
          <a:lstStyle/>
          <a:p>
            <a:pPr algn="ctr" eaLnBrk="1" fontAlgn="auto" hangingPunct="1">
              <a:spcAft>
                <a:spcPts val="0"/>
              </a:spcAft>
              <a:defRPr/>
            </a:pPr>
            <a:r>
              <a:rPr lang="en-GB" dirty="0" smtClean="0"/>
              <a:t>Mechanism of drug binding:</a:t>
            </a:r>
          </a:p>
        </p:txBody>
      </p:sp>
      <p:sp>
        <p:nvSpPr>
          <p:cNvPr id="31747" name="Rectangle 3"/>
          <p:cNvSpPr>
            <a:spLocks noGrp="1" noChangeArrowheads="1"/>
          </p:cNvSpPr>
          <p:nvPr>
            <p:ph idx="1"/>
          </p:nvPr>
        </p:nvSpPr>
        <p:spPr>
          <a:xfrm>
            <a:off x="990600" y="1981200"/>
            <a:ext cx="7772400" cy="4114800"/>
          </a:xfrm>
          <a:prstGeom prst="rect">
            <a:avLst/>
          </a:prstGeom>
        </p:spPr>
        <p:txBody>
          <a:bodyPr/>
          <a:lstStyle/>
          <a:p>
            <a:pPr eaLnBrk="1" fontAlgn="auto" hangingPunct="1">
              <a:spcAft>
                <a:spcPts val="0"/>
              </a:spcAft>
              <a:buFont typeface="Monotype Sorts" pitchFamily="2" charset="2"/>
              <a:buNone/>
              <a:defRPr/>
            </a:pPr>
            <a:endParaRPr lang="en-GB" smtClean="0"/>
          </a:p>
          <a:p>
            <a:pPr eaLnBrk="1" fontAlgn="auto" hangingPunct="1">
              <a:spcAft>
                <a:spcPts val="0"/>
              </a:spcAft>
              <a:buFont typeface="Monotype Sorts" pitchFamily="2" charset="2"/>
              <a:buNone/>
              <a:defRPr/>
            </a:pPr>
            <a:endParaRPr lang="en-GB" smtClean="0"/>
          </a:p>
        </p:txBody>
      </p:sp>
      <p:pic>
        <p:nvPicPr>
          <p:cNvPr id="46084" name="Picture 4" descr="drug1"/>
          <p:cNvPicPr>
            <a:picLocks noChangeAspect="1" noChangeArrowheads="1"/>
          </p:cNvPicPr>
          <p:nvPr/>
        </p:nvPicPr>
        <p:blipFill>
          <a:blip r:embed="rId2"/>
          <a:srcRect/>
          <a:stretch>
            <a:fillRect/>
          </a:stretch>
        </p:blipFill>
        <p:spPr bwMode="auto">
          <a:xfrm>
            <a:off x="685800" y="1600200"/>
            <a:ext cx="8077200" cy="494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381000"/>
            <a:ext cx="7772400" cy="1143000"/>
          </a:xfrm>
        </p:spPr>
        <p:txBody>
          <a:bodyPr/>
          <a:lstStyle/>
          <a:p>
            <a:pPr eaLnBrk="1" fontAlgn="auto" hangingPunct="1">
              <a:spcAft>
                <a:spcPts val="0"/>
              </a:spcAft>
              <a:defRPr/>
            </a:pPr>
            <a:r>
              <a:rPr lang="en-GB" smtClean="0"/>
              <a:t>Ligand binding mechanism</a:t>
            </a:r>
          </a:p>
        </p:txBody>
      </p:sp>
      <p:pic>
        <p:nvPicPr>
          <p:cNvPr id="47108" name="Picture 4" descr="drug2"/>
          <p:cNvPicPr>
            <a:picLocks noChangeAspect="1" noChangeArrowheads="1"/>
          </p:cNvPicPr>
          <p:nvPr/>
        </p:nvPicPr>
        <p:blipFill>
          <a:blip r:embed="rId2"/>
          <a:srcRect/>
          <a:stretch>
            <a:fillRect/>
          </a:stretch>
        </p:blipFill>
        <p:spPr bwMode="auto">
          <a:xfrm>
            <a:off x="0" y="0"/>
            <a:ext cx="9144000" cy="6877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71600" y="381000"/>
            <a:ext cx="7772400" cy="1143000"/>
          </a:xfrm>
        </p:spPr>
        <p:txBody>
          <a:bodyPr/>
          <a:lstStyle/>
          <a:p>
            <a:pPr eaLnBrk="1" fontAlgn="auto" hangingPunct="1">
              <a:spcAft>
                <a:spcPts val="0"/>
              </a:spcAft>
              <a:defRPr/>
            </a:pPr>
            <a:r>
              <a:rPr lang="en-GB" smtClean="0"/>
              <a:t>.</a:t>
            </a:r>
          </a:p>
        </p:txBody>
      </p:sp>
      <p:pic>
        <p:nvPicPr>
          <p:cNvPr id="48132" name="Picture 4" descr="drug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GB" smtClean="0"/>
              <a:t>.</a:t>
            </a:r>
          </a:p>
        </p:txBody>
      </p:sp>
      <p:pic>
        <p:nvPicPr>
          <p:cNvPr id="49156" name="Picture 4" descr="drug5"/>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GB" smtClean="0"/>
              <a:t>.</a:t>
            </a:r>
          </a:p>
        </p:txBody>
      </p:sp>
      <p:pic>
        <p:nvPicPr>
          <p:cNvPr id="50180" name="Picture 4" descr="drug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GB" smtClean="0"/>
              <a:t>.</a:t>
            </a:r>
          </a:p>
        </p:txBody>
      </p:sp>
      <p:sp>
        <p:nvSpPr>
          <p:cNvPr id="36867" name="Rectangle 3"/>
          <p:cNvSpPr>
            <a:spLocks noGrp="1" noChangeArrowheads="1"/>
          </p:cNvSpPr>
          <p:nvPr>
            <p:ph idx="1"/>
          </p:nvPr>
        </p:nvSpPr>
        <p:spPr>
          <a:xfrm>
            <a:off x="685800" y="2366963"/>
            <a:ext cx="7772400" cy="3424237"/>
          </a:xfrm>
          <a:prstGeom prst="rect">
            <a:avLst/>
          </a:prstGeom>
        </p:spPr>
        <p:txBody>
          <a:bodyPr/>
          <a:lstStyle/>
          <a:p>
            <a:pPr eaLnBrk="1" fontAlgn="auto" hangingPunct="1">
              <a:spcAft>
                <a:spcPts val="0"/>
              </a:spcAft>
              <a:buFont typeface="Monotype Sorts" pitchFamily="2" charset="2"/>
              <a:buNone/>
              <a:defRPr/>
            </a:pPr>
            <a:endParaRPr lang="en-GB" smtClean="0"/>
          </a:p>
        </p:txBody>
      </p:sp>
      <p:pic>
        <p:nvPicPr>
          <p:cNvPr id="51204" name="Picture 4" descr="drug7"/>
          <p:cNvPicPr>
            <a:picLocks noChangeAspect="1" noChangeArrowheads="1"/>
          </p:cNvPicPr>
          <p:nvPr/>
        </p:nvPicPr>
        <p:blipFill>
          <a:blip r:embed="rId2"/>
          <a:srcRect/>
          <a:stretch>
            <a:fillRect/>
          </a:stretch>
        </p:blipFill>
        <p:spPr bwMode="auto">
          <a:xfrm>
            <a:off x="0" y="20638"/>
            <a:ext cx="9144000" cy="683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2362200" y="304800"/>
            <a:ext cx="5615448" cy="646331"/>
          </a:xfrm>
          <a:prstGeom prst="rect">
            <a:avLst/>
          </a:prstGeom>
          <a:noFill/>
          <a:ln w="9525">
            <a:noFill/>
            <a:miter lim="800000"/>
            <a:headEnd/>
            <a:tailEnd/>
          </a:ln>
        </p:spPr>
        <p:txBody>
          <a:bodyPr wrap="none">
            <a:spAutoFit/>
          </a:bodyPr>
          <a:lstStyle/>
          <a:p>
            <a:pPr algn="ctr"/>
            <a:r>
              <a:rPr lang="en-US" sz="3600" b="1" dirty="0">
                <a:latin typeface="Cambria" pitchFamily="18" charset="0"/>
              </a:rPr>
              <a:t>History of Drug </a:t>
            </a:r>
            <a:r>
              <a:rPr lang="en-US" sz="3600" b="1" dirty="0" smtClean="0">
                <a:latin typeface="Cambria" pitchFamily="18" charset="0"/>
              </a:rPr>
              <a:t>Discovery</a:t>
            </a:r>
            <a:endParaRPr lang="en-US" sz="3600" b="1" dirty="0">
              <a:latin typeface="Cambria" pitchFamily="18" charset="0"/>
            </a:endParaRPr>
          </a:p>
        </p:txBody>
      </p:sp>
      <p:sp>
        <p:nvSpPr>
          <p:cNvPr id="7173" name="Text Box 3"/>
          <p:cNvSpPr txBox="1">
            <a:spLocks noChangeArrowheads="1"/>
          </p:cNvSpPr>
          <p:nvPr/>
        </p:nvSpPr>
        <p:spPr bwMode="auto">
          <a:xfrm>
            <a:off x="914401" y="838200"/>
            <a:ext cx="8229600" cy="2677656"/>
          </a:xfrm>
          <a:prstGeom prst="rect">
            <a:avLst/>
          </a:prstGeom>
          <a:noFill/>
          <a:ln w="9525">
            <a:noFill/>
            <a:miter lim="800000"/>
            <a:headEnd/>
            <a:tailEnd/>
          </a:ln>
        </p:spPr>
        <p:txBody>
          <a:bodyPr wrap="square">
            <a:spAutoFit/>
          </a:bodyPr>
          <a:lstStyle/>
          <a:p>
            <a:pPr algn="just">
              <a:buFont typeface="Wingdings" pitchFamily="2" charset="2"/>
              <a:buChar char="§"/>
            </a:pPr>
            <a:r>
              <a:rPr lang="en-US" sz="2400" dirty="0">
                <a:latin typeface="Cambria" pitchFamily="18" charset="0"/>
              </a:rPr>
              <a:t>1909 - First rational drug design.  </a:t>
            </a:r>
          </a:p>
          <a:p>
            <a:pPr algn="just">
              <a:buFont typeface="Wingdings" pitchFamily="2" charset="2"/>
              <a:buChar char="§"/>
            </a:pPr>
            <a:r>
              <a:rPr lang="en-US" sz="2400" dirty="0">
                <a:latin typeface="Cambria" pitchFamily="18" charset="0"/>
              </a:rPr>
              <a:t>Goal:  safer syphilis treatment than </a:t>
            </a:r>
            <a:r>
              <a:rPr lang="en-US" sz="2400" dirty="0" err="1">
                <a:latin typeface="Cambria" pitchFamily="18" charset="0"/>
              </a:rPr>
              <a:t>Atoxyl</a:t>
            </a:r>
            <a:r>
              <a:rPr lang="en-US" sz="2400" dirty="0">
                <a:latin typeface="Cambria" pitchFamily="18" charset="0"/>
              </a:rPr>
              <a:t>.  </a:t>
            </a:r>
          </a:p>
          <a:p>
            <a:pPr algn="just">
              <a:buFont typeface="Wingdings" pitchFamily="2" charset="2"/>
              <a:buChar char="§"/>
            </a:pPr>
            <a:r>
              <a:rPr lang="en-US" sz="2400" dirty="0">
                <a:latin typeface="Cambria" pitchFamily="18" charset="0"/>
              </a:rPr>
              <a:t>Paul </a:t>
            </a:r>
            <a:r>
              <a:rPr lang="en-US" sz="2400" dirty="0" err="1">
                <a:latin typeface="Cambria" pitchFamily="18" charset="0"/>
              </a:rPr>
              <a:t>Erhlich</a:t>
            </a:r>
            <a:r>
              <a:rPr lang="en-US" sz="2400" dirty="0">
                <a:latin typeface="Cambria" pitchFamily="18" charset="0"/>
              </a:rPr>
              <a:t> and </a:t>
            </a:r>
            <a:r>
              <a:rPr lang="en-US" sz="2400" dirty="0" err="1">
                <a:latin typeface="Cambria" pitchFamily="18" charset="0"/>
              </a:rPr>
              <a:t>Sacachiro</a:t>
            </a:r>
            <a:r>
              <a:rPr lang="en-US" sz="2400" dirty="0">
                <a:latin typeface="Cambria" pitchFamily="18" charset="0"/>
              </a:rPr>
              <a:t> </a:t>
            </a:r>
            <a:r>
              <a:rPr lang="en-US" sz="2400" dirty="0" err="1">
                <a:latin typeface="Cambria" pitchFamily="18" charset="0"/>
              </a:rPr>
              <a:t>Hata</a:t>
            </a:r>
            <a:r>
              <a:rPr lang="en-US" sz="2400" dirty="0">
                <a:latin typeface="Cambria" pitchFamily="18" charset="0"/>
              </a:rPr>
              <a:t> wanted to maximize toxicity to pathogen and minimize toxicity to human (therapeutic index).</a:t>
            </a:r>
          </a:p>
          <a:p>
            <a:pPr algn="just">
              <a:buFont typeface="Wingdings" pitchFamily="2" charset="2"/>
              <a:buChar char="§"/>
            </a:pPr>
            <a:r>
              <a:rPr lang="en-US" sz="2400" dirty="0">
                <a:latin typeface="Cambria" pitchFamily="18" charset="0"/>
              </a:rPr>
              <a:t>They found </a:t>
            </a:r>
            <a:r>
              <a:rPr lang="en-US" sz="2400" dirty="0" err="1">
                <a:latin typeface="Cambria" pitchFamily="18" charset="0"/>
              </a:rPr>
              <a:t>Salvarsan</a:t>
            </a:r>
            <a:r>
              <a:rPr lang="en-US" sz="2400" dirty="0">
                <a:latin typeface="Cambria" pitchFamily="18" charset="0"/>
              </a:rPr>
              <a:t> (which was replaced by penicillin in the 1940’s)</a:t>
            </a:r>
          </a:p>
        </p:txBody>
      </p:sp>
      <p:sp>
        <p:nvSpPr>
          <p:cNvPr id="7174" name="Text Box 4"/>
          <p:cNvSpPr txBox="1">
            <a:spLocks noChangeArrowheads="1"/>
          </p:cNvSpPr>
          <p:nvPr/>
        </p:nvSpPr>
        <p:spPr bwMode="auto">
          <a:xfrm>
            <a:off x="990600" y="3657600"/>
            <a:ext cx="8397875" cy="1200329"/>
          </a:xfrm>
          <a:prstGeom prst="rect">
            <a:avLst/>
          </a:prstGeom>
          <a:noFill/>
          <a:ln w="9525">
            <a:noFill/>
            <a:miter lim="800000"/>
            <a:headEnd/>
            <a:tailEnd/>
          </a:ln>
        </p:spPr>
        <p:txBody>
          <a:bodyPr>
            <a:spAutoFit/>
          </a:bodyPr>
          <a:lstStyle/>
          <a:p>
            <a:pPr>
              <a:buFontTx/>
              <a:buChar char="•"/>
            </a:pPr>
            <a:r>
              <a:rPr lang="en-US" sz="2400" dirty="0">
                <a:latin typeface="Cambria" pitchFamily="18" charset="0"/>
              </a:rPr>
              <a:t>1960 - First successful attempt to relate chemical structure to biological action quantitatively (QSAR = Quantitative structure-activity relationships).  </a:t>
            </a:r>
            <a:r>
              <a:rPr lang="en-US" sz="2400" dirty="0" err="1">
                <a:latin typeface="Cambria" pitchFamily="18" charset="0"/>
              </a:rPr>
              <a:t>Hansch</a:t>
            </a:r>
            <a:r>
              <a:rPr lang="en-US" sz="2400" dirty="0">
                <a:latin typeface="Cambria" pitchFamily="18" charset="0"/>
              </a:rPr>
              <a:t> and Fujita</a:t>
            </a:r>
          </a:p>
        </p:txBody>
      </p:sp>
      <p:graphicFrame>
        <p:nvGraphicFramePr>
          <p:cNvPr id="7171" name="Object 6"/>
          <p:cNvGraphicFramePr>
            <a:graphicFrameLocks noChangeAspect="1"/>
          </p:cNvGraphicFramePr>
          <p:nvPr/>
        </p:nvGraphicFramePr>
        <p:xfrm>
          <a:off x="7315200" y="6400800"/>
          <a:ext cx="1303338" cy="320675"/>
        </p:xfrm>
        <a:graphic>
          <a:graphicData uri="http://schemas.openxmlformats.org/presentationml/2006/ole">
            <mc:AlternateContent xmlns:mc="http://schemas.openxmlformats.org/markup-compatibility/2006">
              <mc:Choice xmlns:v="urn:schemas-microsoft-com:vml" Requires="v">
                <p:oleObj spid="_x0000_s3077" r:id="rId3" imgW="1303133" imgH="320068" progId="">
                  <p:embed/>
                </p:oleObj>
              </mc:Choice>
              <mc:Fallback>
                <p:oleObj r:id="rId3" imgW="1303133" imgH="320068" progId="">
                  <p:embed/>
                  <p:pic>
                    <p:nvPicPr>
                      <p:cNvPr id="0" name="Object 6"/>
                      <p:cNvPicPr>
                        <a:picLocks noChangeAspect="1" noChangeArrowheads="1"/>
                      </p:cNvPicPr>
                      <p:nvPr/>
                    </p:nvPicPr>
                    <p:blipFill>
                      <a:blip r:embed="rId4">
                        <a:lum contrast="-42000"/>
                        <a:extLst>
                          <a:ext uri="{28A0092B-C50C-407E-A947-70E740481C1C}">
                            <a14:useLocalDpi xmlns:a14="http://schemas.microsoft.com/office/drawing/2010/main" val="0"/>
                          </a:ext>
                        </a:extLst>
                      </a:blip>
                      <a:srcRect/>
                      <a:stretch>
                        <a:fillRect/>
                      </a:stretch>
                    </p:blipFill>
                    <p:spPr bwMode="auto">
                      <a:xfrm>
                        <a:off x="7315200" y="6400800"/>
                        <a:ext cx="1303338" cy="320675"/>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457200"/>
            <a:ext cx="8382000" cy="838200"/>
          </a:xfrm>
        </p:spPr>
        <p:txBody>
          <a:bodyPr>
            <a:normAutofit fontScale="90000"/>
          </a:bodyPr>
          <a:lstStyle/>
          <a:p>
            <a:pPr eaLnBrk="1" fontAlgn="auto" hangingPunct="1">
              <a:spcAft>
                <a:spcPts val="0"/>
              </a:spcAft>
              <a:defRPr/>
            </a:pPr>
            <a:r>
              <a:rPr lang="en-US" dirty="0" smtClean="0"/>
              <a:t>“Docking” compounds into proteins computationally</a:t>
            </a:r>
          </a:p>
        </p:txBody>
      </p:sp>
      <p:pic>
        <p:nvPicPr>
          <p:cNvPr id="53251" name="Picture 3" descr="dock"/>
          <p:cNvPicPr>
            <a:picLocks noChangeAspect="1" noChangeArrowheads="1"/>
          </p:cNvPicPr>
          <p:nvPr/>
        </p:nvPicPr>
        <p:blipFill>
          <a:blip r:embed="rId2">
            <a:clrChange>
              <a:clrFrom>
                <a:srgbClr val="000000"/>
              </a:clrFrom>
              <a:clrTo>
                <a:srgbClr val="000000">
                  <a:alpha val="0"/>
                </a:srgbClr>
              </a:clrTo>
            </a:clrChange>
            <a:lum bright="18000"/>
          </a:blip>
          <a:srcRect/>
          <a:stretch>
            <a:fillRect/>
          </a:stretch>
        </p:blipFill>
        <p:spPr bwMode="auto">
          <a:xfrm>
            <a:off x="1371600" y="1828800"/>
            <a:ext cx="5867400" cy="4360863"/>
          </a:xfrm>
          <a:prstGeom prst="rect">
            <a:avLst/>
          </a:prstGeom>
          <a:noFill/>
          <a:ln w="9525">
            <a:noFill/>
            <a:miter lim="800000"/>
            <a:headEnd/>
            <a:tailEnd/>
          </a:ln>
        </p:spPr>
      </p:pic>
      <p:sp>
        <p:nvSpPr>
          <p:cNvPr id="53252" name="AutoShape 4"/>
          <p:cNvSpPr>
            <a:spLocks noChangeArrowheads="1"/>
          </p:cNvSpPr>
          <p:nvPr/>
        </p:nvSpPr>
        <p:spPr bwMode="auto">
          <a:xfrm rot="-10601321">
            <a:off x="3124200" y="4191000"/>
            <a:ext cx="3617913" cy="454025"/>
          </a:xfrm>
          <a:prstGeom prst="curvedDownArrow">
            <a:avLst>
              <a:gd name="adj1" fmla="val 159371"/>
              <a:gd name="adj2" fmla="val 318741"/>
              <a:gd name="adj3" fmla="val 33333"/>
            </a:avLst>
          </a:prstGeom>
          <a:solidFill>
            <a:schemeClr val="hlink"/>
          </a:solidFill>
          <a:ln w="9525">
            <a:solidFill>
              <a:schemeClr val="tx1"/>
            </a:solidFill>
            <a:miter lim="800000"/>
            <a:headEnd/>
            <a:tailEnd/>
          </a:ln>
        </p:spPr>
        <p:txBody>
          <a:bodyPr wrap="none" anchor="ctr"/>
          <a:lstStyle/>
          <a:p>
            <a:pPr eaLnBrk="1" hangingPunct="1"/>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algn="ctr" eaLnBrk="1" fontAlgn="auto" hangingPunct="1">
              <a:spcAft>
                <a:spcPts val="0"/>
              </a:spcAft>
              <a:defRPr/>
            </a:pPr>
            <a:r>
              <a:rPr lang="en-US" smtClean="0">
                <a:solidFill>
                  <a:srgbClr val="7030A0"/>
                </a:solidFill>
                <a:latin typeface="Algerian" panose="04020705040A02060702" pitchFamily="82" charset="0"/>
              </a:rPr>
              <a:t>Pre clinical trails </a:t>
            </a:r>
          </a:p>
        </p:txBody>
      </p:sp>
      <p:sp>
        <p:nvSpPr>
          <p:cNvPr id="3" name="Content Placeholder 2"/>
          <p:cNvSpPr>
            <a:spLocks noGrp="1"/>
          </p:cNvSpPr>
          <p:nvPr>
            <p:ph idx="1"/>
          </p:nvPr>
        </p:nvSpPr>
        <p:spPr>
          <a:xfrm>
            <a:off x="990600" y="1524000"/>
            <a:ext cx="7772400" cy="4571999"/>
          </a:xfrm>
          <a:prstGeom prst="rect">
            <a:avLst/>
          </a:prstGeom>
        </p:spPr>
        <p:txBody>
          <a:bodyPr>
            <a:normAutofit fontScale="70000" lnSpcReduction="20000"/>
          </a:bodyPr>
          <a:lstStyle/>
          <a:p>
            <a:pPr marL="274320" indent="-274320" algn="just" eaLnBrk="1" fontAlgn="auto" hangingPunct="1">
              <a:lnSpc>
                <a:spcPct val="120000"/>
              </a:lnSpc>
              <a:spcAft>
                <a:spcPts val="0"/>
              </a:spcAft>
              <a:buClr>
                <a:schemeClr val="accent3"/>
              </a:buClr>
              <a:buFont typeface="Wingdings 2"/>
              <a:buChar char=""/>
              <a:defRPr/>
            </a:pPr>
            <a:r>
              <a:rPr lang="en-US" dirty="0" smtClean="0">
                <a:latin typeface="Cambria" pitchFamily="18" charset="0"/>
              </a:rPr>
              <a:t>It is the study of how a drug molecule interacts with its molecular target. </a:t>
            </a:r>
          </a:p>
          <a:p>
            <a:pPr marL="274320" indent="-274320" algn="just" eaLnBrk="1" fontAlgn="auto" hangingPunct="1">
              <a:lnSpc>
                <a:spcPct val="120000"/>
              </a:lnSpc>
              <a:spcAft>
                <a:spcPts val="0"/>
              </a:spcAft>
              <a:buClr>
                <a:schemeClr val="accent3"/>
              </a:buClr>
              <a:buFont typeface="Wingdings 2"/>
              <a:buChar char=""/>
              <a:defRPr/>
            </a:pPr>
            <a:r>
              <a:rPr lang="en-US" dirty="0" smtClean="0">
                <a:latin typeface="Cambria" pitchFamily="18" charset="0"/>
              </a:rPr>
              <a:t>Pharmacological techniques are employed to study receptor binding, functional effects, dose responses etc. </a:t>
            </a:r>
          </a:p>
          <a:p>
            <a:pPr marL="274320" indent="-274320" algn="just" eaLnBrk="1" fontAlgn="auto" hangingPunct="1">
              <a:lnSpc>
                <a:spcPct val="120000"/>
              </a:lnSpc>
              <a:spcAft>
                <a:spcPts val="0"/>
              </a:spcAft>
              <a:buClr>
                <a:schemeClr val="accent3"/>
              </a:buClr>
              <a:buFont typeface="Wingdings 2"/>
              <a:buChar char=""/>
              <a:defRPr/>
            </a:pPr>
            <a:r>
              <a:rPr lang="en-US" b="1" dirty="0" smtClean="0">
                <a:latin typeface="Cambria" pitchFamily="18" charset="0"/>
              </a:rPr>
              <a:t>ADMET</a:t>
            </a:r>
            <a:r>
              <a:rPr lang="en-US" dirty="0" smtClean="0">
                <a:latin typeface="Cambria" pitchFamily="18" charset="0"/>
              </a:rPr>
              <a:t> characteristics are very important at this stage.</a:t>
            </a:r>
          </a:p>
          <a:p>
            <a:pPr marL="274320" indent="-274320" algn="just" eaLnBrk="1" fontAlgn="auto" hangingPunct="1">
              <a:lnSpc>
                <a:spcPct val="120000"/>
              </a:lnSpc>
              <a:spcAft>
                <a:spcPts val="0"/>
              </a:spcAft>
              <a:buClr>
                <a:schemeClr val="accent3"/>
              </a:buClr>
              <a:buFont typeface="Wingdings 2"/>
              <a:buChar char=""/>
              <a:defRPr/>
            </a:pPr>
            <a:r>
              <a:rPr lang="en-US" b="1" dirty="0" smtClean="0">
                <a:latin typeface="Cambria" pitchFamily="18" charset="0"/>
              </a:rPr>
              <a:t>A</a:t>
            </a:r>
            <a:r>
              <a:rPr lang="en-US" dirty="0" smtClean="0">
                <a:latin typeface="Cambria" pitchFamily="18" charset="0"/>
              </a:rPr>
              <a:t>bsorption:- Compounds are delivered by a range of routes in the body. From the site of initial delivery compounds will be absorbed in specific patterns</a:t>
            </a:r>
          </a:p>
          <a:p>
            <a:pPr marL="274320" indent="-274320" algn="just" eaLnBrk="1" fontAlgn="auto" hangingPunct="1">
              <a:lnSpc>
                <a:spcPct val="120000"/>
              </a:lnSpc>
              <a:spcAft>
                <a:spcPts val="0"/>
              </a:spcAft>
              <a:buClr>
                <a:schemeClr val="accent3"/>
              </a:buClr>
              <a:buFont typeface="Wingdings 2"/>
              <a:buChar char=""/>
              <a:defRPr/>
            </a:pPr>
            <a:r>
              <a:rPr lang="en-US" b="1" dirty="0" smtClean="0">
                <a:latin typeface="Cambria" pitchFamily="18" charset="0"/>
              </a:rPr>
              <a:t>D</a:t>
            </a:r>
            <a:r>
              <a:rPr lang="en-US" dirty="0" smtClean="0">
                <a:latin typeface="Cambria" pitchFamily="18" charset="0"/>
              </a:rPr>
              <a:t>istribution:- Once absorbed compounds is distributed throughout the body, is determined by a route of administration and formulation.</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066800" y="609600"/>
            <a:ext cx="7620000" cy="5181600"/>
          </a:xfrm>
          <a:prstGeom prst="rect">
            <a:avLst/>
          </a:prstGeom>
        </p:spPr>
        <p:txBody>
          <a:bodyPr>
            <a:normAutofit fontScale="92500"/>
          </a:bodyPr>
          <a:lstStyle/>
          <a:p>
            <a:pPr algn="just" eaLnBrk="1" fontAlgn="auto" hangingPunct="1">
              <a:spcAft>
                <a:spcPts val="0"/>
              </a:spcAft>
              <a:defRPr/>
            </a:pPr>
            <a:r>
              <a:rPr lang="en-US" sz="2800" b="1" dirty="0" smtClean="0">
                <a:latin typeface="Cambria" pitchFamily="18" charset="0"/>
              </a:rPr>
              <a:t>M</a:t>
            </a:r>
            <a:r>
              <a:rPr lang="en-US" sz="2800" dirty="0" smtClean="0">
                <a:latin typeface="Cambria" pitchFamily="18" charset="0"/>
              </a:rPr>
              <a:t>etabolism:- Compounds are metabolized or modified biologically as the body aims to clear them. Liver is the most significant metabolic organ of an organism.</a:t>
            </a:r>
          </a:p>
          <a:p>
            <a:pPr algn="just" eaLnBrk="1" fontAlgn="auto" hangingPunct="1">
              <a:spcAft>
                <a:spcPts val="0"/>
              </a:spcAft>
              <a:defRPr/>
            </a:pPr>
            <a:r>
              <a:rPr lang="en-US" sz="2800" b="1" dirty="0" smtClean="0">
                <a:latin typeface="Cambria" pitchFamily="18" charset="0"/>
              </a:rPr>
              <a:t>E</a:t>
            </a:r>
            <a:r>
              <a:rPr lang="en-US" sz="2800" dirty="0" smtClean="0">
                <a:latin typeface="Cambria" pitchFamily="18" charset="0"/>
              </a:rPr>
              <a:t>xcretion:- Compounds and their metabolites are eliminated from the body via urinary, exhalation etc.</a:t>
            </a:r>
          </a:p>
          <a:p>
            <a:pPr algn="just" eaLnBrk="1" fontAlgn="auto" hangingPunct="1">
              <a:spcAft>
                <a:spcPts val="0"/>
              </a:spcAft>
              <a:defRPr/>
            </a:pPr>
            <a:r>
              <a:rPr lang="en-US" sz="2800" b="1" dirty="0" smtClean="0">
                <a:latin typeface="Cambria" pitchFamily="18" charset="0"/>
              </a:rPr>
              <a:t>T</a:t>
            </a:r>
            <a:r>
              <a:rPr lang="en-US" sz="2800" dirty="0" smtClean="0">
                <a:latin typeface="Cambria" pitchFamily="18" charset="0"/>
              </a:rPr>
              <a:t>oxicology:- Majority of potent drugs has side effects limiting the safe dose which can be used in man. Toxicological predictions mostly pertain to the identification of structural features of drug molecules likely to confer toxicological properties.</a:t>
            </a:r>
          </a:p>
          <a:p>
            <a:pPr algn="just" eaLnBrk="1" fontAlgn="auto" hangingPunct="1">
              <a:spcAft>
                <a:spcPts val="0"/>
              </a:spcAft>
              <a:defRPr/>
            </a:pPr>
            <a:endParaRPr lang="en-US" sz="2800" dirty="0" smtClean="0">
              <a:latin typeface="Cambr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eaLnBrk="1" fontAlgn="auto" hangingPunct="1">
              <a:spcAft>
                <a:spcPts val="0"/>
              </a:spcAft>
              <a:defRPr/>
            </a:pPr>
            <a:r>
              <a:rPr lang="en-US" dirty="0" smtClean="0">
                <a:solidFill>
                  <a:srgbClr val="7030A0"/>
                </a:solidFill>
                <a:latin typeface="Algerian" panose="04020705040A02060702" pitchFamily="82" charset="0"/>
              </a:rPr>
              <a:t>Clinical trails </a:t>
            </a:r>
          </a:p>
        </p:txBody>
      </p:sp>
      <p:sp>
        <p:nvSpPr>
          <p:cNvPr id="3" name="Content Placeholder 2"/>
          <p:cNvSpPr>
            <a:spLocks noGrp="1"/>
          </p:cNvSpPr>
          <p:nvPr>
            <p:ph idx="1"/>
          </p:nvPr>
        </p:nvSpPr>
        <p:spPr>
          <a:xfrm>
            <a:off x="1066800" y="1828800"/>
            <a:ext cx="7467600" cy="3424237"/>
          </a:xfrm>
          <a:prstGeom prst="rect">
            <a:avLst/>
          </a:prstGeom>
        </p:spPr>
        <p:txBody>
          <a:bodyPr>
            <a:normAutofit fontScale="70000" lnSpcReduction="20000"/>
          </a:bodyPr>
          <a:lstStyle/>
          <a:p>
            <a:pPr marL="274320" indent="-274320" algn="just" eaLnBrk="1" fontAlgn="auto" hangingPunct="1">
              <a:spcAft>
                <a:spcPts val="0"/>
              </a:spcAft>
              <a:buClr>
                <a:schemeClr val="accent3"/>
              </a:buClr>
              <a:buFont typeface="Wingdings 2"/>
              <a:buChar char=""/>
              <a:defRPr/>
            </a:pPr>
            <a:r>
              <a:rPr lang="en-US" dirty="0" smtClean="0">
                <a:latin typeface="Cambria" pitchFamily="18" charset="0"/>
              </a:rPr>
              <a:t>Before a drug is approved, clinical trials have to be followed. It has distinct phases:</a:t>
            </a:r>
          </a:p>
          <a:p>
            <a:pPr marL="274320" indent="-274320" algn="just" eaLnBrk="1" fontAlgn="auto" hangingPunct="1">
              <a:spcAft>
                <a:spcPts val="0"/>
              </a:spcAft>
              <a:buClr>
                <a:schemeClr val="accent3"/>
              </a:buClr>
              <a:buFont typeface="Wingdings 2"/>
              <a:buChar char=""/>
              <a:defRPr/>
            </a:pPr>
            <a:r>
              <a:rPr lang="en-US" dirty="0" smtClean="0">
                <a:latin typeface="Cambria" pitchFamily="18" charset="0"/>
              </a:rPr>
              <a:t>Phase 0-&gt; micro dosing of candidate to determine distribution related information</a:t>
            </a:r>
          </a:p>
          <a:p>
            <a:pPr marL="274320" indent="-274320" algn="just" eaLnBrk="1" fontAlgn="auto" hangingPunct="1">
              <a:spcAft>
                <a:spcPts val="0"/>
              </a:spcAft>
              <a:buClr>
                <a:schemeClr val="accent3"/>
              </a:buClr>
              <a:buFont typeface="Wingdings 2"/>
              <a:buChar char=""/>
              <a:defRPr/>
            </a:pPr>
            <a:r>
              <a:rPr lang="en-US" dirty="0" smtClean="0">
                <a:latin typeface="Cambria" pitchFamily="18" charset="0"/>
              </a:rPr>
              <a:t>Phase 1-&gt; first stage testing in humans.</a:t>
            </a:r>
          </a:p>
          <a:p>
            <a:pPr marL="274320" indent="-274320" algn="just" eaLnBrk="1" fontAlgn="auto" hangingPunct="1">
              <a:spcAft>
                <a:spcPts val="0"/>
              </a:spcAft>
              <a:buClr>
                <a:schemeClr val="accent3"/>
              </a:buClr>
              <a:buFont typeface="Wingdings 2"/>
              <a:buChar char=""/>
              <a:defRPr/>
            </a:pPr>
            <a:r>
              <a:rPr lang="en-US" dirty="0" smtClean="0">
                <a:latin typeface="Cambria" pitchFamily="18" charset="0"/>
              </a:rPr>
              <a:t>Phase 2-&gt; access how well the drug works.</a:t>
            </a:r>
          </a:p>
          <a:p>
            <a:pPr marL="274320" indent="-274320" algn="just" eaLnBrk="1" fontAlgn="auto" hangingPunct="1">
              <a:spcAft>
                <a:spcPts val="0"/>
              </a:spcAft>
              <a:buClr>
                <a:schemeClr val="accent3"/>
              </a:buClr>
              <a:buFont typeface="Wingdings 2"/>
              <a:buChar char=""/>
              <a:defRPr/>
            </a:pPr>
            <a:r>
              <a:rPr lang="en-US" dirty="0" smtClean="0">
                <a:latin typeface="Cambria" pitchFamily="18" charset="0"/>
              </a:rPr>
              <a:t>Phase 3-&gt; multicenter trials on large patient groups.</a:t>
            </a:r>
          </a:p>
          <a:p>
            <a:pPr marL="274320" indent="-274320" algn="just" eaLnBrk="1" fontAlgn="auto" hangingPunct="1">
              <a:spcAft>
                <a:spcPts val="0"/>
              </a:spcAft>
              <a:buClr>
                <a:schemeClr val="accent3"/>
              </a:buClr>
              <a:buFont typeface="Wingdings 2"/>
              <a:buChar char=""/>
              <a:defRPr/>
            </a:pPr>
            <a:r>
              <a:rPr lang="en-US" dirty="0" smtClean="0">
                <a:latin typeface="Cambria" pitchFamily="18" charset="0"/>
              </a:rPr>
              <a:t>Phase 4-&gt; involves safety surveillance and ongoing technical support of a drug after receiving permission to be sold. </a:t>
            </a:r>
          </a:p>
          <a:p>
            <a:pPr marL="274320" indent="-274320" eaLnBrk="1" fontAlgn="auto" hangingPunct="1">
              <a:spcAft>
                <a:spcPts val="0"/>
              </a:spcAft>
              <a:buClr>
                <a:schemeClr val="accent3"/>
              </a:buClr>
              <a:buFont typeface="Wingdings 2"/>
              <a:buChar char=""/>
              <a:defRPr/>
            </a:pP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pPr eaLnBrk="1" fontAlgn="auto" hangingPunct="1">
              <a:spcAft>
                <a:spcPts val="0"/>
              </a:spcAft>
              <a:defRPr/>
            </a:pPr>
            <a:r>
              <a:rPr lang="en-GB" smtClean="0"/>
              <a:t>Success Stories:</a:t>
            </a:r>
          </a:p>
        </p:txBody>
      </p:sp>
      <p:sp>
        <p:nvSpPr>
          <p:cNvPr id="43011" name="Rectangle 1027"/>
          <p:cNvSpPr>
            <a:spLocks noGrp="1" noChangeArrowheads="1"/>
          </p:cNvSpPr>
          <p:nvPr>
            <p:ph idx="1"/>
          </p:nvPr>
        </p:nvSpPr>
        <p:spPr>
          <a:xfrm>
            <a:off x="1371600" y="2133600"/>
            <a:ext cx="7772400" cy="3352800"/>
          </a:xfrm>
          <a:prstGeom prst="rect">
            <a:avLst/>
          </a:prstGeom>
        </p:spPr>
        <p:txBody>
          <a:bodyPr/>
          <a:lstStyle/>
          <a:p>
            <a:pPr eaLnBrk="1" fontAlgn="auto" hangingPunct="1">
              <a:spcAft>
                <a:spcPts val="0"/>
              </a:spcAft>
              <a:defRPr/>
            </a:pPr>
            <a:r>
              <a:rPr lang="en-GB" b="1" smtClean="0">
                <a:solidFill>
                  <a:srgbClr val="FF0000"/>
                </a:solidFill>
              </a:rPr>
              <a:t>HIV-1 Protease Inhibitors:</a:t>
            </a:r>
          </a:p>
          <a:p>
            <a:pPr lvl="1" eaLnBrk="1" fontAlgn="auto" hangingPunct="1">
              <a:spcAft>
                <a:spcPts val="0"/>
              </a:spcAft>
              <a:defRPr/>
            </a:pPr>
            <a:r>
              <a:rPr lang="en-GB" sz="1800" b="1" smtClean="0"/>
              <a:t>Inverase (Hoffman-LaRoche, 1995)</a:t>
            </a:r>
          </a:p>
          <a:p>
            <a:pPr lvl="1" eaLnBrk="1" fontAlgn="auto" hangingPunct="1">
              <a:spcAft>
                <a:spcPts val="0"/>
              </a:spcAft>
              <a:defRPr/>
            </a:pPr>
            <a:r>
              <a:rPr lang="en-GB" sz="1800" b="1" smtClean="0"/>
              <a:t>Norvir (Abbot, 1996)</a:t>
            </a:r>
          </a:p>
          <a:p>
            <a:pPr lvl="1" eaLnBrk="1" fontAlgn="auto" hangingPunct="1">
              <a:spcAft>
                <a:spcPts val="0"/>
              </a:spcAft>
              <a:defRPr/>
            </a:pPr>
            <a:r>
              <a:rPr lang="en-GB" sz="1800" b="1" smtClean="0"/>
              <a:t>Crixivan (Merck, 1996)</a:t>
            </a:r>
          </a:p>
          <a:p>
            <a:pPr lvl="1" eaLnBrk="1" fontAlgn="auto" hangingPunct="1">
              <a:spcAft>
                <a:spcPts val="0"/>
              </a:spcAft>
              <a:defRPr/>
            </a:pPr>
            <a:r>
              <a:rPr lang="en-GB" sz="1800" b="1" smtClean="0"/>
              <a:t>Viracept (Agouron, 1997)</a:t>
            </a:r>
          </a:p>
          <a:p>
            <a:pPr lvl="4" eaLnBrk="1" fontAlgn="auto" hangingPunct="1">
              <a:spcAft>
                <a:spcPts val="0"/>
              </a:spcAft>
              <a:buFontTx/>
              <a:buNone/>
              <a:defRPr/>
            </a:pPr>
            <a:r>
              <a:rPr lang="en-GB" sz="2400" b="1" smtClean="0">
                <a:solidFill>
                  <a:schemeClr val="hlink"/>
                </a:solidFill>
              </a:rPr>
              <a:t>Drug discovery today 2, 261-272 (1997)</a:t>
            </a:r>
            <a:endParaRPr lang="en-GB"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
          <p:cNvSpPr txBox="1">
            <a:spLocks noChangeArrowheads="1"/>
          </p:cNvSpPr>
          <p:nvPr/>
        </p:nvSpPr>
        <p:spPr bwMode="auto">
          <a:xfrm>
            <a:off x="2438400" y="228600"/>
            <a:ext cx="5615448" cy="646331"/>
          </a:xfrm>
          <a:prstGeom prst="rect">
            <a:avLst/>
          </a:prstGeom>
          <a:noFill/>
          <a:ln w="9525">
            <a:noFill/>
            <a:miter lim="800000"/>
            <a:headEnd/>
            <a:tailEnd/>
          </a:ln>
        </p:spPr>
        <p:txBody>
          <a:bodyPr wrap="none">
            <a:spAutoFit/>
          </a:bodyPr>
          <a:lstStyle/>
          <a:p>
            <a:pPr algn="just"/>
            <a:r>
              <a:rPr lang="en-US" sz="3600" b="1">
                <a:latin typeface="Cambria" pitchFamily="18" charset="0"/>
              </a:rPr>
              <a:t>History of Drug Discovery</a:t>
            </a:r>
          </a:p>
        </p:txBody>
      </p:sp>
      <p:sp>
        <p:nvSpPr>
          <p:cNvPr id="8197" name="Text Box 3"/>
          <p:cNvSpPr txBox="1">
            <a:spLocks noChangeArrowheads="1"/>
          </p:cNvSpPr>
          <p:nvPr/>
        </p:nvSpPr>
        <p:spPr bwMode="auto">
          <a:xfrm>
            <a:off x="1066801" y="1066800"/>
            <a:ext cx="7924799" cy="3416320"/>
          </a:xfrm>
          <a:prstGeom prst="rect">
            <a:avLst/>
          </a:prstGeom>
          <a:noFill/>
          <a:ln w="9525">
            <a:noFill/>
            <a:miter lim="800000"/>
            <a:headEnd/>
            <a:tailEnd/>
          </a:ln>
        </p:spPr>
        <p:txBody>
          <a:bodyPr wrap="square">
            <a:spAutoFit/>
          </a:bodyPr>
          <a:lstStyle/>
          <a:p>
            <a:pPr algn="just">
              <a:buFontTx/>
              <a:buChar char="•"/>
            </a:pPr>
            <a:r>
              <a:rPr lang="en-US" sz="2400" dirty="0">
                <a:latin typeface="Cambria" pitchFamily="18" charset="0"/>
              </a:rPr>
              <a:t> Mid to late 20th century                                                                                    </a:t>
            </a:r>
          </a:p>
          <a:p>
            <a:pPr algn="just">
              <a:buFont typeface="Wingdings" pitchFamily="2" charset="2"/>
              <a:buChar char="§"/>
            </a:pPr>
            <a:r>
              <a:rPr lang="en-US" sz="2400" dirty="0">
                <a:latin typeface="Cambria" pitchFamily="18" charset="0"/>
              </a:rPr>
              <a:t> </a:t>
            </a:r>
            <a:r>
              <a:rPr lang="en-US" sz="2400" dirty="0" smtClean="0">
                <a:latin typeface="Cambria" pitchFamily="18" charset="0"/>
              </a:rPr>
              <a:t>understand </a:t>
            </a:r>
            <a:r>
              <a:rPr lang="en-US" sz="2400" dirty="0">
                <a:latin typeface="Cambria" pitchFamily="18" charset="0"/>
              </a:rPr>
              <a:t>disease states, biological structures, processes,           </a:t>
            </a:r>
          </a:p>
          <a:p>
            <a:pPr algn="just"/>
            <a:r>
              <a:rPr lang="en-US" sz="2400" dirty="0" smtClean="0">
                <a:latin typeface="Cambria" pitchFamily="18" charset="0"/>
              </a:rPr>
              <a:t> drug </a:t>
            </a:r>
            <a:r>
              <a:rPr lang="en-US" sz="2400" dirty="0">
                <a:latin typeface="Cambria" pitchFamily="18" charset="0"/>
              </a:rPr>
              <a:t>transport, distribution, metabolism.  </a:t>
            </a:r>
          </a:p>
          <a:p>
            <a:pPr algn="just"/>
            <a:r>
              <a:rPr lang="en-US" sz="2400" dirty="0" smtClean="0">
                <a:latin typeface="Cambria" pitchFamily="18" charset="0"/>
              </a:rPr>
              <a:t> Medicinal </a:t>
            </a:r>
            <a:r>
              <a:rPr lang="en-US" sz="2400" dirty="0">
                <a:latin typeface="Cambria" pitchFamily="18" charset="0"/>
              </a:rPr>
              <a:t>chemists use this knowledge to modify chemical </a:t>
            </a:r>
            <a:r>
              <a:rPr lang="en-US" sz="2400" dirty="0" smtClean="0">
                <a:latin typeface="Cambria" pitchFamily="18" charset="0"/>
              </a:rPr>
              <a:t>    structure </a:t>
            </a:r>
            <a:r>
              <a:rPr lang="en-US" sz="2400" dirty="0">
                <a:latin typeface="Cambria" pitchFamily="18" charset="0"/>
              </a:rPr>
              <a:t>to influence a drug’s activity, stability, etc.</a:t>
            </a:r>
          </a:p>
          <a:p>
            <a:pPr algn="just"/>
            <a:endParaRPr lang="en-US" sz="2400" dirty="0">
              <a:latin typeface="Cambria" pitchFamily="18" charset="0"/>
            </a:endParaRPr>
          </a:p>
          <a:p>
            <a:pPr algn="just">
              <a:buFontTx/>
              <a:buChar char="•"/>
            </a:pPr>
            <a:r>
              <a:rPr lang="en-US" sz="2400" dirty="0">
                <a:latin typeface="Cambria" pitchFamily="18" charset="0"/>
              </a:rPr>
              <a:t> procaine = local </a:t>
            </a:r>
            <a:r>
              <a:rPr lang="en-US" sz="2400" dirty="0" err="1">
                <a:latin typeface="Cambria" pitchFamily="18" charset="0"/>
              </a:rPr>
              <a:t>anaesthetic</a:t>
            </a:r>
            <a:r>
              <a:rPr lang="en-US" sz="2400" dirty="0">
                <a:latin typeface="Cambria" pitchFamily="18" charset="0"/>
              </a:rPr>
              <a:t>;  </a:t>
            </a:r>
            <a:r>
              <a:rPr lang="en-US" sz="2400" dirty="0" err="1">
                <a:latin typeface="Cambria" pitchFamily="18" charset="0"/>
              </a:rPr>
              <a:t>Procainamide</a:t>
            </a:r>
            <a:r>
              <a:rPr lang="en-US" sz="2400" dirty="0">
                <a:latin typeface="Cambria" pitchFamily="18" charset="0"/>
              </a:rPr>
              <a:t> = </a:t>
            </a:r>
            <a:r>
              <a:rPr lang="en-US" sz="2400" dirty="0" err="1">
                <a:latin typeface="Cambria" pitchFamily="18" charset="0"/>
              </a:rPr>
              <a:t>antirhythmic</a:t>
            </a:r>
            <a:endParaRPr lang="en-US" sz="2400" dirty="0">
              <a:latin typeface="Cambria" pitchFamily="18" charset="0"/>
            </a:endParaRPr>
          </a:p>
        </p:txBody>
      </p:sp>
      <p:graphicFrame>
        <p:nvGraphicFramePr>
          <p:cNvPr id="8194" name="Object 4"/>
          <p:cNvGraphicFramePr>
            <a:graphicFrameLocks noChangeAspect="1"/>
          </p:cNvGraphicFramePr>
          <p:nvPr/>
        </p:nvGraphicFramePr>
        <p:xfrm>
          <a:off x="1022350" y="4800600"/>
          <a:ext cx="8121650" cy="1341438"/>
        </p:xfrm>
        <a:graphic>
          <a:graphicData uri="http://schemas.openxmlformats.org/presentationml/2006/ole">
            <mc:AlternateContent xmlns:mc="http://schemas.openxmlformats.org/markup-compatibility/2006">
              <mc:Choice xmlns:v="urn:schemas-microsoft-com:vml" Requires="v">
                <p:oleObj spid="_x0000_s4100" name="Document" r:id="rId3" imgW="4685312" imgH="777150" progId="Word.Document.8">
                  <p:embed/>
                </p:oleObj>
              </mc:Choice>
              <mc:Fallback>
                <p:oleObj name="Document" r:id="rId3" imgW="4685312" imgH="77715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4800600"/>
                        <a:ext cx="8121650" cy="1341438"/>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nvSpPr>
        <p:spPr bwMode="auto">
          <a:xfrm>
            <a:off x="1447800" y="990600"/>
            <a:ext cx="6553200" cy="3506788"/>
          </a:xfrm>
          <a:prstGeom prst="rect">
            <a:avLst/>
          </a:prstGeom>
          <a:noFill/>
          <a:ln w="9525">
            <a:noFill/>
            <a:miter lim="800000"/>
            <a:headEnd/>
            <a:tailEnd/>
          </a:ln>
        </p:spPr>
        <p:txBody>
          <a:bodyPr>
            <a:spAutoFit/>
          </a:bodyPr>
          <a:lstStyle/>
          <a:p>
            <a:pPr algn="ctr">
              <a:spcBef>
                <a:spcPct val="50000"/>
              </a:spcBef>
            </a:pPr>
            <a:r>
              <a:rPr lang="en-US" sz="3200" dirty="0">
                <a:latin typeface="Cambria" pitchFamily="18" charset="0"/>
              </a:rPr>
              <a:t>Approaches to drug </a:t>
            </a:r>
            <a:r>
              <a:rPr lang="en-US" sz="3200" dirty="0" smtClean="0">
                <a:latin typeface="Cambria" pitchFamily="18" charset="0"/>
              </a:rPr>
              <a:t>discovery</a:t>
            </a:r>
            <a:endParaRPr lang="en-US" sz="3200" dirty="0">
              <a:latin typeface="Cambria" pitchFamily="18" charset="0"/>
            </a:endParaRPr>
          </a:p>
          <a:p>
            <a:pPr lvl="1">
              <a:spcBef>
                <a:spcPct val="50000"/>
              </a:spcBef>
              <a:buFontTx/>
              <a:buChar char="•"/>
            </a:pPr>
            <a:r>
              <a:rPr lang="en-US" sz="3200" dirty="0">
                <a:latin typeface="Cambria" pitchFamily="18" charset="0"/>
              </a:rPr>
              <a:t>Serendipity (luck)</a:t>
            </a:r>
          </a:p>
          <a:p>
            <a:pPr lvl="1">
              <a:spcBef>
                <a:spcPct val="50000"/>
              </a:spcBef>
              <a:buFontTx/>
              <a:buChar char="•"/>
            </a:pPr>
            <a:r>
              <a:rPr lang="en-US" sz="3200" dirty="0">
                <a:latin typeface="Cambria" pitchFamily="18" charset="0"/>
              </a:rPr>
              <a:t>Chemical Modification</a:t>
            </a:r>
          </a:p>
          <a:p>
            <a:pPr lvl="1">
              <a:spcBef>
                <a:spcPct val="50000"/>
              </a:spcBef>
              <a:buFontTx/>
              <a:buChar char="•"/>
            </a:pPr>
            <a:r>
              <a:rPr lang="en-US" sz="3200" dirty="0">
                <a:latin typeface="Cambria" pitchFamily="18" charset="0"/>
              </a:rPr>
              <a:t>Screening</a:t>
            </a:r>
          </a:p>
          <a:p>
            <a:pPr lvl="1">
              <a:spcBef>
                <a:spcPct val="50000"/>
              </a:spcBef>
              <a:buFontTx/>
              <a:buChar char="•"/>
            </a:pPr>
            <a:r>
              <a:rPr lang="en-US" sz="3200" dirty="0">
                <a:latin typeface="Cambria" pitchFamily="18" charset="0"/>
              </a:rPr>
              <a:t>Rational </a:t>
            </a:r>
          </a:p>
        </p:txBody>
      </p:sp>
      <p:sp>
        <p:nvSpPr>
          <p:cNvPr id="9221" name="Text Box 4"/>
          <p:cNvSpPr txBox="1">
            <a:spLocks noChangeArrowheads="1"/>
          </p:cNvSpPr>
          <p:nvPr/>
        </p:nvSpPr>
        <p:spPr bwMode="auto">
          <a:xfrm>
            <a:off x="914400" y="2971800"/>
            <a:ext cx="184150" cy="457200"/>
          </a:xfrm>
          <a:prstGeom prst="rect">
            <a:avLst/>
          </a:prstGeom>
          <a:noFill/>
          <a:ln w="9525">
            <a:noFill/>
            <a:miter lim="800000"/>
            <a:headEnd/>
            <a:tailEnd/>
          </a:ln>
        </p:spPr>
        <p:txBody>
          <a:bodyPr wrap="none">
            <a:spAutoFit/>
          </a:bodyPr>
          <a:lstStyle/>
          <a:p>
            <a:endParaRPr lang="en-US" sz="2400">
              <a:latin typeface="Cambria" pitchFamily="18" charset="0"/>
            </a:endParaRPr>
          </a:p>
        </p:txBody>
      </p:sp>
      <p:graphicFrame>
        <p:nvGraphicFramePr>
          <p:cNvPr id="9218" name="Object 5"/>
          <p:cNvGraphicFramePr>
            <a:graphicFrameLocks noChangeAspect="1"/>
          </p:cNvGraphicFramePr>
          <p:nvPr/>
        </p:nvGraphicFramePr>
        <p:xfrm>
          <a:off x="7162800" y="6096000"/>
          <a:ext cx="1303338" cy="320675"/>
        </p:xfrm>
        <a:graphic>
          <a:graphicData uri="http://schemas.openxmlformats.org/presentationml/2006/ole">
            <mc:AlternateContent xmlns:mc="http://schemas.openxmlformats.org/markup-compatibility/2006">
              <mc:Choice xmlns:v="urn:schemas-microsoft-com:vml" Requires="v">
                <p:oleObj spid="_x0000_s5124" r:id="rId3" imgW="1303133" imgH="320068" progId="">
                  <p:embed/>
                </p:oleObj>
              </mc:Choice>
              <mc:Fallback>
                <p:oleObj r:id="rId3" imgW="1303133" imgH="320068" progId="">
                  <p:embed/>
                  <p:pic>
                    <p:nvPicPr>
                      <p:cNvPr id="0" name="Object 5"/>
                      <p:cNvPicPr>
                        <a:picLocks noChangeAspect="1" noChangeArrowheads="1"/>
                      </p:cNvPicPr>
                      <p:nvPr/>
                    </p:nvPicPr>
                    <p:blipFill>
                      <a:blip r:embed="rId4">
                        <a:lum contrast="-42000"/>
                        <a:extLst>
                          <a:ext uri="{28A0092B-C50C-407E-A947-70E740481C1C}">
                            <a14:useLocalDpi xmlns:a14="http://schemas.microsoft.com/office/drawing/2010/main" val="0"/>
                          </a:ext>
                        </a:extLst>
                      </a:blip>
                      <a:srcRect/>
                      <a:stretch>
                        <a:fillRect/>
                      </a:stretch>
                    </p:blipFill>
                    <p:spPr bwMode="auto">
                      <a:xfrm>
                        <a:off x="7162800" y="6096000"/>
                        <a:ext cx="1303338" cy="320675"/>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1241425" y="381000"/>
            <a:ext cx="7620000" cy="579438"/>
          </a:xfrm>
          <a:prstGeom prst="rect">
            <a:avLst/>
          </a:prstGeom>
          <a:noFill/>
          <a:ln w="9525">
            <a:noFill/>
            <a:miter lim="800000"/>
            <a:headEnd/>
            <a:tailEnd/>
          </a:ln>
        </p:spPr>
        <p:txBody>
          <a:bodyPr>
            <a:spAutoFit/>
          </a:bodyPr>
          <a:lstStyle/>
          <a:p>
            <a:r>
              <a:rPr lang="en-US" sz="3200" b="1" dirty="0">
                <a:latin typeface="Cambria" pitchFamily="18" charset="0"/>
              </a:rPr>
              <a:t>Serendipity</a:t>
            </a:r>
            <a:r>
              <a:rPr lang="en-US" sz="2400" dirty="0">
                <a:latin typeface="Cambria" pitchFamily="18" charset="0"/>
              </a:rPr>
              <a:t> “Chance favors the prepared mind”</a:t>
            </a:r>
          </a:p>
        </p:txBody>
      </p:sp>
      <p:sp>
        <p:nvSpPr>
          <p:cNvPr id="10244" name="Text Box 3"/>
          <p:cNvSpPr txBox="1">
            <a:spLocks noChangeArrowheads="1"/>
          </p:cNvSpPr>
          <p:nvPr/>
        </p:nvSpPr>
        <p:spPr bwMode="auto">
          <a:xfrm>
            <a:off x="1393825" y="3048000"/>
            <a:ext cx="184150" cy="457200"/>
          </a:xfrm>
          <a:prstGeom prst="rect">
            <a:avLst/>
          </a:prstGeom>
          <a:noFill/>
          <a:ln w="9525">
            <a:noFill/>
            <a:miter lim="800000"/>
            <a:headEnd/>
            <a:tailEnd/>
          </a:ln>
        </p:spPr>
        <p:txBody>
          <a:bodyPr wrap="none">
            <a:spAutoFit/>
          </a:bodyPr>
          <a:lstStyle/>
          <a:p>
            <a:endParaRPr lang="en-US" sz="2400">
              <a:latin typeface="Cambria" pitchFamily="18" charset="0"/>
            </a:endParaRPr>
          </a:p>
        </p:txBody>
      </p:sp>
      <p:sp>
        <p:nvSpPr>
          <p:cNvPr id="10245" name="Text Box 4"/>
          <p:cNvSpPr txBox="1">
            <a:spLocks noChangeArrowheads="1"/>
          </p:cNvSpPr>
          <p:nvPr/>
        </p:nvSpPr>
        <p:spPr bwMode="auto">
          <a:xfrm>
            <a:off x="936625" y="1371600"/>
            <a:ext cx="8359775" cy="1569660"/>
          </a:xfrm>
          <a:prstGeom prst="rect">
            <a:avLst/>
          </a:prstGeom>
          <a:noFill/>
          <a:ln w="9525">
            <a:noFill/>
            <a:miter lim="800000"/>
            <a:headEnd/>
            <a:tailEnd/>
          </a:ln>
        </p:spPr>
        <p:txBody>
          <a:bodyPr>
            <a:spAutoFit/>
          </a:bodyPr>
          <a:lstStyle/>
          <a:p>
            <a:r>
              <a:rPr lang="en-US" sz="2400" dirty="0">
                <a:latin typeface="Cambria" pitchFamily="18" charset="0"/>
              </a:rPr>
              <a:t>1928 Fleming studied Staph, but contamination of plates with airborne mold.  Noticed bacteria were </a:t>
            </a:r>
            <a:r>
              <a:rPr lang="en-US" sz="2400" dirty="0" err="1">
                <a:latin typeface="Cambria" pitchFamily="18" charset="0"/>
              </a:rPr>
              <a:t>lysed</a:t>
            </a:r>
            <a:r>
              <a:rPr lang="en-US" sz="2400" dirty="0">
                <a:latin typeface="Cambria" pitchFamily="18" charset="0"/>
              </a:rPr>
              <a:t> in the area of mold.    A mold product inhibited the growth of bacteria:  the antibiotic penicillin</a:t>
            </a:r>
          </a:p>
        </p:txBody>
      </p:sp>
      <p:pic>
        <p:nvPicPr>
          <p:cNvPr id="10246" name="Picture 5"/>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bwMode="auto">
          <a:xfrm>
            <a:off x="1393825" y="3308350"/>
            <a:ext cx="3200400" cy="2439988"/>
          </a:xfrm>
          <a:prstGeom prst="rect">
            <a:avLst/>
          </a:prstGeom>
          <a:noFill/>
          <a:ln w="9525">
            <a:noFill/>
            <a:miter lim="800000"/>
            <a:headEnd/>
            <a:tailEnd/>
          </a:ln>
        </p:spPr>
      </p:pic>
      <p:pic>
        <p:nvPicPr>
          <p:cNvPr id="10247" name="Picture 6"/>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a:off x="5280025" y="3379788"/>
            <a:ext cx="3200400" cy="2368550"/>
          </a:xfrm>
          <a:prstGeom prst="rect">
            <a:avLst/>
          </a:prstGeom>
          <a:noFill/>
          <a:ln w="9525">
            <a:noFill/>
            <a:miter lim="800000"/>
            <a:headEnd/>
            <a:tailEnd/>
          </a:ln>
        </p:spPr>
      </p:pic>
      <p:graphicFrame>
        <p:nvGraphicFramePr>
          <p:cNvPr id="10242" name="Object 7"/>
          <p:cNvGraphicFramePr>
            <a:graphicFrameLocks noChangeAspect="1"/>
          </p:cNvGraphicFramePr>
          <p:nvPr/>
        </p:nvGraphicFramePr>
        <p:xfrm>
          <a:off x="7566025" y="6172200"/>
          <a:ext cx="1303338" cy="320675"/>
        </p:xfrm>
        <a:graphic>
          <a:graphicData uri="http://schemas.openxmlformats.org/presentationml/2006/ole">
            <mc:AlternateContent xmlns:mc="http://schemas.openxmlformats.org/markup-compatibility/2006">
              <mc:Choice xmlns:v="urn:schemas-microsoft-com:vml" Requires="v">
                <p:oleObj spid="_x0000_s6148" r:id="rId5" imgW="1303133" imgH="320068" progId="">
                  <p:embed/>
                </p:oleObj>
              </mc:Choice>
              <mc:Fallback>
                <p:oleObj r:id="rId5" imgW="1303133" imgH="320068" progId="">
                  <p:embed/>
                  <p:pic>
                    <p:nvPicPr>
                      <p:cNvPr id="0" name="Object 7"/>
                      <p:cNvPicPr>
                        <a:picLocks noChangeAspect="1" noChangeArrowheads="1"/>
                      </p:cNvPicPr>
                      <p:nvPr/>
                    </p:nvPicPr>
                    <p:blipFill>
                      <a:blip r:embed="rId6">
                        <a:lum contrast="-42000"/>
                        <a:extLst>
                          <a:ext uri="{28A0092B-C50C-407E-A947-70E740481C1C}">
                            <a14:useLocalDpi xmlns:a14="http://schemas.microsoft.com/office/drawing/2010/main" val="0"/>
                          </a:ext>
                        </a:extLst>
                      </a:blip>
                      <a:srcRect/>
                      <a:stretch>
                        <a:fillRect/>
                      </a:stretch>
                    </p:blipFill>
                    <p:spPr bwMode="auto">
                      <a:xfrm>
                        <a:off x="7566025" y="6172200"/>
                        <a:ext cx="1303338" cy="320675"/>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nvGraphicFramePr>
        <p:xfrm>
          <a:off x="2365374" y="1295400"/>
          <a:ext cx="4865688" cy="696913"/>
        </p:xfrm>
        <a:graphic>
          <a:graphicData uri="http://schemas.openxmlformats.org/presentationml/2006/ole">
            <mc:AlternateContent xmlns:mc="http://schemas.openxmlformats.org/markup-compatibility/2006">
              <mc:Choice xmlns:v="urn:schemas-microsoft-com:vml" Requires="v">
                <p:oleObj spid="_x0000_s12298" name="ISIS/Draw Sketch" r:id="rId3" imgW="4243070" imgH="563880" progId="">
                  <p:embed/>
                </p:oleObj>
              </mc:Choice>
              <mc:Fallback>
                <p:oleObj name="ISIS/Draw Sketch" r:id="rId3" imgW="4243070" imgH="56388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4" y="1295400"/>
                        <a:ext cx="4865688" cy="696913"/>
                      </a:xfrm>
                      <a:prstGeom prst="rect">
                        <a:avLst/>
                      </a:prstGeom>
                      <a:solidFill>
                        <a:schemeClr val="tx1"/>
                      </a:solidFill>
                      <a:ln>
                        <a:noFill/>
                      </a:ln>
                      <a:effectLst/>
                      <a:extLs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41" name="Text Box 5"/>
          <p:cNvSpPr txBox="1">
            <a:spLocks noChangeArrowheads="1"/>
          </p:cNvSpPr>
          <p:nvPr/>
        </p:nvSpPr>
        <p:spPr bwMode="auto">
          <a:xfrm>
            <a:off x="1058862" y="685800"/>
            <a:ext cx="7137851" cy="461665"/>
          </a:xfrm>
          <a:prstGeom prst="rect">
            <a:avLst/>
          </a:prstGeom>
          <a:noFill/>
          <a:ln>
            <a:noFill/>
          </a:ln>
          <a:effectLst/>
          <a:extLst/>
        </p:spPr>
        <p:txBody>
          <a:bodyPr wrap="none">
            <a:spAutoFit/>
          </a:bodyPr>
          <a:lstStyle/>
          <a:p>
            <a:pPr>
              <a:spcBef>
                <a:spcPct val="20000"/>
              </a:spcBef>
              <a:buClr>
                <a:schemeClr val="folHlink"/>
              </a:buClr>
              <a:buSzPct val="75000"/>
              <a:buFont typeface="Monotype Sorts" pitchFamily="2" charset="2"/>
              <a:buNone/>
              <a:defRPr/>
            </a:pPr>
            <a:r>
              <a:rPr kumimoji="1" lang="en-US" sz="2400" dirty="0">
                <a:latin typeface="Cambria" pitchFamily="18" charset="0"/>
              </a:rPr>
              <a:t>(A) Homolog Approach: </a:t>
            </a:r>
            <a:r>
              <a:rPr kumimoji="1" lang="en-US" sz="2400" dirty="0" err="1">
                <a:latin typeface="Cambria" pitchFamily="18" charset="0"/>
              </a:rPr>
              <a:t>Homologs</a:t>
            </a:r>
            <a:r>
              <a:rPr kumimoji="1" lang="en-US" sz="2400" dirty="0">
                <a:latin typeface="Cambria" pitchFamily="18" charset="0"/>
              </a:rPr>
              <a:t> of a lead prepared</a:t>
            </a:r>
            <a:endParaRPr lang="en-US" sz="2400" dirty="0">
              <a:latin typeface="Cambria" pitchFamily="18" charset="0"/>
            </a:endParaRPr>
          </a:p>
        </p:txBody>
      </p:sp>
      <p:sp>
        <p:nvSpPr>
          <p:cNvPr id="193542" name="Text Box 6"/>
          <p:cNvSpPr txBox="1">
            <a:spLocks noChangeArrowheads="1"/>
          </p:cNvSpPr>
          <p:nvPr/>
        </p:nvSpPr>
        <p:spPr bwMode="auto">
          <a:xfrm>
            <a:off x="1668462" y="2209800"/>
            <a:ext cx="6040436" cy="461665"/>
          </a:xfrm>
          <a:prstGeom prst="rect">
            <a:avLst/>
          </a:prstGeom>
          <a:noFill/>
          <a:ln>
            <a:noFill/>
          </a:ln>
          <a:effectLst/>
          <a:extLst/>
        </p:spPr>
        <p:txBody>
          <a:bodyPr wrap="none">
            <a:spAutoFit/>
          </a:bodyPr>
          <a:lstStyle/>
          <a:p>
            <a:pPr>
              <a:spcBef>
                <a:spcPct val="20000"/>
              </a:spcBef>
              <a:buClr>
                <a:schemeClr val="folHlink"/>
              </a:buClr>
              <a:buSzPct val="75000"/>
              <a:buFont typeface="Monotype Sorts" pitchFamily="2" charset="2"/>
              <a:buNone/>
              <a:defRPr/>
            </a:pPr>
            <a:r>
              <a:rPr kumimoji="1" lang="en-US" sz="2400" dirty="0">
                <a:latin typeface="Cambria" pitchFamily="18" charset="0"/>
              </a:rPr>
              <a:t>(B) Molecular Disconnection /Simplification </a:t>
            </a:r>
            <a:endParaRPr lang="en-US" sz="2400" dirty="0">
              <a:latin typeface="Cambria" pitchFamily="18" charset="0"/>
            </a:endParaRPr>
          </a:p>
        </p:txBody>
      </p:sp>
      <p:graphicFrame>
        <p:nvGraphicFramePr>
          <p:cNvPr id="11267" name="Object 7"/>
          <p:cNvGraphicFramePr>
            <a:graphicFrameLocks noChangeAspect="1"/>
          </p:cNvGraphicFramePr>
          <p:nvPr/>
        </p:nvGraphicFramePr>
        <p:xfrm>
          <a:off x="1592262" y="2743200"/>
          <a:ext cx="6219825" cy="1438275"/>
        </p:xfrm>
        <a:graphic>
          <a:graphicData uri="http://schemas.openxmlformats.org/presentationml/2006/ole">
            <mc:AlternateContent xmlns:mc="http://schemas.openxmlformats.org/markup-compatibility/2006">
              <mc:Choice xmlns:v="urn:schemas-microsoft-com:vml" Requires="v">
                <p:oleObj spid="_x0000_s12299" name="ISIS/Draw Sketch" r:id="rId5" imgW="6225296" imgH="1435824" progId="">
                  <p:embed/>
                </p:oleObj>
              </mc:Choice>
              <mc:Fallback>
                <p:oleObj name="ISIS/Draw Sketch" r:id="rId5" imgW="6225296" imgH="1435824"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2262" y="2743200"/>
                        <a:ext cx="6219825" cy="14382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44" name="Text Box 8"/>
          <p:cNvSpPr txBox="1">
            <a:spLocks noChangeArrowheads="1"/>
          </p:cNvSpPr>
          <p:nvPr/>
        </p:nvSpPr>
        <p:spPr bwMode="auto">
          <a:xfrm>
            <a:off x="906462" y="4343400"/>
            <a:ext cx="3184654" cy="461665"/>
          </a:xfrm>
          <a:prstGeom prst="rect">
            <a:avLst/>
          </a:prstGeom>
          <a:noFill/>
          <a:ln>
            <a:noFill/>
          </a:ln>
          <a:effectLst/>
          <a:extLst/>
        </p:spPr>
        <p:txBody>
          <a:bodyPr wrap="none">
            <a:spAutoFit/>
          </a:bodyPr>
          <a:lstStyle/>
          <a:p>
            <a:pPr>
              <a:defRPr/>
            </a:pPr>
            <a:r>
              <a:rPr kumimoji="1" lang="en-US" sz="2400" dirty="0">
                <a:latin typeface="Cambria" pitchFamily="18" charset="0"/>
              </a:rPr>
              <a:t>(C) Molecular Addition</a:t>
            </a:r>
          </a:p>
        </p:txBody>
      </p:sp>
      <p:graphicFrame>
        <p:nvGraphicFramePr>
          <p:cNvPr id="11268" name="Object 9"/>
          <p:cNvGraphicFramePr>
            <a:graphicFrameLocks noChangeAspect="1"/>
          </p:cNvGraphicFramePr>
          <p:nvPr/>
        </p:nvGraphicFramePr>
        <p:xfrm>
          <a:off x="1287462" y="4953000"/>
          <a:ext cx="1919288" cy="1427163"/>
        </p:xfrm>
        <a:graphic>
          <a:graphicData uri="http://schemas.openxmlformats.org/presentationml/2006/ole">
            <mc:AlternateContent xmlns:mc="http://schemas.openxmlformats.org/markup-compatibility/2006">
              <mc:Choice xmlns:v="urn:schemas-microsoft-com:vml" Requires="v">
                <p:oleObj spid="_x0000_s12300" name="ISIS/Draw Sketch" r:id="rId7" imgW="2527000" imgH="1732146" progId="">
                  <p:embed/>
                </p:oleObj>
              </mc:Choice>
              <mc:Fallback>
                <p:oleObj name="ISIS/Draw Sketch" r:id="rId7" imgW="2527000" imgH="1732146"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462" y="4953000"/>
                        <a:ext cx="1919288" cy="1427163"/>
                      </a:xfrm>
                      <a:prstGeom prst="rect">
                        <a:avLst/>
                      </a:prstGeom>
                      <a:solidFill>
                        <a:schemeClr val="tx1"/>
                      </a:solidFill>
                      <a:ln>
                        <a:noFill/>
                      </a:ln>
                      <a:effectLst/>
                      <a:extLs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46" name="Rectangle 10"/>
          <p:cNvSpPr>
            <a:spLocks noChangeArrowheads="1"/>
          </p:cNvSpPr>
          <p:nvPr/>
        </p:nvSpPr>
        <p:spPr bwMode="auto">
          <a:xfrm>
            <a:off x="5097462" y="4419600"/>
            <a:ext cx="3730252" cy="461665"/>
          </a:xfrm>
          <a:prstGeom prst="rect">
            <a:avLst/>
          </a:prstGeom>
          <a:noFill/>
          <a:ln>
            <a:noFill/>
          </a:ln>
          <a:effectLst/>
          <a:extLst/>
        </p:spPr>
        <p:txBody>
          <a:bodyPr wrap="none">
            <a:spAutoFit/>
          </a:bodyPr>
          <a:lstStyle/>
          <a:p>
            <a:pPr>
              <a:defRPr/>
            </a:pPr>
            <a:r>
              <a:rPr kumimoji="1" lang="en-US" sz="2400" dirty="0">
                <a:latin typeface="Cambria" pitchFamily="18" charset="0"/>
              </a:rPr>
              <a:t>(D) </a:t>
            </a:r>
            <a:r>
              <a:rPr kumimoji="1" lang="en-US" sz="2400" dirty="0" err="1">
                <a:latin typeface="Cambria" pitchFamily="18" charset="0"/>
              </a:rPr>
              <a:t>Isosteric</a:t>
            </a:r>
            <a:r>
              <a:rPr kumimoji="1" lang="en-US" sz="2400" dirty="0">
                <a:latin typeface="Cambria" pitchFamily="18" charset="0"/>
              </a:rPr>
              <a:t> Replacements</a:t>
            </a:r>
          </a:p>
        </p:txBody>
      </p:sp>
      <p:graphicFrame>
        <p:nvGraphicFramePr>
          <p:cNvPr id="11269" name="Object 11"/>
          <p:cNvGraphicFramePr>
            <a:graphicFrameLocks noChangeAspect="1"/>
          </p:cNvGraphicFramePr>
          <p:nvPr/>
        </p:nvGraphicFramePr>
        <p:xfrm>
          <a:off x="4724400" y="5105400"/>
          <a:ext cx="4122738" cy="809625"/>
        </p:xfrm>
        <a:graphic>
          <a:graphicData uri="http://schemas.openxmlformats.org/presentationml/2006/ole">
            <mc:AlternateContent xmlns:mc="http://schemas.openxmlformats.org/markup-compatibility/2006">
              <mc:Choice xmlns:v="urn:schemas-microsoft-com:vml" Requires="v">
                <p:oleObj spid="_x0000_s12301" name="ISIS/Draw Sketch" r:id="rId9" imgW="4466590" imgH="808990" progId="">
                  <p:embed/>
                </p:oleObj>
              </mc:Choice>
              <mc:Fallback>
                <p:oleObj name="ISIS/Draw Sketch" r:id="rId9" imgW="4466590" imgH="808990" progId="">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5105400"/>
                        <a:ext cx="4122738" cy="809625"/>
                      </a:xfrm>
                      <a:prstGeom prst="rect">
                        <a:avLst/>
                      </a:prstGeom>
                      <a:solidFill>
                        <a:srgbClr val="333300"/>
                      </a:solidFill>
                      <a:ln>
                        <a:noFill/>
                      </a:ln>
                      <a:effectLst/>
                      <a:extLst>
                        <a:ext uri="{91240B29-F687-4F45-9708-019B960494DF}">
                          <a14:hiddenLine xmlns:a14="http://schemas.microsoft.com/office/drawing/2010/main" w="1270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5" name="Rectangle 13"/>
          <p:cNvSpPr>
            <a:spLocks noChangeArrowheads="1"/>
          </p:cNvSpPr>
          <p:nvPr/>
        </p:nvSpPr>
        <p:spPr bwMode="auto">
          <a:xfrm>
            <a:off x="2430462" y="0"/>
            <a:ext cx="4592924" cy="584775"/>
          </a:xfrm>
          <a:prstGeom prst="rect">
            <a:avLst/>
          </a:prstGeom>
          <a:noFill/>
          <a:ln w="9525">
            <a:noFill/>
            <a:miter lim="800000"/>
            <a:headEnd/>
            <a:tailEnd/>
          </a:ln>
        </p:spPr>
        <p:txBody>
          <a:bodyPr wrap="none">
            <a:spAutoFit/>
          </a:bodyPr>
          <a:lstStyle/>
          <a:p>
            <a:r>
              <a:rPr lang="en-US" sz="3200" b="1" dirty="0">
                <a:latin typeface="Cambria" pitchFamily="18" charset="0"/>
              </a:rPr>
              <a:t>Chemical Modifications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2362200" y="228600"/>
            <a:ext cx="5562600" cy="641350"/>
          </a:xfrm>
          <a:prstGeom prst="rect">
            <a:avLst/>
          </a:prstGeom>
          <a:noFill/>
          <a:ln w="9525">
            <a:noFill/>
            <a:miter lim="800000"/>
            <a:headEnd/>
            <a:tailEnd/>
          </a:ln>
        </p:spPr>
        <p:txBody>
          <a:bodyPr>
            <a:spAutoFit/>
          </a:bodyPr>
          <a:lstStyle/>
          <a:p>
            <a:r>
              <a:rPr lang="en-US" sz="3600" b="1" dirty="0">
                <a:latin typeface="Cambria" pitchFamily="18" charset="0"/>
              </a:rPr>
              <a:t>Chemical </a:t>
            </a:r>
            <a:r>
              <a:rPr lang="en-US" sz="3600" b="1" dirty="0" smtClean="0">
                <a:latin typeface="Cambria" pitchFamily="18" charset="0"/>
              </a:rPr>
              <a:t>Modification</a:t>
            </a:r>
            <a:endParaRPr lang="en-US" sz="3600" b="1" dirty="0">
              <a:latin typeface="Cambria" pitchFamily="18" charset="0"/>
            </a:endParaRPr>
          </a:p>
        </p:txBody>
      </p:sp>
      <p:sp>
        <p:nvSpPr>
          <p:cNvPr id="12292" name="Text Box 3"/>
          <p:cNvSpPr txBox="1">
            <a:spLocks noChangeArrowheads="1"/>
          </p:cNvSpPr>
          <p:nvPr/>
        </p:nvSpPr>
        <p:spPr bwMode="auto">
          <a:xfrm>
            <a:off x="1600200" y="2971800"/>
            <a:ext cx="184150" cy="457200"/>
          </a:xfrm>
          <a:prstGeom prst="rect">
            <a:avLst/>
          </a:prstGeom>
          <a:noFill/>
          <a:ln w="9525">
            <a:noFill/>
            <a:miter lim="800000"/>
            <a:headEnd/>
            <a:tailEnd/>
          </a:ln>
        </p:spPr>
        <p:txBody>
          <a:bodyPr wrap="none">
            <a:spAutoFit/>
          </a:bodyPr>
          <a:lstStyle/>
          <a:p>
            <a:endParaRPr lang="en-US" sz="2400">
              <a:latin typeface="Cambria" pitchFamily="18" charset="0"/>
            </a:endParaRPr>
          </a:p>
        </p:txBody>
      </p:sp>
      <p:sp>
        <p:nvSpPr>
          <p:cNvPr id="12293" name="Text Box 4"/>
          <p:cNvSpPr txBox="1">
            <a:spLocks noChangeArrowheads="1"/>
          </p:cNvSpPr>
          <p:nvPr/>
        </p:nvSpPr>
        <p:spPr bwMode="auto">
          <a:xfrm>
            <a:off x="914400" y="838200"/>
            <a:ext cx="8534400" cy="1569660"/>
          </a:xfrm>
          <a:prstGeom prst="rect">
            <a:avLst/>
          </a:prstGeom>
          <a:noFill/>
          <a:ln w="9525">
            <a:noFill/>
            <a:miter lim="800000"/>
            <a:headEnd/>
            <a:tailEnd/>
          </a:ln>
        </p:spPr>
        <p:txBody>
          <a:bodyPr>
            <a:spAutoFit/>
          </a:bodyPr>
          <a:lstStyle/>
          <a:p>
            <a:r>
              <a:rPr lang="en-US" sz="2400" dirty="0">
                <a:latin typeface="Cambria" pitchFamily="18" charset="0"/>
              </a:rPr>
              <a:t>Traditional method.  </a:t>
            </a:r>
          </a:p>
          <a:p>
            <a:pPr>
              <a:buFontTx/>
              <a:buChar char="•"/>
            </a:pPr>
            <a:r>
              <a:rPr lang="en-US" sz="2400" dirty="0">
                <a:latin typeface="Cambria" pitchFamily="18" charset="0"/>
              </a:rPr>
              <a:t> An analog of a known, active compound is synthesized with a minor modification, that will lead to improved Biological Activity.</a:t>
            </a:r>
          </a:p>
        </p:txBody>
      </p:sp>
      <p:pic>
        <p:nvPicPr>
          <p:cNvPr id="12294" name="Picture 5"/>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2644775" y="2362200"/>
            <a:ext cx="2074863" cy="2286000"/>
          </a:xfrm>
          <a:prstGeom prst="rect">
            <a:avLst/>
          </a:prstGeom>
          <a:noFill/>
          <a:ln w="9525">
            <a:noFill/>
            <a:miter lim="800000"/>
            <a:headEnd/>
            <a:tailEnd/>
          </a:ln>
        </p:spPr>
      </p:pic>
      <p:pic>
        <p:nvPicPr>
          <p:cNvPr id="12295" name="Picture 6"/>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bwMode="auto">
          <a:xfrm>
            <a:off x="5181600" y="2286000"/>
            <a:ext cx="2438400" cy="2438400"/>
          </a:xfrm>
          <a:prstGeom prst="rect">
            <a:avLst/>
          </a:prstGeom>
          <a:noFill/>
          <a:ln w="9525">
            <a:noFill/>
            <a:miter lim="800000"/>
            <a:headEnd/>
            <a:tailEnd/>
          </a:ln>
        </p:spPr>
      </p:pic>
      <p:pic>
        <p:nvPicPr>
          <p:cNvPr id="12296" name="Picture 7"/>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a:off x="3429000" y="5453062"/>
            <a:ext cx="2770188" cy="1252538"/>
          </a:xfrm>
          <a:prstGeom prst="rect">
            <a:avLst/>
          </a:prstGeom>
          <a:noFill/>
          <a:ln w="9525">
            <a:noFill/>
            <a:miter lim="800000"/>
            <a:headEnd/>
            <a:tailEnd/>
          </a:ln>
        </p:spPr>
      </p:pic>
      <p:sp>
        <p:nvSpPr>
          <p:cNvPr id="12297" name="Text Box 8"/>
          <p:cNvSpPr txBox="1">
            <a:spLocks noChangeArrowheads="1"/>
          </p:cNvSpPr>
          <p:nvPr/>
        </p:nvSpPr>
        <p:spPr bwMode="auto">
          <a:xfrm>
            <a:off x="974725" y="4724400"/>
            <a:ext cx="8169275" cy="830997"/>
          </a:xfrm>
          <a:prstGeom prst="rect">
            <a:avLst/>
          </a:prstGeom>
          <a:noFill/>
          <a:ln w="9525">
            <a:noFill/>
            <a:miter lim="800000"/>
            <a:headEnd/>
            <a:tailEnd/>
          </a:ln>
        </p:spPr>
        <p:txBody>
          <a:bodyPr>
            <a:spAutoFit/>
          </a:bodyPr>
          <a:lstStyle/>
          <a:p>
            <a:r>
              <a:rPr lang="en-US" sz="2400" dirty="0">
                <a:latin typeface="Cambria" pitchFamily="18" charset="0"/>
              </a:rPr>
              <a:t>Advantage and Limitation: End up with something very similar to what you start with.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174</TotalTime>
  <Words>2081</Words>
  <Application>Microsoft Office PowerPoint</Application>
  <PresentationFormat>On-screen Show (4:3)</PresentationFormat>
  <Paragraphs>375</Paragraphs>
  <Slides>44</Slides>
  <Notes>4</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5</vt:i4>
      </vt:variant>
      <vt:variant>
        <vt:lpstr>Slide Titles</vt:lpstr>
      </vt:variant>
      <vt:variant>
        <vt:i4>44</vt:i4>
      </vt:variant>
    </vt:vector>
  </HeadingPairs>
  <TitlesOfParts>
    <vt:vector size="66" baseType="lpstr">
      <vt:lpstr>Algerian</vt:lpstr>
      <vt:lpstr>Arial</vt:lpstr>
      <vt:lpstr>Arial Black</vt:lpstr>
      <vt:lpstr>Arial Narrow</vt:lpstr>
      <vt:lpstr>Calibri</vt:lpstr>
      <vt:lpstr>Cambria</vt:lpstr>
      <vt:lpstr>Courier New</vt:lpstr>
      <vt:lpstr>Gill Sans MT</vt:lpstr>
      <vt:lpstr>Helvetica</vt:lpstr>
      <vt:lpstr>Monotype Sorts</vt:lpstr>
      <vt:lpstr>Symbol</vt:lpstr>
      <vt:lpstr>Times</vt:lpstr>
      <vt:lpstr>Times New Roman</vt:lpstr>
      <vt:lpstr>Verdana</vt:lpstr>
      <vt:lpstr>Wingdings</vt:lpstr>
      <vt:lpstr>Wingdings 2</vt:lpstr>
      <vt:lpstr>Solstice</vt:lpstr>
      <vt:lpstr>Document</vt:lpstr>
      <vt:lpstr>ISIS/Draw Sketch</vt:lpstr>
      <vt:lpstr>Clip</vt:lpstr>
      <vt:lpstr>Picture</vt:lpstr>
      <vt:lpstr>Bitmap Image</vt:lpstr>
      <vt:lpstr>  An overview on Modern Drug Discovery Process (3rd year Pharm 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generation Rational approach in Drug design</vt:lpstr>
      <vt:lpstr>2nd generation rational drug design</vt:lpstr>
      <vt:lpstr>Evolutionary drug designing</vt:lpstr>
      <vt:lpstr>Modern Drug Discovery Process</vt:lpstr>
      <vt:lpstr>PowerPoint Presentation</vt:lpstr>
      <vt:lpstr>Target Selection &amp; Validation</vt:lpstr>
      <vt:lpstr>Development</vt:lpstr>
      <vt:lpstr>PowerPoint Presentation</vt:lpstr>
      <vt:lpstr>Discovery</vt:lpstr>
      <vt:lpstr>PowerPoint Presentation</vt:lpstr>
      <vt:lpstr>Impact of Structural Bioinformatics  on Drug Discovery</vt:lpstr>
      <vt:lpstr>Drug Discovery &amp; Development</vt:lpstr>
      <vt:lpstr>Technologies Used in Drug Discovery process</vt:lpstr>
      <vt:lpstr>Steps involved in drug designing</vt:lpstr>
      <vt:lpstr>Target identification </vt:lpstr>
      <vt:lpstr>Target validation </vt:lpstr>
      <vt:lpstr>Lead identification </vt:lpstr>
      <vt:lpstr>PowerPoint Presentation</vt:lpstr>
      <vt:lpstr>Lead optimization </vt:lpstr>
      <vt:lpstr>Docking </vt:lpstr>
      <vt:lpstr>Mechanism of drug action:</vt:lpstr>
      <vt:lpstr>Mechanism of drug binding:</vt:lpstr>
      <vt:lpstr>Ligand binding mechanism</vt:lpstr>
      <vt:lpstr>.</vt:lpstr>
      <vt:lpstr>.</vt:lpstr>
      <vt:lpstr>.</vt:lpstr>
      <vt:lpstr>.</vt:lpstr>
      <vt:lpstr>“Docking” compounds into proteins computationally</vt:lpstr>
      <vt:lpstr>Pre clinical trails </vt:lpstr>
      <vt:lpstr>PowerPoint Presentation</vt:lpstr>
      <vt:lpstr>Clinical trails </vt:lpstr>
      <vt:lpstr>Success Stories: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dc:creator>
  <cp:lastModifiedBy>Admin</cp:lastModifiedBy>
  <cp:revision>26</cp:revision>
  <dcterms:created xsi:type="dcterms:W3CDTF">2017-03-29T05:15:08Z</dcterms:created>
  <dcterms:modified xsi:type="dcterms:W3CDTF">2021-08-26T11:07:43Z</dcterms:modified>
</cp:coreProperties>
</file>