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58" y="88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AC7A54-7432-45B1-AAAF-569AC49A701F}" type="datetimeFigureOut">
              <a:rPr lang="en-US" smtClean="0"/>
              <a:t>8/26/2021</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65A249CD-1CA4-45D3-BA44-57961F3BB20B}" type="slidenum">
              <a:rPr lang="en-US" smtClean="0"/>
              <a:t>‹#›</a:t>
            </a:fld>
            <a:endParaRPr lang="en-US"/>
          </a:p>
        </p:txBody>
      </p:sp>
    </p:spTree>
    <p:extLst>
      <p:ext uri="{BB962C8B-B14F-4D97-AF65-F5344CB8AC3E}">
        <p14:creationId xmlns:p14="http://schemas.microsoft.com/office/powerpoint/2010/main" val="208611989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AC7A54-7432-45B1-AAAF-569AC49A701F}"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249CD-1CA4-45D3-BA44-57961F3BB20B}" type="slidenum">
              <a:rPr lang="en-US" smtClean="0"/>
              <a:t>‹#›</a:t>
            </a:fld>
            <a:endParaRPr lang="en-US"/>
          </a:p>
        </p:txBody>
      </p:sp>
    </p:spTree>
    <p:extLst>
      <p:ext uri="{BB962C8B-B14F-4D97-AF65-F5344CB8AC3E}">
        <p14:creationId xmlns:p14="http://schemas.microsoft.com/office/powerpoint/2010/main" val="133685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AC7A54-7432-45B1-AAAF-569AC49A701F}"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249CD-1CA4-45D3-BA44-57961F3BB20B}" type="slidenum">
              <a:rPr lang="en-US" smtClean="0"/>
              <a:t>‹#›</a:t>
            </a:fld>
            <a:endParaRPr lang="en-US"/>
          </a:p>
        </p:txBody>
      </p:sp>
    </p:spTree>
    <p:extLst>
      <p:ext uri="{BB962C8B-B14F-4D97-AF65-F5344CB8AC3E}">
        <p14:creationId xmlns:p14="http://schemas.microsoft.com/office/powerpoint/2010/main" val="1551486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AC7A54-7432-45B1-AAAF-569AC49A701F}" type="datetimeFigureOut">
              <a:rPr lang="en-US" smtClean="0"/>
              <a:t>8/26/2021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A249CD-1CA4-45D3-BA44-57961F3BB20B}" type="slidenum">
              <a:rPr lang="en-US" smtClean="0"/>
              <a:t>‹#›</a:t>
            </a:fld>
            <a:endParaRPr lang="en-US"/>
          </a:p>
        </p:txBody>
      </p:sp>
    </p:spTree>
    <p:extLst>
      <p:ext uri="{BB962C8B-B14F-4D97-AF65-F5344CB8AC3E}">
        <p14:creationId xmlns:p14="http://schemas.microsoft.com/office/powerpoint/2010/main" val="1284774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AC7A54-7432-45B1-AAAF-569AC49A701F}" type="datetimeFigureOut">
              <a:rPr lang="en-US" smtClean="0"/>
              <a:t>8/26/2021</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65A249CD-1CA4-45D3-BA44-57961F3BB20B}" type="slidenum">
              <a:rPr lang="en-US" smtClean="0"/>
              <a:t>‹#›</a:t>
            </a:fld>
            <a:endParaRPr lang="en-US"/>
          </a:p>
        </p:txBody>
      </p:sp>
    </p:spTree>
    <p:extLst>
      <p:ext uri="{BB962C8B-B14F-4D97-AF65-F5344CB8AC3E}">
        <p14:creationId xmlns:p14="http://schemas.microsoft.com/office/powerpoint/2010/main" val="180617271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AC7A54-7432-45B1-AAAF-569AC49A701F}"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249CD-1CA4-45D3-BA44-57961F3BB20B}" type="slidenum">
              <a:rPr lang="en-US" smtClean="0"/>
              <a:t>‹#›</a:t>
            </a:fld>
            <a:endParaRPr lang="en-US"/>
          </a:p>
        </p:txBody>
      </p:sp>
    </p:spTree>
    <p:extLst>
      <p:ext uri="{BB962C8B-B14F-4D97-AF65-F5344CB8AC3E}">
        <p14:creationId xmlns:p14="http://schemas.microsoft.com/office/powerpoint/2010/main" val="4133677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AC7A54-7432-45B1-AAAF-569AC49A701F}" type="datetimeFigureOut">
              <a:rPr lang="en-US" smtClean="0"/>
              <a:t>8/26/2021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A249CD-1CA4-45D3-BA44-57961F3BB20B}" type="slidenum">
              <a:rPr lang="en-US" smtClean="0"/>
              <a:t>‹#›</a:t>
            </a:fld>
            <a:endParaRPr lang="en-US"/>
          </a:p>
        </p:txBody>
      </p:sp>
    </p:spTree>
    <p:extLst>
      <p:ext uri="{BB962C8B-B14F-4D97-AF65-F5344CB8AC3E}">
        <p14:creationId xmlns:p14="http://schemas.microsoft.com/office/powerpoint/2010/main" val="3005680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AC7A54-7432-45B1-AAAF-569AC49A701F}" type="datetimeFigureOut">
              <a:rPr lang="en-US" smtClean="0"/>
              <a:t>8/26/2021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A249CD-1CA4-45D3-BA44-57961F3BB20B}" type="slidenum">
              <a:rPr lang="en-US" smtClean="0"/>
              <a:t>‹#›</a:t>
            </a:fld>
            <a:endParaRPr lang="en-US"/>
          </a:p>
        </p:txBody>
      </p:sp>
    </p:spTree>
    <p:extLst>
      <p:ext uri="{BB962C8B-B14F-4D97-AF65-F5344CB8AC3E}">
        <p14:creationId xmlns:p14="http://schemas.microsoft.com/office/powerpoint/2010/main" val="1259817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AC7A54-7432-45B1-AAAF-569AC49A701F}" type="datetimeFigureOut">
              <a:rPr lang="en-US" smtClean="0"/>
              <a:t>8/26/2021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A249CD-1CA4-45D3-BA44-57961F3BB20B}" type="slidenum">
              <a:rPr lang="en-US" smtClean="0"/>
              <a:t>‹#›</a:t>
            </a:fld>
            <a:endParaRPr lang="en-US"/>
          </a:p>
        </p:txBody>
      </p:sp>
    </p:spTree>
    <p:extLst>
      <p:ext uri="{BB962C8B-B14F-4D97-AF65-F5344CB8AC3E}">
        <p14:creationId xmlns:p14="http://schemas.microsoft.com/office/powerpoint/2010/main" val="2075885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31AC7A54-7432-45B1-AAAF-569AC49A701F}" type="datetimeFigureOut">
              <a:rPr lang="en-US" smtClean="0"/>
              <a:t>8/26/2021</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65A249CD-1CA4-45D3-BA44-57961F3BB20B}"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41990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AC7A54-7432-45B1-AAAF-569AC49A701F}" type="datetimeFigureOut">
              <a:rPr lang="en-US" smtClean="0"/>
              <a:t>8/26/2021</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65A249CD-1CA4-45D3-BA44-57961F3BB20B}"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01505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AC7A54-7432-45B1-AAAF-569AC49A701F}" type="datetimeFigureOut">
              <a:rPr lang="en-US" smtClean="0"/>
              <a:t>8/26/2021</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65A249CD-1CA4-45D3-BA44-57961F3BB20B}" type="slidenum">
              <a:rPr lang="en-US" smtClean="0"/>
              <a:t>‹#›</a:t>
            </a:fld>
            <a:endParaRPr lang="en-US"/>
          </a:p>
        </p:txBody>
      </p:sp>
    </p:spTree>
    <p:extLst>
      <p:ext uri="{BB962C8B-B14F-4D97-AF65-F5344CB8AC3E}">
        <p14:creationId xmlns:p14="http://schemas.microsoft.com/office/powerpoint/2010/main" val="1058879467"/>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1708" y="2091264"/>
            <a:ext cx="9068586" cy="1951348"/>
          </a:xfrm>
        </p:spPr>
        <p:txBody>
          <a:bodyPr/>
          <a:lstStyle/>
          <a:p>
            <a:r>
              <a:rPr lang="en-US" sz="6000" dirty="0"/>
              <a:t>DEPARTMENT OF PHARMACY SVDU</a:t>
            </a:r>
          </a:p>
        </p:txBody>
      </p:sp>
      <p:sp>
        <p:nvSpPr>
          <p:cNvPr id="3" name="Subtitle 2"/>
          <p:cNvSpPr>
            <a:spLocks noGrp="1"/>
          </p:cNvSpPr>
          <p:nvPr>
            <p:ph type="subTitle" idx="1"/>
          </p:nvPr>
        </p:nvSpPr>
        <p:spPr>
          <a:xfrm>
            <a:off x="1562100" y="4042612"/>
            <a:ext cx="9070848" cy="1096652"/>
          </a:xfrm>
        </p:spPr>
        <p:txBody>
          <a:bodyPr/>
          <a:lstStyle/>
          <a:p>
            <a:pPr algn="l"/>
            <a:r>
              <a:rPr lang="en-US" b="1" dirty="0"/>
              <a:t>YEAR:</a:t>
            </a:r>
            <a:r>
              <a:rPr lang="en-US" dirty="0"/>
              <a:t>		PHARM. D 4</a:t>
            </a:r>
            <a:r>
              <a:rPr lang="en-US" baseline="30000" dirty="0"/>
              <a:t>TH</a:t>
            </a:r>
            <a:r>
              <a:rPr lang="en-US" dirty="0"/>
              <a:t> YEAR</a:t>
            </a:r>
          </a:p>
          <a:p>
            <a:pPr algn="l"/>
            <a:r>
              <a:rPr lang="en-US" b="1" dirty="0"/>
              <a:t>SUBJECT:</a:t>
            </a:r>
            <a:r>
              <a:rPr lang="en-US" dirty="0"/>
              <a:t>	PD 408 PHARMACOTHERPEUTICS I &amp; II</a:t>
            </a:r>
          </a:p>
          <a:p>
            <a:pPr algn="l"/>
            <a:r>
              <a:rPr lang="en-US" b="1" dirty="0"/>
              <a:t>TOPIC:</a:t>
            </a:r>
            <a:r>
              <a:rPr lang="en-US" dirty="0"/>
              <a:t>		DRUG INDUCED LIVER DISEASE</a:t>
            </a:r>
          </a:p>
          <a:p>
            <a:pPr algn="l"/>
            <a:r>
              <a:rPr lang="en-US" b="1" dirty="0"/>
              <a:t>PRESENTED BY:</a:t>
            </a:r>
            <a:r>
              <a:rPr lang="en-US" dirty="0"/>
              <a:t>	DR. MAHEK MISTRY</a:t>
            </a:r>
          </a:p>
        </p:txBody>
      </p:sp>
      <p:pic>
        <p:nvPicPr>
          <p:cNvPr id="4" name="Picture 3">
            <a:extLst>
              <a:ext uri="{FF2B5EF4-FFF2-40B4-BE49-F238E27FC236}">
                <a16:creationId xmlns:a16="http://schemas.microsoft.com/office/drawing/2014/main" id="{809C02F3-6982-47AB-95E1-7149248D0A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52117" y="124915"/>
            <a:ext cx="1887765" cy="1966348"/>
          </a:xfrm>
          <a:prstGeom prst="rect">
            <a:avLst/>
          </a:prstGeom>
        </p:spPr>
      </p:pic>
    </p:spTree>
    <p:extLst>
      <p:ext uri="{BB962C8B-B14F-4D97-AF65-F5344CB8AC3E}">
        <p14:creationId xmlns:p14="http://schemas.microsoft.com/office/powerpoint/2010/main" val="170036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968" y="994609"/>
            <a:ext cx="11470105" cy="4780549"/>
          </a:xfrm>
        </p:spPr>
        <p:txBody>
          <a:bodyPr>
            <a:normAutofit/>
          </a:bodyPr>
          <a:lstStyle/>
          <a:p>
            <a:r>
              <a:rPr lang="en-US" sz="2400" dirty="0">
                <a:solidFill>
                  <a:srgbClr val="231F20"/>
                </a:solidFill>
                <a:latin typeface="Minion-Regular"/>
              </a:rPr>
              <a:t>The mortality of tetracycline steatohepatitis is high (70% to 80%), and those who do survive often develop cirrhosis.</a:t>
            </a:r>
          </a:p>
          <a:p>
            <a:r>
              <a:rPr lang="en-US" sz="2400" dirty="0">
                <a:solidFill>
                  <a:srgbClr val="231F20"/>
                </a:solidFill>
                <a:latin typeface="Minion-Regular"/>
              </a:rPr>
              <a:t>Sodium valproate also can produce steatonecrosis through the process of </a:t>
            </a:r>
            <a:r>
              <a:rPr lang="en-US" sz="2400" dirty="0" err="1">
                <a:solidFill>
                  <a:srgbClr val="231F20"/>
                </a:solidFill>
                <a:latin typeface="Minion-Regular"/>
              </a:rPr>
              <a:t>bioactivation</a:t>
            </a:r>
            <a:r>
              <a:rPr lang="en-US" sz="2400" dirty="0">
                <a:solidFill>
                  <a:srgbClr val="231F20"/>
                </a:solidFill>
                <a:latin typeface="Minion-Regular"/>
              </a:rPr>
              <a:t>. Cytochrome P450 converts valproate to delta-4-valproic acid, a potent inducer of </a:t>
            </a:r>
            <a:r>
              <a:rPr lang="en-US" sz="2400" dirty="0" err="1">
                <a:solidFill>
                  <a:srgbClr val="231F20"/>
                </a:solidFill>
                <a:latin typeface="Minion-Regular"/>
              </a:rPr>
              <a:t>microvesicular</a:t>
            </a:r>
            <a:r>
              <a:rPr lang="en-US" sz="2400" dirty="0">
                <a:solidFill>
                  <a:srgbClr val="231F20"/>
                </a:solidFill>
                <a:latin typeface="Minion-Regular"/>
              </a:rPr>
              <a:t> fat accumulation.</a:t>
            </a:r>
          </a:p>
          <a:p>
            <a:r>
              <a:rPr lang="en-US" sz="2400" dirty="0">
                <a:solidFill>
                  <a:srgbClr val="231F20"/>
                </a:solidFill>
                <a:latin typeface="Minion-Regular"/>
              </a:rPr>
              <a:t>Patients experiencing steatohepatitis may present with abdominal fullness or pain as their only complaint.</a:t>
            </a:r>
          </a:p>
          <a:p>
            <a:r>
              <a:rPr lang="en-US" sz="2400" dirty="0">
                <a:solidFill>
                  <a:srgbClr val="231F20"/>
                </a:solidFill>
                <a:latin typeface="Minion-Regular"/>
              </a:rPr>
              <a:t>Patients with more severe steatonecrosis will present with all the symptoms characteristic of alcoholic hepatitis such as nausea, vomiting, steatorrhea, abdominal pain, pruritus, and fatigue.</a:t>
            </a:r>
          </a:p>
        </p:txBody>
      </p:sp>
    </p:spTree>
    <p:extLst>
      <p:ext uri="{BB962C8B-B14F-4D97-AF65-F5344CB8AC3E}">
        <p14:creationId xmlns:p14="http://schemas.microsoft.com/office/powerpoint/2010/main" val="2380959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5221" y="513347"/>
            <a:ext cx="11277600" cy="5855369"/>
          </a:xfrm>
        </p:spPr>
        <p:txBody>
          <a:bodyPr>
            <a:normAutofit/>
          </a:bodyPr>
          <a:lstStyle/>
          <a:p>
            <a:r>
              <a:rPr lang="en-US" sz="2800" b="1" dirty="0"/>
              <a:t>PHOSPHOLIPIDOSIS</a:t>
            </a:r>
          </a:p>
          <a:p>
            <a:r>
              <a:rPr lang="en-US" sz="2400" dirty="0" err="1">
                <a:solidFill>
                  <a:srgbClr val="231F20"/>
                </a:solidFill>
                <a:latin typeface="Minion-Regular"/>
              </a:rPr>
              <a:t>Phospholipidosis</a:t>
            </a:r>
            <a:r>
              <a:rPr lang="en-US" sz="2400" dirty="0">
                <a:solidFill>
                  <a:srgbClr val="231F20"/>
                </a:solidFill>
                <a:latin typeface="Minion-Regular"/>
              </a:rPr>
              <a:t> is the accumulation of phospholipids instead of fatty acids. The phospholipids usually engorge the lysosomal bodies of the hepatocyte.</a:t>
            </a:r>
          </a:p>
          <a:p>
            <a:r>
              <a:rPr lang="en-US" sz="2400" dirty="0">
                <a:solidFill>
                  <a:srgbClr val="231F20"/>
                </a:solidFill>
                <a:latin typeface="Minion-Regular"/>
              </a:rPr>
              <a:t>Amiodarone is associated with this reaction. Patients treated with amiodarone who develop overt hepatic disease tend to have received higher doses of the drug.</a:t>
            </a:r>
          </a:p>
          <a:p>
            <a:r>
              <a:rPr lang="en-US" sz="2400" dirty="0">
                <a:solidFill>
                  <a:srgbClr val="231F20"/>
                </a:solidFill>
                <a:latin typeface="Minion-Regular"/>
              </a:rPr>
              <a:t>These patients also have higher amiodarone–to–N-</a:t>
            </a:r>
            <a:r>
              <a:rPr lang="en-US" sz="2400" dirty="0" err="1">
                <a:solidFill>
                  <a:srgbClr val="231F20"/>
                </a:solidFill>
                <a:latin typeface="Minion-Regular"/>
              </a:rPr>
              <a:t>desethyl</a:t>
            </a:r>
            <a:r>
              <a:rPr lang="en-US" sz="2400" dirty="0">
                <a:solidFill>
                  <a:srgbClr val="231F20"/>
                </a:solidFill>
                <a:latin typeface="Minion-Regular"/>
              </a:rPr>
              <a:t>-amiodarone ratios, indicating a greater accumulation of the parent compound.</a:t>
            </a:r>
          </a:p>
          <a:p>
            <a:r>
              <a:rPr lang="en-US" sz="2400" dirty="0">
                <a:solidFill>
                  <a:srgbClr val="231F20"/>
                </a:solidFill>
                <a:latin typeface="Minion-Regular"/>
              </a:rPr>
              <a:t>Amiodarone and its major metabolite N-</a:t>
            </a:r>
            <a:r>
              <a:rPr lang="en-US" sz="2400" dirty="0" err="1">
                <a:solidFill>
                  <a:srgbClr val="231F20"/>
                </a:solidFill>
                <a:latin typeface="Minion-Regular"/>
              </a:rPr>
              <a:t>desethyl</a:t>
            </a:r>
            <a:r>
              <a:rPr lang="en-US" sz="2400" dirty="0">
                <a:solidFill>
                  <a:srgbClr val="231F20"/>
                </a:solidFill>
                <a:latin typeface="Minion-Regular"/>
              </a:rPr>
              <a:t>-amiodarone remain in the liver of all patients for several months after therapy is stopped.</a:t>
            </a:r>
          </a:p>
          <a:p>
            <a:r>
              <a:rPr lang="en-US" sz="2400" dirty="0">
                <a:solidFill>
                  <a:srgbClr val="231F20"/>
                </a:solidFill>
                <a:latin typeface="Minion-Regular"/>
              </a:rPr>
              <a:t>Usually the </a:t>
            </a:r>
            <a:r>
              <a:rPr lang="en-US" sz="2400" dirty="0" err="1">
                <a:solidFill>
                  <a:srgbClr val="231F20"/>
                </a:solidFill>
                <a:latin typeface="Minion-Regular"/>
              </a:rPr>
              <a:t>phospholipidosis</a:t>
            </a:r>
            <a:r>
              <a:rPr lang="en-US" sz="2400" dirty="0">
                <a:solidFill>
                  <a:srgbClr val="231F20"/>
                </a:solidFill>
                <a:latin typeface="Minion-Regular"/>
              </a:rPr>
              <a:t> develops in patients treated for more than 1 year. The patient can present with either elevated aminotransferases or hepatomegaly; jaundice is rare.</a:t>
            </a:r>
          </a:p>
        </p:txBody>
      </p:sp>
    </p:spTree>
    <p:extLst>
      <p:ext uri="{BB962C8B-B14F-4D97-AF65-F5344CB8AC3E}">
        <p14:creationId xmlns:p14="http://schemas.microsoft.com/office/powerpoint/2010/main" val="2200251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7095" y="385011"/>
            <a:ext cx="11341768" cy="6096000"/>
          </a:xfrm>
        </p:spPr>
        <p:txBody>
          <a:bodyPr>
            <a:normAutofit/>
          </a:bodyPr>
          <a:lstStyle/>
          <a:p>
            <a:r>
              <a:rPr lang="en-US" sz="2800" b="1" dirty="0"/>
              <a:t>GENERALIZED HEPATOCELLULAR NECROSIS</a:t>
            </a:r>
          </a:p>
          <a:p>
            <a:r>
              <a:rPr lang="en-US" sz="2400" dirty="0">
                <a:solidFill>
                  <a:srgbClr val="231F20"/>
                </a:solidFill>
                <a:latin typeface="Minion-Regular"/>
              </a:rPr>
              <a:t>Generalized hepatocellular necrosis mimics the changes associated with the more common viral hepatitis. The onset of symptoms is usually delayed as much as a week or more after exposure to toxin. </a:t>
            </a:r>
            <a:r>
              <a:rPr lang="en-US" sz="2400" dirty="0" err="1">
                <a:solidFill>
                  <a:srgbClr val="231F20"/>
                </a:solidFill>
                <a:latin typeface="Minion-Regular"/>
              </a:rPr>
              <a:t>Bioactivation</a:t>
            </a:r>
            <a:r>
              <a:rPr lang="en-US" sz="2400" dirty="0">
                <a:solidFill>
                  <a:srgbClr val="231F20"/>
                </a:solidFill>
                <a:latin typeface="Minion-Regular"/>
              </a:rPr>
              <a:t> is often important for toxic hepatitis to develop, but may not be the immediate cause of damage.</a:t>
            </a:r>
          </a:p>
          <a:p>
            <a:r>
              <a:rPr lang="en-US" sz="2400" dirty="0">
                <a:solidFill>
                  <a:srgbClr val="231F20"/>
                </a:solidFill>
                <a:latin typeface="Minion-Regular"/>
              </a:rPr>
              <a:t>Many drugs that are associated with toxic hepatitis produce metabolites that are not inherently toxic to the liver. Instead, they act as </a:t>
            </a:r>
            <a:r>
              <a:rPr lang="en-US" sz="2400" dirty="0" err="1">
                <a:solidFill>
                  <a:srgbClr val="231F20"/>
                </a:solidFill>
                <a:latin typeface="Minion-Regular"/>
              </a:rPr>
              <a:t>haptens</a:t>
            </a:r>
            <a:r>
              <a:rPr lang="en-US" sz="2400" dirty="0">
                <a:solidFill>
                  <a:srgbClr val="231F20"/>
                </a:solidFill>
                <a:latin typeface="Minion-Regular"/>
              </a:rPr>
              <a:t>, binding to specific cell proteins and inducing an autoimmune reaction.</a:t>
            </a:r>
          </a:p>
          <a:p>
            <a:r>
              <a:rPr lang="en-US" sz="2400" dirty="0">
                <a:solidFill>
                  <a:srgbClr val="231F20"/>
                </a:solidFill>
                <a:latin typeface="Minion-Regular"/>
              </a:rPr>
              <a:t>The rate of </a:t>
            </a:r>
            <a:r>
              <a:rPr lang="en-US" sz="2400" dirty="0" err="1">
                <a:solidFill>
                  <a:srgbClr val="231F20"/>
                </a:solidFill>
                <a:latin typeface="Minion-Regular"/>
              </a:rPr>
              <a:t>bioactivation</a:t>
            </a:r>
            <a:r>
              <a:rPr lang="en-US" sz="2400" dirty="0">
                <a:solidFill>
                  <a:srgbClr val="231F20"/>
                </a:solidFill>
                <a:latin typeface="Minion-Regular"/>
              </a:rPr>
              <a:t> can vary between males and females and between individuals of the same sex.</a:t>
            </a:r>
          </a:p>
          <a:p>
            <a:r>
              <a:rPr lang="en-US" sz="2400" dirty="0">
                <a:solidFill>
                  <a:srgbClr val="231F20"/>
                </a:solidFill>
                <a:latin typeface="Minion-Regular"/>
              </a:rPr>
              <a:t>The cytochrome P450 (CYP450) system tends to metabolize lipophilic substrates that are actively pumped into the hepatocyte by an organic anion (or cation) transporting protein.</a:t>
            </a:r>
          </a:p>
        </p:txBody>
      </p:sp>
    </p:spTree>
    <p:extLst>
      <p:ext uri="{BB962C8B-B14F-4D97-AF65-F5344CB8AC3E}">
        <p14:creationId xmlns:p14="http://schemas.microsoft.com/office/powerpoint/2010/main" val="1050163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1053" y="401053"/>
            <a:ext cx="11421979" cy="5999747"/>
          </a:xfrm>
        </p:spPr>
        <p:txBody>
          <a:bodyPr>
            <a:normAutofit/>
          </a:bodyPr>
          <a:lstStyle/>
          <a:p>
            <a:r>
              <a:rPr lang="en-US" sz="2400" dirty="0">
                <a:solidFill>
                  <a:srgbClr val="231F20"/>
                </a:solidFill>
                <a:latin typeface="Minion-Regular"/>
              </a:rPr>
              <a:t>The CYP450 subspecies 2C, 2D, 3A, and 4A are regulated by the highly inducible xenobiotic receptor on complementary DNA.</a:t>
            </a:r>
          </a:p>
          <a:p>
            <a:r>
              <a:rPr lang="en-US" sz="2400" dirty="0">
                <a:solidFill>
                  <a:srgbClr val="231F20"/>
                </a:solidFill>
                <a:latin typeface="Minion-Regular"/>
              </a:rPr>
              <a:t>The receptor is found in the liver, and to a lesser extent in the cells lining the intestinal tract, and is responsible for cholesterol catabolism and bile acid homeostasis.</a:t>
            </a:r>
          </a:p>
          <a:p>
            <a:r>
              <a:rPr lang="en-US" sz="2400" dirty="0">
                <a:solidFill>
                  <a:srgbClr val="231F20"/>
                </a:solidFill>
                <a:latin typeface="Minion-Regular"/>
              </a:rPr>
              <a:t>The activity of this receptor is subject to genetic polymorphism as well. This results in a wide variation in the sensitivity of the population to generalized hepatocellular necrosis and other forms of hepatic damage.</a:t>
            </a:r>
          </a:p>
          <a:p>
            <a:r>
              <a:rPr lang="en-US" sz="2400" dirty="0">
                <a:solidFill>
                  <a:srgbClr val="231F20"/>
                </a:solidFill>
                <a:latin typeface="Minion-Regular"/>
              </a:rPr>
              <a:t>The long-term administration of isoniazid can lead to hepatic dysfunction in 10% to 20% of those receiving the drug. Yet severe toxic hepatitis develops in only 1% or less of this population.</a:t>
            </a:r>
          </a:p>
          <a:p>
            <a:r>
              <a:rPr lang="en-US" sz="2400" dirty="0">
                <a:solidFill>
                  <a:srgbClr val="231F20"/>
                </a:solidFill>
                <a:latin typeface="Minion-Regular"/>
              </a:rPr>
              <a:t>The N-acetyltransferase 2 (NAT2) genotype appears to play a role in determining a patient’s relative risk.</a:t>
            </a:r>
          </a:p>
        </p:txBody>
      </p:sp>
    </p:spTree>
    <p:extLst>
      <p:ext uri="{BB962C8B-B14F-4D97-AF65-F5344CB8AC3E}">
        <p14:creationId xmlns:p14="http://schemas.microsoft.com/office/powerpoint/2010/main" val="15676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5221" y="497305"/>
            <a:ext cx="11181347" cy="5871411"/>
          </a:xfrm>
        </p:spPr>
        <p:txBody>
          <a:bodyPr>
            <a:normAutofit/>
          </a:bodyPr>
          <a:lstStyle/>
          <a:p>
            <a:r>
              <a:rPr lang="en-US" sz="2400" dirty="0">
                <a:solidFill>
                  <a:srgbClr val="231F20"/>
                </a:solidFill>
                <a:latin typeface="Minion-Regular"/>
              </a:rPr>
              <a:t>In one study, patients with the slow-type NAT2 genotype had a 28-fold greater risk of developing serum aminotransferase elevations than did patients with the fast type NAT2 genotype.</a:t>
            </a:r>
          </a:p>
          <a:p>
            <a:r>
              <a:rPr lang="en-US" sz="2400" dirty="0">
                <a:solidFill>
                  <a:srgbClr val="231F20"/>
                </a:solidFill>
                <a:latin typeface="Minion-Regular"/>
              </a:rPr>
              <a:t>Isoniazid is metabolized by several pathways, acetylation being the major pathway. It is acetylated to </a:t>
            </a:r>
            <a:r>
              <a:rPr lang="en-US" sz="2400" dirty="0" err="1">
                <a:solidFill>
                  <a:srgbClr val="231F20"/>
                </a:solidFill>
                <a:latin typeface="Minion-Regular"/>
              </a:rPr>
              <a:t>acetylisoniazid</a:t>
            </a:r>
            <a:r>
              <a:rPr lang="en-US" sz="2400" dirty="0">
                <a:solidFill>
                  <a:srgbClr val="231F20"/>
                </a:solidFill>
                <a:latin typeface="Minion-Regular"/>
              </a:rPr>
              <a:t>, which, in turn, is hydrolyzed to </a:t>
            </a:r>
            <a:r>
              <a:rPr lang="en-US" sz="2400" dirty="0" err="1">
                <a:solidFill>
                  <a:srgbClr val="231F20"/>
                </a:solidFill>
                <a:latin typeface="Minion-Regular"/>
              </a:rPr>
              <a:t>acetylhydrazine</a:t>
            </a:r>
            <a:r>
              <a:rPr lang="en-US" sz="2400" dirty="0">
                <a:solidFill>
                  <a:srgbClr val="231F20"/>
                </a:solidFill>
                <a:latin typeface="Minion-Regular"/>
              </a:rPr>
              <a:t>.</a:t>
            </a:r>
          </a:p>
          <a:p>
            <a:r>
              <a:rPr lang="en-US" sz="2400" dirty="0">
                <a:solidFill>
                  <a:srgbClr val="231F20"/>
                </a:solidFill>
                <a:latin typeface="Minion-Regular"/>
              </a:rPr>
              <a:t>The </a:t>
            </a:r>
            <a:r>
              <a:rPr lang="en-US" sz="2400" dirty="0" err="1">
                <a:solidFill>
                  <a:srgbClr val="231F20"/>
                </a:solidFill>
                <a:latin typeface="Minion-Regular"/>
              </a:rPr>
              <a:t>acetylhydrazine</a:t>
            </a:r>
            <a:r>
              <a:rPr lang="en-US" sz="2400" dirty="0">
                <a:solidFill>
                  <a:srgbClr val="231F20"/>
                </a:solidFill>
                <a:latin typeface="Minion-Regular"/>
              </a:rPr>
              <a:t>, and to a lesser extent the </a:t>
            </a:r>
            <a:r>
              <a:rPr lang="en-US" sz="2400" dirty="0" err="1">
                <a:solidFill>
                  <a:srgbClr val="231F20"/>
                </a:solidFill>
                <a:latin typeface="Minion-Regular"/>
              </a:rPr>
              <a:t>acetylisoniazid</a:t>
            </a:r>
            <a:r>
              <a:rPr lang="en-US" sz="2400" dirty="0">
                <a:solidFill>
                  <a:srgbClr val="231F20"/>
                </a:solidFill>
                <a:latin typeface="Minion-Regular"/>
              </a:rPr>
              <a:t>, are directly toxic to the cellular proteins in the hepatocyte, but rapid </a:t>
            </a:r>
            <a:r>
              <a:rPr lang="en-US" sz="2400" dirty="0" err="1">
                <a:solidFill>
                  <a:srgbClr val="231F20"/>
                </a:solidFill>
                <a:latin typeface="Minion-Regular"/>
              </a:rPr>
              <a:t>acetylators</a:t>
            </a:r>
            <a:r>
              <a:rPr lang="en-US" sz="2400" dirty="0">
                <a:solidFill>
                  <a:srgbClr val="231F20"/>
                </a:solidFill>
                <a:latin typeface="Minion-Regular"/>
              </a:rPr>
              <a:t> also detoxify </a:t>
            </a:r>
            <a:r>
              <a:rPr lang="en-US" sz="2400" dirty="0" err="1">
                <a:solidFill>
                  <a:srgbClr val="231F20"/>
                </a:solidFill>
                <a:latin typeface="Minion-Regular"/>
              </a:rPr>
              <a:t>acetylhydrazine</a:t>
            </a:r>
            <a:r>
              <a:rPr lang="en-US" sz="2400" dirty="0">
                <a:solidFill>
                  <a:srgbClr val="231F20"/>
                </a:solidFill>
                <a:latin typeface="Minion-Regular"/>
              </a:rPr>
              <a:t> very rapidly, converting it to </a:t>
            </a:r>
            <a:r>
              <a:rPr lang="en-US" sz="2400" dirty="0" err="1">
                <a:solidFill>
                  <a:srgbClr val="231F20"/>
                </a:solidFill>
                <a:latin typeface="Minion-Regular"/>
              </a:rPr>
              <a:t>diacetylhydrazine</a:t>
            </a:r>
            <a:r>
              <a:rPr lang="en-US" sz="2400" dirty="0">
                <a:solidFill>
                  <a:srgbClr val="231F20"/>
                </a:solidFill>
                <a:latin typeface="Minion-Regular"/>
              </a:rPr>
              <a:t> (a nontoxic metabolite.</a:t>
            </a:r>
          </a:p>
          <a:p>
            <a:r>
              <a:rPr lang="en-US" sz="2400" dirty="0">
                <a:solidFill>
                  <a:srgbClr val="231F20"/>
                </a:solidFill>
                <a:latin typeface="Minion-Regular"/>
              </a:rPr>
              <a:t>Isoniazid simultaneously is an example of the potential predictability of drug-induced liver disease based on single nucleotide polymorphism and a lesson in the limitations of our current understanding. There are definite links to NAT2 genotype and toxicity.</a:t>
            </a:r>
          </a:p>
        </p:txBody>
      </p:sp>
    </p:spTree>
    <p:extLst>
      <p:ext uri="{BB962C8B-B14F-4D97-AF65-F5344CB8AC3E}">
        <p14:creationId xmlns:p14="http://schemas.microsoft.com/office/powerpoint/2010/main" val="430942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969" y="994612"/>
            <a:ext cx="11325726" cy="4973052"/>
          </a:xfrm>
        </p:spPr>
        <p:txBody>
          <a:bodyPr>
            <a:normAutofit/>
          </a:bodyPr>
          <a:lstStyle/>
          <a:p>
            <a:r>
              <a:rPr lang="en-US" sz="2400" dirty="0">
                <a:solidFill>
                  <a:srgbClr val="231F20"/>
                </a:solidFill>
                <a:latin typeface="Minion-Regular"/>
              </a:rPr>
              <a:t>The risk for this reaction is also influenced heavily by the age of the patient, with older patients having a much higher risk than younger patients. In fact, age may be more important than genotype.</a:t>
            </a:r>
          </a:p>
          <a:p>
            <a:r>
              <a:rPr lang="en-US" sz="2400" dirty="0">
                <a:solidFill>
                  <a:srgbClr val="231F20"/>
                </a:solidFill>
                <a:latin typeface="Minion-Regular"/>
              </a:rPr>
              <a:t>Ketoconazole produces generalized hepatocellular necrosis or milder forms of hepatic dysfunction in 1% to 2% of patients treated for fungal infections.</a:t>
            </a:r>
          </a:p>
          <a:p>
            <a:r>
              <a:rPr lang="en-US" sz="2400" dirty="0">
                <a:solidFill>
                  <a:srgbClr val="231F20"/>
                </a:solidFill>
                <a:latin typeface="Minion-Regular"/>
              </a:rPr>
              <a:t>This reaction is fatal in high numbers of patients who are infected with the human immunodeficiency virus.</a:t>
            </a:r>
          </a:p>
          <a:p>
            <a:r>
              <a:rPr lang="en-US" sz="2400" dirty="0">
                <a:solidFill>
                  <a:srgbClr val="231F20"/>
                </a:solidFill>
                <a:latin typeface="Minion-Regular"/>
              </a:rPr>
              <a:t>The onset is usually early in therapy, although it can be delayed until several months into therapy.</a:t>
            </a:r>
          </a:p>
          <a:p>
            <a:r>
              <a:rPr lang="en-US" sz="2400" dirty="0">
                <a:solidFill>
                  <a:srgbClr val="231F20"/>
                </a:solidFill>
                <a:latin typeface="Minion-Regular"/>
              </a:rPr>
              <a:t>In immune-compromised patients in whom ketoconazole is used for long periods of time, special care should be taken to watch for changes in liver function.</a:t>
            </a:r>
          </a:p>
        </p:txBody>
      </p:sp>
    </p:spTree>
    <p:extLst>
      <p:ext uri="{BB962C8B-B14F-4D97-AF65-F5344CB8AC3E}">
        <p14:creationId xmlns:p14="http://schemas.microsoft.com/office/powerpoint/2010/main" val="3550768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7095" y="481263"/>
            <a:ext cx="11357810" cy="5903495"/>
          </a:xfrm>
        </p:spPr>
        <p:txBody>
          <a:bodyPr>
            <a:normAutofit/>
          </a:bodyPr>
          <a:lstStyle/>
          <a:p>
            <a:r>
              <a:rPr lang="en-US" sz="2800" b="1" dirty="0">
                <a:solidFill>
                  <a:srgbClr val="231F20"/>
                </a:solidFill>
                <a:latin typeface="Minion-Regular"/>
              </a:rPr>
              <a:t>TOXIC CIRRHOSIS</a:t>
            </a:r>
          </a:p>
          <a:p>
            <a:r>
              <a:rPr lang="en-US" sz="2400" dirty="0">
                <a:solidFill>
                  <a:srgbClr val="231F20"/>
                </a:solidFill>
                <a:latin typeface="Minion-Regular"/>
              </a:rPr>
              <a:t>The scarring effect of hepatitis in the liver leads to the development of cirrhosis. Some drugs tend to cause such a mild case of hepatitis that it may not be detected.</a:t>
            </a:r>
          </a:p>
          <a:p>
            <a:r>
              <a:rPr lang="en-US" sz="2400" dirty="0">
                <a:solidFill>
                  <a:srgbClr val="231F20"/>
                </a:solidFill>
                <a:latin typeface="Minion-Regular"/>
              </a:rPr>
              <a:t>Mild hepatitis can be easily mistaken for a more routine generalized viral infection. If the offending drug or agent is not discontinued, this damage will continue to progress.</a:t>
            </a:r>
          </a:p>
          <a:p>
            <a:r>
              <a:rPr lang="en-US" sz="2400" dirty="0">
                <a:solidFill>
                  <a:srgbClr val="231F20"/>
                </a:solidFill>
                <a:latin typeface="Minion-Regular"/>
              </a:rPr>
              <a:t>The patient eventually presents not with hepatitis, but with cirrhosis. Methotrexate causes </a:t>
            </a:r>
            <a:r>
              <a:rPr lang="en-US" sz="2400" dirty="0" err="1">
                <a:solidFill>
                  <a:srgbClr val="231F20"/>
                </a:solidFill>
                <a:latin typeface="Minion-Regular"/>
              </a:rPr>
              <a:t>periportal</a:t>
            </a:r>
            <a:r>
              <a:rPr lang="en-US" sz="2400" dirty="0">
                <a:solidFill>
                  <a:srgbClr val="231F20"/>
                </a:solidFill>
                <a:latin typeface="Minion-Regular"/>
              </a:rPr>
              <a:t> fibrosis in most patients who experience hepatotoxicity.</a:t>
            </a:r>
          </a:p>
          <a:p>
            <a:r>
              <a:rPr lang="en-US" sz="2400" dirty="0">
                <a:solidFill>
                  <a:srgbClr val="231F20"/>
                </a:solidFill>
                <a:latin typeface="Minion-Regular"/>
              </a:rPr>
              <a:t>The lesion results from the action of a </a:t>
            </a:r>
            <a:r>
              <a:rPr lang="en-US" sz="2400" dirty="0" err="1">
                <a:solidFill>
                  <a:srgbClr val="231F20"/>
                </a:solidFill>
                <a:latin typeface="Minion-Regular"/>
              </a:rPr>
              <a:t>bioactivated</a:t>
            </a:r>
            <a:r>
              <a:rPr lang="en-US" sz="2400" dirty="0">
                <a:solidFill>
                  <a:srgbClr val="231F20"/>
                </a:solidFill>
                <a:latin typeface="Minion-Regular"/>
              </a:rPr>
              <a:t> metabolite produced by CYP450.</a:t>
            </a:r>
          </a:p>
          <a:p>
            <a:r>
              <a:rPr lang="en-US" sz="2400" dirty="0">
                <a:solidFill>
                  <a:srgbClr val="231F20"/>
                </a:solidFill>
                <a:latin typeface="Minion-Regular"/>
              </a:rPr>
              <a:t>This process occurs most commonly in patients treated for psoriasis and arthritis.</a:t>
            </a:r>
          </a:p>
        </p:txBody>
      </p:sp>
    </p:spTree>
    <p:extLst>
      <p:ext uri="{BB962C8B-B14F-4D97-AF65-F5344CB8AC3E}">
        <p14:creationId xmlns:p14="http://schemas.microsoft.com/office/powerpoint/2010/main" val="2927446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3137" y="1443791"/>
            <a:ext cx="11325726" cy="3946358"/>
          </a:xfrm>
        </p:spPr>
        <p:txBody>
          <a:bodyPr>
            <a:normAutofit/>
          </a:bodyPr>
          <a:lstStyle/>
          <a:p>
            <a:r>
              <a:rPr lang="en-US" sz="2400" dirty="0">
                <a:solidFill>
                  <a:srgbClr val="231F20"/>
                </a:solidFill>
                <a:latin typeface="Minion-Regular"/>
              </a:rPr>
              <a:t>The extent of damage can be reduced or controlled by increasing the dosage interval to once weekly or by routine use of folic acid supplements.</a:t>
            </a:r>
          </a:p>
          <a:p>
            <a:r>
              <a:rPr lang="en-US" sz="2400" dirty="0">
                <a:solidFill>
                  <a:srgbClr val="231F20"/>
                </a:solidFill>
                <a:latin typeface="Minion-Regular"/>
              </a:rPr>
              <a:t>Vitamin A is normally stored in liver cells, and causes significant hypertrophy and fibrosis when taken for long periods in high doses.</a:t>
            </a:r>
          </a:p>
          <a:p>
            <a:r>
              <a:rPr lang="en-US" sz="2400" dirty="0">
                <a:solidFill>
                  <a:srgbClr val="231F20"/>
                </a:solidFill>
                <a:latin typeface="Minion-Regular"/>
              </a:rPr>
              <a:t>Hepatomegaly is a common finding, along with ascites and portal hypertension.</a:t>
            </a:r>
          </a:p>
          <a:p>
            <a:r>
              <a:rPr lang="en-US" sz="2400" dirty="0">
                <a:solidFill>
                  <a:srgbClr val="231F20"/>
                </a:solidFill>
                <a:latin typeface="Minion-Regular"/>
              </a:rPr>
              <a:t>In patients with vitamin A toxicity, gingivitis and dry skin are also very common. This is accelerated by ethanol, which competes with retinol for aldehyde dehydrogenase.</a:t>
            </a:r>
          </a:p>
        </p:txBody>
      </p:sp>
    </p:spTree>
    <p:extLst>
      <p:ext uri="{BB962C8B-B14F-4D97-AF65-F5344CB8AC3E}">
        <p14:creationId xmlns:p14="http://schemas.microsoft.com/office/powerpoint/2010/main" val="2296588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967" y="449179"/>
            <a:ext cx="11325727" cy="5839326"/>
          </a:xfrm>
        </p:spPr>
        <p:txBody>
          <a:bodyPr>
            <a:normAutofit/>
          </a:bodyPr>
          <a:lstStyle/>
          <a:p>
            <a:r>
              <a:rPr lang="en-US" sz="2800" b="1" dirty="0"/>
              <a:t>COLESTATIC INJURY</a:t>
            </a:r>
          </a:p>
          <a:p>
            <a:r>
              <a:rPr lang="en-US" sz="2400" dirty="0">
                <a:solidFill>
                  <a:srgbClr val="231F20"/>
                </a:solidFill>
                <a:latin typeface="Minion-Regular"/>
              </a:rPr>
              <a:t>A second pattern of hepatic damage is an injury that primarily involves the bile </a:t>
            </a:r>
            <a:r>
              <a:rPr lang="en-US" sz="2400" dirty="0" err="1">
                <a:solidFill>
                  <a:srgbClr val="231F20"/>
                </a:solidFill>
                <a:latin typeface="Minion-Regular"/>
              </a:rPr>
              <a:t>canalicular</a:t>
            </a:r>
            <a:r>
              <a:rPr lang="en-US" sz="2400" dirty="0">
                <a:solidFill>
                  <a:srgbClr val="231F20"/>
                </a:solidFill>
                <a:latin typeface="Minion-Regular"/>
              </a:rPr>
              <a:t> system and is know as </a:t>
            </a:r>
            <a:r>
              <a:rPr lang="en-US" sz="2400" dirty="0" err="1">
                <a:solidFill>
                  <a:srgbClr val="231F20"/>
                </a:solidFill>
                <a:latin typeface="Minion-Regular"/>
              </a:rPr>
              <a:t>cholestatic</a:t>
            </a:r>
            <a:r>
              <a:rPr lang="en-US" sz="2400" dirty="0">
                <a:solidFill>
                  <a:srgbClr val="231F20"/>
                </a:solidFill>
                <a:latin typeface="Minion-Regular"/>
              </a:rPr>
              <a:t> injury.</a:t>
            </a:r>
          </a:p>
          <a:p>
            <a:r>
              <a:rPr lang="en-US" sz="2400" dirty="0">
                <a:solidFill>
                  <a:srgbClr val="231F20"/>
                </a:solidFill>
                <a:latin typeface="Minion-Regular"/>
              </a:rPr>
              <a:t>In </a:t>
            </a:r>
            <a:r>
              <a:rPr lang="en-US" sz="2400" dirty="0" err="1">
                <a:solidFill>
                  <a:srgbClr val="231F20"/>
                </a:solidFill>
                <a:latin typeface="Minion-Regular"/>
              </a:rPr>
              <a:t>cholestatic</a:t>
            </a:r>
            <a:r>
              <a:rPr lang="en-US" sz="2400" dirty="0">
                <a:solidFill>
                  <a:srgbClr val="231F20"/>
                </a:solidFill>
                <a:latin typeface="Minion-Regular"/>
              </a:rPr>
              <a:t> disease, disturbance of the subcellular actin filaments around the canaliculi prevents the movement of bile through the </a:t>
            </a:r>
            <a:r>
              <a:rPr lang="en-US" sz="2400" dirty="0" err="1">
                <a:solidFill>
                  <a:srgbClr val="231F20"/>
                </a:solidFill>
                <a:latin typeface="Minion-Regular"/>
              </a:rPr>
              <a:t>canalicular</a:t>
            </a:r>
            <a:r>
              <a:rPr lang="en-US" sz="2400" dirty="0">
                <a:solidFill>
                  <a:srgbClr val="231F20"/>
                </a:solidFill>
                <a:latin typeface="Minion-Regular"/>
              </a:rPr>
              <a:t> system.</a:t>
            </a:r>
          </a:p>
          <a:p>
            <a:r>
              <a:rPr lang="en-US" sz="2400" dirty="0">
                <a:solidFill>
                  <a:srgbClr val="231F20"/>
                </a:solidFill>
                <a:latin typeface="Minion-Regular"/>
              </a:rPr>
              <a:t>The inability of the liver to remove bile causes intrahepatic accumulation of toxic bile acids and excretion products.</a:t>
            </a:r>
          </a:p>
          <a:p>
            <a:r>
              <a:rPr lang="en-US" sz="2400" dirty="0">
                <a:solidFill>
                  <a:srgbClr val="231F20"/>
                </a:solidFill>
                <a:latin typeface="Minion-Regular"/>
              </a:rPr>
              <a:t>Although rare, some patients develop progressive destruction of the </a:t>
            </a:r>
            <a:r>
              <a:rPr lang="en-US" sz="2400" dirty="0" err="1">
                <a:solidFill>
                  <a:srgbClr val="231F20"/>
                </a:solidFill>
                <a:latin typeface="Minion-Regular"/>
              </a:rPr>
              <a:t>cholangiocytes</a:t>
            </a:r>
            <a:r>
              <a:rPr lang="en-US" sz="2400" dirty="0">
                <a:solidFill>
                  <a:srgbClr val="231F20"/>
                </a:solidFill>
                <a:latin typeface="Minion-Regular"/>
              </a:rPr>
              <a:t> leading to the vanishing bile duct syndrome.</a:t>
            </a:r>
          </a:p>
          <a:p>
            <a:r>
              <a:rPr lang="en-US" sz="2400" dirty="0">
                <a:solidFill>
                  <a:srgbClr val="231F20"/>
                </a:solidFill>
                <a:latin typeface="Minion-Regular"/>
              </a:rPr>
              <a:t>Drug-induced cholestasis can occur as an acute disorder (e.g., cholestasis with or without hepatitis and cholestasis with bile duct injury) or as a chronic disorder (e.g., vanishing bile duct syndrome, </a:t>
            </a:r>
            <a:r>
              <a:rPr lang="en-US" sz="2400" dirty="0" err="1">
                <a:solidFill>
                  <a:srgbClr val="231F20"/>
                </a:solidFill>
                <a:latin typeface="Minion-Regular"/>
              </a:rPr>
              <a:t>sclerosing</a:t>
            </a:r>
            <a:r>
              <a:rPr lang="en-US" sz="2400" dirty="0">
                <a:solidFill>
                  <a:srgbClr val="231F20"/>
                </a:solidFill>
                <a:latin typeface="Minion-Regular"/>
              </a:rPr>
              <a:t> cholangitis, and </a:t>
            </a:r>
            <a:r>
              <a:rPr lang="en-US" sz="2400" dirty="0" err="1">
                <a:solidFill>
                  <a:srgbClr val="231F20"/>
                </a:solidFill>
                <a:latin typeface="Minion-Regular"/>
              </a:rPr>
              <a:t>cholelithiasis</a:t>
            </a:r>
            <a:r>
              <a:rPr lang="en-US" sz="2400" dirty="0">
                <a:solidFill>
                  <a:srgbClr val="231F20"/>
                </a:solidFill>
                <a:latin typeface="Minion-Regular"/>
              </a:rPr>
              <a:t>.</a:t>
            </a:r>
          </a:p>
        </p:txBody>
      </p:sp>
    </p:spTree>
    <p:extLst>
      <p:ext uri="{BB962C8B-B14F-4D97-AF65-F5344CB8AC3E}">
        <p14:creationId xmlns:p14="http://schemas.microsoft.com/office/powerpoint/2010/main" val="3687390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7095" y="336885"/>
            <a:ext cx="11277600" cy="5951621"/>
          </a:xfrm>
        </p:spPr>
        <p:txBody>
          <a:bodyPr>
            <a:noAutofit/>
          </a:bodyPr>
          <a:lstStyle/>
          <a:p>
            <a:r>
              <a:rPr lang="en-US" sz="2400" dirty="0">
                <a:solidFill>
                  <a:srgbClr val="231F20"/>
                </a:solidFill>
                <a:latin typeface="Minion-Regular"/>
              </a:rPr>
              <a:t>However, the most common form of drug-induced cholestasis is cholestasis with hepatitis. Most patients with this acute disorder present with nausea, malaise, jaundice, and pruritus.</a:t>
            </a:r>
          </a:p>
          <a:p>
            <a:r>
              <a:rPr lang="en-US" sz="2400" dirty="0">
                <a:solidFill>
                  <a:srgbClr val="231F20"/>
                </a:solidFill>
                <a:latin typeface="Minion-Regular"/>
              </a:rPr>
              <a:t>Elevations in serum alkaline phosphatase levels are more prominent and usually precede the elevations of other liver enzymes in serum.</a:t>
            </a:r>
          </a:p>
          <a:p>
            <a:r>
              <a:rPr lang="en-US" sz="2400" dirty="0">
                <a:solidFill>
                  <a:srgbClr val="231F20"/>
                </a:solidFill>
                <a:latin typeface="Minion-Regular"/>
              </a:rPr>
              <a:t>On histologic examination, portal inflammation and hepatocyte necrosis are noted.</a:t>
            </a:r>
          </a:p>
          <a:p>
            <a:r>
              <a:rPr lang="en-US" sz="2400" dirty="0">
                <a:solidFill>
                  <a:srgbClr val="231F20"/>
                </a:solidFill>
                <a:latin typeface="Minion-Regular"/>
              </a:rPr>
              <a:t>Although the antipsychotic drug chlorpromazine appears to be the prototype drug for this disorder, other medications are associated with other forms of </a:t>
            </a:r>
            <a:r>
              <a:rPr lang="en-US" sz="2400" dirty="0" err="1">
                <a:solidFill>
                  <a:srgbClr val="231F20"/>
                </a:solidFill>
                <a:latin typeface="Minion-Regular"/>
              </a:rPr>
              <a:t>cholestatic</a:t>
            </a:r>
            <a:r>
              <a:rPr lang="en-US" sz="2400" dirty="0">
                <a:solidFill>
                  <a:srgbClr val="231F20"/>
                </a:solidFill>
                <a:latin typeface="Minion-Regular"/>
              </a:rPr>
              <a:t> injury, such as erythromycin </a:t>
            </a:r>
            <a:r>
              <a:rPr lang="en-US" sz="2400" dirty="0" err="1">
                <a:solidFill>
                  <a:srgbClr val="231F20"/>
                </a:solidFill>
                <a:latin typeface="Minion-Regular"/>
              </a:rPr>
              <a:t>estolate</a:t>
            </a:r>
            <a:r>
              <a:rPr lang="en-US" sz="2400" dirty="0">
                <a:solidFill>
                  <a:srgbClr val="231F20"/>
                </a:solidFill>
                <a:latin typeface="Minion-Regular"/>
              </a:rPr>
              <a:t>, </a:t>
            </a:r>
            <a:r>
              <a:rPr lang="en-US" sz="2400" dirty="0" err="1">
                <a:solidFill>
                  <a:srgbClr val="231F20"/>
                </a:solidFill>
                <a:latin typeface="Minion-Regular"/>
              </a:rPr>
              <a:t>amoxicillinclavulanic</a:t>
            </a:r>
            <a:r>
              <a:rPr lang="en-US" sz="2400" dirty="0">
                <a:solidFill>
                  <a:srgbClr val="231F20"/>
                </a:solidFill>
                <a:latin typeface="Minion-Regular"/>
              </a:rPr>
              <a:t> acid, and carbamazepine.</a:t>
            </a:r>
          </a:p>
          <a:p>
            <a:r>
              <a:rPr lang="en-US" sz="2400" dirty="0" err="1">
                <a:solidFill>
                  <a:srgbClr val="231F20"/>
                </a:solidFill>
                <a:latin typeface="Minion-Regular"/>
              </a:rPr>
              <a:t>Cholestatic</a:t>
            </a:r>
            <a:r>
              <a:rPr lang="en-US" sz="2400" dirty="0">
                <a:solidFill>
                  <a:srgbClr val="231F20"/>
                </a:solidFill>
                <a:latin typeface="Minion-Regular"/>
              </a:rPr>
              <a:t> injury, also known as </a:t>
            </a:r>
            <a:r>
              <a:rPr lang="en-US" sz="2400" dirty="0" err="1">
                <a:solidFill>
                  <a:srgbClr val="231F20"/>
                </a:solidFill>
                <a:latin typeface="Minion-Regular"/>
              </a:rPr>
              <a:t>cholestatic</a:t>
            </a:r>
            <a:r>
              <a:rPr lang="en-US" sz="2400" dirty="0">
                <a:solidFill>
                  <a:srgbClr val="231F20"/>
                </a:solidFill>
                <a:latin typeface="Minion-Regular"/>
              </a:rPr>
              <a:t> jaundice or cholestasis, can be classified by the area of the bile </a:t>
            </a:r>
            <a:r>
              <a:rPr lang="en-US" sz="2400" dirty="0" err="1">
                <a:solidFill>
                  <a:srgbClr val="231F20"/>
                </a:solidFill>
                <a:latin typeface="Minion-Regular"/>
              </a:rPr>
              <a:t>canalicular</a:t>
            </a:r>
            <a:r>
              <a:rPr lang="en-US" sz="2400" dirty="0">
                <a:solidFill>
                  <a:srgbClr val="231F20"/>
                </a:solidFill>
                <a:latin typeface="Minion-Regular"/>
              </a:rPr>
              <a:t> or ductal system that is impaired.</a:t>
            </a:r>
          </a:p>
        </p:txBody>
      </p:sp>
    </p:spTree>
    <p:extLst>
      <p:ext uri="{BB962C8B-B14F-4D97-AF65-F5344CB8AC3E}">
        <p14:creationId xmlns:p14="http://schemas.microsoft.com/office/powerpoint/2010/main" val="3905213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01053" y="433137"/>
            <a:ext cx="11373852" cy="6031831"/>
          </a:xfrm>
        </p:spPr>
        <p:txBody>
          <a:bodyPr>
            <a:normAutofit/>
          </a:bodyPr>
          <a:lstStyle/>
          <a:p>
            <a:r>
              <a:rPr lang="en-US" sz="2800" b="1" dirty="0"/>
              <a:t>PATTERNS OF DRUG INDUCED LIVER DISEASE</a:t>
            </a:r>
          </a:p>
          <a:p>
            <a:r>
              <a:rPr lang="en-US" sz="2800" b="1" dirty="0"/>
              <a:t>Hepatocellular injury</a:t>
            </a:r>
          </a:p>
          <a:p>
            <a:pPr algn="just"/>
            <a:r>
              <a:rPr lang="en-US" sz="2400" dirty="0">
                <a:solidFill>
                  <a:srgbClr val="231F20"/>
                </a:solidFill>
                <a:latin typeface="Minion-Regular"/>
              </a:rPr>
              <a:t>Hepatocellular injury is characterized by significant elevations in the aminotransferases in serum which usually precede elevations in total bilirubin levels and alkaline phosphatase levels. </a:t>
            </a:r>
          </a:p>
          <a:p>
            <a:pPr algn="just"/>
            <a:r>
              <a:rPr lang="en-US" sz="2400" dirty="0">
                <a:solidFill>
                  <a:srgbClr val="231F20"/>
                </a:solidFill>
                <a:latin typeface="Minion-Regular"/>
              </a:rPr>
              <a:t>Most injuries occur within 1 year of initiating the offending agent. Hepatocellular injury can lead to fulminant hepatitis with a corresponding 20% survival rate with supportive care. For those patients who present with the combination of hepatocellular injury and jaundice, there is a 10% mortality rate. </a:t>
            </a:r>
          </a:p>
          <a:p>
            <a:pPr algn="just"/>
            <a:r>
              <a:rPr lang="en-US" sz="2400" dirty="0" err="1">
                <a:solidFill>
                  <a:srgbClr val="231F20"/>
                </a:solidFill>
                <a:latin typeface="Minion-Regular"/>
              </a:rPr>
              <a:t>Acarbose</a:t>
            </a:r>
            <a:r>
              <a:rPr lang="en-US" sz="2400" dirty="0">
                <a:solidFill>
                  <a:srgbClr val="231F20"/>
                </a:solidFill>
                <a:latin typeface="Minion-Regular"/>
              </a:rPr>
              <a:t>, allopurinol, fluoxetine, and losartan are capable of causing hepatocellular injury.</a:t>
            </a:r>
            <a:endParaRPr lang="en-US" sz="2400" b="1" dirty="0"/>
          </a:p>
          <a:p>
            <a:pPr algn="just"/>
            <a:r>
              <a:rPr lang="en-US" sz="2400" dirty="0">
                <a:solidFill>
                  <a:srgbClr val="231F20"/>
                </a:solidFill>
                <a:latin typeface="Minion-Regular"/>
              </a:rPr>
              <a:t>Hepatocellular injuries can be further subdivided as </a:t>
            </a:r>
            <a:r>
              <a:rPr lang="en-US" sz="2400" dirty="0" err="1">
                <a:solidFill>
                  <a:srgbClr val="231F20"/>
                </a:solidFill>
                <a:latin typeface="Minion-Regular"/>
              </a:rPr>
              <a:t>Centrolobular</a:t>
            </a:r>
            <a:r>
              <a:rPr lang="en-US" sz="2400" dirty="0">
                <a:solidFill>
                  <a:srgbClr val="231F20"/>
                </a:solidFill>
                <a:latin typeface="Minion-Regular"/>
              </a:rPr>
              <a:t> necrosis, steatohepatitis (steatonecrosis), </a:t>
            </a:r>
            <a:r>
              <a:rPr lang="en-US" sz="2400" dirty="0" err="1">
                <a:solidFill>
                  <a:srgbClr val="231F20"/>
                </a:solidFill>
                <a:latin typeface="Minion-Regular"/>
              </a:rPr>
              <a:t>phospholipidosis</a:t>
            </a:r>
            <a:r>
              <a:rPr lang="en-US" sz="2400" dirty="0">
                <a:solidFill>
                  <a:srgbClr val="231F20"/>
                </a:solidFill>
                <a:latin typeface="Minion-Regular"/>
              </a:rPr>
              <a:t>, and generalized hepatocellular necrosis.</a:t>
            </a:r>
            <a:endParaRPr lang="en-US" sz="2400" b="1" dirty="0"/>
          </a:p>
        </p:txBody>
      </p:sp>
    </p:spTree>
    <p:extLst>
      <p:ext uri="{BB962C8B-B14F-4D97-AF65-F5344CB8AC3E}">
        <p14:creationId xmlns:p14="http://schemas.microsoft.com/office/powerpoint/2010/main" val="1567281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926" y="336883"/>
            <a:ext cx="11438021" cy="6160169"/>
          </a:xfrm>
        </p:spPr>
        <p:txBody>
          <a:bodyPr>
            <a:normAutofit/>
          </a:bodyPr>
          <a:lstStyle/>
          <a:p>
            <a:r>
              <a:rPr lang="en-US" sz="2400" dirty="0" err="1">
                <a:solidFill>
                  <a:srgbClr val="231F20"/>
                </a:solidFill>
                <a:latin typeface="Minion-Regular"/>
              </a:rPr>
              <a:t>Canalicular</a:t>
            </a:r>
            <a:r>
              <a:rPr lang="en-US" sz="2400" dirty="0">
                <a:solidFill>
                  <a:srgbClr val="231F20"/>
                </a:solidFill>
                <a:latin typeface="Minion-Regular"/>
              </a:rPr>
              <a:t> cholestasis is often associated with long-term high-dose estrogen therapy. Clinically, these patients are often asymptomatic and present with mild to moderate elevations of serum bilirubin</a:t>
            </a:r>
          </a:p>
          <a:p>
            <a:r>
              <a:rPr lang="en-US" sz="2400" dirty="0">
                <a:solidFill>
                  <a:srgbClr val="231F20"/>
                </a:solidFill>
                <a:latin typeface="Minion-Regular"/>
              </a:rPr>
              <a:t>An intravenous form of vitamin E, α- tocopherol acetate, causes </a:t>
            </a:r>
            <a:r>
              <a:rPr lang="en-US" sz="2400" dirty="0" err="1">
                <a:solidFill>
                  <a:srgbClr val="231F20"/>
                </a:solidFill>
                <a:latin typeface="Minion-Regular"/>
              </a:rPr>
              <a:t>cholestatic</a:t>
            </a:r>
            <a:r>
              <a:rPr lang="en-US" sz="2400" dirty="0">
                <a:solidFill>
                  <a:srgbClr val="231F20"/>
                </a:solidFill>
                <a:latin typeface="Minion-Regular"/>
              </a:rPr>
              <a:t> jaundice, primarily involving the </a:t>
            </a:r>
            <a:r>
              <a:rPr lang="en-US" sz="2400" dirty="0" err="1">
                <a:solidFill>
                  <a:srgbClr val="231F20"/>
                </a:solidFill>
                <a:latin typeface="Minion-Regular"/>
              </a:rPr>
              <a:t>canalicular</a:t>
            </a:r>
            <a:r>
              <a:rPr lang="en-US" sz="2400" dirty="0">
                <a:solidFill>
                  <a:srgbClr val="231F20"/>
                </a:solidFill>
                <a:latin typeface="Minion-Regular"/>
              </a:rPr>
              <a:t> duct in premature infants. The incidence of this reaction in those receiving this formulation was high (&gt;10%) and the mortality even higher (&gt;50%)</a:t>
            </a:r>
          </a:p>
          <a:p>
            <a:r>
              <a:rPr lang="en-US" sz="2400" dirty="0">
                <a:solidFill>
                  <a:srgbClr val="231F20"/>
                </a:solidFill>
                <a:latin typeface="Minion-Regular"/>
              </a:rPr>
              <a:t>The administration of total parenteral nutrition for periods greater than 1 week induces </a:t>
            </a:r>
            <a:r>
              <a:rPr lang="en-US" sz="2400" dirty="0" err="1">
                <a:solidFill>
                  <a:srgbClr val="231F20"/>
                </a:solidFill>
                <a:latin typeface="Minion-Regular"/>
              </a:rPr>
              <a:t>cholestatic</a:t>
            </a:r>
            <a:r>
              <a:rPr lang="en-US" sz="2400" dirty="0">
                <a:solidFill>
                  <a:srgbClr val="231F20"/>
                </a:solidFill>
                <a:latin typeface="Minion-Regular"/>
              </a:rPr>
              <a:t> changes and nonspecific enzyme elevations in some patients.</a:t>
            </a:r>
          </a:p>
          <a:p>
            <a:r>
              <a:rPr lang="en-US" sz="2400" dirty="0">
                <a:solidFill>
                  <a:srgbClr val="231F20"/>
                </a:solidFill>
                <a:latin typeface="Minion-Regular"/>
              </a:rPr>
              <a:t>Patients with low serum albumin concentrations may be at greater risk than patients with normal serum albumin concentrations.</a:t>
            </a:r>
          </a:p>
          <a:p>
            <a:r>
              <a:rPr lang="en-US" sz="2400" dirty="0">
                <a:solidFill>
                  <a:srgbClr val="231F20"/>
                </a:solidFill>
                <a:latin typeface="Minion-Regular"/>
              </a:rPr>
              <a:t>This reaction also has been reported to occur rarely with sulfonamides, sulfonylureas, erythromycin </a:t>
            </a:r>
            <a:r>
              <a:rPr lang="en-US" sz="2400" dirty="0" err="1">
                <a:solidFill>
                  <a:srgbClr val="231F20"/>
                </a:solidFill>
                <a:latin typeface="Minion-Regular"/>
              </a:rPr>
              <a:t>estolate</a:t>
            </a:r>
            <a:r>
              <a:rPr lang="en-US" sz="2400" dirty="0">
                <a:solidFill>
                  <a:srgbClr val="231F20"/>
                </a:solidFill>
                <a:latin typeface="Minion-Regular"/>
              </a:rPr>
              <a:t> and </a:t>
            </a:r>
            <a:r>
              <a:rPr lang="en-US" sz="2400" dirty="0" err="1">
                <a:solidFill>
                  <a:srgbClr val="231F20"/>
                </a:solidFill>
                <a:latin typeface="Minion-Regular"/>
              </a:rPr>
              <a:t>ethylsuccinate</a:t>
            </a:r>
            <a:r>
              <a:rPr lang="en-US" sz="2400" dirty="0">
                <a:solidFill>
                  <a:srgbClr val="231F20"/>
                </a:solidFill>
                <a:latin typeface="Minion-Regular"/>
              </a:rPr>
              <a:t>, captopril, </a:t>
            </a:r>
            <a:r>
              <a:rPr lang="en-US" sz="2400" dirty="0" err="1">
                <a:solidFill>
                  <a:srgbClr val="231F20"/>
                </a:solidFill>
                <a:latin typeface="Minion-Regular"/>
              </a:rPr>
              <a:t>lisinopril</a:t>
            </a:r>
            <a:r>
              <a:rPr lang="en-US" sz="2400" dirty="0">
                <a:solidFill>
                  <a:srgbClr val="231F20"/>
                </a:solidFill>
                <a:latin typeface="Minion-Regular"/>
              </a:rPr>
              <a:t>, and other </a:t>
            </a:r>
            <a:r>
              <a:rPr lang="en-US" sz="2400" dirty="0" err="1">
                <a:solidFill>
                  <a:srgbClr val="231F20"/>
                </a:solidFill>
                <a:latin typeface="Minion-Regular"/>
              </a:rPr>
              <a:t>phenothiazines</a:t>
            </a:r>
            <a:r>
              <a:rPr lang="en-US" sz="2400" dirty="0">
                <a:solidFill>
                  <a:srgbClr val="231F20"/>
                </a:solidFill>
                <a:latin typeface="Minion-Regular"/>
              </a:rPr>
              <a:t>.</a:t>
            </a:r>
          </a:p>
        </p:txBody>
      </p:sp>
    </p:spTree>
    <p:extLst>
      <p:ext uri="{BB962C8B-B14F-4D97-AF65-F5344CB8AC3E}">
        <p14:creationId xmlns:p14="http://schemas.microsoft.com/office/powerpoint/2010/main" val="1180998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4656" y="419723"/>
            <a:ext cx="11242623" cy="5681273"/>
          </a:xfrm>
        </p:spPr>
        <p:txBody>
          <a:bodyPr>
            <a:normAutofit/>
          </a:bodyPr>
          <a:lstStyle/>
          <a:p>
            <a:pPr marL="0" indent="0">
              <a:buNone/>
            </a:pPr>
            <a:r>
              <a:rPr lang="en-US" sz="2400" b="1" dirty="0"/>
              <a:t>MIXED HEPATOCELLULAR AND CHOLESTATIC INJURY</a:t>
            </a:r>
          </a:p>
          <a:p>
            <a:r>
              <a:rPr lang="en-US" sz="2000" dirty="0"/>
              <a:t>The final pattern of hepatic damage is a combining of the previous two patterns. </a:t>
            </a:r>
          </a:p>
          <a:p>
            <a:r>
              <a:rPr lang="en-US" sz="2000" dirty="0"/>
              <a:t>This presentation can be the result of three different processes. In some patients, an injury may begin as hepatocellular (or </a:t>
            </a:r>
            <a:r>
              <a:rPr lang="en-US" sz="2000" dirty="0" err="1"/>
              <a:t>cholestatic</a:t>
            </a:r>
            <a:r>
              <a:rPr lang="en-US" sz="2000" dirty="0"/>
              <a:t>) and simply spread so rapidly that by the time the patient presents for diagnosis and treatment, all areas of the liver are affected. </a:t>
            </a:r>
          </a:p>
          <a:p>
            <a:r>
              <a:rPr lang="en-US" sz="2000" dirty="0"/>
              <a:t>In other patients, the underlying mechanism of damage is such that cells are injured regardless of their anatomical location or primary metabolic role.</a:t>
            </a:r>
          </a:p>
          <a:p>
            <a:pPr marL="0" indent="0">
              <a:buNone/>
            </a:pPr>
            <a:r>
              <a:rPr lang="en-US" sz="2400" b="1" dirty="0"/>
              <a:t>LIVER VASCULAR DISORDERS</a:t>
            </a:r>
          </a:p>
          <a:p>
            <a:r>
              <a:rPr lang="en-US" sz="2000" dirty="0"/>
              <a:t>Focal lesions in hepatic </a:t>
            </a:r>
            <a:r>
              <a:rPr lang="en-US" sz="2000" dirty="0" err="1"/>
              <a:t>venules</a:t>
            </a:r>
            <a:r>
              <a:rPr lang="en-US" sz="2000" dirty="0"/>
              <a:t>, sinusoids, and portal veins occur with various drugs.</a:t>
            </a:r>
          </a:p>
          <a:p>
            <a:r>
              <a:rPr lang="en-US" sz="2000" dirty="0"/>
              <a:t>The most commonly associated drugs are the cytotoxic agents used to treat cancer, the pyrrolizidine alkaloids, and the sex hormones. </a:t>
            </a:r>
          </a:p>
          <a:p>
            <a:r>
              <a:rPr lang="en-US" sz="2000" dirty="0"/>
              <a:t>A centralized necrosis often follows and can result in cirrhosis. Azathioprine and herbal teas that contain comfrey (a source of pyrrolizidine alkaloids) are associated with the development of </a:t>
            </a:r>
            <a:r>
              <a:rPr lang="en-US" sz="2000" dirty="0" err="1"/>
              <a:t>venoocclusive</a:t>
            </a:r>
            <a:r>
              <a:rPr lang="en-US" sz="2000" dirty="0"/>
              <a:t> disease</a:t>
            </a:r>
          </a:p>
        </p:txBody>
      </p:sp>
    </p:spTree>
    <p:extLst>
      <p:ext uri="{BB962C8B-B14F-4D97-AF65-F5344CB8AC3E}">
        <p14:creationId xmlns:p14="http://schemas.microsoft.com/office/powerpoint/2010/main" val="245861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666" y="524656"/>
            <a:ext cx="11182662" cy="5921114"/>
          </a:xfrm>
        </p:spPr>
        <p:txBody>
          <a:bodyPr/>
          <a:lstStyle/>
          <a:p>
            <a:r>
              <a:rPr lang="en-US" dirty="0"/>
              <a:t>The exact incidence is rare and may be dose related. </a:t>
            </a:r>
          </a:p>
          <a:p>
            <a:r>
              <a:rPr lang="en-US" dirty="0" err="1"/>
              <a:t>Peliosis</a:t>
            </a:r>
            <a:r>
              <a:rPr lang="en-US" dirty="0"/>
              <a:t> hepatitis is a rare type of hepatic vascular lesion that can be seen as both an acute and a chronic disease. </a:t>
            </a:r>
          </a:p>
          <a:p>
            <a:r>
              <a:rPr lang="en-US" dirty="0"/>
              <a:t>The liver develops large, blood-filled lacunae (space or cavity) within the parenchyma. Rupture of the lacunae can lead to severe peritoneal hemorrhage. </a:t>
            </a:r>
          </a:p>
          <a:p>
            <a:r>
              <a:rPr lang="en-US" dirty="0" err="1"/>
              <a:t>Peliosis</a:t>
            </a:r>
            <a:r>
              <a:rPr lang="en-US" dirty="0"/>
              <a:t> hepatitis is associated with exposure of the liver to androgens, estrogens, tamoxifen, azathioprine, and </a:t>
            </a:r>
            <a:r>
              <a:rPr lang="en-US" dirty="0" err="1"/>
              <a:t>danazol</a:t>
            </a:r>
            <a:r>
              <a:rPr lang="en-US" dirty="0"/>
              <a:t>. </a:t>
            </a:r>
          </a:p>
          <a:p>
            <a:r>
              <a:rPr lang="en-US" dirty="0"/>
              <a:t>Androgens with a methyl alkylation at the 17-carbon position of the testosterone structure are the most frequently reported agents that cause </a:t>
            </a:r>
            <a:r>
              <a:rPr lang="en-US" dirty="0" err="1"/>
              <a:t>peliosis</a:t>
            </a:r>
            <a:r>
              <a:rPr lang="en-US" dirty="0"/>
              <a:t> hepatitis, usually after at least 6 months of therapy.</a:t>
            </a:r>
          </a:p>
          <a:p>
            <a:endParaRPr lang="en-US" dirty="0"/>
          </a:p>
        </p:txBody>
      </p:sp>
    </p:spTree>
    <p:extLst>
      <p:ext uri="{BB962C8B-B14F-4D97-AF65-F5344CB8AC3E}">
        <p14:creationId xmlns:p14="http://schemas.microsoft.com/office/powerpoint/2010/main" val="18056899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695" y="494675"/>
            <a:ext cx="11362544" cy="6011056"/>
          </a:xfrm>
        </p:spPr>
        <p:txBody>
          <a:bodyPr>
            <a:normAutofit/>
          </a:bodyPr>
          <a:lstStyle/>
          <a:p>
            <a:pPr marL="0" indent="0">
              <a:buNone/>
            </a:pPr>
            <a:r>
              <a:rPr lang="en-US" sz="2400" b="1" dirty="0"/>
              <a:t>MECHANISM OF DRUG-INDUCED LIVER DISEASE</a:t>
            </a:r>
          </a:p>
          <a:p>
            <a:pPr>
              <a:buFont typeface="Wingdings" panose="05000000000000000000" pitchFamily="2" charset="2"/>
              <a:buChar char="v"/>
            </a:pPr>
            <a:r>
              <a:rPr lang="en-US" sz="2400" b="1" dirty="0"/>
              <a:t>STIMULATION OF AUTOIMMUNITY</a:t>
            </a:r>
          </a:p>
          <a:p>
            <a:pPr>
              <a:buFont typeface="Courier New" panose="02070309020205020404" pitchFamily="49" charset="0"/>
              <a:buChar char="o"/>
            </a:pPr>
            <a:r>
              <a:rPr lang="en-US" sz="2400" dirty="0"/>
              <a:t> Autoimmune injuries involve antibody mediated cytotoxicity or direct cellular toxicity.</a:t>
            </a:r>
          </a:p>
          <a:p>
            <a:pPr>
              <a:buFont typeface="Courier New" panose="02070309020205020404" pitchFamily="49" charset="0"/>
              <a:buChar char="o"/>
            </a:pPr>
            <a:r>
              <a:rPr lang="en-US" sz="2000" dirty="0"/>
              <a:t>This type of injury occurs when </a:t>
            </a:r>
            <a:r>
              <a:rPr lang="en-US" sz="2000" dirty="0" err="1"/>
              <a:t>enzymedrug</a:t>
            </a:r>
            <a:r>
              <a:rPr lang="en-US" sz="2000" dirty="0"/>
              <a:t> adducts migrate to the cell surface and form </a:t>
            </a:r>
            <a:r>
              <a:rPr lang="en-US" sz="2000" dirty="0" err="1"/>
              <a:t>neoantigens</a:t>
            </a:r>
            <a:r>
              <a:rPr lang="en-US" sz="2000" dirty="0"/>
              <a:t>.</a:t>
            </a:r>
          </a:p>
          <a:p>
            <a:pPr>
              <a:buFont typeface="Courier New" panose="02070309020205020404" pitchFamily="49" charset="0"/>
              <a:buChar char="o"/>
            </a:pPr>
            <a:r>
              <a:rPr lang="en-US" sz="2000" dirty="0"/>
              <a:t>The </a:t>
            </a:r>
            <a:r>
              <a:rPr lang="en-US" sz="2000" dirty="0" err="1"/>
              <a:t>neoantigens</a:t>
            </a:r>
            <a:r>
              <a:rPr lang="en-US" sz="2000" dirty="0"/>
              <a:t> serve as targets for </a:t>
            </a:r>
            <a:r>
              <a:rPr lang="en-US" sz="2000" dirty="0" err="1"/>
              <a:t>cytolytic</a:t>
            </a:r>
            <a:r>
              <a:rPr lang="en-US" sz="2000" dirty="0"/>
              <a:t> attack by T cells.</a:t>
            </a:r>
          </a:p>
          <a:p>
            <a:pPr>
              <a:buFont typeface="Courier New" panose="02070309020205020404" pitchFamily="49" charset="0"/>
              <a:buChar char="o"/>
            </a:pPr>
            <a:r>
              <a:rPr lang="en-US" sz="2000" dirty="0"/>
              <a:t>The injury may be exacerbated by the recruitment of inflammatory cells. Halothane, sulfamethoxazole, carbamazepine, and </a:t>
            </a:r>
            <a:r>
              <a:rPr lang="en-US" sz="2000" dirty="0" err="1"/>
              <a:t>nevirapine</a:t>
            </a:r>
            <a:r>
              <a:rPr lang="en-US" sz="2000" dirty="0"/>
              <a:t> are associated with autoimmune injuries.</a:t>
            </a:r>
          </a:p>
          <a:p>
            <a:pPr>
              <a:buFont typeface="Courier New" panose="02070309020205020404" pitchFamily="49" charset="0"/>
              <a:buChar char="o"/>
            </a:pPr>
            <a:r>
              <a:rPr lang="en-US" sz="2000" dirty="0"/>
              <a:t>Stimulation of autoimmunity is often associated with some stage of all fulminant presentations. It is the primary cause of injury in idiosyncratic reactions.</a:t>
            </a:r>
          </a:p>
          <a:p>
            <a:pPr>
              <a:buFont typeface="Courier New" panose="02070309020205020404" pitchFamily="49" charset="0"/>
              <a:buChar char="o"/>
            </a:pPr>
            <a:r>
              <a:rPr lang="en-US" sz="2000" dirty="0" err="1"/>
              <a:t>Dantrolene</a:t>
            </a:r>
            <a:r>
              <a:rPr lang="en-US" sz="2000" dirty="0"/>
              <a:t>, isoniazid, phenytoin, nitrofurantoin, and trazodone are associated with a type of autoimmune-mediated disease in the liver called chronic active hepatitis.</a:t>
            </a:r>
          </a:p>
          <a:p>
            <a:pPr>
              <a:buFont typeface="Courier New" panose="02070309020205020404" pitchFamily="49" charset="0"/>
              <a:buChar char="o"/>
            </a:pPr>
            <a:endParaRPr lang="en-US" sz="2000" dirty="0"/>
          </a:p>
        </p:txBody>
      </p:sp>
    </p:spTree>
    <p:extLst>
      <p:ext uri="{BB962C8B-B14F-4D97-AF65-F5344CB8AC3E}">
        <p14:creationId xmlns:p14="http://schemas.microsoft.com/office/powerpoint/2010/main" val="733239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4615" y="644576"/>
            <a:ext cx="11062741" cy="5756223"/>
          </a:xfrm>
        </p:spPr>
        <p:txBody>
          <a:bodyPr>
            <a:normAutofit/>
          </a:bodyPr>
          <a:lstStyle/>
          <a:p>
            <a:pPr algn="just"/>
            <a:r>
              <a:rPr lang="en-US" dirty="0" err="1"/>
              <a:t>Dantrolene</a:t>
            </a:r>
            <a:r>
              <a:rPr lang="en-US" dirty="0"/>
              <a:t>, isoniazid, phenytoin, nitrofurantoin, and trazodone are associated with a type of autoimmune-mediated disease in the liver called chronic active hepatitis.</a:t>
            </a:r>
          </a:p>
          <a:p>
            <a:pPr algn="just"/>
            <a:r>
              <a:rPr lang="en-US" dirty="0"/>
              <a:t>Patients experience periods of symptomatic hepatitis followed by periods of convalescence, only to repeat the experience months later.</a:t>
            </a:r>
          </a:p>
          <a:p>
            <a:pPr algn="just"/>
            <a:r>
              <a:rPr lang="en-US" dirty="0"/>
              <a:t>It is a progressive disease with a high mortality rate and is more common in females than males. Antinuclear antibodies appear in most patients.</a:t>
            </a:r>
          </a:p>
          <a:p>
            <a:pPr algn="just"/>
            <a:r>
              <a:rPr lang="en-US" dirty="0"/>
              <a:t>These drugs appear to form </a:t>
            </a:r>
            <a:r>
              <a:rPr lang="en-US" dirty="0" err="1"/>
              <a:t>antiorganelle</a:t>
            </a:r>
            <a:r>
              <a:rPr lang="en-US" dirty="0"/>
              <a:t> antibodies.21 The exact identification of a causative agent is sometimes difficult as diagnosis requires multiple episodes occurring long after exposure to the offending drug.</a:t>
            </a:r>
          </a:p>
          <a:p>
            <a:pPr marL="0" indent="0" algn="just">
              <a:buNone/>
            </a:pPr>
            <a:r>
              <a:rPr lang="en-US" b="1" dirty="0"/>
              <a:t>IDIOSYNCRATIC REACTIONS</a:t>
            </a:r>
          </a:p>
          <a:p>
            <a:pPr algn="just"/>
            <a:r>
              <a:rPr lang="en-US" dirty="0"/>
              <a:t>Idiosyncratic drug-related hepatotoxicity is rare and usually occurs in a small proportion of individuals. These adverse reactions are often categorized into allergic and </a:t>
            </a:r>
            <a:r>
              <a:rPr lang="en-US" dirty="0" err="1"/>
              <a:t>nonallergic</a:t>
            </a:r>
            <a:r>
              <a:rPr lang="en-US" dirty="0"/>
              <a:t> reactions. The allergic reactions are characterized by fever, rash, and eosinophilia.</a:t>
            </a:r>
          </a:p>
          <a:p>
            <a:pPr algn="just"/>
            <a:r>
              <a:rPr lang="en-US" dirty="0"/>
              <a:t>They are usually dose-related and have a short latency period (&lt;1 month). Upon </a:t>
            </a:r>
            <a:r>
              <a:rPr lang="en-US" dirty="0" err="1"/>
              <a:t>reexposure</a:t>
            </a:r>
            <a:r>
              <a:rPr lang="en-US" dirty="0"/>
              <a:t> to the offending agent, the patient will experience rapid recurrence of hepatotoxicity. Studies show that minocycline, nitrofurantoin, and phenytoin can cause allergic reactions</a:t>
            </a:r>
          </a:p>
          <a:p>
            <a:endParaRPr lang="en-US" dirty="0"/>
          </a:p>
        </p:txBody>
      </p:sp>
    </p:spTree>
    <p:extLst>
      <p:ext uri="{BB962C8B-B14F-4D97-AF65-F5344CB8AC3E}">
        <p14:creationId xmlns:p14="http://schemas.microsoft.com/office/powerpoint/2010/main" val="17521734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646" y="509665"/>
            <a:ext cx="11197652" cy="5786203"/>
          </a:xfrm>
        </p:spPr>
        <p:txBody>
          <a:bodyPr/>
          <a:lstStyle/>
          <a:p>
            <a:pPr algn="just"/>
            <a:r>
              <a:rPr lang="en-US" dirty="0"/>
              <a:t>Unlike the allergic reactions, the </a:t>
            </a:r>
            <a:r>
              <a:rPr lang="en-US" dirty="0" err="1"/>
              <a:t>nonallergic</a:t>
            </a:r>
            <a:r>
              <a:rPr lang="en-US" dirty="0"/>
              <a:t> idiosyncratic reactions are devoid of the hypersensitivity features and usually have a long latency period (several months). These patients often have normal liver function tests for 6 months or longer and then suddenly develop hepatotoxicity. Dependent on the medication, the incident can be independent of dose or dose-related. Amiodarone, isoniazid, and ketoconazole are associated with </a:t>
            </a:r>
            <a:r>
              <a:rPr lang="en-US" dirty="0" err="1"/>
              <a:t>nonallergic</a:t>
            </a:r>
            <a:r>
              <a:rPr lang="en-US" dirty="0"/>
              <a:t> </a:t>
            </a:r>
            <a:r>
              <a:rPr lang="en-US" dirty="0" err="1"/>
              <a:t>drugrelated</a:t>
            </a:r>
            <a:r>
              <a:rPr lang="en-US" dirty="0"/>
              <a:t> hepatotoxicity.</a:t>
            </a:r>
          </a:p>
        </p:txBody>
      </p:sp>
    </p:spTree>
    <p:extLst>
      <p:ext uri="{BB962C8B-B14F-4D97-AF65-F5344CB8AC3E}">
        <p14:creationId xmlns:p14="http://schemas.microsoft.com/office/powerpoint/2010/main" val="1475956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7305" y="497305"/>
            <a:ext cx="11213432" cy="5823284"/>
          </a:xfrm>
        </p:spPr>
        <p:txBody>
          <a:bodyPr>
            <a:noAutofit/>
          </a:bodyPr>
          <a:lstStyle/>
          <a:p>
            <a:r>
              <a:rPr lang="en-US" sz="2800" b="1" dirty="0"/>
              <a:t>CENTRILOBULAR NECROSIS</a:t>
            </a:r>
          </a:p>
          <a:p>
            <a:r>
              <a:rPr lang="en-US" sz="2400" dirty="0" err="1">
                <a:solidFill>
                  <a:srgbClr val="231F20"/>
                </a:solidFill>
                <a:latin typeface="Minion-Regular"/>
              </a:rPr>
              <a:t>Centrolobular</a:t>
            </a:r>
            <a:r>
              <a:rPr lang="en-US" sz="2400" dirty="0">
                <a:solidFill>
                  <a:srgbClr val="231F20"/>
                </a:solidFill>
                <a:latin typeface="Minion-Regular"/>
              </a:rPr>
              <a:t> necrosis is often a dose-related, predictable reaction secondary to drugs such as acetaminophen; however, it also can be associated with idiosyncratic reactions, such as those caused by the anesthetic halothane.</a:t>
            </a:r>
          </a:p>
          <a:p>
            <a:r>
              <a:rPr lang="en-US" sz="2400" dirty="0">
                <a:solidFill>
                  <a:srgbClr val="231F20"/>
                </a:solidFill>
                <a:latin typeface="Minion-Regular"/>
              </a:rPr>
              <a:t>Also called direct or metabolite-related hepatotoxicity, </a:t>
            </a:r>
            <a:r>
              <a:rPr lang="en-US" sz="2400" dirty="0" err="1">
                <a:solidFill>
                  <a:srgbClr val="231F20"/>
                </a:solidFill>
                <a:latin typeface="Minion-Regular"/>
              </a:rPr>
              <a:t>centrolobular</a:t>
            </a:r>
            <a:r>
              <a:rPr lang="en-US" sz="2400" dirty="0">
                <a:solidFill>
                  <a:srgbClr val="231F20"/>
                </a:solidFill>
                <a:latin typeface="Minion-Regular"/>
              </a:rPr>
              <a:t> necrosis is usually the result of the production of a toxic metabolite.</a:t>
            </a:r>
          </a:p>
          <a:p>
            <a:r>
              <a:rPr lang="en-US" sz="2400" dirty="0">
                <a:solidFill>
                  <a:srgbClr val="231F20"/>
                </a:solidFill>
                <a:latin typeface="Minion-Regular"/>
              </a:rPr>
              <a:t>The damage spreads outward from the middle of a lobe of the liver.</a:t>
            </a:r>
          </a:p>
          <a:p>
            <a:r>
              <a:rPr lang="en-US" sz="2400" dirty="0">
                <a:solidFill>
                  <a:srgbClr val="231F20"/>
                </a:solidFill>
                <a:latin typeface="Minion-Regular"/>
              </a:rPr>
              <a:t>Patients suffering from </a:t>
            </a:r>
            <a:r>
              <a:rPr lang="en-US" sz="2400" dirty="0" err="1">
                <a:solidFill>
                  <a:srgbClr val="231F20"/>
                </a:solidFill>
                <a:latin typeface="Minion-Regular"/>
              </a:rPr>
              <a:t>centrolobular</a:t>
            </a:r>
            <a:r>
              <a:rPr lang="en-US" sz="2400" dirty="0">
                <a:solidFill>
                  <a:srgbClr val="231F20"/>
                </a:solidFill>
                <a:latin typeface="Minion-Regular"/>
              </a:rPr>
              <a:t> necrosis tend to present in one of two ways, depending on the extent of necrosis. Mild drug reactions, involving only small amounts of parenchymal liver tissue, may be detected as asymptomatic elevations in the serum aminotransferases</a:t>
            </a:r>
            <a:r>
              <a:rPr lang="en-US" sz="2400" dirty="0"/>
              <a:t>.</a:t>
            </a:r>
          </a:p>
        </p:txBody>
      </p:sp>
    </p:spTree>
    <p:extLst>
      <p:ext uri="{BB962C8B-B14F-4D97-AF65-F5344CB8AC3E}">
        <p14:creationId xmlns:p14="http://schemas.microsoft.com/office/powerpoint/2010/main" val="4006157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1367" y="530994"/>
            <a:ext cx="11221453" cy="5917932"/>
          </a:xfrm>
        </p:spPr>
        <p:txBody>
          <a:bodyPr>
            <a:normAutofit/>
          </a:bodyPr>
          <a:lstStyle/>
          <a:p>
            <a:pPr algn="just"/>
            <a:r>
              <a:rPr lang="en-US" sz="2400" dirty="0">
                <a:solidFill>
                  <a:srgbClr val="231F20"/>
                </a:solidFill>
                <a:latin typeface="Minion-Regular"/>
              </a:rPr>
              <a:t>Patients suffering from </a:t>
            </a:r>
            <a:r>
              <a:rPr lang="en-US" sz="2400" dirty="0" err="1">
                <a:solidFill>
                  <a:srgbClr val="231F20"/>
                </a:solidFill>
                <a:latin typeface="Minion-Regular"/>
              </a:rPr>
              <a:t>centrolobular</a:t>
            </a:r>
            <a:r>
              <a:rPr lang="en-US" sz="2400" dirty="0">
                <a:solidFill>
                  <a:srgbClr val="231F20"/>
                </a:solidFill>
                <a:latin typeface="Minion-Regular"/>
              </a:rPr>
              <a:t> necrosis tend to present in one of two ways, depending on the extent of necrosis.</a:t>
            </a:r>
          </a:p>
          <a:p>
            <a:pPr algn="just"/>
            <a:r>
              <a:rPr lang="en-US" sz="2400" dirty="0">
                <a:solidFill>
                  <a:srgbClr val="231F20"/>
                </a:solidFill>
                <a:latin typeface="Minion-Regular"/>
              </a:rPr>
              <a:t>Mild drug reactions, involving only small amounts of parenchymal liver tissue, may be detected as asymptomatic elevations in the serum aminotransferases.</a:t>
            </a:r>
          </a:p>
          <a:p>
            <a:pPr algn="just"/>
            <a:r>
              <a:rPr lang="en-US" sz="2400" dirty="0">
                <a:solidFill>
                  <a:srgbClr val="231F20"/>
                </a:solidFill>
                <a:latin typeface="Minion-Regular"/>
              </a:rPr>
              <a:t>If the reaction is diagnosed at this stage, most of these patients will recover with minimal cirrhosis and thus minimal chronic liver impairment. </a:t>
            </a:r>
          </a:p>
          <a:p>
            <a:pPr algn="just"/>
            <a:r>
              <a:rPr lang="en-US" sz="2400" dirty="0">
                <a:solidFill>
                  <a:srgbClr val="231F20"/>
                </a:solidFill>
                <a:latin typeface="Minion-Regular"/>
              </a:rPr>
              <a:t>More severe forms of </a:t>
            </a:r>
            <a:r>
              <a:rPr lang="en-US" sz="2400" dirty="0" err="1">
                <a:solidFill>
                  <a:srgbClr val="231F20"/>
                </a:solidFill>
                <a:latin typeface="Minion-Regular"/>
              </a:rPr>
              <a:t>centrolobular</a:t>
            </a:r>
            <a:r>
              <a:rPr lang="en-US" sz="2400" dirty="0">
                <a:solidFill>
                  <a:srgbClr val="231F20"/>
                </a:solidFill>
                <a:latin typeface="Minion-Regular"/>
              </a:rPr>
              <a:t> necrosis are accompanied by nausea, vomiting, upper abdominal pain, and jaundice.</a:t>
            </a:r>
          </a:p>
          <a:p>
            <a:pPr algn="just"/>
            <a:r>
              <a:rPr lang="en-US" sz="2400" dirty="0">
                <a:solidFill>
                  <a:srgbClr val="231F20"/>
                </a:solidFill>
                <a:latin typeface="Minion-Regular"/>
              </a:rPr>
              <a:t>When taken in overdose, acetaminophen becomes </a:t>
            </a:r>
            <a:r>
              <a:rPr lang="en-US" sz="2400" dirty="0" err="1">
                <a:solidFill>
                  <a:srgbClr val="231F20"/>
                </a:solidFill>
                <a:latin typeface="Minion-Regular"/>
              </a:rPr>
              <a:t>bioactivated</a:t>
            </a:r>
            <a:r>
              <a:rPr lang="en-US" sz="2400" dirty="0">
                <a:solidFill>
                  <a:srgbClr val="231F20"/>
                </a:solidFill>
                <a:latin typeface="Minion-Regular"/>
              </a:rPr>
              <a:t> to a toxic intermediate known as </a:t>
            </a:r>
            <a:r>
              <a:rPr lang="en-US" sz="2400" dirty="0" err="1">
                <a:solidFill>
                  <a:srgbClr val="231F20"/>
                </a:solidFill>
                <a:latin typeface="Minion-Regular"/>
              </a:rPr>
              <a:t>Nacetyl</a:t>
            </a:r>
            <a:r>
              <a:rPr lang="en-US" sz="2400" dirty="0">
                <a:solidFill>
                  <a:srgbClr val="231F20"/>
                </a:solidFill>
                <a:latin typeface="Minion-Regular"/>
              </a:rPr>
              <a:t>- p-benzoquinone imine (NAPQI)</a:t>
            </a:r>
          </a:p>
          <a:p>
            <a:pPr algn="just"/>
            <a:r>
              <a:rPr lang="en-US" sz="2400" dirty="0">
                <a:solidFill>
                  <a:srgbClr val="231F20"/>
                </a:solidFill>
                <a:latin typeface="Minion-Regular"/>
              </a:rPr>
              <a:t>NAPQI is very reactive, with a high affinity for sulfhydryl groups. The amino acid glutathione provides a ready source of available sulfhydryl groups within the hepatocyte.</a:t>
            </a:r>
          </a:p>
        </p:txBody>
      </p:sp>
    </p:spTree>
    <p:extLst>
      <p:ext uri="{BB962C8B-B14F-4D97-AF65-F5344CB8AC3E}">
        <p14:creationId xmlns:p14="http://schemas.microsoft.com/office/powerpoint/2010/main" val="3415260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1053" y="417094"/>
            <a:ext cx="11245516" cy="5903495"/>
          </a:xfrm>
        </p:spPr>
        <p:txBody>
          <a:bodyPr>
            <a:noAutofit/>
          </a:bodyPr>
          <a:lstStyle/>
          <a:p>
            <a:r>
              <a:rPr lang="en-US" sz="2400" dirty="0">
                <a:solidFill>
                  <a:srgbClr val="231F20"/>
                </a:solidFill>
                <a:latin typeface="Minion-Regular"/>
              </a:rPr>
              <a:t>When the liver’s glutathione stores are depleted and there are no longer sulfhydryl groups available to detoxify this metabolite, it begins to react directly with the hepatocyte.</a:t>
            </a:r>
          </a:p>
          <a:p>
            <a:r>
              <a:rPr lang="en-US" sz="2400" dirty="0">
                <a:solidFill>
                  <a:srgbClr val="231F20"/>
                </a:solidFill>
                <a:latin typeface="Minion-Regular"/>
              </a:rPr>
              <a:t>Replenishing the liver’s sulfhydryl capacity through the administration of </a:t>
            </a:r>
            <a:r>
              <a:rPr lang="en-US" sz="2400" dirty="0" err="1">
                <a:solidFill>
                  <a:srgbClr val="231F20"/>
                </a:solidFill>
                <a:latin typeface="Minion-Regular"/>
              </a:rPr>
              <a:t>Nacetylcysteine</a:t>
            </a:r>
            <a:r>
              <a:rPr lang="en-US" sz="2400" dirty="0">
                <a:solidFill>
                  <a:srgbClr val="231F20"/>
                </a:solidFill>
                <a:latin typeface="Minion-Regular"/>
              </a:rPr>
              <a:t> early after ingestion of the overdose halts this process.</a:t>
            </a:r>
          </a:p>
          <a:p>
            <a:r>
              <a:rPr lang="en-US" sz="2400" dirty="0">
                <a:solidFill>
                  <a:srgbClr val="231F20"/>
                </a:solidFill>
                <a:latin typeface="Minion-Regular"/>
              </a:rPr>
              <a:t>During the first hours after ingestion, some patients report mild symptoms of nausea and vomiting, but no elevations of the commonly measured liver enzymes are seen. Not for 40 to 50 hours after ingestion do serum elevations in the liver enzymes begin.</a:t>
            </a:r>
          </a:p>
          <a:p>
            <a:r>
              <a:rPr lang="en-US" sz="2400" dirty="0">
                <a:solidFill>
                  <a:srgbClr val="231F20"/>
                </a:solidFill>
                <a:latin typeface="Minion-Regular"/>
              </a:rPr>
              <a:t>Reye’s syndrome is an aggressive form of toxic hepatitis often associated with aspirin use in children. Valproate toxicity can also present in this pattern.</a:t>
            </a:r>
          </a:p>
          <a:p>
            <a:r>
              <a:rPr lang="en-US" sz="2400" dirty="0">
                <a:solidFill>
                  <a:srgbClr val="231F20"/>
                </a:solidFill>
                <a:latin typeface="Minion-Regular"/>
              </a:rPr>
              <a:t>Early in the process of Reye’s syndrome, mitochondrial dysfunction leads to the depletion of acyl-coenzyme A and carnitine.</a:t>
            </a:r>
          </a:p>
        </p:txBody>
      </p:sp>
    </p:spTree>
    <p:extLst>
      <p:ext uri="{BB962C8B-B14F-4D97-AF65-F5344CB8AC3E}">
        <p14:creationId xmlns:p14="http://schemas.microsoft.com/office/powerpoint/2010/main" val="769073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11502189" cy="3721768"/>
          </a:xfrm>
        </p:spPr>
        <p:txBody>
          <a:bodyPr>
            <a:normAutofit/>
          </a:bodyPr>
          <a:lstStyle/>
          <a:p>
            <a:r>
              <a:rPr lang="en-US" sz="2400" dirty="0">
                <a:solidFill>
                  <a:srgbClr val="231F20"/>
                </a:solidFill>
                <a:latin typeface="Minion-Regular"/>
              </a:rPr>
              <a:t>Fatty acids accumulate and gluconeogenesis is impaired, resulting in hypoglycemia.</a:t>
            </a:r>
          </a:p>
          <a:p>
            <a:r>
              <a:rPr lang="en-US" sz="2400" dirty="0">
                <a:solidFill>
                  <a:srgbClr val="231F20"/>
                </a:solidFill>
                <a:latin typeface="Minion-Regular"/>
              </a:rPr>
              <a:t>A concurrent disruption of the urea cycle occurs, leading to a decrease in the removal of ammonia and a slowing of protein use.</a:t>
            </a:r>
          </a:p>
          <a:p>
            <a:r>
              <a:rPr lang="en-US" sz="2400" dirty="0">
                <a:solidFill>
                  <a:srgbClr val="231F20"/>
                </a:solidFill>
                <a:latin typeface="Minion-Regular"/>
              </a:rPr>
              <a:t>A threefold rise in the blood ammonia level and an increase in the prothrombin time are common findings. In advanced stages of Reye’s syndrome, many patients develop intracranial hypertension that can be life-threatening and refractory to therapy.</a:t>
            </a:r>
          </a:p>
        </p:txBody>
      </p:sp>
    </p:spTree>
    <p:extLst>
      <p:ext uri="{BB962C8B-B14F-4D97-AF65-F5344CB8AC3E}">
        <p14:creationId xmlns:p14="http://schemas.microsoft.com/office/powerpoint/2010/main" val="4164903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2425" y="323850"/>
            <a:ext cx="11506200" cy="6210300"/>
          </a:xfrm>
          <a:prstGeom prst="rect">
            <a:avLst/>
          </a:prstGeom>
        </p:spPr>
      </p:pic>
    </p:spTree>
    <p:extLst>
      <p:ext uri="{BB962C8B-B14F-4D97-AF65-F5344CB8AC3E}">
        <p14:creationId xmlns:p14="http://schemas.microsoft.com/office/powerpoint/2010/main" val="3872419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5907" y="749969"/>
            <a:ext cx="11458575" cy="5217695"/>
          </a:xfrm>
        </p:spPr>
        <p:txBody>
          <a:bodyPr>
            <a:normAutofit/>
          </a:bodyPr>
          <a:lstStyle/>
          <a:p>
            <a:r>
              <a:rPr lang="en-US" sz="2800" b="1" dirty="0"/>
              <a:t>STEATOHEPATITIS</a:t>
            </a:r>
          </a:p>
          <a:p>
            <a:r>
              <a:rPr lang="en-US" sz="2400" dirty="0">
                <a:solidFill>
                  <a:srgbClr val="231F20"/>
                </a:solidFill>
                <a:latin typeface="Minion-Regular"/>
              </a:rPr>
              <a:t>Steatohepatitis (also known as steatonecrosis) is a specialized type of acute necrosis resulting from the accumulation of fatty acids in the hepatocyte.</a:t>
            </a:r>
          </a:p>
          <a:p>
            <a:r>
              <a:rPr lang="en-US" sz="2400" dirty="0">
                <a:solidFill>
                  <a:srgbClr val="231F20"/>
                </a:solidFill>
                <a:latin typeface="Minion-Regular"/>
              </a:rPr>
              <a:t>Drugs or their metabolites that cause steatonecrosis do so by affecting fatty-acid oxidation within the mitochondria of the hepatocyte.</a:t>
            </a:r>
          </a:p>
          <a:p>
            <a:r>
              <a:rPr lang="en-US" sz="2400" dirty="0">
                <a:solidFill>
                  <a:srgbClr val="231F20"/>
                </a:solidFill>
                <a:latin typeface="Minion-Regular"/>
              </a:rPr>
              <a:t>Hepatic vesicles become engorged with fatty acids, eventually disrupting the homeostasis of the hepatocyte.</a:t>
            </a:r>
          </a:p>
          <a:p>
            <a:r>
              <a:rPr lang="en-US" sz="2400" dirty="0">
                <a:solidFill>
                  <a:srgbClr val="231F20"/>
                </a:solidFill>
                <a:latin typeface="Minion-Regular"/>
              </a:rPr>
              <a:t>The liver biopsy is marked by a massive infiltration by </a:t>
            </a:r>
            <a:r>
              <a:rPr lang="en-US" sz="2400" dirty="0" err="1">
                <a:solidFill>
                  <a:srgbClr val="231F20"/>
                </a:solidFill>
                <a:latin typeface="Minion-Regular"/>
              </a:rPr>
              <a:t>polymorphonuclear</a:t>
            </a:r>
            <a:r>
              <a:rPr lang="en-US" sz="2400" dirty="0">
                <a:solidFill>
                  <a:srgbClr val="231F20"/>
                </a:solidFill>
                <a:latin typeface="Minion-Regular"/>
              </a:rPr>
              <a:t> leukocytes, degeneration of the hepatocytes, and the presence of Mallory bodies.</a:t>
            </a:r>
          </a:p>
          <a:p>
            <a:r>
              <a:rPr lang="en-US" sz="2400" dirty="0">
                <a:solidFill>
                  <a:srgbClr val="231F20"/>
                </a:solidFill>
                <a:latin typeface="Minion-Regular"/>
              </a:rPr>
              <a:t>Alcohol is the drug that most commonly produces </a:t>
            </a:r>
            <a:r>
              <a:rPr lang="en-US" sz="2400" dirty="0" err="1">
                <a:solidFill>
                  <a:srgbClr val="231F20"/>
                </a:solidFill>
                <a:latin typeface="Minion-Regular"/>
              </a:rPr>
              <a:t>steatonecrotic</a:t>
            </a:r>
            <a:r>
              <a:rPr lang="en-US" sz="2400" dirty="0">
                <a:solidFill>
                  <a:srgbClr val="231F20"/>
                </a:solidFill>
                <a:latin typeface="Minion-Regular"/>
              </a:rPr>
              <a:t> changes in the liver. When alcohol is converted into acetaldehyde, the synthesis of fatty acids is increased</a:t>
            </a:r>
          </a:p>
        </p:txBody>
      </p:sp>
    </p:spTree>
    <p:extLst>
      <p:ext uri="{BB962C8B-B14F-4D97-AF65-F5344CB8AC3E}">
        <p14:creationId xmlns:p14="http://schemas.microsoft.com/office/powerpoint/2010/main" val="3959760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968" y="705853"/>
            <a:ext cx="11357810" cy="5486400"/>
          </a:xfrm>
        </p:spPr>
        <p:txBody>
          <a:bodyPr>
            <a:normAutofit/>
          </a:bodyPr>
          <a:lstStyle/>
          <a:p>
            <a:r>
              <a:rPr lang="en-US" sz="2400" dirty="0">
                <a:solidFill>
                  <a:srgbClr val="231F20"/>
                </a:solidFill>
                <a:latin typeface="Minion-Regular"/>
              </a:rPr>
              <a:t>When the hepatocyte has become completely engorged with </a:t>
            </a:r>
            <a:r>
              <a:rPr lang="en-US" sz="2400" dirty="0" err="1">
                <a:solidFill>
                  <a:srgbClr val="231F20"/>
                </a:solidFill>
                <a:latin typeface="Minion-Regular"/>
              </a:rPr>
              <a:t>microvesicular</a:t>
            </a:r>
            <a:r>
              <a:rPr lang="en-US" sz="2400" dirty="0">
                <a:solidFill>
                  <a:srgbClr val="231F20"/>
                </a:solidFill>
                <a:latin typeface="Minion-Regular"/>
              </a:rPr>
              <a:t> fat, it often breaks open, spilling into the blood.</a:t>
            </a:r>
          </a:p>
          <a:p>
            <a:r>
              <a:rPr lang="en-US" sz="2400" dirty="0">
                <a:solidFill>
                  <a:srgbClr val="231F20"/>
                </a:solidFill>
                <a:latin typeface="Minion-Regular"/>
              </a:rPr>
              <a:t>If enough hepatocytes break open, an inflammatory response begins.</a:t>
            </a:r>
          </a:p>
          <a:p>
            <a:r>
              <a:rPr lang="en-US" sz="2400" dirty="0">
                <a:solidFill>
                  <a:srgbClr val="231F20"/>
                </a:solidFill>
                <a:latin typeface="Minion-Regular"/>
              </a:rPr>
              <a:t>If the offending agent is withdrawn before significant numbers of hepatocytes become necrotic, the process is completely reversible without long-term sequelae.</a:t>
            </a:r>
          </a:p>
          <a:p>
            <a:r>
              <a:rPr lang="en-US" sz="2400" dirty="0">
                <a:solidFill>
                  <a:srgbClr val="231F20"/>
                </a:solidFill>
                <a:latin typeface="Minion-Regular"/>
              </a:rPr>
              <a:t>In nonalcoholic steatohepatitis, the same end point is often achieved through oxidation of lipid peroxidases.</a:t>
            </a:r>
          </a:p>
          <a:p>
            <a:r>
              <a:rPr lang="en-US" sz="2400" dirty="0">
                <a:solidFill>
                  <a:srgbClr val="231F20"/>
                </a:solidFill>
                <a:latin typeface="Minion-Regular"/>
              </a:rPr>
              <a:t>Tetracycline produces steatohepatitis </a:t>
            </a:r>
            <a:r>
              <a:rPr lang="en-US" sz="2400">
                <a:solidFill>
                  <a:srgbClr val="231F20"/>
                </a:solidFill>
                <a:latin typeface="Minion-Regular"/>
              </a:rPr>
              <a:t>and steatosis. </a:t>
            </a:r>
            <a:r>
              <a:rPr lang="en-US" sz="2400" dirty="0">
                <a:solidFill>
                  <a:srgbClr val="231F20"/>
                </a:solidFill>
                <a:latin typeface="Minion-Regular"/>
              </a:rPr>
              <a:t>The lesions are characterized by large vesicles of fat found diffused throughout the liver.</a:t>
            </a:r>
          </a:p>
          <a:p>
            <a:r>
              <a:rPr lang="en-US" sz="2400" dirty="0">
                <a:solidFill>
                  <a:srgbClr val="231F20"/>
                </a:solidFill>
                <a:latin typeface="Minion-Regular"/>
              </a:rPr>
              <a:t>The development of this reaction is related to the high concentrations achieved when tetracycline is given intravenously and in doses greater than 1.5 g/day.</a:t>
            </a:r>
          </a:p>
        </p:txBody>
      </p:sp>
    </p:spTree>
    <p:extLst>
      <p:ext uri="{BB962C8B-B14F-4D97-AF65-F5344CB8AC3E}">
        <p14:creationId xmlns:p14="http://schemas.microsoft.com/office/powerpoint/2010/main" val="313599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506</TotalTime>
  <Words>2925</Words>
  <Application>Microsoft Office PowerPoint</Application>
  <PresentationFormat>Widescreen</PresentationFormat>
  <Paragraphs>126</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Century Gothic</vt:lpstr>
      <vt:lpstr>Courier New</vt:lpstr>
      <vt:lpstr>Garamond</vt:lpstr>
      <vt:lpstr>Minion-Regular</vt:lpstr>
      <vt:lpstr>Wingdings</vt:lpstr>
      <vt:lpstr>Savon</vt:lpstr>
      <vt:lpstr>DEPARTMENT OF PHARMACY SVDU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 INDUCED LIVER DISEASE</dc:title>
  <dc:creator>Dr. Hemraj Singh Rajput</dc:creator>
  <cp:lastModifiedBy>Dr. Hemraj Singh Rajput</cp:lastModifiedBy>
  <cp:revision>25</cp:revision>
  <dcterms:created xsi:type="dcterms:W3CDTF">2017-09-20T04:59:18Z</dcterms:created>
  <dcterms:modified xsi:type="dcterms:W3CDTF">2021-08-26T10:49:55Z</dcterms:modified>
</cp:coreProperties>
</file>