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6"/>
  </p:notesMasterIdLst>
  <p:handoutMasterIdLst>
    <p:handoutMasterId r:id="rId87"/>
  </p:handoutMasterIdLst>
  <p:sldIdLst>
    <p:sldId id="256" r:id="rId2"/>
    <p:sldId id="274" r:id="rId3"/>
    <p:sldId id="257" r:id="rId4"/>
    <p:sldId id="265" r:id="rId5"/>
    <p:sldId id="258" r:id="rId6"/>
    <p:sldId id="259" r:id="rId7"/>
    <p:sldId id="261" r:id="rId8"/>
    <p:sldId id="263" r:id="rId9"/>
    <p:sldId id="273" r:id="rId10"/>
    <p:sldId id="266" r:id="rId11"/>
    <p:sldId id="267" r:id="rId12"/>
    <p:sldId id="268" r:id="rId13"/>
    <p:sldId id="270" r:id="rId14"/>
    <p:sldId id="272" r:id="rId15"/>
    <p:sldId id="295" r:id="rId16"/>
    <p:sldId id="280" r:id="rId17"/>
    <p:sldId id="275" r:id="rId18"/>
    <p:sldId id="281" r:id="rId19"/>
    <p:sldId id="276" r:id="rId20"/>
    <p:sldId id="277" r:id="rId21"/>
    <p:sldId id="282" r:id="rId22"/>
    <p:sldId id="278" r:id="rId23"/>
    <p:sldId id="294" r:id="rId24"/>
    <p:sldId id="283" r:id="rId25"/>
    <p:sldId id="284" r:id="rId26"/>
    <p:sldId id="285" r:id="rId27"/>
    <p:sldId id="286" r:id="rId28"/>
    <p:sldId id="287" r:id="rId29"/>
    <p:sldId id="290" r:id="rId30"/>
    <p:sldId id="288" r:id="rId31"/>
    <p:sldId id="291" r:id="rId32"/>
    <p:sldId id="289" r:id="rId33"/>
    <p:sldId id="292" r:id="rId34"/>
    <p:sldId id="293" r:id="rId35"/>
    <p:sldId id="306" r:id="rId36"/>
    <p:sldId id="296" r:id="rId37"/>
    <p:sldId id="308" r:id="rId38"/>
    <p:sldId id="297" r:id="rId39"/>
    <p:sldId id="310" r:id="rId40"/>
    <p:sldId id="298" r:id="rId41"/>
    <p:sldId id="307" r:id="rId42"/>
    <p:sldId id="303" r:id="rId43"/>
    <p:sldId id="309" r:id="rId44"/>
    <p:sldId id="305" r:id="rId45"/>
    <p:sldId id="311" r:id="rId46"/>
    <p:sldId id="312" r:id="rId47"/>
    <p:sldId id="314" r:id="rId48"/>
    <p:sldId id="315" r:id="rId49"/>
    <p:sldId id="321" r:id="rId50"/>
    <p:sldId id="322" r:id="rId51"/>
    <p:sldId id="318" r:id="rId52"/>
    <p:sldId id="319" r:id="rId53"/>
    <p:sldId id="323" r:id="rId54"/>
    <p:sldId id="320" r:id="rId55"/>
    <p:sldId id="324" r:id="rId56"/>
    <p:sldId id="325" r:id="rId57"/>
    <p:sldId id="336" r:id="rId58"/>
    <p:sldId id="335" r:id="rId59"/>
    <p:sldId id="337" r:id="rId60"/>
    <p:sldId id="338" r:id="rId61"/>
    <p:sldId id="339" r:id="rId62"/>
    <p:sldId id="327" r:id="rId63"/>
    <p:sldId id="328" r:id="rId64"/>
    <p:sldId id="340" r:id="rId65"/>
    <p:sldId id="341" r:id="rId66"/>
    <p:sldId id="329" r:id="rId67"/>
    <p:sldId id="330" r:id="rId68"/>
    <p:sldId id="331" r:id="rId69"/>
    <p:sldId id="333" r:id="rId70"/>
    <p:sldId id="342" r:id="rId71"/>
    <p:sldId id="343" r:id="rId72"/>
    <p:sldId id="344" r:id="rId73"/>
    <p:sldId id="358" r:id="rId74"/>
    <p:sldId id="359" r:id="rId75"/>
    <p:sldId id="360" r:id="rId76"/>
    <p:sldId id="345" r:id="rId77"/>
    <p:sldId id="347" r:id="rId78"/>
    <p:sldId id="348" r:id="rId79"/>
    <p:sldId id="349" r:id="rId80"/>
    <p:sldId id="350" r:id="rId81"/>
    <p:sldId id="352" r:id="rId82"/>
    <p:sldId id="353" r:id="rId83"/>
    <p:sldId id="361" r:id="rId84"/>
    <p:sldId id="355" r:id="rId8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09" autoAdjust="0"/>
  </p:normalViewPr>
  <p:slideViewPr>
    <p:cSldViewPr>
      <p:cViewPr>
        <p:scale>
          <a:sx n="66" d="100"/>
          <a:sy n="66" d="100"/>
        </p:scale>
        <p:origin x="-1506" y="-168"/>
      </p:cViewPr>
      <p:guideLst>
        <p:guide orient="horz" pos="2160"/>
        <p:guide pos="2880"/>
      </p:guideLst>
    </p:cSldViewPr>
  </p:slideViewPr>
  <p:outlineViewPr>
    <p:cViewPr>
      <p:scale>
        <a:sx n="33" d="100"/>
        <a:sy n="33" d="100"/>
      </p:scale>
      <p:origin x="48" y="11196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BA2074A-6612-41A0-B171-DAA700AD011E}" type="datetimeFigureOut">
              <a:rPr lang="en-US" smtClean="0"/>
              <a:pPr/>
              <a:t>8/26/2021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85D8016-1E2E-4389-98DD-6E80CC0F4AE7}"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40603E-8333-457F-8DBE-7D53E7BAD773}" type="datetimeFigureOut">
              <a:rPr lang="en-US" smtClean="0"/>
              <a:pPr/>
              <a:t>8/26/2021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BFAA87-1E5A-4D6E-94FA-C6A1F7CE5FD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1BFAA87-1E5A-4D6E-94FA-C6A1F7CE5FD7}"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1BFAA87-1E5A-4D6E-94FA-C6A1F7CE5FD7}" type="slidenum">
              <a:rPr lang="en-US" smtClean="0"/>
              <a:pPr/>
              <a:t>65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0B7611-EEE0-41A6-A9C3-56F0B163D54D}" type="datetime1">
              <a:rPr lang="en-US" smtClean="0"/>
              <a:pPr/>
              <a:t>8/26/2021</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2109B7-25C0-4435-9FF8-809011EF8082}" type="datetime1">
              <a:rPr lang="en-US" smtClean="0"/>
              <a:pPr/>
              <a:t>8/26/2021</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7F1F28-C7AA-4F63-A28C-9F47E5D2F276}" type="datetime1">
              <a:rPr lang="en-US" smtClean="0"/>
              <a:pPr/>
              <a:t>8/26/2021</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853460-0354-4FF5-B2F0-49FEE5A164EF}" type="datetime1">
              <a:rPr lang="en-US" smtClean="0"/>
              <a:pPr/>
              <a:t>8/26/2021</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DE98A1-043B-4CAA-A825-EC6DFEB42836}" type="datetime1">
              <a:rPr lang="en-US" smtClean="0"/>
              <a:pPr/>
              <a:t>8/26/2021</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9C42BF3-D589-4DFF-ADE4-2187C9CBAF5B}" type="datetime1">
              <a:rPr lang="en-US" smtClean="0"/>
              <a:pPr/>
              <a:t>8/26/2021</a:t>
            </a:fld>
            <a:endParaRPr lang="en-US"/>
          </a:p>
        </p:txBody>
      </p:sp>
      <p:sp>
        <p:nvSpPr>
          <p:cNvPr id="6" name="Footer Placeholder 5"/>
          <p:cNvSpPr>
            <a:spLocks noGrp="1"/>
          </p:cNvSpPr>
          <p:nvPr>
            <p:ph type="ftr" sz="quarter" idx="11"/>
          </p:nvPr>
        </p:nvSpPr>
        <p:spPr/>
        <p:txBody>
          <a:bodyPr/>
          <a:lstStyle/>
          <a:p>
            <a:r>
              <a:rPr lang="en-US" smtClean="0"/>
              <a:t>Infectious Diseases</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4A8DC59-CDA8-4736-BC1F-CABA7A5AE98C}" type="datetime1">
              <a:rPr lang="en-US" smtClean="0"/>
              <a:pPr/>
              <a:t>8/26/2021</a:t>
            </a:fld>
            <a:endParaRPr lang="en-US"/>
          </a:p>
        </p:txBody>
      </p:sp>
      <p:sp>
        <p:nvSpPr>
          <p:cNvPr id="8" name="Footer Placeholder 7"/>
          <p:cNvSpPr>
            <a:spLocks noGrp="1"/>
          </p:cNvSpPr>
          <p:nvPr>
            <p:ph type="ftr" sz="quarter" idx="11"/>
          </p:nvPr>
        </p:nvSpPr>
        <p:spPr/>
        <p:txBody>
          <a:bodyPr/>
          <a:lstStyle/>
          <a:p>
            <a:r>
              <a:rPr lang="en-US" smtClean="0"/>
              <a:t>Infectious Diseases</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A09BCF-56FC-4B61-B8BD-BCBFADEC5232}" type="datetime1">
              <a:rPr lang="en-US" smtClean="0"/>
              <a:pPr/>
              <a:t>8/26/2021</a:t>
            </a:fld>
            <a:endParaRPr lang="en-US"/>
          </a:p>
        </p:txBody>
      </p:sp>
      <p:sp>
        <p:nvSpPr>
          <p:cNvPr id="4" name="Footer Placeholder 3"/>
          <p:cNvSpPr>
            <a:spLocks noGrp="1"/>
          </p:cNvSpPr>
          <p:nvPr>
            <p:ph type="ftr" sz="quarter" idx="11"/>
          </p:nvPr>
        </p:nvSpPr>
        <p:spPr/>
        <p:txBody>
          <a:bodyPr/>
          <a:lstStyle/>
          <a:p>
            <a:r>
              <a:rPr lang="en-US" smtClean="0"/>
              <a:t>Infectious Diseases</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E59301-F612-48CE-8ACA-518FF1961F80}" type="datetime1">
              <a:rPr lang="en-US" smtClean="0"/>
              <a:pPr/>
              <a:t>8/26/2021</a:t>
            </a:fld>
            <a:endParaRPr lang="en-US"/>
          </a:p>
        </p:txBody>
      </p:sp>
      <p:sp>
        <p:nvSpPr>
          <p:cNvPr id="3" name="Footer Placeholder 2"/>
          <p:cNvSpPr>
            <a:spLocks noGrp="1"/>
          </p:cNvSpPr>
          <p:nvPr>
            <p:ph type="ftr" sz="quarter" idx="11"/>
          </p:nvPr>
        </p:nvSpPr>
        <p:spPr/>
        <p:txBody>
          <a:bodyPr/>
          <a:lstStyle/>
          <a:p>
            <a:r>
              <a:rPr lang="en-US" smtClean="0"/>
              <a:t>Infectious Diseases</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9267C5-ABD1-4BD4-89D0-322533CE9928}" type="datetime1">
              <a:rPr lang="en-US" smtClean="0"/>
              <a:pPr/>
              <a:t>8/26/2021</a:t>
            </a:fld>
            <a:endParaRPr lang="en-US"/>
          </a:p>
        </p:txBody>
      </p:sp>
      <p:sp>
        <p:nvSpPr>
          <p:cNvPr id="6" name="Footer Placeholder 5"/>
          <p:cNvSpPr>
            <a:spLocks noGrp="1"/>
          </p:cNvSpPr>
          <p:nvPr>
            <p:ph type="ftr" sz="quarter" idx="11"/>
          </p:nvPr>
        </p:nvSpPr>
        <p:spPr/>
        <p:txBody>
          <a:bodyPr/>
          <a:lstStyle/>
          <a:p>
            <a:r>
              <a:rPr lang="en-US" smtClean="0"/>
              <a:t>Infectious Diseases</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9CAC39-71C5-4B73-BBBC-5902BF18B5C8}" type="datetime1">
              <a:rPr lang="en-US" smtClean="0"/>
              <a:pPr/>
              <a:t>8/26/2021</a:t>
            </a:fld>
            <a:endParaRPr lang="en-US"/>
          </a:p>
        </p:txBody>
      </p:sp>
      <p:sp>
        <p:nvSpPr>
          <p:cNvPr id="6" name="Footer Placeholder 5"/>
          <p:cNvSpPr>
            <a:spLocks noGrp="1"/>
          </p:cNvSpPr>
          <p:nvPr>
            <p:ph type="ftr" sz="quarter" idx="11"/>
          </p:nvPr>
        </p:nvSpPr>
        <p:spPr/>
        <p:txBody>
          <a:bodyPr/>
          <a:lstStyle/>
          <a:p>
            <a:r>
              <a:rPr lang="en-US" smtClean="0"/>
              <a:t>Infectious Diseases</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EAA249-DB63-4EF1-9E6D-E63EBA4EAEA9}" type="datetime1">
              <a:rPr lang="en-US" smtClean="0"/>
              <a:pPr/>
              <a:t>8/26/2021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Infectious Diseases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1"/>
            <a:ext cx="7772400" cy="2609850"/>
          </a:xfrm>
        </p:spPr>
        <p:txBody>
          <a:bodyPr>
            <a:normAutofit/>
          </a:bodyPr>
          <a:lstStyle/>
          <a:p>
            <a:r>
              <a:rPr lang="en-US" sz="7200" b="1" dirty="0" smtClean="0">
                <a:latin typeface="Aharoni" pitchFamily="2" charset="-79"/>
                <a:cs typeface="Aharoni" pitchFamily="2" charset="-79"/>
              </a:rPr>
              <a:t>INFECTIOUS DISEASES</a:t>
            </a:r>
            <a:endParaRPr lang="en-US" sz="7200" b="1" dirty="0">
              <a:latin typeface="Aharoni" pitchFamily="2" charset="-79"/>
              <a:cs typeface="Aharoni" pitchFamily="2" charset="-79"/>
            </a:endParaRPr>
          </a:p>
        </p:txBody>
      </p:sp>
      <p:sp>
        <p:nvSpPr>
          <p:cNvPr id="4" name="Subtitle 3"/>
          <p:cNvSpPr>
            <a:spLocks noGrp="1"/>
          </p:cNvSpPr>
          <p:nvPr>
            <p:ph type="subTitle" idx="1"/>
          </p:nvPr>
        </p:nvSpPr>
        <p:spPr/>
        <p:txBody>
          <a:bodyPr>
            <a:noAutofit/>
          </a:bodyPr>
          <a:lstStyle/>
          <a:p>
            <a:pPr algn="l"/>
            <a:r>
              <a:rPr lang="en-US" sz="2400" dirty="0" smtClean="0"/>
              <a:t>Second Year </a:t>
            </a:r>
            <a:r>
              <a:rPr lang="en-US" sz="2400" dirty="0" err="1" smtClean="0"/>
              <a:t>Pharm</a:t>
            </a:r>
            <a:r>
              <a:rPr lang="en-US" sz="2400" dirty="0" smtClean="0"/>
              <a:t> D.</a:t>
            </a:r>
          </a:p>
          <a:p>
            <a:pPr algn="l"/>
            <a:r>
              <a:rPr lang="en-US" sz="2400" dirty="0" smtClean="0"/>
              <a:t>Sunil </a:t>
            </a:r>
            <a:r>
              <a:rPr lang="en-US" sz="2400" dirty="0" err="1" smtClean="0"/>
              <a:t>Kardani</a:t>
            </a:r>
            <a:r>
              <a:rPr lang="en-US" sz="2400" dirty="0" smtClean="0"/>
              <a:t> </a:t>
            </a:r>
          </a:p>
          <a:p>
            <a:pPr algn="l"/>
            <a:r>
              <a:rPr lang="en-US" sz="2400" dirty="0" smtClean="0"/>
              <a:t>Department of Pharmacy</a:t>
            </a:r>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Typhoid</a:t>
            </a:r>
            <a:endParaRPr lang="en-US" dirty="0"/>
          </a:p>
        </p:txBody>
      </p:sp>
      <p:sp>
        <p:nvSpPr>
          <p:cNvPr id="3" name="Content Placeholder 2"/>
          <p:cNvSpPr>
            <a:spLocks noGrp="1"/>
          </p:cNvSpPr>
          <p:nvPr>
            <p:ph idx="1"/>
          </p:nvPr>
        </p:nvSpPr>
        <p:spPr>
          <a:xfrm>
            <a:off x="457200" y="1600200"/>
            <a:ext cx="8229600" cy="4876800"/>
          </a:xfrm>
        </p:spPr>
        <p:txBody>
          <a:bodyPr>
            <a:normAutofit lnSpcReduction="10000"/>
          </a:bodyPr>
          <a:lstStyle/>
          <a:p>
            <a:pPr>
              <a:buNone/>
            </a:pPr>
            <a:r>
              <a:rPr lang="en-US" sz="2000" b="1" dirty="0" smtClean="0"/>
              <a:t>Organ affected:    </a:t>
            </a:r>
            <a:r>
              <a:rPr lang="en-US" sz="2000" dirty="0" smtClean="0"/>
              <a:t> Intestine </a:t>
            </a:r>
          </a:p>
          <a:p>
            <a:pPr algn="just">
              <a:spcBef>
                <a:spcPts val="1200"/>
              </a:spcBef>
              <a:buNone/>
            </a:pPr>
            <a:r>
              <a:rPr lang="en-US" sz="2000" b="1" dirty="0" smtClean="0"/>
              <a:t>Symptoms:   </a:t>
            </a:r>
          </a:p>
          <a:p>
            <a:pPr indent="-222250" algn="just">
              <a:spcBef>
                <a:spcPts val="1200"/>
              </a:spcBef>
            </a:pPr>
            <a:r>
              <a:rPr lang="en-US" sz="2000" dirty="0" smtClean="0"/>
              <a:t>Rose spot on chest</a:t>
            </a:r>
          </a:p>
          <a:p>
            <a:pPr indent="-222250" algn="just">
              <a:spcBef>
                <a:spcPts val="0"/>
              </a:spcBef>
            </a:pPr>
            <a:r>
              <a:rPr lang="en-US" sz="2000" dirty="0" smtClean="0"/>
              <a:t>Continued fever</a:t>
            </a:r>
          </a:p>
          <a:p>
            <a:pPr indent="-222250" algn="just">
              <a:spcBef>
                <a:spcPts val="0"/>
              </a:spcBef>
            </a:pPr>
            <a:r>
              <a:rPr lang="en-US" sz="2000" dirty="0" smtClean="0"/>
              <a:t>Intestinal ulcer</a:t>
            </a:r>
          </a:p>
          <a:p>
            <a:pPr indent="-222250" algn="just">
              <a:spcBef>
                <a:spcPts val="0"/>
              </a:spcBef>
            </a:pPr>
            <a:r>
              <a:rPr lang="en-US" sz="2000" dirty="0" smtClean="0"/>
              <a:t>Inflammation of intestine</a:t>
            </a:r>
          </a:p>
          <a:p>
            <a:pPr indent="-222250" algn="just">
              <a:spcBef>
                <a:spcPts val="0"/>
              </a:spcBef>
            </a:pPr>
            <a:r>
              <a:rPr lang="en-US" sz="2000" dirty="0" smtClean="0"/>
              <a:t>Spleen enlargement</a:t>
            </a:r>
          </a:p>
          <a:p>
            <a:pPr algn="just">
              <a:spcBef>
                <a:spcPts val="1200"/>
              </a:spcBef>
              <a:buNone/>
            </a:pPr>
            <a:r>
              <a:rPr lang="en-US" sz="2000" b="1" dirty="0" smtClean="0"/>
              <a:t>Risk factor:  </a:t>
            </a:r>
          </a:p>
          <a:p>
            <a:pPr indent="-222250" algn="just">
              <a:spcBef>
                <a:spcPts val="1200"/>
              </a:spcBef>
            </a:pPr>
            <a:r>
              <a:rPr lang="en-US" sz="2000" dirty="0" smtClean="0"/>
              <a:t>Unhygienic environment</a:t>
            </a:r>
          </a:p>
          <a:p>
            <a:pPr indent="-222250" algn="just">
              <a:spcBef>
                <a:spcPts val="1200"/>
              </a:spcBef>
            </a:pPr>
            <a:r>
              <a:rPr lang="en-US" sz="2000" dirty="0" smtClean="0"/>
              <a:t>Consumption of the food contaminated by feces and urine of the infected persons</a:t>
            </a:r>
          </a:p>
          <a:p>
            <a:pPr indent="-222250" algn="just">
              <a:spcBef>
                <a:spcPts val="1200"/>
              </a:spcBef>
            </a:pPr>
            <a:r>
              <a:rPr lang="en-US" sz="2000" dirty="0" smtClean="0"/>
              <a:t>Maintaining and following the hygiene condition is prime requirement for the prevention of disease  </a:t>
            </a:r>
          </a:p>
          <a:p>
            <a:pPr algn="just"/>
            <a:endParaRPr lang="en-US" sz="20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Typhoid</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pPr algn="just">
              <a:spcBef>
                <a:spcPts val="1200"/>
              </a:spcBef>
              <a:buNone/>
            </a:pPr>
            <a:r>
              <a:rPr lang="en-US" sz="2000" b="1" dirty="0" smtClean="0"/>
              <a:t>Causative agent:  </a:t>
            </a:r>
          </a:p>
          <a:p>
            <a:pPr indent="-222250" algn="just">
              <a:spcBef>
                <a:spcPts val="1200"/>
              </a:spcBef>
            </a:pPr>
            <a:r>
              <a:rPr lang="en-US" sz="2000" i="1" dirty="0" smtClean="0"/>
              <a:t>Salmonella </a:t>
            </a:r>
            <a:r>
              <a:rPr lang="en-US" sz="2000" i="1" dirty="0" err="1" smtClean="0"/>
              <a:t>typhi</a:t>
            </a:r>
            <a:r>
              <a:rPr lang="en-US" sz="2000" i="1" dirty="0" smtClean="0"/>
              <a:t> </a:t>
            </a:r>
            <a:r>
              <a:rPr lang="en-US" sz="2000" dirty="0" smtClean="0"/>
              <a:t>and</a:t>
            </a:r>
            <a:r>
              <a:rPr lang="en-US" sz="2000" i="1" dirty="0" smtClean="0"/>
              <a:t> Salmonella </a:t>
            </a:r>
            <a:r>
              <a:rPr lang="en-US" sz="2000" i="1" dirty="0" err="1" smtClean="0"/>
              <a:t>paratyphi</a:t>
            </a:r>
            <a:r>
              <a:rPr lang="en-US" sz="2000" i="1" dirty="0" smtClean="0"/>
              <a:t>, </a:t>
            </a:r>
            <a:r>
              <a:rPr lang="en-US" sz="2000" dirty="0" smtClean="0"/>
              <a:t>Facultative anaerobic gram-negative rod shape bacteria </a:t>
            </a:r>
            <a:endParaRPr lang="en-US" sz="2000" i="1" dirty="0" smtClean="0"/>
          </a:p>
          <a:p>
            <a:pPr algn="just"/>
            <a:r>
              <a:rPr lang="en-US" sz="2000" dirty="0" smtClean="0"/>
              <a:t>Over 2000 serovars of the salmonella exist, all of which are pathogenic for human and often for animals. These serovers can cause mainly three type of diseases i.e. typhoid, gastroentitis and septicemia, out of which typhoid occurs only in human and is caused by </a:t>
            </a:r>
            <a:r>
              <a:rPr lang="en-US" sz="2000" i="1" dirty="0" smtClean="0"/>
              <a:t>S. </a:t>
            </a:r>
            <a:r>
              <a:rPr lang="en-US" sz="2000" i="1" dirty="0" err="1" smtClean="0"/>
              <a:t>typhi</a:t>
            </a:r>
            <a:r>
              <a:rPr lang="en-US" sz="2000" i="1" dirty="0" smtClean="0"/>
              <a:t> </a:t>
            </a:r>
            <a:r>
              <a:rPr lang="en-US" sz="2000" dirty="0" smtClean="0"/>
              <a:t>and </a:t>
            </a:r>
            <a:r>
              <a:rPr lang="en-US" sz="2000" i="1" dirty="0" smtClean="0"/>
              <a:t>S. </a:t>
            </a:r>
            <a:r>
              <a:rPr lang="en-US" sz="2000" i="1" dirty="0" err="1" smtClean="0"/>
              <a:t>paratypi</a:t>
            </a:r>
            <a:r>
              <a:rPr lang="en-US" sz="2000" i="1" dirty="0" smtClean="0"/>
              <a:t> </a:t>
            </a:r>
            <a:r>
              <a:rPr lang="en-US" sz="2000" dirty="0" smtClean="0"/>
              <a:t>serovar.</a:t>
            </a:r>
          </a:p>
          <a:p>
            <a:pPr algn="just"/>
            <a:r>
              <a:rPr lang="en-US" sz="2000" i="1" dirty="0" smtClean="0"/>
              <a:t>Salmonella </a:t>
            </a:r>
            <a:r>
              <a:rPr lang="en-US" sz="2000" dirty="0" smtClean="0"/>
              <a:t>bacteria are characterized by different combination of O-antigens and H-antigen. O-antigen is heat-stable outer membrane lipopolysaccharide, while H-antigen is heat-labile flagellar protein antigen.</a:t>
            </a:r>
          </a:p>
          <a:p>
            <a:pPr algn="just"/>
            <a:r>
              <a:rPr lang="en-US" sz="2000" dirty="0" smtClean="0"/>
              <a:t>O-antigens are designated with numbers, i.e. 1 to 67, while H-antigen exhibits in two category, phase-I and phase-II. Phase-I H-antigen is designated with letters, a to z, and phase-II H-antigens are designated with numbers</a:t>
            </a: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Typhoid</a:t>
            </a:r>
            <a:endParaRPr lang="en-US" dirty="0"/>
          </a:p>
        </p:txBody>
      </p:sp>
      <p:sp>
        <p:nvSpPr>
          <p:cNvPr id="3" name="Content Placeholder 2"/>
          <p:cNvSpPr>
            <a:spLocks noGrp="1"/>
          </p:cNvSpPr>
          <p:nvPr>
            <p:ph idx="1"/>
          </p:nvPr>
        </p:nvSpPr>
        <p:spPr/>
        <p:txBody>
          <a:bodyPr>
            <a:normAutofit/>
          </a:bodyPr>
          <a:lstStyle/>
          <a:p>
            <a:pPr algn="just">
              <a:buNone/>
            </a:pPr>
            <a:r>
              <a:rPr lang="en-US" sz="2000" b="1" dirty="0" smtClean="0"/>
              <a:t>Pathogenesis: </a:t>
            </a:r>
          </a:p>
          <a:p>
            <a:pPr indent="-222250" algn="just"/>
            <a:r>
              <a:rPr lang="en-US" sz="2000" dirty="0" smtClean="0"/>
              <a:t>Disease begins when bacteria reaches the small intestine, where they attach with the epithelium of the intestinal wall, penetrate this layer, multiply, and eventually reach to the blood stream.</a:t>
            </a:r>
          </a:p>
          <a:p>
            <a:pPr indent="-222250" algn="just"/>
            <a:r>
              <a:rPr lang="en-US" sz="2000" dirty="0" smtClean="0"/>
              <a:t>In blood, complement </a:t>
            </a:r>
            <a:r>
              <a:rPr lang="en-US" sz="2000" dirty="0" err="1" smtClean="0"/>
              <a:t>lyse</a:t>
            </a:r>
            <a:r>
              <a:rPr lang="en-US" sz="2000" dirty="0" smtClean="0"/>
              <a:t> the bacteria, which liberate the endotoxins responsible for the generalized symptom of the disease i.e. fever</a:t>
            </a:r>
          </a:p>
          <a:p>
            <a:pPr indent="-222250" algn="just"/>
            <a:r>
              <a:rPr lang="en-US" sz="2000" dirty="0" smtClean="0"/>
              <a:t>Bacteria also undergoes multiplication in the macrophages within blood. Some the bacterial cells pass from liver to gall bladder and bile ducts and are secreted in intestine where they establish secondary infection and may cause diarrhea</a:t>
            </a:r>
          </a:p>
          <a:p>
            <a:pPr algn="just"/>
            <a:endParaRPr lang="en-US" sz="20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Typhoid</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pPr algn="just">
              <a:buNone/>
            </a:pPr>
            <a:r>
              <a:rPr lang="en-US" sz="2000" b="1" dirty="0" smtClean="0"/>
              <a:t>Diagnosis: </a:t>
            </a:r>
          </a:p>
          <a:p>
            <a:pPr marL="223838" indent="1588" algn="just">
              <a:spcBef>
                <a:spcPts val="1200"/>
              </a:spcBef>
              <a:buNone/>
            </a:pPr>
            <a:r>
              <a:rPr lang="en-US" sz="2000" dirty="0" smtClean="0"/>
              <a:t>1)  </a:t>
            </a:r>
            <a:r>
              <a:rPr lang="en-US" sz="2000" u="sng" dirty="0" err="1" smtClean="0"/>
              <a:t>Widal</a:t>
            </a:r>
            <a:r>
              <a:rPr lang="en-US" sz="2000" u="sng" dirty="0" smtClean="0"/>
              <a:t> test:</a:t>
            </a:r>
          </a:p>
          <a:p>
            <a:pPr marL="568325" indent="1588" algn="just">
              <a:buNone/>
            </a:pPr>
            <a:r>
              <a:rPr lang="en-US" sz="2000" dirty="0" smtClean="0">
                <a:sym typeface="Wingdings" pitchFamily="2" charset="2"/>
              </a:rPr>
              <a:t>It is an agglutination reaction in which typhoid bacilli is mixed with patient’s serum which contains the antibody against typhoid bacilli, and hence will give the agglutination, indicating a positive test</a:t>
            </a:r>
          </a:p>
          <a:p>
            <a:pPr marL="568325" indent="1588" algn="just">
              <a:buNone/>
            </a:pPr>
            <a:endParaRPr lang="en-US" sz="2000" dirty="0" smtClean="0">
              <a:sym typeface="Wingdings" pitchFamily="2" charset="2"/>
            </a:endParaRPr>
          </a:p>
          <a:p>
            <a:pPr marL="568325" algn="just">
              <a:buNone/>
            </a:pPr>
            <a:r>
              <a:rPr lang="en-US" sz="2000" dirty="0" smtClean="0">
                <a:sym typeface="Wingdings" pitchFamily="2" charset="2"/>
              </a:rPr>
              <a:t>2)  Isolation and identification of organism from the blood sample after 1 to 2 weeks and from the stools samples after 2-3 weeks</a:t>
            </a:r>
          </a:p>
          <a:p>
            <a:pPr marL="568325" indent="1588" algn="just">
              <a:buNone/>
            </a:pPr>
            <a:endParaRPr lang="en-US" sz="2000" dirty="0" smtClean="0">
              <a:sym typeface="Wingdings" pitchFamily="2" charset="2"/>
            </a:endParaRPr>
          </a:p>
          <a:p>
            <a:pPr marL="508000" indent="1588" algn="just">
              <a:buNone/>
            </a:pP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Typhoid</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pPr algn="just">
              <a:buNone/>
            </a:pPr>
            <a:r>
              <a:rPr lang="en-US" sz="2000" b="1" dirty="0" smtClean="0"/>
              <a:t>Prevention: </a:t>
            </a:r>
          </a:p>
          <a:p>
            <a:pPr marL="523875" indent="-169863" algn="just"/>
            <a:r>
              <a:rPr lang="en-US" sz="2000" dirty="0" smtClean="0"/>
              <a:t>Live, oral Ty21a vaccine and the injectable Typhoid polysaccharide vaccine are the newly licensed typhoid vaccine. </a:t>
            </a:r>
          </a:p>
          <a:p>
            <a:pPr marL="523875" indent="-169863" algn="just"/>
            <a:r>
              <a:rPr lang="en-US" sz="2000" dirty="0" smtClean="0"/>
              <a:t>It is recommended for travellers to areas where typhoid is endemic. </a:t>
            </a:r>
          </a:p>
          <a:p>
            <a:pPr marL="523875" indent="-169863" algn="just"/>
            <a:r>
              <a:rPr lang="en-US" sz="2000" dirty="0" smtClean="0"/>
              <a:t>Boosters are recommended every five years for the oral vaccine and every two years for the injectable form. </a:t>
            </a:r>
          </a:p>
          <a:p>
            <a:pPr marL="523875" indent="-169863" algn="just"/>
            <a:r>
              <a:rPr lang="en-US" sz="2000" dirty="0" smtClean="0"/>
              <a:t>There exists an older, killed-whole-cell TAB vaccine that is still used in countries where the newer preparations are not available, but this vaccine is no longer recommended for use because it has a higher rate of side effects (mainly pain and inflammation at the site of the injection). </a:t>
            </a:r>
          </a:p>
          <a:p>
            <a:pPr marL="568325" indent="1588" algn="just">
              <a:buNone/>
            </a:pPr>
            <a:endParaRPr lang="en-US" sz="2000" dirty="0" smtClean="0">
              <a:sym typeface="Wingdings" pitchFamily="2" charset="2"/>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Typhoid</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pPr marL="0" indent="1588" algn="just">
              <a:buNone/>
            </a:pPr>
            <a:r>
              <a:rPr lang="en-US" sz="2000" b="1" dirty="0" smtClean="0"/>
              <a:t>Treatment:</a:t>
            </a:r>
          </a:p>
          <a:p>
            <a:pPr marL="534988" indent="-180975" algn="just"/>
            <a:r>
              <a:rPr lang="en-US" sz="2000" dirty="0" smtClean="0"/>
              <a:t>Ampicillin, chloramphenicol, trimethoprim-sulfamethoxazole, amoxicillin and ciprofloxacin, is commonly used to treat typhoid.</a:t>
            </a:r>
          </a:p>
          <a:p>
            <a:pPr marL="534988" indent="-180975" algn="just"/>
            <a:r>
              <a:rPr lang="en-US" sz="2000" dirty="0" smtClean="0"/>
              <a:t>In case of resistance to above mentioned antibiotics, third generation cephalosporins is used i.e. ceftriaxone, cefotaxime or </a:t>
            </a:r>
            <a:r>
              <a:rPr lang="en-US" sz="2000" dirty="0" err="1" smtClean="0"/>
              <a:t>cefixime</a:t>
            </a: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5400" dirty="0" smtClean="0"/>
              <a:t>Cholera</a:t>
            </a:r>
            <a:endParaRPr lang="en-US" sz="5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Cholera</a:t>
            </a:r>
            <a:endParaRPr lang="en-US" dirty="0"/>
          </a:p>
        </p:txBody>
      </p:sp>
      <p:sp>
        <p:nvSpPr>
          <p:cNvPr id="3" name="Content Placeholder 2"/>
          <p:cNvSpPr>
            <a:spLocks noGrp="1"/>
          </p:cNvSpPr>
          <p:nvPr>
            <p:ph idx="1"/>
          </p:nvPr>
        </p:nvSpPr>
        <p:spPr>
          <a:xfrm>
            <a:off x="457200" y="1447800"/>
            <a:ext cx="8229600" cy="5257800"/>
          </a:xfrm>
        </p:spPr>
        <p:txBody>
          <a:bodyPr>
            <a:normAutofit/>
          </a:bodyPr>
          <a:lstStyle/>
          <a:p>
            <a:pPr marL="225425" indent="-225425" algn="just">
              <a:lnSpc>
                <a:spcPct val="150000"/>
              </a:lnSpc>
            </a:pPr>
            <a:r>
              <a:rPr lang="en-US" sz="2000" dirty="0" smtClean="0"/>
              <a:t>Cholera is disease of antiquity and has been the cause of suffering and death. </a:t>
            </a:r>
          </a:p>
          <a:p>
            <a:pPr marL="225425" indent="-225425" algn="just">
              <a:lnSpc>
                <a:spcPct val="150000"/>
              </a:lnSpc>
            </a:pPr>
            <a:r>
              <a:rPr lang="en-US" sz="2000" dirty="0" smtClean="0"/>
              <a:t>In history, cholera has cause a series of six great pandemic between 1817 to 1923. </a:t>
            </a:r>
          </a:p>
          <a:p>
            <a:pPr marL="225425" indent="-225425" algn="just">
              <a:lnSpc>
                <a:spcPct val="150000"/>
              </a:lnSpc>
            </a:pPr>
            <a:r>
              <a:rPr lang="en-US" sz="2000" dirty="0" smtClean="0"/>
              <a:t>since then, in twentieth century cholera is almost eradicated mainly because of the improved sanitation and hygiene living </a:t>
            </a:r>
          </a:p>
          <a:p>
            <a:pPr algn="just"/>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Cholera</a:t>
            </a:r>
            <a:endParaRPr lang="en-US" dirty="0"/>
          </a:p>
        </p:txBody>
      </p:sp>
      <p:sp>
        <p:nvSpPr>
          <p:cNvPr id="3" name="Content Placeholder 2"/>
          <p:cNvSpPr>
            <a:spLocks noGrp="1"/>
          </p:cNvSpPr>
          <p:nvPr>
            <p:ph idx="1"/>
          </p:nvPr>
        </p:nvSpPr>
        <p:spPr>
          <a:xfrm>
            <a:off x="457200" y="1447800"/>
            <a:ext cx="8229600" cy="5257800"/>
          </a:xfrm>
        </p:spPr>
        <p:txBody>
          <a:bodyPr>
            <a:normAutofit/>
          </a:bodyPr>
          <a:lstStyle/>
          <a:p>
            <a:pPr>
              <a:buNone/>
            </a:pPr>
            <a:r>
              <a:rPr lang="en-US" sz="2000" b="1" dirty="0" smtClean="0"/>
              <a:t>Organ affected:    </a:t>
            </a:r>
            <a:r>
              <a:rPr lang="en-US" sz="2000" dirty="0" smtClean="0"/>
              <a:t> systemic circulation</a:t>
            </a:r>
          </a:p>
          <a:p>
            <a:pPr algn="just">
              <a:spcBef>
                <a:spcPts val="1200"/>
              </a:spcBef>
              <a:buNone/>
            </a:pPr>
            <a:r>
              <a:rPr lang="en-US" sz="2000" b="1" dirty="0" smtClean="0"/>
              <a:t>Symptoms:   </a:t>
            </a:r>
          </a:p>
          <a:p>
            <a:pPr indent="-222250" algn="just">
              <a:spcBef>
                <a:spcPts val="1200"/>
              </a:spcBef>
            </a:pPr>
            <a:r>
              <a:rPr lang="en-US" sz="2000" dirty="0" smtClean="0"/>
              <a:t>Vomiting </a:t>
            </a:r>
          </a:p>
          <a:p>
            <a:pPr indent="-222250" algn="just">
              <a:spcBef>
                <a:spcPts val="0"/>
              </a:spcBef>
            </a:pPr>
            <a:r>
              <a:rPr lang="en-US" sz="2000" dirty="0" smtClean="0"/>
              <a:t>Profuse diarrhea leading to severe dehydration</a:t>
            </a:r>
          </a:p>
          <a:p>
            <a:pPr indent="-222250" algn="just">
              <a:spcBef>
                <a:spcPts val="0"/>
              </a:spcBef>
            </a:pPr>
            <a:r>
              <a:rPr lang="en-US" sz="2000" dirty="0" smtClean="0"/>
              <a:t>Loss of mineral</a:t>
            </a:r>
          </a:p>
          <a:p>
            <a:pPr indent="-222250" algn="just">
              <a:spcBef>
                <a:spcPts val="0"/>
              </a:spcBef>
            </a:pPr>
            <a:r>
              <a:rPr lang="en-US" sz="2000" dirty="0" smtClean="0"/>
              <a:t>Acidosis</a:t>
            </a:r>
          </a:p>
          <a:p>
            <a:pPr indent="-222250" algn="just">
              <a:spcBef>
                <a:spcPts val="0"/>
              </a:spcBef>
            </a:pPr>
            <a:r>
              <a:rPr lang="en-US" sz="2000" dirty="0" smtClean="0"/>
              <a:t>Hypovolemia and increased hemoconcentration</a:t>
            </a:r>
          </a:p>
          <a:p>
            <a:pPr algn="just">
              <a:spcBef>
                <a:spcPts val="1200"/>
              </a:spcBef>
              <a:buNone/>
            </a:pPr>
            <a:r>
              <a:rPr lang="en-US" sz="2000" b="1" dirty="0" smtClean="0"/>
              <a:t>Risk factor:  </a:t>
            </a:r>
          </a:p>
          <a:p>
            <a:pPr indent="-222250" algn="just">
              <a:spcBef>
                <a:spcPts val="1200"/>
              </a:spcBef>
            </a:pPr>
            <a:r>
              <a:rPr lang="en-US" sz="2000" dirty="0" smtClean="0"/>
              <a:t>Consumption of the food and water contaminated by patient excreta</a:t>
            </a:r>
          </a:p>
          <a:p>
            <a:pPr indent="-222250" algn="just">
              <a:spcBef>
                <a:spcPts val="1200"/>
              </a:spcBef>
            </a:pPr>
            <a:r>
              <a:rPr lang="en-US" sz="2000" dirty="0" smtClean="0"/>
              <a:t>Improved sanitization and hygiene condition is prime requirement for the prevention of disease  </a:t>
            </a:r>
          </a:p>
          <a:p>
            <a:pPr algn="just"/>
            <a:endParaRPr lang="en-US" sz="20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Cholera</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pPr algn="just">
              <a:spcBef>
                <a:spcPts val="1200"/>
              </a:spcBef>
              <a:buNone/>
            </a:pPr>
            <a:r>
              <a:rPr lang="en-US" sz="2000" b="1" dirty="0" smtClean="0"/>
              <a:t>Causative agent:  </a:t>
            </a:r>
          </a:p>
          <a:p>
            <a:pPr indent="-222250" algn="just">
              <a:spcBef>
                <a:spcPts val="1200"/>
              </a:spcBef>
            </a:pPr>
            <a:r>
              <a:rPr lang="en-US" sz="2000" i="1" dirty="0" err="1" smtClean="0"/>
              <a:t>Vibrio</a:t>
            </a:r>
            <a:r>
              <a:rPr lang="en-US" sz="2000" i="1" dirty="0" smtClean="0"/>
              <a:t> cholera, </a:t>
            </a:r>
            <a:r>
              <a:rPr lang="en-US" sz="2000" dirty="0" smtClean="0"/>
              <a:t>Facultative anaerobic gram-negative rod shape bacteria </a:t>
            </a:r>
            <a:endParaRPr lang="en-US" sz="2000" i="1" dirty="0" smtClean="0"/>
          </a:p>
          <a:p>
            <a:pPr algn="just">
              <a:spcBef>
                <a:spcPts val="1200"/>
              </a:spcBef>
            </a:pPr>
            <a:r>
              <a:rPr lang="en-US" sz="2000" i="1" dirty="0" smtClean="0"/>
              <a:t>V. cholera </a:t>
            </a:r>
            <a:r>
              <a:rPr lang="en-US" sz="2000" dirty="0" smtClean="0"/>
              <a:t>serovers contains the somatic O-antigen. </a:t>
            </a:r>
          </a:p>
          <a:p>
            <a:pPr algn="just">
              <a:spcBef>
                <a:spcPts val="1200"/>
              </a:spcBef>
            </a:pPr>
            <a:r>
              <a:rPr lang="en-US" sz="2000" dirty="0" smtClean="0"/>
              <a:t>The strain that cause epidemic and pandemic cholera belongs to serovar O1. it is further divided into two </a:t>
            </a:r>
            <a:r>
              <a:rPr lang="en-US" sz="2000" dirty="0" err="1" smtClean="0"/>
              <a:t>biovars</a:t>
            </a:r>
            <a:r>
              <a:rPr lang="en-US" sz="2000" dirty="0" smtClean="0"/>
              <a:t>: “el tor”, which hemolytic, and “classical”, which is not hemolytic.</a:t>
            </a:r>
          </a:p>
          <a:p>
            <a:pPr algn="just"/>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5400" dirty="0" smtClean="0"/>
              <a:t>Tuberculosis</a:t>
            </a:r>
            <a:endParaRPr lang="en-US" sz="5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Cholera</a:t>
            </a:r>
            <a:endParaRPr lang="en-US" dirty="0"/>
          </a:p>
        </p:txBody>
      </p:sp>
      <p:sp>
        <p:nvSpPr>
          <p:cNvPr id="3" name="Content Placeholder 2"/>
          <p:cNvSpPr>
            <a:spLocks noGrp="1"/>
          </p:cNvSpPr>
          <p:nvPr>
            <p:ph idx="1"/>
          </p:nvPr>
        </p:nvSpPr>
        <p:spPr/>
        <p:txBody>
          <a:bodyPr>
            <a:normAutofit/>
          </a:bodyPr>
          <a:lstStyle/>
          <a:p>
            <a:pPr algn="just">
              <a:buNone/>
            </a:pPr>
            <a:r>
              <a:rPr lang="en-US" sz="2000" b="1" dirty="0" smtClean="0"/>
              <a:t>Pathogenesis: </a:t>
            </a:r>
          </a:p>
          <a:p>
            <a:pPr indent="-222250" algn="just"/>
            <a:r>
              <a:rPr lang="en-US" sz="2000" i="1" dirty="0" err="1" smtClean="0"/>
              <a:t>Vibrio</a:t>
            </a:r>
            <a:r>
              <a:rPr lang="en-US" sz="2000" i="1" dirty="0" smtClean="0"/>
              <a:t> cholera </a:t>
            </a:r>
            <a:r>
              <a:rPr lang="en-US" sz="2000" dirty="0" smtClean="0"/>
              <a:t>cause the complications through the cholera </a:t>
            </a:r>
            <a:r>
              <a:rPr lang="en-US" sz="2000" dirty="0" err="1" smtClean="0"/>
              <a:t>enterotoxin</a:t>
            </a:r>
            <a:endParaRPr lang="en-US" sz="2000" dirty="0" smtClean="0"/>
          </a:p>
          <a:p>
            <a:pPr indent="-222250" algn="just"/>
            <a:r>
              <a:rPr lang="en-US" sz="2000" dirty="0" smtClean="0"/>
              <a:t>Cholera toxin consists of one A subunit and five B subunit. B subunit is responsible for the attachment of the toxin to the epithelial cells of the small intestine.</a:t>
            </a:r>
          </a:p>
          <a:p>
            <a:pPr indent="-222250" algn="just"/>
            <a:r>
              <a:rPr lang="en-US" sz="2000" dirty="0" smtClean="0"/>
              <a:t>The A subunit then penetrate the cell membrane and is cleaved into the fragment A</a:t>
            </a:r>
            <a:r>
              <a:rPr lang="en-US" sz="2000" baseline="-25000" dirty="0" smtClean="0"/>
              <a:t>1,</a:t>
            </a:r>
            <a:r>
              <a:rPr lang="en-US" sz="2000" dirty="0" smtClean="0"/>
              <a:t> which cause the alteration of the regulatory protein which governs the activity of adenylate cyclase enzyme in the cell.</a:t>
            </a:r>
          </a:p>
          <a:p>
            <a:pPr indent="-222250" algn="just"/>
            <a:r>
              <a:rPr lang="en-US" sz="2000" dirty="0" smtClean="0"/>
              <a:t>This enzyme is </a:t>
            </a:r>
            <a:r>
              <a:rPr lang="en-US" sz="2000" dirty="0" err="1" smtClean="0"/>
              <a:t>catalysing</a:t>
            </a:r>
            <a:r>
              <a:rPr lang="en-US" sz="2000" dirty="0" smtClean="0"/>
              <a:t> the conversion of ATP to </a:t>
            </a:r>
            <a:r>
              <a:rPr lang="en-US" sz="2000" dirty="0" err="1" smtClean="0"/>
              <a:t>cAMP</a:t>
            </a:r>
            <a:r>
              <a:rPr lang="en-US" sz="2000" dirty="0" smtClean="0"/>
              <a:t>.</a:t>
            </a:r>
          </a:p>
          <a:p>
            <a:pPr indent="-222250" algn="just"/>
            <a:r>
              <a:rPr lang="en-US" sz="2000" dirty="0" smtClean="0"/>
              <a:t>now, this altered regulatory protein is permanently “turned on”, which cause the continuous and higher production of </a:t>
            </a:r>
            <a:r>
              <a:rPr lang="en-US" sz="2000" dirty="0" err="1" smtClean="0"/>
              <a:t>cAMP</a:t>
            </a:r>
            <a:r>
              <a:rPr lang="en-US" sz="2000" dirty="0" smtClean="0"/>
              <a:t>.</a:t>
            </a:r>
          </a:p>
          <a:p>
            <a:pPr indent="-222250" algn="just"/>
            <a:r>
              <a:rPr lang="en-US" sz="2000" dirty="0" smtClean="0"/>
              <a:t>Higher level of </a:t>
            </a:r>
            <a:r>
              <a:rPr lang="en-US" sz="2000" dirty="0" err="1" smtClean="0"/>
              <a:t>cAMP</a:t>
            </a:r>
            <a:r>
              <a:rPr lang="en-US" sz="2000" dirty="0" smtClean="0"/>
              <a:t> will cause the loss of the water and electrolyte by intestinal cells into the lumen of the intestine, i.e. severe diarrhea</a:t>
            </a:r>
          </a:p>
          <a:p>
            <a:pPr indent="-222250" algn="just"/>
            <a:endParaRPr lang="en-US"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Cholera</a:t>
            </a:r>
            <a:endParaRPr lang="en-US" dirty="0"/>
          </a:p>
        </p:txBody>
      </p:sp>
      <p:sp>
        <p:nvSpPr>
          <p:cNvPr id="3" name="Content Placeholder 2"/>
          <p:cNvSpPr>
            <a:spLocks noGrp="1"/>
          </p:cNvSpPr>
          <p:nvPr>
            <p:ph idx="1"/>
          </p:nvPr>
        </p:nvSpPr>
        <p:spPr/>
        <p:txBody>
          <a:bodyPr>
            <a:normAutofit/>
          </a:bodyPr>
          <a:lstStyle/>
          <a:p>
            <a:pPr algn="just">
              <a:buNone/>
            </a:pPr>
            <a:r>
              <a:rPr lang="en-US" sz="2000" b="1" dirty="0" smtClean="0"/>
              <a:t>Pathogenesis: </a:t>
            </a:r>
          </a:p>
          <a:p>
            <a:pPr indent="-222250" algn="just"/>
            <a:r>
              <a:rPr lang="en-US" sz="2000" dirty="0" smtClean="0"/>
              <a:t>as a result condition may get severely worsen that, patient may loss 10 to 12 liters of fluid per day by diarrhea, leading to the number of complications like loss of minerals, hypovolemia, increased hemoconcentration, and acidosis which can be fatal.</a:t>
            </a:r>
          </a:p>
          <a:p>
            <a:pPr indent="-222250" algn="just"/>
            <a:endParaRPr lang="en-US"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Cholera</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pPr algn="just">
              <a:buNone/>
            </a:pPr>
            <a:r>
              <a:rPr lang="en-US" sz="2000" b="1" dirty="0" smtClean="0"/>
              <a:t>Diagnosis: </a:t>
            </a:r>
          </a:p>
          <a:p>
            <a:pPr indent="-222250" algn="just"/>
            <a:r>
              <a:rPr lang="en-US" sz="2000" dirty="0" smtClean="0">
                <a:sym typeface="Wingdings" pitchFamily="2" charset="2"/>
              </a:rPr>
              <a:t>Diagnosis of cholera includes the Isolation and identification of organism from the diarrheal samples of the patient</a:t>
            </a:r>
          </a:p>
          <a:p>
            <a:pPr indent="-222250" algn="just"/>
            <a:r>
              <a:rPr lang="en-US" sz="2000" dirty="0" smtClean="0">
                <a:sym typeface="Wingdings" pitchFamily="2" charset="2"/>
              </a:rPr>
              <a:t>Agglutination test can also be performed in which cholera cells are agglutinated by O1 antiserum</a:t>
            </a:r>
            <a:endParaRPr lang="en-US" sz="2000" b="1" dirty="0" smtClean="0"/>
          </a:p>
          <a:p>
            <a:pPr algn="just">
              <a:spcBef>
                <a:spcPts val="1200"/>
              </a:spcBef>
              <a:buNone/>
            </a:pPr>
            <a:r>
              <a:rPr lang="en-US" sz="2000" b="1" dirty="0" smtClean="0"/>
              <a:t>Prevention: </a:t>
            </a:r>
          </a:p>
          <a:p>
            <a:pPr indent="1588" algn="just">
              <a:spcBef>
                <a:spcPts val="1200"/>
              </a:spcBef>
              <a:buNone/>
            </a:pPr>
            <a:r>
              <a:rPr lang="en-US" sz="2000" u="sng" dirty="0" smtClean="0"/>
              <a:t>Cholera vaccine:</a:t>
            </a:r>
          </a:p>
          <a:p>
            <a:pPr marL="568325" indent="1588" algn="just">
              <a:buNone/>
            </a:pPr>
            <a:r>
              <a:rPr lang="en-US" sz="2000" dirty="0" smtClean="0"/>
              <a:t>Cholera vaccine is made up of dead cells of </a:t>
            </a:r>
            <a:r>
              <a:rPr lang="en-US" sz="2000" i="1" dirty="0" err="1" smtClean="0"/>
              <a:t>Vibrio</a:t>
            </a:r>
            <a:r>
              <a:rPr lang="en-US" sz="2000" i="1" dirty="0" smtClean="0"/>
              <a:t> cholera</a:t>
            </a:r>
            <a:r>
              <a:rPr lang="en-US" sz="2000" dirty="0" smtClean="0"/>
              <a:t> . Unfortunately, it provides protection only in 50% of the cases and immunity last only for 3-6 months. </a:t>
            </a:r>
          </a:p>
          <a:p>
            <a:pPr marL="347663" indent="1588" algn="just">
              <a:buNone/>
            </a:pPr>
            <a:r>
              <a:rPr lang="en-US" sz="2000" dirty="0" smtClean="0"/>
              <a:t>So, prevention is mainly dependent on improved sanitation </a:t>
            </a:r>
            <a:endParaRPr lang="en-US" sz="2000" dirty="0" smtClean="0">
              <a:sym typeface="Wingdings" pitchFamily="2" charset="2"/>
            </a:endParaRPr>
          </a:p>
          <a:p>
            <a:pPr marL="568325" indent="1588" algn="just">
              <a:buNone/>
            </a:pPr>
            <a:endParaRPr lang="en-US" sz="2000" dirty="0" smtClean="0">
              <a:sym typeface="Wingdings" pitchFamily="2" charset="2"/>
            </a:endParaRPr>
          </a:p>
          <a:p>
            <a:pPr marL="508000" indent="1588" algn="just">
              <a:buNone/>
            </a:pP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Cholera</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pPr marL="0" indent="1588" algn="just">
              <a:spcBef>
                <a:spcPts val="1200"/>
              </a:spcBef>
              <a:buNone/>
            </a:pPr>
            <a:r>
              <a:rPr lang="en-US" sz="2000" b="1" dirty="0" smtClean="0"/>
              <a:t>Treatment:</a:t>
            </a:r>
          </a:p>
          <a:p>
            <a:pPr marL="534988" indent="-269875" algn="just"/>
            <a:r>
              <a:rPr lang="en-US" sz="2000" dirty="0" smtClean="0"/>
              <a:t>Doxycycline is the first-line treatment of cholera, but, given only in severe cholera</a:t>
            </a:r>
          </a:p>
          <a:p>
            <a:pPr marL="534988" indent="-269875" algn="just"/>
            <a:r>
              <a:rPr lang="en-US" sz="2000" dirty="0" smtClean="0"/>
              <a:t>Oral rehydration therapy (ORT) is usually enough for the recovery or sometimes intravenous rehydration ma be necessary in case of severe cholera</a:t>
            </a:r>
          </a:p>
          <a:p>
            <a:pPr marL="568325" indent="1588" algn="just">
              <a:buNone/>
            </a:pPr>
            <a:endParaRPr lang="en-US" sz="2000" dirty="0" smtClean="0">
              <a:sym typeface="Wingdings" pitchFamily="2" charset="2"/>
            </a:endParaRPr>
          </a:p>
          <a:p>
            <a:pPr marL="508000" indent="1588" algn="just">
              <a:buNone/>
            </a:pP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5400" dirty="0" smtClean="0"/>
              <a:t>Malaria</a:t>
            </a:r>
            <a:endParaRPr lang="en-US" sz="5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Malaria</a:t>
            </a:r>
            <a:endParaRPr lang="en-US" dirty="0"/>
          </a:p>
        </p:txBody>
      </p:sp>
      <p:sp>
        <p:nvSpPr>
          <p:cNvPr id="3" name="Content Placeholder 2"/>
          <p:cNvSpPr>
            <a:spLocks noGrp="1"/>
          </p:cNvSpPr>
          <p:nvPr>
            <p:ph idx="1"/>
          </p:nvPr>
        </p:nvSpPr>
        <p:spPr>
          <a:xfrm>
            <a:off x="457200" y="1447800"/>
            <a:ext cx="8229600" cy="5257800"/>
          </a:xfrm>
        </p:spPr>
        <p:txBody>
          <a:bodyPr>
            <a:normAutofit/>
          </a:bodyPr>
          <a:lstStyle/>
          <a:p>
            <a:pPr marL="225425" indent="-225425" algn="just">
              <a:lnSpc>
                <a:spcPct val="150000"/>
              </a:lnSpc>
            </a:pPr>
            <a:r>
              <a:rPr lang="en-US" sz="2000" dirty="0" smtClean="0"/>
              <a:t>Malaria is a disease since antiquity and is described as the single greatest killer of the human race. </a:t>
            </a:r>
          </a:p>
          <a:p>
            <a:pPr marL="225425" indent="-225425" algn="just">
              <a:lnSpc>
                <a:spcPct val="150000"/>
              </a:lnSpc>
            </a:pPr>
            <a:r>
              <a:rPr lang="en-US" sz="2000" dirty="0" smtClean="0"/>
              <a:t>Globally, malaria is the one of the most infectious diseases of the humans, causing much morbidity and significant mortality. </a:t>
            </a:r>
          </a:p>
          <a:p>
            <a:pPr marL="225425" indent="-225425" algn="just">
              <a:lnSpc>
                <a:spcPct val="150000"/>
              </a:lnSpc>
            </a:pPr>
            <a:r>
              <a:rPr lang="en-US" sz="2000" dirty="0" smtClean="0"/>
              <a:t>Each year approximately 300 millions people are getting infected with malaria out of which around 3 millions victims die of it</a:t>
            </a:r>
          </a:p>
          <a:p>
            <a:pPr algn="just"/>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Malaria</a:t>
            </a:r>
            <a:endParaRPr lang="en-US" dirty="0"/>
          </a:p>
        </p:txBody>
      </p:sp>
      <p:sp>
        <p:nvSpPr>
          <p:cNvPr id="3" name="Content Placeholder 2"/>
          <p:cNvSpPr>
            <a:spLocks noGrp="1"/>
          </p:cNvSpPr>
          <p:nvPr>
            <p:ph idx="1"/>
          </p:nvPr>
        </p:nvSpPr>
        <p:spPr>
          <a:xfrm>
            <a:off x="457200" y="1447800"/>
            <a:ext cx="8229600" cy="5257800"/>
          </a:xfrm>
        </p:spPr>
        <p:txBody>
          <a:bodyPr>
            <a:normAutofit lnSpcReduction="10000"/>
          </a:bodyPr>
          <a:lstStyle/>
          <a:p>
            <a:pPr>
              <a:buNone/>
            </a:pPr>
            <a:r>
              <a:rPr lang="en-US" sz="2000" b="1" dirty="0" smtClean="0"/>
              <a:t>Organ/body part affected:    </a:t>
            </a:r>
            <a:r>
              <a:rPr lang="en-US" sz="2000" dirty="0" smtClean="0"/>
              <a:t> RBC</a:t>
            </a:r>
          </a:p>
          <a:p>
            <a:pPr algn="just">
              <a:spcBef>
                <a:spcPts val="1200"/>
              </a:spcBef>
              <a:buNone/>
            </a:pPr>
            <a:r>
              <a:rPr lang="en-US" sz="2000" b="1" dirty="0" smtClean="0"/>
              <a:t>Symptoms:   </a:t>
            </a:r>
          </a:p>
          <a:p>
            <a:pPr indent="-222250" algn="just">
              <a:spcBef>
                <a:spcPts val="1200"/>
              </a:spcBef>
            </a:pPr>
            <a:r>
              <a:rPr lang="en-US" sz="2000" dirty="0" smtClean="0"/>
              <a:t>Paroxysm - a cyclical occurrence of sudden coldness followed by shivering and then fever and sweating, occurring every two days (tertian fever) in </a:t>
            </a:r>
            <a:r>
              <a:rPr lang="en-US" sz="2000" i="1" dirty="0" smtClean="0"/>
              <a:t>P. </a:t>
            </a:r>
            <a:r>
              <a:rPr lang="en-US" sz="2000" i="1" dirty="0" err="1" smtClean="0"/>
              <a:t>vivax</a:t>
            </a:r>
            <a:r>
              <a:rPr lang="en-US" sz="2000" dirty="0" smtClean="0"/>
              <a:t> and </a:t>
            </a:r>
            <a:r>
              <a:rPr lang="en-US" sz="2000" i="1" dirty="0" smtClean="0"/>
              <a:t>P. </a:t>
            </a:r>
            <a:r>
              <a:rPr lang="en-US" sz="2000" i="1" dirty="0" err="1" smtClean="0"/>
              <a:t>ovale</a:t>
            </a:r>
            <a:r>
              <a:rPr lang="en-US" sz="2000" dirty="0" smtClean="0"/>
              <a:t> infections, and every three days (quartan fever) for </a:t>
            </a:r>
            <a:r>
              <a:rPr lang="en-US" sz="2000" i="1" dirty="0" smtClean="0"/>
              <a:t>P. </a:t>
            </a:r>
            <a:r>
              <a:rPr lang="en-US" sz="2000" i="1" dirty="0" err="1" smtClean="0"/>
              <a:t>malariae</a:t>
            </a:r>
            <a:r>
              <a:rPr lang="en-US" sz="2000" dirty="0" smtClean="0"/>
              <a:t>. </a:t>
            </a:r>
            <a:r>
              <a:rPr lang="en-US" sz="2000" i="1" dirty="0" smtClean="0"/>
              <a:t>P. falciparum</a:t>
            </a:r>
          </a:p>
          <a:p>
            <a:pPr indent="-222250" algn="just">
              <a:spcBef>
                <a:spcPts val="1200"/>
              </a:spcBef>
            </a:pPr>
            <a:r>
              <a:rPr lang="en-US" sz="2000" dirty="0" smtClean="0"/>
              <a:t>Anemia </a:t>
            </a:r>
          </a:p>
          <a:p>
            <a:pPr indent="-222250" algn="just">
              <a:spcBef>
                <a:spcPts val="0"/>
              </a:spcBef>
            </a:pPr>
            <a:r>
              <a:rPr lang="en-US" sz="2000" dirty="0" smtClean="0"/>
              <a:t>Enlarged spleen</a:t>
            </a:r>
          </a:p>
          <a:p>
            <a:pPr indent="-222250" algn="just">
              <a:spcBef>
                <a:spcPts val="0"/>
              </a:spcBef>
            </a:pPr>
            <a:r>
              <a:rPr lang="en-US" sz="2000" dirty="0" smtClean="0"/>
              <a:t>Weakness, muscle pain</a:t>
            </a:r>
          </a:p>
          <a:p>
            <a:pPr indent="-222250" algn="just">
              <a:spcBef>
                <a:spcPts val="0"/>
              </a:spcBef>
            </a:pPr>
            <a:r>
              <a:rPr lang="en-US" sz="2000" dirty="0" smtClean="0"/>
              <a:t>Sweating, headache</a:t>
            </a:r>
          </a:p>
          <a:p>
            <a:pPr indent="-222250" algn="just">
              <a:spcBef>
                <a:spcPts val="0"/>
              </a:spcBef>
            </a:pPr>
            <a:r>
              <a:rPr lang="en-US" sz="2000" dirty="0" smtClean="0"/>
              <a:t>In severe case, edema of brain and lungs and blockage of kidney activity</a:t>
            </a:r>
          </a:p>
          <a:p>
            <a:pPr algn="just">
              <a:spcBef>
                <a:spcPts val="1200"/>
              </a:spcBef>
              <a:buNone/>
            </a:pPr>
            <a:r>
              <a:rPr lang="en-US" sz="2000" b="1" dirty="0" smtClean="0"/>
              <a:t>Risk factor:  </a:t>
            </a:r>
          </a:p>
          <a:p>
            <a:pPr indent="-222250" algn="just">
              <a:spcBef>
                <a:spcPts val="1200"/>
              </a:spcBef>
            </a:pPr>
            <a:r>
              <a:rPr lang="en-US" sz="2000" dirty="0" smtClean="0"/>
              <a:t>(female anopheles)Mosquito bite</a:t>
            </a:r>
          </a:p>
          <a:p>
            <a:pPr indent="-222250" algn="just">
              <a:spcBef>
                <a:spcPts val="1200"/>
              </a:spcBef>
            </a:pPr>
            <a:r>
              <a:rPr lang="en-US" sz="2000" dirty="0" smtClean="0"/>
              <a:t>Stagnant still water which can be major breeding area of mosquito</a:t>
            </a:r>
          </a:p>
          <a:p>
            <a:pPr algn="just"/>
            <a:endParaRPr lang="en-US" sz="20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Malaria</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pPr algn="just">
              <a:spcBef>
                <a:spcPts val="1200"/>
              </a:spcBef>
              <a:buNone/>
            </a:pPr>
            <a:r>
              <a:rPr lang="en-US" sz="2000" b="1" dirty="0" smtClean="0"/>
              <a:t>Causative agent:  </a:t>
            </a:r>
          </a:p>
          <a:p>
            <a:pPr indent="-222250" algn="just">
              <a:spcBef>
                <a:spcPts val="1200"/>
              </a:spcBef>
            </a:pPr>
            <a:r>
              <a:rPr lang="en-US" sz="2000" dirty="0" smtClean="0"/>
              <a:t>Malaria is a protozoal disease which transmits through the arthropods, </a:t>
            </a:r>
            <a:r>
              <a:rPr lang="en-US" sz="2000" i="1" dirty="0" smtClean="0"/>
              <a:t>anopheles</a:t>
            </a:r>
            <a:r>
              <a:rPr lang="en-US" sz="2000" dirty="0" smtClean="0"/>
              <a:t> mosquito </a:t>
            </a:r>
          </a:p>
          <a:p>
            <a:pPr indent="-222250" algn="just">
              <a:spcBef>
                <a:spcPts val="1200"/>
              </a:spcBef>
            </a:pPr>
            <a:r>
              <a:rPr lang="en-US" sz="2000" dirty="0" smtClean="0"/>
              <a:t>Malaria parasites belong to the genus </a:t>
            </a:r>
            <a:r>
              <a:rPr lang="en-US" sz="2000" i="1" dirty="0" smtClean="0"/>
              <a:t>Plasmodium</a:t>
            </a:r>
            <a:r>
              <a:rPr lang="en-US" sz="2000" dirty="0" smtClean="0"/>
              <a:t>. In humans, malaria is caused by </a:t>
            </a:r>
            <a:r>
              <a:rPr lang="en-US" sz="2000" i="1" dirty="0" smtClean="0"/>
              <a:t>P. falciparum</a:t>
            </a:r>
            <a:r>
              <a:rPr lang="en-US" sz="2000" dirty="0" smtClean="0"/>
              <a:t>, </a:t>
            </a:r>
            <a:r>
              <a:rPr lang="en-US" sz="2000" i="1" dirty="0" smtClean="0"/>
              <a:t>P. </a:t>
            </a:r>
            <a:r>
              <a:rPr lang="en-US" sz="2000" i="1" dirty="0" err="1" smtClean="0"/>
              <a:t>malariae</a:t>
            </a:r>
            <a:r>
              <a:rPr lang="en-US" sz="2000" dirty="0" smtClean="0"/>
              <a:t>, </a:t>
            </a:r>
            <a:r>
              <a:rPr lang="en-US" sz="2000" i="1" dirty="0" smtClean="0"/>
              <a:t>P. </a:t>
            </a:r>
            <a:r>
              <a:rPr lang="en-US" sz="2000" i="1" dirty="0" err="1" smtClean="0"/>
              <a:t>ovale</a:t>
            </a:r>
            <a:r>
              <a:rPr lang="en-US" sz="2000" dirty="0" smtClean="0"/>
              <a:t>, </a:t>
            </a:r>
            <a:r>
              <a:rPr lang="en-US" sz="2000" i="1" dirty="0" smtClean="0"/>
              <a:t>P. </a:t>
            </a:r>
            <a:r>
              <a:rPr lang="en-US" sz="2000" i="1" dirty="0" err="1" smtClean="0"/>
              <a:t>vivax</a:t>
            </a:r>
            <a:r>
              <a:rPr lang="en-US" sz="2000" dirty="0" smtClean="0"/>
              <a:t> and </a:t>
            </a:r>
            <a:r>
              <a:rPr lang="en-US" sz="2000" i="1" dirty="0" smtClean="0"/>
              <a:t>P. </a:t>
            </a:r>
            <a:r>
              <a:rPr lang="en-US" sz="2000" i="1" dirty="0" err="1" smtClean="0"/>
              <a:t>knowlesi</a:t>
            </a:r>
            <a:r>
              <a:rPr lang="en-US" sz="2000" dirty="0" smtClean="0"/>
              <a:t>. </a:t>
            </a:r>
          </a:p>
          <a:p>
            <a:pPr indent="-222250" algn="just">
              <a:spcBef>
                <a:spcPts val="1200"/>
              </a:spcBef>
            </a:pPr>
            <a:r>
              <a:rPr lang="en-US" sz="2000" dirty="0" smtClean="0"/>
              <a:t>Among these, </a:t>
            </a:r>
            <a:r>
              <a:rPr lang="en-US" sz="2000" i="1" dirty="0" smtClean="0"/>
              <a:t>P. falciparum </a:t>
            </a:r>
            <a:r>
              <a:rPr lang="en-US" sz="2000" dirty="0" smtClean="0"/>
              <a:t>is the most threatening species, accounts for majority of malarial death.</a:t>
            </a:r>
          </a:p>
          <a:p>
            <a:pPr indent="-222250" algn="just">
              <a:spcBef>
                <a:spcPts val="1200"/>
              </a:spcBef>
            </a:pPr>
            <a:r>
              <a:rPr lang="en-US" sz="2000" dirty="0" smtClean="0"/>
              <a:t>Among those infected, </a:t>
            </a:r>
            <a:r>
              <a:rPr lang="en-US" sz="2000" i="1" dirty="0" smtClean="0"/>
              <a:t>P. falciparum</a:t>
            </a:r>
            <a:r>
              <a:rPr lang="en-US" sz="2000" dirty="0" smtClean="0"/>
              <a:t> is the most common species identified (~75%) followed by </a:t>
            </a:r>
            <a:r>
              <a:rPr lang="en-US" sz="2000" i="1" dirty="0" smtClean="0"/>
              <a:t>P. </a:t>
            </a:r>
            <a:r>
              <a:rPr lang="en-US" sz="2000" i="1" dirty="0" err="1" smtClean="0"/>
              <a:t>vivax</a:t>
            </a:r>
            <a:r>
              <a:rPr lang="en-US" sz="2000" dirty="0" smtClean="0"/>
              <a:t> (~20%).</a:t>
            </a: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Malaria</a:t>
            </a:r>
            <a:endParaRPr lang="en-US" dirty="0"/>
          </a:p>
        </p:txBody>
      </p:sp>
      <p:sp>
        <p:nvSpPr>
          <p:cNvPr id="3" name="Content Placeholder 2"/>
          <p:cNvSpPr>
            <a:spLocks noGrp="1"/>
          </p:cNvSpPr>
          <p:nvPr>
            <p:ph idx="1"/>
          </p:nvPr>
        </p:nvSpPr>
        <p:spPr/>
        <p:txBody>
          <a:bodyPr>
            <a:normAutofit/>
          </a:bodyPr>
          <a:lstStyle/>
          <a:p>
            <a:pPr algn="just">
              <a:buNone/>
            </a:pPr>
            <a:r>
              <a:rPr lang="en-US" sz="2000" b="1" dirty="0" smtClean="0"/>
              <a:t>Life cycle of malaria parasite   </a:t>
            </a:r>
          </a:p>
          <a:p>
            <a:pPr indent="-222250" algn="just"/>
            <a:endParaRPr lang="en-US"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28</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pic>
        <p:nvPicPr>
          <p:cNvPr id="1026" name="Picture 2" descr="C:\Documents and Settings\user1\Desktop\ANKUR\INF_plasmodium_life_cycle.gif"/>
          <p:cNvPicPr>
            <a:picLocks noChangeAspect="1" noChangeArrowheads="1"/>
          </p:cNvPicPr>
          <p:nvPr/>
        </p:nvPicPr>
        <p:blipFill>
          <a:blip r:embed="rId2" cstate="print"/>
          <a:srcRect/>
          <a:stretch>
            <a:fillRect/>
          </a:stretch>
        </p:blipFill>
        <p:spPr bwMode="auto">
          <a:xfrm>
            <a:off x="1905000" y="2204874"/>
            <a:ext cx="5334000" cy="4195926"/>
          </a:xfrm>
          <a:prstGeom prst="rect">
            <a:avLst/>
          </a:prstGeo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Malaria</a:t>
            </a:r>
            <a:endParaRPr lang="en-US" dirty="0"/>
          </a:p>
        </p:txBody>
      </p:sp>
      <p:sp>
        <p:nvSpPr>
          <p:cNvPr id="3" name="Content Placeholder 2"/>
          <p:cNvSpPr>
            <a:spLocks noGrp="1"/>
          </p:cNvSpPr>
          <p:nvPr>
            <p:ph idx="1"/>
          </p:nvPr>
        </p:nvSpPr>
        <p:spPr>
          <a:xfrm>
            <a:off x="457200" y="1600200"/>
            <a:ext cx="8229600" cy="4800600"/>
          </a:xfrm>
        </p:spPr>
        <p:txBody>
          <a:bodyPr>
            <a:normAutofit/>
          </a:bodyPr>
          <a:lstStyle/>
          <a:p>
            <a:pPr algn="just">
              <a:buNone/>
            </a:pPr>
            <a:r>
              <a:rPr lang="en-US" sz="2000" b="1" dirty="0" smtClean="0"/>
              <a:t>Life cycle of malaria parasite: </a:t>
            </a:r>
          </a:p>
          <a:p>
            <a:pPr algn="just"/>
            <a:r>
              <a:rPr lang="en-US" sz="2000" dirty="0" smtClean="0"/>
              <a:t>In the life cycle of </a:t>
            </a:r>
            <a:r>
              <a:rPr lang="en-US" sz="2000" i="1" dirty="0" smtClean="0"/>
              <a:t>Plasmodium</a:t>
            </a:r>
            <a:r>
              <a:rPr lang="en-US" sz="2000" dirty="0" smtClean="0"/>
              <a:t>, a female </a:t>
            </a:r>
            <a:r>
              <a:rPr lang="en-US" sz="2000" i="1" dirty="0" smtClean="0"/>
              <a:t>Anopheles</a:t>
            </a:r>
            <a:r>
              <a:rPr lang="en-US" sz="2000" dirty="0" smtClean="0"/>
              <a:t> mosquito (the definitive host) transmits a motile infective form (called the sporozoite) to a vertebrate host such as a human (the secondary host), thus acting as a transmission vector. </a:t>
            </a:r>
          </a:p>
          <a:p>
            <a:pPr algn="just"/>
            <a:r>
              <a:rPr lang="en-US" sz="2000" dirty="0" smtClean="0"/>
              <a:t>A sporozoite travels through the blood vessels to liver cells (hepatocytes), where it reproduces asexually (tissue schizogony), producing thousands of merozoites. </a:t>
            </a:r>
          </a:p>
          <a:p>
            <a:pPr algn="just"/>
            <a:r>
              <a:rPr lang="en-US" sz="2000" dirty="0" smtClean="0"/>
              <a:t>These infect new red blood cells and initiate a series of asexual multiplication cycles (blood schizogony) that produce 8 to 24 new infective merozoites, at which point the cells burst and the infective cycle begins a new. </a:t>
            </a:r>
          </a:p>
          <a:p>
            <a:pPr algn="just"/>
            <a:r>
              <a:rPr lang="en-US" sz="2000" dirty="0" smtClean="0"/>
              <a:t>Other merozoites develop into immature gametocytes, which are the precursors of male and female gametes. </a:t>
            </a:r>
          </a:p>
          <a:p>
            <a:pPr algn="just"/>
            <a:endParaRPr lang="en-US" sz="2000" dirty="0" smtClean="0"/>
          </a:p>
          <a:p>
            <a:pPr indent="-222250" algn="just"/>
            <a:endParaRPr lang="en-US"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29</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Tuberculosis</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pPr marL="1882775" indent="-1882775" algn="just">
              <a:buNone/>
            </a:pPr>
            <a:r>
              <a:rPr lang="en-US" sz="2000" b="1" dirty="0" smtClean="0"/>
              <a:t>Organ affected:   </a:t>
            </a:r>
            <a:r>
              <a:rPr lang="en-US" sz="2000" dirty="0" smtClean="0"/>
              <a:t>Mainly Lungs, but can also affect brain, liver, kidney , spleen, intestine </a:t>
            </a:r>
          </a:p>
          <a:p>
            <a:pPr algn="just">
              <a:spcBef>
                <a:spcPts val="1200"/>
              </a:spcBef>
              <a:buNone/>
            </a:pPr>
            <a:r>
              <a:rPr lang="en-US" sz="2000" b="1" dirty="0" smtClean="0"/>
              <a:t>Symptoms:   </a:t>
            </a:r>
          </a:p>
          <a:p>
            <a:pPr indent="-222250" algn="just">
              <a:spcBef>
                <a:spcPts val="1200"/>
              </a:spcBef>
            </a:pPr>
            <a:r>
              <a:rPr lang="en-US" sz="2000" dirty="0" smtClean="0"/>
              <a:t>Loss of appetite, </a:t>
            </a:r>
          </a:p>
          <a:p>
            <a:pPr indent="-222250" algn="just">
              <a:spcBef>
                <a:spcPts val="0"/>
              </a:spcBef>
            </a:pPr>
            <a:r>
              <a:rPr lang="en-US" sz="2000" dirty="0" smtClean="0"/>
              <a:t>weight loss,</a:t>
            </a:r>
          </a:p>
          <a:p>
            <a:pPr indent="-222250" algn="just">
              <a:spcBef>
                <a:spcPts val="0"/>
              </a:spcBef>
            </a:pPr>
            <a:r>
              <a:rPr lang="en-US" sz="2000" dirty="0" smtClean="0"/>
              <a:t>Fatigue,</a:t>
            </a:r>
          </a:p>
          <a:p>
            <a:pPr indent="-222250" algn="just">
              <a:spcBef>
                <a:spcPts val="0"/>
              </a:spcBef>
            </a:pPr>
            <a:r>
              <a:rPr lang="en-US" sz="2000" dirty="0" smtClean="0"/>
              <a:t>Night sweats, </a:t>
            </a:r>
          </a:p>
          <a:p>
            <a:pPr indent="-222250" algn="just">
              <a:spcBef>
                <a:spcPts val="0"/>
              </a:spcBef>
            </a:pPr>
            <a:r>
              <a:rPr lang="en-US" sz="2000" dirty="0" smtClean="0"/>
              <a:t>Persistent and worsening cough, may be with blood stain</a:t>
            </a:r>
          </a:p>
          <a:p>
            <a:pPr algn="just">
              <a:spcBef>
                <a:spcPts val="1200"/>
              </a:spcBef>
              <a:buNone/>
            </a:pPr>
            <a:r>
              <a:rPr lang="en-US" sz="2000" b="1" dirty="0" smtClean="0"/>
              <a:t>Risk factor:  </a:t>
            </a:r>
          </a:p>
          <a:p>
            <a:pPr indent="-222250" algn="just">
              <a:spcBef>
                <a:spcPts val="1200"/>
              </a:spcBef>
            </a:pPr>
            <a:r>
              <a:rPr lang="en-US" sz="2000" dirty="0" smtClean="0"/>
              <a:t>contact with the active pulmonary TB patients. </a:t>
            </a:r>
          </a:p>
          <a:p>
            <a:pPr indent="-222250" algn="just">
              <a:spcBef>
                <a:spcPts val="1200"/>
              </a:spcBef>
            </a:pPr>
            <a:r>
              <a:rPr lang="en-US" sz="2000" dirty="0" smtClean="0"/>
              <a:t>During coughing, sneezing, spiting, speaking and singing, there is an emission of thousand of droplets containing the pathogenic bacilli, which can transmit the disease to other </a:t>
            </a:r>
          </a:p>
          <a:p>
            <a:pPr algn="just"/>
            <a:endParaRPr lang="en-US" sz="20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Malaria</a:t>
            </a:r>
            <a:endParaRPr lang="en-US" dirty="0"/>
          </a:p>
        </p:txBody>
      </p:sp>
      <p:sp>
        <p:nvSpPr>
          <p:cNvPr id="3" name="Content Placeholder 2"/>
          <p:cNvSpPr>
            <a:spLocks noGrp="1"/>
          </p:cNvSpPr>
          <p:nvPr>
            <p:ph idx="1"/>
          </p:nvPr>
        </p:nvSpPr>
        <p:spPr>
          <a:xfrm>
            <a:off x="457200" y="1600200"/>
            <a:ext cx="8229600" cy="4800600"/>
          </a:xfrm>
        </p:spPr>
        <p:txBody>
          <a:bodyPr>
            <a:normAutofit lnSpcReduction="10000"/>
          </a:bodyPr>
          <a:lstStyle/>
          <a:p>
            <a:pPr algn="just">
              <a:buNone/>
            </a:pPr>
            <a:r>
              <a:rPr lang="en-US" sz="2000" b="1" dirty="0" smtClean="0"/>
              <a:t>Life cycle of malaria parasite: </a:t>
            </a:r>
          </a:p>
          <a:p>
            <a:pPr algn="just"/>
            <a:r>
              <a:rPr lang="en-US" sz="2000" dirty="0" smtClean="0"/>
              <a:t>When a fertilized mosquito bites an infected person, gametocytes are taken up with the blood and mature in the mosquito gut. The male and female gametocytes fuse and form a ookinete—a fertilized, motile zygote. </a:t>
            </a:r>
          </a:p>
          <a:p>
            <a:pPr algn="just"/>
            <a:r>
              <a:rPr lang="en-US" sz="2000" dirty="0" smtClean="0"/>
              <a:t>Ookinetes develop into new sporozoites that migrate to the insect's salivary glands, ready to infect a new vertebrate host. </a:t>
            </a:r>
          </a:p>
          <a:p>
            <a:pPr algn="just"/>
            <a:r>
              <a:rPr lang="en-US" sz="2000" dirty="0" smtClean="0"/>
              <a:t>The sporozoites are injected into the skin, in the saliva, when the mosquito takes a subsequent blood meal.</a:t>
            </a:r>
          </a:p>
          <a:p>
            <a:pPr algn="just"/>
            <a:r>
              <a:rPr lang="en-US" sz="2000" dirty="0" smtClean="0"/>
              <a:t>Only female mosquitoes feed on blood; male mosquitoes feed on plant nectar, and thus do not transmit the disease. </a:t>
            </a:r>
          </a:p>
          <a:p>
            <a:pPr algn="just"/>
            <a:r>
              <a:rPr lang="en-US" sz="2000" dirty="0" smtClean="0"/>
              <a:t>The females of the </a:t>
            </a:r>
            <a:r>
              <a:rPr lang="en-US" sz="2000" i="1" dirty="0" smtClean="0"/>
              <a:t>Anopheles</a:t>
            </a:r>
            <a:r>
              <a:rPr lang="en-US" sz="2000" dirty="0" smtClean="0"/>
              <a:t> genus of mosquito prefer to feed at night. They usually start searching for a meal at dusk, and will continue throughout the night until taking a meal.</a:t>
            </a:r>
            <a:r>
              <a:rPr lang="en-US" sz="2000" baseline="30000" dirty="0" smtClean="0"/>
              <a:t> </a:t>
            </a:r>
          </a:p>
          <a:p>
            <a:pPr algn="just"/>
            <a:r>
              <a:rPr lang="en-US" sz="2000" dirty="0" smtClean="0"/>
              <a:t>Malaria parasites can also be transmitted by blood transfusions, although this is rare.</a:t>
            </a:r>
          </a:p>
          <a:p>
            <a:pPr indent="-222250" algn="just"/>
            <a:endParaRPr lang="en-US"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Malaria</a:t>
            </a:r>
            <a:endParaRPr lang="en-US" dirty="0"/>
          </a:p>
        </p:txBody>
      </p:sp>
      <p:sp>
        <p:nvSpPr>
          <p:cNvPr id="3" name="Content Placeholder 2"/>
          <p:cNvSpPr>
            <a:spLocks noGrp="1"/>
          </p:cNvSpPr>
          <p:nvPr>
            <p:ph idx="1"/>
          </p:nvPr>
        </p:nvSpPr>
        <p:spPr>
          <a:xfrm>
            <a:off x="457200" y="1600200"/>
            <a:ext cx="8229600" cy="4800600"/>
          </a:xfrm>
        </p:spPr>
        <p:txBody>
          <a:bodyPr>
            <a:normAutofit fontScale="92500"/>
          </a:bodyPr>
          <a:lstStyle/>
          <a:p>
            <a:pPr algn="just">
              <a:buNone/>
            </a:pPr>
            <a:r>
              <a:rPr lang="en-US" sz="2000" b="1" dirty="0" smtClean="0"/>
              <a:t>Pathogenesis: </a:t>
            </a:r>
          </a:p>
          <a:p>
            <a:pPr algn="just"/>
            <a:r>
              <a:rPr lang="en-US" sz="2000" dirty="0" smtClean="0"/>
              <a:t>Disease starts when a infected female </a:t>
            </a:r>
            <a:r>
              <a:rPr lang="en-US" sz="2000" i="1" dirty="0" smtClean="0"/>
              <a:t>Anopheles</a:t>
            </a:r>
            <a:r>
              <a:rPr lang="en-US" sz="2000" dirty="0" smtClean="0"/>
              <a:t> mosquito bites a person, thus, injecting the sporozoites to the blood.</a:t>
            </a:r>
          </a:p>
          <a:p>
            <a:pPr algn="just"/>
            <a:r>
              <a:rPr lang="en-US" sz="2000" dirty="0" smtClean="0"/>
              <a:t>During the life cycles, as described earlier, symptomatic phase occur when merozoites rupture the number of erythrocytes, causing the cold and shivering followed by the fever.</a:t>
            </a:r>
          </a:p>
          <a:p>
            <a:pPr algn="just"/>
            <a:r>
              <a:rPr lang="en-US" sz="2000" dirty="0" smtClean="0"/>
              <a:t>Fever might be because of the pyrogens liberating from rupturing RBC</a:t>
            </a:r>
          </a:p>
          <a:p>
            <a:pPr algn="just"/>
            <a:r>
              <a:rPr lang="en-US" sz="2000" dirty="0" smtClean="0"/>
              <a:t>Symptomatic phase usually last for 6 hr, followed by asymptomatic phase in which there is no sign of symptoms. </a:t>
            </a:r>
          </a:p>
          <a:p>
            <a:pPr algn="just"/>
            <a:r>
              <a:rPr lang="en-US" sz="2000" dirty="0" smtClean="0"/>
              <a:t>After many such paroxysmal illness, spleen becomes enlarged and tender, eventually person become weak and exhausted and develop anemia. </a:t>
            </a:r>
          </a:p>
          <a:p>
            <a:pPr algn="just"/>
            <a:r>
              <a:rPr lang="en-US" sz="2000" dirty="0" smtClean="0"/>
              <a:t>in case of </a:t>
            </a:r>
            <a:r>
              <a:rPr lang="en-US" sz="2000" i="1" dirty="0" smtClean="0"/>
              <a:t>P. falciparum </a:t>
            </a:r>
            <a:r>
              <a:rPr lang="en-US" sz="2000" dirty="0" smtClean="0"/>
              <a:t>symptomatic phase is more persistent and frequent, may cause edema of brain and lungs and blocking of kidney activity, abnormal posturing, nystagmus, conjugate gaze palsy (failure of the eyes to turn together in the same direction), opisthotonus, seizures, or coma.</a:t>
            </a:r>
          </a:p>
          <a:p>
            <a:pPr algn="just"/>
            <a:endParaRPr lang="en-US" sz="2000" dirty="0" smtClean="0"/>
          </a:p>
          <a:p>
            <a:pPr indent="-222250" algn="just"/>
            <a:endParaRPr lang="en-US"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31</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Malaria</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pPr algn="just">
              <a:buNone/>
            </a:pPr>
            <a:r>
              <a:rPr lang="en-US" sz="2000" b="1" dirty="0" smtClean="0"/>
              <a:t>Diagnosis: </a:t>
            </a:r>
          </a:p>
          <a:p>
            <a:pPr indent="-222250" algn="just"/>
            <a:r>
              <a:rPr lang="en-US" sz="2000" dirty="0" smtClean="0">
                <a:sym typeface="Wingdings" pitchFamily="2" charset="2"/>
              </a:rPr>
              <a:t>Malaria can be diagnosed by demonstration of parasites in blood smear from patient</a:t>
            </a:r>
          </a:p>
          <a:p>
            <a:pPr indent="-222250" algn="just"/>
            <a:r>
              <a:rPr lang="en-US" sz="2000" dirty="0" smtClean="0">
                <a:sym typeface="Wingdings" pitchFamily="2" charset="2"/>
              </a:rPr>
              <a:t>Indirect immunofluorescent and indirect agglutination test can also be performed after two week of the infection, within which antibody level is sufficient to detect. </a:t>
            </a:r>
            <a:endParaRPr lang="en-US" sz="2000" b="1" dirty="0" smtClean="0"/>
          </a:p>
          <a:p>
            <a:pPr algn="just">
              <a:spcBef>
                <a:spcPts val="1200"/>
              </a:spcBef>
              <a:buNone/>
            </a:pPr>
            <a:r>
              <a:rPr lang="en-US" sz="2000" b="1" dirty="0" smtClean="0"/>
              <a:t>Prevention: </a:t>
            </a:r>
          </a:p>
          <a:p>
            <a:pPr marL="347663" indent="-258763" algn="just"/>
            <a:r>
              <a:rPr lang="en-US" sz="2000" dirty="0" smtClean="0"/>
              <a:t>Despite the efforts no efficient vaccine against malaria is developed yet.</a:t>
            </a:r>
          </a:p>
          <a:p>
            <a:pPr marL="347663" indent="-258763" algn="just"/>
            <a:r>
              <a:rPr lang="en-US" sz="2000" dirty="0" smtClean="0"/>
              <a:t>Prevention is mainly dependent on the elimination of the insect vector responsible for transmitting the disease, which can be done by destroying the mosquito breeding at larval and adult stage</a:t>
            </a:r>
          </a:p>
          <a:p>
            <a:pPr marL="347663" indent="-258763" algn="just"/>
            <a:r>
              <a:rPr lang="en-US" sz="2000" dirty="0" smtClean="0"/>
              <a:t>Using a mosquito net, mosquito repellent and insecticides is also important way of preventing the malaria</a:t>
            </a:r>
          </a:p>
          <a:p>
            <a:pPr marL="347663" indent="1588" algn="just">
              <a:buNone/>
            </a:pPr>
            <a:endParaRPr lang="en-US" sz="2000" dirty="0" smtClean="0">
              <a:sym typeface="Wingdings" pitchFamily="2" charset="2"/>
            </a:endParaRPr>
          </a:p>
          <a:p>
            <a:pPr marL="568325" indent="1588" algn="just">
              <a:buNone/>
            </a:pPr>
            <a:endParaRPr lang="en-US" sz="2000" dirty="0" smtClean="0">
              <a:sym typeface="Wingdings" pitchFamily="2" charset="2"/>
            </a:endParaRPr>
          </a:p>
          <a:p>
            <a:pPr marL="508000" indent="1588" algn="just">
              <a:buNone/>
            </a:pP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32</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Malaria</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pPr marL="0" indent="1588" algn="just">
              <a:spcBef>
                <a:spcPts val="1200"/>
              </a:spcBef>
              <a:buNone/>
            </a:pPr>
            <a:r>
              <a:rPr lang="en-US" sz="2000" b="1" dirty="0" smtClean="0"/>
              <a:t>Prevention:</a:t>
            </a:r>
          </a:p>
          <a:p>
            <a:pPr marL="0" indent="1588" algn="just">
              <a:spcBef>
                <a:spcPts val="1200"/>
              </a:spcBef>
              <a:buNone/>
            </a:pPr>
            <a:r>
              <a:rPr lang="en-US" sz="2000" dirty="0" smtClean="0"/>
              <a:t>Some antimalarial drugs are used as prophylactic purpose for the travelers to the malaria sensitive area. These includes…</a:t>
            </a:r>
          </a:p>
          <a:p>
            <a:pPr marL="530225" indent="-176213" algn="just">
              <a:spcBef>
                <a:spcPts val="1200"/>
              </a:spcBef>
            </a:pPr>
            <a:r>
              <a:rPr lang="en-US" sz="2000" dirty="0" err="1" smtClean="0"/>
              <a:t>Chloroquine</a:t>
            </a:r>
            <a:endParaRPr lang="en-US" sz="2000" dirty="0" smtClean="0"/>
          </a:p>
          <a:p>
            <a:pPr marL="530225" indent="-176213" algn="just">
              <a:spcBef>
                <a:spcPts val="0"/>
              </a:spcBef>
            </a:pPr>
            <a:r>
              <a:rPr lang="en-US" sz="2000" dirty="0" err="1" smtClean="0"/>
              <a:t>Mefloquine</a:t>
            </a:r>
            <a:endParaRPr lang="en-US" sz="2000" dirty="0" smtClean="0"/>
          </a:p>
          <a:p>
            <a:pPr marL="530225" indent="-176213" algn="just">
              <a:spcBef>
                <a:spcPts val="0"/>
              </a:spcBef>
            </a:pPr>
            <a:r>
              <a:rPr lang="en-US" sz="2000" dirty="0" smtClean="0"/>
              <a:t>Doxycycline</a:t>
            </a:r>
          </a:p>
          <a:p>
            <a:pPr marL="530225" indent="-176213" algn="just">
              <a:spcBef>
                <a:spcPts val="0"/>
              </a:spcBef>
            </a:pPr>
            <a:r>
              <a:rPr lang="en-US" sz="2000" dirty="0" err="1" smtClean="0"/>
              <a:t>Atovaquone</a:t>
            </a:r>
            <a:r>
              <a:rPr lang="en-US" sz="2000" dirty="0" smtClean="0"/>
              <a:t> and </a:t>
            </a:r>
            <a:r>
              <a:rPr lang="en-US" sz="2000" dirty="0" err="1" smtClean="0"/>
              <a:t>proguanil</a:t>
            </a:r>
            <a:r>
              <a:rPr lang="en-US" sz="2000" dirty="0" smtClean="0"/>
              <a:t> hydrochloride</a:t>
            </a:r>
          </a:p>
          <a:p>
            <a:pPr marL="508000" indent="1588" algn="just">
              <a:buNone/>
            </a:pP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33</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Malaria</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pPr marL="0" indent="1588" algn="just">
              <a:spcBef>
                <a:spcPts val="1200"/>
              </a:spcBef>
              <a:buNone/>
            </a:pPr>
            <a:r>
              <a:rPr lang="en-US" sz="2000" b="1" dirty="0" smtClean="0"/>
              <a:t>Treatment:</a:t>
            </a:r>
          </a:p>
          <a:p>
            <a:pPr marL="534988" indent="-180975" algn="just"/>
            <a:r>
              <a:rPr lang="en-US" sz="2000" dirty="0" smtClean="0"/>
              <a:t>Artimisin is the first-line drug treatment for the treatment of malaria, but, to prevent the drug resistance it is given in combination with other drugs, that is known as a Artimisin – combination therapy or ACT. </a:t>
            </a:r>
          </a:p>
          <a:p>
            <a:pPr marL="715963" indent="1588" algn="just">
              <a:buNone/>
            </a:pPr>
            <a:r>
              <a:rPr lang="en-US" sz="2000" dirty="0" smtClean="0">
                <a:sym typeface="Wingdings" pitchFamily="2" charset="2"/>
              </a:rPr>
              <a:t>These additional drugs includes </a:t>
            </a:r>
            <a:r>
              <a:rPr lang="en-US" sz="2000" dirty="0" err="1" smtClean="0">
                <a:sym typeface="Wingdings" pitchFamily="2" charset="2"/>
              </a:rPr>
              <a:t>premaquine</a:t>
            </a:r>
            <a:r>
              <a:rPr lang="en-US" sz="2000" dirty="0" smtClean="0">
                <a:sym typeface="Wingdings" pitchFamily="2" charset="2"/>
              </a:rPr>
              <a:t>, </a:t>
            </a:r>
            <a:r>
              <a:rPr lang="en-US" sz="2000" dirty="0" err="1" smtClean="0">
                <a:sym typeface="Wingdings" pitchFamily="2" charset="2"/>
              </a:rPr>
              <a:t>mefloquine</a:t>
            </a:r>
            <a:r>
              <a:rPr lang="en-US" sz="2000" dirty="0" smtClean="0">
                <a:sym typeface="Wingdings" pitchFamily="2" charset="2"/>
              </a:rPr>
              <a:t>, </a:t>
            </a:r>
            <a:r>
              <a:rPr lang="en-US" sz="2000" dirty="0" err="1" smtClean="0">
                <a:sym typeface="Wingdings" pitchFamily="2" charset="2"/>
              </a:rPr>
              <a:t>amodiaquine</a:t>
            </a:r>
            <a:r>
              <a:rPr lang="en-US" sz="2000" dirty="0" smtClean="0">
                <a:sym typeface="Wingdings" pitchFamily="2" charset="2"/>
              </a:rPr>
              <a:t>, </a:t>
            </a:r>
            <a:r>
              <a:rPr lang="en-US" sz="2000" dirty="0" err="1" smtClean="0">
                <a:sym typeface="Wingdings" pitchFamily="2" charset="2"/>
              </a:rPr>
              <a:t>lumefentrine</a:t>
            </a:r>
            <a:r>
              <a:rPr lang="en-US" sz="2000" dirty="0" smtClean="0">
                <a:sym typeface="Wingdings" pitchFamily="2" charset="2"/>
              </a:rPr>
              <a:t>, or </a:t>
            </a:r>
            <a:r>
              <a:rPr lang="en-US" sz="2000" dirty="0" err="1" smtClean="0">
                <a:sym typeface="Wingdings" pitchFamily="2" charset="2"/>
              </a:rPr>
              <a:t>sulfadoxine</a:t>
            </a:r>
            <a:r>
              <a:rPr lang="en-US" sz="2000" dirty="0" smtClean="0">
                <a:sym typeface="Wingdings" pitchFamily="2" charset="2"/>
              </a:rPr>
              <a:t>/</a:t>
            </a:r>
            <a:r>
              <a:rPr lang="en-US" sz="2000" dirty="0" err="1" smtClean="0">
                <a:sym typeface="Wingdings" pitchFamily="2" charset="2"/>
              </a:rPr>
              <a:t>pyrimethamine</a:t>
            </a:r>
            <a:r>
              <a:rPr lang="en-US" sz="2000" dirty="0" smtClean="0">
                <a:sym typeface="Wingdings" pitchFamily="2" charset="2"/>
              </a:rPr>
              <a:t>,</a:t>
            </a:r>
          </a:p>
          <a:p>
            <a:pPr marL="523875" indent="-169863" algn="just"/>
            <a:r>
              <a:rPr lang="en-US" sz="2000" dirty="0" smtClean="0">
                <a:sym typeface="Wingdings" pitchFamily="2" charset="2"/>
              </a:rPr>
              <a:t>Another combination therapy other than ACT include combination of </a:t>
            </a:r>
            <a:r>
              <a:rPr lang="en-US" sz="2000" dirty="0" err="1" smtClean="0">
                <a:sym typeface="Wingdings" pitchFamily="2" charset="2"/>
              </a:rPr>
              <a:t>dihydroartemisin</a:t>
            </a:r>
            <a:r>
              <a:rPr lang="en-US" sz="2000" dirty="0" smtClean="0">
                <a:sym typeface="Wingdings" pitchFamily="2" charset="2"/>
              </a:rPr>
              <a:t> and </a:t>
            </a:r>
            <a:r>
              <a:rPr lang="en-US" sz="2000" dirty="0" err="1" smtClean="0">
                <a:sym typeface="Wingdings" pitchFamily="2" charset="2"/>
              </a:rPr>
              <a:t>piperaquine</a:t>
            </a:r>
            <a:endParaRPr lang="en-US" sz="2000" dirty="0" smtClean="0">
              <a:sym typeface="Wingdings" pitchFamily="2" charset="2"/>
            </a:endParaRPr>
          </a:p>
          <a:p>
            <a:pPr marL="523875" indent="-169863" algn="just"/>
            <a:r>
              <a:rPr lang="en-US" sz="2000" dirty="0" smtClean="0">
                <a:sym typeface="Wingdings" pitchFamily="2" charset="2"/>
              </a:rPr>
              <a:t>In severe malaria </a:t>
            </a:r>
            <a:r>
              <a:rPr lang="en-US" sz="2000" dirty="0" err="1" smtClean="0">
                <a:sym typeface="Wingdings" pitchFamily="2" charset="2"/>
              </a:rPr>
              <a:t>artesunate</a:t>
            </a:r>
            <a:r>
              <a:rPr lang="en-US" sz="2000" dirty="0" smtClean="0">
                <a:sym typeface="Wingdings" pitchFamily="2" charset="2"/>
              </a:rPr>
              <a:t> is used intravenously</a:t>
            </a:r>
          </a:p>
          <a:p>
            <a:pPr marL="508000" indent="1588" algn="just">
              <a:buNone/>
            </a:pP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34</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5400" dirty="0" smtClean="0"/>
              <a:t>Meningitis</a:t>
            </a:r>
            <a:endParaRPr lang="en-US" sz="54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Meningitis</a:t>
            </a:r>
            <a:endParaRPr lang="en-US" dirty="0"/>
          </a:p>
        </p:txBody>
      </p:sp>
      <p:sp>
        <p:nvSpPr>
          <p:cNvPr id="3" name="Content Placeholder 2"/>
          <p:cNvSpPr>
            <a:spLocks noGrp="1"/>
          </p:cNvSpPr>
          <p:nvPr>
            <p:ph idx="1"/>
          </p:nvPr>
        </p:nvSpPr>
        <p:spPr>
          <a:xfrm>
            <a:off x="457200" y="1447800"/>
            <a:ext cx="8229600" cy="5257800"/>
          </a:xfrm>
        </p:spPr>
        <p:txBody>
          <a:bodyPr>
            <a:normAutofit/>
          </a:bodyPr>
          <a:lstStyle/>
          <a:p>
            <a:pPr marL="225425" indent="-225425" algn="just">
              <a:spcBef>
                <a:spcPts val="1200"/>
              </a:spcBef>
            </a:pPr>
            <a:r>
              <a:rPr lang="en-US" sz="2000" b="1" dirty="0" smtClean="0"/>
              <a:t>Meningitis</a:t>
            </a:r>
            <a:r>
              <a:rPr lang="en-US" sz="2000" dirty="0" smtClean="0"/>
              <a:t> is an acute inflammation of the protective membranes covering the brain and spinal cord, known collectively as the meninges.</a:t>
            </a:r>
            <a:endParaRPr lang="en-US" sz="2000" baseline="30000" dirty="0" smtClean="0"/>
          </a:p>
          <a:p>
            <a:pPr marL="225425" indent="-225425" algn="just">
              <a:spcBef>
                <a:spcPts val="1200"/>
              </a:spcBef>
            </a:pPr>
            <a:r>
              <a:rPr lang="en-US" sz="2000" dirty="0" smtClean="0"/>
              <a:t>Meninges is made up of three layers, first and outer most dura mater, arachnoid and third inner most pia mater. Meninges together with CSF protects the CNS</a:t>
            </a:r>
          </a:p>
          <a:p>
            <a:pPr marL="225425" indent="-225425" algn="just">
              <a:spcBef>
                <a:spcPts val="1200"/>
              </a:spcBef>
            </a:pPr>
            <a:r>
              <a:rPr lang="en-US" sz="2000" dirty="0" smtClean="0"/>
              <a:t>The inflammation may be caused by infection with viruses, bacteria, or other microorganisms, and less commonly by certain drugs.</a:t>
            </a:r>
          </a:p>
          <a:p>
            <a:pPr marL="225425" indent="-225425" algn="just">
              <a:spcBef>
                <a:spcPts val="1200"/>
              </a:spcBef>
            </a:pPr>
            <a:r>
              <a:rPr lang="en-US" sz="2000" dirty="0" smtClean="0"/>
              <a:t>Meningitis can be life-threatening because of the inflammation's proximity to the brain and spinal cord; therefore, the condition is classified as a medical emergency.</a:t>
            </a:r>
          </a:p>
          <a:p>
            <a:pPr marL="225425" indent="-225425" algn="just">
              <a:spcBef>
                <a:spcPts val="1200"/>
              </a:spcBef>
            </a:pPr>
            <a:r>
              <a:rPr lang="en-US" sz="2000" dirty="0" smtClean="0"/>
              <a:t>Meningitis mortality rate is very high, about 85% of the victims. Death can occur within the 24 hrs of the symptoms and hence immediate treatment is required</a:t>
            </a: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36</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Meningitis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37</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pic>
        <p:nvPicPr>
          <p:cNvPr id="1026" name="Picture 2" descr="C:\Documents and Settings\user1\Desktop\ANKUR123\476px-Meninges-en.svg.png"/>
          <p:cNvPicPr>
            <a:picLocks noChangeAspect="1" noChangeArrowheads="1"/>
          </p:cNvPicPr>
          <p:nvPr/>
        </p:nvPicPr>
        <p:blipFill>
          <a:blip r:embed="rId2" cstate="print"/>
          <a:srcRect/>
          <a:stretch>
            <a:fillRect/>
          </a:stretch>
        </p:blipFill>
        <p:spPr bwMode="auto">
          <a:xfrm>
            <a:off x="2305050" y="2005013"/>
            <a:ext cx="4533900" cy="2847975"/>
          </a:xfrm>
          <a:prstGeom prst="rect">
            <a:avLst/>
          </a:prstGeom>
          <a:noFill/>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Meningitis</a:t>
            </a:r>
            <a:endParaRPr lang="en-US" dirty="0"/>
          </a:p>
        </p:txBody>
      </p:sp>
      <p:sp>
        <p:nvSpPr>
          <p:cNvPr id="3" name="Content Placeholder 2"/>
          <p:cNvSpPr>
            <a:spLocks noGrp="1"/>
          </p:cNvSpPr>
          <p:nvPr>
            <p:ph idx="1"/>
          </p:nvPr>
        </p:nvSpPr>
        <p:spPr>
          <a:xfrm>
            <a:off x="457200" y="1447800"/>
            <a:ext cx="8229600" cy="5257800"/>
          </a:xfrm>
        </p:spPr>
        <p:txBody>
          <a:bodyPr>
            <a:normAutofit/>
          </a:bodyPr>
          <a:lstStyle/>
          <a:p>
            <a:pPr>
              <a:buNone/>
            </a:pPr>
            <a:r>
              <a:rPr lang="en-US" sz="2000" b="1" dirty="0" smtClean="0"/>
              <a:t>Organ/body part affected:    </a:t>
            </a:r>
            <a:r>
              <a:rPr lang="en-US" sz="2000" dirty="0" smtClean="0"/>
              <a:t> Meninges</a:t>
            </a:r>
          </a:p>
          <a:p>
            <a:pPr algn="just">
              <a:spcBef>
                <a:spcPts val="1200"/>
              </a:spcBef>
              <a:buNone/>
            </a:pPr>
            <a:r>
              <a:rPr lang="en-US" sz="2000" b="1" dirty="0" smtClean="0"/>
              <a:t>Symptoms:   </a:t>
            </a:r>
          </a:p>
          <a:p>
            <a:pPr indent="-222250" algn="just">
              <a:spcBef>
                <a:spcPts val="1200"/>
              </a:spcBef>
            </a:pPr>
            <a:r>
              <a:rPr lang="en-US" sz="2000" dirty="0" smtClean="0"/>
              <a:t>Excessive nasal secretion </a:t>
            </a:r>
          </a:p>
          <a:p>
            <a:pPr indent="-222250" algn="just">
              <a:spcBef>
                <a:spcPts val="0"/>
              </a:spcBef>
            </a:pPr>
            <a:r>
              <a:rPr lang="en-US" sz="2000" dirty="0" smtClean="0"/>
              <a:t>Sore throat</a:t>
            </a:r>
          </a:p>
          <a:p>
            <a:pPr indent="-222250" algn="just">
              <a:spcBef>
                <a:spcPts val="0"/>
              </a:spcBef>
            </a:pPr>
            <a:r>
              <a:rPr lang="en-US" sz="2000" dirty="0" smtClean="0"/>
              <a:t>Headache and neck stiffness associated with fever,</a:t>
            </a:r>
          </a:p>
          <a:p>
            <a:pPr indent="-222250" algn="just">
              <a:spcBef>
                <a:spcPts val="0"/>
              </a:spcBef>
            </a:pPr>
            <a:r>
              <a:rPr lang="en-US" sz="2000" dirty="0" smtClean="0"/>
              <a:t>Confusion or altered consciousness</a:t>
            </a:r>
          </a:p>
          <a:p>
            <a:pPr indent="-222250" algn="just">
              <a:spcBef>
                <a:spcPts val="0"/>
              </a:spcBef>
            </a:pPr>
            <a:r>
              <a:rPr lang="en-US" sz="2000" dirty="0" smtClean="0"/>
              <a:t>Vomiting </a:t>
            </a:r>
          </a:p>
          <a:p>
            <a:pPr indent="-222250" algn="just">
              <a:spcBef>
                <a:spcPts val="0"/>
              </a:spcBef>
            </a:pPr>
            <a:r>
              <a:rPr lang="en-US" sz="2000" dirty="0" smtClean="0"/>
              <a:t>Inability to tolerate light (photophobia) or loud noises (phonophobia)</a:t>
            </a:r>
          </a:p>
          <a:p>
            <a:pPr indent="-222250" algn="just">
              <a:spcBef>
                <a:spcPts val="0"/>
              </a:spcBef>
            </a:pPr>
            <a:r>
              <a:rPr lang="en-US" sz="2000" dirty="0" smtClean="0"/>
              <a:t>Skin rashes (sometimes)</a:t>
            </a:r>
          </a:p>
          <a:p>
            <a:pPr algn="just"/>
            <a:endParaRPr lang="en-US" sz="20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38</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Meningitis</a:t>
            </a:r>
            <a:endParaRPr lang="en-US" dirty="0"/>
          </a:p>
        </p:txBody>
      </p:sp>
      <p:sp>
        <p:nvSpPr>
          <p:cNvPr id="3" name="Content Placeholder 2"/>
          <p:cNvSpPr>
            <a:spLocks noGrp="1"/>
          </p:cNvSpPr>
          <p:nvPr>
            <p:ph idx="1"/>
          </p:nvPr>
        </p:nvSpPr>
        <p:spPr>
          <a:xfrm>
            <a:off x="457200" y="1447800"/>
            <a:ext cx="8229600" cy="5257800"/>
          </a:xfrm>
        </p:spPr>
        <p:txBody>
          <a:bodyPr>
            <a:normAutofit/>
          </a:bodyPr>
          <a:lstStyle/>
          <a:p>
            <a:pPr algn="just">
              <a:spcBef>
                <a:spcPts val="1200"/>
              </a:spcBef>
              <a:buNone/>
            </a:pPr>
            <a:r>
              <a:rPr lang="en-US" sz="2000" b="1" dirty="0" smtClean="0"/>
              <a:t>Risk factor: </a:t>
            </a:r>
          </a:p>
          <a:p>
            <a:pPr algn="just">
              <a:spcBef>
                <a:spcPts val="1200"/>
              </a:spcBef>
            </a:pPr>
            <a:r>
              <a:rPr lang="en-US" sz="2000" dirty="0" smtClean="0"/>
              <a:t>Bacterial and viral meningitis are contagious; however, neither is as contagious as the common cold or flu.</a:t>
            </a:r>
            <a:r>
              <a:rPr lang="en-US" sz="2000" baseline="30000" dirty="0" smtClean="0"/>
              <a:t> </a:t>
            </a:r>
          </a:p>
          <a:p>
            <a:pPr algn="just">
              <a:spcBef>
                <a:spcPts val="1200"/>
              </a:spcBef>
            </a:pPr>
            <a:r>
              <a:rPr lang="en-US" sz="2000" dirty="0" smtClean="0"/>
              <a:t>Both can be transmitted through droplets of respiratory secretions during close contact such as kissing, sneezing or coughing on someone, but cannot be spread by only breathing the air where a person with meningitis has been.</a:t>
            </a:r>
            <a:endParaRPr lang="en-US" sz="2000" b="1" dirty="0" smtClean="0"/>
          </a:p>
          <a:p>
            <a:pPr algn="just"/>
            <a:endParaRPr lang="en-US" sz="20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39</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Tuberculosis</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pPr>
              <a:spcBef>
                <a:spcPts val="1200"/>
              </a:spcBef>
              <a:buNone/>
            </a:pPr>
            <a:r>
              <a:rPr lang="en-US" sz="2000" b="1" dirty="0" smtClean="0"/>
              <a:t>Causative agent:  </a:t>
            </a:r>
            <a:r>
              <a:rPr lang="en-US" sz="2000" i="1" dirty="0" smtClean="0"/>
              <a:t>Mycobacterium tuberculosis and</a:t>
            </a:r>
          </a:p>
          <a:p>
            <a:pPr>
              <a:buNone/>
            </a:pPr>
            <a:r>
              <a:rPr lang="en-US" sz="2000" i="1" dirty="0" smtClean="0"/>
              <a:t>                                 Mycobacterium </a:t>
            </a:r>
            <a:r>
              <a:rPr lang="en-US" sz="2000" i="1" dirty="0" err="1" smtClean="0"/>
              <a:t>bovis</a:t>
            </a:r>
            <a:r>
              <a:rPr lang="en-US" sz="2000" i="1" dirty="0" smtClean="0"/>
              <a:t>, </a:t>
            </a:r>
            <a:r>
              <a:rPr lang="en-US" sz="2000" dirty="0" err="1" smtClean="0"/>
              <a:t>Mycobacteria</a:t>
            </a:r>
            <a:endParaRPr lang="en-US" sz="2000" i="1" dirty="0" smtClean="0"/>
          </a:p>
          <a:p>
            <a:pPr indent="-250825">
              <a:spcBef>
                <a:spcPts val="1200"/>
              </a:spcBef>
            </a:pPr>
            <a:r>
              <a:rPr lang="en-US" sz="2000" i="1" dirty="0" smtClean="0"/>
              <a:t>M. tuberculosis </a:t>
            </a:r>
            <a:r>
              <a:rPr lang="en-US" sz="2000" dirty="0" smtClean="0"/>
              <a:t>is</a:t>
            </a:r>
            <a:r>
              <a:rPr lang="en-US" sz="2000" i="1" dirty="0" smtClean="0"/>
              <a:t> </a:t>
            </a:r>
            <a:r>
              <a:rPr lang="en-US" sz="2000" dirty="0" smtClean="0"/>
              <a:t>responsible for almost 90% of TB case worldwide.</a:t>
            </a:r>
            <a:endParaRPr lang="en-US" sz="2000" i="1" dirty="0" smtClean="0"/>
          </a:p>
          <a:p>
            <a:pPr indent="-250825" algn="just"/>
            <a:r>
              <a:rPr lang="en-US" sz="2000" i="1" dirty="0" smtClean="0"/>
              <a:t>M. tuberculosis </a:t>
            </a:r>
            <a:r>
              <a:rPr lang="en-US" sz="2000" dirty="0" smtClean="0"/>
              <a:t>is a acid-fast bacilli, because it contains large amount of lipid and </a:t>
            </a:r>
            <a:r>
              <a:rPr lang="en-US" sz="2000" dirty="0" err="1" smtClean="0"/>
              <a:t>mycolic</a:t>
            </a:r>
            <a:r>
              <a:rPr lang="en-US" sz="2000" dirty="0" smtClean="0"/>
              <a:t> acid in its cell wall. </a:t>
            </a:r>
          </a:p>
          <a:p>
            <a:pPr indent="-255588" algn="just"/>
            <a:r>
              <a:rPr lang="en-US" sz="2000" dirty="0" smtClean="0"/>
              <a:t>So, when phagocytic cells engulf the </a:t>
            </a:r>
            <a:r>
              <a:rPr lang="en-US" sz="2000" i="1" dirty="0" smtClean="0"/>
              <a:t>Mycobacterium tuberculosis, </a:t>
            </a:r>
            <a:r>
              <a:rPr lang="en-US" sz="2000" dirty="0" smtClean="0"/>
              <a:t>it can not be destroyed in </a:t>
            </a:r>
            <a:r>
              <a:rPr lang="en-US" sz="2000" dirty="0" err="1" smtClean="0"/>
              <a:t>phagolysome</a:t>
            </a:r>
            <a:r>
              <a:rPr lang="en-US" sz="2000" dirty="0" smtClean="0"/>
              <a:t> because of this thick waxy </a:t>
            </a:r>
            <a:r>
              <a:rPr lang="en-US" sz="2000" dirty="0" err="1" smtClean="0"/>
              <a:t>mycolic</a:t>
            </a:r>
            <a:r>
              <a:rPr lang="en-US" sz="2000" dirty="0" smtClean="0"/>
              <a:t> acid capsule. </a:t>
            </a:r>
          </a:p>
          <a:p>
            <a:pPr indent="-255588" algn="just"/>
            <a:r>
              <a:rPr lang="en-US" sz="2000" i="1" dirty="0" smtClean="0"/>
              <a:t>Mycobacterium Tuberculosis </a:t>
            </a:r>
            <a:r>
              <a:rPr lang="en-US" sz="2000" dirty="0" smtClean="0"/>
              <a:t>can survive and multiply in phagocytic cell such as macrophages.</a:t>
            </a:r>
          </a:p>
          <a:p>
            <a:pPr indent="-255588" algn="just"/>
            <a:r>
              <a:rPr lang="en-US" sz="2000" i="1" dirty="0" smtClean="0"/>
              <a:t>M. tuberculosis </a:t>
            </a:r>
            <a:r>
              <a:rPr lang="en-US" sz="2000" dirty="0" smtClean="0"/>
              <a:t>also contain cord factor (</a:t>
            </a:r>
            <a:r>
              <a:rPr lang="en-US" sz="2000" dirty="0" err="1" smtClean="0"/>
              <a:t>trehalose</a:t>
            </a:r>
            <a:r>
              <a:rPr lang="en-US" sz="2000" dirty="0" smtClean="0"/>
              <a:t> </a:t>
            </a:r>
            <a:r>
              <a:rPr lang="en-US" sz="2000" dirty="0" err="1" smtClean="0"/>
              <a:t>dimycolate</a:t>
            </a:r>
            <a:r>
              <a:rPr lang="en-US" sz="2000" dirty="0" smtClean="0"/>
              <a:t>) which can disrupt the respiration of mitochondria in phagocytes and tissue cells.</a:t>
            </a:r>
          </a:p>
          <a:p>
            <a:pPr indent="-255588" algn="just"/>
            <a:r>
              <a:rPr lang="en-US" sz="2000" dirty="0" smtClean="0"/>
              <a:t>Therefore, </a:t>
            </a:r>
            <a:r>
              <a:rPr lang="en-US" sz="2000" i="1" dirty="0" smtClean="0"/>
              <a:t>M. Tuberculosis </a:t>
            </a:r>
            <a:r>
              <a:rPr lang="en-US" sz="2000" dirty="0" smtClean="0"/>
              <a:t>which contains cord factor are pathogenic and those which are lacking cord factor are not.</a:t>
            </a:r>
          </a:p>
          <a:p>
            <a:pPr algn="just"/>
            <a:endParaRPr lang="en-US" sz="20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Meningitis</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pPr algn="just">
              <a:spcBef>
                <a:spcPts val="1200"/>
              </a:spcBef>
              <a:buNone/>
            </a:pPr>
            <a:r>
              <a:rPr lang="en-US" sz="2000" b="1" dirty="0" smtClean="0"/>
              <a:t>Causative agent:  </a:t>
            </a:r>
          </a:p>
          <a:p>
            <a:pPr marL="812800" indent="-447675" algn="just">
              <a:buNone/>
            </a:pPr>
            <a:r>
              <a:rPr lang="en-US" sz="2000" b="1" dirty="0" smtClean="0"/>
              <a:t>Bacterial</a:t>
            </a:r>
          </a:p>
          <a:p>
            <a:pPr marL="706438" indent="-257175" algn="just"/>
            <a:r>
              <a:rPr lang="en-US" sz="2000" u="sng" dirty="0" smtClean="0"/>
              <a:t>Premature babies and newborns</a:t>
            </a:r>
            <a:r>
              <a:rPr lang="en-US" sz="2000" dirty="0" smtClean="0"/>
              <a:t>: group </a:t>
            </a:r>
            <a:r>
              <a:rPr lang="en-US" sz="2000" i="1" dirty="0" smtClean="0"/>
              <a:t>streptococci, Escherichia coli, Listeria monocytogenes</a:t>
            </a:r>
          </a:p>
          <a:p>
            <a:pPr marL="706438" indent="-257175" algn="just"/>
            <a:r>
              <a:rPr lang="en-US" sz="2000" u="sng" dirty="0" smtClean="0"/>
              <a:t>Children</a:t>
            </a:r>
            <a:r>
              <a:rPr lang="en-US" sz="2000" dirty="0" smtClean="0"/>
              <a:t>: </a:t>
            </a:r>
            <a:r>
              <a:rPr lang="en-US" sz="2000" b="1" i="1" dirty="0" smtClean="0"/>
              <a:t>Neisseria meningitidis</a:t>
            </a:r>
            <a:r>
              <a:rPr lang="en-US" sz="2000" b="1" dirty="0" smtClean="0"/>
              <a:t> (meningococcus, aerobic gram negative  capsulated diplococci)</a:t>
            </a:r>
            <a:r>
              <a:rPr lang="en-US" sz="2000" dirty="0" smtClean="0"/>
              <a:t> and </a:t>
            </a:r>
            <a:r>
              <a:rPr lang="en-US" sz="2000" i="1" dirty="0" smtClean="0"/>
              <a:t>Streptococcus pneumoniae,</a:t>
            </a:r>
            <a:r>
              <a:rPr lang="en-US" sz="2000" dirty="0" smtClean="0"/>
              <a:t> </a:t>
            </a:r>
            <a:r>
              <a:rPr lang="en-US" sz="2000" i="1" dirty="0" smtClean="0"/>
              <a:t>Haemophilus influenzae</a:t>
            </a:r>
            <a:r>
              <a:rPr lang="en-US" sz="2000" dirty="0" smtClean="0"/>
              <a:t> type B</a:t>
            </a:r>
          </a:p>
          <a:p>
            <a:pPr marL="706438" indent="-257175" algn="just"/>
            <a:r>
              <a:rPr lang="en-US" sz="2000" u="sng" dirty="0" smtClean="0"/>
              <a:t>Adults</a:t>
            </a:r>
            <a:r>
              <a:rPr lang="en-US" sz="2000" dirty="0" smtClean="0"/>
              <a:t>: </a:t>
            </a:r>
            <a:r>
              <a:rPr lang="en-US" sz="2000" i="1" dirty="0" smtClean="0"/>
              <a:t>Neisseria meningitidis</a:t>
            </a:r>
            <a:r>
              <a:rPr lang="en-US" sz="2000" dirty="0" smtClean="0"/>
              <a:t> and </a:t>
            </a:r>
            <a:r>
              <a:rPr lang="en-US" sz="2000" i="1" dirty="0" smtClean="0"/>
              <a:t>Streptococcus pneumoniae</a:t>
            </a:r>
            <a:endParaRPr lang="en-US" sz="2000" i="1" dirty="0"/>
          </a:p>
          <a:p>
            <a:pPr marL="358775" indent="4763" algn="just">
              <a:buNone/>
            </a:pPr>
            <a:r>
              <a:rPr lang="en-US" sz="2000" b="1" dirty="0" smtClean="0"/>
              <a:t> Viral</a:t>
            </a:r>
          </a:p>
          <a:p>
            <a:pPr marL="706438" indent="-257175" algn="just"/>
            <a:r>
              <a:rPr lang="en-US" sz="2000" dirty="0" smtClean="0"/>
              <a:t>Viruses that cause meningitis include enteroviruses, herpes simplex virus type 2, varicella zoster virus (known for causing chickenpox and shingles), mumps virus, HIV.</a:t>
            </a:r>
          </a:p>
          <a:p>
            <a:pPr marL="706438" indent="-257175" algn="just"/>
            <a:endParaRPr lang="en-US" sz="2000" i="1"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40</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Meningitis</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pPr algn="just">
              <a:spcBef>
                <a:spcPts val="1200"/>
              </a:spcBef>
              <a:buNone/>
            </a:pPr>
            <a:r>
              <a:rPr lang="en-US" sz="2000" b="1" dirty="0" smtClean="0"/>
              <a:t>Causative agent:  </a:t>
            </a:r>
          </a:p>
          <a:p>
            <a:pPr marL="706438" algn="just">
              <a:spcBef>
                <a:spcPts val="1200"/>
              </a:spcBef>
              <a:buNone/>
            </a:pPr>
            <a:r>
              <a:rPr lang="en-US" sz="2000" b="1" dirty="0" smtClean="0"/>
              <a:t>Fungal</a:t>
            </a:r>
          </a:p>
          <a:p>
            <a:pPr marL="706438" indent="-257175" algn="just"/>
            <a:r>
              <a:rPr lang="en-US" sz="2000" dirty="0" smtClean="0"/>
              <a:t>The most common fungal meningitis is cryptococcal meningitis due to </a:t>
            </a:r>
            <a:r>
              <a:rPr lang="en-US" sz="2000" i="1" dirty="0" smtClean="0"/>
              <a:t>Cryptococcus neoformans</a:t>
            </a:r>
            <a:r>
              <a:rPr lang="en-US" sz="2000" dirty="0" smtClean="0"/>
              <a:t>.</a:t>
            </a:r>
            <a:endParaRPr lang="en-US" sz="2000" baseline="30000" dirty="0" smtClean="0"/>
          </a:p>
          <a:p>
            <a:pPr indent="20638" algn="just">
              <a:spcBef>
                <a:spcPts val="1200"/>
              </a:spcBef>
              <a:buNone/>
            </a:pPr>
            <a:r>
              <a:rPr lang="en-US" sz="2000" b="1" dirty="0" smtClean="0"/>
              <a:t>Non-infectious</a:t>
            </a:r>
          </a:p>
          <a:p>
            <a:pPr marL="706438" indent="-257175" algn="just"/>
            <a:r>
              <a:rPr lang="en-US" sz="2000" dirty="0" smtClean="0"/>
              <a:t>Spread of cancer to the meninges known as neoplastic meningitis</a:t>
            </a:r>
          </a:p>
          <a:p>
            <a:pPr marL="706438" indent="-257175" algn="just"/>
            <a:r>
              <a:rPr lang="en-US" sz="2000" dirty="0" smtClean="0"/>
              <a:t>Certain drugs can also cause meningitis, mainly non-steroidal anti-inflammatory drugs, antibiotics and intravenous immunoglobulins</a:t>
            </a:r>
            <a:endParaRPr lang="en-US" sz="2000" i="1"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41</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Meningitis</a:t>
            </a:r>
            <a:endParaRPr lang="en-US" dirty="0"/>
          </a:p>
        </p:txBody>
      </p:sp>
      <p:sp>
        <p:nvSpPr>
          <p:cNvPr id="3" name="Content Placeholder 2"/>
          <p:cNvSpPr>
            <a:spLocks noGrp="1"/>
          </p:cNvSpPr>
          <p:nvPr>
            <p:ph idx="1"/>
          </p:nvPr>
        </p:nvSpPr>
        <p:spPr>
          <a:xfrm>
            <a:off x="457200" y="1600200"/>
            <a:ext cx="8229600" cy="4800600"/>
          </a:xfrm>
        </p:spPr>
        <p:txBody>
          <a:bodyPr>
            <a:normAutofit/>
          </a:bodyPr>
          <a:lstStyle/>
          <a:p>
            <a:pPr algn="just">
              <a:buNone/>
            </a:pPr>
            <a:r>
              <a:rPr lang="en-US" sz="2000" b="1" dirty="0" smtClean="0"/>
              <a:t>Diagnosis: </a:t>
            </a:r>
          </a:p>
          <a:p>
            <a:pPr marL="1882775" indent="-1519238" algn="just">
              <a:spcBef>
                <a:spcPts val="1200"/>
              </a:spcBef>
              <a:buNone/>
            </a:pPr>
            <a:r>
              <a:rPr lang="en-US" sz="2000" dirty="0" smtClean="0"/>
              <a:t>Presumptive: demonstration of gram-negative diplococci in cerebrospinal fluid using a Gram-staining method</a:t>
            </a:r>
          </a:p>
          <a:p>
            <a:pPr marL="1882775" indent="-1519238" algn="just">
              <a:spcBef>
                <a:spcPts val="1200"/>
              </a:spcBef>
              <a:buNone/>
            </a:pPr>
            <a:r>
              <a:rPr lang="en-US" sz="2000" dirty="0" smtClean="0"/>
              <a:t>Confirmation:  isolation of organism on pre-warmed plates of rich, blood containing medium</a:t>
            </a:r>
          </a:p>
          <a:p>
            <a:pPr marL="508000" indent="1588" algn="just">
              <a:buNone/>
            </a:pP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42</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Meningitis</a:t>
            </a:r>
            <a:endParaRPr lang="en-US" dirty="0"/>
          </a:p>
        </p:txBody>
      </p:sp>
      <p:sp>
        <p:nvSpPr>
          <p:cNvPr id="3" name="Content Placeholder 2"/>
          <p:cNvSpPr>
            <a:spLocks noGrp="1"/>
          </p:cNvSpPr>
          <p:nvPr>
            <p:ph idx="1"/>
          </p:nvPr>
        </p:nvSpPr>
        <p:spPr>
          <a:xfrm>
            <a:off x="457200" y="1600200"/>
            <a:ext cx="8229600" cy="4724400"/>
          </a:xfrm>
        </p:spPr>
        <p:txBody>
          <a:bodyPr>
            <a:normAutofit/>
          </a:bodyPr>
          <a:lstStyle/>
          <a:p>
            <a:pPr algn="just">
              <a:spcBef>
                <a:spcPts val="1200"/>
              </a:spcBef>
              <a:buNone/>
            </a:pPr>
            <a:r>
              <a:rPr lang="en-US" sz="2000" b="1" dirty="0" smtClean="0"/>
              <a:t>Prevention: </a:t>
            </a:r>
          </a:p>
          <a:p>
            <a:pPr marL="712788" indent="-263525" algn="just"/>
            <a:r>
              <a:rPr lang="en-US" sz="2000" dirty="0" smtClean="0">
                <a:sym typeface="Wingdings" pitchFamily="2" charset="2"/>
              </a:rPr>
              <a:t>MPSV(Meningococcal Polysaccharide Vaccine) and MCV Vaccine is given for the epidemic control of the meningococcal meningitis. It is made up of the purified capsular polysaccharides of serovars A and C; the serovar B capsular polysaccharides appears not to be highly immunogenic</a:t>
            </a:r>
          </a:p>
          <a:p>
            <a:pPr marL="712788" indent="-263525" algn="just"/>
            <a:r>
              <a:rPr lang="en-US" sz="2000" dirty="0" smtClean="0"/>
              <a:t>Routine vaccination against </a:t>
            </a:r>
            <a:r>
              <a:rPr lang="en-US" sz="2000" i="1" dirty="0" smtClean="0"/>
              <a:t>Streptococcus pneumoniae</a:t>
            </a:r>
            <a:r>
              <a:rPr lang="en-US" sz="2000" dirty="0" smtClean="0"/>
              <a:t> with the pneumococcal conjugate vaccine (PCV), which is active against seven common serotypes of this pathogen, significantly reduces the incidence of pneumococcal meningitis.</a:t>
            </a:r>
          </a:p>
          <a:p>
            <a:pPr marL="712788" indent="-263525" algn="just"/>
            <a:r>
              <a:rPr lang="en-US" sz="2000" dirty="0" err="1" smtClean="0">
                <a:sym typeface="Wingdings" pitchFamily="2" charset="2"/>
              </a:rPr>
              <a:t>HiB</a:t>
            </a:r>
            <a:r>
              <a:rPr lang="en-US" sz="2000" dirty="0" smtClean="0">
                <a:sym typeface="Wingdings" pitchFamily="2" charset="2"/>
              </a:rPr>
              <a:t> vaccine against </a:t>
            </a:r>
            <a:r>
              <a:rPr lang="en-US" sz="2000" i="1" dirty="0" smtClean="0"/>
              <a:t>Haemophilus influenzae</a:t>
            </a:r>
            <a:r>
              <a:rPr lang="en-US" sz="2000" dirty="0" smtClean="0"/>
              <a:t> type B, is routine childhood vaccination, as this bacterial species cause the meningitis mainly in children</a:t>
            </a:r>
            <a:endParaRPr lang="en-US" sz="2000" dirty="0" smtClean="0">
              <a:sym typeface="Wingdings" pitchFamily="2" charset="2"/>
            </a:endParaRPr>
          </a:p>
          <a:p>
            <a:pPr marL="508000" indent="1588" algn="just">
              <a:buNone/>
            </a:pP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43</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Meningitis</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pPr marL="0" indent="1588" algn="just">
              <a:spcBef>
                <a:spcPts val="1200"/>
              </a:spcBef>
              <a:buNone/>
            </a:pPr>
            <a:r>
              <a:rPr lang="en-US" sz="2000" b="1" dirty="0" smtClean="0"/>
              <a:t>Treatment:</a:t>
            </a:r>
          </a:p>
          <a:p>
            <a:pPr marL="706438" algn="just">
              <a:spcBef>
                <a:spcPts val="1200"/>
              </a:spcBef>
              <a:buNone/>
            </a:pPr>
            <a:r>
              <a:rPr lang="en-US" sz="2000" u="sng" dirty="0" smtClean="0"/>
              <a:t>Bacterial meningitis</a:t>
            </a:r>
          </a:p>
          <a:p>
            <a:pPr marL="619125" indent="-169863" algn="just"/>
            <a:r>
              <a:rPr lang="en-US" sz="2000" dirty="0" smtClean="0"/>
              <a:t>Third-generation cefalosporin such as cefotaxime or ceftriaxone.</a:t>
            </a:r>
            <a:endParaRPr lang="en-US" sz="2000" baseline="30000" dirty="0" smtClean="0"/>
          </a:p>
          <a:p>
            <a:pPr marL="619125" indent="-169863" algn="just"/>
            <a:r>
              <a:rPr lang="en-US" sz="2000" dirty="0" smtClean="0"/>
              <a:t>Chloramphenicol, either alone or in combination with ampicillin</a:t>
            </a:r>
            <a:endParaRPr lang="en-US" sz="2000" baseline="30000" dirty="0" smtClean="0"/>
          </a:p>
          <a:p>
            <a:pPr marL="706438" algn="just">
              <a:spcBef>
                <a:spcPts val="1200"/>
              </a:spcBef>
              <a:buNone/>
            </a:pPr>
            <a:r>
              <a:rPr lang="en-US" sz="2000" u="sng" dirty="0" smtClean="0"/>
              <a:t>Viral meningitis</a:t>
            </a:r>
          </a:p>
          <a:p>
            <a:pPr marL="619125" indent="-169863" algn="just"/>
            <a:r>
              <a:rPr lang="en-US" sz="2000" dirty="0" smtClean="0"/>
              <a:t>Aciclovir</a:t>
            </a:r>
          </a:p>
          <a:p>
            <a:pPr marL="706438" algn="just">
              <a:spcBef>
                <a:spcPts val="1200"/>
              </a:spcBef>
              <a:buNone/>
            </a:pPr>
            <a:r>
              <a:rPr lang="en-US" sz="2000" u="sng" dirty="0" smtClean="0"/>
              <a:t>Fungal meningitis</a:t>
            </a:r>
          </a:p>
          <a:p>
            <a:pPr marL="619125" indent="-169863" algn="just"/>
            <a:r>
              <a:rPr lang="en-US" sz="2000" dirty="0" smtClean="0"/>
              <a:t>amphotericin B and flucytosine</a:t>
            </a: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44</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5400" dirty="0" smtClean="0"/>
              <a:t>Hepatitis</a:t>
            </a:r>
            <a:endParaRPr lang="en-US" sz="54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Hepatitis</a:t>
            </a:r>
            <a:endParaRPr lang="en-US" dirty="0"/>
          </a:p>
        </p:txBody>
      </p:sp>
      <p:sp>
        <p:nvSpPr>
          <p:cNvPr id="3" name="Content Placeholder 2"/>
          <p:cNvSpPr>
            <a:spLocks noGrp="1"/>
          </p:cNvSpPr>
          <p:nvPr>
            <p:ph idx="1"/>
          </p:nvPr>
        </p:nvSpPr>
        <p:spPr>
          <a:xfrm>
            <a:off x="457200" y="1447800"/>
            <a:ext cx="8229600" cy="5257800"/>
          </a:xfrm>
        </p:spPr>
        <p:txBody>
          <a:bodyPr>
            <a:normAutofit fontScale="92500" lnSpcReduction="10000"/>
          </a:bodyPr>
          <a:lstStyle/>
          <a:p>
            <a:pPr marL="225425" indent="-225425" algn="just">
              <a:spcBef>
                <a:spcPts val="1200"/>
              </a:spcBef>
              <a:buNone/>
            </a:pPr>
            <a:r>
              <a:rPr lang="en-US" sz="2000" b="1" dirty="0" smtClean="0"/>
              <a:t>Organ/body part affected:    </a:t>
            </a:r>
            <a:r>
              <a:rPr lang="en-US" sz="2000" dirty="0" smtClean="0"/>
              <a:t> Liver</a:t>
            </a:r>
          </a:p>
          <a:p>
            <a:pPr marL="225425" indent="-225425" algn="just">
              <a:lnSpc>
                <a:spcPct val="150000"/>
              </a:lnSpc>
              <a:spcBef>
                <a:spcPts val="1200"/>
              </a:spcBef>
            </a:pPr>
            <a:r>
              <a:rPr lang="en-US" sz="2000" b="1" dirty="0" smtClean="0"/>
              <a:t>Hepatitis </a:t>
            </a:r>
            <a:r>
              <a:rPr lang="en-US" sz="2000" dirty="0" smtClean="0"/>
              <a:t>is a medical condition defined by the inflammation of the liver and characterized by the presence of inflammatory cells in the tissue of the liver</a:t>
            </a:r>
          </a:p>
          <a:p>
            <a:pPr marL="225425" indent="-225425" algn="just">
              <a:lnSpc>
                <a:spcPct val="150000"/>
              </a:lnSpc>
              <a:spcBef>
                <a:spcPts val="1200"/>
              </a:spcBef>
            </a:pPr>
            <a:r>
              <a:rPr lang="en-US" sz="2000" dirty="0" smtClean="0"/>
              <a:t>Hepatitis is acute when it lasts less than six months and chronic when it persists longer. The condition can be self-limiting (healing on its own) or can progress to </a:t>
            </a:r>
            <a:r>
              <a:rPr lang="en-US" sz="2000" b="1" dirty="0" smtClean="0"/>
              <a:t>fibrosis</a:t>
            </a:r>
            <a:r>
              <a:rPr lang="en-US" sz="2000" dirty="0" smtClean="0"/>
              <a:t> (scarring), </a:t>
            </a:r>
            <a:r>
              <a:rPr lang="en-US" sz="2000" b="1" dirty="0" smtClean="0"/>
              <a:t>cirrhosis</a:t>
            </a:r>
            <a:r>
              <a:rPr lang="en-US" sz="2000" dirty="0" smtClean="0"/>
              <a:t> and may even </a:t>
            </a:r>
            <a:r>
              <a:rPr lang="en-US" sz="2000" b="1" dirty="0" smtClean="0"/>
              <a:t>liver cancer </a:t>
            </a:r>
            <a:r>
              <a:rPr lang="en-US" sz="2000" dirty="0" smtClean="0"/>
              <a:t>.</a:t>
            </a:r>
          </a:p>
          <a:p>
            <a:pPr marL="225425" indent="-225425" algn="just">
              <a:lnSpc>
                <a:spcPct val="150000"/>
              </a:lnSpc>
              <a:spcBef>
                <a:spcPts val="1200"/>
              </a:spcBef>
            </a:pPr>
            <a:r>
              <a:rPr lang="en-US" sz="2000" dirty="0" smtClean="0"/>
              <a:t>Fibrosis is the formation of excess fibrous connective tissue in an organ or tissue in a reparative or reactive process. </a:t>
            </a:r>
          </a:p>
          <a:p>
            <a:pPr marL="225425" indent="-225425" algn="just">
              <a:lnSpc>
                <a:spcPct val="150000"/>
              </a:lnSpc>
              <a:spcBef>
                <a:spcPts val="1200"/>
              </a:spcBef>
            </a:pPr>
            <a:r>
              <a:rPr lang="en-US" sz="2000" dirty="0" smtClean="0"/>
              <a:t>Cirrhosis is characterized by replacement of liver tissue by fibrosis (scar tissue) and regenerative nodules (lumps that occur due to attempted repair of damaged tissue).</a:t>
            </a:r>
            <a:r>
              <a:rPr lang="en-US" sz="2000" baseline="30000" dirty="0" smtClean="0"/>
              <a:t> </a:t>
            </a:r>
            <a:r>
              <a:rPr lang="en-US" sz="2000" dirty="0" smtClean="0"/>
              <a:t>These changes lead to loss of liver function.</a:t>
            </a:r>
          </a:p>
          <a:p>
            <a:pPr marL="225425" indent="-225425" algn="just">
              <a:spcBef>
                <a:spcPts val="1200"/>
              </a:spcBef>
            </a:pP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46</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Hepatitis</a:t>
            </a:r>
            <a:endParaRPr lang="en-US" dirty="0"/>
          </a:p>
        </p:txBody>
      </p:sp>
      <p:sp>
        <p:nvSpPr>
          <p:cNvPr id="3" name="Content Placeholder 2"/>
          <p:cNvSpPr>
            <a:spLocks noGrp="1"/>
          </p:cNvSpPr>
          <p:nvPr>
            <p:ph idx="1"/>
          </p:nvPr>
        </p:nvSpPr>
        <p:spPr>
          <a:xfrm>
            <a:off x="457200" y="1371600"/>
            <a:ext cx="4191000" cy="5486400"/>
          </a:xfrm>
        </p:spPr>
        <p:txBody>
          <a:bodyPr>
            <a:normAutofit/>
          </a:bodyPr>
          <a:lstStyle/>
          <a:p>
            <a:pPr algn="just">
              <a:spcBef>
                <a:spcPts val="0"/>
              </a:spcBef>
              <a:buNone/>
            </a:pPr>
            <a:r>
              <a:rPr lang="en-US" sz="2000" b="1" dirty="0" smtClean="0"/>
              <a:t>Symptoms:   </a:t>
            </a:r>
          </a:p>
          <a:p>
            <a:pPr indent="-222250" algn="just">
              <a:lnSpc>
                <a:spcPct val="110000"/>
              </a:lnSpc>
              <a:spcBef>
                <a:spcPts val="0"/>
              </a:spcBef>
            </a:pPr>
            <a:r>
              <a:rPr lang="en-US" sz="1800" u="sng" dirty="0" smtClean="0"/>
              <a:t>nonspecific flu-like symptoms:</a:t>
            </a:r>
            <a:r>
              <a:rPr lang="en-US" sz="1800" dirty="0" smtClean="0"/>
              <a:t> </a:t>
            </a:r>
          </a:p>
          <a:p>
            <a:pPr marL="706438" indent="-222250" algn="just">
              <a:lnSpc>
                <a:spcPct val="110000"/>
              </a:lnSpc>
              <a:spcBef>
                <a:spcPts val="0"/>
              </a:spcBef>
              <a:buNone/>
            </a:pPr>
            <a:r>
              <a:rPr lang="en-US" sz="1800" dirty="0" smtClean="0"/>
              <a:t>Malaise, </a:t>
            </a:r>
          </a:p>
          <a:p>
            <a:pPr marL="706438" indent="-222250" algn="just">
              <a:lnSpc>
                <a:spcPct val="110000"/>
              </a:lnSpc>
              <a:spcBef>
                <a:spcPts val="0"/>
              </a:spcBef>
              <a:buNone/>
            </a:pPr>
            <a:r>
              <a:rPr lang="en-US" sz="1800" dirty="0" smtClean="0"/>
              <a:t>Muscle and joint aches, </a:t>
            </a:r>
          </a:p>
          <a:p>
            <a:pPr marL="706438" indent="-222250" algn="just">
              <a:lnSpc>
                <a:spcPct val="110000"/>
              </a:lnSpc>
              <a:spcBef>
                <a:spcPts val="0"/>
              </a:spcBef>
              <a:buNone/>
            </a:pPr>
            <a:r>
              <a:rPr lang="en-US" sz="1800" dirty="0" smtClean="0"/>
              <a:t>Fever, nausea or vomiting, </a:t>
            </a:r>
          </a:p>
          <a:p>
            <a:pPr marL="706438" indent="-222250" algn="just">
              <a:lnSpc>
                <a:spcPct val="110000"/>
              </a:lnSpc>
              <a:spcBef>
                <a:spcPts val="0"/>
              </a:spcBef>
              <a:buNone/>
            </a:pPr>
            <a:r>
              <a:rPr lang="en-US" sz="1800" dirty="0" smtClean="0"/>
              <a:t>Diarrhea, and headache. </a:t>
            </a:r>
          </a:p>
          <a:p>
            <a:pPr lvl="0" indent="-222250" algn="just">
              <a:lnSpc>
                <a:spcPct val="110000"/>
              </a:lnSpc>
              <a:spcBef>
                <a:spcPts val="0"/>
              </a:spcBef>
              <a:defRPr/>
            </a:pPr>
            <a:r>
              <a:rPr lang="en-US" sz="1800" u="sng" dirty="0" smtClean="0"/>
              <a:t>Specific symptoms</a:t>
            </a:r>
            <a:r>
              <a:rPr lang="en-US" sz="1800" dirty="0" smtClean="0"/>
              <a:t>: </a:t>
            </a:r>
          </a:p>
          <a:p>
            <a:pPr marL="706438" lvl="0" indent="-222250" algn="just">
              <a:lnSpc>
                <a:spcPct val="110000"/>
              </a:lnSpc>
              <a:spcBef>
                <a:spcPts val="0"/>
              </a:spcBef>
              <a:buNone/>
              <a:defRPr/>
            </a:pPr>
            <a:r>
              <a:rPr lang="en-US" sz="1800" dirty="0" smtClean="0"/>
              <a:t>Profound loss of appetite, </a:t>
            </a:r>
          </a:p>
          <a:p>
            <a:pPr marL="706438" lvl="0" indent="-222250" algn="just">
              <a:lnSpc>
                <a:spcPct val="110000"/>
              </a:lnSpc>
              <a:spcBef>
                <a:spcPts val="0"/>
              </a:spcBef>
              <a:buNone/>
              <a:defRPr/>
            </a:pPr>
            <a:r>
              <a:rPr lang="en-US" sz="1800" dirty="0" smtClean="0"/>
              <a:t>Aversion to smoking among smokers, </a:t>
            </a:r>
          </a:p>
          <a:p>
            <a:pPr marL="706438" lvl="0" indent="-222250" algn="just">
              <a:lnSpc>
                <a:spcPct val="110000"/>
              </a:lnSpc>
              <a:spcBef>
                <a:spcPts val="0"/>
              </a:spcBef>
              <a:buNone/>
              <a:defRPr/>
            </a:pPr>
            <a:r>
              <a:rPr lang="en-US" sz="1800" dirty="0" smtClean="0"/>
              <a:t>Dark urine, </a:t>
            </a:r>
          </a:p>
          <a:p>
            <a:pPr marL="706438" lvl="0" indent="-222250" algn="just">
              <a:lnSpc>
                <a:spcPct val="110000"/>
              </a:lnSpc>
              <a:spcBef>
                <a:spcPts val="0"/>
              </a:spcBef>
              <a:buNone/>
              <a:defRPr/>
            </a:pPr>
            <a:r>
              <a:rPr lang="en-US" sz="1800" dirty="0" smtClean="0"/>
              <a:t>Yellowing of the eyes and skin (jaundice) </a:t>
            </a:r>
          </a:p>
          <a:p>
            <a:pPr marL="706438" lvl="0" indent="-222250" algn="just">
              <a:lnSpc>
                <a:spcPct val="110000"/>
              </a:lnSpc>
              <a:spcBef>
                <a:spcPts val="0"/>
              </a:spcBef>
              <a:buNone/>
              <a:defRPr/>
            </a:pPr>
            <a:r>
              <a:rPr lang="en-US" sz="1800" dirty="0" smtClean="0"/>
              <a:t>Abdominal discomfort, </a:t>
            </a:r>
          </a:p>
          <a:p>
            <a:pPr marL="706438" lvl="0" indent="-222250" algn="just">
              <a:lnSpc>
                <a:spcPct val="110000"/>
              </a:lnSpc>
              <a:spcBef>
                <a:spcPts val="0"/>
              </a:spcBef>
              <a:buNone/>
              <a:defRPr/>
            </a:pPr>
            <a:r>
              <a:rPr lang="en-US" sz="1800" dirty="0" smtClean="0"/>
              <a:t>Tender enlargement of the liver, </a:t>
            </a:r>
          </a:p>
          <a:p>
            <a:pPr marL="706438" lvl="0" indent="-222250" algn="just">
              <a:lnSpc>
                <a:spcPct val="110000"/>
              </a:lnSpc>
              <a:spcBef>
                <a:spcPts val="0"/>
              </a:spcBef>
              <a:buNone/>
              <a:defRPr/>
            </a:pPr>
            <a:r>
              <a:rPr lang="en-US" sz="1800" dirty="0" smtClean="0"/>
              <a:t>Enlarged lymph nodes (rare), </a:t>
            </a:r>
          </a:p>
          <a:p>
            <a:pPr marL="706438" lvl="0" indent="-222250" algn="just">
              <a:lnSpc>
                <a:spcPct val="110000"/>
              </a:lnSpc>
              <a:spcBef>
                <a:spcPts val="0"/>
              </a:spcBef>
              <a:buNone/>
              <a:defRPr/>
            </a:pPr>
            <a:r>
              <a:rPr lang="en-US" sz="1800" dirty="0" smtClean="0"/>
              <a:t>Enlargement of the spleen.</a:t>
            </a:r>
            <a:endParaRPr lang="en-US" sz="1800" b="1" dirty="0" smtClean="0"/>
          </a:p>
          <a:p>
            <a:pPr marL="706438" indent="-222250" algn="just">
              <a:lnSpc>
                <a:spcPct val="110000"/>
              </a:lnSpc>
              <a:spcBef>
                <a:spcPts val="0"/>
              </a:spcBef>
              <a:buNone/>
            </a:pPr>
            <a:r>
              <a:rPr lang="en-US" sz="1800" dirty="0" smtClean="0"/>
              <a:t>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47</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
        <p:nvSpPr>
          <p:cNvPr id="6" name="Content Placeholder 2"/>
          <p:cNvSpPr txBox="1">
            <a:spLocks/>
          </p:cNvSpPr>
          <p:nvPr/>
        </p:nvSpPr>
        <p:spPr>
          <a:xfrm>
            <a:off x="4876800" y="1295400"/>
            <a:ext cx="3962400" cy="3733800"/>
          </a:xfrm>
          <a:prstGeom prst="rect">
            <a:avLst/>
          </a:prstGeom>
        </p:spPr>
        <p:txBody>
          <a:bodyPr vert="horz" lIns="91440" tIns="45720" rIns="91440" bIns="45720" rtlCol="0">
            <a:normAutofit/>
          </a:bodyPr>
          <a:lstStyle/>
          <a:p>
            <a:pPr marL="342900" marR="0" lvl="0" indent="-222250" algn="just" defTabSz="914400" rtl="0" eaLnBrk="1" fontAlgn="auto" latinLnBrk="0" hangingPunct="1">
              <a:lnSpc>
                <a:spcPct val="100000"/>
              </a:lnSpc>
              <a:spcBef>
                <a:spcPts val="1200"/>
              </a:spcBef>
              <a:spcAft>
                <a:spcPts val="0"/>
              </a:spcAft>
              <a:buClrTx/>
              <a:buSzTx/>
              <a:buFont typeface="Arial" pitchFamily="34" charset="0"/>
              <a:buChar char="•"/>
              <a:tabLst/>
              <a:defRPr/>
            </a:pPr>
            <a:endParaRPr kumimoji="0" lang="en-US" sz="2000" b="0" i="0" u="sng" strike="noStrike" kern="1200" cap="none" spc="0" normalizeH="0" baseline="0" noProof="0" dirty="0" smtClean="0">
              <a:ln>
                <a:noFill/>
              </a:ln>
              <a:solidFill>
                <a:schemeClr val="tx1"/>
              </a:solidFill>
              <a:effectLst/>
              <a:uLnTx/>
              <a:uFillTx/>
              <a:latin typeface="+mn-lt"/>
              <a:ea typeface="+mn-ea"/>
              <a:cs typeface="+mn-cs"/>
            </a:endParaRPr>
          </a:p>
          <a:p>
            <a:pPr marL="193675" indent="-193675" algn="just">
              <a:spcBef>
                <a:spcPts val="1200"/>
              </a:spcBef>
              <a:buFont typeface="Arial" pitchFamily="34" charset="0"/>
              <a:buChar char="•"/>
            </a:pPr>
            <a:r>
              <a:rPr lang="en-US" dirty="0" smtClean="0"/>
              <a:t>A small proportion of people with acute hepatitis progress to acute liver failure, in which the liver is unable to remove harmful substances from the blood</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Hepatitis</a:t>
            </a:r>
            <a:endParaRPr lang="en-US" dirty="0"/>
          </a:p>
        </p:txBody>
      </p:sp>
      <p:sp>
        <p:nvSpPr>
          <p:cNvPr id="3" name="Content Placeholder 2"/>
          <p:cNvSpPr>
            <a:spLocks noGrp="1"/>
          </p:cNvSpPr>
          <p:nvPr>
            <p:ph idx="1"/>
          </p:nvPr>
        </p:nvSpPr>
        <p:spPr>
          <a:xfrm>
            <a:off x="457200" y="1447800"/>
            <a:ext cx="8229600" cy="5257800"/>
          </a:xfrm>
        </p:spPr>
        <p:txBody>
          <a:bodyPr>
            <a:normAutofit/>
          </a:bodyPr>
          <a:lstStyle/>
          <a:p>
            <a:pPr algn="just">
              <a:spcBef>
                <a:spcPts val="1200"/>
              </a:spcBef>
              <a:buNone/>
            </a:pPr>
            <a:r>
              <a:rPr lang="en-US" sz="2000" b="1" dirty="0" smtClean="0"/>
              <a:t>Risk factor: </a:t>
            </a:r>
          </a:p>
          <a:p>
            <a:pPr marL="444500" indent="-168275" algn="just">
              <a:lnSpc>
                <a:spcPct val="150000"/>
              </a:lnSpc>
              <a:spcBef>
                <a:spcPts val="1200"/>
              </a:spcBef>
            </a:pPr>
            <a:r>
              <a:rPr lang="en-US" sz="2000" b="1" dirty="0" smtClean="0"/>
              <a:t>Hepatitis virus</a:t>
            </a:r>
            <a:r>
              <a:rPr lang="en-US" sz="2000" dirty="0" smtClean="0"/>
              <a:t>, is main risk factor involved in hepatitis.</a:t>
            </a:r>
          </a:p>
          <a:p>
            <a:pPr marL="444500" indent="-168275" algn="just">
              <a:lnSpc>
                <a:spcPct val="150000"/>
              </a:lnSpc>
              <a:spcBef>
                <a:spcPts val="1200"/>
              </a:spcBef>
            </a:pPr>
            <a:r>
              <a:rPr lang="en-US" sz="2000" dirty="0" smtClean="0"/>
              <a:t>Viruses most often transmitted sexually and transfusion of contaminated blood or blood product. </a:t>
            </a:r>
          </a:p>
          <a:p>
            <a:pPr marL="444500" indent="-168275" algn="just">
              <a:lnSpc>
                <a:spcPct val="150000"/>
              </a:lnSpc>
              <a:spcBef>
                <a:spcPts val="1200"/>
              </a:spcBef>
            </a:pPr>
            <a:r>
              <a:rPr lang="en-US" sz="2000" dirty="0" smtClean="0"/>
              <a:t>The disease does not affect the sexual organs, but is highly contagious in its early stages, especially from sexual intimacy, and even kissing.</a:t>
            </a:r>
          </a:p>
          <a:p>
            <a:pPr marL="444500" indent="-168275" algn="just">
              <a:lnSpc>
                <a:spcPct val="150000"/>
              </a:lnSpc>
              <a:spcBef>
                <a:spcPts val="1200"/>
              </a:spcBef>
            </a:pPr>
            <a:r>
              <a:rPr lang="en-US" sz="2000" dirty="0" smtClean="0"/>
              <a:t>Other risk factors include </a:t>
            </a:r>
            <a:r>
              <a:rPr lang="en-US" sz="2000" b="1" dirty="0" smtClean="0"/>
              <a:t>autoimmune diseases</a:t>
            </a:r>
            <a:r>
              <a:rPr lang="en-US" sz="2000" dirty="0" smtClean="0"/>
              <a:t> and ingestion of toxic substances; notably </a:t>
            </a:r>
            <a:r>
              <a:rPr lang="en-US" sz="2000" b="1" dirty="0" smtClean="0"/>
              <a:t>alcohol,</a:t>
            </a:r>
            <a:r>
              <a:rPr lang="en-US" sz="2000" dirty="0" smtClean="0"/>
              <a:t>  and certain </a:t>
            </a:r>
            <a:r>
              <a:rPr lang="en-US" sz="2000" b="1" dirty="0" smtClean="0"/>
              <a:t>medications</a:t>
            </a:r>
            <a:endParaRPr lang="en-US" sz="2000" b="1" i="1" dirty="0" smtClean="0"/>
          </a:p>
          <a:p>
            <a:pPr marL="444500" indent="-168275" algn="just"/>
            <a:endParaRPr lang="en-US" sz="2000" dirty="0" smtClean="0"/>
          </a:p>
          <a:p>
            <a:pPr algn="just"/>
            <a:endParaRPr lang="en-US" sz="20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48</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Hepatitis</a:t>
            </a:r>
            <a:endParaRPr lang="en-US" dirty="0"/>
          </a:p>
        </p:txBody>
      </p:sp>
      <p:sp>
        <p:nvSpPr>
          <p:cNvPr id="3" name="Content Placeholder 2"/>
          <p:cNvSpPr>
            <a:spLocks noGrp="1"/>
          </p:cNvSpPr>
          <p:nvPr>
            <p:ph idx="1"/>
          </p:nvPr>
        </p:nvSpPr>
        <p:spPr>
          <a:xfrm>
            <a:off x="457200" y="1447800"/>
            <a:ext cx="8229600" cy="2819400"/>
          </a:xfrm>
        </p:spPr>
        <p:txBody>
          <a:bodyPr>
            <a:normAutofit/>
          </a:bodyPr>
          <a:lstStyle/>
          <a:p>
            <a:pPr algn="just">
              <a:spcBef>
                <a:spcPts val="1200"/>
              </a:spcBef>
              <a:buNone/>
            </a:pPr>
            <a:r>
              <a:rPr lang="en-US" sz="2000" b="1" dirty="0" smtClean="0"/>
              <a:t>Causative agents: </a:t>
            </a:r>
          </a:p>
          <a:p>
            <a:pPr marL="531813">
              <a:buNone/>
            </a:pPr>
            <a:r>
              <a:rPr lang="en-US" sz="2000" b="1" dirty="0" smtClean="0"/>
              <a:t>Viral hepatitis</a:t>
            </a:r>
          </a:p>
          <a:p>
            <a:pPr marL="444500" indent="-168275" algn="just"/>
            <a:r>
              <a:rPr lang="en-US" sz="2000" dirty="0" smtClean="0"/>
              <a:t>The most common causes of viral hepatitis are the five unrelated hepatotropic viruses hepatitis A, hepatitis B, hepatitis C, hepatitis D (which requires hepatitis B to cause disease), and hepatitis E.</a:t>
            </a:r>
          </a:p>
          <a:p>
            <a:pPr marL="444500" indent="-168275" algn="just"/>
            <a:r>
              <a:rPr lang="en-US" sz="2000" b="1" dirty="0" smtClean="0"/>
              <a:t>Hepatitis B virus </a:t>
            </a:r>
            <a:r>
              <a:rPr lang="en-US" sz="2000" dirty="0" smtClean="0"/>
              <a:t>(species of the genus </a:t>
            </a:r>
            <a:r>
              <a:rPr lang="en-US" sz="2000" i="1" dirty="0" smtClean="0"/>
              <a:t>Orthohepadnavirus</a:t>
            </a:r>
            <a:r>
              <a:rPr lang="en-US" sz="2000" dirty="0" smtClean="0"/>
              <a:t>), is most common and threatening amongst other which causes between one and two million deaths per year.</a:t>
            </a:r>
          </a:p>
          <a:p>
            <a:pPr algn="just"/>
            <a:endParaRPr lang="en-US" sz="24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49</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pic>
        <p:nvPicPr>
          <p:cNvPr id="1026" name="Picture 2" descr="C:\Documents and Settings\user1\Desktop\ANKUR123\220px-HBV.png"/>
          <p:cNvPicPr>
            <a:picLocks noChangeAspect="1" noChangeArrowheads="1"/>
          </p:cNvPicPr>
          <p:nvPr/>
        </p:nvPicPr>
        <p:blipFill>
          <a:blip r:embed="rId2" cstate="print"/>
          <a:srcRect/>
          <a:stretch>
            <a:fillRect/>
          </a:stretch>
        </p:blipFill>
        <p:spPr bwMode="auto">
          <a:xfrm>
            <a:off x="3200400" y="4343400"/>
            <a:ext cx="2794000" cy="17780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Tuberculosis</a:t>
            </a:r>
            <a:endParaRPr lang="en-US" dirty="0"/>
          </a:p>
        </p:txBody>
      </p:sp>
      <p:sp>
        <p:nvSpPr>
          <p:cNvPr id="3" name="Content Placeholder 2"/>
          <p:cNvSpPr>
            <a:spLocks noGrp="1"/>
          </p:cNvSpPr>
          <p:nvPr>
            <p:ph idx="1"/>
          </p:nvPr>
        </p:nvSpPr>
        <p:spPr/>
        <p:txBody>
          <a:bodyPr>
            <a:normAutofit fontScale="92500" lnSpcReduction="10000"/>
          </a:bodyPr>
          <a:lstStyle/>
          <a:p>
            <a:pPr algn="just">
              <a:buNone/>
            </a:pPr>
            <a:r>
              <a:rPr lang="en-US" sz="2000" b="1" dirty="0" smtClean="0"/>
              <a:t>Pathogenesis: </a:t>
            </a:r>
          </a:p>
          <a:p>
            <a:pPr indent="-222250" algn="just"/>
            <a:r>
              <a:rPr lang="en-US" sz="2000" dirty="0" smtClean="0"/>
              <a:t>Disease begins when bacteria enters the air sac of the lungs, where they are rapidly ingested by macrophages, in which they will multiply.</a:t>
            </a:r>
          </a:p>
          <a:p>
            <a:pPr indent="-222250" algn="just"/>
            <a:r>
              <a:rPr lang="en-US" sz="2000" dirty="0" smtClean="0"/>
              <a:t>If left untreated, then cell-mediated immunity develops and T-lymphocytes migrates towards the bacilli in lung and then release the lymphokines. </a:t>
            </a:r>
          </a:p>
          <a:p>
            <a:pPr indent="-222250" algn="just"/>
            <a:r>
              <a:rPr lang="en-US" sz="2000" dirty="0" smtClean="0"/>
              <a:t>These lymphokine will attract more phagocytes at lung and will get accumulated.</a:t>
            </a:r>
          </a:p>
          <a:p>
            <a:pPr indent="-222250" algn="just"/>
            <a:r>
              <a:rPr lang="en-US" sz="2000" dirty="0" smtClean="0"/>
              <a:t>These will lead to formation of small, pearl-grey nodules made up of the bacilli, and layers of phagocyte and T-lymphocytes. This nodule, a type of granuloma, is known as </a:t>
            </a:r>
            <a:r>
              <a:rPr lang="en-US" sz="2000" b="1" dirty="0" smtClean="0"/>
              <a:t>Tubercle.</a:t>
            </a:r>
          </a:p>
          <a:p>
            <a:pPr indent="-222250" algn="just"/>
            <a:r>
              <a:rPr lang="en-US" sz="2000" dirty="0" smtClean="0"/>
              <a:t>In many instance, cell mediated immunity develops sufficiently and macrophage activating factor (MAF) activates the macrophages and which can arrest the growth of bacilli and suspend the tubercle expansion. So TB will remain subclinical and dormant bacilli may exist for lifetime unless it is eliminated by drug therapy   </a:t>
            </a:r>
          </a:p>
          <a:p>
            <a:pPr algn="just"/>
            <a:endParaRPr lang="en-US" sz="20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Hepatitis</a:t>
            </a:r>
            <a:endParaRPr lang="en-US" dirty="0"/>
          </a:p>
        </p:txBody>
      </p:sp>
      <p:sp>
        <p:nvSpPr>
          <p:cNvPr id="3" name="Content Placeholder 2"/>
          <p:cNvSpPr>
            <a:spLocks noGrp="1"/>
          </p:cNvSpPr>
          <p:nvPr>
            <p:ph idx="1"/>
          </p:nvPr>
        </p:nvSpPr>
        <p:spPr>
          <a:xfrm>
            <a:off x="457200" y="1447800"/>
            <a:ext cx="8229600" cy="5257800"/>
          </a:xfrm>
        </p:spPr>
        <p:txBody>
          <a:bodyPr>
            <a:normAutofit/>
          </a:bodyPr>
          <a:lstStyle/>
          <a:p>
            <a:pPr algn="just">
              <a:spcBef>
                <a:spcPts val="1200"/>
              </a:spcBef>
              <a:buNone/>
            </a:pPr>
            <a:r>
              <a:rPr lang="en-US" sz="2000" b="1" dirty="0" smtClean="0"/>
              <a:t>Pathogenesis: </a:t>
            </a:r>
          </a:p>
          <a:p>
            <a:pPr marL="257175" indent="4763" algn="just">
              <a:buNone/>
            </a:pPr>
            <a:r>
              <a:rPr lang="en-US" sz="2000" dirty="0" smtClean="0"/>
              <a:t>The specific mechanism varies and depends on the underlying cause for the condition. </a:t>
            </a:r>
          </a:p>
          <a:p>
            <a:pPr marL="619125" algn="just">
              <a:buNone/>
            </a:pPr>
            <a:r>
              <a:rPr lang="en-US" sz="2000" u="sng" dirty="0" smtClean="0"/>
              <a:t>Viral hepatitis</a:t>
            </a:r>
            <a:r>
              <a:rPr lang="en-US" sz="2000" dirty="0" smtClean="0"/>
              <a:t>: </a:t>
            </a:r>
          </a:p>
          <a:p>
            <a:pPr marL="531813" indent="4763" algn="just">
              <a:buNone/>
            </a:pPr>
            <a:r>
              <a:rPr lang="en-US" sz="2000" dirty="0" smtClean="0"/>
              <a:t>Presence of the virus in the liver cells causes the immune system to attack the liver, resulting in inflammation and impaired function.</a:t>
            </a:r>
            <a:endParaRPr lang="en-US" sz="2000" baseline="30000" dirty="0" smtClean="0"/>
          </a:p>
          <a:p>
            <a:pPr marL="619125" algn="just">
              <a:buNone/>
            </a:pPr>
            <a:r>
              <a:rPr lang="en-US" sz="2000" u="sng" dirty="0" smtClean="0"/>
              <a:t>Autoimmune hepatitis</a:t>
            </a:r>
            <a:r>
              <a:rPr lang="en-US" sz="2000" dirty="0" smtClean="0"/>
              <a:t>: </a:t>
            </a:r>
          </a:p>
          <a:p>
            <a:pPr marL="531813" indent="4763" algn="just">
              <a:buNone/>
            </a:pPr>
            <a:r>
              <a:rPr lang="en-US" sz="2000" dirty="0" smtClean="0"/>
              <a:t>Immune system attacks the liver due to the autoimmune disease.</a:t>
            </a:r>
          </a:p>
          <a:p>
            <a:pPr marL="619125" algn="just">
              <a:buNone/>
            </a:pPr>
            <a:r>
              <a:rPr lang="en-US" sz="2000" u="sng" dirty="0" smtClean="0"/>
              <a:t>Hepatitis caused by alcoholism:</a:t>
            </a:r>
            <a:r>
              <a:rPr lang="en-US" sz="2000" dirty="0" smtClean="0"/>
              <a:t> </a:t>
            </a:r>
          </a:p>
          <a:p>
            <a:pPr marL="531813" indent="4763" algn="just">
              <a:buNone/>
            </a:pPr>
            <a:r>
              <a:rPr lang="en-US" sz="2000" dirty="0" smtClean="0"/>
              <a:t>Fat deposits accumulate in the liver, resulting in fatty liver disease, also called steatohepatitis.</a:t>
            </a:r>
          </a:p>
          <a:p>
            <a:pPr algn="just"/>
            <a:endParaRPr lang="en-US" sz="20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50</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Hepatitis</a:t>
            </a:r>
            <a:endParaRPr lang="en-US" dirty="0"/>
          </a:p>
        </p:txBody>
      </p:sp>
      <p:sp>
        <p:nvSpPr>
          <p:cNvPr id="3" name="Content Placeholder 2"/>
          <p:cNvSpPr>
            <a:spLocks noGrp="1"/>
          </p:cNvSpPr>
          <p:nvPr>
            <p:ph idx="1"/>
          </p:nvPr>
        </p:nvSpPr>
        <p:spPr>
          <a:xfrm>
            <a:off x="457200" y="1600200"/>
            <a:ext cx="8229600" cy="4800600"/>
          </a:xfrm>
        </p:spPr>
        <p:txBody>
          <a:bodyPr>
            <a:normAutofit/>
          </a:bodyPr>
          <a:lstStyle/>
          <a:p>
            <a:pPr algn="just">
              <a:buNone/>
            </a:pPr>
            <a:r>
              <a:rPr lang="en-US" sz="2000" b="1" dirty="0" smtClean="0"/>
              <a:t>Diagnosis: </a:t>
            </a:r>
          </a:p>
          <a:p>
            <a:pPr marL="363538" indent="-246063" algn="just"/>
            <a:r>
              <a:rPr lang="en-US" sz="2000" dirty="0" smtClean="0"/>
              <a:t>Diagnosis is made by assessing an individual's symptoms, physical exam, and medical history, in conjunction with blood tests, liver biopsy, and imaging. </a:t>
            </a:r>
          </a:p>
          <a:p>
            <a:pPr marL="363538" indent="-246063" algn="just"/>
            <a:r>
              <a:rPr lang="en-US" sz="2000" dirty="0" smtClean="0"/>
              <a:t>Blood testing includes </a:t>
            </a:r>
            <a:r>
              <a:rPr lang="en-US" sz="2000" b="1" dirty="0" smtClean="0"/>
              <a:t>blood chemistry</a:t>
            </a:r>
            <a:r>
              <a:rPr lang="en-US" sz="2000" dirty="0" smtClean="0"/>
              <a:t>, </a:t>
            </a:r>
            <a:r>
              <a:rPr lang="en-US" sz="2000" b="1" dirty="0" smtClean="0"/>
              <a:t>liver enzymes </a:t>
            </a:r>
            <a:r>
              <a:rPr lang="en-US" sz="2000" dirty="0" smtClean="0"/>
              <a:t>and </a:t>
            </a:r>
            <a:r>
              <a:rPr lang="en-US" sz="2000" b="1" dirty="0" smtClean="0"/>
              <a:t>serology</a:t>
            </a:r>
            <a:r>
              <a:rPr lang="en-US" sz="2000" dirty="0" smtClean="0"/>
              <a:t> testing. </a:t>
            </a:r>
          </a:p>
          <a:p>
            <a:pPr marL="363538" indent="-246063" algn="just"/>
            <a:r>
              <a:rPr lang="en-US" sz="2000" dirty="0" smtClean="0"/>
              <a:t>Abnormalities in blood chemistry and liver enzymes results may be indicative of certain etiologies or stages of hepatitis.</a:t>
            </a:r>
          </a:p>
          <a:p>
            <a:pPr marL="363538" indent="-246063" algn="just"/>
            <a:r>
              <a:rPr lang="en-US" sz="2000" dirty="0" smtClean="0"/>
              <a:t>These includes, Alanine transaminase (ALT), Aspartate transaminase (AST), Bilirubin, Alkaline phosphatase, Prothrombin time, Albumin, Gamma-</a:t>
            </a:r>
            <a:r>
              <a:rPr lang="en-US" sz="2000" dirty="0" err="1" smtClean="0"/>
              <a:t>glutamyl</a:t>
            </a:r>
            <a:r>
              <a:rPr lang="en-US" sz="2000" dirty="0" smtClean="0"/>
              <a:t> transpeptidase (GGT), Bile acids, and Lactate dehydrogenase.</a:t>
            </a:r>
          </a:p>
          <a:p>
            <a:pPr marL="363538" indent="-246063" algn="just"/>
            <a:r>
              <a:rPr lang="en-US" sz="2000" dirty="0" smtClean="0"/>
              <a:t>Serology test includes the detection of the HBsAg in a serum using specific antibody by RIA or ELISA</a:t>
            </a: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51</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Hepatitis</a:t>
            </a:r>
            <a:endParaRPr lang="en-US" dirty="0"/>
          </a:p>
        </p:txBody>
      </p:sp>
      <p:sp>
        <p:nvSpPr>
          <p:cNvPr id="3" name="Content Placeholder 2"/>
          <p:cNvSpPr>
            <a:spLocks noGrp="1"/>
          </p:cNvSpPr>
          <p:nvPr>
            <p:ph idx="1"/>
          </p:nvPr>
        </p:nvSpPr>
        <p:spPr>
          <a:xfrm>
            <a:off x="457200" y="1600200"/>
            <a:ext cx="8229600" cy="4800600"/>
          </a:xfrm>
        </p:spPr>
        <p:txBody>
          <a:bodyPr>
            <a:normAutofit lnSpcReduction="10000"/>
          </a:bodyPr>
          <a:lstStyle/>
          <a:p>
            <a:pPr algn="just">
              <a:spcBef>
                <a:spcPts val="1200"/>
              </a:spcBef>
              <a:buNone/>
            </a:pPr>
            <a:r>
              <a:rPr lang="en-US" sz="2000" b="1" dirty="0" smtClean="0"/>
              <a:t>Prevention: </a:t>
            </a:r>
          </a:p>
          <a:p>
            <a:pPr indent="-168275" algn="just">
              <a:spcBef>
                <a:spcPts val="1200"/>
              </a:spcBef>
              <a:buNone/>
            </a:pPr>
            <a:r>
              <a:rPr lang="en-US" sz="2000" dirty="0" smtClean="0"/>
              <a:t>Vaccines are available to prevent hepatitis A and B. </a:t>
            </a:r>
          </a:p>
          <a:p>
            <a:pPr indent="-168275" algn="just">
              <a:spcBef>
                <a:spcPts val="1200"/>
              </a:spcBef>
              <a:buNone/>
            </a:pPr>
            <a:r>
              <a:rPr lang="en-US" sz="2000" u="sng" dirty="0" smtClean="0"/>
              <a:t>Hepatitis A vaccine</a:t>
            </a:r>
            <a:r>
              <a:rPr lang="en-US" sz="2000" dirty="0" smtClean="0"/>
              <a:t>: </a:t>
            </a:r>
          </a:p>
          <a:p>
            <a:pPr marL="531813" indent="-169863" algn="just">
              <a:spcBef>
                <a:spcPts val="1200"/>
              </a:spcBef>
            </a:pPr>
            <a:r>
              <a:rPr lang="en-US" sz="2000" dirty="0" smtClean="0"/>
              <a:t>Immunity is achieved in 99-100% of persons receiving the two-dose inactivated virus vaccine. </a:t>
            </a:r>
          </a:p>
          <a:p>
            <a:pPr marL="531813" indent="-169863" algn="just">
              <a:spcBef>
                <a:spcPts val="1200"/>
              </a:spcBef>
            </a:pPr>
            <a:r>
              <a:rPr lang="en-US" sz="2000" dirty="0" smtClean="0"/>
              <a:t>The hepatitis A vaccine is not approved for children under one year of age.</a:t>
            </a:r>
            <a:endParaRPr lang="en-US" sz="2000" baseline="30000" dirty="0" smtClean="0"/>
          </a:p>
          <a:p>
            <a:pPr indent="-168275" algn="just">
              <a:spcBef>
                <a:spcPts val="1200"/>
              </a:spcBef>
              <a:buNone/>
            </a:pPr>
            <a:r>
              <a:rPr lang="en-US" sz="2000" u="sng" dirty="0" smtClean="0"/>
              <a:t>Hepatitis B vaccine: </a:t>
            </a:r>
          </a:p>
          <a:p>
            <a:pPr marL="531813" indent="-169863" algn="just">
              <a:spcBef>
                <a:spcPts val="1200"/>
              </a:spcBef>
            </a:pPr>
            <a:r>
              <a:rPr lang="en-US" sz="2000" dirty="0" smtClean="0"/>
              <a:t>It’s a recombinant vaccine made up of highly pure and isolated hepatitis B surface antigen, HBsAg. </a:t>
            </a:r>
          </a:p>
          <a:p>
            <a:pPr marL="531813" indent="-169863" algn="just">
              <a:spcBef>
                <a:spcPts val="1200"/>
              </a:spcBef>
            </a:pPr>
            <a:r>
              <a:rPr lang="en-US" sz="2000" dirty="0" smtClean="0"/>
              <a:t>Its available since 1986 and have been incorporated into at least 177 national immunization programs for children.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52</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Hepatitis</a:t>
            </a:r>
            <a:endParaRPr lang="en-US" dirty="0"/>
          </a:p>
        </p:txBody>
      </p:sp>
      <p:sp>
        <p:nvSpPr>
          <p:cNvPr id="3" name="Content Placeholder 2"/>
          <p:cNvSpPr>
            <a:spLocks noGrp="1"/>
          </p:cNvSpPr>
          <p:nvPr>
            <p:ph idx="1"/>
          </p:nvPr>
        </p:nvSpPr>
        <p:spPr>
          <a:xfrm>
            <a:off x="457200" y="1600200"/>
            <a:ext cx="8229600" cy="4800600"/>
          </a:xfrm>
        </p:spPr>
        <p:txBody>
          <a:bodyPr>
            <a:normAutofit/>
          </a:bodyPr>
          <a:lstStyle/>
          <a:p>
            <a:pPr algn="just">
              <a:spcBef>
                <a:spcPts val="1200"/>
              </a:spcBef>
              <a:buNone/>
            </a:pPr>
            <a:r>
              <a:rPr lang="en-US" sz="2000" b="1" dirty="0" smtClean="0"/>
              <a:t>Prevention: </a:t>
            </a:r>
          </a:p>
          <a:p>
            <a:pPr marL="531813" indent="-169863" algn="just">
              <a:spcBef>
                <a:spcPts val="1200"/>
              </a:spcBef>
            </a:pPr>
            <a:r>
              <a:rPr lang="en-US" sz="2000" dirty="0" smtClean="0"/>
              <a:t>Immunity is achieved in greater than 95% of children and young adults receiving the three-dose recombinant virus vaccine. </a:t>
            </a:r>
          </a:p>
          <a:p>
            <a:pPr marL="531813" indent="-169863" algn="just">
              <a:spcBef>
                <a:spcPts val="1200"/>
              </a:spcBef>
            </a:pPr>
            <a:r>
              <a:rPr lang="en-US" sz="2000" dirty="0" smtClean="0"/>
              <a:t>Vaccination within 24 hours of birth can prevent transmission from an infected mother. </a:t>
            </a:r>
          </a:p>
          <a:p>
            <a:pPr marL="531813" indent="-169863" algn="just">
              <a:spcBef>
                <a:spcPts val="1200"/>
              </a:spcBef>
            </a:pPr>
            <a:r>
              <a:rPr lang="en-US" sz="2000" dirty="0" smtClean="0"/>
              <a:t>The World Health Organization recommends vaccination of all children, particularly newborns in countries where hepatitis B is common to prevent transmission from the mother to child.</a:t>
            </a: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53</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Hepatitis</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pPr marL="0" indent="1588" algn="just">
              <a:spcBef>
                <a:spcPts val="1200"/>
              </a:spcBef>
              <a:buNone/>
            </a:pPr>
            <a:r>
              <a:rPr lang="en-US" sz="2000" b="1" dirty="0" smtClean="0"/>
              <a:t>Treatment:</a:t>
            </a:r>
          </a:p>
          <a:p>
            <a:pPr marL="174625" indent="-174625" algn="just">
              <a:spcBef>
                <a:spcPts val="1200"/>
              </a:spcBef>
            </a:pPr>
            <a:r>
              <a:rPr lang="en-US" sz="2000" dirty="0" smtClean="0"/>
              <a:t>Acute hepatitis B infection does not usually require treatment and most adults clear the infection spontaneously.</a:t>
            </a:r>
            <a:r>
              <a:rPr lang="en-US" sz="2000" baseline="30000" dirty="0" smtClean="0"/>
              <a:t> </a:t>
            </a:r>
          </a:p>
          <a:p>
            <a:pPr marL="174625" indent="-174625" algn="just">
              <a:spcBef>
                <a:spcPts val="1200"/>
              </a:spcBef>
            </a:pPr>
            <a:r>
              <a:rPr lang="en-US" sz="2000" dirty="0" smtClean="0"/>
              <a:t>On the other hand, treatment of chronic infection may be necessary to reduce the risk of cirrhosis and liver cancer.</a:t>
            </a:r>
          </a:p>
          <a:p>
            <a:pPr marL="174625" indent="-174625" algn="just">
              <a:spcBef>
                <a:spcPts val="1200"/>
              </a:spcBef>
            </a:pPr>
            <a:r>
              <a:rPr lang="en-US" sz="2000" dirty="0" smtClean="0"/>
              <a:t>Although none of the available drugs can clear the infection, they can stop the virus from replicating, thus minimizing liver damage. </a:t>
            </a:r>
          </a:p>
          <a:p>
            <a:pPr marL="174625" indent="-174625" algn="just">
              <a:spcBef>
                <a:spcPts val="1200"/>
              </a:spcBef>
            </a:pPr>
            <a:r>
              <a:rPr lang="en-US" sz="2000" dirty="0" smtClean="0"/>
              <a:t>As of 2008, there are some antiviral drugs licensed for treatment of hepatitis. These include </a:t>
            </a:r>
            <a:r>
              <a:rPr lang="en-US" sz="2000" b="1" dirty="0" smtClean="0"/>
              <a:t>Lamivudine, Adefovir, Tenofovir, Telbivudine And Entecavir</a:t>
            </a:r>
            <a:r>
              <a:rPr lang="en-US" sz="2000" dirty="0" smtClean="0"/>
              <a:t>, and immune system modulators </a:t>
            </a:r>
            <a:r>
              <a:rPr lang="en-US" sz="2000" b="1" dirty="0" smtClean="0"/>
              <a:t>Interferon alpha-2a</a:t>
            </a:r>
          </a:p>
        </p:txBody>
      </p:sp>
      <p:sp>
        <p:nvSpPr>
          <p:cNvPr id="4" name="Slide Number Placeholder 3"/>
          <p:cNvSpPr>
            <a:spLocks noGrp="1"/>
          </p:cNvSpPr>
          <p:nvPr>
            <p:ph type="sldNum" sz="quarter" idx="12"/>
          </p:nvPr>
        </p:nvSpPr>
        <p:spPr/>
        <p:txBody>
          <a:bodyPr/>
          <a:lstStyle/>
          <a:p>
            <a:fld id="{B6F15528-21DE-4FAA-801E-634DDDAF4B2B}" type="slidenum">
              <a:rPr lang="en-US" smtClean="0"/>
              <a:pPr/>
              <a:t>54</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5400" dirty="0" smtClean="0"/>
              <a:t>HIV/AIDS</a:t>
            </a:r>
            <a:endParaRPr lang="en-US" sz="5400"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HIV</a:t>
            </a:r>
            <a:endParaRPr lang="en-US" dirty="0"/>
          </a:p>
        </p:txBody>
      </p:sp>
      <p:sp>
        <p:nvSpPr>
          <p:cNvPr id="3" name="Content Placeholder 2"/>
          <p:cNvSpPr>
            <a:spLocks noGrp="1"/>
          </p:cNvSpPr>
          <p:nvPr>
            <p:ph idx="1"/>
          </p:nvPr>
        </p:nvSpPr>
        <p:spPr>
          <a:xfrm>
            <a:off x="457200" y="1447800"/>
            <a:ext cx="8229600" cy="5029200"/>
          </a:xfrm>
        </p:spPr>
        <p:txBody>
          <a:bodyPr>
            <a:normAutofit/>
          </a:bodyPr>
          <a:lstStyle/>
          <a:p>
            <a:pPr marL="225425" indent="-225425" algn="just">
              <a:spcBef>
                <a:spcPts val="1200"/>
              </a:spcBef>
            </a:pPr>
            <a:r>
              <a:rPr lang="en-US" sz="2000" b="1" dirty="0" smtClean="0"/>
              <a:t>Human immunodeficiency virus infection</a:t>
            </a:r>
            <a:r>
              <a:rPr lang="en-US" sz="2000" dirty="0" smtClean="0"/>
              <a:t> / </a:t>
            </a:r>
            <a:r>
              <a:rPr lang="en-US" sz="2000" b="1" dirty="0" smtClean="0"/>
              <a:t>acquired immunodeficiency syndrome</a:t>
            </a:r>
            <a:r>
              <a:rPr lang="en-US" sz="2000" dirty="0" smtClean="0"/>
              <a:t> (</a:t>
            </a:r>
            <a:r>
              <a:rPr lang="en-US" sz="2000" b="1" dirty="0" smtClean="0"/>
              <a:t>HIV/AIDS</a:t>
            </a:r>
            <a:r>
              <a:rPr lang="en-US" sz="2000" dirty="0" smtClean="0"/>
              <a:t>) is a disease of the human immune system caused by infection with human immunodeficiency virus (HIV).</a:t>
            </a:r>
            <a:r>
              <a:rPr lang="en-US" sz="2000" baseline="30000" dirty="0" smtClean="0"/>
              <a:t> </a:t>
            </a:r>
          </a:p>
          <a:p>
            <a:pPr marL="225425" indent="-225425" algn="just">
              <a:spcBef>
                <a:spcPts val="1200"/>
              </a:spcBef>
            </a:pPr>
            <a:r>
              <a:rPr lang="en-US" sz="2000" dirty="0" smtClean="0"/>
              <a:t>The term HIV/AIDS represents the entire range of disease caused by the human immunodeficiency virus from early infection to late stage symptoms. </a:t>
            </a:r>
          </a:p>
          <a:p>
            <a:pPr marL="225425" indent="-225425" algn="just">
              <a:spcBef>
                <a:spcPts val="1200"/>
              </a:spcBef>
            </a:pPr>
            <a:r>
              <a:rPr lang="en-US" sz="2000" dirty="0" smtClean="0"/>
              <a:t>During the initial infection, a person may experience a brief period of flu-like symptoms. This is typically followed by a prolonged period without symptoms. </a:t>
            </a:r>
          </a:p>
          <a:p>
            <a:pPr marL="225425" indent="-225425" algn="just">
              <a:spcBef>
                <a:spcPts val="1200"/>
              </a:spcBef>
            </a:pPr>
            <a:r>
              <a:rPr lang="en-US" sz="2000" dirty="0" smtClean="0"/>
              <a:t>As the illness progresses, it interferes more and more with the immune system, making the person much more likely to get infections, including opportunistic infections and tumors that do not usually affect people who have working immune systems.</a:t>
            </a: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56</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HIV</a:t>
            </a:r>
            <a:endParaRPr lang="en-US" dirty="0"/>
          </a:p>
        </p:txBody>
      </p:sp>
      <p:sp>
        <p:nvSpPr>
          <p:cNvPr id="3" name="Content Placeholder 2"/>
          <p:cNvSpPr>
            <a:spLocks noGrp="1"/>
          </p:cNvSpPr>
          <p:nvPr>
            <p:ph idx="1"/>
          </p:nvPr>
        </p:nvSpPr>
        <p:spPr>
          <a:xfrm>
            <a:off x="457200" y="1447800"/>
            <a:ext cx="8229600" cy="5029200"/>
          </a:xfrm>
        </p:spPr>
        <p:txBody>
          <a:bodyPr>
            <a:normAutofit/>
          </a:bodyPr>
          <a:lstStyle/>
          <a:p>
            <a:pPr marL="225425" indent="-225425" algn="just">
              <a:spcBef>
                <a:spcPts val="1200"/>
              </a:spcBef>
            </a:pPr>
            <a:r>
              <a:rPr lang="en-US" sz="2000" dirty="0" smtClean="0"/>
              <a:t>Without treatment, the average survival time after infection with HIV is estimated to be 9 to 11 years, depending on the HIV subtype.</a:t>
            </a:r>
          </a:p>
          <a:p>
            <a:pPr marL="225425" indent="-225425" algn="just">
              <a:spcBef>
                <a:spcPts val="1200"/>
              </a:spcBef>
            </a:pPr>
            <a:r>
              <a:rPr lang="en-US" sz="2000" dirty="0" smtClean="0"/>
              <a:t>AIDS was first recognized in 1981 and its cause—HIV infection—was identified in the early part of the decade (1984).</a:t>
            </a:r>
            <a:endParaRPr lang="en-US" sz="2000" baseline="30000" dirty="0" smtClean="0"/>
          </a:p>
          <a:p>
            <a:pPr marL="225425" indent="-225425" algn="just">
              <a:spcBef>
                <a:spcPts val="1200"/>
              </a:spcBef>
            </a:pPr>
            <a:r>
              <a:rPr lang="en-US" sz="2000" dirty="0" smtClean="0"/>
              <a:t>Since its discovery, AIDS has caused an estimated 36 million deaths worldwide.</a:t>
            </a:r>
            <a:r>
              <a:rPr lang="en-US" sz="2000" baseline="30000" dirty="0" smtClean="0"/>
              <a:t> </a:t>
            </a:r>
            <a:r>
              <a:rPr lang="en-US" sz="2000" dirty="0" smtClean="0"/>
              <a:t>As of 2012, approximately 35.3 million people are living with HIV globally. </a:t>
            </a:r>
          </a:p>
          <a:p>
            <a:pPr marL="225425" indent="-225425" algn="just">
              <a:spcBef>
                <a:spcPts val="1200"/>
              </a:spcBef>
            </a:pPr>
            <a:r>
              <a:rPr lang="en-US" sz="2000" dirty="0" smtClean="0"/>
              <a:t>HIV/AIDS is considered a pandemic—a disease outbreak which is present over a large area and is actively spreading.</a:t>
            </a: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57</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HIV</a:t>
            </a:r>
            <a:endParaRPr lang="en-US" dirty="0"/>
          </a:p>
        </p:txBody>
      </p:sp>
      <p:sp>
        <p:nvSpPr>
          <p:cNvPr id="3" name="Content Placeholder 2"/>
          <p:cNvSpPr>
            <a:spLocks noGrp="1"/>
          </p:cNvSpPr>
          <p:nvPr>
            <p:ph idx="1"/>
          </p:nvPr>
        </p:nvSpPr>
        <p:spPr>
          <a:xfrm>
            <a:off x="457200" y="1447800"/>
            <a:ext cx="8229600" cy="5257800"/>
          </a:xfrm>
        </p:spPr>
        <p:txBody>
          <a:bodyPr>
            <a:normAutofit/>
          </a:bodyPr>
          <a:lstStyle/>
          <a:p>
            <a:pPr marL="225425" indent="-225425" algn="just">
              <a:spcBef>
                <a:spcPts val="1200"/>
              </a:spcBef>
              <a:buNone/>
            </a:pPr>
            <a:r>
              <a:rPr lang="en-US" sz="2000" b="1" dirty="0" smtClean="0"/>
              <a:t>Symptoms:  </a:t>
            </a:r>
          </a:p>
          <a:p>
            <a:pPr marL="503238" algn="just">
              <a:buNone/>
            </a:pPr>
            <a:r>
              <a:rPr lang="en-US" sz="2000" b="1" dirty="0" smtClean="0"/>
              <a:t>Acute infection</a:t>
            </a:r>
          </a:p>
          <a:p>
            <a:pPr indent="-168275" algn="just"/>
            <a:r>
              <a:rPr lang="en-US" sz="2000" dirty="0" smtClean="0"/>
              <a:t>The initial period following the HIV infection is called acute HIV, In which many individuals develop a flu-like symptoms, 2–4 weeks post exposure while others have no significant symptoms.</a:t>
            </a:r>
          </a:p>
          <a:p>
            <a:pPr indent="-168275" algn="just"/>
            <a:r>
              <a:rPr lang="en-US" sz="2000" dirty="0" smtClean="0"/>
              <a:t>most common acute symptoms include fever, large tender lymph nodes, throat inflammation, a rash, headache, and/or sores of the mouth and genitals.</a:t>
            </a:r>
          </a:p>
          <a:p>
            <a:pPr indent="-168275" algn="just"/>
            <a:r>
              <a:rPr lang="en-US" sz="2000" dirty="0" smtClean="0"/>
              <a:t>Due to their nonspecific character, these symptoms are not often recognized as signs of HIV infection, and are often misdiagnosed as one of the many common infectious diseases with overlapping symptoms.</a:t>
            </a:r>
          </a:p>
          <a:p>
            <a:pPr marL="225425" indent="-225425" algn="just">
              <a:spcBef>
                <a:spcPts val="1200"/>
              </a:spcBef>
              <a:buNone/>
            </a:pPr>
            <a:r>
              <a:rPr lang="en-US" sz="2000" b="1" dirty="0" smtClean="0"/>
              <a:t>  </a:t>
            </a:r>
            <a:r>
              <a:rPr lang="en-US" sz="2000" dirty="0" smtClean="0"/>
              <a:t> </a:t>
            </a:r>
          </a:p>
          <a:p>
            <a:pPr marL="225425" indent="-225425" algn="just">
              <a:spcBef>
                <a:spcPts val="1200"/>
              </a:spcBef>
            </a:pP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58</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HIV</a:t>
            </a:r>
            <a:endParaRPr lang="en-US" dirty="0"/>
          </a:p>
        </p:txBody>
      </p:sp>
      <p:sp>
        <p:nvSpPr>
          <p:cNvPr id="3" name="Content Placeholder 2"/>
          <p:cNvSpPr>
            <a:spLocks noGrp="1"/>
          </p:cNvSpPr>
          <p:nvPr>
            <p:ph idx="1"/>
          </p:nvPr>
        </p:nvSpPr>
        <p:spPr>
          <a:xfrm>
            <a:off x="457200" y="1447800"/>
            <a:ext cx="8229600" cy="5257800"/>
          </a:xfrm>
        </p:spPr>
        <p:txBody>
          <a:bodyPr>
            <a:normAutofit/>
          </a:bodyPr>
          <a:lstStyle/>
          <a:p>
            <a:pPr marL="225425" indent="-225425" algn="just">
              <a:spcBef>
                <a:spcPts val="1200"/>
              </a:spcBef>
              <a:buNone/>
            </a:pPr>
            <a:r>
              <a:rPr lang="en-US" sz="2000" b="1" dirty="0" smtClean="0"/>
              <a:t>Symptoms:  </a:t>
            </a:r>
          </a:p>
          <a:p>
            <a:pPr marL="503238" algn="just">
              <a:buNone/>
            </a:pPr>
            <a:r>
              <a:rPr lang="en-US" sz="2000" b="1" dirty="0" smtClean="0"/>
              <a:t>Clinical latency/Chronic HIV</a:t>
            </a:r>
          </a:p>
          <a:p>
            <a:pPr indent="-168275" algn="just"/>
            <a:r>
              <a:rPr lang="en-US" sz="2000" dirty="0" smtClean="0"/>
              <a:t>Acute HIV is followed by a clinical latency or chronic HIV, which can last from about 03 years</a:t>
            </a:r>
            <a:r>
              <a:rPr lang="en-US" sz="2000" baseline="30000" dirty="0" smtClean="0"/>
              <a:t> </a:t>
            </a:r>
            <a:r>
              <a:rPr lang="en-US" sz="2000" dirty="0" smtClean="0"/>
              <a:t>to over 20 years</a:t>
            </a:r>
            <a:r>
              <a:rPr lang="en-US" sz="2000" baseline="30000" dirty="0" smtClean="0"/>
              <a:t> </a:t>
            </a:r>
            <a:r>
              <a:rPr lang="en-US" sz="2000" dirty="0" smtClean="0"/>
              <a:t>without treatment.</a:t>
            </a:r>
            <a:endParaRPr lang="en-US" sz="2000" baseline="30000" dirty="0" smtClean="0"/>
          </a:p>
          <a:p>
            <a:pPr marL="531813" indent="-168275" algn="just"/>
            <a:r>
              <a:rPr lang="en-US" sz="2000" dirty="0" smtClean="0"/>
              <a:t>fever, </a:t>
            </a:r>
          </a:p>
          <a:p>
            <a:pPr marL="531813" indent="-168275" algn="just"/>
            <a:r>
              <a:rPr lang="en-US" sz="2000" dirty="0" smtClean="0"/>
              <a:t>weight loss, </a:t>
            </a:r>
          </a:p>
          <a:p>
            <a:pPr marL="531813" indent="-168275" algn="just"/>
            <a:r>
              <a:rPr lang="en-US" sz="2000" dirty="0" smtClean="0"/>
              <a:t>gastrointestinal problems, </a:t>
            </a:r>
          </a:p>
          <a:p>
            <a:pPr marL="531813" indent="-168275" algn="just"/>
            <a:r>
              <a:rPr lang="en-US" sz="2000" dirty="0" smtClean="0"/>
              <a:t>muscle pains, </a:t>
            </a:r>
          </a:p>
          <a:p>
            <a:pPr marL="531813" indent="-168275" algn="just"/>
            <a:r>
              <a:rPr lang="en-US" sz="2000" dirty="0" smtClean="0"/>
              <a:t>persistent generalized lymphadenopathy</a:t>
            </a:r>
          </a:p>
          <a:p>
            <a:pPr marL="225425" indent="-225425" algn="just">
              <a:spcBef>
                <a:spcPts val="1200"/>
              </a:spcBef>
              <a:buNone/>
            </a:pPr>
            <a:endParaRPr lang="en-US"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59</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Tuberculosis</a:t>
            </a:r>
            <a:endParaRPr lang="en-US" dirty="0"/>
          </a:p>
        </p:txBody>
      </p:sp>
      <p:sp>
        <p:nvSpPr>
          <p:cNvPr id="3" name="Content Placeholder 2"/>
          <p:cNvSpPr>
            <a:spLocks noGrp="1"/>
          </p:cNvSpPr>
          <p:nvPr>
            <p:ph idx="1"/>
          </p:nvPr>
        </p:nvSpPr>
        <p:spPr>
          <a:xfrm>
            <a:off x="457200" y="1600200"/>
            <a:ext cx="8229600" cy="4876800"/>
          </a:xfrm>
        </p:spPr>
        <p:txBody>
          <a:bodyPr>
            <a:normAutofit lnSpcReduction="10000"/>
          </a:bodyPr>
          <a:lstStyle/>
          <a:p>
            <a:pPr algn="just">
              <a:buNone/>
            </a:pPr>
            <a:r>
              <a:rPr lang="en-US" sz="2000" b="1" dirty="0" smtClean="0"/>
              <a:t>Pathogenesis : </a:t>
            </a:r>
          </a:p>
          <a:p>
            <a:pPr indent="-222250" algn="just"/>
            <a:r>
              <a:rPr lang="en-US" sz="2000" dirty="0" smtClean="0"/>
              <a:t>In 10 percent cases of untreated infection, cell-mediated immunity is not strong enough and hence can not inhibit the bacilli growth.</a:t>
            </a:r>
          </a:p>
          <a:p>
            <a:pPr indent="-222250" algn="just"/>
            <a:r>
              <a:rPr lang="en-US" sz="2000" dirty="0" smtClean="0"/>
              <a:t>Therefore, initial tubercle continue to develop and becomes larger. Within tubercle, macrophages and phagocytes begins to die and fuse with each other to form a amorphous cheese like mass (</a:t>
            </a:r>
            <a:r>
              <a:rPr lang="en-US" sz="2000" dirty="0" err="1" smtClean="0"/>
              <a:t>caseous</a:t>
            </a:r>
            <a:r>
              <a:rPr lang="en-US" sz="2000" dirty="0" smtClean="0"/>
              <a:t> necrosis). </a:t>
            </a:r>
          </a:p>
          <a:p>
            <a:pPr indent="-222250" algn="just"/>
            <a:r>
              <a:rPr lang="en-US" sz="2000" dirty="0" smtClean="0"/>
              <a:t>Even at this stage healing can occur known as calcification. But if infection progress then several tubercle coalesce to form an area of a dead tissue which is large enough to be detected by chest X-ray.</a:t>
            </a:r>
          </a:p>
          <a:p>
            <a:pPr indent="-222250" algn="just"/>
            <a:r>
              <a:rPr lang="en-US" sz="2000" dirty="0" smtClean="0"/>
              <a:t>As the area of dead tissue expands it erodes the wall of bronchus, thus bacilli begin to appear in sputum. If the blood vessels are eroded in the lungs then patient may cough the blood streaked sputum. Bacilli may migrate to other organs through blood and can cause the numerous secondary infection. </a:t>
            </a:r>
          </a:p>
          <a:p>
            <a:pPr indent="-222250" algn="just"/>
            <a:r>
              <a:rPr lang="en-US" sz="2000" dirty="0" smtClean="0"/>
              <a:t>Death may occur when a sound damage has occurred in lung and other vital organ </a:t>
            </a:r>
          </a:p>
          <a:p>
            <a:pPr algn="just"/>
            <a:endParaRPr lang="en-US" sz="20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HIV</a:t>
            </a:r>
            <a:endParaRPr lang="en-US" dirty="0"/>
          </a:p>
        </p:txBody>
      </p:sp>
      <p:sp>
        <p:nvSpPr>
          <p:cNvPr id="3" name="Content Placeholder 2"/>
          <p:cNvSpPr>
            <a:spLocks noGrp="1"/>
          </p:cNvSpPr>
          <p:nvPr>
            <p:ph idx="1"/>
          </p:nvPr>
        </p:nvSpPr>
        <p:spPr>
          <a:xfrm>
            <a:off x="457200" y="1447800"/>
            <a:ext cx="8229600" cy="5257800"/>
          </a:xfrm>
        </p:spPr>
        <p:txBody>
          <a:bodyPr>
            <a:normAutofit/>
          </a:bodyPr>
          <a:lstStyle/>
          <a:p>
            <a:pPr marL="225425" indent="-225425" algn="just">
              <a:spcBef>
                <a:spcPts val="1200"/>
              </a:spcBef>
              <a:buNone/>
            </a:pPr>
            <a:r>
              <a:rPr lang="en-US" sz="2000" b="1" dirty="0" smtClean="0"/>
              <a:t>Symptoms:  </a:t>
            </a:r>
          </a:p>
          <a:p>
            <a:pPr marL="503238" algn="just">
              <a:buNone/>
            </a:pPr>
            <a:r>
              <a:rPr lang="en-US" sz="2000" b="1" dirty="0" smtClean="0"/>
              <a:t>Acquired immunodeficiency syndrome</a:t>
            </a:r>
          </a:p>
          <a:p>
            <a:pPr indent="-168275" algn="just"/>
            <a:r>
              <a:rPr lang="en-US" sz="2000" dirty="0" smtClean="0"/>
              <a:t>Acquired immunodeficiency syndrome (AIDS) is defined in terms of either a CD4</a:t>
            </a:r>
            <a:r>
              <a:rPr lang="en-US" sz="2000" baseline="30000" dirty="0" smtClean="0"/>
              <a:t>+</a:t>
            </a:r>
            <a:r>
              <a:rPr lang="en-US" sz="2000" dirty="0" smtClean="0"/>
              <a:t> T cell count below 200 cells/µL or the occurrence of specific diseases in association with an HIV infection.</a:t>
            </a:r>
            <a:endParaRPr lang="en-US" sz="2000" baseline="30000" dirty="0" smtClean="0"/>
          </a:p>
          <a:p>
            <a:pPr indent="-168275" algn="just"/>
            <a:r>
              <a:rPr lang="en-US" sz="2000" dirty="0" smtClean="0"/>
              <a:t>Without specific treatment, 50% of people infected with HIV develop AIDS within ten years.</a:t>
            </a:r>
            <a:r>
              <a:rPr lang="en-US" sz="2000" baseline="30000" dirty="0" smtClean="0"/>
              <a:t> </a:t>
            </a:r>
          </a:p>
          <a:p>
            <a:pPr indent="-168275" algn="just"/>
            <a:r>
              <a:rPr lang="en-US" sz="2000" dirty="0" smtClean="0"/>
              <a:t>The most common initial conditions that alert to the presence of AIDS are pneumocystis pneumonia, cachexia, esophageal candidiasis and recurring respiratory tract infections.</a:t>
            </a:r>
          </a:p>
          <a:p>
            <a:pPr indent="-168275" algn="just"/>
            <a:r>
              <a:rPr lang="en-US" sz="2000" dirty="0" smtClean="0"/>
              <a:t>Opportunistic infections may be caused by bacteria, viruses, fungi and parasites that are normally controlled by the immune system.</a:t>
            </a:r>
          </a:p>
          <a:p>
            <a:pPr marL="225425" indent="-225425" algn="just">
              <a:spcBef>
                <a:spcPts val="1200"/>
              </a:spcBef>
              <a:buNone/>
            </a:pPr>
            <a:endParaRPr lang="en-US"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60</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HIV</a:t>
            </a:r>
            <a:endParaRPr lang="en-US" dirty="0"/>
          </a:p>
        </p:txBody>
      </p:sp>
      <p:sp>
        <p:nvSpPr>
          <p:cNvPr id="3" name="Content Placeholder 2"/>
          <p:cNvSpPr>
            <a:spLocks noGrp="1"/>
          </p:cNvSpPr>
          <p:nvPr>
            <p:ph idx="1"/>
          </p:nvPr>
        </p:nvSpPr>
        <p:spPr>
          <a:xfrm>
            <a:off x="457200" y="1447800"/>
            <a:ext cx="8229600" cy="5257800"/>
          </a:xfrm>
        </p:spPr>
        <p:txBody>
          <a:bodyPr>
            <a:normAutofit/>
          </a:bodyPr>
          <a:lstStyle/>
          <a:p>
            <a:pPr marL="225425" indent="-225425" algn="just">
              <a:spcBef>
                <a:spcPts val="1200"/>
              </a:spcBef>
              <a:buNone/>
            </a:pPr>
            <a:r>
              <a:rPr lang="en-US" sz="2000" b="1" dirty="0" smtClean="0"/>
              <a:t>Symptoms:  </a:t>
            </a:r>
          </a:p>
          <a:p>
            <a:pPr marL="503238" algn="just">
              <a:buNone/>
            </a:pPr>
            <a:r>
              <a:rPr lang="en-US" sz="2000" b="1" dirty="0" smtClean="0"/>
              <a:t>Acquired immunodeficiency syndrome</a:t>
            </a:r>
          </a:p>
          <a:p>
            <a:pPr indent="-168275" algn="just"/>
            <a:r>
              <a:rPr lang="en-US" sz="2000" dirty="0" smtClean="0"/>
              <a:t>People with AIDS have an increased risk of developing various viral induced cancers including Kaposi's sarcoma, Burkitt's lymphoma, primary central nervous system lymphoma, and cervical cancer.</a:t>
            </a:r>
          </a:p>
          <a:p>
            <a:pPr indent="-168275" algn="just"/>
            <a:r>
              <a:rPr lang="en-US" sz="2000" dirty="0" smtClean="0"/>
              <a:t>Additionally, people with AIDS frequently have systemic symptoms such as prolonged fevers, sweats (particularly at night), swollen lymph nodes, chills, weakness, weight loss and diarrhea.</a:t>
            </a:r>
          </a:p>
        </p:txBody>
      </p:sp>
      <p:sp>
        <p:nvSpPr>
          <p:cNvPr id="4" name="Slide Number Placeholder 3"/>
          <p:cNvSpPr>
            <a:spLocks noGrp="1"/>
          </p:cNvSpPr>
          <p:nvPr>
            <p:ph type="sldNum" sz="quarter" idx="12"/>
          </p:nvPr>
        </p:nvSpPr>
        <p:spPr/>
        <p:txBody>
          <a:bodyPr/>
          <a:lstStyle/>
          <a:p>
            <a:fld id="{B6F15528-21DE-4FAA-801E-634DDDAF4B2B}" type="slidenum">
              <a:rPr lang="en-US" smtClean="0"/>
              <a:pPr/>
              <a:t>61</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HIV</a:t>
            </a:r>
            <a:endParaRPr lang="en-US" dirty="0"/>
          </a:p>
        </p:txBody>
      </p:sp>
      <p:sp>
        <p:nvSpPr>
          <p:cNvPr id="3" name="Content Placeholder 2"/>
          <p:cNvSpPr>
            <a:spLocks noGrp="1"/>
          </p:cNvSpPr>
          <p:nvPr>
            <p:ph idx="1"/>
          </p:nvPr>
        </p:nvSpPr>
        <p:spPr>
          <a:xfrm>
            <a:off x="457200" y="1447800"/>
            <a:ext cx="8229600" cy="5257800"/>
          </a:xfrm>
        </p:spPr>
        <p:txBody>
          <a:bodyPr>
            <a:normAutofit/>
          </a:bodyPr>
          <a:lstStyle/>
          <a:p>
            <a:pPr algn="just">
              <a:spcBef>
                <a:spcPts val="1200"/>
              </a:spcBef>
              <a:buNone/>
            </a:pPr>
            <a:r>
              <a:rPr lang="en-US" sz="2000" b="1" dirty="0" smtClean="0"/>
              <a:t>Risk factor/Transmission:</a:t>
            </a:r>
          </a:p>
          <a:p>
            <a:pPr indent="-227013" algn="just">
              <a:spcBef>
                <a:spcPts val="1200"/>
              </a:spcBef>
            </a:pPr>
            <a:r>
              <a:rPr lang="en-US" sz="2000" dirty="0" smtClean="0"/>
              <a:t>Unprotected sexual contact</a:t>
            </a:r>
          </a:p>
          <a:p>
            <a:pPr indent="-227013" algn="just">
              <a:spcBef>
                <a:spcPts val="1200"/>
              </a:spcBef>
            </a:pPr>
            <a:r>
              <a:rPr lang="en-US" sz="2000" dirty="0" smtClean="0"/>
              <a:t>Contaminated blood transfusions</a:t>
            </a:r>
          </a:p>
          <a:p>
            <a:pPr indent="-227013" algn="just">
              <a:spcBef>
                <a:spcPts val="1200"/>
              </a:spcBef>
            </a:pPr>
            <a:r>
              <a:rPr lang="en-US" sz="2000" dirty="0" smtClean="0"/>
              <a:t>Contaminated hypodermic needles, </a:t>
            </a:r>
          </a:p>
          <a:p>
            <a:pPr indent="-227013" algn="just">
              <a:spcBef>
                <a:spcPts val="1200"/>
              </a:spcBef>
            </a:pPr>
            <a:r>
              <a:rPr lang="en-US" sz="2000" dirty="0" smtClean="0"/>
              <a:t>HIV-positive mother to child during pregnancy and breastfeeding.</a:t>
            </a:r>
          </a:p>
          <a:p>
            <a:pPr indent="-227013" algn="just">
              <a:spcBef>
                <a:spcPts val="1200"/>
              </a:spcBef>
            </a:pPr>
            <a:r>
              <a:rPr lang="en-US" sz="2000" dirty="0" smtClean="0"/>
              <a:t>However, some bodily fluids, such as  feces, nasal secretions, saliva, sputum, sweat, tears, urine, or vomit do not transmit HIV, unless these are contaminated with blood.</a:t>
            </a:r>
            <a:r>
              <a:rPr lang="en-US" sz="2000" b="1" dirty="0" smtClean="0"/>
              <a:t> </a:t>
            </a:r>
          </a:p>
          <a:p>
            <a:pPr marL="444500" indent="-168275" algn="just"/>
            <a:endParaRPr lang="en-US" sz="2000" dirty="0" smtClean="0"/>
          </a:p>
          <a:p>
            <a:pPr algn="just"/>
            <a:endParaRPr lang="en-US" sz="20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62</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HIV</a:t>
            </a:r>
            <a:endParaRPr lang="en-US" dirty="0"/>
          </a:p>
        </p:txBody>
      </p:sp>
      <p:sp>
        <p:nvSpPr>
          <p:cNvPr id="3" name="Content Placeholder 2"/>
          <p:cNvSpPr>
            <a:spLocks noGrp="1"/>
          </p:cNvSpPr>
          <p:nvPr>
            <p:ph idx="1"/>
          </p:nvPr>
        </p:nvSpPr>
        <p:spPr>
          <a:xfrm>
            <a:off x="457200" y="1447800"/>
            <a:ext cx="8229600" cy="4800600"/>
          </a:xfrm>
        </p:spPr>
        <p:txBody>
          <a:bodyPr>
            <a:normAutofit/>
          </a:bodyPr>
          <a:lstStyle/>
          <a:p>
            <a:pPr algn="just">
              <a:spcBef>
                <a:spcPts val="1200"/>
              </a:spcBef>
              <a:buNone/>
            </a:pPr>
            <a:r>
              <a:rPr lang="en-US" sz="2000" b="1" dirty="0" smtClean="0"/>
              <a:t>Causative agents: </a:t>
            </a:r>
          </a:p>
          <a:p>
            <a:pPr algn="just">
              <a:spcBef>
                <a:spcPts val="1200"/>
              </a:spcBef>
              <a:buNone/>
            </a:pPr>
            <a:endParaRPr lang="en-US" sz="2000" b="1" dirty="0" smtClean="0"/>
          </a:p>
          <a:p>
            <a:pPr algn="just"/>
            <a:endParaRPr lang="en-US" sz="24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63</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pic>
        <p:nvPicPr>
          <p:cNvPr id="1027" name="Picture 3" descr="C:\Documents and Settings\user1\Desktop\ANKUR123\HIV_Virion-en.png"/>
          <p:cNvPicPr>
            <a:picLocks noChangeAspect="1" noChangeArrowheads="1"/>
          </p:cNvPicPr>
          <p:nvPr/>
        </p:nvPicPr>
        <p:blipFill>
          <a:blip r:embed="rId2" cstate="print"/>
          <a:srcRect/>
          <a:stretch>
            <a:fillRect/>
          </a:stretch>
        </p:blipFill>
        <p:spPr bwMode="auto">
          <a:xfrm>
            <a:off x="2438400" y="2057400"/>
            <a:ext cx="4876800" cy="3512343"/>
          </a:xfrm>
          <a:prstGeom prst="rect">
            <a:avLst/>
          </a:prstGeom>
          <a:noFill/>
        </p:spPr>
      </p:pic>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HIV</a:t>
            </a:r>
            <a:endParaRPr lang="en-US" dirty="0"/>
          </a:p>
        </p:txBody>
      </p:sp>
      <p:sp>
        <p:nvSpPr>
          <p:cNvPr id="3" name="Content Placeholder 2"/>
          <p:cNvSpPr>
            <a:spLocks noGrp="1"/>
          </p:cNvSpPr>
          <p:nvPr>
            <p:ph idx="1"/>
          </p:nvPr>
        </p:nvSpPr>
        <p:spPr>
          <a:xfrm>
            <a:off x="457200" y="1447800"/>
            <a:ext cx="8229600" cy="4800600"/>
          </a:xfrm>
        </p:spPr>
        <p:txBody>
          <a:bodyPr>
            <a:normAutofit/>
          </a:bodyPr>
          <a:lstStyle/>
          <a:p>
            <a:pPr algn="just">
              <a:spcBef>
                <a:spcPts val="1200"/>
              </a:spcBef>
              <a:buNone/>
            </a:pPr>
            <a:r>
              <a:rPr lang="en-US" sz="2000" b="1" dirty="0" smtClean="0"/>
              <a:t>Causative agents:</a:t>
            </a:r>
          </a:p>
          <a:p>
            <a:pPr algn="just"/>
            <a:r>
              <a:rPr lang="en-US" sz="2000" dirty="0" smtClean="0"/>
              <a:t>HIV is a retrovirus, member of the genus </a:t>
            </a:r>
            <a:r>
              <a:rPr lang="en-US" sz="2000" i="1" dirty="0" smtClean="0"/>
              <a:t>Lentivirus</a:t>
            </a:r>
            <a:r>
              <a:rPr lang="en-US" sz="2000" dirty="0" smtClean="0"/>
              <a:t>,</a:t>
            </a:r>
            <a:r>
              <a:rPr lang="en-US" sz="2000" baseline="30000" dirty="0" smtClean="0"/>
              <a:t> </a:t>
            </a:r>
            <a:r>
              <a:rPr lang="en-US" sz="2000" dirty="0" smtClean="0"/>
              <a:t>part of the family </a:t>
            </a:r>
            <a:r>
              <a:rPr lang="en-US" sz="2000" i="1" dirty="0" smtClean="0"/>
              <a:t>Retroviridae</a:t>
            </a:r>
            <a:r>
              <a:rPr lang="en-US" sz="2000" dirty="0" smtClean="0"/>
              <a:t>.</a:t>
            </a:r>
            <a:r>
              <a:rPr lang="en-US" sz="2000" baseline="30000" dirty="0" smtClean="0"/>
              <a:t> </a:t>
            </a:r>
          </a:p>
          <a:p>
            <a:pPr algn="just"/>
            <a:r>
              <a:rPr lang="en-US" sz="2000" dirty="0" smtClean="0"/>
              <a:t>Two types of HIV have been characterized: HIV-1 and HIV-2. </a:t>
            </a:r>
          </a:p>
          <a:p>
            <a:pPr algn="just"/>
            <a:r>
              <a:rPr lang="en-US" sz="2000" dirty="0" smtClean="0"/>
              <a:t>HIV-1 is the virus that was originally discovered (and initially referred to also as HTLV-III). It is more virulent, more infective,</a:t>
            </a:r>
            <a:r>
              <a:rPr lang="en-US" sz="2000" baseline="30000" dirty="0" smtClean="0"/>
              <a:t> </a:t>
            </a:r>
            <a:r>
              <a:rPr lang="en-US" sz="2000" dirty="0" smtClean="0"/>
              <a:t>and is the cause of the majority of HIV infections globally. </a:t>
            </a:r>
          </a:p>
          <a:p>
            <a:pPr algn="just"/>
            <a:r>
              <a:rPr lang="en-US" sz="2000" dirty="0" smtClean="0"/>
              <a:t>The lower infectivity of HIV-2 as compared with HIV-1 is because of its relatively poor capacity for transmission, so, HIV-2 is largely confined to West Africa.</a:t>
            </a:r>
          </a:p>
          <a:p>
            <a:pPr algn="just">
              <a:spcBef>
                <a:spcPts val="1200"/>
              </a:spcBef>
              <a:buNone/>
            </a:pPr>
            <a:r>
              <a:rPr lang="en-US" sz="2000" b="1" dirty="0" smtClean="0"/>
              <a:t> </a:t>
            </a:r>
          </a:p>
          <a:p>
            <a:pPr algn="just">
              <a:spcBef>
                <a:spcPts val="1200"/>
              </a:spcBef>
              <a:buNone/>
            </a:pPr>
            <a:endParaRPr lang="en-US" sz="2000" b="1" dirty="0" smtClean="0"/>
          </a:p>
          <a:p>
            <a:pPr algn="just"/>
            <a:endParaRPr lang="en-US" sz="24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64</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HIV</a:t>
            </a:r>
            <a:endParaRPr lang="en-US" dirty="0"/>
          </a:p>
        </p:txBody>
      </p:sp>
      <p:sp>
        <p:nvSpPr>
          <p:cNvPr id="3" name="Content Placeholder 2"/>
          <p:cNvSpPr>
            <a:spLocks noGrp="1"/>
          </p:cNvSpPr>
          <p:nvPr>
            <p:ph idx="1"/>
          </p:nvPr>
        </p:nvSpPr>
        <p:spPr>
          <a:xfrm>
            <a:off x="457200" y="1447800"/>
            <a:ext cx="8229600" cy="4876800"/>
          </a:xfrm>
        </p:spPr>
        <p:txBody>
          <a:bodyPr>
            <a:normAutofit lnSpcReduction="10000"/>
          </a:bodyPr>
          <a:lstStyle/>
          <a:p>
            <a:pPr algn="just">
              <a:spcBef>
                <a:spcPts val="1200"/>
              </a:spcBef>
              <a:buNone/>
            </a:pPr>
            <a:r>
              <a:rPr lang="en-US" sz="2000" b="1" dirty="0" smtClean="0"/>
              <a:t>Pathogenesis:</a:t>
            </a:r>
          </a:p>
          <a:p>
            <a:pPr algn="just"/>
            <a:r>
              <a:rPr lang="en-US" sz="2000" dirty="0" smtClean="0"/>
              <a:t>HIV are transmitted as single-stranded, enveloped RNA viruses. Upon entry into the target cell, the viral RNA genome is converted (reverse transcribed) into double-stranded DNA by a virally encoded reverse transcriptase that is transported along with the viral genome in the virus particle. </a:t>
            </a:r>
          </a:p>
          <a:p>
            <a:pPr algn="just"/>
            <a:r>
              <a:rPr lang="en-US" sz="2000" dirty="0" smtClean="0"/>
              <a:t>The resulting viral DNA is then imported into the cell nucleus and integrated into the cellular DNA by a virally encoded integrase and host co-factors.</a:t>
            </a:r>
            <a:r>
              <a:rPr lang="en-US" sz="2000" baseline="30000" dirty="0" smtClean="0"/>
              <a:t> </a:t>
            </a:r>
          </a:p>
          <a:p>
            <a:pPr algn="just"/>
            <a:r>
              <a:rPr lang="en-US" sz="2000" dirty="0" smtClean="0"/>
              <a:t>Once integrated, the virus may become latent, allowing the virus and its host cell to avoid detection by the immune system.</a:t>
            </a:r>
            <a:r>
              <a:rPr lang="en-US" sz="2000" baseline="30000" dirty="0" smtClean="0"/>
              <a:t> </a:t>
            </a:r>
            <a:r>
              <a:rPr lang="en-US" sz="2000" dirty="0" smtClean="0"/>
              <a:t>Alternatively, the virus may be transcribed, producing new RNA genomes and viral proteins that are packaged and released from the cell as new virus particles that begin the replication cycle anew.</a:t>
            </a:r>
          </a:p>
          <a:p>
            <a:pPr algn="just">
              <a:spcBef>
                <a:spcPts val="1200"/>
              </a:spcBef>
              <a:buNone/>
            </a:pPr>
            <a:r>
              <a:rPr lang="en-US" sz="2000" b="1" dirty="0" smtClean="0"/>
              <a:t> </a:t>
            </a:r>
          </a:p>
          <a:p>
            <a:pPr algn="just">
              <a:spcBef>
                <a:spcPts val="1200"/>
              </a:spcBef>
              <a:buNone/>
            </a:pPr>
            <a:endParaRPr lang="en-US" sz="2000" b="1" dirty="0" smtClean="0"/>
          </a:p>
          <a:p>
            <a:pPr algn="just"/>
            <a:endParaRPr lang="en-US" sz="24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65</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HIV</a:t>
            </a:r>
            <a:endParaRPr lang="en-US" dirty="0"/>
          </a:p>
        </p:txBody>
      </p:sp>
      <p:sp>
        <p:nvSpPr>
          <p:cNvPr id="3" name="Content Placeholder 2"/>
          <p:cNvSpPr>
            <a:spLocks noGrp="1"/>
          </p:cNvSpPr>
          <p:nvPr>
            <p:ph idx="1"/>
          </p:nvPr>
        </p:nvSpPr>
        <p:spPr>
          <a:xfrm>
            <a:off x="457200" y="1447800"/>
            <a:ext cx="8229600" cy="5257800"/>
          </a:xfrm>
        </p:spPr>
        <p:txBody>
          <a:bodyPr>
            <a:normAutofit/>
          </a:bodyPr>
          <a:lstStyle/>
          <a:p>
            <a:pPr algn="just">
              <a:spcBef>
                <a:spcPts val="1200"/>
              </a:spcBef>
              <a:buNone/>
            </a:pPr>
            <a:r>
              <a:rPr lang="en-US" sz="2000" b="1" dirty="0" smtClean="0"/>
              <a:t>Pathogenesis: </a:t>
            </a:r>
          </a:p>
          <a:p>
            <a:pPr algn="just"/>
            <a:r>
              <a:rPr lang="en-US" sz="2000" dirty="0" smtClean="0"/>
              <a:t>After the virus enters the body there is a period of rapid viral replication, leading to an abundance of virus in the peripheral blood. </a:t>
            </a:r>
          </a:p>
          <a:p>
            <a:pPr algn="just"/>
            <a:r>
              <a:rPr lang="en-US" sz="2000" dirty="0" smtClean="0"/>
              <a:t>During primary infection, the level of HIV may reach several million virus particles per milliliter of blood. </a:t>
            </a:r>
          </a:p>
          <a:p>
            <a:pPr algn="just"/>
            <a:r>
              <a:rPr lang="en-US" sz="2000" dirty="0" smtClean="0"/>
              <a:t>During the acute phase, HIV-induced cell lysis and killing of infected cells by cytotoxic T cells accounts for CD4</a:t>
            </a:r>
            <a:r>
              <a:rPr lang="en-US" sz="2000" baseline="30000" dirty="0" smtClean="0"/>
              <a:t>+</a:t>
            </a:r>
            <a:r>
              <a:rPr lang="en-US" sz="2000" dirty="0" smtClean="0"/>
              <a:t> T cell depletion, although apoptosis may also be a factor. </a:t>
            </a:r>
          </a:p>
          <a:p>
            <a:pPr algn="just"/>
            <a:r>
              <a:rPr lang="en-US" sz="2000" dirty="0" smtClean="0"/>
              <a:t>During the chronic phase, gradual loss of the ability of the immune system to generate new CD4 cells appear to account for the slow decline in CD4</a:t>
            </a:r>
            <a:r>
              <a:rPr lang="en-US" sz="2000" baseline="30000" dirty="0" smtClean="0"/>
              <a:t>+</a:t>
            </a:r>
            <a:r>
              <a:rPr lang="en-US" sz="2000" dirty="0" smtClean="0"/>
              <a:t> T cell numbers.</a:t>
            </a:r>
            <a:endParaRPr lang="en-US" sz="2000" b="1" dirty="0" smtClean="0"/>
          </a:p>
          <a:p>
            <a:pPr algn="just"/>
            <a:r>
              <a:rPr lang="en-US" sz="2000" dirty="0" smtClean="0"/>
              <a:t>Ultimately, HIV causes AIDS by depleting CD4</a:t>
            </a:r>
            <a:r>
              <a:rPr lang="en-US" sz="2000" baseline="30000" dirty="0" smtClean="0"/>
              <a:t>+</a:t>
            </a:r>
            <a:r>
              <a:rPr lang="en-US" sz="2000" dirty="0" smtClean="0"/>
              <a:t> T cells. This weakens the immune system and allows opportunistic infections. </a:t>
            </a:r>
          </a:p>
          <a:p>
            <a:pPr algn="just"/>
            <a:r>
              <a:rPr lang="en-US" sz="2000" dirty="0" smtClean="0"/>
              <a:t>T cells are essential to the immune response and without them, the body cannot fight infections or kill cancerous cells.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66</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HIV</a:t>
            </a:r>
            <a:endParaRPr lang="en-US" dirty="0"/>
          </a:p>
        </p:txBody>
      </p:sp>
      <p:sp>
        <p:nvSpPr>
          <p:cNvPr id="3" name="Content Placeholder 2"/>
          <p:cNvSpPr>
            <a:spLocks noGrp="1"/>
          </p:cNvSpPr>
          <p:nvPr>
            <p:ph idx="1"/>
          </p:nvPr>
        </p:nvSpPr>
        <p:spPr>
          <a:xfrm>
            <a:off x="457200" y="1447800"/>
            <a:ext cx="8229600" cy="5105400"/>
          </a:xfrm>
        </p:spPr>
        <p:txBody>
          <a:bodyPr>
            <a:normAutofit/>
          </a:bodyPr>
          <a:lstStyle/>
          <a:p>
            <a:pPr algn="just">
              <a:buNone/>
            </a:pPr>
            <a:r>
              <a:rPr lang="en-US" sz="2000" b="1" dirty="0" smtClean="0"/>
              <a:t>Diagnosis:</a:t>
            </a:r>
          </a:p>
          <a:p>
            <a:pPr marL="444500" algn="just">
              <a:buNone/>
            </a:pPr>
            <a:r>
              <a:rPr lang="en-US" sz="2000" u="sng" dirty="0" smtClean="0"/>
              <a:t>ELISA: </a:t>
            </a:r>
          </a:p>
          <a:p>
            <a:pPr indent="-168275" algn="just"/>
            <a:r>
              <a:rPr lang="en-US" sz="2000" dirty="0" smtClean="0"/>
              <a:t>antibody produced against the HIV, within the 3 to 12 weeks of the infection, can be detected by ELISA </a:t>
            </a:r>
          </a:p>
          <a:p>
            <a:pPr marL="444500" algn="just">
              <a:buNone/>
            </a:pPr>
            <a:r>
              <a:rPr lang="en-US" sz="2000" u="sng" dirty="0" smtClean="0"/>
              <a:t>CD4 count: </a:t>
            </a:r>
          </a:p>
          <a:p>
            <a:pPr indent="-168275" algn="just"/>
            <a:r>
              <a:rPr lang="en-US" sz="2000" dirty="0" smtClean="0"/>
              <a:t>CD4 level is an important parameter for the diagnosis of HIV. CDC have framed a classification system for HIV in 2008 as per following</a:t>
            </a:r>
          </a:p>
          <a:p>
            <a:pPr marL="895350" algn="just">
              <a:buNone/>
            </a:pPr>
            <a:r>
              <a:rPr lang="en-US" sz="2000" dirty="0" smtClean="0"/>
              <a:t>Stage 1: CD4 count ≥ 500 cells/µl and no AIDS defining conditions </a:t>
            </a:r>
          </a:p>
          <a:p>
            <a:pPr marL="895350" algn="just">
              <a:buNone/>
            </a:pPr>
            <a:r>
              <a:rPr lang="en-US" sz="2000" dirty="0" smtClean="0"/>
              <a:t>Stage 2: CD4 count 200 to 500 cells/µl and no AIDS defining conditions </a:t>
            </a:r>
          </a:p>
          <a:p>
            <a:pPr marL="895350" algn="just">
              <a:buNone/>
            </a:pPr>
            <a:r>
              <a:rPr lang="en-US" sz="2000" dirty="0" smtClean="0"/>
              <a:t>Stage 3: CD4 count ≤ 200 cells/µl or AIDS defining conditions</a:t>
            </a:r>
          </a:p>
          <a:p>
            <a:pPr marL="444500" algn="just">
              <a:buNone/>
            </a:pPr>
            <a:r>
              <a:rPr lang="en-US" sz="2000" u="sng" dirty="0" smtClean="0"/>
              <a:t>HIV RNA copies:</a:t>
            </a:r>
          </a:p>
          <a:p>
            <a:pPr marL="444500" indent="-182563" algn="just"/>
            <a:r>
              <a:rPr lang="en-US" sz="2000" dirty="0" smtClean="0"/>
              <a:t>Using a PCR, HIV RNA copies can be determined, and if found elevated, then can be concluded as positive HIV</a:t>
            </a:r>
          </a:p>
        </p:txBody>
      </p:sp>
      <p:sp>
        <p:nvSpPr>
          <p:cNvPr id="4" name="Slide Number Placeholder 3"/>
          <p:cNvSpPr>
            <a:spLocks noGrp="1"/>
          </p:cNvSpPr>
          <p:nvPr>
            <p:ph type="sldNum" sz="quarter" idx="12"/>
          </p:nvPr>
        </p:nvSpPr>
        <p:spPr/>
        <p:txBody>
          <a:bodyPr/>
          <a:lstStyle/>
          <a:p>
            <a:fld id="{B6F15528-21DE-4FAA-801E-634DDDAF4B2B}" type="slidenum">
              <a:rPr lang="en-US" smtClean="0"/>
              <a:pPr/>
              <a:t>67</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HIV</a:t>
            </a:r>
            <a:endParaRPr lang="en-US" dirty="0"/>
          </a:p>
        </p:txBody>
      </p:sp>
      <p:sp>
        <p:nvSpPr>
          <p:cNvPr id="3" name="Content Placeholder 2"/>
          <p:cNvSpPr>
            <a:spLocks noGrp="1"/>
          </p:cNvSpPr>
          <p:nvPr>
            <p:ph idx="1"/>
          </p:nvPr>
        </p:nvSpPr>
        <p:spPr>
          <a:xfrm>
            <a:off x="457200" y="1600200"/>
            <a:ext cx="8229600" cy="4800600"/>
          </a:xfrm>
        </p:spPr>
        <p:txBody>
          <a:bodyPr>
            <a:normAutofit/>
          </a:bodyPr>
          <a:lstStyle/>
          <a:p>
            <a:pPr algn="just">
              <a:spcBef>
                <a:spcPts val="1200"/>
              </a:spcBef>
              <a:buNone/>
            </a:pPr>
            <a:r>
              <a:rPr lang="en-US" sz="2000" b="1" dirty="0" smtClean="0"/>
              <a:t>Prevention:</a:t>
            </a:r>
          </a:p>
          <a:p>
            <a:pPr algn="just">
              <a:spcBef>
                <a:spcPts val="1200"/>
              </a:spcBef>
            </a:pPr>
            <a:r>
              <a:rPr lang="en-US" sz="2000" dirty="0" smtClean="0"/>
              <a:t>There is no effective vaccine against HIV as of today  </a:t>
            </a:r>
          </a:p>
          <a:p>
            <a:pPr algn="just">
              <a:spcBef>
                <a:spcPts val="1200"/>
              </a:spcBef>
            </a:pPr>
            <a:r>
              <a:rPr lang="en-US" sz="2000" dirty="0" smtClean="0"/>
              <a:t>So, preventing the all possible mode of transmission of HIV is the only way to prevent the HIV infection, by …..</a:t>
            </a:r>
          </a:p>
          <a:p>
            <a:pPr marL="619125" indent="-255588" algn="just">
              <a:spcBef>
                <a:spcPts val="1200"/>
              </a:spcBef>
            </a:pPr>
            <a:r>
              <a:rPr lang="en-US" sz="2000" dirty="0" smtClean="0"/>
              <a:t>Using protection during sexual contact</a:t>
            </a:r>
          </a:p>
          <a:p>
            <a:pPr marL="619125" indent="-255588" algn="just">
              <a:spcBef>
                <a:spcPts val="1200"/>
              </a:spcBef>
            </a:pPr>
            <a:r>
              <a:rPr lang="en-US" sz="2000" dirty="0" smtClean="0"/>
              <a:t>Preventing the vertical transmission (mother to fetus)</a:t>
            </a:r>
          </a:p>
          <a:p>
            <a:pPr marL="619125" indent="-255588" algn="just">
              <a:spcBef>
                <a:spcPts val="1200"/>
              </a:spcBef>
            </a:pPr>
            <a:r>
              <a:rPr lang="en-US" sz="2000" dirty="0" smtClean="0"/>
              <a:t>Checking the sterility of blood, blood product, neddles etc. intravenous products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68</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HIV</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pPr marL="0" indent="1588" algn="just">
              <a:spcBef>
                <a:spcPts val="1200"/>
              </a:spcBef>
              <a:buNone/>
            </a:pPr>
            <a:r>
              <a:rPr lang="en-US" sz="2000" b="1" dirty="0" smtClean="0"/>
              <a:t>Treatment:</a:t>
            </a:r>
          </a:p>
          <a:p>
            <a:pPr marL="363538" indent="-188913" algn="just">
              <a:spcBef>
                <a:spcPts val="1200"/>
              </a:spcBef>
            </a:pPr>
            <a:r>
              <a:rPr lang="en-US" sz="2000" dirty="0" smtClean="0"/>
              <a:t>Currently, there is no effective cure for HIV</a:t>
            </a:r>
          </a:p>
          <a:p>
            <a:pPr marL="363538" indent="-188913" algn="just">
              <a:spcBef>
                <a:spcPts val="1200"/>
              </a:spcBef>
            </a:pPr>
            <a:r>
              <a:rPr lang="en-US" sz="2000" dirty="0" smtClean="0"/>
              <a:t>high active antiretroviral therapy (HAART) is the treatment for HIV, which slows progression of the disease rather than curing it.</a:t>
            </a:r>
          </a:p>
          <a:p>
            <a:pPr marL="363538" indent="-188913" algn="just">
              <a:spcBef>
                <a:spcPts val="1200"/>
              </a:spcBef>
            </a:pPr>
            <a:r>
              <a:rPr lang="en-US" sz="2000" dirty="0" smtClean="0"/>
              <a:t>HAART is a combinations consisting of at least three medications belonging to at least two types of antiretroviral agents. </a:t>
            </a:r>
          </a:p>
          <a:p>
            <a:pPr marL="363538" indent="-188913" algn="just">
              <a:spcBef>
                <a:spcPts val="1200"/>
              </a:spcBef>
            </a:pPr>
            <a:r>
              <a:rPr lang="en-US" sz="2000" dirty="0" smtClean="0"/>
              <a:t>Initially treatment is typically a non-nucleoside reverse transcriptase inhibitor (NNRTI) plus two nucleoside analogue reverse transcriptase inhibitors (NRTIs).</a:t>
            </a:r>
            <a:r>
              <a:rPr lang="en-US" sz="2000" baseline="30000" dirty="0" smtClean="0"/>
              <a:t> </a:t>
            </a:r>
            <a:r>
              <a:rPr lang="en-US" sz="2000" dirty="0" smtClean="0"/>
              <a:t>Typical NRTIs include: </a:t>
            </a:r>
            <a:r>
              <a:rPr lang="en-US" sz="2000" b="1" dirty="0" smtClean="0"/>
              <a:t>zidovudine or tenofovir</a:t>
            </a:r>
            <a:r>
              <a:rPr lang="en-US" sz="2000" dirty="0" smtClean="0"/>
              <a:t> and </a:t>
            </a:r>
            <a:r>
              <a:rPr lang="en-US" sz="2000" b="1" dirty="0" smtClean="0"/>
              <a:t>lamivudine or emtricitabine</a:t>
            </a:r>
            <a:r>
              <a:rPr lang="en-US" sz="2000" dirty="0" smtClean="0"/>
              <a:t>. </a:t>
            </a:r>
          </a:p>
          <a:p>
            <a:pPr marL="363538" indent="-188913" algn="just">
              <a:spcBef>
                <a:spcPts val="1200"/>
              </a:spcBef>
            </a:pPr>
            <a:r>
              <a:rPr lang="en-US" sz="2000" dirty="0" smtClean="0"/>
              <a:t>Combinations of agents which include a protease inhibitors (PI) are used if the above regimen loses effectiveness.</a:t>
            </a:r>
            <a:endParaRPr lang="en-US" sz="2000" b="1"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69</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Tuberculosis</a:t>
            </a:r>
            <a:endParaRPr lang="en-US" dirty="0"/>
          </a:p>
        </p:txBody>
      </p:sp>
      <p:sp>
        <p:nvSpPr>
          <p:cNvPr id="3" name="Content Placeholder 2"/>
          <p:cNvSpPr>
            <a:spLocks noGrp="1"/>
          </p:cNvSpPr>
          <p:nvPr>
            <p:ph idx="1"/>
          </p:nvPr>
        </p:nvSpPr>
        <p:spPr>
          <a:xfrm>
            <a:off x="457200" y="1600200"/>
            <a:ext cx="8229600" cy="4876800"/>
          </a:xfrm>
        </p:spPr>
        <p:txBody>
          <a:bodyPr>
            <a:normAutofit lnSpcReduction="10000"/>
          </a:bodyPr>
          <a:lstStyle/>
          <a:p>
            <a:pPr algn="just">
              <a:buNone/>
            </a:pPr>
            <a:r>
              <a:rPr lang="en-US" sz="2000" b="1" dirty="0" smtClean="0"/>
              <a:t>Diagnosis: </a:t>
            </a:r>
          </a:p>
          <a:p>
            <a:pPr marL="223838" indent="1588" algn="just">
              <a:spcBef>
                <a:spcPts val="1200"/>
              </a:spcBef>
              <a:buNone/>
            </a:pPr>
            <a:r>
              <a:rPr lang="en-US" sz="2000" dirty="0" smtClean="0"/>
              <a:t>1) </a:t>
            </a:r>
            <a:r>
              <a:rPr lang="en-US" sz="2000" u="sng" dirty="0" smtClean="0"/>
              <a:t>Chest X-ray:</a:t>
            </a:r>
          </a:p>
          <a:p>
            <a:pPr marL="568325" indent="1588" algn="just">
              <a:spcBef>
                <a:spcPts val="1200"/>
              </a:spcBef>
              <a:buNone/>
            </a:pPr>
            <a:r>
              <a:rPr lang="en-US" sz="2000" dirty="0" smtClean="0"/>
              <a:t>Mass of dead tissue in lungs can be visible in X-ray film</a:t>
            </a:r>
          </a:p>
          <a:p>
            <a:pPr marL="568325" algn="just">
              <a:spcBef>
                <a:spcPts val="1200"/>
              </a:spcBef>
              <a:buNone/>
            </a:pPr>
            <a:r>
              <a:rPr lang="en-US" sz="2000" dirty="0" smtClean="0"/>
              <a:t>2) </a:t>
            </a:r>
            <a:r>
              <a:rPr lang="en-US" sz="2000" u="sng" dirty="0" smtClean="0"/>
              <a:t>Tuberculin test (</a:t>
            </a:r>
            <a:r>
              <a:rPr lang="en-US" sz="2000" u="sng" dirty="0" err="1" smtClean="0"/>
              <a:t>mantoux</a:t>
            </a:r>
            <a:r>
              <a:rPr lang="en-US" sz="2000" u="sng" dirty="0" smtClean="0"/>
              <a:t> test):</a:t>
            </a:r>
          </a:p>
          <a:p>
            <a:pPr marL="568325" indent="1588" algn="just">
              <a:buNone/>
            </a:pPr>
            <a:r>
              <a:rPr lang="en-US" sz="2000" dirty="0" smtClean="0"/>
              <a:t>Extract of a harmless protein isolated from M. tuberculosis, known as purified protein derivative, PPD, is administered 0.1 ml intradermally at forearm. </a:t>
            </a:r>
            <a:endParaRPr lang="en-US" sz="2000" dirty="0" smtClean="0">
              <a:sym typeface="Wingdings" pitchFamily="2" charset="2"/>
            </a:endParaRPr>
          </a:p>
          <a:p>
            <a:pPr marL="568325" indent="1588" algn="just">
              <a:buNone/>
            </a:pPr>
            <a:r>
              <a:rPr lang="en-US" sz="2000" dirty="0" smtClean="0">
                <a:sym typeface="Wingdings" pitchFamily="2" charset="2"/>
              </a:rPr>
              <a:t>After 48 hrs site of injection is observed for induration i.e. swelling and hardening, which represent the positive test</a:t>
            </a:r>
          </a:p>
          <a:p>
            <a:pPr marL="223838" indent="1588" algn="just">
              <a:spcBef>
                <a:spcPts val="1200"/>
              </a:spcBef>
              <a:buNone/>
            </a:pPr>
            <a:r>
              <a:rPr lang="en-US" sz="2000" dirty="0" smtClean="0"/>
              <a:t>3) </a:t>
            </a:r>
            <a:r>
              <a:rPr lang="en-US" sz="2000" u="sng" dirty="0" smtClean="0"/>
              <a:t>Sputum analysis:</a:t>
            </a:r>
          </a:p>
          <a:p>
            <a:pPr marL="568325" indent="1588" algn="just">
              <a:buNone/>
            </a:pPr>
            <a:r>
              <a:rPr lang="en-US" sz="2000" dirty="0" smtClean="0"/>
              <a:t>Detection of </a:t>
            </a:r>
            <a:r>
              <a:rPr lang="en-US" sz="2000" i="1" dirty="0" smtClean="0"/>
              <a:t>M. tuberculosis </a:t>
            </a:r>
            <a:r>
              <a:rPr lang="en-US" sz="2000" dirty="0" smtClean="0"/>
              <a:t>is a</a:t>
            </a:r>
            <a:r>
              <a:rPr lang="en-US" sz="2000" i="1" dirty="0" smtClean="0"/>
              <a:t> </a:t>
            </a:r>
            <a:r>
              <a:rPr lang="en-US" sz="2000" dirty="0" smtClean="0"/>
              <a:t>presumptive test for tuberculosis but for final confirmation isolation and identification of the acid fast bacilli is required. Microscopic Identification is done by acid-fast </a:t>
            </a:r>
            <a:r>
              <a:rPr lang="en-US" sz="2000" dirty="0" err="1" smtClean="0"/>
              <a:t>zheil</a:t>
            </a:r>
            <a:r>
              <a:rPr lang="en-US" sz="2000" dirty="0" smtClean="0"/>
              <a:t>-nelson staining method </a:t>
            </a:r>
            <a:endParaRPr lang="en-US" sz="2000" dirty="0" smtClean="0">
              <a:sym typeface="Wingdings" pitchFamily="2" charset="2"/>
            </a:endParaRPr>
          </a:p>
          <a:p>
            <a:pPr marL="508000" indent="1588" algn="just">
              <a:buNone/>
            </a:pP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5400" dirty="0" smtClean="0"/>
              <a:t>Syphilis</a:t>
            </a:r>
            <a:endParaRPr lang="en-US" sz="5400"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Syphilis</a:t>
            </a:r>
            <a:endParaRPr lang="en-US" dirty="0"/>
          </a:p>
        </p:txBody>
      </p:sp>
      <p:sp>
        <p:nvSpPr>
          <p:cNvPr id="3" name="Content Placeholder 2"/>
          <p:cNvSpPr>
            <a:spLocks noGrp="1"/>
          </p:cNvSpPr>
          <p:nvPr>
            <p:ph idx="1"/>
          </p:nvPr>
        </p:nvSpPr>
        <p:spPr>
          <a:xfrm>
            <a:off x="457200" y="1447800"/>
            <a:ext cx="8229600" cy="5029200"/>
          </a:xfrm>
        </p:spPr>
        <p:txBody>
          <a:bodyPr>
            <a:normAutofit/>
          </a:bodyPr>
          <a:lstStyle/>
          <a:p>
            <a:pPr marL="225425" indent="-225425" algn="just">
              <a:spcBef>
                <a:spcPts val="1200"/>
              </a:spcBef>
            </a:pPr>
            <a:r>
              <a:rPr lang="en-US" sz="2000" b="1" dirty="0" smtClean="0"/>
              <a:t>Syphilis</a:t>
            </a:r>
            <a:r>
              <a:rPr lang="en-US" sz="2000" dirty="0" smtClean="0"/>
              <a:t> is a sexually transmitted infection caused by the spirochete bacterium </a:t>
            </a:r>
            <a:r>
              <a:rPr lang="en-US" sz="2000" i="1" dirty="0" smtClean="0"/>
              <a:t>Treponema pallidum</a:t>
            </a:r>
            <a:r>
              <a:rPr lang="en-US" sz="2000" dirty="0" smtClean="0"/>
              <a:t> subspecies </a:t>
            </a:r>
            <a:r>
              <a:rPr lang="en-US" sz="2000" i="1" dirty="0" smtClean="0"/>
              <a:t>pallidum</a:t>
            </a:r>
            <a:r>
              <a:rPr lang="en-US" sz="2000" dirty="0" smtClean="0"/>
              <a:t>. </a:t>
            </a:r>
          </a:p>
          <a:p>
            <a:pPr marL="225425" indent="-225425" algn="just">
              <a:spcBef>
                <a:spcPts val="1200"/>
              </a:spcBef>
            </a:pPr>
            <a:r>
              <a:rPr lang="en-US" sz="2000" dirty="0" smtClean="0"/>
              <a:t>The primary route of transmission is through sexual contact; it may also be transmitted from mother to fetus during pregnancy or at birth, resulting in congenital syphilis.</a:t>
            </a:r>
          </a:p>
          <a:p>
            <a:pPr marL="225425" indent="-225425" algn="just">
              <a:spcBef>
                <a:spcPts val="1200"/>
              </a:spcBef>
            </a:pPr>
            <a:r>
              <a:rPr lang="en-US" sz="2000" dirty="0" smtClean="0"/>
              <a:t>Syphilis is thought to have infected 12 million additional people worldwide in 1999, with greater than 90% of cases in the developing world. </a:t>
            </a:r>
          </a:p>
          <a:p>
            <a:pPr marL="225425" indent="-225425" algn="just">
              <a:spcBef>
                <a:spcPts val="1200"/>
              </a:spcBef>
            </a:pPr>
            <a:r>
              <a:rPr lang="en-US" sz="2000" dirty="0" smtClean="0"/>
              <a:t>After decreasing dramatically since the widespread availability of penicillin in the 1940s, rates of infection have increased since the turn of the millennium in many countries, often in combination with human immunodeficiency virus (HIV).</a:t>
            </a: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71</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Syphilis</a:t>
            </a:r>
            <a:endParaRPr lang="en-US" dirty="0"/>
          </a:p>
        </p:txBody>
      </p:sp>
      <p:sp>
        <p:nvSpPr>
          <p:cNvPr id="3" name="Content Placeholder 2"/>
          <p:cNvSpPr>
            <a:spLocks noGrp="1"/>
          </p:cNvSpPr>
          <p:nvPr>
            <p:ph idx="1"/>
          </p:nvPr>
        </p:nvSpPr>
        <p:spPr>
          <a:xfrm>
            <a:off x="457200" y="1447800"/>
            <a:ext cx="8229600" cy="5029200"/>
          </a:xfrm>
        </p:spPr>
        <p:txBody>
          <a:bodyPr>
            <a:normAutofit/>
          </a:bodyPr>
          <a:lstStyle/>
          <a:p>
            <a:pPr marL="225425" indent="-225425" algn="just">
              <a:spcBef>
                <a:spcPts val="1200"/>
              </a:spcBef>
              <a:buNone/>
            </a:pPr>
            <a:r>
              <a:rPr lang="en-US" sz="2000" b="1" dirty="0" smtClean="0"/>
              <a:t>Symptoms: </a:t>
            </a:r>
          </a:p>
          <a:p>
            <a:pPr marL="442913" indent="-225425" algn="just">
              <a:spcBef>
                <a:spcPts val="1200"/>
              </a:spcBef>
              <a:buNone/>
            </a:pPr>
            <a:r>
              <a:rPr lang="en-US" sz="2000" dirty="0" smtClean="0"/>
              <a:t>Syphilis can present in one of four different stages: </a:t>
            </a:r>
            <a:r>
              <a:rPr lang="en-US" sz="2000" b="1" dirty="0" smtClean="0"/>
              <a:t>primary, secondary, latent</a:t>
            </a:r>
            <a:r>
              <a:rPr lang="en-US" sz="2000" dirty="0" smtClean="0"/>
              <a:t>, and </a:t>
            </a:r>
            <a:r>
              <a:rPr lang="en-US" sz="2000" b="1" dirty="0" smtClean="0"/>
              <a:t>tertiary</a:t>
            </a:r>
            <a:r>
              <a:rPr lang="en-US" sz="2000" dirty="0" smtClean="0"/>
              <a:t>,</a:t>
            </a:r>
            <a:r>
              <a:rPr lang="en-US" sz="2000" baseline="30000" dirty="0" smtClean="0"/>
              <a:t> </a:t>
            </a:r>
            <a:r>
              <a:rPr lang="en-US" sz="2000" dirty="0" smtClean="0"/>
              <a:t>and may also occur </a:t>
            </a:r>
            <a:r>
              <a:rPr lang="en-US" sz="2000" b="1" dirty="0" smtClean="0"/>
              <a:t>congenitally</a:t>
            </a:r>
            <a:r>
              <a:rPr lang="en-US" sz="2000" dirty="0" smtClean="0"/>
              <a:t>.</a:t>
            </a:r>
          </a:p>
          <a:p>
            <a:pPr marL="442913" indent="-225425" algn="just">
              <a:spcBef>
                <a:spcPts val="1200"/>
              </a:spcBef>
              <a:buNone/>
            </a:pPr>
            <a:r>
              <a:rPr lang="en-US" sz="2000" u="sng" dirty="0" smtClean="0"/>
              <a:t>Primary stage</a:t>
            </a:r>
          </a:p>
          <a:p>
            <a:pPr marL="444500" indent="-168275" algn="just"/>
            <a:r>
              <a:rPr lang="en-US" sz="2000" dirty="0" smtClean="0"/>
              <a:t>Primary syphilis is typically acquired by direct sexual contact with the infectious lesions of another person. </a:t>
            </a:r>
          </a:p>
          <a:p>
            <a:pPr marL="444500" indent="-168275" algn="just"/>
            <a:r>
              <a:rPr lang="en-US" sz="2000" dirty="0" smtClean="0"/>
              <a:t>Approximately 3 to 90 days after the initial exposure (average 21 days) a skin lesion, called a </a:t>
            </a:r>
            <a:r>
              <a:rPr lang="en-US" sz="2000" b="1" dirty="0" smtClean="0"/>
              <a:t>chancre</a:t>
            </a:r>
            <a:r>
              <a:rPr lang="en-US" sz="2000" dirty="0" smtClean="0"/>
              <a:t>, appears at the point of contact, mainly genitals in men and cervix in women. </a:t>
            </a:r>
          </a:p>
          <a:p>
            <a:pPr marL="444500" indent="-168275" algn="just"/>
            <a:r>
              <a:rPr lang="en-US" sz="2000" dirty="0" smtClean="0"/>
              <a:t>Chancre is a single, firm, painless, non-itchy skin ulceration with a clean base and sharp borders between 0.3 and 3.0 cm in size.</a:t>
            </a:r>
            <a:r>
              <a:rPr lang="en-US" sz="2000" baseline="30000" dirty="0" smtClean="0"/>
              <a:t> </a:t>
            </a:r>
          </a:p>
          <a:p>
            <a:pPr marL="444500" indent="-168275" algn="just"/>
            <a:r>
              <a:rPr lang="en-US" sz="2000" dirty="0" smtClean="0"/>
              <a:t>Occasionally, multiple lesions may be present when coinfected with HIV. Lesions may be painful or tender and may occur outside of the genitals.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72</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Syphilis</a:t>
            </a:r>
            <a:endParaRPr lang="en-US" dirty="0"/>
          </a:p>
        </p:txBody>
      </p:sp>
      <p:sp>
        <p:nvSpPr>
          <p:cNvPr id="3" name="Content Placeholder 2"/>
          <p:cNvSpPr>
            <a:spLocks noGrp="1"/>
          </p:cNvSpPr>
          <p:nvPr>
            <p:ph idx="1"/>
          </p:nvPr>
        </p:nvSpPr>
        <p:spPr>
          <a:xfrm>
            <a:off x="457200" y="1447800"/>
            <a:ext cx="8229600" cy="5029200"/>
          </a:xfrm>
        </p:spPr>
        <p:txBody>
          <a:bodyPr>
            <a:normAutofit/>
          </a:bodyPr>
          <a:lstStyle/>
          <a:p>
            <a:pPr marL="225425" indent="-225425" algn="just">
              <a:spcBef>
                <a:spcPts val="1200"/>
              </a:spcBef>
              <a:buNone/>
            </a:pPr>
            <a:r>
              <a:rPr lang="en-US" sz="2000" b="1" dirty="0" smtClean="0"/>
              <a:t>Symptoms: </a:t>
            </a:r>
          </a:p>
          <a:p>
            <a:pPr marL="442913" indent="-225425" algn="just">
              <a:spcBef>
                <a:spcPts val="1200"/>
              </a:spcBef>
              <a:buNone/>
            </a:pPr>
            <a:r>
              <a:rPr lang="en-US" sz="2000" u="sng" dirty="0" smtClean="0"/>
              <a:t>Secondary stage</a:t>
            </a:r>
          </a:p>
          <a:p>
            <a:pPr marL="444500" indent="-168275" algn="just"/>
            <a:r>
              <a:rPr lang="en-US" sz="2000" dirty="0" smtClean="0"/>
              <a:t>Secondary syphilis occurs approximately four to ten weeks after the primary infection and affects the skin, mucous membranes, and lymph nodes.</a:t>
            </a:r>
            <a:r>
              <a:rPr lang="en-US" sz="2000" baseline="30000" dirty="0" smtClean="0"/>
              <a:t> </a:t>
            </a:r>
          </a:p>
          <a:p>
            <a:pPr marL="444500" indent="-168275" algn="just"/>
            <a:r>
              <a:rPr lang="en-US" sz="2000" dirty="0" smtClean="0"/>
              <a:t>There may be a symmetrical, reddish-pink, non-itchy rashes on the trunk and extremities, including the palms and soles.</a:t>
            </a:r>
          </a:p>
          <a:p>
            <a:pPr marL="444500" indent="-168275" algn="just"/>
            <a:r>
              <a:rPr lang="en-US" sz="2000" dirty="0" smtClean="0"/>
              <a:t>Other symptoms may include fever, sore throat, malaise, weight loss, hair loss, and headache.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73</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Syphilis</a:t>
            </a:r>
            <a:endParaRPr lang="en-US" dirty="0"/>
          </a:p>
        </p:txBody>
      </p:sp>
      <p:sp>
        <p:nvSpPr>
          <p:cNvPr id="3" name="Content Placeholder 2"/>
          <p:cNvSpPr>
            <a:spLocks noGrp="1"/>
          </p:cNvSpPr>
          <p:nvPr>
            <p:ph idx="1"/>
          </p:nvPr>
        </p:nvSpPr>
        <p:spPr>
          <a:xfrm>
            <a:off x="457200" y="1447800"/>
            <a:ext cx="8229600" cy="5029200"/>
          </a:xfrm>
        </p:spPr>
        <p:txBody>
          <a:bodyPr>
            <a:normAutofit/>
          </a:bodyPr>
          <a:lstStyle/>
          <a:p>
            <a:pPr marL="225425" indent="-225425" algn="just">
              <a:spcBef>
                <a:spcPts val="1200"/>
              </a:spcBef>
              <a:buNone/>
            </a:pPr>
            <a:r>
              <a:rPr lang="en-US" sz="2000" b="1" dirty="0" smtClean="0"/>
              <a:t>Symptoms: </a:t>
            </a:r>
          </a:p>
          <a:p>
            <a:pPr marL="442913" indent="-225425" algn="just">
              <a:spcBef>
                <a:spcPts val="1200"/>
              </a:spcBef>
              <a:buNone/>
            </a:pPr>
            <a:r>
              <a:rPr lang="en-US" sz="2000" u="sng" dirty="0" smtClean="0"/>
              <a:t>Latent stage</a:t>
            </a:r>
          </a:p>
          <a:p>
            <a:pPr marL="444500" indent="-168275" algn="just"/>
            <a:r>
              <a:rPr lang="en-US" sz="2000" dirty="0" smtClean="0"/>
              <a:t>Latent syphilis is defined as having serologic proof of infection, that means presence of syphilis specific antibody in blood.</a:t>
            </a:r>
          </a:p>
          <a:p>
            <a:pPr marL="444500" indent="-168275" algn="just"/>
            <a:r>
              <a:rPr lang="en-US" sz="2000" dirty="0" smtClean="0"/>
              <a:t>Latent stage is usually without symptoms of disease (asymptomatic), and not as contagious as early latent syphilis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74</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Syphilis</a:t>
            </a:r>
            <a:endParaRPr lang="en-US" dirty="0"/>
          </a:p>
        </p:txBody>
      </p:sp>
      <p:sp>
        <p:nvSpPr>
          <p:cNvPr id="3" name="Content Placeholder 2"/>
          <p:cNvSpPr>
            <a:spLocks noGrp="1"/>
          </p:cNvSpPr>
          <p:nvPr>
            <p:ph idx="1"/>
          </p:nvPr>
        </p:nvSpPr>
        <p:spPr>
          <a:xfrm>
            <a:off x="457200" y="1447800"/>
            <a:ext cx="8229600" cy="5029200"/>
          </a:xfrm>
        </p:spPr>
        <p:txBody>
          <a:bodyPr>
            <a:normAutofit lnSpcReduction="10000"/>
          </a:bodyPr>
          <a:lstStyle/>
          <a:p>
            <a:pPr marL="225425" indent="-225425" algn="just">
              <a:spcBef>
                <a:spcPts val="1200"/>
              </a:spcBef>
              <a:buNone/>
            </a:pPr>
            <a:r>
              <a:rPr lang="en-US" sz="2000" b="1" dirty="0" smtClean="0"/>
              <a:t>Symptoms: </a:t>
            </a:r>
          </a:p>
          <a:p>
            <a:pPr marL="442913" indent="-225425" algn="just">
              <a:spcBef>
                <a:spcPts val="1200"/>
              </a:spcBef>
              <a:buNone/>
            </a:pPr>
            <a:r>
              <a:rPr lang="en-US" sz="2000" u="sng" dirty="0" smtClean="0"/>
              <a:t>Tertiary stage</a:t>
            </a:r>
          </a:p>
          <a:p>
            <a:pPr algn="just"/>
            <a:r>
              <a:rPr lang="en-US" sz="2000" dirty="0" smtClean="0"/>
              <a:t>It may be divided into three different forms: gummatous syphilis, late neurosyphilis, and cardiovascular syphilis.</a:t>
            </a:r>
            <a:r>
              <a:rPr lang="en-US" sz="2000" baseline="30000" dirty="0" smtClean="0"/>
              <a:t> </a:t>
            </a:r>
            <a:r>
              <a:rPr lang="en-US" sz="2000" dirty="0" smtClean="0"/>
              <a:t>People with tertiary syphilis are not infectious.</a:t>
            </a:r>
          </a:p>
          <a:p>
            <a:pPr algn="just"/>
            <a:r>
              <a:rPr lang="en-US" sz="2000" dirty="0" smtClean="0"/>
              <a:t>Gummatous syphilis or late benign syphilis usually occurs 1 to 46 years after the initial infection, with an average of 15 years. This stage is characterized by the formation of chronic </a:t>
            </a:r>
            <a:r>
              <a:rPr lang="en-US" sz="2000" b="1" dirty="0" smtClean="0"/>
              <a:t>Gummas</a:t>
            </a:r>
            <a:r>
              <a:rPr lang="en-US" sz="2000" dirty="0" smtClean="0"/>
              <a:t>, which are soft, tumor-like balls of inflammation which may vary considerably in size. They typically affect the skin, bone, and liver, but can occur anywhere.</a:t>
            </a:r>
          </a:p>
          <a:p>
            <a:pPr algn="just"/>
            <a:r>
              <a:rPr lang="en-US" sz="2000" dirty="0" smtClean="0"/>
              <a:t>Neurosyphilis refers to an infection involving the central nervous system. Neurosyphilis typically occurs 4 to 25 years after the initial infection. </a:t>
            </a:r>
          </a:p>
          <a:p>
            <a:pPr algn="just"/>
            <a:r>
              <a:rPr lang="en-US" sz="2000" dirty="0" smtClean="0"/>
              <a:t>Cardiovascular syphilis usually occurs 10–30 years after the initial infection. The most common complication is syphilitic aortitis (inflammation of aorta).</a:t>
            </a: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75</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Syphilis</a:t>
            </a:r>
            <a:endParaRPr lang="en-US" dirty="0"/>
          </a:p>
        </p:txBody>
      </p:sp>
      <p:sp>
        <p:nvSpPr>
          <p:cNvPr id="3" name="Content Placeholder 2"/>
          <p:cNvSpPr>
            <a:spLocks noGrp="1"/>
          </p:cNvSpPr>
          <p:nvPr>
            <p:ph idx="1"/>
          </p:nvPr>
        </p:nvSpPr>
        <p:spPr>
          <a:xfrm>
            <a:off x="457200" y="1447800"/>
            <a:ext cx="8229600" cy="5029200"/>
          </a:xfrm>
        </p:spPr>
        <p:txBody>
          <a:bodyPr>
            <a:normAutofit lnSpcReduction="10000"/>
          </a:bodyPr>
          <a:lstStyle/>
          <a:p>
            <a:pPr marL="225425" indent="-225425" algn="just">
              <a:spcBef>
                <a:spcPts val="1200"/>
              </a:spcBef>
              <a:buNone/>
            </a:pPr>
            <a:r>
              <a:rPr lang="en-US" sz="2000" b="1" dirty="0" smtClean="0"/>
              <a:t>Causative agent: </a:t>
            </a:r>
          </a:p>
          <a:p>
            <a:pPr marL="442913" indent="-268288" algn="just">
              <a:spcBef>
                <a:spcPts val="1200"/>
              </a:spcBef>
            </a:pPr>
            <a:r>
              <a:rPr lang="en-US" sz="2000" i="1" dirty="0" smtClean="0"/>
              <a:t>Treponema pallidum </a:t>
            </a:r>
            <a:r>
              <a:rPr lang="en-US" sz="2000" dirty="0" smtClean="0"/>
              <a:t>is a spiral-shaped, Gram-negative, highly mobile bacterium. </a:t>
            </a:r>
          </a:p>
          <a:p>
            <a:pPr marL="442913" indent="-268288" algn="just">
              <a:spcBef>
                <a:spcPts val="1200"/>
              </a:spcBef>
            </a:pPr>
            <a:r>
              <a:rPr lang="en-US" sz="2000" dirty="0" smtClean="0"/>
              <a:t>It is unable to survive without a host for more than a few days. This is due to its small genome failing to encode the metabolic pathways necessary to make most of its macronutrients. </a:t>
            </a:r>
          </a:p>
          <a:p>
            <a:pPr marL="442913" indent="-268288" algn="just">
              <a:spcBef>
                <a:spcPts val="1200"/>
              </a:spcBef>
            </a:pPr>
            <a:r>
              <a:rPr lang="en-US" sz="2000" dirty="0" smtClean="0"/>
              <a:t>It has a slow doubling time of greater than 30 hours</a:t>
            </a:r>
          </a:p>
          <a:p>
            <a:pPr marL="444500">
              <a:buNone/>
            </a:pPr>
            <a:r>
              <a:rPr lang="en-US" sz="2000" u="sng" dirty="0" smtClean="0"/>
              <a:t>Transmission </a:t>
            </a:r>
          </a:p>
          <a:p>
            <a:pPr marL="444500" indent="-269875" algn="just"/>
            <a:r>
              <a:rPr lang="en-US" sz="2100" dirty="0" smtClean="0"/>
              <a:t>Syphilis is transmitted primarily by sexual contact or during pregnancy from a mother to her fetus; the spirochete is able to pass through intact mucous membranes or compromised skin. It is thus transmissible by kissing near a lesion, as well as all form of penetrative sex.</a:t>
            </a:r>
          </a:p>
          <a:p>
            <a:pPr marL="444500" indent="-269875" algn="just"/>
            <a:r>
              <a:rPr lang="en-US" sz="2100" dirty="0" smtClean="0"/>
              <a:t>Syphilis cannot be contracted through toilet seats, daily activities, hot tubs, or sharing eating utensils or clothing</a:t>
            </a:r>
            <a:r>
              <a:rPr lang="en-US" sz="2000" dirty="0" smtClean="0"/>
              <a:t>.</a:t>
            </a:r>
            <a:endParaRPr lang="en-US" sz="20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76</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Syphilis</a:t>
            </a:r>
            <a:endParaRPr lang="en-US" dirty="0"/>
          </a:p>
        </p:txBody>
      </p:sp>
      <p:sp>
        <p:nvSpPr>
          <p:cNvPr id="3" name="Content Placeholder 2"/>
          <p:cNvSpPr>
            <a:spLocks noGrp="1"/>
          </p:cNvSpPr>
          <p:nvPr>
            <p:ph idx="1"/>
          </p:nvPr>
        </p:nvSpPr>
        <p:spPr>
          <a:xfrm>
            <a:off x="457200" y="1447800"/>
            <a:ext cx="8229600" cy="5029200"/>
          </a:xfrm>
        </p:spPr>
        <p:txBody>
          <a:bodyPr>
            <a:normAutofit/>
          </a:bodyPr>
          <a:lstStyle/>
          <a:p>
            <a:pPr marL="225425" indent="-225425" algn="just">
              <a:spcBef>
                <a:spcPts val="1200"/>
              </a:spcBef>
              <a:buNone/>
            </a:pPr>
            <a:r>
              <a:rPr lang="en-US" sz="2000" b="1" dirty="0" smtClean="0"/>
              <a:t>prevention: </a:t>
            </a:r>
          </a:p>
          <a:p>
            <a:pPr indent="-255588" algn="just">
              <a:spcBef>
                <a:spcPts val="1200"/>
              </a:spcBef>
            </a:pPr>
            <a:r>
              <a:rPr lang="en-US" sz="2000" dirty="0" smtClean="0"/>
              <a:t>There is no effective vaccine against HIV as of today  </a:t>
            </a:r>
          </a:p>
          <a:p>
            <a:pPr indent="-255588" algn="just">
              <a:spcBef>
                <a:spcPts val="1200"/>
              </a:spcBef>
            </a:pPr>
            <a:r>
              <a:rPr lang="en-US" sz="2000" dirty="0" smtClean="0"/>
              <a:t>So, preventing the all possible mode of transmission of </a:t>
            </a:r>
            <a:r>
              <a:rPr lang="en-US" sz="2000" i="1" dirty="0" smtClean="0"/>
              <a:t>Treponema pallisum</a:t>
            </a:r>
            <a:r>
              <a:rPr lang="en-US" sz="2000" dirty="0" smtClean="0"/>
              <a:t> is the only way to prevent the HIV infection, by …..</a:t>
            </a:r>
          </a:p>
          <a:p>
            <a:pPr marL="619125" indent="-255588" algn="just">
              <a:spcBef>
                <a:spcPts val="1200"/>
              </a:spcBef>
            </a:pPr>
            <a:r>
              <a:rPr lang="en-US" sz="2000" dirty="0" smtClean="0"/>
              <a:t>Using protection during sexual contact</a:t>
            </a:r>
          </a:p>
          <a:p>
            <a:pPr marL="619125" indent="-255588" algn="just">
              <a:spcBef>
                <a:spcPts val="1200"/>
              </a:spcBef>
            </a:pPr>
            <a:r>
              <a:rPr lang="en-US" sz="2000" dirty="0" smtClean="0"/>
              <a:t>Preventing the vertical transmission (mother to fetus)</a:t>
            </a:r>
          </a:p>
          <a:p>
            <a:pPr marL="225425" indent="-225425" algn="just">
              <a:spcBef>
                <a:spcPts val="1200"/>
              </a:spcBef>
            </a:pP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77</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Syphilis</a:t>
            </a:r>
            <a:endParaRPr lang="en-US" dirty="0"/>
          </a:p>
        </p:txBody>
      </p:sp>
      <p:sp>
        <p:nvSpPr>
          <p:cNvPr id="3" name="Content Placeholder 2"/>
          <p:cNvSpPr>
            <a:spLocks noGrp="1"/>
          </p:cNvSpPr>
          <p:nvPr>
            <p:ph idx="1"/>
          </p:nvPr>
        </p:nvSpPr>
        <p:spPr>
          <a:xfrm>
            <a:off x="457200" y="1447800"/>
            <a:ext cx="8229600" cy="5029200"/>
          </a:xfrm>
        </p:spPr>
        <p:txBody>
          <a:bodyPr>
            <a:normAutofit fontScale="92500"/>
          </a:bodyPr>
          <a:lstStyle/>
          <a:p>
            <a:pPr marL="225425" indent="-225425" algn="just">
              <a:spcBef>
                <a:spcPts val="1200"/>
              </a:spcBef>
              <a:buNone/>
            </a:pPr>
            <a:r>
              <a:rPr lang="en-US" sz="2000" b="1" dirty="0" smtClean="0"/>
              <a:t>Diagnosis:</a:t>
            </a:r>
          </a:p>
          <a:p>
            <a:pPr marL="357188" indent="6350" algn="just">
              <a:spcBef>
                <a:spcPts val="1200"/>
              </a:spcBef>
              <a:buNone/>
            </a:pPr>
            <a:r>
              <a:rPr lang="en-US" sz="2000" dirty="0" smtClean="0"/>
              <a:t>Syphilis is difficult to diagnose clinically early in its presentation. Confirmation is either via blood tests or direct visual inspection using microscopy.</a:t>
            </a:r>
            <a:endParaRPr lang="en-US" sz="2000" b="1" dirty="0" smtClean="0"/>
          </a:p>
          <a:p>
            <a:pPr marL="358775" indent="4763">
              <a:spcBef>
                <a:spcPts val="900"/>
              </a:spcBef>
              <a:buNone/>
            </a:pPr>
            <a:r>
              <a:rPr lang="en-US" sz="2000" u="sng" dirty="0" smtClean="0"/>
              <a:t>Blood tests</a:t>
            </a:r>
          </a:p>
          <a:p>
            <a:pPr marL="531813" indent="-168275" algn="just">
              <a:spcBef>
                <a:spcPts val="900"/>
              </a:spcBef>
            </a:pPr>
            <a:r>
              <a:rPr lang="en-US" sz="2000" dirty="0" smtClean="0"/>
              <a:t>Generally nontreponemal test, venereal disease research laboratory (</a:t>
            </a:r>
            <a:r>
              <a:rPr lang="en-US" sz="2000" b="1" dirty="0" smtClean="0"/>
              <a:t>VDRL</a:t>
            </a:r>
            <a:r>
              <a:rPr lang="en-US" sz="2000" dirty="0" smtClean="0"/>
              <a:t>) and </a:t>
            </a:r>
            <a:r>
              <a:rPr lang="en-US" sz="2000" b="1" dirty="0" smtClean="0"/>
              <a:t>rapid plasma reagin</a:t>
            </a:r>
            <a:r>
              <a:rPr lang="en-US" sz="2000" dirty="0" smtClean="0"/>
              <a:t>,</a:t>
            </a:r>
            <a:r>
              <a:rPr lang="en-US" sz="2000" b="1" dirty="0" smtClean="0"/>
              <a:t> </a:t>
            </a:r>
            <a:r>
              <a:rPr lang="en-US" sz="2000" dirty="0" smtClean="0"/>
              <a:t>are used for the diagnosis. </a:t>
            </a:r>
          </a:p>
          <a:p>
            <a:pPr marL="531813" indent="-168275" algn="just">
              <a:spcBef>
                <a:spcPts val="900"/>
              </a:spcBef>
            </a:pPr>
            <a:r>
              <a:rPr lang="en-US" sz="2000" dirty="0" smtClean="0"/>
              <a:t>However, as these tests are occasionally false positives, hence, confirmation is required with a treponemal test, such as </a:t>
            </a:r>
            <a:r>
              <a:rPr lang="en-US" sz="2000" b="1" dirty="0" smtClean="0"/>
              <a:t>treponemal pallidum particle agglutination (TPHA) </a:t>
            </a:r>
            <a:r>
              <a:rPr lang="en-US" sz="2000" dirty="0" smtClean="0"/>
              <a:t>or</a:t>
            </a:r>
            <a:r>
              <a:rPr lang="en-US" sz="2000" b="1" dirty="0" smtClean="0"/>
              <a:t> fluorescent treponemal antibody absorption test (FTA-Abs)</a:t>
            </a:r>
            <a:r>
              <a:rPr lang="en-US" sz="2000" dirty="0" smtClean="0"/>
              <a:t>.</a:t>
            </a:r>
            <a:r>
              <a:rPr lang="en-US" sz="2000" b="1" dirty="0" smtClean="0"/>
              <a:t> </a:t>
            </a:r>
          </a:p>
          <a:p>
            <a:pPr marL="706438">
              <a:spcBef>
                <a:spcPts val="900"/>
              </a:spcBef>
              <a:buNone/>
            </a:pPr>
            <a:r>
              <a:rPr lang="en-US" sz="2000" u="sng" dirty="0" smtClean="0"/>
              <a:t>Direct testing</a:t>
            </a:r>
          </a:p>
          <a:p>
            <a:pPr marL="531813" indent="-168275" algn="just">
              <a:spcBef>
                <a:spcPts val="900"/>
              </a:spcBef>
            </a:pPr>
            <a:r>
              <a:rPr lang="en-US" sz="2000" b="1" dirty="0" smtClean="0"/>
              <a:t>Dark field microscopy</a:t>
            </a:r>
            <a:r>
              <a:rPr lang="en-US" sz="2000" dirty="0" smtClean="0"/>
              <a:t> of serous fluid from a chancre may be used to detect the </a:t>
            </a:r>
            <a:r>
              <a:rPr lang="en-US" sz="2000" i="1" dirty="0" smtClean="0"/>
              <a:t>Treponema pallidum </a:t>
            </a:r>
            <a:r>
              <a:rPr lang="en-US" sz="2000" dirty="0" smtClean="0"/>
              <a:t>spirochetes, as an immediate diagnosis.</a:t>
            </a:r>
          </a:p>
          <a:p>
            <a:pPr marL="225425" indent="-225425" algn="just">
              <a:spcBef>
                <a:spcPts val="1200"/>
              </a:spcBef>
              <a:buNone/>
            </a:pPr>
            <a:r>
              <a:rPr lang="en-US" sz="2000" b="1" dirty="0" smtClean="0"/>
              <a:t> </a:t>
            </a:r>
          </a:p>
          <a:p>
            <a:pPr marL="225425" indent="-225425" algn="just">
              <a:spcBef>
                <a:spcPts val="1200"/>
              </a:spcBef>
            </a:pP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78</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Syphilis</a:t>
            </a:r>
            <a:endParaRPr lang="en-US" dirty="0"/>
          </a:p>
        </p:txBody>
      </p:sp>
      <p:sp>
        <p:nvSpPr>
          <p:cNvPr id="3" name="Content Placeholder 2"/>
          <p:cNvSpPr>
            <a:spLocks noGrp="1"/>
          </p:cNvSpPr>
          <p:nvPr>
            <p:ph idx="1"/>
          </p:nvPr>
        </p:nvSpPr>
        <p:spPr>
          <a:xfrm>
            <a:off x="457200" y="1447800"/>
            <a:ext cx="8229600" cy="5029200"/>
          </a:xfrm>
        </p:spPr>
        <p:txBody>
          <a:bodyPr>
            <a:normAutofit/>
          </a:bodyPr>
          <a:lstStyle/>
          <a:p>
            <a:pPr marL="225425" indent="-225425" algn="just">
              <a:spcBef>
                <a:spcPts val="1200"/>
              </a:spcBef>
              <a:buNone/>
            </a:pPr>
            <a:r>
              <a:rPr lang="en-US" sz="2000" b="1" dirty="0" smtClean="0"/>
              <a:t>Treatment: </a:t>
            </a:r>
          </a:p>
          <a:p>
            <a:pPr indent="-255588" algn="just">
              <a:spcBef>
                <a:spcPts val="1200"/>
              </a:spcBef>
            </a:pPr>
            <a:r>
              <a:rPr lang="en-US" sz="2000" dirty="0" smtClean="0"/>
              <a:t>The first-choice treatment for uncomplicated syphilis remains a single dose of intramuscular </a:t>
            </a:r>
            <a:r>
              <a:rPr lang="en-US" sz="2000" b="1" dirty="0" smtClean="0"/>
              <a:t>penicillin G</a:t>
            </a:r>
            <a:r>
              <a:rPr lang="en-US" sz="2000" dirty="0" smtClean="0"/>
              <a:t> or a single dose of oral </a:t>
            </a:r>
            <a:r>
              <a:rPr lang="en-US" sz="2000" b="1" dirty="0" smtClean="0"/>
              <a:t>azithromycin</a:t>
            </a:r>
            <a:r>
              <a:rPr lang="en-US" sz="2000" dirty="0" smtClean="0"/>
              <a:t>.</a:t>
            </a:r>
            <a:endParaRPr lang="en-US" sz="2000" baseline="30000" dirty="0" smtClean="0"/>
          </a:p>
          <a:p>
            <a:pPr indent="-255588" algn="just">
              <a:spcBef>
                <a:spcPts val="1200"/>
              </a:spcBef>
            </a:pPr>
            <a:r>
              <a:rPr lang="en-US" sz="2000" b="1" dirty="0" smtClean="0"/>
              <a:t>Doxycycline</a:t>
            </a:r>
            <a:r>
              <a:rPr lang="en-US" sz="2000" dirty="0" smtClean="0"/>
              <a:t> and </a:t>
            </a:r>
            <a:r>
              <a:rPr lang="en-US" sz="2000" b="1" dirty="0" smtClean="0"/>
              <a:t>tetracycline</a:t>
            </a:r>
            <a:r>
              <a:rPr lang="en-US" sz="2000" dirty="0" smtClean="0"/>
              <a:t> are alternative choices; however, due to the risk of birth defects these are not recommended for pregnant women.</a:t>
            </a:r>
          </a:p>
          <a:p>
            <a:pPr indent="-255588" algn="just">
              <a:spcBef>
                <a:spcPts val="1200"/>
              </a:spcBef>
            </a:pPr>
            <a:r>
              <a:rPr lang="en-US" sz="2000" b="1" dirty="0" smtClean="0"/>
              <a:t>Ceftriaxone</a:t>
            </a:r>
            <a:r>
              <a:rPr lang="en-US" sz="2000" dirty="0" smtClean="0"/>
              <a:t>, a third-generation cephalosporin antibiotic is used in case of resistant infection</a:t>
            </a:r>
          </a:p>
          <a:p>
            <a:pPr marL="225425" indent="-225425" algn="just">
              <a:spcBef>
                <a:spcPts val="1200"/>
              </a:spcBef>
            </a:pP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79</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Tuberculosis</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pPr algn="just">
              <a:buNone/>
            </a:pPr>
            <a:r>
              <a:rPr lang="en-US" sz="2000" b="1" dirty="0" smtClean="0"/>
              <a:t>Prevention: </a:t>
            </a:r>
          </a:p>
          <a:p>
            <a:pPr indent="1588" algn="just">
              <a:spcBef>
                <a:spcPts val="1200"/>
              </a:spcBef>
              <a:buNone/>
            </a:pPr>
            <a:r>
              <a:rPr lang="en-US" sz="2000" u="sng" dirty="0" err="1" smtClean="0"/>
              <a:t>Bacilllus</a:t>
            </a:r>
            <a:r>
              <a:rPr lang="en-US" sz="2000" u="sng" dirty="0" smtClean="0"/>
              <a:t> </a:t>
            </a:r>
            <a:r>
              <a:rPr lang="en-US" sz="2000" u="sng" dirty="0" err="1" smtClean="0"/>
              <a:t>Calmette</a:t>
            </a:r>
            <a:r>
              <a:rPr lang="en-US" sz="2000" u="sng" dirty="0" smtClean="0"/>
              <a:t>-Guerin vaccine (BCG vaccine):</a:t>
            </a:r>
          </a:p>
          <a:p>
            <a:pPr marL="568325" indent="1588" algn="just">
              <a:buNone/>
            </a:pPr>
            <a:r>
              <a:rPr lang="en-US" sz="2000" dirty="0" smtClean="0"/>
              <a:t>It’s made up of live attenuated cells of </a:t>
            </a:r>
            <a:r>
              <a:rPr lang="en-US" sz="2000" i="1" dirty="0" smtClean="0"/>
              <a:t>M. </a:t>
            </a:r>
            <a:r>
              <a:rPr lang="en-US" sz="2000" i="1" dirty="0" err="1" smtClean="0"/>
              <a:t>bovis</a:t>
            </a:r>
            <a:r>
              <a:rPr lang="en-US" sz="2000" i="1" dirty="0" smtClean="0"/>
              <a:t>. </a:t>
            </a:r>
            <a:r>
              <a:rPr lang="en-US" sz="2000" dirty="0" smtClean="0"/>
              <a:t>Its given to the new born babies, o.1 ml </a:t>
            </a:r>
            <a:r>
              <a:rPr lang="en-US" sz="2000" dirty="0" err="1" smtClean="0"/>
              <a:t>intradermaly</a:t>
            </a:r>
            <a:r>
              <a:rPr lang="en-US" sz="2000" dirty="0" smtClean="0"/>
              <a:t>, once. </a:t>
            </a:r>
          </a:p>
          <a:p>
            <a:pPr marL="568325" indent="1588" algn="just">
              <a:buNone/>
            </a:pPr>
            <a:r>
              <a:rPr lang="en-US" sz="2000" dirty="0" smtClean="0">
                <a:sym typeface="Wingdings" pitchFamily="2" charset="2"/>
              </a:rPr>
              <a:t>However, immunized person can give a false positive tuberculin test which can be misleading, hence vaccine is not used in the countries where the incidence of the TB is less i.e. US</a:t>
            </a:r>
          </a:p>
          <a:p>
            <a:pPr marL="568325" indent="1588" algn="just">
              <a:buNone/>
            </a:pPr>
            <a:endParaRPr lang="en-US" sz="2000" dirty="0" smtClean="0">
              <a:sym typeface="Wingdings" pitchFamily="2" charset="2"/>
            </a:endParaRPr>
          </a:p>
          <a:p>
            <a:pPr marL="0" indent="1588" algn="just">
              <a:buNone/>
            </a:pPr>
            <a:r>
              <a:rPr lang="en-US" sz="2000" b="1" dirty="0" smtClean="0"/>
              <a:t>Treatment:</a:t>
            </a:r>
          </a:p>
          <a:p>
            <a:pPr marL="344488" indent="1588" algn="just">
              <a:buNone/>
            </a:pPr>
            <a:r>
              <a:rPr lang="en-US" sz="2000" dirty="0" err="1" smtClean="0"/>
              <a:t>Isoniazide</a:t>
            </a:r>
            <a:r>
              <a:rPr lang="en-US" sz="2000" dirty="0" smtClean="0"/>
              <a:t>, </a:t>
            </a:r>
            <a:r>
              <a:rPr lang="en-US" sz="2000" dirty="0" err="1" smtClean="0"/>
              <a:t>rifampicin</a:t>
            </a:r>
            <a:r>
              <a:rPr lang="en-US" sz="2000" dirty="0" smtClean="0"/>
              <a:t>, </a:t>
            </a:r>
            <a:r>
              <a:rPr lang="en-US" sz="2000" dirty="0" err="1" smtClean="0"/>
              <a:t>ethambutol</a:t>
            </a:r>
            <a:r>
              <a:rPr lang="en-US" sz="2000" dirty="0" smtClean="0"/>
              <a:t> and </a:t>
            </a:r>
            <a:r>
              <a:rPr lang="en-US" sz="2000" dirty="0" err="1" smtClean="0"/>
              <a:t>pyrazinamide</a:t>
            </a:r>
            <a:r>
              <a:rPr lang="en-US" sz="2000" dirty="0" smtClean="0"/>
              <a:t> are choice of medication in combination for period of many months or even more than a year because of the chronic nature of disease</a:t>
            </a: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5400" dirty="0" smtClean="0"/>
              <a:t>Gonorrhea</a:t>
            </a:r>
            <a:endParaRPr lang="en-US" sz="5400"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Gonorrhea</a:t>
            </a:r>
            <a:endParaRPr lang="en-US" dirty="0"/>
          </a:p>
        </p:txBody>
      </p:sp>
      <p:sp>
        <p:nvSpPr>
          <p:cNvPr id="3" name="Content Placeholder 2"/>
          <p:cNvSpPr>
            <a:spLocks noGrp="1"/>
          </p:cNvSpPr>
          <p:nvPr>
            <p:ph idx="1"/>
          </p:nvPr>
        </p:nvSpPr>
        <p:spPr>
          <a:xfrm>
            <a:off x="457200" y="1447800"/>
            <a:ext cx="8229600" cy="5029200"/>
          </a:xfrm>
        </p:spPr>
        <p:txBody>
          <a:bodyPr>
            <a:normAutofit/>
          </a:bodyPr>
          <a:lstStyle/>
          <a:p>
            <a:pPr marL="225425" indent="-225425" algn="just">
              <a:spcBef>
                <a:spcPts val="1200"/>
              </a:spcBef>
              <a:buNone/>
            </a:pPr>
            <a:r>
              <a:rPr lang="en-US" sz="2000" b="1" dirty="0" smtClean="0"/>
              <a:t>Symptoms: </a:t>
            </a:r>
          </a:p>
          <a:p>
            <a:pPr marL="225425" indent="-225425" algn="just">
              <a:spcBef>
                <a:spcPts val="1200"/>
              </a:spcBef>
            </a:pPr>
            <a:r>
              <a:rPr lang="en-US" sz="2000" dirty="0" smtClean="0"/>
              <a:t>Half of women with gonorrhea are asymptomatic, whereas others have vaginal discharge, lower abdominal pain or pain with intercourse.</a:t>
            </a:r>
          </a:p>
          <a:p>
            <a:pPr marL="225425" indent="-225425" algn="just">
              <a:spcBef>
                <a:spcPts val="1200"/>
              </a:spcBef>
            </a:pPr>
            <a:r>
              <a:rPr lang="en-US" sz="2000" dirty="0" smtClean="0"/>
              <a:t>Most infected men have symptoms such as urethritis (inflammation of urethra) associated with burning with urination and discharge from the penis.</a:t>
            </a:r>
            <a:endParaRPr lang="en-US" sz="20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81</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Gonorrhea</a:t>
            </a:r>
            <a:endParaRPr lang="en-US" dirty="0"/>
          </a:p>
        </p:txBody>
      </p:sp>
      <p:sp>
        <p:nvSpPr>
          <p:cNvPr id="3" name="Content Placeholder 2"/>
          <p:cNvSpPr>
            <a:spLocks noGrp="1"/>
          </p:cNvSpPr>
          <p:nvPr>
            <p:ph idx="1"/>
          </p:nvPr>
        </p:nvSpPr>
        <p:spPr>
          <a:xfrm>
            <a:off x="457200" y="1447800"/>
            <a:ext cx="8229600" cy="5029200"/>
          </a:xfrm>
        </p:spPr>
        <p:txBody>
          <a:bodyPr>
            <a:normAutofit/>
          </a:bodyPr>
          <a:lstStyle/>
          <a:p>
            <a:pPr marL="225425" indent="-225425" algn="just">
              <a:spcBef>
                <a:spcPts val="1200"/>
              </a:spcBef>
              <a:buNone/>
            </a:pPr>
            <a:r>
              <a:rPr lang="en-US" sz="2000" b="1" dirty="0" smtClean="0"/>
              <a:t>Causative agent: </a:t>
            </a:r>
          </a:p>
          <a:p>
            <a:pPr marL="225425" indent="-225425" algn="just">
              <a:spcBef>
                <a:spcPts val="1200"/>
              </a:spcBef>
            </a:pPr>
            <a:r>
              <a:rPr lang="en-US" sz="2000" dirty="0" smtClean="0"/>
              <a:t>Gonorrhea is caused by the bacterium </a:t>
            </a:r>
            <a:r>
              <a:rPr lang="en-US" sz="2000" i="1" dirty="0" smtClean="0"/>
              <a:t>Neisseria gonorrhea</a:t>
            </a:r>
            <a:r>
              <a:rPr lang="en-US" sz="2000" dirty="0" smtClean="0"/>
              <a:t>, which is Gram negative diplococci.</a:t>
            </a:r>
            <a:endParaRPr lang="en-US" sz="2000" baseline="30000" dirty="0" smtClean="0"/>
          </a:p>
          <a:p>
            <a:pPr marL="225425" indent="-225425" algn="just">
              <a:spcBef>
                <a:spcPts val="1200"/>
              </a:spcBef>
            </a:pPr>
            <a:r>
              <a:rPr lang="en-US" sz="2000" dirty="0" smtClean="0"/>
              <a:t>The infection is transmitted from one person to another through unprotected sexual contact.</a:t>
            </a:r>
          </a:p>
          <a:p>
            <a:pPr marL="225425" indent="-225425" algn="just">
              <a:spcBef>
                <a:spcPts val="1200"/>
              </a:spcBef>
            </a:pPr>
            <a:r>
              <a:rPr lang="en-US" sz="2000" dirty="0" smtClean="0"/>
              <a:t>A mother may transmit gonorrhea to her newborn during childbirth; when affecting the infant's eyes, it is referred to as ophthalmia neonatorum. </a:t>
            </a:r>
          </a:p>
          <a:p>
            <a:pPr marL="225425" indent="-225425" algn="just">
              <a:spcBef>
                <a:spcPts val="1200"/>
              </a:spcBef>
            </a:pPr>
            <a:r>
              <a:rPr lang="en-US" sz="2000" dirty="0" smtClean="0"/>
              <a:t>It cannot be spread by toilets or bathrooms.</a:t>
            </a:r>
            <a:endParaRPr lang="en-US" sz="20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82</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Gonorrhea</a:t>
            </a:r>
            <a:endParaRPr lang="en-US" dirty="0"/>
          </a:p>
        </p:txBody>
      </p:sp>
      <p:sp>
        <p:nvSpPr>
          <p:cNvPr id="3" name="Content Placeholder 2"/>
          <p:cNvSpPr>
            <a:spLocks noGrp="1"/>
          </p:cNvSpPr>
          <p:nvPr>
            <p:ph idx="1"/>
          </p:nvPr>
        </p:nvSpPr>
        <p:spPr>
          <a:xfrm>
            <a:off x="457200" y="1447800"/>
            <a:ext cx="8229600" cy="5029200"/>
          </a:xfrm>
        </p:spPr>
        <p:txBody>
          <a:bodyPr>
            <a:normAutofit/>
          </a:bodyPr>
          <a:lstStyle/>
          <a:p>
            <a:pPr marL="225425" indent="-225425" algn="just">
              <a:spcBef>
                <a:spcPts val="1200"/>
              </a:spcBef>
              <a:buNone/>
            </a:pPr>
            <a:r>
              <a:rPr lang="en-US" sz="2000" b="1" dirty="0" smtClean="0"/>
              <a:t>Diagnosis:</a:t>
            </a:r>
          </a:p>
          <a:p>
            <a:pPr marL="225425" indent="-225425" algn="just">
              <a:spcBef>
                <a:spcPts val="1200"/>
              </a:spcBef>
            </a:pPr>
            <a:r>
              <a:rPr lang="en-US" sz="2000" b="1" dirty="0" smtClean="0"/>
              <a:t>Gram staining </a:t>
            </a:r>
            <a:r>
              <a:rPr lang="en-US" sz="2000" dirty="0" smtClean="0"/>
              <a:t>method is used for the demonstration of pink stained diplococci, suggesting the positive indication of gonorrhea.</a:t>
            </a:r>
          </a:p>
          <a:p>
            <a:pPr marL="225425" indent="-225425" algn="just">
              <a:spcBef>
                <a:spcPts val="1200"/>
              </a:spcBef>
            </a:pPr>
            <a:r>
              <a:rPr lang="en-US" sz="2000" b="1" dirty="0" smtClean="0"/>
              <a:t>Thayer-Martin culture media </a:t>
            </a:r>
            <a:r>
              <a:rPr lang="en-US" sz="2000" dirty="0" smtClean="0"/>
              <a:t>is also used to grow the </a:t>
            </a:r>
            <a:r>
              <a:rPr lang="en-US" sz="2000" i="1" dirty="0" smtClean="0"/>
              <a:t>Neisseria gonorrhea. </a:t>
            </a:r>
            <a:r>
              <a:rPr lang="en-US" sz="2000" dirty="0" smtClean="0"/>
              <a:t>This media is selective media for the </a:t>
            </a:r>
            <a:r>
              <a:rPr lang="en-US" sz="2000" i="1" dirty="0" smtClean="0"/>
              <a:t>Neisseria gonorrhea</a:t>
            </a:r>
            <a:r>
              <a:rPr lang="en-US" sz="2000" dirty="0" smtClean="0"/>
              <a:t>, hence, only they can grow on this media.</a:t>
            </a:r>
            <a:endParaRPr lang="en-US" sz="2000" b="1" dirty="0" smtClean="0"/>
          </a:p>
          <a:p>
            <a:pPr marL="225425" indent="-225425" algn="just">
              <a:spcBef>
                <a:spcPts val="1200"/>
              </a:spcBef>
            </a:pPr>
            <a:r>
              <a:rPr lang="en-US" sz="2000" dirty="0" smtClean="0"/>
              <a:t>Now  days </a:t>
            </a:r>
            <a:r>
              <a:rPr lang="en-US" sz="2000" b="1" dirty="0" smtClean="0"/>
              <a:t>polymerase chain reaction (PCR)</a:t>
            </a:r>
            <a:r>
              <a:rPr lang="en-US" sz="2000" dirty="0" smtClean="0"/>
              <a:t>-based testing methods are becoming more common for the diagnosis of Gonorrhea.</a:t>
            </a:r>
            <a:r>
              <a:rPr lang="en-US" sz="2000" b="1" dirty="0" smtClean="0"/>
              <a:t> </a:t>
            </a:r>
          </a:p>
          <a:p>
            <a:pPr marL="225425" indent="-225425" algn="just">
              <a:spcBef>
                <a:spcPts val="1200"/>
              </a:spcBef>
            </a:pP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83</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Gonorrhea</a:t>
            </a:r>
            <a:endParaRPr lang="en-US" dirty="0"/>
          </a:p>
        </p:txBody>
      </p:sp>
      <p:sp>
        <p:nvSpPr>
          <p:cNvPr id="3" name="Content Placeholder 2"/>
          <p:cNvSpPr>
            <a:spLocks noGrp="1"/>
          </p:cNvSpPr>
          <p:nvPr>
            <p:ph idx="1"/>
          </p:nvPr>
        </p:nvSpPr>
        <p:spPr>
          <a:xfrm>
            <a:off x="457200" y="1447800"/>
            <a:ext cx="8229600" cy="5029200"/>
          </a:xfrm>
        </p:spPr>
        <p:txBody>
          <a:bodyPr>
            <a:normAutofit/>
          </a:bodyPr>
          <a:lstStyle/>
          <a:p>
            <a:pPr marL="225425" indent="-225425" algn="just">
              <a:spcBef>
                <a:spcPts val="1200"/>
              </a:spcBef>
              <a:buNone/>
            </a:pPr>
            <a:r>
              <a:rPr lang="en-US" sz="2000" b="1" dirty="0" smtClean="0"/>
              <a:t>Prevention:  </a:t>
            </a:r>
          </a:p>
          <a:p>
            <a:pPr marL="357188" indent="-225425" algn="just">
              <a:spcBef>
                <a:spcPts val="1200"/>
              </a:spcBef>
            </a:pPr>
            <a:r>
              <a:rPr lang="en-US" sz="2000" dirty="0" smtClean="0"/>
              <a:t>Using a proper protection during a sexual contact is the only way to prevent the disease.</a:t>
            </a:r>
          </a:p>
          <a:p>
            <a:pPr marL="225425" indent="-225425" algn="just">
              <a:spcBef>
                <a:spcPts val="1200"/>
              </a:spcBef>
              <a:buNone/>
            </a:pPr>
            <a:r>
              <a:rPr lang="en-US" sz="2000" b="1" dirty="0" smtClean="0"/>
              <a:t>Treatment:</a:t>
            </a:r>
          </a:p>
          <a:p>
            <a:pPr marL="357188" indent="-225425" algn="just">
              <a:spcBef>
                <a:spcPts val="1200"/>
              </a:spcBef>
            </a:pPr>
            <a:r>
              <a:rPr lang="en-US" sz="2000" b="1" dirty="0" smtClean="0"/>
              <a:t>Ceftriaxone</a:t>
            </a:r>
            <a:r>
              <a:rPr lang="en-US" sz="2000" dirty="0" smtClean="0"/>
              <a:t> in combination with either </a:t>
            </a:r>
            <a:r>
              <a:rPr lang="en-US" sz="2000" b="1" dirty="0" smtClean="0"/>
              <a:t>azithromycin </a:t>
            </a:r>
            <a:r>
              <a:rPr lang="en-US" sz="2000" dirty="0" smtClean="0"/>
              <a:t>or</a:t>
            </a:r>
            <a:r>
              <a:rPr lang="en-US" sz="2000" b="1" dirty="0" smtClean="0"/>
              <a:t> doxycycline </a:t>
            </a:r>
            <a:r>
              <a:rPr lang="en-US" sz="2000" dirty="0" smtClean="0"/>
              <a:t>given as a treatment of the gonorrhea.</a:t>
            </a:r>
            <a:r>
              <a:rPr lang="en-US" sz="2000" b="1" dirty="0" smtClean="0"/>
              <a:t> </a:t>
            </a:r>
          </a:p>
          <a:p>
            <a:pPr marL="225425" indent="-225425" algn="just">
              <a:spcBef>
                <a:spcPts val="1200"/>
              </a:spcBef>
            </a:pP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84</a:t>
            </a:fld>
            <a:endParaRPr lang="en-US"/>
          </a:p>
        </p:txBody>
      </p:sp>
      <p:sp>
        <p:nvSpPr>
          <p:cNvPr id="5" name="Footer Placeholder 4"/>
          <p:cNvSpPr>
            <a:spLocks noGrp="1"/>
          </p:cNvSpPr>
          <p:nvPr>
            <p:ph type="ftr" sz="quarter" idx="11"/>
          </p:nvPr>
        </p:nvSpPr>
        <p:spPr/>
        <p:txBody>
          <a:bodyPr/>
          <a:lstStyle/>
          <a:p>
            <a:r>
              <a:rPr lang="en-US" smtClean="0"/>
              <a:t>Infectious Diseases</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5400" dirty="0" smtClean="0"/>
              <a:t>Typhoid</a:t>
            </a:r>
            <a:endParaRPr lang="en-US" sz="5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1724</TotalTime>
  <Words>5741</Words>
  <Application>Microsoft Office PowerPoint</Application>
  <PresentationFormat>On-screen Show (4:3)</PresentationFormat>
  <Paragraphs>662</Paragraphs>
  <Slides>84</Slides>
  <Notes>2</Notes>
  <HiddenSlides>0</HiddenSlides>
  <MMClips>0</MMClips>
  <ScaleCrop>false</ScaleCrop>
  <HeadingPairs>
    <vt:vector size="4" baseType="variant">
      <vt:variant>
        <vt:lpstr>Theme</vt:lpstr>
      </vt:variant>
      <vt:variant>
        <vt:i4>1</vt:i4>
      </vt:variant>
      <vt:variant>
        <vt:lpstr>Slide Titles</vt:lpstr>
      </vt:variant>
      <vt:variant>
        <vt:i4>84</vt:i4>
      </vt:variant>
    </vt:vector>
  </HeadingPairs>
  <TitlesOfParts>
    <vt:vector size="85" baseType="lpstr">
      <vt:lpstr>Office Theme</vt:lpstr>
      <vt:lpstr>INFECTIOUS DISEASES</vt:lpstr>
      <vt:lpstr>Tuberculosis</vt:lpstr>
      <vt:lpstr>Tuberculosis</vt:lpstr>
      <vt:lpstr>Tuberculosis</vt:lpstr>
      <vt:lpstr>Tuberculosis</vt:lpstr>
      <vt:lpstr>Tuberculosis</vt:lpstr>
      <vt:lpstr>Tuberculosis</vt:lpstr>
      <vt:lpstr>Tuberculosis</vt:lpstr>
      <vt:lpstr>Typhoid</vt:lpstr>
      <vt:lpstr>Typhoid</vt:lpstr>
      <vt:lpstr>Typhoid</vt:lpstr>
      <vt:lpstr>Typhoid</vt:lpstr>
      <vt:lpstr>Typhoid</vt:lpstr>
      <vt:lpstr>Typhoid</vt:lpstr>
      <vt:lpstr>Typhoid</vt:lpstr>
      <vt:lpstr>Cholera</vt:lpstr>
      <vt:lpstr>Cholera</vt:lpstr>
      <vt:lpstr>Cholera</vt:lpstr>
      <vt:lpstr>Cholera</vt:lpstr>
      <vt:lpstr>Cholera</vt:lpstr>
      <vt:lpstr>Cholera</vt:lpstr>
      <vt:lpstr>Cholera</vt:lpstr>
      <vt:lpstr>Cholera</vt:lpstr>
      <vt:lpstr>Malaria</vt:lpstr>
      <vt:lpstr>Malaria</vt:lpstr>
      <vt:lpstr>Malaria</vt:lpstr>
      <vt:lpstr>Malaria</vt:lpstr>
      <vt:lpstr>Malaria</vt:lpstr>
      <vt:lpstr>Malaria</vt:lpstr>
      <vt:lpstr>Malaria</vt:lpstr>
      <vt:lpstr>Malaria</vt:lpstr>
      <vt:lpstr>Malaria</vt:lpstr>
      <vt:lpstr>Malaria</vt:lpstr>
      <vt:lpstr>Malaria</vt:lpstr>
      <vt:lpstr>Meningitis</vt:lpstr>
      <vt:lpstr>Meningitis</vt:lpstr>
      <vt:lpstr>Meningitis</vt:lpstr>
      <vt:lpstr>Meningitis</vt:lpstr>
      <vt:lpstr>Meningitis</vt:lpstr>
      <vt:lpstr>Meningitis</vt:lpstr>
      <vt:lpstr>Meningitis</vt:lpstr>
      <vt:lpstr>Meningitis</vt:lpstr>
      <vt:lpstr>Meningitis</vt:lpstr>
      <vt:lpstr>Meningitis</vt:lpstr>
      <vt:lpstr>Hepatitis</vt:lpstr>
      <vt:lpstr>Hepatitis</vt:lpstr>
      <vt:lpstr>Hepatitis</vt:lpstr>
      <vt:lpstr>Hepatitis</vt:lpstr>
      <vt:lpstr>Hepatitis</vt:lpstr>
      <vt:lpstr>Hepatitis</vt:lpstr>
      <vt:lpstr>Hepatitis</vt:lpstr>
      <vt:lpstr>Hepatitis</vt:lpstr>
      <vt:lpstr>Hepatitis</vt:lpstr>
      <vt:lpstr>Hepatitis</vt:lpstr>
      <vt:lpstr>HIV/AIDS</vt:lpstr>
      <vt:lpstr>HIV</vt:lpstr>
      <vt:lpstr>HIV</vt:lpstr>
      <vt:lpstr>HIV</vt:lpstr>
      <vt:lpstr>HIV</vt:lpstr>
      <vt:lpstr>HIV</vt:lpstr>
      <vt:lpstr>HIV</vt:lpstr>
      <vt:lpstr>HIV</vt:lpstr>
      <vt:lpstr>HIV</vt:lpstr>
      <vt:lpstr>HIV</vt:lpstr>
      <vt:lpstr>HIV</vt:lpstr>
      <vt:lpstr>HIV</vt:lpstr>
      <vt:lpstr>HIV</vt:lpstr>
      <vt:lpstr>HIV</vt:lpstr>
      <vt:lpstr>HIV</vt:lpstr>
      <vt:lpstr>Syphilis</vt:lpstr>
      <vt:lpstr>Syphilis</vt:lpstr>
      <vt:lpstr>Syphilis</vt:lpstr>
      <vt:lpstr>Syphilis</vt:lpstr>
      <vt:lpstr>Syphilis</vt:lpstr>
      <vt:lpstr>Syphilis</vt:lpstr>
      <vt:lpstr>Syphilis</vt:lpstr>
      <vt:lpstr>Syphilis</vt:lpstr>
      <vt:lpstr>Syphilis</vt:lpstr>
      <vt:lpstr>Syphilis</vt:lpstr>
      <vt:lpstr>Gonorrhea</vt:lpstr>
      <vt:lpstr>Gonorrhea</vt:lpstr>
      <vt:lpstr>Gonorrhea</vt:lpstr>
      <vt:lpstr>Gonorrhea</vt:lpstr>
      <vt:lpstr>Gonorrhea</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Infectious Diseases</dc:title>
  <dc:creator>DIMPAL</dc:creator>
  <cp:lastModifiedBy>sunil kardani</cp:lastModifiedBy>
  <cp:revision>334</cp:revision>
  <dcterms:created xsi:type="dcterms:W3CDTF">2006-08-16T00:00:00Z</dcterms:created>
  <dcterms:modified xsi:type="dcterms:W3CDTF">2021-08-26T10:25:55Z</dcterms:modified>
</cp:coreProperties>
</file>