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8" r:id="rId2"/>
    <p:sldId id="279" r:id="rId3"/>
    <p:sldId id="280" r:id="rId4"/>
    <p:sldId id="257" r:id="rId5"/>
    <p:sldId id="258" r:id="rId6"/>
    <p:sldId id="259" r:id="rId7"/>
    <p:sldId id="281" r:id="rId8"/>
    <p:sldId id="260" r:id="rId9"/>
    <p:sldId id="261" r:id="rId10"/>
    <p:sldId id="282" r:id="rId11"/>
    <p:sldId id="262" r:id="rId12"/>
    <p:sldId id="266" r:id="rId13"/>
    <p:sldId id="267" r:id="rId14"/>
    <p:sldId id="268" r:id="rId15"/>
    <p:sldId id="269" r:id="rId16"/>
    <p:sldId id="270" r:id="rId17"/>
    <p:sldId id="271" r:id="rId18"/>
    <p:sldId id="272" r:id="rId19"/>
    <p:sldId id="263" r:id="rId20"/>
    <p:sldId id="273" r:id="rId21"/>
    <p:sldId id="274" r:id="rId22"/>
    <p:sldId id="275" r:id="rId23"/>
    <p:sldId id="264" r:id="rId24"/>
    <p:sldId id="265" r:id="rId25"/>
    <p:sldId id="276" r:id="rId26"/>
    <p:sldId id="277" r:id="rId27"/>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0" y="2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81324730242044E-2"/>
          <c:y val="0.13198185667889906"/>
          <c:w val="0.94584955526392533"/>
          <c:h val="0.79588410245510177"/>
        </c:manualLayout>
      </c:layout>
      <c:scatterChart>
        <c:scatterStyle val="smoothMarker"/>
        <c:varyColors val="0"/>
        <c:ser>
          <c:idx val="0"/>
          <c:order val="0"/>
          <c:tx>
            <c:strRef>
              <c:f>Sheet1!$B$1</c:f>
              <c:strCache>
                <c:ptCount val="1"/>
                <c:pt idx="0">
                  <c:v>Y-Values</c:v>
                </c:pt>
              </c:strCache>
            </c:strRef>
          </c:tx>
          <c:spPr>
            <a:ln w="22225" cap="rnd">
              <a:solidFill>
                <a:schemeClr val="tx2">
                  <a:lumMod val="40000"/>
                  <a:lumOff val="60000"/>
                </a:schemeClr>
              </a:solidFill>
              <a:round/>
            </a:ln>
            <a:effectLst/>
          </c:spPr>
          <c:marker>
            <c:symbol val="none"/>
          </c:marker>
          <c:xVal>
            <c:numRef>
              <c:f>Sheet1!$A$2:$A$6</c:f>
              <c:numCache>
                <c:formatCode>General</c:formatCode>
                <c:ptCount val="5"/>
                <c:pt idx="0">
                  <c:v>0</c:v>
                </c:pt>
                <c:pt idx="1">
                  <c:v>0.5</c:v>
                </c:pt>
                <c:pt idx="2">
                  <c:v>1</c:v>
                </c:pt>
                <c:pt idx="3">
                  <c:v>1.5</c:v>
                </c:pt>
                <c:pt idx="4">
                  <c:v>2</c:v>
                </c:pt>
              </c:numCache>
            </c:numRef>
          </c:xVal>
          <c:yVal>
            <c:numRef>
              <c:f>Sheet1!$B$2:$B$6</c:f>
              <c:numCache>
                <c:formatCode>General</c:formatCode>
                <c:ptCount val="5"/>
                <c:pt idx="0">
                  <c:v>0</c:v>
                </c:pt>
                <c:pt idx="1">
                  <c:v>1.5</c:v>
                </c:pt>
                <c:pt idx="2">
                  <c:v>2.5</c:v>
                </c:pt>
                <c:pt idx="3">
                  <c:v>1</c:v>
                </c:pt>
                <c:pt idx="4">
                  <c:v>0</c:v>
                </c:pt>
              </c:numCache>
            </c:numRef>
          </c:yVal>
          <c:smooth val="1"/>
        </c:ser>
        <c:dLbls>
          <c:showLegendKey val="0"/>
          <c:showVal val="0"/>
          <c:showCatName val="0"/>
          <c:showSerName val="0"/>
          <c:showPercent val="0"/>
          <c:showBubbleSize val="0"/>
        </c:dLbls>
        <c:axId val="1447713712"/>
        <c:axId val="1447713168"/>
      </c:scatterChart>
      <c:valAx>
        <c:axId val="144771371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all" spc="120" normalizeH="0" baseline="0">
                <a:solidFill>
                  <a:schemeClr val="tx1">
                    <a:lumMod val="65000"/>
                    <a:lumOff val="35000"/>
                  </a:schemeClr>
                </a:solidFill>
                <a:latin typeface="+mn-lt"/>
                <a:ea typeface="+mn-ea"/>
                <a:cs typeface="+mn-cs"/>
              </a:defRPr>
            </a:pPr>
            <a:endParaRPr lang="en-US"/>
          </a:p>
        </c:txPr>
        <c:crossAx val="1447713168"/>
        <c:crosses val="autoZero"/>
        <c:crossBetween val="midCat"/>
      </c:valAx>
      <c:valAx>
        <c:axId val="14477131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7713712"/>
        <c:crosses val="autoZero"/>
        <c:crossBetween val="midCat"/>
      </c:valAx>
      <c:spPr>
        <a:noFill/>
        <a:ln>
          <a:solidFill>
            <a:srgbClr val="00B05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511731"/>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023094" y="0"/>
            <a:ext cx="3077739" cy="511731"/>
          </a:xfrm>
          <a:prstGeom prst="rect">
            <a:avLst/>
          </a:prstGeom>
        </p:spPr>
        <p:txBody>
          <a:bodyPr vert="horz" lIns="96661" tIns="48331" rIns="96661" bIns="48331" rtlCol="0"/>
          <a:lstStyle>
            <a:lvl1pPr algn="r">
              <a:defRPr sz="1300"/>
            </a:lvl1pPr>
          </a:lstStyle>
          <a:p>
            <a:fld id="{D59A5EA9-6F29-4DA1-B570-3C72AB6AE1DB}" type="datetimeFigureOut">
              <a:rPr lang="en-US" smtClean="0"/>
              <a:pPr/>
              <a:t>10/23/2020</a:t>
            </a:fld>
            <a:endParaRPr lang="en-US"/>
          </a:p>
        </p:txBody>
      </p:sp>
      <p:sp>
        <p:nvSpPr>
          <p:cNvPr id="4" name="Footer Placeholder 3"/>
          <p:cNvSpPr>
            <a:spLocks noGrp="1"/>
          </p:cNvSpPr>
          <p:nvPr>
            <p:ph type="ftr" sz="quarter" idx="2"/>
          </p:nvPr>
        </p:nvSpPr>
        <p:spPr>
          <a:xfrm>
            <a:off x="2" y="9721108"/>
            <a:ext cx="3077739" cy="511731"/>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023094" y="9721108"/>
            <a:ext cx="3077739" cy="511731"/>
          </a:xfrm>
          <a:prstGeom prst="rect">
            <a:avLst/>
          </a:prstGeom>
        </p:spPr>
        <p:txBody>
          <a:bodyPr vert="horz" lIns="96661" tIns="48331" rIns="96661" bIns="48331" rtlCol="0" anchor="b"/>
          <a:lstStyle>
            <a:lvl1pPr algn="r">
              <a:defRPr sz="1300"/>
            </a:lvl1pPr>
          </a:lstStyle>
          <a:p>
            <a:fld id="{0C4C4083-8629-4002-9A34-CF6FE4805AB0}" type="slidenum">
              <a:rPr lang="en-US" smtClean="0"/>
              <a:pPr/>
              <a:t>‹#›</a:t>
            </a:fld>
            <a:endParaRPr lang="en-US"/>
          </a:p>
        </p:txBody>
      </p:sp>
    </p:spTree>
    <p:extLst>
      <p:ext uri="{BB962C8B-B14F-4D97-AF65-F5344CB8AC3E}">
        <p14:creationId xmlns:p14="http://schemas.microsoft.com/office/powerpoint/2010/main" val="2043167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511731"/>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023506" y="0"/>
            <a:ext cx="3077739" cy="511731"/>
          </a:xfrm>
          <a:prstGeom prst="rect">
            <a:avLst/>
          </a:prstGeom>
        </p:spPr>
        <p:txBody>
          <a:bodyPr vert="horz" lIns="96661" tIns="48331" rIns="96661" bIns="48331" rtlCol="0"/>
          <a:lstStyle>
            <a:lvl1pPr algn="r">
              <a:defRPr sz="1300"/>
            </a:lvl1pPr>
          </a:lstStyle>
          <a:p>
            <a:fld id="{B6F35DA7-CB7D-48BD-8E0C-BDCCDB93B959}" type="datetimeFigureOut">
              <a:rPr lang="en-US" smtClean="0"/>
              <a:pPr/>
              <a:t>10/23/2020</a:t>
            </a:fld>
            <a:endParaRPr lang="en-US"/>
          </a:p>
        </p:txBody>
      </p:sp>
      <p:sp>
        <p:nvSpPr>
          <p:cNvPr id="4" name="Slide Image Placeholder 3"/>
          <p:cNvSpPr>
            <a:spLocks noGrp="1" noRot="1" noChangeAspect="1"/>
          </p:cNvSpPr>
          <p:nvPr>
            <p:ph type="sldImg" idx="2"/>
          </p:nvPr>
        </p:nvSpPr>
        <p:spPr>
          <a:xfrm>
            <a:off x="141288" y="768350"/>
            <a:ext cx="6821487" cy="383857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720513"/>
            <a:ext cx="3077739" cy="511731"/>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023506" y="9720513"/>
            <a:ext cx="3077739" cy="511731"/>
          </a:xfrm>
          <a:prstGeom prst="rect">
            <a:avLst/>
          </a:prstGeom>
        </p:spPr>
        <p:txBody>
          <a:bodyPr vert="horz" lIns="96661" tIns="48331" rIns="96661" bIns="48331" rtlCol="0" anchor="b"/>
          <a:lstStyle>
            <a:lvl1pPr algn="r">
              <a:defRPr sz="1300"/>
            </a:lvl1pPr>
          </a:lstStyle>
          <a:p>
            <a:fld id="{8D48B962-7480-4448-9BD8-FD4D0591A21C}" type="slidenum">
              <a:rPr lang="en-US" smtClean="0"/>
              <a:pPr/>
              <a:t>‹#›</a:t>
            </a:fld>
            <a:endParaRPr lang="en-US"/>
          </a:p>
        </p:txBody>
      </p:sp>
    </p:spTree>
    <p:extLst>
      <p:ext uri="{BB962C8B-B14F-4D97-AF65-F5344CB8AC3E}">
        <p14:creationId xmlns:p14="http://schemas.microsoft.com/office/powerpoint/2010/main" val="83061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Study of factors influencing the rate and amount of drug that reaches</a:t>
            </a:r>
            <a:r>
              <a:rPr lang="en-IN" baseline="0" dirty="0" smtClean="0"/>
              <a:t> to the systemic circulation and the use of this information to optimize the therapeutic efficiency of the drug product.</a:t>
            </a:r>
            <a:endParaRPr lang="en-IN" dirty="0"/>
          </a:p>
        </p:txBody>
      </p:sp>
      <p:sp>
        <p:nvSpPr>
          <p:cNvPr id="4" name="Slide Number Placeholder 3"/>
          <p:cNvSpPr>
            <a:spLocks noGrp="1"/>
          </p:cNvSpPr>
          <p:nvPr>
            <p:ph type="sldNum" sz="quarter" idx="10"/>
          </p:nvPr>
        </p:nvSpPr>
        <p:spPr/>
        <p:txBody>
          <a:bodyPr/>
          <a:lstStyle/>
          <a:p>
            <a:fld id="{5DD47D82-F6C7-47F4-914D-1BECF9D1525F}" type="slidenum">
              <a:rPr lang="en-IN" smtClean="0"/>
              <a:t>2</a:t>
            </a:fld>
            <a:endParaRPr lang="en-IN"/>
          </a:p>
        </p:txBody>
      </p:sp>
    </p:spTree>
    <p:extLst>
      <p:ext uri="{BB962C8B-B14F-4D97-AF65-F5344CB8AC3E}">
        <p14:creationId xmlns:p14="http://schemas.microsoft.com/office/powerpoint/2010/main" val="20848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Study of time course of drug ADME</a:t>
            </a:r>
            <a:r>
              <a:rPr lang="en-IN" baseline="0" dirty="0" smtClean="0"/>
              <a:t> and their </a:t>
            </a:r>
            <a:r>
              <a:rPr lang="en-IN" baseline="0" dirty="0" err="1" smtClean="0"/>
              <a:t>relationaship</a:t>
            </a:r>
            <a:r>
              <a:rPr lang="en-IN" baseline="0" dirty="0" smtClean="0"/>
              <a:t> with its therapeutic and toxic effects of the drug.</a:t>
            </a:r>
            <a:endParaRPr lang="en-IN" dirty="0"/>
          </a:p>
        </p:txBody>
      </p:sp>
      <p:sp>
        <p:nvSpPr>
          <p:cNvPr id="4" name="Slide Number Placeholder 3"/>
          <p:cNvSpPr>
            <a:spLocks noGrp="1"/>
          </p:cNvSpPr>
          <p:nvPr>
            <p:ph type="sldNum" sz="quarter" idx="10"/>
          </p:nvPr>
        </p:nvSpPr>
        <p:spPr/>
        <p:txBody>
          <a:bodyPr/>
          <a:lstStyle/>
          <a:p>
            <a:fld id="{5DD47D82-F6C7-47F4-914D-1BECF9D1525F}" type="slidenum">
              <a:rPr lang="en-IN" smtClean="0"/>
              <a:t>3</a:t>
            </a:fld>
            <a:endParaRPr lang="en-IN"/>
          </a:p>
        </p:txBody>
      </p:sp>
    </p:spTree>
    <p:extLst>
      <p:ext uri="{BB962C8B-B14F-4D97-AF65-F5344CB8AC3E}">
        <p14:creationId xmlns:p14="http://schemas.microsoft.com/office/powerpoint/2010/main" val="232102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48B962-7480-4448-9BD8-FD4D0591A21C}" type="slidenum">
              <a:rPr lang="en-US" smtClean="0"/>
              <a:pPr/>
              <a:t>13</a:t>
            </a:fld>
            <a:endParaRPr lang="en-US"/>
          </a:p>
        </p:txBody>
      </p:sp>
    </p:spTree>
    <p:extLst>
      <p:ext uri="{BB962C8B-B14F-4D97-AF65-F5344CB8AC3E}">
        <p14:creationId xmlns:p14="http://schemas.microsoft.com/office/powerpoint/2010/main" val="102006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48B962-7480-4448-9BD8-FD4D0591A21C}" type="slidenum">
              <a:rPr lang="en-US" smtClean="0"/>
              <a:pPr/>
              <a:t>14</a:t>
            </a:fld>
            <a:endParaRPr lang="en-US"/>
          </a:p>
        </p:txBody>
      </p:sp>
    </p:spTree>
    <p:extLst>
      <p:ext uri="{BB962C8B-B14F-4D97-AF65-F5344CB8AC3E}">
        <p14:creationId xmlns:p14="http://schemas.microsoft.com/office/powerpoint/2010/main" val="287517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48B962-7480-4448-9BD8-FD4D0591A21C}" type="slidenum">
              <a:rPr lang="en-US" smtClean="0"/>
              <a:pPr/>
              <a:t>15</a:t>
            </a:fld>
            <a:endParaRPr lang="en-US"/>
          </a:p>
        </p:txBody>
      </p:sp>
    </p:spTree>
    <p:extLst>
      <p:ext uri="{BB962C8B-B14F-4D97-AF65-F5344CB8AC3E}">
        <p14:creationId xmlns:p14="http://schemas.microsoft.com/office/powerpoint/2010/main" val="275259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48B962-7480-4448-9BD8-FD4D0591A21C}" type="slidenum">
              <a:rPr lang="en-US" smtClean="0"/>
              <a:pPr/>
              <a:t>16</a:t>
            </a:fld>
            <a:endParaRPr lang="en-US"/>
          </a:p>
        </p:txBody>
      </p:sp>
    </p:spTree>
    <p:extLst>
      <p:ext uri="{BB962C8B-B14F-4D97-AF65-F5344CB8AC3E}">
        <p14:creationId xmlns:p14="http://schemas.microsoft.com/office/powerpoint/2010/main" val="353834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48B962-7480-4448-9BD8-FD4D0591A21C}" type="slidenum">
              <a:rPr lang="en-US" smtClean="0"/>
              <a:pPr/>
              <a:t>17</a:t>
            </a:fld>
            <a:endParaRPr lang="en-US"/>
          </a:p>
        </p:txBody>
      </p:sp>
    </p:spTree>
    <p:extLst>
      <p:ext uri="{BB962C8B-B14F-4D97-AF65-F5344CB8AC3E}">
        <p14:creationId xmlns:p14="http://schemas.microsoft.com/office/powerpoint/2010/main" val="154388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18F4D-97DE-44D2-BA95-D4AA2D917443}" type="datetime1">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322E3-4605-4537-8A0D-54734C92F0F1}" type="datetime1">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E0320-D3A7-4741-B336-B80E82EC7979}" type="datetime1">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36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49745-188F-4902-9934-8AEA016D305B}" type="datetime1">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2B46B-C18E-4692-A1AE-2400428DD03D}" type="datetime1">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3E35A-09E4-443C-A39B-1D6B9F166B1A}" type="datetime1">
              <a:rPr lang="en-US" smtClean="0"/>
              <a:pPr/>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97693-29CA-438E-93F1-03C52966EC09}" type="datetime1">
              <a:rPr lang="en-US" smtClean="0"/>
              <a:pPr/>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121EA-93EA-4474-A9E4-1FFDC8AE4058}" type="datetime1">
              <a:rPr lang="en-US" smtClean="0"/>
              <a:pPr/>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5283-FCC2-4425-AEBB-8DA7249779D4}" type="datetime1">
              <a:rPr lang="en-US" smtClean="0"/>
              <a:pPr/>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2ABC9-7B44-46EA-99EB-17C9A7FE5A90}" type="datetime1">
              <a:rPr lang="en-US" smtClean="0"/>
              <a:pPr/>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84349-CE6A-4697-8243-91A360663DF1}" type="datetime1">
              <a:rPr lang="en-US" smtClean="0"/>
              <a:pPr/>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DE42E-1525-4D47-B250-693DDC73174C}" type="datetime1">
              <a:rPr lang="en-US" smtClean="0"/>
              <a:pPr/>
              <a:t>10/23/2020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7F82C53E-6891-4695-A1B4-3BB471D7FA35}"/>
              </a:ext>
            </a:extLst>
          </p:cNvPr>
          <p:cNvSpPr txBox="1"/>
          <p:nvPr/>
        </p:nvSpPr>
        <p:spPr>
          <a:xfrm>
            <a:off x="6934200" y="4455504"/>
            <a:ext cx="5096276" cy="726096"/>
          </a:xfrm>
          <a:prstGeom prst="rect">
            <a:avLst/>
          </a:prstGeom>
          <a:noFill/>
        </p:spPr>
        <p:txBody>
          <a:bodyPr wrap="square" rtlCol="0" anchor="ctr">
            <a:spAutoFit/>
          </a:bodyPr>
          <a:lstStyle/>
          <a:p>
            <a:pPr algn="r">
              <a:lnSpc>
                <a:spcPts val="4900"/>
              </a:lnSpc>
            </a:pPr>
            <a:r>
              <a:rPr lang="en-US" sz="4800" b="1" dirty="0" smtClean="0">
                <a:solidFill>
                  <a:srgbClr val="FF0000"/>
                </a:solidFill>
                <a:latin typeface="+mj-lt"/>
              </a:rPr>
              <a:t>Biopharmaceutics</a:t>
            </a:r>
            <a:endParaRPr lang="en-US" sz="4800" b="1" dirty="0">
              <a:solidFill>
                <a:srgbClr val="FF0000"/>
              </a:solidFill>
              <a:latin typeface="+mj-lt"/>
            </a:endParaRPr>
          </a:p>
        </p:txBody>
      </p:sp>
      <p:sp>
        <p:nvSpPr>
          <p:cNvPr id="13" name="Rectangle 12"/>
          <p:cNvSpPr/>
          <p:nvPr/>
        </p:nvSpPr>
        <p:spPr>
          <a:xfrm>
            <a:off x="5761562" y="5168529"/>
            <a:ext cx="6096000" cy="1569660"/>
          </a:xfrm>
          <a:prstGeom prst="rect">
            <a:avLst/>
          </a:prstGeom>
        </p:spPr>
        <p:txBody>
          <a:bodyPr>
            <a:spAutoFit/>
          </a:bodyPr>
          <a:lstStyle/>
          <a:p>
            <a:pPr algn="r"/>
            <a:r>
              <a:rPr lang="en-US" altLang="ko-KR" b="1" dirty="0">
                <a:solidFill>
                  <a:schemeClr val="bg1">
                    <a:lumMod val="75000"/>
                  </a:schemeClr>
                </a:solidFill>
                <a:cs typeface="Arial" pitchFamily="34" charset="0"/>
              </a:rPr>
              <a:t>By:</a:t>
            </a:r>
          </a:p>
          <a:p>
            <a:pPr algn="r"/>
            <a:r>
              <a:rPr lang="en-US" altLang="ko-KR" b="1" dirty="0">
                <a:solidFill>
                  <a:schemeClr val="accent4"/>
                </a:solidFill>
                <a:cs typeface="Arial" pitchFamily="34" charset="0"/>
              </a:rPr>
              <a:t>Piyushkumar K Sadhu</a:t>
            </a:r>
          </a:p>
          <a:p>
            <a:pPr algn="r"/>
            <a:r>
              <a:rPr lang="en-US" altLang="ko-KR" b="1" dirty="0">
                <a:solidFill>
                  <a:schemeClr val="bg1">
                    <a:lumMod val="75000"/>
                  </a:schemeClr>
                </a:solidFill>
                <a:cs typeface="Arial" pitchFamily="34" charset="0"/>
              </a:rPr>
              <a:t>Assistant Professor</a:t>
            </a:r>
          </a:p>
          <a:p>
            <a:pPr algn="r"/>
            <a:r>
              <a:rPr lang="en-US" altLang="ko-KR" b="1" dirty="0">
                <a:solidFill>
                  <a:schemeClr val="bg1">
                    <a:lumMod val="75000"/>
                  </a:schemeClr>
                </a:solidFill>
                <a:cs typeface="Arial" pitchFamily="34" charset="0"/>
              </a:rPr>
              <a:t>Sumandeep Vidyapeeth</a:t>
            </a:r>
          </a:p>
          <a:p>
            <a:pPr algn="r"/>
            <a:r>
              <a:rPr lang="en-US" altLang="ko-KR" sz="1200" b="1" dirty="0">
                <a:solidFill>
                  <a:schemeClr val="bg1">
                    <a:lumMod val="75000"/>
                  </a:schemeClr>
                </a:solidFill>
                <a:cs typeface="Arial" pitchFamily="34" charset="0"/>
              </a:rPr>
              <a:t>An Institution Deemed to be University</a:t>
            </a:r>
          </a:p>
          <a:p>
            <a:pPr algn="r"/>
            <a:r>
              <a:rPr lang="en-US" altLang="ko-KR" sz="1200" b="1" dirty="0">
                <a:solidFill>
                  <a:schemeClr val="bg1">
                    <a:lumMod val="75000"/>
                  </a:schemeClr>
                </a:solidFill>
                <a:cs typeface="Arial" pitchFamily="34" charset="0"/>
              </a:rPr>
              <a:t>Vadodara.</a:t>
            </a:r>
            <a:endParaRPr lang="ko-KR" altLang="en-US" sz="1200" b="1" dirty="0">
              <a:solidFill>
                <a:schemeClr val="bg1">
                  <a:lumMod val="75000"/>
                </a:schemeClr>
              </a:solidFill>
              <a:cs typeface="Arial" pitchFamily="34" charset="0"/>
            </a:endParaRPr>
          </a:p>
        </p:txBody>
      </p:sp>
      <p:sp>
        <p:nvSpPr>
          <p:cNvPr id="2" name="Rectangle 1"/>
          <p:cNvSpPr/>
          <p:nvPr/>
        </p:nvSpPr>
        <p:spPr>
          <a:xfrm>
            <a:off x="8623871" y="0"/>
            <a:ext cx="3568129" cy="720710"/>
          </a:xfrm>
          <a:prstGeom prst="rect">
            <a:avLst/>
          </a:prstGeom>
        </p:spPr>
        <p:txBody>
          <a:bodyPr wrap="square">
            <a:spAutoFit/>
          </a:bodyPr>
          <a:lstStyle/>
          <a:p>
            <a:pPr algn="ctr">
              <a:lnSpc>
                <a:spcPts val="4900"/>
              </a:lnSpc>
            </a:pPr>
            <a:r>
              <a:rPr lang="en-US" altLang="ko-KR" sz="3200" b="1" dirty="0" smtClean="0">
                <a:solidFill>
                  <a:schemeClr val="accent3"/>
                </a:solidFill>
                <a:cs typeface="Arial" pitchFamily="34" charset="0"/>
              </a:rPr>
              <a:t>2020</a:t>
            </a:r>
            <a:endParaRPr lang="en-US" altLang="ko-KR" sz="3200" b="1" dirty="0">
              <a:solidFill>
                <a:schemeClr val="accent3"/>
              </a:solidFill>
              <a:cs typeface="Arial" pitchFamily="34" charset="0"/>
            </a:endParaRPr>
          </a:p>
        </p:txBody>
      </p:sp>
    </p:spTree>
    <p:extLst>
      <p:ext uri="{BB962C8B-B14F-4D97-AF65-F5344CB8AC3E}">
        <p14:creationId xmlns:p14="http://schemas.microsoft.com/office/powerpoint/2010/main" val="2094464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741761542"/>
              </p:ext>
            </p:extLst>
          </p:nvPr>
        </p:nvGraphicFramePr>
        <p:xfrm>
          <a:off x="1602037" y="839509"/>
          <a:ext cx="8763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14" name="TextBox 13"/>
          <p:cNvSpPr txBox="1"/>
          <p:nvPr/>
        </p:nvSpPr>
        <p:spPr>
          <a:xfrm>
            <a:off x="5395501" y="5448060"/>
            <a:ext cx="1555234" cy="461665"/>
          </a:xfrm>
          <a:prstGeom prst="rect">
            <a:avLst/>
          </a:prstGeom>
          <a:noFill/>
        </p:spPr>
        <p:txBody>
          <a:bodyPr wrap="none" rtlCol="0">
            <a:spAutoFit/>
          </a:bodyPr>
          <a:lstStyle/>
          <a:p>
            <a:r>
              <a:rPr lang="en-IN" sz="2400" dirty="0" smtClean="0"/>
              <a:t>Time (Min)</a:t>
            </a:r>
          </a:p>
        </p:txBody>
      </p:sp>
      <p:sp>
        <p:nvSpPr>
          <p:cNvPr id="15" name="TextBox 14"/>
          <p:cNvSpPr txBox="1"/>
          <p:nvPr/>
        </p:nvSpPr>
        <p:spPr>
          <a:xfrm rot="16200000">
            <a:off x="-598424" y="3373286"/>
            <a:ext cx="3547381" cy="400110"/>
          </a:xfrm>
          <a:prstGeom prst="rect">
            <a:avLst/>
          </a:prstGeom>
          <a:noFill/>
        </p:spPr>
        <p:txBody>
          <a:bodyPr wrap="none" rtlCol="0">
            <a:spAutoFit/>
          </a:bodyPr>
          <a:lstStyle/>
          <a:p>
            <a:r>
              <a:rPr lang="en-IN" sz="2000" dirty="0" smtClean="0"/>
              <a:t>Plasma drug Concentration (mg)</a:t>
            </a:r>
          </a:p>
        </p:txBody>
      </p:sp>
      <p:sp>
        <p:nvSpPr>
          <p:cNvPr id="16" name="Title 1"/>
          <p:cNvSpPr>
            <a:spLocks noGrp="1"/>
          </p:cNvSpPr>
          <p:nvPr>
            <p:ph type="title"/>
          </p:nvPr>
        </p:nvSpPr>
        <p:spPr>
          <a:xfrm>
            <a:off x="1524000" y="0"/>
            <a:ext cx="9144000" cy="685800"/>
          </a:xfrm>
        </p:spPr>
        <p:txBody>
          <a:bodyPr>
            <a:noAutofit/>
          </a:bodyPr>
          <a:lstStyle/>
          <a:p>
            <a:r>
              <a:rPr lang="en-US" sz="3200" b="1" dirty="0" smtClean="0">
                <a:solidFill>
                  <a:srgbClr val="00B050"/>
                </a:solidFill>
              </a:rPr>
              <a:t>Dose response curve</a:t>
            </a:r>
            <a:endParaRPr lang="en-US" sz="3200" b="1" dirty="0">
              <a:solidFill>
                <a:srgbClr val="00B050"/>
              </a:solidFill>
            </a:endParaRPr>
          </a:p>
        </p:txBody>
      </p:sp>
      <p:cxnSp>
        <p:nvCxnSpPr>
          <p:cNvPr id="18" name="Straight Connector 17"/>
          <p:cNvCxnSpPr/>
          <p:nvPr/>
        </p:nvCxnSpPr>
        <p:spPr>
          <a:xfrm>
            <a:off x="1981200" y="1447800"/>
            <a:ext cx="83838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81200" y="3810000"/>
            <a:ext cx="84600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213600" y="5678892"/>
            <a:ext cx="1524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62000" y="2590800"/>
            <a:ext cx="0" cy="17402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422187" y="1215014"/>
            <a:ext cx="752129" cy="461665"/>
          </a:xfrm>
          <a:prstGeom prst="rect">
            <a:avLst/>
          </a:prstGeom>
          <a:noFill/>
        </p:spPr>
        <p:txBody>
          <a:bodyPr wrap="none" rtlCol="0">
            <a:spAutoFit/>
          </a:bodyPr>
          <a:lstStyle/>
          <a:p>
            <a:r>
              <a:rPr lang="en-IN" sz="2400" dirty="0" smtClean="0"/>
              <a:t>MSC</a:t>
            </a:r>
          </a:p>
        </p:txBody>
      </p:sp>
      <p:sp>
        <p:nvSpPr>
          <p:cNvPr id="28" name="TextBox 27"/>
          <p:cNvSpPr txBox="1"/>
          <p:nvPr/>
        </p:nvSpPr>
        <p:spPr>
          <a:xfrm>
            <a:off x="10441237" y="3579167"/>
            <a:ext cx="758156" cy="461665"/>
          </a:xfrm>
          <a:prstGeom prst="rect">
            <a:avLst/>
          </a:prstGeom>
          <a:noFill/>
        </p:spPr>
        <p:txBody>
          <a:bodyPr wrap="none" rtlCol="0">
            <a:spAutoFit/>
          </a:bodyPr>
          <a:lstStyle/>
          <a:p>
            <a:r>
              <a:rPr lang="en-IN" sz="2400" dirty="0" smtClean="0"/>
              <a:t>MEC</a:t>
            </a:r>
          </a:p>
        </p:txBody>
      </p:sp>
      <p:sp>
        <p:nvSpPr>
          <p:cNvPr id="29" name="TextBox 28"/>
          <p:cNvSpPr txBox="1"/>
          <p:nvPr/>
        </p:nvSpPr>
        <p:spPr>
          <a:xfrm>
            <a:off x="8520929" y="4228803"/>
            <a:ext cx="3278141" cy="461665"/>
          </a:xfrm>
          <a:prstGeom prst="rect">
            <a:avLst/>
          </a:prstGeom>
          <a:noFill/>
        </p:spPr>
        <p:txBody>
          <a:bodyPr wrap="none" rtlCol="0">
            <a:spAutoFit/>
          </a:bodyPr>
          <a:lstStyle/>
          <a:p>
            <a:r>
              <a:rPr lang="en-IN" sz="2400" b="1" dirty="0" smtClean="0">
                <a:solidFill>
                  <a:schemeClr val="accent2">
                    <a:lumMod val="40000"/>
                    <a:lumOff val="60000"/>
                  </a:schemeClr>
                </a:solidFill>
              </a:rPr>
              <a:t>SUBTHERAPEUTIC </a:t>
            </a:r>
            <a:r>
              <a:rPr lang="en-IN" sz="2400" b="1" dirty="0">
                <a:solidFill>
                  <a:schemeClr val="accent2">
                    <a:lumMod val="40000"/>
                    <a:lumOff val="60000"/>
                  </a:schemeClr>
                </a:solidFill>
              </a:rPr>
              <a:t>LEVEL</a:t>
            </a:r>
          </a:p>
        </p:txBody>
      </p:sp>
      <p:sp>
        <p:nvSpPr>
          <p:cNvPr id="30" name="TextBox 29"/>
          <p:cNvSpPr txBox="1"/>
          <p:nvPr/>
        </p:nvSpPr>
        <p:spPr>
          <a:xfrm>
            <a:off x="6950735" y="2359967"/>
            <a:ext cx="2818400" cy="461665"/>
          </a:xfrm>
          <a:prstGeom prst="rect">
            <a:avLst/>
          </a:prstGeom>
          <a:noFill/>
        </p:spPr>
        <p:txBody>
          <a:bodyPr wrap="none" rtlCol="0">
            <a:spAutoFit/>
          </a:bodyPr>
          <a:lstStyle/>
          <a:p>
            <a:r>
              <a:rPr lang="en-IN" sz="2400" b="1" dirty="0" smtClean="0">
                <a:solidFill>
                  <a:srgbClr val="0070C0"/>
                </a:solidFill>
              </a:rPr>
              <a:t>THERAPEUTIC LEVEL</a:t>
            </a:r>
          </a:p>
        </p:txBody>
      </p:sp>
      <p:sp>
        <p:nvSpPr>
          <p:cNvPr id="31" name="TextBox 30"/>
          <p:cNvSpPr txBox="1"/>
          <p:nvPr/>
        </p:nvSpPr>
        <p:spPr>
          <a:xfrm>
            <a:off x="8544741" y="539509"/>
            <a:ext cx="1754455" cy="461665"/>
          </a:xfrm>
          <a:prstGeom prst="rect">
            <a:avLst/>
          </a:prstGeom>
          <a:noFill/>
        </p:spPr>
        <p:txBody>
          <a:bodyPr wrap="none" rtlCol="0">
            <a:spAutoFit/>
          </a:bodyPr>
          <a:lstStyle/>
          <a:p>
            <a:r>
              <a:rPr lang="en-IN" sz="2400" b="1" dirty="0" smtClean="0">
                <a:solidFill>
                  <a:srgbClr val="FF0000"/>
                </a:solidFill>
              </a:rPr>
              <a:t>TOXIC LEVEL</a:t>
            </a:r>
          </a:p>
        </p:txBody>
      </p:sp>
      <p:sp>
        <p:nvSpPr>
          <p:cNvPr id="32" name="Right Brace 31"/>
          <p:cNvSpPr/>
          <p:nvPr/>
        </p:nvSpPr>
        <p:spPr>
          <a:xfrm>
            <a:off x="9795374" y="1445847"/>
            <a:ext cx="607763" cy="2364153"/>
          </a:xfrm>
          <a:prstGeom prst="rightBrace">
            <a:avLst/>
          </a:prstGeom>
          <a:noFill/>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3" name="TextBox 32"/>
          <p:cNvSpPr txBox="1"/>
          <p:nvPr/>
        </p:nvSpPr>
        <p:spPr>
          <a:xfrm>
            <a:off x="10518009" y="2332087"/>
            <a:ext cx="1714000" cy="461665"/>
          </a:xfrm>
          <a:prstGeom prst="rect">
            <a:avLst/>
          </a:prstGeom>
          <a:noFill/>
        </p:spPr>
        <p:txBody>
          <a:bodyPr wrap="square" rtlCol="0">
            <a:spAutoFit/>
          </a:bodyPr>
          <a:lstStyle/>
          <a:p>
            <a:r>
              <a:rPr lang="en-IN" sz="2400" b="1" dirty="0" smtClean="0">
                <a:solidFill>
                  <a:srgbClr val="0070C0"/>
                </a:solidFill>
              </a:rPr>
              <a:t>POTENTIAL</a:t>
            </a:r>
          </a:p>
        </p:txBody>
      </p:sp>
    </p:spTree>
    <p:extLst>
      <p:ext uri="{BB962C8B-B14F-4D97-AF65-F5344CB8AC3E}">
        <p14:creationId xmlns:p14="http://schemas.microsoft.com/office/powerpoint/2010/main" val="142211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txBody>
          <a:bodyPr>
            <a:normAutofit fontScale="90000"/>
          </a:bodyPr>
          <a:lstStyle/>
          <a:p>
            <a:r>
              <a:rPr lang="en-GB" sz="3200" b="1" cap="all" dirty="0">
                <a:solidFill>
                  <a:srgbClr val="00B050"/>
                </a:solidFill>
              </a:rPr>
              <a:t>Mechanisms of Drug Absorption</a:t>
            </a:r>
            <a:endParaRPr lang="en-US" sz="3200" dirty="0">
              <a:solidFill>
                <a:srgbClr val="00B050"/>
              </a:solidFill>
            </a:endParaRPr>
          </a:p>
        </p:txBody>
      </p:sp>
      <p:sp>
        <p:nvSpPr>
          <p:cNvPr id="3" name="Content Placeholder 2"/>
          <p:cNvSpPr>
            <a:spLocks noGrp="1"/>
          </p:cNvSpPr>
          <p:nvPr>
            <p:ph idx="1"/>
          </p:nvPr>
        </p:nvSpPr>
        <p:spPr>
          <a:xfrm>
            <a:off x="1524000" y="533400"/>
            <a:ext cx="9144000" cy="6324600"/>
          </a:xfrm>
        </p:spPr>
        <p:txBody>
          <a:bodyPr>
            <a:normAutofit fontScale="85000" lnSpcReduction="20000"/>
          </a:bodyPr>
          <a:lstStyle/>
          <a:p>
            <a:pPr algn="just">
              <a:buNone/>
            </a:pPr>
            <a:r>
              <a:rPr lang="en-GB" dirty="0" smtClean="0">
                <a:latin typeface="Times New Roman" pitchFamily="18" charset="0"/>
                <a:cs typeface="Times New Roman" pitchFamily="18" charset="0"/>
              </a:rPr>
              <a:t>The three broad categories are</a:t>
            </a:r>
          </a:p>
          <a:p>
            <a:pPr marL="514350" indent="-514350" algn="just">
              <a:buAutoNum type="arabicPeriod"/>
            </a:pPr>
            <a:r>
              <a:rPr lang="en-GB" b="1" dirty="0" smtClean="0">
                <a:latin typeface="Times New Roman" pitchFamily="18" charset="0"/>
                <a:cs typeface="Times New Roman" pitchFamily="18" charset="0"/>
              </a:rPr>
              <a:t>Transcellular/intracellular transport : </a:t>
            </a:r>
            <a:r>
              <a:rPr lang="en-GB" dirty="0" smtClean="0">
                <a:latin typeface="Times New Roman" pitchFamily="18" charset="0"/>
                <a:cs typeface="Times New Roman" pitchFamily="18" charset="0"/>
              </a:rPr>
              <a:t>is defined as the passage of drugs across the GI epithelium. 3 steps involved </a:t>
            </a:r>
          </a:p>
          <a:p>
            <a:pPr lvl="1" algn="just"/>
            <a:r>
              <a:rPr lang="en-GB" dirty="0" smtClean="0">
                <a:latin typeface="Times New Roman" pitchFamily="18" charset="0"/>
                <a:cs typeface="Times New Roman" pitchFamily="18" charset="0"/>
              </a:rPr>
              <a:t>Permeation of GI epithelial cell membrane</a:t>
            </a:r>
            <a:endParaRPr lang="en-US"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Movement across the intracellular space (</a:t>
            </a:r>
            <a:r>
              <a:rPr lang="en-GB" dirty="0" err="1" smtClean="0">
                <a:latin typeface="Times New Roman" pitchFamily="18" charset="0"/>
                <a:cs typeface="Times New Roman" pitchFamily="18" charset="0"/>
              </a:rPr>
              <a:t>cytosol</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Permeation of the lateral or </a:t>
            </a:r>
            <a:r>
              <a:rPr lang="en-GB" dirty="0" err="1" smtClean="0">
                <a:latin typeface="Times New Roman" pitchFamily="18" charset="0"/>
                <a:cs typeface="Times New Roman" pitchFamily="18" charset="0"/>
              </a:rPr>
              <a:t>basolateral</a:t>
            </a:r>
            <a:r>
              <a:rPr lang="en-GB" dirty="0" smtClean="0">
                <a:latin typeface="Times New Roman" pitchFamily="18" charset="0"/>
                <a:cs typeface="Times New Roman" pitchFamily="18" charset="0"/>
              </a:rPr>
              <a:t> membrane.</a:t>
            </a:r>
          </a:p>
          <a:p>
            <a:pPr algn="just">
              <a:buNone/>
            </a:pPr>
            <a:r>
              <a:rPr lang="en-GB" dirty="0" smtClean="0">
                <a:latin typeface="Times New Roman" pitchFamily="18" charset="0"/>
                <a:cs typeface="Times New Roman" pitchFamily="18" charset="0"/>
              </a:rPr>
              <a:t>The various transcellular transport processes involved in drug absorption are – </a:t>
            </a:r>
            <a:endParaRPr lang="en-US" dirty="0" smtClean="0">
              <a:latin typeface="Times New Roman" pitchFamily="18" charset="0"/>
              <a:cs typeface="Times New Roman" pitchFamily="18" charset="0"/>
            </a:endParaRPr>
          </a:p>
          <a:p>
            <a:pPr lvl="0" algn="just">
              <a:buNone/>
            </a:pPr>
            <a:r>
              <a:rPr lang="en-GB" b="1" dirty="0" smtClean="0">
                <a:latin typeface="Times New Roman" pitchFamily="18" charset="0"/>
                <a:cs typeface="Times New Roman" pitchFamily="18" charset="0"/>
              </a:rPr>
              <a:t>A. Passive Transport Processes</a:t>
            </a:r>
            <a:r>
              <a:rPr lang="en-GB" dirty="0" smtClean="0">
                <a:latin typeface="Times New Roman" pitchFamily="18" charset="0"/>
                <a:cs typeface="Times New Roman" pitchFamily="18" charset="0"/>
              </a:rPr>
              <a:t> – These transport processes do not require energy other than that of molecular motion (Brownian motion) to pass through the lipid bilayer. Passive transport processes can be further classified into following types – </a:t>
            </a:r>
            <a:endParaRPr lang="en-US"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Passive diffusion.</a:t>
            </a:r>
            <a:endParaRPr lang="en-US"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Pore transport.</a:t>
            </a:r>
            <a:endParaRPr lang="en-US"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Ion-pair transport.</a:t>
            </a:r>
            <a:endParaRPr lang="en-US" dirty="0" smtClean="0">
              <a:latin typeface="Times New Roman" pitchFamily="18" charset="0"/>
              <a:cs typeface="Times New Roman" pitchFamily="18" charset="0"/>
            </a:endParaRPr>
          </a:p>
          <a:p>
            <a:pPr lvl="1" algn="just"/>
            <a:r>
              <a:rPr lang="en-GB" dirty="0" smtClean="0">
                <a:latin typeface="Times New Roman" pitchFamily="18" charset="0"/>
                <a:cs typeface="Times New Roman" pitchFamily="18" charset="0"/>
              </a:rPr>
              <a:t>Facilitated- or mediated-diffusion.</a:t>
            </a:r>
            <a:endParaRPr lang="en-US" dirty="0" smtClean="0">
              <a:latin typeface="Times New Roman" pitchFamily="18" charset="0"/>
              <a:cs typeface="Times New Roman" pitchFamily="18" charset="0"/>
            </a:endParaRPr>
          </a:p>
          <a:p>
            <a:pPr lvl="1" algn="just"/>
            <a:endParaRPr lang="en-US" dirty="0" smtClean="0">
              <a:latin typeface="Times New Roman" pitchFamily="18" charset="0"/>
              <a:cs typeface="Times New Roman" pitchFamily="18" charset="0"/>
            </a:endParaRPr>
          </a:p>
          <a:p>
            <a:pPr marL="514350" indent="-514350" algn="just">
              <a:buAutoNum type="arabicPeriod"/>
            </a:pPr>
            <a:endParaRPr lang="en-GB" dirty="0" smtClean="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4038600"/>
          </a:xfrm>
        </p:spPr>
        <p:txBody>
          <a:bodyPr>
            <a:normAutofit fontScale="77500" lnSpcReduction="20000"/>
          </a:bodyPr>
          <a:lstStyle/>
          <a:p>
            <a:pPr algn="just">
              <a:buNone/>
            </a:pPr>
            <a:r>
              <a:rPr lang="en-GB" b="1" dirty="0" smtClean="0">
                <a:latin typeface="Times New Roman" pitchFamily="18" charset="0"/>
                <a:cs typeface="Times New Roman" pitchFamily="18" charset="0"/>
              </a:rPr>
              <a:t>Passive Diffusion</a:t>
            </a:r>
            <a:endParaRPr lang="en-US" b="1" dirty="0" smtClean="0">
              <a:latin typeface="Times New Roman" pitchFamily="18" charset="0"/>
              <a:cs typeface="Times New Roman" pitchFamily="18" charset="0"/>
            </a:endParaRPr>
          </a:p>
          <a:p>
            <a:pPr algn="just">
              <a:buNone/>
            </a:pPr>
            <a:r>
              <a:rPr lang="en-GB" dirty="0" smtClean="0">
                <a:latin typeface="Times New Roman" pitchFamily="18" charset="0"/>
                <a:cs typeface="Times New Roman" pitchFamily="18" charset="0"/>
              </a:rPr>
              <a:t>Also called </a:t>
            </a:r>
            <a:r>
              <a:rPr lang="en-GB" b="1" dirty="0" smtClean="0">
                <a:latin typeface="Times New Roman" pitchFamily="18" charset="0"/>
                <a:cs typeface="Times New Roman" pitchFamily="18" charset="0"/>
              </a:rPr>
              <a:t>non-ionic diffusion</a:t>
            </a:r>
            <a:r>
              <a:rPr lang="en-GB" dirty="0" smtClean="0">
                <a:latin typeface="Times New Roman" pitchFamily="18" charset="0"/>
                <a:cs typeface="Times New Roman" pitchFamily="18" charset="0"/>
              </a:rPr>
              <a:t>, it is the major process for absorption of more than 90% of the drugs.  The driving force is </a:t>
            </a:r>
            <a:r>
              <a:rPr lang="en-GB" b="1" dirty="0" smtClean="0">
                <a:latin typeface="Times New Roman" pitchFamily="18" charset="0"/>
                <a:cs typeface="Times New Roman" pitchFamily="18" charset="0"/>
              </a:rPr>
              <a:t>concentration</a:t>
            </a:r>
            <a:r>
              <a:rPr lang="en-GB" dirty="0" smtClean="0">
                <a:latin typeface="Times New Roman" pitchFamily="18" charset="0"/>
                <a:cs typeface="Times New Roman" pitchFamily="18" charset="0"/>
              </a:rPr>
              <a:t> or </a:t>
            </a:r>
            <a:r>
              <a:rPr lang="en-GB" b="1" dirty="0" smtClean="0">
                <a:latin typeface="Times New Roman" pitchFamily="18" charset="0"/>
                <a:cs typeface="Times New Roman" pitchFamily="18" charset="0"/>
              </a:rPr>
              <a:t>electrochemical gradient</a:t>
            </a:r>
            <a:r>
              <a:rPr lang="en-GB" dirty="0" smtClean="0">
                <a:latin typeface="Times New Roman" pitchFamily="18" charset="0"/>
                <a:cs typeface="Times New Roman" pitchFamily="18" charset="0"/>
              </a:rPr>
              <a:t>.  It is defined as the difference in the drug concentration on either side of the membrane</a:t>
            </a:r>
          </a:p>
          <a:p>
            <a:pPr algn="just">
              <a:buNone/>
            </a:pPr>
            <a:r>
              <a:rPr lang="en-GB" dirty="0" smtClean="0">
                <a:latin typeface="Times New Roman" pitchFamily="18" charset="0"/>
                <a:cs typeface="Times New Roman" pitchFamily="18" charset="0"/>
              </a:rPr>
              <a:t>Passive diffusion is best expressed by </a:t>
            </a:r>
            <a:r>
              <a:rPr lang="en-GB" b="1" dirty="0" err="1" smtClean="0">
                <a:latin typeface="Times New Roman" pitchFamily="18" charset="0"/>
                <a:cs typeface="Times New Roman" pitchFamily="18" charset="0"/>
              </a:rPr>
              <a:t>Fick’s</a:t>
            </a:r>
            <a:r>
              <a:rPr lang="en-GB" b="1" dirty="0" smtClean="0">
                <a:latin typeface="Times New Roman" pitchFamily="18" charset="0"/>
                <a:cs typeface="Times New Roman" pitchFamily="18" charset="0"/>
              </a:rPr>
              <a:t> first law of diffusion</a:t>
            </a:r>
            <a:r>
              <a:rPr lang="en-GB" dirty="0" smtClean="0">
                <a:latin typeface="Times New Roman" pitchFamily="18" charset="0"/>
                <a:cs typeface="Times New Roman" pitchFamily="18" charset="0"/>
              </a:rPr>
              <a:t>, which states that the drug molecules diffuse from a region of higher concentration to one of lower concentration until equilibrium is attained and that the rate of diffusion is directly proportional to the concentration gradient across the membrane.</a:t>
            </a:r>
            <a:endParaRPr lang="en-US" dirty="0">
              <a:latin typeface="Times New Roman" pitchFamily="18" charset="0"/>
              <a:cs typeface="Times New Roman" pitchFamily="18" charset="0"/>
            </a:endParaRPr>
          </a:p>
        </p:txBody>
      </p:sp>
      <p:sp>
        <p:nvSpPr>
          <p:cNvPr id="307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4495800" y="3657600"/>
          <a:ext cx="3434576" cy="838200"/>
        </p:xfrm>
        <a:graphic>
          <a:graphicData uri="http://schemas.openxmlformats.org/presentationml/2006/ole">
            <mc:AlternateContent xmlns:mc="http://schemas.openxmlformats.org/markup-compatibility/2006">
              <mc:Choice xmlns:v="urn:schemas-microsoft-com:vml" Requires="v">
                <p:oleObj spid="_x0000_s3079" name="Equation" r:id="rId3" imgW="1600200" imgH="393700" progId="Equation.3">
                  <p:embed/>
                </p:oleObj>
              </mc:Choice>
              <mc:Fallback>
                <p:oleObj name="Equation" r:id="rId3" imgW="1600200" imgH="3937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657600"/>
                        <a:ext cx="343457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ChangeArrowheads="1"/>
          </p:cNvSpPr>
          <p:nvPr/>
        </p:nvSpPr>
        <p:spPr bwMode="auto">
          <a:xfrm>
            <a:off x="1752600" y="4419601"/>
            <a:ext cx="8763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628650" algn="l"/>
                <a:tab pos="3886200" algn="r"/>
              </a:tabLst>
            </a:pPr>
            <a:r>
              <a:rPr lang="en-GB" sz="2000" dirty="0" err="1">
                <a:solidFill>
                  <a:srgbClr val="000000"/>
                </a:solidFill>
                <a:latin typeface="Arial" pitchFamily="34" charset="0"/>
                <a:ea typeface="Times New Roman" pitchFamily="18" charset="0"/>
                <a:cs typeface="Arial" pitchFamily="34" charset="0"/>
              </a:rPr>
              <a:t>dQ</a:t>
            </a:r>
            <a:r>
              <a:rPr lang="en-GB" sz="2000" dirty="0">
                <a:solidFill>
                  <a:srgbClr val="000000"/>
                </a:solidFill>
                <a:latin typeface="Arial" pitchFamily="34" charset="0"/>
                <a:ea typeface="Times New Roman" pitchFamily="18" charset="0"/>
                <a:cs typeface="Arial" pitchFamily="34" charset="0"/>
              </a:rPr>
              <a:t>/</a:t>
            </a:r>
            <a:r>
              <a:rPr lang="en-GB" sz="2000" dirty="0" err="1">
                <a:solidFill>
                  <a:srgbClr val="000000"/>
                </a:solidFill>
                <a:latin typeface="Arial" pitchFamily="34" charset="0"/>
                <a:ea typeface="Times New Roman" pitchFamily="18" charset="0"/>
                <a:cs typeface="Arial" pitchFamily="34" charset="0"/>
              </a:rPr>
              <a:t>dt</a:t>
            </a:r>
            <a:r>
              <a:rPr lang="en-GB" sz="2000" dirty="0">
                <a:solidFill>
                  <a:srgbClr val="000000"/>
                </a:solidFill>
                <a:latin typeface="Arial" pitchFamily="34" charset="0"/>
                <a:ea typeface="Times New Roman" pitchFamily="18" charset="0"/>
                <a:cs typeface="Arial" pitchFamily="34" charset="0"/>
              </a:rPr>
              <a:t> 	= rate of drug diffusion</a:t>
            </a:r>
            <a:endParaRPr lang="en-US" sz="1100" dirty="0">
              <a:latin typeface="Arial" pitchFamily="34" charset="0"/>
              <a:cs typeface="Arial" pitchFamily="34" charset="0"/>
            </a:endParaRPr>
          </a:p>
          <a:p>
            <a:pPr algn="just" eaLnBrk="0" fontAlgn="base" hangingPunct="0">
              <a:spcBef>
                <a:spcPct val="0"/>
              </a:spcBef>
              <a:spcAft>
                <a:spcPct val="0"/>
              </a:spcAft>
              <a:tabLst>
                <a:tab pos="628650" algn="l"/>
                <a:tab pos="3886200" algn="r"/>
              </a:tabLst>
            </a:pPr>
            <a:r>
              <a:rPr lang="en-GB" sz="2000" dirty="0">
                <a:solidFill>
                  <a:srgbClr val="000000"/>
                </a:solidFill>
                <a:latin typeface="Arial" pitchFamily="34" charset="0"/>
                <a:ea typeface="Times New Roman" pitchFamily="18" charset="0"/>
                <a:cs typeface="Arial" pitchFamily="34" charset="0"/>
              </a:rPr>
              <a:t>D 	= diffusion coefficient of the drug </a:t>
            </a:r>
          </a:p>
          <a:p>
            <a:pPr algn="just" eaLnBrk="0" fontAlgn="base" hangingPunct="0">
              <a:spcBef>
                <a:spcPct val="0"/>
              </a:spcBef>
              <a:spcAft>
                <a:spcPct val="0"/>
              </a:spcAft>
              <a:tabLst>
                <a:tab pos="628650" algn="l"/>
                <a:tab pos="3886200" algn="r"/>
              </a:tabLst>
            </a:pPr>
            <a:r>
              <a:rPr lang="en-GB" sz="2000" dirty="0">
                <a:solidFill>
                  <a:srgbClr val="000000"/>
                </a:solidFill>
                <a:latin typeface="Arial" pitchFamily="34" charset="0"/>
                <a:ea typeface="Times New Roman" pitchFamily="18" charset="0"/>
                <a:cs typeface="Arial" pitchFamily="34" charset="0"/>
              </a:rPr>
              <a:t>A 	= surface area of the absorbing membrane </a:t>
            </a:r>
          </a:p>
          <a:p>
            <a:pPr algn="just" eaLnBrk="0" fontAlgn="base" hangingPunct="0">
              <a:spcBef>
                <a:spcPct val="0"/>
              </a:spcBef>
              <a:spcAft>
                <a:spcPct val="0"/>
              </a:spcAft>
              <a:tabLst>
                <a:tab pos="628650" algn="l"/>
                <a:tab pos="3886200" algn="r"/>
              </a:tabLst>
            </a:pPr>
            <a:r>
              <a:rPr lang="en-GB" sz="2000" dirty="0">
                <a:solidFill>
                  <a:srgbClr val="000000"/>
                </a:solidFill>
                <a:latin typeface="Arial" pitchFamily="34" charset="0"/>
                <a:ea typeface="Times New Roman" pitchFamily="18" charset="0"/>
                <a:cs typeface="Arial" pitchFamily="34" charset="0"/>
              </a:rPr>
              <a:t>Km/w 	= partition coefficient of the drug between membrane and the aqueous phase</a:t>
            </a:r>
            <a:endParaRPr lang="en-US" sz="1100" dirty="0">
              <a:latin typeface="Arial" pitchFamily="34" charset="0"/>
              <a:cs typeface="Arial" pitchFamily="34" charset="0"/>
            </a:endParaRPr>
          </a:p>
          <a:p>
            <a:pPr algn="just" eaLnBrk="0" fontAlgn="base" hangingPunct="0">
              <a:spcBef>
                <a:spcPct val="0"/>
              </a:spcBef>
              <a:spcAft>
                <a:spcPct val="0"/>
              </a:spcAft>
              <a:tabLst>
                <a:tab pos="628650" algn="l"/>
                <a:tab pos="3886200" algn="r"/>
              </a:tabLst>
            </a:pPr>
            <a:r>
              <a:rPr lang="en-GB" sz="2000" dirty="0">
                <a:solidFill>
                  <a:srgbClr val="000000"/>
                </a:solidFill>
                <a:latin typeface="Arial" pitchFamily="34" charset="0"/>
                <a:ea typeface="Times New Roman" pitchFamily="18" charset="0"/>
                <a:cs typeface="Arial" pitchFamily="34" charset="0"/>
              </a:rPr>
              <a:t>(CGIT – C) 	= difference in the concentration of drug in GI fluid &amp; the plasma</a:t>
            </a:r>
            <a:endParaRPr lang="en-US" sz="1100" dirty="0">
              <a:latin typeface="Arial" pitchFamily="34" charset="0"/>
              <a:cs typeface="Arial" pitchFamily="34" charset="0"/>
            </a:endParaRPr>
          </a:p>
          <a:p>
            <a:pPr algn="just" eaLnBrk="0" fontAlgn="base" hangingPunct="0">
              <a:spcBef>
                <a:spcPct val="0"/>
              </a:spcBef>
              <a:spcAft>
                <a:spcPct val="0"/>
              </a:spcAft>
              <a:tabLst>
                <a:tab pos="628650" algn="l"/>
                <a:tab pos="3886200" algn="r"/>
              </a:tabLst>
            </a:pPr>
            <a:r>
              <a:rPr lang="en-GB" sz="2000" dirty="0">
                <a:solidFill>
                  <a:srgbClr val="000000"/>
                </a:solidFill>
                <a:latin typeface="Arial" pitchFamily="34" charset="0"/>
                <a:ea typeface="Times New Roman" pitchFamily="18" charset="0"/>
                <a:cs typeface="Arial" pitchFamily="34" charset="0"/>
              </a:rPr>
              <a:t>h           	= thickness of the membrane (length)</a:t>
            </a:r>
            <a:endParaRPr lang="en-GB" sz="32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pPr algn="just">
              <a:buNone/>
            </a:pPr>
            <a:r>
              <a:rPr lang="en-GB" b="1" dirty="0" smtClean="0">
                <a:latin typeface="Times New Roman" pitchFamily="18" charset="0"/>
                <a:cs typeface="Times New Roman" pitchFamily="18" charset="0"/>
              </a:rPr>
              <a:t>Pore Transport</a:t>
            </a:r>
            <a:endParaRPr lang="en-US" b="1"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It is also called as </a:t>
            </a:r>
            <a:r>
              <a:rPr lang="en-GB" b="1" dirty="0" smtClean="0">
                <a:latin typeface="Times New Roman" pitchFamily="18" charset="0"/>
                <a:cs typeface="Times New Roman" pitchFamily="18" charset="0"/>
              </a:rPr>
              <a:t>convective transport</a:t>
            </a:r>
            <a:r>
              <a:rPr lang="en-GB" dirty="0" smtClean="0">
                <a:latin typeface="Times New Roman" pitchFamily="18" charset="0"/>
                <a:cs typeface="Times New Roman" pitchFamily="18" charset="0"/>
              </a:rPr>
              <a:t>, </a:t>
            </a:r>
            <a:r>
              <a:rPr lang="en-GB" b="1" dirty="0" smtClean="0">
                <a:latin typeface="Times New Roman" pitchFamily="18" charset="0"/>
                <a:cs typeface="Times New Roman" pitchFamily="18" charset="0"/>
              </a:rPr>
              <a:t>bulk flow </a:t>
            </a:r>
            <a:r>
              <a:rPr lang="en-GB" dirty="0" smtClean="0">
                <a:latin typeface="Times New Roman" pitchFamily="18" charset="0"/>
                <a:cs typeface="Times New Roman" pitchFamily="18" charset="0"/>
              </a:rPr>
              <a:t>or</a:t>
            </a:r>
            <a:r>
              <a:rPr lang="en-GB" b="1" dirty="0" smtClean="0">
                <a:latin typeface="Times New Roman" pitchFamily="18" charset="0"/>
                <a:cs typeface="Times New Roman" pitchFamily="18" charset="0"/>
              </a:rPr>
              <a:t> filtration</a:t>
            </a:r>
            <a:r>
              <a:rPr lang="en-GB" dirty="0" smtClean="0">
                <a:latin typeface="Times New Roman" pitchFamily="18" charset="0"/>
                <a:cs typeface="Times New Roman" pitchFamily="18" charset="0"/>
              </a:rPr>
              <a:t>.  </a:t>
            </a:r>
          </a:p>
          <a:p>
            <a:pPr algn="just"/>
            <a:r>
              <a:rPr lang="en-GB" dirty="0" smtClean="0">
                <a:latin typeface="Times New Roman" pitchFamily="18" charset="0"/>
                <a:cs typeface="Times New Roman" pitchFamily="18" charset="0"/>
              </a:rPr>
              <a:t>The driving force is hydrostatic pressure or the osmotic differences across the membrane. </a:t>
            </a:r>
            <a:endParaRPr lang="en-US" dirty="0" smtClean="0">
              <a:latin typeface="Times New Roman" pitchFamily="18" charset="0"/>
              <a:cs typeface="Times New Roman" pitchFamily="18" charset="0"/>
            </a:endParaRPr>
          </a:p>
          <a:p>
            <a:pPr lvl="0" algn="just"/>
            <a:r>
              <a:rPr lang="en-GB" dirty="0" smtClean="0">
                <a:latin typeface="Times New Roman" pitchFamily="18" charset="0"/>
                <a:cs typeface="Times New Roman" pitchFamily="18" charset="0"/>
              </a:rPr>
              <a:t> The process is important in the absorption of low molecular weight (less than 100), generally water-soluble drugs through narrow, aqueous-filled channels ex: urea, water and sugars.  </a:t>
            </a:r>
            <a:endParaRPr lang="en-US" dirty="0" smtClean="0">
              <a:latin typeface="Times New Roman" pitchFamily="18" charset="0"/>
              <a:cs typeface="Times New Roman" pitchFamily="18" charset="0"/>
            </a:endParaRPr>
          </a:p>
          <a:p>
            <a:pPr lvl="0" algn="just"/>
            <a:r>
              <a:rPr lang="en-GB" dirty="0" smtClean="0">
                <a:latin typeface="Times New Roman" pitchFamily="18" charset="0"/>
                <a:cs typeface="Times New Roman" pitchFamily="18" charset="0"/>
              </a:rPr>
              <a:t>Chain-like or linear compounds of molecular weight up to 400 Daltons can be absorbed by filtration.  </a:t>
            </a:r>
            <a:endParaRPr lang="en-US"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Drug permeation through water-filled channels is importance in renal excretion, removal of drug from the cerebrospinal fluid and entry of drugs into the liver.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lgn="just">
              <a:buNone/>
            </a:pPr>
            <a:r>
              <a:rPr lang="en-GB" sz="2800" b="1" dirty="0">
                <a:latin typeface="Times New Roman" pitchFamily="18" charset="0"/>
                <a:cs typeface="Times New Roman" pitchFamily="18" charset="0"/>
              </a:rPr>
              <a:t>Ion-Pair Transport</a:t>
            </a:r>
            <a:endParaRPr lang="en-US" sz="2800" b="1" dirty="0">
              <a:latin typeface="Times New Roman" pitchFamily="18" charset="0"/>
              <a:cs typeface="Times New Roman" pitchFamily="18" charset="0"/>
            </a:endParaRPr>
          </a:p>
          <a:p>
            <a:pPr algn="just"/>
            <a:r>
              <a:rPr lang="en-GB" sz="2800" dirty="0">
                <a:latin typeface="Times New Roman" pitchFamily="18" charset="0"/>
                <a:cs typeface="Times New Roman" pitchFamily="18" charset="0"/>
              </a:rPr>
              <a:t>Absorption of drugs like quaternary ammonium compounds and </a:t>
            </a:r>
            <a:r>
              <a:rPr lang="en-GB" sz="2800" dirty="0" err="1">
                <a:latin typeface="Times New Roman" pitchFamily="18" charset="0"/>
                <a:cs typeface="Times New Roman" pitchFamily="18" charset="0"/>
              </a:rPr>
              <a:t>sulphonic</a:t>
            </a:r>
            <a:r>
              <a:rPr lang="en-GB" sz="2800" dirty="0">
                <a:latin typeface="Times New Roman" pitchFamily="18" charset="0"/>
                <a:cs typeface="Times New Roman" pitchFamily="18" charset="0"/>
              </a:rPr>
              <a:t> acids, which ionise under all pH conditions, is ion-pair transport.</a:t>
            </a:r>
          </a:p>
          <a:p>
            <a:pPr algn="just"/>
            <a:r>
              <a:rPr lang="en-GB" sz="2800" dirty="0">
                <a:latin typeface="Times New Roman" pitchFamily="18" charset="0"/>
                <a:cs typeface="Times New Roman" pitchFamily="18" charset="0"/>
              </a:rPr>
              <a:t>Despite their low o/w partition coefficient values, such agents penetrate the membrane by forming reversible neutral complexes with endogenous ions of the GIT like </a:t>
            </a:r>
            <a:r>
              <a:rPr lang="en-GB" sz="2800" dirty="0" err="1">
                <a:latin typeface="Times New Roman" pitchFamily="18" charset="0"/>
                <a:cs typeface="Times New Roman" pitchFamily="18" charset="0"/>
              </a:rPr>
              <a:t>mucin</a:t>
            </a:r>
            <a:r>
              <a:rPr lang="en-GB" sz="2800" dirty="0">
                <a:latin typeface="Times New Roman" pitchFamily="18" charset="0"/>
                <a:cs typeface="Times New Roman" pitchFamily="18" charset="0"/>
              </a:rPr>
              <a:t>.</a:t>
            </a:r>
          </a:p>
          <a:p>
            <a:pPr algn="just"/>
            <a:r>
              <a:rPr lang="en-GB" sz="2800" dirty="0">
                <a:latin typeface="Times New Roman" pitchFamily="18" charset="0"/>
                <a:cs typeface="Times New Roman" pitchFamily="18" charset="0"/>
              </a:rPr>
              <a:t>Such neutral complexes have both the required lipophilicity as well as aqueous solubility for passive diffusion.   Such a phenomenon is called as </a:t>
            </a:r>
            <a:r>
              <a:rPr lang="en-GB" sz="2800" b="1" dirty="0">
                <a:latin typeface="Times New Roman" pitchFamily="18" charset="0"/>
                <a:cs typeface="Times New Roman" pitchFamily="18" charset="0"/>
              </a:rPr>
              <a:t>ion-pair transport</a:t>
            </a:r>
            <a:r>
              <a:rPr lang="en-GB" sz="2800" dirty="0">
                <a:latin typeface="Times New Roman" pitchFamily="18" charset="0"/>
                <a:cs typeface="Times New Roman" pitchFamily="18" charset="0"/>
              </a:rPr>
              <a:t>.</a:t>
            </a:r>
          </a:p>
          <a:p>
            <a:pPr algn="just"/>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Propranolol</a:t>
            </a:r>
            <a:r>
              <a:rPr lang="en-GB" sz="2800" dirty="0">
                <a:latin typeface="Times New Roman" pitchFamily="18" charset="0"/>
                <a:cs typeface="Times New Roman" pitchFamily="18" charset="0"/>
              </a:rPr>
              <a:t>, a basic drug that forms an ion pair with oleic acid, is absorbed by this mechanism.</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2"/>
          <p:cNvPicPr>
            <a:picLocks noChangeAspect="1" noChangeArrowheads="1"/>
          </p:cNvPicPr>
          <p:nvPr/>
        </p:nvPicPr>
        <p:blipFill>
          <a:blip r:embed="rId3" cstate="print"/>
          <a:srcRect/>
          <a:stretch>
            <a:fillRect/>
          </a:stretch>
        </p:blipFill>
        <p:spPr bwMode="auto">
          <a:xfrm>
            <a:off x="1524000" y="-1"/>
            <a:ext cx="9144000" cy="4930445"/>
          </a:xfrm>
          <a:prstGeom prst="rect">
            <a:avLst/>
          </a:prstGeom>
          <a:noFill/>
          <a:ln w="9525">
            <a:noFill/>
            <a:miter lim="800000"/>
            <a:headEnd/>
            <a:tailEnd/>
          </a:ln>
        </p:spPr>
      </p:pic>
      <p:sp>
        <p:nvSpPr>
          <p:cNvPr id="5" name="TextBox 4"/>
          <p:cNvSpPr txBox="1"/>
          <p:nvPr/>
        </p:nvSpPr>
        <p:spPr>
          <a:xfrm>
            <a:off x="3124200" y="5257801"/>
            <a:ext cx="6125844" cy="584775"/>
          </a:xfrm>
          <a:prstGeom prst="rect">
            <a:avLst/>
          </a:prstGeom>
          <a:noFill/>
        </p:spPr>
        <p:txBody>
          <a:bodyPr wrap="none" rtlCol="0">
            <a:spAutoFit/>
          </a:bodyPr>
          <a:lstStyle/>
          <a:p>
            <a:r>
              <a:rPr lang="en-GB" sz="3200" dirty="0">
                <a:latin typeface="Times New Roman" pitchFamily="18" charset="0"/>
                <a:cs typeface="Times New Roman" pitchFamily="18" charset="0"/>
              </a:rPr>
              <a:t>Ion-pair transport of a cationic drug</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pPr algn="just">
              <a:buNone/>
            </a:pPr>
            <a:r>
              <a:rPr lang="en-GB" b="1" dirty="0" smtClean="0">
                <a:latin typeface="Times New Roman" pitchFamily="18" charset="0"/>
                <a:cs typeface="Times New Roman" pitchFamily="18" charset="0"/>
              </a:rPr>
              <a:t>Carrier-Mediated Transport</a:t>
            </a:r>
            <a:endParaRPr lang="en-US" b="1"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Some polar drugs cross the membrane more readily than can be predicted from their concentration gradient and partition coefficient values. Like </a:t>
            </a:r>
            <a:r>
              <a:rPr lang="en-GB" dirty="0" err="1" smtClean="0">
                <a:latin typeface="Times New Roman" pitchFamily="18" charset="0"/>
                <a:cs typeface="Times New Roman" pitchFamily="18" charset="0"/>
              </a:rPr>
              <a:t>monosaccharides</a:t>
            </a:r>
            <a:r>
              <a:rPr lang="en-GB" dirty="0" smtClean="0">
                <a:latin typeface="Times New Roman" pitchFamily="18" charset="0"/>
                <a:cs typeface="Times New Roman" pitchFamily="18" charset="0"/>
              </a:rPr>
              <a:t>, amino acids and vitamins will be poorly absorbed.  </a:t>
            </a:r>
          </a:p>
          <a:p>
            <a:pPr algn="just"/>
            <a:r>
              <a:rPr lang="en-GB" dirty="0" smtClean="0">
                <a:latin typeface="Times New Roman" pitchFamily="18" charset="0"/>
                <a:cs typeface="Times New Roman" pitchFamily="18" charset="0"/>
              </a:rPr>
              <a:t>The mechanism is involved is </a:t>
            </a:r>
            <a:r>
              <a:rPr lang="en-GB" i="1" dirty="0" smtClean="0">
                <a:latin typeface="Times New Roman" pitchFamily="18" charset="0"/>
                <a:cs typeface="Times New Roman" pitchFamily="18" charset="0"/>
              </a:rPr>
              <a:t>carrier</a:t>
            </a:r>
            <a:r>
              <a:rPr lang="en-GB" dirty="0" smtClean="0">
                <a:latin typeface="Times New Roman" pitchFamily="18" charset="0"/>
                <a:cs typeface="Times New Roman" pitchFamily="18" charset="0"/>
              </a:rPr>
              <a:t> that binds reversibly or non-covalently with the solute molecules to be transported.  This carrier-solute complex traverses across the membrane to the other side where it dissociates and discharges the solute molecule. </a:t>
            </a:r>
          </a:p>
          <a:p>
            <a:pPr algn="just"/>
            <a:r>
              <a:rPr lang="en-GB" dirty="0" smtClean="0">
                <a:latin typeface="Times New Roman" pitchFamily="18" charset="0"/>
                <a:cs typeface="Times New Roman" pitchFamily="18" charset="0"/>
              </a:rPr>
              <a:t>The carrier then returns to its original site to complete the cycle by accepting a fresh molecule of solute.  Carriers in membranes are proteins (transport proteins) and may be an enzyme or some other component of the membrane.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2209800"/>
          </a:xfrm>
        </p:spPr>
        <p:txBody>
          <a:bodyPr/>
          <a:lstStyle/>
          <a:p>
            <a:pPr algn="just"/>
            <a:r>
              <a:rPr lang="en-GB" dirty="0" smtClean="0"/>
              <a:t>Since the system is structure-specific, drugs having structure similar to essential nutrients, called as </a:t>
            </a:r>
            <a:r>
              <a:rPr lang="en-GB" i="1" dirty="0" smtClean="0"/>
              <a:t>false nutrients</a:t>
            </a:r>
            <a:r>
              <a:rPr lang="en-GB" dirty="0" smtClean="0"/>
              <a:t>, are absorbed by the same carrier system.</a:t>
            </a:r>
            <a:endParaRPr lang="en-US" dirty="0"/>
          </a:p>
        </p:txBody>
      </p:sp>
      <p:pic>
        <p:nvPicPr>
          <p:cNvPr id="24578" name="Picture 2" descr="Figure 2"/>
          <p:cNvPicPr>
            <a:picLocks noChangeAspect="1" noChangeArrowheads="1"/>
          </p:cNvPicPr>
          <p:nvPr/>
        </p:nvPicPr>
        <p:blipFill>
          <a:blip r:embed="rId3" cstate="print"/>
          <a:srcRect/>
          <a:stretch>
            <a:fillRect/>
          </a:stretch>
        </p:blipFill>
        <p:spPr bwMode="auto">
          <a:xfrm>
            <a:off x="3200401" y="1905000"/>
            <a:ext cx="6218509" cy="3581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
            <a:ext cx="9144000" cy="3352800"/>
          </a:xfrm>
        </p:spPr>
        <p:txBody>
          <a:bodyPr>
            <a:normAutofit fontScale="85000" lnSpcReduction="10000"/>
          </a:bodyPr>
          <a:lstStyle/>
          <a:p>
            <a:pPr algn="just">
              <a:buNone/>
            </a:pPr>
            <a:r>
              <a:rPr lang="en-GB" b="1" dirty="0" smtClean="0">
                <a:latin typeface="Times New Roman" pitchFamily="18" charset="0"/>
                <a:cs typeface="Times New Roman" pitchFamily="18" charset="0"/>
              </a:rPr>
              <a:t>Facilitated Diffusion</a:t>
            </a:r>
            <a:endParaRPr lang="en-US" b="1"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It is a carrier-mediated transport system that operates down the concentration gradient (</a:t>
            </a:r>
            <a:r>
              <a:rPr lang="en-GB" i="1" dirty="0" smtClean="0">
                <a:latin typeface="Times New Roman" pitchFamily="18" charset="0"/>
                <a:cs typeface="Times New Roman" pitchFamily="18" charset="0"/>
              </a:rPr>
              <a:t>downhill transport</a:t>
            </a:r>
            <a:r>
              <a:rPr lang="en-GB" dirty="0" smtClean="0">
                <a:latin typeface="Times New Roman" pitchFamily="18" charset="0"/>
                <a:cs typeface="Times New Roman" pitchFamily="18" charset="0"/>
              </a:rPr>
              <a:t>) but at a much a faster rate than can be accounted by simple passive diffusion.  The driving force is concentration gradient (hence a passive process).  Since no energy expenditure is involved, the process is not inhibited by metabolic poisons that interfere with energy production.</a:t>
            </a:r>
            <a:endParaRPr lang="en-US" dirty="0">
              <a:latin typeface="Times New Roman" pitchFamily="18" charset="0"/>
              <a:cs typeface="Times New Roman" pitchFamily="18" charset="0"/>
            </a:endParaRPr>
          </a:p>
        </p:txBody>
      </p:sp>
      <p:pic>
        <p:nvPicPr>
          <p:cNvPr id="25602" name="Picture 2" descr="Figure 2"/>
          <p:cNvPicPr>
            <a:picLocks noChangeAspect="1" noChangeArrowheads="1"/>
          </p:cNvPicPr>
          <p:nvPr/>
        </p:nvPicPr>
        <p:blipFill>
          <a:blip r:embed="rId2" cstate="print"/>
          <a:srcRect/>
          <a:stretch>
            <a:fillRect/>
          </a:stretch>
        </p:blipFill>
        <p:spPr bwMode="auto">
          <a:xfrm>
            <a:off x="2286000" y="3200400"/>
            <a:ext cx="6019800" cy="3245876"/>
          </a:xfrm>
          <a:prstGeom prst="rect">
            <a:avLst/>
          </a:prstGeom>
          <a:noFill/>
          <a:ln w="9525">
            <a:noFill/>
            <a:miter lim="800000"/>
            <a:headEnd/>
            <a:tailEnd/>
          </a:ln>
        </p:spPr>
      </p:pic>
      <p:sp>
        <p:nvSpPr>
          <p:cNvPr id="5" name="Rectangle 4"/>
          <p:cNvSpPr/>
          <p:nvPr/>
        </p:nvSpPr>
        <p:spPr>
          <a:xfrm rot="16200000">
            <a:off x="7536836" y="4578964"/>
            <a:ext cx="3431260" cy="369332"/>
          </a:xfrm>
          <a:prstGeom prst="rect">
            <a:avLst/>
          </a:prstGeom>
        </p:spPr>
        <p:txBody>
          <a:bodyPr wrap="none">
            <a:spAutoFit/>
          </a:bodyPr>
          <a:lstStyle/>
          <a:p>
            <a:r>
              <a:rPr lang="en-GB" dirty="0"/>
              <a:t>Facilitated diffusion of vitamin B12</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lvl="0">
              <a:buNone/>
            </a:pPr>
            <a:r>
              <a:rPr lang="en-GB" b="1" i="1" dirty="0" smtClean="0"/>
              <a:t>B. Active Transport</a:t>
            </a:r>
            <a:r>
              <a:rPr lang="en-GB" dirty="0" smtClean="0"/>
              <a:t> </a:t>
            </a:r>
            <a:r>
              <a:rPr lang="en-GB" b="1" i="1" dirty="0" smtClean="0"/>
              <a:t>Processes </a:t>
            </a:r>
            <a:r>
              <a:rPr lang="en-GB" dirty="0" smtClean="0"/>
              <a:t>– This transport process requires energy from ATP to move drug molecules from extracellular to intracellular milieu. These are of two types –</a:t>
            </a:r>
            <a:endParaRPr lang="en-US" dirty="0" smtClean="0"/>
          </a:p>
          <a:p>
            <a:pPr lvl="1"/>
            <a:r>
              <a:rPr lang="en-GB" dirty="0" smtClean="0"/>
              <a:t>Primary active transport. </a:t>
            </a:r>
            <a:endParaRPr lang="en-US" dirty="0" smtClean="0"/>
          </a:p>
          <a:p>
            <a:pPr lvl="1"/>
            <a:r>
              <a:rPr lang="en-GB" dirty="0" smtClean="0"/>
              <a:t>Secondary active transport – this process is further subdivided into two –</a:t>
            </a:r>
            <a:endParaRPr lang="en-US" dirty="0" smtClean="0"/>
          </a:p>
          <a:p>
            <a:pPr lvl="2"/>
            <a:r>
              <a:rPr lang="en-GB" dirty="0" err="1" smtClean="0"/>
              <a:t>Symport</a:t>
            </a:r>
            <a:r>
              <a:rPr lang="en-GB" dirty="0" smtClean="0"/>
              <a:t> (co-transport).</a:t>
            </a:r>
            <a:endParaRPr lang="en-US" dirty="0" smtClean="0"/>
          </a:p>
          <a:p>
            <a:pPr lvl="2"/>
            <a:r>
              <a:rPr lang="en-GB" dirty="0" err="1" smtClean="0"/>
              <a:t>Antiport</a:t>
            </a:r>
            <a:r>
              <a:rPr lang="en-GB" dirty="0" smtClean="0"/>
              <a:t> (counter-transport).</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46418" cy="8687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3263" y="0"/>
            <a:ext cx="868737" cy="868737"/>
          </a:xfrm>
          <a:prstGeom prst="rect">
            <a:avLst/>
          </a:prstGeom>
        </p:spPr>
      </p:pic>
      <p:sp>
        <p:nvSpPr>
          <p:cNvPr id="4" name="Text Placeholder 1">
            <a:extLst>
              <a:ext uri="{FF2B5EF4-FFF2-40B4-BE49-F238E27FC236}">
                <a16:creationId xmlns="" xmlns:a16="http://schemas.microsoft.com/office/drawing/2014/main" id="{D9B85F3A-0D98-4AE5-8CED-AA4A4CF82188}"/>
              </a:ext>
            </a:extLst>
          </p:cNvPr>
          <p:cNvSpPr txBox="1">
            <a:spLocks/>
          </p:cNvSpPr>
          <p:nvPr/>
        </p:nvSpPr>
        <p:spPr>
          <a:xfrm>
            <a:off x="323529" y="339509"/>
            <a:ext cx="11573197" cy="72424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4000" dirty="0" smtClean="0">
                <a:solidFill>
                  <a:srgbClr val="0070C0"/>
                </a:solidFill>
              </a:rPr>
              <a:t>What is Biopharmaceutics?</a:t>
            </a:r>
            <a:endParaRPr lang="en-US" sz="4000" b="1" dirty="0">
              <a:solidFill>
                <a:srgbClr val="0070C0"/>
              </a:solidFill>
            </a:endParaRPr>
          </a:p>
        </p:txBody>
      </p:sp>
      <p:grpSp>
        <p:nvGrpSpPr>
          <p:cNvPr id="5" name="Group 4">
            <a:extLst>
              <a:ext uri="{FF2B5EF4-FFF2-40B4-BE49-F238E27FC236}">
                <a16:creationId xmlns="" xmlns:a16="http://schemas.microsoft.com/office/drawing/2014/main" id="{85030F3C-3F14-4280-AA6C-19204206B3E0}"/>
              </a:ext>
            </a:extLst>
          </p:cNvPr>
          <p:cNvGrpSpPr/>
          <p:nvPr/>
        </p:nvGrpSpPr>
        <p:grpSpPr>
          <a:xfrm rot="16200000">
            <a:off x="9544489" y="3004738"/>
            <a:ext cx="3557547" cy="946735"/>
            <a:chOff x="3960971" y="2767117"/>
            <a:chExt cx="4267200" cy="1321489"/>
          </a:xfrm>
        </p:grpSpPr>
        <p:sp>
          <p:nvSpPr>
            <p:cNvPr id="6" name="Freeform: Shape 67">
              <a:extLst>
                <a:ext uri="{FF2B5EF4-FFF2-40B4-BE49-F238E27FC236}">
                  <a16:creationId xmlns=""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7" name="Freeform: Shape 68">
              <a:extLst>
                <a:ext uri="{FF2B5EF4-FFF2-40B4-BE49-F238E27FC236}">
                  <a16:creationId xmlns=""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8" name="Freeform: Shape 69">
              <a:extLst>
                <a:ext uri="{FF2B5EF4-FFF2-40B4-BE49-F238E27FC236}">
                  <a16:creationId xmlns=""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9" name="Freeform: Shape 70">
              <a:extLst>
                <a:ext uri="{FF2B5EF4-FFF2-40B4-BE49-F238E27FC236}">
                  <a16:creationId xmlns=""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10" name="Graphic 3">
            <a:extLst>
              <a:ext uri="{FF2B5EF4-FFF2-40B4-BE49-F238E27FC236}">
                <a16:creationId xmlns="" xmlns:a16="http://schemas.microsoft.com/office/drawing/2014/main" id="{19C4EF18-7F43-4D6E-ACAF-E47946F46669}"/>
              </a:ext>
            </a:extLst>
          </p:cNvPr>
          <p:cNvGrpSpPr/>
          <p:nvPr/>
        </p:nvGrpSpPr>
        <p:grpSpPr>
          <a:xfrm rot="21305829" flipH="1">
            <a:off x="388050" y="3006314"/>
            <a:ext cx="1389702" cy="1123553"/>
            <a:chOff x="8338752" y="1211990"/>
            <a:chExt cx="3851961" cy="3114252"/>
          </a:xfrm>
        </p:grpSpPr>
        <p:sp>
          <p:nvSpPr>
            <p:cNvPr id="11" name="Freeform: Shape 83">
              <a:extLst>
                <a:ext uri="{FF2B5EF4-FFF2-40B4-BE49-F238E27FC236}">
                  <a16:creationId xmlns=""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12" name="Freeform: Shape 84">
              <a:extLst>
                <a:ext uri="{FF2B5EF4-FFF2-40B4-BE49-F238E27FC236}">
                  <a16:creationId xmlns=""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13" name="Freeform: Shape 85">
              <a:extLst>
                <a:ext uri="{FF2B5EF4-FFF2-40B4-BE49-F238E27FC236}">
                  <a16:creationId xmlns=""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14" name="Freeform: Shape 86">
              <a:extLst>
                <a:ext uri="{FF2B5EF4-FFF2-40B4-BE49-F238E27FC236}">
                  <a16:creationId xmlns=""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15" name="Freeform: Shape 87">
              <a:extLst>
                <a:ext uri="{FF2B5EF4-FFF2-40B4-BE49-F238E27FC236}">
                  <a16:creationId xmlns=""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16" name="Freeform: Shape 88">
              <a:extLst>
                <a:ext uri="{FF2B5EF4-FFF2-40B4-BE49-F238E27FC236}">
                  <a16:creationId xmlns=""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17" name="Freeform: Shape 89">
              <a:extLst>
                <a:ext uri="{FF2B5EF4-FFF2-40B4-BE49-F238E27FC236}">
                  <a16:creationId xmlns=""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18" name="Freeform: Shape 90">
              <a:extLst>
                <a:ext uri="{FF2B5EF4-FFF2-40B4-BE49-F238E27FC236}">
                  <a16:creationId xmlns=""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19" name="Group 18">
            <a:extLst>
              <a:ext uri="{FF2B5EF4-FFF2-40B4-BE49-F238E27FC236}">
                <a16:creationId xmlns="" xmlns:a16="http://schemas.microsoft.com/office/drawing/2014/main" id="{3DC938BF-274F-4644-8F23-CD7AE6676BA0}"/>
              </a:ext>
            </a:extLst>
          </p:cNvPr>
          <p:cNvGrpSpPr/>
          <p:nvPr/>
        </p:nvGrpSpPr>
        <p:grpSpPr>
          <a:xfrm>
            <a:off x="1446763" y="2639278"/>
            <a:ext cx="10061655" cy="2617601"/>
            <a:chOff x="1427713" y="2852132"/>
            <a:chExt cx="10061655" cy="2617601"/>
          </a:xfrm>
        </p:grpSpPr>
        <p:grpSp>
          <p:nvGrpSpPr>
            <p:cNvPr id="20" name="Group 19">
              <a:extLst>
                <a:ext uri="{FF2B5EF4-FFF2-40B4-BE49-F238E27FC236}">
                  <a16:creationId xmlns=""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22" name="Block Arc 21">
                <a:extLst>
                  <a:ext uri="{FF2B5EF4-FFF2-40B4-BE49-F238E27FC236}">
                    <a16:creationId xmlns=""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Block Arc 22">
                <a:extLst>
                  <a:ext uri="{FF2B5EF4-FFF2-40B4-BE49-F238E27FC236}">
                    <a16:creationId xmlns=""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Block Arc 23">
                <a:extLst>
                  <a:ext uri="{FF2B5EF4-FFF2-40B4-BE49-F238E27FC236}">
                    <a16:creationId xmlns=""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Block Arc 24">
                <a:extLst>
                  <a:ext uri="{FF2B5EF4-FFF2-40B4-BE49-F238E27FC236}">
                    <a16:creationId xmlns=""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Block Arc 25">
                <a:extLst>
                  <a:ext uri="{FF2B5EF4-FFF2-40B4-BE49-F238E27FC236}">
                    <a16:creationId xmlns=""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Block Arc 160">
                <a:extLst>
                  <a:ext uri="{FF2B5EF4-FFF2-40B4-BE49-F238E27FC236}">
                    <a16:creationId xmlns=""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1" name="Rectangle 20">
              <a:extLst>
                <a:ext uri="{FF2B5EF4-FFF2-40B4-BE49-F238E27FC236}">
                  <a16:creationId xmlns=""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Oval 27">
            <a:extLst>
              <a:ext uri="{FF2B5EF4-FFF2-40B4-BE49-F238E27FC236}">
                <a16:creationId xmlns="" xmlns:a16="http://schemas.microsoft.com/office/drawing/2014/main" id="{7054A256-8CF5-4768-B0E4-8D3ABDC99DD0}"/>
              </a:ext>
            </a:extLst>
          </p:cNvPr>
          <p:cNvSpPr/>
          <p:nvPr/>
        </p:nvSpPr>
        <p:spPr>
          <a:xfrm>
            <a:off x="5072493" y="3384889"/>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28">
            <a:extLst>
              <a:ext uri="{FF2B5EF4-FFF2-40B4-BE49-F238E27FC236}">
                <a16:creationId xmlns="" xmlns:a16="http://schemas.microsoft.com/office/drawing/2014/main" id="{A478EFDC-91F9-4AB0-86AA-EF757AA65B89}"/>
              </a:ext>
            </a:extLst>
          </p:cNvPr>
          <p:cNvSpPr/>
          <p:nvPr/>
        </p:nvSpPr>
        <p:spPr>
          <a:xfrm>
            <a:off x="3543531" y="3869278"/>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29">
            <a:extLst>
              <a:ext uri="{FF2B5EF4-FFF2-40B4-BE49-F238E27FC236}">
                <a16:creationId xmlns="" xmlns:a16="http://schemas.microsoft.com/office/drawing/2014/main" id="{F58C1468-307F-4474-A7C3-796841EE438D}"/>
              </a:ext>
            </a:extLst>
          </p:cNvPr>
          <p:cNvSpPr/>
          <p:nvPr/>
        </p:nvSpPr>
        <p:spPr>
          <a:xfrm>
            <a:off x="2014569" y="3384889"/>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 xmlns:a16="http://schemas.microsoft.com/office/drawing/2014/main" id="{2E9AEEA8-BE6A-406B-BB73-D62F6237E8FD}"/>
              </a:ext>
            </a:extLst>
          </p:cNvPr>
          <p:cNvSpPr/>
          <p:nvPr/>
        </p:nvSpPr>
        <p:spPr>
          <a:xfrm>
            <a:off x="6601454" y="3869278"/>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100">
            <a:extLst>
              <a:ext uri="{FF2B5EF4-FFF2-40B4-BE49-F238E27FC236}">
                <a16:creationId xmlns="" xmlns:a16="http://schemas.microsoft.com/office/drawing/2014/main" id="{102A3DBB-340A-440D-BDBC-B66D4D01EFDC}"/>
              </a:ext>
            </a:extLst>
          </p:cNvPr>
          <p:cNvSpPr/>
          <p:nvPr/>
        </p:nvSpPr>
        <p:spPr>
          <a:xfrm>
            <a:off x="8130415" y="338488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Rounded Rectangle 5">
            <a:extLst>
              <a:ext uri="{FF2B5EF4-FFF2-40B4-BE49-F238E27FC236}">
                <a16:creationId xmlns=""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Teardrop 1">
            <a:extLst>
              <a:ext uri="{FF2B5EF4-FFF2-40B4-BE49-F238E27FC236}">
                <a16:creationId xmlns="" xmlns:a16="http://schemas.microsoft.com/office/drawing/2014/main" id="{C847896E-BD24-44C0-9042-AA9B5E52CAB5}"/>
              </a:ext>
            </a:extLst>
          </p:cNvPr>
          <p:cNvSpPr/>
          <p:nvPr/>
        </p:nvSpPr>
        <p:spPr>
          <a:xfrm rot="18805991">
            <a:off x="8288691" y="354513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5" name="Donut 39">
            <a:extLst>
              <a:ext uri="{FF2B5EF4-FFF2-40B4-BE49-F238E27FC236}">
                <a16:creationId xmlns="" xmlns:a16="http://schemas.microsoft.com/office/drawing/2014/main" id="{DD09BE52-0808-4E49-8B9D-FD83EFC511C3}"/>
              </a:ext>
            </a:extLst>
          </p:cNvPr>
          <p:cNvSpPr/>
          <p:nvPr/>
        </p:nvSpPr>
        <p:spPr>
          <a:xfrm>
            <a:off x="2159210" y="3529530"/>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6" name="Rectangle 36">
            <a:extLst>
              <a:ext uri="{FF2B5EF4-FFF2-40B4-BE49-F238E27FC236}">
                <a16:creationId xmlns="" xmlns:a16="http://schemas.microsoft.com/office/drawing/2014/main" id="{E23CAE8B-D24C-4776-AE65-17AEE895AF15}"/>
              </a:ext>
            </a:extLst>
          </p:cNvPr>
          <p:cNvSpPr/>
          <p:nvPr/>
        </p:nvSpPr>
        <p:spPr>
          <a:xfrm>
            <a:off x="5233609" y="356885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Chord 15">
            <a:extLst>
              <a:ext uri="{FF2B5EF4-FFF2-40B4-BE49-F238E27FC236}">
                <a16:creationId xmlns="" xmlns:a16="http://schemas.microsoft.com/office/drawing/2014/main" id="{2B10FE4D-3BAF-420B-A89E-5967ADB268E1}"/>
              </a:ext>
            </a:extLst>
          </p:cNvPr>
          <p:cNvSpPr/>
          <p:nvPr/>
        </p:nvSpPr>
        <p:spPr>
          <a:xfrm>
            <a:off x="3782348" y="399891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6" name="TextBox 45">
            <a:extLst>
              <a:ext uri="{FF2B5EF4-FFF2-40B4-BE49-F238E27FC236}">
                <a16:creationId xmlns="" xmlns:a16="http://schemas.microsoft.com/office/drawing/2014/main" id="{4DA463E9-971E-4FD9-8048-9902F6E52023}"/>
              </a:ext>
            </a:extLst>
          </p:cNvPr>
          <p:cNvSpPr txBox="1"/>
          <p:nvPr/>
        </p:nvSpPr>
        <p:spPr>
          <a:xfrm>
            <a:off x="2975268" y="4766445"/>
            <a:ext cx="1819678" cy="461665"/>
          </a:xfrm>
          <a:prstGeom prst="rect">
            <a:avLst/>
          </a:prstGeom>
          <a:noFill/>
        </p:spPr>
        <p:txBody>
          <a:bodyPr wrap="square" rtlCol="0">
            <a:spAutoFit/>
          </a:bodyPr>
          <a:lstStyle/>
          <a:p>
            <a:pPr algn="ctr"/>
            <a:r>
              <a:rPr lang="en-US" altLang="ko-KR" sz="2400" b="1" dirty="0" smtClean="0">
                <a:solidFill>
                  <a:srgbClr val="00B0F0"/>
                </a:solidFill>
                <a:cs typeface="Arial" pitchFamily="34" charset="0"/>
              </a:rPr>
              <a:t>ADME</a:t>
            </a:r>
            <a:endParaRPr lang="ko-KR" altLang="en-US" sz="1200" b="1" dirty="0">
              <a:solidFill>
                <a:srgbClr val="00B0F0"/>
              </a:solidFill>
              <a:cs typeface="Arial" pitchFamily="34" charset="0"/>
            </a:endParaRPr>
          </a:p>
        </p:txBody>
      </p:sp>
      <p:sp>
        <p:nvSpPr>
          <p:cNvPr id="52" name="TextBox 51">
            <a:extLst>
              <a:ext uri="{FF2B5EF4-FFF2-40B4-BE49-F238E27FC236}">
                <a16:creationId xmlns="" xmlns:a16="http://schemas.microsoft.com/office/drawing/2014/main" id="{FD5A2D58-DFEA-4468-8AB6-33217CB1C083}"/>
              </a:ext>
            </a:extLst>
          </p:cNvPr>
          <p:cNvSpPr txBox="1"/>
          <p:nvPr/>
        </p:nvSpPr>
        <p:spPr>
          <a:xfrm>
            <a:off x="5558946" y="4855345"/>
            <a:ext cx="2924653" cy="830997"/>
          </a:xfrm>
          <a:prstGeom prst="rect">
            <a:avLst/>
          </a:prstGeom>
          <a:noFill/>
        </p:spPr>
        <p:txBody>
          <a:bodyPr wrap="square" rtlCol="0">
            <a:spAutoFit/>
          </a:bodyPr>
          <a:lstStyle/>
          <a:p>
            <a:pPr algn="ctr"/>
            <a:r>
              <a:rPr lang="en-US" altLang="ko-KR" sz="2400" b="1" dirty="0" smtClean="0">
                <a:solidFill>
                  <a:schemeClr val="bg1">
                    <a:lumMod val="65000"/>
                  </a:schemeClr>
                </a:solidFill>
                <a:cs typeface="Arial" pitchFamily="34" charset="0"/>
              </a:rPr>
              <a:t>Bioavailability</a:t>
            </a:r>
          </a:p>
          <a:p>
            <a:pPr algn="ctr"/>
            <a:r>
              <a:rPr lang="en-US" altLang="ko-KR" sz="2400" b="1" dirty="0" smtClean="0">
                <a:solidFill>
                  <a:schemeClr val="bg1">
                    <a:lumMod val="65000"/>
                  </a:schemeClr>
                </a:solidFill>
                <a:cs typeface="Arial" pitchFamily="34" charset="0"/>
              </a:rPr>
              <a:t>Drug disposition</a:t>
            </a:r>
            <a:endParaRPr lang="ko-KR" altLang="en-US" sz="2400" b="1" dirty="0" smtClean="0">
              <a:solidFill>
                <a:schemeClr val="bg1">
                  <a:lumMod val="65000"/>
                </a:schemeClr>
              </a:solidFill>
              <a:cs typeface="Arial" pitchFamily="34" charset="0"/>
            </a:endParaRPr>
          </a:p>
        </p:txBody>
      </p:sp>
      <p:sp>
        <p:nvSpPr>
          <p:cNvPr id="55" name="TextBox 54">
            <a:extLst>
              <a:ext uri="{FF2B5EF4-FFF2-40B4-BE49-F238E27FC236}">
                <a16:creationId xmlns="" xmlns:a16="http://schemas.microsoft.com/office/drawing/2014/main" id="{B7D88F9D-CB73-474B-89D7-AD94E11DE3D0}"/>
              </a:ext>
            </a:extLst>
          </p:cNvPr>
          <p:cNvSpPr txBox="1"/>
          <p:nvPr/>
        </p:nvSpPr>
        <p:spPr>
          <a:xfrm>
            <a:off x="3997552" y="1452995"/>
            <a:ext cx="2896301" cy="1569660"/>
          </a:xfrm>
          <a:prstGeom prst="rect">
            <a:avLst/>
          </a:prstGeom>
          <a:noFill/>
        </p:spPr>
        <p:txBody>
          <a:bodyPr wrap="square" rtlCol="0">
            <a:spAutoFit/>
          </a:bodyPr>
          <a:lstStyle/>
          <a:p>
            <a:pPr algn="ctr"/>
            <a:r>
              <a:rPr lang="en-US" sz="2400" b="1" dirty="0" smtClean="0">
                <a:solidFill>
                  <a:schemeClr val="accent2">
                    <a:lumMod val="60000"/>
                    <a:lumOff val="40000"/>
                  </a:schemeClr>
                </a:solidFill>
              </a:rPr>
              <a:t>Most </a:t>
            </a:r>
            <a:r>
              <a:rPr lang="en-US" sz="2400" b="1" dirty="0">
                <a:solidFill>
                  <a:schemeClr val="accent2">
                    <a:lumMod val="60000"/>
                    <a:lumOff val="40000"/>
                  </a:schemeClr>
                </a:solidFill>
              </a:rPr>
              <a:t>effective in a </a:t>
            </a:r>
            <a:r>
              <a:rPr lang="en-IN" sz="2400" b="1" dirty="0" smtClean="0">
                <a:solidFill>
                  <a:srgbClr val="FF0000"/>
                </a:solidFill>
              </a:rPr>
              <a:t>DRUG DEVELOPMENT</a:t>
            </a:r>
          </a:p>
          <a:p>
            <a:pPr algn="ctr"/>
            <a:r>
              <a:rPr lang="en-IN" sz="2400" b="1" dirty="0" smtClean="0">
                <a:solidFill>
                  <a:schemeClr val="accent2">
                    <a:lumMod val="60000"/>
                    <a:lumOff val="40000"/>
                  </a:schemeClr>
                </a:solidFill>
              </a:rPr>
              <a:t>role</a:t>
            </a:r>
            <a:endParaRPr lang="ko-KR" altLang="en-US" sz="2400" b="1" dirty="0">
              <a:solidFill>
                <a:schemeClr val="accent2">
                  <a:lumMod val="60000"/>
                  <a:lumOff val="40000"/>
                </a:schemeClr>
              </a:solidFill>
              <a:cs typeface="Arial" pitchFamily="34" charset="0"/>
            </a:endParaRPr>
          </a:p>
        </p:txBody>
      </p:sp>
      <p:sp>
        <p:nvSpPr>
          <p:cNvPr id="61" name="TextBox 60">
            <a:extLst>
              <a:ext uri="{FF2B5EF4-FFF2-40B4-BE49-F238E27FC236}">
                <a16:creationId xmlns="" xmlns:a16="http://schemas.microsoft.com/office/drawing/2014/main" id="{31571EF2-6CC4-4A91-AB06-18ED808363D1}"/>
              </a:ext>
            </a:extLst>
          </p:cNvPr>
          <p:cNvSpPr txBox="1"/>
          <p:nvPr/>
        </p:nvSpPr>
        <p:spPr>
          <a:xfrm>
            <a:off x="7424635" y="2341995"/>
            <a:ext cx="2087790" cy="707886"/>
          </a:xfrm>
          <a:prstGeom prst="rect">
            <a:avLst/>
          </a:prstGeom>
          <a:noFill/>
        </p:spPr>
        <p:txBody>
          <a:bodyPr wrap="square" rtlCol="0">
            <a:spAutoFit/>
          </a:bodyPr>
          <a:lstStyle/>
          <a:p>
            <a:pPr algn="ctr"/>
            <a:r>
              <a:rPr lang="en-US" altLang="ko-KR" sz="2000" b="1" dirty="0" smtClean="0">
                <a:solidFill>
                  <a:srgbClr val="FFC000"/>
                </a:solidFill>
                <a:cs typeface="Arial" pitchFamily="34" charset="0"/>
              </a:rPr>
              <a:t>Bioavailability</a:t>
            </a:r>
          </a:p>
          <a:p>
            <a:pPr algn="ctr"/>
            <a:r>
              <a:rPr lang="en-US" altLang="ko-KR" sz="2000" b="1" dirty="0" smtClean="0">
                <a:solidFill>
                  <a:srgbClr val="FFC000"/>
                </a:solidFill>
                <a:cs typeface="Arial" pitchFamily="34" charset="0"/>
              </a:rPr>
              <a:t>Drug disposition</a:t>
            </a:r>
            <a:endParaRPr lang="ko-KR" altLang="en-US" sz="2000" b="1" dirty="0">
              <a:solidFill>
                <a:srgbClr val="FFC000"/>
              </a:solidFill>
              <a:cs typeface="Arial" pitchFamily="34" charset="0"/>
            </a:endParaRPr>
          </a:p>
        </p:txBody>
      </p:sp>
      <p:sp>
        <p:nvSpPr>
          <p:cNvPr id="62" name="Rectangle 61"/>
          <p:cNvSpPr/>
          <p:nvPr/>
        </p:nvSpPr>
        <p:spPr>
          <a:xfrm>
            <a:off x="1073258" y="2213914"/>
            <a:ext cx="2702842" cy="1200329"/>
          </a:xfrm>
          <a:prstGeom prst="rect">
            <a:avLst/>
          </a:prstGeom>
        </p:spPr>
        <p:txBody>
          <a:bodyPr wrap="square">
            <a:spAutoFit/>
          </a:bodyPr>
          <a:lstStyle/>
          <a:p>
            <a:pPr algn="ctr"/>
            <a:r>
              <a:rPr lang="en-US" altLang="ko-KR" sz="2400" b="1" dirty="0" smtClean="0">
                <a:solidFill>
                  <a:srgbClr val="00B050"/>
                </a:solidFill>
                <a:cs typeface="Arial" pitchFamily="34" charset="0"/>
              </a:rPr>
              <a:t>Pharmaceutics</a:t>
            </a:r>
          </a:p>
          <a:p>
            <a:pPr algn="ctr"/>
            <a:r>
              <a:rPr lang="en-US" altLang="ko-KR" sz="2400" b="1" dirty="0" smtClean="0">
                <a:solidFill>
                  <a:srgbClr val="00B050"/>
                </a:solidFill>
                <a:cs typeface="Arial" pitchFamily="34" charset="0"/>
              </a:rPr>
              <a:t>&amp;</a:t>
            </a:r>
          </a:p>
          <a:p>
            <a:pPr algn="ctr"/>
            <a:r>
              <a:rPr lang="en-US" altLang="ko-KR" sz="2400" b="1" dirty="0" smtClean="0">
                <a:solidFill>
                  <a:srgbClr val="00B050"/>
                </a:solidFill>
                <a:cs typeface="Arial" pitchFamily="34" charset="0"/>
              </a:rPr>
              <a:t>Bios</a:t>
            </a:r>
            <a:r>
              <a:rPr lang="en-US" altLang="ko-KR" dirty="0" smtClean="0">
                <a:solidFill>
                  <a:srgbClr val="00B050"/>
                </a:solidFill>
                <a:cs typeface="Arial" pitchFamily="34" charset="0"/>
              </a:rPr>
              <a:t> </a:t>
            </a:r>
            <a:endParaRPr lang="en-US" altLang="ko-KR" dirty="0">
              <a:solidFill>
                <a:srgbClr val="00B050"/>
              </a:solidFill>
              <a:cs typeface="Arial" pitchFamily="34" charset="0"/>
            </a:endParaRPr>
          </a:p>
        </p:txBody>
      </p:sp>
      <p:cxnSp>
        <p:nvCxnSpPr>
          <p:cNvPr id="63" name="Straight Connector 62">
            <a:extLst>
              <a:ext uri="{FF2B5EF4-FFF2-40B4-BE49-F238E27FC236}">
                <a16:creationId xmlns="" xmlns:a16="http://schemas.microsoft.com/office/drawing/2014/main" id="{093B9DA0-D59C-4979-B937-BB01E02E6CD3}"/>
              </a:ext>
            </a:extLst>
          </p:cNvPr>
          <p:cNvCxnSpPr>
            <a:cxnSpLocks/>
          </p:cNvCxnSpPr>
          <p:nvPr/>
        </p:nvCxnSpPr>
        <p:spPr>
          <a:xfrm flipV="1">
            <a:off x="1421111" y="1102293"/>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4" name="Date Placeholder 63"/>
          <p:cNvSpPr>
            <a:spLocks noGrp="1"/>
          </p:cNvSpPr>
          <p:nvPr>
            <p:ph type="dt" sz="half" idx="10"/>
          </p:nvPr>
        </p:nvSpPr>
        <p:spPr/>
        <p:txBody>
          <a:bodyPr/>
          <a:lstStyle/>
          <a:p>
            <a:fld id="{3181B687-4A4A-4975-869A-1F0A2C91B35E}" type="datetime1">
              <a:rPr lang="en-IN" smtClean="0"/>
              <a:t>23-10-2020</a:t>
            </a:fld>
            <a:endParaRPr lang="en-IN"/>
          </a:p>
        </p:txBody>
      </p:sp>
      <p:sp>
        <p:nvSpPr>
          <p:cNvPr id="65" name="Footer Placeholder 64"/>
          <p:cNvSpPr>
            <a:spLocks noGrp="1"/>
          </p:cNvSpPr>
          <p:nvPr>
            <p:ph type="ftr" sz="quarter" idx="11"/>
          </p:nvPr>
        </p:nvSpPr>
        <p:spPr/>
        <p:txBody>
          <a:bodyPr/>
          <a:lstStyle/>
          <a:p>
            <a:r>
              <a:rPr lang="en-IN" dirty="0" smtClean="0"/>
              <a:t>Piyushkumar Sadhu, Assistant Professor, SVDU, Vadodara</a:t>
            </a:r>
            <a:endParaRPr lang="en-IN" dirty="0"/>
          </a:p>
        </p:txBody>
      </p:sp>
      <p:sp>
        <p:nvSpPr>
          <p:cNvPr id="66" name="Slide Number Placeholder 65"/>
          <p:cNvSpPr>
            <a:spLocks noGrp="1"/>
          </p:cNvSpPr>
          <p:nvPr>
            <p:ph type="sldNum" sz="quarter" idx="12"/>
          </p:nvPr>
        </p:nvSpPr>
        <p:spPr/>
        <p:txBody>
          <a:bodyPr/>
          <a:lstStyle/>
          <a:p>
            <a:fld id="{519FB732-CE06-456F-AB7A-DB65D39E4E56}" type="slidenum">
              <a:rPr lang="en-IN" smtClean="0"/>
              <a:t>2</a:t>
            </a:fld>
            <a:endParaRPr lang="en-IN" dirty="0"/>
          </a:p>
        </p:txBody>
      </p:sp>
      <p:cxnSp>
        <p:nvCxnSpPr>
          <p:cNvPr id="68" name="Straight Arrow Connector 67"/>
          <p:cNvCxnSpPr/>
          <p:nvPr/>
        </p:nvCxnSpPr>
        <p:spPr>
          <a:xfrm flipH="1">
            <a:off x="1858721" y="5054600"/>
            <a:ext cx="1595679" cy="189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2967145" y="5067300"/>
            <a:ext cx="808955" cy="4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77" idx="0"/>
          </p:cNvCxnSpPr>
          <p:nvPr/>
        </p:nvCxnSpPr>
        <p:spPr>
          <a:xfrm flipH="1">
            <a:off x="3677050" y="5067300"/>
            <a:ext cx="304424" cy="745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236945" y="5067300"/>
            <a:ext cx="260839" cy="4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 xmlns:a16="http://schemas.microsoft.com/office/drawing/2014/main" id="{31571EF2-6CC4-4A91-AB06-18ED808363D1}"/>
              </a:ext>
            </a:extLst>
          </p:cNvPr>
          <p:cNvSpPr txBox="1"/>
          <p:nvPr/>
        </p:nvSpPr>
        <p:spPr>
          <a:xfrm>
            <a:off x="284191" y="5089610"/>
            <a:ext cx="1819678" cy="338554"/>
          </a:xfrm>
          <a:prstGeom prst="rect">
            <a:avLst/>
          </a:prstGeom>
          <a:noFill/>
        </p:spPr>
        <p:txBody>
          <a:bodyPr wrap="square" rtlCol="0">
            <a:spAutoFit/>
          </a:bodyPr>
          <a:lstStyle/>
          <a:p>
            <a:pPr algn="ctr"/>
            <a:r>
              <a:rPr lang="en-US" altLang="ko-KR" sz="1600" b="1" dirty="0" smtClean="0">
                <a:solidFill>
                  <a:schemeClr val="tx1">
                    <a:lumMod val="75000"/>
                    <a:lumOff val="25000"/>
                  </a:schemeClr>
                </a:solidFill>
                <a:cs typeface="Arial" pitchFamily="34" charset="0"/>
              </a:rPr>
              <a:t>Absorption</a:t>
            </a:r>
            <a:endParaRPr lang="ko-KR" altLang="en-US" sz="1600" b="1" dirty="0">
              <a:solidFill>
                <a:schemeClr val="tx1">
                  <a:lumMod val="75000"/>
                  <a:lumOff val="25000"/>
                </a:schemeClr>
              </a:solidFill>
              <a:cs typeface="Arial" pitchFamily="34" charset="0"/>
            </a:endParaRPr>
          </a:p>
        </p:txBody>
      </p:sp>
      <p:sp>
        <p:nvSpPr>
          <p:cNvPr id="76" name="TextBox 75">
            <a:extLst>
              <a:ext uri="{FF2B5EF4-FFF2-40B4-BE49-F238E27FC236}">
                <a16:creationId xmlns="" xmlns:a16="http://schemas.microsoft.com/office/drawing/2014/main" id="{31571EF2-6CC4-4A91-AB06-18ED808363D1}"/>
              </a:ext>
            </a:extLst>
          </p:cNvPr>
          <p:cNvSpPr txBox="1"/>
          <p:nvPr/>
        </p:nvSpPr>
        <p:spPr>
          <a:xfrm>
            <a:off x="1403586" y="5445641"/>
            <a:ext cx="1819678" cy="338554"/>
          </a:xfrm>
          <a:prstGeom prst="rect">
            <a:avLst/>
          </a:prstGeom>
          <a:noFill/>
        </p:spPr>
        <p:txBody>
          <a:bodyPr wrap="square" rtlCol="0">
            <a:spAutoFit/>
          </a:bodyPr>
          <a:lstStyle/>
          <a:p>
            <a:pPr algn="ctr"/>
            <a:r>
              <a:rPr lang="en-US" altLang="ko-KR" sz="1600" b="1" dirty="0" smtClean="0">
                <a:solidFill>
                  <a:schemeClr val="tx1">
                    <a:lumMod val="75000"/>
                    <a:lumOff val="25000"/>
                  </a:schemeClr>
                </a:solidFill>
                <a:cs typeface="Arial" pitchFamily="34" charset="0"/>
              </a:rPr>
              <a:t>Distribution</a:t>
            </a:r>
            <a:endParaRPr lang="ko-KR" altLang="en-US" sz="1600" b="1" dirty="0">
              <a:solidFill>
                <a:schemeClr val="tx1">
                  <a:lumMod val="75000"/>
                  <a:lumOff val="25000"/>
                </a:schemeClr>
              </a:solidFill>
              <a:cs typeface="Arial" pitchFamily="34" charset="0"/>
            </a:endParaRPr>
          </a:p>
        </p:txBody>
      </p:sp>
      <p:sp>
        <p:nvSpPr>
          <p:cNvPr id="77" name="TextBox 76">
            <a:extLst>
              <a:ext uri="{FF2B5EF4-FFF2-40B4-BE49-F238E27FC236}">
                <a16:creationId xmlns="" xmlns:a16="http://schemas.microsoft.com/office/drawing/2014/main" id="{31571EF2-6CC4-4A91-AB06-18ED808363D1}"/>
              </a:ext>
            </a:extLst>
          </p:cNvPr>
          <p:cNvSpPr txBox="1"/>
          <p:nvPr/>
        </p:nvSpPr>
        <p:spPr>
          <a:xfrm>
            <a:off x="2767211" y="5812686"/>
            <a:ext cx="1819678" cy="338554"/>
          </a:xfrm>
          <a:prstGeom prst="rect">
            <a:avLst/>
          </a:prstGeom>
          <a:noFill/>
        </p:spPr>
        <p:txBody>
          <a:bodyPr wrap="square" rtlCol="0">
            <a:spAutoFit/>
          </a:bodyPr>
          <a:lstStyle/>
          <a:p>
            <a:pPr algn="ctr"/>
            <a:r>
              <a:rPr lang="en-US" altLang="ko-KR" sz="1600" b="1" dirty="0" smtClean="0">
                <a:solidFill>
                  <a:schemeClr val="tx1">
                    <a:lumMod val="75000"/>
                    <a:lumOff val="25000"/>
                  </a:schemeClr>
                </a:solidFill>
                <a:cs typeface="Arial" pitchFamily="34" charset="0"/>
              </a:rPr>
              <a:t>Metabolism</a:t>
            </a:r>
            <a:endParaRPr lang="ko-KR" altLang="en-US" sz="1600" b="1" dirty="0">
              <a:solidFill>
                <a:schemeClr val="tx1">
                  <a:lumMod val="75000"/>
                  <a:lumOff val="25000"/>
                </a:schemeClr>
              </a:solidFill>
              <a:cs typeface="Arial" pitchFamily="34" charset="0"/>
            </a:endParaRPr>
          </a:p>
        </p:txBody>
      </p:sp>
      <p:sp>
        <p:nvSpPr>
          <p:cNvPr id="79" name="TextBox 78">
            <a:extLst>
              <a:ext uri="{FF2B5EF4-FFF2-40B4-BE49-F238E27FC236}">
                <a16:creationId xmlns="" xmlns:a16="http://schemas.microsoft.com/office/drawing/2014/main" id="{31571EF2-6CC4-4A91-AB06-18ED808363D1}"/>
              </a:ext>
            </a:extLst>
          </p:cNvPr>
          <p:cNvSpPr txBox="1"/>
          <p:nvPr/>
        </p:nvSpPr>
        <p:spPr>
          <a:xfrm>
            <a:off x="3678838" y="5509304"/>
            <a:ext cx="1819678" cy="338554"/>
          </a:xfrm>
          <a:prstGeom prst="rect">
            <a:avLst/>
          </a:prstGeom>
          <a:noFill/>
        </p:spPr>
        <p:txBody>
          <a:bodyPr wrap="square" rtlCol="0">
            <a:spAutoFit/>
          </a:bodyPr>
          <a:lstStyle/>
          <a:p>
            <a:pPr algn="ctr"/>
            <a:r>
              <a:rPr lang="en-US" altLang="ko-KR" sz="1600" b="1" dirty="0" smtClean="0">
                <a:solidFill>
                  <a:schemeClr val="tx1">
                    <a:lumMod val="75000"/>
                    <a:lumOff val="25000"/>
                  </a:schemeClr>
                </a:solidFill>
                <a:cs typeface="Arial" pitchFamily="34" charset="0"/>
              </a:rPr>
              <a:t>Excretion</a:t>
            </a:r>
          </a:p>
        </p:txBody>
      </p:sp>
    </p:spTree>
    <p:extLst>
      <p:ext uri="{BB962C8B-B14F-4D97-AF65-F5344CB8AC3E}">
        <p14:creationId xmlns:p14="http://schemas.microsoft.com/office/powerpoint/2010/main" val="2640426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Autofit/>
          </a:bodyPr>
          <a:lstStyle/>
          <a:p>
            <a:pPr algn="just">
              <a:buNone/>
            </a:pPr>
            <a:r>
              <a:rPr lang="en-GB" sz="2300" b="1" dirty="0">
                <a:latin typeface="Times New Roman" pitchFamily="18" charset="0"/>
                <a:cs typeface="Times New Roman" pitchFamily="18" charset="0"/>
              </a:rPr>
              <a:t>Active Transport</a:t>
            </a:r>
            <a:endParaRPr lang="en-US" sz="2300" b="1" dirty="0">
              <a:latin typeface="Times New Roman" pitchFamily="18" charset="0"/>
              <a:cs typeface="Times New Roman" pitchFamily="18" charset="0"/>
            </a:endParaRPr>
          </a:p>
          <a:p>
            <a:pPr algn="just"/>
            <a:r>
              <a:rPr lang="en-GB" sz="2300" dirty="0">
                <a:latin typeface="Times New Roman" pitchFamily="18" charset="0"/>
                <a:cs typeface="Times New Roman" pitchFamily="18" charset="0"/>
              </a:rPr>
              <a:t>This transport mechanism requires energy in the form ATP. Active transport mechanisms are further subdivided into -</a:t>
            </a:r>
            <a:endParaRPr lang="en-US" sz="2300" b="1" dirty="0">
              <a:latin typeface="Times New Roman" pitchFamily="18" charset="0"/>
              <a:cs typeface="Times New Roman" pitchFamily="18" charset="0"/>
            </a:endParaRPr>
          </a:p>
          <a:p>
            <a:pPr lvl="0" algn="just"/>
            <a:r>
              <a:rPr lang="en-GB" sz="2300" b="1" dirty="0">
                <a:latin typeface="Times New Roman" pitchFamily="18" charset="0"/>
                <a:cs typeface="Times New Roman" pitchFamily="18" charset="0"/>
              </a:rPr>
              <a:t>Primary active transport</a:t>
            </a:r>
            <a:r>
              <a:rPr lang="en-GB" sz="2300" dirty="0">
                <a:latin typeface="Times New Roman" pitchFamily="18" charset="0"/>
                <a:cs typeface="Times New Roman" pitchFamily="18" charset="0"/>
              </a:rPr>
              <a:t> – In this process, there is direct ATP requirement. Moreover, the process transfers only one ion or molecule and in only one direction, and hence called as </a:t>
            </a:r>
            <a:r>
              <a:rPr lang="en-GB" sz="2300" dirty="0" err="1">
                <a:latin typeface="Times New Roman" pitchFamily="18" charset="0"/>
                <a:cs typeface="Times New Roman" pitchFamily="18" charset="0"/>
              </a:rPr>
              <a:t>uniporter</a:t>
            </a:r>
            <a:r>
              <a:rPr lang="en-GB" sz="2300" dirty="0">
                <a:latin typeface="Times New Roman" pitchFamily="18" charset="0"/>
                <a:cs typeface="Times New Roman" pitchFamily="18" charset="0"/>
              </a:rPr>
              <a:t> e.g. absorption of glucose. </a:t>
            </a:r>
          </a:p>
          <a:p>
            <a:pPr lvl="0" algn="just"/>
            <a:r>
              <a:rPr lang="en-GB" sz="2300" b="1" i="1" dirty="0">
                <a:latin typeface="Times New Roman" pitchFamily="18" charset="0"/>
                <a:cs typeface="Times New Roman" pitchFamily="18" charset="0"/>
              </a:rPr>
              <a:t>Secondary active transport</a:t>
            </a:r>
            <a:r>
              <a:rPr lang="en-GB" sz="2300" dirty="0">
                <a:latin typeface="Times New Roman" pitchFamily="18" charset="0"/>
                <a:cs typeface="Times New Roman" pitchFamily="18" charset="0"/>
              </a:rPr>
              <a:t> – In these processes, there is no direct requirement of ATP i.e. it takes advantage of previously existing concentration gradient. The energy required in transporting an ion aids transport of another ion or molecule (co-transport or coupled transport) either in the same direction or in the opposite direction. Accordingly this process is further subdivided into – </a:t>
            </a:r>
            <a:endParaRPr lang="en-US" sz="2300" dirty="0">
              <a:latin typeface="Times New Roman" pitchFamily="18" charset="0"/>
              <a:cs typeface="Times New Roman" pitchFamily="18" charset="0"/>
            </a:endParaRPr>
          </a:p>
          <a:p>
            <a:pPr lvl="1" algn="just"/>
            <a:r>
              <a:rPr lang="en-GB" sz="2300" i="1" dirty="0" err="1">
                <a:latin typeface="Times New Roman" pitchFamily="18" charset="0"/>
                <a:cs typeface="Times New Roman" pitchFamily="18" charset="0"/>
              </a:rPr>
              <a:t>symport</a:t>
            </a:r>
            <a:r>
              <a:rPr lang="en-GB" sz="2300" i="1" dirty="0">
                <a:latin typeface="Times New Roman" pitchFamily="18" charset="0"/>
                <a:cs typeface="Times New Roman" pitchFamily="18" charset="0"/>
              </a:rPr>
              <a:t> (co-transport)</a:t>
            </a:r>
            <a:r>
              <a:rPr lang="en-GB" sz="2300" dirty="0">
                <a:latin typeface="Times New Roman" pitchFamily="18" charset="0"/>
                <a:cs typeface="Times New Roman" pitchFamily="18" charset="0"/>
              </a:rPr>
              <a:t> – involves movement of both molecules in the same direction e.g. </a:t>
            </a:r>
            <a:r>
              <a:rPr lang="en-GB" sz="2300" i="1" dirty="0">
                <a:latin typeface="Times New Roman" pitchFamily="18" charset="0"/>
                <a:cs typeface="Times New Roman" pitchFamily="18" charset="0"/>
              </a:rPr>
              <a:t>Na</a:t>
            </a:r>
            <a:r>
              <a:rPr lang="en-GB" sz="2300" i="1" baseline="30000" dirty="0">
                <a:latin typeface="Times New Roman" pitchFamily="18" charset="0"/>
                <a:cs typeface="Times New Roman" pitchFamily="18" charset="0"/>
              </a:rPr>
              <a:t>+</a:t>
            </a:r>
            <a:r>
              <a:rPr lang="en-GB" sz="2300" i="1" dirty="0">
                <a:latin typeface="Times New Roman" pitchFamily="18" charset="0"/>
                <a:cs typeface="Times New Roman" pitchFamily="18" charset="0"/>
              </a:rPr>
              <a:t>-glucose </a:t>
            </a:r>
            <a:r>
              <a:rPr lang="en-GB" sz="2300" i="1" dirty="0" err="1">
                <a:latin typeface="Times New Roman" pitchFamily="18" charset="0"/>
                <a:cs typeface="Times New Roman" pitchFamily="18" charset="0"/>
              </a:rPr>
              <a:t>symporter</a:t>
            </a:r>
            <a:endParaRPr lang="en-GB" sz="2300" i="1" dirty="0">
              <a:latin typeface="Times New Roman" pitchFamily="18" charset="0"/>
              <a:cs typeface="Times New Roman" pitchFamily="18" charset="0"/>
            </a:endParaRPr>
          </a:p>
          <a:p>
            <a:pPr lvl="1" algn="just"/>
            <a:r>
              <a:rPr lang="en-GB" sz="2300" i="1" dirty="0" err="1">
                <a:latin typeface="Times New Roman" pitchFamily="18" charset="0"/>
                <a:cs typeface="Times New Roman" pitchFamily="18" charset="0"/>
              </a:rPr>
              <a:t>Antiport</a:t>
            </a:r>
            <a:r>
              <a:rPr lang="en-GB" sz="2300" i="1" dirty="0">
                <a:latin typeface="Times New Roman" pitchFamily="18" charset="0"/>
                <a:cs typeface="Times New Roman" pitchFamily="18" charset="0"/>
              </a:rPr>
              <a:t> (counter-transport)</a:t>
            </a:r>
            <a:r>
              <a:rPr lang="en-GB" sz="2300" dirty="0">
                <a:latin typeface="Times New Roman" pitchFamily="18" charset="0"/>
                <a:cs typeface="Times New Roman" pitchFamily="18" charset="0"/>
              </a:rPr>
              <a:t> – involves movement of molecules in the opposite direction e.g. H</a:t>
            </a:r>
            <a:r>
              <a:rPr lang="en-GB" sz="2300" baseline="30000" dirty="0">
                <a:latin typeface="Times New Roman" pitchFamily="18" charset="0"/>
                <a:cs typeface="Times New Roman" pitchFamily="18" charset="0"/>
              </a:rPr>
              <a:t>+</a:t>
            </a:r>
            <a:r>
              <a:rPr lang="en-GB" sz="2300" dirty="0">
                <a:latin typeface="Times New Roman" pitchFamily="18" charset="0"/>
                <a:cs typeface="Times New Roman" pitchFamily="18" charset="0"/>
              </a:rPr>
              <a:t> ions using the Na</a:t>
            </a:r>
            <a:r>
              <a:rPr lang="en-GB" sz="2300" baseline="30000" dirty="0">
                <a:latin typeface="Times New Roman" pitchFamily="18" charset="0"/>
                <a:cs typeface="Times New Roman" pitchFamily="18" charset="0"/>
              </a:rPr>
              <a:t>+</a:t>
            </a:r>
            <a:r>
              <a:rPr lang="en-GB" sz="2300" dirty="0">
                <a:latin typeface="Times New Roman" pitchFamily="18" charset="0"/>
                <a:cs typeface="Times New Roman" pitchFamily="18" charset="0"/>
              </a:rPr>
              <a:t> gradient in the kidneys.</a:t>
            </a:r>
            <a:endParaRPr lang="en-US" sz="2300" dirty="0">
              <a:latin typeface="Times New Roman" pitchFamily="18" charset="0"/>
              <a:cs typeface="Times New Roman" pitchFamily="18" charset="0"/>
            </a:endParaRPr>
          </a:p>
          <a:p>
            <a:pPr lvl="0" algn="just"/>
            <a:endParaRPr lang="en-US" sz="23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gure 2"/>
          <p:cNvPicPr>
            <a:picLocks noChangeAspect="1" noChangeArrowheads="1"/>
          </p:cNvPicPr>
          <p:nvPr/>
        </p:nvPicPr>
        <p:blipFill>
          <a:blip r:embed="rId2" cstate="print"/>
          <a:srcRect/>
          <a:stretch>
            <a:fillRect/>
          </a:stretch>
        </p:blipFill>
        <p:spPr bwMode="auto">
          <a:xfrm>
            <a:off x="1524000" y="0"/>
            <a:ext cx="9144000" cy="563270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gure 2"/>
          <p:cNvPicPr>
            <a:picLocks noChangeAspect="1" noChangeArrowheads="1"/>
          </p:cNvPicPr>
          <p:nvPr/>
        </p:nvPicPr>
        <p:blipFill>
          <a:blip r:embed="rId2" cstate="print"/>
          <a:srcRect/>
          <a:stretch>
            <a:fillRect/>
          </a:stretch>
        </p:blipFill>
        <p:spPr bwMode="auto">
          <a:xfrm>
            <a:off x="1524000" y="457200"/>
            <a:ext cx="8887968" cy="5105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lvl="0" algn="just">
              <a:buNone/>
            </a:pPr>
            <a:r>
              <a:rPr lang="en-GB" b="1" i="1" dirty="0" smtClean="0"/>
              <a:t>B. </a:t>
            </a:r>
            <a:r>
              <a:rPr lang="en-GB" b="1" i="1" dirty="0" err="1" smtClean="0"/>
              <a:t>Paracellular</a:t>
            </a:r>
            <a:r>
              <a:rPr lang="en-GB" b="1" i="1" dirty="0" smtClean="0"/>
              <a:t>/Intercellular Transport</a:t>
            </a:r>
            <a:r>
              <a:rPr lang="en-GB" dirty="0" smtClean="0"/>
              <a:t> – </a:t>
            </a:r>
            <a:r>
              <a:rPr lang="en-GB" i="1" dirty="0" smtClean="0"/>
              <a:t>is defined as the transport of drugs through the junctions between the GI epithelial cells</a:t>
            </a:r>
            <a:r>
              <a:rPr lang="en-GB" dirty="0" smtClean="0"/>
              <a:t>. This pathway is of minor importance in drug absorption. The two </a:t>
            </a:r>
            <a:r>
              <a:rPr lang="en-GB" dirty="0" err="1" smtClean="0"/>
              <a:t>paracellular</a:t>
            </a:r>
            <a:r>
              <a:rPr lang="en-GB" dirty="0" smtClean="0"/>
              <a:t> transport mechanisms involved in drug absorption are – </a:t>
            </a:r>
            <a:endParaRPr lang="en-US" dirty="0" smtClean="0"/>
          </a:p>
          <a:p>
            <a:pPr lvl="1" algn="just"/>
            <a:r>
              <a:rPr lang="en-GB" b="1" i="1" dirty="0" smtClean="0"/>
              <a:t>Permeation through tight junctions of epithelial cells</a:t>
            </a:r>
            <a:r>
              <a:rPr lang="en-GB" dirty="0" smtClean="0"/>
              <a:t> – this process basically occurs through openings which are little bigger than the aqueous pores. Compounds such as insulin and cardiac glycosides are taken up this mechanism.</a:t>
            </a:r>
            <a:endParaRPr lang="en-US" dirty="0" smtClean="0"/>
          </a:p>
          <a:p>
            <a:pPr lvl="1" algn="just"/>
            <a:r>
              <a:rPr lang="en-GB" b="1" i="1" dirty="0" err="1" smtClean="0"/>
              <a:t>Persorption</a:t>
            </a:r>
            <a:r>
              <a:rPr lang="en-GB" dirty="0" smtClean="0"/>
              <a:t> – is permeation of drug through temporary openings formed by shedding of two neighbouring epithelial cells into the lumen.</a:t>
            </a: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lvl="0" algn="just">
              <a:buNone/>
            </a:pPr>
            <a:r>
              <a:rPr lang="en-GB" b="1" i="1" dirty="0" smtClean="0"/>
              <a:t>C. Vesicular </a:t>
            </a:r>
            <a:r>
              <a:rPr lang="en-GB" dirty="0" smtClean="0"/>
              <a:t>or</a:t>
            </a:r>
            <a:r>
              <a:rPr lang="en-GB" b="1" i="1" dirty="0" smtClean="0"/>
              <a:t> Corpuscular Transport (</a:t>
            </a:r>
            <a:r>
              <a:rPr lang="en-GB" b="1" i="1" dirty="0" err="1" smtClean="0"/>
              <a:t>Endocytosis</a:t>
            </a:r>
            <a:r>
              <a:rPr lang="en-GB" b="1" i="1" dirty="0" smtClean="0"/>
              <a:t>)</a:t>
            </a:r>
            <a:r>
              <a:rPr lang="en-GB" dirty="0" smtClean="0"/>
              <a:t> – Like active transport, these are also energy dependent processes but involve transport of substances within vesicles into a cell. Since the mechanism involves transport across the cell membrane, the process can also be classified as transcellular. Vesicular transport of drugs can be classed into two categories –</a:t>
            </a:r>
            <a:endParaRPr lang="en-US" dirty="0" smtClean="0"/>
          </a:p>
          <a:p>
            <a:pPr lvl="1" algn="just"/>
            <a:r>
              <a:rPr lang="en-GB" dirty="0" err="1" smtClean="0"/>
              <a:t>Pinocytosis</a:t>
            </a:r>
            <a:r>
              <a:rPr lang="en-GB" dirty="0" smtClean="0"/>
              <a:t>. </a:t>
            </a:r>
            <a:endParaRPr lang="en-US" dirty="0" smtClean="0"/>
          </a:p>
          <a:p>
            <a:pPr lvl="1" algn="just"/>
            <a:r>
              <a:rPr lang="en-GB" dirty="0" err="1" smtClean="0"/>
              <a:t>Phagocytosis</a:t>
            </a:r>
            <a:r>
              <a:rPr lang="en-GB" dirty="0" smtClean="0"/>
              <a:t>. </a:t>
            </a: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lgn="just"/>
            <a:r>
              <a:rPr lang="en-GB" dirty="0" smtClean="0"/>
              <a:t>This phenomenon is responsible for the cellular uptake of macromolecular nutrients like fats and starch, oil soluble vitamins like A, D, E and K, water soluble vitamin like B</a:t>
            </a:r>
            <a:r>
              <a:rPr lang="en-GB" baseline="-25000" dirty="0" smtClean="0"/>
              <a:t>12</a:t>
            </a:r>
            <a:r>
              <a:rPr lang="en-GB" dirty="0" smtClean="0"/>
              <a:t> and drugs such as insulin.  Another significance of such a process is that the drug is absorbed into the lymphatic circulation thereby bypassing first-pass hepatic metabolism. </a:t>
            </a:r>
            <a:endParaRPr lang="en-US" dirty="0" smtClean="0"/>
          </a:p>
          <a:p>
            <a:pPr algn="just"/>
            <a:r>
              <a:rPr lang="en-GB" dirty="0" err="1" smtClean="0"/>
              <a:t>Endocytosis</a:t>
            </a:r>
            <a:r>
              <a:rPr lang="en-GB" dirty="0" smtClean="0"/>
              <a:t> includes two types of processes:</a:t>
            </a:r>
            <a:endParaRPr lang="en-US" dirty="0" smtClean="0"/>
          </a:p>
          <a:p>
            <a:pPr lvl="0" algn="just"/>
            <a:r>
              <a:rPr lang="en-GB" b="1" dirty="0" smtClean="0"/>
              <a:t> </a:t>
            </a:r>
            <a:r>
              <a:rPr lang="en-GB" b="1" dirty="0" err="1" smtClean="0"/>
              <a:t>Phagocytosis</a:t>
            </a:r>
            <a:r>
              <a:rPr lang="en-GB" dirty="0" smtClean="0"/>
              <a:t> (</a:t>
            </a:r>
            <a:r>
              <a:rPr lang="en-GB" i="1" dirty="0" smtClean="0"/>
              <a:t>cell eating</a:t>
            </a:r>
            <a:r>
              <a:rPr lang="en-GB" dirty="0" smtClean="0"/>
              <a:t>)</a:t>
            </a:r>
            <a:r>
              <a:rPr lang="en-GB" b="1" dirty="0" smtClean="0"/>
              <a:t>:</a:t>
            </a:r>
            <a:r>
              <a:rPr lang="en-GB" dirty="0" smtClean="0"/>
              <a:t> adsorptive uptake of solid particulates, and </a:t>
            </a:r>
            <a:endParaRPr lang="en-US" dirty="0" smtClean="0"/>
          </a:p>
          <a:p>
            <a:pPr lvl="0" algn="just"/>
            <a:r>
              <a:rPr lang="en-GB" b="1" dirty="0" smtClean="0"/>
              <a:t> </a:t>
            </a:r>
            <a:r>
              <a:rPr lang="en-GB" b="1" dirty="0" err="1" smtClean="0"/>
              <a:t>Pinocytosis</a:t>
            </a:r>
            <a:r>
              <a:rPr lang="en-GB" dirty="0" smtClean="0"/>
              <a:t> (</a:t>
            </a:r>
            <a:r>
              <a:rPr lang="en-GB" i="1" dirty="0" smtClean="0"/>
              <a:t>cell drinking</a:t>
            </a:r>
            <a:r>
              <a:rPr lang="en-GB" dirty="0" smtClean="0"/>
              <a:t>)</a:t>
            </a:r>
            <a:r>
              <a:rPr lang="en-GB" b="1" dirty="0" smtClean="0"/>
              <a:t>:</a:t>
            </a:r>
            <a:r>
              <a:rPr lang="en-GB" dirty="0" smtClean="0"/>
              <a:t> uptake of fluid solute.  </a:t>
            </a: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gure 2"/>
          <p:cNvPicPr>
            <a:picLocks noChangeAspect="1" noChangeArrowheads="1"/>
          </p:cNvPicPr>
          <p:nvPr/>
        </p:nvPicPr>
        <p:blipFill>
          <a:blip r:embed="rId2" cstate="print"/>
          <a:srcRect/>
          <a:stretch>
            <a:fillRect/>
          </a:stretch>
        </p:blipFill>
        <p:spPr bwMode="auto">
          <a:xfrm>
            <a:off x="1524000" y="0"/>
            <a:ext cx="9044510" cy="4876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46418" cy="86873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3263" y="0"/>
            <a:ext cx="868737" cy="868737"/>
          </a:xfrm>
          <a:prstGeom prst="rect">
            <a:avLst/>
          </a:prstGeom>
        </p:spPr>
      </p:pic>
      <p:sp>
        <p:nvSpPr>
          <p:cNvPr id="5" name="Date Placeholder 4"/>
          <p:cNvSpPr>
            <a:spLocks noGrp="1"/>
          </p:cNvSpPr>
          <p:nvPr>
            <p:ph type="dt" sz="half" idx="10"/>
          </p:nvPr>
        </p:nvSpPr>
        <p:spPr/>
        <p:txBody>
          <a:bodyPr/>
          <a:lstStyle/>
          <a:p>
            <a:fld id="{ACF10D02-93CF-4023-93FE-58F9180A1EF3}" type="datetime1">
              <a:rPr lang="en-IN" smtClean="0"/>
              <a:t>23-10-2020</a:t>
            </a:fld>
            <a:endParaRPr lang="en-IN"/>
          </a:p>
        </p:txBody>
      </p:sp>
      <p:sp>
        <p:nvSpPr>
          <p:cNvPr id="6" name="Footer Placeholder 5"/>
          <p:cNvSpPr>
            <a:spLocks noGrp="1"/>
          </p:cNvSpPr>
          <p:nvPr>
            <p:ph type="ftr" sz="quarter" idx="11"/>
          </p:nvPr>
        </p:nvSpPr>
        <p:spPr/>
        <p:txBody>
          <a:bodyPr/>
          <a:lstStyle/>
          <a:p>
            <a:r>
              <a:rPr lang="en-IN" smtClean="0"/>
              <a:t>Piyushkumar Sadhu, Assistant Professor, SVDU, Vadodara</a:t>
            </a:r>
            <a:endParaRPr lang="en-IN"/>
          </a:p>
        </p:txBody>
      </p:sp>
      <p:sp>
        <p:nvSpPr>
          <p:cNvPr id="7" name="Slide Number Placeholder 6"/>
          <p:cNvSpPr>
            <a:spLocks noGrp="1"/>
          </p:cNvSpPr>
          <p:nvPr>
            <p:ph type="sldNum" sz="quarter" idx="12"/>
          </p:nvPr>
        </p:nvSpPr>
        <p:spPr/>
        <p:txBody>
          <a:bodyPr/>
          <a:lstStyle/>
          <a:p>
            <a:fld id="{519FB732-CE06-456F-AB7A-DB65D39E4E56}" type="slidenum">
              <a:rPr lang="en-IN" smtClean="0"/>
              <a:t>3</a:t>
            </a:fld>
            <a:endParaRPr lang="en-IN"/>
          </a:p>
        </p:txBody>
      </p:sp>
      <p:grpSp>
        <p:nvGrpSpPr>
          <p:cNvPr id="42" name="Graphic 3">
            <a:extLst>
              <a:ext uri="{FF2B5EF4-FFF2-40B4-BE49-F238E27FC236}">
                <a16:creationId xmlns="" xmlns:a16="http://schemas.microsoft.com/office/drawing/2014/main" id="{19C4EF18-7F43-4D6E-ACAF-E47946F46669}"/>
              </a:ext>
            </a:extLst>
          </p:cNvPr>
          <p:cNvGrpSpPr/>
          <p:nvPr/>
        </p:nvGrpSpPr>
        <p:grpSpPr>
          <a:xfrm rot="21305829" flipH="1">
            <a:off x="388050" y="3006314"/>
            <a:ext cx="1389702" cy="1123553"/>
            <a:chOff x="8338752" y="1211990"/>
            <a:chExt cx="3851961" cy="3114252"/>
          </a:xfrm>
        </p:grpSpPr>
        <p:sp>
          <p:nvSpPr>
            <p:cNvPr id="43" name="Freeform: Shape 83">
              <a:extLst>
                <a:ext uri="{FF2B5EF4-FFF2-40B4-BE49-F238E27FC236}">
                  <a16:creationId xmlns=""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44" name="Freeform: Shape 84">
              <a:extLst>
                <a:ext uri="{FF2B5EF4-FFF2-40B4-BE49-F238E27FC236}">
                  <a16:creationId xmlns=""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45" name="Freeform: Shape 85">
              <a:extLst>
                <a:ext uri="{FF2B5EF4-FFF2-40B4-BE49-F238E27FC236}">
                  <a16:creationId xmlns=""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46" name="Freeform: Shape 86">
              <a:extLst>
                <a:ext uri="{FF2B5EF4-FFF2-40B4-BE49-F238E27FC236}">
                  <a16:creationId xmlns=""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47" name="Freeform: Shape 87">
              <a:extLst>
                <a:ext uri="{FF2B5EF4-FFF2-40B4-BE49-F238E27FC236}">
                  <a16:creationId xmlns=""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48" name="Freeform: Shape 88">
              <a:extLst>
                <a:ext uri="{FF2B5EF4-FFF2-40B4-BE49-F238E27FC236}">
                  <a16:creationId xmlns=""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49" name="Freeform: Shape 89">
              <a:extLst>
                <a:ext uri="{FF2B5EF4-FFF2-40B4-BE49-F238E27FC236}">
                  <a16:creationId xmlns=""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50" name="Freeform: Shape 90">
              <a:extLst>
                <a:ext uri="{FF2B5EF4-FFF2-40B4-BE49-F238E27FC236}">
                  <a16:creationId xmlns=""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51" name="Group 50">
            <a:extLst>
              <a:ext uri="{FF2B5EF4-FFF2-40B4-BE49-F238E27FC236}">
                <a16:creationId xmlns="" xmlns:a16="http://schemas.microsoft.com/office/drawing/2014/main" id="{3DC938BF-274F-4644-8F23-CD7AE6676BA0}"/>
              </a:ext>
            </a:extLst>
          </p:cNvPr>
          <p:cNvGrpSpPr/>
          <p:nvPr/>
        </p:nvGrpSpPr>
        <p:grpSpPr>
          <a:xfrm>
            <a:off x="1446763" y="2639278"/>
            <a:ext cx="10061655" cy="2617601"/>
            <a:chOff x="1427713" y="2852132"/>
            <a:chExt cx="10061655" cy="2617601"/>
          </a:xfrm>
        </p:grpSpPr>
        <p:grpSp>
          <p:nvGrpSpPr>
            <p:cNvPr id="52" name="Group 51">
              <a:extLst>
                <a:ext uri="{FF2B5EF4-FFF2-40B4-BE49-F238E27FC236}">
                  <a16:creationId xmlns=""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54" name="Block Arc 53">
                <a:extLst>
                  <a:ext uri="{FF2B5EF4-FFF2-40B4-BE49-F238E27FC236}">
                    <a16:creationId xmlns=""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5" name="Block Arc 54">
                <a:extLst>
                  <a:ext uri="{FF2B5EF4-FFF2-40B4-BE49-F238E27FC236}">
                    <a16:creationId xmlns=""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Block Arc 55">
                <a:extLst>
                  <a:ext uri="{FF2B5EF4-FFF2-40B4-BE49-F238E27FC236}">
                    <a16:creationId xmlns=""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Block Arc 56">
                <a:extLst>
                  <a:ext uri="{FF2B5EF4-FFF2-40B4-BE49-F238E27FC236}">
                    <a16:creationId xmlns=""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Block Arc 57">
                <a:extLst>
                  <a:ext uri="{FF2B5EF4-FFF2-40B4-BE49-F238E27FC236}">
                    <a16:creationId xmlns=""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Block Arc 160">
                <a:extLst>
                  <a:ext uri="{FF2B5EF4-FFF2-40B4-BE49-F238E27FC236}">
                    <a16:creationId xmlns=""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3" name="Rectangle 52">
              <a:extLst>
                <a:ext uri="{FF2B5EF4-FFF2-40B4-BE49-F238E27FC236}">
                  <a16:creationId xmlns=""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 xmlns:a16="http://schemas.microsoft.com/office/drawing/2014/main" id="{7054A256-8CF5-4768-B0E4-8D3ABDC99DD0}"/>
              </a:ext>
            </a:extLst>
          </p:cNvPr>
          <p:cNvSpPr/>
          <p:nvPr/>
        </p:nvSpPr>
        <p:spPr>
          <a:xfrm>
            <a:off x="9574892" y="2252574"/>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Oval 60">
            <a:extLst>
              <a:ext uri="{FF2B5EF4-FFF2-40B4-BE49-F238E27FC236}">
                <a16:creationId xmlns="" xmlns:a16="http://schemas.microsoft.com/office/drawing/2014/main" id="{A478EFDC-91F9-4AB0-86AA-EF757AA65B89}"/>
              </a:ext>
            </a:extLst>
          </p:cNvPr>
          <p:cNvSpPr/>
          <p:nvPr/>
        </p:nvSpPr>
        <p:spPr>
          <a:xfrm>
            <a:off x="3543531" y="3869278"/>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61">
            <a:extLst>
              <a:ext uri="{FF2B5EF4-FFF2-40B4-BE49-F238E27FC236}">
                <a16:creationId xmlns="" xmlns:a16="http://schemas.microsoft.com/office/drawing/2014/main" id="{F58C1468-307F-4474-A7C3-796841EE438D}"/>
              </a:ext>
            </a:extLst>
          </p:cNvPr>
          <p:cNvSpPr/>
          <p:nvPr/>
        </p:nvSpPr>
        <p:spPr>
          <a:xfrm>
            <a:off x="2014569" y="3384889"/>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3" name="Oval 62">
            <a:extLst>
              <a:ext uri="{FF2B5EF4-FFF2-40B4-BE49-F238E27FC236}">
                <a16:creationId xmlns="" xmlns:a16="http://schemas.microsoft.com/office/drawing/2014/main" id="{2E9AEEA8-BE6A-406B-BB73-D62F6237E8FD}"/>
              </a:ext>
            </a:extLst>
          </p:cNvPr>
          <p:cNvSpPr/>
          <p:nvPr/>
        </p:nvSpPr>
        <p:spPr>
          <a:xfrm>
            <a:off x="6601454" y="3869278"/>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Oval 100">
            <a:extLst>
              <a:ext uri="{FF2B5EF4-FFF2-40B4-BE49-F238E27FC236}">
                <a16:creationId xmlns="" xmlns:a16="http://schemas.microsoft.com/office/drawing/2014/main" id="{102A3DBB-340A-440D-BDBC-B66D4D01EFDC}"/>
              </a:ext>
            </a:extLst>
          </p:cNvPr>
          <p:cNvSpPr/>
          <p:nvPr/>
        </p:nvSpPr>
        <p:spPr>
          <a:xfrm>
            <a:off x="9622651" y="3788097"/>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5" name="Rounded Rectangle 5">
            <a:extLst>
              <a:ext uri="{FF2B5EF4-FFF2-40B4-BE49-F238E27FC236}">
                <a16:creationId xmlns=""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6" name="Teardrop 1">
            <a:extLst>
              <a:ext uri="{FF2B5EF4-FFF2-40B4-BE49-F238E27FC236}">
                <a16:creationId xmlns="" xmlns:a16="http://schemas.microsoft.com/office/drawing/2014/main" id="{C847896E-BD24-44C0-9042-AA9B5E52CAB5}"/>
              </a:ext>
            </a:extLst>
          </p:cNvPr>
          <p:cNvSpPr/>
          <p:nvPr/>
        </p:nvSpPr>
        <p:spPr>
          <a:xfrm rot="18805991">
            <a:off x="9777278" y="3926047"/>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68" name="Rectangle 36">
            <a:extLst>
              <a:ext uri="{FF2B5EF4-FFF2-40B4-BE49-F238E27FC236}">
                <a16:creationId xmlns="" xmlns:a16="http://schemas.microsoft.com/office/drawing/2014/main" id="{E23CAE8B-D24C-4776-AE65-17AEE895AF15}"/>
              </a:ext>
            </a:extLst>
          </p:cNvPr>
          <p:cNvSpPr/>
          <p:nvPr/>
        </p:nvSpPr>
        <p:spPr>
          <a:xfrm>
            <a:off x="5233609" y="356885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Chord 15">
            <a:extLst>
              <a:ext uri="{FF2B5EF4-FFF2-40B4-BE49-F238E27FC236}">
                <a16:creationId xmlns="" xmlns:a16="http://schemas.microsoft.com/office/drawing/2014/main" id="{2B10FE4D-3BAF-420B-A89E-5967ADB268E1}"/>
              </a:ext>
            </a:extLst>
          </p:cNvPr>
          <p:cNvSpPr/>
          <p:nvPr/>
        </p:nvSpPr>
        <p:spPr>
          <a:xfrm>
            <a:off x="3782348" y="399891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1" name="TextBox 70">
            <a:extLst>
              <a:ext uri="{FF2B5EF4-FFF2-40B4-BE49-F238E27FC236}">
                <a16:creationId xmlns="" xmlns:a16="http://schemas.microsoft.com/office/drawing/2014/main" id="{B7D88F9D-CB73-474B-89D7-AD94E11DE3D0}"/>
              </a:ext>
            </a:extLst>
          </p:cNvPr>
          <p:cNvSpPr txBox="1"/>
          <p:nvPr/>
        </p:nvSpPr>
        <p:spPr>
          <a:xfrm>
            <a:off x="2326972" y="4590242"/>
            <a:ext cx="3131273" cy="461665"/>
          </a:xfrm>
          <a:prstGeom prst="rect">
            <a:avLst/>
          </a:prstGeom>
          <a:noFill/>
        </p:spPr>
        <p:txBody>
          <a:bodyPr wrap="square" rtlCol="0">
            <a:spAutoFit/>
          </a:bodyPr>
          <a:lstStyle/>
          <a:p>
            <a:pPr algn="ctr"/>
            <a:r>
              <a:rPr lang="en-IN" altLang="ko-KR" sz="2400" b="1" dirty="0" smtClean="0">
                <a:solidFill>
                  <a:schemeClr val="accent1"/>
                </a:solidFill>
                <a:cs typeface="Arial" pitchFamily="34" charset="0"/>
              </a:rPr>
              <a:t>Distribution</a:t>
            </a:r>
            <a:endParaRPr lang="ko-KR" altLang="en-US" sz="2400" b="1" dirty="0">
              <a:solidFill>
                <a:schemeClr val="accent1"/>
              </a:solidFill>
              <a:cs typeface="Arial" pitchFamily="34" charset="0"/>
            </a:endParaRPr>
          </a:p>
        </p:txBody>
      </p:sp>
      <p:sp>
        <p:nvSpPr>
          <p:cNvPr id="72" name="TextBox 71">
            <a:extLst>
              <a:ext uri="{FF2B5EF4-FFF2-40B4-BE49-F238E27FC236}">
                <a16:creationId xmlns="" xmlns:a16="http://schemas.microsoft.com/office/drawing/2014/main" id="{31571EF2-6CC4-4A91-AB06-18ED808363D1}"/>
              </a:ext>
            </a:extLst>
          </p:cNvPr>
          <p:cNvSpPr txBox="1"/>
          <p:nvPr/>
        </p:nvSpPr>
        <p:spPr>
          <a:xfrm>
            <a:off x="8977844" y="4498728"/>
            <a:ext cx="2087790" cy="400110"/>
          </a:xfrm>
          <a:prstGeom prst="rect">
            <a:avLst/>
          </a:prstGeom>
          <a:noFill/>
        </p:spPr>
        <p:txBody>
          <a:bodyPr wrap="square" rtlCol="0">
            <a:spAutoFit/>
          </a:bodyPr>
          <a:lstStyle/>
          <a:p>
            <a:pPr algn="ctr"/>
            <a:r>
              <a:rPr lang="en-US" altLang="ko-KR" sz="2000" b="1" dirty="0" smtClean="0">
                <a:solidFill>
                  <a:srgbClr val="FFC000"/>
                </a:solidFill>
                <a:cs typeface="Arial" pitchFamily="34" charset="0"/>
              </a:rPr>
              <a:t>Excretion</a:t>
            </a:r>
            <a:endParaRPr lang="ko-KR" altLang="en-US" sz="2000" b="1" dirty="0">
              <a:solidFill>
                <a:srgbClr val="FFC000"/>
              </a:solidFill>
              <a:cs typeface="Arial" pitchFamily="34" charset="0"/>
            </a:endParaRPr>
          </a:p>
        </p:txBody>
      </p:sp>
      <p:sp>
        <p:nvSpPr>
          <p:cNvPr id="73" name="Rectangle 72"/>
          <p:cNvSpPr/>
          <p:nvPr/>
        </p:nvSpPr>
        <p:spPr>
          <a:xfrm>
            <a:off x="1062336" y="2531521"/>
            <a:ext cx="2702842" cy="461665"/>
          </a:xfrm>
          <a:prstGeom prst="rect">
            <a:avLst/>
          </a:prstGeom>
        </p:spPr>
        <p:txBody>
          <a:bodyPr wrap="square">
            <a:spAutoFit/>
          </a:bodyPr>
          <a:lstStyle/>
          <a:p>
            <a:pPr algn="ctr"/>
            <a:r>
              <a:rPr lang="en-US" altLang="ko-KR" sz="2400" b="1" dirty="0" smtClean="0">
                <a:solidFill>
                  <a:srgbClr val="00B050"/>
                </a:solidFill>
                <a:cs typeface="Arial" pitchFamily="34" charset="0"/>
              </a:rPr>
              <a:t>Absorption</a:t>
            </a:r>
            <a:r>
              <a:rPr lang="en-US" altLang="ko-KR" dirty="0" smtClean="0">
                <a:solidFill>
                  <a:srgbClr val="00B050"/>
                </a:solidFill>
                <a:cs typeface="Arial" pitchFamily="34" charset="0"/>
              </a:rPr>
              <a:t> </a:t>
            </a:r>
            <a:endParaRPr lang="en-US" altLang="ko-KR" dirty="0">
              <a:solidFill>
                <a:srgbClr val="00B050"/>
              </a:solidFill>
              <a:cs typeface="Arial" pitchFamily="34" charset="0"/>
            </a:endParaRPr>
          </a:p>
        </p:txBody>
      </p:sp>
      <p:grpSp>
        <p:nvGrpSpPr>
          <p:cNvPr id="76" name="Group 75">
            <a:extLst>
              <a:ext uri="{FF2B5EF4-FFF2-40B4-BE49-F238E27FC236}">
                <a16:creationId xmlns="" xmlns:a16="http://schemas.microsoft.com/office/drawing/2014/main" id="{85030F3C-3F14-4280-AA6C-19204206B3E0}"/>
              </a:ext>
            </a:extLst>
          </p:cNvPr>
          <p:cNvGrpSpPr/>
          <p:nvPr/>
        </p:nvGrpSpPr>
        <p:grpSpPr>
          <a:xfrm rot="16200000">
            <a:off x="9680930" y="3023908"/>
            <a:ext cx="3367305" cy="896108"/>
            <a:chOff x="3960971" y="2767117"/>
            <a:chExt cx="4267200" cy="1321489"/>
          </a:xfrm>
        </p:grpSpPr>
        <p:sp>
          <p:nvSpPr>
            <p:cNvPr id="77" name="Freeform: Shape 67">
              <a:extLst>
                <a:ext uri="{FF2B5EF4-FFF2-40B4-BE49-F238E27FC236}">
                  <a16:creationId xmlns=""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78" name="Freeform: Shape 68">
              <a:extLst>
                <a:ext uri="{FF2B5EF4-FFF2-40B4-BE49-F238E27FC236}">
                  <a16:creationId xmlns=""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79" name="Freeform: Shape 69">
              <a:extLst>
                <a:ext uri="{FF2B5EF4-FFF2-40B4-BE49-F238E27FC236}">
                  <a16:creationId xmlns=""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80" name="Freeform: Shape 70">
              <a:extLst>
                <a:ext uri="{FF2B5EF4-FFF2-40B4-BE49-F238E27FC236}">
                  <a16:creationId xmlns=""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sp>
        <p:nvSpPr>
          <p:cNvPr id="81" name="Text Placeholder 1">
            <a:extLst>
              <a:ext uri="{FF2B5EF4-FFF2-40B4-BE49-F238E27FC236}">
                <a16:creationId xmlns="" xmlns:a16="http://schemas.microsoft.com/office/drawing/2014/main" id="{D9B85F3A-0D98-4AE5-8CED-AA4A4CF82188}"/>
              </a:ext>
            </a:extLst>
          </p:cNvPr>
          <p:cNvSpPr txBox="1">
            <a:spLocks/>
          </p:cNvSpPr>
          <p:nvPr/>
        </p:nvSpPr>
        <p:spPr>
          <a:xfrm>
            <a:off x="323529" y="110909"/>
            <a:ext cx="11573197" cy="72424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4000" dirty="0" smtClean="0">
                <a:solidFill>
                  <a:srgbClr val="0070C0"/>
                </a:solidFill>
              </a:rPr>
              <a:t>What is Pharmacokinetics?</a:t>
            </a:r>
            <a:endParaRPr lang="en-US" sz="4000" b="1" dirty="0">
              <a:solidFill>
                <a:srgbClr val="0070C0"/>
              </a:solidFill>
            </a:endParaRPr>
          </a:p>
        </p:txBody>
      </p:sp>
      <p:cxnSp>
        <p:nvCxnSpPr>
          <p:cNvPr id="82" name="Straight Connector 81">
            <a:extLst>
              <a:ext uri="{FF2B5EF4-FFF2-40B4-BE49-F238E27FC236}">
                <a16:creationId xmlns="" xmlns:a16="http://schemas.microsoft.com/office/drawing/2014/main" id="{093B9DA0-D59C-4979-B937-BB01E02E6CD3}"/>
              </a:ext>
            </a:extLst>
          </p:cNvPr>
          <p:cNvCxnSpPr>
            <a:cxnSpLocks/>
          </p:cNvCxnSpPr>
          <p:nvPr/>
        </p:nvCxnSpPr>
        <p:spPr>
          <a:xfrm>
            <a:off x="2413757" y="1089147"/>
            <a:ext cx="6676652" cy="13677"/>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3" name="Flowchart: Terminator 82"/>
          <p:cNvSpPr/>
          <p:nvPr/>
        </p:nvSpPr>
        <p:spPr>
          <a:xfrm>
            <a:off x="2205903" y="3514859"/>
            <a:ext cx="286173" cy="104478"/>
          </a:xfrm>
          <a:prstGeom prst="flowChartTermina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N"/>
          </a:p>
        </p:txBody>
      </p:sp>
      <p:sp>
        <p:nvSpPr>
          <p:cNvPr id="85" name="Flowchart: Terminator 84"/>
          <p:cNvSpPr/>
          <p:nvPr/>
        </p:nvSpPr>
        <p:spPr>
          <a:xfrm rot="19835694">
            <a:off x="2358303" y="3641230"/>
            <a:ext cx="309992" cy="130507"/>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a:p>
        </p:txBody>
      </p:sp>
      <p:cxnSp>
        <p:nvCxnSpPr>
          <p:cNvPr id="86" name="Straight Connector 85"/>
          <p:cNvCxnSpPr>
            <a:stCxn id="85" idx="0"/>
            <a:endCxn id="85" idx="2"/>
          </p:cNvCxnSpPr>
          <p:nvPr/>
        </p:nvCxnSpPr>
        <p:spPr>
          <a:xfrm>
            <a:off x="2481261" y="3649637"/>
            <a:ext cx="64076" cy="113693"/>
          </a:xfrm>
          <a:prstGeom prst="line">
            <a:avLst/>
          </a:prstGeom>
        </p:spPr>
        <p:style>
          <a:lnRef idx="1">
            <a:schemeClr val="accent1"/>
          </a:lnRef>
          <a:fillRef idx="0">
            <a:schemeClr val="accent1"/>
          </a:fillRef>
          <a:effectRef idx="0">
            <a:schemeClr val="accent1"/>
          </a:effectRef>
          <a:fontRef idx="minor">
            <a:schemeClr val="tx1"/>
          </a:fontRef>
        </p:style>
      </p:cxnSp>
      <p:sp>
        <p:nvSpPr>
          <p:cNvPr id="87" name="Flowchart: Connector 86"/>
          <p:cNvSpPr/>
          <p:nvPr/>
        </p:nvSpPr>
        <p:spPr>
          <a:xfrm>
            <a:off x="2091392" y="3673372"/>
            <a:ext cx="275358" cy="269224"/>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cxnSp>
        <p:nvCxnSpPr>
          <p:cNvPr id="89" name="Straight Connector 88"/>
          <p:cNvCxnSpPr>
            <a:stCxn id="87" idx="1"/>
            <a:endCxn id="87" idx="5"/>
          </p:cNvCxnSpPr>
          <p:nvPr/>
        </p:nvCxnSpPr>
        <p:spPr>
          <a:xfrm>
            <a:off x="2131717" y="3712799"/>
            <a:ext cx="194708" cy="190370"/>
          </a:xfrm>
          <a:prstGeom prst="line">
            <a:avLst/>
          </a:prstGeom>
        </p:spPr>
        <p:style>
          <a:lnRef idx="1">
            <a:schemeClr val="accent3"/>
          </a:lnRef>
          <a:fillRef idx="0">
            <a:schemeClr val="accent3"/>
          </a:fillRef>
          <a:effectRef idx="0">
            <a:schemeClr val="accent3"/>
          </a:effectRef>
          <a:fontRef idx="minor">
            <a:schemeClr val="tx1"/>
          </a:fontRef>
        </p:style>
      </p:cxnSp>
      <p:cxnSp>
        <p:nvCxnSpPr>
          <p:cNvPr id="93" name="Straight Connector 92"/>
          <p:cNvCxnSpPr>
            <a:endCxn id="73" idx="0"/>
          </p:cNvCxnSpPr>
          <p:nvPr/>
        </p:nvCxnSpPr>
        <p:spPr>
          <a:xfrm>
            <a:off x="2413757" y="1093601"/>
            <a:ext cx="0" cy="1437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090409" y="1063756"/>
            <a:ext cx="0" cy="460244"/>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7712044" y="1401800"/>
            <a:ext cx="2702842" cy="461665"/>
          </a:xfrm>
          <a:prstGeom prst="rect">
            <a:avLst/>
          </a:prstGeom>
        </p:spPr>
        <p:txBody>
          <a:bodyPr wrap="square">
            <a:spAutoFit/>
          </a:bodyPr>
          <a:lstStyle/>
          <a:p>
            <a:pPr algn="ctr"/>
            <a:r>
              <a:rPr lang="en-US" altLang="ko-KR" sz="2400" b="1" dirty="0" smtClean="0">
                <a:solidFill>
                  <a:srgbClr val="00B050"/>
                </a:solidFill>
                <a:cs typeface="Arial" pitchFamily="34" charset="0"/>
              </a:rPr>
              <a:t>Drug Disposition</a:t>
            </a:r>
            <a:r>
              <a:rPr lang="en-US" altLang="ko-KR" dirty="0" smtClean="0">
                <a:solidFill>
                  <a:srgbClr val="00B050"/>
                </a:solidFill>
                <a:cs typeface="Arial" pitchFamily="34" charset="0"/>
              </a:rPr>
              <a:t> </a:t>
            </a:r>
            <a:endParaRPr lang="en-US" altLang="ko-KR" dirty="0">
              <a:solidFill>
                <a:srgbClr val="00B050"/>
              </a:solidFill>
              <a:cs typeface="Arial" pitchFamily="34" charset="0"/>
            </a:endParaRPr>
          </a:p>
        </p:txBody>
      </p:sp>
      <p:cxnSp>
        <p:nvCxnSpPr>
          <p:cNvPr id="99" name="Straight Connector 98">
            <a:extLst>
              <a:ext uri="{FF2B5EF4-FFF2-40B4-BE49-F238E27FC236}">
                <a16:creationId xmlns="" xmlns:a16="http://schemas.microsoft.com/office/drawing/2014/main" id="{093B9DA0-D59C-4979-B937-BB01E02E6CD3}"/>
              </a:ext>
            </a:extLst>
          </p:cNvPr>
          <p:cNvCxnSpPr>
            <a:cxnSpLocks/>
            <a:endCxn id="98" idx="2"/>
          </p:cNvCxnSpPr>
          <p:nvPr/>
        </p:nvCxnSpPr>
        <p:spPr>
          <a:xfrm flipV="1">
            <a:off x="3890238" y="1863465"/>
            <a:ext cx="5173227" cy="4164"/>
          </a:xfrm>
          <a:prstGeom prst="line">
            <a:avLst/>
          </a:prstGeom>
          <a:ln>
            <a:headEnd type="oval"/>
            <a:tailEnd type="oval"/>
          </a:ln>
        </p:spPr>
        <p:style>
          <a:lnRef idx="2">
            <a:schemeClr val="accent6"/>
          </a:lnRef>
          <a:fillRef idx="0">
            <a:schemeClr val="accent6"/>
          </a:fillRef>
          <a:effectRef idx="1">
            <a:schemeClr val="accent6"/>
          </a:effectRef>
          <a:fontRef idx="minor">
            <a:schemeClr val="tx1"/>
          </a:fontRef>
        </p:style>
      </p:cxnSp>
      <p:cxnSp>
        <p:nvCxnSpPr>
          <p:cNvPr id="106" name="Straight Connector 105"/>
          <p:cNvCxnSpPr>
            <a:endCxn id="61" idx="0"/>
          </p:cNvCxnSpPr>
          <p:nvPr/>
        </p:nvCxnSpPr>
        <p:spPr>
          <a:xfrm>
            <a:off x="3884496" y="1863465"/>
            <a:ext cx="5742" cy="2005813"/>
          </a:xfrm>
          <a:prstGeom prst="line">
            <a:avLst/>
          </a:prstGeom>
        </p:spPr>
        <p:style>
          <a:lnRef idx="2">
            <a:schemeClr val="accent6"/>
          </a:lnRef>
          <a:fillRef idx="0">
            <a:schemeClr val="accent6"/>
          </a:fillRef>
          <a:effectRef idx="1">
            <a:schemeClr val="accent6"/>
          </a:effectRef>
          <a:fontRef idx="minor">
            <a:schemeClr val="tx1"/>
          </a:fontRef>
        </p:style>
      </p:cxnSp>
      <p:cxnSp>
        <p:nvCxnSpPr>
          <p:cNvPr id="108" name="Straight Connector 107"/>
          <p:cNvCxnSpPr>
            <a:stCxn id="60" idx="4"/>
          </p:cNvCxnSpPr>
          <p:nvPr/>
        </p:nvCxnSpPr>
        <p:spPr>
          <a:xfrm>
            <a:off x="9921599" y="2945988"/>
            <a:ext cx="9187" cy="964569"/>
          </a:xfrm>
          <a:prstGeom prst="line">
            <a:avLst/>
          </a:prstGeom>
        </p:spPr>
        <p:style>
          <a:lnRef idx="1">
            <a:schemeClr val="accent4"/>
          </a:lnRef>
          <a:fillRef idx="0">
            <a:schemeClr val="accent4"/>
          </a:fillRef>
          <a:effectRef idx="0">
            <a:schemeClr val="accent4"/>
          </a:effectRef>
          <a:fontRef idx="minor">
            <a:schemeClr val="tx1"/>
          </a:fontRef>
        </p:style>
      </p:cxnSp>
      <p:sp>
        <p:nvSpPr>
          <p:cNvPr id="111" name="TextBox 110">
            <a:extLst>
              <a:ext uri="{FF2B5EF4-FFF2-40B4-BE49-F238E27FC236}">
                <a16:creationId xmlns="" xmlns:a16="http://schemas.microsoft.com/office/drawing/2014/main" id="{B7D88F9D-CB73-474B-89D7-AD94E11DE3D0}"/>
              </a:ext>
            </a:extLst>
          </p:cNvPr>
          <p:cNvSpPr txBox="1"/>
          <p:nvPr/>
        </p:nvSpPr>
        <p:spPr>
          <a:xfrm>
            <a:off x="5347648" y="4595467"/>
            <a:ext cx="3131273" cy="461665"/>
          </a:xfrm>
          <a:prstGeom prst="rect">
            <a:avLst/>
          </a:prstGeom>
          <a:noFill/>
        </p:spPr>
        <p:txBody>
          <a:bodyPr wrap="square" rtlCol="0">
            <a:spAutoFit/>
          </a:bodyPr>
          <a:lstStyle/>
          <a:p>
            <a:pPr algn="ctr"/>
            <a:r>
              <a:rPr lang="en-IN" altLang="ko-KR" sz="2400" b="1" dirty="0" smtClean="0">
                <a:solidFill>
                  <a:schemeClr val="bg1">
                    <a:lumMod val="65000"/>
                  </a:schemeClr>
                </a:solidFill>
                <a:cs typeface="Arial" pitchFamily="34" charset="0"/>
              </a:rPr>
              <a:t>Metabolism</a:t>
            </a:r>
            <a:endParaRPr lang="ko-KR" altLang="en-US" sz="2400" b="1" dirty="0">
              <a:solidFill>
                <a:schemeClr val="bg1">
                  <a:lumMod val="65000"/>
                </a:schemeClr>
              </a:solidFill>
              <a:cs typeface="Arial" pitchFamily="34" charset="0"/>
            </a:endParaRPr>
          </a:p>
        </p:txBody>
      </p:sp>
      <p:cxnSp>
        <p:nvCxnSpPr>
          <p:cNvPr id="112" name="Straight Connector 111"/>
          <p:cNvCxnSpPr/>
          <p:nvPr/>
        </p:nvCxnSpPr>
        <p:spPr>
          <a:xfrm>
            <a:off x="6945776" y="2521319"/>
            <a:ext cx="2653609" cy="8479"/>
          </a:xfrm>
          <a:prstGeom prst="line">
            <a:avLst/>
          </a:prstGeom>
        </p:spPr>
        <p:style>
          <a:lnRef idx="3">
            <a:schemeClr val="accent2"/>
          </a:lnRef>
          <a:fillRef idx="0">
            <a:schemeClr val="accent2"/>
          </a:fillRef>
          <a:effectRef idx="2">
            <a:schemeClr val="accent2"/>
          </a:effectRef>
          <a:fontRef idx="minor">
            <a:schemeClr val="tx1"/>
          </a:fontRef>
        </p:style>
      </p:cxnSp>
      <p:cxnSp>
        <p:nvCxnSpPr>
          <p:cNvPr id="117" name="Straight Connector 116"/>
          <p:cNvCxnSpPr/>
          <p:nvPr/>
        </p:nvCxnSpPr>
        <p:spPr>
          <a:xfrm flipH="1">
            <a:off x="6945776" y="2529798"/>
            <a:ext cx="20707" cy="962572"/>
          </a:xfrm>
          <a:prstGeom prst="line">
            <a:avLst/>
          </a:prstGeom>
        </p:spPr>
        <p:style>
          <a:lnRef idx="1">
            <a:schemeClr val="accent3"/>
          </a:lnRef>
          <a:fillRef idx="0">
            <a:schemeClr val="accent3"/>
          </a:fillRef>
          <a:effectRef idx="0">
            <a:schemeClr val="accent3"/>
          </a:effectRef>
          <a:fontRef idx="minor">
            <a:schemeClr val="tx1"/>
          </a:fontRef>
        </p:style>
      </p:cxnSp>
      <p:sp>
        <p:nvSpPr>
          <p:cNvPr id="130" name="Rectangle 129"/>
          <p:cNvSpPr/>
          <p:nvPr/>
        </p:nvSpPr>
        <p:spPr>
          <a:xfrm>
            <a:off x="7014500" y="2707467"/>
            <a:ext cx="2702842" cy="461665"/>
          </a:xfrm>
          <a:prstGeom prst="rect">
            <a:avLst/>
          </a:prstGeom>
        </p:spPr>
        <p:txBody>
          <a:bodyPr wrap="square">
            <a:spAutoFit/>
          </a:bodyPr>
          <a:lstStyle/>
          <a:p>
            <a:pPr algn="ctr"/>
            <a:r>
              <a:rPr lang="en-US" altLang="ko-KR" sz="2400" b="1" dirty="0" smtClean="0">
                <a:solidFill>
                  <a:schemeClr val="accent2"/>
                </a:solidFill>
                <a:cs typeface="Arial" pitchFamily="34" charset="0"/>
              </a:rPr>
              <a:t>Elimination</a:t>
            </a:r>
            <a:endParaRPr lang="en-US" altLang="ko-KR" dirty="0">
              <a:solidFill>
                <a:schemeClr val="accent2"/>
              </a:solidFill>
              <a:cs typeface="Arial" pitchFamily="34" charset="0"/>
            </a:endParaRPr>
          </a:p>
        </p:txBody>
      </p:sp>
      <p:cxnSp>
        <p:nvCxnSpPr>
          <p:cNvPr id="134" name="Straight Connector 133"/>
          <p:cNvCxnSpPr/>
          <p:nvPr/>
        </p:nvCxnSpPr>
        <p:spPr>
          <a:xfrm>
            <a:off x="9060674" y="1863465"/>
            <a:ext cx="0" cy="4602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27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US" b="1" dirty="0" smtClean="0"/>
              <a:t>INTRODUCTION </a:t>
            </a:r>
            <a:endParaRPr lang="en-US" b="1" dirty="0"/>
          </a:p>
        </p:txBody>
      </p:sp>
      <p:sp>
        <p:nvSpPr>
          <p:cNvPr id="3" name="Content Placeholder 2"/>
          <p:cNvSpPr>
            <a:spLocks noGrp="1"/>
          </p:cNvSpPr>
          <p:nvPr>
            <p:ph idx="1"/>
          </p:nvPr>
        </p:nvSpPr>
        <p:spPr>
          <a:xfrm>
            <a:off x="1752600" y="762000"/>
            <a:ext cx="8686800" cy="5791200"/>
          </a:xfrm>
        </p:spPr>
        <p:txBody>
          <a:bodyPr>
            <a:normAutofit/>
          </a:bodyPr>
          <a:lstStyle/>
          <a:p>
            <a:pPr algn="just">
              <a:buNone/>
            </a:pPr>
            <a:r>
              <a:rPr lang="en-GB" b="1" dirty="0" smtClean="0">
                <a:latin typeface="Times New Roman" pitchFamily="18" charset="0"/>
                <a:cs typeface="Times New Roman" pitchFamily="18" charset="0"/>
              </a:rPr>
              <a:t>Biopharmaceutics</a:t>
            </a:r>
            <a:r>
              <a:rPr lang="en-GB" dirty="0" smtClean="0">
                <a:latin typeface="Times New Roman" pitchFamily="18" charset="0"/>
                <a:cs typeface="Times New Roman" pitchFamily="18" charset="0"/>
              </a:rPr>
              <a:t> is defined as the study of factors influencing the rate and amount of drug that reaches the systemic circulation </a:t>
            </a:r>
          </a:p>
          <a:p>
            <a:pPr algn="just">
              <a:buNone/>
            </a:pPr>
            <a:r>
              <a:rPr lang="en-GB" b="1" dirty="0" smtClean="0">
                <a:latin typeface="Times New Roman" pitchFamily="18" charset="0"/>
                <a:cs typeface="Times New Roman" pitchFamily="18" charset="0"/>
              </a:rPr>
              <a:t>Bioavailability</a:t>
            </a:r>
            <a:r>
              <a:rPr lang="en-GB" dirty="0" smtClean="0">
                <a:latin typeface="Times New Roman" pitchFamily="18" charset="0"/>
                <a:cs typeface="Times New Roman" pitchFamily="18" charset="0"/>
              </a:rPr>
              <a:t> is defined as the rate and extent (amount) of drug absorption.  Any alteration in the drug’s bioavailability is reflected in its pharmacological effects</a:t>
            </a:r>
          </a:p>
          <a:p>
            <a:pPr algn="just">
              <a:buNone/>
            </a:pPr>
            <a:r>
              <a:rPr lang="en-GB" dirty="0" smtClean="0">
                <a:latin typeface="Times New Roman" pitchFamily="18" charset="0"/>
                <a:cs typeface="Times New Roman" pitchFamily="18" charset="0"/>
              </a:rPr>
              <a:t>The movement of drug between one compartment and the other (generally blood and the extravascular tissues) is referred to as </a:t>
            </a:r>
            <a:r>
              <a:rPr lang="en-GB" b="1" dirty="0" smtClean="0">
                <a:latin typeface="Times New Roman" pitchFamily="18" charset="0"/>
                <a:cs typeface="Times New Roman" pitchFamily="18" charset="0"/>
              </a:rPr>
              <a:t>drug distribution</a:t>
            </a:r>
            <a:r>
              <a:rPr lang="en-GB"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686800" cy="6400800"/>
          </a:xfrm>
        </p:spPr>
        <p:txBody>
          <a:bodyPr>
            <a:normAutofit fontScale="92500" lnSpcReduction="10000"/>
          </a:bodyPr>
          <a:lstStyle/>
          <a:p>
            <a:pPr algn="just">
              <a:buNone/>
            </a:pPr>
            <a:r>
              <a:rPr lang="en-GB" b="1" dirty="0" smtClean="0">
                <a:latin typeface="Times New Roman" pitchFamily="18" charset="0"/>
                <a:cs typeface="Times New Roman" pitchFamily="18" charset="0"/>
              </a:rPr>
              <a:t>Elimination</a:t>
            </a:r>
            <a:r>
              <a:rPr lang="en-GB" dirty="0" smtClean="0">
                <a:latin typeface="Times New Roman" pitchFamily="18" charset="0"/>
                <a:cs typeface="Times New Roman" pitchFamily="18" charset="0"/>
              </a:rPr>
              <a:t> is defined as the process that tends to remove the drug from the body and terminate its action.  Elimination occurs by two processes—</a:t>
            </a:r>
            <a:r>
              <a:rPr lang="en-GB" b="1" dirty="0" smtClean="0">
                <a:latin typeface="Times New Roman" pitchFamily="18" charset="0"/>
                <a:cs typeface="Times New Roman" pitchFamily="18" charset="0"/>
              </a:rPr>
              <a:t>biotransformation</a:t>
            </a:r>
            <a:r>
              <a:rPr lang="en-GB" dirty="0" smtClean="0">
                <a:latin typeface="Times New Roman" pitchFamily="18" charset="0"/>
                <a:cs typeface="Times New Roman" pitchFamily="18" charset="0"/>
              </a:rPr>
              <a:t> (metabolism), which usually inactivates the drug, and </a:t>
            </a:r>
            <a:r>
              <a:rPr lang="en-GB" b="1" dirty="0" smtClean="0">
                <a:latin typeface="Times New Roman" pitchFamily="18" charset="0"/>
                <a:cs typeface="Times New Roman" pitchFamily="18" charset="0"/>
              </a:rPr>
              <a:t>excretion</a:t>
            </a:r>
            <a:r>
              <a:rPr lang="en-GB" dirty="0" smtClean="0">
                <a:latin typeface="Times New Roman" pitchFamily="18" charset="0"/>
                <a:cs typeface="Times New Roman" pitchFamily="18" charset="0"/>
              </a:rPr>
              <a:t> which is responsible for the exit of drug/metabolites from the body.</a:t>
            </a:r>
          </a:p>
          <a:p>
            <a:pPr algn="just">
              <a:buNone/>
            </a:pPr>
            <a:r>
              <a:rPr lang="en-GB" b="1" dirty="0" smtClean="0">
                <a:latin typeface="Times New Roman" pitchFamily="18" charset="0"/>
                <a:cs typeface="Times New Roman" pitchFamily="18" charset="0"/>
              </a:rPr>
              <a:t>Pharmacokinetics</a:t>
            </a:r>
            <a:r>
              <a:rPr lang="en-GB" dirty="0" smtClean="0">
                <a:latin typeface="Times New Roman" pitchFamily="18" charset="0"/>
                <a:cs typeface="Times New Roman" pitchFamily="18" charset="0"/>
              </a:rPr>
              <a:t> is defined as the study of time course of drug ADME and their relationship with its therapeutic and toxic effects of the drug</a:t>
            </a:r>
          </a:p>
          <a:p>
            <a:pPr algn="just">
              <a:buNone/>
            </a:pPr>
            <a:r>
              <a:rPr lang="en-GB" dirty="0" smtClean="0">
                <a:latin typeface="Times New Roman" pitchFamily="18" charset="0"/>
                <a:cs typeface="Times New Roman" pitchFamily="18" charset="0"/>
              </a:rPr>
              <a:t>The use of pharmacokinetic principles in optimising the drug dosage to suit individual patient needs and achieving maximum therapeutic utility is called as </a:t>
            </a:r>
            <a:r>
              <a:rPr lang="en-GB" b="1" dirty="0" smtClean="0">
                <a:latin typeface="Times New Roman" pitchFamily="18" charset="0"/>
                <a:cs typeface="Times New Roman" pitchFamily="18" charset="0"/>
              </a:rPr>
              <a:t>clinical pharmacokinetics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p:cNvPicPr>
            <a:picLocks noChangeAspect="1" noChangeArrowheads="1"/>
          </p:cNvPicPr>
          <p:nvPr/>
        </p:nvPicPr>
        <p:blipFill>
          <a:blip r:embed="rId2" cstate="print"/>
          <a:srcRect/>
          <a:stretch>
            <a:fillRect/>
          </a:stretch>
        </p:blipFill>
        <p:spPr bwMode="auto">
          <a:xfrm>
            <a:off x="1752600" y="0"/>
            <a:ext cx="8077200" cy="6705600"/>
          </a:xfrm>
          <a:prstGeom prst="rect">
            <a:avLst/>
          </a:prstGeom>
          <a:noFill/>
          <a:ln w="9525">
            <a:noFill/>
            <a:miter lim="800000"/>
            <a:headEnd/>
            <a:tailEnd/>
          </a:ln>
        </p:spPr>
      </p:pic>
      <p:sp>
        <p:nvSpPr>
          <p:cNvPr id="5" name="TextBox 4"/>
          <p:cNvSpPr txBox="1"/>
          <p:nvPr/>
        </p:nvSpPr>
        <p:spPr>
          <a:xfrm rot="16200000">
            <a:off x="7248098" y="2886504"/>
            <a:ext cx="5657337" cy="646331"/>
          </a:xfrm>
          <a:prstGeom prst="rect">
            <a:avLst/>
          </a:prstGeom>
          <a:noFill/>
        </p:spPr>
        <p:txBody>
          <a:bodyPr wrap="square" rtlCol="0">
            <a:spAutoFit/>
          </a:bodyPr>
          <a:lstStyle/>
          <a:p>
            <a:pPr algn="ctr"/>
            <a:r>
              <a:rPr lang="en-GB" dirty="0"/>
              <a:t>Schematic representation of the processes involved in drug therapeutics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2286000"/>
            <a:ext cx="10972800" cy="1143000"/>
          </a:xfrm>
        </p:spPr>
        <p:txBody>
          <a:bodyPr>
            <a:noAutofit/>
          </a:bodyPr>
          <a:lstStyle/>
          <a:p>
            <a:r>
              <a:rPr lang="en-IN" sz="8000" b="1" dirty="0" smtClean="0">
                <a:solidFill>
                  <a:srgbClr val="FF0000"/>
                </a:solidFill>
              </a:rPr>
              <a:t>ABSORPTION</a:t>
            </a:r>
            <a:endParaRPr lang="en-IN" sz="80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4244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85800"/>
          </a:xfrm>
        </p:spPr>
        <p:txBody>
          <a:bodyPr>
            <a:noAutofit/>
          </a:bodyPr>
          <a:lstStyle/>
          <a:p>
            <a:r>
              <a:rPr lang="en-US" sz="3200" b="1" dirty="0">
                <a:solidFill>
                  <a:srgbClr val="00B050"/>
                </a:solidFill>
              </a:rPr>
              <a:t>MEMBRANE PHYSIOLOGY</a:t>
            </a:r>
            <a:endParaRPr lang="en-US" sz="3200" b="1" dirty="0">
              <a:solidFill>
                <a:srgbClr val="00B050"/>
              </a:solidFill>
            </a:endParaRPr>
          </a:p>
        </p:txBody>
      </p:sp>
      <p:sp>
        <p:nvSpPr>
          <p:cNvPr id="3" name="Content Placeholder 2"/>
          <p:cNvSpPr>
            <a:spLocks noGrp="1"/>
          </p:cNvSpPr>
          <p:nvPr>
            <p:ph idx="1"/>
          </p:nvPr>
        </p:nvSpPr>
        <p:spPr>
          <a:xfrm>
            <a:off x="1524000" y="609600"/>
            <a:ext cx="9144000" cy="2895600"/>
          </a:xfrm>
        </p:spPr>
        <p:txBody>
          <a:bodyPr>
            <a:normAutofit lnSpcReduction="10000"/>
          </a:bodyPr>
          <a:lstStyle/>
          <a:p>
            <a:pPr algn="just">
              <a:buNone/>
            </a:pPr>
            <a:r>
              <a:rPr lang="en-GB" dirty="0" smtClean="0">
                <a:latin typeface="Times New Roman" pitchFamily="18" charset="0"/>
                <a:cs typeface="Times New Roman" pitchFamily="18" charset="0"/>
              </a:rPr>
              <a:t>For a drug to be absorbed and distributed into organs and tissues and eliminated from the body, it must pass through one or more biological membranes/barriers at various locations.  Such a movement of drug across the membrane is called as </a:t>
            </a:r>
            <a:r>
              <a:rPr lang="en-GB" b="1" dirty="0" smtClean="0">
                <a:latin typeface="Times New Roman" pitchFamily="18" charset="0"/>
                <a:cs typeface="Times New Roman" pitchFamily="18" charset="0"/>
              </a:rPr>
              <a:t>drug transport</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pic>
        <p:nvPicPr>
          <p:cNvPr id="2050" name="Picture 2" descr="Figure 2"/>
          <p:cNvPicPr>
            <a:picLocks noChangeAspect="1" noChangeArrowheads="1"/>
          </p:cNvPicPr>
          <p:nvPr/>
        </p:nvPicPr>
        <p:blipFill>
          <a:blip r:embed="rId2" cstate="print"/>
          <a:srcRect/>
          <a:stretch>
            <a:fillRect/>
          </a:stretch>
        </p:blipFill>
        <p:spPr bwMode="auto">
          <a:xfrm>
            <a:off x="1752600" y="3581400"/>
            <a:ext cx="8610600" cy="2458830"/>
          </a:xfrm>
          <a:prstGeom prst="rect">
            <a:avLst/>
          </a:prstGeom>
          <a:noFill/>
          <a:ln w="9525">
            <a:noFill/>
            <a:miter lim="800000"/>
            <a:headEnd/>
            <a:tailEnd/>
          </a:ln>
        </p:spPr>
      </p:pic>
      <p:sp>
        <p:nvSpPr>
          <p:cNvPr id="5" name="TextBox 4"/>
          <p:cNvSpPr txBox="1"/>
          <p:nvPr/>
        </p:nvSpPr>
        <p:spPr>
          <a:xfrm>
            <a:off x="2951769" y="6243936"/>
            <a:ext cx="5929059" cy="461665"/>
          </a:xfrm>
          <a:prstGeom prst="rect">
            <a:avLst/>
          </a:prstGeom>
          <a:noFill/>
        </p:spPr>
        <p:txBody>
          <a:bodyPr wrap="none" rtlCol="0">
            <a:spAutoFit/>
          </a:bodyPr>
          <a:lstStyle/>
          <a:p>
            <a:r>
              <a:rPr lang="en-GB" sz="2400" b="1" dirty="0">
                <a:latin typeface="Times New Roman" pitchFamily="18" charset="0"/>
                <a:cs typeface="Times New Roman" pitchFamily="18" charset="0"/>
              </a:rPr>
              <a:t>Basic structure of functional cell membrane</a:t>
            </a:r>
            <a:endParaRPr lang="en-US" sz="2400" b="1"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a:bodyPr>
          <a:lstStyle/>
          <a:p>
            <a:pPr algn="just">
              <a:buNone/>
            </a:pPr>
            <a:r>
              <a:rPr lang="en-GB" dirty="0" smtClean="0">
                <a:latin typeface="Times New Roman" pitchFamily="18" charset="0"/>
                <a:cs typeface="Times New Roman" pitchFamily="18" charset="0"/>
              </a:rPr>
              <a:t>The cellular membrane consists of a double layer of </a:t>
            </a:r>
            <a:r>
              <a:rPr lang="en-GB" dirty="0" err="1" smtClean="0">
                <a:latin typeface="Times New Roman" pitchFamily="18" charset="0"/>
                <a:cs typeface="Times New Roman" pitchFamily="18" charset="0"/>
              </a:rPr>
              <a:t>amphiphilic</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phospholipid</a:t>
            </a:r>
            <a:r>
              <a:rPr lang="en-GB" dirty="0" smtClean="0">
                <a:latin typeface="Times New Roman" pitchFamily="18" charset="0"/>
                <a:cs typeface="Times New Roman" pitchFamily="18" charset="0"/>
              </a:rPr>
              <a:t> molecules, their hydrocarbon chains are oriented inwards to form the hydrophobic or lipophilic phase and their polar heads oriented to form inner hydrophilic boundaries of the cellular membrane that face the surrounding aqueous environment.</a:t>
            </a:r>
          </a:p>
          <a:p>
            <a:pPr algn="just">
              <a:buNone/>
            </a:pPr>
            <a:r>
              <a:rPr lang="en-GB" dirty="0" smtClean="0">
                <a:latin typeface="Times New Roman" pitchFamily="18" charset="0"/>
                <a:cs typeface="Times New Roman" pitchFamily="18" charset="0"/>
              </a:rPr>
              <a:t>Bimolecular layer of lipids is contained between two parallel monomolecular layers of proteins.  </a:t>
            </a:r>
          </a:p>
          <a:p>
            <a:pPr algn="just">
              <a:buNone/>
            </a:pPr>
            <a:r>
              <a:rPr lang="en-GB" dirty="0" smtClean="0">
                <a:latin typeface="Times New Roman" pitchFamily="18" charset="0"/>
                <a:cs typeface="Times New Roman" pitchFamily="18" charset="0"/>
              </a:rPr>
              <a:t>The hydrophobic core of the membrane is responsible for the relative impermeability of polar molecules. </a:t>
            </a:r>
          </a:p>
          <a:p>
            <a:pPr algn="just">
              <a:buNone/>
            </a:pPr>
            <a:r>
              <a:rPr lang="en-GB" dirty="0" smtClean="0">
                <a:latin typeface="Times New Roman" pitchFamily="18" charset="0"/>
                <a:cs typeface="Times New Roman" pitchFamily="18" charset="0"/>
              </a:rPr>
              <a:t>Aqueous filled pores or perforations of 4 to 10 Å in diameter are also present in which, the inorganic ions and small organic water-soluble molecules like urea can pass.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1642</Words>
  <Application>Microsoft Office PowerPoint</Application>
  <PresentationFormat>Widescreen</PresentationFormat>
  <Paragraphs>156</Paragraphs>
  <Slides>26</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맑은 고딕</vt:lpstr>
      <vt:lpstr>Arial</vt:lpstr>
      <vt:lpstr>Calibri</vt:lpstr>
      <vt:lpstr>Times New Roman</vt:lpstr>
      <vt:lpstr>Office Theme</vt:lpstr>
      <vt:lpstr>Equation</vt:lpstr>
      <vt:lpstr>PowerPoint Presentation</vt:lpstr>
      <vt:lpstr>PowerPoint Presentation</vt:lpstr>
      <vt:lpstr>PowerPoint Presentation</vt:lpstr>
      <vt:lpstr>INTRODUCTION </vt:lpstr>
      <vt:lpstr>PowerPoint Presentation</vt:lpstr>
      <vt:lpstr>PowerPoint Presentation</vt:lpstr>
      <vt:lpstr>ABSORPTION</vt:lpstr>
      <vt:lpstr>MEMBRANE PHYSIOLOGY</vt:lpstr>
      <vt:lpstr>PowerPoint Presentation</vt:lpstr>
      <vt:lpstr>Dose response curve</vt:lpstr>
      <vt:lpstr>Mechanisms of Drug Absorption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BIOPHARMACEUTICS</dc:title>
  <dc:creator>ACCER</dc:creator>
  <cp:lastModifiedBy>PIYUSHKUMAR SADHU</cp:lastModifiedBy>
  <cp:revision>47</cp:revision>
  <dcterms:created xsi:type="dcterms:W3CDTF">2006-08-16T00:00:00Z</dcterms:created>
  <dcterms:modified xsi:type="dcterms:W3CDTF">2020-10-23T09:31:49Z</dcterms:modified>
</cp:coreProperties>
</file>