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1"/>
  </p:notesMasterIdLst>
  <p:handoutMasterIdLst>
    <p:handoutMasterId r:id="rId192"/>
  </p:handoutMasterIdLst>
  <p:sldIdLst>
    <p:sldId id="531" r:id="rId2"/>
    <p:sldId id="308" r:id="rId3"/>
    <p:sldId id="390" r:id="rId4"/>
    <p:sldId id="307" r:id="rId5"/>
    <p:sldId id="302" r:id="rId6"/>
    <p:sldId id="303" r:id="rId7"/>
    <p:sldId id="304" r:id="rId8"/>
    <p:sldId id="305" r:id="rId9"/>
    <p:sldId id="306" r:id="rId10"/>
    <p:sldId id="257" r:id="rId11"/>
    <p:sldId id="392" r:id="rId12"/>
    <p:sldId id="265" r:id="rId13"/>
    <p:sldId id="258" r:id="rId14"/>
    <p:sldId id="259" r:id="rId15"/>
    <p:sldId id="260" r:id="rId16"/>
    <p:sldId id="354" r:id="rId17"/>
    <p:sldId id="355" r:id="rId18"/>
    <p:sldId id="261" r:id="rId19"/>
    <p:sldId id="312" r:id="rId20"/>
    <p:sldId id="353" r:id="rId21"/>
    <p:sldId id="313" r:id="rId22"/>
    <p:sldId id="314" r:id="rId23"/>
    <p:sldId id="316" r:id="rId24"/>
    <p:sldId id="447" r:id="rId25"/>
    <p:sldId id="262" r:id="rId26"/>
    <p:sldId id="276" r:id="rId27"/>
    <p:sldId id="277" r:id="rId28"/>
    <p:sldId id="283" r:id="rId29"/>
    <p:sldId id="278" r:id="rId30"/>
    <p:sldId id="279" r:id="rId31"/>
    <p:sldId id="280" r:id="rId32"/>
    <p:sldId id="281" r:id="rId33"/>
    <p:sldId id="282" r:id="rId34"/>
    <p:sldId id="284" r:id="rId35"/>
    <p:sldId id="286" r:id="rId36"/>
    <p:sldId id="441" r:id="rId37"/>
    <p:sldId id="287" r:id="rId38"/>
    <p:sldId id="292" r:id="rId39"/>
    <p:sldId id="288" r:id="rId40"/>
    <p:sldId id="293" r:id="rId41"/>
    <p:sldId id="289" r:id="rId42"/>
    <p:sldId id="290" r:id="rId43"/>
    <p:sldId id="291" r:id="rId44"/>
    <p:sldId id="315" r:id="rId45"/>
    <p:sldId id="442" r:id="rId46"/>
    <p:sldId id="317" r:id="rId47"/>
    <p:sldId id="443" r:id="rId48"/>
    <p:sldId id="446" r:id="rId49"/>
    <p:sldId id="444" r:id="rId50"/>
    <p:sldId id="445" r:id="rId51"/>
    <p:sldId id="318" r:id="rId52"/>
    <p:sldId id="448" r:id="rId53"/>
    <p:sldId id="319" r:id="rId54"/>
    <p:sldId id="326" r:id="rId55"/>
    <p:sldId id="357" r:id="rId56"/>
    <p:sldId id="449" r:id="rId57"/>
    <p:sldId id="450" r:id="rId58"/>
    <p:sldId id="358" r:id="rId59"/>
    <p:sldId id="363" r:id="rId60"/>
    <p:sldId id="359" r:id="rId61"/>
    <p:sldId id="360" r:id="rId62"/>
    <p:sldId id="361" r:id="rId63"/>
    <p:sldId id="362" r:id="rId64"/>
    <p:sldId id="451" r:id="rId65"/>
    <p:sldId id="454" r:id="rId66"/>
    <p:sldId id="452" r:id="rId67"/>
    <p:sldId id="453" r:id="rId68"/>
    <p:sldId id="394" r:id="rId69"/>
    <p:sldId id="321" r:id="rId70"/>
    <p:sldId id="364" r:id="rId71"/>
    <p:sldId id="365" r:id="rId72"/>
    <p:sldId id="328" r:id="rId73"/>
    <p:sldId id="329" r:id="rId74"/>
    <p:sldId id="356" r:id="rId75"/>
    <p:sldId id="337" r:id="rId76"/>
    <p:sldId id="367" r:id="rId77"/>
    <p:sldId id="455" r:id="rId78"/>
    <p:sldId id="457" r:id="rId79"/>
    <p:sldId id="322" r:id="rId80"/>
    <p:sldId id="330" r:id="rId81"/>
    <p:sldId id="331" r:id="rId82"/>
    <p:sldId id="323" r:id="rId83"/>
    <p:sldId id="324" r:id="rId84"/>
    <p:sldId id="458" r:id="rId85"/>
    <p:sldId id="368" r:id="rId86"/>
    <p:sldId id="421" r:id="rId87"/>
    <p:sldId id="459" r:id="rId88"/>
    <p:sldId id="460" r:id="rId89"/>
    <p:sldId id="423" r:id="rId90"/>
    <p:sldId id="424" r:id="rId91"/>
    <p:sldId id="425" r:id="rId92"/>
    <p:sldId id="426" r:id="rId93"/>
    <p:sldId id="461" r:id="rId94"/>
    <p:sldId id="464" r:id="rId95"/>
    <p:sldId id="462" r:id="rId96"/>
    <p:sldId id="429" r:id="rId97"/>
    <p:sldId id="463" r:id="rId98"/>
    <p:sldId id="430" r:id="rId99"/>
    <p:sldId id="465" r:id="rId100"/>
    <p:sldId id="431" r:id="rId101"/>
    <p:sldId id="466" r:id="rId102"/>
    <p:sldId id="432" r:id="rId103"/>
    <p:sldId id="467" r:id="rId104"/>
    <p:sldId id="325" r:id="rId105"/>
    <p:sldId id="401" r:id="rId106"/>
    <p:sldId id="468" r:id="rId107"/>
    <p:sldId id="529" r:id="rId108"/>
    <p:sldId id="402" r:id="rId109"/>
    <p:sldId id="403" r:id="rId110"/>
    <p:sldId id="404" r:id="rId111"/>
    <p:sldId id="476" r:id="rId112"/>
    <p:sldId id="405" r:id="rId113"/>
    <p:sldId id="492" r:id="rId114"/>
    <p:sldId id="469" r:id="rId115"/>
    <p:sldId id="470" r:id="rId116"/>
    <p:sldId id="489" r:id="rId117"/>
    <p:sldId id="490" r:id="rId118"/>
    <p:sldId id="491" r:id="rId119"/>
    <p:sldId id="493" r:id="rId120"/>
    <p:sldId id="494" r:id="rId121"/>
    <p:sldId id="495" r:id="rId122"/>
    <p:sldId id="496" r:id="rId123"/>
    <p:sldId id="497" r:id="rId124"/>
    <p:sldId id="499" r:id="rId125"/>
    <p:sldId id="498" r:id="rId126"/>
    <p:sldId id="471" r:id="rId127"/>
    <p:sldId id="472" r:id="rId128"/>
    <p:sldId id="412" r:id="rId129"/>
    <p:sldId id="500" r:id="rId130"/>
    <p:sldId id="501" r:id="rId131"/>
    <p:sldId id="502" r:id="rId132"/>
    <p:sldId id="475" r:id="rId133"/>
    <p:sldId id="478" r:id="rId134"/>
    <p:sldId id="480" r:id="rId135"/>
    <p:sldId id="473" r:id="rId136"/>
    <p:sldId id="479" r:id="rId137"/>
    <p:sldId id="481" r:id="rId138"/>
    <p:sldId id="482" r:id="rId139"/>
    <p:sldId id="503" r:id="rId140"/>
    <p:sldId id="504" r:id="rId141"/>
    <p:sldId id="505" r:id="rId142"/>
    <p:sldId id="483" r:id="rId143"/>
    <p:sldId id="434" r:id="rId144"/>
    <p:sldId id="507" r:id="rId145"/>
    <p:sldId id="508" r:id="rId146"/>
    <p:sldId id="484" r:id="rId147"/>
    <p:sldId id="509" r:id="rId148"/>
    <p:sldId id="510" r:id="rId149"/>
    <p:sldId id="511" r:id="rId150"/>
    <p:sldId id="512" r:id="rId151"/>
    <p:sldId id="513" r:id="rId152"/>
    <p:sldId id="514" r:id="rId153"/>
    <p:sldId id="515" r:id="rId154"/>
    <p:sldId id="435" r:id="rId155"/>
    <p:sldId id="436" r:id="rId156"/>
    <p:sldId id="485" r:id="rId157"/>
    <p:sldId id="437" r:id="rId158"/>
    <p:sldId id="438" r:id="rId159"/>
    <p:sldId id="516" r:id="rId160"/>
    <p:sldId id="506" r:id="rId161"/>
    <p:sldId id="517" r:id="rId162"/>
    <p:sldId id="519" r:id="rId163"/>
    <p:sldId id="518" r:id="rId164"/>
    <p:sldId id="520" r:id="rId165"/>
    <p:sldId id="521" r:id="rId166"/>
    <p:sldId id="522" r:id="rId167"/>
    <p:sldId id="523" r:id="rId168"/>
    <p:sldId id="524" r:id="rId169"/>
    <p:sldId id="406" r:id="rId170"/>
    <p:sldId id="486" r:id="rId171"/>
    <p:sldId id="407" r:id="rId172"/>
    <p:sldId id="487" r:id="rId173"/>
    <p:sldId id="408" r:id="rId174"/>
    <p:sldId id="525" r:id="rId175"/>
    <p:sldId id="409" r:id="rId176"/>
    <p:sldId id="410" r:id="rId177"/>
    <p:sldId id="411" r:id="rId178"/>
    <p:sldId id="420" r:id="rId179"/>
    <p:sldId id="488" r:id="rId180"/>
    <p:sldId id="413" r:id="rId181"/>
    <p:sldId id="526" r:id="rId182"/>
    <p:sldId id="414" r:id="rId183"/>
    <p:sldId id="415" r:id="rId184"/>
    <p:sldId id="527" r:id="rId185"/>
    <p:sldId id="416" r:id="rId186"/>
    <p:sldId id="417" r:id="rId187"/>
    <p:sldId id="528" r:id="rId188"/>
    <p:sldId id="418" r:id="rId189"/>
    <p:sldId id="270" r:id="rId1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33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54" autoAdjust="0"/>
  </p:normalViewPr>
  <p:slideViewPr>
    <p:cSldViewPr>
      <p:cViewPr varScale="1">
        <p:scale>
          <a:sx n="72" d="100"/>
          <a:sy n="72" d="100"/>
        </p:scale>
        <p:origin x="1413" y="62"/>
      </p:cViewPr>
      <p:guideLst>
        <p:guide orient="horz" pos="2160"/>
        <p:guide pos="2880"/>
      </p:guideLst>
    </p:cSldViewPr>
  </p:slideViewPr>
  <p:outlineViewPr>
    <p:cViewPr>
      <p:scale>
        <a:sx n="33" d="100"/>
        <a:sy n="33" d="100"/>
      </p:scale>
      <p:origin x="0" y="3174"/>
    </p:cViewPr>
  </p:outlineViewPr>
  <p:notesTextViewPr>
    <p:cViewPr>
      <p:scale>
        <a:sx n="100" d="100"/>
        <a:sy n="100" d="100"/>
      </p:scale>
      <p:origin x="0" y="0"/>
    </p:cViewPr>
  </p:notesTextViewPr>
  <p:sorterViewPr>
    <p:cViewPr>
      <p:scale>
        <a:sx n="100" d="100"/>
        <a:sy n="100" d="100"/>
      </p:scale>
      <p:origin x="0" y="12582"/>
    </p:cViewPr>
  </p:sorterViewPr>
  <p:notesViewPr>
    <p:cSldViewPr>
      <p:cViewPr varScale="1">
        <p:scale>
          <a:sx n="74" d="100"/>
          <a:sy n="74" d="100"/>
        </p:scale>
        <p:origin x="-31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9765DD-0B44-492D-8AF4-E1B3AAEBC9B9}" type="datetimeFigureOut">
              <a:rPr lang="en-US" smtClean="0"/>
              <a:t>8/26/2021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DC9791-2137-4A19-A1A9-B827796EF9A1}" type="slidenum">
              <a:rPr lang="en-US" smtClean="0"/>
              <a:t>‹#›</a:t>
            </a:fld>
            <a:endParaRPr lang="en-US"/>
          </a:p>
        </p:txBody>
      </p:sp>
    </p:spTree>
    <p:extLst>
      <p:ext uri="{BB962C8B-B14F-4D97-AF65-F5344CB8AC3E}">
        <p14:creationId xmlns:p14="http://schemas.microsoft.com/office/powerpoint/2010/main" val="3350894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476ED-479D-4477-B283-F20F33D3D97A}" type="datetimeFigureOut">
              <a:rPr lang="en-US" smtClean="0"/>
              <a:pPr/>
              <a:t>8/26/2021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87474-0CB8-48B5-BA29-DE4DAC3088AA}" type="slidenum">
              <a:rPr lang="en-US" smtClean="0"/>
              <a:pPr/>
              <a:t>‹#›</a:t>
            </a:fld>
            <a:endParaRPr lang="en-US"/>
          </a:p>
        </p:txBody>
      </p:sp>
    </p:spTree>
    <p:extLst>
      <p:ext uri="{BB962C8B-B14F-4D97-AF65-F5344CB8AC3E}">
        <p14:creationId xmlns:p14="http://schemas.microsoft.com/office/powerpoint/2010/main" val="106311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87474-0CB8-48B5-BA29-DE4DAC3088AA}" type="slidenum">
              <a:rPr lang="en-US" smtClean="0"/>
              <a:pPr/>
              <a:t>13</a:t>
            </a:fld>
            <a:endParaRPr lang="en-US"/>
          </a:p>
        </p:txBody>
      </p:sp>
    </p:spTree>
    <p:extLst>
      <p:ext uri="{BB962C8B-B14F-4D97-AF65-F5344CB8AC3E}">
        <p14:creationId xmlns:p14="http://schemas.microsoft.com/office/powerpoint/2010/main" val="401569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87474-0CB8-48B5-BA29-DE4DAC3088AA}" type="slidenum">
              <a:rPr lang="en-US" smtClean="0"/>
              <a:pPr/>
              <a:t>23</a:t>
            </a:fld>
            <a:endParaRPr lang="en-US"/>
          </a:p>
        </p:txBody>
      </p:sp>
    </p:spTree>
    <p:extLst>
      <p:ext uri="{BB962C8B-B14F-4D97-AF65-F5344CB8AC3E}">
        <p14:creationId xmlns:p14="http://schemas.microsoft.com/office/powerpoint/2010/main" val="63460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87474-0CB8-48B5-BA29-DE4DAC3088AA}" type="slidenum">
              <a:rPr lang="en-US" smtClean="0"/>
              <a:pPr/>
              <a:t>26</a:t>
            </a:fld>
            <a:endParaRPr lang="en-US"/>
          </a:p>
        </p:txBody>
      </p:sp>
    </p:spTree>
    <p:extLst>
      <p:ext uri="{BB962C8B-B14F-4D97-AF65-F5344CB8AC3E}">
        <p14:creationId xmlns:p14="http://schemas.microsoft.com/office/powerpoint/2010/main" val="177188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187474-0CB8-48B5-BA29-DE4DAC3088AA}" type="slidenum">
              <a:rPr lang="en-US" smtClean="0"/>
              <a:pPr/>
              <a:t>101</a:t>
            </a:fld>
            <a:endParaRPr lang="en-US"/>
          </a:p>
        </p:txBody>
      </p:sp>
    </p:spTree>
    <p:extLst>
      <p:ext uri="{BB962C8B-B14F-4D97-AF65-F5344CB8AC3E}">
        <p14:creationId xmlns:p14="http://schemas.microsoft.com/office/powerpoint/2010/main" val="128307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b="1" cap="all" spc="130" baseline="0"/>
            </a:lvl1pPr>
          </a:lstStyle>
          <a:p>
            <a:r>
              <a:rPr kumimoji="0"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fld id="{C749025E-86E4-46D7-A372-A46FA7BBEE8B}" type="datetime1">
              <a:rPr lang="en-US" smtClean="0"/>
              <a:pPr/>
              <a:t>8/26/2021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a:t>Department of Pharmacy, SV</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A16737A-46FE-4F32-AD5F-8254476D7F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7F90F904-31A1-4736-88E0-5242BB9CBA60}" type="datetime1">
              <a:rPr lang="en-US" smtClean="0"/>
              <a:pPr/>
              <a:t>8/26/2021</a:t>
            </a:fld>
            <a:endParaRPr lang="en-US"/>
          </a:p>
        </p:txBody>
      </p:sp>
      <p:sp>
        <p:nvSpPr>
          <p:cNvPr id="5" name="Footer Placeholder 4"/>
          <p:cNvSpPr>
            <a:spLocks noGrp="1"/>
          </p:cNvSpPr>
          <p:nvPr>
            <p:ph type="ftr" sz="quarter" idx="11"/>
          </p:nvPr>
        </p:nvSpPr>
        <p:spPr/>
        <p:txBody>
          <a:bodyPr/>
          <a:lstStyle/>
          <a:p>
            <a:r>
              <a:rPr lang="en-US"/>
              <a:t>Department of Pharmacy, SV</a:t>
            </a:r>
          </a:p>
        </p:txBody>
      </p:sp>
      <p:sp>
        <p:nvSpPr>
          <p:cNvPr id="6" name="Slide Number Placeholder 5"/>
          <p:cNvSpPr>
            <a:spLocks noGrp="1"/>
          </p:cNvSpPr>
          <p:nvPr>
            <p:ph type="sldNum" sz="quarter" idx="12"/>
          </p:nvPr>
        </p:nvSpPr>
        <p:spPr/>
        <p:txBody>
          <a:bodyPr/>
          <a:lstStyle/>
          <a:p>
            <a:fld id="{9A16737A-46FE-4F32-AD5F-8254476D7F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fld id="{A4D55309-1AF2-4387-8791-E334DE90F319}" type="datetime1">
              <a:rPr lang="en-US" smtClean="0"/>
              <a:pPr/>
              <a:t>8/26/2021</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a:t>Department of Pharmacy, SV</a:t>
            </a: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A16737A-46FE-4F32-AD5F-8254476D7F4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spc="130" baseline="0">
                <a:solidFill>
                  <a:srgbClr val="7030A0"/>
                </a:solidFill>
              </a:defRPr>
            </a:lvl1pPr>
          </a:lstStyle>
          <a:p>
            <a:r>
              <a:rPr kumimoji="0" lang="en-US" dirty="0"/>
              <a:t>Click to edit Master title style</a:t>
            </a:r>
          </a:p>
        </p:txBody>
      </p:sp>
      <p:sp>
        <p:nvSpPr>
          <p:cNvPr id="5" name="Footer Placeholder 4"/>
          <p:cNvSpPr>
            <a:spLocks noGrp="1"/>
          </p:cNvSpPr>
          <p:nvPr>
            <p:ph type="ftr" sz="quarter" idx="11"/>
          </p:nvPr>
        </p:nvSpPr>
        <p:spPr>
          <a:xfrm>
            <a:off x="5943600" y="0"/>
            <a:ext cx="3124200" cy="365125"/>
          </a:xfrm>
        </p:spPr>
        <p:txBody>
          <a:bodyPr/>
          <a:lstStyle>
            <a:lvl1pPr algn="ctr">
              <a:defRPr b="1"/>
            </a:lvl1pPr>
          </a:lstStyle>
          <a:p>
            <a:r>
              <a:rPr lang="en-US" dirty="0"/>
              <a:t>Department of Pharmacy, SV</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A16737A-46FE-4F32-AD5F-8254476D7F46}" type="slidenum">
              <a:rPr lang="en-US" smtClean="0"/>
              <a:pPr/>
              <a:t>‹#›</a:t>
            </a:fld>
            <a:endParaRPr lang="en-US"/>
          </a:p>
        </p:txBody>
      </p:sp>
      <p:sp>
        <p:nvSpPr>
          <p:cNvPr id="8" name="Content Placeholder 7"/>
          <p:cNvSpPr>
            <a:spLocks noGrp="1"/>
          </p:cNvSpPr>
          <p:nvPr>
            <p:ph sz="quarter" idx="1"/>
          </p:nvPr>
        </p:nvSpPr>
        <p:spPr>
          <a:xfrm>
            <a:off x="304800" y="1600200"/>
            <a:ext cx="8610600" cy="4800600"/>
          </a:xfrm>
        </p:spPr>
        <p:txBody>
          <a:bodyPr/>
          <a:lstStyle>
            <a:lvl1pPr algn="just">
              <a:lnSpc>
                <a:spcPct val="130000"/>
              </a:lnSpc>
              <a:spcBef>
                <a:spcPts val="0"/>
              </a:spcBef>
              <a:spcAft>
                <a:spcPts val="600"/>
              </a:spcAft>
              <a:defRPr spc="130" baseline="0"/>
            </a:lvl1pPr>
            <a:lvl2pPr algn="just">
              <a:lnSpc>
                <a:spcPct val="130000"/>
              </a:lnSpc>
              <a:spcBef>
                <a:spcPts val="0"/>
              </a:spcBef>
              <a:spcAft>
                <a:spcPts val="600"/>
              </a:spcAft>
              <a:defRPr spc="130" baseline="0"/>
            </a:lvl2pPr>
            <a:lvl3pPr algn="just">
              <a:lnSpc>
                <a:spcPct val="130000"/>
              </a:lnSpc>
              <a:spcBef>
                <a:spcPts val="0"/>
              </a:spcBef>
              <a:spcAft>
                <a:spcPts val="600"/>
              </a:spcAft>
              <a:defRPr spc="130" baseline="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DDEB3185-45F7-4EFC-9742-06E9AA3D87B1}" type="datetime1">
              <a:rPr lang="en-US" smtClean="0"/>
              <a:pPr/>
              <a:t>8/26/2021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A16737A-46FE-4F32-AD5F-8254476D7F46}" type="slidenum">
              <a:rPr lang="en-US" smtClean="0"/>
              <a:pPr/>
              <a:t>‹#›</a:t>
            </a:fld>
            <a:endParaRPr lang="en-US"/>
          </a:p>
        </p:txBody>
      </p:sp>
      <p:sp>
        <p:nvSpPr>
          <p:cNvPr id="14" name="Footer Placeholder 13"/>
          <p:cNvSpPr>
            <a:spLocks noGrp="1"/>
          </p:cNvSpPr>
          <p:nvPr>
            <p:ph type="ftr" sz="quarter" idx="12"/>
          </p:nvPr>
        </p:nvSpPr>
        <p:spPr/>
        <p:txBody>
          <a:bodyPr/>
          <a:lstStyle/>
          <a:p>
            <a:r>
              <a:rPr lang="en-US"/>
              <a:t>Department of Pharmacy, SV</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701901E6-59C2-49D3-9E24-9B19901B180A}" type="datetime1">
              <a:rPr lang="en-US" smtClean="0"/>
              <a:pPr/>
              <a:t>8/26/2021</a:t>
            </a:fld>
            <a:endParaRPr lang="en-US"/>
          </a:p>
        </p:txBody>
      </p:sp>
      <p:sp>
        <p:nvSpPr>
          <p:cNvPr id="10" name="Slide Number Placeholder 9"/>
          <p:cNvSpPr>
            <a:spLocks noGrp="1"/>
          </p:cNvSpPr>
          <p:nvPr>
            <p:ph type="sldNum" sz="quarter" idx="16"/>
          </p:nvPr>
        </p:nvSpPr>
        <p:spPr/>
        <p:txBody>
          <a:bodyPr rtlCol="0"/>
          <a:lstStyle/>
          <a:p>
            <a:fld id="{9A16737A-46FE-4F32-AD5F-8254476D7F46}"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a:t>Department of Pharmacy, SV</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ABDC9AAF-1335-456D-B3C3-D75B0CC6525E}" type="datetime1">
              <a:rPr lang="en-US" smtClean="0"/>
              <a:pPr/>
              <a:t>8/26/2021</a:t>
            </a:fld>
            <a:endParaRPr lang="en-US"/>
          </a:p>
        </p:txBody>
      </p:sp>
      <p:sp>
        <p:nvSpPr>
          <p:cNvPr id="12" name="Slide Number Placeholder 11"/>
          <p:cNvSpPr>
            <a:spLocks noGrp="1"/>
          </p:cNvSpPr>
          <p:nvPr>
            <p:ph type="sldNum" sz="quarter" idx="16"/>
          </p:nvPr>
        </p:nvSpPr>
        <p:spPr/>
        <p:txBody>
          <a:bodyPr rtlCol="0"/>
          <a:lstStyle/>
          <a:p>
            <a:fld id="{9A16737A-46FE-4F32-AD5F-8254476D7F46}"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a:t>Department of Pharmacy, SV</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1303E85D-9F4A-4761-B247-3DA1901DBB64}" type="datetime1">
              <a:rPr lang="en-US" smtClean="0"/>
              <a:pPr/>
              <a:t>8/26/2021</a:t>
            </a:fld>
            <a:endParaRPr lang="en-US"/>
          </a:p>
        </p:txBody>
      </p:sp>
      <p:sp>
        <p:nvSpPr>
          <p:cNvPr id="4" name="Footer Placeholder 3"/>
          <p:cNvSpPr>
            <a:spLocks noGrp="1"/>
          </p:cNvSpPr>
          <p:nvPr>
            <p:ph type="ftr" sz="quarter" idx="11"/>
          </p:nvPr>
        </p:nvSpPr>
        <p:spPr/>
        <p:txBody>
          <a:bodyPr/>
          <a:lstStyle/>
          <a:p>
            <a:r>
              <a:rPr lang="en-US"/>
              <a:t>Department of Pharmacy, SV</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A16737A-46FE-4F32-AD5F-8254476D7F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fld id="{D01579E7-BF33-4FCB-920F-5A002E1D13F6}" type="datetime1">
              <a:rPr lang="en-US" smtClean="0"/>
              <a:pPr/>
              <a:t>8/26/2021</a:t>
            </a:fld>
            <a:endParaRPr lang="en-US"/>
          </a:p>
        </p:txBody>
      </p:sp>
      <p:sp>
        <p:nvSpPr>
          <p:cNvPr id="3" name="Footer Placeholder 2"/>
          <p:cNvSpPr>
            <a:spLocks noGrp="1"/>
          </p:cNvSpPr>
          <p:nvPr>
            <p:ph type="ftr" sz="quarter" idx="11"/>
          </p:nvPr>
        </p:nvSpPr>
        <p:spPr/>
        <p:txBody>
          <a:bodyPr/>
          <a:lstStyle/>
          <a:p>
            <a:r>
              <a:rPr lang="en-US"/>
              <a:t>Department of Pharmacy, SV</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A16737A-46FE-4F32-AD5F-8254476D7F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ECA211AB-EF6B-415F-A557-F720092A0175}" type="datetime1">
              <a:rPr lang="en-US" smtClean="0"/>
              <a:pPr/>
              <a:t>8/26/2021</a:t>
            </a:fld>
            <a:endParaRPr lang="en-US"/>
          </a:p>
        </p:txBody>
      </p:sp>
      <p:sp>
        <p:nvSpPr>
          <p:cNvPr id="6" name="Footer Placeholder 5"/>
          <p:cNvSpPr>
            <a:spLocks noGrp="1"/>
          </p:cNvSpPr>
          <p:nvPr>
            <p:ph type="ftr" sz="quarter" idx="11"/>
          </p:nvPr>
        </p:nvSpPr>
        <p:spPr/>
        <p:txBody>
          <a:bodyPr/>
          <a:lstStyle/>
          <a:p>
            <a:r>
              <a:rPr lang="en-US"/>
              <a:t>Department of Pharmacy, SV</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A16737A-46FE-4F32-AD5F-8254476D7F4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fld id="{21552383-D53F-4718-A8FB-63AF34AB0015}" type="datetime1">
              <a:rPr lang="en-US" smtClean="0"/>
              <a:pPr/>
              <a:t>8/26/2021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A16737A-46FE-4F32-AD5F-8254476D7F4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a:t>Department of Pharmacy, SV</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600200"/>
            <a:ext cx="8458200" cy="47244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Footer Placeholder 2"/>
          <p:cNvSpPr>
            <a:spLocks noGrp="1"/>
          </p:cNvSpPr>
          <p:nvPr>
            <p:ph type="ftr" sz="quarter" idx="3"/>
          </p:nvPr>
        </p:nvSpPr>
        <p:spPr>
          <a:xfrm>
            <a:off x="609600" y="6553200"/>
            <a:ext cx="8153400" cy="365125"/>
          </a:xfrm>
          <a:prstGeom prst="rect">
            <a:avLst/>
          </a:prstGeom>
        </p:spPr>
        <p:txBody>
          <a:bodyPr vert="horz" anchor="ctr"/>
          <a:lstStyle>
            <a:lvl1pPr algn="ctr" eaLnBrk="1" latinLnBrk="0" hangingPunct="1">
              <a:defRPr kumimoji="0" sz="1400" b="1">
                <a:solidFill>
                  <a:schemeClr val="tx2"/>
                </a:solidFill>
              </a:defRPr>
            </a:lvl1pPr>
          </a:lstStyle>
          <a:p>
            <a:r>
              <a:rPr lang="en-US"/>
              <a:t>Department of Pharmacy, SV</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A16737A-46FE-4F32-AD5F-8254476D7F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400" kern="1200" spc="13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spc="130" baseline="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spc="130" baseline="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spc="130" baseline="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spc="130" baseline="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6600" dirty="0"/>
              <a:t>Plant Tissue Culture</a:t>
            </a:r>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266700" y="2895600"/>
            <a:ext cx="8610600" cy="2667000"/>
          </a:xfrm>
        </p:spPr>
        <p:txBody>
          <a:bodyPr>
            <a:normAutofit fontScale="25000" lnSpcReduction="20000"/>
          </a:bodyPr>
          <a:lstStyle/>
          <a:p>
            <a:r>
              <a:rPr lang="en-IN" dirty="0"/>
              <a:t>            </a:t>
            </a:r>
          </a:p>
          <a:p>
            <a:pPr marL="0" indent="0">
              <a:buNone/>
            </a:pPr>
            <a:r>
              <a:rPr lang="en-IN" sz="9600" dirty="0"/>
              <a:t>                </a:t>
            </a:r>
            <a:r>
              <a:rPr lang="en-IN" sz="12800" dirty="0"/>
              <a:t>4th </a:t>
            </a:r>
            <a:r>
              <a:rPr lang="en-IN" sz="12800" dirty="0" err="1"/>
              <a:t>sem</a:t>
            </a:r>
            <a:r>
              <a:rPr lang="en-IN" sz="12800" dirty="0"/>
              <a:t> </a:t>
            </a:r>
            <a:r>
              <a:rPr lang="en-IN" sz="12800" dirty="0" err="1"/>
              <a:t>B.pharm</a:t>
            </a:r>
            <a:r>
              <a:rPr lang="en-IN" sz="12800" dirty="0"/>
              <a:t>(Pharmacognosy)</a:t>
            </a:r>
          </a:p>
          <a:p>
            <a:endParaRPr lang="en-IN" sz="3600" dirty="0"/>
          </a:p>
          <a:p>
            <a:endParaRPr lang="en-IN" sz="3600" dirty="0"/>
          </a:p>
          <a:p>
            <a:r>
              <a:rPr lang="en-IN" dirty="0"/>
              <a:t>                                                                                                     </a:t>
            </a:r>
            <a:r>
              <a:rPr lang="en-IN" sz="8000" dirty="0" err="1"/>
              <a:t>Prepaired</a:t>
            </a:r>
            <a:r>
              <a:rPr lang="en-IN" sz="8000" dirty="0"/>
              <a:t> By </a:t>
            </a:r>
          </a:p>
          <a:p>
            <a:r>
              <a:rPr lang="en-IN" sz="8000" b="1" dirty="0"/>
              <a:t>                                                Sunil </a:t>
            </a:r>
            <a:r>
              <a:rPr lang="en-IN" sz="8000" b="1" dirty="0" err="1"/>
              <a:t>Baile</a:t>
            </a:r>
            <a:endParaRPr lang="en-IN" sz="8000" b="1" dirty="0"/>
          </a:p>
          <a:p>
            <a:r>
              <a:rPr lang="en-IN" sz="8000" dirty="0"/>
              <a:t>                                                  (Assistant Professor)</a:t>
            </a:r>
            <a:r>
              <a:rPr lang="en-IN" dirty="0"/>
              <a:t>)</a:t>
            </a:r>
          </a:p>
        </p:txBody>
      </p:sp>
    </p:spTree>
    <p:extLst>
      <p:ext uri="{BB962C8B-B14F-4D97-AF65-F5344CB8AC3E}">
        <p14:creationId xmlns:p14="http://schemas.microsoft.com/office/powerpoint/2010/main" val="128815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quarter" idx="1"/>
          </p:nvPr>
        </p:nvSpPr>
        <p:spPr/>
        <p:txBody>
          <a:bodyPr>
            <a:normAutofit fontScale="92500" lnSpcReduction="10000"/>
          </a:bodyPr>
          <a:lstStyle/>
          <a:p>
            <a:pPr>
              <a:spcAft>
                <a:spcPts val="1200"/>
              </a:spcAft>
            </a:pPr>
            <a:r>
              <a:rPr lang="en-US" b="1" dirty="0"/>
              <a:t>Plant tissue culture</a:t>
            </a:r>
            <a:r>
              <a:rPr lang="en-US" dirty="0"/>
              <a:t> is a practice used to propagate plants under sterile conditions, often to produce clones of a plant. </a:t>
            </a:r>
          </a:p>
          <a:p>
            <a:pPr>
              <a:spcAft>
                <a:spcPts val="1200"/>
              </a:spcAft>
            </a:pPr>
            <a:r>
              <a:rPr lang="en-US" dirty="0"/>
              <a:t>It relies on maintaining plant cells in aseptic conditions on a suitable nutrient medium.</a:t>
            </a:r>
          </a:p>
          <a:p>
            <a:pPr>
              <a:spcAft>
                <a:spcPts val="1200"/>
              </a:spcAft>
            </a:pPr>
            <a:r>
              <a:rPr lang="en-US" dirty="0"/>
              <a:t>The culture can be sustained as a mass of undifferentiated cells for an extended period of time, or regenerated into whole plants. </a:t>
            </a:r>
          </a:p>
          <a:p>
            <a:pPr>
              <a:buNone/>
            </a:pPr>
            <a:endParaRPr lang="en-US" dirty="0"/>
          </a:p>
        </p:txBody>
      </p:sp>
      <p:sp>
        <p:nvSpPr>
          <p:cNvPr id="4" name="TextBox 3"/>
          <p:cNvSpPr txBox="1"/>
          <p:nvPr/>
        </p:nvSpPr>
        <p:spPr>
          <a:xfrm>
            <a:off x="685800" y="6334780"/>
            <a:ext cx="8077200" cy="523220"/>
          </a:xfrm>
          <a:prstGeom prst="rect">
            <a:avLst/>
          </a:prstGeom>
          <a:noFill/>
        </p:spPr>
        <p:txBody>
          <a:bodyPr wrap="square" rtlCol="0">
            <a:spAutoFit/>
          </a:bodyPr>
          <a:lstStyle/>
          <a:p>
            <a:r>
              <a:rPr lang="en-US" sz="1400" u="sng" dirty="0"/>
              <a:t>http://en.wikipedia.org/wiki/Plant_tissue_culture</a:t>
            </a:r>
          </a:p>
          <a:p>
            <a:r>
              <a:rPr lang="en-US" sz="1400" u="sng" dirty="0"/>
              <a:t>http://www.liv.ac.uk/~sd21/tisscult/introduction.htm</a:t>
            </a:r>
            <a:endParaRPr lang="en-US" sz="1400" dirty="0"/>
          </a:p>
        </p:txBody>
      </p:sp>
      <p:sp>
        <p:nvSpPr>
          <p:cNvPr id="5" name="Footer Placeholder 4"/>
          <p:cNvSpPr>
            <a:spLocks noGrp="1"/>
          </p:cNvSpPr>
          <p:nvPr>
            <p:ph type="ftr" sz="quarter" idx="11"/>
          </p:nvPr>
        </p:nvSpPr>
        <p:spPr/>
        <p:txBody>
          <a:bodyPr/>
          <a:lstStyle/>
          <a:p>
            <a:r>
              <a:rPr lang="en-US"/>
              <a:t>Department of Pharmacy, SV</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a:buNone/>
            </a:pPr>
            <a:r>
              <a:rPr lang="en-US" b="1" dirty="0">
                <a:solidFill>
                  <a:srgbClr val="7030A0"/>
                </a:solidFill>
              </a:rPr>
              <a:t>Cell viability test: </a:t>
            </a:r>
          </a:p>
          <a:p>
            <a:r>
              <a:rPr lang="en-US" dirty="0"/>
              <a:t>The objective of cell suspension culture is to achieve rapid growth rates and uniform cells with all cells being viable. </a:t>
            </a:r>
          </a:p>
          <a:p>
            <a:r>
              <a:rPr lang="en-US" dirty="0"/>
              <a:t>The viability of cells can be determined by following approaches: </a:t>
            </a:r>
          </a:p>
          <a:p>
            <a:pPr lvl="1">
              <a:buNone/>
            </a:pP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lvl="1"/>
            <a:r>
              <a:rPr lang="en-US" b="1" dirty="0"/>
              <a:t>Phase contrast microscopy: </a:t>
            </a:r>
            <a:r>
              <a:rPr lang="en-US" dirty="0"/>
              <a:t>Live cells having a well defined healthy nucleus and streaming cytoplasm are easily observed under phase contrast microscope</a:t>
            </a:r>
            <a:endParaRPr lang="en-IN"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lvl="1"/>
            <a:r>
              <a:rPr lang="en-US" b="1" dirty="0"/>
              <a:t>Reduction of </a:t>
            </a:r>
            <a:r>
              <a:rPr lang="en-US" b="1" dirty="0" err="1"/>
              <a:t>tetrazolium</a:t>
            </a:r>
            <a:r>
              <a:rPr lang="en-US" b="1" dirty="0"/>
              <a:t> salts:</a:t>
            </a:r>
            <a:r>
              <a:rPr lang="en-US" dirty="0"/>
              <a:t> When cell masses are stained with 1-2% solution of 2,3,5-triphenyl </a:t>
            </a:r>
            <a:r>
              <a:rPr lang="en-US" dirty="0" err="1"/>
              <a:t>teterazolium</a:t>
            </a:r>
            <a:r>
              <a:rPr lang="en-US" dirty="0"/>
              <a:t> chloride (TTC). The living cells reduce TTC to red </a:t>
            </a:r>
            <a:r>
              <a:rPr lang="en-US" dirty="0" err="1"/>
              <a:t>coloured</a:t>
            </a:r>
            <a:r>
              <a:rPr lang="en-US" dirty="0"/>
              <a:t> </a:t>
            </a:r>
            <a:r>
              <a:rPr lang="en-US" dirty="0" err="1"/>
              <a:t>formazon</a:t>
            </a:r>
            <a:r>
              <a:rPr lang="en-US" dirty="0"/>
              <a:t> which can be extracted and measured spectrophotometrically for quantification of viability. This approach is not used for single cells. </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lvl="1"/>
            <a:r>
              <a:rPr lang="en-US" b="1" dirty="0" err="1"/>
              <a:t>Fluorescein</a:t>
            </a:r>
            <a:r>
              <a:rPr lang="en-US" b="1" dirty="0"/>
              <a:t> </a:t>
            </a:r>
            <a:r>
              <a:rPr lang="en-US" b="1" dirty="0" err="1"/>
              <a:t>diacetate</a:t>
            </a:r>
            <a:r>
              <a:rPr lang="en-US" b="1" dirty="0"/>
              <a:t> (FDA): </a:t>
            </a:r>
            <a:r>
              <a:rPr lang="en-US" dirty="0"/>
              <a:t>Esterase present in live cells cleaves FDA to produce </a:t>
            </a:r>
            <a:r>
              <a:rPr lang="en-US" dirty="0" err="1"/>
              <a:t>fluorescein</a:t>
            </a:r>
            <a:r>
              <a:rPr lang="en-US" dirty="0"/>
              <a:t> which fluoresces under UV so that live cells appear green under UV. </a:t>
            </a:r>
          </a:p>
          <a:p>
            <a:pPr lvl="1">
              <a:buNone/>
            </a:pPr>
            <a:endParaRPr lang="en-US" dirty="0"/>
          </a:p>
          <a:p>
            <a:pPr lvl="1"/>
            <a:r>
              <a:rPr lang="en-US" b="1" dirty="0"/>
              <a:t>Evan’s Blue staining: </a:t>
            </a:r>
            <a:r>
              <a:rPr lang="en-US" dirty="0"/>
              <a:t>This is the only dye which is taken up by dead cells. Therefore, </a:t>
            </a:r>
            <a:r>
              <a:rPr lang="en-US" dirty="0" err="1"/>
              <a:t>evan’s</a:t>
            </a:r>
            <a:r>
              <a:rPr lang="en-US" dirty="0"/>
              <a:t> blue is used usually to complement FDA. </a:t>
            </a:r>
          </a:p>
          <a:p>
            <a:endParaRPr lang="en-IN"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Cultures of single cell origin</a:t>
            </a:r>
            <a:endParaRPr lang="en-US"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a:buNone/>
            </a:pPr>
            <a:r>
              <a:rPr lang="en-US" sz="2400" dirty="0"/>
              <a:t>	Free cells isolated from plant organs or cell suspensions when grown as single cells under in vitro conditions thus producing a clone of identical cells is called single cell culture. </a:t>
            </a:r>
          </a:p>
          <a:p>
            <a:pPr>
              <a:buNone/>
            </a:pPr>
            <a:endParaRPr lang="en-US" sz="2400" dirty="0"/>
          </a:p>
          <a:p>
            <a:r>
              <a:rPr lang="en-US" sz="2400" dirty="0"/>
              <a:t>Protoplasts are plant cells with the cell wall removed. Protoplasts are most commonly isolated from either leaf </a:t>
            </a:r>
            <a:r>
              <a:rPr lang="en-US" sz="2400" dirty="0" err="1"/>
              <a:t>mesophyll</a:t>
            </a:r>
            <a:r>
              <a:rPr lang="en-US" sz="2400" dirty="0"/>
              <a:t> cells or cell suspensions</a:t>
            </a:r>
          </a:p>
        </p:txBody>
      </p:sp>
      <p:sp>
        <p:nvSpPr>
          <p:cNvPr id="5" name="Rectangle 4"/>
          <p:cNvSpPr/>
          <p:nvPr/>
        </p:nvSpPr>
        <p:spPr>
          <a:xfrm>
            <a:off x="304800" y="64740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pPr>
              <a:buNone/>
            </a:pPr>
            <a:r>
              <a:rPr lang="en-US" b="1" dirty="0">
                <a:solidFill>
                  <a:srgbClr val="0000FF"/>
                </a:solidFill>
              </a:rPr>
              <a:t>	</a:t>
            </a:r>
            <a:r>
              <a:rPr lang="en-US" b="1" dirty="0">
                <a:solidFill>
                  <a:srgbClr val="006600"/>
                </a:solidFill>
              </a:rPr>
              <a:t>Isolation of single cell from plant organs</a:t>
            </a:r>
            <a:r>
              <a:rPr lang="en-US" b="1" i="1" dirty="0">
                <a:solidFill>
                  <a:srgbClr val="006600"/>
                </a:solidFill>
              </a:rPr>
              <a:t>: </a:t>
            </a:r>
          </a:p>
          <a:p>
            <a:r>
              <a:rPr lang="en-IN" dirty="0"/>
              <a:t>Single cells could be isolated from intact plant organs (usually leaf) or fine suspension cultures.</a:t>
            </a:r>
          </a:p>
          <a:p>
            <a:r>
              <a:rPr lang="en-IN" dirty="0"/>
              <a:t>However, invariably the single cell systems used in basic and applied research are isolated from cultured tissues as it offers several advantages</a:t>
            </a:r>
            <a:endParaRPr lang="en-US" i="1" dirty="0"/>
          </a:p>
          <a:p>
            <a:endParaRPr lang="en-US" dirty="0"/>
          </a:p>
          <a:p>
            <a:pPr>
              <a:buNone/>
            </a:pP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Single cells from leaf tissue can be isolated mechanically or by enzymatic degradation of middle lamella.</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30520520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b="1" dirty="0">
                <a:solidFill>
                  <a:srgbClr val="0000FF"/>
                </a:solidFill>
              </a:rPr>
              <a:t>Mechanical:</a:t>
            </a:r>
            <a:r>
              <a:rPr lang="en-US" b="1" dirty="0"/>
              <a:t> </a:t>
            </a:r>
          </a:p>
          <a:p>
            <a:pPr>
              <a:buNone/>
            </a:pPr>
            <a:r>
              <a:rPr lang="en-US" b="1" dirty="0"/>
              <a:t>	</a:t>
            </a:r>
            <a:r>
              <a:rPr lang="en-US" dirty="0"/>
              <a:t>Small pieces of leaves are cut and macerated in mortar and pestle in a grinding buffer.</a:t>
            </a:r>
          </a:p>
          <a:p>
            <a:pPr>
              <a:buNone/>
            </a:pPr>
            <a:r>
              <a:rPr lang="en-US" dirty="0"/>
              <a:t>	This homogenate is filtered through muslin cloth followed by centrifugation to finally pellet down the cells. </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r>
              <a:rPr lang="en-US" b="1" dirty="0">
                <a:solidFill>
                  <a:srgbClr val="0000FF"/>
                </a:solidFill>
              </a:rPr>
              <a:t>Enzymatic:</a:t>
            </a:r>
            <a:r>
              <a:rPr lang="en-US" b="1" dirty="0"/>
              <a:t> </a:t>
            </a:r>
          </a:p>
          <a:p>
            <a:pPr>
              <a:buNone/>
            </a:pPr>
            <a:r>
              <a:rPr lang="en-US" dirty="0"/>
              <a:t>	Leaves are cut into moderate pieces after peeling the lower epidermis off. </a:t>
            </a:r>
          </a:p>
          <a:p>
            <a:pPr>
              <a:buNone/>
            </a:pPr>
            <a:endParaRPr lang="en-US" dirty="0"/>
          </a:p>
          <a:p>
            <a:pPr>
              <a:buNone/>
            </a:pPr>
            <a:r>
              <a:rPr lang="en-US" dirty="0"/>
              <a:t>	Cut pieces are then incubated with </a:t>
            </a:r>
            <a:r>
              <a:rPr lang="en-US" dirty="0" err="1"/>
              <a:t>macerozyme</a:t>
            </a:r>
            <a:r>
              <a:rPr lang="en-US" dirty="0"/>
              <a:t> or </a:t>
            </a:r>
            <a:r>
              <a:rPr lang="en-US" dirty="0" err="1"/>
              <a:t>pectinase</a:t>
            </a:r>
            <a:r>
              <a:rPr lang="en-US" dirty="0"/>
              <a:t> which degrade the middle lamella and cell wall of </a:t>
            </a:r>
            <a:r>
              <a:rPr lang="en-US" dirty="0" err="1"/>
              <a:t>parenchymatous</a:t>
            </a:r>
            <a:r>
              <a:rPr lang="en-US" dirty="0"/>
              <a:t> tissue. </a:t>
            </a:r>
          </a:p>
          <a:p>
            <a:pPr>
              <a:buNone/>
            </a:pPr>
            <a:r>
              <a:rPr lang="en-US" dirty="0"/>
              <a:t>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A suitable </a:t>
            </a:r>
            <a:r>
              <a:rPr lang="en-US" dirty="0" err="1"/>
              <a:t>osmoticum</a:t>
            </a:r>
            <a:r>
              <a:rPr lang="en-US" dirty="0"/>
              <a:t> like </a:t>
            </a:r>
            <a:r>
              <a:rPr lang="en-US" dirty="0">
                <a:solidFill>
                  <a:srgbClr val="C00000"/>
                </a:solidFill>
              </a:rPr>
              <a:t>0.3M </a:t>
            </a:r>
            <a:r>
              <a:rPr lang="en-US" dirty="0" err="1">
                <a:solidFill>
                  <a:srgbClr val="C00000"/>
                </a:solidFill>
              </a:rPr>
              <a:t>mannitol</a:t>
            </a:r>
            <a:r>
              <a:rPr lang="en-US" dirty="0">
                <a:solidFill>
                  <a:srgbClr val="C00000"/>
                </a:solidFill>
              </a:rPr>
              <a:t> </a:t>
            </a:r>
            <a:r>
              <a:rPr lang="en-US" dirty="0"/>
              <a:t>is added to the culture which provides protection to cell wall from any damage to cells by enzymatic action.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IN"/>
          </a:p>
        </p:txBody>
      </p:sp>
      <p:sp>
        <p:nvSpPr>
          <p:cNvPr id="5" name="Title 4"/>
          <p:cNvSpPr>
            <a:spLocks noGrp="1"/>
          </p:cNvSpPr>
          <p:nvPr>
            <p:ph type="title"/>
          </p:nvPr>
        </p:nvSpPr>
        <p:spPr/>
        <p:txBody>
          <a:bodyPr/>
          <a:lstStyle/>
          <a:p>
            <a:r>
              <a:rPr lang="en-US" dirty="0"/>
              <a:t>Culture of single cell</a:t>
            </a:r>
            <a:endParaRPr lang="en-IN" dirty="0"/>
          </a:p>
        </p:txBody>
      </p:sp>
      <p:sp>
        <p:nvSpPr>
          <p:cNvPr id="3" name="Footer Placeholder 2"/>
          <p:cNvSpPr>
            <a:spLocks noGrp="1"/>
          </p:cNvSpPr>
          <p:nvPr>
            <p:ph type="ftr" sz="quarter" idx="12"/>
          </p:nvPr>
        </p:nvSpPr>
        <p:spPr/>
        <p:txBody>
          <a:bodyPr/>
          <a:lstStyle/>
          <a:p>
            <a:r>
              <a:rPr lang="en-US"/>
              <a:t>Department of Pharmacy, SV</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Filter paper raft-nurse technique</a:t>
            </a:r>
            <a:endParaRPr lang="en-IN"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IN" dirty="0"/>
              <a:t>This method was developed by Muir et al. (1954) to culture single cells from suspension cultures and friable </a:t>
            </a:r>
            <a:r>
              <a:rPr lang="en-IN" dirty="0" err="1"/>
              <a:t>calli</a:t>
            </a:r>
            <a:r>
              <a:rPr lang="en-IN" dirty="0"/>
              <a:t> of tobacco and marigold</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IN" dirty="0"/>
          </a:p>
        </p:txBody>
      </p:sp>
      <p:pic>
        <p:nvPicPr>
          <p:cNvPr id="1026" name="Picture 2" descr="http://cdn.biologydiscussion.com/wp-content/uploads/2015/10/clip_image002123.jpg"/>
          <p:cNvPicPr>
            <a:picLocks noChangeAspect="1" noChangeArrowheads="1"/>
          </p:cNvPicPr>
          <p:nvPr/>
        </p:nvPicPr>
        <p:blipFill>
          <a:blip r:embed="rId2" cstate="print"/>
          <a:srcRect b="20164"/>
          <a:stretch>
            <a:fillRect/>
          </a:stretch>
        </p:blipFill>
        <p:spPr bwMode="auto">
          <a:xfrm>
            <a:off x="838200" y="269875"/>
            <a:ext cx="8001000" cy="4911725"/>
          </a:xfrm>
          <a:prstGeom prst="rect">
            <a:avLst/>
          </a:prstGeom>
          <a:noFill/>
        </p:spPr>
      </p:pic>
      <p:pic>
        <p:nvPicPr>
          <p:cNvPr id="6" name="Picture 2" descr="http://cdn.biologydiscussion.com/wp-content/uploads/2015/10/clip_image002123.jpg"/>
          <p:cNvPicPr>
            <a:picLocks noChangeAspect="1" noChangeArrowheads="1"/>
          </p:cNvPicPr>
          <p:nvPr/>
        </p:nvPicPr>
        <p:blipFill>
          <a:blip r:embed="rId2" cstate="print"/>
          <a:srcRect t="84790"/>
          <a:stretch>
            <a:fillRect/>
          </a:stretch>
        </p:blipFill>
        <p:spPr bwMode="auto">
          <a:xfrm>
            <a:off x="685800" y="5410200"/>
            <a:ext cx="8001000" cy="935759"/>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IN" dirty="0"/>
              <a:t>Individual cells were isolated from suspension cultures or a friable callus with the aid of a micropipette. </a:t>
            </a:r>
          </a:p>
          <a:p>
            <a:r>
              <a:rPr lang="en-IN" dirty="0"/>
              <a:t>Several days before cell isolation, a sterile 8 x 8 mm square of filter paper is placed aseptically on the top of the established callus of the same or a different species.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IN" dirty="0"/>
              <a:t>The filter paper is wetted with liquid and nutrients from the nurse tissue. </a:t>
            </a:r>
          </a:p>
          <a:p>
            <a:r>
              <a:rPr lang="en-IN" dirty="0"/>
              <a:t>An isolated single cell is placed on the wet filter paper raft.</a:t>
            </a:r>
          </a:p>
          <a:p>
            <a:r>
              <a:rPr lang="en-IN" dirty="0"/>
              <a:t>The whole culture system is incubated under 16 hrs. cool white light (3,000 </a:t>
            </a:r>
            <a:r>
              <a:rPr lang="en-IN" dirty="0" err="1"/>
              <a:t>lux</a:t>
            </a:r>
            <a:r>
              <a:rPr lang="en-IN" dirty="0"/>
              <a:t>) or under continuous darkness at 25° C</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IN" dirty="0"/>
              <a:t>The single cell divides and re-divides and ultimately forms a small cell colony. When the cell colony reaches a suitable size, it is transferred to fresh medium where it gives rise to the callus tissue.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r>
              <a:rPr lang="en-IN" dirty="0"/>
              <a:t>The callus tissue, on which the single cell is growing, is called the </a:t>
            </a:r>
            <a:r>
              <a:rPr lang="en-IN" b="1" dirty="0"/>
              <a:t>nurse tissue. </a:t>
            </a:r>
          </a:p>
          <a:p>
            <a:r>
              <a:rPr lang="en-IN" dirty="0"/>
              <a:t>Actually the callus tissue supplies the cell with not only the nutrients from the culture medium but some­thing more that is critical for cell division. </a:t>
            </a:r>
          </a:p>
          <a:p>
            <a:r>
              <a:rPr lang="en-IN" dirty="0"/>
              <a:t>The single cell absorbs nutrients through filter paper.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The nutrients actually diffuse upward from culture medium through callus tissue and filter paper to the single cell. </a:t>
            </a:r>
          </a:p>
          <a:p>
            <a:r>
              <a:rPr lang="en-IN" dirty="0"/>
              <a:t>A callus tissue originating from a single cell is known as a </a:t>
            </a:r>
            <a:r>
              <a:rPr lang="en-IN" b="1" dirty="0"/>
              <a:t>single cell clone.</a:t>
            </a:r>
          </a:p>
          <a:p>
            <a:endParaRPr lang="en-IN"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The Petri Dish Plating Technique</a:t>
            </a:r>
            <a:endParaRPr lang="en-IN"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A suspension of purely single cells is prepared aseptically from the stock cell suspension culture by filtering and centrifugation requisite cell density in the single cell suspension is adjusted by adding or reducing the liquid medium.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a:t>Different techniques in plant tissue culture may offer certain advantages over traditional methods of propagation, including</a:t>
            </a:r>
          </a:p>
          <a:p>
            <a:pPr>
              <a:buNone/>
            </a:pPr>
            <a:endParaRPr lang="en-US" dirty="0"/>
          </a:p>
          <a:p>
            <a:pPr marL="682625" indent="-319088">
              <a:buSzPct val="80000"/>
              <a:buFont typeface="Wingdings" pitchFamily="2" charset="2"/>
              <a:buChar char="§"/>
            </a:pPr>
            <a:r>
              <a:rPr lang="en-US" dirty="0"/>
              <a:t>The production of exact </a:t>
            </a:r>
            <a:r>
              <a:rPr lang="en-US" dirty="0">
                <a:solidFill>
                  <a:srgbClr val="C00000"/>
                </a:solidFill>
              </a:rPr>
              <a:t>copies of plants </a:t>
            </a:r>
            <a:r>
              <a:rPr lang="en-US" dirty="0"/>
              <a:t>that produce particularly good flowers, fruits, or have other desirable traits. </a:t>
            </a:r>
          </a:p>
          <a:p>
            <a:pPr marL="682625" indent="-319088">
              <a:buSzPct val="80000"/>
              <a:buNone/>
            </a:pPr>
            <a:endParaRPr lang="en-US" dirty="0"/>
          </a:p>
          <a:p>
            <a:pPr marL="682625" indent="-319088">
              <a:buSzPct val="80000"/>
              <a:buFont typeface="Wingdings" pitchFamily="2" charset="2"/>
              <a:buChar char="§"/>
            </a:pPr>
            <a:r>
              <a:rPr lang="en-US" dirty="0"/>
              <a:t>To quickly </a:t>
            </a:r>
            <a:r>
              <a:rPr lang="en-US" dirty="0">
                <a:solidFill>
                  <a:srgbClr val="C00000"/>
                </a:solidFill>
              </a:rPr>
              <a:t>produce mature plants</a:t>
            </a:r>
            <a:r>
              <a:rPr lang="en-US" dirty="0"/>
              <a:t>.</a:t>
            </a:r>
          </a:p>
          <a:p>
            <a:endParaRPr lang="en-US" dirty="0"/>
          </a:p>
        </p:txBody>
      </p:sp>
      <p:sp>
        <p:nvSpPr>
          <p:cNvPr id="5" name="TextBox 4"/>
          <p:cNvSpPr txBox="1"/>
          <p:nvPr/>
        </p:nvSpPr>
        <p:spPr>
          <a:xfrm>
            <a:off x="533400" y="6550223"/>
            <a:ext cx="8077200" cy="307777"/>
          </a:xfrm>
          <a:prstGeom prst="rect">
            <a:avLst/>
          </a:prstGeom>
          <a:noFill/>
        </p:spPr>
        <p:txBody>
          <a:bodyPr wrap="square" rtlCol="0">
            <a:spAutoFit/>
          </a:bodyPr>
          <a:lstStyle/>
          <a:p>
            <a:r>
              <a:rPr lang="en-US" sz="1400" u="sng" dirty="0"/>
              <a:t>http://en.wikipedia.org/wiki/Plant_tissue_culture</a:t>
            </a:r>
            <a:endParaRPr lang="en-US" sz="14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The solid medium (1.6% ‘</a:t>
            </a:r>
            <a:r>
              <a:rPr lang="en-IN" dirty="0" err="1"/>
              <a:t>Difco</a:t>
            </a:r>
            <a:r>
              <a:rPr lang="en-IN" dirty="0"/>
              <a:t>’ agar added) is melted in water bath</a:t>
            </a:r>
          </a:p>
          <a:p>
            <a:r>
              <a:rPr lang="en-IN" dirty="0"/>
              <a:t>In front of laminar air flow, the tight lid of falcon plastic </a:t>
            </a:r>
            <a:r>
              <a:rPr lang="en-IN" dirty="0" err="1"/>
              <a:t>petri</a:t>
            </a:r>
            <a:r>
              <a:rPr lang="en-IN" dirty="0"/>
              <a:t> dish is opened With the help of sterilized Pasteur pipette 1 5 ml of single cell suspension is put an equal amount of melted agar medium when it cools down at 35°C, is added in the single cell suspension</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The lid is quickly replaced and the whole dish is swirled gently to disperse the cell and medium mixture uniformly throughout the lower half of the </a:t>
            </a:r>
            <a:r>
              <a:rPr lang="en-IN" dirty="0" err="1"/>
              <a:t>petri</a:t>
            </a:r>
            <a:r>
              <a:rPr lang="en-IN" dirty="0"/>
              <a:t> dish.</a:t>
            </a:r>
          </a:p>
          <a:p>
            <a:r>
              <a:rPr lang="en-IN" dirty="0"/>
              <a:t>The medium is allowed to solidify and the </a:t>
            </a:r>
            <a:r>
              <a:rPr lang="en-IN" dirty="0" err="1"/>
              <a:t>petri</a:t>
            </a:r>
            <a:r>
              <a:rPr lang="en-IN" dirty="0"/>
              <a:t> dish is kept at the inverted position.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20000"/>
          </a:bodyPr>
          <a:lstStyle/>
          <a:p>
            <a:r>
              <a:rPr lang="en-IN" dirty="0"/>
              <a:t> The cultures are incubated under 16hrs light (3,000 </a:t>
            </a:r>
            <a:r>
              <a:rPr lang="en-IN" dirty="0" err="1"/>
              <a:t>lux</a:t>
            </a:r>
            <a:r>
              <a:rPr lang="en-IN" dirty="0"/>
              <a:t>, cool white) or under con­tinuous dark at 25°C.</a:t>
            </a:r>
          </a:p>
          <a:p>
            <a:pPr fontAlgn="base"/>
            <a:r>
              <a:rPr lang="en-IN" dirty="0"/>
              <a:t>The </a:t>
            </a:r>
            <a:r>
              <a:rPr lang="en-IN" dirty="0" err="1"/>
              <a:t>petri</a:t>
            </a:r>
            <a:r>
              <a:rPr lang="en-IN" dirty="0"/>
              <a:t> dishes are observed at regular in­tervals under inverted microscope to see whether the cells have divided or not.</a:t>
            </a:r>
          </a:p>
          <a:p>
            <a:pPr fontAlgn="base"/>
            <a:r>
              <a:rPr lang="en-IN" dirty="0"/>
              <a:t>After certain days of incubation, when the cells start to divide, a grid is drawn on the undersurface of the </a:t>
            </a:r>
            <a:r>
              <a:rPr lang="en-IN" dirty="0" err="1"/>
              <a:t>petri</a:t>
            </a:r>
            <a:r>
              <a:rPr lang="en-IN" dirty="0"/>
              <a:t> dish to facilitate counting the number of dividing cells.</a:t>
            </a:r>
          </a:p>
          <a:p>
            <a:endParaRPr lang="en-IN"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pPr fontAlgn="base"/>
            <a:r>
              <a:rPr lang="en-IN" dirty="0"/>
              <a:t> The dividing cells ultimately form pin-head shaped cell colonies within 21 days of incu­bation.</a:t>
            </a:r>
          </a:p>
          <a:p>
            <a:pPr fontAlgn="base"/>
            <a:r>
              <a:rPr lang="en-IN" dirty="0"/>
              <a:t>The plating efficiency (PE) can be calculated from the counting of cell colonies by the following formula:</a:t>
            </a:r>
          </a:p>
          <a:p>
            <a:pPr fontAlgn="base">
              <a:buNone/>
            </a:pPr>
            <a:r>
              <a:rPr lang="en-IN" dirty="0"/>
              <a:t>	PE = Number of colonies per plate/Number of total cell per plate x 100</a:t>
            </a:r>
          </a:p>
          <a:p>
            <a:endParaRPr lang="en-IN"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Pin-head shaped colonies, when they reach a suitable size, are transferred to fresh me­dium for further growth.</a:t>
            </a:r>
          </a:p>
          <a:p>
            <a:endParaRPr lang="en-IN"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IN" dirty="0"/>
          </a:p>
        </p:txBody>
      </p:sp>
      <p:pic>
        <p:nvPicPr>
          <p:cNvPr id="176130" name="Picture 2" descr="http://cdn.biologydiscussion.com/wp-content/uploads/2015/10/clip_image00497.jpg"/>
          <p:cNvPicPr>
            <a:picLocks noChangeAspect="1" noChangeArrowheads="1"/>
          </p:cNvPicPr>
          <p:nvPr/>
        </p:nvPicPr>
        <p:blipFill>
          <a:blip r:embed="rId2" cstate="print"/>
          <a:srcRect b="15023"/>
          <a:stretch>
            <a:fillRect/>
          </a:stretch>
        </p:blipFill>
        <p:spPr bwMode="auto">
          <a:xfrm>
            <a:off x="762000" y="264245"/>
            <a:ext cx="8153400" cy="5603155"/>
          </a:xfrm>
          <a:prstGeom prst="rect">
            <a:avLst/>
          </a:prstGeom>
          <a:noFill/>
        </p:spPr>
      </p:pic>
      <p:pic>
        <p:nvPicPr>
          <p:cNvPr id="6" name="Picture 2" descr="http://cdn.biologydiscussion.com/wp-content/uploads/2015/10/clip_image00497.jpg"/>
          <p:cNvPicPr>
            <a:picLocks noChangeAspect="1" noChangeArrowheads="1"/>
          </p:cNvPicPr>
          <p:nvPr/>
        </p:nvPicPr>
        <p:blipFill>
          <a:blip r:embed="rId2" cstate="print"/>
          <a:srcRect t="91911"/>
          <a:stretch>
            <a:fillRect/>
          </a:stretch>
        </p:blipFill>
        <p:spPr bwMode="auto">
          <a:xfrm>
            <a:off x="609600" y="5943600"/>
            <a:ext cx="8153400" cy="533400"/>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a:t>Microchamber</a:t>
            </a:r>
            <a:r>
              <a:rPr lang="en-IN" dirty="0"/>
              <a:t> technique. </a:t>
            </a:r>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fr-FR" dirty="0"/>
              <a:t>In this technique, </a:t>
            </a:r>
            <a:r>
              <a:rPr lang="en-IN" dirty="0"/>
              <a:t>devised by Jones et al. (1960), the nurse tissue is replaced by a conditioned medium, and single cells are grown in a </a:t>
            </a:r>
            <a:r>
              <a:rPr lang="en-IN" dirty="0" err="1"/>
              <a:t>microchamber</a:t>
            </a:r>
            <a:r>
              <a:rPr lang="en-IN" dirty="0"/>
              <a:t>. </a:t>
            </a:r>
          </a:p>
          <a:p>
            <a:r>
              <a:rPr lang="en-IN" dirty="0"/>
              <a:t>A drop of the medium carrying a single cell is isolated from suspension cultures, placed on a sterile microscope slide and ringed with sterile mineral oil.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r>
              <a:rPr lang="en-IN" dirty="0"/>
              <a:t>A drop of oil is placed on either side of the culture drop and a cover glass placed on each drop. </a:t>
            </a:r>
          </a:p>
          <a:p>
            <a:r>
              <a:rPr lang="en-IN" dirty="0"/>
              <a:t>A third cover glass is placed on the culture drop bridging the two cover glasses and forming a </a:t>
            </a:r>
            <a:r>
              <a:rPr lang="en-IN" dirty="0" err="1"/>
              <a:t>microchamber</a:t>
            </a:r>
            <a:r>
              <a:rPr lang="en-IN" dirty="0"/>
              <a:t> to enclose the single cell aseptically within the mineral oil. </a:t>
            </a:r>
          </a:p>
          <a:p>
            <a:r>
              <a:rPr lang="en-IN" dirty="0"/>
              <a:t>The oil prevents water loss</a:t>
            </a:r>
          </a:p>
          <a:p>
            <a:endParaRPr lang="en-IN"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447800" y="0"/>
            <a:ext cx="6367463" cy="6666553"/>
          </a:xfrm>
          <a:prstGeom prst="rect">
            <a:avLst/>
          </a:prstGeom>
          <a:noFill/>
          <a:ln w="9525">
            <a:noFill/>
            <a:miter lim="800000"/>
            <a:headEnd/>
            <a:tailEnd/>
          </a:ln>
          <a:effec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The Nurse Callus Technique:</a:t>
            </a:r>
            <a:endParaRPr lang="en-IN"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r>
              <a:rPr lang="en-IN" dirty="0"/>
              <a:t>This method is actually a modification of </a:t>
            </a:r>
            <a:r>
              <a:rPr lang="en-IN" dirty="0" err="1"/>
              <a:t>petridish</a:t>
            </a:r>
            <a:r>
              <a:rPr lang="en-IN" dirty="0"/>
              <a:t> plating method and the paper raft nur­se culture method. In this method, single cells are plated on to agar medium in a </a:t>
            </a:r>
            <a:r>
              <a:rPr lang="en-IN" dirty="0" err="1"/>
              <a:t>petridish</a:t>
            </a:r>
            <a:r>
              <a:rPr lang="en-IN" dirty="0"/>
              <a:t> as described ear­lier Two or three callus masses (Nurse tissue) derived from the same plant tissue are also em­bedded directly along with the single cells in the same medium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a:buSzPct val="80000"/>
              <a:buFont typeface="Wingdings" pitchFamily="2" charset="2"/>
              <a:buChar char="§"/>
            </a:pPr>
            <a:r>
              <a:rPr lang="en-US" dirty="0"/>
              <a:t>The production of </a:t>
            </a:r>
            <a:r>
              <a:rPr lang="en-US" dirty="0">
                <a:solidFill>
                  <a:srgbClr val="C00000"/>
                </a:solidFill>
              </a:rPr>
              <a:t>multiples of plants </a:t>
            </a:r>
            <a:r>
              <a:rPr lang="en-US" dirty="0"/>
              <a:t>in the absence of seeds or necessary pollinators to produce seeds.</a:t>
            </a:r>
          </a:p>
          <a:p>
            <a:pPr>
              <a:buSzPct val="80000"/>
              <a:buFont typeface="Wingdings" pitchFamily="2" charset="2"/>
              <a:buChar char="§"/>
            </a:pPr>
            <a:endParaRPr lang="en-US" dirty="0"/>
          </a:p>
          <a:p>
            <a:pPr>
              <a:buSzPct val="80000"/>
              <a:buFont typeface="Wingdings" pitchFamily="2" charset="2"/>
              <a:buChar char="§"/>
            </a:pPr>
            <a:r>
              <a:rPr lang="en-US" dirty="0"/>
              <a:t> The </a:t>
            </a:r>
            <a:r>
              <a:rPr lang="en-US" dirty="0">
                <a:solidFill>
                  <a:srgbClr val="C00000"/>
                </a:solidFill>
              </a:rPr>
              <a:t>regeneration of whole plants </a:t>
            </a:r>
            <a:r>
              <a:rPr lang="en-US" dirty="0"/>
              <a:t>from plant cells that have been genetically modified. </a:t>
            </a:r>
          </a:p>
          <a:p>
            <a:pPr>
              <a:buSzPct val="80000"/>
              <a:buFont typeface="Wingdings" pitchFamily="2" charset="2"/>
              <a:buChar char="§"/>
            </a:pPr>
            <a:endParaRPr lang="en-US" dirty="0"/>
          </a:p>
          <a:p>
            <a:pPr>
              <a:buSzPct val="80000"/>
              <a:buFont typeface="Wingdings" pitchFamily="2" charset="2"/>
              <a:buChar char="§"/>
            </a:pPr>
            <a:r>
              <a:rPr lang="en-US" dirty="0"/>
              <a:t>The production of plants in sterile containers that allows them to be moved with greatly </a:t>
            </a:r>
            <a:r>
              <a:rPr lang="en-US" dirty="0">
                <a:solidFill>
                  <a:srgbClr val="C00000"/>
                </a:solidFill>
              </a:rPr>
              <a:t>reduced chances of transmitting diseases, pests, and pathogens</a:t>
            </a:r>
            <a:r>
              <a:rPr lang="en-US" dirty="0"/>
              <a:t>.</a:t>
            </a:r>
          </a:p>
        </p:txBody>
      </p:sp>
      <p:sp>
        <p:nvSpPr>
          <p:cNvPr id="4" name="TextBox 3"/>
          <p:cNvSpPr txBox="1"/>
          <p:nvPr/>
        </p:nvSpPr>
        <p:spPr>
          <a:xfrm>
            <a:off x="304800" y="6488668"/>
            <a:ext cx="8077200" cy="307777"/>
          </a:xfrm>
          <a:prstGeom prst="rect">
            <a:avLst/>
          </a:prstGeom>
          <a:noFill/>
        </p:spPr>
        <p:txBody>
          <a:bodyPr wrap="square" rtlCol="0">
            <a:spAutoFit/>
          </a:bodyPr>
          <a:lstStyle/>
          <a:p>
            <a:r>
              <a:rPr lang="en-US" sz="1400" u="sng" dirty="0"/>
              <a:t>http://en.wikipedia.org/wiki/Plant_tissue_culture</a:t>
            </a:r>
            <a:endParaRPr lang="en-US" sz="1400" dirty="0"/>
          </a:p>
        </p:txBody>
      </p:sp>
      <p:sp>
        <p:nvSpPr>
          <p:cNvPr id="5" name="Footer Placeholder 4"/>
          <p:cNvSpPr>
            <a:spLocks noGrp="1"/>
          </p:cNvSpPr>
          <p:nvPr>
            <p:ph type="ftr" sz="quarter" idx="11"/>
          </p:nvPr>
        </p:nvSpPr>
        <p:spPr/>
        <p:txBody>
          <a:bodyPr/>
          <a:lstStyle/>
          <a:p>
            <a:r>
              <a:rPr lang="en-US"/>
              <a:t>Department of Pharmacy, SV</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20000"/>
          </a:bodyPr>
          <a:lstStyle/>
          <a:p>
            <a:r>
              <a:rPr lang="en-IN" dirty="0"/>
              <a:t>Here the paper barrier between single cells and the nurse tissue is re­moved. </a:t>
            </a:r>
          </a:p>
          <a:p>
            <a:r>
              <a:rPr lang="en-IN" dirty="0"/>
              <a:t>Cells first begin to divide in the regions near the nurse callus indicating that the single cells closer to nurse callus in the solid medium gets the essential growth factors that are lib­erated from the callus mass. </a:t>
            </a:r>
          </a:p>
          <a:p>
            <a:r>
              <a:rPr lang="en-IN" dirty="0"/>
              <a:t>The developing colonies growing near to nurse callus also stim­ulate the division and colony formation of other cells.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IN" dirty="0"/>
          </a:p>
        </p:txBody>
      </p:sp>
      <p:pic>
        <p:nvPicPr>
          <p:cNvPr id="182274" name="Picture 2" descr="http://cdn.biologydiscussion.com/wp-content/uploads/2015/10/clip_image00870.jpg"/>
          <p:cNvPicPr>
            <a:picLocks noChangeAspect="1" noChangeArrowheads="1"/>
          </p:cNvPicPr>
          <p:nvPr/>
        </p:nvPicPr>
        <p:blipFill>
          <a:blip r:embed="rId2" cstate="print"/>
          <a:srcRect b="31915"/>
          <a:stretch>
            <a:fillRect/>
          </a:stretch>
        </p:blipFill>
        <p:spPr bwMode="auto">
          <a:xfrm>
            <a:off x="381000" y="914400"/>
            <a:ext cx="8516396" cy="2438400"/>
          </a:xfrm>
          <a:prstGeom prst="rect">
            <a:avLst/>
          </a:prstGeom>
          <a:noFill/>
        </p:spPr>
      </p:pic>
      <p:pic>
        <p:nvPicPr>
          <p:cNvPr id="6" name="Picture 2" descr="http://cdn.biologydiscussion.com/wp-content/uploads/2015/10/clip_image00870.jpg"/>
          <p:cNvPicPr>
            <a:picLocks noChangeAspect="1" noChangeArrowheads="1"/>
          </p:cNvPicPr>
          <p:nvPr/>
        </p:nvPicPr>
        <p:blipFill>
          <a:blip r:embed="rId2" cstate="print"/>
          <a:srcRect t="78723"/>
          <a:stretch>
            <a:fillRect/>
          </a:stretch>
        </p:blipFill>
        <p:spPr bwMode="auto">
          <a:xfrm>
            <a:off x="627604" y="3505200"/>
            <a:ext cx="8516396" cy="762000"/>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Bergmann’s cell plating technique</a:t>
            </a:r>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This is the most popular technique for single cell culture developed by Bergmann, in 1960. </a:t>
            </a:r>
          </a:p>
          <a:p>
            <a:r>
              <a:rPr lang="en-IN" dirty="0"/>
              <a:t>Free cells are suspended in a liquid medium at a density twice the finally desired plating cell density.</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IN" dirty="0"/>
              <a:t>The optimum plating density may vary with the species but cells generally fail to divide below a certain critical cell density. </a:t>
            </a:r>
          </a:p>
          <a:p>
            <a:r>
              <a:rPr lang="en-IN" dirty="0"/>
              <a:t>In another vial molten agar (0.6–1 %) containing medium of otherwise the same composition as the liquid medium, is cooled and maintained at 40</a:t>
            </a:r>
            <a:r>
              <a:rPr lang="en-IN" baseline="30000" dirty="0"/>
              <a:t>0</a:t>
            </a:r>
            <a:r>
              <a:rPr lang="en-IN" dirty="0"/>
              <a:t> C in a water bath</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Equal volumes of the two media are mixed and rapidly spread out in Petri dishes in such a manner that the cells are evenly distributed and fixed in a thin layer (approximately 1 mm thick) of the medium after it has cooled and solidified.</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762000" y="228600"/>
            <a:ext cx="8610600" cy="685800"/>
          </a:xfrm>
        </p:spPr>
        <p:txBody>
          <a:bodyPr/>
          <a:lstStyle/>
          <a:p>
            <a:pPr>
              <a:buNone/>
            </a:pPr>
            <a:r>
              <a:rPr lang="en-US" b="1" dirty="0"/>
              <a:t>Bergmann's method of Cell Plating</a:t>
            </a:r>
          </a:p>
        </p:txBody>
      </p:sp>
      <p:pic>
        <p:nvPicPr>
          <p:cNvPr id="5" name="Picture 2"/>
          <p:cNvPicPr>
            <a:picLocks noChangeAspect="1" noChangeArrowheads="1"/>
          </p:cNvPicPr>
          <p:nvPr/>
        </p:nvPicPr>
        <p:blipFill>
          <a:blip r:embed="rId2" cstate="print"/>
          <a:srcRect/>
          <a:stretch>
            <a:fillRect/>
          </a:stretch>
        </p:blipFill>
        <p:spPr bwMode="auto">
          <a:xfrm>
            <a:off x="457200" y="990600"/>
            <a:ext cx="8382000" cy="5687443"/>
          </a:xfrm>
          <a:prstGeom prst="rect">
            <a:avLst/>
          </a:prstGeom>
          <a:noFill/>
          <a:ln w="9525">
            <a:noFill/>
            <a:miter lim="800000"/>
            <a:headEnd/>
            <a:tailEnd/>
          </a:ln>
          <a:effec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2228850" y="280988"/>
            <a:ext cx="4686300" cy="6296025"/>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304800" y="1600200"/>
            <a:ext cx="8610600" cy="5029200"/>
          </a:xfrm>
        </p:spPr>
        <p:txBody>
          <a:bodyPr>
            <a:normAutofit fontScale="85000" lnSpcReduction="20000"/>
          </a:bodyPr>
          <a:lstStyle/>
          <a:p>
            <a:r>
              <a:rPr lang="en-IN" dirty="0"/>
              <a:t>The Petri dishes are sealed with </a:t>
            </a:r>
            <a:r>
              <a:rPr lang="en-IN" dirty="0" err="1"/>
              <a:t>Parafilm</a:t>
            </a:r>
            <a:r>
              <a:rPr lang="en-IN" dirty="0"/>
              <a:t>. </a:t>
            </a:r>
          </a:p>
          <a:p>
            <a:r>
              <a:rPr lang="en-IN" dirty="0"/>
              <a:t>Filtration of cell suspension through a sieve should allow exclusion of large cell aggregates and plating of only single cells and small cell aggregates (of 3–4 cells). </a:t>
            </a:r>
          </a:p>
          <a:p>
            <a:r>
              <a:rPr lang="en-IN" dirty="0"/>
              <a:t>The plates may be observed on an inverted microscope and single cells marked on outside of the plate by a fine marker to ensure the isolation of pure single cell clones. </a:t>
            </a:r>
          </a:p>
          <a:p>
            <a:r>
              <a:rPr lang="en-IN" dirty="0"/>
              <a:t>The culture plates are incubated at 25 C in the dark.</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IN" b="1" dirty="0"/>
              <a:t>The Micro-droplet Technique</a:t>
            </a:r>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In this method, single cells are cultured in special </a:t>
            </a:r>
            <a:r>
              <a:rPr lang="en-IN" dirty="0" err="1"/>
              <a:t>Cuprak</a:t>
            </a:r>
            <a:r>
              <a:rPr lang="en-IN" dirty="0"/>
              <a:t> dishes which have two chambers—a small outer chamber and a lar­ge inner chamber. The large chamber car­ries numerous numbered wells each with a capacity of 0.25-25µl of nutrient medium..</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Each well of the inner chamber is filled with a micro-drop of liquid medium containing isolated single cell. </a:t>
            </a:r>
          </a:p>
          <a:p>
            <a:r>
              <a:rPr lang="en-IN" dirty="0"/>
              <a:t>The outer chamber is filled with sterile distilled water to maintain the humidity inside the dish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buSzPct val="80000"/>
              <a:buFont typeface="Wingdings" pitchFamily="2" charset="2"/>
              <a:buChar char="§"/>
            </a:pPr>
            <a:r>
              <a:rPr lang="en-US" dirty="0"/>
              <a:t>The </a:t>
            </a:r>
            <a:r>
              <a:rPr lang="en-US" dirty="0">
                <a:solidFill>
                  <a:srgbClr val="C00000"/>
                </a:solidFill>
              </a:rPr>
              <a:t>production of plants from seeds </a:t>
            </a:r>
            <a:r>
              <a:rPr lang="en-US" dirty="0"/>
              <a:t>that otherwise have very low chances of germinating and growing, i.e.: orchids and nepenthes. </a:t>
            </a:r>
          </a:p>
          <a:p>
            <a:pPr>
              <a:buSzPct val="80000"/>
              <a:buNone/>
            </a:pPr>
            <a:endParaRPr lang="en-US" dirty="0"/>
          </a:p>
          <a:p>
            <a:pPr>
              <a:buSzPct val="80000"/>
              <a:buFont typeface="Wingdings" pitchFamily="2" charset="2"/>
              <a:buChar char="§"/>
            </a:pPr>
            <a:r>
              <a:rPr lang="en-US" dirty="0"/>
              <a:t>To </a:t>
            </a:r>
            <a:r>
              <a:rPr lang="en-US" dirty="0">
                <a:solidFill>
                  <a:srgbClr val="C00000"/>
                </a:solidFill>
              </a:rPr>
              <a:t>clean particular plant of viral and other infections</a:t>
            </a:r>
            <a:r>
              <a:rPr lang="en-US" dirty="0"/>
              <a:t> and to quickly multiply these plants as 'cleaned stock' for horticulture and agriculture.</a:t>
            </a:r>
          </a:p>
        </p:txBody>
      </p:sp>
      <p:sp>
        <p:nvSpPr>
          <p:cNvPr id="4" name="Footer Placeholder 3"/>
          <p:cNvSpPr>
            <a:spLocks noGrp="1"/>
          </p:cNvSpPr>
          <p:nvPr>
            <p:ph type="ftr" sz="quarter" idx="11"/>
          </p:nvPr>
        </p:nvSpPr>
        <p:spPr/>
        <p:txBody>
          <a:bodyPr/>
          <a:lstStyle/>
          <a:p>
            <a:r>
              <a:rPr lang="en-US"/>
              <a:t>Department of Pharmacy, SV</a:t>
            </a:r>
            <a:endParaRPr lang="en-US" dirty="0"/>
          </a:p>
        </p:txBody>
      </p:sp>
      <p:sp>
        <p:nvSpPr>
          <p:cNvPr id="5" name="TextBox 4"/>
          <p:cNvSpPr txBox="1"/>
          <p:nvPr/>
        </p:nvSpPr>
        <p:spPr>
          <a:xfrm>
            <a:off x="304800" y="6488668"/>
            <a:ext cx="8077200" cy="307777"/>
          </a:xfrm>
          <a:prstGeom prst="rect">
            <a:avLst/>
          </a:prstGeom>
          <a:noFill/>
        </p:spPr>
        <p:txBody>
          <a:bodyPr wrap="square" rtlCol="0">
            <a:spAutoFit/>
          </a:bodyPr>
          <a:lstStyle/>
          <a:p>
            <a:r>
              <a:rPr lang="en-US" sz="1400" u="sng" dirty="0"/>
              <a:t>http://en.wikipedia.org/wiki/Plant_tissue_culture</a:t>
            </a:r>
            <a:endParaRPr lang="en-US" sz="14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fontAlgn="base"/>
            <a:r>
              <a:rPr lang="en-IN" dirty="0" err="1"/>
              <a:t>fter</a:t>
            </a:r>
            <a:r>
              <a:rPr lang="en-IN" dirty="0"/>
              <a:t> covering the dish with lid, the dish is sealed with paraffin.</a:t>
            </a:r>
          </a:p>
          <a:p>
            <a:pPr fontAlgn="base"/>
            <a:r>
              <a:rPr lang="en-IN" dirty="0"/>
              <a:t>The dish is incubated under 16hrs cool light (3,000 </a:t>
            </a:r>
            <a:r>
              <a:rPr lang="en-IN" dirty="0" err="1"/>
              <a:t>lux</a:t>
            </a:r>
            <a:r>
              <a:rPr lang="en-IN" dirty="0"/>
              <a:t>) at 25°C.</a:t>
            </a:r>
          </a:p>
          <a:p>
            <a:pPr fontAlgn="base"/>
            <a:r>
              <a:rPr lang="en-IN" dirty="0"/>
              <a:t>The cell colony derived from the single cell is transferred on to fresh solid or semisolid medium in a culture tube for further growth</a:t>
            </a:r>
          </a:p>
          <a:p>
            <a:endParaRPr lang="en-IN"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IN"/>
          </a:p>
        </p:txBody>
      </p:sp>
      <p:pic>
        <p:nvPicPr>
          <p:cNvPr id="185346" name="Picture 2" descr="http://cdn.biologydiscussion.com/wp-content/uploads/2015/10/clip_image0092.jpg"/>
          <p:cNvPicPr>
            <a:picLocks noChangeAspect="1" noChangeArrowheads="1"/>
          </p:cNvPicPr>
          <p:nvPr/>
        </p:nvPicPr>
        <p:blipFill>
          <a:blip r:embed="rId2" cstate="print"/>
          <a:srcRect b="29730"/>
          <a:stretch>
            <a:fillRect/>
          </a:stretch>
        </p:blipFill>
        <p:spPr bwMode="auto">
          <a:xfrm>
            <a:off x="228600" y="457200"/>
            <a:ext cx="8804713" cy="1981200"/>
          </a:xfrm>
          <a:prstGeom prst="rect">
            <a:avLst/>
          </a:prstGeom>
          <a:noFill/>
        </p:spPr>
      </p:pic>
      <p:pic>
        <p:nvPicPr>
          <p:cNvPr id="6" name="Picture 2" descr="http://cdn.biologydiscussion.com/wp-content/uploads/2015/10/clip_image0092.jpg"/>
          <p:cNvPicPr>
            <a:picLocks noChangeAspect="1" noChangeArrowheads="1"/>
          </p:cNvPicPr>
          <p:nvPr/>
        </p:nvPicPr>
        <p:blipFill>
          <a:blip r:embed="rId2" cstate="print"/>
          <a:srcRect t="81081"/>
          <a:stretch>
            <a:fillRect/>
          </a:stretch>
        </p:blipFill>
        <p:spPr bwMode="auto">
          <a:xfrm>
            <a:off x="339287" y="2438400"/>
            <a:ext cx="8804713" cy="533400"/>
          </a:xfrm>
          <a:prstGeom prst="rect">
            <a:avLst/>
          </a:prstGeom>
          <a:noFill/>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IN"/>
          </a:p>
        </p:txBody>
      </p:sp>
      <p:sp>
        <p:nvSpPr>
          <p:cNvPr id="5" name="Title 4"/>
          <p:cNvSpPr>
            <a:spLocks noGrp="1"/>
          </p:cNvSpPr>
          <p:nvPr>
            <p:ph type="title"/>
          </p:nvPr>
        </p:nvSpPr>
        <p:spPr/>
        <p:txBody>
          <a:bodyPr/>
          <a:lstStyle/>
          <a:p>
            <a:r>
              <a:rPr lang="en-US" dirty="0" err="1"/>
              <a:t>Micropropagation</a:t>
            </a:r>
            <a:endParaRPr lang="en-IN" dirty="0"/>
          </a:p>
        </p:txBody>
      </p:sp>
      <p:sp>
        <p:nvSpPr>
          <p:cNvPr id="3" name="Footer Placeholder 2"/>
          <p:cNvSpPr>
            <a:spLocks noGrp="1"/>
          </p:cNvSpPr>
          <p:nvPr>
            <p:ph type="ftr" sz="quarter" idx="12"/>
          </p:nvPr>
        </p:nvSpPr>
        <p:spPr/>
        <p:txBody>
          <a:bodyPr/>
          <a:lstStyle/>
          <a:p>
            <a:r>
              <a:rPr lang="en-US"/>
              <a:t>Department of Pharmacy, SV</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US" dirty="0"/>
              <a:t>In vitro propagation of plants </a:t>
            </a:r>
            <a:r>
              <a:rPr lang="en-US" dirty="0" err="1"/>
              <a:t>vegetatively</a:t>
            </a:r>
            <a:r>
              <a:rPr lang="en-US" dirty="0"/>
              <a:t> by tissue culture to produce genetically similar copies of a cultivar is referred to as </a:t>
            </a:r>
            <a:r>
              <a:rPr lang="en-US" b="1" dirty="0" err="1"/>
              <a:t>micropropagation</a:t>
            </a:r>
            <a:r>
              <a:rPr lang="en-US" b="1" dirty="0"/>
              <a:t> or </a:t>
            </a:r>
            <a:r>
              <a:rPr lang="en-US" b="1" dirty="0" err="1"/>
              <a:t>clonal</a:t>
            </a:r>
            <a:r>
              <a:rPr lang="en-US" b="1" dirty="0"/>
              <a:t> propagation.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Here in this method a multiple number of miniatures of vegetative shoots are produced from a clone within a short time and space. </a:t>
            </a:r>
          </a:p>
          <a:p>
            <a:r>
              <a:rPr lang="en-IN" dirty="0"/>
              <a:t>Use of tissue culture for micro-propagation was initiated by G. Morel (1960) who found this as the only commercially viable approach for orchid propagation.</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IN" dirty="0"/>
          </a:p>
        </p:txBody>
      </p:sp>
      <p:pic>
        <p:nvPicPr>
          <p:cNvPr id="188418" name="Picture 2" descr="http://cdn.biologydiscussion.com/wp-content/uploads/2016/10/image_thumb-627.png"/>
          <p:cNvPicPr>
            <a:picLocks noChangeAspect="1" noChangeArrowheads="1"/>
          </p:cNvPicPr>
          <p:nvPr/>
        </p:nvPicPr>
        <p:blipFill>
          <a:blip r:embed="rId2" cstate="print"/>
          <a:srcRect/>
          <a:stretch>
            <a:fillRect/>
          </a:stretch>
        </p:blipFill>
        <p:spPr bwMode="auto">
          <a:xfrm>
            <a:off x="1676400" y="1"/>
            <a:ext cx="5374531" cy="6477000"/>
          </a:xfrm>
          <a:prstGeom prst="rect">
            <a:avLst/>
          </a:prstGeom>
          <a:noFill/>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r>
              <a:rPr lang="en-US" dirty="0">
                <a:solidFill>
                  <a:srgbClr val="C00000"/>
                </a:solidFill>
              </a:rPr>
              <a:t>Sexually propagated plants </a:t>
            </a:r>
            <a:r>
              <a:rPr lang="en-US" dirty="0">
                <a:solidFill>
                  <a:srgbClr val="7030A0"/>
                </a:solidFill>
              </a:rPr>
              <a:t>(through generation of seeds) </a:t>
            </a:r>
            <a:r>
              <a:rPr lang="en-US" dirty="0"/>
              <a:t>demonstrate a high amount of heterogeneity whereas </a:t>
            </a:r>
            <a:r>
              <a:rPr lang="en-US" dirty="0">
                <a:solidFill>
                  <a:srgbClr val="C00000"/>
                </a:solidFill>
              </a:rPr>
              <a:t>asexual reproduction </a:t>
            </a:r>
            <a:r>
              <a:rPr lang="en-US" dirty="0">
                <a:solidFill>
                  <a:srgbClr val="7030A0"/>
                </a:solidFill>
              </a:rPr>
              <a:t>(by multiplication of vegetative parts) </a:t>
            </a:r>
            <a:r>
              <a:rPr lang="en-US" dirty="0"/>
              <a:t>gives rise to genetically identical copies of parent plant. </a:t>
            </a:r>
          </a:p>
          <a:p>
            <a:r>
              <a:rPr lang="en-US" dirty="0"/>
              <a:t>Thus, it permits perpetuation of the parental characters of the cultivars among the plants resulting from </a:t>
            </a:r>
            <a:r>
              <a:rPr lang="en-US" dirty="0" err="1"/>
              <a:t>micropropagation</a:t>
            </a:r>
            <a:r>
              <a:rPr lang="en-US" b="1" dirty="0"/>
              <a:t>. </a:t>
            </a:r>
            <a:endParaRPr lang="en-US" dirty="0"/>
          </a:p>
          <a:p>
            <a:endParaRPr lang="en-IN"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General </a:t>
            </a:r>
            <a:r>
              <a:rPr lang="en-IN" dirty="0" err="1"/>
              <a:t>Micropropagation</a:t>
            </a:r>
            <a:br>
              <a:rPr lang="en-IN" dirty="0"/>
            </a:br>
            <a:r>
              <a:rPr lang="en-IN" dirty="0"/>
              <a:t>Technique</a:t>
            </a:r>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77500" lnSpcReduction="20000"/>
          </a:bodyPr>
          <a:lstStyle/>
          <a:p>
            <a:r>
              <a:rPr lang="en-IN" dirty="0" err="1"/>
              <a:t>Micropropagation</a:t>
            </a:r>
            <a:r>
              <a:rPr lang="en-IN" dirty="0"/>
              <a:t> is a well-defined multistep process. </a:t>
            </a:r>
          </a:p>
          <a:p>
            <a:r>
              <a:rPr lang="en-IN" dirty="0"/>
              <a:t>It comprises of five steps, each with its specific requirements and problems </a:t>
            </a:r>
          </a:p>
          <a:p>
            <a:pPr lvl="1"/>
            <a:r>
              <a:rPr lang="en-IN" dirty="0"/>
              <a:t>Stage 0: It is the preparatory stage to provide quality explants</a:t>
            </a:r>
          </a:p>
          <a:p>
            <a:pPr lvl="1"/>
            <a:r>
              <a:rPr lang="en-IN" dirty="0"/>
              <a:t>Stage 1: Initiation of aseptic cultures </a:t>
            </a:r>
          </a:p>
          <a:p>
            <a:pPr lvl="1"/>
            <a:r>
              <a:rPr lang="en-IN" dirty="0"/>
              <a:t>Stage 2: Multiplication</a:t>
            </a:r>
          </a:p>
          <a:p>
            <a:pPr lvl="1"/>
            <a:r>
              <a:rPr lang="en-IN" dirty="0"/>
              <a:t>Stage 3: Rooting of in vitro formed shoots</a:t>
            </a:r>
          </a:p>
          <a:p>
            <a:pPr lvl="1"/>
            <a:r>
              <a:rPr lang="en-IN" dirty="0"/>
              <a:t>Stage 4: Transfer of plants to greenhouse or field conditions (transplantation).</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a:buNone/>
            </a:pPr>
            <a:r>
              <a:rPr lang="en-IN" b="1" dirty="0"/>
              <a:t>Stage 0: </a:t>
            </a:r>
          </a:p>
          <a:p>
            <a:r>
              <a:rPr lang="en-IN" dirty="0"/>
              <a:t>This is the initial step in micro- propagation, and involves the selection and growth of stock plants for about 3 months under controlled conditions.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pPr fontAlgn="base">
              <a:buNone/>
            </a:pPr>
            <a:r>
              <a:rPr lang="en-IN" b="1" dirty="0"/>
              <a:t>Stage I:</a:t>
            </a:r>
            <a:endParaRPr lang="en-IN" dirty="0"/>
          </a:p>
          <a:p>
            <a:pPr fontAlgn="base"/>
            <a:r>
              <a:rPr lang="en-IN" dirty="0"/>
              <a:t>In this stage, the initiation and establishment of culture in a suitable medium is achieved. Selection of appropriate explants is important. </a:t>
            </a:r>
          </a:p>
          <a:p>
            <a:pPr fontAlgn="base"/>
            <a:r>
              <a:rPr lang="en-IN" dirty="0"/>
              <a:t>The most commonly used explants are organs, shoot tips and axillary buds. </a:t>
            </a:r>
          </a:p>
          <a:p>
            <a:pPr fontAlgn="base"/>
            <a:r>
              <a:rPr lang="en-IN" dirty="0"/>
              <a:t>The chosen </a:t>
            </a:r>
            <a:r>
              <a:rPr lang="en-IN" dirty="0" err="1"/>
              <a:t>explant</a:t>
            </a:r>
            <a:r>
              <a:rPr lang="en-IN" dirty="0"/>
              <a:t> is surface sterilized and washed before use.</a:t>
            </a: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1600200"/>
            <a:ext cx="5638800" cy="4800600"/>
          </a:xfrm>
        </p:spPr>
        <p:txBody>
          <a:bodyPr>
            <a:normAutofit/>
          </a:bodyPr>
          <a:lstStyle/>
          <a:p>
            <a:pPr>
              <a:buNone/>
            </a:pPr>
            <a:r>
              <a:rPr lang="en-US" dirty="0"/>
              <a:t>		Plant tissue culture relies on the fact that many </a:t>
            </a:r>
            <a:r>
              <a:rPr lang="en-US" dirty="0">
                <a:solidFill>
                  <a:srgbClr val="C00000"/>
                </a:solidFill>
              </a:rPr>
              <a:t>plant cells have the ability to regenerate a whole plant </a:t>
            </a:r>
            <a:r>
              <a:rPr lang="en-US" dirty="0"/>
              <a:t>(totipotency). </a:t>
            </a:r>
          </a:p>
          <a:p>
            <a:pPr>
              <a:buNone/>
            </a:pPr>
            <a:r>
              <a:rPr lang="en-US" dirty="0"/>
              <a:t>		</a:t>
            </a:r>
          </a:p>
        </p:txBody>
      </p:sp>
      <p:sp>
        <p:nvSpPr>
          <p:cNvPr id="4" name="Footer Placeholder 3"/>
          <p:cNvSpPr>
            <a:spLocks noGrp="1"/>
          </p:cNvSpPr>
          <p:nvPr>
            <p:ph type="ftr" sz="quarter" idx="11"/>
          </p:nvPr>
        </p:nvSpPr>
        <p:spPr/>
        <p:txBody>
          <a:bodyPr/>
          <a:lstStyle/>
          <a:p>
            <a:r>
              <a:rPr lang="en-US"/>
              <a:t>Department of Pharmacy, SV</a:t>
            </a:r>
            <a:endParaRPr lang="en-US" dirty="0"/>
          </a:p>
        </p:txBody>
      </p:sp>
      <p:sp>
        <p:nvSpPr>
          <p:cNvPr id="5" name="TextBox 4"/>
          <p:cNvSpPr txBox="1"/>
          <p:nvPr/>
        </p:nvSpPr>
        <p:spPr>
          <a:xfrm>
            <a:off x="304800" y="6488668"/>
            <a:ext cx="8077200" cy="307777"/>
          </a:xfrm>
          <a:prstGeom prst="rect">
            <a:avLst/>
          </a:prstGeom>
          <a:noFill/>
        </p:spPr>
        <p:txBody>
          <a:bodyPr wrap="square" rtlCol="0">
            <a:spAutoFit/>
          </a:bodyPr>
          <a:lstStyle/>
          <a:p>
            <a:r>
              <a:rPr lang="en-US" sz="1400" u="sng" dirty="0"/>
              <a:t>http://en.wikipedia.org/wiki/Plant_tissue_culture</a:t>
            </a:r>
            <a:endParaRPr lang="en-US" sz="1400" dirty="0"/>
          </a:p>
        </p:txBody>
      </p:sp>
      <p:pic>
        <p:nvPicPr>
          <p:cNvPr id="1026" name="Picture 2"/>
          <p:cNvPicPr>
            <a:picLocks noChangeAspect="1" noChangeArrowheads="1"/>
          </p:cNvPicPr>
          <p:nvPr/>
        </p:nvPicPr>
        <p:blipFill>
          <a:blip r:embed="rId2" cstate="print"/>
          <a:srcRect/>
          <a:stretch>
            <a:fillRect/>
          </a:stretch>
        </p:blipFill>
        <p:spPr bwMode="auto">
          <a:xfrm>
            <a:off x="6477000" y="1676400"/>
            <a:ext cx="2341796" cy="4586288"/>
          </a:xfrm>
          <a:prstGeom prst="rect">
            <a:avLst/>
          </a:prstGeom>
          <a:noFill/>
          <a:ln w="9525">
            <a:noFill/>
            <a:miter lim="800000"/>
            <a:headEnd/>
            <a:tailEnd/>
          </a:ln>
          <a:effec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fontAlgn="base"/>
            <a:r>
              <a:rPr lang="en-IN" b="1" dirty="0"/>
              <a:t>II:</a:t>
            </a:r>
            <a:endParaRPr lang="en-IN" dirty="0"/>
          </a:p>
          <a:p>
            <a:pPr fontAlgn="base"/>
            <a:r>
              <a:rPr lang="en-IN" dirty="0"/>
              <a:t>It is in this stage, the major activity of micro propagation occurs in a defined culture medium. </a:t>
            </a:r>
          </a:p>
          <a:p>
            <a:pPr fontAlgn="base"/>
            <a:r>
              <a:rPr lang="en-IN" dirty="0"/>
              <a:t>Stage II mainly involves multiplication of shoots or rapid embryo formation from the </a:t>
            </a:r>
            <a:r>
              <a:rPr lang="en-IN" dirty="0" err="1"/>
              <a:t>explant</a:t>
            </a:r>
            <a:r>
              <a:rPr lang="en-IN" dirty="0"/>
              <a:t>.</a:t>
            </a:r>
          </a:p>
          <a:p>
            <a:endParaRPr lang="en-IN"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pPr fontAlgn="base">
              <a:buNone/>
            </a:pPr>
            <a:r>
              <a:rPr lang="en-IN" b="1" dirty="0"/>
              <a:t>Stage III:</a:t>
            </a:r>
            <a:endParaRPr lang="en-IN" dirty="0"/>
          </a:p>
          <a:p>
            <a:pPr fontAlgn="base"/>
            <a:r>
              <a:rPr lang="en-IN" dirty="0"/>
              <a:t>This stage involves the transfer of shoots to a medium for rapid development into shoots. Sometimes, the shoots are directly planted in soil to develop roots. </a:t>
            </a:r>
          </a:p>
          <a:p>
            <a:pPr fontAlgn="base"/>
            <a:r>
              <a:rPr lang="en-IN" dirty="0"/>
              <a:t>In vitro rooting of shoots is preferred while simultaneously handling a large number of species.</a:t>
            </a:r>
          </a:p>
          <a:p>
            <a:endParaRPr lang="en-IN"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20000"/>
          </a:bodyPr>
          <a:lstStyle/>
          <a:p>
            <a:pPr fontAlgn="base">
              <a:buNone/>
            </a:pPr>
            <a:r>
              <a:rPr lang="en-IN" b="1" dirty="0"/>
              <a:t>Stage IV:</a:t>
            </a:r>
            <a:endParaRPr lang="en-IN" dirty="0"/>
          </a:p>
          <a:p>
            <a:pPr fontAlgn="base"/>
            <a:r>
              <a:rPr lang="en-IN" dirty="0"/>
              <a:t>This stage involves the establishment of plantlets in soil. </a:t>
            </a:r>
          </a:p>
          <a:p>
            <a:pPr fontAlgn="base"/>
            <a:r>
              <a:rPr lang="en-IN" dirty="0"/>
              <a:t>This is done by transferring the plantlets of stage III from the laboratory to the environment of greenhouse. </a:t>
            </a:r>
          </a:p>
          <a:p>
            <a:pPr fontAlgn="base"/>
            <a:r>
              <a:rPr lang="en-IN" dirty="0"/>
              <a:t>For some plant species, stage III is skipped, and un-rooted stage II shoots are planted in pots or in suitable compost mixture.</a:t>
            </a:r>
          </a:p>
          <a:p>
            <a:endParaRPr lang="en-IN"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The different stages described above for micro propagation are particularly useful for comparison between two or more plant systems, besides better understanding. It may however, be noted that not all plant species need to be propagated in vitro through all the five stages referred above.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20000"/>
          </a:bodyPr>
          <a:lstStyle/>
          <a:p>
            <a:r>
              <a:rPr lang="en-US" b="1" dirty="0" err="1">
                <a:solidFill>
                  <a:srgbClr val="0000FF"/>
                </a:solidFill>
              </a:rPr>
              <a:t>Micropropagation</a:t>
            </a:r>
            <a:r>
              <a:rPr lang="en-US" b="1" dirty="0">
                <a:solidFill>
                  <a:srgbClr val="0000FF"/>
                </a:solidFill>
              </a:rPr>
              <a:t> proves useful for propagation of: </a:t>
            </a:r>
          </a:p>
          <a:p>
            <a:pPr lvl="1"/>
            <a:r>
              <a:rPr lang="en-US" dirty="0"/>
              <a:t>Sexually sterile species like triploids, </a:t>
            </a:r>
            <a:r>
              <a:rPr lang="en-US" dirty="0" err="1"/>
              <a:t>aneuploids</a:t>
            </a:r>
            <a:r>
              <a:rPr lang="en-US" dirty="0"/>
              <a:t> which cannot be perpetuated by seeds. </a:t>
            </a:r>
          </a:p>
          <a:p>
            <a:pPr lvl="1"/>
            <a:r>
              <a:rPr lang="en-US" dirty="0"/>
              <a:t>Seedless plants like banana </a:t>
            </a:r>
          </a:p>
          <a:p>
            <a:pPr lvl="1"/>
            <a:r>
              <a:rPr lang="en-US" dirty="0"/>
              <a:t>Cross bred perennials where </a:t>
            </a:r>
            <a:r>
              <a:rPr lang="en-US" dirty="0" err="1"/>
              <a:t>heterozygosity</a:t>
            </a:r>
            <a:r>
              <a:rPr lang="en-US" dirty="0"/>
              <a:t> is to be maintained </a:t>
            </a:r>
          </a:p>
          <a:p>
            <a:pPr lvl="1"/>
            <a:r>
              <a:rPr lang="en-US" dirty="0"/>
              <a:t>Mutant lines like </a:t>
            </a:r>
            <a:r>
              <a:rPr lang="en-US" dirty="0" err="1"/>
              <a:t>auxotrophs</a:t>
            </a:r>
            <a:r>
              <a:rPr lang="en-US" dirty="0"/>
              <a:t> which cannot be propagated </a:t>
            </a:r>
            <a:r>
              <a:rPr lang="en-US" i="1" dirty="0"/>
              <a:t>in vivo </a:t>
            </a:r>
          </a:p>
          <a:p>
            <a:pPr lvl="1"/>
            <a:r>
              <a:rPr lang="en-US" dirty="0"/>
              <a:t>Disease free planting material of fruit trees and ornamentals </a:t>
            </a:r>
          </a:p>
          <a:p>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20000"/>
          </a:bodyPr>
          <a:lstStyle/>
          <a:p>
            <a:pPr>
              <a:buNone/>
            </a:pPr>
            <a:r>
              <a:rPr lang="en-US" b="1" dirty="0">
                <a:solidFill>
                  <a:srgbClr val="0000FF"/>
                </a:solidFill>
              </a:rPr>
              <a:t>	Advantages of </a:t>
            </a:r>
            <a:r>
              <a:rPr lang="en-US" b="1" dirty="0" err="1">
                <a:solidFill>
                  <a:srgbClr val="0000FF"/>
                </a:solidFill>
              </a:rPr>
              <a:t>micropropagation</a:t>
            </a:r>
            <a:r>
              <a:rPr lang="en-US" b="1" dirty="0">
                <a:solidFill>
                  <a:srgbClr val="0000FF"/>
                </a:solidFill>
              </a:rPr>
              <a:t> over conventional propagation methods </a:t>
            </a:r>
          </a:p>
          <a:p>
            <a:r>
              <a:rPr lang="en-US" dirty="0">
                <a:solidFill>
                  <a:srgbClr val="C00000"/>
                </a:solidFill>
              </a:rPr>
              <a:t>Genotype constitution maintained </a:t>
            </a:r>
            <a:r>
              <a:rPr lang="en-US" dirty="0"/>
              <a:t>as there is lesser variation in somatic embryo </a:t>
            </a:r>
          </a:p>
          <a:p>
            <a:r>
              <a:rPr lang="en-US" dirty="0">
                <a:solidFill>
                  <a:srgbClr val="C00000"/>
                </a:solidFill>
              </a:rPr>
              <a:t>Easier transport and storage</a:t>
            </a:r>
            <a:r>
              <a:rPr lang="en-US" dirty="0"/>
              <a:t> is facilitated by small size </a:t>
            </a:r>
            <a:r>
              <a:rPr lang="en-US" dirty="0" err="1"/>
              <a:t>propagules</a:t>
            </a:r>
            <a:r>
              <a:rPr lang="en-US" dirty="0"/>
              <a:t> and their ability to </a:t>
            </a:r>
            <a:r>
              <a:rPr lang="en-US" dirty="0">
                <a:solidFill>
                  <a:srgbClr val="C00000"/>
                </a:solidFill>
              </a:rPr>
              <a:t>grow in soil less medium. </a:t>
            </a:r>
          </a:p>
          <a:p>
            <a:r>
              <a:rPr lang="en-US" dirty="0">
                <a:solidFill>
                  <a:srgbClr val="C00000"/>
                </a:solidFill>
              </a:rPr>
              <a:t>Control over growing conditions </a:t>
            </a:r>
            <a:r>
              <a:rPr lang="en-US" dirty="0"/>
              <a:t>as the production of planting material is completely under artificial control </a:t>
            </a:r>
            <a:r>
              <a:rPr lang="en-US" i="1" dirty="0"/>
              <a:t>in vitro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10000"/>
          </a:bodyPr>
          <a:lstStyle/>
          <a:p>
            <a:r>
              <a:rPr lang="en-US" dirty="0">
                <a:solidFill>
                  <a:srgbClr val="C00000"/>
                </a:solidFill>
              </a:rPr>
              <a:t>Reduced growth cycle and rapid multiplication</a:t>
            </a:r>
            <a:r>
              <a:rPr lang="en-US" dirty="0"/>
              <a:t> as shoot multiplication has short cycle and each cycle results in exponential increase in number of shoots </a:t>
            </a:r>
          </a:p>
          <a:p>
            <a:r>
              <a:rPr lang="en-US" dirty="0">
                <a:solidFill>
                  <a:srgbClr val="C00000"/>
                </a:solidFill>
              </a:rPr>
              <a:t>Selective multiplication can be done</a:t>
            </a:r>
            <a:r>
              <a:rPr lang="en-US" dirty="0"/>
              <a:t> for e.g. </a:t>
            </a:r>
            <a:r>
              <a:rPr lang="en-US" dirty="0" err="1"/>
              <a:t>auxotrophs</a:t>
            </a:r>
            <a:r>
              <a:rPr lang="en-US" dirty="0"/>
              <a:t>, </a:t>
            </a:r>
            <a:r>
              <a:rPr lang="en-US" dirty="0" err="1"/>
              <a:t>aneuploids</a:t>
            </a:r>
            <a:r>
              <a:rPr lang="en-US" dirty="0"/>
              <a:t>, selected sex in </a:t>
            </a:r>
            <a:r>
              <a:rPr lang="en-US" dirty="0" err="1"/>
              <a:t>dioecious</a:t>
            </a:r>
            <a:r>
              <a:rPr lang="en-US" dirty="0"/>
              <a:t> species </a:t>
            </a:r>
          </a:p>
          <a:p>
            <a:r>
              <a:rPr lang="en-US" dirty="0">
                <a:solidFill>
                  <a:srgbClr val="C00000"/>
                </a:solidFill>
              </a:rPr>
              <a:t>Virus free plants can be raised and maintained </a:t>
            </a:r>
            <a:r>
              <a:rPr lang="en-US" dirty="0"/>
              <a:t>through </a:t>
            </a:r>
            <a:r>
              <a:rPr lang="en-US" dirty="0" err="1"/>
              <a:t>meristem</a:t>
            </a:r>
            <a:r>
              <a:rPr lang="en-US" dirty="0"/>
              <a:t> culture which is the only method available for this </a:t>
            </a:r>
          </a:p>
          <a:p>
            <a:endParaRPr lang="en-IN"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a:buNone/>
            </a:pPr>
            <a:r>
              <a:rPr lang="en-US" b="1" dirty="0">
                <a:solidFill>
                  <a:srgbClr val="0000FF"/>
                </a:solidFill>
              </a:rPr>
              <a:t>Disadvantages</a:t>
            </a:r>
          </a:p>
          <a:p>
            <a:r>
              <a:rPr lang="en-US" dirty="0"/>
              <a:t>Involves </a:t>
            </a:r>
            <a:r>
              <a:rPr lang="en-US" dirty="0">
                <a:solidFill>
                  <a:srgbClr val="C00000"/>
                </a:solidFill>
              </a:rPr>
              <a:t>high cost </a:t>
            </a:r>
          </a:p>
          <a:p>
            <a:r>
              <a:rPr lang="en-US" dirty="0" err="1">
                <a:solidFill>
                  <a:srgbClr val="C00000"/>
                </a:solidFill>
              </a:rPr>
              <a:t>Somaclonal</a:t>
            </a:r>
            <a:r>
              <a:rPr lang="en-US" dirty="0">
                <a:solidFill>
                  <a:srgbClr val="C00000"/>
                </a:solidFill>
              </a:rPr>
              <a:t> variation- </a:t>
            </a:r>
            <a:r>
              <a:rPr lang="en-US" dirty="0"/>
              <a:t>any variation if occurs during multiplication may go unnoticed </a:t>
            </a:r>
          </a:p>
          <a:p>
            <a:r>
              <a:rPr lang="en-US" dirty="0" err="1">
                <a:solidFill>
                  <a:srgbClr val="C00000"/>
                </a:solidFill>
              </a:rPr>
              <a:t>Recalcitrancy</a:t>
            </a:r>
            <a:r>
              <a:rPr lang="en-US" dirty="0">
                <a:solidFill>
                  <a:srgbClr val="C00000"/>
                </a:solidFill>
              </a:rPr>
              <a:t> of species/ genotype</a:t>
            </a:r>
            <a:r>
              <a:rPr lang="en-US" dirty="0"/>
              <a:t>- many tree sp like mango etc do not respond to </a:t>
            </a:r>
            <a:r>
              <a:rPr lang="en-US" i="1" dirty="0"/>
              <a:t>in vitro growth. </a:t>
            </a:r>
          </a:p>
          <a:p>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a:buNone/>
            </a:pPr>
            <a:r>
              <a:rPr lang="en-US" b="1" dirty="0">
                <a:solidFill>
                  <a:srgbClr val="0000FF"/>
                </a:solidFill>
              </a:rPr>
              <a:t>Application of </a:t>
            </a:r>
            <a:r>
              <a:rPr lang="en-US" b="1" dirty="0" err="1">
                <a:solidFill>
                  <a:srgbClr val="0000FF"/>
                </a:solidFill>
              </a:rPr>
              <a:t>micropropagation</a:t>
            </a:r>
            <a:r>
              <a:rPr lang="en-US" b="1" dirty="0">
                <a:solidFill>
                  <a:srgbClr val="0000FF"/>
                </a:solidFill>
              </a:rPr>
              <a:t>: </a:t>
            </a:r>
          </a:p>
          <a:p>
            <a:r>
              <a:rPr lang="en-US" dirty="0"/>
              <a:t>Commercial production of secondary metabolites</a:t>
            </a:r>
            <a:endParaRPr lang="en-US" i="1" dirty="0"/>
          </a:p>
          <a:p>
            <a:r>
              <a:rPr lang="en-US" dirty="0"/>
              <a:t>Production of synthetic seeds</a:t>
            </a:r>
            <a:endParaRPr lang="en-US" i="1" dirty="0"/>
          </a:p>
          <a:p>
            <a:r>
              <a:rPr lang="en-US" dirty="0"/>
              <a:t>Raising </a:t>
            </a:r>
            <a:r>
              <a:rPr lang="en-US" dirty="0" err="1"/>
              <a:t>somaclonal</a:t>
            </a:r>
            <a:r>
              <a:rPr lang="en-US" dirty="0"/>
              <a:t> variants</a:t>
            </a:r>
            <a:endParaRPr lang="en-US" i="1" dirty="0"/>
          </a:p>
          <a:p>
            <a:r>
              <a:rPr lang="en-US" dirty="0"/>
              <a:t>Production of disease free plants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Methods of Micro-Propagation</a:t>
            </a:r>
            <a:endParaRPr lang="en-IN"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fontAlgn="base"/>
            <a:r>
              <a:rPr lang="en-IN" dirty="0"/>
              <a:t>Multiplication by axillary buds/apical shoots.</a:t>
            </a:r>
          </a:p>
          <a:p>
            <a:pPr fontAlgn="base"/>
            <a:r>
              <a:rPr lang="en-IN" dirty="0"/>
              <a:t>Multiplication by adventitious shoots.</a:t>
            </a:r>
          </a:p>
          <a:p>
            <a:pPr fontAlgn="base">
              <a:buNone/>
            </a:pPr>
            <a:r>
              <a:rPr lang="en-IN" dirty="0"/>
              <a:t>	Besides the above two approaches, the plant regeneration processes namely organogenesis and somatic embryogenesis may also be treated as micro propagation.</a:t>
            </a:r>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Single cells, plant cells without cell walls (protoplasts), pieces of leaves, or (less commonly) roots can often be used to generate a new plant on culture media given the required nutrients and plant hormones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pPr fontAlgn="base"/>
            <a:r>
              <a:rPr lang="en-IN" b="1" dirty="0"/>
              <a:t>Organogenesis: </a:t>
            </a:r>
            <a:r>
              <a:rPr lang="en-IN" dirty="0"/>
              <a:t>The formation of individual organs such as shoots, roots, directly from an </a:t>
            </a:r>
            <a:r>
              <a:rPr lang="en-IN" dirty="0" err="1"/>
              <a:t>explant</a:t>
            </a:r>
            <a:r>
              <a:rPr lang="en-IN" dirty="0"/>
              <a:t> (lacking preformed </a:t>
            </a:r>
            <a:r>
              <a:rPr lang="en-IN" dirty="0" err="1"/>
              <a:t>meristem</a:t>
            </a:r>
            <a:r>
              <a:rPr lang="en-IN" dirty="0"/>
              <a:t>) or from the callus and cell culture induced from the </a:t>
            </a:r>
            <a:r>
              <a:rPr lang="en-IN" dirty="0" err="1"/>
              <a:t>explant</a:t>
            </a:r>
            <a:r>
              <a:rPr lang="en-IN" dirty="0"/>
              <a:t>.</a:t>
            </a:r>
          </a:p>
          <a:p>
            <a:pPr fontAlgn="base"/>
            <a:r>
              <a:rPr lang="en-IN" b="1" dirty="0"/>
              <a:t>Somatic embryogenesis: </a:t>
            </a:r>
            <a:r>
              <a:rPr lang="en-IN" dirty="0"/>
              <a:t>The regeneration of embryos from somatic cells, tissues or organs.</a:t>
            </a:r>
          </a:p>
          <a:p>
            <a:endParaRPr lang="en-IN"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fontAlgn="base">
              <a:buNone/>
            </a:pPr>
            <a:r>
              <a:rPr lang="en-IN" b="1" dirty="0"/>
              <a:t>   Multiplication by Axillary Buds and Apical Shoots:</a:t>
            </a:r>
          </a:p>
          <a:p>
            <a:pPr fontAlgn="base"/>
            <a:r>
              <a:rPr lang="en-IN" dirty="0"/>
              <a:t>Quiescent or actively dividing </a:t>
            </a:r>
            <a:r>
              <a:rPr lang="en-IN" dirty="0" err="1"/>
              <a:t>meristems</a:t>
            </a:r>
            <a:r>
              <a:rPr lang="en-IN" dirty="0"/>
              <a:t> are present at the axillary and apical shoots (shoot tips). </a:t>
            </a:r>
          </a:p>
          <a:p>
            <a:pPr fontAlgn="base"/>
            <a:r>
              <a:rPr lang="en-IN" dirty="0"/>
              <a:t>The axillary buds located in the axils of leaves are capable of developing into shoots.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fontAlgn="base"/>
            <a:r>
              <a:rPr lang="en-IN" dirty="0"/>
              <a:t>Axillary and apical shoots contain quiescent or active </a:t>
            </a:r>
            <a:r>
              <a:rPr lang="en-IN" dirty="0" err="1"/>
              <a:t>meristems</a:t>
            </a:r>
            <a:r>
              <a:rPr lang="en-IN" dirty="0"/>
              <a:t> depending on the physiological state of the plant. When these shoot tips are cultured on a basal medium containing no growth regulators, these typically develop into single seedling like shoots with strong apical dominance</a:t>
            </a:r>
          </a:p>
          <a:p>
            <a:endParaRPr lang="en-IN"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IN"/>
          </a:p>
        </p:txBody>
      </p:sp>
      <p:pic>
        <p:nvPicPr>
          <p:cNvPr id="192514" name="Picture 2" descr="http://cdn.biologydiscussion.com/wp-content/uploads/2016/10/image_thumb-629.png"/>
          <p:cNvPicPr>
            <a:picLocks noChangeAspect="1" noChangeArrowheads="1"/>
          </p:cNvPicPr>
          <p:nvPr/>
        </p:nvPicPr>
        <p:blipFill>
          <a:blip r:embed="rId2" cstate="print"/>
          <a:srcRect/>
          <a:stretch>
            <a:fillRect/>
          </a:stretch>
        </p:blipFill>
        <p:spPr bwMode="auto">
          <a:xfrm>
            <a:off x="762000" y="152400"/>
            <a:ext cx="7620000" cy="6447694"/>
          </a:xfrm>
          <a:prstGeom prst="rect">
            <a:avLst/>
          </a:prstGeom>
          <a:noFill/>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On the contrary, when the shoots of the same </a:t>
            </a:r>
            <a:r>
              <a:rPr lang="en-IN" dirty="0" err="1"/>
              <a:t>explant</a:t>
            </a:r>
            <a:r>
              <a:rPr lang="en-IN" dirty="0"/>
              <a:t> material are grown on culture media containing </a:t>
            </a:r>
            <a:r>
              <a:rPr lang="en-IN" dirty="0" err="1"/>
              <a:t>cytokinin</a:t>
            </a:r>
            <a:r>
              <a:rPr lang="en-IN" dirty="0"/>
              <a:t>, axillary shoots develop precociously which proliferate to form clusters of secondary and tertiary shoots. </a:t>
            </a:r>
          </a:p>
          <a:p>
            <a:r>
              <a:rPr lang="en-IN" dirty="0"/>
              <a:t>These clusters when subdivided and transferred onto fresh medium again these will form similar clusters.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IN" dirty="0"/>
              <a:t>This subdivision process may be continued indefinitely when provided with basic nutrients. </a:t>
            </a:r>
          </a:p>
          <a:p>
            <a:r>
              <a:rPr lang="en-IN" dirty="0"/>
              <a:t>About 5-10 multipli­cation rates on 4-8 weeks of micro-propagation cycle may ultimately lead to extremely impressive </a:t>
            </a:r>
            <a:r>
              <a:rPr lang="en-IN" dirty="0" err="1"/>
              <a:t>clonal</a:t>
            </a:r>
            <a:r>
              <a:rPr lang="en-IN" dirty="0"/>
              <a:t> propagation range of 0.1-3.0 x 10</a:t>
            </a:r>
            <a:r>
              <a:rPr lang="en-IN" baseline="30000" dirty="0"/>
              <a:t>6</a:t>
            </a:r>
            <a:r>
              <a:rPr lang="en-IN" dirty="0"/>
              <a:t> within a year</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10000"/>
          </a:bodyPr>
          <a:lstStyle/>
          <a:p>
            <a:pPr>
              <a:buNone/>
            </a:pPr>
            <a:r>
              <a:rPr lang="en-IN" b="1" dirty="0" err="1"/>
              <a:t>Multip</a:t>
            </a:r>
            <a:r>
              <a:rPr lang="en-IN" b="1" dirty="0"/>
              <a:t> </a:t>
            </a:r>
            <a:r>
              <a:rPr lang="en-IN" b="1" dirty="0" err="1"/>
              <a:t>lication</a:t>
            </a:r>
            <a:r>
              <a:rPr lang="en-IN" b="1" dirty="0"/>
              <a:t> by Adventitious Shoots:</a:t>
            </a:r>
          </a:p>
          <a:p>
            <a:r>
              <a:rPr lang="en-IN" dirty="0"/>
              <a:t>Axillary buds are “preformed </a:t>
            </a:r>
            <a:r>
              <a:rPr lang="en-IN" dirty="0" err="1"/>
              <a:t>meristems</a:t>
            </a:r>
            <a:r>
              <a:rPr lang="en-IN" dirty="0"/>
              <a:t>” present at the leaf axils, whereas adventitious buds may arise from any plant structures and this regeneration is often dependent on the presence of organised plant tissue. </a:t>
            </a:r>
          </a:p>
          <a:p>
            <a:r>
              <a:rPr lang="en-IN" dirty="0"/>
              <a:t>The explants may be stems, internodes, leaf blades, cotyledons, root elongation zone, bulb, corms, tubers, rhizomes, etc.</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dirty="0"/>
              <a:t>If these explants are induced by using appropriate level of growth regulators in the medium they will form the </a:t>
            </a:r>
            <a:r>
              <a:rPr lang="en-IN" dirty="0" err="1"/>
              <a:t>meristematic</a:t>
            </a:r>
            <a:r>
              <a:rPr lang="en-IN" dirty="0"/>
              <a:t> zone which regenerates multiple shoots on a suitable culture medium. </a:t>
            </a:r>
          </a:p>
          <a:p>
            <a:r>
              <a:rPr lang="en-IN" dirty="0"/>
              <a:t>High number of adventitious shoots may arise only from a single epidermal cell.</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20000"/>
          </a:bodyPr>
          <a:lstStyle/>
          <a:p>
            <a:r>
              <a:rPr lang="en-IN" dirty="0"/>
              <a:t>Continuous propagation by adventitious shoot proliferation from bulbs and corms can be achieved by cultivating two vertically split piece of shoot bases.</a:t>
            </a:r>
          </a:p>
          <a:p>
            <a:r>
              <a:rPr lang="en-IN" dirty="0"/>
              <a:t> Clusters of shoots may develop from the </a:t>
            </a:r>
            <a:r>
              <a:rPr lang="en-IN" dirty="0" err="1"/>
              <a:t>abaxial</a:t>
            </a:r>
            <a:r>
              <a:rPr lang="en-IN" dirty="0"/>
              <a:t> surfaces of developing leave and scales. </a:t>
            </a:r>
          </a:p>
          <a:p>
            <a:r>
              <a:rPr lang="en-IN" dirty="0"/>
              <a:t>Trimming of the shoot apices is a good approach which has been found to ensure continuously productive cultures of different hybrid plants for indefinite period.</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Organogenesis &amp; Embryogenesis</a:t>
            </a:r>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US" dirty="0"/>
              <a:t>Whole plant regeneration from cultured cells may occur in one of the two pathways:</a:t>
            </a:r>
          </a:p>
          <a:p>
            <a:pPr lvl="1"/>
            <a:r>
              <a:rPr lang="en-US" dirty="0"/>
              <a:t>shoot bud differentiation, (organogenesis)</a:t>
            </a:r>
          </a:p>
          <a:p>
            <a:pPr lvl="1"/>
            <a:r>
              <a:rPr lang="en-US" dirty="0"/>
              <a:t>embryo formation (Embryogenesis). </a:t>
            </a:r>
          </a:p>
          <a:p>
            <a:r>
              <a:rPr lang="en-US" dirty="0"/>
              <a:t>The </a:t>
            </a:r>
            <a:r>
              <a:rPr lang="en-US" dirty="0">
                <a:solidFill>
                  <a:srgbClr val="C00000"/>
                </a:solidFill>
              </a:rPr>
              <a:t>Embryos are bipolar </a:t>
            </a:r>
            <a:r>
              <a:rPr lang="en-US" dirty="0"/>
              <a:t>structures with </a:t>
            </a:r>
            <a:r>
              <a:rPr lang="en-US" dirty="0">
                <a:solidFill>
                  <a:srgbClr val="C00000"/>
                </a:solidFill>
              </a:rPr>
              <a:t>no organic connection with the parent tissue </a:t>
            </a:r>
            <a:r>
              <a:rPr lang="en-US" dirty="0"/>
              <a:t>and can </a:t>
            </a:r>
            <a:r>
              <a:rPr lang="en-US" dirty="0">
                <a:solidFill>
                  <a:srgbClr val="C00000"/>
                </a:solidFill>
              </a:rPr>
              <a:t>germinate directly into a complete plant</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419100" y="323850"/>
            <a:ext cx="8305800" cy="6210300"/>
          </a:xfrm>
          <a:prstGeom prst="rect">
            <a:avLst/>
          </a:prstGeom>
          <a:noFill/>
          <a:ln w="9525">
            <a:noFill/>
            <a:miter lim="800000"/>
            <a:headEnd/>
            <a:tailEnd/>
          </a:ln>
          <a:effec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On the other hand, </a:t>
            </a:r>
            <a:r>
              <a:rPr lang="en-US" dirty="0">
                <a:solidFill>
                  <a:srgbClr val="7030A0"/>
                </a:solidFill>
              </a:rPr>
              <a:t>shoots are monopolar</a:t>
            </a:r>
            <a:r>
              <a:rPr lang="en-US" dirty="0"/>
              <a:t>. They need to be </a:t>
            </a:r>
            <a:r>
              <a:rPr lang="en-US" dirty="0">
                <a:solidFill>
                  <a:srgbClr val="7030A0"/>
                </a:solidFill>
              </a:rPr>
              <a:t>removed from the parent tissue</a:t>
            </a:r>
            <a:r>
              <a:rPr lang="en-US" dirty="0"/>
              <a:t> and </a:t>
            </a:r>
            <a:r>
              <a:rPr lang="en-US" dirty="0">
                <a:solidFill>
                  <a:srgbClr val="7030A0"/>
                </a:solidFill>
              </a:rPr>
              <a:t>rooted to establish a plantlet</a:t>
            </a:r>
            <a:r>
              <a:rPr lang="en-US" dirty="0"/>
              <a:t>. </a:t>
            </a:r>
          </a:p>
          <a:p>
            <a:r>
              <a:rPr lang="en-US" dirty="0"/>
              <a:t>Often the same tissue can be induced to form shoots or embryos by manipulating the components of the culture conditions.</a:t>
            </a:r>
          </a:p>
          <a:p>
            <a:endParaRPr lang="en-IN"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10000"/>
          </a:bodyPr>
          <a:lstStyle/>
          <a:p>
            <a:pPr>
              <a:buNone/>
            </a:pPr>
            <a:r>
              <a:rPr lang="en-US" b="1" dirty="0">
                <a:solidFill>
                  <a:srgbClr val="0000FF"/>
                </a:solidFill>
              </a:rPr>
              <a:t>Organogenesis</a:t>
            </a:r>
          </a:p>
          <a:p>
            <a:r>
              <a:rPr lang="en-US" dirty="0"/>
              <a:t>Organogenesis refers to the differentiation of organs such as roots, shoots or flowers. </a:t>
            </a:r>
          </a:p>
          <a:p>
            <a:r>
              <a:rPr lang="en-US" dirty="0"/>
              <a:t>Shoot bud differentiation may occur directly from the </a:t>
            </a:r>
            <a:r>
              <a:rPr lang="en-US" dirty="0" err="1"/>
              <a:t>explant</a:t>
            </a:r>
            <a:r>
              <a:rPr lang="en-US" dirty="0"/>
              <a:t> or from the callus. </a:t>
            </a:r>
          </a:p>
          <a:p>
            <a:r>
              <a:rPr lang="en-US" dirty="0"/>
              <a:t>The stimulus for organogenesis may come from the medium, from the endogenous compounds produced by the cultured tissue or substances carried over from the original </a:t>
            </a:r>
            <a:r>
              <a:rPr lang="en-US" dirty="0" err="1"/>
              <a:t>explant</a:t>
            </a:r>
            <a:r>
              <a:rPr lang="en-US" dirty="0"/>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Organogenesis is chemically controlled by growth regulators. </a:t>
            </a:r>
          </a:p>
          <a:p>
            <a:r>
              <a:rPr lang="en-US" dirty="0" err="1"/>
              <a:t>Skoog</a:t>
            </a:r>
            <a:r>
              <a:rPr lang="en-US" dirty="0"/>
              <a:t> while working with tobacco pith callus, observed that the addition of an </a:t>
            </a:r>
            <a:r>
              <a:rPr lang="en-US" dirty="0" err="1"/>
              <a:t>auxin</a:t>
            </a:r>
            <a:r>
              <a:rPr lang="en-US" dirty="0"/>
              <a:t> </a:t>
            </a:r>
            <a:r>
              <a:rPr lang="en-US" dirty="0" err="1"/>
              <a:t>Indole</a:t>
            </a:r>
            <a:r>
              <a:rPr lang="en-US" dirty="0"/>
              <a:t> Acetic Acid (IAA) enhanced formation of roots and suppressed shoot differentiation. </a:t>
            </a:r>
          </a:p>
          <a:p>
            <a:r>
              <a:rPr lang="en-US" dirty="0"/>
              <a:t>He further observed that adenine </a:t>
            </a:r>
            <a:r>
              <a:rPr lang="en-US" dirty="0" err="1"/>
              <a:t>sulphate</a:t>
            </a:r>
            <a:r>
              <a:rPr lang="en-US" dirty="0"/>
              <a:t>, (</a:t>
            </a:r>
            <a:r>
              <a:rPr lang="en-US" dirty="0" err="1"/>
              <a:t>Cytokinin</a:t>
            </a:r>
            <a:r>
              <a:rPr lang="en-US" dirty="0"/>
              <a:t>) reversed the inhibition of </a:t>
            </a:r>
            <a:r>
              <a:rPr lang="en-US" dirty="0" err="1"/>
              <a:t>auxin</a:t>
            </a:r>
            <a:r>
              <a:rPr lang="en-US" dirty="0"/>
              <a:t> and promoted the formation of shoots.</a:t>
            </a:r>
          </a:p>
          <a:p>
            <a:endParaRPr lang="en-IN"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a:buNone/>
            </a:pPr>
            <a:r>
              <a:rPr lang="en-US" dirty="0"/>
              <a:t>	</a:t>
            </a:r>
            <a:r>
              <a:rPr lang="en-US" dirty="0" err="1"/>
              <a:t>Auxins</a:t>
            </a:r>
            <a:r>
              <a:rPr lang="en-US" dirty="0"/>
              <a:t> and </a:t>
            </a:r>
            <a:r>
              <a:rPr lang="en-US" dirty="0" err="1"/>
              <a:t>cytokinins</a:t>
            </a:r>
            <a:r>
              <a:rPr lang="en-US" dirty="0"/>
              <a:t> are the most widely used plant growth regulators in plant tissue culture and are usually used together, the ratio of the </a:t>
            </a:r>
            <a:r>
              <a:rPr lang="en-US" dirty="0" err="1"/>
              <a:t>auxin</a:t>
            </a:r>
            <a:r>
              <a:rPr lang="en-US" dirty="0"/>
              <a:t> to the </a:t>
            </a:r>
            <a:r>
              <a:rPr lang="en-US" dirty="0" err="1"/>
              <a:t>cytokinin</a:t>
            </a:r>
            <a:r>
              <a:rPr lang="en-US" dirty="0"/>
              <a:t> determining the type of culture established or regenerated</a:t>
            </a:r>
          </a:p>
        </p:txBody>
      </p:sp>
      <p:sp>
        <p:nvSpPr>
          <p:cNvPr id="5" name="Rectangle 3"/>
          <p:cNvSpPr>
            <a:spLocks noChangeArrowheads="1"/>
          </p:cNvSpPr>
          <p:nvPr/>
        </p:nvSpPr>
        <p:spPr bwMode="auto">
          <a:xfrm>
            <a:off x="152400" y="6477000"/>
            <a:ext cx="377411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www.oup.com/uk/orc/bin/0199254680/ch02.pdf</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IN"/>
          </a:p>
        </p:txBody>
      </p:sp>
      <p:pic>
        <p:nvPicPr>
          <p:cNvPr id="202754" name="Picture 2" descr="clip_image010"/>
          <p:cNvPicPr>
            <a:picLocks noChangeAspect="1" noChangeArrowheads="1"/>
          </p:cNvPicPr>
          <p:nvPr/>
        </p:nvPicPr>
        <p:blipFill>
          <a:blip r:embed="rId2" cstate="print"/>
          <a:srcRect/>
          <a:stretch>
            <a:fillRect/>
          </a:stretch>
        </p:blipFill>
        <p:spPr bwMode="auto">
          <a:xfrm>
            <a:off x="2971800" y="304800"/>
            <a:ext cx="2209800" cy="6173028"/>
          </a:xfrm>
          <a:prstGeom prst="rect">
            <a:avLst/>
          </a:prstGeom>
          <a:noFill/>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27682" y="2743200"/>
            <a:ext cx="8940118" cy="2376487"/>
          </a:xfrm>
          <a:prstGeom prst="rect">
            <a:avLst/>
          </a:prstGeom>
          <a:noFill/>
          <a:ln w="9525">
            <a:noFill/>
            <a:miter lim="800000"/>
            <a:headEnd/>
            <a:tailEnd/>
          </a:ln>
          <a:effectLst/>
        </p:spPr>
      </p:pic>
      <p:sp>
        <p:nvSpPr>
          <p:cNvPr id="6" name="Rectangle 3"/>
          <p:cNvSpPr>
            <a:spLocks noChangeArrowheads="1"/>
          </p:cNvSpPr>
          <p:nvPr/>
        </p:nvSpPr>
        <p:spPr bwMode="auto">
          <a:xfrm>
            <a:off x="152400" y="6477000"/>
            <a:ext cx="4800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www.oup.com/uk/orc/bin/0199254680/ch02.pdf</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10000"/>
          </a:bodyPr>
          <a:lstStyle/>
          <a:p>
            <a:pPr>
              <a:buNone/>
            </a:pPr>
            <a:r>
              <a:rPr lang="en-US" b="1" dirty="0"/>
              <a:t>Two Hormones Affect Plant Differentiation:</a:t>
            </a:r>
          </a:p>
          <a:p>
            <a:r>
              <a:rPr lang="en-US" dirty="0" err="1"/>
              <a:t>Auxin</a:t>
            </a:r>
            <a:r>
              <a:rPr lang="en-US" dirty="0"/>
              <a:t>: Stimulates Root Development</a:t>
            </a:r>
          </a:p>
          <a:p>
            <a:r>
              <a:rPr lang="en-US" dirty="0" err="1"/>
              <a:t>Cytokinin</a:t>
            </a:r>
            <a:r>
              <a:rPr lang="en-US" dirty="0"/>
              <a:t>: Stimulates Shoot Development</a:t>
            </a:r>
          </a:p>
          <a:p>
            <a:pPr>
              <a:buNone/>
            </a:pPr>
            <a:endParaRPr lang="en-US" i="1" dirty="0"/>
          </a:p>
          <a:p>
            <a:pPr>
              <a:buNone/>
            </a:pPr>
            <a:r>
              <a:rPr lang="en-US" i="1" dirty="0"/>
              <a:t>	Generally, the ratio of these two </a:t>
            </a:r>
            <a:r>
              <a:rPr lang="en-US" dirty="0"/>
              <a:t>hormones can determine plant development:</a:t>
            </a:r>
          </a:p>
          <a:p>
            <a:pPr>
              <a:buNone/>
            </a:pPr>
            <a:r>
              <a:rPr lang="en-US" dirty="0"/>
              <a:t>↑ </a:t>
            </a:r>
            <a:r>
              <a:rPr lang="en-US" dirty="0" err="1"/>
              <a:t>Auxin</a:t>
            </a:r>
            <a:r>
              <a:rPr lang="en-US" dirty="0"/>
              <a:t> ↓</a:t>
            </a:r>
            <a:r>
              <a:rPr lang="en-US" dirty="0" err="1"/>
              <a:t>Cytokinin</a:t>
            </a:r>
            <a:r>
              <a:rPr lang="en-US" dirty="0"/>
              <a:t> = Root Development</a:t>
            </a:r>
          </a:p>
          <a:p>
            <a:pPr>
              <a:buNone/>
            </a:pPr>
            <a:r>
              <a:rPr lang="en-US" dirty="0"/>
              <a:t>↑ </a:t>
            </a:r>
            <a:r>
              <a:rPr lang="en-US" dirty="0" err="1"/>
              <a:t>Cytokinin</a:t>
            </a:r>
            <a:r>
              <a:rPr lang="en-US" dirty="0"/>
              <a:t> ↓</a:t>
            </a:r>
            <a:r>
              <a:rPr lang="en-US" dirty="0" err="1"/>
              <a:t>Auxin</a:t>
            </a:r>
            <a:r>
              <a:rPr lang="en-US" dirty="0"/>
              <a:t> = Shoot Development</a:t>
            </a:r>
          </a:p>
          <a:p>
            <a:pPr>
              <a:buNone/>
            </a:pPr>
            <a:r>
              <a:rPr lang="en-US" dirty="0" err="1"/>
              <a:t>Auxin</a:t>
            </a:r>
            <a:r>
              <a:rPr lang="en-US" dirty="0"/>
              <a:t> = </a:t>
            </a:r>
            <a:r>
              <a:rPr lang="en-US" dirty="0" err="1"/>
              <a:t>Cytokinin</a:t>
            </a:r>
            <a:r>
              <a:rPr lang="en-US" dirty="0"/>
              <a:t> = Callus Development</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85725" y="0"/>
            <a:ext cx="9058275" cy="6791527"/>
          </a:xfrm>
          <a:prstGeom prst="rect">
            <a:avLst/>
          </a:prstGeom>
          <a:noFill/>
          <a:ln w="9525">
            <a:noFill/>
            <a:miter lim="800000"/>
            <a:headEnd/>
            <a:tailEnd/>
          </a:ln>
          <a:effec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Other factors affecting </a:t>
            </a:r>
            <a:r>
              <a:rPr lang="en-US" dirty="0" err="1"/>
              <a:t>organnogenesis</a:t>
            </a:r>
            <a:r>
              <a:rPr lang="en-US" dirty="0"/>
              <a:t> are size and </a:t>
            </a:r>
            <a:r>
              <a:rPr lang="en-US" dirty="0" err="1"/>
              <a:t>souce</a:t>
            </a:r>
            <a:r>
              <a:rPr lang="en-US" dirty="0"/>
              <a:t> of the </a:t>
            </a:r>
            <a:r>
              <a:rPr lang="en-US" dirty="0" err="1"/>
              <a:t>explant</a:t>
            </a:r>
            <a:r>
              <a:rPr lang="en-US" dirty="0"/>
              <a:t>. </a:t>
            </a:r>
          </a:p>
          <a:p>
            <a:pPr lvl="1"/>
            <a:r>
              <a:rPr lang="en-US" dirty="0"/>
              <a:t>The larger the </a:t>
            </a:r>
            <a:r>
              <a:rPr lang="en-US" dirty="0" err="1"/>
              <a:t>explant</a:t>
            </a:r>
            <a:r>
              <a:rPr lang="en-US" dirty="0"/>
              <a:t> (containing parenchyma, cambium and vascular tissue), more is likelihood of shoot bud formation. </a:t>
            </a:r>
          </a:p>
          <a:p>
            <a:r>
              <a:rPr lang="en-US" dirty="0"/>
              <a:t>Also, genotype of </a:t>
            </a:r>
            <a:r>
              <a:rPr lang="en-US" dirty="0" err="1"/>
              <a:t>explant</a:t>
            </a:r>
            <a:r>
              <a:rPr lang="en-US" dirty="0"/>
              <a:t> affects shoot regeneration as </a:t>
            </a:r>
            <a:r>
              <a:rPr lang="en-US" dirty="0" err="1"/>
              <a:t>explant</a:t>
            </a:r>
            <a:r>
              <a:rPr lang="en-US" dirty="0"/>
              <a:t> taken from different plant varieties of same species show different frequencies of shoot bud differentiation.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Light has been shown to have inhibitory effect. Even the quality of light has effect as blue light has been shown to induce shoot formation and root by red light in tobacco. </a:t>
            </a:r>
          </a:p>
          <a:p>
            <a:r>
              <a:rPr lang="en-US" dirty="0"/>
              <a:t>The optimum temperature required may vary with plant species.</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Plant Tissue Culture refers to the technique of growing plant cells, tissues, organs, seeds or other plant parts in a sterile environment on a nutrient medium. </a:t>
            </a:r>
          </a:p>
          <a:p>
            <a:r>
              <a:rPr lang="en-US" dirty="0"/>
              <a:t>This technique relies on the following conditions: </a:t>
            </a:r>
          </a:p>
          <a:p>
            <a:pPr lvl="2"/>
            <a:r>
              <a:rPr lang="en-US" dirty="0" err="1"/>
              <a:t>Explant</a:t>
            </a:r>
            <a:r>
              <a:rPr lang="en-US" dirty="0"/>
              <a:t> </a:t>
            </a:r>
          </a:p>
          <a:p>
            <a:pPr lvl="2"/>
            <a:r>
              <a:rPr lang="en-US" dirty="0"/>
              <a:t>Aseptic environment </a:t>
            </a:r>
          </a:p>
          <a:p>
            <a:pPr lvl="2"/>
            <a:r>
              <a:rPr lang="en-US" dirty="0"/>
              <a:t>Nutrient media </a:t>
            </a:r>
          </a:p>
          <a:p>
            <a:endParaRPr lang="en-US" dirty="0"/>
          </a:p>
        </p:txBody>
      </p:sp>
      <p:sp>
        <p:nvSpPr>
          <p:cNvPr id="4" name="Footer Placeholder 3"/>
          <p:cNvSpPr>
            <a:spLocks noGrp="1"/>
          </p:cNvSpPr>
          <p:nvPr>
            <p:ph type="ftr" sz="quarter" idx="11"/>
          </p:nvPr>
        </p:nvSpPr>
        <p:spPr/>
        <p:txBody>
          <a:bodyPr/>
          <a:lstStyle/>
          <a:p>
            <a:r>
              <a:rPr lang="en-US"/>
              <a:t>Department of Pharmacy, SV</a:t>
            </a:r>
            <a:endParaRPr lang="en-US" dirty="0"/>
          </a:p>
        </p:txBody>
      </p:sp>
      <p:sp>
        <p:nvSpPr>
          <p:cNvPr id="5" name="TextBox 4"/>
          <p:cNvSpPr txBox="1"/>
          <p:nvPr/>
        </p:nvSpPr>
        <p:spPr>
          <a:xfrm>
            <a:off x="685800" y="6488668"/>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304800" y="1600200"/>
            <a:ext cx="8610600" cy="5105400"/>
          </a:xfrm>
        </p:spPr>
        <p:txBody>
          <a:bodyPr>
            <a:normAutofit/>
          </a:bodyPr>
          <a:lstStyle/>
          <a:p>
            <a:pPr>
              <a:buNone/>
            </a:pPr>
            <a:r>
              <a:rPr lang="en-US" b="1" dirty="0">
                <a:solidFill>
                  <a:srgbClr val="0000FF"/>
                </a:solidFill>
              </a:rPr>
              <a:t>Somatic Embryogenesis</a:t>
            </a:r>
            <a:endParaRPr lang="en-US" dirty="0">
              <a:solidFill>
                <a:srgbClr val="0000FF"/>
              </a:solidFill>
            </a:endParaRPr>
          </a:p>
          <a:p>
            <a:r>
              <a:rPr lang="en-US" dirty="0"/>
              <a:t>The process of embryo development is called embryogenesis. </a:t>
            </a:r>
          </a:p>
          <a:p>
            <a:r>
              <a:rPr lang="en-US" dirty="0"/>
              <a:t>It is not the monopoly of the egg to form an embryo. Any cell of the female gametophyte (Embryo sac) may give rise to an embryo.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10000"/>
          </a:bodyPr>
          <a:lstStyle/>
          <a:p>
            <a:r>
              <a:rPr lang="en-IN" dirty="0"/>
              <a:t>Somatic embryogenesis may result in non-zygotic embryos or somatic embryos (directly formed from somatic organs), </a:t>
            </a:r>
            <a:r>
              <a:rPr lang="en-IN" dirty="0" err="1"/>
              <a:t>parthogenetic</a:t>
            </a:r>
            <a:r>
              <a:rPr lang="en-IN" dirty="0"/>
              <a:t> embryos (formed from unfertilized egg) and androgenic embryos (formed from male gametophyte).</a:t>
            </a:r>
            <a:endParaRPr lang="en-US" dirty="0"/>
          </a:p>
          <a:p>
            <a:r>
              <a:rPr lang="en-US" dirty="0"/>
              <a:t>Thus we can say that </a:t>
            </a:r>
            <a:r>
              <a:rPr lang="en-US" dirty="0">
                <a:solidFill>
                  <a:srgbClr val="C00000"/>
                </a:solidFill>
              </a:rPr>
              <a:t>'The phenomenon of embryogenesis is not necessarily confined to the reproductive cycle</a:t>
            </a:r>
            <a:r>
              <a:rPr lang="en-US" dirty="0"/>
              <a:t>".</a:t>
            </a:r>
          </a:p>
          <a:p>
            <a:endParaRPr lang="en-IN"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a:t>It is a process involving </a:t>
            </a:r>
            <a:r>
              <a:rPr lang="en-US" dirty="0" err="1"/>
              <a:t>redifferentiation</a:t>
            </a:r>
            <a:r>
              <a:rPr lang="en-US" dirty="0"/>
              <a:t> of </a:t>
            </a:r>
            <a:r>
              <a:rPr lang="en-US" dirty="0" err="1"/>
              <a:t>meristematic</a:t>
            </a:r>
            <a:r>
              <a:rPr lang="en-US" dirty="0"/>
              <a:t> cells into </a:t>
            </a:r>
            <a:r>
              <a:rPr lang="en-US" dirty="0" err="1"/>
              <a:t>nonzygotic</a:t>
            </a:r>
            <a:r>
              <a:rPr lang="en-US" dirty="0"/>
              <a:t> somatic embryo which are capable of germinating to form complete plants.</a:t>
            </a:r>
          </a:p>
          <a:p>
            <a:r>
              <a:rPr lang="en-US" dirty="0"/>
              <a:t>While developing into somatic embryo, the </a:t>
            </a:r>
            <a:r>
              <a:rPr lang="en-US" dirty="0" err="1"/>
              <a:t>mersitematic</a:t>
            </a:r>
            <a:r>
              <a:rPr lang="en-US" dirty="0"/>
              <a:t> cells break any </a:t>
            </a:r>
            <a:r>
              <a:rPr lang="en-US" dirty="0" err="1"/>
              <a:t>cytoplasmic</a:t>
            </a:r>
            <a:r>
              <a:rPr lang="en-US" dirty="0"/>
              <a:t> or vascular connections with other cells around it and become isolated. </a:t>
            </a:r>
          </a:p>
          <a:p>
            <a:r>
              <a:rPr lang="en-US" dirty="0"/>
              <a:t>Therefore, unlike shoot bud, the somatic embryos are easily separable from explants.</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r>
              <a:rPr lang="en-US" dirty="0"/>
              <a:t>Somatic embryogenesis involves three distinct steps which are absent in organogenesis: </a:t>
            </a:r>
          </a:p>
          <a:p>
            <a:pPr lvl="1"/>
            <a:r>
              <a:rPr lang="en-US" b="1" dirty="0"/>
              <a:t>Induction: </a:t>
            </a:r>
            <a:r>
              <a:rPr lang="en-US" dirty="0"/>
              <a:t>is the initiative phase where cells of callus are induced to divide and differentiate into groups of </a:t>
            </a:r>
            <a:r>
              <a:rPr lang="en-US" dirty="0" err="1"/>
              <a:t>meristematic</a:t>
            </a:r>
            <a:r>
              <a:rPr lang="en-US" dirty="0"/>
              <a:t> cells called </a:t>
            </a:r>
            <a:r>
              <a:rPr lang="en-US" dirty="0" err="1"/>
              <a:t>embryogenic</a:t>
            </a:r>
            <a:r>
              <a:rPr lang="en-US" dirty="0"/>
              <a:t> clumps (ECs). These ECs develop into initial stages of somatic embryo i.e. globular stage.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lvl="1"/>
            <a:r>
              <a:rPr lang="en-US" b="1" dirty="0"/>
              <a:t>Maturation: </a:t>
            </a:r>
            <a:r>
              <a:rPr lang="en-US" dirty="0"/>
              <a:t>In this phase somatic embryos develop into mature embryos by differentiating from globular to heart shaped, torpedo to </a:t>
            </a:r>
            <a:r>
              <a:rPr lang="en-US" dirty="0" err="1"/>
              <a:t>cotyledonary</a:t>
            </a:r>
            <a:r>
              <a:rPr lang="en-US" dirty="0"/>
              <a:t> stages. The mature embryo here undergoes biochemical changes to acquire hardiness. </a:t>
            </a:r>
          </a:p>
          <a:p>
            <a:pPr lvl="1"/>
            <a:r>
              <a:rPr lang="en-US" b="1" dirty="0"/>
              <a:t>Conversion: </a:t>
            </a:r>
            <a:r>
              <a:rPr lang="en-US" dirty="0"/>
              <a:t>Embryos germinate to produce seedlings. </a:t>
            </a:r>
          </a:p>
          <a:p>
            <a:endParaRPr lang="en-US" dirty="0"/>
          </a:p>
          <a:p>
            <a:endParaRPr lang="en-IN"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600200" y="204135"/>
            <a:ext cx="6105524" cy="6425265"/>
          </a:xfrm>
          <a:prstGeom prst="rect">
            <a:avLst/>
          </a:prstGeom>
          <a:noFill/>
          <a:ln w="9525">
            <a:noFill/>
            <a:miter lim="800000"/>
            <a:headEnd/>
            <a:tailEnd/>
          </a:ln>
          <a:effec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304800" y="1600200"/>
            <a:ext cx="8610600" cy="5105400"/>
          </a:xfrm>
        </p:spPr>
        <p:txBody>
          <a:bodyPr>
            <a:normAutofit fontScale="92500" lnSpcReduction="10000"/>
          </a:bodyPr>
          <a:lstStyle/>
          <a:p>
            <a:r>
              <a:rPr lang="en-US" dirty="0"/>
              <a:t>Somatic embryogenesis is influenced by following factors</a:t>
            </a:r>
            <a:r>
              <a:rPr lang="en-US" b="1" dirty="0"/>
              <a:t>: </a:t>
            </a:r>
          </a:p>
          <a:p>
            <a:pPr lvl="1"/>
            <a:r>
              <a:rPr lang="en-US" b="1" dirty="0"/>
              <a:t>Growth regulators: </a:t>
            </a:r>
          </a:p>
          <a:p>
            <a:pPr lvl="2"/>
            <a:r>
              <a:rPr lang="en-US" dirty="0"/>
              <a:t>The presence of </a:t>
            </a:r>
            <a:r>
              <a:rPr lang="en-US" dirty="0" err="1"/>
              <a:t>auxin</a:t>
            </a:r>
            <a:r>
              <a:rPr lang="en-US" dirty="0"/>
              <a:t> (generally 2,4-D) in the medium is essential for induction phase. </a:t>
            </a:r>
          </a:p>
          <a:p>
            <a:pPr lvl="2"/>
            <a:r>
              <a:rPr lang="en-US" dirty="0"/>
              <a:t>2,4-D induces dedifferentiation of </a:t>
            </a:r>
            <a:r>
              <a:rPr lang="en-US" dirty="0" err="1"/>
              <a:t>explant</a:t>
            </a:r>
            <a:r>
              <a:rPr lang="en-US" dirty="0"/>
              <a:t> cells to form ECs. </a:t>
            </a:r>
          </a:p>
          <a:p>
            <a:pPr lvl="2"/>
            <a:r>
              <a:rPr lang="en-US" dirty="0"/>
              <a:t>When </a:t>
            </a:r>
            <a:r>
              <a:rPr lang="en-US" dirty="0" err="1"/>
              <a:t>auxin</a:t>
            </a:r>
            <a:r>
              <a:rPr lang="en-US" dirty="0"/>
              <a:t> is removed or its concentration is reduced, ECs convert to somatic embryos. Once induced, cells don’t need PGRs. Still some doses of CK at maturation and conversion make better plants. </a:t>
            </a:r>
          </a:p>
          <a:p>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lvl="2"/>
            <a:r>
              <a:rPr lang="en-US" dirty="0"/>
              <a:t>Maturation is achieved by culturing somatic embryos on high sucrose medium. </a:t>
            </a:r>
          </a:p>
          <a:p>
            <a:pPr lvl="2"/>
            <a:r>
              <a:rPr lang="en-US" dirty="0"/>
              <a:t>Also, ABA is added as it gives hardening due to water loss which is important for embryo maturation. </a:t>
            </a:r>
          </a:p>
          <a:p>
            <a:pPr lvl="2"/>
            <a:r>
              <a:rPr lang="en-US" dirty="0"/>
              <a:t>Ethylene inhibits both somatic embryogenesis and organogenesis. Therefore, silver nitrate is added to the medium as inhibitor of ethylene for plant regeneration. </a:t>
            </a:r>
          </a:p>
          <a:p>
            <a:endParaRPr lang="en-IN"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10000"/>
          </a:bodyPr>
          <a:lstStyle/>
          <a:p>
            <a:pPr lvl="1"/>
            <a:r>
              <a:rPr lang="en-US" b="1" dirty="0"/>
              <a:t>Nitrogen source: </a:t>
            </a:r>
            <a:r>
              <a:rPr lang="en-US" dirty="0"/>
              <a:t>NH4+ form of nitrogen is essential for induction of somatic embryogenesis while NO3- form is required during maturation phase. </a:t>
            </a:r>
          </a:p>
          <a:p>
            <a:pPr lvl="1"/>
            <a:r>
              <a:rPr lang="en-US" b="1" dirty="0"/>
              <a:t>Other factors: </a:t>
            </a:r>
          </a:p>
          <a:p>
            <a:pPr lvl="2"/>
            <a:r>
              <a:rPr lang="en-US" dirty="0"/>
              <a:t>Like shoot bud differentiation, </a:t>
            </a:r>
            <a:r>
              <a:rPr lang="en-US" dirty="0" err="1">
                <a:solidFill>
                  <a:srgbClr val="C00000"/>
                </a:solidFill>
              </a:rPr>
              <a:t>explant</a:t>
            </a:r>
            <a:r>
              <a:rPr lang="en-US" dirty="0">
                <a:solidFill>
                  <a:srgbClr val="C00000"/>
                </a:solidFill>
              </a:rPr>
              <a:t> </a:t>
            </a:r>
            <a:r>
              <a:rPr lang="en-US" dirty="0"/>
              <a:t>genotype has influence on somatic embryogenesis also. </a:t>
            </a:r>
          </a:p>
          <a:p>
            <a:pPr lvl="2"/>
            <a:r>
              <a:rPr lang="en-US" dirty="0"/>
              <a:t>In cereals, </a:t>
            </a:r>
            <a:r>
              <a:rPr lang="en-US" dirty="0">
                <a:solidFill>
                  <a:srgbClr val="C00000"/>
                </a:solidFill>
              </a:rPr>
              <a:t>use of maltose as carbohydrate source promotes</a:t>
            </a:r>
            <a:r>
              <a:rPr lang="en-US" dirty="0"/>
              <a:t> both somatic embryo induction and maturation. </a:t>
            </a:r>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lvl="0"/>
            <a:r>
              <a:rPr lang="en-US" sz="2000" dirty="0"/>
              <a:t>www.oup.com/uk/orc/bin/0199254680/ch02.pdf</a:t>
            </a:r>
          </a:p>
          <a:p>
            <a:pPr lvl="0"/>
            <a:r>
              <a:rPr lang="en-US" sz="2000" dirty="0"/>
              <a:t>http://en.wikipedia.org/wiki/Plant_tissue_culture</a:t>
            </a:r>
          </a:p>
          <a:p>
            <a:pPr lvl="0"/>
            <a:r>
              <a:rPr lang="en-US" sz="2000" dirty="0"/>
              <a:t>http://www.liv.ac.uk/~sd21/tisscult/introduction.htm</a:t>
            </a:r>
          </a:p>
          <a:p>
            <a:pPr lvl="0"/>
            <a:r>
              <a:rPr lang="en-US" sz="2000" dirty="0"/>
              <a:t>http://www.liv.ac.uk/~sd21/tisscult/what.htm</a:t>
            </a:r>
          </a:p>
          <a:p>
            <a:pPr lvl="0"/>
            <a:r>
              <a:rPr lang="en-US" sz="2000" dirty="0"/>
              <a:t>http://www.titanbiotechltd.com/plant-tissue-culture-media.asp</a:t>
            </a:r>
          </a:p>
          <a:p>
            <a:pPr lvl="0"/>
            <a:r>
              <a:rPr lang="en-US" sz="2000" dirty="0"/>
              <a:t>http://www.phytotechlab.com/pdf/PlantTissueCultureTerminology.pdf</a:t>
            </a:r>
          </a:p>
          <a:p>
            <a:r>
              <a:rPr lang="en-US" sz="2000" dirty="0"/>
              <a:t>http://nsdl.niscair.res.in/bitstream/123456789/668/1/revised+introduction+to+plant+biotechnology.pdf</a:t>
            </a:r>
          </a:p>
          <a:p>
            <a:pPr lvl="0"/>
            <a:endParaRPr lang="en-US" sz="2000" dirty="0"/>
          </a:p>
          <a:p>
            <a:pPr lvl="0"/>
            <a:endParaRPr lang="en-US" sz="2000" dirty="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20000"/>
          </a:bodyPr>
          <a:lstStyle/>
          <a:p>
            <a:pPr>
              <a:buNone/>
            </a:pPr>
            <a:r>
              <a:rPr lang="en-US" b="1" dirty="0">
                <a:solidFill>
                  <a:srgbClr val="0000FF"/>
                </a:solidFill>
              </a:rPr>
              <a:t>Explants:</a:t>
            </a:r>
          </a:p>
          <a:p>
            <a:pPr>
              <a:buNone/>
            </a:pPr>
            <a:r>
              <a:rPr lang="en-US" b="1" dirty="0"/>
              <a:t>		</a:t>
            </a:r>
            <a:r>
              <a:rPr lang="en-US" dirty="0"/>
              <a:t>A small tissue excised from any part of the plant is called </a:t>
            </a:r>
            <a:r>
              <a:rPr lang="en-US" dirty="0" err="1"/>
              <a:t>explant</a:t>
            </a:r>
            <a:r>
              <a:rPr lang="en-US" dirty="0"/>
              <a:t> which is the starting point. </a:t>
            </a:r>
          </a:p>
          <a:p>
            <a:pPr>
              <a:buNone/>
            </a:pPr>
            <a:endParaRPr lang="en-US" dirty="0"/>
          </a:p>
          <a:p>
            <a:pPr>
              <a:buNone/>
            </a:pPr>
            <a:r>
              <a:rPr lang="en-US" dirty="0"/>
              <a:t>		It can be initiated from any part of plant- root, stem, petiole, leaf or flower, choice of </a:t>
            </a:r>
            <a:r>
              <a:rPr lang="en-US" dirty="0" err="1"/>
              <a:t>explant</a:t>
            </a:r>
            <a:r>
              <a:rPr lang="en-US" dirty="0"/>
              <a:t> varies with species. </a:t>
            </a:r>
            <a:r>
              <a:rPr lang="en-US" dirty="0" err="1"/>
              <a:t>Meristems</a:t>
            </a:r>
            <a:r>
              <a:rPr lang="en-US" dirty="0"/>
              <a:t> are more responsive and give better success as they are actively dividing. </a:t>
            </a:r>
          </a:p>
          <a:p>
            <a:pPr>
              <a:buNone/>
            </a:pPr>
            <a:r>
              <a:rPr lang="en-US" dirty="0"/>
              <a:t>		</a:t>
            </a:r>
          </a:p>
          <a:p>
            <a:pPr>
              <a:buNone/>
            </a:pPr>
            <a:endParaRPr lang="en-US" dirty="0">
              <a:solidFill>
                <a:srgbClr val="0000FF"/>
              </a:solidFill>
            </a:endParaRPr>
          </a:p>
        </p:txBody>
      </p:sp>
      <p:sp>
        <p:nvSpPr>
          <p:cNvPr id="5" name="Rectangle 4"/>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Background</a:t>
            </a:r>
          </a:p>
          <a:p>
            <a:r>
              <a:rPr lang="en-US" dirty="0"/>
              <a:t>Introduction</a:t>
            </a:r>
          </a:p>
          <a:p>
            <a:r>
              <a:rPr lang="en-US" dirty="0"/>
              <a:t>Plant Cell Culture Media</a:t>
            </a:r>
          </a:p>
          <a:p>
            <a:r>
              <a:rPr lang="en-US" dirty="0"/>
              <a:t>Types of Culture Media</a:t>
            </a:r>
          </a:p>
          <a:p>
            <a:r>
              <a:rPr lang="en-US" dirty="0"/>
              <a:t>Application</a:t>
            </a:r>
          </a:p>
          <a:p>
            <a:r>
              <a:rPr lang="en-US" dirty="0"/>
              <a:t>Terminology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The physiological state of the plant also has an influence on its response to initiate tissue culture. Therefore, the parent plant must be healthy and free from obvious signs of disease or decay.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20000"/>
          </a:bodyPr>
          <a:lstStyle/>
          <a:p>
            <a:pPr>
              <a:buNone/>
            </a:pPr>
            <a:r>
              <a:rPr lang="en-US" b="1" dirty="0">
                <a:solidFill>
                  <a:srgbClr val="0000FF"/>
                </a:solidFill>
              </a:rPr>
              <a:t>Aseptic environment :</a:t>
            </a:r>
          </a:p>
          <a:p>
            <a:pPr>
              <a:buNone/>
            </a:pPr>
            <a:r>
              <a:rPr lang="en-US" dirty="0"/>
              <a:t>		Aseptic environment during culture is required to avoid contamination from microorganisms. </a:t>
            </a:r>
          </a:p>
          <a:p>
            <a:pPr>
              <a:buNone/>
            </a:pPr>
            <a:r>
              <a:rPr lang="en-US" dirty="0"/>
              <a:t>		Since plant cell division is slower compared to the growth of bacteria, fungi and even minor contaminants can easily overgrow the plant tissue culture. Therefore, all the materials like glassware, instruments, medium, </a:t>
            </a:r>
            <a:r>
              <a:rPr lang="en-US" dirty="0" err="1"/>
              <a:t>explant</a:t>
            </a:r>
            <a:r>
              <a:rPr lang="en-US" dirty="0"/>
              <a:t> etc to be used in culture work must be free of microbes using several techniques available:</a:t>
            </a:r>
          </a:p>
        </p:txBody>
      </p:sp>
      <p:sp>
        <p:nvSpPr>
          <p:cNvPr id="5" name="Rectangle 4"/>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pic>
        <p:nvPicPr>
          <p:cNvPr id="64514" name="Picture 2"/>
          <p:cNvPicPr>
            <a:picLocks noChangeAspect="1" noChangeArrowheads="1"/>
          </p:cNvPicPr>
          <p:nvPr/>
        </p:nvPicPr>
        <p:blipFill>
          <a:blip r:embed="rId2" cstate="print"/>
          <a:srcRect/>
          <a:stretch>
            <a:fillRect/>
          </a:stretch>
        </p:blipFill>
        <p:spPr bwMode="auto">
          <a:xfrm>
            <a:off x="1371600" y="1828800"/>
            <a:ext cx="6323134" cy="4110037"/>
          </a:xfrm>
          <a:prstGeom prst="rect">
            <a:avLst/>
          </a:prstGeom>
          <a:noFill/>
          <a:ln w="9525">
            <a:noFill/>
            <a:miter lim="800000"/>
            <a:headEnd/>
            <a:tailEnd/>
          </a:ln>
          <a:effectLst/>
        </p:spPr>
      </p:pic>
      <p:sp>
        <p:nvSpPr>
          <p:cNvPr id="5" name="Rectangle 4"/>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
        <p:nvSpPr>
          <p:cNvPr id="6" name="Rectangle 5"/>
          <p:cNvSpPr/>
          <p:nvPr/>
        </p:nvSpPr>
        <p:spPr>
          <a:xfrm>
            <a:off x="914400" y="1447800"/>
            <a:ext cx="8077200" cy="646331"/>
          </a:xfrm>
          <a:prstGeom prst="rect">
            <a:avLst/>
          </a:prstGeom>
        </p:spPr>
        <p:txBody>
          <a:bodyPr wrap="square">
            <a:spAutoFit/>
          </a:bodyPr>
          <a:lstStyle/>
          <a:p>
            <a:pPr>
              <a:buNone/>
            </a:pPr>
            <a:r>
              <a:rPr lang="en-US" dirty="0"/>
              <a:t>Laminar flow is a mandatory prerequisite for any tissue culture laboratory for contamination free work.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pic>
        <p:nvPicPr>
          <p:cNvPr id="65538" name="Picture 2"/>
          <p:cNvPicPr>
            <a:picLocks noChangeAspect="1" noChangeArrowheads="1"/>
          </p:cNvPicPr>
          <p:nvPr/>
        </p:nvPicPr>
        <p:blipFill>
          <a:blip r:embed="rId3" cstate="print"/>
          <a:srcRect/>
          <a:stretch>
            <a:fillRect/>
          </a:stretch>
        </p:blipFill>
        <p:spPr bwMode="auto">
          <a:xfrm>
            <a:off x="152400" y="1828800"/>
            <a:ext cx="8810625" cy="4210050"/>
          </a:xfrm>
          <a:prstGeom prst="rect">
            <a:avLst/>
          </a:prstGeom>
          <a:noFill/>
          <a:ln w="9525">
            <a:noFill/>
            <a:miter lim="800000"/>
            <a:headEnd/>
            <a:tailEnd/>
          </a:ln>
          <a:effectLst/>
        </p:spPr>
      </p:pic>
      <p:sp>
        <p:nvSpPr>
          <p:cNvPr id="7" name="TextBox 6"/>
          <p:cNvSpPr txBox="1"/>
          <p:nvPr/>
        </p:nvSpPr>
        <p:spPr>
          <a:xfrm>
            <a:off x="457200" y="6019800"/>
            <a:ext cx="8382000" cy="369332"/>
          </a:xfrm>
          <a:prstGeom prst="rect">
            <a:avLst/>
          </a:prstGeom>
          <a:noFill/>
        </p:spPr>
        <p:txBody>
          <a:bodyPr wrap="square" rtlCol="0">
            <a:spAutoFit/>
          </a:bodyPr>
          <a:lstStyle/>
          <a:p>
            <a:pPr algn="ctr"/>
            <a:r>
              <a:rPr lang="en-US" b="1" dirty="0"/>
              <a:t>Sterilization Techniques used in plant tissue culture</a:t>
            </a:r>
          </a:p>
        </p:txBody>
      </p:sp>
      <p:sp>
        <p:nvSpPr>
          <p:cNvPr id="6" name="Rectangle 5"/>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IN"/>
          </a:p>
        </p:txBody>
      </p:sp>
      <p:sp>
        <p:nvSpPr>
          <p:cNvPr id="7" name="Title 6"/>
          <p:cNvSpPr>
            <a:spLocks noGrp="1"/>
          </p:cNvSpPr>
          <p:nvPr>
            <p:ph type="title"/>
          </p:nvPr>
        </p:nvSpPr>
        <p:spPr/>
        <p:txBody>
          <a:bodyPr/>
          <a:lstStyle/>
          <a:p>
            <a:r>
              <a:rPr lang="en-US" dirty="0"/>
              <a:t>Nutrient Media</a:t>
            </a:r>
            <a:endParaRPr lang="en-IN" dirty="0"/>
          </a:p>
        </p:txBody>
      </p:sp>
      <p:sp>
        <p:nvSpPr>
          <p:cNvPr id="3" name="Footer Placeholder 2"/>
          <p:cNvSpPr>
            <a:spLocks noGrp="1"/>
          </p:cNvSpPr>
          <p:nvPr>
            <p:ph type="ftr" sz="quarter" idx="12"/>
          </p:nvPr>
        </p:nvSpPr>
        <p:spPr/>
        <p:txBody>
          <a:bodyPr/>
          <a:lstStyle/>
          <a:p>
            <a:r>
              <a:rPr lang="en-US"/>
              <a:t>Department of Pharmacy, SV</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Nutrient media used for </a:t>
            </a:r>
            <a:r>
              <a:rPr lang="en-US" i="1" dirty="0"/>
              <a:t>in vitro </a:t>
            </a:r>
            <a:r>
              <a:rPr lang="en-US" dirty="0"/>
              <a:t>cultivation of plant cells are composed of following basic components:</a:t>
            </a:r>
          </a:p>
          <a:p>
            <a:pPr marL="514350" indent="-514350">
              <a:buAutoNum type="arabicParenBoth"/>
            </a:pPr>
            <a:r>
              <a:rPr lang="en-US" dirty="0"/>
              <a:t>Inorganic salts containing essential elements, or mineral ions, supplied as a complex mixture of salts;</a:t>
            </a:r>
          </a:p>
          <a:p>
            <a:pPr marL="514350" indent="-514350">
              <a:buAutoNum type="arabicParenBoth"/>
            </a:pPr>
            <a:r>
              <a:rPr lang="en-US" dirty="0"/>
              <a:t>Organic supplement supplying vitamins and/or amino acids</a:t>
            </a:r>
          </a:p>
          <a:p>
            <a:pPr marL="514350" indent="-514350">
              <a:buAutoNum type="arabicParenBoth"/>
            </a:pPr>
            <a:r>
              <a:rPr lang="en-US" dirty="0"/>
              <a:t>Carbon source; usually supplied as the sugar sucrose.</a:t>
            </a:r>
          </a:p>
          <a:p>
            <a:pPr marL="514350" indent="-514350">
              <a:buAutoNum type="arabicParenBoth"/>
            </a:pPr>
            <a:r>
              <a:rPr lang="en-US" dirty="0"/>
              <a:t>Gelling agents </a:t>
            </a:r>
          </a:p>
          <a:p>
            <a:pPr marL="514350" indent="-514350">
              <a:buAutoNum type="arabicParenBoth"/>
            </a:pPr>
            <a:r>
              <a:rPr lang="en-US" dirty="0"/>
              <a:t>Plant Growth Regulators </a:t>
            </a:r>
          </a:p>
          <a:p>
            <a:pPr marL="514350" indent="-514350">
              <a:buAutoNum type="arabicParenBoth"/>
            </a:pPr>
            <a:r>
              <a:rPr lang="en-US" dirty="0"/>
              <a:t>pH</a:t>
            </a:r>
          </a:p>
        </p:txBody>
      </p:sp>
      <p:sp>
        <p:nvSpPr>
          <p:cNvPr id="4" name="Footer Placeholder 3"/>
          <p:cNvSpPr>
            <a:spLocks noGrp="1"/>
          </p:cNvSpPr>
          <p:nvPr>
            <p:ph type="ftr" sz="quarter" idx="11"/>
          </p:nvPr>
        </p:nvSpPr>
        <p:spPr/>
        <p:txBody>
          <a:bodyPr/>
          <a:lstStyle/>
          <a:p>
            <a:r>
              <a:rPr lang="en-US"/>
              <a:t>Department of Pharmacy, SV</a:t>
            </a:r>
            <a:endParaRPr lang="en-US" dirty="0"/>
          </a:p>
        </p:txBody>
      </p:sp>
      <p:sp>
        <p:nvSpPr>
          <p:cNvPr id="5" name="TextBox 4"/>
          <p:cNvSpPr txBox="1"/>
          <p:nvPr/>
        </p:nvSpPr>
        <p:spPr>
          <a:xfrm>
            <a:off x="685800" y="6324600"/>
            <a:ext cx="8153400" cy="523220"/>
          </a:xfrm>
          <a:prstGeom prst="rect">
            <a:avLst/>
          </a:prstGeom>
          <a:noFill/>
        </p:spPr>
        <p:txBody>
          <a:bodyPr wrap="square" rtlCol="0">
            <a:spAutoFit/>
          </a:bodyPr>
          <a:lstStyle/>
          <a:p>
            <a:pPr lvl="0"/>
            <a:r>
              <a:rPr lang="en-US" sz="1400" u="sng" dirty="0"/>
              <a:t>http://www.titanbiotechltd.com/plant-tissue-culture-media.asp</a:t>
            </a:r>
          </a:p>
          <a:p>
            <a:r>
              <a:rPr lang="en-US" sz="1400" u="sng" dirty="0"/>
              <a:t>www.oup.com/uk/orc/bin/0199254680/ch02.pdf</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6886" y="304800"/>
            <a:ext cx="8448514" cy="6400800"/>
          </a:xfrm>
          <a:prstGeom prst="rect">
            <a:avLst/>
          </a:prstGeom>
          <a:noFill/>
          <a:ln w="9525">
            <a:noFill/>
            <a:miter lim="800000"/>
            <a:headEnd/>
            <a:tailEnd/>
          </a:ln>
          <a:effectLst/>
        </p:spPr>
      </p:pic>
      <p:sp>
        <p:nvSpPr>
          <p:cNvPr id="7" name="TextBox 6"/>
          <p:cNvSpPr txBox="1"/>
          <p:nvPr/>
        </p:nvSpPr>
        <p:spPr>
          <a:xfrm>
            <a:off x="304800" y="6550223"/>
            <a:ext cx="8686800" cy="307777"/>
          </a:xfrm>
          <a:prstGeom prst="rect">
            <a:avLst/>
          </a:prstGeom>
          <a:noFill/>
        </p:spPr>
        <p:txBody>
          <a:bodyPr wrap="square" rtlCol="0">
            <a:spAutoFit/>
          </a:bodyPr>
          <a:lstStyle/>
          <a:p>
            <a:pPr lvl="0"/>
            <a:r>
              <a:rPr lang="en-US" sz="1400" u="sng" dirty="0"/>
              <a:t>www.oup.com/uk/orc/bin/0199254680/ch02.pdf</a:t>
            </a:r>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20000"/>
          </a:bodyPr>
          <a:lstStyle/>
          <a:p>
            <a:pPr>
              <a:buNone/>
            </a:pPr>
            <a:r>
              <a:rPr lang="en-US" b="1" u="sng" dirty="0">
                <a:solidFill>
                  <a:srgbClr val="7030A0"/>
                </a:solidFill>
              </a:rPr>
              <a:t>Inorganic salts</a:t>
            </a:r>
          </a:p>
          <a:p>
            <a:pPr>
              <a:buNone/>
            </a:pPr>
            <a:r>
              <a:rPr lang="en-US" dirty="0"/>
              <a:t>	These include essential elements or mineral ions important for plant nutrition and their physiological function.   The essential elements can further be divided into the following categories: </a:t>
            </a:r>
          </a:p>
          <a:p>
            <a:r>
              <a:rPr lang="en-US" dirty="0" err="1"/>
              <a:t>Macroelements</a:t>
            </a:r>
            <a:r>
              <a:rPr lang="en-US" dirty="0"/>
              <a:t> (or macronutrients)</a:t>
            </a:r>
          </a:p>
          <a:p>
            <a:r>
              <a:rPr lang="en-US" dirty="0"/>
              <a:t>Microelements (or micronutrients)</a:t>
            </a:r>
          </a:p>
          <a:p>
            <a:r>
              <a:rPr lang="en-US" dirty="0"/>
              <a:t>Iron source</a:t>
            </a:r>
          </a:p>
          <a:p>
            <a:endParaRPr lang="en-US" dirty="0"/>
          </a:p>
        </p:txBody>
      </p:sp>
      <p:sp>
        <p:nvSpPr>
          <p:cNvPr id="5" name="TextBox 4"/>
          <p:cNvSpPr txBox="1"/>
          <p:nvPr/>
        </p:nvSpPr>
        <p:spPr>
          <a:xfrm>
            <a:off x="685800" y="6550223"/>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r>
              <a:rPr lang="en-US" b="1" i="1" dirty="0" err="1"/>
              <a:t>Macroelements</a:t>
            </a:r>
            <a:r>
              <a:rPr lang="en-US" b="1" i="1" dirty="0"/>
              <a:t>:</a:t>
            </a:r>
            <a:endParaRPr lang="en-US" dirty="0"/>
          </a:p>
          <a:p>
            <a:pPr lvl="1"/>
            <a:r>
              <a:rPr lang="en-US" dirty="0"/>
              <a:t>required in large amounts for plant growth and development. </a:t>
            </a:r>
          </a:p>
          <a:p>
            <a:pPr lvl="1"/>
            <a:r>
              <a:rPr lang="en-US" dirty="0"/>
              <a:t>Nitrogen, phosphorus, potassium, magnesium, calcium and sulphur (and carbon, which is added separately) are regarded as </a:t>
            </a:r>
            <a:r>
              <a:rPr lang="en-US" dirty="0" err="1"/>
              <a:t>macroelements</a:t>
            </a:r>
            <a:r>
              <a:rPr lang="en-US" dirty="0"/>
              <a:t>. </a:t>
            </a:r>
          </a:p>
          <a:p>
            <a:pPr lvl="1"/>
            <a:r>
              <a:rPr lang="en-US" dirty="0"/>
              <a:t>These elements comprise at least 0.1% of the dry weight of plants.</a:t>
            </a:r>
          </a:p>
          <a:p>
            <a:endParaRPr lang="en-US" dirty="0"/>
          </a:p>
        </p:txBody>
      </p:sp>
      <p:sp>
        <p:nvSpPr>
          <p:cNvPr id="5" name="TextBox 4"/>
          <p:cNvSpPr txBox="1"/>
          <p:nvPr/>
        </p:nvSpPr>
        <p:spPr>
          <a:xfrm>
            <a:off x="685800" y="6488668"/>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US" b="1" i="1" dirty="0"/>
              <a:t>Microelements:</a:t>
            </a:r>
            <a:r>
              <a:rPr lang="en-US" dirty="0"/>
              <a:t> </a:t>
            </a:r>
          </a:p>
          <a:p>
            <a:pPr lvl="1"/>
            <a:r>
              <a:rPr lang="en-US" dirty="0"/>
              <a:t>These elements are required in </a:t>
            </a:r>
            <a:r>
              <a:rPr lang="en-US" b="1" dirty="0"/>
              <a:t>trace amounts </a:t>
            </a:r>
            <a:r>
              <a:rPr lang="en-US" dirty="0"/>
              <a:t>for plant growth and development. </a:t>
            </a:r>
          </a:p>
          <a:p>
            <a:pPr lvl="1"/>
            <a:r>
              <a:rPr lang="en-US" dirty="0"/>
              <a:t>Manganese, iodine, copper, cobalt, boron, molybdenum, iron and zinc are regarded as microelements, although other elements like </a:t>
            </a:r>
            <a:r>
              <a:rPr lang="en-US" dirty="0" err="1"/>
              <a:t>aluminium</a:t>
            </a:r>
            <a:r>
              <a:rPr lang="en-US" dirty="0"/>
              <a:t> and nickel are frequently found in some formulations.</a:t>
            </a:r>
          </a:p>
        </p:txBody>
      </p:sp>
      <p:sp>
        <p:nvSpPr>
          <p:cNvPr id="5" name="TextBox 4"/>
          <p:cNvSpPr txBox="1"/>
          <p:nvPr/>
        </p:nvSpPr>
        <p:spPr>
          <a:xfrm>
            <a:off x="685800" y="6550223"/>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Plant tissue culture is the science of growing plant cells, tissues or organs isolated from the mother plant, on artificial media.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20000"/>
          </a:bodyPr>
          <a:lstStyle/>
          <a:p>
            <a:r>
              <a:rPr lang="en-US" b="1" i="1" dirty="0"/>
              <a:t>Iron Source: </a:t>
            </a:r>
          </a:p>
          <a:p>
            <a:pPr lvl="1"/>
            <a:r>
              <a:rPr lang="en-US" dirty="0"/>
              <a:t>Iron is usually added in the medium as iron </a:t>
            </a:r>
            <a:r>
              <a:rPr lang="en-US" dirty="0" err="1"/>
              <a:t>sulphate</a:t>
            </a:r>
            <a:r>
              <a:rPr lang="en-US" dirty="0"/>
              <a:t>, although iron citrate can also be used. </a:t>
            </a:r>
          </a:p>
          <a:p>
            <a:pPr lvl="1"/>
            <a:r>
              <a:rPr lang="en-US" dirty="0" err="1"/>
              <a:t>Ethylenediaminetetraacetic</a:t>
            </a:r>
            <a:r>
              <a:rPr lang="en-US" dirty="0"/>
              <a:t> acid (EDTA) is usually used in conjunction with the iron </a:t>
            </a:r>
            <a:r>
              <a:rPr lang="en-US" dirty="0" err="1"/>
              <a:t>sulphate</a:t>
            </a:r>
            <a:r>
              <a:rPr lang="en-US" dirty="0"/>
              <a:t>. </a:t>
            </a:r>
          </a:p>
          <a:p>
            <a:pPr lvl="1"/>
            <a:r>
              <a:rPr lang="en-US" dirty="0"/>
              <a:t>The EDTA complexes with the iron so as to allow the slow and continuous release of iron into the medium. </a:t>
            </a:r>
          </a:p>
          <a:p>
            <a:pPr lvl="1"/>
            <a:r>
              <a:rPr lang="en-US" dirty="0" err="1"/>
              <a:t>Uncomplexed</a:t>
            </a:r>
            <a:r>
              <a:rPr lang="en-US" dirty="0"/>
              <a:t> iron can precipitate out of the medium as ferric oxide.</a:t>
            </a:r>
          </a:p>
          <a:p>
            <a:endParaRPr lang="en-US" dirty="0"/>
          </a:p>
        </p:txBody>
      </p:sp>
      <p:sp>
        <p:nvSpPr>
          <p:cNvPr id="5" name="TextBox 4"/>
          <p:cNvSpPr txBox="1"/>
          <p:nvPr/>
        </p:nvSpPr>
        <p:spPr>
          <a:xfrm>
            <a:off x="685800" y="6550223"/>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pPr>
              <a:buNone/>
            </a:pPr>
            <a:r>
              <a:rPr lang="en-US" b="1" u="sng" dirty="0">
                <a:solidFill>
                  <a:srgbClr val="7030A0"/>
                </a:solidFill>
              </a:rPr>
              <a:t>Organic supplements</a:t>
            </a:r>
            <a:endParaRPr lang="en-US" u="sng" dirty="0">
              <a:solidFill>
                <a:srgbClr val="7030A0"/>
              </a:solidFill>
            </a:endParaRPr>
          </a:p>
          <a:p>
            <a:r>
              <a:rPr lang="en-US" dirty="0"/>
              <a:t>These include vitamins and amino acids. Two vitamins, i.e., thiamine (vitamin B1) and </a:t>
            </a:r>
            <a:r>
              <a:rPr lang="en-US" dirty="0" err="1"/>
              <a:t>myoinositol</a:t>
            </a:r>
            <a:r>
              <a:rPr lang="en-US" dirty="0"/>
              <a:t> (a vitamin B) are essential for the culture of plant cells </a:t>
            </a:r>
            <a:r>
              <a:rPr lang="en-US" i="1" dirty="0"/>
              <a:t>in vitro</a:t>
            </a:r>
            <a:r>
              <a:rPr lang="en-US" dirty="0"/>
              <a:t>. However, other vitamins are often added to for historical reasons. </a:t>
            </a:r>
          </a:p>
          <a:p>
            <a:r>
              <a:rPr lang="en-US" dirty="0"/>
              <a:t>The most commonly used amino acid is </a:t>
            </a:r>
            <a:r>
              <a:rPr lang="en-US" dirty="0" err="1"/>
              <a:t>glycine</a:t>
            </a:r>
            <a:r>
              <a:rPr lang="en-US" dirty="0"/>
              <a:t>. </a:t>
            </a:r>
          </a:p>
        </p:txBody>
      </p:sp>
      <p:sp>
        <p:nvSpPr>
          <p:cNvPr id="5" name="TextBox 4"/>
          <p:cNvSpPr txBox="1"/>
          <p:nvPr/>
        </p:nvSpPr>
        <p:spPr>
          <a:xfrm>
            <a:off x="685800" y="6553200"/>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r>
              <a:rPr lang="en-US" dirty="0"/>
              <a:t>However, </a:t>
            </a:r>
            <a:r>
              <a:rPr lang="en-US" dirty="0" err="1"/>
              <a:t>arginine</a:t>
            </a:r>
            <a:r>
              <a:rPr lang="en-US" dirty="0"/>
              <a:t>, </a:t>
            </a:r>
            <a:r>
              <a:rPr lang="en-US" dirty="0" err="1"/>
              <a:t>asparagine</a:t>
            </a:r>
            <a:r>
              <a:rPr lang="en-US" dirty="0"/>
              <a:t>, </a:t>
            </a:r>
            <a:r>
              <a:rPr lang="en-US" dirty="0" err="1"/>
              <a:t>aspartic</a:t>
            </a:r>
            <a:r>
              <a:rPr lang="en-US" dirty="0"/>
              <a:t> acid, </a:t>
            </a:r>
            <a:r>
              <a:rPr lang="en-US" dirty="0" err="1"/>
              <a:t>alanine</a:t>
            </a:r>
            <a:r>
              <a:rPr lang="en-US" dirty="0"/>
              <a:t>, </a:t>
            </a:r>
            <a:r>
              <a:rPr lang="en-US" dirty="0" err="1"/>
              <a:t>glutamic</a:t>
            </a:r>
            <a:r>
              <a:rPr lang="en-US" dirty="0"/>
              <a:t> acid, glutamine and </a:t>
            </a:r>
            <a:r>
              <a:rPr lang="en-US" dirty="0" err="1"/>
              <a:t>proline</a:t>
            </a:r>
            <a:r>
              <a:rPr lang="en-US" dirty="0"/>
              <a:t> are also used. </a:t>
            </a:r>
          </a:p>
          <a:p>
            <a:r>
              <a:rPr lang="en-US" dirty="0"/>
              <a:t>Amino acids provide a source of reduced nitrogen and, like ammonium ions, uptake causes acidification of the medium. </a:t>
            </a:r>
          </a:p>
          <a:p>
            <a:r>
              <a:rPr lang="en-US" dirty="0"/>
              <a:t>Casein </a:t>
            </a:r>
            <a:r>
              <a:rPr lang="en-US" dirty="0" err="1"/>
              <a:t>hydrolysate</a:t>
            </a:r>
            <a:r>
              <a:rPr lang="en-US" dirty="0"/>
              <a:t> can be used as a source of a mixture of amino acids.</a:t>
            </a:r>
          </a:p>
        </p:txBody>
      </p:sp>
      <p:sp>
        <p:nvSpPr>
          <p:cNvPr id="5" name="TextBox 4"/>
          <p:cNvSpPr txBox="1"/>
          <p:nvPr/>
        </p:nvSpPr>
        <p:spPr>
          <a:xfrm>
            <a:off x="685800" y="6550223"/>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a:buNone/>
            </a:pPr>
            <a:r>
              <a:rPr lang="en-US" b="1" u="sng" dirty="0">
                <a:solidFill>
                  <a:srgbClr val="7030A0"/>
                </a:solidFill>
              </a:rPr>
              <a:t>Carbon source:</a:t>
            </a:r>
          </a:p>
          <a:p>
            <a:pPr lvl="1">
              <a:buFont typeface="Wingdings" pitchFamily="2" charset="2"/>
              <a:buChar char="q"/>
            </a:pPr>
            <a:r>
              <a:rPr lang="en-US" dirty="0"/>
              <a:t>The most commonly used carbon source is sucrose. </a:t>
            </a:r>
          </a:p>
          <a:p>
            <a:pPr lvl="1">
              <a:buFont typeface="Wingdings" pitchFamily="2" charset="2"/>
              <a:buChar char="q"/>
            </a:pPr>
            <a:r>
              <a:rPr lang="en-US" dirty="0"/>
              <a:t>It is readily assimilated and relatively stable. </a:t>
            </a:r>
          </a:p>
          <a:p>
            <a:pPr lvl="1">
              <a:buFont typeface="Wingdings" pitchFamily="2" charset="2"/>
              <a:buChar char="q"/>
            </a:pPr>
            <a:r>
              <a:rPr lang="en-US" dirty="0"/>
              <a:t>Other carbohydrates like glucose, maltose, </a:t>
            </a:r>
            <a:r>
              <a:rPr lang="en-US" dirty="0" err="1"/>
              <a:t>galactose</a:t>
            </a:r>
            <a:r>
              <a:rPr lang="en-US" dirty="0"/>
              <a:t> and </a:t>
            </a:r>
            <a:r>
              <a:rPr lang="en-US" dirty="0" err="1"/>
              <a:t>sorbitol</a:t>
            </a:r>
            <a:r>
              <a:rPr lang="en-US" dirty="0"/>
              <a:t> can also be used and may prove better than sucrose in specialized circumstances.</a:t>
            </a:r>
            <a:endParaRPr lang="en-US" dirty="0">
              <a:solidFill>
                <a:srgbClr val="7030A0"/>
              </a:solidFill>
            </a:endParaRPr>
          </a:p>
        </p:txBody>
      </p:sp>
      <p:sp>
        <p:nvSpPr>
          <p:cNvPr id="5" name="TextBox 4"/>
          <p:cNvSpPr txBox="1"/>
          <p:nvPr/>
        </p:nvSpPr>
        <p:spPr>
          <a:xfrm>
            <a:off x="685800" y="6550223"/>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10000"/>
          </a:bodyPr>
          <a:lstStyle/>
          <a:p>
            <a:pPr>
              <a:buNone/>
            </a:pPr>
            <a:r>
              <a:rPr lang="en-US" sz="3100" b="1" u="sng" dirty="0">
                <a:solidFill>
                  <a:srgbClr val="7030A0"/>
                </a:solidFill>
              </a:rPr>
              <a:t>Gelling agents: </a:t>
            </a:r>
            <a:r>
              <a:rPr lang="en-US" dirty="0"/>
              <a:t>  </a:t>
            </a:r>
          </a:p>
          <a:p>
            <a:pPr lvl="1">
              <a:buFont typeface="Wingdings" pitchFamily="2" charset="2"/>
              <a:buChar char="q"/>
            </a:pPr>
            <a:r>
              <a:rPr lang="en-US" dirty="0"/>
              <a:t>Plant tissue culture media can be used in either liquid or ‘solid’ forms, depending on the type of culture being grown. </a:t>
            </a:r>
          </a:p>
          <a:p>
            <a:pPr lvl="1">
              <a:buFont typeface="Wingdings" pitchFamily="2" charset="2"/>
              <a:buChar char="q"/>
            </a:pPr>
            <a:r>
              <a:rPr lang="en-US" dirty="0"/>
              <a:t>Agar, produced from seaweed, is the most common type of gelling agent, and is ideal for routine applications. </a:t>
            </a:r>
          </a:p>
          <a:p>
            <a:pPr lvl="1">
              <a:buFont typeface="Wingdings" pitchFamily="2" charset="2"/>
              <a:buChar char="q"/>
            </a:pPr>
            <a:r>
              <a:rPr lang="en-US" dirty="0"/>
              <a:t>For more demanding applications, a range of purer gelling agents are available. </a:t>
            </a:r>
          </a:p>
          <a:p>
            <a:pPr lvl="1">
              <a:buFont typeface="Wingdings" pitchFamily="2" charset="2"/>
              <a:buChar char="q"/>
            </a:pPr>
            <a:r>
              <a:rPr lang="en-US" dirty="0"/>
              <a:t>Purified agar or </a:t>
            </a:r>
            <a:r>
              <a:rPr lang="en-US" dirty="0" err="1"/>
              <a:t>agarose</a:t>
            </a:r>
            <a:r>
              <a:rPr lang="en-US" dirty="0"/>
              <a:t> can be used, as can a variety of </a:t>
            </a:r>
            <a:r>
              <a:rPr lang="en-US" dirty="0" err="1"/>
              <a:t>gellan</a:t>
            </a:r>
            <a:r>
              <a:rPr lang="en-US" dirty="0"/>
              <a:t> gums.</a:t>
            </a:r>
          </a:p>
          <a:p>
            <a:endParaRPr lang="en-US" dirty="0"/>
          </a:p>
        </p:txBody>
      </p:sp>
      <p:sp>
        <p:nvSpPr>
          <p:cNvPr id="5" name="TextBox 4"/>
          <p:cNvSpPr txBox="1"/>
          <p:nvPr/>
        </p:nvSpPr>
        <p:spPr>
          <a:xfrm>
            <a:off x="685800" y="6550223"/>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304800" y="1600200"/>
            <a:ext cx="8610600" cy="5029200"/>
          </a:xfrm>
        </p:spPr>
        <p:txBody>
          <a:bodyPr>
            <a:normAutofit/>
          </a:bodyPr>
          <a:lstStyle/>
          <a:p>
            <a:pPr>
              <a:buNone/>
            </a:pPr>
            <a:r>
              <a:rPr lang="en-US" sz="3100" b="1" u="sng" dirty="0">
                <a:solidFill>
                  <a:srgbClr val="7030A0"/>
                </a:solidFill>
              </a:rPr>
              <a:t>Plant growth regulators</a:t>
            </a:r>
          </a:p>
          <a:p>
            <a:pPr lvl="1">
              <a:buFont typeface="Wingdings" pitchFamily="2" charset="2"/>
              <a:buChar char="q"/>
            </a:pPr>
            <a:r>
              <a:rPr lang="en-US" sz="2500" dirty="0"/>
              <a:t>Specific media manipulations can be used to direct the development of plant cells in culture due to plasticity and totipotency. </a:t>
            </a:r>
          </a:p>
          <a:p>
            <a:pPr lvl="1">
              <a:buFont typeface="Wingdings" pitchFamily="2" charset="2"/>
              <a:buChar char="q"/>
            </a:pPr>
            <a:r>
              <a:rPr lang="en-US" sz="2500" dirty="0"/>
              <a:t>Plant growth regulators are the critical media components in determining the developmental pathway of the plant cells. </a:t>
            </a:r>
          </a:p>
          <a:p>
            <a:endParaRPr lang="en-US" dirty="0"/>
          </a:p>
        </p:txBody>
      </p:sp>
      <p:sp>
        <p:nvSpPr>
          <p:cNvPr id="5" name="TextBox 4"/>
          <p:cNvSpPr txBox="1"/>
          <p:nvPr/>
        </p:nvSpPr>
        <p:spPr>
          <a:xfrm>
            <a:off x="685800" y="6550223"/>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lvl="1">
              <a:buFont typeface="Wingdings" pitchFamily="2" charset="2"/>
              <a:buChar char="q"/>
            </a:pPr>
            <a:r>
              <a:rPr lang="en-US" sz="2500" dirty="0"/>
              <a:t>There are five main classes of plant growth regulator used in plant cell culture, namely:</a:t>
            </a:r>
          </a:p>
          <a:p>
            <a:pPr lvl="2"/>
            <a:r>
              <a:rPr lang="en-US" dirty="0" err="1"/>
              <a:t>Auxins</a:t>
            </a:r>
            <a:endParaRPr lang="en-US" dirty="0"/>
          </a:p>
          <a:p>
            <a:pPr lvl="2"/>
            <a:r>
              <a:rPr lang="en-US" dirty="0" err="1"/>
              <a:t>Cytokinins</a:t>
            </a:r>
            <a:endParaRPr lang="en-US" dirty="0"/>
          </a:p>
          <a:p>
            <a:pPr lvl="2"/>
            <a:r>
              <a:rPr lang="en-US" dirty="0"/>
              <a:t>Gibberellins</a:t>
            </a:r>
          </a:p>
          <a:p>
            <a:pPr lvl="2"/>
            <a:r>
              <a:rPr lang="en-US" dirty="0" err="1"/>
              <a:t>Abscisic</a:t>
            </a:r>
            <a:r>
              <a:rPr lang="en-US" dirty="0"/>
              <a:t> acid</a:t>
            </a:r>
          </a:p>
          <a:p>
            <a:pPr lvl="2"/>
            <a:r>
              <a:rPr lang="en-US" dirty="0"/>
              <a:t>Ethylene</a:t>
            </a: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304800" y="1600200"/>
            <a:ext cx="8610600" cy="5257800"/>
          </a:xfrm>
        </p:spPr>
        <p:txBody>
          <a:bodyPr>
            <a:normAutofit fontScale="77500" lnSpcReduction="20000"/>
          </a:bodyPr>
          <a:lstStyle/>
          <a:p>
            <a:r>
              <a:rPr lang="en-US" b="1" i="1" dirty="0" err="1"/>
              <a:t>Auxins</a:t>
            </a:r>
            <a:r>
              <a:rPr lang="en-US" b="1" i="1" dirty="0"/>
              <a:t>:</a:t>
            </a:r>
            <a:r>
              <a:rPr lang="en-US" i="1" dirty="0"/>
              <a:t>  </a:t>
            </a:r>
          </a:p>
          <a:p>
            <a:pPr lvl="1"/>
            <a:r>
              <a:rPr lang="en-US" dirty="0" err="1"/>
              <a:t>Auxins</a:t>
            </a:r>
            <a:r>
              <a:rPr lang="en-US" dirty="0"/>
              <a:t> promote both </a:t>
            </a:r>
            <a:r>
              <a:rPr lang="en-US" b="1" dirty="0"/>
              <a:t>cell division, </a:t>
            </a:r>
            <a:r>
              <a:rPr lang="en-IN" b="1" dirty="0" err="1"/>
              <a:t>cytodifferentiation</a:t>
            </a:r>
            <a:r>
              <a:rPr lang="en-IN" b="1" dirty="0"/>
              <a:t>, </a:t>
            </a:r>
            <a:r>
              <a:rPr lang="en-IN" b="1" dirty="0" err="1"/>
              <a:t>organogenic</a:t>
            </a:r>
            <a:r>
              <a:rPr lang="en-IN" dirty="0"/>
              <a:t> and </a:t>
            </a:r>
            <a:r>
              <a:rPr lang="en-IN" b="1" dirty="0" err="1"/>
              <a:t>embryogenic</a:t>
            </a:r>
            <a:r>
              <a:rPr lang="en-IN" dirty="0"/>
              <a:t> differentiation</a:t>
            </a:r>
            <a:r>
              <a:rPr lang="en-US" dirty="0"/>
              <a:t>. </a:t>
            </a:r>
          </a:p>
          <a:p>
            <a:pPr lvl="1"/>
            <a:r>
              <a:rPr lang="en-IN" dirty="0"/>
              <a:t>Generally, </a:t>
            </a:r>
            <a:r>
              <a:rPr lang="en-IN" dirty="0" err="1"/>
              <a:t>auxin</a:t>
            </a:r>
            <a:r>
              <a:rPr lang="en-IN" dirty="0"/>
              <a:t> at low concentration favours root initiation, whereas at higher concentration induces callus formation</a:t>
            </a:r>
            <a:endParaRPr lang="en-US" dirty="0"/>
          </a:p>
          <a:p>
            <a:pPr lvl="1"/>
            <a:r>
              <a:rPr lang="en-US" b="1" dirty="0"/>
              <a:t>IAA</a:t>
            </a:r>
            <a:r>
              <a:rPr lang="en-US" dirty="0"/>
              <a:t> (indole-3-acetic acid) is the most important naturally occurring </a:t>
            </a:r>
            <a:r>
              <a:rPr lang="en-US" dirty="0" err="1"/>
              <a:t>auxin</a:t>
            </a:r>
            <a:r>
              <a:rPr lang="en-US" dirty="0"/>
              <a:t> but its use in plant tissue culture media is </a:t>
            </a:r>
            <a:r>
              <a:rPr lang="en-US" b="1" dirty="0"/>
              <a:t>limited</a:t>
            </a:r>
            <a:r>
              <a:rPr lang="en-US" dirty="0"/>
              <a:t> because it is </a:t>
            </a:r>
            <a:r>
              <a:rPr lang="en-US" b="1" dirty="0"/>
              <a:t>unstable</a:t>
            </a:r>
            <a:r>
              <a:rPr lang="en-US" dirty="0"/>
              <a:t> to both heat and light. </a:t>
            </a:r>
          </a:p>
          <a:p>
            <a:pPr lvl="1"/>
            <a:r>
              <a:rPr lang="en-US" b="1" dirty="0"/>
              <a:t>2,4-Dichlorophenoxyacetic acid </a:t>
            </a:r>
            <a:r>
              <a:rPr lang="en-US" dirty="0"/>
              <a:t>(2,4-D) is the most commonly used </a:t>
            </a:r>
            <a:r>
              <a:rPr lang="en-US" dirty="0" err="1"/>
              <a:t>auxin</a:t>
            </a:r>
            <a:r>
              <a:rPr lang="en-US" dirty="0"/>
              <a:t> and is extremely effective in most circumstances.</a:t>
            </a:r>
          </a:p>
        </p:txBody>
      </p:sp>
      <p:sp>
        <p:nvSpPr>
          <p:cNvPr id="5" name="TextBox 4"/>
          <p:cNvSpPr txBox="1"/>
          <p:nvPr/>
        </p:nvSpPr>
        <p:spPr>
          <a:xfrm>
            <a:off x="685800" y="6550223"/>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676400"/>
            <a:ext cx="8290630" cy="4057650"/>
          </a:xfrm>
          <a:prstGeom prst="rect">
            <a:avLst/>
          </a:prstGeom>
          <a:noFill/>
          <a:ln w="9525">
            <a:noFill/>
            <a:miter lim="800000"/>
            <a:headEnd/>
            <a:tailEnd/>
          </a:ln>
          <a:effectLst/>
        </p:spPr>
      </p:pic>
      <p:sp>
        <p:nvSpPr>
          <p:cNvPr id="1027" name="Rectangle 3"/>
          <p:cNvSpPr>
            <a:spLocks noChangeArrowheads="1"/>
          </p:cNvSpPr>
          <p:nvPr/>
        </p:nvSpPr>
        <p:spPr bwMode="auto">
          <a:xfrm>
            <a:off x="152400" y="6553200"/>
            <a:ext cx="8001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a:ln>
                  <a:noFill/>
                </a:ln>
                <a:solidFill>
                  <a:schemeClr val="tx1"/>
                </a:solidFill>
                <a:effectLst/>
                <a:latin typeface="+mj-lt"/>
                <a:ea typeface="Calibri" pitchFamily="34" charset="0"/>
                <a:cs typeface="Times New Roman" pitchFamily="18" charset="0"/>
              </a:rPr>
              <a:t>www.oup.com/uk/orc/bin/0199254680/ch02.pdf</a:t>
            </a:r>
            <a:endParaRPr kumimoji="0" lang="en-US" sz="1400" b="0" i="0" u="none" strike="noStrike" cap="none" normalizeH="0" baseline="0" dirty="0">
              <a:ln>
                <a:noFill/>
              </a:ln>
              <a:solidFill>
                <a:schemeClr val="tx1"/>
              </a:solidFill>
              <a:effectLst/>
              <a:latin typeface="+mj-lt"/>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20000"/>
          </a:bodyPr>
          <a:lstStyle/>
          <a:p>
            <a:r>
              <a:rPr lang="en-US" b="1" i="1" dirty="0" err="1"/>
              <a:t>Cytokinins</a:t>
            </a:r>
            <a:r>
              <a:rPr lang="en-US" b="1" i="1" dirty="0"/>
              <a:t>:</a:t>
            </a:r>
            <a:r>
              <a:rPr lang="en-US" dirty="0"/>
              <a:t>  </a:t>
            </a:r>
          </a:p>
          <a:p>
            <a:pPr lvl="1"/>
            <a:r>
              <a:rPr lang="en-US" dirty="0" err="1"/>
              <a:t>Cytokinins</a:t>
            </a:r>
            <a:r>
              <a:rPr lang="en-US" dirty="0"/>
              <a:t> promote </a:t>
            </a:r>
            <a:r>
              <a:rPr lang="en-US" b="1" dirty="0"/>
              <a:t>cell division</a:t>
            </a:r>
            <a:r>
              <a:rPr lang="en-US" dirty="0"/>
              <a:t>. </a:t>
            </a:r>
          </a:p>
          <a:p>
            <a:pPr lvl="1"/>
            <a:r>
              <a:rPr lang="en-US" dirty="0"/>
              <a:t>Of the </a:t>
            </a:r>
            <a:r>
              <a:rPr lang="en-US" b="1" dirty="0"/>
              <a:t>naturally occurring </a:t>
            </a:r>
            <a:r>
              <a:rPr lang="en-US" b="1" dirty="0" err="1"/>
              <a:t>cytokinins</a:t>
            </a:r>
            <a:r>
              <a:rPr lang="en-US" dirty="0"/>
              <a:t>, only </a:t>
            </a:r>
            <a:r>
              <a:rPr lang="en-US" dirty="0" err="1"/>
              <a:t>zeatin</a:t>
            </a:r>
            <a:r>
              <a:rPr lang="en-US" dirty="0"/>
              <a:t> and 2iP (2-isopentyl adenine have some use in plant tissue culture media. </a:t>
            </a:r>
          </a:p>
          <a:p>
            <a:pPr lvl="1"/>
            <a:r>
              <a:rPr lang="en-US" dirty="0"/>
              <a:t>The </a:t>
            </a:r>
            <a:r>
              <a:rPr lang="en-US" b="1" dirty="0"/>
              <a:t>synthetic analogues</a:t>
            </a:r>
            <a:r>
              <a:rPr lang="en-US" dirty="0"/>
              <a:t>, kinetin and BAP (</a:t>
            </a:r>
            <a:r>
              <a:rPr lang="en-US" dirty="0" err="1"/>
              <a:t>benzylaminopurine</a:t>
            </a:r>
            <a:r>
              <a:rPr lang="en-US" dirty="0"/>
              <a:t>), are used more frequently. </a:t>
            </a:r>
          </a:p>
          <a:p>
            <a:pPr lvl="1"/>
            <a:r>
              <a:rPr lang="en-US" dirty="0"/>
              <a:t>Non-</a:t>
            </a:r>
            <a:r>
              <a:rPr lang="en-US" dirty="0" err="1"/>
              <a:t>purine</a:t>
            </a:r>
            <a:r>
              <a:rPr lang="en-US" dirty="0"/>
              <a:t>-based chemicals, such as substituted </a:t>
            </a:r>
            <a:r>
              <a:rPr lang="en-US" dirty="0" err="1"/>
              <a:t>phenylureas</a:t>
            </a:r>
            <a:r>
              <a:rPr lang="en-US" dirty="0"/>
              <a:t>, are also used as </a:t>
            </a:r>
            <a:r>
              <a:rPr lang="en-US" dirty="0" err="1"/>
              <a:t>cytokinins</a:t>
            </a:r>
            <a:r>
              <a:rPr lang="en-US" dirty="0"/>
              <a:t> in plant tissue culture media.</a:t>
            </a:r>
          </a:p>
        </p:txBody>
      </p:sp>
      <p:sp>
        <p:nvSpPr>
          <p:cNvPr id="5" name="TextBox 4"/>
          <p:cNvSpPr txBox="1"/>
          <p:nvPr/>
        </p:nvSpPr>
        <p:spPr>
          <a:xfrm>
            <a:off x="685800" y="6550223"/>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667000"/>
            <a:ext cx="8305800" cy="1673225"/>
          </a:xfrm>
        </p:spPr>
        <p:txBody>
          <a:bodyPr>
            <a:noAutofit/>
          </a:bodyPr>
          <a:lstStyle/>
          <a:p>
            <a:pPr>
              <a:lnSpc>
                <a:spcPct val="150000"/>
              </a:lnSpc>
              <a:spcAft>
                <a:spcPts val="1800"/>
              </a:spcAft>
            </a:pPr>
            <a:r>
              <a:rPr lang="en-US" sz="3600" b="1" dirty="0">
                <a:solidFill>
                  <a:srgbClr val="7030A0"/>
                </a:solidFill>
              </a:rPr>
              <a:t>Some of the landmark discovery in field of Plant Tissue Culture</a:t>
            </a:r>
          </a:p>
        </p:txBody>
      </p:sp>
      <p:sp>
        <p:nvSpPr>
          <p:cNvPr id="5" name="Title 4"/>
          <p:cNvSpPr>
            <a:spLocks noGrp="1"/>
          </p:cNvSpPr>
          <p:nvPr>
            <p:ph type="title"/>
          </p:nvPr>
        </p:nvSpPr>
        <p:spPr/>
        <p:txBody>
          <a:bodyPr/>
          <a:lstStyle/>
          <a:p>
            <a:endParaRPr lang="en-US" dirty="0"/>
          </a:p>
        </p:txBody>
      </p:sp>
      <p:sp>
        <p:nvSpPr>
          <p:cNvPr id="3" name="Footer Placeholder 2"/>
          <p:cNvSpPr>
            <a:spLocks noGrp="1"/>
          </p:cNvSpPr>
          <p:nvPr>
            <p:ph type="ftr" sz="quarter" idx="12"/>
          </p:nvPr>
        </p:nvSpPr>
        <p:spPr/>
        <p:txBody>
          <a:bodyPr/>
          <a:lstStyle/>
          <a:p>
            <a:r>
              <a:rPr lang="en-US"/>
              <a:t>Department of Pharmacy, SV</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62000" y="2209800"/>
            <a:ext cx="8079544" cy="2557462"/>
          </a:xfrm>
          <a:prstGeom prst="rect">
            <a:avLst/>
          </a:prstGeom>
          <a:noFill/>
          <a:ln w="9525">
            <a:noFill/>
            <a:miter lim="800000"/>
            <a:headEnd/>
            <a:tailEnd/>
          </a:ln>
          <a:effectLst/>
        </p:spPr>
      </p:pic>
      <p:sp>
        <p:nvSpPr>
          <p:cNvPr id="6" name="Rectangle 5"/>
          <p:cNvSpPr/>
          <p:nvPr/>
        </p:nvSpPr>
        <p:spPr>
          <a:xfrm>
            <a:off x="914400" y="4800600"/>
            <a:ext cx="4572000" cy="923330"/>
          </a:xfrm>
          <a:prstGeom prst="rect">
            <a:avLst/>
          </a:prstGeom>
        </p:spPr>
        <p:txBody>
          <a:bodyPr>
            <a:spAutoFit/>
          </a:bodyPr>
          <a:lstStyle/>
          <a:p>
            <a:r>
              <a:rPr lang="en-US" i="1" dirty="0"/>
              <a:t>a Synthetic analogues.</a:t>
            </a:r>
          </a:p>
          <a:p>
            <a:r>
              <a:rPr lang="en-US" i="1" dirty="0"/>
              <a:t>b Naturally occurring </a:t>
            </a:r>
            <a:r>
              <a:rPr lang="en-US" i="1" dirty="0" err="1"/>
              <a:t>cytokinins</a:t>
            </a:r>
            <a:r>
              <a:rPr lang="en-US" i="1" dirty="0"/>
              <a:t>.</a:t>
            </a:r>
          </a:p>
          <a:p>
            <a:r>
              <a:rPr lang="en-US" i="1" dirty="0"/>
              <a:t>c A substituted </a:t>
            </a:r>
            <a:r>
              <a:rPr lang="en-US" i="1" dirty="0" err="1"/>
              <a:t>phenylurea</a:t>
            </a:r>
            <a:r>
              <a:rPr lang="en-US" i="1" dirty="0"/>
              <a:t>-type </a:t>
            </a:r>
            <a:r>
              <a:rPr lang="en-US" i="1" dirty="0" err="1"/>
              <a:t>cytokinin</a:t>
            </a:r>
            <a:r>
              <a:rPr lang="en-US" i="1" dirty="0"/>
              <a:t>.</a:t>
            </a:r>
            <a:endParaRPr lang="en-US" dirty="0"/>
          </a:p>
        </p:txBody>
      </p:sp>
      <p:sp>
        <p:nvSpPr>
          <p:cNvPr id="7" name="Rectangle 3"/>
          <p:cNvSpPr>
            <a:spLocks noChangeArrowheads="1"/>
          </p:cNvSpPr>
          <p:nvPr/>
        </p:nvSpPr>
        <p:spPr bwMode="auto">
          <a:xfrm>
            <a:off x="152400" y="6550223"/>
            <a:ext cx="4724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www.oup.com/uk/orc/bin/0199254680/ch02.pdf</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b="1" i="1" dirty="0"/>
              <a:t>Gibberellins: </a:t>
            </a:r>
          </a:p>
          <a:p>
            <a:pPr lvl="1"/>
            <a:r>
              <a:rPr lang="en-US" dirty="0"/>
              <a:t>Gibberellins are involved in </a:t>
            </a:r>
            <a:r>
              <a:rPr lang="en-US" b="1" dirty="0"/>
              <a:t>regulating cell elongation, in determining plant height and fruit-set.</a:t>
            </a:r>
            <a:r>
              <a:rPr lang="en-US" dirty="0"/>
              <a:t> </a:t>
            </a:r>
          </a:p>
          <a:p>
            <a:pPr lvl="1"/>
            <a:r>
              <a:rPr lang="en-US" dirty="0"/>
              <a:t>Only a few of the gibberellins like GA3 are used in plant tissue culture media.</a:t>
            </a:r>
          </a:p>
        </p:txBody>
      </p:sp>
      <p:sp>
        <p:nvSpPr>
          <p:cNvPr id="5" name="TextBox 4"/>
          <p:cNvSpPr txBox="1"/>
          <p:nvPr/>
        </p:nvSpPr>
        <p:spPr>
          <a:xfrm>
            <a:off x="685800" y="6488668"/>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b="1" i="1" dirty="0" err="1"/>
              <a:t>Abscisic</a:t>
            </a:r>
            <a:r>
              <a:rPr lang="en-US" b="1" i="1" dirty="0"/>
              <a:t> acid: </a:t>
            </a:r>
          </a:p>
          <a:p>
            <a:pPr lvl="1"/>
            <a:r>
              <a:rPr lang="en-US" dirty="0"/>
              <a:t>It is used in plant tissue culture </a:t>
            </a:r>
            <a:r>
              <a:rPr lang="en-US" b="1" dirty="0"/>
              <a:t>to promote distinct developmental pathways such as somatic embryogenesis</a:t>
            </a:r>
            <a:r>
              <a:rPr lang="en-US" dirty="0"/>
              <a:t>. </a:t>
            </a:r>
          </a:p>
          <a:p>
            <a:pPr lvl="1"/>
            <a:r>
              <a:rPr lang="en-US" dirty="0" err="1"/>
              <a:t>Abscisic</a:t>
            </a:r>
            <a:r>
              <a:rPr lang="en-US" dirty="0"/>
              <a:t> acid (ABA) </a:t>
            </a:r>
            <a:r>
              <a:rPr lang="en-US" b="1" dirty="0"/>
              <a:t>inhibits cell division.</a:t>
            </a:r>
          </a:p>
        </p:txBody>
      </p:sp>
      <p:sp>
        <p:nvSpPr>
          <p:cNvPr id="5" name="TextBox 4"/>
          <p:cNvSpPr txBox="1"/>
          <p:nvPr/>
        </p:nvSpPr>
        <p:spPr>
          <a:xfrm>
            <a:off x="685800" y="6488668"/>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b="1" i="1" dirty="0"/>
              <a:t>Ethylene: </a:t>
            </a:r>
          </a:p>
          <a:p>
            <a:pPr lvl="1"/>
            <a:r>
              <a:rPr lang="en-US" dirty="0"/>
              <a:t>Ethylene is associated with </a:t>
            </a:r>
            <a:r>
              <a:rPr lang="en-US" b="1" dirty="0"/>
              <a:t>controlling fruit ripening in climacteric fruits</a:t>
            </a:r>
            <a:r>
              <a:rPr lang="en-US" dirty="0"/>
              <a:t>, and its use in plant tissue culture is not widespread. </a:t>
            </a:r>
          </a:p>
          <a:p>
            <a:pPr lvl="1"/>
            <a:r>
              <a:rPr lang="en-US" dirty="0"/>
              <a:t>Some plant cell cultures produce ethylene, which, if it builds up sufficiently, can </a:t>
            </a:r>
            <a:r>
              <a:rPr lang="en-US" b="1" dirty="0"/>
              <a:t>inhibit the growth and development of the culture</a:t>
            </a:r>
            <a:r>
              <a:rPr lang="en-US" dirty="0"/>
              <a:t>.</a:t>
            </a:r>
          </a:p>
          <a:p>
            <a:pPr>
              <a:buNone/>
            </a:pPr>
            <a:endParaRPr lang="en-US" dirty="0"/>
          </a:p>
        </p:txBody>
      </p:sp>
      <p:sp>
        <p:nvSpPr>
          <p:cNvPr id="5" name="TextBox 4"/>
          <p:cNvSpPr txBox="1"/>
          <p:nvPr/>
        </p:nvSpPr>
        <p:spPr>
          <a:xfrm>
            <a:off x="685800" y="6488668"/>
            <a:ext cx="8153400" cy="307777"/>
          </a:xfrm>
          <a:prstGeom prst="rect">
            <a:avLst/>
          </a:prstGeom>
          <a:noFill/>
        </p:spPr>
        <p:txBody>
          <a:bodyPr wrap="square" rtlCol="0">
            <a:spAutoFit/>
          </a:bodyPr>
          <a:lstStyle/>
          <a:p>
            <a:pPr lvl="0"/>
            <a:r>
              <a:rPr lang="en-US" sz="1400" u="sng" dirty="0"/>
              <a:t>http://www.titanbiotechltd.com/plant-tissue-culture-media.asp</a:t>
            </a:r>
            <a:endParaRPr lang="en-US"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20000"/>
          </a:bodyPr>
          <a:lstStyle/>
          <a:p>
            <a:pPr>
              <a:buNone/>
            </a:pPr>
            <a:r>
              <a:rPr lang="en-US" b="1" u="sng" dirty="0">
                <a:solidFill>
                  <a:srgbClr val="7030A0"/>
                </a:solidFill>
              </a:rPr>
              <a:t>pH</a:t>
            </a:r>
          </a:p>
          <a:p>
            <a:pPr lvl="1">
              <a:buFont typeface="Wingdings" pitchFamily="2" charset="2"/>
              <a:buChar char="q"/>
            </a:pPr>
            <a:r>
              <a:rPr lang="en-US" sz="3000" dirty="0"/>
              <a:t>pH affects absorption of ions and also solidification of gelling agent. </a:t>
            </a:r>
          </a:p>
          <a:p>
            <a:pPr lvl="1">
              <a:buFont typeface="Wingdings" pitchFamily="2" charset="2"/>
              <a:buChar char="q"/>
            </a:pPr>
            <a:r>
              <a:rPr lang="en-US" sz="3000" dirty="0"/>
              <a:t>Optimum pH for culture media is 5.8 before sterilization. </a:t>
            </a:r>
          </a:p>
          <a:p>
            <a:pPr lvl="1">
              <a:buFont typeface="Wingdings" pitchFamily="2" charset="2"/>
              <a:buChar char="q"/>
            </a:pPr>
            <a:r>
              <a:rPr lang="en-US" sz="3000" dirty="0"/>
              <a:t>Values of pH lower than 4.5 or higher than 7.0 greatly inhibit growth and development in vitro. </a:t>
            </a:r>
          </a:p>
          <a:p>
            <a:pPr>
              <a:buNone/>
            </a:pPr>
            <a:r>
              <a:rPr lang="en-US" dirty="0"/>
              <a:t>		</a:t>
            </a:r>
          </a:p>
          <a:p>
            <a:pPr>
              <a:buNone/>
            </a:pPr>
            <a:endParaRPr lang="en-US" b="1" u="sng" dirty="0">
              <a:solidFill>
                <a:srgbClr val="7030A0"/>
              </a:solidFill>
            </a:endParaRPr>
          </a:p>
          <a:p>
            <a:pPr>
              <a:buNone/>
            </a:pPr>
            <a:endParaRPr lang="en-US" b="1" u="sng" dirty="0">
              <a:solidFill>
                <a:srgbClr val="7030A0"/>
              </a:solidFill>
            </a:endParaRPr>
          </a:p>
        </p:txBody>
      </p:sp>
      <p:sp>
        <p:nvSpPr>
          <p:cNvPr id="5" name="Rectangle 4"/>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The pH of culture media generally drops by 0.3 to 0.5 units after autoclaving and keeps changing through the period of culture due to oxidation and also differential uptake and secretion of substances by growing tissue.</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pPr>
              <a:buNone/>
            </a:pPr>
            <a:r>
              <a:rPr lang="en-US" b="1" dirty="0"/>
              <a:t>Preparation of Media</a:t>
            </a:r>
          </a:p>
          <a:p>
            <a:pPr lvl="1">
              <a:buFont typeface="Wingdings" pitchFamily="2" charset="2"/>
              <a:buChar char="q"/>
            </a:pPr>
            <a:r>
              <a:rPr lang="en-US" dirty="0"/>
              <a:t>This is a very crucial step for the experiment to be successful. </a:t>
            </a:r>
          </a:p>
          <a:p>
            <a:pPr lvl="1">
              <a:buFont typeface="Wingdings" pitchFamily="2" charset="2"/>
              <a:buChar char="q"/>
            </a:pPr>
            <a:r>
              <a:rPr lang="en-IN" dirty="0"/>
              <a:t>There are two possible ways to prepare medium. </a:t>
            </a:r>
            <a:endParaRPr lang="en-US" dirty="0"/>
          </a:p>
          <a:p>
            <a:pPr lvl="1">
              <a:buFont typeface="Wingdings" pitchFamily="2" charset="2"/>
              <a:buChar char="q"/>
            </a:pPr>
            <a:r>
              <a:rPr lang="en-IN" dirty="0"/>
              <a:t>One method is to weigh and dissolve the required quantities of the ingredients separately and mix them every time a medium is to be prepared. But this is a cumbersome method and chances of committing error are more. </a:t>
            </a:r>
          </a:p>
        </p:txBody>
      </p:sp>
      <p:sp>
        <p:nvSpPr>
          <p:cNvPr id="5" name="Rectangle 4"/>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10000"/>
          </a:bodyPr>
          <a:lstStyle/>
          <a:p>
            <a:r>
              <a:rPr lang="en-IN" dirty="0"/>
              <a:t>A more convenient and widely practiced method is to prepare, in advance, a series of concentrated stock solutions and store them in a refrigerator. </a:t>
            </a:r>
          </a:p>
          <a:p>
            <a:r>
              <a:rPr lang="en-IN" dirty="0"/>
              <a:t>Whenever a medium is to be prepared, the required amounts are drawn from the stock solutions and mixed.</a:t>
            </a:r>
          </a:p>
          <a:p>
            <a:r>
              <a:rPr lang="en-IN" dirty="0"/>
              <a:t>For example, to prepare MS, four stock solutions are prepared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304800" y="1600200"/>
            <a:ext cx="4800600" cy="4800600"/>
          </a:xfrm>
        </p:spPr>
        <p:txBody>
          <a:bodyPr>
            <a:normAutofit fontScale="92500" lnSpcReduction="20000"/>
          </a:bodyPr>
          <a:lstStyle/>
          <a:p>
            <a:pPr lvl="1">
              <a:buFont typeface="Wingdings" pitchFamily="2" charset="2"/>
              <a:buChar char="q"/>
            </a:pPr>
            <a:r>
              <a:rPr lang="en-US" dirty="0"/>
              <a:t>Preferably, following four stock solutions are prepared: </a:t>
            </a:r>
          </a:p>
          <a:p>
            <a:pPr lvl="2"/>
            <a:r>
              <a:rPr lang="en-US" dirty="0"/>
              <a:t>Major salts </a:t>
            </a:r>
          </a:p>
          <a:p>
            <a:pPr lvl="2">
              <a:buNone/>
            </a:pPr>
            <a:r>
              <a:rPr lang="en-US" dirty="0"/>
              <a:t>(20X concentration) </a:t>
            </a:r>
          </a:p>
          <a:p>
            <a:pPr lvl="2"/>
            <a:r>
              <a:rPr lang="en-US" dirty="0"/>
              <a:t>Minor salts </a:t>
            </a:r>
          </a:p>
          <a:p>
            <a:pPr lvl="2">
              <a:buNone/>
            </a:pPr>
            <a:r>
              <a:rPr lang="en-US" dirty="0"/>
              <a:t>(200X concentration) </a:t>
            </a:r>
          </a:p>
          <a:p>
            <a:pPr lvl="2"/>
            <a:r>
              <a:rPr lang="en-US" dirty="0"/>
              <a:t>Iron </a:t>
            </a:r>
          </a:p>
          <a:p>
            <a:pPr lvl="2">
              <a:buNone/>
            </a:pPr>
            <a:r>
              <a:rPr lang="en-US" dirty="0"/>
              <a:t>(200X concentration) </a:t>
            </a:r>
          </a:p>
          <a:p>
            <a:pPr lvl="2"/>
            <a:r>
              <a:rPr lang="en-US" dirty="0"/>
              <a:t>Organic nutrients </a:t>
            </a:r>
          </a:p>
          <a:p>
            <a:pPr lvl="2">
              <a:buNone/>
            </a:pPr>
            <a:r>
              <a:rPr lang="en-US" dirty="0"/>
              <a:t>(200X concentration) </a:t>
            </a:r>
          </a:p>
          <a:p>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5257800" y="152400"/>
            <a:ext cx="3269241" cy="6705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r>
              <a:rPr lang="en-IN" dirty="0"/>
              <a:t>Each salt should be separately dissolved to the last particle and then mixed with the others. </a:t>
            </a:r>
          </a:p>
          <a:p>
            <a:r>
              <a:rPr lang="en-IN" dirty="0"/>
              <a:t>In order to avoid any precipitation, the preferred method is to group the compounds by the ions they contain, such as nitrate, sulphate, phosphate and halide, and to first mix the dissolved components of each group and then mixing all the solutions. </a:t>
            </a:r>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0"/>
            <a:ext cx="8153400" cy="365125"/>
          </a:xfrm>
        </p:spPr>
        <p:txBody>
          <a:bodyPr/>
          <a:lstStyle/>
          <a:p>
            <a:pPr algn="r"/>
            <a:r>
              <a:rPr lang="en-US" dirty="0"/>
              <a:t>Department of Pharmacy, SV</a:t>
            </a:r>
          </a:p>
        </p:txBody>
      </p:sp>
      <p:pic>
        <p:nvPicPr>
          <p:cNvPr id="59395" name="Picture 3"/>
          <p:cNvPicPr>
            <a:picLocks noChangeAspect="1" noChangeArrowheads="1"/>
          </p:cNvPicPr>
          <p:nvPr/>
        </p:nvPicPr>
        <p:blipFill>
          <a:blip r:embed="rId2" cstate="print"/>
          <a:srcRect/>
          <a:stretch>
            <a:fillRect/>
          </a:stretch>
        </p:blipFill>
        <p:spPr bwMode="auto">
          <a:xfrm>
            <a:off x="1066800" y="152400"/>
            <a:ext cx="5286375" cy="604674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04800" y="64740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304800" y="1600200"/>
            <a:ext cx="8610600" cy="5029200"/>
          </a:xfrm>
        </p:spPr>
        <p:txBody>
          <a:bodyPr>
            <a:normAutofit fontScale="85000" lnSpcReduction="20000"/>
          </a:bodyPr>
          <a:lstStyle/>
          <a:p>
            <a:r>
              <a:rPr lang="en-IN" dirty="0"/>
              <a:t>The stocks of major and minor salts are kept separately. </a:t>
            </a:r>
          </a:p>
          <a:p>
            <a:r>
              <a:rPr lang="en-IN" dirty="0"/>
              <a:t>For making stock solution of iron, the required quantities of FeSO</a:t>
            </a:r>
            <a:r>
              <a:rPr lang="en-IN" baseline="-25000" dirty="0"/>
              <a:t>4</a:t>
            </a:r>
            <a:r>
              <a:rPr lang="en-IN" dirty="0"/>
              <a:t>.7H</a:t>
            </a:r>
            <a:r>
              <a:rPr lang="en-IN" baseline="-25000" dirty="0"/>
              <a:t>2</a:t>
            </a:r>
            <a:r>
              <a:rPr lang="en-IN" dirty="0"/>
              <a:t>O and NA</a:t>
            </a:r>
            <a:r>
              <a:rPr lang="en-IN" baseline="-25000" dirty="0"/>
              <a:t>2</a:t>
            </a:r>
            <a:r>
              <a:rPr lang="en-IN" dirty="0"/>
              <a:t>EDTA.2H2O are weighed and dissolved separately in 450 ml of distilled water by heating and constant stirring and then the two are mixed. </a:t>
            </a:r>
          </a:p>
          <a:p>
            <a:r>
              <a:rPr lang="en-IN" dirty="0"/>
              <a:t>The pH is adjusted to 5.5, and distilled water is added to make up the final volume to one litre.</a:t>
            </a:r>
          </a:p>
          <a:p>
            <a:r>
              <a:rPr lang="en-IN" dirty="0"/>
              <a:t> The final stock solution should be deep golden yellow.</a:t>
            </a:r>
          </a:p>
          <a:p>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sz="2400" dirty="0"/>
              <a:t>Separate stock solution for each growth regulator is prepared. </a:t>
            </a:r>
          </a:p>
          <a:p>
            <a:r>
              <a:rPr lang="en-US" sz="2400" dirty="0"/>
              <a:t>Appropriate quantities are taken from stocks and mixed to constitute basal medium. </a:t>
            </a:r>
          </a:p>
          <a:p>
            <a:r>
              <a:rPr lang="en-US" sz="2400" dirty="0"/>
              <a:t>Required quantity of agar, sucrose and organic supplements if needed are added separately.</a:t>
            </a:r>
          </a:p>
          <a:p>
            <a:pPr>
              <a:buNone/>
            </a:pPr>
            <a:endParaRPr lang="en-US" dirty="0"/>
          </a:p>
        </p:txBody>
      </p:sp>
      <p:sp>
        <p:nvSpPr>
          <p:cNvPr id="5" name="Rectangle 4"/>
          <p:cNvSpPr/>
          <p:nvPr/>
        </p:nvSpPr>
        <p:spPr>
          <a:xfrm>
            <a:off x="304800" y="6477000"/>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IN"/>
          </a:p>
        </p:txBody>
      </p:sp>
      <p:sp>
        <p:nvSpPr>
          <p:cNvPr id="5" name="Title 4"/>
          <p:cNvSpPr>
            <a:spLocks noGrp="1"/>
          </p:cNvSpPr>
          <p:nvPr>
            <p:ph type="title"/>
          </p:nvPr>
        </p:nvSpPr>
        <p:spPr/>
        <p:txBody>
          <a:bodyPr/>
          <a:lstStyle/>
          <a:p>
            <a:r>
              <a:rPr lang="en-US" dirty="0"/>
              <a:t>Types of culture</a:t>
            </a:r>
            <a:endParaRPr lang="en-IN" dirty="0"/>
          </a:p>
        </p:txBody>
      </p:sp>
      <p:sp>
        <p:nvSpPr>
          <p:cNvPr id="3" name="Footer Placeholder 2"/>
          <p:cNvSpPr>
            <a:spLocks noGrp="1"/>
          </p:cNvSpPr>
          <p:nvPr>
            <p:ph type="ftr" sz="quarter" idx="12"/>
          </p:nvPr>
        </p:nvSpPr>
        <p:spPr/>
        <p:txBody>
          <a:bodyPr/>
          <a:lstStyle/>
          <a:p>
            <a:r>
              <a:rPr lang="en-US"/>
              <a:t>Department of Pharmacy, SV</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304800" y="1600200"/>
            <a:ext cx="8153400" cy="4800600"/>
          </a:xfrm>
        </p:spPr>
        <p:txBody>
          <a:bodyPr>
            <a:normAutofit/>
          </a:bodyPr>
          <a:lstStyle/>
          <a:p>
            <a:r>
              <a:rPr lang="en-US" dirty="0"/>
              <a:t>Cultures are generally initiated from sterile pieces of a whole plant. </a:t>
            </a:r>
          </a:p>
          <a:p>
            <a:r>
              <a:rPr lang="en-US" dirty="0"/>
              <a:t>These pieces are termed ‘</a:t>
            </a:r>
            <a:r>
              <a:rPr lang="en-US" dirty="0">
                <a:solidFill>
                  <a:srgbClr val="0000FF"/>
                </a:solidFill>
              </a:rPr>
              <a:t>explants</a:t>
            </a:r>
            <a:r>
              <a:rPr lang="en-US" dirty="0"/>
              <a:t>’, and may consist of pieces of organs, such as leaves or roots, or may be specific cell types, such as pollen or endosperm. </a:t>
            </a:r>
          </a:p>
        </p:txBody>
      </p:sp>
      <p:sp>
        <p:nvSpPr>
          <p:cNvPr id="5" name="Rectangle 4"/>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For growth, the cells need to divide, whereas, the cells breaking up from </a:t>
            </a:r>
            <a:r>
              <a:rPr lang="en-US" dirty="0" err="1"/>
              <a:t>explant</a:t>
            </a:r>
            <a:r>
              <a:rPr lang="en-US" dirty="0"/>
              <a:t> are mature, </a:t>
            </a:r>
            <a:r>
              <a:rPr lang="en-US" dirty="0" err="1"/>
              <a:t>nondividing</a:t>
            </a:r>
            <a:r>
              <a:rPr lang="en-US" dirty="0"/>
              <a:t>. </a:t>
            </a:r>
          </a:p>
          <a:p>
            <a:r>
              <a:rPr lang="en-US" dirty="0"/>
              <a:t>Therefore, the differentiated tissue undergoes modifications to become </a:t>
            </a:r>
            <a:r>
              <a:rPr lang="en-US" dirty="0" err="1"/>
              <a:t>meristematic</a:t>
            </a:r>
            <a:r>
              <a:rPr lang="en-US" dirty="0"/>
              <a:t>. </a:t>
            </a:r>
            <a:r>
              <a:rPr lang="en-US" b="1" dirty="0"/>
              <a:t>This phenomenon of a mature cell reverting back to </a:t>
            </a:r>
            <a:r>
              <a:rPr lang="en-US" b="1" dirty="0" err="1"/>
              <a:t>meristematic</a:t>
            </a:r>
            <a:r>
              <a:rPr lang="en-US" b="1" dirty="0"/>
              <a:t> state to form undifferentiated callus tissue is called </a:t>
            </a:r>
            <a:r>
              <a:rPr lang="en-US" b="1" dirty="0">
                <a:solidFill>
                  <a:srgbClr val="0000FF"/>
                </a:solidFill>
              </a:rPr>
              <a:t>dedifferentiation.</a:t>
            </a:r>
            <a:endParaRPr lang="en-US" dirty="0">
              <a:solidFill>
                <a:srgbClr val="0000FF"/>
              </a:solidFill>
            </a:endParaRP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US" dirty="0"/>
              <a:t>There are three types of culture</a:t>
            </a:r>
          </a:p>
          <a:p>
            <a:pPr lvl="1"/>
            <a:r>
              <a:rPr lang="en-US" sz="2800" dirty="0"/>
              <a:t>Organized (</a:t>
            </a:r>
            <a:r>
              <a:rPr lang="en-IN" sz="2800" dirty="0"/>
              <a:t>root cultures, shoot tip cultures, embryo cultures etc.).</a:t>
            </a:r>
            <a:endParaRPr lang="en-US" sz="2800" dirty="0"/>
          </a:p>
          <a:p>
            <a:pPr lvl="1"/>
            <a:r>
              <a:rPr lang="en-US" sz="2800" dirty="0"/>
              <a:t>Unorganized </a:t>
            </a:r>
            <a:r>
              <a:rPr lang="en-IN" sz="2800" dirty="0"/>
              <a:t>(callus and suspension cultures)</a:t>
            </a:r>
            <a:endParaRPr lang="en-US" sz="2800" dirty="0"/>
          </a:p>
          <a:p>
            <a:pPr lvl="1"/>
            <a:r>
              <a:rPr lang="en-US" sz="2800" dirty="0"/>
              <a:t>Single cell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Organized culture</a:t>
            </a:r>
            <a:endParaRPr lang="en-IN"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r>
              <a:rPr lang="en-IN" dirty="0"/>
              <a:t>Organised growth contributes towards the creation or maintenance of a defined structure. </a:t>
            </a:r>
          </a:p>
          <a:p>
            <a:r>
              <a:rPr lang="en-IN" dirty="0"/>
              <a:t>It occurs when plant organs such as the growing points of shoots or roots (apical </a:t>
            </a:r>
            <a:r>
              <a:rPr lang="en-IN" dirty="0" err="1"/>
              <a:t>meristems</a:t>
            </a:r>
            <a:r>
              <a:rPr lang="en-IN" dirty="0"/>
              <a:t>), leaf initials, young flower buds or small fruits, are transferred to culture and continue to grow with their structure preserved.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lnSpcReduction="10000"/>
          </a:bodyPr>
          <a:lstStyle/>
          <a:p>
            <a:r>
              <a:rPr lang="en-IN" dirty="0"/>
              <a:t>Growth that is coherently organised also occurs when organs are induced.</a:t>
            </a:r>
          </a:p>
          <a:p>
            <a:r>
              <a:rPr lang="en-IN" dirty="0"/>
              <a:t>This may occur </a:t>
            </a:r>
            <a:r>
              <a:rPr lang="en-IN" i="1" dirty="0"/>
              <a:t>in vitro either directly upon an organ or upon a piece of </a:t>
            </a:r>
            <a:r>
              <a:rPr lang="en-IN" dirty="0"/>
              <a:t>tissue placed in culture (an </a:t>
            </a:r>
            <a:r>
              <a:rPr lang="en-IN" dirty="0" err="1"/>
              <a:t>explant</a:t>
            </a:r>
            <a:r>
              <a:rPr lang="en-IN" dirty="0"/>
              <a:t>), or during the culture of previously unorganised tissues. </a:t>
            </a:r>
          </a:p>
          <a:p>
            <a:r>
              <a:rPr lang="en-IN" dirty="0"/>
              <a:t>The process of </a:t>
            </a:r>
            <a:r>
              <a:rPr lang="en-IN" i="1" dirty="0"/>
              <a:t>de novo organ formation is called </a:t>
            </a:r>
            <a:r>
              <a:rPr lang="en-IN" dirty="0"/>
              <a:t>organogenesis or morphogenesis (the development of form)</a:t>
            </a:r>
          </a:p>
          <a:p>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r>
              <a:rPr lang="en-US" dirty="0"/>
              <a:t>Differentiated plant organs can usually be grown in culture without loss of integrity. </a:t>
            </a:r>
          </a:p>
          <a:p>
            <a:r>
              <a:rPr lang="en-US" dirty="0"/>
              <a:t>They can be of two types:</a:t>
            </a:r>
          </a:p>
          <a:p>
            <a:pPr lvl="1"/>
            <a:r>
              <a:rPr lang="en-US" dirty="0"/>
              <a:t>Determinate organs which are destined to have </a:t>
            </a:r>
            <a:r>
              <a:rPr lang="en-US" dirty="0" err="1"/>
              <a:t>nonly</a:t>
            </a:r>
            <a:r>
              <a:rPr lang="en-US" dirty="0"/>
              <a:t> a defined size and shape (e.g. leaves, flowers and fruits);</a:t>
            </a:r>
          </a:p>
          <a:p>
            <a:pPr lvl="1"/>
            <a:r>
              <a:rPr lang="en-US" dirty="0"/>
              <a:t>Indeterminate organs, where growth is potentially unlimited (apical </a:t>
            </a:r>
            <a:r>
              <a:rPr lang="en-US" dirty="0" err="1"/>
              <a:t>meristems</a:t>
            </a:r>
            <a:r>
              <a:rPr lang="en-US" dirty="0"/>
              <a:t> of roots and </a:t>
            </a:r>
            <a:r>
              <a:rPr lang="en-US" dirty="0" err="1"/>
              <a:t>nonflowering</a:t>
            </a:r>
            <a:r>
              <a:rPr lang="en-US" dirty="0"/>
              <a:t> shoots).</a:t>
            </a:r>
            <a:endParaRPr lang="en-US" b="1" dirty="0">
              <a:solidFill>
                <a:srgbClr val="7030A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a:buNone/>
            </a:pPr>
            <a:r>
              <a:rPr lang="en-US" b="1" dirty="0">
                <a:solidFill>
                  <a:srgbClr val="0000FF"/>
                </a:solidFill>
              </a:rPr>
              <a:t>Root cultures</a:t>
            </a:r>
          </a:p>
          <a:p>
            <a:r>
              <a:rPr lang="en-US" dirty="0"/>
              <a:t>Root cultures can be established in vitro from explants of the root tip of either primary or lateral roots and can be cultured on fairly simple media.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143000" y="304800"/>
            <a:ext cx="5632823" cy="59436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04800" y="64740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
        <p:nvSpPr>
          <p:cNvPr id="5" name="Footer Placeholder 2"/>
          <p:cNvSpPr>
            <a:spLocks noGrp="1"/>
          </p:cNvSpPr>
          <p:nvPr>
            <p:ph type="ftr" sz="quarter" idx="11"/>
          </p:nvPr>
        </p:nvSpPr>
        <p:spPr>
          <a:xfrm>
            <a:off x="914400" y="0"/>
            <a:ext cx="8153400" cy="365125"/>
          </a:xfrm>
        </p:spPr>
        <p:txBody>
          <a:bodyPr/>
          <a:lstStyle/>
          <a:p>
            <a:pPr algn="r"/>
            <a:r>
              <a:rPr lang="en-US" dirty="0"/>
              <a:t>Department of Pharmacy, SV</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The growth of roots in vitro is potentially unlimited, as roots are indeterminate organs. </a:t>
            </a:r>
          </a:p>
          <a:p>
            <a:pPr>
              <a:buNone/>
            </a:pPr>
            <a:endParaRPr lang="en-US" b="1" dirty="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a:buNone/>
            </a:pPr>
            <a:r>
              <a:rPr lang="en-US" b="1" dirty="0">
                <a:solidFill>
                  <a:srgbClr val="0000FF"/>
                </a:solidFill>
              </a:rPr>
              <a:t>Shoot tip and </a:t>
            </a:r>
            <a:r>
              <a:rPr lang="en-US" b="1" dirty="0" err="1">
                <a:solidFill>
                  <a:srgbClr val="0000FF"/>
                </a:solidFill>
              </a:rPr>
              <a:t>meristem</a:t>
            </a:r>
            <a:r>
              <a:rPr lang="en-US" b="1" dirty="0">
                <a:solidFill>
                  <a:srgbClr val="0000FF"/>
                </a:solidFill>
              </a:rPr>
              <a:t> culture</a:t>
            </a:r>
          </a:p>
          <a:p>
            <a:r>
              <a:rPr lang="en-US" dirty="0"/>
              <a:t>The tips of shoots (which contain the shoot apical </a:t>
            </a:r>
            <a:r>
              <a:rPr lang="en-US" dirty="0" err="1"/>
              <a:t>meristem</a:t>
            </a:r>
            <a:r>
              <a:rPr lang="en-US" dirty="0"/>
              <a:t>) can be cultured </a:t>
            </a:r>
            <a:r>
              <a:rPr lang="en-US" i="1" dirty="0"/>
              <a:t>in vitro, producing clumps of shoots from either </a:t>
            </a:r>
            <a:r>
              <a:rPr lang="en-US" i="1" dirty="0" err="1"/>
              <a:t>axillary</a:t>
            </a:r>
            <a:r>
              <a:rPr lang="en-US" i="1" dirty="0"/>
              <a:t> or adventitious buds.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US" dirty="0"/>
              <a:t>This method can be used for </a:t>
            </a:r>
            <a:r>
              <a:rPr lang="en-US" dirty="0" err="1"/>
              <a:t>clonal</a:t>
            </a:r>
            <a:r>
              <a:rPr lang="en-US" dirty="0"/>
              <a:t> propagation. Shoot </a:t>
            </a:r>
            <a:r>
              <a:rPr lang="en-US" dirty="0" err="1"/>
              <a:t>meristem</a:t>
            </a:r>
            <a:r>
              <a:rPr lang="en-US" dirty="0"/>
              <a:t> cultures are potential alternatives to the more commonly used methods for cereal regeneration (see the Case study below) as they are less genotype-dependent and more efficient (seedlings can be used as donor material).</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pPr>
              <a:buNone/>
            </a:pPr>
            <a:r>
              <a:rPr lang="en-US" b="1" dirty="0">
                <a:solidFill>
                  <a:srgbClr val="0000FF"/>
                </a:solidFill>
              </a:rPr>
              <a:t>Embryo culture</a:t>
            </a:r>
          </a:p>
          <a:p>
            <a:r>
              <a:rPr lang="en-US" dirty="0"/>
              <a:t>Embryos can be used as explants to generate callus cultures or somatic embryos.</a:t>
            </a:r>
          </a:p>
          <a:p>
            <a:r>
              <a:rPr lang="en-US" dirty="0"/>
              <a:t>Both immature and mature embryos can be used as explants. </a:t>
            </a:r>
          </a:p>
          <a:p>
            <a:r>
              <a:rPr lang="en-US" dirty="0"/>
              <a:t>Immature, embryo-derived </a:t>
            </a:r>
            <a:r>
              <a:rPr lang="en-US" dirty="0" err="1"/>
              <a:t>embryogenic</a:t>
            </a:r>
            <a:r>
              <a:rPr lang="en-US" dirty="0"/>
              <a:t> callus is the most popular method of monocot plant regeneration.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Unorganized culture</a:t>
            </a:r>
            <a:endParaRPr lang="en-IN" b="1" dirty="0"/>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r>
              <a:rPr lang="en-IN" dirty="0"/>
              <a:t>The growth of higher plants depends on the organised allocation of functions to organs which in consequence become differentiated, that is to say, modified and specialised to enable them undertake their essential roles. </a:t>
            </a:r>
          </a:p>
          <a:p>
            <a:r>
              <a:rPr lang="en-IN" dirty="0"/>
              <a:t>Unorganised growth is seldom found in nature, but occurs fairly frequently when pieces of whole plants are cultured </a:t>
            </a:r>
            <a:r>
              <a:rPr lang="en-IN" i="1" dirty="0"/>
              <a:t>in vitro.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i="1" dirty="0"/>
              <a:t>The cell </a:t>
            </a:r>
            <a:r>
              <a:rPr lang="en-IN" dirty="0"/>
              <a:t>aggregates, which are then formed, typically lack any recognisable structure and contain only a limited number of the many kinds of specialised and differentiated cells found in an intact plant</a:t>
            </a:r>
          </a:p>
          <a:p>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r>
              <a:rPr lang="en-IN" dirty="0"/>
              <a:t>A differentiated cell is one that has developed a specialised form (morphology) and/or function (physiology). </a:t>
            </a:r>
          </a:p>
          <a:p>
            <a:r>
              <a:rPr lang="en-IN" dirty="0"/>
              <a:t>A differentiated tissue (e.g. xylem or epidermis) is an aggregation of differentiated cells.</a:t>
            </a:r>
          </a:p>
          <a:p>
            <a:r>
              <a:rPr lang="en-IN" dirty="0"/>
              <a:t>So far, the formation of differentiated cell types can only be controlled to a limited extent in culture. </a:t>
            </a:r>
          </a:p>
          <a:p>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304800" y="1600200"/>
            <a:ext cx="8610600" cy="5029200"/>
          </a:xfrm>
        </p:spPr>
        <p:txBody>
          <a:bodyPr>
            <a:normAutofit fontScale="85000" lnSpcReduction="20000"/>
          </a:bodyPr>
          <a:lstStyle/>
          <a:p>
            <a:r>
              <a:rPr lang="en-IN" dirty="0"/>
              <a:t>It is not possible, for example, to maintain and multiply a culture composed entirely of epidermal cells. </a:t>
            </a:r>
          </a:p>
          <a:p>
            <a:r>
              <a:rPr lang="en-IN" dirty="0"/>
              <a:t>By contrast, unorganised tissues can be increased in volume by subculture and can be maintained on semisolid or liquid media for long periods. They can often also be used to commence cell suspension cultures. </a:t>
            </a:r>
          </a:p>
          <a:p>
            <a:r>
              <a:rPr lang="en-IN" dirty="0"/>
              <a:t>Differentiation is also used botanically to describe the formation of distinct organs through morphogenesis.</a:t>
            </a:r>
          </a:p>
          <a:p>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228600" y="228600"/>
            <a:ext cx="6019800" cy="4724400"/>
          </a:xfrm>
        </p:spPr>
        <p:txBody>
          <a:bodyPr>
            <a:normAutofit/>
          </a:bodyPr>
          <a:lstStyle/>
          <a:p>
            <a:pPr>
              <a:buNone/>
            </a:pPr>
            <a:r>
              <a:rPr lang="en-US" b="1" dirty="0">
                <a:solidFill>
                  <a:srgbClr val="C00000"/>
                </a:solidFill>
              </a:rPr>
              <a:t>(I) Callus culture</a:t>
            </a:r>
            <a:endParaRPr lang="en-US" b="1" i="1" dirty="0">
              <a:solidFill>
                <a:srgbClr val="C00000"/>
              </a:solidFill>
            </a:endParaRPr>
          </a:p>
          <a:p>
            <a:pPr algn="just"/>
            <a:r>
              <a:rPr lang="en-US" sz="2400" dirty="0"/>
              <a:t>After the transfer of freshly cut explants into growth-promoting conditions, usually on the cut surface cell division is initiated, and as a form of wound healing, unorganized growth occurs—a callus will be formed. </a:t>
            </a:r>
          </a:p>
        </p:txBody>
      </p:sp>
      <p:pic>
        <p:nvPicPr>
          <p:cNvPr id="5" name="Picture 2"/>
          <p:cNvPicPr>
            <a:picLocks noChangeAspect="1" noChangeArrowheads="1"/>
          </p:cNvPicPr>
          <p:nvPr/>
        </p:nvPicPr>
        <p:blipFill>
          <a:blip r:embed="rId2" cstate="print"/>
          <a:srcRect/>
          <a:stretch>
            <a:fillRect/>
          </a:stretch>
        </p:blipFill>
        <p:spPr bwMode="auto">
          <a:xfrm>
            <a:off x="6248400" y="228600"/>
            <a:ext cx="2514600" cy="1862163"/>
          </a:xfrm>
          <a:prstGeom prst="rect">
            <a:avLst/>
          </a:prstGeom>
          <a:noFill/>
          <a:ln w="9525">
            <a:noFill/>
            <a:miter lim="800000"/>
            <a:headEnd/>
            <a:tailEnd/>
          </a:ln>
          <a:effectLst/>
        </p:spPr>
      </p:pic>
      <p:sp>
        <p:nvSpPr>
          <p:cNvPr id="6" name="Rectangle 5"/>
          <p:cNvSpPr/>
          <p:nvPr/>
        </p:nvSpPr>
        <p:spPr>
          <a:xfrm>
            <a:off x="228600" y="3575605"/>
            <a:ext cx="8153400" cy="2444195"/>
          </a:xfrm>
          <a:prstGeom prst="rect">
            <a:avLst/>
          </a:prstGeom>
        </p:spPr>
        <p:txBody>
          <a:bodyPr wrap="square">
            <a:spAutoFit/>
          </a:bodyPr>
          <a:lstStyle/>
          <a:p>
            <a:pPr marL="320040" indent="-320040" algn="just">
              <a:lnSpc>
                <a:spcPct val="130000"/>
              </a:lnSpc>
              <a:spcBef>
                <a:spcPts val="700"/>
              </a:spcBef>
              <a:buClr>
                <a:schemeClr val="accent2"/>
              </a:buClr>
              <a:buSzPct val="60000"/>
              <a:buFont typeface="Wingdings"/>
              <a:buChar char=""/>
            </a:pPr>
            <a:r>
              <a:rPr lang="en-US" sz="2400" spc="130" dirty="0"/>
              <a:t>Following a supplement of growth hormones to the nutrient medium, this initial cell division activity will continue, and this unorganized growth will be maintained </a:t>
            </a:r>
            <a:r>
              <a:rPr lang="en-US" sz="2400" spc="130" dirty="0">
                <a:solidFill>
                  <a:srgbClr val="C00000"/>
                </a:solidFill>
              </a:rPr>
              <a:t>without morphological recognizable differentiation</a:t>
            </a:r>
            <a:r>
              <a:rPr lang="en-US" sz="2400" spc="130"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533400" y="304800"/>
            <a:ext cx="8382000" cy="6096000"/>
          </a:xfrm>
        </p:spPr>
        <p:txBody>
          <a:bodyPr>
            <a:normAutofit/>
          </a:bodyPr>
          <a:lstStyle/>
          <a:p>
            <a:pPr algn="just">
              <a:lnSpc>
                <a:spcPct val="130000"/>
              </a:lnSpc>
            </a:pPr>
            <a:r>
              <a:rPr lang="en-US" sz="2400" dirty="0"/>
              <a:t>The culture of undifferentiated mass of cell on agar media produced from an </a:t>
            </a:r>
            <a:r>
              <a:rPr lang="en-US" sz="2400" dirty="0" err="1"/>
              <a:t>explant</a:t>
            </a:r>
            <a:r>
              <a:rPr lang="en-US" sz="2400" dirty="0"/>
              <a:t> of a seedling or other plant part is called callus culture.                                                                            </a:t>
            </a:r>
          </a:p>
          <a:p>
            <a:pPr algn="just">
              <a:lnSpc>
                <a:spcPct val="130000"/>
              </a:lnSpc>
            </a:pPr>
            <a:r>
              <a:rPr lang="en-US" sz="2400" dirty="0"/>
              <a:t>For callus formation, </a:t>
            </a:r>
            <a:r>
              <a:rPr lang="en-US" sz="2400" dirty="0" err="1"/>
              <a:t>auxin</a:t>
            </a:r>
            <a:r>
              <a:rPr lang="en-US" sz="2400" dirty="0"/>
              <a:t> and </a:t>
            </a:r>
            <a:r>
              <a:rPr lang="en-US" sz="2400" dirty="0" err="1"/>
              <a:t>cytokinins</a:t>
            </a:r>
            <a:r>
              <a:rPr lang="en-US" sz="2400" dirty="0"/>
              <a:t>, both are required</a:t>
            </a:r>
            <a:r>
              <a:rPr lang="en-US" dirty="0"/>
              <a:t>. </a:t>
            </a:r>
          </a:p>
          <a:p>
            <a:pPr>
              <a:buNone/>
            </a:pPr>
            <a:endParaRPr lang="en-US" dirty="0"/>
          </a:p>
          <a:p>
            <a:pPr>
              <a:buNone/>
            </a:pPr>
            <a:r>
              <a:rPr lang="en-US" dirty="0"/>
              <a:t>		</a:t>
            </a:r>
          </a:p>
        </p:txBody>
      </p:sp>
      <p:pic>
        <p:nvPicPr>
          <p:cNvPr id="1026" name="Picture 2"/>
          <p:cNvPicPr>
            <a:picLocks noChangeAspect="1" noChangeArrowheads="1"/>
          </p:cNvPicPr>
          <p:nvPr/>
        </p:nvPicPr>
        <p:blipFill>
          <a:blip r:embed="rId2" cstate="print"/>
          <a:srcRect/>
          <a:stretch>
            <a:fillRect/>
          </a:stretch>
        </p:blipFill>
        <p:spPr bwMode="auto">
          <a:xfrm>
            <a:off x="6629400" y="4114800"/>
            <a:ext cx="2514600" cy="1862163"/>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609600" y="4038600"/>
            <a:ext cx="5798634" cy="2438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28800" y="381000"/>
            <a:ext cx="6049030" cy="5943600"/>
            <a:chOff x="2438400" y="1371600"/>
            <a:chExt cx="5439430" cy="5334000"/>
          </a:xfrm>
        </p:grpSpPr>
        <p:pic>
          <p:nvPicPr>
            <p:cNvPr id="61442" name="Picture 2"/>
            <p:cNvPicPr>
              <a:picLocks noChangeAspect="1" noChangeArrowheads="1"/>
            </p:cNvPicPr>
            <p:nvPr/>
          </p:nvPicPr>
          <p:blipFill>
            <a:blip r:embed="rId2" cstate="print"/>
            <a:srcRect/>
            <a:stretch>
              <a:fillRect/>
            </a:stretch>
          </p:blipFill>
          <p:spPr bwMode="auto">
            <a:xfrm>
              <a:off x="2438400" y="1371600"/>
              <a:ext cx="4800600" cy="3171239"/>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cstate="print"/>
            <a:srcRect/>
            <a:stretch>
              <a:fillRect/>
            </a:stretch>
          </p:blipFill>
          <p:spPr bwMode="auto">
            <a:xfrm>
              <a:off x="2552700" y="4724400"/>
              <a:ext cx="5325130" cy="1981200"/>
            </a:xfrm>
            <a:prstGeom prst="rect">
              <a:avLst/>
            </a:prstGeom>
            <a:noFill/>
            <a:ln w="9525">
              <a:noFill/>
              <a:miter lim="800000"/>
              <a:headEnd/>
              <a:tailEnd/>
            </a:ln>
            <a:effectLst/>
          </p:spPr>
        </p:pic>
      </p:grpSp>
      <p:sp>
        <p:nvSpPr>
          <p:cNvPr id="6" name="Rectangle 5"/>
          <p:cNvSpPr/>
          <p:nvPr/>
        </p:nvSpPr>
        <p:spPr>
          <a:xfrm>
            <a:off x="304800" y="64740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
        <p:nvSpPr>
          <p:cNvPr id="8" name="Footer Placeholder 2"/>
          <p:cNvSpPr txBox="1">
            <a:spLocks/>
          </p:cNvSpPr>
          <p:nvPr/>
        </p:nvSpPr>
        <p:spPr>
          <a:xfrm>
            <a:off x="914400" y="0"/>
            <a:ext cx="8153400" cy="365125"/>
          </a:xfrm>
          <a:prstGeom prst="rect">
            <a:avLst/>
          </a:prstGeom>
        </p:spPr>
        <p:txBody>
          <a:bodyPr vert="horz"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mn-lt"/>
                <a:ea typeface="+mn-ea"/>
                <a:cs typeface="+mn-cs"/>
              </a:rPr>
              <a:t>Department of Pharmacy, SV</a:t>
            </a:r>
            <a:endParaRPr kumimoji="0" lang="en-US" sz="14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304800" y="533400"/>
            <a:ext cx="8610600" cy="4800600"/>
          </a:xfrm>
        </p:spPr>
        <p:txBody>
          <a:bodyPr>
            <a:normAutofit/>
          </a:bodyPr>
          <a:lstStyle/>
          <a:p>
            <a:pPr algn="just"/>
            <a:r>
              <a:rPr lang="en-US" sz="2800" dirty="0"/>
              <a:t>It is often induced in or upon parts of an intact plant by wounding, by the presence of insects or microorganisms, or as a result of stress</a:t>
            </a:r>
          </a:p>
          <a:p>
            <a:pPr algn="just">
              <a:buNone/>
            </a:pPr>
            <a:endParaRPr lang="en-US" sz="2800" dirty="0"/>
          </a:p>
          <a:p>
            <a:pPr algn="just"/>
            <a:r>
              <a:rPr lang="en-US" sz="2800" dirty="0"/>
              <a:t>Callus can be initiated </a:t>
            </a:r>
            <a:r>
              <a:rPr lang="en-US" sz="2800" i="1" dirty="0"/>
              <a:t>in vitro by placing small pieces of the whole </a:t>
            </a:r>
            <a:r>
              <a:rPr lang="en-US" sz="2800" dirty="0"/>
              <a:t>plant (explants) onto a growth-supporting medium under sterile conditions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304800" y="381000"/>
            <a:ext cx="8610600" cy="5867400"/>
          </a:xfrm>
        </p:spPr>
        <p:txBody>
          <a:bodyPr>
            <a:normAutofit/>
          </a:bodyPr>
          <a:lstStyle/>
          <a:p>
            <a:pPr algn="just"/>
            <a:r>
              <a:rPr lang="en-US" sz="2800" dirty="0"/>
              <a:t>Under the stimulus of endogenous growth regulators or growth regulating chemicals added to the medium, the metabolism of cells, which were in a quiescent state, is changed, and they begin active division.</a:t>
            </a:r>
          </a:p>
          <a:p>
            <a:pPr algn="just">
              <a:buNone/>
            </a:pPr>
            <a:endParaRPr lang="en-US" sz="2800" dirty="0"/>
          </a:p>
          <a:p>
            <a:pPr algn="just"/>
            <a:r>
              <a:rPr lang="en-US" sz="2800" dirty="0"/>
              <a:t>During this process, cell differentiation and </a:t>
            </a:r>
            <a:r>
              <a:rPr lang="en-US" sz="2800" dirty="0" err="1"/>
              <a:t>specialisation</a:t>
            </a:r>
            <a:r>
              <a:rPr lang="en-US" sz="2800" dirty="0"/>
              <a:t>, which may have been occurring in the intact plant, are reversed, and the </a:t>
            </a:r>
            <a:r>
              <a:rPr lang="en-US" sz="2800" dirty="0" err="1"/>
              <a:t>explant</a:t>
            </a:r>
            <a:r>
              <a:rPr lang="en-US" sz="2800" dirty="0"/>
              <a:t> gives rise to new tissue, which is composed of </a:t>
            </a:r>
            <a:r>
              <a:rPr lang="en-US" sz="2800" dirty="0" err="1"/>
              <a:t>meristematic</a:t>
            </a:r>
            <a:r>
              <a:rPr lang="en-US" sz="2800" dirty="0"/>
              <a:t> and </a:t>
            </a:r>
            <a:r>
              <a:rPr lang="en-US" sz="2800" dirty="0" err="1"/>
              <a:t>unspecialised</a:t>
            </a:r>
            <a:r>
              <a:rPr lang="en-US" sz="2800" dirty="0"/>
              <a:t> cell types.</a:t>
            </a:r>
          </a:p>
          <a:p>
            <a:pPr algn="just"/>
            <a:endParaRPr lang="en-US"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304800" y="228600"/>
            <a:ext cx="8610600" cy="6019800"/>
          </a:xfrm>
        </p:spPr>
        <p:txBody>
          <a:bodyPr>
            <a:normAutofit/>
          </a:bodyPr>
          <a:lstStyle/>
          <a:p>
            <a:pPr algn="just"/>
            <a:r>
              <a:rPr lang="en-US" dirty="0"/>
              <a:t>Callus can be </a:t>
            </a:r>
            <a:r>
              <a:rPr lang="en-US" dirty="0" err="1"/>
              <a:t>subcultured</a:t>
            </a:r>
            <a:r>
              <a:rPr lang="en-US" dirty="0"/>
              <a:t> indefinitely by transferring a small piece of the same to fresh agar medium. </a:t>
            </a:r>
          </a:p>
          <a:p>
            <a:pPr algn="just"/>
            <a:endParaRPr lang="en-US" dirty="0"/>
          </a:p>
          <a:p>
            <a:pPr algn="just"/>
            <a:r>
              <a:rPr lang="en-US" dirty="0" err="1"/>
              <a:t>Subculturing</a:t>
            </a:r>
            <a:r>
              <a:rPr lang="en-US" dirty="0"/>
              <a:t> needs to be done every 3-5 weeks in view of cell growth, nutrient depletion and medium drying.</a:t>
            </a:r>
          </a:p>
          <a:p>
            <a:pPr algn="just"/>
            <a:endParaRPr lang="en-US" dirty="0"/>
          </a:p>
          <a:p>
            <a:pPr algn="just"/>
            <a:r>
              <a:rPr lang="en-IN" dirty="0"/>
              <a:t>The callus formed on an original </a:t>
            </a:r>
            <a:r>
              <a:rPr lang="en-IN" dirty="0" err="1"/>
              <a:t>explant</a:t>
            </a:r>
            <a:r>
              <a:rPr lang="en-IN" dirty="0"/>
              <a:t> is called ‘primary callus’. Secondary callus cultures are initiated from pieces of tissue dissected from primary callus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152400" y="228600"/>
            <a:ext cx="8610600" cy="6400800"/>
          </a:xfrm>
        </p:spPr>
        <p:txBody>
          <a:bodyPr/>
          <a:lstStyle/>
          <a:p>
            <a:pPr algn="just"/>
            <a:r>
              <a:rPr lang="en-US" dirty="0"/>
              <a:t>Because of low degree of uniformity among cells in callus, slower growth rate and development of nutrient gradients, the usefulness of callus in experimental system is limited. </a:t>
            </a:r>
          </a:p>
          <a:p>
            <a:pPr algn="just"/>
            <a:endParaRPr lang="en-US" dirty="0"/>
          </a:p>
          <a:p>
            <a:pPr algn="just"/>
            <a:r>
              <a:rPr lang="en-US" dirty="0"/>
              <a:t>The main use of callus culture is for purposes of maintaining cell lines and for morphogenesis.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533400" y="228600"/>
            <a:ext cx="8229600" cy="6172200"/>
          </a:xfrm>
        </p:spPr>
        <p:txBody>
          <a:bodyPr/>
          <a:lstStyle/>
          <a:p>
            <a:pPr algn="just"/>
            <a:r>
              <a:rPr lang="en-US" dirty="0"/>
              <a:t>Callus tissue itself is not generally used to produce chemicals or conduct basic investigations on secondary metabolism, but rather as a source material to establish cell suspension cultures.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990600" y="200025"/>
            <a:ext cx="7162799" cy="6457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Department of Pharmacy, SV</a:t>
            </a:r>
          </a:p>
        </p:txBody>
      </p:sp>
      <p:pic>
        <p:nvPicPr>
          <p:cNvPr id="1026" name="Picture 2"/>
          <p:cNvPicPr>
            <a:picLocks noChangeAspect="1" noChangeArrowheads="1"/>
          </p:cNvPicPr>
          <p:nvPr/>
        </p:nvPicPr>
        <p:blipFill>
          <a:blip r:embed="rId2" cstate="print"/>
          <a:srcRect/>
          <a:stretch>
            <a:fillRect/>
          </a:stretch>
        </p:blipFill>
        <p:spPr bwMode="auto">
          <a:xfrm>
            <a:off x="800100" y="438150"/>
            <a:ext cx="7543800" cy="59817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Department of Pharmacy, SV</a:t>
            </a:r>
          </a:p>
        </p:txBody>
      </p:sp>
      <p:sp>
        <p:nvSpPr>
          <p:cNvPr id="3" name="Rectangle 2"/>
          <p:cNvSpPr/>
          <p:nvPr/>
        </p:nvSpPr>
        <p:spPr>
          <a:xfrm>
            <a:off x="533400" y="152400"/>
            <a:ext cx="8153400" cy="6483826"/>
          </a:xfrm>
          <a:prstGeom prst="rect">
            <a:avLst/>
          </a:prstGeom>
        </p:spPr>
        <p:txBody>
          <a:bodyPr wrap="square">
            <a:spAutoFit/>
          </a:bodyPr>
          <a:lstStyle/>
          <a:p>
            <a:pPr marL="320040" indent="-320040" algn="just">
              <a:spcBef>
                <a:spcPts val="700"/>
              </a:spcBef>
              <a:buClr>
                <a:schemeClr val="accent2"/>
              </a:buClr>
              <a:buSzPct val="60000"/>
              <a:buFont typeface="Wingdings"/>
              <a:buChar char=""/>
            </a:pPr>
            <a:r>
              <a:rPr lang="en-IN" sz="2800" spc="130" dirty="0"/>
              <a:t>Callus tissue is not of one single kind. Strains of callus differing in appearance, colour, degree of compaction and morphogenetic potential commonly arise from a single </a:t>
            </a:r>
            <a:r>
              <a:rPr lang="en-IN" sz="2800" spc="130" dirty="0" err="1"/>
              <a:t>explant</a:t>
            </a:r>
            <a:r>
              <a:rPr lang="en-IN" sz="2800" spc="130" dirty="0"/>
              <a:t>. </a:t>
            </a:r>
          </a:p>
          <a:p>
            <a:pPr marL="320040" indent="-320040" algn="just">
              <a:spcBef>
                <a:spcPts val="700"/>
              </a:spcBef>
              <a:buClr>
                <a:schemeClr val="accent2"/>
              </a:buClr>
              <a:buSzPct val="60000"/>
            </a:pPr>
            <a:endParaRPr lang="en-IN" sz="2800" spc="130" dirty="0"/>
          </a:p>
          <a:p>
            <a:pPr marL="320040" indent="-320040" algn="just">
              <a:spcBef>
                <a:spcPts val="700"/>
              </a:spcBef>
              <a:buClr>
                <a:schemeClr val="accent2"/>
              </a:buClr>
              <a:buSzPct val="60000"/>
              <a:buFont typeface="Wingdings"/>
              <a:buChar char=""/>
            </a:pPr>
            <a:r>
              <a:rPr lang="en-IN" sz="2800" spc="130" dirty="0"/>
              <a:t>Sometimes the type of callus obtained, its degree of cellular differentiation and its capacity to regenerate new plants, depend upon the origin and age of the tissue chosen as an </a:t>
            </a:r>
            <a:r>
              <a:rPr lang="en-IN" sz="2800" spc="130" dirty="0" err="1"/>
              <a:t>explant</a:t>
            </a:r>
            <a:r>
              <a:rPr lang="en-IN" sz="2800" spc="130" dirty="0"/>
              <a:t>. </a:t>
            </a:r>
          </a:p>
          <a:p>
            <a:pPr marL="320040" indent="-320040" algn="just">
              <a:spcBef>
                <a:spcPts val="700"/>
              </a:spcBef>
              <a:buClr>
                <a:schemeClr val="accent2"/>
              </a:buClr>
              <a:buSzPct val="60000"/>
            </a:pPr>
            <a:endParaRPr lang="en-IN" sz="2800" spc="130" dirty="0"/>
          </a:p>
          <a:p>
            <a:pPr marL="320040" indent="-320040" algn="just">
              <a:spcBef>
                <a:spcPts val="700"/>
              </a:spcBef>
              <a:buClr>
                <a:schemeClr val="accent2"/>
              </a:buClr>
              <a:buSzPct val="60000"/>
              <a:buFont typeface="Wingdings"/>
              <a:buChar char=""/>
            </a:pPr>
            <a:r>
              <a:rPr lang="en-IN" sz="2800" spc="130" dirty="0"/>
              <a:t>Loosely packed or ‘friable’ callus is usually selected for initiating suspension cultures.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Department of Pharmacy, SV</a:t>
            </a:r>
          </a:p>
        </p:txBody>
      </p:sp>
      <p:sp>
        <p:nvSpPr>
          <p:cNvPr id="3" name="Rectangle 2"/>
          <p:cNvSpPr/>
          <p:nvPr/>
        </p:nvSpPr>
        <p:spPr>
          <a:xfrm>
            <a:off x="533400" y="152400"/>
            <a:ext cx="8153400" cy="1384995"/>
          </a:xfrm>
          <a:prstGeom prst="rect">
            <a:avLst/>
          </a:prstGeom>
        </p:spPr>
        <p:txBody>
          <a:bodyPr wrap="square">
            <a:spAutoFit/>
          </a:bodyPr>
          <a:lstStyle/>
          <a:p>
            <a:pPr algn="just"/>
            <a:r>
              <a:rPr lang="en-IN" sz="2800" dirty="0"/>
              <a:t>Friability of callus can also be induced by modifying the growth regulator composition of the medium.</a:t>
            </a:r>
            <a:endParaRPr lang="en-IN" sz="2800" spc="13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228600" y="228600"/>
            <a:ext cx="8610600" cy="6172200"/>
          </a:xfrm>
        </p:spPr>
        <p:txBody>
          <a:bodyPr>
            <a:normAutofit/>
          </a:bodyPr>
          <a:lstStyle/>
          <a:p>
            <a:pPr marL="514350" indent="-514350">
              <a:buSzPct val="100000"/>
              <a:buNone/>
            </a:pPr>
            <a:r>
              <a:rPr lang="en-US" b="1" dirty="0">
                <a:solidFill>
                  <a:srgbClr val="C00000"/>
                </a:solidFill>
              </a:rPr>
              <a:t>(II)  Cell suspension culture</a:t>
            </a:r>
            <a:r>
              <a:rPr lang="en-US" b="1" i="1" dirty="0">
                <a:solidFill>
                  <a:srgbClr val="C00000"/>
                </a:solidFill>
              </a:rPr>
              <a:t>: </a:t>
            </a:r>
          </a:p>
          <a:p>
            <a:pPr>
              <a:buNone/>
            </a:pPr>
            <a:r>
              <a:rPr lang="en-US" dirty="0"/>
              <a:t>	</a:t>
            </a:r>
          </a:p>
          <a:p>
            <a:pPr algn="just">
              <a:buNone/>
            </a:pPr>
            <a:r>
              <a:rPr lang="en-US" dirty="0"/>
              <a:t>	The culture of tissues and cells cultured in a liquid nutrient medium produce a suspension of single cells and cell clumps, this is called suspension culture. </a:t>
            </a:r>
          </a:p>
          <a:p>
            <a:pPr>
              <a:buNone/>
            </a:pPr>
            <a:r>
              <a:rPr lang="en-US" dirty="0"/>
              <a:t>		</a:t>
            </a:r>
          </a:p>
        </p:txBody>
      </p:sp>
      <p:sp>
        <p:nvSpPr>
          <p:cNvPr id="5" name="Rectangle 4"/>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pic>
        <p:nvPicPr>
          <p:cNvPr id="2051" name="Picture 3"/>
          <p:cNvPicPr>
            <a:picLocks noChangeAspect="1" noChangeArrowheads="1"/>
          </p:cNvPicPr>
          <p:nvPr/>
        </p:nvPicPr>
        <p:blipFill>
          <a:blip r:embed="rId2" cstate="print"/>
          <a:srcRect/>
          <a:stretch>
            <a:fillRect/>
          </a:stretch>
        </p:blipFill>
        <p:spPr bwMode="auto">
          <a:xfrm>
            <a:off x="5562600" y="4648200"/>
            <a:ext cx="3121068" cy="1752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909637" y="0"/>
            <a:ext cx="5567363" cy="617510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
        <p:nvSpPr>
          <p:cNvPr id="5" name="Footer Placeholder 2"/>
          <p:cNvSpPr>
            <a:spLocks noGrp="1"/>
          </p:cNvSpPr>
          <p:nvPr>
            <p:ph type="ftr" sz="quarter" idx="11"/>
          </p:nvPr>
        </p:nvSpPr>
        <p:spPr>
          <a:xfrm>
            <a:off x="914400" y="0"/>
            <a:ext cx="8153400" cy="365125"/>
          </a:xfrm>
        </p:spPr>
        <p:txBody>
          <a:bodyPr/>
          <a:lstStyle/>
          <a:p>
            <a:pPr algn="r"/>
            <a:r>
              <a:rPr lang="en-US" dirty="0"/>
              <a:t>Department of Pharmacy, SV</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304800" y="457200"/>
            <a:ext cx="8610600" cy="5943600"/>
          </a:xfrm>
        </p:spPr>
        <p:txBody>
          <a:bodyPr>
            <a:normAutofit fontScale="77500" lnSpcReduction="20000"/>
          </a:bodyPr>
          <a:lstStyle/>
          <a:p>
            <a:pPr algn="just">
              <a:lnSpc>
                <a:spcPct val="150000"/>
              </a:lnSpc>
            </a:pPr>
            <a:r>
              <a:rPr lang="en-US" dirty="0"/>
              <a:t>A callus mass friable in texture is transferred to liquid medium and vessel is incubated on shaker to facilitate aeration and dissociation of cell clumps into smaller pieces. </a:t>
            </a:r>
          </a:p>
          <a:p>
            <a:pPr algn="just">
              <a:lnSpc>
                <a:spcPct val="150000"/>
              </a:lnSpc>
              <a:buNone/>
            </a:pPr>
            <a:endParaRPr lang="en-US" dirty="0"/>
          </a:p>
          <a:p>
            <a:pPr algn="just">
              <a:lnSpc>
                <a:spcPct val="150000"/>
              </a:lnSpc>
            </a:pPr>
            <a:r>
              <a:rPr lang="en-IN" dirty="0"/>
              <a:t>Agitation of the medium exerts a mild pressure on the tissue, breaking it into smaller cell aggregates and single cells. It also maintains uniform distribution of cells and cell clumps in the medium, and helps gaseous exchange between the culture medium and the air inside the culture vial (aeration of the cells).</a:t>
            </a:r>
            <a:endParaRPr lang="en-US" dirty="0"/>
          </a:p>
          <a:p>
            <a:pPr algn="just">
              <a:lnSpc>
                <a:spcPct val="150000"/>
              </a:lnSpc>
              <a:buNone/>
            </a:pPr>
            <a:endParaRPr lang="en-US" dirty="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304800" y="457200"/>
            <a:ext cx="8610600" cy="5943600"/>
          </a:xfrm>
        </p:spPr>
        <p:txBody>
          <a:bodyPr>
            <a:normAutofit/>
          </a:bodyPr>
          <a:lstStyle/>
          <a:p>
            <a:pPr algn="just">
              <a:lnSpc>
                <a:spcPct val="130000"/>
              </a:lnSpc>
            </a:pPr>
            <a:r>
              <a:rPr lang="en-US" sz="2000" dirty="0"/>
              <a:t>Gradually, over several weeks by </a:t>
            </a:r>
            <a:r>
              <a:rPr lang="en-US" sz="2000" dirty="0" err="1"/>
              <a:t>subculturing</a:t>
            </a:r>
            <a:r>
              <a:rPr lang="en-US" sz="2000" dirty="0"/>
              <a:t>, cells of callus dissociate and a liquid suspension culture is obtained. </a:t>
            </a:r>
          </a:p>
          <a:p>
            <a:pPr algn="just">
              <a:lnSpc>
                <a:spcPct val="130000"/>
              </a:lnSpc>
              <a:buNone/>
            </a:pPr>
            <a:endParaRPr lang="en-US" sz="2000" dirty="0"/>
          </a:p>
          <a:p>
            <a:pPr algn="just">
              <a:lnSpc>
                <a:spcPct val="130000"/>
              </a:lnSpc>
            </a:pPr>
            <a:r>
              <a:rPr lang="en-US" sz="2000" dirty="0"/>
              <a:t>Cell suspensions are also maintained by </a:t>
            </a:r>
            <a:r>
              <a:rPr lang="en-US" sz="2000" dirty="0" err="1"/>
              <a:t>subculturing</a:t>
            </a:r>
            <a:r>
              <a:rPr lang="en-US" sz="2000" dirty="0"/>
              <a:t> of cells in early stationary phase to a fresh medium. </a:t>
            </a:r>
          </a:p>
          <a:p>
            <a:pPr algn="just">
              <a:lnSpc>
                <a:spcPct val="130000"/>
              </a:lnSpc>
            </a:pPr>
            <a:endParaRPr lang="en-US" sz="2000" dirty="0"/>
          </a:p>
          <a:p>
            <a:pPr algn="just">
              <a:lnSpc>
                <a:spcPct val="130000"/>
              </a:lnSpc>
            </a:pPr>
            <a:r>
              <a:rPr lang="en-US" sz="2000" dirty="0"/>
              <a:t>Their growth is much faster than callus cultures and hence need to be </a:t>
            </a:r>
            <a:r>
              <a:rPr lang="en-US" sz="2000" dirty="0" err="1"/>
              <a:t>subcultured</a:t>
            </a:r>
            <a:r>
              <a:rPr lang="en-US" sz="2000" dirty="0"/>
              <a:t> more frequently (3-14days).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304800" y="304800"/>
            <a:ext cx="8610600" cy="6096000"/>
          </a:xfrm>
        </p:spPr>
        <p:txBody>
          <a:bodyPr>
            <a:normAutofit lnSpcReduction="10000"/>
          </a:bodyPr>
          <a:lstStyle/>
          <a:p>
            <a:pPr algn="just">
              <a:lnSpc>
                <a:spcPct val="150000"/>
              </a:lnSpc>
            </a:pPr>
            <a:r>
              <a:rPr lang="en-US" sz="2200" dirty="0"/>
              <a:t>Cell suspension cultures when fully established consist of a nearly homogeneous population. </a:t>
            </a:r>
          </a:p>
          <a:p>
            <a:pPr algn="just">
              <a:lnSpc>
                <a:spcPct val="150000"/>
              </a:lnSpc>
            </a:pPr>
            <a:r>
              <a:rPr lang="en-IN" sz="2200" dirty="0"/>
              <a:t>A much higher rate of cell division may be exhibited by cells in suspension cultures than in callus cultures on agar medium. However, cell doubling time in suspension cultures varies with the system: </a:t>
            </a:r>
            <a:r>
              <a:rPr lang="en-IN" sz="2200" i="1" dirty="0" err="1"/>
              <a:t>Nicotiana</a:t>
            </a:r>
            <a:r>
              <a:rPr lang="en-IN" sz="2200" i="1" dirty="0"/>
              <a:t> </a:t>
            </a:r>
            <a:r>
              <a:rPr lang="en-IN" sz="2200" i="1" dirty="0" err="1"/>
              <a:t>tabacum</a:t>
            </a:r>
            <a:r>
              <a:rPr lang="en-IN" sz="2200" dirty="0"/>
              <a:t>, 48 h, </a:t>
            </a:r>
            <a:r>
              <a:rPr lang="en-IN" sz="2200" i="1" dirty="0"/>
              <a:t>Acer </a:t>
            </a:r>
            <a:r>
              <a:rPr lang="pt-BR" sz="2200" i="1" dirty="0"/>
              <a:t>pseudoplatanus</a:t>
            </a:r>
            <a:r>
              <a:rPr lang="pt-BR" sz="2200" dirty="0"/>
              <a:t>, 40 h, </a:t>
            </a:r>
            <a:r>
              <a:rPr lang="pt-BR" sz="2200" i="1" dirty="0"/>
              <a:t>Rosa</a:t>
            </a:r>
            <a:r>
              <a:rPr lang="pt-BR" sz="2200" dirty="0"/>
              <a:t> sp., 36 h, and </a:t>
            </a:r>
            <a:r>
              <a:rPr lang="en-IN" sz="2200" i="1" dirty="0" err="1"/>
              <a:t>Haplopappus</a:t>
            </a:r>
            <a:r>
              <a:rPr lang="en-IN" sz="2200" i="1" dirty="0"/>
              <a:t> gracilis</a:t>
            </a:r>
            <a:r>
              <a:rPr lang="en-IN" sz="2200" dirty="0"/>
              <a:t>, 22 h.</a:t>
            </a:r>
            <a:endParaRPr lang="en-US" sz="2200" dirty="0"/>
          </a:p>
          <a:p>
            <a:pPr algn="just">
              <a:lnSpc>
                <a:spcPct val="150000"/>
              </a:lnSpc>
            </a:pPr>
            <a:r>
              <a:rPr lang="en-US" sz="2200" dirty="0"/>
              <a:t>This system has an advantage that the nutrients can be continually adjusted and hence it is the only system which can be scaled up for large scale production of cells and even somatic embryos.</a:t>
            </a:r>
          </a:p>
          <a:p>
            <a:pPr algn="just">
              <a:buNone/>
            </a:pPr>
            <a:endParaRPr lang="en-US" dirty="0"/>
          </a:p>
          <a:p>
            <a:pPr algn="just"/>
            <a:endParaRPr lang="en-US" dirty="0"/>
          </a:p>
        </p:txBody>
      </p:sp>
      <p:sp>
        <p:nvSpPr>
          <p:cNvPr id="5" name="Rectangle 4"/>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4294967295"/>
          </p:nvPr>
        </p:nvSpPr>
        <p:spPr>
          <a:xfrm>
            <a:off x="304800" y="381000"/>
            <a:ext cx="8610600" cy="6019800"/>
          </a:xfrm>
        </p:spPr>
        <p:txBody>
          <a:bodyPr>
            <a:normAutofit/>
          </a:bodyPr>
          <a:lstStyle/>
          <a:p>
            <a:pPr algn="just">
              <a:lnSpc>
                <a:spcPct val="130000"/>
              </a:lnSpc>
            </a:pPr>
            <a:r>
              <a:rPr lang="en-US" dirty="0"/>
              <a:t>The suspension cultures are broadly classified as: </a:t>
            </a:r>
          </a:p>
          <a:p>
            <a:pPr lvl="1" algn="just">
              <a:lnSpc>
                <a:spcPct val="130000"/>
              </a:lnSpc>
            </a:pPr>
            <a:r>
              <a:rPr lang="en-US" sz="2400" b="1" dirty="0"/>
              <a:t>Batch culture </a:t>
            </a:r>
            <a:r>
              <a:rPr lang="en-US" sz="2400" dirty="0"/>
              <a:t>in which cells are nurtured in a fixed volume of medium until growth ceases</a:t>
            </a:r>
          </a:p>
          <a:p>
            <a:pPr lvl="1" algn="just">
              <a:lnSpc>
                <a:spcPct val="130000"/>
              </a:lnSpc>
            </a:pPr>
            <a:r>
              <a:rPr lang="en-US" b="1" dirty="0"/>
              <a:t>Continuous culture </a:t>
            </a:r>
            <a:r>
              <a:rPr lang="en-US" dirty="0"/>
              <a:t>in which cell growth is maintained by continuous replenishment o sterile nutrient media</a:t>
            </a:r>
            <a:endParaRPr lang="en-US" b="1" dirty="0"/>
          </a:p>
          <a:p>
            <a:pPr algn="just">
              <a:lnSpc>
                <a:spcPct val="130000"/>
              </a:lnSpc>
              <a:buNone/>
            </a:pPr>
            <a:r>
              <a:rPr lang="en-US" sz="3200" dirty="0"/>
              <a:t>	</a:t>
            </a:r>
            <a:endParaRPr lang="en-US" b="1" dirty="0"/>
          </a:p>
          <a:p>
            <a:endParaRPr lang="en-US" dirty="0"/>
          </a:p>
        </p:txBody>
      </p:sp>
      <p:sp>
        <p:nvSpPr>
          <p:cNvPr id="5" name="Rectangle 4"/>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Department of Pharmacy, SV</a:t>
            </a:r>
          </a:p>
        </p:txBody>
      </p:sp>
      <p:pic>
        <p:nvPicPr>
          <p:cNvPr id="1026" name="Picture 2"/>
          <p:cNvPicPr>
            <a:picLocks noChangeAspect="1" noChangeArrowheads="1"/>
          </p:cNvPicPr>
          <p:nvPr/>
        </p:nvPicPr>
        <p:blipFill>
          <a:blip r:embed="rId2" cstate="print"/>
          <a:srcRect/>
          <a:stretch>
            <a:fillRect/>
          </a:stretch>
        </p:blipFill>
        <p:spPr bwMode="auto">
          <a:xfrm>
            <a:off x="914400" y="1066800"/>
            <a:ext cx="7087113" cy="375285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Pharmacy, SV</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52463" y="652463"/>
            <a:ext cx="7839075" cy="5553075"/>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70000" lnSpcReduction="20000"/>
          </a:bodyPr>
          <a:lstStyle/>
          <a:p>
            <a:pPr algn="just">
              <a:buNone/>
            </a:pPr>
            <a:r>
              <a:rPr lang="en-US" b="1" dirty="0">
                <a:solidFill>
                  <a:srgbClr val="0000FF"/>
                </a:solidFill>
              </a:rPr>
              <a:t>Batch culture: </a:t>
            </a:r>
          </a:p>
          <a:p>
            <a:pPr algn="just">
              <a:lnSpc>
                <a:spcPct val="150000"/>
              </a:lnSpc>
            </a:pPr>
            <a:r>
              <a:rPr lang="en-US" dirty="0"/>
              <a:t>The culture medium and the cells produced are retained in the culture flask</a:t>
            </a:r>
          </a:p>
          <a:p>
            <a:pPr algn="just">
              <a:lnSpc>
                <a:spcPct val="150000"/>
              </a:lnSpc>
            </a:pPr>
            <a:r>
              <a:rPr lang="en-US" dirty="0"/>
              <a:t>These cultures are maintained continuously by </a:t>
            </a:r>
            <a:r>
              <a:rPr lang="en-US" dirty="0" err="1"/>
              <a:t>subculturing</a:t>
            </a:r>
            <a:r>
              <a:rPr lang="en-US" dirty="0"/>
              <a:t> i.e. by transferring a small aliquot of </a:t>
            </a:r>
            <a:r>
              <a:rPr lang="en-US" dirty="0" err="1"/>
              <a:t>inoculum</a:t>
            </a:r>
            <a:r>
              <a:rPr lang="en-US" dirty="0"/>
              <a:t> from the grown culture to fresh medium at regular intervals. </a:t>
            </a:r>
          </a:p>
          <a:p>
            <a:pPr algn="just">
              <a:lnSpc>
                <a:spcPct val="150000"/>
              </a:lnSpc>
            </a:pPr>
            <a:r>
              <a:rPr lang="en-US" dirty="0"/>
              <a:t>The biomass or cell number of a batch culture follows a typical </a:t>
            </a:r>
            <a:r>
              <a:rPr lang="en-US" dirty="0" err="1"/>
              <a:t>sigmoidal</a:t>
            </a:r>
            <a:r>
              <a:rPr lang="en-US" dirty="0"/>
              <a:t> curve, where to start with the culture passes through </a:t>
            </a:r>
            <a:r>
              <a:rPr lang="en-US" b="1" dirty="0"/>
              <a:t>lag phase </a:t>
            </a:r>
            <a:r>
              <a:rPr lang="en-US" dirty="0"/>
              <a:t>during which cell number is constant, followed by brief </a:t>
            </a:r>
            <a:r>
              <a:rPr lang="en-US" b="1" dirty="0"/>
              <a:t>exponential or log phase </a:t>
            </a:r>
            <a:r>
              <a:rPr lang="en-US" dirty="0"/>
              <a:t>where there is a rapid increase in cell number because of culture cell division.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2" name="Footer Placeholder 1"/>
          <p:cNvSpPr>
            <a:spLocks noGrp="1"/>
          </p:cNvSpPr>
          <p:nvPr>
            <p:ph type="ftr" sz="quarter" idx="11"/>
          </p:nvPr>
        </p:nvSpPr>
        <p:spPr/>
        <p:txBody>
          <a:bodyPr/>
          <a:lstStyle/>
          <a:p>
            <a:r>
              <a:rPr lang="en-US"/>
              <a:t>Department of Pharmacy, SV</a:t>
            </a:r>
          </a:p>
        </p:txBody>
      </p:sp>
      <p:sp>
        <p:nvSpPr>
          <p:cNvPr id="5" name="Content Placeholder 4"/>
          <p:cNvSpPr>
            <a:spLocks noGrp="1"/>
          </p:cNvSpPr>
          <p:nvPr>
            <p:ph sz="quarter" idx="1"/>
          </p:nvPr>
        </p:nvSpPr>
        <p:spPr/>
        <p:txBody>
          <a:bodyPr/>
          <a:lstStyle/>
          <a:p>
            <a:endParaRPr lang="en-IN"/>
          </a:p>
        </p:txBody>
      </p:sp>
      <p:sp>
        <p:nvSpPr>
          <p:cNvPr id="3" name="Rectangle 2"/>
          <p:cNvSpPr/>
          <p:nvPr/>
        </p:nvSpPr>
        <p:spPr>
          <a:xfrm>
            <a:off x="381000" y="1905000"/>
            <a:ext cx="8458200" cy="3882601"/>
          </a:xfrm>
          <a:prstGeom prst="rect">
            <a:avLst/>
          </a:prstGeom>
        </p:spPr>
        <p:txBody>
          <a:bodyPr wrap="square">
            <a:spAutoFit/>
          </a:bodyPr>
          <a:lstStyle/>
          <a:p>
            <a:pPr marL="320040" indent="-320040" algn="just">
              <a:lnSpc>
                <a:spcPct val="130000"/>
              </a:lnSpc>
              <a:spcBef>
                <a:spcPts val="700"/>
              </a:spcBef>
              <a:buClr>
                <a:schemeClr val="accent2"/>
              </a:buClr>
              <a:buSzPct val="60000"/>
              <a:buFont typeface="Wingdings"/>
              <a:buChar char=""/>
            </a:pPr>
            <a:r>
              <a:rPr lang="en-IN" sz="2200" spc="130" dirty="0"/>
              <a:t>Initially, the cultures pass through a </a:t>
            </a:r>
            <a:r>
              <a:rPr lang="en-IN" sz="2200" b="1" spc="130" dirty="0"/>
              <a:t>lag phase </a:t>
            </a:r>
            <a:r>
              <a:rPr lang="en-IN" sz="2200" spc="130" dirty="0"/>
              <a:t>where cells prepare to divide. </a:t>
            </a:r>
          </a:p>
          <a:p>
            <a:pPr marL="320040" indent="-320040" algn="just">
              <a:lnSpc>
                <a:spcPct val="130000"/>
              </a:lnSpc>
              <a:spcBef>
                <a:spcPts val="700"/>
              </a:spcBef>
              <a:buClr>
                <a:schemeClr val="accent2"/>
              </a:buClr>
              <a:buSzPct val="60000"/>
              <a:buFont typeface="Wingdings"/>
              <a:buChar char=""/>
            </a:pPr>
            <a:r>
              <a:rPr lang="en-IN" sz="2200" spc="130" dirty="0"/>
              <a:t>It is followed by a short </a:t>
            </a:r>
            <a:r>
              <a:rPr lang="en-IN" sz="2200" b="1" spc="130" dirty="0"/>
              <a:t>exponential phase </a:t>
            </a:r>
            <a:r>
              <a:rPr lang="en-IN" sz="2200" spc="130" dirty="0"/>
              <a:t>during which the rate of cell divisions is the highest. </a:t>
            </a:r>
          </a:p>
          <a:p>
            <a:pPr marL="320040" indent="-320040" algn="just">
              <a:lnSpc>
                <a:spcPct val="130000"/>
              </a:lnSpc>
              <a:spcBef>
                <a:spcPts val="700"/>
              </a:spcBef>
              <a:buClr>
                <a:schemeClr val="accent2"/>
              </a:buClr>
              <a:buSzPct val="60000"/>
              <a:buFont typeface="Wingdings"/>
              <a:buChar char=""/>
            </a:pPr>
            <a:r>
              <a:rPr lang="en-IN" sz="2200" spc="130" dirty="0"/>
              <a:t>After a few cell generations cell divisions slow down and cell expansion increases </a:t>
            </a:r>
            <a:r>
              <a:rPr lang="en-IN" sz="2200" b="1" spc="130" dirty="0"/>
              <a:t>(linear growth phase).</a:t>
            </a:r>
          </a:p>
          <a:p>
            <a:pPr marL="320040" indent="-320040" algn="just">
              <a:lnSpc>
                <a:spcPct val="130000"/>
              </a:lnSpc>
              <a:spcBef>
                <a:spcPts val="700"/>
              </a:spcBef>
              <a:buClr>
                <a:schemeClr val="accent2"/>
              </a:buClr>
              <a:buSzPct val="60000"/>
              <a:buFont typeface="Wingdings"/>
              <a:buChar char=""/>
            </a:pPr>
            <a:r>
              <a:rPr lang="en-IN" sz="2200" spc="130" dirty="0"/>
              <a:t>Thereafter, the cultures enter the </a:t>
            </a:r>
            <a:r>
              <a:rPr lang="en-IN" sz="2200" b="1" spc="130" dirty="0"/>
              <a:t>deceleration phase </a:t>
            </a:r>
            <a:r>
              <a:rPr lang="en-IN" sz="2200" spc="130" dirty="0"/>
              <a:t>during which cell divisions and expansion decline.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sp>
        <p:nvSpPr>
          <p:cNvPr id="2" name="Footer Placeholder 1"/>
          <p:cNvSpPr>
            <a:spLocks noGrp="1"/>
          </p:cNvSpPr>
          <p:nvPr>
            <p:ph type="ftr" sz="quarter" idx="11"/>
          </p:nvPr>
        </p:nvSpPr>
        <p:spPr/>
        <p:txBody>
          <a:bodyPr/>
          <a:lstStyle/>
          <a:p>
            <a:r>
              <a:rPr lang="en-US"/>
              <a:t>Department of Pharmacy, SV</a:t>
            </a:r>
          </a:p>
        </p:txBody>
      </p:sp>
      <p:sp>
        <p:nvSpPr>
          <p:cNvPr id="3" name="Rectangle 2"/>
          <p:cNvSpPr/>
          <p:nvPr/>
        </p:nvSpPr>
        <p:spPr>
          <a:xfrm>
            <a:off x="457200" y="1565269"/>
            <a:ext cx="8458200" cy="5292731"/>
          </a:xfrm>
          <a:prstGeom prst="rect">
            <a:avLst/>
          </a:prstGeom>
        </p:spPr>
        <p:txBody>
          <a:bodyPr wrap="square">
            <a:spAutoFit/>
          </a:bodyPr>
          <a:lstStyle/>
          <a:p>
            <a:pPr marL="320040" indent="-320040" algn="just">
              <a:lnSpc>
                <a:spcPct val="130000"/>
              </a:lnSpc>
              <a:spcBef>
                <a:spcPts val="700"/>
              </a:spcBef>
              <a:buClr>
                <a:schemeClr val="accent2"/>
              </a:buClr>
              <a:buSzPct val="60000"/>
              <a:buFont typeface="Wingdings"/>
              <a:buChar char=""/>
            </a:pPr>
            <a:r>
              <a:rPr lang="en-IN" sz="2200" spc="130" dirty="0"/>
              <a:t>Finally, the cultures enter the </a:t>
            </a:r>
            <a:r>
              <a:rPr lang="en-IN" sz="2200" b="1" spc="130" dirty="0"/>
              <a:t>stationary phase </a:t>
            </a:r>
            <a:r>
              <a:rPr lang="en-IN" sz="2200" spc="130" dirty="0"/>
              <a:t>in which the number and size of the cells remain constant. The cells stop dividing due to depletion of  nutrients and accumulation of cellular wastes. </a:t>
            </a:r>
          </a:p>
          <a:p>
            <a:pPr marL="320040" indent="-320040" algn="just">
              <a:lnSpc>
                <a:spcPct val="130000"/>
              </a:lnSpc>
              <a:spcBef>
                <a:spcPts val="700"/>
              </a:spcBef>
              <a:buClr>
                <a:schemeClr val="accent2"/>
              </a:buClr>
              <a:buSzPct val="60000"/>
            </a:pPr>
            <a:endParaRPr lang="en-IN" sz="2200" spc="130" dirty="0"/>
          </a:p>
          <a:p>
            <a:pPr marL="320040" indent="-320040" algn="just">
              <a:lnSpc>
                <a:spcPct val="130000"/>
              </a:lnSpc>
              <a:spcBef>
                <a:spcPts val="700"/>
              </a:spcBef>
              <a:buClr>
                <a:schemeClr val="accent2"/>
              </a:buClr>
              <a:buSzPct val="60000"/>
              <a:buFont typeface="Wingdings"/>
              <a:buChar char=""/>
            </a:pPr>
            <a:r>
              <a:rPr lang="en-IN" sz="2200" spc="130" dirty="0"/>
              <a:t>Cultures can be maintained continuously in exponential phase by frequent (every 2–3 days) subcultures. </a:t>
            </a:r>
          </a:p>
          <a:p>
            <a:pPr marL="320040" indent="-320040" algn="just">
              <a:lnSpc>
                <a:spcPct val="130000"/>
              </a:lnSpc>
              <a:spcBef>
                <a:spcPts val="700"/>
              </a:spcBef>
              <a:buClr>
                <a:schemeClr val="accent2"/>
              </a:buClr>
              <a:buSzPct val="60000"/>
            </a:pPr>
            <a:endParaRPr lang="en-IN" sz="2200" spc="130" dirty="0"/>
          </a:p>
          <a:p>
            <a:pPr marL="320040" indent="-320040" algn="just">
              <a:lnSpc>
                <a:spcPct val="130000"/>
              </a:lnSpc>
              <a:spcBef>
                <a:spcPts val="700"/>
              </a:spcBef>
              <a:buClr>
                <a:schemeClr val="accent2"/>
              </a:buClr>
              <a:buSzPct val="60000"/>
              <a:buFont typeface="Wingdings"/>
              <a:buChar char=""/>
            </a:pPr>
            <a:r>
              <a:rPr lang="en-IN" sz="2200" spc="130" dirty="0"/>
              <a:t>Addition of ‘conditioned medium’ (in which cell cultures have been grown before) reduces the lag phase dramatically.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algn="just">
              <a:lnSpc>
                <a:spcPct val="130000"/>
              </a:lnSpc>
            </a:pPr>
            <a:r>
              <a:rPr lang="en-US" sz="2200" dirty="0"/>
              <a:t>Batch cultures undergo a constant change in  cell density and metabolism and hence, not used for studies related to aspects of cell </a:t>
            </a:r>
            <a:r>
              <a:rPr lang="en-US" sz="2200" dirty="0" err="1"/>
              <a:t>behaviour</a:t>
            </a:r>
            <a:r>
              <a:rPr lang="en-US" sz="2200" dirty="0"/>
              <a:t>. </a:t>
            </a:r>
          </a:p>
          <a:p>
            <a:pPr algn="just">
              <a:lnSpc>
                <a:spcPct val="130000"/>
              </a:lnSpc>
              <a:buNone/>
            </a:pPr>
            <a:endParaRPr lang="en-US" sz="2200" dirty="0"/>
          </a:p>
          <a:p>
            <a:pPr algn="just">
              <a:lnSpc>
                <a:spcPct val="130000"/>
              </a:lnSpc>
            </a:pPr>
            <a:r>
              <a:rPr lang="en-US" sz="2200" dirty="0"/>
              <a:t>But batch cultures are convenient to maintain, hence used for initiation of cell suspension and scaling up for continuous cultures.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447800" y="685800"/>
            <a:ext cx="6115396" cy="513506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04800" y="6550223"/>
            <a:ext cx="8610600" cy="307777"/>
          </a:xfrm>
          <a:prstGeom prst="rect">
            <a:avLst/>
          </a:prstGeom>
        </p:spPr>
        <p:txBody>
          <a:bodyPr wrap="square">
            <a:spAutoFit/>
          </a:bodyPr>
          <a:lstStyle/>
          <a:p>
            <a:r>
              <a:rPr lang="en-US" sz="1400" u="sng" dirty="0"/>
              <a:t>http://nsdl.niscair.res.in/bitstream/123456789/668/1/revised+introduction+to+plant+biotechnology.pdf</a:t>
            </a:r>
            <a:endParaRPr lang="en-US" sz="1400" dirty="0"/>
          </a:p>
        </p:txBody>
      </p:sp>
      <p:sp>
        <p:nvSpPr>
          <p:cNvPr id="5" name="Footer Placeholder 2"/>
          <p:cNvSpPr>
            <a:spLocks noGrp="1"/>
          </p:cNvSpPr>
          <p:nvPr>
            <p:ph type="ftr" sz="quarter" idx="11"/>
          </p:nvPr>
        </p:nvSpPr>
        <p:spPr>
          <a:xfrm>
            <a:off x="914400" y="0"/>
            <a:ext cx="8153400" cy="365125"/>
          </a:xfrm>
        </p:spPr>
        <p:txBody>
          <a:bodyPr/>
          <a:lstStyle/>
          <a:p>
            <a:pPr algn="r"/>
            <a:r>
              <a:rPr lang="en-US" dirty="0"/>
              <a:t>Department of Pharmacy, SV</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92500"/>
          </a:bodyPr>
          <a:lstStyle/>
          <a:p>
            <a:pPr>
              <a:buNone/>
            </a:pPr>
            <a:r>
              <a:rPr lang="en-US" b="1" dirty="0">
                <a:solidFill>
                  <a:srgbClr val="0000FF"/>
                </a:solidFill>
              </a:rPr>
              <a:t>Continuous culture: </a:t>
            </a:r>
          </a:p>
          <a:p>
            <a:pPr algn="just"/>
            <a:r>
              <a:rPr lang="en-IN" sz="2400" dirty="0"/>
              <a:t>Periodic addition of fresh medium and draining out the used medium ensures maintenance of suspension cultures under steady state of growth for long periods. Such cultures are called continuous suspension cultures. </a:t>
            </a:r>
          </a:p>
          <a:p>
            <a:pPr algn="just">
              <a:buNone/>
            </a:pPr>
            <a:endParaRPr lang="en-IN" sz="2400" dirty="0"/>
          </a:p>
          <a:p>
            <a:pPr algn="just"/>
            <a:r>
              <a:rPr lang="en-US" sz="2400" dirty="0"/>
              <a:t>Continuous culture are further classified into two types: </a:t>
            </a:r>
          </a:p>
          <a:p>
            <a:pPr lvl="1" algn="just"/>
            <a:r>
              <a:rPr lang="en-US" sz="2000" dirty="0"/>
              <a:t>Closed</a:t>
            </a:r>
          </a:p>
          <a:p>
            <a:pPr lvl="1" algn="just"/>
            <a:r>
              <a:rPr lang="en-US" sz="2000" dirty="0"/>
              <a:t>Open </a:t>
            </a:r>
            <a:endParaRPr lang="en-US" dirty="0"/>
          </a:p>
          <a:p>
            <a:pPr algn="just"/>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10000"/>
          </a:bodyPr>
          <a:lstStyle/>
          <a:p>
            <a:pPr lvl="1" algn="just"/>
            <a:r>
              <a:rPr lang="en-US" sz="3200" b="1" dirty="0"/>
              <a:t>Closed type</a:t>
            </a:r>
          </a:p>
          <a:p>
            <a:pPr lvl="2" algn="just"/>
            <a:r>
              <a:rPr lang="en-IN" sz="3200" dirty="0"/>
              <a:t>In this system, the addition of fresh medium is balanced by out flow of the old medium. </a:t>
            </a:r>
          </a:p>
          <a:p>
            <a:pPr lvl="2" algn="just"/>
            <a:r>
              <a:rPr lang="en-IN" sz="3200" dirty="0"/>
              <a:t>However, the cells from the out flowing medium are mechanically separated and added back to the culture. </a:t>
            </a:r>
          </a:p>
          <a:p>
            <a:pPr lvl="2" algn="just"/>
            <a:r>
              <a:rPr lang="en-IN" sz="3200" dirty="0"/>
              <a:t>Thus, cell biomass continues to increase with age of the culture</a:t>
            </a:r>
            <a:r>
              <a:rPr lang="en-IN" sz="3600" dirty="0"/>
              <a:t>.</a:t>
            </a:r>
            <a:endParaRPr lang="en-US" sz="3600" dirty="0"/>
          </a:p>
          <a:p>
            <a:pPr algn="just"/>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lnSpcReduction="10000"/>
          </a:bodyPr>
          <a:lstStyle/>
          <a:p>
            <a:pPr lvl="1" algn="just">
              <a:lnSpc>
                <a:spcPct val="130000"/>
              </a:lnSpc>
            </a:pPr>
            <a:r>
              <a:rPr lang="en-US" dirty="0"/>
              <a:t>In </a:t>
            </a:r>
            <a:r>
              <a:rPr lang="en-US" b="1" dirty="0"/>
              <a:t>open type, </a:t>
            </a:r>
            <a:r>
              <a:rPr lang="en-US" dirty="0"/>
              <a:t>both cells and used medium are replaced with fresh medium thus maintaining culture at constant and submaximal growth rate. </a:t>
            </a:r>
          </a:p>
          <a:p>
            <a:pPr lvl="1" algn="just">
              <a:lnSpc>
                <a:spcPct val="130000"/>
              </a:lnSpc>
              <a:buNone/>
            </a:pPr>
            <a:endParaRPr lang="en-US" dirty="0"/>
          </a:p>
          <a:p>
            <a:pPr lvl="1" algn="just">
              <a:lnSpc>
                <a:spcPct val="130000"/>
              </a:lnSpc>
            </a:pPr>
            <a:r>
              <a:rPr lang="en-US" dirty="0"/>
              <a:t>There are further two types of open continuous suspension culture: </a:t>
            </a:r>
          </a:p>
          <a:p>
            <a:pPr lvl="2" algn="just">
              <a:lnSpc>
                <a:spcPct val="130000"/>
              </a:lnSpc>
            </a:pPr>
            <a:r>
              <a:rPr lang="en-US" dirty="0" err="1"/>
              <a:t>turbidostat</a:t>
            </a:r>
            <a:r>
              <a:rPr lang="en-US" dirty="0"/>
              <a:t> </a:t>
            </a:r>
          </a:p>
          <a:p>
            <a:pPr lvl="2" algn="just"/>
            <a:r>
              <a:rPr lang="en-US" dirty="0" err="1"/>
              <a:t>chemostat</a:t>
            </a:r>
            <a:r>
              <a:rPr lang="en-US" dirty="0"/>
              <a:t>. </a:t>
            </a:r>
          </a:p>
          <a:p>
            <a:pPr algn="just"/>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2" name="Footer Placeholder 1"/>
          <p:cNvSpPr>
            <a:spLocks noGrp="1"/>
          </p:cNvSpPr>
          <p:nvPr>
            <p:ph type="ftr" sz="quarter" idx="11"/>
          </p:nvPr>
        </p:nvSpPr>
        <p:spPr/>
        <p:txBody>
          <a:bodyPr/>
          <a:lstStyle/>
          <a:p>
            <a:r>
              <a:rPr lang="en-US"/>
              <a:t>Department of Pharmacy, SV</a:t>
            </a:r>
          </a:p>
        </p:txBody>
      </p:sp>
      <p:sp>
        <p:nvSpPr>
          <p:cNvPr id="4" name="Content Placeholder 3"/>
          <p:cNvSpPr>
            <a:spLocks noGrp="1"/>
          </p:cNvSpPr>
          <p:nvPr>
            <p:ph sz="quarter" idx="1"/>
          </p:nvPr>
        </p:nvSpPr>
        <p:spPr/>
        <p:txBody>
          <a:bodyPr>
            <a:noAutofit/>
          </a:bodyPr>
          <a:lstStyle/>
          <a:p>
            <a:pPr algn="just"/>
            <a:r>
              <a:rPr lang="en-IN" sz="2600" dirty="0"/>
              <a:t>In </a:t>
            </a:r>
            <a:r>
              <a:rPr lang="en-IN" sz="2600" b="1" dirty="0" err="1"/>
              <a:t>chemostat</a:t>
            </a:r>
            <a:r>
              <a:rPr lang="en-IN" sz="2600" dirty="0"/>
              <a:t> cultures, a steady state of cell growth is maintained by a constant inflow of fresh medium in which the concentration of chosen nutrient (nitrogen, phosphorus or glucose) is adjusted so as to be growth limiting while </a:t>
            </a:r>
            <a:r>
              <a:rPr lang="en-IN" sz="2600" dirty="0" err="1"/>
              <a:t>othe</a:t>
            </a:r>
            <a:r>
              <a:rPr lang="en-IN" sz="2600" dirty="0"/>
              <a:t> constituents are at a concentration higher than that required for desired rate of cell growth.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r>
              <a:rPr lang="en-IN" sz="3200" dirty="0"/>
              <a:t>Any increase or decrease in the growth limiting factor is reflected by an increase or decrease in the growth rate of cells. </a:t>
            </a:r>
          </a:p>
          <a:p>
            <a:r>
              <a:rPr lang="en-US" sz="3200" dirty="0" err="1"/>
              <a:t>Chemostats</a:t>
            </a:r>
            <a:r>
              <a:rPr lang="en-US" sz="3200" dirty="0"/>
              <a:t> are useful for the determination of effects of individual nutrients on cell growth and metabolism</a:t>
            </a:r>
            <a:endParaRPr lang="en-IN" sz="3200" dirty="0"/>
          </a:p>
          <a:p>
            <a:endParaRPr lang="en-IN"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lstStyle/>
          <a:p>
            <a:pPr algn="just">
              <a:lnSpc>
                <a:spcPct val="130000"/>
              </a:lnSpc>
            </a:pPr>
            <a:r>
              <a:rPr lang="en-IN" sz="2800" dirty="0"/>
              <a:t>In </a:t>
            </a:r>
            <a:r>
              <a:rPr lang="en-IN" sz="2800" b="1" dirty="0" err="1"/>
              <a:t>turbidostat</a:t>
            </a:r>
            <a:r>
              <a:rPr lang="en-IN" sz="2800" b="1" dirty="0"/>
              <a:t> cultures</a:t>
            </a:r>
            <a:r>
              <a:rPr lang="en-IN" sz="2800" dirty="0"/>
              <a:t>, the inflow of fresh medium is controlled by an increase in the turbidity </a:t>
            </a:r>
            <a:r>
              <a:rPr lang="en-US" sz="2800" dirty="0"/>
              <a:t>(decided on the basis of optical density) </a:t>
            </a:r>
            <a:r>
              <a:rPr lang="en-IN" sz="2800" dirty="0"/>
              <a:t>of the culture due to cell growth. </a:t>
            </a:r>
          </a:p>
          <a:p>
            <a:pPr algn="just">
              <a:lnSpc>
                <a:spcPct val="130000"/>
              </a:lnSpc>
            </a:pPr>
            <a:r>
              <a:rPr lang="en-IN" sz="2800" dirty="0"/>
              <a:t>A desired biomass density is maintained by flushing out cells.</a:t>
            </a:r>
          </a:p>
          <a:p>
            <a:endParaRPr lang="en-IN"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fontScale="85000" lnSpcReduction="20000"/>
          </a:bodyPr>
          <a:lstStyle/>
          <a:p>
            <a:pPr>
              <a:buNone/>
            </a:pPr>
            <a:r>
              <a:rPr lang="en-US" b="1" dirty="0">
                <a:solidFill>
                  <a:srgbClr val="7030A0"/>
                </a:solidFill>
              </a:rPr>
              <a:t>Synchronization of suspension cultures</a:t>
            </a:r>
            <a:r>
              <a:rPr lang="en-US" b="1" i="1" dirty="0">
                <a:solidFill>
                  <a:srgbClr val="7030A0"/>
                </a:solidFill>
              </a:rPr>
              <a:t>: </a:t>
            </a:r>
          </a:p>
          <a:p>
            <a:pPr algn="just"/>
            <a:r>
              <a:rPr lang="en-US" dirty="0"/>
              <a:t>Cell suspension is mostly asynchronous, different cells of different size, shape, DNA, nuclear content and also in different stages of cell cycle (G1, S, G2, M). </a:t>
            </a:r>
          </a:p>
          <a:p>
            <a:pPr algn="just">
              <a:buNone/>
            </a:pPr>
            <a:endParaRPr lang="en-US" dirty="0"/>
          </a:p>
          <a:p>
            <a:pPr algn="just"/>
            <a:r>
              <a:rPr lang="en-US" dirty="0"/>
              <a:t>This is not desirable in cell metabolism studies. </a:t>
            </a:r>
          </a:p>
          <a:p>
            <a:pPr algn="just">
              <a:buNone/>
            </a:pPr>
            <a:endParaRPr lang="en-US" dirty="0"/>
          </a:p>
          <a:p>
            <a:pPr algn="just"/>
            <a:r>
              <a:rPr lang="en-US" dirty="0"/>
              <a:t>Hence, it is essential to obtain synchrony in suspension cultures and can be achieved by : </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Footer Placeholder 1"/>
          <p:cNvSpPr>
            <a:spLocks noGrp="1"/>
          </p:cNvSpPr>
          <p:nvPr>
            <p:ph type="ftr" sz="quarter" idx="11"/>
          </p:nvPr>
        </p:nvSpPr>
        <p:spPr/>
        <p:txBody>
          <a:bodyPr/>
          <a:lstStyle/>
          <a:p>
            <a:r>
              <a:rPr lang="en-US"/>
              <a:t>Department of Pharmacy, SV</a:t>
            </a:r>
          </a:p>
        </p:txBody>
      </p:sp>
      <p:sp>
        <p:nvSpPr>
          <p:cNvPr id="4" name="Content Placeholder 3"/>
          <p:cNvSpPr>
            <a:spLocks noGrp="1"/>
          </p:cNvSpPr>
          <p:nvPr>
            <p:ph sz="quarter" idx="1"/>
          </p:nvPr>
        </p:nvSpPr>
        <p:spPr/>
        <p:txBody>
          <a:bodyPr>
            <a:normAutofit fontScale="92500" lnSpcReduction="10000"/>
          </a:bodyPr>
          <a:lstStyle/>
          <a:p>
            <a:r>
              <a:rPr lang="en-IN" dirty="0"/>
              <a:t>For studying cell cycle or cell metabolism in suspension cultures, it is desirable to use synchronous or partially synchronous cultures.</a:t>
            </a:r>
          </a:p>
          <a:p>
            <a:r>
              <a:rPr lang="en-IN" dirty="0"/>
              <a:t>A cell culture in which the majority of cells proceed through each cell cycle phase (G1, S, G2 and M) simultaneously is regarded as synchronous.</a:t>
            </a:r>
          </a:p>
          <a:p>
            <a:r>
              <a:rPr lang="en-IN" dirty="0"/>
              <a:t>Synchronization in cell suspension cultures could be achieved by starvation or inhibition.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a:xfrm>
            <a:off x="76200" y="1600200"/>
            <a:ext cx="8915400" cy="4800600"/>
          </a:xfrm>
        </p:spPr>
        <p:txBody>
          <a:bodyPr>
            <a:normAutofit fontScale="77500" lnSpcReduction="20000"/>
          </a:bodyPr>
          <a:lstStyle/>
          <a:p>
            <a:pPr lvl="1"/>
            <a:r>
              <a:rPr lang="en-US" b="1" dirty="0"/>
              <a:t>Starvation: </a:t>
            </a:r>
            <a:r>
              <a:rPr lang="en-US" dirty="0"/>
              <a:t>Cells are starved of a nutrient like a growth regulator which is necessary for cell division resulting in arrest of cell growth during G1 or G2. After some time, when the nutrient is supplied, all arrested cells enter divisions synchronously. </a:t>
            </a:r>
          </a:p>
          <a:p>
            <a:pPr lvl="1"/>
            <a:r>
              <a:rPr lang="en-US" b="1" dirty="0"/>
              <a:t>Inhibition: </a:t>
            </a:r>
            <a:r>
              <a:rPr lang="en-US" dirty="0"/>
              <a:t>Using a biochemical inhibitor of DNA synthesis like 5 </a:t>
            </a:r>
            <a:r>
              <a:rPr lang="en-US" dirty="0" err="1"/>
              <a:t>aminouracil</a:t>
            </a:r>
            <a:r>
              <a:rPr lang="en-US" dirty="0"/>
              <a:t>, cells are arrested at G1 so that removal of inhibitor leads to </a:t>
            </a:r>
            <a:r>
              <a:rPr lang="en-US" dirty="0" err="1"/>
              <a:t>synchreonous</a:t>
            </a:r>
            <a:r>
              <a:rPr lang="en-US" dirty="0"/>
              <a:t> division of cells. </a:t>
            </a:r>
          </a:p>
          <a:p>
            <a:pPr lvl="1"/>
            <a:r>
              <a:rPr lang="en-US" b="1" dirty="0"/>
              <a:t>Mitotic arrest: </a:t>
            </a:r>
            <a:r>
              <a:rPr lang="en-US" dirty="0" err="1"/>
              <a:t>Colchicine</a:t>
            </a:r>
            <a:r>
              <a:rPr lang="en-US" dirty="0"/>
              <a:t> is widely used to arrest cells at metaphase but only for short duration as longer </a:t>
            </a:r>
            <a:r>
              <a:rPr lang="en-US" dirty="0" err="1"/>
              <a:t>colchicine</a:t>
            </a:r>
            <a:r>
              <a:rPr lang="en-US" dirty="0"/>
              <a:t> treatment may induce </a:t>
            </a:r>
            <a:r>
              <a:rPr lang="en-US" dirty="0" err="1"/>
              <a:t>anormal</a:t>
            </a:r>
            <a:r>
              <a:rPr lang="en-US" dirty="0"/>
              <a:t> mitosis and chromosome stickiness </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Footer Placeholder 2"/>
          <p:cNvSpPr>
            <a:spLocks noGrp="1"/>
          </p:cNvSpPr>
          <p:nvPr>
            <p:ph type="ftr" sz="quarter" idx="11"/>
          </p:nvPr>
        </p:nvSpPr>
        <p:spPr/>
        <p:txBody>
          <a:bodyPr/>
          <a:lstStyle/>
          <a:p>
            <a:r>
              <a:rPr lang="en-US"/>
              <a:t>Department of Pharmacy, SV</a:t>
            </a:r>
            <a:endParaRPr lang="en-US" dirty="0"/>
          </a:p>
        </p:txBody>
      </p:sp>
      <p:sp>
        <p:nvSpPr>
          <p:cNvPr id="4" name="Content Placeholder 3"/>
          <p:cNvSpPr>
            <a:spLocks noGrp="1"/>
          </p:cNvSpPr>
          <p:nvPr>
            <p:ph sz="quarter" idx="1"/>
          </p:nvPr>
        </p:nvSpPr>
        <p:spPr/>
        <p:txBody>
          <a:bodyPr>
            <a:normAutofit/>
          </a:bodyPr>
          <a:lstStyle/>
          <a:p>
            <a:pPr>
              <a:lnSpc>
                <a:spcPct val="110000"/>
              </a:lnSpc>
              <a:buNone/>
            </a:pPr>
            <a:r>
              <a:rPr lang="en-IN" sz="2700" b="1" dirty="0">
                <a:solidFill>
                  <a:srgbClr val="7030A0"/>
                </a:solidFill>
              </a:rPr>
              <a:t>   Determination of Growth in Suspension Cultures</a:t>
            </a:r>
          </a:p>
          <a:p>
            <a:r>
              <a:rPr lang="en-IN" sz="2800" dirty="0"/>
              <a:t>Growth in plant cell suspension cultures is commonly measured by cell counting, determination of total cell volume (packed cell volume), and fresh and dry-weight increase of cells and cell colonies</a:t>
            </a:r>
            <a:endParaRPr lang="en-IN" sz="2700" dirty="0">
              <a:solidFill>
                <a:srgbClr val="7030A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1570</TotalTime>
  <Words>9712</Words>
  <Application>Microsoft Office PowerPoint</Application>
  <PresentationFormat>On-screen Show (4:3)</PresentationFormat>
  <Paragraphs>746</Paragraphs>
  <Slides>189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189</vt:i4>
      </vt:variant>
    </vt:vector>
  </HeadingPairs>
  <TitlesOfParts>
    <vt:vector size="195" baseType="lpstr">
      <vt:lpstr>Arial</vt:lpstr>
      <vt:lpstr>Calibri</vt:lpstr>
      <vt:lpstr>Georgia</vt:lpstr>
      <vt:lpstr>Wingdings</vt:lpstr>
      <vt:lpstr>Wingdings 2</vt:lpstr>
      <vt:lpstr>Median</vt:lpstr>
      <vt:lpstr>Plant Tissue Culture</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Nutrient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culture</vt:lpstr>
      <vt:lpstr>PowerPoint Presentation</vt:lpstr>
      <vt:lpstr>PowerPoint Presentation</vt:lpstr>
      <vt:lpstr>PowerPoint Presentation</vt:lpstr>
      <vt:lpstr>Organized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Unorganized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Cultures of single cell origin</vt:lpstr>
      <vt:lpstr>PowerPoint Presentation</vt:lpstr>
      <vt:lpstr>PowerPoint Presentation</vt:lpstr>
      <vt:lpstr>PowerPoint Presentation</vt:lpstr>
      <vt:lpstr>PowerPoint Presentation</vt:lpstr>
      <vt:lpstr>PowerPoint Presentation</vt:lpstr>
      <vt:lpstr>PowerPoint Presentation</vt:lpstr>
      <vt:lpstr>Culture of single cell</vt:lpstr>
      <vt:lpstr>Filter paper raft-nurse technique</vt:lpstr>
      <vt:lpstr>PowerPoint Presentation</vt:lpstr>
      <vt:lpstr>PowerPoint Presentation</vt:lpstr>
      <vt:lpstr>PowerPoint Presentation</vt:lpstr>
      <vt:lpstr>PowerPoint Presentation</vt:lpstr>
      <vt:lpstr>PowerPoint Presentation</vt:lpstr>
      <vt:lpstr>PowerPoint Presentation</vt:lpstr>
      <vt:lpstr>The Petri Dish Plating Technique</vt:lpstr>
      <vt:lpstr>PowerPoint Presentation</vt:lpstr>
      <vt:lpstr>PowerPoint Presentation</vt:lpstr>
      <vt:lpstr>PowerPoint Presentation</vt:lpstr>
      <vt:lpstr>PowerPoint Presentation</vt:lpstr>
      <vt:lpstr>PowerPoint Presentation</vt:lpstr>
      <vt:lpstr>PowerPoint Presentation</vt:lpstr>
      <vt:lpstr>Microchamber technique. </vt:lpstr>
      <vt:lpstr>PowerPoint Presentation</vt:lpstr>
      <vt:lpstr>PowerPoint Presentation</vt:lpstr>
      <vt:lpstr>The Nurse Callus Technique:</vt:lpstr>
      <vt:lpstr>PowerPoint Presentation</vt:lpstr>
      <vt:lpstr>PowerPoint Presentation</vt:lpstr>
      <vt:lpstr>Bergmann’s cell plating technique</vt:lpstr>
      <vt:lpstr>PowerPoint Presentation</vt:lpstr>
      <vt:lpstr>PowerPoint Presentation</vt:lpstr>
      <vt:lpstr>PowerPoint Presentation</vt:lpstr>
      <vt:lpstr>PowerPoint Presentation</vt:lpstr>
      <vt:lpstr>PowerPoint Presentation</vt:lpstr>
      <vt:lpstr>The Micro-droplet Technique</vt:lpstr>
      <vt:lpstr>PowerPoint Presentation</vt:lpstr>
      <vt:lpstr>PowerPoint Presentation</vt:lpstr>
      <vt:lpstr>PowerPoint Presentation</vt:lpstr>
      <vt:lpstr>Micropropagation</vt:lpstr>
      <vt:lpstr>PowerPoint Presentation</vt:lpstr>
      <vt:lpstr>PowerPoint Presentation</vt:lpstr>
      <vt:lpstr>PowerPoint Presentation</vt:lpstr>
      <vt:lpstr>PowerPoint Presentation</vt:lpstr>
      <vt:lpstr>General Micropropagation Technique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of Micro-Propagation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Organogenesis &amp; Embryogenesis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tissue culture</dc:title>
  <dc:creator>Yosa</dc:creator>
  <cp:lastModifiedBy>919773485145</cp:lastModifiedBy>
  <cp:revision>145</cp:revision>
  <dcterms:created xsi:type="dcterms:W3CDTF">2010-08-11T15:55:23Z</dcterms:created>
  <dcterms:modified xsi:type="dcterms:W3CDTF">2021-08-26T11:18:40Z</dcterms:modified>
</cp:coreProperties>
</file>