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sldIdLst>
    <p:sldId id="256" r:id="rId2"/>
    <p:sldId id="265" r:id="rId3"/>
    <p:sldId id="259" r:id="rId4"/>
    <p:sldId id="257" r:id="rId5"/>
    <p:sldId id="258" r:id="rId6"/>
    <p:sldId id="260" r:id="rId7"/>
    <p:sldId id="261" r:id="rId8"/>
    <p:sldId id="267" r:id="rId9"/>
    <p:sldId id="262" r:id="rId10"/>
    <p:sldId id="268" r:id="rId11"/>
    <p:sldId id="263" r:id="rId12"/>
    <p:sldId id="269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619F4-0DB7-4DC3-A2EA-6A77D7A6BDD7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4908D-D0A1-4D89-9E14-54A21E0EC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01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908D-D0A1-4D89-9E14-54A21E0EC8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49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AA021-61AD-4B42-9E95-013D98ED33F1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16956-E513-4437-8828-70AF570CD00E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8973F-66AC-4684-BF56-7F7EA1E0ACBB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CBB1-5A2F-4E6A-852A-B7033290C41E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DBB08-9F2D-47AA-9630-4CBAE8735ED6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CEA3C-3A0A-4281-A2FA-6046B418D751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14A8F-866B-4594-A431-BB38995B19B7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4953-3904-4A14-AC14-ECAAE67547CA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63AE4-BEF2-4832-BE76-DDC1F5582EAA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13BCD-0200-4B08-B10B-462A170752B7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B65CB-512F-4C53-9F63-6375A33AF80B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146D08-800B-423A-9D7B-A25A64044299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0CB491-9FA6-471A-B1CA-EA7936565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762000"/>
            <a:ext cx="3657600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SOLID DOSAGE </a:t>
            </a:r>
            <a:r>
              <a:rPr lang="en-US" dirty="0" smtClean="0">
                <a:solidFill>
                  <a:srgbClr val="FF0000"/>
                </a:solidFill>
              </a:rPr>
              <a:t>FORMS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156" y="5562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Prepared by:  </a:t>
            </a:r>
            <a:r>
              <a:rPr lang="en-US" b="1" i="1" dirty="0" smtClean="0">
                <a:solidFill>
                  <a:srgbClr val="0000FF"/>
                </a:solidFill>
                <a:latin typeface="Lucida Handwriting" pitchFamily="66" charset="0"/>
              </a:rPr>
              <a:t>Mr. Nirmal Shah</a:t>
            </a:r>
            <a:endParaRPr lang="en-US" b="1" i="1" dirty="0">
              <a:solidFill>
                <a:srgbClr val="0000FF"/>
              </a:solidFill>
              <a:latin typeface="Lucida Handwriting" pitchFamily="66" charset="0"/>
            </a:endParaRPr>
          </a:p>
        </p:txBody>
      </p:sp>
      <p:pic>
        <p:nvPicPr>
          <p:cNvPr id="1026" name="Picture 2" descr="C:\Documents and Settings\user11\Desktop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2905125" cy="1571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3886200"/>
            <a:ext cx="365760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POWDERS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user11\Desktop\images1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676400"/>
            <a:ext cx="2105025" cy="189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23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5" name="Picture 3" descr="C:\Documents and Settings\user11\Desktop\capsu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5268912" cy="393335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05200" y="5334000"/>
            <a:ext cx="3275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 smtClean="0"/>
              <a:t>Simple </a:t>
            </a:r>
            <a:r>
              <a:rPr lang="en-US" sz="2000" b="1" dirty="0" smtClean="0"/>
              <a:t>wooden apparatus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"/>
            <a:ext cx="754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Tablet triturates:</a:t>
            </a:r>
          </a:p>
          <a:p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(www.rpsgb.org.uk/pdfs/mussheet 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09.pdf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(US </a:t>
            </a:r>
            <a:r>
              <a:rPr lang="en-US" dirty="0">
                <a:solidFill>
                  <a:srgbClr val="0066FF"/>
                </a:solidFill>
              </a:rPr>
              <a:t>Patent 6036974 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 (US </a:t>
            </a:r>
            <a:r>
              <a:rPr lang="en-US" dirty="0">
                <a:solidFill>
                  <a:srgbClr val="0066FF"/>
                </a:solidFill>
              </a:rPr>
              <a:t>Patent 4004036 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426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9144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They are flat and circular disk shaped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moulding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powder into tablets,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usually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potent   medicaments and higher toxic drugs by diluting with diluents.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7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 descr="C:\Documents and Settings\user11\Desktop\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5941875" cy="322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381000"/>
            <a:ext cx="2743200" cy="369332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REFERENCES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143000"/>
            <a:ext cx="762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Pharmaceutics – II, Dr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A. K. Seth, S. Vikas &amp; co. publication, Jalandhar,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edition, reprinted 2008, p.n. 109-137.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Pharmaceutics- II, Dr. G.K.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B.S. Shah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prakashan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edition- 2003-2004. p.n. 106-140.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Dispensing pharmacy, R.M. Mehta, Vallabh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prakashan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publication, p.n. 108-142.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www.pharmpedia.com/GATE:Pharmaceutical_Powders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Author: Prof.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Jayanti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Vijaya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Ratna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powder and cachets,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Information sheet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Royal pharmaceutical society of Great Britain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www.rpsgb.org.uk/pdfs/mussheet 08.pdf)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apsules and tablets,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Information sheet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Royal pharmaceutical society of Great Britain, </a:t>
            </a:r>
            <a:r>
              <a:rPr lang="en-US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(www.rpsgb.org.uk/pdfs/mussheet </a:t>
            </a:r>
            <a:r>
              <a:rPr lang="en-US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09.pdf)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Dosage forms contained within a capsule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sachet, 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Patent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7622137,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Issued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November 24, 2009,</a:t>
            </a: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www.Patentstorm.com</a:t>
            </a: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Method and apparatus for preparation of molded tablet and thereby prepared molded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tablet, 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Patent 6036974 Issued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March 14, 2000, </a:t>
            </a: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www.Patentstorm.com</a:t>
            </a: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Effervescent molded triturate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tablets,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 Patent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4004036 Issued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January 18, 1977,</a:t>
            </a: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www.Patentstorm.com</a:t>
            </a:r>
            <a:r>
              <a:rPr 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3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 descr="476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514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362200" y="4114800"/>
            <a:ext cx="4800600" cy="1600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9604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228600"/>
            <a:ext cx="2819400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SOLID DOSAGE FORMS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914400"/>
            <a:ext cx="762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Both"/>
            </a:pPr>
            <a:r>
              <a:rPr lang="en-US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POWDERS :-</a:t>
            </a:r>
          </a:p>
          <a:p>
            <a:pPr marL="344488" indent="-344488" algn="just">
              <a:tabLst>
                <a:tab pos="344488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powders are the solid dosage forms, supplied either in bulk or as an individual doses in the fine state of drug with or without the diluent.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Bulk powders – external use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Individual powders – Internal use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Advantages:-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versatile and convenient to prescribe, compound and administer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stable than liquid dosage forms.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less chance of chemical reaction among the drugs present in it.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available in fine state so they show rapid rate of dissolution and hence rapid rate of absorption.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Easy to carry than liquid.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Disadvantages:-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Bitter, unpalatable or sensitive to atmospheric condition drugs are not suitable candidates for dispensing in powder form.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Drugs which are hygroscopic, deliquescent, effervescent &amp; volatile in nature may arise problems in dispensing processes.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83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04800"/>
            <a:ext cx="5410200" cy="369332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General method for preparation of Powders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831671"/>
            <a:ext cx="739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(" http://www.pharmpedia.com/GATE:Pharmaceutical_Powders")</a:t>
            </a:r>
          </a:p>
          <a:p>
            <a:r>
              <a:rPr lang="en-US" dirty="0" smtClean="0"/>
              <a:t>Following steps are involved in preparation:</a:t>
            </a:r>
          </a:p>
          <a:p>
            <a:r>
              <a:rPr lang="en-US" dirty="0" smtClean="0"/>
              <a:t>(A) </a:t>
            </a:r>
            <a:r>
              <a:rPr lang="en-US" u="sng" dirty="0" smtClean="0"/>
              <a:t>Size reduction</a:t>
            </a:r>
          </a:p>
          <a:p>
            <a:r>
              <a:rPr lang="en-US" dirty="0"/>
              <a:t> </a:t>
            </a:r>
            <a:r>
              <a:rPr lang="en-US" dirty="0" smtClean="0"/>
              <a:t>     (i) Trituration</a:t>
            </a:r>
          </a:p>
          <a:p>
            <a:r>
              <a:rPr lang="en-US" dirty="0"/>
              <a:t> </a:t>
            </a:r>
            <a:r>
              <a:rPr lang="en-US" dirty="0" smtClean="0"/>
              <a:t>     (ii) Pulverization by intervention</a:t>
            </a:r>
          </a:p>
          <a:p>
            <a:r>
              <a:rPr lang="en-US" dirty="0"/>
              <a:t> </a:t>
            </a:r>
            <a:r>
              <a:rPr lang="en-US" dirty="0" smtClean="0"/>
              <a:t>     (iii) Levigation (Wet grinding)</a:t>
            </a:r>
          </a:p>
          <a:p>
            <a:r>
              <a:rPr lang="en-US" dirty="0" smtClean="0"/>
              <a:t>(B) </a:t>
            </a:r>
            <a:r>
              <a:rPr lang="en-US" u="sng" dirty="0" smtClean="0"/>
              <a:t>Mixing of powders</a:t>
            </a:r>
          </a:p>
          <a:p>
            <a:r>
              <a:rPr lang="en-US" dirty="0"/>
              <a:t> </a:t>
            </a:r>
            <a:r>
              <a:rPr lang="en-US" dirty="0" smtClean="0"/>
              <a:t>     (i)   Spatulation</a:t>
            </a:r>
          </a:p>
          <a:p>
            <a:r>
              <a:rPr lang="en-US" dirty="0"/>
              <a:t> </a:t>
            </a:r>
            <a:r>
              <a:rPr lang="en-US" dirty="0" smtClean="0"/>
              <a:t>     (ii)  Trituration</a:t>
            </a:r>
          </a:p>
          <a:p>
            <a:r>
              <a:rPr lang="en-US" dirty="0"/>
              <a:t> </a:t>
            </a:r>
            <a:r>
              <a:rPr lang="en-US" dirty="0" smtClean="0"/>
              <a:t>     (iii) Geometric dilution</a:t>
            </a:r>
          </a:p>
          <a:p>
            <a:r>
              <a:rPr lang="en-US" dirty="0"/>
              <a:t> </a:t>
            </a:r>
            <a:r>
              <a:rPr lang="en-US" dirty="0" smtClean="0"/>
              <a:t>     (iv) Sifting</a:t>
            </a:r>
          </a:p>
          <a:p>
            <a:r>
              <a:rPr lang="en-US" dirty="0"/>
              <a:t> </a:t>
            </a:r>
            <a:r>
              <a:rPr lang="en-US" dirty="0" smtClean="0"/>
              <a:t>     (v)  Tumbling</a:t>
            </a:r>
          </a:p>
          <a:p>
            <a:r>
              <a:rPr lang="en-US" dirty="0" smtClean="0"/>
              <a:t>(C) </a:t>
            </a:r>
            <a:r>
              <a:rPr lang="en-US" u="sng" dirty="0" smtClean="0"/>
              <a:t>Dividing powder mixtures</a:t>
            </a:r>
          </a:p>
          <a:p>
            <a:r>
              <a:rPr lang="en-US" dirty="0"/>
              <a:t> </a:t>
            </a:r>
            <a:r>
              <a:rPr lang="en-US" dirty="0" smtClean="0"/>
              <a:t>     (i) Estimation</a:t>
            </a:r>
          </a:p>
          <a:p>
            <a:r>
              <a:rPr lang="en-US" dirty="0"/>
              <a:t> </a:t>
            </a:r>
            <a:r>
              <a:rPr lang="en-US" dirty="0" smtClean="0"/>
              <a:t>     (ii) Blocking &amp; dividing</a:t>
            </a:r>
          </a:p>
          <a:p>
            <a:r>
              <a:rPr lang="en-US" dirty="0"/>
              <a:t> </a:t>
            </a:r>
            <a:r>
              <a:rPr lang="en-US" dirty="0" smtClean="0"/>
              <a:t>     (iii) Powder measures</a:t>
            </a:r>
          </a:p>
          <a:p>
            <a:r>
              <a:rPr lang="en-US" dirty="0"/>
              <a:t> </a:t>
            </a:r>
            <a:r>
              <a:rPr lang="en-US" dirty="0" smtClean="0"/>
              <a:t>     (iv) Weighing each powder</a:t>
            </a:r>
          </a:p>
          <a:p>
            <a:r>
              <a:rPr lang="en-US" dirty="0" smtClean="0"/>
              <a:t>(D) </a:t>
            </a:r>
            <a:r>
              <a:rPr lang="en-US" u="sng" dirty="0" smtClean="0"/>
              <a:t>Packing (Enclosing of powders)</a:t>
            </a:r>
          </a:p>
          <a:p>
            <a:r>
              <a:rPr lang="en-US" dirty="0"/>
              <a:t> </a:t>
            </a:r>
            <a:r>
              <a:rPr lang="en-US" dirty="0" smtClean="0"/>
              <a:t>     (i)   Vegetable parchment</a:t>
            </a:r>
          </a:p>
          <a:p>
            <a:r>
              <a:rPr lang="en-US" dirty="0"/>
              <a:t> </a:t>
            </a:r>
            <a:r>
              <a:rPr lang="en-US" dirty="0" smtClean="0"/>
              <a:t>     (ii)  Paraffin paper</a:t>
            </a:r>
          </a:p>
          <a:p>
            <a:r>
              <a:rPr lang="en-US" dirty="0"/>
              <a:t> </a:t>
            </a:r>
            <a:r>
              <a:rPr lang="en-US" dirty="0" smtClean="0"/>
              <a:t>     (iii) Light weight bond paper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6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838200"/>
            <a:ext cx="739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     </a:t>
            </a:r>
            <a:r>
              <a:rPr lang="en-US" dirty="0" smtClean="0">
                <a:solidFill>
                  <a:srgbClr val="0066FF"/>
                </a:solidFill>
              </a:rPr>
              <a:t>("</a:t>
            </a:r>
            <a:r>
              <a:rPr lang="en-US" dirty="0">
                <a:solidFill>
                  <a:srgbClr val="0066FF"/>
                </a:solidFill>
              </a:rPr>
              <a:t>http://www.pharmpedia.com/GATE:Pharmaceutical_Powders")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smtClean="0">
                <a:solidFill>
                  <a:srgbClr val="FF0066"/>
                </a:solidFill>
              </a:rPr>
              <a:t>    </a:t>
            </a:r>
            <a:r>
              <a:rPr lang="en-US" dirty="0" smtClean="0">
                <a:solidFill>
                  <a:srgbClr val="FF0066"/>
                </a:solidFill>
                <a:latin typeface="Lucida Calligraphy" pitchFamily="66" charset="0"/>
              </a:rPr>
              <a:t>(a) Powders for internal use</a:t>
            </a:r>
          </a:p>
          <a:p>
            <a:r>
              <a:rPr lang="en-US" dirty="0">
                <a:solidFill>
                  <a:srgbClr val="FF0066"/>
                </a:solidFill>
                <a:latin typeface="Lucida Calligraphy" pitchFamily="66" charset="0"/>
              </a:rPr>
              <a:t> </a:t>
            </a:r>
            <a:r>
              <a:rPr lang="en-US" dirty="0" smtClean="0">
                <a:solidFill>
                  <a:srgbClr val="FF0066"/>
                </a:solidFill>
                <a:latin typeface="Lucida Calligraphy" pitchFamily="66" charset="0"/>
              </a:rPr>
              <a:t>   (b) Powders for external use</a:t>
            </a:r>
          </a:p>
          <a:p>
            <a:r>
              <a:rPr lang="en-US" dirty="0">
                <a:solidFill>
                  <a:srgbClr val="FF0066"/>
                </a:solidFill>
                <a:latin typeface="Lucida Calligraphy" pitchFamily="66" charset="0"/>
              </a:rPr>
              <a:t> </a:t>
            </a:r>
            <a:r>
              <a:rPr lang="en-US" dirty="0" smtClean="0">
                <a:solidFill>
                  <a:srgbClr val="FF0066"/>
                </a:solidFill>
                <a:latin typeface="Lucida Calligraphy" pitchFamily="66" charset="0"/>
              </a:rPr>
              <a:t>   (</a:t>
            </a:r>
            <a:r>
              <a:rPr lang="en-US" dirty="0">
                <a:solidFill>
                  <a:srgbClr val="FF0066"/>
                </a:solidFill>
                <a:latin typeface="Lucida Calligraphy" pitchFamily="66" charset="0"/>
              </a:rPr>
              <a:t>c</a:t>
            </a:r>
            <a:r>
              <a:rPr lang="en-US" dirty="0" smtClean="0">
                <a:solidFill>
                  <a:srgbClr val="FF0066"/>
                </a:solidFill>
                <a:latin typeface="Lucida Calligraphy" pitchFamily="66" charset="0"/>
              </a:rPr>
              <a:t>) Special powders</a:t>
            </a:r>
          </a:p>
          <a:p>
            <a:endParaRPr lang="en-US" dirty="0"/>
          </a:p>
          <a:p>
            <a:r>
              <a:rPr lang="en-US" dirty="0" smtClean="0"/>
              <a:t>     (</a:t>
            </a:r>
            <a:r>
              <a:rPr lang="en-US" dirty="0"/>
              <a:t>a) </a:t>
            </a:r>
            <a:r>
              <a:rPr lang="en-US" u="sng" dirty="0"/>
              <a:t>Powders for internal </a:t>
            </a:r>
            <a:r>
              <a:rPr lang="en-US" u="sng" dirty="0" smtClean="0"/>
              <a:t>use </a:t>
            </a:r>
            <a:r>
              <a:rPr lang="en-US" dirty="0" smtClean="0"/>
              <a:t>:- </a:t>
            </a:r>
          </a:p>
          <a:p>
            <a:r>
              <a:rPr lang="en-US" dirty="0"/>
              <a:t> </a:t>
            </a:r>
            <a:r>
              <a:rPr lang="en-US" dirty="0" smtClean="0"/>
              <a:t>          (i) Divided powders:--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1. Simple powders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2. Compound powders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3. Powders enclosed in cachets &amp; capsules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4. Tablet triturates</a:t>
            </a:r>
          </a:p>
          <a:p>
            <a:r>
              <a:rPr lang="en-US" dirty="0"/>
              <a:t> </a:t>
            </a:r>
            <a:r>
              <a:rPr lang="en-US" dirty="0" smtClean="0"/>
              <a:t>          (ii) Bulk powders:-- Antacids, Electrolyte replinishers, laxatives</a:t>
            </a:r>
          </a:p>
          <a:p>
            <a:endParaRPr lang="en-US" dirty="0"/>
          </a:p>
          <a:p>
            <a:r>
              <a:rPr lang="en-US" dirty="0" smtClean="0"/>
              <a:t>     (b) </a:t>
            </a:r>
            <a:r>
              <a:rPr lang="en-US" u="sng" dirty="0"/>
              <a:t>Powders for </a:t>
            </a:r>
            <a:r>
              <a:rPr lang="en-US" u="sng" dirty="0" smtClean="0"/>
              <a:t>External </a:t>
            </a:r>
            <a:r>
              <a:rPr lang="en-US" u="sng" dirty="0"/>
              <a:t>use </a:t>
            </a:r>
            <a:r>
              <a:rPr lang="en-US" dirty="0"/>
              <a:t>:-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(i)   Medicated dusting powders:--</a:t>
            </a:r>
          </a:p>
          <a:p>
            <a:r>
              <a:rPr lang="en-US" dirty="0"/>
              <a:t> </a:t>
            </a:r>
            <a:r>
              <a:rPr lang="en-US" dirty="0" smtClean="0"/>
              <a:t>           (ii)  Surgical dusting powders:--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1. Insufflations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2. Snuffs</a:t>
            </a:r>
          </a:p>
          <a:p>
            <a:r>
              <a:rPr lang="en-US" dirty="0"/>
              <a:t> </a:t>
            </a:r>
            <a:r>
              <a:rPr lang="en-US" dirty="0" smtClean="0"/>
              <a:t>           (iii) Dentifrices:-- 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22071"/>
            <a:ext cx="5181600" cy="369332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Classification of different types of Powders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:-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2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810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(</a:t>
            </a:r>
            <a:r>
              <a:rPr lang="en-US" dirty="0"/>
              <a:t>b) </a:t>
            </a:r>
            <a:r>
              <a:rPr lang="en-US" u="sng" dirty="0" smtClean="0"/>
              <a:t>Special powders</a:t>
            </a:r>
            <a:r>
              <a:rPr lang="en-US" dirty="0" smtClean="0"/>
              <a:t>:- </a:t>
            </a:r>
          </a:p>
          <a:p>
            <a:r>
              <a:rPr lang="en-US" dirty="0"/>
              <a:t> </a:t>
            </a:r>
            <a:r>
              <a:rPr lang="en-US" dirty="0" smtClean="0"/>
              <a:t>       (i)   Eutectic mixtures</a:t>
            </a:r>
          </a:p>
          <a:p>
            <a:r>
              <a:rPr lang="en-US" dirty="0"/>
              <a:t> </a:t>
            </a:r>
            <a:r>
              <a:rPr lang="en-US" dirty="0" smtClean="0"/>
              <a:t>       (ii)  Effervescent powders or Granules</a:t>
            </a:r>
          </a:p>
          <a:p>
            <a:r>
              <a:rPr lang="en-US" dirty="0"/>
              <a:t> </a:t>
            </a:r>
            <a:r>
              <a:rPr lang="en-US" dirty="0" smtClean="0"/>
              <a:t>       (iii) Powders to be reconstituted</a:t>
            </a:r>
          </a:p>
          <a:p>
            <a:r>
              <a:rPr lang="en-US" dirty="0"/>
              <a:t> </a:t>
            </a:r>
            <a:r>
              <a:rPr lang="en-US" dirty="0" smtClean="0"/>
              <a:t>       (iv) Hygroscopic and Deliquescent powders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73069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             (a) Powders </a:t>
            </a:r>
            <a:r>
              <a:rPr lang="en-US" dirty="0">
                <a:solidFill>
                  <a:srgbClr val="FF0066"/>
                </a:solidFill>
              </a:rPr>
              <a:t>for internal </a:t>
            </a:r>
            <a:r>
              <a:rPr lang="en-US" dirty="0" smtClean="0">
                <a:solidFill>
                  <a:srgbClr val="FF0066"/>
                </a:solidFill>
              </a:rPr>
              <a:t>use:-</a:t>
            </a:r>
          </a:p>
          <a:p>
            <a:pPr marL="1141413" indent="-1141413" algn="just"/>
            <a:r>
              <a:rPr lang="en-US" dirty="0" smtClean="0"/>
              <a:t>             (</a:t>
            </a:r>
            <a:r>
              <a:rPr lang="en-US" dirty="0"/>
              <a:t>i) </a:t>
            </a:r>
            <a:r>
              <a:rPr lang="en-US" dirty="0" smtClean="0"/>
              <a:t>Divided </a:t>
            </a:r>
            <a:r>
              <a:rPr lang="en-US" dirty="0"/>
              <a:t>powders</a:t>
            </a:r>
            <a:r>
              <a:rPr lang="en-US" dirty="0" smtClean="0"/>
              <a:t>:-- Supplied individually as a single dose in separate     packets</a:t>
            </a:r>
            <a:endParaRPr lang="en-US" dirty="0"/>
          </a:p>
          <a:p>
            <a:r>
              <a:rPr lang="en-US" dirty="0"/>
              <a:t>           </a:t>
            </a:r>
            <a:r>
              <a:rPr lang="en-US" dirty="0" smtClean="0"/>
              <a:t>    </a:t>
            </a:r>
            <a:r>
              <a:rPr lang="en-US" i="1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powders: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• Contain one ingredient either in crystalline or amorphous form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• Supplied in a single dose &amp; packed separately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• Wrapped singled or doubled according to the properties of drugs.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Ex: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Aspirin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Powder</a:t>
            </a:r>
          </a:p>
          <a:p>
            <a:endParaRPr lang="en-US" b="1" dirty="0"/>
          </a:p>
          <a:p>
            <a:r>
              <a:rPr lang="en-US" dirty="0" smtClean="0"/>
              <a:t>                           </a:t>
            </a:r>
            <a:r>
              <a:rPr lang="en-US" sz="1600" dirty="0" smtClean="0">
                <a:latin typeface="Lucida Calligraphy" pitchFamily="66" charset="0"/>
              </a:rPr>
              <a:t>Rx</a:t>
            </a:r>
            <a:endParaRPr lang="en-US" sz="1600" dirty="0">
              <a:latin typeface="Lucida Calligraphy" pitchFamily="66" charset="0"/>
            </a:endParaRPr>
          </a:p>
          <a:p>
            <a:r>
              <a:rPr lang="en-US" dirty="0" smtClean="0"/>
              <a:t>                           Aspirin </a:t>
            </a:r>
            <a:r>
              <a:rPr lang="en-US" dirty="0"/>
              <a:t>– gr v                                              </a:t>
            </a:r>
          </a:p>
          <a:p>
            <a:r>
              <a:rPr lang="en-US" dirty="0" smtClean="0"/>
              <a:t>                           </a:t>
            </a:r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/>
              <a:t>tales </a:t>
            </a:r>
            <a:r>
              <a:rPr lang="en-US" dirty="0" err="1"/>
              <a:t>decim</a:t>
            </a:r>
            <a:r>
              <a:rPr lang="en-US" dirty="0"/>
              <a:t>                                            </a:t>
            </a:r>
          </a:p>
          <a:p>
            <a:r>
              <a:rPr lang="en-US" b="1" dirty="0" smtClean="0"/>
              <a:t>                           </a:t>
            </a:r>
            <a:r>
              <a:rPr lang="en-US" dirty="0" err="1" smtClean="0"/>
              <a:t>Signa</a:t>
            </a:r>
            <a:r>
              <a:rPr lang="en-US" b="1" dirty="0" smtClean="0"/>
              <a:t> 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Unam</a:t>
            </a:r>
            <a:r>
              <a:rPr lang="en-US" dirty="0"/>
              <a:t> </a:t>
            </a:r>
            <a:r>
              <a:rPr lang="en-US" dirty="0" err="1"/>
              <a:t>Somni</a:t>
            </a:r>
            <a:r>
              <a:rPr lang="en-US" dirty="0"/>
              <a:t> </a:t>
            </a:r>
            <a:r>
              <a:rPr lang="en-US" dirty="0" err="1"/>
              <a:t>nocte</a:t>
            </a:r>
            <a:r>
              <a:rPr lang="en-US" dirty="0"/>
              <a:t> </a:t>
            </a:r>
            <a:r>
              <a:rPr lang="en-US" dirty="0" err="1"/>
              <a:t>sumenda</a:t>
            </a:r>
            <a:r>
              <a:rPr lang="en-US" dirty="0"/>
              <a:t>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66"/>
              </a:solidFill>
            </a:endParaRPr>
          </a:p>
          <a:p>
            <a:r>
              <a:rPr lang="en-US" dirty="0">
                <a:solidFill>
                  <a:srgbClr val="FF0066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0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9899" y="380999"/>
            <a:ext cx="6705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Compound </a:t>
            </a:r>
            <a:r>
              <a:rPr lang="en-US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powders: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 two or more ingredients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• Supplied in a single dose &amp; packed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separately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Ex: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600" dirty="0" smtClean="0">
                <a:latin typeface="Lucida Calligraphy" pitchFamily="66" charset="0"/>
              </a:rPr>
              <a:t>Rx</a:t>
            </a:r>
            <a:endParaRPr lang="en-US" sz="1600" dirty="0">
              <a:latin typeface="Lucida Calligraphy" pitchFamily="66" charset="0"/>
            </a:endParaRPr>
          </a:p>
          <a:p>
            <a:r>
              <a:rPr lang="en-US" dirty="0" smtClean="0"/>
              <a:t>          </a:t>
            </a:r>
            <a:r>
              <a:rPr lang="en-US" dirty="0" err="1" smtClean="0"/>
              <a:t>Phenacetini</a:t>
            </a:r>
            <a:r>
              <a:rPr lang="en-US" dirty="0" smtClean="0"/>
              <a:t> </a:t>
            </a:r>
            <a:r>
              <a:rPr lang="en-US" dirty="0"/>
              <a:t>– gr iv</a:t>
            </a:r>
          </a:p>
          <a:p>
            <a:r>
              <a:rPr lang="en-US" dirty="0" smtClean="0"/>
              <a:t>          </a:t>
            </a:r>
            <a:r>
              <a:rPr lang="en-US" dirty="0" err="1" smtClean="0"/>
              <a:t>Caffinae</a:t>
            </a:r>
            <a:r>
              <a:rPr lang="en-US" dirty="0" smtClean="0"/>
              <a:t> </a:t>
            </a:r>
            <a:r>
              <a:rPr lang="en-US" dirty="0"/>
              <a:t>– gr i</a:t>
            </a:r>
          </a:p>
          <a:p>
            <a:r>
              <a:rPr lang="en-US" dirty="0" smtClean="0"/>
              <a:t>          Fiat </a:t>
            </a:r>
            <a:r>
              <a:rPr lang="en-US" dirty="0" err="1"/>
              <a:t>pulvis</a:t>
            </a:r>
            <a:r>
              <a:rPr lang="en-US" dirty="0"/>
              <a:t> </a:t>
            </a:r>
            <a:r>
              <a:rPr lang="en-US" dirty="0" err="1"/>
              <a:t>Mitte</a:t>
            </a:r>
            <a:r>
              <a:rPr lang="en-US" dirty="0"/>
              <a:t> tales </a:t>
            </a:r>
            <a:r>
              <a:rPr lang="en-US" dirty="0" err="1"/>
              <a:t>Decem</a:t>
            </a:r>
            <a:endParaRPr lang="en-US" dirty="0"/>
          </a:p>
          <a:p>
            <a:r>
              <a:rPr lang="en-US" dirty="0" smtClean="0"/>
              <a:t>          </a:t>
            </a:r>
            <a:r>
              <a:rPr lang="en-US" dirty="0" err="1" smtClean="0"/>
              <a:t>Signetur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Capiat</a:t>
            </a:r>
            <a:r>
              <a:rPr lang="en-US" dirty="0"/>
              <a:t>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 smtClean="0"/>
              <a:t>urgente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Powders enclosed in cachets &amp; </a:t>
            </a:r>
            <a:r>
              <a:rPr lang="en-US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capsules:</a:t>
            </a:r>
          </a:p>
          <a:p>
            <a:pPr marL="344488" indent="-344488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Catches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marL="344488" indent="-344488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(www.rpsgb.org.uk/pdfs/mussheet 08.pdf)</a:t>
            </a:r>
          </a:p>
          <a:p>
            <a:pPr marL="344488" indent="-344488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• Unit dosage form, in which drug is enclosed in a tasteless sheet      formed by pouring a mixture of rice flour &amp; water between two hot polished revolving cylinders. Water evaporates and sheet of wafer formed is called Cachets.</a:t>
            </a:r>
          </a:p>
          <a:p>
            <a:pPr marL="344488" indent="-344488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4488" indent="-117475">
              <a:buFont typeface="Wingdings" pitchFamily="2" charset="2"/>
              <a:buChar char="Ø"/>
              <a:tabLst>
                <a:tab pos="461963" algn="l"/>
                <a:tab pos="515938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Advantages:-</a:t>
            </a:r>
          </a:p>
          <a:p>
            <a:pPr marL="227013">
              <a:tabLst>
                <a:tab pos="461963" algn="l"/>
                <a:tab pos="515938" algn="l"/>
              </a:tabLs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•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simple to make</a:t>
            </a:r>
          </a:p>
          <a:p>
            <a:pPr marL="227013">
              <a:tabLst>
                <a:tab pos="461963" algn="l"/>
                <a:tab pos="515938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•  Suitable for giving larger doses of the drugs.</a:t>
            </a:r>
          </a:p>
          <a:p>
            <a:pPr marL="227013">
              <a:tabLst>
                <a:tab pos="461963" algn="l"/>
                <a:tab pos="515938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•  Disintegrate quickly in the stomach.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0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81754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Disadvantages:-</a:t>
            </a: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•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Easily damaged as they are not firm.</a:t>
            </a: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poor protection to the drugs from light &amp; moisture</a:t>
            </a:r>
          </a:p>
          <a:p>
            <a:pPr marL="461963" indent="-461963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• Fragile in nature so not suitable to be filled on automated   machines. </a:t>
            </a:r>
          </a:p>
          <a:p>
            <a:pPr marL="461963" indent="-461963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61963" indent="-46196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Cachets are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types:-</a:t>
            </a:r>
          </a:p>
          <a:p>
            <a:pPr marL="461963" indent="-461963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(1) Wet seal cachets</a:t>
            </a:r>
          </a:p>
          <a:p>
            <a:pPr marL="461963" indent="-461963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61963" indent="-461963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1" name="Picture 3" descr="C:\Documents and Settings\user11\Desktop\New Doc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77062">
            <a:off x="3867607" y="1032210"/>
            <a:ext cx="1264331" cy="46624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133600" y="39624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 Dry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seal cachets</a:t>
            </a:r>
            <a:endParaRPr lang="en-US" dirty="0"/>
          </a:p>
        </p:txBody>
      </p:sp>
      <p:pic>
        <p:nvPicPr>
          <p:cNvPr id="2054" name="Picture 6" descr="C:\Documents and Settings\user11\Desktop\New Doc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267200"/>
            <a:ext cx="3509614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65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532" y="685800"/>
            <a:ext cx="7912268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609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</a:t>
            </a:r>
            <a:r>
              <a:rPr lang="en-US" b="1" dirty="0" smtClean="0"/>
              <a:t>Wet seal cachets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5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30480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(ii) </a:t>
            </a:r>
            <a:r>
              <a:rPr lang="en-US" b="1" u="sng" dirty="0" smtClean="0">
                <a:solidFill>
                  <a:srgbClr val="FF0000"/>
                </a:solidFill>
              </a:rPr>
              <a:t>Capsules</a:t>
            </a:r>
            <a:r>
              <a:rPr lang="en-US" b="1" dirty="0" smtClean="0">
                <a:solidFill>
                  <a:srgbClr val="FF0000"/>
                </a:solidFill>
              </a:rPr>
              <a:t>:-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www.rpsgb.org.uk/pdfs/mussheet 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09.pdf)</a:t>
            </a:r>
          </a:p>
          <a:p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( US </a:t>
            </a:r>
            <a:r>
              <a:rPr lang="en-US" dirty="0" smtClean="0">
                <a:solidFill>
                  <a:srgbClr val="0066FF"/>
                </a:solidFill>
              </a:rPr>
              <a:t>Patent 7622137 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/>
              <a:t> </a:t>
            </a:r>
            <a:r>
              <a:rPr lang="en-US" dirty="0" smtClean="0"/>
              <a:t>• Small boxes or shell made up of mainly gelatin</a:t>
            </a:r>
          </a:p>
          <a:p>
            <a:r>
              <a:rPr lang="en-US" dirty="0"/>
              <a:t> </a:t>
            </a:r>
            <a:r>
              <a:rPr lang="en-US" dirty="0" smtClean="0"/>
              <a:t>• Available in various sizes</a:t>
            </a:r>
          </a:p>
          <a:p>
            <a:r>
              <a:rPr lang="en-US" dirty="0"/>
              <a:t> </a:t>
            </a:r>
            <a:r>
              <a:rPr lang="en-US" dirty="0" smtClean="0"/>
              <a:t>• Made up of two halves…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lower part --  Body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Upper part --  Cap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1050"/>
            <a:ext cx="4601707" cy="137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9646" y="44958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Various sizes of capsule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1054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Filling of powder can be done by two ways :</a:t>
            </a:r>
          </a:p>
          <a:p>
            <a:pPr marL="342900" indent="-342900">
              <a:buAutoNum type="arabicParenBoth"/>
            </a:pPr>
            <a:r>
              <a:rPr lang="en-US" dirty="0" smtClean="0"/>
              <a:t>Heap method</a:t>
            </a:r>
          </a:p>
          <a:p>
            <a:pPr marL="342900" indent="-342900">
              <a:buAutoNum type="arabicParenBoth"/>
            </a:pPr>
            <a:r>
              <a:rPr lang="en-US" dirty="0" smtClean="0"/>
              <a:t>By using simple wooden apparatus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B491-9FA6-471A-B1CA-EA7936565B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7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502</TotalTime>
  <Words>941</Words>
  <Application>Microsoft Office PowerPoint</Application>
  <PresentationFormat>On-screen Show (4:3)</PresentationFormat>
  <Paragraphs>158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user11</cp:lastModifiedBy>
  <cp:revision>120</cp:revision>
  <dcterms:created xsi:type="dcterms:W3CDTF">2010-08-05T09:43:12Z</dcterms:created>
  <dcterms:modified xsi:type="dcterms:W3CDTF">2016-10-19T09:41:13Z</dcterms:modified>
</cp:coreProperties>
</file>