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4" r:id="rId5"/>
    <p:sldId id="263" r:id="rId6"/>
    <p:sldId id="262" r:id="rId7"/>
    <p:sldId id="261" r:id="rId8"/>
    <p:sldId id="260" r:id="rId9"/>
    <p:sldId id="259" r:id="rId10"/>
    <p:sldId id="258"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F74AF7-2B33-489E-96B8-8A68946F1122}" type="datetimeFigureOut">
              <a:rPr lang="en-US" smtClean="0"/>
              <a:t>8/26/2021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075835C-F679-47D3-A38D-C8E998919F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F74AF7-2B33-489E-96B8-8A68946F1122}" type="datetimeFigureOut">
              <a:rPr lang="en-US" smtClean="0"/>
              <a:t>8/26/2021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75835C-F679-47D3-A38D-C8E998919F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F74AF7-2B33-489E-96B8-8A68946F1122}" type="datetimeFigureOut">
              <a:rPr lang="en-US" smtClean="0"/>
              <a:t>8/26/2021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75835C-F679-47D3-A38D-C8E998919F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F74AF7-2B33-489E-96B8-8A68946F1122}" type="datetimeFigureOut">
              <a:rPr lang="en-US" smtClean="0"/>
              <a:t>8/26/2021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75835C-F679-47D3-A38D-C8E998919F5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F74AF7-2B33-489E-96B8-8A68946F1122}" type="datetimeFigureOut">
              <a:rPr lang="en-US" smtClean="0"/>
              <a:t>8/26/2021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75835C-F679-47D3-A38D-C8E998919F5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F74AF7-2B33-489E-96B8-8A68946F1122}" type="datetimeFigureOut">
              <a:rPr lang="en-US" smtClean="0"/>
              <a:t>8/26/2021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75835C-F679-47D3-A38D-C8E998919F5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F74AF7-2B33-489E-96B8-8A68946F1122}" type="datetimeFigureOut">
              <a:rPr lang="en-US" smtClean="0"/>
              <a:t>8/26/2021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075835C-F679-47D3-A38D-C8E998919F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F74AF7-2B33-489E-96B8-8A68946F1122}" type="datetimeFigureOut">
              <a:rPr lang="en-US" smtClean="0"/>
              <a:t>8/26/2021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075835C-F679-47D3-A38D-C8E998919F5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F74AF7-2B33-489E-96B8-8A68946F1122}" type="datetimeFigureOut">
              <a:rPr lang="en-US" smtClean="0"/>
              <a:t>8/26/2021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075835C-F679-47D3-A38D-C8E998919F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4F74AF7-2B33-489E-96B8-8A68946F1122}" type="datetimeFigureOut">
              <a:rPr lang="en-US" smtClean="0"/>
              <a:t>8/26/2021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75835C-F679-47D3-A38D-C8E998919F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F74AF7-2B33-489E-96B8-8A68946F1122}" type="datetimeFigureOut">
              <a:rPr lang="en-US" smtClean="0"/>
              <a:t>8/26/2021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75835C-F679-47D3-A38D-C8E998919F5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F74AF7-2B33-489E-96B8-8A68946F1122}" type="datetimeFigureOut">
              <a:rPr lang="en-US" smtClean="0"/>
              <a:t>8/26/2021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075835C-F679-47D3-A38D-C8E998919F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142999"/>
          </a:xfrm>
        </p:spPr>
        <p:txBody>
          <a:bodyPr>
            <a:normAutofit/>
          </a:bodyPr>
          <a:lstStyle/>
          <a:p>
            <a:pPr algn="ctr"/>
            <a:r>
              <a:rPr lang="en-US" sz="6000" dirty="0" smtClean="0">
                <a:solidFill>
                  <a:srgbClr val="002060"/>
                </a:solidFill>
                <a:latin typeface="Copperplate Gothic Bold" pitchFamily="34" charset="0"/>
              </a:rPr>
              <a:t>TABLETS</a:t>
            </a:r>
            <a:endParaRPr lang="en-US" sz="6000" dirty="0">
              <a:solidFill>
                <a:srgbClr val="002060"/>
              </a:solidFill>
              <a:latin typeface="Copperplate Gothic Bold" pitchFamily="34" charset="0"/>
            </a:endParaRPr>
          </a:p>
        </p:txBody>
      </p:sp>
      <p:sp>
        <p:nvSpPr>
          <p:cNvPr id="3" name="Subtitle 2"/>
          <p:cNvSpPr>
            <a:spLocks noGrp="1"/>
          </p:cNvSpPr>
          <p:nvPr>
            <p:ph type="subTitle" idx="1"/>
          </p:nvPr>
        </p:nvSpPr>
        <p:spPr>
          <a:xfrm>
            <a:off x="685800" y="3611606"/>
            <a:ext cx="7772400" cy="1493793"/>
          </a:xfrm>
        </p:spPr>
        <p:txBody>
          <a:bodyPr>
            <a:normAutofit fontScale="85000" lnSpcReduction="20000"/>
          </a:bodyPr>
          <a:lstStyle/>
          <a:p>
            <a:pPr algn="l"/>
            <a:r>
              <a:rPr lang="en-US" dirty="0" smtClean="0">
                <a:solidFill>
                  <a:srgbClr val="00B050"/>
                </a:solidFill>
                <a:latin typeface="AR JULIAN" panose="02000000000000000000" pitchFamily="2" charset="0"/>
              </a:rPr>
              <a:t>Dr. </a:t>
            </a:r>
            <a:r>
              <a:rPr lang="en-US" dirty="0" err="1" smtClean="0">
                <a:solidFill>
                  <a:srgbClr val="00B050"/>
                </a:solidFill>
                <a:latin typeface="AR JULIAN" panose="02000000000000000000" pitchFamily="2" charset="0"/>
              </a:rPr>
              <a:t>Dipti</a:t>
            </a:r>
            <a:r>
              <a:rPr lang="en-US" dirty="0" smtClean="0">
                <a:solidFill>
                  <a:srgbClr val="00B050"/>
                </a:solidFill>
                <a:latin typeface="AR JULIAN" panose="02000000000000000000" pitchFamily="2" charset="0"/>
              </a:rPr>
              <a:t> </a:t>
            </a:r>
            <a:r>
              <a:rPr lang="en-US" dirty="0" err="1" smtClean="0">
                <a:solidFill>
                  <a:srgbClr val="00B050"/>
                </a:solidFill>
                <a:latin typeface="AR JULIAN" panose="02000000000000000000" pitchFamily="2" charset="0"/>
              </a:rPr>
              <a:t>Gohil</a:t>
            </a:r>
            <a:endParaRPr lang="en-US" dirty="0" smtClean="0">
              <a:solidFill>
                <a:srgbClr val="00B050"/>
              </a:solidFill>
              <a:latin typeface="AR JULIAN" panose="02000000000000000000" pitchFamily="2" charset="0"/>
            </a:endParaRPr>
          </a:p>
          <a:p>
            <a:pPr algn="l"/>
            <a:r>
              <a:rPr lang="en-US" dirty="0" smtClean="0">
                <a:solidFill>
                  <a:srgbClr val="00B050"/>
                </a:solidFill>
                <a:latin typeface="AR JULIAN" panose="02000000000000000000" pitchFamily="2" charset="0"/>
              </a:rPr>
              <a:t>Associate </a:t>
            </a:r>
            <a:r>
              <a:rPr lang="en-US" dirty="0" smtClean="0">
                <a:solidFill>
                  <a:srgbClr val="00B050"/>
                </a:solidFill>
                <a:latin typeface="AR JULIAN" panose="02000000000000000000" pitchFamily="2" charset="0"/>
              </a:rPr>
              <a:t>Professor</a:t>
            </a:r>
          </a:p>
          <a:p>
            <a:pPr algn="l"/>
            <a:r>
              <a:rPr lang="en-US" dirty="0" smtClean="0">
                <a:solidFill>
                  <a:srgbClr val="00B050"/>
                </a:solidFill>
                <a:latin typeface="AR JULIAN" panose="02000000000000000000" pitchFamily="2" charset="0"/>
              </a:rPr>
              <a:t>Subject- BP 502 Industrial Pharmacy-I</a:t>
            </a:r>
            <a:endParaRPr lang="en-US" dirty="0" smtClean="0">
              <a:solidFill>
                <a:srgbClr val="00B050"/>
              </a:solidFill>
              <a:latin typeface="AR JULIAN" panose="02000000000000000000" pitchFamily="2" charset="0"/>
            </a:endParaRPr>
          </a:p>
          <a:p>
            <a:pPr algn="l"/>
            <a:r>
              <a:rPr lang="en-US" dirty="0" smtClean="0">
                <a:solidFill>
                  <a:srgbClr val="00B050"/>
                </a:solidFill>
                <a:latin typeface="AR JULIAN" panose="02000000000000000000" pitchFamily="2" charset="0"/>
              </a:rPr>
              <a:t>Department of Pharmacy, SVDU</a:t>
            </a:r>
            <a:endParaRPr lang="en-US" dirty="0">
              <a:solidFill>
                <a:srgbClr val="00B050"/>
              </a:solidFill>
              <a:latin typeface="AR JULIAN"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Autofit/>
          </a:bodyPr>
          <a:lstStyle/>
          <a:p>
            <a:pPr marL="681228" indent="-571500" algn="just">
              <a:spcBef>
                <a:spcPts val="1200"/>
              </a:spcBef>
              <a:spcAft>
                <a:spcPts val="1200"/>
              </a:spcAft>
              <a:buAutoNum type="romanLcParenR"/>
            </a:pPr>
            <a:r>
              <a:rPr lang="en-US" sz="2800" dirty="0" smtClean="0">
                <a:solidFill>
                  <a:srgbClr val="002060"/>
                </a:solidFill>
                <a:latin typeface="Comic Sans MS" pitchFamily="66" charset="0"/>
              </a:rPr>
              <a:t>It requires a specialized heavy duty tablet press to form slug</a:t>
            </a:r>
          </a:p>
          <a:p>
            <a:pPr algn="just">
              <a:spcBef>
                <a:spcPts val="1200"/>
              </a:spcBef>
              <a:spcAft>
                <a:spcPts val="1200"/>
              </a:spcAft>
              <a:buNone/>
            </a:pPr>
            <a:r>
              <a:rPr lang="en-US" sz="2800" dirty="0" smtClean="0">
                <a:solidFill>
                  <a:srgbClr val="002060"/>
                </a:solidFill>
                <a:latin typeface="Comic Sans MS" pitchFamily="66" charset="0"/>
              </a:rPr>
              <a:t>ii) It does not permit uniform </a:t>
            </a:r>
            <a:r>
              <a:rPr lang="en-US" sz="2800" dirty="0" err="1" smtClean="0">
                <a:solidFill>
                  <a:srgbClr val="002060"/>
                </a:solidFill>
                <a:latin typeface="Comic Sans MS" pitchFamily="66" charset="0"/>
              </a:rPr>
              <a:t>colour</a:t>
            </a:r>
            <a:r>
              <a:rPr lang="en-US" sz="2800" dirty="0" smtClean="0">
                <a:solidFill>
                  <a:srgbClr val="002060"/>
                </a:solidFill>
                <a:latin typeface="Comic Sans MS" pitchFamily="66" charset="0"/>
              </a:rPr>
              <a:t> distribution as can be achieved with wet granulation where the dye can be incorporated into binder liquid.</a:t>
            </a:r>
          </a:p>
          <a:p>
            <a:pPr algn="just">
              <a:spcBef>
                <a:spcPts val="1200"/>
              </a:spcBef>
              <a:spcAft>
                <a:spcPts val="1200"/>
              </a:spcAft>
              <a:buNone/>
            </a:pPr>
            <a:r>
              <a:rPr lang="en-US" sz="2800" dirty="0" smtClean="0">
                <a:solidFill>
                  <a:srgbClr val="002060"/>
                </a:solidFill>
                <a:latin typeface="Comic Sans MS" pitchFamily="66" charset="0"/>
              </a:rPr>
              <a:t>iii) The process tends to create more dust than wet granulation, increasing the potential contamination</a:t>
            </a:r>
            <a:endParaRPr lang="en-US" sz="2800" dirty="0">
              <a:solidFill>
                <a:srgbClr val="002060"/>
              </a:solidFill>
              <a:latin typeface="Comic Sans MS" pitchFamily="66" charset="0"/>
            </a:endParaRPr>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Disadvantages of dry granulation</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spcBef>
                <a:spcPts val="600"/>
              </a:spcBef>
              <a:spcAft>
                <a:spcPts val="600"/>
              </a:spcAft>
              <a:buFont typeface="+mj-lt"/>
              <a:buAutoNum type="arabicPeriod"/>
            </a:pPr>
            <a:r>
              <a:rPr lang="en-US" sz="2800" dirty="0" smtClean="0">
                <a:latin typeface="Comic Sans MS" pitchFamily="66" charset="0"/>
              </a:rPr>
              <a:t>Milling of drugs and </a:t>
            </a:r>
            <a:r>
              <a:rPr lang="en-US" sz="2800" dirty="0" err="1" smtClean="0">
                <a:latin typeface="Comic Sans MS" pitchFamily="66" charset="0"/>
              </a:rPr>
              <a:t>excipients</a:t>
            </a:r>
            <a:endParaRPr lang="en-US" sz="2800" dirty="0" smtClean="0">
              <a:latin typeface="Comic Sans MS" pitchFamily="66" charset="0"/>
            </a:endParaRPr>
          </a:p>
          <a:p>
            <a:pPr marL="624078" indent="-514350">
              <a:spcBef>
                <a:spcPts val="600"/>
              </a:spcBef>
              <a:spcAft>
                <a:spcPts val="600"/>
              </a:spcAft>
              <a:buFont typeface="+mj-lt"/>
              <a:buAutoNum type="arabicPeriod"/>
            </a:pPr>
            <a:r>
              <a:rPr lang="en-US" sz="2800" dirty="0" smtClean="0">
                <a:latin typeface="Comic Sans MS" pitchFamily="66" charset="0"/>
              </a:rPr>
              <a:t>Mixing of milled powders</a:t>
            </a:r>
          </a:p>
          <a:p>
            <a:pPr marL="624078" indent="-514350">
              <a:spcBef>
                <a:spcPts val="600"/>
              </a:spcBef>
              <a:spcAft>
                <a:spcPts val="600"/>
              </a:spcAft>
              <a:buFont typeface="+mj-lt"/>
              <a:buAutoNum type="arabicPeriod"/>
            </a:pPr>
            <a:r>
              <a:rPr lang="en-US" sz="2800" dirty="0" smtClean="0">
                <a:latin typeface="Comic Sans MS" pitchFamily="66" charset="0"/>
              </a:rPr>
              <a:t>Compression into large, hard tablets to make slug</a:t>
            </a:r>
          </a:p>
          <a:p>
            <a:pPr marL="624078" indent="-514350">
              <a:spcBef>
                <a:spcPts val="600"/>
              </a:spcBef>
              <a:spcAft>
                <a:spcPts val="600"/>
              </a:spcAft>
              <a:buFont typeface="+mj-lt"/>
              <a:buAutoNum type="arabicPeriod"/>
            </a:pPr>
            <a:r>
              <a:rPr lang="en-US" sz="2800" dirty="0" smtClean="0">
                <a:latin typeface="Comic Sans MS" pitchFamily="66" charset="0"/>
              </a:rPr>
              <a:t># Screening of slugs</a:t>
            </a:r>
          </a:p>
          <a:p>
            <a:pPr marL="624078" indent="-514350">
              <a:spcBef>
                <a:spcPts val="600"/>
              </a:spcBef>
              <a:spcAft>
                <a:spcPts val="600"/>
              </a:spcAft>
              <a:buFont typeface="+mj-lt"/>
              <a:buAutoNum type="arabicPeriod"/>
            </a:pPr>
            <a:r>
              <a:rPr lang="en-US" sz="2800" dirty="0" smtClean="0">
                <a:latin typeface="Comic Sans MS" pitchFamily="66" charset="0"/>
              </a:rPr>
              <a:t>Mixing with lubricant and disintegrating agent</a:t>
            </a:r>
          </a:p>
          <a:p>
            <a:pPr marL="624078" indent="-514350">
              <a:spcBef>
                <a:spcPts val="600"/>
              </a:spcBef>
              <a:spcAft>
                <a:spcPts val="600"/>
              </a:spcAft>
              <a:buFont typeface="+mj-lt"/>
              <a:buAutoNum type="arabicPeriod"/>
            </a:pPr>
            <a:r>
              <a:rPr lang="en-US" sz="2800" dirty="0" smtClean="0">
                <a:latin typeface="Comic Sans MS" pitchFamily="66" charset="0"/>
              </a:rPr>
              <a:t>Tablet compression</a:t>
            </a:r>
            <a:endParaRPr lang="en-US" sz="2800" dirty="0">
              <a:latin typeface="Comic Sans MS" pitchFamily="66" charset="0"/>
            </a:endParaRP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Important steps involved in the dry granulation</a:t>
            </a:r>
            <a:br>
              <a:rPr lang="en-US" dirty="0" smtClean="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r>
              <a:rPr lang="en-US" sz="2800" dirty="0" smtClean="0">
                <a:latin typeface="Comic Sans MS" pitchFamily="66" charset="0"/>
              </a:rPr>
              <a:t>In this method only blending &amp; compression is involved.</a:t>
            </a:r>
          </a:p>
          <a:p>
            <a:pPr>
              <a:buNone/>
            </a:pPr>
            <a:r>
              <a:rPr lang="en-US" sz="2800" dirty="0" smtClean="0">
                <a:latin typeface="Comic Sans MS" pitchFamily="66" charset="0"/>
              </a:rPr>
              <a:t>Advantages:</a:t>
            </a:r>
          </a:p>
          <a:p>
            <a:r>
              <a:rPr lang="en-US" sz="2800" dirty="0" smtClean="0">
                <a:latin typeface="Comic Sans MS" pitchFamily="66" charset="0"/>
              </a:rPr>
              <a:t>Increased output,</a:t>
            </a:r>
          </a:p>
          <a:p>
            <a:r>
              <a:rPr lang="en-US" sz="2800" dirty="0" smtClean="0">
                <a:latin typeface="Comic Sans MS" pitchFamily="66" charset="0"/>
              </a:rPr>
              <a:t>Reduced costs,</a:t>
            </a:r>
          </a:p>
          <a:p>
            <a:r>
              <a:rPr lang="en-US" sz="2800" dirty="0" smtClean="0">
                <a:latin typeface="Comic Sans MS" pitchFamily="66" charset="0"/>
              </a:rPr>
              <a:t>Less machinery,</a:t>
            </a:r>
          </a:p>
          <a:p>
            <a:r>
              <a:rPr lang="en-US" sz="2800" dirty="0" smtClean="0">
                <a:latin typeface="Comic Sans MS" pitchFamily="66" charset="0"/>
              </a:rPr>
              <a:t>Improved drug stability,</a:t>
            </a:r>
          </a:p>
          <a:p>
            <a:r>
              <a:rPr lang="en-US" sz="2800" dirty="0" smtClean="0">
                <a:latin typeface="Comic Sans MS" pitchFamily="66" charset="0"/>
              </a:rPr>
              <a:t>Faster dissolution of drugs,</a:t>
            </a:r>
          </a:p>
          <a:p>
            <a:r>
              <a:rPr lang="en-US" sz="2800" dirty="0" smtClean="0">
                <a:latin typeface="Comic Sans MS" pitchFamily="66" charset="0"/>
              </a:rPr>
              <a:t>Less wear &amp; tear of punches,</a:t>
            </a:r>
          </a:p>
          <a:p>
            <a:r>
              <a:rPr lang="en-US" sz="2800" dirty="0" smtClean="0">
                <a:latin typeface="Comic Sans MS" pitchFamily="66" charset="0"/>
              </a:rPr>
              <a:t>Simplified validation.</a:t>
            </a:r>
            <a:endParaRPr lang="en-US" sz="2800" dirty="0">
              <a:latin typeface="Comic Sans MS" pitchFamily="66" charset="0"/>
            </a:endParaRPr>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Direct Compression</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algn="just">
              <a:spcBef>
                <a:spcPts val="600"/>
              </a:spcBef>
              <a:spcAft>
                <a:spcPts val="600"/>
              </a:spcAft>
            </a:pPr>
            <a:r>
              <a:rPr lang="en-US" sz="2800" dirty="0" smtClean="0">
                <a:latin typeface="Comic Sans MS" pitchFamily="66" charset="0"/>
              </a:rPr>
              <a:t>Segregation : problems arises in wt. variation &amp; content uniformity.</a:t>
            </a:r>
          </a:p>
          <a:p>
            <a:pPr algn="just">
              <a:spcBef>
                <a:spcPts val="600"/>
              </a:spcBef>
              <a:spcAft>
                <a:spcPts val="600"/>
              </a:spcAft>
            </a:pPr>
            <a:r>
              <a:rPr lang="en-US" sz="2800" dirty="0" smtClean="0">
                <a:latin typeface="Comic Sans MS" pitchFamily="66" charset="0"/>
              </a:rPr>
              <a:t>Cost: as the directly compressible </a:t>
            </a:r>
            <a:r>
              <a:rPr lang="en-US" sz="2800" dirty="0" err="1" smtClean="0">
                <a:latin typeface="Comic Sans MS" pitchFamily="66" charset="0"/>
              </a:rPr>
              <a:t>excipients</a:t>
            </a:r>
            <a:r>
              <a:rPr lang="en-US" sz="2800" dirty="0" smtClean="0">
                <a:latin typeface="Comic Sans MS" pitchFamily="66" charset="0"/>
              </a:rPr>
              <a:t> are costly the cost of tablet is more</a:t>
            </a:r>
          </a:p>
          <a:p>
            <a:pPr algn="just">
              <a:spcBef>
                <a:spcPts val="600"/>
              </a:spcBef>
              <a:spcAft>
                <a:spcPts val="600"/>
              </a:spcAft>
            </a:pPr>
            <a:r>
              <a:rPr lang="en-US" sz="2800" dirty="0" smtClean="0">
                <a:latin typeface="Comic Sans MS" pitchFamily="66" charset="0"/>
              </a:rPr>
              <a:t>Low dilution potential: as the active material is only 30-40% as the requirement of </a:t>
            </a:r>
            <a:r>
              <a:rPr lang="en-US" sz="2800" dirty="0" err="1" smtClean="0">
                <a:latin typeface="Comic Sans MS" pitchFamily="66" charset="0"/>
              </a:rPr>
              <a:t>excipient</a:t>
            </a:r>
            <a:r>
              <a:rPr lang="en-US" sz="2800" dirty="0" smtClean="0">
                <a:latin typeface="Comic Sans MS" pitchFamily="66" charset="0"/>
              </a:rPr>
              <a:t>, it is difficulty to the patients to swallow</a:t>
            </a:r>
          </a:p>
          <a:p>
            <a:pPr algn="just">
              <a:spcBef>
                <a:spcPts val="600"/>
              </a:spcBef>
              <a:spcAft>
                <a:spcPts val="600"/>
              </a:spcAft>
            </a:pPr>
            <a:r>
              <a:rPr lang="en-US" sz="2800" dirty="0" smtClean="0">
                <a:latin typeface="Comic Sans MS" pitchFamily="66" charset="0"/>
              </a:rPr>
              <a:t>Not useful for drugs having poor flow properties or low bulk density</a:t>
            </a:r>
            <a:endParaRPr lang="en-US" sz="2800" dirty="0">
              <a:latin typeface="Comic Sans MS" pitchFamily="66" charset="0"/>
            </a:endParaRPr>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dirty="0" smtClean="0"/>
              <a:t>Disadvantages:</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92500"/>
          </a:bodyPr>
          <a:lstStyle/>
          <a:p>
            <a:pPr algn="just"/>
            <a:r>
              <a:rPr lang="en-US" sz="2800" dirty="0" smtClean="0">
                <a:latin typeface="Comic Sans MS" pitchFamily="66" charset="0"/>
              </a:rPr>
              <a:t>To prevent segregation of the constituents of the powder mix.</a:t>
            </a:r>
          </a:p>
          <a:p>
            <a:pPr algn="just"/>
            <a:r>
              <a:rPr lang="en-US" sz="2800" dirty="0" smtClean="0">
                <a:latin typeface="Comic Sans MS" pitchFamily="66" charset="0"/>
              </a:rPr>
              <a:t>Segregation (or </a:t>
            </a:r>
            <a:r>
              <a:rPr lang="en-US" sz="2800" dirty="0" err="1" smtClean="0">
                <a:latin typeface="Comic Sans MS" pitchFamily="66" charset="0"/>
              </a:rPr>
              <a:t>demixing</a:t>
            </a:r>
            <a:r>
              <a:rPr lang="en-US" sz="2800" dirty="0" smtClean="0">
                <a:latin typeface="Comic Sans MS" pitchFamily="66" charset="0"/>
              </a:rPr>
              <a:t>) is due primarily to differences in the size or density of the components of the mix.</a:t>
            </a:r>
          </a:p>
          <a:p>
            <a:pPr algn="just"/>
            <a:r>
              <a:rPr lang="en-US" sz="2800" dirty="0" smtClean="0">
                <a:latin typeface="Comic Sans MS" pitchFamily="66" charset="0"/>
              </a:rPr>
              <a:t>The smaller and/or denser particles concentrating at the base of a container</a:t>
            </a:r>
          </a:p>
          <a:p>
            <a:pPr algn="just"/>
            <a:r>
              <a:rPr lang="en-US" sz="2800" dirty="0" smtClean="0">
                <a:latin typeface="Comic Sans MS" pitchFamily="66" charset="0"/>
              </a:rPr>
              <a:t>The larger and/or less dense ones above them.</a:t>
            </a:r>
          </a:p>
          <a:p>
            <a:pPr algn="just"/>
            <a:r>
              <a:rPr lang="en-US" sz="2800" dirty="0" smtClean="0">
                <a:latin typeface="Comic Sans MS" pitchFamily="66" charset="0"/>
              </a:rPr>
              <a:t>An ideal granulation will contain all the constituents of the mix in the correct proportion in each granule and segregation of the ingredients will not occur.</a:t>
            </a:r>
            <a:endParaRPr lang="en-US" sz="2800" dirty="0">
              <a:latin typeface="Comic Sans MS" pitchFamily="66" charset="0"/>
            </a:endParaRPr>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en-US" dirty="0" smtClean="0"/>
              <a:t>Reasons for Granulation</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algn="just">
              <a:spcBef>
                <a:spcPts val="1200"/>
              </a:spcBef>
              <a:spcAft>
                <a:spcPts val="1200"/>
              </a:spcAft>
              <a:buNone/>
            </a:pPr>
            <a:r>
              <a:rPr lang="en-US" sz="2800" dirty="0" smtClean="0">
                <a:latin typeface="Comic Sans MS" pitchFamily="66" charset="0"/>
              </a:rPr>
              <a:t>To improve the flow properties of the mix</a:t>
            </a:r>
          </a:p>
          <a:p>
            <a:pPr algn="just">
              <a:spcBef>
                <a:spcPts val="1200"/>
              </a:spcBef>
              <a:spcAft>
                <a:spcPts val="1200"/>
              </a:spcAft>
            </a:pPr>
            <a:r>
              <a:rPr lang="en-US" sz="2800" dirty="0" smtClean="0">
                <a:latin typeface="Comic Sans MS" pitchFamily="66" charset="0"/>
              </a:rPr>
              <a:t>Many powders, because of their small size, irregular shape or surface characteristics, are cohesive and do not flow well.</a:t>
            </a:r>
          </a:p>
          <a:p>
            <a:pPr algn="just">
              <a:spcBef>
                <a:spcPts val="1200"/>
              </a:spcBef>
              <a:spcAft>
                <a:spcPts val="1200"/>
              </a:spcAft>
            </a:pPr>
            <a:r>
              <a:rPr lang="en-US" sz="2800" dirty="0" smtClean="0">
                <a:latin typeface="Comic Sans MS" pitchFamily="66" charset="0"/>
              </a:rPr>
              <a:t>Poor flow will often result in a wide weight variation within the final product owing to variable fill of tablet dies etc.</a:t>
            </a:r>
            <a:endParaRPr lang="en-US" sz="2800"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just">
              <a:spcBef>
                <a:spcPts val="1200"/>
              </a:spcBef>
              <a:spcAft>
                <a:spcPts val="1200"/>
              </a:spcAft>
            </a:pPr>
            <a:r>
              <a:rPr lang="en-US" sz="2800" dirty="0" smtClean="0">
                <a:latin typeface="Comic Sans MS" pitchFamily="66" charset="0"/>
              </a:rPr>
              <a:t>Some powders are difficult to compact even if a readily compactable adhesive is included in the mix and some are compacted easily.</a:t>
            </a:r>
          </a:p>
          <a:p>
            <a:pPr algn="just">
              <a:spcBef>
                <a:spcPts val="1200"/>
              </a:spcBef>
              <a:spcAft>
                <a:spcPts val="1200"/>
              </a:spcAft>
            </a:pPr>
            <a:r>
              <a:rPr lang="en-US" sz="2800" dirty="0" smtClean="0">
                <a:latin typeface="Comic Sans MS" pitchFamily="66" charset="0"/>
              </a:rPr>
              <a:t>Solute migration occurring during the post granulation drying stage results in a binder-rich outer layer to the granules.</a:t>
            </a:r>
          </a:p>
          <a:p>
            <a:pPr algn="just">
              <a:spcBef>
                <a:spcPts val="1200"/>
              </a:spcBef>
              <a:spcAft>
                <a:spcPts val="1200"/>
              </a:spcAft>
            </a:pPr>
            <a:r>
              <a:rPr lang="en-US" sz="2800" dirty="0" smtClean="0">
                <a:latin typeface="Comic Sans MS" pitchFamily="66" charset="0"/>
              </a:rPr>
              <a:t>This in turn leads to direct binder–binder bonding, which assists the consolidation of weakly bonding materials.</a:t>
            </a:r>
            <a:endParaRPr lang="en-US" sz="28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Autofit/>
          </a:bodyPr>
          <a:lstStyle/>
          <a:p>
            <a:pPr algn="just"/>
            <a:r>
              <a:rPr lang="en-US" sz="2800" dirty="0" smtClean="0">
                <a:latin typeface="Comic Sans MS" pitchFamily="66" charset="0"/>
              </a:rPr>
              <a:t>Dry granulation converts primary powder particles into granules using the application of pressure without the intermediate use of a liquid.</a:t>
            </a:r>
          </a:p>
          <a:p>
            <a:pPr algn="just"/>
            <a:endParaRPr lang="en-US" sz="2800" dirty="0" smtClean="0">
              <a:latin typeface="Comic Sans MS" pitchFamily="66" charset="0"/>
            </a:endParaRPr>
          </a:p>
          <a:p>
            <a:pPr algn="just"/>
            <a:r>
              <a:rPr lang="en-US" sz="2800" dirty="0" smtClean="0">
                <a:latin typeface="Comic Sans MS" pitchFamily="66" charset="0"/>
              </a:rPr>
              <a:t>It therefore avoids heat-temperature combinations that might cause degradation of the product.</a:t>
            </a:r>
          </a:p>
          <a:p>
            <a:pPr algn="just"/>
            <a:endParaRPr lang="en-US" sz="2800" dirty="0" smtClean="0">
              <a:latin typeface="Comic Sans MS" pitchFamily="66" charset="0"/>
            </a:endParaRPr>
          </a:p>
          <a:p>
            <a:pPr algn="just"/>
            <a:r>
              <a:rPr lang="en-US" sz="2800" dirty="0" smtClean="0">
                <a:latin typeface="Comic Sans MS" pitchFamily="66" charset="0"/>
              </a:rPr>
              <a:t>The method is also know as slugging</a:t>
            </a:r>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dirty="0" smtClean="0"/>
              <a:t>Dry granulators</a:t>
            </a:r>
            <a:br>
              <a:rPr lang="en-US"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pPr algn="just"/>
            <a:r>
              <a:rPr lang="en-US" sz="2800" dirty="0" smtClean="0">
                <a:latin typeface="Comic Sans MS" pitchFamily="66" charset="0"/>
              </a:rPr>
              <a:t>Two pieces of equipment are necessary for dry granulation:</a:t>
            </a:r>
          </a:p>
          <a:p>
            <a:pPr algn="just">
              <a:buNone/>
            </a:pPr>
            <a:endParaRPr lang="en-US" sz="2800" dirty="0" smtClean="0">
              <a:latin typeface="Comic Sans MS" pitchFamily="66" charset="0"/>
            </a:endParaRPr>
          </a:p>
          <a:p>
            <a:pPr algn="just"/>
            <a:r>
              <a:rPr lang="en-US" sz="2800" dirty="0" smtClean="0">
                <a:latin typeface="Comic Sans MS" pitchFamily="66" charset="0"/>
              </a:rPr>
              <a:t>First, a machine for compressing the dry powders into compacts or flakes, and</a:t>
            </a:r>
          </a:p>
          <a:p>
            <a:pPr algn="just">
              <a:buNone/>
            </a:pPr>
            <a:endParaRPr lang="en-US" sz="2800" dirty="0" smtClean="0">
              <a:latin typeface="Comic Sans MS" pitchFamily="66" charset="0"/>
            </a:endParaRPr>
          </a:p>
          <a:p>
            <a:pPr algn="just"/>
            <a:r>
              <a:rPr lang="en-US" sz="2800" dirty="0" smtClean="0">
                <a:latin typeface="Comic Sans MS" pitchFamily="66" charset="0"/>
              </a:rPr>
              <a:t>Secondly a mill for breaking up these intermediate products into granules.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854891"/>
          </a:xfrm>
        </p:spPr>
        <p:txBody>
          <a:bodyPr>
            <a:noAutofit/>
          </a:bodyPr>
          <a:lstStyle/>
          <a:p>
            <a:pPr algn="just">
              <a:buNone/>
            </a:pPr>
            <a:r>
              <a:rPr lang="en-US" sz="2800" b="1" dirty="0" smtClean="0">
                <a:latin typeface="Comic Sans MS" pitchFamily="66" charset="0"/>
              </a:rPr>
              <a:t>Sluggers:</a:t>
            </a:r>
          </a:p>
          <a:p>
            <a:pPr algn="just"/>
            <a:r>
              <a:rPr lang="en-US" sz="2800" dirty="0" smtClean="0">
                <a:latin typeface="Comic Sans MS" pitchFamily="66" charset="0"/>
              </a:rPr>
              <a:t>Dry powders can be compressed using a conventional tablet machine or, more usually, a large heavy duty rotary press can be used.</a:t>
            </a:r>
          </a:p>
          <a:p>
            <a:pPr algn="just"/>
            <a:endParaRPr lang="en-US" sz="2800" dirty="0" smtClean="0">
              <a:latin typeface="Comic Sans MS" pitchFamily="66" charset="0"/>
            </a:endParaRPr>
          </a:p>
          <a:p>
            <a:pPr algn="just"/>
            <a:r>
              <a:rPr lang="en-US" sz="2800" dirty="0" smtClean="0">
                <a:latin typeface="Comic Sans MS" pitchFamily="66" charset="0"/>
              </a:rPr>
              <a:t>This process is often known as 'slugging',</a:t>
            </a:r>
          </a:p>
          <a:p>
            <a:pPr algn="just"/>
            <a:endParaRPr lang="en-US" sz="2800" dirty="0" smtClean="0">
              <a:latin typeface="Comic Sans MS" pitchFamily="66" charset="0"/>
            </a:endParaRPr>
          </a:p>
          <a:p>
            <a:pPr algn="just"/>
            <a:r>
              <a:rPr lang="en-US" sz="2800" dirty="0" smtClean="0">
                <a:latin typeface="Comic Sans MS" pitchFamily="66" charset="0"/>
              </a:rPr>
              <a:t>A hammer mill is suitable for breaking the compacts.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spcBef>
                <a:spcPts val="600"/>
              </a:spcBef>
              <a:spcAft>
                <a:spcPts val="600"/>
              </a:spcAft>
            </a:pPr>
            <a:r>
              <a:rPr lang="en-US" dirty="0" smtClean="0"/>
              <a:t>A size enlargement process which converts small particles into physically stronger &amp; larger agglomerates.</a:t>
            </a:r>
          </a:p>
          <a:p>
            <a:pPr algn="just">
              <a:spcBef>
                <a:spcPts val="600"/>
              </a:spcBef>
              <a:spcAft>
                <a:spcPts val="600"/>
              </a:spcAft>
            </a:pPr>
            <a:r>
              <a:rPr lang="en-US" dirty="0" smtClean="0"/>
              <a:t>Granulation method can be broadly classified into three types:</a:t>
            </a:r>
          </a:p>
          <a:p>
            <a:pPr algn="just">
              <a:spcBef>
                <a:spcPts val="600"/>
              </a:spcBef>
              <a:spcAft>
                <a:spcPts val="600"/>
              </a:spcAft>
              <a:buNone/>
            </a:pPr>
            <a:r>
              <a:rPr lang="en-US" b="1" dirty="0" smtClean="0">
                <a:latin typeface="Comic Sans MS" pitchFamily="66" charset="0"/>
              </a:rPr>
              <a:t>Wet granulation</a:t>
            </a:r>
          </a:p>
          <a:p>
            <a:pPr algn="just">
              <a:spcBef>
                <a:spcPts val="600"/>
              </a:spcBef>
              <a:spcAft>
                <a:spcPts val="600"/>
              </a:spcAft>
              <a:buNone/>
            </a:pPr>
            <a:r>
              <a:rPr lang="en-US" b="1" dirty="0" smtClean="0">
                <a:latin typeface="Comic Sans MS" pitchFamily="66" charset="0"/>
              </a:rPr>
              <a:t>Dry granulation</a:t>
            </a:r>
          </a:p>
          <a:p>
            <a:pPr algn="just">
              <a:spcBef>
                <a:spcPts val="600"/>
              </a:spcBef>
              <a:spcAft>
                <a:spcPts val="600"/>
              </a:spcAft>
              <a:buNone/>
            </a:pPr>
            <a:r>
              <a:rPr lang="en-US" b="1" dirty="0" smtClean="0">
                <a:latin typeface="Comic Sans MS" pitchFamily="66" charset="0"/>
              </a:rPr>
              <a:t>Direct compression</a:t>
            </a:r>
            <a:endParaRPr lang="en-US" b="1" dirty="0">
              <a:latin typeface="Comic Sans MS" pitchFamily="66" charset="0"/>
            </a:endParaRPr>
          </a:p>
        </p:txBody>
      </p:sp>
      <p:sp>
        <p:nvSpPr>
          <p:cNvPr id="3" name="Title 2"/>
          <p:cNvSpPr>
            <a:spLocks noGrp="1"/>
          </p:cNvSpPr>
          <p:nvPr>
            <p:ph type="title"/>
          </p:nvPr>
        </p:nvSpPr>
        <p:spPr>
          <a:xfrm>
            <a:off x="457200" y="381000"/>
            <a:ext cx="8229600" cy="1036638"/>
          </a:xfrm>
        </p:spPr>
        <p:txBody>
          <a:bodyPr>
            <a:normAutofit fontScale="90000"/>
          </a:bodyPr>
          <a:lstStyle/>
          <a:p>
            <a:pPr algn="ctr"/>
            <a:r>
              <a:rPr lang="en-US" sz="4000" dirty="0" smtClean="0">
                <a:latin typeface="+mn-lt"/>
              </a:rPr>
              <a:t>Granulation</a:t>
            </a:r>
            <a:r>
              <a:rPr lang="en-US" dirty="0" smtClean="0"/>
              <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pPr algn="just">
              <a:buNone/>
            </a:pPr>
            <a:r>
              <a:rPr lang="en-US" sz="2800" b="1" dirty="0" smtClean="0">
                <a:latin typeface="Comic Sans MS" pitchFamily="66" charset="0"/>
              </a:rPr>
              <a:t>Roller compactors:</a:t>
            </a:r>
          </a:p>
          <a:p>
            <a:pPr algn="just"/>
            <a:r>
              <a:rPr lang="en-US" sz="2800" dirty="0" smtClean="0">
                <a:latin typeface="Comic Sans MS" pitchFamily="66" charset="0"/>
              </a:rPr>
              <a:t>Powder mix being squeezed between two rollers to form a compressed sheet</a:t>
            </a:r>
          </a:p>
          <a:p>
            <a:pPr algn="just"/>
            <a:endParaRPr lang="en-US" sz="2800" dirty="0" smtClean="0">
              <a:latin typeface="Comic Sans MS" pitchFamily="66" charset="0"/>
            </a:endParaRPr>
          </a:p>
          <a:p>
            <a:pPr algn="just"/>
            <a:r>
              <a:rPr lang="en-US" sz="2800" dirty="0" smtClean="0">
                <a:latin typeface="Comic Sans MS" pitchFamily="66" charset="0"/>
              </a:rPr>
              <a:t>The sheet normally is weak and brittle and breaks immediately into flakes.</a:t>
            </a:r>
          </a:p>
          <a:p>
            <a:pPr algn="just"/>
            <a:endParaRPr lang="en-US" sz="2800" dirty="0" smtClean="0">
              <a:latin typeface="Comic Sans MS" pitchFamily="66" charset="0"/>
            </a:endParaRPr>
          </a:p>
          <a:p>
            <a:pPr algn="just"/>
            <a:r>
              <a:rPr lang="en-US" sz="2800" dirty="0" smtClean="0">
                <a:latin typeface="Comic Sans MS" pitchFamily="66" charset="0"/>
              </a:rPr>
              <a:t>These flakes need gentler treatment to break them into granules, and this can usually be achieved by screening alone.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1447800" y="304800"/>
            <a:ext cx="5715000" cy="5334000"/>
          </a:xfrm>
          <a:prstGeom prst="rect">
            <a:avLst/>
          </a:prstGeom>
          <a:noFill/>
          <a:ln w="9525">
            <a:noFill/>
            <a:miter lim="800000"/>
            <a:headEnd/>
            <a:tailEnd/>
          </a:ln>
        </p:spPr>
      </p:pic>
      <p:sp>
        <p:nvSpPr>
          <p:cNvPr id="6" name="Rectangle 1"/>
          <p:cNvSpPr>
            <a:spLocks noChangeArrowheads="1"/>
          </p:cNvSpPr>
          <p:nvPr/>
        </p:nvSpPr>
        <p:spPr bwMode="auto">
          <a:xfrm>
            <a:off x="1371600" y="5715000"/>
            <a:ext cx="631025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Fig.  Schematic diagram of a </a:t>
            </a:r>
            <a:r>
              <a:rPr kumimoji="0" lang="en-US" sz="2400" b="0"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Chilsonator</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Roller Compactor in a granulation production system</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just"/>
            <a:r>
              <a:rPr lang="en-US" sz="2800" b="1" dirty="0" err="1" smtClean="0">
                <a:latin typeface="Comic Sans MS" pitchFamily="66" charset="0"/>
              </a:rPr>
              <a:t>Chilsonator</a:t>
            </a:r>
            <a:r>
              <a:rPr lang="en-US" sz="2800" b="1" dirty="0" smtClean="0">
                <a:latin typeface="Comic Sans MS" pitchFamily="66" charset="0"/>
              </a:rPr>
              <a:t> roller compactor : </a:t>
            </a:r>
          </a:p>
          <a:p>
            <a:pPr algn="just"/>
            <a:r>
              <a:rPr lang="en-US" sz="2800" dirty="0" smtClean="0">
                <a:latin typeface="Comic Sans MS" pitchFamily="66" charset="0"/>
              </a:rPr>
              <a:t>Roller compactor ,utilizes two rollers that revolve towards each other which produce a known pressure on powdered materials that flows between the roller. </a:t>
            </a:r>
          </a:p>
          <a:p>
            <a:pPr algn="just"/>
            <a:endParaRPr lang="en-US" sz="2800" dirty="0" smtClean="0">
              <a:latin typeface="Comic Sans MS" pitchFamily="66" charset="0"/>
            </a:endParaRPr>
          </a:p>
          <a:p>
            <a:pPr algn="just"/>
            <a:r>
              <a:rPr lang="en-US" sz="2800" dirty="0" smtClean="0">
                <a:latin typeface="Comic Sans MS" pitchFamily="66" charset="0"/>
              </a:rPr>
              <a:t>Powdered material is feed between the rollers by screw conveyer system. After passing through the roller, the compact mass is </a:t>
            </a:r>
            <a:r>
              <a:rPr lang="en-US" sz="2800" dirty="0" err="1" smtClean="0">
                <a:latin typeface="Comic Sans MS" pitchFamily="66" charset="0"/>
              </a:rPr>
              <a:t>breaked</a:t>
            </a:r>
            <a:r>
              <a:rPr lang="en-US" sz="2800" dirty="0" smtClean="0">
                <a:latin typeface="Comic Sans MS" pitchFamily="66" charset="0"/>
              </a:rPr>
              <a:t> by breaker. The segments are then screened or milled for production of granules.</a:t>
            </a:r>
            <a:endParaRPr lang="en-US" sz="2800" dirty="0">
              <a:latin typeface="Comic Sans M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229600" cy="5715000"/>
          </a:xfrm>
        </p:spPr>
        <p:txBody>
          <a:bodyPr>
            <a:normAutofit fontScale="92500" lnSpcReduction="20000"/>
          </a:bodyPr>
          <a:lstStyle/>
          <a:p>
            <a:pPr algn="just"/>
            <a:r>
              <a:rPr lang="en-US" sz="3000" dirty="0" smtClean="0">
                <a:latin typeface="Comic Sans MS" pitchFamily="66" charset="0"/>
              </a:rPr>
              <a:t>Processing steps are:</a:t>
            </a:r>
          </a:p>
          <a:p>
            <a:pPr algn="just"/>
            <a:r>
              <a:rPr lang="en-US" sz="3000" dirty="0" smtClean="0">
                <a:latin typeface="Comic Sans MS" pitchFamily="66" charset="0"/>
              </a:rPr>
              <a:t>Raw material → Weighing → Screening → Mixing → Compression.</a:t>
            </a:r>
          </a:p>
          <a:p>
            <a:pPr algn="just"/>
            <a:endParaRPr lang="en-US" sz="3000" dirty="0" smtClean="0">
              <a:latin typeface="Comic Sans MS" pitchFamily="66" charset="0"/>
            </a:endParaRPr>
          </a:p>
          <a:p>
            <a:pPr algn="just"/>
            <a:r>
              <a:rPr lang="en-US" sz="3000" dirty="0" smtClean="0">
                <a:latin typeface="Comic Sans MS" pitchFamily="66" charset="0"/>
              </a:rPr>
              <a:t>Direct compression consists of compressing tablets directly from powdered materials without modifying physical nature of materials. </a:t>
            </a:r>
          </a:p>
          <a:p>
            <a:pPr algn="just"/>
            <a:endParaRPr lang="en-US" sz="3000" dirty="0" smtClean="0">
              <a:latin typeface="Comic Sans MS" pitchFamily="66" charset="0"/>
            </a:endParaRPr>
          </a:p>
          <a:p>
            <a:pPr algn="just"/>
            <a:r>
              <a:rPr lang="en-US" sz="3000" dirty="0" smtClean="0">
                <a:latin typeface="Comic Sans MS" pitchFamily="66" charset="0"/>
              </a:rPr>
              <a:t>This method is applicable for crystalline chemicals having good compressible characteristic and flow properties such as: Potassium salt (chlorate, chloride, bromide), Sodium chloride, Ammonium chloride, </a:t>
            </a:r>
            <a:r>
              <a:rPr lang="en-US" sz="3000" dirty="0" err="1" smtClean="0">
                <a:latin typeface="Comic Sans MS" pitchFamily="66" charset="0"/>
              </a:rPr>
              <a:t>Methenamine</a:t>
            </a:r>
            <a:r>
              <a:rPr lang="en-US" sz="3000" dirty="0" smtClean="0">
                <a:latin typeface="Comic Sans MS" pitchFamily="66" charset="0"/>
              </a:rPr>
              <a:t> etc.</a:t>
            </a:r>
          </a:p>
          <a:p>
            <a:endParaRPr lang="en-US" dirty="0"/>
          </a:p>
        </p:txBody>
      </p:sp>
      <p:sp>
        <p:nvSpPr>
          <p:cNvPr id="3" name="Title 2"/>
          <p:cNvSpPr>
            <a:spLocks noGrp="1"/>
          </p:cNvSpPr>
          <p:nvPr>
            <p:ph type="title"/>
          </p:nvPr>
        </p:nvSpPr>
        <p:spPr>
          <a:xfrm>
            <a:off x="457200" y="274638"/>
            <a:ext cx="8229600" cy="792162"/>
          </a:xfrm>
        </p:spPr>
        <p:txBody>
          <a:bodyPr/>
          <a:lstStyle/>
          <a:p>
            <a:r>
              <a:rPr lang="en-US" dirty="0" smtClean="0"/>
              <a:t>3</a:t>
            </a:r>
            <a:r>
              <a:rPr lang="en-US" i="1" dirty="0" smtClean="0"/>
              <a:t>. Direct com</a:t>
            </a:r>
            <a:r>
              <a:rPr lang="en-US" dirty="0" smtClean="0"/>
              <a:t>pression: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705600"/>
          </a:xfrm>
        </p:spPr>
        <p:txBody>
          <a:bodyPr>
            <a:normAutofit/>
          </a:bodyPr>
          <a:lstStyle/>
          <a:p>
            <a:r>
              <a:rPr lang="en-US" sz="2800" dirty="0" smtClean="0">
                <a:latin typeface="Comic Sans MS" pitchFamily="66" charset="0"/>
              </a:rPr>
              <a:t>If necessary, direct compression vehicles can be used which are having good flow and compressible characteristics.</a:t>
            </a:r>
          </a:p>
          <a:p>
            <a:endParaRPr lang="en-US" sz="2800" dirty="0" smtClean="0">
              <a:latin typeface="Comic Sans MS" pitchFamily="66" charset="0"/>
            </a:endParaRPr>
          </a:p>
          <a:p>
            <a:pPr>
              <a:buNone/>
            </a:pPr>
            <a:r>
              <a:rPr lang="en-US" sz="2800" dirty="0" smtClean="0">
                <a:latin typeface="Comic Sans MS" pitchFamily="66" charset="0"/>
              </a:rPr>
              <a:t>Commonly used directly compression diluents are: </a:t>
            </a:r>
          </a:p>
          <a:p>
            <a:r>
              <a:rPr lang="en-US" sz="2800" dirty="0" smtClean="0">
                <a:latin typeface="Comic Sans MS" pitchFamily="66" charset="0"/>
              </a:rPr>
              <a:t>MCC (Microcrystalline cellulose (</a:t>
            </a:r>
            <a:r>
              <a:rPr lang="en-US" sz="2800" dirty="0" err="1" smtClean="0">
                <a:latin typeface="Comic Sans MS" pitchFamily="66" charset="0"/>
              </a:rPr>
              <a:t>Avicel</a:t>
            </a:r>
            <a:r>
              <a:rPr lang="en-US" sz="2800" dirty="0" smtClean="0">
                <a:latin typeface="Comic Sans MS" pitchFamily="66" charset="0"/>
              </a:rPr>
              <a:t>), </a:t>
            </a:r>
          </a:p>
          <a:p>
            <a:r>
              <a:rPr lang="en-US" sz="2800" dirty="0" smtClean="0">
                <a:latin typeface="Comic Sans MS" pitchFamily="66" charset="0"/>
              </a:rPr>
              <a:t>Spray dried lactose, </a:t>
            </a:r>
          </a:p>
          <a:p>
            <a:r>
              <a:rPr lang="en-US" sz="2800" dirty="0" smtClean="0">
                <a:latin typeface="Comic Sans MS" pitchFamily="66" charset="0"/>
              </a:rPr>
              <a:t>Starch - (</a:t>
            </a:r>
            <a:r>
              <a:rPr lang="en-US" sz="2800" dirty="0" err="1" smtClean="0">
                <a:latin typeface="Comic Sans MS" pitchFamily="66" charset="0"/>
              </a:rPr>
              <a:t>Sta</a:t>
            </a:r>
            <a:r>
              <a:rPr lang="en-US" sz="2800" dirty="0" smtClean="0">
                <a:latin typeface="Comic Sans MS" pitchFamily="66" charset="0"/>
              </a:rPr>
              <a:t> Rx 1500, </a:t>
            </a:r>
          </a:p>
          <a:p>
            <a:r>
              <a:rPr lang="en-US" sz="2800" dirty="0" err="1" smtClean="0">
                <a:latin typeface="Comic Sans MS" pitchFamily="66" charset="0"/>
              </a:rPr>
              <a:t>Embdex</a:t>
            </a:r>
            <a:r>
              <a:rPr lang="en-US" sz="2800" dirty="0" smtClean="0">
                <a:latin typeface="Comic Sans MS" pitchFamily="66" charset="0"/>
              </a:rPr>
              <a:t>, </a:t>
            </a:r>
            <a:r>
              <a:rPr lang="en-US" sz="2800" dirty="0" err="1" smtClean="0">
                <a:latin typeface="Comic Sans MS" pitchFamily="66" charset="0"/>
              </a:rPr>
              <a:t>Celutab</a:t>
            </a:r>
            <a:r>
              <a:rPr lang="en-US" sz="2800" dirty="0" smtClean="0">
                <a:latin typeface="Comic Sans MS" pitchFamily="66" charset="0"/>
              </a:rPr>
              <a:t>), </a:t>
            </a:r>
          </a:p>
          <a:p>
            <a:r>
              <a:rPr lang="en-US" sz="2800" dirty="0" smtClean="0">
                <a:latin typeface="Comic Sans MS" pitchFamily="66" charset="0"/>
              </a:rPr>
              <a:t>Sugar ( </a:t>
            </a:r>
            <a:r>
              <a:rPr lang="en-US" sz="2800" dirty="0" err="1" smtClean="0">
                <a:latin typeface="Comic Sans MS" pitchFamily="66" charset="0"/>
              </a:rPr>
              <a:t>Sugartab</a:t>
            </a:r>
            <a:r>
              <a:rPr lang="en-US" sz="2800" dirty="0" smtClean="0">
                <a:latin typeface="Comic Sans MS" pitchFamily="66" charset="0"/>
              </a:rPr>
              <a:t>, </a:t>
            </a:r>
            <a:r>
              <a:rPr lang="en-US" sz="2800" dirty="0" err="1" smtClean="0">
                <a:latin typeface="Comic Sans MS" pitchFamily="66" charset="0"/>
              </a:rPr>
              <a:t>Nutab</a:t>
            </a:r>
            <a:r>
              <a:rPr lang="en-US" sz="2800" dirty="0" smtClean="0">
                <a:latin typeface="Comic Sans MS" pitchFamily="66" charset="0"/>
              </a:rPr>
              <a:t>), </a:t>
            </a:r>
          </a:p>
          <a:p>
            <a:r>
              <a:rPr lang="en-US" sz="2800" dirty="0" err="1" smtClean="0">
                <a:latin typeface="Comic Sans MS" pitchFamily="66" charset="0"/>
              </a:rPr>
              <a:t>Dicalcium</a:t>
            </a:r>
            <a:r>
              <a:rPr lang="en-US" sz="2800" dirty="0" smtClean="0">
                <a:latin typeface="Comic Sans MS" pitchFamily="66" charset="0"/>
              </a:rPr>
              <a:t> phosphate </a:t>
            </a:r>
            <a:r>
              <a:rPr lang="en-US" sz="2800" dirty="0" err="1" smtClean="0">
                <a:latin typeface="Comic Sans MS" pitchFamily="66" charset="0"/>
              </a:rPr>
              <a:t>dihydrate</a:t>
            </a:r>
            <a:r>
              <a:rPr lang="en-US" sz="2800" dirty="0" smtClean="0">
                <a:latin typeface="Comic Sans MS" pitchFamily="66" charset="0"/>
              </a:rPr>
              <a:t> (Di-Tab),</a:t>
            </a:r>
          </a:p>
          <a:p>
            <a:r>
              <a:rPr lang="en-US" sz="2800" dirty="0" err="1" smtClean="0">
                <a:latin typeface="Comic Sans MS" pitchFamily="66" charset="0"/>
              </a:rPr>
              <a:t>Mannitol</a:t>
            </a:r>
            <a:r>
              <a:rPr lang="en-US" sz="2800" dirty="0" smtClean="0">
                <a:latin typeface="Comic Sans MS" pitchFamily="66" charset="0"/>
              </a:rPr>
              <a:t> for chewable tablet.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r>
              <a:rPr lang="en-US" sz="2800" b="1" dirty="0" smtClean="0">
                <a:latin typeface="Comic Sans MS" pitchFamily="66" charset="0"/>
              </a:rPr>
              <a:t>Advantages: </a:t>
            </a:r>
            <a:endParaRPr lang="en-US" sz="2800" dirty="0" smtClean="0">
              <a:latin typeface="Comic Sans MS" pitchFamily="66" charset="0"/>
            </a:endParaRPr>
          </a:p>
          <a:p>
            <a:r>
              <a:rPr lang="en-US" sz="2800" dirty="0" smtClean="0">
                <a:latin typeface="Comic Sans MS" pitchFamily="66" charset="0"/>
              </a:rPr>
              <a:t>1. Low </a:t>
            </a:r>
            <a:r>
              <a:rPr lang="en-US" sz="2800" dirty="0" err="1" smtClean="0">
                <a:latin typeface="Comic Sans MS" pitchFamily="66" charset="0"/>
              </a:rPr>
              <a:t>labour</a:t>
            </a:r>
            <a:r>
              <a:rPr lang="en-US" sz="2800" dirty="0" smtClean="0">
                <a:latin typeface="Comic Sans MS" pitchFamily="66" charset="0"/>
              </a:rPr>
              <a:t> input</a:t>
            </a:r>
          </a:p>
          <a:p>
            <a:r>
              <a:rPr lang="en-US" sz="2800" dirty="0" smtClean="0">
                <a:latin typeface="Comic Sans MS" pitchFamily="66" charset="0"/>
              </a:rPr>
              <a:t>2. A dry process</a:t>
            </a:r>
          </a:p>
          <a:p>
            <a:r>
              <a:rPr lang="en-US" sz="2800" dirty="0" smtClean="0">
                <a:latin typeface="Comic Sans MS" pitchFamily="66" charset="0"/>
              </a:rPr>
              <a:t>3. Fewest processing steps</a:t>
            </a:r>
          </a:p>
          <a:p>
            <a:pPr>
              <a:buNone/>
            </a:pPr>
            <a:endParaRPr lang="en-US" sz="2800" dirty="0" smtClean="0">
              <a:latin typeface="Comic Sans MS" pitchFamily="66" charset="0"/>
            </a:endParaRPr>
          </a:p>
          <a:p>
            <a:pPr algn="just"/>
            <a:r>
              <a:rPr lang="en-US" sz="2800" b="1" dirty="0" smtClean="0">
                <a:latin typeface="Comic Sans MS" pitchFamily="66" charset="0"/>
              </a:rPr>
              <a:t>Disadvantages:</a:t>
            </a:r>
          </a:p>
          <a:p>
            <a:pPr algn="just"/>
            <a:endParaRPr lang="en-US" sz="2800" dirty="0" smtClean="0">
              <a:latin typeface="Comic Sans MS" pitchFamily="66" charset="0"/>
            </a:endParaRPr>
          </a:p>
          <a:p>
            <a:pPr algn="just"/>
            <a:r>
              <a:rPr lang="en-US" sz="2800" dirty="0" smtClean="0">
                <a:latin typeface="Comic Sans MS" pitchFamily="66" charset="0"/>
              </a:rPr>
              <a:t>1. Stratification may occur due to differences in particle size and bulk density which results poor content uniformity.</a:t>
            </a:r>
          </a:p>
          <a:p>
            <a:pPr algn="just"/>
            <a:endParaRPr lang="en-US" sz="2800" dirty="0">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pPr algn="just">
              <a:spcBef>
                <a:spcPts val="1200"/>
              </a:spcBef>
              <a:spcAft>
                <a:spcPts val="1200"/>
              </a:spcAft>
              <a:buNone/>
            </a:pPr>
            <a:r>
              <a:rPr lang="en-US" sz="2800" dirty="0" smtClean="0">
                <a:latin typeface="Comic Sans MS" pitchFamily="66" charset="0"/>
              </a:rPr>
              <a:t>2. A large dose drug may cause problem in direct compression. It requires diluents. The tablet becomes large in size which is difficult to swallow and also costly.</a:t>
            </a:r>
          </a:p>
          <a:p>
            <a:pPr algn="just">
              <a:spcBef>
                <a:spcPts val="1200"/>
              </a:spcBef>
              <a:spcAft>
                <a:spcPts val="1200"/>
              </a:spcAft>
              <a:buNone/>
            </a:pPr>
            <a:r>
              <a:rPr lang="en-US" sz="2800" dirty="0" smtClean="0">
                <a:latin typeface="Comic Sans MS" pitchFamily="66" charset="0"/>
              </a:rPr>
              <a:t>3. During handling of dry materials static charge may form which may present uniform distribution of drug.</a:t>
            </a:r>
          </a:p>
          <a:p>
            <a:pPr algn="just">
              <a:spcBef>
                <a:spcPts val="1200"/>
              </a:spcBef>
              <a:spcAft>
                <a:spcPts val="1200"/>
              </a:spcAft>
              <a:buNone/>
            </a:pPr>
            <a:r>
              <a:rPr lang="en-US" sz="2800" dirty="0" smtClean="0">
                <a:latin typeface="Comic Sans MS" pitchFamily="66" charset="0"/>
              </a:rPr>
              <a:t>4. Direct compression </a:t>
            </a:r>
            <a:r>
              <a:rPr lang="en-US" sz="2800" dirty="0" err="1" smtClean="0">
                <a:latin typeface="Comic Sans MS" pitchFamily="66" charset="0"/>
              </a:rPr>
              <a:t>diluent</a:t>
            </a:r>
            <a:r>
              <a:rPr lang="en-US" sz="2800" dirty="0" smtClean="0">
                <a:latin typeface="Comic Sans MS" pitchFamily="66" charset="0"/>
              </a:rPr>
              <a:t> may interact with the drug. For example, amine drug with Lactose produce discoloration of tablet.</a:t>
            </a:r>
          </a:p>
          <a:p>
            <a:pPr>
              <a:spcBef>
                <a:spcPts val="1200"/>
              </a:spcBef>
              <a:spcAft>
                <a:spcPts val="1200"/>
              </a:spcAft>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90600"/>
          <a:ext cx="8229600" cy="5398008"/>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lgn="ctr">
                        <a:lnSpc>
                          <a:spcPct val="115000"/>
                        </a:lnSpc>
                        <a:spcBef>
                          <a:spcPts val="0"/>
                        </a:spcBef>
                        <a:spcAft>
                          <a:spcPts val="0"/>
                        </a:spcAft>
                      </a:pPr>
                      <a:r>
                        <a:rPr lang="en-US" sz="2200" b="1">
                          <a:latin typeface="Comic Sans MS" pitchFamily="66" charset="0"/>
                          <a:ea typeface="Times New Roman"/>
                          <a:cs typeface="Times New Roman"/>
                        </a:rPr>
                        <a:t>Mixer</a:t>
                      </a:r>
                      <a:endParaRPr lang="en-US" sz="2200">
                        <a:latin typeface="Comic Sans MS" pitchFamily="66"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200" b="1">
                          <a:latin typeface="Comic Sans MS" pitchFamily="66" charset="0"/>
                          <a:ea typeface="Times New Roman"/>
                          <a:cs typeface="Times New Roman"/>
                        </a:rPr>
                        <a:t>Dryers</a:t>
                      </a:r>
                      <a:endParaRPr lang="en-US" sz="2200">
                        <a:latin typeface="Comic Sans MS" pitchFamily="66"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200" b="1">
                          <a:latin typeface="Comic Sans MS" pitchFamily="66" charset="0"/>
                          <a:ea typeface="Times New Roman"/>
                          <a:cs typeface="Times New Roman"/>
                        </a:rPr>
                        <a:t>Granulator</a:t>
                      </a:r>
                      <a:endParaRPr lang="en-US" sz="2200">
                        <a:latin typeface="Comic Sans MS" pitchFamily="66" charset="0"/>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1.Tumbling mixer (Twin-shell blender)</a:t>
                      </a:r>
                    </a:p>
                  </a:txBody>
                  <a:tcPr marL="68580" marR="68580" marT="0" marB="0"/>
                </a:tc>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1.Tray dryer</a:t>
                      </a:r>
                    </a:p>
                  </a:txBody>
                  <a:tcPr marL="68580" marR="68580" marT="0" marB="0"/>
                </a:tc>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1.Fluid bed spray granulator</a:t>
                      </a:r>
                    </a:p>
                  </a:txBody>
                  <a:tcPr marL="68580" marR="68580" marT="0" marB="0"/>
                </a:tc>
              </a:tr>
              <a:tr h="370840">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2. Double cone mixer</a:t>
                      </a:r>
                    </a:p>
                  </a:txBody>
                  <a:tcPr marL="68580" marR="68580" marT="0" marB="0"/>
                </a:tc>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2. Spray dryer</a:t>
                      </a:r>
                    </a:p>
                  </a:txBody>
                  <a:tcPr marL="68580" marR="68580" marT="0" marB="0"/>
                </a:tc>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2. Double cone mixer dryer processor</a:t>
                      </a:r>
                    </a:p>
                  </a:txBody>
                  <a:tcPr marL="68580" marR="68580" marT="0" marB="0"/>
                </a:tc>
              </a:tr>
              <a:tr h="370840">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3. Planatory mixer</a:t>
                      </a:r>
                    </a:p>
                  </a:txBody>
                  <a:tcPr marL="68580" marR="68580" marT="0" marB="0"/>
                </a:tc>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3. Fluidized bed dryer</a:t>
                      </a:r>
                    </a:p>
                  </a:txBody>
                  <a:tcPr marL="68580" marR="68580" marT="0" marB="0"/>
                </a:tc>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3. Nauta processor</a:t>
                      </a:r>
                    </a:p>
                  </a:txBody>
                  <a:tcPr marL="68580" marR="68580" marT="0" marB="0"/>
                </a:tc>
              </a:tr>
              <a:tr h="742631">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4. Sigma blade mixer</a:t>
                      </a:r>
                    </a:p>
                  </a:txBody>
                  <a:tcPr marL="68580" marR="68580" marT="0" marB="0"/>
                </a:tc>
                <a:tc>
                  <a:txBody>
                    <a:bodyPr/>
                    <a:lstStyle/>
                    <a:p>
                      <a:pPr marL="0" marR="0" algn="just">
                        <a:lnSpc>
                          <a:spcPct val="115000"/>
                        </a:lnSpc>
                        <a:spcBef>
                          <a:spcPts val="0"/>
                        </a:spcBef>
                        <a:spcAft>
                          <a:spcPts val="0"/>
                        </a:spcAft>
                      </a:pPr>
                      <a:endParaRPr lang="en-US" sz="2200">
                        <a:latin typeface="Comic Sans MS" pitchFamily="66" charset="0"/>
                        <a:ea typeface="Times New Roman"/>
                        <a:cs typeface="Times New Roman"/>
                      </a:endParaRPr>
                    </a:p>
                  </a:txBody>
                  <a:tcPr marL="68580" marR="68580" marT="0" marB="0"/>
                </a:tc>
                <a:tc>
                  <a:txBody>
                    <a:bodyPr/>
                    <a:lstStyle/>
                    <a:p>
                      <a:pPr marL="0" marR="0" algn="just">
                        <a:lnSpc>
                          <a:spcPct val="115000"/>
                        </a:lnSpc>
                        <a:spcBef>
                          <a:spcPts val="0"/>
                        </a:spcBef>
                        <a:spcAft>
                          <a:spcPts val="0"/>
                        </a:spcAft>
                      </a:pPr>
                      <a:endParaRPr lang="en-US" sz="2200">
                        <a:latin typeface="Comic Sans MS" pitchFamily="66" charset="0"/>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5. Ribbon mixer</a:t>
                      </a:r>
                    </a:p>
                  </a:txBody>
                  <a:tcPr marL="68580" marR="68580" marT="0" marB="0"/>
                </a:tc>
                <a:tc>
                  <a:txBody>
                    <a:bodyPr/>
                    <a:lstStyle/>
                    <a:p>
                      <a:pPr marL="0" marR="0" algn="just">
                        <a:lnSpc>
                          <a:spcPct val="115000"/>
                        </a:lnSpc>
                        <a:spcBef>
                          <a:spcPts val="0"/>
                        </a:spcBef>
                        <a:spcAft>
                          <a:spcPts val="0"/>
                        </a:spcAft>
                      </a:pPr>
                      <a:endParaRPr lang="en-US" sz="2200">
                        <a:latin typeface="Comic Sans MS" pitchFamily="66" charset="0"/>
                        <a:ea typeface="Times New Roman"/>
                        <a:cs typeface="Times New Roman"/>
                      </a:endParaRPr>
                    </a:p>
                  </a:txBody>
                  <a:tcPr marL="68580" marR="68580" marT="0" marB="0"/>
                </a:tc>
                <a:tc>
                  <a:txBody>
                    <a:bodyPr/>
                    <a:lstStyle/>
                    <a:p>
                      <a:pPr marL="0" marR="0" algn="just">
                        <a:lnSpc>
                          <a:spcPct val="115000"/>
                        </a:lnSpc>
                        <a:spcBef>
                          <a:spcPts val="0"/>
                        </a:spcBef>
                        <a:spcAft>
                          <a:spcPts val="0"/>
                        </a:spcAft>
                      </a:pPr>
                      <a:endParaRPr lang="en-US" sz="2200">
                        <a:latin typeface="Comic Sans MS" pitchFamily="66" charset="0"/>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200">
                          <a:latin typeface="Comic Sans MS" pitchFamily="66" charset="0"/>
                          <a:ea typeface="Times New Roman"/>
                          <a:cs typeface="Times New Roman"/>
                        </a:rPr>
                        <a:t>6. High speed chopper blade mixer</a:t>
                      </a:r>
                    </a:p>
                  </a:txBody>
                  <a:tcPr marL="68580" marR="68580" marT="0" marB="0"/>
                </a:tc>
                <a:tc>
                  <a:txBody>
                    <a:bodyPr/>
                    <a:lstStyle/>
                    <a:p>
                      <a:pPr marL="0" marR="0" algn="just">
                        <a:lnSpc>
                          <a:spcPct val="115000"/>
                        </a:lnSpc>
                        <a:spcBef>
                          <a:spcPts val="0"/>
                        </a:spcBef>
                        <a:spcAft>
                          <a:spcPts val="0"/>
                        </a:spcAft>
                      </a:pPr>
                      <a:endParaRPr lang="en-US" sz="2200">
                        <a:latin typeface="Comic Sans MS" pitchFamily="66" charset="0"/>
                        <a:ea typeface="Times New Roman"/>
                        <a:cs typeface="Times New Roman"/>
                      </a:endParaRPr>
                    </a:p>
                  </a:txBody>
                  <a:tcPr marL="68580" marR="68580" marT="0" marB="0"/>
                </a:tc>
                <a:tc>
                  <a:txBody>
                    <a:bodyPr/>
                    <a:lstStyle/>
                    <a:p>
                      <a:pPr marL="0" marR="0" algn="just">
                        <a:lnSpc>
                          <a:spcPct val="115000"/>
                        </a:lnSpc>
                        <a:spcBef>
                          <a:spcPts val="0"/>
                        </a:spcBef>
                        <a:spcAft>
                          <a:spcPts val="0"/>
                        </a:spcAft>
                      </a:pPr>
                      <a:endParaRPr lang="en-US" sz="2200" dirty="0">
                        <a:latin typeface="Comic Sans MS" pitchFamily="66" charset="0"/>
                        <a:ea typeface="Times New Roman"/>
                        <a:cs typeface="Times New Roman"/>
                      </a:endParaRPr>
                    </a:p>
                  </a:txBody>
                  <a:tcPr marL="68580" marR="68580" marT="0" marB="0"/>
                </a:tc>
              </a:tr>
            </a:tbl>
          </a:graphicData>
        </a:graphic>
      </p:graphicFrame>
      <p:sp>
        <p:nvSpPr>
          <p:cNvPr id="3" name="Title 2"/>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Types of Granulators</a:t>
            </a:r>
            <a:br>
              <a:rPr lang="en-US" dirty="0" smtClean="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lnSpcReduction="10000"/>
          </a:bodyPr>
          <a:lstStyle/>
          <a:p>
            <a:pPr algn="just"/>
            <a:r>
              <a:rPr lang="en-US" sz="2800" b="1" dirty="0" smtClean="0">
                <a:latin typeface="Comic Sans MS" pitchFamily="66" charset="0"/>
              </a:rPr>
              <a:t>Twin shell blender:</a:t>
            </a:r>
            <a:r>
              <a:rPr lang="en-US" sz="2800" dirty="0" smtClean="0">
                <a:latin typeface="Comic Sans MS" pitchFamily="66" charset="0"/>
              </a:rPr>
              <a:t> The materials are placed in the V-shaped chamber and rotate on its horizontal axis. Due to tumbling action materials are mixed uniformly.</a:t>
            </a:r>
          </a:p>
          <a:p>
            <a:pPr algn="just"/>
            <a:endParaRPr lang="en-US" sz="2800" dirty="0" smtClean="0">
              <a:latin typeface="Comic Sans MS" pitchFamily="66" charset="0"/>
            </a:endParaRPr>
          </a:p>
          <a:p>
            <a:pPr algn="just"/>
            <a:endParaRPr lang="en-US" sz="2800" dirty="0" smtClean="0">
              <a:latin typeface="Comic Sans MS" pitchFamily="66" charset="0"/>
            </a:endParaRPr>
          </a:p>
          <a:p>
            <a:pPr algn="just"/>
            <a:endParaRPr lang="en-US" sz="2800" dirty="0" smtClean="0">
              <a:latin typeface="Comic Sans MS" pitchFamily="66" charset="0"/>
            </a:endParaRPr>
          </a:p>
          <a:p>
            <a:pPr algn="just"/>
            <a:endParaRPr lang="en-US" sz="2800" dirty="0" smtClean="0">
              <a:latin typeface="Comic Sans MS" pitchFamily="66" charset="0"/>
            </a:endParaRPr>
          </a:p>
          <a:p>
            <a:pPr algn="just"/>
            <a:endParaRPr lang="en-US" sz="2800" dirty="0" smtClean="0">
              <a:latin typeface="Comic Sans MS" pitchFamily="66" charset="0"/>
            </a:endParaRPr>
          </a:p>
          <a:p>
            <a:pPr algn="just"/>
            <a:endParaRPr lang="en-US" sz="2800" dirty="0" smtClean="0">
              <a:latin typeface="Comic Sans MS" pitchFamily="66" charset="0"/>
            </a:endParaRPr>
          </a:p>
          <a:p>
            <a:pPr algn="just"/>
            <a:r>
              <a:rPr lang="en-US" sz="2800" dirty="0" smtClean="0">
                <a:latin typeface="Comic Sans MS" pitchFamily="66" charset="0"/>
              </a:rPr>
              <a:t>Fig. Twin shell blender</a:t>
            </a:r>
          </a:p>
          <a:p>
            <a:endParaRPr lang="en-US" dirty="0"/>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MIXER</a:t>
            </a:r>
            <a:br>
              <a:rPr lang="en-US" dirty="0" smtClean="0"/>
            </a:br>
            <a:endParaRPr lang="en-US" dirty="0"/>
          </a:p>
        </p:txBody>
      </p:sp>
      <p:pic>
        <p:nvPicPr>
          <p:cNvPr id="4" name="Picture 3"/>
          <p:cNvPicPr/>
          <p:nvPr/>
        </p:nvPicPr>
        <p:blipFill>
          <a:blip r:embed="rId2"/>
          <a:srcRect/>
          <a:stretch>
            <a:fillRect/>
          </a:stretch>
        </p:blipFill>
        <p:spPr bwMode="auto">
          <a:xfrm>
            <a:off x="2971800" y="2812211"/>
            <a:ext cx="2590799" cy="214078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pPr algn="just"/>
            <a:r>
              <a:rPr lang="en-US" sz="2800" b="1" dirty="0" smtClean="0">
                <a:latin typeface="Comic Sans MS" pitchFamily="66" charset="0"/>
              </a:rPr>
              <a:t>Double cone blender:</a:t>
            </a:r>
            <a:r>
              <a:rPr lang="en-US" sz="2800" dirty="0" smtClean="0">
                <a:latin typeface="Comic Sans MS" pitchFamily="66" charset="0"/>
              </a:rPr>
              <a:t> The materials to be mixed are placed inside the conical chamber and rotate along its horizontal axis.</a:t>
            </a: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r>
              <a:rPr lang="en-US" sz="2800" dirty="0" smtClean="0">
                <a:latin typeface="Comic Sans MS" pitchFamily="66" charset="0"/>
              </a:rPr>
              <a:t>  </a:t>
            </a: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r>
              <a:rPr lang="en-US" sz="2800" dirty="0" smtClean="0">
                <a:latin typeface="Comic Sans MS" pitchFamily="66" charset="0"/>
              </a:rPr>
              <a:t>                 Fig. Double cone blender</a:t>
            </a:r>
          </a:p>
          <a:p>
            <a:endParaRPr lang="en-US" dirty="0"/>
          </a:p>
        </p:txBody>
      </p:sp>
      <p:pic>
        <p:nvPicPr>
          <p:cNvPr id="4" name="Picture 3"/>
          <p:cNvPicPr/>
          <p:nvPr/>
        </p:nvPicPr>
        <p:blipFill>
          <a:blip r:embed="rId2"/>
          <a:srcRect/>
          <a:stretch>
            <a:fillRect/>
          </a:stretch>
        </p:blipFill>
        <p:spPr bwMode="auto">
          <a:xfrm>
            <a:off x="2971800" y="2362200"/>
            <a:ext cx="3048000" cy="2362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latin typeface="Comic Sans MS" pitchFamily="66" charset="0"/>
              </a:rPr>
              <a:t>spherical shape,</a:t>
            </a:r>
          </a:p>
          <a:p>
            <a:r>
              <a:rPr lang="en-US" sz="3200" b="1" dirty="0" smtClean="0">
                <a:latin typeface="Comic Sans MS" pitchFamily="66" charset="0"/>
              </a:rPr>
              <a:t>smaller particle size distribution with sufficient fines to fill</a:t>
            </a:r>
          </a:p>
          <a:p>
            <a:r>
              <a:rPr lang="en-US" sz="3200" b="1" dirty="0" smtClean="0">
                <a:latin typeface="Comic Sans MS" pitchFamily="66" charset="0"/>
              </a:rPr>
              <a:t>void spaces between granules,</a:t>
            </a:r>
          </a:p>
          <a:p>
            <a:r>
              <a:rPr lang="en-US" sz="3200" b="1" dirty="0" smtClean="0">
                <a:latin typeface="Comic Sans MS" pitchFamily="66" charset="0"/>
              </a:rPr>
              <a:t>adequate moisture (between 1-2%),</a:t>
            </a:r>
          </a:p>
          <a:p>
            <a:r>
              <a:rPr lang="en-US" sz="3200" b="1" dirty="0" smtClean="0">
                <a:latin typeface="Comic Sans MS" pitchFamily="66" charset="0"/>
              </a:rPr>
              <a:t>good flow,</a:t>
            </a:r>
          </a:p>
          <a:p>
            <a:r>
              <a:rPr lang="en-US" sz="3200" b="1" dirty="0" smtClean="0">
                <a:latin typeface="Comic Sans MS" pitchFamily="66" charset="0"/>
              </a:rPr>
              <a:t>good compressibility and</a:t>
            </a:r>
          </a:p>
          <a:p>
            <a:r>
              <a:rPr lang="en-US" sz="3200" b="1" dirty="0" smtClean="0">
                <a:latin typeface="Comic Sans MS" pitchFamily="66" charset="0"/>
              </a:rPr>
              <a:t>sufficient hardness.</a:t>
            </a:r>
            <a:endParaRPr lang="en-US" sz="3200" b="1" dirty="0">
              <a:latin typeface="Comic Sans MS" pitchFamily="66" charset="0"/>
            </a:endParaRPr>
          </a:p>
        </p:txBody>
      </p:sp>
      <p:sp>
        <p:nvSpPr>
          <p:cNvPr id="3" name="Title 2"/>
          <p:cNvSpPr>
            <a:spLocks noGrp="1"/>
          </p:cNvSpPr>
          <p:nvPr>
            <p:ph type="title"/>
          </p:nvPr>
        </p:nvSpPr>
        <p:spPr/>
        <p:txBody>
          <a:bodyPr/>
          <a:lstStyle/>
          <a:p>
            <a:r>
              <a:rPr lang="en-US" dirty="0" smtClean="0"/>
              <a:t>Ideal characteristics of granules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943600"/>
          </a:xfrm>
        </p:spPr>
        <p:txBody>
          <a:bodyPr>
            <a:normAutofit fontScale="92500" lnSpcReduction="10000"/>
          </a:bodyPr>
          <a:lstStyle/>
          <a:p>
            <a:r>
              <a:rPr lang="en-US" sz="3000" b="1" dirty="0" smtClean="0">
                <a:latin typeface="Comic Sans MS" pitchFamily="66" charset="0"/>
              </a:rPr>
              <a:t>Sigma blade mixer:</a:t>
            </a:r>
            <a:r>
              <a:rPr lang="en-US" sz="3000" dirty="0" smtClean="0">
                <a:latin typeface="Comic Sans MS" pitchFamily="66" charset="0"/>
              </a:rPr>
              <a:t> Sigma type blades are rotates in same direction along horizontal axis. Suitable for powder, semisolid material.</a:t>
            </a:r>
          </a:p>
          <a:p>
            <a:endParaRPr lang="en-US" sz="3000" dirty="0" smtClean="0">
              <a:latin typeface="Comic Sans MS" pitchFamily="66" charset="0"/>
            </a:endParaRPr>
          </a:p>
          <a:p>
            <a:endParaRPr lang="en-US" sz="3000" dirty="0" smtClean="0">
              <a:latin typeface="Comic Sans MS" pitchFamily="66" charset="0"/>
            </a:endParaRPr>
          </a:p>
          <a:p>
            <a:endParaRPr lang="en-US" sz="3000" dirty="0" smtClean="0">
              <a:latin typeface="Comic Sans MS" pitchFamily="66" charset="0"/>
            </a:endParaRPr>
          </a:p>
          <a:p>
            <a:endParaRPr lang="en-US" sz="3000" dirty="0" smtClean="0">
              <a:latin typeface="Comic Sans MS" pitchFamily="66" charset="0"/>
            </a:endParaRPr>
          </a:p>
          <a:p>
            <a:endParaRPr lang="en-US" sz="3000" dirty="0" smtClean="0">
              <a:latin typeface="Comic Sans MS" pitchFamily="66" charset="0"/>
            </a:endParaRPr>
          </a:p>
          <a:p>
            <a:endParaRPr lang="en-US" sz="3000" dirty="0" smtClean="0">
              <a:latin typeface="Comic Sans MS" pitchFamily="66" charset="0"/>
            </a:endParaRPr>
          </a:p>
          <a:p>
            <a:pPr>
              <a:buNone/>
            </a:pPr>
            <a:endParaRPr lang="en-US" sz="3000" dirty="0" smtClean="0">
              <a:latin typeface="Comic Sans MS" pitchFamily="66" charset="0"/>
            </a:endParaRPr>
          </a:p>
          <a:p>
            <a:pPr>
              <a:buNone/>
            </a:pPr>
            <a:endParaRPr lang="en-US" sz="3000" dirty="0" smtClean="0">
              <a:latin typeface="Comic Sans MS" pitchFamily="66" charset="0"/>
            </a:endParaRPr>
          </a:p>
          <a:p>
            <a:pPr>
              <a:buNone/>
            </a:pPr>
            <a:endParaRPr lang="en-US" sz="3000" dirty="0" smtClean="0">
              <a:latin typeface="Comic Sans MS" pitchFamily="66" charset="0"/>
            </a:endParaRPr>
          </a:p>
          <a:p>
            <a:pPr>
              <a:buNone/>
            </a:pPr>
            <a:r>
              <a:rPr lang="en-US" sz="3000" dirty="0" smtClean="0">
                <a:latin typeface="Comic Sans MS" pitchFamily="66" charset="0"/>
              </a:rPr>
              <a:t>				Fig. </a:t>
            </a:r>
            <a:r>
              <a:rPr lang="en-US" sz="3000" dirty="0" err="1" smtClean="0">
                <a:latin typeface="Comic Sans MS" pitchFamily="66" charset="0"/>
              </a:rPr>
              <a:t>Sigma“Z”blade</a:t>
            </a:r>
            <a:r>
              <a:rPr lang="en-US" sz="3000" dirty="0" smtClean="0">
                <a:latin typeface="Comic Sans MS" pitchFamily="66" charset="0"/>
              </a:rPr>
              <a:t> mixer</a:t>
            </a:r>
          </a:p>
          <a:p>
            <a:endParaRPr lang="en-US" dirty="0"/>
          </a:p>
        </p:txBody>
      </p:sp>
      <p:pic>
        <p:nvPicPr>
          <p:cNvPr id="4" name="Picture 3"/>
          <p:cNvPicPr/>
          <p:nvPr/>
        </p:nvPicPr>
        <p:blipFill>
          <a:blip r:embed="rId2"/>
          <a:srcRect/>
          <a:stretch>
            <a:fillRect/>
          </a:stretch>
        </p:blipFill>
        <p:spPr bwMode="auto">
          <a:xfrm>
            <a:off x="2667000" y="1905000"/>
            <a:ext cx="3886200" cy="276332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lnSpcReduction="10000"/>
          </a:bodyPr>
          <a:lstStyle/>
          <a:p>
            <a:pPr algn="just"/>
            <a:r>
              <a:rPr lang="en-US" sz="2800" b="1" dirty="0" smtClean="0">
                <a:latin typeface="Comic Sans MS" pitchFamily="66" charset="0"/>
              </a:rPr>
              <a:t>Ribbon mixer:</a:t>
            </a:r>
            <a:r>
              <a:rPr lang="en-US" sz="2800" dirty="0" smtClean="0">
                <a:latin typeface="Comic Sans MS" pitchFamily="66" charset="0"/>
              </a:rPr>
              <a:t> Two spiral ribbons are fixed on a horizontal shaft, which rotates the ribbon. The bending of the ribbon is such that two ribbons move materials in two opposite direction and promote uniform mixing.</a:t>
            </a:r>
          </a:p>
          <a:p>
            <a:pPr algn="just"/>
            <a:endParaRPr lang="en-US" sz="2800" dirty="0" smtClean="0">
              <a:latin typeface="Comic Sans MS" pitchFamily="66" charset="0"/>
            </a:endParaRPr>
          </a:p>
          <a:p>
            <a:pPr algn="just"/>
            <a:endParaRPr lang="en-US" sz="2800" dirty="0" smtClean="0">
              <a:latin typeface="Comic Sans MS" pitchFamily="66" charset="0"/>
            </a:endParaRPr>
          </a:p>
          <a:p>
            <a:pPr algn="just"/>
            <a:endParaRPr lang="en-US" sz="2800" dirty="0" smtClean="0">
              <a:latin typeface="Comic Sans MS" pitchFamily="66" charset="0"/>
            </a:endParaRPr>
          </a:p>
          <a:p>
            <a:pPr algn="just"/>
            <a:endParaRPr lang="en-US" sz="2800" dirty="0" smtClean="0">
              <a:latin typeface="Comic Sans MS" pitchFamily="66" charset="0"/>
            </a:endParaRPr>
          </a:p>
          <a:p>
            <a:pPr algn="just">
              <a:buNone/>
            </a:pPr>
            <a:r>
              <a:rPr lang="en-US" sz="2800" dirty="0" smtClean="0">
                <a:latin typeface="Comic Sans MS" pitchFamily="66" charset="0"/>
              </a:rPr>
              <a:t>			</a:t>
            </a:r>
          </a:p>
          <a:p>
            <a:pPr algn="just">
              <a:buNone/>
            </a:pPr>
            <a:r>
              <a:rPr lang="en-US" sz="2800" dirty="0" smtClean="0">
                <a:latin typeface="Comic Sans MS" pitchFamily="66" charset="0"/>
              </a:rPr>
              <a:t>				</a:t>
            </a:r>
          </a:p>
          <a:p>
            <a:pPr algn="just">
              <a:buNone/>
            </a:pPr>
            <a:r>
              <a:rPr lang="en-US" sz="2800" dirty="0" smtClean="0">
                <a:latin typeface="Comic Sans MS" pitchFamily="66" charset="0"/>
              </a:rPr>
              <a:t>                        Fig. Ribbon mixer</a:t>
            </a:r>
          </a:p>
          <a:p>
            <a:endParaRPr lang="en-US" dirty="0"/>
          </a:p>
        </p:txBody>
      </p:sp>
      <p:pic>
        <p:nvPicPr>
          <p:cNvPr id="4" name="Picture 3"/>
          <p:cNvPicPr/>
          <p:nvPr/>
        </p:nvPicPr>
        <p:blipFill>
          <a:blip r:embed="rId2"/>
          <a:srcRect/>
          <a:stretch>
            <a:fillRect/>
          </a:stretch>
        </p:blipFill>
        <p:spPr bwMode="auto">
          <a:xfrm>
            <a:off x="2209800" y="2687128"/>
            <a:ext cx="4572000" cy="249447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lnSpcReduction="10000"/>
          </a:bodyPr>
          <a:lstStyle/>
          <a:p>
            <a:pPr algn="just"/>
            <a:r>
              <a:rPr lang="en-US" sz="2800" b="1" dirty="0" smtClean="0">
                <a:latin typeface="Comic Sans MS" pitchFamily="66" charset="0"/>
              </a:rPr>
              <a:t>Planetary mixer:</a:t>
            </a:r>
            <a:r>
              <a:rPr lang="en-US" sz="2800" dirty="0" smtClean="0">
                <a:latin typeface="Comic Sans MS" pitchFamily="66" charset="0"/>
              </a:rPr>
              <a:t> A set of mixing blade rotates as planet around the mixing bowels.</a:t>
            </a: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r>
              <a:rPr lang="en-US" sz="2800" dirty="0" smtClean="0">
                <a:latin typeface="Comic Sans MS" pitchFamily="66" charset="0"/>
              </a:rPr>
              <a:t>                  Fig. Planetary mixer</a:t>
            </a:r>
          </a:p>
          <a:p>
            <a:endParaRPr lang="en-US" dirty="0"/>
          </a:p>
        </p:txBody>
      </p:sp>
      <p:pic>
        <p:nvPicPr>
          <p:cNvPr id="4" name="Picture 3"/>
          <p:cNvPicPr/>
          <p:nvPr/>
        </p:nvPicPr>
        <p:blipFill>
          <a:blip r:embed="rId2"/>
          <a:srcRect/>
          <a:stretch>
            <a:fillRect/>
          </a:stretch>
        </p:blipFill>
        <p:spPr bwMode="auto">
          <a:xfrm>
            <a:off x="2819400" y="1752600"/>
            <a:ext cx="3352799" cy="312419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248400"/>
          </a:xfrm>
        </p:spPr>
        <p:txBody>
          <a:bodyPr>
            <a:normAutofit/>
          </a:bodyPr>
          <a:lstStyle/>
          <a:p>
            <a:pPr algn="just"/>
            <a:r>
              <a:rPr lang="en-US" sz="2800" b="1" dirty="0" smtClean="0">
                <a:latin typeface="Comic Sans MS" pitchFamily="66" charset="0"/>
              </a:rPr>
              <a:t>High-speed chopper blade mixer:</a:t>
            </a:r>
            <a:r>
              <a:rPr lang="en-US" sz="2800" dirty="0" smtClean="0">
                <a:latin typeface="Comic Sans MS" pitchFamily="66" charset="0"/>
              </a:rPr>
              <a:t> The mixer consists of a bowl mounted in vertical position. A high-speed mixer blade revolves around the bottom of the bowl. The mixer also contains a high-speed chopper blade which functions as lump or agglomerate breaker.</a:t>
            </a: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r>
              <a:rPr lang="en-US" sz="2800" dirty="0" smtClean="0">
                <a:latin typeface="Comic Sans MS" pitchFamily="66" charset="0"/>
              </a:rPr>
              <a:t>         Fig. High-speed chopper blade mixer.</a:t>
            </a:r>
          </a:p>
          <a:p>
            <a:pPr algn="just"/>
            <a:endParaRPr lang="en-US" sz="2800" dirty="0">
              <a:latin typeface="Comic Sans MS"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rcRect/>
          <a:stretch>
            <a:fillRect/>
          </a:stretch>
        </p:blipFill>
        <p:spPr bwMode="auto">
          <a:xfrm>
            <a:off x="2209800" y="533400"/>
            <a:ext cx="5184000" cy="3216000"/>
          </a:xfrm>
          <a:prstGeom prst="rect">
            <a:avLst/>
          </a:prstGeom>
          <a:noFill/>
          <a:ln w="9525">
            <a:noFill/>
            <a:miter lim="800000"/>
            <a:headEnd/>
            <a:tailEnd/>
          </a:ln>
        </p:spPr>
      </p:pic>
      <p:sp>
        <p:nvSpPr>
          <p:cNvPr id="7" name="Title 2"/>
          <p:cNvSpPr txBox="1">
            <a:spLocks/>
          </p:cNvSpPr>
          <p:nvPr/>
        </p:nvSpPr>
        <p:spPr>
          <a:xfrm>
            <a:off x="609600" y="3886200"/>
            <a:ext cx="8229600" cy="1570038"/>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Fig.High</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-speed chopper blade mixer.</a:t>
            </a:r>
            <a:b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(1) Mixer bowel (2) High-speed mixer blade (3) High-speed chopper blade (4) Pneumatic discharge port. (5) Mixed lid. (6) Exhaust air sleeve. (7) Mixer control panel.</a:t>
            </a:r>
            <a:b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pPr algn="just">
              <a:buNone/>
            </a:pPr>
            <a:r>
              <a:rPr lang="en-US" sz="2800" b="1" dirty="0" smtClean="0">
                <a:latin typeface="Comic Sans MS" pitchFamily="66" charset="0"/>
              </a:rPr>
              <a:t>Tray dryer</a:t>
            </a:r>
            <a:r>
              <a:rPr lang="en-US" sz="2800" dirty="0" smtClean="0">
                <a:latin typeface="Comic Sans MS" pitchFamily="66" charset="0"/>
              </a:rPr>
              <a:t>: Also called shelf, cabinet or compartment dryer.</a:t>
            </a:r>
          </a:p>
          <a:p>
            <a:r>
              <a:rPr lang="en-US" sz="2800" dirty="0" smtClean="0">
                <a:latin typeface="Comic Sans MS" pitchFamily="66" charset="0"/>
              </a:rPr>
              <a:t>Area of each tray: 4 to 8 </a:t>
            </a:r>
            <a:r>
              <a:rPr lang="en-US" sz="2800" dirty="0" err="1" smtClean="0">
                <a:latin typeface="Comic Sans MS" pitchFamily="66" charset="0"/>
              </a:rPr>
              <a:t>sq.ft</a:t>
            </a:r>
            <a:r>
              <a:rPr lang="en-US" sz="2800" dirty="0" smtClean="0">
                <a:latin typeface="Comic Sans MS" pitchFamily="66" charset="0"/>
              </a:rPr>
              <a:t>.</a:t>
            </a:r>
          </a:p>
          <a:p>
            <a:r>
              <a:rPr lang="en-US" sz="2800" dirty="0" smtClean="0">
                <a:latin typeface="Comic Sans MS" pitchFamily="66" charset="0"/>
              </a:rPr>
              <a:t>Load thickness: 0.5 –4 inches.</a:t>
            </a:r>
          </a:p>
          <a:p>
            <a:r>
              <a:rPr lang="en-US" sz="2800" dirty="0" smtClean="0">
                <a:latin typeface="Comic Sans MS" pitchFamily="66" charset="0"/>
              </a:rPr>
              <a:t>Capacity: 500-2000lb/batch</a:t>
            </a:r>
          </a:p>
          <a:p>
            <a:endParaRPr lang="en-US" dirty="0"/>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dirty="0" smtClean="0"/>
              <a:t>DRYER</a:t>
            </a:r>
            <a:br>
              <a:rPr lang="en-US" dirty="0" smtClean="0"/>
            </a:br>
            <a:endParaRPr lang="en-US" dirty="0"/>
          </a:p>
        </p:txBody>
      </p:sp>
      <p:pic>
        <p:nvPicPr>
          <p:cNvPr id="4" name="Picture 3"/>
          <p:cNvPicPr/>
          <p:nvPr/>
        </p:nvPicPr>
        <p:blipFill>
          <a:blip r:embed="rId2"/>
          <a:srcRect/>
          <a:stretch>
            <a:fillRect/>
          </a:stretch>
        </p:blipFill>
        <p:spPr bwMode="auto">
          <a:xfrm>
            <a:off x="2133600" y="3352800"/>
            <a:ext cx="4998648" cy="2743200"/>
          </a:xfrm>
          <a:prstGeom prst="rect">
            <a:avLst/>
          </a:prstGeom>
          <a:noFill/>
          <a:ln w="9525">
            <a:noFill/>
            <a:miter lim="800000"/>
            <a:headEnd/>
            <a:tailEnd/>
          </a:ln>
        </p:spPr>
      </p:pic>
      <p:sp>
        <p:nvSpPr>
          <p:cNvPr id="6" name="Rectangle 1"/>
          <p:cNvSpPr>
            <a:spLocks noChangeArrowheads="1"/>
          </p:cNvSpPr>
          <p:nvPr/>
        </p:nvSpPr>
        <p:spPr bwMode="auto">
          <a:xfrm>
            <a:off x="4114800" y="6019800"/>
            <a:ext cx="198253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Fig. 8 Tray dryer</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096000"/>
          </a:xfrm>
        </p:spPr>
        <p:txBody>
          <a:bodyPr>
            <a:normAutofit lnSpcReduction="10000"/>
          </a:bodyPr>
          <a:lstStyle/>
          <a:p>
            <a:pPr algn="just"/>
            <a:r>
              <a:rPr lang="en-US" sz="2800" b="1" dirty="0" smtClean="0">
                <a:latin typeface="Comic Sans MS" pitchFamily="66" charset="0"/>
              </a:rPr>
              <a:t>Spray dryer:</a:t>
            </a:r>
            <a:r>
              <a:rPr lang="en-US" sz="2800" dirty="0" smtClean="0">
                <a:latin typeface="Comic Sans MS" pitchFamily="66" charset="0"/>
              </a:rPr>
              <a:t> Can handle only liquid as solution, Slurries, dispersed as fine droplets into a moving stream of hot gas. The solvent evaporates and dried product collected by gas current-gravity flow collection system.</a:t>
            </a: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endParaRPr lang="en-US" sz="2800" dirty="0" smtClean="0">
              <a:latin typeface="Comic Sans MS" pitchFamily="66" charset="0"/>
            </a:endParaRPr>
          </a:p>
          <a:p>
            <a:pPr algn="just">
              <a:buNone/>
            </a:pPr>
            <a:r>
              <a:rPr lang="en-US" sz="2800" dirty="0" smtClean="0">
                <a:latin typeface="Comic Sans MS" pitchFamily="66" charset="0"/>
              </a:rPr>
              <a:t>				</a:t>
            </a:r>
          </a:p>
          <a:p>
            <a:pPr algn="just">
              <a:buNone/>
            </a:pPr>
            <a:endParaRPr lang="en-US" sz="2800" dirty="0" smtClean="0">
              <a:latin typeface="Comic Sans MS" pitchFamily="66" charset="0"/>
            </a:endParaRPr>
          </a:p>
          <a:p>
            <a:pPr algn="just">
              <a:buNone/>
            </a:pPr>
            <a:r>
              <a:rPr lang="en-US" sz="2800" dirty="0" smtClean="0">
                <a:latin typeface="Comic Sans MS" pitchFamily="66" charset="0"/>
              </a:rPr>
              <a:t>				Fig. Spray dryer</a:t>
            </a:r>
          </a:p>
          <a:p>
            <a:endParaRPr lang="en-US" dirty="0"/>
          </a:p>
        </p:txBody>
      </p:sp>
      <p:pic>
        <p:nvPicPr>
          <p:cNvPr id="4" name="Picture 3"/>
          <p:cNvPicPr/>
          <p:nvPr/>
        </p:nvPicPr>
        <p:blipFill>
          <a:blip r:embed="rId2"/>
          <a:srcRect/>
          <a:stretch>
            <a:fillRect/>
          </a:stretch>
        </p:blipFill>
        <p:spPr bwMode="auto">
          <a:xfrm>
            <a:off x="1828800" y="2362200"/>
            <a:ext cx="5334000" cy="2971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248400"/>
          </a:xfrm>
        </p:spPr>
        <p:txBody>
          <a:bodyPr>
            <a:normAutofit/>
          </a:bodyPr>
          <a:lstStyle/>
          <a:p>
            <a:pPr algn="just"/>
            <a:r>
              <a:rPr lang="en-US" sz="2800" b="1" dirty="0" smtClean="0">
                <a:latin typeface="Comic Sans MS" pitchFamily="66" charset="0"/>
              </a:rPr>
              <a:t>Fluidized bed dryer:</a:t>
            </a:r>
            <a:r>
              <a:rPr lang="en-US" sz="2800" dirty="0" smtClean="0">
                <a:latin typeface="Comic Sans MS" pitchFamily="66" charset="0"/>
              </a:rPr>
              <a:t> In FBD, the fluidizing air stream is introduced by a fan or blower mounted in at the top of the apparatus. </a:t>
            </a:r>
          </a:p>
          <a:p>
            <a:pPr algn="just"/>
            <a:r>
              <a:rPr lang="en-US" sz="2800" dirty="0" smtClean="0">
                <a:latin typeface="Comic Sans MS" pitchFamily="66" charset="0"/>
              </a:rPr>
              <a:t>The air is heated to the required temperature in an air heater and flows upward through the wet materials, which contained in a drying chamber fitted with a wire mesh supported at the bottom</a:t>
            </a:r>
          </a:p>
          <a:p>
            <a:pPr algn="just"/>
            <a:endParaRPr lang="en-US" sz="2800" dirty="0" smtClean="0">
              <a:latin typeface="Comic Sans MS" pitchFamily="66" charset="0"/>
            </a:endParaRPr>
          </a:p>
          <a:p>
            <a:pPr algn="just"/>
            <a:r>
              <a:rPr lang="en-US" sz="2800" dirty="0" smtClean="0">
                <a:latin typeface="Comic Sans MS" pitchFamily="66" charset="0"/>
              </a:rPr>
              <a:t>Capacity: 5-200 kg</a:t>
            </a:r>
          </a:p>
          <a:p>
            <a:pPr algn="just"/>
            <a:r>
              <a:rPr lang="en-US" sz="2800" dirty="0" smtClean="0">
                <a:latin typeface="Comic Sans MS" pitchFamily="66" charset="0"/>
              </a:rPr>
              <a:t>Drying time: 20 to 40 </a:t>
            </a:r>
            <a:r>
              <a:rPr lang="en-US" sz="2800" dirty="0" err="1" smtClean="0">
                <a:latin typeface="Comic Sans MS" pitchFamily="66" charset="0"/>
              </a:rPr>
              <a:t>mins</a:t>
            </a:r>
            <a:endParaRPr lang="en-US" sz="2800" dirty="0" smtClean="0">
              <a:latin typeface="Comic Sans MS" pitchFamily="66" charset="0"/>
            </a:endParaRPr>
          </a:p>
          <a:p>
            <a:pPr algn="just"/>
            <a:r>
              <a:rPr lang="en-US" sz="2800" dirty="0" smtClean="0">
                <a:latin typeface="Comic Sans MS" pitchFamily="66" charset="0"/>
              </a:rPr>
              <a:t>Type: Batch type</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5943600"/>
            <a:ext cx="3042821" cy="400110"/>
          </a:xfrm>
          <a:prstGeom prst="rect">
            <a:avLst/>
          </a:prstGeom>
        </p:spPr>
        <p:txBody>
          <a:bodyPr wrap="none">
            <a:spAutoFit/>
          </a:bodyPr>
          <a:lstStyle/>
          <a:p>
            <a:pPr algn="just"/>
            <a:r>
              <a:rPr lang="en-US" sz="2000" dirty="0" smtClean="0">
                <a:latin typeface="Comic Sans MS" pitchFamily="66" charset="0"/>
              </a:rPr>
              <a:t>Fig. Fluidized bed dryer</a:t>
            </a:r>
          </a:p>
        </p:txBody>
      </p:sp>
      <p:pic>
        <p:nvPicPr>
          <p:cNvPr id="5" name="Content Placeholder 4"/>
          <p:cNvPicPr>
            <a:picLocks noGrp="1"/>
          </p:cNvPicPr>
          <p:nvPr>
            <p:ph idx="1"/>
          </p:nvPr>
        </p:nvPicPr>
        <p:blipFill>
          <a:blip r:embed="rId2"/>
          <a:srcRect/>
          <a:stretch>
            <a:fillRect/>
          </a:stretch>
        </p:blipFill>
        <p:spPr bwMode="auto">
          <a:xfrm>
            <a:off x="1752600" y="914400"/>
            <a:ext cx="5410200" cy="452596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algn="just"/>
            <a:r>
              <a:rPr lang="en-US" sz="2800" b="1" dirty="0" smtClean="0">
                <a:latin typeface="Comic Sans MS" pitchFamily="66" charset="0"/>
              </a:rPr>
              <a:t>GRANULATOR</a:t>
            </a:r>
            <a:endParaRPr lang="en-US" sz="2800" dirty="0" smtClean="0">
              <a:latin typeface="Comic Sans MS" pitchFamily="66" charset="0"/>
            </a:endParaRPr>
          </a:p>
          <a:p>
            <a:pPr algn="just"/>
            <a:r>
              <a:rPr lang="en-US" sz="2800" b="1" dirty="0" smtClean="0">
                <a:latin typeface="Comic Sans MS" pitchFamily="66" charset="0"/>
              </a:rPr>
              <a:t>Fluidized bed spray granulator:</a:t>
            </a:r>
            <a:r>
              <a:rPr lang="en-US" sz="2800" dirty="0" smtClean="0">
                <a:latin typeface="Comic Sans MS" pitchFamily="66" charset="0"/>
              </a:rPr>
              <a:t> The unit is same as fluidized bed dryer. When the unit is used as granulator the dry ingredients are placed in the chamber and fluidized while the granulating liquid is sprayed into the bed causing the particles agglomerate into granules.</a:t>
            </a:r>
          </a:p>
          <a:p>
            <a:pPr algn="just"/>
            <a:endParaRPr lang="en-US" sz="28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8458200" cy="5778691"/>
          </a:xfrm>
        </p:spPr>
        <p:txBody>
          <a:bodyPr>
            <a:noAutofit/>
          </a:bodyPr>
          <a:lstStyle/>
          <a:p>
            <a:pPr>
              <a:buNone/>
            </a:pPr>
            <a:r>
              <a:rPr lang="en-US" sz="3200" dirty="0" smtClean="0">
                <a:latin typeface="Comic Sans MS" pitchFamily="66" charset="0"/>
              </a:rPr>
              <a:t>The effectiveness of granulation depends on the following properties</a:t>
            </a:r>
          </a:p>
          <a:p>
            <a:r>
              <a:rPr lang="en-US" sz="3200" dirty="0" err="1" smtClean="0">
                <a:latin typeface="Comic Sans MS" pitchFamily="66" charset="0"/>
              </a:rPr>
              <a:t>i</a:t>
            </a:r>
            <a:r>
              <a:rPr lang="en-US" sz="3200" dirty="0" smtClean="0">
                <a:latin typeface="Comic Sans MS" pitchFamily="66" charset="0"/>
              </a:rPr>
              <a:t>) Particle size of the drug and </a:t>
            </a:r>
            <a:r>
              <a:rPr lang="en-US" sz="3200" dirty="0" err="1" smtClean="0">
                <a:latin typeface="Comic Sans MS" pitchFamily="66" charset="0"/>
              </a:rPr>
              <a:t>Excipients</a:t>
            </a:r>
            <a:endParaRPr lang="en-US" sz="3200" dirty="0" smtClean="0">
              <a:latin typeface="Comic Sans MS" pitchFamily="66" charset="0"/>
            </a:endParaRPr>
          </a:p>
          <a:p>
            <a:r>
              <a:rPr lang="en-US" sz="3200" dirty="0" smtClean="0">
                <a:latin typeface="Comic Sans MS" pitchFamily="66" charset="0"/>
              </a:rPr>
              <a:t>ii) Type of binder (strong or weak)</a:t>
            </a:r>
          </a:p>
          <a:p>
            <a:r>
              <a:rPr lang="en-US" sz="3200" dirty="0" smtClean="0">
                <a:latin typeface="Comic Sans MS" pitchFamily="66" charset="0"/>
              </a:rPr>
              <a:t>iii) Volume of binder (less or more)</a:t>
            </a:r>
          </a:p>
          <a:p>
            <a:r>
              <a:rPr lang="en-US" sz="3200" dirty="0" smtClean="0">
                <a:latin typeface="Comic Sans MS" pitchFamily="66" charset="0"/>
              </a:rPr>
              <a:t>iv) Wet massing time (less or more)</a:t>
            </a:r>
          </a:p>
          <a:p>
            <a:r>
              <a:rPr lang="en-US" sz="3200" dirty="0" smtClean="0">
                <a:latin typeface="Comic Sans MS" pitchFamily="66" charset="0"/>
              </a:rPr>
              <a:t>v) Amount of shear applied</a:t>
            </a:r>
          </a:p>
          <a:p>
            <a:r>
              <a:rPr lang="en-US" sz="3200" dirty="0" smtClean="0">
                <a:latin typeface="Comic Sans MS" pitchFamily="66" charset="0"/>
              </a:rPr>
              <a:t>vi) Drying rate (Hydrate formation and polymorphism)</a:t>
            </a:r>
            <a:endParaRPr lang="en-US" sz="3200" dirty="0">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r>
              <a:rPr lang="en-US" sz="2400" dirty="0" smtClean="0">
                <a:latin typeface="Comic Sans MS" pitchFamily="66" charset="0"/>
              </a:rPr>
              <a:t>             Fig. Fluidized bed spray granulator</a:t>
            </a:r>
          </a:p>
          <a:p>
            <a:endParaRPr lang="en-US" dirty="0"/>
          </a:p>
        </p:txBody>
      </p:sp>
      <p:pic>
        <p:nvPicPr>
          <p:cNvPr id="4" name="Picture 3"/>
          <p:cNvPicPr/>
          <p:nvPr/>
        </p:nvPicPr>
        <p:blipFill>
          <a:blip r:embed="rId2"/>
          <a:srcRect/>
          <a:stretch>
            <a:fillRect/>
          </a:stretch>
        </p:blipFill>
        <p:spPr bwMode="auto">
          <a:xfrm>
            <a:off x="1828800" y="1066800"/>
            <a:ext cx="4953000" cy="3733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algn="just"/>
            <a:r>
              <a:rPr lang="en-US" sz="2800" b="1" dirty="0" smtClean="0">
                <a:latin typeface="Comic Sans MS" pitchFamily="66" charset="0"/>
              </a:rPr>
              <a:t>Double cone mixer dryer processor:</a:t>
            </a:r>
            <a:r>
              <a:rPr lang="en-US" sz="2800" dirty="0" smtClean="0">
                <a:latin typeface="Comic Sans MS" pitchFamily="66" charset="0"/>
              </a:rPr>
              <a:t> This is modified double cone blender used to perform operation – mixing, wet massing, agglomeration and drying. </a:t>
            </a:r>
          </a:p>
          <a:p>
            <a:pPr algn="just"/>
            <a:endParaRPr lang="en-US" sz="2800" dirty="0" smtClean="0">
              <a:latin typeface="Comic Sans MS" pitchFamily="66" charset="0"/>
            </a:endParaRPr>
          </a:p>
          <a:p>
            <a:pPr algn="just"/>
            <a:r>
              <a:rPr lang="en-US" sz="2800" dirty="0" smtClean="0">
                <a:latin typeface="Comic Sans MS" pitchFamily="66" charset="0"/>
              </a:rPr>
              <a:t>Liquid feed system is through the </a:t>
            </a:r>
            <a:r>
              <a:rPr lang="en-US" sz="2800" dirty="0" err="1" smtClean="0">
                <a:latin typeface="Comic Sans MS" pitchFamily="66" charset="0"/>
              </a:rPr>
              <a:t>trunion</a:t>
            </a:r>
            <a:r>
              <a:rPr lang="en-US" sz="2800" dirty="0" smtClean="0">
                <a:latin typeface="Comic Sans MS" pitchFamily="66" charset="0"/>
              </a:rPr>
              <a:t> of the machine and sprayed. Vacuum system is through same or opposite </a:t>
            </a:r>
            <a:r>
              <a:rPr lang="en-US" sz="2800" dirty="0" err="1" smtClean="0">
                <a:latin typeface="Comic Sans MS" pitchFamily="66" charset="0"/>
              </a:rPr>
              <a:t>trunion</a:t>
            </a:r>
            <a:r>
              <a:rPr lang="en-US" sz="2800" dirty="0" smtClean="0">
                <a:latin typeface="Comic Sans MS" pitchFamily="66" charset="0"/>
              </a:rPr>
              <a:t> providing a </a:t>
            </a:r>
            <a:r>
              <a:rPr lang="en-US" sz="2800" dirty="0" err="1" smtClean="0">
                <a:latin typeface="Comic Sans MS" pitchFamily="66" charset="0"/>
              </a:rPr>
              <a:t>nilon</a:t>
            </a:r>
            <a:r>
              <a:rPr lang="en-US" sz="2800" dirty="0" smtClean="0">
                <a:latin typeface="Comic Sans MS" pitchFamily="66" charset="0"/>
              </a:rPr>
              <a:t> filter. Agitators rotate within the powder mass.</a:t>
            </a:r>
          </a:p>
          <a:p>
            <a:pPr algn="just"/>
            <a:endParaRPr lang="en-US" sz="2800" dirty="0">
              <a:latin typeface="Comic Sans MS" pitchFamily="66"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229600" cy="5211763"/>
          </a:xfrm>
        </p:spPr>
        <p:txBody>
          <a:bodyPr/>
          <a:lstStyle/>
          <a:p>
            <a:pPr algn="just"/>
            <a:r>
              <a:rPr lang="en-US" sz="2800" b="1" dirty="0" err="1" smtClean="0">
                <a:latin typeface="Comic Sans MS" pitchFamily="66" charset="0"/>
              </a:rPr>
              <a:t>Nauta</a:t>
            </a:r>
            <a:r>
              <a:rPr lang="en-US" sz="2800" b="1" dirty="0" smtClean="0">
                <a:latin typeface="Comic Sans MS" pitchFamily="66" charset="0"/>
              </a:rPr>
              <a:t> Mixer Processor:</a:t>
            </a:r>
            <a:r>
              <a:rPr lang="en-US" sz="2800" dirty="0" smtClean="0">
                <a:latin typeface="Comic Sans MS" pitchFamily="66" charset="0"/>
              </a:rPr>
              <a:t> A screw assembly is mounted in a conical chamber within the screw lifting the powder from bottom to top. The screw assembly orbits around the conical chamber wall to ensure more uniform mixing. </a:t>
            </a:r>
          </a:p>
          <a:p>
            <a:pPr algn="just"/>
            <a:endParaRPr lang="en-US" sz="2800" dirty="0" smtClean="0">
              <a:latin typeface="Comic Sans MS" pitchFamily="66" charset="0"/>
            </a:endParaRPr>
          </a:p>
          <a:p>
            <a:pPr algn="just"/>
            <a:r>
              <a:rPr lang="en-US" sz="2800" dirty="0" smtClean="0">
                <a:latin typeface="Comic Sans MS" pitchFamily="66" charset="0"/>
              </a:rPr>
              <a:t>The operation is power mixing with incorporation of the liquid granulating agents, wet massing and drying as hot, dry air is passed through the wet materials.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2743201" y="685800"/>
            <a:ext cx="2960290" cy="4419600"/>
          </a:xfrm>
          <a:prstGeom prst="rect">
            <a:avLst/>
          </a:prstGeom>
          <a:noFill/>
          <a:ln w="9525">
            <a:noFill/>
            <a:miter lim="800000"/>
            <a:headEnd/>
            <a:tailEnd/>
          </a:ln>
        </p:spPr>
      </p:pic>
      <p:sp>
        <p:nvSpPr>
          <p:cNvPr id="56321" name="Rectangle 1"/>
          <p:cNvSpPr>
            <a:spLocks noChangeArrowheads="1"/>
          </p:cNvSpPr>
          <p:nvPr/>
        </p:nvSpPr>
        <p:spPr bwMode="auto">
          <a:xfrm>
            <a:off x="2819400" y="5334000"/>
            <a:ext cx="242027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Fig.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Nauta</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processor</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200" dirty="0" smtClean="0">
                <a:latin typeface="Comic Sans MS" pitchFamily="66" charset="0"/>
              </a:rPr>
              <a:t>The most widely used process of agglomeration (granulation) in pharmaceutical industry is wet granulation.</a:t>
            </a:r>
          </a:p>
          <a:p>
            <a:pPr algn="just">
              <a:buNone/>
            </a:pPr>
            <a:endParaRPr lang="en-US" sz="3200" dirty="0" smtClean="0">
              <a:latin typeface="Comic Sans MS" pitchFamily="66" charset="0"/>
            </a:endParaRPr>
          </a:p>
          <a:p>
            <a:pPr algn="just"/>
            <a:r>
              <a:rPr lang="en-US" sz="3200" dirty="0" smtClean="0">
                <a:latin typeface="Comic Sans MS" pitchFamily="66" charset="0"/>
              </a:rPr>
              <a:t>Wet granulation process simply involves wet massing of the powder blend with a granulating liquid, wet sizing and drying.</a:t>
            </a:r>
            <a:endParaRPr lang="en-US" sz="3200" dirty="0">
              <a:latin typeface="Comic Sans MS" pitchFamily="66" charset="0"/>
            </a:endParaRPr>
          </a:p>
        </p:txBody>
      </p:sp>
      <p:sp>
        <p:nvSpPr>
          <p:cNvPr id="3" name="Title 2"/>
          <p:cNvSpPr>
            <a:spLocks noGrp="1"/>
          </p:cNvSpPr>
          <p:nvPr>
            <p:ph type="title"/>
          </p:nvPr>
        </p:nvSpPr>
        <p:spPr/>
        <p:txBody>
          <a:bodyPr>
            <a:normAutofit fontScale="90000"/>
          </a:bodyPr>
          <a:lstStyle/>
          <a:p>
            <a:pPr algn="ctr"/>
            <a:r>
              <a:rPr lang="en-US" dirty="0" smtClean="0"/>
              <a:t>Wet granulation</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10200"/>
          </a:xfrm>
        </p:spPr>
        <p:txBody>
          <a:bodyPr>
            <a:noAutofit/>
          </a:bodyPr>
          <a:lstStyle/>
          <a:p>
            <a:pPr algn="just"/>
            <a:r>
              <a:rPr lang="en-US" sz="2800" dirty="0" err="1" smtClean="0">
                <a:latin typeface="Comic Sans MS" pitchFamily="66" charset="0"/>
              </a:rPr>
              <a:t>i</a:t>
            </a:r>
            <a:r>
              <a:rPr lang="en-US" sz="2800" dirty="0" smtClean="0">
                <a:latin typeface="Comic Sans MS" pitchFamily="66" charset="0"/>
              </a:rPr>
              <a:t>) Cost: It is an expensive process because of labor, time, equipment, energy and space requirements.</a:t>
            </a:r>
          </a:p>
          <a:p>
            <a:pPr algn="just"/>
            <a:r>
              <a:rPr lang="en-US" sz="2800" dirty="0" smtClean="0">
                <a:latin typeface="Comic Sans MS" pitchFamily="66" charset="0"/>
              </a:rPr>
              <a:t>ii) Loss of material during various stages of processing</a:t>
            </a:r>
          </a:p>
          <a:p>
            <a:pPr algn="just"/>
            <a:r>
              <a:rPr lang="en-US" sz="2800" dirty="0" smtClean="0">
                <a:latin typeface="Comic Sans MS" pitchFamily="66" charset="0"/>
              </a:rPr>
              <a:t>iii) Stability may be major concern for Moisture sensitive or thermo labile drugs</a:t>
            </a:r>
          </a:p>
          <a:p>
            <a:pPr algn="just"/>
            <a:r>
              <a:rPr lang="en-US" sz="2800" dirty="0" smtClean="0">
                <a:latin typeface="Comic Sans MS" pitchFamily="66" charset="0"/>
              </a:rPr>
              <a:t>iv) Multiple processing steps add complexity and make validation and control difficult</a:t>
            </a:r>
          </a:p>
          <a:p>
            <a:pPr algn="just"/>
            <a:r>
              <a:rPr lang="en-US" sz="2800" dirty="0" smtClean="0">
                <a:latin typeface="Comic Sans MS" pitchFamily="66" charset="0"/>
              </a:rPr>
              <a:t>v) An inherent limitation of wet granulation is that any incompatibility between formulation components is aggravated.</a:t>
            </a:r>
            <a:endParaRPr lang="en-US" sz="2800" dirty="0">
              <a:latin typeface="Comic Sans MS" pitchFamily="66" charset="0"/>
            </a:endParaRPr>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dirty="0" smtClean="0"/>
              <a:t>Limitation of Wet Granulation</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10200"/>
          </a:xfrm>
        </p:spPr>
        <p:txBody>
          <a:bodyPr>
            <a:normAutofit/>
          </a:bodyPr>
          <a:lstStyle/>
          <a:p>
            <a:pPr algn="just"/>
            <a:r>
              <a:rPr lang="en-US" sz="2800" dirty="0" smtClean="0">
                <a:latin typeface="Comic Sans MS" pitchFamily="66" charset="0"/>
              </a:rPr>
              <a:t>In dry granulation process the powder mixture is compressed without the use of heat and solvent.</a:t>
            </a:r>
          </a:p>
          <a:p>
            <a:pPr algn="just">
              <a:buNone/>
            </a:pPr>
            <a:endParaRPr lang="en-US" sz="2800" dirty="0" smtClean="0">
              <a:latin typeface="Comic Sans MS" pitchFamily="66" charset="0"/>
            </a:endParaRPr>
          </a:p>
          <a:p>
            <a:pPr algn="just"/>
            <a:r>
              <a:rPr lang="en-US" sz="2800" dirty="0" smtClean="0">
                <a:latin typeface="Comic Sans MS" pitchFamily="66" charset="0"/>
              </a:rPr>
              <a:t>It is the least desirable of all methods of granulation. The two basic procedures are to form a compact of material by compression and then to mill the compact to obtain a granules.</a:t>
            </a:r>
          </a:p>
        </p:txBody>
      </p:sp>
      <p:sp>
        <p:nvSpPr>
          <p:cNvPr id="3" name="Title 2"/>
          <p:cNvSpPr>
            <a:spLocks noGrp="1"/>
          </p:cNvSpPr>
          <p:nvPr>
            <p:ph type="title"/>
          </p:nvPr>
        </p:nvSpPr>
        <p:spPr>
          <a:xfrm>
            <a:off x="457200" y="152400"/>
            <a:ext cx="8229600" cy="838200"/>
          </a:xfrm>
        </p:spPr>
        <p:txBody>
          <a:bodyPr>
            <a:normAutofit fontScale="90000"/>
          </a:bodyPr>
          <a:lstStyle/>
          <a:p>
            <a:pPr algn="ctr"/>
            <a:r>
              <a:rPr lang="en-US" dirty="0" smtClean="0"/>
              <a:t/>
            </a:r>
            <a:br>
              <a:rPr lang="en-US" dirty="0" smtClean="0"/>
            </a:br>
            <a:r>
              <a:rPr lang="en-US" dirty="0" smtClean="0"/>
              <a:t>Dry Granulation</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pPr algn="just">
              <a:spcAft>
                <a:spcPts val="600"/>
              </a:spcAft>
            </a:pPr>
            <a:r>
              <a:rPr lang="en-US" sz="2800" dirty="0" smtClean="0">
                <a:latin typeface="Comic Sans MS" pitchFamily="66" charset="0"/>
              </a:rPr>
              <a:t>Two methods are used for dry granulation.</a:t>
            </a:r>
          </a:p>
          <a:p>
            <a:pPr algn="just">
              <a:spcAft>
                <a:spcPts val="600"/>
              </a:spcAft>
              <a:buNone/>
            </a:pPr>
            <a:endParaRPr lang="en-US" sz="2800" dirty="0" smtClean="0">
              <a:latin typeface="Comic Sans MS" pitchFamily="66" charset="0"/>
            </a:endParaRPr>
          </a:p>
          <a:p>
            <a:pPr marL="624078" indent="-514350" algn="just">
              <a:spcAft>
                <a:spcPts val="600"/>
              </a:spcAft>
              <a:buFont typeface="+mj-lt"/>
              <a:buAutoNum type="arabicPeriod"/>
            </a:pPr>
            <a:r>
              <a:rPr lang="en-US" sz="2800" dirty="0" smtClean="0">
                <a:latin typeface="Comic Sans MS" pitchFamily="66" charset="0"/>
              </a:rPr>
              <a:t>The more widely used method is slugging, where the powder is </a:t>
            </a:r>
            <a:r>
              <a:rPr lang="en-US" sz="2800" dirty="0" err="1" smtClean="0">
                <a:latin typeface="Comic Sans MS" pitchFamily="66" charset="0"/>
              </a:rPr>
              <a:t>precompressed</a:t>
            </a:r>
            <a:r>
              <a:rPr lang="en-US" sz="2800" dirty="0" smtClean="0">
                <a:latin typeface="Comic Sans MS" pitchFamily="66" charset="0"/>
              </a:rPr>
              <a:t> and the resulting tablet or slug are milled to yield the granules.</a:t>
            </a:r>
          </a:p>
          <a:p>
            <a:pPr marL="624078" indent="-514350" algn="just">
              <a:spcAft>
                <a:spcPts val="600"/>
              </a:spcAft>
              <a:buFont typeface="+mj-lt"/>
              <a:buAutoNum type="arabicPeriod"/>
            </a:pPr>
            <a:endParaRPr lang="en-US" sz="2800" dirty="0" smtClean="0">
              <a:latin typeface="Comic Sans MS" pitchFamily="66" charset="0"/>
            </a:endParaRPr>
          </a:p>
          <a:p>
            <a:pPr marL="624078" indent="-514350" algn="just">
              <a:spcAft>
                <a:spcPts val="600"/>
              </a:spcAft>
              <a:buFont typeface="+mj-lt"/>
              <a:buAutoNum type="arabicPeriod"/>
            </a:pPr>
            <a:r>
              <a:rPr lang="en-US" sz="2800" dirty="0" smtClean="0">
                <a:latin typeface="Comic Sans MS" pitchFamily="66" charset="0"/>
              </a:rPr>
              <a:t>The other method is to </a:t>
            </a:r>
            <a:r>
              <a:rPr lang="en-US" sz="2800" dirty="0" err="1" smtClean="0">
                <a:latin typeface="Comic Sans MS" pitchFamily="66" charset="0"/>
              </a:rPr>
              <a:t>precompress</a:t>
            </a:r>
            <a:r>
              <a:rPr lang="en-US" sz="2800" dirty="0" smtClean="0">
                <a:latin typeface="Comic Sans MS" pitchFamily="66" charset="0"/>
              </a:rPr>
              <a:t> the powder with pressure rolls using a machine such as </a:t>
            </a:r>
            <a:r>
              <a:rPr lang="en-US" sz="2800" dirty="0" err="1" smtClean="0">
                <a:latin typeface="Comic Sans MS" pitchFamily="66" charset="0"/>
              </a:rPr>
              <a:t>Chilosonator</a:t>
            </a:r>
            <a:r>
              <a:rPr lang="en-US" sz="2800" dirty="0" smtClean="0">
                <a:latin typeface="Comic Sans MS" pitchFamily="66" charset="0"/>
              </a:rPr>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Autofit/>
          </a:bodyPr>
          <a:lstStyle/>
          <a:p>
            <a:pPr algn="just"/>
            <a:r>
              <a:rPr lang="en-US" sz="2800" dirty="0" smtClean="0">
                <a:latin typeface="Comic Sans MS" pitchFamily="66" charset="0"/>
              </a:rPr>
              <a:t>Less equipments and space.</a:t>
            </a:r>
          </a:p>
          <a:p>
            <a:pPr algn="just"/>
            <a:r>
              <a:rPr lang="en-US" sz="2800" dirty="0" smtClean="0">
                <a:latin typeface="Comic Sans MS" pitchFamily="66" charset="0"/>
              </a:rPr>
              <a:t>It eliminates the need for binder solution, heavy mixing equipment and the costly and time consuming drying step required for wet granulation.</a:t>
            </a:r>
          </a:p>
          <a:p>
            <a:pPr algn="just"/>
            <a:r>
              <a:rPr lang="en-US" sz="2800" dirty="0" smtClean="0">
                <a:latin typeface="Comic Sans MS" pitchFamily="66" charset="0"/>
              </a:rPr>
              <a:t>Slugging can be used for advantages in the following situations:</a:t>
            </a:r>
          </a:p>
          <a:p>
            <a:pPr algn="just">
              <a:buFont typeface="Courier New" pitchFamily="49" charset="0"/>
              <a:buChar char="o"/>
            </a:pPr>
            <a:r>
              <a:rPr lang="en-US" sz="2800" dirty="0" smtClean="0">
                <a:latin typeface="Comic Sans MS" pitchFamily="66" charset="0"/>
              </a:rPr>
              <a:t>For moisture sensitive material</a:t>
            </a:r>
          </a:p>
          <a:p>
            <a:pPr algn="just">
              <a:buFont typeface="Courier New" pitchFamily="49" charset="0"/>
              <a:buChar char="o"/>
            </a:pPr>
            <a:r>
              <a:rPr lang="en-US" sz="2800" dirty="0" smtClean="0">
                <a:latin typeface="Comic Sans MS" pitchFamily="66" charset="0"/>
              </a:rPr>
              <a:t>For heat sensitive material</a:t>
            </a:r>
          </a:p>
          <a:p>
            <a:pPr algn="just">
              <a:buFont typeface="Courier New" pitchFamily="49" charset="0"/>
              <a:buChar char="o"/>
            </a:pPr>
            <a:r>
              <a:rPr lang="en-US" sz="2800" dirty="0" smtClean="0">
                <a:latin typeface="Comic Sans MS" pitchFamily="66" charset="0"/>
              </a:rPr>
              <a:t>For improved disintegration since powder particles are not bonded together by a binder</a:t>
            </a:r>
            <a:endParaRPr lang="en-US" sz="2800" dirty="0">
              <a:latin typeface="Comic Sans MS" pitchFamily="66" charset="0"/>
            </a:endParaRPr>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dirty="0" smtClean="0"/>
              <a:t>Advantages of dry granulation</a:t>
            </a:r>
            <a:br>
              <a:rPr lang="en-US"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TotalTime>
  <Words>1923</Words>
  <Application>Microsoft Office PowerPoint</Application>
  <PresentationFormat>On-screen Show (4:3)</PresentationFormat>
  <Paragraphs>259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TABLETS</vt:lpstr>
      <vt:lpstr>Granulation </vt:lpstr>
      <vt:lpstr>Ideal characteristics of granules</vt:lpstr>
      <vt:lpstr>PowerPoint Presentation</vt:lpstr>
      <vt:lpstr>Wet granulation </vt:lpstr>
      <vt:lpstr> Limitation of Wet Granulation </vt:lpstr>
      <vt:lpstr> Dry Granulation </vt:lpstr>
      <vt:lpstr>PowerPoint Presentation</vt:lpstr>
      <vt:lpstr> Advantages of dry granulation </vt:lpstr>
      <vt:lpstr> Disadvantages of dry granulation </vt:lpstr>
      <vt:lpstr> Important steps involved in the dry granulation </vt:lpstr>
      <vt:lpstr> Direct Compression </vt:lpstr>
      <vt:lpstr> Disadvantages: </vt:lpstr>
      <vt:lpstr> Reasons for Granulation </vt:lpstr>
      <vt:lpstr>PowerPoint Presentation</vt:lpstr>
      <vt:lpstr>PowerPoint Presentation</vt:lpstr>
      <vt:lpstr> Dry granulators </vt:lpstr>
      <vt:lpstr>PowerPoint Presentation</vt:lpstr>
      <vt:lpstr>PowerPoint Presentation</vt:lpstr>
      <vt:lpstr>PowerPoint Presentation</vt:lpstr>
      <vt:lpstr>PowerPoint Presentation</vt:lpstr>
      <vt:lpstr>PowerPoint Presentation</vt:lpstr>
      <vt:lpstr>3. Direct compression:</vt:lpstr>
      <vt:lpstr>PowerPoint Presentation</vt:lpstr>
      <vt:lpstr>PowerPoint Presentation</vt:lpstr>
      <vt:lpstr>PowerPoint Presentation</vt:lpstr>
      <vt:lpstr> Types of Granulators </vt:lpstr>
      <vt:lpstr> MIXER </vt:lpstr>
      <vt:lpstr>PowerPoint Presentation</vt:lpstr>
      <vt:lpstr>PowerPoint Presentation</vt:lpstr>
      <vt:lpstr>PowerPoint Presentation</vt:lpstr>
      <vt:lpstr>PowerPoint Presentation</vt:lpstr>
      <vt:lpstr>PowerPoint Presentation</vt:lpstr>
      <vt:lpstr>PowerPoint Presentation</vt:lpstr>
      <vt:lpstr> DRYER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TABLETS</dc:title>
  <dc:creator>pioneer</dc:creator>
  <cp:lastModifiedBy>Administrator</cp:lastModifiedBy>
  <cp:revision>52</cp:revision>
  <dcterms:created xsi:type="dcterms:W3CDTF">2013-01-22T03:23:02Z</dcterms:created>
  <dcterms:modified xsi:type="dcterms:W3CDTF">2021-08-26T11:04:03Z</dcterms:modified>
</cp:coreProperties>
</file>