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B46F65-D646-4618-A8DA-57CD2A0300A7}" type="datetimeFigureOut">
              <a:rPr lang="en-IN" smtClean="0"/>
              <a:t>26-08-2021</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4B80A2-B8B8-4779-B947-B1DD073C2E72}" type="slidenum">
              <a:rPr lang="en-IN" smtClean="0"/>
              <a:t>‹#›</a:t>
            </a:fld>
            <a:endParaRPr lang="en-IN"/>
          </a:p>
        </p:txBody>
      </p:sp>
    </p:spTree>
    <p:extLst>
      <p:ext uri="{BB962C8B-B14F-4D97-AF65-F5344CB8AC3E}">
        <p14:creationId xmlns:p14="http://schemas.microsoft.com/office/powerpoint/2010/main" val="625072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A52DDA-118F-4F4D-8A51-383C975578B3}" type="datetime1">
              <a:rPr lang="en-IN" smtClean="0"/>
              <a:t>26-08-2021</a:t>
            </a:fld>
            <a:endParaRPr lang="en-IN"/>
          </a:p>
        </p:txBody>
      </p:sp>
      <p:sp>
        <p:nvSpPr>
          <p:cNvPr id="5" name="Footer Placeholder 4"/>
          <p:cNvSpPr>
            <a:spLocks noGrp="1"/>
          </p:cNvSpPr>
          <p:nvPr>
            <p:ph type="ftr" sz="quarter" idx="11"/>
          </p:nvPr>
        </p:nvSpPr>
        <p:spPr/>
        <p:txBody>
          <a:bodyPr/>
          <a:lstStyle/>
          <a:p>
            <a:r>
              <a:rPr lang="en-US"/>
              <a:t>Prapared By:Mr.Neil B. Panchal-Assistant Professor</a:t>
            </a:r>
            <a:endParaRPr lang="en-IN"/>
          </a:p>
        </p:txBody>
      </p:sp>
      <p:sp>
        <p:nvSpPr>
          <p:cNvPr id="6" name="Slide Number Placeholder 5"/>
          <p:cNvSpPr>
            <a:spLocks noGrp="1"/>
          </p:cNvSpPr>
          <p:nvPr>
            <p:ph type="sldNum" sz="quarter" idx="12"/>
          </p:nvPr>
        </p:nvSpPr>
        <p:spPr/>
        <p:txBody>
          <a:bodyPr/>
          <a:lstStyle/>
          <a:p>
            <a:fld id="{DBC6CBFF-5BF4-4008-B029-75716DF33CA0}" type="slidenum">
              <a:rPr lang="en-IN" smtClean="0"/>
              <a:t>‹#›</a:t>
            </a:fld>
            <a:endParaRPr lang="en-IN"/>
          </a:p>
        </p:txBody>
      </p:sp>
    </p:spTree>
    <p:extLst>
      <p:ext uri="{BB962C8B-B14F-4D97-AF65-F5344CB8AC3E}">
        <p14:creationId xmlns:p14="http://schemas.microsoft.com/office/powerpoint/2010/main" val="2947311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313E91-FCFB-4936-8465-3EA17D2C6CD9}" type="datetime1">
              <a:rPr lang="en-IN" smtClean="0"/>
              <a:t>26-08-2021</a:t>
            </a:fld>
            <a:endParaRPr lang="en-IN"/>
          </a:p>
        </p:txBody>
      </p:sp>
      <p:sp>
        <p:nvSpPr>
          <p:cNvPr id="5" name="Footer Placeholder 4"/>
          <p:cNvSpPr>
            <a:spLocks noGrp="1"/>
          </p:cNvSpPr>
          <p:nvPr>
            <p:ph type="ftr" sz="quarter" idx="11"/>
          </p:nvPr>
        </p:nvSpPr>
        <p:spPr/>
        <p:txBody>
          <a:bodyPr/>
          <a:lstStyle/>
          <a:p>
            <a:r>
              <a:rPr lang="en-US"/>
              <a:t>Prapared By:Mr.Neil B. Panchal-Assistant Professor</a:t>
            </a:r>
            <a:endParaRPr lang="en-IN"/>
          </a:p>
        </p:txBody>
      </p:sp>
      <p:sp>
        <p:nvSpPr>
          <p:cNvPr id="6" name="Slide Number Placeholder 5"/>
          <p:cNvSpPr>
            <a:spLocks noGrp="1"/>
          </p:cNvSpPr>
          <p:nvPr>
            <p:ph type="sldNum" sz="quarter" idx="12"/>
          </p:nvPr>
        </p:nvSpPr>
        <p:spPr/>
        <p:txBody>
          <a:bodyPr/>
          <a:lstStyle/>
          <a:p>
            <a:fld id="{DBC6CBFF-5BF4-4008-B029-75716DF33CA0}" type="slidenum">
              <a:rPr lang="en-IN" smtClean="0"/>
              <a:t>‹#›</a:t>
            </a:fld>
            <a:endParaRPr lang="en-IN"/>
          </a:p>
        </p:txBody>
      </p:sp>
    </p:spTree>
    <p:extLst>
      <p:ext uri="{BB962C8B-B14F-4D97-AF65-F5344CB8AC3E}">
        <p14:creationId xmlns:p14="http://schemas.microsoft.com/office/powerpoint/2010/main" val="2164400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399C20-88B9-4D89-A2B0-2865D507CE14}" type="datetime1">
              <a:rPr lang="en-IN" smtClean="0"/>
              <a:t>26-08-2021</a:t>
            </a:fld>
            <a:endParaRPr lang="en-IN"/>
          </a:p>
        </p:txBody>
      </p:sp>
      <p:sp>
        <p:nvSpPr>
          <p:cNvPr id="5" name="Footer Placeholder 4"/>
          <p:cNvSpPr>
            <a:spLocks noGrp="1"/>
          </p:cNvSpPr>
          <p:nvPr>
            <p:ph type="ftr" sz="quarter" idx="11"/>
          </p:nvPr>
        </p:nvSpPr>
        <p:spPr/>
        <p:txBody>
          <a:bodyPr/>
          <a:lstStyle/>
          <a:p>
            <a:r>
              <a:rPr lang="en-US"/>
              <a:t>Prapared By:Mr.Neil B. Panchal-Assistant Professor</a:t>
            </a:r>
            <a:endParaRPr lang="en-IN"/>
          </a:p>
        </p:txBody>
      </p:sp>
      <p:sp>
        <p:nvSpPr>
          <p:cNvPr id="6" name="Slide Number Placeholder 5"/>
          <p:cNvSpPr>
            <a:spLocks noGrp="1"/>
          </p:cNvSpPr>
          <p:nvPr>
            <p:ph type="sldNum" sz="quarter" idx="12"/>
          </p:nvPr>
        </p:nvSpPr>
        <p:spPr/>
        <p:txBody>
          <a:bodyPr/>
          <a:lstStyle/>
          <a:p>
            <a:fld id="{DBC6CBFF-5BF4-4008-B029-75716DF33CA0}" type="slidenum">
              <a:rPr lang="en-IN" smtClean="0"/>
              <a:t>‹#›</a:t>
            </a:fld>
            <a:endParaRPr lang="en-IN"/>
          </a:p>
        </p:txBody>
      </p:sp>
    </p:spTree>
    <p:extLst>
      <p:ext uri="{BB962C8B-B14F-4D97-AF65-F5344CB8AC3E}">
        <p14:creationId xmlns:p14="http://schemas.microsoft.com/office/powerpoint/2010/main" val="857094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4167B6-073A-4D08-8DE9-060CD3A20071}" type="datetime1">
              <a:rPr lang="en-IN" smtClean="0"/>
              <a:t>26-08-2021</a:t>
            </a:fld>
            <a:endParaRPr lang="en-IN"/>
          </a:p>
        </p:txBody>
      </p:sp>
      <p:sp>
        <p:nvSpPr>
          <p:cNvPr id="5" name="Footer Placeholder 4"/>
          <p:cNvSpPr>
            <a:spLocks noGrp="1"/>
          </p:cNvSpPr>
          <p:nvPr>
            <p:ph type="ftr" sz="quarter" idx="11"/>
          </p:nvPr>
        </p:nvSpPr>
        <p:spPr/>
        <p:txBody>
          <a:bodyPr/>
          <a:lstStyle/>
          <a:p>
            <a:r>
              <a:rPr lang="en-US"/>
              <a:t>Prapared By:Mr.Neil B. Panchal-Assistant Professor</a:t>
            </a:r>
            <a:endParaRPr lang="en-IN"/>
          </a:p>
        </p:txBody>
      </p:sp>
      <p:sp>
        <p:nvSpPr>
          <p:cNvPr id="6" name="Slide Number Placeholder 5"/>
          <p:cNvSpPr>
            <a:spLocks noGrp="1"/>
          </p:cNvSpPr>
          <p:nvPr>
            <p:ph type="sldNum" sz="quarter" idx="12"/>
          </p:nvPr>
        </p:nvSpPr>
        <p:spPr/>
        <p:txBody>
          <a:bodyPr/>
          <a:lstStyle/>
          <a:p>
            <a:fld id="{DBC6CBFF-5BF4-4008-B029-75716DF33CA0}" type="slidenum">
              <a:rPr lang="en-IN" smtClean="0"/>
              <a:t>‹#›</a:t>
            </a:fld>
            <a:endParaRPr lang="en-IN"/>
          </a:p>
        </p:txBody>
      </p:sp>
    </p:spTree>
    <p:extLst>
      <p:ext uri="{BB962C8B-B14F-4D97-AF65-F5344CB8AC3E}">
        <p14:creationId xmlns:p14="http://schemas.microsoft.com/office/powerpoint/2010/main" val="2823504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0C01B2-BFA1-4A36-9C8C-016B575D98C0}" type="datetime1">
              <a:rPr lang="en-IN" smtClean="0"/>
              <a:t>26-08-2021</a:t>
            </a:fld>
            <a:endParaRPr lang="en-IN"/>
          </a:p>
        </p:txBody>
      </p:sp>
      <p:sp>
        <p:nvSpPr>
          <p:cNvPr id="5" name="Footer Placeholder 4"/>
          <p:cNvSpPr>
            <a:spLocks noGrp="1"/>
          </p:cNvSpPr>
          <p:nvPr>
            <p:ph type="ftr" sz="quarter" idx="11"/>
          </p:nvPr>
        </p:nvSpPr>
        <p:spPr/>
        <p:txBody>
          <a:bodyPr/>
          <a:lstStyle/>
          <a:p>
            <a:r>
              <a:rPr lang="en-US"/>
              <a:t>Prapared By:Mr.Neil B. Panchal-Assistant Professor</a:t>
            </a:r>
            <a:endParaRPr lang="en-IN"/>
          </a:p>
        </p:txBody>
      </p:sp>
      <p:sp>
        <p:nvSpPr>
          <p:cNvPr id="6" name="Slide Number Placeholder 5"/>
          <p:cNvSpPr>
            <a:spLocks noGrp="1"/>
          </p:cNvSpPr>
          <p:nvPr>
            <p:ph type="sldNum" sz="quarter" idx="12"/>
          </p:nvPr>
        </p:nvSpPr>
        <p:spPr/>
        <p:txBody>
          <a:bodyPr/>
          <a:lstStyle/>
          <a:p>
            <a:fld id="{DBC6CBFF-5BF4-4008-B029-75716DF33CA0}" type="slidenum">
              <a:rPr lang="en-IN" smtClean="0"/>
              <a:t>‹#›</a:t>
            </a:fld>
            <a:endParaRPr lang="en-IN"/>
          </a:p>
        </p:txBody>
      </p:sp>
    </p:spTree>
    <p:extLst>
      <p:ext uri="{BB962C8B-B14F-4D97-AF65-F5344CB8AC3E}">
        <p14:creationId xmlns:p14="http://schemas.microsoft.com/office/powerpoint/2010/main" val="954875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D4C176-D002-411C-BAF0-55913F960719}" type="datetime1">
              <a:rPr lang="en-IN" smtClean="0"/>
              <a:t>26-08-2021</a:t>
            </a:fld>
            <a:endParaRPr lang="en-IN"/>
          </a:p>
        </p:txBody>
      </p:sp>
      <p:sp>
        <p:nvSpPr>
          <p:cNvPr id="6" name="Footer Placeholder 5"/>
          <p:cNvSpPr>
            <a:spLocks noGrp="1"/>
          </p:cNvSpPr>
          <p:nvPr>
            <p:ph type="ftr" sz="quarter" idx="11"/>
          </p:nvPr>
        </p:nvSpPr>
        <p:spPr/>
        <p:txBody>
          <a:bodyPr/>
          <a:lstStyle/>
          <a:p>
            <a:r>
              <a:rPr lang="en-US"/>
              <a:t>Prapared By:Mr.Neil B. Panchal-Assistant Professor</a:t>
            </a:r>
            <a:endParaRPr lang="en-IN"/>
          </a:p>
        </p:txBody>
      </p:sp>
      <p:sp>
        <p:nvSpPr>
          <p:cNvPr id="7" name="Slide Number Placeholder 6"/>
          <p:cNvSpPr>
            <a:spLocks noGrp="1"/>
          </p:cNvSpPr>
          <p:nvPr>
            <p:ph type="sldNum" sz="quarter" idx="12"/>
          </p:nvPr>
        </p:nvSpPr>
        <p:spPr/>
        <p:txBody>
          <a:bodyPr/>
          <a:lstStyle/>
          <a:p>
            <a:fld id="{DBC6CBFF-5BF4-4008-B029-75716DF33CA0}" type="slidenum">
              <a:rPr lang="en-IN" smtClean="0"/>
              <a:t>‹#›</a:t>
            </a:fld>
            <a:endParaRPr lang="en-IN"/>
          </a:p>
        </p:txBody>
      </p:sp>
    </p:spTree>
    <p:extLst>
      <p:ext uri="{BB962C8B-B14F-4D97-AF65-F5344CB8AC3E}">
        <p14:creationId xmlns:p14="http://schemas.microsoft.com/office/powerpoint/2010/main" val="487483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DD25C9-724D-4E62-97E8-1FAACB39F5D6}" type="datetime1">
              <a:rPr lang="en-IN" smtClean="0"/>
              <a:t>26-08-2021</a:t>
            </a:fld>
            <a:endParaRPr lang="en-IN"/>
          </a:p>
        </p:txBody>
      </p:sp>
      <p:sp>
        <p:nvSpPr>
          <p:cNvPr id="8" name="Footer Placeholder 7"/>
          <p:cNvSpPr>
            <a:spLocks noGrp="1"/>
          </p:cNvSpPr>
          <p:nvPr>
            <p:ph type="ftr" sz="quarter" idx="11"/>
          </p:nvPr>
        </p:nvSpPr>
        <p:spPr/>
        <p:txBody>
          <a:bodyPr/>
          <a:lstStyle/>
          <a:p>
            <a:r>
              <a:rPr lang="en-US"/>
              <a:t>Prapared By:Mr.Neil B. Panchal-Assistant Professor</a:t>
            </a:r>
            <a:endParaRPr lang="en-IN"/>
          </a:p>
        </p:txBody>
      </p:sp>
      <p:sp>
        <p:nvSpPr>
          <p:cNvPr id="9" name="Slide Number Placeholder 8"/>
          <p:cNvSpPr>
            <a:spLocks noGrp="1"/>
          </p:cNvSpPr>
          <p:nvPr>
            <p:ph type="sldNum" sz="quarter" idx="12"/>
          </p:nvPr>
        </p:nvSpPr>
        <p:spPr/>
        <p:txBody>
          <a:bodyPr/>
          <a:lstStyle/>
          <a:p>
            <a:fld id="{DBC6CBFF-5BF4-4008-B029-75716DF33CA0}" type="slidenum">
              <a:rPr lang="en-IN" smtClean="0"/>
              <a:t>‹#›</a:t>
            </a:fld>
            <a:endParaRPr lang="en-IN"/>
          </a:p>
        </p:txBody>
      </p:sp>
    </p:spTree>
    <p:extLst>
      <p:ext uri="{BB962C8B-B14F-4D97-AF65-F5344CB8AC3E}">
        <p14:creationId xmlns:p14="http://schemas.microsoft.com/office/powerpoint/2010/main" val="3855110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10F7C0-1E74-464E-8664-5A08F503A9BC}" type="datetime1">
              <a:rPr lang="en-IN" smtClean="0"/>
              <a:t>26-08-2021</a:t>
            </a:fld>
            <a:endParaRPr lang="en-IN"/>
          </a:p>
        </p:txBody>
      </p:sp>
      <p:sp>
        <p:nvSpPr>
          <p:cNvPr id="4" name="Footer Placeholder 3"/>
          <p:cNvSpPr>
            <a:spLocks noGrp="1"/>
          </p:cNvSpPr>
          <p:nvPr>
            <p:ph type="ftr" sz="quarter" idx="11"/>
          </p:nvPr>
        </p:nvSpPr>
        <p:spPr/>
        <p:txBody>
          <a:bodyPr/>
          <a:lstStyle/>
          <a:p>
            <a:r>
              <a:rPr lang="en-US"/>
              <a:t>Prapared By:Mr.Neil B. Panchal-Assistant Professor</a:t>
            </a:r>
            <a:endParaRPr lang="en-IN"/>
          </a:p>
        </p:txBody>
      </p:sp>
      <p:sp>
        <p:nvSpPr>
          <p:cNvPr id="5" name="Slide Number Placeholder 4"/>
          <p:cNvSpPr>
            <a:spLocks noGrp="1"/>
          </p:cNvSpPr>
          <p:nvPr>
            <p:ph type="sldNum" sz="quarter" idx="12"/>
          </p:nvPr>
        </p:nvSpPr>
        <p:spPr/>
        <p:txBody>
          <a:bodyPr/>
          <a:lstStyle/>
          <a:p>
            <a:fld id="{DBC6CBFF-5BF4-4008-B029-75716DF33CA0}" type="slidenum">
              <a:rPr lang="en-IN" smtClean="0"/>
              <a:t>‹#›</a:t>
            </a:fld>
            <a:endParaRPr lang="en-IN"/>
          </a:p>
        </p:txBody>
      </p:sp>
    </p:spTree>
    <p:extLst>
      <p:ext uri="{BB962C8B-B14F-4D97-AF65-F5344CB8AC3E}">
        <p14:creationId xmlns:p14="http://schemas.microsoft.com/office/powerpoint/2010/main" val="1770275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18A9F-0F77-4956-962E-596A2A77B811}" type="datetime1">
              <a:rPr lang="en-IN" smtClean="0"/>
              <a:t>26-08-2021</a:t>
            </a:fld>
            <a:endParaRPr lang="en-IN"/>
          </a:p>
        </p:txBody>
      </p:sp>
      <p:sp>
        <p:nvSpPr>
          <p:cNvPr id="3" name="Footer Placeholder 2"/>
          <p:cNvSpPr>
            <a:spLocks noGrp="1"/>
          </p:cNvSpPr>
          <p:nvPr>
            <p:ph type="ftr" sz="quarter" idx="11"/>
          </p:nvPr>
        </p:nvSpPr>
        <p:spPr/>
        <p:txBody>
          <a:bodyPr/>
          <a:lstStyle/>
          <a:p>
            <a:r>
              <a:rPr lang="en-US"/>
              <a:t>Prapared By:Mr.Neil B. Panchal-Assistant Professor</a:t>
            </a:r>
            <a:endParaRPr lang="en-IN"/>
          </a:p>
        </p:txBody>
      </p:sp>
      <p:sp>
        <p:nvSpPr>
          <p:cNvPr id="4" name="Slide Number Placeholder 3"/>
          <p:cNvSpPr>
            <a:spLocks noGrp="1"/>
          </p:cNvSpPr>
          <p:nvPr>
            <p:ph type="sldNum" sz="quarter" idx="12"/>
          </p:nvPr>
        </p:nvSpPr>
        <p:spPr/>
        <p:txBody>
          <a:bodyPr/>
          <a:lstStyle/>
          <a:p>
            <a:fld id="{DBC6CBFF-5BF4-4008-B029-75716DF33CA0}" type="slidenum">
              <a:rPr lang="en-IN" smtClean="0"/>
              <a:t>‹#›</a:t>
            </a:fld>
            <a:endParaRPr lang="en-IN"/>
          </a:p>
        </p:txBody>
      </p:sp>
    </p:spTree>
    <p:extLst>
      <p:ext uri="{BB962C8B-B14F-4D97-AF65-F5344CB8AC3E}">
        <p14:creationId xmlns:p14="http://schemas.microsoft.com/office/powerpoint/2010/main" val="1417803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AD03FE-4686-498B-BF6C-DB80048326B6}" type="datetime1">
              <a:rPr lang="en-IN" smtClean="0"/>
              <a:t>26-08-2021</a:t>
            </a:fld>
            <a:endParaRPr lang="en-IN"/>
          </a:p>
        </p:txBody>
      </p:sp>
      <p:sp>
        <p:nvSpPr>
          <p:cNvPr id="6" name="Footer Placeholder 5"/>
          <p:cNvSpPr>
            <a:spLocks noGrp="1"/>
          </p:cNvSpPr>
          <p:nvPr>
            <p:ph type="ftr" sz="quarter" idx="11"/>
          </p:nvPr>
        </p:nvSpPr>
        <p:spPr/>
        <p:txBody>
          <a:bodyPr/>
          <a:lstStyle/>
          <a:p>
            <a:r>
              <a:rPr lang="en-US"/>
              <a:t>Prapared By:Mr.Neil B. Panchal-Assistant Professor</a:t>
            </a:r>
            <a:endParaRPr lang="en-IN"/>
          </a:p>
        </p:txBody>
      </p:sp>
      <p:sp>
        <p:nvSpPr>
          <p:cNvPr id="7" name="Slide Number Placeholder 6"/>
          <p:cNvSpPr>
            <a:spLocks noGrp="1"/>
          </p:cNvSpPr>
          <p:nvPr>
            <p:ph type="sldNum" sz="quarter" idx="12"/>
          </p:nvPr>
        </p:nvSpPr>
        <p:spPr/>
        <p:txBody>
          <a:bodyPr/>
          <a:lstStyle/>
          <a:p>
            <a:fld id="{DBC6CBFF-5BF4-4008-B029-75716DF33CA0}" type="slidenum">
              <a:rPr lang="en-IN" smtClean="0"/>
              <a:t>‹#›</a:t>
            </a:fld>
            <a:endParaRPr lang="en-IN"/>
          </a:p>
        </p:txBody>
      </p:sp>
    </p:spTree>
    <p:extLst>
      <p:ext uri="{BB962C8B-B14F-4D97-AF65-F5344CB8AC3E}">
        <p14:creationId xmlns:p14="http://schemas.microsoft.com/office/powerpoint/2010/main" val="3364361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4559D9-F163-425D-BFB2-BFD57DEFE044}" type="datetime1">
              <a:rPr lang="en-IN" smtClean="0"/>
              <a:t>26-08-2021</a:t>
            </a:fld>
            <a:endParaRPr lang="en-IN"/>
          </a:p>
        </p:txBody>
      </p:sp>
      <p:sp>
        <p:nvSpPr>
          <p:cNvPr id="6" name="Footer Placeholder 5"/>
          <p:cNvSpPr>
            <a:spLocks noGrp="1"/>
          </p:cNvSpPr>
          <p:nvPr>
            <p:ph type="ftr" sz="quarter" idx="11"/>
          </p:nvPr>
        </p:nvSpPr>
        <p:spPr/>
        <p:txBody>
          <a:bodyPr/>
          <a:lstStyle/>
          <a:p>
            <a:r>
              <a:rPr lang="en-US"/>
              <a:t>Prapared By:Mr.Neil B. Panchal-Assistant Professor</a:t>
            </a:r>
            <a:endParaRPr lang="en-IN"/>
          </a:p>
        </p:txBody>
      </p:sp>
      <p:sp>
        <p:nvSpPr>
          <p:cNvPr id="7" name="Slide Number Placeholder 6"/>
          <p:cNvSpPr>
            <a:spLocks noGrp="1"/>
          </p:cNvSpPr>
          <p:nvPr>
            <p:ph type="sldNum" sz="quarter" idx="12"/>
          </p:nvPr>
        </p:nvSpPr>
        <p:spPr/>
        <p:txBody>
          <a:bodyPr/>
          <a:lstStyle/>
          <a:p>
            <a:fld id="{DBC6CBFF-5BF4-4008-B029-75716DF33CA0}" type="slidenum">
              <a:rPr lang="en-IN" smtClean="0"/>
              <a:t>‹#›</a:t>
            </a:fld>
            <a:endParaRPr lang="en-IN"/>
          </a:p>
        </p:txBody>
      </p:sp>
    </p:spTree>
    <p:extLst>
      <p:ext uri="{BB962C8B-B14F-4D97-AF65-F5344CB8AC3E}">
        <p14:creationId xmlns:p14="http://schemas.microsoft.com/office/powerpoint/2010/main" val="1231140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39A9E-C694-42A3-AAA8-5BE47613B757}" type="datetime1">
              <a:rPr lang="en-IN" smtClean="0"/>
              <a:t>26-08-2021</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Prapared By:Mr.Neil B. Panchal-Assistant Professor</a:t>
            </a:r>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C6CBFF-5BF4-4008-B029-75716DF33CA0}" type="slidenum">
              <a:rPr lang="en-IN" smtClean="0"/>
              <a:t>‹#›</a:t>
            </a:fld>
            <a:endParaRPr lang="en-IN"/>
          </a:p>
        </p:txBody>
      </p:sp>
    </p:spTree>
    <p:extLst>
      <p:ext uri="{BB962C8B-B14F-4D97-AF65-F5344CB8AC3E}">
        <p14:creationId xmlns:p14="http://schemas.microsoft.com/office/powerpoint/2010/main" val="4000503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1.png"/><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a:extLst>
              <a:ext uri="{FF2B5EF4-FFF2-40B4-BE49-F238E27FC236}">
                <a16:creationId xmlns:a16="http://schemas.microsoft.com/office/drawing/2014/main" id="{7B5136D9-AEBB-46F6-A0CA-020F4DBA4CC0}"/>
              </a:ext>
            </a:extLst>
          </p:cNvPr>
          <p:cNvSpPr>
            <a:spLocks noChangeArrowheads="1"/>
          </p:cNvSpPr>
          <p:nvPr>
            <p:custDataLst>
              <p:tags r:id="rId1"/>
            </p:custDataLst>
          </p:nvPr>
        </p:nvSpPr>
        <p:spPr bwMode="auto">
          <a:xfrm>
            <a:off x="1010479" y="2036101"/>
            <a:ext cx="6858000" cy="726356"/>
          </a:xfrm>
          <a:prstGeom prst="rect">
            <a:avLst/>
          </a:prstGeom>
          <a:noFill/>
          <a:ln w="9525" algn="ctr">
            <a:noFill/>
            <a:round/>
            <a:headEnd/>
            <a:tailEnd/>
          </a:ln>
        </p:spPr>
        <p:txBody>
          <a:bodyPr/>
          <a:lstStyle/>
          <a:p>
            <a:pPr algn="ctr"/>
            <a:r>
              <a:rPr lang="en-IN" altLang="en-US" sz="3500" b="1" dirty="0">
                <a:solidFill>
                  <a:srgbClr val="000000"/>
                </a:solidFill>
                <a:latin typeface="Calibri"/>
                <a:cs typeface="Times New Roman" pitchFamily="18" charset="0"/>
              </a:rPr>
              <a:t>PHARMACEUTICAL CHEMISTRY-II</a:t>
            </a:r>
          </a:p>
        </p:txBody>
      </p:sp>
      <p:grpSp>
        <p:nvGrpSpPr>
          <p:cNvPr id="5" name="Group 26">
            <a:extLst>
              <a:ext uri="{FF2B5EF4-FFF2-40B4-BE49-F238E27FC236}">
                <a16:creationId xmlns:a16="http://schemas.microsoft.com/office/drawing/2014/main" id="{F387EEFD-FE63-4114-84C5-77E5480D0BCF}"/>
              </a:ext>
            </a:extLst>
          </p:cNvPr>
          <p:cNvGrpSpPr>
            <a:grpSpLocks/>
          </p:cNvGrpSpPr>
          <p:nvPr/>
        </p:nvGrpSpPr>
        <p:grpSpPr bwMode="auto">
          <a:xfrm>
            <a:off x="1417638" y="2692400"/>
            <a:ext cx="6308725" cy="93663"/>
            <a:chOff x="1428728" y="2571744"/>
            <a:chExt cx="6309404" cy="94298"/>
          </a:xfrm>
        </p:grpSpPr>
        <p:sp>
          <p:nvSpPr>
            <p:cNvPr id="6" name="Straight Connector 8">
              <a:extLst>
                <a:ext uri="{FF2B5EF4-FFF2-40B4-BE49-F238E27FC236}">
                  <a16:creationId xmlns:a16="http://schemas.microsoft.com/office/drawing/2014/main" id="{AE0AAC73-2C9B-4124-95FB-470C1F75C718}"/>
                </a:ext>
              </a:extLst>
            </p:cNvPr>
            <p:cNvSpPr>
              <a:spLocks noChangeShapeType="1"/>
            </p:cNvSpPr>
            <p:nvPr>
              <p:custDataLst>
                <p:tags r:id="rId2"/>
              </p:custDataLst>
            </p:nvPr>
          </p:nvSpPr>
          <p:spPr bwMode="auto">
            <a:xfrm>
              <a:off x="1428728" y="2618094"/>
              <a:ext cx="6287177" cy="1598"/>
            </a:xfrm>
            <a:prstGeom prst="line">
              <a:avLst/>
            </a:prstGeom>
            <a:noFill/>
            <a:ln w="9525" algn="ctr">
              <a:solidFill>
                <a:srgbClr val="000000"/>
              </a:solidFill>
              <a:round/>
              <a:headEnd/>
              <a:tailEnd/>
            </a:ln>
          </p:spPr>
          <p:txBody>
            <a:bodyPr/>
            <a:lstStyle/>
            <a:p>
              <a:endParaRPr lang="en-US"/>
            </a:p>
          </p:txBody>
        </p:sp>
        <p:sp>
          <p:nvSpPr>
            <p:cNvPr id="7" name="Oval 24">
              <a:extLst>
                <a:ext uri="{FF2B5EF4-FFF2-40B4-BE49-F238E27FC236}">
                  <a16:creationId xmlns:a16="http://schemas.microsoft.com/office/drawing/2014/main" id="{BC2073C4-ED80-4428-AAD7-5316059769E7}"/>
                </a:ext>
              </a:extLst>
            </p:cNvPr>
            <p:cNvSpPr>
              <a:spLocks noChangeArrowheads="1"/>
            </p:cNvSpPr>
            <p:nvPr>
              <p:custDataLst>
                <p:tags r:id="rId3"/>
              </p:custDataLst>
            </p:nvPr>
          </p:nvSpPr>
          <p:spPr bwMode="auto">
            <a:xfrm flipH="1" flipV="1">
              <a:off x="1428728" y="2571744"/>
              <a:ext cx="93672" cy="94298"/>
            </a:xfrm>
            <a:prstGeom prst="ellipse">
              <a:avLst/>
            </a:prstGeom>
            <a:solidFill>
              <a:srgbClr val="000000"/>
            </a:solidFill>
            <a:ln w="25400" algn="ctr">
              <a:noFill/>
              <a:round/>
              <a:headEnd/>
              <a:tailEnd/>
            </a:ln>
          </p:spPr>
          <p:txBody>
            <a:bodyPr anchor="ctr"/>
            <a:lstStyle/>
            <a:p>
              <a:pPr algn="ctr"/>
              <a:endParaRPr lang="en-US" altLang="en-US"/>
            </a:p>
          </p:txBody>
        </p:sp>
        <p:sp>
          <p:nvSpPr>
            <p:cNvPr id="8" name="Oval 25">
              <a:extLst>
                <a:ext uri="{FF2B5EF4-FFF2-40B4-BE49-F238E27FC236}">
                  <a16:creationId xmlns:a16="http://schemas.microsoft.com/office/drawing/2014/main" id="{930F70F3-CA62-4D46-9735-2DD4227A7432}"/>
                </a:ext>
              </a:extLst>
            </p:cNvPr>
            <p:cNvSpPr>
              <a:spLocks noChangeArrowheads="1"/>
            </p:cNvSpPr>
            <p:nvPr>
              <p:custDataLst>
                <p:tags r:id="rId4"/>
              </p:custDataLst>
            </p:nvPr>
          </p:nvSpPr>
          <p:spPr bwMode="auto">
            <a:xfrm flipH="1" flipV="1">
              <a:off x="7644459" y="2571744"/>
              <a:ext cx="93673" cy="94298"/>
            </a:xfrm>
            <a:prstGeom prst="ellipse">
              <a:avLst/>
            </a:prstGeom>
            <a:solidFill>
              <a:srgbClr val="000000"/>
            </a:solidFill>
            <a:ln w="25400" algn="ctr">
              <a:noFill/>
              <a:round/>
              <a:headEnd/>
              <a:tailEnd/>
            </a:ln>
          </p:spPr>
          <p:txBody>
            <a:bodyPr anchor="ctr"/>
            <a:lstStyle/>
            <a:p>
              <a:pPr algn="ctr"/>
              <a:endParaRPr lang="en-US" altLang="en-US"/>
            </a:p>
          </p:txBody>
        </p:sp>
      </p:grpSp>
      <p:sp>
        <p:nvSpPr>
          <p:cNvPr id="9" name="Rectangle 8">
            <a:extLst>
              <a:ext uri="{FF2B5EF4-FFF2-40B4-BE49-F238E27FC236}">
                <a16:creationId xmlns:a16="http://schemas.microsoft.com/office/drawing/2014/main" id="{30CA8993-AFC3-4D9D-ACFF-63CA617E305F}"/>
              </a:ext>
            </a:extLst>
          </p:cNvPr>
          <p:cNvSpPr/>
          <p:nvPr/>
        </p:nvSpPr>
        <p:spPr>
          <a:xfrm>
            <a:off x="2286000" y="3105835"/>
            <a:ext cx="4572000" cy="1754326"/>
          </a:xfrm>
          <a:prstGeom prst="rect">
            <a:avLst/>
          </a:prstGeom>
        </p:spPr>
        <p:txBody>
          <a:bodyPr>
            <a:spAutoFit/>
          </a:bodyPr>
          <a:lstStyle/>
          <a:p>
            <a:pPr algn="ctr"/>
            <a:r>
              <a:rPr lang="en-US" altLang="en-US" b="1" dirty="0" err="1">
                <a:solidFill>
                  <a:srgbClr val="000000"/>
                </a:solidFill>
                <a:cs typeface="Times New Roman" pitchFamily="18" charset="0"/>
              </a:rPr>
              <a:t>Mr.Neil</a:t>
            </a:r>
            <a:r>
              <a:rPr lang="en-US" altLang="en-US" b="1" dirty="0">
                <a:solidFill>
                  <a:srgbClr val="000000"/>
                </a:solidFill>
                <a:cs typeface="Times New Roman" pitchFamily="18" charset="0"/>
              </a:rPr>
              <a:t> B. Panchal, </a:t>
            </a:r>
            <a:r>
              <a:rPr lang="en-US" altLang="en-US" dirty="0">
                <a:solidFill>
                  <a:srgbClr val="000000"/>
                </a:solidFill>
                <a:cs typeface="Times New Roman" pitchFamily="18" charset="0"/>
              </a:rPr>
              <a:t>Assistant Professor</a:t>
            </a:r>
          </a:p>
          <a:p>
            <a:pPr algn="ctr"/>
            <a:r>
              <a:rPr lang="en-US" altLang="en-US" dirty="0">
                <a:solidFill>
                  <a:srgbClr val="000000"/>
                </a:solidFill>
                <a:cs typeface="Times New Roman" pitchFamily="18" charset="0"/>
              </a:rPr>
              <a:t>Department of Pharmacy,</a:t>
            </a:r>
          </a:p>
          <a:p>
            <a:pPr algn="ctr"/>
            <a:r>
              <a:rPr lang="en-US" altLang="en-US" dirty="0" err="1">
                <a:solidFill>
                  <a:srgbClr val="000000"/>
                </a:solidFill>
                <a:cs typeface="Times New Roman" pitchFamily="18" charset="0"/>
              </a:rPr>
              <a:t>Sumandeep</a:t>
            </a:r>
            <a:r>
              <a:rPr lang="en-US" altLang="en-US" dirty="0">
                <a:solidFill>
                  <a:srgbClr val="000000"/>
                </a:solidFill>
                <a:cs typeface="Times New Roman" pitchFamily="18" charset="0"/>
              </a:rPr>
              <a:t> Vidyapeeth</a:t>
            </a:r>
          </a:p>
          <a:p>
            <a:pPr algn="ctr"/>
            <a:endParaRPr lang="en-US" altLang="en-US" dirty="0">
              <a:solidFill>
                <a:srgbClr val="000000"/>
              </a:solidFill>
              <a:cs typeface="Times New Roman" pitchFamily="18" charset="0"/>
            </a:endParaRPr>
          </a:p>
          <a:p>
            <a:pPr algn="ctr"/>
            <a:r>
              <a:rPr lang="en-US" altLang="en-US" dirty="0">
                <a:solidFill>
                  <a:srgbClr val="000000"/>
                </a:solidFill>
                <a:cs typeface="Times New Roman" pitchFamily="18" charset="0"/>
              </a:rPr>
              <a:t>Subject-Biochemistry and Clinical Pathology</a:t>
            </a:r>
          </a:p>
          <a:p>
            <a:pPr algn="ctr"/>
            <a:r>
              <a:rPr lang="en-US" altLang="en-US" dirty="0">
                <a:solidFill>
                  <a:srgbClr val="000000"/>
                </a:solidFill>
                <a:cs typeface="Times New Roman" pitchFamily="18" charset="0"/>
              </a:rPr>
              <a:t>Topic-Vitamins</a:t>
            </a:r>
            <a:endParaRPr lang="en-IN" altLang="en-US" dirty="0">
              <a:solidFill>
                <a:srgbClr val="000000"/>
              </a:solidFill>
              <a:cs typeface="Times New Roman" pitchFamily="18" charset="0"/>
            </a:endParaRPr>
          </a:p>
        </p:txBody>
      </p:sp>
      <p:pic>
        <p:nvPicPr>
          <p:cNvPr id="11" name="Picture 10">
            <a:extLst>
              <a:ext uri="{FF2B5EF4-FFF2-40B4-BE49-F238E27FC236}">
                <a16:creationId xmlns:a16="http://schemas.microsoft.com/office/drawing/2014/main" id="{075E2A8D-035A-4DE0-8978-4B857D37E79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87229" y="567972"/>
            <a:ext cx="4981575" cy="914400"/>
          </a:xfrm>
          <a:prstGeom prst="rect">
            <a:avLst/>
          </a:prstGeom>
        </p:spPr>
      </p:pic>
      <p:sp>
        <p:nvSpPr>
          <p:cNvPr id="12" name="Date Placeholder 11">
            <a:extLst>
              <a:ext uri="{FF2B5EF4-FFF2-40B4-BE49-F238E27FC236}">
                <a16:creationId xmlns:a16="http://schemas.microsoft.com/office/drawing/2014/main" id="{8F74FD4A-DCD3-4FA5-998E-38C20DCA38D5}"/>
              </a:ext>
            </a:extLst>
          </p:cNvPr>
          <p:cNvSpPr>
            <a:spLocks noGrp="1"/>
          </p:cNvSpPr>
          <p:nvPr>
            <p:ph type="dt" sz="half" idx="10"/>
          </p:nvPr>
        </p:nvSpPr>
        <p:spPr/>
        <p:txBody>
          <a:bodyPr/>
          <a:lstStyle/>
          <a:p>
            <a:fld id="{F744DE29-784E-4C72-AFB0-A8EAA4196352}" type="datetime1">
              <a:rPr lang="en-IN" smtClean="0"/>
              <a:t>26-08-2021</a:t>
            </a:fld>
            <a:endParaRPr lang="en-IN"/>
          </a:p>
        </p:txBody>
      </p:sp>
      <p:sp>
        <p:nvSpPr>
          <p:cNvPr id="13" name="Slide Number Placeholder 12">
            <a:extLst>
              <a:ext uri="{FF2B5EF4-FFF2-40B4-BE49-F238E27FC236}">
                <a16:creationId xmlns:a16="http://schemas.microsoft.com/office/drawing/2014/main" id="{0253EADD-5A8A-4CF7-BF78-AF19A589CF62}"/>
              </a:ext>
            </a:extLst>
          </p:cNvPr>
          <p:cNvSpPr>
            <a:spLocks noGrp="1"/>
          </p:cNvSpPr>
          <p:nvPr>
            <p:ph type="sldNum" sz="quarter" idx="12"/>
          </p:nvPr>
        </p:nvSpPr>
        <p:spPr/>
        <p:txBody>
          <a:bodyPr/>
          <a:lstStyle/>
          <a:p>
            <a:fld id="{DBC6CBFF-5BF4-4008-B029-75716DF33CA0}" type="slidenum">
              <a:rPr lang="en-IN" smtClean="0"/>
              <a:t>1</a:t>
            </a:fld>
            <a:endParaRPr lang="en-IN"/>
          </a:p>
        </p:txBody>
      </p:sp>
      <p:sp>
        <p:nvSpPr>
          <p:cNvPr id="14" name="Footer Placeholder 13">
            <a:extLst>
              <a:ext uri="{FF2B5EF4-FFF2-40B4-BE49-F238E27FC236}">
                <a16:creationId xmlns:a16="http://schemas.microsoft.com/office/drawing/2014/main" id="{E0D4FE71-2017-405F-BC5E-0B5A3CD16263}"/>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3950047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VITAMIN D (CALCIFEROL) </a:t>
            </a: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fontScale="92500" lnSpcReduction="20000"/>
          </a:bodyPr>
          <a:lstStyle/>
          <a:p>
            <a:pPr algn="just"/>
            <a:r>
              <a:rPr lang="en-IN" altLang="en-US" sz="1900" b="1" dirty="0">
                <a:cs typeface="Arial" pitchFamily="34" charset="0"/>
              </a:rPr>
              <a:t>VITAMIN D (CALCIFEROL) </a:t>
            </a:r>
          </a:p>
          <a:p>
            <a:pPr algn="just"/>
            <a:r>
              <a:rPr lang="en-US" altLang="en-US" sz="1900" dirty="0">
                <a:cs typeface="Arial" pitchFamily="34" charset="0"/>
              </a:rPr>
              <a:t>It is antirachitic vitamin used to treat rickets diseases </a:t>
            </a:r>
          </a:p>
          <a:p>
            <a:pPr marL="342900" indent="-342900" algn="just"/>
            <a:r>
              <a:rPr lang="en-US" altLang="en-US" sz="1900" dirty="0">
                <a:cs typeface="Arial" pitchFamily="34" charset="0"/>
              </a:rPr>
              <a:t>It is also called calciferol as it promotes the calcification of bones.</a:t>
            </a:r>
          </a:p>
          <a:p>
            <a:pPr marL="342900" indent="-342900" algn="just"/>
            <a:r>
              <a:rPr lang="en-US" altLang="en-US" sz="1900" dirty="0">
                <a:cs typeface="Arial" pitchFamily="34" charset="0"/>
              </a:rPr>
              <a:t>Vitamin D2 is called ergocalciferol. </a:t>
            </a:r>
          </a:p>
          <a:p>
            <a:pPr marL="342900" indent="-342900" algn="just"/>
            <a:r>
              <a:rPr lang="en-US" altLang="en-US" sz="1900" dirty="0">
                <a:cs typeface="Arial" pitchFamily="34" charset="0"/>
              </a:rPr>
              <a:t>Vitamin D3 is called cholecalciferol.</a:t>
            </a:r>
          </a:p>
          <a:p>
            <a:pPr marL="342900" indent="-342900" algn="just"/>
            <a:r>
              <a:rPr lang="en-US" altLang="en-US" sz="1900" dirty="0">
                <a:cs typeface="Arial" pitchFamily="34" charset="0"/>
              </a:rPr>
              <a:t>Vitamin D2, is obtained from ergosterol. </a:t>
            </a:r>
          </a:p>
          <a:p>
            <a:pPr marL="342900" indent="-342900" algn="just"/>
            <a:r>
              <a:rPr lang="en-US" altLang="en-US" sz="1900" dirty="0">
                <a:cs typeface="Arial" pitchFamily="34" charset="0"/>
              </a:rPr>
              <a:t>Vitamin D3 is obtained from 7-dehydrocholesterol. </a:t>
            </a:r>
          </a:p>
          <a:p>
            <a:pPr marL="342900" indent="-342900" algn="just"/>
            <a:r>
              <a:rPr lang="en-US" altLang="en-US" sz="1900" dirty="0">
                <a:cs typeface="Arial" pitchFamily="34" charset="0"/>
              </a:rPr>
              <a:t>Vitamin D3 is also called sunshine vitamin as it is obtained by the action of sun's UV rays on the sterols present in the skin. </a:t>
            </a:r>
          </a:p>
          <a:p>
            <a:pPr algn="just"/>
            <a:r>
              <a:rPr lang="en-US" altLang="en-US" sz="1900" b="1" dirty="0">
                <a:cs typeface="Arial" pitchFamily="34" charset="0"/>
              </a:rPr>
              <a:t>Sources:</a:t>
            </a:r>
          </a:p>
          <a:p>
            <a:pPr marL="342900" indent="-342900" algn="just"/>
            <a:r>
              <a:rPr lang="en-US" altLang="en-US" sz="1900" dirty="0">
                <a:cs typeface="Arial" pitchFamily="34" charset="0"/>
              </a:rPr>
              <a:t>Cod liver oil, butter, milk, yeast, ghee, halibut liver oil.</a:t>
            </a:r>
          </a:p>
          <a:p>
            <a:pPr algn="just"/>
            <a:r>
              <a:rPr lang="en-US" altLang="en-US" sz="1900" b="1" dirty="0">
                <a:cs typeface="Arial" pitchFamily="34" charset="0"/>
              </a:rPr>
              <a:t>Properties:</a:t>
            </a:r>
          </a:p>
          <a:p>
            <a:pPr marL="342900" indent="-342900" algn="just"/>
            <a:r>
              <a:rPr lang="en-US" altLang="en-US" sz="1900" dirty="0">
                <a:cs typeface="Arial" pitchFamily="34" charset="0"/>
              </a:rPr>
              <a:t>Vitamin D2 and D3 are white crystalline powders. They are tasteless and </a:t>
            </a:r>
            <a:r>
              <a:rPr lang="en-US" altLang="en-US" sz="1900" dirty="0" err="1">
                <a:cs typeface="Arial" pitchFamily="34" charset="0"/>
              </a:rPr>
              <a:t>odourless</a:t>
            </a:r>
            <a:r>
              <a:rPr lang="en-US" altLang="en-US" sz="1900" dirty="0">
                <a:cs typeface="Arial" pitchFamily="34" charset="0"/>
              </a:rPr>
              <a:t>. They are soluble in alcohol and insoluble in H2O</a:t>
            </a:r>
            <a:r>
              <a:rPr lang="en-US" altLang="en-US" sz="1900" b="1" dirty="0">
                <a:cs typeface="Arial" pitchFamily="34" charset="0"/>
              </a:rPr>
              <a:t>.</a:t>
            </a:r>
            <a:endParaRPr lang="en-US" altLang="en-US" sz="1900" dirty="0">
              <a:cs typeface="Arial" pitchFamily="34" charset="0"/>
            </a:endParaRPr>
          </a:p>
          <a:p>
            <a:pPr marL="0" indent="0">
              <a:buNone/>
            </a:pPr>
            <a:endParaRPr lang="en-IN" sz="1800" dirty="0"/>
          </a:p>
        </p:txBody>
      </p:sp>
      <p:sp>
        <p:nvSpPr>
          <p:cNvPr id="4" name="Date Placeholder 3">
            <a:extLst>
              <a:ext uri="{FF2B5EF4-FFF2-40B4-BE49-F238E27FC236}">
                <a16:creationId xmlns:a16="http://schemas.microsoft.com/office/drawing/2014/main" id="{1879BF43-57CE-4895-87F5-4EB08E998E44}"/>
              </a:ext>
            </a:extLst>
          </p:cNvPr>
          <p:cNvSpPr>
            <a:spLocks noGrp="1"/>
          </p:cNvSpPr>
          <p:nvPr>
            <p:ph type="dt" sz="half" idx="10"/>
          </p:nvPr>
        </p:nvSpPr>
        <p:spPr/>
        <p:txBody>
          <a:bodyPr/>
          <a:lstStyle/>
          <a:p>
            <a:fld id="{A4891929-932D-4E2A-82E1-2E4B63915B10}" type="datetime1">
              <a:rPr lang="en-IN" smtClean="0"/>
              <a:t>26-08-2021</a:t>
            </a:fld>
            <a:endParaRPr lang="en-IN"/>
          </a:p>
        </p:txBody>
      </p:sp>
      <p:sp>
        <p:nvSpPr>
          <p:cNvPr id="5" name="Slide Number Placeholder 4">
            <a:extLst>
              <a:ext uri="{FF2B5EF4-FFF2-40B4-BE49-F238E27FC236}">
                <a16:creationId xmlns:a16="http://schemas.microsoft.com/office/drawing/2014/main" id="{CE83F6CD-53A6-436E-9D59-B417CEC35D8D}"/>
              </a:ext>
            </a:extLst>
          </p:cNvPr>
          <p:cNvSpPr>
            <a:spLocks noGrp="1"/>
          </p:cNvSpPr>
          <p:nvPr>
            <p:ph type="sldNum" sz="quarter" idx="12"/>
          </p:nvPr>
        </p:nvSpPr>
        <p:spPr/>
        <p:txBody>
          <a:bodyPr/>
          <a:lstStyle/>
          <a:p>
            <a:fld id="{DBC6CBFF-5BF4-4008-B029-75716DF33CA0}" type="slidenum">
              <a:rPr lang="en-IN" smtClean="0"/>
              <a:t>10</a:t>
            </a:fld>
            <a:endParaRPr lang="en-IN"/>
          </a:p>
        </p:txBody>
      </p:sp>
      <p:sp>
        <p:nvSpPr>
          <p:cNvPr id="6" name="Footer Placeholder 5">
            <a:extLst>
              <a:ext uri="{FF2B5EF4-FFF2-40B4-BE49-F238E27FC236}">
                <a16:creationId xmlns:a16="http://schemas.microsoft.com/office/drawing/2014/main" id="{AD7E1F68-5549-4635-AB99-612A8496EF58}"/>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1086751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r>
              <a:rPr lang="en-US" altLang="en-US" b="1" dirty="0">
                <a:solidFill>
                  <a:schemeClr val="bg1"/>
                </a:solidFill>
                <a:cs typeface="Times New Roman" pitchFamily="18" charset="0"/>
              </a:rPr>
              <a:t>VITAMIN D (CALCIFEROL)</a:t>
            </a: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fontScale="92500" lnSpcReduction="20000"/>
          </a:bodyPr>
          <a:lstStyle/>
          <a:p>
            <a:pPr algn="just"/>
            <a:r>
              <a:rPr lang="en-IN" altLang="en-US" sz="1900" b="1" dirty="0">
                <a:cs typeface="Arial" pitchFamily="34" charset="0"/>
              </a:rPr>
              <a:t>VITAMIN D (CALCIFEROL) </a:t>
            </a:r>
          </a:p>
          <a:p>
            <a:pPr algn="just"/>
            <a:r>
              <a:rPr lang="en-US" altLang="en-US" sz="1900" dirty="0">
                <a:cs typeface="Arial" pitchFamily="34" charset="0"/>
              </a:rPr>
              <a:t>It is antirachitic vitamin used to treat rickets diseases </a:t>
            </a:r>
          </a:p>
          <a:p>
            <a:pPr marL="342900" indent="-342900" algn="just"/>
            <a:r>
              <a:rPr lang="en-US" altLang="en-US" sz="1900" dirty="0">
                <a:cs typeface="Arial" pitchFamily="34" charset="0"/>
              </a:rPr>
              <a:t>It is also called calciferol as it promotes the calcification of bones.</a:t>
            </a:r>
          </a:p>
          <a:p>
            <a:pPr marL="342900" indent="-342900" algn="just"/>
            <a:r>
              <a:rPr lang="en-US" altLang="en-US" sz="1900" dirty="0">
                <a:cs typeface="Arial" pitchFamily="34" charset="0"/>
              </a:rPr>
              <a:t>Vitamin D2 is called ergocalciferol. </a:t>
            </a:r>
          </a:p>
          <a:p>
            <a:pPr marL="342900" indent="-342900" algn="just"/>
            <a:r>
              <a:rPr lang="en-US" altLang="en-US" sz="1900" dirty="0">
                <a:cs typeface="Arial" pitchFamily="34" charset="0"/>
              </a:rPr>
              <a:t>Vitamin D3 is called cholecalciferol.</a:t>
            </a:r>
          </a:p>
          <a:p>
            <a:pPr marL="342900" indent="-342900" algn="just"/>
            <a:r>
              <a:rPr lang="en-US" altLang="en-US" sz="1900" dirty="0">
                <a:cs typeface="Arial" pitchFamily="34" charset="0"/>
              </a:rPr>
              <a:t>Vitamin D2, is obtained from ergosterol. </a:t>
            </a:r>
          </a:p>
          <a:p>
            <a:pPr marL="342900" indent="-342900" algn="just"/>
            <a:r>
              <a:rPr lang="en-US" altLang="en-US" sz="1900" dirty="0">
                <a:cs typeface="Arial" pitchFamily="34" charset="0"/>
              </a:rPr>
              <a:t>Vitamin D3 is obtained from 7-dehydrocholesterol. </a:t>
            </a:r>
          </a:p>
          <a:p>
            <a:pPr marL="342900" indent="-342900" algn="just"/>
            <a:r>
              <a:rPr lang="en-US" altLang="en-US" sz="1900" dirty="0">
                <a:cs typeface="Arial" pitchFamily="34" charset="0"/>
              </a:rPr>
              <a:t>Vitamin D3 is also called sunshine vitamin as it is obtained by the action of sun's UV rays on the sterols present in the skin. </a:t>
            </a:r>
          </a:p>
          <a:p>
            <a:pPr algn="just"/>
            <a:r>
              <a:rPr lang="en-US" altLang="en-US" sz="1900" b="1" dirty="0">
                <a:cs typeface="Arial" pitchFamily="34" charset="0"/>
              </a:rPr>
              <a:t>Sources:</a:t>
            </a:r>
          </a:p>
          <a:p>
            <a:pPr marL="342900" indent="-342900" algn="just"/>
            <a:r>
              <a:rPr lang="en-US" altLang="en-US" sz="1900" dirty="0">
                <a:cs typeface="Arial" pitchFamily="34" charset="0"/>
              </a:rPr>
              <a:t>Cod liver oil, butter, milk, yeast, ghee, halibut liver oil.</a:t>
            </a:r>
          </a:p>
          <a:p>
            <a:pPr algn="just"/>
            <a:r>
              <a:rPr lang="en-US" altLang="en-US" sz="1900" b="1" dirty="0">
                <a:cs typeface="Arial" pitchFamily="34" charset="0"/>
              </a:rPr>
              <a:t>Properties:</a:t>
            </a:r>
          </a:p>
          <a:p>
            <a:pPr marL="342900" indent="-342900" algn="just"/>
            <a:r>
              <a:rPr lang="en-US" altLang="en-US" sz="1900" dirty="0">
                <a:cs typeface="Arial" pitchFamily="34" charset="0"/>
              </a:rPr>
              <a:t>Vitamin D2 and D3 are white crystalline powders. They are tasteless and </a:t>
            </a:r>
            <a:r>
              <a:rPr lang="en-US" altLang="en-US" sz="1900" dirty="0" err="1">
                <a:cs typeface="Arial" pitchFamily="34" charset="0"/>
              </a:rPr>
              <a:t>odourless</a:t>
            </a:r>
            <a:r>
              <a:rPr lang="en-US" altLang="en-US" sz="1900" dirty="0">
                <a:cs typeface="Arial" pitchFamily="34" charset="0"/>
              </a:rPr>
              <a:t>. They are soluble in alcohol and insoluble in H2O</a:t>
            </a:r>
            <a:r>
              <a:rPr lang="en-US" altLang="en-US" sz="1900" b="1" dirty="0">
                <a:cs typeface="Arial" pitchFamily="34" charset="0"/>
              </a:rPr>
              <a:t>.</a:t>
            </a:r>
            <a:endParaRPr lang="en-US" altLang="en-US" sz="1900" dirty="0">
              <a:cs typeface="Arial" pitchFamily="34" charset="0"/>
            </a:endParaRPr>
          </a:p>
          <a:p>
            <a:pPr marL="0" indent="0">
              <a:buNone/>
            </a:pPr>
            <a:endParaRPr lang="en-IN" sz="1800" dirty="0"/>
          </a:p>
        </p:txBody>
      </p:sp>
      <p:sp>
        <p:nvSpPr>
          <p:cNvPr id="4" name="Date Placeholder 3">
            <a:extLst>
              <a:ext uri="{FF2B5EF4-FFF2-40B4-BE49-F238E27FC236}">
                <a16:creationId xmlns:a16="http://schemas.microsoft.com/office/drawing/2014/main" id="{03E58FEA-BD26-4320-BD5E-191977806D9B}"/>
              </a:ext>
            </a:extLst>
          </p:cNvPr>
          <p:cNvSpPr>
            <a:spLocks noGrp="1"/>
          </p:cNvSpPr>
          <p:nvPr>
            <p:ph type="dt" sz="half" idx="10"/>
          </p:nvPr>
        </p:nvSpPr>
        <p:spPr/>
        <p:txBody>
          <a:bodyPr/>
          <a:lstStyle/>
          <a:p>
            <a:fld id="{E2AA5B07-6DBB-4734-A0DA-A58C35011EFC}" type="datetime1">
              <a:rPr lang="en-IN" smtClean="0"/>
              <a:t>26-08-2021</a:t>
            </a:fld>
            <a:endParaRPr lang="en-IN"/>
          </a:p>
        </p:txBody>
      </p:sp>
      <p:sp>
        <p:nvSpPr>
          <p:cNvPr id="5" name="Slide Number Placeholder 4">
            <a:extLst>
              <a:ext uri="{FF2B5EF4-FFF2-40B4-BE49-F238E27FC236}">
                <a16:creationId xmlns:a16="http://schemas.microsoft.com/office/drawing/2014/main" id="{5FB46DAC-1F19-44C5-B5B7-7A99F111DAE7}"/>
              </a:ext>
            </a:extLst>
          </p:cNvPr>
          <p:cNvSpPr>
            <a:spLocks noGrp="1"/>
          </p:cNvSpPr>
          <p:nvPr>
            <p:ph type="sldNum" sz="quarter" idx="12"/>
          </p:nvPr>
        </p:nvSpPr>
        <p:spPr/>
        <p:txBody>
          <a:bodyPr/>
          <a:lstStyle/>
          <a:p>
            <a:fld id="{DBC6CBFF-5BF4-4008-B029-75716DF33CA0}" type="slidenum">
              <a:rPr lang="en-IN" smtClean="0"/>
              <a:t>11</a:t>
            </a:fld>
            <a:endParaRPr lang="en-IN"/>
          </a:p>
        </p:txBody>
      </p:sp>
      <p:sp>
        <p:nvSpPr>
          <p:cNvPr id="6" name="Footer Placeholder 5">
            <a:extLst>
              <a:ext uri="{FF2B5EF4-FFF2-40B4-BE49-F238E27FC236}">
                <a16:creationId xmlns:a16="http://schemas.microsoft.com/office/drawing/2014/main" id="{A3DA78DF-2A18-4C89-A8B1-D4BF9695036F}"/>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3117678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r>
              <a:rPr lang="en-US" altLang="en-US" b="1" dirty="0">
                <a:solidFill>
                  <a:schemeClr val="bg1"/>
                </a:solidFill>
                <a:cs typeface="Times New Roman" pitchFamily="18" charset="0"/>
              </a:rPr>
              <a:t>VITAMIN D (CALCIFEROL)</a:t>
            </a: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fontScale="92500" lnSpcReduction="20000"/>
          </a:bodyPr>
          <a:lstStyle/>
          <a:p>
            <a:pPr algn="just"/>
            <a:r>
              <a:rPr lang="en-US" altLang="en-US" sz="1900" b="1" dirty="0">
                <a:cs typeface="Arial" pitchFamily="34" charset="0"/>
              </a:rPr>
              <a:t>Stability and Storage </a:t>
            </a:r>
          </a:p>
          <a:p>
            <a:pPr marL="231775" indent="-231775" algn="just"/>
            <a:r>
              <a:rPr lang="en-US" altLang="en-US" sz="1900" dirty="0">
                <a:cs typeface="Arial" pitchFamily="34" charset="0"/>
              </a:rPr>
              <a:t>It is destroyed on exposure to air and UV light hence it is stored in hermetically sealed containers in an atmosphere of nitrogen in a cool place and protected from light. </a:t>
            </a:r>
          </a:p>
          <a:p>
            <a:pPr algn="just"/>
            <a:r>
              <a:rPr lang="en-IN" sz="1900" b="1" dirty="0">
                <a:cs typeface="Arial" pitchFamily="34" charset="0"/>
              </a:rPr>
              <a:t>Uses:</a:t>
            </a:r>
          </a:p>
          <a:p>
            <a:pPr marL="231775" indent="-231775" algn="just"/>
            <a:r>
              <a:rPr lang="en-US" altLang="en-US" sz="1900" dirty="0">
                <a:cs typeface="Arial" pitchFamily="34" charset="0"/>
              </a:rPr>
              <a:t>It is used to treat rickets in young. </a:t>
            </a:r>
          </a:p>
          <a:p>
            <a:pPr marL="231775" indent="-231775" algn="just"/>
            <a:r>
              <a:rPr lang="en-US" altLang="en-US" sz="1900" dirty="0">
                <a:cs typeface="Arial" pitchFamily="34" charset="0"/>
              </a:rPr>
              <a:t>It is used to treat </a:t>
            </a:r>
            <a:r>
              <a:rPr lang="en-US" altLang="en-US" sz="1900" dirty="0" err="1">
                <a:cs typeface="Arial" pitchFamily="34" charset="0"/>
              </a:rPr>
              <a:t>osteomalacia</a:t>
            </a:r>
            <a:r>
              <a:rPr lang="en-US" altLang="en-US" sz="1900" dirty="0">
                <a:cs typeface="Arial" pitchFamily="34" charset="0"/>
              </a:rPr>
              <a:t> in adult</a:t>
            </a:r>
          </a:p>
          <a:p>
            <a:pPr marL="231775" indent="-231775" algn="just"/>
            <a:r>
              <a:rPr lang="en-US" altLang="en-US" sz="1900" dirty="0">
                <a:cs typeface="Arial" pitchFamily="34" charset="0"/>
              </a:rPr>
              <a:t>It is essential for absorption of calcium and phosphorous intestine</a:t>
            </a:r>
          </a:p>
          <a:p>
            <a:pPr marL="231775" indent="-231775" algn="just"/>
            <a:r>
              <a:rPr lang="en-US" altLang="en-US" sz="1900" dirty="0">
                <a:cs typeface="Arial" pitchFamily="34" charset="0"/>
              </a:rPr>
              <a:t>It also helps in development of normal teeth.</a:t>
            </a:r>
          </a:p>
          <a:p>
            <a:pPr algn="just"/>
            <a:r>
              <a:rPr lang="en-IN" sz="1900" b="1" dirty="0">
                <a:cs typeface="Arial" pitchFamily="34" charset="0"/>
              </a:rPr>
              <a:t>Official preparation:</a:t>
            </a:r>
          </a:p>
          <a:p>
            <a:pPr marL="231775" indent="-231775" algn="just"/>
            <a:r>
              <a:rPr lang="en-US" sz="1900" dirty="0">
                <a:cs typeface="Arial" pitchFamily="34" charset="0"/>
              </a:rPr>
              <a:t>Concentrated vitamin D solution. Calciferol solution. </a:t>
            </a:r>
          </a:p>
          <a:p>
            <a:pPr marL="231775" indent="-231775" algn="just"/>
            <a:r>
              <a:rPr lang="en-US" sz="1900" dirty="0">
                <a:cs typeface="Arial" pitchFamily="34" charset="0"/>
              </a:rPr>
              <a:t>Calciferol injection</a:t>
            </a:r>
          </a:p>
          <a:p>
            <a:pPr algn="just"/>
            <a:r>
              <a:rPr lang="en-IN" sz="1900" b="1" dirty="0">
                <a:cs typeface="Arial" pitchFamily="34" charset="0"/>
              </a:rPr>
              <a:t>Brands:</a:t>
            </a:r>
          </a:p>
          <a:p>
            <a:pPr marL="231775" indent="-231775" algn="just"/>
            <a:r>
              <a:rPr lang="en-US" altLang="en-US" sz="1900" dirty="0" err="1">
                <a:cs typeface="Arial" pitchFamily="34" charset="0"/>
              </a:rPr>
              <a:t>Sharkoferol</a:t>
            </a:r>
            <a:r>
              <a:rPr lang="en-US" altLang="en-US" sz="1900" dirty="0">
                <a:cs typeface="Arial" pitchFamily="34" charset="0"/>
              </a:rPr>
              <a:t>, </a:t>
            </a:r>
            <a:r>
              <a:rPr lang="en-US" altLang="en-US" sz="1900" dirty="0" err="1">
                <a:cs typeface="Arial" pitchFamily="34" charset="0"/>
              </a:rPr>
              <a:t>Nutrimalt</a:t>
            </a:r>
            <a:endParaRPr lang="en-US" altLang="en-US" sz="1900" dirty="0">
              <a:cs typeface="Arial" pitchFamily="34" charset="0"/>
            </a:endParaRPr>
          </a:p>
          <a:p>
            <a:pPr marL="0" indent="0">
              <a:buNone/>
            </a:pPr>
            <a:endParaRPr lang="en-IN" sz="1800" dirty="0"/>
          </a:p>
        </p:txBody>
      </p:sp>
      <p:sp>
        <p:nvSpPr>
          <p:cNvPr id="4" name="Date Placeholder 3">
            <a:extLst>
              <a:ext uri="{FF2B5EF4-FFF2-40B4-BE49-F238E27FC236}">
                <a16:creationId xmlns:a16="http://schemas.microsoft.com/office/drawing/2014/main" id="{E60E65CD-2978-4D32-BFC8-AD65F0FE79D9}"/>
              </a:ext>
            </a:extLst>
          </p:cNvPr>
          <p:cNvSpPr>
            <a:spLocks noGrp="1"/>
          </p:cNvSpPr>
          <p:nvPr>
            <p:ph type="dt" sz="half" idx="10"/>
          </p:nvPr>
        </p:nvSpPr>
        <p:spPr/>
        <p:txBody>
          <a:bodyPr/>
          <a:lstStyle/>
          <a:p>
            <a:fld id="{7CF28C7F-024B-48AF-B48A-A514F847EAC9}" type="datetime1">
              <a:rPr lang="en-IN" smtClean="0"/>
              <a:t>26-08-2021</a:t>
            </a:fld>
            <a:endParaRPr lang="en-IN"/>
          </a:p>
        </p:txBody>
      </p:sp>
      <p:sp>
        <p:nvSpPr>
          <p:cNvPr id="5" name="Slide Number Placeholder 4">
            <a:extLst>
              <a:ext uri="{FF2B5EF4-FFF2-40B4-BE49-F238E27FC236}">
                <a16:creationId xmlns:a16="http://schemas.microsoft.com/office/drawing/2014/main" id="{9C52DF12-5F67-4CFE-9736-2420FFCBCCF8}"/>
              </a:ext>
            </a:extLst>
          </p:cNvPr>
          <p:cNvSpPr>
            <a:spLocks noGrp="1"/>
          </p:cNvSpPr>
          <p:nvPr>
            <p:ph type="sldNum" sz="quarter" idx="12"/>
          </p:nvPr>
        </p:nvSpPr>
        <p:spPr/>
        <p:txBody>
          <a:bodyPr/>
          <a:lstStyle/>
          <a:p>
            <a:fld id="{DBC6CBFF-5BF4-4008-B029-75716DF33CA0}" type="slidenum">
              <a:rPr lang="en-IN" smtClean="0"/>
              <a:t>12</a:t>
            </a:fld>
            <a:endParaRPr lang="en-IN"/>
          </a:p>
        </p:txBody>
      </p:sp>
      <p:sp>
        <p:nvSpPr>
          <p:cNvPr id="6" name="Footer Placeholder 5">
            <a:extLst>
              <a:ext uri="{FF2B5EF4-FFF2-40B4-BE49-F238E27FC236}">
                <a16:creationId xmlns:a16="http://schemas.microsoft.com/office/drawing/2014/main" id="{C664B743-8AAE-4117-B91F-1F51C8A17238}"/>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2712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VITAMIN E (TOCOFEROL) </a:t>
            </a: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fontScale="92500" lnSpcReduction="10000"/>
          </a:bodyPr>
          <a:lstStyle/>
          <a:p>
            <a:pPr algn="just"/>
            <a:r>
              <a:rPr lang="en-IN" sz="1800" b="1" dirty="0">
                <a:cs typeface="Arial" pitchFamily="34" charset="0"/>
              </a:rPr>
              <a:t>VITAMIN E (TOCOFEROL) </a:t>
            </a:r>
          </a:p>
          <a:p>
            <a:pPr marL="231775" indent="-231775" algn="just"/>
            <a:r>
              <a:rPr lang="en-US" altLang="en-US" sz="1800" dirty="0">
                <a:cs typeface="Arial" pitchFamily="34" charset="0"/>
              </a:rPr>
              <a:t>They are called tocopherols. </a:t>
            </a:r>
          </a:p>
          <a:p>
            <a:pPr marL="231775" indent="-231775" algn="just"/>
            <a:r>
              <a:rPr lang="en-US" altLang="en-US" sz="1800" dirty="0">
                <a:cs typeface="Arial" pitchFamily="34" charset="0"/>
              </a:rPr>
              <a:t>The well known tocopherols are </a:t>
            </a:r>
            <a:r>
              <a:rPr lang="el-GR" altLang="en-US" sz="1800" dirty="0">
                <a:cs typeface="Arial" pitchFamily="34" charset="0"/>
              </a:rPr>
              <a:t>α</a:t>
            </a:r>
            <a:r>
              <a:rPr lang="en-US" altLang="en-US" sz="1800" dirty="0">
                <a:cs typeface="Arial" pitchFamily="34" charset="0"/>
              </a:rPr>
              <a:t>, ß and δ-tocopherols</a:t>
            </a:r>
          </a:p>
          <a:p>
            <a:pPr marL="231775" indent="-231775" algn="just"/>
            <a:r>
              <a:rPr lang="el-GR" altLang="en-US" sz="1800" dirty="0">
                <a:cs typeface="Arial" pitchFamily="34" charset="0"/>
              </a:rPr>
              <a:t>α</a:t>
            </a:r>
            <a:r>
              <a:rPr lang="en-IN" altLang="en-US" sz="1800" dirty="0">
                <a:cs typeface="Arial" pitchFamily="34" charset="0"/>
              </a:rPr>
              <a:t>-tocopherols are most active</a:t>
            </a:r>
          </a:p>
          <a:p>
            <a:pPr marL="231775" indent="-231775" algn="just"/>
            <a:r>
              <a:rPr lang="en-IN" sz="1600" dirty="0">
                <a:latin typeface="Arial" panose="020B0604020202020204" pitchFamily="34" charset="0"/>
                <a:ea typeface="Arial" panose="020B0604020202020204" pitchFamily="34" charset="0"/>
              </a:rPr>
              <a:t>It is necessary in reproduction of rats. Hence it is also called as </a:t>
            </a:r>
            <a:r>
              <a:rPr lang="en-IN" sz="1600" dirty="0" err="1">
                <a:latin typeface="Arial" panose="020B0604020202020204" pitchFamily="34" charset="0"/>
                <a:ea typeface="Arial" panose="020B0604020202020204" pitchFamily="34" charset="0"/>
              </a:rPr>
              <a:t>antisterility</a:t>
            </a:r>
            <a:r>
              <a:rPr lang="en-IN" sz="1600" dirty="0">
                <a:latin typeface="Arial" panose="020B0604020202020204" pitchFamily="34" charset="0"/>
                <a:ea typeface="Arial" panose="020B0604020202020204" pitchFamily="34" charset="0"/>
              </a:rPr>
              <a:t> factors for rat</a:t>
            </a:r>
            <a:endParaRPr lang="en-US" altLang="en-US" sz="1800" dirty="0">
              <a:cs typeface="Arial" pitchFamily="34" charset="0"/>
            </a:endParaRPr>
          </a:p>
          <a:p>
            <a:pPr algn="just"/>
            <a:r>
              <a:rPr lang="en-IN" sz="1800" b="1" dirty="0">
                <a:cs typeface="Arial" pitchFamily="34" charset="0"/>
              </a:rPr>
              <a:t>Sources:</a:t>
            </a:r>
          </a:p>
          <a:p>
            <a:pPr marL="231775" indent="-231775" algn="just"/>
            <a:r>
              <a:rPr lang="en-US" altLang="en-US" sz="1800" dirty="0">
                <a:cs typeface="Arial" pitchFamily="34" charset="0"/>
              </a:rPr>
              <a:t>Soyabean, cotton seed, embryo of wheat and rice, maize and green leaves.</a:t>
            </a:r>
          </a:p>
          <a:p>
            <a:pPr algn="just"/>
            <a:r>
              <a:rPr lang="en-IN" sz="1800" b="1" dirty="0">
                <a:cs typeface="Arial" pitchFamily="34" charset="0"/>
              </a:rPr>
              <a:t>Properties:</a:t>
            </a:r>
          </a:p>
          <a:p>
            <a:pPr marL="342900" indent="-342900" algn="just"/>
            <a:r>
              <a:rPr lang="en-US" sz="1800" dirty="0">
                <a:cs typeface="Arial" pitchFamily="34" charset="0"/>
              </a:rPr>
              <a:t>It is clear, slightly greenish, yellowish, viscous oily liquid. It is </a:t>
            </a:r>
            <a:r>
              <a:rPr lang="en-US" sz="1800" dirty="0" err="1">
                <a:cs typeface="Arial" pitchFamily="34" charset="0"/>
              </a:rPr>
              <a:t>odourless</a:t>
            </a:r>
            <a:r>
              <a:rPr lang="en-US" sz="1800" dirty="0">
                <a:cs typeface="Arial" pitchFamily="34" charset="0"/>
              </a:rPr>
              <a:t>. </a:t>
            </a:r>
          </a:p>
          <a:p>
            <a:pPr marL="342900" indent="-342900" algn="just"/>
            <a:r>
              <a:rPr lang="en-US" sz="1800" dirty="0">
                <a:cs typeface="Arial" pitchFamily="34" charset="0"/>
              </a:rPr>
              <a:t>It is practically insoluble in water and soluble in alcohol and fixed oils</a:t>
            </a:r>
            <a:endParaRPr lang="en-US" altLang="en-US" sz="1800" dirty="0">
              <a:cs typeface="Arial" pitchFamily="34" charset="0"/>
            </a:endParaRPr>
          </a:p>
          <a:p>
            <a:pPr algn="just"/>
            <a:r>
              <a:rPr lang="en-US" altLang="en-US" sz="1800" b="1" dirty="0">
                <a:cs typeface="Arial" pitchFamily="34" charset="0"/>
              </a:rPr>
              <a:t>Stability and storage:</a:t>
            </a:r>
          </a:p>
          <a:p>
            <a:pPr marL="231775" indent="-231775" algn="just"/>
            <a:r>
              <a:rPr lang="en-US" altLang="en-US" sz="1800" dirty="0">
                <a:cs typeface="Arial" pitchFamily="34" charset="0"/>
              </a:rPr>
              <a:t>It is </a:t>
            </a:r>
            <a:r>
              <a:rPr lang="en-US" altLang="en-US" sz="1800" dirty="0" err="1">
                <a:cs typeface="Arial" pitchFamily="34" charset="0"/>
              </a:rPr>
              <a:t>oxidised</a:t>
            </a:r>
            <a:r>
              <a:rPr lang="en-US" altLang="en-US" sz="1800" dirty="0">
                <a:cs typeface="Arial" pitchFamily="34" charset="0"/>
              </a:rPr>
              <a:t> by air or oxygen, and is affected by light. Hence it is stored in tightly-closed light-resistant container</a:t>
            </a:r>
          </a:p>
          <a:p>
            <a:pPr marL="0" indent="0">
              <a:buNone/>
            </a:pPr>
            <a:endParaRPr lang="en-IN" sz="1900" dirty="0"/>
          </a:p>
        </p:txBody>
      </p:sp>
      <p:sp>
        <p:nvSpPr>
          <p:cNvPr id="4" name="Date Placeholder 3">
            <a:extLst>
              <a:ext uri="{FF2B5EF4-FFF2-40B4-BE49-F238E27FC236}">
                <a16:creationId xmlns:a16="http://schemas.microsoft.com/office/drawing/2014/main" id="{27681328-3EE9-4A08-91B4-706438DEA83C}"/>
              </a:ext>
            </a:extLst>
          </p:cNvPr>
          <p:cNvSpPr>
            <a:spLocks noGrp="1"/>
          </p:cNvSpPr>
          <p:nvPr>
            <p:ph type="dt" sz="half" idx="10"/>
          </p:nvPr>
        </p:nvSpPr>
        <p:spPr/>
        <p:txBody>
          <a:bodyPr/>
          <a:lstStyle/>
          <a:p>
            <a:fld id="{4352BD97-3EAB-4838-B708-5103D77CEDA5}" type="datetime1">
              <a:rPr lang="en-IN" smtClean="0"/>
              <a:t>26-08-2021</a:t>
            </a:fld>
            <a:endParaRPr lang="en-IN"/>
          </a:p>
        </p:txBody>
      </p:sp>
      <p:sp>
        <p:nvSpPr>
          <p:cNvPr id="5" name="Slide Number Placeholder 4">
            <a:extLst>
              <a:ext uri="{FF2B5EF4-FFF2-40B4-BE49-F238E27FC236}">
                <a16:creationId xmlns:a16="http://schemas.microsoft.com/office/drawing/2014/main" id="{3A104A8D-CAAF-4499-B5E3-0F672F344E02}"/>
              </a:ext>
            </a:extLst>
          </p:cNvPr>
          <p:cNvSpPr>
            <a:spLocks noGrp="1"/>
          </p:cNvSpPr>
          <p:nvPr>
            <p:ph type="sldNum" sz="quarter" idx="12"/>
          </p:nvPr>
        </p:nvSpPr>
        <p:spPr/>
        <p:txBody>
          <a:bodyPr/>
          <a:lstStyle/>
          <a:p>
            <a:fld id="{DBC6CBFF-5BF4-4008-B029-75716DF33CA0}" type="slidenum">
              <a:rPr lang="en-IN" smtClean="0"/>
              <a:t>13</a:t>
            </a:fld>
            <a:endParaRPr lang="en-IN"/>
          </a:p>
        </p:txBody>
      </p:sp>
      <p:sp>
        <p:nvSpPr>
          <p:cNvPr id="6" name="Footer Placeholder 5">
            <a:extLst>
              <a:ext uri="{FF2B5EF4-FFF2-40B4-BE49-F238E27FC236}">
                <a16:creationId xmlns:a16="http://schemas.microsoft.com/office/drawing/2014/main" id="{33BE1365-9600-42AB-960C-B153FEF0AA22}"/>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867902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VITAMIN E (TOCOFEROL) </a:t>
            </a: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algn="just"/>
            <a:r>
              <a:rPr lang="en-IN" sz="1800" b="1" dirty="0">
                <a:cs typeface="Arial" pitchFamily="34" charset="0"/>
              </a:rPr>
              <a:t>Uses:</a:t>
            </a:r>
          </a:p>
          <a:p>
            <a:pPr marL="231775" indent="-231775" algn="just"/>
            <a:r>
              <a:rPr lang="en-US" altLang="en-US" sz="1800" dirty="0">
                <a:cs typeface="Arial" pitchFamily="34" charset="0"/>
              </a:rPr>
              <a:t>Vitamin E is mainly used as antioxidant in fats and oils. Il is essential to maintain structure and functions of smooth muscles. </a:t>
            </a:r>
          </a:p>
          <a:p>
            <a:pPr marL="231775" indent="-231775" algn="just"/>
            <a:r>
              <a:rPr lang="en-US" altLang="en-US" sz="1800" dirty="0">
                <a:cs typeface="Arial" pitchFamily="34" charset="0"/>
              </a:rPr>
              <a:t>It Is effective in menstrual disorders and in improvement of lactation. </a:t>
            </a:r>
          </a:p>
          <a:p>
            <a:pPr marL="231775" indent="-231775" algn="just"/>
            <a:r>
              <a:rPr lang="en-US" altLang="en-US" sz="1800" dirty="0">
                <a:cs typeface="Arial" pitchFamily="34" charset="0"/>
              </a:rPr>
              <a:t>It is used to prevent </a:t>
            </a:r>
            <a:r>
              <a:rPr lang="en-US" altLang="en-US" sz="1800" dirty="0" err="1">
                <a:cs typeface="Arial" pitchFamily="34" charset="0"/>
              </a:rPr>
              <a:t>haemolytic</a:t>
            </a:r>
            <a:r>
              <a:rPr lang="en-US" altLang="en-US" sz="1800" dirty="0">
                <a:cs typeface="Arial" pitchFamily="34" charset="0"/>
              </a:rPr>
              <a:t> </a:t>
            </a:r>
            <a:r>
              <a:rPr lang="en-US" altLang="en-US" sz="1800" dirty="0" err="1">
                <a:cs typeface="Arial" pitchFamily="34" charset="0"/>
              </a:rPr>
              <a:t>anaemia</a:t>
            </a:r>
            <a:r>
              <a:rPr lang="en-US" altLang="en-US" sz="1800" dirty="0">
                <a:cs typeface="Arial" pitchFamily="34" charset="0"/>
              </a:rPr>
              <a:t> in premature infants</a:t>
            </a:r>
          </a:p>
          <a:p>
            <a:pPr algn="just"/>
            <a:r>
              <a:rPr lang="en-IN" sz="1800" b="1" dirty="0">
                <a:cs typeface="Arial" pitchFamily="34" charset="0"/>
              </a:rPr>
              <a:t>Official preparation:</a:t>
            </a:r>
          </a:p>
          <a:p>
            <a:pPr marL="231775" indent="-231775" algn="just"/>
            <a:r>
              <a:rPr lang="en-IN" sz="1800" dirty="0">
                <a:cs typeface="Arial" pitchFamily="34" charset="0"/>
              </a:rPr>
              <a:t>Vitamin E tablet. </a:t>
            </a:r>
          </a:p>
          <a:p>
            <a:pPr marL="231775" indent="-231775" algn="just"/>
            <a:r>
              <a:rPr lang="en-IN" sz="1800" dirty="0">
                <a:cs typeface="Arial" pitchFamily="34" charset="0"/>
              </a:rPr>
              <a:t>Vitamin E capsule. Vitamin E ointment</a:t>
            </a:r>
          </a:p>
          <a:p>
            <a:pPr algn="just"/>
            <a:r>
              <a:rPr lang="en-IN" sz="1800" b="1" dirty="0">
                <a:cs typeface="Arial" pitchFamily="34" charset="0"/>
              </a:rPr>
              <a:t>Brand Names:</a:t>
            </a:r>
          </a:p>
          <a:p>
            <a:pPr marL="342900" indent="-342900" algn="just"/>
            <a:r>
              <a:rPr lang="en-IN" sz="1800" dirty="0">
                <a:cs typeface="Arial" pitchFamily="34" charset="0"/>
              </a:rPr>
              <a:t>Vitamin E</a:t>
            </a:r>
          </a:p>
          <a:p>
            <a:pPr marL="0" indent="0">
              <a:buNone/>
            </a:pPr>
            <a:endParaRPr lang="en-IN" sz="1900" dirty="0"/>
          </a:p>
        </p:txBody>
      </p:sp>
      <p:sp>
        <p:nvSpPr>
          <p:cNvPr id="4" name="Date Placeholder 3">
            <a:extLst>
              <a:ext uri="{FF2B5EF4-FFF2-40B4-BE49-F238E27FC236}">
                <a16:creationId xmlns:a16="http://schemas.microsoft.com/office/drawing/2014/main" id="{39F1DCB9-A180-4F49-B414-27657157EF93}"/>
              </a:ext>
            </a:extLst>
          </p:cNvPr>
          <p:cNvSpPr>
            <a:spLocks noGrp="1"/>
          </p:cNvSpPr>
          <p:nvPr>
            <p:ph type="dt" sz="half" idx="10"/>
          </p:nvPr>
        </p:nvSpPr>
        <p:spPr/>
        <p:txBody>
          <a:bodyPr/>
          <a:lstStyle/>
          <a:p>
            <a:fld id="{CA31AC80-93B2-47F3-82E4-17EC5CAEA1C1}" type="datetime1">
              <a:rPr lang="en-IN" smtClean="0"/>
              <a:t>26-08-2021</a:t>
            </a:fld>
            <a:endParaRPr lang="en-IN"/>
          </a:p>
        </p:txBody>
      </p:sp>
      <p:sp>
        <p:nvSpPr>
          <p:cNvPr id="5" name="Slide Number Placeholder 4">
            <a:extLst>
              <a:ext uri="{FF2B5EF4-FFF2-40B4-BE49-F238E27FC236}">
                <a16:creationId xmlns:a16="http://schemas.microsoft.com/office/drawing/2014/main" id="{052DB768-7475-4839-91E9-998866FAC250}"/>
              </a:ext>
            </a:extLst>
          </p:cNvPr>
          <p:cNvSpPr>
            <a:spLocks noGrp="1"/>
          </p:cNvSpPr>
          <p:nvPr>
            <p:ph type="sldNum" sz="quarter" idx="12"/>
          </p:nvPr>
        </p:nvSpPr>
        <p:spPr/>
        <p:txBody>
          <a:bodyPr/>
          <a:lstStyle/>
          <a:p>
            <a:fld id="{DBC6CBFF-5BF4-4008-B029-75716DF33CA0}" type="slidenum">
              <a:rPr lang="en-IN" smtClean="0"/>
              <a:t>14</a:t>
            </a:fld>
            <a:endParaRPr lang="en-IN"/>
          </a:p>
        </p:txBody>
      </p:sp>
      <p:sp>
        <p:nvSpPr>
          <p:cNvPr id="6" name="Footer Placeholder 5">
            <a:extLst>
              <a:ext uri="{FF2B5EF4-FFF2-40B4-BE49-F238E27FC236}">
                <a16:creationId xmlns:a16="http://schemas.microsoft.com/office/drawing/2014/main" id="{91AE272F-5992-44F7-85E3-9ACEFA2C847B}"/>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2030360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THIAMINE OR VITAMIN B</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algn="just"/>
            <a:r>
              <a:rPr lang="en-IN" sz="1800" b="1" dirty="0">
                <a:cs typeface="Arial" pitchFamily="34" charset="0"/>
              </a:rPr>
              <a:t>THIAMINE OR VITAMIN B</a:t>
            </a:r>
          </a:p>
          <a:p>
            <a:pPr marL="342900" indent="-342900" algn="just"/>
            <a:r>
              <a:rPr lang="en-US" altLang="en-US" sz="1800" dirty="0">
                <a:cs typeface="Arial" pitchFamily="34" charset="0"/>
              </a:rPr>
              <a:t>It is also called aneurine as it cures polyneuritis in birds.  It is also called antiberiberi factor as it cures beriberi infection.</a:t>
            </a:r>
          </a:p>
          <a:p>
            <a:pPr algn="just"/>
            <a:r>
              <a:rPr lang="en-IN" sz="1800" b="1" dirty="0">
                <a:cs typeface="Arial" pitchFamily="34" charset="0"/>
              </a:rPr>
              <a:t>Sources:</a:t>
            </a:r>
          </a:p>
          <a:p>
            <a:pPr marL="231775" indent="-231775" algn="just"/>
            <a:r>
              <a:rPr lang="en-US" altLang="en-US" sz="1800" dirty="0">
                <a:cs typeface="Arial" pitchFamily="34" charset="0"/>
              </a:rPr>
              <a:t>Meat, wholegrain, cereals, legumes, green vegetables, yeast, milk, egg.</a:t>
            </a:r>
          </a:p>
          <a:p>
            <a:pPr algn="just"/>
            <a:r>
              <a:rPr lang="en-IN" sz="1800" b="1" dirty="0">
                <a:cs typeface="Arial" pitchFamily="34" charset="0"/>
              </a:rPr>
              <a:t>Properties:</a:t>
            </a:r>
          </a:p>
          <a:p>
            <a:pPr marL="342900" indent="-342900" algn="just"/>
            <a:r>
              <a:rPr lang="en-US" sz="1800" dirty="0">
                <a:cs typeface="Arial" pitchFamily="34" charset="0"/>
              </a:rPr>
              <a:t>It occurs as a </a:t>
            </a:r>
            <a:r>
              <a:rPr lang="en-US" sz="1800" dirty="0" err="1">
                <a:cs typeface="Arial" pitchFamily="34" charset="0"/>
              </a:rPr>
              <a:t>colourless</a:t>
            </a:r>
            <a:r>
              <a:rPr lang="en-US" sz="1800" dirty="0">
                <a:cs typeface="Arial" pitchFamily="34" charset="0"/>
              </a:rPr>
              <a:t> or white crystalline powder.  It has characteristic </a:t>
            </a:r>
            <a:r>
              <a:rPr lang="en-US" sz="1800" dirty="0" err="1">
                <a:cs typeface="Arial" pitchFamily="34" charset="0"/>
              </a:rPr>
              <a:t>odour</a:t>
            </a:r>
            <a:r>
              <a:rPr lang="en-US" sz="1800" dirty="0">
                <a:cs typeface="Arial" pitchFamily="34" charset="0"/>
              </a:rPr>
              <a:t>  </a:t>
            </a:r>
          </a:p>
          <a:p>
            <a:pPr marL="342900" indent="-342900" algn="just"/>
            <a:r>
              <a:rPr lang="en-US" sz="1800" dirty="0" err="1">
                <a:cs typeface="Arial" pitchFamily="34" charset="0"/>
              </a:rPr>
              <a:t>lt</a:t>
            </a:r>
            <a:r>
              <a:rPr lang="en-US" sz="1800" dirty="0">
                <a:cs typeface="Arial" pitchFamily="34" charset="0"/>
              </a:rPr>
              <a:t> is freely soluble in water but soluble in glycerol.</a:t>
            </a:r>
          </a:p>
          <a:p>
            <a:pPr algn="just"/>
            <a:r>
              <a:rPr lang="en-US" altLang="en-US" sz="1800" b="1" dirty="0">
                <a:cs typeface="Arial" pitchFamily="34" charset="0"/>
              </a:rPr>
              <a:t>Stability and storage:</a:t>
            </a:r>
          </a:p>
          <a:p>
            <a:pPr marL="231775" indent="-231775" algn="just"/>
            <a:r>
              <a:rPr lang="en-US" altLang="en-US" sz="1800" dirty="0">
                <a:cs typeface="Arial" pitchFamily="34" charset="0"/>
              </a:rPr>
              <a:t>It is </a:t>
            </a:r>
            <a:r>
              <a:rPr lang="en-US" altLang="en-US" sz="1800" dirty="0" err="1">
                <a:cs typeface="Arial" pitchFamily="34" charset="0"/>
              </a:rPr>
              <a:t>oxidised</a:t>
            </a:r>
            <a:r>
              <a:rPr lang="en-US" altLang="en-US" sz="1800" dirty="0">
                <a:cs typeface="Arial" pitchFamily="34" charset="0"/>
              </a:rPr>
              <a:t> on exposure to air and is affected by light and metallic  impurities. Hence it is stored in tightly closed light-resistant containers  contact with </a:t>
            </a:r>
            <a:r>
              <a:rPr lang="en-US" altLang="en-US" sz="1800" dirty="0" err="1">
                <a:cs typeface="Arial" pitchFamily="34" charset="0"/>
              </a:rPr>
              <a:t>mctal</a:t>
            </a:r>
            <a:r>
              <a:rPr lang="en-US" altLang="en-US" sz="1800" dirty="0">
                <a:cs typeface="Arial" pitchFamily="34" charset="0"/>
              </a:rPr>
              <a:t> should be avoided.</a:t>
            </a:r>
          </a:p>
          <a:p>
            <a:pPr marL="0" indent="0">
              <a:buNone/>
            </a:pPr>
            <a:endParaRPr lang="en-IN" sz="1900" dirty="0"/>
          </a:p>
        </p:txBody>
      </p:sp>
      <p:sp>
        <p:nvSpPr>
          <p:cNvPr id="4" name="Date Placeholder 3">
            <a:extLst>
              <a:ext uri="{FF2B5EF4-FFF2-40B4-BE49-F238E27FC236}">
                <a16:creationId xmlns:a16="http://schemas.microsoft.com/office/drawing/2014/main" id="{34E8852F-9B79-474D-B977-9E44D3BA1388}"/>
              </a:ext>
            </a:extLst>
          </p:cNvPr>
          <p:cNvSpPr>
            <a:spLocks noGrp="1"/>
          </p:cNvSpPr>
          <p:nvPr>
            <p:ph type="dt" sz="half" idx="10"/>
          </p:nvPr>
        </p:nvSpPr>
        <p:spPr/>
        <p:txBody>
          <a:bodyPr/>
          <a:lstStyle/>
          <a:p>
            <a:fld id="{35D31F11-8486-44F3-84A5-46DF7F3B8D3B}" type="datetime1">
              <a:rPr lang="en-IN" smtClean="0"/>
              <a:t>26-08-2021</a:t>
            </a:fld>
            <a:endParaRPr lang="en-IN"/>
          </a:p>
        </p:txBody>
      </p:sp>
      <p:sp>
        <p:nvSpPr>
          <p:cNvPr id="5" name="Slide Number Placeholder 4">
            <a:extLst>
              <a:ext uri="{FF2B5EF4-FFF2-40B4-BE49-F238E27FC236}">
                <a16:creationId xmlns:a16="http://schemas.microsoft.com/office/drawing/2014/main" id="{CDBE6F3E-67A7-4AF2-9022-FFF792B950D9}"/>
              </a:ext>
            </a:extLst>
          </p:cNvPr>
          <p:cNvSpPr>
            <a:spLocks noGrp="1"/>
          </p:cNvSpPr>
          <p:nvPr>
            <p:ph type="sldNum" sz="quarter" idx="12"/>
          </p:nvPr>
        </p:nvSpPr>
        <p:spPr/>
        <p:txBody>
          <a:bodyPr/>
          <a:lstStyle/>
          <a:p>
            <a:fld id="{DBC6CBFF-5BF4-4008-B029-75716DF33CA0}" type="slidenum">
              <a:rPr lang="en-IN" smtClean="0"/>
              <a:t>15</a:t>
            </a:fld>
            <a:endParaRPr lang="en-IN"/>
          </a:p>
        </p:txBody>
      </p:sp>
      <p:sp>
        <p:nvSpPr>
          <p:cNvPr id="6" name="Footer Placeholder 5">
            <a:extLst>
              <a:ext uri="{FF2B5EF4-FFF2-40B4-BE49-F238E27FC236}">
                <a16:creationId xmlns:a16="http://schemas.microsoft.com/office/drawing/2014/main" id="{5D4DD959-99F4-4B78-855A-B945D8C8AD72}"/>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1696609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THIAMINE OR VITAMIN B</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algn="just"/>
            <a:r>
              <a:rPr lang="en-IN" sz="1800" b="1" dirty="0">
                <a:cs typeface="Arial" pitchFamily="34" charset="0"/>
              </a:rPr>
              <a:t>Uses:</a:t>
            </a:r>
          </a:p>
          <a:p>
            <a:pPr marL="231775" indent="-231775" algn="just"/>
            <a:r>
              <a:rPr lang="en-US" altLang="en-US" sz="1800" dirty="0">
                <a:cs typeface="Arial" pitchFamily="34" charset="0"/>
              </a:rPr>
              <a:t>It  is used to treat beriberi in man and polyneuritis in birds.  </a:t>
            </a:r>
            <a:r>
              <a:rPr lang="en-US" altLang="en-US" sz="1800" dirty="0" err="1">
                <a:cs typeface="Arial" pitchFamily="34" charset="0"/>
              </a:rPr>
              <a:t>lt</a:t>
            </a:r>
            <a:r>
              <a:rPr lang="en-US" altLang="en-US" sz="1800" dirty="0">
                <a:cs typeface="Arial" pitchFamily="34" charset="0"/>
              </a:rPr>
              <a:t> is also involved in the synthesis of acetylcholine which is a neurotransmitter.</a:t>
            </a:r>
          </a:p>
          <a:p>
            <a:pPr algn="just"/>
            <a:endParaRPr lang="en-IN" sz="1800" dirty="0">
              <a:cs typeface="Arial" pitchFamily="34" charset="0"/>
            </a:endParaRPr>
          </a:p>
          <a:p>
            <a:pPr marL="0" indent="0">
              <a:buNone/>
            </a:pPr>
            <a:endParaRPr lang="en-IN" sz="1900" dirty="0"/>
          </a:p>
        </p:txBody>
      </p:sp>
      <p:sp>
        <p:nvSpPr>
          <p:cNvPr id="4" name="Date Placeholder 3">
            <a:extLst>
              <a:ext uri="{FF2B5EF4-FFF2-40B4-BE49-F238E27FC236}">
                <a16:creationId xmlns:a16="http://schemas.microsoft.com/office/drawing/2014/main" id="{A2BAF46B-1750-4EAD-8C9B-E57A85C3A8D5}"/>
              </a:ext>
            </a:extLst>
          </p:cNvPr>
          <p:cNvSpPr>
            <a:spLocks noGrp="1"/>
          </p:cNvSpPr>
          <p:nvPr>
            <p:ph type="dt" sz="half" idx="10"/>
          </p:nvPr>
        </p:nvSpPr>
        <p:spPr/>
        <p:txBody>
          <a:bodyPr/>
          <a:lstStyle/>
          <a:p>
            <a:fld id="{7C521278-49B7-44F4-A153-AAB99EC0C486}" type="datetime1">
              <a:rPr lang="en-IN" smtClean="0"/>
              <a:t>26-08-2021</a:t>
            </a:fld>
            <a:endParaRPr lang="en-IN"/>
          </a:p>
        </p:txBody>
      </p:sp>
      <p:sp>
        <p:nvSpPr>
          <p:cNvPr id="5" name="Slide Number Placeholder 4">
            <a:extLst>
              <a:ext uri="{FF2B5EF4-FFF2-40B4-BE49-F238E27FC236}">
                <a16:creationId xmlns:a16="http://schemas.microsoft.com/office/drawing/2014/main" id="{200B42DF-1CBA-41D0-B2C7-CF3617E65D8F}"/>
              </a:ext>
            </a:extLst>
          </p:cNvPr>
          <p:cNvSpPr>
            <a:spLocks noGrp="1"/>
          </p:cNvSpPr>
          <p:nvPr>
            <p:ph type="sldNum" sz="quarter" idx="12"/>
          </p:nvPr>
        </p:nvSpPr>
        <p:spPr/>
        <p:txBody>
          <a:bodyPr/>
          <a:lstStyle/>
          <a:p>
            <a:fld id="{DBC6CBFF-5BF4-4008-B029-75716DF33CA0}" type="slidenum">
              <a:rPr lang="en-IN" smtClean="0"/>
              <a:t>16</a:t>
            </a:fld>
            <a:endParaRPr lang="en-IN"/>
          </a:p>
        </p:txBody>
      </p:sp>
      <p:sp>
        <p:nvSpPr>
          <p:cNvPr id="6" name="Footer Placeholder 5">
            <a:extLst>
              <a:ext uri="{FF2B5EF4-FFF2-40B4-BE49-F238E27FC236}">
                <a16:creationId xmlns:a16="http://schemas.microsoft.com/office/drawing/2014/main" id="{CD802F5A-887D-4E6F-ADC9-F87EF2E63262}"/>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2792658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503583"/>
            <a:ext cx="7886700"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RIBOFLAVIN OR LACTOFLAVIN OR VITAMIN B2</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lnSpcReduction="10000"/>
          </a:bodyPr>
          <a:lstStyle/>
          <a:p>
            <a:pPr algn="just"/>
            <a:r>
              <a:rPr lang="en-US" sz="1800" b="1" dirty="0">
                <a:cs typeface="Arial" pitchFamily="34" charset="0"/>
              </a:rPr>
              <a:t>RIBOFLAVIN OR LACTOFLAVIN OR VITAMIN B2</a:t>
            </a:r>
          </a:p>
          <a:p>
            <a:pPr marL="342900" indent="-342900" algn="just"/>
            <a:r>
              <a:rPr lang="en-US" altLang="en-US" sz="1800" dirty="0">
                <a:cs typeface="Arial" pitchFamily="34" charset="0"/>
              </a:rPr>
              <a:t>It was first isolated from milk, hence known as lactoflavin.</a:t>
            </a:r>
          </a:p>
          <a:p>
            <a:pPr marL="342900" indent="-342900" algn="just"/>
            <a:r>
              <a:rPr lang="en-US" altLang="en-US" sz="1800" dirty="0">
                <a:cs typeface="Arial" pitchFamily="34" charset="0"/>
              </a:rPr>
              <a:t>It was first isolated from milk. hence known as lactoflavin.</a:t>
            </a:r>
          </a:p>
          <a:p>
            <a:pPr marL="342900" indent="-342900" algn="just"/>
            <a:r>
              <a:rPr lang="en-US" altLang="en-US" sz="1800" dirty="0">
                <a:cs typeface="Arial" pitchFamily="34" charset="0"/>
              </a:rPr>
              <a:t>It contains D-ribityl group which is derived from D-riboflavin hence it is named as riboflavin.</a:t>
            </a:r>
          </a:p>
          <a:p>
            <a:pPr algn="just"/>
            <a:r>
              <a:rPr lang="en-IN" sz="1800" b="1" dirty="0">
                <a:cs typeface="Arial" pitchFamily="34" charset="0"/>
              </a:rPr>
              <a:t>Sources:</a:t>
            </a:r>
          </a:p>
          <a:p>
            <a:pPr marL="231775" indent="-231775" algn="just"/>
            <a:r>
              <a:rPr lang="en-US" altLang="en-US" sz="1800" dirty="0">
                <a:cs typeface="Arial" pitchFamily="34" charset="0"/>
              </a:rPr>
              <a:t>Yeast, milk. egg, liver, green vegetables.</a:t>
            </a:r>
          </a:p>
          <a:p>
            <a:pPr algn="just"/>
            <a:r>
              <a:rPr lang="en-IN" sz="1800" b="1" dirty="0">
                <a:cs typeface="Arial" pitchFamily="34" charset="0"/>
              </a:rPr>
              <a:t>Properties:</a:t>
            </a:r>
          </a:p>
          <a:p>
            <a:pPr marL="342900" indent="-342900" algn="just"/>
            <a:r>
              <a:rPr lang="en-US" sz="1800" dirty="0">
                <a:cs typeface="Arial" pitchFamily="34" charset="0"/>
              </a:rPr>
              <a:t>It is yellow to orange yellow crystalline </a:t>
            </a:r>
            <a:r>
              <a:rPr lang="en-US" sz="1800" dirty="0" err="1">
                <a:cs typeface="Arial" pitchFamily="34" charset="0"/>
              </a:rPr>
              <a:t>powder.It</a:t>
            </a:r>
            <a:r>
              <a:rPr lang="en-US" sz="1800" dirty="0">
                <a:cs typeface="Arial" pitchFamily="34" charset="0"/>
              </a:rPr>
              <a:t> has bitter taste.</a:t>
            </a:r>
          </a:p>
          <a:p>
            <a:pPr marL="342900" indent="-342900" algn="just"/>
            <a:r>
              <a:rPr lang="en-US" sz="1800" dirty="0">
                <a:cs typeface="Arial" pitchFamily="34" charset="0"/>
              </a:rPr>
              <a:t>It is very slightly soluble in water. It is practically insoluble in </a:t>
            </a:r>
            <a:r>
              <a:rPr lang="en-US" sz="1800" dirty="0" err="1">
                <a:cs typeface="Arial" pitchFamily="34" charset="0"/>
              </a:rPr>
              <a:t>chlorotorm</a:t>
            </a:r>
            <a:r>
              <a:rPr lang="en-US" sz="1800" dirty="0">
                <a:cs typeface="Arial" pitchFamily="34" charset="0"/>
              </a:rPr>
              <a:t>.</a:t>
            </a:r>
          </a:p>
          <a:p>
            <a:pPr algn="just"/>
            <a:r>
              <a:rPr lang="en-US" altLang="en-US" sz="1800" b="1" dirty="0">
                <a:cs typeface="Arial" pitchFamily="34" charset="0"/>
              </a:rPr>
              <a:t>Stability and storage:</a:t>
            </a:r>
          </a:p>
          <a:p>
            <a:pPr marL="231775" indent="-231775" algn="just"/>
            <a:r>
              <a:rPr lang="en-US" altLang="en-US" sz="1800" dirty="0">
                <a:cs typeface="Arial" pitchFamily="34" charset="0"/>
              </a:rPr>
              <a:t>It is decomposed in the presence of light. Hence it is stored in tightly closed. Light-resistant container.</a:t>
            </a:r>
          </a:p>
          <a:p>
            <a:pPr marL="0" indent="0">
              <a:buNone/>
            </a:pPr>
            <a:endParaRPr lang="en-IN" sz="1900" dirty="0"/>
          </a:p>
        </p:txBody>
      </p:sp>
      <p:sp>
        <p:nvSpPr>
          <p:cNvPr id="4" name="Date Placeholder 3">
            <a:extLst>
              <a:ext uri="{FF2B5EF4-FFF2-40B4-BE49-F238E27FC236}">
                <a16:creationId xmlns:a16="http://schemas.microsoft.com/office/drawing/2014/main" id="{F938CC7E-9C22-47BC-B97B-0B134A8AFEFB}"/>
              </a:ext>
            </a:extLst>
          </p:cNvPr>
          <p:cNvSpPr>
            <a:spLocks noGrp="1"/>
          </p:cNvSpPr>
          <p:nvPr>
            <p:ph type="dt" sz="half" idx="10"/>
          </p:nvPr>
        </p:nvSpPr>
        <p:spPr/>
        <p:txBody>
          <a:bodyPr/>
          <a:lstStyle/>
          <a:p>
            <a:fld id="{584E44EF-82C2-4C8C-A8D7-8CBB08686AA9}" type="datetime1">
              <a:rPr lang="en-IN" smtClean="0"/>
              <a:t>26-08-2021</a:t>
            </a:fld>
            <a:endParaRPr lang="en-IN"/>
          </a:p>
        </p:txBody>
      </p:sp>
      <p:sp>
        <p:nvSpPr>
          <p:cNvPr id="5" name="Slide Number Placeholder 4">
            <a:extLst>
              <a:ext uri="{FF2B5EF4-FFF2-40B4-BE49-F238E27FC236}">
                <a16:creationId xmlns:a16="http://schemas.microsoft.com/office/drawing/2014/main" id="{AC24797B-73B6-420D-BB2C-41B71724F9BB}"/>
              </a:ext>
            </a:extLst>
          </p:cNvPr>
          <p:cNvSpPr>
            <a:spLocks noGrp="1"/>
          </p:cNvSpPr>
          <p:nvPr>
            <p:ph type="sldNum" sz="quarter" idx="12"/>
          </p:nvPr>
        </p:nvSpPr>
        <p:spPr/>
        <p:txBody>
          <a:bodyPr/>
          <a:lstStyle/>
          <a:p>
            <a:fld id="{DBC6CBFF-5BF4-4008-B029-75716DF33CA0}" type="slidenum">
              <a:rPr lang="en-IN" smtClean="0"/>
              <a:t>17</a:t>
            </a:fld>
            <a:endParaRPr lang="en-IN"/>
          </a:p>
        </p:txBody>
      </p:sp>
      <p:sp>
        <p:nvSpPr>
          <p:cNvPr id="6" name="Footer Placeholder 5">
            <a:extLst>
              <a:ext uri="{FF2B5EF4-FFF2-40B4-BE49-F238E27FC236}">
                <a16:creationId xmlns:a16="http://schemas.microsoft.com/office/drawing/2014/main" id="{B68B400D-7892-4E5D-887B-043F789F1BE2}"/>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172652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503583"/>
            <a:ext cx="7886700"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RIBOFLAVIN OR LACTOFLAVIN OR VITAMIN B2</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algn="just"/>
            <a:r>
              <a:rPr lang="en-IN" sz="1800" b="1" dirty="0">
                <a:cs typeface="Arial" pitchFamily="34" charset="0"/>
              </a:rPr>
              <a:t>Uses:</a:t>
            </a:r>
          </a:p>
          <a:p>
            <a:pPr marL="231775" indent="-231775" algn="just"/>
            <a:r>
              <a:rPr lang="en-US" altLang="en-US" sz="1800" dirty="0">
                <a:cs typeface="Arial" pitchFamily="34" charset="0"/>
              </a:rPr>
              <a:t>It is used to treat </a:t>
            </a:r>
            <a:r>
              <a:rPr lang="en-US" altLang="en-US" sz="1800" dirty="0" err="1">
                <a:cs typeface="Arial" pitchFamily="34" charset="0"/>
              </a:rPr>
              <a:t>aribotlavinosis.It</a:t>
            </a:r>
            <a:r>
              <a:rPr lang="en-US" altLang="en-US" sz="1800" dirty="0">
                <a:cs typeface="Arial" pitchFamily="34" charset="0"/>
              </a:rPr>
              <a:t> is a component of co-enzymes which are involved in oxidation of carbohydrate and amino acids</a:t>
            </a:r>
            <a:endParaRPr lang="en-IN" sz="1800" dirty="0">
              <a:cs typeface="Arial" pitchFamily="34" charset="0"/>
            </a:endParaRPr>
          </a:p>
          <a:p>
            <a:pPr algn="just"/>
            <a:endParaRPr lang="en-US" altLang="en-US" sz="1800" dirty="0">
              <a:cs typeface="Arial" pitchFamily="34" charset="0"/>
            </a:endParaRPr>
          </a:p>
          <a:p>
            <a:pPr marL="0" indent="0">
              <a:buNone/>
            </a:pPr>
            <a:endParaRPr lang="en-IN" sz="1900" dirty="0"/>
          </a:p>
        </p:txBody>
      </p:sp>
      <p:sp>
        <p:nvSpPr>
          <p:cNvPr id="4" name="Date Placeholder 3">
            <a:extLst>
              <a:ext uri="{FF2B5EF4-FFF2-40B4-BE49-F238E27FC236}">
                <a16:creationId xmlns:a16="http://schemas.microsoft.com/office/drawing/2014/main" id="{A2E98535-A7CA-4634-885B-68BDB35F4BDD}"/>
              </a:ext>
            </a:extLst>
          </p:cNvPr>
          <p:cNvSpPr>
            <a:spLocks noGrp="1"/>
          </p:cNvSpPr>
          <p:nvPr>
            <p:ph type="dt" sz="half" idx="10"/>
          </p:nvPr>
        </p:nvSpPr>
        <p:spPr/>
        <p:txBody>
          <a:bodyPr/>
          <a:lstStyle/>
          <a:p>
            <a:fld id="{41F37BF7-DD4F-4E97-9FB8-F9F973CA963F}" type="datetime1">
              <a:rPr lang="en-IN" smtClean="0"/>
              <a:t>26-08-2021</a:t>
            </a:fld>
            <a:endParaRPr lang="en-IN"/>
          </a:p>
        </p:txBody>
      </p:sp>
      <p:sp>
        <p:nvSpPr>
          <p:cNvPr id="5" name="Slide Number Placeholder 4">
            <a:extLst>
              <a:ext uri="{FF2B5EF4-FFF2-40B4-BE49-F238E27FC236}">
                <a16:creationId xmlns:a16="http://schemas.microsoft.com/office/drawing/2014/main" id="{575E20F5-E661-4BFD-A54F-FE395E624F92}"/>
              </a:ext>
            </a:extLst>
          </p:cNvPr>
          <p:cNvSpPr>
            <a:spLocks noGrp="1"/>
          </p:cNvSpPr>
          <p:nvPr>
            <p:ph type="sldNum" sz="quarter" idx="12"/>
          </p:nvPr>
        </p:nvSpPr>
        <p:spPr/>
        <p:txBody>
          <a:bodyPr/>
          <a:lstStyle/>
          <a:p>
            <a:fld id="{DBC6CBFF-5BF4-4008-B029-75716DF33CA0}" type="slidenum">
              <a:rPr lang="en-IN" smtClean="0"/>
              <a:t>18</a:t>
            </a:fld>
            <a:endParaRPr lang="en-IN"/>
          </a:p>
        </p:txBody>
      </p:sp>
      <p:sp>
        <p:nvSpPr>
          <p:cNvPr id="6" name="Footer Placeholder 5">
            <a:extLst>
              <a:ext uri="{FF2B5EF4-FFF2-40B4-BE49-F238E27FC236}">
                <a16:creationId xmlns:a16="http://schemas.microsoft.com/office/drawing/2014/main" id="{8732DCDB-A79C-4B91-82F9-49EAE9D9892F}"/>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395600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503583"/>
            <a:ext cx="7886700"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RIBOFLAVIN OR LACTOFLAVIN OR VITAMIN B2</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algn="just"/>
            <a:r>
              <a:rPr lang="en-IN" sz="1800" b="1" dirty="0">
                <a:cs typeface="Arial" pitchFamily="34" charset="0"/>
              </a:rPr>
              <a:t>Uses:</a:t>
            </a:r>
          </a:p>
          <a:p>
            <a:pPr marL="231775" indent="-231775" algn="just"/>
            <a:r>
              <a:rPr lang="en-US" altLang="en-US" sz="1800" dirty="0">
                <a:cs typeface="Arial" pitchFamily="34" charset="0"/>
              </a:rPr>
              <a:t>It is used to treat </a:t>
            </a:r>
            <a:r>
              <a:rPr lang="en-US" altLang="en-US" sz="1800" dirty="0" err="1">
                <a:cs typeface="Arial" pitchFamily="34" charset="0"/>
              </a:rPr>
              <a:t>aribotlavinosis.It</a:t>
            </a:r>
            <a:r>
              <a:rPr lang="en-US" altLang="en-US" sz="1800" dirty="0">
                <a:cs typeface="Arial" pitchFamily="34" charset="0"/>
              </a:rPr>
              <a:t> is a component of co-enzymes which are involved in oxidation of carbohydrate and amino acids</a:t>
            </a:r>
            <a:endParaRPr lang="en-IN" sz="1800" dirty="0">
              <a:cs typeface="Arial" pitchFamily="34" charset="0"/>
            </a:endParaRPr>
          </a:p>
          <a:p>
            <a:pPr algn="just"/>
            <a:endParaRPr lang="en-US" altLang="en-US" sz="1800" dirty="0">
              <a:cs typeface="Arial" pitchFamily="34" charset="0"/>
            </a:endParaRPr>
          </a:p>
          <a:p>
            <a:pPr marL="0" indent="0">
              <a:buNone/>
            </a:pPr>
            <a:endParaRPr lang="en-IN" sz="1900" dirty="0"/>
          </a:p>
        </p:txBody>
      </p:sp>
      <p:sp>
        <p:nvSpPr>
          <p:cNvPr id="4" name="Date Placeholder 3">
            <a:extLst>
              <a:ext uri="{FF2B5EF4-FFF2-40B4-BE49-F238E27FC236}">
                <a16:creationId xmlns:a16="http://schemas.microsoft.com/office/drawing/2014/main" id="{A73F81DD-625D-4B2D-8A4A-1ADB0E716B53}"/>
              </a:ext>
            </a:extLst>
          </p:cNvPr>
          <p:cNvSpPr>
            <a:spLocks noGrp="1"/>
          </p:cNvSpPr>
          <p:nvPr>
            <p:ph type="dt" sz="half" idx="10"/>
          </p:nvPr>
        </p:nvSpPr>
        <p:spPr/>
        <p:txBody>
          <a:bodyPr/>
          <a:lstStyle/>
          <a:p>
            <a:fld id="{6B894C47-41CB-443C-9D27-367163683DDD}" type="datetime1">
              <a:rPr lang="en-IN" smtClean="0"/>
              <a:t>26-08-2021</a:t>
            </a:fld>
            <a:endParaRPr lang="en-IN"/>
          </a:p>
        </p:txBody>
      </p:sp>
      <p:sp>
        <p:nvSpPr>
          <p:cNvPr id="5" name="Slide Number Placeholder 4">
            <a:extLst>
              <a:ext uri="{FF2B5EF4-FFF2-40B4-BE49-F238E27FC236}">
                <a16:creationId xmlns:a16="http://schemas.microsoft.com/office/drawing/2014/main" id="{CC01CEC6-0656-4D42-A846-09460332F5E8}"/>
              </a:ext>
            </a:extLst>
          </p:cNvPr>
          <p:cNvSpPr>
            <a:spLocks noGrp="1"/>
          </p:cNvSpPr>
          <p:nvPr>
            <p:ph type="sldNum" sz="quarter" idx="12"/>
          </p:nvPr>
        </p:nvSpPr>
        <p:spPr/>
        <p:txBody>
          <a:bodyPr/>
          <a:lstStyle/>
          <a:p>
            <a:fld id="{DBC6CBFF-5BF4-4008-B029-75716DF33CA0}" type="slidenum">
              <a:rPr lang="en-IN" smtClean="0"/>
              <a:t>19</a:t>
            </a:fld>
            <a:endParaRPr lang="en-IN"/>
          </a:p>
        </p:txBody>
      </p:sp>
      <p:sp>
        <p:nvSpPr>
          <p:cNvPr id="6" name="Footer Placeholder 5">
            <a:extLst>
              <a:ext uri="{FF2B5EF4-FFF2-40B4-BE49-F238E27FC236}">
                <a16:creationId xmlns:a16="http://schemas.microsoft.com/office/drawing/2014/main" id="{484907FB-934E-4B6D-9DA5-1CA08CB7FF5E}"/>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1848520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r>
              <a:rPr lang="en-US" altLang="en-US" b="1" dirty="0">
                <a:solidFill>
                  <a:schemeClr val="bg1"/>
                </a:solidFill>
                <a:cs typeface="Times New Roman" pitchFamily="18" charset="0"/>
              </a:rPr>
              <a:t>INTRODUCTION</a:t>
            </a: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marL="231775" indent="-231775" algn="just"/>
            <a:r>
              <a:rPr lang="en-US" altLang="en-US" sz="2000" dirty="0">
                <a:cs typeface="Arial" pitchFamily="34" charset="0"/>
              </a:rPr>
              <a:t>Vitamins are complex organic compounds which are needed in the diet in very small quantities. They do not serve as a source of energy, but instead participate in various essential chemical processes in the body. </a:t>
            </a:r>
          </a:p>
          <a:p>
            <a:pPr marL="231775" indent="-231775" algn="just"/>
            <a:r>
              <a:rPr lang="en-US" altLang="en-US" sz="2000" dirty="0">
                <a:cs typeface="Arial" pitchFamily="34" charset="0"/>
              </a:rPr>
              <a:t>The term ‘vitamin’ first became popular in the early 1800’s as a contraction to the words ‘vital’ and ‘mineral’, though the actual meaning of the word has developed somewhat since that time.</a:t>
            </a:r>
          </a:p>
          <a:p>
            <a:pPr marL="231775" indent="-231775" algn="just"/>
            <a:r>
              <a:rPr lang="en-US" altLang="en-US" sz="2000" dirty="0">
                <a:cs typeface="Arial" pitchFamily="34" charset="0"/>
              </a:rPr>
              <a:t>Vitamins can be divided into two types, namely, water-soluble and fat-soluble compounds. The </a:t>
            </a:r>
            <a:r>
              <a:rPr lang="en-US" altLang="en-US" sz="2000" dirty="0" err="1">
                <a:cs typeface="Arial" pitchFamily="34" charset="0"/>
              </a:rPr>
              <a:t>fatsoluble</a:t>
            </a:r>
            <a:r>
              <a:rPr lang="en-US" altLang="en-US" sz="2000" dirty="0">
                <a:cs typeface="Arial" pitchFamily="34" charset="0"/>
              </a:rPr>
              <a:t> vitamins have structures which are mostly complex hydrocarbons with only a few functional groups.</a:t>
            </a:r>
          </a:p>
          <a:p>
            <a:pPr marL="231775" indent="-231775" algn="just"/>
            <a:r>
              <a:rPr lang="en-US" altLang="en-US" sz="2000" dirty="0">
                <a:cs typeface="Arial" pitchFamily="34" charset="0"/>
              </a:rPr>
              <a:t>Vitamins A, D, E, and K are fat-soluble. They are stored in the fatty tissues of the body. The water-soluble vitamins, on the other hand, have lots of functional groups, which makes them more likely to dissolve in water (since many of the functional groups are attracted to water).</a:t>
            </a:r>
          </a:p>
          <a:p>
            <a:endParaRPr lang="en-IN" dirty="0"/>
          </a:p>
        </p:txBody>
      </p:sp>
      <p:sp>
        <p:nvSpPr>
          <p:cNvPr id="4" name="Date Placeholder 3">
            <a:extLst>
              <a:ext uri="{FF2B5EF4-FFF2-40B4-BE49-F238E27FC236}">
                <a16:creationId xmlns:a16="http://schemas.microsoft.com/office/drawing/2014/main" id="{06F08A48-A6E8-433A-81C9-D6579E97DEFD}"/>
              </a:ext>
            </a:extLst>
          </p:cNvPr>
          <p:cNvSpPr>
            <a:spLocks noGrp="1"/>
          </p:cNvSpPr>
          <p:nvPr>
            <p:ph type="dt" sz="half" idx="10"/>
          </p:nvPr>
        </p:nvSpPr>
        <p:spPr/>
        <p:txBody>
          <a:bodyPr/>
          <a:lstStyle/>
          <a:p>
            <a:fld id="{BA77E4A7-9230-4DE0-9745-0C559169673A}" type="datetime1">
              <a:rPr lang="en-IN" smtClean="0"/>
              <a:t>26-08-2021</a:t>
            </a:fld>
            <a:endParaRPr lang="en-IN"/>
          </a:p>
        </p:txBody>
      </p:sp>
      <p:sp>
        <p:nvSpPr>
          <p:cNvPr id="5" name="Slide Number Placeholder 4">
            <a:extLst>
              <a:ext uri="{FF2B5EF4-FFF2-40B4-BE49-F238E27FC236}">
                <a16:creationId xmlns:a16="http://schemas.microsoft.com/office/drawing/2014/main" id="{430BBE61-5949-4BE8-9C28-75EA0BB33349}"/>
              </a:ext>
            </a:extLst>
          </p:cNvPr>
          <p:cNvSpPr>
            <a:spLocks noGrp="1"/>
          </p:cNvSpPr>
          <p:nvPr>
            <p:ph type="sldNum" sz="quarter" idx="12"/>
          </p:nvPr>
        </p:nvSpPr>
        <p:spPr/>
        <p:txBody>
          <a:bodyPr/>
          <a:lstStyle/>
          <a:p>
            <a:fld id="{DBC6CBFF-5BF4-4008-B029-75716DF33CA0}" type="slidenum">
              <a:rPr lang="en-IN" smtClean="0"/>
              <a:t>2</a:t>
            </a:fld>
            <a:endParaRPr lang="en-IN"/>
          </a:p>
        </p:txBody>
      </p:sp>
      <p:sp>
        <p:nvSpPr>
          <p:cNvPr id="6" name="Footer Placeholder 5">
            <a:extLst>
              <a:ext uri="{FF2B5EF4-FFF2-40B4-BE49-F238E27FC236}">
                <a16:creationId xmlns:a16="http://schemas.microsoft.com/office/drawing/2014/main" id="{6C3A8AD6-6683-4D68-926E-105B7084E571}"/>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631220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503583"/>
            <a:ext cx="7886700"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NICOTINIC ACID OR NIACIN OR VITAMIN B3</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fontScale="92500" lnSpcReduction="20000"/>
          </a:bodyPr>
          <a:lstStyle/>
          <a:p>
            <a:pPr algn="just"/>
            <a:r>
              <a:rPr lang="en-US" sz="1800" b="1" dirty="0">
                <a:cs typeface="Arial" pitchFamily="34" charset="0"/>
              </a:rPr>
              <a:t>NICOTINIC ACID OR NIACIN OR VITAMIN B3</a:t>
            </a:r>
          </a:p>
          <a:p>
            <a:pPr algn="just"/>
            <a:r>
              <a:rPr lang="en-IN" sz="1800" b="1" dirty="0">
                <a:cs typeface="Arial" pitchFamily="34" charset="0"/>
              </a:rPr>
              <a:t>Sources:</a:t>
            </a:r>
          </a:p>
          <a:p>
            <a:pPr marL="231775" indent="-231775" algn="just"/>
            <a:r>
              <a:rPr lang="en-US" altLang="en-US" sz="1800" dirty="0">
                <a:cs typeface="Arial" pitchFamily="34" charset="0"/>
              </a:rPr>
              <a:t>Yeast, milk, meat. fish- liver, green vegetables.</a:t>
            </a:r>
          </a:p>
          <a:p>
            <a:pPr algn="just"/>
            <a:r>
              <a:rPr lang="en-IN" sz="1800" b="1" dirty="0">
                <a:cs typeface="Arial" pitchFamily="34" charset="0"/>
              </a:rPr>
              <a:t>Properties:</a:t>
            </a:r>
          </a:p>
          <a:p>
            <a:pPr marL="342900" indent="-342900" algn="just"/>
            <a:r>
              <a:rPr lang="en-US" sz="1800" dirty="0">
                <a:cs typeface="Arial" pitchFamily="34" charset="0"/>
              </a:rPr>
              <a:t>It is a white crystalline powder. It is odorless has acidic taste.</a:t>
            </a:r>
          </a:p>
          <a:p>
            <a:pPr marL="342900" indent="-342900" algn="just"/>
            <a:r>
              <a:rPr lang="en-US" sz="1800" dirty="0">
                <a:cs typeface="Arial" pitchFamily="34" charset="0"/>
              </a:rPr>
              <a:t>It is sparingly soluble in water.</a:t>
            </a:r>
          </a:p>
          <a:p>
            <a:pPr algn="just"/>
            <a:r>
              <a:rPr lang="en-US" altLang="en-US" sz="1800" b="1" dirty="0">
                <a:cs typeface="Arial" pitchFamily="34" charset="0"/>
              </a:rPr>
              <a:t>Stability and storage:</a:t>
            </a:r>
          </a:p>
          <a:p>
            <a:pPr marL="231775" indent="-231775" algn="just"/>
            <a:r>
              <a:rPr lang="en-US" altLang="en-US" sz="1800" dirty="0">
                <a:cs typeface="Arial" pitchFamily="34" charset="0"/>
              </a:rPr>
              <a:t>It is stored in a well closed containers.</a:t>
            </a:r>
          </a:p>
          <a:p>
            <a:pPr algn="just"/>
            <a:r>
              <a:rPr lang="en-IN" sz="1800" b="1" dirty="0">
                <a:cs typeface="Arial" pitchFamily="34" charset="0"/>
              </a:rPr>
              <a:t>Uses:</a:t>
            </a:r>
          </a:p>
          <a:p>
            <a:pPr marL="231775" indent="-231775" algn="just"/>
            <a:r>
              <a:rPr lang="en-US" altLang="en-US" sz="1800" dirty="0">
                <a:cs typeface="Arial" pitchFamily="34" charset="0"/>
              </a:rPr>
              <a:t>It is used in the treatment of 'pellagra, In higher doses, it is used as antilipidemic agent. It has a vasodilator action.</a:t>
            </a:r>
          </a:p>
          <a:p>
            <a:pPr algn="just"/>
            <a:r>
              <a:rPr lang="en-US" altLang="en-US" sz="1800" b="1" dirty="0">
                <a:cs typeface="Arial" pitchFamily="34" charset="0"/>
              </a:rPr>
              <a:t>Preparations:</a:t>
            </a:r>
          </a:p>
          <a:p>
            <a:pPr marL="231775" indent="-231775" algn="just"/>
            <a:r>
              <a:rPr lang="en-US" altLang="en-US" sz="1800" dirty="0" err="1">
                <a:cs typeface="Arial" pitchFamily="34" charset="0"/>
              </a:rPr>
              <a:t>Nicotinie</a:t>
            </a:r>
            <a:r>
              <a:rPr lang="en-US" altLang="en-US" sz="1800" dirty="0">
                <a:cs typeface="Arial" pitchFamily="34" charset="0"/>
              </a:rPr>
              <a:t> acid tablets.</a:t>
            </a:r>
          </a:p>
          <a:p>
            <a:pPr marL="231775" indent="-231775" algn="just"/>
            <a:r>
              <a:rPr lang="en-US" altLang="en-US" sz="1800" dirty="0">
                <a:cs typeface="Arial" pitchFamily="34" charset="0"/>
              </a:rPr>
              <a:t>Nicotinamide tablets</a:t>
            </a:r>
          </a:p>
          <a:p>
            <a:pPr marL="0" indent="0">
              <a:buNone/>
            </a:pPr>
            <a:endParaRPr lang="en-IN" sz="1900" dirty="0"/>
          </a:p>
        </p:txBody>
      </p:sp>
      <p:sp>
        <p:nvSpPr>
          <p:cNvPr id="4" name="Date Placeholder 3">
            <a:extLst>
              <a:ext uri="{FF2B5EF4-FFF2-40B4-BE49-F238E27FC236}">
                <a16:creationId xmlns:a16="http://schemas.microsoft.com/office/drawing/2014/main" id="{431EE083-E759-40A2-BDAF-9050F1F8E6B2}"/>
              </a:ext>
            </a:extLst>
          </p:cNvPr>
          <p:cNvSpPr>
            <a:spLocks noGrp="1"/>
          </p:cNvSpPr>
          <p:nvPr>
            <p:ph type="dt" sz="half" idx="10"/>
          </p:nvPr>
        </p:nvSpPr>
        <p:spPr/>
        <p:txBody>
          <a:bodyPr/>
          <a:lstStyle/>
          <a:p>
            <a:fld id="{854DAC19-F551-4A11-937F-56C29C32B652}" type="datetime1">
              <a:rPr lang="en-IN" smtClean="0"/>
              <a:t>26-08-2021</a:t>
            </a:fld>
            <a:endParaRPr lang="en-IN"/>
          </a:p>
        </p:txBody>
      </p:sp>
      <p:sp>
        <p:nvSpPr>
          <p:cNvPr id="5" name="Slide Number Placeholder 4">
            <a:extLst>
              <a:ext uri="{FF2B5EF4-FFF2-40B4-BE49-F238E27FC236}">
                <a16:creationId xmlns:a16="http://schemas.microsoft.com/office/drawing/2014/main" id="{44E824DA-4A02-4927-AF7C-97C4FB38916C}"/>
              </a:ext>
            </a:extLst>
          </p:cNvPr>
          <p:cNvSpPr>
            <a:spLocks noGrp="1"/>
          </p:cNvSpPr>
          <p:nvPr>
            <p:ph type="sldNum" sz="quarter" idx="12"/>
          </p:nvPr>
        </p:nvSpPr>
        <p:spPr/>
        <p:txBody>
          <a:bodyPr/>
          <a:lstStyle/>
          <a:p>
            <a:fld id="{DBC6CBFF-5BF4-4008-B029-75716DF33CA0}" type="slidenum">
              <a:rPr lang="en-IN" smtClean="0"/>
              <a:t>20</a:t>
            </a:fld>
            <a:endParaRPr lang="en-IN"/>
          </a:p>
        </p:txBody>
      </p:sp>
      <p:sp>
        <p:nvSpPr>
          <p:cNvPr id="6" name="Footer Placeholder 5">
            <a:extLst>
              <a:ext uri="{FF2B5EF4-FFF2-40B4-BE49-F238E27FC236}">
                <a16:creationId xmlns:a16="http://schemas.microsoft.com/office/drawing/2014/main" id="{AD68926B-18B6-4BE3-B67B-2F19E5DF7072}"/>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3231355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503583"/>
            <a:ext cx="7886700"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PYRIDOXINE OR VITAMUN B6</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fontScale="92500" lnSpcReduction="20000"/>
          </a:bodyPr>
          <a:lstStyle/>
          <a:p>
            <a:pPr algn="just"/>
            <a:r>
              <a:rPr lang="en-US" sz="1800" b="1" dirty="0">
                <a:cs typeface="Arial" pitchFamily="34" charset="0"/>
              </a:rPr>
              <a:t>PYRIDOXINE OR VITAMUN B6</a:t>
            </a:r>
          </a:p>
          <a:p>
            <a:pPr algn="just"/>
            <a:r>
              <a:rPr lang="en-IN" sz="1800" b="1" dirty="0">
                <a:cs typeface="Arial" pitchFamily="34" charset="0"/>
              </a:rPr>
              <a:t>Sources:</a:t>
            </a:r>
          </a:p>
          <a:p>
            <a:pPr marL="231775" indent="-231775" algn="just"/>
            <a:r>
              <a:rPr lang="en-US" altLang="en-US" sz="1800" dirty="0">
                <a:cs typeface="Arial" pitchFamily="34" charset="0"/>
              </a:rPr>
              <a:t>Yeast, egg, meat, liver, leafy vegetables.</a:t>
            </a:r>
          </a:p>
          <a:p>
            <a:pPr algn="just"/>
            <a:r>
              <a:rPr lang="en-IN" sz="1800" b="1" dirty="0">
                <a:cs typeface="Arial" pitchFamily="34" charset="0"/>
              </a:rPr>
              <a:t>Properties:</a:t>
            </a:r>
          </a:p>
          <a:p>
            <a:pPr marL="342900" indent="-342900" algn="just"/>
            <a:r>
              <a:rPr lang="en-US" sz="1800" dirty="0">
                <a:cs typeface="Arial" pitchFamily="34" charset="0"/>
              </a:rPr>
              <a:t>It is a white crystalline </a:t>
            </a:r>
            <a:r>
              <a:rPr lang="en-US" sz="1800" dirty="0" err="1">
                <a:cs typeface="Arial" pitchFamily="34" charset="0"/>
              </a:rPr>
              <a:t>powder.It</a:t>
            </a:r>
            <a:r>
              <a:rPr lang="en-US" sz="1800" dirty="0">
                <a:cs typeface="Arial" pitchFamily="34" charset="0"/>
              </a:rPr>
              <a:t> is </a:t>
            </a:r>
            <a:r>
              <a:rPr lang="en-US" sz="1800" dirty="0" err="1">
                <a:cs typeface="Arial" pitchFamily="34" charset="0"/>
              </a:rPr>
              <a:t>odourless</a:t>
            </a:r>
            <a:r>
              <a:rPr lang="en-US" sz="1800" dirty="0">
                <a:cs typeface="Arial" pitchFamily="34" charset="0"/>
              </a:rPr>
              <a:t> and has a saline and bitter taste.</a:t>
            </a:r>
          </a:p>
          <a:p>
            <a:pPr marL="342900" indent="-342900" algn="just"/>
            <a:r>
              <a:rPr lang="en-US" sz="1800" dirty="0">
                <a:cs typeface="Arial" pitchFamily="34" charset="0"/>
              </a:rPr>
              <a:t>It is freely soluble in water and very slightly soluble in ether and chloroform.</a:t>
            </a:r>
          </a:p>
          <a:p>
            <a:pPr algn="just"/>
            <a:r>
              <a:rPr lang="en-US" altLang="en-US" sz="1800" b="1" dirty="0">
                <a:cs typeface="Arial" pitchFamily="34" charset="0"/>
              </a:rPr>
              <a:t>Stability and storage:</a:t>
            </a:r>
          </a:p>
          <a:p>
            <a:pPr marL="231775" indent="-231775" algn="just"/>
            <a:r>
              <a:rPr lang="en-US" altLang="en-US" sz="1800" dirty="0">
                <a:cs typeface="Arial" pitchFamily="34" charset="0"/>
              </a:rPr>
              <a:t>It is stored in well-closed light-resistant container.</a:t>
            </a:r>
          </a:p>
          <a:p>
            <a:pPr algn="just"/>
            <a:r>
              <a:rPr lang="en-US" altLang="en-US" sz="1800" b="1" dirty="0">
                <a:cs typeface="Arial" pitchFamily="34" charset="0"/>
              </a:rPr>
              <a:t>Uses:</a:t>
            </a:r>
          </a:p>
          <a:p>
            <a:pPr marL="231775" indent="-231775" algn="just"/>
            <a:r>
              <a:rPr lang="en-US" altLang="en-US" sz="1800" dirty="0">
                <a:cs typeface="Arial" pitchFamily="34" charset="0"/>
              </a:rPr>
              <a:t>It helps in protein metabolism.</a:t>
            </a:r>
          </a:p>
          <a:p>
            <a:pPr marL="231775" indent="-231775" algn="just"/>
            <a:r>
              <a:rPr lang="en-US" altLang="en-US" sz="1800" dirty="0">
                <a:cs typeface="Arial" pitchFamily="34" charset="0"/>
              </a:rPr>
              <a:t>Helps in formation of histamine and serotonin.</a:t>
            </a:r>
          </a:p>
          <a:p>
            <a:pPr marL="231775" indent="-231775" algn="just"/>
            <a:r>
              <a:rPr lang="en-US" altLang="en-US" sz="1800" dirty="0">
                <a:cs typeface="Arial" pitchFamily="34" charset="0"/>
              </a:rPr>
              <a:t>It is used to treat epilepsy and </a:t>
            </a:r>
            <a:r>
              <a:rPr lang="en-US" altLang="en-US" sz="1800" dirty="0" err="1">
                <a:cs typeface="Arial" pitchFamily="34" charset="0"/>
              </a:rPr>
              <a:t>hypochronic</a:t>
            </a:r>
            <a:r>
              <a:rPr lang="en-US" altLang="en-US" sz="1800" dirty="0">
                <a:cs typeface="Arial" pitchFamily="34" charset="0"/>
              </a:rPr>
              <a:t> </a:t>
            </a:r>
            <a:r>
              <a:rPr lang="en-US" altLang="en-US" sz="1800" dirty="0" err="1">
                <a:cs typeface="Arial" pitchFamily="34" charset="0"/>
              </a:rPr>
              <a:t>anaemia</a:t>
            </a:r>
            <a:r>
              <a:rPr lang="en-US" altLang="en-US" sz="1800" dirty="0">
                <a:cs typeface="Arial" pitchFamily="34" charset="0"/>
              </a:rPr>
              <a:t>.</a:t>
            </a:r>
          </a:p>
          <a:p>
            <a:pPr marL="231775" indent="-231775" algn="just"/>
            <a:r>
              <a:rPr lang="en-US" altLang="en-US" sz="1800" dirty="0">
                <a:cs typeface="Arial" pitchFamily="34" charset="0"/>
              </a:rPr>
              <a:t>To treat megaloblastic </a:t>
            </a:r>
            <a:r>
              <a:rPr lang="en-US" altLang="en-US" sz="1800" dirty="0" err="1">
                <a:cs typeface="Arial" pitchFamily="34" charset="0"/>
              </a:rPr>
              <a:t>anaemia</a:t>
            </a:r>
            <a:r>
              <a:rPr lang="en-US" altLang="en-US" sz="1800" dirty="0">
                <a:cs typeface="Arial" pitchFamily="34" charset="0"/>
              </a:rPr>
              <a:t>.</a:t>
            </a:r>
          </a:p>
          <a:p>
            <a:pPr marL="231775" indent="-231775" algn="just"/>
            <a:r>
              <a:rPr lang="en-US" altLang="en-US" sz="1800" dirty="0">
                <a:cs typeface="Arial" pitchFamily="34" charset="0"/>
              </a:rPr>
              <a:t>Pyridoxal phosphate is an important metabolic co-enzyme.</a:t>
            </a:r>
          </a:p>
          <a:p>
            <a:pPr marL="0" indent="0">
              <a:buNone/>
            </a:pPr>
            <a:endParaRPr lang="en-IN" sz="1900" dirty="0"/>
          </a:p>
        </p:txBody>
      </p:sp>
      <p:sp>
        <p:nvSpPr>
          <p:cNvPr id="4" name="Date Placeholder 3">
            <a:extLst>
              <a:ext uri="{FF2B5EF4-FFF2-40B4-BE49-F238E27FC236}">
                <a16:creationId xmlns:a16="http://schemas.microsoft.com/office/drawing/2014/main" id="{E490BC72-C0AC-456D-9269-70078287F4F0}"/>
              </a:ext>
            </a:extLst>
          </p:cNvPr>
          <p:cNvSpPr>
            <a:spLocks noGrp="1"/>
          </p:cNvSpPr>
          <p:nvPr>
            <p:ph type="dt" sz="half" idx="10"/>
          </p:nvPr>
        </p:nvSpPr>
        <p:spPr/>
        <p:txBody>
          <a:bodyPr/>
          <a:lstStyle/>
          <a:p>
            <a:fld id="{5135FC43-3F94-487C-9EA5-F68FA9B1D377}" type="datetime1">
              <a:rPr lang="en-IN" smtClean="0"/>
              <a:t>26-08-2021</a:t>
            </a:fld>
            <a:endParaRPr lang="en-IN"/>
          </a:p>
        </p:txBody>
      </p:sp>
      <p:sp>
        <p:nvSpPr>
          <p:cNvPr id="5" name="Slide Number Placeholder 4">
            <a:extLst>
              <a:ext uri="{FF2B5EF4-FFF2-40B4-BE49-F238E27FC236}">
                <a16:creationId xmlns:a16="http://schemas.microsoft.com/office/drawing/2014/main" id="{92F9D17B-8400-4E9F-BB32-622EB078CBFF}"/>
              </a:ext>
            </a:extLst>
          </p:cNvPr>
          <p:cNvSpPr>
            <a:spLocks noGrp="1"/>
          </p:cNvSpPr>
          <p:nvPr>
            <p:ph type="sldNum" sz="quarter" idx="12"/>
          </p:nvPr>
        </p:nvSpPr>
        <p:spPr/>
        <p:txBody>
          <a:bodyPr/>
          <a:lstStyle/>
          <a:p>
            <a:fld id="{DBC6CBFF-5BF4-4008-B029-75716DF33CA0}" type="slidenum">
              <a:rPr lang="en-IN" smtClean="0"/>
              <a:t>21</a:t>
            </a:fld>
            <a:endParaRPr lang="en-IN"/>
          </a:p>
        </p:txBody>
      </p:sp>
      <p:sp>
        <p:nvSpPr>
          <p:cNvPr id="6" name="Footer Placeholder 5">
            <a:extLst>
              <a:ext uri="{FF2B5EF4-FFF2-40B4-BE49-F238E27FC236}">
                <a16:creationId xmlns:a16="http://schemas.microsoft.com/office/drawing/2014/main" id="{FA9DBD5C-6593-4F6F-82AF-FDB37DC036D5}"/>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2263756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503583"/>
            <a:ext cx="7886700"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PYRIDOXINE OR VITAMUN B6</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fontScale="92500" lnSpcReduction="20000"/>
          </a:bodyPr>
          <a:lstStyle/>
          <a:p>
            <a:pPr algn="just"/>
            <a:r>
              <a:rPr lang="en-US" sz="1800" b="1" dirty="0">
                <a:cs typeface="Arial" pitchFamily="34" charset="0"/>
              </a:rPr>
              <a:t>PYRIDOXINE OR VITAMUN B6</a:t>
            </a:r>
          </a:p>
          <a:p>
            <a:pPr algn="just"/>
            <a:r>
              <a:rPr lang="en-IN" sz="1800" b="1" dirty="0">
                <a:cs typeface="Arial" pitchFamily="34" charset="0"/>
              </a:rPr>
              <a:t>Sources:</a:t>
            </a:r>
          </a:p>
          <a:p>
            <a:pPr marL="231775" indent="-231775" algn="just"/>
            <a:r>
              <a:rPr lang="en-US" altLang="en-US" sz="1800" dirty="0">
                <a:cs typeface="Arial" pitchFamily="34" charset="0"/>
              </a:rPr>
              <a:t>Yeast, egg, meat, liver, leafy vegetables.</a:t>
            </a:r>
          </a:p>
          <a:p>
            <a:pPr algn="just"/>
            <a:r>
              <a:rPr lang="en-IN" sz="1800" b="1" dirty="0">
                <a:cs typeface="Arial" pitchFamily="34" charset="0"/>
              </a:rPr>
              <a:t>Properties:</a:t>
            </a:r>
          </a:p>
          <a:p>
            <a:pPr marL="342900" indent="-342900" algn="just"/>
            <a:r>
              <a:rPr lang="en-US" sz="1800" dirty="0">
                <a:cs typeface="Arial" pitchFamily="34" charset="0"/>
              </a:rPr>
              <a:t>It is a white crystalline </a:t>
            </a:r>
            <a:r>
              <a:rPr lang="en-US" sz="1800" dirty="0" err="1">
                <a:cs typeface="Arial" pitchFamily="34" charset="0"/>
              </a:rPr>
              <a:t>powder.It</a:t>
            </a:r>
            <a:r>
              <a:rPr lang="en-US" sz="1800" dirty="0">
                <a:cs typeface="Arial" pitchFamily="34" charset="0"/>
              </a:rPr>
              <a:t> is </a:t>
            </a:r>
            <a:r>
              <a:rPr lang="en-US" sz="1800" dirty="0" err="1">
                <a:cs typeface="Arial" pitchFamily="34" charset="0"/>
              </a:rPr>
              <a:t>odourless</a:t>
            </a:r>
            <a:r>
              <a:rPr lang="en-US" sz="1800" dirty="0">
                <a:cs typeface="Arial" pitchFamily="34" charset="0"/>
              </a:rPr>
              <a:t> and has a saline and bitter taste.</a:t>
            </a:r>
          </a:p>
          <a:p>
            <a:pPr marL="342900" indent="-342900" algn="just"/>
            <a:r>
              <a:rPr lang="en-US" sz="1800" dirty="0">
                <a:cs typeface="Arial" pitchFamily="34" charset="0"/>
              </a:rPr>
              <a:t>It is freely soluble in water and very slightly soluble in ether and chloroform.</a:t>
            </a:r>
          </a:p>
          <a:p>
            <a:pPr algn="just"/>
            <a:r>
              <a:rPr lang="en-US" altLang="en-US" sz="1800" b="1" dirty="0">
                <a:cs typeface="Arial" pitchFamily="34" charset="0"/>
              </a:rPr>
              <a:t>Stability and storage:</a:t>
            </a:r>
          </a:p>
          <a:p>
            <a:pPr marL="231775" indent="-231775" algn="just"/>
            <a:r>
              <a:rPr lang="en-US" altLang="en-US" sz="1800" dirty="0">
                <a:cs typeface="Arial" pitchFamily="34" charset="0"/>
              </a:rPr>
              <a:t>It is stored in well-closed light-resistant container.</a:t>
            </a:r>
          </a:p>
          <a:p>
            <a:pPr algn="just"/>
            <a:r>
              <a:rPr lang="en-US" altLang="en-US" sz="1800" b="1" dirty="0">
                <a:cs typeface="Arial" pitchFamily="34" charset="0"/>
              </a:rPr>
              <a:t>Uses:</a:t>
            </a:r>
          </a:p>
          <a:p>
            <a:pPr marL="231775" indent="-231775" algn="just"/>
            <a:r>
              <a:rPr lang="en-US" altLang="en-US" sz="1800" dirty="0">
                <a:cs typeface="Arial" pitchFamily="34" charset="0"/>
              </a:rPr>
              <a:t>It helps in protein metabolism.</a:t>
            </a:r>
          </a:p>
          <a:p>
            <a:pPr marL="231775" indent="-231775" algn="just"/>
            <a:r>
              <a:rPr lang="en-US" altLang="en-US" sz="1800" dirty="0">
                <a:cs typeface="Arial" pitchFamily="34" charset="0"/>
              </a:rPr>
              <a:t>Helps in formation of histamine and serotonin.</a:t>
            </a:r>
          </a:p>
          <a:p>
            <a:pPr marL="231775" indent="-231775" algn="just"/>
            <a:r>
              <a:rPr lang="en-US" altLang="en-US" sz="1800" dirty="0">
                <a:cs typeface="Arial" pitchFamily="34" charset="0"/>
              </a:rPr>
              <a:t>It is used to treat epilepsy and </a:t>
            </a:r>
            <a:r>
              <a:rPr lang="en-US" altLang="en-US" sz="1800" dirty="0" err="1">
                <a:cs typeface="Arial" pitchFamily="34" charset="0"/>
              </a:rPr>
              <a:t>hypochronic</a:t>
            </a:r>
            <a:r>
              <a:rPr lang="en-US" altLang="en-US" sz="1800" dirty="0">
                <a:cs typeface="Arial" pitchFamily="34" charset="0"/>
              </a:rPr>
              <a:t> </a:t>
            </a:r>
            <a:r>
              <a:rPr lang="en-US" altLang="en-US" sz="1800" dirty="0" err="1">
                <a:cs typeface="Arial" pitchFamily="34" charset="0"/>
              </a:rPr>
              <a:t>anaemia</a:t>
            </a:r>
            <a:r>
              <a:rPr lang="en-US" altLang="en-US" sz="1800" dirty="0">
                <a:cs typeface="Arial" pitchFamily="34" charset="0"/>
              </a:rPr>
              <a:t>.</a:t>
            </a:r>
          </a:p>
          <a:p>
            <a:pPr marL="231775" indent="-231775" algn="just"/>
            <a:r>
              <a:rPr lang="en-US" altLang="en-US" sz="1800" dirty="0">
                <a:cs typeface="Arial" pitchFamily="34" charset="0"/>
              </a:rPr>
              <a:t>To treat megaloblastic </a:t>
            </a:r>
            <a:r>
              <a:rPr lang="en-US" altLang="en-US" sz="1800" dirty="0" err="1">
                <a:cs typeface="Arial" pitchFamily="34" charset="0"/>
              </a:rPr>
              <a:t>anaemia</a:t>
            </a:r>
            <a:r>
              <a:rPr lang="en-US" altLang="en-US" sz="1800" dirty="0">
                <a:cs typeface="Arial" pitchFamily="34" charset="0"/>
              </a:rPr>
              <a:t>.</a:t>
            </a:r>
          </a:p>
          <a:p>
            <a:pPr marL="231775" indent="-231775" algn="just"/>
            <a:r>
              <a:rPr lang="en-US" altLang="en-US" sz="1800" dirty="0">
                <a:cs typeface="Arial" pitchFamily="34" charset="0"/>
              </a:rPr>
              <a:t>Pyridoxal phosphate is an important metabolic co-enzyme.</a:t>
            </a:r>
          </a:p>
          <a:p>
            <a:pPr marL="0" indent="0">
              <a:buNone/>
            </a:pPr>
            <a:endParaRPr lang="en-IN" sz="1900" dirty="0"/>
          </a:p>
        </p:txBody>
      </p:sp>
      <p:sp>
        <p:nvSpPr>
          <p:cNvPr id="4" name="Date Placeholder 3">
            <a:extLst>
              <a:ext uri="{FF2B5EF4-FFF2-40B4-BE49-F238E27FC236}">
                <a16:creationId xmlns:a16="http://schemas.microsoft.com/office/drawing/2014/main" id="{ABF203F9-822B-4564-812D-CE00A6754152}"/>
              </a:ext>
            </a:extLst>
          </p:cNvPr>
          <p:cNvSpPr>
            <a:spLocks noGrp="1"/>
          </p:cNvSpPr>
          <p:nvPr>
            <p:ph type="dt" sz="half" idx="10"/>
          </p:nvPr>
        </p:nvSpPr>
        <p:spPr/>
        <p:txBody>
          <a:bodyPr/>
          <a:lstStyle/>
          <a:p>
            <a:fld id="{772D5CB8-DF4E-43B5-B305-15F8CBC15096}" type="datetime1">
              <a:rPr lang="en-IN" smtClean="0"/>
              <a:t>26-08-2021</a:t>
            </a:fld>
            <a:endParaRPr lang="en-IN"/>
          </a:p>
        </p:txBody>
      </p:sp>
      <p:sp>
        <p:nvSpPr>
          <p:cNvPr id="5" name="Slide Number Placeholder 4">
            <a:extLst>
              <a:ext uri="{FF2B5EF4-FFF2-40B4-BE49-F238E27FC236}">
                <a16:creationId xmlns:a16="http://schemas.microsoft.com/office/drawing/2014/main" id="{85059836-4054-46B7-8072-77E058C8038C}"/>
              </a:ext>
            </a:extLst>
          </p:cNvPr>
          <p:cNvSpPr>
            <a:spLocks noGrp="1"/>
          </p:cNvSpPr>
          <p:nvPr>
            <p:ph type="sldNum" sz="quarter" idx="12"/>
          </p:nvPr>
        </p:nvSpPr>
        <p:spPr/>
        <p:txBody>
          <a:bodyPr/>
          <a:lstStyle/>
          <a:p>
            <a:fld id="{DBC6CBFF-5BF4-4008-B029-75716DF33CA0}" type="slidenum">
              <a:rPr lang="en-IN" smtClean="0"/>
              <a:t>22</a:t>
            </a:fld>
            <a:endParaRPr lang="en-IN"/>
          </a:p>
        </p:txBody>
      </p:sp>
      <p:sp>
        <p:nvSpPr>
          <p:cNvPr id="6" name="Footer Placeholder 5">
            <a:extLst>
              <a:ext uri="{FF2B5EF4-FFF2-40B4-BE49-F238E27FC236}">
                <a16:creationId xmlns:a16="http://schemas.microsoft.com/office/drawing/2014/main" id="{D84321C8-6B3C-4D62-831C-FFD023B2455E}"/>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15644243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463826" y="503583"/>
            <a:ext cx="8203096"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FOLIC ACID OR FOLACIN OR VITAMIN M</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fontScale="92500" lnSpcReduction="20000"/>
          </a:bodyPr>
          <a:lstStyle/>
          <a:p>
            <a:pPr algn="just"/>
            <a:r>
              <a:rPr lang="en-US" sz="1800" b="1" dirty="0">
                <a:cs typeface="Arial" pitchFamily="34" charset="0"/>
              </a:rPr>
              <a:t>FOLIC ACID OR FOLACIN OR VITAMIN M</a:t>
            </a:r>
          </a:p>
          <a:p>
            <a:pPr marL="342900" indent="-342900" algn="just"/>
            <a:r>
              <a:rPr lang="en-US" sz="1800" dirty="0" err="1">
                <a:cs typeface="Arial" pitchFamily="34" charset="0"/>
              </a:rPr>
              <a:t>lt</a:t>
            </a:r>
            <a:r>
              <a:rPr lang="en-US" sz="1800" dirty="0">
                <a:cs typeface="Arial" pitchFamily="34" charset="0"/>
              </a:rPr>
              <a:t> is also known as bacterial growth factor</a:t>
            </a:r>
          </a:p>
          <a:p>
            <a:pPr algn="just"/>
            <a:r>
              <a:rPr lang="en-IN" sz="1800" b="1" dirty="0">
                <a:cs typeface="Arial" pitchFamily="34" charset="0"/>
              </a:rPr>
              <a:t>Sources:</a:t>
            </a:r>
          </a:p>
          <a:p>
            <a:pPr marL="231775" indent="-231775" algn="just"/>
            <a:r>
              <a:rPr lang="en-US" altLang="en-US" sz="1800" dirty="0">
                <a:cs typeface="Arial" pitchFamily="34" charset="0"/>
              </a:rPr>
              <a:t>Green vegetables, mushroom, liver and kidney.</a:t>
            </a:r>
          </a:p>
          <a:p>
            <a:pPr algn="just"/>
            <a:r>
              <a:rPr lang="en-IN" sz="1800" b="1" dirty="0">
                <a:cs typeface="Arial" pitchFamily="34" charset="0"/>
              </a:rPr>
              <a:t>Properties:</a:t>
            </a:r>
          </a:p>
          <a:p>
            <a:pPr marL="342900" indent="-342900" algn="just"/>
            <a:r>
              <a:rPr lang="en-US" sz="1800" dirty="0">
                <a:cs typeface="Arial" pitchFamily="34" charset="0"/>
              </a:rPr>
              <a:t>It is orange yellow microcrystalline </a:t>
            </a:r>
            <a:r>
              <a:rPr lang="en-US" sz="1800" dirty="0" err="1">
                <a:cs typeface="Arial" pitchFamily="34" charset="0"/>
              </a:rPr>
              <a:t>powder.It</a:t>
            </a:r>
            <a:r>
              <a:rPr lang="en-US" sz="1800" dirty="0">
                <a:cs typeface="Arial" pitchFamily="34" charset="0"/>
              </a:rPr>
              <a:t> is </a:t>
            </a:r>
            <a:r>
              <a:rPr lang="en-US" sz="1800" dirty="0" err="1">
                <a:cs typeface="Arial" pitchFamily="34" charset="0"/>
              </a:rPr>
              <a:t>odourless</a:t>
            </a:r>
            <a:r>
              <a:rPr lang="en-US" sz="1800" dirty="0">
                <a:cs typeface="Arial" pitchFamily="34" charset="0"/>
              </a:rPr>
              <a:t> and tasteless.</a:t>
            </a:r>
          </a:p>
          <a:p>
            <a:pPr marL="342900" indent="-342900" algn="just"/>
            <a:r>
              <a:rPr lang="en-US" sz="1800" dirty="0">
                <a:cs typeface="Arial" pitchFamily="34" charset="0"/>
              </a:rPr>
              <a:t>It is practically insoluble in water and in alcohol.</a:t>
            </a:r>
          </a:p>
          <a:p>
            <a:pPr algn="just"/>
            <a:r>
              <a:rPr lang="en-US" altLang="en-US" sz="1800" b="1" dirty="0">
                <a:cs typeface="Arial" pitchFamily="34" charset="0"/>
              </a:rPr>
              <a:t>Stability and storage:</a:t>
            </a:r>
          </a:p>
          <a:p>
            <a:pPr marL="231775" indent="-231775" algn="just"/>
            <a:r>
              <a:rPr lang="en-US" altLang="en-US" sz="1800" dirty="0">
                <a:cs typeface="Arial" pitchFamily="34" charset="0"/>
              </a:rPr>
              <a:t>is stored in tightly closed light-resistant containers.</a:t>
            </a:r>
          </a:p>
          <a:p>
            <a:pPr algn="just"/>
            <a:r>
              <a:rPr lang="en-US" altLang="en-US" sz="1800" b="1" dirty="0">
                <a:cs typeface="Arial" pitchFamily="34" charset="0"/>
              </a:rPr>
              <a:t>Uses:</a:t>
            </a:r>
          </a:p>
          <a:p>
            <a:pPr marL="231775" indent="-231775" algn="just"/>
            <a:r>
              <a:rPr lang="en-US" altLang="en-US" sz="1800" dirty="0">
                <a:cs typeface="Arial" pitchFamily="34" charset="0"/>
              </a:rPr>
              <a:t>is used in synthesis of DNA.</a:t>
            </a:r>
          </a:p>
          <a:p>
            <a:pPr marL="231775" indent="-231775" algn="just"/>
            <a:r>
              <a:rPr lang="en-US" altLang="en-US" sz="1800" dirty="0">
                <a:cs typeface="Arial" pitchFamily="34" charset="0"/>
              </a:rPr>
              <a:t>It is used to treat megaloblastic </a:t>
            </a:r>
            <a:r>
              <a:rPr lang="en-US" altLang="en-US" sz="1800" dirty="0" err="1">
                <a:cs typeface="Arial" pitchFamily="34" charset="0"/>
              </a:rPr>
              <a:t>anaemia</a:t>
            </a:r>
            <a:r>
              <a:rPr lang="en-US" altLang="en-US" sz="1800" dirty="0">
                <a:cs typeface="Arial" pitchFamily="34" charset="0"/>
              </a:rPr>
              <a:t>.</a:t>
            </a:r>
          </a:p>
          <a:p>
            <a:pPr marL="231775" indent="-231775" algn="just"/>
            <a:r>
              <a:rPr lang="en-US" altLang="en-US" sz="1800" dirty="0">
                <a:cs typeface="Arial" pitchFamily="34" charset="0"/>
              </a:rPr>
              <a:t>It is useful for normal production of RBCs.</a:t>
            </a:r>
          </a:p>
          <a:p>
            <a:pPr marL="231775" indent="-231775" algn="just"/>
            <a:r>
              <a:rPr lang="en-US" altLang="en-US" sz="1800" dirty="0">
                <a:cs typeface="Arial" pitchFamily="34" charset="0"/>
              </a:rPr>
              <a:t>To overcome deficiency syndrome caused during pregnancy</a:t>
            </a:r>
          </a:p>
          <a:p>
            <a:pPr marL="0" indent="0">
              <a:buNone/>
            </a:pPr>
            <a:endParaRPr lang="en-IN" sz="1900" dirty="0"/>
          </a:p>
        </p:txBody>
      </p:sp>
      <p:sp>
        <p:nvSpPr>
          <p:cNvPr id="4" name="Date Placeholder 3">
            <a:extLst>
              <a:ext uri="{FF2B5EF4-FFF2-40B4-BE49-F238E27FC236}">
                <a16:creationId xmlns:a16="http://schemas.microsoft.com/office/drawing/2014/main" id="{7CA90EEA-1F99-4BBC-9CD0-E4498E8A8969}"/>
              </a:ext>
            </a:extLst>
          </p:cNvPr>
          <p:cNvSpPr>
            <a:spLocks noGrp="1"/>
          </p:cNvSpPr>
          <p:nvPr>
            <p:ph type="dt" sz="half" idx="10"/>
          </p:nvPr>
        </p:nvSpPr>
        <p:spPr/>
        <p:txBody>
          <a:bodyPr/>
          <a:lstStyle/>
          <a:p>
            <a:fld id="{1054E3BC-EEB5-4370-8ADD-2AD478B28879}" type="datetime1">
              <a:rPr lang="en-IN" smtClean="0"/>
              <a:t>26-08-2021</a:t>
            </a:fld>
            <a:endParaRPr lang="en-IN"/>
          </a:p>
        </p:txBody>
      </p:sp>
      <p:sp>
        <p:nvSpPr>
          <p:cNvPr id="5" name="Slide Number Placeholder 4">
            <a:extLst>
              <a:ext uri="{FF2B5EF4-FFF2-40B4-BE49-F238E27FC236}">
                <a16:creationId xmlns:a16="http://schemas.microsoft.com/office/drawing/2014/main" id="{66C4709D-C6F8-4343-8A66-1B9C5BB845A4}"/>
              </a:ext>
            </a:extLst>
          </p:cNvPr>
          <p:cNvSpPr>
            <a:spLocks noGrp="1"/>
          </p:cNvSpPr>
          <p:nvPr>
            <p:ph type="sldNum" sz="quarter" idx="12"/>
          </p:nvPr>
        </p:nvSpPr>
        <p:spPr/>
        <p:txBody>
          <a:bodyPr/>
          <a:lstStyle/>
          <a:p>
            <a:fld id="{DBC6CBFF-5BF4-4008-B029-75716DF33CA0}" type="slidenum">
              <a:rPr lang="en-IN" smtClean="0"/>
              <a:t>23</a:t>
            </a:fld>
            <a:endParaRPr lang="en-IN"/>
          </a:p>
        </p:txBody>
      </p:sp>
      <p:sp>
        <p:nvSpPr>
          <p:cNvPr id="6" name="Footer Placeholder 5">
            <a:extLst>
              <a:ext uri="{FF2B5EF4-FFF2-40B4-BE49-F238E27FC236}">
                <a16:creationId xmlns:a16="http://schemas.microsoft.com/office/drawing/2014/main" id="{7FB47177-6B5B-48D4-A51B-BF01CF6050A0}"/>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1643923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463826" y="503583"/>
            <a:ext cx="8203096"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PANTOTHENIC ACID (CHICK ANTIDERMATITIS FACTOR)</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fontScale="92500" lnSpcReduction="20000"/>
          </a:bodyPr>
          <a:lstStyle/>
          <a:p>
            <a:pPr algn="just"/>
            <a:r>
              <a:rPr lang="en-US" sz="1800" b="1" dirty="0">
                <a:cs typeface="Arial" pitchFamily="34" charset="0"/>
              </a:rPr>
              <a:t>PANTOTHENIC ACID (CHICK ANTIDERMATITIS FACTOR)</a:t>
            </a:r>
          </a:p>
          <a:p>
            <a:pPr algn="just"/>
            <a:r>
              <a:rPr lang="en-IN" sz="1800" b="1" dirty="0">
                <a:cs typeface="Arial" pitchFamily="34" charset="0"/>
              </a:rPr>
              <a:t>Sources:</a:t>
            </a:r>
          </a:p>
          <a:p>
            <a:pPr marL="231775" indent="-231775" algn="just"/>
            <a:r>
              <a:rPr lang="en-US" altLang="en-US" sz="1800" dirty="0">
                <a:cs typeface="Arial" pitchFamily="34" charset="0"/>
              </a:rPr>
              <a:t>Meat, egg, liver, milk, potato, tomato..</a:t>
            </a:r>
          </a:p>
          <a:p>
            <a:pPr algn="just"/>
            <a:r>
              <a:rPr lang="en-IN" sz="1800" b="1" dirty="0">
                <a:cs typeface="Arial" pitchFamily="34" charset="0"/>
              </a:rPr>
              <a:t>Properties:</a:t>
            </a:r>
          </a:p>
          <a:p>
            <a:pPr marL="342900" indent="-342900" algn="just"/>
            <a:r>
              <a:rPr lang="en-US" sz="1800" dirty="0">
                <a:cs typeface="Arial" pitchFamily="34" charset="0"/>
              </a:rPr>
              <a:t>It is optically active and D isomer has vitamin active.</a:t>
            </a:r>
          </a:p>
          <a:p>
            <a:pPr marL="342900" indent="-342900" algn="just"/>
            <a:r>
              <a:rPr lang="en-US" sz="1800" dirty="0">
                <a:cs typeface="Arial" pitchFamily="34" charset="0"/>
              </a:rPr>
              <a:t>It is a white powder.</a:t>
            </a:r>
          </a:p>
          <a:p>
            <a:pPr marL="342900" indent="-342900" algn="just"/>
            <a:r>
              <a:rPr lang="en-US" sz="1800" dirty="0">
                <a:cs typeface="Arial" pitchFamily="34" charset="0"/>
              </a:rPr>
              <a:t>It is odorless and has bitter taste.</a:t>
            </a:r>
          </a:p>
          <a:p>
            <a:pPr marL="342900" indent="-342900" algn="just"/>
            <a:r>
              <a:rPr lang="en-US" sz="1800" dirty="0">
                <a:cs typeface="Arial" pitchFamily="34" charset="0"/>
              </a:rPr>
              <a:t>It is slightly hygroscopic. It is freely soluble in water but insoluble in alcohol.</a:t>
            </a:r>
          </a:p>
          <a:p>
            <a:pPr algn="just"/>
            <a:r>
              <a:rPr lang="en-US" altLang="en-US" sz="1800" b="1" dirty="0">
                <a:cs typeface="Arial" pitchFamily="34" charset="0"/>
              </a:rPr>
              <a:t>Stability and storage:</a:t>
            </a:r>
          </a:p>
          <a:p>
            <a:pPr marL="231775" indent="-231775" algn="just"/>
            <a:r>
              <a:rPr lang="en-US" altLang="en-US" sz="1800" dirty="0">
                <a:cs typeface="Arial" pitchFamily="34" charset="0"/>
              </a:rPr>
              <a:t>It is hygroscopic in nature. Hence it is stored in tightly closed containers.</a:t>
            </a:r>
          </a:p>
          <a:p>
            <a:pPr algn="just"/>
            <a:r>
              <a:rPr lang="en-US" altLang="en-US" sz="1800" b="1" dirty="0">
                <a:cs typeface="Arial" pitchFamily="34" charset="0"/>
              </a:rPr>
              <a:t>Uses:</a:t>
            </a:r>
          </a:p>
          <a:p>
            <a:pPr marL="231775" indent="-231775" algn="just"/>
            <a:r>
              <a:rPr lang="en-US" altLang="en-US" sz="1800" dirty="0">
                <a:cs typeface="Arial" pitchFamily="34" charset="0"/>
              </a:rPr>
              <a:t>is used to release the energy from carbohydrate.</a:t>
            </a:r>
          </a:p>
          <a:p>
            <a:pPr marL="231775" indent="-231775" algn="just"/>
            <a:r>
              <a:rPr lang="en-US" altLang="en-US" sz="1800" dirty="0">
                <a:cs typeface="Arial" pitchFamily="34" charset="0"/>
              </a:rPr>
              <a:t>It helps in synthesis of porphyrins (i.e. Hb formation).</a:t>
            </a:r>
          </a:p>
          <a:p>
            <a:pPr marL="231775" indent="-231775" algn="just"/>
            <a:r>
              <a:rPr lang="en-US" altLang="en-US" sz="1800" dirty="0">
                <a:cs typeface="Arial" pitchFamily="34" charset="0"/>
              </a:rPr>
              <a:t>It helps in synthesis of cholesterol and steroids</a:t>
            </a:r>
          </a:p>
          <a:p>
            <a:pPr marL="0" indent="0">
              <a:buNone/>
            </a:pPr>
            <a:endParaRPr lang="en-IN" sz="1900" dirty="0"/>
          </a:p>
        </p:txBody>
      </p:sp>
      <p:sp>
        <p:nvSpPr>
          <p:cNvPr id="4" name="Date Placeholder 3">
            <a:extLst>
              <a:ext uri="{FF2B5EF4-FFF2-40B4-BE49-F238E27FC236}">
                <a16:creationId xmlns:a16="http://schemas.microsoft.com/office/drawing/2014/main" id="{DD81B7A8-B81E-4C11-80F6-FA7AA4F68077}"/>
              </a:ext>
            </a:extLst>
          </p:cNvPr>
          <p:cNvSpPr>
            <a:spLocks noGrp="1"/>
          </p:cNvSpPr>
          <p:nvPr>
            <p:ph type="dt" sz="half" idx="10"/>
          </p:nvPr>
        </p:nvSpPr>
        <p:spPr/>
        <p:txBody>
          <a:bodyPr/>
          <a:lstStyle/>
          <a:p>
            <a:fld id="{D1BAD753-EB4A-4B22-B6BE-D895E3AA64D0}" type="datetime1">
              <a:rPr lang="en-IN" smtClean="0"/>
              <a:t>26-08-2021</a:t>
            </a:fld>
            <a:endParaRPr lang="en-IN"/>
          </a:p>
        </p:txBody>
      </p:sp>
      <p:sp>
        <p:nvSpPr>
          <p:cNvPr id="5" name="Slide Number Placeholder 4">
            <a:extLst>
              <a:ext uri="{FF2B5EF4-FFF2-40B4-BE49-F238E27FC236}">
                <a16:creationId xmlns:a16="http://schemas.microsoft.com/office/drawing/2014/main" id="{308A9FF5-34BF-43F0-B62C-07C09D188D34}"/>
              </a:ext>
            </a:extLst>
          </p:cNvPr>
          <p:cNvSpPr>
            <a:spLocks noGrp="1"/>
          </p:cNvSpPr>
          <p:nvPr>
            <p:ph type="sldNum" sz="quarter" idx="12"/>
          </p:nvPr>
        </p:nvSpPr>
        <p:spPr/>
        <p:txBody>
          <a:bodyPr/>
          <a:lstStyle/>
          <a:p>
            <a:fld id="{DBC6CBFF-5BF4-4008-B029-75716DF33CA0}" type="slidenum">
              <a:rPr lang="en-IN" smtClean="0"/>
              <a:t>24</a:t>
            </a:fld>
            <a:endParaRPr lang="en-IN"/>
          </a:p>
        </p:txBody>
      </p:sp>
      <p:sp>
        <p:nvSpPr>
          <p:cNvPr id="6" name="Footer Placeholder 5">
            <a:extLst>
              <a:ext uri="{FF2B5EF4-FFF2-40B4-BE49-F238E27FC236}">
                <a16:creationId xmlns:a16="http://schemas.microsoft.com/office/drawing/2014/main" id="{0F607679-01CB-420B-9A1B-4A2A08405428}"/>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3564349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463826" y="503583"/>
            <a:ext cx="8203096"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CYANOCOBALAMIN OR VITAMIN B12</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fontScale="92500" lnSpcReduction="10000"/>
          </a:bodyPr>
          <a:lstStyle/>
          <a:p>
            <a:pPr algn="just"/>
            <a:r>
              <a:rPr lang="en-US" sz="1800" b="1" dirty="0">
                <a:cs typeface="Arial" pitchFamily="34" charset="0"/>
              </a:rPr>
              <a:t>CYANOCOBALAMIN OR VITAMIN B12</a:t>
            </a:r>
          </a:p>
          <a:p>
            <a:pPr marL="342900" indent="-342900" algn="just"/>
            <a:r>
              <a:rPr lang="en-US" sz="1800" dirty="0">
                <a:cs typeface="Arial" pitchFamily="34" charset="0"/>
              </a:rPr>
              <a:t>is a cobalt containing vitamin.</a:t>
            </a:r>
          </a:p>
          <a:p>
            <a:pPr marL="342900" indent="-342900" algn="just"/>
            <a:r>
              <a:rPr lang="en-US" sz="1800" dirty="0">
                <a:cs typeface="Arial" pitchFamily="34" charset="0"/>
              </a:rPr>
              <a:t>The </a:t>
            </a:r>
            <a:r>
              <a:rPr lang="en-US" sz="1800" dirty="0" err="1">
                <a:cs typeface="Arial" pitchFamily="34" charset="0"/>
              </a:rPr>
              <a:t>cyano</a:t>
            </a:r>
            <a:r>
              <a:rPr lang="en-US" sz="1800" dirty="0">
                <a:cs typeface="Arial" pitchFamily="34" charset="0"/>
              </a:rPr>
              <a:t> (CN) group is linked with cobalt by covalent bond hence called as </a:t>
            </a:r>
            <a:r>
              <a:rPr lang="en-US" sz="1800" dirty="0" err="1">
                <a:cs typeface="Arial" pitchFamily="34" charset="0"/>
              </a:rPr>
              <a:t>cyanocobalamin.It</a:t>
            </a:r>
            <a:r>
              <a:rPr lang="en-US" sz="1800" dirty="0">
                <a:cs typeface="Arial" pitchFamily="34" charset="0"/>
              </a:rPr>
              <a:t> is also called antipernicious </a:t>
            </a:r>
            <a:r>
              <a:rPr lang="en-US" sz="1800" dirty="0" err="1">
                <a:cs typeface="Arial" pitchFamily="34" charset="0"/>
              </a:rPr>
              <a:t>anaemia</a:t>
            </a:r>
            <a:r>
              <a:rPr lang="en-US" sz="1800" dirty="0">
                <a:cs typeface="Arial" pitchFamily="34" charset="0"/>
              </a:rPr>
              <a:t> vitamins.</a:t>
            </a:r>
          </a:p>
          <a:p>
            <a:pPr marL="342900" indent="-342900" algn="just"/>
            <a:r>
              <a:rPr lang="en-US" sz="1800" dirty="0">
                <a:cs typeface="Arial" pitchFamily="34" charset="0"/>
              </a:rPr>
              <a:t>It is considered as extrinsic and intrinsic factors</a:t>
            </a:r>
          </a:p>
          <a:p>
            <a:pPr algn="just"/>
            <a:r>
              <a:rPr lang="en-IN" sz="1800" b="1" dirty="0">
                <a:cs typeface="Arial" pitchFamily="34" charset="0"/>
              </a:rPr>
              <a:t>Sources:</a:t>
            </a:r>
          </a:p>
          <a:p>
            <a:pPr marL="231775" indent="-231775" algn="just"/>
            <a:r>
              <a:rPr lang="en-US" altLang="en-US" sz="1800" dirty="0">
                <a:cs typeface="Arial" pitchFamily="34" charset="0"/>
              </a:rPr>
              <a:t>Milk, egg, liver, meat extract.</a:t>
            </a:r>
          </a:p>
          <a:p>
            <a:pPr algn="just"/>
            <a:r>
              <a:rPr lang="en-IN" sz="1800" b="1" dirty="0">
                <a:cs typeface="Arial" pitchFamily="34" charset="0"/>
              </a:rPr>
              <a:t>Properties:</a:t>
            </a:r>
          </a:p>
          <a:p>
            <a:pPr marL="342900" indent="-342900" algn="just"/>
            <a:r>
              <a:rPr lang="en-US" sz="1800" dirty="0">
                <a:cs typeface="Arial" pitchFamily="34" charset="0"/>
              </a:rPr>
              <a:t>It occurs as a dark red crystalline </a:t>
            </a:r>
            <a:r>
              <a:rPr lang="en-US" sz="1800" dirty="0" err="1">
                <a:cs typeface="Arial" pitchFamily="34" charset="0"/>
              </a:rPr>
              <a:t>powder,It</a:t>
            </a:r>
            <a:r>
              <a:rPr lang="en-US" sz="1800" dirty="0">
                <a:cs typeface="Arial" pitchFamily="34" charset="0"/>
              </a:rPr>
              <a:t> is </a:t>
            </a:r>
            <a:r>
              <a:rPr lang="en-US" sz="1800" dirty="0" err="1">
                <a:cs typeface="Arial" pitchFamily="34" charset="0"/>
              </a:rPr>
              <a:t>odourless</a:t>
            </a:r>
            <a:r>
              <a:rPr lang="en-US" sz="1800" dirty="0">
                <a:cs typeface="Arial" pitchFamily="34" charset="0"/>
              </a:rPr>
              <a:t> and tasteless.</a:t>
            </a:r>
          </a:p>
          <a:p>
            <a:pPr marL="342900" indent="-342900" algn="just"/>
            <a:r>
              <a:rPr lang="en-US" sz="1800" dirty="0">
                <a:cs typeface="Arial" pitchFamily="34" charset="0"/>
              </a:rPr>
              <a:t>It is hygroscopic, t is sparingly soluble in water.</a:t>
            </a:r>
          </a:p>
          <a:p>
            <a:pPr marL="342900" indent="-342900" algn="just"/>
            <a:r>
              <a:rPr lang="en-US" sz="1800" dirty="0">
                <a:cs typeface="Arial" pitchFamily="34" charset="0"/>
              </a:rPr>
              <a:t>It is available in two radioactive isotopes namely 57CO and 58CO.</a:t>
            </a:r>
          </a:p>
          <a:p>
            <a:pPr algn="just"/>
            <a:r>
              <a:rPr lang="en-US" altLang="en-US" sz="1800" b="1" dirty="0">
                <a:cs typeface="Arial" pitchFamily="34" charset="0"/>
              </a:rPr>
              <a:t>Stability and storage:</a:t>
            </a:r>
          </a:p>
          <a:p>
            <a:pPr marL="231775" indent="-231775" algn="just"/>
            <a:r>
              <a:rPr lang="en-US" altLang="en-US" sz="1800" dirty="0">
                <a:cs typeface="Arial" pitchFamily="34" charset="0"/>
              </a:rPr>
              <a:t>It is stored in tightly-closed light-resistant containers.</a:t>
            </a:r>
          </a:p>
          <a:p>
            <a:pPr marL="0" indent="0">
              <a:buNone/>
            </a:pPr>
            <a:endParaRPr lang="en-IN" sz="1900" dirty="0"/>
          </a:p>
        </p:txBody>
      </p:sp>
      <p:sp>
        <p:nvSpPr>
          <p:cNvPr id="4" name="Date Placeholder 3">
            <a:extLst>
              <a:ext uri="{FF2B5EF4-FFF2-40B4-BE49-F238E27FC236}">
                <a16:creationId xmlns:a16="http://schemas.microsoft.com/office/drawing/2014/main" id="{6C78C396-8E11-4668-93A3-B8313DD937DD}"/>
              </a:ext>
            </a:extLst>
          </p:cNvPr>
          <p:cNvSpPr>
            <a:spLocks noGrp="1"/>
          </p:cNvSpPr>
          <p:nvPr>
            <p:ph type="dt" sz="half" idx="10"/>
          </p:nvPr>
        </p:nvSpPr>
        <p:spPr/>
        <p:txBody>
          <a:bodyPr/>
          <a:lstStyle/>
          <a:p>
            <a:fld id="{9605206A-28A3-430F-A1B2-7A2A62C37ADC}" type="datetime1">
              <a:rPr lang="en-IN" smtClean="0"/>
              <a:t>26-08-2021</a:t>
            </a:fld>
            <a:endParaRPr lang="en-IN"/>
          </a:p>
        </p:txBody>
      </p:sp>
      <p:sp>
        <p:nvSpPr>
          <p:cNvPr id="5" name="Slide Number Placeholder 4">
            <a:extLst>
              <a:ext uri="{FF2B5EF4-FFF2-40B4-BE49-F238E27FC236}">
                <a16:creationId xmlns:a16="http://schemas.microsoft.com/office/drawing/2014/main" id="{6C99CC42-B367-4840-9093-540520F03B9E}"/>
              </a:ext>
            </a:extLst>
          </p:cNvPr>
          <p:cNvSpPr>
            <a:spLocks noGrp="1"/>
          </p:cNvSpPr>
          <p:nvPr>
            <p:ph type="sldNum" sz="quarter" idx="12"/>
          </p:nvPr>
        </p:nvSpPr>
        <p:spPr/>
        <p:txBody>
          <a:bodyPr/>
          <a:lstStyle/>
          <a:p>
            <a:fld id="{DBC6CBFF-5BF4-4008-B029-75716DF33CA0}" type="slidenum">
              <a:rPr lang="en-IN" smtClean="0"/>
              <a:t>25</a:t>
            </a:fld>
            <a:endParaRPr lang="en-IN"/>
          </a:p>
        </p:txBody>
      </p:sp>
      <p:sp>
        <p:nvSpPr>
          <p:cNvPr id="6" name="Footer Placeholder 5">
            <a:extLst>
              <a:ext uri="{FF2B5EF4-FFF2-40B4-BE49-F238E27FC236}">
                <a16:creationId xmlns:a16="http://schemas.microsoft.com/office/drawing/2014/main" id="{B85B401D-0E5E-43DA-B4CB-D4F3C8619061}"/>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3071452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463826" y="503583"/>
            <a:ext cx="8203096"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CYANOCOBALAMIN OR VITAMIN B12</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algn="just"/>
            <a:r>
              <a:rPr lang="en-US" altLang="en-US" sz="1800" b="1" dirty="0">
                <a:cs typeface="Arial" pitchFamily="34" charset="0"/>
              </a:rPr>
              <a:t>Preparations:</a:t>
            </a:r>
          </a:p>
          <a:p>
            <a:pPr marL="342900" indent="-342900" algn="just"/>
            <a:r>
              <a:rPr lang="en-US" sz="1800" dirty="0">
                <a:solidFill>
                  <a:srgbClr val="1D1D00"/>
                </a:solidFill>
              </a:rPr>
              <a:t>Cyanocobalamin injection</a:t>
            </a:r>
          </a:p>
          <a:p>
            <a:pPr marL="342900" indent="-342900" algn="just"/>
            <a:r>
              <a:rPr lang="en-US" sz="1800" dirty="0">
                <a:solidFill>
                  <a:srgbClr val="1D1D00"/>
                </a:solidFill>
              </a:rPr>
              <a:t>Cyanocobalamin (57CO) solution</a:t>
            </a:r>
          </a:p>
          <a:p>
            <a:pPr marL="342900" indent="-342900" algn="just"/>
            <a:r>
              <a:rPr lang="en-US" sz="1800" dirty="0">
                <a:solidFill>
                  <a:srgbClr val="1D1D00"/>
                </a:solidFill>
              </a:rPr>
              <a:t>Cyanocobalamin (58CO) solution.</a:t>
            </a:r>
            <a:endParaRPr lang="en-IN" sz="1800" b="1" dirty="0">
              <a:cs typeface="Arial" pitchFamily="34" charset="0"/>
            </a:endParaRPr>
          </a:p>
          <a:p>
            <a:pPr algn="just"/>
            <a:r>
              <a:rPr lang="en-US" sz="1800" b="1" dirty="0">
                <a:cs typeface="Arial" pitchFamily="34" charset="0"/>
              </a:rPr>
              <a:t>Uses:</a:t>
            </a:r>
          </a:p>
          <a:p>
            <a:pPr marL="342900" indent="-342900" algn="just"/>
            <a:r>
              <a:rPr lang="en-US" sz="1800" dirty="0">
                <a:cs typeface="Arial" pitchFamily="34" charset="0"/>
              </a:rPr>
              <a:t>It is used to treat pernicious </a:t>
            </a:r>
            <a:r>
              <a:rPr lang="en-US" sz="1800" dirty="0" err="1">
                <a:cs typeface="Arial" pitchFamily="34" charset="0"/>
              </a:rPr>
              <a:t>anaemia</a:t>
            </a:r>
            <a:r>
              <a:rPr lang="en-US" sz="1800" dirty="0">
                <a:cs typeface="Arial" pitchFamily="34" charset="0"/>
              </a:rPr>
              <a:t> and its neurological complications.</a:t>
            </a:r>
          </a:p>
          <a:p>
            <a:pPr marL="342900" indent="-342900" algn="just"/>
            <a:r>
              <a:rPr lang="en-US" sz="1800" dirty="0">
                <a:cs typeface="Arial" pitchFamily="34" charset="0"/>
              </a:rPr>
              <a:t>It is used to treat macrocytic </a:t>
            </a:r>
            <a:r>
              <a:rPr lang="en-US" sz="1800" dirty="0" err="1">
                <a:cs typeface="Arial" pitchFamily="34" charset="0"/>
              </a:rPr>
              <a:t>anaemia</a:t>
            </a:r>
            <a:r>
              <a:rPr lang="en-US" sz="1800" dirty="0">
                <a:cs typeface="Arial" pitchFamily="34" charset="0"/>
              </a:rPr>
              <a:t> in combination with folic acid.</a:t>
            </a:r>
          </a:p>
          <a:p>
            <a:pPr marL="342900" indent="-342900" algn="just"/>
            <a:r>
              <a:rPr lang="en-US" sz="1800" dirty="0">
                <a:cs typeface="Arial" pitchFamily="34" charset="0"/>
              </a:rPr>
              <a:t>It helps in maturation of RBCs.</a:t>
            </a:r>
          </a:p>
          <a:p>
            <a:pPr marL="342900" indent="-342900" algn="just"/>
            <a:r>
              <a:rPr lang="en-US" sz="1800" dirty="0">
                <a:cs typeface="Arial" pitchFamily="34" charset="0"/>
              </a:rPr>
              <a:t>It helps in providing energy for central nervous system.</a:t>
            </a:r>
          </a:p>
          <a:p>
            <a:pPr marL="342900" indent="-342900" algn="just"/>
            <a:r>
              <a:rPr lang="en-US" sz="1800" dirty="0">
                <a:cs typeface="Arial" pitchFamily="34" charset="0"/>
              </a:rPr>
              <a:t>It converts folacin into active form.</a:t>
            </a:r>
            <a:endParaRPr lang="en-US" sz="1800" dirty="0">
              <a:solidFill>
                <a:srgbClr val="1D1D00"/>
              </a:solidFill>
              <a:ea typeface="Arial" panose="020B0604020202020204" pitchFamily="34" charset="0"/>
            </a:endParaRPr>
          </a:p>
          <a:p>
            <a:pPr marL="0" indent="0">
              <a:buNone/>
            </a:pPr>
            <a:endParaRPr lang="en-IN" sz="1900" dirty="0"/>
          </a:p>
        </p:txBody>
      </p:sp>
      <p:sp>
        <p:nvSpPr>
          <p:cNvPr id="4" name="Date Placeholder 3">
            <a:extLst>
              <a:ext uri="{FF2B5EF4-FFF2-40B4-BE49-F238E27FC236}">
                <a16:creationId xmlns:a16="http://schemas.microsoft.com/office/drawing/2014/main" id="{7CFB9D3E-358E-4465-BA7B-1B8B2696F80C}"/>
              </a:ext>
            </a:extLst>
          </p:cNvPr>
          <p:cNvSpPr>
            <a:spLocks noGrp="1"/>
          </p:cNvSpPr>
          <p:nvPr>
            <p:ph type="dt" sz="half" idx="10"/>
          </p:nvPr>
        </p:nvSpPr>
        <p:spPr/>
        <p:txBody>
          <a:bodyPr/>
          <a:lstStyle/>
          <a:p>
            <a:fld id="{6778A7F8-1D9C-40E8-9C18-A4EBB563CF05}" type="datetime1">
              <a:rPr lang="en-IN" smtClean="0"/>
              <a:t>26-08-2021</a:t>
            </a:fld>
            <a:endParaRPr lang="en-IN"/>
          </a:p>
        </p:txBody>
      </p:sp>
      <p:sp>
        <p:nvSpPr>
          <p:cNvPr id="5" name="Slide Number Placeholder 4">
            <a:extLst>
              <a:ext uri="{FF2B5EF4-FFF2-40B4-BE49-F238E27FC236}">
                <a16:creationId xmlns:a16="http://schemas.microsoft.com/office/drawing/2014/main" id="{EAA9E501-7E70-466E-A429-429B3EF3385A}"/>
              </a:ext>
            </a:extLst>
          </p:cNvPr>
          <p:cNvSpPr>
            <a:spLocks noGrp="1"/>
          </p:cNvSpPr>
          <p:nvPr>
            <p:ph type="sldNum" sz="quarter" idx="12"/>
          </p:nvPr>
        </p:nvSpPr>
        <p:spPr/>
        <p:txBody>
          <a:bodyPr/>
          <a:lstStyle/>
          <a:p>
            <a:fld id="{DBC6CBFF-5BF4-4008-B029-75716DF33CA0}" type="slidenum">
              <a:rPr lang="en-IN" smtClean="0"/>
              <a:t>26</a:t>
            </a:fld>
            <a:endParaRPr lang="en-IN"/>
          </a:p>
        </p:txBody>
      </p:sp>
      <p:sp>
        <p:nvSpPr>
          <p:cNvPr id="6" name="Footer Placeholder 5">
            <a:extLst>
              <a:ext uri="{FF2B5EF4-FFF2-40B4-BE49-F238E27FC236}">
                <a16:creationId xmlns:a16="http://schemas.microsoft.com/office/drawing/2014/main" id="{9163284C-6C29-4AAD-A582-B1EC59FEB83A}"/>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28998039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463826" y="503583"/>
            <a:ext cx="8203096"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ASCORBIC ACID (VITAMIN C)</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algn="just"/>
            <a:r>
              <a:rPr lang="en-US" sz="1800" b="1" dirty="0">
                <a:cs typeface="Arial" pitchFamily="34" charset="0"/>
              </a:rPr>
              <a:t>ASCORBIC ACID (VITAMIN C)</a:t>
            </a:r>
          </a:p>
          <a:p>
            <a:pPr marL="342900" indent="-342900" algn="just"/>
            <a:r>
              <a:rPr lang="en-US" sz="1800" dirty="0">
                <a:cs typeface="Arial" pitchFamily="34" charset="0"/>
              </a:rPr>
              <a:t>The lack of this vitamin causes a well-known disease called scurvy and hence the name ascorbic acid.</a:t>
            </a:r>
          </a:p>
          <a:p>
            <a:pPr marL="342900" indent="-342900" algn="just"/>
            <a:r>
              <a:rPr lang="en-US" sz="1800" dirty="0">
                <a:cs typeface="Arial" pitchFamily="34" charset="0"/>
              </a:rPr>
              <a:t>The early symptoms of the diseases are weakness in the joints and spongy gums. When the disease is more advanced, subcutaneous </a:t>
            </a:r>
            <a:r>
              <a:rPr lang="en-US" sz="1800" dirty="0" err="1">
                <a:cs typeface="Arial" pitchFamily="34" charset="0"/>
              </a:rPr>
              <a:t>haemorrhage</a:t>
            </a:r>
            <a:r>
              <a:rPr lang="en-US" sz="1800" dirty="0">
                <a:cs typeface="Arial" pitchFamily="34" charset="0"/>
              </a:rPr>
              <a:t>, loose teeth, fragility of bones and often oedema result</a:t>
            </a:r>
          </a:p>
          <a:p>
            <a:pPr marL="342900" indent="-342900" algn="just"/>
            <a:r>
              <a:rPr lang="en-US" sz="1800" dirty="0">
                <a:cs typeface="Arial" pitchFamily="34" charset="0"/>
              </a:rPr>
              <a:t>It is considered as the most abundant of the vitamins. The most </a:t>
            </a:r>
            <a:r>
              <a:rPr lang="en-US" sz="1800" dirty="0" err="1">
                <a:cs typeface="Arial" pitchFamily="34" charset="0"/>
              </a:rPr>
              <a:t>abundanı</a:t>
            </a:r>
            <a:r>
              <a:rPr lang="en-US" sz="1800" dirty="0">
                <a:cs typeface="Arial" pitchFamily="34" charset="0"/>
              </a:rPr>
              <a:t> sources are fresh vegetables and citrus fruits like lemon and orange</a:t>
            </a:r>
          </a:p>
          <a:p>
            <a:pPr marL="342900" indent="-342900" algn="just"/>
            <a:r>
              <a:rPr lang="en-US" sz="1800" dirty="0">
                <a:cs typeface="Arial" pitchFamily="34" charset="0"/>
              </a:rPr>
              <a:t>It is a strong reducing agent and probably helps to maintain oxidation-reduction systems in enzymatic processes</a:t>
            </a:r>
          </a:p>
          <a:p>
            <a:pPr marL="342900" indent="-342900" algn="just"/>
            <a:r>
              <a:rPr lang="en-US" sz="1800" dirty="0">
                <a:cs typeface="Arial" pitchFamily="34" charset="0"/>
              </a:rPr>
              <a:t>It is required for the development of cartilage, bone and teeth. It is also required for the maturing of red blood cells and for the healing of wounds.</a:t>
            </a:r>
          </a:p>
          <a:p>
            <a:pPr marL="342900" indent="-342900" algn="just"/>
            <a:r>
              <a:rPr lang="en-US" sz="1800" dirty="0">
                <a:cs typeface="Arial" pitchFamily="34" charset="0"/>
              </a:rPr>
              <a:t>It may be extracted from the juices of citrus fruits or capsicum annuum or prepared synthetically</a:t>
            </a:r>
          </a:p>
          <a:p>
            <a:pPr marL="0" indent="0">
              <a:buNone/>
            </a:pPr>
            <a:endParaRPr lang="en-IN" sz="1900" dirty="0"/>
          </a:p>
        </p:txBody>
      </p:sp>
      <p:sp>
        <p:nvSpPr>
          <p:cNvPr id="4" name="Date Placeholder 3">
            <a:extLst>
              <a:ext uri="{FF2B5EF4-FFF2-40B4-BE49-F238E27FC236}">
                <a16:creationId xmlns:a16="http://schemas.microsoft.com/office/drawing/2014/main" id="{31B6AD87-8BF9-4124-A216-EC6509B4CC5A}"/>
              </a:ext>
            </a:extLst>
          </p:cNvPr>
          <p:cNvSpPr>
            <a:spLocks noGrp="1"/>
          </p:cNvSpPr>
          <p:nvPr>
            <p:ph type="dt" sz="half" idx="10"/>
          </p:nvPr>
        </p:nvSpPr>
        <p:spPr/>
        <p:txBody>
          <a:bodyPr/>
          <a:lstStyle/>
          <a:p>
            <a:fld id="{70618784-54DD-49AF-A973-F7B47D5BB1D8}" type="datetime1">
              <a:rPr lang="en-IN" smtClean="0"/>
              <a:t>26-08-2021</a:t>
            </a:fld>
            <a:endParaRPr lang="en-IN"/>
          </a:p>
        </p:txBody>
      </p:sp>
      <p:sp>
        <p:nvSpPr>
          <p:cNvPr id="5" name="Slide Number Placeholder 4">
            <a:extLst>
              <a:ext uri="{FF2B5EF4-FFF2-40B4-BE49-F238E27FC236}">
                <a16:creationId xmlns:a16="http://schemas.microsoft.com/office/drawing/2014/main" id="{DF660468-3155-4D45-BE66-DE5CD583CB82}"/>
              </a:ext>
            </a:extLst>
          </p:cNvPr>
          <p:cNvSpPr>
            <a:spLocks noGrp="1"/>
          </p:cNvSpPr>
          <p:nvPr>
            <p:ph type="sldNum" sz="quarter" idx="12"/>
          </p:nvPr>
        </p:nvSpPr>
        <p:spPr/>
        <p:txBody>
          <a:bodyPr/>
          <a:lstStyle/>
          <a:p>
            <a:fld id="{DBC6CBFF-5BF4-4008-B029-75716DF33CA0}" type="slidenum">
              <a:rPr lang="en-IN" smtClean="0"/>
              <a:t>27</a:t>
            </a:fld>
            <a:endParaRPr lang="en-IN"/>
          </a:p>
        </p:txBody>
      </p:sp>
      <p:sp>
        <p:nvSpPr>
          <p:cNvPr id="6" name="Footer Placeholder 5">
            <a:extLst>
              <a:ext uri="{FF2B5EF4-FFF2-40B4-BE49-F238E27FC236}">
                <a16:creationId xmlns:a16="http://schemas.microsoft.com/office/drawing/2014/main" id="{03C99767-9EB4-4FC6-8335-FC5F6558BFF5}"/>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10492250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463826" y="503583"/>
            <a:ext cx="8203096"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ASCORBIC ACID (VITAMIN C)</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marL="285750" indent="-285750" algn="just"/>
            <a:endParaRPr lang="en-US" sz="1600" dirty="0">
              <a:solidFill>
                <a:srgbClr val="0C0C00"/>
              </a:solidFill>
              <a:latin typeface="Arial" panose="020B0604020202020204" pitchFamily="34" charset="0"/>
            </a:endParaRPr>
          </a:p>
          <a:p>
            <a:pPr marL="285750" indent="-285750" algn="just"/>
            <a:endParaRPr lang="en-US" sz="1600" dirty="0">
              <a:solidFill>
                <a:srgbClr val="0C0C00"/>
              </a:solidFill>
              <a:latin typeface="Arial" panose="020B0604020202020204" pitchFamily="34" charset="0"/>
            </a:endParaRPr>
          </a:p>
          <a:p>
            <a:pPr marL="285750" indent="-285750" algn="just"/>
            <a:endParaRPr lang="en-US" sz="1600" dirty="0">
              <a:solidFill>
                <a:srgbClr val="0C0C00"/>
              </a:solidFill>
              <a:latin typeface="Arial" panose="020B0604020202020204" pitchFamily="34" charset="0"/>
            </a:endParaRPr>
          </a:p>
          <a:p>
            <a:pPr marL="285750" indent="-285750" algn="just"/>
            <a:endParaRPr lang="en-US" sz="1600" dirty="0">
              <a:solidFill>
                <a:srgbClr val="0C0C00"/>
              </a:solidFill>
              <a:latin typeface="Arial" panose="020B0604020202020204" pitchFamily="34" charset="0"/>
            </a:endParaRPr>
          </a:p>
          <a:p>
            <a:pPr marL="285750" indent="-285750" algn="just"/>
            <a:r>
              <a:rPr lang="en-US" sz="1600" dirty="0">
                <a:solidFill>
                  <a:srgbClr val="0C0C00"/>
                </a:solidFill>
                <a:latin typeface="Arial" panose="020B0604020202020204" pitchFamily="34" charset="0"/>
              </a:rPr>
              <a:t>It </a:t>
            </a:r>
            <a:r>
              <a:rPr lang="en-US" sz="1600" dirty="0">
                <a:solidFill>
                  <a:srgbClr val="060600"/>
                </a:solidFill>
                <a:latin typeface="Arial" panose="020B0604020202020204" pitchFamily="34" charset="0"/>
              </a:rPr>
              <a:t>has a furanose structure </a:t>
            </a:r>
            <a:r>
              <a:rPr lang="en-US" sz="1600" dirty="0">
                <a:solidFill>
                  <a:srgbClr val="0B0B00"/>
                </a:solidFill>
                <a:latin typeface="Arial" panose="020B0604020202020204" pitchFamily="34" charset="0"/>
              </a:rPr>
              <a:t>and </a:t>
            </a:r>
            <a:r>
              <a:rPr lang="en-US" sz="1600" dirty="0">
                <a:solidFill>
                  <a:srgbClr val="030300"/>
                </a:solidFill>
                <a:latin typeface="Arial" panose="020B0604020202020204" pitchFamily="34" charset="0"/>
              </a:rPr>
              <a:t>has </a:t>
            </a:r>
            <a:r>
              <a:rPr lang="en-US" sz="1600" dirty="0">
                <a:solidFill>
                  <a:srgbClr val="070700"/>
                </a:solidFill>
                <a:latin typeface="Arial" panose="020B0604020202020204" pitchFamily="34" charset="0"/>
              </a:rPr>
              <a:t>acid </a:t>
            </a:r>
            <a:r>
              <a:rPr lang="en-US" sz="1600" dirty="0">
                <a:solidFill>
                  <a:srgbClr val="080800"/>
                </a:solidFill>
                <a:latin typeface="Arial" panose="020B0604020202020204" pitchFamily="34" charset="0"/>
              </a:rPr>
              <a:t>properties </a:t>
            </a:r>
            <a:r>
              <a:rPr lang="en-US" sz="1600" dirty="0">
                <a:solidFill>
                  <a:srgbClr val="060600"/>
                </a:solidFill>
                <a:latin typeface="Arial" panose="020B0604020202020204" pitchFamily="34" charset="0"/>
              </a:rPr>
              <a:t>because </a:t>
            </a:r>
            <a:r>
              <a:rPr lang="en-US" sz="1600" dirty="0">
                <a:solidFill>
                  <a:srgbClr val="030300"/>
                </a:solidFill>
                <a:latin typeface="Arial" panose="020B0604020202020204" pitchFamily="34" charset="0"/>
              </a:rPr>
              <a:t>of </a:t>
            </a:r>
            <a:r>
              <a:rPr lang="en-US" sz="1600" dirty="0">
                <a:solidFill>
                  <a:srgbClr val="040400"/>
                </a:solidFill>
                <a:latin typeface="Arial" panose="020B0604020202020204" pitchFamily="34" charset="0"/>
              </a:rPr>
              <a:t>the </a:t>
            </a:r>
            <a:r>
              <a:rPr lang="en-US" sz="1600" dirty="0">
                <a:solidFill>
                  <a:srgbClr val="090900"/>
                </a:solidFill>
                <a:latin typeface="Arial" panose="020B0604020202020204" pitchFamily="34" charset="0"/>
              </a:rPr>
              <a:t>a</a:t>
            </a:r>
            <a:r>
              <a:rPr lang="en-US" sz="1600" dirty="0">
                <a:solidFill>
                  <a:srgbClr val="4C4C00"/>
                </a:solidFill>
                <a:latin typeface="Arial" panose="020B0604020202020204" pitchFamily="34" charset="0"/>
              </a:rPr>
              <a:t>-</a:t>
            </a:r>
            <a:r>
              <a:rPr lang="en-US" sz="1600" dirty="0" err="1">
                <a:solidFill>
                  <a:srgbClr val="080800"/>
                </a:solidFill>
                <a:latin typeface="Arial" panose="020B0604020202020204" pitchFamily="34" charset="0"/>
              </a:rPr>
              <a:t>ketonediol</a:t>
            </a:r>
            <a:r>
              <a:rPr lang="en-US" sz="1600" dirty="0">
                <a:solidFill>
                  <a:srgbClr val="080800"/>
                </a:solidFill>
                <a:latin typeface="Arial" panose="020B0604020202020204" pitchFamily="34" charset="0"/>
              </a:rPr>
              <a:t> </a:t>
            </a:r>
            <a:r>
              <a:rPr lang="en-US" sz="1600" dirty="0">
                <a:solidFill>
                  <a:srgbClr val="050500"/>
                </a:solidFill>
                <a:latin typeface="Arial" panose="020B0604020202020204" pitchFamily="34" charset="0"/>
              </a:rPr>
              <a:t>group</a:t>
            </a:r>
            <a:endParaRPr lang="en-IN" sz="1800" b="1" dirty="0">
              <a:cs typeface="Arial" pitchFamily="34" charset="0"/>
            </a:endParaRPr>
          </a:p>
          <a:p>
            <a:pPr algn="just"/>
            <a:r>
              <a:rPr lang="en-US" sz="1800" b="1" dirty="0">
                <a:cs typeface="Arial" pitchFamily="34" charset="0"/>
              </a:rPr>
              <a:t>Properties:</a:t>
            </a:r>
          </a:p>
          <a:p>
            <a:pPr marL="342900" indent="-342900" algn="just"/>
            <a:r>
              <a:rPr lang="en-US" sz="1800" dirty="0">
                <a:cs typeface="Arial" pitchFamily="34" charset="0"/>
              </a:rPr>
              <a:t>Ascorbic acid occurs in the form of </a:t>
            </a:r>
            <a:r>
              <a:rPr lang="en-US" sz="1800" dirty="0" err="1">
                <a:cs typeface="Arial" pitchFamily="34" charset="0"/>
              </a:rPr>
              <a:t>colourless</a:t>
            </a:r>
            <a:r>
              <a:rPr lang="en-US" sz="1800" dirty="0">
                <a:cs typeface="Arial" pitchFamily="34" charset="0"/>
              </a:rPr>
              <a:t> crystals or as a white to very pale yellow, crystalline powder.</a:t>
            </a:r>
          </a:p>
          <a:p>
            <a:pPr marL="342900" indent="-342900" algn="just"/>
            <a:r>
              <a:rPr lang="en-US" sz="1800" dirty="0">
                <a:cs typeface="Arial" pitchFamily="34" charset="0"/>
              </a:rPr>
              <a:t>It is </a:t>
            </a:r>
            <a:r>
              <a:rPr lang="en-US" sz="1800" dirty="0" err="1">
                <a:cs typeface="Arial" pitchFamily="34" charset="0"/>
              </a:rPr>
              <a:t>odourless</a:t>
            </a:r>
            <a:r>
              <a:rPr lang="en-US" sz="1800" dirty="0">
                <a:cs typeface="Arial" pitchFamily="34" charset="0"/>
              </a:rPr>
              <a:t> and melts at 190–192°C. It has a pleasant, sharp, acidic taste.</a:t>
            </a:r>
          </a:p>
          <a:p>
            <a:pPr marL="342900" indent="-342900" algn="just"/>
            <a:r>
              <a:rPr lang="en-US" sz="1800" dirty="0">
                <a:cs typeface="Arial" pitchFamily="34" charset="0"/>
              </a:rPr>
              <a:t>When it is adequately protected from oxidation it can be </a:t>
            </a:r>
            <a:r>
              <a:rPr lang="en-US" sz="1800" dirty="0" err="1">
                <a:cs typeface="Arial" pitchFamily="34" charset="0"/>
              </a:rPr>
              <a:t>crystailised</a:t>
            </a:r>
            <a:r>
              <a:rPr lang="en-US" sz="1800" dirty="0">
                <a:cs typeface="Arial" pitchFamily="34" charset="0"/>
              </a:rPr>
              <a:t> from water, alcohol and acetone. It is freely soluble in water, sparingly soluble in ethanol and insoluble in chloroform, ether and benzene.</a:t>
            </a:r>
            <a:endParaRPr lang="en-US" sz="1800" dirty="0">
              <a:solidFill>
                <a:srgbClr val="1D1D00"/>
              </a:solidFill>
              <a:ea typeface="Arial" panose="020B0604020202020204" pitchFamily="34" charset="0"/>
            </a:endParaRPr>
          </a:p>
          <a:p>
            <a:pPr marL="0" indent="0">
              <a:buNone/>
            </a:pPr>
            <a:endParaRPr lang="en-IN" sz="1900" dirty="0"/>
          </a:p>
        </p:txBody>
      </p:sp>
      <p:graphicFrame>
        <p:nvGraphicFramePr>
          <p:cNvPr id="4" name="Object 3">
            <a:extLst>
              <a:ext uri="{FF2B5EF4-FFF2-40B4-BE49-F238E27FC236}">
                <a16:creationId xmlns:a16="http://schemas.microsoft.com/office/drawing/2014/main" id="{9DA40BCB-5735-4330-B7D9-38476F6A8BF5}"/>
              </a:ext>
            </a:extLst>
          </p:cNvPr>
          <p:cNvGraphicFramePr>
            <a:graphicFrameLocks noChangeAspect="1"/>
          </p:cNvGraphicFramePr>
          <p:nvPr>
            <p:extLst>
              <p:ext uri="{D42A27DB-BD31-4B8C-83A1-F6EECF244321}">
                <p14:modId xmlns:p14="http://schemas.microsoft.com/office/powerpoint/2010/main" val="2505526530"/>
              </p:ext>
            </p:extLst>
          </p:nvPr>
        </p:nvGraphicFramePr>
        <p:xfrm>
          <a:off x="3816350" y="1905000"/>
          <a:ext cx="1177925" cy="1039813"/>
        </p:xfrm>
        <a:graphic>
          <a:graphicData uri="http://schemas.openxmlformats.org/presentationml/2006/ole">
            <mc:AlternateContent xmlns:mc="http://schemas.openxmlformats.org/markup-compatibility/2006">
              <mc:Choice xmlns:v="urn:schemas-microsoft-com:vml" Requires="v">
                <p:oleObj spid="_x0000_s1027" name="CS ChemDraw Drawing" r:id="rId3" imgW="1177433" imgH="1039211" progId="ChemDraw.Document.6.0">
                  <p:embed/>
                </p:oleObj>
              </mc:Choice>
              <mc:Fallback>
                <p:oleObj name="CS ChemDraw Drawing" r:id="rId3" imgW="1177433" imgH="1039211" progId="ChemDraw.Document.6.0">
                  <p:embed/>
                  <p:pic>
                    <p:nvPicPr>
                      <p:cNvPr id="2" name="Object 1">
                        <a:extLst>
                          <a:ext uri="{FF2B5EF4-FFF2-40B4-BE49-F238E27FC236}">
                            <a16:creationId xmlns:a16="http://schemas.microsoft.com/office/drawing/2014/main" id="{981CAB51-C2A3-4D9A-AAAB-84BF239C4447}"/>
                          </a:ext>
                        </a:extLst>
                      </p:cNvPr>
                      <p:cNvPicPr/>
                      <p:nvPr/>
                    </p:nvPicPr>
                    <p:blipFill>
                      <a:blip r:embed="rId4"/>
                      <a:stretch>
                        <a:fillRect/>
                      </a:stretch>
                    </p:blipFill>
                    <p:spPr>
                      <a:xfrm>
                        <a:off x="3816350" y="1905000"/>
                        <a:ext cx="1177925" cy="1039813"/>
                      </a:xfrm>
                      <a:prstGeom prst="rect">
                        <a:avLst/>
                      </a:prstGeom>
                    </p:spPr>
                  </p:pic>
                </p:oleObj>
              </mc:Fallback>
            </mc:AlternateContent>
          </a:graphicData>
        </a:graphic>
      </p:graphicFrame>
      <p:sp>
        <p:nvSpPr>
          <p:cNvPr id="5" name="Date Placeholder 4">
            <a:extLst>
              <a:ext uri="{FF2B5EF4-FFF2-40B4-BE49-F238E27FC236}">
                <a16:creationId xmlns:a16="http://schemas.microsoft.com/office/drawing/2014/main" id="{5860D6D6-5360-482E-9087-BB3BDCF547CB}"/>
              </a:ext>
            </a:extLst>
          </p:cNvPr>
          <p:cNvSpPr>
            <a:spLocks noGrp="1"/>
          </p:cNvSpPr>
          <p:nvPr>
            <p:ph type="dt" sz="half" idx="10"/>
          </p:nvPr>
        </p:nvSpPr>
        <p:spPr/>
        <p:txBody>
          <a:bodyPr/>
          <a:lstStyle/>
          <a:p>
            <a:fld id="{EE9C3FCD-22E4-406B-AD89-524AE16786D5}" type="datetime1">
              <a:rPr lang="en-IN" smtClean="0"/>
              <a:t>26-08-2021</a:t>
            </a:fld>
            <a:endParaRPr lang="en-IN"/>
          </a:p>
        </p:txBody>
      </p:sp>
      <p:sp>
        <p:nvSpPr>
          <p:cNvPr id="6" name="Slide Number Placeholder 5">
            <a:extLst>
              <a:ext uri="{FF2B5EF4-FFF2-40B4-BE49-F238E27FC236}">
                <a16:creationId xmlns:a16="http://schemas.microsoft.com/office/drawing/2014/main" id="{C5FB8111-E584-42E6-AE08-02D3B9422006}"/>
              </a:ext>
            </a:extLst>
          </p:cNvPr>
          <p:cNvSpPr>
            <a:spLocks noGrp="1"/>
          </p:cNvSpPr>
          <p:nvPr>
            <p:ph type="sldNum" sz="quarter" idx="12"/>
          </p:nvPr>
        </p:nvSpPr>
        <p:spPr/>
        <p:txBody>
          <a:bodyPr/>
          <a:lstStyle/>
          <a:p>
            <a:fld id="{DBC6CBFF-5BF4-4008-B029-75716DF33CA0}" type="slidenum">
              <a:rPr lang="en-IN" smtClean="0"/>
              <a:t>28</a:t>
            </a:fld>
            <a:endParaRPr lang="en-IN"/>
          </a:p>
        </p:txBody>
      </p:sp>
      <p:sp>
        <p:nvSpPr>
          <p:cNvPr id="7" name="Footer Placeholder 6">
            <a:extLst>
              <a:ext uri="{FF2B5EF4-FFF2-40B4-BE49-F238E27FC236}">
                <a16:creationId xmlns:a16="http://schemas.microsoft.com/office/drawing/2014/main" id="{B2E721FE-8DB4-4B61-A4DC-97305E814650}"/>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8993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463826" y="503583"/>
            <a:ext cx="8203096"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ASCORBIC ACID (VITAMIN C)</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marL="285750" indent="-285750" algn="just"/>
            <a:r>
              <a:rPr lang="en-US" sz="2000" dirty="0">
                <a:cs typeface="Arial" pitchFamily="34" charset="0"/>
              </a:rPr>
              <a:t>in solution it darkens rapidly on exposure to all due to oxidation. This oxidation is </a:t>
            </a:r>
            <a:r>
              <a:rPr lang="en-US" sz="2000" dirty="0" err="1">
                <a:cs typeface="Arial" pitchFamily="34" charset="0"/>
              </a:rPr>
              <a:t>catalysed</a:t>
            </a:r>
            <a:r>
              <a:rPr lang="en-US" sz="2000" dirty="0">
                <a:cs typeface="Arial" pitchFamily="34" charset="0"/>
              </a:rPr>
              <a:t> by light, </a:t>
            </a:r>
            <a:r>
              <a:rPr lang="en-US" sz="2000" dirty="0" err="1">
                <a:cs typeface="Arial" pitchFamily="34" charset="0"/>
              </a:rPr>
              <a:t>alkalies</a:t>
            </a:r>
            <a:r>
              <a:rPr lang="en-US" sz="2000" dirty="0">
                <a:cs typeface="Arial" pitchFamily="34" charset="0"/>
              </a:rPr>
              <a:t> and certain metals such as iron, copper and manganese</a:t>
            </a:r>
          </a:p>
          <a:p>
            <a:pPr marL="342900" indent="-342900" algn="just"/>
            <a:r>
              <a:rPr lang="en-US" sz="2000" dirty="0">
                <a:cs typeface="Arial" pitchFamily="34" charset="0"/>
              </a:rPr>
              <a:t>Ascorbic acid gives an intense violet </a:t>
            </a:r>
            <a:r>
              <a:rPr lang="en-US" sz="2000" dirty="0" err="1">
                <a:cs typeface="Arial" pitchFamily="34" charset="0"/>
              </a:rPr>
              <a:t>colour</a:t>
            </a:r>
            <a:r>
              <a:rPr lang="en-US" sz="2000" dirty="0">
                <a:cs typeface="Arial" pitchFamily="34" charset="0"/>
              </a:rPr>
              <a:t> with ferric chloride solution. It is easily precipitated by lead acetate. The most characteristic property of ascorbic acid is its strong reducing action.</a:t>
            </a:r>
          </a:p>
          <a:p>
            <a:pPr marL="342900" indent="-342900" algn="just"/>
            <a:r>
              <a:rPr lang="en-US" sz="2000" dirty="0">
                <a:cs typeface="Arial" pitchFamily="34" charset="0"/>
              </a:rPr>
              <a:t>when to a solution of ascorbic acid, sodium bicarbonate and ferrous sulphate are added, shaken and allowed to stand, a deep violet </a:t>
            </a:r>
            <a:r>
              <a:rPr lang="en-US" sz="2000" dirty="0" err="1">
                <a:cs typeface="Arial" pitchFamily="34" charset="0"/>
              </a:rPr>
              <a:t>colour</a:t>
            </a:r>
            <a:r>
              <a:rPr lang="en-US" sz="2000" dirty="0">
                <a:cs typeface="Arial" pitchFamily="34" charset="0"/>
              </a:rPr>
              <a:t> is produced. When dilute </a:t>
            </a:r>
            <a:r>
              <a:rPr lang="en-US" sz="2000" dirty="0" err="1">
                <a:cs typeface="Arial" pitchFamily="34" charset="0"/>
              </a:rPr>
              <a:t>sulphuric</a:t>
            </a:r>
            <a:r>
              <a:rPr lang="en-US" sz="2000" dirty="0">
                <a:cs typeface="Arial" pitchFamily="34" charset="0"/>
              </a:rPr>
              <a:t> acid is added, the </a:t>
            </a:r>
            <a:r>
              <a:rPr lang="en-US" sz="2000" dirty="0" err="1">
                <a:cs typeface="Arial" pitchFamily="34" charset="0"/>
              </a:rPr>
              <a:t>colour</a:t>
            </a:r>
            <a:r>
              <a:rPr lang="en-US" sz="2000" dirty="0">
                <a:cs typeface="Arial" pitchFamily="34" charset="0"/>
              </a:rPr>
              <a:t> is discharged or disappears.</a:t>
            </a:r>
          </a:p>
          <a:p>
            <a:pPr algn="just"/>
            <a:r>
              <a:rPr lang="en-US" sz="2000" b="1" dirty="0">
                <a:solidFill>
                  <a:srgbClr val="1D1D00"/>
                </a:solidFill>
                <a:ea typeface="Arial" panose="020B0604020202020204" pitchFamily="34" charset="0"/>
              </a:rPr>
              <a:t>Stability and Storage:</a:t>
            </a:r>
          </a:p>
          <a:p>
            <a:pPr marL="342900" indent="-342900" algn="just"/>
            <a:r>
              <a:rPr lang="en-US" sz="2000" dirty="0">
                <a:solidFill>
                  <a:srgbClr val="1D1D00"/>
                </a:solidFill>
                <a:ea typeface="Arial" panose="020B0604020202020204" pitchFamily="34" charset="0"/>
              </a:rPr>
              <a:t>ascorbic acid is the least stable of all vitamins. So it must be stored in tightly closed, light-resistant containers avoiding contact with metals. </a:t>
            </a:r>
          </a:p>
          <a:p>
            <a:pPr marL="0" indent="0" algn="just">
              <a:buNone/>
            </a:pPr>
            <a:endParaRPr lang="en-US" sz="1600" dirty="0">
              <a:solidFill>
                <a:srgbClr val="0C0C00"/>
              </a:solidFill>
              <a:latin typeface="Arial" panose="020B0604020202020204" pitchFamily="34" charset="0"/>
            </a:endParaRPr>
          </a:p>
          <a:p>
            <a:pPr marL="285750" indent="-285750" algn="just"/>
            <a:endParaRPr lang="en-US" sz="1600" dirty="0">
              <a:solidFill>
                <a:srgbClr val="0C0C00"/>
              </a:solidFill>
              <a:latin typeface="Arial" panose="020B0604020202020204" pitchFamily="34" charset="0"/>
            </a:endParaRPr>
          </a:p>
          <a:p>
            <a:pPr marL="285750" indent="-285750" algn="just"/>
            <a:endParaRPr lang="en-US" sz="1600" dirty="0">
              <a:solidFill>
                <a:srgbClr val="0C0C00"/>
              </a:solidFill>
              <a:latin typeface="Arial" panose="020B0604020202020204" pitchFamily="34" charset="0"/>
            </a:endParaRPr>
          </a:p>
          <a:p>
            <a:pPr marL="0" indent="0">
              <a:buNone/>
            </a:pPr>
            <a:endParaRPr lang="en-IN" sz="1900" dirty="0"/>
          </a:p>
        </p:txBody>
      </p:sp>
      <p:sp>
        <p:nvSpPr>
          <p:cNvPr id="5" name="Date Placeholder 4">
            <a:extLst>
              <a:ext uri="{FF2B5EF4-FFF2-40B4-BE49-F238E27FC236}">
                <a16:creationId xmlns:a16="http://schemas.microsoft.com/office/drawing/2014/main" id="{C1640237-0399-4682-8808-58F902C742CB}"/>
              </a:ext>
            </a:extLst>
          </p:cNvPr>
          <p:cNvSpPr>
            <a:spLocks noGrp="1"/>
          </p:cNvSpPr>
          <p:nvPr>
            <p:ph type="dt" sz="half" idx="10"/>
          </p:nvPr>
        </p:nvSpPr>
        <p:spPr/>
        <p:txBody>
          <a:bodyPr/>
          <a:lstStyle/>
          <a:p>
            <a:fld id="{AF7AD861-3C25-4A22-9466-839BF49B6147}" type="datetime1">
              <a:rPr lang="en-IN" smtClean="0"/>
              <a:t>26-08-2021</a:t>
            </a:fld>
            <a:endParaRPr lang="en-IN"/>
          </a:p>
        </p:txBody>
      </p:sp>
      <p:sp>
        <p:nvSpPr>
          <p:cNvPr id="6" name="Slide Number Placeholder 5">
            <a:extLst>
              <a:ext uri="{FF2B5EF4-FFF2-40B4-BE49-F238E27FC236}">
                <a16:creationId xmlns:a16="http://schemas.microsoft.com/office/drawing/2014/main" id="{BBD218C8-B25C-4EA9-8F96-69AAB38C97DD}"/>
              </a:ext>
            </a:extLst>
          </p:cNvPr>
          <p:cNvSpPr>
            <a:spLocks noGrp="1"/>
          </p:cNvSpPr>
          <p:nvPr>
            <p:ph type="sldNum" sz="quarter" idx="12"/>
          </p:nvPr>
        </p:nvSpPr>
        <p:spPr/>
        <p:txBody>
          <a:bodyPr/>
          <a:lstStyle/>
          <a:p>
            <a:fld id="{DBC6CBFF-5BF4-4008-B029-75716DF33CA0}" type="slidenum">
              <a:rPr lang="en-IN" smtClean="0"/>
              <a:t>29</a:t>
            </a:fld>
            <a:endParaRPr lang="en-IN"/>
          </a:p>
        </p:txBody>
      </p:sp>
      <p:sp>
        <p:nvSpPr>
          <p:cNvPr id="7" name="Footer Placeholder 6">
            <a:extLst>
              <a:ext uri="{FF2B5EF4-FFF2-40B4-BE49-F238E27FC236}">
                <a16:creationId xmlns:a16="http://schemas.microsoft.com/office/drawing/2014/main" id="{AEFE63A2-3532-434C-9642-B8C6D880F607}"/>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3149689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r>
              <a:rPr lang="en-US" altLang="en-US" b="1" dirty="0">
                <a:solidFill>
                  <a:schemeClr val="bg1"/>
                </a:solidFill>
                <a:cs typeface="Times New Roman" pitchFamily="18" charset="0"/>
              </a:rPr>
              <a:t>INTRODUCTION</a:t>
            </a: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marL="231775" indent="-231775" algn="just"/>
            <a:r>
              <a:rPr lang="en-US" altLang="en-US" sz="2000" dirty="0">
                <a:cs typeface="Arial" pitchFamily="34" charset="0"/>
              </a:rPr>
              <a:t>These vitamins, so they are needed regularly in the diet. Vitamin C and all of the vitamins B are water-soluble</a:t>
            </a:r>
          </a:p>
          <a:p>
            <a:pPr marL="231775" indent="-231775" algn="just"/>
            <a:r>
              <a:rPr lang="en-US" altLang="en-US" sz="2000" dirty="0">
                <a:cs typeface="Arial" pitchFamily="34" charset="0"/>
              </a:rPr>
              <a:t>Vitamins have diverse biochemical functions acting as hormones (e.g. vitamin D), antioxidants (e.g. vitamin E), and mediators of cell signaling and regulators of cell and tissue growth and differentiation (e.g. vitamin A)</a:t>
            </a:r>
          </a:p>
          <a:p>
            <a:pPr marL="231775" indent="-231775" algn="just"/>
            <a:r>
              <a:rPr lang="en-US" altLang="en-US" sz="2000" dirty="0">
                <a:cs typeface="Arial" pitchFamily="34" charset="0"/>
              </a:rPr>
              <a:t>The vitamins of B complex function as precursors for enzyme cofactor biomolecules (coenzymes) that help act as catalysts and substrates in metabolism. When acting as part of a catalyst, vitamins are bound to enzymes and are called prosthetic groups. For example, biotin is part of enzymes involved in making fatty acids..</a:t>
            </a:r>
          </a:p>
          <a:p>
            <a:pPr marL="231775" indent="-231775" algn="just"/>
            <a:r>
              <a:rPr lang="en-US" altLang="en-US" sz="2000" dirty="0">
                <a:cs typeface="Arial" pitchFamily="34" charset="0"/>
              </a:rPr>
              <a:t>Vitamins also act as coenzymes to carry chemical </a:t>
            </a:r>
            <a:r>
              <a:rPr lang="en-US" altLang="en-US" sz="2000" dirty="0" err="1">
                <a:cs typeface="Arial" pitchFamily="34" charset="0"/>
              </a:rPr>
              <a:t>groupsbetween</a:t>
            </a:r>
            <a:r>
              <a:rPr lang="en-US" altLang="en-US" sz="2000" dirty="0">
                <a:cs typeface="Arial" pitchFamily="34" charset="0"/>
              </a:rPr>
              <a:t> enzymes. For example, folic acid carries various forms of carbon groups—methyl, formyl </a:t>
            </a:r>
            <a:r>
              <a:rPr lang="en-US" altLang="en-US" sz="2000" dirty="0" err="1">
                <a:cs typeface="Arial" pitchFamily="34" charset="0"/>
              </a:rPr>
              <a:t>andmethylene</a:t>
            </a:r>
            <a:r>
              <a:rPr lang="en-US" altLang="en-US" sz="2000" dirty="0">
                <a:cs typeface="Arial" pitchFamily="34" charset="0"/>
              </a:rPr>
              <a:t>—in the cell.</a:t>
            </a:r>
          </a:p>
          <a:p>
            <a:endParaRPr lang="en-IN" dirty="0"/>
          </a:p>
        </p:txBody>
      </p:sp>
      <p:sp>
        <p:nvSpPr>
          <p:cNvPr id="4" name="Date Placeholder 3">
            <a:extLst>
              <a:ext uri="{FF2B5EF4-FFF2-40B4-BE49-F238E27FC236}">
                <a16:creationId xmlns:a16="http://schemas.microsoft.com/office/drawing/2014/main" id="{22DEA9EF-2C68-487A-8F4C-444C621C7AE2}"/>
              </a:ext>
            </a:extLst>
          </p:cNvPr>
          <p:cNvSpPr>
            <a:spLocks noGrp="1"/>
          </p:cNvSpPr>
          <p:nvPr>
            <p:ph type="dt" sz="half" idx="10"/>
          </p:nvPr>
        </p:nvSpPr>
        <p:spPr/>
        <p:txBody>
          <a:bodyPr/>
          <a:lstStyle/>
          <a:p>
            <a:fld id="{95C6015E-E082-486F-9465-A1C2A31A8F87}" type="datetime1">
              <a:rPr lang="en-IN" smtClean="0"/>
              <a:t>26-08-2021</a:t>
            </a:fld>
            <a:endParaRPr lang="en-IN"/>
          </a:p>
        </p:txBody>
      </p:sp>
      <p:sp>
        <p:nvSpPr>
          <p:cNvPr id="5" name="Slide Number Placeholder 4">
            <a:extLst>
              <a:ext uri="{FF2B5EF4-FFF2-40B4-BE49-F238E27FC236}">
                <a16:creationId xmlns:a16="http://schemas.microsoft.com/office/drawing/2014/main" id="{0CDFBC32-0F5E-4F41-92E3-241A250F4CEB}"/>
              </a:ext>
            </a:extLst>
          </p:cNvPr>
          <p:cNvSpPr>
            <a:spLocks noGrp="1"/>
          </p:cNvSpPr>
          <p:nvPr>
            <p:ph type="sldNum" sz="quarter" idx="12"/>
          </p:nvPr>
        </p:nvSpPr>
        <p:spPr/>
        <p:txBody>
          <a:bodyPr/>
          <a:lstStyle/>
          <a:p>
            <a:fld id="{DBC6CBFF-5BF4-4008-B029-75716DF33CA0}" type="slidenum">
              <a:rPr lang="en-IN" smtClean="0"/>
              <a:t>3</a:t>
            </a:fld>
            <a:endParaRPr lang="en-IN"/>
          </a:p>
        </p:txBody>
      </p:sp>
      <p:sp>
        <p:nvSpPr>
          <p:cNvPr id="6" name="Footer Placeholder 5">
            <a:extLst>
              <a:ext uri="{FF2B5EF4-FFF2-40B4-BE49-F238E27FC236}">
                <a16:creationId xmlns:a16="http://schemas.microsoft.com/office/drawing/2014/main" id="{6EA9FC3A-F2D9-4295-B9A9-169BDF0EAE03}"/>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11330091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463826" y="503583"/>
            <a:ext cx="8203096"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ASCORBIC ACID (VITAMIN C)</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fontScale="85000" lnSpcReduction="20000"/>
          </a:bodyPr>
          <a:lstStyle/>
          <a:p>
            <a:pPr algn="just"/>
            <a:r>
              <a:rPr lang="en-US" sz="2100" b="1" dirty="0">
                <a:solidFill>
                  <a:srgbClr val="1D1D00"/>
                </a:solidFill>
                <a:ea typeface="Arial" panose="020B0604020202020204" pitchFamily="34" charset="0"/>
              </a:rPr>
              <a:t>Uses:</a:t>
            </a:r>
          </a:p>
          <a:p>
            <a:pPr marL="342900" indent="-342900" algn="just"/>
            <a:r>
              <a:rPr lang="en-US" sz="2100" dirty="0">
                <a:solidFill>
                  <a:srgbClr val="1D1D00"/>
                </a:solidFill>
                <a:ea typeface="Arial" panose="020B0604020202020204" pitchFamily="34" charset="0"/>
              </a:rPr>
              <a:t>As an antioxidant. </a:t>
            </a:r>
          </a:p>
          <a:p>
            <a:pPr marL="342900" indent="-342900" algn="just"/>
            <a:r>
              <a:rPr lang="en-US" sz="2100" dirty="0">
                <a:solidFill>
                  <a:srgbClr val="1D1D00"/>
                </a:solidFill>
                <a:ea typeface="Arial" panose="020B0604020202020204" pitchFamily="34" charset="0"/>
              </a:rPr>
              <a:t>Ascorbic acid is found to be necessary for the synthesis of collagen and is very important for maintenance of intercellular connective tissue. It is used in the prevention and treatment of scurvy and to enhance healing of wounds. The severity of common cold may be reduced by treatment with ascorbic acid </a:t>
            </a:r>
          </a:p>
          <a:p>
            <a:pPr algn="just"/>
            <a:r>
              <a:rPr lang="en-US" sz="2100" b="1" dirty="0">
                <a:solidFill>
                  <a:srgbClr val="1D1D00"/>
                </a:solidFill>
                <a:ea typeface="Arial" panose="020B0604020202020204" pitchFamily="34" charset="0"/>
              </a:rPr>
              <a:t>Official Preparation:</a:t>
            </a:r>
          </a:p>
          <a:p>
            <a:pPr marL="342900" indent="-342900" algn="just"/>
            <a:r>
              <a:rPr lang="en-US" sz="2100" dirty="0">
                <a:solidFill>
                  <a:srgbClr val="1D1D00"/>
                </a:solidFill>
                <a:ea typeface="Arial" panose="020B0604020202020204" pitchFamily="34" charset="0"/>
              </a:rPr>
              <a:t>Ascorbic Acid, I.P., B.P. </a:t>
            </a:r>
          </a:p>
          <a:p>
            <a:pPr marL="342900" indent="-342900" algn="just"/>
            <a:r>
              <a:rPr lang="en-US" sz="2100" dirty="0">
                <a:solidFill>
                  <a:srgbClr val="1D1D00"/>
                </a:solidFill>
                <a:ea typeface="Arial" panose="020B0604020202020204" pitchFamily="34" charset="0"/>
              </a:rPr>
              <a:t>Ascorbic Acid Injection, I.P., B.P. </a:t>
            </a:r>
          </a:p>
          <a:p>
            <a:pPr marL="342900" indent="-342900" algn="just"/>
            <a:r>
              <a:rPr lang="en-US" sz="2100" dirty="0">
                <a:solidFill>
                  <a:srgbClr val="1D1D00"/>
                </a:solidFill>
                <a:ea typeface="Arial" panose="020B0604020202020204" pitchFamily="34" charset="0"/>
              </a:rPr>
              <a:t>Ascorbic Acid Tablets, I.P., B.P. Vitamins B and C Injection, B.P. </a:t>
            </a:r>
          </a:p>
          <a:p>
            <a:pPr algn="just"/>
            <a:r>
              <a:rPr lang="fr-FR" sz="2100" b="1" dirty="0">
                <a:solidFill>
                  <a:srgbClr val="1D1D00"/>
                </a:solidFill>
                <a:ea typeface="Arial" panose="020B0604020202020204" pitchFamily="34" charset="0"/>
              </a:rPr>
              <a:t>Brand </a:t>
            </a:r>
            <a:r>
              <a:rPr lang="fr-FR" sz="2100" b="1" dirty="0" err="1">
                <a:solidFill>
                  <a:srgbClr val="1D1D00"/>
                </a:solidFill>
                <a:ea typeface="Arial" panose="020B0604020202020204" pitchFamily="34" charset="0"/>
              </a:rPr>
              <a:t>Names</a:t>
            </a:r>
            <a:r>
              <a:rPr lang="fr-FR" sz="2100" b="1" dirty="0">
                <a:solidFill>
                  <a:srgbClr val="1D1D00"/>
                </a:solidFill>
                <a:ea typeface="Arial" panose="020B0604020202020204" pitchFamily="34" charset="0"/>
              </a:rPr>
              <a:t> :</a:t>
            </a:r>
          </a:p>
          <a:p>
            <a:pPr marL="342900" indent="-342900" algn="just"/>
            <a:r>
              <a:rPr lang="fr-FR" sz="2100" dirty="0" err="1">
                <a:solidFill>
                  <a:srgbClr val="1D1D00"/>
                </a:solidFill>
                <a:ea typeface="Arial" panose="020B0604020202020204" pitchFamily="34" charset="0"/>
              </a:rPr>
              <a:t>Celin</a:t>
            </a:r>
            <a:r>
              <a:rPr lang="fr-FR" sz="2100" dirty="0">
                <a:solidFill>
                  <a:srgbClr val="1D1D00"/>
                </a:solidFill>
                <a:ea typeface="Arial" panose="020B0604020202020204" pitchFamily="34" charset="0"/>
              </a:rPr>
              <a:t>, </a:t>
            </a:r>
          </a:p>
          <a:p>
            <a:pPr marL="342900" indent="-342900" algn="just"/>
            <a:r>
              <a:rPr lang="fr-FR" sz="2100" dirty="0" err="1">
                <a:solidFill>
                  <a:srgbClr val="1D1D00"/>
                </a:solidFill>
                <a:ea typeface="Arial" panose="020B0604020202020204" pitchFamily="34" charset="0"/>
              </a:rPr>
              <a:t>Redoxon</a:t>
            </a:r>
            <a:r>
              <a:rPr lang="fr-FR" sz="2100" dirty="0">
                <a:solidFill>
                  <a:srgbClr val="1D1D00"/>
                </a:solidFill>
                <a:ea typeface="Arial" panose="020B0604020202020204" pitchFamily="34" charset="0"/>
              </a:rPr>
              <a:t>, </a:t>
            </a:r>
          </a:p>
          <a:p>
            <a:pPr marL="342900" indent="-342900" algn="just"/>
            <a:r>
              <a:rPr lang="fr-FR" sz="2100" dirty="0" err="1">
                <a:solidFill>
                  <a:srgbClr val="1D1D00"/>
                </a:solidFill>
                <a:ea typeface="Arial" panose="020B0604020202020204" pitchFamily="34" charset="0"/>
              </a:rPr>
              <a:t>Cecon</a:t>
            </a:r>
            <a:r>
              <a:rPr lang="fr-FR" sz="2100" dirty="0">
                <a:solidFill>
                  <a:srgbClr val="1D1D00"/>
                </a:solidFill>
                <a:ea typeface="Arial" panose="020B0604020202020204" pitchFamily="34" charset="0"/>
              </a:rPr>
              <a:t>, </a:t>
            </a:r>
            <a:r>
              <a:rPr lang="fr-FR" sz="2100" dirty="0" err="1">
                <a:solidFill>
                  <a:srgbClr val="1D1D00"/>
                </a:solidFill>
                <a:ea typeface="Arial" panose="020B0604020202020204" pitchFamily="34" charset="0"/>
              </a:rPr>
              <a:t>Ascorvit</a:t>
            </a:r>
            <a:r>
              <a:rPr lang="fr-FR" sz="2100" dirty="0">
                <a:solidFill>
                  <a:srgbClr val="1D1D00"/>
                </a:solidFill>
                <a:ea typeface="Arial" panose="020B0604020202020204" pitchFamily="34" charset="0"/>
              </a:rPr>
              <a:t>, </a:t>
            </a:r>
            <a:r>
              <a:rPr lang="fr-FR" sz="2100" dirty="0" err="1">
                <a:solidFill>
                  <a:srgbClr val="1D1D00"/>
                </a:solidFill>
                <a:ea typeface="Arial" panose="020B0604020202020204" pitchFamily="34" charset="0"/>
              </a:rPr>
              <a:t>Cevitan</a:t>
            </a:r>
            <a:endParaRPr lang="en-US" sz="2100" dirty="0">
              <a:solidFill>
                <a:srgbClr val="1D1D00"/>
              </a:solidFill>
              <a:ea typeface="Arial" panose="020B0604020202020204" pitchFamily="34" charset="0"/>
            </a:endParaRPr>
          </a:p>
          <a:p>
            <a:pPr marL="0" indent="0" algn="just">
              <a:buNone/>
            </a:pPr>
            <a:endParaRPr lang="en-US" sz="1600" dirty="0">
              <a:solidFill>
                <a:srgbClr val="0C0C00"/>
              </a:solidFill>
              <a:latin typeface="Arial" panose="020B0604020202020204" pitchFamily="34" charset="0"/>
            </a:endParaRPr>
          </a:p>
          <a:p>
            <a:pPr marL="285750" indent="-285750" algn="just"/>
            <a:endParaRPr lang="en-US" sz="1600" dirty="0">
              <a:solidFill>
                <a:srgbClr val="0C0C00"/>
              </a:solidFill>
              <a:latin typeface="Arial" panose="020B0604020202020204" pitchFamily="34" charset="0"/>
            </a:endParaRPr>
          </a:p>
          <a:p>
            <a:pPr marL="285750" indent="-285750" algn="just"/>
            <a:endParaRPr lang="en-US" sz="1600" dirty="0">
              <a:solidFill>
                <a:srgbClr val="0C0C00"/>
              </a:solidFill>
              <a:latin typeface="Arial" panose="020B0604020202020204" pitchFamily="34" charset="0"/>
            </a:endParaRPr>
          </a:p>
          <a:p>
            <a:pPr marL="0" indent="0">
              <a:buNone/>
            </a:pPr>
            <a:endParaRPr lang="en-IN" sz="1900" dirty="0"/>
          </a:p>
        </p:txBody>
      </p:sp>
      <p:sp>
        <p:nvSpPr>
          <p:cNvPr id="4" name="Date Placeholder 3">
            <a:extLst>
              <a:ext uri="{FF2B5EF4-FFF2-40B4-BE49-F238E27FC236}">
                <a16:creationId xmlns:a16="http://schemas.microsoft.com/office/drawing/2014/main" id="{69BC2D15-7EE8-4630-B8C7-E4ADE0ECCED5}"/>
              </a:ext>
            </a:extLst>
          </p:cNvPr>
          <p:cNvSpPr>
            <a:spLocks noGrp="1"/>
          </p:cNvSpPr>
          <p:nvPr>
            <p:ph type="dt" sz="half" idx="10"/>
          </p:nvPr>
        </p:nvSpPr>
        <p:spPr/>
        <p:txBody>
          <a:bodyPr/>
          <a:lstStyle/>
          <a:p>
            <a:fld id="{7DCA209B-9439-4546-A4B6-BD5ED672ECB8}" type="datetime1">
              <a:rPr lang="en-IN" smtClean="0"/>
              <a:t>26-08-2021</a:t>
            </a:fld>
            <a:endParaRPr lang="en-IN"/>
          </a:p>
        </p:txBody>
      </p:sp>
      <p:sp>
        <p:nvSpPr>
          <p:cNvPr id="5" name="Slide Number Placeholder 4">
            <a:extLst>
              <a:ext uri="{FF2B5EF4-FFF2-40B4-BE49-F238E27FC236}">
                <a16:creationId xmlns:a16="http://schemas.microsoft.com/office/drawing/2014/main" id="{2B7DDA64-63CC-431B-B6BB-D61FB8A0EFE1}"/>
              </a:ext>
            </a:extLst>
          </p:cNvPr>
          <p:cNvSpPr>
            <a:spLocks noGrp="1"/>
          </p:cNvSpPr>
          <p:nvPr>
            <p:ph type="sldNum" sz="quarter" idx="12"/>
          </p:nvPr>
        </p:nvSpPr>
        <p:spPr/>
        <p:txBody>
          <a:bodyPr/>
          <a:lstStyle/>
          <a:p>
            <a:fld id="{DBC6CBFF-5BF4-4008-B029-75716DF33CA0}" type="slidenum">
              <a:rPr lang="en-IN" smtClean="0"/>
              <a:t>30</a:t>
            </a:fld>
            <a:endParaRPr lang="en-IN"/>
          </a:p>
        </p:txBody>
      </p:sp>
      <p:sp>
        <p:nvSpPr>
          <p:cNvPr id="6" name="Footer Placeholder 5">
            <a:extLst>
              <a:ext uri="{FF2B5EF4-FFF2-40B4-BE49-F238E27FC236}">
                <a16:creationId xmlns:a16="http://schemas.microsoft.com/office/drawing/2014/main" id="{DE55E5EB-2A6A-468E-9B3B-9E7142EEDF24}"/>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442262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470452" y="2994128"/>
            <a:ext cx="8203096" cy="1007166"/>
          </a:xfrm>
          <a:solidFill>
            <a:srgbClr val="002060"/>
          </a:solidFill>
        </p:spPr>
        <p:txBody>
          <a:bodyPr>
            <a:normAutofit fontScale="90000"/>
          </a:bodyPr>
          <a:lstStyle/>
          <a:p>
            <a:pPr algn="ct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br>
              <a:rPr lang="en-US" altLang="en-US" dirty="0">
                <a:solidFill>
                  <a:srgbClr val="000000"/>
                </a:solidFill>
                <a:cs typeface="Times New Roman" pitchFamily="18" charset="0"/>
              </a:rPr>
            </a:br>
            <a:r>
              <a:rPr lang="en-US" altLang="en-US" b="1" dirty="0">
                <a:solidFill>
                  <a:schemeClr val="bg1"/>
                </a:solidFill>
                <a:cs typeface="Times New Roman" pitchFamily="18" charset="0"/>
              </a:rPr>
              <a:t>THANK YOU</a:t>
            </a: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US" altLang="en-US" b="1" dirty="0">
                <a:solidFill>
                  <a:schemeClr val="bg1"/>
                </a:solidFill>
                <a:cs typeface="Times New Roman" pitchFamily="18" charset="0"/>
              </a:rPr>
            </a:b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marL="0" indent="0" algn="just">
              <a:buNone/>
            </a:pPr>
            <a:endParaRPr lang="en-US" sz="1600" dirty="0">
              <a:solidFill>
                <a:srgbClr val="0C0C00"/>
              </a:solidFill>
              <a:latin typeface="Arial" panose="020B0604020202020204" pitchFamily="34" charset="0"/>
            </a:endParaRPr>
          </a:p>
          <a:p>
            <a:pPr marL="285750" indent="-285750" algn="just"/>
            <a:endParaRPr lang="en-US" sz="1600" dirty="0">
              <a:solidFill>
                <a:srgbClr val="0C0C00"/>
              </a:solidFill>
              <a:latin typeface="Arial" panose="020B0604020202020204" pitchFamily="34" charset="0"/>
            </a:endParaRPr>
          </a:p>
          <a:p>
            <a:pPr marL="285750" indent="-285750" algn="just"/>
            <a:endParaRPr lang="en-US" sz="1600" dirty="0">
              <a:solidFill>
                <a:srgbClr val="0C0C00"/>
              </a:solidFill>
              <a:latin typeface="Arial" panose="020B0604020202020204" pitchFamily="34" charset="0"/>
            </a:endParaRPr>
          </a:p>
          <a:p>
            <a:pPr marL="0" indent="0">
              <a:buNone/>
            </a:pPr>
            <a:endParaRPr lang="en-IN" sz="1900" dirty="0"/>
          </a:p>
        </p:txBody>
      </p:sp>
      <p:sp>
        <p:nvSpPr>
          <p:cNvPr id="4" name="Date Placeholder 3">
            <a:extLst>
              <a:ext uri="{FF2B5EF4-FFF2-40B4-BE49-F238E27FC236}">
                <a16:creationId xmlns:a16="http://schemas.microsoft.com/office/drawing/2014/main" id="{8DF03156-11E8-470C-821A-67981F0E13B6}"/>
              </a:ext>
            </a:extLst>
          </p:cNvPr>
          <p:cNvSpPr>
            <a:spLocks noGrp="1"/>
          </p:cNvSpPr>
          <p:nvPr>
            <p:ph type="dt" sz="half" idx="10"/>
          </p:nvPr>
        </p:nvSpPr>
        <p:spPr/>
        <p:txBody>
          <a:bodyPr/>
          <a:lstStyle/>
          <a:p>
            <a:fld id="{F257EEDF-B417-4ACA-9990-0F56D6F041B2}" type="datetime1">
              <a:rPr lang="en-IN" smtClean="0"/>
              <a:t>26-08-2021</a:t>
            </a:fld>
            <a:endParaRPr lang="en-IN"/>
          </a:p>
        </p:txBody>
      </p:sp>
      <p:sp>
        <p:nvSpPr>
          <p:cNvPr id="6" name="Slide Number Placeholder 5">
            <a:extLst>
              <a:ext uri="{FF2B5EF4-FFF2-40B4-BE49-F238E27FC236}">
                <a16:creationId xmlns:a16="http://schemas.microsoft.com/office/drawing/2014/main" id="{90C0B8F1-457A-4D60-9195-D7B18091B127}"/>
              </a:ext>
            </a:extLst>
          </p:cNvPr>
          <p:cNvSpPr>
            <a:spLocks noGrp="1"/>
          </p:cNvSpPr>
          <p:nvPr>
            <p:ph type="sldNum" sz="quarter" idx="12"/>
          </p:nvPr>
        </p:nvSpPr>
        <p:spPr/>
        <p:txBody>
          <a:bodyPr/>
          <a:lstStyle/>
          <a:p>
            <a:fld id="{DBC6CBFF-5BF4-4008-B029-75716DF33CA0}" type="slidenum">
              <a:rPr lang="en-IN" smtClean="0"/>
              <a:t>31</a:t>
            </a:fld>
            <a:endParaRPr lang="en-IN"/>
          </a:p>
        </p:txBody>
      </p:sp>
      <p:sp>
        <p:nvSpPr>
          <p:cNvPr id="7" name="Footer Placeholder 6">
            <a:extLst>
              <a:ext uri="{FF2B5EF4-FFF2-40B4-BE49-F238E27FC236}">
                <a16:creationId xmlns:a16="http://schemas.microsoft.com/office/drawing/2014/main" id="{65B40C4E-623F-42D2-AC72-909AB570B1AF}"/>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2054179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r>
              <a:rPr lang="en-US" altLang="en-US" b="1" dirty="0">
                <a:solidFill>
                  <a:schemeClr val="bg1"/>
                </a:solidFill>
                <a:cs typeface="Times New Roman" pitchFamily="18" charset="0"/>
              </a:rPr>
              <a:t>INTRODUCTION</a:t>
            </a: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marL="231775" indent="-231775" algn="just"/>
            <a:r>
              <a:rPr lang="en-US" altLang="en-US" sz="2000" dirty="0">
                <a:cs typeface="Arial" pitchFamily="34" charset="0"/>
              </a:rPr>
              <a:t>Although these roles in assisting enzyme reactions are best-known function of vitamins, the other vitamin functions are also equally important.</a:t>
            </a:r>
          </a:p>
          <a:p>
            <a:pPr marL="231775" indent="-231775" algn="just"/>
            <a:r>
              <a:rPr lang="en-US" altLang="en-US" sz="2000" b="1" dirty="0">
                <a:cs typeface="Arial" pitchFamily="34" charset="0"/>
              </a:rPr>
              <a:t>VITAMIN B-COMPLEX</a:t>
            </a:r>
          </a:p>
          <a:p>
            <a:pPr marL="231775" indent="-231775" algn="just"/>
            <a:r>
              <a:rPr lang="en-US" altLang="en-US" sz="2000" dirty="0">
                <a:cs typeface="Arial" pitchFamily="34" charset="0"/>
              </a:rPr>
              <a:t>B-complex group of vitamins comprise a large number of  water soluble vitamins which are nutritional essentials for  all forms of life, from the lowest form of yeast and bacteria  to the highest form, the man,</a:t>
            </a:r>
          </a:p>
          <a:p>
            <a:pPr marL="231775" indent="-231775" algn="just"/>
            <a:r>
              <a:rPr lang="en-US" altLang="en-US" sz="2000" dirty="0">
                <a:cs typeface="Arial" pitchFamily="34" charset="0"/>
              </a:rPr>
              <a:t>Apart from being important nutritionally, they form  essential co enzymes to certain important intracellular  enzyme systems. There are about individual components,  most of them are synthesized by the microbial flora</a:t>
            </a:r>
          </a:p>
          <a:p>
            <a:endParaRPr lang="en-IN" dirty="0"/>
          </a:p>
        </p:txBody>
      </p:sp>
      <p:sp>
        <p:nvSpPr>
          <p:cNvPr id="4" name="Date Placeholder 3">
            <a:extLst>
              <a:ext uri="{FF2B5EF4-FFF2-40B4-BE49-F238E27FC236}">
                <a16:creationId xmlns:a16="http://schemas.microsoft.com/office/drawing/2014/main" id="{D17D5370-5486-4D4F-99E9-3168E2E1C428}"/>
              </a:ext>
            </a:extLst>
          </p:cNvPr>
          <p:cNvSpPr>
            <a:spLocks noGrp="1"/>
          </p:cNvSpPr>
          <p:nvPr>
            <p:ph type="dt" sz="half" idx="10"/>
          </p:nvPr>
        </p:nvSpPr>
        <p:spPr/>
        <p:txBody>
          <a:bodyPr/>
          <a:lstStyle/>
          <a:p>
            <a:fld id="{B02B5F78-2162-4AF8-9BB8-CE2C26F53D0E}" type="datetime1">
              <a:rPr lang="en-IN" smtClean="0"/>
              <a:t>26-08-2021</a:t>
            </a:fld>
            <a:endParaRPr lang="en-IN"/>
          </a:p>
        </p:txBody>
      </p:sp>
      <p:sp>
        <p:nvSpPr>
          <p:cNvPr id="5" name="Slide Number Placeholder 4">
            <a:extLst>
              <a:ext uri="{FF2B5EF4-FFF2-40B4-BE49-F238E27FC236}">
                <a16:creationId xmlns:a16="http://schemas.microsoft.com/office/drawing/2014/main" id="{B72628EC-0B18-4AFF-A89A-AE544413286D}"/>
              </a:ext>
            </a:extLst>
          </p:cNvPr>
          <p:cNvSpPr>
            <a:spLocks noGrp="1"/>
          </p:cNvSpPr>
          <p:nvPr>
            <p:ph type="sldNum" sz="quarter" idx="12"/>
          </p:nvPr>
        </p:nvSpPr>
        <p:spPr/>
        <p:txBody>
          <a:bodyPr/>
          <a:lstStyle/>
          <a:p>
            <a:fld id="{DBC6CBFF-5BF4-4008-B029-75716DF33CA0}" type="slidenum">
              <a:rPr lang="en-IN" smtClean="0"/>
              <a:t>4</a:t>
            </a:fld>
            <a:endParaRPr lang="en-IN"/>
          </a:p>
        </p:txBody>
      </p:sp>
      <p:sp>
        <p:nvSpPr>
          <p:cNvPr id="6" name="Footer Placeholder 5">
            <a:extLst>
              <a:ext uri="{FF2B5EF4-FFF2-40B4-BE49-F238E27FC236}">
                <a16:creationId xmlns:a16="http://schemas.microsoft.com/office/drawing/2014/main" id="{85F354FD-726F-4DA8-8589-FF0AE0FCE358}"/>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627563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r>
              <a:rPr lang="en-US" altLang="en-US" b="1" dirty="0">
                <a:solidFill>
                  <a:schemeClr val="bg1"/>
                </a:solidFill>
                <a:cs typeface="Times New Roman" pitchFamily="18" charset="0"/>
              </a:rPr>
              <a:t>INTRODUCTION</a:t>
            </a: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marL="231775" indent="-231775" algn="just"/>
            <a:r>
              <a:rPr lang="en-US" altLang="en-US" sz="2000" dirty="0">
                <a:cs typeface="Arial" pitchFamily="34" charset="0"/>
              </a:rPr>
              <a:t>Although these roles in assisting enzyme reactions are best-known function of vitamins, the other vitamin functions are also equally important.</a:t>
            </a:r>
          </a:p>
          <a:p>
            <a:pPr marL="231775" indent="-231775" algn="just"/>
            <a:r>
              <a:rPr lang="en-US" altLang="en-US" sz="2000" b="1" dirty="0">
                <a:cs typeface="Arial" pitchFamily="34" charset="0"/>
              </a:rPr>
              <a:t>VITAMIN B-COMPLEX</a:t>
            </a:r>
          </a:p>
          <a:p>
            <a:pPr marL="231775" indent="-231775" algn="just"/>
            <a:r>
              <a:rPr lang="en-US" altLang="en-US" sz="2000" dirty="0">
                <a:cs typeface="Arial" pitchFamily="34" charset="0"/>
              </a:rPr>
              <a:t>B-complex group of vitamins comprise a large number of  water soluble vitamins which are nutritional essentials for  all forms of life, from the lowest form of yeast and bacteria  to the highest form, the man,</a:t>
            </a:r>
          </a:p>
          <a:p>
            <a:pPr marL="231775" indent="-231775" algn="just"/>
            <a:r>
              <a:rPr lang="en-US" altLang="en-US" sz="2000" dirty="0">
                <a:cs typeface="Arial" pitchFamily="34" charset="0"/>
              </a:rPr>
              <a:t>Apart from being important nutritionally, they form  essential co enzymes to certain important intracellular  enzyme systems. There are about individual components,  most of them are synthesized by the microbial flora</a:t>
            </a:r>
          </a:p>
          <a:p>
            <a:endParaRPr lang="en-IN" dirty="0"/>
          </a:p>
        </p:txBody>
      </p:sp>
      <p:sp>
        <p:nvSpPr>
          <p:cNvPr id="4" name="Date Placeholder 3">
            <a:extLst>
              <a:ext uri="{FF2B5EF4-FFF2-40B4-BE49-F238E27FC236}">
                <a16:creationId xmlns:a16="http://schemas.microsoft.com/office/drawing/2014/main" id="{56D217F2-696F-467F-9EC4-0661E28B3758}"/>
              </a:ext>
            </a:extLst>
          </p:cNvPr>
          <p:cNvSpPr>
            <a:spLocks noGrp="1"/>
          </p:cNvSpPr>
          <p:nvPr>
            <p:ph type="dt" sz="half" idx="10"/>
          </p:nvPr>
        </p:nvSpPr>
        <p:spPr/>
        <p:txBody>
          <a:bodyPr/>
          <a:lstStyle/>
          <a:p>
            <a:fld id="{9564225C-D1C8-41FC-AF04-EFB2908123A8}" type="datetime1">
              <a:rPr lang="en-IN" smtClean="0"/>
              <a:t>26-08-2021</a:t>
            </a:fld>
            <a:endParaRPr lang="en-IN"/>
          </a:p>
        </p:txBody>
      </p:sp>
      <p:sp>
        <p:nvSpPr>
          <p:cNvPr id="5" name="Slide Number Placeholder 4">
            <a:extLst>
              <a:ext uri="{FF2B5EF4-FFF2-40B4-BE49-F238E27FC236}">
                <a16:creationId xmlns:a16="http://schemas.microsoft.com/office/drawing/2014/main" id="{B60DE7B0-5909-46D6-9DEB-08A3FD40ACAF}"/>
              </a:ext>
            </a:extLst>
          </p:cNvPr>
          <p:cNvSpPr>
            <a:spLocks noGrp="1"/>
          </p:cNvSpPr>
          <p:nvPr>
            <p:ph type="sldNum" sz="quarter" idx="12"/>
          </p:nvPr>
        </p:nvSpPr>
        <p:spPr/>
        <p:txBody>
          <a:bodyPr/>
          <a:lstStyle/>
          <a:p>
            <a:fld id="{DBC6CBFF-5BF4-4008-B029-75716DF33CA0}" type="slidenum">
              <a:rPr lang="en-IN" smtClean="0"/>
              <a:t>5</a:t>
            </a:fld>
            <a:endParaRPr lang="en-IN"/>
          </a:p>
        </p:txBody>
      </p:sp>
      <p:sp>
        <p:nvSpPr>
          <p:cNvPr id="6" name="Footer Placeholder 5">
            <a:extLst>
              <a:ext uri="{FF2B5EF4-FFF2-40B4-BE49-F238E27FC236}">
                <a16:creationId xmlns:a16="http://schemas.microsoft.com/office/drawing/2014/main" id="{622C387B-0E82-4A62-AD5A-C9732BB51110}"/>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2175078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r>
              <a:rPr lang="en-US" altLang="en-US" b="1" dirty="0">
                <a:solidFill>
                  <a:schemeClr val="bg1"/>
                </a:solidFill>
                <a:cs typeface="Times New Roman" pitchFamily="18" charset="0"/>
              </a:rPr>
              <a:t>INTRODUCTION</a:t>
            </a: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algn="just"/>
            <a:r>
              <a:rPr lang="en-US" altLang="en-US" sz="2000" b="1" dirty="0">
                <a:cs typeface="Arial" pitchFamily="34" charset="0"/>
              </a:rPr>
              <a:t>Components of vitamin B complex are</a:t>
            </a:r>
            <a:r>
              <a:rPr lang="en-IN" altLang="en-US" sz="2000" b="1" dirty="0">
                <a:cs typeface="Arial" pitchFamily="34" charset="0"/>
              </a:rPr>
              <a:t>:</a:t>
            </a:r>
          </a:p>
          <a:p>
            <a:pPr marL="342900" indent="-342900" algn="just"/>
            <a:r>
              <a:rPr lang="en-US" altLang="en-US" sz="2000" dirty="0">
                <a:cs typeface="Arial" pitchFamily="34" charset="0"/>
              </a:rPr>
              <a:t>Thiamine – Vit B1</a:t>
            </a:r>
          </a:p>
          <a:p>
            <a:pPr marL="342900" indent="-342900" algn="just"/>
            <a:r>
              <a:rPr lang="en-US" altLang="en-US" sz="2000" dirty="0">
                <a:cs typeface="Arial" pitchFamily="34" charset="0"/>
              </a:rPr>
              <a:t>Riboflavin – Vit B2</a:t>
            </a:r>
          </a:p>
          <a:p>
            <a:pPr marL="342900" indent="-342900" algn="just"/>
            <a:r>
              <a:rPr lang="en-US" altLang="en-US" sz="2000" dirty="0">
                <a:cs typeface="Arial" pitchFamily="34" charset="0"/>
              </a:rPr>
              <a:t>Niacin – Vit B3</a:t>
            </a:r>
          </a:p>
          <a:p>
            <a:pPr marL="342900" indent="-342900" algn="just"/>
            <a:r>
              <a:rPr lang="en-US" altLang="en-US" sz="2000" dirty="0">
                <a:cs typeface="Arial" pitchFamily="34" charset="0"/>
              </a:rPr>
              <a:t>Pantothenic acid – Vit B5  </a:t>
            </a:r>
          </a:p>
          <a:p>
            <a:pPr marL="342900" indent="-342900" algn="just"/>
            <a:r>
              <a:rPr lang="en-US" altLang="en-US" sz="2000" dirty="0">
                <a:cs typeface="Arial" pitchFamily="34" charset="0"/>
              </a:rPr>
              <a:t>Pyridoxine – Vit B6 </a:t>
            </a:r>
          </a:p>
          <a:p>
            <a:pPr marL="342900" indent="-342900" algn="just"/>
            <a:r>
              <a:rPr lang="en-US" altLang="en-US" sz="2000" dirty="0">
                <a:cs typeface="Arial" pitchFamily="34" charset="0"/>
              </a:rPr>
              <a:t>Biotin – Vit B7</a:t>
            </a:r>
          </a:p>
          <a:p>
            <a:pPr marL="342900" indent="-342900" algn="just"/>
            <a:r>
              <a:rPr lang="en-US" altLang="en-US" sz="2000" dirty="0">
                <a:cs typeface="Arial" pitchFamily="34" charset="0"/>
              </a:rPr>
              <a:t>Folic acid group</a:t>
            </a:r>
          </a:p>
          <a:p>
            <a:pPr marL="342900" indent="-342900" algn="just"/>
            <a:r>
              <a:rPr lang="en-US" altLang="en-US" sz="2000" dirty="0">
                <a:cs typeface="Arial" pitchFamily="34" charset="0"/>
              </a:rPr>
              <a:t>Cyanocobalamin – Vit B12</a:t>
            </a:r>
          </a:p>
          <a:p>
            <a:pPr marL="0" indent="0">
              <a:buNone/>
            </a:pPr>
            <a:endParaRPr lang="en-IN" dirty="0"/>
          </a:p>
        </p:txBody>
      </p:sp>
      <p:sp>
        <p:nvSpPr>
          <p:cNvPr id="4" name="Date Placeholder 3">
            <a:extLst>
              <a:ext uri="{FF2B5EF4-FFF2-40B4-BE49-F238E27FC236}">
                <a16:creationId xmlns:a16="http://schemas.microsoft.com/office/drawing/2014/main" id="{E41DEA8E-CA59-4911-B755-D73A1C0A2BC6}"/>
              </a:ext>
            </a:extLst>
          </p:cNvPr>
          <p:cNvSpPr>
            <a:spLocks noGrp="1"/>
          </p:cNvSpPr>
          <p:nvPr>
            <p:ph type="dt" sz="half" idx="10"/>
          </p:nvPr>
        </p:nvSpPr>
        <p:spPr/>
        <p:txBody>
          <a:bodyPr/>
          <a:lstStyle/>
          <a:p>
            <a:fld id="{4AFE7436-70DB-4770-8255-4AEC5895A1AF}" type="datetime1">
              <a:rPr lang="en-IN" smtClean="0"/>
              <a:t>26-08-2021</a:t>
            </a:fld>
            <a:endParaRPr lang="en-IN"/>
          </a:p>
        </p:txBody>
      </p:sp>
      <p:sp>
        <p:nvSpPr>
          <p:cNvPr id="5" name="Slide Number Placeholder 4">
            <a:extLst>
              <a:ext uri="{FF2B5EF4-FFF2-40B4-BE49-F238E27FC236}">
                <a16:creationId xmlns:a16="http://schemas.microsoft.com/office/drawing/2014/main" id="{66AEC9FA-9125-482D-AF6A-4998C4450F68}"/>
              </a:ext>
            </a:extLst>
          </p:cNvPr>
          <p:cNvSpPr>
            <a:spLocks noGrp="1"/>
          </p:cNvSpPr>
          <p:nvPr>
            <p:ph type="sldNum" sz="quarter" idx="12"/>
          </p:nvPr>
        </p:nvSpPr>
        <p:spPr/>
        <p:txBody>
          <a:bodyPr/>
          <a:lstStyle/>
          <a:p>
            <a:fld id="{DBC6CBFF-5BF4-4008-B029-75716DF33CA0}" type="slidenum">
              <a:rPr lang="en-IN" smtClean="0"/>
              <a:t>6</a:t>
            </a:fld>
            <a:endParaRPr lang="en-IN"/>
          </a:p>
        </p:txBody>
      </p:sp>
      <p:sp>
        <p:nvSpPr>
          <p:cNvPr id="6" name="Footer Placeholder 5">
            <a:extLst>
              <a:ext uri="{FF2B5EF4-FFF2-40B4-BE49-F238E27FC236}">
                <a16:creationId xmlns:a16="http://schemas.microsoft.com/office/drawing/2014/main" id="{D2AAFB84-417C-4D1B-82FF-F6DE86D274A6}"/>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2726750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r>
              <a:rPr lang="en-US" altLang="en-US" b="1" dirty="0">
                <a:solidFill>
                  <a:schemeClr val="bg1"/>
                </a:solidFill>
                <a:cs typeface="Times New Roman" pitchFamily="18" charset="0"/>
              </a:rPr>
              <a:t>CLASSIFICATION</a:t>
            </a: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fontScale="92500" lnSpcReduction="10000"/>
          </a:bodyPr>
          <a:lstStyle/>
          <a:p>
            <a:pPr algn="just"/>
            <a:r>
              <a:rPr lang="en-IN" altLang="en-US" sz="2000" b="1" dirty="0">
                <a:cs typeface="Arial" pitchFamily="34" charset="0"/>
              </a:rPr>
              <a:t>Fat Soluble Vitamins</a:t>
            </a:r>
          </a:p>
          <a:p>
            <a:pPr algn="just"/>
            <a:r>
              <a:rPr lang="en-US" altLang="en-US" sz="2000" b="1" dirty="0">
                <a:cs typeface="Arial" pitchFamily="34" charset="0"/>
              </a:rPr>
              <a:t>Vitamin A</a:t>
            </a:r>
            <a:r>
              <a:rPr lang="en-US" altLang="en-US" sz="2000" dirty="0">
                <a:cs typeface="Arial" pitchFamily="34" charset="0"/>
              </a:rPr>
              <a:t> </a:t>
            </a:r>
          </a:p>
          <a:p>
            <a:pPr marL="285750" indent="-285750" algn="just"/>
            <a:r>
              <a:rPr lang="it-IT" sz="2000" dirty="0">
                <a:solidFill>
                  <a:srgbClr val="060600"/>
                </a:solidFill>
              </a:rPr>
              <a:t>Vitamin </a:t>
            </a:r>
            <a:r>
              <a:rPr lang="it-IT" sz="2000" dirty="0">
                <a:solidFill>
                  <a:srgbClr val="040400"/>
                </a:solidFill>
              </a:rPr>
              <a:t>A</a:t>
            </a:r>
            <a:r>
              <a:rPr lang="it-IT" sz="2000" dirty="0">
                <a:solidFill>
                  <a:srgbClr val="020200"/>
                </a:solidFill>
              </a:rPr>
              <a:t>, </a:t>
            </a:r>
            <a:r>
              <a:rPr lang="it-IT" sz="2000" dirty="0">
                <a:solidFill>
                  <a:srgbClr val="080800"/>
                </a:solidFill>
              </a:rPr>
              <a:t>(</a:t>
            </a:r>
            <a:r>
              <a:rPr lang="it-IT" sz="2000" dirty="0">
                <a:solidFill>
                  <a:srgbClr val="040400"/>
                </a:solidFill>
              </a:rPr>
              <a:t>retinol</a:t>
            </a:r>
            <a:r>
              <a:rPr lang="it-IT" sz="2000" dirty="0">
                <a:solidFill>
                  <a:srgbClr val="1A1A00"/>
                </a:solidFill>
              </a:rPr>
              <a:t>), </a:t>
            </a:r>
            <a:r>
              <a:rPr lang="it-IT" sz="2000" dirty="0">
                <a:solidFill>
                  <a:srgbClr val="080800"/>
                </a:solidFill>
              </a:rPr>
              <a:t>Vitamin </a:t>
            </a:r>
            <a:r>
              <a:rPr lang="it-IT" sz="2000" dirty="0">
                <a:solidFill>
                  <a:srgbClr val="090900"/>
                </a:solidFill>
              </a:rPr>
              <a:t>A2 </a:t>
            </a:r>
            <a:r>
              <a:rPr lang="it-IT" sz="2000" dirty="0">
                <a:solidFill>
                  <a:srgbClr val="060600"/>
                </a:solidFill>
              </a:rPr>
              <a:t>(</a:t>
            </a:r>
            <a:r>
              <a:rPr lang="it-IT" sz="2000" dirty="0">
                <a:solidFill>
                  <a:srgbClr val="3D3D00"/>
                </a:solidFill>
              </a:rPr>
              <a:t>3</a:t>
            </a:r>
            <a:r>
              <a:rPr lang="it-IT" sz="2000" dirty="0">
                <a:solidFill>
                  <a:srgbClr val="626200"/>
                </a:solidFill>
              </a:rPr>
              <a:t>-</a:t>
            </a:r>
            <a:r>
              <a:rPr lang="it-IT" sz="2000" dirty="0">
                <a:solidFill>
                  <a:srgbClr val="0F0F00"/>
                </a:solidFill>
              </a:rPr>
              <a:t>dehydroretinol</a:t>
            </a:r>
            <a:r>
              <a:rPr lang="it-IT" sz="2000" dirty="0">
                <a:solidFill>
                  <a:srgbClr val="080800"/>
                </a:solidFill>
              </a:rPr>
              <a:t>)</a:t>
            </a:r>
            <a:endParaRPr lang="en-US" altLang="en-US" sz="2000" dirty="0">
              <a:cs typeface="Arial" pitchFamily="34" charset="0"/>
            </a:endParaRPr>
          </a:p>
          <a:p>
            <a:pPr algn="just"/>
            <a:r>
              <a:rPr lang="en-US" altLang="en-US" sz="2000" b="1" dirty="0">
                <a:cs typeface="Arial" pitchFamily="34" charset="0"/>
              </a:rPr>
              <a:t>Vitamin D</a:t>
            </a:r>
          </a:p>
          <a:p>
            <a:pPr marL="342900" indent="-342900" algn="just"/>
            <a:r>
              <a:rPr lang="it-IT" altLang="en-US" sz="2000" dirty="0">
                <a:cs typeface="Arial" pitchFamily="34" charset="0"/>
              </a:rPr>
              <a:t>Vitamin D2, (ergocalciferol) Vitamin D3 (cholecalciferol) </a:t>
            </a:r>
            <a:r>
              <a:rPr lang="en-US" altLang="en-US" sz="2000" dirty="0">
                <a:cs typeface="Arial" pitchFamily="34" charset="0"/>
              </a:rPr>
              <a:t> </a:t>
            </a:r>
          </a:p>
          <a:p>
            <a:pPr algn="just"/>
            <a:r>
              <a:rPr lang="en-US" altLang="en-US" sz="2000" b="1" dirty="0">
                <a:cs typeface="Arial" pitchFamily="34" charset="0"/>
              </a:rPr>
              <a:t>Vitamin E</a:t>
            </a:r>
          </a:p>
          <a:p>
            <a:pPr marL="342900" indent="-342900" algn="just"/>
            <a:r>
              <a:rPr lang="en-US" altLang="en-US" sz="2000" dirty="0">
                <a:cs typeface="Arial" pitchFamily="34" charset="0"/>
              </a:rPr>
              <a:t>(Tocopherols)</a:t>
            </a:r>
          </a:p>
          <a:p>
            <a:pPr algn="just"/>
            <a:r>
              <a:rPr lang="en-US" altLang="en-US" sz="2000" b="1" dirty="0">
                <a:cs typeface="Arial" pitchFamily="34" charset="0"/>
              </a:rPr>
              <a:t>Vitamin K</a:t>
            </a:r>
          </a:p>
          <a:p>
            <a:pPr marL="342900" indent="-342900" algn="just"/>
            <a:r>
              <a:rPr lang="en-US" altLang="en-US" sz="2000" dirty="0">
                <a:cs typeface="Arial" pitchFamily="34" charset="0"/>
              </a:rPr>
              <a:t>Vitamin K1 (</a:t>
            </a:r>
            <a:r>
              <a:rPr lang="en-US" altLang="en-US" sz="2000" dirty="0" err="1">
                <a:cs typeface="Arial" pitchFamily="34" charset="0"/>
              </a:rPr>
              <a:t>phytomenadione</a:t>
            </a:r>
            <a:r>
              <a:rPr lang="en-US" altLang="en-US" sz="2000" dirty="0">
                <a:cs typeface="Arial" pitchFamily="34" charset="0"/>
              </a:rPr>
              <a:t>) Vitamin K2 (</a:t>
            </a:r>
            <a:r>
              <a:rPr lang="en-US" altLang="en-US" sz="2000" dirty="0" err="1">
                <a:cs typeface="Arial" pitchFamily="34" charset="0"/>
              </a:rPr>
              <a:t>farnoquinone</a:t>
            </a:r>
            <a:r>
              <a:rPr lang="en-US" altLang="en-US" sz="2000" dirty="0">
                <a:cs typeface="Arial" pitchFamily="34" charset="0"/>
              </a:rPr>
              <a:t>) </a:t>
            </a:r>
          </a:p>
          <a:p>
            <a:pPr algn="just"/>
            <a:r>
              <a:rPr lang="en-IN" altLang="en-US" sz="2000" b="1" dirty="0">
                <a:cs typeface="Arial" pitchFamily="34" charset="0"/>
              </a:rPr>
              <a:t>Water Soluble Vitamins</a:t>
            </a:r>
          </a:p>
          <a:p>
            <a:pPr algn="just"/>
            <a:r>
              <a:rPr lang="en-IN" altLang="en-US" sz="2000" b="1" dirty="0">
                <a:cs typeface="Arial" pitchFamily="34" charset="0"/>
              </a:rPr>
              <a:t>Vitamin C</a:t>
            </a:r>
          </a:p>
          <a:p>
            <a:pPr marL="342900" indent="-342900" algn="just"/>
            <a:r>
              <a:rPr lang="en-IN" altLang="en-US" sz="2000" dirty="0">
                <a:cs typeface="Arial" pitchFamily="34" charset="0"/>
              </a:rPr>
              <a:t>Ascorbic acid</a:t>
            </a:r>
          </a:p>
          <a:p>
            <a:pPr marL="0" indent="0">
              <a:buNone/>
            </a:pPr>
            <a:endParaRPr lang="en-IN" dirty="0"/>
          </a:p>
        </p:txBody>
      </p:sp>
      <p:sp>
        <p:nvSpPr>
          <p:cNvPr id="4" name="Date Placeholder 3">
            <a:extLst>
              <a:ext uri="{FF2B5EF4-FFF2-40B4-BE49-F238E27FC236}">
                <a16:creationId xmlns:a16="http://schemas.microsoft.com/office/drawing/2014/main" id="{A822F839-AAA0-4010-BCD0-BCEEB1387005}"/>
              </a:ext>
            </a:extLst>
          </p:cNvPr>
          <p:cNvSpPr>
            <a:spLocks noGrp="1"/>
          </p:cNvSpPr>
          <p:nvPr>
            <p:ph type="dt" sz="half" idx="10"/>
          </p:nvPr>
        </p:nvSpPr>
        <p:spPr/>
        <p:txBody>
          <a:bodyPr/>
          <a:lstStyle/>
          <a:p>
            <a:fld id="{136C0E3C-1DE6-4E95-A963-DA5E98F8ECB9}" type="datetime1">
              <a:rPr lang="en-IN" smtClean="0"/>
              <a:t>26-08-2021</a:t>
            </a:fld>
            <a:endParaRPr lang="en-IN"/>
          </a:p>
        </p:txBody>
      </p:sp>
      <p:sp>
        <p:nvSpPr>
          <p:cNvPr id="5" name="Slide Number Placeholder 4">
            <a:extLst>
              <a:ext uri="{FF2B5EF4-FFF2-40B4-BE49-F238E27FC236}">
                <a16:creationId xmlns:a16="http://schemas.microsoft.com/office/drawing/2014/main" id="{F9D78D31-BE71-4D37-8560-B83D295565B0}"/>
              </a:ext>
            </a:extLst>
          </p:cNvPr>
          <p:cNvSpPr>
            <a:spLocks noGrp="1"/>
          </p:cNvSpPr>
          <p:nvPr>
            <p:ph type="sldNum" sz="quarter" idx="12"/>
          </p:nvPr>
        </p:nvSpPr>
        <p:spPr/>
        <p:txBody>
          <a:bodyPr/>
          <a:lstStyle/>
          <a:p>
            <a:fld id="{DBC6CBFF-5BF4-4008-B029-75716DF33CA0}" type="slidenum">
              <a:rPr lang="en-IN" smtClean="0"/>
              <a:t>7</a:t>
            </a:fld>
            <a:endParaRPr lang="en-IN"/>
          </a:p>
        </p:txBody>
      </p:sp>
      <p:sp>
        <p:nvSpPr>
          <p:cNvPr id="6" name="Footer Placeholder 5">
            <a:extLst>
              <a:ext uri="{FF2B5EF4-FFF2-40B4-BE49-F238E27FC236}">
                <a16:creationId xmlns:a16="http://schemas.microsoft.com/office/drawing/2014/main" id="{7D9CC951-4CC8-4356-B56B-E747101E32C7}"/>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455765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r>
              <a:rPr lang="en-US" altLang="en-US" b="1" dirty="0">
                <a:solidFill>
                  <a:schemeClr val="bg1"/>
                </a:solidFill>
                <a:cs typeface="Times New Roman" pitchFamily="18" charset="0"/>
              </a:rPr>
              <a:t>CLASSIFICATION</a:t>
            </a: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a:bodyPr>
          <a:lstStyle/>
          <a:p>
            <a:pPr algn="just"/>
            <a:r>
              <a:rPr lang="en-IN" altLang="en-US" sz="1800" b="1" dirty="0">
                <a:cs typeface="Arial" pitchFamily="34" charset="0"/>
              </a:rPr>
              <a:t>VITAMIN A </a:t>
            </a:r>
          </a:p>
          <a:p>
            <a:pPr marL="342900" indent="-342900" algn="just"/>
            <a:r>
              <a:rPr lang="en-US" altLang="en-US" sz="1800" dirty="0">
                <a:cs typeface="Arial" pitchFamily="34" charset="0"/>
              </a:rPr>
              <a:t>It is also called growth vitamin. </a:t>
            </a:r>
          </a:p>
          <a:p>
            <a:pPr marL="342900" indent="-342900" algn="just"/>
            <a:r>
              <a:rPr lang="en-US" altLang="en-US" sz="1800" dirty="0">
                <a:cs typeface="Arial" pitchFamily="34" charset="0"/>
              </a:rPr>
              <a:t>It is also  called </a:t>
            </a:r>
            <a:r>
              <a:rPr lang="en-US" altLang="en-US" sz="1800" dirty="0" err="1">
                <a:cs typeface="Arial" pitchFamily="34" charset="0"/>
              </a:rPr>
              <a:t>antixerophthalic</a:t>
            </a:r>
            <a:r>
              <a:rPr lang="en-US" altLang="en-US" sz="1800" dirty="0">
                <a:cs typeface="Arial" pitchFamily="34" charset="0"/>
              </a:rPr>
              <a:t> factor because its deficiency causes xerophthalmia.</a:t>
            </a:r>
            <a:r>
              <a:rPr lang="en-IN" sz="1800" dirty="0">
                <a:ea typeface="Arial" panose="020B0604020202020204" pitchFamily="34" charset="0"/>
              </a:rPr>
              <a:t>It is also called retinol because it is essential for the formation of rhodopsin</a:t>
            </a:r>
            <a:endParaRPr lang="en-US" sz="1800" dirty="0">
              <a:ea typeface="Arial" panose="020B0604020202020204" pitchFamily="34" charset="0"/>
              <a:cs typeface="Arial" pitchFamily="34" charset="0"/>
            </a:endParaRPr>
          </a:p>
          <a:p>
            <a:pPr marL="342900" indent="-342900" algn="just"/>
            <a:r>
              <a:rPr lang="en-US" altLang="en-US" sz="1800" dirty="0">
                <a:cs typeface="Arial" pitchFamily="34" charset="0"/>
              </a:rPr>
              <a:t>Vitamin A is of two types:  Vitamin A, called retinol. Vitamin A, called 3-dehydro retinol</a:t>
            </a:r>
          </a:p>
          <a:p>
            <a:pPr algn="just"/>
            <a:r>
              <a:rPr lang="en-US" altLang="en-US" sz="1800" b="1" dirty="0">
                <a:cs typeface="Arial" pitchFamily="34" charset="0"/>
              </a:rPr>
              <a:t>Sources:</a:t>
            </a:r>
          </a:p>
          <a:p>
            <a:pPr marL="342900" indent="-342900" algn="just"/>
            <a:r>
              <a:rPr lang="en-US" altLang="en-US" sz="1800" dirty="0">
                <a:cs typeface="Arial" pitchFamily="34" charset="0"/>
              </a:rPr>
              <a:t>Fish liver oil, milk, butter, cheese, egg yolk, carrot, mangoes, tomato.</a:t>
            </a:r>
          </a:p>
          <a:p>
            <a:pPr algn="just"/>
            <a:r>
              <a:rPr lang="en-US" altLang="en-US" sz="1800" b="1" dirty="0">
                <a:cs typeface="Arial" pitchFamily="34" charset="0"/>
              </a:rPr>
              <a:t>Properties:</a:t>
            </a:r>
          </a:p>
          <a:p>
            <a:pPr marL="342900" indent="-342900" algn="just"/>
            <a:r>
              <a:rPr lang="en-US" altLang="en-US" sz="1800" dirty="0">
                <a:cs typeface="Arial" pitchFamily="34" charset="0"/>
              </a:rPr>
              <a:t>It is practically insoluble in water but freely soluble in alcohol and  in fixed oils. </a:t>
            </a:r>
          </a:p>
          <a:p>
            <a:pPr algn="just"/>
            <a:r>
              <a:rPr lang="en-US" altLang="en-US" sz="1800" dirty="0">
                <a:cs typeface="Arial" pitchFamily="34" charset="0"/>
              </a:rPr>
              <a:t>  When vitamin A ester is warmed, it gives homogeneous yellow oil</a:t>
            </a:r>
          </a:p>
          <a:p>
            <a:pPr marL="0" indent="0">
              <a:buNone/>
            </a:pPr>
            <a:endParaRPr lang="en-IN" sz="1800" dirty="0"/>
          </a:p>
        </p:txBody>
      </p:sp>
      <p:sp>
        <p:nvSpPr>
          <p:cNvPr id="4" name="Date Placeholder 3">
            <a:extLst>
              <a:ext uri="{FF2B5EF4-FFF2-40B4-BE49-F238E27FC236}">
                <a16:creationId xmlns:a16="http://schemas.microsoft.com/office/drawing/2014/main" id="{C6B52204-711C-4FA6-997A-1AB349C50D8E}"/>
              </a:ext>
            </a:extLst>
          </p:cNvPr>
          <p:cNvSpPr>
            <a:spLocks noGrp="1"/>
          </p:cNvSpPr>
          <p:nvPr>
            <p:ph type="dt" sz="half" idx="10"/>
          </p:nvPr>
        </p:nvSpPr>
        <p:spPr/>
        <p:txBody>
          <a:bodyPr/>
          <a:lstStyle/>
          <a:p>
            <a:fld id="{7E4AD9C4-7044-4CEC-A2CE-60553168FFF1}" type="datetime1">
              <a:rPr lang="en-IN" smtClean="0"/>
              <a:t>26-08-2021</a:t>
            </a:fld>
            <a:endParaRPr lang="en-IN"/>
          </a:p>
        </p:txBody>
      </p:sp>
      <p:sp>
        <p:nvSpPr>
          <p:cNvPr id="5" name="Slide Number Placeholder 4">
            <a:extLst>
              <a:ext uri="{FF2B5EF4-FFF2-40B4-BE49-F238E27FC236}">
                <a16:creationId xmlns:a16="http://schemas.microsoft.com/office/drawing/2014/main" id="{DD3F8134-8D41-44FA-850D-15C4816D2F89}"/>
              </a:ext>
            </a:extLst>
          </p:cNvPr>
          <p:cNvSpPr>
            <a:spLocks noGrp="1"/>
          </p:cNvSpPr>
          <p:nvPr>
            <p:ph type="sldNum" sz="quarter" idx="12"/>
          </p:nvPr>
        </p:nvSpPr>
        <p:spPr/>
        <p:txBody>
          <a:bodyPr/>
          <a:lstStyle/>
          <a:p>
            <a:fld id="{DBC6CBFF-5BF4-4008-B029-75716DF33CA0}" type="slidenum">
              <a:rPr lang="en-IN" smtClean="0"/>
              <a:t>8</a:t>
            </a:fld>
            <a:endParaRPr lang="en-IN"/>
          </a:p>
        </p:txBody>
      </p:sp>
      <p:sp>
        <p:nvSpPr>
          <p:cNvPr id="6" name="Footer Placeholder 5">
            <a:extLst>
              <a:ext uri="{FF2B5EF4-FFF2-40B4-BE49-F238E27FC236}">
                <a16:creationId xmlns:a16="http://schemas.microsoft.com/office/drawing/2014/main" id="{4B975DE2-AD4F-49B3-B59A-BBFDD5CEC98E}"/>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776160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05E1-6279-42FC-832E-D1D869A2AAE7}"/>
              </a:ext>
            </a:extLst>
          </p:cNvPr>
          <p:cNvSpPr>
            <a:spLocks noGrp="1"/>
          </p:cNvSpPr>
          <p:nvPr>
            <p:ph type="title"/>
          </p:nvPr>
        </p:nvSpPr>
        <p:spPr>
          <a:xfrm>
            <a:off x="628650" y="681037"/>
            <a:ext cx="7886700" cy="829712"/>
          </a:xfrm>
          <a:solidFill>
            <a:srgbClr val="002060"/>
          </a:solidFill>
        </p:spPr>
        <p:txBody>
          <a:bodyPr>
            <a:normAutofit fontScale="90000"/>
          </a:bodyPr>
          <a:lstStyle/>
          <a:p>
            <a:pPr algn="ctr"/>
            <a:br>
              <a:rPr lang="en-US" altLang="en-US" dirty="0">
                <a:solidFill>
                  <a:srgbClr val="000000"/>
                </a:solidFill>
                <a:cs typeface="Times New Roman" pitchFamily="18" charset="0"/>
              </a:rPr>
            </a:br>
            <a:r>
              <a:rPr lang="en-US" altLang="en-US" b="1" dirty="0">
                <a:solidFill>
                  <a:schemeClr val="bg1"/>
                </a:solidFill>
                <a:cs typeface="Times New Roman" pitchFamily="18" charset="0"/>
              </a:rPr>
              <a:t>CLASSIFICATION</a:t>
            </a:r>
            <a:br>
              <a:rPr lang="en-IN" altLang="en-US" dirty="0">
                <a:solidFill>
                  <a:srgbClr val="000000"/>
                </a:solidFill>
                <a:cs typeface="Times New Roman" pitchFamily="18" charset="0"/>
              </a:rPr>
            </a:br>
            <a:endParaRPr lang="en-IN" dirty="0"/>
          </a:p>
        </p:txBody>
      </p:sp>
      <p:sp>
        <p:nvSpPr>
          <p:cNvPr id="3" name="Content Placeholder 2">
            <a:extLst>
              <a:ext uri="{FF2B5EF4-FFF2-40B4-BE49-F238E27FC236}">
                <a16:creationId xmlns:a16="http://schemas.microsoft.com/office/drawing/2014/main" id="{08785B57-82D1-434C-A802-CA1EED32CEC7}"/>
              </a:ext>
            </a:extLst>
          </p:cNvPr>
          <p:cNvSpPr>
            <a:spLocks noGrp="1"/>
          </p:cNvSpPr>
          <p:nvPr>
            <p:ph idx="1"/>
          </p:nvPr>
        </p:nvSpPr>
        <p:spPr/>
        <p:txBody>
          <a:bodyPr>
            <a:normAutofit lnSpcReduction="10000"/>
          </a:bodyPr>
          <a:lstStyle/>
          <a:p>
            <a:pPr algn="just"/>
            <a:r>
              <a:rPr lang="en-US" altLang="en-US" sz="1800" b="1" dirty="0">
                <a:cs typeface="Arial" pitchFamily="34" charset="0"/>
              </a:rPr>
              <a:t>Stability and Storage </a:t>
            </a:r>
          </a:p>
          <a:p>
            <a:pPr marL="231775" indent="-231775" algn="just"/>
            <a:r>
              <a:rPr lang="en-US" altLang="en-US" sz="1800" dirty="0">
                <a:cs typeface="Arial" pitchFamily="34" charset="0"/>
              </a:rPr>
              <a:t>It is destroyed on exposure to air and UV light hence it is stored in hermetically sealed containers in an atmosphere of nitrogen in a cool place and protected from light. </a:t>
            </a:r>
          </a:p>
          <a:p>
            <a:pPr algn="just"/>
            <a:r>
              <a:rPr lang="en-IN" sz="1800" b="1" dirty="0">
                <a:cs typeface="Arial" pitchFamily="34" charset="0"/>
              </a:rPr>
              <a:t>Uses:</a:t>
            </a:r>
          </a:p>
          <a:p>
            <a:pPr marL="231775" indent="-231775" algn="just"/>
            <a:r>
              <a:rPr lang="en-US" altLang="en-US" sz="1800" dirty="0">
                <a:cs typeface="Arial" pitchFamily="34" charset="0"/>
              </a:rPr>
              <a:t>In the treatment of xerophthalmia. To maintain normal growth of the body. </a:t>
            </a:r>
          </a:p>
          <a:p>
            <a:pPr marL="231775" indent="-231775" algn="just"/>
            <a:r>
              <a:rPr lang="en-US" altLang="en-US" sz="1800" dirty="0">
                <a:cs typeface="Arial" pitchFamily="34" charset="0"/>
              </a:rPr>
              <a:t>In the treatment of night blindness. Vitamin A promotes the resistance to bacterial infection. Vitamin A plays an important role along with vitamin D in the tooth and bone formation. </a:t>
            </a:r>
            <a:r>
              <a:rPr lang="en-US" altLang="en-US" sz="1800" dirty="0" err="1">
                <a:cs typeface="Arial" pitchFamily="34" charset="0"/>
              </a:rPr>
              <a:t>ratinoic</a:t>
            </a:r>
            <a:r>
              <a:rPr lang="en-US" altLang="en-US" sz="1800" dirty="0">
                <a:cs typeface="Arial" pitchFamily="34" charset="0"/>
              </a:rPr>
              <a:t> acid is also considered as internal hormone</a:t>
            </a:r>
          </a:p>
          <a:p>
            <a:pPr algn="just"/>
            <a:r>
              <a:rPr lang="en-IN" sz="1800" b="1" dirty="0">
                <a:cs typeface="Arial" pitchFamily="34" charset="0"/>
              </a:rPr>
              <a:t>Official preparation:</a:t>
            </a:r>
          </a:p>
          <a:p>
            <a:pPr marL="231775" indent="-231775" algn="just"/>
            <a:r>
              <a:rPr lang="en-US" sz="1800" dirty="0">
                <a:cs typeface="Arial" pitchFamily="34" charset="0"/>
              </a:rPr>
              <a:t>Concentrated vitamin A solution. Vitamins A and D capsules</a:t>
            </a:r>
          </a:p>
          <a:p>
            <a:pPr marL="231775" indent="-231775" algn="just"/>
            <a:r>
              <a:rPr lang="en-US" sz="1800" dirty="0">
                <a:cs typeface="Arial" pitchFamily="34" charset="0"/>
              </a:rPr>
              <a:t>concentrated vitamins A and D solution. Halibut liver oil capsules</a:t>
            </a:r>
            <a:endParaRPr lang="en-IN" sz="1800" dirty="0">
              <a:cs typeface="Arial" pitchFamily="34" charset="0"/>
            </a:endParaRPr>
          </a:p>
          <a:p>
            <a:pPr algn="just"/>
            <a:r>
              <a:rPr lang="en-IN" sz="1800" b="1" dirty="0">
                <a:cs typeface="Arial" pitchFamily="34" charset="0"/>
              </a:rPr>
              <a:t>Brands:</a:t>
            </a:r>
          </a:p>
          <a:p>
            <a:pPr marL="342900" indent="-342900" algn="just"/>
            <a:r>
              <a:rPr lang="en-US" altLang="en-US" sz="1800" dirty="0" err="1">
                <a:cs typeface="Arial" pitchFamily="34" charset="0"/>
              </a:rPr>
              <a:t>Arovit</a:t>
            </a:r>
            <a:r>
              <a:rPr lang="en-US" altLang="en-US" sz="1800" dirty="0">
                <a:cs typeface="Arial" pitchFamily="34" charset="0"/>
              </a:rPr>
              <a:t>, </a:t>
            </a:r>
            <a:r>
              <a:rPr lang="en-US" altLang="en-US" sz="1800" dirty="0" err="1">
                <a:cs typeface="Arial" pitchFamily="34" charset="0"/>
              </a:rPr>
              <a:t>Sharkoferol</a:t>
            </a:r>
            <a:r>
              <a:rPr lang="en-US" altLang="en-US" sz="1800" dirty="0">
                <a:cs typeface="Arial" pitchFamily="34" charset="0"/>
              </a:rPr>
              <a:t>, </a:t>
            </a:r>
            <a:r>
              <a:rPr lang="en-US" altLang="en-US" sz="1800" dirty="0" err="1">
                <a:cs typeface="Arial" pitchFamily="34" charset="0"/>
              </a:rPr>
              <a:t>Nutrimalt</a:t>
            </a:r>
            <a:endParaRPr lang="en-US" altLang="en-US" sz="1800" dirty="0">
              <a:cs typeface="Arial" pitchFamily="34" charset="0"/>
            </a:endParaRPr>
          </a:p>
          <a:p>
            <a:pPr marL="0" indent="0">
              <a:buNone/>
            </a:pPr>
            <a:endParaRPr lang="en-IN" sz="1800" dirty="0"/>
          </a:p>
        </p:txBody>
      </p:sp>
      <p:sp>
        <p:nvSpPr>
          <p:cNvPr id="4" name="Date Placeholder 3">
            <a:extLst>
              <a:ext uri="{FF2B5EF4-FFF2-40B4-BE49-F238E27FC236}">
                <a16:creationId xmlns:a16="http://schemas.microsoft.com/office/drawing/2014/main" id="{91B2091D-D072-4B55-983E-01486152BC46}"/>
              </a:ext>
            </a:extLst>
          </p:cNvPr>
          <p:cNvSpPr>
            <a:spLocks noGrp="1"/>
          </p:cNvSpPr>
          <p:nvPr>
            <p:ph type="dt" sz="half" idx="10"/>
          </p:nvPr>
        </p:nvSpPr>
        <p:spPr/>
        <p:txBody>
          <a:bodyPr/>
          <a:lstStyle/>
          <a:p>
            <a:fld id="{4371D76E-DD33-4E67-974B-61BAB779D8E6}" type="datetime1">
              <a:rPr lang="en-IN" smtClean="0"/>
              <a:t>26-08-2021</a:t>
            </a:fld>
            <a:endParaRPr lang="en-IN"/>
          </a:p>
        </p:txBody>
      </p:sp>
      <p:sp>
        <p:nvSpPr>
          <p:cNvPr id="5" name="Slide Number Placeholder 4">
            <a:extLst>
              <a:ext uri="{FF2B5EF4-FFF2-40B4-BE49-F238E27FC236}">
                <a16:creationId xmlns:a16="http://schemas.microsoft.com/office/drawing/2014/main" id="{2CE0FC30-FDEA-460B-99B8-81FAF7FF6372}"/>
              </a:ext>
            </a:extLst>
          </p:cNvPr>
          <p:cNvSpPr>
            <a:spLocks noGrp="1"/>
          </p:cNvSpPr>
          <p:nvPr>
            <p:ph type="sldNum" sz="quarter" idx="12"/>
          </p:nvPr>
        </p:nvSpPr>
        <p:spPr/>
        <p:txBody>
          <a:bodyPr/>
          <a:lstStyle/>
          <a:p>
            <a:fld id="{DBC6CBFF-5BF4-4008-B029-75716DF33CA0}" type="slidenum">
              <a:rPr lang="en-IN" smtClean="0"/>
              <a:t>9</a:t>
            </a:fld>
            <a:endParaRPr lang="en-IN"/>
          </a:p>
        </p:txBody>
      </p:sp>
      <p:sp>
        <p:nvSpPr>
          <p:cNvPr id="6" name="Footer Placeholder 5">
            <a:extLst>
              <a:ext uri="{FF2B5EF4-FFF2-40B4-BE49-F238E27FC236}">
                <a16:creationId xmlns:a16="http://schemas.microsoft.com/office/drawing/2014/main" id="{F70D69EA-F3B7-47E7-83A4-2CAB9D2BDB7C}"/>
              </a:ext>
            </a:extLst>
          </p:cNvPr>
          <p:cNvSpPr>
            <a:spLocks noGrp="1"/>
          </p:cNvSpPr>
          <p:nvPr>
            <p:ph type="ftr" sz="quarter" idx="11"/>
          </p:nvPr>
        </p:nvSpPr>
        <p:spPr/>
        <p:txBody>
          <a:bodyPr/>
          <a:lstStyle/>
          <a:p>
            <a:r>
              <a:rPr lang="en-US"/>
              <a:t>Prapared By:Mr.Neil B. Panchal-Assistant Professor</a:t>
            </a:r>
            <a:endParaRPr lang="en-IN"/>
          </a:p>
        </p:txBody>
      </p:sp>
    </p:spTree>
    <p:extLst>
      <p:ext uri="{BB962C8B-B14F-4D97-AF65-F5344CB8AC3E}">
        <p14:creationId xmlns:p14="http://schemas.microsoft.com/office/powerpoint/2010/main" val="26336421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UNIQUEID" val="38"/>
</p:tagLst>
</file>

<file path=ppt/tags/tag2.xml><?xml version="1.0" encoding="utf-8"?>
<p:tagLst xmlns:a="http://schemas.openxmlformats.org/drawingml/2006/main" xmlns:r="http://schemas.openxmlformats.org/officeDocument/2006/relationships" xmlns:p="http://schemas.openxmlformats.org/presentationml/2006/main">
  <p:tag name="AS_UNIQUEID" val="41"/>
</p:tagLst>
</file>

<file path=ppt/tags/tag3.xml><?xml version="1.0" encoding="utf-8"?>
<p:tagLst xmlns:a="http://schemas.openxmlformats.org/drawingml/2006/main" xmlns:r="http://schemas.openxmlformats.org/officeDocument/2006/relationships" xmlns:p="http://schemas.openxmlformats.org/presentationml/2006/main">
  <p:tag name="AS_UNIQUEID" val="42"/>
</p:tagLst>
</file>

<file path=ppt/tags/tag4.xml><?xml version="1.0" encoding="utf-8"?>
<p:tagLst xmlns:a="http://schemas.openxmlformats.org/drawingml/2006/main" xmlns:r="http://schemas.openxmlformats.org/officeDocument/2006/relationships" xmlns:p="http://schemas.openxmlformats.org/presentationml/2006/main">
  <p:tag name="AS_UNIQUEID" val="43"/>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3540</Words>
  <Application>Microsoft Office PowerPoint</Application>
  <PresentationFormat>On-screen Show (4:3)</PresentationFormat>
  <Paragraphs>398</Paragraphs>
  <Slides>31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6" baseType="lpstr">
      <vt:lpstr>Arial</vt:lpstr>
      <vt:lpstr>Calibri</vt:lpstr>
      <vt:lpstr>Calibri Light</vt:lpstr>
      <vt:lpstr>Office Theme</vt:lpstr>
      <vt:lpstr>CS ChemDraw Drawing</vt:lpstr>
      <vt:lpstr>PowerPoint Presentation</vt:lpstr>
      <vt:lpstr> INTRODUCTION </vt:lpstr>
      <vt:lpstr> INTRODUCTION </vt:lpstr>
      <vt:lpstr> INTRODUCTION </vt:lpstr>
      <vt:lpstr> INTRODUCTION </vt:lpstr>
      <vt:lpstr> INTRODUCTION </vt:lpstr>
      <vt:lpstr> CLASSIFICATION </vt:lpstr>
      <vt:lpstr> CLASSIFICATION </vt:lpstr>
      <vt:lpstr> CLASSIFICATION </vt:lpstr>
      <vt:lpstr>  VITAMIN D (CALCIFEROL)   </vt:lpstr>
      <vt:lpstr> VITAMIN D (CALCIFEROL) </vt:lpstr>
      <vt:lpstr> VITAMIN D (CALCIFEROL) </vt:lpstr>
      <vt:lpstr>  VITAMIN E (TOCOFEROL)   </vt:lpstr>
      <vt:lpstr>  VITAMIN E (TOCOFEROL)   </vt:lpstr>
      <vt:lpstr>   THIAMINE OR VITAMIN B   </vt:lpstr>
      <vt:lpstr>   THIAMINE OR VITAMIN B   </vt:lpstr>
      <vt:lpstr>   RIBOFLAVIN OR LACTOFLAVIN OR VITAMIN B2   </vt:lpstr>
      <vt:lpstr>   RIBOFLAVIN OR LACTOFLAVIN OR VITAMIN B2   </vt:lpstr>
      <vt:lpstr>   RIBOFLAVIN OR LACTOFLAVIN OR VITAMIN B2   </vt:lpstr>
      <vt:lpstr>   NICOTINIC ACID OR NIACIN OR VITAMIN B3   </vt:lpstr>
      <vt:lpstr>    PYRIDOXINE OR VITAMUN B6    </vt:lpstr>
      <vt:lpstr>    PYRIDOXINE OR VITAMUN B6    </vt:lpstr>
      <vt:lpstr>     FOLIC ACID OR FOLACIN OR VITAMIN M     </vt:lpstr>
      <vt:lpstr>     PANTOTHENIC ACID (CHICK ANTIDERMATITIS FACTOR)     </vt:lpstr>
      <vt:lpstr>     CYANOCOBALAMIN OR VITAMIN B12     </vt:lpstr>
      <vt:lpstr>     CYANOCOBALAMIN OR VITAMIN B12     </vt:lpstr>
      <vt:lpstr>     ASCORBIC ACID (VITAMIN C)     </vt:lpstr>
      <vt:lpstr>     ASCORBIC ACID (VITAMIN C)     </vt:lpstr>
      <vt:lpstr>     ASCORBIC ACID (VITAMIN C)     </vt:lpstr>
      <vt:lpstr>     ASCORBIC ACID (VITAMIN C)     </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 Panchal</dc:creator>
  <cp:lastModifiedBy>Neil Panchal</cp:lastModifiedBy>
  <cp:revision>6</cp:revision>
  <dcterms:created xsi:type="dcterms:W3CDTF">2021-08-26T14:43:20Z</dcterms:created>
  <dcterms:modified xsi:type="dcterms:W3CDTF">2021-08-26T15:20:11Z</dcterms:modified>
</cp:coreProperties>
</file>