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10" d="100"/>
          <a:sy n="110" d="100"/>
        </p:scale>
        <p:origin x="6"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2667000"/>
            <a:ext cx="5791200" cy="1446550"/>
          </a:xfrm>
          <a:prstGeom prst="rect">
            <a:avLst/>
          </a:prstGeom>
          <a:noFill/>
        </p:spPr>
        <p:txBody>
          <a:bodyPr wrap="square" rtlCol="0">
            <a:spAutoFit/>
          </a:bodyPr>
          <a:lstStyle/>
          <a:p>
            <a:r>
              <a:rPr lang="en-US" sz="2800" dirty="0" smtClean="0"/>
              <a:t>Non-aqueous titrations</a:t>
            </a:r>
          </a:p>
          <a:p>
            <a:r>
              <a:rPr lang="en-US" sz="2000" dirty="0" smtClean="0"/>
              <a:t>Subject- PD 105 Pharmaceutical Inorganic Chemistry</a:t>
            </a:r>
          </a:p>
          <a:p>
            <a:r>
              <a:rPr lang="en-US" sz="2000" dirty="0" smtClean="0"/>
              <a:t>Class- First </a:t>
            </a:r>
            <a:r>
              <a:rPr lang="en-US" sz="2000" dirty="0" err="1" smtClean="0"/>
              <a:t>Pharm</a:t>
            </a:r>
            <a:r>
              <a:rPr lang="en-US" sz="2000" dirty="0" smtClean="0"/>
              <a:t> D</a:t>
            </a:r>
          </a:p>
          <a:p>
            <a:r>
              <a:rPr lang="en-US" sz="2000" dirty="0" smtClean="0"/>
              <a:t>Prepared by- Dr. </a:t>
            </a:r>
            <a:r>
              <a:rPr lang="en-US" sz="2000" dirty="0" err="1" smtClean="0"/>
              <a:t>Dhanya</a:t>
            </a:r>
            <a:r>
              <a:rPr lang="en-US" sz="2000" dirty="0" smtClean="0"/>
              <a:t> B Sen.</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7000" y="609600"/>
            <a:ext cx="4267200" cy="954107"/>
          </a:xfrm>
          <a:prstGeom prst="rect">
            <a:avLst/>
          </a:prstGeom>
          <a:noFill/>
        </p:spPr>
        <p:txBody>
          <a:bodyPr wrap="square" rtlCol="0">
            <a:spAutoFit/>
          </a:bodyPr>
          <a:lstStyle/>
          <a:p>
            <a:r>
              <a:rPr lang="en-US" sz="2800" dirty="0" smtClean="0"/>
              <a:t>Non aqueous titration</a:t>
            </a:r>
          </a:p>
          <a:p>
            <a:endParaRPr lang="en-US" sz="2800" dirty="0" smtClean="0"/>
          </a:p>
        </p:txBody>
      </p:sp>
      <p:sp>
        <p:nvSpPr>
          <p:cNvPr id="3" name="TextBox 2"/>
          <p:cNvSpPr txBox="1"/>
          <p:nvPr/>
        </p:nvSpPr>
        <p:spPr>
          <a:xfrm>
            <a:off x="381000" y="1133356"/>
            <a:ext cx="8153400" cy="5909310"/>
          </a:xfrm>
          <a:prstGeom prst="rect">
            <a:avLst/>
          </a:prstGeom>
          <a:noFill/>
        </p:spPr>
        <p:txBody>
          <a:bodyPr wrap="square" rtlCol="0">
            <a:spAutoFit/>
          </a:bodyPr>
          <a:lstStyle/>
          <a:p>
            <a:r>
              <a:rPr lang="en-US" dirty="0" smtClean="0"/>
              <a:t>Non aqueous titration is the titration of substances dissolved in solvents other than water.</a:t>
            </a:r>
          </a:p>
          <a:p>
            <a:r>
              <a:rPr lang="en-US" dirty="0" smtClean="0"/>
              <a:t>It is the most common titrimetric procedure used in pharmacopoeial assays and serves a double purpose:</a:t>
            </a:r>
          </a:p>
          <a:p>
            <a:pPr>
              <a:buFont typeface="Wingdings" pitchFamily="2" charset="2"/>
              <a:buChar char="Ø"/>
            </a:pPr>
            <a:r>
              <a:rPr lang="en-US" dirty="0" smtClean="0"/>
              <a:t> It is suitable for the titration of very weak acids and very weak bases and</a:t>
            </a:r>
          </a:p>
          <a:p>
            <a:pPr>
              <a:buFont typeface="Wingdings" pitchFamily="2" charset="2"/>
              <a:buChar char="Ø"/>
            </a:pPr>
            <a:r>
              <a:rPr lang="en-US" dirty="0" smtClean="0"/>
              <a:t>It provides a solvent  in which organic substances are soluble.</a:t>
            </a:r>
          </a:p>
          <a:p>
            <a:pPr>
              <a:buFont typeface="Wingdings" pitchFamily="2" charset="2"/>
              <a:buChar char="Ø"/>
            </a:pPr>
            <a:r>
              <a:rPr lang="en-US" dirty="0" smtClean="0"/>
              <a:t>Most of the drugs are water insoluble</a:t>
            </a:r>
          </a:p>
          <a:p>
            <a:r>
              <a:rPr lang="en-US" dirty="0" smtClean="0"/>
              <a:t>Non- aqueous titration is mainly carried out for weak acids and weak bases.</a:t>
            </a:r>
          </a:p>
          <a:p>
            <a:endParaRPr lang="en-US" dirty="0" smtClean="0"/>
          </a:p>
          <a:p>
            <a:r>
              <a:rPr lang="en-US" dirty="0" smtClean="0"/>
              <a:t>Weak acids and weak bases cannot be titrated in aqueous solutions  because water is an amphiprotic solvent and it will interfere with the reaction.</a:t>
            </a:r>
          </a:p>
          <a:p>
            <a:endParaRPr lang="en-US" dirty="0" smtClean="0"/>
          </a:p>
          <a:p>
            <a:r>
              <a:rPr lang="en-US" b="1" dirty="0" smtClean="0"/>
              <a:t>Types of solvents</a:t>
            </a:r>
          </a:p>
          <a:p>
            <a:endParaRPr lang="en-US" dirty="0" smtClean="0"/>
          </a:p>
          <a:p>
            <a:r>
              <a:rPr lang="en-US" b="1" dirty="0" smtClean="0"/>
              <a:t>Protogenic Solvents</a:t>
            </a:r>
          </a:p>
          <a:p>
            <a:endParaRPr lang="en-US" dirty="0" smtClean="0"/>
          </a:p>
          <a:p>
            <a:r>
              <a:rPr lang="en-US" dirty="0" smtClean="0"/>
              <a:t>Acidic substances which generate protons are called as protogenic solvents.</a:t>
            </a:r>
          </a:p>
          <a:p>
            <a:endParaRPr lang="en-US" dirty="0" smtClean="0"/>
          </a:p>
          <a:p>
            <a:r>
              <a:rPr lang="en-US" dirty="0" smtClean="0"/>
              <a:t>Eg: </a:t>
            </a:r>
            <a:r>
              <a:rPr lang="en-US" dirty="0" err="1" smtClean="0"/>
              <a:t>sulphuric</a:t>
            </a:r>
            <a:r>
              <a:rPr lang="en-US" dirty="0" smtClean="0"/>
              <a:t> acid.</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534400" cy="6186309"/>
          </a:xfrm>
          <a:prstGeom prst="rect">
            <a:avLst/>
          </a:prstGeom>
          <a:noFill/>
        </p:spPr>
        <p:txBody>
          <a:bodyPr wrap="square" rtlCol="0">
            <a:spAutoFit/>
          </a:bodyPr>
          <a:lstStyle/>
          <a:p>
            <a:r>
              <a:rPr lang="en-US" b="1" dirty="0" smtClean="0"/>
              <a:t>Protophilic solvents</a:t>
            </a:r>
          </a:p>
          <a:p>
            <a:r>
              <a:rPr lang="en-US" dirty="0" smtClean="0"/>
              <a:t>They are basic in nature and react with acids to form solvated protons</a:t>
            </a:r>
          </a:p>
          <a:p>
            <a:r>
              <a:rPr lang="en-US" dirty="0" smtClean="0"/>
              <a:t>Eg: Sodium Hydroxide.</a:t>
            </a:r>
          </a:p>
          <a:p>
            <a:endParaRPr lang="en-US" dirty="0" smtClean="0"/>
          </a:p>
          <a:p>
            <a:r>
              <a:rPr lang="en-US" b="1" dirty="0" smtClean="0"/>
              <a:t>Amphiprotic solvents</a:t>
            </a:r>
          </a:p>
          <a:p>
            <a:r>
              <a:rPr lang="en-US" dirty="0" smtClean="0"/>
              <a:t>Solvents which have both protophilic and protogenic properties are known as amphiprotic solvents.</a:t>
            </a:r>
          </a:p>
          <a:p>
            <a:r>
              <a:rPr lang="en-US" dirty="0" smtClean="0"/>
              <a:t>Eg: water, glacial acetic acid</a:t>
            </a:r>
          </a:p>
          <a:p>
            <a:endParaRPr lang="en-US" dirty="0" smtClean="0"/>
          </a:p>
          <a:p>
            <a:r>
              <a:rPr lang="en-US" b="1" dirty="0" smtClean="0"/>
              <a:t>Aprotic solvents</a:t>
            </a:r>
          </a:p>
          <a:p>
            <a:pPr algn="just"/>
            <a:r>
              <a:rPr lang="en-US" dirty="0" smtClean="0"/>
              <a:t>Aprotic solvents are neutral. Chemically inert substances , they have a low dielectric constant, do not react with either acids or bases and therefore, do not favor ionisation.</a:t>
            </a:r>
          </a:p>
          <a:p>
            <a:r>
              <a:rPr lang="en-US" dirty="0" smtClean="0"/>
              <a:t>Eg: Toluene, chloroform.</a:t>
            </a:r>
          </a:p>
          <a:p>
            <a:endParaRPr lang="en-US" dirty="0" smtClean="0"/>
          </a:p>
          <a:p>
            <a:r>
              <a:rPr lang="en-US" dirty="0" smtClean="0"/>
              <a:t>Precautions to be taken while carrying out NA titration.</a:t>
            </a:r>
          </a:p>
          <a:p>
            <a:endParaRPr lang="en-US" dirty="0" smtClean="0"/>
          </a:p>
          <a:p>
            <a:pPr marL="342900" indent="-342900">
              <a:buAutoNum type="arabicPeriod"/>
            </a:pPr>
            <a:r>
              <a:rPr lang="en-US" dirty="0" smtClean="0"/>
              <a:t>Water should not be present in any of the glass apparatus used. All glasswares should be dried properly before use.</a:t>
            </a:r>
          </a:p>
          <a:p>
            <a:pPr marL="342900" indent="-342900">
              <a:buAutoNum type="arabicPeriod"/>
            </a:pPr>
            <a:r>
              <a:rPr lang="en-US" dirty="0" smtClean="0"/>
              <a:t>Perchloric acid should be prepared 24 hours before its use so that any water molecule present will react with acetic anhydride and will get converted into acetic acid.</a:t>
            </a:r>
          </a:p>
          <a:p>
            <a:endParaRPr lang="en-US" dirty="0" smtClean="0"/>
          </a:p>
          <a:p>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0"/>
            <a:ext cx="8305800" cy="7509748"/>
          </a:xfrm>
          <a:prstGeom prst="rect">
            <a:avLst/>
          </a:prstGeom>
          <a:noFill/>
        </p:spPr>
        <p:txBody>
          <a:bodyPr wrap="square" rtlCol="0">
            <a:spAutoFit/>
          </a:bodyPr>
          <a:lstStyle/>
          <a:p>
            <a:pPr algn="just"/>
            <a:r>
              <a:rPr lang="en-US" dirty="0" smtClean="0"/>
              <a:t>3. Non aqueous solvents in general, have greater coefficients of expansion than water, so that temperature differences can cause significant errors . So standardisation and titration should be carried out as far as possible at the same temperature. A correction factor can also be used after experiment.</a:t>
            </a:r>
          </a:p>
          <a:p>
            <a:pPr algn="ctr"/>
            <a:r>
              <a:rPr lang="en-US" dirty="0" smtClean="0"/>
              <a:t> </a:t>
            </a:r>
            <a:r>
              <a:rPr lang="en-US" sz="2000" dirty="0" err="1" smtClean="0"/>
              <a:t>Vc</a:t>
            </a:r>
            <a:r>
              <a:rPr lang="en-US" sz="2000" dirty="0" smtClean="0"/>
              <a:t> = V[1+0.0011 (t1 –t2)]</a:t>
            </a:r>
          </a:p>
          <a:p>
            <a:pPr algn="ctr"/>
            <a:endParaRPr lang="en-US" sz="2000" dirty="0" smtClean="0"/>
          </a:p>
          <a:p>
            <a:pPr algn="ctr"/>
            <a:r>
              <a:rPr lang="en-US" dirty="0" smtClean="0"/>
              <a:t>Where </a:t>
            </a:r>
            <a:r>
              <a:rPr lang="en-US" dirty="0" err="1" smtClean="0"/>
              <a:t>Vc</a:t>
            </a:r>
            <a:r>
              <a:rPr lang="en-US" dirty="0" smtClean="0"/>
              <a:t>= corrected volume of titrant</a:t>
            </a:r>
          </a:p>
          <a:p>
            <a:pPr algn="ctr"/>
            <a:r>
              <a:rPr lang="en-US" dirty="0" smtClean="0"/>
              <a:t>V=Volume of titrant measured</a:t>
            </a:r>
          </a:p>
          <a:p>
            <a:pPr algn="ctr"/>
            <a:r>
              <a:rPr lang="en-US" dirty="0" smtClean="0"/>
              <a:t>t1= temperature at which titrant was standardised</a:t>
            </a:r>
          </a:p>
          <a:p>
            <a:pPr algn="ctr"/>
            <a:r>
              <a:rPr lang="en-US" dirty="0" smtClean="0"/>
              <a:t>t2=temperature at which titration was carried out</a:t>
            </a:r>
          </a:p>
          <a:p>
            <a:pPr algn="ctr"/>
            <a:r>
              <a:rPr lang="en-US" dirty="0" smtClean="0"/>
              <a:t> </a:t>
            </a:r>
          </a:p>
          <a:p>
            <a:pPr algn="just"/>
            <a:r>
              <a:rPr lang="en-US" dirty="0" smtClean="0"/>
              <a:t>4. The perchloric acid must be well diluted with acetic acid before adding the acetic anhydride. Failure to observe this precaution leads to formation of the explosive acetyl-</a:t>
            </a:r>
            <a:r>
              <a:rPr lang="en-US" dirty="0" err="1" smtClean="0"/>
              <a:t>perchlorate</a:t>
            </a:r>
            <a:r>
              <a:rPr lang="en-US" dirty="0" smtClean="0"/>
              <a:t>.</a:t>
            </a:r>
          </a:p>
          <a:p>
            <a:pPr algn="just"/>
            <a:endParaRPr lang="en-US" dirty="0" smtClean="0"/>
          </a:p>
          <a:p>
            <a:pPr algn="just"/>
            <a:r>
              <a:rPr lang="en-US" sz="2800" b="1" dirty="0" smtClean="0"/>
              <a:t>Levelling effect.</a:t>
            </a:r>
          </a:p>
          <a:p>
            <a:pPr algn="just"/>
            <a:r>
              <a:rPr lang="en-US" dirty="0" smtClean="0"/>
              <a:t>If a very strong acid such as perchloric acid is dissolved in glacial acetic acid, the latter can function as a base because of its amphiprotic property and combine with protons donated by the perchloric acid to form an onium ion.</a:t>
            </a:r>
          </a:p>
          <a:p>
            <a:pPr algn="just"/>
            <a:endParaRPr lang="en-US" dirty="0" smtClean="0"/>
          </a:p>
          <a:p>
            <a:pPr algn="just"/>
            <a:r>
              <a:rPr lang="en-US" dirty="0" smtClean="0"/>
              <a:t>When a weak base, such as pyridine, is dissolved in acetic acid, the acetic acid exerts its </a:t>
            </a:r>
            <a:r>
              <a:rPr lang="en-US" dirty="0" err="1" smtClean="0"/>
              <a:t>levelling</a:t>
            </a:r>
            <a:r>
              <a:rPr lang="en-US" dirty="0" smtClean="0"/>
              <a:t> effect and enhances the basic properties of the pyridine. It is possible therefore to titrate a solution of a weak base in acetic acid with perchloric acid to obtain a sharp endpoint. </a:t>
            </a:r>
          </a:p>
          <a:p>
            <a:pPr algn="just"/>
            <a:endParaRPr lang="en-US" b="1" dirty="0" smtClean="0"/>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0"/>
            <a:ext cx="12192000" cy="97536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1"/>
            <a:ext cx="8534400" cy="8556188"/>
          </a:xfrm>
          <a:prstGeom prst="rect">
            <a:avLst/>
          </a:prstGeom>
        </p:spPr>
        <p:txBody>
          <a:bodyPr wrap="square">
            <a:spAutoFit/>
          </a:bodyPr>
          <a:lstStyle/>
          <a:p>
            <a:r>
              <a:rPr lang="en-US" sz="2800" b="1" dirty="0" smtClean="0"/>
              <a:t>Titrants used in non aqueous titration </a:t>
            </a:r>
          </a:p>
          <a:p>
            <a:r>
              <a:rPr lang="en-US" b="1" dirty="0" smtClean="0"/>
              <a:t>Acidic titrants</a:t>
            </a:r>
            <a:r>
              <a:rPr lang="en-US" dirty="0" smtClean="0"/>
              <a:t>:  Perchloric acid</a:t>
            </a:r>
          </a:p>
          <a:p>
            <a:r>
              <a:rPr lang="en-US" dirty="0" smtClean="0"/>
              <a:t>                            p- Toluenesulfonic acid, </a:t>
            </a:r>
          </a:p>
          <a:p>
            <a:r>
              <a:rPr lang="en-US" dirty="0" smtClean="0"/>
              <a:t>	          2,4-Dinitrobenzenesulfonic acid </a:t>
            </a:r>
          </a:p>
          <a:p>
            <a:r>
              <a:rPr lang="en-US" b="1" dirty="0" smtClean="0"/>
              <a:t> Basic titrants </a:t>
            </a:r>
            <a:r>
              <a:rPr lang="en-US" dirty="0" smtClean="0"/>
              <a:t>: Tetrabutylammonium hydroxide </a:t>
            </a:r>
          </a:p>
          <a:p>
            <a:r>
              <a:rPr lang="en-US" dirty="0" smtClean="0"/>
              <a:t>                            Potassium methoxide </a:t>
            </a:r>
          </a:p>
          <a:p>
            <a:r>
              <a:rPr lang="en-US" dirty="0" smtClean="0"/>
              <a:t>                            Sodium methoxide</a:t>
            </a:r>
          </a:p>
          <a:p>
            <a:r>
              <a:rPr lang="en-US" dirty="0" smtClean="0"/>
              <a:t>  </a:t>
            </a:r>
          </a:p>
          <a:p>
            <a:r>
              <a:rPr lang="en-US" b="1" dirty="0" smtClean="0"/>
              <a:t>Preparation of 0.1 M Perchloric acid</a:t>
            </a:r>
          </a:p>
          <a:p>
            <a:pPr algn="just"/>
            <a:r>
              <a:rPr lang="en-US" dirty="0" smtClean="0"/>
              <a:t>Mix 8.5 ml of perchloric acid with 500 ml of anhydrous glacial acetic acid and 25 ml of acetic anhydride, cool and add anhydrous glacial acetic acid to produce 1000 ml. Allow the prepared solution to stand for one day before use.</a:t>
            </a:r>
          </a:p>
          <a:p>
            <a:endParaRPr lang="en-US" b="1" dirty="0" smtClean="0"/>
          </a:p>
          <a:p>
            <a:r>
              <a:rPr lang="en-US" b="1" dirty="0" smtClean="0"/>
              <a:t>Standardisation of 0.1 M  Perchloric acid.</a:t>
            </a:r>
          </a:p>
          <a:p>
            <a:pPr algn="just"/>
            <a:r>
              <a:rPr lang="en-US" dirty="0" smtClean="0"/>
              <a:t>Weigh accurately about 0.35 g of potassium hydrogen phthalate , previously powdered lightly  and dried at 120 degree   for 2 hours and dissolve it in 50 ml anhydrous glacial acetic acid. Add 0.1 ml crystal violet solution and titrate with the perchloric acid solution until the violet colour changes to emerald green. Perform a blank determination and make any necessary correction.</a:t>
            </a:r>
          </a:p>
          <a:p>
            <a:r>
              <a:rPr lang="en-US" dirty="0" smtClean="0"/>
              <a:t>Each ml of 0.1 m perchloric acid is equivalent to 0.02042 g of C8H5KO4.</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304800"/>
            <a:ext cx="8305800" cy="6309420"/>
          </a:xfrm>
          <a:prstGeom prst="rect">
            <a:avLst/>
          </a:prstGeom>
        </p:spPr>
        <p:txBody>
          <a:bodyPr wrap="square">
            <a:spAutoFit/>
          </a:bodyPr>
          <a:lstStyle/>
          <a:p>
            <a:endParaRPr lang="en-US" sz="2000" b="1" dirty="0" smtClean="0"/>
          </a:p>
          <a:p>
            <a:endParaRPr lang="en-US" sz="2000" b="1" dirty="0" smtClean="0"/>
          </a:p>
          <a:p>
            <a:endParaRPr lang="en-US" sz="2000" b="1" dirty="0" smtClean="0"/>
          </a:p>
          <a:p>
            <a:r>
              <a:rPr lang="en-US" sz="2000" b="1" dirty="0" smtClean="0"/>
              <a:t>Estimation of Sodium Benzoate</a:t>
            </a:r>
          </a:p>
          <a:p>
            <a:pPr algn="just"/>
            <a:r>
              <a:rPr lang="en-US" b="1" dirty="0" smtClean="0"/>
              <a:t>Assay Procedure</a:t>
            </a:r>
            <a:r>
              <a:rPr lang="en-US" dirty="0" smtClean="0"/>
              <a:t>: Weigh accurately about 0.25 g of Sodium Benzoate, dissolve in 20 ml of anhydrous glacial acetic acid, warming to 50º if necessary, cool. Titrate with 0.1 M perchloric acid, using 0.05 ml of 1 naphtholbenzein solution as indicator. Carry out a blank titration. Equivalent factor or I.P factor : 1 ml of 0.1 M perchloric acid is equivalent to 0.01441 g . </a:t>
            </a:r>
          </a:p>
          <a:p>
            <a:endParaRPr lang="en-US" b="1" dirty="0" smtClean="0"/>
          </a:p>
          <a:p>
            <a:r>
              <a:rPr lang="en-US" b="1" dirty="0" smtClean="0"/>
              <a:t>Preparation of 0.1 M tetrabutylammonium hydroxide in toluene-methanol</a:t>
            </a:r>
          </a:p>
          <a:p>
            <a:endParaRPr lang="en-US" dirty="0" smtClean="0"/>
          </a:p>
          <a:p>
            <a:pPr algn="just"/>
            <a:r>
              <a:rPr lang="en-US" dirty="0" smtClean="0"/>
              <a:t>Dissolve tetrabutylammonium iodide (40 g ) in absolute methnol (90 ml), add finely powdered purified silver oxide (20 g) and shake vigorously for 1h. Centrifuge a few ml of the mixture and test the supernatant liquid for iodide. If a positive reaction is obtained, add an additional 2 g of silver oxide and shake for a further 30 min. Repeat this procedure until the liquid is free from iodide, filter the mixture through a fine sintered glass filter and rinse the reaction vessel with 3 portions, each of 50 ml, of dry toluene. Add the washings to the filtrate and dilute to 1000 ml with toluene. Flush the solution with carbon dioxide free nitrogen for 5 min and protect from carbon dioxide and moisture during storage.</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57200"/>
            <a:ext cx="8610600" cy="6555641"/>
          </a:xfrm>
          <a:prstGeom prst="rect">
            <a:avLst/>
          </a:prstGeom>
          <a:noFill/>
        </p:spPr>
        <p:txBody>
          <a:bodyPr wrap="square" rtlCol="0">
            <a:spAutoFit/>
          </a:bodyPr>
          <a:lstStyle/>
          <a:p>
            <a:pPr algn="just"/>
            <a:endParaRPr lang="en-US" sz="2000" b="1" dirty="0" smtClean="0"/>
          </a:p>
          <a:p>
            <a:pPr algn="just"/>
            <a:endParaRPr lang="en-US" sz="2000" b="1" dirty="0" smtClean="0"/>
          </a:p>
          <a:p>
            <a:pPr algn="just"/>
            <a:r>
              <a:rPr lang="en-US" sz="2000" b="1" dirty="0" smtClean="0"/>
              <a:t>Standardisation of 0.1 m tetrabutyl ammonium hydroxide </a:t>
            </a:r>
          </a:p>
          <a:p>
            <a:pPr algn="just"/>
            <a:r>
              <a:rPr lang="en-US" sz="2000" dirty="0" smtClean="0"/>
              <a:t>Accurately weigh about 60 mg of benzoic acid into 10 ml dimethyl formamide previously neutralized to the full blue colour of thymol blue by titration with 0.1 m TBAH . Allow the benzoic acid to dissolve and titrate in an atmosphere of carbon-dioxide free nitrogen with 0.1 M tetrabutyl ammonium hydroxide.</a:t>
            </a:r>
          </a:p>
          <a:p>
            <a:pPr algn="just"/>
            <a:endParaRPr lang="en-US" sz="2000" dirty="0" smtClean="0"/>
          </a:p>
          <a:p>
            <a:pPr algn="just"/>
            <a:r>
              <a:rPr lang="en-US" sz="2000" b="1" dirty="0" smtClean="0"/>
              <a:t>Preparation Of 0.1 M Sodium Methoxide</a:t>
            </a:r>
          </a:p>
          <a:p>
            <a:pPr algn="just"/>
            <a:endParaRPr lang="en-US" sz="2000" b="1" dirty="0" smtClean="0"/>
          </a:p>
          <a:p>
            <a:pPr algn="just"/>
            <a:r>
              <a:rPr lang="en-US" sz="2000" dirty="0" smtClean="0"/>
              <a:t>Cool 150 ml of anhydrous methanol in ice water and add, in small portions about 2.5 g of freshly cut sodium. When the metal has dissolved add sufficient toluene previuosly dried over sodium wire to produce 1000 ml. standardize the solution in the following manner immediately before use. </a:t>
            </a:r>
          </a:p>
          <a:p>
            <a:pPr algn="just"/>
            <a:r>
              <a:rPr lang="en-US" sz="2000" dirty="0" smtClean="0"/>
              <a:t>Weigh accurately about 0.4 g of benzoic acid dissolved in 80 ml of </a:t>
            </a:r>
            <a:r>
              <a:rPr lang="en-US" sz="2000" dirty="0" err="1" smtClean="0"/>
              <a:t>dimethyl</a:t>
            </a:r>
            <a:r>
              <a:rPr lang="en-US" sz="2000" dirty="0" smtClean="0"/>
              <a:t> formamide add 0.15 ml of thymolphthalein solution and titrate with sodium methoxide solution to a blue endpoint. Protect the solution from atmospheric carbon </a:t>
            </a:r>
            <a:r>
              <a:rPr lang="en-US" sz="2000" dirty="0" err="1" smtClean="0"/>
              <a:t>di</a:t>
            </a:r>
            <a:r>
              <a:rPr lang="en-US" sz="2000" dirty="0" smtClean="0"/>
              <a:t> oxide through out the titration. Perform a blank determination and make any necessary corrections.</a:t>
            </a:r>
          </a:p>
          <a:p>
            <a:pPr algn="just"/>
            <a:r>
              <a:rPr lang="en-US" sz="2000" dirty="0" smtClean="0"/>
              <a:t> 1 ml of 0.1 M sodium methoxide is equivalent to 0.01221 g of C7H6O2</a:t>
            </a:r>
          </a:p>
          <a:p>
            <a:pPr algn="just"/>
            <a:endParaRPr lang="en-US" sz="20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86800" cy="2031325"/>
          </a:xfrm>
          <a:prstGeom prst="rect">
            <a:avLst/>
          </a:prstGeom>
          <a:noFill/>
        </p:spPr>
        <p:txBody>
          <a:bodyPr wrap="square" rtlCol="0">
            <a:spAutoFit/>
          </a:bodyPr>
          <a:lstStyle/>
          <a:p>
            <a:pPr algn="just"/>
            <a:r>
              <a:rPr lang="en-US" b="1" dirty="0" smtClean="0"/>
              <a:t>Method A </a:t>
            </a:r>
            <a:r>
              <a:rPr lang="en-US" dirty="0" smtClean="0"/>
              <a:t>of Non aqueous titration :   In this method, substance under examination is dissolved in appropriate solvent and titrated with perchloric acid or sodium methoxide.</a:t>
            </a:r>
          </a:p>
          <a:p>
            <a:endParaRPr lang="en-US" dirty="0" smtClean="0"/>
          </a:p>
          <a:p>
            <a:pPr algn="just"/>
            <a:r>
              <a:rPr lang="en-US" b="1" dirty="0" smtClean="0"/>
              <a:t>Method B of </a:t>
            </a:r>
            <a:r>
              <a:rPr lang="en-US" dirty="0" smtClean="0"/>
              <a:t>Non aqueous titration : The halide ions chloride, bromide and iodide are too weakly basic to react quantitatively with acetous perchloric acid. Addition of mercuric acetate (which is undissociated in acetic acid solution) to a halide salt replaces the halide ion by an equivalent quantity of acetate ion, which is a strong base in acetic acid.</a:t>
            </a:r>
            <a:endParaRPr lang="en-US" dirty="0"/>
          </a:p>
        </p:txBody>
      </p:sp>
      <p:graphicFrame>
        <p:nvGraphicFramePr>
          <p:cNvPr id="3" name="Table 2"/>
          <p:cNvGraphicFramePr>
            <a:graphicFrameLocks noGrp="1"/>
          </p:cNvGraphicFramePr>
          <p:nvPr/>
        </p:nvGraphicFramePr>
        <p:xfrm>
          <a:off x="1447800" y="2667000"/>
          <a:ext cx="4572000" cy="2133600"/>
        </p:xfrm>
        <a:graphic>
          <a:graphicData uri="http://schemas.openxmlformats.org/drawingml/2006/table">
            <a:tbl>
              <a:tblPr firstRow="1" bandRow="1">
                <a:tableStyleId>{5C22544A-7EE6-4342-B048-85BDC9FD1C3A}</a:tableStyleId>
              </a:tblPr>
              <a:tblGrid>
                <a:gridCol w="2032000"/>
                <a:gridCol w="786581"/>
                <a:gridCol w="1753419"/>
              </a:tblGrid>
              <a:tr h="426720">
                <a:tc>
                  <a:txBody>
                    <a:bodyPr/>
                    <a:lstStyle/>
                    <a:p>
                      <a:r>
                        <a:rPr lang="en-US" dirty="0" smtClean="0"/>
                        <a:t>Indicator</a:t>
                      </a:r>
                      <a:endParaRPr lang="en-US" dirty="0"/>
                    </a:p>
                  </a:txBody>
                  <a:tcPr/>
                </a:tc>
                <a:tc>
                  <a:txBody>
                    <a:bodyPr/>
                    <a:lstStyle/>
                    <a:p>
                      <a:r>
                        <a:rPr lang="en-US" dirty="0" smtClean="0"/>
                        <a:t>Basic</a:t>
                      </a:r>
                      <a:endParaRPr lang="en-US" dirty="0"/>
                    </a:p>
                  </a:txBody>
                  <a:tcPr/>
                </a:tc>
                <a:tc>
                  <a:txBody>
                    <a:bodyPr/>
                    <a:lstStyle/>
                    <a:p>
                      <a:r>
                        <a:rPr lang="en-US" dirty="0" smtClean="0"/>
                        <a:t>Acidic</a:t>
                      </a:r>
                      <a:endParaRPr lang="en-US" dirty="0"/>
                    </a:p>
                  </a:txBody>
                  <a:tcPr/>
                </a:tc>
              </a:tr>
              <a:tr h="426720">
                <a:tc>
                  <a:txBody>
                    <a:bodyPr/>
                    <a:lstStyle/>
                    <a:p>
                      <a:r>
                        <a:rPr lang="en-US" dirty="0" smtClean="0"/>
                        <a:t>Crystal Violet</a:t>
                      </a:r>
                      <a:endParaRPr lang="en-US" dirty="0"/>
                    </a:p>
                  </a:txBody>
                  <a:tcPr/>
                </a:tc>
                <a:tc>
                  <a:txBody>
                    <a:bodyPr/>
                    <a:lstStyle/>
                    <a:p>
                      <a:r>
                        <a:rPr lang="en-US" dirty="0" smtClean="0"/>
                        <a:t>violet</a:t>
                      </a:r>
                      <a:endParaRPr lang="en-US" dirty="0"/>
                    </a:p>
                  </a:txBody>
                  <a:tcPr/>
                </a:tc>
                <a:tc>
                  <a:txBody>
                    <a:bodyPr/>
                    <a:lstStyle/>
                    <a:p>
                      <a:r>
                        <a:rPr lang="en-US" dirty="0" smtClean="0"/>
                        <a:t>Yellowish green</a:t>
                      </a:r>
                      <a:endParaRPr lang="en-US" dirty="0"/>
                    </a:p>
                  </a:txBody>
                  <a:tcPr/>
                </a:tc>
              </a:tr>
              <a:tr h="426720">
                <a:tc>
                  <a:txBody>
                    <a:bodyPr/>
                    <a:lstStyle/>
                    <a:p>
                      <a:r>
                        <a:rPr lang="en-US" dirty="0" smtClean="0"/>
                        <a:t>1-Naphtholbenzein</a:t>
                      </a:r>
                      <a:endParaRPr lang="en-US" dirty="0"/>
                    </a:p>
                  </a:txBody>
                  <a:tcPr/>
                </a:tc>
                <a:tc>
                  <a:txBody>
                    <a:bodyPr/>
                    <a:lstStyle/>
                    <a:p>
                      <a:r>
                        <a:rPr lang="en-US" dirty="0" smtClean="0"/>
                        <a:t>blue</a:t>
                      </a:r>
                      <a:endParaRPr lang="en-US" dirty="0"/>
                    </a:p>
                  </a:txBody>
                  <a:tcPr/>
                </a:tc>
                <a:tc>
                  <a:txBody>
                    <a:bodyPr/>
                    <a:lstStyle/>
                    <a:p>
                      <a:r>
                        <a:rPr lang="en-US" dirty="0" smtClean="0"/>
                        <a:t>Dark green</a:t>
                      </a:r>
                      <a:endParaRPr lang="en-US" dirty="0"/>
                    </a:p>
                  </a:txBody>
                  <a:tcPr/>
                </a:tc>
              </a:tr>
              <a:tr h="426720">
                <a:tc>
                  <a:txBody>
                    <a:bodyPr/>
                    <a:lstStyle/>
                    <a:p>
                      <a:r>
                        <a:rPr lang="en-US" dirty="0" err="1" smtClean="0"/>
                        <a:t>Thymol</a:t>
                      </a:r>
                      <a:r>
                        <a:rPr lang="en-US" dirty="0" smtClean="0"/>
                        <a:t> blue</a:t>
                      </a:r>
                      <a:endParaRPr lang="en-US" dirty="0"/>
                    </a:p>
                  </a:txBody>
                  <a:tcPr/>
                </a:tc>
                <a:tc>
                  <a:txBody>
                    <a:bodyPr/>
                    <a:lstStyle/>
                    <a:p>
                      <a:r>
                        <a:rPr lang="en-US" dirty="0" smtClean="0"/>
                        <a:t>blue</a:t>
                      </a:r>
                      <a:endParaRPr lang="en-US" dirty="0"/>
                    </a:p>
                  </a:txBody>
                  <a:tcPr/>
                </a:tc>
                <a:tc>
                  <a:txBody>
                    <a:bodyPr/>
                    <a:lstStyle/>
                    <a:p>
                      <a:r>
                        <a:rPr lang="en-US" dirty="0" smtClean="0"/>
                        <a:t>yellow</a:t>
                      </a:r>
                      <a:endParaRPr lang="en-US" dirty="0"/>
                    </a:p>
                  </a:txBody>
                  <a:tcPr/>
                </a:tc>
              </a:tr>
              <a:tr h="426720">
                <a:tc>
                  <a:txBody>
                    <a:bodyPr/>
                    <a:lstStyle/>
                    <a:p>
                      <a:r>
                        <a:rPr lang="en-US" dirty="0" smtClean="0"/>
                        <a:t>Thymolphthalein</a:t>
                      </a:r>
                      <a:endParaRPr lang="en-US" dirty="0"/>
                    </a:p>
                  </a:txBody>
                  <a:tcPr/>
                </a:tc>
                <a:tc>
                  <a:txBody>
                    <a:bodyPr/>
                    <a:lstStyle/>
                    <a:p>
                      <a:r>
                        <a:rPr lang="en-US" dirty="0" smtClean="0"/>
                        <a:t>blue</a:t>
                      </a:r>
                      <a:endParaRPr lang="en-US" dirty="0"/>
                    </a:p>
                  </a:txBody>
                  <a:tcPr/>
                </a:tc>
                <a:tc>
                  <a:txBody>
                    <a:bodyPr/>
                    <a:lstStyle/>
                    <a:p>
                      <a:r>
                        <a:rPr lang="en-US" dirty="0" err="1" smtClean="0"/>
                        <a:t>colourless</a:t>
                      </a:r>
                      <a:endParaRPr lang="en-US"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TotalTime>
  <Words>1054</Words>
  <Application>Microsoft Office PowerPoint</Application>
  <PresentationFormat>On-screen Show (4:3)</PresentationFormat>
  <Paragraphs>111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78</cp:revision>
  <dcterms:created xsi:type="dcterms:W3CDTF">2006-08-16T00:00:00Z</dcterms:created>
  <dcterms:modified xsi:type="dcterms:W3CDTF">2021-07-24T07:17:41Z</dcterms:modified>
</cp:coreProperties>
</file>