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435" r:id="rId3"/>
    <p:sldId id="437" r:id="rId4"/>
    <p:sldId id="439" r:id="rId5"/>
    <p:sldId id="398" r:id="rId6"/>
    <p:sldId id="399" r:id="rId7"/>
    <p:sldId id="401" r:id="rId8"/>
    <p:sldId id="404" r:id="rId9"/>
    <p:sldId id="405" r:id="rId10"/>
    <p:sldId id="394" r:id="rId11"/>
    <p:sldId id="368" r:id="rId12"/>
    <p:sldId id="431" r:id="rId13"/>
    <p:sldId id="369" r:id="rId14"/>
    <p:sldId id="433" r:id="rId15"/>
    <p:sldId id="372" r:id="rId16"/>
    <p:sldId id="373" r:id="rId17"/>
    <p:sldId id="374" r:id="rId18"/>
    <p:sldId id="375" r:id="rId19"/>
    <p:sldId id="376" r:id="rId20"/>
    <p:sldId id="367" r:id="rId21"/>
    <p:sldId id="356" r:id="rId22"/>
    <p:sldId id="358" r:id="rId23"/>
    <p:sldId id="267" r:id="rId24"/>
    <p:sldId id="270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73" r:id="rId33"/>
    <p:sldId id="311" r:id="rId34"/>
    <p:sldId id="312" r:id="rId35"/>
    <p:sldId id="313" r:id="rId36"/>
    <p:sldId id="292" r:id="rId37"/>
    <p:sldId id="421" r:id="rId38"/>
    <p:sldId id="423" r:id="rId39"/>
    <p:sldId id="323" r:id="rId40"/>
    <p:sldId id="321" r:id="rId41"/>
    <p:sldId id="415" r:id="rId42"/>
    <p:sldId id="412" r:id="rId43"/>
    <p:sldId id="410" r:id="rId44"/>
    <p:sldId id="299" r:id="rId45"/>
    <p:sldId id="293" r:id="rId46"/>
    <p:sldId id="417" r:id="rId47"/>
    <p:sldId id="296" r:id="rId48"/>
    <p:sldId id="344" r:id="rId49"/>
    <p:sldId id="362" r:id="rId50"/>
    <p:sldId id="343" r:id="rId51"/>
    <p:sldId id="328" r:id="rId52"/>
    <p:sldId id="329" r:id="rId53"/>
    <p:sldId id="364" r:id="rId54"/>
    <p:sldId id="327" r:id="rId55"/>
    <p:sldId id="297" r:id="rId56"/>
    <p:sldId id="298" r:id="rId57"/>
    <p:sldId id="419" r:id="rId58"/>
    <p:sldId id="338" r:id="rId59"/>
    <p:sldId id="331" r:id="rId60"/>
    <p:sldId id="346" r:id="rId61"/>
    <p:sldId id="445" r:id="rId62"/>
    <p:sldId id="446" r:id="rId63"/>
    <p:sldId id="447" r:id="rId64"/>
    <p:sldId id="448" r:id="rId65"/>
    <p:sldId id="449" r:id="rId66"/>
    <p:sldId id="33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494" autoAdjust="0"/>
    <p:restoredTop sz="86501" autoAdjust="0"/>
  </p:normalViewPr>
  <p:slideViewPr>
    <p:cSldViewPr>
      <p:cViewPr>
        <p:scale>
          <a:sx n="50" d="100"/>
          <a:sy n="50" d="100"/>
        </p:scale>
        <p:origin x="-172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294BB-C731-4E6C-8371-43C219F422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F7508F85-55A0-4441-9ACE-6C16813FFEE8}">
      <dgm:prSet/>
      <dgm:spPr/>
      <dgm:t>
        <a:bodyPr/>
        <a:lstStyle/>
        <a:p>
          <a:pPr rtl="0"/>
          <a:r>
            <a:rPr lang="en-CA" smtClean="0"/>
            <a:t>BENZODIAZEPINE</a:t>
          </a:r>
          <a:endParaRPr lang="en-CA"/>
        </a:p>
      </dgm:t>
    </dgm:pt>
    <dgm:pt modelId="{C2679AF1-AB2D-42A3-83BA-800FC0E65751}" type="parTrans" cxnId="{22011730-CF52-49E1-876F-71F4BEFA200F}">
      <dgm:prSet/>
      <dgm:spPr/>
      <dgm:t>
        <a:bodyPr/>
        <a:lstStyle/>
        <a:p>
          <a:endParaRPr lang="en-CA"/>
        </a:p>
      </dgm:t>
    </dgm:pt>
    <dgm:pt modelId="{D9CFD921-D967-4B4D-972A-99D4E5AA4689}" type="sibTrans" cxnId="{22011730-CF52-49E1-876F-71F4BEFA200F}">
      <dgm:prSet/>
      <dgm:spPr/>
      <dgm:t>
        <a:bodyPr/>
        <a:lstStyle/>
        <a:p>
          <a:endParaRPr lang="en-CA"/>
        </a:p>
      </dgm:t>
    </dgm:pt>
    <dgm:pt modelId="{07CB9058-C523-4CF9-A928-EEC41E0C968D}" type="pres">
      <dgm:prSet presAssocID="{6D9294BB-C731-4E6C-8371-43C219F42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7959E22-028D-4F6F-8DD8-6560DB07A30C}" type="pres">
      <dgm:prSet presAssocID="{F7508F85-55A0-4441-9ACE-6C16813FFE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2011730-CF52-49E1-876F-71F4BEFA200F}" srcId="{6D9294BB-C731-4E6C-8371-43C219F422EF}" destId="{F7508F85-55A0-4441-9ACE-6C16813FFEE8}" srcOrd="0" destOrd="0" parTransId="{C2679AF1-AB2D-42A3-83BA-800FC0E65751}" sibTransId="{D9CFD921-D967-4B4D-972A-99D4E5AA4689}"/>
    <dgm:cxn modelId="{BD2FE563-25D7-47B7-8EDD-BED4866DCAFD}" type="presOf" srcId="{6D9294BB-C731-4E6C-8371-43C219F422EF}" destId="{07CB9058-C523-4CF9-A928-EEC41E0C968D}" srcOrd="0" destOrd="0" presId="urn:microsoft.com/office/officeart/2005/8/layout/vList2"/>
    <dgm:cxn modelId="{799551C6-28D4-40CC-9275-CA0E0A19CF2C}" type="presOf" srcId="{F7508F85-55A0-4441-9ACE-6C16813FFEE8}" destId="{D7959E22-028D-4F6F-8DD8-6560DB07A30C}" srcOrd="0" destOrd="0" presId="urn:microsoft.com/office/officeart/2005/8/layout/vList2"/>
    <dgm:cxn modelId="{0EB9E6E8-76A9-4EF3-B65D-D1D79F2150EE}" type="presParOf" srcId="{07CB9058-C523-4CF9-A928-EEC41E0C968D}" destId="{D7959E22-028D-4F6F-8DD8-6560DB07A3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4DE10-64D5-457D-9C18-FA540F63CE77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E8F20-764F-4F31-8098-3ABB970BEC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1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E8F20-764F-4F31-8098-3ABB970BECB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39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18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3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4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83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89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208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41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536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60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71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02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0404-917F-4128-B6BF-05824251CC31}" type="datetimeFigureOut">
              <a:rPr lang="en-CA" smtClean="0"/>
              <a:t>26/08/2020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BE88-95AC-486F-B71D-0F451FD1B9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81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withdrwal%20managment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n.wikipedia.org/wiki/File:Benzodiazepine_a.sv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dda.europa.eu/publications/drug-profiles/barbiturates" TargetMode="External"/><Relationship Id="rId2" Type="http://schemas.openxmlformats.org/officeDocument/2006/relationships/hyperlink" Target="https://www.asahq.org/about-asa/newsroom/news-releases/2011/01/asa-statement-on-thiopental-removal-from-the-mark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sychiatrist.com/JCP/article/Pages/2018/v79/18m12174.aspx" TargetMode="External"/><Relationship Id="rId4" Type="http://schemas.openxmlformats.org/officeDocument/2006/relationships/hyperlink" Target="http://www.ginad.org/en/drugs/drugs/222/barbiturates-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.gov/pr/multimedia-library/publications/drug_of_abuse.pdf" TargetMode="External"/><Relationship Id="rId2" Type="http://schemas.openxmlformats.org/officeDocument/2006/relationships/hyperlink" Target="http://www.jocn-journal.com/article/S0967-5868(03)00034-1/abstract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2424120/" TargetMode="External"/><Relationship Id="rId2" Type="http://schemas.openxmlformats.org/officeDocument/2006/relationships/hyperlink" Target="https://www.tuck.com/stag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afp.org/afp/2007/0815/p517.html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11/acps.12909" TargetMode="External"/><Relationship Id="rId2" Type="http://schemas.openxmlformats.org/officeDocument/2006/relationships/hyperlink" Target="http://www.who.int/mental_health/mhgap/evidence/epilepsy/q7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111/epi.12026/full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SEDATIVE AND HYPNOTICS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Mrs</a:t>
            </a:r>
            <a:r>
              <a:rPr lang="en-CA" dirty="0" smtClean="0"/>
              <a:t> </a:t>
            </a:r>
            <a:r>
              <a:rPr lang="en-CA" dirty="0" err="1" smtClean="0"/>
              <a:t>Kinjal</a:t>
            </a:r>
            <a:r>
              <a:rPr lang="en-CA" dirty="0" smtClean="0"/>
              <a:t> Patel</a:t>
            </a:r>
          </a:p>
          <a:p>
            <a:r>
              <a:rPr lang="en-CA" dirty="0" smtClean="0"/>
              <a:t>Assistant Professor</a:t>
            </a:r>
          </a:p>
          <a:p>
            <a:r>
              <a:rPr lang="en-CA" dirty="0" smtClean="0"/>
              <a:t>Pharmacology department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99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STAGES OF SLEEP</a:t>
            </a:r>
          </a:p>
          <a:p>
            <a:pPr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human body goes through stages of sleep when we lay down to rest, and interference with the sleep cycle can cause tiredness and irritability the following day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has discovered two distinct types of sleep, known as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1</a:t>
            </a:r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Rapid </a:t>
            </a:r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eye movement (REM) sleep </a:t>
            </a:r>
          </a:p>
          <a:p>
            <a:pPr marL="0" indent="0" algn="just">
              <a:buNone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2. N</a:t>
            </a:r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on-REM </a:t>
            </a:r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sleep.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32480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4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STAGES OF SLEEP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human body goes through stages of sleep when we lay down to rest, and interference with the sleep cycle can cause tiredness and irritability the following day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has discovered two distinct types of sleep, known as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1</a:t>
            </a:r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Rapid </a:t>
            </a:r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eye movement (REM) sleep 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2. N</a:t>
            </a:r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on-REM </a:t>
            </a:r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sleep.</a:t>
            </a:r>
          </a:p>
        </p:txBody>
      </p:sp>
    </p:spTree>
    <p:extLst>
      <p:ext uri="{BB962C8B-B14F-4D97-AF65-F5344CB8AC3E}">
        <p14:creationId xmlns:p14="http://schemas.microsoft.com/office/powerpoint/2010/main" val="32540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6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 STAGES OF SLEEP</a:t>
            </a:r>
          </a:p>
          <a:p>
            <a:pPr marL="0" indent="0">
              <a:buFont typeface="Arial" pitchFamily="34" charset="0"/>
              <a:buNone/>
            </a:pP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1( </a:t>
            </a:r>
            <a:r>
              <a:rPr lang="en-C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non-REM </a:t>
            </a: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sleep)</a:t>
            </a:r>
            <a:endParaRPr lang="en-CA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This sleep occurs in the first moments after you have laid your head down on your pillow and closed your eyes. 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eyes move slowly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muscle movement ceases. </a:t>
            </a:r>
            <a:endParaRPr lang="en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Sleeper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can be easily awakened by noise or other disturbances as she drifts in and out of sleep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CA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C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</a:t>
            </a: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2( </a:t>
            </a:r>
            <a:r>
              <a:rPr lang="en-C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non-REM </a:t>
            </a: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sleep</a:t>
            </a:r>
            <a:r>
              <a:rPr lang="en-C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CA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this stage of sleep, the person is actually asleep and the sleeper is </a:t>
            </a:r>
            <a:r>
              <a:rPr lang="en-CA" sz="2600" b="1" dirty="0">
                <a:latin typeface="Times New Roman" pitchFamily="18" charset="0"/>
                <a:cs typeface="Times New Roman" pitchFamily="18" charset="0"/>
              </a:rPr>
              <a:t>not aware of </a:t>
            </a:r>
            <a:r>
              <a:rPr lang="en-CA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600" b="1" dirty="0">
                <a:latin typeface="Times New Roman" pitchFamily="18" charset="0"/>
                <a:cs typeface="Times New Roman" pitchFamily="18" charset="0"/>
              </a:rPr>
              <a:t>surroundings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 Body temperature drops, breathing and heart rate are regular, and eye movements decrease significantly or are non-existent. </a:t>
            </a:r>
            <a:endParaRPr lang="en-CA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CA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Brain waves slow down, though there may be bursts of activity.</a:t>
            </a:r>
          </a:p>
          <a:p>
            <a:pPr algn="just">
              <a:buFont typeface="Wingdings" pitchFamily="2" charset="2"/>
              <a:buChar char="Ø"/>
            </a:pPr>
            <a:endParaRPr lang="en-C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C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3 </a:t>
            </a: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(non-REM sleep</a:t>
            </a:r>
            <a:r>
              <a:rPr lang="en-C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 This is deep sleep, characterized by even slower brain waves and less sporadic bursts of brain wave activity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Breathing slows and muscles relax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 Sleepers are hard to awaken during this stage. Children sometimes </a:t>
            </a:r>
            <a:r>
              <a:rPr lang="en-CA" sz="2200" b="1" dirty="0">
                <a:latin typeface="Times New Roman" pitchFamily="18" charset="0"/>
                <a:cs typeface="Times New Roman" pitchFamily="18" charset="0"/>
              </a:rPr>
              <a:t>wet the bed </a:t>
            </a: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during this stage of sleep.</a:t>
            </a:r>
          </a:p>
        </p:txBody>
      </p:sp>
    </p:spTree>
    <p:extLst>
      <p:ext uri="{BB962C8B-B14F-4D97-AF65-F5344CB8AC3E}">
        <p14:creationId xmlns:p14="http://schemas.microsoft.com/office/powerpoint/2010/main" val="15370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C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</a:t>
            </a: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(non-REM sleep) </a:t>
            </a:r>
            <a:endParaRPr lang="en-CA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This is the deepest sleep and is characterized by very slow brain waves and no sporadic bursts of brain wave activity. </a:t>
            </a:r>
          </a:p>
          <a:p>
            <a:pPr algn="just"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As with Stage 3 non-REM sleep, sleepers are hard to wake up. </a:t>
            </a:r>
          </a:p>
          <a:p>
            <a:pPr marL="0" indent="0" algn="just">
              <a:buNone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tissue repair takes place during this stage of sleep.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ormones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will be released to assist with growth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and development.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Once the sleeper reaches stage four (about an hour after sleep begins) they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then travel back up through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stages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three, two and one. </a:t>
            </a:r>
            <a:endParaRPr lang="en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CA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C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</a:t>
            </a: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( </a:t>
            </a:r>
            <a:r>
              <a:rPr lang="en-C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REM </a:t>
            </a: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sleep)</a:t>
            </a:r>
            <a:endParaRPr lang="en-CA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The REM stage is the sleep during which we dream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It is characterized by rapid eye movements even though the eyes are closed. </a:t>
            </a:r>
            <a:endParaRPr lang="en-CA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Breathing is rapid, irregular, and shallow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CA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eart </a:t>
            </a: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rate and blood pressure increase. </a:t>
            </a:r>
          </a:p>
          <a:p>
            <a:pPr algn="just">
              <a:buFont typeface="Wingdings" pitchFamily="2" charset="2"/>
              <a:buChar char="Ø"/>
            </a:pP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Arms and leg muscles experience a type of paralysis that keeps people from acting out their dreams. </a:t>
            </a:r>
          </a:p>
          <a:p>
            <a:pPr algn="just">
              <a:buFont typeface="Wingdings" pitchFamily="2" charset="2"/>
              <a:buChar char="Ø"/>
            </a:pP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some may talk or walk during REM sleep.</a:t>
            </a:r>
          </a:p>
          <a:p>
            <a:pPr marL="0" indent="0" algn="just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39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SLEEP HORMONES 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Sleep brain hormones are: </a:t>
            </a:r>
          </a:p>
          <a:p>
            <a:pPr marL="0" indent="0">
              <a:buNone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C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Serotonin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--which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is produced during the day </a:t>
            </a:r>
          </a:p>
          <a:p>
            <a:pPr marL="0" indent="0">
              <a:buNone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C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Melatonin---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is produced at night.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If you are happy during the day and sleep soundly at night, then your brain hormones are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well balanced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CA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SEROTONIN:</a:t>
            </a:r>
          </a:p>
          <a:p>
            <a:pPr>
              <a:buFont typeface="Wingdings" pitchFamily="2" charset="2"/>
              <a:buChar char="Ø"/>
            </a:pP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Serotonin (“happy hormone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” )is secreted in the central nervous system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C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 of serotonin: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Regulating moods, appetite, sleep</a:t>
            </a:r>
          </a:p>
          <a:p>
            <a:pPr>
              <a:buFont typeface="Wingdings" pitchFamily="2" charset="2"/>
              <a:buChar char="Ø"/>
            </a:pP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The lack of Serotonin causes 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Anxiety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depression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insomnia 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irritability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MELATONINE: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Melatonin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is produced from Serotonin during low light conditions and is produced naturally when darkness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falls</a:t>
            </a:r>
            <a:r>
              <a:rPr lang="en-CA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Melatonin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is secreted by the Pineal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Gland.</a:t>
            </a:r>
          </a:p>
          <a:p>
            <a:pPr marL="0" indent="0">
              <a:buNone/>
            </a:pPr>
            <a:endParaRPr lang="en-CA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 of Melatonin </a:t>
            </a:r>
          </a:p>
          <a:p>
            <a:pPr marL="0" indent="0">
              <a:buNone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1.Synchronization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of the biological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clock</a:t>
            </a:r>
          </a:p>
          <a:p>
            <a:pPr marL="0" indent="0">
              <a:buNone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    2. As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an antioxidant.</a:t>
            </a:r>
          </a:p>
          <a:p>
            <a:pPr marL="0" indent="0">
              <a:buNone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    3.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It increases Killer T cells of the immune system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2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SEDATIVE:</a:t>
            </a:r>
          </a:p>
          <a:p>
            <a:pPr algn="just"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drug that reduces excitement, calms the patient (without inducing sleep)</a:t>
            </a:r>
          </a:p>
          <a:p>
            <a:pPr marL="0" indent="0" algn="just">
              <a:buNone/>
            </a:pPr>
            <a:endParaRPr lang="en-C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dirty="0">
                <a:latin typeface="Times New Roman" pitchFamily="18" charset="0"/>
                <a:cs typeface="Times New Roman" pitchFamily="18" charset="0"/>
              </a:rPr>
              <a:t>Sedative in therapeutic doses are anxiolytic agents</a:t>
            </a:r>
          </a:p>
          <a:p>
            <a:pPr marL="0" indent="0" algn="just">
              <a:buNone/>
            </a:pPr>
            <a:endParaRPr lang="en-C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Most sedatives in larger doses produce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hypnosis(trans 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like stage in which subject become passive and highly suggestible)</a:t>
            </a:r>
          </a:p>
          <a:p>
            <a:pPr marL="0" indent="0" algn="just">
              <a:buNone/>
            </a:pPr>
            <a:endParaRPr lang="en-C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dirty="0">
                <a:latin typeface="Times New Roman" pitchFamily="18" charset="0"/>
                <a:cs typeface="Times New Roman" pitchFamily="18" charset="0"/>
              </a:rPr>
              <a:t>Site of action is on limbic system which regulates thought and mental function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97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6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8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nsomnia-causes&#10; Medical and neurological conditions&#10; Drug and alcohol abuse&#10; Psychiatric disorders&#10; Patients older than 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8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BARBITURATES</a:t>
            </a:r>
            <a:endParaRPr lang="en-CA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All derivatives of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Barbituric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Depressants of the central nervous system (CNS) that impair or reduce the activity of the brain by acting as a Gamma Amino Butyric Acid (GABA)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potentiators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Categorized as hypnotics and also called “downers”</a:t>
            </a:r>
          </a:p>
          <a:p>
            <a:pPr algn="just">
              <a:buFont typeface="Wingdings" pitchFamily="2" charset="2"/>
              <a:buChar char="Ø"/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Produce alcohol like symptoms such as impaired motor control (ataxia), dizziness, and  slower breathing and heart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rate.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52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en-CA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Barbituric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acid was first created in 1864 by a German scientist named 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Adolf von Baeyer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.  It  was a combination of urea from animals and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malonic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acid from apples.</a:t>
            </a:r>
          </a:p>
          <a:p>
            <a:pPr algn="just">
              <a:buFont typeface="Wingdings" pitchFamily="2" charset="2"/>
              <a:buChar char="Ø"/>
            </a:pP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Its first derivative utilized as medicine was used to put dogs to sleep but was soon produced by Bayer as a sleep aid in 1903 called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Veronal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Prescribed as sedatives, anesthetics, anxiolytics, and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convulsant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Also popular and abused in pop culture because of their alcohol like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effects.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/>
              <a:t>  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35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endParaRPr lang="en-CA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033"/>
            <a:ext cx="8229600" cy="4525963"/>
          </a:xfrm>
        </p:spPr>
        <p:txBody>
          <a:bodyPr/>
          <a:lstStyle/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sz="1400" dirty="0">
              <a:solidFill>
                <a:srgbClr val="000000"/>
              </a:solidFill>
              <a:latin typeface="Arial" charset="0"/>
              <a:cs typeface="Times New Roman" pitchFamily="51" charset="0"/>
            </a:endParaRPr>
          </a:p>
          <a:p>
            <a:pPr marL="0" lvl="0" indent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sz="1400" dirty="0">
              <a:solidFill>
                <a:srgbClr val="000000"/>
              </a:solidFill>
              <a:latin typeface="Arial" charset="0"/>
              <a:cs typeface="Times New Roman" pitchFamily="51" charset="0"/>
            </a:endParaRPr>
          </a:p>
        </p:txBody>
      </p:sp>
      <p:pic>
        <p:nvPicPr>
          <p:cNvPr id="5" name="Picture 4" descr="125px-Barbituric_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78" y="1772816"/>
            <a:ext cx="12954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22"/>
          <p:cNvSpPr>
            <a:spLocks noChangeShapeType="1"/>
          </p:cNvSpPr>
          <p:nvPr/>
        </p:nvSpPr>
        <p:spPr bwMode="auto">
          <a:xfrm flipH="1">
            <a:off x="2411760" y="3368624"/>
            <a:ext cx="1676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9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3005578" y="3086100"/>
            <a:ext cx="3200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Barbituric</a:t>
            </a:r>
            <a:r>
              <a:rPr lang="en-US" sz="2000" dirty="0"/>
              <a:t> Acid</a:t>
            </a:r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4596788" y="344627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9pPr>
          </a:lstStyle>
          <a:p>
            <a:endParaRPr lang="en-CA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5287984" y="3379398"/>
            <a:ext cx="16002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9pPr>
          </a:lstStyle>
          <a:p>
            <a:endParaRPr lang="en-CA"/>
          </a:p>
        </p:txBody>
      </p:sp>
      <p:pic>
        <p:nvPicPr>
          <p:cNvPr id="10" name="Picture 9" descr="150px-Amobarb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78" y="4526619"/>
            <a:ext cx="198120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150px-Amobarb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78" y="4055870"/>
            <a:ext cx="198120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247px-Pentobarbital-2D-skele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77" y="4446198"/>
            <a:ext cx="1350963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1138678" y="5964894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charset="0"/>
                <a:cs typeface="Times New Roman" pitchFamily="51" charset="0"/>
              </a:rPr>
              <a:t>Amobarbital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pitchFamily="51" charset="0"/>
              </a:rPr>
              <a:t> 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3854656" y="5929969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Times New Roman" pitchFamily="51" charset="0"/>
              </a:rPr>
              <a:t>Phenobarbital 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6478977" y="586802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Times New Roman" pitchFamily="51" charset="0"/>
              </a:rPr>
              <a:t>Pentobarbital</a:t>
            </a:r>
          </a:p>
        </p:txBody>
      </p:sp>
    </p:spTree>
    <p:extLst>
      <p:ext uri="{BB962C8B-B14F-4D97-AF65-F5344CB8AC3E}">
        <p14:creationId xmlns:p14="http://schemas.microsoft.com/office/powerpoint/2010/main" val="36489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SYNTHESIS</a:t>
            </a:r>
            <a:endParaRPr lang="en-CA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arbituric_acid_synthe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38187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63688" y="3140968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5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chemeClr val="tx2"/>
                </a:solidFill>
              </a:rPr>
              <a:t>Malonic</a:t>
            </a:r>
            <a:r>
              <a:rPr lang="en-US" sz="1400" dirty="0">
                <a:solidFill>
                  <a:schemeClr val="tx2"/>
                </a:solidFill>
              </a:rPr>
              <a:t> Acid    </a:t>
            </a:r>
            <a:r>
              <a:rPr lang="en-US" sz="1400" dirty="0" smtClean="0">
                <a:solidFill>
                  <a:schemeClr val="tx2"/>
                </a:solidFill>
              </a:rPr>
              <a:t>Urea                          </a:t>
            </a:r>
            <a:r>
              <a:rPr lang="en-US" sz="1400" dirty="0" err="1" smtClean="0">
                <a:solidFill>
                  <a:schemeClr val="tx2"/>
                </a:solidFill>
              </a:rPr>
              <a:t>Barbituric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Acid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539552" y="3789040"/>
            <a:ext cx="813690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Barbituric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acid is synthesized by a condensation reaction that results in the release of H2O (dehydration) and the heterocyclic pyrimidine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MECHANISM OF ACTION</a:t>
            </a:r>
            <a:endParaRPr lang="en-CA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Barbiturates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potentiate the effect of GABA by binding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GABA-A receptor at a nearby site and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increasing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chloride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flow through the channel.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Glutamate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performs the opposite effect from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GABA restricting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ion flow and increasing the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action potential of the neuron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blocking this action Barbiturates serve to increase the duration of the receptor response to GABA and extend the depressed condition of the cell.</a:t>
            </a:r>
          </a:p>
        </p:txBody>
      </p:sp>
    </p:spTree>
    <p:extLst>
      <p:ext uri="{BB962C8B-B14F-4D97-AF65-F5344CB8AC3E}">
        <p14:creationId xmlns:p14="http://schemas.microsoft.com/office/powerpoint/2010/main" val="40289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C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HYPNOTIC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drug which produces sleep resembling natural </a:t>
            </a: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sleep</a:t>
            </a:r>
          </a:p>
          <a:p>
            <a:pPr marL="0" indent="0">
              <a:lnSpc>
                <a:spcPct val="80000"/>
              </a:lnSpc>
              <a:buNone/>
            </a:pPr>
            <a:endParaRPr lang="en-CA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They are used for initiation and/or maintenance of sleep</a:t>
            </a: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CA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Hypnotics in higher doses produce general anaesthesia</a:t>
            </a: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CA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Site of action is on the midbrain and ascending RAS which maintain wakefulness.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CA" sz="3000" dirty="0"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0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ba_receptor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63284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ba_receptor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MECHANISM OF ACTION</a:t>
            </a:r>
            <a:r>
              <a:rPr lang="en-CA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3052936"/>
          </a:xfrm>
        </p:spPr>
        <p:txBody>
          <a:bodyPr/>
          <a:lstStyle/>
          <a:p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13377"/>
              </p:ext>
            </p:extLst>
          </p:nvPr>
        </p:nvGraphicFramePr>
        <p:xfrm>
          <a:off x="395536" y="1556792"/>
          <a:ext cx="8040392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Packager Shell Object" showAsIcon="1" r:id="rId3" imgW="3645720" imgH="685800" progId="Package">
                  <p:embed/>
                </p:oleObj>
              </mc:Choice>
              <mc:Fallback>
                <p:oleObj name="Packager Shell Object" showAsIcon="1" r:id="rId3" imgW="36457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56792"/>
                        <a:ext cx="8040392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2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C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PHARMACOLOGICAL ACTION OF BARBITURATES</a:t>
            </a:r>
            <a:endParaRPr lang="en-CA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On CNS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Mild degree of  sedation to general anaesthesia.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Anticonvulsant effect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Respiratory centre depression</a:t>
            </a:r>
          </a:p>
          <a:p>
            <a:pPr marL="0" indent="0">
              <a:buNone/>
            </a:pP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On CVS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Hypotension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Decrease heart rate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Circulatory collapse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CA" sz="3000" b="1" dirty="0">
                <a:latin typeface="Times New Roman" pitchFamily="18" charset="0"/>
                <a:cs typeface="Times New Roman" pitchFamily="18" charset="0"/>
              </a:rPr>
              <a:t>On Liver:</a:t>
            </a: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Enzyme </a:t>
            </a:r>
            <a:r>
              <a:rPr lang="en-CA" sz="3000" dirty="0" err="1">
                <a:latin typeface="Times New Roman" pitchFamily="18" charset="0"/>
                <a:cs typeface="Times New Roman" pitchFamily="18" charset="0"/>
              </a:rPr>
              <a:t>induction,so</a:t>
            </a: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 increase metabolism of itself and other drugs.</a:t>
            </a: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Stimulation of </a:t>
            </a:r>
            <a:r>
              <a:rPr lang="en-CA" sz="3000" dirty="0" err="1">
                <a:latin typeface="Times New Roman" pitchFamily="18" charset="0"/>
                <a:cs typeface="Times New Roman" pitchFamily="18" charset="0"/>
              </a:rPr>
              <a:t>glucouronyl</a:t>
            </a: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CA" sz="3000" dirty="0" err="1"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</a:pPr>
            <a:endParaRPr lang="en-CA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CA" sz="3000" b="1" dirty="0">
                <a:latin typeface="Times New Roman" pitchFamily="18" charset="0"/>
                <a:cs typeface="Times New Roman" pitchFamily="18" charset="0"/>
              </a:rPr>
              <a:t>On Kidney</a:t>
            </a:r>
          </a:p>
          <a:p>
            <a:pPr>
              <a:buFont typeface="Wingdings" pitchFamily="2" charset="2"/>
              <a:buChar char="Ø"/>
            </a:pPr>
            <a:r>
              <a:rPr lang="en-CA" sz="3000" dirty="0" err="1">
                <a:latin typeface="Times New Roman" pitchFamily="18" charset="0"/>
                <a:cs typeface="Times New Roman" pitchFamily="18" charset="0"/>
              </a:rPr>
              <a:t>Antidiuretc</a:t>
            </a: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000" dirty="0" err="1">
                <a:latin typeface="Times New Roman" pitchFamily="18" charset="0"/>
                <a:cs typeface="Times New Roman" pitchFamily="18" charset="0"/>
              </a:rPr>
              <a:t>efffect</a:t>
            </a: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 (increase ADH)</a:t>
            </a: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Decrease urinary output by depressing GFR</a:t>
            </a:r>
          </a:p>
        </p:txBody>
      </p:sp>
    </p:spTree>
    <p:extLst>
      <p:ext uri="{BB962C8B-B14F-4D97-AF65-F5344CB8AC3E}">
        <p14:creationId xmlns:p14="http://schemas.microsoft.com/office/powerpoint/2010/main" val="5952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CA" sz="3000" b="1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CA" sz="3000" b="1" dirty="0" smtClean="0">
                <a:latin typeface="Times New Roman" pitchFamily="18" charset="0"/>
                <a:cs typeface="Times New Roman" pitchFamily="18" charset="0"/>
              </a:rPr>
              <a:t>Eye</a:t>
            </a:r>
            <a:endParaRPr lang="en-CA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No effect (normal dose)</a:t>
            </a:r>
          </a:p>
          <a:p>
            <a:pPr>
              <a:buFont typeface="Wingdings" pitchFamily="2" charset="2"/>
              <a:buChar char="Ø"/>
            </a:pPr>
            <a:r>
              <a:rPr lang="en-CA" sz="3000" dirty="0" err="1">
                <a:latin typeface="Times New Roman" pitchFamily="18" charset="0"/>
                <a:cs typeface="Times New Roman" pitchFamily="18" charset="0"/>
              </a:rPr>
              <a:t>Miosis</a:t>
            </a: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(Toxic effect)</a:t>
            </a:r>
          </a:p>
          <a:p>
            <a:pPr>
              <a:buFont typeface="Wingdings" pitchFamily="2" charset="2"/>
            </a:pPr>
            <a:endParaRPr lang="en-CA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CA" sz="3000" b="1" dirty="0">
                <a:latin typeface="Times New Roman" pitchFamily="18" charset="0"/>
                <a:cs typeface="Times New Roman" pitchFamily="18" charset="0"/>
              </a:rPr>
              <a:t>On GIT</a:t>
            </a: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Constipation (on prolong use)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5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435975" cy="5721350"/>
          </a:xfrm>
        </p:spPr>
        <p:txBody>
          <a:bodyPr>
            <a:normAutofit fontScale="92500" lnSpcReduction="20000"/>
          </a:bodyPr>
          <a:lstStyle/>
          <a:p>
            <a:pPr marL="0" indent="0" algn="l" eaLnBrk="1" hangingPunct="1">
              <a:buNone/>
            </a:pPr>
            <a:r>
              <a:rPr lang="en-US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Barbiturates have been use in the past to treat a variety of symptoms from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insomnia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dementia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neonatal jaundice</a:t>
            </a:r>
          </a:p>
          <a:p>
            <a:pPr marL="0" indent="0" algn="just" eaLnBrk="1" hangingPunct="1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They have largely been replaced with drugs such as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benzodiazepine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due to their propensity for addiction and reduced effect over extended use</a:t>
            </a:r>
          </a:p>
          <a:p>
            <a:pPr marL="0" indent="0" algn="just" eaLnBrk="1" hangingPunct="1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Still widely used to treat most seizures including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neonatal seizures</a:t>
            </a:r>
          </a:p>
          <a:p>
            <a:pPr marL="0" indent="0" algn="just" eaLnBrk="1" hangingPunct="1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when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benzo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class drugs fail or in underdeveloped countries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Cannot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 used for treatment of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absence seizures</a:t>
            </a:r>
          </a:p>
        </p:txBody>
      </p:sp>
    </p:spTree>
    <p:extLst>
      <p:ext uri="{BB962C8B-B14F-4D97-AF65-F5344CB8AC3E}">
        <p14:creationId xmlns:p14="http://schemas.microsoft.com/office/powerpoint/2010/main" val="5799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THERAPEUTIC USES</a:t>
            </a:r>
            <a:r>
              <a:rPr lang="en-IN" b="1" i="1" dirty="0" smtClean="0"/>
              <a:t/>
            </a:r>
            <a:br>
              <a:rPr lang="en-IN" b="1" i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sz="3400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ANESTHESIA </a:t>
            </a:r>
            <a:r>
              <a:rPr lang="en-IN" sz="2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THIOPENTAL, METHOHEXITAL)</a:t>
            </a:r>
            <a:endParaRPr lang="en-IN" sz="3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Selection of a barbiturate is strongly influenced by the desired duration of action.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ultrashort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-acting barbiturates, such as thiopental, are used intravenously to induce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anesthesia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ANXIETY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Barbiturates have been used as mild sedatives to relieve anxiety, nervous tension, and insomnia.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 When used  as hypnotics, they suppress REM sleep more than other stages. However, most have been</a:t>
            </a:r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 replaced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benzodiazepines.</a:t>
            </a:r>
            <a:endParaRPr lang="en-IN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I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THERAPEUTIC USES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/>
          <a:lstStyle/>
          <a:p>
            <a:pPr>
              <a:buNone/>
            </a:pPr>
            <a:r>
              <a:rPr lang="en-IN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ANTICONVULSANT: </a:t>
            </a:r>
            <a:r>
              <a:rPr lang="en-I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(PHENOBARBITAL, MEPHOBARBITAL) </a:t>
            </a:r>
            <a:endParaRPr lang="en-IN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Phenobarbital is used in long-term management of tonic-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clonic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seizures, status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epilepticus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Phenobarbital has been regarded as the drug of choice for treatment of young children with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recurrent febrile seizures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henobarbital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can depress cognitive performance in children, and the drug should be used cautiously.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Phenobarbital has specific anticonvulsant activity that is distinguished from the nonspecific CNS depression</a:t>
            </a:r>
            <a:r>
              <a:rPr lang="en-IN" sz="2400" dirty="0" smtClean="0"/>
              <a:t>.</a:t>
            </a:r>
          </a:p>
          <a:p>
            <a:pPr eaLnBrk="1" hangingPunct="1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5816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ADVERSE EFFECTS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240360" cy="498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816424" cy="462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5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2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Tolerance</a:t>
            </a:r>
            <a:r>
              <a:rPr lang="en-C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CA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epeated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administration of Barbiturates.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tolerance is due to increase in its own metabolism,  as well as adaptation  of  the cells in CNS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Tolerance  with barbiturates develops for all effect except that for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 anticonvulsant action.</a:t>
            </a:r>
          </a:p>
          <a:p>
            <a:pPr marR="269" algn="just">
              <a:buFont typeface="Wingdings" pitchFamily="2" charset="2"/>
              <a:buChar char="Ø"/>
            </a:pPr>
            <a:r>
              <a:rPr lang="en-C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Drug </a:t>
            </a:r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Dependence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 marR="269"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Development of addiction is also common after repeated use of barbiturates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269"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Withdrawal syndrome occurs after 12- 16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hrs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and is characterized by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anxiety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restlessness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tremors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nausea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vomiting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269"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Drug is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withdraw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mostly  trough the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tappering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method</a:t>
            </a:r>
            <a:r>
              <a:rPr lang="en-CA" sz="2400" dirty="0" smtClean="0"/>
              <a:t>.</a:t>
            </a:r>
            <a:endParaRPr lang="en-CA" sz="2400" dirty="0"/>
          </a:p>
          <a:p>
            <a:pPr>
              <a:buFont typeface="Wingdings" pitchFamily="2" charset="2"/>
              <a:buChar char="Ø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811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SYMPTOMS OF WITHDRAWAL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CA" dirty="0"/>
              <a:t> 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remors</a:t>
            </a:r>
          </a:p>
          <a:p>
            <a:pPr>
              <a:buFont typeface="Wingdings" pitchFamily="2" charset="2"/>
              <a:buChar char="Ø"/>
            </a:pPr>
            <a:r>
              <a:rPr lang="en-CA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ifficulty  in sleeping</a:t>
            </a:r>
          </a:p>
          <a:p>
            <a:pPr>
              <a:buFont typeface="Wingdings" pitchFamily="2" charset="2"/>
              <a:buChar char="Ø"/>
            </a:pPr>
            <a:r>
              <a:rPr lang="en-CA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gitation 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Hallucinations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igh temperature</a:t>
            </a:r>
          </a:p>
          <a:p>
            <a:pPr>
              <a:buFont typeface="Wingdings" pitchFamily="2" charset="2"/>
              <a:buChar char="Ø"/>
            </a:pPr>
            <a:r>
              <a:rPr lang="en-CA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eizures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4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SIDE EFFECTS</a:t>
            </a:r>
          </a:p>
          <a:p>
            <a:pPr>
              <a:buFont typeface="Wingdings" pitchFamily="2" charset="2"/>
              <a:buChar char="Ø"/>
            </a:pP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Drowsiness</a:t>
            </a:r>
            <a:endParaRPr lang="en-CA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onfusion</a:t>
            </a:r>
            <a:endParaRPr lang="en-CA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izziness</a:t>
            </a:r>
            <a:endParaRPr lang="en-CA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rembling</a:t>
            </a:r>
            <a:endParaRPr lang="en-CA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mpaired </a:t>
            </a: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coordination</a:t>
            </a: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ision </a:t>
            </a: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problems</a:t>
            </a:r>
          </a:p>
          <a:p>
            <a:pPr>
              <a:buFont typeface="Wingdings" pitchFamily="2" charset="2"/>
              <a:buChar char="Ø"/>
            </a:pP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Grogginess( strong desire of sleep)</a:t>
            </a:r>
            <a:endParaRPr lang="en-CA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eelings </a:t>
            </a: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of depression</a:t>
            </a:r>
          </a:p>
          <a:p>
            <a:pPr>
              <a:buFont typeface="Wingdings" pitchFamily="2" charset="2"/>
              <a:buChar char="Ø"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sz="3000" dirty="0" smtClean="0">
                <a:latin typeface="Times New Roman" pitchFamily="18" charset="0"/>
                <a:cs typeface="Times New Roman" pitchFamily="18" charset="0"/>
              </a:rPr>
              <a:t>eadache</a:t>
            </a:r>
            <a:endParaRPr lang="en-CA" sz="3000" dirty="0"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99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107842"/>
              </p:ext>
            </p:extLst>
          </p:nvPr>
        </p:nvGraphicFramePr>
        <p:xfrm>
          <a:off x="457200" y="404664"/>
          <a:ext cx="822960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0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Benzodiazepine</a:t>
            </a:r>
          </a:p>
        </p:txBody>
      </p:sp>
      <p:pic>
        <p:nvPicPr>
          <p:cNvPr id="4" name="Content Placeholder 3" descr="Chemical structure diagram of a benzene ring fused to a diazepine ring. Another benzene ring is attached to the bottom of the diazepine ring via a single line. Attached to the first benzene ring is a side chain labeled R7; to the second, a side chain labeled R2'; and attached to the diazepine ring, two side chains labeled R1 and R2.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616624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1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C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PROPERTIES OF BENZODIAZEPINES</a:t>
            </a:r>
            <a:endParaRPr lang="en-C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Benzodiazepines 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are compounds with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sedative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anxiolyti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c and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anticonvulsant properties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C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C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dose is increased 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the effects observed are first anxiolytic, followed by sedation, then hypnosis and finally unconsciousness with respiratory depression. </a:t>
            </a:r>
            <a:endParaRPr lang="en-C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clinically useful benzodiazepine, 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chlordiazepoxide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hydrochloride, was discovered in 1957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C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 marL="0" indent="0">
              <a:buNone/>
            </a:pPr>
            <a:endParaRPr lang="en-US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first benzodiazepine,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chlordiazepoxid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(Librium), was synthesized in 1955 by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Leo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Sternbach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while working at Hoffmann–La Roche on the development of tranquilizers.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96545-AD16-4A36-9EB9-233BF154EBF7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FD8CD3-3072-43B9-A4A6-34B1269C3E7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29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SYNTHESIS </a:t>
            </a:r>
            <a:r>
              <a:rPr lang="en-US" sz="2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eaLnBrk="1" hangingPunct="1"/>
            <a:r>
              <a:rPr lang="en-US" sz="1800" dirty="0">
                <a:latin typeface="Calibri" pitchFamily="34" charset="0"/>
              </a:rPr>
              <a:t>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2- amino aryl ketone is condensed with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bifunctional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two carbon fragment to give  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1,4-benzodiazepin-2-ones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871285"/>
              </p:ext>
            </p:extLst>
          </p:nvPr>
        </p:nvGraphicFramePr>
        <p:xfrm>
          <a:off x="1219200" y="1981200"/>
          <a:ext cx="6809184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CS ChemDraw Drawing" r:id="rId3" imgW="5802120" imgH="4992840" progId="ChemDraw.Document.6.0">
                  <p:embed/>
                </p:oleObj>
              </mc:Choice>
              <mc:Fallback>
                <p:oleObj name="CS ChemDraw Drawing" r:id="rId3" imgW="5802120" imgH="49928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809184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0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03798"/>
            <a:ext cx="8229600" cy="496699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Short </a:t>
            </a:r>
            <a:r>
              <a:rPr lang="en-US" sz="3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acting drugs (t</a:t>
            </a:r>
            <a:r>
              <a:rPr lang="en-US" sz="3800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3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=6hrs</a:t>
            </a:r>
            <a:r>
              <a:rPr lang="en-US" sz="3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  <a:defRPr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triazolam</a:t>
            </a:r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midazolam</a:t>
            </a:r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brotizolam</a:t>
            </a:r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Medium </a:t>
            </a:r>
            <a:r>
              <a:rPr lang="en-US" sz="3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acting drugs (t1/2=6-12hrs):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temazepam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lometazepam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loprazolam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3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acting drugs (t1/2=more than12hrs):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nitrazepam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flurazepam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flunitrazepam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408699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8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MECHANISM OF ACTION</a:t>
            </a:r>
            <a:endParaRPr lang="en-CA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Benzodiazepines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act as GABA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aminobutyric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acid)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potentiators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bind to BZ receptors on 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GABA-BZ receptor complex, which allows them 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allosterically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modulate and enhance the 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activity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of GABA.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results in increased 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hyperpolarization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at target neurons, making them 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less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responsive to excitatory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stimuli</a:t>
            </a:r>
            <a:r>
              <a:rPr lang="en-CA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4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Mechanism of Action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661964"/>
              </p:ext>
            </p:extLst>
          </p:nvPr>
        </p:nvGraphicFramePr>
        <p:xfrm>
          <a:off x="3409950" y="3520281"/>
          <a:ext cx="232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Packager Shell Object" showAsIcon="1" r:id="rId3" imgW="2324520" imgH="685800" progId="Package">
                  <p:embed/>
                </p:oleObj>
              </mc:Choice>
              <mc:Fallback>
                <p:oleObj name="Packager Shell Object" showAsIcon="1" r:id="rId3" imgW="2324520" imgH="68580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3520281"/>
                        <a:ext cx="2324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8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SLEEP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Sleep is a naturally recurring state characterized 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marL="0" indent="0">
              <a:buNone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        1.Reduced </a:t>
            </a: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or absent 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consciousness</a:t>
            </a:r>
          </a:p>
          <a:p>
            <a:pPr marL="0" indent="0">
              <a:buNone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        2.Relatively </a:t>
            </a: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suspended sensory 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pPr marL="0" indent="0">
              <a:buNone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        3.</a:t>
            </a: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 Decreased ability to react to 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stimuli</a:t>
            </a:r>
          </a:p>
          <a:p>
            <a:pPr marL="0" indent="0">
              <a:buNone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        4.Easily reversible</a:t>
            </a:r>
          </a:p>
          <a:p>
            <a:pPr marL="0" indent="0">
              <a:buNone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        5.Inactivity </a:t>
            </a:r>
            <a:r>
              <a:rPr lang="en-CA" sz="2600" dirty="0">
                <a:latin typeface="Times New Roman" pitchFamily="18" charset="0"/>
                <a:cs typeface="Times New Roman" pitchFamily="18" charset="0"/>
              </a:rPr>
              <a:t>of nearly all voluntary muscles</a:t>
            </a:r>
          </a:p>
          <a:p>
            <a:endParaRPr lang="en-C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55576" y="1052384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BASICS</a:t>
            </a:r>
            <a:r>
              <a:rPr lang="en-CA" sz="2800" dirty="0"/>
              <a:t>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12" y="25947"/>
            <a:ext cx="2072288" cy="154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7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PHARMACOKINETICS</a:t>
            </a:r>
          </a:p>
          <a:p>
            <a:pPr>
              <a:buFont typeface="Wingdings" pitchFamily="2" charset="2"/>
              <a:buChar char="Ø"/>
            </a:pP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route peak plasma concentration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(1-3) hours</a:t>
            </a:r>
          </a:p>
          <a:p>
            <a:pPr marL="0" indent="0">
              <a:buNone/>
            </a:pP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Extensive protein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binding</a:t>
            </a:r>
          </a:p>
          <a:p>
            <a:pPr marL="0" indent="0">
              <a:buNone/>
            </a:pP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Lipophilic, readily cross blood-brain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barrier</a:t>
            </a:r>
          </a:p>
          <a:p>
            <a:pPr marL="0" indent="0">
              <a:buNone/>
            </a:pP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Distributed widely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though out body </a:t>
            </a:r>
          </a:p>
          <a:p>
            <a:pPr>
              <a:buFont typeface="Wingdings" pitchFamily="2" charset="2"/>
              <a:buChar char="Ø"/>
            </a:pPr>
            <a:endParaRPr lang="en-C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Hepatic metabolism</a:t>
            </a:r>
          </a:p>
          <a:p>
            <a:pPr>
              <a:buFont typeface="Wingdings" pitchFamily="2" charset="2"/>
              <a:buChar char="Ø"/>
            </a:pP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Many have active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metabolites</a:t>
            </a:r>
          </a:p>
          <a:p>
            <a:pPr marL="0" indent="0">
              <a:buNone/>
            </a:pP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Biotransformation affected by liver disease, age, </a:t>
            </a:r>
            <a:br>
              <a:rPr lang="en-CA" sz="2800" dirty="0">
                <a:latin typeface="Times New Roman" pitchFamily="18" charset="0"/>
                <a:cs typeface="Times New Roman" pitchFamily="18" charset="0"/>
              </a:rPr>
            </a:b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individual variation</a:t>
            </a:r>
          </a:p>
          <a:p>
            <a:pPr marL="0" indent="0">
              <a:buNone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2800" dirty="0">
                <a:latin typeface="Times New Roman" pitchFamily="18" charset="0"/>
                <a:cs typeface="Times New Roman" pitchFamily="18" charset="0"/>
              </a:rPr>
            </a:br>
            <a:endParaRPr lang="en-C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PHARMACOLOGICAL ACTION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19256" cy="57606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C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Reduction </a:t>
            </a:r>
            <a:r>
              <a:rPr lang="en-C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anxiety and </a:t>
            </a:r>
            <a:r>
              <a:rPr lang="en-CA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agression</a:t>
            </a:r>
            <a:endParaRPr lang="en-C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R="4" algn="just">
              <a:lnSpc>
                <a:spcPct val="100485"/>
              </a:lnSpc>
              <a:buFont typeface="Wingdings" pitchFamily="2" charset="2"/>
              <a:buChar char="Ø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BZD are useful in anxiety because of low risk of  drug interactions, based on enzyme induction, high therapeutic index, slow elimination rate and a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low risk of drug dependence</a:t>
            </a:r>
            <a:r>
              <a:rPr lang="en-C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4" indent="0" algn="just">
              <a:lnSpc>
                <a:spcPct val="100485"/>
              </a:lnSpc>
              <a:buNone/>
            </a:pP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3"/>
              </a:lnSpc>
              <a:buFont typeface="Wingdings" pitchFamily="2" charset="2"/>
              <a:buChar char="Ø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BZD  in  general,   produce  additive   CNS  depression when administered with other CNS depressant drug including ethanol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00003"/>
              </a:lnSpc>
              <a:buNone/>
            </a:pP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pPr marR="20759" algn="just">
              <a:lnSpc>
                <a:spcPct val="96435"/>
              </a:lnSpc>
              <a:buFont typeface="Wingdings" pitchFamily="2" charset="2"/>
              <a:buChar char="Ø"/>
            </a:pP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Alprazolam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specifically useful as an anxiolytic agent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20759" algn="just">
              <a:lnSpc>
                <a:spcPct val="96435"/>
              </a:lnSpc>
            </a:pPr>
            <a:endParaRPr lang="en-CA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C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Sedation </a:t>
            </a:r>
            <a:r>
              <a:rPr lang="en-C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induction of sleep</a:t>
            </a:r>
          </a:p>
          <a:p>
            <a:pPr marL="0" marR="496" indent="0" algn="just">
              <a:lnSpc>
                <a:spcPct val="100003"/>
              </a:lnSpc>
              <a:buNone/>
            </a:pP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8557"/>
              </a:lnSpc>
              <a:buFont typeface="Wingdings" pitchFamily="2" charset="2"/>
              <a:buChar char="Ø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They induce sleep which is almost identical to normal sleep as the REM component is not suppressed.</a:t>
            </a:r>
          </a:p>
          <a:p>
            <a:pPr algn="just">
              <a:buFont typeface="Wingdings" pitchFamily="2" charset="2"/>
              <a:buChar char="Ø"/>
            </a:pPr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/>
          </a:bodyPr>
          <a:lstStyle/>
          <a:p>
            <a:pPr marR="496">
              <a:lnSpc>
                <a:spcPct val="100003"/>
              </a:lnSpc>
              <a:buFont typeface="Wingdings" pitchFamily="2" charset="2"/>
              <a:buChar char="v"/>
            </a:pPr>
            <a:r>
              <a:rPr lang="en-CA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Reduction </a:t>
            </a:r>
            <a:r>
              <a:rPr lang="en-CA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muscle tone and  co-ordination</a:t>
            </a:r>
          </a:p>
          <a:p>
            <a:pPr marR="496" algn="just">
              <a:lnSpc>
                <a:spcPct val="100003"/>
              </a:lnSpc>
              <a:buFont typeface="Wingdings" pitchFamily="2" charset="2"/>
              <a:buChar char="Ø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All   BZD   produce   decrease   in   spontaneous   motor activity in 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animals</a:t>
            </a:r>
          </a:p>
          <a:p>
            <a:pPr marR="496" algn="just">
              <a:lnSpc>
                <a:spcPct val="100003"/>
              </a:lnSpc>
              <a:buFont typeface="Wingdings" pitchFamily="2" charset="2"/>
              <a:buChar char="Ø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marR="154" algn="just">
              <a:lnSpc>
                <a:spcPct val="100003"/>
              </a:lnSpc>
              <a:buFont typeface="Wingdings" pitchFamily="2" charset="2"/>
              <a:buChar char="Ø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BZD  exert  inhibitory  effect  on  polysynaptic  reflexes and </a:t>
            </a:r>
            <a:r>
              <a:rPr lang="en-CA" sz="2200" dirty="0" err="1">
                <a:latin typeface="Times New Roman" pitchFamily="18" charset="0"/>
                <a:cs typeface="Times New Roman" pitchFamily="18" charset="0"/>
              </a:rPr>
              <a:t>interneurones</a:t>
            </a: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 transmission and at high dose suppress transmission at the skeletal muscles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154" algn="just">
              <a:lnSpc>
                <a:spcPct val="100003"/>
              </a:lnSpc>
              <a:buFont typeface="Wingdings" pitchFamily="2" charset="2"/>
              <a:buChar char="Ø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3"/>
              </a:lnSpc>
              <a:buFont typeface="Wingdings" pitchFamily="2" charset="2"/>
              <a:buChar char="Ø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These effects are centrally mediated and are independent of sedative effect.</a:t>
            </a:r>
          </a:p>
          <a:p>
            <a:pPr marL="0" marR="496" indent="0" algn="just">
              <a:lnSpc>
                <a:spcPct val="100003"/>
              </a:lnSpc>
              <a:buNone/>
            </a:pPr>
            <a:r>
              <a:rPr lang="en-CA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496" algn="just">
              <a:lnSpc>
                <a:spcPct val="100003"/>
              </a:lnSpc>
              <a:buFont typeface="Wingdings" pitchFamily="2" charset="2"/>
              <a:buChar char="v"/>
            </a:pPr>
            <a:r>
              <a:rPr lang="en-CA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Anticonvulsion</a:t>
            </a:r>
            <a:r>
              <a:rPr lang="en-CA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effect</a:t>
            </a:r>
          </a:p>
          <a:p>
            <a:pPr algn="just">
              <a:lnSpc>
                <a:spcPct val="100003"/>
              </a:lnSpc>
              <a:buFont typeface="Wingdings" pitchFamily="2" charset="2"/>
              <a:buChar char="Ø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Diazepam, </a:t>
            </a:r>
            <a:r>
              <a:rPr lang="en-CA" sz="2200" dirty="0" err="1">
                <a:latin typeface="Times New Roman" pitchFamily="18" charset="0"/>
                <a:cs typeface="Times New Roman" pitchFamily="18" charset="0"/>
              </a:rPr>
              <a:t>Nitrazepam</a:t>
            </a: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 and Clonazepam possess antiepileptic activity of  which diazepam is specifically useful in status </a:t>
            </a:r>
            <a:r>
              <a:rPr lang="en-CA" sz="2200" dirty="0" err="1">
                <a:latin typeface="Times New Roman" pitchFamily="18" charset="0"/>
                <a:cs typeface="Times New Roman" pitchFamily="18" charset="0"/>
              </a:rPr>
              <a:t>epilepticus</a:t>
            </a: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3"/>
              </a:lnSpc>
            </a:pPr>
            <a:endParaRPr lang="en-CA" dirty="0"/>
          </a:p>
          <a:p>
            <a:pPr>
              <a:lnSpc>
                <a:spcPct val="100003"/>
              </a:lnSpc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9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7"/>
          <p:cNvSpPr/>
          <p:nvPr/>
        </p:nvSpPr>
        <p:spPr>
          <a:xfrm>
            <a:off x="107504" y="103032"/>
            <a:ext cx="8784975" cy="675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n-CA" dirty="0" smtClean="0"/>
              <a:t>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09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5"/>
          <p:cNvSpPr/>
          <p:nvPr/>
        </p:nvSpPr>
        <p:spPr>
          <a:xfrm>
            <a:off x="467544" y="332656"/>
            <a:ext cx="8208912" cy="652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nxiety and panic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eizures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(convulsions)</a:t>
            </a:r>
          </a:p>
          <a:p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nsomnia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or trouble sleeping.</a:t>
            </a:r>
          </a:p>
          <a:p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CA" sz="2800" dirty="0" err="1" smtClean="0">
                <a:latin typeface="Times New Roman" pitchFamily="18" charset="0"/>
                <a:cs typeface="Times New Roman" pitchFamily="18" charset="0"/>
              </a:rPr>
              <a:t>anesthesia</a:t>
            </a:r>
            <a:r>
              <a:rPr lang="en-CA" sz="28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edation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prior to 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surgery or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diagnostic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procedures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uscle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relaxation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800" dirty="0" err="1" smtClean="0">
                <a:latin typeface="Times New Roman" pitchFamily="18" charset="0"/>
                <a:cs typeface="Times New Roman" pitchFamily="18" charset="0"/>
              </a:rPr>
              <a:t>Acohol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withdrawal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Nausea and vomiting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epression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anic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attacks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249826" cy="14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4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SIDE EFFECT</a:t>
            </a:r>
          </a:p>
          <a:p>
            <a:pPr>
              <a:buFont typeface="Wingdings" pitchFamily="2" charset="2"/>
              <a:buChar char="Ø"/>
            </a:pP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Feeling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of depression</a:t>
            </a: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oss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of orientation</a:t>
            </a: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eadache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Sleep disturbance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onfusion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rritability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ggression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xcitement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emory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 impairment</a:t>
            </a:r>
          </a:p>
          <a:p>
            <a:pPr>
              <a:buFont typeface="Wingdings" pitchFamily="2" charset="2"/>
              <a:buChar char="Ø"/>
            </a:pPr>
            <a:endParaRPr lang="en-C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16" y="332656"/>
            <a:ext cx="2286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99" y="2636912"/>
            <a:ext cx="2286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55" y="4718512"/>
            <a:ext cx="2479905" cy="185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>
                <a:latin typeface="Times New Roman" pitchFamily="18" charset="0"/>
                <a:cs typeface="Times New Roman" pitchFamily="18" charset="0"/>
              </a:rPr>
              <a:t>WITHDRAWAL SYMPTOMS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Anxiety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Trouble sleeping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Restlessness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Muscle tension 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 Nausea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 Blurred vision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Sweating,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Nightmares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Depression,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Muscle coordination problems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Muscle twitching 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Hallucinations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Delusions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Ringing in the ears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61" y="1348035"/>
            <a:ext cx="32480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66" y="4343400"/>
            <a:ext cx="3048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7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CONTRAINDICATION</a:t>
            </a:r>
            <a:endParaRPr lang="en-CA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The FDA classifies benzodiazepines as 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pregnancy </a:t>
            </a:r>
            <a:r>
              <a:rPr lang="en-CA" sz="2400" b="1" dirty="0" err="1" smtClean="0">
                <a:latin typeface="Times New Roman" pitchFamily="18" charset="0"/>
                <a:cs typeface="Times New Roman" pitchFamily="18" charset="0"/>
              </a:rPr>
              <a:t>categoryD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which means that benzodiazepines can potentially cause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harm if administered to pregnant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women.</a:t>
            </a:r>
          </a:p>
          <a:p>
            <a:pPr algn="just">
              <a:buFont typeface="Wingdings" pitchFamily="2" charset="2"/>
              <a:buChar char="Ø"/>
            </a:pP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Benzodiazepines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enter breast 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and can cause lethargy and weight loss in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the newborn..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Therefore, they should not be used in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nursing mothers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OVERDOSE SYMPTOMS 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Confusion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Slurred speech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Loss of muscle control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Trouble thinking or talking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Unconsciousness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Low blood pressure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Slow or shallow breathing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Seizure</a:t>
            </a:r>
          </a:p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Cardiac arrest</a:t>
            </a:r>
          </a:p>
          <a:p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988840"/>
            <a:ext cx="2535585" cy="196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40" y="188640"/>
            <a:ext cx="2766268" cy="166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76626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40" y="341040"/>
            <a:ext cx="2766268" cy="166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8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FUNCTIONS OF SLEEP</a:t>
            </a:r>
            <a:endParaRPr lang="en-CA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Energy Conservation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:decrease in metabolic rate and body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temperature</a:t>
            </a:r>
          </a:p>
          <a:p>
            <a:pPr>
              <a:buFont typeface="Wingdings" pitchFamily="2" charset="2"/>
              <a:buChar char="Ø"/>
            </a:pPr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Restoration and Recovery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: increased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anabolic hormones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, decreased catabolic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hormone</a:t>
            </a:r>
          </a:p>
          <a:p>
            <a:pPr>
              <a:buFont typeface="Wingdings" pitchFamily="2" charset="2"/>
              <a:buChar char="Ø"/>
            </a:pP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Ecological </a:t>
            </a:r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Hypothese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s of predator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avoidance</a:t>
            </a:r>
          </a:p>
          <a:p>
            <a:pPr>
              <a:buFont typeface="Wingdings" pitchFamily="2" charset="2"/>
              <a:buChar char="Ø"/>
            </a:pPr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 Reinforcement and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consolidation</a:t>
            </a: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Synaptic and </a:t>
            </a:r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Neuronal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 Network Integrity</a:t>
            </a:r>
          </a:p>
        </p:txBody>
      </p:sp>
    </p:spTree>
    <p:extLst>
      <p:ext uri="{BB962C8B-B14F-4D97-AF65-F5344CB8AC3E}">
        <p14:creationId xmlns:p14="http://schemas.microsoft.com/office/powerpoint/2010/main" val="29199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RESEARCH TOPICS</a:t>
            </a:r>
            <a:endParaRPr lang="en-CA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The use of benzodiazepines and related drugs (Z drugs) is associated with a modestly increased risk of Alzheimer's disease, according to a recent study from the University of Eastern Finland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KINJAL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792641" cy="39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C:\Users\KINJAL\Desktop\captur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0"/>
            <a:ext cx="9039225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CA" sz="2800" smtClean="0">
                <a:latin typeface="Times New Roman" pitchFamily="18" charset="0"/>
                <a:cs typeface="Times New Roman" pitchFamily="18" charset="0"/>
              </a:rPr>
              <a:t>REFERENCE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Agulnik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A, Kelly DP,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Bruccoleri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R,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Yuskaitis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Ebrahimi-Fakhari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Sahin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M, Burns MM,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Kohane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DS. Combination Clearance Therapy and Barbiturate Coma for Severe Carbamazepine Overdose.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Pediatrics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. 2017 May;139(5) [PubMed]</a:t>
            </a:r>
          </a:p>
          <a:p>
            <a:pPr algn="just">
              <a:buFont typeface="Wingdings" pitchFamily="2" charset="2"/>
              <a:buChar char="§"/>
            </a:pPr>
            <a:r>
              <a:rPr lang="en-CA" dirty="0">
                <a:latin typeface="Times New Roman" pitchFamily="18" charset="0"/>
                <a:cs typeface="Times New Roman" pitchFamily="18" charset="0"/>
              </a:rPr>
              <a:t>Ashton, H. (2002), ‘Benzodiazepine abuse’, in </a:t>
            </a:r>
            <a:r>
              <a:rPr lang="en-CA" dirty="0" err="1">
                <a:latin typeface="Times New Roman" pitchFamily="18" charset="0"/>
                <a:cs typeface="Times New Roman" pitchFamily="18" charset="0"/>
              </a:rPr>
              <a:t>Caan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, W. and De </a:t>
            </a:r>
            <a:r>
              <a:rPr lang="en-CA" dirty="0" err="1">
                <a:latin typeface="Times New Roman" pitchFamily="18" charset="0"/>
                <a:cs typeface="Times New Roman" pitchFamily="18" charset="0"/>
              </a:rPr>
              <a:t>Belleroche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, J. (editors), 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Drink, drugs and dependence: from science to clinical practice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dirty="0" err="1">
                <a:latin typeface="Times New Roman" pitchFamily="18" charset="0"/>
                <a:cs typeface="Times New Roman" pitchFamily="18" charset="0"/>
              </a:rPr>
              <a:t>Routledge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London.</a:t>
            </a:r>
          </a:p>
          <a:p>
            <a:pPr algn="just">
              <a:buFont typeface="Wingdings" pitchFamily="2" charset="2"/>
              <a:buChar char="§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American Society of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Anesthesiologists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. (2011, January 21). ASA Statement on Sodium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Thiopental’s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Removal From the Market [Press release]. Retrieved from </a:t>
            </a:r>
            <a:r>
              <a:rPr lang="en-CA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https://www.asahq.org/about-asa/newsroom/news-releases/2011/01/asa-statement-on-thiopental-removal-from-the-market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Barbiturates drug profile. (2015, January 8). Retrieved from </a:t>
            </a:r>
            <a:r>
              <a:rPr lang="en-CA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http://www.emcdda.europa.eu/publications/drug-profiles/barbiturates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Barbiturates. (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n.d.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). Retrieved from </a:t>
            </a:r>
            <a:r>
              <a:rPr lang="en-CA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http://www.ginad.org/en/drugs/drugs/222/barbiturates-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Blanco, et al. </a:t>
            </a:r>
            <a:r>
              <a:rPr lang="en-CA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Prevalence and Correlates of Benzodiazepine Use, Misuse, and Use Disorders Among Adults in the United States.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 Journal of Clinical Psychiatry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 ​</a:t>
            </a:r>
          </a:p>
          <a:p>
            <a:pPr>
              <a:buFont typeface="Wingdings" pitchFamily="2" charset="2"/>
              <a:buChar char="§"/>
            </a:pP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algn="just"/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Bramness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J., 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Skurtveit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S. and 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Morland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J. (2002), 'Clinical impairment of benzodiazepines–relation between benzodiazepine concentrations and impairment in apprehended drivers', 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Drug and Alcohol Dependence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Volume 68, No 2, pp. 131–41.</a:t>
            </a:r>
          </a:p>
          <a:p>
            <a:pPr algn="just"/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Briggs GG, Freeman RK, 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Yaffe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SJ (2008): 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Drugs in </a:t>
            </a:r>
            <a:r>
              <a:rPr lang="en-CA" sz="2000" i="1" dirty="0" err="1">
                <a:latin typeface="Times New Roman" pitchFamily="18" charset="0"/>
                <a:cs typeface="Times New Roman" pitchFamily="18" charset="0"/>
              </a:rPr>
              <a:t>Pregnacy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 and Lactation.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 8th Edition. Lippincott Williams &amp; Wilkins. 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1750-1751</a:t>
            </a:r>
          </a:p>
          <a:p>
            <a:pPr algn="just">
              <a:buFont typeface="Wingdings" pitchFamily="2" charset="2"/>
              <a:buChar char="§"/>
            </a:pP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Cordato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D.J.,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Herkes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G.K, Mather, L.E., &amp; Morgan, M.K. (2003, May). Barbiturates for acute neurological and neurosurgical emergencies--do they still have a role? [Abstract]. 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Journal of Clinical Neuroscience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10(3), 283-8. Retrieved from </a:t>
            </a:r>
            <a:r>
              <a:rPr lang="en-CA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http://www.jocn-journal.com/article/S0967-5868(03)00034-1/abstract</a:t>
            </a:r>
            <a:endParaRPr lang="en-C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Drugs and Lactation Database (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LactMed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) [Internet]. National Library of Medicine (US); Bethesda (MD): 2006. Phenobarbital.</a:t>
            </a:r>
          </a:p>
          <a:p>
            <a:pPr algn="just">
              <a:buFont typeface="Wingdings" pitchFamily="2" charset="2"/>
              <a:buChar char="§"/>
            </a:pP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Drugsof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abuse. (2017). Retrieved from </a:t>
            </a:r>
            <a:r>
              <a:rPr lang="en-C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https://www.dea.gov/pr/multimedia-library/publications/drug_of_abuse.pdf</a:t>
            </a:r>
            <a:endParaRPr lang="en-CA" sz="20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https://www.slideshare.net/duttamonasen/9-sleep-and-stay-healthy</a:t>
            </a:r>
          </a:p>
          <a:p>
            <a:pPr algn="just">
              <a:buFont typeface="Wingdings" pitchFamily="2" charset="2"/>
              <a:buChar char="§"/>
            </a:pPr>
            <a:r>
              <a:rPr lang="en-CA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https://www.tuck.com/stages/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International Narcotics Control Board (2007), Psychotropic Substances, Statistics for 2006: Assessments of Annual Medical and Scientific Requirements for Substances in Schedules II, III and IV of the Convention on Psychotropic Substances of 1971, United Nations Publications, New 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York.</a:t>
            </a:r>
          </a:p>
          <a:p>
            <a:pPr algn="just">
              <a:buFont typeface="Wingdings" pitchFamily="2" charset="2"/>
              <a:buChar char="§"/>
            </a:pP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López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-Muñoz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F., 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Ucha-Udabe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R., &amp; Alamo, C. (2005, December). The history of barbiturates a century after their clinical introduction. 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Neuropsychiatric Disease and Treatment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1(4), 329-343. Retrieved from </a:t>
            </a:r>
            <a:r>
              <a:rPr lang="en-CA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http://www.ncbi.nlm.nih.gov/pmc/articles/PMC2424120/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Ramakrishnan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K., &amp; 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Scheid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D.C. (2007, August 15). Treatment options for insomnia. 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American Family Physician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76(4), 517-26. Retrieved from </a:t>
            </a:r>
            <a:r>
              <a:rPr lang="en-CA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http://www.aafp.org/afp/2007/0815/p517.html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Standard antiepileptic drugs (phenobarbital, phenytoin, carbamazepine,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valproic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acid) for management of convulsive epilepsy in adults and children. (2012). Retrieved from </a:t>
            </a:r>
            <a:r>
              <a:rPr lang="en-CA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http://www.who.int/mental_health/mhgap/evidence/epilepsy/q7/en/</a:t>
            </a:r>
            <a:endParaRPr lang="en-C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Tapiainen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H.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Taipale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Tanskanen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Tiihonen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Hartikainen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A.-M.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Tolppanen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. The risk of Alzheimer's disease associated with benzodiazepines and related drugs: a nested case-control study. 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Psychiatrica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Scandinavica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2018; 138 (2): 91 DOI: </a:t>
            </a:r>
            <a:r>
              <a:rPr lang="en-CA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10.1111/acps.12909</a:t>
            </a:r>
            <a:endParaRPr lang="en-C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Yasiry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Z., &amp;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Shorvon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S.D. (2012, December 3). How phenobarbital revolutionized epilepsy therapy: the story of phenobarbital therapy in epilepsy in the last 100 years. </a:t>
            </a:r>
            <a:r>
              <a:rPr lang="en-CA" sz="2000" i="1" dirty="0" err="1" smtClean="0">
                <a:latin typeface="Times New Roman" pitchFamily="18" charset="0"/>
                <a:cs typeface="Times New Roman" pitchFamily="18" charset="0"/>
              </a:rPr>
              <a:t>Epilepsia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, 53(Suppl. 8), 26-39. Retrieved from </a:t>
            </a:r>
            <a:r>
              <a:rPr lang="en-CA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http://onlinelibrary.wiley.com/doi/10.1111/epi.12026/full</a:t>
            </a:r>
            <a:endParaRPr lang="en-C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947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AutoShape 2" descr="Photo of white pill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48883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4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The sleep-wake cycle, is regulated by </a:t>
            </a:r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two separate biological mechanisms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 in the body, which interact together and balance each other. </a:t>
            </a:r>
            <a:endParaRPr lang="en-C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1)Circadian rhythm(Process C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algn="just">
              <a:buNone/>
            </a:pP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2)Sleep-wake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homeostasis(Process S)</a:t>
            </a:r>
          </a:p>
          <a:p>
            <a:pPr marL="0" indent="0" algn="just">
              <a:buNone/>
            </a:pP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C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926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C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1)Circadian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rhythm (Process C)</a:t>
            </a:r>
          </a:p>
          <a:p>
            <a:pPr algn="just">
              <a:buFont typeface="Wingdings" pitchFamily="2" charset="2"/>
              <a:buChar char="Ø"/>
            </a:pP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Process C  regulates the body’s internal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processes and alertness levels , which is governed by the internal biological or circadian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clock.</a:t>
            </a:r>
          </a:p>
          <a:p>
            <a:pPr algn="just">
              <a:buFont typeface="Wingdings" pitchFamily="2" charset="2"/>
              <a:buChar char="Ø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The body’s built-in circadian clock, which is centred in the hypothalamus organ in the brain, is the main mechanism that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controls the timing of sleep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and is independent of the amount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of preceding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 sleep or 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wakefulness</a:t>
            </a:r>
          </a:p>
          <a:p>
            <a:pPr marL="0" indent="0" algn="just">
              <a:buNone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This internal clock is coordinated with the day-night / light-dark cycle over a 24-hour period, and regulates the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 Body’s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 sleep 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patterns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 Feeding patterns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ore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body 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temperature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rain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wave 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activity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ell regeneration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Hormone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production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84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2)Sleep-wake </a:t>
            </a:r>
            <a:r>
              <a:rPr lang="en-C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homeostasis(Process S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sleep-wake homeostasis, or Process S, the accumulation of </a:t>
            </a:r>
            <a:r>
              <a:rPr lang="en-CA" sz="2200" dirty="0" err="1" smtClean="0">
                <a:latin typeface="Times New Roman" pitchFamily="18" charset="0"/>
                <a:cs typeface="Times New Roman" pitchFamily="18" charset="0"/>
              </a:rPr>
              <a:t>hypnogenic</a:t>
            </a: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 (sleep-inducing) substances in the brain, which generates a homeostatic sleep 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drive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Sleep-wake homeostasis is an internal biochemical system that operates as a kind of timer or counter, generating a homeostatic sleep drive or pressure to sleep and regulating sleep intensity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It effectively</a:t>
            </a:r>
            <a:r>
              <a:rPr lang="en-CA" sz="2200" b="1" dirty="0">
                <a:latin typeface="Times New Roman" pitchFamily="18" charset="0"/>
                <a:cs typeface="Times New Roman" pitchFamily="18" charset="0"/>
              </a:rPr>
              <a:t> reminds </a:t>
            </a: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the body that it needs to sleep after a certain time, and it works quite intuitively: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2160</Words>
  <Application>Microsoft Office PowerPoint</Application>
  <PresentationFormat>On-screen Show (4:3)</PresentationFormat>
  <Paragraphs>396</Paragraphs>
  <Slides>66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Office Theme</vt:lpstr>
      <vt:lpstr>Packager Shell Object</vt:lpstr>
      <vt:lpstr>CS ChemDraw Drawing</vt:lpstr>
      <vt:lpstr> SEDATIVE AND HYPNOTICS</vt:lpstr>
      <vt:lpstr>PowerPoint Presentation</vt:lpstr>
      <vt:lpstr>PowerPoint Presentation</vt:lpstr>
      <vt:lpstr>PowerPoint Presentation</vt:lpstr>
      <vt:lpstr>SLEEP</vt:lpstr>
      <vt:lpstr>FUNCTIONS OF SLEEP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BARBITURATES</vt:lpstr>
      <vt:lpstr> HISTORY</vt:lpstr>
      <vt:lpstr>TYPES</vt:lpstr>
      <vt:lpstr>SYNTHESIS</vt:lpstr>
      <vt:lpstr>MECHANISM OF ACTION</vt:lpstr>
      <vt:lpstr>PowerPoint Presentation</vt:lpstr>
      <vt:lpstr>PowerPoint Presentation</vt:lpstr>
      <vt:lpstr>MECHANISM OF ACTION: </vt:lpstr>
      <vt:lpstr>PHARMACOLOGICAL ACTION OF BARBITURATES</vt:lpstr>
      <vt:lpstr>PowerPoint Presentation</vt:lpstr>
      <vt:lpstr>PowerPoint Presentation</vt:lpstr>
      <vt:lpstr>PowerPoint Presentation</vt:lpstr>
      <vt:lpstr> THERAPEUTIC USES </vt:lpstr>
      <vt:lpstr>THERAPEUTIC USES</vt:lpstr>
      <vt:lpstr>ADVERSE EFFECTS </vt:lpstr>
      <vt:lpstr>PowerPoint Presentation</vt:lpstr>
      <vt:lpstr>SYMPTOMS OF WITHDRAWAL </vt:lpstr>
      <vt:lpstr>PowerPoint Presentation</vt:lpstr>
      <vt:lpstr>PowerPoint Presentation</vt:lpstr>
      <vt:lpstr>Benzodiazepine</vt:lpstr>
      <vt:lpstr>GENERAL PROPERTIES OF BENZODIAZEPINES</vt:lpstr>
      <vt:lpstr>PowerPoint Presentation</vt:lpstr>
      <vt:lpstr>CLASSIFICATION</vt:lpstr>
      <vt:lpstr>MECHANISM OF ACTION</vt:lpstr>
      <vt:lpstr>Mechanism of Action</vt:lpstr>
      <vt:lpstr>PowerPoint Presentation</vt:lpstr>
      <vt:lpstr>PHARMACOLOGICAL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WITHDRAWAL SYMPTOMS </vt:lpstr>
      <vt:lpstr> CONTRAINDICATION</vt:lpstr>
      <vt:lpstr>PowerPoint Presentation</vt:lpstr>
      <vt:lpstr>RESEARCH TOPICS</vt:lpstr>
      <vt:lpstr>PowerPoint Presentation</vt:lpstr>
      <vt:lpstr>REFERENCE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SEDATIVE AND HYPNOTICS</dc:title>
  <dc:creator>KINJAL</dc:creator>
  <cp:lastModifiedBy>KINJAL</cp:lastModifiedBy>
  <cp:revision>171</cp:revision>
  <dcterms:created xsi:type="dcterms:W3CDTF">2018-11-26T07:12:13Z</dcterms:created>
  <dcterms:modified xsi:type="dcterms:W3CDTF">2020-08-26T08:31:47Z</dcterms:modified>
</cp:coreProperties>
</file>